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478" r:id="rId2"/>
    <p:sldId id="359" r:id="rId3"/>
    <p:sldId id="479" r:id="rId4"/>
    <p:sldId id="361" r:id="rId5"/>
    <p:sldId id="256" r:id="rId6"/>
    <p:sldId id="257" r:id="rId7"/>
    <p:sldId id="378" r:id="rId8"/>
    <p:sldId id="354" r:id="rId9"/>
    <p:sldId id="355" r:id="rId10"/>
    <p:sldId id="375" r:id="rId11"/>
    <p:sldId id="356" r:id="rId12"/>
    <p:sldId id="379" r:id="rId13"/>
    <p:sldId id="476" r:id="rId14"/>
    <p:sldId id="381" r:id="rId15"/>
    <p:sldId id="382" r:id="rId16"/>
    <p:sldId id="473" r:id="rId17"/>
    <p:sldId id="465" r:id="rId18"/>
    <p:sldId id="450" r:id="rId19"/>
    <p:sldId id="451" r:id="rId20"/>
    <p:sldId id="466" r:id="rId21"/>
    <p:sldId id="467" r:id="rId22"/>
    <p:sldId id="468" r:id="rId23"/>
    <p:sldId id="469" r:id="rId24"/>
    <p:sldId id="459" r:id="rId25"/>
    <p:sldId id="470" r:id="rId26"/>
    <p:sldId id="471" r:id="rId27"/>
    <p:sldId id="477" r:id="rId28"/>
    <p:sldId id="405" r:id="rId29"/>
    <p:sldId id="402" r:id="rId30"/>
    <p:sldId id="357" r:id="rId31"/>
    <p:sldId id="261" r:id="rId32"/>
    <p:sldId id="480" r:id="rId33"/>
    <p:sldId id="482" r:id="rId34"/>
    <p:sldId id="403" r:id="rId35"/>
    <p:sldId id="385" r:id="rId36"/>
    <p:sldId id="391" r:id="rId37"/>
    <p:sldId id="392" r:id="rId38"/>
    <p:sldId id="278" r:id="rId39"/>
    <p:sldId id="393" r:id="rId40"/>
    <p:sldId id="394" r:id="rId41"/>
    <p:sldId id="395" r:id="rId42"/>
    <p:sldId id="396" r:id="rId43"/>
    <p:sldId id="397" r:id="rId44"/>
    <p:sldId id="280" r:id="rId45"/>
    <p:sldId id="281" r:id="rId46"/>
    <p:sldId id="283" r:id="rId47"/>
    <p:sldId id="285" r:id="rId48"/>
    <p:sldId id="446" r:id="rId49"/>
    <p:sldId id="288" r:id="rId50"/>
    <p:sldId id="289" r:id="rId51"/>
    <p:sldId id="299" r:id="rId52"/>
    <p:sldId id="290" r:id="rId53"/>
    <p:sldId id="399" r:id="rId54"/>
    <p:sldId id="483" r:id="rId55"/>
    <p:sldId id="404" r:id="rId56"/>
    <p:sldId id="447" r:id="rId57"/>
    <p:sldId id="448" r:id="rId58"/>
    <p:sldId id="449" r:id="rId59"/>
    <p:sldId id="398" r:id="rId60"/>
    <p:sldId id="315" r:id="rId61"/>
    <p:sldId id="363" r:id="rId62"/>
    <p:sldId id="367" r:id="rId63"/>
    <p:sldId id="366" r:id="rId64"/>
    <p:sldId id="416" r:id="rId65"/>
    <p:sldId id="413" r:id="rId66"/>
    <p:sldId id="414" r:id="rId67"/>
    <p:sldId id="485" r:id="rId68"/>
    <p:sldId id="408" r:id="rId69"/>
    <p:sldId id="409" r:id="rId70"/>
    <p:sldId id="410" r:id="rId71"/>
    <p:sldId id="411" r:id="rId72"/>
    <p:sldId id="440" r:id="rId73"/>
    <p:sldId id="445" r:id="rId74"/>
    <p:sldId id="368" r:id="rId75"/>
    <p:sldId id="438" r:id="rId76"/>
    <p:sldId id="434" r:id="rId77"/>
    <p:sldId id="424" r:id="rId78"/>
    <p:sldId id="429" r:id="rId79"/>
    <p:sldId id="430" r:id="rId80"/>
    <p:sldId id="425" r:id="rId81"/>
    <p:sldId id="426" r:id="rId82"/>
    <p:sldId id="432" r:id="rId83"/>
    <p:sldId id="433" r:id="rId84"/>
    <p:sldId id="427" r:id="rId85"/>
    <p:sldId id="428" r:id="rId86"/>
    <p:sldId id="437" r:id="rId87"/>
    <p:sldId id="417" r:id="rId88"/>
    <p:sldId id="418" r:id="rId89"/>
    <p:sldId id="441" r:id="rId90"/>
    <p:sldId id="442" r:id="rId91"/>
    <p:sldId id="439" r:id="rId92"/>
    <p:sldId id="435" r:id="rId93"/>
    <p:sldId id="371" r:id="rId94"/>
    <p:sldId id="372" r:id="rId95"/>
    <p:sldId id="373" r:id="rId96"/>
    <p:sldId id="486" r:id="rId97"/>
    <p:sldId id="443" r:id="rId98"/>
    <p:sldId id="374" r:id="rId99"/>
    <p:sldId id="422" r:id="rId10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5314" autoAdjust="0"/>
  </p:normalViewPr>
  <p:slideViewPr>
    <p:cSldViewPr>
      <p:cViewPr varScale="1">
        <p:scale>
          <a:sx n="83" d="100"/>
          <a:sy n="83" d="100"/>
        </p:scale>
        <p:origin x="1483"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C90CE53-9B85-4695-A284-B01B37FD702E}" type="datetimeFigureOut">
              <a:rPr lang="en-US"/>
              <a:pPr>
                <a:defRPr/>
              </a:pPr>
              <a:t>8/17/2023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5680CB0-C34F-4B0A-983C-713EA56603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11D744-03D4-48EF-B83B-5C6BE87DF988}"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013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06E323-0BB7-4A76-B8A2-597C68ACFDA4}"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142C3E69-009B-4DAB-99CC-9AB7C527ADDF}" type="slidenum">
              <a:rPr lang="en-US"/>
              <a:pPr/>
              <a:t>16</a:t>
            </a:fld>
            <a:endParaRPr lang="en-US"/>
          </a:p>
        </p:txBody>
      </p:sp>
      <p:sp>
        <p:nvSpPr>
          <p:cNvPr id="47107"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AAA4B736-3A95-4CC0-8CFB-6057F892C31A}" type="slidenum">
              <a:rPr lang="en-US"/>
              <a:pPr/>
              <a:t>18</a:t>
            </a:fld>
            <a:endParaRPr lang="en-US"/>
          </a:p>
        </p:txBody>
      </p:sp>
      <p:sp>
        <p:nvSpPr>
          <p:cNvPr id="44035"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B1E5CD72-3979-449D-8FAE-17B12BA5BE44}" type="slidenum">
              <a:rPr lang="en-US"/>
              <a:pPr/>
              <a:t>19</a:t>
            </a:fld>
            <a:endParaRPr lang="en-US"/>
          </a:p>
        </p:txBody>
      </p:sp>
      <p:sp>
        <p:nvSpPr>
          <p:cNvPr id="50179"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B1E5CD72-3979-449D-8FAE-17B12BA5BE44}" type="slidenum">
              <a:rPr lang="en-US"/>
              <a:pPr/>
              <a:t>20</a:t>
            </a:fld>
            <a:endParaRPr lang="en-US"/>
          </a:p>
        </p:txBody>
      </p:sp>
      <p:sp>
        <p:nvSpPr>
          <p:cNvPr id="50179"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AE80BC77-0847-4968-87BE-A5DC813BC7CF}" type="slidenum">
              <a:rPr lang="en-US"/>
              <a:pPr/>
              <a:t>21</a:t>
            </a:fld>
            <a:endParaRPr lang="en-US"/>
          </a:p>
        </p:txBody>
      </p:sp>
      <p:sp>
        <p:nvSpPr>
          <p:cNvPr id="54275"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CA" sz="2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39737AD4-20E3-4CB1-81DB-6AF0647BF530}" type="slidenum">
              <a:rPr lang="en-US"/>
              <a:pPr/>
              <a:t>22</a:t>
            </a:fld>
            <a:endParaRPr lang="en-US"/>
          </a:p>
        </p:txBody>
      </p:sp>
      <p:sp>
        <p:nvSpPr>
          <p:cNvPr id="55299"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4C9E9265-A9B0-4788-AAED-ACA5043A6A75}" type="slidenum">
              <a:rPr lang="en-US"/>
              <a:pPr/>
              <a:t>23</a:t>
            </a:fld>
            <a:endParaRPr lang="en-US"/>
          </a:p>
        </p:txBody>
      </p:sp>
      <p:sp>
        <p:nvSpPr>
          <p:cNvPr id="56323"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B1E5CD72-3979-449D-8FAE-17B12BA5BE44}" type="slidenum">
              <a:rPr lang="en-US"/>
              <a:pPr/>
              <a:t>25</a:t>
            </a:fld>
            <a:endParaRPr lang="en-US"/>
          </a:p>
        </p:txBody>
      </p:sp>
      <p:sp>
        <p:nvSpPr>
          <p:cNvPr id="50179"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Simple return</a:t>
            </a:r>
          </a:p>
        </p:txBody>
      </p:sp>
      <p:sp>
        <p:nvSpPr>
          <p:cNvPr id="4" name="Slide Number Placeholder 3"/>
          <p:cNvSpPr>
            <a:spLocks noGrp="1"/>
          </p:cNvSpPr>
          <p:nvPr>
            <p:ph type="sldNum" sz="quarter" idx="10"/>
          </p:nvPr>
        </p:nvSpPr>
        <p:spPr/>
        <p:txBody>
          <a:bodyPr/>
          <a:lstStyle/>
          <a:p>
            <a:pPr>
              <a:defRPr/>
            </a:pPr>
            <a:fld id="{B5FE401E-430C-4ED0-9ADF-84DA99723AF1}"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78EF09-1464-4E82-8637-857316C03FC5}"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1222D0-607A-46AC-822B-CFEEA524CAEA}"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B8FB4F-E088-46D3-96E7-A404CF743DD6}"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spcBef>
                <a:spcPct val="20000"/>
              </a:spcBef>
              <a:buFontTx/>
              <a:buChar char="•"/>
            </a:pPr>
            <a:endParaRPr lang="en-US" sz="2000" dirty="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FB5AD3-AF65-4213-8732-8508215A0BC7}"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E124818-DCDF-43EE-B49B-34E3ECC53AB0}"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lgn="just" eaLnBrk="1" hangingPunct="1">
              <a:lnSpc>
                <a:spcPct val="150000"/>
              </a:lnSpc>
            </a:pPr>
            <a:endParaRPr lang="en-US" sz="2000" dirty="0">
              <a:latin typeface="Arial" charset="0"/>
              <a:cs typeface="Arial" charset="0"/>
            </a:endParaRPr>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2B3AFB6-04CE-4F6B-8128-D524BB554FEF}" type="slidenum">
              <a:rPr lang="en-US" smtClean="0"/>
              <a:pPr/>
              <a:t>49</a:t>
            </a:fld>
            <a:endParaRPr lang="en-US"/>
          </a:p>
        </p:txBody>
      </p:sp>
      <p:sp>
        <p:nvSpPr>
          <p:cNvPr id="109571" name="Rectangle 2"/>
          <p:cNvSpPr>
            <a:spLocks noChangeArrowheads="1"/>
          </p:cNvSpPr>
          <p:nvPr/>
        </p:nvSpPr>
        <p:spPr bwMode="auto">
          <a:xfrm>
            <a:off x="3887788" y="0"/>
            <a:ext cx="2970212" cy="458788"/>
          </a:xfrm>
          <a:prstGeom prst="rect">
            <a:avLst/>
          </a:prstGeom>
          <a:noFill/>
          <a:ln w="12700">
            <a:noFill/>
            <a:miter lim="800000"/>
            <a:headEnd/>
            <a:tailEnd/>
          </a:ln>
        </p:spPr>
        <p:txBody>
          <a:bodyPr wrap="none" lIns="89720" tIns="44859" rIns="89720" bIns="44859" anchor="ctr"/>
          <a:lstStyle/>
          <a:p>
            <a:endParaRPr lang="en-US"/>
          </a:p>
        </p:txBody>
      </p:sp>
      <p:sp>
        <p:nvSpPr>
          <p:cNvPr id="109572" name="Rectangle 3"/>
          <p:cNvSpPr>
            <a:spLocks noChangeArrowheads="1"/>
          </p:cNvSpPr>
          <p:nvPr/>
        </p:nvSpPr>
        <p:spPr bwMode="auto">
          <a:xfrm>
            <a:off x="3887788" y="8685213"/>
            <a:ext cx="2970212" cy="458787"/>
          </a:xfrm>
          <a:prstGeom prst="rect">
            <a:avLst/>
          </a:prstGeom>
          <a:noFill/>
          <a:ln w="12700">
            <a:noFill/>
            <a:miter lim="800000"/>
            <a:headEnd/>
            <a:tailEnd/>
          </a:ln>
        </p:spPr>
        <p:txBody>
          <a:bodyPr lIns="20247" tIns="0" rIns="20247" bIns="0" anchor="b"/>
          <a:lstStyle/>
          <a:p>
            <a:pPr algn="r" defTabSz="969963" eaLnBrk="0" hangingPunct="0"/>
            <a:r>
              <a:rPr lang="en-US" sz="1000" i="1">
                <a:latin typeface="Times New Roman" pitchFamily="18" charset="0"/>
              </a:rPr>
              <a:t>13</a:t>
            </a:r>
          </a:p>
        </p:txBody>
      </p:sp>
      <p:sp>
        <p:nvSpPr>
          <p:cNvPr id="109573" name="Rectangle 4"/>
          <p:cNvSpPr>
            <a:spLocks noChangeArrowheads="1"/>
          </p:cNvSpPr>
          <p:nvPr/>
        </p:nvSpPr>
        <p:spPr bwMode="auto">
          <a:xfrm>
            <a:off x="0" y="8685213"/>
            <a:ext cx="2970213" cy="458787"/>
          </a:xfrm>
          <a:prstGeom prst="rect">
            <a:avLst/>
          </a:prstGeom>
          <a:noFill/>
          <a:ln w="12700">
            <a:noFill/>
            <a:miter lim="800000"/>
            <a:headEnd/>
            <a:tailEnd/>
          </a:ln>
        </p:spPr>
        <p:txBody>
          <a:bodyPr wrap="none" lIns="89720" tIns="44859" rIns="89720" bIns="44859" anchor="ctr"/>
          <a:lstStyle/>
          <a:p>
            <a:endParaRPr lang="en-US"/>
          </a:p>
        </p:txBody>
      </p:sp>
      <p:sp>
        <p:nvSpPr>
          <p:cNvPr id="109574" name="Rectangle 5"/>
          <p:cNvSpPr>
            <a:spLocks noChangeArrowheads="1"/>
          </p:cNvSpPr>
          <p:nvPr/>
        </p:nvSpPr>
        <p:spPr bwMode="auto">
          <a:xfrm>
            <a:off x="0" y="0"/>
            <a:ext cx="2970213" cy="458788"/>
          </a:xfrm>
          <a:prstGeom prst="rect">
            <a:avLst/>
          </a:prstGeom>
          <a:noFill/>
          <a:ln w="12700">
            <a:noFill/>
            <a:miter lim="800000"/>
            <a:headEnd/>
            <a:tailEnd/>
          </a:ln>
        </p:spPr>
        <p:txBody>
          <a:bodyPr wrap="none" lIns="89720" tIns="44859" rIns="89720" bIns="44859" anchor="ctr"/>
          <a:lstStyle/>
          <a:p>
            <a:endParaRPr lang="en-US"/>
          </a:p>
        </p:txBody>
      </p:sp>
      <p:sp>
        <p:nvSpPr>
          <p:cNvPr id="109575" name="Rectangle 6"/>
          <p:cNvSpPr>
            <a:spLocks noGrp="1" noRot="1" noChangeAspect="1" noChangeArrowheads="1" noTextEdit="1"/>
          </p:cNvSpPr>
          <p:nvPr>
            <p:ph type="sldImg"/>
          </p:nvPr>
        </p:nvSpPr>
        <p:spPr bwMode="auto">
          <a:xfrm>
            <a:off x="1144588" y="684213"/>
            <a:ext cx="4570412" cy="3429000"/>
          </a:xfrm>
          <a:noFill/>
          <a:ln cap="flat">
            <a:solidFill>
              <a:schemeClr val="tx1"/>
            </a:solidFill>
            <a:miter lim="800000"/>
            <a:headEnd/>
            <a:tailEnd/>
          </a:ln>
        </p:spPr>
      </p:sp>
      <p:sp>
        <p:nvSpPr>
          <p:cNvPr id="109576" name="Rectangle 7"/>
          <p:cNvSpPr>
            <a:spLocks noGrp="1" noChangeArrowheads="1"/>
          </p:cNvSpPr>
          <p:nvPr>
            <p:ph type="body" idx="1"/>
          </p:nvPr>
        </p:nvSpPr>
        <p:spPr bwMode="auto">
          <a:xfrm>
            <a:off x="914400" y="4341813"/>
            <a:ext cx="5029200" cy="4117975"/>
          </a:xfrm>
          <a:noFill/>
        </p:spPr>
        <p:txBody>
          <a:bodyPr wrap="square" lIns="96172" tIns="47242" rIns="96172" bIns="47242" numCol="1" anchor="t" anchorCtr="0" compatLnSpc="1">
            <a:prstTxWarp prst="textNoShape">
              <a:avLst/>
            </a:prstTxWarp>
          </a:bodyPr>
          <a:lstStyle/>
          <a:p>
            <a:pPr eaLnBrk="1" hangingPunct="1">
              <a:spcBef>
                <a:spcPct val="0"/>
              </a:spcBef>
            </a:pPr>
            <a:endParaRPr lang="en-US" dirty="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F1851E-CD8D-43C1-B6FE-3C8E254AEE83}" type="slidenum">
              <a:rPr lang="en-US" smtClean="0"/>
              <a:pPr/>
              <a:t>50</a:t>
            </a:fld>
            <a:endParaRPr lang="en-US"/>
          </a:p>
        </p:txBody>
      </p:sp>
      <p:sp>
        <p:nvSpPr>
          <p:cNvPr id="110595" name="Rectangle 2"/>
          <p:cNvSpPr>
            <a:spLocks noChangeArrowheads="1"/>
          </p:cNvSpPr>
          <p:nvPr/>
        </p:nvSpPr>
        <p:spPr bwMode="auto">
          <a:xfrm>
            <a:off x="3887788" y="0"/>
            <a:ext cx="2970212" cy="458788"/>
          </a:xfrm>
          <a:prstGeom prst="rect">
            <a:avLst/>
          </a:prstGeom>
          <a:noFill/>
          <a:ln w="12700">
            <a:noFill/>
            <a:miter lim="800000"/>
            <a:headEnd/>
            <a:tailEnd/>
          </a:ln>
        </p:spPr>
        <p:txBody>
          <a:bodyPr wrap="none" lIns="89720" tIns="44859" rIns="89720" bIns="44859" anchor="ctr"/>
          <a:lstStyle/>
          <a:p>
            <a:endParaRPr lang="en-US"/>
          </a:p>
        </p:txBody>
      </p:sp>
      <p:sp>
        <p:nvSpPr>
          <p:cNvPr id="110596" name="Rectangle 3"/>
          <p:cNvSpPr>
            <a:spLocks noChangeArrowheads="1"/>
          </p:cNvSpPr>
          <p:nvPr/>
        </p:nvSpPr>
        <p:spPr bwMode="auto">
          <a:xfrm>
            <a:off x="3887788" y="8685213"/>
            <a:ext cx="2970212" cy="458787"/>
          </a:xfrm>
          <a:prstGeom prst="rect">
            <a:avLst/>
          </a:prstGeom>
          <a:noFill/>
          <a:ln w="12700">
            <a:noFill/>
            <a:miter lim="800000"/>
            <a:headEnd/>
            <a:tailEnd/>
          </a:ln>
        </p:spPr>
        <p:txBody>
          <a:bodyPr lIns="20247" tIns="0" rIns="20247" bIns="0" anchor="b"/>
          <a:lstStyle/>
          <a:p>
            <a:pPr algn="r" defTabSz="969963" eaLnBrk="0" hangingPunct="0"/>
            <a:r>
              <a:rPr lang="en-US" sz="1000" i="1">
                <a:latin typeface="Times New Roman" pitchFamily="18" charset="0"/>
              </a:rPr>
              <a:t>14</a:t>
            </a:r>
          </a:p>
        </p:txBody>
      </p:sp>
      <p:sp>
        <p:nvSpPr>
          <p:cNvPr id="110597" name="Rectangle 4"/>
          <p:cNvSpPr>
            <a:spLocks noChangeArrowheads="1"/>
          </p:cNvSpPr>
          <p:nvPr/>
        </p:nvSpPr>
        <p:spPr bwMode="auto">
          <a:xfrm>
            <a:off x="0" y="8685213"/>
            <a:ext cx="2970213" cy="458787"/>
          </a:xfrm>
          <a:prstGeom prst="rect">
            <a:avLst/>
          </a:prstGeom>
          <a:noFill/>
          <a:ln w="12700">
            <a:noFill/>
            <a:miter lim="800000"/>
            <a:headEnd/>
            <a:tailEnd/>
          </a:ln>
        </p:spPr>
        <p:txBody>
          <a:bodyPr wrap="none" lIns="89720" tIns="44859" rIns="89720" bIns="44859" anchor="ctr"/>
          <a:lstStyle/>
          <a:p>
            <a:endParaRPr lang="en-US"/>
          </a:p>
        </p:txBody>
      </p:sp>
      <p:sp>
        <p:nvSpPr>
          <p:cNvPr id="110598" name="Rectangle 5"/>
          <p:cNvSpPr>
            <a:spLocks noChangeArrowheads="1"/>
          </p:cNvSpPr>
          <p:nvPr/>
        </p:nvSpPr>
        <p:spPr bwMode="auto">
          <a:xfrm>
            <a:off x="0" y="0"/>
            <a:ext cx="2970213" cy="458788"/>
          </a:xfrm>
          <a:prstGeom prst="rect">
            <a:avLst/>
          </a:prstGeom>
          <a:noFill/>
          <a:ln w="12700">
            <a:noFill/>
            <a:miter lim="800000"/>
            <a:headEnd/>
            <a:tailEnd/>
          </a:ln>
        </p:spPr>
        <p:txBody>
          <a:bodyPr wrap="none" lIns="89720" tIns="44859" rIns="89720" bIns="44859" anchor="ctr"/>
          <a:lstStyle/>
          <a:p>
            <a:endParaRPr lang="en-US"/>
          </a:p>
        </p:txBody>
      </p:sp>
      <p:sp>
        <p:nvSpPr>
          <p:cNvPr id="110599" name="Rectangle 6"/>
          <p:cNvSpPr>
            <a:spLocks noGrp="1" noRot="1" noChangeAspect="1" noChangeArrowheads="1" noTextEdit="1"/>
          </p:cNvSpPr>
          <p:nvPr>
            <p:ph type="sldImg"/>
          </p:nvPr>
        </p:nvSpPr>
        <p:spPr bwMode="auto">
          <a:xfrm>
            <a:off x="1144588" y="684213"/>
            <a:ext cx="4570412" cy="3429000"/>
          </a:xfrm>
          <a:noFill/>
          <a:ln cap="flat">
            <a:solidFill>
              <a:schemeClr val="tx1"/>
            </a:solidFill>
            <a:miter lim="800000"/>
            <a:headEnd/>
            <a:tailEnd/>
          </a:ln>
        </p:spPr>
      </p:sp>
      <p:sp>
        <p:nvSpPr>
          <p:cNvPr id="110600" name="Rectangle 7"/>
          <p:cNvSpPr>
            <a:spLocks noGrp="1" noChangeArrowheads="1"/>
          </p:cNvSpPr>
          <p:nvPr>
            <p:ph type="body" idx="1"/>
          </p:nvPr>
        </p:nvSpPr>
        <p:spPr bwMode="auto">
          <a:xfrm>
            <a:off x="914400" y="4341813"/>
            <a:ext cx="5029200" cy="4117975"/>
          </a:xfrm>
          <a:noFill/>
        </p:spPr>
        <p:txBody>
          <a:bodyPr wrap="square" lIns="96172" tIns="47242" rIns="96172" bIns="47242" numCol="1" anchor="t" anchorCtr="0" compatLnSpc="1">
            <a:prstTxWarp prst="textNoShape">
              <a:avLst/>
            </a:prstTxWarp>
          </a:bodyPr>
          <a:lstStyle/>
          <a:p>
            <a:pPr eaLnBrk="1" hangingPunct="1">
              <a:spcBef>
                <a:spcPct val="0"/>
              </a:spcBef>
            </a:pPr>
            <a:endParaRPr lang="en-US" dirty="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51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Risk measurement</a:t>
            </a:r>
            <a:endParaRPr lang="en-US" dirty="0">
              <a:latin typeface="Arial" charset="0"/>
            </a:endParaRPr>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3278F7-E280-45CD-9F55-92423A6E6ED5}" type="slidenum">
              <a:rPr lang="en-US" smtClean="0"/>
              <a:pPr/>
              <a:t>52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bell shaped curve</a:t>
            </a:r>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A4BAC87-A7EA-4705-8CB6-78EC26D00F63}"/>
              </a:ext>
            </a:extLst>
          </p:cNvPr>
          <p:cNvSpPr>
            <a:spLocks noGrp="1" noRot="1" noChangeAspect="1" noChangeArrowheads="1" noTextEdit="1"/>
          </p:cNvSpPr>
          <p:nvPr>
            <p:ph type="sldImg"/>
          </p:nvPr>
        </p:nvSpPr>
        <p:spPr>
          <a:xfrm>
            <a:off x="1912938" y="692150"/>
            <a:ext cx="3032125" cy="2273300"/>
          </a:xfrm>
          <a:ln/>
        </p:spPr>
      </p:sp>
      <p:sp>
        <p:nvSpPr>
          <p:cNvPr id="53251" name="Rectangle 3">
            <a:extLst>
              <a:ext uri="{FF2B5EF4-FFF2-40B4-BE49-F238E27FC236}">
                <a16:creationId xmlns:a16="http://schemas.microsoft.com/office/drawing/2014/main" id="{D18A5159-A2F5-4339-A9EA-300A2FC4666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55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7C697E5C-5608-4633-919C-0786A343F9E7}" type="slidenum">
              <a:rPr lang="en-US"/>
              <a:pPr/>
              <a:t>56</a:t>
            </a:fld>
            <a:endParaRPr lang="en-US"/>
          </a:p>
        </p:txBody>
      </p:sp>
      <p:sp>
        <p:nvSpPr>
          <p:cNvPr id="49155" name="Rectangle 2"/>
          <p:cNvSpPr>
            <a:spLocks noGrp="1" noRot="1" noChangeAspect="1" noChangeArrowheads="1" noTextEdit="1"/>
          </p:cNvSpPr>
          <p:nvPr>
            <p:ph type="sldImg"/>
          </p:nvPr>
        </p:nvSpPr>
        <p:spPr bwMode="auto">
          <a:xfrm>
            <a:off x="1144588" y="687388"/>
            <a:ext cx="4568825" cy="3425825"/>
          </a:xfrm>
          <a:noFill/>
          <a:ln cap="flat">
            <a:solidFill>
              <a:schemeClr val="tx1"/>
            </a:solidFill>
            <a:miter lim="800000"/>
            <a:headEnd/>
            <a:tailEnd/>
          </a:ln>
        </p:spPr>
      </p:sp>
      <p:sp>
        <p:nvSpPr>
          <p:cNvPr id="49156" name="Rectangle 3"/>
          <p:cNvSpPr>
            <a:spLocks noGrp="1" noChangeArrowheads="1"/>
          </p:cNvSpPr>
          <p:nvPr>
            <p:ph type="body" idx="1"/>
          </p:nvPr>
        </p:nvSpPr>
        <p:spPr bwMode="auto">
          <a:xfrm>
            <a:off x="914400" y="4343400"/>
            <a:ext cx="5029200" cy="4114800"/>
          </a:xfrm>
          <a:noFill/>
        </p:spPr>
        <p:txBody>
          <a:bodyPr wrap="square" lIns="92075" tIns="46038" rIns="92075" bIns="46038" numCol="1" anchor="t" anchorCtr="0" compatLnSpc="1">
            <a:prstTxWarp prst="textNoShape">
              <a:avLst/>
            </a:prstTxWarp>
          </a:bodyPr>
          <a:lstStyle/>
          <a:p>
            <a:endParaRPr lang="en-CA"/>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D018E0E8-8222-4565-8C21-65BA2AB048CB}" type="slidenum">
              <a:rPr lang="en-US"/>
              <a:pPr/>
              <a:t>57</a:t>
            </a:fld>
            <a:endParaRPr lang="en-US"/>
          </a:p>
        </p:txBody>
      </p:sp>
      <p:sp>
        <p:nvSpPr>
          <p:cNvPr id="50179"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6BE2D0F1-2FB7-4F17-9F3D-AB59CDF2E81D}" type="slidenum">
              <a:rPr lang="en-US"/>
              <a:pPr/>
              <a:t>58</a:t>
            </a:fld>
            <a:endParaRPr lang="en-US"/>
          </a:p>
        </p:txBody>
      </p:sp>
      <p:sp>
        <p:nvSpPr>
          <p:cNvPr id="51203" name="Rectangle 2"/>
          <p:cNvSpPr>
            <a:spLocks noGrp="1" noRot="1" noChangeAspect="1" noChangeArrowheads="1" noTextEdit="1"/>
          </p:cNvSpPr>
          <p:nvPr>
            <p:ph type="sldImg"/>
          </p:nvPr>
        </p:nvSpPr>
        <p:spPr bwMode="auto">
          <a:xfrm>
            <a:off x="1144588" y="687388"/>
            <a:ext cx="4568825" cy="3425825"/>
          </a:xfrm>
          <a:solidFill>
            <a:srgbClr val="FFFFFF"/>
          </a:solidFill>
          <a:ln>
            <a:solidFill>
              <a:srgbClr val="000000"/>
            </a:solidFill>
            <a:miter lim="800000"/>
            <a:headEnd/>
            <a:tailEnd/>
          </a:ln>
        </p:spPr>
      </p:sp>
      <p:sp>
        <p:nvSpPr>
          <p:cNvPr id="5120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59</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116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57C801-5CF1-42BF-B1CD-78582A13A20E}" type="slidenum">
              <a:rPr lang="en-US" smtClean="0"/>
              <a:pPr/>
              <a:t>60</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4915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2</a:t>
            </a:r>
          </a:p>
        </p:txBody>
      </p:sp>
      <p:sp>
        <p:nvSpPr>
          <p:cNvPr id="4915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4915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49158"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9159" name="Rectangle 7"/>
          <p:cNvSpPr>
            <a:spLocks noGrp="1" noChangeArrowheads="1"/>
          </p:cNvSpPr>
          <p:nvPr>
            <p:ph type="body" idx="1"/>
          </p:nvPr>
        </p:nvSpPr>
        <p:spPr>
          <a:noFill/>
          <a:ln/>
        </p:spPr>
        <p:txBody>
          <a:bodyPr lIns="90488" tIns="44450" rIns="90488" bIns="44450"/>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7</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2230"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2231" name="Rectangle 7"/>
          <p:cNvSpPr>
            <a:spLocks noGrp="1" noChangeArrowheads="1"/>
          </p:cNvSpPr>
          <p:nvPr>
            <p:ph type="body" idx="1"/>
          </p:nvPr>
        </p:nvSpPr>
        <p:spPr>
          <a:noFill/>
          <a:ln/>
        </p:spPr>
        <p:txBody>
          <a:bodyPr lIns="90488" tIns="44450" rIns="90488" bIns="44450"/>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3251"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14</a:t>
            </a:r>
          </a:p>
        </p:txBody>
      </p:sp>
      <p:sp>
        <p:nvSpPr>
          <p:cNvPr id="53252"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3253"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3254"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3255" name="Rectangle 7"/>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4278"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4279" name="Rectangle 7"/>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a:p>
        </p:txBody>
      </p:sp>
      <p:sp>
        <p:nvSpPr>
          <p:cNvPr id="55300" name="Slide Number Placeholder 3"/>
          <p:cNvSpPr>
            <a:spLocks noGrp="1"/>
          </p:cNvSpPr>
          <p:nvPr>
            <p:ph type="sldNum" sz="quarter" idx="5"/>
          </p:nvPr>
        </p:nvSpPr>
        <p:spPr>
          <a:noFill/>
        </p:spPr>
        <p:txBody>
          <a:bodyPr/>
          <a:lstStyle/>
          <a:p>
            <a:fld id="{08BE810B-651D-4427-9E45-630C05983192}" type="slidenum">
              <a:rPr lang="en-US"/>
              <a:pPr/>
              <a:t>70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6323"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17</a:t>
            </a:r>
          </a:p>
        </p:txBody>
      </p:sp>
      <p:sp>
        <p:nvSpPr>
          <p:cNvPr id="56324"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6325"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6326"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6327" name="Rectangle 7"/>
          <p:cNvSpPr>
            <a:spLocks noGrp="1" noChangeArrowheads="1"/>
          </p:cNvSpPr>
          <p:nvPr>
            <p:ph type="body" idx="1"/>
          </p:nvPr>
        </p:nvSpPr>
        <p:spPr>
          <a:noFill/>
          <a:ln/>
        </p:spPr>
        <p:txBody>
          <a:bodyPr lIns="90488" tIns="44450" rIns="90488" bIns="44450">
            <a:normAutofit fontScale="77500" lnSpcReduction="20000"/>
          </a:bodyPr>
          <a:lstStyle/>
          <a:p>
            <a:pPr marL="342900" lvl="1" indent="-342900" algn="just">
              <a:buFontTx/>
              <a:buChar char="-"/>
            </a:pP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72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73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Rot="1" noChangeAspect="1" noChangeArrowheads="1" noTextEdit="1"/>
          </p:cNvSpPr>
          <p:nvPr>
            <p:ph type="sldImg"/>
          </p:nvPr>
        </p:nvSpPr>
        <p:spPr>
          <a:ln/>
        </p:spPr>
      </p:sp>
      <p:sp>
        <p:nvSpPr>
          <p:cNvPr id="63491" name="Rectangle 1027"/>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79</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cap="flat"/>
        </p:spPr>
      </p:sp>
      <p:sp>
        <p:nvSpPr>
          <p:cNvPr id="39939" name="Rectangle 3"/>
          <p:cNvSpPr>
            <a:spLocks noGrp="1" noChangeArrowheads="1"/>
          </p:cNvSpPr>
          <p:nvPr>
            <p:ph type="body" idx="1"/>
          </p:nvPr>
        </p:nvSpPr>
        <p:spPr>
          <a:noFill/>
          <a:ln w="9525"/>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cap="flat"/>
        </p:spPr>
      </p:sp>
      <p:sp>
        <p:nvSpPr>
          <p:cNvPr id="40963" name="Rectangle 3"/>
          <p:cNvSpPr>
            <a:spLocks noGrp="1" noChangeArrowheads="1"/>
          </p:cNvSpPr>
          <p:nvPr>
            <p:ph type="body" idx="1"/>
          </p:nvPr>
        </p:nvSpPr>
        <p:spPr>
          <a:noFill/>
          <a:ln w="9525"/>
        </p:spPr>
        <p:txBody>
          <a:bodyPr/>
          <a:lstStyle/>
          <a:p>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83</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cap="flat"/>
        </p:spPr>
      </p:sp>
      <p:sp>
        <p:nvSpPr>
          <p:cNvPr id="4198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cap="flat"/>
        </p:spPr>
      </p:sp>
      <p:sp>
        <p:nvSpPr>
          <p:cNvPr id="4301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86</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lIns="90488" tIns="44450" rIns="90488" bIns="44450"/>
          <a:lstStyle/>
          <a:p>
            <a:pPr eaLnBrk="1" hangingPunct="1"/>
            <a:endParaRPr lang="en-US"/>
          </a:p>
        </p:txBody>
      </p:sp>
      <p:sp>
        <p:nvSpPr>
          <p:cNvPr id="66563"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89</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90</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91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9</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51203"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4</a:t>
            </a:r>
          </a:p>
        </p:txBody>
      </p:sp>
      <p:sp>
        <p:nvSpPr>
          <p:cNvPr id="51204"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51205"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51206"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51207" name="Rectangle 7"/>
          <p:cNvSpPr>
            <a:spLocks noGrp="1" noChangeArrowheads="1"/>
          </p:cNvSpPr>
          <p:nvPr>
            <p:ph type="body" idx="1"/>
          </p:nvPr>
        </p:nvSpPr>
        <p:spPr>
          <a:noFill/>
          <a:ln/>
        </p:spPr>
        <p:txBody>
          <a:bodyPr lIns="90488" tIns="44450" rIns="90488" bIns="44450"/>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7065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16</a:t>
            </a:r>
          </a:p>
        </p:txBody>
      </p:sp>
      <p:sp>
        <p:nvSpPr>
          <p:cNvPr id="7066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7066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70662"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0663" name="Rectangle 7"/>
          <p:cNvSpPr>
            <a:spLocks noGrp="1" noChangeArrowheads="1"/>
          </p:cNvSpPr>
          <p:nvPr>
            <p:ph type="body" idx="1"/>
          </p:nvPr>
        </p:nvSpPr>
        <p:spPr>
          <a:noFill/>
          <a:ln/>
        </p:spPr>
        <p:txBody>
          <a:bodyPr lIns="90488" tIns="44450" rIns="90488" bIns="44450"/>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7270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defTabSz="762000" eaLnBrk="0" hangingPunct="0"/>
            <a:r>
              <a:rPr lang="en-US" sz="1000" i="1">
                <a:latin typeface="Times New Roman" pitchFamily="18" charset="0"/>
              </a:rPr>
              <a:t>17</a:t>
            </a:r>
          </a:p>
        </p:txBody>
      </p:sp>
      <p:sp>
        <p:nvSpPr>
          <p:cNvPr id="7270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7270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72710"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2711" name="Rectangle 7"/>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97</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3731" name="Rectangle 3"/>
          <p:cNvSpPr>
            <a:spLocks noGrp="1" noChangeArrowheads="1"/>
          </p:cNvSpPr>
          <p:nvPr>
            <p:ph type="body" idx="1"/>
          </p:nvPr>
        </p:nvSpPr>
        <p:spPr>
          <a:noFill/>
          <a:ln/>
        </p:spPr>
        <p:txBody>
          <a:bodyPr lIns="90488" tIns="44450" rIns="90488" bIns="44450"/>
          <a:lstStyle/>
          <a:p>
            <a:pPr eaLnBrk="1" hangingPunct="1"/>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99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pPr>
              <a:defRPr/>
            </a:pPr>
            <a:fld id="{95680CB0-C34F-4B0A-983C-713EA56603E8}"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A1C1C05-8298-4F05-A1C5-18088DEBFA13}" type="datetime1">
              <a:rPr lang="en-US" smtClean="0"/>
              <a:t>8/17/2023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4BF86C-C058-4D9F-ACAE-F2CF97D3168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498F51-175D-4439-954E-D876BDDFA90C}" type="datetime1">
              <a:rPr lang="en-US" smtClean="0"/>
              <a:t>8/17/2023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A49296-D5B9-48AF-A053-EB26D374345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F75655-FA5C-40C2-81A0-AB6FB20102BD}" type="datetime1">
              <a:rPr lang="en-US" smtClean="0"/>
              <a:t>8/17/2023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248A632-5E19-4AB0-AB4A-350B7166500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72400" cy="1143000"/>
          </a:xfrm>
        </p:spPr>
        <p:txBody>
          <a:bodyPr/>
          <a:lstStyle/>
          <a:p>
            <a:r>
              <a:rPr lang="en-US"/>
              <a:t>Click to edit Master title style</a:t>
            </a:r>
          </a:p>
        </p:txBody>
      </p:sp>
      <p:sp>
        <p:nvSpPr>
          <p:cNvPr id="3" name="Chart Placeholder 2"/>
          <p:cNvSpPr>
            <a:spLocks noGrp="1"/>
          </p:cNvSpPr>
          <p:nvPr>
            <p:ph type="chart" idx="1"/>
          </p:nvPr>
        </p:nvSpPr>
        <p:spPr>
          <a:xfrm>
            <a:off x="990600" y="1981200"/>
            <a:ext cx="7772400" cy="4114800"/>
          </a:xfrm>
        </p:spPr>
        <p:txBody>
          <a:bodyPr/>
          <a:lstStyle/>
          <a:p>
            <a:pPr lvl="0"/>
            <a:endParaRPr lang="en-US" noProof="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E47829-94D9-4787-AD2F-3A5174505647}" type="datetime1">
              <a:rPr lang="en-US" altLang="en-US" smtClean="0"/>
              <a:t>8/17/2023</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i="0"/>
          </a:p>
        </p:txBody>
      </p:sp>
      <p:sp>
        <p:nvSpPr>
          <p:cNvPr id="7" name="Slide Number Placeholder 6"/>
          <p:cNvSpPr>
            <a:spLocks noGrp="1"/>
          </p:cNvSpPr>
          <p:nvPr>
            <p:ph type="sldNum" sz="quarter" idx="12"/>
          </p:nvPr>
        </p:nvSpPr>
        <p:spPr/>
        <p:txBody>
          <a:bodyPr/>
          <a:lstStyle>
            <a:lvl1pPr>
              <a:defRPr/>
            </a:lvl1pPr>
          </a:lstStyle>
          <a:p>
            <a:fld id="{9CCB9C0B-0E0F-4E79-9DC1-24931D8D2E53}"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40D0DB7-C391-4582-9E83-0F31E05956D8}" type="datetime1">
              <a:rPr lang="en-US" smtClean="0"/>
              <a:t>8/17/2023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72B1C6-42F4-413D-BB68-92645D5E22E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8767F50-6726-4C6D-8439-985CE252F754}" type="datetime1">
              <a:rPr lang="en-US" smtClean="0"/>
              <a:t>8/17/2023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6D3D94-85BD-4CAF-91F6-2DC8A50BF6E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DF8A6B-9857-42F6-A0F7-A00DBA006B8B}" type="datetime1">
              <a:rPr lang="en-US" smtClean="0"/>
              <a:t>8/17/2023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7C8210-C964-4DBC-B65B-E5B62413C82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09AACB-8D00-4940-855C-14D5E54157A4}" type="datetime1">
              <a:rPr lang="en-US" smtClean="0"/>
              <a:t>8/17/2023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0925A99-00F5-4BD0-9CF1-CEF1A43817F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C702343-ADE9-48EE-BB85-781E2C327414}" type="datetime1">
              <a:rPr lang="en-US" smtClean="0"/>
              <a:t>8/17/2023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EA4DA7F-01EA-428C-B719-0E6069923A4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581F8C2-FA92-4EBF-B453-243FA88B9F2B}" type="datetime1">
              <a:rPr lang="en-US" smtClean="0"/>
              <a:t>8/17/2023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AF8C4B0-72E8-49CE-A9AC-06C5912689F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0456463-93D6-4CFF-9506-88BAE2CEBA66}" type="datetime1">
              <a:rPr lang="en-US" smtClean="0"/>
              <a:t>8/17/2023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C47A67-61FE-4C51-AB39-F0D971B132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AE303BD-6A8F-4339-B936-A150F70AF2E3}" type="datetime1">
              <a:rPr lang="en-US" smtClean="0"/>
              <a:t>8/17/2023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E50E7D-8750-4B37-BE99-805AC3DB47B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5A01D18-9991-4294-B7A2-6CDDF83AB38F}" type="datetime1">
              <a:rPr lang="en-US" smtClean="0"/>
              <a:t>8/17/2023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913C2AD-18CF-44E7-BB07-32F6FA90AA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27.bin"/><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29.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oleObject" Target="../embeddings/oleObject32.bin"/><Relationship Id="rId4" Type="http://schemas.openxmlformats.org/officeDocument/2006/relationships/image" Target="../media/image3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1.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43.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oleObject" Target="../embeddings/oleObject41.bin"/><Relationship Id="rId4" Type="http://schemas.openxmlformats.org/officeDocument/2006/relationships/image" Target="../media/image45.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oleObject" Target="../embeddings/oleObject43.bin"/><Relationship Id="rId4" Type="http://schemas.openxmlformats.org/officeDocument/2006/relationships/image" Target="../media/image49.wmf"/></Relationships>
</file>

<file path=ppt/slides/_rels/slide8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33600"/>
            <a:ext cx="8229600" cy="1143000"/>
          </a:xfrm>
        </p:spPr>
        <p:txBody>
          <a:bodyPr/>
          <a:lstStyle/>
          <a:p>
            <a:r>
              <a:rPr lang="en-US" sz="4000" b="1" dirty="0">
                <a:effectLst/>
                <a:latin typeface="Times New Roman" panose="02020603050405020304" pitchFamily="18" charset="0"/>
                <a:ea typeface="Times New Roman" panose="02020603050405020304" pitchFamily="18" charset="0"/>
              </a:rPr>
              <a:t>FINANCIAL RISK MANAGEMENT - TCHE409</a:t>
            </a:r>
            <a:br>
              <a:rPr lang="en-US" sz="4000" dirty="0">
                <a:effectLst/>
                <a:latin typeface="Times New Roman" panose="02020603050405020304" pitchFamily="18" charset="0"/>
                <a:ea typeface="Times New Roman" panose="02020603050405020304" pitchFamily="18" charset="0"/>
              </a:rPr>
            </a:b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3352800"/>
            <a:ext cx="8229600" cy="3916363"/>
          </a:xfrm>
        </p:spPr>
        <p:txBody>
          <a:bodyPr/>
          <a:lstStyle/>
          <a:p>
            <a:pPr algn="ctr">
              <a:buNone/>
            </a:pPr>
            <a:r>
              <a:rPr lang="en-US" dirty="0"/>
              <a:t>Nguyen Thu Hang</a:t>
            </a:r>
          </a:p>
          <a:p>
            <a:pPr algn="ctr">
              <a:buNone/>
            </a:pPr>
            <a:r>
              <a:rPr lang="en-US" dirty="0"/>
              <a:t>nguyenthuhang.cs2@ftu.edu.vn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a:solidFill>
                  <a:srgbClr val="FF0000"/>
                </a:solidFill>
                <a:latin typeface="Arial" pitchFamily="34" charset="0"/>
                <a:cs typeface="Arial" pitchFamily="34" charset="0"/>
              </a:rPr>
              <a:t>Continuous compounding rate</a:t>
            </a:r>
          </a:p>
          <a:p>
            <a:r>
              <a:rPr lang="en-US" b="1" i="1" dirty="0">
                <a:latin typeface="Arial" pitchFamily="34" charset="0"/>
                <a:cs typeface="Arial" pitchFamily="34" charset="0"/>
              </a:rPr>
              <a:t>Ex: </a:t>
            </a:r>
            <a:r>
              <a:rPr lang="en-US" i="1" dirty="0">
                <a:latin typeface="Arial" pitchFamily="34" charset="0"/>
                <a:cs typeface="Arial" pitchFamily="34" charset="0"/>
              </a:rPr>
              <a:t>A bank quotes an interest of 8% per annum  (called simple annual rate) with quarterly compounding. What is the equivalent rate with continuous compounding?</a:t>
            </a:r>
          </a:p>
          <a:p>
            <a:endParaRPr lang="en-US" dirty="0"/>
          </a:p>
        </p:txBody>
      </p:sp>
      <p:sp>
        <p:nvSpPr>
          <p:cNvPr id="155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703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703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3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38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3505200"/>
            <a:ext cx="3581400" cy="1074420"/>
          </a:xfrm>
          <a:prstGeom prst="rect">
            <a:avLst/>
          </a:prstGeom>
          <a:noFill/>
        </p:spPr>
      </p:pic>
      <p:sp>
        <p:nvSpPr>
          <p:cNvPr id="333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382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43200" y="4724400"/>
            <a:ext cx="3200400" cy="77922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763000" cy="5897563"/>
          </a:xfrm>
        </p:spPr>
        <p:txBody>
          <a:bodyPr/>
          <a:lstStyle/>
          <a:p>
            <a:pPr>
              <a:buNone/>
            </a:pPr>
            <a:r>
              <a:rPr lang="en-US" dirty="0">
                <a:solidFill>
                  <a:srgbClr val="FF0000"/>
                </a:solidFill>
                <a:latin typeface="Arial" pitchFamily="34" charset="0"/>
                <a:cs typeface="Arial" pitchFamily="34" charset="0"/>
              </a:rPr>
              <a:t>Effective annual rate and continuous compounding rate </a:t>
            </a:r>
          </a:p>
          <a:p>
            <a:pPr>
              <a:buNone/>
            </a:pPr>
            <a:endParaRPr lang="en-US" dirty="0">
              <a:latin typeface="Arial" pitchFamily="34" charset="0"/>
              <a:cs typeface="Arial" pitchFamily="34" charset="0"/>
            </a:endParaRPr>
          </a:p>
        </p:txBody>
      </p:sp>
      <p:sp>
        <p:nvSpPr>
          <p:cNvPr id="155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5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7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7700" name="Object 4"/>
          <p:cNvGraphicFramePr>
            <a:graphicFrameLocks noChangeAspect="1"/>
          </p:cNvGraphicFramePr>
          <p:nvPr/>
        </p:nvGraphicFramePr>
        <p:xfrm>
          <a:off x="2209800" y="2133600"/>
          <a:ext cx="2794000" cy="762000"/>
        </p:xfrm>
        <a:graphic>
          <a:graphicData uri="http://schemas.openxmlformats.org/presentationml/2006/ole">
            <mc:AlternateContent xmlns:mc="http://schemas.openxmlformats.org/markup-compatibility/2006">
              <mc:Choice xmlns:v="urn:schemas-microsoft-com:vml" Requires="v">
                <p:oleObj name="Equation" r:id="rId3" imgW="838080" imgH="228600" progId="Equation.3">
                  <p:embed/>
                </p:oleObj>
              </mc:Choice>
              <mc:Fallback>
                <p:oleObj name="Equation" r:id="rId3" imgW="83808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133600"/>
                        <a:ext cx="2794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7702" name="Object 6"/>
          <p:cNvGraphicFramePr>
            <a:graphicFrameLocks noChangeAspect="1"/>
          </p:cNvGraphicFramePr>
          <p:nvPr/>
        </p:nvGraphicFramePr>
        <p:xfrm>
          <a:off x="2133600" y="3352800"/>
          <a:ext cx="3582987" cy="838200"/>
        </p:xfrm>
        <a:graphic>
          <a:graphicData uri="http://schemas.openxmlformats.org/presentationml/2006/ole">
            <mc:AlternateContent xmlns:mc="http://schemas.openxmlformats.org/markup-compatibility/2006">
              <mc:Choice xmlns:v="urn:schemas-microsoft-com:vml" Requires="v">
                <p:oleObj name="Equation" r:id="rId5" imgW="939600" imgH="215640" progId="Equation.3">
                  <p:embed/>
                </p:oleObj>
              </mc:Choice>
              <mc:Fallback>
                <p:oleObj name="Equation" r:id="rId5" imgW="939600" imgH="2156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352800"/>
                        <a:ext cx="3582987"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Problems</a:t>
            </a:r>
          </a:p>
        </p:txBody>
      </p:sp>
      <p:sp>
        <p:nvSpPr>
          <p:cNvPr id="3" name="Content Placeholder 2"/>
          <p:cNvSpPr>
            <a:spLocks noGrp="1"/>
          </p:cNvSpPr>
          <p:nvPr>
            <p:ph idx="1"/>
          </p:nvPr>
        </p:nvSpPr>
        <p:spPr>
          <a:xfrm>
            <a:off x="457200" y="914400"/>
            <a:ext cx="8229600" cy="5211763"/>
          </a:xfrm>
        </p:spPr>
        <p:txBody>
          <a:bodyPr/>
          <a:lstStyle/>
          <a:p>
            <a:pPr marL="514350" indent="-514350">
              <a:buAutoNum type="arabicPeriod"/>
            </a:pPr>
            <a:r>
              <a:rPr lang="en-US" dirty="0"/>
              <a:t>What rate of interest with continuous compounding is equivalent to 15% per annum with monthly compounding?</a:t>
            </a:r>
          </a:p>
          <a:p>
            <a:pPr marL="514350" indent="-514350">
              <a:buAutoNum type="arabicPeriod"/>
            </a:pPr>
            <a:r>
              <a:rPr lang="en-US" dirty="0"/>
              <a:t>A deposit account pays 12% per annum with continuous compounding, but actually paid quarterly. How much interest will be paid each quarter on a $10000 deposit?</a:t>
            </a:r>
          </a:p>
          <a:p>
            <a:pPr marL="514350" indent="-514350">
              <a:buAutoNum type="arabicPeriod"/>
            </a:pPr>
            <a:r>
              <a:rPr lang="en-US" dirty="0" err="1"/>
              <a:t>Techcombank</a:t>
            </a:r>
            <a:r>
              <a:rPr lang="en-US" dirty="0"/>
              <a:t> quotes an interest rate of 14% per annum compounded quarterly.  What are equivalent annual and continuous rates?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4. What  rate of interest with continuous compounding is equivalent to 15% per annum with monthly compounding?</a:t>
            </a:r>
          </a:p>
          <a:p>
            <a:pPr>
              <a:buNone/>
            </a:pPr>
            <a:r>
              <a:rPr lang="en-US" dirty="0"/>
              <a:t>5. A deposit account pays 12% per annum with continuous compounding, but interest is actually paid quarterly.  How much </a:t>
            </a:r>
            <a:r>
              <a:rPr lang="en-US"/>
              <a:t>interest will </a:t>
            </a:r>
            <a:r>
              <a:rPr lang="en-US" dirty="0"/>
              <a:t>be paid each quarter on a $10,000 deposit.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a:xfrm>
            <a:off x="457200" y="0"/>
            <a:ext cx="8229600" cy="6553200"/>
          </a:xfrm>
        </p:spPr>
        <p:txBody>
          <a:bodyPr/>
          <a:lstStyle/>
          <a:p>
            <a:pPr eaLnBrk="1" hangingPunct="1"/>
            <a:r>
              <a:rPr lang="en-US" b="1" dirty="0">
                <a:latin typeface="Arial" charset="0"/>
                <a:cs typeface="Arial" charset="0"/>
              </a:rPr>
              <a:t>Bond pricing</a:t>
            </a:r>
          </a:p>
          <a:p>
            <a:pPr eaLnBrk="1" hangingPunct="1">
              <a:buFontTx/>
              <a:buChar char="-"/>
            </a:pPr>
            <a:r>
              <a:rPr lang="en-US" dirty="0">
                <a:latin typeface="Arial" charset="0"/>
                <a:cs typeface="Arial" charset="0"/>
              </a:rPr>
              <a:t>With a periodic interest rate</a:t>
            </a:r>
          </a:p>
          <a:p>
            <a:pPr eaLnBrk="1" hangingPunct="1">
              <a:buFontTx/>
              <a:buChar char="-"/>
            </a:pPr>
            <a:endParaRPr lang="en-US" dirty="0">
              <a:latin typeface="Arial" charset="0"/>
              <a:cs typeface="Arial" charset="0"/>
            </a:endParaRPr>
          </a:p>
          <a:p>
            <a:pPr eaLnBrk="1" hangingPunct="1">
              <a:buFontTx/>
              <a:buChar char="-"/>
            </a:pPr>
            <a:r>
              <a:rPr lang="en-US" dirty="0">
                <a:latin typeface="Arial" charset="0"/>
                <a:cs typeface="Arial" charset="0"/>
              </a:rPr>
              <a:t>With a continuous interest rate</a:t>
            </a:r>
          </a:p>
          <a:p>
            <a:pPr eaLnBrk="1" hangingPunct="1">
              <a:buFontTx/>
              <a:buChar char="-"/>
            </a:pPr>
            <a:endParaRPr lang="en-US" dirty="0">
              <a:latin typeface="Arial" charset="0"/>
              <a:cs typeface="Arial" charset="0"/>
            </a:endParaRPr>
          </a:p>
          <a:p>
            <a:pPr eaLnBrk="1" hangingPunct="1">
              <a:buNone/>
            </a:pPr>
            <a:endParaRPr lang="en-US" dirty="0">
              <a:latin typeface="Arial" charset="0"/>
              <a:cs typeface="Arial" charset="0"/>
            </a:endParaRPr>
          </a:p>
          <a:p>
            <a:pPr eaLnBrk="1" hangingPunct="1">
              <a:buFontTx/>
              <a:buChar char="-"/>
            </a:pPr>
            <a:r>
              <a:rPr lang="en-US" dirty="0">
                <a:latin typeface="Arial" charset="0"/>
                <a:cs typeface="Arial" charset="0"/>
              </a:rPr>
              <a:t>With different continuous interest rates for each payment:</a:t>
            </a:r>
          </a:p>
          <a:p>
            <a:pPr eaLnBrk="1" hangingPunct="1">
              <a:buFont typeface="Arial" charset="0"/>
              <a:buNone/>
            </a:pPr>
            <a:r>
              <a:rPr lang="en-US" dirty="0">
                <a:latin typeface="Arial" charset="0"/>
                <a:cs typeface="Arial" charset="0"/>
              </a:rPr>
              <a:t> </a:t>
            </a:r>
          </a:p>
        </p:txBody>
      </p:sp>
      <p:sp>
        <p:nvSpPr>
          <p:cNvPr id="922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9218" name="Object 1"/>
          <p:cNvGraphicFramePr>
            <a:graphicFrameLocks noChangeAspect="1"/>
          </p:cNvGraphicFramePr>
          <p:nvPr>
            <p:extLst>
              <p:ext uri="{D42A27DB-BD31-4B8C-83A1-F6EECF244321}">
                <p14:modId xmlns:p14="http://schemas.microsoft.com/office/powerpoint/2010/main" val="545153122"/>
              </p:ext>
            </p:extLst>
          </p:nvPr>
        </p:nvGraphicFramePr>
        <p:xfrm>
          <a:off x="4267200" y="1068693"/>
          <a:ext cx="3196225" cy="799056"/>
        </p:xfrm>
        <a:graphic>
          <a:graphicData uri="http://schemas.openxmlformats.org/presentationml/2006/ole">
            <mc:AlternateContent xmlns:mc="http://schemas.openxmlformats.org/markup-compatibility/2006">
              <mc:Choice xmlns:v="urn:schemas-microsoft-com:vml" Requires="v">
                <p:oleObj name="Equation" r:id="rId3" imgW="1790700" imgH="444500" progId="Equation.3">
                  <p:embed/>
                </p:oleObj>
              </mc:Choice>
              <mc:Fallback>
                <p:oleObj name="Equation" r:id="rId3" imgW="17907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068693"/>
                        <a:ext cx="3196225" cy="799056"/>
                      </a:xfrm>
                      <a:prstGeom prst="rect">
                        <a:avLst/>
                      </a:prstGeom>
                      <a:solidFill>
                        <a:srgbClr val="FFFF99"/>
                      </a:solidFill>
                    </p:spPr>
                  </p:pic>
                </p:oleObj>
              </mc:Fallback>
            </mc:AlternateContent>
          </a:graphicData>
        </a:graphic>
      </p:graphicFrame>
      <p:sp>
        <p:nvSpPr>
          <p:cNvPr id="922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9219" name="Object 3"/>
          <p:cNvGraphicFramePr>
            <a:graphicFrameLocks noChangeAspect="1"/>
          </p:cNvGraphicFramePr>
          <p:nvPr>
            <p:extLst>
              <p:ext uri="{D42A27DB-BD31-4B8C-83A1-F6EECF244321}">
                <p14:modId xmlns:p14="http://schemas.microsoft.com/office/powerpoint/2010/main" val="2458652424"/>
              </p:ext>
            </p:extLst>
          </p:nvPr>
        </p:nvGraphicFramePr>
        <p:xfrm>
          <a:off x="2438400" y="2589353"/>
          <a:ext cx="2743200" cy="828675"/>
        </p:xfrm>
        <a:graphic>
          <a:graphicData uri="http://schemas.openxmlformats.org/presentationml/2006/ole">
            <mc:AlternateContent xmlns:mc="http://schemas.openxmlformats.org/markup-compatibility/2006">
              <mc:Choice xmlns:v="urn:schemas-microsoft-com:vml" Requires="v">
                <p:oleObj name="Equation" r:id="rId5" imgW="1422400" imgH="431800" progId="Equation.3">
                  <p:embed/>
                </p:oleObj>
              </mc:Choice>
              <mc:Fallback>
                <p:oleObj name="Equation" r:id="rId5" imgW="14224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589353"/>
                        <a:ext cx="2743200" cy="828675"/>
                      </a:xfrm>
                      <a:prstGeom prst="rect">
                        <a:avLst/>
                      </a:prstGeom>
                      <a:solidFill>
                        <a:srgbClr val="FFFF99"/>
                      </a:solidFill>
                    </p:spPr>
                  </p:pic>
                </p:oleObj>
              </mc:Fallback>
            </mc:AlternateContent>
          </a:graphicData>
        </a:graphic>
      </p:graphicFrame>
      <p:sp>
        <p:nvSpPr>
          <p:cNvPr id="922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9220" name="Object 5"/>
          <p:cNvGraphicFramePr>
            <a:graphicFrameLocks noChangeAspect="1"/>
          </p:cNvGraphicFramePr>
          <p:nvPr>
            <p:extLst>
              <p:ext uri="{D42A27DB-BD31-4B8C-83A1-F6EECF244321}">
                <p14:modId xmlns:p14="http://schemas.microsoft.com/office/powerpoint/2010/main" val="2914249581"/>
              </p:ext>
            </p:extLst>
          </p:nvPr>
        </p:nvGraphicFramePr>
        <p:xfrm>
          <a:off x="2743200" y="4886248"/>
          <a:ext cx="4445000" cy="1290638"/>
        </p:xfrm>
        <a:graphic>
          <a:graphicData uri="http://schemas.openxmlformats.org/presentationml/2006/ole">
            <mc:AlternateContent xmlns:mc="http://schemas.openxmlformats.org/markup-compatibility/2006">
              <mc:Choice xmlns:v="urn:schemas-microsoft-com:vml" Requires="v">
                <p:oleObj name="Equation" r:id="rId7" imgW="1473200" imgH="431800" progId="Equation.3">
                  <p:embed/>
                </p:oleObj>
              </mc:Choice>
              <mc:Fallback>
                <p:oleObj name="Equation" r:id="rId7" imgW="14732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886248"/>
                        <a:ext cx="4445000" cy="1290638"/>
                      </a:xfrm>
                      <a:prstGeom prst="rect">
                        <a:avLst/>
                      </a:prstGeom>
                      <a:solidFill>
                        <a:srgbClr val="CCFFCC"/>
                      </a:solid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228600" y="304800"/>
            <a:ext cx="8686800" cy="5821363"/>
          </a:xfrm>
        </p:spPr>
        <p:txBody>
          <a:bodyPr/>
          <a:lstStyle/>
          <a:p>
            <a:pPr eaLnBrk="1" hangingPunct="1">
              <a:buFont typeface="Arial" charset="0"/>
              <a:buNone/>
            </a:pPr>
            <a:r>
              <a:rPr lang="en-US" dirty="0">
                <a:latin typeface="Arial" charset="0"/>
                <a:cs typeface="Arial" charset="0"/>
              </a:rPr>
              <a:t>  </a:t>
            </a:r>
            <a:r>
              <a:rPr lang="en-US" b="1" i="1" dirty="0">
                <a:latin typeface="Arial" charset="0"/>
                <a:cs typeface="Arial" charset="0"/>
              </a:rPr>
              <a:t>Ex</a:t>
            </a:r>
            <a:r>
              <a:rPr lang="en-US" i="1" dirty="0">
                <a:latin typeface="Arial" charset="0"/>
                <a:cs typeface="Arial" charset="0"/>
              </a:rPr>
              <a:t>:  A 2 year T-bond with a principal of $100 provides coupon at the rate of 6% per annum semiannually. Calculate the theoretical price of the bond?</a:t>
            </a:r>
            <a:br>
              <a:rPr lang="en-US" i="1" dirty="0">
                <a:latin typeface="Arial" charset="0"/>
                <a:cs typeface="Arial" charset="0"/>
              </a:rPr>
            </a:br>
            <a:endParaRPr lang="en-US" dirty="0">
              <a:latin typeface="Arial" charset="0"/>
              <a:cs typeface="Arial" charset="0"/>
            </a:endParaRPr>
          </a:p>
        </p:txBody>
      </p:sp>
      <p:graphicFrame>
        <p:nvGraphicFramePr>
          <p:cNvPr id="5" name="Table 4"/>
          <p:cNvGraphicFramePr>
            <a:graphicFrameLocks noGrp="1"/>
          </p:cNvGraphicFramePr>
          <p:nvPr/>
        </p:nvGraphicFramePr>
        <p:xfrm>
          <a:off x="609600" y="2667000"/>
          <a:ext cx="8001000" cy="3859404"/>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0">
                <a:tc>
                  <a:txBody>
                    <a:bodyPr/>
                    <a:lstStyle/>
                    <a:p>
                      <a:pPr algn="ctr">
                        <a:lnSpc>
                          <a:spcPct val="150000"/>
                        </a:lnSpc>
                        <a:spcAft>
                          <a:spcPts val="0"/>
                        </a:spcAft>
                      </a:pPr>
                      <a:r>
                        <a:rPr lang="en-US" sz="2500" b="1" i="1" dirty="0">
                          <a:latin typeface="Arial" pitchFamily="34" charset="0"/>
                          <a:ea typeface="MS Mincho"/>
                          <a:cs typeface="Arial" pitchFamily="34" charset="0"/>
                        </a:rPr>
                        <a:t>Maturity</a:t>
                      </a:r>
                      <a:endParaRPr lang="en-US" sz="2500" dirty="0">
                        <a:latin typeface="Arial" pitchFamily="34" charset="0"/>
                        <a:ea typeface="MS Mincho"/>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500" b="1" i="1" dirty="0">
                          <a:latin typeface="Arial" pitchFamily="34" charset="0"/>
                          <a:ea typeface="MS Mincho"/>
                          <a:cs typeface="Arial" pitchFamily="34" charset="0"/>
                        </a:rPr>
                        <a:t>Zero</a:t>
                      </a:r>
                      <a:r>
                        <a:rPr lang="en-US" sz="2500" b="1" i="1" baseline="0" dirty="0">
                          <a:latin typeface="Arial" pitchFamily="34" charset="0"/>
                          <a:ea typeface="MS Mincho"/>
                          <a:cs typeface="Arial" pitchFamily="34" charset="0"/>
                        </a:rPr>
                        <a:t> rate</a:t>
                      </a:r>
                      <a:r>
                        <a:rPr lang="en-US" sz="2500" b="1" i="1" dirty="0">
                          <a:latin typeface="Arial" pitchFamily="34" charset="0"/>
                          <a:ea typeface="MS Mincho"/>
                          <a:cs typeface="Arial" pitchFamily="34" charset="0"/>
                        </a:rPr>
                        <a:t> (%)</a:t>
                      </a:r>
                      <a:endParaRPr lang="en-US" sz="2500" dirty="0">
                        <a:latin typeface="Arial" pitchFamily="34" charset="0"/>
                        <a:ea typeface="MS Mincho"/>
                        <a:cs typeface="Arial" pitchFamily="34" charset="0"/>
                      </a:endParaRPr>
                    </a:p>
                    <a:p>
                      <a:pPr algn="ctr">
                        <a:lnSpc>
                          <a:spcPct val="150000"/>
                        </a:lnSpc>
                        <a:spcAft>
                          <a:spcPts val="0"/>
                        </a:spcAft>
                      </a:pPr>
                      <a:r>
                        <a:rPr lang="en-US" sz="2500" b="1" i="1" dirty="0">
                          <a:latin typeface="Arial" pitchFamily="34" charset="0"/>
                          <a:ea typeface="MS Mincho"/>
                          <a:cs typeface="Arial" pitchFamily="34" charset="0"/>
                        </a:rPr>
                        <a:t>(continuous</a:t>
                      </a:r>
                      <a:r>
                        <a:rPr lang="en-US" sz="2500" b="1" i="1" baseline="0" dirty="0">
                          <a:latin typeface="Arial" pitchFamily="34" charset="0"/>
                          <a:ea typeface="MS Mincho"/>
                          <a:cs typeface="Arial" pitchFamily="34" charset="0"/>
                        </a:rPr>
                        <a:t>ly compounded</a:t>
                      </a:r>
                      <a:r>
                        <a:rPr lang="en-US" sz="2500" b="1" i="1" dirty="0">
                          <a:latin typeface="Arial" pitchFamily="34" charset="0"/>
                          <a:ea typeface="MS Mincho"/>
                          <a:cs typeface="Arial" pitchFamily="34" charset="0"/>
                        </a:rPr>
                        <a:t>)</a:t>
                      </a:r>
                      <a:endParaRPr lang="en-US" sz="2500" dirty="0">
                        <a:latin typeface="Arial" pitchFamily="34" charset="0"/>
                        <a:ea typeface="MS Mincho"/>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2500" i="1" dirty="0">
                          <a:latin typeface="Arial" pitchFamily="34" charset="0"/>
                          <a:ea typeface="MS Mincho"/>
                          <a:cs typeface="Arial" pitchFamily="34" charset="0"/>
                        </a:rPr>
                        <a:t>0.5</a:t>
                      </a:r>
                      <a:endParaRPr lang="en-US" sz="2500" dirty="0">
                        <a:latin typeface="Arial" pitchFamily="34" charset="0"/>
                        <a:ea typeface="MS Mincho"/>
                        <a:cs typeface="Arial" pitchFamily="34" charset="0"/>
                      </a:endParaRPr>
                    </a:p>
                    <a:p>
                      <a:pPr algn="ctr">
                        <a:lnSpc>
                          <a:spcPct val="150000"/>
                        </a:lnSpc>
                        <a:spcAft>
                          <a:spcPts val="0"/>
                        </a:spcAft>
                      </a:pPr>
                      <a:r>
                        <a:rPr lang="en-US" sz="2500" i="1" dirty="0">
                          <a:latin typeface="Arial" pitchFamily="34" charset="0"/>
                          <a:ea typeface="MS Mincho"/>
                          <a:cs typeface="Arial" pitchFamily="34" charset="0"/>
                        </a:rPr>
                        <a:t>1.0</a:t>
                      </a:r>
                      <a:endParaRPr lang="en-US" sz="2500" dirty="0">
                        <a:latin typeface="Arial" pitchFamily="34" charset="0"/>
                        <a:ea typeface="MS Mincho"/>
                        <a:cs typeface="Arial" pitchFamily="34" charset="0"/>
                      </a:endParaRPr>
                    </a:p>
                    <a:p>
                      <a:pPr algn="ctr">
                        <a:lnSpc>
                          <a:spcPct val="150000"/>
                        </a:lnSpc>
                        <a:spcAft>
                          <a:spcPts val="0"/>
                        </a:spcAft>
                      </a:pPr>
                      <a:r>
                        <a:rPr lang="en-US" sz="2500" i="1" dirty="0">
                          <a:latin typeface="Arial" pitchFamily="34" charset="0"/>
                          <a:ea typeface="MS Mincho"/>
                          <a:cs typeface="Arial" pitchFamily="34" charset="0"/>
                        </a:rPr>
                        <a:t>1.5</a:t>
                      </a:r>
                      <a:endParaRPr lang="en-US" sz="2500" dirty="0">
                        <a:latin typeface="Arial" pitchFamily="34" charset="0"/>
                        <a:ea typeface="MS Mincho"/>
                        <a:cs typeface="Arial" pitchFamily="34" charset="0"/>
                      </a:endParaRPr>
                    </a:p>
                    <a:p>
                      <a:pPr algn="ctr">
                        <a:lnSpc>
                          <a:spcPct val="150000"/>
                        </a:lnSpc>
                        <a:spcAft>
                          <a:spcPts val="0"/>
                        </a:spcAft>
                      </a:pPr>
                      <a:r>
                        <a:rPr lang="en-US" sz="2500" i="1" dirty="0">
                          <a:latin typeface="Arial" pitchFamily="34" charset="0"/>
                          <a:ea typeface="MS Mincho"/>
                          <a:cs typeface="Arial" pitchFamily="34" charset="0"/>
                        </a:rPr>
                        <a:t>2.0</a:t>
                      </a:r>
                      <a:endParaRPr lang="en-US" sz="2500" dirty="0">
                        <a:latin typeface="Arial" pitchFamily="34" charset="0"/>
                        <a:ea typeface="MS Mincho"/>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500" i="1" dirty="0">
                          <a:latin typeface="Arial" pitchFamily="34" charset="0"/>
                          <a:ea typeface="MS Mincho"/>
                          <a:cs typeface="Arial" pitchFamily="34" charset="0"/>
                        </a:rPr>
                        <a:t>5.0</a:t>
                      </a:r>
                      <a:endParaRPr lang="en-US" sz="2500" dirty="0">
                        <a:latin typeface="Arial" pitchFamily="34" charset="0"/>
                        <a:ea typeface="MS Mincho"/>
                        <a:cs typeface="Arial" pitchFamily="34" charset="0"/>
                      </a:endParaRPr>
                    </a:p>
                    <a:p>
                      <a:pPr algn="ctr">
                        <a:lnSpc>
                          <a:spcPct val="150000"/>
                        </a:lnSpc>
                        <a:spcAft>
                          <a:spcPts val="0"/>
                        </a:spcAft>
                      </a:pPr>
                      <a:r>
                        <a:rPr lang="en-US" sz="2500" i="1" dirty="0">
                          <a:latin typeface="Arial" pitchFamily="34" charset="0"/>
                          <a:ea typeface="MS Mincho"/>
                          <a:cs typeface="Arial" pitchFamily="34" charset="0"/>
                        </a:rPr>
                        <a:t>5.8</a:t>
                      </a:r>
                      <a:endParaRPr lang="en-US" sz="2500" dirty="0">
                        <a:latin typeface="Arial" pitchFamily="34" charset="0"/>
                        <a:ea typeface="MS Mincho"/>
                        <a:cs typeface="Arial" pitchFamily="34" charset="0"/>
                      </a:endParaRPr>
                    </a:p>
                    <a:p>
                      <a:pPr algn="ctr">
                        <a:lnSpc>
                          <a:spcPct val="150000"/>
                        </a:lnSpc>
                        <a:spcAft>
                          <a:spcPts val="0"/>
                        </a:spcAft>
                      </a:pPr>
                      <a:r>
                        <a:rPr lang="en-US" sz="2500" i="1" dirty="0">
                          <a:latin typeface="Arial" pitchFamily="34" charset="0"/>
                          <a:ea typeface="MS Mincho"/>
                          <a:cs typeface="Arial" pitchFamily="34" charset="0"/>
                        </a:rPr>
                        <a:t>6.4</a:t>
                      </a:r>
                      <a:endParaRPr lang="en-US" sz="2500" dirty="0">
                        <a:latin typeface="Arial" pitchFamily="34" charset="0"/>
                        <a:ea typeface="MS Mincho"/>
                        <a:cs typeface="Arial" pitchFamily="34" charset="0"/>
                      </a:endParaRPr>
                    </a:p>
                    <a:p>
                      <a:pPr algn="ctr">
                        <a:lnSpc>
                          <a:spcPct val="150000"/>
                        </a:lnSpc>
                        <a:spcAft>
                          <a:spcPts val="0"/>
                        </a:spcAft>
                      </a:pPr>
                      <a:r>
                        <a:rPr lang="en-US" sz="2500" i="1" dirty="0">
                          <a:latin typeface="Arial" pitchFamily="34" charset="0"/>
                          <a:ea typeface="MS Mincho"/>
                          <a:cs typeface="Arial" pitchFamily="34" charset="0"/>
                        </a:rPr>
                        <a:t>6.8</a:t>
                      </a:r>
                      <a:endParaRPr lang="en-US" sz="2500" dirty="0">
                        <a:latin typeface="Arial" pitchFamily="34" charset="0"/>
                        <a:ea typeface="MS Mincho"/>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00200" y="228600"/>
            <a:ext cx="6858000" cy="1295400"/>
          </a:xfrm>
        </p:spPr>
        <p:txBody>
          <a:bodyPr lIns="92075" tIns="46038" rIns="92075" bIns="46038"/>
          <a:lstStyle/>
          <a:p>
            <a:pPr>
              <a:defRPr/>
            </a:pPr>
            <a:r>
              <a:rPr lang="en-US" dirty="0"/>
              <a:t>Bond Yield</a:t>
            </a:r>
          </a:p>
        </p:txBody>
      </p:sp>
      <p:sp>
        <p:nvSpPr>
          <p:cNvPr id="4102" name="Rectangle 3"/>
          <p:cNvSpPr>
            <a:spLocks noGrp="1" noChangeArrowheads="1"/>
          </p:cNvSpPr>
          <p:nvPr>
            <p:ph type="body" idx="1"/>
          </p:nvPr>
        </p:nvSpPr>
        <p:spPr>
          <a:xfrm>
            <a:off x="1295400" y="1371600"/>
            <a:ext cx="7162800" cy="4724400"/>
          </a:xfrm>
          <a:noFill/>
        </p:spPr>
        <p:txBody>
          <a:bodyPr lIns="92075" tIns="46038" rIns="92075" bIns="46038"/>
          <a:lstStyle/>
          <a:p>
            <a:pPr>
              <a:lnSpc>
                <a:spcPct val="90000"/>
              </a:lnSpc>
            </a:pPr>
            <a:r>
              <a:rPr lang="en-US" sz="2800"/>
              <a:t>The bond yield is the discount rate that makes the present value of the cash flows on the bond equal to the market price of the bond</a:t>
            </a:r>
          </a:p>
          <a:p>
            <a:pPr>
              <a:lnSpc>
                <a:spcPct val="90000"/>
              </a:lnSpc>
            </a:pPr>
            <a:r>
              <a:rPr lang="en-US" sz="2800"/>
              <a:t>Suppose that the market price of the bond in our example equals its theoretical price of 98.39</a:t>
            </a:r>
          </a:p>
          <a:p>
            <a:pPr>
              <a:lnSpc>
                <a:spcPct val="90000"/>
              </a:lnSpc>
            </a:pPr>
            <a:r>
              <a:rPr lang="en-US" sz="2800"/>
              <a:t>The bond yield (continuously compounded) is given by solving</a:t>
            </a:r>
          </a:p>
          <a:p>
            <a:pPr>
              <a:lnSpc>
                <a:spcPct val="90000"/>
              </a:lnSpc>
              <a:buFont typeface="Wingdings" pitchFamily="2" charset="2"/>
              <a:buNone/>
            </a:pPr>
            <a:endParaRPr lang="en-US" sz="2800"/>
          </a:p>
          <a:p>
            <a:pPr>
              <a:lnSpc>
                <a:spcPct val="90000"/>
              </a:lnSpc>
              <a:buFont typeface="Wingdings" pitchFamily="2" charset="2"/>
              <a:buNone/>
            </a:pPr>
            <a:r>
              <a:rPr lang="en-US" sz="2800"/>
              <a:t>    to get </a:t>
            </a:r>
            <a:r>
              <a:rPr lang="en-US" sz="2800" i="1">
                <a:latin typeface="Times New Roman" pitchFamily="18" charset="0"/>
              </a:rPr>
              <a:t>y</a:t>
            </a:r>
            <a:r>
              <a:rPr lang="en-US" sz="2800"/>
              <a:t>=0.0676 or 6.76%.</a:t>
            </a:r>
          </a:p>
          <a:p>
            <a:pPr>
              <a:lnSpc>
                <a:spcPct val="90000"/>
              </a:lnSpc>
              <a:buFont typeface="Wingdings" pitchFamily="2" charset="2"/>
              <a:buNone/>
            </a:pPr>
            <a:endParaRPr lang="en-US" sz="2800"/>
          </a:p>
        </p:txBody>
      </p:sp>
      <p:graphicFrame>
        <p:nvGraphicFramePr>
          <p:cNvPr id="4098" name="Object 4"/>
          <p:cNvGraphicFramePr>
            <a:graphicFrameLocks/>
          </p:cNvGraphicFramePr>
          <p:nvPr/>
        </p:nvGraphicFramePr>
        <p:xfrm>
          <a:off x="1476375" y="5084763"/>
          <a:ext cx="6600825" cy="401637"/>
        </p:xfrm>
        <a:graphic>
          <a:graphicData uri="http://schemas.openxmlformats.org/presentationml/2006/ole">
            <mc:AlternateContent xmlns:mc="http://schemas.openxmlformats.org/markup-compatibility/2006">
              <mc:Choice xmlns:v="urn:schemas-microsoft-com:vml" Requires="v">
                <p:oleObj name="Equation" r:id="rId3" imgW="2882880" imgH="190440" progId="Equation.2">
                  <p:embed/>
                </p:oleObj>
              </mc:Choice>
              <mc:Fallback>
                <p:oleObj name="Equation" r:id="rId3" imgW="2882880" imgH="19044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5084763"/>
                        <a:ext cx="660082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a:t>
            </a:r>
          </a:p>
        </p:txBody>
      </p:sp>
      <p:sp>
        <p:nvSpPr>
          <p:cNvPr id="3" name="Content Placeholder 2"/>
          <p:cNvSpPr>
            <a:spLocks noGrp="1"/>
          </p:cNvSpPr>
          <p:nvPr>
            <p:ph idx="1"/>
          </p:nvPr>
        </p:nvSpPr>
        <p:spPr>
          <a:xfrm>
            <a:off x="457200" y="1219200"/>
            <a:ext cx="8229600" cy="4906963"/>
          </a:xfrm>
        </p:spPr>
        <p:txBody>
          <a:bodyPr/>
          <a:lstStyle/>
          <a:p>
            <a:pPr>
              <a:buNone/>
            </a:pPr>
            <a:r>
              <a:rPr lang="en-US" dirty="0"/>
              <a:t>6.  Suppose that 6-month, 12-month, 18-month, 24-month and 30-month zero rates are respectively, 4%, 4.2%, 4.4%, 4.6% and 4.8% per annum, with continuous compounding. Estimate the price of a bond with a face value of 100 that will mature in 30 months and pays a coupon of 4% per annum semiannually.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2075" tIns="46038" rIns="92075" bIns="46038"/>
          <a:lstStyle/>
          <a:p>
            <a:pPr>
              <a:defRPr/>
            </a:pPr>
            <a:r>
              <a:rPr lang="en-US"/>
              <a:t>Zero Rates</a:t>
            </a:r>
          </a:p>
        </p:txBody>
      </p:sp>
      <p:sp>
        <p:nvSpPr>
          <p:cNvPr id="25605" name="Rectangle 3"/>
          <p:cNvSpPr>
            <a:spLocks noGrp="1" noChangeArrowheads="1"/>
          </p:cNvSpPr>
          <p:nvPr>
            <p:ph type="body" idx="1"/>
          </p:nvPr>
        </p:nvSpPr>
        <p:spPr>
          <a:noFill/>
        </p:spPr>
        <p:txBody>
          <a:bodyPr lIns="92075" tIns="46038" rIns="92075" bIns="46038"/>
          <a:lstStyle/>
          <a:p>
            <a:pPr>
              <a:buFont typeface="Wingdings" pitchFamily="2" charset="2"/>
              <a:buNone/>
            </a:pPr>
            <a:r>
              <a:rPr lang="en-US" sz="3000" dirty="0"/>
              <a:t>   A zero rate (or spot rate), for maturity </a:t>
            </a:r>
            <a:r>
              <a:rPr lang="en-US" sz="3000" i="1" dirty="0">
                <a:latin typeface="Times New Roman" pitchFamily="18" charset="0"/>
              </a:rPr>
              <a:t>T</a:t>
            </a:r>
            <a:r>
              <a:rPr lang="en-US" sz="3000" dirty="0"/>
              <a:t> is the rate of interest earned on an investment that provides a payoff only at time </a:t>
            </a:r>
            <a:r>
              <a:rPr lang="en-US" sz="3000" i="1" dirty="0">
                <a:latin typeface="Times New Roman" pitchFamily="18" charset="0"/>
              </a:rPr>
              <a:t>T</a:t>
            </a:r>
            <a:endParaRPr lang="en-US" sz="3000" i="1" dirty="0"/>
          </a:p>
          <a:p>
            <a:pPr>
              <a:buFont typeface="Wingdings" pitchFamily="2" charset="2"/>
              <a:buNone/>
            </a:pPr>
            <a:endParaRPr lang="en-US"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382000" cy="1143000"/>
          </a:xfrm>
        </p:spPr>
        <p:txBody>
          <a:bodyPr lIns="92075" tIns="46038" rIns="92075" bIns="46038"/>
          <a:lstStyle/>
          <a:p>
            <a:pPr>
              <a:defRPr/>
            </a:pPr>
            <a:r>
              <a:rPr lang="en-US" sz="3200" dirty="0"/>
              <a:t>Calculate Treasury zero rates- Bootstrap method</a:t>
            </a:r>
            <a:endParaRPr lang="en-US" sz="3500" dirty="0"/>
          </a:p>
        </p:txBody>
      </p:sp>
      <p:sp>
        <p:nvSpPr>
          <p:cNvPr id="26629" name="Rectangle 3"/>
          <p:cNvSpPr>
            <a:spLocks noGrp="1" noChangeArrowheads="1"/>
          </p:cNvSpPr>
          <p:nvPr>
            <p:ph type="body" idx="1"/>
          </p:nvPr>
        </p:nvSpPr>
        <p:spPr>
          <a:xfrm>
            <a:off x="1447800" y="1600200"/>
            <a:ext cx="5764213" cy="3838575"/>
          </a:xfrm>
          <a:noFill/>
        </p:spPr>
        <p:txBody>
          <a:bodyPr lIns="92075" tIns="46038" rIns="92075" bIns="46038"/>
          <a:lstStyle/>
          <a:p>
            <a:pPr>
              <a:buFont typeface="Wingdings" pitchFamily="2" charset="2"/>
              <a:buNone/>
            </a:pPr>
            <a:r>
              <a:rPr lang="en-US" sz="1600"/>
              <a:t> </a:t>
            </a:r>
          </a:p>
        </p:txBody>
      </p:sp>
      <p:sp>
        <p:nvSpPr>
          <p:cNvPr id="26630" name="Line 4"/>
          <p:cNvSpPr>
            <a:spLocks noChangeShapeType="1"/>
          </p:cNvSpPr>
          <p:nvPr/>
        </p:nvSpPr>
        <p:spPr bwMode="auto">
          <a:xfrm>
            <a:off x="2540000" y="1371600"/>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1" name="Rectangle 5"/>
          <p:cNvSpPr>
            <a:spLocks noChangeArrowheads="1"/>
          </p:cNvSpPr>
          <p:nvPr/>
        </p:nvSpPr>
        <p:spPr bwMode="auto">
          <a:xfrm>
            <a:off x="2540000" y="1371600"/>
            <a:ext cx="4584700" cy="25400"/>
          </a:xfrm>
          <a:prstGeom prst="rect">
            <a:avLst/>
          </a:prstGeom>
          <a:solidFill>
            <a:srgbClr val="000000"/>
          </a:solidFill>
          <a:ln w="9525">
            <a:noFill/>
            <a:miter lim="800000"/>
            <a:headEnd/>
            <a:tailEnd/>
          </a:ln>
        </p:spPr>
        <p:txBody>
          <a:bodyPr wrap="none" anchor="ctr"/>
          <a:lstStyle/>
          <a:p>
            <a:endParaRPr lang="en-US"/>
          </a:p>
        </p:txBody>
      </p:sp>
      <p:sp>
        <p:nvSpPr>
          <p:cNvPr id="26632" name="Line 6"/>
          <p:cNvSpPr>
            <a:spLocks noChangeShapeType="1"/>
          </p:cNvSpPr>
          <p:nvPr/>
        </p:nvSpPr>
        <p:spPr bwMode="auto">
          <a:xfrm>
            <a:off x="2540000" y="2657475"/>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3" name="Rectangle 7"/>
          <p:cNvSpPr>
            <a:spLocks noChangeArrowheads="1"/>
          </p:cNvSpPr>
          <p:nvPr/>
        </p:nvSpPr>
        <p:spPr bwMode="auto">
          <a:xfrm>
            <a:off x="2540000" y="2657475"/>
            <a:ext cx="4584700" cy="25400"/>
          </a:xfrm>
          <a:prstGeom prst="rect">
            <a:avLst/>
          </a:prstGeom>
          <a:solidFill>
            <a:srgbClr val="000000"/>
          </a:solidFill>
          <a:ln w="9525">
            <a:noFill/>
            <a:miter lim="800000"/>
            <a:headEnd/>
            <a:tailEnd/>
          </a:ln>
        </p:spPr>
        <p:txBody>
          <a:bodyPr wrap="none" anchor="ctr"/>
          <a:lstStyle/>
          <a:p>
            <a:endParaRPr lang="en-US"/>
          </a:p>
        </p:txBody>
      </p:sp>
      <p:sp>
        <p:nvSpPr>
          <p:cNvPr id="26634" name="Line 8"/>
          <p:cNvSpPr>
            <a:spLocks noChangeShapeType="1"/>
          </p:cNvSpPr>
          <p:nvPr/>
        </p:nvSpPr>
        <p:spPr bwMode="auto">
          <a:xfrm>
            <a:off x="2540000" y="5373688"/>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5" name="Rectangle 9"/>
          <p:cNvSpPr>
            <a:spLocks noChangeArrowheads="1"/>
          </p:cNvSpPr>
          <p:nvPr/>
        </p:nvSpPr>
        <p:spPr bwMode="auto">
          <a:xfrm>
            <a:off x="2540000" y="5373688"/>
            <a:ext cx="4584700" cy="25400"/>
          </a:xfrm>
          <a:prstGeom prst="rect">
            <a:avLst/>
          </a:prstGeom>
          <a:solidFill>
            <a:srgbClr val="000000"/>
          </a:solidFill>
          <a:ln w="9525">
            <a:noFill/>
            <a:miter lim="800000"/>
            <a:headEnd/>
            <a:tailEnd/>
          </a:ln>
        </p:spPr>
        <p:txBody>
          <a:bodyPr wrap="none" anchor="ctr"/>
          <a:lstStyle/>
          <a:p>
            <a:endParaRPr lang="en-US"/>
          </a:p>
        </p:txBody>
      </p:sp>
      <p:sp>
        <p:nvSpPr>
          <p:cNvPr id="26636" name="Rectangle 10"/>
          <p:cNvSpPr>
            <a:spLocks noChangeArrowheads="1"/>
          </p:cNvSpPr>
          <p:nvPr/>
        </p:nvSpPr>
        <p:spPr bwMode="auto">
          <a:xfrm>
            <a:off x="2933700" y="1512888"/>
            <a:ext cx="658813"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Bond</a:t>
            </a:r>
          </a:p>
        </p:txBody>
      </p:sp>
      <p:sp>
        <p:nvSpPr>
          <p:cNvPr id="26637" name="Rectangle 11"/>
          <p:cNvSpPr>
            <a:spLocks noChangeArrowheads="1"/>
          </p:cNvSpPr>
          <p:nvPr/>
        </p:nvSpPr>
        <p:spPr bwMode="auto">
          <a:xfrm>
            <a:off x="3827463" y="1512888"/>
            <a:ext cx="86201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Time to</a:t>
            </a:r>
          </a:p>
        </p:txBody>
      </p:sp>
      <p:sp>
        <p:nvSpPr>
          <p:cNvPr id="26638" name="Rectangle 12"/>
          <p:cNvSpPr>
            <a:spLocks noChangeArrowheads="1"/>
          </p:cNvSpPr>
          <p:nvPr/>
        </p:nvSpPr>
        <p:spPr bwMode="auto">
          <a:xfrm>
            <a:off x="4870450" y="1512888"/>
            <a:ext cx="817563"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Annual</a:t>
            </a:r>
          </a:p>
        </p:txBody>
      </p:sp>
      <p:sp>
        <p:nvSpPr>
          <p:cNvPr id="26639" name="Rectangle 13"/>
          <p:cNvSpPr>
            <a:spLocks noChangeArrowheads="1"/>
          </p:cNvSpPr>
          <p:nvPr/>
        </p:nvSpPr>
        <p:spPr bwMode="auto">
          <a:xfrm>
            <a:off x="5724525" y="1512888"/>
            <a:ext cx="1463675" cy="336550"/>
          </a:xfrm>
          <a:prstGeom prst="rect">
            <a:avLst/>
          </a:prstGeom>
          <a:noFill/>
          <a:ln w="9525">
            <a:noFill/>
            <a:miter lim="800000"/>
            <a:headEnd/>
            <a:tailEnd/>
          </a:ln>
        </p:spPr>
        <p:txBody>
          <a:bodyPr lIns="92075" tIns="46038" rIns="92075" bIns="46038">
            <a:spAutoFit/>
          </a:bodyPr>
          <a:lstStyle/>
          <a:p>
            <a:pPr eaLnBrk="0" hangingPunct="0"/>
            <a:r>
              <a:rPr lang="en-US" sz="1600">
                <a:solidFill>
                  <a:srgbClr val="000000"/>
                </a:solidFill>
              </a:rPr>
              <a:t>Bond Cash</a:t>
            </a:r>
          </a:p>
        </p:txBody>
      </p:sp>
      <p:sp>
        <p:nvSpPr>
          <p:cNvPr id="26640" name="Rectangle 14"/>
          <p:cNvSpPr>
            <a:spLocks noChangeArrowheads="1"/>
          </p:cNvSpPr>
          <p:nvPr/>
        </p:nvSpPr>
        <p:spPr bwMode="auto">
          <a:xfrm>
            <a:off x="2738438" y="1851025"/>
            <a:ext cx="96361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Principal</a:t>
            </a:r>
          </a:p>
        </p:txBody>
      </p:sp>
      <p:sp>
        <p:nvSpPr>
          <p:cNvPr id="26641" name="Rectangle 15"/>
          <p:cNvSpPr>
            <a:spLocks noChangeArrowheads="1"/>
          </p:cNvSpPr>
          <p:nvPr/>
        </p:nvSpPr>
        <p:spPr bwMode="auto">
          <a:xfrm>
            <a:off x="3783013" y="1851025"/>
            <a:ext cx="9064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Maturity</a:t>
            </a:r>
          </a:p>
        </p:txBody>
      </p:sp>
      <p:sp>
        <p:nvSpPr>
          <p:cNvPr id="26642" name="Rectangle 16"/>
          <p:cNvSpPr>
            <a:spLocks noChangeArrowheads="1"/>
          </p:cNvSpPr>
          <p:nvPr/>
        </p:nvSpPr>
        <p:spPr bwMode="auto">
          <a:xfrm>
            <a:off x="4802188" y="1851025"/>
            <a:ext cx="8953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Coupon</a:t>
            </a:r>
          </a:p>
        </p:txBody>
      </p:sp>
      <p:sp>
        <p:nvSpPr>
          <p:cNvPr id="26643" name="Rectangle 17"/>
          <p:cNvSpPr>
            <a:spLocks noChangeArrowheads="1"/>
          </p:cNvSpPr>
          <p:nvPr/>
        </p:nvSpPr>
        <p:spPr bwMode="auto">
          <a:xfrm>
            <a:off x="5997575" y="1851025"/>
            <a:ext cx="64770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Price</a:t>
            </a:r>
          </a:p>
        </p:txBody>
      </p:sp>
      <p:sp>
        <p:nvSpPr>
          <p:cNvPr id="26644" name="Rectangle 18"/>
          <p:cNvSpPr>
            <a:spLocks noChangeArrowheads="1"/>
          </p:cNvSpPr>
          <p:nvPr/>
        </p:nvSpPr>
        <p:spPr bwMode="auto">
          <a:xfrm>
            <a:off x="2746375" y="2189163"/>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45" name="Rectangle 19"/>
          <p:cNvSpPr>
            <a:spLocks noChangeArrowheads="1"/>
          </p:cNvSpPr>
          <p:nvPr/>
        </p:nvSpPr>
        <p:spPr bwMode="auto">
          <a:xfrm>
            <a:off x="3830638" y="2189163"/>
            <a:ext cx="8159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(years)</a:t>
            </a:r>
          </a:p>
        </p:txBody>
      </p:sp>
      <p:sp>
        <p:nvSpPr>
          <p:cNvPr id="26646" name="Rectangle 20"/>
          <p:cNvSpPr>
            <a:spLocks noChangeArrowheads="1"/>
          </p:cNvSpPr>
          <p:nvPr/>
        </p:nvSpPr>
        <p:spPr bwMode="auto">
          <a:xfrm>
            <a:off x="4787900" y="2205038"/>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47" name="Rectangle 21"/>
          <p:cNvSpPr>
            <a:spLocks noChangeArrowheads="1"/>
          </p:cNvSpPr>
          <p:nvPr/>
        </p:nvSpPr>
        <p:spPr bwMode="auto">
          <a:xfrm>
            <a:off x="5813425" y="2189163"/>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48" name="Rectangle 22"/>
          <p:cNvSpPr>
            <a:spLocks noChangeArrowheads="1"/>
          </p:cNvSpPr>
          <p:nvPr/>
        </p:nvSpPr>
        <p:spPr bwMode="auto">
          <a:xfrm>
            <a:off x="2982913" y="2867025"/>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49" name="Rectangle 23"/>
          <p:cNvSpPr>
            <a:spLocks noChangeArrowheads="1"/>
          </p:cNvSpPr>
          <p:nvPr/>
        </p:nvSpPr>
        <p:spPr bwMode="auto">
          <a:xfrm>
            <a:off x="3963988" y="2867025"/>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0.25</a:t>
            </a:r>
          </a:p>
        </p:txBody>
      </p:sp>
      <p:sp>
        <p:nvSpPr>
          <p:cNvPr id="26650" name="Rectangle 24"/>
          <p:cNvSpPr>
            <a:spLocks noChangeArrowheads="1"/>
          </p:cNvSpPr>
          <p:nvPr/>
        </p:nvSpPr>
        <p:spPr bwMode="auto">
          <a:xfrm>
            <a:off x="5157788" y="2867025"/>
            <a:ext cx="2968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a:t>
            </a:r>
          </a:p>
        </p:txBody>
      </p:sp>
      <p:sp>
        <p:nvSpPr>
          <p:cNvPr id="26651" name="Rectangle 25"/>
          <p:cNvSpPr>
            <a:spLocks noChangeArrowheads="1"/>
          </p:cNvSpPr>
          <p:nvPr/>
        </p:nvSpPr>
        <p:spPr bwMode="auto">
          <a:xfrm>
            <a:off x="6016625" y="2867025"/>
            <a:ext cx="579438"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97.5</a:t>
            </a:r>
          </a:p>
        </p:txBody>
      </p:sp>
      <p:sp>
        <p:nvSpPr>
          <p:cNvPr id="26652" name="Rectangle 26"/>
          <p:cNvSpPr>
            <a:spLocks noChangeArrowheads="1"/>
          </p:cNvSpPr>
          <p:nvPr/>
        </p:nvSpPr>
        <p:spPr bwMode="auto">
          <a:xfrm>
            <a:off x="2982913" y="3275013"/>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3" name="Rectangle 27"/>
          <p:cNvSpPr>
            <a:spLocks noChangeArrowheads="1"/>
          </p:cNvSpPr>
          <p:nvPr/>
        </p:nvSpPr>
        <p:spPr bwMode="auto">
          <a:xfrm>
            <a:off x="3963988" y="3275013"/>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0.50</a:t>
            </a:r>
          </a:p>
        </p:txBody>
      </p:sp>
      <p:sp>
        <p:nvSpPr>
          <p:cNvPr id="26654" name="Rectangle 28"/>
          <p:cNvSpPr>
            <a:spLocks noChangeArrowheads="1"/>
          </p:cNvSpPr>
          <p:nvPr/>
        </p:nvSpPr>
        <p:spPr bwMode="auto">
          <a:xfrm>
            <a:off x="5157788" y="3275013"/>
            <a:ext cx="2968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a:t>
            </a:r>
          </a:p>
        </p:txBody>
      </p:sp>
      <p:sp>
        <p:nvSpPr>
          <p:cNvPr id="26655" name="Rectangle 29"/>
          <p:cNvSpPr>
            <a:spLocks noChangeArrowheads="1"/>
          </p:cNvSpPr>
          <p:nvPr/>
        </p:nvSpPr>
        <p:spPr bwMode="auto">
          <a:xfrm>
            <a:off x="6016625" y="3275013"/>
            <a:ext cx="579438"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94.9</a:t>
            </a:r>
          </a:p>
        </p:txBody>
      </p:sp>
      <p:sp>
        <p:nvSpPr>
          <p:cNvPr id="26656" name="Rectangle 30"/>
          <p:cNvSpPr>
            <a:spLocks noChangeArrowheads="1"/>
          </p:cNvSpPr>
          <p:nvPr/>
        </p:nvSpPr>
        <p:spPr bwMode="auto">
          <a:xfrm>
            <a:off x="2982913" y="3683000"/>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7" name="Rectangle 31"/>
          <p:cNvSpPr>
            <a:spLocks noChangeArrowheads="1"/>
          </p:cNvSpPr>
          <p:nvPr/>
        </p:nvSpPr>
        <p:spPr bwMode="auto">
          <a:xfrm>
            <a:off x="3963988" y="3683000"/>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8" name="Rectangle 32"/>
          <p:cNvSpPr>
            <a:spLocks noChangeArrowheads="1"/>
          </p:cNvSpPr>
          <p:nvPr/>
        </p:nvSpPr>
        <p:spPr bwMode="auto">
          <a:xfrm>
            <a:off x="5157788" y="3683000"/>
            <a:ext cx="2968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a:t>
            </a:r>
          </a:p>
        </p:txBody>
      </p:sp>
      <p:sp>
        <p:nvSpPr>
          <p:cNvPr id="26659" name="Rectangle 33"/>
          <p:cNvSpPr>
            <a:spLocks noChangeArrowheads="1"/>
          </p:cNvSpPr>
          <p:nvPr/>
        </p:nvSpPr>
        <p:spPr bwMode="auto">
          <a:xfrm>
            <a:off x="6016625" y="3683000"/>
            <a:ext cx="579438"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90.0</a:t>
            </a:r>
          </a:p>
        </p:txBody>
      </p:sp>
      <p:sp>
        <p:nvSpPr>
          <p:cNvPr id="26660" name="Rectangle 34"/>
          <p:cNvSpPr>
            <a:spLocks noChangeArrowheads="1"/>
          </p:cNvSpPr>
          <p:nvPr/>
        </p:nvSpPr>
        <p:spPr bwMode="auto">
          <a:xfrm>
            <a:off x="2982913" y="4090988"/>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61" name="Rectangle 35"/>
          <p:cNvSpPr>
            <a:spLocks noChangeArrowheads="1"/>
          </p:cNvSpPr>
          <p:nvPr/>
        </p:nvSpPr>
        <p:spPr bwMode="auto">
          <a:xfrm>
            <a:off x="3963988" y="4090988"/>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1.50</a:t>
            </a:r>
          </a:p>
        </p:txBody>
      </p:sp>
      <p:sp>
        <p:nvSpPr>
          <p:cNvPr id="26662" name="Rectangle 36"/>
          <p:cNvSpPr>
            <a:spLocks noChangeArrowheads="1"/>
          </p:cNvSpPr>
          <p:nvPr/>
        </p:nvSpPr>
        <p:spPr bwMode="auto">
          <a:xfrm>
            <a:off x="5157788" y="4090988"/>
            <a:ext cx="2968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8</a:t>
            </a:r>
          </a:p>
        </p:txBody>
      </p:sp>
      <p:sp>
        <p:nvSpPr>
          <p:cNvPr id="26663" name="Rectangle 37"/>
          <p:cNvSpPr>
            <a:spLocks noChangeArrowheads="1"/>
          </p:cNvSpPr>
          <p:nvPr/>
        </p:nvSpPr>
        <p:spPr bwMode="auto">
          <a:xfrm>
            <a:off x="6016625" y="4090988"/>
            <a:ext cx="579438"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96.0</a:t>
            </a:r>
          </a:p>
        </p:txBody>
      </p:sp>
      <p:sp>
        <p:nvSpPr>
          <p:cNvPr id="26664" name="Rectangle 38"/>
          <p:cNvSpPr>
            <a:spLocks noChangeArrowheads="1"/>
          </p:cNvSpPr>
          <p:nvPr/>
        </p:nvSpPr>
        <p:spPr bwMode="auto">
          <a:xfrm>
            <a:off x="2982913" y="4498975"/>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65" name="Rectangle 39"/>
          <p:cNvSpPr>
            <a:spLocks noChangeArrowheads="1"/>
          </p:cNvSpPr>
          <p:nvPr/>
        </p:nvSpPr>
        <p:spPr bwMode="auto">
          <a:xfrm>
            <a:off x="3963988" y="4498975"/>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2.00</a:t>
            </a:r>
          </a:p>
        </p:txBody>
      </p:sp>
      <p:sp>
        <p:nvSpPr>
          <p:cNvPr id="26666" name="Rectangle 40"/>
          <p:cNvSpPr>
            <a:spLocks noChangeArrowheads="1"/>
          </p:cNvSpPr>
          <p:nvPr/>
        </p:nvSpPr>
        <p:spPr bwMode="auto">
          <a:xfrm>
            <a:off x="5083175" y="4498975"/>
            <a:ext cx="409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12</a:t>
            </a:r>
          </a:p>
        </p:txBody>
      </p:sp>
      <p:sp>
        <p:nvSpPr>
          <p:cNvPr id="26667" name="Rectangle 41"/>
          <p:cNvSpPr>
            <a:spLocks noChangeArrowheads="1"/>
          </p:cNvSpPr>
          <p:nvPr/>
        </p:nvSpPr>
        <p:spPr bwMode="auto">
          <a:xfrm>
            <a:off x="5945188" y="4498975"/>
            <a:ext cx="6921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101.6</a:t>
            </a:r>
          </a:p>
        </p:txBody>
      </p:sp>
      <p:sp>
        <p:nvSpPr>
          <p:cNvPr id="26668" name="Rectangle 42"/>
          <p:cNvSpPr>
            <a:spLocks noChangeArrowheads="1"/>
          </p:cNvSpPr>
          <p:nvPr/>
        </p:nvSpPr>
        <p:spPr bwMode="auto">
          <a:xfrm>
            <a:off x="2982913" y="4908550"/>
            <a:ext cx="635000" cy="381000"/>
          </a:xfrm>
          <a:prstGeom prst="rect">
            <a:avLst/>
          </a:prstGeom>
          <a:noFill/>
          <a:ln w="9525">
            <a:noFill/>
            <a:miter lim="800000"/>
            <a:headEnd/>
            <a:tailEnd/>
          </a:ln>
        </p:spPr>
        <p:txBody>
          <a:bodyPr wrap="none" anchor="ctr"/>
          <a:lstStyle/>
          <a:p>
            <a:endParaRPr lang="en-US"/>
          </a:p>
        </p:txBody>
      </p:sp>
      <p:sp>
        <p:nvSpPr>
          <p:cNvPr id="26669" name="Rectangle 43"/>
          <p:cNvSpPr>
            <a:spLocks noChangeArrowheads="1"/>
          </p:cNvSpPr>
          <p:nvPr/>
        </p:nvSpPr>
        <p:spPr bwMode="auto">
          <a:xfrm>
            <a:off x="3963988" y="4908550"/>
            <a:ext cx="703262" cy="381000"/>
          </a:xfrm>
          <a:prstGeom prst="rect">
            <a:avLst/>
          </a:prstGeom>
          <a:noFill/>
          <a:ln w="9525">
            <a:noFill/>
            <a:miter lim="800000"/>
            <a:headEnd/>
            <a:tailEnd/>
          </a:ln>
        </p:spPr>
        <p:txBody>
          <a:bodyPr wrap="none" anchor="ctr"/>
          <a:lstStyle/>
          <a:p>
            <a:endParaRPr lang="en-US"/>
          </a:p>
        </p:txBody>
      </p:sp>
      <p:sp>
        <p:nvSpPr>
          <p:cNvPr id="26670" name="Rectangle 44"/>
          <p:cNvSpPr>
            <a:spLocks noChangeArrowheads="1"/>
          </p:cNvSpPr>
          <p:nvPr/>
        </p:nvSpPr>
        <p:spPr bwMode="auto">
          <a:xfrm>
            <a:off x="5083175" y="4908550"/>
            <a:ext cx="358775" cy="381000"/>
          </a:xfrm>
          <a:prstGeom prst="rect">
            <a:avLst/>
          </a:prstGeom>
          <a:noFill/>
          <a:ln w="9525">
            <a:noFill/>
            <a:miter lim="800000"/>
            <a:headEnd/>
            <a:tailEnd/>
          </a:ln>
        </p:spPr>
        <p:txBody>
          <a:bodyPr wrap="none" anchor="ctr"/>
          <a:lstStyle/>
          <a:p>
            <a:endParaRPr lang="en-US"/>
          </a:p>
        </p:txBody>
      </p:sp>
      <p:sp>
        <p:nvSpPr>
          <p:cNvPr id="26671" name="Rectangle 45"/>
          <p:cNvSpPr>
            <a:spLocks noChangeArrowheads="1"/>
          </p:cNvSpPr>
          <p:nvPr/>
        </p:nvSpPr>
        <p:spPr bwMode="auto">
          <a:xfrm>
            <a:off x="6016625" y="4908550"/>
            <a:ext cx="701675" cy="381000"/>
          </a:xfrm>
          <a:prstGeom prst="rect">
            <a:avLst/>
          </a:prstGeom>
          <a:noFill/>
          <a:ln w="9525">
            <a:noFill/>
            <a:miter lim="800000"/>
            <a:headEnd/>
            <a:tailEnd/>
          </a:ln>
        </p:spPr>
        <p:txBody>
          <a:bodyPr wrap="none" anchor="ct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p>
            <a:r>
              <a:rPr lang="en-US" dirty="0"/>
              <a:t>Outline</a:t>
            </a:r>
          </a:p>
        </p:txBody>
      </p:sp>
      <p:sp>
        <p:nvSpPr>
          <p:cNvPr id="3" name="Content Placeholder 2"/>
          <p:cNvSpPr>
            <a:spLocks noGrp="1"/>
          </p:cNvSpPr>
          <p:nvPr>
            <p:ph idx="1"/>
          </p:nvPr>
        </p:nvSpPr>
        <p:spPr>
          <a:xfrm>
            <a:off x="381000" y="914400"/>
            <a:ext cx="8610600" cy="5668962"/>
          </a:xfrm>
        </p:spPr>
        <p:txBody>
          <a:bodyPr/>
          <a:lstStyle/>
          <a:p>
            <a:r>
              <a:rPr lang="en-US" dirty="0"/>
              <a:t>Chapter 1: Overview of Financial Risk Management </a:t>
            </a:r>
          </a:p>
          <a:p>
            <a:r>
              <a:rPr lang="en-US" dirty="0"/>
              <a:t>Chapter 2: Forward and Futures and Applications Chapter 3: Forward and Futures Pricing </a:t>
            </a:r>
          </a:p>
          <a:p>
            <a:r>
              <a:rPr lang="en-US" dirty="0"/>
              <a:t>Chapter 4: Swap contracts,  pricing and applications </a:t>
            </a:r>
          </a:p>
          <a:p>
            <a:r>
              <a:rPr lang="en-US" dirty="0"/>
              <a:t>Chapter 5 : Options and applications </a:t>
            </a:r>
          </a:p>
          <a:p>
            <a:r>
              <a:rPr lang="en-US" dirty="0"/>
              <a:t>Chapter 6: Option Pricing and Module Wrap-up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382000" cy="1143000"/>
          </a:xfrm>
        </p:spPr>
        <p:txBody>
          <a:bodyPr lIns="92075" tIns="46038" rIns="92075" bIns="46038"/>
          <a:lstStyle/>
          <a:p>
            <a:pPr>
              <a:defRPr/>
            </a:pPr>
            <a:r>
              <a:rPr lang="en-US" sz="3200" dirty="0"/>
              <a:t>7. Calculate Treasury zero rates</a:t>
            </a:r>
            <a:endParaRPr lang="en-US" sz="3500" dirty="0"/>
          </a:p>
        </p:txBody>
      </p:sp>
      <p:sp>
        <p:nvSpPr>
          <p:cNvPr id="26629" name="Rectangle 3"/>
          <p:cNvSpPr>
            <a:spLocks noGrp="1" noChangeArrowheads="1"/>
          </p:cNvSpPr>
          <p:nvPr>
            <p:ph type="body" idx="1"/>
          </p:nvPr>
        </p:nvSpPr>
        <p:spPr>
          <a:xfrm>
            <a:off x="1447800" y="1600200"/>
            <a:ext cx="5764213" cy="3838575"/>
          </a:xfrm>
          <a:noFill/>
        </p:spPr>
        <p:txBody>
          <a:bodyPr lIns="92075" tIns="46038" rIns="92075" bIns="46038"/>
          <a:lstStyle/>
          <a:p>
            <a:pPr>
              <a:buFont typeface="Wingdings" pitchFamily="2" charset="2"/>
              <a:buNone/>
            </a:pPr>
            <a:r>
              <a:rPr lang="en-US" sz="1600" dirty="0"/>
              <a:t> </a:t>
            </a:r>
          </a:p>
        </p:txBody>
      </p:sp>
      <p:sp>
        <p:nvSpPr>
          <p:cNvPr id="26630" name="Line 4"/>
          <p:cNvSpPr>
            <a:spLocks noChangeShapeType="1"/>
          </p:cNvSpPr>
          <p:nvPr/>
        </p:nvSpPr>
        <p:spPr bwMode="auto">
          <a:xfrm>
            <a:off x="2540000" y="1371600"/>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1" name="Rectangle 5"/>
          <p:cNvSpPr>
            <a:spLocks noChangeArrowheads="1"/>
          </p:cNvSpPr>
          <p:nvPr/>
        </p:nvSpPr>
        <p:spPr bwMode="auto">
          <a:xfrm>
            <a:off x="2540000" y="1371600"/>
            <a:ext cx="4584700" cy="25400"/>
          </a:xfrm>
          <a:prstGeom prst="rect">
            <a:avLst/>
          </a:prstGeom>
          <a:solidFill>
            <a:srgbClr val="000000"/>
          </a:solidFill>
          <a:ln w="9525">
            <a:noFill/>
            <a:miter lim="800000"/>
            <a:headEnd/>
            <a:tailEnd/>
          </a:ln>
        </p:spPr>
        <p:txBody>
          <a:bodyPr wrap="none" anchor="ctr"/>
          <a:lstStyle/>
          <a:p>
            <a:endParaRPr lang="en-US"/>
          </a:p>
        </p:txBody>
      </p:sp>
      <p:sp>
        <p:nvSpPr>
          <p:cNvPr id="26632" name="Line 6"/>
          <p:cNvSpPr>
            <a:spLocks noChangeShapeType="1"/>
          </p:cNvSpPr>
          <p:nvPr/>
        </p:nvSpPr>
        <p:spPr bwMode="auto">
          <a:xfrm>
            <a:off x="2540000" y="2657475"/>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3" name="Rectangle 7"/>
          <p:cNvSpPr>
            <a:spLocks noChangeArrowheads="1"/>
          </p:cNvSpPr>
          <p:nvPr/>
        </p:nvSpPr>
        <p:spPr bwMode="auto">
          <a:xfrm>
            <a:off x="2540000" y="2657475"/>
            <a:ext cx="4584700" cy="25400"/>
          </a:xfrm>
          <a:prstGeom prst="rect">
            <a:avLst/>
          </a:prstGeom>
          <a:solidFill>
            <a:srgbClr val="000000"/>
          </a:solidFill>
          <a:ln w="9525">
            <a:noFill/>
            <a:miter lim="800000"/>
            <a:headEnd/>
            <a:tailEnd/>
          </a:ln>
        </p:spPr>
        <p:txBody>
          <a:bodyPr wrap="none" anchor="ctr"/>
          <a:lstStyle/>
          <a:p>
            <a:endParaRPr lang="en-US"/>
          </a:p>
        </p:txBody>
      </p:sp>
      <p:sp>
        <p:nvSpPr>
          <p:cNvPr id="26634" name="Line 8"/>
          <p:cNvSpPr>
            <a:spLocks noChangeShapeType="1"/>
          </p:cNvSpPr>
          <p:nvPr/>
        </p:nvSpPr>
        <p:spPr bwMode="auto">
          <a:xfrm>
            <a:off x="2438400" y="5029200"/>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5" name="Rectangle 9"/>
          <p:cNvSpPr>
            <a:spLocks noChangeArrowheads="1"/>
          </p:cNvSpPr>
          <p:nvPr/>
        </p:nvSpPr>
        <p:spPr bwMode="auto">
          <a:xfrm>
            <a:off x="2438400" y="5029200"/>
            <a:ext cx="4584700" cy="25400"/>
          </a:xfrm>
          <a:prstGeom prst="rect">
            <a:avLst/>
          </a:prstGeom>
          <a:solidFill>
            <a:srgbClr val="000000"/>
          </a:solidFill>
          <a:ln w="9525">
            <a:noFill/>
            <a:miter lim="800000"/>
            <a:headEnd/>
            <a:tailEnd/>
          </a:ln>
        </p:spPr>
        <p:txBody>
          <a:bodyPr wrap="none" anchor="ctr"/>
          <a:lstStyle/>
          <a:p>
            <a:endParaRPr lang="en-US"/>
          </a:p>
        </p:txBody>
      </p:sp>
      <p:sp>
        <p:nvSpPr>
          <p:cNvPr id="26636" name="Rectangle 10"/>
          <p:cNvSpPr>
            <a:spLocks noChangeArrowheads="1"/>
          </p:cNvSpPr>
          <p:nvPr/>
        </p:nvSpPr>
        <p:spPr bwMode="auto">
          <a:xfrm>
            <a:off x="2933700" y="1512888"/>
            <a:ext cx="658813"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Bond</a:t>
            </a:r>
          </a:p>
        </p:txBody>
      </p:sp>
      <p:sp>
        <p:nvSpPr>
          <p:cNvPr id="26637" name="Rectangle 11"/>
          <p:cNvSpPr>
            <a:spLocks noChangeArrowheads="1"/>
          </p:cNvSpPr>
          <p:nvPr/>
        </p:nvSpPr>
        <p:spPr bwMode="auto">
          <a:xfrm>
            <a:off x="3827463" y="1512888"/>
            <a:ext cx="86201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Time to</a:t>
            </a:r>
          </a:p>
        </p:txBody>
      </p:sp>
      <p:sp>
        <p:nvSpPr>
          <p:cNvPr id="26638" name="Rectangle 12"/>
          <p:cNvSpPr>
            <a:spLocks noChangeArrowheads="1"/>
          </p:cNvSpPr>
          <p:nvPr/>
        </p:nvSpPr>
        <p:spPr bwMode="auto">
          <a:xfrm>
            <a:off x="4870450" y="1512888"/>
            <a:ext cx="817563"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Annual</a:t>
            </a:r>
          </a:p>
        </p:txBody>
      </p:sp>
      <p:sp>
        <p:nvSpPr>
          <p:cNvPr id="26639" name="Rectangle 13"/>
          <p:cNvSpPr>
            <a:spLocks noChangeArrowheads="1"/>
          </p:cNvSpPr>
          <p:nvPr/>
        </p:nvSpPr>
        <p:spPr bwMode="auto">
          <a:xfrm>
            <a:off x="5724525" y="1512888"/>
            <a:ext cx="1463675" cy="336550"/>
          </a:xfrm>
          <a:prstGeom prst="rect">
            <a:avLst/>
          </a:prstGeom>
          <a:noFill/>
          <a:ln w="9525">
            <a:noFill/>
            <a:miter lim="800000"/>
            <a:headEnd/>
            <a:tailEnd/>
          </a:ln>
        </p:spPr>
        <p:txBody>
          <a:bodyPr lIns="92075" tIns="46038" rIns="92075" bIns="46038">
            <a:spAutoFit/>
          </a:bodyPr>
          <a:lstStyle/>
          <a:p>
            <a:pPr eaLnBrk="0" hangingPunct="0"/>
            <a:r>
              <a:rPr lang="en-US" sz="1600">
                <a:solidFill>
                  <a:srgbClr val="000000"/>
                </a:solidFill>
              </a:rPr>
              <a:t>Bond Cash</a:t>
            </a:r>
          </a:p>
        </p:txBody>
      </p:sp>
      <p:sp>
        <p:nvSpPr>
          <p:cNvPr id="26640" name="Rectangle 14"/>
          <p:cNvSpPr>
            <a:spLocks noChangeArrowheads="1"/>
          </p:cNvSpPr>
          <p:nvPr/>
        </p:nvSpPr>
        <p:spPr bwMode="auto">
          <a:xfrm>
            <a:off x="2738438" y="1851025"/>
            <a:ext cx="96361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Principal</a:t>
            </a:r>
          </a:p>
        </p:txBody>
      </p:sp>
      <p:sp>
        <p:nvSpPr>
          <p:cNvPr id="26641" name="Rectangle 15"/>
          <p:cNvSpPr>
            <a:spLocks noChangeArrowheads="1"/>
          </p:cNvSpPr>
          <p:nvPr/>
        </p:nvSpPr>
        <p:spPr bwMode="auto">
          <a:xfrm>
            <a:off x="3783013" y="1851025"/>
            <a:ext cx="9064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Maturity</a:t>
            </a:r>
          </a:p>
        </p:txBody>
      </p:sp>
      <p:sp>
        <p:nvSpPr>
          <p:cNvPr id="26642" name="Rectangle 16"/>
          <p:cNvSpPr>
            <a:spLocks noChangeArrowheads="1"/>
          </p:cNvSpPr>
          <p:nvPr/>
        </p:nvSpPr>
        <p:spPr bwMode="auto">
          <a:xfrm>
            <a:off x="4802188" y="1851025"/>
            <a:ext cx="8953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Coupon</a:t>
            </a:r>
          </a:p>
        </p:txBody>
      </p:sp>
      <p:sp>
        <p:nvSpPr>
          <p:cNvPr id="26643" name="Rectangle 17"/>
          <p:cNvSpPr>
            <a:spLocks noChangeArrowheads="1"/>
          </p:cNvSpPr>
          <p:nvPr/>
        </p:nvSpPr>
        <p:spPr bwMode="auto">
          <a:xfrm>
            <a:off x="5997575" y="1851025"/>
            <a:ext cx="64770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Price</a:t>
            </a:r>
          </a:p>
        </p:txBody>
      </p:sp>
      <p:sp>
        <p:nvSpPr>
          <p:cNvPr id="26644" name="Rectangle 18"/>
          <p:cNvSpPr>
            <a:spLocks noChangeArrowheads="1"/>
          </p:cNvSpPr>
          <p:nvPr/>
        </p:nvSpPr>
        <p:spPr bwMode="auto">
          <a:xfrm>
            <a:off x="2746375" y="2189163"/>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45" name="Rectangle 19"/>
          <p:cNvSpPr>
            <a:spLocks noChangeArrowheads="1"/>
          </p:cNvSpPr>
          <p:nvPr/>
        </p:nvSpPr>
        <p:spPr bwMode="auto">
          <a:xfrm>
            <a:off x="3830638" y="2189163"/>
            <a:ext cx="8159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(years)</a:t>
            </a:r>
          </a:p>
        </p:txBody>
      </p:sp>
      <p:sp>
        <p:nvSpPr>
          <p:cNvPr id="26646" name="Rectangle 20"/>
          <p:cNvSpPr>
            <a:spLocks noChangeArrowheads="1"/>
          </p:cNvSpPr>
          <p:nvPr/>
        </p:nvSpPr>
        <p:spPr bwMode="auto">
          <a:xfrm>
            <a:off x="4787900" y="2205038"/>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47" name="Rectangle 21"/>
          <p:cNvSpPr>
            <a:spLocks noChangeArrowheads="1"/>
          </p:cNvSpPr>
          <p:nvPr/>
        </p:nvSpPr>
        <p:spPr bwMode="auto">
          <a:xfrm>
            <a:off x="5813425" y="2189163"/>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52" name="Rectangle 26"/>
          <p:cNvSpPr>
            <a:spLocks noChangeArrowheads="1"/>
          </p:cNvSpPr>
          <p:nvPr/>
        </p:nvSpPr>
        <p:spPr bwMode="auto">
          <a:xfrm>
            <a:off x="2982913" y="3275013"/>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3" name="Rectangle 27"/>
          <p:cNvSpPr>
            <a:spLocks noChangeArrowheads="1"/>
          </p:cNvSpPr>
          <p:nvPr/>
        </p:nvSpPr>
        <p:spPr bwMode="auto">
          <a:xfrm>
            <a:off x="3963988" y="3275013"/>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0.50</a:t>
            </a:r>
          </a:p>
        </p:txBody>
      </p:sp>
      <p:sp>
        <p:nvSpPr>
          <p:cNvPr id="26654" name="Rectangle 28"/>
          <p:cNvSpPr>
            <a:spLocks noChangeArrowheads="1"/>
          </p:cNvSpPr>
          <p:nvPr/>
        </p:nvSpPr>
        <p:spPr bwMode="auto">
          <a:xfrm>
            <a:off x="5157788" y="3275013"/>
            <a:ext cx="2968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a:t>
            </a:r>
          </a:p>
        </p:txBody>
      </p:sp>
      <p:sp>
        <p:nvSpPr>
          <p:cNvPr id="26655" name="Rectangle 29"/>
          <p:cNvSpPr>
            <a:spLocks noChangeArrowheads="1"/>
          </p:cNvSpPr>
          <p:nvPr/>
        </p:nvSpPr>
        <p:spPr bwMode="auto">
          <a:xfrm>
            <a:off x="6016625" y="3275013"/>
            <a:ext cx="413575"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98</a:t>
            </a:r>
          </a:p>
        </p:txBody>
      </p:sp>
      <p:sp>
        <p:nvSpPr>
          <p:cNvPr id="26656" name="Rectangle 30"/>
          <p:cNvSpPr>
            <a:spLocks noChangeArrowheads="1"/>
          </p:cNvSpPr>
          <p:nvPr/>
        </p:nvSpPr>
        <p:spPr bwMode="auto">
          <a:xfrm>
            <a:off x="2982913" y="3683000"/>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7" name="Rectangle 31"/>
          <p:cNvSpPr>
            <a:spLocks noChangeArrowheads="1"/>
          </p:cNvSpPr>
          <p:nvPr/>
        </p:nvSpPr>
        <p:spPr bwMode="auto">
          <a:xfrm>
            <a:off x="3963988" y="3683000"/>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8" name="Rectangle 32"/>
          <p:cNvSpPr>
            <a:spLocks noChangeArrowheads="1"/>
          </p:cNvSpPr>
          <p:nvPr/>
        </p:nvSpPr>
        <p:spPr bwMode="auto">
          <a:xfrm>
            <a:off x="5157788" y="3683000"/>
            <a:ext cx="2968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a:t>
            </a:r>
          </a:p>
        </p:txBody>
      </p:sp>
      <p:sp>
        <p:nvSpPr>
          <p:cNvPr id="26659" name="Rectangle 33"/>
          <p:cNvSpPr>
            <a:spLocks noChangeArrowheads="1"/>
          </p:cNvSpPr>
          <p:nvPr/>
        </p:nvSpPr>
        <p:spPr bwMode="auto">
          <a:xfrm>
            <a:off x="6016625" y="3683000"/>
            <a:ext cx="413575"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95</a:t>
            </a:r>
          </a:p>
        </p:txBody>
      </p:sp>
      <p:sp>
        <p:nvSpPr>
          <p:cNvPr id="26660" name="Rectangle 34"/>
          <p:cNvSpPr>
            <a:spLocks noChangeArrowheads="1"/>
          </p:cNvSpPr>
          <p:nvPr/>
        </p:nvSpPr>
        <p:spPr bwMode="auto">
          <a:xfrm>
            <a:off x="2982913" y="4090988"/>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61" name="Rectangle 35"/>
          <p:cNvSpPr>
            <a:spLocks noChangeArrowheads="1"/>
          </p:cNvSpPr>
          <p:nvPr/>
        </p:nvSpPr>
        <p:spPr bwMode="auto">
          <a:xfrm>
            <a:off x="3963988" y="4090988"/>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1.50</a:t>
            </a:r>
          </a:p>
        </p:txBody>
      </p:sp>
      <p:sp>
        <p:nvSpPr>
          <p:cNvPr id="26662" name="Rectangle 36"/>
          <p:cNvSpPr>
            <a:spLocks noChangeArrowheads="1"/>
          </p:cNvSpPr>
          <p:nvPr/>
        </p:nvSpPr>
        <p:spPr bwMode="auto">
          <a:xfrm>
            <a:off x="5157788" y="4090988"/>
            <a:ext cx="471283"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6.2</a:t>
            </a:r>
          </a:p>
        </p:txBody>
      </p:sp>
      <p:sp>
        <p:nvSpPr>
          <p:cNvPr id="26663" name="Rectangle 37"/>
          <p:cNvSpPr>
            <a:spLocks noChangeArrowheads="1"/>
          </p:cNvSpPr>
          <p:nvPr/>
        </p:nvSpPr>
        <p:spPr bwMode="auto">
          <a:xfrm>
            <a:off x="6016625" y="4090988"/>
            <a:ext cx="527388"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101</a:t>
            </a:r>
          </a:p>
        </p:txBody>
      </p:sp>
      <p:sp>
        <p:nvSpPr>
          <p:cNvPr id="26664" name="Rectangle 38"/>
          <p:cNvSpPr>
            <a:spLocks noChangeArrowheads="1"/>
          </p:cNvSpPr>
          <p:nvPr/>
        </p:nvSpPr>
        <p:spPr bwMode="auto">
          <a:xfrm>
            <a:off x="2982913" y="4498975"/>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65" name="Rectangle 39"/>
          <p:cNvSpPr>
            <a:spLocks noChangeArrowheads="1"/>
          </p:cNvSpPr>
          <p:nvPr/>
        </p:nvSpPr>
        <p:spPr bwMode="auto">
          <a:xfrm>
            <a:off x="3963988" y="4498975"/>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2.00</a:t>
            </a:r>
          </a:p>
        </p:txBody>
      </p:sp>
      <p:sp>
        <p:nvSpPr>
          <p:cNvPr id="26666" name="Rectangle 40"/>
          <p:cNvSpPr>
            <a:spLocks noChangeArrowheads="1"/>
          </p:cNvSpPr>
          <p:nvPr/>
        </p:nvSpPr>
        <p:spPr bwMode="auto">
          <a:xfrm>
            <a:off x="5083175" y="4498975"/>
            <a:ext cx="471283"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8.0</a:t>
            </a:r>
          </a:p>
        </p:txBody>
      </p:sp>
      <p:sp>
        <p:nvSpPr>
          <p:cNvPr id="26667" name="Rectangle 41"/>
          <p:cNvSpPr>
            <a:spLocks noChangeArrowheads="1"/>
          </p:cNvSpPr>
          <p:nvPr/>
        </p:nvSpPr>
        <p:spPr bwMode="auto">
          <a:xfrm>
            <a:off x="5945188" y="4498975"/>
            <a:ext cx="527388"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104</a:t>
            </a:r>
          </a:p>
        </p:txBody>
      </p:sp>
      <p:sp>
        <p:nvSpPr>
          <p:cNvPr id="26668" name="Rectangle 42"/>
          <p:cNvSpPr>
            <a:spLocks noChangeArrowheads="1"/>
          </p:cNvSpPr>
          <p:nvPr/>
        </p:nvSpPr>
        <p:spPr bwMode="auto">
          <a:xfrm>
            <a:off x="2982913" y="4908550"/>
            <a:ext cx="635000" cy="381000"/>
          </a:xfrm>
          <a:prstGeom prst="rect">
            <a:avLst/>
          </a:prstGeom>
          <a:noFill/>
          <a:ln w="9525">
            <a:noFill/>
            <a:miter lim="800000"/>
            <a:headEnd/>
            <a:tailEnd/>
          </a:ln>
        </p:spPr>
        <p:txBody>
          <a:bodyPr wrap="none" anchor="ctr"/>
          <a:lstStyle/>
          <a:p>
            <a:endParaRPr lang="en-US"/>
          </a:p>
        </p:txBody>
      </p:sp>
      <p:sp>
        <p:nvSpPr>
          <p:cNvPr id="26669" name="Rectangle 43"/>
          <p:cNvSpPr>
            <a:spLocks noChangeArrowheads="1"/>
          </p:cNvSpPr>
          <p:nvPr/>
        </p:nvSpPr>
        <p:spPr bwMode="auto">
          <a:xfrm>
            <a:off x="3963988" y="4908550"/>
            <a:ext cx="703262" cy="381000"/>
          </a:xfrm>
          <a:prstGeom prst="rect">
            <a:avLst/>
          </a:prstGeom>
          <a:noFill/>
          <a:ln w="9525">
            <a:noFill/>
            <a:miter lim="800000"/>
            <a:headEnd/>
            <a:tailEnd/>
          </a:ln>
        </p:spPr>
        <p:txBody>
          <a:bodyPr wrap="none" anchor="ctr"/>
          <a:lstStyle/>
          <a:p>
            <a:endParaRPr lang="en-US"/>
          </a:p>
        </p:txBody>
      </p:sp>
      <p:sp>
        <p:nvSpPr>
          <p:cNvPr id="26670" name="Rectangle 44"/>
          <p:cNvSpPr>
            <a:spLocks noChangeArrowheads="1"/>
          </p:cNvSpPr>
          <p:nvPr/>
        </p:nvSpPr>
        <p:spPr bwMode="auto">
          <a:xfrm>
            <a:off x="5083175" y="4908550"/>
            <a:ext cx="358775" cy="381000"/>
          </a:xfrm>
          <a:prstGeom prst="rect">
            <a:avLst/>
          </a:prstGeom>
          <a:noFill/>
          <a:ln w="9525">
            <a:noFill/>
            <a:miter lim="800000"/>
            <a:headEnd/>
            <a:tailEnd/>
          </a:ln>
        </p:spPr>
        <p:txBody>
          <a:bodyPr wrap="none" anchor="ctr"/>
          <a:lstStyle/>
          <a:p>
            <a:endParaRPr lang="en-US"/>
          </a:p>
        </p:txBody>
      </p:sp>
      <p:sp>
        <p:nvSpPr>
          <p:cNvPr id="26671" name="Rectangle 45"/>
          <p:cNvSpPr>
            <a:spLocks noChangeArrowheads="1"/>
          </p:cNvSpPr>
          <p:nvPr/>
        </p:nvSpPr>
        <p:spPr bwMode="auto">
          <a:xfrm>
            <a:off x="6016625" y="4908550"/>
            <a:ext cx="701675" cy="381000"/>
          </a:xfrm>
          <a:prstGeom prst="rect">
            <a:avLst/>
          </a:prstGeom>
          <a:noFill/>
          <a:ln w="9525">
            <a:noFill/>
            <a:miter lim="800000"/>
            <a:headEnd/>
            <a:tailEnd/>
          </a:ln>
        </p:spPr>
        <p:txBody>
          <a:bodyPr wrap="none" anchor="ctr"/>
          <a:lstStyle/>
          <a:p>
            <a:endParaRPr lang="en-US"/>
          </a:p>
        </p:txBody>
      </p:sp>
      <p:sp>
        <p:nvSpPr>
          <p:cNvPr id="48" name="TextBox 47"/>
          <p:cNvSpPr txBox="1"/>
          <p:nvPr/>
        </p:nvSpPr>
        <p:spPr>
          <a:xfrm>
            <a:off x="228600" y="5257800"/>
            <a:ext cx="8915400" cy="1200329"/>
          </a:xfrm>
          <a:prstGeom prst="rect">
            <a:avLst/>
          </a:prstGeom>
          <a:noFill/>
        </p:spPr>
        <p:txBody>
          <a:bodyPr wrap="square" rtlCol="0">
            <a:spAutoFit/>
          </a:bodyPr>
          <a:lstStyle/>
          <a:p>
            <a:r>
              <a:rPr lang="en-US" sz="2400" dirty="0"/>
              <a:t>Half the stated coupon is assumed to be paid every six months</a:t>
            </a:r>
          </a:p>
          <a:p>
            <a:r>
              <a:rPr lang="en-US" sz="2400" dirty="0"/>
              <a:t>Calculate zero rates for maturities of 6 months, 12 months, 18 months and 24 months.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1219200" y="609600"/>
            <a:ext cx="7124700" cy="1143000"/>
          </a:xfrm>
        </p:spPr>
        <p:txBody>
          <a:bodyPr lIns="92075" tIns="46038" rIns="92075" bIns="46038"/>
          <a:lstStyle/>
          <a:p>
            <a:pPr>
              <a:defRPr/>
            </a:pPr>
            <a:r>
              <a:rPr lang="en-US" dirty="0"/>
              <a:t>Forward Rates</a:t>
            </a:r>
          </a:p>
        </p:txBody>
      </p:sp>
      <p:sp>
        <p:nvSpPr>
          <p:cNvPr id="28677" name="Rectangle 1027"/>
          <p:cNvSpPr>
            <a:spLocks noGrp="1" noChangeArrowheads="1"/>
          </p:cNvSpPr>
          <p:nvPr>
            <p:ph type="body" idx="1"/>
          </p:nvPr>
        </p:nvSpPr>
        <p:spPr>
          <a:xfrm>
            <a:off x="1295400" y="1719263"/>
            <a:ext cx="6923088" cy="4411662"/>
          </a:xfrm>
          <a:noFill/>
        </p:spPr>
        <p:txBody>
          <a:bodyPr lIns="92075" tIns="46038" rIns="92075" bIns="46038"/>
          <a:lstStyle/>
          <a:p>
            <a:pPr>
              <a:buFont typeface="Wingdings" pitchFamily="2" charset="2"/>
              <a:buNone/>
            </a:pPr>
            <a:r>
              <a:rPr lang="en-US" sz="2800"/>
              <a:t>   </a:t>
            </a:r>
          </a:p>
          <a:p>
            <a:pPr>
              <a:buFont typeface="Wingdings" pitchFamily="2" charset="2"/>
              <a:buNone/>
            </a:pPr>
            <a:r>
              <a:rPr lang="en-US" sz="2800"/>
              <a:t>   The forward rate is the future zero rate implied by today’s term structure of interest rates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447800" y="206375"/>
            <a:ext cx="7010400" cy="1143000"/>
          </a:xfrm>
        </p:spPr>
        <p:txBody>
          <a:bodyPr vert="horz" wrap="square" lIns="92075" tIns="46038" rIns="92075" bIns="46038" numCol="1" anchorCtr="0" compatLnSpc="1">
            <a:prstTxWarp prst="textNoShape">
              <a:avLst/>
            </a:prstTxWarp>
          </a:bodyPr>
          <a:lstStyle/>
          <a:p>
            <a:r>
              <a:rPr lang="en-US" sz="3900" dirty="0"/>
              <a:t>Calculation of Forward Rates</a:t>
            </a:r>
            <a:br>
              <a:rPr lang="en-US" sz="3900" dirty="0">
                <a:effectLst>
                  <a:outerShdw blurRad="38100" dist="38100" dir="2700000" algn="tl">
                    <a:srgbClr val="C0C0C0"/>
                  </a:outerShdw>
                </a:effectLst>
              </a:rPr>
            </a:br>
            <a:endParaRPr lang="en-US" sz="3900" dirty="0">
              <a:effectLst>
                <a:outerShdw blurRad="38100" dist="38100" dir="2700000" algn="tl">
                  <a:srgbClr val="C0C0C0"/>
                </a:outerShdw>
              </a:effectLst>
            </a:endParaRPr>
          </a:p>
        </p:txBody>
      </p:sp>
      <p:sp>
        <p:nvSpPr>
          <p:cNvPr id="29701" name="Rectangle 3"/>
          <p:cNvSpPr>
            <a:spLocks noGrp="1" noChangeArrowheads="1"/>
          </p:cNvSpPr>
          <p:nvPr>
            <p:ph type="body" idx="1"/>
          </p:nvPr>
        </p:nvSpPr>
        <p:spPr>
          <a:xfrm>
            <a:off x="1438275" y="1163638"/>
            <a:ext cx="3441700" cy="614362"/>
          </a:xfrm>
          <a:noFill/>
        </p:spPr>
        <p:txBody>
          <a:bodyPr lIns="92075" tIns="46038" rIns="92075" bIns="46038"/>
          <a:lstStyle/>
          <a:p>
            <a:pPr>
              <a:buFont typeface="Wingdings" pitchFamily="2" charset="2"/>
              <a:buNone/>
            </a:pPr>
            <a:r>
              <a:rPr lang="en-US" sz="2400"/>
              <a:t> </a:t>
            </a:r>
          </a:p>
        </p:txBody>
      </p:sp>
      <p:sp>
        <p:nvSpPr>
          <p:cNvPr id="29702" name="Line 4"/>
          <p:cNvSpPr>
            <a:spLocks noChangeShapeType="1"/>
          </p:cNvSpPr>
          <p:nvPr/>
        </p:nvSpPr>
        <p:spPr bwMode="auto">
          <a:xfrm>
            <a:off x="1622425" y="1684338"/>
            <a:ext cx="63690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03" name="Rectangle 5"/>
          <p:cNvSpPr>
            <a:spLocks noChangeArrowheads="1"/>
          </p:cNvSpPr>
          <p:nvPr/>
        </p:nvSpPr>
        <p:spPr bwMode="auto">
          <a:xfrm>
            <a:off x="1622425" y="1684338"/>
            <a:ext cx="6357938" cy="3175"/>
          </a:xfrm>
          <a:prstGeom prst="rect">
            <a:avLst/>
          </a:prstGeom>
          <a:solidFill>
            <a:srgbClr val="000000"/>
          </a:solidFill>
          <a:ln w="9525">
            <a:noFill/>
            <a:miter lim="800000"/>
            <a:headEnd/>
            <a:tailEnd/>
          </a:ln>
        </p:spPr>
        <p:txBody>
          <a:bodyPr wrap="none" anchor="ctr"/>
          <a:lstStyle/>
          <a:p>
            <a:endParaRPr lang="en-US"/>
          </a:p>
        </p:txBody>
      </p:sp>
      <p:sp>
        <p:nvSpPr>
          <p:cNvPr id="29704" name="Line 6"/>
          <p:cNvSpPr>
            <a:spLocks noChangeShapeType="1"/>
          </p:cNvSpPr>
          <p:nvPr/>
        </p:nvSpPr>
        <p:spPr bwMode="auto">
          <a:xfrm>
            <a:off x="1622425" y="3316288"/>
            <a:ext cx="63690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05" name="Rectangle 7"/>
          <p:cNvSpPr>
            <a:spLocks noChangeArrowheads="1"/>
          </p:cNvSpPr>
          <p:nvPr/>
        </p:nvSpPr>
        <p:spPr bwMode="auto">
          <a:xfrm>
            <a:off x="1622425" y="3316288"/>
            <a:ext cx="6357938" cy="3175"/>
          </a:xfrm>
          <a:prstGeom prst="rect">
            <a:avLst/>
          </a:prstGeom>
          <a:solidFill>
            <a:srgbClr val="000000"/>
          </a:solidFill>
          <a:ln w="9525">
            <a:noFill/>
            <a:miter lim="800000"/>
            <a:headEnd/>
            <a:tailEnd/>
          </a:ln>
        </p:spPr>
        <p:txBody>
          <a:bodyPr wrap="none" anchor="ctr"/>
          <a:lstStyle/>
          <a:p>
            <a:endParaRPr lang="en-US"/>
          </a:p>
        </p:txBody>
      </p:sp>
      <p:sp>
        <p:nvSpPr>
          <p:cNvPr id="29706" name="Line 8"/>
          <p:cNvSpPr>
            <a:spLocks noChangeShapeType="1"/>
          </p:cNvSpPr>
          <p:nvPr/>
        </p:nvSpPr>
        <p:spPr bwMode="auto">
          <a:xfrm>
            <a:off x="1622425" y="5875338"/>
            <a:ext cx="636905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9707" name="Rectangle 9"/>
          <p:cNvSpPr>
            <a:spLocks noChangeArrowheads="1"/>
          </p:cNvSpPr>
          <p:nvPr/>
        </p:nvSpPr>
        <p:spPr bwMode="auto">
          <a:xfrm>
            <a:off x="1622425" y="5875338"/>
            <a:ext cx="6357938" cy="3175"/>
          </a:xfrm>
          <a:prstGeom prst="rect">
            <a:avLst/>
          </a:prstGeom>
          <a:solidFill>
            <a:srgbClr val="000000"/>
          </a:solidFill>
          <a:ln w="9525">
            <a:noFill/>
            <a:miter lim="800000"/>
            <a:headEnd/>
            <a:tailEnd/>
          </a:ln>
        </p:spPr>
        <p:txBody>
          <a:bodyPr wrap="none" anchor="ctr"/>
          <a:lstStyle/>
          <a:p>
            <a:endParaRPr lang="en-US"/>
          </a:p>
        </p:txBody>
      </p:sp>
      <p:sp>
        <p:nvSpPr>
          <p:cNvPr id="29708" name="Rectangle 10"/>
          <p:cNvSpPr>
            <a:spLocks noChangeArrowheads="1"/>
          </p:cNvSpPr>
          <p:nvPr/>
        </p:nvSpPr>
        <p:spPr bwMode="auto">
          <a:xfrm>
            <a:off x="3733800" y="1857375"/>
            <a:ext cx="1295400" cy="461963"/>
          </a:xfrm>
          <a:prstGeom prst="rect">
            <a:avLst/>
          </a:prstGeom>
          <a:noFill/>
          <a:ln w="9525">
            <a:noFill/>
            <a:miter lim="800000"/>
            <a:headEnd/>
            <a:tailEnd/>
          </a:ln>
        </p:spPr>
        <p:txBody>
          <a:bodyPr lIns="92075" tIns="46038" rIns="92075" bIns="46038">
            <a:spAutoFit/>
          </a:bodyPr>
          <a:lstStyle/>
          <a:p>
            <a:pPr eaLnBrk="0" hangingPunct="0"/>
            <a:r>
              <a:rPr lang="en-CA" sz="2400" i="1">
                <a:solidFill>
                  <a:srgbClr val="000000"/>
                </a:solidFill>
                <a:latin typeface="Times New Roman" pitchFamily="18" charset="0"/>
                <a:cs typeface="Times New Roman" pitchFamily="18" charset="0"/>
              </a:rPr>
              <a:t>n</a:t>
            </a:r>
            <a:r>
              <a:rPr lang="en-CA" sz="2400">
                <a:solidFill>
                  <a:srgbClr val="000000"/>
                </a:solidFill>
              </a:rPr>
              <a:t>-year</a:t>
            </a:r>
            <a:endParaRPr lang="en-US" sz="2400">
              <a:solidFill>
                <a:srgbClr val="000000"/>
              </a:solidFill>
            </a:endParaRPr>
          </a:p>
        </p:txBody>
      </p:sp>
      <p:sp>
        <p:nvSpPr>
          <p:cNvPr id="29709" name="Rectangle 11"/>
          <p:cNvSpPr>
            <a:spLocks noChangeArrowheads="1"/>
          </p:cNvSpPr>
          <p:nvPr/>
        </p:nvSpPr>
        <p:spPr bwMode="auto">
          <a:xfrm>
            <a:off x="5981700" y="1857375"/>
            <a:ext cx="2030413"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Forward Rate</a:t>
            </a:r>
          </a:p>
        </p:txBody>
      </p:sp>
      <p:sp>
        <p:nvSpPr>
          <p:cNvPr id="29710" name="Rectangle 12"/>
          <p:cNvSpPr>
            <a:spLocks noChangeArrowheads="1"/>
          </p:cNvSpPr>
          <p:nvPr/>
        </p:nvSpPr>
        <p:spPr bwMode="auto">
          <a:xfrm>
            <a:off x="2819400" y="2320925"/>
            <a:ext cx="746125" cy="461963"/>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rPr>
              <a:t> </a:t>
            </a:r>
          </a:p>
        </p:txBody>
      </p:sp>
      <p:sp>
        <p:nvSpPr>
          <p:cNvPr id="29711" name="Rectangle 14"/>
          <p:cNvSpPr>
            <a:spLocks noChangeArrowheads="1"/>
          </p:cNvSpPr>
          <p:nvPr/>
        </p:nvSpPr>
        <p:spPr bwMode="auto">
          <a:xfrm>
            <a:off x="3573463" y="2320925"/>
            <a:ext cx="1401762" cy="461963"/>
          </a:xfrm>
          <a:prstGeom prst="rect">
            <a:avLst/>
          </a:prstGeom>
          <a:noFill/>
          <a:ln w="9525">
            <a:noFill/>
            <a:miter lim="800000"/>
            <a:headEnd/>
            <a:tailEnd/>
          </a:ln>
        </p:spPr>
        <p:txBody>
          <a:bodyPr wrap="none" lIns="92075" tIns="46038" rIns="92075" bIns="46038">
            <a:spAutoFit/>
          </a:bodyPr>
          <a:lstStyle/>
          <a:p>
            <a:pPr eaLnBrk="0" hangingPunct="0"/>
            <a:r>
              <a:rPr lang="en-CA" sz="2400">
                <a:solidFill>
                  <a:srgbClr val="000000"/>
                </a:solidFill>
              </a:rPr>
              <a:t>zero rate</a:t>
            </a:r>
            <a:endParaRPr lang="en-US" sz="2400">
              <a:solidFill>
                <a:srgbClr val="000000"/>
              </a:solidFill>
            </a:endParaRPr>
          </a:p>
        </p:txBody>
      </p:sp>
      <p:sp>
        <p:nvSpPr>
          <p:cNvPr id="29712" name="Rectangle 15"/>
          <p:cNvSpPr>
            <a:spLocks noChangeArrowheads="1"/>
          </p:cNvSpPr>
          <p:nvPr/>
        </p:nvSpPr>
        <p:spPr bwMode="auto">
          <a:xfrm>
            <a:off x="6043613" y="2320925"/>
            <a:ext cx="623887"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for </a:t>
            </a:r>
          </a:p>
        </p:txBody>
      </p:sp>
      <p:sp>
        <p:nvSpPr>
          <p:cNvPr id="29713" name="Rectangle 16"/>
          <p:cNvSpPr>
            <a:spLocks noChangeArrowheads="1"/>
          </p:cNvSpPr>
          <p:nvPr/>
        </p:nvSpPr>
        <p:spPr bwMode="auto">
          <a:xfrm>
            <a:off x="6488113" y="2317750"/>
            <a:ext cx="336550" cy="457200"/>
          </a:xfrm>
          <a:prstGeom prst="rect">
            <a:avLst/>
          </a:prstGeom>
          <a:noFill/>
          <a:ln w="9525">
            <a:noFill/>
            <a:miter lim="800000"/>
            <a:headEnd/>
            <a:tailEnd/>
          </a:ln>
        </p:spPr>
        <p:txBody>
          <a:bodyPr wrap="none" lIns="92075" tIns="46038" rIns="92075" bIns="46038">
            <a:spAutoFit/>
          </a:bodyPr>
          <a:lstStyle/>
          <a:p>
            <a:pPr eaLnBrk="0" hangingPunct="0"/>
            <a:r>
              <a:rPr lang="en-US" sz="2400" i="1">
                <a:solidFill>
                  <a:srgbClr val="000000"/>
                </a:solidFill>
                <a:latin typeface="Times New Roman" pitchFamily="18" charset="0"/>
              </a:rPr>
              <a:t>n</a:t>
            </a:r>
          </a:p>
        </p:txBody>
      </p:sp>
      <p:sp>
        <p:nvSpPr>
          <p:cNvPr id="29714" name="Rectangle 17"/>
          <p:cNvSpPr>
            <a:spLocks noChangeArrowheads="1"/>
          </p:cNvSpPr>
          <p:nvPr/>
        </p:nvSpPr>
        <p:spPr bwMode="auto">
          <a:xfrm>
            <a:off x="6727825" y="2320925"/>
            <a:ext cx="1166813"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th Year</a:t>
            </a:r>
          </a:p>
        </p:txBody>
      </p:sp>
      <p:sp>
        <p:nvSpPr>
          <p:cNvPr id="29715" name="Rectangle 18"/>
          <p:cNvSpPr>
            <a:spLocks noChangeArrowheads="1"/>
          </p:cNvSpPr>
          <p:nvPr/>
        </p:nvSpPr>
        <p:spPr bwMode="auto">
          <a:xfrm>
            <a:off x="1611313" y="2784475"/>
            <a:ext cx="10144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Year (</a:t>
            </a:r>
          </a:p>
        </p:txBody>
      </p:sp>
      <p:sp>
        <p:nvSpPr>
          <p:cNvPr id="29716" name="Rectangle 19"/>
          <p:cNvSpPr>
            <a:spLocks noChangeArrowheads="1"/>
          </p:cNvSpPr>
          <p:nvPr/>
        </p:nvSpPr>
        <p:spPr bwMode="auto">
          <a:xfrm>
            <a:off x="2414588" y="2781300"/>
            <a:ext cx="336550" cy="457200"/>
          </a:xfrm>
          <a:prstGeom prst="rect">
            <a:avLst/>
          </a:prstGeom>
          <a:noFill/>
          <a:ln w="9525">
            <a:noFill/>
            <a:miter lim="800000"/>
            <a:headEnd/>
            <a:tailEnd/>
          </a:ln>
        </p:spPr>
        <p:txBody>
          <a:bodyPr wrap="none" lIns="92075" tIns="46038" rIns="92075" bIns="46038">
            <a:spAutoFit/>
          </a:bodyPr>
          <a:lstStyle/>
          <a:p>
            <a:pPr eaLnBrk="0" hangingPunct="0"/>
            <a:r>
              <a:rPr lang="en-US" sz="2400" i="1">
                <a:solidFill>
                  <a:srgbClr val="000000"/>
                </a:solidFill>
                <a:latin typeface="Times New Roman" pitchFamily="18" charset="0"/>
              </a:rPr>
              <a:t>n</a:t>
            </a:r>
          </a:p>
        </p:txBody>
      </p:sp>
      <p:sp>
        <p:nvSpPr>
          <p:cNvPr id="29717" name="Rectangle 20"/>
          <p:cNvSpPr>
            <a:spLocks noChangeArrowheads="1"/>
          </p:cNvSpPr>
          <p:nvPr/>
        </p:nvSpPr>
        <p:spPr bwMode="auto">
          <a:xfrm>
            <a:off x="2652713" y="2784475"/>
            <a:ext cx="285750"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a:t>
            </a:r>
          </a:p>
        </p:txBody>
      </p:sp>
      <p:sp>
        <p:nvSpPr>
          <p:cNvPr id="29718" name="Rectangle 21"/>
          <p:cNvSpPr>
            <a:spLocks noChangeArrowheads="1"/>
          </p:cNvSpPr>
          <p:nvPr/>
        </p:nvSpPr>
        <p:spPr bwMode="auto">
          <a:xfrm>
            <a:off x="3351213" y="2784475"/>
            <a:ext cx="2200275"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 per annum)</a:t>
            </a:r>
          </a:p>
        </p:txBody>
      </p:sp>
      <p:sp>
        <p:nvSpPr>
          <p:cNvPr id="29719" name="Rectangle 22"/>
          <p:cNvSpPr>
            <a:spLocks noChangeArrowheads="1"/>
          </p:cNvSpPr>
          <p:nvPr/>
        </p:nvSpPr>
        <p:spPr bwMode="auto">
          <a:xfrm>
            <a:off x="5870575" y="2784475"/>
            <a:ext cx="2200275"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 per annum)</a:t>
            </a:r>
          </a:p>
        </p:txBody>
      </p:sp>
      <p:sp>
        <p:nvSpPr>
          <p:cNvPr id="29720" name="Rectangle 23"/>
          <p:cNvSpPr>
            <a:spLocks noChangeArrowheads="1"/>
          </p:cNvSpPr>
          <p:nvPr/>
        </p:nvSpPr>
        <p:spPr bwMode="auto">
          <a:xfrm>
            <a:off x="2109788" y="3490913"/>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1</a:t>
            </a:r>
          </a:p>
        </p:txBody>
      </p:sp>
      <p:sp>
        <p:nvSpPr>
          <p:cNvPr id="29721" name="Rectangle 24"/>
          <p:cNvSpPr>
            <a:spLocks noChangeArrowheads="1"/>
          </p:cNvSpPr>
          <p:nvPr/>
        </p:nvSpPr>
        <p:spPr bwMode="auto">
          <a:xfrm>
            <a:off x="4024313" y="349091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3.0</a:t>
            </a:r>
          </a:p>
        </p:txBody>
      </p:sp>
      <p:sp>
        <p:nvSpPr>
          <p:cNvPr id="29722" name="Rectangle 25"/>
          <p:cNvSpPr>
            <a:spLocks noChangeArrowheads="1"/>
          </p:cNvSpPr>
          <p:nvPr/>
        </p:nvSpPr>
        <p:spPr bwMode="auto">
          <a:xfrm>
            <a:off x="2109788" y="3954463"/>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2</a:t>
            </a:r>
          </a:p>
        </p:txBody>
      </p:sp>
      <p:sp>
        <p:nvSpPr>
          <p:cNvPr id="29723" name="Rectangle 26"/>
          <p:cNvSpPr>
            <a:spLocks noChangeArrowheads="1"/>
          </p:cNvSpPr>
          <p:nvPr/>
        </p:nvSpPr>
        <p:spPr bwMode="auto">
          <a:xfrm>
            <a:off x="4024313" y="395446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4.0</a:t>
            </a:r>
          </a:p>
        </p:txBody>
      </p:sp>
      <p:sp>
        <p:nvSpPr>
          <p:cNvPr id="29724" name="Rectangle 27"/>
          <p:cNvSpPr>
            <a:spLocks noChangeArrowheads="1"/>
          </p:cNvSpPr>
          <p:nvPr/>
        </p:nvSpPr>
        <p:spPr bwMode="auto">
          <a:xfrm>
            <a:off x="6542088" y="395446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5.0</a:t>
            </a:r>
          </a:p>
        </p:txBody>
      </p:sp>
      <p:sp>
        <p:nvSpPr>
          <p:cNvPr id="29725" name="Rectangle 28"/>
          <p:cNvSpPr>
            <a:spLocks noChangeArrowheads="1"/>
          </p:cNvSpPr>
          <p:nvPr/>
        </p:nvSpPr>
        <p:spPr bwMode="auto">
          <a:xfrm>
            <a:off x="2109788" y="4418013"/>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3</a:t>
            </a:r>
          </a:p>
        </p:txBody>
      </p:sp>
      <p:sp>
        <p:nvSpPr>
          <p:cNvPr id="29726" name="Rectangle 29"/>
          <p:cNvSpPr>
            <a:spLocks noChangeArrowheads="1"/>
          </p:cNvSpPr>
          <p:nvPr/>
        </p:nvSpPr>
        <p:spPr bwMode="auto">
          <a:xfrm>
            <a:off x="4024313" y="441801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4.6</a:t>
            </a:r>
          </a:p>
        </p:txBody>
      </p:sp>
      <p:sp>
        <p:nvSpPr>
          <p:cNvPr id="29727" name="Rectangle 30"/>
          <p:cNvSpPr>
            <a:spLocks noChangeArrowheads="1"/>
          </p:cNvSpPr>
          <p:nvPr/>
        </p:nvSpPr>
        <p:spPr bwMode="auto">
          <a:xfrm>
            <a:off x="6542088" y="441801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5.8</a:t>
            </a:r>
          </a:p>
        </p:txBody>
      </p:sp>
      <p:sp>
        <p:nvSpPr>
          <p:cNvPr id="29728" name="Rectangle 31"/>
          <p:cNvSpPr>
            <a:spLocks noChangeArrowheads="1"/>
          </p:cNvSpPr>
          <p:nvPr/>
        </p:nvSpPr>
        <p:spPr bwMode="auto">
          <a:xfrm>
            <a:off x="2109788" y="4881563"/>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4</a:t>
            </a:r>
          </a:p>
        </p:txBody>
      </p:sp>
      <p:sp>
        <p:nvSpPr>
          <p:cNvPr id="29729" name="Rectangle 32"/>
          <p:cNvSpPr>
            <a:spLocks noChangeArrowheads="1"/>
          </p:cNvSpPr>
          <p:nvPr/>
        </p:nvSpPr>
        <p:spPr bwMode="auto">
          <a:xfrm>
            <a:off x="4024313" y="488156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5.0</a:t>
            </a:r>
          </a:p>
        </p:txBody>
      </p:sp>
      <p:sp>
        <p:nvSpPr>
          <p:cNvPr id="29730" name="Rectangle 33"/>
          <p:cNvSpPr>
            <a:spLocks noChangeArrowheads="1"/>
          </p:cNvSpPr>
          <p:nvPr/>
        </p:nvSpPr>
        <p:spPr bwMode="auto">
          <a:xfrm>
            <a:off x="6542088" y="488156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6.2</a:t>
            </a:r>
          </a:p>
        </p:txBody>
      </p:sp>
      <p:sp>
        <p:nvSpPr>
          <p:cNvPr id="29731" name="Rectangle 34"/>
          <p:cNvSpPr>
            <a:spLocks noChangeArrowheads="1"/>
          </p:cNvSpPr>
          <p:nvPr/>
        </p:nvSpPr>
        <p:spPr bwMode="auto">
          <a:xfrm>
            <a:off x="2109788" y="5345113"/>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5</a:t>
            </a:r>
          </a:p>
        </p:txBody>
      </p:sp>
      <p:sp>
        <p:nvSpPr>
          <p:cNvPr id="29732" name="Rectangle 35"/>
          <p:cNvSpPr>
            <a:spLocks noChangeArrowheads="1"/>
          </p:cNvSpPr>
          <p:nvPr/>
        </p:nvSpPr>
        <p:spPr bwMode="auto">
          <a:xfrm>
            <a:off x="4024313" y="534511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5.3</a:t>
            </a:r>
          </a:p>
        </p:txBody>
      </p:sp>
      <p:sp>
        <p:nvSpPr>
          <p:cNvPr id="29733" name="Rectangle 36"/>
          <p:cNvSpPr>
            <a:spLocks noChangeArrowheads="1"/>
          </p:cNvSpPr>
          <p:nvPr/>
        </p:nvSpPr>
        <p:spPr bwMode="auto">
          <a:xfrm>
            <a:off x="6542088" y="5345113"/>
            <a:ext cx="60801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rPr>
              <a:t>6.5</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2075" tIns="46038" rIns="92075" bIns="46038"/>
          <a:lstStyle/>
          <a:p>
            <a:pPr>
              <a:defRPr/>
            </a:pPr>
            <a:r>
              <a:rPr lang="en-US"/>
              <a:t>Formula for Forward Rates</a:t>
            </a:r>
          </a:p>
        </p:txBody>
      </p:sp>
      <p:sp>
        <p:nvSpPr>
          <p:cNvPr id="9223" name="Rectangle 3"/>
          <p:cNvSpPr>
            <a:spLocks noGrp="1" noChangeArrowheads="1"/>
          </p:cNvSpPr>
          <p:nvPr>
            <p:ph type="body" idx="1"/>
          </p:nvPr>
        </p:nvSpPr>
        <p:spPr>
          <a:noFill/>
        </p:spPr>
        <p:txBody>
          <a:bodyPr lIns="92075" tIns="46038" rIns="92075" bIns="46038"/>
          <a:lstStyle/>
          <a:p>
            <a:r>
              <a:rPr lang="en-US" sz="2800"/>
              <a:t>Suppose that the zero rates for time periods </a:t>
            </a:r>
            <a:r>
              <a:rPr lang="en-US" sz="2800" i="1">
                <a:latin typeface="Times New Roman" pitchFamily="18" charset="0"/>
              </a:rPr>
              <a:t>T</a:t>
            </a:r>
            <a:r>
              <a:rPr lang="en-US" sz="2800" i="1" baseline="-25000">
                <a:latin typeface="Times New Roman" pitchFamily="18" charset="0"/>
              </a:rPr>
              <a:t>1</a:t>
            </a:r>
            <a:r>
              <a:rPr lang="en-US" sz="2800" i="1"/>
              <a:t> </a:t>
            </a:r>
            <a:r>
              <a:rPr lang="en-US" sz="2800"/>
              <a:t>and </a:t>
            </a:r>
            <a:r>
              <a:rPr lang="en-US" sz="2800" i="1">
                <a:latin typeface="Times New Roman" pitchFamily="18" charset="0"/>
              </a:rPr>
              <a:t>T</a:t>
            </a:r>
            <a:r>
              <a:rPr lang="en-US" sz="2800" i="1" baseline="-25000">
                <a:latin typeface="Times New Roman" pitchFamily="18" charset="0"/>
              </a:rPr>
              <a:t>2</a:t>
            </a:r>
            <a:r>
              <a:rPr lang="en-US" sz="2800" i="1"/>
              <a:t> </a:t>
            </a:r>
            <a:r>
              <a:rPr lang="en-US" sz="2800"/>
              <a:t>are </a:t>
            </a:r>
            <a:r>
              <a:rPr lang="en-US" sz="2800" i="1">
                <a:latin typeface="Times New Roman" pitchFamily="18" charset="0"/>
              </a:rPr>
              <a:t>R</a:t>
            </a:r>
            <a:r>
              <a:rPr lang="en-US" sz="2800" i="1" baseline="-25000">
                <a:latin typeface="Times New Roman" pitchFamily="18" charset="0"/>
              </a:rPr>
              <a:t>1</a:t>
            </a:r>
            <a:r>
              <a:rPr lang="en-US" sz="2800"/>
              <a:t> and </a:t>
            </a:r>
            <a:r>
              <a:rPr lang="en-US" sz="2800" i="1">
                <a:latin typeface="Times New Roman" pitchFamily="18" charset="0"/>
              </a:rPr>
              <a:t>R</a:t>
            </a:r>
            <a:r>
              <a:rPr lang="en-US" sz="2800" i="1" baseline="-25000">
                <a:latin typeface="Times New Roman" pitchFamily="18" charset="0"/>
              </a:rPr>
              <a:t>2</a:t>
            </a:r>
            <a:r>
              <a:rPr lang="en-US" sz="2800"/>
              <a:t> with both rates continuously compounded.</a:t>
            </a:r>
          </a:p>
          <a:p>
            <a:r>
              <a:rPr lang="en-US" sz="2800"/>
              <a:t>The forward rate for the period between times </a:t>
            </a:r>
            <a:r>
              <a:rPr lang="en-US" sz="2800" i="1">
                <a:latin typeface="Times New Roman" pitchFamily="18" charset="0"/>
              </a:rPr>
              <a:t>T</a:t>
            </a:r>
            <a:r>
              <a:rPr lang="en-US" sz="2800" i="1" baseline="-25000">
                <a:latin typeface="Times New Roman" pitchFamily="18" charset="0"/>
              </a:rPr>
              <a:t>1</a:t>
            </a:r>
            <a:r>
              <a:rPr lang="en-US" sz="2800"/>
              <a:t> and </a:t>
            </a:r>
            <a:r>
              <a:rPr lang="en-US" sz="2800" i="1">
                <a:latin typeface="Times New Roman" pitchFamily="18" charset="0"/>
              </a:rPr>
              <a:t>T</a:t>
            </a:r>
            <a:r>
              <a:rPr lang="en-US" sz="2800" i="1" baseline="-25000">
                <a:latin typeface="Times New Roman" pitchFamily="18" charset="0"/>
              </a:rPr>
              <a:t>2</a:t>
            </a:r>
            <a:r>
              <a:rPr lang="en-US" sz="2800"/>
              <a:t> is</a:t>
            </a:r>
          </a:p>
          <a:p>
            <a:pPr>
              <a:buFont typeface="Wingdings" pitchFamily="2" charset="2"/>
              <a:buNone/>
            </a:pPr>
            <a:endParaRPr lang="en-US"/>
          </a:p>
          <a:p>
            <a:pPr>
              <a:buFont typeface="Wingdings" pitchFamily="2" charset="2"/>
              <a:buNone/>
            </a:pPr>
            <a:endParaRPr lang="en-US"/>
          </a:p>
        </p:txBody>
      </p:sp>
      <p:graphicFrame>
        <p:nvGraphicFramePr>
          <p:cNvPr id="9218" name="Object 4"/>
          <p:cNvGraphicFramePr>
            <a:graphicFrameLocks/>
          </p:cNvGraphicFramePr>
          <p:nvPr/>
        </p:nvGraphicFramePr>
        <p:xfrm>
          <a:off x="1376363" y="4805363"/>
          <a:ext cx="1893887" cy="1535112"/>
        </p:xfrm>
        <a:graphic>
          <a:graphicData uri="http://schemas.openxmlformats.org/presentationml/2006/ole">
            <mc:AlternateContent xmlns:mc="http://schemas.openxmlformats.org/markup-compatibility/2006">
              <mc:Choice xmlns:v="urn:schemas-microsoft-com:vml" Requires="v">
                <p:oleObj name="Equation" r:id="rId3" imgW="1903320" imgH="1544400" progId="Equation.2">
                  <p:embed/>
                </p:oleObj>
              </mc:Choice>
              <mc:Fallback>
                <p:oleObj name="Equation" r:id="rId3" imgW="1903320" imgH="154440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363" y="4805363"/>
                        <a:ext cx="1893887" cy="153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5"/>
          <p:cNvGraphicFramePr>
            <a:graphicFrameLocks/>
          </p:cNvGraphicFramePr>
          <p:nvPr/>
        </p:nvGraphicFramePr>
        <p:xfrm>
          <a:off x="3505200" y="4038600"/>
          <a:ext cx="2222500" cy="1270000"/>
        </p:xfrm>
        <a:graphic>
          <a:graphicData uri="http://schemas.openxmlformats.org/presentationml/2006/ole">
            <mc:AlternateContent xmlns:mc="http://schemas.openxmlformats.org/markup-compatibility/2006">
              <mc:Choice xmlns:v="urn:schemas-microsoft-com:vml" Requires="v">
                <p:oleObj name="Equation" r:id="rId5" imgW="6094080" imgH="4063680" progId="Equation.2">
                  <p:embed/>
                </p:oleObj>
              </mc:Choice>
              <mc:Fallback>
                <p:oleObj name="Equation" r:id="rId5" imgW="6094080" imgH="4063680" progId="Equation.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038600"/>
                        <a:ext cx="22225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a:t>
            </a:r>
          </a:p>
        </p:txBody>
      </p:sp>
      <p:sp>
        <p:nvSpPr>
          <p:cNvPr id="3" name="Content Placeholder 2"/>
          <p:cNvSpPr>
            <a:spLocks noGrp="1"/>
          </p:cNvSpPr>
          <p:nvPr>
            <p:ph idx="1"/>
          </p:nvPr>
        </p:nvSpPr>
        <p:spPr>
          <a:xfrm>
            <a:off x="457200" y="1295400"/>
            <a:ext cx="8229600" cy="4830763"/>
          </a:xfrm>
        </p:spPr>
        <p:txBody>
          <a:bodyPr/>
          <a:lstStyle/>
          <a:p>
            <a:pPr marL="514350" indent="-514350">
              <a:buNone/>
            </a:pPr>
            <a:r>
              <a:rPr lang="en-US" dirty="0"/>
              <a:t>8. The 6-month, 12-month, 18-month and 24-month zero rates are 4%, 4,5%, 4,75% and 5%, with semiannual compounding.</a:t>
            </a:r>
          </a:p>
          <a:p>
            <a:pPr marL="514350" indent="-514350">
              <a:buAutoNum type="alphaLcPeriod"/>
            </a:pPr>
            <a:r>
              <a:rPr lang="en-US" dirty="0"/>
              <a:t>What are the rates with continuous compounding?</a:t>
            </a:r>
          </a:p>
          <a:p>
            <a:pPr marL="514350" indent="-514350">
              <a:buAutoNum type="alphaLcPeriod"/>
            </a:pPr>
            <a:r>
              <a:rPr lang="en-US" dirty="0"/>
              <a:t>What is the forward rate for the 6-month period beginning in 18 months?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382000" cy="1143000"/>
          </a:xfrm>
        </p:spPr>
        <p:txBody>
          <a:bodyPr lIns="92075" tIns="46038" rIns="92075" bIns="46038"/>
          <a:lstStyle/>
          <a:p>
            <a:pPr>
              <a:defRPr/>
            </a:pPr>
            <a:r>
              <a:rPr lang="en-US" sz="3200" dirty="0"/>
              <a:t>9. The following table gives the prices of bonds</a:t>
            </a:r>
            <a:endParaRPr lang="en-US" sz="3500" dirty="0"/>
          </a:p>
        </p:txBody>
      </p:sp>
      <p:sp>
        <p:nvSpPr>
          <p:cNvPr id="26629" name="Rectangle 3"/>
          <p:cNvSpPr>
            <a:spLocks noGrp="1" noChangeArrowheads="1"/>
          </p:cNvSpPr>
          <p:nvPr>
            <p:ph type="body" idx="1"/>
          </p:nvPr>
        </p:nvSpPr>
        <p:spPr>
          <a:xfrm>
            <a:off x="1447800" y="1600200"/>
            <a:ext cx="5764213" cy="3838575"/>
          </a:xfrm>
          <a:noFill/>
        </p:spPr>
        <p:txBody>
          <a:bodyPr lIns="92075" tIns="46038" rIns="92075" bIns="46038"/>
          <a:lstStyle/>
          <a:p>
            <a:pPr>
              <a:buFont typeface="Wingdings" pitchFamily="2" charset="2"/>
              <a:buNone/>
            </a:pPr>
            <a:r>
              <a:rPr lang="en-US" sz="1600" dirty="0"/>
              <a:t> </a:t>
            </a:r>
          </a:p>
        </p:txBody>
      </p:sp>
      <p:sp>
        <p:nvSpPr>
          <p:cNvPr id="26630" name="Line 4"/>
          <p:cNvSpPr>
            <a:spLocks noChangeShapeType="1"/>
          </p:cNvSpPr>
          <p:nvPr/>
        </p:nvSpPr>
        <p:spPr bwMode="auto">
          <a:xfrm>
            <a:off x="2540000" y="1371600"/>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1" name="Rectangle 5"/>
          <p:cNvSpPr>
            <a:spLocks noChangeArrowheads="1"/>
          </p:cNvSpPr>
          <p:nvPr/>
        </p:nvSpPr>
        <p:spPr bwMode="auto">
          <a:xfrm>
            <a:off x="2540000" y="1371600"/>
            <a:ext cx="4584700" cy="25400"/>
          </a:xfrm>
          <a:prstGeom prst="rect">
            <a:avLst/>
          </a:prstGeom>
          <a:solidFill>
            <a:srgbClr val="000000"/>
          </a:solidFill>
          <a:ln w="9525">
            <a:noFill/>
            <a:miter lim="800000"/>
            <a:headEnd/>
            <a:tailEnd/>
          </a:ln>
        </p:spPr>
        <p:txBody>
          <a:bodyPr wrap="none" anchor="ctr"/>
          <a:lstStyle/>
          <a:p>
            <a:endParaRPr lang="en-US"/>
          </a:p>
        </p:txBody>
      </p:sp>
      <p:sp>
        <p:nvSpPr>
          <p:cNvPr id="26632" name="Line 6"/>
          <p:cNvSpPr>
            <a:spLocks noChangeShapeType="1"/>
          </p:cNvSpPr>
          <p:nvPr/>
        </p:nvSpPr>
        <p:spPr bwMode="auto">
          <a:xfrm>
            <a:off x="2540000" y="2657475"/>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3" name="Rectangle 7"/>
          <p:cNvSpPr>
            <a:spLocks noChangeArrowheads="1"/>
          </p:cNvSpPr>
          <p:nvPr/>
        </p:nvSpPr>
        <p:spPr bwMode="auto">
          <a:xfrm>
            <a:off x="2540000" y="2657475"/>
            <a:ext cx="4584700" cy="25400"/>
          </a:xfrm>
          <a:prstGeom prst="rect">
            <a:avLst/>
          </a:prstGeom>
          <a:solidFill>
            <a:srgbClr val="000000"/>
          </a:solidFill>
          <a:ln w="9525">
            <a:noFill/>
            <a:miter lim="800000"/>
            <a:headEnd/>
            <a:tailEnd/>
          </a:ln>
        </p:spPr>
        <p:txBody>
          <a:bodyPr wrap="none" anchor="ctr"/>
          <a:lstStyle/>
          <a:p>
            <a:endParaRPr lang="en-US"/>
          </a:p>
        </p:txBody>
      </p:sp>
      <p:sp>
        <p:nvSpPr>
          <p:cNvPr id="26634" name="Line 8"/>
          <p:cNvSpPr>
            <a:spLocks noChangeShapeType="1"/>
          </p:cNvSpPr>
          <p:nvPr/>
        </p:nvSpPr>
        <p:spPr bwMode="auto">
          <a:xfrm>
            <a:off x="2438400" y="5029200"/>
            <a:ext cx="45974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5" name="Rectangle 9"/>
          <p:cNvSpPr>
            <a:spLocks noChangeArrowheads="1"/>
          </p:cNvSpPr>
          <p:nvPr/>
        </p:nvSpPr>
        <p:spPr bwMode="auto">
          <a:xfrm>
            <a:off x="2438400" y="5029200"/>
            <a:ext cx="4584700" cy="25400"/>
          </a:xfrm>
          <a:prstGeom prst="rect">
            <a:avLst/>
          </a:prstGeom>
          <a:solidFill>
            <a:srgbClr val="000000"/>
          </a:solidFill>
          <a:ln w="9525">
            <a:noFill/>
            <a:miter lim="800000"/>
            <a:headEnd/>
            <a:tailEnd/>
          </a:ln>
        </p:spPr>
        <p:txBody>
          <a:bodyPr wrap="none" anchor="ctr"/>
          <a:lstStyle/>
          <a:p>
            <a:endParaRPr lang="en-US"/>
          </a:p>
        </p:txBody>
      </p:sp>
      <p:sp>
        <p:nvSpPr>
          <p:cNvPr id="26636" name="Rectangle 10"/>
          <p:cNvSpPr>
            <a:spLocks noChangeArrowheads="1"/>
          </p:cNvSpPr>
          <p:nvPr/>
        </p:nvSpPr>
        <p:spPr bwMode="auto">
          <a:xfrm>
            <a:off x="2933700" y="1512888"/>
            <a:ext cx="658813"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Bond</a:t>
            </a:r>
          </a:p>
        </p:txBody>
      </p:sp>
      <p:sp>
        <p:nvSpPr>
          <p:cNvPr id="26637" name="Rectangle 11"/>
          <p:cNvSpPr>
            <a:spLocks noChangeArrowheads="1"/>
          </p:cNvSpPr>
          <p:nvPr/>
        </p:nvSpPr>
        <p:spPr bwMode="auto">
          <a:xfrm>
            <a:off x="3827463" y="1512888"/>
            <a:ext cx="86201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Time to</a:t>
            </a:r>
          </a:p>
        </p:txBody>
      </p:sp>
      <p:sp>
        <p:nvSpPr>
          <p:cNvPr id="26638" name="Rectangle 12"/>
          <p:cNvSpPr>
            <a:spLocks noChangeArrowheads="1"/>
          </p:cNvSpPr>
          <p:nvPr/>
        </p:nvSpPr>
        <p:spPr bwMode="auto">
          <a:xfrm>
            <a:off x="4870450" y="1512888"/>
            <a:ext cx="817563"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Annual</a:t>
            </a:r>
          </a:p>
        </p:txBody>
      </p:sp>
      <p:sp>
        <p:nvSpPr>
          <p:cNvPr id="26639" name="Rectangle 13"/>
          <p:cNvSpPr>
            <a:spLocks noChangeArrowheads="1"/>
          </p:cNvSpPr>
          <p:nvPr/>
        </p:nvSpPr>
        <p:spPr bwMode="auto">
          <a:xfrm>
            <a:off x="5724525" y="1512888"/>
            <a:ext cx="1463675" cy="336550"/>
          </a:xfrm>
          <a:prstGeom prst="rect">
            <a:avLst/>
          </a:prstGeom>
          <a:noFill/>
          <a:ln w="9525">
            <a:noFill/>
            <a:miter lim="800000"/>
            <a:headEnd/>
            <a:tailEnd/>
          </a:ln>
        </p:spPr>
        <p:txBody>
          <a:bodyPr lIns="92075" tIns="46038" rIns="92075" bIns="46038">
            <a:spAutoFit/>
          </a:bodyPr>
          <a:lstStyle/>
          <a:p>
            <a:pPr eaLnBrk="0" hangingPunct="0"/>
            <a:r>
              <a:rPr lang="en-US" sz="1600">
                <a:solidFill>
                  <a:srgbClr val="000000"/>
                </a:solidFill>
              </a:rPr>
              <a:t>Bond Cash</a:t>
            </a:r>
          </a:p>
        </p:txBody>
      </p:sp>
      <p:sp>
        <p:nvSpPr>
          <p:cNvPr id="26640" name="Rectangle 14"/>
          <p:cNvSpPr>
            <a:spLocks noChangeArrowheads="1"/>
          </p:cNvSpPr>
          <p:nvPr/>
        </p:nvSpPr>
        <p:spPr bwMode="auto">
          <a:xfrm>
            <a:off x="2738438" y="1851025"/>
            <a:ext cx="96361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Principal</a:t>
            </a:r>
          </a:p>
        </p:txBody>
      </p:sp>
      <p:sp>
        <p:nvSpPr>
          <p:cNvPr id="26641" name="Rectangle 15"/>
          <p:cNvSpPr>
            <a:spLocks noChangeArrowheads="1"/>
          </p:cNvSpPr>
          <p:nvPr/>
        </p:nvSpPr>
        <p:spPr bwMode="auto">
          <a:xfrm>
            <a:off x="3783013" y="1851025"/>
            <a:ext cx="9064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Maturity</a:t>
            </a:r>
          </a:p>
        </p:txBody>
      </p:sp>
      <p:sp>
        <p:nvSpPr>
          <p:cNvPr id="26642" name="Rectangle 16"/>
          <p:cNvSpPr>
            <a:spLocks noChangeArrowheads="1"/>
          </p:cNvSpPr>
          <p:nvPr/>
        </p:nvSpPr>
        <p:spPr bwMode="auto">
          <a:xfrm>
            <a:off x="4802188" y="1851025"/>
            <a:ext cx="89535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Coupon</a:t>
            </a:r>
          </a:p>
        </p:txBody>
      </p:sp>
      <p:sp>
        <p:nvSpPr>
          <p:cNvPr id="26643" name="Rectangle 17"/>
          <p:cNvSpPr>
            <a:spLocks noChangeArrowheads="1"/>
          </p:cNvSpPr>
          <p:nvPr/>
        </p:nvSpPr>
        <p:spPr bwMode="auto">
          <a:xfrm>
            <a:off x="5997575" y="1851025"/>
            <a:ext cx="647700"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Price</a:t>
            </a:r>
          </a:p>
        </p:txBody>
      </p:sp>
      <p:sp>
        <p:nvSpPr>
          <p:cNvPr id="26644" name="Rectangle 18"/>
          <p:cNvSpPr>
            <a:spLocks noChangeArrowheads="1"/>
          </p:cNvSpPr>
          <p:nvPr/>
        </p:nvSpPr>
        <p:spPr bwMode="auto">
          <a:xfrm>
            <a:off x="2746375" y="2189163"/>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45" name="Rectangle 19"/>
          <p:cNvSpPr>
            <a:spLocks noChangeArrowheads="1"/>
          </p:cNvSpPr>
          <p:nvPr/>
        </p:nvSpPr>
        <p:spPr bwMode="auto">
          <a:xfrm>
            <a:off x="3830638" y="2189163"/>
            <a:ext cx="8159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(years)</a:t>
            </a:r>
          </a:p>
        </p:txBody>
      </p:sp>
      <p:sp>
        <p:nvSpPr>
          <p:cNvPr id="26646" name="Rectangle 20"/>
          <p:cNvSpPr>
            <a:spLocks noChangeArrowheads="1"/>
          </p:cNvSpPr>
          <p:nvPr/>
        </p:nvSpPr>
        <p:spPr bwMode="auto">
          <a:xfrm>
            <a:off x="4787900" y="2205038"/>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47" name="Rectangle 21"/>
          <p:cNvSpPr>
            <a:spLocks noChangeArrowheads="1"/>
          </p:cNvSpPr>
          <p:nvPr/>
        </p:nvSpPr>
        <p:spPr bwMode="auto">
          <a:xfrm>
            <a:off x="5813425" y="2189163"/>
            <a:ext cx="9175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(dollars)</a:t>
            </a:r>
          </a:p>
        </p:txBody>
      </p:sp>
      <p:sp>
        <p:nvSpPr>
          <p:cNvPr id="26652" name="Rectangle 26"/>
          <p:cNvSpPr>
            <a:spLocks noChangeArrowheads="1"/>
          </p:cNvSpPr>
          <p:nvPr/>
        </p:nvSpPr>
        <p:spPr bwMode="auto">
          <a:xfrm>
            <a:off x="2982913" y="3275013"/>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3" name="Rectangle 27"/>
          <p:cNvSpPr>
            <a:spLocks noChangeArrowheads="1"/>
          </p:cNvSpPr>
          <p:nvPr/>
        </p:nvSpPr>
        <p:spPr bwMode="auto">
          <a:xfrm>
            <a:off x="3963988" y="3275013"/>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0.50</a:t>
            </a:r>
          </a:p>
        </p:txBody>
      </p:sp>
      <p:sp>
        <p:nvSpPr>
          <p:cNvPr id="26654" name="Rectangle 28"/>
          <p:cNvSpPr>
            <a:spLocks noChangeArrowheads="1"/>
          </p:cNvSpPr>
          <p:nvPr/>
        </p:nvSpPr>
        <p:spPr bwMode="auto">
          <a:xfrm>
            <a:off x="5157788" y="3275013"/>
            <a:ext cx="2968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a:t>
            </a:r>
          </a:p>
        </p:txBody>
      </p:sp>
      <p:sp>
        <p:nvSpPr>
          <p:cNvPr id="26655" name="Rectangle 29"/>
          <p:cNvSpPr>
            <a:spLocks noChangeArrowheads="1"/>
          </p:cNvSpPr>
          <p:nvPr/>
        </p:nvSpPr>
        <p:spPr bwMode="auto">
          <a:xfrm>
            <a:off x="6016625" y="3275013"/>
            <a:ext cx="413575"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98</a:t>
            </a:r>
          </a:p>
        </p:txBody>
      </p:sp>
      <p:sp>
        <p:nvSpPr>
          <p:cNvPr id="26656" name="Rectangle 30"/>
          <p:cNvSpPr>
            <a:spLocks noChangeArrowheads="1"/>
          </p:cNvSpPr>
          <p:nvPr/>
        </p:nvSpPr>
        <p:spPr bwMode="auto">
          <a:xfrm>
            <a:off x="2982913" y="3683000"/>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7" name="Rectangle 31"/>
          <p:cNvSpPr>
            <a:spLocks noChangeArrowheads="1"/>
          </p:cNvSpPr>
          <p:nvPr/>
        </p:nvSpPr>
        <p:spPr bwMode="auto">
          <a:xfrm>
            <a:off x="3963988" y="3683000"/>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58" name="Rectangle 32"/>
          <p:cNvSpPr>
            <a:spLocks noChangeArrowheads="1"/>
          </p:cNvSpPr>
          <p:nvPr/>
        </p:nvSpPr>
        <p:spPr bwMode="auto">
          <a:xfrm>
            <a:off x="5157788" y="3683000"/>
            <a:ext cx="296862"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0</a:t>
            </a:r>
          </a:p>
        </p:txBody>
      </p:sp>
      <p:sp>
        <p:nvSpPr>
          <p:cNvPr id="26659" name="Rectangle 33"/>
          <p:cNvSpPr>
            <a:spLocks noChangeArrowheads="1"/>
          </p:cNvSpPr>
          <p:nvPr/>
        </p:nvSpPr>
        <p:spPr bwMode="auto">
          <a:xfrm>
            <a:off x="6016625" y="3683000"/>
            <a:ext cx="413575"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95</a:t>
            </a:r>
          </a:p>
        </p:txBody>
      </p:sp>
      <p:sp>
        <p:nvSpPr>
          <p:cNvPr id="26660" name="Rectangle 34"/>
          <p:cNvSpPr>
            <a:spLocks noChangeArrowheads="1"/>
          </p:cNvSpPr>
          <p:nvPr/>
        </p:nvSpPr>
        <p:spPr bwMode="auto">
          <a:xfrm>
            <a:off x="2982913" y="4090988"/>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61" name="Rectangle 35"/>
          <p:cNvSpPr>
            <a:spLocks noChangeArrowheads="1"/>
          </p:cNvSpPr>
          <p:nvPr/>
        </p:nvSpPr>
        <p:spPr bwMode="auto">
          <a:xfrm>
            <a:off x="3963988" y="4090988"/>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1.50</a:t>
            </a:r>
          </a:p>
        </p:txBody>
      </p:sp>
      <p:sp>
        <p:nvSpPr>
          <p:cNvPr id="26662" name="Rectangle 36"/>
          <p:cNvSpPr>
            <a:spLocks noChangeArrowheads="1"/>
          </p:cNvSpPr>
          <p:nvPr/>
        </p:nvSpPr>
        <p:spPr bwMode="auto">
          <a:xfrm>
            <a:off x="5157788" y="4090988"/>
            <a:ext cx="471283"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6.2</a:t>
            </a:r>
          </a:p>
        </p:txBody>
      </p:sp>
      <p:sp>
        <p:nvSpPr>
          <p:cNvPr id="26663" name="Rectangle 37"/>
          <p:cNvSpPr>
            <a:spLocks noChangeArrowheads="1"/>
          </p:cNvSpPr>
          <p:nvPr/>
        </p:nvSpPr>
        <p:spPr bwMode="auto">
          <a:xfrm>
            <a:off x="6016625" y="4090988"/>
            <a:ext cx="527388"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101</a:t>
            </a:r>
          </a:p>
        </p:txBody>
      </p:sp>
      <p:sp>
        <p:nvSpPr>
          <p:cNvPr id="26664" name="Rectangle 38"/>
          <p:cNvSpPr>
            <a:spLocks noChangeArrowheads="1"/>
          </p:cNvSpPr>
          <p:nvPr/>
        </p:nvSpPr>
        <p:spPr bwMode="auto">
          <a:xfrm>
            <a:off x="2982913" y="4498975"/>
            <a:ext cx="523875"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100</a:t>
            </a:r>
          </a:p>
        </p:txBody>
      </p:sp>
      <p:sp>
        <p:nvSpPr>
          <p:cNvPr id="26665" name="Rectangle 39"/>
          <p:cNvSpPr>
            <a:spLocks noChangeArrowheads="1"/>
          </p:cNvSpPr>
          <p:nvPr/>
        </p:nvSpPr>
        <p:spPr bwMode="auto">
          <a:xfrm>
            <a:off x="3963988" y="4498975"/>
            <a:ext cx="579437" cy="336550"/>
          </a:xfrm>
          <a:prstGeom prst="rect">
            <a:avLst/>
          </a:prstGeom>
          <a:noFill/>
          <a:ln w="9525">
            <a:noFill/>
            <a:miter lim="800000"/>
            <a:headEnd/>
            <a:tailEnd/>
          </a:ln>
        </p:spPr>
        <p:txBody>
          <a:bodyPr wrap="none" lIns="92075" tIns="46038" rIns="92075" bIns="46038">
            <a:spAutoFit/>
          </a:bodyPr>
          <a:lstStyle/>
          <a:p>
            <a:pPr eaLnBrk="0" hangingPunct="0"/>
            <a:r>
              <a:rPr lang="en-US" sz="1600">
                <a:solidFill>
                  <a:srgbClr val="000000"/>
                </a:solidFill>
              </a:rPr>
              <a:t>2.00</a:t>
            </a:r>
          </a:p>
        </p:txBody>
      </p:sp>
      <p:sp>
        <p:nvSpPr>
          <p:cNvPr id="26666" name="Rectangle 40"/>
          <p:cNvSpPr>
            <a:spLocks noChangeArrowheads="1"/>
          </p:cNvSpPr>
          <p:nvPr/>
        </p:nvSpPr>
        <p:spPr bwMode="auto">
          <a:xfrm>
            <a:off x="5083175" y="4498975"/>
            <a:ext cx="471283"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8.0</a:t>
            </a:r>
          </a:p>
        </p:txBody>
      </p:sp>
      <p:sp>
        <p:nvSpPr>
          <p:cNvPr id="26667" name="Rectangle 41"/>
          <p:cNvSpPr>
            <a:spLocks noChangeArrowheads="1"/>
          </p:cNvSpPr>
          <p:nvPr/>
        </p:nvSpPr>
        <p:spPr bwMode="auto">
          <a:xfrm>
            <a:off x="5945188" y="4498975"/>
            <a:ext cx="527388" cy="339196"/>
          </a:xfrm>
          <a:prstGeom prst="rect">
            <a:avLst/>
          </a:prstGeom>
          <a:noFill/>
          <a:ln w="9525">
            <a:noFill/>
            <a:miter lim="800000"/>
            <a:headEnd/>
            <a:tailEnd/>
          </a:ln>
        </p:spPr>
        <p:txBody>
          <a:bodyPr wrap="none" lIns="92075" tIns="46038" rIns="92075" bIns="46038">
            <a:spAutoFit/>
          </a:bodyPr>
          <a:lstStyle/>
          <a:p>
            <a:pPr eaLnBrk="0" hangingPunct="0"/>
            <a:r>
              <a:rPr lang="en-US" sz="1600" dirty="0">
                <a:solidFill>
                  <a:srgbClr val="000000"/>
                </a:solidFill>
              </a:rPr>
              <a:t>104</a:t>
            </a:r>
          </a:p>
        </p:txBody>
      </p:sp>
      <p:sp>
        <p:nvSpPr>
          <p:cNvPr id="26668" name="Rectangle 42"/>
          <p:cNvSpPr>
            <a:spLocks noChangeArrowheads="1"/>
          </p:cNvSpPr>
          <p:nvPr/>
        </p:nvSpPr>
        <p:spPr bwMode="auto">
          <a:xfrm>
            <a:off x="2982913" y="4908550"/>
            <a:ext cx="635000" cy="381000"/>
          </a:xfrm>
          <a:prstGeom prst="rect">
            <a:avLst/>
          </a:prstGeom>
          <a:noFill/>
          <a:ln w="9525">
            <a:noFill/>
            <a:miter lim="800000"/>
            <a:headEnd/>
            <a:tailEnd/>
          </a:ln>
        </p:spPr>
        <p:txBody>
          <a:bodyPr wrap="none" anchor="ctr"/>
          <a:lstStyle/>
          <a:p>
            <a:endParaRPr lang="en-US"/>
          </a:p>
        </p:txBody>
      </p:sp>
      <p:sp>
        <p:nvSpPr>
          <p:cNvPr id="26669" name="Rectangle 43"/>
          <p:cNvSpPr>
            <a:spLocks noChangeArrowheads="1"/>
          </p:cNvSpPr>
          <p:nvPr/>
        </p:nvSpPr>
        <p:spPr bwMode="auto">
          <a:xfrm>
            <a:off x="3963988" y="4908550"/>
            <a:ext cx="703262" cy="381000"/>
          </a:xfrm>
          <a:prstGeom prst="rect">
            <a:avLst/>
          </a:prstGeom>
          <a:noFill/>
          <a:ln w="9525">
            <a:noFill/>
            <a:miter lim="800000"/>
            <a:headEnd/>
            <a:tailEnd/>
          </a:ln>
        </p:spPr>
        <p:txBody>
          <a:bodyPr wrap="none" anchor="ctr"/>
          <a:lstStyle/>
          <a:p>
            <a:endParaRPr lang="en-US"/>
          </a:p>
        </p:txBody>
      </p:sp>
      <p:sp>
        <p:nvSpPr>
          <p:cNvPr id="26670" name="Rectangle 44"/>
          <p:cNvSpPr>
            <a:spLocks noChangeArrowheads="1"/>
          </p:cNvSpPr>
          <p:nvPr/>
        </p:nvSpPr>
        <p:spPr bwMode="auto">
          <a:xfrm>
            <a:off x="5083175" y="4908550"/>
            <a:ext cx="358775" cy="381000"/>
          </a:xfrm>
          <a:prstGeom prst="rect">
            <a:avLst/>
          </a:prstGeom>
          <a:noFill/>
          <a:ln w="9525">
            <a:noFill/>
            <a:miter lim="800000"/>
            <a:headEnd/>
            <a:tailEnd/>
          </a:ln>
        </p:spPr>
        <p:txBody>
          <a:bodyPr wrap="none" anchor="ctr"/>
          <a:lstStyle/>
          <a:p>
            <a:endParaRPr lang="en-US"/>
          </a:p>
        </p:txBody>
      </p:sp>
      <p:sp>
        <p:nvSpPr>
          <p:cNvPr id="26671" name="Rectangle 45"/>
          <p:cNvSpPr>
            <a:spLocks noChangeArrowheads="1"/>
          </p:cNvSpPr>
          <p:nvPr/>
        </p:nvSpPr>
        <p:spPr bwMode="auto">
          <a:xfrm>
            <a:off x="6016625" y="4908550"/>
            <a:ext cx="701675" cy="381000"/>
          </a:xfrm>
          <a:prstGeom prst="rect">
            <a:avLst/>
          </a:prstGeom>
          <a:noFill/>
          <a:ln w="9525">
            <a:noFill/>
            <a:miter lim="800000"/>
            <a:headEnd/>
            <a:tailEnd/>
          </a:ln>
        </p:spPr>
        <p:txBody>
          <a:bodyPr wrap="none" anchor="ctr"/>
          <a:lstStyle/>
          <a:p>
            <a:endParaRPr lang="en-US"/>
          </a:p>
        </p:txBody>
      </p:sp>
      <p:sp>
        <p:nvSpPr>
          <p:cNvPr id="48" name="TextBox 47"/>
          <p:cNvSpPr txBox="1"/>
          <p:nvPr/>
        </p:nvSpPr>
        <p:spPr>
          <a:xfrm>
            <a:off x="228600" y="5257800"/>
            <a:ext cx="8915400" cy="461665"/>
          </a:xfrm>
          <a:prstGeom prst="rect">
            <a:avLst/>
          </a:prstGeom>
          <a:noFill/>
        </p:spPr>
        <p:txBody>
          <a:bodyPr wrap="square" rtlCol="0">
            <a:spAutoFit/>
          </a:bodyPr>
          <a:lstStyle/>
          <a:p>
            <a:r>
              <a:rPr lang="en-US" sz="2400" dirty="0"/>
              <a:t>Half the stated coupon is assumed to be paid every six months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514350" indent="-514350">
              <a:buAutoNum type="alphaLcPeriod"/>
            </a:pPr>
            <a:r>
              <a:rPr lang="en-US" dirty="0"/>
              <a:t>Calculate zero rates for maturities of 6 months, 12 months, 18 months and 24 months.</a:t>
            </a:r>
          </a:p>
          <a:p>
            <a:pPr marL="514350" indent="-514350">
              <a:buAutoNum type="alphaLcPeriod"/>
            </a:pPr>
            <a:r>
              <a:rPr lang="en-US" dirty="0"/>
              <a:t>What are the forward rates for the following periods: 6 months to 12 months, 12 months to 18 months and 18 months to 24 months.</a:t>
            </a:r>
          </a:p>
          <a:p>
            <a:pPr marL="514350" indent="-514350">
              <a:buAutoNum type="alphaLcPeriod"/>
            </a:pPr>
            <a:r>
              <a:rPr lang="en-US" dirty="0"/>
              <a:t>Estimate the </a:t>
            </a:r>
            <a:r>
              <a:rPr lang="en-US"/>
              <a:t>price of </a:t>
            </a:r>
            <a:r>
              <a:rPr lang="en-US" dirty="0"/>
              <a:t>2 –year bond providing a semiannual coupon of 7% per annum.</a:t>
            </a:r>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a:t>10. Which </a:t>
            </a:r>
            <a:r>
              <a:rPr lang="en-US" dirty="0"/>
              <a:t>security has a higher effective annual interest rate</a:t>
            </a:r>
            <a:r>
              <a:rPr lang="en-US"/>
              <a:t>? </a:t>
            </a:r>
            <a:endParaRPr lang="en-US" dirty="0"/>
          </a:p>
          <a:p>
            <a:pPr>
              <a:buNone/>
            </a:pPr>
            <a:r>
              <a:rPr lang="en-US" dirty="0"/>
              <a:t>(a) A three-month T-bill selling at $97, 645 with face value of $100, 000. </a:t>
            </a:r>
          </a:p>
          <a:p>
            <a:pPr>
              <a:buNone/>
            </a:pPr>
            <a:r>
              <a:rPr lang="en-US" dirty="0"/>
              <a:t>(b)  A coupon bond selling at par and paying a 10% coupon semi-annually.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and Risk</a:t>
            </a:r>
          </a:p>
        </p:txBody>
      </p:sp>
      <p:sp>
        <p:nvSpPr>
          <p:cNvPr id="3" name="Content Placeholder 2"/>
          <p:cNvSpPr>
            <a:spLocks noGrp="1"/>
          </p:cNvSpPr>
          <p:nvPr>
            <p:ph idx="1"/>
          </p:nvPr>
        </p:nvSpPr>
        <p:spPr>
          <a:xfrm>
            <a:off x="457200" y="1143000"/>
            <a:ext cx="8229600" cy="4983163"/>
          </a:xfrm>
        </p:spPr>
        <p:txBody>
          <a:bodyPr/>
          <a:lstStyle/>
          <a:p>
            <a:r>
              <a:rPr lang="en-US" dirty="0">
                <a:solidFill>
                  <a:srgbClr val="FF0000"/>
                </a:solidFill>
              </a:rPr>
              <a:t>Defining Financial Risk &amp; Return</a:t>
            </a:r>
          </a:p>
          <a:p>
            <a:r>
              <a:rPr lang="en-US" dirty="0">
                <a:cs typeface="Times New Roman" pitchFamily="18" charset="0"/>
              </a:rPr>
              <a:t>Define </a:t>
            </a:r>
            <a:r>
              <a:rPr lang="en-US" u="sng" dirty="0">
                <a:cs typeface="Times New Roman" pitchFamily="18" charset="0"/>
              </a:rPr>
              <a:t>return</a:t>
            </a:r>
            <a:r>
              <a:rPr lang="en-US" dirty="0">
                <a:cs typeface="Times New Roman" pitchFamily="18" charset="0"/>
              </a:rPr>
              <a:t> as </a:t>
            </a:r>
            <a:r>
              <a:rPr lang="en-US" i="1" dirty="0">
                <a:cs typeface="Times New Roman" pitchFamily="18" charset="0"/>
              </a:rPr>
              <a:t>the total gain or loss experienced on an investment over a given period of time</a:t>
            </a:r>
            <a:r>
              <a:rPr lang="en-US" dirty="0">
                <a:cs typeface="Times New Roman" pitchFamily="18" charset="0"/>
              </a:rPr>
              <a:t>. </a:t>
            </a:r>
            <a:r>
              <a:rPr lang="en-US" dirty="0">
                <a:solidFill>
                  <a:srgbClr val="FF0000"/>
                </a:solidFill>
                <a:cs typeface="Times New Roman" pitchFamily="18" charset="0"/>
                <a:sym typeface="Wingdings" pitchFamily="2" charset="2"/>
              </a:rPr>
              <a:t> How to measure return?</a:t>
            </a:r>
            <a:endParaRPr lang="en-US" dirty="0">
              <a:solidFill>
                <a:srgbClr val="FF0000"/>
              </a:solidFill>
              <a:cs typeface="Times New Roman" pitchFamily="18" charset="0"/>
            </a:endParaRPr>
          </a:p>
          <a:p>
            <a:pPr>
              <a:buNone/>
            </a:pPr>
            <a:endParaRPr lang="en-US" dirty="0">
              <a:cs typeface="Times New Roman" pitchFamily="18" charset="0"/>
            </a:endParaRPr>
          </a:p>
          <a:p>
            <a:r>
              <a:rPr lang="en-US" dirty="0">
                <a:cs typeface="Times New Roman" pitchFamily="18" charset="0"/>
              </a:rPr>
              <a:t>Define </a:t>
            </a:r>
            <a:r>
              <a:rPr lang="en-US" u="sng" dirty="0">
                <a:cs typeface="Times New Roman" pitchFamily="18" charset="0"/>
              </a:rPr>
              <a:t>risk </a:t>
            </a:r>
            <a:r>
              <a:rPr lang="en-US" dirty="0">
                <a:cs typeface="Times New Roman" pitchFamily="18" charset="0"/>
              </a:rPr>
              <a:t>as </a:t>
            </a:r>
            <a:r>
              <a:rPr lang="en-US" i="1" dirty="0">
                <a:cs typeface="Times New Roman" pitchFamily="18" charset="0"/>
              </a:rPr>
              <a:t>the variability of returns associated with a given asset</a:t>
            </a:r>
            <a:r>
              <a:rPr lang="en-US" dirty="0">
                <a:cs typeface="Times New Roman" pitchFamily="18" charset="0"/>
              </a:rPr>
              <a:t>.</a:t>
            </a:r>
            <a:r>
              <a:rPr lang="en-US" dirty="0"/>
              <a:t> </a:t>
            </a:r>
            <a:r>
              <a:rPr lang="en-US" dirty="0">
                <a:cs typeface="Times New Roman" pitchFamily="18" charset="0"/>
                <a:sym typeface="Wingdings" pitchFamily="2" charset="2"/>
              </a:rPr>
              <a:t> </a:t>
            </a:r>
            <a:r>
              <a:rPr lang="en-US" dirty="0">
                <a:solidFill>
                  <a:srgbClr val="FF0000"/>
                </a:solidFill>
                <a:cs typeface="Times New Roman" pitchFamily="18" charset="0"/>
                <a:sym typeface="Wingdings" pitchFamily="2" charset="2"/>
              </a:rPr>
              <a:t>How to measure risk?</a:t>
            </a:r>
            <a:endParaRPr lang="en-US" dirty="0">
              <a:solidFill>
                <a:srgbClr val="FF0000"/>
              </a:solidFill>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09600" y="228600"/>
            <a:ext cx="7772400" cy="762000"/>
          </a:xfrm>
        </p:spPr>
        <p:txBody>
          <a:bodyPr/>
          <a:lstStyle/>
          <a:p>
            <a:pPr algn="l">
              <a:defRPr/>
            </a:pPr>
            <a:r>
              <a:rPr lang="en-US" sz="3800" dirty="0">
                <a:solidFill>
                  <a:srgbClr val="FF0000"/>
                </a:solidFill>
              </a:rPr>
              <a:t>Measures of return</a:t>
            </a:r>
          </a:p>
        </p:txBody>
      </p:sp>
      <p:sp>
        <p:nvSpPr>
          <p:cNvPr id="2052" name="Rectangle 3"/>
          <p:cNvSpPr>
            <a:spLocks noGrp="1" noChangeArrowheads="1"/>
          </p:cNvSpPr>
          <p:nvPr>
            <p:ph type="body" idx="1"/>
          </p:nvPr>
        </p:nvSpPr>
        <p:spPr>
          <a:xfrm>
            <a:off x="381000" y="1066800"/>
            <a:ext cx="8077200" cy="1447800"/>
          </a:xfrm>
        </p:spPr>
        <p:txBody>
          <a:bodyPr/>
          <a:lstStyle/>
          <a:p>
            <a:r>
              <a:rPr lang="en-US" sz="2000" dirty="0">
                <a:solidFill>
                  <a:srgbClr val="FF0000"/>
                </a:solidFill>
                <a:cs typeface="Times New Roman" pitchFamily="18" charset="0"/>
              </a:rPr>
              <a:t>Simple return: </a:t>
            </a:r>
            <a:r>
              <a:rPr lang="en-US" sz="2000" dirty="0">
                <a:cs typeface="Times New Roman" pitchFamily="18" charset="0"/>
              </a:rPr>
              <a:t>Return measured as the change in an asset's value plus any cash distributions (dividends or interest payments).</a:t>
            </a:r>
            <a:r>
              <a:rPr lang="en-US" sz="2000" b="0" dirty="0">
                <a:cs typeface="Times New Roman" pitchFamily="18" charset="0"/>
              </a:rPr>
              <a:t> (</a:t>
            </a:r>
            <a:r>
              <a:rPr lang="en-US" sz="2000" dirty="0">
                <a:solidFill>
                  <a:srgbClr val="FF0000"/>
                </a:solidFill>
                <a:latin typeface="Arial" pitchFamily="34" charset="0"/>
                <a:cs typeface="Arial" pitchFamily="34" charset="0"/>
              </a:rPr>
              <a:t>Holding period return</a:t>
            </a:r>
            <a:r>
              <a:rPr lang="en-US" sz="2000" b="0" dirty="0">
                <a:cs typeface="Times New Roman" pitchFamily="18" charset="0"/>
              </a:rPr>
              <a:t>)</a:t>
            </a:r>
          </a:p>
          <a:p>
            <a:r>
              <a:rPr lang="en-US" sz="2000" dirty="0">
                <a:solidFill>
                  <a:srgbClr val="FF0000"/>
                </a:solidFill>
                <a:cs typeface="Times New Roman" pitchFamily="18" charset="0"/>
              </a:rPr>
              <a:t>Continuously compounded return</a:t>
            </a:r>
            <a:r>
              <a:rPr lang="en-US" sz="2000" dirty="0">
                <a:cs typeface="Times New Roman" pitchFamily="18" charset="0"/>
              </a:rPr>
              <a:t>: see </a:t>
            </a:r>
            <a:r>
              <a:rPr lang="en-US" sz="2000">
                <a:cs typeface="Times New Roman" pitchFamily="18" charset="0"/>
              </a:rPr>
              <a:t>in advanced </a:t>
            </a:r>
            <a:r>
              <a:rPr lang="en-US" sz="2000" dirty="0">
                <a:cs typeface="Times New Roman" pitchFamily="18" charset="0"/>
              </a:rPr>
              <a:t>materials</a:t>
            </a:r>
            <a:endParaRPr lang="en-US" sz="2000" dirty="0"/>
          </a:p>
        </p:txBody>
      </p:sp>
      <p:graphicFrame>
        <p:nvGraphicFramePr>
          <p:cNvPr id="2050" name="Object 4"/>
          <p:cNvGraphicFramePr>
            <a:graphicFrameLocks noChangeAspect="1"/>
          </p:cNvGraphicFramePr>
          <p:nvPr/>
        </p:nvGraphicFramePr>
        <p:xfrm>
          <a:off x="2362200" y="2590800"/>
          <a:ext cx="2322512" cy="788987"/>
        </p:xfrm>
        <a:graphic>
          <a:graphicData uri="http://schemas.openxmlformats.org/presentationml/2006/ole">
            <mc:AlternateContent xmlns:mc="http://schemas.openxmlformats.org/markup-compatibility/2006">
              <mc:Choice xmlns:v="urn:schemas-microsoft-com:vml" Requires="v">
                <p:oleObj name="Equation" r:id="rId3" imgW="1282680" imgH="431640" progId="Equation.3">
                  <p:embed/>
                </p:oleObj>
              </mc:Choice>
              <mc:Fallback>
                <p:oleObj name="Equation" r:id="rId3" imgW="128268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590800"/>
                        <a:ext cx="2322512"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Rectangle 5"/>
          <p:cNvSpPr>
            <a:spLocks noChangeArrowheads="1"/>
          </p:cNvSpPr>
          <p:nvPr/>
        </p:nvSpPr>
        <p:spPr bwMode="auto">
          <a:xfrm>
            <a:off x="685800" y="3886200"/>
            <a:ext cx="7772400" cy="1219200"/>
          </a:xfrm>
          <a:prstGeom prst="rect">
            <a:avLst/>
          </a:prstGeom>
          <a:noFill/>
          <a:ln w="9525">
            <a:noFill/>
            <a:miter lim="800000"/>
            <a:headEnd/>
            <a:tailEnd/>
          </a:ln>
        </p:spPr>
        <p:txBody>
          <a:bodyPr/>
          <a:lstStyle/>
          <a:p>
            <a:pPr marL="342900" indent="-342900">
              <a:spcBef>
                <a:spcPct val="20000"/>
              </a:spcBef>
              <a:buFontTx/>
              <a:buChar char="•"/>
            </a:pPr>
            <a:r>
              <a:rPr lang="en-US" sz="2000" dirty="0"/>
              <a:t>Where </a:t>
            </a:r>
            <a:r>
              <a:rPr lang="en-US" sz="2000" i="1" dirty="0"/>
              <a:t>P</a:t>
            </a:r>
            <a:r>
              <a:rPr lang="en-US" sz="2000" i="1" baseline="-25000" dirty="0"/>
              <a:t>t+1</a:t>
            </a:r>
            <a:r>
              <a:rPr lang="en-US" sz="2000" dirty="0"/>
              <a:t> = price (value) of asset at time t+1; </a:t>
            </a:r>
          </a:p>
          <a:p>
            <a:pPr marL="342900" indent="-342900">
              <a:spcBef>
                <a:spcPct val="20000"/>
              </a:spcBef>
            </a:pPr>
            <a:r>
              <a:rPr lang="en-US" sz="2000" i="1" dirty="0"/>
              <a:t>		P</a:t>
            </a:r>
            <a:r>
              <a:rPr lang="en-US" sz="2000" i="1" baseline="-25000" dirty="0"/>
              <a:t>t</a:t>
            </a:r>
            <a:r>
              <a:rPr lang="en-US" sz="2000" dirty="0"/>
              <a:t> = price (value) of asset at time t; </a:t>
            </a:r>
          </a:p>
          <a:p>
            <a:pPr marL="342900" indent="-342900">
              <a:spcBef>
                <a:spcPct val="20000"/>
              </a:spcBef>
            </a:pPr>
            <a:r>
              <a:rPr lang="en-US" sz="2000" i="1" dirty="0"/>
              <a:t>		C</a:t>
            </a:r>
            <a:r>
              <a:rPr lang="en-US" sz="2000" i="1" baseline="-25000" dirty="0"/>
              <a:t>t+1</a:t>
            </a:r>
            <a:r>
              <a:rPr lang="en-US" sz="2000" dirty="0"/>
              <a:t> = cash flow paid by time t+1</a:t>
            </a:r>
          </a:p>
        </p:txBody>
      </p:sp>
      <p:sp>
        <p:nvSpPr>
          <p:cNvPr id="7" name="TextBox 6"/>
          <p:cNvSpPr txBox="1"/>
          <p:nvPr/>
        </p:nvSpPr>
        <p:spPr>
          <a:xfrm>
            <a:off x="762000" y="5334000"/>
            <a:ext cx="7391400" cy="984885"/>
          </a:xfrm>
          <a:prstGeom prst="rect">
            <a:avLst/>
          </a:prstGeom>
          <a:noFill/>
        </p:spPr>
        <p:txBody>
          <a:bodyPr wrap="square" rtlCol="0">
            <a:spAutoFit/>
          </a:bodyPr>
          <a:lstStyle/>
          <a:p>
            <a:pPr marL="0" lvl="1"/>
            <a:r>
              <a:rPr lang="en-US" sz="2000" dirty="0"/>
              <a:t>Calculate yearly, monthly, daily holding period returns (HPR) </a:t>
            </a:r>
            <a:r>
              <a:rPr lang="en-US" sz="2000" dirty="0">
                <a:sym typeface="Wingdings" pitchFamily="2" charset="2"/>
              </a:rPr>
              <a:t> Yearly return, monthly return, weekly return and daily return.</a:t>
            </a:r>
            <a:endParaRPr lang="en-US" sz="2000" dirty="0"/>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t>
            </a:r>
          </a:p>
        </p:txBody>
      </p:sp>
      <p:sp>
        <p:nvSpPr>
          <p:cNvPr id="3" name="Content Placeholder 2"/>
          <p:cNvSpPr>
            <a:spLocks noGrp="1"/>
          </p:cNvSpPr>
          <p:nvPr>
            <p:ph idx="1"/>
          </p:nvPr>
        </p:nvSpPr>
        <p:spPr/>
        <p:txBody>
          <a:bodyPr/>
          <a:lstStyle/>
          <a:p>
            <a:r>
              <a:rPr lang="en-US" dirty="0"/>
              <a:t>Performance: 10%</a:t>
            </a:r>
          </a:p>
          <a:p>
            <a:r>
              <a:rPr lang="en-US" dirty="0"/>
              <a:t>Mid-term test: 30%  </a:t>
            </a:r>
            <a:r>
              <a:rPr lang="en-US" sz="1800" dirty="0">
                <a:solidFill>
                  <a:srgbClr val="000000"/>
                </a:solidFill>
                <a:effectLst/>
                <a:latin typeface="Times New Roman" panose="02020603050405020304" pitchFamily="18" charset="0"/>
                <a:ea typeface="Times New Roman" panose="02020603050405020304" pitchFamily="18" charset="0"/>
              </a:rPr>
              <a:t>MCQ + Written exam (60 minutes)</a:t>
            </a:r>
            <a:endParaRPr lang="en-US" dirty="0"/>
          </a:p>
          <a:p>
            <a:r>
              <a:rPr lang="en-US" dirty="0"/>
              <a:t>Final term test : 60%  </a:t>
            </a:r>
            <a:r>
              <a:rPr lang="en-US" sz="1800" dirty="0">
                <a:solidFill>
                  <a:srgbClr val="000000"/>
                </a:solidFill>
                <a:effectLst/>
                <a:latin typeface="Times New Roman" panose="02020603050405020304" pitchFamily="18" charset="0"/>
                <a:ea typeface="Times New Roman" panose="02020603050405020304" pitchFamily="18" charset="0"/>
              </a:rPr>
              <a:t>MCQ + Written exam (60 minutes)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r>
              <a:rPr lang="en-US" dirty="0">
                <a:solidFill>
                  <a:srgbClr val="FF0000"/>
                </a:solidFill>
                <a:latin typeface="Arial" pitchFamily="34" charset="0"/>
                <a:cs typeface="Arial" pitchFamily="34" charset="0"/>
              </a:rPr>
              <a:t>Simple return for a single and multi-periods (using dividend-adjusted prices)</a:t>
            </a:r>
          </a:p>
          <a:p>
            <a:pPr>
              <a:buNone/>
            </a:pPr>
            <a:r>
              <a:rPr lang="en-US" sz="2800" dirty="0">
                <a:latin typeface="Arial" pitchFamily="34" charset="0"/>
                <a:cs typeface="Arial" pitchFamily="34" charset="0"/>
              </a:rPr>
              <a:t>  Simple return for a period</a:t>
            </a:r>
          </a:p>
          <a:p>
            <a:pPr>
              <a:buNone/>
            </a:pPr>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pPr>
              <a:buNone/>
            </a:pPr>
            <a:endParaRPr lang="en-US" dirty="0">
              <a:latin typeface="Arial" pitchFamily="34" charset="0"/>
              <a:cs typeface="Arial" pitchFamily="34" charset="0"/>
            </a:endParaRPr>
          </a:p>
          <a:p>
            <a:pPr>
              <a:buNone/>
            </a:pPr>
            <a:r>
              <a:rPr lang="en-US" dirty="0"/>
              <a:t>Simple return for multi-periods</a:t>
            </a:r>
          </a:p>
        </p:txBody>
      </p:sp>
      <p:graphicFrame>
        <p:nvGraphicFramePr>
          <p:cNvPr id="159746" name="Object 2"/>
          <p:cNvGraphicFramePr>
            <a:graphicFrameLocks noChangeAspect="1"/>
          </p:cNvGraphicFramePr>
          <p:nvPr/>
        </p:nvGraphicFramePr>
        <p:xfrm>
          <a:off x="1905000" y="1981200"/>
          <a:ext cx="3774782" cy="1143000"/>
        </p:xfrm>
        <a:graphic>
          <a:graphicData uri="http://schemas.openxmlformats.org/presentationml/2006/ole">
            <mc:AlternateContent xmlns:mc="http://schemas.openxmlformats.org/markup-compatibility/2006">
              <mc:Choice xmlns:v="urn:schemas-microsoft-com:vml" Requires="v">
                <p:oleObj name="Equation" r:id="rId3" imgW="1396800" imgH="431640" progId="Equation.3">
                  <p:embed/>
                </p:oleObj>
              </mc:Choice>
              <mc:Fallback>
                <p:oleObj name="Equation" r:id="rId3" imgW="13968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81200"/>
                        <a:ext cx="3774782" cy="1143000"/>
                      </a:xfrm>
                      <a:prstGeom prst="rect">
                        <a:avLst/>
                      </a:prstGeom>
                      <a:solidFill>
                        <a:srgbClr val="FFFF99"/>
                      </a:solidFill>
                    </p:spPr>
                  </p:pic>
                </p:oleObj>
              </mc:Fallback>
            </mc:AlternateContent>
          </a:graphicData>
        </a:graphic>
      </p:graphicFrame>
      <p:graphicFrame>
        <p:nvGraphicFramePr>
          <p:cNvPr id="159747" name="Object 7"/>
          <p:cNvGraphicFramePr>
            <a:graphicFrameLocks noChangeAspect="1"/>
          </p:cNvGraphicFramePr>
          <p:nvPr/>
        </p:nvGraphicFramePr>
        <p:xfrm>
          <a:off x="609600" y="4343400"/>
          <a:ext cx="7924800" cy="1752600"/>
        </p:xfrm>
        <a:graphic>
          <a:graphicData uri="http://schemas.openxmlformats.org/presentationml/2006/ole">
            <mc:AlternateContent xmlns:mc="http://schemas.openxmlformats.org/markup-compatibility/2006">
              <mc:Choice xmlns:v="urn:schemas-microsoft-com:vml" Requires="v">
                <p:oleObj name="Equation" r:id="rId5" imgW="3365500" imgH="711200" progId="Equation.3">
                  <p:embed/>
                </p:oleObj>
              </mc:Choice>
              <mc:Fallback>
                <p:oleObj name="Equation" r:id="rId5" imgW="3365500" imgH="71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343400"/>
                        <a:ext cx="7924800" cy="1752600"/>
                      </a:xfrm>
                      <a:prstGeom prst="rect">
                        <a:avLst/>
                      </a:prstGeom>
                      <a:solidFill>
                        <a:srgbClr val="FFFF99"/>
                      </a:solidFill>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idx="1"/>
          </p:nvPr>
        </p:nvSpPr>
        <p:spPr>
          <a:xfrm>
            <a:off x="457200" y="304800"/>
            <a:ext cx="8229600" cy="5821363"/>
          </a:xfrm>
        </p:spPr>
        <p:txBody>
          <a:bodyPr/>
          <a:lstStyle/>
          <a:p>
            <a:pPr eaLnBrk="1" hangingPunct="1">
              <a:buNone/>
            </a:pPr>
            <a:r>
              <a:rPr lang="en-US" dirty="0">
                <a:latin typeface="Arial" charset="0"/>
                <a:cs typeface="Arial" charset="0"/>
              </a:rPr>
              <a:t>-  Compute the annualized return from a one -month return: </a:t>
            </a: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Tx/>
              <a:buChar char="-"/>
            </a:pPr>
            <a:endParaRPr lang="en-US" dirty="0">
              <a:latin typeface="Arial" charset="0"/>
              <a:cs typeface="Arial" charset="0"/>
            </a:endParaRPr>
          </a:p>
          <a:p>
            <a:pPr eaLnBrk="1" hangingPunct="1">
              <a:buFontTx/>
              <a:buChar char="-"/>
            </a:pPr>
            <a:r>
              <a:rPr lang="en-US" dirty="0">
                <a:latin typeface="Arial" charset="0"/>
                <a:cs typeface="Arial" charset="0"/>
              </a:rPr>
              <a:t>Compute the annualized return from a one-week return</a:t>
            </a:r>
          </a:p>
          <a:p>
            <a:pPr eaLnBrk="1" hangingPunct="1">
              <a:buFontTx/>
              <a:buChar char="-"/>
            </a:pPr>
            <a:endParaRPr lang="en-US" dirty="0">
              <a:latin typeface="Arial" charset="0"/>
              <a:cs typeface="Arial" charset="0"/>
            </a:endParaRPr>
          </a:p>
          <a:p>
            <a:pPr eaLnBrk="1" hangingPunct="1">
              <a:buFontTx/>
              <a:buChar char="-"/>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Tx/>
              <a:buChar char="-"/>
            </a:pPr>
            <a:endParaRPr lang="en-US" dirty="0">
              <a:latin typeface="Arial" charset="0"/>
              <a:cs typeface="Arial" charset="0"/>
            </a:endParaRPr>
          </a:p>
        </p:txBody>
      </p:sp>
      <p:sp>
        <p:nvSpPr>
          <p:cNvPr id="20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0" name="Object 1"/>
          <p:cNvGraphicFramePr>
            <a:graphicFrameLocks noChangeAspect="1"/>
          </p:cNvGraphicFramePr>
          <p:nvPr/>
        </p:nvGraphicFramePr>
        <p:xfrm>
          <a:off x="2362199" y="1676400"/>
          <a:ext cx="4123091" cy="838200"/>
        </p:xfrm>
        <a:graphic>
          <a:graphicData uri="http://schemas.openxmlformats.org/presentationml/2006/ole">
            <mc:AlternateContent xmlns:mc="http://schemas.openxmlformats.org/markup-compatibility/2006">
              <mc:Choice xmlns:v="urn:schemas-microsoft-com:vml" Requires="v">
                <p:oleObj name="Equation" r:id="rId3" imgW="1168400" imgH="241300" progId="Equation.3">
                  <p:embed/>
                </p:oleObj>
              </mc:Choice>
              <mc:Fallback>
                <p:oleObj name="Equation" r:id="rId3" imgW="11684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199" y="1676400"/>
                        <a:ext cx="4123091"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1" name="Object 3"/>
          <p:cNvGraphicFramePr>
            <a:graphicFrameLocks noChangeAspect="1"/>
          </p:cNvGraphicFramePr>
          <p:nvPr/>
        </p:nvGraphicFramePr>
        <p:xfrm>
          <a:off x="2971800" y="4419600"/>
          <a:ext cx="2998788" cy="609600"/>
        </p:xfrm>
        <a:graphic>
          <a:graphicData uri="http://schemas.openxmlformats.org/presentationml/2006/ole">
            <mc:AlternateContent xmlns:mc="http://schemas.openxmlformats.org/markup-compatibility/2006">
              <mc:Choice xmlns:v="urn:schemas-microsoft-com:vml" Requires="v">
                <p:oleObj name="Equation" r:id="rId5" imgW="1168400" imgH="241300" progId="Equation.3">
                  <p:embed/>
                </p:oleObj>
              </mc:Choice>
              <mc:Fallback>
                <p:oleObj name="Equation" r:id="rId5" imgW="11684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419600"/>
                        <a:ext cx="29987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Content Placeholder 2"/>
          <p:cNvSpPr>
            <a:spLocks noGrp="1"/>
          </p:cNvSpPr>
          <p:nvPr>
            <p:ph idx="1"/>
          </p:nvPr>
        </p:nvSpPr>
        <p:spPr>
          <a:xfrm>
            <a:off x="457200" y="228600"/>
            <a:ext cx="8534400" cy="5897563"/>
          </a:xfrm>
        </p:spPr>
        <p:txBody>
          <a:bodyPr/>
          <a:lstStyle/>
          <a:p>
            <a:pPr marL="0" indent="0" algn="ctr" eaLnBrk="1" hangingPunct="1">
              <a:lnSpc>
                <a:spcPct val="150000"/>
              </a:lnSpc>
              <a:buNone/>
            </a:pPr>
            <a:r>
              <a:rPr lang="en-US" sz="3400" b="1" dirty="0">
                <a:latin typeface="Arial" charset="0"/>
                <a:cs typeface="Arial" charset="0"/>
              </a:rPr>
              <a:t> Continuously compounded return</a:t>
            </a:r>
          </a:p>
          <a:p>
            <a:pPr eaLnBrk="1" hangingPunct="1">
              <a:lnSpc>
                <a:spcPct val="150000"/>
              </a:lnSpc>
            </a:pPr>
            <a:r>
              <a:rPr lang="en-US" sz="2500" dirty="0">
                <a:latin typeface="Arial" charset="0"/>
                <a:cs typeface="Arial" charset="0"/>
              </a:rPr>
              <a:t> </a:t>
            </a:r>
            <a:r>
              <a:rPr lang="en-US" sz="2800" dirty="0">
                <a:latin typeface="Arial" pitchFamily="34" charset="0"/>
                <a:cs typeface="Arial" pitchFamily="34" charset="0"/>
              </a:rPr>
              <a:t>rt : monthly continuous return.</a:t>
            </a:r>
          </a:p>
          <a:p>
            <a:pPr eaLnBrk="1" hangingPunct="1">
              <a:lnSpc>
                <a:spcPct val="150000"/>
              </a:lnSpc>
            </a:pPr>
            <a:r>
              <a:rPr lang="en-US" sz="2800" dirty="0">
                <a:latin typeface="Arial" pitchFamily="34" charset="0"/>
                <a:cs typeface="Arial" pitchFamily="34" charset="0"/>
              </a:rPr>
              <a:t> Rt: monthly simple return</a:t>
            </a:r>
          </a:p>
          <a:p>
            <a:pPr eaLnBrk="1" hangingPunct="1">
              <a:lnSpc>
                <a:spcPct val="150000"/>
              </a:lnSpc>
            </a:pPr>
            <a:endParaRPr lang="en-US" dirty="0"/>
          </a:p>
          <a:p>
            <a:pPr eaLnBrk="1" hangingPunct="1">
              <a:buFontTx/>
              <a:buChar char="-"/>
            </a:pPr>
            <a:endParaRPr lang="en-US" dirty="0"/>
          </a:p>
        </p:txBody>
      </p:sp>
      <p:sp>
        <p:nvSpPr>
          <p:cNvPr id="410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1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10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10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1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07" name="Object 11"/>
          <p:cNvGraphicFramePr>
            <a:graphicFrameLocks noChangeAspect="1"/>
          </p:cNvGraphicFramePr>
          <p:nvPr>
            <p:extLst>
              <p:ext uri="{D42A27DB-BD31-4B8C-83A1-F6EECF244321}">
                <p14:modId xmlns:p14="http://schemas.microsoft.com/office/powerpoint/2010/main" val="4277261802"/>
              </p:ext>
            </p:extLst>
          </p:nvPr>
        </p:nvGraphicFramePr>
        <p:xfrm>
          <a:off x="2362200" y="2834688"/>
          <a:ext cx="3659094" cy="1188623"/>
        </p:xfrm>
        <a:graphic>
          <a:graphicData uri="http://schemas.openxmlformats.org/presentationml/2006/ole">
            <mc:AlternateContent xmlns:mc="http://schemas.openxmlformats.org/markup-compatibility/2006">
              <mc:Choice xmlns:v="urn:schemas-microsoft-com:vml" Requires="v">
                <p:oleObj name="Equation" r:id="rId3" imgW="1497950" imgH="482391" progId="Equation.3">
                  <p:embed/>
                </p:oleObj>
              </mc:Choice>
              <mc:Fallback>
                <p:oleObj name="Equation" r:id="rId3" imgW="1497950" imgH="482391" progId="Equation.3">
                  <p:embed/>
                  <p:pic>
                    <p:nvPicPr>
                      <p:cNvPr id="410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834688"/>
                        <a:ext cx="3659094" cy="1188623"/>
                      </a:xfrm>
                      <a:prstGeom prst="rect">
                        <a:avLst/>
                      </a:prstGeom>
                      <a:solidFill>
                        <a:srgbClr val="FFFF99"/>
                      </a:solidFill>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Content Placeholder 2"/>
          <p:cNvSpPr>
            <a:spLocks noGrp="1"/>
          </p:cNvSpPr>
          <p:nvPr>
            <p:ph idx="1"/>
          </p:nvPr>
        </p:nvSpPr>
        <p:spPr>
          <a:xfrm>
            <a:off x="457200" y="304800"/>
            <a:ext cx="8229600" cy="5821363"/>
          </a:xfrm>
        </p:spPr>
        <p:txBody>
          <a:bodyPr/>
          <a:lstStyle/>
          <a:p>
            <a:pPr eaLnBrk="1" hangingPunct="1"/>
            <a:r>
              <a:rPr lang="en-US" sz="2800" dirty="0">
                <a:latin typeface="Arial" charset="0"/>
                <a:cs typeface="Arial" charset="0"/>
              </a:rPr>
              <a:t>Compute the annualized return from a one -month return/ a one week return:</a:t>
            </a:r>
            <a:endParaRPr lang="en-US" sz="2500" b="1" dirty="0">
              <a:latin typeface="Arial" charset="0"/>
              <a:cs typeface="Arial" charset="0"/>
            </a:endParaRPr>
          </a:p>
          <a:p>
            <a:pPr eaLnBrk="1" hangingPunct="1"/>
            <a:endParaRPr lang="en-US" sz="2500" b="1" dirty="0">
              <a:latin typeface="Arial" charset="0"/>
              <a:cs typeface="Arial" charset="0"/>
            </a:endParaRPr>
          </a:p>
          <a:p>
            <a:pPr eaLnBrk="1" hangingPunct="1"/>
            <a:endParaRPr lang="en-US" sz="2500" b="1" dirty="0">
              <a:latin typeface="Arial" charset="0"/>
              <a:cs typeface="Arial" charset="0"/>
            </a:endParaRPr>
          </a:p>
          <a:p>
            <a:pPr eaLnBrk="1" hangingPunct="1"/>
            <a:endParaRPr lang="en-US" sz="2500" b="1" dirty="0">
              <a:latin typeface="Arial" charset="0"/>
              <a:cs typeface="Arial" charset="0"/>
            </a:endParaRPr>
          </a:p>
          <a:p>
            <a:pPr eaLnBrk="1" hangingPunct="1"/>
            <a:endParaRPr lang="en-US" sz="2500" b="1" dirty="0">
              <a:latin typeface="Arial" charset="0"/>
              <a:cs typeface="Arial" charset="0"/>
            </a:endParaRPr>
          </a:p>
          <a:p>
            <a:pPr eaLnBrk="1" hangingPunct="1"/>
            <a:endParaRPr lang="en-US" sz="2500" b="1" dirty="0">
              <a:latin typeface="Arial" charset="0"/>
              <a:cs typeface="Arial" charset="0"/>
            </a:endParaRPr>
          </a:p>
          <a:p>
            <a:pPr eaLnBrk="1" hangingPunct="1"/>
            <a:endParaRPr lang="en-US" sz="2500" b="1" dirty="0">
              <a:latin typeface="Arial" charset="0"/>
              <a:cs typeface="Arial" charset="0"/>
            </a:endParaRPr>
          </a:p>
          <a:p>
            <a:pPr eaLnBrk="1" hangingPunct="1"/>
            <a:endParaRPr lang="en-US" sz="2500" b="1" dirty="0">
              <a:latin typeface="Arial" charset="0"/>
              <a:cs typeface="Arial" charset="0"/>
            </a:endParaRPr>
          </a:p>
        </p:txBody>
      </p:sp>
      <p:sp>
        <p:nvSpPr>
          <p:cNvPr id="615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6146" name="Object 1"/>
          <p:cNvGraphicFramePr>
            <a:graphicFrameLocks noChangeAspect="1"/>
          </p:cNvGraphicFramePr>
          <p:nvPr>
            <p:extLst>
              <p:ext uri="{D42A27DB-BD31-4B8C-83A1-F6EECF244321}">
                <p14:modId xmlns:p14="http://schemas.microsoft.com/office/powerpoint/2010/main" val="2592079178"/>
              </p:ext>
            </p:extLst>
          </p:nvPr>
        </p:nvGraphicFramePr>
        <p:xfrm>
          <a:off x="800100" y="1389063"/>
          <a:ext cx="7543800" cy="2336800"/>
        </p:xfrm>
        <a:graphic>
          <a:graphicData uri="http://schemas.openxmlformats.org/presentationml/2006/ole">
            <mc:AlternateContent xmlns:mc="http://schemas.openxmlformats.org/markup-compatibility/2006">
              <mc:Choice xmlns:v="urn:schemas-microsoft-com:vml" Requires="v">
                <p:oleObj name="Equation" r:id="rId3" imgW="3517560" imgH="914400" progId="Equation.3">
                  <p:embed/>
                </p:oleObj>
              </mc:Choice>
              <mc:Fallback>
                <p:oleObj name="Equation" r:id="rId3" imgW="3517560" imgH="914400" progId="Equation.3">
                  <p:embed/>
                  <p:pic>
                    <p:nvPicPr>
                      <p:cNvPr id="614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1389063"/>
                        <a:ext cx="7543800" cy="2336800"/>
                      </a:xfrm>
                      <a:prstGeom prst="rect">
                        <a:avLst/>
                      </a:prstGeom>
                      <a:solidFill>
                        <a:srgbClr val="FFFF99"/>
                      </a:solidFill>
                      <a:ln w="9525">
                        <a:solidFill>
                          <a:srgbClr val="FFFF99"/>
                        </a:solidFill>
                        <a:miter lim="800000"/>
                        <a:headEnd/>
                        <a:tailEnd/>
                      </a:ln>
                    </p:spPr>
                  </p:pic>
                </p:oleObj>
              </mc:Fallback>
            </mc:AlternateContent>
          </a:graphicData>
        </a:graphic>
      </p:graphicFrame>
      <p:sp>
        <p:nvSpPr>
          <p:cNvPr id="615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7" name="Object 5"/>
          <p:cNvGraphicFramePr>
            <a:graphicFrameLocks noChangeAspect="1"/>
          </p:cNvGraphicFramePr>
          <p:nvPr>
            <p:extLst>
              <p:ext uri="{D42A27DB-BD31-4B8C-83A1-F6EECF244321}">
                <p14:modId xmlns:p14="http://schemas.microsoft.com/office/powerpoint/2010/main" val="940566"/>
              </p:ext>
            </p:extLst>
          </p:nvPr>
        </p:nvGraphicFramePr>
        <p:xfrm>
          <a:off x="3124200" y="3857625"/>
          <a:ext cx="2286000" cy="920750"/>
        </p:xfrm>
        <a:graphic>
          <a:graphicData uri="http://schemas.openxmlformats.org/presentationml/2006/ole">
            <mc:AlternateContent xmlns:mc="http://schemas.openxmlformats.org/markup-compatibility/2006">
              <mc:Choice xmlns:v="urn:schemas-microsoft-com:vml" Requires="v">
                <p:oleObj name="Equation" r:id="rId5" imgW="596900" imgH="228600" progId="Equation.3">
                  <p:embed/>
                </p:oleObj>
              </mc:Choice>
              <mc:Fallback>
                <p:oleObj name="Equation" r:id="rId5" imgW="596900" imgH="228600" progId="Equation.3">
                  <p:embed/>
                  <p:pic>
                    <p:nvPicPr>
                      <p:cNvPr id="614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857625"/>
                        <a:ext cx="2286000" cy="920750"/>
                      </a:xfrm>
                      <a:prstGeom prst="rect">
                        <a:avLst/>
                      </a:prstGeom>
                      <a:solidFill>
                        <a:srgbClr val="FFFF99"/>
                      </a:solidFill>
                    </p:spPr>
                  </p:pic>
                </p:oleObj>
              </mc:Fallback>
            </mc:AlternateContent>
          </a:graphicData>
        </a:graphic>
      </p:graphicFrame>
      <p:sp>
        <p:nvSpPr>
          <p:cNvPr id="615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8" name="Object 7"/>
          <p:cNvGraphicFramePr>
            <a:graphicFrameLocks noChangeAspect="1"/>
          </p:cNvGraphicFramePr>
          <p:nvPr>
            <p:extLst>
              <p:ext uri="{D42A27DB-BD31-4B8C-83A1-F6EECF244321}">
                <p14:modId xmlns:p14="http://schemas.microsoft.com/office/powerpoint/2010/main" val="269443306"/>
              </p:ext>
            </p:extLst>
          </p:nvPr>
        </p:nvGraphicFramePr>
        <p:xfrm>
          <a:off x="3346450" y="4991492"/>
          <a:ext cx="2063750" cy="811213"/>
        </p:xfrm>
        <a:graphic>
          <a:graphicData uri="http://schemas.openxmlformats.org/presentationml/2006/ole">
            <mc:AlternateContent xmlns:mc="http://schemas.openxmlformats.org/markup-compatibility/2006">
              <mc:Choice xmlns:v="urn:schemas-microsoft-com:vml" Requires="v">
                <p:oleObj name="Equation" r:id="rId7" imgW="583947" imgH="228501" progId="Equation.3">
                  <p:embed/>
                </p:oleObj>
              </mc:Choice>
              <mc:Fallback>
                <p:oleObj name="Equation" r:id="rId7" imgW="583947" imgH="228501" progId="Equation.3">
                  <p:embed/>
                  <p:pic>
                    <p:nvPicPr>
                      <p:cNvPr id="614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6450" y="4991492"/>
                        <a:ext cx="2063750" cy="811213"/>
                      </a:xfrm>
                      <a:prstGeom prst="rect">
                        <a:avLst/>
                      </a:prstGeom>
                      <a:solidFill>
                        <a:srgbClr val="FFFF99"/>
                      </a:solidFill>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609600" y="304800"/>
            <a:ext cx="8077200" cy="914400"/>
          </a:xfrm>
        </p:spPr>
        <p:txBody>
          <a:bodyPr/>
          <a:lstStyle/>
          <a:p>
            <a:pPr>
              <a:defRPr/>
            </a:pPr>
            <a:r>
              <a:rPr lang="en-US" sz="3800" dirty="0">
                <a:solidFill>
                  <a:srgbClr val="FF0000"/>
                </a:solidFill>
              </a:rPr>
              <a:t>Realized Return Versus Expected Return</a:t>
            </a:r>
          </a:p>
        </p:txBody>
      </p:sp>
      <p:sp>
        <p:nvSpPr>
          <p:cNvPr id="25603" name="Rectangle 3"/>
          <p:cNvSpPr>
            <a:spLocks noGrp="1" noChangeArrowheads="1"/>
          </p:cNvSpPr>
          <p:nvPr>
            <p:ph type="body" idx="1"/>
          </p:nvPr>
        </p:nvSpPr>
        <p:spPr>
          <a:xfrm>
            <a:off x="609600" y="1295400"/>
            <a:ext cx="8153400" cy="4800600"/>
          </a:xfrm>
        </p:spPr>
        <p:txBody>
          <a:bodyPr/>
          <a:lstStyle/>
          <a:p>
            <a:r>
              <a:rPr lang="en-US" sz="2000" dirty="0"/>
              <a:t>Realized (ex post) return is easily computed:</a:t>
            </a:r>
          </a:p>
          <a:p>
            <a:pPr lvl="1"/>
            <a:r>
              <a:rPr lang="en-US" sz="2000" dirty="0"/>
              <a:t>Calculate yearly, monthly, daily holding period returns (HPR)</a:t>
            </a:r>
          </a:p>
          <a:p>
            <a:r>
              <a:rPr lang="en-US" sz="2000" dirty="0"/>
              <a:t>Real financial decisions, however, are based on </a:t>
            </a:r>
            <a:r>
              <a:rPr lang="en-US" sz="2000" i="1" dirty="0"/>
              <a:t>expected</a:t>
            </a:r>
            <a:r>
              <a:rPr lang="en-US" sz="2000" dirty="0"/>
              <a:t> (ex ante) returns, not realized returns:</a:t>
            </a:r>
          </a:p>
          <a:p>
            <a:pPr lvl="1"/>
            <a:r>
              <a:rPr lang="en-US" sz="2000" dirty="0"/>
              <a:t>Realized return (at best) useful in estimating expected return</a:t>
            </a:r>
          </a:p>
          <a:p>
            <a:r>
              <a:rPr lang="en-US" sz="2000" dirty="0"/>
              <a:t>Can specify </a:t>
            </a:r>
            <a:r>
              <a:rPr lang="en-US" sz="2000" i="1" dirty="0"/>
              <a:t>conditional</a:t>
            </a:r>
            <a:r>
              <a:rPr lang="en-US" sz="2000" dirty="0"/>
              <a:t> or </a:t>
            </a:r>
            <a:r>
              <a:rPr lang="en-US" sz="2000" i="1" dirty="0"/>
              <a:t>unconditional</a:t>
            </a:r>
            <a:r>
              <a:rPr lang="en-US" sz="2000" dirty="0"/>
              <a:t> expected returns</a:t>
            </a:r>
          </a:p>
          <a:p>
            <a:pPr lvl="1"/>
            <a:r>
              <a:rPr lang="en-US" sz="2000" b="1" dirty="0"/>
              <a:t>Conditional</a:t>
            </a:r>
            <a:r>
              <a:rPr lang="en-US" sz="2000" dirty="0"/>
              <a:t> expected return: “If the economy improves next year, the asset’s return is expected to be 12%.”  Or could be conditional on return on overall stock market.</a:t>
            </a:r>
          </a:p>
          <a:p>
            <a:pPr lvl="1"/>
            <a:r>
              <a:rPr lang="en-US" sz="2000" b="1" dirty="0"/>
              <a:t>Unconditional</a:t>
            </a:r>
            <a:r>
              <a:rPr lang="en-US" sz="2000" dirty="0"/>
              <a:t> expected return: “The asset’s return next year is expected to be 12%.”</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idx="4294967295"/>
          </p:nvPr>
        </p:nvSpPr>
        <p:spPr/>
        <p:txBody>
          <a:bodyPr/>
          <a:lstStyle/>
          <a:p>
            <a:pPr eaLnBrk="1" hangingPunct="1"/>
            <a:r>
              <a:rPr lang="en-US"/>
              <a:t>EXAMPLE</a:t>
            </a:r>
            <a:r>
              <a:rPr lang="en-US" b="1">
                <a:solidFill>
                  <a:schemeClr val="tx1"/>
                </a:solidFill>
              </a:rPr>
              <a:t> </a:t>
            </a:r>
            <a:r>
              <a:rPr lang="en-US"/>
              <a:t>1: Expected Return</a:t>
            </a:r>
          </a:p>
        </p:txBody>
      </p:sp>
      <p:sp>
        <p:nvSpPr>
          <p:cNvPr id="9221" name="Rectangle 3"/>
          <p:cNvSpPr>
            <a:spLocks noGrp="1" noChangeArrowheads="1"/>
          </p:cNvSpPr>
          <p:nvPr>
            <p:ph type="body" idx="4294967295"/>
          </p:nvPr>
        </p:nvSpPr>
        <p:spPr>
          <a:xfrm>
            <a:off x="609600" y="1295400"/>
            <a:ext cx="7924800" cy="5105400"/>
          </a:xfrm>
        </p:spPr>
        <p:txBody>
          <a:bodyPr/>
          <a:lstStyle/>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dirty="0"/>
              <a:t>What is the expected return on an Exxon-Mobil bond if the return </a:t>
            </a:r>
            <a:br>
              <a:rPr lang="en-US" sz="2000" dirty="0"/>
            </a:br>
            <a:r>
              <a:rPr lang="en-US" sz="2000" dirty="0"/>
              <a:t>is 12% two-thirds of the time and 8% one-third of the time?</a:t>
            </a: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b="1" dirty="0"/>
              <a:t>Solution</a:t>
            </a: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dirty="0"/>
              <a:t>The expected return is 10.68%.</a:t>
            </a: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i="1" dirty="0"/>
              <a:t>	</a:t>
            </a:r>
            <a:r>
              <a:rPr lang="en-US" sz="2000" i="1" dirty="0">
                <a:solidFill>
                  <a:srgbClr val="3333CC"/>
                </a:solidFill>
              </a:rPr>
              <a:t>R</a:t>
            </a:r>
            <a:r>
              <a:rPr lang="en-US" sz="2000" baseline="30000" dirty="0">
                <a:solidFill>
                  <a:srgbClr val="3333CC"/>
                </a:solidFill>
              </a:rPr>
              <a:t>e</a:t>
            </a:r>
            <a:r>
              <a:rPr lang="en-US" sz="2000" dirty="0">
                <a:solidFill>
                  <a:srgbClr val="3333CC"/>
                </a:solidFill>
              </a:rPr>
              <a:t>  = </a:t>
            </a:r>
            <a:r>
              <a:rPr lang="en-US" sz="2000" i="1" dirty="0">
                <a:solidFill>
                  <a:srgbClr val="3333CC"/>
                </a:solidFill>
              </a:rPr>
              <a:t>p</a:t>
            </a:r>
            <a:r>
              <a:rPr lang="en-US" sz="2000" baseline="-25000" dirty="0">
                <a:solidFill>
                  <a:srgbClr val="3333CC"/>
                </a:solidFill>
              </a:rPr>
              <a:t>1</a:t>
            </a:r>
            <a:r>
              <a:rPr lang="en-US" sz="2000" i="1" dirty="0">
                <a:solidFill>
                  <a:srgbClr val="3333CC"/>
                </a:solidFill>
              </a:rPr>
              <a:t>R</a:t>
            </a:r>
            <a:r>
              <a:rPr lang="en-US" sz="2000" baseline="-25000" dirty="0">
                <a:solidFill>
                  <a:srgbClr val="3333CC"/>
                </a:solidFill>
              </a:rPr>
              <a:t>1</a:t>
            </a:r>
            <a:r>
              <a:rPr lang="en-US" sz="2000" dirty="0">
                <a:solidFill>
                  <a:srgbClr val="3333CC"/>
                </a:solidFill>
              </a:rPr>
              <a:t>  + </a:t>
            </a:r>
            <a:r>
              <a:rPr lang="en-US" sz="2000" i="1" dirty="0">
                <a:solidFill>
                  <a:srgbClr val="3333CC"/>
                </a:solidFill>
              </a:rPr>
              <a:t>p</a:t>
            </a:r>
            <a:r>
              <a:rPr lang="en-US" sz="2000" baseline="-25000" dirty="0">
                <a:solidFill>
                  <a:srgbClr val="3333CC"/>
                </a:solidFill>
              </a:rPr>
              <a:t>2</a:t>
            </a:r>
            <a:r>
              <a:rPr lang="en-US" sz="2000" i="1" dirty="0">
                <a:solidFill>
                  <a:srgbClr val="3333CC"/>
                </a:solidFill>
              </a:rPr>
              <a:t>R</a:t>
            </a:r>
            <a:r>
              <a:rPr lang="en-US" sz="2000" baseline="-25000" dirty="0">
                <a:solidFill>
                  <a:srgbClr val="3333CC"/>
                </a:solidFill>
              </a:rPr>
              <a:t>2</a:t>
            </a:r>
            <a:endParaRPr lang="en-US" sz="2000" baseline="-25000" dirty="0">
              <a:solidFill>
                <a:schemeClr val="accent2"/>
              </a:solidFill>
            </a:endParaRP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dirty="0"/>
              <a:t>where</a:t>
            </a: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i="1" dirty="0">
                <a:solidFill>
                  <a:srgbClr val="3333CC"/>
                </a:solidFill>
              </a:rPr>
              <a:t>p</a:t>
            </a:r>
            <a:r>
              <a:rPr lang="en-US" sz="2000" baseline="-25000" dirty="0">
                <a:solidFill>
                  <a:srgbClr val="3333CC"/>
                </a:solidFill>
              </a:rPr>
              <a:t>1</a:t>
            </a:r>
            <a:r>
              <a:rPr lang="en-US" sz="2000" dirty="0">
                <a:solidFill>
                  <a:srgbClr val="3333CC"/>
                </a:solidFill>
              </a:rPr>
              <a:t>  </a:t>
            </a:r>
            <a:r>
              <a:rPr lang="en-US" sz="2000" dirty="0"/>
              <a:t>= probability of occurrence of return 1	=	2/3	</a:t>
            </a:r>
            <a:r>
              <a:rPr lang="en-US" sz="2000" dirty="0">
                <a:solidFill>
                  <a:srgbClr val="3333CC"/>
                </a:solidFill>
              </a:rPr>
              <a:t>=	.67</a:t>
            </a:r>
            <a:endParaRPr lang="en-US" sz="2000" dirty="0">
              <a:solidFill>
                <a:schemeClr val="folHlink"/>
              </a:solidFill>
            </a:endParaRP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i="1" dirty="0">
                <a:solidFill>
                  <a:srgbClr val="3333CC"/>
                </a:solidFill>
              </a:rPr>
              <a:t>R</a:t>
            </a:r>
            <a:r>
              <a:rPr lang="en-US" sz="2000" baseline="-25000" dirty="0">
                <a:solidFill>
                  <a:srgbClr val="3333CC"/>
                </a:solidFill>
              </a:rPr>
              <a:t>1</a:t>
            </a:r>
            <a:r>
              <a:rPr lang="en-US" sz="2000" dirty="0"/>
              <a:t>  = return in state 1	=	12%	</a:t>
            </a:r>
            <a:r>
              <a:rPr lang="en-US" sz="2000" dirty="0">
                <a:solidFill>
                  <a:srgbClr val="3333CC"/>
                </a:solidFill>
              </a:rPr>
              <a:t>=	 0.12</a:t>
            </a:r>
            <a:endParaRPr lang="en-US" sz="2000" dirty="0">
              <a:solidFill>
                <a:schemeClr val="folHlink"/>
              </a:solidFill>
            </a:endParaRP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i="1" dirty="0">
                <a:solidFill>
                  <a:srgbClr val="3333CC"/>
                </a:solidFill>
              </a:rPr>
              <a:t>p</a:t>
            </a:r>
            <a:r>
              <a:rPr lang="en-US" sz="2000" baseline="-25000" dirty="0">
                <a:solidFill>
                  <a:srgbClr val="3333CC"/>
                </a:solidFill>
              </a:rPr>
              <a:t>2</a:t>
            </a:r>
            <a:r>
              <a:rPr lang="en-US" sz="2000" dirty="0"/>
              <a:t>  = probability of occurrence return 2	=	1/3	</a:t>
            </a:r>
            <a:r>
              <a:rPr lang="en-US" sz="2000" dirty="0">
                <a:solidFill>
                  <a:srgbClr val="3333CC"/>
                </a:solidFill>
              </a:rPr>
              <a:t>=	.33</a:t>
            </a:r>
            <a:endParaRPr lang="en-US" sz="2000" dirty="0">
              <a:solidFill>
                <a:schemeClr val="folHlink"/>
              </a:solidFill>
            </a:endParaRP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i="1" dirty="0">
                <a:solidFill>
                  <a:srgbClr val="3333CC"/>
                </a:solidFill>
              </a:rPr>
              <a:t>R</a:t>
            </a:r>
            <a:r>
              <a:rPr lang="en-US" sz="2000" baseline="-25000" dirty="0">
                <a:solidFill>
                  <a:srgbClr val="3333CC"/>
                </a:solidFill>
              </a:rPr>
              <a:t>2</a:t>
            </a:r>
            <a:r>
              <a:rPr lang="en-US" sz="2000" baseline="-25000" dirty="0">
                <a:solidFill>
                  <a:schemeClr val="accent2"/>
                </a:solidFill>
              </a:rPr>
              <a:t> </a:t>
            </a:r>
            <a:r>
              <a:rPr lang="en-US" sz="2000" dirty="0"/>
              <a:t> = return in state 2	=	8%	</a:t>
            </a:r>
            <a:r>
              <a:rPr lang="en-US" sz="2000" dirty="0">
                <a:solidFill>
                  <a:srgbClr val="3333CC"/>
                </a:solidFill>
              </a:rPr>
              <a:t>=	0.08</a:t>
            </a:r>
            <a:endParaRPr lang="en-US" sz="2000" dirty="0">
              <a:solidFill>
                <a:schemeClr val="accent2"/>
              </a:solidFill>
            </a:endParaRP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dirty="0"/>
              <a:t>Thus</a:t>
            </a:r>
          </a:p>
          <a:p>
            <a:pPr marL="0" indent="0" eaLnBrk="1" hangingPunct="1">
              <a:lnSpc>
                <a:spcPct val="90000"/>
              </a:lnSpc>
              <a:spcBef>
                <a:spcPct val="40000"/>
              </a:spcBef>
              <a:buFont typeface="Times" pitchFamily="34" charset="0"/>
              <a:buNone/>
              <a:tabLst>
                <a:tab pos="4695825" algn="l"/>
                <a:tab pos="5022850" algn="l"/>
                <a:tab pos="5715000" algn="l"/>
                <a:tab pos="6234113" algn="dec"/>
              </a:tabLst>
            </a:pPr>
            <a:r>
              <a:rPr lang="en-US" sz="2000" i="1" dirty="0">
                <a:solidFill>
                  <a:srgbClr val="3333CC"/>
                </a:solidFill>
              </a:rPr>
              <a:t>R</a:t>
            </a:r>
            <a:r>
              <a:rPr lang="en-US" sz="2000" baseline="30000" dirty="0">
                <a:solidFill>
                  <a:srgbClr val="3333CC"/>
                </a:solidFill>
              </a:rPr>
              <a:t>e</a:t>
            </a:r>
            <a:r>
              <a:rPr lang="en-US" sz="2000" dirty="0">
                <a:solidFill>
                  <a:srgbClr val="3333CC"/>
                </a:solidFill>
              </a:rPr>
              <a:t>  = (.67)(0.12) + (.33)(0.08) =  0.1068 = 10.68%</a:t>
            </a: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57200" y="304800"/>
            <a:ext cx="8229600" cy="5821363"/>
          </a:xfrm>
        </p:spPr>
        <p:txBody>
          <a:bodyPr/>
          <a:lstStyle/>
          <a:p>
            <a:pPr eaLnBrk="1" hangingPunct="1"/>
            <a:r>
              <a:rPr lang="en-US" b="1" dirty="0">
                <a:latin typeface="Arial" charset="0"/>
                <a:cs typeface="Arial" charset="0"/>
              </a:rPr>
              <a:t>Expected return – General equation</a:t>
            </a:r>
          </a:p>
          <a:p>
            <a:pPr eaLnBrk="1" hangingPunct="1">
              <a:buFont typeface="Arial" charset="0"/>
              <a:buNone/>
            </a:pPr>
            <a:endParaRPr lang="en-US" b="1" dirty="0">
              <a:latin typeface="Arial" charset="0"/>
              <a:cs typeface="Arial" charset="0"/>
            </a:endParaRPr>
          </a:p>
          <a:p>
            <a:pPr eaLnBrk="1" hangingPunct="1">
              <a:buFont typeface="Arial" charset="0"/>
              <a:buNone/>
            </a:pPr>
            <a:endParaRPr lang="fr-FR" i="1" dirty="0">
              <a:latin typeface="Arial" charset="0"/>
              <a:cs typeface="Arial" charset="0"/>
            </a:endParaRPr>
          </a:p>
          <a:p>
            <a:pPr eaLnBrk="1" hangingPunct="1">
              <a:buFont typeface="Arial" charset="0"/>
              <a:buNone/>
            </a:pPr>
            <a:endParaRPr lang="fr-FR" i="1" dirty="0">
              <a:latin typeface="Arial" charset="0"/>
              <a:cs typeface="Arial" charset="0"/>
            </a:endParaRPr>
          </a:p>
          <a:p>
            <a:pPr eaLnBrk="1" hangingPunct="1">
              <a:buFont typeface="Arial" charset="0"/>
              <a:buNone/>
            </a:pPr>
            <a:r>
              <a:rPr lang="fr-FR" i="1" dirty="0">
                <a:latin typeface="Arial" charset="0"/>
                <a:cs typeface="Arial" charset="0"/>
              </a:rPr>
              <a:t>E(R) </a:t>
            </a:r>
            <a:r>
              <a:rPr lang="fr-FR" dirty="0">
                <a:latin typeface="Arial" charset="0"/>
                <a:cs typeface="Arial" charset="0"/>
              </a:rPr>
              <a:t>=</a:t>
            </a:r>
            <a:r>
              <a:rPr lang="fr-FR" dirty="0" err="1">
                <a:latin typeface="Arial" charset="0"/>
                <a:cs typeface="Arial" charset="0"/>
              </a:rPr>
              <a:t>Expected</a:t>
            </a:r>
            <a:r>
              <a:rPr lang="fr-FR" dirty="0">
                <a:latin typeface="Arial" charset="0"/>
                <a:cs typeface="Arial" charset="0"/>
              </a:rPr>
              <a:t> return</a:t>
            </a:r>
            <a:endParaRPr lang="en-US" dirty="0">
              <a:latin typeface="Arial" charset="0"/>
              <a:cs typeface="Arial" charset="0"/>
            </a:endParaRPr>
          </a:p>
          <a:p>
            <a:pPr eaLnBrk="1" hangingPunct="1">
              <a:buFont typeface="Arial" charset="0"/>
              <a:buNone/>
            </a:pPr>
            <a:r>
              <a:rPr lang="fr-FR" i="1" dirty="0">
                <a:latin typeface="Arial" charset="0"/>
                <a:cs typeface="Arial" charset="0"/>
              </a:rPr>
              <a:t>n </a:t>
            </a:r>
            <a:r>
              <a:rPr lang="fr-FR" dirty="0">
                <a:latin typeface="Arial" charset="0"/>
                <a:cs typeface="Arial" charset="0"/>
              </a:rPr>
              <a:t>= </a:t>
            </a:r>
            <a:r>
              <a:rPr lang="fr-FR" dirty="0" err="1">
                <a:latin typeface="Arial" charset="0"/>
                <a:cs typeface="Arial" charset="0"/>
              </a:rPr>
              <a:t>Number</a:t>
            </a:r>
            <a:r>
              <a:rPr lang="fr-FR" dirty="0">
                <a:latin typeface="Arial" charset="0"/>
                <a:cs typeface="Arial" charset="0"/>
              </a:rPr>
              <a:t> of states</a:t>
            </a:r>
            <a:endParaRPr lang="en-US" dirty="0">
              <a:latin typeface="Arial" charset="0"/>
              <a:cs typeface="Arial" charset="0"/>
            </a:endParaRPr>
          </a:p>
          <a:p>
            <a:pPr eaLnBrk="1" hangingPunct="1">
              <a:buFont typeface="Arial" charset="0"/>
              <a:buNone/>
            </a:pPr>
            <a:r>
              <a:rPr lang="fr-FR" i="1" dirty="0">
                <a:latin typeface="Arial" charset="0"/>
                <a:cs typeface="Arial" charset="0"/>
              </a:rPr>
              <a:t>R</a:t>
            </a:r>
            <a:r>
              <a:rPr lang="fr-FR" i="1" baseline="-25000" dirty="0">
                <a:latin typeface="Arial" charset="0"/>
                <a:cs typeface="Arial" charset="0"/>
              </a:rPr>
              <a:t>i</a:t>
            </a:r>
            <a:r>
              <a:rPr lang="fr-FR" dirty="0">
                <a:latin typeface="Arial" charset="0"/>
                <a:cs typeface="Arial" charset="0"/>
              </a:rPr>
              <a:t>= return in state i</a:t>
            </a:r>
            <a:endParaRPr lang="en-US" dirty="0">
              <a:latin typeface="Arial" charset="0"/>
              <a:cs typeface="Arial" charset="0"/>
            </a:endParaRPr>
          </a:p>
          <a:p>
            <a:pPr eaLnBrk="1" hangingPunct="1">
              <a:buFont typeface="Arial" charset="0"/>
              <a:buNone/>
            </a:pPr>
            <a:r>
              <a:rPr lang="fr-FR" i="1" dirty="0">
                <a:latin typeface="Arial" charset="0"/>
                <a:cs typeface="Arial" charset="0"/>
              </a:rPr>
              <a:t>p</a:t>
            </a:r>
            <a:r>
              <a:rPr lang="fr-FR" i="1" baseline="-25000" dirty="0">
                <a:latin typeface="Arial" charset="0"/>
                <a:cs typeface="Arial" charset="0"/>
              </a:rPr>
              <a:t>i</a:t>
            </a:r>
            <a:r>
              <a:rPr lang="fr-FR" dirty="0">
                <a:latin typeface="Arial" charset="0"/>
                <a:cs typeface="Arial" charset="0"/>
              </a:rPr>
              <a:t>= </a:t>
            </a:r>
            <a:r>
              <a:rPr lang="fr-FR" dirty="0" err="1">
                <a:latin typeface="Arial" charset="0"/>
                <a:cs typeface="Arial" charset="0"/>
              </a:rPr>
              <a:t>Probability</a:t>
            </a:r>
            <a:r>
              <a:rPr lang="fr-FR" dirty="0">
                <a:latin typeface="Arial" charset="0"/>
                <a:cs typeface="Arial" charset="0"/>
              </a:rPr>
              <a:t> of  occurrence of state i</a:t>
            </a:r>
            <a:endParaRPr lang="en-US" b="1" dirty="0">
              <a:latin typeface="Arial" charset="0"/>
              <a:cs typeface="Arial" charset="0"/>
            </a:endParaRPr>
          </a:p>
        </p:txBody>
      </p:sp>
      <p:graphicFrame>
        <p:nvGraphicFramePr>
          <p:cNvPr id="12290" name="Object 1"/>
          <p:cNvGraphicFramePr>
            <a:graphicFrameLocks noChangeAspect="1"/>
          </p:cNvGraphicFramePr>
          <p:nvPr/>
        </p:nvGraphicFramePr>
        <p:xfrm>
          <a:off x="533400" y="1219200"/>
          <a:ext cx="7494588" cy="847725"/>
        </p:xfrm>
        <a:graphic>
          <a:graphicData uri="http://schemas.openxmlformats.org/presentationml/2006/ole">
            <mc:AlternateContent xmlns:mc="http://schemas.openxmlformats.org/markup-compatibility/2006">
              <mc:Choice xmlns:v="urn:schemas-microsoft-com:vml" Requires="v">
                <p:oleObj name="Equation" r:id="rId3" imgW="2019240" imgH="228600" progId="Equation.3">
                  <p:embed/>
                </p:oleObj>
              </mc:Choice>
              <mc:Fallback>
                <p:oleObj name="Equation" r:id="rId3" imgW="2019240" imgH="228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9200"/>
                        <a:ext cx="7494588"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Content Placeholder 2"/>
          <p:cNvSpPr>
            <a:spLocks noGrp="1"/>
          </p:cNvSpPr>
          <p:nvPr>
            <p:ph idx="1"/>
          </p:nvPr>
        </p:nvSpPr>
        <p:spPr>
          <a:xfrm>
            <a:off x="457200" y="304800"/>
            <a:ext cx="8229600" cy="5821363"/>
          </a:xfrm>
        </p:spPr>
        <p:txBody>
          <a:bodyPr/>
          <a:lstStyle/>
          <a:p>
            <a:pPr eaLnBrk="1" hangingPunct="1"/>
            <a:r>
              <a:rPr lang="en-US" dirty="0">
                <a:latin typeface="Arial" pitchFamily="34" charset="0"/>
                <a:cs typeface="Arial" pitchFamily="34" charset="0"/>
              </a:rPr>
              <a:t>It’s rarely feasible to specify the full distribution of possible returns.</a:t>
            </a:r>
          </a:p>
          <a:p>
            <a:pPr eaLnBrk="1" hangingPunct="1"/>
            <a:r>
              <a:rPr lang="en-US" dirty="0">
                <a:latin typeface="Arial" charset="0"/>
                <a:cs typeface="Arial" charset="0"/>
              </a:rPr>
              <a:t>Use the average of historical returns as a measure of expected return:</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r>
              <a:rPr lang="en-US" dirty="0"/>
              <a:t>Generate expected return based on a specific asset pricing model, such as CAPM</a:t>
            </a:r>
          </a:p>
          <a:p>
            <a:pPr eaLnBrk="1" hangingPunct="1"/>
            <a:endParaRPr lang="en-US" dirty="0"/>
          </a:p>
          <a:p>
            <a:pPr eaLnBrk="1" hangingPunct="1"/>
            <a:endParaRPr lang="en-US" dirty="0"/>
          </a:p>
          <a:p>
            <a:pPr eaLnBrk="1" hangingPunct="1"/>
            <a:endParaRPr lang="en-US" dirty="0"/>
          </a:p>
          <a:p>
            <a:pPr eaLnBrk="1" hangingPunct="1"/>
            <a:endParaRPr lang="en-US" dirty="0"/>
          </a:p>
        </p:txBody>
      </p:sp>
      <p:sp>
        <p:nvSpPr>
          <p:cNvPr id="1331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3314" name="Object 1"/>
          <p:cNvGraphicFramePr>
            <a:graphicFrameLocks noChangeAspect="1"/>
          </p:cNvGraphicFramePr>
          <p:nvPr/>
        </p:nvGraphicFramePr>
        <p:xfrm>
          <a:off x="3810000" y="2514599"/>
          <a:ext cx="2209800" cy="1240043"/>
        </p:xfrm>
        <a:graphic>
          <a:graphicData uri="http://schemas.openxmlformats.org/presentationml/2006/ole">
            <mc:AlternateContent xmlns:mc="http://schemas.openxmlformats.org/markup-compatibility/2006">
              <mc:Choice xmlns:v="urn:schemas-microsoft-com:vml" Requires="v">
                <p:oleObj name="Equation" r:id="rId3" imgW="876300" imgH="609600" progId="Equation.3">
                  <p:embed/>
                </p:oleObj>
              </mc:Choice>
              <mc:Fallback>
                <p:oleObj name="Equation" r:id="rId3" imgW="876300" imgH="609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14599"/>
                        <a:ext cx="2209800" cy="1240043"/>
                      </a:xfrm>
                      <a:prstGeom prst="rect">
                        <a:avLst/>
                      </a:prstGeom>
                      <a:solidFill>
                        <a:srgbClr val="FFFF99"/>
                      </a:solidFill>
                    </p:spPr>
                  </p:pic>
                </p:oleObj>
              </mc:Fallback>
            </mc:AlternateContent>
          </a:graphicData>
        </a:graphic>
      </p:graphicFrame>
      <p:sp>
        <p:nvSpPr>
          <p:cNvPr id="1331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3315" name="Object 3"/>
          <p:cNvGraphicFramePr>
            <a:graphicFrameLocks noChangeAspect="1"/>
          </p:cNvGraphicFramePr>
          <p:nvPr/>
        </p:nvGraphicFramePr>
        <p:xfrm>
          <a:off x="1524000" y="4876800"/>
          <a:ext cx="5310188" cy="701675"/>
        </p:xfrm>
        <a:graphic>
          <a:graphicData uri="http://schemas.openxmlformats.org/presentationml/2006/ole">
            <mc:AlternateContent xmlns:mc="http://schemas.openxmlformats.org/markup-compatibility/2006">
              <mc:Choice xmlns:v="urn:schemas-microsoft-com:vml" Requires="v">
                <p:oleObj name="Equation" r:id="rId5" imgW="1803400" imgH="241300" progId="Equation.3">
                  <p:embed/>
                </p:oleObj>
              </mc:Choice>
              <mc:Fallback>
                <p:oleObj name="Equation" r:id="rId5" imgW="18034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876800"/>
                        <a:ext cx="5310188" cy="701675"/>
                      </a:xfrm>
                      <a:prstGeom prst="rect">
                        <a:avLst/>
                      </a:prstGeom>
                      <a:solidFill>
                        <a:srgbClr val="FFFF99"/>
                      </a:solid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04800" y="304800"/>
            <a:ext cx="8534400" cy="6248400"/>
          </a:xfrm>
        </p:spPr>
        <p:txBody>
          <a:bodyPr/>
          <a:lstStyle/>
          <a:p>
            <a:pPr eaLnBrk="1" hangingPunct="1">
              <a:buFont typeface="Arial" charset="0"/>
              <a:buNone/>
            </a:pPr>
            <a:r>
              <a:rPr lang="en-US" b="1" dirty="0">
                <a:solidFill>
                  <a:srgbClr val="FF0000"/>
                </a:solidFill>
                <a:latin typeface="Arial" charset="0"/>
                <a:cs typeface="Arial" charset="0"/>
              </a:rPr>
              <a:t>Measures of Risk</a:t>
            </a:r>
            <a:endParaRPr lang="en-US" dirty="0"/>
          </a:p>
          <a:p>
            <a:pPr algn="just" eaLnBrk="1" hangingPunct="1">
              <a:lnSpc>
                <a:spcPct val="150000"/>
              </a:lnSpc>
              <a:buFont typeface="Arial" pitchFamily="34" charset="0"/>
              <a:buChar char="•"/>
            </a:pPr>
            <a:r>
              <a:rPr lang="en-US" dirty="0"/>
              <a:t> </a:t>
            </a:r>
            <a:r>
              <a:rPr lang="en-US" dirty="0">
                <a:solidFill>
                  <a:srgbClr val="FF0000"/>
                </a:solidFill>
              </a:rPr>
              <a:t>Standard deviation</a:t>
            </a:r>
            <a:r>
              <a:rPr lang="en-US" dirty="0"/>
              <a:t>: is a measure of the dispersion of a set of returns  around their expected value. </a:t>
            </a:r>
          </a:p>
          <a:p>
            <a:pPr algn="just" eaLnBrk="1" hangingPunct="1">
              <a:lnSpc>
                <a:spcPct val="150000"/>
              </a:lnSpc>
              <a:buFont typeface="Arial" pitchFamily="34" charset="0"/>
              <a:buChar char="•"/>
            </a:pPr>
            <a:r>
              <a:rPr lang="en-US" dirty="0">
                <a:solidFill>
                  <a:srgbClr val="FF0000"/>
                </a:solidFill>
              </a:rPr>
              <a:t>Beta:</a:t>
            </a:r>
            <a:r>
              <a:rPr lang="en-US" dirty="0"/>
              <a:t> (systematic risk) measures the degree to which the stock moves with the overall market.</a:t>
            </a:r>
          </a:p>
          <a:p>
            <a:pPr algn="just" eaLnBrk="1" hangingPunct="1">
              <a:lnSpc>
                <a:spcPct val="150000"/>
              </a:lnSpc>
              <a:buFont typeface="Arial" pitchFamily="34" charset="0"/>
              <a:buChar char="•"/>
            </a:pPr>
            <a:endParaRPr lang="en-US" dirty="0"/>
          </a:p>
          <a:p>
            <a:pPr algn="just" eaLnBrk="1" hangingPunct="1">
              <a:lnSpc>
                <a:spcPct val="150000"/>
              </a:lnSpc>
              <a:buFont typeface="Arial" pitchFamily="34" charset="0"/>
              <a:buChar char="•"/>
            </a:pPr>
            <a:r>
              <a:rPr lang="en-US" dirty="0">
                <a:solidFill>
                  <a:srgbClr val="FF0000"/>
                </a:solidFill>
                <a:sym typeface="Wingdings" pitchFamily="2" charset="2"/>
              </a:rPr>
              <a:t>Volatility </a:t>
            </a:r>
            <a:endParaRPr lang="en-US" dirty="0">
              <a:solidFill>
                <a:srgbClr val="FF0000"/>
              </a:solidFill>
            </a:endParaRPr>
          </a:p>
        </p:txBody>
      </p:sp>
      <p:graphicFrame>
        <p:nvGraphicFramePr>
          <p:cNvPr id="191489" name="Object 2"/>
          <p:cNvGraphicFramePr>
            <a:graphicFrameLocks noChangeAspect="1"/>
          </p:cNvGraphicFramePr>
          <p:nvPr/>
        </p:nvGraphicFramePr>
        <p:xfrm>
          <a:off x="1905000" y="4800600"/>
          <a:ext cx="5235575" cy="701675"/>
        </p:xfrm>
        <a:graphic>
          <a:graphicData uri="http://schemas.openxmlformats.org/presentationml/2006/ole">
            <mc:AlternateContent xmlns:mc="http://schemas.openxmlformats.org/markup-compatibility/2006">
              <mc:Choice xmlns:v="urn:schemas-microsoft-com:vml" Requires="v">
                <p:oleObj name="Equation" r:id="rId3" imgW="1777680" imgH="241200" progId="Equation.3">
                  <p:embed/>
                </p:oleObj>
              </mc:Choice>
              <mc:Fallback>
                <p:oleObj name="Equation" r:id="rId3" imgW="177768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800600"/>
                        <a:ext cx="5235575" cy="701675"/>
                      </a:xfrm>
                      <a:prstGeom prst="rect">
                        <a:avLst/>
                      </a:prstGeom>
                      <a:solidFill>
                        <a:srgbClr val="FFFF99"/>
                      </a:solidFill>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Rectangle 4"/>
          <p:cNvSpPr>
            <a:spLocks noGrp="1" noChangeArrowheads="1"/>
          </p:cNvSpPr>
          <p:nvPr>
            <p:ph type="title" idx="4294967295"/>
          </p:nvPr>
        </p:nvSpPr>
        <p:spPr/>
        <p:txBody>
          <a:bodyPr/>
          <a:lstStyle/>
          <a:p>
            <a:pPr eaLnBrk="1" hangingPunct="1"/>
            <a:r>
              <a:rPr lang="en-US"/>
              <a:t>EXAMPLE 2: Standard Deviation (a)</a:t>
            </a:r>
          </a:p>
        </p:txBody>
      </p:sp>
      <p:sp>
        <p:nvSpPr>
          <p:cNvPr id="1030" name="Rectangle 5"/>
          <p:cNvSpPr>
            <a:spLocks noGrp="1" noChangeArrowheads="1"/>
          </p:cNvSpPr>
          <p:nvPr>
            <p:ph type="body" idx="4294967295"/>
          </p:nvPr>
        </p:nvSpPr>
        <p:spPr>
          <a:xfrm>
            <a:off x="384175" y="1676400"/>
            <a:ext cx="8380413" cy="1600200"/>
          </a:xfrm>
        </p:spPr>
        <p:txBody>
          <a:bodyPr/>
          <a:lstStyle/>
          <a:p>
            <a:pPr eaLnBrk="1" hangingPunct="1">
              <a:buFont typeface="Times" pitchFamily="34" charset="0"/>
              <a:buNone/>
            </a:pPr>
            <a:r>
              <a:rPr lang="en-US"/>
              <a:t>	Consider the following two companies and their forecasted returns for the upcoming year:</a:t>
            </a:r>
          </a:p>
          <a:p>
            <a:pPr eaLnBrk="1" hangingPunct="1"/>
            <a:endParaRPr lang="en-US"/>
          </a:p>
        </p:txBody>
      </p:sp>
      <p:graphicFrame>
        <p:nvGraphicFramePr>
          <p:cNvPr id="1026" name="Object 2"/>
          <p:cNvGraphicFramePr>
            <a:graphicFrameLocks noChangeAspect="1"/>
          </p:cNvGraphicFramePr>
          <p:nvPr/>
        </p:nvGraphicFramePr>
        <p:xfrm>
          <a:off x="377825" y="3584575"/>
          <a:ext cx="8461375" cy="1944688"/>
        </p:xfrm>
        <a:graphic>
          <a:graphicData uri="http://schemas.openxmlformats.org/presentationml/2006/ole">
            <mc:AlternateContent xmlns:mc="http://schemas.openxmlformats.org/markup-compatibility/2006">
              <mc:Choice xmlns:v="urn:schemas-microsoft-com:vml" Requires="v">
                <p:oleObj name="Worksheet" r:id="rId2" imgW="8410651" imgH="1943100" progId="Excel.Sheet.8">
                  <p:embed/>
                </p:oleObj>
              </mc:Choice>
              <mc:Fallback>
                <p:oleObj name="Worksheet" r:id="rId2" imgW="8410651" imgH="1943100" progId="Excel.Shee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3584575"/>
                        <a:ext cx="8461375"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material</a:t>
            </a:r>
          </a:p>
        </p:txBody>
      </p:sp>
      <p:sp>
        <p:nvSpPr>
          <p:cNvPr id="3" name="Content Placeholder 2"/>
          <p:cNvSpPr>
            <a:spLocks noGrp="1"/>
          </p:cNvSpPr>
          <p:nvPr>
            <p:ph idx="1"/>
          </p:nvPr>
        </p:nvSpPr>
        <p:spPr/>
        <p:txBody>
          <a:bodyPr/>
          <a:lstStyle/>
          <a:p>
            <a:pPr lvl="0"/>
            <a:r>
              <a:rPr lang="en-US" dirty="0"/>
              <a:t>Options, Futures and other derivatives, 10e by John Hull (2018):</a:t>
            </a:r>
          </a:p>
          <a:p>
            <a:pPr lvl="0"/>
            <a:r>
              <a:rPr lang="en-US" dirty="0"/>
              <a:t>Main contents: Chapter 1,2,3,4,5,7,10,11,12 and 13.</a:t>
            </a:r>
          </a:p>
          <a:p>
            <a:pPr lvl="0"/>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p:txBody>
          <a:bodyPr/>
          <a:lstStyle/>
          <a:p>
            <a:pPr eaLnBrk="1" hangingPunct="1"/>
            <a:r>
              <a:rPr lang="en-US"/>
              <a:t>EXAMPLE 2: Standard Deviation (b)</a:t>
            </a:r>
          </a:p>
        </p:txBody>
      </p:sp>
      <p:sp>
        <p:nvSpPr>
          <p:cNvPr id="10245" name="Rectangle 5"/>
          <p:cNvSpPr>
            <a:spLocks noGrp="1" noChangeArrowheads="1"/>
          </p:cNvSpPr>
          <p:nvPr>
            <p:ph type="body" idx="4294967295"/>
          </p:nvPr>
        </p:nvSpPr>
        <p:spPr/>
        <p:txBody>
          <a:bodyPr/>
          <a:lstStyle/>
          <a:p>
            <a:pPr eaLnBrk="1" hangingPunct="1"/>
            <a:r>
              <a:rPr lang="en-US"/>
              <a:t>What is the standard deviation of the returns on the Fly-by-Night Airlines stock and Feet-on-the-Ground Bus Company, with the return outcomes and probabilities described above? Of these two stocks, which is riskier?</a:t>
            </a:r>
          </a:p>
          <a:p>
            <a:pPr eaLnBrk="1" hangingPunct="1"/>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4"/>
          <p:cNvSpPr>
            <a:spLocks noGrp="1" noChangeArrowheads="1"/>
          </p:cNvSpPr>
          <p:nvPr>
            <p:ph type="title" idx="4294967295"/>
          </p:nvPr>
        </p:nvSpPr>
        <p:spPr/>
        <p:txBody>
          <a:bodyPr/>
          <a:lstStyle/>
          <a:p>
            <a:pPr eaLnBrk="1" hangingPunct="1"/>
            <a:r>
              <a:rPr lang="en-US"/>
              <a:t>EXAMPLE 2: Standard Deviation (c)</a:t>
            </a:r>
          </a:p>
        </p:txBody>
      </p:sp>
      <p:sp>
        <p:nvSpPr>
          <p:cNvPr id="11269" name="Rectangle 5"/>
          <p:cNvSpPr>
            <a:spLocks noGrp="1" noChangeArrowheads="1"/>
          </p:cNvSpPr>
          <p:nvPr>
            <p:ph type="body" idx="4294967295"/>
          </p:nvPr>
        </p:nvSpPr>
        <p:spPr/>
        <p:txBody>
          <a:bodyPr/>
          <a:lstStyle/>
          <a:p>
            <a:pPr eaLnBrk="1" hangingPunct="1"/>
            <a:r>
              <a:rPr lang="en-US" sz="2400" b="1" dirty="0"/>
              <a:t>Solution</a:t>
            </a:r>
            <a:endParaRPr lang="en-US" sz="2400" dirty="0"/>
          </a:p>
          <a:p>
            <a:pPr lvl="1" eaLnBrk="1" hangingPunct="1"/>
            <a:r>
              <a:rPr lang="en-US" sz="2000" dirty="0"/>
              <a:t>Fly-by-Night Airlines has a standard deviation of returns of 5%.</a:t>
            </a:r>
          </a:p>
        </p:txBody>
      </p:sp>
      <p:pic>
        <p:nvPicPr>
          <p:cNvPr id="11270" name="Picture 6" descr="mishkin_04p74_sd_clcltn.gif                                    000C964AMacintosh HD                   BB9C66DE:"/>
          <p:cNvPicPr>
            <a:picLocks noChangeAspect="1" noChangeArrowheads="1"/>
          </p:cNvPicPr>
          <p:nvPr/>
        </p:nvPicPr>
        <p:blipFill>
          <a:blip r:embed="rId3" cstate="print"/>
          <a:srcRect/>
          <a:stretch>
            <a:fillRect/>
          </a:stretch>
        </p:blipFill>
        <p:spPr bwMode="auto">
          <a:xfrm>
            <a:off x="609600" y="1976974"/>
            <a:ext cx="8077200" cy="4442876"/>
          </a:xfrm>
          <a:prstGeom prst="rect">
            <a:avLst/>
          </a:prstGeom>
          <a:noFill/>
          <a:ln w="9525">
            <a:noFill/>
            <a:miter lim="800000"/>
            <a:headEnd/>
            <a:tailEnd/>
          </a:ln>
        </p:spPr>
      </p:pic>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6"/>
          <p:cNvSpPr>
            <a:spLocks noGrp="1" noChangeArrowheads="1"/>
          </p:cNvSpPr>
          <p:nvPr>
            <p:ph type="title" idx="4294967295"/>
          </p:nvPr>
        </p:nvSpPr>
        <p:spPr/>
        <p:txBody>
          <a:bodyPr/>
          <a:lstStyle/>
          <a:p>
            <a:pPr eaLnBrk="1" hangingPunct="1"/>
            <a:r>
              <a:rPr lang="en-US"/>
              <a:t>EXAMPLE 2: Standard Deviation (d)</a:t>
            </a:r>
          </a:p>
        </p:txBody>
      </p:sp>
      <p:sp>
        <p:nvSpPr>
          <p:cNvPr id="12293" name="Rectangle 7"/>
          <p:cNvSpPr>
            <a:spLocks noGrp="1" noChangeArrowheads="1"/>
          </p:cNvSpPr>
          <p:nvPr>
            <p:ph type="body" idx="4294967295"/>
          </p:nvPr>
        </p:nvSpPr>
        <p:spPr/>
        <p:txBody>
          <a:bodyPr/>
          <a:lstStyle/>
          <a:p>
            <a:pPr eaLnBrk="1" hangingPunct="1"/>
            <a:r>
              <a:rPr lang="en-US" sz="2800"/>
              <a:t>Feet-on-the-Ground Bus Company has a standard deviation of returns of 0%.</a:t>
            </a:r>
          </a:p>
        </p:txBody>
      </p:sp>
      <p:pic>
        <p:nvPicPr>
          <p:cNvPr id="12294" name="Picture 8" descr="mishkin_04p74_sd_clcltn_2.gif                                  000C964AMacintosh HD                   BB9C66DE:"/>
          <p:cNvPicPr>
            <a:picLocks noChangeAspect="1" noChangeArrowheads="1"/>
          </p:cNvPicPr>
          <p:nvPr/>
        </p:nvPicPr>
        <p:blipFill>
          <a:blip r:embed="rId2" cstate="print"/>
          <a:srcRect/>
          <a:stretch>
            <a:fillRect/>
          </a:stretch>
        </p:blipFill>
        <p:spPr bwMode="auto">
          <a:xfrm>
            <a:off x="1981200" y="2773363"/>
            <a:ext cx="5181600" cy="3703637"/>
          </a:xfrm>
          <a:prstGeom prst="rect">
            <a:avLst/>
          </a:prstGeom>
          <a:noFill/>
          <a:ln w="9525">
            <a:noFill/>
            <a:miter lim="800000"/>
            <a:headEnd/>
            <a:tailEnd/>
          </a:ln>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4"/>
          <p:cNvSpPr>
            <a:spLocks noGrp="1" noChangeArrowheads="1"/>
          </p:cNvSpPr>
          <p:nvPr>
            <p:ph type="title" idx="4294967295"/>
          </p:nvPr>
        </p:nvSpPr>
        <p:spPr/>
        <p:txBody>
          <a:bodyPr/>
          <a:lstStyle/>
          <a:p>
            <a:pPr eaLnBrk="1" hangingPunct="1"/>
            <a:r>
              <a:rPr lang="en-US"/>
              <a:t>EXAMPLE 2: Standard Deviation (e)</a:t>
            </a:r>
          </a:p>
        </p:txBody>
      </p:sp>
      <p:sp>
        <p:nvSpPr>
          <p:cNvPr id="13317" name="Rectangle 5"/>
          <p:cNvSpPr>
            <a:spLocks noGrp="1" noChangeArrowheads="1"/>
          </p:cNvSpPr>
          <p:nvPr>
            <p:ph type="body" idx="4294967295"/>
          </p:nvPr>
        </p:nvSpPr>
        <p:spPr>
          <a:xfrm>
            <a:off x="384175" y="1676400"/>
            <a:ext cx="8380413" cy="4724400"/>
          </a:xfrm>
        </p:spPr>
        <p:txBody>
          <a:bodyPr/>
          <a:lstStyle/>
          <a:p>
            <a:pPr eaLnBrk="1" hangingPunct="1">
              <a:lnSpc>
                <a:spcPct val="90000"/>
              </a:lnSpc>
            </a:pPr>
            <a:r>
              <a:rPr lang="en-US" sz="2800" dirty="0"/>
              <a:t>Fly-by-Night Airlines has a standard deviation of returns of 5%; Feet-on-the-Ground Bus Company has a standard deviation of returns of 0%</a:t>
            </a:r>
          </a:p>
          <a:p>
            <a:pPr eaLnBrk="1" hangingPunct="1">
              <a:lnSpc>
                <a:spcPct val="90000"/>
              </a:lnSpc>
            </a:pPr>
            <a:r>
              <a:rPr lang="en-US" sz="2800" dirty="0"/>
              <a:t>Clearly, Fly-by-Night Airlines is a riskier stock because its standard deviation of returns of 5% is higher than the zero standard deviation of returns for Feet-on-the-Ground Bus Company, which has a certain return</a:t>
            </a: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457200" y="304800"/>
            <a:ext cx="8229600" cy="6172200"/>
          </a:xfrm>
        </p:spPr>
        <p:txBody>
          <a:bodyPr/>
          <a:lstStyle/>
          <a:p>
            <a:pPr eaLnBrk="1" hangingPunct="1"/>
            <a:r>
              <a:rPr lang="en-US" b="1" dirty="0">
                <a:latin typeface="Arial" charset="0"/>
                <a:cs typeface="Arial" charset="0"/>
              </a:rPr>
              <a:t>Standard deviation- general equation</a:t>
            </a:r>
          </a:p>
          <a:p>
            <a:pPr eaLnBrk="1" hangingPunct="1"/>
            <a:endParaRPr lang="en-US" b="1" dirty="0">
              <a:latin typeface="Arial" charset="0"/>
              <a:cs typeface="Arial" charset="0"/>
            </a:endParaRPr>
          </a:p>
          <a:p>
            <a:pPr eaLnBrk="1" hangingPunct="1"/>
            <a:endParaRPr lang="en-US" b="1" dirty="0">
              <a:latin typeface="Arial" charset="0"/>
              <a:cs typeface="Arial" charset="0"/>
            </a:endParaRPr>
          </a:p>
          <a:p>
            <a:pPr eaLnBrk="1" hangingPunct="1">
              <a:buNone/>
            </a:pPr>
            <a:endParaRPr lang="en-US" b="1" dirty="0">
              <a:latin typeface="Arial" charset="0"/>
              <a:cs typeface="Arial" charset="0"/>
            </a:endParaRPr>
          </a:p>
          <a:p>
            <a:r>
              <a:rPr lang="fr-FR" i="1" dirty="0">
                <a:latin typeface="Arial" charset="0"/>
                <a:cs typeface="Arial" charset="0"/>
              </a:rPr>
              <a:t> </a:t>
            </a:r>
            <a:r>
              <a:rPr lang="en-US" dirty="0"/>
              <a:t>It’s rarely feasible to specify the full distribution of possible returns and expected variance.</a:t>
            </a:r>
          </a:p>
          <a:p>
            <a:pPr lvl="1"/>
            <a:r>
              <a:rPr lang="en-US" dirty="0"/>
              <a:t>Must know all possible outcomes &amp; associated probabilities</a:t>
            </a:r>
          </a:p>
          <a:p>
            <a:r>
              <a:rPr lang="en-US" dirty="0"/>
              <a:t>Instead, analysts usually gather historical data and use these to generate expected return and variance</a:t>
            </a:r>
          </a:p>
          <a:p>
            <a:endParaRPr lang="en-US" dirty="0"/>
          </a:p>
          <a:p>
            <a:pPr eaLnBrk="1" hangingPunct="1">
              <a:buNone/>
            </a:pPr>
            <a:endParaRPr lang="en-US" b="1" dirty="0">
              <a:latin typeface="Arial" charset="0"/>
              <a:cs typeface="Arial" charset="0"/>
            </a:endParaRPr>
          </a:p>
          <a:p>
            <a:pPr eaLnBrk="1" hangingPunct="1"/>
            <a:endParaRPr lang="en-US" dirty="0"/>
          </a:p>
        </p:txBody>
      </p:sp>
      <p:sp>
        <p:nvSpPr>
          <p:cNvPr id="1536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536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2" name="Object 3"/>
          <p:cNvGraphicFramePr>
            <a:graphicFrameLocks noChangeAspect="1"/>
          </p:cNvGraphicFramePr>
          <p:nvPr/>
        </p:nvGraphicFramePr>
        <p:xfrm>
          <a:off x="1447800" y="990600"/>
          <a:ext cx="5264150" cy="1249363"/>
        </p:xfrm>
        <a:graphic>
          <a:graphicData uri="http://schemas.openxmlformats.org/presentationml/2006/ole">
            <mc:AlternateContent xmlns:mc="http://schemas.openxmlformats.org/markup-compatibility/2006">
              <mc:Choice xmlns:v="urn:schemas-microsoft-com:vml" Requires="v">
                <p:oleObj name="Equation" r:id="rId3" imgW="2044700" imgH="482600" progId="Equation.3">
                  <p:embed/>
                </p:oleObj>
              </mc:Choice>
              <mc:Fallback>
                <p:oleObj name="Equation" r:id="rId3" imgW="20447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990600"/>
                        <a:ext cx="5264150"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Content Placeholder 2"/>
          <p:cNvSpPr>
            <a:spLocks noGrp="1"/>
          </p:cNvSpPr>
          <p:nvPr>
            <p:ph idx="1"/>
          </p:nvPr>
        </p:nvSpPr>
        <p:spPr>
          <a:xfrm>
            <a:off x="457200" y="304800"/>
            <a:ext cx="8229600" cy="5821363"/>
          </a:xfrm>
        </p:spPr>
        <p:txBody>
          <a:bodyPr/>
          <a:lstStyle/>
          <a:p>
            <a:r>
              <a:rPr lang="en-US" b="1" dirty="0"/>
              <a:t>Uncorrected sample standard deviation/ standard deviation of the sample</a:t>
            </a:r>
            <a:r>
              <a:rPr lang="en-US" dirty="0"/>
              <a:t> </a:t>
            </a:r>
          </a:p>
          <a:p>
            <a:endParaRPr lang="en-US" b="1" dirty="0"/>
          </a:p>
          <a:p>
            <a:endParaRPr lang="en-US" b="1" dirty="0"/>
          </a:p>
          <a:p>
            <a:r>
              <a:rPr lang="en-US" b="1" dirty="0"/>
              <a:t>Corrected sample standard deviation</a:t>
            </a:r>
          </a:p>
          <a:p>
            <a:endParaRPr lang="en-US" b="1" dirty="0"/>
          </a:p>
        </p:txBody>
      </p:sp>
      <p:sp>
        <p:nvSpPr>
          <p:cNvPr id="1638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6" name="Object 1"/>
          <p:cNvGraphicFramePr>
            <a:graphicFrameLocks noChangeAspect="1"/>
          </p:cNvGraphicFramePr>
          <p:nvPr/>
        </p:nvGraphicFramePr>
        <p:xfrm>
          <a:off x="1752600" y="1295400"/>
          <a:ext cx="3657600" cy="1219200"/>
        </p:xfrm>
        <a:graphic>
          <a:graphicData uri="http://schemas.openxmlformats.org/presentationml/2006/ole">
            <mc:AlternateContent xmlns:mc="http://schemas.openxmlformats.org/markup-compatibility/2006">
              <mc:Choice xmlns:v="urn:schemas-microsoft-com:vml" Requires="v">
                <p:oleObj name="Equation" r:id="rId3" imgW="1524000" imgH="482600" progId="Equation.3">
                  <p:embed/>
                </p:oleObj>
              </mc:Choice>
              <mc:Fallback>
                <p:oleObj name="Equation" r:id="rId3" imgW="15240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95400"/>
                        <a:ext cx="36576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7" name="Object 3"/>
          <p:cNvGraphicFramePr>
            <a:graphicFrameLocks noChangeAspect="1"/>
          </p:cNvGraphicFramePr>
          <p:nvPr/>
        </p:nvGraphicFramePr>
        <p:xfrm>
          <a:off x="1600200" y="3048000"/>
          <a:ext cx="4648200" cy="1412875"/>
        </p:xfrm>
        <a:graphic>
          <a:graphicData uri="http://schemas.openxmlformats.org/presentationml/2006/ole">
            <mc:AlternateContent xmlns:mc="http://schemas.openxmlformats.org/markup-compatibility/2006">
              <mc:Choice xmlns:v="urn:schemas-microsoft-com:vml" Requires="v">
                <p:oleObj name="Equation" r:id="rId5" imgW="1714500" imgH="482600" progId="Equation.3">
                  <p:embed/>
                </p:oleObj>
              </mc:Choice>
              <mc:Fallback>
                <p:oleObj name="Equation" r:id="rId5" imgW="17145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048000"/>
                        <a:ext cx="4648200"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a:xfrm>
            <a:off x="457200" y="304800"/>
            <a:ext cx="8229600" cy="5821363"/>
          </a:xfrm>
        </p:spPr>
        <p:txBody>
          <a:bodyPr/>
          <a:lstStyle/>
          <a:p>
            <a:pPr algn="ctr" eaLnBrk="1" hangingPunct="1">
              <a:buFont typeface="Arial" charset="0"/>
              <a:buNone/>
            </a:pPr>
            <a:r>
              <a:rPr lang="fr-FR" b="1" dirty="0">
                <a:latin typeface="Arial" charset="0"/>
                <a:cs typeface="Arial" charset="0"/>
              </a:rPr>
              <a:t>Return and </a:t>
            </a:r>
            <a:r>
              <a:rPr lang="fr-FR" b="1" dirty="0" err="1">
                <a:latin typeface="Arial" charset="0"/>
                <a:cs typeface="Arial" charset="0"/>
              </a:rPr>
              <a:t>risk</a:t>
            </a:r>
            <a:r>
              <a:rPr lang="fr-FR" b="1" dirty="0">
                <a:latin typeface="Arial" charset="0"/>
                <a:cs typeface="Arial" charset="0"/>
              </a:rPr>
              <a:t> of a portfolio</a:t>
            </a:r>
            <a:br>
              <a:rPr lang="fr-FR" b="1" dirty="0">
                <a:latin typeface="Arial" charset="0"/>
                <a:cs typeface="Arial" charset="0"/>
              </a:rPr>
            </a:br>
            <a:endParaRPr lang="en-US" dirty="0">
              <a:latin typeface="Arial" charset="0"/>
              <a:cs typeface="Arial" charset="0"/>
            </a:endParaRPr>
          </a:p>
        </p:txBody>
      </p:sp>
      <p:sp>
        <p:nvSpPr>
          <p:cNvPr id="1741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0" name="Object 1"/>
          <p:cNvGraphicFramePr>
            <a:graphicFrameLocks noChangeAspect="1"/>
          </p:cNvGraphicFramePr>
          <p:nvPr>
            <p:extLst>
              <p:ext uri="{D42A27DB-BD31-4B8C-83A1-F6EECF244321}">
                <p14:modId xmlns:p14="http://schemas.microsoft.com/office/powerpoint/2010/main" val="951396811"/>
              </p:ext>
            </p:extLst>
          </p:nvPr>
        </p:nvGraphicFramePr>
        <p:xfrm>
          <a:off x="2667000" y="1828800"/>
          <a:ext cx="3578225" cy="685800"/>
        </p:xfrm>
        <a:graphic>
          <a:graphicData uri="http://schemas.openxmlformats.org/presentationml/2006/ole">
            <mc:AlternateContent xmlns:mc="http://schemas.openxmlformats.org/markup-compatibility/2006">
              <mc:Choice xmlns:v="urn:schemas-microsoft-com:vml" Requires="v">
                <p:oleObj name="Equation" r:id="rId3" imgW="1143000" imgH="215900" progId="Equation.3">
                  <p:embed/>
                </p:oleObj>
              </mc:Choice>
              <mc:Fallback>
                <p:oleObj name="Equation" r:id="rId3" imgW="1143000" imgH="215900" progId="Equation.3">
                  <p:embed/>
                  <p:pic>
                    <p:nvPicPr>
                      <p:cNvPr id="1741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28800"/>
                        <a:ext cx="3578225" cy="685800"/>
                      </a:xfrm>
                      <a:prstGeom prst="rect">
                        <a:avLst/>
                      </a:prstGeom>
                      <a:solidFill>
                        <a:srgbClr val="FFFF99"/>
                      </a:solidFill>
                    </p:spPr>
                  </p:pic>
                </p:oleObj>
              </mc:Fallback>
            </mc:AlternateContent>
          </a:graphicData>
        </a:graphic>
      </p:graphicFrame>
      <p:sp>
        <p:nvSpPr>
          <p:cNvPr id="1741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1" name="Object 3"/>
          <p:cNvGraphicFramePr>
            <a:graphicFrameLocks noChangeAspect="1"/>
          </p:cNvGraphicFramePr>
          <p:nvPr>
            <p:extLst>
              <p:ext uri="{D42A27DB-BD31-4B8C-83A1-F6EECF244321}">
                <p14:modId xmlns:p14="http://schemas.microsoft.com/office/powerpoint/2010/main" val="1426804241"/>
              </p:ext>
            </p:extLst>
          </p:nvPr>
        </p:nvGraphicFramePr>
        <p:xfrm>
          <a:off x="1219200" y="3314700"/>
          <a:ext cx="7129463" cy="1447800"/>
        </p:xfrm>
        <a:graphic>
          <a:graphicData uri="http://schemas.openxmlformats.org/presentationml/2006/ole">
            <mc:AlternateContent xmlns:mc="http://schemas.openxmlformats.org/markup-compatibility/2006">
              <mc:Choice xmlns:v="urn:schemas-microsoft-com:vml" Requires="v">
                <p:oleObj name="Equation" r:id="rId5" imgW="2374560" imgH="482400" progId="Equation.3">
                  <p:embed/>
                </p:oleObj>
              </mc:Choice>
              <mc:Fallback>
                <p:oleObj name="Equation" r:id="rId5" imgW="2374560" imgH="482400" progId="Equation.3">
                  <p:embed/>
                  <p:pic>
                    <p:nvPicPr>
                      <p:cNvPr id="174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314700"/>
                        <a:ext cx="7129463" cy="1447800"/>
                      </a:xfrm>
                      <a:prstGeom prst="rect">
                        <a:avLst/>
                      </a:prstGeom>
                      <a:solidFill>
                        <a:srgbClr val="FFFF99"/>
                      </a:solidFill>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0" y="152400"/>
            <a:ext cx="9144000" cy="685800"/>
          </a:xfrm>
        </p:spPr>
        <p:txBody>
          <a:bodyPr/>
          <a:lstStyle/>
          <a:p>
            <a:pPr eaLnBrk="1" hangingPunct="1"/>
            <a:r>
              <a:rPr lang="en-US" sz="2800" b="1" dirty="0"/>
              <a:t>The Historical Trade-Off Between Risk &amp; Return</a:t>
            </a:r>
            <a:br>
              <a:rPr lang="tr-TR" sz="2800" dirty="0">
                <a:latin typeface="Arial" charset="0"/>
                <a:cs typeface="Arial" charset="0"/>
              </a:rPr>
            </a:br>
            <a:r>
              <a:rPr lang="tr-TR" sz="2800" dirty="0"/>
              <a:t>(1926-2000)</a:t>
            </a:r>
          </a:p>
        </p:txBody>
      </p:sp>
      <p:graphicFrame>
        <p:nvGraphicFramePr>
          <p:cNvPr id="55372" name="Group 76"/>
          <p:cNvGraphicFramePr>
            <a:graphicFrameLocks noGrp="1"/>
          </p:cNvGraphicFramePr>
          <p:nvPr>
            <p:ph idx="1"/>
          </p:nvPr>
        </p:nvGraphicFramePr>
        <p:xfrm>
          <a:off x="762000" y="1447800"/>
          <a:ext cx="8077200" cy="4419600"/>
        </p:xfrm>
        <a:graphic>
          <a:graphicData uri="http://schemas.openxmlformats.org/drawingml/2006/table">
            <a:tbl>
              <a:tblPr/>
              <a:tblGrid>
                <a:gridCol w="330517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296988">
                  <a:extLst>
                    <a:ext uri="{9D8B030D-6E8A-4147-A177-3AD203B41FA5}">
                      <a16:colId xmlns:a16="http://schemas.microsoft.com/office/drawing/2014/main" val="20002"/>
                    </a:ext>
                  </a:extLst>
                </a:gridCol>
                <a:gridCol w="2322512">
                  <a:extLst>
                    <a:ext uri="{9D8B030D-6E8A-4147-A177-3AD203B41FA5}">
                      <a16:colId xmlns:a16="http://schemas.microsoft.com/office/drawing/2014/main" val="20003"/>
                    </a:ext>
                  </a:extLst>
                </a:gridCol>
              </a:tblGrid>
              <a:tr h="609600">
                <a:tc rowSpan="2">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tr-TR" sz="2000" b="0" i="0" u="none" strike="noStrike" cap="none" normalizeH="0" baseline="0" dirty="0">
                        <a:ln>
                          <a:noFill/>
                        </a:ln>
                        <a:solidFill>
                          <a:srgbClr val="3333FF"/>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tr-TR" sz="2000" b="0" i="0" u="none" strike="noStrike" cap="none" normalizeH="0" baseline="0" dirty="0">
                        <a:ln>
                          <a:noFill/>
                        </a:ln>
                        <a:solidFill>
                          <a:srgbClr val="3333FF"/>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dirty="0">
                          <a:ln>
                            <a:noFill/>
                          </a:ln>
                          <a:solidFill>
                            <a:srgbClr val="3333FF"/>
                          </a:solidFill>
                          <a:effectLst/>
                          <a:latin typeface="Times New Roman" pitchFamily="18" charset="0"/>
                        </a:rPr>
                        <a:t>Portfolio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Average Annual</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Rate of 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rowSpan="2">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Average Risk Premium (Extra Return vs. Treasury Bills)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09600">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Real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vMerge="1">
                  <a:txBody>
                    <a:bodyPr/>
                    <a:lstStyle/>
                    <a:p>
                      <a:endParaRPr lang="en-US"/>
                    </a:p>
                  </a:txBody>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Treasury Bills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rgbClr val="FF3300"/>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Government Bonds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rgbClr val="FF3300"/>
                          </a:solidFill>
                          <a:effectLst/>
                          <a:latin typeface="Times New Roman" pitchFamily="18"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Corporate Bonds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rgbClr val="FF3300"/>
                          </a:solidFill>
                          <a:effectLst/>
                          <a:latin typeface="Times New Roman" pitchFamily="18"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Common Stocks (S&amp;P 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rgbClr val="FF3300"/>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000" b="0" i="0" u="none" strike="noStrike" cap="none" normalizeH="0" baseline="0">
                          <a:ln>
                            <a:noFill/>
                          </a:ln>
                          <a:solidFill>
                            <a:srgbClr val="3333FF"/>
                          </a:solidFill>
                          <a:effectLst/>
                          <a:latin typeface="Times New Roman" pitchFamily="18" charset="0"/>
                        </a:rPr>
                        <a:t>Small Firm Common Stocks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17.3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13.8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rgbClr val="FF3300"/>
                          </a:solidFill>
                          <a:effectLst/>
                          <a:latin typeface="Times New Roman" pitchFamily="18" charset="0"/>
                        </a:rPr>
                        <a:t>13.4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bl>
          </a:graphicData>
        </a:graphic>
      </p:graphicFrame>
      <p:sp>
        <p:nvSpPr>
          <p:cNvPr id="39978" name="Text Box 73"/>
          <p:cNvSpPr txBox="1">
            <a:spLocks noChangeArrowheads="1"/>
          </p:cNvSpPr>
          <p:nvPr/>
        </p:nvSpPr>
        <p:spPr bwMode="auto">
          <a:xfrm>
            <a:off x="827088" y="6092825"/>
            <a:ext cx="3971925" cy="457200"/>
          </a:xfrm>
          <a:prstGeom prst="rect">
            <a:avLst/>
          </a:prstGeom>
          <a:noFill/>
          <a:ln w="9525">
            <a:noFill/>
            <a:miter lim="800000"/>
            <a:headEnd/>
            <a:tailEnd/>
          </a:ln>
        </p:spPr>
        <p:txBody>
          <a:bodyPr wrap="none">
            <a:spAutoFit/>
          </a:bodyPr>
          <a:lstStyle/>
          <a:p>
            <a:r>
              <a:rPr lang="tr-TR"/>
              <a:t>Figures are in percent per year.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39750" y="476250"/>
            <a:ext cx="8299450" cy="685800"/>
          </a:xfrm>
        </p:spPr>
        <p:txBody>
          <a:bodyPr/>
          <a:lstStyle/>
          <a:p>
            <a:pPr eaLnBrk="1" hangingPunct="1"/>
            <a:r>
              <a:rPr lang="en-US" sz="2800" b="1" dirty="0"/>
              <a:t>The Historical Trade-Off Between Risk &amp; Return</a:t>
            </a:r>
            <a:br>
              <a:rPr lang="tr-TR" sz="2800" dirty="0">
                <a:latin typeface="Arial" charset="0"/>
                <a:cs typeface="Arial" charset="0"/>
              </a:rPr>
            </a:br>
            <a:r>
              <a:rPr lang="tr-TR" sz="2800" dirty="0"/>
              <a:t>(1926-2000)</a:t>
            </a:r>
            <a:endParaRPr lang="tr-TR" sz="2800" dirty="0">
              <a:latin typeface="Arial" charset="0"/>
              <a:cs typeface="Arial" charset="0"/>
            </a:endParaRPr>
          </a:p>
        </p:txBody>
      </p:sp>
      <p:graphicFrame>
        <p:nvGraphicFramePr>
          <p:cNvPr id="58426" name="Group 58"/>
          <p:cNvGraphicFramePr>
            <a:graphicFrameLocks noGrp="1"/>
          </p:cNvGraphicFramePr>
          <p:nvPr>
            <p:ph idx="1"/>
          </p:nvPr>
        </p:nvGraphicFramePr>
        <p:xfrm>
          <a:off x="1042988" y="2060575"/>
          <a:ext cx="6834187" cy="3944112"/>
        </p:xfrm>
        <a:graphic>
          <a:graphicData uri="http://schemas.openxmlformats.org/drawingml/2006/table">
            <a:tbl>
              <a:tblPr/>
              <a:tblGrid>
                <a:gridCol w="3925887">
                  <a:extLst>
                    <a:ext uri="{9D8B030D-6E8A-4147-A177-3AD203B41FA5}">
                      <a16:colId xmlns:a16="http://schemas.microsoft.com/office/drawing/2014/main" val="20000"/>
                    </a:ext>
                  </a:extLst>
                </a:gridCol>
                <a:gridCol w="1547813">
                  <a:extLst>
                    <a:ext uri="{9D8B030D-6E8A-4147-A177-3AD203B41FA5}">
                      <a16:colId xmlns:a16="http://schemas.microsoft.com/office/drawing/2014/main" val="20001"/>
                    </a:ext>
                  </a:extLst>
                </a:gridCol>
                <a:gridCol w="1360487">
                  <a:extLst>
                    <a:ext uri="{9D8B030D-6E8A-4147-A177-3AD203B41FA5}">
                      <a16:colId xmlns:a16="http://schemas.microsoft.com/office/drawing/2014/main" val="20002"/>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dirty="0">
                          <a:ln>
                            <a:noFill/>
                          </a:ln>
                          <a:solidFill>
                            <a:srgbClr val="3333FF"/>
                          </a:solidFill>
                          <a:effectLst/>
                          <a:latin typeface="Times New Roman" pitchFamily="18" charset="0"/>
                        </a:rPr>
                        <a:t>Portfolio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0" i="0" u="none" strike="noStrike" cap="none" normalizeH="0" baseline="0">
                          <a:ln>
                            <a:noFill/>
                          </a:ln>
                          <a:solidFill>
                            <a:srgbClr val="3333FF"/>
                          </a:solidFill>
                          <a:effectLst/>
                          <a:latin typeface="Times New Roman" pitchFamily="18" charset="0"/>
                        </a:rPr>
                        <a:t>Standard Deviation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tr-TR" sz="2400" b="0" i="0" u="none" strike="noStrike" cap="none" normalizeH="0" baseline="0">
                        <a:ln>
                          <a:noFill/>
                        </a:ln>
                        <a:solidFill>
                          <a:srgbClr val="3333FF"/>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0" i="0" u="none" strike="noStrike" cap="none" normalizeH="0" baseline="0">
                          <a:ln>
                            <a:noFill/>
                          </a:ln>
                          <a:solidFill>
                            <a:srgbClr val="3333FF"/>
                          </a:solidFill>
                          <a:effectLst/>
                          <a:latin typeface="Times New Roman" pitchFamily="18" charset="0"/>
                        </a:rPr>
                        <a:t>Variance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0" i="0" u="none" strike="noStrike" cap="none" normalizeH="0" baseline="0">
                          <a:ln>
                            <a:noFill/>
                          </a:ln>
                          <a:solidFill>
                            <a:srgbClr val="3333FF"/>
                          </a:solidFill>
                          <a:effectLst/>
                          <a:latin typeface="Times New Roman" pitchFamily="18" charset="0"/>
                        </a:rPr>
                        <a:t>Treasury Bills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0" i="0" u="none" strike="noStrike" cap="none" normalizeH="0" baseline="0">
                          <a:ln>
                            <a:noFill/>
                          </a:ln>
                          <a:solidFill>
                            <a:srgbClr val="3333FF"/>
                          </a:solidFill>
                          <a:effectLst/>
                          <a:latin typeface="Times New Roman" pitchFamily="18" charset="0"/>
                        </a:rPr>
                        <a:t>Government Bonds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88.7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0" i="0" u="none" strike="noStrike" cap="none" normalizeH="0" baseline="0">
                          <a:ln>
                            <a:noFill/>
                          </a:ln>
                          <a:solidFill>
                            <a:srgbClr val="3333FF"/>
                          </a:solidFill>
                          <a:effectLst/>
                          <a:latin typeface="Times New Roman" pitchFamily="18" charset="0"/>
                        </a:rPr>
                        <a:t>Corporate Bonds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75.5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0" i="0" u="none" strike="noStrike" cap="none" normalizeH="0" baseline="0">
                          <a:ln>
                            <a:noFill/>
                          </a:ln>
                          <a:solidFill>
                            <a:srgbClr val="3333FF"/>
                          </a:solidFill>
                          <a:effectLst/>
                          <a:latin typeface="Times New Roman" pitchFamily="18" charset="0"/>
                        </a:rPr>
                        <a:t>Common Stocks (S&amp;P 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406.9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0" i="0" u="none" strike="noStrike" cap="none" normalizeH="0" baseline="0">
                          <a:ln>
                            <a:noFill/>
                          </a:ln>
                          <a:solidFill>
                            <a:srgbClr val="3333FF"/>
                          </a:solidFill>
                          <a:effectLst/>
                          <a:latin typeface="Times New Roman" pitchFamily="18" charset="0"/>
                        </a:rPr>
                        <a:t>Small Firm Common Stocks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33.4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400" b="1" i="0" u="none" strike="noStrike" cap="none" normalizeH="0" baseline="0">
                          <a:ln>
                            <a:noFill/>
                          </a:ln>
                          <a:solidFill>
                            <a:schemeClr val="tx1"/>
                          </a:solidFill>
                          <a:effectLst/>
                          <a:latin typeface="Times New Roman" pitchFamily="18" charset="0"/>
                        </a:rPr>
                        <a:t>1118.4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a:hlinkClick r:id="" action="ppaction://ole?verb=0"/>
          </p:cNvPr>
          <p:cNvGraphicFramePr>
            <a:graphicFrameLocks/>
          </p:cNvGraphicFramePr>
          <p:nvPr/>
        </p:nvGraphicFramePr>
        <p:xfrm>
          <a:off x="685800" y="1066800"/>
          <a:ext cx="8026400" cy="5453063"/>
        </p:xfrm>
        <a:graphic>
          <a:graphicData uri="http://schemas.openxmlformats.org/presentationml/2006/ole">
            <mc:AlternateContent xmlns:mc="http://schemas.openxmlformats.org/markup-compatibility/2006">
              <mc:Choice xmlns:v="urn:schemas-microsoft-com:vml" Requires="v">
                <p:oleObj name="Chart" r:id="rId3" imgW="8591584" imgH="5848485" progId="MSGraph.Chart.8">
                  <p:embed followColorScheme="full"/>
                </p:oleObj>
              </mc:Choice>
              <mc:Fallback>
                <p:oleObj name="Chart" r:id="rId3" imgW="8591584" imgH="5848485" progId="MSGraph.Chart.8">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066800"/>
                        <a:ext cx="8026400" cy="5453063"/>
                      </a:xfrm>
                      <a:prstGeom prst="rect">
                        <a:avLst/>
                      </a:prstGeom>
                      <a:noFill/>
                      <a:ln>
                        <a:noFill/>
                      </a:ln>
                      <a:effectLst/>
                      <a:extLst>
                        <a:ext uri="{909E8E84-426E-40DD-AFC4-6F175D3DCCD1}">
                          <a14:hiddenFill xmlns:a14="http://schemas.microsoft.com/office/drawing/2010/main">
                            <a:solidFill>
                              <a:srgbClr val="FFFFCC">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Rectangle 3"/>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9460" name="Rectangle 4"/>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9461" name="Rectangle 5"/>
          <p:cNvSpPr>
            <a:spLocks noChangeArrowheads="1"/>
          </p:cNvSpPr>
          <p:nvPr/>
        </p:nvSpPr>
        <p:spPr bwMode="auto">
          <a:xfrm>
            <a:off x="762000" y="6019800"/>
            <a:ext cx="2771775" cy="363538"/>
          </a:xfrm>
          <a:prstGeom prst="rect">
            <a:avLst/>
          </a:prstGeom>
          <a:noFill/>
          <a:ln w="12700">
            <a:noFill/>
            <a:miter lim="800000"/>
            <a:headEnd/>
            <a:tailEnd/>
          </a:ln>
        </p:spPr>
        <p:txBody>
          <a:bodyPr wrap="none" lIns="90488" tIns="44450" rIns="90488" bIns="44450">
            <a:spAutoFit/>
          </a:bodyPr>
          <a:lstStyle/>
          <a:p>
            <a:pPr algn="ctr" defTabSz="762000" eaLnBrk="0" hangingPunct="0"/>
            <a:r>
              <a:rPr lang="en-US">
                <a:latin typeface="Times New Roman" pitchFamily="18" charset="0"/>
              </a:rPr>
              <a:t>Source: Ibbotson Associates</a:t>
            </a:r>
          </a:p>
        </p:txBody>
      </p:sp>
      <p:sp>
        <p:nvSpPr>
          <p:cNvPr id="19462" name="Rectangle 6"/>
          <p:cNvSpPr>
            <a:spLocks noChangeArrowheads="1"/>
          </p:cNvSpPr>
          <p:nvPr/>
        </p:nvSpPr>
        <p:spPr bwMode="auto">
          <a:xfrm rot="-5400000">
            <a:off x="0" y="3197863"/>
            <a:ext cx="1673225" cy="4591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400" dirty="0">
                <a:latin typeface="Times New Roman" pitchFamily="18" charset="0"/>
              </a:rPr>
              <a:t>Index</a:t>
            </a:r>
          </a:p>
        </p:txBody>
      </p:sp>
      <p:sp>
        <p:nvSpPr>
          <p:cNvPr id="19463" name="Rectangle 7"/>
          <p:cNvSpPr>
            <a:spLocks noChangeArrowheads="1"/>
          </p:cNvSpPr>
          <p:nvPr/>
        </p:nvSpPr>
        <p:spPr bwMode="auto">
          <a:xfrm>
            <a:off x="3729038" y="5862638"/>
            <a:ext cx="1838325" cy="459100"/>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2400" dirty="0">
                <a:latin typeface="Times New Roman" pitchFamily="18" charset="0"/>
              </a:rPr>
              <a:t>Year</a:t>
            </a:r>
          </a:p>
        </p:txBody>
      </p:sp>
      <p:sp>
        <p:nvSpPr>
          <p:cNvPr id="19464" name="Text Box 8"/>
          <p:cNvSpPr txBox="1">
            <a:spLocks noChangeArrowheads="1"/>
          </p:cNvSpPr>
          <p:nvPr/>
        </p:nvSpPr>
        <p:spPr bwMode="auto">
          <a:xfrm>
            <a:off x="1219200" y="4267200"/>
            <a:ext cx="4572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1</a:t>
            </a:r>
          </a:p>
        </p:txBody>
      </p:sp>
      <p:sp>
        <p:nvSpPr>
          <p:cNvPr id="19465" name="Text Box 9"/>
          <p:cNvSpPr txBox="1">
            <a:spLocks noChangeArrowheads="1"/>
          </p:cNvSpPr>
          <p:nvPr/>
        </p:nvSpPr>
        <p:spPr bwMode="auto">
          <a:xfrm>
            <a:off x="8001000" y="2057400"/>
            <a:ext cx="838200" cy="2682875"/>
          </a:xfrm>
          <a:prstGeom prst="rect">
            <a:avLst/>
          </a:prstGeom>
          <a:noFill/>
          <a:ln w="9525">
            <a:noFill/>
            <a:miter lim="800000"/>
            <a:headEnd/>
            <a:tailEnd/>
          </a:ln>
        </p:spPr>
        <p:txBody>
          <a:bodyPr>
            <a:spAutoFit/>
          </a:bodyPr>
          <a:lstStyle/>
          <a:p>
            <a:pPr eaLnBrk="0" hangingPunct="0">
              <a:spcBef>
                <a:spcPct val="50000"/>
              </a:spcBef>
            </a:pPr>
            <a:r>
              <a:rPr lang="en-US" sz="2000">
                <a:latin typeface="Times New Roman" pitchFamily="18" charset="0"/>
              </a:rPr>
              <a:t>660</a:t>
            </a:r>
          </a:p>
          <a:p>
            <a:pPr eaLnBrk="0" hangingPunct="0">
              <a:spcBef>
                <a:spcPct val="50000"/>
              </a:spcBef>
            </a:pPr>
            <a:r>
              <a:rPr lang="en-US" sz="2000">
                <a:latin typeface="Times New Roman" pitchFamily="18" charset="0"/>
              </a:rPr>
              <a:t>267</a:t>
            </a:r>
          </a:p>
          <a:p>
            <a:pPr eaLnBrk="0" hangingPunct="0">
              <a:spcBef>
                <a:spcPct val="50000"/>
              </a:spcBef>
            </a:pPr>
            <a:endParaRPr lang="en-US" sz="2000">
              <a:latin typeface="Times New Roman" pitchFamily="18" charset="0"/>
            </a:endParaRPr>
          </a:p>
          <a:p>
            <a:pPr eaLnBrk="0" hangingPunct="0">
              <a:spcBef>
                <a:spcPct val="50000"/>
              </a:spcBef>
            </a:pPr>
            <a:r>
              <a:rPr lang="en-US" sz="2000">
                <a:latin typeface="Times New Roman" pitchFamily="18" charset="0"/>
              </a:rPr>
              <a:t>6.6</a:t>
            </a:r>
          </a:p>
          <a:p>
            <a:pPr eaLnBrk="0" hangingPunct="0">
              <a:spcBef>
                <a:spcPct val="50000"/>
              </a:spcBef>
            </a:pPr>
            <a:r>
              <a:rPr lang="en-US" sz="2000">
                <a:latin typeface="Times New Roman" pitchFamily="18" charset="0"/>
              </a:rPr>
              <a:t>5.0</a:t>
            </a:r>
          </a:p>
          <a:p>
            <a:pPr eaLnBrk="0" hangingPunct="0">
              <a:spcBef>
                <a:spcPct val="50000"/>
              </a:spcBef>
            </a:pPr>
            <a:r>
              <a:rPr lang="en-US" sz="2000">
                <a:latin typeface="Times New Roman" pitchFamily="18" charset="0"/>
              </a:rPr>
              <a:t>1.7</a:t>
            </a:r>
          </a:p>
        </p:txBody>
      </p:sp>
      <p:sp>
        <p:nvSpPr>
          <p:cNvPr id="19466" name="Text Box 10"/>
          <p:cNvSpPr txBox="1">
            <a:spLocks noChangeArrowheads="1"/>
          </p:cNvSpPr>
          <p:nvPr/>
        </p:nvSpPr>
        <p:spPr bwMode="auto">
          <a:xfrm>
            <a:off x="4191000" y="1371600"/>
            <a:ext cx="1752600" cy="45720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sz="2400">
                <a:latin typeface="Times New Roman" pitchFamily="18" charset="0"/>
              </a:rPr>
              <a:t>Real returns</a:t>
            </a:r>
          </a:p>
        </p:txBody>
      </p:sp>
      <p:sp>
        <p:nvSpPr>
          <p:cNvPr id="19467" name="Rectangle 11"/>
          <p:cNvSpPr>
            <a:spLocks noChangeArrowheads="1"/>
          </p:cNvSpPr>
          <p:nvPr/>
        </p:nvSpPr>
        <p:spPr bwMode="auto">
          <a:xfrm>
            <a:off x="357188" y="44830"/>
            <a:ext cx="8501062" cy="643766"/>
          </a:xfrm>
          <a:prstGeom prst="rect">
            <a:avLst/>
          </a:prstGeom>
          <a:noFill/>
          <a:ln w="12700">
            <a:noFill/>
            <a:miter lim="800000"/>
            <a:headEnd/>
            <a:tailEnd/>
          </a:ln>
        </p:spPr>
        <p:txBody>
          <a:bodyPr lIns="90488" tIns="44450" rIns="90488" bIns="44450" anchor="ctr">
            <a:spAutoFit/>
          </a:bodyPr>
          <a:lstStyle/>
          <a:p>
            <a:pPr algn="ctr" defTabSz="762000" eaLnBrk="0" hangingPunct="0">
              <a:spcAft>
                <a:spcPct val="67000"/>
              </a:spcAft>
            </a:pPr>
            <a:r>
              <a:rPr lang="en-US" sz="3600" b="1" dirty="0">
                <a:latin typeface="Times New Roman" pitchFamily="18" charset="0"/>
              </a:rPr>
              <a:t>Real future value of $ 1 invested in 1926</a:t>
            </a:r>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685800" y="1295400"/>
            <a:ext cx="7772400" cy="1470025"/>
          </a:xfrm>
        </p:spPr>
        <p:txBody>
          <a:bodyPr/>
          <a:lstStyle/>
          <a:p>
            <a:pPr eaLnBrk="1" hangingPunct="1"/>
            <a:r>
              <a:rPr lang="en-US" b="1" dirty="0">
                <a:latin typeface="Arial" charset="0"/>
                <a:cs typeface="Arial" charset="0"/>
              </a:rPr>
              <a:t>CHAPTER 1</a:t>
            </a:r>
          </a:p>
        </p:txBody>
      </p:sp>
      <p:sp>
        <p:nvSpPr>
          <p:cNvPr id="27651" name="Subtitle 2"/>
          <p:cNvSpPr>
            <a:spLocks noGrp="1"/>
          </p:cNvSpPr>
          <p:nvPr>
            <p:ph type="subTitle" idx="1"/>
          </p:nvPr>
        </p:nvSpPr>
        <p:spPr>
          <a:xfrm>
            <a:off x="1295400" y="3352800"/>
            <a:ext cx="6400800" cy="1752600"/>
          </a:xfrm>
        </p:spPr>
        <p:txBody>
          <a:bodyPr/>
          <a:lstStyle/>
          <a:p>
            <a:pPr eaLnBrk="1" hangingPunct="1"/>
            <a:r>
              <a:rPr lang="en-US" b="1" dirty="0">
                <a:solidFill>
                  <a:schemeClr val="tx1"/>
                </a:solidFill>
                <a:latin typeface="Arial" charset="0"/>
                <a:cs typeface="Arial" charset="0"/>
              </a:rPr>
              <a:t>INTRODUCTION TO RISK MANAGEMENT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048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485" name="Rectangle 4"/>
          <p:cNvSpPr>
            <a:spLocks noChangeArrowheads="1"/>
          </p:cNvSpPr>
          <p:nvPr/>
        </p:nvSpPr>
        <p:spPr bwMode="auto">
          <a:xfrm>
            <a:off x="990600" y="609600"/>
            <a:ext cx="7086600" cy="643766"/>
          </a:xfrm>
          <a:prstGeom prst="rect">
            <a:avLst/>
          </a:prstGeom>
          <a:noFill/>
          <a:ln w="12700">
            <a:noFill/>
            <a:miter lim="800000"/>
            <a:headEnd/>
            <a:tailEnd/>
          </a:ln>
        </p:spPr>
        <p:txBody>
          <a:bodyPr wrap="square" lIns="90488" tIns="44450" rIns="90488" bIns="44450" anchor="ctr">
            <a:spAutoFit/>
          </a:bodyPr>
          <a:lstStyle/>
          <a:p>
            <a:pPr algn="ctr" defTabSz="762000" eaLnBrk="0" hangingPunct="0">
              <a:spcAft>
                <a:spcPct val="67000"/>
              </a:spcAft>
            </a:pPr>
            <a:r>
              <a:rPr lang="en-US" sz="3600" dirty="0">
                <a:latin typeface="Times New Roman" pitchFamily="18" charset="0"/>
              </a:rPr>
              <a:t>Historical returns, U.S., 1926-2000</a:t>
            </a:r>
          </a:p>
        </p:txBody>
      </p:sp>
      <p:sp>
        <p:nvSpPr>
          <p:cNvPr id="20486" name="Rectangle 5"/>
          <p:cNvSpPr>
            <a:spLocks noChangeArrowheads="1"/>
          </p:cNvSpPr>
          <p:nvPr/>
        </p:nvSpPr>
        <p:spPr bwMode="auto">
          <a:xfrm>
            <a:off x="-4763" y="6091238"/>
            <a:ext cx="3778251" cy="363537"/>
          </a:xfrm>
          <a:prstGeom prst="rect">
            <a:avLst/>
          </a:prstGeom>
          <a:noFill/>
          <a:ln w="12700">
            <a:noFill/>
            <a:miter lim="800000"/>
            <a:headEnd/>
            <a:tailEnd/>
          </a:ln>
        </p:spPr>
        <p:txBody>
          <a:bodyPr lIns="90488" tIns="44450" rIns="90488" bIns="44450">
            <a:spAutoFit/>
          </a:bodyPr>
          <a:lstStyle/>
          <a:p>
            <a:pPr marL="571500" lvl="1" defTabSz="762000" eaLnBrk="0" hangingPunct="0"/>
            <a:r>
              <a:rPr lang="en-US">
                <a:solidFill>
                  <a:srgbClr val="00279F"/>
                </a:solidFill>
                <a:latin typeface="Times New Roman" pitchFamily="18" charset="0"/>
              </a:rPr>
              <a:t>Source: Ibbotson Associates</a:t>
            </a:r>
          </a:p>
        </p:txBody>
      </p:sp>
      <p:graphicFrame>
        <p:nvGraphicFramePr>
          <p:cNvPr id="20482" name="Object 6">
            <a:hlinkClick r:id="" action="ppaction://ole?verb=0"/>
          </p:cNvPr>
          <p:cNvGraphicFramePr>
            <a:graphicFrameLocks/>
          </p:cNvGraphicFramePr>
          <p:nvPr/>
        </p:nvGraphicFramePr>
        <p:xfrm>
          <a:off x="1295400" y="1676400"/>
          <a:ext cx="6791325" cy="3690938"/>
        </p:xfrm>
        <a:graphic>
          <a:graphicData uri="http://schemas.openxmlformats.org/presentationml/2006/ole">
            <mc:AlternateContent xmlns:mc="http://schemas.openxmlformats.org/markup-compatibility/2006">
              <mc:Choice xmlns:v="urn:schemas-microsoft-com:vml" Requires="v">
                <p:oleObj name="Chart" r:id="rId3" imgW="6791376" imgH="3686243" progId="MSGraph.Chart.8">
                  <p:embed followColorScheme="full"/>
                </p:oleObj>
              </mc:Choice>
              <mc:Fallback>
                <p:oleObj name="Chart" r:id="rId3" imgW="6791376" imgH="3686243" progId="MSGraph.Chart.8">
                  <p:embed followColorScheme="full"/>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76400"/>
                        <a:ext cx="6791325"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Rectangle 7"/>
          <p:cNvSpPr>
            <a:spLocks noChangeArrowheads="1"/>
          </p:cNvSpPr>
          <p:nvPr/>
        </p:nvSpPr>
        <p:spPr bwMode="auto">
          <a:xfrm>
            <a:off x="4114800" y="5638800"/>
            <a:ext cx="1381125" cy="4591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400" dirty="0">
                <a:latin typeface="Times New Roman" pitchFamily="18" charset="0"/>
              </a:rPr>
              <a:t>Year</a:t>
            </a:r>
          </a:p>
        </p:txBody>
      </p:sp>
      <p:sp>
        <p:nvSpPr>
          <p:cNvPr id="20488" name="Rectangle 8"/>
          <p:cNvSpPr>
            <a:spLocks noChangeArrowheads="1"/>
          </p:cNvSpPr>
          <p:nvPr/>
        </p:nvSpPr>
        <p:spPr bwMode="auto">
          <a:xfrm rot="-5400000">
            <a:off x="-234950" y="3052763"/>
            <a:ext cx="2447925" cy="454025"/>
          </a:xfrm>
          <a:prstGeom prst="rect">
            <a:avLst/>
          </a:prstGeom>
          <a:noFill/>
          <a:ln w="12700">
            <a:noFill/>
            <a:miter lim="800000"/>
            <a:headEnd/>
            <a:tailEnd/>
          </a:ln>
        </p:spPr>
        <p:txBody>
          <a:bodyPr lIns="90488" tIns="44450" rIns="90488" bIns="44450">
            <a:spAutoFit/>
          </a:bodyPr>
          <a:lstStyle/>
          <a:p>
            <a:pPr algn="ctr" eaLnBrk="0" hangingPunct="0">
              <a:spcBef>
                <a:spcPct val="50000"/>
              </a:spcBef>
            </a:pPr>
            <a:r>
              <a:rPr lang="en-US" sz="2400">
                <a:latin typeface="Times New Roman" pitchFamily="18" charset="0"/>
              </a:rPr>
              <a:t>%</a:t>
            </a:r>
          </a:p>
        </p:txBody>
      </p:sp>
    </p:spTree>
  </p:cSld>
  <p:clrMapOvr>
    <a:masterClrMapping/>
  </p:clrMapOvr>
  <p:transition>
    <p:pull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228600" y="0"/>
            <a:ext cx="8458200" cy="1143000"/>
          </a:xfrm>
        </p:spPr>
        <p:txBody>
          <a:bodyPr/>
          <a:lstStyle/>
          <a:p>
            <a:pPr eaLnBrk="1" hangingPunct="1"/>
            <a:r>
              <a:rPr lang="en-US" sz="3000" dirty="0">
                <a:latin typeface="Arial" charset="0"/>
                <a:cs typeface="Arial" charset="0"/>
              </a:rPr>
              <a:t>Average risk by period</a:t>
            </a:r>
            <a:endParaRPr lang="tr-TR" sz="3000" dirty="0">
              <a:latin typeface="Arial" charset="0"/>
              <a:cs typeface="Arial" charset="0"/>
            </a:endParaRPr>
          </a:p>
        </p:txBody>
      </p:sp>
      <p:graphicFrame>
        <p:nvGraphicFramePr>
          <p:cNvPr id="62505" name="Group 41"/>
          <p:cNvGraphicFramePr>
            <a:graphicFrameLocks noGrp="1"/>
          </p:cNvGraphicFramePr>
          <p:nvPr>
            <p:ph idx="1"/>
          </p:nvPr>
        </p:nvGraphicFramePr>
        <p:xfrm>
          <a:off x="2286000" y="1219200"/>
          <a:ext cx="5472113" cy="5365689"/>
        </p:xfrm>
        <a:graphic>
          <a:graphicData uri="http://schemas.openxmlformats.org/drawingml/2006/table">
            <a:tbl>
              <a:tblPr/>
              <a:tblGrid>
                <a:gridCol w="2663825">
                  <a:extLst>
                    <a:ext uri="{9D8B030D-6E8A-4147-A177-3AD203B41FA5}">
                      <a16:colId xmlns:a16="http://schemas.microsoft.com/office/drawing/2014/main" val="20000"/>
                    </a:ext>
                  </a:extLst>
                </a:gridCol>
                <a:gridCol w="2808288">
                  <a:extLst>
                    <a:ext uri="{9D8B030D-6E8A-4147-A177-3AD203B41FA5}">
                      <a16:colId xmlns:a16="http://schemas.microsoft.com/office/drawing/2014/main" val="20001"/>
                    </a:ext>
                  </a:extLst>
                </a:gridCol>
              </a:tblGrid>
              <a:tr h="5413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dirty="0">
                          <a:ln>
                            <a:noFill/>
                          </a:ln>
                          <a:solidFill>
                            <a:srgbClr val="FF3300"/>
                          </a:solidFill>
                          <a:effectLst/>
                          <a:latin typeface="Times New Roman" pitchFamily="18" charset="0"/>
                        </a:rPr>
                        <a:t>Period</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dirty="0">
                          <a:ln>
                            <a:noFill/>
                          </a:ln>
                          <a:solidFill>
                            <a:srgbClr val="FF3300"/>
                          </a:solidFill>
                          <a:effectLst/>
                          <a:latin typeface="Times New Roman" pitchFamily="18" charset="0"/>
                        </a:rPr>
                        <a:t>(NYSE)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FF3300"/>
                          </a:solidFill>
                          <a:effectLst/>
                          <a:latin typeface="Times New Roman" pitchFamily="18" charset="0"/>
                        </a:rPr>
                        <a:t>Market St.Dev.(</a:t>
                      </a:r>
                      <a:r>
                        <a:rPr kumimoji="0" lang="tr-TR" sz="2800" b="0" i="0" u="none" strike="noStrike" cap="none" normalizeH="0" baseline="0">
                          <a:ln>
                            <a:noFill/>
                          </a:ln>
                          <a:solidFill>
                            <a:srgbClr val="FF3300"/>
                          </a:solidFill>
                          <a:effectLst/>
                          <a:latin typeface="Symbol" pitchFamily="18" charset="2"/>
                        </a:rPr>
                        <a:t>s</a:t>
                      </a:r>
                      <a:r>
                        <a:rPr kumimoji="0" lang="tr-TR" sz="2800" b="0" i="0" u="none" strike="noStrike" cap="none" normalizeH="0" baseline="-25000">
                          <a:ln>
                            <a:noFill/>
                          </a:ln>
                          <a:solidFill>
                            <a:srgbClr val="FF3300"/>
                          </a:solidFill>
                          <a:effectLst/>
                          <a:latin typeface="Times New Roman" pitchFamily="18" charset="0"/>
                        </a:rPr>
                        <a:t>m</a:t>
                      </a:r>
                      <a:r>
                        <a:rPr kumimoji="0" lang="tr-TR" sz="2800" b="0" i="0" u="none" strike="noStrike" cap="none" normalizeH="0" baseline="0">
                          <a:ln>
                            <a:noFill/>
                          </a:ln>
                          <a:solidFill>
                            <a:srgbClr val="FF3300"/>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1926-1930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21.7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1931-1940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37.8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1941-1950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1951-1960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1961-1970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3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1971-1980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1981-1990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13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a:ln>
                            <a:noFill/>
                          </a:ln>
                          <a:solidFill>
                            <a:srgbClr val="3333FF"/>
                          </a:solidFill>
                          <a:effectLst/>
                          <a:latin typeface="Times New Roman" pitchFamily="18" charset="0"/>
                        </a:rPr>
                        <a:t>1991-2000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tr-TR" sz="2800" b="0" i="0" u="none" strike="noStrike" cap="none" normalizeH="0" baseline="0" dirty="0">
                          <a:ln>
                            <a:noFill/>
                          </a:ln>
                          <a:solidFill>
                            <a:srgbClr val="3333FF"/>
                          </a:solidFill>
                          <a:effectLst/>
                          <a:latin typeface="Times New Roman" pitchFamily="18" charset="0"/>
                        </a:rPr>
                        <a:t>13.4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609600"/>
            <a:ext cx="8229600" cy="533400"/>
          </a:xfrm>
          <a:noFill/>
        </p:spPr>
        <p:txBody>
          <a:bodyPr lIns="92075" tIns="46038" rIns="92075" bIns="46038"/>
          <a:lstStyle/>
          <a:p>
            <a:pPr eaLnBrk="1" hangingPunct="1"/>
            <a:r>
              <a:rPr lang="en-US" sz="2400" b="1" dirty="0"/>
              <a:t>Histogram of Return on Portfolio of Large Company Stocks</a:t>
            </a:r>
            <a:br>
              <a:rPr lang="en-US" sz="2400" b="1" dirty="0"/>
            </a:br>
            <a:r>
              <a:rPr lang="en-US" sz="2400" b="1" dirty="0"/>
              <a:t>1926-2000</a:t>
            </a:r>
            <a:br>
              <a:rPr lang="en-US" dirty="0"/>
            </a:br>
            <a:endParaRPr lang="en-US" dirty="0"/>
          </a:p>
        </p:txBody>
      </p:sp>
      <p:graphicFrame>
        <p:nvGraphicFramePr>
          <p:cNvPr id="21506" name="Object 3"/>
          <p:cNvGraphicFramePr>
            <a:graphicFrameLocks noChangeAspect="1"/>
          </p:cNvGraphicFramePr>
          <p:nvPr/>
        </p:nvGraphicFramePr>
        <p:xfrm>
          <a:off x="1069975" y="1293813"/>
          <a:ext cx="6902450" cy="5362575"/>
        </p:xfrm>
        <a:graphic>
          <a:graphicData uri="http://schemas.openxmlformats.org/presentationml/2006/ole">
            <mc:AlternateContent xmlns:mc="http://schemas.openxmlformats.org/markup-compatibility/2006">
              <mc:Choice xmlns:v="urn:schemas-microsoft-com:vml" Requires="v">
                <p:oleObj name="Chart" r:id="rId3" imgW="6905743" imgH="5362643" progId="MSGraph.Chart.8">
                  <p:embed followColorScheme="full"/>
                </p:oleObj>
              </mc:Choice>
              <mc:Fallback>
                <p:oleObj name="Chart" r:id="rId3" imgW="6905743" imgH="5362643"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1293813"/>
                        <a:ext cx="6902450" cy="536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Text Box 4"/>
          <p:cNvSpPr txBox="1">
            <a:spLocks noChangeArrowheads="1"/>
          </p:cNvSpPr>
          <p:nvPr/>
        </p:nvSpPr>
        <p:spPr bwMode="auto">
          <a:xfrm>
            <a:off x="7315200" y="4572000"/>
            <a:ext cx="1371600" cy="396875"/>
          </a:xfrm>
          <a:prstGeom prst="rect">
            <a:avLst/>
          </a:prstGeom>
          <a:noFill/>
          <a:ln w="9525">
            <a:noFill/>
            <a:miter lim="800000"/>
            <a:headEnd/>
            <a:tailEnd/>
          </a:ln>
        </p:spPr>
        <p:txBody>
          <a:bodyPr>
            <a:spAutoFit/>
          </a:bodyPr>
          <a:lstStyle/>
          <a:p>
            <a:pPr eaLnBrk="0" hangingPunct="0">
              <a:spcBef>
                <a:spcPct val="50000"/>
              </a:spcBef>
            </a:pPr>
            <a:r>
              <a:rPr lang="en-US" sz="2000" dirty="0">
                <a:latin typeface="Times New Roman" pitchFamily="18" charset="0"/>
              </a:rPr>
              <a:t>Return %</a:t>
            </a:r>
          </a:p>
        </p:txBody>
      </p:sp>
      <p:sp>
        <p:nvSpPr>
          <p:cNvPr id="21509" name="Text Box 5"/>
          <p:cNvSpPr txBox="1">
            <a:spLocks noChangeArrowheads="1"/>
          </p:cNvSpPr>
          <p:nvPr/>
        </p:nvSpPr>
        <p:spPr bwMode="auto">
          <a:xfrm>
            <a:off x="609600" y="1524000"/>
            <a:ext cx="1371600" cy="707886"/>
          </a:xfrm>
          <a:prstGeom prst="rect">
            <a:avLst/>
          </a:prstGeom>
          <a:noFill/>
          <a:ln w="9525">
            <a:noFill/>
            <a:miter lim="800000"/>
            <a:headEnd/>
            <a:tailEnd/>
          </a:ln>
        </p:spPr>
        <p:txBody>
          <a:bodyPr>
            <a:spAutoFit/>
          </a:bodyPr>
          <a:lstStyle/>
          <a:p>
            <a:pPr eaLnBrk="0" hangingPunct="0">
              <a:spcBef>
                <a:spcPct val="50000"/>
              </a:spcBef>
            </a:pPr>
            <a:r>
              <a:rPr lang="en-US" sz="2000" dirty="0">
                <a:latin typeface="Times New Roman" pitchFamily="18" charset="0"/>
              </a:rPr>
              <a:t>Number of years</a:t>
            </a:r>
          </a:p>
        </p:txBody>
      </p:sp>
    </p:spTree>
  </p:cSld>
  <p:clrMapOvr>
    <a:masterClrMapping/>
  </p:clrMapOvr>
  <p:transition>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228600" y="1447800"/>
            <a:ext cx="8686800" cy="4800600"/>
          </a:xfrm>
          <a:prstGeom prst="rect">
            <a:avLst/>
          </a:prstGeom>
          <a:solidFill>
            <a:srgbClr val="ECDBC5"/>
          </a:solidFill>
          <a:ln w="9525">
            <a:noFill/>
            <a:miter lim="800000"/>
            <a:headEnd/>
            <a:tailEnd/>
          </a:ln>
        </p:spPr>
        <p:txBody>
          <a:bodyPr wrap="none" anchor="ctr"/>
          <a:lstStyle/>
          <a:p>
            <a:endParaRPr lang="en-US"/>
          </a:p>
        </p:txBody>
      </p:sp>
      <p:graphicFrame>
        <p:nvGraphicFramePr>
          <p:cNvPr id="5122" name="Object 3"/>
          <p:cNvGraphicFramePr>
            <a:graphicFrameLocks noChangeAspect="1"/>
          </p:cNvGraphicFramePr>
          <p:nvPr/>
        </p:nvGraphicFramePr>
        <p:xfrm>
          <a:off x="76200" y="325438"/>
          <a:ext cx="9067800" cy="5922962"/>
        </p:xfrm>
        <a:graphic>
          <a:graphicData uri="http://schemas.openxmlformats.org/presentationml/2006/ole">
            <mc:AlternateContent xmlns:mc="http://schemas.openxmlformats.org/markup-compatibility/2006">
              <mc:Choice xmlns:v="urn:schemas-microsoft-com:vml" Requires="v">
                <p:oleObj name="Chart" r:id="rId3" imgW="5478480" imgH="3574080" progId="MSGraph.Chart.8">
                  <p:embed/>
                </p:oleObj>
              </mc:Choice>
              <mc:Fallback>
                <p:oleObj name="Chart" r:id="rId3" imgW="5478480" imgH="3574080" progId="MSGraph.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25438"/>
                        <a:ext cx="9067800" cy="592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Freeform 4"/>
          <p:cNvSpPr>
            <a:spLocks/>
          </p:cNvSpPr>
          <p:nvPr/>
        </p:nvSpPr>
        <p:spPr bwMode="auto">
          <a:xfrm>
            <a:off x="685800" y="2209800"/>
            <a:ext cx="7315200" cy="3276600"/>
          </a:xfrm>
          <a:custGeom>
            <a:avLst/>
            <a:gdLst>
              <a:gd name="T0" fmla="*/ 0 w 7880"/>
              <a:gd name="T1" fmla="*/ 3121 h 3141"/>
              <a:gd name="T2" fmla="*/ 80 w 7880"/>
              <a:gd name="T3" fmla="*/ 3141 h 3141"/>
              <a:gd name="T4" fmla="*/ 1440 w 7880"/>
              <a:gd name="T5" fmla="*/ 3121 h 3141"/>
              <a:gd name="T6" fmla="*/ 1880 w 7880"/>
              <a:gd name="T7" fmla="*/ 2921 h 3141"/>
              <a:gd name="T8" fmla="*/ 2120 w 7880"/>
              <a:gd name="T9" fmla="*/ 2741 h 3141"/>
              <a:gd name="T10" fmla="*/ 2280 w 7880"/>
              <a:gd name="T11" fmla="*/ 2561 h 3141"/>
              <a:gd name="T12" fmla="*/ 2340 w 7880"/>
              <a:gd name="T13" fmla="*/ 2481 h 3141"/>
              <a:gd name="T14" fmla="*/ 2540 w 7880"/>
              <a:gd name="T15" fmla="*/ 2201 h 3141"/>
              <a:gd name="T16" fmla="*/ 2620 w 7880"/>
              <a:gd name="T17" fmla="*/ 2021 h 3141"/>
              <a:gd name="T18" fmla="*/ 2780 w 7880"/>
              <a:gd name="T19" fmla="*/ 1741 h 3141"/>
              <a:gd name="T20" fmla="*/ 2800 w 7880"/>
              <a:gd name="T21" fmla="*/ 1681 h 3141"/>
              <a:gd name="T22" fmla="*/ 2880 w 7880"/>
              <a:gd name="T23" fmla="*/ 1561 h 3141"/>
              <a:gd name="T24" fmla="*/ 2960 w 7880"/>
              <a:gd name="T25" fmla="*/ 1401 h 3141"/>
              <a:gd name="T26" fmla="*/ 3020 w 7880"/>
              <a:gd name="T27" fmla="*/ 1241 h 3141"/>
              <a:gd name="T28" fmla="*/ 3160 w 7880"/>
              <a:gd name="T29" fmla="*/ 1001 h 3141"/>
              <a:gd name="T30" fmla="*/ 3260 w 7880"/>
              <a:gd name="T31" fmla="*/ 801 h 3141"/>
              <a:gd name="T32" fmla="*/ 3340 w 7880"/>
              <a:gd name="T33" fmla="*/ 661 h 3141"/>
              <a:gd name="T34" fmla="*/ 3360 w 7880"/>
              <a:gd name="T35" fmla="*/ 601 h 3141"/>
              <a:gd name="T36" fmla="*/ 3400 w 7880"/>
              <a:gd name="T37" fmla="*/ 521 h 3141"/>
              <a:gd name="T38" fmla="*/ 3460 w 7880"/>
              <a:gd name="T39" fmla="*/ 461 h 3141"/>
              <a:gd name="T40" fmla="*/ 3500 w 7880"/>
              <a:gd name="T41" fmla="*/ 401 h 3141"/>
              <a:gd name="T42" fmla="*/ 3560 w 7880"/>
              <a:gd name="T43" fmla="*/ 361 h 3141"/>
              <a:gd name="T44" fmla="*/ 3700 w 7880"/>
              <a:gd name="T45" fmla="*/ 261 h 3141"/>
              <a:gd name="T46" fmla="*/ 3900 w 7880"/>
              <a:gd name="T47" fmla="*/ 121 h 3141"/>
              <a:gd name="T48" fmla="*/ 4000 w 7880"/>
              <a:gd name="T49" fmla="*/ 101 h 3141"/>
              <a:gd name="T50" fmla="*/ 4240 w 7880"/>
              <a:gd name="T51" fmla="*/ 21 h 3141"/>
              <a:gd name="T52" fmla="*/ 4860 w 7880"/>
              <a:gd name="T53" fmla="*/ 61 h 3141"/>
              <a:gd name="T54" fmla="*/ 4960 w 7880"/>
              <a:gd name="T55" fmla="*/ 101 h 3141"/>
              <a:gd name="T56" fmla="*/ 5140 w 7880"/>
              <a:gd name="T57" fmla="*/ 161 h 3141"/>
              <a:gd name="T58" fmla="*/ 5340 w 7880"/>
              <a:gd name="T59" fmla="*/ 401 h 3141"/>
              <a:gd name="T60" fmla="*/ 5500 w 7880"/>
              <a:gd name="T61" fmla="*/ 821 h 3141"/>
              <a:gd name="T62" fmla="*/ 5580 w 7880"/>
              <a:gd name="T63" fmla="*/ 1041 h 3141"/>
              <a:gd name="T64" fmla="*/ 5640 w 7880"/>
              <a:gd name="T65" fmla="*/ 1161 h 3141"/>
              <a:gd name="T66" fmla="*/ 5740 w 7880"/>
              <a:gd name="T67" fmla="*/ 1541 h 3141"/>
              <a:gd name="T68" fmla="*/ 5780 w 7880"/>
              <a:gd name="T69" fmla="*/ 1701 h 3141"/>
              <a:gd name="T70" fmla="*/ 5860 w 7880"/>
              <a:gd name="T71" fmla="*/ 1921 h 3141"/>
              <a:gd name="T72" fmla="*/ 6220 w 7880"/>
              <a:gd name="T73" fmla="*/ 2521 h 3141"/>
              <a:gd name="T74" fmla="*/ 6320 w 7880"/>
              <a:gd name="T75" fmla="*/ 2661 h 3141"/>
              <a:gd name="T76" fmla="*/ 6460 w 7880"/>
              <a:gd name="T77" fmla="*/ 2801 h 3141"/>
              <a:gd name="T78" fmla="*/ 6500 w 7880"/>
              <a:gd name="T79" fmla="*/ 2861 h 3141"/>
              <a:gd name="T80" fmla="*/ 6700 w 7880"/>
              <a:gd name="T81" fmla="*/ 2981 h 3141"/>
              <a:gd name="T82" fmla="*/ 6760 w 7880"/>
              <a:gd name="T83" fmla="*/ 3021 h 3141"/>
              <a:gd name="T84" fmla="*/ 7340 w 7880"/>
              <a:gd name="T85" fmla="*/ 3081 h 3141"/>
              <a:gd name="T86" fmla="*/ 7880 w 7880"/>
              <a:gd name="T87" fmla="*/ 3081 h 31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880"/>
              <a:gd name="T133" fmla="*/ 0 h 3141"/>
              <a:gd name="T134" fmla="*/ 7880 w 7880"/>
              <a:gd name="T135" fmla="*/ 3141 h 31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880" h="3141">
                <a:moveTo>
                  <a:pt x="0" y="3121"/>
                </a:moveTo>
                <a:cubicBezTo>
                  <a:pt x="27" y="3128"/>
                  <a:pt x="53" y="3141"/>
                  <a:pt x="80" y="3141"/>
                </a:cubicBezTo>
                <a:cubicBezTo>
                  <a:pt x="533" y="3141"/>
                  <a:pt x="987" y="3134"/>
                  <a:pt x="1440" y="3121"/>
                </a:cubicBezTo>
                <a:cubicBezTo>
                  <a:pt x="1548" y="3118"/>
                  <a:pt x="1763" y="2960"/>
                  <a:pt x="1880" y="2921"/>
                </a:cubicBezTo>
                <a:cubicBezTo>
                  <a:pt x="1964" y="2858"/>
                  <a:pt x="2026" y="2788"/>
                  <a:pt x="2120" y="2741"/>
                </a:cubicBezTo>
                <a:cubicBezTo>
                  <a:pt x="2191" y="2634"/>
                  <a:pt x="2143" y="2698"/>
                  <a:pt x="2280" y="2561"/>
                </a:cubicBezTo>
                <a:cubicBezTo>
                  <a:pt x="2304" y="2537"/>
                  <a:pt x="2318" y="2506"/>
                  <a:pt x="2340" y="2481"/>
                </a:cubicBezTo>
                <a:cubicBezTo>
                  <a:pt x="2417" y="2392"/>
                  <a:pt x="2487" y="2307"/>
                  <a:pt x="2540" y="2201"/>
                </a:cubicBezTo>
                <a:cubicBezTo>
                  <a:pt x="2626" y="2030"/>
                  <a:pt x="2535" y="2169"/>
                  <a:pt x="2620" y="2021"/>
                </a:cubicBezTo>
                <a:cubicBezTo>
                  <a:pt x="2673" y="1929"/>
                  <a:pt x="2732" y="1836"/>
                  <a:pt x="2780" y="1741"/>
                </a:cubicBezTo>
                <a:cubicBezTo>
                  <a:pt x="2789" y="1722"/>
                  <a:pt x="2790" y="1699"/>
                  <a:pt x="2800" y="1681"/>
                </a:cubicBezTo>
                <a:cubicBezTo>
                  <a:pt x="2823" y="1639"/>
                  <a:pt x="2859" y="1604"/>
                  <a:pt x="2880" y="1561"/>
                </a:cubicBezTo>
                <a:cubicBezTo>
                  <a:pt x="2907" y="1508"/>
                  <a:pt x="2933" y="1454"/>
                  <a:pt x="2960" y="1401"/>
                </a:cubicBezTo>
                <a:cubicBezTo>
                  <a:pt x="2985" y="1350"/>
                  <a:pt x="2992" y="1291"/>
                  <a:pt x="3020" y="1241"/>
                </a:cubicBezTo>
                <a:cubicBezTo>
                  <a:pt x="3067" y="1157"/>
                  <a:pt x="3121" y="1088"/>
                  <a:pt x="3160" y="1001"/>
                </a:cubicBezTo>
                <a:cubicBezTo>
                  <a:pt x="3252" y="794"/>
                  <a:pt x="3142" y="958"/>
                  <a:pt x="3260" y="801"/>
                </a:cubicBezTo>
                <a:cubicBezTo>
                  <a:pt x="3302" y="632"/>
                  <a:pt x="3245" y="804"/>
                  <a:pt x="3340" y="661"/>
                </a:cubicBezTo>
                <a:cubicBezTo>
                  <a:pt x="3352" y="643"/>
                  <a:pt x="3352" y="620"/>
                  <a:pt x="3360" y="601"/>
                </a:cubicBezTo>
                <a:cubicBezTo>
                  <a:pt x="3372" y="574"/>
                  <a:pt x="3383" y="545"/>
                  <a:pt x="3400" y="521"/>
                </a:cubicBezTo>
                <a:cubicBezTo>
                  <a:pt x="3416" y="498"/>
                  <a:pt x="3442" y="483"/>
                  <a:pt x="3460" y="461"/>
                </a:cubicBezTo>
                <a:cubicBezTo>
                  <a:pt x="3475" y="443"/>
                  <a:pt x="3483" y="418"/>
                  <a:pt x="3500" y="401"/>
                </a:cubicBezTo>
                <a:cubicBezTo>
                  <a:pt x="3517" y="384"/>
                  <a:pt x="3542" y="376"/>
                  <a:pt x="3560" y="361"/>
                </a:cubicBezTo>
                <a:cubicBezTo>
                  <a:pt x="3720" y="228"/>
                  <a:pt x="3512" y="369"/>
                  <a:pt x="3700" y="261"/>
                </a:cubicBezTo>
                <a:cubicBezTo>
                  <a:pt x="3768" y="222"/>
                  <a:pt x="3827" y="149"/>
                  <a:pt x="3900" y="121"/>
                </a:cubicBezTo>
                <a:cubicBezTo>
                  <a:pt x="3932" y="109"/>
                  <a:pt x="3967" y="108"/>
                  <a:pt x="4000" y="101"/>
                </a:cubicBezTo>
                <a:cubicBezTo>
                  <a:pt x="4078" y="49"/>
                  <a:pt x="4148" y="39"/>
                  <a:pt x="4240" y="21"/>
                </a:cubicBezTo>
                <a:cubicBezTo>
                  <a:pt x="4338" y="25"/>
                  <a:pt x="4677" y="0"/>
                  <a:pt x="4860" y="61"/>
                </a:cubicBezTo>
                <a:cubicBezTo>
                  <a:pt x="4894" y="72"/>
                  <a:pt x="4926" y="89"/>
                  <a:pt x="4960" y="101"/>
                </a:cubicBezTo>
                <a:cubicBezTo>
                  <a:pt x="5020" y="122"/>
                  <a:pt x="5140" y="161"/>
                  <a:pt x="5140" y="161"/>
                </a:cubicBezTo>
                <a:cubicBezTo>
                  <a:pt x="5175" y="201"/>
                  <a:pt x="5297" y="333"/>
                  <a:pt x="5340" y="401"/>
                </a:cubicBezTo>
                <a:cubicBezTo>
                  <a:pt x="5422" y="533"/>
                  <a:pt x="5447" y="680"/>
                  <a:pt x="5500" y="821"/>
                </a:cubicBezTo>
                <a:cubicBezTo>
                  <a:pt x="5527" y="894"/>
                  <a:pt x="5552" y="968"/>
                  <a:pt x="5580" y="1041"/>
                </a:cubicBezTo>
                <a:cubicBezTo>
                  <a:pt x="5596" y="1083"/>
                  <a:pt x="5625" y="1119"/>
                  <a:pt x="5640" y="1161"/>
                </a:cubicBezTo>
                <a:cubicBezTo>
                  <a:pt x="5683" y="1281"/>
                  <a:pt x="5707" y="1418"/>
                  <a:pt x="5740" y="1541"/>
                </a:cubicBezTo>
                <a:cubicBezTo>
                  <a:pt x="5754" y="1594"/>
                  <a:pt x="5750" y="1655"/>
                  <a:pt x="5780" y="1701"/>
                </a:cubicBezTo>
                <a:cubicBezTo>
                  <a:pt x="5833" y="1781"/>
                  <a:pt x="5830" y="1830"/>
                  <a:pt x="5860" y="1921"/>
                </a:cubicBezTo>
                <a:cubicBezTo>
                  <a:pt x="5928" y="2126"/>
                  <a:pt x="6081" y="2359"/>
                  <a:pt x="6220" y="2521"/>
                </a:cubicBezTo>
                <a:cubicBezTo>
                  <a:pt x="6257" y="2565"/>
                  <a:pt x="6282" y="2618"/>
                  <a:pt x="6320" y="2661"/>
                </a:cubicBezTo>
                <a:cubicBezTo>
                  <a:pt x="6364" y="2710"/>
                  <a:pt x="6413" y="2754"/>
                  <a:pt x="6460" y="2801"/>
                </a:cubicBezTo>
                <a:cubicBezTo>
                  <a:pt x="6477" y="2818"/>
                  <a:pt x="6481" y="2847"/>
                  <a:pt x="6500" y="2861"/>
                </a:cubicBezTo>
                <a:cubicBezTo>
                  <a:pt x="6562" y="2908"/>
                  <a:pt x="6633" y="2941"/>
                  <a:pt x="6700" y="2981"/>
                </a:cubicBezTo>
                <a:cubicBezTo>
                  <a:pt x="6721" y="2993"/>
                  <a:pt x="6738" y="3012"/>
                  <a:pt x="6760" y="3021"/>
                </a:cubicBezTo>
                <a:cubicBezTo>
                  <a:pt x="6946" y="3095"/>
                  <a:pt x="7140" y="3077"/>
                  <a:pt x="7340" y="3081"/>
                </a:cubicBezTo>
                <a:cubicBezTo>
                  <a:pt x="7520" y="3085"/>
                  <a:pt x="7700" y="3081"/>
                  <a:pt x="7880" y="3081"/>
                </a:cubicBezTo>
              </a:path>
            </a:pathLst>
          </a:custGeom>
          <a:noFill/>
          <a:ln w="66675">
            <a:solidFill>
              <a:srgbClr val="000080"/>
            </a:solidFill>
            <a:round/>
            <a:headEnd/>
            <a:tailEnd/>
          </a:ln>
        </p:spPr>
        <p:txBody>
          <a:bodyPr/>
          <a:lstStyle/>
          <a:p>
            <a:endParaRPr lang="en-US"/>
          </a:p>
        </p:txBody>
      </p:sp>
      <p:sp>
        <p:nvSpPr>
          <p:cNvPr id="314373" name="Rectangle 5"/>
          <p:cNvSpPr>
            <a:spLocks noGrp="1" noChangeArrowheads="1"/>
          </p:cNvSpPr>
          <p:nvPr>
            <p:ph type="title"/>
          </p:nvPr>
        </p:nvSpPr>
        <p:spPr>
          <a:xfrm>
            <a:off x="685800" y="381000"/>
            <a:ext cx="7772400" cy="762000"/>
          </a:xfrm>
        </p:spPr>
        <p:txBody>
          <a:bodyPr/>
          <a:lstStyle/>
          <a:p>
            <a:pPr>
              <a:defRPr/>
            </a:pPr>
            <a:r>
              <a:rPr lang="en-US" sz="2400" dirty="0"/>
              <a:t>Histogram of Return on Portfolio</a:t>
            </a:r>
            <a:br>
              <a:rPr lang="en-US" sz="2400" dirty="0"/>
            </a:br>
            <a:r>
              <a:rPr lang="en-US" sz="2400" dirty="0"/>
              <a:t>of Large Company Stocks, 1926-2000</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6954563-F7C1-478C-9841-A21DF6A8ADC0}"/>
              </a:ext>
            </a:extLst>
          </p:cNvPr>
          <p:cNvSpPr>
            <a:spLocks noGrp="1" noChangeArrowheads="1"/>
          </p:cNvSpPr>
          <p:nvPr>
            <p:ph type="title"/>
          </p:nvPr>
        </p:nvSpPr>
        <p:spPr/>
        <p:txBody>
          <a:bodyPr/>
          <a:lstStyle/>
          <a:p>
            <a:r>
              <a:rPr lang="en-US" altLang="en-US" b="1" dirty="0"/>
              <a:t>Normal distribution</a:t>
            </a:r>
          </a:p>
        </p:txBody>
      </p:sp>
      <p:grpSp>
        <p:nvGrpSpPr>
          <p:cNvPr id="52227" name="Group 7">
            <a:extLst>
              <a:ext uri="{FF2B5EF4-FFF2-40B4-BE49-F238E27FC236}">
                <a16:creationId xmlns:a16="http://schemas.microsoft.com/office/drawing/2014/main" id="{7DC47148-D3B0-4096-AA0D-3F46F79FEB7B}"/>
              </a:ext>
            </a:extLst>
          </p:cNvPr>
          <p:cNvGrpSpPr>
            <a:grpSpLocks/>
          </p:cNvGrpSpPr>
          <p:nvPr/>
        </p:nvGrpSpPr>
        <p:grpSpPr bwMode="auto">
          <a:xfrm>
            <a:off x="1524000" y="1752600"/>
            <a:ext cx="5511800" cy="1952625"/>
            <a:chOff x="2288" y="2994"/>
            <a:chExt cx="1138" cy="675"/>
          </a:xfrm>
        </p:grpSpPr>
        <p:sp>
          <p:nvSpPr>
            <p:cNvPr id="52239" name="Freeform 5">
              <a:extLst>
                <a:ext uri="{FF2B5EF4-FFF2-40B4-BE49-F238E27FC236}">
                  <a16:creationId xmlns:a16="http://schemas.microsoft.com/office/drawing/2014/main" id="{45A9DE7E-3FCF-4B2A-9EED-A42381E74253}"/>
                </a:ext>
              </a:extLst>
            </p:cNvPr>
            <p:cNvSpPr>
              <a:spLocks/>
            </p:cNvSpPr>
            <p:nvPr/>
          </p:nvSpPr>
          <p:spPr bwMode="auto">
            <a:xfrm>
              <a:off x="2856" y="2994"/>
              <a:ext cx="570" cy="675"/>
            </a:xfrm>
            <a:custGeom>
              <a:avLst/>
              <a:gdLst>
                <a:gd name="T0" fmla="*/ 569 w 570"/>
                <a:gd name="T1" fmla="*/ 674 h 675"/>
                <a:gd name="T2" fmla="*/ 508 w 570"/>
                <a:gd name="T3" fmla="*/ 667 h 675"/>
                <a:gd name="T4" fmla="*/ 478 w 570"/>
                <a:gd name="T5" fmla="*/ 659 h 675"/>
                <a:gd name="T6" fmla="*/ 449 w 570"/>
                <a:gd name="T7" fmla="*/ 648 h 675"/>
                <a:gd name="T8" fmla="*/ 419 w 570"/>
                <a:gd name="T9" fmla="*/ 633 h 675"/>
                <a:gd name="T10" fmla="*/ 389 w 570"/>
                <a:gd name="T11" fmla="*/ 612 h 675"/>
                <a:gd name="T12" fmla="*/ 358 w 570"/>
                <a:gd name="T13" fmla="*/ 583 h 675"/>
                <a:gd name="T14" fmla="*/ 300 w 570"/>
                <a:gd name="T15" fmla="*/ 506 h 675"/>
                <a:gd name="T16" fmla="*/ 239 w 570"/>
                <a:gd name="T17" fmla="*/ 396 h 675"/>
                <a:gd name="T18" fmla="*/ 178 w 570"/>
                <a:gd name="T19" fmla="*/ 263 h 675"/>
                <a:gd name="T20" fmla="*/ 150 w 570"/>
                <a:gd name="T21" fmla="*/ 197 h 675"/>
                <a:gd name="T22" fmla="*/ 120 w 570"/>
                <a:gd name="T23" fmla="*/ 133 h 675"/>
                <a:gd name="T24" fmla="*/ 89 w 570"/>
                <a:gd name="T25" fmla="*/ 78 h 675"/>
                <a:gd name="T26" fmla="*/ 59 w 570"/>
                <a:gd name="T27" fmla="*/ 36 h 675"/>
                <a:gd name="T28" fmla="*/ 29 w 570"/>
                <a:gd name="T29" fmla="*/ 10 h 675"/>
                <a:gd name="T30" fmla="*/ 0 w 570"/>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0"/>
                <a:gd name="T49" fmla="*/ 0 h 675"/>
                <a:gd name="T50" fmla="*/ 570 w 570"/>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25400" cap="rnd" cmpd="sng">
              <a:solidFill>
                <a:srgbClr val="6B477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40" name="Freeform 6">
              <a:extLst>
                <a:ext uri="{FF2B5EF4-FFF2-40B4-BE49-F238E27FC236}">
                  <a16:creationId xmlns:a16="http://schemas.microsoft.com/office/drawing/2014/main" id="{93A6236B-CB1C-4EF6-B87E-97914F2883BB}"/>
                </a:ext>
              </a:extLst>
            </p:cNvPr>
            <p:cNvSpPr>
              <a:spLocks/>
            </p:cNvSpPr>
            <p:nvPr/>
          </p:nvSpPr>
          <p:spPr bwMode="auto">
            <a:xfrm>
              <a:off x="2288" y="2994"/>
              <a:ext cx="569" cy="675"/>
            </a:xfrm>
            <a:custGeom>
              <a:avLst/>
              <a:gdLst>
                <a:gd name="T0" fmla="*/ 0 w 569"/>
                <a:gd name="T1" fmla="*/ 674 h 675"/>
                <a:gd name="T2" fmla="*/ 59 w 569"/>
                <a:gd name="T3" fmla="*/ 667 h 675"/>
                <a:gd name="T4" fmla="*/ 89 w 569"/>
                <a:gd name="T5" fmla="*/ 659 h 675"/>
                <a:gd name="T6" fmla="*/ 120 w 569"/>
                <a:gd name="T7" fmla="*/ 648 h 675"/>
                <a:gd name="T8" fmla="*/ 150 w 569"/>
                <a:gd name="T9" fmla="*/ 633 h 675"/>
                <a:gd name="T10" fmla="*/ 178 w 569"/>
                <a:gd name="T11" fmla="*/ 612 h 675"/>
                <a:gd name="T12" fmla="*/ 209 w 569"/>
                <a:gd name="T13" fmla="*/ 583 h 675"/>
                <a:gd name="T14" fmla="*/ 269 w 569"/>
                <a:gd name="T15" fmla="*/ 506 h 675"/>
                <a:gd name="T16" fmla="*/ 328 w 569"/>
                <a:gd name="T17" fmla="*/ 396 h 675"/>
                <a:gd name="T18" fmla="*/ 389 w 569"/>
                <a:gd name="T19" fmla="*/ 263 h 675"/>
                <a:gd name="T20" fmla="*/ 419 w 569"/>
                <a:gd name="T21" fmla="*/ 197 h 675"/>
                <a:gd name="T22" fmla="*/ 449 w 569"/>
                <a:gd name="T23" fmla="*/ 133 h 675"/>
                <a:gd name="T24" fmla="*/ 478 w 569"/>
                <a:gd name="T25" fmla="*/ 78 h 675"/>
                <a:gd name="T26" fmla="*/ 508 w 569"/>
                <a:gd name="T27" fmla="*/ 36 h 675"/>
                <a:gd name="T28" fmla="*/ 538 w 569"/>
                <a:gd name="T29" fmla="*/ 10 h 675"/>
                <a:gd name="T30" fmla="*/ 568 w 569"/>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9"/>
                <a:gd name="T49" fmla="*/ 0 h 675"/>
                <a:gd name="T50" fmla="*/ 569 w 569"/>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25400" cap="rnd" cmpd="sng">
              <a:solidFill>
                <a:srgbClr val="6B477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2228" name="Line 8">
            <a:extLst>
              <a:ext uri="{FF2B5EF4-FFF2-40B4-BE49-F238E27FC236}">
                <a16:creationId xmlns:a16="http://schemas.microsoft.com/office/drawing/2014/main" id="{30B7261D-03EB-44DF-A4FE-315A4583892D}"/>
              </a:ext>
            </a:extLst>
          </p:cNvPr>
          <p:cNvSpPr>
            <a:spLocks noChangeShapeType="1"/>
          </p:cNvSpPr>
          <p:nvPr/>
        </p:nvSpPr>
        <p:spPr bwMode="auto">
          <a:xfrm>
            <a:off x="1371600" y="3733800"/>
            <a:ext cx="6172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2229" name="Text Box 9">
            <a:extLst>
              <a:ext uri="{FF2B5EF4-FFF2-40B4-BE49-F238E27FC236}">
                <a16:creationId xmlns:a16="http://schemas.microsoft.com/office/drawing/2014/main" id="{503980EF-ACF9-47BE-A759-46B66A52848B}"/>
              </a:ext>
            </a:extLst>
          </p:cNvPr>
          <p:cNvSpPr txBox="1">
            <a:spLocks noChangeArrowheads="1"/>
          </p:cNvSpPr>
          <p:nvPr/>
        </p:nvSpPr>
        <p:spPr bwMode="auto">
          <a:xfrm>
            <a:off x="1143000" y="3810000"/>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l-GR"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 3</a:t>
            </a:r>
            <a:r>
              <a:rPr lang="el-GR" altLang="en-US" sz="2000" i="1">
                <a:latin typeface="Times New Roman" panose="02020603050405020304" pitchFamily="18" charset="0"/>
                <a:cs typeface="Times New Roman" panose="02020603050405020304" pitchFamily="18" charset="0"/>
              </a:rPr>
              <a:t>s</a:t>
            </a:r>
            <a:r>
              <a:rPr lang="en-US" altLang="en-US" sz="2000">
                <a:latin typeface="Times New Roman" panose="02020603050405020304" pitchFamily="18" charset="0"/>
                <a:cs typeface="Times New Roman" panose="02020603050405020304" pitchFamily="18" charset="0"/>
              </a:rPr>
              <a:t>      </a:t>
            </a:r>
            <a:r>
              <a:rPr lang="el-GR"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 2</a:t>
            </a:r>
            <a:r>
              <a:rPr lang="el-GR" altLang="en-US" sz="2000" i="1">
                <a:latin typeface="Times New Roman" panose="02020603050405020304" pitchFamily="18" charset="0"/>
                <a:cs typeface="Times New Roman" panose="02020603050405020304" pitchFamily="18" charset="0"/>
              </a:rPr>
              <a:t>s</a:t>
            </a:r>
            <a:r>
              <a:rPr lang="en-US" altLang="en-US" sz="2000">
                <a:latin typeface="Times New Roman" panose="02020603050405020304" pitchFamily="18" charset="0"/>
                <a:cs typeface="Times New Roman" panose="02020603050405020304" pitchFamily="18" charset="0"/>
              </a:rPr>
              <a:t>     </a:t>
            </a:r>
            <a:r>
              <a:rPr lang="el-GR"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 </a:t>
            </a:r>
            <a:r>
              <a:rPr lang="el-GR" altLang="en-US" sz="2000" i="1">
                <a:latin typeface="Times New Roman" panose="02020603050405020304" pitchFamily="18" charset="0"/>
                <a:cs typeface="Times New Roman" panose="02020603050405020304" pitchFamily="18" charset="0"/>
              </a:rPr>
              <a:t>s</a:t>
            </a:r>
            <a:r>
              <a:rPr lang="en-US" altLang="en-US" sz="2000">
                <a:latin typeface="Times New Roman" panose="02020603050405020304" pitchFamily="18" charset="0"/>
                <a:cs typeface="Times New Roman" panose="02020603050405020304" pitchFamily="18" charset="0"/>
              </a:rPr>
              <a:t>        </a:t>
            </a:r>
            <a:r>
              <a:rPr lang="el-GR"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a:t>
            </a:r>
            <a:r>
              <a:rPr lang="el-GR"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 </a:t>
            </a:r>
            <a:r>
              <a:rPr lang="el-GR" altLang="en-US" sz="2000" i="1">
                <a:latin typeface="Times New Roman" panose="02020603050405020304" pitchFamily="18" charset="0"/>
                <a:cs typeface="Times New Roman" panose="02020603050405020304" pitchFamily="18" charset="0"/>
              </a:rPr>
              <a:t>s</a:t>
            </a:r>
            <a:r>
              <a:rPr lang="en-US" altLang="en-US" sz="2000">
                <a:latin typeface="Times New Roman" panose="02020603050405020304" pitchFamily="18" charset="0"/>
                <a:cs typeface="Times New Roman" panose="02020603050405020304" pitchFamily="18" charset="0"/>
              </a:rPr>
              <a:t>      </a:t>
            </a:r>
            <a:r>
              <a:rPr lang="el-GR"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+2</a:t>
            </a:r>
            <a:r>
              <a:rPr lang="el-GR" altLang="en-US" sz="2000" i="1">
                <a:latin typeface="Times New Roman" panose="02020603050405020304" pitchFamily="18" charset="0"/>
                <a:cs typeface="Times New Roman" panose="02020603050405020304" pitchFamily="18" charset="0"/>
              </a:rPr>
              <a:t>s</a:t>
            </a:r>
            <a:r>
              <a:rPr lang="el-GR"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a:t>
            </a:r>
            <a:r>
              <a:rPr lang="el-GR"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+ 3</a:t>
            </a:r>
            <a:r>
              <a:rPr lang="el-GR" altLang="en-US" sz="2000" i="1">
                <a:latin typeface="Times New Roman" panose="02020603050405020304" pitchFamily="18" charset="0"/>
                <a:cs typeface="Times New Roman" panose="02020603050405020304" pitchFamily="18" charset="0"/>
              </a:rPr>
              <a:t>s</a:t>
            </a:r>
            <a:r>
              <a:rPr lang="en-US" altLang="en-US" sz="2000">
                <a:latin typeface="Times New Roman" panose="02020603050405020304" pitchFamily="18" charset="0"/>
                <a:cs typeface="Times New Roman" panose="02020603050405020304" pitchFamily="18" charset="0"/>
              </a:rPr>
              <a:t> </a:t>
            </a:r>
            <a:endParaRPr lang="el-GR" altLang="en-US" sz="2000">
              <a:latin typeface="Times New Roman" panose="02020603050405020304" pitchFamily="18" charset="0"/>
              <a:cs typeface="Times New Roman" panose="02020603050405020304" pitchFamily="18" charset="0"/>
            </a:endParaRPr>
          </a:p>
        </p:txBody>
      </p:sp>
      <p:grpSp>
        <p:nvGrpSpPr>
          <p:cNvPr id="3" name="Group 19">
            <a:extLst>
              <a:ext uri="{FF2B5EF4-FFF2-40B4-BE49-F238E27FC236}">
                <a16:creationId xmlns:a16="http://schemas.microsoft.com/office/drawing/2014/main" id="{A167013A-F2F1-4D7C-89B3-AE5896D85954}"/>
              </a:ext>
            </a:extLst>
          </p:cNvPr>
          <p:cNvGrpSpPr>
            <a:grpSpLocks/>
          </p:cNvGrpSpPr>
          <p:nvPr/>
        </p:nvGrpSpPr>
        <p:grpSpPr bwMode="auto">
          <a:xfrm>
            <a:off x="1714500" y="4191000"/>
            <a:ext cx="5410200" cy="609600"/>
            <a:chOff x="1080" y="2640"/>
            <a:chExt cx="3408" cy="384"/>
          </a:xfrm>
        </p:grpSpPr>
        <p:sp>
          <p:nvSpPr>
            <p:cNvPr id="52237" name="Text Box 11">
              <a:extLst>
                <a:ext uri="{FF2B5EF4-FFF2-40B4-BE49-F238E27FC236}">
                  <a16:creationId xmlns:a16="http://schemas.microsoft.com/office/drawing/2014/main" id="{5B063B4D-A9AE-49AE-903E-0784D36315FB}"/>
                </a:ext>
              </a:extLst>
            </p:cNvPr>
            <p:cNvSpPr txBox="1">
              <a:spLocks noChangeArrowheads="1"/>
            </p:cNvSpPr>
            <p:nvPr/>
          </p:nvSpPr>
          <p:spPr bwMode="auto">
            <a:xfrm>
              <a:off x="1080" y="2736"/>
              <a:ext cx="3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400">
                  <a:latin typeface="Times New Roman" panose="02020603050405020304" pitchFamily="18" charset="0"/>
                  <a:cs typeface="Arial" panose="020B0604020202020204" pitchFamily="34" charset="0"/>
                </a:rPr>
                <a:t>Approximately 68% of the measurements</a:t>
              </a:r>
            </a:p>
          </p:txBody>
        </p:sp>
        <p:sp>
          <p:nvSpPr>
            <p:cNvPr id="52238" name="AutoShape 12">
              <a:extLst>
                <a:ext uri="{FF2B5EF4-FFF2-40B4-BE49-F238E27FC236}">
                  <a16:creationId xmlns:a16="http://schemas.microsoft.com/office/drawing/2014/main" id="{AE103528-640B-43A9-B8E5-7978BE2BCBE2}"/>
                </a:ext>
              </a:extLst>
            </p:cNvPr>
            <p:cNvSpPr>
              <a:spLocks/>
            </p:cNvSpPr>
            <p:nvPr/>
          </p:nvSpPr>
          <p:spPr bwMode="auto">
            <a:xfrm rot="-5400000">
              <a:off x="2616" y="2232"/>
              <a:ext cx="144" cy="960"/>
            </a:xfrm>
            <a:prstGeom prst="leftBrace">
              <a:avLst>
                <a:gd name="adj1" fmla="val 55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3200">
                <a:latin typeface="Times New Roman" panose="02020603050405020304" pitchFamily="18" charset="0"/>
                <a:cs typeface="Arial" panose="020B0604020202020204" pitchFamily="34" charset="0"/>
              </a:endParaRPr>
            </a:p>
          </p:txBody>
        </p:sp>
      </p:grpSp>
      <p:grpSp>
        <p:nvGrpSpPr>
          <p:cNvPr id="4" name="Group 20">
            <a:extLst>
              <a:ext uri="{FF2B5EF4-FFF2-40B4-BE49-F238E27FC236}">
                <a16:creationId xmlns:a16="http://schemas.microsoft.com/office/drawing/2014/main" id="{60F1D567-47FC-4891-9D38-BDE3ACF6EC36}"/>
              </a:ext>
            </a:extLst>
          </p:cNvPr>
          <p:cNvGrpSpPr>
            <a:grpSpLocks/>
          </p:cNvGrpSpPr>
          <p:nvPr/>
        </p:nvGrpSpPr>
        <p:grpSpPr bwMode="auto">
          <a:xfrm>
            <a:off x="1706563" y="4800600"/>
            <a:ext cx="5426075" cy="609600"/>
            <a:chOff x="1075" y="3024"/>
            <a:chExt cx="3418" cy="384"/>
          </a:xfrm>
        </p:grpSpPr>
        <p:sp>
          <p:nvSpPr>
            <p:cNvPr id="52235" name="AutoShape 14">
              <a:extLst>
                <a:ext uri="{FF2B5EF4-FFF2-40B4-BE49-F238E27FC236}">
                  <a16:creationId xmlns:a16="http://schemas.microsoft.com/office/drawing/2014/main" id="{6FA29721-B776-44C3-9323-FF9520D576EA}"/>
                </a:ext>
              </a:extLst>
            </p:cNvPr>
            <p:cNvSpPr>
              <a:spLocks/>
            </p:cNvSpPr>
            <p:nvPr/>
          </p:nvSpPr>
          <p:spPr bwMode="auto">
            <a:xfrm rot="-5400000">
              <a:off x="2592" y="2064"/>
              <a:ext cx="144" cy="2064"/>
            </a:xfrm>
            <a:prstGeom prst="leftBrace">
              <a:avLst>
                <a:gd name="adj1" fmla="val 119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3200">
                <a:latin typeface="Times New Roman" panose="02020603050405020304" pitchFamily="18" charset="0"/>
                <a:cs typeface="Arial" panose="020B0604020202020204" pitchFamily="34" charset="0"/>
              </a:endParaRPr>
            </a:p>
          </p:txBody>
        </p:sp>
        <p:sp>
          <p:nvSpPr>
            <p:cNvPr id="52236" name="Text Box 15">
              <a:extLst>
                <a:ext uri="{FF2B5EF4-FFF2-40B4-BE49-F238E27FC236}">
                  <a16:creationId xmlns:a16="http://schemas.microsoft.com/office/drawing/2014/main" id="{CD5AA9A2-E101-4A38-8FCA-9B8F1DDE1097}"/>
                </a:ext>
              </a:extLst>
            </p:cNvPr>
            <p:cNvSpPr txBox="1">
              <a:spLocks noChangeArrowheads="1"/>
            </p:cNvSpPr>
            <p:nvPr/>
          </p:nvSpPr>
          <p:spPr bwMode="auto">
            <a:xfrm>
              <a:off x="1075" y="3120"/>
              <a:ext cx="34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400">
                  <a:latin typeface="Times New Roman" panose="02020603050405020304" pitchFamily="18" charset="0"/>
                  <a:cs typeface="Arial" panose="020B0604020202020204" pitchFamily="34" charset="0"/>
                </a:rPr>
                <a:t>Approximately 95% of the measurements</a:t>
              </a:r>
            </a:p>
          </p:txBody>
        </p:sp>
      </p:grpSp>
      <p:grpSp>
        <p:nvGrpSpPr>
          <p:cNvPr id="5" name="Group 21">
            <a:extLst>
              <a:ext uri="{FF2B5EF4-FFF2-40B4-BE49-F238E27FC236}">
                <a16:creationId xmlns:a16="http://schemas.microsoft.com/office/drawing/2014/main" id="{06A99064-E1EC-4B55-AD49-F8B9F499BA00}"/>
              </a:ext>
            </a:extLst>
          </p:cNvPr>
          <p:cNvGrpSpPr>
            <a:grpSpLocks/>
          </p:cNvGrpSpPr>
          <p:nvPr/>
        </p:nvGrpSpPr>
        <p:grpSpPr bwMode="auto">
          <a:xfrm>
            <a:off x="1600200" y="5334000"/>
            <a:ext cx="5638800" cy="685800"/>
            <a:chOff x="1008" y="3360"/>
            <a:chExt cx="3552" cy="432"/>
          </a:xfrm>
        </p:grpSpPr>
        <p:sp>
          <p:nvSpPr>
            <p:cNvPr id="52233" name="AutoShape 17">
              <a:extLst>
                <a:ext uri="{FF2B5EF4-FFF2-40B4-BE49-F238E27FC236}">
                  <a16:creationId xmlns:a16="http://schemas.microsoft.com/office/drawing/2014/main" id="{EC017621-5335-41BB-89F7-96B0373CF6B9}"/>
                </a:ext>
              </a:extLst>
            </p:cNvPr>
            <p:cNvSpPr>
              <a:spLocks/>
            </p:cNvSpPr>
            <p:nvPr/>
          </p:nvSpPr>
          <p:spPr bwMode="auto">
            <a:xfrm rot="-5400000">
              <a:off x="2616" y="1752"/>
              <a:ext cx="192" cy="3408"/>
            </a:xfrm>
            <a:prstGeom prst="leftBrace">
              <a:avLst>
                <a:gd name="adj1" fmla="val 14791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3200">
                <a:latin typeface="Times New Roman" panose="02020603050405020304" pitchFamily="18" charset="0"/>
                <a:cs typeface="Arial" panose="020B0604020202020204" pitchFamily="34" charset="0"/>
              </a:endParaRPr>
            </a:p>
          </p:txBody>
        </p:sp>
        <p:sp>
          <p:nvSpPr>
            <p:cNvPr id="52234" name="Text Box 18">
              <a:extLst>
                <a:ext uri="{FF2B5EF4-FFF2-40B4-BE49-F238E27FC236}">
                  <a16:creationId xmlns:a16="http://schemas.microsoft.com/office/drawing/2014/main" id="{16DFFD0B-FF3D-49EF-BBAE-4422C2D2BE86}"/>
                </a:ext>
              </a:extLst>
            </p:cNvPr>
            <p:cNvSpPr txBox="1">
              <a:spLocks noChangeArrowheads="1"/>
            </p:cNvSpPr>
            <p:nvPr/>
          </p:nvSpPr>
          <p:spPr bwMode="auto">
            <a:xfrm>
              <a:off x="1008" y="3504"/>
              <a:ext cx="3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2"/>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folHlink"/>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rgbClr val="FD2B4E"/>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2400">
                  <a:latin typeface="Times New Roman" panose="02020603050405020304" pitchFamily="18" charset="0"/>
                  <a:cs typeface="Arial" panose="020B0604020202020204" pitchFamily="34" charset="0"/>
                </a:rPr>
                <a:t>Approximately 99.7% of the measurements</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B0D46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B0D46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381000" y="381000"/>
            <a:ext cx="8305800" cy="838200"/>
          </a:xfrm>
        </p:spPr>
        <p:txBody>
          <a:bodyPr/>
          <a:lstStyle/>
          <a:p>
            <a:pPr>
              <a:defRPr/>
            </a:pPr>
            <a:r>
              <a:rPr lang="en-US" sz="3200" dirty="0"/>
              <a:t>Two Assets With Same Expected Return But Different (Continuous) Probability Distributions</a:t>
            </a:r>
          </a:p>
        </p:txBody>
      </p:sp>
      <p:sp>
        <p:nvSpPr>
          <p:cNvPr id="30723" name="Rectangle 3"/>
          <p:cNvSpPr>
            <a:spLocks noChangeArrowheads="1"/>
          </p:cNvSpPr>
          <p:nvPr/>
        </p:nvSpPr>
        <p:spPr bwMode="auto">
          <a:xfrm>
            <a:off x="685800" y="1600200"/>
            <a:ext cx="7772400" cy="4267200"/>
          </a:xfrm>
          <a:prstGeom prst="rect">
            <a:avLst/>
          </a:prstGeom>
          <a:solidFill>
            <a:srgbClr val="ECDBC5"/>
          </a:solidFill>
          <a:ln w="9525">
            <a:noFill/>
            <a:miter lim="800000"/>
            <a:headEnd/>
            <a:tailEnd/>
          </a:ln>
        </p:spPr>
        <p:txBody>
          <a:bodyPr wrap="none" anchor="ctr"/>
          <a:lstStyle/>
          <a:p>
            <a:endParaRPr lang="en-US"/>
          </a:p>
        </p:txBody>
      </p:sp>
      <p:sp>
        <p:nvSpPr>
          <p:cNvPr id="30724" name="Rectangle 4"/>
          <p:cNvSpPr>
            <a:spLocks noChangeArrowheads="1"/>
          </p:cNvSpPr>
          <p:nvPr/>
        </p:nvSpPr>
        <p:spPr bwMode="auto">
          <a:xfrm>
            <a:off x="1447800" y="1981200"/>
            <a:ext cx="6553200" cy="2895600"/>
          </a:xfrm>
          <a:prstGeom prst="rect">
            <a:avLst/>
          </a:prstGeom>
          <a:solidFill>
            <a:srgbClr val="C2B8A1"/>
          </a:solidFill>
          <a:ln w="9525">
            <a:noFill/>
            <a:miter lim="800000"/>
            <a:headEnd/>
            <a:tailEnd/>
          </a:ln>
        </p:spPr>
        <p:txBody>
          <a:bodyPr wrap="none" anchor="ctr"/>
          <a:lstStyle/>
          <a:p>
            <a:endParaRPr lang="en-US"/>
          </a:p>
        </p:txBody>
      </p:sp>
      <p:sp>
        <p:nvSpPr>
          <p:cNvPr id="30725" name="Line 5"/>
          <p:cNvSpPr>
            <a:spLocks noChangeShapeType="1"/>
          </p:cNvSpPr>
          <p:nvPr/>
        </p:nvSpPr>
        <p:spPr bwMode="auto">
          <a:xfrm>
            <a:off x="1447800" y="2000250"/>
            <a:ext cx="0" cy="2895600"/>
          </a:xfrm>
          <a:prstGeom prst="line">
            <a:avLst/>
          </a:prstGeom>
          <a:noFill/>
          <a:ln w="9525">
            <a:solidFill>
              <a:schemeClr val="tx1"/>
            </a:solidFill>
            <a:round/>
            <a:headEnd/>
            <a:tailEnd/>
          </a:ln>
        </p:spPr>
        <p:txBody>
          <a:bodyPr/>
          <a:lstStyle/>
          <a:p>
            <a:endParaRPr lang="en-US"/>
          </a:p>
        </p:txBody>
      </p:sp>
      <p:sp>
        <p:nvSpPr>
          <p:cNvPr id="30726" name="Line 6"/>
          <p:cNvSpPr>
            <a:spLocks noChangeShapeType="1"/>
          </p:cNvSpPr>
          <p:nvPr/>
        </p:nvSpPr>
        <p:spPr bwMode="auto">
          <a:xfrm>
            <a:off x="1981200" y="1981200"/>
            <a:ext cx="0" cy="2895600"/>
          </a:xfrm>
          <a:prstGeom prst="line">
            <a:avLst/>
          </a:prstGeom>
          <a:noFill/>
          <a:ln w="9525">
            <a:solidFill>
              <a:schemeClr val="bg1"/>
            </a:solidFill>
            <a:round/>
            <a:headEnd/>
            <a:tailEnd/>
          </a:ln>
        </p:spPr>
        <p:txBody>
          <a:bodyPr/>
          <a:lstStyle/>
          <a:p>
            <a:endParaRPr lang="en-US"/>
          </a:p>
        </p:txBody>
      </p:sp>
      <p:sp>
        <p:nvSpPr>
          <p:cNvPr id="30727" name="Line 7"/>
          <p:cNvSpPr>
            <a:spLocks noChangeShapeType="1"/>
          </p:cNvSpPr>
          <p:nvPr/>
        </p:nvSpPr>
        <p:spPr bwMode="auto">
          <a:xfrm>
            <a:off x="2514600" y="1981200"/>
            <a:ext cx="0" cy="2897188"/>
          </a:xfrm>
          <a:prstGeom prst="line">
            <a:avLst/>
          </a:prstGeom>
          <a:noFill/>
          <a:ln w="9525">
            <a:solidFill>
              <a:schemeClr val="bg1"/>
            </a:solidFill>
            <a:round/>
            <a:headEnd/>
            <a:tailEnd/>
          </a:ln>
        </p:spPr>
        <p:txBody>
          <a:bodyPr/>
          <a:lstStyle/>
          <a:p>
            <a:endParaRPr lang="en-US"/>
          </a:p>
        </p:txBody>
      </p:sp>
      <p:sp>
        <p:nvSpPr>
          <p:cNvPr id="30728" name="Line 8"/>
          <p:cNvSpPr>
            <a:spLocks noChangeShapeType="1"/>
          </p:cNvSpPr>
          <p:nvPr/>
        </p:nvSpPr>
        <p:spPr bwMode="auto">
          <a:xfrm>
            <a:off x="3048000" y="1981200"/>
            <a:ext cx="0" cy="2897188"/>
          </a:xfrm>
          <a:prstGeom prst="line">
            <a:avLst/>
          </a:prstGeom>
          <a:noFill/>
          <a:ln w="9525">
            <a:solidFill>
              <a:schemeClr val="bg1"/>
            </a:solidFill>
            <a:round/>
            <a:headEnd/>
            <a:tailEnd/>
          </a:ln>
        </p:spPr>
        <p:txBody>
          <a:bodyPr/>
          <a:lstStyle/>
          <a:p>
            <a:endParaRPr lang="en-US"/>
          </a:p>
        </p:txBody>
      </p:sp>
      <p:sp>
        <p:nvSpPr>
          <p:cNvPr id="30729" name="Line 9"/>
          <p:cNvSpPr>
            <a:spLocks noChangeShapeType="1"/>
          </p:cNvSpPr>
          <p:nvPr/>
        </p:nvSpPr>
        <p:spPr bwMode="auto">
          <a:xfrm>
            <a:off x="3657600" y="1981200"/>
            <a:ext cx="0" cy="2897188"/>
          </a:xfrm>
          <a:prstGeom prst="line">
            <a:avLst/>
          </a:prstGeom>
          <a:noFill/>
          <a:ln w="9525">
            <a:solidFill>
              <a:schemeClr val="bg1"/>
            </a:solidFill>
            <a:round/>
            <a:headEnd/>
            <a:tailEnd/>
          </a:ln>
        </p:spPr>
        <p:txBody>
          <a:bodyPr/>
          <a:lstStyle/>
          <a:p>
            <a:endParaRPr lang="en-US"/>
          </a:p>
        </p:txBody>
      </p:sp>
      <p:sp>
        <p:nvSpPr>
          <p:cNvPr id="30730" name="Line 10"/>
          <p:cNvSpPr>
            <a:spLocks noChangeShapeType="1"/>
          </p:cNvSpPr>
          <p:nvPr/>
        </p:nvSpPr>
        <p:spPr bwMode="auto">
          <a:xfrm>
            <a:off x="4191000" y="1981200"/>
            <a:ext cx="0" cy="2897188"/>
          </a:xfrm>
          <a:prstGeom prst="line">
            <a:avLst/>
          </a:prstGeom>
          <a:noFill/>
          <a:ln w="9525">
            <a:solidFill>
              <a:schemeClr val="bg1"/>
            </a:solidFill>
            <a:round/>
            <a:headEnd/>
            <a:tailEnd/>
          </a:ln>
        </p:spPr>
        <p:txBody>
          <a:bodyPr/>
          <a:lstStyle/>
          <a:p>
            <a:endParaRPr lang="en-US"/>
          </a:p>
        </p:txBody>
      </p:sp>
      <p:sp>
        <p:nvSpPr>
          <p:cNvPr id="30731" name="Line 11"/>
          <p:cNvSpPr>
            <a:spLocks noChangeShapeType="1"/>
          </p:cNvSpPr>
          <p:nvPr/>
        </p:nvSpPr>
        <p:spPr bwMode="auto">
          <a:xfrm>
            <a:off x="5257800" y="1981200"/>
            <a:ext cx="0" cy="2897188"/>
          </a:xfrm>
          <a:prstGeom prst="line">
            <a:avLst/>
          </a:prstGeom>
          <a:noFill/>
          <a:ln w="9525">
            <a:solidFill>
              <a:schemeClr val="bg1"/>
            </a:solidFill>
            <a:round/>
            <a:headEnd/>
            <a:tailEnd/>
          </a:ln>
        </p:spPr>
        <p:txBody>
          <a:bodyPr/>
          <a:lstStyle/>
          <a:p>
            <a:endParaRPr lang="en-US"/>
          </a:p>
        </p:txBody>
      </p:sp>
      <p:sp>
        <p:nvSpPr>
          <p:cNvPr id="30732" name="Line 12"/>
          <p:cNvSpPr>
            <a:spLocks noChangeShapeType="1"/>
          </p:cNvSpPr>
          <p:nvPr/>
        </p:nvSpPr>
        <p:spPr bwMode="auto">
          <a:xfrm>
            <a:off x="5791200" y="1981200"/>
            <a:ext cx="0" cy="2897188"/>
          </a:xfrm>
          <a:prstGeom prst="line">
            <a:avLst/>
          </a:prstGeom>
          <a:noFill/>
          <a:ln w="9525">
            <a:solidFill>
              <a:schemeClr val="bg1"/>
            </a:solidFill>
            <a:round/>
            <a:headEnd/>
            <a:tailEnd/>
          </a:ln>
        </p:spPr>
        <p:txBody>
          <a:bodyPr/>
          <a:lstStyle/>
          <a:p>
            <a:endParaRPr lang="en-US"/>
          </a:p>
        </p:txBody>
      </p:sp>
      <p:sp>
        <p:nvSpPr>
          <p:cNvPr id="30733" name="Line 13"/>
          <p:cNvSpPr>
            <a:spLocks noChangeShapeType="1"/>
          </p:cNvSpPr>
          <p:nvPr/>
        </p:nvSpPr>
        <p:spPr bwMode="auto">
          <a:xfrm>
            <a:off x="6324600" y="1981200"/>
            <a:ext cx="0" cy="2897188"/>
          </a:xfrm>
          <a:prstGeom prst="line">
            <a:avLst/>
          </a:prstGeom>
          <a:noFill/>
          <a:ln w="9525">
            <a:solidFill>
              <a:schemeClr val="bg1"/>
            </a:solidFill>
            <a:round/>
            <a:headEnd/>
            <a:tailEnd/>
          </a:ln>
        </p:spPr>
        <p:txBody>
          <a:bodyPr/>
          <a:lstStyle/>
          <a:p>
            <a:endParaRPr lang="en-US"/>
          </a:p>
        </p:txBody>
      </p:sp>
      <p:sp>
        <p:nvSpPr>
          <p:cNvPr id="30734" name="Line 14"/>
          <p:cNvSpPr>
            <a:spLocks noChangeShapeType="1"/>
          </p:cNvSpPr>
          <p:nvPr/>
        </p:nvSpPr>
        <p:spPr bwMode="auto">
          <a:xfrm>
            <a:off x="6934200" y="1981200"/>
            <a:ext cx="0" cy="2897188"/>
          </a:xfrm>
          <a:prstGeom prst="line">
            <a:avLst/>
          </a:prstGeom>
          <a:noFill/>
          <a:ln w="9525">
            <a:solidFill>
              <a:schemeClr val="bg1"/>
            </a:solidFill>
            <a:round/>
            <a:headEnd/>
            <a:tailEnd/>
          </a:ln>
        </p:spPr>
        <p:txBody>
          <a:bodyPr/>
          <a:lstStyle/>
          <a:p>
            <a:endParaRPr lang="en-US"/>
          </a:p>
        </p:txBody>
      </p:sp>
      <p:sp>
        <p:nvSpPr>
          <p:cNvPr id="30735" name="Line 15"/>
          <p:cNvSpPr>
            <a:spLocks noChangeShapeType="1"/>
          </p:cNvSpPr>
          <p:nvPr/>
        </p:nvSpPr>
        <p:spPr bwMode="auto">
          <a:xfrm>
            <a:off x="7467600" y="1981200"/>
            <a:ext cx="0" cy="2897188"/>
          </a:xfrm>
          <a:prstGeom prst="line">
            <a:avLst/>
          </a:prstGeom>
          <a:noFill/>
          <a:ln w="9525">
            <a:solidFill>
              <a:schemeClr val="bg1"/>
            </a:solidFill>
            <a:round/>
            <a:headEnd/>
            <a:tailEnd/>
          </a:ln>
        </p:spPr>
        <p:txBody>
          <a:bodyPr/>
          <a:lstStyle/>
          <a:p>
            <a:endParaRPr lang="en-US"/>
          </a:p>
        </p:txBody>
      </p:sp>
      <p:sp>
        <p:nvSpPr>
          <p:cNvPr id="30736" name="Line 16"/>
          <p:cNvSpPr>
            <a:spLocks noChangeShapeType="1"/>
          </p:cNvSpPr>
          <p:nvPr/>
        </p:nvSpPr>
        <p:spPr bwMode="auto">
          <a:xfrm>
            <a:off x="4724400" y="1981200"/>
            <a:ext cx="0" cy="2897188"/>
          </a:xfrm>
          <a:prstGeom prst="line">
            <a:avLst/>
          </a:prstGeom>
          <a:noFill/>
          <a:ln w="9525">
            <a:solidFill>
              <a:schemeClr val="bg2"/>
            </a:solidFill>
            <a:round/>
            <a:headEnd/>
            <a:tailEnd/>
          </a:ln>
        </p:spPr>
        <p:txBody>
          <a:bodyPr/>
          <a:lstStyle/>
          <a:p>
            <a:endParaRPr lang="en-US"/>
          </a:p>
        </p:txBody>
      </p:sp>
      <p:sp>
        <p:nvSpPr>
          <p:cNvPr id="30737" name="Text Box 17"/>
          <p:cNvSpPr txBox="1">
            <a:spLocks noChangeArrowheads="1"/>
          </p:cNvSpPr>
          <p:nvPr/>
        </p:nvSpPr>
        <p:spPr bwMode="auto">
          <a:xfrm>
            <a:off x="4572000" y="2590800"/>
            <a:ext cx="1752600" cy="366713"/>
          </a:xfrm>
          <a:prstGeom prst="rect">
            <a:avLst/>
          </a:prstGeom>
          <a:noFill/>
          <a:ln w="9525">
            <a:noFill/>
            <a:miter lim="800000"/>
            <a:headEnd/>
            <a:tailEnd/>
          </a:ln>
        </p:spPr>
        <p:txBody>
          <a:bodyPr>
            <a:spAutoFit/>
          </a:bodyPr>
          <a:lstStyle/>
          <a:p>
            <a:pPr algn="ctr">
              <a:spcBef>
                <a:spcPct val="50000"/>
              </a:spcBef>
            </a:pPr>
            <a:r>
              <a:rPr lang="en-US" b="1"/>
              <a:t>Stock 1</a:t>
            </a:r>
          </a:p>
        </p:txBody>
      </p:sp>
      <p:sp>
        <p:nvSpPr>
          <p:cNvPr id="30738" name="Text Box 18"/>
          <p:cNvSpPr txBox="1">
            <a:spLocks noChangeArrowheads="1"/>
          </p:cNvSpPr>
          <p:nvPr/>
        </p:nvSpPr>
        <p:spPr bwMode="auto">
          <a:xfrm>
            <a:off x="5181600" y="3748088"/>
            <a:ext cx="1752600" cy="366712"/>
          </a:xfrm>
          <a:prstGeom prst="rect">
            <a:avLst/>
          </a:prstGeom>
          <a:noFill/>
          <a:ln w="9525">
            <a:noFill/>
            <a:miter lim="800000"/>
            <a:headEnd/>
            <a:tailEnd/>
          </a:ln>
        </p:spPr>
        <p:txBody>
          <a:bodyPr>
            <a:spAutoFit/>
          </a:bodyPr>
          <a:lstStyle/>
          <a:p>
            <a:pPr algn="ctr">
              <a:spcBef>
                <a:spcPct val="50000"/>
              </a:spcBef>
            </a:pPr>
            <a:r>
              <a:rPr lang="en-US" b="1"/>
              <a:t>Stock 2</a:t>
            </a:r>
          </a:p>
        </p:txBody>
      </p:sp>
      <p:sp>
        <p:nvSpPr>
          <p:cNvPr id="30739" name="Text Box 19"/>
          <p:cNvSpPr txBox="1">
            <a:spLocks noChangeArrowheads="1"/>
          </p:cNvSpPr>
          <p:nvPr/>
        </p:nvSpPr>
        <p:spPr bwMode="auto">
          <a:xfrm>
            <a:off x="1295400" y="4921250"/>
            <a:ext cx="6934200" cy="336550"/>
          </a:xfrm>
          <a:prstGeom prst="rect">
            <a:avLst/>
          </a:prstGeom>
          <a:noFill/>
          <a:ln w="9525">
            <a:noFill/>
            <a:miter lim="800000"/>
            <a:headEnd/>
            <a:tailEnd/>
          </a:ln>
        </p:spPr>
        <p:txBody>
          <a:bodyPr>
            <a:spAutoFit/>
          </a:bodyPr>
          <a:lstStyle/>
          <a:p>
            <a:pPr>
              <a:spcBef>
                <a:spcPct val="50000"/>
              </a:spcBef>
            </a:pPr>
            <a:r>
              <a:rPr lang="en-US" sz="1600"/>
              <a:t>0       5        6        7        8       9      10      11     12      13      14      15</a:t>
            </a:r>
          </a:p>
        </p:txBody>
      </p:sp>
      <p:sp>
        <p:nvSpPr>
          <p:cNvPr id="30740" name="Text Box 20"/>
          <p:cNvSpPr txBox="1">
            <a:spLocks noChangeArrowheads="1"/>
          </p:cNvSpPr>
          <p:nvPr/>
        </p:nvSpPr>
        <p:spPr bwMode="auto">
          <a:xfrm>
            <a:off x="3581400" y="5211763"/>
            <a:ext cx="2590800" cy="427037"/>
          </a:xfrm>
          <a:prstGeom prst="rect">
            <a:avLst/>
          </a:prstGeom>
          <a:noFill/>
          <a:ln w="9525">
            <a:noFill/>
            <a:miter lim="800000"/>
            <a:headEnd/>
            <a:tailEnd/>
          </a:ln>
        </p:spPr>
        <p:txBody>
          <a:bodyPr>
            <a:spAutoFit/>
          </a:bodyPr>
          <a:lstStyle/>
          <a:p>
            <a:pPr algn="ctr">
              <a:spcBef>
                <a:spcPct val="50000"/>
              </a:spcBef>
            </a:pPr>
            <a:r>
              <a:rPr lang="en-US" sz="2200" b="1"/>
              <a:t>Return %</a:t>
            </a:r>
          </a:p>
        </p:txBody>
      </p:sp>
      <p:sp>
        <p:nvSpPr>
          <p:cNvPr id="30741" name="Text Box 21"/>
          <p:cNvSpPr txBox="1">
            <a:spLocks noChangeArrowheads="1"/>
          </p:cNvSpPr>
          <p:nvPr/>
        </p:nvSpPr>
        <p:spPr bwMode="auto">
          <a:xfrm rot="-5400000">
            <a:off x="-627062" y="3292475"/>
            <a:ext cx="3354388" cy="427037"/>
          </a:xfrm>
          <a:prstGeom prst="rect">
            <a:avLst/>
          </a:prstGeom>
          <a:noFill/>
          <a:ln w="9525">
            <a:noFill/>
            <a:miter lim="800000"/>
            <a:headEnd/>
            <a:tailEnd/>
          </a:ln>
        </p:spPr>
        <p:txBody>
          <a:bodyPr>
            <a:spAutoFit/>
          </a:bodyPr>
          <a:lstStyle/>
          <a:p>
            <a:pPr algn="ctr">
              <a:spcBef>
                <a:spcPct val="50000"/>
              </a:spcBef>
            </a:pPr>
            <a:r>
              <a:rPr lang="en-US" sz="2200" b="1"/>
              <a:t>Probability Density</a:t>
            </a:r>
          </a:p>
        </p:txBody>
      </p:sp>
      <p:sp>
        <p:nvSpPr>
          <p:cNvPr id="30742" name="Line 22"/>
          <p:cNvSpPr>
            <a:spLocks noChangeShapeType="1"/>
          </p:cNvSpPr>
          <p:nvPr/>
        </p:nvSpPr>
        <p:spPr bwMode="auto">
          <a:xfrm flipV="1">
            <a:off x="1600200" y="4724400"/>
            <a:ext cx="0" cy="152400"/>
          </a:xfrm>
          <a:prstGeom prst="line">
            <a:avLst/>
          </a:prstGeom>
          <a:noFill/>
          <a:ln w="9525">
            <a:solidFill>
              <a:schemeClr val="tx1"/>
            </a:solidFill>
            <a:round/>
            <a:headEnd/>
            <a:tailEnd/>
          </a:ln>
        </p:spPr>
        <p:txBody>
          <a:bodyPr/>
          <a:lstStyle/>
          <a:p>
            <a:endParaRPr lang="en-US"/>
          </a:p>
        </p:txBody>
      </p:sp>
      <p:sp>
        <p:nvSpPr>
          <p:cNvPr id="30743" name="Line 23"/>
          <p:cNvSpPr>
            <a:spLocks noChangeShapeType="1"/>
          </p:cNvSpPr>
          <p:nvPr/>
        </p:nvSpPr>
        <p:spPr bwMode="auto">
          <a:xfrm>
            <a:off x="1600200" y="4724400"/>
            <a:ext cx="228600" cy="304800"/>
          </a:xfrm>
          <a:prstGeom prst="line">
            <a:avLst/>
          </a:prstGeom>
          <a:noFill/>
          <a:ln w="9525">
            <a:solidFill>
              <a:schemeClr val="tx1"/>
            </a:solidFill>
            <a:round/>
            <a:headEnd/>
            <a:tailEnd/>
          </a:ln>
        </p:spPr>
        <p:txBody>
          <a:bodyPr/>
          <a:lstStyle/>
          <a:p>
            <a:endParaRPr lang="en-US"/>
          </a:p>
        </p:txBody>
      </p:sp>
      <p:sp>
        <p:nvSpPr>
          <p:cNvPr id="30744" name="Line 24"/>
          <p:cNvSpPr>
            <a:spLocks noChangeShapeType="1"/>
          </p:cNvSpPr>
          <p:nvPr/>
        </p:nvSpPr>
        <p:spPr bwMode="auto">
          <a:xfrm flipV="1">
            <a:off x="1828800" y="4876800"/>
            <a:ext cx="0" cy="152400"/>
          </a:xfrm>
          <a:prstGeom prst="line">
            <a:avLst/>
          </a:prstGeom>
          <a:noFill/>
          <a:ln w="9525">
            <a:solidFill>
              <a:schemeClr val="tx1"/>
            </a:solidFill>
            <a:round/>
            <a:headEnd/>
            <a:tailEnd/>
          </a:ln>
        </p:spPr>
        <p:txBody>
          <a:bodyPr/>
          <a:lstStyle/>
          <a:p>
            <a:endParaRPr lang="en-US"/>
          </a:p>
        </p:txBody>
      </p:sp>
      <p:sp>
        <p:nvSpPr>
          <p:cNvPr id="30745" name="Line 25"/>
          <p:cNvSpPr>
            <a:spLocks noChangeShapeType="1"/>
          </p:cNvSpPr>
          <p:nvPr/>
        </p:nvSpPr>
        <p:spPr bwMode="auto">
          <a:xfrm flipH="1">
            <a:off x="1447800" y="4876800"/>
            <a:ext cx="152400" cy="0"/>
          </a:xfrm>
          <a:prstGeom prst="line">
            <a:avLst/>
          </a:prstGeom>
          <a:noFill/>
          <a:ln w="9525">
            <a:solidFill>
              <a:schemeClr val="tx1"/>
            </a:solidFill>
            <a:round/>
            <a:headEnd/>
            <a:tailEnd/>
          </a:ln>
        </p:spPr>
        <p:txBody>
          <a:bodyPr/>
          <a:lstStyle/>
          <a:p>
            <a:endParaRPr lang="en-US"/>
          </a:p>
        </p:txBody>
      </p:sp>
      <p:sp>
        <p:nvSpPr>
          <p:cNvPr id="30746" name="Freeform 26"/>
          <p:cNvSpPr>
            <a:spLocks/>
          </p:cNvSpPr>
          <p:nvPr/>
        </p:nvSpPr>
        <p:spPr bwMode="auto">
          <a:xfrm>
            <a:off x="3657600" y="2667000"/>
            <a:ext cx="2133600" cy="2209800"/>
          </a:xfrm>
          <a:custGeom>
            <a:avLst/>
            <a:gdLst>
              <a:gd name="T0" fmla="*/ 0 w 1344"/>
              <a:gd name="T1" fmla="*/ 1424 h 1424"/>
              <a:gd name="T2" fmla="*/ 336 w 1344"/>
              <a:gd name="T3" fmla="*/ 1088 h 1424"/>
              <a:gd name="T4" fmla="*/ 488 w 1344"/>
              <a:gd name="T5" fmla="*/ 604 h 1424"/>
              <a:gd name="T6" fmla="*/ 516 w 1344"/>
              <a:gd name="T7" fmla="*/ 440 h 1424"/>
              <a:gd name="T8" fmla="*/ 564 w 1344"/>
              <a:gd name="T9" fmla="*/ 220 h 1424"/>
              <a:gd name="T10" fmla="*/ 588 w 1344"/>
              <a:gd name="T11" fmla="*/ 128 h 1424"/>
              <a:gd name="T12" fmla="*/ 684 w 1344"/>
              <a:gd name="T13" fmla="*/ 8 h 1424"/>
              <a:gd name="T14" fmla="*/ 780 w 1344"/>
              <a:gd name="T15" fmla="*/ 176 h 1424"/>
              <a:gd name="T16" fmla="*/ 816 w 1344"/>
              <a:gd name="T17" fmla="*/ 416 h 1424"/>
              <a:gd name="T18" fmla="*/ 864 w 1344"/>
              <a:gd name="T19" fmla="*/ 752 h 1424"/>
              <a:gd name="T20" fmla="*/ 936 w 1344"/>
              <a:gd name="T21" fmla="*/ 992 h 1424"/>
              <a:gd name="T22" fmla="*/ 1104 w 1344"/>
              <a:gd name="T23" fmla="*/ 1232 h 1424"/>
              <a:gd name="T24" fmla="*/ 1344 w 1344"/>
              <a:gd name="T25" fmla="*/ 1424 h 1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4"/>
              <a:gd name="T40" fmla="*/ 0 h 1424"/>
              <a:gd name="T41" fmla="*/ 1344 w 1344"/>
              <a:gd name="T42" fmla="*/ 1424 h 1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4" h="1424">
                <a:moveTo>
                  <a:pt x="0" y="1424"/>
                </a:moveTo>
                <a:cubicBezTo>
                  <a:pt x="124" y="1324"/>
                  <a:pt x="255" y="1224"/>
                  <a:pt x="336" y="1088"/>
                </a:cubicBezTo>
                <a:cubicBezTo>
                  <a:pt x="417" y="952"/>
                  <a:pt x="458" y="712"/>
                  <a:pt x="488" y="604"/>
                </a:cubicBezTo>
                <a:cubicBezTo>
                  <a:pt x="518" y="496"/>
                  <a:pt x="503" y="504"/>
                  <a:pt x="516" y="440"/>
                </a:cubicBezTo>
                <a:cubicBezTo>
                  <a:pt x="529" y="376"/>
                  <a:pt x="552" y="272"/>
                  <a:pt x="564" y="220"/>
                </a:cubicBezTo>
                <a:cubicBezTo>
                  <a:pt x="576" y="168"/>
                  <a:pt x="568" y="163"/>
                  <a:pt x="588" y="128"/>
                </a:cubicBezTo>
                <a:cubicBezTo>
                  <a:pt x="608" y="93"/>
                  <a:pt x="652" y="0"/>
                  <a:pt x="684" y="8"/>
                </a:cubicBezTo>
                <a:cubicBezTo>
                  <a:pt x="716" y="16"/>
                  <a:pt x="758" y="108"/>
                  <a:pt x="780" y="176"/>
                </a:cubicBezTo>
                <a:cubicBezTo>
                  <a:pt x="802" y="244"/>
                  <a:pt x="802" y="320"/>
                  <a:pt x="816" y="416"/>
                </a:cubicBezTo>
                <a:cubicBezTo>
                  <a:pt x="830" y="512"/>
                  <a:pt x="844" y="656"/>
                  <a:pt x="864" y="752"/>
                </a:cubicBezTo>
                <a:cubicBezTo>
                  <a:pt x="884" y="848"/>
                  <a:pt x="896" y="912"/>
                  <a:pt x="936" y="992"/>
                </a:cubicBezTo>
                <a:cubicBezTo>
                  <a:pt x="976" y="1072"/>
                  <a:pt x="1036" y="1160"/>
                  <a:pt x="1104" y="1232"/>
                </a:cubicBezTo>
                <a:cubicBezTo>
                  <a:pt x="1172" y="1304"/>
                  <a:pt x="1264" y="1384"/>
                  <a:pt x="1344" y="1424"/>
                </a:cubicBezTo>
              </a:path>
            </a:pathLst>
          </a:custGeom>
          <a:noFill/>
          <a:ln w="63500">
            <a:solidFill>
              <a:srgbClr val="C68037"/>
            </a:solidFill>
            <a:round/>
            <a:headEnd/>
            <a:tailEnd/>
          </a:ln>
        </p:spPr>
        <p:txBody>
          <a:bodyPr/>
          <a:lstStyle/>
          <a:p>
            <a:endParaRPr lang="en-US"/>
          </a:p>
        </p:txBody>
      </p:sp>
      <p:sp>
        <p:nvSpPr>
          <p:cNvPr id="30747" name="Freeform 27"/>
          <p:cNvSpPr>
            <a:spLocks/>
          </p:cNvSpPr>
          <p:nvPr/>
        </p:nvSpPr>
        <p:spPr bwMode="auto">
          <a:xfrm>
            <a:off x="1828800" y="3590925"/>
            <a:ext cx="5753100" cy="1250950"/>
          </a:xfrm>
          <a:custGeom>
            <a:avLst/>
            <a:gdLst>
              <a:gd name="T0" fmla="*/ 0 w 3624"/>
              <a:gd name="T1" fmla="*/ 788 h 788"/>
              <a:gd name="T2" fmla="*/ 600 w 3624"/>
              <a:gd name="T3" fmla="*/ 630 h 788"/>
              <a:gd name="T4" fmla="*/ 1044 w 3624"/>
              <a:gd name="T5" fmla="*/ 426 h 788"/>
              <a:gd name="T6" fmla="*/ 1440 w 3624"/>
              <a:gd name="T7" fmla="*/ 186 h 788"/>
              <a:gd name="T8" fmla="*/ 1824 w 3624"/>
              <a:gd name="T9" fmla="*/ 20 h 788"/>
              <a:gd name="T10" fmla="*/ 2340 w 3624"/>
              <a:gd name="T11" fmla="*/ 306 h 788"/>
              <a:gd name="T12" fmla="*/ 2832 w 3624"/>
              <a:gd name="T13" fmla="*/ 570 h 788"/>
              <a:gd name="T14" fmla="*/ 3252 w 3624"/>
              <a:gd name="T15" fmla="*/ 702 h 788"/>
              <a:gd name="T16" fmla="*/ 3624 w 3624"/>
              <a:gd name="T17" fmla="*/ 786 h 7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24"/>
              <a:gd name="T28" fmla="*/ 0 h 788"/>
              <a:gd name="T29" fmla="*/ 3624 w 3624"/>
              <a:gd name="T30" fmla="*/ 788 h 7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24" h="788">
                <a:moveTo>
                  <a:pt x="0" y="788"/>
                </a:moveTo>
                <a:cubicBezTo>
                  <a:pt x="100" y="762"/>
                  <a:pt x="426" y="690"/>
                  <a:pt x="600" y="630"/>
                </a:cubicBezTo>
                <a:cubicBezTo>
                  <a:pt x="774" y="570"/>
                  <a:pt x="904" y="500"/>
                  <a:pt x="1044" y="426"/>
                </a:cubicBezTo>
                <a:cubicBezTo>
                  <a:pt x="1184" y="352"/>
                  <a:pt x="1310" y="254"/>
                  <a:pt x="1440" y="186"/>
                </a:cubicBezTo>
                <a:cubicBezTo>
                  <a:pt x="1570" y="118"/>
                  <a:pt x="1674" y="0"/>
                  <a:pt x="1824" y="20"/>
                </a:cubicBezTo>
                <a:cubicBezTo>
                  <a:pt x="1974" y="40"/>
                  <a:pt x="2172" y="214"/>
                  <a:pt x="2340" y="306"/>
                </a:cubicBezTo>
                <a:cubicBezTo>
                  <a:pt x="2508" y="398"/>
                  <a:pt x="2680" y="504"/>
                  <a:pt x="2832" y="570"/>
                </a:cubicBezTo>
                <a:cubicBezTo>
                  <a:pt x="2984" y="636"/>
                  <a:pt x="3120" y="666"/>
                  <a:pt x="3252" y="702"/>
                </a:cubicBezTo>
                <a:cubicBezTo>
                  <a:pt x="3384" y="738"/>
                  <a:pt x="3547" y="769"/>
                  <a:pt x="3624" y="786"/>
                </a:cubicBezTo>
              </a:path>
            </a:pathLst>
          </a:custGeom>
          <a:noFill/>
          <a:ln w="76200">
            <a:solidFill>
              <a:srgbClr val="322D59"/>
            </a:solidFill>
            <a:round/>
            <a:headEnd/>
            <a:tailEnd/>
          </a:ln>
        </p:spPr>
        <p:txBody>
          <a:bodyPr/>
          <a:lstStyle/>
          <a:p>
            <a:endParaRPr lang="en-US"/>
          </a:p>
        </p:txBody>
      </p:sp>
      <p:sp>
        <p:nvSpPr>
          <p:cNvPr id="30748" name="Line 28"/>
          <p:cNvSpPr>
            <a:spLocks noChangeShapeType="1"/>
          </p:cNvSpPr>
          <p:nvPr/>
        </p:nvSpPr>
        <p:spPr bwMode="auto">
          <a:xfrm>
            <a:off x="1905000" y="4876800"/>
            <a:ext cx="6096000" cy="0"/>
          </a:xfrm>
          <a:prstGeom prst="line">
            <a:avLst/>
          </a:prstGeom>
          <a:noFill/>
          <a:ln w="9525">
            <a:solidFill>
              <a:schemeClr val="tx1"/>
            </a:solidFill>
            <a:round/>
            <a:headEnd/>
            <a:tailEnd/>
          </a:ln>
        </p:spPr>
        <p:txBody>
          <a:bodyPr/>
          <a:lstStyle/>
          <a:p>
            <a:endParaRPr lang="en-US"/>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66800" y="381000"/>
            <a:ext cx="7696200" cy="1219200"/>
          </a:xfrm>
        </p:spPr>
        <p:txBody>
          <a:bodyPr lIns="92075" tIns="46038" rIns="92075" bIns="46038"/>
          <a:lstStyle/>
          <a:p>
            <a:pPr>
              <a:defRPr/>
            </a:pPr>
            <a:r>
              <a:rPr lang="en-US" dirty="0"/>
              <a:t>The Volatility</a:t>
            </a:r>
          </a:p>
        </p:txBody>
      </p:sp>
      <p:sp>
        <p:nvSpPr>
          <p:cNvPr id="6150" name="Rectangle 3"/>
          <p:cNvSpPr>
            <a:spLocks noGrp="1" noChangeArrowheads="1"/>
          </p:cNvSpPr>
          <p:nvPr>
            <p:ph type="body" idx="1"/>
          </p:nvPr>
        </p:nvSpPr>
        <p:spPr>
          <a:xfrm>
            <a:off x="838200" y="1340643"/>
            <a:ext cx="7620000" cy="4176713"/>
          </a:xfrm>
          <a:noFill/>
        </p:spPr>
        <p:txBody>
          <a:bodyPr lIns="92075" tIns="46038" rIns="92075" bIns="46038"/>
          <a:lstStyle/>
          <a:p>
            <a:r>
              <a:rPr lang="en-US" dirty="0"/>
              <a:t>The volatility is the standard deviation of the continuously compounded rate of return in 1 year</a:t>
            </a:r>
          </a:p>
          <a:p>
            <a:r>
              <a:rPr lang="en-US" dirty="0"/>
              <a:t>The standard deviation of the return in time </a:t>
            </a:r>
            <a:r>
              <a:rPr lang="en-US" dirty="0">
                <a:latin typeface="Symbol" pitchFamily="18" charset="2"/>
              </a:rPr>
              <a:t>D</a:t>
            </a:r>
            <a:r>
              <a:rPr lang="en-US" i="1" dirty="0"/>
              <a:t>t</a:t>
            </a:r>
            <a:r>
              <a:rPr lang="en-US" dirty="0"/>
              <a:t> is </a:t>
            </a:r>
          </a:p>
          <a:p>
            <a:r>
              <a:rPr lang="en-US" dirty="0"/>
              <a:t>If a stock price is $50 and its volatility is 25% per year what is the standard deviation of the price change in one day?</a:t>
            </a:r>
          </a:p>
        </p:txBody>
      </p:sp>
      <p:graphicFrame>
        <p:nvGraphicFramePr>
          <p:cNvPr id="6146" name="Object 4"/>
          <p:cNvGraphicFramePr>
            <a:graphicFrameLocks noChangeAspect="1"/>
          </p:cNvGraphicFramePr>
          <p:nvPr>
            <p:extLst>
              <p:ext uri="{D42A27DB-BD31-4B8C-83A1-F6EECF244321}">
                <p14:modId xmlns:p14="http://schemas.microsoft.com/office/powerpoint/2010/main" val="3230144888"/>
              </p:ext>
            </p:extLst>
          </p:nvPr>
        </p:nvGraphicFramePr>
        <p:xfrm>
          <a:off x="3276600" y="3428999"/>
          <a:ext cx="976313" cy="533400"/>
        </p:xfrm>
        <a:graphic>
          <a:graphicData uri="http://schemas.openxmlformats.org/presentationml/2006/ole">
            <mc:AlternateContent xmlns:mc="http://schemas.openxmlformats.org/markup-compatibility/2006">
              <mc:Choice xmlns:v="urn:schemas-microsoft-com:vml" Requires="v">
                <p:oleObj name="Equation" r:id="rId3" imgW="406080" imgH="228600" progId="Equation.3">
                  <p:embed/>
                </p:oleObj>
              </mc:Choice>
              <mc:Fallback>
                <p:oleObj name="Equation" r:id="rId3" imgW="4060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428999"/>
                        <a:ext cx="9763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71600" y="398463"/>
            <a:ext cx="6629400" cy="1143000"/>
          </a:xfrm>
        </p:spPr>
        <p:txBody>
          <a:bodyPr vert="horz" wrap="square" lIns="92075" tIns="46038" rIns="92075" bIns="46038" numCol="1" anchorCtr="0" compatLnSpc="1">
            <a:prstTxWarp prst="textNoShape">
              <a:avLst/>
            </a:prstTxWarp>
          </a:bodyPr>
          <a:lstStyle/>
          <a:p>
            <a:r>
              <a:rPr lang="en-US" sz="3900" dirty="0">
                <a:effectLst>
                  <a:outerShdw blurRad="38100" dist="38100" dir="2700000" algn="tl">
                    <a:srgbClr val="C0C0C0"/>
                  </a:outerShdw>
                </a:effectLst>
              </a:rPr>
              <a:t>Estimating Volatility from Historical  Data</a:t>
            </a:r>
          </a:p>
        </p:txBody>
      </p:sp>
      <p:sp>
        <p:nvSpPr>
          <p:cNvPr id="7175" name="Rectangle 3"/>
          <p:cNvSpPr>
            <a:spLocks noGrp="1" noChangeArrowheads="1"/>
          </p:cNvSpPr>
          <p:nvPr>
            <p:ph type="body" idx="1"/>
          </p:nvPr>
        </p:nvSpPr>
        <p:spPr>
          <a:xfrm>
            <a:off x="1219200" y="1828800"/>
            <a:ext cx="6877050" cy="3656013"/>
          </a:xfrm>
          <a:noFill/>
        </p:spPr>
        <p:txBody>
          <a:bodyPr lIns="92075" tIns="46038" rIns="92075" bIns="46038"/>
          <a:lstStyle/>
          <a:p>
            <a:pPr marL="533400" indent="-533400">
              <a:lnSpc>
                <a:spcPct val="90000"/>
              </a:lnSpc>
              <a:buFontTx/>
              <a:buAutoNum type="arabicPeriod"/>
            </a:pPr>
            <a:r>
              <a:rPr lang="en-US"/>
              <a:t>Take observations </a:t>
            </a:r>
            <a:r>
              <a:rPr lang="en-US" i="1">
                <a:latin typeface="Times New Roman" pitchFamily="18" charset="0"/>
              </a:rPr>
              <a:t>S</a:t>
            </a:r>
            <a:r>
              <a:rPr lang="en-US" baseline="-25000">
                <a:latin typeface="Times New Roman" pitchFamily="18" charset="0"/>
              </a:rPr>
              <a:t>0</a:t>
            </a:r>
            <a:r>
              <a:rPr lang="en-US" i="1">
                <a:latin typeface="Times New Roman" pitchFamily="18" charset="0"/>
              </a:rPr>
              <a:t>, S</a:t>
            </a:r>
            <a:r>
              <a:rPr lang="en-US" baseline="-25000">
                <a:latin typeface="Times New Roman" pitchFamily="18" charset="0"/>
              </a:rPr>
              <a:t>1</a:t>
            </a:r>
            <a:r>
              <a:rPr lang="en-US" i="1">
                <a:latin typeface="Times New Roman" pitchFamily="18" charset="0"/>
              </a:rPr>
              <a:t>, . . . , S</a:t>
            </a:r>
            <a:r>
              <a:rPr lang="en-US" i="1" baseline="-25000">
                <a:latin typeface="Times New Roman" pitchFamily="18" charset="0"/>
              </a:rPr>
              <a:t>n</a:t>
            </a:r>
            <a:r>
              <a:rPr lang="en-US"/>
              <a:t>  at intervals of </a:t>
            </a:r>
            <a:r>
              <a:rPr lang="en-US">
                <a:latin typeface="Symbol" pitchFamily="18" charset="2"/>
              </a:rPr>
              <a:t>t</a:t>
            </a:r>
            <a:r>
              <a:rPr lang="en-US"/>
              <a:t> years</a:t>
            </a:r>
          </a:p>
          <a:p>
            <a:pPr marL="533400" indent="-533400">
              <a:lnSpc>
                <a:spcPct val="90000"/>
              </a:lnSpc>
              <a:buFontTx/>
              <a:buAutoNum type="arabicPeriod"/>
            </a:pPr>
            <a:r>
              <a:rPr lang="en-US"/>
              <a:t>Calculate the continuously compounded return in each interval as:</a:t>
            </a:r>
          </a:p>
          <a:p>
            <a:pPr marL="533400" indent="-533400">
              <a:lnSpc>
                <a:spcPct val="90000"/>
              </a:lnSpc>
              <a:buFont typeface="Wingdings" pitchFamily="2" charset="2"/>
              <a:buNone/>
            </a:pPr>
            <a:endParaRPr lang="en-US"/>
          </a:p>
          <a:p>
            <a:pPr marL="533400" indent="-533400">
              <a:lnSpc>
                <a:spcPct val="90000"/>
              </a:lnSpc>
              <a:buFont typeface="Arial" charset="0"/>
              <a:buAutoNum type="arabicPeriod" startAt="3"/>
            </a:pPr>
            <a:r>
              <a:rPr lang="en-US"/>
              <a:t>Calculate the standard deviation, </a:t>
            </a:r>
            <a:r>
              <a:rPr lang="en-US" i="1">
                <a:latin typeface="Times New Roman" pitchFamily="18" charset="0"/>
              </a:rPr>
              <a:t>s</a:t>
            </a:r>
            <a:r>
              <a:rPr lang="en-US"/>
              <a:t> , of the </a:t>
            </a:r>
            <a:r>
              <a:rPr lang="en-US" i="1">
                <a:latin typeface="Times New Roman" pitchFamily="18" charset="0"/>
              </a:rPr>
              <a:t>u</a:t>
            </a:r>
            <a:r>
              <a:rPr lang="en-US" i="1" baseline="-25000">
                <a:latin typeface="Times New Roman" pitchFamily="18" charset="0"/>
              </a:rPr>
              <a:t>i</a:t>
            </a:r>
            <a:r>
              <a:rPr lang="en-US"/>
              <a:t>´s</a:t>
            </a:r>
          </a:p>
          <a:p>
            <a:pPr marL="533400" indent="-533400">
              <a:lnSpc>
                <a:spcPct val="90000"/>
              </a:lnSpc>
              <a:buFontTx/>
              <a:buAutoNum type="arabicPeriod" startAt="3"/>
            </a:pPr>
            <a:r>
              <a:rPr lang="en-US"/>
              <a:t>The historical volatility estimate is: </a:t>
            </a:r>
          </a:p>
        </p:txBody>
      </p:sp>
      <p:graphicFrame>
        <p:nvGraphicFramePr>
          <p:cNvPr id="7170" name="Object 4"/>
          <p:cNvGraphicFramePr>
            <a:graphicFrameLocks/>
          </p:cNvGraphicFramePr>
          <p:nvPr/>
        </p:nvGraphicFramePr>
        <p:xfrm>
          <a:off x="3352800" y="3733800"/>
          <a:ext cx="1981200" cy="914400"/>
        </p:xfrm>
        <a:graphic>
          <a:graphicData uri="http://schemas.openxmlformats.org/presentationml/2006/ole">
            <mc:AlternateContent xmlns:mc="http://schemas.openxmlformats.org/markup-compatibility/2006">
              <mc:Choice xmlns:v="urn:schemas-microsoft-com:vml" Requires="v">
                <p:oleObj name="Equation" r:id="rId3" imgW="850680" imgH="482400" progId="Equation.2">
                  <p:embed/>
                </p:oleObj>
              </mc:Choice>
              <mc:Fallback>
                <p:oleObj name="Equation" r:id="rId3" imgW="850680" imgH="48240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733800"/>
                        <a:ext cx="1981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5"/>
          <p:cNvGraphicFramePr>
            <a:graphicFrameLocks/>
          </p:cNvGraphicFramePr>
          <p:nvPr/>
        </p:nvGraphicFramePr>
        <p:xfrm>
          <a:off x="7696200" y="5791200"/>
          <a:ext cx="762000" cy="838200"/>
        </p:xfrm>
        <a:graphic>
          <a:graphicData uri="http://schemas.openxmlformats.org/presentationml/2006/ole">
            <mc:AlternateContent xmlns:mc="http://schemas.openxmlformats.org/markup-compatibility/2006">
              <mc:Choice xmlns:v="urn:schemas-microsoft-com:vml" Requires="v">
                <p:oleObj name="Equation" r:id="rId5" imgW="495000" imgH="419040" progId="Equation.3">
                  <p:embed/>
                </p:oleObj>
              </mc:Choice>
              <mc:Fallback>
                <p:oleObj name="Equation" r:id="rId5" imgW="495000" imgH="41904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5791200"/>
                        <a:ext cx="76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92075" tIns="46038" rIns="92075" bIns="46038"/>
          <a:lstStyle/>
          <a:p>
            <a:pPr>
              <a:defRPr/>
            </a:pPr>
            <a:r>
              <a:rPr lang="en-US"/>
              <a:t>Nature of Volatility</a:t>
            </a:r>
          </a:p>
        </p:txBody>
      </p:sp>
      <p:sp>
        <p:nvSpPr>
          <p:cNvPr id="25605" name="Rectangle 3"/>
          <p:cNvSpPr>
            <a:spLocks noGrp="1" noChangeArrowheads="1"/>
          </p:cNvSpPr>
          <p:nvPr>
            <p:ph type="body" idx="1"/>
          </p:nvPr>
        </p:nvSpPr>
        <p:spPr>
          <a:noFill/>
        </p:spPr>
        <p:txBody>
          <a:bodyPr lIns="92075" tIns="46038" rIns="92075" bIns="46038"/>
          <a:lstStyle/>
          <a:p>
            <a:r>
              <a:rPr lang="en-US"/>
              <a:t>Volatility is usually much greater when the market is open (i.e. the asset is trading) than when it is closed</a:t>
            </a:r>
          </a:p>
          <a:p>
            <a:r>
              <a:rPr lang="en-US"/>
              <a:t>For this reason time is usually measured in “trading days” not calendar days when options are valued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609600" y="381000"/>
            <a:ext cx="8077200" cy="838200"/>
          </a:xfrm>
        </p:spPr>
        <p:txBody>
          <a:bodyPr/>
          <a:lstStyle/>
          <a:p>
            <a:pPr>
              <a:defRPr/>
            </a:pPr>
            <a:r>
              <a:rPr lang="en-US" sz="2800" dirty="0"/>
              <a:t>Risk Preferences: Comparing Two Assets With The Same Expected Return</a:t>
            </a:r>
          </a:p>
        </p:txBody>
      </p:sp>
      <p:sp>
        <p:nvSpPr>
          <p:cNvPr id="29699" name="Rectangle 3"/>
          <p:cNvSpPr>
            <a:spLocks noGrp="1" noChangeArrowheads="1"/>
          </p:cNvSpPr>
          <p:nvPr>
            <p:ph type="body" idx="1"/>
          </p:nvPr>
        </p:nvSpPr>
        <p:spPr>
          <a:xfrm>
            <a:off x="381000" y="1371600"/>
            <a:ext cx="8534400" cy="5181600"/>
          </a:xfrm>
        </p:spPr>
        <p:txBody>
          <a:bodyPr/>
          <a:lstStyle/>
          <a:p>
            <a:r>
              <a:rPr lang="en-US" sz="2000" dirty="0"/>
              <a:t>Stocks 1 &amp; 2 both have an expected return of 10%. </a:t>
            </a:r>
          </a:p>
          <a:p>
            <a:pPr lvl="1"/>
            <a:r>
              <a:rPr lang="en-US" sz="2000" dirty="0"/>
              <a:t>Both offer 10% return in an average economy</a:t>
            </a:r>
          </a:p>
          <a:p>
            <a:pPr lvl="1"/>
            <a:r>
              <a:rPr lang="en-US" sz="2000" dirty="0"/>
              <a:t>Stock 2 would have higher return if economy booms</a:t>
            </a:r>
          </a:p>
          <a:p>
            <a:pPr lvl="1"/>
            <a:r>
              <a:rPr lang="en-US" sz="2000" dirty="0"/>
              <a:t>Stock 1 has lower return variability; does better in bad times</a:t>
            </a:r>
          </a:p>
          <a:p>
            <a:r>
              <a:rPr lang="en-US" sz="2000" dirty="0"/>
              <a:t>Whether an investor would consider them equally attractive depends on his/her degree of risk aversion (utility function)</a:t>
            </a:r>
          </a:p>
          <a:p>
            <a:pPr lvl="1"/>
            <a:r>
              <a:rPr lang="en-US" sz="2000" b="1" dirty="0"/>
              <a:t>Risk averse</a:t>
            </a:r>
            <a:r>
              <a:rPr lang="en-US" sz="2000" dirty="0"/>
              <a:t> investor prefers</a:t>
            </a:r>
            <a:r>
              <a:rPr lang="en-US" sz="2000" i="1" dirty="0"/>
              <a:t> lower</a:t>
            </a:r>
            <a:r>
              <a:rPr lang="en-US" sz="2000" dirty="0"/>
              <a:t> variability for given E(R)</a:t>
            </a:r>
            <a:endParaRPr lang="en-US" sz="2000" baseline="30000" dirty="0"/>
          </a:p>
          <a:p>
            <a:pPr lvl="1"/>
            <a:r>
              <a:rPr lang="en-US" sz="2000" b="1" dirty="0"/>
              <a:t>Risk seeking</a:t>
            </a:r>
            <a:r>
              <a:rPr lang="en-US" sz="2000" dirty="0"/>
              <a:t> investor prefers </a:t>
            </a:r>
            <a:r>
              <a:rPr lang="en-US" sz="2000" i="1" dirty="0"/>
              <a:t>higher</a:t>
            </a:r>
            <a:r>
              <a:rPr lang="en-US" sz="2000" dirty="0"/>
              <a:t> variability for given </a:t>
            </a:r>
            <a:r>
              <a:rPr lang="en-US" sz="2000" i="1" dirty="0"/>
              <a:t>E(R)</a:t>
            </a:r>
            <a:endParaRPr lang="en-US" sz="2000" dirty="0"/>
          </a:p>
          <a:p>
            <a:pPr lvl="1"/>
            <a:r>
              <a:rPr lang="en-US" sz="2000" b="1" dirty="0"/>
              <a:t>Risk neutral</a:t>
            </a:r>
            <a:r>
              <a:rPr lang="en-US" sz="2000" dirty="0"/>
              <a:t> investor is indifferent about variability</a:t>
            </a:r>
          </a:p>
          <a:p>
            <a:r>
              <a:rPr lang="en-US" sz="2000" dirty="0"/>
              <a:t>Finance theory, common sense, and observed behavior all</a:t>
            </a:r>
            <a:r>
              <a:rPr lang="en-US" sz="2000" baseline="30000" dirty="0"/>
              <a:t> </a:t>
            </a:r>
            <a:r>
              <a:rPr lang="en-US" sz="2000" dirty="0"/>
              <a:t>suggest investors are risk averse</a:t>
            </a:r>
          </a:p>
          <a:p>
            <a:pPr lvl="1"/>
            <a:r>
              <a:rPr lang="en-US" sz="2000" dirty="0"/>
              <a:t>If two assets offer equal </a:t>
            </a:r>
            <a:r>
              <a:rPr lang="en-US" sz="2000" i="1" dirty="0"/>
              <a:t>E(R)</a:t>
            </a:r>
            <a:r>
              <a:rPr lang="en-US" sz="2000" dirty="0"/>
              <a:t>, will pick one with less variability</a:t>
            </a:r>
          </a:p>
          <a:p>
            <a:pPr lvl="1"/>
            <a:r>
              <a:rPr lang="en-US" sz="2000" dirty="0"/>
              <a:t>Must be offered higher </a:t>
            </a:r>
            <a:r>
              <a:rPr lang="en-US" sz="2000" i="1" dirty="0"/>
              <a:t>E(R) </a:t>
            </a:r>
            <a:r>
              <a:rPr lang="en-US" sz="2000" dirty="0"/>
              <a:t>to accept higher variability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04800" y="304800"/>
            <a:ext cx="8229600" cy="1143000"/>
          </a:xfrm>
        </p:spPr>
        <p:txBody>
          <a:bodyPr/>
          <a:lstStyle/>
          <a:p>
            <a:pPr algn="l" eaLnBrk="1" hangingPunct="1"/>
            <a:r>
              <a:rPr lang="en-US" dirty="0">
                <a:latin typeface="Arial" charset="0"/>
                <a:cs typeface="Arial" charset="0"/>
              </a:rPr>
              <a:t>Outline</a:t>
            </a:r>
          </a:p>
        </p:txBody>
      </p:sp>
      <p:sp>
        <p:nvSpPr>
          <p:cNvPr id="3" name="Content Placeholder 2"/>
          <p:cNvSpPr>
            <a:spLocks noGrp="1"/>
          </p:cNvSpPr>
          <p:nvPr>
            <p:ph idx="1"/>
          </p:nvPr>
        </p:nvSpPr>
        <p:spPr>
          <a:xfrm>
            <a:off x="304800" y="1295400"/>
            <a:ext cx="8229600" cy="5059363"/>
          </a:xfrm>
        </p:spPr>
        <p:txBody>
          <a:bodyPr rtlCol="0">
            <a:normAutofit fontScale="92500" lnSpcReduction="10000"/>
          </a:bodyPr>
          <a:lstStyle/>
          <a:p>
            <a:pPr marL="571500" indent="-571500" eaLnBrk="1" fontAlgn="auto" hangingPunct="1">
              <a:spcAft>
                <a:spcPts val="0"/>
              </a:spcAft>
              <a:buFont typeface="Arial" pitchFamily="34" charset="0"/>
              <a:buAutoNum type="romanUcPeriod"/>
              <a:defRPr/>
            </a:pPr>
            <a:r>
              <a:rPr lang="en-US" dirty="0">
                <a:latin typeface="Arial" pitchFamily="34" charset="0"/>
                <a:cs typeface="Arial" pitchFamily="34" charset="0"/>
              </a:rPr>
              <a:t>Interest rate, return and risk</a:t>
            </a:r>
          </a:p>
          <a:p>
            <a:pPr marL="571500" indent="-571500" eaLnBrk="1" fontAlgn="auto" hangingPunct="1">
              <a:spcAft>
                <a:spcPts val="0"/>
              </a:spcAft>
              <a:buFont typeface="Arial" pitchFamily="34" charset="0"/>
              <a:buAutoNum type="arabicPeriod"/>
              <a:defRPr/>
            </a:pPr>
            <a:r>
              <a:rPr lang="en-US" dirty="0">
                <a:latin typeface="Arial" pitchFamily="34" charset="0"/>
                <a:cs typeface="Arial" pitchFamily="34" charset="0"/>
              </a:rPr>
              <a:t>Interest rate</a:t>
            </a:r>
          </a:p>
          <a:p>
            <a:pPr marL="571500" indent="-571500" eaLnBrk="1" fontAlgn="auto" hangingPunct="1">
              <a:spcAft>
                <a:spcPts val="0"/>
              </a:spcAft>
              <a:buFont typeface="Arial" pitchFamily="34" charset="0"/>
              <a:buAutoNum type="arabicPeriod"/>
              <a:defRPr/>
            </a:pPr>
            <a:r>
              <a:rPr lang="en-US" dirty="0">
                <a:latin typeface="Arial" pitchFamily="34" charset="0"/>
                <a:cs typeface="Arial" pitchFamily="34" charset="0"/>
              </a:rPr>
              <a:t>Return</a:t>
            </a:r>
          </a:p>
          <a:p>
            <a:pPr marL="571500" indent="-571500" eaLnBrk="1" fontAlgn="auto" hangingPunct="1">
              <a:spcAft>
                <a:spcPts val="0"/>
              </a:spcAft>
              <a:buFont typeface="Arial" pitchFamily="34" charset="0"/>
              <a:buAutoNum type="arabicPeriod"/>
              <a:defRPr/>
            </a:pPr>
            <a:r>
              <a:rPr lang="en-US" dirty="0">
                <a:latin typeface="Arial" pitchFamily="34" charset="0"/>
                <a:cs typeface="Arial" pitchFamily="34" charset="0"/>
              </a:rPr>
              <a:t>Risk</a:t>
            </a:r>
          </a:p>
          <a:p>
            <a:pPr marL="571500" indent="-571500" eaLnBrk="1" fontAlgn="auto" hangingPunct="1">
              <a:spcAft>
                <a:spcPts val="0"/>
              </a:spcAft>
              <a:buFont typeface="Arial" pitchFamily="34" charset="0"/>
              <a:buAutoNum type="arabicPeriod"/>
              <a:defRPr/>
            </a:pPr>
            <a:r>
              <a:rPr lang="en-US" dirty="0">
                <a:latin typeface="Arial" pitchFamily="34" charset="0"/>
                <a:cs typeface="Arial" pitchFamily="34" charset="0"/>
              </a:rPr>
              <a:t>Risk preference</a:t>
            </a:r>
          </a:p>
          <a:p>
            <a:pPr marL="571500" indent="-571500" eaLnBrk="1" fontAlgn="auto" hangingPunct="1">
              <a:spcAft>
                <a:spcPts val="0"/>
              </a:spcAft>
              <a:buFont typeface="Arial" pitchFamily="34" charset="0"/>
              <a:buAutoNum type="romanUcPeriod" startAt="2"/>
              <a:defRPr/>
            </a:pPr>
            <a:r>
              <a:rPr lang="en-US" dirty="0">
                <a:latin typeface="Arial" pitchFamily="34" charset="0"/>
                <a:cs typeface="Arial" pitchFamily="34" charset="0"/>
              </a:rPr>
              <a:t>Risk management</a:t>
            </a:r>
          </a:p>
          <a:p>
            <a:pPr marL="571500" indent="-571500" eaLnBrk="1" fontAlgn="auto" hangingPunct="1">
              <a:spcAft>
                <a:spcPts val="0"/>
              </a:spcAft>
              <a:buAutoNum type="arabicPeriod"/>
              <a:defRPr/>
            </a:pPr>
            <a:r>
              <a:rPr lang="en-US" dirty="0">
                <a:latin typeface="Arial" pitchFamily="34" charset="0"/>
                <a:cs typeface="Arial" pitchFamily="34" charset="0"/>
              </a:rPr>
              <a:t>Impact of financial risk management</a:t>
            </a:r>
          </a:p>
          <a:p>
            <a:pPr marL="571500" indent="-571500" eaLnBrk="1" fontAlgn="auto" hangingPunct="1">
              <a:spcAft>
                <a:spcPts val="0"/>
              </a:spcAft>
              <a:buAutoNum type="arabicPeriod"/>
              <a:defRPr/>
            </a:pPr>
            <a:r>
              <a:rPr lang="en-US" dirty="0">
                <a:latin typeface="Arial" pitchFamily="34" charset="0"/>
                <a:cs typeface="Arial" pitchFamily="34" charset="0"/>
              </a:rPr>
              <a:t>Derivatives</a:t>
            </a:r>
          </a:p>
          <a:p>
            <a:pPr marL="571500" indent="-571500" eaLnBrk="1" fontAlgn="auto" hangingPunct="1">
              <a:spcAft>
                <a:spcPts val="0"/>
              </a:spcAft>
              <a:buNone/>
              <a:defRPr/>
            </a:pPr>
            <a:r>
              <a:rPr lang="en-US" dirty="0">
                <a:latin typeface="Arial" pitchFamily="34" charset="0"/>
                <a:cs typeface="Arial" pitchFamily="34" charset="0"/>
              </a:rPr>
              <a:t>- Concepts</a:t>
            </a:r>
          </a:p>
          <a:p>
            <a:pPr marL="571500" indent="-571500" eaLnBrk="1" fontAlgn="auto" hangingPunct="1">
              <a:spcAft>
                <a:spcPts val="0"/>
              </a:spcAft>
              <a:buNone/>
              <a:defRPr/>
            </a:pPr>
            <a:r>
              <a:rPr lang="en-US" dirty="0">
                <a:latin typeface="Arial" pitchFamily="34" charset="0"/>
                <a:cs typeface="Arial" pitchFamily="34" charset="0"/>
              </a:rPr>
              <a:t>- Ways derivatives are used</a:t>
            </a:r>
          </a:p>
          <a:p>
            <a:pPr marL="571500" indent="-571500" eaLnBrk="1" fontAlgn="auto" hangingPunct="1">
              <a:spcAft>
                <a:spcPts val="0"/>
              </a:spcAft>
              <a:buAutoNum type="arabicPeriod"/>
              <a:defRPr/>
            </a:pPr>
            <a:endParaRPr lang="en-US" dirty="0">
              <a:latin typeface="Arial" pitchFamily="34" charset="0"/>
              <a:cs typeface="Arial" pitchFamily="34" charset="0"/>
            </a:endParaRPr>
          </a:p>
          <a:p>
            <a:pPr eaLnBrk="1" fontAlgn="auto" hangingPunct="1">
              <a:spcAft>
                <a:spcPts val="0"/>
              </a:spcAft>
              <a:buFont typeface="Arial" pitchFamily="34" charset="0"/>
              <a:buNone/>
              <a:defRPr/>
            </a:pPr>
            <a:endParaRPr lang="en-US" dirty="0">
              <a:latin typeface="Arial" pitchFamily="34" charset="0"/>
              <a:cs typeface="Arial" pitchFamily="34" charset="0"/>
            </a:endParaRPr>
          </a:p>
          <a:p>
            <a:pPr marL="571500" indent="-571500" eaLnBrk="1" fontAlgn="auto" hangingPunct="1">
              <a:spcAft>
                <a:spcPts val="0"/>
              </a:spcAft>
              <a:buFont typeface="Arial" pitchFamily="34" charset="0"/>
              <a:buAutoNum type="arabicPeriod"/>
              <a:defRPr/>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1"/>
          </p:nvPr>
        </p:nvSpPr>
        <p:spPr>
          <a:xfrm>
            <a:off x="228600" y="228600"/>
            <a:ext cx="8458200" cy="5897563"/>
          </a:xfrm>
        </p:spPr>
        <p:txBody>
          <a:bodyPr/>
          <a:lstStyle/>
          <a:p>
            <a:pPr>
              <a:buNone/>
            </a:pPr>
            <a:r>
              <a:rPr lang="en-US" dirty="0">
                <a:latin typeface="Arial" charset="0"/>
                <a:cs typeface="Arial" charset="0"/>
              </a:rPr>
              <a:t>II. Risk management:</a:t>
            </a:r>
          </a:p>
          <a:p>
            <a:pPr>
              <a:buFont typeface="Wingdings" pitchFamily="2" charset="2"/>
              <a:buChar char="ü"/>
            </a:pPr>
            <a:r>
              <a:rPr lang="en-US" dirty="0">
                <a:latin typeface="Arial" charset="0"/>
                <a:cs typeface="Arial" charset="0"/>
              </a:rPr>
              <a:t>  </a:t>
            </a:r>
            <a:r>
              <a:rPr lang="en-US" sz="2800" dirty="0">
                <a:latin typeface="Arial" charset="0"/>
                <a:cs typeface="Arial" charset="0"/>
              </a:rPr>
              <a:t>Use </a:t>
            </a:r>
            <a:r>
              <a:rPr lang="fr-FR" sz="2800" dirty="0" err="1">
                <a:latin typeface="Arial" charset="0"/>
                <a:cs typeface="Arial" charset="0"/>
              </a:rPr>
              <a:t>derivatives</a:t>
            </a:r>
            <a:r>
              <a:rPr lang="fr-FR" sz="2800" dirty="0">
                <a:latin typeface="Arial" charset="0"/>
                <a:cs typeface="Arial" charset="0"/>
              </a:rPr>
              <a:t> to </a:t>
            </a:r>
            <a:r>
              <a:rPr lang="fr-FR" sz="2800" dirty="0" err="1">
                <a:latin typeface="Arial" charset="0"/>
                <a:cs typeface="Arial" charset="0"/>
              </a:rPr>
              <a:t>decrease</a:t>
            </a:r>
            <a:r>
              <a:rPr lang="fr-FR" sz="2800" dirty="0">
                <a:latin typeface="Arial" charset="0"/>
                <a:cs typeface="Arial" charset="0"/>
              </a:rPr>
              <a:t> the </a:t>
            </a:r>
            <a:r>
              <a:rPr lang="fr-FR" sz="2800" dirty="0" err="1">
                <a:latin typeface="Arial" charset="0"/>
                <a:cs typeface="Arial" charset="0"/>
              </a:rPr>
              <a:t>volatility</a:t>
            </a:r>
            <a:r>
              <a:rPr lang="fr-FR" sz="2800" dirty="0">
                <a:latin typeface="Arial" charset="0"/>
                <a:cs typeface="Arial" charset="0"/>
              </a:rPr>
              <a:t> of future cash </a:t>
            </a:r>
            <a:r>
              <a:rPr lang="fr-FR" sz="2800" dirty="0" err="1">
                <a:latin typeface="Arial" charset="0"/>
                <a:cs typeface="Arial" charset="0"/>
              </a:rPr>
              <a:t>flows</a:t>
            </a:r>
            <a:endParaRPr lang="en-US" sz="2800" dirty="0">
              <a:latin typeface="Arial" charset="0"/>
              <a:cs typeface="Arial" charset="0"/>
            </a:endParaRPr>
          </a:p>
        </p:txBody>
      </p:sp>
      <p:sp>
        <p:nvSpPr>
          <p:cNvPr id="4" name="Rectangle 3"/>
          <p:cNvSpPr/>
          <p:nvPr/>
        </p:nvSpPr>
        <p:spPr>
          <a:xfrm>
            <a:off x="2438400" y="2133600"/>
            <a:ext cx="2209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1444" name="Picture 9"/>
          <p:cNvPicPr>
            <a:picLocks noChangeAspect="1" noChangeArrowheads="1"/>
          </p:cNvPicPr>
          <p:nvPr/>
        </p:nvPicPr>
        <p:blipFill>
          <a:blip r:embed="rId3" cstate="print"/>
          <a:srcRect/>
          <a:stretch>
            <a:fillRect/>
          </a:stretch>
        </p:blipFill>
        <p:spPr bwMode="auto">
          <a:xfrm>
            <a:off x="990600" y="2029238"/>
            <a:ext cx="6705600" cy="3990561"/>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741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7413" name="Rectangle 4"/>
          <p:cNvSpPr>
            <a:spLocks noGrp="1" noChangeArrowheads="1"/>
          </p:cNvSpPr>
          <p:nvPr>
            <p:ph type="title"/>
          </p:nvPr>
        </p:nvSpPr>
        <p:spPr>
          <a:noFill/>
        </p:spPr>
        <p:txBody>
          <a:bodyPr lIns="90488" tIns="44450" rIns="90488" bIns="44450" anchor="ctr"/>
          <a:lstStyle/>
          <a:p>
            <a:pPr eaLnBrk="1" hangingPunct="1"/>
            <a:r>
              <a:rPr lang="en-US"/>
              <a:t>The Nature of Derivatives</a:t>
            </a:r>
          </a:p>
        </p:txBody>
      </p:sp>
      <p:sp>
        <p:nvSpPr>
          <p:cNvPr id="17414" name="Rectangle 5"/>
          <p:cNvSpPr>
            <a:spLocks noGrp="1" noChangeArrowheads="1"/>
          </p:cNvSpPr>
          <p:nvPr>
            <p:ph type="body" idx="1"/>
          </p:nvPr>
        </p:nvSpPr>
        <p:spPr>
          <a:xfrm>
            <a:off x="611188" y="1371600"/>
            <a:ext cx="8075612" cy="4759325"/>
          </a:xfrm>
          <a:noFill/>
        </p:spPr>
        <p:txBody>
          <a:bodyPr lIns="90488" tIns="44450" rIns="90488" bIns="44450"/>
          <a:lstStyle/>
          <a:p>
            <a:pPr eaLnBrk="1" hangingPunct="1">
              <a:buClr>
                <a:schemeClr val="tx1"/>
              </a:buClr>
              <a:buSzPct val="150000"/>
              <a:buFont typeface="Wingdings" pitchFamily="2" charset="2"/>
              <a:buNone/>
            </a:pPr>
            <a:r>
              <a:rPr lang="en-US" dirty="0"/>
              <a:t>   A derivative is an instrument whose value depends on the values of other more basic underlying variables</a:t>
            </a:r>
          </a:p>
          <a:p>
            <a:pPr eaLnBrk="1" hangingPunct="1">
              <a:buClr>
                <a:schemeClr val="tx1"/>
              </a:buClr>
              <a:buSzPct val="150000"/>
              <a:buFontTx/>
              <a:buChar char="•"/>
            </a:pPr>
            <a:r>
              <a:rPr lang="en-US" dirty="0"/>
              <a:t>Futures Contracts</a:t>
            </a:r>
          </a:p>
          <a:p>
            <a:pPr eaLnBrk="1" hangingPunct="1">
              <a:buClr>
                <a:schemeClr val="tx1"/>
              </a:buClr>
              <a:buSzPct val="150000"/>
              <a:buFontTx/>
              <a:buChar char="•"/>
            </a:pPr>
            <a:r>
              <a:rPr lang="en-US" dirty="0"/>
              <a:t>Forward Contracts</a:t>
            </a:r>
          </a:p>
          <a:p>
            <a:pPr eaLnBrk="1" hangingPunct="1">
              <a:buClr>
                <a:schemeClr val="tx1"/>
              </a:buClr>
              <a:buSzPct val="150000"/>
              <a:buFontTx/>
              <a:buChar char="•"/>
            </a:pPr>
            <a:r>
              <a:rPr lang="en-US" dirty="0"/>
              <a:t>Swaps</a:t>
            </a:r>
          </a:p>
          <a:p>
            <a:pPr eaLnBrk="1" hangingPunct="1">
              <a:buClr>
                <a:schemeClr val="tx1"/>
              </a:buClr>
              <a:buSzPct val="150000"/>
              <a:buFontTx/>
              <a:buChar char="•"/>
            </a:pPr>
            <a:r>
              <a:rPr lang="en-US" dirty="0"/>
              <a:t>Options</a:t>
            </a:r>
          </a:p>
          <a:p>
            <a:pPr eaLnBrk="1" hangingPunct="1">
              <a:buClr>
                <a:schemeClr val="tx1"/>
              </a:buClr>
              <a:buSzPct val="150000"/>
              <a:buFont typeface="Wingdings" pitchFamily="2" charset="2"/>
              <a:buNone/>
            </a:pPr>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0"/>
            <a:ext cx="8229600" cy="1143000"/>
          </a:xfrm>
        </p:spPr>
        <p:txBody>
          <a:bodyPr/>
          <a:lstStyle/>
          <a:p>
            <a:pPr eaLnBrk="1" hangingPunct="1"/>
            <a:r>
              <a:rPr lang="en-US" dirty="0"/>
              <a:t>Forward Contracts</a:t>
            </a:r>
          </a:p>
        </p:txBody>
      </p:sp>
      <p:sp>
        <p:nvSpPr>
          <p:cNvPr id="28676" name="Rectangle 3"/>
          <p:cNvSpPr>
            <a:spLocks noGrp="1" noChangeArrowheads="1"/>
          </p:cNvSpPr>
          <p:nvPr>
            <p:ph type="body" idx="1"/>
          </p:nvPr>
        </p:nvSpPr>
        <p:spPr>
          <a:xfrm>
            <a:off x="457200" y="838200"/>
            <a:ext cx="8382000" cy="5562600"/>
          </a:xfrm>
        </p:spPr>
        <p:txBody>
          <a:bodyPr/>
          <a:lstStyle/>
          <a:p>
            <a:pPr eaLnBrk="1" hangingPunct="1"/>
            <a:r>
              <a:rPr lang="en-US" sz="2700" dirty="0"/>
              <a:t>A forward contract is an agreement to buy or sell an asset at a certain time in the future for a certain price.</a:t>
            </a:r>
          </a:p>
          <a:p>
            <a:pPr eaLnBrk="1" hangingPunct="1"/>
            <a:r>
              <a:rPr lang="en-US" sz="2700" dirty="0"/>
              <a:t>A forward contracts are traded in the OTC market.</a:t>
            </a:r>
          </a:p>
          <a:p>
            <a:pPr eaLnBrk="1" hangingPunct="1"/>
            <a:r>
              <a:rPr lang="en-US" sz="2700" dirty="0"/>
              <a:t>Forward contracts are popular on currencies and interest rates.</a:t>
            </a:r>
          </a:p>
          <a:p>
            <a:pPr eaLnBrk="1" hangingPunct="1"/>
            <a:r>
              <a:rPr lang="en-US" sz="2700" dirty="0"/>
              <a:t>There is no daily settlement (but collateral may have to be posted)</a:t>
            </a:r>
            <a:r>
              <a:rPr lang="en-US" sz="2700" i="1" dirty="0"/>
              <a:t>. </a:t>
            </a:r>
            <a:r>
              <a:rPr lang="en-US" sz="2700" dirty="0"/>
              <a:t>At the end of the life of the contract one party buys the asset for the agreed price from the other party.</a:t>
            </a:r>
          </a:p>
          <a:p>
            <a:pPr eaLnBrk="1" hangingPunct="1"/>
            <a:r>
              <a:rPr lang="en-US" sz="2700" dirty="0"/>
              <a:t>By contrast in a spot contract there is an agreement to buy or sell the asset immediately (or within a very short period of time).</a:t>
            </a:r>
          </a:p>
          <a:p>
            <a:pPr eaLnBrk="1" hangingPunct="1"/>
            <a:endParaRPr lang="en-US" sz="25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048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0485" name="Rectangle 4"/>
          <p:cNvSpPr>
            <a:spLocks noGrp="1" noChangeArrowheads="1"/>
          </p:cNvSpPr>
          <p:nvPr>
            <p:ph type="title"/>
          </p:nvPr>
        </p:nvSpPr>
        <p:spPr>
          <a:xfrm>
            <a:off x="457200" y="0"/>
            <a:ext cx="8229600" cy="1143000"/>
          </a:xfrm>
          <a:noFill/>
        </p:spPr>
        <p:txBody>
          <a:bodyPr lIns="90488" tIns="44450" rIns="90488" bIns="44450" anchor="ctr"/>
          <a:lstStyle/>
          <a:p>
            <a:pPr eaLnBrk="1" hangingPunct="1"/>
            <a:r>
              <a:rPr lang="en-US" dirty="0"/>
              <a:t>Futures Contracts</a:t>
            </a:r>
          </a:p>
        </p:txBody>
      </p:sp>
      <p:sp>
        <p:nvSpPr>
          <p:cNvPr id="20486" name="Rectangle 5"/>
          <p:cNvSpPr>
            <a:spLocks noGrp="1" noChangeArrowheads="1"/>
          </p:cNvSpPr>
          <p:nvPr>
            <p:ph type="body" idx="1"/>
          </p:nvPr>
        </p:nvSpPr>
        <p:spPr>
          <a:xfrm>
            <a:off x="838200" y="914400"/>
            <a:ext cx="7696200" cy="5410200"/>
          </a:xfrm>
          <a:noFill/>
        </p:spPr>
        <p:txBody>
          <a:bodyPr lIns="90488" tIns="44450" rIns="90488" bIns="44450"/>
          <a:lstStyle/>
          <a:p>
            <a:pPr eaLnBrk="1" hangingPunct="1"/>
            <a:r>
              <a:rPr lang="en-US" sz="2800" dirty="0"/>
              <a:t>A futures contract is an agreement to buy or sell an asset at a certain time in the future for a certain price</a:t>
            </a:r>
          </a:p>
          <a:p>
            <a:pPr eaLnBrk="1" hangingPunct="1"/>
            <a:r>
              <a:rPr lang="en-US" sz="2800" dirty="0"/>
              <a:t>Available on a wide range of underlying assets</a:t>
            </a:r>
          </a:p>
          <a:p>
            <a:pPr eaLnBrk="1" hangingPunct="1"/>
            <a:r>
              <a:rPr lang="en-US" sz="2800" dirty="0"/>
              <a:t>Traded in futures exchanges</a:t>
            </a:r>
          </a:p>
          <a:p>
            <a:pPr eaLnBrk="1" hangingPunct="1"/>
            <a:r>
              <a:rPr lang="en-US" sz="2800" dirty="0"/>
              <a:t>A range of delivery dates.</a:t>
            </a:r>
          </a:p>
          <a:p>
            <a:pPr eaLnBrk="1" hangingPunct="1"/>
            <a:r>
              <a:rPr lang="en-US" sz="2800" dirty="0"/>
              <a:t>Futures contracts are standardized by the exchange</a:t>
            </a:r>
          </a:p>
          <a:p>
            <a:pPr eaLnBrk="1" hangingPunct="1"/>
            <a:r>
              <a:rPr lang="en-US" sz="2800" dirty="0"/>
              <a:t>Settled daily</a:t>
            </a:r>
          </a:p>
          <a:p>
            <a:pPr eaLnBrk="1" hangingPunct="1"/>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Delivery</a:t>
            </a:r>
          </a:p>
        </p:txBody>
      </p:sp>
      <p:sp>
        <p:nvSpPr>
          <p:cNvPr id="20484" name="Rectangle 3"/>
          <p:cNvSpPr>
            <a:spLocks noGrp="1" noChangeArrowheads="1"/>
          </p:cNvSpPr>
          <p:nvPr>
            <p:ph type="body" idx="1"/>
          </p:nvPr>
        </p:nvSpPr>
        <p:spPr>
          <a:xfrm>
            <a:off x="468313" y="1295401"/>
            <a:ext cx="8218487" cy="4800599"/>
          </a:xfrm>
        </p:spPr>
        <p:txBody>
          <a:bodyPr/>
          <a:lstStyle/>
          <a:p>
            <a:pPr eaLnBrk="1" hangingPunct="1"/>
            <a:r>
              <a:rPr lang="en-US" sz="2400" dirty="0"/>
              <a:t>Delivery or final cash settlement  rarely takes place with futures contracts.</a:t>
            </a:r>
            <a:r>
              <a:rPr lang="en-US" sz="2400" dirty="0">
                <a:sym typeface="Wingdings" pitchFamily="2" charset="2"/>
              </a:rPr>
              <a:t> They are normally closed out before maturity.</a:t>
            </a:r>
            <a:endParaRPr lang="en-US" sz="2400" dirty="0"/>
          </a:p>
          <a:p>
            <a:pPr eaLnBrk="1" hangingPunct="1"/>
            <a:r>
              <a:rPr lang="en-US" sz="2400" dirty="0"/>
              <a:t>If a futures contract is not closed out before maturity, it is usually settled by delivering the assets underlying the contract. When there are alternatives about what is delivered, where it is delivered, and when it is delivered, the party with the short position chooses.</a:t>
            </a:r>
          </a:p>
          <a:p>
            <a:pPr eaLnBrk="1" hangingPunct="1"/>
            <a:r>
              <a:rPr lang="en-US" sz="2400" dirty="0"/>
              <a:t> A few contracts (for example, those on stock indices and Eurodollars) are settled in cash </a:t>
            </a:r>
          </a:p>
          <a:p>
            <a:pPr eaLnBrk="1" hangingPunct="1"/>
            <a:r>
              <a:rPr lang="en-CA" sz="2400" dirty="0"/>
              <a:t>When there is cash settlement contracts are traded until a predetermined time. All are then declared to be closed out.</a:t>
            </a: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Margins</a:t>
            </a:r>
          </a:p>
        </p:txBody>
      </p:sp>
      <p:sp>
        <p:nvSpPr>
          <p:cNvPr id="15364" name="Rectangle 3"/>
          <p:cNvSpPr>
            <a:spLocks noGrp="1" noChangeArrowheads="1"/>
          </p:cNvSpPr>
          <p:nvPr>
            <p:ph type="body" idx="1"/>
          </p:nvPr>
        </p:nvSpPr>
        <p:spPr/>
        <p:txBody>
          <a:bodyPr/>
          <a:lstStyle/>
          <a:p>
            <a:pPr eaLnBrk="1" hangingPunct="1"/>
            <a:r>
              <a:rPr lang="en-US"/>
              <a:t>A margin is cash or marketable securities deposited by an investor with his or her broker</a:t>
            </a:r>
          </a:p>
          <a:p>
            <a:pPr eaLnBrk="1" hangingPunct="1"/>
            <a:r>
              <a:rPr lang="en-US"/>
              <a:t>The balance in the margin account is adjusted to reflect daily settlement</a:t>
            </a:r>
          </a:p>
          <a:p>
            <a:pPr eaLnBrk="1" hangingPunct="1"/>
            <a:r>
              <a:rPr lang="en-US"/>
              <a:t>Margins minimize the possibility of a loss through a default on a contract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638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6389" name="Rectangle 4"/>
          <p:cNvSpPr>
            <a:spLocks noGrp="1" noChangeArrowheads="1"/>
          </p:cNvSpPr>
          <p:nvPr>
            <p:ph type="title"/>
          </p:nvPr>
        </p:nvSpPr>
        <p:spPr>
          <a:noFill/>
        </p:spPr>
        <p:txBody>
          <a:bodyPr lIns="90488" tIns="44450" rIns="90488" bIns="44450" anchor="ctr"/>
          <a:lstStyle/>
          <a:p>
            <a:pPr eaLnBrk="1" hangingPunct="1"/>
            <a:r>
              <a:rPr lang="en-US"/>
              <a:t>Example of a Futures Trade</a:t>
            </a:r>
          </a:p>
        </p:txBody>
      </p:sp>
      <p:sp>
        <p:nvSpPr>
          <p:cNvPr id="16390" name="Rectangle 5"/>
          <p:cNvSpPr>
            <a:spLocks noGrp="1" noChangeArrowheads="1"/>
          </p:cNvSpPr>
          <p:nvPr>
            <p:ph type="body" idx="1"/>
          </p:nvPr>
        </p:nvSpPr>
        <p:spPr>
          <a:xfrm>
            <a:off x="711200" y="1628775"/>
            <a:ext cx="7569200" cy="4176713"/>
          </a:xfrm>
          <a:noFill/>
        </p:spPr>
        <p:txBody>
          <a:bodyPr lIns="90488" tIns="44450" rIns="90488" bIns="44450"/>
          <a:lstStyle/>
          <a:p>
            <a:pPr eaLnBrk="1" hangingPunct="1"/>
            <a:r>
              <a:rPr lang="en-US" dirty="0"/>
              <a:t>An investor takes a long position in 2 December gold futures contracts</a:t>
            </a:r>
          </a:p>
          <a:p>
            <a:pPr lvl="1" eaLnBrk="1" hangingPunct="1"/>
            <a:r>
              <a:rPr lang="en-US" sz="2400" dirty="0"/>
              <a:t>contract size is 100 oz.</a:t>
            </a:r>
          </a:p>
          <a:p>
            <a:pPr lvl="1" eaLnBrk="1" hangingPunct="1"/>
            <a:r>
              <a:rPr lang="en-US" sz="2400" dirty="0"/>
              <a:t>futures price is US$1250</a:t>
            </a:r>
          </a:p>
          <a:p>
            <a:pPr lvl="1" eaLnBrk="1" hangingPunct="1"/>
            <a:r>
              <a:rPr lang="en-US" sz="2400" dirty="0"/>
              <a:t>margin requirement is US$6,000/contract (US$12,000 in total)</a:t>
            </a:r>
          </a:p>
          <a:p>
            <a:pPr lvl="1" eaLnBrk="1" hangingPunct="1"/>
            <a:r>
              <a:rPr lang="en-US" sz="2400" dirty="0"/>
              <a:t>maintenance margin is US$4,500/contract (US$9,000 in total)</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75E9-54B5-4198-8DD1-F4C001A65743}"/>
              </a:ext>
            </a:extLst>
          </p:cNvPr>
          <p:cNvSpPr>
            <a:spLocks noGrp="1"/>
          </p:cNvSpPr>
          <p:nvPr>
            <p:ph type="title"/>
          </p:nvPr>
        </p:nvSpPr>
        <p:spPr>
          <a:xfrm>
            <a:off x="446926" y="0"/>
            <a:ext cx="8229600" cy="1143000"/>
          </a:xfrm>
        </p:spPr>
        <p:txBody>
          <a:bodyPr/>
          <a:lstStyle/>
          <a:p>
            <a:r>
              <a:rPr lang="en-US" sz="3400" b="1" dirty="0"/>
              <a:t>Operation of margin account</a:t>
            </a:r>
          </a:p>
        </p:txBody>
      </p:sp>
      <p:sp>
        <p:nvSpPr>
          <p:cNvPr id="3" name="Content Placeholder 2">
            <a:extLst>
              <a:ext uri="{FF2B5EF4-FFF2-40B4-BE49-F238E27FC236}">
                <a16:creationId xmlns:a16="http://schemas.microsoft.com/office/drawing/2014/main" id="{90931F5C-5C0C-4DF4-B984-6C4710FC36B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4D61FD1-D6FD-4493-8988-07BA52D7629C}"/>
              </a:ext>
            </a:extLst>
          </p:cNvPr>
          <p:cNvPicPr>
            <a:picLocks noChangeAspect="1"/>
          </p:cNvPicPr>
          <p:nvPr/>
        </p:nvPicPr>
        <p:blipFill>
          <a:blip r:embed="rId2"/>
          <a:stretch>
            <a:fillRect/>
          </a:stretch>
        </p:blipFill>
        <p:spPr>
          <a:xfrm>
            <a:off x="457200" y="914399"/>
            <a:ext cx="8077200" cy="5926899"/>
          </a:xfrm>
          <a:prstGeom prst="rect">
            <a:avLst/>
          </a:prstGeom>
        </p:spPr>
      </p:pic>
    </p:spTree>
    <p:extLst>
      <p:ext uri="{BB962C8B-B14F-4D97-AF65-F5344CB8AC3E}">
        <p14:creationId xmlns:p14="http://schemas.microsoft.com/office/powerpoint/2010/main" val="38293323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24"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25" name="Rectangle 4"/>
          <p:cNvSpPr>
            <a:spLocks noGrp="1" noChangeArrowheads="1"/>
          </p:cNvSpPr>
          <p:nvPr>
            <p:ph type="title"/>
          </p:nvPr>
        </p:nvSpPr>
        <p:spPr>
          <a:xfrm>
            <a:off x="457200" y="122238"/>
            <a:ext cx="7542213" cy="1295400"/>
          </a:xfrm>
          <a:noFill/>
        </p:spPr>
        <p:txBody>
          <a:bodyPr lIns="90488" tIns="44450" rIns="90488" bIns="44450" anchor="ctr"/>
          <a:lstStyle/>
          <a:p>
            <a:pPr eaLnBrk="1" hangingPunct="1"/>
            <a:r>
              <a:rPr lang="en-US"/>
              <a:t>Profit from a Long Forward or Futures Position</a:t>
            </a:r>
          </a:p>
        </p:txBody>
      </p:sp>
      <p:grpSp>
        <p:nvGrpSpPr>
          <p:cNvPr id="2" name="Group 5"/>
          <p:cNvGrpSpPr>
            <a:grpSpLocks/>
          </p:cNvGrpSpPr>
          <p:nvPr/>
        </p:nvGrpSpPr>
        <p:grpSpPr bwMode="auto">
          <a:xfrm>
            <a:off x="2187575" y="2112963"/>
            <a:ext cx="5600700" cy="3792537"/>
            <a:chOff x="1378" y="1331"/>
            <a:chExt cx="3528" cy="2389"/>
          </a:xfrm>
        </p:grpSpPr>
        <p:sp>
          <p:nvSpPr>
            <p:cNvPr id="30728" name="Line 6"/>
            <p:cNvSpPr>
              <a:spLocks noChangeShapeType="1"/>
            </p:cNvSpPr>
            <p:nvPr/>
          </p:nvSpPr>
          <p:spPr bwMode="auto">
            <a:xfrm>
              <a:off x="1378" y="1368"/>
              <a:ext cx="0" cy="2352"/>
            </a:xfrm>
            <a:prstGeom prst="line">
              <a:avLst/>
            </a:prstGeom>
            <a:noFill/>
            <a:ln w="12700">
              <a:solidFill>
                <a:schemeClr val="tx1"/>
              </a:solidFill>
              <a:round/>
              <a:headEnd type="triangle" w="med" len="med"/>
              <a:tailEnd/>
            </a:ln>
          </p:spPr>
          <p:txBody>
            <a:bodyPr/>
            <a:lstStyle/>
            <a:p>
              <a:endParaRPr lang="en-US"/>
            </a:p>
          </p:txBody>
        </p:sp>
        <p:sp>
          <p:nvSpPr>
            <p:cNvPr id="30729" name="Line 7"/>
            <p:cNvSpPr>
              <a:spLocks noChangeShapeType="1"/>
            </p:cNvSpPr>
            <p:nvPr/>
          </p:nvSpPr>
          <p:spPr bwMode="auto">
            <a:xfrm>
              <a:off x="1378" y="2520"/>
              <a:ext cx="2400" cy="0"/>
            </a:xfrm>
            <a:prstGeom prst="line">
              <a:avLst/>
            </a:prstGeom>
            <a:noFill/>
            <a:ln w="12700">
              <a:solidFill>
                <a:schemeClr val="tx1"/>
              </a:solidFill>
              <a:round/>
              <a:headEnd/>
              <a:tailEnd type="triangle" w="med" len="med"/>
            </a:ln>
          </p:spPr>
          <p:txBody>
            <a:bodyPr/>
            <a:lstStyle/>
            <a:p>
              <a:endParaRPr lang="en-US"/>
            </a:p>
          </p:txBody>
        </p:sp>
        <p:sp>
          <p:nvSpPr>
            <p:cNvPr id="30730" name="Line 8"/>
            <p:cNvSpPr>
              <a:spLocks noChangeShapeType="1"/>
            </p:cNvSpPr>
            <p:nvPr/>
          </p:nvSpPr>
          <p:spPr bwMode="auto">
            <a:xfrm flipV="1">
              <a:off x="1378" y="1440"/>
              <a:ext cx="2100" cy="2100"/>
            </a:xfrm>
            <a:prstGeom prst="line">
              <a:avLst/>
            </a:prstGeom>
            <a:noFill/>
            <a:ln w="50800">
              <a:solidFill>
                <a:schemeClr val="tx1"/>
              </a:solidFill>
              <a:round/>
              <a:headEnd/>
              <a:tailEnd/>
            </a:ln>
          </p:spPr>
          <p:txBody>
            <a:bodyPr/>
            <a:lstStyle/>
            <a:p>
              <a:endParaRPr lang="en-US"/>
            </a:p>
          </p:txBody>
        </p:sp>
        <p:sp>
          <p:nvSpPr>
            <p:cNvPr id="30731" name="Rectangle 9"/>
            <p:cNvSpPr>
              <a:spLocks noChangeArrowheads="1"/>
            </p:cNvSpPr>
            <p:nvPr/>
          </p:nvSpPr>
          <p:spPr bwMode="auto">
            <a:xfrm>
              <a:off x="1397" y="1331"/>
              <a:ext cx="637" cy="325"/>
            </a:xfrm>
            <a:prstGeom prst="rect">
              <a:avLst/>
            </a:prstGeom>
            <a:noFill/>
            <a:ln w="12700">
              <a:noFill/>
              <a:miter lim="800000"/>
              <a:headEnd/>
              <a:tailEnd/>
            </a:ln>
          </p:spPr>
          <p:txBody>
            <a:bodyPr wrap="none" lIns="90488" tIns="44450" rIns="90488" bIns="44450">
              <a:spAutoFit/>
            </a:bodyPr>
            <a:lstStyle/>
            <a:p>
              <a:pPr eaLnBrk="0" hangingPunct="0"/>
              <a:r>
                <a:rPr lang="en-US" sz="2800"/>
                <a:t>Profit</a:t>
              </a:r>
            </a:p>
          </p:txBody>
        </p:sp>
        <p:sp>
          <p:nvSpPr>
            <p:cNvPr id="30732" name="Rectangle 10"/>
            <p:cNvSpPr>
              <a:spLocks noChangeArrowheads="1"/>
            </p:cNvSpPr>
            <p:nvPr/>
          </p:nvSpPr>
          <p:spPr bwMode="auto">
            <a:xfrm>
              <a:off x="2896" y="2230"/>
              <a:ext cx="2010" cy="632"/>
            </a:xfrm>
            <a:prstGeom prst="rect">
              <a:avLst/>
            </a:prstGeom>
            <a:noFill/>
            <a:ln w="12700">
              <a:noFill/>
              <a:miter lim="800000"/>
              <a:headEnd/>
              <a:tailEnd/>
            </a:ln>
          </p:spPr>
          <p:txBody>
            <a:bodyPr wrap="none" lIns="90488" tIns="44450" rIns="90488" bIns="44450">
              <a:spAutoFit/>
            </a:bodyPr>
            <a:lstStyle/>
            <a:p>
              <a:pPr eaLnBrk="0" hangingPunct="0"/>
              <a:r>
                <a:rPr lang="en-US" sz="2800"/>
                <a:t>Price of Underlying</a:t>
              </a:r>
              <a:endParaRPr lang="en-US" sz="3200"/>
            </a:p>
            <a:p>
              <a:pPr eaLnBrk="0" hangingPunct="0"/>
              <a:r>
                <a:rPr lang="en-US" sz="3200"/>
                <a:t>      </a:t>
              </a:r>
              <a:r>
                <a:rPr lang="en-US" sz="2800"/>
                <a:t>at Maturity</a:t>
              </a:r>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1748"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1749" name="Rectangle 4"/>
          <p:cNvSpPr>
            <a:spLocks noGrp="1" noChangeArrowheads="1"/>
          </p:cNvSpPr>
          <p:nvPr>
            <p:ph type="title"/>
          </p:nvPr>
        </p:nvSpPr>
        <p:spPr>
          <a:noFill/>
        </p:spPr>
        <p:txBody>
          <a:bodyPr lIns="90488" tIns="44450" rIns="90488" bIns="44450" anchor="ctr"/>
          <a:lstStyle/>
          <a:p>
            <a:pPr eaLnBrk="1" hangingPunct="1"/>
            <a:r>
              <a:rPr lang="en-US"/>
              <a:t>Profit from a Short Forward or Futures Position</a:t>
            </a:r>
          </a:p>
        </p:txBody>
      </p:sp>
      <p:grpSp>
        <p:nvGrpSpPr>
          <p:cNvPr id="2" name="Group 5"/>
          <p:cNvGrpSpPr>
            <a:grpSpLocks/>
          </p:cNvGrpSpPr>
          <p:nvPr/>
        </p:nvGrpSpPr>
        <p:grpSpPr bwMode="auto">
          <a:xfrm>
            <a:off x="2187575" y="2112963"/>
            <a:ext cx="5600700" cy="3792537"/>
            <a:chOff x="1378" y="1331"/>
            <a:chExt cx="3528" cy="2389"/>
          </a:xfrm>
        </p:grpSpPr>
        <p:sp>
          <p:nvSpPr>
            <p:cNvPr id="31752" name="Line 6"/>
            <p:cNvSpPr>
              <a:spLocks noChangeShapeType="1"/>
            </p:cNvSpPr>
            <p:nvPr/>
          </p:nvSpPr>
          <p:spPr bwMode="auto">
            <a:xfrm>
              <a:off x="1378" y="1368"/>
              <a:ext cx="0" cy="2352"/>
            </a:xfrm>
            <a:prstGeom prst="line">
              <a:avLst/>
            </a:prstGeom>
            <a:noFill/>
            <a:ln w="12700">
              <a:solidFill>
                <a:schemeClr val="tx1"/>
              </a:solidFill>
              <a:round/>
              <a:headEnd type="triangle" w="med" len="med"/>
              <a:tailEnd/>
            </a:ln>
          </p:spPr>
          <p:txBody>
            <a:bodyPr/>
            <a:lstStyle/>
            <a:p>
              <a:endParaRPr lang="en-US"/>
            </a:p>
          </p:txBody>
        </p:sp>
        <p:sp>
          <p:nvSpPr>
            <p:cNvPr id="31753" name="Line 7"/>
            <p:cNvSpPr>
              <a:spLocks noChangeShapeType="1"/>
            </p:cNvSpPr>
            <p:nvPr/>
          </p:nvSpPr>
          <p:spPr bwMode="auto">
            <a:xfrm>
              <a:off x="1378" y="2520"/>
              <a:ext cx="2400" cy="0"/>
            </a:xfrm>
            <a:prstGeom prst="line">
              <a:avLst/>
            </a:prstGeom>
            <a:noFill/>
            <a:ln w="12700">
              <a:solidFill>
                <a:schemeClr val="tx1"/>
              </a:solidFill>
              <a:round/>
              <a:headEnd/>
              <a:tailEnd type="triangle" w="med" len="med"/>
            </a:ln>
          </p:spPr>
          <p:txBody>
            <a:bodyPr/>
            <a:lstStyle/>
            <a:p>
              <a:endParaRPr lang="en-US"/>
            </a:p>
          </p:txBody>
        </p:sp>
        <p:sp>
          <p:nvSpPr>
            <p:cNvPr id="31754" name="Rectangle 8"/>
            <p:cNvSpPr>
              <a:spLocks noChangeArrowheads="1"/>
            </p:cNvSpPr>
            <p:nvPr/>
          </p:nvSpPr>
          <p:spPr bwMode="auto">
            <a:xfrm>
              <a:off x="1397" y="1331"/>
              <a:ext cx="637" cy="325"/>
            </a:xfrm>
            <a:prstGeom prst="rect">
              <a:avLst/>
            </a:prstGeom>
            <a:noFill/>
            <a:ln w="12700">
              <a:noFill/>
              <a:miter lim="800000"/>
              <a:headEnd/>
              <a:tailEnd/>
            </a:ln>
          </p:spPr>
          <p:txBody>
            <a:bodyPr wrap="none" lIns="90488" tIns="44450" rIns="90488" bIns="44450">
              <a:spAutoFit/>
            </a:bodyPr>
            <a:lstStyle/>
            <a:p>
              <a:pPr eaLnBrk="0" hangingPunct="0"/>
              <a:r>
                <a:rPr lang="en-US" sz="2800"/>
                <a:t>Profit</a:t>
              </a:r>
            </a:p>
          </p:txBody>
        </p:sp>
        <p:sp>
          <p:nvSpPr>
            <p:cNvPr id="31755" name="Rectangle 9"/>
            <p:cNvSpPr>
              <a:spLocks noChangeArrowheads="1"/>
            </p:cNvSpPr>
            <p:nvPr/>
          </p:nvSpPr>
          <p:spPr bwMode="auto">
            <a:xfrm>
              <a:off x="2896" y="2230"/>
              <a:ext cx="2010" cy="632"/>
            </a:xfrm>
            <a:prstGeom prst="rect">
              <a:avLst/>
            </a:prstGeom>
            <a:noFill/>
            <a:ln w="12700">
              <a:noFill/>
              <a:miter lim="800000"/>
              <a:headEnd/>
              <a:tailEnd/>
            </a:ln>
          </p:spPr>
          <p:txBody>
            <a:bodyPr wrap="none" lIns="90488" tIns="44450" rIns="90488" bIns="44450">
              <a:spAutoFit/>
            </a:bodyPr>
            <a:lstStyle/>
            <a:p>
              <a:pPr eaLnBrk="0" hangingPunct="0"/>
              <a:r>
                <a:rPr lang="en-US" sz="2800"/>
                <a:t>Price of Underlying</a:t>
              </a:r>
              <a:endParaRPr lang="en-US" sz="3200"/>
            </a:p>
            <a:p>
              <a:pPr eaLnBrk="0" hangingPunct="0"/>
              <a:r>
                <a:rPr lang="en-US" sz="3200"/>
                <a:t>      </a:t>
              </a:r>
              <a:r>
                <a:rPr lang="en-US" sz="2800"/>
                <a:t>at Maturity</a:t>
              </a:r>
            </a:p>
          </p:txBody>
        </p:sp>
        <p:sp>
          <p:nvSpPr>
            <p:cNvPr id="31756" name="Line 10"/>
            <p:cNvSpPr>
              <a:spLocks noChangeShapeType="1"/>
            </p:cNvSpPr>
            <p:nvPr/>
          </p:nvSpPr>
          <p:spPr bwMode="auto">
            <a:xfrm>
              <a:off x="1378" y="1530"/>
              <a:ext cx="2070" cy="2070"/>
            </a:xfrm>
            <a:prstGeom prst="line">
              <a:avLst/>
            </a:prstGeom>
            <a:noFill/>
            <a:ln w="50800">
              <a:solidFill>
                <a:schemeClr val="tx1"/>
              </a:solidFill>
              <a:round/>
              <a:headEnd/>
              <a:tailEnd/>
            </a:ln>
          </p:spPr>
          <p:txBody>
            <a:bodyPr/>
            <a:lstStyle/>
            <a:p>
              <a:endParaRPr lang="en-US"/>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305800" cy="6126163"/>
          </a:xfrm>
        </p:spPr>
        <p:txBody>
          <a:bodyPr/>
          <a:lstStyle/>
          <a:p>
            <a:pPr>
              <a:buNone/>
            </a:pPr>
            <a:r>
              <a:rPr lang="en-US" b="1" dirty="0">
                <a:solidFill>
                  <a:srgbClr val="FF0000"/>
                </a:solidFill>
              </a:rPr>
              <a:t>Interest rate</a:t>
            </a:r>
          </a:p>
          <a:p>
            <a:r>
              <a:rPr lang="en-US" dirty="0"/>
              <a:t>For a simple loan</a:t>
            </a:r>
          </a:p>
          <a:p>
            <a:endParaRPr lang="en-US" dirty="0"/>
          </a:p>
          <a:p>
            <a:r>
              <a:rPr lang="en-US" dirty="0"/>
              <a:t>For a fixed payment loan</a:t>
            </a:r>
          </a:p>
          <a:p>
            <a:pPr>
              <a:buNone/>
            </a:pPr>
            <a:endParaRPr lang="en-US" dirty="0"/>
          </a:p>
          <a:p>
            <a:pPr>
              <a:buNone/>
            </a:pPr>
            <a:endParaRPr lang="en-US" dirty="0"/>
          </a:p>
          <a:p>
            <a:r>
              <a:rPr lang="en-US" dirty="0"/>
              <a:t>For a coupon bond: </a:t>
            </a:r>
          </a:p>
          <a:p>
            <a:endParaRPr lang="en-US" dirty="0"/>
          </a:p>
        </p:txBody>
      </p:sp>
      <p:graphicFrame>
        <p:nvGraphicFramePr>
          <p:cNvPr id="302083" name="Object 3"/>
          <p:cNvGraphicFramePr>
            <a:graphicFrameLocks noChangeAspect="1"/>
          </p:cNvGraphicFramePr>
          <p:nvPr/>
        </p:nvGraphicFramePr>
        <p:xfrm>
          <a:off x="2514600" y="2590800"/>
          <a:ext cx="5165725" cy="960437"/>
        </p:xfrm>
        <a:graphic>
          <a:graphicData uri="http://schemas.openxmlformats.org/presentationml/2006/ole">
            <mc:AlternateContent xmlns:mc="http://schemas.openxmlformats.org/markup-compatibility/2006">
              <mc:Choice xmlns:v="urn:schemas-microsoft-com:vml" Requires="v">
                <p:oleObj name="Equation" r:id="rId3" imgW="2234880" imgH="419040" progId="Equation.3">
                  <p:embed/>
                </p:oleObj>
              </mc:Choice>
              <mc:Fallback>
                <p:oleObj name="Equation" r:id="rId3" imgW="223488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90800"/>
                        <a:ext cx="5165725"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84" name="Object 4"/>
          <p:cNvGraphicFramePr>
            <a:graphicFrameLocks noChangeAspect="1"/>
          </p:cNvGraphicFramePr>
          <p:nvPr/>
        </p:nvGraphicFramePr>
        <p:xfrm>
          <a:off x="1600200" y="4648200"/>
          <a:ext cx="6772275" cy="1025525"/>
        </p:xfrm>
        <a:graphic>
          <a:graphicData uri="http://schemas.openxmlformats.org/presentationml/2006/ole">
            <mc:AlternateContent xmlns:mc="http://schemas.openxmlformats.org/markup-compatibility/2006">
              <mc:Choice xmlns:v="urn:schemas-microsoft-com:vml" Requires="v">
                <p:oleObj name="Equation" r:id="rId5" imgW="2743200" imgH="419040" progId="Equation.3">
                  <p:embed/>
                </p:oleObj>
              </mc:Choice>
              <mc:Fallback>
                <p:oleObj name="Equation" r:id="rId5" imgW="274320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648200"/>
                        <a:ext cx="6772275" cy="1025525"/>
                      </a:xfrm>
                      <a:prstGeom prst="rect">
                        <a:avLst/>
                      </a:prstGeom>
                      <a:solidFill>
                        <a:srgbClr val="CCFFFF"/>
                      </a:solidFill>
                    </p:spPr>
                  </p:pic>
                </p:oleObj>
              </mc:Fallback>
            </mc:AlternateContent>
          </a:graphicData>
        </a:graphic>
      </p:graphicFrame>
      <p:sp>
        <p:nvSpPr>
          <p:cNvPr id="30310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3108" name="Picture 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495800" y="533400"/>
            <a:ext cx="2057400" cy="881743"/>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Forward Contracts </a:t>
            </a:r>
            <a:r>
              <a:rPr lang="en-US" dirty="0" err="1"/>
              <a:t>vs</a:t>
            </a:r>
            <a:r>
              <a:rPr lang="en-US" dirty="0"/>
              <a:t> Futures Contracts</a:t>
            </a:r>
            <a:endParaRPr lang="en-US" sz="2400" dirty="0"/>
          </a:p>
        </p:txBody>
      </p:sp>
      <p:graphicFrame>
        <p:nvGraphicFramePr>
          <p:cNvPr id="6" name="Content Placeholder 5"/>
          <p:cNvGraphicFramePr>
            <a:graphicFrameLocks noGrp="1"/>
          </p:cNvGraphicFramePr>
          <p:nvPr>
            <p:ph idx="1"/>
          </p:nvPr>
        </p:nvGraphicFramePr>
        <p:xfrm>
          <a:off x="571500" y="2071688"/>
          <a:ext cx="8229600" cy="2600655"/>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5615">
                <a:tc>
                  <a:txBody>
                    <a:bodyPr/>
                    <a:lstStyle/>
                    <a:p>
                      <a:r>
                        <a:rPr lang="en-US" b="1" i="1" dirty="0"/>
                        <a:t>Forward</a:t>
                      </a:r>
                    </a:p>
                  </a:txBody>
                  <a:tcPr/>
                </a:tc>
                <a:tc>
                  <a:txBody>
                    <a:bodyPr/>
                    <a:lstStyle/>
                    <a:p>
                      <a:r>
                        <a:rPr lang="en-US" b="1" i="1" dirty="0"/>
                        <a:t>Futures</a:t>
                      </a:r>
                    </a:p>
                  </a:txBody>
                  <a:tcPr/>
                </a:tc>
                <a:extLst>
                  <a:ext uri="{0D108BD9-81ED-4DB2-BD59-A6C34878D82A}">
                    <a16:rowId xmlns:a16="http://schemas.microsoft.com/office/drawing/2014/main" val="10000"/>
                  </a:ext>
                </a:extLst>
              </a:tr>
              <a:tr h="370840">
                <a:tc>
                  <a:txBody>
                    <a:bodyPr/>
                    <a:lstStyle/>
                    <a:p>
                      <a:r>
                        <a:rPr lang="en-US" dirty="0"/>
                        <a:t>Private contract between two parties</a:t>
                      </a:r>
                    </a:p>
                  </a:txBody>
                  <a:tcPr/>
                </a:tc>
                <a:tc>
                  <a:txBody>
                    <a:bodyPr/>
                    <a:lstStyle/>
                    <a:p>
                      <a:r>
                        <a:rPr lang="en-US" dirty="0"/>
                        <a:t>Traded on an exchange</a:t>
                      </a:r>
                    </a:p>
                  </a:txBody>
                  <a:tcPr/>
                </a:tc>
                <a:extLst>
                  <a:ext uri="{0D108BD9-81ED-4DB2-BD59-A6C34878D82A}">
                    <a16:rowId xmlns:a16="http://schemas.microsoft.com/office/drawing/2014/main" val="10001"/>
                  </a:ext>
                </a:extLst>
              </a:tr>
              <a:tr h="370840">
                <a:tc>
                  <a:txBody>
                    <a:bodyPr/>
                    <a:lstStyle/>
                    <a:p>
                      <a:r>
                        <a:rPr lang="en-US" dirty="0"/>
                        <a:t>Not standardized</a:t>
                      </a:r>
                    </a:p>
                  </a:txBody>
                  <a:tcPr/>
                </a:tc>
                <a:tc>
                  <a:txBody>
                    <a:bodyPr/>
                    <a:lstStyle/>
                    <a:p>
                      <a:r>
                        <a:rPr lang="en-US" dirty="0"/>
                        <a:t>Standardized</a:t>
                      </a:r>
                    </a:p>
                  </a:txBody>
                  <a:tcPr/>
                </a:tc>
                <a:extLst>
                  <a:ext uri="{0D108BD9-81ED-4DB2-BD59-A6C34878D82A}">
                    <a16:rowId xmlns:a16="http://schemas.microsoft.com/office/drawing/2014/main" val="10002"/>
                  </a:ext>
                </a:extLst>
              </a:tr>
              <a:tr h="370840">
                <a:tc>
                  <a:txBody>
                    <a:bodyPr/>
                    <a:lstStyle/>
                    <a:p>
                      <a:r>
                        <a:rPr lang="en-US" dirty="0"/>
                        <a:t>Usually one specified delivery date</a:t>
                      </a:r>
                    </a:p>
                  </a:txBody>
                  <a:tcPr/>
                </a:tc>
                <a:tc>
                  <a:txBody>
                    <a:bodyPr/>
                    <a:lstStyle/>
                    <a:p>
                      <a:r>
                        <a:rPr lang="en-US" dirty="0"/>
                        <a:t>Range of delivery dates</a:t>
                      </a:r>
                    </a:p>
                  </a:txBody>
                  <a:tcPr/>
                </a:tc>
                <a:extLst>
                  <a:ext uri="{0D108BD9-81ED-4DB2-BD59-A6C34878D82A}">
                    <a16:rowId xmlns:a16="http://schemas.microsoft.com/office/drawing/2014/main" val="10003"/>
                  </a:ext>
                </a:extLst>
              </a:tr>
              <a:tr h="370840">
                <a:tc>
                  <a:txBody>
                    <a:bodyPr/>
                    <a:lstStyle/>
                    <a:p>
                      <a:r>
                        <a:rPr lang="en-US" dirty="0"/>
                        <a:t>Settled at end of contract</a:t>
                      </a:r>
                    </a:p>
                  </a:txBody>
                  <a:tcPr/>
                </a:tc>
                <a:tc>
                  <a:txBody>
                    <a:bodyPr/>
                    <a:lstStyle/>
                    <a:p>
                      <a:r>
                        <a:rPr lang="en-US" dirty="0"/>
                        <a:t>Settled daily</a:t>
                      </a:r>
                    </a:p>
                  </a:txBody>
                  <a:tcPr/>
                </a:tc>
                <a:extLst>
                  <a:ext uri="{0D108BD9-81ED-4DB2-BD59-A6C34878D82A}">
                    <a16:rowId xmlns:a16="http://schemas.microsoft.com/office/drawing/2014/main" val="10004"/>
                  </a:ext>
                </a:extLst>
              </a:tr>
              <a:tr h="370840">
                <a:tc>
                  <a:txBody>
                    <a:bodyPr/>
                    <a:lstStyle/>
                    <a:p>
                      <a:r>
                        <a:rPr lang="en-US" dirty="0"/>
                        <a:t>Delivery or final settlement usual</a:t>
                      </a:r>
                    </a:p>
                  </a:txBody>
                  <a:tcPr/>
                </a:tc>
                <a:tc>
                  <a:txBody>
                    <a:bodyPr/>
                    <a:lstStyle/>
                    <a:p>
                      <a:r>
                        <a:rPr lang="en-US" dirty="0"/>
                        <a:t>Usually closed out prior to maturity</a:t>
                      </a:r>
                    </a:p>
                  </a:txBody>
                  <a:tcPr/>
                </a:tc>
                <a:extLst>
                  <a:ext uri="{0D108BD9-81ED-4DB2-BD59-A6C34878D82A}">
                    <a16:rowId xmlns:a16="http://schemas.microsoft.com/office/drawing/2014/main" val="10005"/>
                  </a:ext>
                </a:extLst>
              </a:tr>
              <a:tr h="370840">
                <a:tc>
                  <a:txBody>
                    <a:bodyPr/>
                    <a:lstStyle/>
                    <a:p>
                      <a:r>
                        <a:rPr lang="en-US" dirty="0"/>
                        <a:t>Some credit risk</a:t>
                      </a:r>
                    </a:p>
                  </a:txBody>
                  <a:tcPr/>
                </a:tc>
                <a:tc>
                  <a:txBody>
                    <a:bodyPr/>
                    <a:lstStyle/>
                    <a:p>
                      <a:r>
                        <a:rPr lang="en-US" dirty="0"/>
                        <a:t>Virtually no credit risk</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379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3797" name="Rectangle 4"/>
          <p:cNvSpPr>
            <a:spLocks noGrp="1" noChangeArrowheads="1"/>
          </p:cNvSpPr>
          <p:nvPr>
            <p:ph type="title"/>
          </p:nvPr>
        </p:nvSpPr>
        <p:spPr>
          <a:xfrm>
            <a:off x="685800" y="188913"/>
            <a:ext cx="7772400" cy="1511300"/>
          </a:xfrm>
          <a:noFill/>
        </p:spPr>
        <p:txBody>
          <a:bodyPr lIns="90488" tIns="44450" rIns="90488" bIns="44450" anchor="ctr"/>
          <a:lstStyle/>
          <a:p>
            <a:pPr eaLnBrk="1" hangingPunct="1"/>
            <a:r>
              <a:rPr lang="en-US"/>
              <a:t>Foreign Exchange Quotes</a:t>
            </a:r>
          </a:p>
        </p:txBody>
      </p:sp>
      <p:sp>
        <p:nvSpPr>
          <p:cNvPr id="33798" name="Rectangle 5"/>
          <p:cNvSpPr>
            <a:spLocks noGrp="1" noChangeArrowheads="1"/>
          </p:cNvSpPr>
          <p:nvPr>
            <p:ph type="body" idx="1"/>
          </p:nvPr>
        </p:nvSpPr>
        <p:spPr>
          <a:xfrm>
            <a:off x="685800" y="2133600"/>
            <a:ext cx="8210550" cy="4100513"/>
          </a:xfrm>
          <a:noFill/>
        </p:spPr>
        <p:txBody>
          <a:bodyPr lIns="90488" tIns="44450" rIns="90488" bIns="44450"/>
          <a:lstStyle/>
          <a:p>
            <a:pPr eaLnBrk="1" hangingPunct="1"/>
            <a:r>
              <a:rPr lang="en-US" sz="2800"/>
              <a:t>Futures exchange rates are quoted as the number of USD per unit of the foreign currency</a:t>
            </a:r>
          </a:p>
          <a:p>
            <a:pPr eaLnBrk="1" hangingPunct="1"/>
            <a:r>
              <a:rPr lang="en-US" sz="2800"/>
              <a:t>Forward exchange rates are quoted in the same way as spot exchange rates. This means that GBP, EUR, AUD, and NZD are USD per unit of foreign currency. Other currencies (e.g., CAD and JPY) are quoted as units of the foreign currency per USD.</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Problems</a:t>
            </a:r>
          </a:p>
        </p:txBody>
      </p:sp>
      <p:sp>
        <p:nvSpPr>
          <p:cNvPr id="3" name="Content Placeholder 2"/>
          <p:cNvSpPr>
            <a:spLocks noGrp="1"/>
          </p:cNvSpPr>
          <p:nvPr>
            <p:ph idx="1"/>
          </p:nvPr>
        </p:nvSpPr>
        <p:spPr>
          <a:xfrm>
            <a:off x="457200" y="990600"/>
            <a:ext cx="8229600" cy="5638800"/>
          </a:xfrm>
        </p:spPr>
        <p:txBody>
          <a:bodyPr/>
          <a:lstStyle/>
          <a:p>
            <a:pPr marL="514350" indent="-514350">
              <a:buNone/>
            </a:pPr>
            <a:r>
              <a:rPr lang="en-US" dirty="0"/>
              <a:t>10. A trader enters into a one-year short forward contract to sell an asset for $60 when the spot price is $58. The spot price in one year proves to be $63. What is the trader's gain or loss? </a:t>
            </a:r>
          </a:p>
          <a:p>
            <a:pPr marL="514350" indent="-514350">
              <a:buNone/>
            </a:pPr>
            <a:r>
              <a:rPr lang="en-US" dirty="0"/>
              <a:t>11. A company enters into a long futures contract to buy 1,000 units of a commodity for $20 per unit. The initial margin is $6,000 and the maintenance margin is $4,000. What futures price will allow $2,000 to be withdrawn from the margin account?</a:t>
            </a:r>
          </a:p>
          <a:p>
            <a:pPr marL="514350" indent="-514350">
              <a:buAutoNum type="arabicPeriod"/>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Problems</a:t>
            </a:r>
          </a:p>
        </p:txBody>
      </p:sp>
      <p:sp>
        <p:nvSpPr>
          <p:cNvPr id="3" name="Content Placeholder 2"/>
          <p:cNvSpPr>
            <a:spLocks noGrp="1"/>
          </p:cNvSpPr>
          <p:nvPr>
            <p:ph idx="1"/>
          </p:nvPr>
        </p:nvSpPr>
        <p:spPr>
          <a:xfrm>
            <a:off x="457200" y="990600"/>
            <a:ext cx="8229600" cy="5257800"/>
          </a:xfrm>
        </p:spPr>
        <p:txBody>
          <a:bodyPr/>
          <a:lstStyle/>
          <a:p>
            <a:pPr marL="514350" indent="-514350">
              <a:buNone/>
            </a:pPr>
            <a:r>
              <a:rPr lang="en-US" dirty="0"/>
              <a:t>12.  A company enters into a short futures contract to sell 50,000 pounds of cotton for 70 cents per pound. The initial margin is $4,000 and the maintenance margin is $3,000. What is the futures price above which there will be a margin call?  </a:t>
            </a:r>
          </a:p>
          <a:p>
            <a:pPr marL="514350" indent="-514350">
              <a:buNone/>
            </a:pPr>
            <a:r>
              <a:rPr lang="en-US" dirty="0"/>
              <a:t> </a:t>
            </a:r>
          </a:p>
          <a:p>
            <a:pPr marL="514350" indent="-514350">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68313" y="0"/>
            <a:ext cx="7543800" cy="1125538"/>
          </a:xfrm>
        </p:spPr>
        <p:txBody>
          <a:bodyPr/>
          <a:lstStyle/>
          <a:p>
            <a:pPr eaLnBrk="1" hangingPunct="1"/>
            <a:r>
              <a:rPr lang="en-US"/>
              <a:t>Options</a:t>
            </a:r>
          </a:p>
        </p:txBody>
      </p:sp>
      <p:sp>
        <p:nvSpPr>
          <p:cNvPr id="30724" name="Rectangle 3"/>
          <p:cNvSpPr>
            <a:spLocks noGrp="1" noChangeArrowheads="1"/>
          </p:cNvSpPr>
          <p:nvPr>
            <p:ph type="body" idx="1"/>
          </p:nvPr>
        </p:nvSpPr>
        <p:spPr>
          <a:xfrm>
            <a:off x="381000" y="990600"/>
            <a:ext cx="8763000" cy="5135563"/>
          </a:xfrm>
        </p:spPr>
        <p:txBody>
          <a:bodyPr/>
          <a:lstStyle/>
          <a:p>
            <a:pPr eaLnBrk="1" hangingPunct="1"/>
            <a:r>
              <a:rPr lang="en-US" sz="3600" dirty="0"/>
              <a:t>A call option is an option to buy a certain asset (</a:t>
            </a:r>
            <a:r>
              <a:rPr lang="en-US" sz="3600" dirty="0">
                <a:solidFill>
                  <a:srgbClr val="FF0000"/>
                </a:solidFill>
              </a:rPr>
              <a:t>underlying</a:t>
            </a:r>
            <a:r>
              <a:rPr lang="en-US" sz="3600" dirty="0"/>
              <a:t> asset) by a certain date (expiration date  or maturity) for a certain price (the strike price or exercise price)</a:t>
            </a:r>
          </a:p>
          <a:p>
            <a:pPr eaLnBrk="1" hangingPunct="1"/>
            <a:r>
              <a:rPr lang="en-US" sz="3600" dirty="0"/>
              <a:t>A put option is an option to sell a certain asset (</a:t>
            </a:r>
            <a:r>
              <a:rPr lang="en-US" sz="3600" dirty="0">
                <a:solidFill>
                  <a:srgbClr val="FF0000"/>
                </a:solidFill>
              </a:rPr>
              <a:t>underlying</a:t>
            </a:r>
            <a:r>
              <a:rPr lang="en-US" sz="3600" dirty="0"/>
              <a:t> asset) by a certain date (expiration date  or maturity) for a certain price (the strike price or exercise price)</a:t>
            </a:r>
            <a:endParaRPr lang="en-US" sz="3600" i="1" dirty="0"/>
          </a:p>
          <a:p>
            <a:pPr eaLnBrk="1" hangingPunct="1"/>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t>Options vs Futures/Forwards</a:t>
            </a:r>
          </a:p>
        </p:txBody>
      </p:sp>
      <p:sp>
        <p:nvSpPr>
          <p:cNvPr id="34820" name="Rectangle 3"/>
          <p:cNvSpPr>
            <a:spLocks noGrp="1" noChangeArrowheads="1"/>
          </p:cNvSpPr>
          <p:nvPr>
            <p:ph type="body" idx="1"/>
          </p:nvPr>
        </p:nvSpPr>
        <p:spPr/>
        <p:txBody>
          <a:bodyPr/>
          <a:lstStyle/>
          <a:p>
            <a:pPr eaLnBrk="1" hangingPunct="1"/>
            <a:r>
              <a:rPr lang="en-US"/>
              <a:t>A futures/forward contract gives the holder the obligation to buy or sell at a certain price</a:t>
            </a:r>
          </a:p>
          <a:p>
            <a:pPr eaLnBrk="1" hangingPunct="1"/>
            <a:r>
              <a:rPr lang="en-US"/>
              <a:t>An option gives the holder the right to buy or sell at a certain price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t>American vs European Options</a:t>
            </a:r>
          </a:p>
        </p:txBody>
      </p:sp>
      <p:sp>
        <p:nvSpPr>
          <p:cNvPr id="31748" name="Rectangle 3"/>
          <p:cNvSpPr>
            <a:spLocks noGrp="1" noChangeArrowheads="1"/>
          </p:cNvSpPr>
          <p:nvPr>
            <p:ph type="body" idx="1"/>
          </p:nvPr>
        </p:nvSpPr>
        <p:spPr/>
        <p:txBody>
          <a:bodyPr/>
          <a:lstStyle/>
          <a:p>
            <a:pPr eaLnBrk="1" hangingPunct="1"/>
            <a:r>
              <a:rPr lang="en-US"/>
              <a:t>An American option can be exercised at any time during its life</a:t>
            </a:r>
          </a:p>
          <a:p>
            <a:pPr eaLnBrk="1" hangingPunct="1"/>
            <a:r>
              <a:rPr lang="en-US"/>
              <a:t>A European option can be exercised only at maturity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lIns="90488" tIns="44450" rIns="90488" bIns="44450" anchor="ctr"/>
          <a:lstStyle/>
          <a:p>
            <a:pPr eaLnBrk="1" hangingPunct="1"/>
            <a:r>
              <a:rPr lang="en-US"/>
              <a:t>Option Positions</a:t>
            </a:r>
          </a:p>
        </p:txBody>
      </p:sp>
      <p:sp>
        <p:nvSpPr>
          <p:cNvPr id="16388" name="Rectangle 3"/>
          <p:cNvSpPr>
            <a:spLocks noGrp="1" noChangeArrowheads="1"/>
          </p:cNvSpPr>
          <p:nvPr>
            <p:ph type="body" idx="1"/>
          </p:nvPr>
        </p:nvSpPr>
        <p:spPr>
          <a:xfrm>
            <a:off x="3314700" y="2124075"/>
            <a:ext cx="5816600" cy="4114800"/>
          </a:xfrm>
          <a:noFill/>
        </p:spPr>
        <p:txBody>
          <a:bodyPr lIns="90488" tIns="44450" rIns="90488" bIns="44450"/>
          <a:lstStyle/>
          <a:p>
            <a:pPr eaLnBrk="1" hangingPunct="1"/>
            <a:r>
              <a:rPr lang="en-US" sz="3600"/>
              <a:t>Long call</a:t>
            </a:r>
          </a:p>
          <a:p>
            <a:pPr eaLnBrk="1" hangingPunct="1"/>
            <a:r>
              <a:rPr lang="en-US" sz="3600"/>
              <a:t>Long put</a:t>
            </a:r>
          </a:p>
          <a:p>
            <a:pPr eaLnBrk="1" hangingPunct="1"/>
            <a:r>
              <a:rPr lang="en-US" sz="3600"/>
              <a:t>Short call</a:t>
            </a:r>
          </a:p>
          <a:p>
            <a:pPr eaLnBrk="1" hangingPunct="1"/>
            <a:r>
              <a:rPr lang="en-US" sz="3600"/>
              <a:t>Short put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Call option-example (a)</a:t>
            </a:r>
          </a:p>
        </p:txBody>
      </p:sp>
      <p:sp>
        <p:nvSpPr>
          <p:cNvPr id="3" name="Content Placeholder 2"/>
          <p:cNvSpPr>
            <a:spLocks noGrp="1"/>
          </p:cNvSpPr>
          <p:nvPr>
            <p:ph idx="1"/>
          </p:nvPr>
        </p:nvSpPr>
        <p:spPr/>
        <p:txBody>
          <a:bodyPr/>
          <a:lstStyle/>
          <a:p>
            <a:r>
              <a:rPr lang="en-US" dirty="0"/>
              <a:t>A European call option with a strike price of $100 to purchase 100 shares of a certain stock. The current stock price is $98, the expiration date of the option is in 4 months, and the price of an option to purchase one share is $5.</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Call option-example (b)</a:t>
            </a:r>
          </a:p>
        </p:txBody>
      </p:sp>
      <p:sp>
        <p:nvSpPr>
          <p:cNvPr id="3" name="Content Placeholder 2"/>
          <p:cNvSpPr>
            <a:spLocks noGrp="1"/>
          </p:cNvSpPr>
          <p:nvPr>
            <p:ph idx="1"/>
          </p:nvPr>
        </p:nvSpPr>
        <p:spPr>
          <a:xfrm>
            <a:off x="304800" y="1295400"/>
            <a:ext cx="7924800" cy="4830763"/>
          </a:xfrm>
        </p:spPr>
        <p:txBody>
          <a:bodyPr/>
          <a:lstStyle/>
          <a:p>
            <a:r>
              <a:rPr lang="en-US" dirty="0"/>
              <a:t>On the expiration date,</a:t>
            </a:r>
          </a:p>
          <a:p>
            <a:pPr>
              <a:buNone/>
            </a:pPr>
            <a:r>
              <a:rPr lang="en-US" dirty="0"/>
              <a:t>  - If ST(stock price = $115) is above $100 </a:t>
            </a:r>
            <a:r>
              <a:rPr lang="en-US" dirty="0">
                <a:sym typeface="Wingdings" pitchFamily="2" charset="2"/>
              </a:rPr>
              <a:t> The investor will choose to exercise Makes a gain of $15 per share or $1500   A net profit of $1000.</a:t>
            </a:r>
          </a:p>
          <a:p>
            <a:pPr>
              <a:buNone/>
            </a:pPr>
            <a:r>
              <a:rPr lang="en-US" dirty="0">
                <a:sym typeface="Wingdings" pitchFamily="2" charset="2"/>
              </a:rPr>
              <a:t>-  If ST is less than $100  The investor will choose not to exercise.  Losses $5 per share of $500.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dirty="0">
                <a:solidFill>
                  <a:srgbClr val="FF0000"/>
                </a:solidFill>
                <a:latin typeface="Arial" pitchFamily="34" charset="0"/>
                <a:cs typeface="Arial" pitchFamily="34" charset="0"/>
              </a:rPr>
              <a:t>Interest rate and time value of money</a:t>
            </a:r>
          </a:p>
          <a:p>
            <a:r>
              <a:rPr lang="en-US" dirty="0">
                <a:latin typeface="Arial" pitchFamily="34" charset="0"/>
                <a:cs typeface="Arial" pitchFamily="34" charset="0"/>
              </a:rPr>
              <a:t>The future value of PV after n years:</a:t>
            </a:r>
          </a:p>
          <a:p>
            <a:pPr>
              <a:buFontTx/>
              <a:buChar char="-"/>
            </a:pPr>
            <a:r>
              <a:rPr lang="en-US" dirty="0">
                <a:latin typeface="Arial" pitchFamily="34" charset="0"/>
                <a:cs typeface="Arial" pitchFamily="34" charset="0"/>
              </a:rPr>
              <a:t>Interest is paid once per year</a:t>
            </a:r>
          </a:p>
          <a:p>
            <a:pPr>
              <a:buFontTx/>
              <a:buChar char="-"/>
            </a:pPr>
            <a:r>
              <a:rPr lang="en-US" dirty="0">
                <a:latin typeface="Arial" pitchFamily="34" charset="0"/>
                <a:cs typeface="Arial" pitchFamily="34" charset="0"/>
              </a:rPr>
              <a:t>Interest is paid m time per year</a:t>
            </a:r>
          </a:p>
          <a:p>
            <a:pPr>
              <a:buFontTx/>
              <a:buChar char="-"/>
            </a:pPr>
            <a:endParaRPr lang="en-US" dirty="0">
              <a:latin typeface="Arial" pitchFamily="34" charset="0"/>
              <a:cs typeface="Arial" pitchFamily="34" charset="0"/>
            </a:endParaRPr>
          </a:p>
          <a:p>
            <a:pPr>
              <a:buFontTx/>
              <a:buChar char="-"/>
            </a:pPr>
            <a:r>
              <a:rPr lang="en-US" dirty="0">
                <a:latin typeface="Arial" pitchFamily="34" charset="0"/>
                <a:cs typeface="Arial" pitchFamily="34" charset="0"/>
              </a:rPr>
              <a:t>R :  discrete /periodic interest rate</a:t>
            </a:r>
          </a:p>
          <a:p>
            <a:pPr>
              <a:buFontTx/>
              <a:buChar char="-"/>
            </a:pPr>
            <a:r>
              <a:rPr lang="en-US" dirty="0">
                <a:latin typeface="Arial" pitchFamily="34" charset="0"/>
                <a:cs typeface="Arial" pitchFamily="34" charset="0"/>
              </a:rPr>
              <a:t>Interest is paid continuously:</a:t>
            </a:r>
          </a:p>
          <a:p>
            <a:pPr>
              <a:buFontTx/>
              <a:buChar char="-"/>
            </a:pPr>
            <a:endParaRPr lang="en-US" dirty="0">
              <a:latin typeface="Arial" pitchFamily="34" charset="0"/>
              <a:cs typeface="Arial" pitchFamily="34" charset="0"/>
            </a:endParaRPr>
          </a:p>
          <a:p>
            <a:pPr>
              <a:buFontTx/>
              <a:buChar char="-"/>
            </a:pPr>
            <a:endParaRPr lang="en-US" dirty="0">
              <a:latin typeface="Arial" pitchFamily="34" charset="0"/>
              <a:cs typeface="Arial" pitchFamily="34" charset="0"/>
            </a:endParaRPr>
          </a:p>
          <a:p>
            <a:pPr>
              <a:buNone/>
            </a:pPr>
            <a:r>
              <a:rPr lang="en-US" dirty="0">
                <a:latin typeface="Arial" pitchFamily="34" charset="0"/>
                <a:cs typeface="Arial" pitchFamily="34" charset="0"/>
                <a:sym typeface="Wingdings" pitchFamily="2" charset="2"/>
              </a:rPr>
              <a:t> R : continuous interest rate  Denoted as </a:t>
            </a:r>
            <a:r>
              <a:rPr lang="en-US" dirty="0" err="1">
                <a:latin typeface="Arial" pitchFamily="34" charset="0"/>
                <a:cs typeface="Arial" pitchFamily="34" charset="0"/>
                <a:sym typeface="Wingdings" pitchFamily="2" charset="2"/>
              </a:rPr>
              <a:t>Rc</a:t>
            </a:r>
            <a:r>
              <a:rPr lang="en-US" dirty="0">
                <a:latin typeface="Arial" pitchFamily="34" charset="0"/>
                <a:cs typeface="Arial" pitchFamily="34" charset="0"/>
                <a:sym typeface="Wingdings" pitchFamily="2" charset="2"/>
              </a:rPr>
              <a:t> or r in the following slides</a:t>
            </a:r>
            <a:r>
              <a:rPr lang="en-US" dirty="0">
                <a:latin typeface="Arial" pitchFamily="34" charset="0"/>
                <a:cs typeface="Arial" pitchFamily="34" charset="0"/>
              </a:rPr>
              <a:t>  </a:t>
            </a:r>
            <a:r>
              <a:rPr lang="en-US" dirty="0"/>
              <a:t> </a:t>
            </a:r>
          </a:p>
          <a:p>
            <a:endParaRPr lang="en-US" dirty="0"/>
          </a:p>
        </p:txBody>
      </p:sp>
      <p:sp>
        <p:nvSpPr>
          <p:cNvPr id="1392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9265" name="Object 1"/>
          <p:cNvGraphicFramePr>
            <a:graphicFrameLocks noChangeAspect="1"/>
          </p:cNvGraphicFramePr>
          <p:nvPr/>
        </p:nvGraphicFramePr>
        <p:xfrm>
          <a:off x="5791200" y="1219200"/>
          <a:ext cx="2819400" cy="588397"/>
        </p:xfrm>
        <a:graphic>
          <a:graphicData uri="http://schemas.openxmlformats.org/presentationml/2006/ole">
            <mc:AlternateContent xmlns:mc="http://schemas.openxmlformats.org/markup-compatibility/2006">
              <mc:Choice xmlns:v="urn:schemas-microsoft-com:vml" Requires="v">
                <p:oleObj name="Equation" r:id="rId3" imgW="1091726" imgH="228501" progId="Equation.3">
                  <p:embed/>
                </p:oleObj>
              </mc:Choice>
              <mc:Fallback>
                <p:oleObj name="Equation" r:id="rId3" imgW="1091726" imgH="228501"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219200"/>
                        <a:ext cx="2819400" cy="588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9267" name="Object 3"/>
          <p:cNvGraphicFramePr>
            <a:graphicFrameLocks noChangeAspect="1"/>
          </p:cNvGraphicFramePr>
          <p:nvPr/>
        </p:nvGraphicFramePr>
        <p:xfrm>
          <a:off x="4267200" y="2133600"/>
          <a:ext cx="4411664" cy="1069135"/>
        </p:xfrm>
        <a:graphic>
          <a:graphicData uri="http://schemas.openxmlformats.org/presentationml/2006/ole">
            <mc:AlternateContent xmlns:mc="http://schemas.openxmlformats.org/markup-compatibility/2006">
              <mc:Choice xmlns:v="urn:schemas-microsoft-com:vml" Requires="v">
                <p:oleObj name="Equation" r:id="rId5" imgW="1244600" imgH="393700" progId="Equation.3">
                  <p:embed/>
                </p:oleObj>
              </mc:Choice>
              <mc:Fallback>
                <p:oleObj name="Equation" r:id="rId5" imgW="1244600" imgH="393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133600"/>
                        <a:ext cx="4411664" cy="1069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9269" name="Object 5"/>
          <p:cNvGraphicFramePr>
            <a:graphicFrameLocks noChangeAspect="1"/>
          </p:cNvGraphicFramePr>
          <p:nvPr/>
        </p:nvGraphicFramePr>
        <p:xfrm>
          <a:off x="3657600" y="4191000"/>
          <a:ext cx="3200400" cy="809740"/>
        </p:xfrm>
        <a:graphic>
          <a:graphicData uri="http://schemas.openxmlformats.org/presentationml/2006/ole">
            <mc:AlternateContent xmlns:mc="http://schemas.openxmlformats.org/markup-compatibility/2006">
              <mc:Choice xmlns:v="urn:schemas-microsoft-com:vml" Requires="v">
                <p:oleObj name="Equation" r:id="rId7" imgW="787058" imgH="203112" progId="Equation.3">
                  <p:embed/>
                </p:oleObj>
              </mc:Choice>
              <mc:Fallback>
                <p:oleObj name="Equation" r:id="rId7" imgW="787058" imgH="203112"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191000"/>
                        <a:ext cx="3200400" cy="8097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304800"/>
            <a:ext cx="8077200" cy="1295400"/>
          </a:xfrm>
          <a:noFill/>
        </p:spPr>
        <p:txBody>
          <a:bodyPr lIns="90488" tIns="44450" rIns="90488" bIns="44450" anchor="ctr"/>
          <a:lstStyle/>
          <a:p>
            <a:pPr eaLnBrk="1" hangingPunct="1"/>
            <a:r>
              <a:rPr lang="en-US" dirty="0"/>
              <a:t>Long Call </a:t>
            </a:r>
            <a:br>
              <a:rPr lang="en-US" dirty="0"/>
            </a:br>
            <a:endParaRPr lang="en-US" dirty="0"/>
          </a:p>
        </p:txBody>
      </p:sp>
      <p:sp>
        <p:nvSpPr>
          <p:cNvPr id="17412" name="Rectangle 3"/>
          <p:cNvSpPr>
            <a:spLocks noGrp="1" noChangeArrowheads="1"/>
          </p:cNvSpPr>
          <p:nvPr>
            <p:ph type="body" idx="1"/>
          </p:nvPr>
        </p:nvSpPr>
        <p:spPr>
          <a:xfrm>
            <a:off x="685800" y="1600200"/>
            <a:ext cx="8172450" cy="4114800"/>
          </a:xfrm>
          <a:noFill/>
        </p:spPr>
        <p:txBody>
          <a:bodyPr lIns="90488" tIns="44450" rIns="90488" bIns="44450"/>
          <a:lstStyle/>
          <a:p>
            <a:pPr eaLnBrk="1" hangingPunct="1">
              <a:buFont typeface="Wingdings" pitchFamily="2" charset="2"/>
              <a:buNone/>
            </a:pPr>
            <a:r>
              <a:rPr lang="en-US"/>
              <a:t>  	</a:t>
            </a:r>
            <a:r>
              <a:rPr lang="en-US" sz="2400"/>
              <a:t>Profit from buying one European call option: option price = $5, strike price = $100.</a:t>
            </a:r>
          </a:p>
        </p:txBody>
      </p:sp>
      <p:grpSp>
        <p:nvGrpSpPr>
          <p:cNvPr id="2" name="Group 4"/>
          <p:cNvGrpSpPr>
            <a:grpSpLocks/>
          </p:cNvGrpSpPr>
          <p:nvPr/>
        </p:nvGrpSpPr>
        <p:grpSpPr bwMode="auto">
          <a:xfrm>
            <a:off x="1566863" y="2819400"/>
            <a:ext cx="6637337" cy="3200400"/>
            <a:chOff x="987" y="1707"/>
            <a:chExt cx="4181" cy="1973"/>
          </a:xfrm>
        </p:grpSpPr>
        <p:sp>
          <p:nvSpPr>
            <p:cNvPr id="17415" name="Line 5"/>
            <p:cNvSpPr>
              <a:spLocks noChangeShapeType="1"/>
            </p:cNvSpPr>
            <p:nvPr/>
          </p:nvSpPr>
          <p:spPr bwMode="auto">
            <a:xfrm>
              <a:off x="1248" y="1721"/>
              <a:ext cx="0" cy="1959"/>
            </a:xfrm>
            <a:prstGeom prst="line">
              <a:avLst/>
            </a:prstGeom>
            <a:noFill/>
            <a:ln w="12700">
              <a:solidFill>
                <a:schemeClr val="tx1"/>
              </a:solidFill>
              <a:round/>
              <a:headEnd type="triangle" w="med" len="med"/>
              <a:tailEnd/>
            </a:ln>
          </p:spPr>
          <p:txBody>
            <a:bodyPr wrap="none" anchor="ctr"/>
            <a:lstStyle/>
            <a:p>
              <a:endParaRPr lang="en-US"/>
            </a:p>
          </p:txBody>
        </p:sp>
        <p:sp>
          <p:nvSpPr>
            <p:cNvPr id="17416" name="Line 6"/>
            <p:cNvSpPr>
              <a:spLocks noChangeShapeType="1"/>
            </p:cNvSpPr>
            <p:nvPr/>
          </p:nvSpPr>
          <p:spPr bwMode="auto">
            <a:xfrm>
              <a:off x="1530" y="3204"/>
              <a:ext cx="3386" cy="0"/>
            </a:xfrm>
            <a:prstGeom prst="line">
              <a:avLst/>
            </a:prstGeom>
            <a:noFill/>
            <a:ln w="12700">
              <a:solidFill>
                <a:schemeClr val="tx1"/>
              </a:solidFill>
              <a:round/>
              <a:headEnd/>
              <a:tailEnd type="triangle" w="med" len="med"/>
            </a:ln>
          </p:spPr>
          <p:txBody>
            <a:bodyPr wrap="none" anchor="ctr"/>
            <a:lstStyle/>
            <a:p>
              <a:endParaRPr lang="en-US"/>
            </a:p>
          </p:txBody>
        </p:sp>
        <p:sp>
          <p:nvSpPr>
            <p:cNvPr id="17417" name="Line 7"/>
            <p:cNvSpPr>
              <a:spLocks noChangeShapeType="1"/>
            </p:cNvSpPr>
            <p:nvPr/>
          </p:nvSpPr>
          <p:spPr bwMode="auto">
            <a:xfrm flipV="1">
              <a:off x="1448" y="3110"/>
              <a:ext cx="36" cy="174"/>
            </a:xfrm>
            <a:prstGeom prst="line">
              <a:avLst/>
            </a:prstGeom>
            <a:noFill/>
            <a:ln w="12700">
              <a:solidFill>
                <a:schemeClr val="tx1"/>
              </a:solidFill>
              <a:round/>
              <a:headEnd/>
              <a:tailEnd/>
            </a:ln>
          </p:spPr>
          <p:txBody>
            <a:bodyPr wrap="none" anchor="ctr"/>
            <a:lstStyle/>
            <a:p>
              <a:endParaRPr lang="en-US"/>
            </a:p>
          </p:txBody>
        </p:sp>
        <p:sp>
          <p:nvSpPr>
            <p:cNvPr id="17418" name="Line 8"/>
            <p:cNvSpPr>
              <a:spLocks noChangeShapeType="1"/>
            </p:cNvSpPr>
            <p:nvPr/>
          </p:nvSpPr>
          <p:spPr bwMode="auto">
            <a:xfrm flipH="1" flipV="1">
              <a:off x="1486" y="3112"/>
              <a:ext cx="39" cy="92"/>
            </a:xfrm>
            <a:prstGeom prst="line">
              <a:avLst/>
            </a:prstGeom>
            <a:noFill/>
            <a:ln w="12700">
              <a:solidFill>
                <a:schemeClr val="tx1"/>
              </a:solidFill>
              <a:round/>
              <a:headEnd/>
              <a:tailEnd/>
            </a:ln>
          </p:spPr>
          <p:txBody>
            <a:bodyPr wrap="none" anchor="ctr"/>
            <a:lstStyle/>
            <a:p>
              <a:endParaRPr lang="en-US"/>
            </a:p>
          </p:txBody>
        </p:sp>
        <p:sp>
          <p:nvSpPr>
            <p:cNvPr id="17419" name="Line 9"/>
            <p:cNvSpPr>
              <a:spLocks noChangeShapeType="1"/>
            </p:cNvSpPr>
            <p:nvPr/>
          </p:nvSpPr>
          <p:spPr bwMode="auto">
            <a:xfrm flipH="1" flipV="1">
              <a:off x="1392" y="3111"/>
              <a:ext cx="51" cy="175"/>
            </a:xfrm>
            <a:prstGeom prst="line">
              <a:avLst/>
            </a:prstGeom>
            <a:noFill/>
            <a:ln w="12700">
              <a:solidFill>
                <a:schemeClr val="tx1"/>
              </a:solidFill>
              <a:round/>
              <a:headEnd/>
              <a:tailEnd/>
            </a:ln>
          </p:spPr>
          <p:txBody>
            <a:bodyPr wrap="none" anchor="ctr"/>
            <a:lstStyle/>
            <a:p>
              <a:endParaRPr lang="en-US"/>
            </a:p>
          </p:txBody>
        </p:sp>
        <p:sp>
          <p:nvSpPr>
            <p:cNvPr id="17420" name="Line 10"/>
            <p:cNvSpPr>
              <a:spLocks noChangeShapeType="1"/>
            </p:cNvSpPr>
            <p:nvPr/>
          </p:nvSpPr>
          <p:spPr bwMode="auto">
            <a:xfrm flipH="1">
              <a:off x="1361" y="3121"/>
              <a:ext cx="38" cy="75"/>
            </a:xfrm>
            <a:prstGeom prst="line">
              <a:avLst/>
            </a:prstGeom>
            <a:noFill/>
            <a:ln w="12700">
              <a:solidFill>
                <a:schemeClr val="tx1"/>
              </a:solidFill>
              <a:round/>
              <a:headEnd/>
              <a:tailEnd/>
            </a:ln>
          </p:spPr>
          <p:txBody>
            <a:bodyPr wrap="none" anchor="ctr"/>
            <a:lstStyle/>
            <a:p>
              <a:endParaRPr lang="en-US"/>
            </a:p>
          </p:txBody>
        </p:sp>
        <p:sp>
          <p:nvSpPr>
            <p:cNvPr id="17421" name="Line 11"/>
            <p:cNvSpPr>
              <a:spLocks noChangeShapeType="1"/>
            </p:cNvSpPr>
            <p:nvPr/>
          </p:nvSpPr>
          <p:spPr bwMode="auto">
            <a:xfrm flipH="1">
              <a:off x="1245" y="3206"/>
              <a:ext cx="115" cy="0"/>
            </a:xfrm>
            <a:prstGeom prst="line">
              <a:avLst/>
            </a:prstGeom>
            <a:noFill/>
            <a:ln w="12700">
              <a:solidFill>
                <a:schemeClr val="tx1"/>
              </a:solidFill>
              <a:round/>
              <a:headEnd/>
              <a:tailEnd/>
            </a:ln>
          </p:spPr>
          <p:txBody>
            <a:bodyPr wrap="none" anchor="ctr"/>
            <a:lstStyle/>
            <a:p>
              <a:endParaRPr lang="en-US"/>
            </a:p>
          </p:txBody>
        </p:sp>
        <p:sp>
          <p:nvSpPr>
            <p:cNvPr id="17422" name="Line 12"/>
            <p:cNvSpPr>
              <a:spLocks noChangeShapeType="1"/>
            </p:cNvSpPr>
            <p:nvPr/>
          </p:nvSpPr>
          <p:spPr bwMode="auto">
            <a:xfrm>
              <a:off x="1253" y="2772"/>
              <a:ext cx="39" cy="0"/>
            </a:xfrm>
            <a:prstGeom prst="line">
              <a:avLst/>
            </a:prstGeom>
            <a:noFill/>
            <a:ln w="12700">
              <a:solidFill>
                <a:schemeClr val="tx1"/>
              </a:solidFill>
              <a:round/>
              <a:headEnd/>
              <a:tailEnd/>
            </a:ln>
          </p:spPr>
          <p:txBody>
            <a:bodyPr wrap="none" anchor="ctr"/>
            <a:lstStyle/>
            <a:p>
              <a:endParaRPr lang="en-US"/>
            </a:p>
          </p:txBody>
        </p:sp>
        <p:sp>
          <p:nvSpPr>
            <p:cNvPr id="17423" name="Line 13"/>
            <p:cNvSpPr>
              <a:spLocks noChangeShapeType="1"/>
            </p:cNvSpPr>
            <p:nvPr/>
          </p:nvSpPr>
          <p:spPr bwMode="auto">
            <a:xfrm>
              <a:off x="1256" y="2337"/>
              <a:ext cx="39" cy="0"/>
            </a:xfrm>
            <a:prstGeom prst="line">
              <a:avLst/>
            </a:prstGeom>
            <a:noFill/>
            <a:ln w="12700">
              <a:solidFill>
                <a:schemeClr val="tx1"/>
              </a:solidFill>
              <a:round/>
              <a:headEnd/>
              <a:tailEnd/>
            </a:ln>
          </p:spPr>
          <p:txBody>
            <a:bodyPr wrap="none" anchor="ctr"/>
            <a:lstStyle/>
            <a:p>
              <a:endParaRPr lang="en-US"/>
            </a:p>
          </p:txBody>
        </p:sp>
        <p:sp>
          <p:nvSpPr>
            <p:cNvPr id="17424" name="Line 14"/>
            <p:cNvSpPr>
              <a:spLocks noChangeShapeType="1"/>
            </p:cNvSpPr>
            <p:nvPr/>
          </p:nvSpPr>
          <p:spPr bwMode="auto">
            <a:xfrm>
              <a:off x="1252" y="1911"/>
              <a:ext cx="39" cy="0"/>
            </a:xfrm>
            <a:prstGeom prst="line">
              <a:avLst/>
            </a:prstGeom>
            <a:noFill/>
            <a:ln w="12700">
              <a:solidFill>
                <a:schemeClr val="tx1"/>
              </a:solidFill>
              <a:round/>
              <a:headEnd/>
              <a:tailEnd/>
            </a:ln>
          </p:spPr>
          <p:txBody>
            <a:bodyPr wrap="none" anchor="ctr"/>
            <a:lstStyle/>
            <a:p>
              <a:endParaRPr lang="en-US"/>
            </a:p>
          </p:txBody>
        </p:sp>
        <p:sp>
          <p:nvSpPr>
            <p:cNvPr id="17425" name="Line 15"/>
            <p:cNvSpPr>
              <a:spLocks noChangeShapeType="1"/>
            </p:cNvSpPr>
            <p:nvPr/>
          </p:nvSpPr>
          <p:spPr bwMode="auto">
            <a:xfrm>
              <a:off x="1596" y="3158"/>
              <a:ext cx="0" cy="39"/>
            </a:xfrm>
            <a:prstGeom prst="line">
              <a:avLst/>
            </a:prstGeom>
            <a:noFill/>
            <a:ln w="12700">
              <a:solidFill>
                <a:schemeClr val="tx1"/>
              </a:solidFill>
              <a:round/>
              <a:headEnd/>
              <a:tailEnd/>
            </a:ln>
          </p:spPr>
          <p:txBody>
            <a:bodyPr wrap="none" anchor="ctr"/>
            <a:lstStyle/>
            <a:p>
              <a:endParaRPr lang="en-US"/>
            </a:p>
          </p:txBody>
        </p:sp>
        <p:sp>
          <p:nvSpPr>
            <p:cNvPr id="17426" name="Line 16"/>
            <p:cNvSpPr>
              <a:spLocks noChangeShapeType="1"/>
            </p:cNvSpPr>
            <p:nvPr/>
          </p:nvSpPr>
          <p:spPr bwMode="auto">
            <a:xfrm>
              <a:off x="2028" y="3158"/>
              <a:ext cx="0" cy="39"/>
            </a:xfrm>
            <a:prstGeom prst="line">
              <a:avLst/>
            </a:prstGeom>
            <a:noFill/>
            <a:ln w="12700">
              <a:solidFill>
                <a:schemeClr val="tx1"/>
              </a:solidFill>
              <a:round/>
              <a:headEnd/>
              <a:tailEnd/>
            </a:ln>
          </p:spPr>
          <p:txBody>
            <a:bodyPr wrap="none" anchor="ctr"/>
            <a:lstStyle/>
            <a:p>
              <a:endParaRPr lang="en-US"/>
            </a:p>
          </p:txBody>
        </p:sp>
        <p:sp>
          <p:nvSpPr>
            <p:cNvPr id="17427" name="Line 17"/>
            <p:cNvSpPr>
              <a:spLocks noChangeShapeType="1"/>
            </p:cNvSpPr>
            <p:nvPr/>
          </p:nvSpPr>
          <p:spPr bwMode="auto">
            <a:xfrm>
              <a:off x="2457" y="3158"/>
              <a:ext cx="0" cy="39"/>
            </a:xfrm>
            <a:prstGeom prst="line">
              <a:avLst/>
            </a:prstGeom>
            <a:noFill/>
            <a:ln w="12700">
              <a:solidFill>
                <a:schemeClr val="tx1"/>
              </a:solidFill>
              <a:round/>
              <a:headEnd/>
              <a:tailEnd/>
            </a:ln>
          </p:spPr>
          <p:txBody>
            <a:bodyPr wrap="none" anchor="ctr"/>
            <a:lstStyle/>
            <a:p>
              <a:endParaRPr lang="en-US"/>
            </a:p>
          </p:txBody>
        </p:sp>
        <p:sp>
          <p:nvSpPr>
            <p:cNvPr id="17428" name="Line 18"/>
            <p:cNvSpPr>
              <a:spLocks noChangeShapeType="1"/>
            </p:cNvSpPr>
            <p:nvPr/>
          </p:nvSpPr>
          <p:spPr bwMode="auto">
            <a:xfrm>
              <a:off x="2892" y="3158"/>
              <a:ext cx="0" cy="39"/>
            </a:xfrm>
            <a:prstGeom prst="line">
              <a:avLst/>
            </a:prstGeom>
            <a:noFill/>
            <a:ln w="12700">
              <a:solidFill>
                <a:schemeClr val="tx1"/>
              </a:solidFill>
              <a:round/>
              <a:headEnd/>
              <a:tailEnd/>
            </a:ln>
          </p:spPr>
          <p:txBody>
            <a:bodyPr wrap="none" anchor="ctr"/>
            <a:lstStyle/>
            <a:p>
              <a:endParaRPr lang="en-US"/>
            </a:p>
          </p:txBody>
        </p:sp>
        <p:sp>
          <p:nvSpPr>
            <p:cNvPr id="17429" name="Line 19"/>
            <p:cNvSpPr>
              <a:spLocks noChangeShapeType="1"/>
            </p:cNvSpPr>
            <p:nvPr/>
          </p:nvSpPr>
          <p:spPr bwMode="auto">
            <a:xfrm>
              <a:off x="3324" y="3158"/>
              <a:ext cx="0" cy="39"/>
            </a:xfrm>
            <a:prstGeom prst="line">
              <a:avLst/>
            </a:prstGeom>
            <a:noFill/>
            <a:ln w="12700">
              <a:solidFill>
                <a:schemeClr val="tx1"/>
              </a:solidFill>
              <a:round/>
              <a:headEnd/>
              <a:tailEnd/>
            </a:ln>
          </p:spPr>
          <p:txBody>
            <a:bodyPr wrap="none" anchor="ctr"/>
            <a:lstStyle/>
            <a:p>
              <a:endParaRPr lang="en-US"/>
            </a:p>
          </p:txBody>
        </p:sp>
        <p:sp>
          <p:nvSpPr>
            <p:cNvPr id="17430" name="Line 20"/>
            <p:cNvSpPr>
              <a:spLocks noChangeShapeType="1"/>
            </p:cNvSpPr>
            <p:nvPr/>
          </p:nvSpPr>
          <p:spPr bwMode="auto">
            <a:xfrm>
              <a:off x="3753" y="3158"/>
              <a:ext cx="0" cy="39"/>
            </a:xfrm>
            <a:prstGeom prst="line">
              <a:avLst/>
            </a:prstGeom>
            <a:noFill/>
            <a:ln w="12700">
              <a:solidFill>
                <a:schemeClr val="tx1"/>
              </a:solidFill>
              <a:round/>
              <a:headEnd/>
              <a:tailEnd/>
            </a:ln>
          </p:spPr>
          <p:txBody>
            <a:bodyPr wrap="none" anchor="ctr"/>
            <a:lstStyle/>
            <a:p>
              <a:endParaRPr lang="en-US"/>
            </a:p>
          </p:txBody>
        </p:sp>
        <p:sp>
          <p:nvSpPr>
            <p:cNvPr id="17431" name="Line 21"/>
            <p:cNvSpPr>
              <a:spLocks noChangeShapeType="1"/>
            </p:cNvSpPr>
            <p:nvPr/>
          </p:nvSpPr>
          <p:spPr bwMode="auto">
            <a:xfrm>
              <a:off x="4185" y="3158"/>
              <a:ext cx="0" cy="39"/>
            </a:xfrm>
            <a:prstGeom prst="line">
              <a:avLst/>
            </a:prstGeom>
            <a:noFill/>
            <a:ln w="12700">
              <a:solidFill>
                <a:schemeClr val="tx1"/>
              </a:solidFill>
              <a:round/>
              <a:headEnd/>
              <a:tailEnd/>
            </a:ln>
          </p:spPr>
          <p:txBody>
            <a:bodyPr wrap="none" anchor="ctr"/>
            <a:lstStyle/>
            <a:p>
              <a:endParaRPr lang="en-US"/>
            </a:p>
          </p:txBody>
        </p:sp>
        <p:sp>
          <p:nvSpPr>
            <p:cNvPr id="17432" name="Line 22"/>
            <p:cNvSpPr>
              <a:spLocks noChangeShapeType="1"/>
            </p:cNvSpPr>
            <p:nvPr/>
          </p:nvSpPr>
          <p:spPr bwMode="auto">
            <a:xfrm>
              <a:off x="1254" y="3633"/>
              <a:ext cx="39" cy="0"/>
            </a:xfrm>
            <a:prstGeom prst="line">
              <a:avLst/>
            </a:prstGeom>
            <a:noFill/>
            <a:ln w="12700">
              <a:solidFill>
                <a:schemeClr val="tx1"/>
              </a:solidFill>
              <a:round/>
              <a:headEnd/>
              <a:tailEnd/>
            </a:ln>
          </p:spPr>
          <p:txBody>
            <a:bodyPr wrap="none" anchor="ctr"/>
            <a:lstStyle/>
            <a:p>
              <a:endParaRPr lang="en-US"/>
            </a:p>
          </p:txBody>
        </p:sp>
        <p:sp>
          <p:nvSpPr>
            <p:cNvPr id="17433" name="Line 23"/>
            <p:cNvSpPr>
              <a:spLocks noChangeShapeType="1"/>
            </p:cNvSpPr>
            <p:nvPr/>
          </p:nvSpPr>
          <p:spPr bwMode="auto">
            <a:xfrm flipH="1">
              <a:off x="1245" y="3420"/>
              <a:ext cx="37" cy="0"/>
            </a:xfrm>
            <a:prstGeom prst="line">
              <a:avLst/>
            </a:prstGeom>
            <a:noFill/>
            <a:ln w="12700">
              <a:solidFill>
                <a:schemeClr val="tx1"/>
              </a:solidFill>
              <a:round/>
              <a:headEnd/>
              <a:tailEnd/>
            </a:ln>
          </p:spPr>
          <p:txBody>
            <a:bodyPr wrap="none" anchor="ctr"/>
            <a:lstStyle/>
            <a:p>
              <a:endParaRPr lang="en-US"/>
            </a:p>
          </p:txBody>
        </p:sp>
        <p:sp>
          <p:nvSpPr>
            <p:cNvPr id="17434" name="Line 24"/>
            <p:cNvSpPr>
              <a:spLocks noChangeShapeType="1"/>
            </p:cNvSpPr>
            <p:nvPr/>
          </p:nvSpPr>
          <p:spPr bwMode="auto">
            <a:xfrm>
              <a:off x="1620" y="3404"/>
              <a:ext cx="1335" cy="0"/>
            </a:xfrm>
            <a:prstGeom prst="line">
              <a:avLst/>
            </a:prstGeom>
            <a:noFill/>
            <a:ln w="50800">
              <a:solidFill>
                <a:schemeClr val="tx1"/>
              </a:solidFill>
              <a:round/>
              <a:headEnd/>
              <a:tailEnd/>
            </a:ln>
          </p:spPr>
          <p:txBody>
            <a:bodyPr wrap="none" anchor="ctr"/>
            <a:lstStyle/>
            <a:p>
              <a:endParaRPr lang="en-US"/>
            </a:p>
          </p:txBody>
        </p:sp>
        <p:sp>
          <p:nvSpPr>
            <p:cNvPr id="17435" name="Line 25"/>
            <p:cNvSpPr>
              <a:spLocks noChangeShapeType="1"/>
            </p:cNvSpPr>
            <p:nvPr/>
          </p:nvSpPr>
          <p:spPr bwMode="auto">
            <a:xfrm flipV="1">
              <a:off x="2925" y="1951"/>
              <a:ext cx="1393" cy="1457"/>
            </a:xfrm>
            <a:prstGeom prst="line">
              <a:avLst/>
            </a:prstGeom>
            <a:noFill/>
            <a:ln w="50800">
              <a:solidFill>
                <a:schemeClr val="tx1"/>
              </a:solidFill>
              <a:round/>
              <a:headEnd/>
              <a:tailEnd/>
            </a:ln>
          </p:spPr>
          <p:txBody>
            <a:bodyPr wrap="none" anchor="ctr"/>
            <a:lstStyle/>
            <a:p>
              <a:endParaRPr lang="en-US"/>
            </a:p>
          </p:txBody>
        </p:sp>
        <p:sp>
          <p:nvSpPr>
            <p:cNvPr id="17436" name="Rectangle 26"/>
            <p:cNvSpPr>
              <a:spLocks noChangeArrowheads="1"/>
            </p:cNvSpPr>
            <p:nvPr/>
          </p:nvSpPr>
          <p:spPr bwMode="auto">
            <a:xfrm>
              <a:off x="987" y="1765"/>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30</a:t>
              </a:r>
            </a:p>
          </p:txBody>
        </p:sp>
        <p:sp>
          <p:nvSpPr>
            <p:cNvPr id="17437" name="Rectangle 27"/>
            <p:cNvSpPr>
              <a:spLocks noChangeArrowheads="1"/>
            </p:cNvSpPr>
            <p:nvPr/>
          </p:nvSpPr>
          <p:spPr bwMode="auto">
            <a:xfrm>
              <a:off x="987" y="2221"/>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20</a:t>
              </a:r>
            </a:p>
          </p:txBody>
        </p:sp>
        <p:sp>
          <p:nvSpPr>
            <p:cNvPr id="17438" name="Rectangle 28"/>
            <p:cNvSpPr>
              <a:spLocks noChangeArrowheads="1"/>
            </p:cNvSpPr>
            <p:nvPr/>
          </p:nvSpPr>
          <p:spPr bwMode="auto">
            <a:xfrm>
              <a:off x="999" y="2655"/>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10</a:t>
              </a:r>
            </a:p>
          </p:txBody>
        </p:sp>
        <p:sp>
          <p:nvSpPr>
            <p:cNvPr id="17439" name="Rectangle 29"/>
            <p:cNvSpPr>
              <a:spLocks noChangeArrowheads="1"/>
            </p:cNvSpPr>
            <p:nvPr/>
          </p:nvSpPr>
          <p:spPr bwMode="auto">
            <a:xfrm>
              <a:off x="1059" y="3063"/>
              <a:ext cx="221" cy="280"/>
            </a:xfrm>
            <a:prstGeom prst="rect">
              <a:avLst/>
            </a:prstGeom>
            <a:noFill/>
            <a:ln w="12700">
              <a:noFill/>
              <a:miter lim="800000"/>
              <a:headEnd/>
              <a:tailEnd/>
            </a:ln>
          </p:spPr>
          <p:txBody>
            <a:bodyPr wrap="none" lIns="90488" tIns="44450" rIns="90488" bIns="44450">
              <a:spAutoFit/>
            </a:bodyPr>
            <a:lstStyle/>
            <a:p>
              <a:pPr eaLnBrk="0" hangingPunct="0"/>
              <a:r>
                <a:rPr lang="en-US" sz="2400"/>
                <a:t>0</a:t>
              </a:r>
            </a:p>
          </p:txBody>
        </p:sp>
        <p:sp>
          <p:nvSpPr>
            <p:cNvPr id="17440" name="Rectangle 30"/>
            <p:cNvSpPr>
              <a:spLocks noChangeArrowheads="1"/>
            </p:cNvSpPr>
            <p:nvPr/>
          </p:nvSpPr>
          <p:spPr bwMode="auto">
            <a:xfrm>
              <a:off x="1011" y="3279"/>
              <a:ext cx="285" cy="280"/>
            </a:xfrm>
            <a:prstGeom prst="rect">
              <a:avLst/>
            </a:prstGeom>
            <a:noFill/>
            <a:ln w="12700">
              <a:noFill/>
              <a:miter lim="800000"/>
              <a:headEnd/>
              <a:tailEnd/>
            </a:ln>
          </p:spPr>
          <p:txBody>
            <a:bodyPr wrap="none" lIns="90488" tIns="44450" rIns="90488" bIns="44450">
              <a:spAutoFit/>
            </a:bodyPr>
            <a:lstStyle/>
            <a:p>
              <a:pPr eaLnBrk="0" hangingPunct="0"/>
              <a:r>
                <a:rPr lang="en-US" sz="2400"/>
                <a:t>-5</a:t>
              </a:r>
            </a:p>
          </p:txBody>
        </p:sp>
        <p:sp>
          <p:nvSpPr>
            <p:cNvPr id="17441" name="Rectangle 31"/>
            <p:cNvSpPr>
              <a:spLocks noChangeArrowheads="1"/>
            </p:cNvSpPr>
            <p:nvPr/>
          </p:nvSpPr>
          <p:spPr bwMode="auto">
            <a:xfrm>
              <a:off x="1464" y="2859"/>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70</a:t>
              </a:r>
            </a:p>
          </p:txBody>
        </p:sp>
        <p:sp>
          <p:nvSpPr>
            <p:cNvPr id="17442" name="Rectangle 32"/>
            <p:cNvSpPr>
              <a:spLocks noChangeArrowheads="1"/>
            </p:cNvSpPr>
            <p:nvPr/>
          </p:nvSpPr>
          <p:spPr bwMode="auto">
            <a:xfrm>
              <a:off x="1896" y="2859"/>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80</a:t>
              </a:r>
            </a:p>
          </p:txBody>
        </p:sp>
        <p:sp>
          <p:nvSpPr>
            <p:cNvPr id="17443" name="Rectangle 33"/>
            <p:cNvSpPr>
              <a:spLocks noChangeArrowheads="1"/>
            </p:cNvSpPr>
            <p:nvPr/>
          </p:nvSpPr>
          <p:spPr bwMode="auto">
            <a:xfrm>
              <a:off x="2316" y="2859"/>
              <a:ext cx="328" cy="280"/>
            </a:xfrm>
            <a:prstGeom prst="rect">
              <a:avLst/>
            </a:prstGeom>
            <a:noFill/>
            <a:ln w="12700">
              <a:noFill/>
              <a:miter lim="800000"/>
              <a:headEnd/>
              <a:tailEnd/>
            </a:ln>
          </p:spPr>
          <p:txBody>
            <a:bodyPr wrap="none" lIns="90488" tIns="44450" rIns="90488" bIns="44450">
              <a:spAutoFit/>
            </a:bodyPr>
            <a:lstStyle/>
            <a:p>
              <a:pPr eaLnBrk="0" hangingPunct="0"/>
              <a:r>
                <a:rPr lang="en-US" sz="2400"/>
                <a:t>90</a:t>
              </a:r>
            </a:p>
          </p:txBody>
        </p:sp>
        <p:sp>
          <p:nvSpPr>
            <p:cNvPr id="17444" name="Rectangle 34"/>
            <p:cNvSpPr>
              <a:spLocks noChangeArrowheads="1"/>
            </p:cNvSpPr>
            <p:nvPr/>
          </p:nvSpPr>
          <p:spPr bwMode="auto">
            <a:xfrm>
              <a:off x="2727" y="2859"/>
              <a:ext cx="435" cy="280"/>
            </a:xfrm>
            <a:prstGeom prst="rect">
              <a:avLst/>
            </a:prstGeom>
            <a:noFill/>
            <a:ln w="12700">
              <a:noFill/>
              <a:miter lim="800000"/>
              <a:headEnd/>
              <a:tailEnd/>
            </a:ln>
          </p:spPr>
          <p:txBody>
            <a:bodyPr wrap="none" lIns="90488" tIns="44450" rIns="90488" bIns="44450">
              <a:spAutoFit/>
            </a:bodyPr>
            <a:lstStyle/>
            <a:p>
              <a:pPr eaLnBrk="0" hangingPunct="0"/>
              <a:r>
                <a:rPr lang="en-US" sz="2400"/>
                <a:t>100</a:t>
              </a:r>
            </a:p>
          </p:txBody>
        </p:sp>
        <p:sp>
          <p:nvSpPr>
            <p:cNvPr id="17445" name="Rectangle 35"/>
            <p:cNvSpPr>
              <a:spLocks noChangeArrowheads="1"/>
            </p:cNvSpPr>
            <p:nvPr/>
          </p:nvSpPr>
          <p:spPr bwMode="auto">
            <a:xfrm>
              <a:off x="3159" y="3255"/>
              <a:ext cx="435" cy="280"/>
            </a:xfrm>
            <a:prstGeom prst="rect">
              <a:avLst/>
            </a:prstGeom>
            <a:noFill/>
            <a:ln w="12700">
              <a:noFill/>
              <a:miter lim="800000"/>
              <a:headEnd/>
              <a:tailEnd/>
            </a:ln>
          </p:spPr>
          <p:txBody>
            <a:bodyPr wrap="none" lIns="90488" tIns="44450" rIns="90488" bIns="44450">
              <a:spAutoFit/>
            </a:bodyPr>
            <a:lstStyle/>
            <a:p>
              <a:pPr eaLnBrk="0" hangingPunct="0"/>
              <a:r>
                <a:rPr lang="en-US" sz="2400"/>
                <a:t>110</a:t>
              </a:r>
            </a:p>
          </p:txBody>
        </p:sp>
        <p:sp>
          <p:nvSpPr>
            <p:cNvPr id="17446" name="Rectangle 36"/>
            <p:cNvSpPr>
              <a:spLocks noChangeArrowheads="1"/>
            </p:cNvSpPr>
            <p:nvPr/>
          </p:nvSpPr>
          <p:spPr bwMode="auto">
            <a:xfrm>
              <a:off x="3591" y="3255"/>
              <a:ext cx="435" cy="280"/>
            </a:xfrm>
            <a:prstGeom prst="rect">
              <a:avLst/>
            </a:prstGeom>
            <a:noFill/>
            <a:ln w="12700">
              <a:noFill/>
              <a:miter lim="800000"/>
              <a:headEnd/>
              <a:tailEnd/>
            </a:ln>
          </p:spPr>
          <p:txBody>
            <a:bodyPr wrap="none" lIns="90488" tIns="44450" rIns="90488" bIns="44450">
              <a:spAutoFit/>
            </a:bodyPr>
            <a:lstStyle/>
            <a:p>
              <a:pPr eaLnBrk="0" hangingPunct="0"/>
              <a:r>
                <a:rPr lang="en-US" sz="2400"/>
                <a:t>120</a:t>
              </a:r>
            </a:p>
          </p:txBody>
        </p:sp>
        <p:sp>
          <p:nvSpPr>
            <p:cNvPr id="17447" name="Rectangle 37"/>
            <p:cNvSpPr>
              <a:spLocks noChangeArrowheads="1"/>
            </p:cNvSpPr>
            <p:nvPr/>
          </p:nvSpPr>
          <p:spPr bwMode="auto">
            <a:xfrm>
              <a:off x="4023" y="3255"/>
              <a:ext cx="435" cy="280"/>
            </a:xfrm>
            <a:prstGeom prst="rect">
              <a:avLst/>
            </a:prstGeom>
            <a:noFill/>
            <a:ln w="12700">
              <a:noFill/>
              <a:miter lim="800000"/>
              <a:headEnd/>
              <a:tailEnd/>
            </a:ln>
          </p:spPr>
          <p:txBody>
            <a:bodyPr wrap="none" lIns="90488" tIns="44450" rIns="90488" bIns="44450">
              <a:spAutoFit/>
            </a:bodyPr>
            <a:lstStyle/>
            <a:p>
              <a:pPr eaLnBrk="0" hangingPunct="0"/>
              <a:r>
                <a:rPr lang="en-US" sz="2400"/>
                <a:t>130</a:t>
              </a:r>
            </a:p>
          </p:txBody>
        </p:sp>
        <p:sp>
          <p:nvSpPr>
            <p:cNvPr id="17448" name="Rectangle 38"/>
            <p:cNvSpPr>
              <a:spLocks noChangeArrowheads="1"/>
            </p:cNvSpPr>
            <p:nvPr/>
          </p:nvSpPr>
          <p:spPr bwMode="auto">
            <a:xfrm>
              <a:off x="1335" y="1707"/>
              <a:ext cx="850" cy="280"/>
            </a:xfrm>
            <a:prstGeom prst="rect">
              <a:avLst/>
            </a:prstGeom>
            <a:noFill/>
            <a:ln w="12700">
              <a:noFill/>
              <a:miter lim="800000"/>
              <a:headEnd/>
              <a:tailEnd/>
            </a:ln>
          </p:spPr>
          <p:txBody>
            <a:bodyPr wrap="none" lIns="90488" tIns="44450" rIns="90488" bIns="44450">
              <a:spAutoFit/>
            </a:bodyPr>
            <a:lstStyle/>
            <a:p>
              <a:pPr eaLnBrk="0" hangingPunct="0"/>
              <a:r>
                <a:rPr lang="en-US" sz="2400"/>
                <a:t>Profit ($)</a:t>
              </a:r>
            </a:p>
          </p:txBody>
        </p:sp>
        <p:sp>
          <p:nvSpPr>
            <p:cNvPr id="17449" name="Rectangle 39"/>
            <p:cNvSpPr>
              <a:spLocks noChangeArrowheads="1"/>
            </p:cNvSpPr>
            <p:nvPr/>
          </p:nvSpPr>
          <p:spPr bwMode="auto">
            <a:xfrm>
              <a:off x="3848" y="2667"/>
              <a:ext cx="1320" cy="505"/>
            </a:xfrm>
            <a:prstGeom prst="rect">
              <a:avLst/>
            </a:prstGeom>
            <a:noFill/>
            <a:ln w="12700">
              <a:noFill/>
              <a:miter lim="800000"/>
              <a:headEnd/>
              <a:tailEnd/>
            </a:ln>
          </p:spPr>
          <p:txBody>
            <a:bodyPr wrap="none" lIns="90488" tIns="44450" rIns="90488" bIns="44450">
              <a:spAutoFit/>
            </a:bodyPr>
            <a:lstStyle/>
            <a:p>
              <a:pPr algn="ctr" eaLnBrk="0" hangingPunct="0"/>
              <a:r>
                <a:rPr lang="en-US" sz="2400"/>
                <a:t>Terminal</a:t>
              </a:r>
            </a:p>
            <a:p>
              <a:pPr algn="ctr" eaLnBrk="0" hangingPunct="0"/>
              <a:r>
                <a:rPr lang="en-US" sz="2400"/>
                <a:t>stock price ($)</a:t>
              </a:r>
            </a:p>
          </p:txBody>
        </p:sp>
      </p:gr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304800"/>
            <a:ext cx="8077200" cy="1524000"/>
          </a:xfrm>
          <a:noFill/>
        </p:spPr>
        <p:txBody>
          <a:bodyPr lIns="90488" tIns="44450" rIns="90488" bIns="44450" anchor="ctr"/>
          <a:lstStyle/>
          <a:p>
            <a:pPr eaLnBrk="1" hangingPunct="1"/>
            <a:r>
              <a:rPr lang="en-US" dirty="0"/>
              <a:t>Short Call  </a:t>
            </a:r>
            <a:br>
              <a:rPr lang="en-US" dirty="0"/>
            </a:br>
            <a:endParaRPr lang="en-US" dirty="0"/>
          </a:p>
        </p:txBody>
      </p:sp>
      <p:sp>
        <p:nvSpPr>
          <p:cNvPr id="18436" name="Rectangle 3"/>
          <p:cNvSpPr>
            <a:spLocks noGrp="1" noChangeArrowheads="1"/>
          </p:cNvSpPr>
          <p:nvPr>
            <p:ph type="body" idx="1"/>
          </p:nvPr>
        </p:nvSpPr>
        <p:spPr>
          <a:xfrm>
            <a:off x="685800" y="1600200"/>
            <a:ext cx="8229600" cy="4114800"/>
          </a:xfrm>
          <a:noFill/>
        </p:spPr>
        <p:txBody>
          <a:bodyPr lIns="90488" tIns="44450" rIns="90488" bIns="44450"/>
          <a:lstStyle/>
          <a:p>
            <a:pPr eaLnBrk="1" hangingPunct="1">
              <a:buFont typeface="Wingdings" pitchFamily="2" charset="2"/>
              <a:buNone/>
            </a:pPr>
            <a:r>
              <a:rPr lang="en-US"/>
              <a:t>   </a:t>
            </a:r>
            <a:r>
              <a:rPr lang="en-US" sz="2400"/>
              <a:t>Profit from writing one European call option: option price = $5, strike price = $100</a:t>
            </a:r>
          </a:p>
        </p:txBody>
      </p:sp>
      <p:grpSp>
        <p:nvGrpSpPr>
          <p:cNvPr id="2" name="Group 4"/>
          <p:cNvGrpSpPr>
            <a:grpSpLocks/>
          </p:cNvGrpSpPr>
          <p:nvPr/>
        </p:nvGrpSpPr>
        <p:grpSpPr bwMode="auto">
          <a:xfrm>
            <a:off x="1492250" y="2619375"/>
            <a:ext cx="6626225" cy="3413125"/>
            <a:chOff x="940" y="1650"/>
            <a:chExt cx="4174" cy="2150"/>
          </a:xfrm>
        </p:grpSpPr>
        <p:sp>
          <p:nvSpPr>
            <p:cNvPr id="18439" name="Rectangle 5"/>
            <p:cNvSpPr>
              <a:spLocks noChangeArrowheads="1"/>
            </p:cNvSpPr>
            <p:nvPr/>
          </p:nvSpPr>
          <p:spPr bwMode="auto">
            <a:xfrm>
              <a:off x="940" y="3514"/>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-30</a:t>
              </a:r>
            </a:p>
          </p:txBody>
        </p:sp>
        <p:sp>
          <p:nvSpPr>
            <p:cNvPr id="18440" name="Rectangle 6"/>
            <p:cNvSpPr>
              <a:spLocks noChangeArrowheads="1"/>
            </p:cNvSpPr>
            <p:nvPr/>
          </p:nvSpPr>
          <p:spPr bwMode="auto">
            <a:xfrm>
              <a:off x="940" y="3088"/>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-20</a:t>
              </a:r>
            </a:p>
          </p:txBody>
        </p:sp>
        <p:sp>
          <p:nvSpPr>
            <p:cNvPr id="18441" name="Rectangle 7"/>
            <p:cNvSpPr>
              <a:spLocks noChangeArrowheads="1"/>
            </p:cNvSpPr>
            <p:nvPr/>
          </p:nvSpPr>
          <p:spPr bwMode="auto">
            <a:xfrm>
              <a:off x="940" y="2634"/>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-10</a:t>
              </a:r>
            </a:p>
          </p:txBody>
        </p:sp>
        <p:sp>
          <p:nvSpPr>
            <p:cNvPr id="18442" name="Rectangle 8"/>
            <p:cNvSpPr>
              <a:spLocks noChangeArrowheads="1"/>
            </p:cNvSpPr>
            <p:nvPr/>
          </p:nvSpPr>
          <p:spPr bwMode="auto">
            <a:xfrm>
              <a:off x="1059" y="2217"/>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0</a:t>
              </a:r>
            </a:p>
          </p:txBody>
        </p:sp>
        <p:sp>
          <p:nvSpPr>
            <p:cNvPr id="18443" name="Rectangle 9"/>
            <p:cNvSpPr>
              <a:spLocks noChangeArrowheads="1"/>
            </p:cNvSpPr>
            <p:nvPr/>
          </p:nvSpPr>
          <p:spPr bwMode="auto">
            <a:xfrm>
              <a:off x="1059" y="2014"/>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5</a:t>
              </a:r>
            </a:p>
          </p:txBody>
        </p:sp>
        <p:sp>
          <p:nvSpPr>
            <p:cNvPr id="18444" name="Line 10"/>
            <p:cNvSpPr>
              <a:spLocks noChangeShapeType="1"/>
            </p:cNvSpPr>
            <p:nvPr/>
          </p:nvSpPr>
          <p:spPr bwMode="auto">
            <a:xfrm>
              <a:off x="1248" y="1706"/>
              <a:ext cx="0" cy="2010"/>
            </a:xfrm>
            <a:prstGeom prst="line">
              <a:avLst/>
            </a:prstGeom>
            <a:noFill/>
            <a:ln w="12700">
              <a:solidFill>
                <a:schemeClr val="tx1"/>
              </a:solidFill>
              <a:round/>
              <a:headEnd type="triangle" w="med" len="med"/>
              <a:tailEnd/>
            </a:ln>
          </p:spPr>
          <p:txBody>
            <a:bodyPr wrap="none" anchor="ctr"/>
            <a:lstStyle/>
            <a:p>
              <a:endParaRPr lang="en-US"/>
            </a:p>
          </p:txBody>
        </p:sp>
        <p:sp>
          <p:nvSpPr>
            <p:cNvPr id="18445" name="Line 11"/>
            <p:cNvSpPr>
              <a:spLocks noChangeShapeType="1"/>
            </p:cNvSpPr>
            <p:nvPr/>
          </p:nvSpPr>
          <p:spPr bwMode="auto">
            <a:xfrm>
              <a:off x="1530" y="2340"/>
              <a:ext cx="3386" cy="0"/>
            </a:xfrm>
            <a:prstGeom prst="line">
              <a:avLst/>
            </a:prstGeom>
            <a:noFill/>
            <a:ln w="12700">
              <a:solidFill>
                <a:schemeClr val="tx1"/>
              </a:solidFill>
              <a:round/>
              <a:headEnd/>
              <a:tailEnd type="triangle" w="med" len="med"/>
            </a:ln>
          </p:spPr>
          <p:txBody>
            <a:bodyPr wrap="none" anchor="ctr"/>
            <a:lstStyle/>
            <a:p>
              <a:endParaRPr lang="en-US"/>
            </a:p>
          </p:txBody>
        </p:sp>
        <p:sp>
          <p:nvSpPr>
            <p:cNvPr id="18446" name="Line 12"/>
            <p:cNvSpPr>
              <a:spLocks noChangeShapeType="1"/>
            </p:cNvSpPr>
            <p:nvPr/>
          </p:nvSpPr>
          <p:spPr bwMode="auto">
            <a:xfrm flipV="1">
              <a:off x="1448" y="2246"/>
              <a:ext cx="36" cy="174"/>
            </a:xfrm>
            <a:prstGeom prst="line">
              <a:avLst/>
            </a:prstGeom>
            <a:noFill/>
            <a:ln w="12700">
              <a:solidFill>
                <a:schemeClr val="tx1"/>
              </a:solidFill>
              <a:round/>
              <a:headEnd/>
              <a:tailEnd/>
            </a:ln>
          </p:spPr>
          <p:txBody>
            <a:bodyPr wrap="none" anchor="ctr"/>
            <a:lstStyle/>
            <a:p>
              <a:endParaRPr lang="en-US"/>
            </a:p>
          </p:txBody>
        </p:sp>
        <p:sp>
          <p:nvSpPr>
            <p:cNvPr id="18447" name="Line 13"/>
            <p:cNvSpPr>
              <a:spLocks noChangeShapeType="1"/>
            </p:cNvSpPr>
            <p:nvPr/>
          </p:nvSpPr>
          <p:spPr bwMode="auto">
            <a:xfrm flipH="1" flipV="1">
              <a:off x="1486" y="2248"/>
              <a:ext cx="39" cy="92"/>
            </a:xfrm>
            <a:prstGeom prst="line">
              <a:avLst/>
            </a:prstGeom>
            <a:noFill/>
            <a:ln w="12700">
              <a:solidFill>
                <a:schemeClr val="tx1"/>
              </a:solidFill>
              <a:round/>
              <a:headEnd/>
              <a:tailEnd/>
            </a:ln>
          </p:spPr>
          <p:txBody>
            <a:bodyPr wrap="none" anchor="ctr"/>
            <a:lstStyle/>
            <a:p>
              <a:endParaRPr lang="en-US"/>
            </a:p>
          </p:txBody>
        </p:sp>
        <p:sp>
          <p:nvSpPr>
            <p:cNvPr id="18448" name="Line 14"/>
            <p:cNvSpPr>
              <a:spLocks noChangeShapeType="1"/>
            </p:cNvSpPr>
            <p:nvPr/>
          </p:nvSpPr>
          <p:spPr bwMode="auto">
            <a:xfrm flipH="1" flipV="1">
              <a:off x="1392" y="2247"/>
              <a:ext cx="51" cy="175"/>
            </a:xfrm>
            <a:prstGeom prst="line">
              <a:avLst/>
            </a:prstGeom>
            <a:noFill/>
            <a:ln w="12700">
              <a:solidFill>
                <a:schemeClr val="tx1"/>
              </a:solidFill>
              <a:round/>
              <a:headEnd/>
              <a:tailEnd/>
            </a:ln>
          </p:spPr>
          <p:txBody>
            <a:bodyPr wrap="none" anchor="ctr"/>
            <a:lstStyle/>
            <a:p>
              <a:endParaRPr lang="en-US"/>
            </a:p>
          </p:txBody>
        </p:sp>
        <p:sp>
          <p:nvSpPr>
            <p:cNvPr id="18449" name="Line 15"/>
            <p:cNvSpPr>
              <a:spLocks noChangeShapeType="1"/>
            </p:cNvSpPr>
            <p:nvPr/>
          </p:nvSpPr>
          <p:spPr bwMode="auto">
            <a:xfrm flipH="1">
              <a:off x="1361" y="2257"/>
              <a:ext cx="38" cy="75"/>
            </a:xfrm>
            <a:prstGeom prst="line">
              <a:avLst/>
            </a:prstGeom>
            <a:noFill/>
            <a:ln w="12700">
              <a:solidFill>
                <a:schemeClr val="tx1"/>
              </a:solidFill>
              <a:round/>
              <a:headEnd/>
              <a:tailEnd/>
            </a:ln>
          </p:spPr>
          <p:txBody>
            <a:bodyPr wrap="none" anchor="ctr"/>
            <a:lstStyle/>
            <a:p>
              <a:endParaRPr lang="en-US"/>
            </a:p>
          </p:txBody>
        </p:sp>
        <p:sp>
          <p:nvSpPr>
            <p:cNvPr id="18450" name="Line 16"/>
            <p:cNvSpPr>
              <a:spLocks noChangeShapeType="1"/>
            </p:cNvSpPr>
            <p:nvPr/>
          </p:nvSpPr>
          <p:spPr bwMode="auto">
            <a:xfrm flipH="1">
              <a:off x="1245" y="2342"/>
              <a:ext cx="115" cy="0"/>
            </a:xfrm>
            <a:prstGeom prst="line">
              <a:avLst/>
            </a:prstGeom>
            <a:noFill/>
            <a:ln w="12700">
              <a:solidFill>
                <a:schemeClr val="tx1"/>
              </a:solidFill>
              <a:round/>
              <a:headEnd/>
              <a:tailEnd/>
            </a:ln>
          </p:spPr>
          <p:txBody>
            <a:bodyPr wrap="none" anchor="ctr"/>
            <a:lstStyle/>
            <a:p>
              <a:endParaRPr lang="en-US"/>
            </a:p>
          </p:txBody>
        </p:sp>
        <p:sp>
          <p:nvSpPr>
            <p:cNvPr id="18451" name="Line 17"/>
            <p:cNvSpPr>
              <a:spLocks noChangeShapeType="1"/>
            </p:cNvSpPr>
            <p:nvPr/>
          </p:nvSpPr>
          <p:spPr bwMode="auto">
            <a:xfrm>
              <a:off x="1596" y="2294"/>
              <a:ext cx="0" cy="39"/>
            </a:xfrm>
            <a:prstGeom prst="line">
              <a:avLst/>
            </a:prstGeom>
            <a:noFill/>
            <a:ln w="12700">
              <a:solidFill>
                <a:schemeClr val="tx1"/>
              </a:solidFill>
              <a:round/>
              <a:headEnd/>
              <a:tailEnd/>
            </a:ln>
          </p:spPr>
          <p:txBody>
            <a:bodyPr wrap="none" anchor="ctr"/>
            <a:lstStyle/>
            <a:p>
              <a:endParaRPr lang="en-US"/>
            </a:p>
          </p:txBody>
        </p:sp>
        <p:sp>
          <p:nvSpPr>
            <p:cNvPr id="18452" name="Line 18"/>
            <p:cNvSpPr>
              <a:spLocks noChangeShapeType="1"/>
            </p:cNvSpPr>
            <p:nvPr/>
          </p:nvSpPr>
          <p:spPr bwMode="auto">
            <a:xfrm>
              <a:off x="2028" y="2294"/>
              <a:ext cx="0" cy="39"/>
            </a:xfrm>
            <a:prstGeom prst="line">
              <a:avLst/>
            </a:prstGeom>
            <a:noFill/>
            <a:ln w="12700">
              <a:solidFill>
                <a:schemeClr val="tx1"/>
              </a:solidFill>
              <a:round/>
              <a:headEnd/>
              <a:tailEnd/>
            </a:ln>
          </p:spPr>
          <p:txBody>
            <a:bodyPr wrap="none" anchor="ctr"/>
            <a:lstStyle/>
            <a:p>
              <a:endParaRPr lang="en-US"/>
            </a:p>
          </p:txBody>
        </p:sp>
        <p:sp>
          <p:nvSpPr>
            <p:cNvPr id="18453" name="Line 19"/>
            <p:cNvSpPr>
              <a:spLocks noChangeShapeType="1"/>
            </p:cNvSpPr>
            <p:nvPr/>
          </p:nvSpPr>
          <p:spPr bwMode="auto">
            <a:xfrm>
              <a:off x="2457" y="2294"/>
              <a:ext cx="0" cy="39"/>
            </a:xfrm>
            <a:prstGeom prst="line">
              <a:avLst/>
            </a:prstGeom>
            <a:noFill/>
            <a:ln w="12700">
              <a:solidFill>
                <a:schemeClr val="tx1"/>
              </a:solidFill>
              <a:round/>
              <a:headEnd/>
              <a:tailEnd/>
            </a:ln>
          </p:spPr>
          <p:txBody>
            <a:bodyPr wrap="none" anchor="ctr"/>
            <a:lstStyle/>
            <a:p>
              <a:endParaRPr lang="en-US"/>
            </a:p>
          </p:txBody>
        </p:sp>
        <p:sp>
          <p:nvSpPr>
            <p:cNvPr id="18454" name="Line 20"/>
            <p:cNvSpPr>
              <a:spLocks noChangeShapeType="1"/>
            </p:cNvSpPr>
            <p:nvPr/>
          </p:nvSpPr>
          <p:spPr bwMode="auto">
            <a:xfrm>
              <a:off x="2892" y="2294"/>
              <a:ext cx="0" cy="39"/>
            </a:xfrm>
            <a:prstGeom prst="line">
              <a:avLst/>
            </a:prstGeom>
            <a:noFill/>
            <a:ln w="12700">
              <a:solidFill>
                <a:schemeClr val="tx1"/>
              </a:solidFill>
              <a:round/>
              <a:headEnd/>
              <a:tailEnd/>
            </a:ln>
          </p:spPr>
          <p:txBody>
            <a:bodyPr wrap="none" anchor="ctr"/>
            <a:lstStyle/>
            <a:p>
              <a:endParaRPr lang="en-US"/>
            </a:p>
          </p:txBody>
        </p:sp>
        <p:sp>
          <p:nvSpPr>
            <p:cNvPr id="18455" name="Line 21"/>
            <p:cNvSpPr>
              <a:spLocks noChangeShapeType="1"/>
            </p:cNvSpPr>
            <p:nvPr/>
          </p:nvSpPr>
          <p:spPr bwMode="auto">
            <a:xfrm>
              <a:off x="3324" y="2294"/>
              <a:ext cx="0" cy="39"/>
            </a:xfrm>
            <a:prstGeom prst="line">
              <a:avLst/>
            </a:prstGeom>
            <a:noFill/>
            <a:ln w="12700">
              <a:solidFill>
                <a:schemeClr val="tx1"/>
              </a:solidFill>
              <a:round/>
              <a:headEnd/>
              <a:tailEnd/>
            </a:ln>
          </p:spPr>
          <p:txBody>
            <a:bodyPr wrap="none" anchor="ctr"/>
            <a:lstStyle/>
            <a:p>
              <a:endParaRPr lang="en-US"/>
            </a:p>
          </p:txBody>
        </p:sp>
        <p:sp>
          <p:nvSpPr>
            <p:cNvPr id="18456" name="Line 22"/>
            <p:cNvSpPr>
              <a:spLocks noChangeShapeType="1"/>
            </p:cNvSpPr>
            <p:nvPr/>
          </p:nvSpPr>
          <p:spPr bwMode="auto">
            <a:xfrm>
              <a:off x="3753" y="2294"/>
              <a:ext cx="0" cy="39"/>
            </a:xfrm>
            <a:prstGeom prst="line">
              <a:avLst/>
            </a:prstGeom>
            <a:noFill/>
            <a:ln w="12700">
              <a:solidFill>
                <a:schemeClr val="tx1"/>
              </a:solidFill>
              <a:round/>
              <a:headEnd/>
              <a:tailEnd/>
            </a:ln>
          </p:spPr>
          <p:txBody>
            <a:bodyPr wrap="none" anchor="ctr"/>
            <a:lstStyle/>
            <a:p>
              <a:endParaRPr lang="en-US"/>
            </a:p>
          </p:txBody>
        </p:sp>
        <p:sp>
          <p:nvSpPr>
            <p:cNvPr id="18457" name="Line 23"/>
            <p:cNvSpPr>
              <a:spLocks noChangeShapeType="1"/>
            </p:cNvSpPr>
            <p:nvPr/>
          </p:nvSpPr>
          <p:spPr bwMode="auto">
            <a:xfrm>
              <a:off x="4185" y="2294"/>
              <a:ext cx="0" cy="39"/>
            </a:xfrm>
            <a:prstGeom prst="line">
              <a:avLst/>
            </a:prstGeom>
            <a:noFill/>
            <a:ln w="12700">
              <a:solidFill>
                <a:schemeClr val="tx1"/>
              </a:solidFill>
              <a:round/>
              <a:headEnd/>
              <a:tailEnd/>
            </a:ln>
          </p:spPr>
          <p:txBody>
            <a:bodyPr wrap="none" anchor="ctr"/>
            <a:lstStyle/>
            <a:p>
              <a:endParaRPr lang="en-US"/>
            </a:p>
          </p:txBody>
        </p:sp>
        <p:sp>
          <p:nvSpPr>
            <p:cNvPr id="18458" name="Line 24"/>
            <p:cNvSpPr>
              <a:spLocks noChangeShapeType="1"/>
            </p:cNvSpPr>
            <p:nvPr/>
          </p:nvSpPr>
          <p:spPr bwMode="auto">
            <a:xfrm>
              <a:off x="1254" y="2769"/>
              <a:ext cx="39" cy="0"/>
            </a:xfrm>
            <a:prstGeom prst="line">
              <a:avLst/>
            </a:prstGeom>
            <a:noFill/>
            <a:ln w="12700">
              <a:solidFill>
                <a:schemeClr val="tx1"/>
              </a:solidFill>
              <a:round/>
              <a:headEnd/>
              <a:tailEnd/>
            </a:ln>
          </p:spPr>
          <p:txBody>
            <a:bodyPr wrap="none" anchor="ctr"/>
            <a:lstStyle/>
            <a:p>
              <a:endParaRPr lang="en-US"/>
            </a:p>
          </p:txBody>
        </p:sp>
        <p:sp>
          <p:nvSpPr>
            <p:cNvPr id="18459" name="Rectangle 25"/>
            <p:cNvSpPr>
              <a:spLocks noChangeArrowheads="1"/>
            </p:cNvSpPr>
            <p:nvPr/>
          </p:nvSpPr>
          <p:spPr bwMode="auto">
            <a:xfrm>
              <a:off x="1476" y="2391"/>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70</a:t>
              </a:r>
            </a:p>
          </p:txBody>
        </p:sp>
        <p:sp>
          <p:nvSpPr>
            <p:cNvPr id="18460" name="Rectangle 26"/>
            <p:cNvSpPr>
              <a:spLocks noChangeArrowheads="1"/>
            </p:cNvSpPr>
            <p:nvPr/>
          </p:nvSpPr>
          <p:spPr bwMode="auto">
            <a:xfrm>
              <a:off x="1908" y="2391"/>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80</a:t>
              </a:r>
            </a:p>
          </p:txBody>
        </p:sp>
        <p:sp>
          <p:nvSpPr>
            <p:cNvPr id="18461" name="Rectangle 27"/>
            <p:cNvSpPr>
              <a:spLocks noChangeArrowheads="1"/>
            </p:cNvSpPr>
            <p:nvPr/>
          </p:nvSpPr>
          <p:spPr bwMode="auto">
            <a:xfrm>
              <a:off x="2340" y="2391"/>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90</a:t>
              </a:r>
            </a:p>
          </p:txBody>
        </p:sp>
        <p:sp>
          <p:nvSpPr>
            <p:cNvPr id="18462" name="Rectangle 28"/>
            <p:cNvSpPr>
              <a:spLocks noChangeArrowheads="1"/>
            </p:cNvSpPr>
            <p:nvPr/>
          </p:nvSpPr>
          <p:spPr bwMode="auto">
            <a:xfrm>
              <a:off x="2727" y="2391"/>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100</a:t>
              </a:r>
            </a:p>
          </p:txBody>
        </p:sp>
        <p:sp>
          <p:nvSpPr>
            <p:cNvPr id="18463" name="Rectangle 29"/>
            <p:cNvSpPr>
              <a:spLocks noChangeArrowheads="1"/>
            </p:cNvSpPr>
            <p:nvPr/>
          </p:nvSpPr>
          <p:spPr bwMode="auto">
            <a:xfrm>
              <a:off x="3159" y="1995"/>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110</a:t>
              </a:r>
            </a:p>
          </p:txBody>
        </p:sp>
        <p:sp>
          <p:nvSpPr>
            <p:cNvPr id="18464" name="Rectangle 30"/>
            <p:cNvSpPr>
              <a:spLocks noChangeArrowheads="1"/>
            </p:cNvSpPr>
            <p:nvPr/>
          </p:nvSpPr>
          <p:spPr bwMode="auto">
            <a:xfrm>
              <a:off x="3591" y="1995"/>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120</a:t>
              </a:r>
            </a:p>
          </p:txBody>
        </p:sp>
        <p:sp>
          <p:nvSpPr>
            <p:cNvPr id="18465" name="Rectangle 31"/>
            <p:cNvSpPr>
              <a:spLocks noChangeArrowheads="1"/>
            </p:cNvSpPr>
            <p:nvPr/>
          </p:nvSpPr>
          <p:spPr bwMode="auto">
            <a:xfrm>
              <a:off x="4023" y="1995"/>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130</a:t>
              </a:r>
            </a:p>
          </p:txBody>
        </p:sp>
        <p:sp>
          <p:nvSpPr>
            <p:cNvPr id="18466" name="Rectangle 32"/>
            <p:cNvSpPr>
              <a:spLocks noChangeArrowheads="1"/>
            </p:cNvSpPr>
            <p:nvPr/>
          </p:nvSpPr>
          <p:spPr bwMode="auto">
            <a:xfrm>
              <a:off x="1335" y="1650"/>
              <a:ext cx="850" cy="286"/>
            </a:xfrm>
            <a:prstGeom prst="rect">
              <a:avLst/>
            </a:prstGeom>
            <a:noFill/>
            <a:ln w="12700">
              <a:noFill/>
              <a:miter lim="800000"/>
              <a:headEnd/>
              <a:tailEnd/>
            </a:ln>
          </p:spPr>
          <p:txBody>
            <a:bodyPr wrap="none" lIns="90488" tIns="44450" rIns="90488" bIns="44450">
              <a:spAutoFit/>
            </a:bodyPr>
            <a:lstStyle/>
            <a:p>
              <a:pPr eaLnBrk="0" hangingPunct="0"/>
              <a:r>
                <a:rPr lang="en-US" sz="2400"/>
                <a:t>Profit ($)</a:t>
              </a:r>
            </a:p>
          </p:txBody>
        </p:sp>
        <p:sp>
          <p:nvSpPr>
            <p:cNvPr id="18467" name="Rectangle 33"/>
            <p:cNvSpPr>
              <a:spLocks noChangeArrowheads="1"/>
            </p:cNvSpPr>
            <p:nvPr/>
          </p:nvSpPr>
          <p:spPr bwMode="auto">
            <a:xfrm>
              <a:off x="3794" y="2397"/>
              <a:ext cx="1320" cy="516"/>
            </a:xfrm>
            <a:prstGeom prst="rect">
              <a:avLst/>
            </a:prstGeom>
            <a:noFill/>
            <a:ln w="12700">
              <a:noFill/>
              <a:miter lim="800000"/>
              <a:headEnd/>
              <a:tailEnd/>
            </a:ln>
          </p:spPr>
          <p:txBody>
            <a:bodyPr wrap="none" lIns="90488" tIns="44450" rIns="90488" bIns="44450">
              <a:spAutoFit/>
            </a:bodyPr>
            <a:lstStyle/>
            <a:p>
              <a:pPr algn="ctr" eaLnBrk="0" hangingPunct="0"/>
              <a:r>
                <a:rPr lang="en-US" sz="2400"/>
                <a:t>Terminal</a:t>
              </a:r>
            </a:p>
            <a:p>
              <a:pPr algn="ctr" eaLnBrk="0" hangingPunct="0"/>
              <a:r>
                <a:rPr lang="en-US" sz="2400"/>
                <a:t>stock price ($)</a:t>
              </a:r>
            </a:p>
          </p:txBody>
        </p:sp>
        <p:sp>
          <p:nvSpPr>
            <p:cNvPr id="18468" name="Line 34"/>
            <p:cNvSpPr>
              <a:spLocks noChangeShapeType="1"/>
            </p:cNvSpPr>
            <p:nvPr/>
          </p:nvSpPr>
          <p:spPr bwMode="auto">
            <a:xfrm flipH="1">
              <a:off x="1248" y="2136"/>
              <a:ext cx="37" cy="0"/>
            </a:xfrm>
            <a:prstGeom prst="line">
              <a:avLst/>
            </a:prstGeom>
            <a:noFill/>
            <a:ln w="12700">
              <a:solidFill>
                <a:schemeClr val="tx1"/>
              </a:solidFill>
              <a:round/>
              <a:headEnd/>
              <a:tailEnd/>
            </a:ln>
          </p:spPr>
          <p:txBody>
            <a:bodyPr wrap="none" anchor="ctr"/>
            <a:lstStyle/>
            <a:p>
              <a:endParaRPr lang="en-US"/>
            </a:p>
          </p:txBody>
        </p:sp>
        <p:sp>
          <p:nvSpPr>
            <p:cNvPr id="18469" name="Line 35"/>
            <p:cNvSpPr>
              <a:spLocks noChangeShapeType="1"/>
            </p:cNvSpPr>
            <p:nvPr/>
          </p:nvSpPr>
          <p:spPr bwMode="auto">
            <a:xfrm>
              <a:off x="1255" y="3205"/>
              <a:ext cx="39" cy="0"/>
            </a:xfrm>
            <a:prstGeom prst="line">
              <a:avLst/>
            </a:prstGeom>
            <a:noFill/>
            <a:ln w="12700">
              <a:solidFill>
                <a:schemeClr val="tx1"/>
              </a:solidFill>
              <a:round/>
              <a:headEnd/>
              <a:tailEnd/>
            </a:ln>
          </p:spPr>
          <p:txBody>
            <a:bodyPr wrap="none" anchor="ctr"/>
            <a:lstStyle/>
            <a:p>
              <a:endParaRPr lang="en-US"/>
            </a:p>
          </p:txBody>
        </p:sp>
        <p:sp>
          <p:nvSpPr>
            <p:cNvPr id="18470" name="Line 36"/>
            <p:cNvSpPr>
              <a:spLocks noChangeShapeType="1"/>
            </p:cNvSpPr>
            <p:nvPr/>
          </p:nvSpPr>
          <p:spPr bwMode="auto">
            <a:xfrm>
              <a:off x="1256" y="3639"/>
              <a:ext cx="39" cy="0"/>
            </a:xfrm>
            <a:prstGeom prst="line">
              <a:avLst/>
            </a:prstGeom>
            <a:noFill/>
            <a:ln w="12700">
              <a:solidFill>
                <a:schemeClr val="tx1"/>
              </a:solidFill>
              <a:round/>
              <a:headEnd/>
              <a:tailEnd/>
            </a:ln>
          </p:spPr>
          <p:txBody>
            <a:bodyPr wrap="none" anchor="ctr"/>
            <a:lstStyle/>
            <a:p>
              <a:endParaRPr lang="en-US"/>
            </a:p>
          </p:txBody>
        </p:sp>
        <p:sp>
          <p:nvSpPr>
            <p:cNvPr id="18471" name="Line 37"/>
            <p:cNvSpPr>
              <a:spLocks noChangeShapeType="1"/>
            </p:cNvSpPr>
            <p:nvPr/>
          </p:nvSpPr>
          <p:spPr bwMode="auto">
            <a:xfrm>
              <a:off x="1575" y="2160"/>
              <a:ext cx="1305" cy="0"/>
            </a:xfrm>
            <a:prstGeom prst="line">
              <a:avLst/>
            </a:prstGeom>
            <a:noFill/>
            <a:ln w="50800">
              <a:solidFill>
                <a:schemeClr val="tx1"/>
              </a:solidFill>
              <a:round/>
              <a:headEnd/>
              <a:tailEnd/>
            </a:ln>
          </p:spPr>
          <p:txBody>
            <a:bodyPr wrap="none" anchor="ctr"/>
            <a:lstStyle/>
            <a:p>
              <a:endParaRPr lang="en-US"/>
            </a:p>
          </p:txBody>
        </p:sp>
        <p:sp>
          <p:nvSpPr>
            <p:cNvPr id="18472" name="Line 38"/>
            <p:cNvSpPr>
              <a:spLocks noChangeShapeType="1"/>
            </p:cNvSpPr>
            <p:nvPr/>
          </p:nvSpPr>
          <p:spPr bwMode="auto">
            <a:xfrm>
              <a:off x="2886" y="2142"/>
              <a:ext cx="1528" cy="1528"/>
            </a:xfrm>
            <a:prstGeom prst="line">
              <a:avLst/>
            </a:prstGeom>
            <a:noFill/>
            <a:ln w="50800">
              <a:solidFill>
                <a:schemeClr val="tx1"/>
              </a:solidFill>
              <a:round/>
              <a:headEnd/>
              <a:tailEnd/>
            </a:ln>
          </p:spPr>
          <p:txBody>
            <a:bodyPr wrap="none" anchor="ctr"/>
            <a:lstStyle/>
            <a:p>
              <a:endParaRPr lang="en-US"/>
            </a:p>
          </p:txBody>
        </p:sp>
      </p:gr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put option-example (a)</a:t>
            </a:r>
          </a:p>
        </p:txBody>
      </p:sp>
      <p:sp>
        <p:nvSpPr>
          <p:cNvPr id="3" name="Content Placeholder 2"/>
          <p:cNvSpPr>
            <a:spLocks noGrp="1"/>
          </p:cNvSpPr>
          <p:nvPr>
            <p:ph idx="1"/>
          </p:nvPr>
        </p:nvSpPr>
        <p:spPr/>
        <p:txBody>
          <a:bodyPr/>
          <a:lstStyle/>
          <a:p>
            <a:r>
              <a:rPr lang="en-US" dirty="0"/>
              <a:t>A European put option with a strike price of $70 to sell 100 shares of a certain stock. The current stock price is $65, the expiration date of the option is in 3 months, and the price of an option to sell one share is $7.</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put option-example (b)</a:t>
            </a:r>
          </a:p>
        </p:txBody>
      </p:sp>
      <p:sp>
        <p:nvSpPr>
          <p:cNvPr id="3" name="Content Placeholder 2"/>
          <p:cNvSpPr>
            <a:spLocks noGrp="1"/>
          </p:cNvSpPr>
          <p:nvPr>
            <p:ph idx="1"/>
          </p:nvPr>
        </p:nvSpPr>
        <p:spPr>
          <a:xfrm>
            <a:off x="304800" y="1295400"/>
            <a:ext cx="7924800" cy="4830763"/>
          </a:xfrm>
        </p:spPr>
        <p:txBody>
          <a:bodyPr/>
          <a:lstStyle/>
          <a:p>
            <a:r>
              <a:rPr lang="en-US" dirty="0"/>
              <a:t>On the expiration date,</a:t>
            </a:r>
          </a:p>
          <a:p>
            <a:pPr>
              <a:buNone/>
            </a:pPr>
            <a:r>
              <a:rPr lang="en-US" dirty="0"/>
              <a:t>  - If ST(stock price) is below $70 (let’s say $55)</a:t>
            </a:r>
            <a:r>
              <a:rPr lang="en-US" dirty="0">
                <a:sym typeface="Wingdings" pitchFamily="2" charset="2"/>
              </a:rPr>
              <a:t> The investor will choose to exercise Makes a gain of $15 per share or $1500  A net profit of $800.</a:t>
            </a:r>
          </a:p>
          <a:p>
            <a:pPr>
              <a:buNone/>
            </a:pPr>
            <a:r>
              <a:rPr lang="en-US" dirty="0">
                <a:sym typeface="Wingdings" pitchFamily="2" charset="2"/>
              </a:rPr>
              <a:t>-  If ST is above $70  The investor will choose not to exercise.  Losses $7 per share of $700. </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304800"/>
            <a:ext cx="8077200" cy="1524000"/>
          </a:xfrm>
          <a:noFill/>
        </p:spPr>
        <p:txBody>
          <a:bodyPr lIns="90488" tIns="44450" rIns="90488" bIns="44450" anchor="ctr"/>
          <a:lstStyle/>
          <a:p>
            <a:pPr eaLnBrk="1" hangingPunct="1"/>
            <a:r>
              <a:rPr lang="en-US" dirty="0"/>
              <a:t>Long Put  </a:t>
            </a:r>
            <a:br>
              <a:rPr lang="en-US" dirty="0"/>
            </a:br>
            <a:endParaRPr lang="en-US" dirty="0"/>
          </a:p>
        </p:txBody>
      </p:sp>
      <p:sp>
        <p:nvSpPr>
          <p:cNvPr id="19460" name="Rectangle 3"/>
          <p:cNvSpPr>
            <a:spLocks noGrp="1" noChangeArrowheads="1"/>
          </p:cNvSpPr>
          <p:nvPr>
            <p:ph type="body" idx="1"/>
          </p:nvPr>
        </p:nvSpPr>
        <p:spPr>
          <a:xfrm>
            <a:off x="642938" y="1714500"/>
            <a:ext cx="8134350" cy="4114800"/>
          </a:xfrm>
          <a:noFill/>
        </p:spPr>
        <p:txBody>
          <a:bodyPr lIns="90488" tIns="44450" rIns="90488" bIns="44450"/>
          <a:lstStyle/>
          <a:p>
            <a:pPr eaLnBrk="1" hangingPunct="1">
              <a:buFont typeface="Wingdings" pitchFamily="2" charset="2"/>
              <a:buNone/>
            </a:pPr>
            <a:r>
              <a:rPr lang="en-US"/>
              <a:t>   </a:t>
            </a:r>
            <a:r>
              <a:rPr lang="en-US" sz="2400"/>
              <a:t>Profit from buying a European put option: option price = $7, strike price = $70</a:t>
            </a:r>
          </a:p>
        </p:txBody>
      </p:sp>
      <p:grpSp>
        <p:nvGrpSpPr>
          <p:cNvPr id="2" name="Group 4"/>
          <p:cNvGrpSpPr>
            <a:grpSpLocks/>
          </p:cNvGrpSpPr>
          <p:nvPr/>
        </p:nvGrpSpPr>
        <p:grpSpPr bwMode="auto">
          <a:xfrm>
            <a:off x="1566863" y="2709863"/>
            <a:ext cx="6637337" cy="3132137"/>
            <a:chOff x="987" y="1707"/>
            <a:chExt cx="4181" cy="1973"/>
          </a:xfrm>
        </p:grpSpPr>
        <p:sp>
          <p:nvSpPr>
            <p:cNvPr id="19463" name="Line 5"/>
            <p:cNvSpPr>
              <a:spLocks noChangeShapeType="1"/>
            </p:cNvSpPr>
            <p:nvPr/>
          </p:nvSpPr>
          <p:spPr bwMode="auto">
            <a:xfrm>
              <a:off x="1248" y="1721"/>
              <a:ext cx="0" cy="1959"/>
            </a:xfrm>
            <a:prstGeom prst="line">
              <a:avLst/>
            </a:prstGeom>
            <a:noFill/>
            <a:ln w="12700">
              <a:solidFill>
                <a:schemeClr val="tx1"/>
              </a:solidFill>
              <a:round/>
              <a:headEnd type="triangle" w="med" len="med"/>
              <a:tailEnd/>
            </a:ln>
          </p:spPr>
          <p:txBody>
            <a:bodyPr wrap="none" anchor="ctr"/>
            <a:lstStyle/>
            <a:p>
              <a:endParaRPr lang="en-US"/>
            </a:p>
          </p:txBody>
        </p:sp>
        <p:sp>
          <p:nvSpPr>
            <p:cNvPr id="19464" name="Line 6"/>
            <p:cNvSpPr>
              <a:spLocks noChangeShapeType="1"/>
            </p:cNvSpPr>
            <p:nvPr/>
          </p:nvSpPr>
          <p:spPr bwMode="auto">
            <a:xfrm>
              <a:off x="1530" y="3206"/>
              <a:ext cx="3392" cy="0"/>
            </a:xfrm>
            <a:prstGeom prst="line">
              <a:avLst/>
            </a:prstGeom>
            <a:noFill/>
            <a:ln w="12700">
              <a:solidFill>
                <a:schemeClr val="tx1"/>
              </a:solidFill>
              <a:round/>
              <a:headEnd/>
              <a:tailEnd type="triangle" w="med" len="med"/>
            </a:ln>
          </p:spPr>
          <p:txBody>
            <a:bodyPr wrap="none" anchor="ctr"/>
            <a:lstStyle/>
            <a:p>
              <a:endParaRPr lang="en-US"/>
            </a:p>
          </p:txBody>
        </p:sp>
        <p:sp>
          <p:nvSpPr>
            <p:cNvPr id="19465" name="Line 7"/>
            <p:cNvSpPr>
              <a:spLocks noChangeShapeType="1"/>
            </p:cNvSpPr>
            <p:nvPr/>
          </p:nvSpPr>
          <p:spPr bwMode="auto">
            <a:xfrm flipV="1">
              <a:off x="1448" y="3110"/>
              <a:ext cx="36" cy="178"/>
            </a:xfrm>
            <a:prstGeom prst="line">
              <a:avLst/>
            </a:prstGeom>
            <a:noFill/>
            <a:ln w="12700">
              <a:solidFill>
                <a:schemeClr val="tx1"/>
              </a:solidFill>
              <a:round/>
              <a:headEnd/>
              <a:tailEnd/>
            </a:ln>
          </p:spPr>
          <p:txBody>
            <a:bodyPr wrap="none" anchor="ctr"/>
            <a:lstStyle/>
            <a:p>
              <a:endParaRPr lang="en-US"/>
            </a:p>
          </p:txBody>
        </p:sp>
        <p:sp>
          <p:nvSpPr>
            <p:cNvPr id="19466" name="Line 8"/>
            <p:cNvSpPr>
              <a:spLocks noChangeShapeType="1"/>
            </p:cNvSpPr>
            <p:nvPr/>
          </p:nvSpPr>
          <p:spPr bwMode="auto">
            <a:xfrm flipH="1" flipV="1">
              <a:off x="1485" y="3113"/>
              <a:ext cx="42" cy="95"/>
            </a:xfrm>
            <a:prstGeom prst="line">
              <a:avLst/>
            </a:prstGeom>
            <a:noFill/>
            <a:ln w="12700">
              <a:solidFill>
                <a:schemeClr val="tx1"/>
              </a:solidFill>
              <a:round/>
              <a:headEnd/>
              <a:tailEnd/>
            </a:ln>
          </p:spPr>
          <p:txBody>
            <a:bodyPr wrap="none" anchor="ctr"/>
            <a:lstStyle/>
            <a:p>
              <a:endParaRPr lang="en-US"/>
            </a:p>
          </p:txBody>
        </p:sp>
        <p:sp>
          <p:nvSpPr>
            <p:cNvPr id="19467" name="Line 9"/>
            <p:cNvSpPr>
              <a:spLocks noChangeShapeType="1"/>
            </p:cNvSpPr>
            <p:nvPr/>
          </p:nvSpPr>
          <p:spPr bwMode="auto">
            <a:xfrm flipH="1" flipV="1">
              <a:off x="1392" y="3110"/>
              <a:ext cx="51" cy="178"/>
            </a:xfrm>
            <a:prstGeom prst="line">
              <a:avLst/>
            </a:prstGeom>
            <a:noFill/>
            <a:ln w="12700">
              <a:solidFill>
                <a:schemeClr val="tx1"/>
              </a:solidFill>
              <a:round/>
              <a:headEnd/>
              <a:tailEnd/>
            </a:ln>
          </p:spPr>
          <p:txBody>
            <a:bodyPr wrap="none" anchor="ctr"/>
            <a:lstStyle/>
            <a:p>
              <a:endParaRPr lang="en-US"/>
            </a:p>
          </p:txBody>
        </p:sp>
        <p:sp>
          <p:nvSpPr>
            <p:cNvPr id="19468" name="Line 10"/>
            <p:cNvSpPr>
              <a:spLocks noChangeShapeType="1"/>
            </p:cNvSpPr>
            <p:nvPr/>
          </p:nvSpPr>
          <p:spPr bwMode="auto">
            <a:xfrm flipH="1">
              <a:off x="1359" y="3121"/>
              <a:ext cx="40" cy="79"/>
            </a:xfrm>
            <a:prstGeom prst="line">
              <a:avLst/>
            </a:prstGeom>
            <a:noFill/>
            <a:ln w="12700">
              <a:solidFill>
                <a:schemeClr val="tx1"/>
              </a:solidFill>
              <a:round/>
              <a:headEnd/>
              <a:tailEnd/>
            </a:ln>
          </p:spPr>
          <p:txBody>
            <a:bodyPr wrap="none" anchor="ctr"/>
            <a:lstStyle/>
            <a:p>
              <a:endParaRPr lang="en-US"/>
            </a:p>
          </p:txBody>
        </p:sp>
        <p:sp>
          <p:nvSpPr>
            <p:cNvPr id="19469" name="Line 11"/>
            <p:cNvSpPr>
              <a:spLocks noChangeShapeType="1"/>
            </p:cNvSpPr>
            <p:nvPr/>
          </p:nvSpPr>
          <p:spPr bwMode="auto">
            <a:xfrm flipH="1">
              <a:off x="1245" y="3206"/>
              <a:ext cx="115" cy="0"/>
            </a:xfrm>
            <a:prstGeom prst="line">
              <a:avLst/>
            </a:prstGeom>
            <a:noFill/>
            <a:ln w="12700">
              <a:solidFill>
                <a:schemeClr val="tx1"/>
              </a:solidFill>
              <a:round/>
              <a:headEnd/>
              <a:tailEnd/>
            </a:ln>
          </p:spPr>
          <p:txBody>
            <a:bodyPr wrap="none" anchor="ctr"/>
            <a:lstStyle/>
            <a:p>
              <a:endParaRPr lang="en-US"/>
            </a:p>
          </p:txBody>
        </p:sp>
        <p:sp>
          <p:nvSpPr>
            <p:cNvPr id="19470" name="Line 12"/>
            <p:cNvSpPr>
              <a:spLocks noChangeShapeType="1"/>
            </p:cNvSpPr>
            <p:nvPr/>
          </p:nvSpPr>
          <p:spPr bwMode="auto">
            <a:xfrm>
              <a:off x="1253" y="2772"/>
              <a:ext cx="39" cy="0"/>
            </a:xfrm>
            <a:prstGeom prst="line">
              <a:avLst/>
            </a:prstGeom>
            <a:noFill/>
            <a:ln w="12700">
              <a:solidFill>
                <a:schemeClr val="tx1"/>
              </a:solidFill>
              <a:round/>
              <a:headEnd/>
              <a:tailEnd/>
            </a:ln>
          </p:spPr>
          <p:txBody>
            <a:bodyPr wrap="none" anchor="ctr"/>
            <a:lstStyle/>
            <a:p>
              <a:endParaRPr lang="en-US"/>
            </a:p>
          </p:txBody>
        </p:sp>
        <p:sp>
          <p:nvSpPr>
            <p:cNvPr id="19471" name="Line 13"/>
            <p:cNvSpPr>
              <a:spLocks noChangeShapeType="1"/>
            </p:cNvSpPr>
            <p:nvPr/>
          </p:nvSpPr>
          <p:spPr bwMode="auto">
            <a:xfrm>
              <a:off x="1256" y="2337"/>
              <a:ext cx="39" cy="0"/>
            </a:xfrm>
            <a:prstGeom prst="line">
              <a:avLst/>
            </a:prstGeom>
            <a:noFill/>
            <a:ln w="12700">
              <a:solidFill>
                <a:schemeClr val="tx1"/>
              </a:solidFill>
              <a:round/>
              <a:headEnd/>
              <a:tailEnd/>
            </a:ln>
          </p:spPr>
          <p:txBody>
            <a:bodyPr wrap="none" anchor="ctr"/>
            <a:lstStyle/>
            <a:p>
              <a:endParaRPr lang="en-US"/>
            </a:p>
          </p:txBody>
        </p:sp>
        <p:sp>
          <p:nvSpPr>
            <p:cNvPr id="19472" name="Line 14"/>
            <p:cNvSpPr>
              <a:spLocks noChangeShapeType="1"/>
            </p:cNvSpPr>
            <p:nvPr/>
          </p:nvSpPr>
          <p:spPr bwMode="auto">
            <a:xfrm>
              <a:off x="1252" y="1911"/>
              <a:ext cx="39" cy="0"/>
            </a:xfrm>
            <a:prstGeom prst="line">
              <a:avLst/>
            </a:prstGeom>
            <a:noFill/>
            <a:ln w="12700">
              <a:solidFill>
                <a:schemeClr val="tx1"/>
              </a:solidFill>
              <a:round/>
              <a:headEnd/>
              <a:tailEnd/>
            </a:ln>
          </p:spPr>
          <p:txBody>
            <a:bodyPr wrap="none" anchor="ctr"/>
            <a:lstStyle/>
            <a:p>
              <a:endParaRPr lang="en-US"/>
            </a:p>
          </p:txBody>
        </p:sp>
        <p:sp>
          <p:nvSpPr>
            <p:cNvPr id="19473" name="Line 15"/>
            <p:cNvSpPr>
              <a:spLocks noChangeShapeType="1"/>
            </p:cNvSpPr>
            <p:nvPr/>
          </p:nvSpPr>
          <p:spPr bwMode="auto">
            <a:xfrm>
              <a:off x="1596" y="3158"/>
              <a:ext cx="0" cy="39"/>
            </a:xfrm>
            <a:prstGeom prst="line">
              <a:avLst/>
            </a:prstGeom>
            <a:noFill/>
            <a:ln w="12700">
              <a:solidFill>
                <a:schemeClr val="tx1"/>
              </a:solidFill>
              <a:round/>
              <a:headEnd/>
              <a:tailEnd/>
            </a:ln>
          </p:spPr>
          <p:txBody>
            <a:bodyPr wrap="none" anchor="ctr"/>
            <a:lstStyle/>
            <a:p>
              <a:endParaRPr lang="en-US"/>
            </a:p>
          </p:txBody>
        </p:sp>
        <p:sp>
          <p:nvSpPr>
            <p:cNvPr id="19474" name="Line 16"/>
            <p:cNvSpPr>
              <a:spLocks noChangeShapeType="1"/>
            </p:cNvSpPr>
            <p:nvPr/>
          </p:nvSpPr>
          <p:spPr bwMode="auto">
            <a:xfrm>
              <a:off x="2028" y="3158"/>
              <a:ext cx="0" cy="39"/>
            </a:xfrm>
            <a:prstGeom prst="line">
              <a:avLst/>
            </a:prstGeom>
            <a:noFill/>
            <a:ln w="12700">
              <a:solidFill>
                <a:schemeClr val="tx1"/>
              </a:solidFill>
              <a:round/>
              <a:headEnd/>
              <a:tailEnd/>
            </a:ln>
          </p:spPr>
          <p:txBody>
            <a:bodyPr wrap="none" anchor="ctr"/>
            <a:lstStyle/>
            <a:p>
              <a:endParaRPr lang="en-US"/>
            </a:p>
          </p:txBody>
        </p:sp>
        <p:sp>
          <p:nvSpPr>
            <p:cNvPr id="19475" name="Line 17"/>
            <p:cNvSpPr>
              <a:spLocks noChangeShapeType="1"/>
            </p:cNvSpPr>
            <p:nvPr/>
          </p:nvSpPr>
          <p:spPr bwMode="auto">
            <a:xfrm>
              <a:off x="2457" y="3158"/>
              <a:ext cx="0" cy="39"/>
            </a:xfrm>
            <a:prstGeom prst="line">
              <a:avLst/>
            </a:prstGeom>
            <a:noFill/>
            <a:ln w="12700">
              <a:solidFill>
                <a:schemeClr val="tx1"/>
              </a:solidFill>
              <a:round/>
              <a:headEnd/>
              <a:tailEnd/>
            </a:ln>
          </p:spPr>
          <p:txBody>
            <a:bodyPr wrap="none" anchor="ctr"/>
            <a:lstStyle/>
            <a:p>
              <a:endParaRPr lang="en-US"/>
            </a:p>
          </p:txBody>
        </p:sp>
        <p:sp>
          <p:nvSpPr>
            <p:cNvPr id="19476" name="Line 18"/>
            <p:cNvSpPr>
              <a:spLocks noChangeShapeType="1"/>
            </p:cNvSpPr>
            <p:nvPr/>
          </p:nvSpPr>
          <p:spPr bwMode="auto">
            <a:xfrm>
              <a:off x="2892" y="3158"/>
              <a:ext cx="0" cy="39"/>
            </a:xfrm>
            <a:prstGeom prst="line">
              <a:avLst/>
            </a:prstGeom>
            <a:noFill/>
            <a:ln w="12700">
              <a:solidFill>
                <a:schemeClr val="tx1"/>
              </a:solidFill>
              <a:round/>
              <a:headEnd/>
              <a:tailEnd/>
            </a:ln>
          </p:spPr>
          <p:txBody>
            <a:bodyPr wrap="none" anchor="ctr"/>
            <a:lstStyle/>
            <a:p>
              <a:endParaRPr lang="en-US"/>
            </a:p>
          </p:txBody>
        </p:sp>
        <p:sp>
          <p:nvSpPr>
            <p:cNvPr id="19477" name="Line 19"/>
            <p:cNvSpPr>
              <a:spLocks noChangeShapeType="1"/>
            </p:cNvSpPr>
            <p:nvPr/>
          </p:nvSpPr>
          <p:spPr bwMode="auto">
            <a:xfrm>
              <a:off x="3324" y="3158"/>
              <a:ext cx="0" cy="39"/>
            </a:xfrm>
            <a:prstGeom prst="line">
              <a:avLst/>
            </a:prstGeom>
            <a:noFill/>
            <a:ln w="12700">
              <a:solidFill>
                <a:schemeClr val="tx1"/>
              </a:solidFill>
              <a:round/>
              <a:headEnd/>
              <a:tailEnd/>
            </a:ln>
          </p:spPr>
          <p:txBody>
            <a:bodyPr wrap="none" anchor="ctr"/>
            <a:lstStyle/>
            <a:p>
              <a:endParaRPr lang="en-US"/>
            </a:p>
          </p:txBody>
        </p:sp>
        <p:sp>
          <p:nvSpPr>
            <p:cNvPr id="19478" name="Line 20"/>
            <p:cNvSpPr>
              <a:spLocks noChangeShapeType="1"/>
            </p:cNvSpPr>
            <p:nvPr/>
          </p:nvSpPr>
          <p:spPr bwMode="auto">
            <a:xfrm>
              <a:off x="3753" y="3160"/>
              <a:ext cx="0" cy="39"/>
            </a:xfrm>
            <a:prstGeom prst="line">
              <a:avLst/>
            </a:prstGeom>
            <a:noFill/>
            <a:ln w="12700">
              <a:solidFill>
                <a:schemeClr val="tx1"/>
              </a:solidFill>
              <a:round/>
              <a:headEnd/>
              <a:tailEnd/>
            </a:ln>
          </p:spPr>
          <p:txBody>
            <a:bodyPr wrap="none" anchor="ctr"/>
            <a:lstStyle/>
            <a:p>
              <a:endParaRPr lang="en-US"/>
            </a:p>
          </p:txBody>
        </p:sp>
        <p:sp>
          <p:nvSpPr>
            <p:cNvPr id="19479" name="Line 21"/>
            <p:cNvSpPr>
              <a:spLocks noChangeShapeType="1"/>
            </p:cNvSpPr>
            <p:nvPr/>
          </p:nvSpPr>
          <p:spPr bwMode="auto">
            <a:xfrm>
              <a:off x="4185" y="3158"/>
              <a:ext cx="0" cy="39"/>
            </a:xfrm>
            <a:prstGeom prst="line">
              <a:avLst/>
            </a:prstGeom>
            <a:noFill/>
            <a:ln w="12700">
              <a:solidFill>
                <a:schemeClr val="tx1"/>
              </a:solidFill>
              <a:round/>
              <a:headEnd/>
              <a:tailEnd/>
            </a:ln>
          </p:spPr>
          <p:txBody>
            <a:bodyPr wrap="none" anchor="ctr"/>
            <a:lstStyle/>
            <a:p>
              <a:endParaRPr lang="en-US"/>
            </a:p>
          </p:txBody>
        </p:sp>
        <p:sp>
          <p:nvSpPr>
            <p:cNvPr id="19480" name="Line 22"/>
            <p:cNvSpPr>
              <a:spLocks noChangeShapeType="1"/>
            </p:cNvSpPr>
            <p:nvPr/>
          </p:nvSpPr>
          <p:spPr bwMode="auto">
            <a:xfrm>
              <a:off x="1253" y="3633"/>
              <a:ext cx="39" cy="0"/>
            </a:xfrm>
            <a:prstGeom prst="line">
              <a:avLst/>
            </a:prstGeom>
            <a:noFill/>
            <a:ln w="12700">
              <a:solidFill>
                <a:schemeClr val="tx1"/>
              </a:solidFill>
              <a:round/>
              <a:headEnd/>
              <a:tailEnd/>
            </a:ln>
          </p:spPr>
          <p:txBody>
            <a:bodyPr wrap="none" anchor="ctr"/>
            <a:lstStyle/>
            <a:p>
              <a:endParaRPr lang="en-US"/>
            </a:p>
          </p:txBody>
        </p:sp>
        <p:sp>
          <p:nvSpPr>
            <p:cNvPr id="19481" name="Line 23"/>
            <p:cNvSpPr>
              <a:spLocks noChangeShapeType="1"/>
            </p:cNvSpPr>
            <p:nvPr/>
          </p:nvSpPr>
          <p:spPr bwMode="auto">
            <a:xfrm flipH="1">
              <a:off x="1245" y="3420"/>
              <a:ext cx="37" cy="0"/>
            </a:xfrm>
            <a:prstGeom prst="line">
              <a:avLst/>
            </a:prstGeom>
            <a:noFill/>
            <a:ln w="12700">
              <a:solidFill>
                <a:schemeClr val="tx1"/>
              </a:solidFill>
              <a:round/>
              <a:headEnd/>
              <a:tailEnd/>
            </a:ln>
          </p:spPr>
          <p:txBody>
            <a:bodyPr wrap="none" anchor="ctr"/>
            <a:lstStyle/>
            <a:p>
              <a:endParaRPr lang="en-US"/>
            </a:p>
          </p:txBody>
        </p:sp>
        <p:sp>
          <p:nvSpPr>
            <p:cNvPr id="19482" name="Rectangle 24"/>
            <p:cNvSpPr>
              <a:spLocks noChangeArrowheads="1"/>
            </p:cNvSpPr>
            <p:nvPr/>
          </p:nvSpPr>
          <p:spPr bwMode="auto">
            <a:xfrm>
              <a:off x="987" y="1765"/>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30</a:t>
              </a:r>
            </a:p>
          </p:txBody>
        </p:sp>
        <p:sp>
          <p:nvSpPr>
            <p:cNvPr id="19483" name="Rectangle 25"/>
            <p:cNvSpPr>
              <a:spLocks noChangeArrowheads="1"/>
            </p:cNvSpPr>
            <p:nvPr/>
          </p:nvSpPr>
          <p:spPr bwMode="auto">
            <a:xfrm>
              <a:off x="987" y="2221"/>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20</a:t>
              </a:r>
            </a:p>
          </p:txBody>
        </p:sp>
        <p:sp>
          <p:nvSpPr>
            <p:cNvPr id="19484" name="Rectangle 26"/>
            <p:cNvSpPr>
              <a:spLocks noChangeArrowheads="1"/>
            </p:cNvSpPr>
            <p:nvPr/>
          </p:nvSpPr>
          <p:spPr bwMode="auto">
            <a:xfrm>
              <a:off x="999" y="2655"/>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10</a:t>
              </a:r>
            </a:p>
          </p:txBody>
        </p:sp>
        <p:sp>
          <p:nvSpPr>
            <p:cNvPr id="19485" name="Rectangle 27"/>
            <p:cNvSpPr>
              <a:spLocks noChangeArrowheads="1"/>
            </p:cNvSpPr>
            <p:nvPr/>
          </p:nvSpPr>
          <p:spPr bwMode="auto">
            <a:xfrm>
              <a:off x="1059" y="3063"/>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0</a:t>
              </a:r>
            </a:p>
          </p:txBody>
        </p:sp>
        <p:sp>
          <p:nvSpPr>
            <p:cNvPr id="19486" name="Rectangle 28"/>
            <p:cNvSpPr>
              <a:spLocks noChangeArrowheads="1"/>
            </p:cNvSpPr>
            <p:nvPr/>
          </p:nvSpPr>
          <p:spPr bwMode="auto">
            <a:xfrm>
              <a:off x="1011" y="3373"/>
              <a:ext cx="285" cy="286"/>
            </a:xfrm>
            <a:prstGeom prst="rect">
              <a:avLst/>
            </a:prstGeom>
            <a:noFill/>
            <a:ln w="12700">
              <a:noFill/>
              <a:miter lim="800000"/>
              <a:headEnd/>
              <a:tailEnd/>
            </a:ln>
          </p:spPr>
          <p:txBody>
            <a:bodyPr wrap="none" lIns="90488" tIns="44450" rIns="90488" bIns="44450">
              <a:spAutoFit/>
            </a:bodyPr>
            <a:lstStyle/>
            <a:p>
              <a:pPr eaLnBrk="0" hangingPunct="0"/>
              <a:r>
                <a:rPr lang="en-US" sz="2400"/>
                <a:t>-7</a:t>
              </a:r>
            </a:p>
          </p:txBody>
        </p:sp>
        <p:sp>
          <p:nvSpPr>
            <p:cNvPr id="19487" name="Rectangle 29"/>
            <p:cNvSpPr>
              <a:spLocks noChangeArrowheads="1"/>
            </p:cNvSpPr>
            <p:nvPr/>
          </p:nvSpPr>
          <p:spPr bwMode="auto">
            <a:xfrm>
              <a:off x="2785"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70</a:t>
              </a:r>
            </a:p>
          </p:txBody>
        </p:sp>
        <p:sp>
          <p:nvSpPr>
            <p:cNvPr id="19488" name="Rectangle 30"/>
            <p:cNvSpPr>
              <a:spLocks noChangeArrowheads="1"/>
            </p:cNvSpPr>
            <p:nvPr/>
          </p:nvSpPr>
          <p:spPr bwMode="auto">
            <a:xfrm>
              <a:off x="2343"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60</a:t>
              </a:r>
            </a:p>
          </p:txBody>
        </p:sp>
        <p:sp>
          <p:nvSpPr>
            <p:cNvPr id="19489" name="Rectangle 31"/>
            <p:cNvSpPr>
              <a:spLocks noChangeArrowheads="1"/>
            </p:cNvSpPr>
            <p:nvPr/>
          </p:nvSpPr>
          <p:spPr bwMode="auto">
            <a:xfrm>
              <a:off x="1917"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50</a:t>
              </a:r>
            </a:p>
          </p:txBody>
        </p:sp>
        <p:sp>
          <p:nvSpPr>
            <p:cNvPr id="19490" name="Rectangle 32"/>
            <p:cNvSpPr>
              <a:spLocks noChangeArrowheads="1"/>
            </p:cNvSpPr>
            <p:nvPr/>
          </p:nvSpPr>
          <p:spPr bwMode="auto">
            <a:xfrm>
              <a:off x="1489"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40</a:t>
              </a:r>
            </a:p>
          </p:txBody>
        </p:sp>
        <p:sp>
          <p:nvSpPr>
            <p:cNvPr id="19491" name="Rectangle 33"/>
            <p:cNvSpPr>
              <a:spLocks noChangeArrowheads="1"/>
            </p:cNvSpPr>
            <p:nvPr/>
          </p:nvSpPr>
          <p:spPr bwMode="auto">
            <a:xfrm>
              <a:off x="3213"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80</a:t>
              </a:r>
            </a:p>
          </p:txBody>
        </p:sp>
        <p:sp>
          <p:nvSpPr>
            <p:cNvPr id="19492" name="Rectangle 34"/>
            <p:cNvSpPr>
              <a:spLocks noChangeArrowheads="1"/>
            </p:cNvSpPr>
            <p:nvPr/>
          </p:nvSpPr>
          <p:spPr bwMode="auto">
            <a:xfrm>
              <a:off x="3627" y="3219"/>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90</a:t>
              </a:r>
            </a:p>
          </p:txBody>
        </p:sp>
        <p:sp>
          <p:nvSpPr>
            <p:cNvPr id="19493" name="Rectangle 35"/>
            <p:cNvSpPr>
              <a:spLocks noChangeArrowheads="1"/>
            </p:cNvSpPr>
            <p:nvPr/>
          </p:nvSpPr>
          <p:spPr bwMode="auto">
            <a:xfrm>
              <a:off x="4023" y="3219"/>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100</a:t>
              </a:r>
            </a:p>
          </p:txBody>
        </p:sp>
        <p:sp>
          <p:nvSpPr>
            <p:cNvPr id="19494" name="Rectangle 36"/>
            <p:cNvSpPr>
              <a:spLocks noChangeArrowheads="1"/>
            </p:cNvSpPr>
            <p:nvPr/>
          </p:nvSpPr>
          <p:spPr bwMode="auto">
            <a:xfrm>
              <a:off x="1335" y="1707"/>
              <a:ext cx="850" cy="286"/>
            </a:xfrm>
            <a:prstGeom prst="rect">
              <a:avLst/>
            </a:prstGeom>
            <a:noFill/>
            <a:ln w="12700">
              <a:noFill/>
              <a:miter lim="800000"/>
              <a:headEnd/>
              <a:tailEnd/>
            </a:ln>
          </p:spPr>
          <p:txBody>
            <a:bodyPr wrap="none" lIns="90488" tIns="44450" rIns="90488" bIns="44450">
              <a:spAutoFit/>
            </a:bodyPr>
            <a:lstStyle/>
            <a:p>
              <a:pPr eaLnBrk="0" hangingPunct="0"/>
              <a:r>
                <a:rPr lang="en-US" sz="2400"/>
                <a:t>Profit ($)</a:t>
              </a:r>
            </a:p>
          </p:txBody>
        </p:sp>
        <p:sp>
          <p:nvSpPr>
            <p:cNvPr id="19495" name="Rectangle 37"/>
            <p:cNvSpPr>
              <a:spLocks noChangeArrowheads="1"/>
            </p:cNvSpPr>
            <p:nvPr/>
          </p:nvSpPr>
          <p:spPr bwMode="auto">
            <a:xfrm>
              <a:off x="3848" y="2667"/>
              <a:ext cx="1320" cy="516"/>
            </a:xfrm>
            <a:prstGeom prst="rect">
              <a:avLst/>
            </a:prstGeom>
            <a:noFill/>
            <a:ln w="12700">
              <a:noFill/>
              <a:miter lim="800000"/>
              <a:headEnd/>
              <a:tailEnd/>
            </a:ln>
          </p:spPr>
          <p:txBody>
            <a:bodyPr wrap="none" lIns="90488" tIns="44450" rIns="90488" bIns="44450">
              <a:spAutoFit/>
            </a:bodyPr>
            <a:lstStyle/>
            <a:p>
              <a:pPr algn="ctr" eaLnBrk="0" hangingPunct="0"/>
              <a:r>
                <a:rPr lang="en-US" sz="2400"/>
                <a:t>Terminal</a:t>
              </a:r>
            </a:p>
            <a:p>
              <a:pPr algn="ctr" eaLnBrk="0" hangingPunct="0"/>
              <a:r>
                <a:rPr lang="en-US" sz="2400"/>
                <a:t>stock price ($)</a:t>
              </a:r>
            </a:p>
          </p:txBody>
        </p:sp>
        <p:sp>
          <p:nvSpPr>
            <p:cNvPr id="19496" name="Line 38"/>
            <p:cNvSpPr>
              <a:spLocks noChangeShapeType="1"/>
            </p:cNvSpPr>
            <p:nvPr/>
          </p:nvSpPr>
          <p:spPr bwMode="auto">
            <a:xfrm flipH="1">
              <a:off x="1211" y="3492"/>
              <a:ext cx="37" cy="0"/>
            </a:xfrm>
            <a:prstGeom prst="line">
              <a:avLst/>
            </a:prstGeom>
            <a:noFill/>
            <a:ln w="12700">
              <a:solidFill>
                <a:schemeClr val="tx1"/>
              </a:solidFill>
              <a:round/>
              <a:headEnd/>
              <a:tailEnd/>
            </a:ln>
          </p:spPr>
          <p:txBody>
            <a:bodyPr wrap="none" anchor="ctr"/>
            <a:lstStyle/>
            <a:p>
              <a:endParaRPr lang="en-US"/>
            </a:p>
          </p:txBody>
        </p:sp>
        <p:sp>
          <p:nvSpPr>
            <p:cNvPr id="19497" name="Line 39"/>
            <p:cNvSpPr>
              <a:spLocks noChangeShapeType="1"/>
            </p:cNvSpPr>
            <p:nvPr/>
          </p:nvSpPr>
          <p:spPr bwMode="auto">
            <a:xfrm>
              <a:off x="2925" y="3510"/>
              <a:ext cx="1699" cy="0"/>
            </a:xfrm>
            <a:prstGeom prst="line">
              <a:avLst/>
            </a:prstGeom>
            <a:noFill/>
            <a:ln w="50800">
              <a:solidFill>
                <a:schemeClr val="tx1"/>
              </a:solidFill>
              <a:round/>
              <a:headEnd/>
              <a:tailEnd/>
            </a:ln>
          </p:spPr>
          <p:txBody>
            <a:bodyPr wrap="none" anchor="ctr"/>
            <a:lstStyle/>
            <a:p>
              <a:endParaRPr lang="en-US"/>
            </a:p>
          </p:txBody>
        </p:sp>
        <p:sp>
          <p:nvSpPr>
            <p:cNvPr id="19498" name="Line 40"/>
            <p:cNvSpPr>
              <a:spLocks noChangeShapeType="1"/>
            </p:cNvSpPr>
            <p:nvPr/>
          </p:nvSpPr>
          <p:spPr bwMode="auto">
            <a:xfrm flipH="1" flipV="1">
              <a:off x="1513" y="2119"/>
              <a:ext cx="1402" cy="1402"/>
            </a:xfrm>
            <a:prstGeom prst="line">
              <a:avLst/>
            </a:prstGeom>
            <a:noFill/>
            <a:ln w="50800">
              <a:solidFill>
                <a:schemeClr val="tx1"/>
              </a:solidFill>
              <a:round/>
              <a:headEnd/>
              <a:tailEnd/>
            </a:ln>
          </p:spPr>
          <p:txBody>
            <a:bodyPr wrap="none" anchor="ctr"/>
            <a:lstStyle/>
            <a:p>
              <a:endParaRPr lang="en-US"/>
            </a:p>
          </p:txBody>
        </p:sp>
      </p:gr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228600"/>
            <a:ext cx="8305800" cy="1600200"/>
          </a:xfrm>
          <a:noFill/>
        </p:spPr>
        <p:txBody>
          <a:bodyPr lIns="90488" tIns="44450" rIns="90488" bIns="44450" anchor="ctr"/>
          <a:lstStyle/>
          <a:p>
            <a:pPr eaLnBrk="1" hangingPunct="1"/>
            <a:r>
              <a:rPr lang="en-US" dirty="0"/>
              <a:t>Short Put </a:t>
            </a:r>
            <a:br>
              <a:rPr lang="en-US" dirty="0"/>
            </a:br>
            <a:endParaRPr lang="en-US" dirty="0"/>
          </a:p>
        </p:txBody>
      </p:sp>
      <p:sp>
        <p:nvSpPr>
          <p:cNvPr id="20484" name="Rectangle 3"/>
          <p:cNvSpPr>
            <a:spLocks noGrp="1" noChangeArrowheads="1"/>
          </p:cNvSpPr>
          <p:nvPr>
            <p:ph type="body" idx="1"/>
          </p:nvPr>
        </p:nvSpPr>
        <p:spPr>
          <a:xfrm>
            <a:off x="685800" y="1600200"/>
            <a:ext cx="8172450" cy="4114800"/>
          </a:xfrm>
          <a:noFill/>
        </p:spPr>
        <p:txBody>
          <a:bodyPr lIns="90488" tIns="44450" rIns="90488" bIns="44450"/>
          <a:lstStyle/>
          <a:p>
            <a:pPr eaLnBrk="1" hangingPunct="1">
              <a:buFont typeface="Wingdings" pitchFamily="2" charset="2"/>
              <a:buNone/>
            </a:pPr>
            <a:r>
              <a:rPr lang="en-US"/>
              <a:t>   </a:t>
            </a:r>
            <a:r>
              <a:rPr lang="en-US" sz="2400"/>
              <a:t>Profit from writing a European put option: option price = $7, strike price = $70</a:t>
            </a:r>
          </a:p>
        </p:txBody>
      </p:sp>
      <p:grpSp>
        <p:nvGrpSpPr>
          <p:cNvPr id="2" name="Group 4"/>
          <p:cNvGrpSpPr>
            <a:grpSpLocks/>
          </p:cNvGrpSpPr>
          <p:nvPr/>
        </p:nvGrpSpPr>
        <p:grpSpPr bwMode="auto">
          <a:xfrm>
            <a:off x="1485900" y="2541588"/>
            <a:ext cx="6784975" cy="3535362"/>
            <a:chOff x="936" y="1601"/>
            <a:chExt cx="4274" cy="2227"/>
          </a:xfrm>
        </p:grpSpPr>
        <p:sp>
          <p:nvSpPr>
            <p:cNvPr id="20487" name="Rectangle 5"/>
            <p:cNvSpPr>
              <a:spLocks noChangeArrowheads="1"/>
            </p:cNvSpPr>
            <p:nvPr/>
          </p:nvSpPr>
          <p:spPr bwMode="auto">
            <a:xfrm>
              <a:off x="937" y="3542"/>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-30</a:t>
              </a:r>
            </a:p>
          </p:txBody>
        </p:sp>
        <p:sp>
          <p:nvSpPr>
            <p:cNvPr id="20488" name="Rectangle 6"/>
            <p:cNvSpPr>
              <a:spLocks noChangeArrowheads="1"/>
            </p:cNvSpPr>
            <p:nvPr/>
          </p:nvSpPr>
          <p:spPr bwMode="auto">
            <a:xfrm>
              <a:off x="936" y="3115"/>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-20</a:t>
              </a:r>
            </a:p>
          </p:txBody>
        </p:sp>
        <p:sp>
          <p:nvSpPr>
            <p:cNvPr id="20489" name="Rectangle 7"/>
            <p:cNvSpPr>
              <a:spLocks noChangeArrowheads="1"/>
            </p:cNvSpPr>
            <p:nvPr/>
          </p:nvSpPr>
          <p:spPr bwMode="auto">
            <a:xfrm>
              <a:off x="937" y="2683"/>
              <a:ext cx="392" cy="286"/>
            </a:xfrm>
            <a:prstGeom prst="rect">
              <a:avLst/>
            </a:prstGeom>
            <a:noFill/>
            <a:ln w="12700">
              <a:noFill/>
              <a:miter lim="800000"/>
              <a:headEnd/>
              <a:tailEnd/>
            </a:ln>
          </p:spPr>
          <p:txBody>
            <a:bodyPr wrap="none" lIns="90488" tIns="44450" rIns="90488" bIns="44450">
              <a:spAutoFit/>
            </a:bodyPr>
            <a:lstStyle/>
            <a:p>
              <a:pPr eaLnBrk="0" hangingPunct="0"/>
              <a:r>
                <a:rPr lang="en-US" sz="2400"/>
                <a:t>-10</a:t>
              </a:r>
            </a:p>
          </p:txBody>
        </p:sp>
        <p:sp>
          <p:nvSpPr>
            <p:cNvPr id="20490" name="Rectangle 8"/>
            <p:cNvSpPr>
              <a:spLocks noChangeArrowheads="1"/>
            </p:cNvSpPr>
            <p:nvPr/>
          </p:nvSpPr>
          <p:spPr bwMode="auto">
            <a:xfrm>
              <a:off x="1053" y="1956"/>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7</a:t>
              </a:r>
            </a:p>
          </p:txBody>
        </p:sp>
        <p:sp>
          <p:nvSpPr>
            <p:cNvPr id="20491" name="Line 9"/>
            <p:cNvSpPr>
              <a:spLocks noChangeShapeType="1"/>
            </p:cNvSpPr>
            <p:nvPr/>
          </p:nvSpPr>
          <p:spPr bwMode="auto">
            <a:xfrm>
              <a:off x="1248" y="1601"/>
              <a:ext cx="0" cy="2081"/>
            </a:xfrm>
            <a:prstGeom prst="line">
              <a:avLst/>
            </a:prstGeom>
            <a:noFill/>
            <a:ln w="12700">
              <a:solidFill>
                <a:schemeClr val="tx1"/>
              </a:solidFill>
              <a:round/>
              <a:headEnd type="triangle" w="med" len="med"/>
              <a:tailEnd/>
            </a:ln>
          </p:spPr>
          <p:txBody>
            <a:bodyPr wrap="none" anchor="ctr"/>
            <a:lstStyle/>
            <a:p>
              <a:endParaRPr lang="en-US"/>
            </a:p>
          </p:txBody>
        </p:sp>
        <p:sp>
          <p:nvSpPr>
            <p:cNvPr id="20492" name="Line 10"/>
            <p:cNvSpPr>
              <a:spLocks noChangeShapeType="1"/>
            </p:cNvSpPr>
            <p:nvPr/>
          </p:nvSpPr>
          <p:spPr bwMode="auto">
            <a:xfrm>
              <a:off x="1530" y="2396"/>
              <a:ext cx="3392" cy="0"/>
            </a:xfrm>
            <a:prstGeom prst="line">
              <a:avLst/>
            </a:prstGeom>
            <a:noFill/>
            <a:ln w="12700">
              <a:solidFill>
                <a:schemeClr val="tx1"/>
              </a:solidFill>
              <a:round/>
              <a:headEnd/>
              <a:tailEnd type="triangle" w="med" len="med"/>
            </a:ln>
          </p:spPr>
          <p:txBody>
            <a:bodyPr wrap="none" anchor="ctr"/>
            <a:lstStyle/>
            <a:p>
              <a:endParaRPr lang="en-US"/>
            </a:p>
          </p:txBody>
        </p:sp>
        <p:sp>
          <p:nvSpPr>
            <p:cNvPr id="20493" name="Line 11"/>
            <p:cNvSpPr>
              <a:spLocks noChangeShapeType="1"/>
            </p:cNvSpPr>
            <p:nvPr/>
          </p:nvSpPr>
          <p:spPr bwMode="auto">
            <a:xfrm flipV="1">
              <a:off x="1448" y="2300"/>
              <a:ext cx="36" cy="178"/>
            </a:xfrm>
            <a:prstGeom prst="line">
              <a:avLst/>
            </a:prstGeom>
            <a:noFill/>
            <a:ln w="12700">
              <a:solidFill>
                <a:schemeClr val="tx1"/>
              </a:solidFill>
              <a:round/>
              <a:headEnd/>
              <a:tailEnd/>
            </a:ln>
          </p:spPr>
          <p:txBody>
            <a:bodyPr wrap="none" anchor="ctr"/>
            <a:lstStyle/>
            <a:p>
              <a:endParaRPr lang="en-US"/>
            </a:p>
          </p:txBody>
        </p:sp>
        <p:sp>
          <p:nvSpPr>
            <p:cNvPr id="20494" name="Line 12"/>
            <p:cNvSpPr>
              <a:spLocks noChangeShapeType="1"/>
            </p:cNvSpPr>
            <p:nvPr/>
          </p:nvSpPr>
          <p:spPr bwMode="auto">
            <a:xfrm flipH="1" flipV="1">
              <a:off x="1485" y="2303"/>
              <a:ext cx="42" cy="95"/>
            </a:xfrm>
            <a:prstGeom prst="line">
              <a:avLst/>
            </a:prstGeom>
            <a:noFill/>
            <a:ln w="12700">
              <a:solidFill>
                <a:schemeClr val="tx1"/>
              </a:solidFill>
              <a:round/>
              <a:headEnd/>
              <a:tailEnd/>
            </a:ln>
          </p:spPr>
          <p:txBody>
            <a:bodyPr wrap="none" anchor="ctr"/>
            <a:lstStyle/>
            <a:p>
              <a:endParaRPr lang="en-US"/>
            </a:p>
          </p:txBody>
        </p:sp>
        <p:sp>
          <p:nvSpPr>
            <p:cNvPr id="20495" name="Line 13"/>
            <p:cNvSpPr>
              <a:spLocks noChangeShapeType="1"/>
            </p:cNvSpPr>
            <p:nvPr/>
          </p:nvSpPr>
          <p:spPr bwMode="auto">
            <a:xfrm flipH="1" flipV="1">
              <a:off x="1392" y="2300"/>
              <a:ext cx="51" cy="178"/>
            </a:xfrm>
            <a:prstGeom prst="line">
              <a:avLst/>
            </a:prstGeom>
            <a:noFill/>
            <a:ln w="12700">
              <a:solidFill>
                <a:schemeClr val="tx1"/>
              </a:solidFill>
              <a:round/>
              <a:headEnd/>
              <a:tailEnd/>
            </a:ln>
          </p:spPr>
          <p:txBody>
            <a:bodyPr wrap="none" anchor="ctr"/>
            <a:lstStyle/>
            <a:p>
              <a:endParaRPr lang="en-US"/>
            </a:p>
          </p:txBody>
        </p:sp>
        <p:sp>
          <p:nvSpPr>
            <p:cNvPr id="20496" name="Line 14"/>
            <p:cNvSpPr>
              <a:spLocks noChangeShapeType="1"/>
            </p:cNvSpPr>
            <p:nvPr/>
          </p:nvSpPr>
          <p:spPr bwMode="auto">
            <a:xfrm flipH="1">
              <a:off x="1359" y="2311"/>
              <a:ext cx="40" cy="79"/>
            </a:xfrm>
            <a:prstGeom prst="line">
              <a:avLst/>
            </a:prstGeom>
            <a:noFill/>
            <a:ln w="12700">
              <a:solidFill>
                <a:schemeClr val="tx1"/>
              </a:solidFill>
              <a:round/>
              <a:headEnd/>
              <a:tailEnd/>
            </a:ln>
          </p:spPr>
          <p:txBody>
            <a:bodyPr wrap="none" anchor="ctr"/>
            <a:lstStyle/>
            <a:p>
              <a:endParaRPr lang="en-US"/>
            </a:p>
          </p:txBody>
        </p:sp>
        <p:sp>
          <p:nvSpPr>
            <p:cNvPr id="20497" name="Line 15"/>
            <p:cNvSpPr>
              <a:spLocks noChangeShapeType="1"/>
            </p:cNvSpPr>
            <p:nvPr/>
          </p:nvSpPr>
          <p:spPr bwMode="auto">
            <a:xfrm flipH="1">
              <a:off x="1245" y="2396"/>
              <a:ext cx="115" cy="0"/>
            </a:xfrm>
            <a:prstGeom prst="line">
              <a:avLst/>
            </a:prstGeom>
            <a:noFill/>
            <a:ln w="12700">
              <a:solidFill>
                <a:schemeClr val="tx1"/>
              </a:solidFill>
              <a:round/>
              <a:headEnd/>
              <a:tailEnd/>
            </a:ln>
          </p:spPr>
          <p:txBody>
            <a:bodyPr wrap="none" anchor="ctr"/>
            <a:lstStyle/>
            <a:p>
              <a:endParaRPr lang="en-US"/>
            </a:p>
          </p:txBody>
        </p:sp>
        <p:sp>
          <p:nvSpPr>
            <p:cNvPr id="20498" name="Line 16"/>
            <p:cNvSpPr>
              <a:spLocks noChangeShapeType="1"/>
            </p:cNvSpPr>
            <p:nvPr/>
          </p:nvSpPr>
          <p:spPr bwMode="auto">
            <a:xfrm>
              <a:off x="1253" y="1962"/>
              <a:ext cx="39" cy="0"/>
            </a:xfrm>
            <a:prstGeom prst="line">
              <a:avLst/>
            </a:prstGeom>
            <a:noFill/>
            <a:ln w="12700">
              <a:solidFill>
                <a:schemeClr val="tx1"/>
              </a:solidFill>
              <a:round/>
              <a:headEnd/>
              <a:tailEnd/>
            </a:ln>
          </p:spPr>
          <p:txBody>
            <a:bodyPr wrap="none" anchor="ctr"/>
            <a:lstStyle/>
            <a:p>
              <a:endParaRPr lang="en-US"/>
            </a:p>
          </p:txBody>
        </p:sp>
        <p:sp>
          <p:nvSpPr>
            <p:cNvPr id="20499" name="Line 17"/>
            <p:cNvSpPr>
              <a:spLocks noChangeShapeType="1"/>
            </p:cNvSpPr>
            <p:nvPr/>
          </p:nvSpPr>
          <p:spPr bwMode="auto">
            <a:xfrm>
              <a:off x="1596" y="2348"/>
              <a:ext cx="0" cy="39"/>
            </a:xfrm>
            <a:prstGeom prst="line">
              <a:avLst/>
            </a:prstGeom>
            <a:noFill/>
            <a:ln w="12700">
              <a:solidFill>
                <a:schemeClr val="tx1"/>
              </a:solidFill>
              <a:round/>
              <a:headEnd/>
              <a:tailEnd/>
            </a:ln>
          </p:spPr>
          <p:txBody>
            <a:bodyPr wrap="none" anchor="ctr"/>
            <a:lstStyle/>
            <a:p>
              <a:endParaRPr lang="en-US"/>
            </a:p>
          </p:txBody>
        </p:sp>
        <p:sp>
          <p:nvSpPr>
            <p:cNvPr id="20500" name="Line 18"/>
            <p:cNvSpPr>
              <a:spLocks noChangeShapeType="1"/>
            </p:cNvSpPr>
            <p:nvPr/>
          </p:nvSpPr>
          <p:spPr bwMode="auto">
            <a:xfrm>
              <a:off x="2028" y="2348"/>
              <a:ext cx="0" cy="39"/>
            </a:xfrm>
            <a:prstGeom prst="line">
              <a:avLst/>
            </a:prstGeom>
            <a:noFill/>
            <a:ln w="12700">
              <a:solidFill>
                <a:schemeClr val="tx1"/>
              </a:solidFill>
              <a:round/>
              <a:headEnd/>
              <a:tailEnd/>
            </a:ln>
          </p:spPr>
          <p:txBody>
            <a:bodyPr wrap="none" anchor="ctr"/>
            <a:lstStyle/>
            <a:p>
              <a:endParaRPr lang="en-US"/>
            </a:p>
          </p:txBody>
        </p:sp>
        <p:sp>
          <p:nvSpPr>
            <p:cNvPr id="20501" name="Line 19"/>
            <p:cNvSpPr>
              <a:spLocks noChangeShapeType="1"/>
            </p:cNvSpPr>
            <p:nvPr/>
          </p:nvSpPr>
          <p:spPr bwMode="auto">
            <a:xfrm>
              <a:off x="2457" y="2348"/>
              <a:ext cx="0" cy="39"/>
            </a:xfrm>
            <a:prstGeom prst="line">
              <a:avLst/>
            </a:prstGeom>
            <a:noFill/>
            <a:ln w="12700">
              <a:solidFill>
                <a:schemeClr val="tx1"/>
              </a:solidFill>
              <a:round/>
              <a:headEnd/>
              <a:tailEnd/>
            </a:ln>
          </p:spPr>
          <p:txBody>
            <a:bodyPr wrap="none" anchor="ctr"/>
            <a:lstStyle/>
            <a:p>
              <a:endParaRPr lang="en-US"/>
            </a:p>
          </p:txBody>
        </p:sp>
        <p:sp>
          <p:nvSpPr>
            <p:cNvPr id="20502" name="Line 20"/>
            <p:cNvSpPr>
              <a:spLocks noChangeShapeType="1"/>
            </p:cNvSpPr>
            <p:nvPr/>
          </p:nvSpPr>
          <p:spPr bwMode="auto">
            <a:xfrm>
              <a:off x="2892" y="2348"/>
              <a:ext cx="0" cy="39"/>
            </a:xfrm>
            <a:prstGeom prst="line">
              <a:avLst/>
            </a:prstGeom>
            <a:noFill/>
            <a:ln w="12700">
              <a:solidFill>
                <a:schemeClr val="tx1"/>
              </a:solidFill>
              <a:round/>
              <a:headEnd/>
              <a:tailEnd/>
            </a:ln>
          </p:spPr>
          <p:txBody>
            <a:bodyPr wrap="none" anchor="ctr"/>
            <a:lstStyle/>
            <a:p>
              <a:endParaRPr lang="en-US"/>
            </a:p>
          </p:txBody>
        </p:sp>
        <p:sp>
          <p:nvSpPr>
            <p:cNvPr id="20503" name="Line 21"/>
            <p:cNvSpPr>
              <a:spLocks noChangeShapeType="1"/>
            </p:cNvSpPr>
            <p:nvPr/>
          </p:nvSpPr>
          <p:spPr bwMode="auto">
            <a:xfrm>
              <a:off x="3324" y="2348"/>
              <a:ext cx="0" cy="39"/>
            </a:xfrm>
            <a:prstGeom prst="line">
              <a:avLst/>
            </a:prstGeom>
            <a:noFill/>
            <a:ln w="12700">
              <a:solidFill>
                <a:schemeClr val="tx1"/>
              </a:solidFill>
              <a:round/>
              <a:headEnd/>
              <a:tailEnd/>
            </a:ln>
          </p:spPr>
          <p:txBody>
            <a:bodyPr wrap="none" anchor="ctr"/>
            <a:lstStyle/>
            <a:p>
              <a:endParaRPr lang="en-US"/>
            </a:p>
          </p:txBody>
        </p:sp>
        <p:sp>
          <p:nvSpPr>
            <p:cNvPr id="20504" name="Line 22"/>
            <p:cNvSpPr>
              <a:spLocks noChangeShapeType="1"/>
            </p:cNvSpPr>
            <p:nvPr/>
          </p:nvSpPr>
          <p:spPr bwMode="auto">
            <a:xfrm>
              <a:off x="3753" y="2350"/>
              <a:ext cx="0" cy="39"/>
            </a:xfrm>
            <a:prstGeom prst="line">
              <a:avLst/>
            </a:prstGeom>
            <a:noFill/>
            <a:ln w="12700">
              <a:solidFill>
                <a:schemeClr val="tx1"/>
              </a:solidFill>
              <a:round/>
              <a:headEnd/>
              <a:tailEnd/>
            </a:ln>
          </p:spPr>
          <p:txBody>
            <a:bodyPr wrap="none" anchor="ctr"/>
            <a:lstStyle/>
            <a:p>
              <a:endParaRPr lang="en-US"/>
            </a:p>
          </p:txBody>
        </p:sp>
        <p:sp>
          <p:nvSpPr>
            <p:cNvPr id="20505" name="Line 23"/>
            <p:cNvSpPr>
              <a:spLocks noChangeShapeType="1"/>
            </p:cNvSpPr>
            <p:nvPr/>
          </p:nvSpPr>
          <p:spPr bwMode="auto">
            <a:xfrm>
              <a:off x="4185" y="2348"/>
              <a:ext cx="0" cy="39"/>
            </a:xfrm>
            <a:prstGeom prst="line">
              <a:avLst/>
            </a:prstGeom>
            <a:noFill/>
            <a:ln w="12700">
              <a:solidFill>
                <a:schemeClr val="tx1"/>
              </a:solidFill>
              <a:round/>
              <a:headEnd/>
              <a:tailEnd/>
            </a:ln>
          </p:spPr>
          <p:txBody>
            <a:bodyPr wrap="none" anchor="ctr"/>
            <a:lstStyle/>
            <a:p>
              <a:endParaRPr lang="en-US"/>
            </a:p>
          </p:txBody>
        </p:sp>
        <p:sp>
          <p:nvSpPr>
            <p:cNvPr id="20506" name="Line 24"/>
            <p:cNvSpPr>
              <a:spLocks noChangeShapeType="1"/>
            </p:cNvSpPr>
            <p:nvPr/>
          </p:nvSpPr>
          <p:spPr bwMode="auto">
            <a:xfrm>
              <a:off x="1253" y="2823"/>
              <a:ext cx="39" cy="0"/>
            </a:xfrm>
            <a:prstGeom prst="line">
              <a:avLst/>
            </a:prstGeom>
            <a:noFill/>
            <a:ln w="12700">
              <a:solidFill>
                <a:schemeClr val="tx1"/>
              </a:solidFill>
              <a:round/>
              <a:headEnd/>
              <a:tailEnd/>
            </a:ln>
          </p:spPr>
          <p:txBody>
            <a:bodyPr wrap="none" anchor="ctr"/>
            <a:lstStyle/>
            <a:p>
              <a:endParaRPr lang="en-US"/>
            </a:p>
          </p:txBody>
        </p:sp>
        <p:sp>
          <p:nvSpPr>
            <p:cNvPr id="20507" name="Line 25"/>
            <p:cNvSpPr>
              <a:spLocks noChangeShapeType="1"/>
            </p:cNvSpPr>
            <p:nvPr/>
          </p:nvSpPr>
          <p:spPr bwMode="auto">
            <a:xfrm flipH="1">
              <a:off x="1245" y="2177"/>
              <a:ext cx="31" cy="0"/>
            </a:xfrm>
            <a:prstGeom prst="line">
              <a:avLst/>
            </a:prstGeom>
            <a:noFill/>
            <a:ln w="12700">
              <a:solidFill>
                <a:schemeClr val="tx1"/>
              </a:solidFill>
              <a:round/>
              <a:headEnd/>
              <a:tailEnd/>
            </a:ln>
          </p:spPr>
          <p:txBody>
            <a:bodyPr wrap="none" anchor="ctr"/>
            <a:lstStyle/>
            <a:p>
              <a:endParaRPr lang="en-US"/>
            </a:p>
          </p:txBody>
        </p:sp>
        <p:sp>
          <p:nvSpPr>
            <p:cNvPr id="20508" name="Rectangle 26"/>
            <p:cNvSpPr>
              <a:spLocks noChangeArrowheads="1"/>
            </p:cNvSpPr>
            <p:nvPr/>
          </p:nvSpPr>
          <p:spPr bwMode="auto">
            <a:xfrm>
              <a:off x="1059" y="2253"/>
              <a:ext cx="221" cy="286"/>
            </a:xfrm>
            <a:prstGeom prst="rect">
              <a:avLst/>
            </a:prstGeom>
            <a:noFill/>
            <a:ln w="12700">
              <a:noFill/>
              <a:miter lim="800000"/>
              <a:headEnd/>
              <a:tailEnd/>
            </a:ln>
          </p:spPr>
          <p:txBody>
            <a:bodyPr wrap="none" lIns="90488" tIns="44450" rIns="90488" bIns="44450">
              <a:spAutoFit/>
            </a:bodyPr>
            <a:lstStyle/>
            <a:p>
              <a:pPr eaLnBrk="0" hangingPunct="0"/>
              <a:r>
                <a:rPr lang="en-US" sz="2400"/>
                <a:t>0</a:t>
              </a:r>
            </a:p>
          </p:txBody>
        </p:sp>
        <p:sp>
          <p:nvSpPr>
            <p:cNvPr id="20509" name="Rectangle 27"/>
            <p:cNvSpPr>
              <a:spLocks noChangeArrowheads="1"/>
            </p:cNvSpPr>
            <p:nvPr/>
          </p:nvSpPr>
          <p:spPr bwMode="auto">
            <a:xfrm>
              <a:off x="2761" y="2402"/>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70</a:t>
              </a:r>
            </a:p>
          </p:txBody>
        </p:sp>
        <p:sp>
          <p:nvSpPr>
            <p:cNvPr id="20510" name="Rectangle 28"/>
            <p:cNvSpPr>
              <a:spLocks noChangeArrowheads="1"/>
            </p:cNvSpPr>
            <p:nvPr/>
          </p:nvSpPr>
          <p:spPr bwMode="auto">
            <a:xfrm>
              <a:off x="2324" y="2080"/>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60</a:t>
              </a:r>
            </a:p>
          </p:txBody>
        </p:sp>
        <p:sp>
          <p:nvSpPr>
            <p:cNvPr id="20511" name="Rectangle 29"/>
            <p:cNvSpPr>
              <a:spLocks noChangeArrowheads="1"/>
            </p:cNvSpPr>
            <p:nvPr/>
          </p:nvSpPr>
          <p:spPr bwMode="auto">
            <a:xfrm>
              <a:off x="1897" y="2080"/>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50</a:t>
              </a:r>
            </a:p>
          </p:txBody>
        </p:sp>
        <p:sp>
          <p:nvSpPr>
            <p:cNvPr id="20512" name="Rectangle 30"/>
            <p:cNvSpPr>
              <a:spLocks noChangeArrowheads="1"/>
            </p:cNvSpPr>
            <p:nvPr/>
          </p:nvSpPr>
          <p:spPr bwMode="auto">
            <a:xfrm>
              <a:off x="1466" y="2080"/>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40</a:t>
              </a:r>
            </a:p>
          </p:txBody>
        </p:sp>
        <p:sp>
          <p:nvSpPr>
            <p:cNvPr id="20513" name="Rectangle 31"/>
            <p:cNvSpPr>
              <a:spLocks noChangeArrowheads="1"/>
            </p:cNvSpPr>
            <p:nvPr/>
          </p:nvSpPr>
          <p:spPr bwMode="auto">
            <a:xfrm>
              <a:off x="3194" y="2402"/>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80</a:t>
              </a:r>
            </a:p>
          </p:txBody>
        </p:sp>
        <p:sp>
          <p:nvSpPr>
            <p:cNvPr id="20514" name="Rectangle 32"/>
            <p:cNvSpPr>
              <a:spLocks noChangeArrowheads="1"/>
            </p:cNvSpPr>
            <p:nvPr/>
          </p:nvSpPr>
          <p:spPr bwMode="auto">
            <a:xfrm>
              <a:off x="3623" y="2402"/>
              <a:ext cx="328" cy="286"/>
            </a:xfrm>
            <a:prstGeom prst="rect">
              <a:avLst/>
            </a:prstGeom>
            <a:noFill/>
            <a:ln w="12700">
              <a:noFill/>
              <a:miter lim="800000"/>
              <a:headEnd/>
              <a:tailEnd/>
            </a:ln>
          </p:spPr>
          <p:txBody>
            <a:bodyPr wrap="none" lIns="90488" tIns="44450" rIns="90488" bIns="44450">
              <a:spAutoFit/>
            </a:bodyPr>
            <a:lstStyle/>
            <a:p>
              <a:pPr eaLnBrk="0" hangingPunct="0"/>
              <a:r>
                <a:rPr lang="en-US" sz="2400"/>
                <a:t>90</a:t>
              </a:r>
            </a:p>
          </p:txBody>
        </p:sp>
        <p:sp>
          <p:nvSpPr>
            <p:cNvPr id="20515" name="Rectangle 33"/>
            <p:cNvSpPr>
              <a:spLocks noChangeArrowheads="1"/>
            </p:cNvSpPr>
            <p:nvPr/>
          </p:nvSpPr>
          <p:spPr bwMode="auto">
            <a:xfrm>
              <a:off x="4018" y="2402"/>
              <a:ext cx="435" cy="286"/>
            </a:xfrm>
            <a:prstGeom prst="rect">
              <a:avLst/>
            </a:prstGeom>
            <a:noFill/>
            <a:ln w="12700">
              <a:noFill/>
              <a:miter lim="800000"/>
              <a:headEnd/>
              <a:tailEnd/>
            </a:ln>
          </p:spPr>
          <p:txBody>
            <a:bodyPr wrap="none" lIns="90488" tIns="44450" rIns="90488" bIns="44450">
              <a:spAutoFit/>
            </a:bodyPr>
            <a:lstStyle/>
            <a:p>
              <a:pPr eaLnBrk="0" hangingPunct="0"/>
              <a:r>
                <a:rPr lang="en-US" sz="2400"/>
                <a:t>100</a:t>
              </a:r>
            </a:p>
          </p:txBody>
        </p:sp>
        <p:sp>
          <p:nvSpPr>
            <p:cNvPr id="20516" name="Rectangle 34"/>
            <p:cNvSpPr>
              <a:spLocks noChangeArrowheads="1"/>
            </p:cNvSpPr>
            <p:nvPr/>
          </p:nvSpPr>
          <p:spPr bwMode="auto">
            <a:xfrm>
              <a:off x="1335" y="1689"/>
              <a:ext cx="850" cy="286"/>
            </a:xfrm>
            <a:prstGeom prst="rect">
              <a:avLst/>
            </a:prstGeom>
            <a:noFill/>
            <a:ln w="12700">
              <a:noFill/>
              <a:miter lim="800000"/>
              <a:headEnd/>
              <a:tailEnd/>
            </a:ln>
          </p:spPr>
          <p:txBody>
            <a:bodyPr wrap="none" lIns="90488" tIns="44450" rIns="90488" bIns="44450">
              <a:spAutoFit/>
            </a:bodyPr>
            <a:lstStyle/>
            <a:p>
              <a:pPr eaLnBrk="0" hangingPunct="0"/>
              <a:r>
                <a:rPr lang="en-US" sz="2400"/>
                <a:t>Profit ($)</a:t>
              </a:r>
            </a:p>
          </p:txBody>
        </p:sp>
        <p:sp>
          <p:nvSpPr>
            <p:cNvPr id="20517" name="Rectangle 35"/>
            <p:cNvSpPr>
              <a:spLocks noChangeArrowheads="1"/>
            </p:cNvSpPr>
            <p:nvPr/>
          </p:nvSpPr>
          <p:spPr bwMode="auto">
            <a:xfrm>
              <a:off x="3890" y="1857"/>
              <a:ext cx="1320" cy="516"/>
            </a:xfrm>
            <a:prstGeom prst="rect">
              <a:avLst/>
            </a:prstGeom>
            <a:noFill/>
            <a:ln w="12700">
              <a:noFill/>
              <a:miter lim="800000"/>
              <a:headEnd/>
              <a:tailEnd/>
            </a:ln>
          </p:spPr>
          <p:txBody>
            <a:bodyPr wrap="none" lIns="90488" tIns="44450" rIns="90488" bIns="44450">
              <a:spAutoFit/>
            </a:bodyPr>
            <a:lstStyle/>
            <a:p>
              <a:pPr algn="ctr" eaLnBrk="0" hangingPunct="0"/>
              <a:r>
                <a:rPr lang="en-US" sz="2400"/>
                <a:t>Terminal</a:t>
              </a:r>
            </a:p>
            <a:p>
              <a:pPr algn="ctr" eaLnBrk="0" hangingPunct="0"/>
              <a:r>
                <a:rPr lang="en-US" sz="2400"/>
                <a:t>stock price ($)</a:t>
              </a:r>
            </a:p>
          </p:txBody>
        </p:sp>
        <p:sp>
          <p:nvSpPr>
            <p:cNvPr id="20518" name="Line 36"/>
            <p:cNvSpPr>
              <a:spLocks noChangeShapeType="1"/>
            </p:cNvSpPr>
            <p:nvPr/>
          </p:nvSpPr>
          <p:spPr bwMode="auto">
            <a:xfrm flipH="1">
              <a:off x="1211" y="2098"/>
              <a:ext cx="37" cy="0"/>
            </a:xfrm>
            <a:prstGeom prst="line">
              <a:avLst/>
            </a:prstGeom>
            <a:noFill/>
            <a:ln w="12700">
              <a:solidFill>
                <a:schemeClr val="tx1"/>
              </a:solidFill>
              <a:round/>
              <a:headEnd/>
              <a:tailEnd/>
            </a:ln>
          </p:spPr>
          <p:txBody>
            <a:bodyPr wrap="none" anchor="ctr"/>
            <a:lstStyle/>
            <a:p>
              <a:endParaRPr lang="en-US"/>
            </a:p>
          </p:txBody>
        </p:sp>
        <p:sp>
          <p:nvSpPr>
            <p:cNvPr id="20519" name="Line 37"/>
            <p:cNvSpPr>
              <a:spLocks noChangeShapeType="1"/>
            </p:cNvSpPr>
            <p:nvPr/>
          </p:nvSpPr>
          <p:spPr bwMode="auto">
            <a:xfrm>
              <a:off x="2909" y="2096"/>
              <a:ext cx="1269" cy="0"/>
            </a:xfrm>
            <a:prstGeom prst="line">
              <a:avLst/>
            </a:prstGeom>
            <a:noFill/>
            <a:ln w="50800">
              <a:solidFill>
                <a:schemeClr val="tx1"/>
              </a:solidFill>
              <a:round/>
              <a:headEnd/>
              <a:tailEnd/>
            </a:ln>
          </p:spPr>
          <p:txBody>
            <a:bodyPr wrap="none" anchor="ctr"/>
            <a:lstStyle/>
            <a:p>
              <a:endParaRPr lang="en-US"/>
            </a:p>
          </p:txBody>
        </p:sp>
        <p:sp>
          <p:nvSpPr>
            <p:cNvPr id="20520" name="Line 38"/>
            <p:cNvSpPr>
              <a:spLocks noChangeShapeType="1"/>
            </p:cNvSpPr>
            <p:nvPr/>
          </p:nvSpPr>
          <p:spPr bwMode="auto">
            <a:xfrm flipH="1">
              <a:off x="1509" y="2104"/>
              <a:ext cx="1408" cy="1344"/>
            </a:xfrm>
            <a:prstGeom prst="line">
              <a:avLst/>
            </a:prstGeom>
            <a:noFill/>
            <a:ln w="50800">
              <a:solidFill>
                <a:schemeClr val="tx1"/>
              </a:solidFill>
              <a:round/>
              <a:headEnd/>
              <a:tailEnd/>
            </a:ln>
          </p:spPr>
          <p:txBody>
            <a:bodyPr wrap="none" anchor="ctr"/>
            <a:lstStyle/>
            <a:p>
              <a:endParaRPr lang="en-US"/>
            </a:p>
          </p:txBody>
        </p:sp>
        <p:sp>
          <p:nvSpPr>
            <p:cNvPr id="20521" name="Line 39"/>
            <p:cNvSpPr>
              <a:spLocks noChangeShapeType="1"/>
            </p:cNvSpPr>
            <p:nvPr/>
          </p:nvSpPr>
          <p:spPr bwMode="auto">
            <a:xfrm>
              <a:off x="1253" y="3255"/>
              <a:ext cx="39" cy="0"/>
            </a:xfrm>
            <a:prstGeom prst="line">
              <a:avLst/>
            </a:prstGeom>
            <a:noFill/>
            <a:ln w="12700">
              <a:solidFill>
                <a:schemeClr val="tx1"/>
              </a:solidFill>
              <a:round/>
              <a:headEnd/>
              <a:tailEnd/>
            </a:ln>
          </p:spPr>
          <p:txBody>
            <a:bodyPr wrap="none" anchor="ctr"/>
            <a:lstStyle/>
            <a:p>
              <a:endParaRPr lang="en-US"/>
            </a:p>
          </p:txBody>
        </p:sp>
        <p:sp>
          <p:nvSpPr>
            <p:cNvPr id="20522" name="Line 40"/>
            <p:cNvSpPr>
              <a:spLocks noChangeShapeType="1"/>
            </p:cNvSpPr>
            <p:nvPr/>
          </p:nvSpPr>
          <p:spPr bwMode="auto">
            <a:xfrm>
              <a:off x="1253" y="3684"/>
              <a:ext cx="39" cy="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Content Placeholder 2"/>
          <p:cNvSpPr>
            <a:spLocks noGrp="1"/>
          </p:cNvSpPr>
          <p:nvPr>
            <p:ph idx="1"/>
          </p:nvPr>
        </p:nvSpPr>
        <p:spPr>
          <a:xfrm>
            <a:off x="304800" y="304800"/>
            <a:ext cx="8839200" cy="5821363"/>
          </a:xfrm>
        </p:spPr>
        <p:txBody>
          <a:bodyPr/>
          <a:lstStyle/>
          <a:p>
            <a:r>
              <a:rPr lang="en-US" sz="2800" dirty="0">
                <a:latin typeface="Arial" charset="0"/>
                <a:cs typeface="Arial" charset="0"/>
              </a:rPr>
              <a:t>Payoff of the four positions on the date of maturity T</a:t>
            </a:r>
          </a:p>
        </p:txBody>
      </p:sp>
      <p:graphicFrame>
        <p:nvGraphicFramePr>
          <p:cNvPr id="23554" name="Object 10"/>
          <p:cNvGraphicFramePr>
            <a:graphicFrameLocks noChangeAspect="1"/>
          </p:cNvGraphicFramePr>
          <p:nvPr/>
        </p:nvGraphicFramePr>
        <p:xfrm>
          <a:off x="685800" y="1905000"/>
          <a:ext cx="3603625" cy="2628900"/>
        </p:xfrm>
        <a:graphic>
          <a:graphicData uri="http://schemas.openxmlformats.org/presentationml/2006/ole">
            <mc:AlternateContent xmlns:mc="http://schemas.openxmlformats.org/markup-compatibility/2006">
              <mc:Choice xmlns:v="urn:schemas-microsoft-com:vml" Requires="v">
                <p:oleObj name="Picture" r:id="rId3" imgW="2138760" imgH="1884600" progId="Word.Picture.8">
                  <p:embed/>
                </p:oleObj>
              </mc:Choice>
              <mc:Fallback>
                <p:oleObj name="Picture" r:id="rId3" imgW="2138760" imgH="18846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5000"/>
                        <a:ext cx="3603625" cy="262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10"/>
          <p:cNvGraphicFramePr>
            <a:graphicFrameLocks noChangeAspect="1"/>
          </p:cNvGraphicFramePr>
          <p:nvPr/>
        </p:nvGraphicFramePr>
        <p:xfrm>
          <a:off x="5257800" y="1905000"/>
          <a:ext cx="2852738" cy="2514600"/>
        </p:xfrm>
        <a:graphic>
          <a:graphicData uri="http://schemas.openxmlformats.org/presentationml/2006/ole">
            <mc:AlternateContent xmlns:mc="http://schemas.openxmlformats.org/markup-compatibility/2006">
              <mc:Choice xmlns:v="urn:schemas-microsoft-com:vml" Requires="v">
                <p:oleObj name="Picture" r:id="rId5" imgW="2138760" imgH="1884600" progId="Word.Picture.8">
                  <p:embed/>
                </p:oleObj>
              </mc:Choice>
              <mc:Fallback>
                <p:oleObj name="Picture" r:id="rId5" imgW="2138760" imgH="1884600" progId="Word.Picture.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905000"/>
                        <a:ext cx="2852738"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026"/>
          <p:cNvSpPr>
            <a:spLocks noGrp="1" noChangeArrowheads="1"/>
          </p:cNvSpPr>
          <p:nvPr>
            <p:ph type="title"/>
          </p:nvPr>
        </p:nvSpPr>
        <p:spPr>
          <a:xfrm>
            <a:off x="457200" y="122238"/>
            <a:ext cx="8382000" cy="1295400"/>
          </a:xfrm>
        </p:spPr>
        <p:txBody>
          <a:bodyPr/>
          <a:lstStyle/>
          <a:p>
            <a:pPr eaLnBrk="1" hangingPunct="1"/>
            <a:r>
              <a:rPr lang="en-US" dirty="0"/>
              <a:t>Google Option Prices (July 17, 2009; Stock Price=430.25)</a:t>
            </a:r>
          </a:p>
        </p:txBody>
      </p:sp>
      <p:sp>
        <p:nvSpPr>
          <p:cNvPr id="32772" name="Rectangle 1027"/>
          <p:cNvSpPr>
            <a:spLocks noGrp="1" noChangeArrowheads="1"/>
          </p:cNvSpPr>
          <p:nvPr>
            <p:ph type="body" sz="half" idx="1"/>
          </p:nvPr>
        </p:nvSpPr>
        <p:spPr>
          <a:xfrm>
            <a:off x="457200" y="1719263"/>
            <a:ext cx="4033838" cy="4411662"/>
          </a:xfrm>
        </p:spPr>
        <p:txBody>
          <a:bodyPr/>
          <a:lstStyle/>
          <a:p>
            <a:pPr eaLnBrk="1" hangingPunct="1">
              <a:buFont typeface="Wingdings" pitchFamily="2" charset="2"/>
              <a:buNone/>
            </a:pPr>
            <a:r>
              <a:rPr lang="en-US" sz="2800"/>
              <a:t> </a:t>
            </a:r>
          </a:p>
        </p:txBody>
      </p:sp>
      <p:pic>
        <p:nvPicPr>
          <p:cNvPr id="32773" name="Picture 7"/>
          <p:cNvPicPr>
            <a:picLocks noChangeAspect="1" noChangeArrowheads="1"/>
          </p:cNvPicPr>
          <p:nvPr/>
        </p:nvPicPr>
        <p:blipFill>
          <a:blip r:embed="rId3" cstate="print"/>
          <a:srcRect/>
          <a:stretch>
            <a:fillRect/>
          </a:stretch>
        </p:blipFill>
        <p:spPr bwMode="auto">
          <a:xfrm>
            <a:off x="546100" y="2000250"/>
            <a:ext cx="7259638" cy="3214688"/>
          </a:xfrm>
          <a:prstGeom prst="rect">
            <a:avLst/>
          </a:prstGeom>
          <a:noFill/>
          <a:ln w="12700">
            <a:noFill/>
            <a:miter lim="800000"/>
            <a:headEnd type="none" w="sm" len="sm"/>
            <a:tailEnd type="none" w="sm" len="sm"/>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379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3797" name="Rectangle 4"/>
          <p:cNvSpPr>
            <a:spLocks noGrp="1" noChangeArrowheads="1"/>
          </p:cNvSpPr>
          <p:nvPr>
            <p:ph type="title"/>
          </p:nvPr>
        </p:nvSpPr>
        <p:spPr>
          <a:noFill/>
        </p:spPr>
        <p:txBody>
          <a:bodyPr lIns="90488" tIns="44450" rIns="90488" bIns="44450" anchor="ctr"/>
          <a:lstStyle/>
          <a:p>
            <a:pPr eaLnBrk="1" hangingPunct="1"/>
            <a:r>
              <a:rPr lang="en-US"/>
              <a:t>Exchanges Trading Options</a:t>
            </a:r>
          </a:p>
        </p:txBody>
      </p:sp>
      <p:sp>
        <p:nvSpPr>
          <p:cNvPr id="33798" name="Rectangle 5"/>
          <p:cNvSpPr>
            <a:spLocks noGrp="1" noChangeArrowheads="1"/>
          </p:cNvSpPr>
          <p:nvPr>
            <p:ph type="body" idx="1"/>
          </p:nvPr>
        </p:nvSpPr>
        <p:spPr>
          <a:noFill/>
        </p:spPr>
        <p:txBody>
          <a:bodyPr lIns="90488" tIns="44450" rIns="90488" bIns="44450"/>
          <a:lstStyle/>
          <a:p>
            <a:pPr eaLnBrk="1" hangingPunct="1"/>
            <a:r>
              <a:rPr lang="en-US"/>
              <a:t>Chicago Board Options Exchange</a:t>
            </a:r>
          </a:p>
          <a:p>
            <a:pPr eaLnBrk="1" hangingPunct="1"/>
            <a:r>
              <a:rPr lang="en-US"/>
              <a:t>International Securities Exchange</a:t>
            </a:r>
          </a:p>
          <a:p>
            <a:pPr eaLnBrk="1" hangingPunct="1"/>
            <a:r>
              <a:rPr lang="en-CA"/>
              <a:t>NYSE Euronext</a:t>
            </a:r>
            <a:endParaRPr lang="en-US"/>
          </a:p>
          <a:p>
            <a:pPr eaLnBrk="1" hangingPunct="1"/>
            <a:r>
              <a:rPr lang="en-US"/>
              <a:t>Eurex (Europe)</a:t>
            </a:r>
          </a:p>
          <a:p>
            <a:pPr eaLnBrk="1" hangingPunct="1"/>
            <a:r>
              <a:rPr lang="en-US"/>
              <a:t>and many more (see list at end of book)</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457200" y="1219200"/>
            <a:ext cx="8229600" cy="4906963"/>
          </a:xfrm>
        </p:spPr>
        <p:txBody>
          <a:bodyPr/>
          <a:lstStyle/>
          <a:p>
            <a:pPr>
              <a:buNone/>
            </a:pPr>
            <a:r>
              <a:rPr lang="en-US" sz="2500" dirty="0"/>
              <a:t>  13. A trader buys 100 European call options with a strike price of $20 and a time to maturity of one year. The cost of each option is $2. The price of the underlying asset proves to be $25 in one year. What is the trader's gain or loss?  </a:t>
            </a:r>
          </a:p>
          <a:p>
            <a:pPr>
              <a:buNone/>
            </a:pPr>
            <a:r>
              <a:rPr lang="en-US" sz="2500" dirty="0"/>
              <a:t>  14.  A trader sells 100 European put options with a strike price of $50 and a time to maturity of six months. The price received for each option is $4. The price of the underlying asset is $41 in six months. What is the trader's gain or loss?  </a:t>
            </a:r>
          </a:p>
          <a:p>
            <a:pPr>
              <a:buNone/>
            </a:pPr>
            <a:endParaRPr lang="en-US"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a:solidFill>
                  <a:srgbClr val="FF0000"/>
                </a:solidFill>
                <a:latin typeface="Arial" pitchFamily="34" charset="0"/>
                <a:cs typeface="Arial" pitchFamily="34" charset="0"/>
              </a:rPr>
              <a:t>Effective annual rate:</a:t>
            </a:r>
          </a:p>
          <a:p>
            <a:r>
              <a:rPr lang="en-US" b="1" i="1" dirty="0">
                <a:latin typeface="Arial" pitchFamily="34" charset="0"/>
                <a:cs typeface="Arial" pitchFamily="34" charset="0"/>
              </a:rPr>
              <a:t>Ex: </a:t>
            </a:r>
            <a:r>
              <a:rPr lang="en-US" i="1" dirty="0">
                <a:latin typeface="Arial" pitchFamily="34" charset="0"/>
                <a:cs typeface="Arial" pitchFamily="34" charset="0"/>
              </a:rPr>
              <a:t>A bank quotes an interest of 8% per annum  (called simple annual rate) with quarterly compounding. What is the effective annual rate (equivalent annual interest rate)? </a:t>
            </a:r>
          </a:p>
          <a:p>
            <a:endParaRPr lang="en-US" dirty="0"/>
          </a:p>
        </p:txBody>
      </p:sp>
      <p:sp>
        <p:nvSpPr>
          <p:cNvPr id="155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5649" name="Object 1"/>
          <p:cNvGraphicFramePr>
            <a:graphicFrameLocks noChangeAspect="1"/>
          </p:cNvGraphicFramePr>
          <p:nvPr/>
        </p:nvGraphicFramePr>
        <p:xfrm>
          <a:off x="3276600" y="3505200"/>
          <a:ext cx="3030894" cy="1269349"/>
        </p:xfrm>
        <a:graphic>
          <a:graphicData uri="http://schemas.openxmlformats.org/presentationml/2006/ole">
            <mc:AlternateContent xmlns:mc="http://schemas.openxmlformats.org/markup-compatibility/2006">
              <mc:Choice xmlns:v="urn:schemas-microsoft-com:vml" Requires="v">
                <p:oleObj name="Equation" r:id="rId3" imgW="1117600" imgH="469900" progId="Equation.3">
                  <p:embed/>
                </p:oleObj>
              </mc:Choice>
              <mc:Fallback>
                <p:oleObj name="Equation" r:id="rId3" imgW="1117600" imgH="4699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505200"/>
                        <a:ext cx="3030894" cy="1269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5651" name="Object 3"/>
          <p:cNvGraphicFramePr>
            <a:graphicFrameLocks noChangeAspect="1"/>
          </p:cNvGraphicFramePr>
          <p:nvPr/>
        </p:nvGraphicFramePr>
        <p:xfrm>
          <a:off x="1949450" y="4800600"/>
          <a:ext cx="4349750" cy="762000"/>
        </p:xfrm>
        <a:graphic>
          <a:graphicData uri="http://schemas.openxmlformats.org/presentationml/2006/ole">
            <mc:AlternateContent xmlns:mc="http://schemas.openxmlformats.org/markup-compatibility/2006">
              <mc:Choice xmlns:v="urn:schemas-microsoft-com:vml" Requires="v">
                <p:oleObj name="Equation" r:id="rId5" imgW="1308100" imgH="228600" progId="Equation.3">
                  <p:embed/>
                </p:oleObj>
              </mc:Choice>
              <mc:Fallback>
                <p:oleObj name="Equation" r:id="rId5" imgW="1308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9450" y="4800600"/>
                        <a:ext cx="43497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dirty="0"/>
              <a:t>Problems</a:t>
            </a:r>
          </a:p>
        </p:txBody>
      </p:sp>
      <p:sp>
        <p:nvSpPr>
          <p:cNvPr id="3" name="Content Placeholder 2"/>
          <p:cNvSpPr>
            <a:spLocks noGrp="1"/>
          </p:cNvSpPr>
          <p:nvPr>
            <p:ph idx="1"/>
          </p:nvPr>
        </p:nvSpPr>
        <p:spPr>
          <a:xfrm>
            <a:off x="457200" y="609600"/>
            <a:ext cx="8686800" cy="6019800"/>
          </a:xfrm>
        </p:spPr>
        <p:txBody>
          <a:bodyPr/>
          <a:lstStyle/>
          <a:p>
            <a:pPr>
              <a:buNone/>
            </a:pPr>
            <a:r>
              <a:rPr lang="en-US" sz="2500" dirty="0"/>
              <a:t>15. The price of a stock is $36 and the price of a three-month call option on the stock with a strike price of $36 is $3.60. Suppose a trader has $3,600 to invest and is trying to choose between buying 1,000 options and 100 shares of stock. How high does the stock price have to rise for an investment in options to be as profitable as an investment in the stock?  </a:t>
            </a:r>
          </a:p>
          <a:p>
            <a:pPr>
              <a:buNone/>
            </a:pPr>
            <a:r>
              <a:rPr lang="en-US" sz="2500" dirty="0"/>
              <a:t>16.  A one-year call option on a stock with a strike price of $30 costs $3; a one-year put option on the stock with a strike price of $30 costs $4. Suppose that a trader buys two call options and one put option. </a:t>
            </a:r>
          </a:p>
          <a:p>
            <a:pPr>
              <a:buNone/>
            </a:pPr>
            <a:r>
              <a:rPr lang="en-US" sz="2500" dirty="0"/>
              <a:t>   (</a:t>
            </a:r>
            <a:r>
              <a:rPr lang="en-US" sz="2500" dirty="0" err="1"/>
              <a:t>i</a:t>
            </a:r>
            <a:r>
              <a:rPr lang="en-US" sz="2500" dirty="0"/>
              <a:t>) What is the breakeven stock price, above which the trader makes a profit?  ……….</a:t>
            </a:r>
          </a:p>
          <a:p>
            <a:pPr>
              <a:buNone/>
            </a:pPr>
            <a:r>
              <a:rPr lang="en-US" sz="2500" dirty="0"/>
              <a:t>  (ii) What is the breakeven stock price below which the trader makes a profit?  ……….</a:t>
            </a:r>
          </a:p>
          <a:p>
            <a:endParaRPr lang="en-US" sz="25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SWAPS</a:t>
            </a:r>
          </a:p>
        </p:txBody>
      </p:sp>
      <p:sp>
        <p:nvSpPr>
          <p:cNvPr id="3" name="Content Placeholder 2"/>
          <p:cNvSpPr>
            <a:spLocks noGrp="1"/>
          </p:cNvSpPr>
          <p:nvPr>
            <p:ph idx="1"/>
          </p:nvPr>
        </p:nvSpPr>
        <p:spPr/>
        <p:txBody>
          <a:bodyPr/>
          <a:lstStyle/>
          <a:p>
            <a:r>
              <a:rPr lang="en-US" dirty="0"/>
              <a:t>A swap is an agreement to exchange cash flows at specified future times according to certain specified rules.</a:t>
            </a:r>
          </a:p>
          <a:p>
            <a:r>
              <a:rPr lang="en-US" dirty="0"/>
              <a:t>See in </a:t>
            </a:r>
            <a:r>
              <a:rPr lang="en-US"/>
              <a:t>Chapter 4.</a:t>
            </a:r>
            <a:endParaRPr lang="en-US" dirty="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946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9461" name="Rectangle 4"/>
          <p:cNvSpPr>
            <a:spLocks noGrp="1" noChangeArrowheads="1"/>
          </p:cNvSpPr>
          <p:nvPr>
            <p:ph type="title"/>
          </p:nvPr>
        </p:nvSpPr>
        <p:spPr>
          <a:noFill/>
        </p:spPr>
        <p:txBody>
          <a:bodyPr lIns="90488" tIns="44450" rIns="90488" bIns="44450" anchor="ctr"/>
          <a:lstStyle/>
          <a:p>
            <a:pPr eaLnBrk="1" hangingPunct="1"/>
            <a:r>
              <a:rPr lang="en-US"/>
              <a:t>Ways Derivatives are Used</a:t>
            </a:r>
          </a:p>
        </p:txBody>
      </p:sp>
      <p:sp>
        <p:nvSpPr>
          <p:cNvPr id="19462" name="Rectangle 5"/>
          <p:cNvSpPr>
            <a:spLocks noGrp="1" noChangeArrowheads="1"/>
          </p:cNvSpPr>
          <p:nvPr>
            <p:ph type="body" idx="1"/>
          </p:nvPr>
        </p:nvSpPr>
        <p:spPr>
          <a:xfrm>
            <a:off x="1512888" y="1728788"/>
            <a:ext cx="6624637" cy="4103687"/>
          </a:xfrm>
          <a:noFill/>
        </p:spPr>
        <p:txBody>
          <a:bodyPr lIns="90488" tIns="44450" rIns="90488" bIns="44450"/>
          <a:lstStyle/>
          <a:p>
            <a:pPr eaLnBrk="1" hangingPunct="1"/>
            <a:r>
              <a:rPr lang="en-US" sz="2800"/>
              <a:t>To hedge risks</a:t>
            </a:r>
          </a:p>
          <a:p>
            <a:pPr eaLnBrk="1" hangingPunct="1"/>
            <a:r>
              <a:rPr lang="en-US" sz="2800"/>
              <a:t>To speculate (take a view on the future direction of the market)</a:t>
            </a:r>
          </a:p>
          <a:p>
            <a:pPr eaLnBrk="1" hangingPunct="1"/>
            <a:r>
              <a:rPr lang="en-US" sz="2800"/>
              <a:t>To lock in an arbitrage profit</a:t>
            </a:r>
          </a:p>
          <a:p>
            <a:pPr eaLnBrk="1" hangingPunct="1"/>
            <a:r>
              <a:rPr lang="en-US" sz="2800"/>
              <a:t>To change the nature of a liability</a:t>
            </a:r>
          </a:p>
          <a:p>
            <a:pPr eaLnBrk="1" hangingPunct="1"/>
            <a:r>
              <a:rPr lang="en-US" sz="2800"/>
              <a:t>To change the nature of an investment without incurring the costs of selling one portfolio and buying another</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7892" name="Rectangle 3"/>
          <p:cNvSpPr>
            <a:spLocks noGrp="1" noChangeArrowheads="1"/>
          </p:cNvSpPr>
          <p:nvPr>
            <p:ph type="title"/>
          </p:nvPr>
        </p:nvSpPr>
        <p:spPr>
          <a:xfrm>
            <a:off x="457200" y="260350"/>
            <a:ext cx="7467600" cy="1263650"/>
          </a:xfrm>
          <a:noFill/>
        </p:spPr>
        <p:txBody>
          <a:bodyPr lIns="90488" tIns="44450" rIns="90488" bIns="44450" anchor="ctr"/>
          <a:lstStyle/>
          <a:p>
            <a:pPr eaLnBrk="1" hangingPunct="1"/>
            <a:r>
              <a:rPr lang="en-US" dirty="0"/>
              <a:t>Hedging Examples</a:t>
            </a:r>
          </a:p>
        </p:txBody>
      </p:sp>
      <p:sp>
        <p:nvSpPr>
          <p:cNvPr id="37893" name="Rectangle 4"/>
          <p:cNvSpPr>
            <a:spLocks noGrp="1" noChangeArrowheads="1"/>
          </p:cNvSpPr>
          <p:nvPr>
            <p:ph type="body" idx="1"/>
          </p:nvPr>
        </p:nvSpPr>
        <p:spPr>
          <a:xfrm>
            <a:off x="685800" y="1857375"/>
            <a:ext cx="7772400" cy="4086225"/>
          </a:xfrm>
          <a:noFill/>
        </p:spPr>
        <p:txBody>
          <a:bodyPr lIns="90488" tIns="44450" rIns="90488" bIns="44450"/>
          <a:lstStyle/>
          <a:p>
            <a:pPr eaLnBrk="1" hangingPunct="1">
              <a:lnSpc>
                <a:spcPct val="90000"/>
              </a:lnSpc>
            </a:pPr>
            <a:r>
              <a:rPr lang="en-US" sz="2800" dirty="0"/>
              <a:t>A US company will pay £10 million for imports from Britain in 3 months and decides to hedge using a long position in a forward contract</a:t>
            </a:r>
          </a:p>
          <a:p>
            <a:pPr eaLnBrk="1" hangingPunct="1">
              <a:lnSpc>
                <a:spcPct val="90000"/>
              </a:lnSpc>
            </a:pPr>
            <a:r>
              <a:rPr lang="en-US" sz="2800" dirty="0"/>
              <a:t>An investor owns 1,000 Microsoft  shares currently worth $28 per share. A two-month put with a strike price of $27.50 costs $1. The investor decides to hedge by longing put options.</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t>Value of Microsoft Shares with and without Hedging </a:t>
            </a:r>
            <a:r>
              <a:rPr lang="en-US" sz="2200"/>
              <a:t>(Fig 1.4, page 12)</a:t>
            </a:r>
          </a:p>
        </p:txBody>
      </p:sp>
      <p:cxnSp>
        <p:nvCxnSpPr>
          <p:cNvPr id="38916" name="Straight Connector 6"/>
          <p:cNvCxnSpPr>
            <a:cxnSpLocks noChangeShapeType="1"/>
          </p:cNvCxnSpPr>
          <p:nvPr/>
        </p:nvCxnSpPr>
        <p:spPr bwMode="auto">
          <a:xfrm>
            <a:off x="6286500" y="3286125"/>
            <a:ext cx="428625" cy="0"/>
          </a:xfrm>
          <a:prstGeom prst="line">
            <a:avLst/>
          </a:prstGeom>
          <a:noFill/>
          <a:ln w="12700" algn="ctr">
            <a:solidFill>
              <a:schemeClr val="tx1"/>
            </a:solidFill>
            <a:prstDash val="sysDot"/>
            <a:round/>
            <a:headEnd type="none" w="sm" len="sm"/>
            <a:tailEnd type="none" w="sm" len="sm"/>
          </a:ln>
        </p:spPr>
      </p:cxnSp>
      <p:pic>
        <p:nvPicPr>
          <p:cNvPr id="38917" name="Picture 6"/>
          <p:cNvPicPr>
            <a:picLocks noGrp="1" noChangeAspect="1" noChangeArrowheads="1"/>
          </p:cNvPicPr>
          <p:nvPr>
            <p:ph idx="1"/>
          </p:nvPr>
        </p:nvPicPr>
        <p:blipFill>
          <a:blip r:embed="rId3" cstate="print"/>
          <a:srcRect/>
          <a:stretch>
            <a:fillRect/>
          </a:stretch>
        </p:blipFill>
        <p:spPr>
          <a:xfrm>
            <a:off x="1500188" y="1785938"/>
            <a:ext cx="6405562" cy="4110037"/>
          </a:xfr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9940"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9941" name="Rectangle 4"/>
          <p:cNvSpPr>
            <a:spLocks noGrp="1" noChangeArrowheads="1"/>
          </p:cNvSpPr>
          <p:nvPr>
            <p:ph type="title"/>
          </p:nvPr>
        </p:nvSpPr>
        <p:spPr>
          <a:noFill/>
        </p:spPr>
        <p:txBody>
          <a:bodyPr lIns="90488" tIns="44450" rIns="90488" bIns="44450" anchor="ctr"/>
          <a:lstStyle/>
          <a:p>
            <a:pPr eaLnBrk="1" hangingPunct="1"/>
            <a:r>
              <a:rPr lang="en-US" dirty="0"/>
              <a:t>Speculation Example  </a:t>
            </a:r>
            <a:br>
              <a:rPr lang="en-US" dirty="0"/>
            </a:br>
            <a:endParaRPr lang="en-US" dirty="0"/>
          </a:p>
        </p:txBody>
      </p:sp>
      <p:sp>
        <p:nvSpPr>
          <p:cNvPr id="39942" name="Rectangle 5"/>
          <p:cNvSpPr>
            <a:spLocks noGrp="1" noChangeArrowheads="1"/>
          </p:cNvSpPr>
          <p:nvPr>
            <p:ph type="body" idx="1"/>
          </p:nvPr>
        </p:nvSpPr>
        <p:spPr>
          <a:xfrm>
            <a:off x="720725" y="1728788"/>
            <a:ext cx="7775575" cy="4103687"/>
          </a:xfrm>
          <a:noFill/>
        </p:spPr>
        <p:txBody>
          <a:bodyPr lIns="90488" tIns="44450" rIns="90488" bIns="44450"/>
          <a:lstStyle/>
          <a:p>
            <a:pPr eaLnBrk="1" hangingPunct="1"/>
            <a:r>
              <a:rPr lang="en-US" dirty="0"/>
              <a:t>An investor with $2,000 to invest feels that a stock price will increase over the next 2 months. The current stock price is $20 and the price of a 2-month call option with a strike of $22.50 is $1</a:t>
            </a:r>
          </a:p>
          <a:p>
            <a:pPr eaLnBrk="1" hangingPunct="1"/>
            <a:r>
              <a:rPr lang="en-US" dirty="0"/>
              <a:t>What are the alternative strategies? What are their returns?</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EB9E-1E21-48E3-8C9D-CF638AB6C93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7657F06-04CF-49B5-AA09-49B74DD05CE8}"/>
              </a:ext>
            </a:extLst>
          </p:cNvPr>
          <p:cNvPicPr>
            <a:picLocks noGrp="1" noChangeAspect="1"/>
          </p:cNvPicPr>
          <p:nvPr>
            <p:ph idx="1"/>
          </p:nvPr>
        </p:nvPicPr>
        <p:blipFill>
          <a:blip r:embed="rId2"/>
          <a:stretch>
            <a:fillRect/>
          </a:stretch>
        </p:blipFill>
        <p:spPr>
          <a:xfrm>
            <a:off x="762000" y="1417638"/>
            <a:ext cx="7619999" cy="5165724"/>
          </a:xfrm>
        </p:spPr>
      </p:pic>
    </p:spTree>
    <p:extLst>
      <p:ext uri="{BB962C8B-B14F-4D97-AF65-F5344CB8AC3E}">
        <p14:creationId xmlns:p14="http://schemas.microsoft.com/office/powerpoint/2010/main" val="16265635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Problems</a:t>
            </a:r>
          </a:p>
        </p:txBody>
      </p:sp>
      <p:sp>
        <p:nvSpPr>
          <p:cNvPr id="3" name="Content Placeholder 2"/>
          <p:cNvSpPr>
            <a:spLocks noGrp="1"/>
          </p:cNvSpPr>
          <p:nvPr>
            <p:ph idx="1"/>
          </p:nvPr>
        </p:nvSpPr>
        <p:spPr>
          <a:xfrm>
            <a:off x="457200" y="838200"/>
            <a:ext cx="8229600" cy="5715000"/>
          </a:xfrm>
        </p:spPr>
        <p:txBody>
          <a:bodyPr/>
          <a:lstStyle/>
          <a:p>
            <a:pPr>
              <a:buNone/>
            </a:pPr>
            <a:r>
              <a:rPr lang="en-US" sz="2800" dirty="0"/>
              <a:t>17. You would like to speculate on a rise in the price of a certain stock. The current stock price is $29 and a 3-month call with a strike price of $30 costs $2.90. You have $5,800 to invest. Identify two alternative investment strategies, one in the stock and the other in an option on the stock. What are the potential returns of the strategies?</a:t>
            </a:r>
          </a:p>
          <a:p>
            <a:pPr>
              <a:buNone/>
            </a:pPr>
            <a:r>
              <a:rPr lang="en-US" sz="2800" dirty="0"/>
              <a:t>18. Describe the profit from the following portfolio: a long forward contract on an asset and a long European put option on the asset with the same maturity as the forward contract and a  strike price that is equal to the forward price of the asset at the time the portfolio is set up.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noFill/>
        </p:spPr>
        <p:txBody>
          <a:bodyPr lIns="90488" tIns="44450" rIns="90488" bIns="44450" anchor="ctr"/>
          <a:lstStyle/>
          <a:p>
            <a:pPr eaLnBrk="1" hangingPunct="1"/>
            <a:r>
              <a:rPr lang="en-US" dirty="0"/>
              <a:t>Arbitrage Example </a:t>
            </a:r>
          </a:p>
        </p:txBody>
      </p:sp>
      <p:sp>
        <p:nvSpPr>
          <p:cNvPr id="40964" name="Rectangle 3"/>
          <p:cNvSpPr>
            <a:spLocks noGrp="1" noChangeArrowheads="1"/>
          </p:cNvSpPr>
          <p:nvPr>
            <p:ph type="body" idx="1"/>
          </p:nvPr>
        </p:nvSpPr>
        <p:spPr>
          <a:xfrm>
            <a:off x="685800" y="1295401"/>
            <a:ext cx="7772400" cy="5181600"/>
          </a:xfrm>
          <a:noFill/>
        </p:spPr>
        <p:txBody>
          <a:bodyPr lIns="90488" tIns="44450" rIns="90488" bIns="44450"/>
          <a:lstStyle/>
          <a:p>
            <a:pPr eaLnBrk="1" hangingPunct="1"/>
            <a:r>
              <a:rPr lang="en-US" dirty="0"/>
              <a:t>A stock price is quoted as £100 in London and $162 in New York</a:t>
            </a:r>
          </a:p>
          <a:p>
            <a:pPr eaLnBrk="1" hangingPunct="1"/>
            <a:r>
              <a:rPr lang="en-US" dirty="0"/>
              <a:t>The current exchange rate is 1.6500</a:t>
            </a:r>
          </a:p>
          <a:p>
            <a:pPr eaLnBrk="1" hangingPunct="1"/>
            <a:r>
              <a:rPr lang="en-US" dirty="0"/>
              <a:t>What is the arbitrage opportunity?</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Law of One Price and arbitrage</a:t>
            </a:r>
          </a:p>
        </p:txBody>
      </p:sp>
      <p:sp>
        <p:nvSpPr>
          <p:cNvPr id="3" name="Content Placeholder 2"/>
          <p:cNvSpPr>
            <a:spLocks noGrp="1"/>
          </p:cNvSpPr>
          <p:nvPr>
            <p:ph idx="1"/>
          </p:nvPr>
        </p:nvSpPr>
        <p:spPr>
          <a:xfrm>
            <a:off x="457200" y="1295400"/>
            <a:ext cx="8229600" cy="4830763"/>
          </a:xfrm>
        </p:spPr>
        <p:txBody>
          <a:bodyPr/>
          <a:lstStyle/>
          <a:p>
            <a:r>
              <a:rPr lang="en-US" dirty="0"/>
              <a:t>In a competitive market, if two assets are equivalent, they will tend to have the same market price.</a:t>
            </a:r>
          </a:p>
          <a:p>
            <a:r>
              <a:rPr lang="en-US" dirty="0"/>
              <a:t>The Law of One Price is enforced by a process called arbitrage.</a:t>
            </a:r>
          </a:p>
          <a:p>
            <a:r>
              <a:rPr lang="en-US" i="1" dirty="0"/>
              <a:t>Ex: if the price of gold in Tokyo is $1200 per ounce, what is its price in Seoul?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8819</TotalTime>
  <Words>4728</Words>
  <Application>Microsoft Office PowerPoint</Application>
  <PresentationFormat>On-screen Show (4:3)</PresentationFormat>
  <Paragraphs>736</Paragraphs>
  <Slides>99</Slides>
  <Notes>86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99</vt:i4>
      </vt:variant>
    </vt:vector>
  </HeadingPairs>
  <TitlesOfParts>
    <vt:vector size="110" baseType="lpstr">
      <vt:lpstr>Arial</vt:lpstr>
      <vt:lpstr>Calibri</vt:lpstr>
      <vt:lpstr>Symbol</vt:lpstr>
      <vt:lpstr>Times</vt:lpstr>
      <vt:lpstr>Times New Roman</vt:lpstr>
      <vt:lpstr>Wingdings</vt:lpstr>
      <vt:lpstr>Office Theme</vt:lpstr>
      <vt:lpstr>Equation</vt:lpstr>
      <vt:lpstr>Worksheet</vt:lpstr>
      <vt:lpstr>Chart</vt:lpstr>
      <vt:lpstr>Picture</vt:lpstr>
      <vt:lpstr>FINANCIAL RISK MANAGEMENT - TCHE409  </vt:lpstr>
      <vt:lpstr>Outline</vt:lpstr>
      <vt:lpstr>Assessment </vt:lpstr>
      <vt:lpstr>Course material</vt:lpstr>
      <vt:lpstr>CHAPTER 1</vt:lpstr>
      <vt:lpstr>Outline</vt:lpstr>
      <vt:lpstr>PowerPoint Presentation</vt:lpstr>
      <vt:lpstr>PowerPoint Presentation</vt:lpstr>
      <vt:lpstr>PowerPoint Presentation</vt:lpstr>
      <vt:lpstr>PowerPoint Presentation</vt:lpstr>
      <vt:lpstr>PowerPoint Presentation</vt:lpstr>
      <vt:lpstr>Problems</vt:lpstr>
      <vt:lpstr>PowerPoint Presentation</vt:lpstr>
      <vt:lpstr>PowerPoint Presentation</vt:lpstr>
      <vt:lpstr>PowerPoint Presentation</vt:lpstr>
      <vt:lpstr>Bond Yield</vt:lpstr>
      <vt:lpstr>Problem</vt:lpstr>
      <vt:lpstr>Zero Rates</vt:lpstr>
      <vt:lpstr>Calculate Treasury zero rates- Bootstrap method</vt:lpstr>
      <vt:lpstr>7. Calculate Treasury zero rates</vt:lpstr>
      <vt:lpstr>Forward Rates</vt:lpstr>
      <vt:lpstr>Calculation of Forward Rates </vt:lpstr>
      <vt:lpstr>Formula for Forward Rates</vt:lpstr>
      <vt:lpstr>Problem</vt:lpstr>
      <vt:lpstr>9. The following table gives the prices of bonds</vt:lpstr>
      <vt:lpstr>PowerPoint Presentation</vt:lpstr>
      <vt:lpstr>PowerPoint Presentation</vt:lpstr>
      <vt:lpstr>Return and Risk</vt:lpstr>
      <vt:lpstr>Measures of return</vt:lpstr>
      <vt:lpstr>PowerPoint Presentation</vt:lpstr>
      <vt:lpstr>PowerPoint Presentation</vt:lpstr>
      <vt:lpstr>PowerPoint Presentation</vt:lpstr>
      <vt:lpstr>PowerPoint Presentation</vt:lpstr>
      <vt:lpstr>Realized Return Versus Expected Return</vt:lpstr>
      <vt:lpstr>EXAMPLE 1: Expected Return</vt:lpstr>
      <vt:lpstr>PowerPoint Presentation</vt:lpstr>
      <vt:lpstr>PowerPoint Presentation</vt:lpstr>
      <vt:lpstr>PowerPoint Presentation</vt:lpstr>
      <vt:lpstr>EXAMPLE 2: Standard Deviation (a)</vt:lpstr>
      <vt:lpstr>EXAMPLE 2: Standard Deviation (b)</vt:lpstr>
      <vt:lpstr>EXAMPLE 2: Standard Deviation (c)</vt:lpstr>
      <vt:lpstr>EXAMPLE 2: Standard Deviation (d)</vt:lpstr>
      <vt:lpstr>EXAMPLE 2: Standard Deviation (e)</vt:lpstr>
      <vt:lpstr>PowerPoint Presentation</vt:lpstr>
      <vt:lpstr>PowerPoint Presentation</vt:lpstr>
      <vt:lpstr>PowerPoint Presentation</vt:lpstr>
      <vt:lpstr>The Historical Trade-Off Between Risk &amp; Return (1926-2000)</vt:lpstr>
      <vt:lpstr>The Historical Trade-Off Between Risk &amp; Return (1926-2000)</vt:lpstr>
      <vt:lpstr>PowerPoint Presentation</vt:lpstr>
      <vt:lpstr>PowerPoint Presentation</vt:lpstr>
      <vt:lpstr>Average risk by period</vt:lpstr>
      <vt:lpstr>Histogram of Return on Portfolio of Large Company Stocks 1926-2000 </vt:lpstr>
      <vt:lpstr>Histogram of Return on Portfolio of Large Company Stocks, 1926-2000</vt:lpstr>
      <vt:lpstr>Normal distribution</vt:lpstr>
      <vt:lpstr>Two Assets With Same Expected Return But Different (Continuous) Probability Distributions</vt:lpstr>
      <vt:lpstr>The Volatility</vt:lpstr>
      <vt:lpstr>Estimating Volatility from Historical  Data</vt:lpstr>
      <vt:lpstr>Nature of Volatility</vt:lpstr>
      <vt:lpstr>Risk Preferences: Comparing Two Assets With The Same Expected Return</vt:lpstr>
      <vt:lpstr>PowerPoint Presentation</vt:lpstr>
      <vt:lpstr>The Nature of Derivatives</vt:lpstr>
      <vt:lpstr>Forward Contracts</vt:lpstr>
      <vt:lpstr>Futures Contracts</vt:lpstr>
      <vt:lpstr>Delivery</vt:lpstr>
      <vt:lpstr>Margins</vt:lpstr>
      <vt:lpstr>Example of a Futures Trade</vt:lpstr>
      <vt:lpstr>Operation of margin account</vt:lpstr>
      <vt:lpstr>Profit from a Long Forward or Futures Position</vt:lpstr>
      <vt:lpstr>Profit from a Short Forward or Futures Position</vt:lpstr>
      <vt:lpstr>Forward Contracts vs Futures Contracts</vt:lpstr>
      <vt:lpstr>Foreign Exchange Quotes</vt:lpstr>
      <vt:lpstr>Problems</vt:lpstr>
      <vt:lpstr>Problems</vt:lpstr>
      <vt:lpstr>Options</vt:lpstr>
      <vt:lpstr>Options vs Futures/Forwards</vt:lpstr>
      <vt:lpstr>American vs European Options</vt:lpstr>
      <vt:lpstr>Option Positions</vt:lpstr>
      <vt:lpstr>European Call option-example (a)</vt:lpstr>
      <vt:lpstr>European Call option-example (b)</vt:lpstr>
      <vt:lpstr>Long Call  </vt:lpstr>
      <vt:lpstr>Short Call   </vt:lpstr>
      <vt:lpstr>European put option-example (a)</vt:lpstr>
      <vt:lpstr>European put option-example (b)</vt:lpstr>
      <vt:lpstr>Long Put   </vt:lpstr>
      <vt:lpstr>Short Put  </vt:lpstr>
      <vt:lpstr>PowerPoint Presentation</vt:lpstr>
      <vt:lpstr>Google Option Prices (July 17, 2009; Stock Price=430.25)</vt:lpstr>
      <vt:lpstr>Exchanges Trading Options</vt:lpstr>
      <vt:lpstr>Problems</vt:lpstr>
      <vt:lpstr>Problems</vt:lpstr>
      <vt:lpstr>SWAPS</vt:lpstr>
      <vt:lpstr>Ways Derivatives are Used</vt:lpstr>
      <vt:lpstr>Hedging Examples</vt:lpstr>
      <vt:lpstr>Value of Microsoft Shares with and without Hedging (Fig 1.4, page 12)</vt:lpstr>
      <vt:lpstr>Speculation Example   </vt:lpstr>
      <vt:lpstr>PowerPoint Presentation</vt:lpstr>
      <vt:lpstr>Problems</vt:lpstr>
      <vt:lpstr>Arbitrage Example </vt:lpstr>
      <vt:lpstr>The Law of One Price and arbitrage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dc:title>
  <dc:creator>Hang</dc:creator>
  <cp:lastModifiedBy>Phạm Thị Thuỳ Trang</cp:lastModifiedBy>
  <cp:revision>482</cp:revision>
  <dcterms:created xsi:type="dcterms:W3CDTF">2011-08-04T06:40:10Z</dcterms:created>
  <dcterms:modified xsi:type="dcterms:W3CDTF">2023-08-17T03:02:52Z</dcterms:modified>
</cp:coreProperties>
</file>