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9" r:id="rId4"/>
    <p:sldId id="261" r:id="rId5"/>
    <p:sldId id="347" r:id="rId6"/>
    <p:sldId id="348" r:id="rId7"/>
    <p:sldId id="266" r:id="rId8"/>
    <p:sldId id="321" r:id="rId9"/>
    <p:sldId id="350" r:id="rId10"/>
    <p:sldId id="269" r:id="rId11"/>
    <p:sldId id="270" r:id="rId12"/>
    <p:sldId id="271" r:id="rId13"/>
    <p:sldId id="273" r:id="rId14"/>
    <p:sldId id="352" r:id="rId15"/>
    <p:sldId id="333" r:id="rId16"/>
    <p:sldId id="334" r:id="rId17"/>
    <p:sldId id="332" r:id="rId18"/>
    <p:sldId id="276" r:id="rId19"/>
    <p:sldId id="277" r:id="rId20"/>
    <p:sldId id="278" r:id="rId21"/>
    <p:sldId id="279" r:id="rId22"/>
    <p:sldId id="328" r:id="rId23"/>
    <p:sldId id="329" r:id="rId24"/>
    <p:sldId id="340" r:id="rId25"/>
    <p:sldId id="302" r:id="rId26"/>
    <p:sldId id="306" r:id="rId27"/>
    <p:sldId id="295" r:id="rId28"/>
    <p:sldId id="353" r:id="rId29"/>
    <p:sldId id="354" r:id="rId30"/>
    <p:sldId id="296" r:id="rId31"/>
    <p:sldId id="297" r:id="rId32"/>
    <p:sldId id="298" r:id="rId33"/>
    <p:sldId id="299" r:id="rId34"/>
    <p:sldId id="300" r:id="rId35"/>
    <p:sldId id="304" r:id="rId36"/>
    <p:sldId id="282" r:id="rId37"/>
    <p:sldId id="283" r:id="rId38"/>
    <p:sldId id="355" r:id="rId39"/>
    <p:sldId id="331" r:id="rId40"/>
    <p:sldId id="287" r:id="rId41"/>
    <p:sldId id="288" r:id="rId42"/>
    <p:sldId id="289" r:id="rId43"/>
    <p:sldId id="303" r:id="rId44"/>
    <p:sldId id="307" r:id="rId45"/>
    <p:sldId id="292" r:id="rId46"/>
    <p:sldId id="291" r:id="rId47"/>
    <p:sldId id="305"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625" autoAdjust="0"/>
  </p:normalViewPr>
  <p:slideViewPr>
    <p:cSldViewPr>
      <p:cViewPr varScale="1">
        <p:scale>
          <a:sx n="70" d="100"/>
          <a:sy n="70" d="100"/>
        </p:scale>
        <p:origin x="1814"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2E48893-4255-4C26-AD7D-475AA1633145}" type="datetimeFigureOut">
              <a:rPr lang="en-US"/>
              <a:pPr>
                <a:defRPr/>
              </a:pPr>
              <a:t>9/13/2023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DC9F36F-3084-4BE3-9F53-73D84AA186E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E3511658-FA36-4830-B1B5-0592443A40D0}"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4588" y="687388"/>
            <a:ext cx="4568825" cy="3425825"/>
          </a:xfrm>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F74CFB14-8A9F-489E-B2AB-ABC65A1A81BF}"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D3BDE7E1-0C5C-4F0D-A239-7C6C1DAE960A}"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DF8D6C38-FF80-4566-B51F-0E29AC9644D1}"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4588" y="687388"/>
            <a:ext cx="4568825" cy="3425825"/>
          </a:xfrm>
          <a:ln cap="flat"/>
        </p:spPr>
      </p:sp>
      <p:sp>
        <p:nvSpPr>
          <p:cNvPr id="63491" name="Rectangle 3"/>
          <p:cNvSpPr>
            <a:spLocks noGrp="1" noChangeArrowheads="1"/>
          </p:cNvSpPr>
          <p:nvPr>
            <p:ph type="body" idx="1"/>
          </p:nvPr>
        </p:nvSpPr>
        <p:spPr>
          <a:noFill/>
          <a:ln/>
        </p:spPr>
        <p:txBody>
          <a:bodyPr/>
          <a:lstStyle/>
          <a:p>
            <a:pPr>
              <a:spcBef>
                <a:spcPct val="0"/>
              </a:spcBef>
            </a:pPr>
            <a:endParaRPr lang="en-US" sz="2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4588" y="687388"/>
            <a:ext cx="4568825" cy="3425825"/>
          </a:xfrm>
          <a:ln cap="flat"/>
        </p:spPr>
      </p:sp>
      <p:sp>
        <p:nvSpPr>
          <p:cNvPr id="64515" name="Rectangle 3"/>
          <p:cNvSpPr>
            <a:spLocks noGrp="1" noChangeArrowheads="1"/>
          </p:cNvSpPr>
          <p:nvPr>
            <p:ph type="body" idx="1"/>
          </p:nvPr>
        </p:nvSpPr>
        <p:spPr>
          <a:noFill/>
          <a:ln/>
        </p:spPr>
        <p:txBody>
          <a:bodyPr/>
          <a:lstStyle/>
          <a:p>
            <a:pPr>
              <a:spcBef>
                <a:spcPct val="0"/>
              </a:spcBef>
            </a:pPr>
            <a:endParaRPr lang="en-US" sz="2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4588" y="687388"/>
            <a:ext cx="4568825" cy="3425825"/>
          </a:xfrm>
          <a:ln cap="flat"/>
        </p:spPr>
      </p:sp>
      <p:sp>
        <p:nvSpPr>
          <p:cNvPr id="64515" name="Rectangle 3"/>
          <p:cNvSpPr>
            <a:spLocks noGrp="1" noChangeArrowheads="1"/>
          </p:cNvSpPr>
          <p:nvPr>
            <p:ph type="body" idx="1"/>
          </p:nvPr>
        </p:nvSpPr>
        <p:spPr>
          <a:noFill/>
          <a:ln/>
        </p:spPr>
        <p:txBody>
          <a:bodyPr/>
          <a:lstStyle/>
          <a:p>
            <a:pPr>
              <a:spcBef>
                <a:spcPct val="0"/>
              </a:spcBef>
            </a:pPr>
            <a:endParaRPr lang="en-US" sz="2400"/>
          </a:p>
        </p:txBody>
      </p:sp>
    </p:spTree>
    <p:extLst>
      <p:ext uri="{BB962C8B-B14F-4D97-AF65-F5344CB8AC3E}">
        <p14:creationId xmlns:p14="http://schemas.microsoft.com/office/powerpoint/2010/main" val="47947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20A3B90C-2B8A-4A10-A9DB-9EA7B0C25D2A}"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DB797ED5-9E56-4CE7-9015-2D96847CC09E}"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50ABC637-5C53-43EE-971B-EF54594B6B00}" type="slidenum">
              <a:rPr lang="en-US" smtClean="0"/>
              <a:pPr>
                <a:defRPr/>
              </a:pPr>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0453D03-3079-4B27-B10C-012F3D3C3467}" type="slidenum">
              <a:rPr lang="en-US" smtClean="0"/>
              <a:pPr>
                <a:defRPr/>
              </a:pPr>
              <a:t>35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553D64E4-A064-4775-8DA7-B32CB630E0F9}" type="slidenum">
              <a:rPr lang="en-US" smtClean="0"/>
              <a:pPr>
                <a:defRPr/>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latin typeface="Arial" pitchFamily="34" charset="0"/>
                <a:cs typeface="Arial" pitchFamily="34" charset="0"/>
              </a:rPr>
              <a:t> </a:t>
            </a:r>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44588" y="687388"/>
            <a:ext cx="4568825" cy="3425825"/>
          </a:xfrm>
          <a:noFill/>
          <a:ln cap="flat">
            <a:solidFill>
              <a:srgbClr val="000000"/>
            </a:solidFill>
            <a:miter lim="800000"/>
            <a:headEnd/>
            <a:tailEnd/>
          </a:ln>
        </p:spPr>
      </p:sp>
      <p:sp>
        <p:nvSpPr>
          <p:cNvPr id="706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CA" sz="2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C9A703C1-628C-4BD3-8CE2-03FFCF372A9C}" type="slidenum">
              <a:rPr lang="en-US" smtClean="0"/>
              <a:pPr>
                <a:defRPr/>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F160C22-B97F-427A-99B0-2AB93C4D3F48}" type="slidenum">
              <a:rPr lang="en-US" smtClean="0"/>
              <a:pPr>
                <a:defRPr/>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endParaRPr lang="en-US" sz="1200" dirty="0">
              <a:latin typeface="Arial" charset="0"/>
              <a:cs typeface="Arial" charset="0"/>
            </a:endParaRPr>
          </a:p>
          <a:p>
            <a:endParaRPr lang="en-US" sz="1200" dirty="0">
              <a:latin typeface="Arial" charset="0"/>
              <a:cs typeface="Arial" charset="0"/>
            </a:endParaRPr>
          </a:p>
          <a:p>
            <a:endParaRPr lang="en-US" sz="1200" dirty="0">
              <a:latin typeface="Arial" charset="0"/>
              <a:cs typeface="Arial" charset="0"/>
            </a:endParaRPr>
          </a:p>
          <a:p>
            <a:endParaRPr lang="en-US" sz="1200" dirty="0">
              <a:latin typeface="Arial" charset="0"/>
              <a:cs typeface="Arial" charset="0"/>
            </a:endParaRPr>
          </a:p>
          <a:p>
            <a:r>
              <a:rPr lang="en-US" sz="1200" dirty="0" err="1">
                <a:latin typeface="Arial" charset="0"/>
                <a:cs typeface="Arial" charset="0"/>
              </a:rPr>
              <a:t>Hãy</a:t>
            </a:r>
            <a:r>
              <a:rPr lang="en-US" sz="1200" dirty="0">
                <a:latin typeface="Arial" charset="0"/>
                <a:cs typeface="Arial" charset="0"/>
              </a:rPr>
              <a:t> </a:t>
            </a:r>
            <a:r>
              <a:rPr lang="en-US" sz="1200" dirty="0" err="1">
                <a:latin typeface="Arial" charset="0"/>
                <a:cs typeface="Arial" charset="0"/>
              </a:rPr>
              <a:t>xây</a:t>
            </a:r>
            <a:r>
              <a:rPr lang="en-US" sz="1200" dirty="0">
                <a:latin typeface="Arial" charset="0"/>
                <a:cs typeface="Arial" charset="0"/>
              </a:rPr>
              <a:t> </a:t>
            </a:r>
            <a:r>
              <a:rPr lang="en-US" sz="1200" dirty="0" err="1">
                <a:latin typeface="Arial" charset="0"/>
                <a:cs typeface="Arial" charset="0"/>
              </a:rPr>
              <a:t>dựng</a:t>
            </a:r>
            <a:r>
              <a:rPr lang="en-US" sz="1200" dirty="0">
                <a:latin typeface="Arial" charset="0"/>
                <a:cs typeface="Arial" charset="0"/>
              </a:rPr>
              <a:t> </a:t>
            </a:r>
            <a:r>
              <a:rPr lang="en-US" sz="1200" dirty="0" err="1">
                <a:latin typeface="Arial" charset="0"/>
                <a:cs typeface="Arial" charset="0"/>
              </a:rPr>
              <a:t>một</a:t>
            </a:r>
            <a:r>
              <a:rPr lang="en-US" sz="1200" dirty="0">
                <a:latin typeface="Arial" charset="0"/>
                <a:cs typeface="Arial" charset="0"/>
              </a:rPr>
              <a:t> </a:t>
            </a:r>
            <a:r>
              <a:rPr lang="en-US" sz="1200" dirty="0" err="1">
                <a:latin typeface="Arial" charset="0"/>
                <a:cs typeface="Arial" charset="0"/>
              </a:rPr>
              <a:t>hợp</a:t>
            </a:r>
            <a:r>
              <a:rPr lang="en-US" sz="1200" dirty="0">
                <a:latin typeface="Arial" charset="0"/>
                <a:cs typeface="Arial" charset="0"/>
              </a:rPr>
              <a:t> </a:t>
            </a:r>
            <a:r>
              <a:rPr lang="en-US" sz="1200" dirty="0" err="1">
                <a:latin typeface="Arial" charset="0"/>
                <a:cs typeface="Arial" charset="0"/>
              </a:rPr>
              <a:t>đồng</a:t>
            </a:r>
            <a:r>
              <a:rPr lang="en-US" sz="1200" dirty="0">
                <a:latin typeface="Arial" charset="0"/>
                <a:cs typeface="Arial" charset="0"/>
              </a:rPr>
              <a:t> </a:t>
            </a:r>
            <a:r>
              <a:rPr lang="en-US" sz="1200" dirty="0" err="1">
                <a:latin typeface="Arial" charset="0"/>
                <a:cs typeface="Arial" charset="0"/>
              </a:rPr>
              <a:t>hoán</a:t>
            </a:r>
            <a:r>
              <a:rPr lang="en-US" sz="1200" dirty="0">
                <a:latin typeface="Arial" charset="0"/>
                <a:cs typeface="Arial" charset="0"/>
              </a:rPr>
              <a:t> </a:t>
            </a:r>
            <a:r>
              <a:rPr lang="en-US" sz="1200" dirty="0" err="1">
                <a:latin typeface="Arial" charset="0"/>
                <a:cs typeface="Arial" charset="0"/>
              </a:rPr>
              <a:t>đổi</a:t>
            </a:r>
            <a:r>
              <a:rPr lang="en-US" sz="1200" dirty="0">
                <a:latin typeface="Arial" charset="0"/>
                <a:cs typeface="Arial" charset="0"/>
              </a:rPr>
              <a:t>  </a:t>
            </a:r>
            <a:r>
              <a:rPr lang="en-US" sz="1200" dirty="0" err="1">
                <a:latin typeface="Arial" charset="0"/>
                <a:cs typeface="Arial" charset="0"/>
              </a:rPr>
              <a:t>với</a:t>
            </a:r>
            <a:r>
              <a:rPr lang="en-US" sz="1200" dirty="0">
                <a:latin typeface="Arial" charset="0"/>
                <a:cs typeface="Arial" charset="0"/>
              </a:rPr>
              <a:t> </a:t>
            </a:r>
            <a:r>
              <a:rPr lang="en-US" sz="1200" dirty="0" err="1">
                <a:latin typeface="Arial" charset="0"/>
                <a:cs typeface="Arial" charset="0"/>
              </a:rPr>
              <a:t>sự</a:t>
            </a:r>
            <a:r>
              <a:rPr lang="en-US" sz="1200" dirty="0">
                <a:latin typeface="Arial" charset="0"/>
                <a:cs typeface="Arial" charset="0"/>
              </a:rPr>
              <a:t> </a:t>
            </a:r>
            <a:r>
              <a:rPr lang="en-US" sz="1200" dirty="0" err="1">
                <a:latin typeface="Arial" charset="0"/>
                <a:cs typeface="Arial" charset="0"/>
              </a:rPr>
              <a:t>tham</a:t>
            </a:r>
            <a:r>
              <a:rPr lang="en-US" sz="1200" dirty="0">
                <a:latin typeface="Arial" charset="0"/>
                <a:cs typeface="Arial" charset="0"/>
              </a:rPr>
              <a:t> </a:t>
            </a:r>
            <a:r>
              <a:rPr lang="en-US" sz="1200" dirty="0" err="1">
                <a:latin typeface="Arial" charset="0"/>
                <a:cs typeface="Arial" charset="0"/>
              </a:rPr>
              <a:t>gia</a:t>
            </a:r>
            <a:r>
              <a:rPr lang="en-US" sz="1200" dirty="0">
                <a:latin typeface="Arial" charset="0"/>
                <a:cs typeface="Arial" charset="0"/>
              </a:rPr>
              <a:t> </a:t>
            </a:r>
            <a:r>
              <a:rPr lang="en-US" sz="1200" dirty="0" err="1">
                <a:latin typeface="Arial" charset="0"/>
                <a:cs typeface="Arial" charset="0"/>
              </a:rPr>
              <a:t>của</a:t>
            </a:r>
            <a:r>
              <a:rPr lang="en-US" sz="1200" dirty="0">
                <a:latin typeface="Arial" charset="0"/>
                <a:cs typeface="Arial" charset="0"/>
              </a:rPr>
              <a:t> 1 </a:t>
            </a:r>
            <a:r>
              <a:rPr lang="en-US" sz="1200" dirty="0" err="1">
                <a:latin typeface="Arial" charset="0"/>
                <a:cs typeface="Arial" charset="0"/>
              </a:rPr>
              <a:t>trung</a:t>
            </a:r>
            <a:r>
              <a:rPr lang="en-US" sz="1200" dirty="0">
                <a:latin typeface="Arial" charset="0"/>
                <a:cs typeface="Arial" charset="0"/>
              </a:rPr>
              <a:t> </a:t>
            </a:r>
            <a:r>
              <a:rPr lang="en-US" sz="1200" dirty="0" err="1">
                <a:latin typeface="Arial" charset="0"/>
                <a:cs typeface="Arial" charset="0"/>
              </a:rPr>
              <a:t>gian</a:t>
            </a:r>
            <a:r>
              <a:rPr lang="en-US" sz="1200" dirty="0">
                <a:latin typeface="Arial" charset="0"/>
                <a:cs typeface="Arial" charset="0"/>
              </a:rPr>
              <a:t> </a:t>
            </a:r>
            <a:r>
              <a:rPr lang="en-US" sz="1200" dirty="0" err="1">
                <a:latin typeface="Arial" charset="0"/>
                <a:cs typeface="Arial" charset="0"/>
              </a:rPr>
              <a:t>tài</a:t>
            </a:r>
            <a:r>
              <a:rPr lang="en-US" sz="1200" dirty="0">
                <a:latin typeface="Arial" charset="0"/>
                <a:cs typeface="Arial" charset="0"/>
              </a:rPr>
              <a:t> </a:t>
            </a:r>
            <a:r>
              <a:rPr lang="en-US" sz="1200" dirty="0" err="1">
                <a:latin typeface="Arial" charset="0"/>
                <a:cs typeface="Arial" charset="0"/>
              </a:rPr>
              <a:t>chính</a:t>
            </a:r>
            <a:r>
              <a:rPr lang="en-US" sz="1200" dirty="0">
                <a:latin typeface="Arial" charset="0"/>
                <a:cs typeface="Arial" charset="0"/>
              </a:rPr>
              <a:t>, </a:t>
            </a:r>
            <a:r>
              <a:rPr lang="en-US" sz="1200" dirty="0" err="1">
                <a:latin typeface="Arial" charset="0"/>
                <a:cs typeface="Arial" charset="0"/>
              </a:rPr>
              <a:t>thu</a:t>
            </a:r>
            <a:r>
              <a:rPr lang="en-US" sz="1200" dirty="0">
                <a:latin typeface="Arial" charset="0"/>
                <a:cs typeface="Arial" charset="0"/>
              </a:rPr>
              <a:t> </a:t>
            </a:r>
            <a:r>
              <a:rPr lang="en-US" sz="1200" dirty="0" err="1">
                <a:latin typeface="Arial" charset="0"/>
                <a:cs typeface="Arial" charset="0"/>
              </a:rPr>
              <a:t>phí</a:t>
            </a:r>
            <a:r>
              <a:rPr lang="en-US" sz="1200" dirty="0">
                <a:latin typeface="Arial" charset="0"/>
                <a:cs typeface="Arial" charset="0"/>
              </a:rPr>
              <a:t> 50 </a:t>
            </a:r>
            <a:r>
              <a:rPr lang="en-US" sz="1200" dirty="0" err="1">
                <a:latin typeface="Arial" charset="0"/>
                <a:cs typeface="Arial" charset="0"/>
              </a:rPr>
              <a:t>điểm</a:t>
            </a:r>
            <a:r>
              <a:rPr lang="en-US" sz="1200" dirty="0">
                <a:latin typeface="Arial" charset="0"/>
                <a:cs typeface="Arial" charset="0"/>
              </a:rPr>
              <a:t> </a:t>
            </a:r>
            <a:r>
              <a:rPr lang="en-US" sz="1200" dirty="0" err="1">
                <a:latin typeface="Arial" charset="0"/>
                <a:cs typeface="Arial" charset="0"/>
              </a:rPr>
              <a:t>cơ</a:t>
            </a:r>
            <a:r>
              <a:rPr lang="en-US" sz="1200" dirty="0">
                <a:latin typeface="Arial" charset="0"/>
                <a:cs typeface="Arial" charset="0"/>
              </a:rPr>
              <a:t> </a:t>
            </a:r>
            <a:r>
              <a:rPr lang="en-US" sz="1200" dirty="0" err="1">
                <a:latin typeface="Arial" charset="0"/>
                <a:cs typeface="Arial" charset="0"/>
              </a:rPr>
              <a:t>bản</a:t>
            </a:r>
            <a:r>
              <a:rPr lang="en-US" sz="1200" dirty="0">
                <a:latin typeface="Arial" charset="0"/>
                <a:cs typeface="Arial" charset="0"/>
              </a:rPr>
              <a:t>/</a:t>
            </a:r>
            <a:r>
              <a:rPr lang="en-US" sz="1200" dirty="0" err="1">
                <a:latin typeface="Arial" charset="0"/>
                <a:cs typeface="Arial" charset="0"/>
              </a:rPr>
              <a:t>năm</a:t>
            </a:r>
            <a:r>
              <a:rPr lang="en-US" sz="1200" dirty="0">
                <a:latin typeface="Arial" charset="0"/>
                <a:cs typeface="Arial" charset="0"/>
              </a:rPr>
              <a:t>, </a:t>
            </a:r>
            <a:r>
              <a:rPr lang="en-US" sz="1200" dirty="0" err="1">
                <a:latin typeface="Arial" charset="0"/>
                <a:cs typeface="Arial" charset="0"/>
              </a:rPr>
              <a:t>sao</a:t>
            </a:r>
            <a:r>
              <a:rPr lang="en-US" sz="1200" dirty="0">
                <a:latin typeface="Arial" charset="0"/>
                <a:cs typeface="Arial" charset="0"/>
              </a:rPr>
              <a:t> </a:t>
            </a:r>
            <a:r>
              <a:rPr lang="en-US" sz="1200" dirty="0" err="1">
                <a:latin typeface="Arial" charset="0"/>
                <a:cs typeface="Arial" charset="0"/>
              </a:rPr>
              <a:t>cho</a:t>
            </a:r>
            <a:r>
              <a:rPr lang="en-US" sz="1200" dirty="0">
                <a:latin typeface="Arial" charset="0"/>
                <a:cs typeface="Arial" charset="0"/>
              </a:rPr>
              <a:t> </a:t>
            </a:r>
            <a:r>
              <a:rPr lang="en-US" sz="1200" dirty="0" err="1">
                <a:latin typeface="Arial" charset="0"/>
                <a:cs typeface="Arial" charset="0"/>
              </a:rPr>
              <a:t>cả</a:t>
            </a:r>
            <a:r>
              <a:rPr lang="en-US" sz="1200" dirty="0">
                <a:latin typeface="Arial" charset="0"/>
                <a:cs typeface="Arial" charset="0"/>
              </a:rPr>
              <a:t> 2 </a:t>
            </a:r>
            <a:r>
              <a:rPr lang="en-US" sz="1200" dirty="0" err="1">
                <a:latin typeface="Arial" charset="0"/>
                <a:cs typeface="Arial" charset="0"/>
              </a:rPr>
              <a:t>công</a:t>
            </a:r>
            <a:r>
              <a:rPr lang="en-US" sz="1200" dirty="0">
                <a:latin typeface="Arial" charset="0"/>
                <a:cs typeface="Arial" charset="0"/>
              </a:rPr>
              <a:t> </a:t>
            </a:r>
            <a:r>
              <a:rPr lang="en-US" sz="1200" dirty="0" err="1">
                <a:latin typeface="Arial" charset="0"/>
                <a:cs typeface="Arial" charset="0"/>
              </a:rPr>
              <a:t>ty</a:t>
            </a:r>
            <a:r>
              <a:rPr lang="en-US" sz="1200" dirty="0">
                <a:latin typeface="Arial" charset="0"/>
                <a:cs typeface="Arial" charset="0"/>
              </a:rPr>
              <a:t> </a:t>
            </a:r>
            <a:r>
              <a:rPr lang="en-US" sz="1200" dirty="0" err="1">
                <a:latin typeface="Arial" charset="0"/>
                <a:cs typeface="Arial" charset="0"/>
              </a:rPr>
              <a:t>đều</a:t>
            </a:r>
            <a:r>
              <a:rPr lang="en-US" sz="1200" dirty="0">
                <a:latin typeface="Arial" charset="0"/>
                <a:cs typeface="Arial" charset="0"/>
              </a:rPr>
              <a:t> </a:t>
            </a:r>
            <a:r>
              <a:rPr lang="en-US" sz="1200" dirty="0" err="1">
                <a:latin typeface="Arial" charset="0"/>
                <a:cs typeface="Arial" charset="0"/>
              </a:rPr>
              <a:t>tiết</a:t>
            </a:r>
            <a:r>
              <a:rPr lang="en-US" sz="1200" dirty="0">
                <a:latin typeface="Arial" charset="0"/>
                <a:cs typeface="Arial" charset="0"/>
              </a:rPr>
              <a:t> </a:t>
            </a:r>
            <a:r>
              <a:rPr lang="en-US" sz="1200" dirty="0" err="1">
                <a:latin typeface="Arial" charset="0"/>
                <a:cs typeface="Arial" charset="0"/>
              </a:rPr>
              <a:t>kiệm</a:t>
            </a:r>
            <a:r>
              <a:rPr lang="en-US" sz="1200" dirty="0">
                <a:latin typeface="Arial" charset="0"/>
                <a:cs typeface="Arial" charset="0"/>
              </a:rPr>
              <a:t> </a:t>
            </a:r>
            <a:r>
              <a:rPr lang="en-US" sz="1200" dirty="0" err="1">
                <a:latin typeface="Arial" charset="0"/>
                <a:cs typeface="Arial" charset="0"/>
              </a:rPr>
              <a:t>được</a:t>
            </a:r>
            <a:r>
              <a:rPr lang="en-US" sz="1200" dirty="0">
                <a:latin typeface="Arial" charset="0"/>
                <a:cs typeface="Arial" charset="0"/>
              </a:rPr>
              <a:t> </a:t>
            </a:r>
            <a:r>
              <a:rPr lang="en-US" sz="1200" dirty="0" err="1">
                <a:latin typeface="Arial" charset="0"/>
                <a:cs typeface="Arial" charset="0"/>
              </a:rPr>
              <a:t>khoản</a:t>
            </a:r>
            <a:r>
              <a:rPr lang="en-US" sz="1200" dirty="0">
                <a:latin typeface="Arial" charset="0"/>
                <a:cs typeface="Arial" charset="0"/>
              </a:rPr>
              <a:t> </a:t>
            </a:r>
            <a:r>
              <a:rPr lang="en-US" sz="1200" dirty="0" err="1">
                <a:latin typeface="Arial" charset="0"/>
                <a:cs typeface="Arial" charset="0"/>
              </a:rPr>
              <a:t>lãi</a:t>
            </a:r>
            <a:r>
              <a:rPr lang="en-US" sz="1200" dirty="0">
                <a:latin typeface="Arial" charset="0"/>
                <a:cs typeface="Arial" charset="0"/>
              </a:rPr>
              <a:t> </a:t>
            </a:r>
            <a:r>
              <a:rPr lang="en-US" sz="1200" dirty="0" err="1">
                <a:latin typeface="Arial" charset="0"/>
                <a:cs typeface="Arial" charset="0"/>
              </a:rPr>
              <a:t>suất</a:t>
            </a:r>
            <a:r>
              <a:rPr lang="en-US" sz="1200" dirty="0">
                <a:latin typeface="Arial" charset="0"/>
                <a:cs typeface="Arial" charset="0"/>
              </a:rPr>
              <a:t> </a:t>
            </a:r>
            <a:r>
              <a:rPr lang="en-US" sz="1200" dirty="0" err="1">
                <a:latin typeface="Arial" charset="0"/>
                <a:cs typeface="Arial" charset="0"/>
              </a:rPr>
              <a:t>ngang</a:t>
            </a:r>
            <a:r>
              <a:rPr lang="en-US" sz="1200" dirty="0">
                <a:latin typeface="Arial" charset="0"/>
                <a:cs typeface="Arial" charset="0"/>
              </a:rPr>
              <a:t> </a:t>
            </a:r>
            <a:r>
              <a:rPr lang="en-US" sz="1200" dirty="0" err="1">
                <a:latin typeface="Arial" charset="0"/>
                <a:cs typeface="Arial" charset="0"/>
              </a:rPr>
              <a:t>nhau</a:t>
            </a:r>
            <a:r>
              <a:rPr lang="en-US" sz="1200" dirty="0">
                <a:latin typeface="Arial" charset="0"/>
                <a:cs typeface="Arial" charset="0"/>
              </a:rPr>
              <a:t>?</a:t>
            </a:r>
          </a:p>
          <a:p>
            <a:endParaRPr lang="en-US" dirty="0"/>
          </a:p>
          <a:p>
            <a:endParaRPr lang="en-US" dirty="0"/>
          </a:p>
          <a:p>
            <a:r>
              <a:rPr lang="en-US" dirty="0" err="1"/>
              <a:t>Giải</a:t>
            </a:r>
            <a:r>
              <a:rPr lang="en-US" dirty="0"/>
              <a:t>: </a:t>
            </a:r>
            <a:r>
              <a:rPr lang="en-US" dirty="0" err="1"/>
              <a:t>Chênh</a:t>
            </a:r>
            <a:r>
              <a:rPr lang="en-US" dirty="0"/>
              <a:t> </a:t>
            </a:r>
            <a:r>
              <a:rPr lang="en-US" dirty="0" err="1"/>
              <a:t>lệch</a:t>
            </a:r>
            <a:r>
              <a:rPr lang="en-US" dirty="0"/>
              <a:t> </a:t>
            </a:r>
            <a:r>
              <a:rPr lang="en-US" dirty="0" err="1"/>
              <a:t>lãi</a:t>
            </a:r>
            <a:r>
              <a:rPr lang="en-US" dirty="0"/>
              <a:t> </a:t>
            </a:r>
            <a:r>
              <a:rPr lang="en-US" dirty="0" err="1"/>
              <a:t>suất</a:t>
            </a:r>
            <a:r>
              <a:rPr lang="en-US" dirty="0"/>
              <a:t> JPY: 1.5%, </a:t>
            </a:r>
            <a:r>
              <a:rPr lang="en-US" dirty="0" err="1"/>
              <a:t>chênh</a:t>
            </a:r>
            <a:r>
              <a:rPr lang="en-US" dirty="0"/>
              <a:t> </a:t>
            </a:r>
            <a:r>
              <a:rPr lang="en-US" dirty="0" err="1"/>
              <a:t>lệch</a:t>
            </a:r>
            <a:r>
              <a:rPr lang="en-US" dirty="0"/>
              <a:t> </a:t>
            </a:r>
            <a:r>
              <a:rPr lang="en-US" dirty="0" err="1"/>
              <a:t>lãi</a:t>
            </a:r>
            <a:r>
              <a:rPr lang="en-US" dirty="0"/>
              <a:t> </a:t>
            </a:r>
            <a:r>
              <a:rPr lang="en-US" dirty="0" err="1"/>
              <a:t>suất</a:t>
            </a:r>
            <a:r>
              <a:rPr lang="en-US" dirty="0"/>
              <a:t> USD 0.4% </a:t>
            </a:r>
            <a:r>
              <a:rPr lang="en-US" dirty="0">
                <a:sym typeface="Wingdings" pitchFamily="2" charset="2"/>
              </a:rPr>
              <a:t></a:t>
            </a:r>
            <a:r>
              <a:rPr lang="en-US" dirty="0"/>
              <a:t> </a:t>
            </a:r>
            <a:r>
              <a:rPr lang="en-US" dirty="0" err="1"/>
              <a:t>Có</a:t>
            </a:r>
            <a:r>
              <a:rPr lang="en-US" dirty="0"/>
              <a:t> </a:t>
            </a:r>
            <a:r>
              <a:rPr lang="en-US" dirty="0" err="1"/>
              <a:t>thể</a:t>
            </a:r>
            <a:r>
              <a:rPr lang="en-US" dirty="0"/>
              <a:t> </a:t>
            </a:r>
            <a:r>
              <a:rPr lang="en-US" dirty="0" err="1"/>
              <a:t>tiết</a:t>
            </a:r>
            <a:r>
              <a:rPr lang="en-US" dirty="0"/>
              <a:t> </a:t>
            </a:r>
            <a:r>
              <a:rPr lang="en-US" dirty="0" err="1"/>
              <a:t>kiệm</a:t>
            </a:r>
            <a:r>
              <a:rPr lang="en-US" dirty="0"/>
              <a:t> </a:t>
            </a:r>
            <a:r>
              <a:rPr lang="en-US" dirty="0" err="1"/>
              <a:t>được</a:t>
            </a:r>
            <a:r>
              <a:rPr lang="en-US" dirty="0"/>
              <a:t> 1.1% </a:t>
            </a:r>
            <a:r>
              <a:rPr lang="en-US" dirty="0" err="1"/>
              <a:t>nhờ</a:t>
            </a:r>
            <a:r>
              <a:rPr lang="en-US" dirty="0"/>
              <a:t> </a:t>
            </a:r>
            <a:r>
              <a:rPr lang="en-US" dirty="0" err="1"/>
              <a:t>hợp</a:t>
            </a:r>
            <a:r>
              <a:rPr lang="en-US" dirty="0"/>
              <a:t> </a:t>
            </a:r>
            <a:r>
              <a:rPr lang="en-US" dirty="0" err="1"/>
              <a:t>đồng</a:t>
            </a:r>
            <a:r>
              <a:rPr lang="en-US" dirty="0"/>
              <a:t> </a:t>
            </a:r>
            <a:r>
              <a:rPr lang="en-US" dirty="0" err="1"/>
              <a:t>hoán</a:t>
            </a:r>
            <a:r>
              <a:rPr lang="en-US" dirty="0"/>
              <a:t> </a:t>
            </a:r>
            <a:r>
              <a:rPr lang="en-US" dirty="0" err="1"/>
              <a:t>đổi</a:t>
            </a:r>
            <a:r>
              <a:rPr lang="en-US" dirty="0"/>
              <a:t> </a:t>
            </a:r>
            <a:r>
              <a:rPr lang="en-US" dirty="0" err="1"/>
              <a:t>tiền</a:t>
            </a:r>
            <a:r>
              <a:rPr lang="en-US" dirty="0"/>
              <a:t> </a:t>
            </a:r>
            <a:r>
              <a:rPr lang="en-US" dirty="0" err="1"/>
              <a:t>tệ</a:t>
            </a:r>
            <a:r>
              <a:rPr lang="en-US" dirty="0"/>
              <a:t>. </a:t>
            </a:r>
            <a:r>
              <a:rPr lang="en-US" dirty="0" err="1"/>
              <a:t>Trung</a:t>
            </a:r>
            <a:r>
              <a:rPr lang="en-US" dirty="0"/>
              <a:t> </a:t>
            </a:r>
            <a:r>
              <a:rPr lang="en-US" dirty="0" err="1"/>
              <a:t>gian</a:t>
            </a:r>
            <a:r>
              <a:rPr lang="en-US" dirty="0"/>
              <a:t> </a:t>
            </a:r>
            <a:r>
              <a:rPr lang="en-US" dirty="0" err="1"/>
              <a:t>tài</a:t>
            </a:r>
            <a:r>
              <a:rPr lang="en-US" dirty="0"/>
              <a:t> </a:t>
            </a:r>
            <a:r>
              <a:rPr lang="en-US" dirty="0" err="1"/>
              <a:t>chính</a:t>
            </a:r>
            <a:r>
              <a:rPr lang="en-US" dirty="0"/>
              <a:t> </a:t>
            </a:r>
            <a:r>
              <a:rPr lang="en-US" dirty="0" err="1"/>
              <a:t>thu</a:t>
            </a:r>
            <a:r>
              <a:rPr lang="en-US" dirty="0"/>
              <a:t> </a:t>
            </a:r>
            <a:r>
              <a:rPr lang="en-US" dirty="0" err="1"/>
              <a:t>phí</a:t>
            </a:r>
            <a:r>
              <a:rPr lang="en-US" dirty="0"/>
              <a:t> 0.5% (50 </a:t>
            </a:r>
            <a:r>
              <a:rPr lang="en-US" dirty="0" err="1"/>
              <a:t>điểm</a:t>
            </a:r>
            <a:r>
              <a:rPr lang="en-US" baseline="0" dirty="0"/>
              <a:t> </a:t>
            </a:r>
            <a:r>
              <a:rPr lang="en-US" baseline="0" dirty="0" err="1"/>
              <a:t>cơ</a:t>
            </a:r>
            <a:r>
              <a:rPr lang="en-US" baseline="0" dirty="0"/>
              <a:t> </a:t>
            </a:r>
            <a:r>
              <a:rPr lang="en-US" baseline="0" dirty="0" err="1"/>
              <a:t>bản</a:t>
            </a:r>
            <a:r>
              <a:rPr lang="en-US" baseline="0" dirty="0"/>
              <a:t>) </a:t>
            </a:r>
            <a:r>
              <a:rPr lang="en-US" dirty="0">
                <a:sym typeface="Wingdings" pitchFamily="2" charset="2"/>
              </a:rPr>
              <a:t></a:t>
            </a:r>
            <a:r>
              <a:rPr lang="en-US" dirty="0"/>
              <a:t> </a:t>
            </a:r>
            <a:r>
              <a:rPr lang="en-US" dirty="0" err="1"/>
              <a:t>Tiết</a:t>
            </a:r>
            <a:r>
              <a:rPr lang="en-US" dirty="0"/>
              <a:t> </a:t>
            </a:r>
            <a:r>
              <a:rPr lang="en-US" dirty="0" err="1"/>
              <a:t>kiệm</a:t>
            </a:r>
            <a:r>
              <a:rPr lang="en-US" dirty="0"/>
              <a:t> </a:t>
            </a:r>
            <a:r>
              <a:rPr lang="en-US" dirty="0" err="1"/>
              <a:t>được</a:t>
            </a:r>
            <a:r>
              <a:rPr lang="en-US" dirty="0"/>
              <a:t> 0.6% , </a:t>
            </a:r>
            <a:r>
              <a:rPr lang="en-US" dirty="0" err="1"/>
              <a:t>mỗi</a:t>
            </a:r>
            <a:r>
              <a:rPr lang="en-US" dirty="0"/>
              <a:t> </a:t>
            </a:r>
            <a:r>
              <a:rPr lang="en-US" dirty="0" err="1"/>
              <a:t>bên</a:t>
            </a:r>
            <a:r>
              <a:rPr lang="en-US" dirty="0"/>
              <a:t> </a:t>
            </a:r>
            <a:r>
              <a:rPr lang="en-US" dirty="0" err="1"/>
              <a:t>tiết</a:t>
            </a:r>
            <a:r>
              <a:rPr lang="en-US" dirty="0"/>
              <a:t> </a:t>
            </a:r>
            <a:r>
              <a:rPr lang="en-US" dirty="0" err="1"/>
              <a:t>kiệm</a:t>
            </a:r>
            <a:r>
              <a:rPr lang="en-US" dirty="0"/>
              <a:t> </a:t>
            </a:r>
            <a:r>
              <a:rPr lang="en-US" dirty="0" err="1"/>
              <a:t>được</a:t>
            </a:r>
            <a:r>
              <a:rPr lang="en-US" dirty="0"/>
              <a:t> 0.3%, </a:t>
            </a:r>
            <a:r>
              <a:rPr lang="en-US" dirty="0" err="1"/>
              <a:t>khiến</a:t>
            </a:r>
            <a:r>
              <a:rPr lang="en-US" dirty="0"/>
              <a:t> </a:t>
            </a:r>
            <a:r>
              <a:rPr lang="en-US" dirty="0" err="1"/>
              <a:t>công</a:t>
            </a:r>
            <a:r>
              <a:rPr lang="en-US" dirty="0"/>
              <a:t> </a:t>
            </a:r>
            <a:r>
              <a:rPr lang="en-US" dirty="0" err="1"/>
              <a:t>ty</a:t>
            </a:r>
            <a:r>
              <a:rPr lang="en-US" dirty="0"/>
              <a:t> X </a:t>
            </a:r>
            <a:r>
              <a:rPr lang="en-US" dirty="0" err="1"/>
              <a:t>có</a:t>
            </a:r>
            <a:r>
              <a:rPr lang="en-US" dirty="0"/>
              <a:t> </a:t>
            </a:r>
            <a:r>
              <a:rPr lang="en-US" dirty="0" err="1"/>
              <a:t>thể</a:t>
            </a:r>
            <a:r>
              <a:rPr lang="en-US" dirty="0"/>
              <a:t> </a:t>
            </a:r>
            <a:r>
              <a:rPr lang="en-US" dirty="0" err="1"/>
              <a:t>vay</a:t>
            </a:r>
            <a:r>
              <a:rPr lang="en-US" dirty="0"/>
              <a:t> </a:t>
            </a:r>
            <a:r>
              <a:rPr lang="en-US" dirty="0" err="1"/>
              <a:t>được</a:t>
            </a:r>
            <a:r>
              <a:rPr lang="en-US" dirty="0"/>
              <a:t> USD </a:t>
            </a:r>
            <a:r>
              <a:rPr lang="en-US" dirty="0" err="1"/>
              <a:t>với</a:t>
            </a:r>
            <a:r>
              <a:rPr lang="en-US" dirty="0"/>
              <a:t> </a:t>
            </a:r>
            <a:r>
              <a:rPr lang="en-US" dirty="0" err="1"/>
              <a:t>lãi</a:t>
            </a:r>
            <a:r>
              <a:rPr lang="en-US" dirty="0"/>
              <a:t> </a:t>
            </a:r>
            <a:r>
              <a:rPr lang="en-US" dirty="0" err="1"/>
              <a:t>suất</a:t>
            </a:r>
            <a:r>
              <a:rPr lang="en-US" dirty="0"/>
              <a:t> 9.3%, </a:t>
            </a:r>
            <a:r>
              <a:rPr lang="en-US" dirty="0" err="1"/>
              <a:t>công</a:t>
            </a:r>
            <a:r>
              <a:rPr lang="en-US" dirty="0"/>
              <a:t> </a:t>
            </a:r>
            <a:r>
              <a:rPr lang="en-US" dirty="0" err="1"/>
              <a:t>ty</a:t>
            </a:r>
            <a:r>
              <a:rPr lang="en-US" dirty="0"/>
              <a:t> Y </a:t>
            </a:r>
            <a:r>
              <a:rPr lang="en-US" dirty="0" err="1"/>
              <a:t>vay</a:t>
            </a:r>
            <a:r>
              <a:rPr lang="en-US" dirty="0"/>
              <a:t> </a:t>
            </a:r>
            <a:r>
              <a:rPr lang="en-US" dirty="0" err="1"/>
              <a:t>được</a:t>
            </a:r>
            <a:r>
              <a:rPr lang="en-US" dirty="0"/>
              <a:t> JPY </a:t>
            </a:r>
            <a:r>
              <a:rPr lang="en-US" dirty="0" err="1"/>
              <a:t>với</a:t>
            </a:r>
            <a:r>
              <a:rPr lang="en-US" dirty="0"/>
              <a:t> </a:t>
            </a:r>
            <a:r>
              <a:rPr lang="en-US" dirty="0" err="1"/>
              <a:t>lãi</a:t>
            </a:r>
            <a:r>
              <a:rPr lang="en-US" dirty="0"/>
              <a:t> </a:t>
            </a:r>
            <a:r>
              <a:rPr lang="en-US" dirty="0" err="1"/>
              <a:t>suất</a:t>
            </a:r>
            <a:r>
              <a:rPr lang="en-US" dirty="0"/>
              <a:t> 6.2%.</a:t>
            </a:r>
          </a:p>
          <a:p>
            <a:endParaRPr lang="en-US" dirty="0"/>
          </a:p>
          <a:p>
            <a:r>
              <a:rPr lang="en-US" dirty="0"/>
              <a:t>0.01% = 1 </a:t>
            </a:r>
            <a:r>
              <a:rPr lang="en-US" dirty="0" err="1"/>
              <a:t>điểm</a:t>
            </a:r>
            <a:r>
              <a:rPr lang="en-US" baseline="0" dirty="0"/>
              <a:t> </a:t>
            </a:r>
            <a:r>
              <a:rPr lang="en-US" baseline="0" dirty="0" err="1"/>
              <a:t>cơ</a:t>
            </a:r>
            <a:r>
              <a:rPr lang="en-US" baseline="0" dirty="0"/>
              <a:t> </a:t>
            </a:r>
            <a:r>
              <a:rPr lang="en-US" baseline="0" dirty="0" err="1"/>
              <a:t>bản</a:t>
            </a:r>
            <a:endParaRPr lang="en-US" dirty="0"/>
          </a:p>
        </p:txBody>
      </p:sp>
      <p:sp>
        <p:nvSpPr>
          <p:cNvPr id="4" name="Slide Number Placeholder 3"/>
          <p:cNvSpPr>
            <a:spLocks noGrp="1"/>
          </p:cNvSpPr>
          <p:nvPr>
            <p:ph type="sldNum" sz="quarter" idx="5"/>
          </p:nvPr>
        </p:nvSpPr>
        <p:spPr/>
        <p:txBody>
          <a:bodyPr/>
          <a:lstStyle/>
          <a:p>
            <a:pPr>
              <a:defRPr/>
            </a:pPr>
            <a:fld id="{9D5A4177-A382-4AF0-A63D-349B09D55116}" type="slidenum">
              <a:rPr lang="en-US" smtClean="0"/>
              <a:pPr>
                <a:defRPr/>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latin typeface="Arial" charset="0"/>
              <a:cs typeface="Arial" charset="0"/>
            </a:endParaRPr>
          </a:p>
          <a:p>
            <a:endParaRPr lang="en-US" sz="1200" dirty="0">
              <a:latin typeface="Arial" charset="0"/>
              <a:cs typeface="Arial" charset="0"/>
            </a:endParaRPr>
          </a:p>
          <a:p>
            <a:endParaRPr lang="en-US" sz="1200" dirty="0">
              <a:latin typeface="Arial" charset="0"/>
              <a:cs typeface="Arial" charset="0"/>
            </a:endParaRPr>
          </a:p>
          <a:p>
            <a:r>
              <a:rPr lang="en-US" sz="1200" dirty="0">
                <a:latin typeface="Arial" charset="0"/>
                <a:cs typeface="Arial" charset="0"/>
              </a:rPr>
              <a:t> </a:t>
            </a:r>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30000" dirty="0"/>
          </a:p>
        </p:txBody>
      </p:sp>
      <p:sp>
        <p:nvSpPr>
          <p:cNvPr id="4" name="Slide Number Placeholder 3"/>
          <p:cNvSpPr>
            <a:spLocks noGrp="1"/>
          </p:cNvSpPr>
          <p:nvPr>
            <p:ph type="sldNum" sz="quarter" idx="5"/>
          </p:nvPr>
        </p:nvSpPr>
        <p:spPr/>
        <p:txBody>
          <a:bodyPr/>
          <a:lstStyle/>
          <a:p>
            <a:pPr>
              <a:defRPr/>
            </a:pPr>
            <a:fld id="{DDB5F1DD-F7A2-4233-98C9-BB4B70EDE00C}" type="slidenum">
              <a:rPr lang="en-US" smtClean="0"/>
              <a:pPr>
                <a:defRPr/>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5</a:t>
            </a:fld>
            <a:endParaRPr lang="en-US"/>
          </a:p>
        </p:txBody>
      </p:sp>
    </p:spTree>
    <p:extLst>
      <p:ext uri="{BB962C8B-B14F-4D97-AF65-F5344CB8AC3E}">
        <p14:creationId xmlns:p14="http://schemas.microsoft.com/office/powerpoint/2010/main" val="8024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normAutofit fontScale="92500"/>
          </a:bodyPr>
          <a:lstStyle/>
          <a:p>
            <a:pPr>
              <a:spcBef>
                <a:spcPct val="0"/>
              </a:spcBef>
            </a:pPr>
            <a:endParaRPr lang="en-US" sz="2400" dirty="0"/>
          </a:p>
        </p:txBody>
      </p:sp>
      <p:sp>
        <p:nvSpPr>
          <p:cNvPr id="56323" name="Rectangle 3"/>
          <p:cNvSpPr>
            <a:spLocks noGrp="1" noRot="1" noChangeAspect="1" noChangeArrowheads="1" noTextEdit="1"/>
          </p:cNvSpPr>
          <p:nvPr>
            <p:ph type="sldImg"/>
          </p:nvPr>
        </p:nvSpPr>
        <p:spPr>
          <a:xfrm>
            <a:off x="1144588" y="687388"/>
            <a:ext cx="4568825" cy="3425825"/>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9</a:t>
            </a:fld>
            <a:endParaRPr lang="en-US"/>
          </a:p>
        </p:txBody>
      </p:sp>
    </p:spTree>
    <p:extLst>
      <p:ext uri="{BB962C8B-B14F-4D97-AF65-F5344CB8AC3E}">
        <p14:creationId xmlns:p14="http://schemas.microsoft.com/office/powerpoint/2010/main" val="2091182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DC9F36F-3084-4BE3-9F53-73D84AA186E7}"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06A301-8C16-41CD-B5D6-82C0E0610392}" type="datetime1">
              <a:rPr lang="en-US" smtClean="0"/>
              <a:t>9/13/2023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F91E36-CE98-4829-A499-07E71D32EC1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C62A112-F196-4041-8580-AA639A331F9A}" type="datetime1">
              <a:rPr lang="en-US" smtClean="0"/>
              <a:t>9/13/2023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F67733-0651-466B-AB8B-0F3964F768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368350A-8F1F-43F5-AD4D-350EF79B1D38}" type="datetime1">
              <a:rPr lang="en-US" smtClean="0"/>
              <a:t>9/13/2023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38A38F-B38A-4D44-A3BC-EF2829DE848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E4A4745-B010-403B-8BCD-44F8487FA744}" type="datetime1">
              <a:rPr lang="en-US" smtClean="0"/>
              <a:t>9/13/2023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0688DF-2E9F-4FE4-9157-09DC2EDDEEF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03804A-3BD1-436C-AD45-A9EE8B098FC5}" type="datetime1">
              <a:rPr lang="en-US" smtClean="0"/>
              <a:t>9/13/2023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EA808F-840E-4A99-B68B-4FE97566FBA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053D8B3-CC1C-47AA-B7C2-63AA1509765B}" type="datetime1">
              <a:rPr lang="en-US" smtClean="0"/>
              <a:t>9/13/2023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83C40B-5981-4E42-8B98-EE340AB7AA1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02F5A61-B9BD-45E3-919A-6FB079987226}" type="datetime1">
              <a:rPr lang="en-US" smtClean="0"/>
              <a:t>9/13/2023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211AD99-0578-4272-92E8-2A90984A750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4E24971-4FFD-49F5-96BD-BDCA1B40F27A}" type="datetime1">
              <a:rPr lang="en-US" smtClean="0"/>
              <a:t>9/13/2023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355224-BE15-4A48-A92F-ED52ABCF07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91D0C1C-DDB6-42F3-9352-A013216A888B}" type="datetime1">
              <a:rPr lang="en-US" smtClean="0"/>
              <a:t>9/13/2023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99438A-7571-4D98-B244-0FCA2669C9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83F85FE-A761-40D6-ABEE-E83CC2AB6620}" type="datetime1">
              <a:rPr lang="en-US" smtClean="0"/>
              <a:t>9/13/2023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6849A7-3FC8-4786-88FD-02AEF8A689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7B70BE-A94E-4888-9B4B-63AA5A0A1336}" type="datetime1">
              <a:rPr lang="en-US" smtClean="0"/>
              <a:t>9/13/2023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03D99E0-A407-41BC-AB73-281523145B3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9F4F9C3-1095-476A-9AF7-E489A828F975}" type="datetime1">
              <a:rPr lang="en-US" smtClean="0"/>
              <a:t>9/13/2023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88BE3F0-7B42-49E7-A1DC-1F76B74CE6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b="1" dirty="0">
                <a:latin typeface="Arial" charset="0"/>
                <a:cs typeface="Arial" charset="0"/>
              </a:rPr>
              <a:t>CHAPTER 4</a:t>
            </a:r>
          </a:p>
        </p:txBody>
      </p:sp>
      <p:sp>
        <p:nvSpPr>
          <p:cNvPr id="6147" name="Subtitle 2"/>
          <p:cNvSpPr>
            <a:spLocks noGrp="1"/>
          </p:cNvSpPr>
          <p:nvPr>
            <p:ph type="subTitle" idx="1"/>
          </p:nvPr>
        </p:nvSpPr>
        <p:spPr>
          <a:xfrm>
            <a:off x="990600" y="3429000"/>
            <a:ext cx="7620000" cy="1752600"/>
          </a:xfrm>
        </p:spPr>
        <p:txBody>
          <a:bodyPr/>
          <a:lstStyle/>
          <a:p>
            <a:pPr eaLnBrk="1" hangingPunct="1"/>
            <a:r>
              <a:rPr lang="en-US" sz="4800" b="1" dirty="0">
                <a:solidFill>
                  <a:schemeClr val="tx1"/>
                </a:solidFill>
              </a:rPr>
              <a:t>SWAP CONTRACTS, PRICING AND APPLICATIONS</a:t>
            </a:r>
          </a:p>
        </p:txBody>
      </p:sp>
      <p:sp>
        <p:nvSpPr>
          <p:cNvPr id="2" name="Slide Number Placeholder 1">
            <a:extLst>
              <a:ext uri="{FF2B5EF4-FFF2-40B4-BE49-F238E27FC236}">
                <a16:creationId xmlns:a16="http://schemas.microsoft.com/office/drawing/2014/main" id="{1C8FBBF0-CFFA-4EF7-A482-0BE90A49E78E}"/>
              </a:ext>
            </a:extLst>
          </p:cNvPr>
          <p:cNvSpPr>
            <a:spLocks noGrp="1"/>
          </p:cNvSpPr>
          <p:nvPr>
            <p:ph type="sldNum" sz="quarter" idx="12"/>
          </p:nvPr>
        </p:nvSpPr>
        <p:spPr/>
        <p:txBody>
          <a:bodyPr/>
          <a:lstStyle/>
          <a:p>
            <a:pPr>
              <a:defRPr/>
            </a:pPr>
            <a:fld id="{44F91E36-CE98-4829-A499-07E71D32EC1F}"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p:txBody>
          <a:bodyPr/>
          <a:lstStyle/>
          <a:p>
            <a:pPr>
              <a:defRPr/>
            </a:pPr>
            <a:fld id="{EE5C45B5-01D1-4F90-8474-146203F86AC4}" type="slidenum">
              <a:rPr lang="hr-HR"/>
              <a:pPr>
                <a:defRPr/>
              </a:pPr>
              <a:t>10</a:t>
            </a:fld>
            <a:endParaRPr lang="hr-HR"/>
          </a:p>
        </p:txBody>
      </p:sp>
      <p:sp>
        <p:nvSpPr>
          <p:cNvPr id="16387" name="Rectangle 3"/>
          <p:cNvSpPr>
            <a:spLocks noGrp="1" noChangeArrowheads="1"/>
          </p:cNvSpPr>
          <p:nvPr>
            <p:ph type="body" idx="1"/>
          </p:nvPr>
        </p:nvSpPr>
        <p:spPr>
          <a:xfrm>
            <a:off x="304800" y="381000"/>
            <a:ext cx="8382000" cy="5943600"/>
          </a:xfrm>
        </p:spPr>
        <p:txBody>
          <a:bodyPr/>
          <a:lstStyle/>
          <a:p>
            <a:pPr eaLnBrk="1" hangingPunct="1">
              <a:lnSpc>
                <a:spcPct val="150000"/>
              </a:lnSpc>
              <a:buFont typeface="Wingdings" pitchFamily="2" charset="2"/>
              <a:buChar char="q"/>
            </a:pPr>
            <a:r>
              <a:rPr lang="en-US" sz="2500" b="1" i="1" dirty="0">
                <a:latin typeface="Arial" charset="0"/>
                <a:cs typeface="Arial" charset="0"/>
              </a:rPr>
              <a:t> Transforming a liability – Example (b)</a:t>
            </a:r>
          </a:p>
          <a:p>
            <a:pPr algn="just"/>
            <a:r>
              <a:rPr lang="en-US" sz="2600" b="0" i="0" u="none" strike="noStrike" baseline="0" dirty="0">
                <a:latin typeface="AdvTimes"/>
              </a:rPr>
              <a:t>Intel has borrowed $100 million at 3.2% for three years and wishes to switch to a floating rate linked to LIBOR. Like Apple it contacts Citigroup. We assume that it agrees to enter into the swap shown in Figure 7.3. It pays LIBOR and receives 2.97%.</a:t>
            </a:r>
            <a:r>
              <a:rPr lang="en-US" sz="2600" i="1" dirty="0"/>
              <a:t>.</a:t>
            </a:r>
            <a:endParaRPr lang="en-US" sz="2600" dirty="0"/>
          </a:p>
        </p:txBody>
      </p:sp>
      <p:pic>
        <p:nvPicPr>
          <p:cNvPr id="4" name="Picture 3">
            <a:extLst>
              <a:ext uri="{FF2B5EF4-FFF2-40B4-BE49-F238E27FC236}">
                <a16:creationId xmlns:a16="http://schemas.microsoft.com/office/drawing/2014/main" id="{FD92E26C-09A3-4F83-BE60-23232AF0C325}"/>
              </a:ext>
            </a:extLst>
          </p:cNvPr>
          <p:cNvPicPr>
            <a:picLocks noChangeAspect="1"/>
          </p:cNvPicPr>
          <p:nvPr/>
        </p:nvPicPr>
        <p:blipFill>
          <a:blip r:embed="rId2"/>
          <a:stretch>
            <a:fillRect/>
          </a:stretch>
        </p:blipFill>
        <p:spPr>
          <a:xfrm>
            <a:off x="1175390" y="3124200"/>
            <a:ext cx="6640819" cy="1752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228600"/>
            <a:ext cx="8229600" cy="5897563"/>
          </a:xfrm>
        </p:spPr>
        <p:txBody>
          <a:bodyPr/>
          <a:lstStyle/>
          <a:p>
            <a:pPr>
              <a:buNone/>
            </a:pPr>
            <a:r>
              <a:rPr lang="en-US" sz="2800" b="1" i="1" dirty="0">
                <a:latin typeface="Arial" charset="0"/>
                <a:cs typeface="Arial" charset="0"/>
              </a:rPr>
              <a:t>Transforming an asset – Example (a)</a:t>
            </a:r>
          </a:p>
          <a:p>
            <a:pPr algn="l"/>
            <a:r>
              <a:rPr lang="en-US" sz="2600" b="0" i="0" u="none" strike="noStrike" baseline="0" dirty="0">
                <a:latin typeface="AdvTimes"/>
              </a:rPr>
              <a:t>Suppose that Apple owns $100 million in bonds that will provide interest at 2.7% per annum over the next three years. After Apple has entered into the swap in Fig 7.1, it is in the position:</a:t>
            </a:r>
          </a:p>
          <a:p>
            <a:pPr algn="l"/>
            <a:endParaRPr lang="en-US" sz="2600" dirty="0">
              <a:latin typeface="AdvTimes"/>
            </a:endParaRPr>
          </a:p>
          <a:p>
            <a:pPr algn="l"/>
            <a:endParaRPr lang="en-US" sz="2600" dirty="0">
              <a:latin typeface="AdvTimes"/>
            </a:endParaRPr>
          </a:p>
          <a:p>
            <a:pPr algn="l"/>
            <a:endParaRPr lang="en-US" sz="2600" dirty="0">
              <a:latin typeface="AdvTimes"/>
            </a:endParaRPr>
          </a:p>
          <a:p>
            <a:pPr algn="l"/>
            <a:endParaRPr lang="en-US" sz="2600" dirty="0">
              <a:latin typeface="AdvTimes"/>
            </a:endParaRPr>
          </a:p>
          <a:p>
            <a:pPr algn="l"/>
            <a:endParaRPr lang="en-US" sz="2600" dirty="0">
              <a:latin typeface="AdvTimes"/>
            </a:endParaRPr>
          </a:p>
          <a:p>
            <a:pPr algn="l"/>
            <a:r>
              <a:rPr lang="en-US" sz="2600" b="0" i="0" u="none" strike="noStrike" baseline="0" dirty="0">
                <a:latin typeface="AdvTimes"/>
              </a:rPr>
              <a:t>The swap has therefore transformed an asset earning 2.7% into an asset earning LIBOR minus 30 basis points.</a:t>
            </a:r>
            <a:endParaRPr lang="en-US" sz="2600" dirty="0"/>
          </a:p>
        </p:txBody>
      </p:sp>
      <p:sp>
        <p:nvSpPr>
          <p:cNvPr id="2" name="Slide Number Placeholder 1">
            <a:extLst>
              <a:ext uri="{FF2B5EF4-FFF2-40B4-BE49-F238E27FC236}">
                <a16:creationId xmlns:a16="http://schemas.microsoft.com/office/drawing/2014/main" id="{6FB87031-C6A8-4512-A1C2-F9C3F2C3EE08}"/>
              </a:ext>
            </a:extLst>
          </p:cNvPr>
          <p:cNvSpPr>
            <a:spLocks noGrp="1"/>
          </p:cNvSpPr>
          <p:nvPr>
            <p:ph type="sldNum" sz="quarter" idx="12"/>
          </p:nvPr>
        </p:nvSpPr>
        <p:spPr/>
        <p:txBody>
          <a:bodyPr/>
          <a:lstStyle/>
          <a:p>
            <a:pPr>
              <a:defRPr/>
            </a:pPr>
            <a:fld id="{420688DF-2E9F-4FE4-9157-09DC2EDDEEF5}" type="slidenum">
              <a:rPr lang="en-US" smtClean="0"/>
              <a:pPr>
                <a:defRPr/>
              </a:pPr>
              <a:t>11</a:t>
            </a:fld>
            <a:endParaRPr lang="en-US"/>
          </a:p>
        </p:txBody>
      </p:sp>
      <p:sp>
        <p:nvSpPr>
          <p:cNvPr id="3" name="Rectangle 2">
            <a:extLst>
              <a:ext uri="{FF2B5EF4-FFF2-40B4-BE49-F238E27FC236}">
                <a16:creationId xmlns:a16="http://schemas.microsoft.com/office/drawing/2014/main" id="{3CF8DE97-5089-4EC7-801D-A3386F995EE6}"/>
              </a:ext>
            </a:extLst>
          </p:cNvPr>
          <p:cNvSpPr/>
          <p:nvPr/>
        </p:nvSpPr>
        <p:spPr>
          <a:xfrm>
            <a:off x="1981200" y="3048000"/>
            <a:ext cx="990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E00D13-DC78-452B-AB01-1F91CF4DB79D}"/>
              </a:ext>
            </a:extLst>
          </p:cNvPr>
          <p:cNvPicPr>
            <a:picLocks noChangeAspect="1"/>
          </p:cNvPicPr>
          <p:nvPr/>
        </p:nvPicPr>
        <p:blipFill>
          <a:blip r:embed="rId3"/>
          <a:stretch>
            <a:fillRect/>
          </a:stretch>
        </p:blipFill>
        <p:spPr>
          <a:xfrm>
            <a:off x="849240" y="2557013"/>
            <a:ext cx="7837560" cy="16677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228600"/>
            <a:ext cx="8229600" cy="5897563"/>
          </a:xfrm>
        </p:spPr>
        <p:txBody>
          <a:bodyPr/>
          <a:lstStyle/>
          <a:p>
            <a:pPr>
              <a:buNone/>
            </a:pPr>
            <a:r>
              <a:rPr lang="en-US" sz="2800" b="1" i="1" dirty="0">
                <a:latin typeface="Arial" charset="0"/>
                <a:cs typeface="Arial" charset="0"/>
              </a:rPr>
              <a:t>Transforming an asset – Example (b)</a:t>
            </a:r>
          </a:p>
          <a:p>
            <a:pPr algn="l"/>
            <a:r>
              <a:rPr lang="en-US" sz="2600" b="0" i="0" u="none" strike="noStrike" baseline="0" dirty="0">
                <a:latin typeface="AdvTimes"/>
              </a:rPr>
              <a:t>Suppose that Intel has an investment of $100 million that yields LIBOR minus 20 basis points. After it has entered into the swap, it is in the position shown in Figure 7.6.</a:t>
            </a:r>
          </a:p>
          <a:p>
            <a:pPr algn="l"/>
            <a:endParaRPr lang="en-US" dirty="0">
              <a:latin typeface="Arial" charset="0"/>
              <a:cs typeface="Arial" charset="0"/>
            </a:endParaRPr>
          </a:p>
        </p:txBody>
      </p:sp>
      <p:sp>
        <p:nvSpPr>
          <p:cNvPr id="2" name="Slide Number Placeholder 1">
            <a:extLst>
              <a:ext uri="{FF2B5EF4-FFF2-40B4-BE49-F238E27FC236}">
                <a16:creationId xmlns:a16="http://schemas.microsoft.com/office/drawing/2014/main" id="{8C8DF851-D2ED-4978-ADBE-A8091ED30644}"/>
              </a:ext>
            </a:extLst>
          </p:cNvPr>
          <p:cNvSpPr>
            <a:spLocks noGrp="1"/>
          </p:cNvSpPr>
          <p:nvPr>
            <p:ph type="sldNum" sz="quarter" idx="12"/>
          </p:nvPr>
        </p:nvSpPr>
        <p:spPr/>
        <p:txBody>
          <a:bodyPr/>
          <a:lstStyle/>
          <a:p>
            <a:pPr>
              <a:defRPr/>
            </a:pPr>
            <a:fld id="{420688DF-2E9F-4FE4-9157-09DC2EDDEEF5}" type="slidenum">
              <a:rPr lang="en-US" smtClean="0"/>
              <a:pPr>
                <a:defRPr/>
              </a:pPr>
              <a:t>12</a:t>
            </a:fld>
            <a:endParaRPr lang="en-US"/>
          </a:p>
        </p:txBody>
      </p:sp>
      <p:pic>
        <p:nvPicPr>
          <p:cNvPr id="4" name="Picture 3">
            <a:extLst>
              <a:ext uri="{FF2B5EF4-FFF2-40B4-BE49-F238E27FC236}">
                <a16:creationId xmlns:a16="http://schemas.microsoft.com/office/drawing/2014/main" id="{33899089-2829-4FEC-890E-2379D317B480}"/>
              </a:ext>
            </a:extLst>
          </p:cNvPr>
          <p:cNvPicPr>
            <a:picLocks noChangeAspect="1"/>
          </p:cNvPicPr>
          <p:nvPr/>
        </p:nvPicPr>
        <p:blipFill>
          <a:blip r:embed="rId2"/>
          <a:stretch>
            <a:fillRect/>
          </a:stretch>
        </p:blipFill>
        <p:spPr>
          <a:xfrm>
            <a:off x="1066800" y="2514600"/>
            <a:ext cx="6553200"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533400"/>
            <a:ext cx="8229600" cy="5562600"/>
          </a:xfrm>
        </p:spPr>
        <p:txBody>
          <a:bodyPr/>
          <a:lstStyle/>
          <a:p>
            <a:pPr algn="just">
              <a:buFont typeface="Arial" charset="0"/>
              <a:buNone/>
            </a:pPr>
            <a:r>
              <a:rPr lang="en-US" sz="2800" b="1" dirty="0">
                <a:latin typeface="Arial" charset="0"/>
                <a:cs typeface="Arial" charset="0"/>
              </a:rPr>
              <a:t>Role of Financial Intermediary</a:t>
            </a:r>
          </a:p>
          <a:p>
            <a:pPr algn="just">
              <a:lnSpc>
                <a:spcPct val="150000"/>
              </a:lnSpc>
            </a:pPr>
            <a:r>
              <a:rPr lang="en-US" sz="1800" dirty="0">
                <a:latin typeface="Arial" panose="020B0604020202020204" pitchFamily="34" charset="0"/>
                <a:cs typeface="Arial" panose="020B0604020202020204" pitchFamily="34" charset="0"/>
              </a:rPr>
              <a:t>The r</a:t>
            </a:r>
            <a:r>
              <a:rPr lang="en-US" sz="1800" b="0" i="0" u="none" strike="noStrike" baseline="0" dirty="0">
                <a:latin typeface="Arial" panose="020B0604020202020204" pitchFamily="34" charset="0"/>
                <a:cs typeface="Arial" panose="020B0604020202020204" pitchFamily="34" charset="0"/>
              </a:rPr>
              <a:t>egulators in the United States require that standard swaps be traded on electronic platforms. As in other jurisdictions, they must then be cleared through central counterparties (CCPs). The swaps are therefore treated like futures contracts with initial and variation margin being posted by both sides</a:t>
            </a:r>
            <a:endParaRPr lang="en-US" sz="2800" dirty="0">
              <a:latin typeface="Arial" panose="020B0604020202020204" pitchFamily="34" charset="0"/>
              <a:cs typeface="Arial" panose="020B0604020202020204" pitchFamily="34" charset="0"/>
            </a:endParaRPr>
          </a:p>
          <a:p>
            <a:pPr algn="just">
              <a:lnSpc>
                <a:spcPct val="150000"/>
              </a:lnSpc>
            </a:pPr>
            <a:r>
              <a:rPr lang="en-US" sz="1800" b="0" i="0" u="none" strike="noStrike" baseline="0" dirty="0">
                <a:latin typeface="Arial" panose="020B0604020202020204" pitchFamily="34" charset="0"/>
                <a:cs typeface="Arial" panose="020B0604020202020204" pitchFamily="34" charset="0"/>
              </a:rPr>
              <a:t>Apple and Intel are nonfinancial companies. They are using the swaps to mitigate risk, the trades could be entered into directly with Citigroup and cleared bilaterally.</a:t>
            </a:r>
            <a:endParaRPr lang="en-US" sz="2800" b="0" i="0" u="none" strike="noStrike" baseline="0" dirty="0">
              <a:latin typeface="Arial" panose="020B0604020202020204" pitchFamily="34" charset="0"/>
              <a:cs typeface="Arial" panose="020B0604020202020204" pitchFamily="34" charset="0"/>
            </a:endParaRPr>
          </a:p>
          <a:p>
            <a:pPr algn="just">
              <a:lnSpc>
                <a:spcPct val="150000"/>
              </a:lnSpc>
            </a:pPr>
            <a:r>
              <a:rPr lang="en-US" sz="1800" b="0" i="0" u="none" strike="noStrike" baseline="0" dirty="0">
                <a:latin typeface="Arial" panose="020B0604020202020204" pitchFamily="34" charset="0"/>
                <a:cs typeface="Arial" panose="020B0604020202020204" pitchFamily="34" charset="0"/>
              </a:rPr>
              <a:t>Citigroup is a market maker in interest rate swaps. I</a:t>
            </a:r>
            <a:r>
              <a:rPr lang="en-US" sz="1800" b="0" i="0" u="none" strike="noStrike" baseline="0">
                <a:latin typeface="Arial" panose="020B0604020202020204" pitchFamily="34" charset="0"/>
                <a:cs typeface="Arial" panose="020B0604020202020204" pitchFamily="34" charset="0"/>
              </a:rPr>
              <a:t>t </a:t>
            </a:r>
            <a:r>
              <a:rPr lang="en-US" sz="1800" b="0" i="0" u="none" strike="noStrike" baseline="0" dirty="0">
                <a:latin typeface="Arial" panose="020B0604020202020204" pitchFamily="34" charset="0"/>
                <a:cs typeface="Arial" panose="020B0604020202020204" pitchFamily="34" charset="0"/>
              </a:rPr>
              <a:t>has built a three-basis-point spread into the rates at which it transacts. This spread is to compensate it for its overheads and for potential losses in the event of a default by a counterparty.</a:t>
            </a:r>
            <a:endParaRPr lang="en-US" sz="2800" dirty="0">
              <a:latin typeface="Arial" panose="020B0604020202020204" pitchFamily="34" charset="0"/>
              <a:cs typeface="Arial" panose="020B0604020202020204" pitchFamily="34" charset="0"/>
            </a:endParaRPr>
          </a:p>
          <a:p>
            <a:endParaRPr lang="en-US" dirty="0"/>
          </a:p>
        </p:txBody>
      </p:sp>
      <p:sp>
        <p:nvSpPr>
          <p:cNvPr id="2" name="Slide Number Placeholder 1">
            <a:extLst>
              <a:ext uri="{FF2B5EF4-FFF2-40B4-BE49-F238E27FC236}">
                <a16:creationId xmlns:a16="http://schemas.microsoft.com/office/drawing/2014/main" id="{2741C033-ACDE-48C3-BAD9-661DD7987572}"/>
              </a:ext>
            </a:extLst>
          </p:cNvPr>
          <p:cNvSpPr>
            <a:spLocks noGrp="1"/>
          </p:cNvSpPr>
          <p:nvPr>
            <p:ph type="sldNum" sz="quarter" idx="12"/>
          </p:nvPr>
        </p:nvSpPr>
        <p:spPr/>
        <p:txBody>
          <a:bodyPr/>
          <a:lstStyle/>
          <a:p>
            <a:pPr>
              <a:defRPr/>
            </a:pPr>
            <a:fld id="{420688DF-2E9F-4FE4-9157-09DC2EDDEEF5}"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AFE0-8644-45C3-A113-15A8DBDAC719}"/>
              </a:ext>
            </a:extLst>
          </p:cNvPr>
          <p:cNvSpPr>
            <a:spLocks noGrp="1"/>
          </p:cNvSpPr>
          <p:nvPr>
            <p:ph type="title"/>
          </p:nvPr>
        </p:nvSpPr>
        <p:spPr/>
        <p:txBody>
          <a:bodyPr/>
          <a:lstStyle/>
          <a:p>
            <a:r>
              <a:rPr lang="en-US" dirty="0"/>
              <a:t>Quotes By a Swap Market Maker</a:t>
            </a:r>
          </a:p>
        </p:txBody>
      </p:sp>
      <p:sp>
        <p:nvSpPr>
          <p:cNvPr id="3" name="Content Placeholder 2">
            <a:extLst>
              <a:ext uri="{FF2B5EF4-FFF2-40B4-BE49-F238E27FC236}">
                <a16:creationId xmlns:a16="http://schemas.microsoft.com/office/drawing/2014/main" id="{3630D71A-32E0-4C47-A8B0-10EB7DDEFCF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2CD9B1A-D49E-4465-A800-F1DDFE8B1621}"/>
              </a:ext>
            </a:extLst>
          </p:cNvPr>
          <p:cNvSpPr>
            <a:spLocks noGrp="1"/>
          </p:cNvSpPr>
          <p:nvPr>
            <p:ph type="sldNum" sz="quarter" idx="12"/>
          </p:nvPr>
        </p:nvSpPr>
        <p:spPr/>
        <p:txBody>
          <a:bodyPr/>
          <a:lstStyle/>
          <a:p>
            <a:pPr>
              <a:defRPr/>
            </a:pPr>
            <a:fld id="{420688DF-2E9F-4FE4-9157-09DC2EDDEEF5}" type="slidenum">
              <a:rPr lang="en-US" smtClean="0"/>
              <a:pPr>
                <a:defRPr/>
              </a:pPr>
              <a:t>14</a:t>
            </a:fld>
            <a:endParaRPr lang="en-US"/>
          </a:p>
        </p:txBody>
      </p:sp>
      <p:pic>
        <p:nvPicPr>
          <p:cNvPr id="6" name="Picture 5">
            <a:extLst>
              <a:ext uri="{FF2B5EF4-FFF2-40B4-BE49-F238E27FC236}">
                <a16:creationId xmlns:a16="http://schemas.microsoft.com/office/drawing/2014/main" id="{0CBB197E-FDA7-4558-B32F-4E6A69429BDA}"/>
              </a:ext>
            </a:extLst>
          </p:cNvPr>
          <p:cNvPicPr>
            <a:picLocks noChangeAspect="1"/>
          </p:cNvPicPr>
          <p:nvPr/>
        </p:nvPicPr>
        <p:blipFill>
          <a:blip r:embed="rId2"/>
          <a:stretch>
            <a:fillRect/>
          </a:stretch>
        </p:blipFill>
        <p:spPr>
          <a:xfrm>
            <a:off x="457201" y="1828800"/>
            <a:ext cx="7540906" cy="3581400"/>
          </a:xfrm>
          <a:prstGeom prst="rect">
            <a:avLst/>
          </a:prstGeom>
        </p:spPr>
      </p:pic>
    </p:spTree>
    <p:extLst>
      <p:ext uri="{BB962C8B-B14F-4D97-AF65-F5344CB8AC3E}">
        <p14:creationId xmlns:p14="http://schemas.microsoft.com/office/powerpoint/2010/main" val="413123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AB586C7-66A7-4631-9129-1E2F4AF963FD}" type="slidenum">
              <a:rPr lang="en-US" altLang="en-US"/>
              <a:pPr/>
              <a:t>15</a:t>
            </a:fld>
            <a:endParaRPr lang="en-US" altLang="en-US"/>
          </a:p>
        </p:txBody>
      </p:sp>
      <p:sp>
        <p:nvSpPr>
          <p:cNvPr id="68610" name="Rectangle 2"/>
          <p:cNvSpPr>
            <a:spLocks noGrp="1" noChangeArrowheads="1"/>
          </p:cNvSpPr>
          <p:nvPr>
            <p:ph type="title"/>
          </p:nvPr>
        </p:nvSpPr>
        <p:spPr>
          <a:xfrm>
            <a:off x="1600200" y="228600"/>
            <a:ext cx="7543800" cy="858838"/>
          </a:xfrm>
        </p:spPr>
        <p:txBody>
          <a:bodyPr/>
          <a:lstStyle/>
          <a:p>
            <a:pPr>
              <a:defRPr/>
            </a:pPr>
            <a:r>
              <a:rPr lang="en-US" dirty="0"/>
              <a:t>The Nature of Swap Rates</a:t>
            </a:r>
          </a:p>
        </p:txBody>
      </p:sp>
      <p:sp>
        <p:nvSpPr>
          <p:cNvPr id="23557" name="Rectangle 3"/>
          <p:cNvSpPr>
            <a:spLocks noGrp="1" noChangeArrowheads="1"/>
          </p:cNvSpPr>
          <p:nvPr>
            <p:ph type="body" idx="1"/>
          </p:nvPr>
        </p:nvSpPr>
        <p:spPr>
          <a:xfrm>
            <a:off x="1295400" y="1524000"/>
            <a:ext cx="7543800" cy="4419600"/>
          </a:xfrm>
        </p:spPr>
        <p:txBody>
          <a:bodyPr/>
          <a:lstStyle/>
          <a:p>
            <a:r>
              <a:rPr lang="en-US" sz="2800"/>
              <a:t>Six-month LIBOR is a short-term AA borrowing rate </a:t>
            </a:r>
          </a:p>
          <a:p>
            <a:r>
              <a:rPr lang="en-US" sz="2800"/>
              <a:t>The 5-year swap rate has a risk corresponding to the situation where 10 six-month loans are made to AA borrowers at LIBOR</a:t>
            </a:r>
          </a:p>
          <a:p>
            <a:r>
              <a:rPr lang="en-US" sz="2800"/>
              <a:t>This is because the lender can enter into a swap where income from the LIBOR loans is exchanged for the 5-year swap rate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BB966A-0681-4102-A585-A4304D43004E}" type="slidenum">
              <a:rPr lang="en-US" altLang="en-US"/>
              <a:pPr/>
              <a:t>16</a:t>
            </a:fld>
            <a:endParaRPr lang="en-US" altLang="en-US"/>
          </a:p>
        </p:txBody>
      </p:sp>
      <p:sp>
        <p:nvSpPr>
          <p:cNvPr id="83970" name="Rectangle 2"/>
          <p:cNvSpPr>
            <a:spLocks noGrp="1" noChangeArrowheads="1"/>
          </p:cNvSpPr>
          <p:nvPr>
            <p:ph type="title"/>
          </p:nvPr>
        </p:nvSpPr>
        <p:spPr/>
        <p:txBody>
          <a:bodyPr>
            <a:normAutofit fontScale="90000"/>
          </a:bodyPr>
          <a:lstStyle/>
          <a:p>
            <a:pPr>
              <a:defRPr/>
            </a:pPr>
            <a:r>
              <a:rPr lang="en-US" dirty="0"/>
              <a:t>Using Swap Rates to Bootstrap the LIBOR/Swap Zero Curve</a:t>
            </a:r>
          </a:p>
        </p:txBody>
      </p:sp>
      <p:sp>
        <p:nvSpPr>
          <p:cNvPr id="24581" name="Rectangle 3"/>
          <p:cNvSpPr>
            <a:spLocks noGrp="1" noChangeArrowheads="1"/>
          </p:cNvSpPr>
          <p:nvPr>
            <p:ph type="body" idx="1"/>
          </p:nvPr>
        </p:nvSpPr>
        <p:spPr/>
        <p:txBody>
          <a:bodyPr/>
          <a:lstStyle/>
          <a:p>
            <a:pPr>
              <a:lnSpc>
                <a:spcPct val="80000"/>
              </a:lnSpc>
            </a:pPr>
            <a:endParaRPr lang="en-US" sz="2400"/>
          </a:p>
          <a:p>
            <a:pPr>
              <a:lnSpc>
                <a:spcPct val="80000"/>
              </a:lnSpc>
            </a:pPr>
            <a:r>
              <a:rPr lang="en-US" sz="2400"/>
              <a:t>Consider a new swap where the fixed rate is the swap rate</a:t>
            </a:r>
          </a:p>
          <a:p>
            <a:pPr>
              <a:lnSpc>
                <a:spcPct val="80000"/>
              </a:lnSpc>
            </a:pPr>
            <a:r>
              <a:rPr lang="en-US" sz="2400"/>
              <a:t>When principals are added to both sides on the final payment date the swap is the exchange of a fixed rate bond for a floating rate bond</a:t>
            </a:r>
          </a:p>
          <a:p>
            <a:pPr>
              <a:lnSpc>
                <a:spcPct val="80000"/>
              </a:lnSpc>
            </a:pPr>
            <a:r>
              <a:rPr lang="en-US" sz="2400"/>
              <a:t>The floating-rate rate bond is worth par. The swap is worth zero. The fixed-rate bond must therefore also be worth par </a:t>
            </a:r>
          </a:p>
          <a:p>
            <a:pPr>
              <a:lnSpc>
                <a:spcPct val="80000"/>
              </a:lnSpc>
            </a:pPr>
            <a:r>
              <a:rPr lang="en-US" sz="2400"/>
              <a:t>This shows that swap rates define par yield bonds that can be used to bootstrap the LIBOR (or LIBOR/swap) zero curve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Using Swap Rates to Bootstrap the LIBOR/Swap Zero Curve</a:t>
            </a:r>
            <a:endParaRPr lang="en-US" sz="3000" b="1" dirty="0"/>
          </a:p>
        </p:txBody>
      </p:sp>
      <p:sp>
        <p:nvSpPr>
          <p:cNvPr id="3" name="Content Placeholder 2"/>
          <p:cNvSpPr>
            <a:spLocks noGrp="1"/>
          </p:cNvSpPr>
          <p:nvPr>
            <p:ph idx="1"/>
          </p:nvPr>
        </p:nvSpPr>
        <p:spPr/>
        <p:txBody>
          <a:bodyPr/>
          <a:lstStyle/>
          <a:p>
            <a:r>
              <a:rPr lang="en-US" dirty="0"/>
              <a:t>Suppose that the 6-month 12-month and 18-month LIBOR/swap zero rates have been determined as 4%, 4,5% and 4,8% with continuous compounding and that the 2-year swap rate (for a swap where payments are made semiannually) is 5%. Compute 2-year LIBOR/swap zero rate.</a:t>
            </a:r>
          </a:p>
        </p:txBody>
      </p:sp>
      <p:sp>
        <p:nvSpPr>
          <p:cNvPr id="4" name="Slide Number Placeholder 3">
            <a:extLst>
              <a:ext uri="{FF2B5EF4-FFF2-40B4-BE49-F238E27FC236}">
                <a16:creationId xmlns:a16="http://schemas.microsoft.com/office/drawing/2014/main" id="{32F5FCFB-AB2A-4BD2-A327-4F66C6025CB6}"/>
              </a:ext>
            </a:extLst>
          </p:cNvPr>
          <p:cNvSpPr>
            <a:spLocks noGrp="1"/>
          </p:cNvSpPr>
          <p:nvPr>
            <p:ph type="sldNum" sz="quarter" idx="12"/>
          </p:nvPr>
        </p:nvSpPr>
        <p:spPr/>
        <p:txBody>
          <a:bodyPr/>
          <a:lstStyle/>
          <a:p>
            <a:pPr>
              <a:defRPr/>
            </a:pPr>
            <a:fld id="{420688DF-2E9F-4FE4-9157-09DC2EDDEEF5}"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57200" y="304800"/>
            <a:ext cx="8229600" cy="5867400"/>
          </a:xfrm>
        </p:spPr>
        <p:txBody>
          <a:bodyPr/>
          <a:lstStyle/>
          <a:p>
            <a:pPr>
              <a:buFont typeface="Arial" charset="0"/>
              <a:buNone/>
            </a:pPr>
            <a:r>
              <a:rPr lang="en-US" sz="2800" b="1" i="1" dirty="0">
                <a:latin typeface="Arial" charset="0"/>
                <a:cs typeface="Arial" charset="0"/>
              </a:rPr>
              <a:t>The comparative-advantage argument (a)</a:t>
            </a:r>
          </a:p>
          <a:p>
            <a:r>
              <a:rPr lang="en-US" sz="2000" i="1" dirty="0">
                <a:latin typeface="Arial" charset="0"/>
                <a:cs typeface="Arial" charset="0"/>
              </a:rPr>
              <a:t>Two companies AAA &amp; BBB want to borrow $10 million for 5 years and have been offered the following rates. </a:t>
            </a:r>
          </a:p>
          <a:p>
            <a:r>
              <a:rPr lang="en-US" sz="2000" i="1" dirty="0">
                <a:latin typeface="Arial" charset="0"/>
                <a:cs typeface="Arial" charset="0"/>
              </a:rPr>
              <a:t>Assume that AAA wants to borrow at a floating rate of interest. BBB wants to borrow at a fixed rate of interest. </a:t>
            </a:r>
          </a:p>
        </p:txBody>
      </p:sp>
      <p:pic>
        <p:nvPicPr>
          <p:cNvPr id="24579" name="Object 4"/>
          <p:cNvPicPr>
            <a:picLocks noChangeArrowheads="1"/>
          </p:cNvPicPr>
          <p:nvPr/>
        </p:nvPicPr>
        <p:blipFill>
          <a:blip r:embed="rId3" cstate="print"/>
          <a:srcRect l="-2431" t="-24738" r="-34" b="-2847"/>
          <a:stretch>
            <a:fillRect/>
          </a:stretch>
        </p:blipFill>
        <p:spPr bwMode="auto">
          <a:xfrm>
            <a:off x="800100" y="2438400"/>
            <a:ext cx="7543800" cy="28956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5D25615B-5FF8-4641-9AA1-FE491BE1E946}"/>
              </a:ext>
            </a:extLst>
          </p:cNvPr>
          <p:cNvSpPr>
            <a:spLocks noGrp="1"/>
          </p:cNvSpPr>
          <p:nvPr>
            <p:ph type="sldNum" sz="quarter" idx="12"/>
          </p:nvPr>
        </p:nvSpPr>
        <p:spPr/>
        <p:txBody>
          <a:bodyPr/>
          <a:lstStyle/>
          <a:p>
            <a:pPr>
              <a:defRPr/>
            </a:pPr>
            <a:fld id="{420688DF-2E9F-4FE4-9157-09DC2EDDEEF5}"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57200" y="381000"/>
            <a:ext cx="8229600" cy="5745163"/>
          </a:xfrm>
        </p:spPr>
        <p:txBody>
          <a:bodyPr/>
          <a:lstStyle/>
          <a:p>
            <a:pPr>
              <a:buNone/>
            </a:pPr>
            <a:r>
              <a:rPr lang="en-US" sz="2800" b="1" i="1" dirty="0">
                <a:latin typeface="Arial" charset="0"/>
                <a:cs typeface="Arial" charset="0"/>
              </a:rPr>
              <a:t>The comparative-advantage argument (b)</a:t>
            </a:r>
          </a:p>
          <a:p>
            <a:endParaRPr lang="en-US" sz="2800" i="1" dirty="0">
              <a:latin typeface="Arial" charset="0"/>
              <a:cs typeface="Arial" charset="0"/>
            </a:endParaRPr>
          </a:p>
          <a:p>
            <a:r>
              <a:rPr lang="en-US" sz="2800" i="1" dirty="0">
                <a:latin typeface="Arial" charset="0"/>
                <a:cs typeface="Arial" charset="0"/>
              </a:rPr>
              <a:t>AAA borrows fixed rate funds at 4% per annum. BBB borrows floating-rate funds at LIBOR+0.6% per annum.</a:t>
            </a:r>
          </a:p>
          <a:p>
            <a:r>
              <a:rPr lang="en-US" sz="2800" i="1" dirty="0">
                <a:latin typeface="Arial" charset="0"/>
                <a:cs typeface="Arial" charset="0"/>
              </a:rPr>
              <a:t>Consider an interest rate swap: AAA agrees to pay BBB interest at 6-month LIBOR on $10 billion. In return, BBB agrees to pay AAA interest at a fixed rate of 4.35% per annum on $10 million.</a:t>
            </a:r>
          </a:p>
          <a:p>
            <a:endParaRPr lang="en-US" dirty="0"/>
          </a:p>
        </p:txBody>
      </p:sp>
      <p:sp>
        <p:nvSpPr>
          <p:cNvPr id="2" name="Slide Number Placeholder 1">
            <a:extLst>
              <a:ext uri="{FF2B5EF4-FFF2-40B4-BE49-F238E27FC236}">
                <a16:creationId xmlns:a16="http://schemas.microsoft.com/office/drawing/2014/main" id="{E8EE4AE4-5DCC-435F-8973-1F508052EF03}"/>
              </a:ext>
            </a:extLst>
          </p:cNvPr>
          <p:cNvSpPr>
            <a:spLocks noGrp="1"/>
          </p:cNvSpPr>
          <p:nvPr>
            <p:ph type="sldNum" sz="quarter" idx="12"/>
          </p:nvPr>
        </p:nvSpPr>
        <p:spPr/>
        <p:txBody>
          <a:bodyPr/>
          <a:lstStyle/>
          <a:p>
            <a:pPr>
              <a:defRPr/>
            </a:pPr>
            <a:fld id="{420688DF-2E9F-4FE4-9157-09DC2EDDEEF5}"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304800"/>
            <a:ext cx="8229600" cy="6096000"/>
          </a:xfrm>
        </p:spPr>
        <p:txBody>
          <a:bodyPr/>
          <a:lstStyle/>
          <a:p>
            <a:pPr marL="571500" indent="-571500" eaLnBrk="1" hangingPunct="1">
              <a:buFont typeface="Arial" charset="0"/>
              <a:buNone/>
            </a:pPr>
            <a:r>
              <a:rPr lang="en-US" sz="2800" b="1" dirty="0">
                <a:latin typeface="Arial" charset="0"/>
                <a:cs typeface="Arial" charset="0"/>
              </a:rPr>
              <a:t>Outline</a:t>
            </a:r>
          </a:p>
          <a:p>
            <a:pPr marL="571500" indent="-571500" eaLnBrk="1" hangingPunct="1">
              <a:buFont typeface="Arial" charset="0"/>
              <a:buAutoNum type="romanUcPeriod"/>
            </a:pPr>
            <a:r>
              <a:rPr lang="en-US" sz="2800" dirty="0">
                <a:latin typeface="Arial" pitchFamily="34" charset="0"/>
                <a:cs typeface="Arial" pitchFamily="34" charset="0"/>
              </a:rPr>
              <a:t>Nature of swaps</a:t>
            </a:r>
          </a:p>
          <a:p>
            <a:pPr marL="571500" indent="-571500" eaLnBrk="1" hangingPunct="1">
              <a:buFont typeface="Arial" charset="0"/>
              <a:buAutoNum type="romanUcPeriod"/>
            </a:pPr>
            <a:r>
              <a:rPr lang="en-US" sz="2800" dirty="0">
                <a:latin typeface="Arial" pitchFamily="34" charset="0"/>
                <a:cs typeface="Arial" pitchFamily="34" charset="0"/>
              </a:rPr>
              <a:t>Interest rate swaps</a:t>
            </a:r>
          </a:p>
          <a:p>
            <a:pPr marL="571500" indent="-571500" eaLnBrk="1" hangingPunct="1">
              <a:buFont typeface="Arial" charset="0"/>
              <a:buAutoNum type="arabicPeriod"/>
            </a:pPr>
            <a:r>
              <a:rPr lang="en-US" sz="2800" dirty="0">
                <a:latin typeface="Arial" pitchFamily="34" charset="0"/>
                <a:cs typeface="Arial" pitchFamily="34" charset="0"/>
              </a:rPr>
              <a:t>Mechanics of interest rate swap</a:t>
            </a:r>
          </a:p>
          <a:p>
            <a:pPr marL="571500" indent="-571500" eaLnBrk="1" hangingPunct="1">
              <a:buFont typeface="Arial" charset="0"/>
              <a:buAutoNum type="arabicPeriod"/>
            </a:pPr>
            <a:r>
              <a:rPr lang="en-US" sz="2800" dirty="0">
                <a:latin typeface="Arial" pitchFamily="34" charset="0"/>
                <a:cs typeface="Arial" pitchFamily="34" charset="0"/>
              </a:rPr>
              <a:t>Typical uses of an interest rate swap</a:t>
            </a:r>
          </a:p>
          <a:p>
            <a:pPr marL="571500" indent="-571500" eaLnBrk="1" hangingPunct="1">
              <a:buFont typeface="Arial" charset="0"/>
              <a:buAutoNum type="arabicPeriod"/>
            </a:pPr>
            <a:r>
              <a:rPr lang="en-US" sz="2800" dirty="0">
                <a:latin typeface="Arial" pitchFamily="34" charset="0"/>
                <a:cs typeface="Arial" pitchFamily="34" charset="0"/>
              </a:rPr>
              <a:t>The comparative-advantage argument</a:t>
            </a:r>
          </a:p>
          <a:p>
            <a:pPr marL="571500" indent="-571500" eaLnBrk="1" hangingPunct="1">
              <a:buFont typeface="Arial" charset="0"/>
              <a:buAutoNum type="arabicPeriod"/>
            </a:pPr>
            <a:r>
              <a:rPr lang="en-US" sz="2800" dirty="0">
                <a:latin typeface="Arial" pitchFamily="34" charset="0"/>
                <a:cs typeface="Arial" pitchFamily="34" charset="0"/>
              </a:rPr>
              <a:t>Valuation of interest rate swaps</a:t>
            </a:r>
          </a:p>
          <a:p>
            <a:pPr marL="571500" indent="-571500" eaLnBrk="1" hangingPunct="1">
              <a:buFont typeface="Arial" charset="0"/>
              <a:buNone/>
            </a:pPr>
            <a:r>
              <a:rPr lang="en-US" sz="2800" dirty="0">
                <a:latin typeface="Arial" pitchFamily="34" charset="0"/>
                <a:cs typeface="Arial" pitchFamily="34" charset="0"/>
              </a:rPr>
              <a:t>III. Currency swaps</a:t>
            </a:r>
          </a:p>
          <a:p>
            <a:pPr marL="571500" indent="-571500" eaLnBrk="1" hangingPunct="1">
              <a:buFont typeface="Arial" charset="0"/>
              <a:buAutoNum type="arabicPeriod"/>
            </a:pPr>
            <a:r>
              <a:rPr lang="en-US" sz="2800" dirty="0">
                <a:latin typeface="Arial" pitchFamily="34" charset="0"/>
                <a:cs typeface="Arial" pitchFamily="34" charset="0"/>
              </a:rPr>
              <a:t>Mechanics of currency swaps</a:t>
            </a:r>
          </a:p>
          <a:p>
            <a:pPr marL="571500" indent="-571500" eaLnBrk="1" hangingPunct="1">
              <a:buFont typeface="Arial" charset="0"/>
              <a:buAutoNum type="arabicPeriod"/>
            </a:pPr>
            <a:r>
              <a:rPr lang="en-US" sz="2800" dirty="0">
                <a:latin typeface="Arial" pitchFamily="34" charset="0"/>
                <a:cs typeface="Arial" pitchFamily="34" charset="0"/>
              </a:rPr>
              <a:t>Typical uses of a currency swap</a:t>
            </a:r>
          </a:p>
          <a:p>
            <a:pPr marL="571500" indent="-571500" eaLnBrk="1" hangingPunct="1">
              <a:buFont typeface="Arial" charset="0"/>
              <a:buAutoNum type="arabicPeriod"/>
            </a:pPr>
            <a:r>
              <a:rPr lang="en-US" sz="2800" dirty="0">
                <a:latin typeface="Arial" pitchFamily="34" charset="0"/>
                <a:cs typeface="Arial" pitchFamily="34" charset="0"/>
              </a:rPr>
              <a:t>The comparative-advantage argument</a:t>
            </a:r>
          </a:p>
          <a:p>
            <a:pPr marL="571500" indent="-571500" eaLnBrk="1" hangingPunct="1">
              <a:buFont typeface="Arial" charset="0"/>
              <a:buAutoNum type="arabicPeriod"/>
            </a:pPr>
            <a:r>
              <a:rPr lang="en-US" sz="2800" dirty="0">
                <a:latin typeface="Arial" pitchFamily="34" charset="0"/>
                <a:cs typeface="Arial" pitchFamily="34" charset="0"/>
              </a:rPr>
              <a:t>Valuation of currency swaps</a:t>
            </a:r>
          </a:p>
        </p:txBody>
      </p:sp>
      <p:sp>
        <p:nvSpPr>
          <p:cNvPr id="2" name="Slide Number Placeholder 1">
            <a:extLst>
              <a:ext uri="{FF2B5EF4-FFF2-40B4-BE49-F238E27FC236}">
                <a16:creationId xmlns:a16="http://schemas.microsoft.com/office/drawing/2014/main" id="{3487E519-2EAC-4656-B8C3-889223FB5791}"/>
              </a:ext>
            </a:extLst>
          </p:cNvPr>
          <p:cNvSpPr>
            <a:spLocks noGrp="1"/>
          </p:cNvSpPr>
          <p:nvPr>
            <p:ph type="sldNum" sz="quarter" idx="12"/>
          </p:nvPr>
        </p:nvSpPr>
        <p:spPr/>
        <p:txBody>
          <a:bodyPr/>
          <a:lstStyle/>
          <a:p>
            <a:pPr>
              <a:defRPr/>
            </a:pPr>
            <a:fld id="{420688DF-2E9F-4FE4-9157-09DC2EDDEEF5}"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457200" y="381000"/>
            <a:ext cx="8229600" cy="5745163"/>
          </a:xfrm>
        </p:spPr>
        <p:txBody>
          <a:bodyPr/>
          <a:lstStyle/>
          <a:p>
            <a:pPr>
              <a:buNone/>
            </a:pPr>
            <a:r>
              <a:rPr lang="en-US" b="1" i="1" dirty="0">
                <a:latin typeface="Arial" charset="0"/>
                <a:cs typeface="Arial" charset="0"/>
              </a:rPr>
              <a:t>The comparative-advantage argument (c)</a:t>
            </a:r>
          </a:p>
          <a:p>
            <a:r>
              <a:rPr lang="en-US" sz="2800" i="1" dirty="0">
                <a:latin typeface="Arial" charset="0"/>
                <a:cs typeface="Arial" charset="0"/>
              </a:rPr>
              <a:t>AAA has three sets of cash flows: </a:t>
            </a:r>
            <a:endParaRPr lang="en-US" sz="2800" dirty="0">
              <a:latin typeface="Arial" charset="0"/>
              <a:cs typeface="Arial" charset="0"/>
            </a:endParaRPr>
          </a:p>
          <a:p>
            <a:pPr>
              <a:buFont typeface="Arial" charset="0"/>
              <a:buNone/>
            </a:pPr>
            <a:r>
              <a:rPr lang="en-US" sz="2800" i="1" dirty="0">
                <a:latin typeface="Arial" charset="0"/>
                <a:cs typeface="Arial" charset="0"/>
              </a:rPr>
              <a:t>   - It pays 4.0% per annum to the bank</a:t>
            </a:r>
          </a:p>
          <a:p>
            <a:pPr>
              <a:buFont typeface="Arial" charset="0"/>
              <a:buNone/>
            </a:pPr>
            <a:r>
              <a:rPr lang="en-US" sz="2800" i="1" dirty="0">
                <a:latin typeface="Arial" charset="0"/>
                <a:cs typeface="Arial" charset="0"/>
              </a:rPr>
              <a:t> -  It receives 4.35 % per annum from BBB</a:t>
            </a:r>
            <a:endParaRPr lang="en-US" sz="2800" dirty="0">
              <a:latin typeface="Arial" charset="0"/>
              <a:cs typeface="Arial" charset="0"/>
            </a:endParaRPr>
          </a:p>
          <a:p>
            <a:pPr>
              <a:buFont typeface="Arial" charset="0"/>
              <a:buNone/>
            </a:pPr>
            <a:r>
              <a:rPr lang="en-US" sz="2800" i="1" dirty="0">
                <a:latin typeface="Arial" charset="0"/>
                <a:cs typeface="Arial" charset="0"/>
              </a:rPr>
              <a:t> - It pays LIBOR to BBB.</a:t>
            </a:r>
            <a:endParaRPr lang="en-US" sz="2800" dirty="0">
              <a:latin typeface="Arial" charset="0"/>
              <a:cs typeface="Arial" charset="0"/>
            </a:endParaRPr>
          </a:p>
          <a:p>
            <a:r>
              <a:rPr lang="en-US" sz="2800" i="1" dirty="0">
                <a:latin typeface="Arial" charset="0"/>
                <a:cs typeface="Arial" charset="0"/>
              </a:rPr>
              <a:t>Totally, </a:t>
            </a:r>
            <a:r>
              <a:rPr lang="en-US" sz="2800" i="1" dirty="0">
                <a:solidFill>
                  <a:srgbClr val="FF0000"/>
                </a:solidFill>
                <a:latin typeface="Arial" charset="0"/>
                <a:cs typeface="Arial" charset="0"/>
              </a:rPr>
              <a:t>AAA pays LIBOR-0.35%, 0.25% </a:t>
            </a:r>
            <a:r>
              <a:rPr lang="en-US" sz="2800" i="1" dirty="0">
                <a:latin typeface="Arial" charset="0"/>
                <a:cs typeface="Arial" charset="0"/>
              </a:rPr>
              <a:t>lower than the floating rate offered by the bank</a:t>
            </a:r>
            <a:r>
              <a:rPr lang="en-US" i="1" dirty="0">
                <a:latin typeface="Arial" charset="0"/>
                <a:cs typeface="Arial" charset="0"/>
              </a:rPr>
              <a:t>.</a:t>
            </a:r>
            <a:endParaRPr lang="en-US" dirty="0"/>
          </a:p>
        </p:txBody>
      </p:sp>
      <p:sp>
        <p:nvSpPr>
          <p:cNvPr id="2" name="Slide Number Placeholder 1">
            <a:extLst>
              <a:ext uri="{FF2B5EF4-FFF2-40B4-BE49-F238E27FC236}">
                <a16:creationId xmlns:a16="http://schemas.microsoft.com/office/drawing/2014/main" id="{8E788ACA-8B56-44BA-999A-E32F6412F9AF}"/>
              </a:ext>
            </a:extLst>
          </p:cNvPr>
          <p:cNvSpPr>
            <a:spLocks noGrp="1"/>
          </p:cNvSpPr>
          <p:nvPr>
            <p:ph type="sldNum" sz="quarter" idx="12"/>
          </p:nvPr>
        </p:nvSpPr>
        <p:spPr/>
        <p:txBody>
          <a:bodyPr/>
          <a:lstStyle/>
          <a:p>
            <a:pPr>
              <a:defRPr/>
            </a:pPr>
            <a:fld id="{420688DF-2E9F-4FE4-9157-09DC2EDDEEF5}"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457200" y="381000"/>
            <a:ext cx="8229600" cy="5745163"/>
          </a:xfrm>
        </p:spPr>
        <p:txBody>
          <a:bodyPr/>
          <a:lstStyle/>
          <a:p>
            <a:pPr>
              <a:buNone/>
            </a:pPr>
            <a:r>
              <a:rPr lang="en-US" b="1" i="1" dirty="0">
                <a:latin typeface="Arial" charset="0"/>
                <a:cs typeface="Arial" charset="0"/>
              </a:rPr>
              <a:t>The comparative-advantage argument (d)</a:t>
            </a:r>
          </a:p>
          <a:p>
            <a:r>
              <a:rPr lang="en-US" sz="2800" i="1" dirty="0">
                <a:latin typeface="Arial" charset="0"/>
                <a:cs typeface="Arial" charset="0"/>
              </a:rPr>
              <a:t>BBB has three sets of cash flows: </a:t>
            </a:r>
            <a:endParaRPr lang="en-US" sz="2800" dirty="0">
              <a:latin typeface="Arial" charset="0"/>
              <a:cs typeface="Arial" charset="0"/>
            </a:endParaRPr>
          </a:p>
          <a:p>
            <a:pPr>
              <a:buFont typeface="Arial" charset="0"/>
              <a:buNone/>
            </a:pPr>
            <a:r>
              <a:rPr lang="en-US" sz="2800" i="1" dirty="0">
                <a:latin typeface="Arial" charset="0"/>
                <a:cs typeface="Arial" charset="0"/>
              </a:rPr>
              <a:t>- It pays LIBOR +0.6% to the bank.</a:t>
            </a:r>
            <a:endParaRPr lang="en-US" sz="2800" dirty="0">
              <a:latin typeface="Arial" charset="0"/>
              <a:cs typeface="Arial" charset="0"/>
            </a:endParaRPr>
          </a:p>
          <a:p>
            <a:pPr>
              <a:buFont typeface="Arial" charset="0"/>
              <a:buNone/>
            </a:pPr>
            <a:r>
              <a:rPr lang="en-US" sz="2800" i="1" dirty="0">
                <a:latin typeface="Arial" charset="0"/>
                <a:cs typeface="Arial" charset="0"/>
              </a:rPr>
              <a:t>- It receives LIBOR from AAA</a:t>
            </a:r>
            <a:endParaRPr lang="en-US" sz="2800" dirty="0">
              <a:latin typeface="Arial" charset="0"/>
              <a:cs typeface="Arial" charset="0"/>
            </a:endParaRPr>
          </a:p>
          <a:p>
            <a:pPr>
              <a:buFont typeface="Arial" charset="0"/>
              <a:buNone/>
            </a:pPr>
            <a:r>
              <a:rPr lang="en-US" sz="2800" i="1" dirty="0">
                <a:latin typeface="Arial" charset="0"/>
                <a:cs typeface="Arial" charset="0"/>
              </a:rPr>
              <a:t>- It pays 4.35% to AAA</a:t>
            </a:r>
            <a:endParaRPr lang="en-US" sz="2800" dirty="0">
              <a:latin typeface="Arial" charset="0"/>
              <a:cs typeface="Arial" charset="0"/>
            </a:endParaRPr>
          </a:p>
          <a:p>
            <a:r>
              <a:rPr lang="en-US" sz="2800" i="1" dirty="0">
                <a:latin typeface="Arial" charset="0"/>
                <a:cs typeface="Arial" charset="0"/>
              </a:rPr>
              <a:t>Totally, </a:t>
            </a:r>
            <a:r>
              <a:rPr lang="en-US" sz="2800" i="1" dirty="0">
                <a:solidFill>
                  <a:srgbClr val="FF0000"/>
                </a:solidFill>
                <a:latin typeface="Arial" charset="0"/>
                <a:cs typeface="Arial" charset="0"/>
              </a:rPr>
              <a:t>BBB pays 4.95% per annum</a:t>
            </a:r>
            <a:r>
              <a:rPr lang="en-US" sz="2800" i="1" dirty="0">
                <a:latin typeface="Arial" charset="0"/>
                <a:cs typeface="Arial" charset="0"/>
              </a:rPr>
              <a:t>, 0.25% lower than the fixed rate offered by the bank.</a:t>
            </a:r>
            <a:endParaRPr lang="en-US" sz="2800" dirty="0">
              <a:latin typeface="Arial" charset="0"/>
              <a:cs typeface="Arial" charset="0"/>
            </a:endParaRPr>
          </a:p>
          <a:p>
            <a:endParaRPr lang="en-US" dirty="0"/>
          </a:p>
        </p:txBody>
      </p:sp>
      <p:sp>
        <p:nvSpPr>
          <p:cNvPr id="2" name="Slide Number Placeholder 1">
            <a:extLst>
              <a:ext uri="{FF2B5EF4-FFF2-40B4-BE49-F238E27FC236}">
                <a16:creationId xmlns:a16="http://schemas.microsoft.com/office/drawing/2014/main" id="{DC3C1409-5709-4836-8F32-A20EA0302E80}"/>
              </a:ext>
            </a:extLst>
          </p:cNvPr>
          <p:cNvSpPr>
            <a:spLocks noGrp="1"/>
          </p:cNvSpPr>
          <p:nvPr>
            <p:ph type="sldNum" sz="quarter" idx="12"/>
          </p:nvPr>
        </p:nvSpPr>
        <p:spPr/>
        <p:txBody>
          <a:bodyPr/>
          <a:lstStyle/>
          <a:p>
            <a:pPr>
              <a:defRPr/>
            </a:pPr>
            <a:fld id="{420688DF-2E9F-4FE4-9157-09DC2EDDEEF5}"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noFill/>
        </p:spPr>
        <p:txBody>
          <a:bodyPr lIns="92075" tIns="46038" rIns="92075" bIns="46038" anchor="ctr"/>
          <a:lstStyle/>
          <a:p>
            <a:pPr eaLnBrk="1" hangingPunct="1"/>
            <a:r>
              <a:rPr lang="en-US" dirty="0"/>
              <a:t>The Swap</a:t>
            </a:r>
          </a:p>
        </p:txBody>
      </p:sp>
      <p:sp>
        <p:nvSpPr>
          <p:cNvPr id="25604" name="Rectangle 3"/>
          <p:cNvSpPr>
            <a:spLocks noGrp="1" noChangeArrowheads="1"/>
          </p:cNvSpPr>
          <p:nvPr>
            <p:ph type="body" idx="1"/>
          </p:nvPr>
        </p:nvSpPr>
        <p:spPr>
          <a:xfrm>
            <a:off x="457200" y="1719263"/>
            <a:ext cx="7969250" cy="4411662"/>
          </a:xfrm>
          <a:noFill/>
        </p:spPr>
        <p:txBody>
          <a:bodyPr lIns="92075" tIns="46038" rIns="92075" bIns="46038"/>
          <a:lstStyle/>
          <a:p>
            <a:pPr eaLnBrk="1" hangingPunct="1">
              <a:buFont typeface="Wingdings" pitchFamily="2" charset="2"/>
              <a:buNone/>
            </a:pPr>
            <a:r>
              <a:rPr lang="en-US"/>
              <a:t> </a:t>
            </a:r>
          </a:p>
        </p:txBody>
      </p:sp>
      <p:sp>
        <p:nvSpPr>
          <p:cNvPr id="25605" name="Rectangle 4"/>
          <p:cNvSpPr>
            <a:spLocks noChangeArrowheads="1"/>
          </p:cNvSpPr>
          <p:nvPr/>
        </p:nvSpPr>
        <p:spPr bwMode="auto">
          <a:xfrm>
            <a:off x="2071688" y="3357563"/>
            <a:ext cx="1643062" cy="461962"/>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US" sz="2400">
                <a:latin typeface="Times New Roman" pitchFamily="18" charset="0"/>
              </a:rPr>
              <a:t>AAACorp</a:t>
            </a:r>
          </a:p>
        </p:txBody>
      </p:sp>
      <p:sp>
        <p:nvSpPr>
          <p:cNvPr id="25606" name="Rectangle 5"/>
          <p:cNvSpPr>
            <a:spLocks noChangeArrowheads="1"/>
          </p:cNvSpPr>
          <p:nvPr/>
        </p:nvSpPr>
        <p:spPr bwMode="auto">
          <a:xfrm>
            <a:off x="5429250" y="3357563"/>
            <a:ext cx="1785938" cy="461962"/>
          </a:xfrm>
          <a:prstGeom prst="rect">
            <a:avLst/>
          </a:prstGeom>
          <a:noFill/>
          <a:ln w="9525">
            <a:noFill/>
            <a:miter lim="800000"/>
            <a:headEnd/>
            <a:tailEnd/>
          </a:ln>
        </p:spPr>
        <p:txBody>
          <a:bodyPr lIns="92075" tIns="46038" rIns="92075" bIns="46038">
            <a:spAutoFit/>
          </a:bodyPr>
          <a:lstStyle/>
          <a:p>
            <a:pPr algn="ctr" eaLnBrk="0" hangingPunct="0">
              <a:spcBef>
                <a:spcPct val="50000"/>
              </a:spcBef>
            </a:pPr>
            <a:r>
              <a:rPr lang="en-CA" sz="2400">
                <a:latin typeface="Times New Roman" pitchFamily="18" charset="0"/>
              </a:rPr>
              <a:t>BBBCorp</a:t>
            </a:r>
            <a:endParaRPr lang="en-US" sz="2400">
              <a:latin typeface="Times New Roman" pitchFamily="18" charset="0"/>
            </a:endParaRPr>
          </a:p>
        </p:txBody>
      </p:sp>
      <p:sp>
        <p:nvSpPr>
          <p:cNvPr id="25607" name="AutoShape 6"/>
          <p:cNvSpPr>
            <a:spLocks noChangeArrowheads="1"/>
          </p:cNvSpPr>
          <p:nvPr/>
        </p:nvSpPr>
        <p:spPr bwMode="auto">
          <a:xfrm>
            <a:off x="3429000" y="4000500"/>
            <a:ext cx="2400300" cy="452438"/>
          </a:xfrm>
          <a:prstGeom prst="rightArrow">
            <a:avLst>
              <a:gd name="adj1" fmla="val 50000"/>
              <a:gd name="adj2" fmla="val 265287"/>
            </a:avLst>
          </a:prstGeom>
          <a:solidFill>
            <a:schemeClr val="tx1"/>
          </a:solidFill>
          <a:ln w="12700">
            <a:solidFill>
              <a:schemeClr val="tx1"/>
            </a:solidFill>
            <a:miter lim="800000"/>
            <a:headEnd/>
            <a:tailEnd/>
          </a:ln>
        </p:spPr>
        <p:txBody>
          <a:bodyPr wrap="none" anchor="ctr"/>
          <a:lstStyle/>
          <a:p>
            <a:endParaRPr lang="en-US"/>
          </a:p>
        </p:txBody>
      </p:sp>
      <p:sp>
        <p:nvSpPr>
          <p:cNvPr id="25608" name="AutoShape 7"/>
          <p:cNvSpPr>
            <a:spLocks noChangeArrowheads="1"/>
          </p:cNvSpPr>
          <p:nvPr/>
        </p:nvSpPr>
        <p:spPr bwMode="auto">
          <a:xfrm>
            <a:off x="3357563" y="2786063"/>
            <a:ext cx="2214562" cy="495300"/>
          </a:xfrm>
          <a:prstGeom prst="leftArrow">
            <a:avLst>
              <a:gd name="adj1" fmla="val 50000"/>
              <a:gd name="adj2" fmla="val 240594"/>
            </a:avLst>
          </a:prstGeom>
          <a:solidFill>
            <a:schemeClr val="tx1"/>
          </a:solidFill>
          <a:ln w="12700">
            <a:solidFill>
              <a:schemeClr val="tx1"/>
            </a:solidFill>
            <a:miter lim="800000"/>
            <a:headEnd/>
            <a:tailEnd/>
          </a:ln>
        </p:spPr>
        <p:txBody>
          <a:bodyPr wrap="none" anchor="ctr"/>
          <a:lstStyle/>
          <a:p>
            <a:endParaRPr lang="en-US"/>
          </a:p>
        </p:txBody>
      </p:sp>
      <p:sp>
        <p:nvSpPr>
          <p:cNvPr id="25609" name="AutoShape 8"/>
          <p:cNvSpPr>
            <a:spLocks noChangeArrowheads="1"/>
          </p:cNvSpPr>
          <p:nvPr/>
        </p:nvSpPr>
        <p:spPr bwMode="auto">
          <a:xfrm>
            <a:off x="7215188" y="3429000"/>
            <a:ext cx="1509712" cy="350838"/>
          </a:xfrm>
          <a:prstGeom prst="rightArrow">
            <a:avLst>
              <a:gd name="adj1" fmla="val 50000"/>
              <a:gd name="adj2" fmla="val 283570"/>
            </a:avLst>
          </a:prstGeom>
          <a:solidFill>
            <a:schemeClr val="tx1"/>
          </a:solidFill>
          <a:ln w="12700">
            <a:solidFill>
              <a:schemeClr val="tx1"/>
            </a:solidFill>
            <a:miter lim="800000"/>
            <a:headEnd/>
            <a:tailEnd/>
          </a:ln>
        </p:spPr>
        <p:txBody>
          <a:bodyPr wrap="none" anchor="ctr"/>
          <a:lstStyle/>
          <a:p>
            <a:endParaRPr lang="en-US"/>
          </a:p>
        </p:txBody>
      </p:sp>
      <p:sp>
        <p:nvSpPr>
          <p:cNvPr id="25610" name="AutoShape 9"/>
          <p:cNvSpPr>
            <a:spLocks noChangeArrowheads="1"/>
          </p:cNvSpPr>
          <p:nvPr/>
        </p:nvSpPr>
        <p:spPr bwMode="auto">
          <a:xfrm>
            <a:off x="285750" y="3500438"/>
            <a:ext cx="1428750" cy="285750"/>
          </a:xfrm>
          <a:prstGeom prst="leftArrow">
            <a:avLst>
              <a:gd name="adj1" fmla="val 50000"/>
              <a:gd name="adj2" fmla="val 294352"/>
            </a:avLst>
          </a:prstGeom>
          <a:solidFill>
            <a:schemeClr val="tx1"/>
          </a:solidFill>
          <a:ln w="12700">
            <a:solidFill>
              <a:schemeClr val="tx1"/>
            </a:solidFill>
            <a:miter lim="800000"/>
            <a:headEnd/>
            <a:tailEnd/>
          </a:ln>
        </p:spPr>
        <p:txBody>
          <a:bodyPr wrap="none" anchor="ctr"/>
          <a:lstStyle/>
          <a:p>
            <a:endParaRPr lang="en-US"/>
          </a:p>
        </p:txBody>
      </p:sp>
      <p:sp>
        <p:nvSpPr>
          <p:cNvPr id="25611" name="Rectangle 10"/>
          <p:cNvSpPr>
            <a:spLocks noChangeArrowheads="1"/>
          </p:cNvSpPr>
          <p:nvPr/>
        </p:nvSpPr>
        <p:spPr bwMode="auto">
          <a:xfrm>
            <a:off x="3929063" y="4632325"/>
            <a:ext cx="1339850" cy="461963"/>
          </a:xfrm>
          <a:prstGeom prst="rect">
            <a:avLst/>
          </a:prstGeom>
          <a:noFill/>
          <a:ln w="9525">
            <a:noFill/>
            <a:miter lim="800000"/>
            <a:headEnd/>
            <a:tailEnd/>
          </a:ln>
        </p:spPr>
        <p:txBody>
          <a:bodyPr lIns="92075" tIns="46038" rIns="92075" bIns="46038">
            <a:spAutoFit/>
          </a:bodyPr>
          <a:lstStyle/>
          <a:p>
            <a:pPr algn="ctr" eaLnBrk="0" hangingPunct="0"/>
            <a:r>
              <a:rPr lang="en-US" sz="2400">
                <a:latin typeface="Times New Roman" pitchFamily="18" charset="0"/>
              </a:rPr>
              <a:t>LIBOR</a:t>
            </a:r>
          </a:p>
        </p:txBody>
      </p:sp>
      <p:sp>
        <p:nvSpPr>
          <p:cNvPr id="25612" name="Rectangle 11"/>
          <p:cNvSpPr>
            <a:spLocks noChangeArrowheads="1"/>
          </p:cNvSpPr>
          <p:nvPr/>
        </p:nvSpPr>
        <p:spPr bwMode="auto">
          <a:xfrm>
            <a:off x="7000875" y="3849688"/>
            <a:ext cx="2143125" cy="461962"/>
          </a:xfrm>
          <a:prstGeom prst="rect">
            <a:avLst/>
          </a:prstGeom>
          <a:noFill/>
          <a:ln w="9525">
            <a:noFill/>
            <a:miter lim="800000"/>
            <a:headEnd/>
            <a:tailEnd/>
          </a:ln>
        </p:spPr>
        <p:txBody>
          <a:bodyPr lIns="92075" tIns="46038" rIns="92075" bIns="46038">
            <a:spAutoFit/>
          </a:bodyPr>
          <a:lstStyle/>
          <a:p>
            <a:pPr algn="ctr" eaLnBrk="0" hangingPunct="0"/>
            <a:r>
              <a:rPr lang="en-US" sz="2400">
                <a:latin typeface="Times New Roman" pitchFamily="18" charset="0"/>
              </a:rPr>
              <a:t>LIBOR+0.6%</a:t>
            </a:r>
          </a:p>
        </p:txBody>
      </p:sp>
      <p:sp>
        <p:nvSpPr>
          <p:cNvPr id="25613" name="Rectangle 12"/>
          <p:cNvSpPr>
            <a:spLocks noChangeArrowheads="1"/>
          </p:cNvSpPr>
          <p:nvPr/>
        </p:nvSpPr>
        <p:spPr bwMode="auto">
          <a:xfrm>
            <a:off x="4144963" y="2198688"/>
            <a:ext cx="981075" cy="461962"/>
          </a:xfrm>
          <a:prstGeom prst="rect">
            <a:avLst/>
          </a:prstGeom>
          <a:no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4.35%</a:t>
            </a:r>
          </a:p>
        </p:txBody>
      </p:sp>
      <p:sp>
        <p:nvSpPr>
          <p:cNvPr id="25614" name="Rectangle 13"/>
          <p:cNvSpPr>
            <a:spLocks noChangeArrowheads="1"/>
          </p:cNvSpPr>
          <p:nvPr/>
        </p:nvSpPr>
        <p:spPr bwMode="auto">
          <a:xfrm>
            <a:off x="1165225" y="2854325"/>
            <a:ext cx="590550" cy="457200"/>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4%</a:t>
            </a:r>
          </a:p>
        </p:txBody>
      </p:sp>
      <p:sp>
        <p:nvSpPr>
          <p:cNvPr id="25615" name="Slide Number Placeholder 15"/>
          <p:cNvSpPr>
            <a:spLocks noGrp="1"/>
          </p:cNvSpPr>
          <p:nvPr>
            <p:ph type="sldNum" sz="quarter" idx="12"/>
          </p:nvPr>
        </p:nvSpPr>
        <p:spPr>
          <a:noFill/>
        </p:spPr>
        <p:txBody>
          <a:bodyPr/>
          <a:lstStyle/>
          <a:p>
            <a:fld id="{3FB0227C-A595-48FF-A7E8-37CDFBF75CEC}" type="slidenum">
              <a:rPr lang="en-US" altLang="en-US"/>
              <a:pPr/>
              <a:t>22</a:t>
            </a:fld>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757238"/>
            <a:ext cx="7315200" cy="1143000"/>
          </a:xfrm>
          <a:noFill/>
        </p:spPr>
        <p:txBody>
          <a:bodyPr lIns="92075" tIns="46038" rIns="92075" bIns="46038" anchor="ctr"/>
          <a:lstStyle/>
          <a:p>
            <a:pPr eaLnBrk="1" hangingPunct="1"/>
            <a:r>
              <a:rPr lang="en-US" dirty="0"/>
              <a:t>The Swap when a Financial Institution is Involved </a:t>
            </a:r>
            <a:br>
              <a:rPr lang="en-US" dirty="0"/>
            </a:br>
            <a:endParaRPr lang="en-US" dirty="0"/>
          </a:p>
        </p:txBody>
      </p:sp>
      <p:sp>
        <p:nvSpPr>
          <p:cNvPr id="26628" name="Rectangle 3"/>
          <p:cNvSpPr>
            <a:spLocks noGrp="1" noChangeArrowheads="1"/>
          </p:cNvSpPr>
          <p:nvPr>
            <p:ph type="body" idx="1"/>
          </p:nvPr>
        </p:nvSpPr>
        <p:spPr>
          <a:xfrm>
            <a:off x="0" y="1981200"/>
            <a:ext cx="9131300" cy="4114800"/>
          </a:xfrm>
          <a:noFill/>
        </p:spPr>
        <p:txBody>
          <a:bodyPr lIns="92075" tIns="46038" rIns="92075" bIns="46038"/>
          <a:lstStyle/>
          <a:p>
            <a:pPr eaLnBrk="1" hangingPunct="1">
              <a:buFont typeface="Wingdings" pitchFamily="2" charset="2"/>
              <a:buNone/>
            </a:pPr>
            <a:r>
              <a:rPr lang="en-US"/>
              <a:t> </a:t>
            </a:r>
          </a:p>
        </p:txBody>
      </p:sp>
      <p:sp>
        <p:nvSpPr>
          <p:cNvPr id="26629" name="Rectangle 4"/>
          <p:cNvSpPr>
            <a:spLocks noChangeArrowheads="1"/>
          </p:cNvSpPr>
          <p:nvPr/>
        </p:nvSpPr>
        <p:spPr bwMode="auto">
          <a:xfrm>
            <a:off x="1809750" y="3276600"/>
            <a:ext cx="1162050" cy="585788"/>
          </a:xfrm>
          <a:prstGeom prst="rect">
            <a:avLst/>
          </a:prstGeom>
          <a:noFill/>
          <a:ln w="9525">
            <a:noFill/>
            <a:miter lim="800000"/>
            <a:headEnd/>
            <a:tailEnd/>
          </a:ln>
        </p:spPr>
        <p:txBody>
          <a:bodyPr lIns="92075" tIns="46038" rIns="92075" bIns="46038">
            <a:spAutoFit/>
          </a:bodyPr>
          <a:lstStyle/>
          <a:p>
            <a:pPr algn="ctr" eaLnBrk="0" hangingPunct="0"/>
            <a:r>
              <a:rPr lang="en-US" sz="3200" dirty="0">
                <a:latin typeface="Times New Roman" pitchFamily="18" charset="0"/>
              </a:rPr>
              <a:t>AAA</a:t>
            </a:r>
          </a:p>
        </p:txBody>
      </p:sp>
      <p:sp>
        <p:nvSpPr>
          <p:cNvPr id="26630" name="Rectangle 5"/>
          <p:cNvSpPr>
            <a:spLocks noChangeArrowheads="1"/>
          </p:cNvSpPr>
          <p:nvPr/>
        </p:nvSpPr>
        <p:spPr bwMode="auto">
          <a:xfrm>
            <a:off x="3962400" y="3276600"/>
            <a:ext cx="792163" cy="579438"/>
          </a:xfrm>
          <a:prstGeom prst="rect">
            <a:avLst/>
          </a:prstGeom>
          <a:noFill/>
          <a:ln w="9525">
            <a:noFill/>
            <a:miter lim="800000"/>
            <a:headEnd/>
            <a:tailEnd/>
          </a:ln>
        </p:spPr>
        <p:txBody>
          <a:bodyPr lIns="92075" tIns="46038" rIns="92075" bIns="46038">
            <a:spAutoFit/>
          </a:bodyPr>
          <a:lstStyle/>
          <a:p>
            <a:pPr algn="ctr" eaLnBrk="0" hangingPunct="0"/>
            <a:r>
              <a:rPr lang="en-US" sz="3200">
                <a:latin typeface="Times New Roman" pitchFamily="18" charset="0"/>
              </a:rPr>
              <a:t>F.I.</a:t>
            </a:r>
          </a:p>
        </p:txBody>
      </p:sp>
      <p:sp>
        <p:nvSpPr>
          <p:cNvPr id="26631" name="Rectangle 6"/>
          <p:cNvSpPr>
            <a:spLocks noChangeArrowheads="1"/>
          </p:cNvSpPr>
          <p:nvPr/>
        </p:nvSpPr>
        <p:spPr bwMode="auto">
          <a:xfrm>
            <a:off x="5867400" y="3276600"/>
            <a:ext cx="1447800" cy="579438"/>
          </a:xfrm>
          <a:prstGeom prst="rect">
            <a:avLst/>
          </a:prstGeom>
          <a:noFill/>
          <a:ln w="9525">
            <a:noFill/>
            <a:miter lim="800000"/>
            <a:headEnd/>
            <a:tailEnd/>
          </a:ln>
        </p:spPr>
        <p:txBody>
          <a:bodyPr lIns="92075" tIns="46038" rIns="92075" bIns="46038">
            <a:spAutoFit/>
          </a:bodyPr>
          <a:lstStyle/>
          <a:p>
            <a:pPr algn="ctr" eaLnBrk="0" hangingPunct="0"/>
            <a:r>
              <a:rPr lang="en-US" sz="3200">
                <a:latin typeface="Times New Roman" pitchFamily="18" charset="0"/>
              </a:rPr>
              <a:t>BBB</a:t>
            </a:r>
          </a:p>
        </p:txBody>
      </p:sp>
      <p:sp>
        <p:nvSpPr>
          <p:cNvPr id="26632" name="AutoShape 7"/>
          <p:cNvSpPr>
            <a:spLocks noChangeArrowheads="1"/>
          </p:cNvSpPr>
          <p:nvPr/>
        </p:nvSpPr>
        <p:spPr bwMode="auto">
          <a:xfrm>
            <a:off x="5008563" y="3986213"/>
            <a:ext cx="1273175" cy="368300"/>
          </a:xfrm>
          <a:prstGeom prst="rightArrow">
            <a:avLst>
              <a:gd name="adj1" fmla="val 50000"/>
              <a:gd name="adj2" fmla="val 171148"/>
            </a:avLst>
          </a:prstGeom>
          <a:solidFill>
            <a:schemeClr val="tx1"/>
          </a:solidFill>
          <a:ln w="12700">
            <a:solidFill>
              <a:schemeClr val="tx1"/>
            </a:solidFill>
            <a:miter lim="800000"/>
            <a:headEnd/>
            <a:tailEnd/>
          </a:ln>
        </p:spPr>
        <p:txBody>
          <a:bodyPr wrap="none" anchor="ctr"/>
          <a:lstStyle/>
          <a:p>
            <a:endParaRPr lang="en-US"/>
          </a:p>
        </p:txBody>
      </p:sp>
      <p:sp>
        <p:nvSpPr>
          <p:cNvPr id="26633" name="AutoShape 8"/>
          <p:cNvSpPr>
            <a:spLocks noChangeArrowheads="1"/>
          </p:cNvSpPr>
          <p:nvPr/>
        </p:nvSpPr>
        <p:spPr bwMode="auto">
          <a:xfrm>
            <a:off x="2617788" y="3900488"/>
            <a:ext cx="1312862" cy="411162"/>
          </a:xfrm>
          <a:prstGeom prst="rightArrow">
            <a:avLst>
              <a:gd name="adj1" fmla="val 50000"/>
              <a:gd name="adj2" fmla="val 159667"/>
            </a:avLst>
          </a:prstGeom>
          <a:solidFill>
            <a:schemeClr val="tx1"/>
          </a:solidFill>
          <a:ln w="12700">
            <a:solidFill>
              <a:schemeClr val="tx1"/>
            </a:solidFill>
            <a:miter lim="800000"/>
            <a:headEnd/>
            <a:tailEnd/>
          </a:ln>
        </p:spPr>
        <p:txBody>
          <a:bodyPr wrap="none" anchor="ctr"/>
          <a:lstStyle/>
          <a:p>
            <a:endParaRPr lang="en-US"/>
          </a:p>
        </p:txBody>
      </p:sp>
      <p:sp>
        <p:nvSpPr>
          <p:cNvPr id="26634" name="AutoShape 9"/>
          <p:cNvSpPr>
            <a:spLocks noChangeArrowheads="1"/>
          </p:cNvSpPr>
          <p:nvPr/>
        </p:nvSpPr>
        <p:spPr bwMode="auto">
          <a:xfrm>
            <a:off x="2595563" y="2970213"/>
            <a:ext cx="1254125" cy="409575"/>
          </a:xfrm>
          <a:prstGeom prst="leftArrow">
            <a:avLst>
              <a:gd name="adj1" fmla="val 50000"/>
              <a:gd name="adj2" fmla="val 148267"/>
            </a:avLst>
          </a:prstGeom>
          <a:solidFill>
            <a:schemeClr val="tx1"/>
          </a:solidFill>
          <a:ln w="12700">
            <a:solidFill>
              <a:schemeClr val="tx1"/>
            </a:solidFill>
            <a:miter lim="800000"/>
            <a:headEnd/>
            <a:tailEnd/>
          </a:ln>
        </p:spPr>
        <p:txBody>
          <a:bodyPr wrap="none" anchor="ctr"/>
          <a:lstStyle/>
          <a:p>
            <a:endParaRPr lang="en-US"/>
          </a:p>
        </p:txBody>
      </p:sp>
      <p:sp>
        <p:nvSpPr>
          <p:cNvPr id="26635" name="AutoShape 10"/>
          <p:cNvSpPr>
            <a:spLocks noChangeArrowheads="1"/>
          </p:cNvSpPr>
          <p:nvPr/>
        </p:nvSpPr>
        <p:spPr bwMode="auto">
          <a:xfrm>
            <a:off x="5008563" y="2970213"/>
            <a:ext cx="1273175" cy="431800"/>
          </a:xfrm>
          <a:prstGeom prst="leftArrow">
            <a:avLst>
              <a:gd name="adj1" fmla="val 50000"/>
              <a:gd name="adj2" fmla="val 147413"/>
            </a:avLst>
          </a:prstGeom>
          <a:solidFill>
            <a:schemeClr val="tx1"/>
          </a:solidFill>
          <a:ln w="12700">
            <a:solidFill>
              <a:schemeClr val="tx1"/>
            </a:solidFill>
            <a:miter lim="800000"/>
            <a:headEnd/>
            <a:tailEnd/>
          </a:ln>
        </p:spPr>
        <p:txBody>
          <a:bodyPr wrap="none" anchor="ctr"/>
          <a:lstStyle/>
          <a:p>
            <a:endParaRPr lang="en-US"/>
          </a:p>
        </p:txBody>
      </p:sp>
      <p:sp>
        <p:nvSpPr>
          <p:cNvPr id="26636" name="AutoShape 11"/>
          <p:cNvSpPr>
            <a:spLocks noChangeArrowheads="1"/>
          </p:cNvSpPr>
          <p:nvPr/>
        </p:nvSpPr>
        <p:spPr bwMode="auto">
          <a:xfrm>
            <a:off x="7037388" y="3440113"/>
            <a:ext cx="1174750" cy="280987"/>
          </a:xfrm>
          <a:prstGeom prst="rightArrow">
            <a:avLst>
              <a:gd name="adj1" fmla="val 50000"/>
              <a:gd name="adj2" fmla="val 209059"/>
            </a:avLst>
          </a:prstGeom>
          <a:solidFill>
            <a:schemeClr val="tx1"/>
          </a:solidFill>
          <a:ln w="12700">
            <a:solidFill>
              <a:schemeClr val="tx1"/>
            </a:solidFill>
            <a:miter lim="800000"/>
            <a:headEnd/>
            <a:tailEnd/>
          </a:ln>
        </p:spPr>
        <p:txBody>
          <a:bodyPr wrap="none" anchor="ctr"/>
          <a:lstStyle/>
          <a:p>
            <a:endParaRPr lang="en-US"/>
          </a:p>
        </p:txBody>
      </p:sp>
      <p:sp>
        <p:nvSpPr>
          <p:cNvPr id="26637" name="AutoShape 12"/>
          <p:cNvSpPr>
            <a:spLocks noChangeArrowheads="1"/>
          </p:cNvSpPr>
          <p:nvPr/>
        </p:nvSpPr>
        <p:spPr bwMode="auto">
          <a:xfrm>
            <a:off x="704850" y="3417888"/>
            <a:ext cx="896938" cy="303212"/>
          </a:xfrm>
          <a:prstGeom prst="leftArrow">
            <a:avLst>
              <a:gd name="adj1" fmla="val 50000"/>
              <a:gd name="adj2" fmla="val 147892"/>
            </a:avLst>
          </a:prstGeom>
          <a:solidFill>
            <a:schemeClr val="tx1"/>
          </a:solidFill>
          <a:ln w="12700">
            <a:solidFill>
              <a:schemeClr val="tx1"/>
            </a:solidFill>
            <a:miter lim="800000"/>
            <a:headEnd/>
            <a:tailEnd/>
          </a:ln>
        </p:spPr>
        <p:txBody>
          <a:bodyPr wrap="none" anchor="ctr"/>
          <a:lstStyle/>
          <a:p>
            <a:endParaRPr lang="en-US"/>
          </a:p>
        </p:txBody>
      </p:sp>
      <p:sp>
        <p:nvSpPr>
          <p:cNvPr id="26638" name="Rectangle 13"/>
          <p:cNvSpPr>
            <a:spLocks noChangeArrowheads="1"/>
          </p:cNvSpPr>
          <p:nvPr/>
        </p:nvSpPr>
        <p:spPr bwMode="auto">
          <a:xfrm>
            <a:off x="677863" y="2874963"/>
            <a:ext cx="590550" cy="457200"/>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4%</a:t>
            </a:r>
          </a:p>
        </p:txBody>
      </p:sp>
      <p:sp>
        <p:nvSpPr>
          <p:cNvPr id="26639" name="Rectangle 14"/>
          <p:cNvSpPr>
            <a:spLocks noChangeArrowheads="1"/>
          </p:cNvSpPr>
          <p:nvPr/>
        </p:nvSpPr>
        <p:spPr bwMode="auto">
          <a:xfrm>
            <a:off x="2560638" y="4378325"/>
            <a:ext cx="1292225" cy="457200"/>
          </a:xfrm>
          <a:prstGeom prst="rect">
            <a:avLst/>
          </a:prstGeom>
          <a:noFill/>
          <a:ln w="9525">
            <a:noFill/>
            <a:miter lim="800000"/>
            <a:headEnd/>
            <a:tailEnd/>
          </a:ln>
        </p:spPr>
        <p:txBody>
          <a:bodyPr lIns="92075" tIns="46038" rIns="92075" bIns="46038">
            <a:spAutoFit/>
          </a:bodyPr>
          <a:lstStyle/>
          <a:p>
            <a:pPr algn="ctr" eaLnBrk="0" hangingPunct="0"/>
            <a:r>
              <a:rPr lang="en-US" sz="2400">
                <a:latin typeface="Times New Roman" pitchFamily="18" charset="0"/>
              </a:rPr>
              <a:t>LIBOR</a:t>
            </a:r>
          </a:p>
        </p:txBody>
      </p:sp>
      <p:sp>
        <p:nvSpPr>
          <p:cNvPr id="26640" name="Rectangle 15"/>
          <p:cNvSpPr>
            <a:spLocks noChangeArrowheads="1"/>
          </p:cNvSpPr>
          <p:nvPr/>
        </p:nvSpPr>
        <p:spPr bwMode="auto">
          <a:xfrm>
            <a:off x="4975225" y="4421188"/>
            <a:ext cx="1098550" cy="457200"/>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LIBOR</a:t>
            </a:r>
          </a:p>
        </p:txBody>
      </p:sp>
      <p:sp>
        <p:nvSpPr>
          <p:cNvPr id="26641" name="Rectangle 16"/>
          <p:cNvSpPr>
            <a:spLocks noChangeArrowheads="1"/>
          </p:cNvSpPr>
          <p:nvPr/>
        </p:nvSpPr>
        <p:spPr bwMode="auto">
          <a:xfrm>
            <a:off x="6643688" y="3827463"/>
            <a:ext cx="2203450" cy="461962"/>
          </a:xfrm>
          <a:prstGeom prst="rect">
            <a:avLst/>
          </a:prstGeom>
          <a:noFill/>
          <a:ln w="9525">
            <a:noFill/>
            <a:miter lim="800000"/>
            <a:headEnd/>
            <a:tailEnd/>
          </a:ln>
        </p:spPr>
        <p:txBody>
          <a:bodyPr lIns="92075" tIns="46038" rIns="92075" bIns="46038">
            <a:spAutoFit/>
          </a:bodyPr>
          <a:lstStyle/>
          <a:p>
            <a:pPr algn="ctr" eaLnBrk="0" hangingPunct="0"/>
            <a:r>
              <a:rPr lang="en-US" sz="2400">
                <a:latin typeface="Times New Roman" pitchFamily="18" charset="0"/>
              </a:rPr>
              <a:t>LIBOR+0.6%</a:t>
            </a:r>
          </a:p>
        </p:txBody>
      </p:sp>
      <p:sp>
        <p:nvSpPr>
          <p:cNvPr id="26642" name="Rectangle 17"/>
          <p:cNvSpPr>
            <a:spLocks noChangeArrowheads="1"/>
          </p:cNvSpPr>
          <p:nvPr/>
        </p:nvSpPr>
        <p:spPr bwMode="auto">
          <a:xfrm>
            <a:off x="2705100" y="2473325"/>
            <a:ext cx="981075" cy="461963"/>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4.33%</a:t>
            </a:r>
          </a:p>
        </p:txBody>
      </p:sp>
      <p:sp>
        <p:nvSpPr>
          <p:cNvPr id="26643" name="Rectangle 18"/>
          <p:cNvSpPr>
            <a:spLocks noChangeArrowheads="1"/>
          </p:cNvSpPr>
          <p:nvPr/>
        </p:nvSpPr>
        <p:spPr bwMode="auto">
          <a:xfrm>
            <a:off x="5160963" y="2536825"/>
            <a:ext cx="981075" cy="461963"/>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4.37%</a:t>
            </a:r>
          </a:p>
        </p:txBody>
      </p:sp>
      <p:sp>
        <p:nvSpPr>
          <p:cNvPr id="26644" name="Slide Number Placeholder 20"/>
          <p:cNvSpPr>
            <a:spLocks noGrp="1"/>
          </p:cNvSpPr>
          <p:nvPr>
            <p:ph type="sldNum" sz="quarter" idx="12"/>
          </p:nvPr>
        </p:nvSpPr>
        <p:spPr>
          <a:noFill/>
        </p:spPr>
        <p:txBody>
          <a:bodyPr/>
          <a:lstStyle/>
          <a:p>
            <a:fld id="{04B2B8B5-9F0A-4DFA-8C34-327E51BE8B1F}" type="slidenum">
              <a:rPr lang="en-US" altLang="en-US"/>
              <a:pPr/>
              <a:t>23</a:t>
            </a:fld>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757238"/>
            <a:ext cx="7315200" cy="1143000"/>
          </a:xfrm>
          <a:noFill/>
        </p:spPr>
        <p:txBody>
          <a:bodyPr lIns="92075" tIns="46038" rIns="92075" bIns="46038" anchor="ctr"/>
          <a:lstStyle/>
          <a:p>
            <a:pPr eaLnBrk="1" hangingPunct="1"/>
            <a:r>
              <a:rPr lang="en-US" dirty="0"/>
              <a:t>The Swap when a Financial Institution is Involved </a:t>
            </a:r>
            <a:br>
              <a:rPr lang="en-US" dirty="0"/>
            </a:br>
            <a:endParaRPr lang="en-US" dirty="0"/>
          </a:p>
        </p:txBody>
      </p:sp>
      <p:sp>
        <p:nvSpPr>
          <p:cNvPr id="26628" name="Rectangle 3"/>
          <p:cNvSpPr>
            <a:spLocks noGrp="1" noChangeArrowheads="1"/>
          </p:cNvSpPr>
          <p:nvPr>
            <p:ph type="body" idx="1"/>
          </p:nvPr>
        </p:nvSpPr>
        <p:spPr>
          <a:xfrm>
            <a:off x="0" y="1981200"/>
            <a:ext cx="9131300" cy="4114800"/>
          </a:xfrm>
          <a:noFill/>
        </p:spPr>
        <p:txBody>
          <a:bodyPr lIns="92075" tIns="46038" rIns="92075" bIns="46038"/>
          <a:lstStyle/>
          <a:p>
            <a:pPr eaLnBrk="1" hangingPunct="1">
              <a:buFont typeface="Wingdings" pitchFamily="2" charset="2"/>
              <a:buNone/>
            </a:pPr>
            <a:r>
              <a:rPr lang="en-US" dirty="0"/>
              <a:t> </a:t>
            </a:r>
          </a:p>
        </p:txBody>
      </p:sp>
      <p:sp>
        <p:nvSpPr>
          <p:cNvPr id="26629" name="Rectangle 4"/>
          <p:cNvSpPr>
            <a:spLocks noChangeArrowheads="1"/>
          </p:cNvSpPr>
          <p:nvPr/>
        </p:nvSpPr>
        <p:spPr bwMode="auto">
          <a:xfrm>
            <a:off x="1809750" y="3276600"/>
            <a:ext cx="1162050" cy="585788"/>
          </a:xfrm>
          <a:prstGeom prst="rect">
            <a:avLst/>
          </a:prstGeom>
          <a:noFill/>
          <a:ln w="9525">
            <a:noFill/>
            <a:miter lim="800000"/>
            <a:headEnd/>
            <a:tailEnd/>
          </a:ln>
        </p:spPr>
        <p:txBody>
          <a:bodyPr lIns="92075" tIns="46038" rIns="92075" bIns="46038">
            <a:spAutoFit/>
          </a:bodyPr>
          <a:lstStyle/>
          <a:p>
            <a:pPr algn="ctr" eaLnBrk="0" hangingPunct="0"/>
            <a:r>
              <a:rPr lang="en-US" sz="3200" dirty="0">
                <a:latin typeface="Times New Roman" pitchFamily="18" charset="0"/>
              </a:rPr>
              <a:t>A</a:t>
            </a:r>
          </a:p>
        </p:txBody>
      </p:sp>
      <p:sp>
        <p:nvSpPr>
          <p:cNvPr id="26630" name="Rectangle 5"/>
          <p:cNvSpPr>
            <a:spLocks noChangeArrowheads="1"/>
          </p:cNvSpPr>
          <p:nvPr/>
        </p:nvSpPr>
        <p:spPr bwMode="auto">
          <a:xfrm>
            <a:off x="3962400" y="3276600"/>
            <a:ext cx="792163" cy="579438"/>
          </a:xfrm>
          <a:prstGeom prst="rect">
            <a:avLst/>
          </a:prstGeom>
          <a:noFill/>
          <a:ln w="9525">
            <a:noFill/>
            <a:miter lim="800000"/>
            <a:headEnd/>
            <a:tailEnd/>
          </a:ln>
        </p:spPr>
        <p:txBody>
          <a:bodyPr lIns="92075" tIns="46038" rIns="92075" bIns="46038">
            <a:spAutoFit/>
          </a:bodyPr>
          <a:lstStyle/>
          <a:p>
            <a:pPr algn="ctr" eaLnBrk="0" hangingPunct="0"/>
            <a:r>
              <a:rPr lang="en-US" sz="3200">
                <a:latin typeface="Times New Roman" pitchFamily="18" charset="0"/>
              </a:rPr>
              <a:t>F.I.</a:t>
            </a:r>
          </a:p>
        </p:txBody>
      </p:sp>
      <p:sp>
        <p:nvSpPr>
          <p:cNvPr id="26631" name="Rectangle 6"/>
          <p:cNvSpPr>
            <a:spLocks noChangeArrowheads="1"/>
          </p:cNvSpPr>
          <p:nvPr/>
        </p:nvSpPr>
        <p:spPr bwMode="auto">
          <a:xfrm>
            <a:off x="5867400" y="3276600"/>
            <a:ext cx="1447800" cy="585418"/>
          </a:xfrm>
          <a:prstGeom prst="rect">
            <a:avLst/>
          </a:prstGeom>
          <a:noFill/>
          <a:ln w="9525">
            <a:noFill/>
            <a:miter lim="800000"/>
            <a:headEnd/>
            <a:tailEnd/>
          </a:ln>
        </p:spPr>
        <p:txBody>
          <a:bodyPr lIns="92075" tIns="46038" rIns="92075" bIns="46038">
            <a:spAutoFit/>
          </a:bodyPr>
          <a:lstStyle/>
          <a:p>
            <a:pPr algn="ctr" eaLnBrk="0" hangingPunct="0"/>
            <a:r>
              <a:rPr lang="en-US" sz="3200" dirty="0">
                <a:latin typeface="Times New Roman" pitchFamily="18" charset="0"/>
              </a:rPr>
              <a:t>B</a:t>
            </a:r>
          </a:p>
        </p:txBody>
      </p:sp>
      <p:sp>
        <p:nvSpPr>
          <p:cNvPr id="26632" name="AutoShape 7"/>
          <p:cNvSpPr>
            <a:spLocks noChangeArrowheads="1"/>
          </p:cNvSpPr>
          <p:nvPr/>
        </p:nvSpPr>
        <p:spPr bwMode="auto">
          <a:xfrm>
            <a:off x="5008563" y="3986213"/>
            <a:ext cx="1273175" cy="368300"/>
          </a:xfrm>
          <a:prstGeom prst="rightArrow">
            <a:avLst>
              <a:gd name="adj1" fmla="val 50000"/>
              <a:gd name="adj2" fmla="val 171148"/>
            </a:avLst>
          </a:prstGeom>
          <a:solidFill>
            <a:schemeClr val="tx1"/>
          </a:solidFill>
          <a:ln w="12700">
            <a:solidFill>
              <a:schemeClr val="tx1"/>
            </a:solidFill>
            <a:miter lim="800000"/>
            <a:headEnd/>
            <a:tailEnd/>
          </a:ln>
        </p:spPr>
        <p:txBody>
          <a:bodyPr wrap="none" anchor="ctr"/>
          <a:lstStyle/>
          <a:p>
            <a:endParaRPr lang="en-US"/>
          </a:p>
        </p:txBody>
      </p:sp>
      <p:sp>
        <p:nvSpPr>
          <p:cNvPr id="26633" name="AutoShape 8"/>
          <p:cNvSpPr>
            <a:spLocks noChangeArrowheads="1"/>
          </p:cNvSpPr>
          <p:nvPr/>
        </p:nvSpPr>
        <p:spPr bwMode="auto">
          <a:xfrm>
            <a:off x="2617788" y="3900488"/>
            <a:ext cx="1312862" cy="411162"/>
          </a:xfrm>
          <a:prstGeom prst="rightArrow">
            <a:avLst>
              <a:gd name="adj1" fmla="val 50000"/>
              <a:gd name="adj2" fmla="val 159667"/>
            </a:avLst>
          </a:prstGeom>
          <a:solidFill>
            <a:schemeClr val="tx1"/>
          </a:solidFill>
          <a:ln w="12700">
            <a:solidFill>
              <a:schemeClr val="tx1"/>
            </a:solidFill>
            <a:miter lim="800000"/>
            <a:headEnd/>
            <a:tailEnd/>
          </a:ln>
        </p:spPr>
        <p:txBody>
          <a:bodyPr wrap="none" anchor="ctr"/>
          <a:lstStyle/>
          <a:p>
            <a:endParaRPr lang="en-US"/>
          </a:p>
        </p:txBody>
      </p:sp>
      <p:sp>
        <p:nvSpPr>
          <p:cNvPr id="26634" name="AutoShape 9"/>
          <p:cNvSpPr>
            <a:spLocks noChangeArrowheads="1"/>
          </p:cNvSpPr>
          <p:nvPr/>
        </p:nvSpPr>
        <p:spPr bwMode="auto">
          <a:xfrm>
            <a:off x="2595563" y="2970213"/>
            <a:ext cx="1254125" cy="409575"/>
          </a:xfrm>
          <a:prstGeom prst="leftArrow">
            <a:avLst>
              <a:gd name="adj1" fmla="val 50000"/>
              <a:gd name="adj2" fmla="val 148267"/>
            </a:avLst>
          </a:prstGeom>
          <a:solidFill>
            <a:schemeClr val="tx1"/>
          </a:solidFill>
          <a:ln w="12700">
            <a:solidFill>
              <a:schemeClr val="tx1"/>
            </a:solidFill>
            <a:miter lim="800000"/>
            <a:headEnd/>
            <a:tailEnd/>
          </a:ln>
        </p:spPr>
        <p:txBody>
          <a:bodyPr wrap="none" anchor="ctr"/>
          <a:lstStyle/>
          <a:p>
            <a:endParaRPr lang="en-US"/>
          </a:p>
        </p:txBody>
      </p:sp>
      <p:sp>
        <p:nvSpPr>
          <p:cNvPr id="26635" name="AutoShape 10"/>
          <p:cNvSpPr>
            <a:spLocks noChangeArrowheads="1"/>
          </p:cNvSpPr>
          <p:nvPr/>
        </p:nvSpPr>
        <p:spPr bwMode="auto">
          <a:xfrm>
            <a:off x="5008563" y="2970213"/>
            <a:ext cx="1273175" cy="431800"/>
          </a:xfrm>
          <a:prstGeom prst="leftArrow">
            <a:avLst>
              <a:gd name="adj1" fmla="val 50000"/>
              <a:gd name="adj2" fmla="val 147413"/>
            </a:avLst>
          </a:prstGeom>
          <a:solidFill>
            <a:schemeClr val="tx1"/>
          </a:solidFill>
          <a:ln w="12700">
            <a:solidFill>
              <a:schemeClr val="tx1"/>
            </a:solidFill>
            <a:miter lim="800000"/>
            <a:headEnd/>
            <a:tailEnd/>
          </a:ln>
        </p:spPr>
        <p:txBody>
          <a:bodyPr wrap="none" anchor="ctr"/>
          <a:lstStyle/>
          <a:p>
            <a:endParaRPr lang="en-US"/>
          </a:p>
        </p:txBody>
      </p:sp>
      <p:sp>
        <p:nvSpPr>
          <p:cNvPr id="26636" name="AutoShape 11"/>
          <p:cNvSpPr>
            <a:spLocks noChangeArrowheads="1"/>
          </p:cNvSpPr>
          <p:nvPr/>
        </p:nvSpPr>
        <p:spPr bwMode="auto">
          <a:xfrm>
            <a:off x="7037388" y="3440113"/>
            <a:ext cx="1174750" cy="280987"/>
          </a:xfrm>
          <a:prstGeom prst="rightArrow">
            <a:avLst>
              <a:gd name="adj1" fmla="val 50000"/>
              <a:gd name="adj2" fmla="val 209059"/>
            </a:avLst>
          </a:prstGeom>
          <a:solidFill>
            <a:schemeClr val="tx1"/>
          </a:solidFill>
          <a:ln w="12700">
            <a:solidFill>
              <a:schemeClr val="tx1"/>
            </a:solidFill>
            <a:miter lim="800000"/>
            <a:headEnd/>
            <a:tailEnd/>
          </a:ln>
        </p:spPr>
        <p:txBody>
          <a:bodyPr wrap="none" anchor="ctr"/>
          <a:lstStyle/>
          <a:p>
            <a:endParaRPr lang="en-US"/>
          </a:p>
        </p:txBody>
      </p:sp>
      <p:sp>
        <p:nvSpPr>
          <p:cNvPr id="26637" name="AutoShape 12"/>
          <p:cNvSpPr>
            <a:spLocks noChangeArrowheads="1"/>
          </p:cNvSpPr>
          <p:nvPr/>
        </p:nvSpPr>
        <p:spPr bwMode="auto">
          <a:xfrm>
            <a:off x="704850" y="3417888"/>
            <a:ext cx="896938" cy="303212"/>
          </a:xfrm>
          <a:prstGeom prst="leftArrow">
            <a:avLst>
              <a:gd name="adj1" fmla="val 50000"/>
              <a:gd name="adj2" fmla="val 147892"/>
            </a:avLst>
          </a:prstGeom>
          <a:solidFill>
            <a:schemeClr val="tx1"/>
          </a:solidFill>
          <a:ln w="12700">
            <a:solidFill>
              <a:schemeClr val="tx1"/>
            </a:solidFill>
            <a:miter lim="800000"/>
            <a:headEnd/>
            <a:tailEnd/>
          </a:ln>
        </p:spPr>
        <p:txBody>
          <a:bodyPr wrap="none" anchor="ctr"/>
          <a:lstStyle/>
          <a:p>
            <a:endParaRPr lang="en-US"/>
          </a:p>
        </p:txBody>
      </p:sp>
      <p:sp>
        <p:nvSpPr>
          <p:cNvPr id="26638" name="Rectangle 13"/>
          <p:cNvSpPr>
            <a:spLocks noChangeArrowheads="1"/>
          </p:cNvSpPr>
          <p:nvPr/>
        </p:nvSpPr>
        <p:spPr bwMode="auto">
          <a:xfrm>
            <a:off x="674979" y="2874963"/>
            <a:ext cx="596318" cy="462307"/>
          </a:xfrm>
          <a:prstGeom prst="rect">
            <a:avLst/>
          </a:prstGeom>
          <a:no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5%</a:t>
            </a:r>
          </a:p>
        </p:txBody>
      </p:sp>
      <p:sp>
        <p:nvSpPr>
          <p:cNvPr id="26639" name="Rectangle 14"/>
          <p:cNvSpPr>
            <a:spLocks noChangeArrowheads="1"/>
          </p:cNvSpPr>
          <p:nvPr/>
        </p:nvSpPr>
        <p:spPr bwMode="auto">
          <a:xfrm>
            <a:off x="2560638" y="4378325"/>
            <a:ext cx="1292225" cy="457200"/>
          </a:xfrm>
          <a:prstGeom prst="rect">
            <a:avLst/>
          </a:prstGeom>
          <a:noFill/>
          <a:ln w="9525">
            <a:noFill/>
            <a:miter lim="800000"/>
            <a:headEnd/>
            <a:tailEnd/>
          </a:ln>
        </p:spPr>
        <p:txBody>
          <a:bodyPr lIns="92075" tIns="46038" rIns="92075" bIns="46038">
            <a:spAutoFit/>
          </a:bodyPr>
          <a:lstStyle/>
          <a:p>
            <a:pPr algn="ctr" eaLnBrk="0" hangingPunct="0"/>
            <a:r>
              <a:rPr lang="en-US" sz="2400" dirty="0">
                <a:latin typeface="Times New Roman" pitchFamily="18" charset="0"/>
              </a:rPr>
              <a:t>LIBOR</a:t>
            </a:r>
          </a:p>
        </p:txBody>
      </p:sp>
      <p:sp>
        <p:nvSpPr>
          <p:cNvPr id="26640" name="Rectangle 15"/>
          <p:cNvSpPr>
            <a:spLocks noChangeArrowheads="1"/>
          </p:cNvSpPr>
          <p:nvPr/>
        </p:nvSpPr>
        <p:spPr bwMode="auto">
          <a:xfrm>
            <a:off x="4975225" y="4421188"/>
            <a:ext cx="1098550" cy="457200"/>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LIBOR</a:t>
            </a:r>
          </a:p>
        </p:txBody>
      </p:sp>
      <p:sp>
        <p:nvSpPr>
          <p:cNvPr id="26641" name="Rectangle 16"/>
          <p:cNvSpPr>
            <a:spLocks noChangeArrowheads="1"/>
          </p:cNvSpPr>
          <p:nvPr/>
        </p:nvSpPr>
        <p:spPr bwMode="auto">
          <a:xfrm>
            <a:off x="6643688" y="3827463"/>
            <a:ext cx="2203450" cy="461962"/>
          </a:xfrm>
          <a:prstGeom prst="rect">
            <a:avLst/>
          </a:prstGeom>
          <a:noFill/>
          <a:ln w="9525">
            <a:noFill/>
            <a:miter lim="800000"/>
            <a:headEnd/>
            <a:tailEnd/>
          </a:ln>
        </p:spPr>
        <p:txBody>
          <a:bodyPr lIns="92075" tIns="46038" rIns="92075" bIns="46038">
            <a:spAutoFit/>
          </a:bodyPr>
          <a:lstStyle/>
          <a:p>
            <a:pPr algn="ctr" eaLnBrk="0" hangingPunct="0"/>
            <a:r>
              <a:rPr lang="en-US" sz="2400">
                <a:latin typeface="Times New Roman" pitchFamily="18" charset="0"/>
              </a:rPr>
              <a:t>LIBOR+0.6%</a:t>
            </a:r>
          </a:p>
        </p:txBody>
      </p:sp>
      <p:sp>
        <p:nvSpPr>
          <p:cNvPr id="26642" name="Rectangle 17"/>
          <p:cNvSpPr>
            <a:spLocks noChangeArrowheads="1"/>
          </p:cNvSpPr>
          <p:nvPr/>
        </p:nvSpPr>
        <p:spPr bwMode="auto">
          <a:xfrm>
            <a:off x="2705118" y="2473325"/>
            <a:ext cx="981039" cy="462307"/>
          </a:xfrm>
          <a:prstGeom prst="rect">
            <a:avLst/>
          </a:prstGeom>
          <a:no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5.30%</a:t>
            </a:r>
          </a:p>
        </p:txBody>
      </p:sp>
      <p:sp>
        <p:nvSpPr>
          <p:cNvPr id="26643" name="Rectangle 18"/>
          <p:cNvSpPr>
            <a:spLocks noChangeArrowheads="1"/>
          </p:cNvSpPr>
          <p:nvPr/>
        </p:nvSpPr>
        <p:spPr bwMode="auto">
          <a:xfrm>
            <a:off x="5160982" y="2536825"/>
            <a:ext cx="981039" cy="462307"/>
          </a:xfrm>
          <a:prstGeom prst="rect">
            <a:avLst/>
          </a:prstGeom>
          <a:noFill/>
          <a:ln w="9525">
            <a:noFill/>
            <a:miter lim="800000"/>
            <a:headEnd/>
            <a:tailEnd/>
          </a:ln>
        </p:spPr>
        <p:txBody>
          <a:bodyPr wrap="none" lIns="92075" tIns="46038" rIns="92075" bIns="46038">
            <a:spAutoFit/>
          </a:bodyPr>
          <a:lstStyle/>
          <a:p>
            <a:pPr algn="ctr" eaLnBrk="0" hangingPunct="0"/>
            <a:r>
              <a:rPr lang="en-US" sz="2400" dirty="0">
                <a:latin typeface="Times New Roman" pitchFamily="18" charset="0"/>
              </a:rPr>
              <a:t>5.40%</a:t>
            </a:r>
          </a:p>
        </p:txBody>
      </p:sp>
      <p:sp>
        <p:nvSpPr>
          <p:cNvPr id="26644" name="Slide Number Placeholder 20"/>
          <p:cNvSpPr>
            <a:spLocks noGrp="1"/>
          </p:cNvSpPr>
          <p:nvPr>
            <p:ph type="sldNum" sz="quarter" idx="12"/>
          </p:nvPr>
        </p:nvSpPr>
        <p:spPr>
          <a:noFill/>
        </p:spPr>
        <p:txBody>
          <a:bodyPr/>
          <a:lstStyle/>
          <a:p>
            <a:fld id="{04B2B8B5-9F0A-4DFA-8C34-327E51BE8B1F}" type="slidenum">
              <a:rPr lang="en-US" altLang="en-US"/>
              <a:pPr/>
              <a:t>24</a:t>
            </a:fld>
            <a:endParaRPr lang="en-US" altLang="en-US"/>
          </a:p>
        </p:txBody>
      </p:sp>
    </p:spTree>
    <p:extLst>
      <p:ext uri="{BB962C8B-B14F-4D97-AF65-F5344CB8AC3E}">
        <p14:creationId xmlns:p14="http://schemas.microsoft.com/office/powerpoint/2010/main" val="160399663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 typeface="Arial" charset="0"/>
              <a:buNone/>
              <a:defRPr/>
            </a:pPr>
            <a:r>
              <a:rPr lang="en-US" b="1" dirty="0">
                <a:latin typeface="Arial" pitchFamily="34" charset="0"/>
                <a:cs typeface="Arial" pitchFamily="34" charset="0"/>
              </a:rPr>
              <a:t>Problems</a:t>
            </a:r>
          </a:p>
          <a:p>
            <a:pPr marL="457200" indent="-457200" algn="just">
              <a:buFont typeface="Arial" charset="0"/>
              <a:buAutoNum type="arabicPeriod"/>
              <a:defRPr/>
            </a:pPr>
            <a:r>
              <a:rPr lang="en-US" sz="2500" dirty="0">
                <a:latin typeface="Arial" pitchFamily="34" charset="0"/>
                <a:cs typeface="Arial" pitchFamily="34" charset="0"/>
              </a:rPr>
              <a:t>Companies A and B have been offered the following rates per annum on a $20 million 5-year loan:</a:t>
            </a:r>
          </a:p>
          <a:p>
            <a:pPr marL="457200" indent="-457200" algn="just">
              <a:buFont typeface="Arial" charset="0"/>
              <a:buNone/>
              <a:defRPr/>
            </a:pPr>
            <a:endParaRPr lang="en-US" sz="2500" dirty="0">
              <a:latin typeface="Arial" pitchFamily="34" charset="0"/>
              <a:cs typeface="Arial" pitchFamily="34" charset="0"/>
            </a:endParaRPr>
          </a:p>
          <a:p>
            <a:pPr marL="457200" indent="-457200" algn="just">
              <a:buFont typeface="Arial" charset="0"/>
              <a:buNone/>
              <a:defRPr/>
            </a:pPr>
            <a:endParaRPr lang="en-US" sz="2500" dirty="0">
              <a:latin typeface="Arial" pitchFamily="34" charset="0"/>
              <a:cs typeface="Arial" pitchFamily="34" charset="0"/>
            </a:endParaRPr>
          </a:p>
          <a:p>
            <a:pPr marL="457200" indent="-457200" algn="just">
              <a:buFont typeface="Arial" charset="0"/>
              <a:buNone/>
              <a:defRPr/>
            </a:pPr>
            <a:endParaRPr lang="en-US" sz="2500" dirty="0">
              <a:latin typeface="Arial" pitchFamily="34" charset="0"/>
              <a:cs typeface="Arial" pitchFamily="34" charset="0"/>
            </a:endParaRPr>
          </a:p>
          <a:p>
            <a:pPr algn="just">
              <a:buFont typeface="Arial" charset="0"/>
              <a:buNone/>
              <a:defRPr/>
            </a:pPr>
            <a:r>
              <a:rPr lang="en-US" sz="2500" dirty="0">
                <a:latin typeface="Arial" pitchFamily="34" charset="0"/>
                <a:cs typeface="Arial" pitchFamily="34" charset="0"/>
              </a:rPr>
              <a:t> </a:t>
            </a:r>
          </a:p>
          <a:p>
            <a:pPr algn="just">
              <a:defRPr/>
            </a:pPr>
            <a:r>
              <a:rPr lang="en-US" sz="2500" dirty="0">
                <a:latin typeface="Arial" pitchFamily="34" charset="0"/>
                <a:cs typeface="Arial" pitchFamily="34" charset="0"/>
              </a:rPr>
              <a:t>Company A requires a floating-rate loan, company B requires a fixed-rate loan. Design a swap that will net a bank, acting as intermediary, 0.1% per annum and that will appear equally attractive to both companies. </a:t>
            </a:r>
          </a:p>
        </p:txBody>
      </p:sp>
      <p:graphicFrame>
        <p:nvGraphicFramePr>
          <p:cNvPr id="5" name="Table 4"/>
          <p:cNvGraphicFramePr>
            <a:graphicFrameLocks noGrp="1"/>
          </p:cNvGraphicFramePr>
          <p:nvPr/>
        </p:nvGraphicFramePr>
        <p:xfrm>
          <a:off x="1143000" y="1828800"/>
          <a:ext cx="6697980" cy="1522219"/>
        </p:xfrm>
        <a:graphic>
          <a:graphicData uri="http://schemas.openxmlformats.org/drawingml/2006/table">
            <a:tbl>
              <a:tblPr/>
              <a:tblGrid>
                <a:gridCol w="2232660">
                  <a:extLst>
                    <a:ext uri="{9D8B030D-6E8A-4147-A177-3AD203B41FA5}">
                      <a16:colId xmlns:a16="http://schemas.microsoft.com/office/drawing/2014/main" val="20000"/>
                    </a:ext>
                  </a:extLst>
                </a:gridCol>
                <a:gridCol w="2232660">
                  <a:extLst>
                    <a:ext uri="{9D8B030D-6E8A-4147-A177-3AD203B41FA5}">
                      <a16:colId xmlns:a16="http://schemas.microsoft.com/office/drawing/2014/main" val="20001"/>
                    </a:ext>
                  </a:extLst>
                </a:gridCol>
                <a:gridCol w="2232660">
                  <a:extLst>
                    <a:ext uri="{9D8B030D-6E8A-4147-A177-3AD203B41FA5}">
                      <a16:colId xmlns:a16="http://schemas.microsoft.com/office/drawing/2014/main" val="20002"/>
                    </a:ext>
                  </a:extLst>
                </a:gridCol>
              </a:tblGrid>
              <a:tr h="426533">
                <a:tc>
                  <a:txBody>
                    <a:bodyPr/>
                    <a:lstStyle/>
                    <a:p>
                      <a:pPr>
                        <a:lnSpc>
                          <a:spcPct val="150000"/>
                        </a:lnSpc>
                        <a:spcAft>
                          <a:spcPts val="1000"/>
                        </a:spcAft>
                      </a:pP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2500" dirty="0">
                          <a:latin typeface="Arial" pitchFamily="34" charset="0"/>
                          <a:ea typeface="MS Mincho"/>
                          <a:cs typeface="Arial" pitchFamily="34" charset="0"/>
                        </a:rPr>
                        <a:t>Fixed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2500">
                          <a:latin typeface="Arial" pitchFamily="34" charset="0"/>
                          <a:ea typeface="MS Mincho"/>
                          <a:cs typeface="Arial" pitchFamily="34" charset="0"/>
                        </a:rPr>
                        <a:t>Floating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21267">
                <a:tc>
                  <a:txBody>
                    <a:bodyPr/>
                    <a:lstStyle/>
                    <a:p>
                      <a:pPr>
                        <a:lnSpc>
                          <a:spcPct val="100000"/>
                        </a:lnSpc>
                        <a:spcAft>
                          <a:spcPts val="1000"/>
                        </a:spcAft>
                      </a:pPr>
                      <a:r>
                        <a:rPr lang="en-US" sz="2500" dirty="0">
                          <a:latin typeface="Arial" pitchFamily="34" charset="0"/>
                          <a:ea typeface="MS Mincho"/>
                          <a:cs typeface="Arial" pitchFamily="34" charset="0"/>
                        </a:rPr>
                        <a:t>Company A</a:t>
                      </a:r>
                    </a:p>
                    <a:p>
                      <a:pPr>
                        <a:lnSpc>
                          <a:spcPct val="100000"/>
                        </a:lnSpc>
                        <a:spcAft>
                          <a:spcPts val="1000"/>
                        </a:spcAft>
                      </a:pPr>
                      <a:r>
                        <a:rPr lang="en-US" sz="2500" dirty="0">
                          <a:latin typeface="Arial" pitchFamily="34" charset="0"/>
                          <a:ea typeface="MS Mincho"/>
                          <a:cs typeface="Arial" pitchFamily="34" charset="0"/>
                        </a:rPr>
                        <a:t>Company</a:t>
                      </a:r>
                      <a:r>
                        <a:rPr lang="en-US" sz="2500" baseline="0" dirty="0">
                          <a:latin typeface="Arial" pitchFamily="34" charset="0"/>
                          <a:ea typeface="MS Mincho"/>
                          <a:cs typeface="Arial" pitchFamily="34" charset="0"/>
                        </a:rPr>
                        <a:t> </a:t>
                      </a:r>
                      <a:r>
                        <a:rPr lang="en-US" sz="2500" dirty="0">
                          <a:latin typeface="Arial" pitchFamily="34" charset="0"/>
                          <a:ea typeface="MS Mincho"/>
                          <a:cs typeface="Arial" pitchFamily="34" charset="0"/>
                        </a:rPr>
                        <a:t>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000"/>
                        </a:spcAft>
                      </a:pPr>
                      <a:r>
                        <a:rPr lang="en-US" sz="2500" dirty="0">
                          <a:latin typeface="Arial" pitchFamily="34" charset="0"/>
                          <a:ea typeface="MS Mincho"/>
                          <a:cs typeface="Arial" pitchFamily="34" charset="0"/>
                        </a:rPr>
                        <a:t>5.0%</a:t>
                      </a:r>
                    </a:p>
                    <a:p>
                      <a:pPr algn="ctr">
                        <a:lnSpc>
                          <a:spcPct val="100000"/>
                        </a:lnSpc>
                        <a:spcAft>
                          <a:spcPts val="1000"/>
                        </a:spcAft>
                      </a:pPr>
                      <a:r>
                        <a:rPr lang="en-US" sz="2500" dirty="0">
                          <a:latin typeface="Arial" pitchFamily="34" charset="0"/>
                          <a:ea typeface="MS Mincho"/>
                          <a:cs typeface="Arial" pitchFamily="34"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1000"/>
                        </a:spcAft>
                      </a:pPr>
                      <a:r>
                        <a:rPr lang="en-US" sz="2500" dirty="0">
                          <a:latin typeface="Arial" pitchFamily="34" charset="0"/>
                          <a:ea typeface="MS Mincho"/>
                          <a:cs typeface="Arial" pitchFamily="34" charset="0"/>
                        </a:rPr>
                        <a:t>LIBOR + 0.1%</a:t>
                      </a:r>
                    </a:p>
                    <a:p>
                      <a:pPr algn="ctr">
                        <a:lnSpc>
                          <a:spcPct val="100000"/>
                        </a:lnSpc>
                        <a:spcAft>
                          <a:spcPts val="1000"/>
                        </a:spcAft>
                      </a:pPr>
                      <a:r>
                        <a:rPr lang="en-US" sz="2500" dirty="0">
                          <a:latin typeface="Arial" pitchFamily="34" charset="0"/>
                          <a:ea typeface="MS Mincho"/>
                          <a:cs typeface="Arial" pitchFamily="34" charset="0"/>
                        </a:rPr>
                        <a:t>LIBOR + 0.6%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4E8BA50C-73D8-47A0-B1F1-1B8F378AB906}"/>
              </a:ext>
            </a:extLst>
          </p:cNvPr>
          <p:cNvSpPr>
            <a:spLocks noGrp="1"/>
          </p:cNvSpPr>
          <p:nvPr>
            <p:ph type="sldNum" sz="quarter" idx="12"/>
          </p:nvPr>
        </p:nvSpPr>
        <p:spPr/>
        <p:txBody>
          <a:bodyPr/>
          <a:lstStyle/>
          <a:p>
            <a:pPr>
              <a:defRPr/>
            </a:pPr>
            <a:fld id="{420688DF-2E9F-4FE4-9157-09DC2EDDEEF5}"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228600"/>
            <a:ext cx="8229600" cy="5897563"/>
          </a:xfrm>
        </p:spPr>
        <p:txBody>
          <a:bodyPr/>
          <a:lstStyle/>
          <a:p>
            <a:pPr>
              <a:buFont typeface="Arial" charset="0"/>
              <a:buNone/>
            </a:pPr>
            <a:r>
              <a:rPr lang="en-US" sz="2500" dirty="0">
                <a:latin typeface="Arial" charset="0"/>
                <a:cs typeface="Arial" charset="0"/>
              </a:rPr>
              <a:t>2. Companies X and Y have been offered the following rates per annum on a $5 million 10-year investment</a:t>
            </a:r>
          </a:p>
          <a:p>
            <a:pPr>
              <a:buFont typeface="Arial" charset="0"/>
              <a:buNone/>
            </a:pPr>
            <a:endParaRPr lang="en-US" sz="2500" dirty="0">
              <a:latin typeface="Arial" charset="0"/>
              <a:cs typeface="Arial" charset="0"/>
            </a:endParaRPr>
          </a:p>
          <a:p>
            <a:pPr>
              <a:buFont typeface="Arial" charset="0"/>
              <a:buNone/>
            </a:pPr>
            <a:endParaRPr lang="en-US" sz="2500" dirty="0">
              <a:latin typeface="Arial" charset="0"/>
              <a:cs typeface="Arial" charset="0"/>
            </a:endParaRPr>
          </a:p>
          <a:p>
            <a:pPr>
              <a:buFont typeface="Arial" charset="0"/>
              <a:buNone/>
            </a:pPr>
            <a:endParaRPr lang="en-US" sz="2500" dirty="0">
              <a:latin typeface="Arial" charset="0"/>
              <a:cs typeface="Arial" charset="0"/>
            </a:endParaRPr>
          </a:p>
          <a:p>
            <a:pPr>
              <a:buFont typeface="Arial" charset="0"/>
              <a:buNone/>
            </a:pPr>
            <a:endParaRPr lang="en-US" sz="2500" dirty="0">
              <a:latin typeface="Arial" charset="0"/>
              <a:cs typeface="Arial" charset="0"/>
            </a:endParaRPr>
          </a:p>
          <a:p>
            <a:pPr>
              <a:buFont typeface="Arial" charset="0"/>
              <a:buNone/>
            </a:pPr>
            <a:endParaRPr lang="en-US" sz="2500" dirty="0">
              <a:latin typeface="Arial" charset="0"/>
              <a:cs typeface="Arial" charset="0"/>
            </a:endParaRPr>
          </a:p>
          <a:p>
            <a:r>
              <a:rPr lang="en-US" sz="2500" dirty="0">
                <a:latin typeface="Arial" charset="0"/>
                <a:cs typeface="Arial" charset="0"/>
              </a:rPr>
              <a:t>Company X requires a fixed-rate investment; company Y requires a floating-rate investment. Design a swap that will net a bank, acting as intermediary, 0.2% per annum and will appear equally attractive to X and Y.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14614322"/>
              </p:ext>
            </p:extLst>
          </p:nvPr>
        </p:nvGraphicFramePr>
        <p:xfrm>
          <a:off x="1676400" y="1600200"/>
          <a:ext cx="6080760" cy="1367075"/>
        </p:xfrm>
        <a:graphic>
          <a:graphicData uri="http://schemas.openxmlformats.org/drawingml/2006/table">
            <a:tbl>
              <a:tblPr/>
              <a:tblGrid>
                <a:gridCol w="2026920">
                  <a:extLst>
                    <a:ext uri="{9D8B030D-6E8A-4147-A177-3AD203B41FA5}">
                      <a16:colId xmlns:a16="http://schemas.microsoft.com/office/drawing/2014/main" val="20000"/>
                    </a:ext>
                  </a:extLst>
                </a:gridCol>
                <a:gridCol w="2026920">
                  <a:extLst>
                    <a:ext uri="{9D8B030D-6E8A-4147-A177-3AD203B41FA5}">
                      <a16:colId xmlns:a16="http://schemas.microsoft.com/office/drawing/2014/main" val="20001"/>
                    </a:ext>
                  </a:extLst>
                </a:gridCol>
                <a:gridCol w="2026920">
                  <a:extLst>
                    <a:ext uri="{9D8B030D-6E8A-4147-A177-3AD203B41FA5}">
                      <a16:colId xmlns:a16="http://schemas.microsoft.com/office/drawing/2014/main" val="20002"/>
                    </a:ext>
                  </a:extLst>
                </a:gridCol>
              </a:tblGrid>
              <a:tr h="377778">
                <a:tc>
                  <a:txBody>
                    <a:bodyPr/>
                    <a:lstStyle/>
                    <a:p>
                      <a:pPr>
                        <a:lnSpc>
                          <a:spcPct val="115000"/>
                        </a:lnSpc>
                        <a:spcAft>
                          <a:spcPts val="1000"/>
                        </a:spcAft>
                      </a:pP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500">
                          <a:latin typeface="Arial" pitchFamily="34" charset="0"/>
                          <a:ea typeface="MS Mincho"/>
                          <a:cs typeface="Arial" pitchFamily="34" charset="0"/>
                        </a:rPr>
                        <a:t> Fixed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500">
                          <a:latin typeface="Arial" pitchFamily="34" charset="0"/>
                          <a:ea typeface="MS Mincho"/>
                          <a:cs typeface="Arial" pitchFamily="34" charset="0"/>
                        </a:rPr>
                        <a:t>Floating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66136">
                <a:tc>
                  <a:txBody>
                    <a:bodyPr/>
                    <a:lstStyle/>
                    <a:p>
                      <a:pPr>
                        <a:lnSpc>
                          <a:spcPct val="115000"/>
                        </a:lnSpc>
                        <a:spcAft>
                          <a:spcPts val="1000"/>
                        </a:spcAft>
                      </a:pPr>
                      <a:r>
                        <a:rPr lang="en-US" sz="2500" dirty="0">
                          <a:latin typeface="Arial" pitchFamily="34" charset="0"/>
                          <a:ea typeface="MS Mincho"/>
                          <a:cs typeface="Arial" pitchFamily="34" charset="0"/>
                        </a:rPr>
                        <a:t>Company X</a:t>
                      </a:r>
                    </a:p>
                    <a:p>
                      <a:pPr>
                        <a:lnSpc>
                          <a:spcPct val="115000"/>
                        </a:lnSpc>
                        <a:spcAft>
                          <a:spcPts val="1000"/>
                        </a:spcAft>
                      </a:pPr>
                      <a:r>
                        <a:rPr lang="en-US" sz="2500" dirty="0">
                          <a:latin typeface="Arial" pitchFamily="34" charset="0"/>
                          <a:ea typeface="MS Mincho"/>
                          <a:cs typeface="Arial" pitchFamily="34" charset="0"/>
                        </a:rPr>
                        <a:t>Company</a:t>
                      </a:r>
                      <a:r>
                        <a:rPr lang="en-US" sz="2500" baseline="0" dirty="0">
                          <a:latin typeface="Arial" pitchFamily="34" charset="0"/>
                          <a:ea typeface="MS Mincho"/>
                          <a:cs typeface="Arial" pitchFamily="34" charset="0"/>
                        </a:rPr>
                        <a:t> </a:t>
                      </a:r>
                      <a:r>
                        <a:rPr lang="en-US" sz="2500" dirty="0">
                          <a:latin typeface="Arial" pitchFamily="34" charset="0"/>
                          <a:ea typeface="MS Mincho"/>
                          <a:cs typeface="Arial" pitchFamily="34" charset="0"/>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500" dirty="0">
                          <a:latin typeface="Arial" pitchFamily="34" charset="0"/>
                          <a:ea typeface="MS Mincho"/>
                          <a:cs typeface="Arial" pitchFamily="34" charset="0"/>
                        </a:rPr>
                        <a:t>8%</a:t>
                      </a:r>
                    </a:p>
                    <a:p>
                      <a:pPr>
                        <a:lnSpc>
                          <a:spcPct val="115000"/>
                        </a:lnSpc>
                        <a:spcAft>
                          <a:spcPts val="1000"/>
                        </a:spcAft>
                      </a:pPr>
                      <a:r>
                        <a:rPr lang="en-US" sz="2500" dirty="0">
                          <a:latin typeface="Arial" pitchFamily="34" charset="0"/>
                          <a:ea typeface="MS Mincho"/>
                          <a:cs typeface="Arial" pitchFamily="34" charset="0"/>
                        </a:rPr>
                        <a:t>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2500" dirty="0">
                          <a:latin typeface="Arial" pitchFamily="34" charset="0"/>
                          <a:ea typeface="MS Mincho"/>
                          <a:cs typeface="Arial" pitchFamily="34" charset="0"/>
                        </a:rPr>
                        <a:t>LIBOR</a:t>
                      </a:r>
                    </a:p>
                    <a:p>
                      <a:pPr>
                        <a:lnSpc>
                          <a:spcPct val="115000"/>
                        </a:lnSpc>
                        <a:spcAft>
                          <a:spcPts val="1000"/>
                        </a:spcAft>
                      </a:pPr>
                      <a:r>
                        <a:rPr lang="en-US" sz="2500" dirty="0">
                          <a:latin typeface="Arial" pitchFamily="34" charset="0"/>
                          <a:ea typeface="MS Mincho"/>
                          <a:cs typeface="Arial" pitchFamily="34" charset="0"/>
                        </a:rPr>
                        <a:t>LIBOR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7E41C624-5CC8-4A93-B2A0-AC6C45B6EBB2}"/>
              </a:ext>
            </a:extLst>
          </p:cNvPr>
          <p:cNvSpPr>
            <a:spLocks noGrp="1"/>
          </p:cNvSpPr>
          <p:nvPr>
            <p:ph type="sldNum" sz="quarter" idx="12"/>
          </p:nvPr>
        </p:nvSpPr>
        <p:spPr/>
        <p:txBody>
          <a:bodyPr/>
          <a:lstStyle/>
          <a:p>
            <a:pPr>
              <a:defRPr/>
            </a:pPr>
            <a:fld id="{420688DF-2E9F-4FE4-9157-09DC2EDDEEF5}"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457200" y="304800"/>
            <a:ext cx="8229600" cy="5821363"/>
          </a:xfrm>
        </p:spPr>
        <p:txBody>
          <a:bodyPr/>
          <a:lstStyle/>
          <a:p>
            <a:pPr>
              <a:buNone/>
            </a:pPr>
            <a:r>
              <a:rPr lang="en-US" b="1" dirty="0">
                <a:latin typeface="Arial" pitchFamily="34" charset="0"/>
                <a:cs typeface="Arial" pitchFamily="34" charset="0"/>
              </a:rPr>
              <a:t>Valuation of interest rate swaps </a:t>
            </a:r>
          </a:p>
          <a:p>
            <a:pPr>
              <a:buFont typeface="Arial" pitchFamily="34" charset="0"/>
              <a:buChar char="•"/>
            </a:pPr>
            <a:r>
              <a:rPr lang="en-US" sz="2800" dirty="0">
                <a:latin typeface="Arial" pitchFamily="34" charset="0"/>
                <a:cs typeface="Arial" pitchFamily="34" charset="0"/>
              </a:rPr>
              <a:t>An interest rate swap is worth zero or close to zero, when it is first initiated. After it has been in existence, due to the variation of the market rate, its value may become positive or negative.</a:t>
            </a:r>
          </a:p>
          <a:p>
            <a:r>
              <a:rPr lang="en-US" sz="2800" dirty="0">
                <a:latin typeface="Arial" pitchFamily="34" charset="0"/>
                <a:cs typeface="Arial" pitchFamily="34" charset="0"/>
              </a:rPr>
              <a:t>Two ways to valuate an interest rate swap.</a:t>
            </a:r>
          </a:p>
          <a:p>
            <a:pPr>
              <a:buNone/>
            </a:pPr>
            <a:r>
              <a:rPr lang="en-US" sz="2800" dirty="0">
                <a:latin typeface="Arial" pitchFamily="34" charset="0"/>
                <a:cs typeface="Arial" pitchFamily="34" charset="0"/>
              </a:rPr>
              <a:t> -  Interest rate swaps can be valued as a portfolio of forward rate agreements (FRAs)</a:t>
            </a:r>
          </a:p>
          <a:p>
            <a:pPr>
              <a:buNone/>
            </a:pPr>
            <a:r>
              <a:rPr lang="en-US" sz="2800" dirty="0">
                <a:latin typeface="Arial" pitchFamily="34" charset="0"/>
                <a:cs typeface="Arial" pitchFamily="34" charset="0"/>
              </a:rPr>
              <a:t>-   Interest rate swaps can be valued as the difference between the value of a fixed-rate bond and the value of a floating-rate bond.</a:t>
            </a:r>
          </a:p>
          <a:p>
            <a:pPr>
              <a:buNone/>
            </a:pPr>
            <a:endParaRPr lang="en-US" dirty="0"/>
          </a:p>
        </p:txBody>
      </p:sp>
      <p:sp>
        <p:nvSpPr>
          <p:cNvPr id="2" name="Slide Number Placeholder 1">
            <a:extLst>
              <a:ext uri="{FF2B5EF4-FFF2-40B4-BE49-F238E27FC236}">
                <a16:creationId xmlns:a16="http://schemas.microsoft.com/office/drawing/2014/main" id="{17B68559-317F-426A-9285-3BACFBFBF2D0}"/>
              </a:ext>
            </a:extLst>
          </p:cNvPr>
          <p:cNvSpPr>
            <a:spLocks noGrp="1"/>
          </p:cNvSpPr>
          <p:nvPr>
            <p:ph type="sldNum" sz="quarter" idx="12"/>
          </p:nvPr>
        </p:nvSpPr>
        <p:spPr/>
        <p:txBody>
          <a:bodyPr/>
          <a:lstStyle/>
          <a:p>
            <a:pPr>
              <a:defRPr/>
            </a:pPr>
            <a:fld id="{420688DF-2E9F-4FE4-9157-09DC2EDDEEF5}"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3E2B-89FF-43DC-AC56-434BD6280F4B}"/>
              </a:ext>
            </a:extLst>
          </p:cNvPr>
          <p:cNvSpPr>
            <a:spLocks noGrp="1"/>
          </p:cNvSpPr>
          <p:nvPr>
            <p:ph type="title"/>
          </p:nvPr>
        </p:nvSpPr>
        <p:spPr>
          <a:xfrm>
            <a:off x="457200" y="0"/>
            <a:ext cx="8229600" cy="1143000"/>
          </a:xfrm>
        </p:spPr>
        <p:txBody>
          <a:bodyPr/>
          <a:lstStyle/>
          <a:p>
            <a:r>
              <a:rPr lang="en-US" dirty="0"/>
              <a:t>Example</a:t>
            </a:r>
          </a:p>
        </p:txBody>
      </p:sp>
      <p:sp>
        <p:nvSpPr>
          <p:cNvPr id="3" name="Content Placeholder 2">
            <a:extLst>
              <a:ext uri="{FF2B5EF4-FFF2-40B4-BE49-F238E27FC236}">
                <a16:creationId xmlns:a16="http://schemas.microsoft.com/office/drawing/2014/main" id="{2831280C-335A-4254-916A-A71FCB9B42B2}"/>
              </a:ext>
            </a:extLst>
          </p:cNvPr>
          <p:cNvSpPr>
            <a:spLocks noGrp="1"/>
          </p:cNvSpPr>
          <p:nvPr>
            <p:ph idx="1"/>
          </p:nvPr>
        </p:nvSpPr>
        <p:spPr>
          <a:xfrm>
            <a:off x="228600" y="990759"/>
            <a:ext cx="8458200" cy="5510212"/>
          </a:xfrm>
        </p:spPr>
        <p:txBody>
          <a:bodyPr/>
          <a:lstStyle/>
          <a:p>
            <a:pPr algn="just">
              <a:lnSpc>
                <a:spcPct val="150000"/>
              </a:lnSpc>
            </a:pPr>
            <a:r>
              <a:rPr lang="en-US" sz="2300" b="0" i="0" u="none" strike="noStrike" baseline="0" dirty="0">
                <a:latin typeface="Gill Sans MT" panose="020B0502020104020203" pitchFamily="34" charset="0"/>
              </a:rPr>
              <a:t>Suppose that some time ago a financial institution entered into a swap where it agreed to make semiannual payments at a rate of 3% per annum and receive LIBOR on a notional principal of $100 million. The swap now has a remaining life of 1.25 years. Payments will therefore be made 0.25, 0.75, and 1.25 years from today. The risk-free rates with continuous compounding for maturities of 3 months, 9 months, and 15 months are 2.8%, 3.2%, and 3.4%. The LIBOR rate applicable to the exchange in 0.25 years was determined 0.25 years ago. Suppose it is 2.9% with semiannual compounding</a:t>
            </a:r>
            <a:r>
              <a:rPr lang="en-US" sz="1800" b="0" i="0" u="none" strike="noStrike" baseline="0" dirty="0">
                <a:latin typeface="Gill Sans MT" panose="020B0502020104020203" pitchFamily="34" charset="0"/>
              </a:rPr>
              <a:t>.</a:t>
            </a:r>
            <a:endParaRPr lang="en-US" sz="23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6CF513D8-D345-48B3-8C63-9BDDD54CEB76}"/>
              </a:ext>
            </a:extLst>
          </p:cNvPr>
          <p:cNvSpPr>
            <a:spLocks noGrp="1"/>
          </p:cNvSpPr>
          <p:nvPr>
            <p:ph type="sldNum" sz="quarter" idx="12"/>
          </p:nvPr>
        </p:nvSpPr>
        <p:spPr/>
        <p:txBody>
          <a:bodyPr/>
          <a:lstStyle/>
          <a:p>
            <a:pPr>
              <a:defRPr/>
            </a:pPr>
            <a:fld id="{420688DF-2E9F-4FE4-9157-09DC2EDDEEF5}" type="slidenum">
              <a:rPr lang="en-US" smtClean="0"/>
              <a:pPr>
                <a:defRPr/>
              </a:pPr>
              <a:t>28</a:t>
            </a:fld>
            <a:endParaRPr lang="en-US"/>
          </a:p>
        </p:txBody>
      </p:sp>
    </p:spTree>
    <p:extLst>
      <p:ext uri="{BB962C8B-B14F-4D97-AF65-F5344CB8AC3E}">
        <p14:creationId xmlns:p14="http://schemas.microsoft.com/office/powerpoint/2010/main" val="2608408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C91F-BB73-445B-AFE4-CBB6FE5CE34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019BD6D-0690-4680-88EE-FC1F342F056C}"/>
              </a:ext>
            </a:extLst>
          </p:cNvPr>
          <p:cNvSpPr>
            <a:spLocks noGrp="1"/>
          </p:cNvSpPr>
          <p:nvPr>
            <p:ph idx="1"/>
          </p:nvPr>
        </p:nvSpPr>
        <p:spPr>
          <a:xfrm>
            <a:off x="457200" y="1219200"/>
            <a:ext cx="8229600" cy="4906963"/>
          </a:xfrm>
        </p:spPr>
        <p:txBody>
          <a:bodyPr/>
          <a:lstStyle/>
          <a:p>
            <a:pPr algn="l"/>
            <a:r>
              <a:rPr lang="en-US" sz="2300" dirty="0">
                <a:latin typeface="Gill Sans MT" panose="020B0502020104020203" pitchFamily="34" charset="0"/>
              </a:rPr>
              <a:t>T</a:t>
            </a:r>
            <a:r>
              <a:rPr lang="en-US" sz="2300" b="0" i="0" u="none" strike="noStrike" baseline="0" dirty="0">
                <a:latin typeface="Gill Sans MT" panose="020B0502020104020203" pitchFamily="34" charset="0"/>
              </a:rPr>
              <a:t>he forward LIBOR rates for the 3- to 9-month and the 9- to 15-month periods are 3.4% and 3.7%, respectively, with continuous compounding.</a:t>
            </a:r>
          </a:p>
          <a:p>
            <a:pPr algn="just"/>
            <a:r>
              <a:rPr lang="en-US" sz="2300" dirty="0">
                <a:latin typeface="Gill Sans MT" panose="020B0502020104020203" pitchFamily="34" charset="0"/>
              </a:rPr>
              <a:t>T</a:t>
            </a:r>
            <a:r>
              <a:rPr lang="en-US" sz="2300" b="0" i="0" u="none" strike="noStrike" baseline="0" dirty="0">
                <a:latin typeface="Gill Sans MT" panose="020B0502020104020203" pitchFamily="34" charset="0"/>
              </a:rPr>
              <a:t>he 3- to 9-month forward rate becomes</a:t>
            </a:r>
            <a:r>
              <a:rPr lang="en-US" sz="2300" dirty="0">
                <a:latin typeface="Gill Sans MT" panose="020B0502020104020203" pitchFamily="34" charset="0"/>
              </a:rPr>
              <a:t> </a:t>
            </a:r>
            <a:r>
              <a:rPr lang="en-US" sz="2300" b="0" i="0" u="none" strike="noStrike" baseline="0" dirty="0">
                <a:latin typeface="Gill Sans MT" panose="020B0502020104020203" pitchFamily="34" charset="0"/>
              </a:rPr>
              <a:t>3.429% with semiannual compounding. The 9- to 15-month forward rate becomes 3.734% with semiannual compounding.</a:t>
            </a:r>
            <a:endParaRPr lang="en-US" sz="23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561010DE-3085-4DC8-82E1-73CFE65041A6}"/>
              </a:ext>
            </a:extLst>
          </p:cNvPr>
          <p:cNvSpPr>
            <a:spLocks noGrp="1"/>
          </p:cNvSpPr>
          <p:nvPr>
            <p:ph type="sldNum" sz="quarter" idx="12"/>
          </p:nvPr>
        </p:nvSpPr>
        <p:spPr/>
        <p:txBody>
          <a:bodyPr/>
          <a:lstStyle/>
          <a:p>
            <a:pPr>
              <a:defRPr/>
            </a:pPr>
            <a:fld id="{420688DF-2E9F-4FE4-9157-09DC2EDDEEF5}" type="slidenum">
              <a:rPr lang="en-US" smtClean="0"/>
              <a:pPr>
                <a:defRPr/>
              </a:pPr>
              <a:t>29</a:t>
            </a:fld>
            <a:endParaRPr lang="en-US"/>
          </a:p>
        </p:txBody>
      </p:sp>
      <p:pic>
        <p:nvPicPr>
          <p:cNvPr id="6" name="Picture 5">
            <a:extLst>
              <a:ext uri="{FF2B5EF4-FFF2-40B4-BE49-F238E27FC236}">
                <a16:creationId xmlns:a16="http://schemas.microsoft.com/office/drawing/2014/main" id="{8555937B-50A7-43F9-A9F0-CA27ACBA0206}"/>
              </a:ext>
            </a:extLst>
          </p:cNvPr>
          <p:cNvPicPr>
            <a:picLocks noChangeAspect="1"/>
          </p:cNvPicPr>
          <p:nvPr/>
        </p:nvPicPr>
        <p:blipFill>
          <a:blip r:embed="rId2"/>
          <a:stretch>
            <a:fillRect/>
          </a:stretch>
        </p:blipFill>
        <p:spPr>
          <a:xfrm>
            <a:off x="609600" y="3810000"/>
            <a:ext cx="8229600" cy="2164283"/>
          </a:xfrm>
          <a:prstGeom prst="rect">
            <a:avLst/>
          </a:prstGeom>
        </p:spPr>
      </p:pic>
    </p:spTree>
    <p:extLst>
      <p:ext uri="{BB962C8B-B14F-4D97-AF65-F5344CB8AC3E}">
        <p14:creationId xmlns:p14="http://schemas.microsoft.com/office/powerpoint/2010/main" val="100369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p:txBody>
          <a:bodyPr/>
          <a:lstStyle/>
          <a:p>
            <a:pPr>
              <a:defRPr/>
            </a:pPr>
            <a:fld id="{4425F811-3104-44C0-9838-6E5102C9E97B}" type="slidenum">
              <a:rPr lang="hr-HR"/>
              <a:pPr>
                <a:defRPr/>
              </a:pPr>
              <a:t>3</a:t>
            </a:fld>
            <a:endParaRPr lang="hr-HR"/>
          </a:p>
        </p:txBody>
      </p:sp>
      <p:sp>
        <p:nvSpPr>
          <p:cNvPr id="8195" name="Rectangle 3"/>
          <p:cNvSpPr>
            <a:spLocks noGrp="1" noChangeArrowheads="1"/>
          </p:cNvSpPr>
          <p:nvPr>
            <p:ph type="body" idx="1"/>
          </p:nvPr>
        </p:nvSpPr>
        <p:spPr>
          <a:xfrm>
            <a:off x="457200" y="228600"/>
            <a:ext cx="8229600" cy="6400800"/>
          </a:xfrm>
        </p:spPr>
        <p:txBody>
          <a:bodyPr/>
          <a:lstStyle/>
          <a:p>
            <a:pPr marL="552450" indent="-552450" eaLnBrk="1" hangingPunct="1">
              <a:lnSpc>
                <a:spcPct val="150000"/>
              </a:lnSpc>
              <a:buFont typeface="Wingdings" pitchFamily="2" charset="2"/>
              <a:buNone/>
            </a:pPr>
            <a:r>
              <a:rPr lang="en-US" altLang="ja-JP" sz="2500" b="1" dirty="0">
                <a:latin typeface="Arial" charset="0"/>
                <a:cs typeface="Arial" charset="0"/>
              </a:rPr>
              <a:t>NATURE OF SWAPS</a:t>
            </a:r>
            <a:endParaRPr lang="en-US" altLang="ja-JP" sz="2500" dirty="0">
              <a:latin typeface="Arial" charset="0"/>
              <a:cs typeface="Arial" charset="0"/>
            </a:endParaRPr>
          </a:p>
          <a:p>
            <a:pPr marL="552450" indent="-552450" eaLnBrk="1" hangingPunct="1">
              <a:lnSpc>
                <a:spcPct val="150000"/>
              </a:lnSpc>
              <a:buFont typeface="Wingdings" pitchFamily="2" charset="2"/>
              <a:buChar char="q"/>
            </a:pPr>
            <a:r>
              <a:rPr lang="en-US" sz="2400" dirty="0">
                <a:latin typeface="Arial" pitchFamily="34" charset="0"/>
                <a:cs typeface="Arial" pitchFamily="34" charset="0"/>
              </a:rPr>
              <a:t>A swap is an agreement between two companies to exchange cash flows in the future.</a:t>
            </a:r>
          </a:p>
          <a:p>
            <a:pPr marL="552450" indent="-552450" eaLnBrk="1" hangingPunct="1">
              <a:lnSpc>
                <a:spcPct val="150000"/>
              </a:lnSpc>
              <a:buFont typeface="Wingdings" pitchFamily="2" charset="2"/>
              <a:buChar char="q"/>
            </a:pPr>
            <a:r>
              <a:rPr lang="en-US" sz="2400" dirty="0">
                <a:latin typeface="Arial" pitchFamily="34" charset="0"/>
                <a:cs typeface="Arial" pitchFamily="34" charset="0"/>
              </a:rPr>
              <a:t>The agreement defines the dates when the cash flows are to be paid and the way in which they are to be calculated. </a:t>
            </a:r>
            <a:endParaRPr lang="en-US" altLang="ja-JP" sz="2400" dirty="0">
              <a:latin typeface="Arial" pitchFamily="34" charset="0"/>
              <a:cs typeface="Arial" pitchFamily="34" charset="0"/>
            </a:endParaRPr>
          </a:p>
          <a:p>
            <a:pPr marL="552450" indent="-552450" eaLnBrk="1" hangingPunct="1">
              <a:lnSpc>
                <a:spcPct val="150000"/>
              </a:lnSpc>
              <a:buFont typeface="Wingdings" pitchFamily="2" charset="2"/>
              <a:buChar char="q"/>
            </a:pPr>
            <a:r>
              <a:rPr lang="en-US" altLang="ja-JP" sz="2400" dirty="0">
                <a:latin typeface="Arial" pitchFamily="34" charset="0"/>
                <a:cs typeface="Arial" pitchFamily="34" charset="0"/>
              </a:rPr>
              <a:t>Usually the calculation of the cash flows involves the future value of an interest rate, an exchange rate or other market variable.</a:t>
            </a:r>
          </a:p>
          <a:p>
            <a:pPr marL="552450" indent="-552450" eaLnBrk="1" hangingPunct="1">
              <a:lnSpc>
                <a:spcPct val="150000"/>
              </a:lnSpc>
              <a:buFont typeface="Wingdings" pitchFamily="2" charset="2"/>
              <a:buChar char="q"/>
            </a:pPr>
            <a:r>
              <a:rPr lang="en-US" sz="2400" dirty="0">
                <a:latin typeface="Arial" pitchFamily="34" charset="0"/>
                <a:cs typeface="Arial" pitchFamily="34" charset="0"/>
              </a:rPr>
              <a:t>Two popular swaps: plain vanilla interest rate swaps and fixed-to-fixed currency swaps.</a:t>
            </a:r>
            <a:endParaRPr lang="hr-HR" sz="2400" dirty="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2"/>
          <p:cNvSpPr>
            <a:spLocks noGrp="1"/>
          </p:cNvSpPr>
          <p:nvPr>
            <p:ph idx="1"/>
          </p:nvPr>
        </p:nvSpPr>
        <p:spPr>
          <a:xfrm>
            <a:off x="457200" y="762000"/>
            <a:ext cx="8229600" cy="5959471"/>
          </a:xfrm>
        </p:spPr>
        <p:txBody>
          <a:bodyPr/>
          <a:lstStyle/>
          <a:p>
            <a:r>
              <a:rPr lang="en-US" sz="2700" dirty="0">
                <a:latin typeface="Arial" charset="0"/>
                <a:cs typeface="Arial" charset="0"/>
              </a:rPr>
              <a:t>The value of the floating-rate payer</a:t>
            </a:r>
          </a:p>
          <a:p>
            <a:endParaRPr lang="en-US" sz="2700" dirty="0">
              <a:latin typeface="Arial" charset="0"/>
              <a:cs typeface="Arial" charset="0"/>
            </a:endParaRPr>
          </a:p>
          <a:p>
            <a:endParaRPr lang="en-US" sz="2700" dirty="0">
              <a:latin typeface="Arial" charset="0"/>
              <a:cs typeface="Arial" charset="0"/>
            </a:endParaRPr>
          </a:p>
          <a:p>
            <a:r>
              <a:rPr lang="en-US" sz="2700" dirty="0">
                <a:latin typeface="Arial" charset="0"/>
                <a:cs typeface="Arial" charset="0"/>
              </a:rPr>
              <a:t>The value of the fixed-rate payer</a:t>
            </a:r>
          </a:p>
          <a:p>
            <a:pPr>
              <a:buFont typeface="Arial" charset="0"/>
              <a:buNone/>
            </a:pPr>
            <a:r>
              <a:rPr lang="en-US" sz="2700" dirty="0">
                <a:latin typeface="Arial" charset="0"/>
                <a:cs typeface="Arial" charset="0"/>
              </a:rPr>
              <a:t> </a:t>
            </a:r>
          </a:p>
          <a:p>
            <a:pPr>
              <a:buFont typeface="Arial" charset="0"/>
              <a:buNone/>
            </a:pPr>
            <a:endParaRPr lang="en-US" sz="2700" dirty="0">
              <a:latin typeface="Arial" charset="0"/>
              <a:cs typeface="Arial" charset="0"/>
            </a:endParaRPr>
          </a:p>
          <a:p>
            <a:r>
              <a:rPr lang="en-US" sz="2700" dirty="0" err="1">
                <a:latin typeface="Arial" charset="0"/>
                <a:cs typeface="Arial" charset="0"/>
              </a:rPr>
              <a:t>V</a:t>
            </a:r>
            <a:r>
              <a:rPr lang="en-US" sz="2700" baseline="-25000" dirty="0" err="1">
                <a:latin typeface="Arial" charset="0"/>
                <a:cs typeface="Arial" charset="0"/>
              </a:rPr>
              <a:t>swap</a:t>
            </a:r>
            <a:r>
              <a:rPr lang="en-US" sz="2700" dirty="0">
                <a:latin typeface="Arial" charset="0"/>
                <a:cs typeface="Arial" charset="0"/>
              </a:rPr>
              <a:t> =value of the swap</a:t>
            </a:r>
          </a:p>
          <a:p>
            <a:r>
              <a:rPr lang="en-US" sz="2700" dirty="0" err="1">
                <a:latin typeface="Arial" charset="0"/>
                <a:cs typeface="Arial" charset="0"/>
              </a:rPr>
              <a:t>B</a:t>
            </a:r>
            <a:r>
              <a:rPr lang="en-US" sz="2700" baseline="-25000" dirty="0" err="1">
                <a:latin typeface="Arial" charset="0"/>
                <a:cs typeface="Arial" charset="0"/>
              </a:rPr>
              <a:t>fix</a:t>
            </a:r>
            <a:r>
              <a:rPr lang="en-US" sz="2700" dirty="0">
                <a:latin typeface="Arial" charset="0"/>
                <a:cs typeface="Arial" charset="0"/>
              </a:rPr>
              <a:t> = value of the fixed-rate bond</a:t>
            </a:r>
          </a:p>
          <a:p>
            <a:r>
              <a:rPr lang="en-US" sz="2700" dirty="0" err="1">
                <a:latin typeface="Arial" charset="0"/>
                <a:cs typeface="Arial" charset="0"/>
              </a:rPr>
              <a:t>B</a:t>
            </a:r>
            <a:r>
              <a:rPr lang="en-US" sz="2700" baseline="-25000" dirty="0" err="1">
                <a:latin typeface="Arial" charset="0"/>
                <a:cs typeface="Arial" charset="0"/>
              </a:rPr>
              <a:t>fl</a:t>
            </a:r>
            <a:r>
              <a:rPr lang="en-US" sz="2700" dirty="0">
                <a:latin typeface="Arial" charset="0"/>
                <a:cs typeface="Arial" charset="0"/>
              </a:rPr>
              <a:t> = value of the floating-rate bond</a:t>
            </a:r>
          </a:p>
        </p:txBody>
      </p:sp>
      <p:sp>
        <p:nvSpPr>
          <p:cNvPr id="10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1"/>
          <p:cNvGraphicFramePr>
            <a:graphicFrameLocks noChangeAspect="1"/>
          </p:cNvGraphicFramePr>
          <p:nvPr>
            <p:extLst>
              <p:ext uri="{D42A27DB-BD31-4B8C-83A1-F6EECF244321}">
                <p14:modId xmlns:p14="http://schemas.microsoft.com/office/powerpoint/2010/main" val="1419676847"/>
              </p:ext>
            </p:extLst>
          </p:nvPr>
        </p:nvGraphicFramePr>
        <p:xfrm>
          <a:off x="2895600" y="1371600"/>
          <a:ext cx="2657475" cy="609600"/>
        </p:xfrm>
        <a:graphic>
          <a:graphicData uri="http://schemas.openxmlformats.org/presentationml/2006/ole">
            <mc:AlternateContent xmlns:mc="http://schemas.openxmlformats.org/markup-compatibility/2006">
              <mc:Choice xmlns:v="urn:schemas-microsoft-com:vml" Requires="v">
                <p:oleObj name="Equation" r:id="rId3" imgW="1040948" imgH="241195" progId="Equation.3">
                  <p:embed/>
                </p:oleObj>
              </mc:Choice>
              <mc:Fallback>
                <p:oleObj name="Equation" r:id="rId3" imgW="1040948" imgH="24119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71600"/>
                        <a:ext cx="26574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7" name="Object 3"/>
          <p:cNvGraphicFramePr>
            <a:graphicFrameLocks noChangeAspect="1"/>
          </p:cNvGraphicFramePr>
          <p:nvPr>
            <p:extLst>
              <p:ext uri="{D42A27DB-BD31-4B8C-83A1-F6EECF244321}">
                <p14:modId xmlns:p14="http://schemas.microsoft.com/office/powerpoint/2010/main" val="2069730970"/>
              </p:ext>
            </p:extLst>
          </p:nvPr>
        </p:nvGraphicFramePr>
        <p:xfrm>
          <a:off x="3043237" y="2907507"/>
          <a:ext cx="2362200" cy="541337"/>
        </p:xfrm>
        <a:graphic>
          <a:graphicData uri="http://schemas.openxmlformats.org/presentationml/2006/ole">
            <mc:AlternateContent xmlns:mc="http://schemas.openxmlformats.org/markup-compatibility/2006">
              <mc:Choice xmlns:v="urn:schemas-microsoft-com:vml" Requires="v">
                <p:oleObj name="Equation" r:id="rId5" imgW="1040948" imgH="241195" progId="Equation.3">
                  <p:embed/>
                </p:oleObj>
              </mc:Choice>
              <mc:Fallback>
                <p:oleObj name="Equation" r:id="rId5" imgW="1040948"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3237" y="2907507"/>
                        <a:ext cx="2362200"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F0BB9E3D-5780-4B69-8D98-BA5B262F56A3}"/>
              </a:ext>
            </a:extLst>
          </p:cNvPr>
          <p:cNvSpPr>
            <a:spLocks noGrp="1"/>
          </p:cNvSpPr>
          <p:nvPr>
            <p:ph type="sldNum" sz="quarter" idx="12"/>
          </p:nvPr>
        </p:nvSpPr>
        <p:spPr/>
        <p:txBody>
          <a:bodyPr/>
          <a:lstStyle/>
          <a:p>
            <a:pPr>
              <a:defRPr/>
            </a:pPr>
            <a:fld id="{420688DF-2E9F-4FE4-9157-09DC2EDDEEF5}"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2"/>
          <p:cNvSpPr>
            <a:spLocks noGrp="1"/>
          </p:cNvSpPr>
          <p:nvPr>
            <p:ph idx="1"/>
          </p:nvPr>
        </p:nvSpPr>
        <p:spPr>
          <a:xfrm>
            <a:off x="457200" y="228600"/>
            <a:ext cx="8229600" cy="5897563"/>
          </a:xfrm>
        </p:spPr>
        <p:txBody>
          <a:bodyPr/>
          <a:lstStyle/>
          <a:p>
            <a:r>
              <a:rPr lang="en-US" b="1" dirty="0">
                <a:latin typeface="Arial" charset="0"/>
                <a:cs typeface="Arial" charset="0"/>
              </a:rPr>
              <a:t>The value of the fixed-rate bond:</a:t>
            </a:r>
          </a:p>
          <a:p>
            <a:endParaRPr lang="en-US" dirty="0">
              <a:latin typeface="Arial" charset="0"/>
              <a:cs typeface="Arial" charset="0"/>
            </a:endParaRPr>
          </a:p>
          <a:p>
            <a:endParaRPr lang="en-US" dirty="0">
              <a:latin typeface="Arial" charset="0"/>
              <a:cs typeface="Arial" charset="0"/>
            </a:endParaRPr>
          </a:p>
          <a:p>
            <a:endParaRPr lang="en-US" dirty="0">
              <a:latin typeface="Arial" charset="0"/>
              <a:cs typeface="Arial" charset="0"/>
            </a:endParaRPr>
          </a:p>
          <a:p>
            <a:pPr>
              <a:buFont typeface="Arial" charset="0"/>
              <a:buNone/>
            </a:pPr>
            <a:r>
              <a:rPr lang="en-US" i="1" dirty="0">
                <a:latin typeface="Arial" charset="0"/>
                <a:cs typeface="Arial" charset="0"/>
              </a:rPr>
              <a:t>   </a:t>
            </a:r>
            <a:r>
              <a:rPr lang="en-US" i="1" dirty="0" err="1">
                <a:latin typeface="Arial" charset="0"/>
                <a:cs typeface="Arial" charset="0"/>
              </a:rPr>
              <a:t>t</a:t>
            </a:r>
            <a:r>
              <a:rPr lang="en-US" i="1" baseline="-25000" dirty="0" err="1">
                <a:latin typeface="Arial" charset="0"/>
                <a:cs typeface="Arial" charset="0"/>
              </a:rPr>
              <a:t>i</a:t>
            </a:r>
            <a:r>
              <a:rPr lang="en-US" dirty="0">
                <a:latin typeface="Arial" charset="0"/>
                <a:cs typeface="Arial" charset="0"/>
              </a:rPr>
              <a:t> = the time at which interest payments are exchanged.</a:t>
            </a:r>
          </a:p>
          <a:p>
            <a:pPr>
              <a:buFont typeface="Arial" charset="0"/>
              <a:buNone/>
            </a:pPr>
            <a:r>
              <a:rPr lang="en-US" i="1" dirty="0">
                <a:latin typeface="Arial" charset="0"/>
                <a:cs typeface="Arial" charset="0"/>
              </a:rPr>
              <a:t>  L</a:t>
            </a:r>
            <a:r>
              <a:rPr lang="en-US" dirty="0">
                <a:latin typeface="Arial" charset="0"/>
                <a:cs typeface="Arial" charset="0"/>
              </a:rPr>
              <a:t>= Notional principal</a:t>
            </a:r>
          </a:p>
          <a:p>
            <a:pPr>
              <a:buFont typeface="Arial" charset="0"/>
              <a:buNone/>
            </a:pPr>
            <a:r>
              <a:rPr lang="en-US" i="1" dirty="0">
                <a:latin typeface="Arial" charset="0"/>
                <a:cs typeface="Arial" charset="0"/>
              </a:rPr>
              <a:t>  </a:t>
            </a:r>
            <a:r>
              <a:rPr lang="en-US" i="1" dirty="0" err="1">
                <a:latin typeface="Arial" charset="0"/>
                <a:cs typeface="Arial" charset="0"/>
              </a:rPr>
              <a:t>r</a:t>
            </a:r>
            <a:r>
              <a:rPr lang="en-US" i="1" baseline="-25000" dirty="0" err="1">
                <a:latin typeface="Arial" charset="0"/>
                <a:cs typeface="Arial" charset="0"/>
              </a:rPr>
              <a:t>i</a:t>
            </a:r>
            <a:r>
              <a:rPr lang="en-US" i="1" baseline="-25000" dirty="0">
                <a:latin typeface="Arial" charset="0"/>
                <a:cs typeface="Arial" charset="0"/>
              </a:rPr>
              <a:t> </a:t>
            </a:r>
            <a:r>
              <a:rPr lang="en-US" dirty="0">
                <a:latin typeface="Arial" charset="0"/>
                <a:cs typeface="Arial" charset="0"/>
              </a:rPr>
              <a:t>= LIBOR (discount rate) for a maturity of </a:t>
            </a:r>
            <a:r>
              <a:rPr lang="en-US" i="1" dirty="0" err="1">
                <a:latin typeface="Arial" charset="0"/>
                <a:cs typeface="Arial" charset="0"/>
              </a:rPr>
              <a:t>t</a:t>
            </a:r>
            <a:r>
              <a:rPr lang="en-US" i="1" baseline="-25000" dirty="0" err="1">
                <a:latin typeface="Arial" charset="0"/>
                <a:cs typeface="Arial" charset="0"/>
              </a:rPr>
              <a:t>i</a:t>
            </a:r>
            <a:endParaRPr lang="en-US" dirty="0">
              <a:latin typeface="Arial" charset="0"/>
              <a:cs typeface="Arial" charset="0"/>
            </a:endParaRPr>
          </a:p>
          <a:p>
            <a:pPr>
              <a:buFont typeface="Arial" charset="0"/>
              <a:buNone/>
            </a:pPr>
            <a:r>
              <a:rPr lang="en-US" i="1" dirty="0">
                <a:latin typeface="Arial" charset="0"/>
                <a:cs typeface="Arial" charset="0"/>
              </a:rPr>
              <a:t>  k </a:t>
            </a:r>
            <a:r>
              <a:rPr lang="en-US" dirty="0">
                <a:latin typeface="Arial" charset="0"/>
                <a:cs typeface="Arial" charset="0"/>
              </a:rPr>
              <a:t>= the fixed interest payment</a:t>
            </a:r>
          </a:p>
          <a:p>
            <a:endParaRPr lang="en-US" dirty="0"/>
          </a:p>
          <a:p>
            <a:pPr>
              <a:buFont typeface="Arial" charset="0"/>
              <a:buNone/>
            </a:pPr>
            <a:endParaRPr lang="en-US" dirty="0"/>
          </a:p>
        </p:txBody>
      </p:sp>
      <p:sp>
        <p:nvSpPr>
          <p:cNvPr id="20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1"/>
          <p:cNvGraphicFramePr>
            <a:graphicFrameLocks noChangeAspect="1"/>
          </p:cNvGraphicFramePr>
          <p:nvPr/>
        </p:nvGraphicFramePr>
        <p:xfrm>
          <a:off x="2209800" y="1143000"/>
          <a:ext cx="4495800" cy="1143000"/>
        </p:xfrm>
        <a:graphic>
          <a:graphicData uri="http://schemas.openxmlformats.org/presentationml/2006/ole">
            <mc:AlternateContent xmlns:mc="http://schemas.openxmlformats.org/markup-compatibility/2006">
              <mc:Choice xmlns:v="urn:schemas-microsoft-com:vml" Requires="v">
                <p:oleObj name="Equation" r:id="rId3" imgW="1473200" imgH="431800" progId="Equation.3">
                  <p:embed/>
                </p:oleObj>
              </mc:Choice>
              <mc:Fallback>
                <p:oleObj name="Equation" r:id="rId3" imgW="14732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143000"/>
                        <a:ext cx="4495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80ED5B10-F6FA-4969-9BFA-6ABDBE9C7894}"/>
              </a:ext>
            </a:extLst>
          </p:cNvPr>
          <p:cNvSpPr>
            <a:spLocks noGrp="1"/>
          </p:cNvSpPr>
          <p:nvPr>
            <p:ph type="sldNum" sz="quarter" idx="12"/>
          </p:nvPr>
        </p:nvSpPr>
        <p:spPr/>
        <p:txBody>
          <a:bodyPr/>
          <a:lstStyle/>
          <a:p>
            <a:pPr>
              <a:defRPr/>
            </a:pPr>
            <a:fld id="{420688DF-2E9F-4FE4-9157-09DC2EDDEEF5}"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457200" y="457200"/>
            <a:ext cx="8229600" cy="5668963"/>
          </a:xfrm>
        </p:spPr>
        <p:txBody>
          <a:bodyPr/>
          <a:lstStyle/>
          <a:p>
            <a:pPr algn="just">
              <a:buFont typeface="Arial" charset="0"/>
              <a:buNone/>
            </a:pPr>
            <a:r>
              <a:rPr lang="en-US" sz="2700" b="1" dirty="0">
                <a:solidFill>
                  <a:srgbClr val="FF0000"/>
                </a:solidFill>
                <a:latin typeface="Arial" charset="0"/>
                <a:cs typeface="Arial" charset="0"/>
              </a:rPr>
              <a:t>The value of the floating-rate bond</a:t>
            </a:r>
          </a:p>
          <a:p>
            <a:pPr algn="just"/>
            <a:r>
              <a:rPr lang="en-US" sz="2700" dirty="0">
                <a:latin typeface="Arial" charset="0"/>
                <a:cs typeface="Arial" charset="0"/>
              </a:rPr>
              <a:t>The bond is worth the notional principal immediately after an interest payment, because:</a:t>
            </a:r>
          </a:p>
          <a:p>
            <a:pPr algn="just">
              <a:buNone/>
            </a:pPr>
            <a:r>
              <a:rPr lang="en-US" sz="2700" dirty="0">
                <a:latin typeface="Arial" charset="0"/>
                <a:cs typeface="Arial" charset="0"/>
              </a:rPr>
              <a:t>-  Immediately after an interest payment, the floating-rate bond is quite similar to a newly issued floating-rate bond.</a:t>
            </a:r>
          </a:p>
          <a:p>
            <a:pPr algn="just">
              <a:buNone/>
            </a:pPr>
            <a:r>
              <a:rPr lang="en-US" sz="2700" dirty="0">
                <a:latin typeface="Arial" charset="0"/>
                <a:cs typeface="Arial" charset="0"/>
              </a:rPr>
              <a:t>- The value of a newly issued floating-rate bond that pays 6-month LIBOR is always equal to its principal value when the LIBOR curve is used for discounting. </a:t>
            </a:r>
          </a:p>
        </p:txBody>
      </p:sp>
      <p:sp>
        <p:nvSpPr>
          <p:cNvPr id="2" name="Slide Number Placeholder 1">
            <a:extLst>
              <a:ext uri="{FF2B5EF4-FFF2-40B4-BE49-F238E27FC236}">
                <a16:creationId xmlns:a16="http://schemas.microsoft.com/office/drawing/2014/main" id="{7699AAEF-F217-4BDE-8CB5-B4EDB4D8C12D}"/>
              </a:ext>
            </a:extLst>
          </p:cNvPr>
          <p:cNvSpPr>
            <a:spLocks noGrp="1"/>
          </p:cNvSpPr>
          <p:nvPr>
            <p:ph type="sldNum" sz="quarter" idx="12"/>
          </p:nvPr>
        </p:nvSpPr>
        <p:spPr/>
        <p:txBody>
          <a:bodyPr/>
          <a:lstStyle/>
          <a:p>
            <a:pPr>
              <a:defRPr/>
            </a:pPr>
            <a:fld id="{420688DF-2E9F-4FE4-9157-09DC2EDDEEF5}"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Content Placeholder 2"/>
          <p:cNvSpPr>
            <a:spLocks noGrp="1"/>
          </p:cNvSpPr>
          <p:nvPr>
            <p:ph idx="1"/>
          </p:nvPr>
        </p:nvSpPr>
        <p:spPr>
          <a:xfrm>
            <a:off x="457200" y="381000"/>
            <a:ext cx="8229600" cy="5745163"/>
          </a:xfrm>
        </p:spPr>
        <p:txBody>
          <a:bodyPr/>
          <a:lstStyle/>
          <a:p>
            <a:r>
              <a:rPr lang="en-US" sz="2500" dirty="0">
                <a:latin typeface="Arial" charset="0"/>
                <a:cs typeface="Arial" charset="0"/>
              </a:rPr>
              <a:t>The next exchange of payment is at time t</a:t>
            </a:r>
            <a:r>
              <a:rPr lang="en-US" sz="1600" dirty="0">
                <a:latin typeface="Arial" charset="0"/>
                <a:cs typeface="Arial" charset="0"/>
              </a:rPr>
              <a:t>1</a:t>
            </a:r>
            <a:r>
              <a:rPr lang="en-US" sz="2500" dirty="0">
                <a:latin typeface="Arial" charset="0"/>
                <a:cs typeface="Arial" charset="0"/>
              </a:rPr>
              <a:t>. The floating payment that will be made at time t</a:t>
            </a:r>
            <a:r>
              <a:rPr lang="en-US" sz="1800" dirty="0">
                <a:latin typeface="Arial" charset="0"/>
                <a:cs typeface="Arial" charset="0"/>
              </a:rPr>
              <a:t>1</a:t>
            </a:r>
            <a:r>
              <a:rPr lang="en-US" sz="2500" dirty="0">
                <a:latin typeface="Arial" charset="0"/>
                <a:cs typeface="Arial" charset="0"/>
              </a:rPr>
              <a:t> (which was determined at the last payment date) is k*. The value of the floating-rate bond at time t</a:t>
            </a:r>
            <a:r>
              <a:rPr lang="en-US" sz="1800" dirty="0">
                <a:latin typeface="Arial" charset="0"/>
                <a:cs typeface="Arial" charset="0"/>
              </a:rPr>
              <a:t>1</a:t>
            </a:r>
            <a:r>
              <a:rPr lang="en-US" sz="2500" dirty="0">
                <a:latin typeface="Arial" charset="0"/>
                <a:cs typeface="Arial" charset="0"/>
              </a:rPr>
              <a:t>: </a:t>
            </a:r>
          </a:p>
          <a:p>
            <a:pPr>
              <a:buNone/>
            </a:pPr>
            <a:endParaRPr lang="en-US" sz="2500" dirty="0">
              <a:latin typeface="Arial" charset="0"/>
              <a:cs typeface="Arial" charset="0"/>
            </a:endParaRPr>
          </a:p>
          <a:p>
            <a:endParaRPr lang="en-US" sz="2500" dirty="0">
              <a:latin typeface="Arial" charset="0"/>
              <a:cs typeface="Arial" charset="0"/>
            </a:endParaRPr>
          </a:p>
          <a:p>
            <a:pPr>
              <a:buFont typeface="Arial" charset="0"/>
              <a:buNone/>
            </a:pPr>
            <a:endParaRPr lang="en-US" sz="2500" dirty="0">
              <a:latin typeface="Arial" charset="0"/>
              <a:cs typeface="Arial" charset="0"/>
            </a:endParaRPr>
          </a:p>
          <a:p>
            <a:pPr>
              <a:buFont typeface="Arial" charset="0"/>
              <a:buNone/>
            </a:pPr>
            <a:r>
              <a:rPr lang="en-US" sz="2500" dirty="0">
                <a:latin typeface="Arial" charset="0"/>
                <a:cs typeface="Arial" charset="0"/>
              </a:rPr>
              <a:t> </a:t>
            </a:r>
          </a:p>
          <a:p>
            <a:r>
              <a:rPr lang="en-US" sz="2500" dirty="0">
                <a:latin typeface="Arial" charset="0"/>
                <a:cs typeface="Arial" charset="0"/>
              </a:rPr>
              <a:t> The current value of the floating-rate bond:</a:t>
            </a:r>
          </a:p>
          <a:p>
            <a:endParaRPr lang="en-US" dirty="0"/>
          </a:p>
        </p:txBody>
      </p:sp>
      <p:sp>
        <p:nvSpPr>
          <p:cNvPr id="307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4" name="Object 1"/>
          <p:cNvGraphicFramePr>
            <a:graphicFrameLocks noChangeAspect="1"/>
          </p:cNvGraphicFramePr>
          <p:nvPr/>
        </p:nvGraphicFramePr>
        <p:xfrm>
          <a:off x="2743200" y="2209800"/>
          <a:ext cx="2514600" cy="838200"/>
        </p:xfrm>
        <a:graphic>
          <a:graphicData uri="http://schemas.openxmlformats.org/presentationml/2006/ole">
            <mc:AlternateContent xmlns:mc="http://schemas.openxmlformats.org/markup-compatibility/2006">
              <mc:Choice xmlns:v="urn:schemas-microsoft-com:vml" Requires="v">
                <p:oleObj name="Equation" r:id="rId3" imgW="774364" imgH="253890" progId="Equation.3">
                  <p:embed/>
                </p:oleObj>
              </mc:Choice>
              <mc:Fallback>
                <p:oleObj name="Equation" r:id="rId3" imgW="774364" imgH="25389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0980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5" name="Object 3"/>
          <p:cNvGraphicFramePr>
            <a:graphicFrameLocks noChangeAspect="1"/>
          </p:cNvGraphicFramePr>
          <p:nvPr/>
        </p:nvGraphicFramePr>
        <p:xfrm>
          <a:off x="2743200" y="4648200"/>
          <a:ext cx="3048000" cy="685800"/>
        </p:xfrm>
        <a:graphic>
          <a:graphicData uri="http://schemas.openxmlformats.org/presentationml/2006/ole">
            <mc:AlternateContent xmlns:mc="http://schemas.openxmlformats.org/markup-compatibility/2006">
              <mc:Choice xmlns:v="urn:schemas-microsoft-com:vml" Requires="v">
                <p:oleObj name="Equation" r:id="rId5" imgW="1143000" imgH="254000" progId="Equation.3">
                  <p:embed/>
                </p:oleObj>
              </mc:Choice>
              <mc:Fallback>
                <p:oleObj name="Equation" r:id="rId5" imgW="11430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648200"/>
                        <a:ext cx="3048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56A5477-B632-4E94-A5C0-B4EF884CE3FF}"/>
              </a:ext>
            </a:extLst>
          </p:cNvPr>
          <p:cNvSpPr>
            <a:spLocks noGrp="1"/>
          </p:cNvSpPr>
          <p:nvPr>
            <p:ph type="sldNum" sz="quarter" idx="12"/>
          </p:nvPr>
        </p:nvSpPr>
        <p:spPr/>
        <p:txBody>
          <a:bodyPr/>
          <a:lstStyle/>
          <a:p>
            <a:pPr>
              <a:defRPr/>
            </a:pPr>
            <a:fld id="{420688DF-2E9F-4FE4-9157-09DC2EDDEEF5}"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304800"/>
            <a:ext cx="8153400" cy="5715000"/>
          </a:xfrm>
        </p:spPr>
        <p:txBody>
          <a:bodyPr/>
          <a:lstStyle/>
          <a:p>
            <a:pPr algn="just">
              <a:buFont typeface="Arial" charset="0"/>
              <a:buNone/>
            </a:pPr>
            <a:r>
              <a:rPr lang="en-US" sz="2800" b="1" i="1" dirty="0">
                <a:latin typeface="Arial" charset="0"/>
                <a:cs typeface="Arial" charset="0"/>
              </a:rPr>
              <a:t>Example:</a:t>
            </a:r>
          </a:p>
          <a:p>
            <a:pPr algn="just"/>
            <a:r>
              <a:rPr lang="en-US" sz="2800" b="1" i="1" dirty="0">
                <a:latin typeface="Arial" charset="0"/>
                <a:cs typeface="Arial" charset="0"/>
              </a:rPr>
              <a:t> </a:t>
            </a:r>
            <a:r>
              <a:rPr lang="en-US" sz="2800" i="1" dirty="0">
                <a:latin typeface="Arial" charset="0"/>
                <a:cs typeface="Arial" charset="0"/>
              </a:rPr>
              <a:t>A financial institution has agreed to pay 6-month LIBOR and receive 8% per annum (with semiannual compounding) on a notional principal of $100 million. </a:t>
            </a:r>
          </a:p>
          <a:p>
            <a:pPr algn="just"/>
            <a:r>
              <a:rPr lang="en-US" sz="2800" i="1" dirty="0">
                <a:latin typeface="Arial" charset="0"/>
                <a:cs typeface="Arial" charset="0"/>
              </a:rPr>
              <a:t>The swap has a remaining life of 1.25 years. The LIBOR rates with continuous compounding for 3-month, 9-month and 15-month maturities are 10%, 10.5% and 11%, respectively. The 6-month LIBOR rate at the last payment date was 10.2% (with semiannual compounding).</a:t>
            </a:r>
          </a:p>
          <a:p>
            <a:pPr algn="just"/>
            <a:r>
              <a:rPr lang="en-US" sz="2800" i="1" dirty="0">
                <a:latin typeface="Arial" charset="0"/>
                <a:cs typeface="Arial" charset="0"/>
              </a:rPr>
              <a:t>Calculate the value of the swap from the position of the institution.</a:t>
            </a:r>
          </a:p>
          <a:p>
            <a:pPr algn="just"/>
            <a:endParaRPr lang="en-US" sz="2800" dirty="0">
              <a:latin typeface="Arial" charset="0"/>
              <a:cs typeface="Arial" charset="0"/>
            </a:endParaRPr>
          </a:p>
          <a:p>
            <a:endParaRPr lang="en-US" dirty="0"/>
          </a:p>
        </p:txBody>
      </p:sp>
      <p:sp>
        <p:nvSpPr>
          <p:cNvPr id="2" name="Slide Number Placeholder 1">
            <a:extLst>
              <a:ext uri="{FF2B5EF4-FFF2-40B4-BE49-F238E27FC236}">
                <a16:creationId xmlns:a16="http://schemas.microsoft.com/office/drawing/2014/main" id="{4B53A161-2D3E-4D1A-968E-8028F80C4042}"/>
              </a:ext>
            </a:extLst>
          </p:cNvPr>
          <p:cNvSpPr>
            <a:spLocks noGrp="1"/>
          </p:cNvSpPr>
          <p:nvPr>
            <p:ph type="sldNum" sz="quarter" idx="12"/>
          </p:nvPr>
        </p:nvSpPr>
        <p:spPr/>
        <p:txBody>
          <a:bodyPr/>
          <a:lstStyle/>
          <a:p>
            <a:pPr>
              <a:defRPr/>
            </a:pPr>
            <a:fld id="{420688DF-2E9F-4FE4-9157-09DC2EDDEEF5}"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457200" y="76200"/>
            <a:ext cx="8229600" cy="5897563"/>
          </a:xfrm>
        </p:spPr>
        <p:txBody>
          <a:bodyPr/>
          <a:lstStyle/>
          <a:p>
            <a:pPr>
              <a:buFont typeface="Arial" charset="0"/>
              <a:buNone/>
            </a:pPr>
            <a:r>
              <a:rPr lang="en-US" sz="2500" b="1" dirty="0">
                <a:latin typeface="Arial" charset="0"/>
                <a:cs typeface="Arial" charset="0"/>
              </a:rPr>
              <a:t>Problems</a:t>
            </a:r>
          </a:p>
          <a:p>
            <a:pPr>
              <a:buFont typeface="Arial" charset="0"/>
              <a:buNone/>
            </a:pPr>
            <a:r>
              <a:rPr lang="en-US" sz="2500" dirty="0">
                <a:latin typeface="Arial" charset="0"/>
                <a:cs typeface="Arial" charset="0"/>
              </a:rPr>
              <a:t>3. A $100 million interest rate swap has a remaining life of 10 months. Under the term of the swap, 6-month LIBOR is exchanged for 7% per annum (compounded semiannually). The average of the bid-offer rate being exchanged for 6-month LIBOR in swaps of all maturities is currently at 5% per annum with continuous compounding. The 6-month LIBOR rate was 4.6% per annum 2 months ago. What is the current value of the swap to the party paying floating? What is its value to the party paying fixed?</a:t>
            </a:r>
          </a:p>
          <a:p>
            <a:pPr>
              <a:buFont typeface="Arial" charset="0"/>
              <a:buNone/>
            </a:pPr>
            <a:endParaRPr lang="en-US" dirty="0"/>
          </a:p>
        </p:txBody>
      </p:sp>
      <p:sp>
        <p:nvSpPr>
          <p:cNvPr id="2" name="Slide Number Placeholder 1">
            <a:extLst>
              <a:ext uri="{FF2B5EF4-FFF2-40B4-BE49-F238E27FC236}">
                <a16:creationId xmlns:a16="http://schemas.microsoft.com/office/drawing/2014/main" id="{8A3CBC2F-11E2-4080-860E-B6C8E059E2EF}"/>
              </a:ext>
            </a:extLst>
          </p:cNvPr>
          <p:cNvSpPr>
            <a:spLocks noGrp="1"/>
          </p:cNvSpPr>
          <p:nvPr>
            <p:ph type="sldNum" sz="quarter" idx="12"/>
          </p:nvPr>
        </p:nvSpPr>
        <p:spPr/>
        <p:txBody>
          <a:bodyPr/>
          <a:lstStyle/>
          <a:p>
            <a:pPr>
              <a:defRPr/>
            </a:pPr>
            <a:fld id="{420688DF-2E9F-4FE4-9157-09DC2EDDEEF5}"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457200" y="381000"/>
            <a:ext cx="8382000" cy="6172200"/>
          </a:xfrm>
        </p:spPr>
        <p:txBody>
          <a:bodyPr/>
          <a:lstStyle/>
          <a:p>
            <a:pPr>
              <a:buFont typeface="Arial" charset="0"/>
              <a:buNone/>
            </a:pPr>
            <a:r>
              <a:rPr lang="en-US" b="1" dirty="0">
                <a:latin typeface="Arial" charset="0"/>
                <a:cs typeface="Arial" charset="0"/>
              </a:rPr>
              <a:t>Currency swaps-mechanics</a:t>
            </a:r>
          </a:p>
          <a:p>
            <a:pPr algn="just"/>
            <a:r>
              <a:rPr lang="en-US" sz="2800" dirty="0">
                <a:latin typeface="Arial" pitchFamily="34" charset="0"/>
                <a:cs typeface="Arial" pitchFamily="34" charset="0"/>
              </a:rPr>
              <a:t>A currency swap involves exchanging principal and interest payments in one currency for principal and interest payments in another. In a currency swap the principal is usually exchanged at the beginning and the end of the swap’s life.</a:t>
            </a:r>
          </a:p>
          <a:p>
            <a:pPr algn="just"/>
            <a:r>
              <a:rPr lang="en-US" sz="2800" dirty="0">
                <a:latin typeface="Arial" pitchFamily="34" charset="0"/>
                <a:cs typeface="Arial" pitchFamily="34" charset="0"/>
              </a:rPr>
              <a:t>Usually the principal amounts are chosen to be approximately equivalent using the exchange rate at the swap’s initiation. When they are exchanged at the end of the life of the swap, their values may be quite different. </a:t>
            </a:r>
            <a:endParaRPr lang="en-US" dirty="0"/>
          </a:p>
        </p:txBody>
      </p:sp>
      <p:sp>
        <p:nvSpPr>
          <p:cNvPr id="2" name="Slide Number Placeholder 1">
            <a:extLst>
              <a:ext uri="{FF2B5EF4-FFF2-40B4-BE49-F238E27FC236}">
                <a16:creationId xmlns:a16="http://schemas.microsoft.com/office/drawing/2014/main" id="{98DB829E-FA20-4A7F-AD1B-1C6A148EA3F3}"/>
              </a:ext>
            </a:extLst>
          </p:cNvPr>
          <p:cNvSpPr>
            <a:spLocks noGrp="1"/>
          </p:cNvSpPr>
          <p:nvPr>
            <p:ph type="sldNum" sz="quarter" idx="12"/>
          </p:nvPr>
        </p:nvSpPr>
        <p:spPr/>
        <p:txBody>
          <a:bodyPr/>
          <a:lstStyle/>
          <a:p>
            <a:pPr>
              <a:defRPr/>
            </a:pPr>
            <a:fld id="{420688DF-2E9F-4FE4-9157-09DC2EDDEEF5}"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57200" y="304800"/>
            <a:ext cx="8229600" cy="5821363"/>
          </a:xfrm>
        </p:spPr>
        <p:txBody>
          <a:bodyPr/>
          <a:lstStyle/>
          <a:p>
            <a:pPr algn="just">
              <a:buNone/>
            </a:pPr>
            <a:r>
              <a:rPr lang="en-US" b="1" i="1" dirty="0">
                <a:latin typeface="Arial" pitchFamily="34" charset="0"/>
                <a:cs typeface="Arial" pitchFamily="34" charset="0"/>
              </a:rPr>
              <a:t>An Example of a Currency Swap</a:t>
            </a:r>
          </a:p>
          <a:p>
            <a:pPr algn="just"/>
            <a:r>
              <a:rPr lang="en-US" sz="2300" b="0" i="0" u="none" strike="noStrike" baseline="0" dirty="0">
                <a:latin typeface="Gill Sans MT" panose="020B0502020104020203" pitchFamily="34" charset="0"/>
              </a:rPr>
              <a:t>Consider a hypothetical five-year currency swap agreement between British Petroleum and Barclays entered into on February 1, 2017. British Petroleum pays a fixed rate of interest of 3% in dollars to Barclays and receives a fixed rate of interest of 4% in British pounds (sterling) from Barclays. </a:t>
            </a:r>
          </a:p>
          <a:p>
            <a:pPr algn="just"/>
            <a:r>
              <a:rPr lang="en-US" sz="2300" b="0" i="0" u="none" strike="noStrike" baseline="0" dirty="0">
                <a:latin typeface="Gill Sans MT" panose="020B0502020104020203" pitchFamily="34" charset="0"/>
              </a:rPr>
              <a:t>Interest rate payments are made once a year and the principal amounts are $15 million and £10 million.</a:t>
            </a:r>
            <a:endParaRPr lang="en-US" sz="2300" i="1" dirty="0">
              <a:latin typeface="Gill Sans MT" panose="020B0502020104020203" pitchFamily="34" charset="0"/>
              <a:cs typeface="Arial" pitchFamily="34" charset="0"/>
            </a:endParaRPr>
          </a:p>
          <a:p>
            <a:pPr>
              <a:buFont typeface="Arial" charset="0"/>
              <a:buNone/>
            </a:pPr>
            <a:endParaRPr lang="en-US" dirty="0"/>
          </a:p>
          <a:p>
            <a:endParaRPr lang="en-US" dirty="0"/>
          </a:p>
        </p:txBody>
      </p:sp>
      <p:sp>
        <p:nvSpPr>
          <p:cNvPr id="2" name="Slide Number Placeholder 1">
            <a:extLst>
              <a:ext uri="{FF2B5EF4-FFF2-40B4-BE49-F238E27FC236}">
                <a16:creationId xmlns:a16="http://schemas.microsoft.com/office/drawing/2014/main" id="{A8FDF2A5-5994-4FCD-B36E-E0B15EC02542}"/>
              </a:ext>
            </a:extLst>
          </p:cNvPr>
          <p:cNvSpPr>
            <a:spLocks noGrp="1"/>
          </p:cNvSpPr>
          <p:nvPr>
            <p:ph type="sldNum" sz="quarter" idx="12"/>
          </p:nvPr>
        </p:nvSpPr>
        <p:spPr/>
        <p:txBody>
          <a:bodyPr/>
          <a:lstStyle/>
          <a:p>
            <a:pPr>
              <a:defRPr/>
            </a:pPr>
            <a:fld id="{420688DF-2E9F-4FE4-9157-09DC2EDDEEF5}" type="slidenum">
              <a:rPr lang="en-US" smtClean="0"/>
              <a:pPr>
                <a:defRPr/>
              </a:pPr>
              <a:t>37</a:t>
            </a:fld>
            <a:endParaRPr lang="en-US"/>
          </a:p>
        </p:txBody>
      </p:sp>
      <p:pic>
        <p:nvPicPr>
          <p:cNvPr id="4" name="Picture 3">
            <a:extLst>
              <a:ext uri="{FF2B5EF4-FFF2-40B4-BE49-F238E27FC236}">
                <a16:creationId xmlns:a16="http://schemas.microsoft.com/office/drawing/2014/main" id="{BF2F9948-0D8D-42F8-88AD-A9E8741DC047}"/>
              </a:ext>
            </a:extLst>
          </p:cNvPr>
          <p:cNvPicPr>
            <a:picLocks noChangeAspect="1"/>
          </p:cNvPicPr>
          <p:nvPr/>
        </p:nvPicPr>
        <p:blipFill>
          <a:blip r:embed="rId3"/>
          <a:stretch>
            <a:fillRect/>
          </a:stretch>
        </p:blipFill>
        <p:spPr>
          <a:xfrm>
            <a:off x="1905000" y="3733800"/>
            <a:ext cx="5962650" cy="2095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3E85-4BB4-4AE0-B221-7F1E25DCCC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2D01A8-3B3C-4FE7-B3EC-56FBD30A4A3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706D911-CDD1-4A55-829E-1CC17DA7769B}"/>
              </a:ext>
            </a:extLst>
          </p:cNvPr>
          <p:cNvSpPr>
            <a:spLocks noGrp="1"/>
          </p:cNvSpPr>
          <p:nvPr>
            <p:ph type="sldNum" sz="quarter" idx="12"/>
          </p:nvPr>
        </p:nvSpPr>
        <p:spPr/>
        <p:txBody>
          <a:bodyPr/>
          <a:lstStyle/>
          <a:p>
            <a:pPr>
              <a:defRPr/>
            </a:pPr>
            <a:fld id="{420688DF-2E9F-4FE4-9157-09DC2EDDEEF5}" type="slidenum">
              <a:rPr lang="en-US" smtClean="0"/>
              <a:pPr>
                <a:defRPr/>
              </a:pPr>
              <a:t>38</a:t>
            </a:fld>
            <a:endParaRPr lang="en-US"/>
          </a:p>
        </p:txBody>
      </p:sp>
      <p:pic>
        <p:nvPicPr>
          <p:cNvPr id="6" name="Picture 5">
            <a:extLst>
              <a:ext uri="{FF2B5EF4-FFF2-40B4-BE49-F238E27FC236}">
                <a16:creationId xmlns:a16="http://schemas.microsoft.com/office/drawing/2014/main" id="{6BA48E46-47F7-463F-A0F3-CD9E86E2C7E2}"/>
              </a:ext>
            </a:extLst>
          </p:cNvPr>
          <p:cNvPicPr>
            <a:picLocks noChangeAspect="1"/>
          </p:cNvPicPr>
          <p:nvPr/>
        </p:nvPicPr>
        <p:blipFill>
          <a:blip r:embed="rId2"/>
          <a:stretch>
            <a:fillRect/>
          </a:stretch>
        </p:blipFill>
        <p:spPr>
          <a:xfrm>
            <a:off x="914400" y="1752600"/>
            <a:ext cx="7543800" cy="4038600"/>
          </a:xfrm>
          <a:prstGeom prst="rect">
            <a:avLst/>
          </a:prstGeom>
        </p:spPr>
      </p:pic>
    </p:spTree>
    <p:extLst>
      <p:ext uri="{BB962C8B-B14F-4D97-AF65-F5344CB8AC3E}">
        <p14:creationId xmlns:p14="http://schemas.microsoft.com/office/powerpoint/2010/main" val="2741418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2C01DD7-44DA-4511-98A7-05B821F0CA0E}" type="slidenum">
              <a:rPr lang="en-US" altLang="en-US"/>
              <a:pPr/>
              <a:t>39</a:t>
            </a:fld>
            <a:endParaRPr lang="en-US" altLang="en-US"/>
          </a:p>
        </p:txBody>
      </p:sp>
      <p:sp>
        <p:nvSpPr>
          <p:cNvPr id="43010" name="Rectangle 2"/>
          <p:cNvSpPr>
            <a:spLocks noGrp="1" noChangeArrowheads="1"/>
          </p:cNvSpPr>
          <p:nvPr>
            <p:ph type="title"/>
          </p:nvPr>
        </p:nvSpPr>
        <p:spPr>
          <a:xfrm>
            <a:off x="685800" y="381000"/>
            <a:ext cx="7499350" cy="1143000"/>
          </a:xfrm>
        </p:spPr>
        <p:txBody>
          <a:bodyPr lIns="92075" tIns="46038" rIns="92075" bIns="46038">
            <a:normAutofit/>
          </a:bodyPr>
          <a:lstStyle/>
          <a:p>
            <a:pPr>
              <a:defRPr/>
            </a:pPr>
            <a:r>
              <a:rPr lang="en-US" dirty="0"/>
              <a:t>Typical Uses of a Currency Swap</a:t>
            </a:r>
          </a:p>
        </p:txBody>
      </p:sp>
      <p:sp>
        <p:nvSpPr>
          <p:cNvPr id="34821" name="Rectangle 3"/>
          <p:cNvSpPr>
            <a:spLocks noGrp="1" noChangeArrowheads="1"/>
          </p:cNvSpPr>
          <p:nvPr>
            <p:ph type="body" sz="half" idx="1"/>
          </p:nvPr>
        </p:nvSpPr>
        <p:spPr>
          <a:xfrm>
            <a:off x="1524000" y="2205038"/>
            <a:ext cx="7086600" cy="2495550"/>
          </a:xfrm>
          <a:noFill/>
        </p:spPr>
        <p:txBody>
          <a:bodyPr lIns="92075" tIns="46038" rIns="92075" bIns="46038"/>
          <a:lstStyle/>
          <a:p>
            <a:r>
              <a:rPr lang="en-US"/>
              <a:t>Conversion from a liability in one currency to a liability in another currency</a:t>
            </a:r>
          </a:p>
          <a:p>
            <a:pPr>
              <a:buFont typeface="Wingdings" pitchFamily="2" charset="2"/>
              <a:buNone/>
            </a:pPr>
            <a:endParaRPr lang="en-US"/>
          </a:p>
          <a:p>
            <a:r>
              <a:rPr lang="en-US"/>
              <a:t>Conversion from an investment in one currency to an investment in another currency</a:t>
            </a:r>
          </a:p>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p:txBody>
          <a:bodyPr/>
          <a:lstStyle/>
          <a:p>
            <a:pPr>
              <a:defRPr/>
            </a:pPr>
            <a:fld id="{95AD67D4-819C-43DE-B35A-66ABA8976035}" type="slidenum">
              <a:rPr lang="hr-HR"/>
              <a:pPr>
                <a:defRPr/>
              </a:pPr>
              <a:t>4</a:t>
            </a:fld>
            <a:endParaRPr lang="hr-HR"/>
          </a:p>
        </p:txBody>
      </p:sp>
      <p:sp>
        <p:nvSpPr>
          <p:cNvPr id="61444" name="Rectangle 3"/>
          <p:cNvSpPr>
            <a:spLocks noGrp="1" noChangeArrowheads="1"/>
          </p:cNvSpPr>
          <p:nvPr>
            <p:ph type="body" idx="1"/>
          </p:nvPr>
        </p:nvSpPr>
        <p:spPr>
          <a:xfrm>
            <a:off x="304800" y="228600"/>
            <a:ext cx="8378825" cy="6096000"/>
          </a:xfrm>
        </p:spPr>
        <p:txBody>
          <a:bodyPr rtlCol="0">
            <a:normAutofit lnSpcReduction="10000"/>
          </a:bodyPr>
          <a:lstStyle/>
          <a:p>
            <a:pPr eaLnBrk="1" fontAlgn="auto" hangingPunct="1">
              <a:lnSpc>
                <a:spcPct val="150000"/>
              </a:lnSpc>
              <a:spcAft>
                <a:spcPts val="0"/>
              </a:spcAft>
              <a:buFont typeface="Arial" pitchFamily="34" charset="0"/>
              <a:buNone/>
              <a:defRPr/>
            </a:pPr>
            <a:r>
              <a:rPr lang="en-US" altLang="ja-JP" sz="3300" dirty="0">
                <a:latin typeface="Arial" pitchFamily="34" charset="0"/>
                <a:cs typeface="Arial" pitchFamily="34" charset="0"/>
              </a:rPr>
              <a:t>Mechanics of interest rate swaps (a)</a:t>
            </a:r>
            <a:endParaRPr lang="en-US" sz="3300" dirty="0">
              <a:latin typeface="Arial" pitchFamily="34" charset="0"/>
              <a:cs typeface="Arial" pitchFamily="34" charset="0"/>
            </a:endParaRPr>
          </a:p>
          <a:p>
            <a:pPr eaLnBrk="1" fontAlgn="auto" hangingPunct="1">
              <a:lnSpc>
                <a:spcPct val="150000"/>
              </a:lnSpc>
              <a:spcAft>
                <a:spcPts val="0"/>
              </a:spcAft>
              <a:buFont typeface="Wingdings" pitchFamily="2" charset="2"/>
              <a:buChar char="q"/>
              <a:defRPr/>
            </a:pPr>
            <a:r>
              <a:rPr lang="en-US" sz="2500" dirty="0">
                <a:latin typeface="Arial" pitchFamily="34" charset="0"/>
                <a:cs typeface="Arial" pitchFamily="34" charset="0"/>
              </a:rPr>
              <a:t>The most common type is a plain vanilla interest rate swap</a:t>
            </a:r>
            <a:r>
              <a:rPr lang="en-US" sz="2400" dirty="0">
                <a:latin typeface="Arial" pitchFamily="34" charset="0"/>
                <a:cs typeface="Arial" pitchFamily="34" charset="0"/>
              </a:rPr>
              <a:t>.</a:t>
            </a:r>
            <a:endParaRPr lang="en-US" sz="2500" dirty="0">
              <a:latin typeface="Arial" pitchFamily="34" charset="0"/>
              <a:cs typeface="Arial" pitchFamily="34" charset="0"/>
            </a:endParaRPr>
          </a:p>
          <a:p>
            <a:pPr eaLnBrk="1" fontAlgn="auto" hangingPunct="1">
              <a:lnSpc>
                <a:spcPct val="150000"/>
              </a:lnSpc>
              <a:spcAft>
                <a:spcPts val="0"/>
              </a:spcAft>
              <a:buFont typeface="Wingdings" pitchFamily="2" charset="2"/>
              <a:buChar char="q"/>
              <a:defRPr/>
            </a:pPr>
            <a:r>
              <a:rPr lang="en-US" sz="2500" dirty="0">
                <a:latin typeface="Arial" pitchFamily="34" charset="0"/>
                <a:cs typeface="Arial" pitchFamily="34" charset="0"/>
              </a:rPr>
              <a:t>A company agrees to pay cash flows equal to interest  at a predetermined fixed rate on a notional principal for a number of years.  In return, it receives interest at a floating rate on the same notional principal for the same period of time. </a:t>
            </a:r>
          </a:p>
          <a:p>
            <a:pPr eaLnBrk="1" fontAlgn="auto" hangingPunct="1">
              <a:lnSpc>
                <a:spcPct val="150000"/>
              </a:lnSpc>
              <a:spcAft>
                <a:spcPts val="0"/>
              </a:spcAft>
              <a:buFont typeface="Wingdings" pitchFamily="2" charset="2"/>
              <a:buChar char="q"/>
              <a:defRPr/>
            </a:pPr>
            <a:r>
              <a:rPr lang="en-US" sz="2500" dirty="0">
                <a:latin typeface="Arial" pitchFamily="34" charset="0"/>
                <a:cs typeface="Arial" pitchFamily="34" charset="0"/>
              </a:rPr>
              <a:t> The floating rate in most interest rate swaps is the London Interbank Offered Rate (LIBOR).</a:t>
            </a:r>
            <a:endParaRPr lang="hr-HR" sz="2500"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457200" y="457200"/>
            <a:ext cx="8229600" cy="5668963"/>
          </a:xfrm>
        </p:spPr>
        <p:txBody>
          <a:bodyPr/>
          <a:lstStyle/>
          <a:p>
            <a:pPr algn="just">
              <a:buFont typeface="Arial" charset="0"/>
              <a:buNone/>
            </a:pPr>
            <a:r>
              <a:rPr lang="en-US" b="1" i="1" dirty="0">
                <a:latin typeface="Arial" charset="0"/>
                <a:cs typeface="Arial" charset="0"/>
              </a:rPr>
              <a:t>Example:</a:t>
            </a:r>
          </a:p>
          <a:p>
            <a:pPr algn="just"/>
            <a:r>
              <a:rPr lang="en-US" sz="2300" b="0" i="0" u="none" strike="noStrike" baseline="0" dirty="0">
                <a:latin typeface="Gill Sans MT" panose="020B0502020104020203" pitchFamily="34" charset="0"/>
              </a:rPr>
              <a:t>Suppose that British Petroleum can borrow £10 million at 4% interest. The swap has the effect of transforming this loan into one where it has borrowed $15 million at 3% interest. </a:t>
            </a:r>
          </a:p>
          <a:p>
            <a:pPr algn="just"/>
            <a:r>
              <a:rPr lang="en-US" sz="2300" b="0" i="0" u="none" strike="noStrike" baseline="0" dirty="0">
                <a:latin typeface="Gill Sans MT" panose="020B0502020104020203" pitchFamily="34" charset="0"/>
              </a:rPr>
              <a:t>Suppose that British Petroleum can invest $15 million to earn 3% in U.S. dollars for the next five years, but feels that sterling will strengthen (or at least not depreciate) against the dollar and prefers a U.K.-denominated investment. The swap has the effect of transforming the U.S. investment into a £10 million investment in the U.K. yielding 4%.</a:t>
            </a:r>
            <a:endParaRPr lang="en-US" sz="2300" dirty="0">
              <a:latin typeface="Gill Sans MT" panose="020B0502020104020203" pitchFamily="34" charset="0"/>
            </a:endParaRPr>
          </a:p>
        </p:txBody>
      </p:sp>
      <p:sp>
        <p:nvSpPr>
          <p:cNvPr id="2" name="Slide Number Placeholder 1">
            <a:extLst>
              <a:ext uri="{FF2B5EF4-FFF2-40B4-BE49-F238E27FC236}">
                <a16:creationId xmlns:a16="http://schemas.microsoft.com/office/drawing/2014/main" id="{D28B58D6-D47D-4AB7-BA83-3BFA9A6C1D9A}"/>
              </a:ext>
            </a:extLst>
          </p:cNvPr>
          <p:cNvSpPr>
            <a:spLocks noGrp="1"/>
          </p:cNvSpPr>
          <p:nvPr>
            <p:ph type="sldNum" sz="quarter" idx="12"/>
          </p:nvPr>
        </p:nvSpPr>
        <p:spPr/>
        <p:txBody>
          <a:bodyPr/>
          <a:lstStyle/>
          <a:p>
            <a:pPr>
              <a:defRPr/>
            </a:pPr>
            <a:fld id="{420688DF-2E9F-4FE4-9157-09DC2EDDEEF5}"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457200" y="381000"/>
            <a:ext cx="8229600" cy="5745163"/>
          </a:xfrm>
        </p:spPr>
        <p:txBody>
          <a:bodyPr/>
          <a:lstStyle/>
          <a:p>
            <a:pPr>
              <a:buNone/>
            </a:pPr>
            <a:r>
              <a:rPr lang="en-US" dirty="0">
                <a:effectLst>
                  <a:outerShdw blurRad="38100" dist="38100" dir="2700000" algn="tl">
                    <a:srgbClr val="C0C0C0"/>
                  </a:outerShdw>
                </a:effectLst>
              </a:rPr>
              <a:t>Comparative Advantage Arguments for Currency Swaps </a:t>
            </a:r>
          </a:p>
          <a:p>
            <a:pPr>
              <a:buNone/>
            </a:pPr>
            <a:r>
              <a:rPr lang="en-US" i="1" dirty="0">
                <a:latin typeface="Arial" charset="0"/>
                <a:cs typeface="Arial" charset="0"/>
              </a:rPr>
              <a:t>    Example: The 5-year fixed-rate borrowing costs to GE and Qantas Airways in USD and AUD:</a:t>
            </a:r>
            <a:endParaRPr lang="en-US" dirty="0">
              <a:latin typeface="Arial" charset="0"/>
              <a:cs typeface="Arial" charset="0"/>
            </a:endParaRPr>
          </a:p>
          <a:p>
            <a:endParaRPr lang="en-US" dirty="0"/>
          </a:p>
        </p:txBody>
      </p:sp>
      <p:pic>
        <p:nvPicPr>
          <p:cNvPr id="44035" name="Object 2"/>
          <p:cNvPicPr>
            <a:picLocks noChangeArrowheads="1"/>
          </p:cNvPicPr>
          <p:nvPr/>
        </p:nvPicPr>
        <p:blipFill>
          <a:blip r:embed="rId3" cstate="print"/>
          <a:srcRect l="-1428" t="-395" b="-3709"/>
          <a:stretch>
            <a:fillRect/>
          </a:stretch>
        </p:blipFill>
        <p:spPr bwMode="auto">
          <a:xfrm>
            <a:off x="1066800" y="3276600"/>
            <a:ext cx="6705600" cy="19812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5A9B42E5-307C-4A00-B70E-9E16F226B9A1}"/>
              </a:ext>
            </a:extLst>
          </p:cNvPr>
          <p:cNvSpPr>
            <a:spLocks noGrp="1"/>
          </p:cNvSpPr>
          <p:nvPr>
            <p:ph type="sldNum" sz="quarter" idx="12"/>
          </p:nvPr>
        </p:nvSpPr>
        <p:spPr/>
        <p:txBody>
          <a:bodyPr/>
          <a:lstStyle/>
          <a:p>
            <a:pPr>
              <a:defRPr/>
            </a:pPr>
            <a:fld id="{420688DF-2E9F-4FE4-9157-09DC2EDDEEF5}"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457200" y="457200"/>
            <a:ext cx="8229600" cy="5668963"/>
          </a:xfrm>
        </p:spPr>
        <p:txBody>
          <a:bodyPr/>
          <a:lstStyle/>
          <a:p>
            <a:pPr algn="just"/>
            <a:r>
              <a:rPr lang="en-US" i="1" dirty="0">
                <a:latin typeface="Arial" charset="0"/>
                <a:cs typeface="Arial" charset="0"/>
              </a:rPr>
              <a:t>GE wants to borrow 20 million AUD and Qantas Airways wants to borrow 15 million USD. The current exchange rate:</a:t>
            </a:r>
          </a:p>
          <a:p>
            <a:pPr algn="just">
              <a:buNone/>
            </a:pPr>
            <a:r>
              <a:rPr lang="en-US" i="1" dirty="0">
                <a:latin typeface="Arial" charset="0"/>
                <a:cs typeface="Arial" charset="0"/>
              </a:rPr>
              <a:t>       1 AUD=0.75 USD.</a:t>
            </a:r>
          </a:p>
          <a:p>
            <a:pPr algn="just"/>
            <a:r>
              <a:rPr lang="en-US" i="1" dirty="0">
                <a:latin typeface="Arial" charset="0"/>
                <a:cs typeface="Arial" charset="0"/>
              </a:rPr>
              <a:t> GE borrows USD, whereas Qantas borrows AUD. Then, they use a currency swap to transform GE’s loan into an AUD loan and Qantas’s loan into a USD loan.</a:t>
            </a:r>
            <a:endParaRPr lang="en-US" dirty="0">
              <a:latin typeface="Arial" charset="0"/>
              <a:cs typeface="Arial" charset="0"/>
            </a:endParaRPr>
          </a:p>
          <a:p>
            <a:endParaRPr lang="en-US" dirty="0"/>
          </a:p>
        </p:txBody>
      </p:sp>
      <p:sp>
        <p:nvSpPr>
          <p:cNvPr id="2" name="Slide Number Placeholder 1">
            <a:extLst>
              <a:ext uri="{FF2B5EF4-FFF2-40B4-BE49-F238E27FC236}">
                <a16:creationId xmlns:a16="http://schemas.microsoft.com/office/drawing/2014/main" id="{0953B5DF-54BC-4E89-9848-B01482BC792A}"/>
              </a:ext>
            </a:extLst>
          </p:cNvPr>
          <p:cNvSpPr>
            <a:spLocks noGrp="1"/>
          </p:cNvSpPr>
          <p:nvPr>
            <p:ph type="sldNum" sz="quarter" idx="12"/>
          </p:nvPr>
        </p:nvSpPr>
        <p:spPr/>
        <p:txBody>
          <a:bodyPr/>
          <a:lstStyle/>
          <a:p>
            <a:pPr>
              <a:defRPr/>
            </a:pPr>
            <a:fld id="{420688DF-2E9F-4FE4-9157-09DC2EDDEEF5}"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04800" y="0"/>
            <a:ext cx="8839200" cy="6126163"/>
          </a:xfrm>
        </p:spPr>
        <p:txBody>
          <a:bodyPr/>
          <a:lstStyle/>
          <a:p>
            <a:pPr>
              <a:buFont typeface="Arial" charset="0"/>
              <a:buNone/>
            </a:pPr>
            <a:r>
              <a:rPr lang="en-US" sz="2500" b="1" dirty="0">
                <a:latin typeface="Arial" charset="0"/>
                <a:cs typeface="Arial" charset="0"/>
              </a:rPr>
              <a:t>Problems</a:t>
            </a:r>
          </a:p>
          <a:p>
            <a:pPr>
              <a:buFont typeface="Arial" charset="0"/>
              <a:buNone/>
            </a:pPr>
            <a:r>
              <a:rPr lang="en-US" sz="2500" b="1" dirty="0">
                <a:latin typeface="Arial" charset="0"/>
                <a:cs typeface="Arial" charset="0"/>
              </a:rPr>
              <a:t>4. </a:t>
            </a:r>
            <a:r>
              <a:rPr lang="en-US" sz="2500" dirty="0">
                <a:latin typeface="Arial" charset="0"/>
                <a:cs typeface="Arial" charset="0"/>
              </a:rPr>
              <a:t>Company X wishes to borrow US dollars at a fixed rate of interest. Company Y wishes to borrow Japanese Yen at a fixed rate of interest. The amounts required by the two companies are roughly the same at the current exchange rate. The companies are subject to the following interest rates:</a:t>
            </a:r>
          </a:p>
          <a:p>
            <a:pPr>
              <a:buFont typeface="Arial" charset="0"/>
              <a:buNone/>
            </a:pPr>
            <a:endParaRPr lang="en-US" sz="2500" dirty="0">
              <a:latin typeface="Arial" charset="0"/>
              <a:cs typeface="Arial" charset="0"/>
            </a:endParaRPr>
          </a:p>
          <a:p>
            <a:endParaRPr lang="en-US" sz="2500" dirty="0">
              <a:latin typeface="Arial" charset="0"/>
              <a:cs typeface="Arial" charset="0"/>
            </a:endParaRPr>
          </a:p>
          <a:p>
            <a:endParaRPr lang="en-US" sz="2500" dirty="0">
              <a:latin typeface="Arial" charset="0"/>
              <a:cs typeface="Arial" charset="0"/>
            </a:endParaRPr>
          </a:p>
          <a:p>
            <a:pPr>
              <a:buNone/>
            </a:pPr>
            <a:endParaRPr lang="en-US" sz="2500" dirty="0">
              <a:latin typeface="Arial" charset="0"/>
              <a:cs typeface="Arial" charset="0"/>
            </a:endParaRPr>
          </a:p>
          <a:p>
            <a:r>
              <a:rPr lang="en-US" sz="2500" dirty="0">
                <a:latin typeface="Arial" charset="0"/>
                <a:cs typeface="Arial" charset="0"/>
              </a:rPr>
              <a:t>Design a swap that will net a bank, acting as intermediary, 50 basis points per annum. Make the swap equally attractive to the two companies and ensure that all foreign exchange risk is assumed by the bank.</a:t>
            </a:r>
          </a:p>
          <a:p>
            <a:endParaRPr lang="en-US" dirty="0"/>
          </a:p>
        </p:txBody>
      </p:sp>
      <p:graphicFrame>
        <p:nvGraphicFramePr>
          <p:cNvPr id="5" name="Table 4"/>
          <p:cNvGraphicFramePr>
            <a:graphicFrameLocks noGrp="1"/>
          </p:cNvGraphicFramePr>
          <p:nvPr/>
        </p:nvGraphicFramePr>
        <p:xfrm>
          <a:off x="1447800" y="2971800"/>
          <a:ext cx="6080760" cy="1492147"/>
        </p:xfrm>
        <a:graphic>
          <a:graphicData uri="http://schemas.openxmlformats.org/drawingml/2006/table">
            <a:tbl>
              <a:tblPr/>
              <a:tblGrid>
                <a:gridCol w="2026920">
                  <a:extLst>
                    <a:ext uri="{9D8B030D-6E8A-4147-A177-3AD203B41FA5}">
                      <a16:colId xmlns:a16="http://schemas.microsoft.com/office/drawing/2014/main" val="20000"/>
                    </a:ext>
                  </a:extLst>
                </a:gridCol>
                <a:gridCol w="2026920">
                  <a:extLst>
                    <a:ext uri="{9D8B030D-6E8A-4147-A177-3AD203B41FA5}">
                      <a16:colId xmlns:a16="http://schemas.microsoft.com/office/drawing/2014/main" val="20001"/>
                    </a:ext>
                  </a:extLst>
                </a:gridCol>
                <a:gridCol w="2026920">
                  <a:extLst>
                    <a:ext uri="{9D8B030D-6E8A-4147-A177-3AD203B41FA5}">
                      <a16:colId xmlns:a16="http://schemas.microsoft.com/office/drawing/2014/main" val="20002"/>
                    </a:ext>
                  </a:extLst>
                </a:gridCol>
              </a:tblGrid>
              <a:tr h="408345">
                <a:tc>
                  <a:txBody>
                    <a:bodyPr/>
                    <a:lstStyle/>
                    <a:p>
                      <a:pPr>
                        <a:lnSpc>
                          <a:spcPct val="150000"/>
                        </a:lnSpc>
                        <a:spcAft>
                          <a:spcPts val="1000"/>
                        </a:spcAft>
                      </a:pP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1000"/>
                        </a:spcAft>
                      </a:pPr>
                      <a:r>
                        <a:rPr lang="en-US" sz="2500" dirty="0">
                          <a:latin typeface="Arial" pitchFamily="34" charset="0"/>
                          <a:ea typeface="MS Mincho"/>
                          <a:cs typeface="Arial" pitchFamily="34" charset="0"/>
                        </a:rPr>
                        <a:t>JPY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1000"/>
                        </a:spcAft>
                      </a:pPr>
                      <a:r>
                        <a:rPr lang="en-US" sz="2500" dirty="0">
                          <a:latin typeface="Arial" pitchFamily="34" charset="0"/>
                          <a:ea typeface="MS Mincho"/>
                          <a:cs typeface="Arial" pitchFamily="34" charset="0"/>
                        </a:rPr>
                        <a:t>USD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91195">
                <a:tc>
                  <a:txBody>
                    <a:bodyPr/>
                    <a:lstStyle/>
                    <a:p>
                      <a:pPr>
                        <a:lnSpc>
                          <a:spcPct val="100000"/>
                        </a:lnSpc>
                        <a:spcAft>
                          <a:spcPts val="1000"/>
                        </a:spcAft>
                      </a:pPr>
                      <a:r>
                        <a:rPr lang="en-US" sz="2500" dirty="0">
                          <a:latin typeface="Arial" pitchFamily="34" charset="0"/>
                          <a:ea typeface="MS Mincho"/>
                          <a:cs typeface="Arial" pitchFamily="34" charset="0"/>
                        </a:rPr>
                        <a:t>Company</a:t>
                      </a:r>
                      <a:r>
                        <a:rPr lang="en-US" sz="2500" baseline="0" dirty="0">
                          <a:latin typeface="Arial" pitchFamily="34" charset="0"/>
                          <a:ea typeface="MS Mincho"/>
                          <a:cs typeface="Arial" pitchFamily="34" charset="0"/>
                        </a:rPr>
                        <a:t> </a:t>
                      </a:r>
                      <a:r>
                        <a:rPr lang="en-US" sz="2500" dirty="0">
                          <a:latin typeface="Arial" pitchFamily="34" charset="0"/>
                          <a:ea typeface="MS Mincho"/>
                          <a:cs typeface="Arial" pitchFamily="34" charset="0"/>
                        </a:rPr>
                        <a:t>X</a:t>
                      </a:r>
                    </a:p>
                    <a:p>
                      <a:pPr>
                        <a:lnSpc>
                          <a:spcPct val="100000"/>
                        </a:lnSpc>
                        <a:spcAft>
                          <a:spcPts val="1000"/>
                        </a:spcAft>
                      </a:pPr>
                      <a:r>
                        <a:rPr lang="en-US" sz="2500" dirty="0">
                          <a:latin typeface="Arial" pitchFamily="34" charset="0"/>
                          <a:ea typeface="MS Mincho"/>
                          <a:cs typeface="Arial" pitchFamily="34" charset="0"/>
                        </a:rPr>
                        <a:t>Company 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1000"/>
                        </a:spcAft>
                      </a:pPr>
                      <a:r>
                        <a:rPr lang="en-US" sz="2500" dirty="0">
                          <a:latin typeface="Arial" pitchFamily="34" charset="0"/>
                          <a:ea typeface="MS Mincho"/>
                          <a:cs typeface="Arial" pitchFamily="34" charset="0"/>
                        </a:rPr>
                        <a:t>5.0%</a:t>
                      </a:r>
                    </a:p>
                    <a:p>
                      <a:pPr>
                        <a:lnSpc>
                          <a:spcPct val="100000"/>
                        </a:lnSpc>
                        <a:spcAft>
                          <a:spcPts val="1000"/>
                        </a:spcAft>
                      </a:pPr>
                      <a:r>
                        <a:rPr lang="en-US" sz="2500" dirty="0">
                          <a:latin typeface="Arial" pitchFamily="34" charset="0"/>
                          <a:ea typeface="MS Mincho"/>
                          <a:cs typeface="Arial" pitchFamily="34" charset="0"/>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1000"/>
                        </a:spcAft>
                      </a:pPr>
                      <a:r>
                        <a:rPr lang="en-US" sz="2500" dirty="0">
                          <a:latin typeface="Arial" pitchFamily="34" charset="0"/>
                          <a:ea typeface="MS Mincho"/>
                          <a:cs typeface="Arial" pitchFamily="34" charset="0"/>
                        </a:rPr>
                        <a:t>9.6%</a:t>
                      </a:r>
                    </a:p>
                    <a:p>
                      <a:pPr>
                        <a:lnSpc>
                          <a:spcPct val="100000"/>
                        </a:lnSpc>
                        <a:spcAft>
                          <a:spcPts val="1000"/>
                        </a:spcAft>
                      </a:pPr>
                      <a:r>
                        <a:rPr lang="en-US" sz="2500" dirty="0">
                          <a:latin typeface="Arial" pitchFamily="34" charset="0"/>
                          <a:ea typeface="MS Mincho"/>
                          <a:cs typeface="Arial" pitchFamily="34"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7FA40BC1-D137-454E-9BCD-EF0557314E21}"/>
              </a:ext>
            </a:extLst>
          </p:cNvPr>
          <p:cNvSpPr>
            <a:spLocks noGrp="1"/>
          </p:cNvSpPr>
          <p:nvPr>
            <p:ph type="sldNum" sz="quarter" idx="12"/>
          </p:nvPr>
        </p:nvSpPr>
        <p:spPr/>
        <p:txBody>
          <a:bodyPr/>
          <a:lstStyle/>
          <a:p>
            <a:pPr>
              <a:defRPr/>
            </a:pPr>
            <a:fld id="{420688DF-2E9F-4FE4-9157-09DC2EDDEEF5}"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457200" y="228600"/>
            <a:ext cx="8229600" cy="5897563"/>
          </a:xfrm>
        </p:spPr>
        <p:txBody>
          <a:bodyPr/>
          <a:lstStyle/>
          <a:p>
            <a:pPr>
              <a:buFont typeface="Arial" charset="0"/>
              <a:buNone/>
            </a:pPr>
            <a:r>
              <a:rPr lang="en-US" sz="2500" dirty="0">
                <a:latin typeface="Arial" charset="0"/>
                <a:cs typeface="Arial" charset="0"/>
              </a:rPr>
              <a:t>5. Companies A and B face the following interest rates:</a:t>
            </a:r>
          </a:p>
          <a:p>
            <a:endParaRPr lang="en-US" sz="2500" dirty="0">
              <a:latin typeface="Arial" charset="0"/>
              <a:cs typeface="Arial" charset="0"/>
            </a:endParaRPr>
          </a:p>
          <a:p>
            <a:r>
              <a:rPr lang="en-US" sz="2500" dirty="0">
                <a:latin typeface="Arial" charset="0"/>
                <a:cs typeface="Arial" charset="0"/>
              </a:rPr>
              <a:t> </a:t>
            </a:r>
          </a:p>
          <a:p>
            <a:endParaRPr lang="en-US" sz="2500" dirty="0">
              <a:latin typeface="Arial" charset="0"/>
              <a:cs typeface="Arial" charset="0"/>
            </a:endParaRPr>
          </a:p>
          <a:p>
            <a:endParaRPr lang="en-US" sz="2500" dirty="0">
              <a:latin typeface="Arial" charset="0"/>
              <a:cs typeface="Arial" charset="0"/>
            </a:endParaRPr>
          </a:p>
          <a:p>
            <a:r>
              <a:rPr lang="en-US" sz="2500" dirty="0">
                <a:latin typeface="Arial" charset="0"/>
                <a:cs typeface="Arial" charset="0"/>
              </a:rPr>
              <a:t>Suppose company A wants to borrow USD at a floating rate of interest and B wants to borrow CAD at a fixed rate of interest. A financial institution is planning to arrange a swap and requires a 50-basis-point spread. If the swap is to appear equally attractive to A and B, what rates of interest will A and B end up paying?</a:t>
            </a:r>
            <a:endParaRPr lang="en-US" dirty="0"/>
          </a:p>
        </p:txBody>
      </p:sp>
      <p:graphicFrame>
        <p:nvGraphicFramePr>
          <p:cNvPr id="5" name="Table 4"/>
          <p:cNvGraphicFramePr>
            <a:graphicFrameLocks noGrp="1"/>
          </p:cNvGraphicFramePr>
          <p:nvPr/>
        </p:nvGraphicFramePr>
        <p:xfrm>
          <a:off x="1219200" y="838200"/>
          <a:ext cx="6697980" cy="1391761"/>
        </p:xfrm>
        <a:graphic>
          <a:graphicData uri="http://schemas.openxmlformats.org/drawingml/2006/table">
            <a:tbl>
              <a:tblPr/>
              <a:tblGrid>
                <a:gridCol w="1897380">
                  <a:extLst>
                    <a:ext uri="{9D8B030D-6E8A-4147-A177-3AD203B41FA5}">
                      <a16:colId xmlns:a16="http://schemas.microsoft.com/office/drawing/2014/main" val="20000"/>
                    </a:ext>
                  </a:extLst>
                </a:gridCol>
                <a:gridCol w="2567940">
                  <a:extLst>
                    <a:ext uri="{9D8B030D-6E8A-4147-A177-3AD203B41FA5}">
                      <a16:colId xmlns:a16="http://schemas.microsoft.com/office/drawing/2014/main" val="20001"/>
                    </a:ext>
                  </a:extLst>
                </a:gridCol>
                <a:gridCol w="2232660">
                  <a:extLst>
                    <a:ext uri="{9D8B030D-6E8A-4147-A177-3AD203B41FA5}">
                      <a16:colId xmlns:a16="http://schemas.microsoft.com/office/drawing/2014/main" val="20002"/>
                    </a:ext>
                  </a:extLst>
                </a:gridCol>
              </a:tblGrid>
              <a:tr h="425672">
                <a:tc>
                  <a:txBody>
                    <a:bodyPr/>
                    <a:lstStyle/>
                    <a:p>
                      <a:pPr algn="ctr">
                        <a:lnSpc>
                          <a:spcPct val="115000"/>
                        </a:lnSpc>
                        <a:spcAft>
                          <a:spcPts val="1000"/>
                        </a:spcAft>
                      </a:pPr>
                      <a:endParaRPr lang="en-US" sz="2500" dirty="0">
                        <a:latin typeface="Arial" pitchFamily="34" charset="0"/>
                        <a:ea typeface="MS Mincho"/>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500" dirty="0">
                          <a:latin typeface="Arial" pitchFamily="34" charset="0"/>
                          <a:ea typeface="MS Mincho"/>
                          <a:cs typeface="Arial" pitchFamily="34" charset="0"/>
                        </a:rPr>
                        <a:t>Company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500" dirty="0">
                          <a:latin typeface="Arial" pitchFamily="34" charset="0"/>
                          <a:ea typeface="MS Mincho"/>
                          <a:cs typeface="Arial" pitchFamily="34" charset="0"/>
                        </a:rPr>
                        <a:t>Company 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93527">
                <a:tc>
                  <a:txBody>
                    <a:bodyPr/>
                    <a:lstStyle/>
                    <a:p>
                      <a:pPr algn="ctr">
                        <a:lnSpc>
                          <a:spcPct val="115000"/>
                        </a:lnSpc>
                        <a:spcAft>
                          <a:spcPts val="1000"/>
                        </a:spcAft>
                      </a:pPr>
                      <a:r>
                        <a:rPr lang="en-US" sz="2500" dirty="0">
                          <a:latin typeface="Arial" pitchFamily="34" charset="0"/>
                          <a:ea typeface="MS Mincho"/>
                          <a:cs typeface="Arial" pitchFamily="34" charset="0"/>
                        </a:rPr>
                        <a:t>USD</a:t>
                      </a:r>
                    </a:p>
                    <a:p>
                      <a:pPr algn="ctr">
                        <a:lnSpc>
                          <a:spcPct val="115000"/>
                        </a:lnSpc>
                        <a:spcAft>
                          <a:spcPts val="1000"/>
                        </a:spcAft>
                      </a:pPr>
                      <a:r>
                        <a:rPr lang="en-US" sz="2500" dirty="0">
                          <a:latin typeface="Arial" pitchFamily="34" charset="0"/>
                          <a:ea typeface="MS Mincho"/>
                          <a:cs typeface="Arial" pitchFamily="34" charset="0"/>
                        </a:rPr>
                        <a:t>CAD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500" dirty="0">
                          <a:latin typeface="Arial" pitchFamily="34" charset="0"/>
                          <a:ea typeface="MS Mincho"/>
                          <a:cs typeface="Arial" pitchFamily="34" charset="0"/>
                        </a:rPr>
                        <a:t>LIBOR + 0.5%</a:t>
                      </a:r>
                    </a:p>
                    <a:p>
                      <a:pPr algn="ctr">
                        <a:lnSpc>
                          <a:spcPct val="115000"/>
                        </a:lnSpc>
                        <a:spcAft>
                          <a:spcPts val="1000"/>
                        </a:spcAft>
                      </a:pPr>
                      <a:r>
                        <a:rPr lang="en-US" sz="2500" dirty="0">
                          <a:latin typeface="Arial" pitchFamily="34" charset="0"/>
                          <a:ea typeface="MS Mincho"/>
                          <a:cs typeface="Arial" pitchFamily="34"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2500" dirty="0">
                          <a:latin typeface="Arial" pitchFamily="34" charset="0"/>
                          <a:ea typeface="MS Mincho"/>
                          <a:cs typeface="Arial" pitchFamily="34" charset="0"/>
                        </a:rPr>
                        <a:t>LIBOR + 1.0%</a:t>
                      </a:r>
                    </a:p>
                    <a:p>
                      <a:pPr algn="ctr">
                        <a:lnSpc>
                          <a:spcPct val="115000"/>
                        </a:lnSpc>
                        <a:spcAft>
                          <a:spcPts val="1000"/>
                        </a:spcAft>
                      </a:pPr>
                      <a:r>
                        <a:rPr lang="en-US" sz="2500" dirty="0">
                          <a:latin typeface="Arial" pitchFamily="34" charset="0"/>
                          <a:ea typeface="MS Mincho"/>
                          <a:cs typeface="Arial" pitchFamily="34" charset="0"/>
                        </a:rPr>
                        <a:t>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43307C31-1411-4A1D-8E91-671C4C9423E7}"/>
              </a:ext>
            </a:extLst>
          </p:cNvPr>
          <p:cNvSpPr>
            <a:spLocks noGrp="1"/>
          </p:cNvSpPr>
          <p:nvPr>
            <p:ph type="sldNum" sz="quarter" idx="12"/>
          </p:nvPr>
        </p:nvSpPr>
        <p:spPr/>
        <p:txBody>
          <a:bodyPr/>
          <a:lstStyle/>
          <a:p>
            <a:pPr>
              <a:defRPr/>
            </a:pPr>
            <a:fld id="{420688DF-2E9F-4FE4-9157-09DC2EDDEEF5}"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457200" y="304800"/>
            <a:ext cx="8458200" cy="5821363"/>
          </a:xfrm>
        </p:spPr>
        <p:txBody>
          <a:bodyPr/>
          <a:lstStyle/>
          <a:p>
            <a:pPr algn="just">
              <a:buNone/>
            </a:pPr>
            <a:r>
              <a:rPr lang="en-US" sz="2800" b="1" dirty="0">
                <a:solidFill>
                  <a:srgbClr val="FF0000"/>
                </a:solidFill>
                <a:latin typeface="Arial" charset="0"/>
                <a:cs typeface="Arial" charset="0"/>
              </a:rPr>
              <a:t>Valuation of currency swaps - </a:t>
            </a:r>
            <a:r>
              <a:rPr lang="en-US" sz="2800" b="1" i="1" dirty="0">
                <a:solidFill>
                  <a:srgbClr val="FF0000"/>
                </a:solidFill>
                <a:latin typeface="Arial" charset="0"/>
                <a:cs typeface="Arial" charset="0"/>
              </a:rPr>
              <a:t>Example:</a:t>
            </a:r>
            <a:r>
              <a:rPr lang="en-US" sz="2800" i="1" dirty="0">
                <a:solidFill>
                  <a:srgbClr val="FF0000"/>
                </a:solidFill>
                <a:latin typeface="Arial" charset="0"/>
                <a:cs typeface="Arial" charset="0"/>
              </a:rPr>
              <a:t> </a:t>
            </a:r>
          </a:p>
          <a:p>
            <a:pPr algn="just">
              <a:lnSpc>
                <a:spcPct val="150000"/>
              </a:lnSpc>
            </a:pPr>
            <a:r>
              <a:rPr lang="en-US" sz="2300" b="0" i="0" u="none" strike="noStrike" baseline="0" dirty="0">
                <a:latin typeface="Arial" panose="020B0604020202020204" pitchFamily="34" charset="0"/>
                <a:cs typeface="Arial" panose="020B0604020202020204" pitchFamily="34" charset="0"/>
              </a:rPr>
              <a:t>Suppose that the term structure of risk-free interest rates is flat in both Japan and the United States. The Japanese rate is 1.5% per annum and the U.S. rate is 2.5% per annum (both with continuous compounding). A financial institution has entered into a currency swap in which it receives 3% per annum in yen and pays 4% per annum in dollars once a year. The principals in the two currencies are $10 million and 1,200 million yen. The swap will last for another three years, and the current exchange rate is 110 yen per dollar.</a:t>
            </a:r>
            <a:r>
              <a:rPr lang="en-US" sz="2300" i="1" dirty="0">
                <a:latin typeface="Arial" panose="020B0604020202020204" pitchFamily="34" charset="0"/>
                <a:cs typeface="Arial" panose="020B0604020202020204" pitchFamily="34" charset="0"/>
              </a:rPr>
              <a:t> </a:t>
            </a:r>
          </a:p>
          <a:p>
            <a:pPr algn="just">
              <a:lnSpc>
                <a:spcPct val="150000"/>
              </a:lnSpc>
            </a:pPr>
            <a:r>
              <a:rPr lang="en-US" sz="2300" i="1" dirty="0">
                <a:latin typeface="Arial" panose="020B0604020202020204" pitchFamily="34" charset="0"/>
                <a:cs typeface="Arial" panose="020B0604020202020204" pitchFamily="34" charset="0"/>
              </a:rPr>
              <a:t>Calculate the value of the swap to the institution.</a:t>
            </a:r>
            <a:endParaRPr lang="en-US" sz="2300" dirty="0">
              <a:latin typeface="Arial" panose="020B0604020202020204" pitchFamily="34" charset="0"/>
              <a:cs typeface="Arial" panose="020B0604020202020204" pitchFamily="34" charset="0"/>
            </a:endParaRPr>
          </a:p>
          <a:p>
            <a:endParaRPr lang="en-US" dirty="0"/>
          </a:p>
        </p:txBody>
      </p:sp>
      <p:sp>
        <p:nvSpPr>
          <p:cNvPr id="2" name="Slide Number Placeholder 1">
            <a:extLst>
              <a:ext uri="{FF2B5EF4-FFF2-40B4-BE49-F238E27FC236}">
                <a16:creationId xmlns:a16="http://schemas.microsoft.com/office/drawing/2014/main" id="{1DE92B54-55DC-4AFE-806F-153246E47D3E}"/>
              </a:ext>
            </a:extLst>
          </p:cNvPr>
          <p:cNvSpPr>
            <a:spLocks noGrp="1"/>
          </p:cNvSpPr>
          <p:nvPr>
            <p:ph type="sldNum" sz="quarter" idx="12"/>
          </p:nvPr>
        </p:nvSpPr>
        <p:spPr/>
        <p:txBody>
          <a:bodyPr/>
          <a:lstStyle/>
          <a:p>
            <a:pPr>
              <a:defRPr/>
            </a:pPr>
            <a:fld id="{420688DF-2E9F-4FE4-9157-09DC2EDDEEF5}"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04800" y="228600"/>
            <a:ext cx="8458200" cy="6248400"/>
          </a:xfrm>
        </p:spPr>
        <p:txBody>
          <a:bodyPr/>
          <a:lstStyle/>
          <a:p>
            <a:pPr>
              <a:buFont typeface="Arial" charset="0"/>
              <a:buNone/>
            </a:pPr>
            <a:r>
              <a:rPr lang="en-US" sz="2800" b="1" i="0" u="none" strike="noStrike" baseline="0" dirty="0">
                <a:latin typeface="AdvP0050"/>
              </a:rPr>
              <a:t>Valuation in Terms of Bond Prices</a:t>
            </a:r>
            <a:endParaRPr lang="en-US" sz="2800" b="1" dirty="0">
              <a:latin typeface="Arial" charset="0"/>
              <a:cs typeface="Arial" charset="0"/>
            </a:endParaRPr>
          </a:p>
          <a:p>
            <a:r>
              <a:rPr lang="en-US" sz="2500" dirty="0">
                <a:latin typeface="Arial" charset="0"/>
                <a:cs typeface="Arial" charset="0"/>
              </a:rPr>
              <a:t>The value of a swap in USD where</a:t>
            </a:r>
          </a:p>
          <a:p>
            <a:pPr>
              <a:buFont typeface="Arial" charset="0"/>
              <a:buNone/>
            </a:pPr>
            <a:r>
              <a:rPr lang="en-US" sz="2500" dirty="0">
                <a:latin typeface="Arial" charset="0"/>
                <a:cs typeface="Arial" charset="0"/>
              </a:rPr>
              <a:t>  +  US dollars are received and a foreign currency is paid:</a:t>
            </a:r>
          </a:p>
          <a:p>
            <a:pPr>
              <a:buFont typeface="Arial" charset="0"/>
              <a:buNone/>
            </a:pPr>
            <a:endParaRPr lang="en-US" sz="2500" dirty="0">
              <a:latin typeface="Arial" charset="0"/>
              <a:cs typeface="Arial" charset="0"/>
            </a:endParaRPr>
          </a:p>
          <a:p>
            <a:pPr>
              <a:buFont typeface="Arial" charset="0"/>
              <a:buNone/>
            </a:pPr>
            <a:r>
              <a:rPr lang="en-US" sz="2500" dirty="0">
                <a:latin typeface="Arial" charset="0"/>
                <a:cs typeface="Arial" charset="0"/>
              </a:rPr>
              <a:t>  + the foreign currency is received and dollars are paid: </a:t>
            </a:r>
          </a:p>
          <a:p>
            <a:pPr>
              <a:buFont typeface="Arial" charset="0"/>
              <a:buNone/>
            </a:pPr>
            <a:endParaRPr lang="en-US" sz="2500" dirty="0">
              <a:latin typeface="Arial" charset="0"/>
              <a:cs typeface="Arial" charset="0"/>
            </a:endParaRPr>
          </a:p>
          <a:p>
            <a:r>
              <a:rPr lang="en-US" sz="2500" dirty="0">
                <a:latin typeface="Arial" charset="0"/>
                <a:cs typeface="Arial" charset="0"/>
              </a:rPr>
              <a:t>B</a:t>
            </a:r>
            <a:r>
              <a:rPr lang="en-US" sz="2500" baseline="-25000" dirty="0">
                <a:latin typeface="Arial" charset="0"/>
                <a:cs typeface="Arial" charset="0"/>
              </a:rPr>
              <a:t>D </a:t>
            </a:r>
            <a:r>
              <a:rPr lang="en-US" sz="2500" dirty="0">
                <a:latin typeface="Arial" charset="0"/>
                <a:cs typeface="Arial" charset="0"/>
              </a:rPr>
              <a:t> =value of the bond measured in USD.</a:t>
            </a:r>
          </a:p>
          <a:p>
            <a:r>
              <a:rPr lang="en-US" sz="2500" dirty="0">
                <a:latin typeface="Arial" charset="0"/>
                <a:cs typeface="Arial" charset="0"/>
              </a:rPr>
              <a:t> </a:t>
            </a:r>
            <a:r>
              <a:rPr lang="en-US" sz="2800" dirty="0"/>
              <a:t>B</a:t>
            </a:r>
            <a:r>
              <a:rPr lang="en-US" sz="2800" baseline="-25000" dirty="0"/>
              <a:t>F </a:t>
            </a:r>
            <a:r>
              <a:rPr lang="en-US" sz="2500" dirty="0">
                <a:latin typeface="Arial" charset="0"/>
                <a:cs typeface="Arial" charset="0"/>
              </a:rPr>
              <a:t> =value of the bond measured in the foreign currency.</a:t>
            </a:r>
          </a:p>
          <a:p>
            <a:r>
              <a:rPr lang="en-US" sz="2500" dirty="0">
                <a:latin typeface="Arial" charset="0"/>
                <a:cs typeface="Arial" charset="0"/>
              </a:rPr>
              <a:t> S</a:t>
            </a:r>
            <a:r>
              <a:rPr lang="en-US" sz="2500" baseline="-25000" dirty="0">
                <a:latin typeface="Arial" charset="0"/>
                <a:cs typeface="Arial" charset="0"/>
              </a:rPr>
              <a:t>0</a:t>
            </a:r>
            <a:r>
              <a:rPr lang="en-US" sz="2500" dirty="0">
                <a:latin typeface="Arial" charset="0"/>
                <a:cs typeface="Arial" charset="0"/>
              </a:rPr>
              <a:t> = the spot exchange rate</a:t>
            </a:r>
          </a:p>
          <a:p>
            <a:pPr>
              <a:buFont typeface="Arial" charset="0"/>
              <a:buNone/>
            </a:pPr>
            <a:endParaRPr lang="en-US" dirty="0"/>
          </a:p>
          <a:p>
            <a:pPr>
              <a:buFont typeface="Arial" charset="0"/>
              <a:buNone/>
            </a:pPr>
            <a:endParaRPr lang="en-US" dirty="0"/>
          </a:p>
        </p:txBody>
      </p:sp>
      <p:sp>
        <p:nvSpPr>
          <p:cNvPr id="410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1"/>
          <p:cNvGraphicFramePr>
            <a:graphicFrameLocks noChangeAspect="1"/>
          </p:cNvGraphicFramePr>
          <p:nvPr/>
        </p:nvGraphicFramePr>
        <p:xfrm>
          <a:off x="2133600" y="1600200"/>
          <a:ext cx="2819400" cy="587375"/>
        </p:xfrm>
        <a:graphic>
          <a:graphicData uri="http://schemas.openxmlformats.org/presentationml/2006/ole">
            <mc:AlternateContent xmlns:mc="http://schemas.openxmlformats.org/markup-compatibility/2006">
              <mc:Choice xmlns:v="urn:schemas-microsoft-com:vml" Requires="v">
                <p:oleObj name="Equation" r:id="rId3" imgW="1143000" imgH="241300" progId="Equation.3">
                  <p:embed/>
                </p:oleObj>
              </mc:Choice>
              <mc:Fallback>
                <p:oleObj name="Equation" r:id="rId3" imgW="11430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600200"/>
                        <a:ext cx="2819400" cy="587375"/>
                      </a:xfrm>
                      <a:prstGeom prst="rect">
                        <a:avLst/>
                      </a:prstGeom>
                      <a:noFill/>
                      <a:extLst>
                        <a:ext uri="{909E8E84-426E-40DD-AFC4-6F175D3DCCD1}">
                          <a14:hiddenFill xmlns:a14="http://schemas.microsoft.com/office/drawing/2010/main">
                            <a:solidFill>
                              <a:srgbClr val="CCFFCC"/>
                            </a:solidFill>
                          </a14:hiddenFill>
                        </a:ext>
                      </a:extLst>
                    </p:spPr>
                  </p:pic>
                </p:oleObj>
              </mc:Fallback>
            </mc:AlternateContent>
          </a:graphicData>
        </a:graphic>
      </p:graphicFrame>
      <p:sp>
        <p:nvSpPr>
          <p:cNvPr id="410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9" name="Object 3"/>
          <p:cNvGraphicFramePr>
            <a:graphicFrameLocks noChangeAspect="1"/>
          </p:cNvGraphicFramePr>
          <p:nvPr/>
        </p:nvGraphicFramePr>
        <p:xfrm>
          <a:off x="2362200" y="2514600"/>
          <a:ext cx="2560638" cy="533400"/>
        </p:xfrm>
        <a:graphic>
          <a:graphicData uri="http://schemas.openxmlformats.org/presentationml/2006/ole">
            <mc:AlternateContent xmlns:mc="http://schemas.openxmlformats.org/markup-compatibility/2006">
              <mc:Choice xmlns:v="urn:schemas-microsoft-com:vml" Requires="v">
                <p:oleObj name="Equation" r:id="rId5" imgW="1143000" imgH="241300" progId="Equation.3">
                  <p:embed/>
                </p:oleObj>
              </mc:Choice>
              <mc:Fallback>
                <p:oleObj name="Equation" r:id="rId5" imgW="1143000" imgH="241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14600"/>
                        <a:ext cx="25606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6BACC615-586B-40D7-8679-3FB948D4EB25}"/>
              </a:ext>
            </a:extLst>
          </p:cNvPr>
          <p:cNvSpPr>
            <a:spLocks noGrp="1"/>
          </p:cNvSpPr>
          <p:nvPr>
            <p:ph type="sldNum" sz="quarter" idx="12"/>
          </p:nvPr>
        </p:nvSpPr>
        <p:spPr/>
        <p:txBody>
          <a:bodyPr/>
          <a:lstStyle/>
          <a:p>
            <a:pPr>
              <a:defRPr/>
            </a:pPr>
            <a:fld id="{420688DF-2E9F-4FE4-9157-09DC2EDDEEF5}"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457200" y="457200"/>
            <a:ext cx="8229600" cy="5668963"/>
          </a:xfrm>
        </p:spPr>
        <p:txBody>
          <a:bodyPr/>
          <a:lstStyle/>
          <a:p>
            <a:pPr>
              <a:buFont typeface="Arial" charset="0"/>
              <a:buNone/>
            </a:pPr>
            <a:r>
              <a:rPr lang="en-US" sz="2500" b="1" dirty="0">
                <a:latin typeface="Arial" charset="0"/>
                <a:cs typeface="Arial" charset="0"/>
              </a:rPr>
              <a:t>Problem</a:t>
            </a:r>
          </a:p>
          <a:p>
            <a:pPr>
              <a:buNone/>
            </a:pPr>
            <a:r>
              <a:rPr lang="en-US" sz="2500" dirty="0">
                <a:latin typeface="Arial" charset="0"/>
                <a:cs typeface="Arial" charset="0"/>
              </a:rPr>
              <a:t>6. A currency swap has a remaining life of 15 months. It involves exchanging interest at 10% on </a:t>
            </a:r>
            <a:r>
              <a:rPr lang="en-US" sz="2800" dirty="0">
                <a:solidFill>
                  <a:srgbClr val="000000"/>
                </a:solidFill>
              </a:rPr>
              <a:t>£</a:t>
            </a:r>
            <a:r>
              <a:rPr lang="en-US" sz="2500" dirty="0">
                <a:latin typeface="Arial" charset="0"/>
                <a:cs typeface="Arial" charset="0"/>
              </a:rPr>
              <a:t>20 million for interest at 6% on $30 million once a year. The term structure of interest rate in both the UK and the US is currently flat, and if the swap were negotiated today the interest rates exchanged would be 4% in dollars and 7% in sterling. All interest rates are quoted with annual compounding. The current exchange rate (dollars  per pound sterling) is 1.85000. What is the value of the swap to the party paying sterling? What is the value of the swap to the party paying dollars?</a:t>
            </a:r>
            <a:endParaRPr lang="en-US" dirty="0"/>
          </a:p>
        </p:txBody>
      </p:sp>
      <p:sp>
        <p:nvSpPr>
          <p:cNvPr id="2" name="Slide Number Placeholder 1">
            <a:extLst>
              <a:ext uri="{FF2B5EF4-FFF2-40B4-BE49-F238E27FC236}">
                <a16:creationId xmlns:a16="http://schemas.microsoft.com/office/drawing/2014/main" id="{7EA0DE95-AE6D-4845-9133-4FAD21770FE0}"/>
              </a:ext>
            </a:extLst>
          </p:cNvPr>
          <p:cNvSpPr>
            <a:spLocks noGrp="1"/>
          </p:cNvSpPr>
          <p:nvPr>
            <p:ph type="sldNum" sz="quarter" idx="12"/>
          </p:nvPr>
        </p:nvSpPr>
        <p:spPr/>
        <p:txBody>
          <a:bodyPr/>
          <a:lstStyle/>
          <a:p>
            <a:pPr>
              <a:defRPr/>
            </a:pPr>
            <a:fld id="{420688DF-2E9F-4FE4-9157-09DC2EDDEEF5}" type="slidenum">
              <a:rPr lang="en-US" smtClean="0"/>
              <a:pPr>
                <a:defRPr/>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p:txBody>
          <a:bodyPr/>
          <a:lstStyle/>
          <a:p>
            <a:pPr>
              <a:defRPr/>
            </a:pPr>
            <a:fld id="{79944400-DE8E-4609-9EA6-CE277449C3D8}" type="slidenum">
              <a:rPr lang="hr-HR"/>
              <a:pPr>
                <a:defRPr/>
              </a:pPr>
              <a:t>5</a:t>
            </a:fld>
            <a:endParaRPr lang="hr-HR"/>
          </a:p>
        </p:txBody>
      </p:sp>
      <p:sp>
        <p:nvSpPr>
          <p:cNvPr id="12291" name="Rectangle 3"/>
          <p:cNvSpPr>
            <a:spLocks noGrp="1" noChangeArrowheads="1"/>
          </p:cNvSpPr>
          <p:nvPr>
            <p:ph type="body" idx="1"/>
          </p:nvPr>
        </p:nvSpPr>
        <p:spPr>
          <a:xfrm>
            <a:off x="457200" y="304800"/>
            <a:ext cx="8458200" cy="6172200"/>
          </a:xfrm>
        </p:spPr>
        <p:txBody>
          <a:bodyPr/>
          <a:lstStyle/>
          <a:p>
            <a:pPr eaLnBrk="1" hangingPunct="1">
              <a:buFont typeface="Wingdings" pitchFamily="2" charset="2"/>
              <a:buChar char="q"/>
            </a:pPr>
            <a:r>
              <a:rPr lang="en-US" sz="2500" b="1" i="1" dirty="0">
                <a:latin typeface="Arial" charset="0"/>
                <a:cs typeface="Arial" charset="0"/>
              </a:rPr>
              <a:t>Example</a:t>
            </a:r>
          </a:p>
          <a:p>
            <a:pPr algn="just"/>
            <a:r>
              <a:rPr lang="en-US" sz="2300" b="0" i="0" u="none" strike="noStrike" baseline="0" dirty="0">
                <a:latin typeface="AdvTimes"/>
              </a:rPr>
              <a:t>Consider a hypothetical three-year swap initiated on March 8, 2017, between Apple and Citigroup. </a:t>
            </a:r>
          </a:p>
          <a:p>
            <a:pPr algn="just"/>
            <a:r>
              <a:rPr lang="en-US" sz="2300" b="0" i="0" u="none" strike="noStrike" baseline="0" dirty="0">
                <a:latin typeface="AdvTimes"/>
              </a:rPr>
              <a:t>Apple agrees to pay to Citigroup an interest rate of 3% per annum on a notional principal of $100 million, and in return Citigroup agrees to pay Apple the six-month LIBOR rate on the same notional principal. Apple is the </a:t>
            </a:r>
            <a:r>
              <a:rPr lang="en-US" sz="2300" b="0" i="0" u="none" strike="noStrike" baseline="0" dirty="0">
                <a:latin typeface="AdvTimes-i"/>
              </a:rPr>
              <a:t>fixed rate</a:t>
            </a:r>
            <a:r>
              <a:rPr lang="en-US" sz="2300" dirty="0">
                <a:latin typeface="AdvTimes-i"/>
              </a:rPr>
              <a:t> </a:t>
            </a:r>
            <a:r>
              <a:rPr lang="en-US" sz="2300" b="0" i="0" u="none" strike="noStrike" baseline="0" dirty="0">
                <a:latin typeface="AdvTimes-i"/>
              </a:rPr>
              <a:t>payer</a:t>
            </a:r>
            <a:r>
              <a:rPr lang="en-US" sz="2300" b="0" i="0" u="none" strike="noStrike" baseline="0" dirty="0">
                <a:latin typeface="AdvTimes"/>
              </a:rPr>
              <a:t>; Citigroup is the </a:t>
            </a:r>
            <a:r>
              <a:rPr lang="en-US" sz="2300" b="0" i="0" u="none" strike="noStrike" baseline="0" dirty="0">
                <a:latin typeface="AdvTimes-i"/>
              </a:rPr>
              <a:t>floating-rate payer</a:t>
            </a:r>
            <a:r>
              <a:rPr lang="en-US" sz="2300" b="0" i="0" u="none" strike="noStrike" baseline="0" dirty="0">
                <a:latin typeface="AdvTimes"/>
              </a:rPr>
              <a:t>. </a:t>
            </a:r>
          </a:p>
          <a:p>
            <a:pPr algn="just"/>
            <a:r>
              <a:rPr lang="en-US" sz="2300" dirty="0">
                <a:latin typeface="AdvTimes"/>
              </a:rPr>
              <a:t>T</a:t>
            </a:r>
            <a:r>
              <a:rPr lang="en-US" sz="2300" b="0" i="0" u="none" strike="noStrike" baseline="0" dirty="0">
                <a:latin typeface="AdvTimes"/>
              </a:rPr>
              <a:t>he agreement specifies that payments are to be exchanged every six months and that the 3% interest rate is quoted with semiannual compounding.</a:t>
            </a:r>
            <a:endParaRPr lang="hr-HR" sz="2300" i="1" dirty="0">
              <a:latin typeface="Arial" charset="0"/>
              <a:cs typeface="Arial" charset="0"/>
            </a:endParaRPr>
          </a:p>
        </p:txBody>
      </p:sp>
      <p:pic>
        <p:nvPicPr>
          <p:cNvPr id="4" name="Picture 3">
            <a:extLst>
              <a:ext uri="{FF2B5EF4-FFF2-40B4-BE49-F238E27FC236}">
                <a16:creationId xmlns:a16="http://schemas.microsoft.com/office/drawing/2014/main" id="{C5B338CE-950E-401E-833A-80706D6C27ED}"/>
              </a:ext>
            </a:extLst>
          </p:cNvPr>
          <p:cNvPicPr>
            <a:picLocks noChangeAspect="1"/>
          </p:cNvPicPr>
          <p:nvPr/>
        </p:nvPicPr>
        <p:blipFill>
          <a:blip r:embed="rId3"/>
          <a:stretch>
            <a:fillRect/>
          </a:stretch>
        </p:blipFill>
        <p:spPr>
          <a:xfrm>
            <a:off x="1600200" y="4800600"/>
            <a:ext cx="6363687" cy="1246217"/>
          </a:xfrm>
          <a:prstGeom prst="rect">
            <a:avLst/>
          </a:prstGeom>
        </p:spPr>
      </p:pic>
    </p:spTree>
    <p:extLst>
      <p:ext uri="{BB962C8B-B14F-4D97-AF65-F5344CB8AC3E}">
        <p14:creationId xmlns:p14="http://schemas.microsoft.com/office/powerpoint/2010/main" val="55960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356F-8B0C-4911-A52C-3E92EC173DE5}"/>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018F60D0-83B0-44A6-A5C3-C6418103F084}"/>
              </a:ext>
            </a:extLst>
          </p:cNvPr>
          <p:cNvPicPr>
            <a:picLocks noGrp="1" noChangeAspect="1"/>
          </p:cNvPicPr>
          <p:nvPr>
            <p:ph idx="1"/>
          </p:nvPr>
        </p:nvPicPr>
        <p:blipFill>
          <a:blip r:embed="rId2"/>
          <a:stretch>
            <a:fillRect/>
          </a:stretch>
        </p:blipFill>
        <p:spPr>
          <a:xfrm>
            <a:off x="457200" y="990599"/>
            <a:ext cx="8001000" cy="4724401"/>
          </a:xfrm>
        </p:spPr>
      </p:pic>
      <p:sp>
        <p:nvSpPr>
          <p:cNvPr id="4" name="Slide Number Placeholder 3">
            <a:extLst>
              <a:ext uri="{FF2B5EF4-FFF2-40B4-BE49-F238E27FC236}">
                <a16:creationId xmlns:a16="http://schemas.microsoft.com/office/drawing/2014/main" id="{EB698C3E-BAFA-4752-B046-F36BDDB1E2D5}"/>
              </a:ext>
            </a:extLst>
          </p:cNvPr>
          <p:cNvSpPr>
            <a:spLocks noGrp="1"/>
          </p:cNvSpPr>
          <p:nvPr>
            <p:ph type="sldNum" sz="quarter" idx="12"/>
          </p:nvPr>
        </p:nvSpPr>
        <p:spPr/>
        <p:txBody>
          <a:bodyPr/>
          <a:lstStyle/>
          <a:p>
            <a:pPr>
              <a:defRPr/>
            </a:pPr>
            <a:fld id="{420688DF-2E9F-4FE4-9157-09DC2EDDEEF5}" type="slidenum">
              <a:rPr lang="en-US" smtClean="0"/>
              <a:pPr>
                <a:defRPr/>
              </a:pPr>
              <a:t>6</a:t>
            </a:fld>
            <a:endParaRPr lang="en-US"/>
          </a:p>
        </p:txBody>
      </p:sp>
    </p:spTree>
    <p:extLst>
      <p:ext uri="{BB962C8B-B14F-4D97-AF65-F5344CB8AC3E}">
        <p14:creationId xmlns:p14="http://schemas.microsoft.com/office/powerpoint/2010/main" val="284469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p:txBody>
          <a:bodyPr/>
          <a:lstStyle/>
          <a:p>
            <a:pPr>
              <a:defRPr/>
            </a:pPr>
            <a:fld id="{8A96999A-6A4D-453C-9F7A-38164E4E4014}" type="slidenum">
              <a:rPr lang="hr-HR"/>
              <a:pPr>
                <a:defRPr/>
              </a:pPr>
              <a:t>7</a:t>
            </a:fld>
            <a:endParaRPr lang="hr-HR"/>
          </a:p>
        </p:txBody>
      </p:sp>
      <p:sp>
        <p:nvSpPr>
          <p:cNvPr id="11267" name="Rectangle 3"/>
          <p:cNvSpPr>
            <a:spLocks noGrp="1" noChangeArrowheads="1"/>
          </p:cNvSpPr>
          <p:nvPr>
            <p:ph type="body" idx="1"/>
          </p:nvPr>
        </p:nvSpPr>
        <p:spPr>
          <a:xfrm>
            <a:off x="304800" y="228600"/>
            <a:ext cx="8378825" cy="6096000"/>
          </a:xfrm>
        </p:spPr>
        <p:txBody>
          <a:bodyPr/>
          <a:lstStyle/>
          <a:p>
            <a:pPr eaLnBrk="1" hangingPunct="1">
              <a:lnSpc>
                <a:spcPct val="150000"/>
              </a:lnSpc>
              <a:buNone/>
            </a:pPr>
            <a:r>
              <a:rPr lang="en-US" altLang="ja-JP" sz="2800" b="1" dirty="0">
                <a:latin typeface="Arial" pitchFamily="34" charset="0"/>
                <a:cs typeface="Arial" pitchFamily="34" charset="0"/>
              </a:rPr>
              <a:t> Mechanics of interest rate swaps (b)</a:t>
            </a:r>
            <a:endParaRPr lang="en-US" sz="2800" b="1" dirty="0">
              <a:latin typeface="Arial" pitchFamily="34" charset="0"/>
              <a:cs typeface="Arial" pitchFamily="34" charset="0"/>
            </a:endParaRPr>
          </a:p>
          <a:p>
            <a:pPr algn="just" eaLnBrk="1" hangingPunct="1">
              <a:buFont typeface="Wingdings" pitchFamily="2" charset="2"/>
              <a:buChar char="q"/>
            </a:pPr>
            <a:r>
              <a:rPr lang="en-US" sz="2800" dirty="0">
                <a:latin typeface="Arial" charset="0"/>
                <a:cs typeface="Arial" charset="0"/>
              </a:rPr>
              <a:t>The principal is used only for the calculation of interest payments. The principal itself is not exchanged. </a:t>
            </a:r>
            <a:r>
              <a:rPr lang="en-US" sz="2800" dirty="0">
                <a:latin typeface="Arial" charset="0"/>
                <a:cs typeface="Arial" charset="0"/>
                <a:sym typeface="Wingdings" pitchFamily="2" charset="2"/>
              </a:rPr>
              <a:t> The notional principal.</a:t>
            </a:r>
          </a:p>
          <a:p>
            <a:pPr algn="just" eaLnBrk="1" hangingPunct="1">
              <a:buFont typeface="Wingdings" pitchFamily="2" charset="2"/>
              <a:buChar char="q"/>
            </a:pPr>
            <a:r>
              <a:rPr lang="en-US" sz="2800" dirty="0">
                <a:latin typeface="Arial" charset="0"/>
                <a:cs typeface="Arial" charset="0"/>
                <a:sym typeface="Wingdings" pitchFamily="2" charset="2"/>
              </a:rPr>
              <a:t>The floating rate is set 6 months before it is paid. The floating rate is the LIBOR rate prevailing 6 months prior to the time when it is paid.</a:t>
            </a:r>
          </a:p>
          <a:p>
            <a:pPr algn="just" eaLnBrk="1" hangingPunct="1">
              <a:buFont typeface="Wingdings" pitchFamily="2" charset="2"/>
              <a:buChar char="q"/>
            </a:pPr>
            <a:r>
              <a:rPr lang="en-US" sz="2800" dirty="0">
                <a:latin typeface="Arial" charset="0"/>
                <a:cs typeface="Arial" charset="0"/>
                <a:sym typeface="Wingdings" pitchFamily="2" charset="2"/>
              </a:rPr>
              <a:t>An interest rate swap is generally structured so that one side remits the difference between the two payments to the other side. </a:t>
            </a:r>
            <a:endParaRPr lang="en-US" sz="2800" dirty="0">
              <a:latin typeface="Arial" charset="0"/>
              <a:cs typeface="Arial" charset="0"/>
            </a:endParaRPr>
          </a:p>
          <a:p>
            <a:pPr eaLnBrk="1" hangingPunct="1">
              <a:lnSpc>
                <a:spcPct val="150000"/>
              </a:lnSpc>
              <a:buFont typeface="Wingdings" pitchFamily="2" charset="2"/>
              <a:buChar char="q"/>
            </a:pPr>
            <a:endParaRPr lang="hr-HR" sz="2500" dirty="0">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404813"/>
            <a:ext cx="8001000" cy="1295400"/>
          </a:xfrm>
          <a:noFill/>
        </p:spPr>
        <p:txBody>
          <a:bodyPr lIns="92075" tIns="46038" rIns="92075" bIns="46038" anchor="ctr"/>
          <a:lstStyle/>
          <a:p>
            <a:pPr eaLnBrk="1" hangingPunct="1"/>
            <a:r>
              <a:rPr lang="en-US" sz="3800" b="1" dirty="0"/>
              <a:t>Typical Uses of an Interest Rate Swap</a:t>
            </a:r>
          </a:p>
        </p:txBody>
      </p:sp>
      <p:sp>
        <p:nvSpPr>
          <p:cNvPr id="18436" name="Rectangle 3"/>
          <p:cNvSpPr>
            <a:spLocks noGrp="1" noChangeArrowheads="1"/>
          </p:cNvSpPr>
          <p:nvPr>
            <p:ph type="body" sz="half" idx="1"/>
          </p:nvPr>
        </p:nvSpPr>
        <p:spPr>
          <a:xfrm>
            <a:off x="827088" y="2328863"/>
            <a:ext cx="7273925" cy="1460500"/>
          </a:xfrm>
          <a:noFill/>
        </p:spPr>
        <p:txBody>
          <a:bodyPr lIns="92075" tIns="46038" rIns="92075" bIns="46038"/>
          <a:lstStyle/>
          <a:p>
            <a:pPr eaLnBrk="1" hangingPunct="1">
              <a:lnSpc>
                <a:spcPct val="80000"/>
              </a:lnSpc>
            </a:pPr>
            <a:r>
              <a:rPr lang="en-US" sz="3200" dirty="0"/>
              <a:t>Converting a liability from</a:t>
            </a:r>
          </a:p>
          <a:p>
            <a:pPr lvl="1" eaLnBrk="1" hangingPunct="1">
              <a:lnSpc>
                <a:spcPct val="80000"/>
              </a:lnSpc>
            </a:pPr>
            <a:r>
              <a:rPr lang="en-US" sz="3200" dirty="0"/>
              <a:t>fixed rate to floating rate </a:t>
            </a:r>
          </a:p>
          <a:p>
            <a:pPr lvl="1" eaLnBrk="1" hangingPunct="1">
              <a:lnSpc>
                <a:spcPct val="80000"/>
              </a:lnSpc>
            </a:pPr>
            <a:r>
              <a:rPr lang="en-US" sz="3200" dirty="0"/>
              <a:t>floating rate to fixed rate </a:t>
            </a:r>
          </a:p>
          <a:p>
            <a:pPr lvl="1" eaLnBrk="1" hangingPunct="1">
              <a:lnSpc>
                <a:spcPct val="80000"/>
              </a:lnSpc>
            </a:pPr>
            <a:endParaRPr lang="en-US" sz="3200" dirty="0"/>
          </a:p>
          <a:p>
            <a:pPr eaLnBrk="1" hangingPunct="1">
              <a:lnSpc>
                <a:spcPct val="80000"/>
              </a:lnSpc>
            </a:pPr>
            <a:r>
              <a:rPr lang="en-US" sz="3200" dirty="0"/>
              <a:t>Converting an investment from </a:t>
            </a:r>
          </a:p>
          <a:p>
            <a:pPr lvl="1" eaLnBrk="1" hangingPunct="1">
              <a:lnSpc>
                <a:spcPct val="80000"/>
              </a:lnSpc>
            </a:pPr>
            <a:r>
              <a:rPr lang="en-US" sz="3200" dirty="0"/>
              <a:t>fixed rate to floating rate</a:t>
            </a:r>
          </a:p>
          <a:p>
            <a:pPr lvl="1" eaLnBrk="1" hangingPunct="1">
              <a:lnSpc>
                <a:spcPct val="80000"/>
              </a:lnSpc>
            </a:pPr>
            <a:r>
              <a:rPr lang="en-US" sz="3200" dirty="0"/>
              <a:t>floating rate to fixed rate </a:t>
            </a:r>
          </a:p>
          <a:p>
            <a:pPr lvl="1" eaLnBrk="1" hangingPunct="1">
              <a:lnSpc>
                <a:spcPct val="80000"/>
              </a:lnSpc>
            </a:pPr>
            <a:endParaRPr lang="en-US" sz="3200" dirty="0"/>
          </a:p>
        </p:txBody>
      </p:sp>
      <p:sp>
        <p:nvSpPr>
          <p:cNvPr id="18437" name="Slide Number Placeholder 5"/>
          <p:cNvSpPr>
            <a:spLocks noGrp="1"/>
          </p:cNvSpPr>
          <p:nvPr>
            <p:ph type="sldNum" sz="quarter" idx="12"/>
          </p:nvPr>
        </p:nvSpPr>
        <p:spPr>
          <a:noFill/>
        </p:spPr>
        <p:txBody>
          <a:bodyPr/>
          <a:lstStyle/>
          <a:p>
            <a:fld id="{3F72C12F-67C5-405D-8341-489A3B85D452}" type="slidenum">
              <a:rPr lang="en-US" altLang="en-US"/>
              <a:pPr/>
              <a:t>8</a:t>
            </a:fld>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p:txBody>
          <a:bodyPr/>
          <a:lstStyle/>
          <a:p>
            <a:pPr>
              <a:defRPr/>
            </a:pPr>
            <a:fld id="{C03DC645-6C4C-4904-AF02-5F0E4F2F769B}" type="slidenum">
              <a:rPr lang="hr-HR"/>
              <a:pPr>
                <a:defRPr/>
              </a:pPr>
              <a:t>9</a:t>
            </a:fld>
            <a:endParaRPr lang="hr-HR"/>
          </a:p>
        </p:txBody>
      </p:sp>
      <p:sp>
        <p:nvSpPr>
          <p:cNvPr id="15363" name="Rectangle 3"/>
          <p:cNvSpPr>
            <a:spLocks noGrp="1" noChangeArrowheads="1"/>
          </p:cNvSpPr>
          <p:nvPr>
            <p:ph type="body" idx="1"/>
          </p:nvPr>
        </p:nvSpPr>
        <p:spPr>
          <a:xfrm>
            <a:off x="304800" y="381000"/>
            <a:ext cx="8382000" cy="5943600"/>
          </a:xfrm>
        </p:spPr>
        <p:txBody>
          <a:bodyPr/>
          <a:lstStyle/>
          <a:p>
            <a:pPr eaLnBrk="1" hangingPunct="1">
              <a:lnSpc>
                <a:spcPct val="150000"/>
              </a:lnSpc>
              <a:buFont typeface="Wingdings" pitchFamily="2" charset="2"/>
              <a:buChar char="q"/>
            </a:pPr>
            <a:r>
              <a:rPr lang="en-US" sz="2500" b="1" i="1" dirty="0">
                <a:latin typeface="Arial" charset="0"/>
                <a:cs typeface="Arial" charset="0"/>
              </a:rPr>
              <a:t>Transforming a liability - Example (a)</a:t>
            </a:r>
          </a:p>
          <a:p>
            <a:pPr marL="0" indent="0" algn="just">
              <a:buNone/>
            </a:pPr>
            <a:r>
              <a:rPr lang="en-US" sz="2300" b="0" i="0" u="none" strike="noStrike" baseline="0" dirty="0">
                <a:latin typeface="AdvTimes"/>
              </a:rPr>
              <a:t>Suppose that Apple has arranged to borrow $100 million for three years at LIBOR plus 10 basis points. (One basis point is 0.01%, so the rate is LIBOR plus 0.1%.) After Apple has entered into the swap, it has three sets of cash flows:</a:t>
            </a:r>
            <a:r>
              <a:rPr lang="en-US" sz="2300" i="1" dirty="0">
                <a:latin typeface="Arial" charset="0"/>
                <a:cs typeface="Arial" charset="0"/>
              </a:rPr>
              <a:t>:</a:t>
            </a:r>
            <a:endParaRPr lang="en-US" sz="2300" dirty="0">
              <a:latin typeface="Arial" charset="0"/>
              <a:cs typeface="Arial" charset="0"/>
            </a:endParaRPr>
          </a:p>
          <a:p>
            <a:pPr marL="0" indent="0" algn="just">
              <a:buNone/>
            </a:pPr>
            <a:r>
              <a:rPr lang="en-US" sz="2300" b="0" i="0" u="none" strike="noStrike" baseline="0" dirty="0">
                <a:latin typeface="AdvTimes-b"/>
              </a:rPr>
              <a:t>1. </a:t>
            </a:r>
            <a:r>
              <a:rPr lang="en-US" sz="2300" b="0" i="0" u="none" strike="noStrike" baseline="0" dirty="0">
                <a:latin typeface="AdvTimes"/>
              </a:rPr>
              <a:t>It pays LIBOR plus 0.1% to its outside lenders.</a:t>
            </a:r>
          </a:p>
          <a:p>
            <a:pPr marL="0" indent="0" algn="just">
              <a:buNone/>
            </a:pPr>
            <a:r>
              <a:rPr lang="en-US" sz="2300" b="0" i="0" u="none" strike="noStrike" baseline="0" dirty="0">
                <a:latin typeface="AdvTimes-b"/>
              </a:rPr>
              <a:t>2. </a:t>
            </a:r>
            <a:r>
              <a:rPr lang="en-US" sz="2300" b="0" i="0" u="none" strike="noStrike" baseline="0" dirty="0">
                <a:latin typeface="AdvTimes"/>
              </a:rPr>
              <a:t>It receives LIBOR under the terms of the swap.</a:t>
            </a:r>
          </a:p>
          <a:p>
            <a:pPr marL="0" indent="0" algn="just">
              <a:buNone/>
            </a:pPr>
            <a:r>
              <a:rPr lang="en-US" sz="2300" b="0" i="0" u="none" strike="noStrike" baseline="0" dirty="0">
                <a:latin typeface="AdvTimes-b"/>
              </a:rPr>
              <a:t>3. </a:t>
            </a:r>
            <a:r>
              <a:rPr lang="en-US" sz="2300" b="0" i="0" u="none" strike="noStrike" baseline="0" dirty="0">
                <a:latin typeface="AdvTimes"/>
              </a:rPr>
              <a:t>It pays 3% under the terms of the swap.</a:t>
            </a:r>
            <a:r>
              <a:rPr lang="en-US" sz="2300" i="1" dirty="0">
                <a:latin typeface="Arial" charset="0"/>
                <a:cs typeface="Arial" charset="0"/>
                <a:sym typeface="Wingdings" pitchFamily="2" charset="2"/>
              </a:rPr>
              <a:t> </a:t>
            </a:r>
          </a:p>
          <a:p>
            <a:pPr marL="0" indent="0" algn="just">
              <a:buNone/>
            </a:pPr>
            <a:r>
              <a:rPr lang="en-US" sz="2300" i="1" dirty="0">
                <a:latin typeface="Arial" charset="0"/>
                <a:cs typeface="Arial" charset="0"/>
              </a:rPr>
              <a:t> </a:t>
            </a:r>
            <a:r>
              <a:rPr lang="en-US" sz="2300" i="1" dirty="0">
                <a:latin typeface="Arial" charset="0"/>
                <a:cs typeface="Arial" charset="0"/>
                <a:sym typeface="Wingdings" panose="05000000000000000000" pitchFamily="2" charset="2"/>
              </a:rPr>
              <a:t> </a:t>
            </a:r>
            <a:r>
              <a:rPr lang="en-US" sz="2300" dirty="0">
                <a:latin typeface="AdvTimes"/>
                <a:cs typeface="Arial" charset="0"/>
              </a:rPr>
              <a:t>T</a:t>
            </a:r>
            <a:r>
              <a:rPr lang="en-US" sz="2300" b="0" i="0" u="none" strike="noStrike" baseline="0" dirty="0">
                <a:latin typeface="AdvTimes"/>
              </a:rPr>
              <a:t>ransform borrowings at a floating rate of LIBOR plus 10 basis points into borrowings at a fixed rate of 3.1%.</a:t>
            </a:r>
            <a:endParaRPr lang="en-US" sz="2300" dirty="0">
              <a:latin typeface="Arial" charset="0"/>
              <a:cs typeface="Arial" charset="0"/>
            </a:endParaRPr>
          </a:p>
        </p:txBody>
      </p:sp>
      <p:pic>
        <p:nvPicPr>
          <p:cNvPr id="4" name="Picture 3">
            <a:extLst>
              <a:ext uri="{FF2B5EF4-FFF2-40B4-BE49-F238E27FC236}">
                <a16:creationId xmlns:a16="http://schemas.microsoft.com/office/drawing/2014/main" id="{22DD4CDB-4A2B-4ACE-9087-E634369336DF}"/>
              </a:ext>
            </a:extLst>
          </p:cNvPr>
          <p:cNvPicPr>
            <a:picLocks noChangeAspect="1"/>
          </p:cNvPicPr>
          <p:nvPr/>
        </p:nvPicPr>
        <p:blipFill>
          <a:blip r:embed="rId3"/>
          <a:stretch>
            <a:fillRect/>
          </a:stretch>
        </p:blipFill>
        <p:spPr>
          <a:xfrm>
            <a:off x="1701478" y="4876800"/>
            <a:ext cx="5741043" cy="1288211"/>
          </a:xfrm>
          <a:prstGeom prst="rect">
            <a:avLst/>
          </a:prstGeom>
        </p:spPr>
      </p:pic>
    </p:spTree>
    <p:extLst>
      <p:ext uri="{BB962C8B-B14F-4D97-AF65-F5344CB8AC3E}">
        <p14:creationId xmlns:p14="http://schemas.microsoft.com/office/powerpoint/2010/main" val="195159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4036</TotalTime>
  <Words>3382</Words>
  <Application>Microsoft Office PowerPoint</Application>
  <PresentationFormat>On-screen Show (4:3)</PresentationFormat>
  <Paragraphs>351</Paragraphs>
  <Slides>47</Slides>
  <Notes>39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8" baseType="lpstr">
      <vt:lpstr>AdvP0050</vt:lpstr>
      <vt:lpstr>AdvTimes</vt:lpstr>
      <vt:lpstr>AdvTimes-b</vt:lpstr>
      <vt:lpstr>AdvTimes-i</vt:lpstr>
      <vt:lpstr>Arial</vt:lpstr>
      <vt:lpstr>Calibri</vt:lpstr>
      <vt:lpstr>Gill Sans MT</vt:lpstr>
      <vt:lpstr>Times New Roman</vt:lpstr>
      <vt:lpstr>Wingdings</vt:lpstr>
      <vt:lpstr>Office Theme</vt:lpstr>
      <vt:lpstr>Equation</vt:lpstr>
      <vt:lpstr>CHAPTER 4</vt:lpstr>
      <vt:lpstr>PowerPoint Presentation</vt:lpstr>
      <vt:lpstr>PowerPoint Presentation</vt:lpstr>
      <vt:lpstr>PowerPoint Presentation</vt:lpstr>
      <vt:lpstr>PowerPoint Presentation</vt:lpstr>
      <vt:lpstr>PowerPoint Presentation</vt:lpstr>
      <vt:lpstr>PowerPoint Presentation</vt:lpstr>
      <vt:lpstr>Typical Uses of an Interest Rate Swap</vt:lpstr>
      <vt:lpstr>PowerPoint Presentation</vt:lpstr>
      <vt:lpstr>PowerPoint Presentation</vt:lpstr>
      <vt:lpstr>PowerPoint Presentation</vt:lpstr>
      <vt:lpstr>PowerPoint Presentation</vt:lpstr>
      <vt:lpstr>PowerPoint Presentation</vt:lpstr>
      <vt:lpstr>Quotes By a Swap Market Maker</vt:lpstr>
      <vt:lpstr>The Nature of Swap Rates</vt:lpstr>
      <vt:lpstr>Using Swap Rates to Bootstrap the LIBOR/Swap Zero Curve</vt:lpstr>
      <vt:lpstr>Using Swap Rates to Bootstrap the LIBOR/Swap Zero Curve</vt:lpstr>
      <vt:lpstr>PowerPoint Presentation</vt:lpstr>
      <vt:lpstr>PowerPoint Presentation</vt:lpstr>
      <vt:lpstr>PowerPoint Presentation</vt:lpstr>
      <vt:lpstr>PowerPoint Presentation</vt:lpstr>
      <vt:lpstr>The Swap</vt:lpstr>
      <vt:lpstr>The Swap when a Financial Institution is Involved  </vt:lpstr>
      <vt:lpstr>The Swap when a Financial Institution is Involved  </vt:lpstr>
      <vt:lpstr>PowerPoint Presentation</vt:lpstr>
      <vt:lpstr>PowerPoint Presentation</vt:lpstr>
      <vt:lpstr>PowerPoint Presentation</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Typical Uses of a Currency Swap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dc:title>
  <dc:creator>Hang</dc:creator>
  <cp:lastModifiedBy>Phạm Thị Thuỳ Trang</cp:lastModifiedBy>
  <cp:revision>213</cp:revision>
  <dcterms:created xsi:type="dcterms:W3CDTF">2011-08-12T01:14:29Z</dcterms:created>
  <dcterms:modified xsi:type="dcterms:W3CDTF">2023-09-14T09:43:49Z</dcterms:modified>
</cp:coreProperties>
</file>