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9" r:id="rId3"/>
    <p:sldId id="257" r:id="rId4"/>
    <p:sldId id="260" r:id="rId5"/>
    <p:sldId id="376" r:id="rId6"/>
    <p:sldId id="377" r:id="rId7"/>
    <p:sldId id="378" r:id="rId8"/>
    <p:sldId id="381" r:id="rId9"/>
    <p:sldId id="382" r:id="rId10"/>
    <p:sldId id="383" r:id="rId11"/>
    <p:sldId id="384" r:id="rId12"/>
    <p:sldId id="268" r:id="rId13"/>
    <p:sldId id="267" r:id="rId14"/>
    <p:sldId id="269" r:id="rId15"/>
    <p:sldId id="270" r:id="rId16"/>
    <p:sldId id="431" r:id="rId17"/>
    <p:sldId id="430" r:id="rId18"/>
    <p:sldId id="432" r:id="rId19"/>
    <p:sldId id="271" r:id="rId20"/>
    <p:sldId id="385" r:id="rId21"/>
    <p:sldId id="388" r:id="rId22"/>
    <p:sldId id="387" r:id="rId23"/>
    <p:sldId id="272" r:id="rId24"/>
    <p:sldId id="273" r:id="rId25"/>
    <p:sldId id="274" r:id="rId26"/>
    <p:sldId id="275" r:id="rId27"/>
    <p:sldId id="386" r:id="rId28"/>
    <p:sldId id="277" r:id="rId29"/>
    <p:sldId id="278" r:id="rId30"/>
    <p:sldId id="389" r:id="rId31"/>
    <p:sldId id="280" r:id="rId32"/>
    <p:sldId id="281" r:id="rId33"/>
    <p:sldId id="282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5" r:id="rId43"/>
    <p:sldId id="297" r:id="rId44"/>
    <p:sldId id="357" r:id="rId45"/>
    <p:sldId id="358" r:id="rId46"/>
    <p:sldId id="298" r:id="rId47"/>
    <p:sldId id="429" r:id="rId48"/>
    <p:sldId id="299" r:id="rId49"/>
    <p:sldId id="300" r:id="rId50"/>
    <p:sldId id="359" r:id="rId51"/>
    <p:sldId id="427" r:id="rId52"/>
    <p:sldId id="365" r:id="rId53"/>
    <p:sldId id="366" r:id="rId54"/>
    <p:sldId id="367" r:id="rId55"/>
    <p:sldId id="368" r:id="rId56"/>
    <p:sldId id="369" r:id="rId57"/>
    <p:sldId id="433" r:id="rId58"/>
    <p:sldId id="370" r:id="rId59"/>
    <p:sldId id="371" r:id="rId60"/>
    <p:sldId id="372" r:id="rId61"/>
    <p:sldId id="434" r:id="rId62"/>
    <p:sldId id="296" r:id="rId63"/>
    <p:sldId id="302" r:id="rId64"/>
    <p:sldId id="303" r:id="rId65"/>
    <p:sldId id="311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2" r:id="rId74"/>
    <p:sldId id="313" r:id="rId75"/>
    <p:sldId id="315" r:id="rId76"/>
    <p:sldId id="360" r:id="rId77"/>
    <p:sldId id="314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61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5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FBB676-BB8A-466B-9672-5E4E9C4BE374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AD96EA-3276-4D98-857D-A2733AEE5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6BC022-71A4-4E45-87D5-75B63EC32B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D9DD6-C2E3-4EEF-BCA3-59FDC6CF40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F78BA7-0053-4A75-BE43-B5DEB98943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7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077AE7-59A9-4CA1-9A52-386D862844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2D703-77FA-4449-B95D-6AA1BB4C73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9EE35D-08F3-4856-A47C-80CEADCB85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2531C-6C35-487E-A166-B2E97B82A1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F25EF-1256-4A1E-B4B6-0A1006B270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46B20-B98C-463C-A5E4-0EF11D1F82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349D97-F360-48D6-BB62-42F446D6F8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0613FE-E0B9-4DEA-B142-561D8FB773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D480A2-ABE9-43F7-BD3A-6DF5F50347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C43D1C-D2FA-4927-8B4F-1F2F3BA41B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41AB3-DA76-44A4-A98E-3B3993AB2A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C0DA74-4EBF-493E-9CB4-64F216295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dirty="0"/>
              <a:t> 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580B6E-D8A0-47DA-A7C9-200437AEE0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F16E7-880D-4073-9BC3-F8DB88ADC39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E2BB1-F68F-4E26-A029-3A953786AE0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sz="1200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0BE74-A1EE-48F0-BE3D-56257EA372E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D15BA-B6F8-47F7-B8EC-B189A9D15A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93215-F327-4A58-9DF6-0B32A980D0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AD6E00-7D21-4D2A-A7E8-D998FB527B8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8689CE-49E3-43D4-8F8B-8BADC13FC4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B6C3FA-1891-4338-9C4C-F77FE1C679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6F0ED-F9B9-4F29-869C-D9B7E8178B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>
                <a:latin typeface="Arial" charset="0"/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E0932-2EBB-46CF-8529-663E450C19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33436-078D-4E2D-A296-198C5C83D96A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1D367D-E330-4EB3-AF6D-B4FE30CA70A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fr-FR" sz="1200" dirty="0">
                <a:latin typeface="Arial" charset="0"/>
                <a:cs typeface="Arial" charset="0"/>
              </a:rPr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2C52C-3F80-48BA-A4F4-BD04EC77D5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12141A-8F83-4508-8FD0-DA0A1B8941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03F4-23F2-4A16-95D2-8E64CE3A9E77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D867E-4A65-416B-AA9B-E40F29D1C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77695-6326-4750-A702-1BB2207E20EE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FC09-13E4-4C2C-9339-8A1FF16E0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71CB-3D93-4638-9D18-3F06B205D709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B87A3-2EFF-4AAA-A41B-592F01520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4E8A-210B-4473-A0DB-50E0FE3084F1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BC5F1-2334-47A1-B61B-F5D59FBF8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9E331-350D-45A5-AD46-BF3B1F9BDF3F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1199-88B3-43C5-A4FD-50F4FF2C3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48319-0DBB-420B-AA03-B8E1A41759B5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00D22-10FB-4729-9B95-32E35F8A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9DECA-8DCA-430D-B3BB-7B0A672F4EA8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408B-1630-45EE-898B-3BDCE8C57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FD7CD-E796-4130-963B-82ABF114FE20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3EDB2-7D83-4E0C-83D6-4D95E8B6E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073A1-1016-427F-A774-1CBBBE6003F9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B11D-7ECC-4BA4-9E03-6ED6118E5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CDE4A-81A9-4EA6-ADA2-86B45718AD52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616E3-14B2-4557-B5ED-B3CC158D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D8849-F094-415C-83D1-647A2DD570A6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C3C6F-B6EF-4C03-AC1E-F4A1295BB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5630E7-9F23-4AEA-99F7-50ACEEF4E15C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0D149-A75A-4842-8C65-BAA570442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charset="0"/>
                <a:cs typeface="Arial" charset="0"/>
              </a:rPr>
              <a:t>CHAPTER 5</a:t>
            </a:r>
            <a:br>
              <a:rPr lang="en-US" b="1" dirty="0">
                <a:latin typeface="Arial" charset="0"/>
                <a:cs typeface="Arial" charset="0"/>
              </a:rPr>
            </a:b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OPTIONS AND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524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Long Put  </a:t>
            </a:r>
            <a:br>
              <a:rPr lang="en-US" dirty="0"/>
            </a:b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813435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sz="2400" dirty="0"/>
              <a:t>Profit from buying a European put option: option price = $7, strike price = $70  Long Put= Max(70-ST-7; -7)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66863" y="2709863"/>
            <a:ext cx="6637337" cy="3132137"/>
            <a:chOff x="987" y="1707"/>
            <a:chExt cx="4181" cy="1973"/>
          </a:xfrm>
        </p:grpSpPr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>
              <a:off x="1530" y="320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 flipH="1" flipV="1">
              <a:off x="1485" y="311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 flipV="1">
              <a:off x="1392" y="311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359" y="312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0"/>
            <p:cNvSpPr>
              <a:spLocks noChangeShapeType="1"/>
            </p:cNvSpPr>
            <p:nvPr/>
          </p:nvSpPr>
          <p:spPr bwMode="auto">
            <a:xfrm>
              <a:off x="3753" y="316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1253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24"/>
            <p:cNvSpPr>
              <a:spLocks noChangeArrowheads="1"/>
            </p:cNvSpPr>
            <p:nvPr/>
          </p:nvSpPr>
          <p:spPr bwMode="auto">
            <a:xfrm>
              <a:off x="987" y="1765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30</a:t>
              </a:r>
            </a:p>
          </p:txBody>
        </p:sp>
        <p:sp>
          <p:nvSpPr>
            <p:cNvPr id="19483" name="Rectangle 25"/>
            <p:cNvSpPr>
              <a:spLocks noChangeArrowheads="1"/>
            </p:cNvSpPr>
            <p:nvPr/>
          </p:nvSpPr>
          <p:spPr bwMode="auto">
            <a:xfrm>
              <a:off x="987" y="2221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20</a:t>
              </a:r>
            </a:p>
          </p:txBody>
        </p:sp>
        <p:sp>
          <p:nvSpPr>
            <p:cNvPr id="19484" name="Rectangle 26"/>
            <p:cNvSpPr>
              <a:spLocks noChangeArrowheads="1"/>
            </p:cNvSpPr>
            <p:nvPr/>
          </p:nvSpPr>
          <p:spPr bwMode="auto">
            <a:xfrm>
              <a:off x="999" y="2655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</a:t>
              </a:r>
            </a:p>
          </p:txBody>
        </p:sp>
        <p:sp>
          <p:nvSpPr>
            <p:cNvPr id="19485" name="Rectangle 27"/>
            <p:cNvSpPr>
              <a:spLocks noChangeArrowheads="1"/>
            </p:cNvSpPr>
            <p:nvPr/>
          </p:nvSpPr>
          <p:spPr bwMode="auto">
            <a:xfrm>
              <a:off x="1059" y="3063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0</a:t>
              </a:r>
            </a:p>
          </p:txBody>
        </p:sp>
        <p:sp>
          <p:nvSpPr>
            <p:cNvPr id="19486" name="Rectangle 28"/>
            <p:cNvSpPr>
              <a:spLocks noChangeArrowheads="1"/>
            </p:cNvSpPr>
            <p:nvPr/>
          </p:nvSpPr>
          <p:spPr bwMode="auto">
            <a:xfrm>
              <a:off x="1011" y="3373"/>
              <a:ext cx="28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-7</a:t>
              </a:r>
            </a:p>
          </p:txBody>
        </p:sp>
        <p:sp>
          <p:nvSpPr>
            <p:cNvPr id="19487" name="Rectangle 29"/>
            <p:cNvSpPr>
              <a:spLocks noChangeArrowheads="1"/>
            </p:cNvSpPr>
            <p:nvPr/>
          </p:nvSpPr>
          <p:spPr bwMode="auto">
            <a:xfrm>
              <a:off x="2785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70</a:t>
              </a:r>
            </a:p>
          </p:txBody>
        </p:sp>
        <p:sp>
          <p:nvSpPr>
            <p:cNvPr id="19488" name="Rectangle 30"/>
            <p:cNvSpPr>
              <a:spLocks noChangeArrowheads="1"/>
            </p:cNvSpPr>
            <p:nvPr/>
          </p:nvSpPr>
          <p:spPr bwMode="auto">
            <a:xfrm>
              <a:off x="2343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60</a:t>
              </a:r>
            </a:p>
          </p:txBody>
        </p:sp>
        <p:sp>
          <p:nvSpPr>
            <p:cNvPr id="19489" name="Rectangle 31"/>
            <p:cNvSpPr>
              <a:spLocks noChangeArrowheads="1"/>
            </p:cNvSpPr>
            <p:nvPr/>
          </p:nvSpPr>
          <p:spPr bwMode="auto">
            <a:xfrm>
              <a:off x="1917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50</a:t>
              </a:r>
            </a:p>
          </p:txBody>
        </p:sp>
        <p:sp>
          <p:nvSpPr>
            <p:cNvPr id="19490" name="Rectangle 32"/>
            <p:cNvSpPr>
              <a:spLocks noChangeArrowheads="1"/>
            </p:cNvSpPr>
            <p:nvPr/>
          </p:nvSpPr>
          <p:spPr bwMode="auto">
            <a:xfrm>
              <a:off x="1489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40</a:t>
              </a:r>
            </a:p>
          </p:txBody>
        </p:sp>
        <p:sp>
          <p:nvSpPr>
            <p:cNvPr id="19491" name="Rectangle 33"/>
            <p:cNvSpPr>
              <a:spLocks noChangeArrowheads="1"/>
            </p:cNvSpPr>
            <p:nvPr/>
          </p:nvSpPr>
          <p:spPr bwMode="auto">
            <a:xfrm>
              <a:off x="3213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80</a:t>
              </a:r>
            </a:p>
          </p:txBody>
        </p:sp>
        <p:sp>
          <p:nvSpPr>
            <p:cNvPr id="19492" name="Rectangle 34"/>
            <p:cNvSpPr>
              <a:spLocks noChangeArrowheads="1"/>
            </p:cNvSpPr>
            <p:nvPr/>
          </p:nvSpPr>
          <p:spPr bwMode="auto">
            <a:xfrm>
              <a:off x="3627" y="3219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90</a:t>
              </a:r>
            </a:p>
          </p:txBody>
        </p:sp>
        <p:sp>
          <p:nvSpPr>
            <p:cNvPr id="19493" name="Rectangle 35"/>
            <p:cNvSpPr>
              <a:spLocks noChangeArrowheads="1"/>
            </p:cNvSpPr>
            <p:nvPr/>
          </p:nvSpPr>
          <p:spPr bwMode="auto">
            <a:xfrm>
              <a:off x="4023" y="3219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100</a:t>
              </a:r>
            </a:p>
          </p:txBody>
        </p:sp>
        <p:sp>
          <p:nvSpPr>
            <p:cNvPr id="19494" name="Rectangle 36"/>
            <p:cNvSpPr>
              <a:spLocks noChangeArrowheads="1"/>
            </p:cNvSpPr>
            <p:nvPr/>
          </p:nvSpPr>
          <p:spPr bwMode="auto">
            <a:xfrm>
              <a:off x="1335" y="1707"/>
              <a:ext cx="8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Profit ($)</a:t>
              </a:r>
            </a:p>
          </p:txBody>
        </p:sp>
        <p:sp>
          <p:nvSpPr>
            <p:cNvPr id="19495" name="Rectangle 37"/>
            <p:cNvSpPr>
              <a:spLocks noChangeArrowheads="1"/>
            </p:cNvSpPr>
            <p:nvPr/>
          </p:nvSpPr>
          <p:spPr bwMode="auto">
            <a:xfrm>
              <a:off x="3848" y="2667"/>
              <a:ext cx="1320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/>
                <a:t>Terminal</a:t>
              </a:r>
            </a:p>
            <a:p>
              <a:pPr algn="ctr" eaLnBrk="0" hangingPunct="0"/>
              <a:r>
                <a:rPr lang="en-US" sz="2400"/>
                <a:t>stock price ($)</a:t>
              </a:r>
            </a:p>
          </p:txBody>
        </p:sp>
        <p:sp>
          <p:nvSpPr>
            <p:cNvPr id="19496" name="Line 38"/>
            <p:cNvSpPr>
              <a:spLocks noChangeShapeType="1"/>
            </p:cNvSpPr>
            <p:nvPr/>
          </p:nvSpPr>
          <p:spPr bwMode="auto">
            <a:xfrm flipH="1">
              <a:off x="1211" y="349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39"/>
            <p:cNvSpPr>
              <a:spLocks noChangeShapeType="1"/>
            </p:cNvSpPr>
            <p:nvPr/>
          </p:nvSpPr>
          <p:spPr bwMode="auto">
            <a:xfrm>
              <a:off x="2925" y="3510"/>
              <a:ext cx="169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40"/>
            <p:cNvSpPr>
              <a:spLocks noChangeShapeType="1"/>
            </p:cNvSpPr>
            <p:nvPr/>
          </p:nvSpPr>
          <p:spPr bwMode="auto">
            <a:xfrm flipH="1" flipV="1">
              <a:off x="1513" y="2119"/>
              <a:ext cx="1402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C178D-0B85-4585-AA3D-60DF5765604A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6002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Short Put </a:t>
            </a:r>
            <a:br>
              <a:rPr lang="en-US" dirty="0"/>
            </a:b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7245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sz="2400" dirty="0"/>
              <a:t>Profit from writing a European put option: option price = $7, strike price = $70  Short put= Min(ST-70+7; 7)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85900" y="2541588"/>
            <a:ext cx="6784975" cy="3535362"/>
            <a:chOff x="936" y="1601"/>
            <a:chExt cx="4274" cy="2227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937" y="3542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-30</a:t>
              </a: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936" y="3115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-20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937" y="2683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-10</a:t>
              </a:r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1053" y="1956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7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1248" y="1601"/>
              <a:ext cx="0" cy="2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1530" y="239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1448" y="230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 flipV="1">
              <a:off x="1485" y="230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H="1" flipV="1">
              <a:off x="1392" y="230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 flipH="1">
              <a:off x="1359" y="231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H="1">
              <a:off x="1245" y="239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>
              <a:off x="1253" y="196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7"/>
            <p:cNvSpPr>
              <a:spLocks noChangeShapeType="1"/>
            </p:cNvSpPr>
            <p:nvPr/>
          </p:nvSpPr>
          <p:spPr bwMode="auto">
            <a:xfrm>
              <a:off x="1596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028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>
              <a:off x="2457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>
              <a:off x="2892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>
              <a:off x="3324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3753" y="23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4185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253" y="282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 flipH="1">
              <a:off x="1245" y="2177"/>
              <a:ext cx="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1059" y="2253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0</a:t>
              </a:r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2761" y="2402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70</a:t>
              </a:r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2324" y="2080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60</a:t>
              </a:r>
            </a:p>
          </p:txBody>
        </p:sp>
        <p:sp>
          <p:nvSpPr>
            <p:cNvPr id="20511" name="Rectangle 29"/>
            <p:cNvSpPr>
              <a:spLocks noChangeArrowheads="1"/>
            </p:cNvSpPr>
            <p:nvPr/>
          </p:nvSpPr>
          <p:spPr bwMode="auto">
            <a:xfrm>
              <a:off x="1897" y="2080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50</a:t>
              </a:r>
            </a:p>
          </p:txBody>
        </p:sp>
        <p:sp>
          <p:nvSpPr>
            <p:cNvPr id="20512" name="Rectangle 30"/>
            <p:cNvSpPr>
              <a:spLocks noChangeArrowheads="1"/>
            </p:cNvSpPr>
            <p:nvPr/>
          </p:nvSpPr>
          <p:spPr bwMode="auto">
            <a:xfrm>
              <a:off x="1466" y="2080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40</a:t>
              </a:r>
            </a:p>
          </p:txBody>
        </p:sp>
        <p:sp>
          <p:nvSpPr>
            <p:cNvPr id="20513" name="Rectangle 31"/>
            <p:cNvSpPr>
              <a:spLocks noChangeArrowheads="1"/>
            </p:cNvSpPr>
            <p:nvPr/>
          </p:nvSpPr>
          <p:spPr bwMode="auto">
            <a:xfrm>
              <a:off x="3194" y="2402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80</a:t>
              </a:r>
            </a:p>
          </p:txBody>
        </p:sp>
        <p:sp>
          <p:nvSpPr>
            <p:cNvPr id="20514" name="Rectangle 32"/>
            <p:cNvSpPr>
              <a:spLocks noChangeArrowheads="1"/>
            </p:cNvSpPr>
            <p:nvPr/>
          </p:nvSpPr>
          <p:spPr bwMode="auto">
            <a:xfrm>
              <a:off x="3623" y="2402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90</a:t>
              </a:r>
            </a:p>
          </p:txBody>
        </p:sp>
        <p:sp>
          <p:nvSpPr>
            <p:cNvPr id="20515" name="Rectangle 33"/>
            <p:cNvSpPr>
              <a:spLocks noChangeArrowheads="1"/>
            </p:cNvSpPr>
            <p:nvPr/>
          </p:nvSpPr>
          <p:spPr bwMode="auto">
            <a:xfrm>
              <a:off x="4018" y="2402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100</a:t>
              </a:r>
            </a:p>
          </p:txBody>
        </p:sp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1335" y="1689"/>
              <a:ext cx="8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Profit ($)</a:t>
              </a:r>
            </a:p>
          </p:txBody>
        </p:sp>
        <p:sp>
          <p:nvSpPr>
            <p:cNvPr id="20517" name="Rectangle 35"/>
            <p:cNvSpPr>
              <a:spLocks noChangeArrowheads="1"/>
            </p:cNvSpPr>
            <p:nvPr/>
          </p:nvSpPr>
          <p:spPr bwMode="auto">
            <a:xfrm>
              <a:off x="3890" y="1857"/>
              <a:ext cx="1320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/>
                <a:t>Terminal</a:t>
              </a:r>
            </a:p>
            <a:p>
              <a:pPr algn="ctr" eaLnBrk="0" hangingPunct="0"/>
              <a:r>
                <a:rPr lang="en-US" sz="2400"/>
                <a:t>stock price ($)</a:t>
              </a:r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 flipH="1">
              <a:off x="1211" y="209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2909" y="2096"/>
              <a:ext cx="1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 flipH="1">
              <a:off x="1509" y="2104"/>
              <a:ext cx="1408" cy="13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1253" y="325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1253" y="3684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6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B3B3F-9D01-4757-A719-036180778F2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Payoff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long call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i="1" dirty="0">
                <a:latin typeface="Arial" pitchFamily="34" charset="0"/>
                <a:cs typeface="Arial" pitchFamily="34" charset="0"/>
              </a:rPr>
              <a:t>             max (S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 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- K, 0)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Payoff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short call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i="1" dirty="0">
                <a:latin typeface="Arial" pitchFamily="34" charset="0"/>
                <a:cs typeface="Arial" pitchFamily="34" charset="0"/>
              </a:rPr>
              <a:t>        -max (S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 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- K, 0)= min (K-S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,0)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Payoff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long put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 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i="1" dirty="0">
                <a:latin typeface="Arial" pitchFamily="34" charset="0"/>
                <a:cs typeface="Arial" pitchFamily="34" charset="0"/>
              </a:rPr>
              <a:t>             max(K-S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,0)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Payoff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short put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 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i="1" dirty="0">
                <a:latin typeface="Arial" pitchFamily="34" charset="0"/>
                <a:cs typeface="Arial" pitchFamily="34" charset="0"/>
              </a:rPr>
              <a:t>        -max(K-S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,0)= min (S</a:t>
            </a:r>
            <a:r>
              <a:rPr lang="fr-FR" i="1" baseline="-25000" dirty="0">
                <a:latin typeface="Arial" pitchFamily="34" charset="0"/>
                <a:cs typeface="Arial" pitchFamily="34" charset="0"/>
              </a:rPr>
              <a:t>T 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- K, 0)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Payoff from the four positions at T</a:t>
            </a:r>
          </a:p>
        </p:txBody>
      </p:sp>
      <p:pic>
        <p:nvPicPr>
          <p:cNvPr id="35843" name="Object 6"/>
          <p:cNvPicPr>
            <a:picLocks noChangeArrowheads="1"/>
          </p:cNvPicPr>
          <p:nvPr/>
        </p:nvPicPr>
        <p:blipFill>
          <a:blip r:embed="rId2" cstate="print"/>
          <a:srcRect l="-529" t="-4146" r="-2531" b="-294"/>
          <a:stretch>
            <a:fillRect/>
          </a:stretch>
        </p:blipFill>
        <p:spPr bwMode="auto">
          <a:xfrm>
            <a:off x="762000" y="1219200"/>
            <a:ext cx="716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b="1" dirty="0" err="1">
                <a:latin typeface="Arial" charset="0"/>
                <a:cs typeface="Arial" charset="0"/>
              </a:rPr>
              <a:t>Underlying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assets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Stocks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Currencies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Stock indices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Futures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b="1" dirty="0" err="1">
                <a:latin typeface="Arial" charset="0"/>
                <a:cs typeface="Arial" charset="0"/>
              </a:rPr>
              <a:t>Margins</a:t>
            </a:r>
            <a:endParaRPr lang="en-US" dirty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>
                <a:latin typeface="Arial" charset="0"/>
                <a:cs typeface="Arial" charset="0"/>
              </a:rPr>
              <a:t>A trader </a:t>
            </a:r>
            <a:r>
              <a:rPr lang="fr-FR" dirty="0" err="1">
                <a:latin typeface="Arial" charset="0"/>
                <a:cs typeface="Arial" charset="0"/>
              </a:rPr>
              <a:t>who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writes</a:t>
            </a:r>
            <a:r>
              <a:rPr lang="fr-FR" dirty="0">
                <a:latin typeface="Arial" charset="0"/>
                <a:cs typeface="Arial" charset="0"/>
              </a:rPr>
              <a:t> options (short position)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required</a:t>
            </a:r>
            <a:r>
              <a:rPr lang="fr-FR" dirty="0">
                <a:latin typeface="Arial" charset="0"/>
                <a:cs typeface="Arial" charset="0"/>
              </a:rPr>
              <a:t> to </a:t>
            </a:r>
            <a:r>
              <a:rPr lang="fr-FR" dirty="0" err="1">
                <a:latin typeface="Arial" charset="0"/>
                <a:cs typeface="Arial" charset="0"/>
              </a:rPr>
              <a:t>maintain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funds</a:t>
            </a:r>
            <a:r>
              <a:rPr lang="fr-FR" dirty="0">
                <a:latin typeface="Arial" charset="0"/>
                <a:cs typeface="Arial" charset="0"/>
              </a:rPr>
              <a:t> in a </a:t>
            </a:r>
            <a:r>
              <a:rPr lang="fr-FR" dirty="0" err="1">
                <a:latin typeface="Arial" charset="0"/>
                <a:cs typeface="Arial" charset="0"/>
              </a:rPr>
              <a:t>margin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account</a:t>
            </a:r>
            <a:r>
              <a:rPr lang="fr-FR" dirty="0">
                <a:latin typeface="Arial" charset="0"/>
                <a:cs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B041-16F9-4458-B416-EABA1A4D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82DB2-5C3A-4FBD-8EA7-94A384708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001000" cy="5257800"/>
          </a:xfrm>
        </p:spPr>
      </p:pic>
    </p:spTree>
    <p:extLst>
      <p:ext uri="{BB962C8B-B14F-4D97-AF65-F5344CB8AC3E}">
        <p14:creationId xmlns:p14="http://schemas.microsoft.com/office/powerpoint/2010/main" val="177672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6122-C9E7-48AE-B497-0AC65E1D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stock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902C-D9C8-4C12-AEF0-CED407A4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300" b="0" i="0" u="none" strike="noStrike" baseline="0" dirty="0">
                <a:latin typeface="Gill Sans MT" panose="020B0502020104020203" pitchFamily="34" charset="0"/>
              </a:rPr>
              <a:t>Expiration Dates: The precise expiration date is the third Friday of the expiration month and trading takes place every business day (8:30 a.m. to 3:00 p.m., Chicago time) until the expiration date.</a:t>
            </a:r>
            <a:endParaRPr lang="en-US" sz="23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0F5-8D1E-41CA-839B-14800CC1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 b="1" i="0" u="none" strike="noStrike" baseline="0" dirty="0">
                <a:solidFill>
                  <a:srgbClr val="FF0000"/>
                </a:solidFill>
                <a:latin typeface="AdvP0050"/>
              </a:rPr>
              <a:t>Dividends and Stock Splits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D320-E3D9-43DF-B56C-0036D605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3618"/>
            <a:ext cx="8229600" cy="4830763"/>
          </a:xfrm>
        </p:spPr>
        <p:txBody>
          <a:bodyPr/>
          <a:lstStyle/>
          <a:p>
            <a:pPr algn="just"/>
            <a:r>
              <a:rPr lang="en-US" sz="2000" b="0" i="0" u="none" strike="noStrike" baseline="0" dirty="0">
                <a:latin typeface="Gill Sans MT" panose="020B0502020104020203" pitchFamily="34" charset="0"/>
              </a:rPr>
              <a:t>The early over-the-counter options were dividend protected. If a company declared a cash dividend, the strike price for options on the company’s stock was reduced on the ex-dividend day by the amount of the dividend. Exchange-traded options are not usually adjusted for cash dividends. In other words, when a cash dividend occurs, there are no adjustments to the terms of the option contract. An exception is sometimes made for large cash dividends.</a:t>
            </a:r>
          </a:p>
          <a:p>
            <a:pPr algn="just"/>
            <a:r>
              <a:rPr lang="en-US" sz="2000" b="0" i="0" u="none" strike="noStrike" baseline="0" dirty="0">
                <a:latin typeface="Gill Sans MT" panose="020B0502020104020203" pitchFamily="34" charset="0"/>
              </a:rPr>
              <a:t>Exchange-traded options are adjusted for stock splits. A stock split occurs when the existing shares are.  </a:t>
            </a:r>
            <a:r>
              <a:rPr lang="en-US" sz="2000" b="0" i="0" u="none" strike="noStrike" baseline="0" dirty="0">
                <a:latin typeface="AdvTimes"/>
              </a:rPr>
              <a:t>For example, in a 3-for-1 stock split, three new shares are issued to replace each existing share. All else being equal, the 3-for-1 stock split should cause the stock price to go down to one-third of its previous value </a:t>
            </a:r>
            <a:r>
              <a:rPr lang="en-US" sz="2000" b="0" i="0" u="none" strike="noStrike" baseline="0" dirty="0">
                <a:latin typeface="Gill Sans MT" panose="020B0502020104020203" pitchFamily="34" charset="0"/>
              </a:rPr>
              <a:t>‘‘split’’ into more shares. </a:t>
            </a:r>
            <a:r>
              <a:rPr lang="en-US" sz="2000" b="0" i="0" u="none" strike="noStrike" baseline="0" dirty="0">
                <a:latin typeface="AdvTimes"/>
              </a:rPr>
              <a:t>The terms of option contracts are adjusted to reflect expected changes in a stock price arising from a stock split. The positions of both the writer and the purchaser of a contract remain unchanged.</a:t>
            </a:r>
          </a:p>
        </p:txBody>
      </p:sp>
    </p:spTree>
    <p:extLst>
      <p:ext uri="{BB962C8B-B14F-4D97-AF65-F5344CB8AC3E}">
        <p14:creationId xmlns:p14="http://schemas.microsoft.com/office/powerpoint/2010/main" val="276526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b="1" dirty="0" err="1">
                <a:latin typeface="Arial" charset="0"/>
                <a:cs typeface="Arial" charset="0"/>
              </a:rPr>
              <a:t>Some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special</a:t>
            </a:r>
            <a:r>
              <a:rPr lang="fr-FR" b="1" dirty="0">
                <a:latin typeface="Arial" charset="0"/>
                <a:cs typeface="Arial" charset="0"/>
              </a:rPr>
              <a:t> options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Warrants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Employee</a:t>
            </a:r>
            <a:r>
              <a:rPr lang="fr-FR" dirty="0">
                <a:latin typeface="Arial" charset="0"/>
                <a:cs typeface="Arial" charset="0"/>
              </a:rPr>
              <a:t> stock option</a:t>
            </a:r>
          </a:p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Convertible bond= option-</a:t>
            </a:r>
            <a:r>
              <a:rPr lang="fr-FR" dirty="0" err="1">
                <a:latin typeface="Arial" charset="0"/>
                <a:cs typeface="Arial" charset="0"/>
              </a:rPr>
              <a:t>embedded</a:t>
            </a:r>
            <a:r>
              <a:rPr lang="fr-FR" dirty="0">
                <a:latin typeface="Arial" charset="0"/>
                <a:cs typeface="Arial" charset="0"/>
              </a:rPr>
              <a:t> bond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/>
          <a:p>
            <a:pPr algn="l" eaLnBrk="1" hangingPunct="1"/>
            <a:r>
              <a:rPr lang="en-US" b="1" dirty="0"/>
              <a:t> </a:t>
            </a:r>
            <a:r>
              <a:rPr lang="en-US" sz="3400" b="1" dirty="0">
                <a:latin typeface="Arial" charset="0"/>
                <a:cs typeface="Arial" charset="0"/>
              </a:rPr>
              <a:t>Outline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791200"/>
          </a:xfrm>
        </p:spPr>
        <p:txBody>
          <a:bodyPr rtlCol="0">
            <a:normAutofit fontScale="92500" lnSpcReduction="20000"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AutoNum type="romanU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Mechanics of options markets</a:t>
            </a: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1. Definition of options</a:t>
            </a: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2. Option positions</a:t>
            </a: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Underlying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assets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4. Margins</a:t>
            </a: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Some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special</a:t>
            </a:r>
            <a:r>
              <a:rPr lang="fr-FR" dirty="0">
                <a:latin typeface="Arial" pitchFamily="34" charset="0"/>
                <a:cs typeface="Arial" pitchFamily="34" charset="0"/>
              </a:rPr>
              <a:t> options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571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6. Terminology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II. Properties of Stock options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1.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Factors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affecting</a:t>
            </a:r>
            <a:r>
              <a:rPr lang="fr-FR" dirty="0">
                <a:latin typeface="Arial" pitchFamily="34" charset="0"/>
                <a:cs typeface="Arial" pitchFamily="34" charset="0"/>
              </a:rPr>
              <a:t>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Upper</a:t>
            </a:r>
            <a:r>
              <a:rPr lang="fr-FR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lower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bounds</a:t>
            </a:r>
            <a:r>
              <a:rPr lang="fr-FR" dirty="0">
                <a:latin typeface="Arial" pitchFamily="34" charset="0"/>
                <a:cs typeface="Arial" pitchFamily="34" charset="0"/>
              </a:rPr>
              <a:t> for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fr-FR" dirty="0">
                <a:latin typeface="Arial" pitchFamily="34" charset="0"/>
                <a:cs typeface="Arial" pitchFamily="34" charset="0"/>
              </a:rPr>
              <a:t>Put-Call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Parity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4. American Options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>
              <a:buNone/>
            </a:pPr>
            <a:r>
              <a:rPr lang="en-US" sz="4400" b="1" dirty="0">
                <a:latin typeface="Arial" pitchFamily="34" charset="0"/>
                <a:cs typeface="Arial" pitchFamily="34" charset="0"/>
              </a:rPr>
              <a:t>           Warrants 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Warrants are options issued by a financial institution or nonfinancial corporation. The common use of warrants by a nonfinancial corporation is at the time of a bond issue to make the bond more attractive to investors.</a:t>
            </a: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When call warrants are issued by a corporation on its own stock, exercise will usually lead to new treasury stock being issued</a:t>
            </a: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96C1-248C-417F-8A6A-003AAB6E04C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Executive Stock Options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sz="2800" dirty="0">
                <a:latin typeface="Arial" pitchFamily="34" charset="0"/>
                <a:cs typeface="Arial" pitchFamily="34" charset="0"/>
              </a:rPr>
              <a:t>Executive stock options are a form of remuneration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issued by a company to 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its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executives</a:t>
            </a:r>
            <a:endParaRPr lang="en-CA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CA" sz="2800" dirty="0">
                <a:latin typeface="Arial" pitchFamily="34" charset="0"/>
                <a:cs typeface="Arial" pitchFamily="34" charset="0"/>
              </a:rPr>
              <a:t>They are usually at the money when issued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When option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are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exercised the company issues more stock </a:t>
            </a:r>
            <a:r>
              <a:rPr lang="en-CA" sz="2800" dirty="0">
                <a:latin typeface="Arial" pitchFamily="34" charset="0"/>
                <a:cs typeface="Arial" pitchFamily="34" charset="0"/>
              </a:rPr>
              <a:t>and sells it to the option holder for the strike price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32E5-A4FA-44AB-8C1E-9CBC11DE373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Convertible Bonds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0386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Convertible bonds are regular bonds that can be exchanged for equity at certain times in the future according to a predetermined exchange ratio</a:t>
            </a:r>
            <a:endParaRPr lang="en-CA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Very often a convertible is callable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call provision is a way in which the issuer can force conversion at a time earlier than the holder might otherwise choose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324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900" b="1" dirty="0" err="1">
                <a:latin typeface="Arial" charset="0"/>
                <a:cs typeface="Arial" charset="0"/>
              </a:rPr>
              <a:t>Terminology</a:t>
            </a:r>
            <a:r>
              <a:rPr lang="fr-FR" sz="2900" b="1" dirty="0">
                <a:latin typeface="Arial" charset="0"/>
                <a:cs typeface="Arial" charset="0"/>
              </a:rPr>
              <a:t> (a)</a:t>
            </a:r>
            <a:endParaRPr lang="en-US" sz="29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900" i="1" dirty="0" err="1">
                <a:latin typeface="Arial" charset="0"/>
                <a:cs typeface="Arial" charset="0"/>
              </a:rPr>
              <a:t>At</a:t>
            </a:r>
            <a:r>
              <a:rPr lang="fr-FR" sz="2900" i="1" dirty="0">
                <a:latin typeface="Arial" charset="0"/>
                <a:cs typeface="Arial" charset="0"/>
              </a:rPr>
              <a:t>-the-money- option : </a:t>
            </a:r>
            <a:r>
              <a:rPr lang="fr-FR" sz="2900" dirty="0" err="1">
                <a:latin typeface="Arial" charset="0"/>
                <a:cs typeface="Arial" charset="0"/>
              </a:rPr>
              <a:t>when</a:t>
            </a:r>
            <a:r>
              <a:rPr lang="fr-FR" sz="2900" dirty="0">
                <a:latin typeface="Arial" charset="0"/>
                <a:cs typeface="Arial" charset="0"/>
              </a:rPr>
              <a:t> S=K.</a:t>
            </a:r>
            <a:endParaRPr lang="en-US" sz="29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900" i="1" dirty="0">
                <a:latin typeface="Arial" charset="0"/>
                <a:cs typeface="Arial" charset="0"/>
              </a:rPr>
              <a:t>In-the-money- option :</a:t>
            </a:r>
            <a:r>
              <a:rPr lang="fr-FR" sz="2900" dirty="0">
                <a:latin typeface="Arial" charset="0"/>
                <a:cs typeface="Arial" charset="0"/>
              </a:rPr>
              <a:t> </a:t>
            </a:r>
            <a:r>
              <a:rPr lang="fr-FR" sz="2900" dirty="0" err="1">
                <a:latin typeface="Arial" charset="0"/>
                <a:cs typeface="Arial" charset="0"/>
              </a:rPr>
              <a:t>when</a:t>
            </a:r>
            <a:r>
              <a:rPr lang="fr-FR" sz="2900" dirty="0">
                <a:latin typeface="Arial" charset="0"/>
                <a:cs typeface="Arial" charset="0"/>
              </a:rPr>
              <a:t> S&gt; K (call option) or  S&lt; K (put option)</a:t>
            </a:r>
            <a:endParaRPr lang="en-US" sz="29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900" i="1" dirty="0">
                <a:latin typeface="Arial" charset="0"/>
                <a:cs typeface="Arial" charset="0"/>
              </a:rPr>
              <a:t>Out- of-the-money- option:  </a:t>
            </a:r>
            <a:r>
              <a:rPr lang="fr-FR" sz="2900" dirty="0" err="1">
                <a:latin typeface="Arial" charset="0"/>
                <a:cs typeface="Arial" charset="0"/>
              </a:rPr>
              <a:t>when</a:t>
            </a:r>
            <a:r>
              <a:rPr lang="fr-FR" sz="2900" dirty="0">
                <a:latin typeface="Arial" charset="0"/>
                <a:cs typeface="Arial" charset="0"/>
              </a:rPr>
              <a:t> S&lt; K (call option)  or S&gt; K (put option)</a:t>
            </a:r>
            <a:endParaRPr lang="en-US" sz="29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buNone/>
            </a:pPr>
            <a:r>
              <a:rPr lang="fr-FR" b="1" dirty="0" err="1">
                <a:latin typeface="Arial" charset="0"/>
                <a:cs typeface="Arial" charset="0"/>
              </a:rPr>
              <a:t>Terminology</a:t>
            </a:r>
            <a:r>
              <a:rPr lang="fr-FR" b="1" dirty="0">
                <a:latin typeface="Arial" charset="0"/>
                <a:cs typeface="Arial" charset="0"/>
              </a:rPr>
              <a:t> (b)</a:t>
            </a:r>
            <a:endParaRPr lang="en-US" dirty="0">
              <a:latin typeface="Arial" charset="0"/>
              <a:cs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i="1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value :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the maximum of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zero</a:t>
            </a:r>
            <a:r>
              <a:rPr lang="fr-FR" dirty="0">
                <a:latin typeface="Arial" pitchFamily="34" charset="0"/>
                <a:cs typeface="Arial" pitchFamily="34" charset="0"/>
              </a:rPr>
              <a:t> and the value the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would</a:t>
            </a:r>
            <a:r>
              <a:rPr lang="fr-FR" dirty="0">
                <a:latin typeface="Arial" pitchFamily="34" charset="0"/>
                <a:cs typeface="Arial" pitchFamily="34" charset="0"/>
              </a:rPr>
              <a:t> have if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exercised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immediately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   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dirty="0">
                <a:latin typeface="Arial" pitchFamily="34" charset="0"/>
                <a:cs typeface="Arial" pitchFamily="34" charset="0"/>
              </a:rPr>
              <a:t> value of a call option = max(S0-K,0)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   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dirty="0">
                <a:latin typeface="Arial" pitchFamily="34" charset="0"/>
                <a:cs typeface="Arial" pitchFamily="34" charset="0"/>
              </a:rPr>
              <a:t> value of a put option= max(K-S0,0)</a:t>
            </a:r>
            <a:endParaRPr lang="fr-FR" i="1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i="1" dirty="0">
                <a:latin typeface="Arial" pitchFamily="34" charset="0"/>
                <a:cs typeface="Arial" pitchFamily="34" charset="0"/>
              </a:rPr>
              <a:t>Time value :</a:t>
            </a:r>
            <a:r>
              <a:rPr lang="fr-FR" dirty="0">
                <a:latin typeface="Arial" pitchFamily="34" charset="0"/>
                <a:cs typeface="Arial" pitchFamily="34" charset="0"/>
              </a:rPr>
              <a:t> An in-the-money American option must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worth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least as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much</a:t>
            </a:r>
            <a:r>
              <a:rPr lang="fr-FR" dirty="0">
                <a:latin typeface="Arial" pitchFamily="34" charset="0"/>
                <a:cs typeface="Arial" pitchFamily="34" charset="0"/>
              </a:rPr>
              <a:t> as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its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dirty="0">
                <a:latin typeface="Arial" pitchFamily="34" charset="0"/>
                <a:cs typeface="Arial" pitchFamily="34" charset="0"/>
              </a:rPr>
              <a:t> value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because</a:t>
            </a:r>
            <a:r>
              <a:rPr lang="fr-FR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holder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realize</a:t>
            </a:r>
            <a:r>
              <a:rPr lang="fr-FR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dirty="0">
                <a:latin typeface="Arial" pitchFamily="34" charset="0"/>
                <a:cs typeface="Arial" pitchFamily="34" charset="0"/>
              </a:rPr>
              <a:t> value by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exercising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immediately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The time value of an option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depends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on the time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length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to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maturity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172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Notation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latin typeface="Arial" pitchFamily="34" charset="0"/>
                <a:cs typeface="Arial" pitchFamily="34" charset="0"/>
              </a:rPr>
              <a:t> :	European call option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:	European put option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:	Stock price today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>
                <a:latin typeface="Arial" pitchFamily="34" charset="0"/>
                <a:cs typeface="Arial" pitchFamily="34" charset="0"/>
              </a:rPr>
              <a:t> :	Strike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 :	Life of option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s:	Volatility of stock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latin typeface="Arial" pitchFamily="34" charset="0"/>
                <a:cs typeface="Arial" pitchFamily="34" charset="0"/>
              </a:rPr>
              <a:t> :	American Call option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 </a:t>
            </a:r>
            <a:r>
              <a:rPr lang="en-US" dirty="0">
                <a:latin typeface="Arial" pitchFamily="34" charset="0"/>
                <a:cs typeface="Arial" pitchFamily="34" charset="0"/>
              </a:rPr>
              <a:t>:	American Put option price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quyền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Mỹ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 :Stock price at option maturity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dirty="0">
                <a:latin typeface="Arial" pitchFamily="34" charset="0"/>
                <a:cs typeface="Arial" pitchFamily="34" charset="0"/>
              </a:rPr>
              <a:t> :	Present value of dividends during option’s life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cổ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r </a:t>
            </a:r>
            <a:r>
              <a:rPr lang="en-US" dirty="0">
                <a:latin typeface="Arial" pitchFamily="34" charset="0"/>
                <a:cs typeface="Arial" pitchFamily="34" charset="0"/>
              </a:rPr>
              <a:t>:	Risk-free rate for maturity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>
                <a:latin typeface="Arial" pitchFamily="34" charset="0"/>
                <a:cs typeface="Arial" pitchFamily="34" charset="0"/>
              </a:rPr>
              <a:t>with cont comp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dirty="0">
                <a:latin typeface="Arial" pitchFamily="34" charset="0"/>
                <a:cs typeface="Arial" pitchFamily="34" charset="0"/>
              </a:rPr>
              <a:t> phi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rủi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ro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Assumptions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transaction costs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All trading profits are subject to the same tax rate.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Borrowing and lending are possible at the risk-free interest rate.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8340-3184-43A0-903B-7DAF9FA88CE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4350"/>
            <a:ext cx="7543800" cy="857250"/>
          </a:xfrm>
        </p:spPr>
        <p:txBody>
          <a:bodyPr vert="horz" wrap="square" lIns="90488" tIns="44450" rIns="90488" bIns="44450" numCol="1" anchorCtr="0" compatLnSpc="1">
            <a:prstTxWarp prst="textNoShape">
              <a:avLst/>
            </a:prstTxWarp>
          </a:bodyPr>
          <a:lstStyle/>
          <a:p>
            <a:r>
              <a:rPr lang="en-US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Effect of Variables on Option Pricing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71625"/>
            <a:ext cx="3892550" cy="3902075"/>
          </a:xfrm>
          <a:noFill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1422400" y="2819400"/>
            <a:ext cx="670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22400" y="2122488"/>
            <a:ext cx="6694488" cy="3579812"/>
            <a:chOff x="896" y="1337"/>
            <a:chExt cx="4217" cy="2255"/>
          </a:xfrm>
        </p:grpSpPr>
        <p:sp>
          <p:nvSpPr>
            <p:cNvPr id="11310" name="Rectangle 5"/>
            <p:cNvSpPr>
              <a:spLocks noChangeArrowheads="1"/>
            </p:cNvSpPr>
            <p:nvPr/>
          </p:nvSpPr>
          <p:spPr bwMode="auto">
            <a:xfrm>
              <a:off x="900" y="1337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"/>
            <p:cNvSpPr>
              <a:spLocks noChangeArrowheads="1"/>
            </p:cNvSpPr>
            <p:nvPr/>
          </p:nvSpPr>
          <p:spPr bwMode="auto">
            <a:xfrm>
              <a:off x="896" y="1776"/>
              <a:ext cx="4217" cy="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7"/>
            <p:cNvSpPr>
              <a:spLocks noChangeArrowheads="1"/>
            </p:cNvSpPr>
            <p:nvPr/>
          </p:nvSpPr>
          <p:spPr bwMode="auto">
            <a:xfrm>
              <a:off x="900" y="3590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246438" y="2235200"/>
            <a:ext cx="3619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3200" i="1">
              <a:solidFill>
                <a:srgbClr val="000000"/>
              </a:solidFill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532313" y="2235200"/>
            <a:ext cx="3841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3200" i="1">
              <a:solidFill>
                <a:srgbClr val="000000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5818188" y="223520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3200" i="1">
              <a:solidFill>
                <a:srgbClr val="000000"/>
              </a:solidFill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7108825" y="2235200"/>
            <a:ext cx="4286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3200" i="1">
              <a:solidFill>
                <a:srgbClr val="000000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19200" y="2235200"/>
            <a:ext cx="1670050" cy="3419475"/>
            <a:chOff x="1063" y="1408"/>
            <a:chExt cx="823" cy="2154"/>
          </a:xfrm>
        </p:grpSpPr>
        <p:sp>
          <p:nvSpPr>
            <p:cNvPr id="11302" name="Rectangle 13"/>
            <p:cNvSpPr>
              <a:spLocks noChangeArrowheads="1"/>
            </p:cNvSpPr>
            <p:nvPr/>
          </p:nvSpPr>
          <p:spPr bwMode="auto">
            <a:xfrm>
              <a:off x="1063" y="1408"/>
              <a:ext cx="823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dirty="0">
                  <a:solidFill>
                    <a:srgbClr val="000000"/>
                  </a:solidFill>
                </a:rPr>
                <a:t>Variable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255" y="1806"/>
              <a:ext cx="255" cy="1756"/>
              <a:chOff x="1255" y="1806"/>
              <a:chExt cx="255" cy="1756"/>
            </a:xfrm>
          </p:grpSpPr>
          <p:sp>
            <p:nvSpPr>
              <p:cNvPr id="11304" name="Rectangle 14"/>
              <p:cNvSpPr>
                <a:spLocks noChangeArrowheads="1"/>
              </p:cNvSpPr>
              <p:nvPr/>
            </p:nvSpPr>
            <p:spPr bwMode="auto">
              <a:xfrm>
                <a:off x="1255" y="1806"/>
                <a:ext cx="255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 i="1">
                    <a:solidFill>
                      <a:srgbClr val="000000"/>
                    </a:solidFill>
                    <a:latin typeface="Times New Roman" pitchFamily="18" charset="0"/>
                  </a:rPr>
                  <a:t>S</a:t>
                </a:r>
                <a:r>
                  <a:rPr lang="en-US" sz="3200" baseline="-250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5" name="Rectangle 15"/>
              <p:cNvSpPr>
                <a:spLocks noChangeArrowheads="1"/>
              </p:cNvSpPr>
              <p:nvPr/>
            </p:nvSpPr>
            <p:spPr bwMode="auto">
              <a:xfrm>
                <a:off x="1255" y="2085"/>
                <a:ext cx="223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 i="1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endParaRPr 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6" name="Rectangle 16"/>
              <p:cNvSpPr>
                <a:spLocks noChangeArrowheads="1"/>
              </p:cNvSpPr>
              <p:nvPr/>
            </p:nvSpPr>
            <p:spPr bwMode="auto">
              <a:xfrm>
                <a:off x="1255" y="2364"/>
                <a:ext cx="200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1307" name="Rectangle 17"/>
              <p:cNvSpPr>
                <a:spLocks noChangeArrowheads="1"/>
              </p:cNvSpPr>
              <p:nvPr/>
            </p:nvSpPr>
            <p:spPr bwMode="auto">
              <a:xfrm>
                <a:off x="1255" y="2642"/>
                <a:ext cx="209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>
                    <a:solidFill>
                      <a:srgbClr val="000000"/>
                    </a:solidFill>
                    <a:latin typeface="Symbol" pitchFamily="18" charset="2"/>
                  </a:rPr>
                  <a:t></a:t>
                </a:r>
              </a:p>
            </p:txBody>
          </p:sp>
          <p:sp>
            <p:nvSpPr>
              <p:cNvPr id="11308" name="Rectangle 18"/>
              <p:cNvSpPr>
                <a:spLocks noChangeArrowheads="1"/>
              </p:cNvSpPr>
              <p:nvPr/>
            </p:nvSpPr>
            <p:spPr bwMode="auto">
              <a:xfrm>
                <a:off x="1255" y="2920"/>
                <a:ext cx="16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 i="1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9" name="Rectangle 19"/>
              <p:cNvSpPr>
                <a:spLocks noChangeArrowheads="1"/>
              </p:cNvSpPr>
              <p:nvPr/>
            </p:nvSpPr>
            <p:spPr bwMode="auto">
              <a:xfrm>
                <a:off x="1255" y="3199"/>
                <a:ext cx="234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3200" i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sz="3200" i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277" name="Rectangle 22"/>
          <p:cNvSpPr>
            <a:spLocks noChangeArrowheads="1"/>
          </p:cNvSpPr>
          <p:nvPr/>
        </p:nvSpPr>
        <p:spPr bwMode="auto">
          <a:xfrm>
            <a:off x="3184525" y="271621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5770563" y="271621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7050088" y="2620963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4478338" y="3159125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79775" y="3733800"/>
            <a:ext cx="1712913" cy="588963"/>
            <a:chOff x="2066" y="2352"/>
            <a:chExt cx="1079" cy="371"/>
          </a:xfrm>
        </p:grpSpPr>
        <p:sp>
          <p:nvSpPr>
            <p:cNvPr id="11300" name="Rectangle 26"/>
            <p:cNvSpPr>
              <a:spLocks noChangeArrowheads="1"/>
            </p:cNvSpPr>
            <p:nvPr/>
          </p:nvSpPr>
          <p:spPr bwMode="auto">
            <a:xfrm>
              <a:off x="2066" y="2352"/>
              <a:ext cx="264" cy="3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11301" name="Rectangle 27"/>
            <p:cNvSpPr>
              <a:spLocks noChangeArrowheads="1"/>
            </p:cNvSpPr>
            <p:nvPr/>
          </p:nvSpPr>
          <p:spPr bwMode="auto">
            <a:xfrm>
              <a:off x="2881" y="2352"/>
              <a:ext cx="264" cy="3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000000"/>
                  </a:solidFill>
                </a:rPr>
                <a:t>?</a:t>
              </a:r>
            </a:p>
          </p:txBody>
        </p:sp>
      </p:grpSp>
      <p:sp>
        <p:nvSpPr>
          <p:cNvPr id="11282" name="Rectangle 29"/>
          <p:cNvSpPr>
            <a:spLocks noChangeArrowheads="1"/>
          </p:cNvSpPr>
          <p:nvPr/>
        </p:nvSpPr>
        <p:spPr bwMode="auto">
          <a:xfrm>
            <a:off x="5770563" y="3600450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3" name="Rectangle 30"/>
          <p:cNvSpPr>
            <a:spLocks noChangeArrowheads="1"/>
          </p:cNvSpPr>
          <p:nvPr/>
        </p:nvSpPr>
        <p:spPr bwMode="auto">
          <a:xfrm>
            <a:off x="7064375" y="3600450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4" name="Rectangle 31"/>
          <p:cNvSpPr>
            <a:spLocks noChangeArrowheads="1"/>
          </p:cNvSpPr>
          <p:nvPr/>
        </p:nvSpPr>
        <p:spPr bwMode="auto">
          <a:xfrm>
            <a:off x="3184525" y="404336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5" name="Rectangle 32"/>
          <p:cNvSpPr>
            <a:spLocks noChangeArrowheads="1"/>
          </p:cNvSpPr>
          <p:nvPr/>
        </p:nvSpPr>
        <p:spPr bwMode="auto">
          <a:xfrm>
            <a:off x="4478338" y="404336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6" name="Rectangle 33"/>
          <p:cNvSpPr>
            <a:spLocks noChangeArrowheads="1"/>
          </p:cNvSpPr>
          <p:nvPr/>
        </p:nvSpPr>
        <p:spPr bwMode="auto">
          <a:xfrm>
            <a:off x="5770563" y="404336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7" name="Rectangle 34"/>
          <p:cNvSpPr>
            <a:spLocks noChangeArrowheads="1"/>
          </p:cNvSpPr>
          <p:nvPr/>
        </p:nvSpPr>
        <p:spPr bwMode="auto">
          <a:xfrm>
            <a:off x="7064375" y="4043363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8" name="Rectangle 35"/>
          <p:cNvSpPr>
            <a:spLocks noChangeArrowheads="1"/>
          </p:cNvSpPr>
          <p:nvPr/>
        </p:nvSpPr>
        <p:spPr bwMode="auto">
          <a:xfrm>
            <a:off x="3184525" y="4470400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89" name="Rectangle 36"/>
          <p:cNvSpPr>
            <a:spLocks noChangeArrowheads="1"/>
          </p:cNvSpPr>
          <p:nvPr/>
        </p:nvSpPr>
        <p:spPr bwMode="auto">
          <a:xfrm>
            <a:off x="4462463" y="4386263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0" name="Rectangle 37"/>
          <p:cNvSpPr>
            <a:spLocks noChangeArrowheads="1"/>
          </p:cNvSpPr>
          <p:nvPr/>
        </p:nvSpPr>
        <p:spPr bwMode="auto">
          <a:xfrm>
            <a:off x="5770563" y="4470400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91" name="Rectangle 38"/>
          <p:cNvSpPr>
            <a:spLocks noChangeArrowheads="1"/>
          </p:cNvSpPr>
          <p:nvPr/>
        </p:nvSpPr>
        <p:spPr bwMode="auto">
          <a:xfrm>
            <a:off x="7050088" y="4386263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2" name="Rectangle 39"/>
          <p:cNvSpPr>
            <a:spLocks noChangeArrowheads="1"/>
          </p:cNvSpPr>
          <p:nvPr/>
        </p:nvSpPr>
        <p:spPr bwMode="auto">
          <a:xfrm>
            <a:off x="4462463" y="2620963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3" name="Rectangle 40"/>
          <p:cNvSpPr>
            <a:spLocks noChangeArrowheads="1"/>
          </p:cNvSpPr>
          <p:nvPr/>
        </p:nvSpPr>
        <p:spPr bwMode="auto">
          <a:xfrm>
            <a:off x="3168650" y="3086100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4" name="Rectangle 41"/>
          <p:cNvSpPr>
            <a:spLocks noChangeArrowheads="1"/>
          </p:cNvSpPr>
          <p:nvPr/>
        </p:nvSpPr>
        <p:spPr bwMode="auto">
          <a:xfrm>
            <a:off x="5756275" y="3086100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5" name="Rectangle 42"/>
          <p:cNvSpPr>
            <a:spLocks noChangeArrowheads="1"/>
          </p:cNvSpPr>
          <p:nvPr/>
        </p:nvSpPr>
        <p:spPr bwMode="auto">
          <a:xfrm>
            <a:off x="7064375" y="3159125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96" name="Rectangle 43"/>
          <p:cNvSpPr>
            <a:spLocks noChangeArrowheads="1"/>
          </p:cNvSpPr>
          <p:nvPr/>
        </p:nvSpPr>
        <p:spPr bwMode="auto">
          <a:xfrm>
            <a:off x="3168650" y="4819650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7" name="Rectangle 44"/>
          <p:cNvSpPr>
            <a:spLocks noChangeArrowheads="1"/>
          </p:cNvSpPr>
          <p:nvPr/>
        </p:nvSpPr>
        <p:spPr bwMode="auto">
          <a:xfrm>
            <a:off x="4478338" y="4903788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5756275" y="4819650"/>
            <a:ext cx="7080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7064375" y="4903788"/>
            <a:ext cx="5937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5400">
                <a:solidFill>
                  <a:srgbClr val="000000"/>
                </a:solidFill>
              </a:rPr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CD710-47A1-4308-BE44-28F85418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88" y="1742759"/>
            <a:ext cx="7783312" cy="41846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58213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Explanations (a)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and K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Call option: pay-off = S – K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Call options become more valuable  as the stock price increases and less valuable as the strike price increases. 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Put option: pay-off = K-S  Put options become more valuable  as the strike price increases and less valuable as the stock price increases.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Time to expiration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American options become more valuable as the time to expiration increases. 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options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usually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become</a:t>
            </a:r>
            <a:r>
              <a:rPr lang="fr-FR" dirty="0">
                <a:latin typeface="Arial" pitchFamily="34" charset="0"/>
                <a:cs typeface="Arial" pitchFamily="34" charset="0"/>
              </a:rPr>
              <a:t> more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valuable</a:t>
            </a:r>
            <a:r>
              <a:rPr lang="fr-FR" dirty="0">
                <a:latin typeface="Arial" pitchFamily="34" charset="0"/>
                <a:cs typeface="Arial" pitchFamily="34" charset="0"/>
              </a:rPr>
              <a:t> as the time to expiration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, but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not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always</a:t>
            </a:r>
            <a:r>
              <a:rPr lang="fr-FR" dirty="0">
                <a:latin typeface="Arial" pitchFamily="34" charset="0"/>
                <a:cs typeface="Arial" pitchFamily="34" charset="0"/>
              </a:rPr>
              <a:t> the case.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Explanations (b)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Volatility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 -  As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volatility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, the chance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dirty="0">
                <a:latin typeface="Arial" pitchFamily="34" charset="0"/>
                <a:cs typeface="Arial" pitchFamily="34" charset="0"/>
              </a:rPr>
              <a:t> the stock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will</a:t>
            </a:r>
            <a:r>
              <a:rPr lang="fr-FR" dirty="0">
                <a:latin typeface="Arial" pitchFamily="34" charset="0"/>
                <a:cs typeface="Arial" pitchFamily="34" charset="0"/>
              </a:rPr>
              <a:t> do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well</a:t>
            </a:r>
            <a:r>
              <a:rPr lang="fr-FR" dirty="0">
                <a:latin typeface="Arial" pitchFamily="34" charset="0"/>
                <a:cs typeface="Arial" pitchFamily="34" charset="0"/>
              </a:rPr>
              <a:t> or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poorly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.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owner</a:t>
            </a:r>
            <a:r>
              <a:rPr lang="fr-FR" dirty="0">
                <a:latin typeface="Arial" pitchFamily="34" charset="0"/>
                <a:cs typeface="Arial" pitchFamily="34" charset="0"/>
              </a:rPr>
              <a:t> of a call (a put)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benefits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 (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decreases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) but has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limited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downside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dirty="0">
                <a:latin typeface="Arial" pitchFamily="34" charset="0"/>
                <a:cs typeface="Arial" pitchFamily="34" charset="0"/>
              </a:rPr>
              <a:t> in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event</a:t>
            </a:r>
            <a:r>
              <a:rPr lang="fr-FR" dirty="0"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decreases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 (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) 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The values of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both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calls and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puts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increase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as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volatility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Risk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-free </a:t>
            </a: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interest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rate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fr-FR" dirty="0">
                <a:latin typeface="Arial" pitchFamily="34" charset="0"/>
                <a:cs typeface="Arial" pitchFamily="34" charset="0"/>
              </a:rPr>
              <a:t> rate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the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expected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return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required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by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investors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from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the stock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The PV of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any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future cash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flows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received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by the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holder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of the option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PV of </a:t>
            </a:r>
            <a:r>
              <a:rPr lang="fr-FR" dirty="0">
                <a:latin typeface="Arial" pitchFamily="34" charset="0"/>
                <a:cs typeface="Arial" pitchFamily="34" charset="0"/>
              </a:rPr>
              <a:t>K 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decreases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 The value of a call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increases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 and the value of a put </a:t>
            </a:r>
            <a:r>
              <a:rPr lang="fr-FR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decreases</a:t>
            </a:r>
            <a:r>
              <a:rPr lang="fr-FR" dirty="0">
                <a:latin typeface="Arial" pitchFamily="34" charset="0"/>
                <a:cs typeface="Arial" pitchFamily="34" charset="0"/>
                <a:sym typeface="Wingdings" pitchFamily="2" charset="2"/>
              </a:rPr>
              <a:t>. 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Future </a:t>
            </a: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dividends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-   The value of a call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negatively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related</a:t>
            </a:r>
            <a:r>
              <a:rPr lang="fr-FR" dirty="0">
                <a:latin typeface="Arial" pitchFamily="34" charset="0"/>
                <a:cs typeface="Arial" pitchFamily="34" charset="0"/>
              </a:rPr>
              <a:t> to the size of an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anticipated</a:t>
            </a:r>
            <a:r>
              <a:rPr lang="fr-FR" dirty="0">
                <a:latin typeface="Arial" pitchFamily="34" charset="0"/>
                <a:cs typeface="Arial" pitchFamily="34" charset="0"/>
              </a:rPr>
              <a:t> future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dividend</a:t>
            </a:r>
            <a:r>
              <a:rPr lang="fr-FR" dirty="0">
                <a:latin typeface="Arial" pitchFamily="34" charset="0"/>
                <a:cs typeface="Arial" pitchFamily="34" charset="0"/>
              </a:rPr>
              <a:t> and the value of a put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positively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related</a:t>
            </a:r>
            <a:r>
              <a:rPr lang="fr-FR" dirty="0">
                <a:latin typeface="Arial" pitchFamily="34" charset="0"/>
                <a:cs typeface="Arial" pitchFamily="34" charset="0"/>
              </a:rPr>
              <a:t> to the size of an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anticipated</a:t>
            </a:r>
            <a:r>
              <a:rPr lang="fr-FR" dirty="0">
                <a:latin typeface="Arial" pitchFamily="34" charset="0"/>
                <a:cs typeface="Arial" pitchFamily="34" charset="0"/>
              </a:rPr>
              <a:t> future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dividend</a:t>
            </a:r>
            <a:r>
              <a:rPr lang="fr-FR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b="1" dirty="0"/>
              <a:t> </a:t>
            </a:r>
            <a:r>
              <a:rPr lang="en-US" sz="3400" b="1" dirty="0">
                <a:latin typeface="Arial" charset="0"/>
                <a:cs typeface="Arial" charset="0"/>
              </a:rPr>
              <a:t>Outline (b)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III. Trading strategies involving options</a:t>
            </a:r>
            <a:endParaRPr lang="fr-FR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dirty="0">
                <a:latin typeface="Arial" charset="0"/>
                <a:cs typeface="Arial" charset="0"/>
              </a:rPr>
              <a:t>1. </a:t>
            </a:r>
            <a:r>
              <a:rPr lang="fr-FR" dirty="0" err="1">
                <a:latin typeface="Arial" charset="0"/>
                <a:cs typeface="Arial" charset="0"/>
              </a:rPr>
              <a:t>Strategies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involving</a:t>
            </a:r>
            <a:r>
              <a:rPr lang="fr-FR" dirty="0">
                <a:latin typeface="Arial" charset="0"/>
                <a:cs typeface="Arial" charset="0"/>
              </a:rPr>
              <a:t> a single option and a stock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2. </a:t>
            </a:r>
            <a:r>
              <a:rPr lang="fr-FR" dirty="0" err="1">
                <a:latin typeface="Arial" charset="0"/>
                <a:cs typeface="Arial" charset="0"/>
              </a:rPr>
              <a:t>Spreads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3. </a:t>
            </a:r>
            <a:r>
              <a:rPr lang="fr-FR" dirty="0" err="1">
                <a:latin typeface="Arial" charset="0"/>
                <a:cs typeface="Arial" charset="0"/>
              </a:rPr>
              <a:t>Combinations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D43-6545-48A6-9228-46183418C48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pPr>
              <a:defRPr/>
            </a:pPr>
            <a:r>
              <a:rPr lang="en-US"/>
              <a:t>American vs European Options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2263" y="1719263"/>
            <a:ext cx="5959475" cy="4411662"/>
          </a:xfrm>
          <a:noFill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An American option is worth at least as much as the corresponding European option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</a:t>
            </a:r>
            <a:r>
              <a:rPr lang="en-US" sz="2800" i="1">
                <a:latin typeface="Times New Roman" pitchFamily="18" charset="0"/>
              </a:rPr>
              <a:t>C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</a:t>
            </a:r>
            <a:r>
              <a:rPr lang="en-US" sz="2800"/>
              <a:t> </a:t>
            </a:r>
            <a:r>
              <a:rPr lang="en-US" sz="2800" i="1">
                <a:latin typeface="Times New Roman" pitchFamily="18" charset="0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</a:rPr>
              <a:t>			P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Symbol" pitchFamily="18" charset="2"/>
              </a:rPr>
              <a:t></a:t>
            </a:r>
            <a:r>
              <a:rPr lang="en-US" sz="2800"/>
              <a:t> </a:t>
            </a:r>
            <a:r>
              <a:rPr lang="en-US" sz="2800" i="1">
                <a:latin typeface="Times New Roman" pitchFamily="18" charset="0"/>
              </a:rPr>
              <a:t>p</a:t>
            </a:r>
            <a:r>
              <a:rPr lang="en-US" sz="2800"/>
              <a:t>	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247650"/>
            <a:ext cx="8229600" cy="5821363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Arial" charset="0"/>
                <a:cs typeface="Arial" charset="0"/>
              </a:rPr>
              <a:t>Upper bounds for option prices (a)</a:t>
            </a:r>
          </a:p>
          <a:p>
            <a:pPr eaLnBrk="1" hangingPunct="1"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Call options: </a:t>
            </a:r>
            <a:r>
              <a:rPr lang="fr-FR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800" dirty="0">
                <a:latin typeface="Arial" charset="0"/>
                <a:cs typeface="Arial" charset="0"/>
              </a:rPr>
              <a:t>the call option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not </a:t>
            </a:r>
            <a:r>
              <a:rPr lang="fr-FR" sz="2800" dirty="0" err="1">
                <a:latin typeface="Arial" charset="0"/>
                <a:cs typeface="Arial" charset="0"/>
              </a:rPr>
              <a:t>be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worth</a:t>
            </a:r>
            <a:r>
              <a:rPr lang="fr-FR" sz="2800" dirty="0">
                <a:latin typeface="Arial" charset="0"/>
                <a:cs typeface="Arial" charset="0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</a:rPr>
              <a:t>than</a:t>
            </a:r>
            <a:r>
              <a:rPr lang="fr-FR" sz="2800" dirty="0">
                <a:latin typeface="Arial" charset="0"/>
                <a:cs typeface="Arial" charset="0"/>
              </a:rPr>
              <a:t> the stock:</a:t>
            </a:r>
          </a:p>
          <a:p>
            <a:pPr eaLnBrk="1" hangingPunct="1">
              <a:buFontTx/>
              <a:buChar char="-"/>
            </a:pP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Tx/>
              <a:buChar char="-"/>
            </a:pP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    If  c &gt; S0 or C &gt; S0, an </a:t>
            </a:r>
            <a:r>
              <a:rPr lang="fr-FR" sz="2800" dirty="0" err="1">
                <a:latin typeface="Arial" charset="0"/>
                <a:cs typeface="Arial" charset="0"/>
              </a:rPr>
              <a:t>arbitrageur</a:t>
            </a:r>
            <a:r>
              <a:rPr lang="fr-FR" sz="2800" dirty="0">
                <a:latin typeface="Arial" charset="0"/>
                <a:cs typeface="Arial" charset="0"/>
              </a:rPr>
              <a:t> can </a:t>
            </a:r>
            <a:r>
              <a:rPr lang="fr-FR" sz="2800" dirty="0" err="1">
                <a:latin typeface="Arial" charset="0"/>
                <a:cs typeface="Arial" charset="0"/>
              </a:rPr>
              <a:t>make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riskless</a:t>
            </a:r>
            <a:r>
              <a:rPr lang="fr-FR" sz="2800" dirty="0">
                <a:latin typeface="Arial" charset="0"/>
                <a:cs typeface="Arial" charset="0"/>
              </a:rPr>
              <a:t> profit by </a:t>
            </a:r>
            <a:r>
              <a:rPr lang="fr-FR" sz="2800" dirty="0" err="1">
                <a:latin typeface="Arial" charset="0"/>
                <a:cs typeface="Arial" charset="0"/>
              </a:rPr>
              <a:t>buying</a:t>
            </a:r>
            <a:r>
              <a:rPr lang="fr-FR" sz="2800" dirty="0">
                <a:latin typeface="Arial" charset="0"/>
                <a:cs typeface="Arial" charset="0"/>
              </a:rPr>
              <a:t> the stock and </a:t>
            </a:r>
            <a:r>
              <a:rPr lang="fr-FR" sz="2800" dirty="0" err="1">
                <a:latin typeface="Arial" charset="0"/>
                <a:cs typeface="Arial" charset="0"/>
              </a:rPr>
              <a:t>selling</a:t>
            </a:r>
            <a:r>
              <a:rPr lang="fr-FR" sz="2800" dirty="0">
                <a:latin typeface="Arial" charset="0"/>
                <a:cs typeface="Arial" charset="0"/>
              </a:rPr>
              <a:t> the call option.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286000" y="1981200"/>
          <a:ext cx="1143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228501" progId="Equation.3">
                  <p:embed/>
                </p:oleObj>
              </mc:Choice>
              <mc:Fallback>
                <p:oleObj name="Equation" r:id="rId3" imgW="406224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11430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267200" y="2133600"/>
          <a:ext cx="1044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1044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5532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Arial" charset="0"/>
                <a:cs typeface="Arial" charset="0"/>
              </a:rPr>
              <a:t>Upper bounds for option prices (b)</a:t>
            </a:r>
          </a:p>
          <a:p>
            <a:pPr eaLnBrk="1" hangingPunct="1">
              <a:buFontTx/>
              <a:buChar char="-"/>
            </a:pPr>
            <a:r>
              <a:rPr lang="fr-FR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Put options: </a:t>
            </a:r>
            <a:r>
              <a:rPr lang="fr-FR" sz="2800" dirty="0">
                <a:latin typeface="Arial" charset="0"/>
                <a:cs typeface="Arial" charset="0"/>
              </a:rPr>
              <a:t>the put option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not </a:t>
            </a:r>
            <a:r>
              <a:rPr lang="fr-FR" sz="2800" dirty="0" err="1">
                <a:latin typeface="Arial" charset="0"/>
                <a:cs typeface="Arial" charset="0"/>
              </a:rPr>
              <a:t>be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worth</a:t>
            </a:r>
            <a:r>
              <a:rPr lang="fr-FR" sz="2800" dirty="0">
                <a:latin typeface="Arial" charset="0"/>
                <a:cs typeface="Arial" charset="0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</a:rPr>
              <a:t>than</a:t>
            </a:r>
            <a:r>
              <a:rPr lang="fr-FR" sz="2800" dirty="0">
                <a:latin typeface="Arial" charset="0"/>
                <a:cs typeface="Arial" charset="0"/>
              </a:rPr>
              <a:t> K.</a:t>
            </a:r>
          </a:p>
          <a:p>
            <a:pPr eaLnBrk="1" hangingPunct="1">
              <a:buFont typeface="Arial" charset="0"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    For </a:t>
            </a:r>
            <a:r>
              <a:rPr lang="fr-FR" sz="2800" dirty="0" err="1">
                <a:latin typeface="Arial" charset="0"/>
                <a:cs typeface="Arial" charset="0"/>
              </a:rPr>
              <a:t>European</a:t>
            </a:r>
            <a:r>
              <a:rPr lang="fr-FR" sz="2800" dirty="0">
                <a:latin typeface="Arial" charset="0"/>
                <a:cs typeface="Arial" charset="0"/>
              </a:rPr>
              <a:t> options, </a:t>
            </a:r>
            <a:r>
              <a:rPr lang="fr-FR" sz="2800" dirty="0" err="1">
                <a:latin typeface="Arial" charset="0"/>
                <a:cs typeface="Arial" charset="0"/>
              </a:rPr>
              <a:t>at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maturity</a:t>
            </a:r>
            <a:r>
              <a:rPr lang="fr-FR" sz="2800" dirty="0">
                <a:latin typeface="Arial" charset="0"/>
                <a:cs typeface="Arial" charset="0"/>
              </a:rPr>
              <a:t>, the option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not </a:t>
            </a:r>
            <a:r>
              <a:rPr lang="fr-FR" sz="2800" dirty="0" err="1">
                <a:latin typeface="Arial" charset="0"/>
                <a:cs typeface="Arial" charset="0"/>
              </a:rPr>
              <a:t>be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worth</a:t>
            </a:r>
            <a:r>
              <a:rPr lang="fr-FR" sz="2800" dirty="0">
                <a:latin typeface="Arial" charset="0"/>
                <a:cs typeface="Arial" charset="0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</a:rPr>
              <a:t>than</a:t>
            </a:r>
            <a:r>
              <a:rPr lang="fr-FR" sz="2800" dirty="0">
                <a:latin typeface="Arial" charset="0"/>
                <a:cs typeface="Arial" charset="0"/>
              </a:rPr>
              <a:t> K. 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 It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can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not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be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worth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than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the PV of K </a:t>
            </a:r>
            <a:r>
              <a:rPr lang="fr-FR" sz="2800" dirty="0">
                <a:latin typeface="Arial" charset="0"/>
                <a:cs typeface="Arial" charset="0"/>
              </a:rPr>
              <a:t> : </a:t>
            </a: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   </a:t>
            </a:r>
          </a:p>
          <a:p>
            <a:pPr eaLnBrk="1" hangingPunct="1">
              <a:buFont typeface="Arial" charset="0"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    If  P &gt; K, or p &gt; K or                 , an </a:t>
            </a:r>
            <a:r>
              <a:rPr lang="fr-FR" sz="2800" dirty="0" err="1">
                <a:latin typeface="Arial" charset="0"/>
                <a:cs typeface="Arial" charset="0"/>
              </a:rPr>
              <a:t>arbitrageur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make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riskless</a:t>
            </a:r>
            <a:r>
              <a:rPr lang="fr-FR" sz="2800" dirty="0">
                <a:latin typeface="Arial" charset="0"/>
                <a:cs typeface="Arial" charset="0"/>
              </a:rPr>
              <a:t> profit by </a:t>
            </a:r>
            <a:r>
              <a:rPr lang="fr-FR" sz="2800" dirty="0" err="1">
                <a:latin typeface="Arial" charset="0"/>
                <a:cs typeface="Arial" charset="0"/>
              </a:rPr>
              <a:t>writing</a:t>
            </a:r>
            <a:r>
              <a:rPr lang="fr-FR" sz="2800" dirty="0">
                <a:latin typeface="Arial" charset="0"/>
                <a:cs typeface="Arial" charset="0"/>
              </a:rPr>
              <a:t> the put option and </a:t>
            </a:r>
            <a:r>
              <a:rPr lang="fr-FR" sz="2800" dirty="0" err="1">
                <a:latin typeface="Arial" charset="0"/>
                <a:cs typeface="Arial" charset="0"/>
              </a:rPr>
              <a:t>investing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proceeds</a:t>
            </a:r>
            <a:r>
              <a:rPr lang="fr-FR" sz="2800" dirty="0">
                <a:latin typeface="Arial" charset="0"/>
                <a:cs typeface="Arial" charset="0"/>
              </a:rPr>
              <a:t> of the sale </a:t>
            </a:r>
            <a:r>
              <a:rPr lang="fr-FR" sz="2800" dirty="0" err="1">
                <a:latin typeface="Arial" charset="0"/>
                <a:cs typeface="Arial" charset="0"/>
              </a:rPr>
              <a:t>at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risk</a:t>
            </a:r>
            <a:r>
              <a:rPr lang="fr-FR" sz="2800" dirty="0">
                <a:latin typeface="Arial" charset="0"/>
                <a:cs typeface="Arial" charset="0"/>
              </a:rPr>
              <a:t>-free </a:t>
            </a:r>
            <a:r>
              <a:rPr lang="fr-FR" sz="2800" dirty="0" err="1">
                <a:latin typeface="Arial" charset="0"/>
                <a:cs typeface="Arial" charset="0"/>
              </a:rPr>
              <a:t>interest</a:t>
            </a:r>
            <a:r>
              <a:rPr lang="fr-FR" sz="2800" dirty="0">
                <a:latin typeface="Arial" charset="0"/>
                <a:cs typeface="Arial" charset="0"/>
              </a:rPr>
              <a:t> rate.</a:t>
            </a: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505200" y="14478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03112" progId="Equation.3">
                  <p:embed/>
                </p:oleObj>
              </mc:Choice>
              <mc:Fallback>
                <p:oleObj name="Equation" r:id="rId3" imgW="43161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1143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5029200" y="1524000"/>
          <a:ext cx="120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13" imgH="165028" progId="Equation.3">
                  <p:embed/>
                </p:oleObj>
              </mc:Choice>
              <mc:Fallback>
                <p:oleObj name="Equation" r:id="rId5" imgW="431613" imgH="165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0"/>
                        <a:ext cx="1209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4419600" y="3657600"/>
          <a:ext cx="1754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28600" progId="Equation.3">
                  <p:embed/>
                </p:oleObj>
              </mc:Choice>
              <mc:Fallback>
                <p:oleObj name="Equation" r:id="rId7" imgW="6346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7541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114800" y="4343400"/>
          <a:ext cx="14811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228600" progId="Equation.3">
                  <p:embed/>
                </p:oleObj>
              </mc:Choice>
              <mc:Fallback>
                <p:oleObj name="Equation" r:id="rId9" imgW="634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14811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Calls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(a)</a:t>
            </a:r>
          </a:p>
          <a:p>
            <a:pPr marL="342900" lvl="1" indent="-342900" eaLnBrk="1" hangingPunct="1">
              <a:buNone/>
            </a:pPr>
            <a:endParaRPr lang="fr-FR" b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2800" b="1" i="1" dirty="0">
                <a:latin typeface="Arial" pitchFamily="34" charset="0"/>
                <a:cs typeface="Arial" pitchFamily="34" charset="0"/>
              </a:rPr>
              <a:t>  </a:t>
            </a:r>
            <a:r>
              <a:rPr lang="fr-FR" sz="2800" b="1" i="1" dirty="0" err="1">
                <a:latin typeface="Arial" pitchFamily="34" charset="0"/>
                <a:cs typeface="Arial" pitchFamily="34" charset="0"/>
              </a:rPr>
              <a:t>Example</a:t>
            </a:r>
            <a:r>
              <a:rPr lang="fr-FR" sz="2800" b="1" i="1" dirty="0">
                <a:latin typeface="Arial" pitchFamily="34" charset="0"/>
                <a:cs typeface="Arial" pitchFamily="34" charset="0"/>
              </a:rPr>
              <a:t> :</a:t>
            </a:r>
            <a:r>
              <a:rPr lang="fr-FR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Suppose that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	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3 			   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baseline="-25000" dirty="0">
                <a:latin typeface="Arial" pitchFamily="34" charset="0"/>
                <a:cs typeface="Arial" pitchFamily="34" charset="0"/>
              </a:rPr>
              <a:t>0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20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	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1 			   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10%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	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18			   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Is there an arbitrage opportunity?</a:t>
            </a:r>
          </a:p>
          <a:p>
            <a:pPr marL="342900" lvl="1" indent="-342900"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endParaRPr lang="en-US" sz="20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rtlCol="0">
            <a:normAutofit/>
          </a:bodyPr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Calls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(d)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b="1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b="1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b="1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If                         an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arbitrageur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make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riskless</a:t>
            </a:r>
            <a:r>
              <a:rPr lang="fr-FR" dirty="0">
                <a:latin typeface="Arial" pitchFamily="34" charset="0"/>
                <a:cs typeface="Arial" pitchFamily="34" charset="0"/>
              </a:rPr>
              <a:t> profit by one of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two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following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methods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b="1" dirty="0">
                <a:latin typeface="Arial" pitchFamily="34" charset="0"/>
                <a:cs typeface="Arial" pitchFamily="34" charset="0"/>
              </a:rPr>
              <a:t>Course 1: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  - Short the stock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  -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Buy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call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  -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Invest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balance in the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-free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asset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b="1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124200" y="1143000"/>
          <a:ext cx="2633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41300" progId="Equation.3">
                  <p:embed/>
                </p:oleObj>
              </mc:Choice>
              <mc:Fallback>
                <p:oleObj name="Equation" r:id="rId3" imgW="914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33663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371600" y="2743200"/>
          <a:ext cx="1981200" cy="51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241300" progId="Equation.3">
                  <p:embed/>
                </p:oleObj>
              </mc:Choice>
              <mc:Fallback>
                <p:oleObj name="Equation" r:id="rId5" imgW="914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981200" cy="515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Calls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(e)</a:t>
            </a:r>
          </a:p>
          <a:p>
            <a:pPr eaLnBrk="1" hangingPunct="1"/>
            <a:r>
              <a:rPr lang="fr-FR" sz="2800" i="1" dirty="0">
                <a:latin typeface="Arial" charset="0"/>
                <a:cs typeface="Arial" charset="0"/>
              </a:rPr>
              <a:t>Portfolio A :</a:t>
            </a:r>
            <a:r>
              <a:rPr lang="fr-FR" sz="2800" dirty="0">
                <a:latin typeface="Arial" charset="0"/>
                <a:cs typeface="Arial" charset="0"/>
              </a:rPr>
              <a:t> one </a:t>
            </a:r>
            <a:r>
              <a:rPr lang="fr-FR" sz="2800" dirty="0" err="1">
                <a:latin typeface="Arial" charset="0"/>
                <a:cs typeface="Arial" charset="0"/>
              </a:rPr>
              <a:t>European</a:t>
            </a:r>
            <a:r>
              <a:rPr lang="fr-FR" sz="2800" dirty="0">
                <a:latin typeface="Arial" charset="0"/>
                <a:cs typeface="Arial" charset="0"/>
              </a:rPr>
              <a:t> call option plus an </a:t>
            </a:r>
            <a:r>
              <a:rPr lang="fr-FR" sz="2800" dirty="0" err="1">
                <a:latin typeface="Arial" charset="0"/>
                <a:cs typeface="Arial" charset="0"/>
              </a:rPr>
              <a:t>amount</a:t>
            </a:r>
            <a:r>
              <a:rPr lang="fr-FR" sz="2800" dirty="0">
                <a:latin typeface="Arial" charset="0"/>
                <a:cs typeface="Arial" charset="0"/>
              </a:rPr>
              <a:t> of cash </a:t>
            </a:r>
            <a:r>
              <a:rPr lang="fr-FR" sz="2800" dirty="0" err="1">
                <a:latin typeface="Arial" charset="0"/>
                <a:cs typeface="Arial" charset="0"/>
              </a:rPr>
              <a:t>equal</a:t>
            </a:r>
            <a:r>
              <a:rPr lang="fr-FR" sz="2800" dirty="0">
                <a:latin typeface="Arial" charset="0"/>
                <a:cs typeface="Arial" charset="0"/>
              </a:rPr>
              <a:t> to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i="1" dirty="0">
                <a:latin typeface="Arial" charset="0"/>
                <a:cs typeface="Arial" charset="0"/>
              </a:rPr>
              <a:t>Portfolio B :</a:t>
            </a:r>
            <a:r>
              <a:rPr lang="fr-FR" sz="2800" dirty="0">
                <a:latin typeface="Arial" charset="0"/>
                <a:cs typeface="Arial" charset="0"/>
              </a:rPr>
              <a:t>  one </a:t>
            </a:r>
            <a:r>
              <a:rPr lang="fr-FR" sz="2800" dirty="0" err="1">
                <a:latin typeface="Arial" charset="0"/>
                <a:cs typeface="Arial" charset="0"/>
              </a:rPr>
              <a:t>share</a:t>
            </a:r>
            <a:endParaRPr lang="fr-FR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The value of portfolio A </a:t>
            </a:r>
            <a:r>
              <a:rPr lang="fr-FR" sz="2800" dirty="0" err="1">
                <a:latin typeface="Arial" charset="0"/>
                <a:cs typeface="Arial" charset="0"/>
              </a:rPr>
              <a:t>at</a:t>
            </a:r>
            <a:r>
              <a:rPr lang="fr-FR" sz="2800" dirty="0">
                <a:latin typeface="Arial" charset="0"/>
                <a:cs typeface="Arial" charset="0"/>
              </a:rPr>
              <a:t> time T:  max (S</a:t>
            </a:r>
            <a:r>
              <a:rPr lang="fr-FR" sz="2800" baseline="-25000" dirty="0">
                <a:latin typeface="Arial" charset="0"/>
                <a:cs typeface="Arial" charset="0"/>
              </a:rPr>
              <a:t>T</a:t>
            </a:r>
            <a:r>
              <a:rPr lang="fr-FR" sz="2800" dirty="0">
                <a:latin typeface="Arial" charset="0"/>
                <a:cs typeface="Arial" charset="0"/>
              </a:rPr>
              <a:t>-K,0) + K = max (S</a:t>
            </a:r>
            <a:r>
              <a:rPr lang="fr-FR" sz="2800" baseline="-25000" dirty="0">
                <a:latin typeface="Arial" charset="0"/>
                <a:cs typeface="Arial" charset="0"/>
              </a:rPr>
              <a:t>T</a:t>
            </a:r>
            <a:r>
              <a:rPr lang="fr-FR" sz="2800" dirty="0">
                <a:latin typeface="Arial" charset="0"/>
                <a:cs typeface="Arial" charset="0"/>
              </a:rPr>
              <a:t>, K)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The value of portfolio B </a:t>
            </a:r>
            <a:r>
              <a:rPr lang="fr-FR" sz="2800" dirty="0" err="1">
                <a:latin typeface="Arial" charset="0"/>
                <a:cs typeface="Arial" charset="0"/>
              </a:rPr>
              <a:t>at</a:t>
            </a:r>
            <a:r>
              <a:rPr lang="fr-FR" sz="2800" dirty="0">
                <a:latin typeface="Arial" charset="0"/>
                <a:cs typeface="Arial" charset="0"/>
              </a:rPr>
              <a:t> time T: S</a:t>
            </a:r>
            <a:r>
              <a:rPr lang="fr-FR" sz="2800" baseline="-25000" dirty="0">
                <a:latin typeface="Arial" charset="0"/>
                <a:cs typeface="Arial" charset="0"/>
              </a:rPr>
              <a:t>T</a:t>
            </a: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Portfolio A </a:t>
            </a:r>
            <a:r>
              <a:rPr lang="fr-FR" sz="2800" dirty="0" err="1">
                <a:latin typeface="Arial" charset="0"/>
                <a:cs typeface="Arial" charset="0"/>
              </a:rPr>
              <a:t>is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always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worth</a:t>
            </a:r>
            <a:r>
              <a:rPr lang="fr-FR" sz="2800" dirty="0">
                <a:latin typeface="Arial" charset="0"/>
                <a:cs typeface="Arial" charset="0"/>
              </a:rPr>
              <a:t> as </a:t>
            </a:r>
            <a:r>
              <a:rPr lang="fr-FR" sz="2800" dirty="0" err="1">
                <a:latin typeface="Arial" charset="0"/>
                <a:cs typeface="Arial" charset="0"/>
              </a:rPr>
              <a:t>much</a:t>
            </a:r>
            <a:r>
              <a:rPr lang="fr-FR" sz="2800" dirty="0">
                <a:latin typeface="Arial" charset="0"/>
                <a:cs typeface="Arial" charset="0"/>
              </a:rPr>
              <a:t> as,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sometimes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be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worth</a:t>
            </a:r>
            <a:r>
              <a:rPr lang="fr-FR" sz="2800" dirty="0">
                <a:latin typeface="Arial" charset="0"/>
                <a:cs typeface="Arial" charset="0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</a:rPr>
              <a:t>than</a:t>
            </a:r>
            <a:r>
              <a:rPr lang="fr-FR" sz="2800" dirty="0">
                <a:latin typeface="Arial" charset="0"/>
                <a:cs typeface="Arial" charset="0"/>
              </a:rPr>
              <a:t> portfolio B </a:t>
            </a:r>
            <a:r>
              <a:rPr lang="fr-FR" sz="2800" dirty="0" err="1">
                <a:latin typeface="Arial" charset="0"/>
                <a:cs typeface="Arial" charset="0"/>
              </a:rPr>
              <a:t>at</a:t>
            </a:r>
            <a:r>
              <a:rPr lang="fr-FR" sz="2800" dirty="0">
                <a:latin typeface="Arial" charset="0"/>
                <a:cs typeface="Arial" charset="0"/>
              </a:rPr>
              <a:t> time T. </a:t>
            </a:r>
            <a:r>
              <a:rPr lang="fr-FR" sz="2800" dirty="0" err="1">
                <a:latin typeface="Arial" charset="0"/>
                <a:cs typeface="Arial" charset="0"/>
              </a:rPr>
              <a:t>Thus</a:t>
            </a:r>
            <a:r>
              <a:rPr lang="fr-FR" sz="2800" dirty="0">
                <a:latin typeface="Arial" charset="0"/>
                <a:cs typeface="Arial" charset="0"/>
              </a:rPr>
              <a:t>, </a:t>
            </a:r>
            <a:r>
              <a:rPr lang="fr-FR" sz="2800" dirty="0" err="1">
                <a:latin typeface="Arial" charset="0"/>
                <a:cs typeface="Arial" charset="0"/>
              </a:rPr>
              <a:t>today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5257800" y="1676400"/>
          <a:ext cx="914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914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038600" y="5486400"/>
          <a:ext cx="2551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241200" progId="Equation.3">
                  <p:embed/>
                </p:oleObj>
              </mc:Choice>
              <mc:Fallback>
                <p:oleObj name="Equation" r:id="rId5" imgW="8888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25511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pPr marL="342900" lvl="1" indent="-342900" eaLnBrk="1" hangingPunct="1">
              <a:buNone/>
            </a:pP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Calls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(f)</a:t>
            </a:r>
          </a:p>
          <a:p>
            <a:pPr eaLnBrk="1" hangingPunct="1">
              <a:buNone/>
            </a:pPr>
            <a:r>
              <a:rPr lang="fr-FR" b="1" dirty="0">
                <a:latin typeface="Arial" charset="0"/>
                <a:cs typeface="Arial" charset="0"/>
              </a:rPr>
              <a:t>If 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Course 2: 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Short portfolio B and long portfolio A.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+ Short a share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+ Long a call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+ Invest an amount of            in the risk-free asset. 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76400" y="1219200"/>
          <a:ext cx="2551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41200" progId="Equation.3">
                  <p:embed/>
                </p:oleObj>
              </mc:Choice>
              <mc:Fallback>
                <p:oleObj name="Equation" r:id="rId3" imgW="8888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25511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191000" y="4419600"/>
          <a:ext cx="914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914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 can not be negative, thus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752600" y="1524000"/>
          <a:ext cx="4511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088" imgH="241195" progId="Equation.3">
                  <p:embed/>
                </p:oleObj>
              </mc:Choice>
              <mc:Fallback>
                <p:oleObj name="Equation" r:id="rId3" imgW="1409088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4511675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2800" b="1" i="1" dirty="0">
                <a:latin typeface="Arial" charset="0"/>
                <a:cs typeface="Arial" charset="0"/>
              </a:rPr>
              <a:t>Ex:</a:t>
            </a:r>
            <a:r>
              <a:rPr lang="fr-FR" sz="2800" i="1" dirty="0">
                <a:latin typeface="Arial" charset="0"/>
                <a:cs typeface="Arial" charset="0"/>
              </a:rPr>
              <a:t>  </a:t>
            </a:r>
            <a:r>
              <a:rPr lang="fr-FR" sz="2800" i="1" dirty="0" err="1">
                <a:latin typeface="Arial" charset="0"/>
                <a:cs typeface="Arial" charset="0"/>
              </a:rPr>
              <a:t>Consider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European</a:t>
            </a:r>
            <a:r>
              <a:rPr lang="fr-FR" sz="2800" i="1" dirty="0">
                <a:latin typeface="Arial" charset="0"/>
                <a:cs typeface="Arial" charset="0"/>
              </a:rPr>
              <a:t> call option on a non-</a:t>
            </a:r>
            <a:r>
              <a:rPr lang="fr-FR" sz="2800" i="1" dirty="0" err="1">
                <a:latin typeface="Arial" charset="0"/>
                <a:cs typeface="Arial" charset="0"/>
              </a:rPr>
              <a:t>dividend</a:t>
            </a:r>
            <a:r>
              <a:rPr lang="fr-FR" sz="2800" i="1" dirty="0">
                <a:latin typeface="Arial" charset="0"/>
                <a:cs typeface="Arial" charset="0"/>
              </a:rPr>
              <a:t>-</a:t>
            </a:r>
            <a:r>
              <a:rPr lang="fr-FR" sz="2800" i="1" dirty="0" err="1">
                <a:latin typeface="Arial" charset="0"/>
                <a:cs typeface="Arial" charset="0"/>
              </a:rPr>
              <a:t>paying</a:t>
            </a:r>
            <a:r>
              <a:rPr lang="fr-FR" sz="2800" i="1" dirty="0">
                <a:latin typeface="Arial" charset="0"/>
                <a:cs typeface="Arial" charset="0"/>
              </a:rPr>
              <a:t> stock </a:t>
            </a:r>
            <a:r>
              <a:rPr lang="fr-FR" sz="2800" i="1" dirty="0" err="1">
                <a:latin typeface="Arial" charset="0"/>
                <a:cs typeface="Arial" charset="0"/>
              </a:rPr>
              <a:t>when</a:t>
            </a:r>
            <a:r>
              <a:rPr lang="fr-FR" sz="2800" i="1" dirty="0">
                <a:latin typeface="Arial" charset="0"/>
                <a:cs typeface="Arial" charset="0"/>
              </a:rPr>
              <a:t> S0=$51, K = $50, T =0.5 </a:t>
            </a:r>
            <a:r>
              <a:rPr lang="fr-FR" sz="2800" i="1" dirty="0" err="1">
                <a:latin typeface="Arial" charset="0"/>
                <a:cs typeface="Arial" charset="0"/>
              </a:rPr>
              <a:t>year</a:t>
            </a:r>
            <a:r>
              <a:rPr lang="fr-FR" sz="2800" i="1" dirty="0">
                <a:latin typeface="Arial" charset="0"/>
                <a:cs typeface="Arial" charset="0"/>
              </a:rPr>
              <a:t>, r =0.12. </a:t>
            </a:r>
            <a:r>
              <a:rPr lang="fr-FR" sz="2800" i="1" dirty="0" err="1">
                <a:latin typeface="Arial" charset="0"/>
                <a:cs typeface="Arial" charset="0"/>
              </a:rPr>
              <a:t>What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is</a:t>
            </a:r>
            <a:r>
              <a:rPr lang="fr-FR" sz="2800" i="1" dirty="0">
                <a:latin typeface="Arial" charset="0"/>
                <a:cs typeface="Arial" charset="0"/>
              </a:rPr>
              <a:t> the </a:t>
            </a:r>
            <a:r>
              <a:rPr lang="fr-FR" sz="2800" i="1" dirty="0" err="1">
                <a:latin typeface="Arial" charset="0"/>
                <a:cs typeface="Arial" charset="0"/>
              </a:rPr>
              <a:t>lower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bound</a:t>
            </a:r>
            <a:r>
              <a:rPr lang="fr-FR" sz="2800" i="1" dirty="0">
                <a:latin typeface="Arial" charset="0"/>
                <a:cs typeface="Arial" charset="0"/>
              </a:rPr>
              <a:t> for the </a:t>
            </a:r>
            <a:r>
              <a:rPr lang="fr-FR" sz="2800" i="1" dirty="0" err="1">
                <a:latin typeface="Arial" charset="0"/>
                <a:cs typeface="Arial" charset="0"/>
              </a:rPr>
              <a:t>price</a:t>
            </a:r>
            <a:r>
              <a:rPr lang="fr-FR" sz="2800" i="1" dirty="0">
                <a:latin typeface="Arial" charset="0"/>
                <a:cs typeface="Arial" charset="0"/>
              </a:rPr>
              <a:t> of </a:t>
            </a:r>
            <a:r>
              <a:rPr lang="fr-FR" sz="2800" i="1" dirty="0" err="1">
                <a:latin typeface="Arial" charset="0"/>
                <a:cs typeface="Arial" charset="0"/>
              </a:rPr>
              <a:t>this</a:t>
            </a:r>
            <a:r>
              <a:rPr lang="fr-FR" sz="2800" i="1" dirty="0">
                <a:latin typeface="Arial" charset="0"/>
                <a:cs typeface="Arial" charset="0"/>
              </a:rPr>
              <a:t> option? </a:t>
            </a:r>
            <a:br>
              <a:rPr lang="fr-FR" sz="2800" i="1" dirty="0">
                <a:latin typeface="Arial" charset="0"/>
                <a:cs typeface="Arial" charset="0"/>
              </a:rPr>
            </a:br>
            <a:endParaRPr lang="en-US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(a)</a:t>
            </a:r>
          </a:p>
          <a:p>
            <a:pPr eaLnBrk="1" hangingPunct="1"/>
            <a:r>
              <a:rPr lang="fr-FR" sz="2800" b="1" i="1" dirty="0">
                <a:latin typeface="Arial" charset="0"/>
                <a:cs typeface="Arial" charset="0"/>
              </a:rPr>
              <a:t>Ex : </a:t>
            </a:r>
            <a:r>
              <a:rPr lang="fr-FR" sz="2800" i="1" dirty="0" err="1">
                <a:latin typeface="Arial" charset="0"/>
                <a:cs typeface="Arial" charset="0"/>
              </a:rPr>
              <a:t>Consider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European</a:t>
            </a:r>
            <a:r>
              <a:rPr lang="fr-FR" sz="2800" i="1" dirty="0">
                <a:latin typeface="Arial" charset="0"/>
                <a:cs typeface="Arial" charset="0"/>
              </a:rPr>
              <a:t> put </a:t>
            </a:r>
            <a:r>
              <a:rPr lang="fr-FR" sz="2800" i="1" dirty="0" err="1">
                <a:latin typeface="Arial" charset="0"/>
                <a:cs typeface="Arial" charset="0"/>
              </a:rPr>
              <a:t>opstion</a:t>
            </a:r>
            <a:r>
              <a:rPr lang="fr-FR" sz="2800" i="1" dirty="0">
                <a:latin typeface="Arial" charset="0"/>
                <a:cs typeface="Arial" charset="0"/>
              </a:rPr>
              <a:t> on a non-</a:t>
            </a:r>
            <a:r>
              <a:rPr lang="fr-FR" sz="2800" i="1" dirty="0" err="1">
                <a:latin typeface="Arial" charset="0"/>
                <a:cs typeface="Arial" charset="0"/>
              </a:rPr>
              <a:t>divivend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paying</a:t>
            </a:r>
            <a:r>
              <a:rPr lang="fr-FR" sz="2800" i="1" dirty="0">
                <a:latin typeface="Arial" charset="0"/>
                <a:cs typeface="Arial" charset="0"/>
              </a:rPr>
              <a:t> stock: S</a:t>
            </a:r>
            <a:r>
              <a:rPr lang="fr-FR" sz="2800" i="1" baseline="-25000" dirty="0">
                <a:latin typeface="Arial" charset="0"/>
                <a:cs typeface="Arial" charset="0"/>
              </a:rPr>
              <a:t>0</a:t>
            </a:r>
            <a:r>
              <a:rPr lang="fr-FR" sz="2800" i="1" dirty="0">
                <a:latin typeface="Arial" charset="0"/>
                <a:cs typeface="Arial" charset="0"/>
              </a:rPr>
              <a:t>=$37, K=$40, r=0.05 per </a:t>
            </a:r>
            <a:r>
              <a:rPr lang="fr-FR" sz="2800" i="1" dirty="0" err="1">
                <a:latin typeface="Arial" charset="0"/>
                <a:cs typeface="Arial" charset="0"/>
              </a:rPr>
              <a:t>annum</a:t>
            </a:r>
            <a:r>
              <a:rPr lang="fr-FR" sz="2800" i="1" dirty="0">
                <a:latin typeface="Arial" charset="0"/>
                <a:cs typeface="Arial" charset="0"/>
              </a:rPr>
              <a:t>, T=0.5 </a:t>
            </a:r>
            <a:r>
              <a:rPr lang="fr-FR" sz="2800" i="1" dirty="0" err="1">
                <a:latin typeface="Arial" charset="0"/>
                <a:cs typeface="Arial" charset="0"/>
              </a:rPr>
              <a:t>year</a:t>
            </a:r>
            <a:r>
              <a:rPr lang="fr-FR" sz="2800" i="1" dirty="0">
                <a:latin typeface="Arial" charset="0"/>
                <a:cs typeface="Arial" charset="0"/>
              </a:rPr>
              <a:t>, p = $1. Is </a:t>
            </a:r>
            <a:r>
              <a:rPr lang="fr-FR" sz="2800" i="1" dirty="0" err="1">
                <a:latin typeface="Arial" charset="0"/>
                <a:cs typeface="Arial" charset="0"/>
              </a:rPr>
              <a:t>there</a:t>
            </a:r>
            <a:r>
              <a:rPr lang="fr-FR" sz="2800" i="1" dirty="0">
                <a:latin typeface="Arial" charset="0"/>
                <a:cs typeface="Arial" charset="0"/>
              </a:rPr>
              <a:t> an arbitrage </a:t>
            </a:r>
            <a:r>
              <a:rPr lang="fr-FR" sz="2800" i="1" dirty="0" err="1">
                <a:latin typeface="Arial" charset="0"/>
                <a:cs typeface="Arial" charset="0"/>
              </a:rPr>
              <a:t>opportunity</a:t>
            </a:r>
            <a:r>
              <a:rPr lang="fr-FR" sz="2800" i="1" dirty="0">
                <a:latin typeface="Arial" charset="0"/>
                <a:cs typeface="Arial" charset="0"/>
              </a:rPr>
              <a:t>?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b="1" i="1" dirty="0">
                <a:latin typeface="Arial" charset="0"/>
                <a:cs typeface="Arial" charset="0"/>
              </a:rPr>
              <a:t>Action </a:t>
            </a:r>
            <a:r>
              <a:rPr lang="fr-FR" sz="2800" b="1" i="1" dirty="0" err="1">
                <a:latin typeface="Arial" charset="0"/>
                <a:cs typeface="Arial" charset="0"/>
              </a:rPr>
              <a:t>now</a:t>
            </a:r>
            <a:r>
              <a:rPr lang="fr-FR" sz="2800" b="1" i="1" dirty="0">
                <a:latin typeface="Arial" charset="0"/>
                <a:cs typeface="Arial" charset="0"/>
              </a:rPr>
              <a:t>, time 0 :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i="1" dirty="0">
                <a:latin typeface="Arial" charset="0"/>
                <a:cs typeface="Arial" charset="0"/>
              </a:rPr>
              <a:t>- </a:t>
            </a:r>
            <a:r>
              <a:rPr lang="fr-FR" sz="2800" i="1" dirty="0" err="1">
                <a:latin typeface="Arial" charset="0"/>
                <a:cs typeface="Arial" charset="0"/>
              </a:rPr>
              <a:t>Borrow</a:t>
            </a:r>
            <a:r>
              <a:rPr lang="fr-FR" sz="2800" i="1" dirty="0">
                <a:latin typeface="Arial" charset="0"/>
                <a:cs typeface="Arial" charset="0"/>
              </a:rPr>
              <a:t> $38 for 6 </a:t>
            </a:r>
            <a:r>
              <a:rPr lang="fr-FR" sz="2800" i="1" dirty="0" err="1">
                <a:latin typeface="Arial" charset="0"/>
                <a:cs typeface="Arial" charset="0"/>
              </a:rPr>
              <a:t>months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i="1" dirty="0">
                <a:latin typeface="Arial" charset="0"/>
                <a:cs typeface="Arial" charset="0"/>
              </a:rPr>
              <a:t>- </a:t>
            </a:r>
            <a:r>
              <a:rPr lang="fr-FR" sz="2800" i="1" dirty="0" err="1">
                <a:latin typeface="Arial" charset="0"/>
                <a:cs typeface="Arial" charset="0"/>
              </a:rPr>
              <a:t>Buy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share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i="1" dirty="0">
                <a:latin typeface="Arial" charset="0"/>
                <a:cs typeface="Arial" charset="0"/>
              </a:rPr>
              <a:t>- </a:t>
            </a:r>
            <a:r>
              <a:rPr lang="fr-FR" sz="2800" i="1" dirty="0" err="1">
                <a:latin typeface="Arial" charset="0"/>
                <a:cs typeface="Arial" charset="0"/>
              </a:rPr>
              <a:t>Buy</a:t>
            </a:r>
            <a:r>
              <a:rPr lang="fr-FR" sz="2800" i="1" dirty="0">
                <a:latin typeface="Arial" charset="0"/>
                <a:cs typeface="Arial" charset="0"/>
              </a:rPr>
              <a:t> a put</a:t>
            </a:r>
          </a:p>
          <a:p>
            <a:pPr eaLnBrk="1" hangingPunct="1">
              <a:buFont typeface="Arial" charset="0"/>
              <a:buNone/>
            </a:pPr>
            <a:r>
              <a:rPr lang="fr-FR" sz="2800" i="1" dirty="0">
                <a:latin typeface="Arial" charset="0"/>
                <a:cs typeface="Arial" charset="0"/>
              </a:rPr>
              <a:t>Net cash </a:t>
            </a:r>
            <a:r>
              <a:rPr lang="fr-FR" sz="2800" i="1" dirty="0" err="1">
                <a:latin typeface="Arial" charset="0"/>
                <a:cs typeface="Arial" charset="0"/>
              </a:rPr>
              <a:t>flows</a:t>
            </a:r>
            <a:r>
              <a:rPr lang="fr-FR" sz="2800" i="1" dirty="0">
                <a:latin typeface="Arial" charset="0"/>
                <a:cs typeface="Arial" charset="0"/>
              </a:rPr>
              <a:t> = 0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400" b="1" dirty="0">
                <a:latin typeface="Arial" charset="0"/>
                <a:cs typeface="Arial" charset="0"/>
              </a:rPr>
              <a:t>Options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355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 call option is an option to buy a certain asset (underlying asset) by a certain date (expiration date  or maturity) for a certain price (the strike price or exercise price)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 put option is an option to sell a certain asset (underlying asset) by a certain date (expiration date  or maturity) for a certain price (the strike price or exercise price)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sz="23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(b)</a:t>
            </a:r>
          </a:p>
          <a:p>
            <a:pPr eaLnBrk="1" hangingPunct="1"/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/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If :                               an </a:t>
            </a:r>
            <a:r>
              <a:rPr lang="fr-FR" sz="2800" dirty="0" err="1">
                <a:latin typeface="Arial" charset="0"/>
                <a:cs typeface="Arial" charset="0"/>
              </a:rPr>
              <a:t>arbitrageur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make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riskless</a:t>
            </a:r>
            <a:r>
              <a:rPr lang="fr-FR" sz="2800" dirty="0">
                <a:latin typeface="Arial" charset="0"/>
                <a:cs typeface="Arial" charset="0"/>
              </a:rPr>
              <a:t> profit by:</a:t>
            </a: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b="1" dirty="0">
                <a:latin typeface="Arial" charset="0"/>
                <a:cs typeface="Arial" charset="0"/>
                <a:sym typeface="Wingdings" pitchFamily="2" charset="2"/>
              </a:rPr>
              <a:t>Course 1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: </a:t>
            </a:r>
          </a:p>
          <a:p>
            <a:pPr eaLnBrk="1" hangingPunct="1">
              <a:buNone/>
            </a:pPr>
            <a:r>
              <a:rPr lang="fr-FR" sz="2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</a:t>
            </a:r>
            <a:r>
              <a:rPr lang="fr-FR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Borrow</a:t>
            </a:r>
            <a:r>
              <a:rPr lang="fr-FR" sz="2800" i="1" dirty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fr-FR" sz="2800" i="1" dirty="0">
                <a:latin typeface="Arial" pitchFamily="34" charset="0"/>
                <a:cs typeface="Arial" pitchFamily="34" charset="0"/>
              </a:rPr>
              <a:t>(S</a:t>
            </a:r>
            <a:r>
              <a:rPr lang="fr-FR" sz="2800" i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fr-FR" sz="2800" i="1" dirty="0">
                <a:latin typeface="Arial" pitchFamily="34" charset="0"/>
                <a:cs typeface="Arial" pitchFamily="34" charset="0"/>
              </a:rPr>
              <a:t> +p)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      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Buy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share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and a put</a:t>
            </a:r>
          </a:p>
          <a:p>
            <a:pPr eaLnBrk="1" hangingPunct="1">
              <a:buFont typeface="Arial" charset="0"/>
              <a:buNone/>
            </a:pPr>
            <a:endParaRPr lang="en-US" sz="2800" dirty="0"/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2895600" y="167640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41195" progId="Equation.3">
                  <p:embed/>
                </p:oleObj>
              </mc:Choice>
              <mc:Fallback>
                <p:oleObj name="Equation" r:id="rId3" imgW="952087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2743200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524000" y="23622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241195" progId="Equation.3">
                  <p:embed/>
                </p:oleObj>
              </mc:Choice>
              <mc:Fallback>
                <p:oleObj name="Equation" r:id="rId5" imgW="95208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(c)</a:t>
            </a:r>
          </a:p>
          <a:p>
            <a:pPr eaLnBrk="1" hangingPunct="1">
              <a:buFontTx/>
              <a:buChar char="-"/>
            </a:pPr>
            <a:r>
              <a:rPr lang="fr-FR" sz="2800" i="1" dirty="0">
                <a:latin typeface="Arial" charset="0"/>
                <a:cs typeface="Arial" charset="0"/>
              </a:rPr>
              <a:t>Portfolio C:</a:t>
            </a:r>
            <a:r>
              <a:rPr lang="fr-FR" sz="2800" dirty="0">
                <a:latin typeface="Arial" charset="0"/>
                <a:cs typeface="Arial" charset="0"/>
              </a:rPr>
              <a:t> one </a:t>
            </a:r>
            <a:r>
              <a:rPr lang="fr-FR" sz="2800" dirty="0" err="1">
                <a:latin typeface="Arial" charset="0"/>
                <a:cs typeface="Arial" charset="0"/>
              </a:rPr>
              <a:t>European</a:t>
            </a:r>
            <a:r>
              <a:rPr lang="fr-FR" sz="2800" dirty="0">
                <a:latin typeface="Arial" charset="0"/>
                <a:cs typeface="Arial" charset="0"/>
              </a:rPr>
              <a:t> put option plus one </a:t>
            </a:r>
            <a:r>
              <a:rPr lang="fr-FR" sz="2800" dirty="0" err="1">
                <a:latin typeface="Arial" charset="0"/>
                <a:cs typeface="Arial" charset="0"/>
              </a:rPr>
              <a:t>share</a:t>
            </a: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fr-FR" sz="2800" i="1" dirty="0">
                <a:latin typeface="Arial" charset="0"/>
                <a:cs typeface="Arial" charset="0"/>
              </a:rPr>
              <a:t>- Portfolio D</a:t>
            </a:r>
            <a:r>
              <a:rPr lang="fr-FR" sz="2800" dirty="0">
                <a:latin typeface="Arial" charset="0"/>
                <a:cs typeface="Arial" charset="0"/>
              </a:rPr>
              <a:t> : an </a:t>
            </a:r>
            <a:r>
              <a:rPr lang="fr-FR" sz="2800" dirty="0" err="1">
                <a:latin typeface="Arial" charset="0"/>
                <a:cs typeface="Arial" charset="0"/>
              </a:rPr>
              <a:t>amount</a:t>
            </a:r>
            <a:r>
              <a:rPr lang="fr-FR" sz="2800" dirty="0">
                <a:latin typeface="Arial" charset="0"/>
                <a:cs typeface="Arial" charset="0"/>
              </a:rPr>
              <a:t> of cash </a:t>
            </a:r>
            <a:r>
              <a:rPr lang="fr-FR" sz="2800" dirty="0" err="1">
                <a:latin typeface="Arial" charset="0"/>
                <a:cs typeface="Arial" charset="0"/>
              </a:rPr>
              <a:t>equal</a:t>
            </a:r>
            <a:r>
              <a:rPr lang="fr-FR" sz="2800" dirty="0">
                <a:latin typeface="Arial" charset="0"/>
                <a:cs typeface="Arial" charset="0"/>
              </a:rPr>
              <a:t> to</a:t>
            </a:r>
          </a:p>
          <a:p>
            <a:pPr eaLnBrk="1" hangingPunct="1">
              <a:buFont typeface="Arial" charset="0"/>
              <a:buNone/>
            </a:pPr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- The value of portfolio C : max (S</a:t>
            </a:r>
            <a:r>
              <a:rPr lang="fr-FR" sz="2800" baseline="-25000" dirty="0">
                <a:latin typeface="Arial" charset="0"/>
                <a:cs typeface="Arial" charset="0"/>
              </a:rPr>
              <a:t>T</a:t>
            </a:r>
            <a:r>
              <a:rPr lang="fr-FR" sz="2800" dirty="0">
                <a:latin typeface="Arial" charset="0"/>
                <a:cs typeface="Arial" charset="0"/>
              </a:rPr>
              <a:t>,K)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- The value of portfolio D: K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 Portfolio C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is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always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worth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as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much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as,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can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sometimes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be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worth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more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than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portfolio D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at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time T.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Thus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, </a:t>
            </a:r>
            <a:r>
              <a:rPr lang="fr-FR" sz="2800" dirty="0" err="1">
                <a:latin typeface="Arial" charset="0"/>
                <a:cs typeface="Arial" charset="0"/>
                <a:sym typeface="Wingdings" pitchFamily="2" charset="2"/>
              </a:rPr>
              <a:t>at</a:t>
            </a:r>
            <a:r>
              <a:rPr lang="fr-FR" sz="2800" dirty="0">
                <a:latin typeface="Arial" charset="0"/>
                <a:cs typeface="Arial" charset="0"/>
                <a:sym typeface="Wingdings" pitchFamily="2" charset="2"/>
              </a:rPr>
              <a:t> time 0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7162800" y="1905000"/>
          <a:ext cx="1143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11430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343400" y="5257800"/>
          <a:ext cx="2590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087" imgH="241195" progId="Equation.3">
                  <p:embed/>
                </p:oleObj>
              </mc:Choice>
              <mc:Fallback>
                <p:oleObj name="Equation" r:id="rId5" imgW="95208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590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If :                                     an </a:t>
            </a:r>
            <a:r>
              <a:rPr lang="fr-FR" sz="2800" dirty="0" err="1">
                <a:latin typeface="Arial" charset="0"/>
                <a:cs typeface="Arial" charset="0"/>
              </a:rPr>
              <a:t>arbitrageur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can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make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riskless</a:t>
            </a:r>
            <a:r>
              <a:rPr lang="fr-FR" sz="2800" dirty="0">
                <a:latin typeface="Arial" charset="0"/>
                <a:cs typeface="Arial" charset="0"/>
              </a:rPr>
              <a:t> profit by:</a:t>
            </a:r>
          </a:p>
          <a:p>
            <a:pPr eaLnBrk="1" hangingPunct="1"/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fr-FR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Course 2</a:t>
            </a:r>
            <a:r>
              <a:rPr lang="fr-FR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Long portfolio C and short portfolio D, or: </a:t>
            </a:r>
          </a:p>
          <a:p>
            <a:pPr eaLnBrk="1" hangingPunct="1">
              <a:buFontTx/>
              <a:buChar char="-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Buy a share and a put option</a:t>
            </a:r>
          </a:p>
          <a:p>
            <a:pPr eaLnBrk="1" hangingPunct="1">
              <a:buFontTx/>
              <a:buChar char="-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Borrow an amount of </a:t>
            </a:r>
          </a:p>
          <a:p>
            <a:pPr eaLnBrk="1" hangingPunct="1">
              <a:buFontTx/>
              <a:buChar char="-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/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286000" y="4572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41195" progId="Equation.3">
                  <p:embed/>
                </p:oleObj>
              </mc:Choice>
              <mc:Fallback>
                <p:oleObj name="Equation" r:id="rId3" imgW="95208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495800" y="3276600"/>
          <a:ext cx="1143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1430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Lower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bounds</a:t>
            </a:r>
            <a:r>
              <a:rPr lang="fr-FR" b="1" dirty="0">
                <a:latin typeface="Arial" charset="0"/>
                <a:cs typeface="Arial" charset="0"/>
              </a:rPr>
              <a:t> for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 on Non-</a:t>
            </a:r>
            <a:r>
              <a:rPr lang="fr-FR" b="1" dirty="0" err="1">
                <a:latin typeface="Arial" charset="0"/>
                <a:cs typeface="Arial" charset="0"/>
              </a:rPr>
              <a:t>dividend</a:t>
            </a:r>
            <a:r>
              <a:rPr lang="fr-FR" b="1" dirty="0">
                <a:latin typeface="Arial" charset="0"/>
                <a:cs typeface="Arial" charset="0"/>
              </a:rPr>
              <a:t>-</a:t>
            </a:r>
            <a:r>
              <a:rPr lang="fr-FR" b="1" dirty="0" err="1">
                <a:latin typeface="Arial" charset="0"/>
                <a:cs typeface="Arial" charset="0"/>
              </a:rPr>
              <a:t>paying</a:t>
            </a:r>
            <a:r>
              <a:rPr lang="fr-FR" b="1" dirty="0">
                <a:latin typeface="Arial" charset="0"/>
                <a:cs typeface="Arial" charset="0"/>
              </a:rPr>
              <a:t> stocks (D = 0) (d)</a:t>
            </a:r>
          </a:p>
          <a:p>
            <a:pPr eaLnBrk="1" hangingPunct="1">
              <a:buFont typeface="Wingdings" pitchFamily="2" charset="2"/>
              <a:buChar char="à"/>
            </a:pPr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Char char="à"/>
            </a:pPr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/>
              <a:t> </a:t>
            </a:r>
          </a:p>
          <a:p>
            <a:pPr eaLnBrk="1" hangingPunct="1">
              <a:buFont typeface="Arial" charset="0"/>
              <a:buNone/>
            </a:pPr>
            <a:endParaRPr lang="en-US" sz="2800" dirty="0"/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209800" y="2286000"/>
          <a:ext cx="509655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800" imgH="241300" progId="Equation.3">
                  <p:embed/>
                </p:oleObj>
              </mc:Choice>
              <mc:Fallback>
                <p:oleObj name="Equation" r:id="rId3" imgW="1447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5096556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Problems</a:t>
            </a:r>
          </a:p>
          <a:p>
            <a:pPr algn="just" eaLnBrk="1" hangingPunct="1">
              <a:buFont typeface="Arial" charset="0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1.What is a lower bound for the price of a 4-month call option on a non-dividend paying stock when the stock price is $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28, the strike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$25, the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-free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rate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8% per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 eaLnBrk="1" hangingPunct="1">
              <a:buFont typeface="Arial" charset="0"/>
              <a:buNone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S0 –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^(-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rT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)=28 – 25xe^(-8%x4/12)=3.66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2. What is a lower bound for the price of a 1-month European put option on a non-dividend-paying stock when the stock price is $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12, the strike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$15, the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-free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rate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6% per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 ?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None/>
            </a:pPr>
            <a:r>
              <a:rPr lang="fr-FR" sz="28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^(-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rT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) – S0=15xe^(-6%x1/12) – 12= 2.93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fr-FR" sz="2500" dirty="0">
                <a:latin typeface="Arial" charset="0"/>
                <a:cs typeface="Arial" charset="0"/>
              </a:rPr>
              <a:t>3. </a:t>
            </a:r>
            <a:r>
              <a:rPr lang="fr-FR" sz="2500" dirty="0" err="1">
                <a:latin typeface="Arial" charset="0"/>
                <a:cs typeface="Arial" charset="0"/>
              </a:rPr>
              <a:t>What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lower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bound</a:t>
            </a:r>
            <a:r>
              <a:rPr lang="fr-FR" sz="2500" dirty="0">
                <a:latin typeface="Arial" charset="0"/>
                <a:cs typeface="Arial" charset="0"/>
              </a:rPr>
              <a:t> for the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of a 2-month </a:t>
            </a:r>
            <a:r>
              <a:rPr lang="fr-FR" sz="2500" dirty="0" err="1">
                <a:latin typeface="Arial" charset="0"/>
                <a:cs typeface="Arial" charset="0"/>
              </a:rPr>
              <a:t>European</a:t>
            </a:r>
            <a:r>
              <a:rPr lang="fr-FR" sz="2500" dirty="0">
                <a:latin typeface="Arial" charset="0"/>
                <a:cs typeface="Arial" charset="0"/>
              </a:rPr>
              <a:t> put option on a non-</a:t>
            </a:r>
            <a:r>
              <a:rPr lang="fr-FR" sz="2500" dirty="0" err="1">
                <a:latin typeface="Arial" charset="0"/>
                <a:cs typeface="Arial" charset="0"/>
              </a:rPr>
              <a:t>dividend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paying</a:t>
            </a:r>
            <a:r>
              <a:rPr lang="fr-FR" sz="2500" dirty="0">
                <a:latin typeface="Arial" charset="0"/>
                <a:cs typeface="Arial" charset="0"/>
              </a:rPr>
              <a:t> stock </a:t>
            </a:r>
            <a:r>
              <a:rPr lang="fr-FR" sz="2500" dirty="0" err="1">
                <a:latin typeface="Arial" charset="0"/>
                <a:cs typeface="Arial" charset="0"/>
              </a:rPr>
              <a:t>when</a:t>
            </a:r>
            <a:r>
              <a:rPr lang="fr-FR" sz="2500" dirty="0">
                <a:latin typeface="Arial" charset="0"/>
                <a:cs typeface="Arial" charset="0"/>
              </a:rPr>
              <a:t> the stock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$58, the strike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$65, the </a:t>
            </a:r>
            <a:r>
              <a:rPr lang="fr-FR" sz="2500" dirty="0" err="1">
                <a:latin typeface="Arial" charset="0"/>
                <a:cs typeface="Arial" charset="0"/>
              </a:rPr>
              <a:t>risk</a:t>
            </a:r>
            <a:r>
              <a:rPr lang="fr-FR" sz="2500" dirty="0">
                <a:latin typeface="Arial" charset="0"/>
                <a:cs typeface="Arial" charset="0"/>
              </a:rPr>
              <a:t>-free rate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5% per </a:t>
            </a:r>
            <a:r>
              <a:rPr lang="fr-FR" sz="2500" dirty="0" err="1">
                <a:latin typeface="Arial" charset="0"/>
                <a:cs typeface="Arial" charset="0"/>
              </a:rPr>
              <a:t>annum</a:t>
            </a:r>
            <a:r>
              <a:rPr lang="fr-FR" sz="2500" dirty="0">
                <a:latin typeface="Arial" charset="0"/>
                <a:cs typeface="Arial" charset="0"/>
              </a:rPr>
              <a:t>?</a:t>
            </a:r>
          </a:p>
          <a:p>
            <a:pPr algn="just" eaLnBrk="1" hangingPunct="1">
              <a:buNone/>
            </a:pPr>
            <a:r>
              <a:rPr lang="fr-FR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^(-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rT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) – S0=65xe^(-5%x2/12) – 58= 6.46</a:t>
            </a:r>
            <a:endParaRPr lang="en-US" sz="2400" dirty="0">
              <a:latin typeface="Arial" charset="0"/>
              <a:cs typeface="Arial" charset="0"/>
            </a:endParaRPr>
          </a:p>
          <a:p>
            <a:pPr algn="just" eaLnBrk="1" hangingPunct="1">
              <a:buNone/>
            </a:pPr>
            <a:r>
              <a:rPr lang="fr-FR" sz="2500" dirty="0">
                <a:latin typeface="Arial" charset="0"/>
                <a:cs typeface="Arial" charset="0"/>
              </a:rPr>
              <a:t>4. </a:t>
            </a:r>
            <a:r>
              <a:rPr lang="fr-FR" sz="2500" dirty="0" err="1">
                <a:latin typeface="Arial" charset="0"/>
                <a:cs typeface="Arial" charset="0"/>
              </a:rPr>
              <a:t>What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lower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bound</a:t>
            </a:r>
            <a:r>
              <a:rPr lang="fr-FR" sz="2500" dirty="0">
                <a:latin typeface="Arial" charset="0"/>
                <a:cs typeface="Arial" charset="0"/>
              </a:rPr>
              <a:t> for the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of a 6-month </a:t>
            </a:r>
            <a:r>
              <a:rPr lang="fr-FR" sz="2500" dirty="0" err="1">
                <a:latin typeface="Arial" charset="0"/>
                <a:cs typeface="Arial" charset="0"/>
              </a:rPr>
              <a:t>European</a:t>
            </a:r>
            <a:r>
              <a:rPr lang="fr-FR" sz="2500" dirty="0">
                <a:latin typeface="Arial" charset="0"/>
                <a:cs typeface="Arial" charset="0"/>
              </a:rPr>
              <a:t> call option on a non-</a:t>
            </a:r>
            <a:r>
              <a:rPr lang="fr-FR" sz="2500" dirty="0" err="1">
                <a:latin typeface="Arial" charset="0"/>
                <a:cs typeface="Arial" charset="0"/>
              </a:rPr>
              <a:t>dividend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paying</a:t>
            </a:r>
            <a:r>
              <a:rPr lang="fr-FR" sz="2500" dirty="0">
                <a:latin typeface="Arial" charset="0"/>
                <a:cs typeface="Arial" charset="0"/>
              </a:rPr>
              <a:t> stock </a:t>
            </a:r>
            <a:r>
              <a:rPr lang="fr-FR" sz="2500" dirty="0" err="1">
                <a:latin typeface="Arial" charset="0"/>
                <a:cs typeface="Arial" charset="0"/>
              </a:rPr>
              <a:t>when</a:t>
            </a:r>
            <a:r>
              <a:rPr lang="fr-FR" sz="2500" dirty="0">
                <a:latin typeface="Arial" charset="0"/>
                <a:cs typeface="Arial" charset="0"/>
              </a:rPr>
              <a:t> the stock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$80, the strike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$75, the </a:t>
            </a:r>
            <a:r>
              <a:rPr lang="fr-FR" sz="2500" dirty="0" err="1">
                <a:latin typeface="Arial" charset="0"/>
                <a:cs typeface="Arial" charset="0"/>
              </a:rPr>
              <a:t>risk</a:t>
            </a:r>
            <a:r>
              <a:rPr lang="fr-FR" sz="2500" dirty="0">
                <a:latin typeface="Arial" charset="0"/>
                <a:cs typeface="Arial" charset="0"/>
              </a:rPr>
              <a:t>-free rate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10% per </a:t>
            </a:r>
            <a:r>
              <a:rPr lang="fr-FR" sz="2500" dirty="0" err="1">
                <a:latin typeface="Arial" charset="0"/>
                <a:cs typeface="Arial" charset="0"/>
              </a:rPr>
              <a:t>annum</a:t>
            </a:r>
            <a:r>
              <a:rPr lang="fr-FR" sz="2500" dirty="0">
                <a:latin typeface="Arial" charset="0"/>
                <a:cs typeface="Arial" charset="0"/>
              </a:rPr>
              <a:t>?</a:t>
            </a:r>
          </a:p>
          <a:p>
            <a:pPr algn="just" eaLnBrk="1" hangingPunct="1">
              <a:buNone/>
            </a:pP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S0 –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^(-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rT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)=80 – 75xe^(-10%x6/12)=8.66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None/>
            </a:pPr>
            <a:r>
              <a:rPr lang="fr-FR" sz="2500" dirty="0">
                <a:latin typeface="Arial" charset="0"/>
                <a:cs typeface="Arial" charset="0"/>
              </a:rPr>
              <a:t>5. A 1-</a:t>
            </a:r>
            <a:r>
              <a:rPr lang="fr-FR" sz="2500" dirty="0" err="1">
                <a:latin typeface="Arial" charset="0"/>
                <a:cs typeface="Arial" charset="0"/>
              </a:rPr>
              <a:t>month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European</a:t>
            </a:r>
            <a:r>
              <a:rPr lang="fr-FR" sz="2500" dirty="0">
                <a:latin typeface="Arial" charset="0"/>
                <a:cs typeface="Arial" charset="0"/>
              </a:rPr>
              <a:t> put option on a non-</a:t>
            </a:r>
            <a:r>
              <a:rPr lang="fr-FR" sz="2500" dirty="0" err="1">
                <a:latin typeface="Arial" charset="0"/>
                <a:cs typeface="Arial" charset="0"/>
              </a:rPr>
              <a:t>dividend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paying</a:t>
            </a:r>
            <a:r>
              <a:rPr lang="fr-FR" sz="2500" dirty="0">
                <a:latin typeface="Arial" charset="0"/>
                <a:cs typeface="Arial" charset="0"/>
              </a:rPr>
              <a:t> stock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currently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selling</a:t>
            </a:r>
            <a:r>
              <a:rPr lang="fr-FR" sz="2500" dirty="0">
                <a:latin typeface="Arial" charset="0"/>
                <a:cs typeface="Arial" charset="0"/>
              </a:rPr>
              <a:t> for $2.5.  The stock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$47, the </a:t>
            </a:r>
            <a:r>
              <a:rPr lang="fr-FR" sz="2500" dirty="0" err="1">
                <a:latin typeface="Arial" charset="0"/>
                <a:cs typeface="Arial" charset="0"/>
              </a:rPr>
              <a:t>strike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$50, the </a:t>
            </a:r>
            <a:r>
              <a:rPr lang="fr-FR" sz="2500" dirty="0" err="1">
                <a:latin typeface="Arial" charset="0"/>
                <a:cs typeface="Arial" charset="0"/>
              </a:rPr>
              <a:t>risk</a:t>
            </a:r>
            <a:r>
              <a:rPr lang="fr-FR" sz="2500" dirty="0">
                <a:latin typeface="Arial" charset="0"/>
                <a:cs typeface="Arial" charset="0"/>
              </a:rPr>
              <a:t>-free rate </a:t>
            </a:r>
            <a:r>
              <a:rPr lang="fr-FR" sz="2500" dirty="0" err="1">
                <a:latin typeface="Arial" charset="0"/>
                <a:cs typeface="Arial" charset="0"/>
              </a:rPr>
              <a:t>is</a:t>
            </a:r>
            <a:r>
              <a:rPr lang="fr-FR" sz="2500" dirty="0">
                <a:latin typeface="Arial" charset="0"/>
                <a:cs typeface="Arial" charset="0"/>
              </a:rPr>
              <a:t> 6% per </a:t>
            </a:r>
            <a:r>
              <a:rPr lang="fr-FR" sz="2500" dirty="0" err="1">
                <a:latin typeface="Arial" charset="0"/>
                <a:cs typeface="Arial" charset="0"/>
              </a:rPr>
              <a:t>annum</a:t>
            </a:r>
            <a:r>
              <a:rPr lang="fr-FR" sz="2500" dirty="0">
                <a:latin typeface="Arial" charset="0"/>
                <a:cs typeface="Arial" charset="0"/>
              </a:rPr>
              <a:t>. Is </a:t>
            </a:r>
            <a:r>
              <a:rPr lang="fr-FR" sz="2500" dirty="0" err="1">
                <a:latin typeface="Arial" charset="0"/>
                <a:cs typeface="Arial" charset="0"/>
              </a:rPr>
              <a:t>there</a:t>
            </a:r>
            <a:r>
              <a:rPr lang="fr-FR" sz="2500" dirty="0">
                <a:latin typeface="Arial" charset="0"/>
                <a:cs typeface="Arial" charset="0"/>
              </a:rPr>
              <a:t> an arbitrage </a:t>
            </a:r>
            <a:r>
              <a:rPr lang="fr-FR" sz="2500" dirty="0" err="1">
                <a:latin typeface="Arial" charset="0"/>
                <a:cs typeface="Arial" charset="0"/>
              </a:rPr>
              <a:t>opportunity</a:t>
            </a:r>
            <a:r>
              <a:rPr lang="fr-FR" sz="2500" dirty="0">
                <a:latin typeface="Arial" charset="0"/>
                <a:cs typeface="Arial" charset="0"/>
              </a:rPr>
              <a:t>?</a:t>
            </a:r>
            <a:endParaRPr lang="en-US" sz="2500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b="1" dirty="0">
                <a:latin typeface="Arial" pitchFamily="34" charset="0"/>
                <a:cs typeface="Arial" pitchFamily="34" charset="0"/>
              </a:rPr>
              <a:t>Put-Call </a:t>
            </a:r>
            <a:r>
              <a:rPr lang="fr-FR" sz="2800" b="1" dirty="0" err="1">
                <a:latin typeface="Arial" pitchFamily="34" charset="0"/>
                <a:cs typeface="Arial" pitchFamily="34" charset="0"/>
              </a:rPr>
              <a:t>Parity</a:t>
            </a:r>
            <a:endParaRPr lang="fr-FR" sz="2800" b="1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700" i="1" dirty="0">
                <a:latin typeface="Arial" pitchFamily="34" charset="0"/>
                <a:cs typeface="Arial" pitchFamily="34" charset="0"/>
              </a:rPr>
              <a:t>Portfolio A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 : one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call option + an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amount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of cash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equal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to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FV: Max(ST-K, 0) +K= Max(ST,K) </a:t>
            </a:r>
            <a:endParaRPr lang="en-US" sz="2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700" i="1" dirty="0">
                <a:latin typeface="Arial" pitchFamily="34" charset="0"/>
                <a:cs typeface="Arial" pitchFamily="34" charset="0"/>
              </a:rPr>
              <a:t>Portfolio C 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:  one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put option + one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share</a:t>
            </a:r>
            <a:endParaRPr lang="fr-FR" sz="27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700" dirty="0">
                <a:latin typeface="Arial" pitchFamily="34" charset="0"/>
                <a:cs typeface="Arial" pitchFamily="34" charset="0"/>
              </a:rPr>
              <a:t>FV= Max(K-ST,0) +ST= Max(K,ST)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sz="2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à"/>
              <a:defRPr/>
            </a:pPr>
            <a:r>
              <a:rPr lang="fr-FR" sz="2700" dirty="0">
                <a:latin typeface="Arial" pitchFamily="34" charset="0"/>
                <a:cs typeface="Arial" pitchFamily="34" charset="0"/>
              </a:rPr>
              <a:t>The values of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both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A and C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time T are </a:t>
            </a:r>
            <a:r>
              <a:rPr lang="fr-FR" sz="2700" i="1" dirty="0">
                <a:latin typeface="Arial" pitchFamily="34" charset="0"/>
                <a:cs typeface="Arial" pitchFamily="34" charset="0"/>
              </a:rPr>
              <a:t>max (S</a:t>
            </a:r>
            <a:r>
              <a:rPr lang="fr-FR" sz="2700" i="1" baseline="-25000" dirty="0">
                <a:latin typeface="Arial" pitchFamily="34" charset="0"/>
                <a:cs typeface="Arial" pitchFamily="34" charset="0"/>
              </a:rPr>
              <a:t>T</a:t>
            </a:r>
            <a:r>
              <a:rPr lang="fr-FR" sz="2700" i="1" dirty="0">
                <a:latin typeface="Arial" pitchFamily="34" charset="0"/>
                <a:cs typeface="Arial" pitchFamily="34" charset="0"/>
              </a:rPr>
              <a:t>,K) </a:t>
            </a:r>
            <a:r>
              <a:rPr lang="fr-FR" sz="27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fr-FR" sz="27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They</a:t>
            </a:r>
            <a:r>
              <a:rPr lang="fr-FR" sz="2700" dirty="0">
                <a:latin typeface="Arial" pitchFamily="34" charset="0"/>
                <a:cs typeface="Arial" pitchFamily="34" charset="0"/>
                <a:sym typeface="Wingdings" pitchFamily="2" charset="2"/>
              </a:rPr>
              <a:t> must have </a:t>
            </a:r>
            <a:r>
              <a:rPr lang="fr-FR" sz="27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identical</a:t>
            </a:r>
            <a:r>
              <a:rPr lang="fr-FR" sz="2700" dirty="0">
                <a:latin typeface="Arial" pitchFamily="34" charset="0"/>
                <a:cs typeface="Arial" pitchFamily="34" charset="0"/>
                <a:sym typeface="Wingdings" pitchFamily="2" charset="2"/>
              </a:rPr>
              <a:t> values </a:t>
            </a:r>
            <a:r>
              <a:rPr lang="fr-FR" sz="27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today</a:t>
            </a:r>
            <a:r>
              <a:rPr lang="fr-FR" sz="2700" dirty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à"/>
              <a:defRPr/>
            </a:pPr>
            <a:endParaRPr lang="fr-FR" sz="2700" i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à"/>
              <a:defRPr/>
            </a:pPr>
            <a:endParaRPr lang="fr-FR" sz="2700" i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à"/>
              <a:defRPr/>
            </a:pPr>
            <a:endParaRPr lang="fr-FR" sz="2700" b="1" i="1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à"/>
              <a:defRPr/>
            </a:pPr>
            <a:r>
              <a:rPr lang="fr-FR" sz="2700" dirty="0">
                <a:latin typeface="Arial" pitchFamily="34" charset="0"/>
                <a:cs typeface="Arial" pitchFamily="34" charset="0"/>
              </a:rPr>
              <a:t>The value of a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call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a certain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date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can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deducted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the value of a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put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same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2700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sz="2700" dirty="0">
                <a:latin typeface="Arial" pitchFamily="34" charset="0"/>
                <a:cs typeface="Arial" pitchFamily="34" charset="0"/>
              </a:rPr>
              <a:t> date, and vice versa.</a:t>
            </a:r>
            <a:endParaRPr lang="en-US" sz="27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à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63582"/>
              </p:ext>
            </p:extLst>
          </p:nvPr>
        </p:nvGraphicFramePr>
        <p:xfrm>
          <a:off x="2743200" y="838200"/>
          <a:ext cx="914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838200"/>
                        <a:ext cx="9144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400544"/>
              </p:ext>
            </p:extLst>
          </p:nvPr>
        </p:nvGraphicFramePr>
        <p:xfrm>
          <a:off x="2590800" y="3733800"/>
          <a:ext cx="3373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400" imgH="241300" progId="Equation.3">
                  <p:embed/>
                </p:oleObj>
              </mc:Choice>
              <mc:Fallback>
                <p:oleObj name="Equation" r:id="rId5" imgW="1168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373438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602163"/>
          </a:xfrm>
        </p:spPr>
        <p:txBody>
          <a:bodyPr/>
          <a:lstStyle/>
          <a:p>
            <a:pPr algn="just" eaLnBrk="1" hangingPunct="1"/>
            <a:r>
              <a:rPr lang="fr-FR" sz="1800" b="1" i="1" dirty="0">
                <a:latin typeface="Arial" charset="0"/>
                <a:cs typeface="Arial" charset="0"/>
              </a:rPr>
              <a:t>Ex : </a:t>
            </a:r>
            <a:r>
              <a:rPr lang="fr-FR" sz="1800" i="1" dirty="0">
                <a:latin typeface="Arial" charset="0"/>
                <a:cs typeface="Arial" charset="0"/>
              </a:rPr>
              <a:t>A </a:t>
            </a:r>
            <a:r>
              <a:rPr lang="fr-FR" sz="1800" i="1" dirty="0" err="1">
                <a:latin typeface="Arial" charset="0"/>
                <a:cs typeface="Arial" charset="0"/>
              </a:rPr>
              <a:t>European</a:t>
            </a:r>
            <a:r>
              <a:rPr lang="fr-FR" sz="1800" i="1" dirty="0">
                <a:latin typeface="Arial" charset="0"/>
                <a:cs typeface="Arial" charset="0"/>
              </a:rPr>
              <a:t> call and a </a:t>
            </a:r>
            <a:r>
              <a:rPr lang="fr-FR" sz="1800" i="1" dirty="0" err="1">
                <a:latin typeface="Arial" charset="0"/>
                <a:cs typeface="Arial" charset="0"/>
              </a:rPr>
              <a:t>European</a:t>
            </a:r>
            <a:r>
              <a:rPr lang="fr-FR" sz="1800" i="1" dirty="0">
                <a:latin typeface="Arial" charset="0"/>
                <a:cs typeface="Arial" charset="0"/>
              </a:rPr>
              <a:t> put have the </a:t>
            </a:r>
            <a:r>
              <a:rPr lang="fr-FR" sz="1800" i="1" dirty="0" err="1">
                <a:latin typeface="Arial" charset="0"/>
                <a:cs typeface="Arial" charset="0"/>
              </a:rPr>
              <a:t>same</a:t>
            </a:r>
            <a:r>
              <a:rPr lang="fr-FR" sz="1800" i="1" dirty="0">
                <a:latin typeface="Arial" charset="0"/>
                <a:cs typeface="Arial" charset="0"/>
              </a:rPr>
              <a:t> </a:t>
            </a:r>
            <a:r>
              <a:rPr lang="fr-FR" sz="1800" i="1" dirty="0" err="1">
                <a:latin typeface="Arial" charset="0"/>
                <a:cs typeface="Arial" charset="0"/>
              </a:rPr>
              <a:t>strike</a:t>
            </a:r>
            <a:r>
              <a:rPr lang="fr-FR" sz="1800" i="1" dirty="0">
                <a:latin typeface="Arial" charset="0"/>
                <a:cs typeface="Arial" charset="0"/>
              </a:rPr>
              <a:t> </a:t>
            </a:r>
            <a:r>
              <a:rPr lang="fr-FR" sz="1800" i="1" dirty="0" err="1">
                <a:latin typeface="Arial" charset="0"/>
                <a:cs typeface="Arial" charset="0"/>
              </a:rPr>
              <a:t>price</a:t>
            </a:r>
            <a:r>
              <a:rPr lang="fr-FR" sz="1800" i="1" dirty="0">
                <a:latin typeface="Arial" charset="0"/>
                <a:cs typeface="Arial" charset="0"/>
              </a:rPr>
              <a:t> and </a:t>
            </a:r>
            <a:r>
              <a:rPr lang="fr-FR" sz="1800" i="1" dirty="0" err="1">
                <a:latin typeface="Arial" charset="0"/>
                <a:cs typeface="Arial" charset="0"/>
              </a:rPr>
              <a:t>exercise</a:t>
            </a:r>
            <a:r>
              <a:rPr lang="fr-FR" sz="1800" i="1" dirty="0">
                <a:latin typeface="Arial" charset="0"/>
                <a:cs typeface="Arial" charset="0"/>
              </a:rPr>
              <a:t> date, and:</a:t>
            </a:r>
          </a:p>
          <a:p>
            <a:pPr algn="just" eaLnBrk="1" hangingPunct="1">
              <a:buNone/>
            </a:pPr>
            <a:r>
              <a:rPr lang="fr-FR" sz="1800" b="1" i="1" dirty="0">
                <a:latin typeface="Arial" charset="0"/>
                <a:cs typeface="Arial" charset="0"/>
              </a:rPr>
              <a:t>    </a:t>
            </a:r>
            <a:r>
              <a:rPr lang="fr-FR" sz="1800" i="1" dirty="0">
                <a:latin typeface="Arial" charset="0"/>
                <a:cs typeface="Arial" charset="0"/>
              </a:rPr>
              <a:t>S</a:t>
            </a:r>
            <a:r>
              <a:rPr lang="fr-FR" sz="1800" i="1" baseline="-25000" dirty="0">
                <a:latin typeface="Arial" charset="0"/>
                <a:cs typeface="Arial" charset="0"/>
              </a:rPr>
              <a:t>0</a:t>
            </a:r>
            <a:r>
              <a:rPr lang="fr-FR" sz="1800" i="1" dirty="0">
                <a:latin typeface="Arial" charset="0"/>
                <a:cs typeface="Arial" charset="0"/>
              </a:rPr>
              <a:t>=31, K=30, r=0.01 per </a:t>
            </a:r>
            <a:r>
              <a:rPr lang="fr-FR" sz="1800" i="1" dirty="0" err="1">
                <a:latin typeface="Arial" charset="0"/>
                <a:cs typeface="Arial" charset="0"/>
              </a:rPr>
              <a:t>annum</a:t>
            </a:r>
            <a:r>
              <a:rPr lang="fr-FR" sz="1800" i="1" dirty="0">
                <a:latin typeface="Arial" charset="0"/>
                <a:cs typeface="Arial" charset="0"/>
              </a:rPr>
              <a:t>, T = 3 </a:t>
            </a:r>
            <a:r>
              <a:rPr lang="fr-FR" sz="1800" i="1" dirty="0" err="1">
                <a:latin typeface="Arial" charset="0"/>
                <a:cs typeface="Arial" charset="0"/>
              </a:rPr>
              <a:t>months</a:t>
            </a:r>
            <a:r>
              <a:rPr lang="fr-FR" sz="1800" i="1" dirty="0">
                <a:latin typeface="Arial" charset="0"/>
                <a:cs typeface="Arial" charset="0"/>
              </a:rPr>
              <a:t>, c =3</a:t>
            </a:r>
          </a:p>
          <a:p>
            <a:pPr algn="just" eaLnBrk="1" hangingPunct="1">
              <a:buNone/>
            </a:pPr>
            <a:r>
              <a:rPr lang="fr-FR" sz="1800" i="1" dirty="0">
                <a:latin typeface="Arial" charset="0"/>
                <a:cs typeface="Arial" charset="0"/>
              </a:rPr>
              <a:t>   How do </a:t>
            </a:r>
            <a:r>
              <a:rPr lang="fr-FR" sz="1800" i="1" dirty="0" err="1">
                <a:latin typeface="Arial" charset="0"/>
                <a:cs typeface="Arial" charset="0"/>
              </a:rPr>
              <a:t>you</a:t>
            </a:r>
            <a:r>
              <a:rPr lang="fr-FR" sz="1800" i="1" dirty="0">
                <a:latin typeface="Arial" charset="0"/>
                <a:cs typeface="Arial" charset="0"/>
              </a:rPr>
              <a:t> </a:t>
            </a:r>
            <a:r>
              <a:rPr lang="fr-FR" sz="1800" i="1" dirty="0" err="1">
                <a:latin typeface="Arial" charset="0"/>
                <a:cs typeface="Arial" charset="0"/>
              </a:rPr>
              <a:t>make</a:t>
            </a:r>
            <a:r>
              <a:rPr lang="fr-FR" sz="1800" i="1" dirty="0">
                <a:latin typeface="Arial" charset="0"/>
                <a:cs typeface="Arial" charset="0"/>
              </a:rPr>
              <a:t> a </a:t>
            </a:r>
            <a:r>
              <a:rPr lang="fr-FR" sz="1800" i="1" dirty="0" err="1">
                <a:latin typeface="Arial" charset="0"/>
                <a:cs typeface="Arial" charset="0"/>
              </a:rPr>
              <a:t>riskless</a:t>
            </a:r>
            <a:r>
              <a:rPr lang="fr-FR" sz="1800" i="1" dirty="0">
                <a:latin typeface="Arial" charset="0"/>
                <a:cs typeface="Arial" charset="0"/>
              </a:rPr>
              <a:t> profit </a:t>
            </a:r>
            <a:r>
              <a:rPr lang="fr-FR" sz="1800" i="1" dirty="0" err="1">
                <a:latin typeface="Arial" charset="0"/>
                <a:cs typeface="Arial" charset="0"/>
              </a:rPr>
              <a:t>when</a:t>
            </a:r>
            <a:r>
              <a:rPr lang="fr-FR" sz="1800" i="1" dirty="0">
                <a:latin typeface="Arial" charset="0"/>
                <a:cs typeface="Arial" charset="0"/>
              </a:rPr>
              <a:t>  p =2.25? </a:t>
            </a:r>
            <a:r>
              <a:rPr lang="fr-FR" sz="1800" i="1" dirty="0" err="1">
                <a:latin typeface="Arial" charset="0"/>
                <a:cs typeface="Arial" charset="0"/>
              </a:rPr>
              <a:t>when</a:t>
            </a:r>
            <a:r>
              <a:rPr lang="fr-FR" sz="1800" i="1" dirty="0">
                <a:latin typeface="Arial" charset="0"/>
                <a:cs typeface="Arial" charset="0"/>
              </a:rPr>
              <a:t> p=1?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5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800" b="1" dirty="0">
                <a:latin typeface="Arial" charset="0"/>
                <a:cs typeface="Arial" charset="0"/>
              </a:rPr>
              <a:t>Put-Call </a:t>
            </a:r>
            <a:r>
              <a:rPr lang="fr-FR" sz="2800" b="1" dirty="0" err="1">
                <a:latin typeface="Arial" charset="0"/>
                <a:cs typeface="Arial" charset="0"/>
              </a:rPr>
              <a:t>Parity</a:t>
            </a:r>
            <a:r>
              <a:rPr lang="fr-FR" sz="2800" b="1" dirty="0">
                <a:latin typeface="Arial" charset="0"/>
                <a:cs typeface="Arial" charset="0"/>
              </a:rPr>
              <a:t>- American options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fr-FR" b="1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47800" y="1447800"/>
          <a:ext cx="455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41300" progId="Equation.3">
                  <p:embed/>
                </p:oleObj>
              </mc:Choice>
              <mc:Fallback>
                <p:oleObj name="Equation" r:id="rId3" imgW="1778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4559300" cy="609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Put-Call Parity- Effect of dividends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European options: 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American options 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2133600" y="1676400"/>
          <a:ext cx="4141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241300" progId="Equation.3">
                  <p:embed/>
                </p:oleObj>
              </mc:Choice>
              <mc:Fallback>
                <p:oleObj name="Equation" r:id="rId2" imgW="14351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141788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905000" y="3657600"/>
          <a:ext cx="5241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241300" progId="Equation.3">
                  <p:embed/>
                </p:oleObj>
              </mc:Choice>
              <mc:Fallback>
                <p:oleObj name="Equation" r:id="rId4" imgW="2044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5241925" cy="609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Options vs Futures/Forwards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futures/forward contract gives the holder the obligation to buy or sell at a certain price</a:t>
            </a:r>
          </a:p>
          <a:p>
            <a:pPr eaLnBrk="1" hangingPunct="1"/>
            <a:r>
              <a:rPr lang="en-US"/>
              <a:t>An option gives the holder the right to buy or sell at a certain price</a:t>
            </a:r>
          </a:p>
        </p:txBody>
      </p:sp>
      <p:sp>
        <p:nvSpPr>
          <p:cNvPr id="3482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D0038-F090-4365-A8D0-D3D49254BB70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Problems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6. </a:t>
            </a:r>
            <a:r>
              <a:rPr lang="en-US" dirty="0">
                <a:latin typeface="Arial" charset="0"/>
                <a:cs typeface="Arial" charset="0"/>
              </a:rPr>
              <a:t>The price of a non-dividend-paying stock is $</a:t>
            </a:r>
            <a:r>
              <a:rPr lang="fr-FR" dirty="0">
                <a:latin typeface="Arial" charset="0"/>
                <a:cs typeface="Arial" charset="0"/>
              </a:rPr>
              <a:t>19 and the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a 3-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European</a:t>
            </a:r>
            <a:r>
              <a:rPr lang="fr-FR" dirty="0">
                <a:latin typeface="Arial" charset="0"/>
                <a:cs typeface="Arial" charset="0"/>
              </a:rPr>
              <a:t> call option on the stock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a </a:t>
            </a:r>
            <a:r>
              <a:rPr lang="fr-FR" dirty="0" err="1">
                <a:latin typeface="Arial" charset="0"/>
                <a:cs typeface="Arial" charset="0"/>
              </a:rPr>
              <a:t>strike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$20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$1. The </a:t>
            </a:r>
            <a:r>
              <a:rPr lang="fr-FR" dirty="0" err="1">
                <a:latin typeface="Arial" charset="0"/>
                <a:cs typeface="Arial" charset="0"/>
              </a:rPr>
              <a:t>risk</a:t>
            </a:r>
            <a:r>
              <a:rPr lang="fr-FR" dirty="0">
                <a:latin typeface="Arial" charset="0"/>
                <a:cs typeface="Arial" charset="0"/>
              </a:rPr>
              <a:t>-free rate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4% per </a:t>
            </a:r>
            <a:r>
              <a:rPr lang="fr-FR" dirty="0" err="1">
                <a:latin typeface="Arial" charset="0"/>
                <a:cs typeface="Arial" charset="0"/>
              </a:rPr>
              <a:t>annum</a:t>
            </a:r>
            <a:r>
              <a:rPr lang="fr-FR" dirty="0">
                <a:latin typeface="Arial" charset="0"/>
                <a:cs typeface="Arial" charset="0"/>
              </a:rPr>
              <a:t>. </a:t>
            </a:r>
            <a:r>
              <a:rPr lang="fr-FR" dirty="0" err="1">
                <a:latin typeface="Arial" charset="0"/>
                <a:cs typeface="Arial" charset="0"/>
              </a:rPr>
              <a:t>What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the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a 3-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European</a:t>
            </a:r>
            <a:r>
              <a:rPr lang="fr-FR" dirty="0">
                <a:latin typeface="Arial" charset="0"/>
                <a:cs typeface="Arial" charset="0"/>
              </a:rPr>
              <a:t> put option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a </a:t>
            </a:r>
            <a:r>
              <a:rPr lang="fr-FR" dirty="0" err="1">
                <a:latin typeface="Arial" charset="0"/>
                <a:cs typeface="Arial" charset="0"/>
              </a:rPr>
              <a:t>strike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$20?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6477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7. </a:t>
            </a:r>
            <a:r>
              <a:rPr lang="en-US" sz="2300" dirty="0"/>
              <a:t>A European call option and put option on a stock both have a strike price of $20 and an expiration date in 3 months. Both sell for $3. The risk-free interest rate is 10% per annum, the current stock price is $19 and a $1 dividend is expected in 1 month. Identify the arbitrage opportunity open to a trader.</a:t>
            </a:r>
          </a:p>
          <a:p>
            <a:pPr algn="just">
              <a:buFontTx/>
              <a:buChar char="-"/>
            </a:pPr>
            <a:endParaRPr lang="en-US" sz="23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800" b="1" dirty="0"/>
              <a:t>American options</a:t>
            </a:r>
          </a:p>
          <a:p>
            <a:pPr>
              <a:buNone/>
            </a:pPr>
            <a:r>
              <a:rPr lang="en-US" dirty="0"/>
              <a:t>Put-Call Parity: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1371600" y="2057400"/>
          <a:ext cx="6345936" cy="84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241300" progId="Equation.3">
                  <p:embed/>
                </p:oleObj>
              </mc:Choice>
              <mc:Fallback>
                <p:oleObj name="Equation" r:id="rId2" imgW="1778000" imgH="241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345936" cy="848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algn="l"/>
            <a:r>
              <a:rPr lang="en-US" sz="3800" b="1" dirty="0"/>
              <a:t>American Call Options – Early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342900" lvl="1" indent="-342900" algn="just">
              <a:buFont typeface="Arial" charset="0"/>
              <a:buChar char="•"/>
            </a:pPr>
            <a:r>
              <a:rPr lang="fr-FR" b="1" i="1" dirty="0">
                <a:latin typeface="Arial" pitchFamily="34" charset="0"/>
                <a:cs typeface="Arial" pitchFamily="34" charset="0"/>
              </a:rPr>
              <a:t>Ex: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Consider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an American call option on a non-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dividend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-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paying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stock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1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to expiration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when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the stock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$50 and the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$40. The option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deep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in the money. The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option’s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intrinsic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value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$10.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Should you exercise the call immediately?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lvl="0"/>
            <a:r>
              <a:rPr lang="fr-FR" sz="2800" b="1" dirty="0">
                <a:latin typeface="Arial" pitchFamily="34" charset="0"/>
                <a:cs typeface="Arial" pitchFamily="34" charset="0"/>
              </a:rPr>
              <a:t>Course 1: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Buy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stock by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exercising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call (K= $40) and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hold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in one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fr-FR" sz="2800" b="1" dirty="0">
                <a:latin typeface="Arial" pitchFamily="34" charset="0"/>
                <a:cs typeface="Arial" pitchFamily="34" charset="0"/>
              </a:rPr>
              <a:t>Course 2: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Keep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option and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end of the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. The $40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paid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out 1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later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than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would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if the option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exercised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immediately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so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earned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on the $40 for 1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fr-FR" sz="2800" dirty="0">
                <a:latin typeface="Arial" pitchFamily="34" charset="0"/>
                <a:cs typeface="Arial" pitchFamily="34" charset="0"/>
              </a:rPr>
              <a:t>If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think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stock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overpriced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are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wondering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whether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option and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sell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stock :</a:t>
            </a:r>
          </a:p>
          <a:p>
            <a:pPr lvl="0">
              <a:buFontTx/>
              <a:buChar char="-"/>
            </a:pPr>
            <a:r>
              <a:rPr lang="fr-FR" sz="2800" dirty="0" err="1">
                <a:latin typeface="Arial" pitchFamily="34" charset="0"/>
                <a:cs typeface="Arial" pitchFamily="34" charset="0"/>
              </a:rPr>
              <a:t>Sell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call for more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than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$10.</a:t>
            </a:r>
          </a:p>
          <a:p>
            <a:pPr lvl="0">
              <a:buFontTx/>
              <a:buChar char="-"/>
            </a:pPr>
            <a:r>
              <a:rPr lang="fr-FR" sz="2800" dirty="0">
                <a:latin typeface="Arial" pitchFamily="34" charset="0"/>
                <a:cs typeface="Arial" pitchFamily="34" charset="0"/>
              </a:rPr>
              <a:t>Or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keep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the option and short the stock to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lock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in  a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better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profit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than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$10.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 formal argument</a:t>
            </a:r>
          </a:p>
          <a:p>
            <a:pPr>
              <a:buNone/>
            </a:pPr>
            <a:r>
              <a:rPr lang="en-US" dirty="0"/>
              <a:t>A European call: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An American call: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Thus: </a:t>
            </a:r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9201" name="Object 1"/>
          <p:cNvGraphicFramePr>
            <a:graphicFrameLocks noChangeAspect="1"/>
          </p:cNvGraphicFramePr>
          <p:nvPr/>
        </p:nvGraphicFramePr>
        <p:xfrm>
          <a:off x="5029200" y="914400"/>
          <a:ext cx="263347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41300" progId="Equation.3">
                  <p:embed/>
                </p:oleObj>
              </mc:Choice>
              <mc:Fallback>
                <p:oleObj name="Equation" r:id="rId3" imgW="914400" imgH="241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63347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2667000" y="3124200"/>
          <a:ext cx="2438400" cy="76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2438400" cy="760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657600" y="1905000"/>
          <a:ext cx="5035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50355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126163"/>
          </a:xfrm>
        </p:spPr>
        <p:txBody>
          <a:bodyPr/>
          <a:lstStyle/>
          <a:p>
            <a:r>
              <a:rPr lang="en-US" b="1" dirty="0"/>
              <a:t>The price of an American or European call option and the stock price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1582-3FCD-4431-983E-66661B38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2F020-9A8D-4F3F-ABE0-558F635D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6553199" cy="4038600"/>
          </a:xfrm>
        </p:spPr>
      </p:pic>
    </p:spTree>
    <p:extLst>
      <p:ext uri="{BB962C8B-B14F-4D97-AF65-F5344CB8AC3E}">
        <p14:creationId xmlns:p14="http://schemas.microsoft.com/office/powerpoint/2010/main" val="3924879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American put options – Early exercise</a:t>
            </a:r>
          </a:p>
          <a:p>
            <a:pPr>
              <a:buFontTx/>
              <a:buChar char="-"/>
            </a:pPr>
            <a:r>
              <a:rPr lang="fr-FR" b="1" i="1" dirty="0">
                <a:latin typeface="Arial" pitchFamily="34" charset="0"/>
                <a:cs typeface="Arial" pitchFamily="34" charset="0"/>
              </a:rPr>
              <a:t>Ex :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Consider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an American put option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K=$10, the stock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virtually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zero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Should you exercise the put immediately?</a:t>
            </a:r>
            <a:endParaRPr lang="fr-FR" i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fr-FR" i="1" dirty="0">
                <a:latin typeface="Arial" pitchFamily="34" charset="0"/>
                <a:cs typeface="Arial" pitchFamily="34" charset="0"/>
              </a:rPr>
              <a:t>If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immediately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fr-FR" i="1" dirty="0">
                <a:latin typeface="Arial" pitchFamily="34" charset="0"/>
                <a:cs typeface="Arial" pitchFamily="34" charset="0"/>
              </a:rPr>
              <a:t>If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keep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the put and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exercise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</a:rPr>
              <a:t>maturity</a:t>
            </a:r>
            <a:r>
              <a:rPr lang="fr-FR" i="1" dirty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FontTx/>
              <a:buChar char="-"/>
            </a:pPr>
            <a:endParaRPr lang="fr-FR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 You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should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exercise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immediately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if the put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is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sufficiently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i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deep</a:t>
            </a:r>
            <a:r>
              <a:rPr lang="fr-FR" i="1" dirty="0">
                <a:latin typeface="Arial" pitchFamily="34" charset="0"/>
                <a:cs typeface="Arial" pitchFamily="34" charset="0"/>
                <a:sym typeface="Wingdings" pitchFamily="2" charset="2"/>
              </a:rPr>
              <a:t> in the money. 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 formal argument</a:t>
            </a:r>
          </a:p>
          <a:p>
            <a:pPr>
              <a:buNone/>
            </a:pPr>
            <a:r>
              <a:rPr lang="en-US" dirty="0"/>
              <a:t>A European put: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An American put:  </a:t>
            </a: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5345" name="Object 1"/>
          <p:cNvGraphicFramePr>
            <a:graphicFrameLocks noChangeAspect="1"/>
          </p:cNvGraphicFramePr>
          <p:nvPr/>
        </p:nvGraphicFramePr>
        <p:xfrm>
          <a:off x="5334000" y="7620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41195" progId="Equation.3">
                  <p:embed/>
                </p:oleObj>
              </mc:Choice>
              <mc:Fallback>
                <p:oleObj name="Equation" r:id="rId3" imgW="952087" imgH="241195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762000"/>
                        <a:ext cx="31242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5029200" y="1905000"/>
          <a:ext cx="300037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200" imgH="228600" progId="Equation.3">
                  <p:embed/>
                </p:oleObj>
              </mc:Choice>
              <mc:Fallback>
                <p:oleObj name="Equation" r:id="rId5" imgW="711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05000"/>
                        <a:ext cx="3000375" cy="96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American vs European Options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American option can be exercised at any time during its life</a:t>
            </a:r>
          </a:p>
          <a:p>
            <a:pPr eaLnBrk="1" hangingPunct="1"/>
            <a:r>
              <a:rPr lang="en-US"/>
              <a:t>A European option can be exercised only at maturity 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AF3299-3B52-4E5C-8C9D-3B93B881F2B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Variation of price of an American put option with stock price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46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7A7C-F252-4DAA-BA38-6C9D0423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C773-94B8-4B8F-B7BF-82DB8F56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5840F-0FAA-440F-A0FA-046503A8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5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b="1" dirty="0">
                <a:latin typeface="Arial" pitchFamily="34" charset="0"/>
                <a:cs typeface="Arial" pitchFamily="34" charset="0"/>
              </a:rPr>
              <a:t>III.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Trading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Strategies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involving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options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Strategies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involving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a single option and a stock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latin typeface="Arial" pitchFamily="34" charset="0"/>
                <a:cs typeface="Arial" pitchFamily="34" charset="0"/>
              </a:rPr>
              <a:t>2.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Spreads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2.1. 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Bull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Spreads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2.2.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Bear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Speads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2.3.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Butterfly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Spreads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b="1" dirty="0">
                <a:latin typeface="Arial" pitchFamily="34" charset="0"/>
                <a:cs typeface="Arial" pitchFamily="34" charset="0"/>
              </a:rPr>
              <a:t>3.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Combinations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3.1.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Straddle</a:t>
            </a:r>
            <a:endParaRPr lang="fr-FR" sz="3000" dirty="0">
              <a:latin typeface="Arial" pitchFamily="34" charset="0"/>
              <a:cs typeface="Arial" pitchFamily="34" charset="0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3.2.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Strips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&amp;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Straps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3.3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Strangles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3000" b="1" dirty="0" err="1">
                <a:latin typeface="Arial" pitchFamily="34" charset="0"/>
                <a:cs typeface="Arial" pitchFamily="34" charset="0"/>
              </a:rPr>
              <a:t>Strategies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involving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a single option and a stock (a)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14350" indent="-514350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AutoNum type="alphaLcParenBoth"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Short Call + Long Stock </a:t>
            </a:r>
            <a:r>
              <a:rPr lang="fr-FR" sz="3000" dirty="0"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‘</a:t>
            </a:r>
            <a:r>
              <a:rPr lang="fr-FR" sz="3000" b="1" i="1" dirty="0" err="1">
                <a:latin typeface="Arial" pitchFamily="34" charset="0"/>
                <a:cs typeface="Arial" pitchFamily="34" charset="0"/>
              </a:rPr>
              <a:t>covered</a:t>
            </a:r>
            <a:r>
              <a:rPr lang="fr-FR" sz="3000" b="1" i="1" dirty="0">
                <a:latin typeface="Arial" pitchFamily="34" charset="0"/>
                <a:cs typeface="Arial" pitchFamily="34" charset="0"/>
              </a:rPr>
              <a:t> call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’.</a:t>
            </a:r>
          </a:p>
          <a:p>
            <a:pPr marL="514350" indent="-514350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AutoNum type="alphaLcParenBoth"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 Long Call + Short Stock</a:t>
            </a:r>
            <a:endParaRPr lang="fr-FR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AutoNum type="alphaLcParenBoth"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Long Put + Long Stock </a:t>
            </a:r>
            <a:r>
              <a:rPr lang="fr-FR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‘</a:t>
            </a:r>
            <a:r>
              <a:rPr lang="fr-FR" sz="3000" b="1" i="1" dirty="0">
                <a:latin typeface="Arial" pitchFamily="34" charset="0"/>
                <a:cs typeface="Arial" pitchFamily="34" charset="0"/>
              </a:rPr>
              <a:t>protective put’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AutoNum type="alphaLcParenBoth"/>
              <a:defRPr/>
            </a:pPr>
            <a:r>
              <a:rPr lang="fr-FR" sz="3000" dirty="0">
                <a:latin typeface="Arial" pitchFamily="34" charset="0"/>
                <a:cs typeface="Arial" pitchFamily="34" charset="0"/>
              </a:rPr>
              <a:t>Short Put + Short Stock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arenBoth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arenBoth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3000" b="1" dirty="0" err="1">
                <a:latin typeface="Arial" pitchFamily="34" charset="0"/>
                <a:cs typeface="Arial" pitchFamily="34" charset="0"/>
              </a:rPr>
              <a:t>Strategies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involving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a single option and a stock (b)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lphaLcParenBoth"/>
              <a:defRPr/>
            </a:pPr>
            <a:endParaRPr lang="en-US" dirty="0"/>
          </a:p>
        </p:txBody>
      </p:sp>
      <p:pic>
        <p:nvPicPr>
          <p:cNvPr id="57347" name="Object 3"/>
          <p:cNvPicPr>
            <a:picLocks noChangeArrowheads="1"/>
          </p:cNvPicPr>
          <p:nvPr/>
        </p:nvPicPr>
        <p:blipFill>
          <a:blip r:embed="rId3" cstate="print"/>
          <a:srcRect l="-1172" t="-2863" r="-2333" b="-1746"/>
          <a:stretch>
            <a:fillRect/>
          </a:stretch>
        </p:blipFill>
        <p:spPr bwMode="auto">
          <a:xfrm>
            <a:off x="1066800" y="1600200"/>
            <a:ext cx="670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Spreads</a:t>
            </a:r>
          </a:p>
          <a:p>
            <a:pPr eaLnBrk="1" hangingPunct="1"/>
            <a:r>
              <a:rPr lang="fr-FR" sz="2800" dirty="0" err="1">
                <a:latin typeface="Arial" charset="0"/>
                <a:cs typeface="Arial" charset="0"/>
              </a:rPr>
              <a:t>Involve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taking</a:t>
            </a:r>
            <a:r>
              <a:rPr lang="fr-FR" sz="2800" dirty="0">
                <a:latin typeface="Arial" charset="0"/>
                <a:cs typeface="Arial" charset="0"/>
              </a:rPr>
              <a:t> a position in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or more options of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types (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or more calls,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or more </a:t>
            </a:r>
            <a:r>
              <a:rPr lang="fr-FR" sz="2800" dirty="0" err="1">
                <a:latin typeface="Arial" charset="0"/>
                <a:cs typeface="Arial" charset="0"/>
              </a:rPr>
              <a:t>puts</a:t>
            </a:r>
            <a:r>
              <a:rPr lang="fr-FR" sz="2800" dirty="0">
                <a:latin typeface="Arial" charset="0"/>
                <a:cs typeface="Arial" charset="0"/>
              </a:rPr>
              <a:t>).</a:t>
            </a:r>
          </a:p>
          <a:p>
            <a:pPr eaLnBrk="1" hangingPunct="1">
              <a:buNone/>
            </a:pPr>
            <a:r>
              <a:rPr lang="fr-FR" sz="2800" dirty="0">
                <a:latin typeface="Arial" charset="0"/>
                <a:cs typeface="Arial" charset="0"/>
              </a:rPr>
              <a:t> - Bull </a:t>
            </a:r>
            <a:r>
              <a:rPr lang="fr-FR" sz="2800" dirty="0" err="1">
                <a:latin typeface="Arial" charset="0"/>
                <a:cs typeface="Arial" charset="0"/>
              </a:rPr>
              <a:t>Spread</a:t>
            </a:r>
            <a:endParaRPr lang="fr-FR" sz="2800" dirty="0">
              <a:latin typeface="Arial" charset="0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fr-FR" sz="2800" dirty="0" err="1">
                <a:latin typeface="Arial" charset="0"/>
                <a:cs typeface="Arial" charset="0"/>
              </a:rPr>
              <a:t>Bear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Spread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fr-FR" sz="2800" dirty="0" err="1">
                <a:latin typeface="Arial" charset="0"/>
                <a:cs typeface="Arial" charset="0"/>
              </a:rPr>
              <a:t>Butterfly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Spread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None/>
            </a:pPr>
            <a:r>
              <a:rPr lang="fr-FR" b="1" dirty="0">
                <a:latin typeface="Arial" charset="0"/>
                <a:cs typeface="Arial" charset="0"/>
              </a:rPr>
              <a:t>Bull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 One of the </a:t>
            </a:r>
            <a:r>
              <a:rPr lang="fr-FR" sz="2800" dirty="0" err="1">
                <a:latin typeface="Arial" charset="0"/>
                <a:cs typeface="Arial" charset="0"/>
              </a:rPr>
              <a:t>most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popular</a:t>
            </a:r>
            <a:r>
              <a:rPr lang="fr-FR" sz="2800" dirty="0">
                <a:latin typeface="Arial" charset="0"/>
                <a:cs typeface="Arial" charset="0"/>
              </a:rPr>
              <a:t> types of </a:t>
            </a:r>
            <a:r>
              <a:rPr lang="fr-FR" sz="2800" dirty="0" err="1">
                <a:latin typeface="Arial" charset="0"/>
                <a:cs typeface="Arial" charset="0"/>
              </a:rPr>
              <a:t>spreads</a:t>
            </a:r>
            <a:r>
              <a:rPr lang="fr-FR" sz="2800" dirty="0">
                <a:latin typeface="Arial" charset="0"/>
                <a:cs typeface="Arial" charset="0"/>
              </a:rPr>
              <a:t>. </a:t>
            </a:r>
          </a:p>
          <a:p>
            <a:pPr eaLnBrk="1" hangingPunct="1"/>
            <a:r>
              <a:rPr lang="fr-FR" sz="2800" dirty="0" err="1">
                <a:latin typeface="Arial" charset="0"/>
                <a:cs typeface="Arial" charset="0"/>
              </a:rPr>
              <a:t>Created</a:t>
            </a:r>
            <a:r>
              <a:rPr lang="fr-FR" sz="2800" dirty="0">
                <a:latin typeface="Arial" charset="0"/>
                <a:cs typeface="Arial" charset="0"/>
              </a:rPr>
              <a:t> by one of the </a:t>
            </a:r>
            <a:r>
              <a:rPr lang="fr-FR" sz="2800" dirty="0" err="1">
                <a:latin typeface="Arial" charset="0"/>
                <a:cs typeface="Arial" charset="0"/>
              </a:rPr>
              <a:t>following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courses:</a:t>
            </a:r>
          </a:p>
          <a:p>
            <a:pPr eaLnBrk="1" hangingPunct="1">
              <a:buFontTx/>
              <a:buChar char="-"/>
            </a:pPr>
            <a:endParaRPr lang="fr-FR" sz="2800" b="1" dirty="0">
              <a:latin typeface="Arial" charset="0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fr-FR" sz="2800" b="1" dirty="0">
                <a:latin typeface="Arial" charset="0"/>
                <a:cs typeface="Arial" charset="0"/>
              </a:rPr>
              <a:t>Course 1 </a:t>
            </a:r>
            <a:r>
              <a:rPr lang="fr-FR" sz="2800" dirty="0">
                <a:latin typeface="Arial" charset="0"/>
                <a:cs typeface="Arial" charset="0"/>
              </a:rPr>
              <a:t>: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call option on a stock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certain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(K1) and </a:t>
            </a:r>
            <a:r>
              <a:rPr lang="fr-FR" sz="2800" dirty="0" err="1">
                <a:latin typeface="Arial" charset="0"/>
                <a:cs typeface="Arial" charset="0"/>
              </a:rPr>
              <a:t>sell</a:t>
            </a:r>
            <a:r>
              <a:rPr lang="fr-FR" sz="2800" dirty="0">
                <a:latin typeface="Arial" charset="0"/>
                <a:cs typeface="Arial" charset="0"/>
              </a:rPr>
              <a:t> a call option on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stock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higher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(K2&gt;K1) </a:t>
            </a:r>
          </a:p>
          <a:p>
            <a:pPr eaLnBrk="1" hangingPunct="1">
              <a:buNone/>
            </a:pPr>
            <a:r>
              <a:rPr lang="fr-FR" sz="2800" b="1" dirty="0">
                <a:latin typeface="Arial" charset="0"/>
                <a:cs typeface="Arial" charset="0"/>
              </a:rPr>
              <a:t>-  Course 2 </a:t>
            </a:r>
            <a:r>
              <a:rPr lang="fr-FR" sz="2800" dirty="0">
                <a:latin typeface="Arial" charset="0"/>
                <a:cs typeface="Arial" charset="0"/>
              </a:rPr>
              <a:t>: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put option on a stock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certain strike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(K1) and </a:t>
            </a:r>
            <a:r>
              <a:rPr lang="fr-FR" sz="2800" dirty="0" err="1">
                <a:latin typeface="Arial" charset="0"/>
                <a:cs typeface="Arial" charset="0"/>
              </a:rPr>
              <a:t>sell</a:t>
            </a:r>
            <a:r>
              <a:rPr lang="fr-FR" sz="2800" dirty="0">
                <a:latin typeface="Arial" charset="0"/>
                <a:cs typeface="Arial" charset="0"/>
              </a:rPr>
              <a:t> a put option on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stock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higher</a:t>
            </a:r>
            <a:r>
              <a:rPr lang="fr-FR" sz="2800" dirty="0">
                <a:latin typeface="Arial" charset="0"/>
                <a:cs typeface="Arial" charset="0"/>
              </a:rPr>
              <a:t> strike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(K2&gt;K1). </a:t>
            </a:r>
            <a:endParaRPr lang="en-US" sz="2800" dirty="0">
              <a:highlight>
                <a:srgbClr val="FFFF00"/>
              </a:highlight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fr-FR" b="1" dirty="0" err="1">
                <a:latin typeface="Arial" charset="0"/>
                <a:cs typeface="Arial" charset="0"/>
              </a:rPr>
              <a:t>Payoff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from</a:t>
            </a:r>
            <a:r>
              <a:rPr lang="fr-FR" b="1" dirty="0">
                <a:latin typeface="Arial" charset="0"/>
                <a:cs typeface="Arial" charset="0"/>
              </a:rPr>
              <a:t> course 1: </a:t>
            </a:r>
            <a:endParaRPr lang="en-US" b="1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447800"/>
          <a:ext cx="8153400" cy="283730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Stock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price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range</a:t>
                      </a: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 err="1">
                          <a:latin typeface="Times New Roman"/>
                          <a:ea typeface="MS Mincho"/>
                          <a:cs typeface="Times New Roman"/>
                        </a:rPr>
                        <a:t>Payoff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from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long call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 err="1">
                          <a:latin typeface="Times New Roman"/>
                          <a:ea typeface="MS Mincho"/>
                          <a:cs typeface="Times New Roman"/>
                        </a:rPr>
                        <a:t>Payoff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from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short call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Total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payoff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≤ K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K1&lt; S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≤ K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>
                          <a:latin typeface="Times New Roman"/>
                          <a:ea typeface="MS Mincho"/>
                          <a:cs typeface="Times New Roman"/>
                        </a:rPr>
                        <a:t>≥K</a:t>
                      </a:r>
                      <a:r>
                        <a:rPr lang="fr-FR" sz="2400" i="1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-(S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>
                <a:latin typeface="Arial" charset="0"/>
                <a:cs typeface="Arial" charset="0"/>
              </a:rPr>
              <a:t>Bull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r>
              <a:rPr lang="fr-FR" b="1" dirty="0">
                <a:latin typeface="Arial" charset="0"/>
                <a:cs typeface="Arial" charset="0"/>
              </a:rPr>
              <a:t> (</a:t>
            </a:r>
            <a:r>
              <a:rPr lang="fr-FR" b="1" dirty="0" err="1">
                <a:latin typeface="Arial" charset="0"/>
                <a:cs typeface="Arial" charset="0"/>
              </a:rPr>
              <a:t>two</a:t>
            </a:r>
            <a:r>
              <a:rPr lang="fr-FR" b="1" dirty="0">
                <a:latin typeface="Arial" charset="0"/>
                <a:cs typeface="Arial" charset="0"/>
              </a:rPr>
              <a:t> calls)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pic>
        <p:nvPicPr>
          <p:cNvPr id="61443" name="Object 4"/>
          <p:cNvPicPr>
            <a:picLocks noChangeArrowheads="1"/>
          </p:cNvPicPr>
          <p:nvPr/>
        </p:nvPicPr>
        <p:blipFill>
          <a:blip r:embed="rId3" cstate="print"/>
          <a:srcRect l="-2078" t="-3403" r="-4156" b="-291"/>
          <a:stretch>
            <a:fillRect/>
          </a:stretch>
        </p:blipFill>
        <p:spPr bwMode="auto">
          <a:xfrm>
            <a:off x="1676400" y="1295400"/>
            <a:ext cx="586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>
                <a:latin typeface="Arial" charset="0"/>
                <a:cs typeface="Arial" charset="0"/>
              </a:rPr>
              <a:t>Bull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r>
              <a:rPr lang="fr-FR" b="1" dirty="0">
                <a:latin typeface="Arial" charset="0"/>
                <a:cs typeface="Arial" charset="0"/>
              </a:rPr>
              <a:t> (</a:t>
            </a:r>
            <a:r>
              <a:rPr lang="fr-FR" b="1" dirty="0" err="1">
                <a:latin typeface="Arial" charset="0"/>
                <a:cs typeface="Arial" charset="0"/>
              </a:rPr>
              <a:t>two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pic>
        <p:nvPicPr>
          <p:cNvPr id="62467" name="Object 6"/>
          <p:cNvPicPr>
            <a:picLocks noChangeArrowheads="1"/>
          </p:cNvPicPr>
          <p:nvPr/>
        </p:nvPicPr>
        <p:blipFill>
          <a:blip r:embed="rId2" cstate="print"/>
          <a:srcRect l="-8138" t="-14899" r="-3888" b="-244"/>
          <a:stretch>
            <a:fillRect/>
          </a:stretch>
        </p:blipFill>
        <p:spPr bwMode="auto">
          <a:xfrm>
            <a:off x="990600" y="1219200"/>
            <a:ext cx="5867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Option Positions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4700" y="2124075"/>
            <a:ext cx="58166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/>
              <a:t>Long call</a:t>
            </a:r>
          </a:p>
          <a:p>
            <a:pPr eaLnBrk="1" hangingPunct="1"/>
            <a:r>
              <a:rPr lang="en-US" sz="3600"/>
              <a:t>Long put</a:t>
            </a:r>
          </a:p>
          <a:p>
            <a:pPr eaLnBrk="1" hangingPunct="1"/>
            <a:r>
              <a:rPr lang="en-US" sz="3600"/>
              <a:t>Short call</a:t>
            </a:r>
          </a:p>
          <a:p>
            <a:pPr eaLnBrk="1" hangingPunct="1"/>
            <a:r>
              <a:rPr lang="en-US" sz="3600"/>
              <a:t>Short put</a:t>
            </a:r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C66EE-6BA8-4E05-89F1-4FA872EAEDC1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2800" b="1" i="1" dirty="0">
                <a:latin typeface="Arial" charset="0"/>
                <a:cs typeface="Arial" charset="0"/>
              </a:rPr>
              <a:t>Ex: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Calculate</a:t>
            </a:r>
            <a:r>
              <a:rPr lang="fr-FR" sz="2800" i="1" dirty="0">
                <a:latin typeface="Arial" charset="0"/>
                <a:cs typeface="Arial" charset="0"/>
              </a:rPr>
              <a:t> the profit and </a:t>
            </a:r>
            <a:r>
              <a:rPr lang="fr-FR" sz="2800" i="1" dirty="0" err="1">
                <a:latin typeface="Arial" charset="0"/>
                <a:cs typeface="Arial" charset="0"/>
              </a:rPr>
              <a:t>draw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diagram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showing</a:t>
            </a:r>
            <a:r>
              <a:rPr lang="fr-FR" sz="2800" i="1" dirty="0">
                <a:latin typeface="Arial" charset="0"/>
                <a:cs typeface="Arial" charset="0"/>
              </a:rPr>
              <a:t> the profit </a:t>
            </a:r>
            <a:r>
              <a:rPr lang="fr-FR" sz="2800" i="1" dirty="0" err="1">
                <a:latin typeface="Arial" charset="0"/>
                <a:cs typeface="Arial" charset="0"/>
              </a:rPr>
              <a:t>from</a:t>
            </a:r>
            <a:r>
              <a:rPr lang="fr-FR" sz="2800" i="1" dirty="0">
                <a:latin typeface="Arial" charset="0"/>
                <a:cs typeface="Arial" charset="0"/>
              </a:rPr>
              <a:t> a bull </a:t>
            </a:r>
            <a:r>
              <a:rPr lang="fr-FR" sz="2800" i="1" dirty="0" err="1">
                <a:latin typeface="Arial" charset="0"/>
                <a:cs typeface="Arial" charset="0"/>
              </a:rPr>
              <a:t>spread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strategy</a:t>
            </a:r>
            <a:r>
              <a:rPr lang="fr-FR" sz="2800" i="1" dirty="0">
                <a:latin typeface="Arial" charset="0"/>
                <a:cs typeface="Arial" charset="0"/>
              </a:rPr>
              <a:t>:  </a:t>
            </a:r>
            <a:r>
              <a:rPr lang="fr-FR" sz="2800" i="1" dirty="0" err="1">
                <a:latin typeface="Arial" charset="0"/>
                <a:cs typeface="Arial" charset="0"/>
              </a:rPr>
              <a:t>buy</a:t>
            </a:r>
            <a:r>
              <a:rPr lang="fr-FR" sz="2800" i="1" dirty="0">
                <a:latin typeface="Arial" charset="0"/>
                <a:cs typeface="Arial" charset="0"/>
              </a:rPr>
              <a:t> for $3 a call </a:t>
            </a:r>
            <a:r>
              <a:rPr lang="fr-FR" sz="2800" i="1" dirty="0" err="1">
                <a:latin typeface="Arial" charset="0"/>
                <a:cs typeface="Arial" charset="0"/>
              </a:rPr>
              <a:t>with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strike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price</a:t>
            </a:r>
            <a:r>
              <a:rPr lang="fr-FR" sz="2800" i="1" dirty="0">
                <a:latin typeface="Arial" charset="0"/>
                <a:cs typeface="Arial" charset="0"/>
              </a:rPr>
              <a:t> of $30 and </a:t>
            </a:r>
            <a:r>
              <a:rPr lang="fr-FR" sz="2800" i="1" dirty="0" err="1">
                <a:latin typeface="Arial" charset="0"/>
                <a:cs typeface="Arial" charset="0"/>
              </a:rPr>
              <a:t>sell</a:t>
            </a:r>
            <a:r>
              <a:rPr lang="fr-FR" sz="2800" i="1" dirty="0">
                <a:latin typeface="Arial" charset="0"/>
                <a:cs typeface="Arial" charset="0"/>
              </a:rPr>
              <a:t> for $1 a call </a:t>
            </a:r>
            <a:r>
              <a:rPr lang="fr-FR" sz="2800" i="1" dirty="0" err="1">
                <a:latin typeface="Arial" charset="0"/>
                <a:cs typeface="Arial" charset="0"/>
              </a:rPr>
              <a:t>with</a:t>
            </a:r>
            <a:r>
              <a:rPr lang="fr-FR" sz="2800" i="1" dirty="0">
                <a:latin typeface="Arial" charset="0"/>
                <a:cs typeface="Arial" charset="0"/>
              </a:rPr>
              <a:t> a </a:t>
            </a:r>
            <a:r>
              <a:rPr lang="fr-FR" sz="2800" i="1" dirty="0" err="1">
                <a:latin typeface="Arial" charset="0"/>
                <a:cs typeface="Arial" charset="0"/>
              </a:rPr>
              <a:t>strike</a:t>
            </a:r>
            <a:r>
              <a:rPr lang="fr-FR" sz="2800" i="1" dirty="0">
                <a:latin typeface="Arial" charset="0"/>
                <a:cs typeface="Arial" charset="0"/>
              </a:rPr>
              <a:t> </a:t>
            </a:r>
            <a:r>
              <a:rPr lang="fr-FR" sz="2800" i="1" dirty="0" err="1">
                <a:latin typeface="Arial" charset="0"/>
                <a:cs typeface="Arial" charset="0"/>
              </a:rPr>
              <a:t>price</a:t>
            </a:r>
            <a:r>
              <a:rPr lang="fr-FR" sz="2800" i="1" dirty="0">
                <a:latin typeface="Arial" charset="0"/>
                <a:cs typeface="Arial" charset="0"/>
              </a:rPr>
              <a:t> of $35.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cs typeface="Arial" charset="0"/>
              </a:rPr>
              <a:t>The profit from the strategy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524000"/>
          <a:ext cx="8153400" cy="283730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Stock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price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range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Profit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from</a:t>
                      </a: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  long call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Profit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fr-FR" sz="2400" b="1" i="1" baseline="0" dirty="0" err="1">
                          <a:latin typeface="Times New Roman"/>
                          <a:ea typeface="MS Mincho"/>
                          <a:cs typeface="Times New Roman"/>
                        </a:rPr>
                        <a:t>from</a:t>
                      </a: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 short call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b="1" i="1" dirty="0">
                          <a:latin typeface="Times New Roman"/>
                          <a:ea typeface="MS Mincho"/>
                          <a:cs typeface="Times New Roman"/>
                        </a:rPr>
                        <a:t>Total</a:t>
                      </a:r>
                      <a:r>
                        <a:rPr lang="fr-FR" sz="2400" b="1" i="1" baseline="0" dirty="0">
                          <a:latin typeface="Times New Roman"/>
                          <a:ea typeface="MS Mincho"/>
                          <a:cs typeface="Times New Roman"/>
                        </a:rPr>
                        <a:t> profit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≤ 30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30&lt; 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≤ 35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≥ 35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-3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 - 33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 - 33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-(S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-35)+1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-2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4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  - 32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400" i="1" dirty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24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b="1" dirty="0" err="1">
                <a:latin typeface="Arial" pitchFamily="34" charset="0"/>
                <a:cs typeface="Arial" pitchFamily="34" charset="0"/>
              </a:rPr>
              <a:t>Bear</a:t>
            </a:r>
            <a:r>
              <a:rPr lang="fr-FR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b="1" dirty="0" err="1">
                <a:latin typeface="Arial" pitchFamily="34" charset="0"/>
                <a:cs typeface="Arial" pitchFamily="34" charset="0"/>
              </a:rPr>
              <a:t>Speads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3000" b="1" dirty="0">
                <a:latin typeface="Arial" pitchFamily="34" charset="0"/>
                <a:cs typeface="Arial" pitchFamily="34" charset="0"/>
              </a:rPr>
              <a:t>Course 1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 :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buy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put on a stock 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certain strike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K2 and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sell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put on the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same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stock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lower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strike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K1 </a:t>
            </a:r>
            <a:r>
              <a:rPr lang="fr-FR" sz="2800" dirty="0">
                <a:latin typeface="Arial" charset="0"/>
                <a:cs typeface="Arial" charset="0"/>
              </a:rPr>
              <a:t>(K1&lt;K2). 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3000" b="1" dirty="0">
                <a:latin typeface="Arial" pitchFamily="34" charset="0"/>
                <a:cs typeface="Arial" pitchFamily="34" charset="0"/>
              </a:rPr>
              <a:t>Course 2 :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buy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call on a stock 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certain strike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K2 and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sell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call on the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same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stock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lower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strike </a:t>
            </a:r>
            <a:r>
              <a:rPr lang="fr-FR" sz="30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000" dirty="0">
                <a:latin typeface="Arial" pitchFamily="34" charset="0"/>
                <a:cs typeface="Arial" pitchFamily="34" charset="0"/>
              </a:rPr>
              <a:t> K1 </a:t>
            </a:r>
            <a:r>
              <a:rPr lang="fr-FR" sz="2800" dirty="0">
                <a:latin typeface="Arial" charset="0"/>
                <a:cs typeface="Arial" charset="0"/>
              </a:rPr>
              <a:t>(K1&lt;K2). 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/>
          <a:lstStyle/>
          <a:p>
            <a:pPr eaLnBrk="1" hangingPunct="1"/>
            <a:r>
              <a:rPr lang="fr-FR" dirty="0" err="1">
                <a:latin typeface="Arial" charset="0"/>
                <a:cs typeface="Arial" charset="0"/>
              </a:rPr>
              <a:t>Payoff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from</a:t>
            </a:r>
            <a:r>
              <a:rPr lang="fr-FR" dirty="0">
                <a:latin typeface="Arial" charset="0"/>
                <a:cs typeface="Arial" charset="0"/>
              </a:rPr>
              <a:t> the </a:t>
            </a:r>
            <a:r>
              <a:rPr lang="fr-FR" dirty="0" err="1">
                <a:latin typeface="Arial" charset="0"/>
                <a:cs typeface="Arial" charset="0"/>
              </a:rPr>
              <a:t>strategy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at</a:t>
            </a:r>
            <a:r>
              <a:rPr lang="fr-FR" dirty="0">
                <a:latin typeface="Arial" charset="0"/>
                <a:cs typeface="Arial" charset="0"/>
              </a:rPr>
              <a:t> time T (course 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676400"/>
          <a:ext cx="7696200" cy="2971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Stock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5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price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range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 long put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5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short put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Total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5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 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≤ 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K1&lt; 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 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&lt;  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≥K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-(K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r>
                        <a:rPr lang="fr-FR" sz="2500" i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–S</a:t>
                      </a:r>
                      <a:r>
                        <a:rPr lang="fr-FR" sz="2500" i="1" kern="1200" baseline="-250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)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-S</a:t>
                      </a:r>
                      <a:r>
                        <a:rPr lang="fr-FR" sz="2500" b="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5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Bear Spread (two puts)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67587" name="Object 5"/>
          <p:cNvPicPr>
            <a:picLocks noChangeArrowheads="1"/>
          </p:cNvPicPr>
          <p:nvPr/>
        </p:nvPicPr>
        <p:blipFill>
          <a:blip r:embed="rId2" cstate="print"/>
          <a:srcRect l="-8138" t="-14899" r="-3888" b="-244"/>
          <a:stretch>
            <a:fillRect/>
          </a:stretch>
        </p:blipFill>
        <p:spPr bwMode="auto">
          <a:xfrm>
            <a:off x="1295400" y="12954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Bear Spread (two calls)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68611" name="Object 7"/>
          <p:cNvPicPr>
            <a:picLocks noChangeArrowheads="1"/>
          </p:cNvPicPr>
          <p:nvPr/>
        </p:nvPicPr>
        <p:blipFill>
          <a:blip r:embed="rId2" cstate="print"/>
          <a:srcRect l="-8051" t="-11647" r="-4253" b="-246"/>
          <a:stretch>
            <a:fillRect/>
          </a:stretch>
        </p:blipFill>
        <p:spPr bwMode="auto">
          <a:xfrm>
            <a:off x="1066800" y="1447800"/>
            <a:ext cx="685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fr-FR" b="1" i="1" dirty="0">
                <a:latin typeface="Arial" charset="0"/>
                <a:cs typeface="Arial" charset="0"/>
              </a:rPr>
              <a:t>Ex: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Calculate</a:t>
            </a:r>
            <a:r>
              <a:rPr lang="fr-FR" i="1" dirty="0">
                <a:latin typeface="Arial" charset="0"/>
                <a:cs typeface="Arial" charset="0"/>
              </a:rPr>
              <a:t> the profit and </a:t>
            </a:r>
            <a:r>
              <a:rPr lang="fr-FR" i="1" dirty="0" err="1">
                <a:latin typeface="Arial" charset="0"/>
                <a:cs typeface="Arial" charset="0"/>
              </a:rPr>
              <a:t>draw</a:t>
            </a:r>
            <a:r>
              <a:rPr lang="fr-FR" i="1" dirty="0">
                <a:latin typeface="Arial" charset="0"/>
                <a:cs typeface="Arial" charset="0"/>
              </a:rPr>
              <a:t> a </a:t>
            </a:r>
            <a:r>
              <a:rPr lang="fr-FR" i="1" dirty="0" err="1">
                <a:latin typeface="Arial" charset="0"/>
                <a:cs typeface="Arial" charset="0"/>
              </a:rPr>
              <a:t>diagram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showing</a:t>
            </a:r>
            <a:r>
              <a:rPr lang="fr-FR" i="1" dirty="0">
                <a:latin typeface="Arial" charset="0"/>
                <a:cs typeface="Arial" charset="0"/>
              </a:rPr>
              <a:t> the profit </a:t>
            </a:r>
            <a:r>
              <a:rPr lang="fr-FR" i="1" dirty="0" err="1">
                <a:latin typeface="Arial" charset="0"/>
                <a:cs typeface="Arial" charset="0"/>
              </a:rPr>
              <a:t>from</a:t>
            </a:r>
            <a:r>
              <a:rPr lang="fr-FR" i="1" dirty="0">
                <a:latin typeface="Arial" charset="0"/>
                <a:cs typeface="Arial" charset="0"/>
              </a:rPr>
              <a:t> a </a:t>
            </a:r>
            <a:r>
              <a:rPr lang="fr-FR" i="1" dirty="0" err="1">
                <a:latin typeface="Arial" charset="0"/>
                <a:cs typeface="Arial" charset="0"/>
              </a:rPr>
              <a:t>bear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spread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strategy</a:t>
            </a:r>
            <a:r>
              <a:rPr lang="fr-FR" i="1" dirty="0">
                <a:latin typeface="Arial" charset="0"/>
                <a:cs typeface="Arial" charset="0"/>
              </a:rPr>
              <a:t>: </a:t>
            </a:r>
            <a:r>
              <a:rPr lang="fr-FR" i="1" dirty="0" err="1">
                <a:latin typeface="Arial" charset="0"/>
                <a:cs typeface="Arial" charset="0"/>
              </a:rPr>
              <a:t>buy</a:t>
            </a:r>
            <a:r>
              <a:rPr lang="fr-FR" i="1" dirty="0">
                <a:latin typeface="Arial" charset="0"/>
                <a:cs typeface="Arial" charset="0"/>
              </a:rPr>
              <a:t> for $3 a put </a:t>
            </a:r>
            <a:r>
              <a:rPr lang="fr-FR" i="1" dirty="0" err="1">
                <a:latin typeface="Arial" charset="0"/>
                <a:cs typeface="Arial" charset="0"/>
              </a:rPr>
              <a:t>with</a:t>
            </a:r>
            <a:r>
              <a:rPr lang="fr-FR" i="1" dirty="0">
                <a:latin typeface="Arial" charset="0"/>
                <a:cs typeface="Arial" charset="0"/>
              </a:rPr>
              <a:t> a </a:t>
            </a:r>
            <a:r>
              <a:rPr lang="fr-FR" i="1" dirty="0" err="1">
                <a:latin typeface="Arial" charset="0"/>
                <a:cs typeface="Arial" charset="0"/>
              </a:rPr>
              <a:t>strike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price</a:t>
            </a:r>
            <a:r>
              <a:rPr lang="fr-FR" i="1" dirty="0">
                <a:latin typeface="Arial" charset="0"/>
                <a:cs typeface="Arial" charset="0"/>
              </a:rPr>
              <a:t> of $35 and </a:t>
            </a:r>
            <a:r>
              <a:rPr lang="fr-FR" i="1" dirty="0" err="1">
                <a:latin typeface="Arial" charset="0"/>
                <a:cs typeface="Arial" charset="0"/>
              </a:rPr>
              <a:t>sell</a:t>
            </a:r>
            <a:r>
              <a:rPr lang="fr-FR" i="1" dirty="0">
                <a:latin typeface="Arial" charset="0"/>
                <a:cs typeface="Arial" charset="0"/>
              </a:rPr>
              <a:t> for $1 a put </a:t>
            </a:r>
            <a:r>
              <a:rPr lang="fr-FR" i="1" dirty="0" err="1">
                <a:latin typeface="Arial" charset="0"/>
                <a:cs typeface="Arial" charset="0"/>
              </a:rPr>
              <a:t>with</a:t>
            </a:r>
            <a:r>
              <a:rPr lang="fr-FR" i="1" dirty="0">
                <a:latin typeface="Arial" charset="0"/>
                <a:cs typeface="Arial" charset="0"/>
              </a:rPr>
              <a:t> a </a:t>
            </a:r>
            <a:r>
              <a:rPr lang="fr-FR" i="1" dirty="0" err="1">
                <a:latin typeface="Arial" charset="0"/>
                <a:cs typeface="Arial" charset="0"/>
              </a:rPr>
              <a:t>strike</a:t>
            </a:r>
            <a:r>
              <a:rPr lang="fr-FR" i="1" dirty="0">
                <a:latin typeface="Arial" charset="0"/>
                <a:cs typeface="Arial" charset="0"/>
              </a:rPr>
              <a:t> </a:t>
            </a:r>
            <a:r>
              <a:rPr lang="fr-FR" i="1" dirty="0" err="1">
                <a:latin typeface="Arial" charset="0"/>
                <a:cs typeface="Arial" charset="0"/>
              </a:rPr>
              <a:t>price</a:t>
            </a:r>
            <a:r>
              <a:rPr lang="fr-FR" i="1" dirty="0">
                <a:latin typeface="Arial" charset="0"/>
                <a:cs typeface="Arial" charset="0"/>
              </a:rPr>
              <a:t> of $30. 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None/>
            </a:pPr>
            <a:r>
              <a:rPr lang="fr-FR" b="1" dirty="0" err="1">
                <a:latin typeface="Arial" charset="0"/>
                <a:cs typeface="Arial" charset="0"/>
              </a:rPr>
              <a:t>Butterfly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A </a:t>
            </a:r>
            <a:r>
              <a:rPr lang="fr-FR" sz="2800" dirty="0" err="1">
                <a:latin typeface="Arial" charset="0"/>
                <a:cs typeface="Arial" charset="0"/>
              </a:rPr>
              <a:t>butterfly</a:t>
            </a:r>
            <a:r>
              <a:rPr lang="fr-FR" sz="2800" dirty="0">
                <a:latin typeface="Arial" charset="0"/>
                <a:cs typeface="Arial" charset="0"/>
              </a:rPr>
              <a:t> spread </a:t>
            </a:r>
            <a:r>
              <a:rPr lang="fr-FR" sz="2800" dirty="0" err="1">
                <a:latin typeface="Arial" charset="0"/>
                <a:cs typeface="Arial" charset="0"/>
              </a:rPr>
              <a:t>involves</a:t>
            </a:r>
            <a:r>
              <a:rPr lang="fr-FR" sz="2800" dirty="0">
                <a:latin typeface="Arial" charset="0"/>
                <a:cs typeface="Arial" charset="0"/>
              </a:rPr>
              <a:t> positions in options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three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different</a:t>
            </a:r>
            <a:r>
              <a:rPr lang="fr-FR" sz="2800" dirty="0">
                <a:latin typeface="Arial" charset="0"/>
                <a:cs typeface="Arial" charset="0"/>
              </a:rPr>
              <a:t> strike </a:t>
            </a:r>
            <a:r>
              <a:rPr lang="fr-FR" sz="2800" dirty="0" err="1">
                <a:latin typeface="Arial" charset="0"/>
                <a:cs typeface="Arial" charset="0"/>
              </a:rPr>
              <a:t>prices</a:t>
            </a:r>
            <a:r>
              <a:rPr lang="fr-FR" sz="2800" dirty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fr-FR" sz="2800" b="1" dirty="0">
                <a:latin typeface="Arial" charset="0"/>
                <a:cs typeface="Arial" charset="0"/>
              </a:rPr>
              <a:t>Course 1 </a:t>
            </a:r>
            <a:r>
              <a:rPr lang="fr-FR" sz="2800" dirty="0">
                <a:latin typeface="Arial" charset="0"/>
                <a:cs typeface="Arial" charset="0"/>
              </a:rPr>
              <a:t>: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call option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relative </a:t>
            </a:r>
            <a:r>
              <a:rPr lang="fr-FR" sz="2800" dirty="0" err="1">
                <a:latin typeface="Arial" charset="0"/>
                <a:cs typeface="Arial" charset="0"/>
              </a:rPr>
              <a:t>low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K1,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call option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relative </a:t>
            </a:r>
            <a:r>
              <a:rPr lang="fr-FR" sz="2800" dirty="0" err="1">
                <a:latin typeface="Arial" charset="0"/>
                <a:cs typeface="Arial" charset="0"/>
              </a:rPr>
              <a:t>high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K3, and </a:t>
            </a:r>
            <a:r>
              <a:rPr lang="fr-FR" sz="2800" dirty="0" err="1">
                <a:latin typeface="Arial" charset="0"/>
                <a:cs typeface="Arial" charset="0"/>
              </a:rPr>
              <a:t>sell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call options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K2, </a:t>
            </a:r>
            <a:r>
              <a:rPr lang="fr-FR" sz="2800" dirty="0" err="1">
                <a:latin typeface="Arial" charset="0"/>
                <a:cs typeface="Arial" charset="0"/>
              </a:rPr>
              <a:t>halfway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between</a:t>
            </a:r>
            <a:r>
              <a:rPr lang="fr-FR" sz="2800" dirty="0">
                <a:latin typeface="Arial" charset="0"/>
                <a:cs typeface="Arial" charset="0"/>
              </a:rPr>
              <a:t> K1 and K3 (K2=(K1+K3)/2).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Tx/>
              <a:buChar char="-"/>
            </a:pPr>
            <a:r>
              <a:rPr lang="en-US" sz="2800" b="1" dirty="0">
                <a:latin typeface="Arial" charset="0"/>
                <a:cs typeface="Arial" charset="0"/>
              </a:rPr>
              <a:t>Course 2</a:t>
            </a:r>
            <a:r>
              <a:rPr lang="fr-FR" sz="2800" b="1" dirty="0">
                <a:latin typeface="Arial" charset="0"/>
                <a:cs typeface="Arial" charset="0"/>
              </a:rPr>
              <a:t> :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put option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relative </a:t>
            </a:r>
            <a:r>
              <a:rPr lang="fr-FR" sz="2800" dirty="0" err="1">
                <a:latin typeface="Arial" charset="0"/>
                <a:cs typeface="Arial" charset="0"/>
              </a:rPr>
              <a:t>low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K1,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put option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relative </a:t>
            </a:r>
            <a:r>
              <a:rPr lang="fr-FR" sz="2800" dirty="0" err="1">
                <a:latin typeface="Arial" charset="0"/>
                <a:cs typeface="Arial" charset="0"/>
              </a:rPr>
              <a:t>high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K3, and </a:t>
            </a:r>
            <a:r>
              <a:rPr lang="fr-FR" sz="2800" dirty="0" err="1">
                <a:latin typeface="Arial" charset="0"/>
                <a:cs typeface="Arial" charset="0"/>
              </a:rPr>
              <a:t>sell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put options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K2, </a:t>
            </a:r>
            <a:r>
              <a:rPr lang="fr-FR" sz="2800" dirty="0" err="1">
                <a:latin typeface="Arial" charset="0"/>
                <a:cs typeface="Arial" charset="0"/>
              </a:rPr>
              <a:t>halfway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between</a:t>
            </a:r>
            <a:r>
              <a:rPr lang="fr-FR" sz="2800" dirty="0">
                <a:latin typeface="Arial" charset="0"/>
                <a:cs typeface="Arial" charset="0"/>
              </a:rPr>
              <a:t> K1 and K3 (K2=(K1+K3)/2).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Payoff from a butterfly spread (course 1)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K2 = 0.5 (K1 + K3)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143000"/>
          <a:ext cx="7924800" cy="3810381"/>
        </p:xfrm>
        <a:graphic>
          <a:graphicData uri="http://schemas.openxmlformats.org/drawingml/2006/table">
            <a:tbl>
              <a:tblPr/>
              <a:tblGrid>
                <a:gridCol w="155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Stock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3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price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3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rannge</a:t>
                      </a:r>
                      <a:endParaRPr lang="en-US" sz="23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3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first long call</a:t>
                      </a:r>
                      <a:endParaRPr lang="en-US" sz="23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3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second long call</a:t>
                      </a:r>
                      <a:endParaRPr lang="en-US" sz="23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3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3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short calls</a:t>
                      </a:r>
                      <a:endParaRPr lang="en-US" sz="2300" b="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3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Total payoff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≤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&lt; 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&lt;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&lt;S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&lt;K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3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≥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3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– K</a:t>
                      </a:r>
                      <a:r>
                        <a:rPr lang="fr-FR" sz="23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3</a:t>
                      </a:r>
                      <a:endParaRPr lang="en-US" sz="23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-2(S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)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-2(S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2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)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3</a:t>
                      </a: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-S</a:t>
                      </a:r>
                      <a:r>
                        <a:rPr lang="fr-FR" sz="23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3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3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Butterfly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r>
              <a:rPr lang="fr-FR" b="1" dirty="0">
                <a:latin typeface="Arial" charset="0"/>
                <a:cs typeface="Arial" charset="0"/>
              </a:rPr>
              <a:t> (</a:t>
            </a:r>
            <a:r>
              <a:rPr lang="fr-FR" b="1" dirty="0" err="1">
                <a:latin typeface="Arial" charset="0"/>
                <a:cs typeface="Arial" charset="0"/>
              </a:rPr>
              <a:t>using</a:t>
            </a:r>
            <a:r>
              <a:rPr lang="fr-FR" b="1" dirty="0">
                <a:latin typeface="Arial" charset="0"/>
                <a:cs typeface="Arial" charset="0"/>
              </a:rPr>
              <a:t> calls)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pic>
        <p:nvPicPr>
          <p:cNvPr id="72707" name="Object 8"/>
          <p:cNvPicPr>
            <a:picLocks noChangeArrowheads="1"/>
          </p:cNvPicPr>
          <p:nvPr/>
        </p:nvPicPr>
        <p:blipFill>
          <a:blip r:embed="rId2" cstate="print"/>
          <a:srcRect l="-2086" t="-3465" r="-3903" b="-267"/>
          <a:stretch>
            <a:fillRect/>
          </a:stretch>
        </p:blipFill>
        <p:spPr bwMode="auto">
          <a:xfrm>
            <a:off x="1371600" y="121920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295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Long Call </a:t>
            </a:r>
            <a:br>
              <a:rPr lang="en-US" dirty="0"/>
            </a:b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7245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	</a:t>
            </a:r>
            <a:r>
              <a:rPr lang="en-US" sz="2400" dirty="0"/>
              <a:t>Profit from buying one European call option: option price = $5, strike price = $100. Long Call= Max(ST-100-5,-5)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66863" y="2819400"/>
            <a:ext cx="6637337" cy="3200400"/>
            <a:chOff x="987" y="1707"/>
            <a:chExt cx="4181" cy="1973"/>
          </a:xfrm>
        </p:grpSpPr>
        <p:sp>
          <p:nvSpPr>
            <p:cNvPr id="17415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>
              <a:off x="1530" y="3204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 flipH="1" flipV="1">
              <a:off x="1486" y="3112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 flipH="1" flipV="1">
              <a:off x="1392" y="3111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flipH="1">
              <a:off x="1361" y="3121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0"/>
            <p:cNvSpPr>
              <a:spLocks noChangeShapeType="1"/>
            </p:cNvSpPr>
            <p:nvPr/>
          </p:nvSpPr>
          <p:spPr bwMode="auto">
            <a:xfrm>
              <a:off x="3753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1254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1620" y="3404"/>
              <a:ext cx="13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 flipV="1">
              <a:off x="2925" y="1951"/>
              <a:ext cx="1393" cy="14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6"/>
            <p:cNvSpPr>
              <a:spLocks noChangeArrowheads="1"/>
            </p:cNvSpPr>
            <p:nvPr/>
          </p:nvSpPr>
          <p:spPr bwMode="auto">
            <a:xfrm>
              <a:off x="987" y="1765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30</a:t>
              </a:r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987" y="2221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20</a:t>
              </a:r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999" y="2655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</a:t>
              </a:r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1059" y="3063"/>
              <a:ext cx="221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0</a:t>
              </a:r>
            </a:p>
          </p:txBody>
        </p:sp>
        <p:sp>
          <p:nvSpPr>
            <p:cNvPr id="17440" name="Rectangle 30"/>
            <p:cNvSpPr>
              <a:spLocks noChangeArrowheads="1"/>
            </p:cNvSpPr>
            <p:nvPr/>
          </p:nvSpPr>
          <p:spPr bwMode="auto">
            <a:xfrm>
              <a:off x="1011" y="3279"/>
              <a:ext cx="285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-5</a:t>
              </a:r>
            </a:p>
          </p:txBody>
        </p:sp>
        <p:sp>
          <p:nvSpPr>
            <p:cNvPr id="17441" name="Rectangle 31"/>
            <p:cNvSpPr>
              <a:spLocks noChangeArrowheads="1"/>
            </p:cNvSpPr>
            <p:nvPr/>
          </p:nvSpPr>
          <p:spPr bwMode="auto">
            <a:xfrm>
              <a:off x="1464" y="2859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70</a:t>
              </a:r>
            </a:p>
          </p:txBody>
        </p:sp>
        <p:sp>
          <p:nvSpPr>
            <p:cNvPr id="17442" name="Rectangle 32"/>
            <p:cNvSpPr>
              <a:spLocks noChangeArrowheads="1"/>
            </p:cNvSpPr>
            <p:nvPr/>
          </p:nvSpPr>
          <p:spPr bwMode="auto">
            <a:xfrm>
              <a:off x="1896" y="2859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80</a:t>
              </a:r>
            </a:p>
          </p:txBody>
        </p:sp>
        <p:sp>
          <p:nvSpPr>
            <p:cNvPr id="17443" name="Rectangle 33"/>
            <p:cNvSpPr>
              <a:spLocks noChangeArrowheads="1"/>
            </p:cNvSpPr>
            <p:nvPr/>
          </p:nvSpPr>
          <p:spPr bwMode="auto">
            <a:xfrm>
              <a:off x="2316" y="2859"/>
              <a:ext cx="328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90</a:t>
              </a:r>
            </a:p>
          </p:txBody>
        </p:sp>
        <p:sp>
          <p:nvSpPr>
            <p:cNvPr id="17444" name="Rectangle 34"/>
            <p:cNvSpPr>
              <a:spLocks noChangeArrowheads="1"/>
            </p:cNvSpPr>
            <p:nvPr/>
          </p:nvSpPr>
          <p:spPr bwMode="auto">
            <a:xfrm>
              <a:off x="2727" y="2859"/>
              <a:ext cx="435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100</a:t>
              </a:r>
            </a:p>
          </p:txBody>
        </p:sp>
        <p:sp>
          <p:nvSpPr>
            <p:cNvPr id="17445" name="Rectangle 35"/>
            <p:cNvSpPr>
              <a:spLocks noChangeArrowheads="1"/>
            </p:cNvSpPr>
            <p:nvPr/>
          </p:nvSpPr>
          <p:spPr bwMode="auto">
            <a:xfrm>
              <a:off x="3159" y="3255"/>
              <a:ext cx="435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110</a:t>
              </a:r>
            </a:p>
          </p:txBody>
        </p:sp>
        <p:sp>
          <p:nvSpPr>
            <p:cNvPr id="17446" name="Rectangle 36"/>
            <p:cNvSpPr>
              <a:spLocks noChangeArrowheads="1"/>
            </p:cNvSpPr>
            <p:nvPr/>
          </p:nvSpPr>
          <p:spPr bwMode="auto">
            <a:xfrm>
              <a:off x="3591" y="3255"/>
              <a:ext cx="435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120</a:t>
              </a:r>
            </a:p>
          </p:txBody>
        </p:sp>
        <p:sp>
          <p:nvSpPr>
            <p:cNvPr id="17447" name="Rectangle 37"/>
            <p:cNvSpPr>
              <a:spLocks noChangeArrowheads="1"/>
            </p:cNvSpPr>
            <p:nvPr/>
          </p:nvSpPr>
          <p:spPr bwMode="auto">
            <a:xfrm>
              <a:off x="4023" y="3255"/>
              <a:ext cx="435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130</a:t>
              </a:r>
            </a:p>
          </p:txBody>
        </p:sp>
        <p:sp>
          <p:nvSpPr>
            <p:cNvPr id="17448" name="Rectangle 38"/>
            <p:cNvSpPr>
              <a:spLocks noChangeArrowheads="1"/>
            </p:cNvSpPr>
            <p:nvPr/>
          </p:nvSpPr>
          <p:spPr bwMode="auto">
            <a:xfrm>
              <a:off x="1335" y="1707"/>
              <a:ext cx="850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Profit ($)</a:t>
              </a:r>
            </a:p>
          </p:txBody>
        </p:sp>
        <p:sp>
          <p:nvSpPr>
            <p:cNvPr id="17449" name="Rectangle 39"/>
            <p:cNvSpPr>
              <a:spLocks noChangeArrowheads="1"/>
            </p:cNvSpPr>
            <p:nvPr/>
          </p:nvSpPr>
          <p:spPr bwMode="auto">
            <a:xfrm>
              <a:off x="3848" y="2667"/>
              <a:ext cx="1320" cy="5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/>
                <a:t>Terminal</a:t>
              </a:r>
            </a:p>
            <a:p>
              <a:pPr algn="ctr" eaLnBrk="0" hangingPunct="0"/>
              <a:r>
                <a:rPr lang="en-US" sz="2400"/>
                <a:t>stock price ($)</a:t>
              </a:r>
            </a:p>
          </p:txBody>
        </p:sp>
      </p:grpSp>
      <p:sp>
        <p:nvSpPr>
          <p:cNvPr id="17414" name="Slide Number Placeholder 4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B254D-9B42-4AB1-A40C-0D4DF78CC36A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fr-FR" b="1" dirty="0" err="1">
                <a:latin typeface="Arial" charset="0"/>
                <a:cs typeface="Arial" charset="0"/>
              </a:rPr>
              <a:t>Butterfly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Spreads</a:t>
            </a:r>
            <a:r>
              <a:rPr lang="fr-FR" b="1" dirty="0">
                <a:latin typeface="Arial" charset="0"/>
                <a:cs typeface="Arial" charset="0"/>
              </a:rPr>
              <a:t> (</a:t>
            </a:r>
            <a:r>
              <a:rPr lang="fr-FR" b="1" dirty="0" err="1">
                <a:latin typeface="Arial" charset="0"/>
                <a:cs typeface="Arial" charset="0"/>
              </a:rPr>
              <a:t>using</a:t>
            </a:r>
            <a:r>
              <a:rPr lang="fr-FR" b="1" dirty="0">
                <a:latin typeface="Arial" charset="0"/>
                <a:cs typeface="Arial" charset="0"/>
              </a:rPr>
              <a:t> </a:t>
            </a:r>
            <a:r>
              <a:rPr lang="fr-FR" b="1" dirty="0" err="1">
                <a:latin typeface="Arial" charset="0"/>
                <a:cs typeface="Arial" charset="0"/>
              </a:rPr>
              <a:t>puts</a:t>
            </a:r>
            <a:r>
              <a:rPr lang="fr-FR" b="1" dirty="0">
                <a:latin typeface="Arial" charset="0"/>
                <a:cs typeface="Arial" charset="0"/>
              </a:rPr>
              <a:t>)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pic>
        <p:nvPicPr>
          <p:cNvPr id="73731" name="Object 9"/>
          <p:cNvPicPr>
            <a:picLocks noChangeArrowheads="1"/>
          </p:cNvPicPr>
          <p:nvPr/>
        </p:nvPicPr>
        <p:blipFill>
          <a:blip r:embed="rId2" cstate="print"/>
          <a:srcRect l="-2087" t="-3502" r="-4024" b="-255"/>
          <a:stretch>
            <a:fillRect/>
          </a:stretch>
        </p:blipFill>
        <p:spPr bwMode="auto">
          <a:xfrm>
            <a:off x="1371600" y="1371600"/>
            <a:ext cx="586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None/>
            </a:pPr>
            <a:r>
              <a:rPr lang="fr-FR" sz="3800" b="1" dirty="0" err="1">
                <a:latin typeface="Arial" charset="0"/>
                <a:cs typeface="Arial" charset="0"/>
              </a:rPr>
              <a:t>Combinations</a:t>
            </a:r>
            <a:endParaRPr lang="fr-FR" sz="3800" b="1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 err="1">
                <a:latin typeface="Arial" charset="0"/>
                <a:cs typeface="Arial" charset="0"/>
              </a:rPr>
              <a:t>Involve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taking</a:t>
            </a:r>
            <a:r>
              <a:rPr lang="fr-FR" sz="2800" dirty="0">
                <a:latin typeface="Arial" charset="0"/>
                <a:cs typeface="Arial" charset="0"/>
              </a:rPr>
              <a:t> a position in </a:t>
            </a:r>
            <a:r>
              <a:rPr lang="fr-FR" sz="2800" dirty="0" err="1">
                <a:latin typeface="Arial" charset="0"/>
                <a:cs typeface="Arial" charset="0"/>
              </a:rPr>
              <a:t>both</a:t>
            </a:r>
            <a:r>
              <a:rPr lang="fr-FR" sz="2800" dirty="0">
                <a:latin typeface="Arial" charset="0"/>
                <a:cs typeface="Arial" charset="0"/>
              </a:rPr>
              <a:t> calls and </a:t>
            </a:r>
            <a:r>
              <a:rPr lang="fr-FR" sz="2800" dirty="0" err="1">
                <a:latin typeface="Arial" charset="0"/>
                <a:cs typeface="Arial" charset="0"/>
              </a:rPr>
              <a:t>puts</a:t>
            </a:r>
            <a:r>
              <a:rPr lang="fr-FR" sz="2800" dirty="0">
                <a:latin typeface="Arial" charset="0"/>
                <a:cs typeface="Arial" charset="0"/>
              </a:rPr>
              <a:t> on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stock.</a:t>
            </a:r>
          </a:p>
          <a:p>
            <a:pPr marL="342900" lvl="1" indent="-342900" eaLnBrk="1" hangingPunct="1">
              <a:buFontTx/>
              <a:buChar char="-"/>
            </a:pPr>
            <a:r>
              <a:rPr lang="fr-FR" b="1" dirty="0" err="1">
                <a:latin typeface="Arial" charset="0"/>
                <a:cs typeface="Arial" charset="0"/>
              </a:rPr>
              <a:t>Straddle</a:t>
            </a:r>
            <a:endParaRPr lang="fr-FR" b="1" dirty="0">
              <a:latin typeface="Arial" charset="0"/>
              <a:cs typeface="Arial" charset="0"/>
            </a:endParaRPr>
          </a:p>
          <a:p>
            <a:pPr marL="342900" lvl="1" indent="-342900" eaLnBrk="1" hangingPunct="1">
              <a:buFontTx/>
              <a:buChar char="-"/>
            </a:pPr>
            <a:r>
              <a:rPr lang="fr-FR" b="1" dirty="0" err="1">
                <a:latin typeface="Arial" charset="0"/>
                <a:cs typeface="Arial" charset="0"/>
              </a:rPr>
              <a:t>Strips</a:t>
            </a:r>
            <a:r>
              <a:rPr lang="fr-FR" b="1" dirty="0">
                <a:latin typeface="Arial" charset="0"/>
                <a:cs typeface="Arial" charset="0"/>
              </a:rPr>
              <a:t> &amp; </a:t>
            </a:r>
            <a:r>
              <a:rPr lang="fr-FR" b="1" dirty="0" err="1">
                <a:latin typeface="Arial" charset="0"/>
                <a:cs typeface="Arial" charset="0"/>
              </a:rPr>
              <a:t>Straps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 eaLnBrk="1" hangingPunct="1">
              <a:buFontTx/>
              <a:buChar char="-"/>
            </a:pPr>
            <a:r>
              <a:rPr lang="fr-FR" b="1" dirty="0" err="1">
                <a:latin typeface="Arial" charset="0"/>
                <a:cs typeface="Arial" charset="0"/>
              </a:rPr>
              <a:t>Strangles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Straddle</a:t>
            </a:r>
          </a:p>
          <a:p>
            <a:pPr eaLnBrk="1" hangingPunct="1">
              <a:buFont typeface="Arial" charset="0"/>
              <a:buNone/>
            </a:pPr>
            <a:r>
              <a:rPr lang="fr-FR" sz="2800" dirty="0">
                <a:latin typeface="Arial" charset="0"/>
                <a:cs typeface="Arial" charset="0"/>
              </a:rPr>
              <a:t>- </a:t>
            </a:r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call and a put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and expiration date.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133600"/>
          <a:ext cx="7315200" cy="199358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Stock</a:t>
                      </a:r>
                      <a:r>
                        <a:rPr lang="en-US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price range</a:t>
                      </a:r>
                      <a:endParaRPr lang="en-US" sz="2500" b="0" i="1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 from call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0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500" b="0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500" b="0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put</a:t>
                      </a:r>
                      <a:endParaRPr lang="en-US" sz="2500" b="0" i="1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Total payoff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 </a:t>
                      </a: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≤ K</a:t>
                      </a:r>
                      <a:endParaRPr lang="en-US" sz="25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&gt; K</a:t>
                      </a:r>
                      <a:endParaRPr lang="en-US" sz="25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i="1" baseline="-2500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500" i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endParaRPr lang="en-US" sz="250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 - S</a:t>
                      </a:r>
                      <a:r>
                        <a:rPr lang="fr-FR" sz="25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5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0</a:t>
                      </a:r>
                      <a:endParaRPr lang="en-US" sz="25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K - S</a:t>
                      </a:r>
                      <a:r>
                        <a:rPr lang="fr-FR" sz="25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</a:t>
                      </a:r>
                      <a:endParaRPr lang="en-US" sz="25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</a:t>
                      </a:r>
                      <a:r>
                        <a:rPr lang="fr-FR" sz="2500" i="1" baseline="-2500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 </a:t>
                      </a:r>
                      <a:r>
                        <a:rPr lang="fr-FR" sz="2500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- K</a:t>
                      </a:r>
                      <a:endParaRPr lang="en-US" sz="2500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Profit from a Straddle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pic>
        <p:nvPicPr>
          <p:cNvPr id="76803" name="Object 10"/>
          <p:cNvPicPr>
            <a:picLocks noChangeArrowheads="1"/>
          </p:cNvPicPr>
          <p:nvPr/>
        </p:nvPicPr>
        <p:blipFill>
          <a:blip r:embed="rId2" cstate="print"/>
          <a:srcRect l="-2083" t="-3165" r="-3835" b="-391"/>
          <a:stretch>
            <a:fillRect/>
          </a:stretch>
        </p:blipFill>
        <p:spPr bwMode="auto">
          <a:xfrm>
            <a:off x="1447800" y="1295400"/>
            <a:ext cx="632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fr-FR" b="1" dirty="0" err="1">
                <a:latin typeface="Arial" charset="0"/>
                <a:cs typeface="Arial" charset="0"/>
              </a:rPr>
              <a:t>Strips</a:t>
            </a:r>
            <a:r>
              <a:rPr lang="fr-FR" b="1" dirty="0">
                <a:latin typeface="Arial" charset="0"/>
                <a:cs typeface="Arial" charset="0"/>
              </a:rPr>
              <a:t> &amp; </a:t>
            </a:r>
            <a:r>
              <a:rPr lang="fr-FR" b="1" dirty="0" err="1">
                <a:latin typeface="Arial" charset="0"/>
                <a:cs typeface="Arial" charset="0"/>
              </a:rPr>
              <a:t>Straps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A </a:t>
            </a:r>
            <a:r>
              <a:rPr lang="fr-FR" sz="2800" dirty="0" err="1">
                <a:latin typeface="Arial" charset="0"/>
                <a:cs typeface="Arial" charset="0"/>
              </a:rPr>
              <a:t>strip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consists</a:t>
            </a:r>
            <a:r>
              <a:rPr lang="fr-FR" sz="2800" dirty="0">
                <a:latin typeface="Arial" charset="0"/>
                <a:cs typeface="Arial" charset="0"/>
              </a:rPr>
              <a:t> of a long position in one call and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puts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and expiration date.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A </a:t>
            </a:r>
            <a:r>
              <a:rPr lang="fr-FR" sz="2800" dirty="0" err="1">
                <a:latin typeface="Arial" charset="0"/>
                <a:cs typeface="Arial" charset="0"/>
              </a:rPr>
              <a:t>strap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consists</a:t>
            </a:r>
            <a:r>
              <a:rPr lang="fr-FR" sz="2800" dirty="0">
                <a:latin typeface="Arial" charset="0"/>
                <a:cs typeface="Arial" charset="0"/>
              </a:rPr>
              <a:t> of a long position in </a:t>
            </a:r>
            <a:r>
              <a:rPr lang="fr-FR" sz="2800" dirty="0" err="1">
                <a:latin typeface="Arial" charset="0"/>
                <a:cs typeface="Arial" charset="0"/>
              </a:rPr>
              <a:t>two</a:t>
            </a:r>
            <a:r>
              <a:rPr lang="fr-FR" sz="2800" dirty="0">
                <a:latin typeface="Arial" charset="0"/>
                <a:cs typeface="Arial" charset="0"/>
              </a:rPr>
              <a:t> calls and one put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and expiration date.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fr-FR" b="1">
                <a:latin typeface="Arial" charset="0"/>
                <a:cs typeface="Arial" charset="0"/>
              </a:rPr>
              <a:t>Strips &amp; Straps</a:t>
            </a:r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>
                <a:latin typeface="Arial" charset="0"/>
                <a:cs typeface="Arial" charset="0"/>
              </a:rPr>
              <a:t> </a:t>
            </a:r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endParaRPr lang="en-US"/>
          </a:p>
        </p:txBody>
      </p:sp>
      <p:pic>
        <p:nvPicPr>
          <p:cNvPr id="78851" name="Object 11"/>
          <p:cNvPicPr>
            <a:picLocks noChangeArrowheads="1"/>
          </p:cNvPicPr>
          <p:nvPr/>
        </p:nvPicPr>
        <p:blipFill>
          <a:blip r:embed="rId2" cstate="print"/>
          <a:srcRect l="-1707" t="-5139" r="-2130" b="-2283"/>
          <a:stretch>
            <a:fillRect/>
          </a:stretch>
        </p:blipFill>
        <p:spPr bwMode="auto">
          <a:xfrm>
            <a:off x="685800" y="1447800"/>
            <a:ext cx="746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126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800" b="1" dirty="0" err="1">
                <a:latin typeface="Arial" charset="0"/>
                <a:cs typeface="Arial" charset="0"/>
              </a:rPr>
              <a:t>Strangles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 err="1">
                <a:latin typeface="Arial" charset="0"/>
                <a:cs typeface="Arial" charset="0"/>
              </a:rPr>
              <a:t>Sometimes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called</a:t>
            </a:r>
            <a:r>
              <a:rPr lang="fr-FR" sz="2800" dirty="0">
                <a:latin typeface="Arial" charset="0"/>
                <a:cs typeface="Arial" charset="0"/>
              </a:rPr>
              <a:t>  a </a:t>
            </a:r>
            <a:r>
              <a:rPr lang="fr-FR" sz="2800" dirty="0" err="1">
                <a:latin typeface="Arial" charset="0"/>
                <a:cs typeface="Arial" charset="0"/>
              </a:rPr>
              <a:t>bottom</a:t>
            </a:r>
            <a:r>
              <a:rPr lang="fr-FR" sz="2800" dirty="0">
                <a:latin typeface="Arial" charset="0"/>
                <a:cs typeface="Arial" charset="0"/>
              </a:rPr>
              <a:t> vertical </a:t>
            </a:r>
            <a:r>
              <a:rPr lang="fr-FR" sz="2800" dirty="0" err="1">
                <a:latin typeface="Arial" charset="0"/>
                <a:cs typeface="Arial" charset="0"/>
              </a:rPr>
              <a:t>combination</a:t>
            </a:r>
            <a:r>
              <a:rPr lang="fr-FR" sz="28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fr-FR" sz="2800" dirty="0" err="1">
                <a:latin typeface="Arial" charset="0"/>
                <a:cs typeface="Arial" charset="0"/>
              </a:rPr>
              <a:t>Buy</a:t>
            </a:r>
            <a:r>
              <a:rPr lang="fr-FR" sz="2800" dirty="0">
                <a:latin typeface="Arial" charset="0"/>
                <a:cs typeface="Arial" charset="0"/>
              </a:rPr>
              <a:t> a put and a call </a:t>
            </a:r>
            <a:r>
              <a:rPr lang="fr-FR" sz="2800" dirty="0" err="1">
                <a:latin typeface="Arial" charset="0"/>
                <a:cs typeface="Arial" charset="0"/>
              </a:rPr>
              <a:t>with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same</a:t>
            </a:r>
            <a:r>
              <a:rPr lang="fr-FR" sz="2800" dirty="0">
                <a:latin typeface="Arial" charset="0"/>
                <a:cs typeface="Arial" charset="0"/>
              </a:rPr>
              <a:t> expiration date and </a:t>
            </a:r>
            <a:r>
              <a:rPr lang="fr-FR" sz="2800" dirty="0" err="1">
                <a:latin typeface="Arial" charset="0"/>
                <a:cs typeface="Arial" charset="0"/>
              </a:rPr>
              <a:t>different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prices</a:t>
            </a:r>
            <a:r>
              <a:rPr lang="fr-FR" sz="2800" dirty="0">
                <a:latin typeface="Arial" charset="0"/>
                <a:cs typeface="Arial" charset="0"/>
              </a:rPr>
              <a:t>. </a:t>
            </a: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Suppose </a:t>
            </a:r>
            <a:r>
              <a:rPr lang="fr-FR" sz="2800" dirty="0" err="1">
                <a:latin typeface="Arial" charset="0"/>
                <a:cs typeface="Arial" charset="0"/>
              </a:rPr>
              <a:t>that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of the call, K2 </a:t>
            </a:r>
            <a:r>
              <a:rPr lang="fr-FR" sz="2800" dirty="0" err="1">
                <a:latin typeface="Arial" charset="0"/>
                <a:cs typeface="Arial" charset="0"/>
              </a:rPr>
              <a:t>is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higher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than</a:t>
            </a:r>
            <a:r>
              <a:rPr lang="fr-FR" sz="2800" dirty="0">
                <a:latin typeface="Arial" charset="0"/>
                <a:cs typeface="Arial" charset="0"/>
              </a:rPr>
              <a:t> the </a:t>
            </a:r>
            <a:r>
              <a:rPr lang="fr-FR" sz="2800" dirty="0" err="1">
                <a:latin typeface="Arial" charset="0"/>
                <a:cs typeface="Arial" charset="0"/>
              </a:rPr>
              <a:t>strike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of the put, K1:K2 &gt; K1.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505200"/>
          <a:ext cx="7772400" cy="24603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85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1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Stock price 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b="1" i="1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</a:t>
                      </a:r>
                      <a:r>
                        <a:rPr lang="fr-FR" sz="2500" b="1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</a:t>
                      </a:r>
                      <a:r>
                        <a:rPr lang="fr-FR" sz="2500" b="1" i="1" baseline="0" dirty="0" err="1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from</a:t>
                      </a:r>
                      <a:r>
                        <a:rPr lang="fr-FR" sz="2500" b="1" i="1" baseline="0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 call</a:t>
                      </a:r>
                      <a:endParaRPr lang="en-US" sz="2500" b="1" i="1" dirty="0">
                        <a:latin typeface="Arial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1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Payoff from 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500" b="1" i="1" dirty="0">
                          <a:latin typeface="Arial" pitchFamily="34" charset="0"/>
                          <a:ea typeface="MS Mincho"/>
                          <a:cs typeface="Arial" pitchFamily="34" charset="0"/>
                        </a:rPr>
                        <a:t>Total payoff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≤ 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K1&lt; 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 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&lt;  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 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≥ 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-S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-S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S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fr-FR" sz="2500" i="1" dirty="0">
                          <a:latin typeface="Times New Roman"/>
                          <a:ea typeface="MS Mincho"/>
                          <a:cs typeface="Times New Roman"/>
                        </a:rPr>
                        <a:t>-K</a:t>
                      </a:r>
                      <a:r>
                        <a:rPr lang="fr-FR" sz="2500" i="1" baseline="-25000" dirty="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2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800" b="1">
                <a:latin typeface="Arial" charset="0"/>
                <a:cs typeface="Arial" charset="0"/>
              </a:rPr>
              <a:t>Strangles</a:t>
            </a:r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endParaRPr lang="en-US"/>
          </a:p>
        </p:txBody>
      </p:sp>
      <p:pic>
        <p:nvPicPr>
          <p:cNvPr id="80899" name="Object 12"/>
          <p:cNvPicPr>
            <a:picLocks noChangeArrowheads="1"/>
          </p:cNvPicPr>
          <p:nvPr/>
        </p:nvPicPr>
        <p:blipFill>
          <a:blip r:embed="rId3" cstate="print"/>
          <a:srcRect l="-1993" t="-3471" r="-917" b="-427"/>
          <a:stretch>
            <a:fillRect/>
          </a:stretch>
        </p:blipFill>
        <p:spPr bwMode="auto">
          <a:xfrm>
            <a:off x="1447800" y="990600"/>
            <a:ext cx="6172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/>
              <a:t>Problems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fr-FR" sz="2500" dirty="0"/>
              <a:t>  </a:t>
            </a:r>
            <a:r>
              <a:rPr lang="fr-FR" sz="2500" dirty="0">
                <a:latin typeface="Arial" charset="0"/>
                <a:cs typeface="Arial" charset="0"/>
              </a:rPr>
              <a:t>8. A call </a:t>
            </a:r>
            <a:r>
              <a:rPr lang="fr-FR" sz="2500" dirty="0" err="1">
                <a:latin typeface="Arial" charset="0"/>
                <a:cs typeface="Arial" charset="0"/>
              </a:rPr>
              <a:t>with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strike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of $60 </a:t>
            </a:r>
            <a:r>
              <a:rPr lang="fr-FR" sz="2500" dirty="0" err="1">
                <a:latin typeface="Arial" charset="0"/>
                <a:cs typeface="Arial" charset="0"/>
              </a:rPr>
              <a:t>costs</a:t>
            </a:r>
            <a:r>
              <a:rPr lang="fr-FR" sz="2500" dirty="0">
                <a:latin typeface="Arial" charset="0"/>
                <a:cs typeface="Arial" charset="0"/>
              </a:rPr>
              <a:t> $6. A put </a:t>
            </a:r>
            <a:r>
              <a:rPr lang="fr-FR" sz="2500" dirty="0" err="1">
                <a:latin typeface="Arial" charset="0"/>
                <a:cs typeface="Arial" charset="0"/>
              </a:rPr>
              <a:t>with</a:t>
            </a:r>
            <a:r>
              <a:rPr lang="fr-FR" sz="2500" dirty="0">
                <a:latin typeface="Arial" charset="0"/>
                <a:cs typeface="Arial" charset="0"/>
              </a:rPr>
              <a:t>  the </a:t>
            </a:r>
            <a:r>
              <a:rPr lang="fr-FR" sz="2500" dirty="0" err="1">
                <a:latin typeface="Arial" charset="0"/>
                <a:cs typeface="Arial" charset="0"/>
              </a:rPr>
              <a:t>same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strike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and expiration date </a:t>
            </a:r>
            <a:r>
              <a:rPr lang="fr-FR" sz="2500" dirty="0" err="1">
                <a:latin typeface="Arial" charset="0"/>
                <a:cs typeface="Arial" charset="0"/>
              </a:rPr>
              <a:t>costs</a:t>
            </a:r>
            <a:r>
              <a:rPr lang="fr-FR" sz="2500" dirty="0">
                <a:latin typeface="Arial" charset="0"/>
                <a:cs typeface="Arial" charset="0"/>
              </a:rPr>
              <a:t> $4. </a:t>
            </a:r>
            <a:r>
              <a:rPr lang="fr-FR" sz="2500" dirty="0" err="1">
                <a:latin typeface="Arial" charset="0"/>
                <a:cs typeface="Arial" charset="0"/>
              </a:rPr>
              <a:t>Construct</a:t>
            </a:r>
            <a:r>
              <a:rPr lang="fr-FR" sz="2500" dirty="0">
                <a:latin typeface="Arial" charset="0"/>
                <a:cs typeface="Arial" charset="0"/>
              </a:rPr>
              <a:t> a table and </a:t>
            </a:r>
            <a:r>
              <a:rPr lang="fr-FR" sz="2500" dirty="0" err="1">
                <a:latin typeface="Arial" charset="0"/>
                <a:cs typeface="Arial" charset="0"/>
              </a:rPr>
              <a:t>draw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diagram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that</a:t>
            </a:r>
            <a:r>
              <a:rPr lang="fr-FR" sz="2500" dirty="0">
                <a:latin typeface="Arial" charset="0"/>
                <a:cs typeface="Arial" charset="0"/>
              </a:rPr>
              <a:t> show the profit </a:t>
            </a:r>
            <a:r>
              <a:rPr lang="fr-FR" sz="2500" dirty="0" err="1">
                <a:latin typeface="Arial" charset="0"/>
                <a:cs typeface="Arial" charset="0"/>
              </a:rPr>
              <a:t>from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straddle</a:t>
            </a:r>
            <a:r>
              <a:rPr lang="fr-FR" sz="2500" dirty="0">
                <a:latin typeface="Arial" charset="0"/>
                <a:cs typeface="Arial" charset="0"/>
              </a:rPr>
              <a:t>. For </a:t>
            </a:r>
            <a:r>
              <a:rPr lang="fr-FR" sz="2500" dirty="0" err="1">
                <a:latin typeface="Arial" charset="0"/>
                <a:cs typeface="Arial" charset="0"/>
              </a:rPr>
              <a:t>what</a:t>
            </a:r>
            <a:r>
              <a:rPr lang="fr-FR" sz="2500" dirty="0">
                <a:latin typeface="Arial" charset="0"/>
                <a:cs typeface="Arial" charset="0"/>
              </a:rPr>
              <a:t> range of stock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would</a:t>
            </a:r>
            <a:r>
              <a:rPr lang="fr-FR" sz="2500" dirty="0">
                <a:latin typeface="Arial" charset="0"/>
                <a:cs typeface="Arial" charset="0"/>
              </a:rPr>
              <a:t> the </a:t>
            </a:r>
            <a:r>
              <a:rPr lang="fr-FR" sz="2500" dirty="0" err="1">
                <a:latin typeface="Arial" charset="0"/>
                <a:cs typeface="Arial" charset="0"/>
              </a:rPr>
              <a:t>straddle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lead</a:t>
            </a:r>
            <a:r>
              <a:rPr lang="fr-FR" sz="2500" dirty="0">
                <a:latin typeface="Arial" charset="0"/>
                <a:cs typeface="Arial" charset="0"/>
              </a:rPr>
              <a:t> to a </a:t>
            </a:r>
            <a:r>
              <a:rPr lang="fr-FR" sz="2500" dirty="0" err="1">
                <a:latin typeface="Arial" charset="0"/>
                <a:cs typeface="Arial" charset="0"/>
              </a:rPr>
              <a:t>loss</a:t>
            </a:r>
            <a:r>
              <a:rPr lang="fr-FR" sz="2500" dirty="0">
                <a:latin typeface="Arial" charset="0"/>
                <a:cs typeface="Arial" charset="0"/>
              </a:rPr>
              <a:t>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r>
              <a:rPr lang="fr-FR" sz="2500" dirty="0">
                <a:latin typeface="Arial" charset="0"/>
                <a:cs typeface="Arial" charset="0"/>
              </a:rPr>
              <a:t>9. </a:t>
            </a:r>
            <a:r>
              <a:rPr lang="fr-FR" sz="2500" dirty="0" err="1">
                <a:latin typeface="Arial" charset="0"/>
                <a:cs typeface="Arial" charset="0"/>
              </a:rPr>
              <a:t>Three</a:t>
            </a:r>
            <a:r>
              <a:rPr lang="fr-FR" sz="2500" dirty="0">
                <a:latin typeface="Arial" charset="0"/>
                <a:cs typeface="Arial" charset="0"/>
              </a:rPr>
              <a:t> put options on a stock have the </a:t>
            </a:r>
            <a:r>
              <a:rPr lang="fr-FR" sz="2500" dirty="0" err="1">
                <a:latin typeface="Arial" charset="0"/>
                <a:cs typeface="Arial" charset="0"/>
              </a:rPr>
              <a:t>same</a:t>
            </a:r>
            <a:r>
              <a:rPr lang="fr-FR" sz="2500" dirty="0">
                <a:latin typeface="Arial" charset="0"/>
                <a:cs typeface="Arial" charset="0"/>
              </a:rPr>
              <a:t> expiration date and </a:t>
            </a:r>
            <a:r>
              <a:rPr lang="fr-FR" sz="2500" dirty="0" err="1">
                <a:latin typeface="Arial" charset="0"/>
                <a:cs typeface="Arial" charset="0"/>
              </a:rPr>
              <a:t>strike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prices</a:t>
            </a:r>
            <a:r>
              <a:rPr lang="fr-FR" sz="2500" dirty="0">
                <a:latin typeface="Arial" charset="0"/>
                <a:cs typeface="Arial" charset="0"/>
              </a:rPr>
              <a:t> of $55, $60 and $65. The </a:t>
            </a:r>
            <a:r>
              <a:rPr lang="fr-FR" sz="2500" dirty="0" err="1">
                <a:latin typeface="Arial" charset="0"/>
                <a:cs typeface="Arial" charset="0"/>
              </a:rPr>
              <a:t>market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prices</a:t>
            </a:r>
            <a:r>
              <a:rPr lang="fr-FR" sz="2500" dirty="0">
                <a:latin typeface="Arial" charset="0"/>
                <a:cs typeface="Arial" charset="0"/>
              </a:rPr>
              <a:t> are $3, $5 and $8, </a:t>
            </a:r>
            <a:r>
              <a:rPr lang="fr-FR" sz="2500" dirty="0" err="1">
                <a:latin typeface="Arial" charset="0"/>
                <a:cs typeface="Arial" charset="0"/>
              </a:rPr>
              <a:t>respectively</a:t>
            </a:r>
            <a:r>
              <a:rPr lang="fr-FR" sz="2500" dirty="0">
                <a:latin typeface="Arial" charset="0"/>
                <a:cs typeface="Arial" charset="0"/>
              </a:rPr>
              <a:t>. </a:t>
            </a:r>
            <a:r>
              <a:rPr lang="fr-FR" sz="2500" dirty="0" err="1">
                <a:latin typeface="Arial" charset="0"/>
                <a:cs typeface="Arial" charset="0"/>
              </a:rPr>
              <a:t>Explain</a:t>
            </a:r>
            <a:r>
              <a:rPr lang="fr-FR" sz="2500" dirty="0">
                <a:latin typeface="Arial" charset="0"/>
                <a:cs typeface="Arial" charset="0"/>
              </a:rPr>
              <a:t> how a </a:t>
            </a:r>
            <a:r>
              <a:rPr lang="fr-FR" sz="2500" dirty="0" err="1">
                <a:latin typeface="Arial" charset="0"/>
                <a:cs typeface="Arial" charset="0"/>
              </a:rPr>
              <a:t>butterfly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can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be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created</a:t>
            </a:r>
            <a:r>
              <a:rPr lang="fr-FR" sz="2500" dirty="0">
                <a:latin typeface="Arial" charset="0"/>
                <a:cs typeface="Arial" charset="0"/>
              </a:rPr>
              <a:t>. </a:t>
            </a:r>
            <a:r>
              <a:rPr lang="fr-FR" sz="2500" dirty="0" err="1">
                <a:latin typeface="Arial" charset="0"/>
                <a:cs typeface="Arial" charset="0"/>
              </a:rPr>
              <a:t>Construct</a:t>
            </a:r>
            <a:r>
              <a:rPr lang="fr-FR" sz="2500" dirty="0">
                <a:latin typeface="Arial" charset="0"/>
                <a:cs typeface="Arial" charset="0"/>
              </a:rPr>
              <a:t> a table and </a:t>
            </a:r>
            <a:r>
              <a:rPr lang="fr-FR" sz="2500" dirty="0" err="1">
                <a:latin typeface="Arial" charset="0"/>
                <a:cs typeface="Arial" charset="0"/>
              </a:rPr>
              <a:t>draw</a:t>
            </a:r>
            <a:r>
              <a:rPr lang="fr-FR" sz="2500" dirty="0">
                <a:latin typeface="Arial" charset="0"/>
                <a:cs typeface="Arial" charset="0"/>
              </a:rPr>
              <a:t> a </a:t>
            </a:r>
            <a:r>
              <a:rPr lang="fr-FR" sz="2500" dirty="0" err="1">
                <a:latin typeface="Arial" charset="0"/>
                <a:cs typeface="Arial" charset="0"/>
              </a:rPr>
              <a:t>diagram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showing</a:t>
            </a:r>
            <a:r>
              <a:rPr lang="fr-FR" sz="2500" dirty="0">
                <a:latin typeface="Arial" charset="0"/>
                <a:cs typeface="Arial" charset="0"/>
              </a:rPr>
              <a:t> the profit </a:t>
            </a:r>
            <a:r>
              <a:rPr lang="fr-FR" sz="2500" dirty="0" err="1">
                <a:latin typeface="Arial" charset="0"/>
                <a:cs typeface="Arial" charset="0"/>
              </a:rPr>
              <a:t>from</a:t>
            </a:r>
            <a:r>
              <a:rPr lang="fr-FR" sz="2500" dirty="0">
                <a:latin typeface="Arial" charset="0"/>
                <a:cs typeface="Arial" charset="0"/>
              </a:rPr>
              <a:t> the </a:t>
            </a:r>
            <a:r>
              <a:rPr lang="fr-FR" sz="2500" dirty="0" err="1">
                <a:latin typeface="Arial" charset="0"/>
                <a:cs typeface="Arial" charset="0"/>
              </a:rPr>
              <a:t>strategy</a:t>
            </a:r>
            <a:r>
              <a:rPr lang="fr-FR" sz="2500" dirty="0">
                <a:latin typeface="Arial" charset="0"/>
                <a:cs typeface="Arial" charset="0"/>
              </a:rPr>
              <a:t>. For </a:t>
            </a:r>
            <a:r>
              <a:rPr lang="fr-FR" sz="2500" dirty="0" err="1">
                <a:latin typeface="Arial" charset="0"/>
                <a:cs typeface="Arial" charset="0"/>
              </a:rPr>
              <a:t>what</a:t>
            </a:r>
            <a:r>
              <a:rPr lang="fr-FR" sz="2500" dirty="0">
                <a:latin typeface="Arial" charset="0"/>
                <a:cs typeface="Arial" charset="0"/>
              </a:rPr>
              <a:t> range of stock </a:t>
            </a:r>
            <a:r>
              <a:rPr lang="fr-FR" sz="2500" dirty="0" err="1">
                <a:latin typeface="Arial" charset="0"/>
                <a:cs typeface="Arial" charset="0"/>
              </a:rPr>
              <a:t>price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would</a:t>
            </a:r>
            <a:r>
              <a:rPr lang="fr-FR" sz="2500" dirty="0">
                <a:latin typeface="Arial" charset="0"/>
                <a:cs typeface="Arial" charset="0"/>
              </a:rPr>
              <a:t> the </a:t>
            </a:r>
            <a:r>
              <a:rPr lang="fr-FR" sz="2500" dirty="0" err="1">
                <a:latin typeface="Arial" charset="0"/>
                <a:cs typeface="Arial" charset="0"/>
              </a:rPr>
              <a:t>butterfly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spread</a:t>
            </a:r>
            <a:r>
              <a:rPr lang="fr-FR" sz="2500" dirty="0">
                <a:latin typeface="Arial" charset="0"/>
                <a:cs typeface="Arial" charset="0"/>
              </a:rPr>
              <a:t> </a:t>
            </a:r>
            <a:r>
              <a:rPr lang="fr-FR" sz="2500" dirty="0" err="1">
                <a:latin typeface="Arial" charset="0"/>
                <a:cs typeface="Arial" charset="0"/>
              </a:rPr>
              <a:t>lead</a:t>
            </a:r>
            <a:r>
              <a:rPr lang="fr-FR" sz="2500" dirty="0">
                <a:latin typeface="Arial" charset="0"/>
                <a:cs typeface="Arial" charset="0"/>
              </a:rPr>
              <a:t> to a </a:t>
            </a:r>
            <a:r>
              <a:rPr lang="fr-FR" sz="2500" dirty="0" err="1">
                <a:latin typeface="Arial" charset="0"/>
                <a:cs typeface="Arial" charset="0"/>
              </a:rPr>
              <a:t>loss</a:t>
            </a:r>
            <a:r>
              <a:rPr lang="fr-FR" sz="2500" dirty="0">
                <a:latin typeface="Arial" charset="0"/>
                <a:cs typeface="Arial" charset="0"/>
              </a:rPr>
              <a:t>?</a:t>
            </a: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524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/>
              <a:t>Short Call  </a:t>
            </a:r>
            <a:br>
              <a:rPr lang="en-US" dirty="0"/>
            </a:b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sz="2400" dirty="0"/>
              <a:t>Profit from writing one European call option: option price = $5, strike price = $100   Short call= Min(100-ST+5; 5)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92250" y="2619375"/>
            <a:ext cx="6626225" cy="3413125"/>
            <a:chOff x="940" y="1650"/>
            <a:chExt cx="4174" cy="2150"/>
          </a:xfrm>
        </p:grpSpPr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940" y="3514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-30</a:t>
              </a:r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940" y="3088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-20</a:t>
              </a:r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940" y="2634"/>
              <a:ext cx="39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-10</a:t>
              </a:r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auto">
            <a:xfrm>
              <a:off x="1059" y="2217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0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1059" y="2014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5</a:t>
              </a: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1248" y="1706"/>
              <a:ext cx="0" cy="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1530" y="2340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 flipV="1">
              <a:off x="1448" y="2246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 flipH="1" flipV="1">
              <a:off x="1486" y="2248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 flipH="1" flipV="1">
              <a:off x="1392" y="2247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 flipH="1">
              <a:off x="1361" y="2257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 flipH="1">
              <a:off x="1245" y="2342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1596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2028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>
              <a:off x="2457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2892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3324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3753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4185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1254" y="276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25"/>
            <p:cNvSpPr>
              <a:spLocks noChangeArrowheads="1"/>
            </p:cNvSpPr>
            <p:nvPr/>
          </p:nvSpPr>
          <p:spPr bwMode="auto">
            <a:xfrm>
              <a:off x="1476" y="2391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70</a:t>
              </a:r>
            </a:p>
          </p:txBody>
        </p:sp>
        <p:sp>
          <p:nvSpPr>
            <p:cNvPr id="18460" name="Rectangle 26"/>
            <p:cNvSpPr>
              <a:spLocks noChangeArrowheads="1"/>
            </p:cNvSpPr>
            <p:nvPr/>
          </p:nvSpPr>
          <p:spPr bwMode="auto">
            <a:xfrm>
              <a:off x="1908" y="2391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80</a:t>
              </a:r>
            </a:p>
          </p:txBody>
        </p:sp>
        <p:sp>
          <p:nvSpPr>
            <p:cNvPr id="18461" name="Rectangle 27"/>
            <p:cNvSpPr>
              <a:spLocks noChangeArrowheads="1"/>
            </p:cNvSpPr>
            <p:nvPr/>
          </p:nvSpPr>
          <p:spPr bwMode="auto">
            <a:xfrm>
              <a:off x="2340" y="2391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90</a:t>
              </a:r>
            </a:p>
          </p:txBody>
        </p:sp>
        <p:sp>
          <p:nvSpPr>
            <p:cNvPr id="18462" name="Rectangle 28"/>
            <p:cNvSpPr>
              <a:spLocks noChangeArrowheads="1"/>
            </p:cNvSpPr>
            <p:nvPr/>
          </p:nvSpPr>
          <p:spPr bwMode="auto">
            <a:xfrm>
              <a:off x="2727" y="2391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100</a:t>
              </a:r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3159" y="1995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110</a:t>
              </a:r>
            </a:p>
          </p:txBody>
        </p:sp>
        <p:sp>
          <p:nvSpPr>
            <p:cNvPr id="18464" name="Rectangle 30"/>
            <p:cNvSpPr>
              <a:spLocks noChangeArrowheads="1"/>
            </p:cNvSpPr>
            <p:nvPr/>
          </p:nvSpPr>
          <p:spPr bwMode="auto">
            <a:xfrm>
              <a:off x="3591" y="1995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120</a:t>
              </a:r>
            </a:p>
          </p:txBody>
        </p:sp>
        <p:sp>
          <p:nvSpPr>
            <p:cNvPr id="18465" name="Rectangle 31"/>
            <p:cNvSpPr>
              <a:spLocks noChangeArrowheads="1"/>
            </p:cNvSpPr>
            <p:nvPr/>
          </p:nvSpPr>
          <p:spPr bwMode="auto">
            <a:xfrm>
              <a:off x="4023" y="1995"/>
              <a:ext cx="4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130</a:t>
              </a:r>
            </a:p>
          </p:txBody>
        </p:sp>
        <p:sp>
          <p:nvSpPr>
            <p:cNvPr id="18466" name="Rectangle 32"/>
            <p:cNvSpPr>
              <a:spLocks noChangeArrowheads="1"/>
            </p:cNvSpPr>
            <p:nvPr/>
          </p:nvSpPr>
          <p:spPr bwMode="auto">
            <a:xfrm>
              <a:off x="1335" y="1650"/>
              <a:ext cx="8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/>
                <a:t>Profit ($)</a:t>
              </a:r>
            </a:p>
          </p:txBody>
        </p:sp>
        <p:sp>
          <p:nvSpPr>
            <p:cNvPr id="18467" name="Rectangle 33"/>
            <p:cNvSpPr>
              <a:spLocks noChangeArrowheads="1"/>
            </p:cNvSpPr>
            <p:nvPr/>
          </p:nvSpPr>
          <p:spPr bwMode="auto">
            <a:xfrm>
              <a:off x="3794" y="2397"/>
              <a:ext cx="1320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/>
                <a:t>Terminal</a:t>
              </a:r>
            </a:p>
            <a:p>
              <a:pPr algn="ctr" eaLnBrk="0" hangingPunct="0"/>
              <a:r>
                <a:rPr lang="en-US" sz="2400"/>
                <a:t>stock price ($)</a:t>
              </a:r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 flipH="1">
              <a:off x="1248" y="2136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1255" y="320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6"/>
            <p:cNvSpPr>
              <a:spLocks noChangeShapeType="1"/>
            </p:cNvSpPr>
            <p:nvPr/>
          </p:nvSpPr>
          <p:spPr bwMode="auto">
            <a:xfrm>
              <a:off x="1256" y="363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>
              <a:off x="1575" y="2160"/>
              <a:ext cx="130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38"/>
            <p:cNvSpPr>
              <a:spLocks noChangeShapeType="1"/>
            </p:cNvSpPr>
            <p:nvPr/>
          </p:nvSpPr>
          <p:spPr bwMode="auto">
            <a:xfrm>
              <a:off x="2886" y="2142"/>
              <a:ext cx="1528" cy="1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8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CE768-8C43-4609-B744-345A9B8FF63D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4459</Words>
  <Application>Microsoft Office PowerPoint</Application>
  <PresentationFormat>On-screen Show (4:3)</PresentationFormat>
  <Paragraphs>631</Paragraphs>
  <Slides>88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AdvP0050</vt:lpstr>
      <vt:lpstr>AdvTimes</vt:lpstr>
      <vt:lpstr>Arial</vt:lpstr>
      <vt:lpstr>Calibri</vt:lpstr>
      <vt:lpstr>Gill Sans MT</vt:lpstr>
      <vt:lpstr>Symbol</vt:lpstr>
      <vt:lpstr>Times New Roman</vt:lpstr>
      <vt:lpstr>Wingdings</vt:lpstr>
      <vt:lpstr>Office Theme</vt:lpstr>
      <vt:lpstr>Equation</vt:lpstr>
      <vt:lpstr>CHAPTER 5 </vt:lpstr>
      <vt:lpstr> Outline (a)</vt:lpstr>
      <vt:lpstr> Outline (b)</vt:lpstr>
      <vt:lpstr>Options </vt:lpstr>
      <vt:lpstr>Options vs Futures/Forwards</vt:lpstr>
      <vt:lpstr>American vs European Options</vt:lpstr>
      <vt:lpstr>Option Positions</vt:lpstr>
      <vt:lpstr>Long Call  </vt:lpstr>
      <vt:lpstr>Short Call   </vt:lpstr>
      <vt:lpstr>Long Put   </vt:lpstr>
      <vt:lpstr>Short Put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Specification of stock options</vt:lpstr>
      <vt:lpstr>Dividends and Stock Splits</vt:lpstr>
      <vt:lpstr>PowerPoint Presentation</vt:lpstr>
      <vt:lpstr>PowerPoint Presentation</vt:lpstr>
      <vt:lpstr>Executive Stock Options</vt:lpstr>
      <vt:lpstr>Convertible Bonds</vt:lpstr>
      <vt:lpstr>PowerPoint Presentation</vt:lpstr>
      <vt:lpstr>PowerPoint Presentation</vt:lpstr>
      <vt:lpstr>PowerPoint Presentation</vt:lpstr>
      <vt:lpstr>PowerPoint Presentation</vt:lpstr>
      <vt:lpstr>Effect of Variables on Option Pricing</vt:lpstr>
      <vt:lpstr>PowerPoint Presentation</vt:lpstr>
      <vt:lpstr>PowerPoint Presentation</vt:lpstr>
      <vt:lpstr>American vs European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American Call Options – Early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</dc:title>
  <dc:creator>Hang</dc:creator>
  <cp:lastModifiedBy>Phạm Thị Thuỳ Trang</cp:lastModifiedBy>
  <cp:revision>351</cp:revision>
  <dcterms:created xsi:type="dcterms:W3CDTF">2011-08-10T22:30:58Z</dcterms:created>
  <dcterms:modified xsi:type="dcterms:W3CDTF">2023-10-14T14:13:12Z</dcterms:modified>
</cp:coreProperties>
</file>