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26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351" r:id="rId20"/>
    <p:sldId id="405" r:id="rId21"/>
    <p:sldId id="429" r:id="rId22"/>
    <p:sldId id="406" r:id="rId23"/>
    <p:sldId id="355" r:id="rId24"/>
    <p:sldId id="356" r:id="rId25"/>
    <p:sldId id="363" r:id="rId26"/>
    <p:sldId id="364" r:id="rId27"/>
    <p:sldId id="408" r:id="rId28"/>
    <p:sldId id="409" r:id="rId29"/>
    <p:sldId id="410" r:id="rId30"/>
    <p:sldId id="411" r:id="rId31"/>
    <p:sldId id="430" r:id="rId32"/>
    <p:sldId id="43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500" autoAdjust="0"/>
  </p:normalViewPr>
  <p:slideViewPr>
    <p:cSldViewPr>
      <p:cViewPr varScale="1">
        <p:scale>
          <a:sx n="43" d="100"/>
          <a:sy n="43" d="100"/>
        </p:scale>
        <p:origin x="19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FBB676-BB8A-466B-9672-5E4E9C4BE374}" type="datetimeFigureOut">
              <a:rPr lang="en-US"/>
              <a:pPr>
                <a:defRPr/>
              </a:pPr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AD96EA-3276-4D98-857D-A2733AEE5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9B383CB-765C-4D27-B5E3-532F37CD57DC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CA" sz="24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8DF78-C3D9-415B-80DF-E8D85EB21514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55C931-B112-4C50-A005-4D6773DFCF60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C7B0359-A259-4C08-97B9-D70F16C954C4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CFD6515-46FA-446B-96A1-8FD6A757191A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921D2D-2E70-49CF-AE06-6E2565647BAE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spcBef>
                <a:spcPct val="0"/>
              </a:spcBef>
            </a:pPr>
            <a:endParaRPr lang="en-CA" sz="24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EC9890-39B3-48CE-BE65-E0849B0790EC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39BD42F-93EE-4EEE-A3E8-B03FB906504C}" type="slidenum">
              <a:rPr lang="en-US"/>
              <a:pPr/>
              <a:t>20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C787DA-7458-44F0-BC2A-A1BD01862F2C}" type="slidenum">
              <a:rPr lang="en-US"/>
              <a:pPr/>
              <a:t>21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D230B7-FB5D-4779-88F1-191A13AED605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2461A39-ACE9-41EC-B79A-4E3C98099BB0}" type="slidenum">
              <a:rPr lang="en-US"/>
              <a:pPr/>
              <a:t>22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7FBD40-6806-4914-81BB-C7907CE365A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2F7CE2-22BA-46EA-8CF2-02259A195E6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B06903-446D-43D2-A193-CD3BE6F721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8D2CA1-4706-4812-A547-081E2E6F811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32BB60-A568-4EDC-A75A-A5797005ADBA}" type="slidenum">
              <a:rPr lang="en-US"/>
              <a:pPr/>
              <a:t>27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A8035D-C724-4F8E-B96E-FE2BA369A487}" type="slidenum">
              <a:rPr lang="en-US"/>
              <a:pPr/>
              <a:t>28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A24C6E-0C7D-448A-80EC-497905839892}" type="slidenum">
              <a:rPr lang="en-US"/>
              <a:pPr/>
              <a:t>29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995C475-881C-44C6-B885-393280CE0145}" type="slidenum">
              <a:rPr lang="en-US"/>
              <a:pPr/>
              <a:t>30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NORMSDIST</a:t>
            </a:r>
            <a:r>
              <a:rPr lang="en-CA" baseline="0" dirty="0"/>
              <a:t> in excel</a:t>
            </a:r>
            <a:endParaRPr lang="en-CA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D96EA-3276-4D98-857D-A2733AEE56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1F4B9E-F756-482E-951B-38DD6956B214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spcBef>
                <a:spcPct val="0"/>
              </a:spcBef>
            </a:pPr>
            <a:endParaRPr lang="en-CA" sz="2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69A77E-F0A0-405F-AC81-3F16DF92D2CC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7A9700-3F75-44E4-A436-A25F98CA857C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A62C51-8D64-4E76-813F-BAC79B971125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E99D01E-BBD7-4BB2-A889-3F0C9BA99BDA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916265A-D888-4C74-896A-5BBC403AAD9A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B13821-236A-462F-8B2E-57A8A48ACA97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235D-C12C-4782-A534-37B13E9A7A45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D867E-4A65-416B-AA9B-E40F29D1C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6A3C5-4E9F-4532-B478-48136DFA7D90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3FC09-13E4-4C2C-9339-8A1FF16E0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A3254-D33F-46D8-8DFC-EB547DEED606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B87A3-2EFF-4AAA-A41B-592F01520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6E916-D914-41F3-BDFB-148A0604D7E9}" type="datetime1">
              <a:rPr lang="en-US" altLang="en-US" smtClean="0"/>
              <a:t>8/1/2023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9BA4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1E66964-0AEA-4BDE-9BDF-832C4D70F7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11E4BF-A8CE-46CF-AFDF-CC5DCE8E5AC6}" type="datetime1">
              <a:rPr lang="en-US" altLang="en-US" smtClean="0"/>
              <a:t>8/1/2023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899BA4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486069-D3EE-4AA5-859B-C8F9D6E1A8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A5767-5D01-490E-B6E2-3613D47CF7AE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BC5F1-2334-47A1-B61B-F5D59FBF8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53E39-37D0-46B1-A94D-B3942670E0FF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11199-88B3-43C5-A4FD-50F4FF2C3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C8437-1D0A-4159-8A3F-026B2B37070E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00D22-10FB-4729-9B95-32E35F8A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2D311-104E-4469-851D-6F886502E389}" type="datetime1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C408B-1630-45EE-898B-3BDCE8C57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23671-77DD-4C51-919F-F6BFDACE2C2F}" type="datetime1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3EDB2-7D83-4E0C-83D6-4D95E8B6E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95901-55FB-45B3-A8CD-DDC4AF57E404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4B11D-7ECC-4BA4-9E03-6ED6118E5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5814A-5234-46C7-8F34-D8A747C796E2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616E3-14B2-4557-B5ED-B3CC158D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21DEE-EA6C-457F-83A2-4B7AB6A27AC5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C3C6F-B6EF-4C03-AC1E-F4A1295BB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B02F4A-8E33-4183-93CB-8AC6AD5EFAF3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30D149-A75A-4842-8C65-BAA570442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Arial" charset="0"/>
                <a:cs typeface="Arial" charset="0"/>
              </a:rPr>
              <a:t>CHAPTER </a:t>
            </a:r>
            <a:r>
              <a:rPr lang="en-US" b="1" dirty="0">
                <a:latin typeface="Arial" charset="0"/>
                <a:cs typeface="Arial" charset="0"/>
              </a:rPr>
              <a:t>6</a:t>
            </a:r>
            <a:br>
              <a:rPr lang="en-US" b="1" dirty="0">
                <a:latin typeface="Arial" charset="0"/>
                <a:cs typeface="Arial" charset="0"/>
              </a:rPr>
            </a:b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OPTION PRICING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D5EF8-3388-4F2E-83F4-C3137074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4AD2F-693C-4563-99EE-64280718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D867E-4A65-416B-AA9B-E40F29D1C87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C9C4-5E23-4EB7-B1C2-AC27CFA84D2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dirty="0"/>
              <a:t>Generalization (b)</a:t>
            </a:r>
            <a:br>
              <a:rPr lang="en-US" dirty="0"/>
            </a:br>
            <a:endParaRPr lang="en-US" sz="2600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/>
              <a:t>Consider the portfolio that is long </a:t>
            </a:r>
            <a:r>
              <a:rPr lang="en-US" sz="2400">
                <a:latin typeface="Symbol" pitchFamily="18" charset="2"/>
              </a:rPr>
              <a:t>D</a:t>
            </a:r>
            <a:r>
              <a:rPr lang="en-US" sz="2400"/>
              <a:t> shares and short 1 derivative																							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  <a:p>
            <a:r>
              <a:rPr lang="en-US" sz="2400"/>
              <a:t>The portfolio is riskless when </a:t>
            </a:r>
            <a:r>
              <a:rPr lang="en-US" sz="2400" i="1">
                <a:latin typeface="Times New Roman" pitchFamily="18" charset="0"/>
              </a:rPr>
              <a:t>S</a:t>
            </a:r>
            <a:r>
              <a:rPr lang="en-CA" sz="2400" baseline="-25000"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u</a:t>
            </a:r>
            <a:r>
              <a:rPr lang="en-US" sz="2400">
                <a:latin typeface="Symbol" pitchFamily="18" charset="2"/>
              </a:rPr>
              <a:t>D </a:t>
            </a:r>
            <a:r>
              <a:rPr lang="en-US" sz="2400"/>
              <a:t>– </a:t>
            </a:r>
            <a:r>
              <a:rPr lang="en-US" sz="2400">
                <a:latin typeface="Times New Roman" pitchFamily="18" charset="0"/>
              </a:rPr>
              <a:t>ƒ</a:t>
            </a:r>
            <a:r>
              <a:rPr lang="en-US" sz="2400" i="1" baseline="-25000">
                <a:latin typeface="Times New Roman" pitchFamily="18" charset="0"/>
              </a:rPr>
              <a:t>u </a:t>
            </a:r>
            <a:r>
              <a:rPr lang="en-US" sz="2400"/>
              <a:t>= </a:t>
            </a:r>
            <a:r>
              <a:rPr lang="en-US" sz="2400" i="1">
                <a:latin typeface="Times New Roman" pitchFamily="18" charset="0"/>
              </a:rPr>
              <a:t>S</a:t>
            </a:r>
            <a:r>
              <a:rPr lang="en-CA" sz="2400" baseline="-25000"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d</a:t>
            </a:r>
            <a:r>
              <a:rPr lang="en-US" sz="2400">
                <a:latin typeface="Symbol" pitchFamily="18" charset="2"/>
              </a:rPr>
              <a:t>D </a:t>
            </a:r>
            <a:r>
              <a:rPr lang="en-US" sz="2400"/>
              <a:t>– </a:t>
            </a:r>
            <a:r>
              <a:rPr lang="en-US" sz="2400">
                <a:latin typeface="Times New Roman" pitchFamily="18" charset="0"/>
              </a:rPr>
              <a:t>ƒ</a:t>
            </a:r>
            <a:r>
              <a:rPr lang="en-US" sz="2400" i="1" baseline="-25000">
                <a:latin typeface="Times New Roman" pitchFamily="18" charset="0"/>
              </a:rPr>
              <a:t>d</a:t>
            </a:r>
            <a:r>
              <a:rPr lang="en-US" sz="2400"/>
              <a:t>  or</a:t>
            </a:r>
          </a:p>
        </p:txBody>
      </p:sp>
      <p:graphicFrame>
        <p:nvGraphicFramePr>
          <p:cNvPr id="1026" name="Object 0"/>
          <p:cNvGraphicFramePr>
            <a:graphicFrameLocks/>
          </p:cNvGraphicFramePr>
          <p:nvPr/>
        </p:nvGraphicFramePr>
        <p:xfrm>
          <a:off x="3389313" y="5105400"/>
          <a:ext cx="21732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5105400"/>
                        <a:ext cx="21732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Line 5"/>
          <p:cNvSpPr>
            <a:spLocks noChangeShapeType="1"/>
          </p:cNvSpPr>
          <p:nvPr/>
        </p:nvSpPr>
        <p:spPr bwMode="auto">
          <a:xfrm>
            <a:off x="2971800" y="3371850"/>
            <a:ext cx="1857375" cy="371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5000625" y="2657475"/>
            <a:ext cx="167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i="1">
                <a:latin typeface="Times New Roman" pitchFamily="18" charset="0"/>
              </a:rPr>
              <a:t>S</a:t>
            </a:r>
            <a:r>
              <a:rPr lang="en-CA" sz="2400" baseline="-25000"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u</a:t>
            </a:r>
            <a:r>
              <a:rPr lang="en-US" sz="2400">
                <a:latin typeface="Symbol" pitchFamily="18" charset="2"/>
              </a:rPr>
              <a:t>D </a:t>
            </a:r>
            <a:r>
              <a:rPr lang="en-US" sz="2400"/>
              <a:t>– </a:t>
            </a:r>
            <a:r>
              <a:rPr lang="en-US" sz="2400">
                <a:latin typeface="Times New Roman" pitchFamily="18" charset="0"/>
              </a:rPr>
              <a:t>ƒ</a:t>
            </a:r>
            <a:r>
              <a:rPr lang="en-US" sz="2400" i="1" baseline="-25000">
                <a:latin typeface="Times New Roman" pitchFamily="18" charset="0"/>
              </a:rPr>
              <a:t>u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4943475" y="36004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i="1">
                <a:latin typeface="Times New Roman" pitchFamily="18" charset="0"/>
              </a:rPr>
              <a:t>S</a:t>
            </a:r>
            <a:r>
              <a:rPr lang="en-CA" sz="2400" baseline="-25000"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d</a:t>
            </a:r>
            <a:r>
              <a:rPr lang="en-US" sz="2400">
                <a:latin typeface="Symbol" pitchFamily="18" charset="2"/>
              </a:rPr>
              <a:t>D </a:t>
            </a:r>
            <a:r>
              <a:rPr lang="en-US" sz="2400"/>
              <a:t>– </a:t>
            </a:r>
            <a:r>
              <a:rPr lang="en-US" sz="2400">
                <a:latin typeface="Times New Roman" pitchFamily="18" charset="0"/>
              </a:rPr>
              <a:t>ƒ</a:t>
            </a:r>
            <a:r>
              <a:rPr lang="en-US" sz="2400" i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2292350" y="3371850"/>
            <a:ext cx="115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2841625" y="2914650"/>
            <a:ext cx="213042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293414-B8E0-4BE5-BAB6-B5FC5C41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747-DF7A-484C-BB3B-8129366D465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30225"/>
            <a:ext cx="7010400" cy="11430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dirty="0"/>
              <a:t>Generalization (c)</a:t>
            </a:r>
            <a:br>
              <a:rPr lang="en-US" dirty="0"/>
            </a:b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1763" y="1790700"/>
            <a:ext cx="6342062" cy="4368800"/>
          </a:xfrm>
          <a:noFill/>
        </p:spPr>
        <p:txBody>
          <a:bodyPr lIns="92075" tIns="46038" rIns="92075" bIns="46038"/>
          <a:lstStyle/>
          <a:p>
            <a:r>
              <a:rPr lang="en-US" sz="2800" dirty="0"/>
              <a:t>Value of the portfolio at time </a:t>
            </a:r>
            <a:r>
              <a:rPr lang="en-US" sz="2800" i="1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/>
              <a:t>is 	</a:t>
            </a:r>
            <a:r>
              <a:rPr lang="en-US" sz="2800" i="1" dirty="0">
                <a:latin typeface="Times New Roman" pitchFamily="18" charset="0"/>
              </a:rPr>
              <a:t>S</a:t>
            </a:r>
            <a:r>
              <a:rPr lang="en-CA" sz="2800" baseline="-25000" dirty="0">
                <a:latin typeface="Times New Roman" pitchFamily="18" charset="0"/>
              </a:rPr>
              <a:t>0</a:t>
            </a:r>
            <a:r>
              <a:rPr lang="en-US" sz="2800" i="1" dirty="0" err="1">
                <a:latin typeface="Times New Roman" pitchFamily="18" charset="0"/>
              </a:rPr>
              <a:t>u</a:t>
            </a:r>
            <a:r>
              <a:rPr lang="en-US" sz="2800" dirty="0" err="1">
                <a:latin typeface="Symbol" pitchFamily="18" charset="2"/>
              </a:rPr>
              <a:t>D</a:t>
            </a:r>
            <a:r>
              <a:rPr lang="en-US" sz="2800" dirty="0">
                <a:latin typeface="Symbol" pitchFamily="18" charset="2"/>
              </a:rPr>
              <a:t> </a:t>
            </a:r>
            <a:r>
              <a:rPr lang="en-US" sz="2800" dirty="0"/>
              <a:t>– </a:t>
            </a:r>
            <a:r>
              <a:rPr lang="en-US" sz="2800" dirty="0" err="1">
                <a:latin typeface="Times New Roman" pitchFamily="18" charset="0"/>
              </a:rPr>
              <a:t>ƒ</a:t>
            </a:r>
            <a:r>
              <a:rPr lang="en-US" sz="2800" i="1" baseline="-25000" dirty="0" err="1">
                <a:latin typeface="Times New Roman" pitchFamily="18" charset="0"/>
              </a:rPr>
              <a:t>u</a:t>
            </a:r>
            <a:endParaRPr lang="en-US" sz="2800" dirty="0"/>
          </a:p>
          <a:p>
            <a:r>
              <a:rPr lang="en-US" sz="2800" dirty="0"/>
              <a:t>Value of the portfolio today is 	  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S</a:t>
            </a:r>
            <a:r>
              <a:rPr lang="en-CA" sz="2800" baseline="-25000" dirty="0">
                <a:latin typeface="Times New Roman" pitchFamily="18" charset="0"/>
              </a:rPr>
              <a:t>0</a:t>
            </a:r>
            <a:r>
              <a:rPr lang="en-US" sz="2800" i="1" dirty="0" err="1">
                <a:latin typeface="Times New Roman" pitchFamily="18" charset="0"/>
              </a:rPr>
              <a:t>u</a:t>
            </a:r>
            <a:r>
              <a:rPr lang="en-US" sz="2800" dirty="0" err="1">
                <a:latin typeface="Symbol" pitchFamily="18" charset="2"/>
              </a:rPr>
              <a:t>D</a:t>
            </a:r>
            <a:r>
              <a:rPr lang="en-US" sz="2800" dirty="0">
                <a:latin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</a:rPr>
              <a:t>ƒ</a:t>
            </a:r>
            <a:r>
              <a:rPr lang="en-US" sz="2800" i="1" baseline="-25000" dirty="0" err="1">
                <a:latin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i="1" dirty="0">
                <a:latin typeface="Times New Roman" pitchFamily="18" charset="0"/>
              </a:rPr>
              <a:t>e</a:t>
            </a:r>
            <a:r>
              <a:rPr lang="en-US" sz="2800" baseline="30000" dirty="0">
                <a:latin typeface="Times New Roman" pitchFamily="18" charset="0"/>
              </a:rPr>
              <a:t>–</a:t>
            </a:r>
            <a:r>
              <a:rPr lang="en-US" sz="2800" i="1" baseline="30000" dirty="0" err="1">
                <a:latin typeface="Times New Roman" pitchFamily="18" charset="0"/>
              </a:rPr>
              <a:t>rT</a:t>
            </a:r>
            <a:endParaRPr lang="en-US" sz="2800" dirty="0">
              <a:latin typeface="Times New Roman" pitchFamily="18" charset="0"/>
            </a:endParaRPr>
          </a:p>
          <a:p>
            <a:r>
              <a:rPr lang="en-US" sz="2800" dirty="0"/>
              <a:t>Another expression for the portfolio value today is </a:t>
            </a:r>
            <a:r>
              <a:rPr lang="en-US" sz="2800" i="1" dirty="0">
                <a:latin typeface="Times New Roman" pitchFamily="18" charset="0"/>
              </a:rPr>
              <a:t>S</a:t>
            </a:r>
            <a:r>
              <a:rPr lang="en-CA" sz="2800" baseline="-25000" dirty="0">
                <a:latin typeface="Times New Roman" pitchFamily="18" charset="0"/>
              </a:rPr>
              <a:t>0</a:t>
            </a:r>
            <a:r>
              <a:rPr lang="en-US" sz="2800" dirty="0">
                <a:latin typeface="Symbol" pitchFamily="18" charset="2"/>
              </a:rPr>
              <a:t>D </a:t>
            </a:r>
            <a:r>
              <a:rPr lang="en-US" sz="2800" dirty="0"/>
              <a:t>– </a:t>
            </a:r>
            <a:r>
              <a:rPr lang="en-US" sz="2800" i="1" dirty="0">
                <a:latin typeface="Times New Roman" pitchFamily="18" charset="0"/>
              </a:rPr>
              <a:t>f</a:t>
            </a:r>
            <a:endParaRPr lang="en-US" sz="2800" dirty="0">
              <a:latin typeface="Symbol" pitchFamily="18" charset="2"/>
            </a:endParaRPr>
          </a:p>
          <a:p>
            <a:r>
              <a:rPr lang="en-US" sz="2800" dirty="0"/>
              <a:t>Hence 						</a:t>
            </a:r>
            <a:r>
              <a:rPr lang="en-US" sz="2800" dirty="0">
                <a:latin typeface="Times New Roman" pitchFamily="18" charset="0"/>
              </a:rPr>
              <a:t>ƒ = </a:t>
            </a:r>
            <a:r>
              <a:rPr lang="en-US" sz="2800" i="1" dirty="0">
                <a:latin typeface="Times New Roman" pitchFamily="18" charset="0"/>
              </a:rPr>
              <a:t>S</a:t>
            </a:r>
            <a:r>
              <a:rPr lang="en-CA" sz="2800" baseline="-25000" dirty="0">
                <a:latin typeface="Times New Roman" pitchFamily="18" charset="0"/>
              </a:rPr>
              <a:t>0</a:t>
            </a:r>
            <a:r>
              <a:rPr lang="en-US" sz="2800" dirty="0">
                <a:latin typeface="Symbol" pitchFamily="18" charset="2"/>
              </a:rPr>
              <a:t>D </a:t>
            </a:r>
            <a:r>
              <a:rPr lang="en-US" sz="2800" dirty="0"/>
              <a:t>– (</a:t>
            </a:r>
            <a:r>
              <a:rPr lang="en-US" sz="2800" i="1" dirty="0">
                <a:latin typeface="Times New Roman" pitchFamily="18" charset="0"/>
              </a:rPr>
              <a:t>S</a:t>
            </a:r>
            <a:r>
              <a:rPr lang="en-CA" sz="2800" baseline="-25000" dirty="0">
                <a:latin typeface="Times New Roman" pitchFamily="18" charset="0"/>
              </a:rPr>
              <a:t>0</a:t>
            </a:r>
            <a:r>
              <a:rPr lang="en-US" sz="2800" i="1" dirty="0" err="1">
                <a:latin typeface="Times New Roman" pitchFamily="18" charset="0"/>
              </a:rPr>
              <a:t>u</a:t>
            </a:r>
            <a:r>
              <a:rPr lang="en-US" sz="2800" dirty="0" err="1">
                <a:latin typeface="Symbol" pitchFamily="18" charset="2"/>
              </a:rPr>
              <a:t>D</a:t>
            </a:r>
            <a:r>
              <a:rPr lang="en-US" sz="2800" dirty="0">
                <a:latin typeface="Symbol" pitchFamily="18" charset="2"/>
              </a:rPr>
              <a:t> </a:t>
            </a:r>
            <a:r>
              <a:rPr lang="en-US" sz="2800" dirty="0"/>
              <a:t>– </a:t>
            </a:r>
            <a:r>
              <a:rPr lang="en-US" sz="2800" dirty="0" err="1">
                <a:latin typeface="Times New Roman" pitchFamily="18" charset="0"/>
              </a:rPr>
              <a:t>ƒ</a:t>
            </a:r>
            <a:r>
              <a:rPr lang="en-US" sz="2800" i="1" baseline="-25000" dirty="0" err="1">
                <a:latin typeface="Times New Roman" pitchFamily="18" charset="0"/>
              </a:rPr>
              <a:t>u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i="1" dirty="0">
                <a:latin typeface="Times New Roman" pitchFamily="18" charset="0"/>
              </a:rPr>
              <a:t>e</a:t>
            </a:r>
            <a:r>
              <a:rPr lang="en-US" sz="2800" baseline="30000" dirty="0">
                <a:latin typeface="Times New Roman" pitchFamily="18" charset="0"/>
              </a:rPr>
              <a:t>–</a:t>
            </a:r>
            <a:r>
              <a:rPr lang="en-US" sz="2800" i="1" baseline="30000" dirty="0" err="1">
                <a:latin typeface="Times New Roman" pitchFamily="18" charset="0"/>
              </a:rPr>
              <a:t>rT</a:t>
            </a:r>
            <a:r>
              <a:rPr lang="en-US" sz="2800" i="1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D43D8F-49CC-4699-8183-CEFD0901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5916-D799-4241-B6CF-D8E53C62A90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dirty="0"/>
              <a:t>Generalization (d)</a:t>
            </a:r>
            <a:br>
              <a:rPr lang="en-US" dirty="0"/>
            </a:br>
            <a:endParaRPr lang="en-US" sz="2600" dirty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413" y="2028825"/>
            <a:ext cx="10469562" cy="4114800"/>
          </a:xfrm>
          <a:noFill/>
        </p:spPr>
        <p:txBody>
          <a:bodyPr lIns="92075" tIns="46038" rIns="92075" bIns="46038"/>
          <a:lstStyle/>
          <a:p>
            <a:r>
              <a:rPr lang="en-US" sz="2800" dirty="0"/>
              <a:t>Substituting for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 we obtain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               ƒ = [ </a:t>
            </a:r>
            <a:r>
              <a:rPr lang="en-US" sz="2800" i="1" dirty="0" err="1">
                <a:latin typeface="Times New Roman" pitchFamily="18" charset="0"/>
              </a:rPr>
              <a:t>p</a:t>
            </a:r>
            <a:r>
              <a:rPr lang="en-US" sz="2800" dirty="0" err="1">
                <a:latin typeface="Times New Roman" pitchFamily="18" charset="0"/>
              </a:rPr>
              <a:t>ƒ</a:t>
            </a:r>
            <a:r>
              <a:rPr lang="en-US" sz="2800" i="1" baseline="-25000" dirty="0" err="1">
                <a:latin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</a:rPr>
              <a:t> + (1 – </a:t>
            </a:r>
            <a:r>
              <a:rPr lang="en-US" sz="2800" i="1" dirty="0">
                <a:latin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dirty="0" err="1">
                <a:latin typeface="Times New Roman" pitchFamily="18" charset="0"/>
              </a:rPr>
              <a:t>ƒ</a:t>
            </a:r>
            <a:r>
              <a:rPr lang="en-US" sz="2800" i="1" baseline="-25000" dirty="0" err="1">
                <a:latin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</a:rPr>
              <a:t> ]</a:t>
            </a:r>
            <a:r>
              <a:rPr lang="en-US" sz="2800" i="1" dirty="0">
                <a:latin typeface="Times New Roman" pitchFamily="18" charset="0"/>
              </a:rPr>
              <a:t>e</a:t>
            </a:r>
            <a:r>
              <a:rPr lang="en-US" sz="2800" baseline="30000" dirty="0">
                <a:latin typeface="Times New Roman" pitchFamily="18" charset="0"/>
              </a:rPr>
              <a:t>–</a:t>
            </a:r>
            <a:r>
              <a:rPr lang="en-US" sz="2800" i="1" baseline="30000" dirty="0" err="1">
                <a:latin typeface="Times New Roman" pitchFamily="18" charset="0"/>
              </a:rPr>
              <a:t>rT</a:t>
            </a:r>
            <a:r>
              <a:rPr lang="en-US" sz="2800" dirty="0"/>
              <a:t>	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sz="2800" dirty="0"/>
              <a:t>where </a:t>
            </a:r>
            <a:r>
              <a:rPr lang="en-US" dirty="0"/>
              <a:t>  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30214"/>
              </p:ext>
            </p:extLst>
          </p:nvPr>
        </p:nvGraphicFramePr>
        <p:xfrm>
          <a:off x="2743200" y="4421188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419040" progId="Equation.2">
                  <p:embed/>
                </p:oleObj>
              </mc:Choice>
              <mc:Fallback>
                <p:oleObj name="Equation" r:id="rId3" imgW="736560" imgH="419040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21188"/>
                        <a:ext cx="2362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771260-4F37-49E8-AA08-E41DA86C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19D9-7E72-407B-886A-C34685F0AF4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875"/>
            <a:ext cx="71628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i="1" dirty="0"/>
              <a:t>p</a:t>
            </a:r>
            <a:r>
              <a:rPr lang="en-US" dirty="0"/>
              <a:t> as a Probability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38288"/>
            <a:ext cx="7162800" cy="3667125"/>
          </a:xfrm>
          <a:noFill/>
        </p:spPr>
        <p:txBody>
          <a:bodyPr lIns="92075" tIns="46038" rIns="92075" bIns="46038"/>
          <a:lstStyle/>
          <a:p>
            <a:r>
              <a:rPr lang="en-US" sz="2400" dirty="0"/>
              <a:t>It is natural to interpret </a:t>
            </a:r>
            <a:r>
              <a:rPr lang="en-US" sz="2400" i="1" dirty="0">
                <a:latin typeface="Times New Roman" pitchFamily="18" charset="0"/>
              </a:rPr>
              <a:t>p</a:t>
            </a:r>
            <a:r>
              <a:rPr lang="en-US" sz="2400" dirty="0"/>
              <a:t> and 1-</a:t>
            </a:r>
            <a:r>
              <a:rPr lang="en-US" sz="2400" i="1" dirty="0">
                <a:latin typeface="Times New Roman" pitchFamily="18" charset="0"/>
              </a:rPr>
              <a:t>p</a:t>
            </a:r>
            <a:r>
              <a:rPr lang="en-US" sz="2400" dirty="0"/>
              <a:t> as probabilities of up and down movements</a:t>
            </a:r>
            <a:r>
              <a:rPr lang="en-US" sz="2400" dirty="0">
                <a:latin typeface="Times New Roman" pitchFamily="18" charset="0"/>
              </a:rPr>
              <a:t>	</a:t>
            </a:r>
          </a:p>
          <a:p>
            <a:r>
              <a:rPr lang="en-US" sz="2400" dirty="0"/>
              <a:t>The value of a derivative is then its expected payoff in a risk-neutral world discounted at the risk-free rate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02013" y="3276600"/>
            <a:ext cx="3086100" cy="2743200"/>
            <a:chOff x="3402013" y="3716338"/>
            <a:chExt cx="3086100" cy="251460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02013" y="3716338"/>
              <a:ext cx="3086100" cy="2514600"/>
              <a:chOff x="2143" y="2341"/>
              <a:chExt cx="1944" cy="1584"/>
            </a:xfrm>
          </p:grpSpPr>
          <p:sp>
            <p:nvSpPr>
              <p:cNvPr id="21514" name="Line 4"/>
              <p:cNvSpPr>
                <a:spLocks noChangeShapeType="1"/>
              </p:cNvSpPr>
              <p:nvPr/>
            </p:nvSpPr>
            <p:spPr bwMode="auto">
              <a:xfrm flipV="1">
                <a:off x="2393" y="2668"/>
                <a:ext cx="1263" cy="4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5" name="Line 5"/>
              <p:cNvSpPr>
                <a:spLocks noChangeShapeType="1"/>
              </p:cNvSpPr>
              <p:nvPr/>
            </p:nvSpPr>
            <p:spPr bwMode="auto">
              <a:xfrm>
                <a:off x="2393" y="3128"/>
                <a:ext cx="1263" cy="4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6" name="Rectangle 6"/>
              <p:cNvSpPr>
                <a:spLocks noChangeArrowheads="1"/>
              </p:cNvSpPr>
              <p:nvPr/>
            </p:nvSpPr>
            <p:spPr bwMode="auto">
              <a:xfrm>
                <a:off x="3631" y="2341"/>
                <a:ext cx="456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3200" i="1">
                    <a:latin typeface="Times New Roman" pitchFamily="18" charset="0"/>
                  </a:rPr>
                  <a:t>S</a:t>
                </a:r>
                <a:r>
                  <a:rPr lang="en-CA" sz="3200" baseline="-25000">
                    <a:latin typeface="Times New Roman" pitchFamily="18" charset="0"/>
                  </a:rPr>
                  <a:t>0</a:t>
                </a:r>
                <a:r>
                  <a:rPr lang="en-US" sz="3200" i="1">
                    <a:latin typeface="Times New Roman" pitchFamily="18" charset="0"/>
                  </a:rPr>
                  <a:t>u</a:t>
                </a:r>
                <a:endParaRPr lang="en-US" sz="3200"/>
              </a:p>
              <a:p>
                <a:pPr eaLnBrk="0" hangingPunct="0"/>
                <a:r>
                  <a:rPr lang="en-US" sz="3200"/>
                  <a:t> </a:t>
                </a:r>
                <a:r>
                  <a:rPr lang="en-US" sz="3200">
                    <a:latin typeface="Times New Roman" pitchFamily="18" charset="0"/>
                  </a:rPr>
                  <a:t>ƒ</a:t>
                </a:r>
                <a:r>
                  <a:rPr lang="en-US" sz="3200" i="1" baseline="-2500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21517" name="Rectangle 7"/>
              <p:cNvSpPr>
                <a:spLocks noChangeArrowheads="1"/>
              </p:cNvSpPr>
              <p:nvPr/>
            </p:nvSpPr>
            <p:spPr bwMode="auto">
              <a:xfrm>
                <a:off x="3631" y="3253"/>
                <a:ext cx="456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3200" i="1">
                    <a:latin typeface="Times New Roman" pitchFamily="18" charset="0"/>
                  </a:rPr>
                  <a:t>S</a:t>
                </a:r>
                <a:r>
                  <a:rPr lang="en-CA" sz="3200" baseline="-25000">
                    <a:latin typeface="Times New Roman" pitchFamily="18" charset="0"/>
                  </a:rPr>
                  <a:t>0</a:t>
                </a:r>
                <a:r>
                  <a:rPr lang="en-US" sz="3200" i="1">
                    <a:latin typeface="Times New Roman" pitchFamily="18" charset="0"/>
                  </a:rPr>
                  <a:t>d</a:t>
                </a:r>
              </a:p>
              <a:p>
                <a:pPr eaLnBrk="0" hangingPunct="0"/>
                <a:r>
                  <a:rPr lang="en-US" sz="3200"/>
                  <a:t> </a:t>
                </a:r>
                <a:r>
                  <a:rPr lang="en-US" sz="3200">
                    <a:latin typeface="Times New Roman" pitchFamily="18" charset="0"/>
                  </a:rPr>
                  <a:t>ƒ</a:t>
                </a:r>
                <a:r>
                  <a:rPr lang="en-US" sz="3200" i="1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1518" name="Rectangle 8"/>
              <p:cNvSpPr>
                <a:spLocks noChangeArrowheads="1"/>
              </p:cNvSpPr>
              <p:nvPr/>
            </p:nvSpPr>
            <p:spPr bwMode="auto">
              <a:xfrm>
                <a:off x="2143" y="2821"/>
                <a:ext cx="328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3200" i="1">
                    <a:latin typeface="Times New Roman" pitchFamily="18" charset="0"/>
                  </a:rPr>
                  <a:t>S</a:t>
                </a:r>
                <a:r>
                  <a:rPr lang="en-CA" sz="3200" baseline="-25000">
                    <a:latin typeface="Times New Roman" pitchFamily="18" charset="0"/>
                  </a:rPr>
                  <a:t>0</a:t>
                </a:r>
                <a:endParaRPr lang="en-US" sz="3200"/>
              </a:p>
              <a:p>
                <a:pPr eaLnBrk="0" hangingPunct="0"/>
                <a:r>
                  <a:rPr lang="en-US" sz="3200">
                    <a:latin typeface="Times New Roman" pitchFamily="18" charset="0"/>
                  </a:rPr>
                  <a:t>ƒ</a:t>
                </a:r>
              </a:p>
            </p:txBody>
          </p:sp>
        </p:grpSp>
        <p:sp>
          <p:nvSpPr>
            <p:cNvPr id="21512" name="Rectangle 10"/>
            <p:cNvSpPr>
              <a:spLocks noChangeArrowheads="1"/>
            </p:cNvSpPr>
            <p:nvPr/>
          </p:nvSpPr>
          <p:spPr bwMode="auto">
            <a:xfrm rot="-1200000">
              <a:off x="4519613" y="4062413"/>
              <a:ext cx="38735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1513" name="Rectangle 11"/>
            <p:cNvSpPr>
              <a:spLocks noChangeArrowheads="1"/>
            </p:cNvSpPr>
            <p:nvPr/>
          </p:nvSpPr>
          <p:spPr bwMode="auto">
            <a:xfrm rot="1140000">
              <a:off x="3887788" y="5408613"/>
              <a:ext cx="14271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3200"/>
                <a:t>(1</a:t>
              </a:r>
              <a:r>
                <a:rPr lang="en-US" sz="3200">
                  <a:latin typeface="Symbol" pitchFamily="18" charset="2"/>
                </a:rPr>
                <a:t> </a:t>
              </a:r>
              <a:r>
                <a:rPr lang="en-US" sz="3200"/>
                <a:t>– </a:t>
              </a:r>
              <a:r>
                <a:rPr lang="en-US" sz="3200" i="1">
                  <a:latin typeface="Times New Roman" pitchFamily="18" charset="0"/>
                </a:rPr>
                <a:t>p</a:t>
              </a:r>
              <a:r>
                <a:rPr lang="en-US" sz="3200">
                  <a:latin typeface="Times New Roman" pitchFamily="18" charset="0"/>
                </a:rPr>
                <a:t> )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5DA5A-9FA9-451B-99B4-E280BF8D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8F896-9CD8-4AC8-B0B5-8DFDC91877B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Risk-Neutral Valuation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When the probability of an up and down movements are </a:t>
            </a:r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/>
              <a:t> and 1-</a:t>
            </a:r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/>
              <a:t> the expected stock price at time </a:t>
            </a:r>
            <a:r>
              <a:rPr lang="en-US" sz="2400" i="1">
                <a:latin typeface="Times New Roman" pitchFamily="18" charset="0"/>
              </a:rPr>
              <a:t>T</a:t>
            </a:r>
            <a:r>
              <a:rPr lang="en-US" sz="2400"/>
              <a:t> is </a:t>
            </a:r>
            <a:r>
              <a:rPr lang="en-US" sz="2400" i="1">
                <a:latin typeface="Times New Roman" pitchFamily="18" charset="0"/>
              </a:rPr>
              <a:t>S</a:t>
            </a:r>
            <a:r>
              <a:rPr lang="en-US" sz="2400" baseline="-25000"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e</a:t>
            </a:r>
            <a:r>
              <a:rPr lang="en-US" sz="2400" i="1" baseline="30000">
                <a:latin typeface="Times New Roman" pitchFamily="18" charset="0"/>
              </a:rPr>
              <a:t>rT</a:t>
            </a:r>
          </a:p>
          <a:p>
            <a:pPr>
              <a:lnSpc>
                <a:spcPct val="90000"/>
              </a:lnSpc>
            </a:pPr>
            <a:r>
              <a:rPr lang="en-US" sz="2400"/>
              <a:t>This shows that the stock price earns the risk-free rate</a:t>
            </a:r>
          </a:p>
          <a:p>
            <a:pPr>
              <a:lnSpc>
                <a:spcPct val="90000"/>
              </a:lnSpc>
            </a:pPr>
            <a:r>
              <a:rPr lang="en-US" sz="2400"/>
              <a:t>Binomial trees illustrate the general result that to value a derivative we can assume that the expected return on the underlying asset is the risk-free rate and discount at the risk-free rate</a:t>
            </a:r>
          </a:p>
          <a:p>
            <a:pPr>
              <a:lnSpc>
                <a:spcPct val="90000"/>
              </a:lnSpc>
            </a:pPr>
            <a:r>
              <a:rPr lang="en-US" sz="2400"/>
              <a:t>This is known as using risk-neutral valuation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4B68D-85B2-4785-9EAB-6FECC804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E0BC-78D1-4412-B568-BFA9BFE3963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0104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/>
              <a:t>Original Example Revisited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47800"/>
            <a:ext cx="6538913" cy="388937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																			</a:t>
            </a:r>
          </a:p>
          <a:p>
            <a:pPr>
              <a:lnSpc>
                <a:spcPct val="90000"/>
              </a:lnSpc>
            </a:pPr>
            <a:endParaRPr lang="en-CA" sz="2000"/>
          </a:p>
          <a:p>
            <a:pPr>
              <a:lnSpc>
                <a:spcPct val="90000"/>
              </a:lnSpc>
            </a:pPr>
            <a:r>
              <a:rPr lang="en-US" sz="2000"/>
              <a:t>Since </a:t>
            </a:r>
            <a:r>
              <a:rPr lang="en-US" sz="2000" i="1"/>
              <a:t>p</a:t>
            </a:r>
            <a:r>
              <a:rPr lang="en-US" sz="2000"/>
              <a:t> is </a:t>
            </a:r>
            <a:r>
              <a:rPr lang="en-CA" sz="2000"/>
              <a:t>the probability that gives a return on the stock equal to the risk-free rate. We can find it from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CA" sz="2000"/>
              <a:t>	</a:t>
            </a:r>
            <a:r>
              <a:rPr lang="en-US" sz="2000"/>
              <a:t>20</a:t>
            </a:r>
            <a:r>
              <a:rPr lang="en-US" sz="2000" i="1">
                <a:latin typeface="Times New Roman" pitchFamily="18" charset="0"/>
              </a:rPr>
              <a:t>e</a:t>
            </a:r>
            <a:r>
              <a:rPr lang="en-US" sz="2000" baseline="30000"/>
              <a:t>0.12 </a:t>
            </a:r>
            <a:r>
              <a:rPr lang="en-US" sz="2000" baseline="30000">
                <a:latin typeface="Symbol" pitchFamily="18" charset="2"/>
              </a:rPr>
              <a:t>´</a:t>
            </a:r>
            <a:r>
              <a:rPr lang="en-US" sz="2000" baseline="30000"/>
              <a:t>0.25 </a:t>
            </a:r>
            <a:r>
              <a:rPr lang="en-US" sz="2000"/>
              <a:t>= </a:t>
            </a:r>
            <a:r>
              <a:rPr lang="en-US" sz="2000">
                <a:latin typeface="Times New Roman" pitchFamily="18" charset="0"/>
              </a:rPr>
              <a:t>22</a:t>
            </a:r>
            <a:r>
              <a:rPr lang="en-US" sz="2000" i="1">
                <a:latin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</a:rPr>
              <a:t> + 18(1 – </a:t>
            </a:r>
            <a:r>
              <a:rPr lang="en-US" sz="2000" i="1">
                <a:latin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</a:rPr>
              <a:t> )</a:t>
            </a:r>
            <a:endParaRPr lang="en-CA" sz="200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CA" sz="2000">
                <a:latin typeface="Times New Roman" pitchFamily="18" charset="0"/>
              </a:rPr>
              <a:t>	</a:t>
            </a:r>
            <a:r>
              <a:rPr lang="en-CA" sz="2000"/>
              <a:t>which gives</a:t>
            </a:r>
            <a:r>
              <a:rPr lang="en-CA" sz="2000">
                <a:latin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</a:rPr>
              <a:t>p</a:t>
            </a:r>
            <a:r>
              <a:rPr lang="en-US" sz="2000"/>
              <a:t> = 0.6523</a:t>
            </a:r>
          </a:p>
          <a:p>
            <a:pPr>
              <a:lnSpc>
                <a:spcPct val="90000"/>
              </a:lnSpc>
            </a:pPr>
            <a:r>
              <a:rPr lang="en-US" sz="2000"/>
              <a:t>Alternatively, we can use the formula</a:t>
            </a:r>
          </a:p>
        </p:txBody>
      </p:sp>
      <p:graphicFrame>
        <p:nvGraphicFramePr>
          <p:cNvPr id="3074" name="Object 0"/>
          <p:cNvGraphicFramePr>
            <a:graphicFrameLocks/>
          </p:cNvGraphicFramePr>
          <p:nvPr/>
        </p:nvGraphicFramePr>
        <p:xfrm>
          <a:off x="2057400" y="5105400"/>
          <a:ext cx="464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11200" imgH="419040" progId="Equation.3">
                  <p:embed/>
                </p:oleObj>
              </mc:Choice>
              <mc:Fallback>
                <p:oleObj name="Equation" r:id="rId3" imgW="2311200" imgH="4190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4648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5"/>
          <p:cNvSpPr>
            <a:spLocks noChangeShapeType="1"/>
          </p:cNvSpPr>
          <p:nvPr/>
        </p:nvSpPr>
        <p:spPr bwMode="auto">
          <a:xfrm flipV="1">
            <a:off x="3962400" y="1676400"/>
            <a:ext cx="2005013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6"/>
          <p:cNvSpPr>
            <a:spLocks noChangeShapeType="1"/>
          </p:cNvSpPr>
          <p:nvPr/>
        </p:nvSpPr>
        <p:spPr bwMode="auto">
          <a:xfrm>
            <a:off x="3959225" y="2384425"/>
            <a:ext cx="2005013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5924550" y="1225550"/>
            <a:ext cx="1276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S</a:t>
            </a:r>
            <a:r>
              <a:rPr lang="en-CA" sz="2400" baseline="-25000"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u</a:t>
            </a:r>
            <a:r>
              <a:rPr lang="en-US" sz="2400"/>
              <a:t> = 22</a:t>
            </a:r>
            <a:endParaRPr lang="en-US" sz="2400" i="1"/>
          </a:p>
          <a:p>
            <a:pPr eaLnBrk="0" hangingPunct="0"/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ƒ</a:t>
            </a:r>
            <a:r>
              <a:rPr lang="en-US" sz="2400" i="1" baseline="-25000">
                <a:latin typeface="Times New Roman" pitchFamily="18" charset="0"/>
              </a:rPr>
              <a:t>u</a:t>
            </a:r>
            <a:r>
              <a:rPr lang="en-US" sz="2400"/>
              <a:t> = 1</a:t>
            </a:r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6029325" y="2571750"/>
            <a:ext cx="1685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S</a:t>
            </a:r>
            <a:r>
              <a:rPr lang="en-CA" sz="2400" baseline="-25000"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d</a:t>
            </a:r>
            <a:r>
              <a:rPr lang="en-US" sz="2400"/>
              <a:t> = 18</a:t>
            </a:r>
            <a:endParaRPr lang="en-US" sz="2400" i="1"/>
          </a:p>
          <a:p>
            <a:pPr eaLnBrk="0" hangingPunct="0"/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ƒ</a:t>
            </a:r>
            <a:r>
              <a:rPr lang="en-US" sz="2400" i="1" baseline="-25000">
                <a:latin typeface="Times New Roman" pitchFamily="18" charset="0"/>
              </a:rPr>
              <a:t>d</a:t>
            </a:r>
            <a:r>
              <a:rPr lang="en-US" sz="2400"/>
              <a:t> = 0</a:t>
            </a:r>
          </a:p>
        </p:txBody>
      </p:sp>
      <p:sp>
        <p:nvSpPr>
          <p:cNvPr id="3083" name="Rectangle 9"/>
          <p:cNvSpPr>
            <a:spLocks noChangeArrowheads="1"/>
          </p:cNvSpPr>
          <p:nvPr/>
        </p:nvSpPr>
        <p:spPr bwMode="auto">
          <a:xfrm>
            <a:off x="3562350" y="1987550"/>
            <a:ext cx="438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S</a:t>
            </a:r>
            <a:r>
              <a:rPr lang="en-CA" sz="2400" baseline="-25000">
                <a:latin typeface="Times New Roman" pitchFamily="18" charset="0"/>
              </a:rPr>
              <a:t>0</a:t>
            </a:r>
            <a:endParaRPr lang="en-US" sz="2400"/>
          </a:p>
          <a:p>
            <a:pPr eaLnBrk="0" hangingPunct="0"/>
            <a:r>
              <a:rPr lang="en-US" sz="2400"/>
              <a:t> </a:t>
            </a:r>
            <a:r>
              <a:rPr lang="en-US" sz="2400">
                <a:latin typeface="Times New Roman" pitchFamily="18" charset="0"/>
              </a:rPr>
              <a:t>ƒ</a:t>
            </a:r>
          </a:p>
        </p:txBody>
      </p:sp>
      <p:sp>
        <p:nvSpPr>
          <p:cNvPr id="3084" name="Rectangle 10"/>
          <p:cNvSpPr>
            <a:spLocks noChangeArrowheads="1"/>
          </p:cNvSpPr>
          <p:nvPr/>
        </p:nvSpPr>
        <p:spPr bwMode="auto">
          <a:xfrm rot="-1200000">
            <a:off x="4706938" y="15716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i="1">
                <a:latin typeface="Times New Roman" pitchFamily="18" charset="0"/>
              </a:rPr>
              <a:t>p</a:t>
            </a:r>
          </a:p>
        </p:txBody>
      </p:sp>
      <p:sp>
        <p:nvSpPr>
          <p:cNvPr id="3085" name="Rectangle 11"/>
          <p:cNvSpPr>
            <a:spLocks noChangeArrowheads="1"/>
          </p:cNvSpPr>
          <p:nvPr/>
        </p:nvSpPr>
        <p:spPr bwMode="auto">
          <a:xfrm rot="1140000">
            <a:off x="4248150" y="2803525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/>
              <a:t>(1</a:t>
            </a:r>
            <a:r>
              <a:rPr lang="en-US" sz="2400">
                <a:latin typeface="Symbol" pitchFamily="18" charset="2"/>
              </a:rPr>
              <a:t> </a:t>
            </a:r>
            <a:r>
              <a:rPr lang="en-US" sz="2400"/>
              <a:t>– </a:t>
            </a:r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/>
              <a:t> 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0540A5-F50D-4275-818A-058F89CD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B2F3-072B-4450-8670-29CF7D8B076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/>
              <a:t>Valuing the Option Using Risk-Neutral Valuation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19263"/>
            <a:ext cx="6778625" cy="4411662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/>
              <a:t>																						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The value of the option is 		</a:t>
            </a:r>
          </a:p>
          <a:p>
            <a:pPr>
              <a:buFont typeface="Wingdings" pitchFamily="2" charset="2"/>
              <a:buNone/>
            </a:pPr>
            <a:r>
              <a:rPr lang="en-US" sz="2800" i="1">
                <a:latin typeface="Times New Roman" pitchFamily="18" charset="0"/>
              </a:rPr>
              <a:t>e</a:t>
            </a:r>
            <a:r>
              <a:rPr lang="en-US" sz="2800" baseline="30000"/>
              <a:t>–0.12</a:t>
            </a:r>
            <a:r>
              <a:rPr lang="en-US" sz="2800" baseline="30000">
                <a:latin typeface="Symbol" pitchFamily="18" charset="2"/>
              </a:rPr>
              <a:t>´</a:t>
            </a:r>
            <a:r>
              <a:rPr lang="en-US" sz="2800" baseline="30000"/>
              <a:t>0.25 </a:t>
            </a:r>
            <a:r>
              <a:rPr lang="en-CA" sz="2800"/>
              <a:t>(</a:t>
            </a:r>
            <a:r>
              <a:rPr lang="en-US" sz="2800"/>
              <a:t>0.6523</a:t>
            </a:r>
            <a:r>
              <a:rPr lang="en-US" sz="2800">
                <a:latin typeface="Symbol" pitchFamily="18" charset="2"/>
              </a:rPr>
              <a:t>´</a:t>
            </a:r>
            <a:r>
              <a:rPr lang="en-US" sz="2800"/>
              <a:t>1 + 0.3477</a:t>
            </a:r>
            <a:r>
              <a:rPr lang="en-US" sz="2800">
                <a:latin typeface="Symbol" pitchFamily="18" charset="2"/>
              </a:rPr>
              <a:t>´</a:t>
            </a:r>
            <a:r>
              <a:rPr lang="en-US" sz="2800"/>
              <a:t>0</a:t>
            </a:r>
            <a:r>
              <a:rPr lang="en-CA" sz="2800"/>
              <a:t>)</a:t>
            </a:r>
            <a:r>
              <a:rPr lang="en-US" sz="28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 = 0.633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505200" y="1920875"/>
            <a:ext cx="3638550" cy="2270125"/>
            <a:chOff x="2208" y="1210"/>
            <a:chExt cx="2292" cy="1430"/>
          </a:xfrm>
        </p:grpSpPr>
        <p:sp>
          <p:nvSpPr>
            <p:cNvPr id="23559" name="Line 4"/>
            <p:cNvSpPr>
              <a:spLocks noChangeShapeType="1"/>
            </p:cNvSpPr>
            <p:nvPr/>
          </p:nvSpPr>
          <p:spPr bwMode="auto">
            <a:xfrm flipV="1">
              <a:off x="2458" y="148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>
              <a:off x="2458" y="194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Rectangle 6"/>
            <p:cNvSpPr>
              <a:spLocks noChangeArrowheads="1"/>
            </p:cNvSpPr>
            <p:nvPr/>
          </p:nvSpPr>
          <p:spPr bwMode="auto">
            <a:xfrm>
              <a:off x="3696" y="1210"/>
              <a:ext cx="80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i="1">
                  <a:latin typeface="Times New Roman" pitchFamily="18" charset="0"/>
                </a:rPr>
                <a:t>S</a:t>
              </a:r>
              <a:r>
                <a:rPr lang="en-CA" sz="2400" baseline="-25000">
                  <a:latin typeface="Times New Roman" pitchFamily="18" charset="0"/>
                </a:rPr>
                <a:t>0</a:t>
              </a:r>
              <a:r>
                <a:rPr lang="en-US" sz="2400" i="1">
                  <a:latin typeface="Times New Roman" pitchFamily="18" charset="0"/>
                </a:rPr>
                <a:t>u</a:t>
              </a:r>
              <a:r>
                <a:rPr lang="en-US" sz="2400"/>
                <a:t> = 22</a:t>
              </a:r>
              <a:endParaRPr lang="en-US" sz="2400" i="1"/>
            </a:p>
            <a:p>
              <a:pPr eaLnBrk="0" hangingPunct="0"/>
              <a:r>
                <a:rPr lang="en-US" sz="2400"/>
                <a:t> </a:t>
              </a:r>
              <a:r>
                <a:rPr lang="en-US" sz="2400">
                  <a:latin typeface="Times New Roman" pitchFamily="18" charset="0"/>
                </a:rPr>
                <a:t>ƒ</a:t>
              </a:r>
              <a:r>
                <a:rPr lang="en-US" sz="2400" i="1" baseline="-25000">
                  <a:latin typeface="Times New Roman" pitchFamily="18" charset="0"/>
                </a:rPr>
                <a:t>u</a:t>
              </a:r>
              <a:r>
                <a:rPr lang="en-US" sz="2400"/>
                <a:t> = 1</a:t>
              </a:r>
            </a:p>
          </p:txBody>
        </p:sp>
        <p:sp>
          <p:nvSpPr>
            <p:cNvPr id="23562" name="Rectangle 7"/>
            <p:cNvSpPr>
              <a:spLocks noChangeArrowheads="1"/>
            </p:cNvSpPr>
            <p:nvPr/>
          </p:nvSpPr>
          <p:spPr bwMode="auto">
            <a:xfrm>
              <a:off x="3696" y="2122"/>
              <a:ext cx="80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i="1">
                  <a:latin typeface="Times New Roman" pitchFamily="18" charset="0"/>
                </a:rPr>
                <a:t>S</a:t>
              </a:r>
              <a:r>
                <a:rPr lang="en-CA" sz="2400" baseline="-25000">
                  <a:latin typeface="Times New Roman" pitchFamily="18" charset="0"/>
                </a:rPr>
                <a:t>0</a:t>
              </a:r>
              <a:r>
                <a:rPr lang="en-US" sz="2400" i="1">
                  <a:latin typeface="Times New Roman" pitchFamily="18" charset="0"/>
                </a:rPr>
                <a:t>d</a:t>
              </a:r>
              <a:r>
                <a:rPr lang="en-US" sz="2400"/>
                <a:t> = 18</a:t>
              </a:r>
              <a:endParaRPr lang="en-US" sz="2400" i="1"/>
            </a:p>
            <a:p>
              <a:pPr eaLnBrk="0" hangingPunct="0"/>
              <a:r>
                <a:rPr lang="en-US" sz="2400"/>
                <a:t> </a:t>
              </a:r>
              <a:r>
                <a:rPr lang="en-US" sz="2400">
                  <a:latin typeface="Times New Roman" pitchFamily="18" charset="0"/>
                </a:rPr>
                <a:t>ƒ</a:t>
              </a:r>
              <a:r>
                <a:rPr lang="en-US" sz="2400" i="1" baseline="-25000">
                  <a:latin typeface="Times New Roman" pitchFamily="18" charset="0"/>
                </a:rPr>
                <a:t>d</a:t>
              </a:r>
              <a:r>
                <a:rPr lang="en-US" sz="2400"/>
                <a:t> = 0</a:t>
              </a:r>
            </a:p>
          </p:txBody>
        </p:sp>
        <p:sp>
          <p:nvSpPr>
            <p:cNvPr id="23563" name="Rectangle 8"/>
            <p:cNvSpPr>
              <a:spLocks noChangeArrowheads="1"/>
            </p:cNvSpPr>
            <p:nvPr/>
          </p:nvSpPr>
          <p:spPr bwMode="auto">
            <a:xfrm>
              <a:off x="2208" y="1690"/>
              <a:ext cx="2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i="1">
                  <a:latin typeface="Times New Roman" pitchFamily="18" charset="0"/>
                </a:rPr>
                <a:t>S</a:t>
              </a:r>
              <a:r>
                <a:rPr lang="en-CA" sz="2400" baseline="-25000">
                  <a:latin typeface="Times New Roman" pitchFamily="18" charset="0"/>
                </a:rPr>
                <a:t>0</a:t>
              </a:r>
              <a:endParaRPr lang="en-US" sz="2400"/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ƒ</a:t>
              </a:r>
            </a:p>
          </p:txBody>
        </p:sp>
        <p:sp>
          <p:nvSpPr>
            <p:cNvPr id="23564" name="Rectangle 9"/>
            <p:cNvSpPr>
              <a:spLocks noChangeArrowheads="1"/>
            </p:cNvSpPr>
            <p:nvPr/>
          </p:nvSpPr>
          <p:spPr bwMode="auto">
            <a:xfrm rot="-1200000">
              <a:off x="2438" y="1451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2400"/>
                <a:t>0.6523</a:t>
              </a:r>
            </a:p>
          </p:txBody>
        </p:sp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 rot="1140000">
              <a:off x="2440" y="2219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2400"/>
                <a:t>0.3477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F31EC-EFC7-4583-9E63-41DA046F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58B95-0B3C-405E-8140-D090EE06DAD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086600" cy="1143000"/>
          </a:xfrm>
        </p:spPr>
        <p:txBody>
          <a:bodyPr vert="horz" wrap="square" lIns="92075" tIns="46038" rIns="92075" bIns="46038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Two-Step Example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0" y="1100138"/>
            <a:ext cx="5494338" cy="4995862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/>
              <a:t>																												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 sz="2800"/>
              <a:t>Each time step is 3 months</a:t>
            </a:r>
          </a:p>
          <a:p>
            <a:r>
              <a:rPr lang="en-US" sz="28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/>
              <a:t>=21,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/>
              <a:t>=12%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62188" y="1149350"/>
            <a:ext cx="5324475" cy="3408363"/>
            <a:chOff x="1425" y="724"/>
            <a:chExt cx="3354" cy="2147"/>
          </a:xfrm>
        </p:grpSpPr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1425" y="1625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/>
                <a:t>20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735" y="881"/>
              <a:ext cx="2507" cy="1820"/>
              <a:chOff x="1735" y="881"/>
              <a:chExt cx="2507" cy="182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735" y="1331"/>
                <a:ext cx="1263" cy="920"/>
                <a:chOff x="1735" y="1331"/>
                <a:chExt cx="1263" cy="920"/>
              </a:xfrm>
            </p:grpSpPr>
            <p:sp>
              <p:nvSpPr>
                <p:cNvPr id="2562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735" y="133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2" name="Line 6"/>
                <p:cNvSpPr>
                  <a:spLocks noChangeShapeType="1"/>
                </p:cNvSpPr>
                <p:nvPr/>
              </p:nvSpPr>
              <p:spPr bwMode="auto">
                <a:xfrm>
                  <a:off x="1735" y="179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979" y="881"/>
                <a:ext cx="1263" cy="920"/>
                <a:chOff x="2979" y="881"/>
                <a:chExt cx="1263" cy="920"/>
              </a:xfrm>
            </p:grpSpPr>
            <p:sp>
              <p:nvSpPr>
                <p:cNvPr id="2561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979" y="88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20" name="Line 9"/>
                <p:cNvSpPr>
                  <a:spLocks noChangeShapeType="1"/>
                </p:cNvSpPr>
                <p:nvPr/>
              </p:nvSpPr>
              <p:spPr bwMode="auto">
                <a:xfrm>
                  <a:off x="2979" y="134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973" y="1781"/>
                <a:ext cx="1263" cy="920"/>
                <a:chOff x="2973" y="1781"/>
                <a:chExt cx="1263" cy="920"/>
              </a:xfrm>
            </p:grpSpPr>
            <p:sp>
              <p:nvSpPr>
                <p:cNvPr id="2561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973" y="178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18" name="Line 12"/>
                <p:cNvSpPr>
                  <a:spLocks noChangeShapeType="1"/>
                </p:cNvSpPr>
                <p:nvPr/>
              </p:nvSpPr>
              <p:spPr bwMode="auto">
                <a:xfrm>
                  <a:off x="2973" y="224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609" name="Rectangle 15"/>
            <p:cNvSpPr>
              <a:spLocks noChangeArrowheads="1"/>
            </p:cNvSpPr>
            <p:nvPr/>
          </p:nvSpPr>
          <p:spPr bwMode="auto">
            <a:xfrm>
              <a:off x="2716" y="1039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/>
                <a:t>22</a:t>
              </a:r>
            </a:p>
          </p:txBody>
        </p:sp>
        <p:sp>
          <p:nvSpPr>
            <p:cNvPr id="25610" name="Rectangle 16"/>
            <p:cNvSpPr>
              <a:spLocks noChangeArrowheads="1"/>
            </p:cNvSpPr>
            <p:nvPr/>
          </p:nvSpPr>
          <p:spPr bwMode="auto">
            <a:xfrm>
              <a:off x="2725" y="2227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/>
                <a:t>18</a:t>
              </a:r>
            </a:p>
          </p:txBody>
        </p:sp>
        <p:sp>
          <p:nvSpPr>
            <p:cNvPr id="25611" name="Rectangle 17"/>
            <p:cNvSpPr>
              <a:spLocks noChangeArrowheads="1"/>
            </p:cNvSpPr>
            <p:nvPr/>
          </p:nvSpPr>
          <p:spPr bwMode="auto">
            <a:xfrm>
              <a:off x="4165" y="724"/>
              <a:ext cx="6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/>
                <a:t>24.2</a:t>
              </a:r>
            </a:p>
          </p:txBody>
        </p:sp>
        <p:sp>
          <p:nvSpPr>
            <p:cNvPr id="25612" name="Rectangle 18"/>
            <p:cNvSpPr>
              <a:spLocks noChangeArrowheads="1"/>
            </p:cNvSpPr>
            <p:nvPr/>
          </p:nvSpPr>
          <p:spPr bwMode="auto">
            <a:xfrm>
              <a:off x="4165" y="1615"/>
              <a:ext cx="6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/>
                <a:t>19.8</a:t>
              </a:r>
            </a:p>
          </p:txBody>
        </p:sp>
        <p:sp>
          <p:nvSpPr>
            <p:cNvPr id="25613" name="Rectangle 19"/>
            <p:cNvSpPr>
              <a:spLocks noChangeArrowheads="1"/>
            </p:cNvSpPr>
            <p:nvPr/>
          </p:nvSpPr>
          <p:spPr bwMode="auto">
            <a:xfrm>
              <a:off x="4165" y="2506"/>
              <a:ext cx="6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/>
                <a:t>16.2</a:t>
              </a: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203E8-CB2C-4611-B368-84417B56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FB8E-B034-4E7E-912B-191F7908ADE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1143000"/>
          </a:xfrm>
        </p:spPr>
        <p:txBody>
          <a:bodyPr vert="horz" wrap="square" lIns="92075" tIns="46038" rIns="92075" bIns="46038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Valuing a Call Option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31863"/>
            <a:ext cx="7091363" cy="5059362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dirty="0"/>
              <a:t>																																							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200" dirty="0"/>
              <a:t>Value at node B is</a:t>
            </a:r>
          </a:p>
          <a:p>
            <a:pPr>
              <a:buFont typeface="Wingdings 2" pitchFamily="18" charset="2"/>
              <a:buNone/>
            </a:pPr>
            <a:r>
              <a:rPr lang="en-US" sz="2200" dirty="0"/>
              <a:t> </a:t>
            </a:r>
            <a:r>
              <a:rPr lang="en-US" sz="2200" i="1" dirty="0">
                <a:latin typeface="Times New Roman" pitchFamily="18" charset="0"/>
              </a:rPr>
              <a:t>e</a:t>
            </a:r>
            <a:r>
              <a:rPr lang="en-US" sz="2200" baseline="30000" dirty="0"/>
              <a:t>–0.12</a:t>
            </a:r>
            <a:r>
              <a:rPr lang="en-US" sz="2200" baseline="30000" dirty="0">
                <a:latin typeface="Symbol" pitchFamily="18" charset="2"/>
              </a:rPr>
              <a:t>´</a:t>
            </a:r>
            <a:r>
              <a:rPr lang="en-US" sz="2200" baseline="30000" dirty="0"/>
              <a:t>0.25</a:t>
            </a:r>
            <a:r>
              <a:rPr lang="en-US" sz="2200" dirty="0"/>
              <a:t>(0.6523</a:t>
            </a:r>
            <a:r>
              <a:rPr lang="en-US" sz="2200" dirty="0">
                <a:latin typeface="Symbol" pitchFamily="18" charset="2"/>
              </a:rPr>
              <a:t>´</a:t>
            </a:r>
            <a:r>
              <a:rPr lang="en-US" sz="2200" dirty="0"/>
              <a:t>3.2 + 0.3477</a:t>
            </a:r>
            <a:r>
              <a:rPr lang="en-US" sz="2200" dirty="0">
                <a:latin typeface="Symbol" pitchFamily="18" charset="2"/>
              </a:rPr>
              <a:t>´</a:t>
            </a:r>
            <a:r>
              <a:rPr lang="en-US" sz="2200" dirty="0"/>
              <a:t>0) = 2.0257</a:t>
            </a:r>
          </a:p>
          <a:p>
            <a:r>
              <a:rPr lang="en-US" sz="2200" dirty="0"/>
              <a:t>Value at node A is			</a:t>
            </a:r>
          </a:p>
          <a:p>
            <a:pPr>
              <a:buFont typeface="Wingdings 2" pitchFamily="18" charset="2"/>
              <a:buNone/>
            </a:pPr>
            <a:r>
              <a:rPr lang="en-US" sz="2200" i="1" dirty="0">
                <a:latin typeface="Times New Roman" pitchFamily="18" charset="0"/>
              </a:rPr>
              <a:t>e</a:t>
            </a:r>
            <a:r>
              <a:rPr lang="en-US" sz="2200" baseline="30000" dirty="0"/>
              <a:t>–0.12</a:t>
            </a:r>
            <a:r>
              <a:rPr lang="en-US" sz="2200" baseline="30000" dirty="0">
                <a:latin typeface="Symbol" pitchFamily="18" charset="2"/>
              </a:rPr>
              <a:t>´</a:t>
            </a:r>
            <a:r>
              <a:rPr lang="en-US" sz="2200" baseline="30000" dirty="0"/>
              <a:t>0.25</a:t>
            </a:r>
            <a:r>
              <a:rPr lang="en-US" sz="2200" dirty="0"/>
              <a:t>(0.6523</a:t>
            </a:r>
            <a:r>
              <a:rPr lang="en-US" sz="2200" dirty="0">
                <a:latin typeface="Symbol" pitchFamily="18" charset="2"/>
              </a:rPr>
              <a:t>´</a:t>
            </a:r>
            <a:r>
              <a:rPr lang="en-US" sz="2200" dirty="0"/>
              <a:t>2.0257 + 0.3477</a:t>
            </a:r>
            <a:r>
              <a:rPr lang="en-US" sz="2200" dirty="0">
                <a:latin typeface="Symbol" pitchFamily="18" charset="2"/>
              </a:rPr>
              <a:t>´</a:t>
            </a:r>
            <a:r>
              <a:rPr lang="en-US" sz="2200" dirty="0"/>
              <a:t>0) = 1.2823</a:t>
            </a:r>
          </a:p>
          <a:p>
            <a:pPr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2132013" y="2290763"/>
            <a:ext cx="111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2400"/>
              <a:t>20</a:t>
            </a:r>
          </a:p>
          <a:p>
            <a:pPr algn="r" eaLnBrk="0" hangingPunct="0"/>
            <a:r>
              <a:rPr lang="en-US" sz="2400"/>
              <a:t>1.2823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4825" y="1590675"/>
            <a:ext cx="3979863" cy="2212975"/>
            <a:chOff x="1934" y="986"/>
            <a:chExt cx="2507" cy="139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934" y="1331"/>
              <a:ext cx="1263" cy="705"/>
              <a:chOff x="1934" y="1331"/>
              <a:chExt cx="1263" cy="705"/>
            </a:xfrm>
          </p:grpSpPr>
          <p:sp>
            <p:nvSpPr>
              <p:cNvPr id="26652" name="Line 5"/>
              <p:cNvSpPr>
                <a:spLocks noChangeShapeType="1"/>
              </p:cNvSpPr>
              <p:nvPr/>
            </p:nvSpPr>
            <p:spPr bwMode="auto">
              <a:xfrm flipV="1">
                <a:off x="1934" y="1331"/>
                <a:ext cx="1263" cy="3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3" name="Line 6"/>
              <p:cNvSpPr>
                <a:spLocks noChangeShapeType="1"/>
              </p:cNvSpPr>
              <p:nvPr/>
            </p:nvSpPr>
            <p:spPr bwMode="auto">
              <a:xfrm>
                <a:off x="1934" y="1683"/>
                <a:ext cx="1263" cy="3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178" y="986"/>
              <a:ext cx="1263" cy="705"/>
              <a:chOff x="3178" y="986"/>
              <a:chExt cx="1263" cy="705"/>
            </a:xfrm>
          </p:grpSpPr>
          <p:sp>
            <p:nvSpPr>
              <p:cNvPr id="26650" name="Line 8"/>
              <p:cNvSpPr>
                <a:spLocks noChangeShapeType="1"/>
              </p:cNvSpPr>
              <p:nvPr/>
            </p:nvSpPr>
            <p:spPr bwMode="auto">
              <a:xfrm flipV="1">
                <a:off x="3178" y="986"/>
                <a:ext cx="1263" cy="3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Line 9"/>
              <p:cNvSpPr>
                <a:spLocks noChangeShapeType="1"/>
              </p:cNvSpPr>
              <p:nvPr/>
            </p:nvSpPr>
            <p:spPr bwMode="auto">
              <a:xfrm>
                <a:off x="3178" y="1339"/>
                <a:ext cx="1263" cy="3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72" y="1675"/>
              <a:ext cx="1263" cy="705"/>
              <a:chOff x="3172" y="1675"/>
              <a:chExt cx="1263" cy="705"/>
            </a:xfrm>
          </p:grpSpPr>
          <p:sp>
            <p:nvSpPr>
              <p:cNvPr id="26648" name="Line 11"/>
              <p:cNvSpPr>
                <a:spLocks noChangeShapeType="1"/>
              </p:cNvSpPr>
              <p:nvPr/>
            </p:nvSpPr>
            <p:spPr bwMode="auto">
              <a:xfrm flipV="1">
                <a:off x="3172" y="1675"/>
                <a:ext cx="1263" cy="3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9" name="Line 12"/>
              <p:cNvSpPr>
                <a:spLocks noChangeShapeType="1"/>
              </p:cNvSpPr>
              <p:nvPr/>
            </p:nvSpPr>
            <p:spPr bwMode="auto">
              <a:xfrm>
                <a:off x="3172" y="2028"/>
                <a:ext cx="1263" cy="3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4729163" y="17145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/>
              <a:t>22</a:t>
            </a: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4829175" y="2822575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/>
              <a:t>18</a:t>
            </a:r>
          </a:p>
        </p:txBody>
      </p:sp>
      <p:sp>
        <p:nvSpPr>
          <p:cNvPr id="26634" name="Rectangle 17"/>
          <p:cNvSpPr>
            <a:spLocks noChangeArrowheads="1"/>
          </p:cNvSpPr>
          <p:nvPr/>
        </p:nvSpPr>
        <p:spPr bwMode="auto">
          <a:xfrm>
            <a:off x="6846888" y="1143000"/>
            <a:ext cx="777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2400"/>
              <a:t>24.2</a:t>
            </a:r>
          </a:p>
          <a:p>
            <a:pPr algn="r" eaLnBrk="0" hangingPunct="0"/>
            <a:r>
              <a:rPr lang="en-US" sz="2400"/>
              <a:t>3.2</a:t>
            </a:r>
          </a:p>
        </p:txBody>
      </p:sp>
      <p:sp>
        <p:nvSpPr>
          <p:cNvPr id="26635" name="Rectangle 18"/>
          <p:cNvSpPr>
            <a:spLocks noChangeArrowheads="1"/>
          </p:cNvSpPr>
          <p:nvPr/>
        </p:nvSpPr>
        <p:spPr bwMode="auto">
          <a:xfrm>
            <a:off x="6846888" y="2246313"/>
            <a:ext cx="777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2400"/>
              <a:t>19.8</a:t>
            </a:r>
          </a:p>
          <a:p>
            <a:pPr algn="r" eaLnBrk="0" hangingPunct="0"/>
            <a:r>
              <a:rPr lang="en-US" sz="2400"/>
              <a:t>0.0</a:t>
            </a:r>
          </a:p>
        </p:txBody>
      </p:sp>
      <p:sp>
        <p:nvSpPr>
          <p:cNvPr id="26636" name="Rectangle 19"/>
          <p:cNvSpPr>
            <a:spLocks noChangeArrowheads="1"/>
          </p:cNvSpPr>
          <p:nvPr/>
        </p:nvSpPr>
        <p:spPr bwMode="auto">
          <a:xfrm>
            <a:off x="6846888" y="3384550"/>
            <a:ext cx="777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2400"/>
              <a:t>16.2</a:t>
            </a:r>
          </a:p>
          <a:p>
            <a:pPr algn="r" eaLnBrk="0" hangingPunct="0"/>
            <a:r>
              <a:rPr lang="en-US" sz="2400"/>
              <a:t>0.0</a:t>
            </a:r>
          </a:p>
        </p:txBody>
      </p:sp>
      <p:sp>
        <p:nvSpPr>
          <p:cNvPr id="26637" name="Rectangle 20"/>
          <p:cNvSpPr>
            <a:spLocks noChangeArrowheads="1"/>
          </p:cNvSpPr>
          <p:nvPr/>
        </p:nvSpPr>
        <p:spPr bwMode="auto">
          <a:xfrm>
            <a:off x="4473575" y="2309813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/>
              <a:t>2.0257</a:t>
            </a:r>
          </a:p>
        </p:txBody>
      </p:sp>
      <p:sp>
        <p:nvSpPr>
          <p:cNvPr id="26638" name="Rectangle 21"/>
          <p:cNvSpPr>
            <a:spLocks noChangeArrowheads="1"/>
          </p:cNvSpPr>
          <p:nvPr/>
        </p:nvSpPr>
        <p:spPr bwMode="auto">
          <a:xfrm>
            <a:off x="4791075" y="3332163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/>
              <a:t>0.0</a:t>
            </a:r>
          </a:p>
        </p:txBody>
      </p:sp>
      <p:sp>
        <p:nvSpPr>
          <p:cNvPr id="26639" name="Rectangle 22"/>
          <p:cNvSpPr>
            <a:spLocks noChangeArrowheads="1"/>
          </p:cNvSpPr>
          <p:nvPr/>
        </p:nvSpPr>
        <p:spPr bwMode="auto">
          <a:xfrm>
            <a:off x="3375025" y="25066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A</a:t>
            </a:r>
          </a:p>
        </p:txBody>
      </p:sp>
      <p:sp>
        <p:nvSpPr>
          <p:cNvPr id="26640" name="Rectangle 23"/>
          <p:cNvSpPr>
            <a:spLocks noChangeArrowheads="1"/>
          </p:cNvSpPr>
          <p:nvPr/>
        </p:nvSpPr>
        <p:spPr bwMode="auto">
          <a:xfrm>
            <a:off x="5410200" y="198437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/>
              <a:t>B</a:t>
            </a:r>
          </a:p>
        </p:txBody>
      </p:sp>
      <p:sp>
        <p:nvSpPr>
          <p:cNvPr id="26641" name="Rectangle 24"/>
          <p:cNvSpPr>
            <a:spLocks noChangeArrowheads="1"/>
          </p:cNvSpPr>
          <p:nvPr/>
        </p:nvSpPr>
        <p:spPr bwMode="auto">
          <a:xfrm>
            <a:off x="5410200" y="3071813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/>
              <a:t>C</a:t>
            </a:r>
          </a:p>
        </p:txBody>
      </p:sp>
      <p:sp>
        <p:nvSpPr>
          <p:cNvPr id="26642" name="Rectangle 25"/>
          <p:cNvSpPr>
            <a:spLocks noChangeArrowheads="1"/>
          </p:cNvSpPr>
          <p:nvPr/>
        </p:nvSpPr>
        <p:spPr bwMode="auto">
          <a:xfrm>
            <a:off x="6249988" y="13906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D</a:t>
            </a:r>
          </a:p>
        </p:txBody>
      </p:sp>
      <p:sp>
        <p:nvSpPr>
          <p:cNvPr id="26643" name="Rectangle 26"/>
          <p:cNvSpPr>
            <a:spLocks noChangeArrowheads="1"/>
          </p:cNvSpPr>
          <p:nvPr/>
        </p:nvSpPr>
        <p:spPr bwMode="auto">
          <a:xfrm>
            <a:off x="6172200" y="2514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/>
              <a:t>E</a:t>
            </a:r>
          </a:p>
        </p:txBody>
      </p:sp>
      <p:sp>
        <p:nvSpPr>
          <p:cNvPr id="26644" name="Rectangle 27"/>
          <p:cNvSpPr>
            <a:spLocks noChangeArrowheads="1"/>
          </p:cNvSpPr>
          <p:nvPr/>
        </p:nvSpPr>
        <p:spPr bwMode="auto">
          <a:xfrm>
            <a:off x="6315075" y="371475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F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B5EB0-3EBC-4D70-86F5-7B0C6E7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sz="2800" b="1" i="1" dirty="0">
                <a:latin typeface="Arial" charset="0"/>
                <a:cs typeface="Arial" charset="0"/>
              </a:rPr>
              <a:t>Ex: </a:t>
            </a:r>
            <a:r>
              <a:rPr lang="en-US" sz="2800" i="1" dirty="0">
                <a:latin typeface="Arial" charset="0"/>
                <a:cs typeface="Arial" charset="0"/>
              </a:rPr>
              <a:t>Consider a 2-year European put with a strike price of $52 on a stock whose current price is $50. Suppose that there two time steps of 1 year, and in each time step the stock price either moves up by 20% or moves down by 20%. The risk-free rate is 5% per annum.</a:t>
            </a:r>
          </a:p>
          <a:p>
            <a:pPr algn="just" eaLnBrk="1" hangingPunct="1">
              <a:lnSpc>
                <a:spcPct val="110000"/>
              </a:lnSpc>
              <a:buNone/>
            </a:pPr>
            <a:endParaRPr lang="en-US" sz="2800" i="1" dirty="0">
              <a:latin typeface="Arial" charset="0"/>
              <a:cs typeface="Arial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sz="2800" i="1" dirty="0">
                <a:latin typeface="Arial" charset="0"/>
                <a:cs typeface="Arial" charset="0"/>
              </a:rPr>
              <a:t>u =1.2, d =0.8</a:t>
            </a:r>
          </a:p>
          <a:p>
            <a:pPr algn="just" eaLnBrk="1" hangingPunct="1">
              <a:lnSpc>
                <a:spcPct val="150000"/>
              </a:lnSpc>
            </a:pPr>
            <a:endParaRPr lang="en-US" i="1" dirty="0"/>
          </a:p>
          <a:p>
            <a:pPr eaLnBrk="1" hangingPunct="1"/>
            <a:endParaRPr lang="en-US" dirty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1506" name="Object 1"/>
          <p:cNvGraphicFramePr>
            <a:graphicFrameLocks noChangeAspect="1"/>
          </p:cNvGraphicFramePr>
          <p:nvPr/>
        </p:nvGraphicFramePr>
        <p:xfrm>
          <a:off x="2971800" y="4800600"/>
          <a:ext cx="4362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400" imgH="419100" progId="Equation.3">
                  <p:embed/>
                </p:oleObj>
              </mc:Choice>
              <mc:Fallback>
                <p:oleObj name="Equation" r:id="rId3" imgW="21844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4362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BDFB1E-4931-48CA-9803-6ABB7B07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D9CFC-8827-4671-A67D-2EB044AD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b="1" dirty="0"/>
              <a:t> </a:t>
            </a:r>
            <a:r>
              <a:rPr lang="en-US" sz="3400" b="1" dirty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fr-FR" dirty="0">
                <a:latin typeface="Arial" charset="0"/>
                <a:cs typeface="Arial" charset="0"/>
              </a:rPr>
              <a:t>Binomial </a:t>
            </a:r>
            <a:r>
              <a:rPr lang="fr-FR" dirty="0" err="1">
                <a:latin typeface="Arial" charset="0"/>
                <a:cs typeface="Arial" charset="0"/>
              </a:rPr>
              <a:t>trees</a:t>
            </a:r>
            <a:endParaRPr lang="fr-FR" dirty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fr-FR" dirty="0">
                <a:latin typeface="Arial" charset="0"/>
                <a:cs typeface="Arial" charset="0"/>
              </a:rPr>
              <a:t>Black-</a:t>
            </a:r>
            <a:r>
              <a:rPr lang="fr-FR" dirty="0" err="1">
                <a:latin typeface="Arial" charset="0"/>
                <a:cs typeface="Arial" charset="0"/>
              </a:rPr>
              <a:t>Scholes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Pricing</a:t>
            </a:r>
            <a:r>
              <a:rPr lang="fr-FR" dirty="0">
                <a:latin typeface="Arial" charset="0"/>
                <a:cs typeface="Arial" charset="0"/>
              </a:rPr>
              <a:t> Formulas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40CC9-D1C9-42EF-918E-43DB91D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D8A86-A9BD-466E-BE55-62624D73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0652-420C-4F5E-9673-42305DF9A7E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 Put Option Example</a:t>
            </a:r>
            <a:b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Figure 11.7, page 246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19263"/>
            <a:ext cx="4114800" cy="985837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800" i="1">
                <a:latin typeface="Times New Roman" pitchFamily="18" charset="0"/>
              </a:rPr>
              <a:t>K </a:t>
            </a:r>
            <a:r>
              <a:rPr lang="en-US" sz="2800"/>
              <a:t>= 52, time step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/>
              <a:t>=1yr</a:t>
            </a:r>
          </a:p>
          <a:p>
            <a:pPr>
              <a:buFont typeface="Wingdings" pitchFamily="2" charset="2"/>
              <a:buNone/>
            </a:pPr>
            <a:r>
              <a:rPr lang="en-US" sz="2800" i="1">
                <a:latin typeface="Times New Roman" pitchFamily="18" charset="0"/>
              </a:rPr>
              <a:t>r </a:t>
            </a:r>
            <a:r>
              <a:rPr lang="en-US" sz="2800"/>
              <a:t>= 5%</a:t>
            </a:r>
            <a:r>
              <a:rPr lang="en-US"/>
              <a:t>							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86025" y="2263775"/>
            <a:ext cx="5278438" cy="3063875"/>
            <a:chOff x="1566" y="1426"/>
            <a:chExt cx="3325" cy="1930"/>
          </a:xfrm>
        </p:grpSpPr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1566" y="2149"/>
              <a:ext cx="70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r" eaLnBrk="0" hangingPunct="0"/>
              <a:r>
                <a:rPr lang="en-US" sz="2400"/>
                <a:t>50</a:t>
              </a:r>
            </a:p>
            <a:p>
              <a:pPr algn="r" eaLnBrk="0" hangingPunct="0"/>
              <a:r>
                <a:rPr lang="en-US" sz="2400"/>
                <a:t>4.1923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140" y="1708"/>
              <a:ext cx="2507" cy="1394"/>
              <a:chOff x="2140" y="1708"/>
              <a:chExt cx="2507" cy="139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140" y="2053"/>
                <a:ext cx="1263" cy="705"/>
                <a:chOff x="2140" y="2053"/>
                <a:chExt cx="1263" cy="705"/>
              </a:xfrm>
            </p:grpSpPr>
            <p:sp>
              <p:nvSpPr>
                <p:cNvPr id="2767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140" y="2053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8" name="Line 6"/>
                <p:cNvSpPr>
                  <a:spLocks noChangeShapeType="1"/>
                </p:cNvSpPr>
                <p:nvPr/>
              </p:nvSpPr>
              <p:spPr bwMode="auto">
                <a:xfrm>
                  <a:off x="2140" y="2405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3384" y="1708"/>
                <a:ext cx="1263" cy="705"/>
                <a:chOff x="3384" y="1708"/>
                <a:chExt cx="1263" cy="705"/>
              </a:xfrm>
            </p:grpSpPr>
            <p:sp>
              <p:nvSpPr>
                <p:cNvPr id="2767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84" y="1708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6" name="Line 9"/>
                <p:cNvSpPr>
                  <a:spLocks noChangeShapeType="1"/>
                </p:cNvSpPr>
                <p:nvPr/>
              </p:nvSpPr>
              <p:spPr bwMode="auto">
                <a:xfrm>
                  <a:off x="3384" y="2061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3378" y="2397"/>
                <a:ext cx="1263" cy="705"/>
                <a:chOff x="3378" y="2397"/>
                <a:chExt cx="1263" cy="705"/>
              </a:xfrm>
            </p:grpSpPr>
            <p:sp>
              <p:nvSpPr>
                <p:cNvPr id="276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78" y="2397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4" name="Line 12"/>
                <p:cNvSpPr>
                  <a:spLocks noChangeShapeType="1"/>
                </p:cNvSpPr>
                <p:nvPr/>
              </p:nvSpPr>
              <p:spPr bwMode="auto">
                <a:xfrm>
                  <a:off x="3378" y="2750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657" name="Rectangle 15"/>
            <p:cNvSpPr>
              <a:spLocks noChangeArrowheads="1"/>
            </p:cNvSpPr>
            <p:nvPr/>
          </p:nvSpPr>
          <p:spPr bwMode="auto">
            <a:xfrm>
              <a:off x="3201" y="178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60</a:t>
              </a:r>
            </a:p>
          </p:txBody>
        </p:sp>
        <p:sp>
          <p:nvSpPr>
            <p:cNvPr id="27658" name="Rectangle 16"/>
            <p:cNvSpPr>
              <a:spLocks noChangeArrowheads="1"/>
            </p:cNvSpPr>
            <p:nvPr/>
          </p:nvSpPr>
          <p:spPr bwMode="auto">
            <a:xfrm>
              <a:off x="3264" y="248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40</a:t>
              </a:r>
            </a:p>
          </p:txBody>
        </p:sp>
        <p:sp>
          <p:nvSpPr>
            <p:cNvPr id="27659" name="Rectangle 17"/>
            <p:cNvSpPr>
              <a:spLocks noChangeArrowheads="1"/>
            </p:cNvSpPr>
            <p:nvPr/>
          </p:nvSpPr>
          <p:spPr bwMode="auto">
            <a:xfrm>
              <a:off x="4561" y="1426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r" eaLnBrk="0" hangingPunct="0"/>
              <a:r>
                <a:rPr lang="en-US" sz="2400"/>
                <a:t>72</a:t>
              </a:r>
            </a:p>
            <a:p>
              <a:pPr algn="r" eaLnBrk="0" hangingPunct="0"/>
              <a:r>
                <a:rPr lang="en-US" sz="2400"/>
                <a:t>0</a:t>
              </a:r>
            </a:p>
          </p:txBody>
        </p:sp>
        <p:sp>
          <p:nvSpPr>
            <p:cNvPr id="27660" name="Rectangle 18"/>
            <p:cNvSpPr>
              <a:spLocks noChangeArrowheads="1"/>
            </p:cNvSpPr>
            <p:nvPr/>
          </p:nvSpPr>
          <p:spPr bwMode="auto">
            <a:xfrm>
              <a:off x="4561" y="2121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r" eaLnBrk="0" hangingPunct="0"/>
              <a:r>
                <a:rPr lang="en-US" sz="2400"/>
                <a:t>48</a:t>
              </a:r>
            </a:p>
            <a:p>
              <a:pPr algn="r" eaLnBrk="0" hangingPunct="0"/>
              <a:r>
                <a:rPr lang="en-US" sz="2400"/>
                <a:t>4</a:t>
              </a:r>
            </a:p>
          </p:txBody>
        </p:sp>
        <p:sp>
          <p:nvSpPr>
            <p:cNvPr id="27661" name="Rectangle 19"/>
            <p:cNvSpPr>
              <a:spLocks noChangeArrowheads="1"/>
            </p:cNvSpPr>
            <p:nvPr/>
          </p:nvSpPr>
          <p:spPr bwMode="auto">
            <a:xfrm>
              <a:off x="4561" y="2838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r" eaLnBrk="0" hangingPunct="0"/>
              <a:r>
                <a:rPr lang="en-US" sz="2400"/>
                <a:t>32</a:t>
              </a:r>
            </a:p>
            <a:p>
              <a:pPr algn="r" eaLnBrk="0" hangingPunct="0"/>
              <a:r>
                <a:rPr lang="en-US" sz="2400"/>
                <a:t>20</a:t>
              </a:r>
            </a:p>
          </p:txBody>
        </p:sp>
        <p:sp>
          <p:nvSpPr>
            <p:cNvPr id="27662" name="Rectangle 20"/>
            <p:cNvSpPr>
              <a:spLocks noChangeArrowheads="1"/>
            </p:cNvSpPr>
            <p:nvPr/>
          </p:nvSpPr>
          <p:spPr bwMode="auto">
            <a:xfrm>
              <a:off x="3040" y="2161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1.4147</a:t>
              </a:r>
            </a:p>
          </p:txBody>
        </p:sp>
        <p:sp>
          <p:nvSpPr>
            <p:cNvPr id="27663" name="Rectangle 21"/>
            <p:cNvSpPr>
              <a:spLocks noChangeArrowheads="1"/>
            </p:cNvSpPr>
            <p:nvPr/>
          </p:nvSpPr>
          <p:spPr bwMode="auto">
            <a:xfrm>
              <a:off x="3067" y="2832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9.4636</a:t>
              </a:r>
            </a:p>
          </p:txBody>
        </p:sp>
        <p:sp>
          <p:nvSpPr>
            <p:cNvPr id="27664" name="Rectangle 22"/>
            <p:cNvSpPr>
              <a:spLocks noChangeArrowheads="1"/>
            </p:cNvSpPr>
            <p:nvPr/>
          </p:nvSpPr>
          <p:spPr bwMode="auto">
            <a:xfrm>
              <a:off x="2348" y="228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A</a:t>
              </a:r>
            </a:p>
          </p:txBody>
        </p:sp>
        <p:sp>
          <p:nvSpPr>
            <p:cNvPr id="27665" name="Rectangle 23"/>
            <p:cNvSpPr>
              <a:spLocks noChangeArrowheads="1"/>
            </p:cNvSpPr>
            <p:nvPr/>
          </p:nvSpPr>
          <p:spPr bwMode="auto">
            <a:xfrm>
              <a:off x="3587" y="19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B</a:t>
              </a:r>
            </a:p>
          </p:txBody>
        </p:sp>
        <p:sp>
          <p:nvSpPr>
            <p:cNvPr id="27666" name="Rectangle 24"/>
            <p:cNvSpPr>
              <a:spLocks noChangeArrowheads="1"/>
            </p:cNvSpPr>
            <p:nvPr/>
          </p:nvSpPr>
          <p:spPr bwMode="auto">
            <a:xfrm>
              <a:off x="3562" y="2641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C</a:t>
              </a:r>
            </a:p>
          </p:txBody>
        </p:sp>
        <p:sp>
          <p:nvSpPr>
            <p:cNvPr id="27667" name="Rectangle 25"/>
            <p:cNvSpPr>
              <a:spLocks noChangeArrowheads="1"/>
            </p:cNvSpPr>
            <p:nvPr/>
          </p:nvSpPr>
          <p:spPr bwMode="auto">
            <a:xfrm>
              <a:off x="4159" y="158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D</a:t>
              </a:r>
            </a:p>
          </p:txBody>
        </p:sp>
        <p:sp>
          <p:nvSpPr>
            <p:cNvPr id="27668" name="Rectangle 26"/>
            <p:cNvSpPr>
              <a:spLocks noChangeArrowheads="1"/>
            </p:cNvSpPr>
            <p:nvPr/>
          </p:nvSpPr>
          <p:spPr bwMode="auto">
            <a:xfrm>
              <a:off x="4039" y="230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E</a:t>
              </a:r>
            </a:p>
          </p:txBody>
        </p:sp>
        <p:sp>
          <p:nvSpPr>
            <p:cNvPr id="27669" name="Rectangle 27"/>
            <p:cNvSpPr>
              <a:spLocks noChangeArrowheads="1"/>
            </p:cNvSpPr>
            <p:nvPr/>
          </p:nvSpPr>
          <p:spPr bwMode="auto">
            <a:xfrm>
              <a:off x="4200" y="304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F</a:t>
              </a: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498190-8355-4A80-818D-67C989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cs typeface="Arial" charset="0"/>
            </a:endParaRP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34D-1FCE-4BC8-8B1E-A7355B722E3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Ctr="0" compatLnSpc="1">
            <a:prstTxWarp prst="textNoShape">
              <a:avLst/>
            </a:prstTxWarp>
          </a:bodyPr>
          <a:lstStyle/>
          <a:p>
            <a:r>
              <a:rPr lang="en-US" sz="3900" dirty="0"/>
              <a:t>What Happens When an Option is American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703513" y="2095500"/>
            <a:ext cx="5278437" cy="3063875"/>
            <a:chOff x="1703" y="1320"/>
            <a:chExt cx="3325" cy="1930"/>
          </a:xfrm>
        </p:grpSpPr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1703" y="2043"/>
              <a:ext cx="70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r" eaLnBrk="0" hangingPunct="0"/>
              <a:r>
                <a:rPr lang="en-US" sz="2400"/>
                <a:t>50</a:t>
              </a:r>
            </a:p>
            <a:p>
              <a:pPr algn="r" eaLnBrk="0" hangingPunct="0"/>
              <a:r>
                <a:rPr lang="en-US" sz="2400"/>
                <a:t>5.0894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277" y="1602"/>
              <a:ext cx="2507" cy="1394"/>
              <a:chOff x="2277" y="1602"/>
              <a:chExt cx="2507" cy="139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277" y="1947"/>
                <a:ext cx="1263" cy="705"/>
                <a:chOff x="2277" y="1947"/>
                <a:chExt cx="1263" cy="705"/>
              </a:xfrm>
            </p:grpSpPr>
            <p:sp>
              <p:nvSpPr>
                <p:cNvPr id="287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277" y="1947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2" name="Line 6"/>
                <p:cNvSpPr>
                  <a:spLocks noChangeShapeType="1"/>
                </p:cNvSpPr>
                <p:nvPr/>
              </p:nvSpPr>
              <p:spPr bwMode="auto">
                <a:xfrm>
                  <a:off x="2277" y="2299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3521" y="1602"/>
                <a:ext cx="1263" cy="705"/>
                <a:chOff x="3521" y="1602"/>
                <a:chExt cx="1263" cy="705"/>
              </a:xfrm>
            </p:grpSpPr>
            <p:sp>
              <p:nvSpPr>
                <p:cNvPr id="2869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521" y="1602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0" name="Line 9"/>
                <p:cNvSpPr>
                  <a:spLocks noChangeShapeType="1"/>
                </p:cNvSpPr>
                <p:nvPr/>
              </p:nvSpPr>
              <p:spPr bwMode="auto">
                <a:xfrm>
                  <a:off x="3521" y="1955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3515" y="2291"/>
                <a:ext cx="1263" cy="705"/>
                <a:chOff x="3515" y="2291"/>
                <a:chExt cx="1263" cy="705"/>
              </a:xfrm>
            </p:grpSpPr>
            <p:sp>
              <p:nvSpPr>
                <p:cNvPr id="2869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515" y="2291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8" name="Line 12"/>
                <p:cNvSpPr>
                  <a:spLocks noChangeShapeType="1"/>
                </p:cNvSpPr>
                <p:nvPr/>
              </p:nvSpPr>
              <p:spPr bwMode="auto">
                <a:xfrm>
                  <a:off x="3515" y="2644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681" name="Rectangle 15"/>
            <p:cNvSpPr>
              <a:spLocks noChangeArrowheads="1"/>
            </p:cNvSpPr>
            <p:nvPr/>
          </p:nvSpPr>
          <p:spPr bwMode="auto">
            <a:xfrm>
              <a:off x="3338" y="168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60</a:t>
              </a:r>
            </a:p>
          </p:txBody>
        </p:sp>
        <p:sp>
          <p:nvSpPr>
            <p:cNvPr id="28682" name="Rectangle 16"/>
            <p:cNvSpPr>
              <a:spLocks noChangeArrowheads="1"/>
            </p:cNvSpPr>
            <p:nvPr/>
          </p:nvSpPr>
          <p:spPr bwMode="auto">
            <a:xfrm>
              <a:off x="3401" y="237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40</a:t>
              </a:r>
            </a:p>
          </p:txBody>
        </p:sp>
        <p:sp>
          <p:nvSpPr>
            <p:cNvPr id="28683" name="Rectangle 17"/>
            <p:cNvSpPr>
              <a:spLocks noChangeArrowheads="1"/>
            </p:cNvSpPr>
            <p:nvPr/>
          </p:nvSpPr>
          <p:spPr bwMode="auto">
            <a:xfrm>
              <a:off x="4698" y="1320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r" eaLnBrk="0" hangingPunct="0"/>
              <a:r>
                <a:rPr lang="en-US" sz="2400"/>
                <a:t>72</a:t>
              </a:r>
            </a:p>
            <a:p>
              <a:pPr algn="r" eaLnBrk="0" hangingPunct="0"/>
              <a:r>
                <a:rPr lang="en-US" sz="2400"/>
                <a:t>0</a:t>
              </a:r>
            </a:p>
          </p:txBody>
        </p:sp>
        <p:sp>
          <p:nvSpPr>
            <p:cNvPr id="28684" name="Rectangle 18"/>
            <p:cNvSpPr>
              <a:spLocks noChangeArrowheads="1"/>
            </p:cNvSpPr>
            <p:nvPr/>
          </p:nvSpPr>
          <p:spPr bwMode="auto">
            <a:xfrm>
              <a:off x="4698" y="2015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r" eaLnBrk="0" hangingPunct="0"/>
              <a:r>
                <a:rPr lang="en-US" sz="2400"/>
                <a:t>48</a:t>
              </a:r>
            </a:p>
            <a:p>
              <a:pPr algn="r" eaLnBrk="0" hangingPunct="0"/>
              <a:r>
                <a:rPr lang="en-US" sz="2400"/>
                <a:t>4</a:t>
              </a:r>
            </a:p>
          </p:txBody>
        </p:sp>
        <p:sp>
          <p:nvSpPr>
            <p:cNvPr id="28685" name="Rectangle 19"/>
            <p:cNvSpPr>
              <a:spLocks noChangeArrowheads="1"/>
            </p:cNvSpPr>
            <p:nvPr/>
          </p:nvSpPr>
          <p:spPr bwMode="auto">
            <a:xfrm>
              <a:off x="4698" y="2732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r" eaLnBrk="0" hangingPunct="0"/>
              <a:r>
                <a:rPr lang="en-US" sz="2400"/>
                <a:t>32</a:t>
              </a:r>
            </a:p>
            <a:p>
              <a:pPr algn="r" eaLnBrk="0" hangingPunct="0"/>
              <a:r>
                <a:rPr lang="en-US" sz="2400"/>
                <a:t>20</a:t>
              </a:r>
            </a:p>
          </p:txBody>
        </p:sp>
        <p:sp>
          <p:nvSpPr>
            <p:cNvPr id="28686" name="Rectangle 20"/>
            <p:cNvSpPr>
              <a:spLocks noChangeArrowheads="1"/>
            </p:cNvSpPr>
            <p:nvPr/>
          </p:nvSpPr>
          <p:spPr bwMode="auto">
            <a:xfrm>
              <a:off x="3177" y="2055"/>
              <a:ext cx="7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1.4147</a:t>
              </a:r>
            </a:p>
          </p:txBody>
        </p:sp>
        <p:sp>
          <p:nvSpPr>
            <p:cNvPr id="28687" name="Rectangle 21"/>
            <p:cNvSpPr>
              <a:spLocks noChangeArrowheads="1"/>
            </p:cNvSpPr>
            <p:nvPr/>
          </p:nvSpPr>
          <p:spPr bwMode="auto">
            <a:xfrm>
              <a:off x="3337" y="2726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12.0</a:t>
              </a:r>
            </a:p>
          </p:txBody>
        </p:sp>
        <p:sp>
          <p:nvSpPr>
            <p:cNvPr id="28688" name="Rectangle 22"/>
            <p:cNvSpPr>
              <a:spLocks noChangeArrowheads="1"/>
            </p:cNvSpPr>
            <p:nvPr/>
          </p:nvSpPr>
          <p:spPr bwMode="auto">
            <a:xfrm>
              <a:off x="2485" y="217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A</a:t>
              </a:r>
            </a:p>
          </p:txBody>
        </p:sp>
        <p:sp>
          <p:nvSpPr>
            <p:cNvPr id="28689" name="Rectangle 23"/>
            <p:cNvSpPr>
              <a:spLocks noChangeArrowheads="1"/>
            </p:cNvSpPr>
            <p:nvPr/>
          </p:nvSpPr>
          <p:spPr bwMode="auto">
            <a:xfrm>
              <a:off x="3724" y="185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B</a:t>
              </a:r>
            </a:p>
          </p:txBody>
        </p:sp>
        <p:sp>
          <p:nvSpPr>
            <p:cNvPr id="28690" name="Rectangle 24"/>
            <p:cNvSpPr>
              <a:spLocks noChangeArrowheads="1"/>
            </p:cNvSpPr>
            <p:nvPr/>
          </p:nvSpPr>
          <p:spPr bwMode="auto">
            <a:xfrm>
              <a:off x="3699" y="253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C</a:t>
              </a:r>
            </a:p>
          </p:txBody>
        </p:sp>
        <p:sp>
          <p:nvSpPr>
            <p:cNvPr id="28691" name="Rectangle 25"/>
            <p:cNvSpPr>
              <a:spLocks noChangeArrowheads="1"/>
            </p:cNvSpPr>
            <p:nvPr/>
          </p:nvSpPr>
          <p:spPr bwMode="auto">
            <a:xfrm>
              <a:off x="4296" y="147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D</a:t>
              </a:r>
            </a:p>
          </p:txBody>
        </p:sp>
        <p:sp>
          <p:nvSpPr>
            <p:cNvPr id="28692" name="Rectangle 26"/>
            <p:cNvSpPr>
              <a:spLocks noChangeArrowheads="1"/>
            </p:cNvSpPr>
            <p:nvPr/>
          </p:nvSpPr>
          <p:spPr bwMode="auto">
            <a:xfrm>
              <a:off x="4176" y="22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E</a:t>
              </a:r>
            </a:p>
          </p:txBody>
        </p:sp>
        <p:sp>
          <p:nvSpPr>
            <p:cNvPr id="28693" name="Rectangle 27"/>
            <p:cNvSpPr>
              <a:spLocks noChangeArrowheads="1"/>
            </p:cNvSpPr>
            <p:nvPr/>
          </p:nvSpPr>
          <p:spPr bwMode="auto">
            <a:xfrm>
              <a:off x="4337" y="294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/>
                <a:t>F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C52C-5FDB-49E9-8788-39A3213B92F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en-US"/>
              <a:t>Delta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1719263"/>
            <a:ext cx="6959600" cy="4411662"/>
          </a:xfrm>
          <a:noFill/>
        </p:spPr>
        <p:txBody>
          <a:bodyPr lIns="92075" tIns="46038" rIns="92075" bIns="46038"/>
          <a:lstStyle/>
          <a:p>
            <a:r>
              <a:rPr lang="en-US" sz="2800" dirty="0"/>
              <a:t>Delta (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) is the ratio of the change in the price of a stock option to the change in the price of the underlying stock</a:t>
            </a:r>
          </a:p>
          <a:p>
            <a:r>
              <a:rPr lang="en-US" sz="2800" dirty="0"/>
              <a:t>The value of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 varies from node to node</a:t>
            </a:r>
          </a:p>
          <a:p>
            <a:r>
              <a:rPr lang="en-US" sz="2800" dirty="0"/>
              <a:t>The number of units of stock we should hold  for each option shorted in ordered to create a riskless portfolio. </a:t>
            </a:r>
          </a:p>
        </p:txBody>
      </p:sp>
      <p:graphicFrame>
        <p:nvGraphicFramePr>
          <p:cNvPr id="235522" name="Object 1"/>
          <p:cNvGraphicFramePr>
            <a:graphicFrameLocks noChangeAspect="1"/>
          </p:cNvGraphicFramePr>
          <p:nvPr/>
        </p:nvGraphicFramePr>
        <p:xfrm>
          <a:off x="3048000" y="4953000"/>
          <a:ext cx="2085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444307" progId="Equation.3">
                  <p:embed/>
                </p:oleObj>
              </mc:Choice>
              <mc:Fallback>
                <p:oleObj name="Equation" r:id="rId3" imgW="939392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2085975" cy="990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21B92B-53DE-4757-B3B9-1D10BA21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b="1" dirty="0" err="1">
                <a:latin typeface="Arial" pitchFamily="34" charset="0"/>
                <a:cs typeface="Arial" pitchFamily="34" charset="0"/>
              </a:rPr>
              <a:t>Problems</a:t>
            </a:r>
            <a:endParaRPr lang="fr-FR" b="1" dirty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>
                <a:latin typeface="Arial" pitchFamily="34" charset="0"/>
                <a:cs typeface="Arial" pitchFamily="34" charset="0"/>
              </a:rPr>
              <a:t>1. A stock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currently</a:t>
            </a:r>
            <a:r>
              <a:rPr lang="fr-FR" dirty="0">
                <a:latin typeface="Arial" pitchFamily="34" charset="0"/>
                <a:cs typeface="Arial" pitchFamily="34" charset="0"/>
              </a:rPr>
              <a:t> $40. It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known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dirty="0">
                <a:latin typeface="Arial" pitchFamily="34" charset="0"/>
                <a:cs typeface="Arial" pitchFamily="34" charset="0"/>
              </a:rPr>
              <a:t> the end of 1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dirty="0"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will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be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either</a:t>
            </a:r>
            <a:r>
              <a:rPr lang="fr-FR" dirty="0">
                <a:latin typeface="Arial" pitchFamily="34" charset="0"/>
                <a:cs typeface="Arial" pitchFamily="34" charset="0"/>
              </a:rPr>
              <a:t> $42 or $38. The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risk</a:t>
            </a:r>
            <a:r>
              <a:rPr lang="fr-FR" dirty="0">
                <a:latin typeface="Arial" pitchFamily="34" charset="0"/>
                <a:cs typeface="Arial" pitchFamily="34" charset="0"/>
              </a:rPr>
              <a:t>-free rate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8% per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annum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continuous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compounding</a:t>
            </a:r>
            <a:r>
              <a:rPr lang="fr-FR" dirty="0">
                <a:latin typeface="Arial" pitchFamily="34" charset="0"/>
                <a:cs typeface="Arial" pitchFamily="34" charset="0"/>
              </a:rPr>
              <a:t>.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What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the value of a 1-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call option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dirty="0"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strike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dirty="0">
                <a:latin typeface="Arial" pitchFamily="34" charset="0"/>
                <a:cs typeface="Arial" pitchFamily="34" charset="0"/>
              </a:rPr>
              <a:t> of $39?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>
                <a:latin typeface="Arial" pitchFamily="34" charset="0"/>
                <a:cs typeface="Arial" pitchFamily="34" charset="0"/>
              </a:rPr>
              <a:t>2.  A stock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currently</a:t>
            </a:r>
            <a:r>
              <a:rPr lang="fr-FR" dirty="0">
                <a:latin typeface="Arial" pitchFamily="34" charset="0"/>
                <a:cs typeface="Arial" pitchFamily="34" charset="0"/>
              </a:rPr>
              <a:t> $50. It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known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at</a:t>
            </a:r>
            <a:r>
              <a:rPr lang="fr-FR" dirty="0">
                <a:latin typeface="Arial" pitchFamily="34" charset="0"/>
                <a:cs typeface="Arial" pitchFamily="34" charset="0"/>
              </a:rPr>
              <a:t> the end of 6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months</a:t>
            </a:r>
            <a:r>
              <a:rPr lang="fr-FR" dirty="0"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will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be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either</a:t>
            </a:r>
            <a:r>
              <a:rPr lang="fr-FR" dirty="0">
                <a:latin typeface="Arial" pitchFamily="34" charset="0"/>
                <a:cs typeface="Arial" pitchFamily="34" charset="0"/>
              </a:rPr>
              <a:t> $45 or $55. The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risk</a:t>
            </a:r>
            <a:r>
              <a:rPr lang="fr-FR" dirty="0">
                <a:latin typeface="Arial" pitchFamily="34" charset="0"/>
                <a:cs typeface="Arial" pitchFamily="34" charset="0"/>
              </a:rPr>
              <a:t>-free rate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dirty="0">
                <a:latin typeface="Arial" pitchFamily="34" charset="0"/>
                <a:cs typeface="Arial" pitchFamily="34" charset="0"/>
              </a:rPr>
              <a:t> 10% per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annum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continuous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compounding</a:t>
            </a:r>
            <a:r>
              <a:rPr lang="fr-FR" dirty="0">
                <a:latin typeface="Arial" pitchFamily="34" charset="0"/>
                <a:cs typeface="Arial" pitchFamily="34" charset="0"/>
              </a:rPr>
              <a:t>.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What</a:t>
            </a:r>
            <a:r>
              <a:rPr lang="fr-FR" dirty="0">
                <a:latin typeface="Arial" pitchFamily="34" charset="0"/>
                <a:cs typeface="Arial" pitchFamily="34" charset="0"/>
              </a:rPr>
              <a:t> are the values of a 6-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call option and a 6-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put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dirty="0"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strike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dirty="0">
                <a:latin typeface="Arial" pitchFamily="34" charset="0"/>
                <a:cs typeface="Arial" pitchFamily="34" charset="0"/>
              </a:rPr>
              <a:t> of $50?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Verify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fr-FR" dirty="0"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call and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dirty="0">
                <a:latin typeface="Arial" pitchFamily="34" charset="0"/>
                <a:cs typeface="Arial" pitchFamily="34" charset="0"/>
              </a:rPr>
              <a:t> put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prices</a:t>
            </a:r>
            <a:r>
              <a:rPr lang="fr-FR" dirty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satisfy</a:t>
            </a:r>
            <a:r>
              <a:rPr lang="fr-FR" dirty="0">
                <a:latin typeface="Arial" pitchFamily="34" charset="0"/>
                <a:cs typeface="Arial" pitchFamily="34" charset="0"/>
              </a:rPr>
              <a:t> put-call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parity</a:t>
            </a:r>
            <a:r>
              <a:rPr lang="fr-FR" dirty="0">
                <a:latin typeface="Arial" pitchFamily="34" charset="0"/>
                <a:cs typeface="Arial" pitchFamily="34" charset="0"/>
              </a:rPr>
              <a:t>.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0B7C35-242D-4601-93D7-312DECFD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9DE44-40C5-4A72-A3D2-D848197F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600" dirty="0">
                <a:latin typeface="Arial" pitchFamily="34" charset="0"/>
                <a:cs typeface="Arial" pitchFamily="34" charset="0"/>
              </a:rPr>
              <a:t>3. A stock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currently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$100. Over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each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two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6-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periods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expected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to go up by 10% or down by 10%. The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risk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-free rate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8% per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annum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continuous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compounding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.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What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the value of a 1-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year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call option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a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strike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of $100?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600" dirty="0">
                <a:latin typeface="Arial" pitchFamily="34" charset="0"/>
                <a:cs typeface="Arial" pitchFamily="34" charset="0"/>
              </a:rPr>
              <a:t>4. A stock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currently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$50. Over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each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of the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two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-3month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periods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it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expected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to go up by 6% or down by 5%. The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risk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-free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interest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rate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5% per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annum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continuous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compounding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.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What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the value of a 6-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month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European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call option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a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strike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3600" dirty="0" err="1">
                <a:latin typeface="Arial" pitchFamily="34" charset="0"/>
                <a:cs typeface="Arial" pitchFamily="34" charset="0"/>
              </a:rPr>
              <a:t>price</a:t>
            </a:r>
            <a:r>
              <a:rPr lang="fr-FR" sz="3600" dirty="0">
                <a:latin typeface="Arial" pitchFamily="34" charset="0"/>
                <a:cs typeface="Arial" pitchFamily="34" charset="0"/>
              </a:rPr>
              <a:t> of $51?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B88814-ED60-4D72-A649-B526322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4BA41-FF0B-4EDA-9B4B-539736BB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>
                <a:latin typeface="Arial" charset="0"/>
                <a:cs typeface="Arial" charset="0"/>
              </a:rPr>
              <a:t>5. A stock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currently</a:t>
            </a:r>
            <a:r>
              <a:rPr lang="fr-FR" dirty="0">
                <a:latin typeface="Arial" charset="0"/>
                <a:cs typeface="Arial" charset="0"/>
              </a:rPr>
              <a:t> $80. It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known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that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at</a:t>
            </a:r>
            <a:r>
              <a:rPr lang="fr-FR" dirty="0">
                <a:latin typeface="Arial" charset="0"/>
                <a:cs typeface="Arial" charset="0"/>
              </a:rPr>
              <a:t> the end of 4 </a:t>
            </a:r>
            <a:r>
              <a:rPr lang="fr-FR" dirty="0" err="1">
                <a:latin typeface="Arial" charset="0"/>
                <a:cs typeface="Arial" charset="0"/>
              </a:rPr>
              <a:t>months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will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be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either</a:t>
            </a:r>
            <a:r>
              <a:rPr lang="fr-FR" dirty="0">
                <a:latin typeface="Arial" charset="0"/>
                <a:cs typeface="Arial" charset="0"/>
              </a:rPr>
              <a:t> $75 or $85. The </a:t>
            </a:r>
            <a:r>
              <a:rPr lang="fr-FR" dirty="0" err="1">
                <a:latin typeface="Arial" charset="0"/>
                <a:cs typeface="Arial" charset="0"/>
              </a:rPr>
              <a:t>risk</a:t>
            </a:r>
            <a:r>
              <a:rPr lang="fr-FR" dirty="0">
                <a:latin typeface="Arial" charset="0"/>
                <a:cs typeface="Arial" charset="0"/>
              </a:rPr>
              <a:t>-free rate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5% per </a:t>
            </a:r>
            <a:r>
              <a:rPr lang="fr-FR" dirty="0" err="1">
                <a:latin typeface="Arial" charset="0"/>
                <a:cs typeface="Arial" charset="0"/>
              </a:rPr>
              <a:t>annum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with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continuous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compounding</a:t>
            </a:r>
            <a:r>
              <a:rPr lang="fr-FR" dirty="0">
                <a:latin typeface="Arial" charset="0"/>
                <a:cs typeface="Arial" charset="0"/>
              </a:rPr>
              <a:t>. </a:t>
            </a:r>
            <a:r>
              <a:rPr lang="fr-FR" dirty="0" err="1">
                <a:latin typeface="Arial" charset="0"/>
                <a:cs typeface="Arial" charset="0"/>
              </a:rPr>
              <a:t>What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the value of a 4-</a:t>
            </a:r>
            <a:r>
              <a:rPr lang="fr-FR" dirty="0" err="1">
                <a:latin typeface="Arial" charset="0"/>
                <a:cs typeface="Arial" charset="0"/>
              </a:rPr>
              <a:t>month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European</a:t>
            </a:r>
            <a:r>
              <a:rPr lang="fr-FR" dirty="0">
                <a:latin typeface="Arial" charset="0"/>
                <a:cs typeface="Arial" charset="0"/>
              </a:rPr>
              <a:t> put option </a:t>
            </a:r>
            <a:r>
              <a:rPr lang="fr-FR" dirty="0" err="1">
                <a:latin typeface="Arial" charset="0"/>
                <a:cs typeface="Arial" charset="0"/>
              </a:rPr>
              <a:t>with</a:t>
            </a:r>
            <a:r>
              <a:rPr lang="fr-FR" dirty="0">
                <a:latin typeface="Arial" charset="0"/>
                <a:cs typeface="Arial" charset="0"/>
              </a:rPr>
              <a:t> a </a:t>
            </a:r>
            <a:r>
              <a:rPr lang="fr-FR" dirty="0" err="1">
                <a:latin typeface="Arial" charset="0"/>
                <a:cs typeface="Arial" charset="0"/>
              </a:rPr>
              <a:t>strike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of $80.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fr-FR" dirty="0">
                <a:latin typeface="Arial" charset="0"/>
                <a:cs typeface="Arial" charset="0"/>
              </a:rPr>
              <a:t>6. A stock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currently</a:t>
            </a:r>
            <a:r>
              <a:rPr lang="fr-FR" dirty="0">
                <a:latin typeface="Arial" charset="0"/>
                <a:cs typeface="Arial" charset="0"/>
              </a:rPr>
              <a:t> $40. It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known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that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at</a:t>
            </a:r>
            <a:r>
              <a:rPr lang="fr-FR" dirty="0">
                <a:latin typeface="Arial" charset="0"/>
                <a:cs typeface="Arial" charset="0"/>
              </a:rPr>
              <a:t> the end of 3 </a:t>
            </a:r>
            <a:r>
              <a:rPr lang="fr-FR" dirty="0" err="1">
                <a:latin typeface="Arial" charset="0"/>
                <a:cs typeface="Arial" charset="0"/>
              </a:rPr>
              <a:t>months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will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be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either</a:t>
            </a:r>
            <a:r>
              <a:rPr lang="fr-FR" dirty="0">
                <a:latin typeface="Arial" charset="0"/>
                <a:cs typeface="Arial" charset="0"/>
              </a:rPr>
              <a:t> $45 or $35. The </a:t>
            </a:r>
            <a:r>
              <a:rPr lang="fr-FR" dirty="0" err="1">
                <a:latin typeface="Arial" charset="0"/>
                <a:cs typeface="Arial" charset="0"/>
              </a:rPr>
              <a:t>risk</a:t>
            </a:r>
            <a:r>
              <a:rPr lang="fr-FR" dirty="0">
                <a:latin typeface="Arial" charset="0"/>
                <a:cs typeface="Arial" charset="0"/>
              </a:rPr>
              <a:t>-free rate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8% per </a:t>
            </a:r>
            <a:r>
              <a:rPr lang="fr-FR" dirty="0" err="1">
                <a:latin typeface="Arial" charset="0"/>
                <a:cs typeface="Arial" charset="0"/>
              </a:rPr>
              <a:t>annum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with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continuous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compounding</a:t>
            </a:r>
            <a:r>
              <a:rPr lang="fr-FR" dirty="0">
                <a:latin typeface="Arial" charset="0"/>
                <a:cs typeface="Arial" charset="0"/>
              </a:rPr>
              <a:t>. </a:t>
            </a:r>
            <a:r>
              <a:rPr lang="fr-FR" dirty="0" err="1">
                <a:latin typeface="Arial" charset="0"/>
                <a:cs typeface="Arial" charset="0"/>
              </a:rPr>
              <a:t>What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the value of a 3-</a:t>
            </a:r>
            <a:r>
              <a:rPr lang="fr-FR" dirty="0" err="1">
                <a:latin typeface="Arial" charset="0"/>
                <a:cs typeface="Arial" charset="0"/>
              </a:rPr>
              <a:t>month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European</a:t>
            </a:r>
            <a:r>
              <a:rPr lang="fr-FR" dirty="0">
                <a:latin typeface="Arial" charset="0"/>
                <a:cs typeface="Arial" charset="0"/>
              </a:rPr>
              <a:t> put option </a:t>
            </a:r>
            <a:r>
              <a:rPr lang="fr-FR" dirty="0" err="1">
                <a:latin typeface="Arial" charset="0"/>
                <a:cs typeface="Arial" charset="0"/>
              </a:rPr>
              <a:t>with</a:t>
            </a:r>
            <a:r>
              <a:rPr lang="fr-FR" dirty="0">
                <a:latin typeface="Arial" charset="0"/>
                <a:cs typeface="Arial" charset="0"/>
              </a:rPr>
              <a:t> a </a:t>
            </a:r>
            <a:r>
              <a:rPr lang="fr-FR" dirty="0" err="1">
                <a:latin typeface="Arial" charset="0"/>
                <a:cs typeface="Arial" charset="0"/>
              </a:rPr>
              <a:t>strike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of $40?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F6E44-BE9B-45CA-A470-65A122B4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CCDCD-55CE-4E6C-B217-225F5903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dirty="0">
                <a:latin typeface="Arial" charset="0"/>
                <a:cs typeface="Arial" charset="0"/>
              </a:rPr>
              <a:t>7. A stock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currently</a:t>
            </a:r>
            <a:r>
              <a:rPr lang="fr-FR" dirty="0">
                <a:latin typeface="Arial" charset="0"/>
                <a:cs typeface="Arial" charset="0"/>
              </a:rPr>
              <a:t> $40. Over </a:t>
            </a:r>
            <a:r>
              <a:rPr lang="fr-FR" dirty="0" err="1">
                <a:latin typeface="Arial" charset="0"/>
                <a:cs typeface="Arial" charset="0"/>
              </a:rPr>
              <a:t>each</a:t>
            </a:r>
            <a:r>
              <a:rPr lang="fr-FR" dirty="0">
                <a:latin typeface="Arial" charset="0"/>
                <a:cs typeface="Arial" charset="0"/>
              </a:rPr>
              <a:t> of the </a:t>
            </a:r>
            <a:r>
              <a:rPr lang="fr-FR" dirty="0" err="1">
                <a:latin typeface="Arial" charset="0"/>
                <a:cs typeface="Arial" charset="0"/>
              </a:rPr>
              <a:t>next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two</a:t>
            </a:r>
            <a:r>
              <a:rPr lang="fr-FR" dirty="0">
                <a:latin typeface="Arial" charset="0"/>
                <a:cs typeface="Arial" charset="0"/>
              </a:rPr>
              <a:t> 3-</a:t>
            </a:r>
            <a:r>
              <a:rPr lang="fr-FR" dirty="0" err="1">
                <a:latin typeface="Arial" charset="0"/>
                <a:cs typeface="Arial" charset="0"/>
              </a:rPr>
              <a:t>month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periods</a:t>
            </a:r>
            <a:r>
              <a:rPr lang="fr-FR" dirty="0">
                <a:latin typeface="Arial" charset="0"/>
                <a:cs typeface="Arial" charset="0"/>
              </a:rPr>
              <a:t>, </a:t>
            </a:r>
            <a:r>
              <a:rPr lang="fr-FR" dirty="0" err="1">
                <a:latin typeface="Arial" charset="0"/>
                <a:cs typeface="Arial" charset="0"/>
              </a:rPr>
              <a:t>it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expected</a:t>
            </a:r>
            <a:r>
              <a:rPr lang="fr-FR" dirty="0">
                <a:latin typeface="Arial" charset="0"/>
                <a:cs typeface="Arial" charset="0"/>
              </a:rPr>
              <a:t> to go up by 10% or down by 10%. The </a:t>
            </a:r>
            <a:r>
              <a:rPr lang="fr-FR" dirty="0" err="1">
                <a:latin typeface="Arial" charset="0"/>
                <a:cs typeface="Arial" charset="0"/>
              </a:rPr>
              <a:t>risk</a:t>
            </a:r>
            <a:r>
              <a:rPr lang="fr-FR" dirty="0">
                <a:latin typeface="Arial" charset="0"/>
                <a:cs typeface="Arial" charset="0"/>
              </a:rPr>
              <a:t>-free rate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12% per </a:t>
            </a:r>
            <a:r>
              <a:rPr lang="fr-FR" dirty="0" err="1">
                <a:latin typeface="Arial" charset="0"/>
                <a:cs typeface="Arial" charset="0"/>
              </a:rPr>
              <a:t>annum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with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continuous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compounding</a:t>
            </a:r>
            <a:r>
              <a:rPr lang="fr-FR" dirty="0">
                <a:latin typeface="Arial" charset="0"/>
                <a:cs typeface="Arial" charset="0"/>
              </a:rPr>
              <a:t>. </a:t>
            </a:r>
            <a:r>
              <a:rPr lang="fr-FR" dirty="0" err="1">
                <a:latin typeface="Arial" charset="0"/>
                <a:cs typeface="Arial" charset="0"/>
              </a:rPr>
              <a:t>What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is</a:t>
            </a:r>
            <a:r>
              <a:rPr lang="fr-FR" dirty="0">
                <a:latin typeface="Arial" charset="0"/>
                <a:cs typeface="Arial" charset="0"/>
              </a:rPr>
              <a:t> the value of a 6-</a:t>
            </a:r>
            <a:r>
              <a:rPr lang="fr-FR" dirty="0" err="1">
                <a:latin typeface="Arial" charset="0"/>
                <a:cs typeface="Arial" charset="0"/>
              </a:rPr>
              <a:t>month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European</a:t>
            </a:r>
            <a:r>
              <a:rPr lang="fr-FR" dirty="0">
                <a:latin typeface="Arial" charset="0"/>
                <a:cs typeface="Arial" charset="0"/>
              </a:rPr>
              <a:t> put option </a:t>
            </a:r>
            <a:r>
              <a:rPr lang="fr-FR" dirty="0" err="1">
                <a:latin typeface="Arial" charset="0"/>
                <a:cs typeface="Arial" charset="0"/>
              </a:rPr>
              <a:t>with</a:t>
            </a:r>
            <a:r>
              <a:rPr lang="fr-FR" dirty="0">
                <a:latin typeface="Arial" charset="0"/>
                <a:cs typeface="Arial" charset="0"/>
              </a:rPr>
              <a:t> a </a:t>
            </a:r>
            <a:r>
              <a:rPr lang="fr-FR" dirty="0" err="1">
                <a:latin typeface="Arial" charset="0"/>
                <a:cs typeface="Arial" charset="0"/>
              </a:rPr>
              <a:t>strike</a:t>
            </a:r>
            <a:r>
              <a:rPr lang="fr-FR" dirty="0">
                <a:latin typeface="Arial" charset="0"/>
                <a:cs typeface="Arial" charset="0"/>
              </a:rPr>
              <a:t> </a:t>
            </a:r>
            <a:r>
              <a:rPr lang="fr-FR" dirty="0" err="1">
                <a:latin typeface="Arial" charset="0"/>
                <a:cs typeface="Arial" charset="0"/>
              </a:rPr>
              <a:t>price</a:t>
            </a:r>
            <a:r>
              <a:rPr lang="fr-FR" dirty="0">
                <a:latin typeface="Arial" charset="0"/>
                <a:cs typeface="Arial" charset="0"/>
              </a:rPr>
              <a:t> of $42?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77C00-3E03-441D-8675-CDD389D7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C4FAD-D9BB-48C7-9B93-9582A374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CFC6-B1DA-4810-8EE4-5304ECA48E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6553200" cy="129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Stock Price Assumption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719263"/>
            <a:ext cx="6708775" cy="4411662"/>
          </a:xfrm>
        </p:spPr>
        <p:txBody>
          <a:bodyPr/>
          <a:lstStyle/>
          <a:p>
            <a:r>
              <a:rPr lang="en-US" sz="2800"/>
              <a:t>Consider a stock whose price is </a:t>
            </a:r>
            <a:r>
              <a:rPr lang="en-US" sz="2800" i="1">
                <a:latin typeface="Times New Roman" pitchFamily="18" charset="0"/>
              </a:rPr>
              <a:t>S</a:t>
            </a:r>
          </a:p>
          <a:p>
            <a:r>
              <a:rPr lang="en-US" sz="2800"/>
              <a:t>In a short period of time of length </a:t>
            </a:r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t,</a:t>
            </a:r>
            <a:r>
              <a:rPr lang="en-US" sz="2800"/>
              <a:t> the return on the stock is normally distributed:</a:t>
            </a:r>
          </a:p>
          <a:p>
            <a:endParaRPr lang="en-US" sz="2800"/>
          </a:p>
          <a:p>
            <a:endParaRPr lang="en-US" sz="2800"/>
          </a:p>
          <a:p>
            <a:pPr>
              <a:buFont typeface="Wingdings" pitchFamily="2" charset="2"/>
              <a:buNone/>
            </a:pPr>
            <a:r>
              <a:rPr lang="en-US" sz="2800"/>
              <a:t>	where  </a:t>
            </a:r>
            <a:r>
              <a:rPr lang="en-US" sz="2800">
                <a:latin typeface="Symbol" pitchFamily="18" charset="2"/>
              </a:rPr>
              <a:t>m</a:t>
            </a:r>
            <a:r>
              <a:rPr lang="en-US" sz="2800"/>
              <a:t> is expected return and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/>
              <a:t> is volatility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0400" y="3352800"/>
          <a:ext cx="2101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2101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D16E-57D5-4FBF-BBB9-075367212DA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2238"/>
            <a:ext cx="6858000" cy="12954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/>
              <a:t>The Expected Return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719263"/>
            <a:ext cx="7745413" cy="4411662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/>
              <a:t>The expected value of the stock price is </a:t>
            </a:r>
            <a:r>
              <a:rPr lang="en-US" sz="2400" i="1">
                <a:latin typeface="Times New Roman" pitchFamily="18" charset="0"/>
              </a:rPr>
              <a:t>S</a:t>
            </a:r>
            <a:r>
              <a:rPr lang="en-US" sz="2400" baseline="-25000"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e</a:t>
            </a:r>
            <a:r>
              <a:rPr lang="en-US" sz="2400" baseline="30000">
                <a:latin typeface="Symbol" pitchFamily="18" charset="2"/>
              </a:rPr>
              <a:t>m</a:t>
            </a:r>
            <a:r>
              <a:rPr lang="en-US" sz="2400" i="1" baseline="30000">
                <a:latin typeface="Times New Roman" pitchFamily="18" charset="0"/>
              </a:rPr>
              <a:t>T</a:t>
            </a:r>
            <a:endParaRPr lang="en-US" sz="2400" baseline="300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/>
              <a:t>The expected return on the stock is </a:t>
            </a:r>
          </a:p>
          <a:p>
            <a:pPr>
              <a:lnSpc>
                <a:spcPct val="80000"/>
              </a:lnSpc>
              <a:buFont typeface="Symbol" pitchFamily="18" charset="2"/>
              <a:buChar char=" "/>
            </a:pPr>
            <a:r>
              <a:rPr lang="en-US" sz="2400">
                <a:latin typeface="Symbol" pitchFamily="18" charset="2"/>
              </a:rPr>
              <a:t>m </a:t>
            </a:r>
            <a:r>
              <a:rPr lang="en-US" sz="2400">
                <a:latin typeface="Times New Roman" pitchFamily="18" charset="0"/>
              </a:rPr>
              <a:t>–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30000">
                <a:latin typeface="Symbol" pitchFamily="18" charset="2"/>
              </a:rPr>
              <a:t>2</a:t>
            </a:r>
            <a:r>
              <a:rPr lang="en-US" sz="2400">
                <a:latin typeface="Symbol" pitchFamily="18" charset="2"/>
              </a:rPr>
              <a:t>/2 </a:t>
            </a:r>
            <a:r>
              <a:rPr lang="en-US" sz="2400"/>
              <a:t>not </a:t>
            </a:r>
            <a:r>
              <a:rPr lang="en-US" sz="2400">
                <a:latin typeface="Symbol" pitchFamily="18" charset="2"/>
              </a:rPr>
              <a:t>m</a:t>
            </a:r>
          </a:p>
          <a:p>
            <a:pPr>
              <a:lnSpc>
                <a:spcPct val="80000"/>
              </a:lnSpc>
              <a:buFont typeface="Symbol" pitchFamily="18" charset="2"/>
              <a:buChar char=" "/>
            </a:pPr>
            <a:endParaRPr lang="en-US" sz="240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Symbol" pitchFamily="18" charset="2"/>
              <a:buChar char=" "/>
            </a:pPr>
            <a:r>
              <a:rPr lang="en-US" sz="2400"/>
              <a:t>This is because  </a:t>
            </a:r>
          </a:p>
          <a:p>
            <a:pPr>
              <a:lnSpc>
                <a:spcPct val="80000"/>
              </a:lnSpc>
              <a:buFont typeface="Symbol" pitchFamily="18" charset="2"/>
              <a:buChar char=" "/>
            </a:pPr>
            <a:endParaRPr lang="en-US" sz="2400"/>
          </a:p>
          <a:p>
            <a:pPr>
              <a:lnSpc>
                <a:spcPct val="80000"/>
              </a:lnSpc>
              <a:buFont typeface="Symbol" pitchFamily="18" charset="2"/>
              <a:buChar char=" "/>
            </a:pPr>
            <a:endParaRPr lang="en-US" sz="2400"/>
          </a:p>
          <a:p>
            <a:pPr>
              <a:lnSpc>
                <a:spcPct val="80000"/>
              </a:lnSpc>
              <a:buFont typeface="Symbol" pitchFamily="18" charset="2"/>
              <a:buChar char=" "/>
            </a:pPr>
            <a:r>
              <a:rPr lang="en-US" sz="2400"/>
              <a:t>are not the same</a:t>
            </a:r>
          </a:p>
          <a:p>
            <a:pPr>
              <a:lnSpc>
                <a:spcPct val="80000"/>
              </a:lnSpc>
              <a:buFont typeface="Symbol" pitchFamily="18" charset="2"/>
              <a:buChar char=" "/>
            </a:pPr>
            <a:endParaRPr lang="en-US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>
              <a:latin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</a:t>
            </a:r>
          </a:p>
        </p:txBody>
      </p:sp>
      <p:graphicFrame>
        <p:nvGraphicFramePr>
          <p:cNvPr id="5122" name="Object 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1050" y="3716338"/>
          <a:ext cx="48577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3800" imgH="228600" progId="Equation.3">
                  <p:embed/>
                </p:oleObj>
              </mc:Choice>
              <mc:Fallback>
                <p:oleObj name="Equation" r:id="rId3" imgW="23238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16338"/>
                        <a:ext cx="48577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899BA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7F17-8E02-4A4B-B3DF-5547E4F1FB8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Black-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Scholes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Formulas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(See  chapter 13, pages 291-293)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266" name="Object 3"/>
          <p:cNvGraphicFramePr>
            <a:graphicFrameLocks/>
          </p:cNvGraphicFramePr>
          <p:nvPr/>
        </p:nvGraphicFramePr>
        <p:xfrm>
          <a:off x="1447800" y="1828800"/>
          <a:ext cx="7278688" cy="387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000" imgH="1498320" progId="Equation.3">
                  <p:embed/>
                </p:oleObj>
              </mc:Choice>
              <mc:Fallback>
                <p:oleObj name="Equation" r:id="rId3" imgW="2997000" imgH="14983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7278688" cy="387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3700" b="1" dirty="0">
                <a:latin typeface="Arial" charset="0"/>
                <a:cs typeface="Arial" charset="0"/>
              </a:rPr>
              <a:t>Valuation of options - Binomial trees</a:t>
            </a: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useful</a:t>
            </a:r>
            <a:r>
              <a:rPr lang="fr-FR" sz="2800" dirty="0">
                <a:latin typeface="Arial" charset="0"/>
                <a:cs typeface="Arial" charset="0"/>
              </a:rPr>
              <a:t> and </a:t>
            </a:r>
            <a:r>
              <a:rPr lang="fr-FR" sz="2800" dirty="0" err="1">
                <a:latin typeface="Arial" charset="0"/>
                <a:cs typeface="Arial" charset="0"/>
              </a:rPr>
              <a:t>very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popular</a:t>
            </a:r>
            <a:r>
              <a:rPr lang="fr-FR" sz="2800" dirty="0">
                <a:latin typeface="Arial" charset="0"/>
                <a:cs typeface="Arial" charset="0"/>
              </a:rPr>
              <a:t> technique for </a:t>
            </a:r>
            <a:r>
              <a:rPr lang="fr-FR" sz="2800" dirty="0" err="1">
                <a:latin typeface="Arial" charset="0"/>
                <a:cs typeface="Arial" charset="0"/>
              </a:rPr>
              <a:t>pricing</a:t>
            </a:r>
            <a:r>
              <a:rPr lang="fr-FR" sz="2800" dirty="0">
                <a:latin typeface="Arial" charset="0"/>
                <a:cs typeface="Arial" charset="0"/>
              </a:rPr>
              <a:t> an option </a:t>
            </a:r>
            <a:r>
              <a:rPr lang="fr-FR" sz="2800" dirty="0" err="1">
                <a:latin typeface="Arial" charset="0"/>
                <a:cs typeface="Arial" charset="0"/>
              </a:rPr>
              <a:t>involves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constructing</a:t>
            </a:r>
            <a:r>
              <a:rPr lang="fr-FR" sz="2800" dirty="0">
                <a:latin typeface="Arial" charset="0"/>
                <a:cs typeface="Arial" charset="0"/>
              </a:rPr>
              <a:t> a binomial </a:t>
            </a:r>
            <a:r>
              <a:rPr lang="fr-FR" sz="2800" dirty="0" err="1">
                <a:latin typeface="Arial" charset="0"/>
                <a:cs typeface="Arial" charset="0"/>
              </a:rPr>
              <a:t>tree</a:t>
            </a:r>
            <a:r>
              <a:rPr lang="fr-FR" sz="2800" dirty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This </a:t>
            </a:r>
            <a:r>
              <a:rPr lang="fr-FR" sz="2800" dirty="0" err="1">
                <a:latin typeface="Arial" charset="0"/>
                <a:cs typeface="Arial" charset="0"/>
              </a:rPr>
              <a:t>is</a:t>
            </a:r>
            <a:r>
              <a:rPr lang="fr-FR" sz="2800" dirty="0">
                <a:latin typeface="Arial" charset="0"/>
                <a:cs typeface="Arial" charset="0"/>
              </a:rPr>
              <a:t> a </a:t>
            </a:r>
            <a:r>
              <a:rPr lang="fr-FR" sz="2800" dirty="0" err="1">
                <a:latin typeface="Arial" charset="0"/>
                <a:cs typeface="Arial" charset="0"/>
              </a:rPr>
              <a:t>diagram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representing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diffrent</a:t>
            </a:r>
            <a:r>
              <a:rPr lang="fr-FR" sz="2800" dirty="0">
                <a:latin typeface="Arial" charset="0"/>
                <a:cs typeface="Arial" charset="0"/>
              </a:rPr>
              <a:t> possible </a:t>
            </a:r>
            <a:r>
              <a:rPr lang="fr-FR" sz="2800" dirty="0" err="1">
                <a:latin typeface="Arial" charset="0"/>
                <a:cs typeface="Arial" charset="0"/>
              </a:rPr>
              <a:t>paths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that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might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be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followed</a:t>
            </a:r>
            <a:r>
              <a:rPr lang="fr-FR" sz="2800" dirty="0">
                <a:latin typeface="Arial" charset="0"/>
                <a:cs typeface="Arial" charset="0"/>
              </a:rPr>
              <a:t> by the stock </a:t>
            </a:r>
            <a:r>
              <a:rPr lang="fr-FR" sz="2800" dirty="0" err="1">
                <a:latin typeface="Arial" charset="0"/>
                <a:cs typeface="Arial" charset="0"/>
              </a:rPr>
              <a:t>price</a:t>
            </a:r>
            <a:r>
              <a:rPr lang="fr-FR" sz="2800" dirty="0">
                <a:latin typeface="Arial" charset="0"/>
                <a:cs typeface="Arial" charset="0"/>
              </a:rPr>
              <a:t> over the life of an option.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800" dirty="0">
                <a:latin typeface="Arial" charset="0"/>
                <a:cs typeface="Arial" charset="0"/>
              </a:rPr>
              <a:t>Base on no-arbitrage arguments and a </a:t>
            </a:r>
            <a:r>
              <a:rPr lang="fr-FR" sz="2800" dirty="0" err="1">
                <a:latin typeface="Arial" charset="0"/>
                <a:cs typeface="Arial" charset="0"/>
              </a:rPr>
              <a:t>principle</a:t>
            </a:r>
            <a:r>
              <a:rPr lang="fr-FR" sz="2800" dirty="0">
                <a:latin typeface="Arial" charset="0"/>
                <a:cs typeface="Arial" charset="0"/>
              </a:rPr>
              <a:t> of </a:t>
            </a:r>
            <a:r>
              <a:rPr lang="fr-FR" sz="2800" dirty="0" err="1">
                <a:latin typeface="Arial" charset="0"/>
                <a:cs typeface="Arial" charset="0"/>
              </a:rPr>
              <a:t>risk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neutral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valuation</a:t>
            </a:r>
            <a:r>
              <a:rPr lang="fr-FR" sz="2800" dirty="0">
                <a:latin typeface="Arial" charset="0"/>
                <a:cs typeface="Arial" charset="0"/>
              </a:rPr>
              <a:t>. 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7D2C07-03F5-4D8D-9F72-A81A290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78A7C-ACAF-4EEB-A599-491028DE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899BA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365-2298-41C2-AB29-73038CF413B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/>
              <a:t>The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Function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i="1" dirty="0">
                <a:latin typeface="Times New Roman" pitchFamily="18" charset="0"/>
              </a:rPr>
              <a:t>N(x) is the cumulative probability distribution function for a standardized normal distribution </a:t>
            </a:r>
          </a:p>
          <a:p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) is the probability that a normally distributed variable with a mean of zero and a standard deviation of 1 is less than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i="1" dirty="0"/>
          </a:p>
          <a:p>
            <a:r>
              <a:rPr lang="en-US">
                <a:solidFill>
                  <a:srgbClr val="FF0000"/>
                </a:solidFill>
              </a:rPr>
              <a:t>NORMSDIST </a:t>
            </a:r>
            <a:r>
              <a:rPr lang="en-US" dirty="0">
                <a:solidFill>
                  <a:srgbClr val="FF0000"/>
                </a:solidFill>
              </a:rPr>
              <a:t>in Excel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9800" y="1752600"/>
            <a:ext cx="1752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9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1433513"/>
            <a:ext cx="8124825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A2EA-D5BC-4831-BB68-D9743FE4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AA13-D2B0-492F-B6E9-1D908FDA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57600" y="21336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0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00188"/>
            <a:ext cx="7458075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0EFB-4696-4C1E-86EA-B6617F7A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0D3F-E122-4564-88B4-233A7421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BC5F1-2334-47A1-B61B-F5D59FBF84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AA0E-0485-46CB-B027-4817E109200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Ctr="0" compatLnSpc="1">
            <a:prstTxWarp prst="textNoShape">
              <a:avLst/>
            </a:prstTxWarp>
          </a:bodyPr>
          <a:lstStyle/>
          <a:p>
            <a:r>
              <a:rPr lang="en-US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A Simple Binomial Model</a:t>
            </a:r>
            <a:br>
              <a:rPr lang="en-US" sz="39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39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dirty="0"/>
              <a:t>A stock price is currently $20 </a:t>
            </a:r>
            <a:r>
              <a:rPr lang="en-US" sz="2800" dirty="0">
                <a:sym typeface="Wingdings" panose="05000000000000000000" pitchFamily="2" charset="2"/>
              </a:rPr>
              <a:t> Underlying asset</a:t>
            </a:r>
            <a:endParaRPr lang="en-US" sz="2800" dirty="0"/>
          </a:p>
          <a:p>
            <a:r>
              <a:rPr lang="en-US" sz="2800" dirty="0"/>
              <a:t>In 3 months it will be either $22 or $18</a:t>
            </a:r>
          </a:p>
          <a:p>
            <a:r>
              <a:rPr lang="en-US" sz="2800" dirty="0"/>
              <a:t>Price of a call option of this stock, T=3 months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71600" y="3719513"/>
            <a:ext cx="7515225" cy="1462087"/>
            <a:chOff x="219994" y="3719513"/>
            <a:chExt cx="8666831" cy="1795462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5572125" y="5057775"/>
              <a:ext cx="3314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400"/>
                <a:t>Stock Price = $18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19994" y="3719513"/>
              <a:ext cx="8436156" cy="1524000"/>
              <a:chOff x="219994" y="3719513"/>
              <a:chExt cx="8436156" cy="1524000"/>
            </a:xfrm>
          </p:grpSpPr>
          <p:sp>
            <p:nvSpPr>
              <p:cNvPr id="14345" name="Line 4"/>
              <p:cNvSpPr>
                <a:spLocks noChangeShapeType="1"/>
              </p:cNvSpPr>
              <p:nvPr/>
            </p:nvSpPr>
            <p:spPr bwMode="auto">
              <a:xfrm flipV="1">
                <a:off x="3338513" y="4035425"/>
                <a:ext cx="2111375" cy="6159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" name="Line 5"/>
              <p:cNvSpPr>
                <a:spLocks noChangeShapeType="1"/>
              </p:cNvSpPr>
              <p:nvPr/>
            </p:nvSpPr>
            <p:spPr bwMode="auto">
              <a:xfrm>
                <a:off x="3338513" y="4625975"/>
                <a:ext cx="2111375" cy="617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Rectangle 6"/>
              <p:cNvSpPr>
                <a:spLocks noChangeArrowheads="1"/>
              </p:cNvSpPr>
              <p:nvPr/>
            </p:nvSpPr>
            <p:spPr bwMode="auto">
              <a:xfrm>
                <a:off x="5492592" y="3719513"/>
                <a:ext cx="3163558" cy="102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/>
                  <a:t>Stock Price = $22</a:t>
                </a:r>
              </a:p>
              <a:p>
                <a:pPr eaLnBrk="0" hangingPunct="0"/>
                <a:endParaRPr lang="en-US" sz="2400"/>
              </a:p>
            </p:txBody>
          </p:sp>
          <p:sp>
            <p:nvSpPr>
              <p:cNvPr id="14348" name="Rectangle 8"/>
              <p:cNvSpPr>
                <a:spLocks noChangeArrowheads="1"/>
              </p:cNvSpPr>
              <p:nvPr/>
            </p:nvSpPr>
            <p:spPr bwMode="auto">
              <a:xfrm>
                <a:off x="219994" y="4392081"/>
                <a:ext cx="3201069" cy="567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sz="2400"/>
                  <a:t>Stock price = $20</a:t>
                </a: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46423-5458-4754-A0D4-1A75FC03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E212-51E1-49FA-9835-043E82C0A01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818188" y="4479925"/>
            <a:ext cx="30686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Stock Price = $18</a:t>
            </a:r>
          </a:p>
          <a:p>
            <a:pPr eaLnBrk="0" hangingPunct="0"/>
            <a:r>
              <a:rPr lang="en-US"/>
              <a:t>Option Price = $0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3194050"/>
            <a:ext cx="7273925" cy="1703388"/>
            <a:chOff x="685800" y="3194050"/>
            <a:chExt cx="7858125" cy="1997075"/>
          </a:xfrm>
        </p:grpSpPr>
        <p:sp>
          <p:nvSpPr>
            <p:cNvPr id="15368" name="Line 2"/>
            <p:cNvSpPr>
              <a:spLocks noChangeShapeType="1"/>
            </p:cNvSpPr>
            <p:nvPr/>
          </p:nvSpPr>
          <p:spPr bwMode="auto">
            <a:xfrm flipV="1">
              <a:off x="3338513" y="3595688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3"/>
            <p:cNvSpPr>
              <a:spLocks noChangeShapeType="1"/>
            </p:cNvSpPr>
            <p:nvPr/>
          </p:nvSpPr>
          <p:spPr bwMode="auto">
            <a:xfrm>
              <a:off x="3338513" y="4375150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Rectangle 4"/>
            <p:cNvSpPr>
              <a:spLocks noChangeArrowheads="1"/>
            </p:cNvSpPr>
            <p:nvPr/>
          </p:nvSpPr>
          <p:spPr bwMode="auto">
            <a:xfrm>
              <a:off x="5657850" y="3194050"/>
              <a:ext cx="2886075" cy="75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/>
                <a:t>Stock Price = $22</a:t>
              </a:r>
            </a:p>
            <a:p>
              <a:pPr eaLnBrk="0" hangingPunct="0"/>
              <a:r>
                <a:rPr lang="en-US"/>
                <a:t>Option Price = $1</a:t>
              </a:r>
            </a:p>
          </p:txBody>
        </p:sp>
        <p:sp>
          <p:nvSpPr>
            <p:cNvPr id="15371" name="Rectangle 6"/>
            <p:cNvSpPr>
              <a:spLocks noChangeArrowheads="1"/>
            </p:cNvSpPr>
            <p:nvPr/>
          </p:nvSpPr>
          <p:spPr bwMode="auto">
            <a:xfrm>
              <a:off x="685800" y="4029075"/>
              <a:ext cx="2735263" cy="758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dirty="0"/>
                <a:t>Stock price = $20</a:t>
              </a:r>
            </a:p>
            <a:p>
              <a:pPr eaLnBrk="0" hangingPunct="0"/>
              <a:r>
                <a:rPr lang="en-US" dirty="0"/>
                <a:t>Option Price=?</a:t>
              </a:r>
            </a:p>
          </p:txBody>
        </p:sp>
      </p:grp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07612"/>
            <a:ext cx="82296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/>
              <a:t>A Call Option </a:t>
            </a:r>
            <a:endParaRPr lang="en-US" sz="2200" dirty="0"/>
          </a:p>
        </p:txBody>
      </p:sp>
      <p:sp>
        <p:nvSpPr>
          <p:cNvPr id="1536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219950" cy="5105400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400" dirty="0"/>
              <a:t>	A 3-month call option on the stock has a strike price of 21.  Port has 2 positions: long delta shares +short 1 call.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EA7A0-3A50-4CE2-A8C4-30557139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8223-0300-4DF6-90D3-4B98FC42EA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315200" cy="28162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/>
              <a:t>Consider the Portfolio:	long 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dirty="0"/>
              <a:t> shares					short 1 call option																																				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Portfolio is riskless when  22</a:t>
            </a:r>
            <a:r>
              <a:rPr lang="en-US" sz="2800" dirty="0">
                <a:latin typeface="Symbol" pitchFamily="18" charset="2"/>
              </a:rPr>
              <a:t>D </a:t>
            </a:r>
            <a:r>
              <a:rPr lang="en-US" sz="2800" dirty="0"/>
              <a:t>– 1 = 18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  or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dirty="0"/>
              <a:t> = 0.25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81263" y="2803525"/>
            <a:ext cx="4181475" cy="1654175"/>
            <a:chOff x="1563" y="1766"/>
            <a:chExt cx="2634" cy="1042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>
              <a:off x="2197" y="2240"/>
              <a:ext cx="1263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4"/>
            <p:cNvSpPr>
              <a:spLocks noChangeArrowheads="1"/>
            </p:cNvSpPr>
            <p:nvPr/>
          </p:nvSpPr>
          <p:spPr bwMode="auto">
            <a:xfrm>
              <a:off x="3435" y="1766"/>
              <a:ext cx="7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2400"/>
                <a:t>22</a:t>
              </a:r>
              <a:r>
                <a:rPr lang="en-US" sz="2400">
                  <a:latin typeface="Symbol" pitchFamily="18" charset="2"/>
                </a:rPr>
                <a:t>D </a:t>
              </a:r>
              <a:r>
                <a:rPr lang="en-US" sz="2400"/>
                <a:t>– 1</a:t>
              </a:r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3435" y="252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2400"/>
                <a:t>18</a:t>
              </a:r>
              <a:r>
                <a:rPr lang="en-US" sz="2400">
                  <a:latin typeface="Symbol" pitchFamily="18" charset="2"/>
                </a:rPr>
                <a:t>D</a:t>
              </a:r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1563" y="2136"/>
              <a:ext cx="73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7"/>
            <p:cNvSpPr>
              <a:spLocks noChangeShapeType="1"/>
            </p:cNvSpPr>
            <p:nvPr/>
          </p:nvSpPr>
          <p:spPr bwMode="auto">
            <a:xfrm flipV="1">
              <a:off x="2197" y="1837"/>
              <a:ext cx="1263" cy="4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0" y="257175"/>
            <a:ext cx="6934200" cy="97155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dirty="0"/>
              <a:t>Setting Up a Riskless Portfolio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FC419-5AA0-40F9-B1A4-FC181B60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414A-5B5D-46E0-A915-585770062C1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/>
              <a:t>Valuing the Portfolio</a:t>
            </a:r>
            <a:br>
              <a:rPr lang="en-US"/>
            </a:br>
            <a:r>
              <a:rPr lang="en-US" sz="3000"/>
              <a:t>(Risk-Free Rate is 12%)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765300"/>
            <a:ext cx="7132638" cy="4365625"/>
          </a:xfrm>
          <a:noFill/>
        </p:spPr>
        <p:txBody>
          <a:bodyPr lIns="92075" tIns="46038" rIns="92075" bIns="46038"/>
          <a:lstStyle/>
          <a:p>
            <a:r>
              <a:rPr lang="en-US" sz="2800" dirty="0"/>
              <a:t>The riskless portfolio is: 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long 0.25 shares				short 1 call option</a:t>
            </a:r>
          </a:p>
          <a:p>
            <a:r>
              <a:rPr lang="en-US" sz="2800" dirty="0"/>
              <a:t>The value of the portfolio in 3 months is 	22 </a:t>
            </a:r>
            <a:r>
              <a:rPr lang="en-US" sz="2800" dirty="0">
                <a:latin typeface="Symbol" pitchFamily="18" charset="2"/>
              </a:rPr>
              <a:t>´ </a:t>
            </a:r>
            <a:r>
              <a:rPr lang="en-US" sz="2800" dirty="0"/>
              <a:t>0.25 – 1 = 4.50</a:t>
            </a:r>
          </a:p>
          <a:p>
            <a:r>
              <a:rPr lang="en-US" sz="2800" dirty="0"/>
              <a:t>The value of the portfolio today is </a:t>
            </a:r>
          </a:p>
          <a:p>
            <a:pPr>
              <a:buFont typeface="Wingdings 2" pitchFamily="18" charset="2"/>
              <a:buNone/>
            </a:pPr>
            <a:r>
              <a:rPr lang="en-US" sz="2800" dirty="0"/>
              <a:t>		4.5e </a:t>
            </a:r>
            <a:r>
              <a:rPr lang="en-US" sz="2800" baseline="30000" dirty="0"/>
              <a:t>– 0.12</a:t>
            </a:r>
            <a:r>
              <a:rPr lang="en-US" sz="2800" baseline="30000" dirty="0">
                <a:latin typeface="Symbol" pitchFamily="18" charset="2"/>
              </a:rPr>
              <a:t>´</a:t>
            </a:r>
            <a:r>
              <a:rPr lang="en-US" sz="2800" baseline="30000" dirty="0"/>
              <a:t>0.25 </a:t>
            </a:r>
            <a:r>
              <a:rPr lang="en-US" sz="2800" dirty="0"/>
              <a:t>= 4.3670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C8338-9B81-4652-8B71-B6726E1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5789-41FA-4C14-AE8E-9ABB4652391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6934200" cy="1066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/>
              <a:t>Valuing the Option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000875" cy="4572000"/>
          </a:xfrm>
          <a:noFill/>
        </p:spPr>
        <p:txBody>
          <a:bodyPr lIns="92075" tIns="46038" rIns="92075" bIns="46038"/>
          <a:lstStyle/>
          <a:p>
            <a:r>
              <a:rPr lang="en-US" sz="2800" dirty="0"/>
              <a:t>The portfolio that is </a:t>
            </a:r>
          </a:p>
          <a:p>
            <a:pPr>
              <a:buFont typeface="Wingdings" pitchFamily="2" charset="2"/>
              <a:buNone/>
            </a:pPr>
            <a:r>
              <a:rPr lang="en-US" sz="2800" i="1" dirty="0"/>
              <a:t>		</a:t>
            </a:r>
            <a:r>
              <a:rPr lang="en-US" sz="2800" dirty="0"/>
              <a:t>long  0.25 shares				short  1 option			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is worth 4.367</a:t>
            </a:r>
          </a:p>
          <a:p>
            <a:r>
              <a:rPr lang="en-US" sz="2800" dirty="0"/>
              <a:t>The value of the shares is  				5.000 (= 0.25 </a:t>
            </a:r>
            <a:r>
              <a:rPr lang="en-US" sz="2800" dirty="0">
                <a:latin typeface="Symbol" pitchFamily="18" charset="2"/>
              </a:rPr>
              <a:t>´ </a:t>
            </a:r>
            <a:r>
              <a:rPr lang="en-US" sz="2800" dirty="0"/>
              <a:t>20 )</a:t>
            </a:r>
          </a:p>
          <a:p>
            <a:r>
              <a:rPr lang="en-US" sz="2800" dirty="0"/>
              <a:t>The value of the option is therefore  		0.633 (= 5.000 – 4.367 )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446568-541D-457D-89FD-FF0878E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54F6-906D-48A9-AC07-A82BD22CD0A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 (a)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719263"/>
            <a:ext cx="7000875" cy="4411662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/>
              <a:t>A derivative lasts for time </a:t>
            </a:r>
            <a:r>
              <a:rPr lang="en-US" sz="2800" i="1">
                <a:latin typeface="Times New Roman" pitchFamily="18" charset="0"/>
              </a:rPr>
              <a:t>T</a:t>
            </a:r>
            <a:r>
              <a:rPr lang="en-US" sz="2800"/>
              <a:t> and is dependent on a stock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30675" y="2971800"/>
            <a:ext cx="3086100" cy="2743200"/>
            <a:chOff x="2602" y="2285"/>
            <a:chExt cx="1944" cy="1584"/>
          </a:xfrm>
        </p:grpSpPr>
        <p:sp>
          <p:nvSpPr>
            <p:cNvPr id="19463" name="Line 4"/>
            <p:cNvSpPr>
              <a:spLocks noChangeShapeType="1"/>
            </p:cNvSpPr>
            <p:nvPr/>
          </p:nvSpPr>
          <p:spPr bwMode="auto">
            <a:xfrm flipV="1">
              <a:off x="2852" y="2612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2852" y="3072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6"/>
            <p:cNvSpPr>
              <a:spLocks noChangeArrowheads="1"/>
            </p:cNvSpPr>
            <p:nvPr/>
          </p:nvSpPr>
          <p:spPr bwMode="auto">
            <a:xfrm>
              <a:off x="4090" y="2285"/>
              <a:ext cx="45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 i="1">
                  <a:latin typeface="Times New Roman" pitchFamily="18" charset="0"/>
                </a:rPr>
                <a:t>S</a:t>
              </a:r>
              <a:r>
                <a:rPr lang="en-CA" sz="3200" baseline="-25000">
                  <a:latin typeface="Times New Roman" pitchFamily="18" charset="0"/>
                </a:rPr>
                <a:t>0</a:t>
              </a:r>
              <a:r>
                <a:rPr lang="en-US" sz="3200" i="1">
                  <a:latin typeface="Times New Roman" pitchFamily="18" charset="0"/>
                </a:rPr>
                <a:t>u</a:t>
              </a:r>
              <a:endParaRPr lang="en-US" sz="3200">
                <a:latin typeface="Times New Roman" pitchFamily="18" charset="0"/>
              </a:endParaRPr>
            </a:p>
            <a:p>
              <a:pPr eaLnBrk="0" hangingPunct="0"/>
              <a:r>
                <a:rPr lang="en-US" sz="3200">
                  <a:latin typeface="Times New Roman" pitchFamily="18" charset="0"/>
                </a:rPr>
                <a:t> ƒ</a:t>
              </a:r>
              <a:r>
                <a:rPr lang="en-US" sz="3200" i="1" baseline="-25000">
                  <a:latin typeface="Times New Roman" pitchFamily="18" charset="0"/>
                </a:rPr>
                <a:t>u</a:t>
              </a:r>
              <a:endParaRPr lang="en-US" sz="3200" i="1" baseline="-25000"/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4090" y="3197"/>
              <a:ext cx="45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 i="1">
                  <a:latin typeface="Times New Roman" pitchFamily="18" charset="0"/>
                </a:rPr>
                <a:t>S</a:t>
              </a:r>
              <a:r>
                <a:rPr lang="en-CA" sz="3200" baseline="-25000">
                  <a:latin typeface="Times New Roman" pitchFamily="18" charset="0"/>
                </a:rPr>
                <a:t>0</a:t>
              </a:r>
              <a:r>
                <a:rPr lang="en-US" sz="3200" i="1">
                  <a:latin typeface="Times New Roman" pitchFamily="18" charset="0"/>
                </a:rPr>
                <a:t>d</a:t>
              </a:r>
            </a:p>
            <a:p>
              <a:pPr eaLnBrk="0" hangingPunct="0"/>
              <a:r>
                <a:rPr lang="en-US" sz="3200">
                  <a:latin typeface="Times New Roman" pitchFamily="18" charset="0"/>
                </a:rPr>
                <a:t> ƒ</a:t>
              </a:r>
              <a:r>
                <a:rPr lang="en-US" sz="3200" i="1" baseline="-25000">
                  <a:latin typeface="Times New Roman" pitchFamily="18" charset="0"/>
                </a:rPr>
                <a:t>d</a:t>
              </a:r>
              <a:endParaRPr lang="en-US" sz="3200" i="1" baseline="-25000"/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2602" y="2765"/>
              <a:ext cx="32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 i="1">
                  <a:latin typeface="Times New Roman" pitchFamily="18" charset="0"/>
                </a:rPr>
                <a:t>S</a:t>
              </a:r>
              <a:r>
                <a:rPr lang="en-CA" sz="3200" baseline="-25000">
                  <a:latin typeface="Times New Roman" pitchFamily="18" charset="0"/>
                </a:rPr>
                <a:t>0</a:t>
              </a:r>
              <a:endParaRPr lang="en-US" sz="3200">
                <a:latin typeface="Times New Roman" pitchFamily="18" charset="0"/>
              </a:endParaRPr>
            </a:p>
            <a:p>
              <a:pPr eaLnBrk="0" hangingPunct="0"/>
              <a:r>
                <a:rPr lang="en-US" sz="3200">
                  <a:latin typeface="Times New Roman" pitchFamily="18" charset="0"/>
                </a:rPr>
                <a:t>ƒ</a:t>
              </a:r>
              <a:endParaRPr lang="en-US" sz="320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EFB67-6BDA-4275-AFD9-E0C4FA0E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</TotalTime>
  <Words>1875</Words>
  <Application>Microsoft Office PowerPoint</Application>
  <PresentationFormat>On-screen Show (4:3)</PresentationFormat>
  <Paragraphs>295</Paragraphs>
  <Slides>32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Wingdings</vt:lpstr>
      <vt:lpstr>Wingdings 2</vt:lpstr>
      <vt:lpstr>Office Theme</vt:lpstr>
      <vt:lpstr>Equation</vt:lpstr>
      <vt:lpstr>CHAPTER 6 </vt:lpstr>
      <vt:lpstr> Outline</vt:lpstr>
      <vt:lpstr>PowerPoint Presentation</vt:lpstr>
      <vt:lpstr>A Simple Binomial Model </vt:lpstr>
      <vt:lpstr>A Call Option </vt:lpstr>
      <vt:lpstr>Setting Up a Riskless Portfolio</vt:lpstr>
      <vt:lpstr>Valuing the Portfolio (Risk-Free Rate is 12%)</vt:lpstr>
      <vt:lpstr>Valuing the Option</vt:lpstr>
      <vt:lpstr>Generalization (a)</vt:lpstr>
      <vt:lpstr>Generalization (b) </vt:lpstr>
      <vt:lpstr>Generalization (c) </vt:lpstr>
      <vt:lpstr>Generalization (d) </vt:lpstr>
      <vt:lpstr>p as a Probability</vt:lpstr>
      <vt:lpstr>Risk-Neutral Valuation</vt:lpstr>
      <vt:lpstr>Original Example Revisited</vt:lpstr>
      <vt:lpstr>Valuing the Option Using Risk-Neutral Valuation</vt:lpstr>
      <vt:lpstr>A Two-Step Example </vt:lpstr>
      <vt:lpstr>Valuing a Call Option </vt:lpstr>
      <vt:lpstr>PowerPoint Presentation</vt:lpstr>
      <vt:lpstr>A Put Option Example Figure 11.7, page 246</vt:lpstr>
      <vt:lpstr>What Happens When an Option is American</vt:lpstr>
      <vt:lpstr>Delta</vt:lpstr>
      <vt:lpstr>PowerPoint Presentation</vt:lpstr>
      <vt:lpstr>PowerPoint Presentation</vt:lpstr>
      <vt:lpstr>PowerPoint Presentation</vt:lpstr>
      <vt:lpstr>PowerPoint Presentation</vt:lpstr>
      <vt:lpstr>The Stock Price Assumption</vt:lpstr>
      <vt:lpstr>The Expected Return</vt:lpstr>
      <vt:lpstr>The Black-Scholes Formulas (See  chapter 13, pages 291-293)</vt:lpstr>
      <vt:lpstr>The N(x) Function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</dc:title>
  <dc:creator>Hang</dc:creator>
  <cp:lastModifiedBy>Hang Nguyen Thu</cp:lastModifiedBy>
  <cp:revision>320</cp:revision>
  <dcterms:created xsi:type="dcterms:W3CDTF">2011-08-10T22:30:58Z</dcterms:created>
  <dcterms:modified xsi:type="dcterms:W3CDTF">2023-08-01T15:02:23Z</dcterms:modified>
</cp:coreProperties>
</file>