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41"/>
  </p:notesMasterIdLst>
  <p:handoutMasterIdLst>
    <p:handoutMasterId r:id="rId42"/>
  </p:handoutMasterIdLst>
  <p:sldIdLst>
    <p:sldId id="507" r:id="rId3"/>
    <p:sldId id="481" r:id="rId4"/>
    <p:sldId id="257" r:id="rId5"/>
    <p:sldId id="467" r:id="rId6"/>
    <p:sldId id="498" r:id="rId7"/>
    <p:sldId id="499" r:id="rId8"/>
    <p:sldId id="514" r:id="rId9"/>
    <p:sldId id="515" r:id="rId10"/>
    <p:sldId id="508" r:id="rId11"/>
    <p:sldId id="484" r:id="rId12"/>
    <p:sldId id="544" r:id="rId13"/>
    <p:sldId id="487" r:id="rId14"/>
    <p:sldId id="504" r:id="rId15"/>
    <p:sldId id="502" r:id="rId16"/>
    <p:sldId id="510" r:id="rId17"/>
    <p:sldId id="511" r:id="rId18"/>
    <p:sldId id="513" r:id="rId19"/>
    <p:sldId id="512" r:id="rId20"/>
    <p:sldId id="485" r:id="rId21"/>
    <p:sldId id="516" r:id="rId22"/>
    <p:sldId id="491" r:id="rId23"/>
    <p:sldId id="489" r:id="rId24"/>
    <p:sldId id="490" r:id="rId25"/>
    <p:sldId id="494" r:id="rId26"/>
    <p:sldId id="495" r:id="rId27"/>
    <p:sldId id="497" r:id="rId28"/>
    <p:sldId id="500" r:id="rId29"/>
    <p:sldId id="503" r:id="rId30"/>
    <p:sldId id="518" r:id="rId31"/>
    <p:sldId id="519" r:id="rId32"/>
    <p:sldId id="520" r:id="rId33"/>
    <p:sldId id="521" r:id="rId34"/>
    <p:sldId id="522" r:id="rId35"/>
    <p:sldId id="523" r:id="rId36"/>
    <p:sldId id="517" r:id="rId37"/>
    <p:sldId id="524" r:id="rId38"/>
    <p:sldId id="525" r:id="rId39"/>
    <p:sldId id="506" r:id="rId40"/>
  </p:sldIdLst>
  <p:sldSz cx="9144000" cy="6858000" type="screen4x3"/>
  <p:notesSz cx="6858000" cy="9144000"/>
  <p:defaultTextStyle>
    <a:defPPr>
      <a:defRPr lang="en-US"/>
    </a:defPPr>
    <a:lvl1pPr algn="ctr" rtl="0" fontAlgn="base">
      <a:spcBef>
        <a:spcPct val="0"/>
      </a:spcBef>
      <a:spcAft>
        <a:spcPct val="0"/>
      </a:spcAft>
      <a:defRPr sz="2800" kern="1200">
        <a:solidFill>
          <a:schemeClr val="tx1"/>
        </a:solidFill>
        <a:latin typeface=".VnTimeH" pitchFamily="34" charset="0"/>
        <a:ea typeface="+mn-ea"/>
        <a:cs typeface="+mn-cs"/>
      </a:defRPr>
    </a:lvl1pPr>
    <a:lvl2pPr marL="457200" algn="ctr" rtl="0" fontAlgn="base">
      <a:spcBef>
        <a:spcPct val="0"/>
      </a:spcBef>
      <a:spcAft>
        <a:spcPct val="0"/>
      </a:spcAft>
      <a:defRPr sz="2800" kern="1200">
        <a:solidFill>
          <a:schemeClr val="tx1"/>
        </a:solidFill>
        <a:latin typeface=".VnTimeH" pitchFamily="34" charset="0"/>
        <a:ea typeface="+mn-ea"/>
        <a:cs typeface="+mn-cs"/>
      </a:defRPr>
    </a:lvl2pPr>
    <a:lvl3pPr marL="914400" algn="ctr" rtl="0" fontAlgn="base">
      <a:spcBef>
        <a:spcPct val="0"/>
      </a:spcBef>
      <a:spcAft>
        <a:spcPct val="0"/>
      </a:spcAft>
      <a:defRPr sz="2800" kern="1200">
        <a:solidFill>
          <a:schemeClr val="tx1"/>
        </a:solidFill>
        <a:latin typeface=".VnTimeH" pitchFamily="34" charset="0"/>
        <a:ea typeface="+mn-ea"/>
        <a:cs typeface="+mn-cs"/>
      </a:defRPr>
    </a:lvl3pPr>
    <a:lvl4pPr marL="1371600" algn="ctr" rtl="0" fontAlgn="base">
      <a:spcBef>
        <a:spcPct val="0"/>
      </a:spcBef>
      <a:spcAft>
        <a:spcPct val="0"/>
      </a:spcAft>
      <a:defRPr sz="2800" kern="1200">
        <a:solidFill>
          <a:schemeClr val="tx1"/>
        </a:solidFill>
        <a:latin typeface=".VnTimeH" pitchFamily="34" charset="0"/>
        <a:ea typeface="+mn-ea"/>
        <a:cs typeface="+mn-cs"/>
      </a:defRPr>
    </a:lvl4pPr>
    <a:lvl5pPr marL="1828800" algn="ctr" rtl="0" fontAlgn="base">
      <a:spcBef>
        <a:spcPct val="0"/>
      </a:spcBef>
      <a:spcAft>
        <a:spcPct val="0"/>
      </a:spcAft>
      <a:defRPr sz="2800" kern="1200">
        <a:solidFill>
          <a:schemeClr val="tx1"/>
        </a:solidFill>
        <a:latin typeface=".VnTimeH" pitchFamily="34" charset="0"/>
        <a:ea typeface="+mn-ea"/>
        <a:cs typeface="+mn-cs"/>
      </a:defRPr>
    </a:lvl5pPr>
    <a:lvl6pPr marL="2286000" algn="l" defTabSz="914400" rtl="0" eaLnBrk="1" latinLnBrk="0" hangingPunct="1">
      <a:defRPr sz="2800" kern="1200">
        <a:solidFill>
          <a:schemeClr val="tx1"/>
        </a:solidFill>
        <a:latin typeface=".VnTimeH" pitchFamily="34" charset="0"/>
        <a:ea typeface="+mn-ea"/>
        <a:cs typeface="+mn-cs"/>
      </a:defRPr>
    </a:lvl6pPr>
    <a:lvl7pPr marL="2743200" algn="l" defTabSz="914400" rtl="0" eaLnBrk="1" latinLnBrk="0" hangingPunct="1">
      <a:defRPr sz="2800" kern="1200">
        <a:solidFill>
          <a:schemeClr val="tx1"/>
        </a:solidFill>
        <a:latin typeface=".VnTimeH" pitchFamily="34" charset="0"/>
        <a:ea typeface="+mn-ea"/>
        <a:cs typeface="+mn-cs"/>
      </a:defRPr>
    </a:lvl7pPr>
    <a:lvl8pPr marL="3200400" algn="l" defTabSz="914400" rtl="0" eaLnBrk="1" latinLnBrk="0" hangingPunct="1">
      <a:defRPr sz="2800" kern="1200">
        <a:solidFill>
          <a:schemeClr val="tx1"/>
        </a:solidFill>
        <a:latin typeface=".VnTimeH" pitchFamily="34" charset="0"/>
        <a:ea typeface="+mn-ea"/>
        <a:cs typeface="+mn-cs"/>
      </a:defRPr>
    </a:lvl8pPr>
    <a:lvl9pPr marL="3657600" algn="l" defTabSz="914400" rtl="0" eaLnBrk="1" latinLnBrk="0" hangingPunct="1">
      <a:defRPr sz="2800" kern="1200">
        <a:solidFill>
          <a:schemeClr val="tx1"/>
        </a:solidFill>
        <a:latin typeface=".VnTimeH"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6" autoAdjust="0"/>
    <p:restoredTop sz="52157" autoAdjust="0"/>
  </p:normalViewPr>
  <p:slideViewPr>
    <p:cSldViewPr>
      <p:cViewPr varScale="1">
        <p:scale>
          <a:sx n="57" d="100"/>
          <a:sy n="57" d="100"/>
        </p:scale>
        <p:origin x="35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A90725-2377-4FF8-882D-CF838F5BE630}" type="doc">
      <dgm:prSet loTypeId="urn:microsoft.com/office/officeart/2005/8/layout/chevron2" loCatId="list" qsTypeId="urn:microsoft.com/office/officeart/2005/8/quickstyle/3d3" qsCatId="3D" csTypeId="urn:microsoft.com/office/officeart/2005/8/colors/accent2_4" csCatId="accent2" phldr="1"/>
      <dgm:spPr/>
      <dgm:t>
        <a:bodyPr/>
        <a:lstStyle/>
        <a:p>
          <a:endParaRPr lang="en-US"/>
        </a:p>
      </dgm:t>
    </dgm:pt>
    <dgm:pt modelId="{86DFD02E-000E-4B0A-B625-334DABAD7E56}">
      <dgm:prSet phldrT="[Text]"/>
      <dgm:spPr/>
      <dgm:t>
        <a:bodyPr/>
        <a:lstStyle/>
        <a:p>
          <a:r>
            <a:rPr lang="en-US" dirty="0">
              <a:latin typeface="+mj-lt"/>
            </a:rPr>
            <a:t>I.</a:t>
          </a:r>
        </a:p>
      </dgm:t>
    </dgm:pt>
    <dgm:pt modelId="{B7A2B1CA-14E5-4FB2-8CFF-370C0739FD71}" type="parTrans" cxnId="{6F37CF59-FF24-4D7E-BABC-C58A5DCFBC58}">
      <dgm:prSet/>
      <dgm:spPr/>
      <dgm:t>
        <a:bodyPr/>
        <a:lstStyle/>
        <a:p>
          <a:endParaRPr lang="en-US"/>
        </a:p>
      </dgm:t>
    </dgm:pt>
    <dgm:pt modelId="{3DF189B5-716D-4743-A867-D921EB21A832}" type="sibTrans" cxnId="{6F37CF59-FF24-4D7E-BABC-C58A5DCFBC58}">
      <dgm:prSet/>
      <dgm:spPr/>
      <dgm:t>
        <a:bodyPr/>
        <a:lstStyle/>
        <a:p>
          <a:endParaRPr lang="en-US"/>
        </a:p>
      </dgm:t>
    </dgm:pt>
    <dgm:pt modelId="{10E0A79B-8418-447D-997B-D7DCC6C486B2}">
      <dgm:prSet phldrT="[Text]"/>
      <dgm:spPr/>
      <dgm:t>
        <a:bodyPr/>
        <a:lstStyle/>
        <a:p>
          <a:r>
            <a:rPr lang="vi-VN" b="1" dirty="0">
              <a:latin typeface="+mj-lt"/>
            </a:rPr>
            <a:t>WHAT IS CORPORATE FINANCE?</a:t>
          </a:r>
          <a:endParaRPr lang="en-US" b="1" dirty="0">
            <a:latin typeface="+mj-lt"/>
          </a:endParaRPr>
        </a:p>
      </dgm:t>
    </dgm:pt>
    <dgm:pt modelId="{97A10DAD-9EE7-4D0C-9C8A-B2730356B375}" type="parTrans" cxnId="{17BCE5AF-5C32-4E90-A281-60332A94E12C}">
      <dgm:prSet/>
      <dgm:spPr/>
      <dgm:t>
        <a:bodyPr/>
        <a:lstStyle/>
        <a:p>
          <a:endParaRPr lang="en-US"/>
        </a:p>
      </dgm:t>
    </dgm:pt>
    <dgm:pt modelId="{22CA3F4B-49C5-46C4-9655-0784E0276CC6}" type="sibTrans" cxnId="{17BCE5AF-5C32-4E90-A281-60332A94E12C}">
      <dgm:prSet/>
      <dgm:spPr/>
      <dgm:t>
        <a:bodyPr/>
        <a:lstStyle/>
        <a:p>
          <a:endParaRPr lang="en-US"/>
        </a:p>
      </dgm:t>
    </dgm:pt>
    <dgm:pt modelId="{26C51715-F9F7-497E-A1BA-AE82D54A5DCE}">
      <dgm:prSet phldrT="[Text]"/>
      <dgm:spPr/>
      <dgm:t>
        <a:bodyPr/>
        <a:lstStyle/>
        <a:p>
          <a:r>
            <a:rPr lang="en-US" dirty="0">
              <a:latin typeface="+mj-lt"/>
            </a:rPr>
            <a:t>II.</a:t>
          </a:r>
        </a:p>
      </dgm:t>
    </dgm:pt>
    <dgm:pt modelId="{71534336-33EF-40C4-BFF7-ED150B2E4940}" type="parTrans" cxnId="{D2EF78DF-A1BF-4CD1-8C1B-B78F47902E34}">
      <dgm:prSet/>
      <dgm:spPr/>
      <dgm:t>
        <a:bodyPr/>
        <a:lstStyle/>
        <a:p>
          <a:endParaRPr lang="en-US"/>
        </a:p>
      </dgm:t>
    </dgm:pt>
    <dgm:pt modelId="{894B3293-71E6-4276-B0D1-015D207C2774}" type="sibTrans" cxnId="{D2EF78DF-A1BF-4CD1-8C1B-B78F47902E34}">
      <dgm:prSet/>
      <dgm:spPr/>
      <dgm:t>
        <a:bodyPr/>
        <a:lstStyle/>
        <a:p>
          <a:endParaRPr lang="en-US"/>
        </a:p>
      </dgm:t>
    </dgm:pt>
    <dgm:pt modelId="{1E9EE274-3AE2-4CB4-887B-52D823E76338}">
      <dgm:prSet phldrT="[Text]"/>
      <dgm:spPr/>
      <dgm:t>
        <a:bodyPr/>
        <a:lstStyle/>
        <a:p>
          <a:r>
            <a:rPr lang="en-US" b="1" dirty="0">
              <a:latin typeface="+mj-lt"/>
            </a:rPr>
            <a:t>CORPORATE GOVERNANCE</a:t>
          </a:r>
        </a:p>
      </dgm:t>
    </dgm:pt>
    <dgm:pt modelId="{B77DAEA8-97D4-4E32-8E57-306C8575459D}" type="parTrans" cxnId="{24C97C0B-90D7-4161-932A-DECA609BB7BF}">
      <dgm:prSet/>
      <dgm:spPr/>
      <dgm:t>
        <a:bodyPr/>
        <a:lstStyle/>
        <a:p>
          <a:endParaRPr lang="en-US"/>
        </a:p>
      </dgm:t>
    </dgm:pt>
    <dgm:pt modelId="{EC929880-3EF8-4CAF-AF0A-A874A6487A24}" type="sibTrans" cxnId="{24C97C0B-90D7-4161-932A-DECA609BB7BF}">
      <dgm:prSet/>
      <dgm:spPr/>
      <dgm:t>
        <a:bodyPr/>
        <a:lstStyle/>
        <a:p>
          <a:endParaRPr lang="en-US"/>
        </a:p>
      </dgm:t>
    </dgm:pt>
    <dgm:pt modelId="{2169585C-6FD3-4423-80F0-56F6A8BE48C1}">
      <dgm:prSet phldrT="[Text]"/>
      <dgm:spPr/>
      <dgm:t>
        <a:bodyPr/>
        <a:lstStyle/>
        <a:p>
          <a:r>
            <a:rPr lang="en-US" dirty="0">
              <a:latin typeface="+mj-lt"/>
            </a:rPr>
            <a:t>III</a:t>
          </a:r>
        </a:p>
      </dgm:t>
    </dgm:pt>
    <dgm:pt modelId="{E0BD7DB2-87AA-45ED-9B0C-724A8B5E0DFC}" type="parTrans" cxnId="{2DF9F2D9-990D-4B8B-9134-0CC0FB9E54EF}">
      <dgm:prSet/>
      <dgm:spPr/>
      <dgm:t>
        <a:bodyPr/>
        <a:lstStyle/>
        <a:p>
          <a:endParaRPr lang="en-US"/>
        </a:p>
      </dgm:t>
    </dgm:pt>
    <dgm:pt modelId="{6FDE5C8C-4727-475B-85DB-AFEEE742B23A}" type="sibTrans" cxnId="{2DF9F2D9-990D-4B8B-9134-0CC0FB9E54EF}">
      <dgm:prSet/>
      <dgm:spPr/>
      <dgm:t>
        <a:bodyPr/>
        <a:lstStyle/>
        <a:p>
          <a:endParaRPr lang="en-US"/>
        </a:p>
      </dgm:t>
    </dgm:pt>
    <dgm:pt modelId="{17F99300-344F-4C5A-9A2D-345C47102EBE}">
      <dgm:prSet phldrT="[Text]"/>
      <dgm:spPr/>
      <dgm:t>
        <a:bodyPr/>
        <a:lstStyle/>
        <a:p>
          <a:r>
            <a:rPr lang="en-US" b="1" dirty="0">
              <a:latin typeface="+mj-lt"/>
            </a:rPr>
            <a:t>HOMEWORK</a:t>
          </a:r>
        </a:p>
      </dgm:t>
    </dgm:pt>
    <dgm:pt modelId="{A6D5AE37-7AD6-4143-8F22-7A69394CD0ED}" type="parTrans" cxnId="{5E318C0C-59C3-42CD-88F3-73B748FED75E}">
      <dgm:prSet/>
      <dgm:spPr/>
      <dgm:t>
        <a:bodyPr/>
        <a:lstStyle/>
        <a:p>
          <a:endParaRPr lang="en-US"/>
        </a:p>
      </dgm:t>
    </dgm:pt>
    <dgm:pt modelId="{2CD5103F-83E2-47A7-9E18-E5DD44FEA905}" type="sibTrans" cxnId="{5E318C0C-59C3-42CD-88F3-73B748FED75E}">
      <dgm:prSet/>
      <dgm:spPr/>
      <dgm:t>
        <a:bodyPr/>
        <a:lstStyle/>
        <a:p>
          <a:endParaRPr lang="en-US"/>
        </a:p>
      </dgm:t>
    </dgm:pt>
    <dgm:pt modelId="{A0AE6E92-0C7B-4486-AC03-B3A37E0E5609}" type="pres">
      <dgm:prSet presAssocID="{F4A90725-2377-4FF8-882D-CF838F5BE630}" presName="linearFlow" presStyleCnt="0">
        <dgm:presLayoutVars>
          <dgm:dir/>
          <dgm:animLvl val="lvl"/>
          <dgm:resizeHandles val="exact"/>
        </dgm:presLayoutVars>
      </dgm:prSet>
      <dgm:spPr/>
    </dgm:pt>
    <dgm:pt modelId="{182B36AE-F3E8-4CA1-9924-D2CFD2E70DB6}" type="pres">
      <dgm:prSet presAssocID="{86DFD02E-000E-4B0A-B625-334DABAD7E56}" presName="composite" presStyleCnt="0"/>
      <dgm:spPr/>
    </dgm:pt>
    <dgm:pt modelId="{524FE6F2-5A0B-484A-A0B6-0C69A1B8540E}" type="pres">
      <dgm:prSet presAssocID="{86DFD02E-000E-4B0A-B625-334DABAD7E56}" presName="parentText" presStyleLbl="alignNode1" presStyleIdx="0" presStyleCnt="3">
        <dgm:presLayoutVars>
          <dgm:chMax val="1"/>
          <dgm:bulletEnabled val="1"/>
        </dgm:presLayoutVars>
      </dgm:prSet>
      <dgm:spPr/>
    </dgm:pt>
    <dgm:pt modelId="{77748097-2660-441D-912F-169B830F3186}" type="pres">
      <dgm:prSet presAssocID="{86DFD02E-000E-4B0A-B625-334DABAD7E56}" presName="descendantText" presStyleLbl="alignAcc1" presStyleIdx="0" presStyleCnt="3" custLinFactNeighborX="0" custLinFactNeighborY="-58">
        <dgm:presLayoutVars>
          <dgm:bulletEnabled val="1"/>
        </dgm:presLayoutVars>
      </dgm:prSet>
      <dgm:spPr/>
    </dgm:pt>
    <dgm:pt modelId="{21677750-39AD-4F76-B70B-C2F2531C353F}" type="pres">
      <dgm:prSet presAssocID="{3DF189B5-716D-4743-A867-D921EB21A832}" presName="sp" presStyleCnt="0"/>
      <dgm:spPr/>
    </dgm:pt>
    <dgm:pt modelId="{B5884843-6255-4056-9A9E-852BE9CBE885}" type="pres">
      <dgm:prSet presAssocID="{26C51715-F9F7-497E-A1BA-AE82D54A5DCE}" presName="composite" presStyleCnt="0"/>
      <dgm:spPr/>
    </dgm:pt>
    <dgm:pt modelId="{86166DB5-7BA5-4138-B925-9BBFBA6620D3}" type="pres">
      <dgm:prSet presAssocID="{26C51715-F9F7-497E-A1BA-AE82D54A5DCE}" presName="parentText" presStyleLbl="alignNode1" presStyleIdx="1" presStyleCnt="3">
        <dgm:presLayoutVars>
          <dgm:chMax val="1"/>
          <dgm:bulletEnabled val="1"/>
        </dgm:presLayoutVars>
      </dgm:prSet>
      <dgm:spPr/>
    </dgm:pt>
    <dgm:pt modelId="{F2911763-5A2C-44EA-A1B6-62CD34252E05}" type="pres">
      <dgm:prSet presAssocID="{26C51715-F9F7-497E-A1BA-AE82D54A5DCE}" presName="descendantText" presStyleLbl="alignAcc1" presStyleIdx="1" presStyleCnt="3">
        <dgm:presLayoutVars>
          <dgm:bulletEnabled val="1"/>
        </dgm:presLayoutVars>
      </dgm:prSet>
      <dgm:spPr/>
    </dgm:pt>
    <dgm:pt modelId="{78149AF8-C3FC-460D-911C-C0B4CFF650A9}" type="pres">
      <dgm:prSet presAssocID="{894B3293-71E6-4276-B0D1-015D207C2774}" presName="sp" presStyleCnt="0"/>
      <dgm:spPr/>
    </dgm:pt>
    <dgm:pt modelId="{18E8344F-CCF8-40FA-A898-5AFA5C8ED468}" type="pres">
      <dgm:prSet presAssocID="{2169585C-6FD3-4423-80F0-56F6A8BE48C1}" presName="composite" presStyleCnt="0"/>
      <dgm:spPr/>
    </dgm:pt>
    <dgm:pt modelId="{19E52E2A-881E-49CC-ADD9-7F9DF947A01B}" type="pres">
      <dgm:prSet presAssocID="{2169585C-6FD3-4423-80F0-56F6A8BE48C1}" presName="parentText" presStyleLbl="alignNode1" presStyleIdx="2" presStyleCnt="3">
        <dgm:presLayoutVars>
          <dgm:chMax val="1"/>
          <dgm:bulletEnabled val="1"/>
        </dgm:presLayoutVars>
      </dgm:prSet>
      <dgm:spPr/>
    </dgm:pt>
    <dgm:pt modelId="{8BD10C1A-DFE5-439D-A044-DCF82CBA1C70}" type="pres">
      <dgm:prSet presAssocID="{2169585C-6FD3-4423-80F0-56F6A8BE48C1}" presName="descendantText" presStyleLbl="alignAcc1" presStyleIdx="2" presStyleCnt="3">
        <dgm:presLayoutVars>
          <dgm:bulletEnabled val="1"/>
        </dgm:presLayoutVars>
      </dgm:prSet>
      <dgm:spPr/>
    </dgm:pt>
  </dgm:ptLst>
  <dgm:cxnLst>
    <dgm:cxn modelId="{24C97C0B-90D7-4161-932A-DECA609BB7BF}" srcId="{26C51715-F9F7-497E-A1BA-AE82D54A5DCE}" destId="{1E9EE274-3AE2-4CB4-887B-52D823E76338}" srcOrd="0" destOrd="0" parTransId="{B77DAEA8-97D4-4E32-8E57-306C8575459D}" sibTransId="{EC929880-3EF8-4CAF-AF0A-A874A6487A24}"/>
    <dgm:cxn modelId="{5E318C0C-59C3-42CD-88F3-73B748FED75E}" srcId="{2169585C-6FD3-4423-80F0-56F6A8BE48C1}" destId="{17F99300-344F-4C5A-9A2D-345C47102EBE}" srcOrd="0" destOrd="0" parTransId="{A6D5AE37-7AD6-4143-8F22-7A69394CD0ED}" sibTransId="{2CD5103F-83E2-47A7-9E18-E5DD44FEA905}"/>
    <dgm:cxn modelId="{05496017-82EA-4F2B-B0FC-52FC6620884E}" type="presOf" srcId="{F4A90725-2377-4FF8-882D-CF838F5BE630}" destId="{A0AE6E92-0C7B-4486-AC03-B3A37E0E5609}" srcOrd="0" destOrd="0" presId="urn:microsoft.com/office/officeart/2005/8/layout/chevron2"/>
    <dgm:cxn modelId="{2AC19935-62FA-4C85-BA9F-2AB7AB21010A}" type="presOf" srcId="{17F99300-344F-4C5A-9A2D-345C47102EBE}" destId="{8BD10C1A-DFE5-439D-A044-DCF82CBA1C70}" srcOrd="0" destOrd="0" presId="urn:microsoft.com/office/officeart/2005/8/layout/chevron2"/>
    <dgm:cxn modelId="{37F89341-A58C-4989-A9F2-79F745FA9F0F}" type="presOf" srcId="{26C51715-F9F7-497E-A1BA-AE82D54A5DCE}" destId="{86166DB5-7BA5-4138-B925-9BBFBA6620D3}" srcOrd="0" destOrd="0" presId="urn:microsoft.com/office/officeart/2005/8/layout/chevron2"/>
    <dgm:cxn modelId="{6F37CF59-FF24-4D7E-BABC-C58A5DCFBC58}" srcId="{F4A90725-2377-4FF8-882D-CF838F5BE630}" destId="{86DFD02E-000E-4B0A-B625-334DABAD7E56}" srcOrd="0" destOrd="0" parTransId="{B7A2B1CA-14E5-4FB2-8CFF-370C0739FD71}" sibTransId="{3DF189B5-716D-4743-A867-D921EB21A832}"/>
    <dgm:cxn modelId="{C9D7959C-4E33-44C3-A311-4886FB1D21D5}" type="presOf" srcId="{2169585C-6FD3-4423-80F0-56F6A8BE48C1}" destId="{19E52E2A-881E-49CC-ADD9-7F9DF947A01B}" srcOrd="0" destOrd="0" presId="urn:microsoft.com/office/officeart/2005/8/layout/chevron2"/>
    <dgm:cxn modelId="{17BCE5AF-5C32-4E90-A281-60332A94E12C}" srcId="{86DFD02E-000E-4B0A-B625-334DABAD7E56}" destId="{10E0A79B-8418-447D-997B-D7DCC6C486B2}" srcOrd="0" destOrd="0" parTransId="{97A10DAD-9EE7-4D0C-9C8A-B2730356B375}" sibTransId="{22CA3F4B-49C5-46C4-9655-0784E0276CC6}"/>
    <dgm:cxn modelId="{612DBEB7-5E9D-459A-8D30-9E915B47881E}" type="presOf" srcId="{86DFD02E-000E-4B0A-B625-334DABAD7E56}" destId="{524FE6F2-5A0B-484A-A0B6-0C69A1B8540E}" srcOrd="0" destOrd="0" presId="urn:microsoft.com/office/officeart/2005/8/layout/chevron2"/>
    <dgm:cxn modelId="{2DF9F2D9-990D-4B8B-9134-0CC0FB9E54EF}" srcId="{F4A90725-2377-4FF8-882D-CF838F5BE630}" destId="{2169585C-6FD3-4423-80F0-56F6A8BE48C1}" srcOrd="2" destOrd="0" parTransId="{E0BD7DB2-87AA-45ED-9B0C-724A8B5E0DFC}" sibTransId="{6FDE5C8C-4727-475B-85DB-AFEEE742B23A}"/>
    <dgm:cxn modelId="{CB92B3DB-126F-4315-8B55-0F74B953BD93}" type="presOf" srcId="{1E9EE274-3AE2-4CB4-887B-52D823E76338}" destId="{F2911763-5A2C-44EA-A1B6-62CD34252E05}" srcOrd="0" destOrd="0" presId="urn:microsoft.com/office/officeart/2005/8/layout/chevron2"/>
    <dgm:cxn modelId="{D2EF78DF-A1BF-4CD1-8C1B-B78F47902E34}" srcId="{F4A90725-2377-4FF8-882D-CF838F5BE630}" destId="{26C51715-F9F7-497E-A1BA-AE82D54A5DCE}" srcOrd="1" destOrd="0" parTransId="{71534336-33EF-40C4-BFF7-ED150B2E4940}" sibTransId="{894B3293-71E6-4276-B0D1-015D207C2774}"/>
    <dgm:cxn modelId="{0096ADFE-1318-4F15-B066-3A3563DFBF5B}" type="presOf" srcId="{10E0A79B-8418-447D-997B-D7DCC6C486B2}" destId="{77748097-2660-441D-912F-169B830F3186}" srcOrd="0" destOrd="0" presId="urn:microsoft.com/office/officeart/2005/8/layout/chevron2"/>
    <dgm:cxn modelId="{D1DBA45F-71D4-4B76-97C5-00DAE2B08361}" type="presParOf" srcId="{A0AE6E92-0C7B-4486-AC03-B3A37E0E5609}" destId="{182B36AE-F3E8-4CA1-9924-D2CFD2E70DB6}" srcOrd="0" destOrd="0" presId="urn:microsoft.com/office/officeart/2005/8/layout/chevron2"/>
    <dgm:cxn modelId="{E13CCDF2-696D-44C1-8099-DE1DA069C47B}" type="presParOf" srcId="{182B36AE-F3E8-4CA1-9924-D2CFD2E70DB6}" destId="{524FE6F2-5A0B-484A-A0B6-0C69A1B8540E}" srcOrd="0" destOrd="0" presId="urn:microsoft.com/office/officeart/2005/8/layout/chevron2"/>
    <dgm:cxn modelId="{1BA6EB55-96CD-4DDD-BAA7-BE1F72E4F110}" type="presParOf" srcId="{182B36AE-F3E8-4CA1-9924-D2CFD2E70DB6}" destId="{77748097-2660-441D-912F-169B830F3186}" srcOrd="1" destOrd="0" presId="urn:microsoft.com/office/officeart/2005/8/layout/chevron2"/>
    <dgm:cxn modelId="{B85E9B60-1176-4426-A5C9-75CC06297CBA}" type="presParOf" srcId="{A0AE6E92-0C7B-4486-AC03-B3A37E0E5609}" destId="{21677750-39AD-4F76-B70B-C2F2531C353F}" srcOrd="1" destOrd="0" presId="urn:microsoft.com/office/officeart/2005/8/layout/chevron2"/>
    <dgm:cxn modelId="{25A30908-FB4E-4099-9C49-C1135126FED0}" type="presParOf" srcId="{A0AE6E92-0C7B-4486-AC03-B3A37E0E5609}" destId="{B5884843-6255-4056-9A9E-852BE9CBE885}" srcOrd="2" destOrd="0" presId="urn:microsoft.com/office/officeart/2005/8/layout/chevron2"/>
    <dgm:cxn modelId="{6DFE15B9-B859-4A80-8312-639EF16CDC21}" type="presParOf" srcId="{B5884843-6255-4056-9A9E-852BE9CBE885}" destId="{86166DB5-7BA5-4138-B925-9BBFBA6620D3}" srcOrd="0" destOrd="0" presId="urn:microsoft.com/office/officeart/2005/8/layout/chevron2"/>
    <dgm:cxn modelId="{37808773-FFA8-49BC-8F49-1D501029C9E2}" type="presParOf" srcId="{B5884843-6255-4056-9A9E-852BE9CBE885}" destId="{F2911763-5A2C-44EA-A1B6-62CD34252E05}" srcOrd="1" destOrd="0" presId="urn:microsoft.com/office/officeart/2005/8/layout/chevron2"/>
    <dgm:cxn modelId="{06552C92-0F0B-41CA-BA5C-B782FE36AEFC}" type="presParOf" srcId="{A0AE6E92-0C7B-4486-AC03-B3A37E0E5609}" destId="{78149AF8-C3FC-460D-911C-C0B4CFF650A9}" srcOrd="3" destOrd="0" presId="urn:microsoft.com/office/officeart/2005/8/layout/chevron2"/>
    <dgm:cxn modelId="{CDE81E71-416B-4FA4-ACFA-6D68A4F0091C}" type="presParOf" srcId="{A0AE6E92-0C7B-4486-AC03-B3A37E0E5609}" destId="{18E8344F-CCF8-40FA-A898-5AFA5C8ED468}" srcOrd="4" destOrd="0" presId="urn:microsoft.com/office/officeart/2005/8/layout/chevron2"/>
    <dgm:cxn modelId="{B376E72B-35D5-4CC3-BFEC-9C30F837B163}" type="presParOf" srcId="{18E8344F-CCF8-40FA-A898-5AFA5C8ED468}" destId="{19E52E2A-881E-49CC-ADD9-7F9DF947A01B}" srcOrd="0" destOrd="0" presId="urn:microsoft.com/office/officeart/2005/8/layout/chevron2"/>
    <dgm:cxn modelId="{C714C0FD-E152-400A-ADAC-7E5EF3A6314F}" type="presParOf" srcId="{18E8344F-CCF8-40FA-A898-5AFA5C8ED468}" destId="{8BD10C1A-DFE5-439D-A044-DCF82CBA1C7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FE6F2-5A0B-484A-A0B6-0C69A1B8540E}">
      <dsp:nvSpPr>
        <dsp:cNvPr id="0" name=""/>
        <dsp:cNvSpPr/>
      </dsp:nvSpPr>
      <dsp:spPr>
        <a:xfrm rot="5400000">
          <a:off x="-293340" y="294078"/>
          <a:ext cx="1955601" cy="1368921"/>
        </a:xfrm>
        <a:prstGeom prst="chevron">
          <a:avLst/>
        </a:prstGeom>
        <a:solidFill>
          <a:schemeClr val="accent2">
            <a:shade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mj-lt"/>
            </a:rPr>
            <a:t>I.</a:t>
          </a:r>
        </a:p>
      </dsp:txBody>
      <dsp:txXfrm rot="-5400000">
        <a:off x="1" y="685199"/>
        <a:ext cx="1368921" cy="586680"/>
      </dsp:txXfrm>
    </dsp:sp>
    <dsp:sp modelId="{77748097-2660-441D-912F-169B830F3186}">
      <dsp:nvSpPr>
        <dsp:cNvPr id="0" name=""/>
        <dsp:cNvSpPr/>
      </dsp:nvSpPr>
      <dsp:spPr>
        <a:xfrm rot="5400000">
          <a:off x="4620890" y="-3251967"/>
          <a:ext cx="1271141" cy="777507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1592" tIns="26035" rIns="26035" bIns="26035" numCol="1" spcCol="1270" anchor="ctr" anchorCtr="0">
          <a:noAutofit/>
        </a:bodyPr>
        <a:lstStyle/>
        <a:p>
          <a:pPr marL="285750" lvl="1" indent="-285750" algn="l" defTabSz="1822450">
            <a:lnSpc>
              <a:spcPct val="90000"/>
            </a:lnSpc>
            <a:spcBef>
              <a:spcPct val="0"/>
            </a:spcBef>
            <a:spcAft>
              <a:spcPct val="15000"/>
            </a:spcAft>
            <a:buChar char="•"/>
          </a:pPr>
          <a:r>
            <a:rPr lang="vi-VN" sz="4100" b="1" kern="1200" dirty="0">
              <a:latin typeface="+mj-lt"/>
            </a:rPr>
            <a:t>WHAT IS CORPORATE FINANCE?</a:t>
          </a:r>
          <a:endParaRPr lang="en-US" sz="4100" b="1" kern="1200" dirty="0">
            <a:latin typeface="+mj-lt"/>
          </a:endParaRPr>
        </a:p>
      </dsp:txBody>
      <dsp:txXfrm rot="-5400000">
        <a:off x="1368922" y="62053"/>
        <a:ext cx="7713026" cy="1147037"/>
      </dsp:txXfrm>
    </dsp:sp>
    <dsp:sp modelId="{86166DB5-7BA5-4138-B925-9BBFBA6620D3}">
      <dsp:nvSpPr>
        <dsp:cNvPr id="0" name=""/>
        <dsp:cNvSpPr/>
      </dsp:nvSpPr>
      <dsp:spPr>
        <a:xfrm rot="5400000">
          <a:off x="-293340" y="2058739"/>
          <a:ext cx="1955601" cy="1368921"/>
        </a:xfrm>
        <a:prstGeom prst="chevron">
          <a:avLst/>
        </a:prstGeom>
        <a:solidFill>
          <a:schemeClr val="accent2">
            <a:shade val="50000"/>
            <a:hueOff val="-27656"/>
            <a:satOff val="-5606"/>
            <a:lumOff val="3083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mj-lt"/>
            </a:rPr>
            <a:t>II.</a:t>
          </a:r>
        </a:p>
      </dsp:txBody>
      <dsp:txXfrm rot="-5400000">
        <a:off x="1" y="2449860"/>
        <a:ext cx="1368921" cy="586680"/>
      </dsp:txXfrm>
    </dsp:sp>
    <dsp:sp modelId="{F2911763-5A2C-44EA-A1B6-62CD34252E05}">
      <dsp:nvSpPr>
        <dsp:cNvPr id="0" name=""/>
        <dsp:cNvSpPr/>
      </dsp:nvSpPr>
      <dsp:spPr>
        <a:xfrm rot="5400000">
          <a:off x="4620890" y="-1486569"/>
          <a:ext cx="1271141" cy="777507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1592" tIns="26035" rIns="26035" bIns="26035" numCol="1" spcCol="1270" anchor="ctr" anchorCtr="0">
          <a:noAutofit/>
        </a:bodyPr>
        <a:lstStyle/>
        <a:p>
          <a:pPr marL="285750" lvl="1" indent="-285750" algn="l" defTabSz="1822450">
            <a:lnSpc>
              <a:spcPct val="90000"/>
            </a:lnSpc>
            <a:spcBef>
              <a:spcPct val="0"/>
            </a:spcBef>
            <a:spcAft>
              <a:spcPct val="15000"/>
            </a:spcAft>
            <a:buChar char="•"/>
          </a:pPr>
          <a:r>
            <a:rPr lang="en-US" sz="4100" b="1" kern="1200" dirty="0">
              <a:latin typeface="+mj-lt"/>
            </a:rPr>
            <a:t>CORPORATE GOVERNANCE</a:t>
          </a:r>
        </a:p>
      </dsp:txBody>
      <dsp:txXfrm rot="-5400000">
        <a:off x="1368922" y="1827451"/>
        <a:ext cx="7713026" cy="1147037"/>
      </dsp:txXfrm>
    </dsp:sp>
    <dsp:sp modelId="{19E52E2A-881E-49CC-ADD9-7F9DF947A01B}">
      <dsp:nvSpPr>
        <dsp:cNvPr id="0" name=""/>
        <dsp:cNvSpPr/>
      </dsp:nvSpPr>
      <dsp:spPr>
        <a:xfrm rot="5400000">
          <a:off x="-293340" y="3823400"/>
          <a:ext cx="1955601" cy="1368921"/>
        </a:xfrm>
        <a:prstGeom prst="chevron">
          <a:avLst/>
        </a:prstGeom>
        <a:solidFill>
          <a:schemeClr val="accent2">
            <a:shade val="50000"/>
            <a:hueOff val="-27656"/>
            <a:satOff val="-5606"/>
            <a:lumOff val="3083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mj-lt"/>
            </a:rPr>
            <a:t>III</a:t>
          </a:r>
        </a:p>
      </dsp:txBody>
      <dsp:txXfrm rot="-5400000">
        <a:off x="1" y="4214521"/>
        <a:ext cx="1368921" cy="586680"/>
      </dsp:txXfrm>
    </dsp:sp>
    <dsp:sp modelId="{8BD10C1A-DFE5-439D-A044-DCF82CBA1C70}">
      <dsp:nvSpPr>
        <dsp:cNvPr id="0" name=""/>
        <dsp:cNvSpPr/>
      </dsp:nvSpPr>
      <dsp:spPr>
        <a:xfrm rot="5400000">
          <a:off x="4620890" y="278091"/>
          <a:ext cx="1271141" cy="777507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1592" tIns="26035" rIns="26035" bIns="26035" numCol="1" spcCol="1270" anchor="ctr" anchorCtr="0">
          <a:noAutofit/>
        </a:bodyPr>
        <a:lstStyle/>
        <a:p>
          <a:pPr marL="285750" lvl="1" indent="-285750" algn="l" defTabSz="1822450">
            <a:lnSpc>
              <a:spcPct val="90000"/>
            </a:lnSpc>
            <a:spcBef>
              <a:spcPct val="0"/>
            </a:spcBef>
            <a:spcAft>
              <a:spcPct val="15000"/>
            </a:spcAft>
            <a:buChar char="•"/>
          </a:pPr>
          <a:r>
            <a:rPr lang="en-US" sz="4100" b="1" kern="1200" dirty="0">
              <a:latin typeface="+mj-lt"/>
            </a:rPr>
            <a:t>HOMEWORK</a:t>
          </a:r>
        </a:p>
      </dsp:txBody>
      <dsp:txXfrm rot="-5400000">
        <a:off x="1368922" y="3592111"/>
        <a:ext cx="7713026" cy="11470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r>
              <a:rPr lang="vi-VN" dirty="0"/>
              <a:t>Kỹ năng Giao tiếp and Thuyết trình</a:t>
            </a:r>
            <a:endParaRPr lang="en-US" dirty="0"/>
          </a:p>
        </p:txBody>
      </p:sp>
      <p:sp>
        <p:nvSpPr>
          <p:cNvPr id="133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33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r>
              <a:rPr lang="en-US"/>
              <a:t>ThS. Trần Nguyên Chất</a:t>
            </a:r>
          </a:p>
        </p:txBody>
      </p:sp>
      <p:sp>
        <p:nvSpPr>
          <p:cNvPr id="133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4C2545CC-EA56-49B8-B497-8F8B6AC2922E}"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r>
              <a:rPr lang="vi-VN" dirty="0"/>
              <a:t>Kỹ năng Giao tiếp and Thuyết trình</a:t>
            </a:r>
            <a:endParaRPr lang="en-US" dirty="0"/>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r>
              <a:rPr lang="en-US"/>
              <a:t>ThS. Trần Nguyên Chất</a:t>
            </a: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CBF2BEB-69F8-431C-9A27-EEB99C1603E2}"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BC1CBA1-5E06-4AAE-8B1D-BADDD55A354C}" type="slidenum">
              <a:rPr lang="en-US" smtClean="0"/>
              <a:pPr/>
              <a:t>2</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
        <p:nvSpPr>
          <p:cNvPr id="34821" name="Header Placeholder 4"/>
          <p:cNvSpPr>
            <a:spLocks noGrp="1"/>
          </p:cNvSpPr>
          <p:nvPr>
            <p:ph type="hdr" sz="quarter"/>
          </p:nvPr>
        </p:nvSpPr>
        <p:spPr>
          <a:noFill/>
        </p:spPr>
        <p:txBody>
          <a:bodyPr/>
          <a:lstStyle/>
          <a:p>
            <a:r>
              <a:rPr lang="vi-VN" dirty="0"/>
              <a:t>Kỹ năng Giao tiếp and Thuyết trình</a:t>
            </a:r>
            <a:endParaRPr lang="en-US" dirty="0"/>
          </a:p>
        </p:txBody>
      </p:sp>
      <p:sp>
        <p:nvSpPr>
          <p:cNvPr id="34822" name="Footer Placeholder 5"/>
          <p:cNvSpPr>
            <a:spLocks noGrp="1"/>
          </p:cNvSpPr>
          <p:nvPr>
            <p:ph type="ftr" sz="quarter" idx="4"/>
          </p:nvPr>
        </p:nvSpPr>
        <p:spPr>
          <a:noFill/>
        </p:spPr>
        <p:txBody>
          <a:bodyPr/>
          <a:lstStyle/>
          <a:p>
            <a:r>
              <a:rPr lang="en-US"/>
              <a:t>ThS. Trần Nguyên Chất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effectLst/>
              </a:rPr>
            </a:br>
            <a:r>
              <a:rPr lang="en-US" dirty="0">
                <a:effectLst/>
              </a:rPr>
              <a:t>To predict if the M&amp;A plan proposed by Tuan Bach to buy NQ Inc. at VND1000/share will be passed at the shareholders' meeting, we must consider the voting power of the shareholders and their potential perspectives.</a:t>
            </a:r>
          </a:p>
          <a:p>
            <a:r>
              <a:rPr lang="en-US" dirty="0">
                <a:effectLst/>
              </a:rPr>
              <a:t>Tuan Bach owns 51% of the shares in the company. This majority stake generally means that he has the voting power to pass the proposal without requiring any additional support from minority shareholders, assuming that a simple majority is sufficient for such decisions.</a:t>
            </a:r>
          </a:p>
          <a:p>
            <a:r>
              <a:rPr lang="en-US" dirty="0">
                <a:effectLst/>
              </a:rPr>
              <a:t>However, the other two stakeholders, Mai Linh with 29% and Mai Anh with 20%, hold significant minority stakes, which could influence the dynamics if:</a:t>
            </a:r>
          </a:p>
          <a:p>
            <a:pPr>
              <a:buFont typeface="+mj-lt"/>
              <a:buAutoNum type="arabicPeriod"/>
            </a:pPr>
            <a:r>
              <a:rPr lang="en-US" b="1" dirty="0">
                <a:effectLst/>
              </a:rPr>
              <a:t>The company's bylaws or applicable law require a supermajority for such decisions.</a:t>
            </a:r>
            <a:r>
              <a:rPr lang="en-US" dirty="0">
                <a:effectLst/>
              </a:rPr>
              <a:t> If a supermajority (typically 66.67% or more) is required, Tuan Bach would need the support of either Mai Linh or Mai Anh to pass the M&amp;A plan.</a:t>
            </a:r>
          </a:p>
          <a:p>
            <a:pPr>
              <a:buFont typeface="+mj-lt"/>
              <a:buAutoNum type="arabicPeriod"/>
            </a:pPr>
            <a:r>
              <a:rPr lang="en-US" b="1" dirty="0">
                <a:effectLst/>
              </a:rPr>
              <a:t>Mai Linh and Mai Anh oppose the M&amp;A plan</a:t>
            </a:r>
            <a:r>
              <a:rPr lang="en-US" dirty="0">
                <a:effectLst/>
              </a:rPr>
              <a:t> because they might see it as a conflict of interest or a poor business decision, given that NQ Inc. is on the brink of bankruptcy. They might not want their company's resources spent on what they could perceive as a bailout of another company Tuan Bach owns.</a:t>
            </a:r>
          </a:p>
          <a:p>
            <a:pPr>
              <a:buFont typeface="+mj-lt"/>
              <a:buAutoNum type="arabicPeriod"/>
            </a:pPr>
            <a:r>
              <a:rPr lang="en-US" b="1" dirty="0">
                <a:effectLst/>
              </a:rPr>
              <a:t>There is a separate class of shares with different voting rights</a:t>
            </a:r>
            <a:r>
              <a:rPr lang="en-US" dirty="0">
                <a:effectLst/>
              </a:rPr>
              <a:t>, or if there are other shareholders who could swing the vote in conjunction with Mai Linh and Mai Anh.</a:t>
            </a:r>
          </a:p>
          <a:p>
            <a:r>
              <a:rPr lang="en-US" dirty="0">
                <a:effectLst/>
              </a:rPr>
              <a:t>Given that Tuan Bach has the majority of shares, he has the numerical advantage in voting. If the law or company policy allows for a simple majority vote on such matters, the M&amp;A plan could indeed be passed based solely on Tuan Bach's vote. If a supermajority is required or if Mai Linh and Mai Anh have enough voting power (through alliances with other minority shareholders or if they hold a different class of shares with superior voting rights), they could potentially block the proposal.</a:t>
            </a:r>
          </a:p>
          <a:p>
            <a:r>
              <a:rPr lang="en-US" dirty="0">
                <a:effectLst/>
              </a:rPr>
              <a:t>It is also worth considering that Mai Linh and Mai Anh might support the M&amp;A if they believe that the acquisition of NQ Inc. would be beneficial for the company or if they have been offered some form of incentive to approve the deal.</a:t>
            </a:r>
          </a:p>
          <a:p>
            <a:r>
              <a:rPr lang="en-US" dirty="0">
                <a:effectLst/>
              </a:rPr>
              <a:t>Without additional information on the company's bylaws, the specific legal requirements for this type of transaction, and the stance of Mai Linh and Mai Anh, we can only speculate based on the numerical majority that Tuan Bach holds.</a:t>
            </a:r>
          </a:p>
          <a:p>
            <a:br>
              <a:rPr lang="en-US" b="0" i="0" dirty="0">
                <a:solidFill>
                  <a:srgbClr val="000000"/>
                </a:solidFill>
                <a:effectLst/>
                <a:highlight>
                  <a:srgbClr val="FFFFFF"/>
                </a:highlight>
                <a:latin typeface="Söhne"/>
              </a:rPr>
            </a:br>
            <a:endParaRPr lang="en-US" dirty="0"/>
          </a:p>
        </p:txBody>
      </p:sp>
      <p:sp>
        <p:nvSpPr>
          <p:cNvPr id="4" name="Header Placeholder 3"/>
          <p:cNvSpPr>
            <a:spLocks noGrp="1"/>
          </p:cNvSpPr>
          <p:nvPr>
            <p:ph type="hdr" sz="quarter"/>
          </p:nvPr>
        </p:nvSpPr>
        <p:spPr/>
        <p:txBody>
          <a:bodyPr/>
          <a:lstStyle/>
          <a:p>
            <a:pPr>
              <a:defRPr/>
            </a:pPr>
            <a:r>
              <a:rPr lang="vi-VN"/>
              <a:t>Kỹ năng Giao tiếp and Thuyết trình</a:t>
            </a:r>
            <a:endParaRPr lang="en-US" dirty="0"/>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30</a:t>
            </a:fld>
            <a:endParaRPr lang="en-US"/>
          </a:p>
        </p:txBody>
      </p:sp>
    </p:spTree>
    <p:extLst>
      <p:ext uri="{BB962C8B-B14F-4D97-AF65-F5344CB8AC3E}">
        <p14:creationId xmlns:p14="http://schemas.microsoft.com/office/powerpoint/2010/main" val="3069499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and Thuyết trình</a:t>
            </a:r>
            <a:endParaRPr lang="en-US" dirty="0"/>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31</a:t>
            </a:fld>
            <a:endParaRPr lang="en-US"/>
          </a:p>
        </p:txBody>
      </p:sp>
    </p:spTree>
    <p:extLst>
      <p:ext uri="{BB962C8B-B14F-4D97-AF65-F5344CB8AC3E}">
        <p14:creationId xmlns:p14="http://schemas.microsoft.com/office/powerpoint/2010/main" val="70237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The conflicts of interest between shareholders and managers/directors, often referred to as agency problems, occur when the managers/directors (the "agents") make decisions that benefit themselves at the expense of the shareholders (the "principals"). From the options provided:</a:t>
            </a:r>
          </a:p>
          <a:p>
            <a:pPr algn="l">
              <a:buFont typeface="+mj-lt"/>
              <a:buAutoNum type="arabicPeriod"/>
            </a:pPr>
            <a:r>
              <a:rPr lang="en-US" b="0" i="0" dirty="0">
                <a:solidFill>
                  <a:srgbClr val="0D0D0D"/>
                </a:solidFill>
                <a:effectLst/>
                <a:highlight>
                  <a:srgbClr val="FFFFFF"/>
                </a:highlight>
                <a:latin typeface="Söhne"/>
              </a:rPr>
              <a:t>Increasing borrowings to finance growth that significantly increases default risk might represent a conflict if the managers/directors are taking on excessive risk that shareholders do not approve of. However, this could also be seen as a strategic move to finance growth that could potentially benefit shareholders if the growth leads to higher returns.</a:t>
            </a:r>
          </a:p>
          <a:p>
            <a:pPr algn="l">
              <a:buFont typeface="+mj-lt"/>
              <a:buAutoNum type="arabicPeriod"/>
            </a:pPr>
            <a:r>
              <a:rPr lang="en-US" b="0" i="0" dirty="0">
                <a:solidFill>
                  <a:srgbClr val="0D0D0D"/>
                </a:solidFill>
                <a:effectLst/>
                <a:highlight>
                  <a:srgbClr val="FFFFFF"/>
                </a:highlight>
                <a:latin typeface="Söhne"/>
              </a:rPr>
              <a:t>Abandoning product safety features to reduce costs directly conflicts with shareholders' interest if it leads to long-term harm to the company’s reputation and potential legal liabilities, despite short-term cost savings.</a:t>
            </a:r>
          </a:p>
          <a:p>
            <a:pPr algn="l">
              <a:buFont typeface="+mj-lt"/>
              <a:buAutoNum type="arabicPeriod"/>
            </a:pPr>
            <a:r>
              <a:rPr lang="en-US" b="0" i="0" dirty="0">
                <a:solidFill>
                  <a:srgbClr val="0D0D0D"/>
                </a:solidFill>
                <a:effectLst/>
                <a:highlight>
                  <a:srgbClr val="FFFFFF"/>
                </a:highlight>
                <a:latin typeface="Söhne"/>
              </a:rPr>
              <a:t>A controlling shareholder demanding managers and directors to buy inventory from his spouse's company at above market price is a clear case of self-dealing and a direct conflict of interest, as this decision does not benefit the company but the controlling shareholder personally.</a:t>
            </a:r>
          </a:p>
          <a:p>
            <a:pPr algn="l">
              <a:buFont typeface="+mj-lt"/>
              <a:buAutoNum type="arabicPeriod"/>
            </a:pPr>
            <a:r>
              <a:rPr lang="en-US" b="0" i="0" dirty="0">
                <a:solidFill>
                  <a:srgbClr val="0D0D0D"/>
                </a:solidFill>
                <a:effectLst/>
                <a:highlight>
                  <a:srgbClr val="FFFFFF"/>
                </a:highlight>
                <a:latin typeface="Söhne"/>
              </a:rPr>
              <a:t>Managers and directors not investing in high-risk projects with positive Net Present Value (NPV) because they want to protect their employment status is an example of risk aversion that benefits the managers/directors at the expense of shareholders, who would benefit from the positive NPV investments.</a:t>
            </a:r>
          </a:p>
          <a:p>
            <a:pPr algn="l">
              <a:buFont typeface="+mj-lt"/>
              <a:buAutoNum type="arabicPeriod"/>
            </a:pPr>
            <a:r>
              <a:rPr lang="en-US" b="0" i="0" dirty="0">
                <a:solidFill>
                  <a:srgbClr val="0D0D0D"/>
                </a:solidFill>
                <a:effectLst/>
                <a:highlight>
                  <a:srgbClr val="FFFFFF"/>
                </a:highlight>
                <a:latin typeface="Söhne"/>
              </a:rPr>
              <a:t>Using accounting practices that reduce the company's tax expenses could be in the shareholders' interest if it is legal and maximizes after-tax profits. However, if these practices are aggressive and border on illegality or are unethical, then they could harm the company in the long run.</a:t>
            </a:r>
          </a:p>
          <a:p>
            <a:pPr algn="l"/>
            <a:r>
              <a:rPr lang="en-US" b="0" i="0" dirty="0">
                <a:solidFill>
                  <a:srgbClr val="0D0D0D"/>
                </a:solidFill>
                <a:effectLst/>
                <a:highlight>
                  <a:srgbClr val="FFFFFF"/>
                </a:highlight>
                <a:latin typeface="Söhne"/>
              </a:rPr>
              <a:t>The option that most clearly represents a conflict of interest is the third one, where a controlling shareholder uses his influence to have the company buy inventory from his spouse’s company at above market price. This action does not benefit the shareholders and clearly serves the personal interests of the controlling shareholder at the expense of the company.</a:t>
            </a:r>
          </a:p>
        </p:txBody>
      </p:sp>
      <p:sp>
        <p:nvSpPr>
          <p:cNvPr id="4" name="Header Placeholder 3"/>
          <p:cNvSpPr>
            <a:spLocks noGrp="1"/>
          </p:cNvSpPr>
          <p:nvPr>
            <p:ph type="hdr" sz="quarter"/>
          </p:nvPr>
        </p:nvSpPr>
        <p:spPr/>
        <p:txBody>
          <a:bodyPr/>
          <a:lstStyle/>
          <a:p>
            <a:pPr>
              <a:defRPr/>
            </a:pPr>
            <a:r>
              <a:rPr lang="vi-VN"/>
              <a:t>Kỹ năng Giao tiếp and Thuyết trình</a:t>
            </a:r>
            <a:endParaRPr lang="en-US" dirty="0"/>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32</a:t>
            </a:fld>
            <a:endParaRPr lang="en-US"/>
          </a:p>
        </p:txBody>
      </p:sp>
    </p:spTree>
    <p:extLst>
      <p:ext uri="{BB962C8B-B14F-4D97-AF65-F5344CB8AC3E}">
        <p14:creationId xmlns:p14="http://schemas.microsoft.com/office/powerpoint/2010/main" val="21488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Reversing back over a decade, during the challenging real estate market amid the financial crisis, </a:t>
            </a:r>
            <a:r>
              <a:rPr lang="en-US" b="0" i="0" dirty="0" err="1">
                <a:solidFill>
                  <a:srgbClr val="0D0D0D"/>
                </a:solidFill>
                <a:effectLst/>
                <a:highlight>
                  <a:srgbClr val="FFFFFF"/>
                </a:highlight>
                <a:latin typeface="Söhne"/>
              </a:rPr>
              <a:t>Coteccons</a:t>
            </a:r>
            <a:r>
              <a:rPr lang="en-US" b="0" i="0" dirty="0">
                <a:solidFill>
                  <a:srgbClr val="0D0D0D"/>
                </a:solidFill>
                <a:effectLst/>
                <a:highlight>
                  <a:srgbClr val="FFFFFF"/>
                </a:highlight>
                <a:latin typeface="Söhne"/>
              </a:rPr>
              <a:t> faced significant pressure, prompting them to seek investment to innovate their business model. Specifically, in 2012, </a:t>
            </a:r>
            <a:r>
              <a:rPr lang="en-US" b="0" i="0" dirty="0" err="1">
                <a:solidFill>
                  <a:srgbClr val="0D0D0D"/>
                </a:solidFill>
                <a:effectLst/>
                <a:highlight>
                  <a:srgbClr val="FFFFFF"/>
                </a:highlight>
                <a:latin typeface="Söhne"/>
              </a:rPr>
              <a:t>Coteccons</a:t>
            </a:r>
            <a:r>
              <a:rPr lang="en-US" b="0" i="0" dirty="0">
                <a:solidFill>
                  <a:srgbClr val="0D0D0D"/>
                </a:solidFill>
                <a:effectLst/>
                <a:highlight>
                  <a:srgbClr val="FFFFFF"/>
                </a:highlight>
                <a:latin typeface="Söhne"/>
              </a:rPr>
              <a:t> agreed to issue 10.43 million private shares (equivalent to 24.7% of shares) to Kusto Group at a price of 50,000 VND per share. This deal brought in over 520 billion VND for </a:t>
            </a:r>
            <a:r>
              <a:rPr lang="en-US" b="0" i="0" dirty="0" err="1">
                <a:solidFill>
                  <a:srgbClr val="0D0D0D"/>
                </a:solidFill>
                <a:effectLst/>
                <a:highlight>
                  <a:srgbClr val="FFFFFF"/>
                </a:highlight>
                <a:latin typeface="Söhne"/>
              </a:rPr>
              <a:t>Coteccons</a:t>
            </a:r>
            <a:r>
              <a:rPr lang="en-US" b="0" i="0" dirty="0">
                <a:solidFill>
                  <a:srgbClr val="0D0D0D"/>
                </a:solidFill>
                <a:effectLst/>
                <a:highlight>
                  <a:srgbClr val="FFFFFF"/>
                </a:highlight>
                <a:latin typeface="Söhne"/>
              </a:rPr>
              <a:t>. With support from foreign capital, </a:t>
            </a:r>
            <a:r>
              <a:rPr lang="en-US" b="0" i="0" dirty="0" err="1">
                <a:solidFill>
                  <a:srgbClr val="0D0D0D"/>
                </a:solidFill>
                <a:effectLst/>
                <a:highlight>
                  <a:srgbClr val="FFFFFF"/>
                </a:highlight>
                <a:latin typeface="Söhne"/>
              </a:rPr>
              <a:t>Coteccons</a:t>
            </a:r>
            <a:r>
              <a:rPr lang="en-US" b="0" i="0" dirty="0">
                <a:solidFill>
                  <a:srgbClr val="0D0D0D"/>
                </a:solidFill>
                <a:effectLst/>
                <a:highlight>
                  <a:srgbClr val="FFFFFF"/>
                </a:highlight>
                <a:latin typeface="Söhne"/>
              </a:rPr>
              <a:t> experienced continuous breakthroughs, with an average annual revenue growth reaching 45%. During the peak years (2016 - 2018), the average after-tax profit reached a staggering 1,500 billion VND - a significant figure in the construction industry.</a:t>
            </a: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However, internal disagreements began to emerge. After Kusto Group's involvement, they strongly opposed many of the business philosophies of the company's leadership. The principle of "I get 10 dong, you get 7 dong" and the brotherhood business ecosystem became weaknesses as foreign shareholders criticized the Chairman for lack of transparency and group interests. Foreign shareholders opposed the decision to merge </a:t>
            </a:r>
            <a:r>
              <a:rPr lang="en-US" b="0" i="0" dirty="0" err="1">
                <a:solidFill>
                  <a:srgbClr val="0D0D0D"/>
                </a:solidFill>
                <a:effectLst/>
                <a:highlight>
                  <a:srgbClr val="FFFFFF"/>
                </a:highlight>
                <a:latin typeface="Söhne"/>
              </a:rPr>
              <a:t>Ricons</a:t>
            </a:r>
            <a:r>
              <a:rPr lang="en-US" b="0" i="0" dirty="0">
                <a:solidFill>
                  <a:srgbClr val="0D0D0D"/>
                </a:solidFill>
                <a:effectLst/>
                <a:highlight>
                  <a:srgbClr val="FFFFFF"/>
                </a:highlight>
                <a:latin typeface="Söhne"/>
              </a:rPr>
              <a:t> (a company in which </a:t>
            </a:r>
            <a:r>
              <a:rPr lang="en-US" b="0" i="0" dirty="0" err="1">
                <a:solidFill>
                  <a:srgbClr val="0D0D0D"/>
                </a:solidFill>
                <a:effectLst/>
                <a:highlight>
                  <a:srgbClr val="FFFFFF"/>
                </a:highlight>
                <a:latin typeface="Söhne"/>
              </a:rPr>
              <a:t>Coteccons</a:t>
            </a:r>
            <a:r>
              <a:rPr lang="en-US" b="0" i="0" dirty="0">
                <a:solidFill>
                  <a:srgbClr val="0D0D0D"/>
                </a:solidFill>
                <a:effectLst/>
                <a:highlight>
                  <a:srgbClr val="FFFFFF"/>
                </a:highlight>
                <a:latin typeface="Söhne"/>
              </a:rPr>
              <a:t> held 15% of shares) into </a:t>
            </a:r>
            <a:r>
              <a:rPr lang="en-US" b="0" i="0" dirty="0" err="1">
                <a:solidFill>
                  <a:srgbClr val="0D0D0D"/>
                </a:solidFill>
                <a:effectLst/>
                <a:highlight>
                  <a:srgbClr val="FFFFFF"/>
                </a:highlight>
                <a:latin typeface="Söhne"/>
              </a:rPr>
              <a:t>Coteccons</a:t>
            </a:r>
            <a:r>
              <a:rPr lang="en-US" b="0" i="0" dirty="0">
                <a:solidFill>
                  <a:srgbClr val="0D0D0D"/>
                </a:solidFill>
                <a:effectLst/>
                <a:highlight>
                  <a:srgbClr val="FFFFFF"/>
                </a:highlight>
                <a:latin typeface="Söhne"/>
              </a:rPr>
              <a:t>, continuously presenting evidence that </a:t>
            </a:r>
            <a:r>
              <a:rPr lang="en-US" b="0" i="0" dirty="0" err="1">
                <a:solidFill>
                  <a:srgbClr val="0D0D0D"/>
                </a:solidFill>
                <a:effectLst/>
                <a:highlight>
                  <a:srgbClr val="FFFFFF"/>
                </a:highlight>
                <a:latin typeface="Söhne"/>
              </a:rPr>
              <a:t>Coteccons</a:t>
            </a:r>
            <a:r>
              <a:rPr lang="en-US" b="0" i="0" dirty="0">
                <a:solidFill>
                  <a:srgbClr val="0D0D0D"/>
                </a:solidFill>
                <a:effectLst/>
                <a:highlight>
                  <a:srgbClr val="FFFFFF"/>
                </a:highlight>
                <a:latin typeface="Söhne"/>
              </a:rPr>
              <a:t> had been "bleeding" its interests as its revenue and profit growth rates declined, while </a:t>
            </a:r>
            <a:r>
              <a:rPr lang="en-US" b="0" i="0" dirty="0" err="1">
                <a:solidFill>
                  <a:srgbClr val="0D0D0D"/>
                </a:solidFill>
                <a:effectLst/>
                <a:highlight>
                  <a:srgbClr val="FFFFFF"/>
                </a:highlight>
                <a:latin typeface="Söhne"/>
              </a:rPr>
              <a:t>Ricons</a:t>
            </a:r>
            <a:r>
              <a:rPr lang="en-US" b="0" i="0" dirty="0">
                <a:solidFill>
                  <a:srgbClr val="0D0D0D"/>
                </a:solidFill>
                <a:effectLst/>
                <a:highlight>
                  <a:srgbClr val="FFFFFF"/>
                </a:highlight>
                <a:latin typeface="Söhne"/>
              </a:rPr>
              <a:t> showed the opposite trend. Even the human resources philosophy of Mr. Nguyen Ba Duong, which valued employees as the most precious asset and aimed to issue shares to employees, did not receive approval from strategic shareholders, leading to intensified conflicts. From differing perspectives on the merger of affiliate companies, Kusto repeatedly requested extraordinary general meetings, audits of subsidiary companies, and culminated in demanding the removal of the founder and Chairman of </a:t>
            </a:r>
            <a:r>
              <a:rPr lang="en-US" b="0" i="0" dirty="0" err="1">
                <a:solidFill>
                  <a:srgbClr val="0D0D0D"/>
                </a:solidFill>
                <a:effectLst/>
                <a:highlight>
                  <a:srgbClr val="FFFFFF"/>
                </a:highlight>
                <a:latin typeface="Söhne"/>
              </a:rPr>
              <a:t>Coteccons</a:t>
            </a:r>
            <a:r>
              <a:rPr lang="en-US" b="0" i="0" dirty="0">
                <a:solidFill>
                  <a:srgbClr val="0D0D0D"/>
                </a:solidFill>
                <a:effectLst/>
                <a:highlight>
                  <a:srgbClr val="FFFFFF"/>
                </a:highlight>
                <a:latin typeface="Söhne"/>
              </a:rPr>
              <a:t> and the entire board to elect a new Board of Directors. Alongside Kusto, The 8th Pte Ltd (The8th) - a company based in Singapore and one of the major shareholders holding 10.42% of </a:t>
            </a:r>
            <a:r>
              <a:rPr lang="en-US" b="0" i="0" dirty="0" err="1">
                <a:solidFill>
                  <a:srgbClr val="0D0D0D"/>
                </a:solidFill>
                <a:effectLst/>
                <a:highlight>
                  <a:srgbClr val="FFFFFF"/>
                </a:highlight>
                <a:latin typeface="Söhne"/>
              </a:rPr>
              <a:t>Coteccons</a:t>
            </a:r>
            <a:r>
              <a:rPr lang="en-US" b="0" i="0" dirty="0">
                <a:solidFill>
                  <a:srgbClr val="0D0D0D"/>
                </a:solidFill>
                <a:effectLst/>
                <a:highlight>
                  <a:srgbClr val="FFFFFF"/>
                </a:highlight>
                <a:latin typeface="Söhne"/>
              </a:rPr>
              <a:t>' capital - also proposed the removal of Mr. Nguyen Ba Duong from the Board of Directors of </a:t>
            </a:r>
            <a:r>
              <a:rPr lang="en-US" b="0" i="0" dirty="0" err="1">
                <a:solidFill>
                  <a:srgbClr val="0D0D0D"/>
                </a:solidFill>
                <a:effectLst/>
                <a:highlight>
                  <a:srgbClr val="FFFFFF"/>
                </a:highlight>
                <a:latin typeface="Söhne"/>
              </a:rPr>
              <a:t>Coteccons</a:t>
            </a:r>
            <a:r>
              <a:rPr lang="en-US" b="0" i="0" dirty="0">
                <a:solidFill>
                  <a:srgbClr val="0D0D0D"/>
                </a:solidFill>
                <a:effectLst/>
                <a:highlight>
                  <a:srgbClr val="FFFFFF"/>
                </a:highlight>
                <a:latin typeface="Söhne"/>
              </a:rPr>
              <a:t>. Conversely, throughout the conflict, Mr. Nguyen Ba Duong responded and argued that Kusto's baseless accusations had negatively impacted other shareholders, severely affecting CTD's stock price and business operations. According to Mr. Duong, </a:t>
            </a:r>
            <a:r>
              <a:rPr lang="en-US" b="0" i="0" dirty="0" err="1">
                <a:solidFill>
                  <a:srgbClr val="0D0D0D"/>
                </a:solidFill>
                <a:effectLst/>
                <a:highlight>
                  <a:srgbClr val="FFFFFF"/>
                </a:highlight>
                <a:latin typeface="Söhne"/>
              </a:rPr>
              <a:t>Coteccons</a:t>
            </a:r>
            <a:r>
              <a:rPr lang="en-US" b="0" i="0" dirty="0">
                <a:solidFill>
                  <a:srgbClr val="0D0D0D"/>
                </a:solidFill>
                <a:effectLst/>
                <a:highlight>
                  <a:srgbClr val="FFFFFF"/>
                </a:highlight>
                <a:latin typeface="Söhne"/>
              </a:rPr>
              <a:t>' interests remained preserved within the overall ecosystem, and merging companies into </a:t>
            </a:r>
            <a:r>
              <a:rPr lang="en-US" b="0" i="0" dirty="0" err="1">
                <a:solidFill>
                  <a:srgbClr val="0D0D0D"/>
                </a:solidFill>
                <a:effectLst/>
                <a:highlight>
                  <a:srgbClr val="FFFFFF"/>
                </a:highlight>
                <a:latin typeface="Söhne"/>
              </a:rPr>
              <a:t>Coteccons</a:t>
            </a:r>
            <a:r>
              <a:rPr lang="en-US" b="0" i="0" dirty="0">
                <a:solidFill>
                  <a:srgbClr val="0D0D0D"/>
                </a:solidFill>
                <a:effectLst/>
                <a:highlight>
                  <a:srgbClr val="FFFFFF"/>
                </a:highlight>
                <a:latin typeface="Söhne"/>
              </a:rPr>
              <a:t> aimed to strengthen its power, as successfully demonstrated with </a:t>
            </a:r>
            <a:r>
              <a:rPr lang="en-US" b="0" i="0" dirty="0" err="1">
                <a:solidFill>
                  <a:srgbClr val="0D0D0D"/>
                </a:solidFill>
                <a:effectLst/>
                <a:highlight>
                  <a:srgbClr val="FFFFFF"/>
                </a:highlight>
                <a:latin typeface="Söhne"/>
              </a:rPr>
              <a:t>Unicons</a:t>
            </a:r>
            <a:r>
              <a:rPr lang="en-US" b="0" i="0" dirty="0">
                <a:solidFill>
                  <a:srgbClr val="0D0D0D"/>
                </a:solidFill>
                <a:effectLst/>
                <a:highlight>
                  <a:srgbClr val="FFFFFF"/>
                </a:highlight>
                <a:latin typeface="Söhne"/>
              </a:rPr>
              <a:t>. Furthermore, Mr. Nguyen Ba Duong apologized to the General Meeting of Shareholders and took responsibility for himself, sacrificing two of his associates - Mr. Nguyen Sy Cong, the CEO, and Mr. Tran </a:t>
            </a:r>
            <a:r>
              <a:rPr lang="en-US" b="0" i="0" dirty="0" err="1">
                <a:solidFill>
                  <a:srgbClr val="0D0D0D"/>
                </a:solidFill>
                <a:effectLst/>
                <a:highlight>
                  <a:srgbClr val="FFFFFF"/>
                </a:highlight>
                <a:latin typeface="Söhne"/>
              </a:rPr>
              <a:t>Quyet</a:t>
            </a:r>
            <a:r>
              <a:rPr lang="en-US" b="0" i="0" dirty="0">
                <a:solidFill>
                  <a:srgbClr val="0D0D0D"/>
                </a:solidFill>
                <a:effectLst/>
                <a:highlight>
                  <a:srgbClr val="FFFFFF"/>
                </a:highlight>
                <a:latin typeface="Söhne"/>
              </a:rPr>
              <a:t> Thang, an independent board member - to make room for two representatives of the opposing faction on the Board of Directors before the 2020 General Meeting of Shareholders, but the conflict persisted. By October 2020, Mr. Nguyen Ba Duong officially resigned from the company he founded, ending his power struggle within the enterprise.</a:t>
            </a:r>
          </a:p>
        </p:txBody>
      </p:sp>
      <p:sp>
        <p:nvSpPr>
          <p:cNvPr id="4" name="Header Placeholder 3"/>
          <p:cNvSpPr>
            <a:spLocks noGrp="1"/>
          </p:cNvSpPr>
          <p:nvPr>
            <p:ph type="hdr" sz="quarter"/>
          </p:nvPr>
        </p:nvSpPr>
        <p:spPr/>
        <p:txBody>
          <a:bodyPr/>
          <a:lstStyle/>
          <a:p>
            <a:pPr>
              <a:defRPr/>
            </a:pPr>
            <a:r>
              <a:rPr lang="vi-VN"/>
              <a:t>Kỹ năng Giao tiếp and Thuyết trình</a:t>
            </a:r>
            <a:endParaRPr lang="en-US" dirty="0"/>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33</a:t>
            </a:fld>
            <a:endParaRPr lang="en-US"/>
          </a:p>
        </p:txBody>
      </p:sp>
    </p:spTree>
    <p:extLst>
      <p:ext uri="{BB962C8B-B14F-4D97-AF65-F5344CB8AC3E}">
        <p14:creationId xmlns:p14="http://schemas.microsoft.com/office/powerpoint/2010/main" val="3401722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Question 1: According to "Marginson2008", short-termism refers to a preference for actions that secure short-term results at the expense of long-term value, potentially having consequences for the long-term value-adding capability of the firm. It is associated with restricted investment in tangible and intangible assets and result from pressures to meet expectations expressed by capital markets and performance measurement systems that emphasize short-term results. Individual and organizational factors, such as role ambiguity and work group influences, have also been identified as important determinants of short-termism​​.</a:t>
            </a:r>
          </a:p>
          <a:p>
            <a:pPr algn="l"/>
            <a:r>
              <a:rPr lang="en-US" b="0" i="0" dirty="0">
                <a:solidFill>
                  <a:srgbClr val="0D0D0D"/>
                </a:solidFill>
                <a:effectLst/>
                <a:highlight>
                  <a:srgbClr val="FFFFFF"/>
                </a:highlight>
                <a:latin typeface="Söhne"/>
              </a:rPr>
              <a:t>Question 2: "Cremers2017" defines a staggered board as a board where directors are divided into different classes and only one class of directors is elected at each annual meeting, typically resulting in only a minority of board members being up for election in any given year. This system is intended to provide continuity and stability since directors serve longer terms, and it takes several annual meetings to change the majority of the board​​.</a:t>
            </a:r>
          </a:p>
          <a:p>
            <a:pPr algn="l"/>
            <a:r>
              <a:rPr lang="en-US" b="0" i="0" dirty="0">
                <a:solidFill>
                  <a:srgbClr val="0D0D0D"/>
                </a:solidFill>
                <a:effectLst/>
                <a:highlight>
                  <a:srgbClr val="FFFFFF"/>
                </a:highlight>
                <a:latin typeface="Söhne"/>
              </a:rPr>
              <a:t>Question 3: The desirability of staggered boards as a corporate governance practice is debated in "Cremers2017". It is argued that staggered boards can entrench management and deter beneficial takeover bids, potentially harming shareholder value. Conversely, staggered boards can defend against hostile takeovers, protecting long-term strategies against the pressure of immediate shareholder returns. However, staggered boards are often criticized for being less responsive to shareholders and potentially enabling managerial entrenchment at the expense of shareholder interests​​.</a:t>
            </a:r>
          </a:p>
          <a:p>
            <a:endParaRPr lang="en-US" dirty="0"/>
          </a:p>
        </p:txBody>
      </p:sp>
      <p:sp>
        <p:nvSpPr>
          <p:cNvPr id="4" name="Header Placeholder 3"/>
          <p:cNvSpPr>
            <a:spLocks noGrp="1"/>
          </p:cNvSpPr>
          <p:nvPr>
            <p:ph type="hdr" sz="quarter"/>
          </p:nvPr>
        </p:nvSpPr>
        <p:spPr/>
        <p:txBody>
          <a:bodyPr/>
          <a:lstStyle/>
          <a:p>
            <a:pPr>
              <a:defRPr/>
            </a:pPr>
            <a:r>
              <a:rPr lang="vi-VN"/>
              <a:t>Kỹ năng Giao tiếp and Thuyết trình</a:t>
            </a:r>
            <a:endParaRPr lang="en-US" dirty="0"/>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34</a:t>
            </a:fld>
            <a:endParaRPr lang="en-US"/>
          </a:p>
        </p:txBody>
      </p:sp>
    </p:spTree>
    <p:extLst>
      <p:ext uri="{BB962C8B-B14F-4D97-AF65-F5344CB8AC3E}">
        <p14:creationId xmlns:p14="http://schemas.microsoft.com/office/powerpoint/2010/main" val="612164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Certainly, looking specifically at the potential circumstances under which Tuan Bach, a corrupt CEO, might be considered good for a firm based on Mironov's research:</a:t>
            </a:r>
          </a:p>
          <a:p>
            <a:pPr algn="l"/>
            <a:r>
              <a:rPr lang="en-US" b="0" i="0" dirty="0">
                <a:solidFill>
                  <a:srgbClr val="0D0D0D"/>
                </a:solidFill>
                <a:effectLst/>
                <a:highlight>
                  <a:srgbClr val="FFFFFF"/>
                </a:highlight>
                <a:latin typeface="Söhne"/>
              </a:rPr>
              <a:t>In environments characterized by high levels of corruption and inefficient bureaucracies, such as some settings described in Mironov's study, a corrupt CEO like Tuan Bach might actually facilitate firm performance in the short term. This can occur through several mechanisms:</a:t>
            </a:r>
          </a:p>
          <a:p>
            <a:pPr algn="l">
              <a:buFont typeface="+mj-lt"/>
              <a:buAutoNum type="arabicPeriod"/>
            </a:pPr>
            <a:r>
              <a:rPr lang="en-US" b="1" i="0" dirty="0">
                <a:solidFill>
                  <a:srgbClr val="0D0D0D"/>
                </a:solidFill>
                <a:effectLst/>
                <a:highlight>
                  <a:srgbClr val="FFFFFF"/>
                </a:highlight>
                <a:latin typeface="Söhne"/>
              </a:rPr>
              <a:t>Navigating Red Tape:</a:t>
            </a:r>
            <a:r>
              <a:rPr lang="en-US" b="0" i="0" dirty="0">
                <a:solidFill>
                  <a:srgbClr val="0D0D0D"/>
                </a:solidFill>
                <a:effectLst/>
                <a:highlight>
                  <a:srgbClr val="FFFFFF"/>
                </a:highlight>
                <a:latin typeface="Söhne"/>
              </a:rPr>
              <a:t> Corrupt CEOs may be more adept at navigating through bureaucratic hurdles by leveraging corrupt practices. This can lead to faster processing times for necessary permits or approvals, which otherwise might stall business operations.</a:t>
            </a:r>
          </a:p>
          <a:p>
            <a:pPr algn="l">
              <a:buFont typeface="+mj-lt"/>
              <a:buAutoNum type="arabicPeriod"/>
            </a:pPr>
            <a:r>
              <a:rPr lang="en-US" b="1" i="0" dirty="0">
                <a:solidFill>
                  <a:srgbClr val="0D0D0D"/>
                </a:solidFill>
                <a:effectLst/>
                <a:highlight>
                  <a:srgbClr val="FFFFFF"/>
                </a:highlight>
                <a:latin typeface="Söhne"/>
              </a:rPr>
              <a:t>Securing Contracts:</a:t>
            </a:r>
            <a:r>
              <a:rPr lang="en-US" b="0" i="0" dirty="0">
                <a:solidFill>
                  <a:srgbClr val="0D0D0D"/>
                </a:solidFill>
                <a:effectLst/>
                <a:highlight>
                  <a:srgbClr val="FFFFFF"/>
                </a:highlight>
                <a:latin typeface="Söhne"/>
              </a:rPr>
              <a:t> In corrupt settings, such CEOs might be more effective in securing government or private contracts through bribery or other illicit means. This could provide a competitive edge not easily accessed by more ethical counterparts.</a:t>
            </a:r>
          </a:p>
          <a:p>
            <a:pPr algn="l">
              <a:buFont typeface="+mj-lt"/>
              <a:buAutoNum type="arabicPeriod"/>
            </a:pPr>
            <a:r>
              <a:rPr lang="en-US" b="1" i="0" dirty="0">
                <a:solidFill>
                  <a:srgbClr val="0D0D0D"/>
                </a:solidFill>
                <a:effectLst/>
                <a:highlight>
                  <a:srgbClr val="FFFFFF"/>
                </a:highlight>
                <a:latin typeface="Söhne"/>
              </a:rPr>
              <a:t>Tax Evasion and Cost Reduction:</a:t>
            </a:r>
            <a:r>
              <a:rPr lang="en-US" b="0" i="0" dirty="0">
                <a:solidFill>
                  <a:srgbClr val="0D0D0D"/>
                </a:solidFill>
                <a:effectLst/>
                <a:highlight>
                  <a:srgbClr val="FFFFFF"/>
                </a:highlight>
                <a:latin typeface="Söhne"/>
              </a:rPr>
              <a:t> Through corrupt practices, such CEOs might minimize the tax burden of the firm illegally, thereby improving the bottom line temporarily.</a:t>
            </a:r>
          </a:p>
          <a:p>
            <a:pPr algn="l"/>
            <a:r>
              <a:rPr lang="en-US" b="0" i="0" dirty="0">
                <a:solidFill>
                  <a:srgbClr val="0D0D0D"/>
                </a:solidFill>
                <a:effectLst/>
                <a:highlight>
                  <a:srgbClr val="FFFFFF"/>
                </a:highlight>
                <a:latin typeface="Söhne"/>
              </a:rPr>
              <a:t>However, Mironov also discusses the potential drawbacks and longer-term risks associated with corrupt management, including the possible misuse of firm resources, legal repercussions, and damage to the firm's reputation. Additionally, such practices might only yield benefits as long as the surrounding system remains corrupt. If reforms are implemented, such managers could become significant liabilities.</a:t>
            </a:r>
          </a:p>
          <a:p>
            <a:endParaRPr lang="en-US" dirty="0"/>
          </a:p>
        </p:txBody>
      </p:sp>
      <p:sp>
        <p:nvSpPr>
          <p:cNvPr id="4" name="Header Placeholder 3"/>
          <p:cNvSpPr>
            <a:spLocks noGrp="1"/>
          </p:cNvSpPr>
          <p:nvPr>
            <p:ph type="hdr" sz="quarter"/>
          </p:nvPr>
        </p:nvSpPr>
        <p:spPr/>
        <p:txBody>
          <a:bodyPr/>
          <a:lstStyle/>
          <a:p>
            <a:pPr>
              <a:defRPr/>
            </a:pPr>
            <a:r>
              <a:rPr lang="vi-VN"/>
              <a:t>Kỹ năng Giao tiếp and Thuyết trình</a:t>
            </a:r>
            <a:endParaRPr lang="en-US" dirty="0"/>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35</a:t>
            </a:fld>
            <a:endParaRPr lang="en-US"/>
          </a:p>
        </p:txBody>
      </p:sp>
    </p:spTree>
    <p:extLst>
      <p:ext uri="{BB962C8B-B14F-4D97-AF65-F5344CB8AC3E}">
        <p14:creationId xmlns:p14="http://schemas.microsoft.com/office/powerpoint/2010/main" val="1695202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highlight>
                  <a:srgbClr val="FFFFFF"/>
                </a:highlight>
                <a:latin typeface="Söhne"/>
              </a:rPr>
              <a:t>Question 1: How do managers’ indiscretions affect firm value, according to Cline2018?</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The paper by Cline et al. (2018) explores how managerial indiscretions, which include personal misbehavior that does not necessarily relate directly to their managerial duties (e.g., substance abuse, sexual misadventures, dishonesty), affect firm value. The study finds that such indiscretions have a significantly negative impact on firm value. Specifically, following the public revelation of these indiscretions, firms experience a decrease in market value. The study attributes this decrease to the potential damage to the firm's reputation, the risk of managerial distraction, and the possible direct costs associated with the indiscretion (such as legal fees or settlements).</a:t>
            </a:r>
          </a:p>
          <a:p>
            <a:pPr algn="l"/>
            <a:r>
              <a:rPr lang="en-US" b="1" i="0" dirty="0">
                <a:solidFill>
                  <a:srgbClr val="0D0D0D"/>
                </a:solidFill>
                <a:effectLst/>
                <a:highlight>
                  <a:srgbClr val="FFFFFF"/>
                </a:highlight>
                <a:latin typeface="Söhne"/>
              </a:rPr>
              <a:t>Question 2: How is the masculinity of a CEO related to financial misreporting, according to Jia2014?</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According to Jia et al. (2014), there is a notable relationship between the facial masculinity of CEOs, as a proxy for higher levels of testosterone, and the likelihood of financial misreporting. The study finds that CEOs with more masculine facial features are statistically more likely to engage in financial misreporting. The reasoning suggests that the behaviors associated with higher levels of testosterone—such as aggression, risk-seeking, and egocentrism—might contribute to a greater propensity for unethical decision-making, including financial misreporting. This connection is supported by data showing that firms led by more masculine-looking CEOs have a higher risk of being subject to SEC enforcement actions and are more likely to engage in practices like insider trading and option backdating. The implication is that the testosterone-linked traits reflected in facial masculinity can influence a CEO's likelihood to take financial reporting risks that can harm firm value.</a:t>
            </a:r>
          </a:p>
          <a:p>
            <a:endParaRPr lang="en-US" dirty="0"/>
          </a:p>
        </p:txBody>
      </p:sp>
      <p:sp>
        <p:nvSpPr>
          <p:cNvPr id="4" name="Header Placeholder 3"/>
          <p:cNvSpPr>
            <a:spLocks noGrp="1"/>
          </p:cNvSpPr>
          <p:nvPr>
            <p:ph type="hdr" sz="quarter"/>
          </p:nvPr>
        </p:nvSpPr>
        <p:spPr/>
        <p:txBody>
          <a:bodyPr/>
          <a:lstStyle/>
          <a:p>
            <a:pPr>
              <a:defRPr/>
            </a:pPr>
            <a:r>
              <a:rPr lang="vi-VN"/>
              <a:t>Kỹ năng Giao tiếp and Thuyết trình</a:t>
            </a:r>
            <a:endParaRPr lang="en-US" dirty="0"/>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36</a:t>
            </a:fld>
            <a:endParaRPr lang="en-US"/>
          </a:p>
        </p:txBody>
      </p:sp>
    </p:spTree>
    <p:extLst>
      <p:ext uri="{BB962C8B-B14F-4D97-AF65-F5344CB8AC3E}">
        <p14:creationId xmlns:p14="http://schemas.microsoft.com/office/powerpoint/2010/main" val="3933270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0D0D0D"/>
                </a:solidFill>
                <a:effectLst/>
                <a:highlight>
                  <a:srgbClr val="FFFFFF"/>
                </a:highlight>
                <a:latin typeface="Söhne"/>
              </a:rPr>
              <a:t>Merryn</a:t>
            </a:r>
            <a:r>
              <a:rPr lang="en-US" b="0" i="0" dirty="0">
                <a:solidFill>
                  <a:srgbClr val="0D0D0D"/>
                </a:solidFill>
                <a:effectLst/>
                <a:highlight>
                  <a:srgbClr val="FFFFFF"/>
                </a:highlight>
                <a:latin typeface="Söhne"/>
              </a:rPr>
              <a:t> Somerset Webb (Webb2020) addresses the amplification of stakeholder capitalism in light of the COVID-19 pandemic. She highlights a new form of corporate paternalism where companies are increasingly taking on roles that might traditionally have been reserved for governments or individuals, such as caring for the environment, employees' well-being, and social issues. She questions whether this broadening of corporate responsibility is sustainable or desirable, pointing out that it could lead to "corporate overreach" and distract companies from their core purpose of making a profit.</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Jordi </a:t>
            </a:r>
            <a:r>
              <a:rPr lang="en-US" b="0" i="0" dirty="0" err="1">
                <a:solidFill>
                  <a:srgbClr val="0D0D0D"/>
                </a:solidFill>
                <a:effectLst/>
                <a:highlight>
                  <a:srgbClr val="FFFFFF"/>
                </a:highlight>
                <a:latin typeface="Söhne"/>
              </a:rPr>
              <a:t>Gual</a:t>
            </a:r>
            <a:r>
              <a:rPr lang="en-US" b="0" i="0" dirty="0">
                <a:solidFill>
                  <a:srgbClr val="0D0D0D"/>
                </a:solidFill>
                <a:effectLst/>
                <a:highlight>
                  <a:srgbClr val="FFFFFF"/>
                </a:highlight>
                <a:latin typeface="Söhne"/>
              </a:rPr>
              <a:t> (Gual2020), on the other hand, presents a case for foundations as a vehicle for stakeholder capitalism, emphasizing the benefits of having a long-term, stable shareholder with a broader set of interests and responsibilities. He notes that foundation-owned companies, such as the one he chairs, are more inclined to invest in research and development, maintain a stable workforce, and consider their social and environmental impact. </a:t>
            </a:r>
            <a:r>
              <a:rPr lang="en-US" b="0" i="0" dirty="0" err="1">
                <a:solidFill>
                  <a:srgbClr val="0D0D0D"/>
                </a:solidFill>
                <a:effectLst/>
                <a:highlight>
                  <a:srgbClr val="FFFFFF"/>
                </a:highlight>
                <a:latin typeface="Söhne"/>
              </a:rPr>
              <a:t>Gual</a:t>
            </a:r>
            <a:r>
              <a:rPr lang="en-US" b="0" i="0" dirty="0">
                <a:solidFill>
                  <a:srgbClr val="0D0D0D"/>
                </a:solidFill>
                <a:effectLst/>
                <a:highlight>
                  <a:srgbClr val="FFFFFF"/>
                </a:highlight>
                <a:latin typeface="Söhne"/>
              </a:rPr>
              <a:t> argues that these companies can focus on long-term value creation rather than short-term financial gains.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Integrating these perspectives, we can see that stakeholder capitalism, as supported by Gual2020, envisions a form of corporate governance that aligns with broader societal objectives, including sustainability, employee welfare, and community engagement. It suggests that companies with a long-term outlook, such as those owned by foundations, can successfully balance these objectives with financial health.</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In contrast, Webb2020 offers a more cautious view of stakeholder capitalism, warning that while the intentions behind it are commendable, companies might risk overstepping their roles and undermining their fundamental business goals. This highlights the tension between the expanding scope of corporate responsibilities and the traditional view of businesses as profit-generating entities for their shareholders.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These differing opinions from Webb2020 and Gual2020 exemplify the ongoing dialogue about the future of capitalism and the role of corporations in society. While Gual2020 sees a clear benefit in aligning corporate strategies with broader societal needs, Webb2020 asks important questions about the limits of corporate social responsibility and the core objectives of a company within a capitalist economy.</a:t>
            </a:r>
          </a:p>
          <a:p>
            <a:endParaRPr lang="en-US" dirty="0"/>
          </a:p>
        </p:txBody>
      </p:sp>
      <p:sp>
        <p:nvSpPr>
          <p:cNvPr id="4" name="Header Placeholder 3"/>
          <p:cNvSpPr>
            <a:spLocks noGrp="1"/>
          </p:cNvSpPr>
          <p:nvPr>
            <p:ph type="hdr" sz="quarter"/>
          </p:nvPr>
        </p:nvSpPr>
        <p:spPr/>
        <p:txBody>
          <a:bodyPr/>
          <a:lstStyle/>
          <a:p>
            <a:pPr>
              <a:defRPr/>
            </a:pPr>
            <a:r>
              <a:rPr lang="vi-VN"/>
              <a:t>Kỹ năng Giao tiếp and Thuyết trình</a:t>
            </a:r>
            <a:endParaRPr lang="en-US" dirty="0"/>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37</a:t>
            </a:fld>
            <a:endParaRPr lang="en-US"/>
          </a:p>
        </p:txBody>
      </p:sp>
    </p:spTree>
    <p:extLst>
      <p:ext uri="{BB962C8B-B14F-4D97-AF65-F5344CB8AC3E}">
        <p14:creationId xmlns:p14="http://schemas.microsoft.com/office/powerpoint/2010/main" val="602095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and Thuyết trình</a:t>
            </a:r>
            <a:endParaRPr lang="en-US" dirty="0"/>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38</a:t>
            </a:fld>
            <a:endParaRPr lang="en-US"/>
          </a:p>
        </p:txBody>
      </p:sp>
    </p:spTree>
    <p:extLst>
      <p:ext uri="{BB962C8B-B14F-4D97-AF65-F5344CB8AC3E}">
        <p14:creationId xmlns:p14="http://schemas.microsoft.com/office/powerpoint/2010/main" val="687362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8625704-DE92-484A-B048-B1AFD5DBBFB5}" type="slidenum">
              <a:rPr lang="en-US" smtClean="0"/>
              <a:pPr/>
              <a:t>3</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
        <p:nvSpPr>
          <p:cNvPr id="35845" name="Header Placeholder 4"/>
          <p:cNvSpPr>
            <a:spLocks noGrp="1"/>
          </p:cNvSpPr>
          <p:nvPr>
            <p:ph type="hdr" sz="quarter"/>
          </p:nvPr>
        </p:nvSpPr>
        <p:spPr>
          <a:noFill/>
        </p:spPr>
        <p:txBody>
          <a:bodyPr/>
          <a:lstStyle/>
          <a:p>
            <a:r>
              <a:rPr lang="vi-VN" dirty="0"/>
              <a:t>Kỹ năng Giao tiếp and Thuyết trình</a:t>
            </a:r>
            <a:endParaRPr lang="en-US" dirty="0"/>
          </a:p>
        </p:txBody>
      </p:sp>
      <p:sp>
        <p:nvSpPr>
          <p:cNvPr id="35846" name="Footer Placeholder 5"/>
          <p:cNvSpPr>
            <a:spLocks noGrp="1"/>
          </p:cNvSpPr>
          <p:nvPr>
            <p:ph type="ftr" sz="quarter" idx="4"/>
          </p:nvPr>
        </p:nvSpPr>
        <p:spPr>
          <a:noFill/>
        </p:spPr>
        <p:txBody>
          <a:bodyPr/>
          <a:lstStyle/>
          <a:p>
            <a:r>
              <a:rPr lang="en-US"/>
              <a:t>ThS. Trần Nguyên Chất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and Thuyết trình</a:t>
            </a:r>
            <a:endParaRPr lang="en-US" dirty="0"/>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5</a:t>
            </a:fld>
            <a:endParaRPr lang="en-US"/>
          </a:p>
        </p:txBody>
      </p:sp>
    </p:spTree>
    <p:extLst>
      <p:ext uri="{BB962C8B-B14F-4D97-AF65-F5344CB8AC3E}">
        <p14:creationId xmlns:p14="http://schemas.microsoft.com/office/powerpoint/2010/main" val="378511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and Thuyết trình</a:t>
            </a:r>
            <a:endParaRPr lang="en-US" dirty="0"/>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12</a:t>
            </a:fld>
            <a:endParaRPr lang="en-US"/>
          </a:p>
        </p:txBody>
      </p:sp>
    </p:spTree>
    <p:extLst>
      <p:ext uri="{BB962C8B-B14F-4D97-AF65-F5344CB8AC3E}">
        <p14:creationId xmlns:p14="http://schemas.microsoft.com/office/powerpoint/2010/main" val="1192651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and Thuyết trình</a:t>
            </a:r>
            <a:endParaRPr lang="en-US" dirty="0"/>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25</a:t>
            </a:fld>
            <a:endParaRPr lang="en-US"/>
          </a:p>
        </p:txBody>
      </p:sp>
    </p:spTree>
    <p:extLst>
      <p:ext uri="{BB962C8B-B14F-4D97-AF65-F5344CB8AC3E}">
        <p14:creationId xmlns:p14="http://schemas.microsoft.com/office/powerpoint/2010/main" val="1650685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Participating in general meetings to discuss and vote on major corporate issues and transactions is a direct way shareholders manage the principal-agent problem, as it allows them to exercise control and influence over management decisions.</a:t>
            </a:r>
          </a:p>
          <a:p>
            <a:pPr algn="l">
              <a:buFont typeface="Arial" panose="020B0604020202020204" pitchFamily="34" charset="0"/>
              <a:buChar char="•"/>
            </a:pPr>
            <a:r>
              <a:rPr lang="en-US" b="0" i="0" dirty="0">
                <a:solidFill>
                  <a:srgbClr val="0D0D0D"/>
                </a:solidFill>
                <a:effectLst/>
                <a:highlight>
                  <a:srgbClr val="FFFFFF"/>
                </a:highlight>
                <a:latin typeface="Söhne"/>
              </a:rPr>
              <a:t>Electing and delegating a board of directors with oversight of the company is another method to control the principal-agent problem since the board is responsible for overseeing management and ensuring that shareholder interests are prioritized.</a:t>
            </a:r>
          </a:p>
          <a:p>
            <a:pPr algn="l">
              <a:buFont typeface="Arial" panose="020B0604020202020204" pitchFamily="34" charset="0"/>
              <a:buChar char="•"/>
            </a:pPr>
            <a:r>
              <a:rPr lang="en-US" b="0" i="0" dirty="0">
                <a:solidFill>
                  <a:srgbClr val="0D0D0D"/>
                </a:solidFill>
                <a:effectLst/>
                <a:highlight>
                  <a:srgbClr val="FFFFFF"/>
                </a:highlight>
                <a:latin typeface="Söhne"/>
              </a:rPr>
              <a:t>Choosing a prestigious independent auditor to audit the company's annual financial records helps ensure that the information provided by the company is accurate and reliable, mitigating the risk of management misrepresenting the company's performance or position.</a:t>
            </a:r>
          </a:p>
          <a:p>
            <a:pPr algn="l">
              <a:buFont typeface="Arial" panose="020B0604020202020204" pitchFamily="34" charset="0"/>
              <a:buChar char="•"/>
            </a:pPr>
            <a:r>
              <a:rPr lang="en-US" b="0" i="0" dirty="0">
                <a:solidFill>
                  <a:srgbClr val="0D0D0D"/>
                </a:solidFill>
                <a:effectLst/>
                <a:highlight>
                  <a:srgbClr val="FFFFFF"/>
                </a:highlight>
                <a:latin typeface="Söhne"/>
              </a:rPr>
              <a:t>Building remuneration policies that align the interests of managers and directors with those of shareholders is a strategy to mitigate the principal-agent problem by making sure that the incentives for the agents align with the principals' goals.</a:t>
            </a:r>
          </a:p>
          <a:p>
            <a:pPr algn="l">
              <a:buFont typeface="Arial" panose="020B0604020202020204" pitchFamily="34" charset="0"/>
              <a:buChar char="•"/>
            </a:pPr>
            <a:r>
              <a:rPr lang="en-US" b="0" i="0" dirty="0">
                <a:solidFill>
                  <a:srgbClr val="0D0D0D"/>
                </a:solidFill>
                <a:effectLst/>
                <a:highlight>
                  <a:srgbClr val="FFFFFF"/>
                </a:highlight>
                <a:latin typeface="Söhne"/>
              </a:rPr>
              <a:t>Voting for corporate social responsibility policies that promote labor welfare, environmental protection, and social good may be beneficial for the company's reputation and long-term success, but it does not directly address the principal-agent problem.</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Out of these, the least likely approach to manage the principal-agent problem is to "Regularly read and evaluate the company's financial and non-financial information." While this is a good practice for shareholders to stay informed, it does not actively manage or mitigate the principal-agent problem without further actions. It is more of a passive approach and relies on information provided by the agents, which could be biased or manipulated. </a:t>
            </a:r>
          </a:p>
          <a:p>
            <a:endParaRPr lang="en-US" dirty="0"/>
          </a:p>
        </p:txBody>
      </p:sp>
      <p:sp>
        <p:nvSpPr>
          <p:cNvPr id="4" name="Header Placeholder 3"/>
          <p:cNvSpPr>
            <a:spLocks noGrp="1"/>
          </p:cNvSpPr>
          <p:nvPr>
            <p:ph type="hdr" sz="quarter"/>
          </p:nvPr>
        </p:nvSpPr>
        <p:spPr/>
        <p:txBody>
          <a:bodyPr/>
          <a:lstStyle/>
          <a:p>
            <a:pPr>
              <a:defRPr/>
            </a:pPr>
            <a:r>
              <a:rPr lang="vi-VN"/>
              <a:t>Kỹ năng Giao tiếp and Thuyết trình</a:t>
            </a:r>
            <a:endParaRPr lang="en-US" dirty="0"/>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26</a:t>
            </a:fld>
            <a:endParaRPr lang="en-US"/>
          </a:p>
        </p:txBody>
      </p:sp>
    </p:spTree>
    <p:extLst>
      <p:ext uri="{BB962C8B-B14F-4D97-AF65-F5344CB8AC3E}">
        <p14:creationId xmlns:p14="http://schemas.microsoft.com/office/powerpoint/2010/main" val="847462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Mai Linh is considering two different financing options to expand her chain of fashion shops: borrowing funds or selling 30% of her equity in the chain.</a:t>
            </a:r>
          </a:p>
          <a:p>
            <a:pPr algn="l">
              <a:buFont typeface="+mj-lt"/>
              <a:buAutoNum type="arabicPeriod"/>
            </a:pPr>
            <a:r>
              <a:rPr lang="en-US" b="1" i="0" dirty="0">
                <a:solidFill>
                  <a:srgbClr val="0D0D0D"/>
                </a:solidFill>
                <a:effectLst/>
                <a:highlight>
                  <a:srgbClr val="FFFFFF"/>
                </a:highlight>
                <a:latin typeface="Söhne"/>
              </a:rPr>
              <a:t>If Mai Linh borrows funds</a:t>
            </a:r>
            <a:r>
              <a:rPr lang="en-US" b="0" i="0" dirty="0">
                <a:solidFill>
                  <a:srgbClr val="0D0D0D"/>
                </a:solidFill>
                <a:effectLst/>
                <a:highlight>
                  <a:srgbClr val="FFFFFF"/>
                </a:highlight>
                <a:latin typeface="Söhne"/>
              </a:rPr>
              <a:t>, the $1 incremental income will increase her income by the full dollar, minus the interest expense she must pay on the borrowed funds. The cost to her is the interest rate on the borrowed money. For example, if the interest rate is 5% per year, and the $1 is an annual figure, then after paying 5 cents in interest, she would have 95 cents.</a:t>
            </a:r>
          </a:p>
          <a:p>
            <a:pPr algn="l">
              <a:buFont typeface="+mj-lt"/>
              <a:buAutoNum type="arabicPeriod"/>
            </a:pPr>
            <a:r>
              <a:rPr lang="en-US" b="1" i="0" dirty="0">
                <a:solidFill>
                  <a:srgbClr val="0D0D0D"/>
                </a:solidFill>
                <a:effectLst/>
                <a:highlight>
                  <a:srgbClr val="FFFFFF"/>
                </a:highlight>
                <a:latin typeface="Söhne"/>
              </a:rPr>
              <a:t>If Mai Linh sells equity</a:t>
            </a:r>
            <a:r>
              <a:rPr lang="en-US" b="0" i="0" dirty="0">
                <a:solidFill>
                  <a:srgbClr val="0D0D0D"/>
                </a:solidFill>
                <a:effectLst/>
                <a:highlight>
                  <a:srgbClr val="FFFFFF"/>
                </a:highlight>
                <a:latin typeface="Söhne"/>
              </a:rPr>
              <a:t>, the $1 incremental income is shared with the new equity holders. If she sells 30% of her equity, she retains 70% of the ownership, and thus she would only get to keep 70% of the incremental income, which is 70 cents of the incremental dollar earned.</a:t>
            </a:r>
          </a:p>
          <a:p>
            <a:pPr algn="l"/>
            <a:r>
              <a:rPr lang="en-US" b="1" i="0" dirty="0">
                <a:solidFill>
                  <a:srgbClr val="0D0D0D"/>
                </a:solidFill>
                <a:effectLst/>
                <a:highlight>
                  <a:srgbClr val="FFFFFF"/>
                </a:highlight>
                <a:latin typeface="Söhne"/>
              </a:rPr>
              <a:t>Predicting Mai Linh's behavior</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0" i="0" dirty="0">
                <a:solidFill>
                  <a:srgbClr val="0D0D0D"/>
                </a:solidFill>
                <a:effectLst/>
                <a:highlight>
                  <a:srgbClr val="FFFFFF"/>
                </a:highlight>
                <a:latin typeface="Söhne"/>
              </a:rPr>
              <a:t>If Mai Linh borrows funds, her behavior will likely be more cautious regarding investment since debt must be repaid and carries the risk of bankruptcy if the business cannot meet its loan obligations. However, she retains full control over the business decisions and benefits from all the upside beyond the debt cost.</a:t>
            </a:r>
          </a:p>
          <a:p>
            <a:pPr algn="l">
              <a:buFont typeface="Arial" panose="020B0604020202020204" pitchFamily="34" charset="0"/>
              <a:buChar char="•"/>
            </a:pPr>
            <a:r>
              <a:rPr lang="en-US" b="0" i="0" dirty="0">
                <a:solidFill>
                  <a:srgbClr val="0D0D0D"/>
                </a:solidFill>
                <a:effectLst/>
                <a:highlight>
                  <a:srgbClr val="FFFFFF"/>
                </a:highlight>
                <a:latin typeface="Söhne"/>
              </a:rPr>
              <a:t>If Mai Linh sells equity, she may be more inclined to pursue aggressive expansion because the risk is shared with the new shareholders, and there's no obligation to repay if the expansion does not lead to immediate profits. However, she loses some control over the business and a portion of future earnings, which may influence her to make decisions that can ensure larger income increments to compensate for the shared profits.</a:t>
            </a:r>
          </a:p>
          <a:p>
            <a:pPr algn="l"/>
            <a:r>
              <a:rPr lang="en-US" b="0" i="0" dirty="0">
                <a:solidFill>
                  <a:srgbClr val="0D0D0D"/>
                </a:solidFill>
                <a:effectLst/>
                <a:highlight>
                  <a:srgbClr val="FFFFFF"/>
                </a:highlight>
                <a:latin typeface="Söhne"/>
              </a:rPr>
              <a:t>The decision between debt and equity financing often hinges on the cost of capital, control considerations, and the risk profile of the expansion. Mai Linh would also consider her current financial leverage, the profitability of the new expansion, and her risk tolerance.</a:t>
            </a:r>
          </a:p>
          <a:p>
            <a:pPr algn="l"/>
            <a:r>
              <a:rPr lang="en-US" b="0" i="0" dirty="0">
                <a:solidFill>
                  <a:srgbClr val="0D0D0D"/>
                </a:solidFill>
                <a:effectLst/>
                <a:highlight>
                  <a:srgbClr val="FFFFFF"/>
                </a:highlight>
                <a:latin typeface="Söhne"/>
              </a:rPr>
              <a:t>The reference to "</a:t>
            </a:r>
            <a:r>
              <a:rPr lang="en-US" b="0" i="0" dirty="0" err="1">
                <a:solidFill>
                  <a:srgbClr val="0D0D0D"/>
                </a:solidFill>
                <a:effectLst/>
                <a:highlight>
                  <a:srgbClr val="FFFFFF"/>
                </a:highlight>
                <a:latin typeface="Söhne"/>
              </a:rPr>
              <a:t>Berle</a:t>
            </a:r>
            <a:r>
              <a:rPr lang="en-US" b="0" i="0" dirty="0">
                <a:solidFill>
                  <a:srgbClr val="0D0D0D"/>
                </a:solidFill>
                <a:effectLst/>
                <a:highlight>
                  <a:srgbClr val="FFFFFF"/>
                </a:highlight>
                <a:latin typeface="Söhne"/>
              </a:rPr>
              <a:t> and Means (1932)" suggests a consideration of the separation of ownership and control, implying that selling equity could dilute Mai Linh's control and align her with the typical concerns of dispersed ownership in large corporations, where shareholders may have less control over management's actions.</a:t>
            </a:r>
          </a:p>
          <a:p>
            <a:endParaRPr lang="en-US" dirty="0"/>
          </a:p>
        </p:txBody>
      </p:sp>
      <p:sp>
        <p:nvSpPr>
          <p:cNvPr id="4" name="Header Placeholder 3"/>
          <p:cNvSpPr>
            <a:spLocks noGrp="1"/>
          </p:cNvSpPr>
          <p:nvPr>
            <p:ph type="hdr" sz="quarter"/>
          </p:nvPr>
        </p:nvSpPr>
        <p:spPr/>
        <p:txBody>
          <a:bodyPr/>
          <a:lstStyle/>
          <a:p>
            <a:pPr>
              <a:defRPr/>
            </a:pPr>
            <a:r>
              <a:rPr lang="vi-VN"/>
              <a:t>Kỹ năng Giao tiếp and Thuyết trình</a:t>
            </a:r>
            <a:endParaRPr lang="en-US" dirty="0"/>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27</a:t>
            </a:fld>
            <a:endParaRPr lang="en-US"/>
          </a:p>
        </p:txBody>
      </p:sp>
    </p:spTree>
    <p:extLst>
      <p:ext uri="{BB962C8B-B14F-4D97-AF65-F5344CB8AC3E}">
        <p14:creationId xmlns:p14="http://schemas.microsoft.com/office/powerpoint/2010/main" val="159988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effectLst/>
              </a:rPr>
            </a:br>
            <a:r>
              <a:rPr lang="en-US" dirty="0">
                <a:effectLst/>
              </a:rPr>
              <a:t>In this scenario, Tuan Bach Corp. has to decide whether to retain cash within the company or distribute it to shareholders as dividends.</a:t>
            </a:r>
          </a:p>
          <a:p>
            <a:r>
              <a:rPr lang="en-US" dirty="0">
                <a:effectLst/>
              </a:rPr>
              <a:t>If the company deposits the cash in a bank account at a 5% interest rate, the after-tax return on the cash would be reduced by the corporate tax rate. Here’s the calculation:</a:t>
            </a:r>
          </a:p>
          <a:p>
            <a:pPr>
              <a:buFont typeface="Arial" panose="020B0604020202020204" pitchFamily="34" charset="0"/>
              <a:buChar char="•"/>
            </a:pPr>
            <a:r>
              <a:rPr lang="en-US" dirty="0">
                <a:effectLst/>
              </a:rPr>
              <a:t>Interest earned: 100 * 5% = $5</a:t>
            </a:r>
          </a:p>
          <a:p>
            <a:pPr>
              <a:buFont typeface="Arial" panose="020B0604020202020204" pitchFamily="34" charset="0"/>
              <a:buChar char="•"/>
            </a:pPr>
            <a:r>
              <a:rPr lang="en-US" dirty="0">
                <a:effectLst/>
              </a:rPr>
              <a:t>After 25% corporate tax: $5 * (1 - 25%) = $3.75</a:t>
            </a:r>
          </a:p>
          <a:p>
            <a:pPr>
              <a:buFont typeface="Arial" panose="020B0604020202020204" pitchFamily="34" charset="0"/>
              <a:buChar char="•"/>
            </a:pPr>
            <a:r>
              <a:rPr lang="en-US" dirty="0">
                <a:effectLst/>
              </a:rPr>
              <a:t>Dividend paid: 103.75</a:t>
            </a:r>
          </a:p>
          <a:p>
            <a:pPr>
              <a:buFont typeface="Arial" panose="020B0604020202020204" pitchFamily="34" charset="0"/>
              <a:buChar char="•"/>
            </a:pPr>
            <a:r>
              <a:rPr lang="en-US" dirty="0">
                <a:effectLst/>
              </a:rPr>
              <a:t>After 15% personal tax: 103.75*(1-15%)  = </a:t>
            </a:r>
            <a:r>
              <a:rPr lang="en-US" b="1" dirty="0">
                <a:effectLst/>
              </a:rPr>
              <a:t>88.19 </a:t>
            </a:r>
          </a:p>
          <a:p>
            <a:r>
              <a:rPr lang="en-US" dirty="0">
                <a:effectLst/>
              </a:rPr>
              <a:t>If the company pays out dividends, the money received by shareholders will also be subject to personal tax. Here’s how that works out:</a:t>
            </a:r>
          </a:p>
          <a:p>
            <a:pPr>
              <a:buFont typeface="Arial" panose="020B0604020202020204" pitchFamily="34" charset="0"/>
              <a:buChar char="•"/>
            </a:pPr>
            <a:r>
              <a:rPr lang="en-US" dirty="0">
                <a:effectLst/>
              </a:rPr>
              <a:t>Dividend received: $100</a:t>
            </a:r>
          </a:p>
          <a:p>
            <a:pPr>
              <a:buFont typeface="Arial" panose="020B0604020202020204" pitchFamily="34" charset="0"/>
              <a:buChar char="•"/>
            </a:pPr>
            <a:r>
              <a:rPr lang="en-US" dirty="0">
                <a:effectLst/>
              </a:rPr>
              <a:t>After 15% personal tax: $100 * (1 - 15%) = $85</a:t>
            </a:r>
          </a:p>
          <a:p>
            <a:pPr>
              <a:buFont typeface="Arial" panose="020B0604020202020204" pitchFamily="34" charset="0"/>
              <a:buChar char="•"/>
            </a:pPr>
            <a:r>
              <a:rPr lang="en-US" dirty="0">
                <a:effectLst/>
              </a:rPr>
              <a:t>Interest income: 85x5%= 4.25</a:t>
            </a:r>
          </a:p>
          <a:p>
            <a:pPr>
              <a:buFont typeface="Arial" panose="020B0604020202020204" pitchFamily="34" charset="0"/>
              <a:buChar char="•"/>
            </a:pPr>
            <a:r>
              <a:rPr lang="en-US" dirty="0">
                <a:effectLst/>
              </a:rPr>
              <a:t>Tax on interest: 4.25 x 15%=0.64</a:t>
            </a:r>
          </a:p>
          <a:p>
            <a:pPr>
              <a:buFont typeface="Arial" panose="020B0604020202020204" pitchFamily="34" charset="0"/>
              <a:buChar char="•"/>
            </a:pPr>
            <a:r>
              <a:rPr lang="en-US" dirty="0">
                <a:effectLst/>
              </a:rPr>
              <a:t>Shareholder net income: 85 + 4.25 – 0.64= </a:t>
            </a:r>
            <a:r>
              <a:rPr lang="en-US" b="1" dirty="0">
                <a:effectLst/>
              </a:rPr>
              <a:t>88.61</a:t>
            </a:r>
          </a:p>
          <a:p>
            <a:r>
              <a:rPr lang="en-US" dirty="0">
                <a:effectLst/>
              </a:rPr>
              <a:t>In making the decision, Tuan Bach, the CEO, should consider the following:</a:t>
            </a:r>
          </a:p>
          <a:p>
            <a:pPr>
              <a:buFont typeface="+mj-lt"/>
              <a:buAutoNum type="arabicPeriod"/>
            </a:pPr>
            <a:r>
              <a:rPr lang="en-US" b="1" dirty="0">
                <a:effectLst/>
              </a:rPr>
              <a:t>Shareholder Preferences</a:t>
            </a:r>
            <a:r>
              <a:rPr lang="en-US" dirty="0">
                <a:effectLst/>
              </a:rPr>
              <a:t>: If the shareholders prefer immediate returns, they might favor dividends. This is especially true if their personal tax rate is lower than the corporate tax rate on interest income, which it is in this scenario.</a:t>
            </a:r>
          </a:p>
          <a:p>
            <a:pPr>
              <a:buFont typeface="+mj-lt"/>
              <a:buAutoNum type="arabicPeriod"/>
            </a:pPr>
            <a:r>
              <a:rPr lang="en-US" b="1" dirty="0">
                <a:effectLst/>
              </a:rPr>
              <a:t>Company's Future Needs</a:t>
            </a:r>
            <a:r>
              <a:rPr lang="en-US" dirty="0">
                <a:effectLst/>
              </a:rPr>
              <a:t>: If the company might need the cash for future investment opportunities or to cover unforeseen expenses, keeping the cash within the company could be beneficial.</a:t>
            </a:r>
          </a:p>
          <a:p>
            <a:pPr>
              <a:buFont typeface="+mj-lt"/>
              <a:buAutoNum type="arabicPeriod"/>
            </a:pPr>
            <a:r>
              <a:rPr lang="en-US" b="1" dirty="0">
                <a:effectLst/>
              </a:rPr>
              <a:t>Signaling</a:t>
            </a:r>
            <a:r>
              <a:rPr lang="en-US" dirty="0">
                <a:effectLst/>
              </a:rPr>
              <a:t>: Paying out large dividends could signal that the company has no profitable investment opportunities, which could be a negative signal to the market. Conversely, it can also signal that the company is generating enough cash to return some to shareholders.</a:t>
            </a:r>
          </a:p>
          <a:p>
            <a:pPr>
              <a:buFont typeface="+mj-lt"/>
              <a:buAutoNum type="arabicPeriod"/>
            </a:pPr>
            <a:r>
              <a:rPr lang="en-US" b="1" dirty="0">
                <a:effectLst/>
              </a:rPr>
              <a:t>Management Entrenchment</a:t>
            </a:r>
            <a:r>
              <a:rPr lang="en-US" dirty="0">
                <a:effectLst/>
              </a:rPr>
              <a:t>: The question hints at the concept of management entrenchment. If the management is entrenched, they might prefer to keep the cash within the company to increase the resources under their control, even if it is not in the best interest of shareholders.</a:t>
            </a:r>
          </a:p>
          <a:p>
            <a:r>
              <a:rPr lang="en-US" dirty="0">
                <a:effectLst/>
              </a:rPr>
              <a:t>Given the tax rates and the absence of viable investment opportunities, paying dividends seems to be more tax-efficient for the shareholders because the personal tax rate is lower than the corporate tax rate. The after-tax income for shareholders would be higher if they received dividends instead of earning bank interest after corporate tax.</a:t>
            </a:r>
          </a:p>
          <a:p>
            <a:r>
              <a:rPr lang="en-US" dirty="0">
                <a:effectLst/>
              </a:rPr>
              <a:t>However, this decision should be made in the context of the company’s long-term strategy and in communication with the shareholders. The CEO should consider not only the tax implications but also the potential benefits of retaining cash for future financial flexibility.</a:t>
            </a:r>
          </a:p>
        </p:txBody>
      </p:sp>
      <p:sp>
        <p:nvSpPr>
          <p:cNvPr id="4" name="Header Placeholder 3"/>
          <p:cNvSpPr>
            <a:spLocks noGrp="1"/>
          </p:cNvSpPr>
          <p:nvPr>
            <p:ph type="hdr" sz="quarter"/>
          </p:nvPr>
        </p:nvSpPr>
        <p:spPr/>
        <p:txBody>
          <a:bodyPr/>
          <a:lstStyle/>
          <a:p>
            <a:pPr>
              <a:defRPr/>
            </a:pPr>
            <a:r>
              <a:rPr lang="vi-VN"/>
              <a:t>Kỹ năng Giao tiếp and Thuyết trình</a:t>
            </a:r>
            <a:endParaRPr lang="en-US" dirty="0"/>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28</a:t>
            </a:fld>
            <a:endParaRPr lang="en-US"/>
          </a:p>
        </p:txBody>
      </p:sp>
    </p:spTree>
    <p:extLst>
      <p:ext uri="{BB962C8B-B14F-4D97-AF65-F5344CB8AC3E}">
        <p14:creationId xmlns:p14="http://schemas.microsoft.com/office/powerpoint/2010/main" val="3071219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and Thuyết trình</a:t>
            </a:r>
            <a:endParaRPr lang="en-US" dirty="0"/>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29</a:t>
            </a:fld>
            <a:endParaRPr lang="en-US"/>
          </a:p>
        </p:txBody>
      </p:sp>
    </p:spTree>
    <p:extLst>
      <p:ext uri="{BB962C8B-B14F-4D97-AF65-F5344CB8AC3E}">
        <p14:creationId xmlns:p14="http://schemas.microsoft.com/office/powerpoint/2010/main" val="263890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B4D2068F-418B-4B43-A071-3EEC89035CB3}"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14BE1384-35D3-4E24-B5B5-F09A59360253}"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4513" y="142875"/>
            <a:ext cx="2249487" cy="5983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2875" y="142875"/>
            <a:ext cx="6599238" cy="5983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968A2E60-DC49-46DF-AA4D-2DB3622844AE}" type="slidenum">
              <a:rPr lang="vi-VN"/>
              <a:pPr>
                <a:defRPr/>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B0FFC685-2EE6-4E8B-8B57-13668B332CC3}" type="slidenum">
              <a:rPr lang="vi-VN"/>
              <a:pPr>
                <a:defRPr/>
              </a:pPr>
              <a:t>‹#›</a:t>
            </a:fld>
            <a:endParaRPr lang="vi-V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5F438FFB-B064-46FF-AEFE-FDBF423D3F29}" type="slidenum">
              <a:rPr lang="vi-VN"/>
              <a:pPr>
                <a:defRPr/>
              </a:pPr>
              <a:t>‹#›</a:t>
            </a:fld>
            <a:endParaRPr lang="vi-V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689B1961-8601-41AB-8990-5C4780EF5815}" type="slidenum">
              <a:rPr lang="vi-VN"/>
              <a:pPr>
                <a:defRPr/>
              </a:pPr>
              <a:t>‹#›</a:t>
            </a:fld>
            <a:endParaRPr lang="vi-V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2875" y="1428750"/>
            <a:ext cx="4352925" cy="4697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8750"/>
            <a:ext cx="4352925" cy="4697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3641D33B-7EEE-4B47-83CE-DACDF4571AB0}" type="slidenum">
              <a:rPr lang="vi-VN"/>
              <a:pPr>
                <a:defRPr/>
              </a:pPr>
              <a:t>‹#›</a:t>
            </a:fld>
            <a:endParaRPr lang="vi-V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vi-VN"/>
          </a:p>
        </p:txBody>
      </p:sp>
      <p:sp>
        <p:nvSpPr>
          <p:cNvPr id="8" name="Footer Placeholder 4"/>
          <p:cNvSpPr>
            <a:spLocks noGrp="1"/>
          </p:cNvSpPr>
          <p:nvPr>
            <p:ph type="ftr" sz="quarter" idx="11"/>
          </p:nvPr>
        </p:nvSpPr>
        <p:spPr/>
        <p:txBody>
          <a:bodyPr/>
          <a:lstStyle>
            <a:lvl1pPr>
              <a:defRPr/>
            </a:lvl1pPr>
          </a:lstStyle>
          <a:p>
            <a:pPr>
              <a:defRPr/>
            </a:pPr>
            <a:endParaRPr lang="vi-VN"/>
          </a:p>
        </p:txBody>
      </p:sp>
      <p:sp>
        <p:nvSpPr>
          <p:cNvPr id="9" name="Slide Number Placeholder 5"/>
          <p:cNvSpPr>
            <a:spLocks noGrp="1"/>
          </p:cNvSpPr>
          <p:nvPr>
            <p:ph type="sldNum" sz="quarter" idx="12"/>
          </p:nvPr>
        </p:nvSpPr>
        <p:spPr/>
        <p:txBody>
          <a:bodyPr/>
          <a:lstStyle>
            <a:lvl1pPr>
              <a:defRPr/>
            </a:lvl1pPr>
          </a:lstStyle>
          <a:p>
            <a:pPr>
              <a:defRPr/>
            </a:pPr>
            <a:fld id="{5ED930B8-4234-4DDE-A318-FB9A63183386}" type="slidenum">
              <a:rPr lang="vi-VN"/>
              <a:pPr>
                <a:defRPr/>
              </a:pPr>
              <a:t>‹#›</a:t>
            </a:fld>
            <a:endParaRPr lang="vi-V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vi-VN"/>
          </a:p>
        </p:txBody>
      </p:sp>
      <p:sp>
        <p:nvSpPr>
          <p:cNvPr id="4" name="Footer Placeholder 4"/>
          <p:cNvSpPr>
            <a:spLocks noGrp="1"/>
          </p:cNvSpPr>
          <p:nvPr>
            <p:ph type="ftr" sz="quarter" idx="11"/>
          </p:nvPr>
        </p:nvSpPr>
        <p:spPr/>
        <p:txBody>
          <a:bodyPr/>
          <a:lstStyle>
            <a:lvl1pPr>
              <a:defRPr/>
            </a:lvl1pPr>
          </a:lstStyle>
          <a:p>
            <a:pPr>
              <a:defRPr/>
            </a:pPr>
            <a:endParaRPr lang="vi-VN"/>
          </a:p>
        </p:txBody>
      </p:sp>
      <p:sp>
        <p:nvSpPr>
          <p:cNvPr id="5" name="Slide Number Placeholder 5"/>
          <p:cNvSpPr>
            <a:spLocks noGrp="1"/>
          </p:cNvSpPr>
          <p:nvPr>
            <p:ph type="sldNum" sz="quarter" idx="12"/>
          </p:nvPr>
        </p:nvSpPr>
        <p:spPr/>
        <p:txBody>
          <a:bodyPr/>
          <a:lstStyle>
            <a:lvl1pPr>
              <a:defRPr/>
            </a:lvl1pPr>
          </a:lstStyle>
          <a:p>
            <a:pPr>
              <a:defRPr/>
            </a:pPr>
            <a:fld id="{A48BE472-2AA5-40FB-9448-6294DF09E21B}" type="slidenum">
              <a:rPr lang="vi-VN"/>
              <a:pPr>
                <a:defRPr/>
              </a:pPr>
              <a:t>‹#›</a:t>
            </a:fld>
            <a:endParaRPr lang="vi-V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vi-VN"/>
          </a:p>
        </p:txBody>
      </p:sp>
      <p:sp>
        <p:nvSpPr>
          <p:cNvPr id="3" name="Footer Placeholder 4"/>
          <p:cNvSpPr>
            <a:spLocks noGrp="1"/>
          </p:cNvSpPr>
          <p:nvPr>
            <p:ph type="ftr" sz="quarter" idx="11"/>
          </p:nvPr>
        </p:nvSpPr>
        <p:spPr/>
        <p:txBody>
          <a:bodyPr/>
          <a:lstStyle>
            <a:lvl1pPr>
              <a:defRPr/>
            </a:lvl1pPr>
          </a:lstStyle>
          <a:p>
            <a:pPr>
              <a:defRPr/>
            </a:pPr>
            <a:endParaRPr lang="vi-VN"/>
          </a:p>
        </p:txBody>
      </p:sp>
      <p:sp>
        <p:nvSpPr>
          <p:cNvPr id="4" name="Slide Number Placeholder 5"/>
          <p:cNvSpPr>
            <a:spLocks noGrp="1"/>
          </p:cNvSpPr>
          <p:nvPr>
            <p:ph type="sldNum" sz="quarter" idx="12"/>
          </p:nvPr>
        </p:nvSpPr>
        <p:spPr/>
        <p:txBody>
          <a:bodyPr/>
          <a:lstStyle>
            <a:lvl1pPr>
              <a:defRPr/>
            </a:lvl1pPr>
          </a:lstStyle>
          <a:p>
            <a:pPr>
              <a:defRPr/>
            </a:pPr>
            <a:fld id="{ECAE3E66-F402-4F95-93C0-C90C0568C30F}" type="slidenum">
              <a:rPr lang="vi-VN"/>
              <a:pPr>
                <a:defRPr/>
              </a:pPr>
              <a:t>‹#›</a:t>
            </a:fld>
            <a:endParaRPr lang="vi-V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E580A3A9-996F-4DC7-964C-487BBAF1D3EA}"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FDF28CF6-417F-4BEA-A1D1-19A0E382E4A8}" type="slidenum">
              <a:rPr lang="vi-VN"/>
              <a:pPr>
                <a:defRPr/>
              </a:pPr>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F1BC4B2B-1444-46F9-8632-B31729C43BF0}" type="slidenum">
              <a:rPr lang="vi-VN"/>
              <a:pPr>
                <a:defRPr/>
              </a:pPr>
              <a:t>‹#›</a:t>
            </a:fld>
            <a:endParaRPr lang="vi-V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DDBDF325-9CE3-4C79-A145-803CB46E0B3B}" type="slidenum">
              <a:rPr lang="vi-VN"/>
              <a:pPr>
                <a:defRPr/>
              </a:pPr>
              <a:t>‹#›</a:t>
            </a:fld>
            <a:endParaRPr lang="vi-V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4513" y="142875"/>
            <a:ext cx="2249487" cy="5983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2875" y="142875"/>
            <a:ext cx="6599238" cy="5983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9160900C-2477-4CEE-87E7-1FDE47CF4CE1}" type="slidenum">
              <a:rPr lang="vi-VN"/>
              <a:pPr>
                <a:defRPr/>
              </a:pPr>
              <a:t>‹#›</a:t>
            </a:fld>
            <a:endParaRPr lang="vi-V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00188" y="142875"/>
            <a:ext cx="7643812" cy="1000125"/>
          </a:xfrm>
        </p:spPr>
        <p:txBody>
          <a:bodyPr/>
          <a:lstStyle/>
          <a:p>
            <a:r>
              <a:rPr lang="en-US"/>
              <a:t>Click to edit Master title style</a:t>
            </a:r>
          </a:p>
        </p:txBody>
      </p:sp>
      <p:sp>
        <p:nvSpPr>
          <p:cNvPr id="3" name="Chart Placeholder 2"/>
          <p:cNvSpPr>
            <a:spLocks noGrp="1"/>
          </p:cNvSpPr>
          <p:nvPr>
            <p:ph type="chart" idx="1"/>
          </p:nvPr>
        </p:nvSpPr>
        <p:spPr>
          <a:xfrm>
            <a:off x="142875" y="1428750"/>
            <a:ext cx="8858250" cy="4697413"/>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69E4DB2C-FDFE-428B-B860-45AF3EFB6912}"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6A1A4CB7-B42D-4324-B5F7-8560074A05BC}"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2875" y="1428750"/>
            <a:ext cx="4352925" cy="4697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8750"/>
            <a:ext cx="4352925" cy="4697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AB170B10-82FA-45E1-9E15-9204540954FE}"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vi-VN"/>
          </a:p>
        </p:txBody>
      </p:sp>
      <p:sp>
        <p:nvSpPr>
          <p:cNvPr id="8" name="Footer Placeholder 4"/>
          <p:cNvSpPr>
            <a:spLocks noGrp="1"/>
          </p:cNvSpPr>
          <p:nvPr>
            <p:ph type="ftr" sz="quarter" idx="11"/>
          </p:nvPr>
        </p:nvSpPr>
        <p:spPr/>
        <p:txBody>
          <a:bodyPr/>
          <a:lstStyle>
            <a:lvl1pPr>
              <a:defRPr/>
            </a:lvl1pPr>
          </a:lstStyle>
          <a:p>
            <a:pPr>
              <a:defRPr/>
            </a:pPr>
            <a:endParaRPr lang="vi-VN"/>
          </a:p>
        </p:txBody>
      </p:sp>
      <p:sp>
        <p:nvSpPr>
          <p:cNvPr id="9" name="Slide Number Placeholder 5"/>
          <p:cNvSpPr>
            <a:spLocks noGrp="1"/>
          </p:cNvSpPr>
          <p:nvPr>
            <p:ph type="sldNum" sz="quarter" idx="12"/>
          </p:nvPr>
        </p:nvSpPr>
        <p:spPr/>
        <p:txBody>
          <a:bodyPr/>
          <a:lstStyle>
            <a:lvl1pPr>
              <a:defRPr/>
            </a:lvl1pPr>
          </a:lstStyle>
          <a:p>
            <a:pPr>
              <a:defRPr/>
            </a:pPr>
            <a:fld id="{71350BF5-BB09-470F-A9F4-118EAC84A56D}"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vi-VN"/>
          </a:p>
        </p:txBody>
      </p:sp>
      <p:sp>
        <p:nvSpPr>
          <p:cNvPr id="4" name="Footer Placeholder 4"/>
          <p:cNvSpPr>
            <a:spLocks noGrp="1"/>
          </p:cNvSpPr>
          <p:nvPr>
            <p:ph type="ftr" sz="quarter" idx="11"/>
          </p:nvPr>
        </p:nvSpPr>
        <p:spPr/>
        <p:txBody>
          <a:bodyPr/>
          <a:lstStyle>
            <a:lvl1pPr>
              <a:defRPr/>
            </a:lvl1pPr>
          </a:lstStyle>
          <a:p>
            <a:pPr>
              <a:defRPr/>
            </a:pPr>
            <a:endParaRPr lang="vi-VN"/>
          </a:p>
        </p:txBody>
      </p:sp>
      <p:sp>
        <p:nvSpPr>
          <p:cNvPr id="5" name="Slide Number Placeholder 5"/>
          <p:cNvSpPr>
            <a:spLocks noGrp="1"/>
          </p:cNvSpPr>
          <p:nvPr>
            <p:ph type="sldNum" sz="quarter" idx="12"/>
          </p:nvPr>
        </p:nvSpPr>
        <p:spPr/>
        <p:txBody>
          <a:bodyPr/>
          <a:lstStyle>
            <a:lvl1pPr>
              <a:defRPr/>
            </a:lvl1pPr>
          </a:lstStyle>
          <a:p>
            <a:pPr>
              <a:defRPr/>
            </a:pPr>
            <a:fld id="{8EC280D3-7747-4F65-9596-754273B157A3}"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vi-VN"/>
          </a:p>
        </p:txBody>
      </p:sp>
      <p:sp>
        <p:nvSpPr>
          <p:cNvPr id="3" name="Footer Placeholder 4"/>
          <p:cNvSpPr>
            <a:spLocks noGrp="1"/>
          </p:cNvSpPr>
          <p:nvPr>
            <p:ph type="ftr" sz="quarter" idx="11"/>
          </p:nvPr>
        </p:nvSpPr>
        <p:spPr/>
        <p:txBody>
          <a:bodyPr/>
          <a:lstStyle>
            <a:lvl1pPr>
              <a:defRPr/>
            </a:lvl1pPr>
          </a:lstStyle>
          <a:p>
            <a:pPr>
              <a:defRPr/>
            </a:pPr>
            <a:endParaRPr lang="vi-VN"/>
          </a:p>
        </p:txBody>
      </p:sp>
      <p:sp>
        <p:nvSpPr>
          <p:cNvPr id="4" name="Slide Number Placeholder 5"/>
          <p:cNvSpPr>
            <a:spLocks noGrp="1"/>
          </p:cNvSpPr>
          <p:nvPr>
            <p:ph type="sldNum" sz="quarter" idx="12"/>
          </p:nvPr>
        </p:nvSpPr>
        <p:spPr/>
        <p:txBody>
          <a:bodyPr/>
          <a:lstStyle>
            <a:lvl1pPr>
              <a:defRPr/>
            </a:lvl1pPr>
          </a:lstStyle>
          <a:p>
            <a:pPr>
              <a:defRPr/>
            </a:pPr>
            <a:fld id="{4CF77FA8-FA99-4EB9-AB82-145B43214C9D}"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E207D628-19E9-4335-9E84-DF63FE07BBA2}"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1967828E-EDB9-4DDD-9D13-D0EA23EC4207}"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00188" y="1428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vi-VN"/>
          </a:p>
        </p:txBody>
      </p:sp>
      <p:sp>
        <p:nvSpPr>
          <p:cNvPr id="1027" name="Text Placeholder 2"/>
          <p:cNvSpPr>
            <a:spLocks noGrp="1"/>
          </p:cNvSpPr>
          <p:nvPr>
            <p:ph type="body" idx="1"/>
          </p:nvPr>
        </p:nvSpPr>
        <p:spPr bwMode="auto">
          <a:xfrm>
            <a:off x="142875" y="1428750"/>
            <a:ext cx="8858250" cy="4697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latin typeface="Arial" charset="0"/>
              </a:defRPr>
            </a:lvl1pPr>
          </a:lstStyle>
          <a:p>
            <a:pPr>
              <a:defRPr/>
            </a:pPr>
            <a:endParaRPr lang="vi-VN"/>
          </a:p>
        </p:txBody>
      </p:sp>
      <p:sp>
        <p:nvSpPr>
          <p:cNvPr id="8"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cs typeface="Arial" charset="0"/>
              </a:defRPr>
            </a:lvl1pPr>
          </a:lstStyle>
          <a:p>
            <a:pPr>
              <a:defRPr/>
            </a:pPr>
            <a:endParaRPr lang="vi-VN"/>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4ED07ED0-20C9-4613-B4F5-CE0974B6BD27}"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diamond(in)">
                                      <p:cBhvr>
                                        <p:cTn id="12" dur="500"/>
                                        <p:tgtEl>
                                          <p:spTgt spid="10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diamond(in)">
                                      <p:cBhvr>
                                        <p:cTn id="17" dur="500"/>
                                        <p:tgtEl>
                                          <p:spTgt spid="10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027">
                                            <p:txEl>
                                              <p:pRg st="2" end="2"/>
                                            </p:txEl>
                                          </p:spTgt>
                                        </p:tgtEl>
                                        <p:attrNameLst>
                                          <p:attrName>style.visibility</p:attrName>
                                        </p:attrNameLst>
                                      </p:cBhvr>
                                      <p:to>
                                        <p:strVal val="visible"/>
                                      </p:to>
                                    </p:set>
                                    <p:animEffect transition="in" filter="diamond(in)">
                                      <p:cBhvr>
                                        <p:cTn id="22" dur="500"/>
                                        <p:tgtEl>
                                          <p:spTgt spid="10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027">
                                            <p:txEl>
                                              <p:pRg st="3" end="3"/>
                                            </p:txEl>
                                          </p:spTgt>
                                        </p:tgtEl>
                                        <p:attrNameLst>
                                          <p:attrName>style.visibility</p:attrName>
                                        </p:attrNameLst>
                                      </p:cBhvr>
                                      <p:to>
                                        <p:strVal val="visible"/>
                                      </p:to>
                                    </p:set>
                                    <p:animEffect transition="in" filter="diamond(in)">
                                      <p:cBhvr>
                                        <p:cTn id="27" dur="500"/>
                                        <p:tgtEl>
                                          <p:spTgt spid="10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027">
                                            <p:txEl>
                                              <p:pRg st="4" end="4"/>
                                            </p:txEl>
                                          </p:spTgt>
                                        </p:tgtEl>
                                        <p:attrNameLst>
                                          <p:attrName>style.visibility</p:attrName>
                                        </p:attrNameLst>
                                      </p:cBhvr>
                                      <p:to>
                                        <p:strVal val="visible"/>
                                      </p:to>
                                    </p:set>
                                    <p:animEffect transition="in" filter="diamond(in)">
                                      <p:cBhvr>
                                        <p:cTn id="32"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2">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3">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4">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5">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Lst>
      </p:bldP>
    </p:bldLst>
  </p:timing>
  <p:hf hdr="0" ftr="0" dt="0"/>
  <p:txStyles>
    <p:titleStyle>
      <a:lvl1pPr algn="l" rtl="0" eaLnBrk="0" fontAlgn="base" hangingPunct="0">
        <a:spcBef>
          <a:spcPct val="0"/>
        </a:spcBef>
        <a:spcAft>
          <a:spcPct val="0"/>
        </a:spcAft>
        <a:defRPr sz="44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Times New Roman" pitchFamily="18" charset="0"/>
        </a:defRPr>
      </a:lvl2pPr>
      <a:lvl3pPr algn="l" rtl="0" eaLnBrk="0" fontAlgn="base" hangingPunct="0">
        <a:spcBef>
          <a:spcPct val="0"/>
        </a:spcBef>
        <a:spcAft>
          <a:spcPct val="0"/>
        </a:spcAft>
        <a:defRPr sz="4400">
          <a:solidFill>
            <a:schemeClr val="bg1"/>
          </a:solidFill>
          <a:latin typeface="Times New Roman" pitchFamily="18" charset="0"/>
        </a:defRPr>
      </a:lvl3pPr>
      <a:lvl4pPr algn="l" rtl="0" eaLnBrk="0" fontAlgn="base" hangingPunct="0">
        <a:spcBef>
          <a:spcPct val="0"/>
        </a:spcBef>
        <a:spcAft>
          <a:spcPct val="0"/>
        </a:spcAft>
        <a:defRPr sz="4400">
          <a:solidFill>
            <a:schemeClr val="bg1"/>
          </a:solidFill>
          <a:latin typeface="Times New Roman" pitchFamily="18" charset="0"/>
        </a:defRPr>
      </a:lvl4pPr>
      <a:lvl5pPr algn="l" rtl="0" eaLnBrk="0" fontAlgn="base" hangingPunct="0">
        <a:spcBef>
          <a:spcPct val="0"/>
        </a:spcBef>
        <a:spcAft>
          <a:spcPct val="0"/>
        </a:spcAft>
        <a:defRPr sz="4400">
          <a:solidFill>
            <a:schemeClr val="bg1"/>
          </a:solidFill>
          <a:latin typeface="Times New Roman" pitchFamily="18" charset="0"/>
        </a:defRPr>
      </a:lvl5pPr>
      <a:lvl6pPr marL="457200" algn="l" rtl="0" eaLnBrk="0" fontAlgn="base" hangingPunct="0">
        <a:spcBef>
          <a:spcPct val="0"/>
        </a:spcBef>
        <a:spcAft>
          <a:spcPct val="0"/>
        </a:spcAft>
        <a:defRPr sz="4400">
          <a:solidFill>
            <a:schemeClr val="bg1"/>
          </a:solidFill>
          <a:latin typeface="Times New Roman" pitchFamily="18" charset="0"/>
        </a:defRPr>
      </a:lvl6pPr>
      <a:lvl7pPr marL="914400" algn="l" rtl="0" eaLnBrk="0" fontAlgn="base" hangingPunct="0">
        <a:spcBef>
          <a:spcPct val="0"/>
        </a:spcBef>
        <a:spcAft>
          <a:spcPct val="0"/>
        </a:spcAft>
        <a:defRPr sz="4400">
          <a:solidFill>
            <a:schemeClr val="bg1"/>
          </a:solidFill>
          <a:latin typeface="Times New Roman" pitchFamily="18" charset="0"/>
        </a:defRPr>
      </a:lvl7pPr>
      <a:lvl8pPr marL="1371600" algn="l" rtl="0" eaLnBrk="0" fontAlgn="base" hangingPunct="0">
        <a:spcBef>
          <a:spcPct val="0"/>
        </a:spcBef>
        <a:spcAft>
          <a:spcPct val="0"/>
        </a:spcAft>
        <a:defRPr sz="4400">
          <a:solidFill>
            <a:schemeClr val="bg1"/>
          </a:solidFill>
          <a:latin typeface="Times New Roman" pitchFamily="18" charset="0"/>
        </a:defRPr>
      </a:lvl8pPr>
      <a:lvl9pPr marL="1828800" algn="l" rtl="0" eaLnBrk="0" fontAlgn="base" hangingPunct="0">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defRPr sz="2000">
          <a:solidFill>
            <a:schemeClr val="tx1"/>
          </a:solidFill>
          <a:latin typeface="+mn-lt"/>
        </a:defRPr>
      </a:lvl6pPr>
      <a:lvl7pPr marL="2971800" indent="-228600" algn="l" rtl="0" eaLnBrk="0" fontAlgn="base" hangingPunct="0">
        <a:spcBef>
          <a:spcPct val="20000"/>
        </a:spcBef>
        <a:spcAft>
          <a:spcPct val="0"/>
        </a:spcAft>
        <a:defRPr sz="2000">
          <a:solidFill>
            <a:schemeClr val="tx1"/>
          </a:solidFill>
          <a:latin typeface="+mn-lt"/>
        </a:defRPr>
      </a:lvl7pPr>
      <a:lvl8pPr marL="3429000" indent="-228600" algn="l" rtl="0" eaLnBrk="0" fontAlgn="base" hangingPunct="0">
        <a:spcBef>
          <a:spcPct val="20000"/>
        </a:spcBef>
        <a:spcAft>
          <a:spcPct val="0"/>
        </a:spcAft>
        <a:defRPr sz="2000">
          <a:solidFill>
            <a:schemeClr val="tx1"/>
          </a:solidFill>
          <a:latin typeface="+mn-lt"/>
        </a:defRPr>
      </a:lvl8pPr>
      <a:lvl9pPr marL="3886200" indent="-228600" algn="l" rtl="0" eaLnBrk="0" fontAlgn="base" hangingPunct="0">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00188" y="1428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vi-VN"/>
          </a:p>
        </p:txBody>
      </p:sp>
      <p:sp>
        <p:nvSpPr>
          <p:cNvPr id="1027" name="Text Placeholder 2"/>
          <p:cNvSpPr>
            <a:spLocks noGrp="1"/>
          </p:cNvSpPr>
          <p:nvPr>
            <p:ph type="body" idx="1"/>
          </p:nvPr>
        </p:nvSpPr>
        <p:spPr bwMode="auto">
          <a:xfrm>
            <a:off x="142875" y="1428750"/>
            <a:ext cx="8858250" cy="4697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latin typeface="Arial" charset="0"/>
              </a:defRPr>
            </a:lvl1pPr>
          </a:lstStyle>
          <a:p>
            <a:pPr>
              <a:defRPr/>
            </a:pPr>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cs typeface="Arial" charset="0"/>
              </a:defRPr>
            </a:lvl1pPr>
          </a:lstStyle>
          <a:p>
            <a:pPr>
              <a:defRPr/>
            </a:pPr>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4A24F0AB-0867-4A80-8F51-7418E4A200AC}"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diamond(in)">
                                      <p:cBhvr>
                                        <p:cTn id="12" dur="500"/>
                                        <p:tgtEl>
                                          <p:spTgt spid="10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diamond(in)">
                                      <p:cBhvr>
                                        <p:cTn id="17" dur="500"/>
                                        <p:tgtEl>
                                          <p:spTgt spid="10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027">
                                            <p:txEl>
                                              <p:pRg st="2" end="2"/>
                                            </p:txEl>
                                          </p:spTgt>
                                        </p:tgtEl>
                                        <p:attrNameLst>
                                          <p:attrName>style.visibility</p:attrName>
                                        </p:attrNameLst>
                                      </p:cBhvr>
                                      <p:to>
                                        <p:strVal val="visible"/>
                                      </p:to>
                                    </p:set>
                                    <p:animEffect transition="in" filter="diamond(in)">
                                      <p:cBhvr>
                                        <p:cTn id="22" dur="500"/>
                                        <p:tgtEl>
                                          <p:spTgt spid="10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027">
                                            <p:txEl>
                                              <p:pRg st="3" end="3"/>
                                            </p:txEl>
                                          </p:spTgt>
                                        </p:tgtEl>
                                        <p:attrNameLst>
                                          <p:attrName>style.visibility</p:attrName>
                                        </p:attrNameLst>
                                      </p:cBhvr>
                                      <p:to>
                                        <p:strVal val="visible"/>
                                      </p:to>
                                    </p:set>
                                    <p:animEffect transition="in" filter="diamond(in)">
                                      <p:cBhvr>
                                        <p:cTn id="27" dur="500"/>
                                        <p:tgtEl>
                                          <p:spTgt spid="10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027">
                                            <p:txEl>
                                              <p:pRg st="4" end="4"/>
                                            </p:txEl>
                                          </p:spTgt>
                                        </p:tgtEl>
                                        <p:attrNameLst>
                                          <p:attrName>style.visibility</p:attrName>
                                        </p:attrNameLst>
                                      </p:cBhvr>
                                      <p:to>
                                        <p:strVal val="visible"/>
                                      </p:to>
                                    </p:set>
                                    <p:animEffect transition="in" filter="diamond(in)">
                                      <p:cBhvr>
                                        <p:cTn id="32"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2">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3">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4">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5">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Lst>
      </p:bldP>
    </p:bldLst>
  </p:timing>
  <p:hf hdr="0" ftr="0" dt="0"/>
  <p:txStyles>
    <p:titleStyle>
      <a:lvl1pPr algn="l" rtl="0" eaLnBrk="0" fontAlgn="base" hangingPunct="0">
        <a:spcBef>
          <a:spcPct val="0"/>
        </a:spcBef>
        <a:spcAft>
          <a:spcPct val="0"/>
        </a:spcAft>
        <a:defRPr sz="44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Times New Roman" pitchFamily="18" charset="0"/>
        </a:defRPr>
      </a:lvl2pPr>
      <a:lvl3pPr algn="l" rtl="0" eaLnBrk="0" fontAlgn="base" hangingPunct="0">
        <a:spcBef>
          <a:spcPct val="0"/>
        </a:spcBef>
        <a:spcAft>
          <a:spcPct val="0"/>
        </a:spcAft>
        <a:defRPr sz="4400">
          <a:solidFill>
            <a:schemeClr val="bg1"/>
          </a:solidFill>
          <a:latin typeface="Times New Roman" pitchFamily="18" charset="0"/>
        </a:defRPr>
      </a:lvl3pPr>
      <a:lvl4pPr algn="l" rtl="0" eaLnBrk="0" fontAlgn="base" hangingPunct="0">
        <a:spcBef>
          <a:spcPct val="0"/>
        </a:spcBef>
        <a:spcAft>
          <a:spcPct val="0"/>
        </a:spcAft>
        <a:defRPr sz="4400">
          <a:solidFill>
            <a:schemeClr val="bg1"/>
          </a:solidFill>
          <a:latin typeface="Times New Roman" pitchFamily="18" charset="0"/>
        </a:defRPr>
      </a:lvl4pPr>
      <a:lvl5pPr algn="l" rtl="0" eaLnBrk="0" fontAlgn="base" hangingPunct="0">
        <a:spcBef>
          <a:spcPct val="0"/>
        </a:spcBef>
        <a:spcAft>
          <a:spcPct val="0"/>
        </a:spcAft>
        <a:defRPr sz="4400">
          <a:solidFill>
            <a:schemeClr val="bg1"/>
          </a:solidFill>
          <a:latin typeface="Times New Roman" pitchFamily="18" charset="0"/>
        </a:defRPr>
      </a:lvl5pPr>
      <a:lvl6pPr marL="457200" algn="l" rtl="0" eaLnBrk="0" fontAlgn="base" hangingPunct="0">
        <a:spcBef>
          <a:spcPct val="0"/>
        </a:spcBef>
        <a:spcAft>
          <a:spcPct val="0"/>
        </a:spcAft>
        <a:defRPr sz="4400">
          <a:solidFill>
            <a:schemeClr val="bg1"/>
          </a:solidFill>
          <a:latin typeface="Times New Roman" pitchFamily="18" charset="0"/>
        </a:defRPr>
      </a:lvl6pPr>
      <a:lvl7pPr marL="914400" algn="l" rtl="0" eaLnBrk="0" fontAlgn="base" hangingPunct="0">
        <a:spcBef>
          <a:spcPct val="0"/>
        </a:spcBef>
        <a:spcAft>
          <a:spcPct val="0"/>
        </a:spcAft>
        <a:defRPr sz="4400">
          <a:solidFill>
            <a:schemeClr val="bg1"/>
          </a:solidFill>
          <a:latin typeface="Times New Roman" pitchFamily="18" charset="0"/>
        </a:defRPr>
      </a:lvl7pPr>
      <a:lvl8pPr marL="1371600" algn="l" rtl="0" eaLnBrk="0" fontAlgn="base" hangingPunct="0">
        <a:spcBef>
          <a:spcPct val="0"/>
        </a:spcBef>
        <a:spcAft>
          <a:spcPct val="0"/>
        </a:spcAft>
        <a:defRPr sz="4400">
          <a:solidFill>
            <a:schemeClr val="bg1"/>
          </a:solidFill>
          <a:latin typeface="Times New Roman" pitchFamily="18" charset="0"/>
        </a:defRPr>
      </a:lvl8pPr>
      <a:lvl9pPr marL="1828800" algn="l" rtl="0" eaLnBrk="0" fontAlgn="base" hangingPunct="0">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defRPr sz="2000">
          <a:solidFill>
            <a:schemeClr val="tx1"/>
          </a:solidFill>
          <a:latin typeface="+mn-lt"/>
        </a:defRPr>
      </a:lvl6pPr>
      <a:lvl7pPr marL="2971800" indent="-228600" algn="l" rtl="0" eaLnBrk="0" fontAlgn="base" hangingPunct="0">
        <a:spcBef>
          <a:spcPct val="20000"/>
        </a:spcBef>
        <a:spcAft>
          <a:spcPct val="0"/>
        </a:spcAft>
        <a:defRPr sz="2000">
          <a:solidFill>
            <a:schemeClr val="tx1"/>
          </a:solidFill>
          <a:latin typeface="+mn-lt"/>
        </a:defRPr>
      </a:lvl7pPr>
      <a:lvl8pPr marL="3429000" indent="-228600" algn="l" rtl="0" eaLnBrk="0" fontAlgn="base" hangingPunct="0">
        <a:spcBef>
          <a:spcPct val="20000"/>
        </a:spcBef>
        <a:spcAft>
          <a:spcPct val="0"/>
        </a:spcAft>
        <a:defRPr sz="2000">
          <a:solidFill>
            <a:schemeClr val="tx1"/>
          </a:solidFill>
          <a:latin typeface="+mn-lt"/>
        </a:defRPr>
      </a:lvl8pPr>
      <a:lvl9pPr marL="3886200" indent="-228600" algn="l" rtl="0" eaLnBrk="0" fontAlgn="base" hangingPunct="0">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s://www.weforum.org/agenda/2021/01/what-is-the-difference-between-stakeholder-capitalism-shareholder-capitalism-and-state-capitalism-davos-agenda-2021/"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hyperlink" Target="https://www.nytimes.com/1970/09/13/archives/a-friedman-doctrine-the-social-responsibility-of-business-is-to.html"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noFill/>
          <a:ln>
            <a:miter lim="800000"/>
            <a:headEnd/>
            <a:tailEnd/>
          </a:ln>
        </p:spPr>
        <p:txBody>
          <a:bodyPr/>
          <a:lstStyle/>
          <a:p>
            <a:fld id="{70CC4DA6-5596-49D8-B212-D05459CFA9C4}" type="slidenum">
              <a:rPr lang="vi-VN" smtClean="0"/>
              <a:pPr/>
              <a:t>1</a:t>
            </a:fld>
            <a:endParaRPr lang="vi-VN"/>
          </a:p>
        </p:txBody>
      </p:sp>
      <p:sp>
        <p:nvSpPr>
          <p:cNvPr id="3075" name="TextBox 2"/>
          <p:cNvSpPr txBox="1">
            <a:spLocks noChangeArrowheads="1"/>
          </p:cNvSpPr>
          <p:nvPr/>
        </p:nvSpPr>
        <p:spPr bwMode="auto">
          <a:xfrm>
            <a:off x="304800" y="1639431"/>
            <a:ext cx="8610600" cy="3108543"/>
          </a:xfrm>
          <a:prstGeom prst="rect">
            <a:avLst/>
          </a:prstGeom>
          <a:noFill/>
          <a:ln w="9525">
            <a:noFill/>
            <a:miter lim="800000"/>
            <a:headEnd/>
            <a:tailEnd/>
          </a:ln>
        </p:spPr>
        <p:txBody>
          <a:bodyPr>
            <a:spAutoFit/>
          </a:bodyPr>
          <a:lstStyle/>
          <a:p>
            <a:pPr algn="l"/>
            <a:r>
              <a:rPr lang="en-US" b="1" dirty="0">
                <a:latin typeface="+mj-lt"/>
              </a:rPr>
              <a:t>WARNING</a:t>
            </a:r>
          </a:p>
          <a:p>
            <a:pPr algn="l"/>
            <a:endParaRPr lang="en-US" b="1" dirty="0">
              <a:latin typeface="+mj-lt"/>
            </a:endParaRPr>
          </a:p>
          <a:p>
            <a:pPr algn="l"/>
            <a:r>
              <a:rPr lang="en-US" b="1" dirty="0">
                <a:latin typeface="+mj-lt"/>
              </a:rPr>
              <a:t>This collection of slides provides an idea of the course structure and key words.</a:t>
            </a:r>
          </a:p>
          <a:p>
            <a:pPr algn="l"/>
            <a:endParaRPr lang="en-US" b="1" dirty="0">
              <a:latin typeface="+mj-lt"/>
            </a:endParaRPr>
          </a:p>
          <a:p>
            <a:pPr algn="l"/>
            <a:r>
              <a:rPr lang="en-US" b="1" dirty="0">
                <a:latin typeface="+mj-lt"/>
              </a:rPr>
              <a:t>It is </a:t>
            </a:r>
            <a:r>
              <a:rPr lang="en-US" b="1" u="sng" dirty="0">
                <a:latin typeface="+mj-lt"/>
              </a:rPr>
              <a:t>NOT</a:t>
            </a:r>
            <a:r>
              <a:rPr lang="en-US" b="1" dirty="0">
                <a:latin typeface="+mj-lt"/>
              </a:rPr>
              <a:t> intended to substitute the readings required by the instructor.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10</a:t>
            </a:fld>
            <a:endParaRPr lang="vi-VN"/>
          </a:p>
        </p:txBody>
      </p:sp>
      <p:sp>
        <p:nvSpPr>
          <p:cNvPr id="10243" name="Content Placeholder 5"/>
          <p:cNvSpPr>
            <a:spLocks noGrp="1"/>
          </p:cNvSpPr>
          <p:nvPr>
            <p:ph idx="1"/>
          </p:nvPr>
        </p:nvSpPr>
        <p:spPr>
          <a:xfrm>
            <a:off x="76200" y="1398587"/>
            <a:ext cx="9067800" cy="4697413"/>
          </a:xfrm>
        </p:spPr>
        <p:txBody>
          <a:bodyPr/>
          <a:lstStyle/>
          <a:p>
            <a:pPr>
              <a:buFontTx/>
              <a:buNone/>
            </a:pPr>
            <a:r>
              <a:rPr lang="en-US" sz="2000" i="1" dirty="0"/>
              <a:t> </a:t>
            </a:r>
            <a:endParaRPr lang="vi-VN" sz="2000" i="1" dirty="0"/>
          </a:p>
        </p:txBody>
      </p:sp>
      <p:sp>
        <p:nvSpPr>
          <p:cNvPr id="9" name="Title 4"/>
          <p:cNvSpPr>
            <a:spLocks noGrp="1"/>
          </p:cNvSpPr>
          <p:nvPr>
            <p:ph type="title"/>
          </p:nvPr>
        </p:nvSpPr>
        <p:spPr>
          <a:xfrm>
            <a:off x="1500188" y="142875"/>
            <a:ext cx="7643812" cy="1000125"/>
          </a:xfrm>
        </p:spPr>
        <p:txBody>
          <a:bodyPr/>
          <a:lstStyle/>
          <a:p>
            <a:pPr marL="465138" indent="-465138"/>
            <a:r>
              <a:rPr lang="en-AU" b="1" dirty="0"/>
              <a:t>I.	</a:t>
            </a:r>
            <a:r>
              <a:rPr lang="vi-VN" b="1" dirty="0"/>
              <a:t>WHAT IS CORPORATE FINANCE</a:t>
            </a:r>
            <a:r>
              <a:rPr lang="en-AU" b="1" dirty="0"/>
              <a:t>?</a:t>
            </a:r>
            <a:endParaRPr lang="en-US" dirty="0"/>
          </a:p>
        </p:txBody>
      </p:sp>
      <p:sp>
        <p:nvSpPr>
          <p:cNvPr id="10" name="Content Placeholder 5">
            <a:extLst>
              <a:ext uri="{FF2B5EF4-FFF2-40B4-BE49-F238E27FC236}">
                <a16:creationId xmlns:a16="http://schemas.microsoft.com/office/drawing/2014/main" id="{E96E5A2A-F2BB-4A92-90DA-DE6CFEF99879}"/>
              </a:ext>
            </a:extLst>
          </p:cNvPr>
          <p:cNvSpPr txBox="1">
            <a:spLocks/>
          </p:cNvSpPr>
          <p:nvPr/>
        </p:nvSpPr>
        <p:spPr bwMode="auto">
          <a:xfrm>
            <a:off x="76200" y="1550987"/>
            <a:ext cx="9067800" cy="4697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defRPr sz="2000">
                <a:solidFill>
                  <a:schemeClr val="tx1"/>
                </a:solidFill>
                <a:latin typeface="+mn-lt"/>
              </a:defRPr>
            </a:lvl6pPr>
            <a:lvl7pPr marL="2971800" indent="-228600" algn="l" rtl="0" eaLnBrk="0" fontAlgn="base" hangingPunct="0">
              <a:spcBef>
                <a:spcPct val="20000"/>
              </a:spcBef>
              <a:spcAft>
                <a:spcPct val="0"/>
              </a:spcAft>
              <a:defRPr sz="2000">
                <a:solidFill>
                  <a:schemeClr val="tx1"/>
                </a:solidFill>
                <a:latin typeface="+mn-lt"/>
              </a:defRPr>
            </a:lvl7pPr>
            <a:lvl8pPr marL="3429000" indent="-228600" algn="l" rtl="0" eaLnBrk="0" fontAlgn="base" hangingPunct="0">
              <a:spcBef>
                <a:spcPct val="20000"/>
              </a:spcBef>
              <a:spcAft>
                <a:spcPct val="0"/>
              </a:spcAft>
              <a:defRPr sz="2000">
                <a:solidFill>
                  <a:schemeClr val="tx1"/>
                </a:solidFill>
                <a:latin typeface="+mn-lt"/>
              </a:defRPr>
            </a:lvl8pPr>
            <a:lvl9pPr marL="3886200" indent="-228600" algn="l" rtl="0" eaLnBrk="0" fontAlgn="base" hangingPunct="0">
              <a:spcBef>
                <a:spcPct val="20000"/>
              </a:spcBef>
              <a:spcAft>
                <a:spcPct val="0"/>
              </a:spcAft>
              <a:defRPr sz="2000">
                <a:solidFill>
                  <a:schemeClr val="tx1"/>
                </a:solidFill>
                <a:latin typeface="+mn-lt"/>
              </a:defRPr>
            </a:lvl9pPr>
          </a:lstStyle>
          <a:p>
            <a:pPr>
              <a:buFontTx/>
              <a:buNone/>
            </a:pPr>
            <a:r>
              <a:rPr lang="en-US" sz="2800" b="1" i="1" kern="0" dirty="0">
                <a:latin typeface="Arial" panose="020B0604020202020204" pitchFamily="34" charset="0"/>
                <a:cs typeface="Arial" panose="020B0604020202020204" pitchFamily="34" charset="0"/>
              </a:rPr>
              <a:t>Discussion: </a:t>
            </a:r>
            <a:r>
              <a:rPr lang="en-US" sz="2800" kern="0" dirty="0">
                <a:latin typeface="Arial" panose="020B0604020202020204" pitchFamily="34" charset="0"/>
                <a:cs typeface="Arial" panose="020B0604020202020204" pitchFamily="34" charset="0"/>
              </a:rPr>
              <a:t>Compare a proprietorship and a corporate in the following aspect:</a:t>
            </a:r>
          </a:p>
          <a:p>
            <a:pPr>
              <a:buFont typeface="Wingdings" panose="05000000000000000000" pitchFamily="2" charset="2"/>
              <a:buChar char="§"/>
            </a:pPr>
            <a:r>
              <a:rPr lang="en-US" sz="2800" kern="0" dirty="0">
                <a:latin typeface="Arial" panose="020B0604020202020204" pitchFamily="34" charset="0"/>
                <a:cs typeface="Arial" panose="020B0604020202020204" pitchFamily="34" charset="0"/>
              </a:rPr>
              <a:t>Set-up cost.</a:t>
            </a:r>
          </a:p>
          <a:p>
            <a:pPr>
              <a:buFont typeface="Wingdings" panose="05000000000000000000" pitchFamily="2" charset="2"/>
              <a:buChar char="§"/>
            </a:pPr>
            <a:r>
              <a:rPr lang="en-US" sz="2800" kern="0" dirty="0">
                <a:latin typeface="Arial" panose="020B0604020202020204" pitchFamily="34" charset="0"/>
                <a:cs typeface="Arial" panose="020B0604020202020204" pitchFamily="34" charset="0"/>
              </a:rPr>
              <a:t>Size.</a:t>
            </a:r>
          </a:p>
          <a:p>
            <a:pPr>
              <a:buFont typeface="Wingdings" panose="05000000000000000000" pitchFamily="2" charset="2"/>
              <a:buChar char="§"/>
            </a:pPr>
            <a:r>
              <a:rPr lang="en-US" sz="2800" kern="0" dirty="0">
                <a:latin typeface="Arial" panose="020B0604020202020204" pitchFamily="34" charset="0"/>
                <a:cs typeface="Arial" panose="020B0604020202020204" pitchFamily="34" charset="0"/>
              </a:rPr>
              <a:t>Decision making process.</a:t>
            </a:r>
          </a:p>
          <a:p>
            <a:pPr>
              <a:buFont typeface="Wingdings" panose="05000000000000000000" pitchFamily="2" charset="2"/>
              <a:buChar char="§"/>
            </a:pPr>
            <a:r>
              <a:rPr lang="en-US" sz="2800" kern="0" dirty="0">
                <a:latin typeface="Arial" panose="020B0604020202020204" pitchFamily="34" charset="0"/>
                <a:cs typeface="Arial" panose="020B0604020202020204" pitchFamily="34" charset="0"/>
              </a:rPr>
              <a:t>Risk to owner(s).</a:t>
            </a:r>
          </a:p>
          <a:p>
            <a:pPr>
              <a:buFont typeface="Wingdings" panose="05000000000000000000" pitchFamily="2" charset="2"/>
              <a:buChar char="§"/>
            </a:pPr>
            <a:r>
              <a:rPr lang="en-US" sz="2800" kern="0" dirty="0">
                <a:latin typeface="Arial" panose="020B0604020202020204" pitchFamily="34" charset="0"/>
                <a:cs typeface="Arial" panose="020B0604020202020204" pitchFamily="34" charset="0"/>
              </a:rPr>
              <a:t>Income tax.</a:t>
            </a:r>
          </a:p>
          <a:p>
            <a:pPr>
              <a:buFont typeface="Wingdings" panose="05000000000000000000" pitchFamily="2" charset="2"/>
              <a:buChar char="§"/>
            </a:pPr>
            <a:r>
              <a:rPr lang="en-US" sz="2800" kern="0" dirty="0">
                <a:latin typeface="Arial" panose="020B0604020202020204" pitchFamily="34" charset="0"/>
                <a:cs typeface="Arial" panose="020B0604020202020204" pitchFamily="34" charset="0"/>
              </a:rPr>
              <a:t>Labor cost.</a:t>
            </a:r>
          </a:p>
          <a:p>
            <a:pPr marL="0" indent="0">
              <a:buNone/>
            </a:pPr>
            <a:r>
              <a:rPr lang="en-US" sz="2800" kern="0" dirty="0">
                <a:latin typeface="Arial" panose="020B0604020202020204" pitchFamily="34" charset="0"/>
                <a:cs typeface="Arial" panose="020B0604020202020204" pitchFamily="34" charset="0"/>
              </a:rPr>
              <a:t>…</a:t>
            </a:r>
          </a:p>
          <a:p>
            <a:pPr marL="0" indent="0">
              <a:buFontTx/>
              <a:buNone/>
            </a:pPr>
            <a:endParaRPr lang="en-US" sz="3000" kern="0" dirty="0"/>
          </a:p>
          <a:p>
            <a:pPr>
              <a:buFont typeface="Wingdings" pitchFamily="2" charset="2"/>
              <a:buChar char="§"/>
            </a:pPr>
            <a:endParaRPr lang="en-US" sz="3000" kern="0" dirty="0"/>
          </a:p>
          <a:p>
            <a:pPr>
              <a:buFontTx/>
              <a:buNone/>
            </a:pPr>
            <a:endParaRPr lang="en-US" sz="3000" kern="0" dirty="0"/>
          </a:p>
          <a:p>
            <a:pPr>
              <a:buFontTx/>
              <a:buNone/>
            </a:pPr>
            <a:endParaRPr lang="vi-VN" sz="3000" i="1" kern="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11</a:t>
            </a:fld>
            <a:endParaRPr lang="vi-VN"/>
          </a:p>
        </p:txBody>
      </p:sp>
      <p:sp>
        <p:nvSpPr>
          <p:cNvPr id="10243" name="Content Placeholder 5"/>
          <p:cNvSpPr>
            <a:spLocks noGrp="1"/>
          </p:cNvSpPr>
          <p:nvPr>
            <p:ph idx="1"/>
          </p:nvPr>
        </p:nvSpPr>
        <p:spPr>
          <a:xfrm>
            <a:off x="76200" y="1550987"/>
            <a:ext cx="9067800" cy="4697413"/>
          </a:xfrm>
        </p:spPr>
        <p:txBody>
          <a:bodyPr/>
          <a:lstStyle/>
          <a:p>
            <a:pPr marL="0" indent="0">
              <a:buNone/>
            </a:pPr>
            <a:r>
              <a:rPr lang="en-US" sz="2000" i="1" dirty="0"/>
              <a:t>Some questions</a:t>
            </a:r>
          </a:p>
          <a:p>
            <a:pPr>
              <a:buFont typeface="Wingdings" panose="05000000000000000000" pitchFamily="2" charset="2"/>
              <a:buChar char="v"/>
            </a:pPr>
            <a:r>
              <a:rPr lang="en-US" sz="2000" i="1" dirty="0"/>
              <a:t>In Vietnam, does a sole proprietorship pay enterprise income tax?</a:t>
            </a:r>
          </a:p>
          <a:p>
            <a:pPr>
              <a:buFont typeface="Wingdings" panose="05000000000000000000" pitchFamily="2" charset="2"/>
              <a:buChar char="v"/>
            </a:pPr>
            <a:r>
              <a:rPr lang="en-US" sz="2000" i="1" dirty="0"/>
              <a:t>In a partnership, what is a general partner? What is a limited partner?</a:t>
            </a:r>
          </a:p>
          <a:p>
            <a:pPr>
              <a:buFont typeface="Wingdings" panose="05000000000000000000" pitchFamily="2" charset="2"/>
              <a:buChar char="v"/>
            </a:pPr>
            <a:r>
              <a:rPr lang="en-US" sz="2000" i="1" dirty="0"/>
              <a:t>What is a public company? What is a private company?</a:t>
            </a:r>
          </a:p>
          <a:p>
            <a:pPr>
              <a:buFont typeface="Wingdings" panose="05000000000000000000" pitchFamily="2" charset="2"/>
              <a:buChar char="v"/>
            </a:pPr>
            <a:r>
              <a:rPr lang="en-US" sz="2000" i="1" dirty="0"/>
              <a:t>What is a share of stock?</a:t>
            </a:r>
          </a:p>
          <a:p>
            <a:pPr>
              <a:buFont typeface="Wingdings" panose="05000000000000000000" pitchFamily="2" charset="2"/>
              <a:buChar char="v"/>
            </a:pPr>
            <a:r>
              <a:rPr lang="en-US" sz="2000" i="1" dirty="0"/>
              <a:t>What is a corporate charter? bylaws?</a:t>
            </a:r>
          </a:p>
          <a:p>
            <a:pPr marL="0" indent="0">
              <a:buNone/>
            </a:pPr>
            <a:endParaRPr lang="en-US" sz="3000" dirty="0"/>
          </a:p>
          <a:p>
            <a:pPr>
              <a:buFont typeface="Wingdings" pitchFamily="2" charset="2"/>
              <a:buChar char="§"/>
            </a:pPr>
            <a:endParaRPr lang="en-US" sz="3000" dirty="0"/>
          </a:p>
          <a:p>
            <a:pPr>
              <a:buFontTx/>
              <a:buNone/>
            </a:pPr>
            <a:endParaRPr lang="en-US" sz="3000" dirty="0"/>
          </a:p>
          <a:p>
            <a:pPr>
              <a:buFontTx/>
              <a:buNone/>
            </a:pPr>
            <a:endParaRPr lang="vi-VN" sz="3000" i="1" dirty="0"/>
          </a:p>
        </p:txBody>
      </p:sp>
      <p:sp>
        <p:nvSpPr>
          <p:cNvPr id="10244" name="Title 4"/>
          <p:cNvSpPr>
            <a:spLocks noGrp="1"/>
          </p:cNvSpPr>
          <p:nvPr>
            <p:ph type="title"/>
          </p:nvPr>
        </p:nvSpPr>
        <p:spPr/>
        <p:txBody>
          <a:bodyPr/>
          <a:lstStyle/>
          <a:p>
            <a:pPr marL="465138" indent="-465138"/>
            <a:r>
              <a:rPr lang="en-AU" b="1" dirty="0"/>
              <a:t>I.	</a:t>
            </a:r>
            <a:r>
              <a:rPr lang="vi-VN" b="1" dirty="0"/>
              <a:t>WHAT IS CORPORATE FINANCE</a:t>
            </a:r>
            <a:r>
              <a:rPr lang="en-AU" b="1" dirty="0"/>
              <a:t>?</a:t>
            </a:r>
            <a:endParaRPr lang="en-US" dirty="0"/>
          </a:p>
        </p:txBody>
      </p:sp>
    </p:spTree>
    <p:extLst>
      <p:ext uri="{BB962C8B-B14F-4D97-AF65-F5344CB8AC3E}">
        <p14:creationId xmlns:p14="http://schemas.microsoft.com/office/powerpoint/2010/main" val="3309732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12</a:t>
            </a:fld>
            <a:endParaRPr lang="vi-VN"/>
          </a:p>
        </p:txBody>
      </p:sp>
      <p:sp>
        <p:nvSpPr>
          <p:cNvPr id="10243" name="Content Placeholder 5"/>
          <p:cNvSpPr>
            <a:spLocks noGrp="1"/>
          </p:cNvSpPr>
          <p:nvPr>
            <p:ph idx="1"/>
          </p:nvPr>
        </p:nvSpPr>
        <p:spPr>
          <a:xfrm>
            <a:off x="76200" y="1398587"/>
            <a:ext cx="9067800" cy="4697413"/>
          </a:xfrm>
        </p:spPr>
        <p:txBody>
          <a:bodyPr/>
          <a:lstStyle/>
          <a:p>
            <a:pPr>
              <a:buFontTx/>
              <a:buNone/>
            </a:pPr>
            <a:r>
              <a:rPr lang="en-US" sz="2000" i="1" dirty="0"/>
              <a:t> </a:t>
            </a:r>
            <a:endParaRPr lang="vi-VN" sz="2000" i="1" dirty="0"/>
          </a:p>
        </p:txBody>
      </p:sp>
      <p:sp>
        <p:nvSpPr>
          <p:cNvPr id="9" name="Title 4"/>
          <p:cNvSpPr>
            <a:spLocks noGrp="1"/>
          </p:cNvSpPr>
          <p:nvPr>
            <p:ph type="title"/>
          </p:nvPr>
        </p:nvSpPr>
        <p:spPr>
          <a:xfrm>
            <a:off x="1500188" y="142875"/>
            <a:ext cx="7643812" cy="1000125"/>
          </a:xfrm>
        </p:spPr>
        <p:txBody>
          <a:bodyPr/>
          <a:lstStyle/>
          <a:p>
            <a:pPr marL="465138" indent="-465138"/>
            <a:r>
              <a:rPr lang="en-AU" b="1" dirty="0"/>
              <a:t>I.	</a:t>
            </a:r>
            <a:r>
              <a:rPr lang="vi-VN" b="1" dirty="0"/>
              <a:t>WHAT IS CORPORATE FINANCE</a:t>
            </a:r>
            <a:r>
              <a:rPr lang="en-AU" b="1" dirty="0"/>
              <a:t>?</a:t>
            </a:r>
            <a:endParaRPr lang="en-US" dirty="0"/>
          </a:p>
        </p:txBody>
      </p:sp>
      <p:sp>
        <p:nvSpPr>
          <p:cNvPr id="8" name="TextBox 7">
            <a:extLst>
              <a:ext uri="{FF2B5EF4-FFF2-40B4-BE49-F238E27FC236}">
                <a16:creationId xmlns:a16="http://schemas.microsoft.com/office/drawing/2014/main" id="{0230B860-AF73-4EB1-9BD5-43F3C2699EA6}"/>
              </a:ext>
            </a:extLst>
          </p:cNvPr>
          <p:cNvSpPr txBox="1"/>
          <p:nvPr/>
        </p:nvSpPr>
        <p:spPr>
          <a:xfrm>
            <a:off x="141666" y="1306522"/>
            <a:ext cx="8873543" cy="739754"/>
          </a:xfrm>
          <a:prstGeom prst="rect">
            <a:avLst/>
          </a:prstGeom>
          <a:noFill/>
        </p:spPr>
        <p:txBody>
          <a:bodyPr wrap="square" rtlCol="0">
            <a:spAutoFit/>
          </a:bodyPr>
          <a:lstStyle/>
          <a:p>
            <a:pPr marL="571500" indent="-571500" algn="l">
              <a:lnSpc>
                <a:spcPct val="15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Types of firms in the U.S.</a:t>
            </a:r>
          </a:p>
        </p:txBody>
      </p:sp>
      <p:sp>
        <p:nvSpPr>
          <p:cNvPr id="10" name="TextBox 5">
            <a:extLst>
              <a:ext uri="{FF2B5EF4-FFF2-40B4-BE49-F238E27FC236}">
                <a16:creationId xmlns:a16="http://schemas.microsoft.com/office/drawing/2014/main" id="{E69532FB-073E-4976-B701-980531EACEF3}"/>
              </a:ext>
            </a:extLst>
          </p:cNvPr>
          <p:cNvSpPr txBox="1">
            <a:spLocks noChangeArrowheads="1"/>
          </p:cNvSpPr>
          <p:nvPr/>
        </p:nvSpPr>
        <p:spPr bwMode="auto">
          <a:xfrm>
            <a:off x="141666" y="6408737"/>
            <a:ext cx="8621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l"/>
            <a:r>
              <a:rPr lang="en-US" altLang="en-US" sz="2000" dirty="0"/>
              <a:t>Source: www.irs.gov; Berk, </a:t>
            </a:r>
            <a:r>
              <a:rPr lang="en-US" altLang="en-US" sz="2000" dirty="0" err="1"/>
              <a:t>DeMarzo</a:t>
            </a:r>
            <a:r>
              <a:rPr lang="en-US" altLang="en-US" sz="2000" dirty="0"/>
              <a:t> </a:t>
            </a:r>
            <a:r>
              <a:rPr lang="en-US" altLang="en-US" sz="2000" i="1" dirty="0"/>
              <a:t>Corporate Finance </a:t>
            </a:r>
            <a:r>
              <a:rPr lang="en-US" altLang="en-US" sz="2000" dirty="0"/>
              <a:t>4</a:t>
            </a:r>
            <a:r>
              <a:rPr lang="en-US" altLang="en-US" sz="2000" baseline="30000" dirty="0"/>
              <a:t>th</a:t>
            </a:r>
            <a:r>
              <a:rPr lang="en-US" altLang="en-US" sz="2000" dirty="0"/>
              <a:t> edition.  </a:t>
            </a:r>
            <a:endParaRPr lang="en-US" altLang="en-US" sz="2000" dirty="0">
              <a:solidFill>
                <a:srgbClr val="000000"/>
              </a:solidFill>
            </a:endParaRPr>
          </a:p>
        </p:txBody>
      </p:sp>
      <p:pic>
        <p:nvPicPr>
          <p:cNvPr id="11" name="Picture 5" descr="Y:\Graphics\Powerpoint\PEARSON\BERK\Final files\ch01\c01nf001.jpg">
            <a:extLst>
              <a:ext uri="{FF2B5EF4-FFF2-40B4-BE49-F238E27FC236}">
                <a16:creationId xmlns:a16="http://schemas.microsoft.com/office/drawing/2014/main" id="{0D4E5CD1-F543-43D6-95C2-1B7B97B5B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3" y="1949093"/>
            <a:ext cx="88011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95400"/>
            <a:ext cx="9067800" cy="4697413"/>
          </a:xfrm>
        </p:spPr>
        <p:txBody>
          <a:bodyPr>
            <a:noAutofit/>
          </a:bodyPr>
          <a:lstStyle/>
          <a:p>
            <a:pPr>
              <a:buNone/>
            </a:pPr>
            <a:r>
              <a:rPr lang="en-US" sz="3000" b="1" i="1" dirty="0">
                <a:latin typeface="Arial (Body)"/>
                <a:cs typeface="Calibri" pitchFamily="34" charset="0"/>
              </a:rPr>
              <a:t>Example X</a:t>
            </a:r>
          </a:p>
          <a:p>
            <a:pPr marL="363538" indent="-363538" algn="just">
              <a:lnSpc>
                <a:spcPct val="100000"/>
              </a:lnSpc>
              <a:spcBef>
                <a:spcPts val="1200"/>
              </a:spcBef>
              <a:buFont typeface="Wingdings" pitchFamily="2" charset="2"/>
              <a:buChar char="§"/>
            </a:pPr>
            <a:r>
              <a:rPr lang="en-US" sz="3000" dirty="0">
                <a:latin typeface="Arial (Body)"/>
                <a:cs typeface="Calibri" pitchFamily="34" charset="0"/>
              </a:rPr>
              <a:t>Tuan Bach Limited</a:t>
            </a:r>
            <a:r>
              <a:rPr lang="vi-VN" sz="3000" dirty="0">
                <a:latin typeface="Arial (Body)"/>
                <a:cs typeface="Calibri" pitchFamily="34" charset="0"/>
              </a:rPr>
              <a:t> has a debt</a:t>
            </a:r>
            <a:r>
              <a:rPr lang="en-US" sz="3000" dirty="0">
                <a:latin typeface="Arial (Body)"/>
                <a:cs typeface="Calibri" pitchFamily="34" charset="0"/>
              </a:rPr>
              <a:t> </a:t>
            </a:r>
            <a:r>
              <a:rPr lang="vi-VN" sz="3000" dirty="0">
                <a:latin typeface="Arial (Body)"/>
                <a:cs typeface="Calibri" pitchFamily="34" charset="0"/>
              </a:rPr>
              <a:t>of </a:t>
            </a:r>
            <a:r>
              <a:rPr lang="en-US" sz="3000" dirty="0">
                <a:latin typeface="Arial (Body)"/>
                <a:cs typeface="Calibri" pitchFamily="34" charset="0"/>
              </a:rPr>
              <a:t>100 </a:t>
            </a:r>
            <a:r>
              <a:rPr lang="vi-VN" sz="3000" dirty="0">
                <a:latin typeface="Arial (Body)"/>
                <a:cs typeface="Calibri" pitchFamily="34" charset="0"/>
              </a:rPr>
              <a:t>bil. on the balan</a:t>
            </a:r>
            <a:r>
              <a:rPr lang="en-US" sz="3000" dirty="0" err="1">
                <a:latin typeface="Arial (Body)"/>
                <a:cs typeface="Calibri" pitchFamily="34" charset="0"/>
              </a:rPr>
              <a:t>ce</a:t>
            </a:r>
            <a:r>
              <a:rPr lang="en-US" sz="3000" dirty="0">
                <a:latin typeface="Arial (Body)"/>
                <a:cs typeface="Calibri" pitchFamily="34" charset="0"/>
              </a:rPr>
              <a:t> </a:t>
            </a:r>
            <a:r>
              <a:rPr lang="vi-VN" sz="3000" dirty="0">
                <a:latin typeface="Arial (Body)"/>
                <a:cs typeface="Calibri" pitchFamily="34" charset="0"/>
              </a:rPr>
              <a:t>sheet payable in one year.</a:t>
            </a:r>
            <a:r>
              <a:rPr lang="en-US" sz="3000" dirty="0">
                <a:latin typeface="Arial (Body)"/>
                <a:cs typeface="Calibri" pitchFamily="34" charset="0"/>
              </a:rPr>
              <a:t> </a:t>
            </a:r>
            <a:r>
              <a:rPr lang="vi-VN" sz="3000" dirty="0">
                <a:latin typeface="Arial (Body)"/>
                <a:cs typeface="Calibri" pitchFamily="34" charset="0"/>
              </a:rPr>
              <a:t>Value of all asset is now 80 bil</a:t>
            </a:r>
            <a:r>
              <a:rPr lang="en-US" sz="3000" dirty="0">
                <a:latin typeface="Arial (Body)"/>
                <a:cs typeface="Calibri" pitchFamily="34" charset="0"/>
              </a:rPr>
              <a:t>. </a:t>
            </a:r>
            <a:endParaRPr lang="vi-VN" sz="3000" dirty="0">
              <a:latin typeface="Arial (Body)"/>
              <a:cs typeface="Calibri" pitchFamily="34" charset="0"/>
            </a:endParaRPr>
          </a:p>
          <a:p>
            <a:pPr marL="363538" indent="-363538" algn="just">
              <a:lnSpc>
                <a:spcPct val="100000"/>
              </a:lnSpc>
              <a:spcBef>
                <a:spcPts val="1200"/>
              </a:spcBef>
              <a:buFont typeface="Wingdings" pitchFamily="2" charset="2"/>
              <a:buChar char="§"/>
            </a:pPr>
            <a:r>
              <a:rPr lang="vi-VN" sz="3000" dirty="0">
                <a:latin typeface="Arial (Body)"/>
                <a:cs typeface="Calibri" pitchFamily="34" charset="0"/>
              </a:rPr>
              <a:t>There is </a:t>
            </a:r>
            <a:r>
              <a:rPr lang="en-US" sz="3000" dirty="0">
                <a:latin typeface="Arial (Body)"/>
                <a:cs typeface="Calibri" pitchFamily="34" charset="0"/>
              </a:rPr>
              <a:t>one</a:t>
            </a:r>
            <a:r>
              <a:rPr lang="vi-VN" sz="3000" dirty="0">
                <a:latin typeface="Arial (Body)"/>
                <a:cs typeface="Calibri" pitchFamily="34" charset="0"/>
              </a:rPr>
              <a:t> investment opportunity available: Initial investment </a:t>
            </a:r>
            <a:r>
              <a:rPr lang="en-US" sz="3000" dirty="0">
                <a:latin typeface="Arial (Body)"/>
                <a:cs typeface="Calibri" pitchFamily="34" charset="0"/>
              </a:rPr>
              <a:t>50 </a:t>
            </a:r>
            <a:r>
              <a:rPr lang="vi-VN" sz="3000" dirty="0">
                <a:latin typeface="Arial (Body)"/>
                <a:cs typeface="Calibri" pitchFamily="34" charset="0"/>
              </a:rPr>
              <a:t>bil. In one year</a:t>
            </a:r>
            <a:r>
              <a:rPr lang="en-US" sz="3000" dirty="0">
                <a:latin typeface="Arial (Body)"/>
                <a:cs typeface="Calibri" pitchFamily="34" charset="0"/>
              </a:rPr>
              <a:t>, </a:t>
            </a:r>
            <a:r>
              <a:rPr lang="vi-VN" sz="3000" dirty="0">
                <a:latin typeface="Arial (Body)"/>
                <a:cs typeface="Calibri" pitchFamily="34" charset="0"/>
              </a:rPr>
              <a:t>there is a probability of </a:t>
            </a:r>
            <a:r>
              <a:rPr lang="en-US" sz="3000" dirty="0">
                <a:latin typeface="Arial (Body)"/>
                <a:cs typeface="Calibri" pitchFamily="34" charset="0"/>
              </a:rPr>
              <a:t>30% </a:t>
            </a:r>
            <a:r>
              <a:rPr lang="vi-VN" sz="3000" dirty="0">
                <a:latin typeface="Arial (Body)"/>
                <a:cs typeface="Calibri" pitchFamily="34" charset="0"/>
              </a:rPr>
              <a:t>that the return is </a:t>
            </a:r>
            <a:r>
              <a:rPr lang="en-US" sz="3000" dirty="0">
                <a:latin typeface="Arial (Body)"/>
                <a:cs typeface="Calibri" pitchFamily="34" charset="0"/>
              </a:rPr>
              <a:t>100 </a:t>
            </a:r>
            <a:r>
              <a:rPr lang="vi-VN" sz="3000" dirty="0">
                <a:latin typeface="Arial (Body)"/>
                <a:cs typeface="Calibri" pitchFamily="34" charset="0"/>
              </a:rPr>
              <a:t>bil</a:t>
            </a:r>
            <a:r>
              <a:rPr lang="en-US" sz="3000" dirty="0">
                <a:latin typeface="Arial (Body)"/>
                <a:cs typeface="Calibri" pitchFamily="34" charset="0"/>
              </a:rPr>
              <a:t> (win)</a:t>
            </a:r>
            <a:r>
              <a:rPr lang="vi-VN" sz="3000" dirty="0">
                <a:latin typeface="Arial (Body)"/>
                <a:cs typeface="Calibri" pitchFamily="34" charset="0"/>
              </a:rPr>
              <a:t>.</a:t>
            </a:r>
            <a:r>
              <a:rPr lang="en-US" sz="3000" dirty="0">
                <a:latin typeface="Arial (Body)"/>
                <a:cs typeface="Calibri" pitchFamily="34" charset="0"/>
              </a:rPr>
              <a:t> </a:t>
            </a:r>
            <a:r>
              <a:rPr lang="vi-VN" sz="3000" dirty="0">
                <a:latin typeface="Arial (Body)"/>
                <a:cs typeface="Calibri" pitchFamily="34" charset="0"/>
              </a:rPr>
              <a:t>and</a:t>
            </a:r>
            <a:r>
              <a:rPr lang="en-US" sz="3000" dirty="0">
                <a:latin typeface="Arial (Body)"/>
                <a:cs typeface="Calibri" pitchFamily="34" charset="0"/>
              </a:rPr>
              <a:t> 70% </a:t>
            </a:r>
            <a:r>
              <a:rPr lang="vi-VN" sz="3000" dirty="0">
                <a:latin typeface="Arial (Body)"/>
                <a:cs typeface="Calibri" pitchFamily="34" charset="0"/>
              </a:rPr>
              <a:t>that the return is 0</a:t>
            </a:r>
            <a:r>
              <a:rPr lang="en-US" sz="3000" dirty="0">
                <a:latin typeface="Arial (Body)"/>
                <a:cs typeface="Calibri" pitchFamily="34" charset="0"/>
              </a:rPr>
              <a:t> (fail). </a:t>
            </a:r>
          </a:p>
          <a:p>
            <a:pPr marL="363538" indent="-363538" algn="just">
              <a:lnSpc>
                <a:spcPct val="100000"/>
              </a:lnSpc>
              <a:spcBef>
                <a:spcPts val="1200"/>
              </a:spcBef>
              <a:buFont typeface="Wingdings" pitchFamily="2" charset="2"/>
              <a:buChar char="§"/>
            </a:pPr>
            <a:r>
              <a:rPr lang="en-US" sz="3000" dirty="0">
                <a:latin typeface="Arial (Body)"/>
                <a:cs typeface="Calibri" pitchFamily="34" charset="0"/>
              </a:rPr>
              <a:t>Tuan Bach</a:t>
            </a:r>
            <a:r>
              <a:rPr lang="vi-VN" sz="3000" dirty="0">
                <a:latin typeface="Arial (Body)"/>
                <a:cs typeface="Calibri" pitchFamily="34" charset="0"/>
              </a:rPr>
              <a:t> is the only owner and manager of the company</a:t>
            </a:r>
            <a:r>
              <a:rPr lang="en-US" sz="3000" dirty="0">
                <a:latin typeface="Arial (Body)"/>
                <a:cs typeface="Calibri" pitchFamily="34" charset="0"/>
              </a:rPr>
              <a:t>.</a:t>
            </a:r>
          </a:p>
        </p:txBody>
      </p:sp>
      <p:sp>
        <p:nvSpPr>
          <p:cNvPr id="5" name="Title 4"/>
          <p:cNvSpPr>
            <a:spLocks noGrp="1"/>
          </p:cNvSpPr>
          <p:nvPr>
            <p:ph type="title"/>
          </p:nvPr>
        </p:nvSpPr>
        <p:spPr/>
        <p:txBody>
          <a:bodyPr/>
          <a:lstStyle/>
          <a:p>
            <a:pPr marL="795338" indent="-795338"/>
            <a:r>
              <a:rPr lang="en-AU" sz="4000" b="1" dirty="0"/>
              <a:t>I.	</a:t>
            </a:r>
            <a:r>
              <a:rPr lang="vi-VN" sz="4000" b="1" dirty="0"/>
              <a:t>WHAT IS CORPORATE FINANCE</a:t>
            </a:r>
            <a:r>
              <a:rPr lang="en-AU" sz="4000" b="1" dirty="0"/>
              <a:t>?</a:t>
            </a:r>
            <a:endParaRPr lang="en-US" sz="3800" dirty="0"/>
          </a:p>
        </p:txBody>
      </p:sp>
    </p:spTree>
    <p:extLst>
      <p:ext uri="{BB962C8B-B14F-4D97-AF65-F5344CB8AC3E}">
        <p14:creationId xmlns:p14="http://schemas.microsoft.com/office/powerpoint/2010/main" val="2179415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95400"/>
            <a:ext cx="9067800" cy="4697413"/>
          </a:xfrm>
        </p:spPr>
        <p:txBody>
          <a:bodyPr>
            <a:noAutofit/>
          </a:bodyPr>
          <a:lstStyle/>
          <a:p>
            <a:pPr>
              <a:buFont typeface="Arial" panose="020B0604020202020204" pitchFamily="34" charset="0"/>
              <a:buNone/>
            </a:pPr>
            <a:r>
              <a:rPr lang="en-US" sz="3000" b="1" i="1" dirty="0">
                <a:latin typeface="Arial" panose="020B0604020202020204" pitchFamily="34" charset="0"/>
                <a:cs typeface="Arial" panose="020B0604020202020204" pitchFamily="34" charset="0"/>
              </a:rPr>
              <a:t>Example X (cont.)</a:t>
            </a:r>
          </a:p>
          <a:p>
            <a:pPr marL="514350" indent="-514350" algn="just">
              <a:buFont typeface="+mj-lt"/>
              <a:buAutoNum type="arabicPeriod"/>
            </a:pPr>
            <a:r>
              <a:rPr lang="en-US" sz="3000" dirty="0">
                <a:latin typeface="Arial" panose="020B0604020202020204" pitchFamily="34" charset="0"/>
                <a:cs typeface="Arial" panose="020B0604020202020204" pitchFamily="34" charset="0"/>
              </a:rPr>
              <a:t>If Tuan Bach decides not to invest. In one year, the value to Tuan Bach and debtholder will be:</a:t>
            </a:r>
          </a:p>
          <a:p>
            <a:pPr algn="just">
              <a:buFont typeface="Arial" panose="020B0604020202020204" pitchFamily="34" charset="0"/>
              <a:buNone/>
            </a:pPr>
            <a:r>
              <a:rPr lang="en-US" sz="3000" dirty="0">
                <a:latin typeface="Arial" panose="020B0604020202020204" pitchFamily="34" charset="0"/>
                <a:cs typeface="Arial" panose="020B0604020202020204" pitchFamily="34" charset="0"/>
              </a:rPr>
              <a:t>a/ 80 </a:t>
            </a:r>
            <a:r>
              <a:rPr lang="en-US" sz="3000" dirty="0" err="1">
                <a:latin typeface="Arial" panose="020B0604020202020204" pitchFamily="34" charset="0"/>
                <a:cs typeface="Arial" panose="020B0604020202020204" pitchFamily="34" charset="0"/>
              </a:rPr>
              <a:t>bil</a:t>
            </a:r>
            <a:r>
              <a:rPr lang="en-US" sz="3000" dirty="0">
                <a:latin typeface="Arial" panose="020B0604020202020204" pitchFamily="34" charset="0"/>
                <a:cs typeface="Arial" panose="020B0604020202020204" pitchFamily="34" charset="0"/>
              </a:rPr>
              <a:t> and 20 </a:t>
            </a:r>
            <a:r>
              <a:rPr lang="en-US" sz="3000" dirty="0" err="1">
                <a:latin typeface="Arial" panose="020B0604020202020204" pitchFamily="34" charset="0"/>
                <a:cs typeface="Arial" panose="020B0604020202020204" pitchFamily="34" charset="0"/>
              </a:rPr>
              <a:t>bil</a:t>
            </a:r>
            <a:r>
              <a:rPr lang="en-US" sz="3000" dirty="0">
                <a:latin typeface="Arial" panose="020B0604020202020204" pitchFamily="34" charset="0"/>
                <a:cs typeface="Arial" panose="020B0604020202020204" pitchFamily="34" charset="0"/>
              </a:rPr>
              <a:t>		b/ 100 </a:t>
            </a:r>
            <a:r>
              <a:rPr lang="en-US" sz="3000" dirty="0" err="1">
                <a:latin typeface="Arial" panose="020B0604020202020204" pitchFamily="34" charset="0"/>
                <a:cs typeface="Arial" panose="020B0604020202020204" pitchFamily="34" charset="0"/>
              </a:rPr>
              <a:t>bil</a:t>
            </a:r>
            <a:r>
              <a:rPr lang="en-US" sz="3000" dirty="0">
                <a:latin typeface="Arial" panose="020B0604020202020204" pitchFamily="34" charset="0"/>
                <a:cs typeface="Arial" panose="020B0604020202020204" pitchFamily="34" charset="0"/>
              </a:rPr>
              <a:t> and 0 </a:t>
            </a:r>
            <a:r>
              <a:rPr lang="en-US" sz="3000" dirty="0" err="1">
                <a:latin typeface="Arial" panose="020B0604020202020204" pitchFamily="34" charset="0"/>
                <a:cs typeface="Arial" panose="020B0604020202020204" pitchFamily="34" charset="0"/>
              </a:rPr>
              <a:t>bil</a:t>
            </a:r>
            <a:r>
              <a:rPr lang="en-US" sz="3000" dirty="0">
                <a:latin typeface="Arial" panose="020B0604020202020204" pitchFamily="34" charset="0"/>
                <a:cs typeface="Arial" panose="020B0604020202020204" pitchFamily="34" charset="0"/>
              </a:rPr>
              <a:t>	   </a:t>
            </a:r>
          </a:p>
          <a:p>
            <a:pPr algn="just">
              <a:buFont typeface="Arial" panose="020B0604020202020204" pitchFamily="34" charset="0"/>
              <a:buNone/>
            </a:pPr>
            <a:r>
              <a:rPr lang="en-US" sz="3000" dirty="0">
                <a:latin typeface="Arial" panose="020B0604020202020204" pitchFamily="34" charset="0"/>
                <a:cs typeface="Arial" panose="020B0604020202020204" pitchFamily="34" charset="0"/>
              </a:rPr>
              <a:t>c/ Other</a:t>
            </a:r>
          </a:p>
          <a:p>
            <a:pPr marL="514350" indent="-514350" algn="just">
              <a:buFont typeface="Arial" panose="020B0604020202020204" pitchFamily="34" charset="0"/>
              <a:buNone/>
            </a:pPr>
            <a:r>
              <a:rPr lang="en-US" sz="3000" dirty="0">
                <a:latin typeface="Arial" panose="020B0604020202020204" pitchFamily="34" charset="0"/>
                <a:cs typeface="Arial" panose="020B0604020202020204" pitchFamily="34" charset="0"/>
              </a:rPr>
              <a:t>2. If Tuan Bach decides to invest and fail, in one year the value to Tuan Bach and debtholders will be:</a:t>
            </a:r>
          </a:p>
          <a:p>
            <a:pPr algn="just">
              <a:buFont typeface="Arial" panose="020B0604020202020204" pitchFamily="34" charset="0"/>
              <a:buNone/>
            </a:pPr>
            <a:r>
              <a:rPr lang="en-US" sz="3000" dirty="0">
                <a:latin typeface="Arial" panose="020B0604020202020204" pitchFamily="34" charset="0"/>
                <a:cs typeface="Arial" panose="020B0604020202020204" pitchFamily="34" charset="0"/>
              </a:rPr>
              <a:t>a/ 100 </a:t>
            </a:r>
            <a:r>
              <a:rPr lang="en-US" sz="3000" dirty="0" err="1">
                <a:latin typeface="Arial" panose="020B0604020202020204" pitchFamily="34" charset="0"/>
                <a:cs typeface="Arial" panose="020B0604020202020204" pitchFamily="34" charset="0"/>
              </a:rPr>
              <a:t>bil</a:t>
            </a:r>
            <a:r>
              <a:rPr lang="en-US" sz="3000" dirty="0">
                <a:latin typeface="Arial" panose="020B0604020202020204" pitchFamily="34" charset="0"/>
                <a:cs typeface="Arial" panose="020B0604020202020204" pitchFamily="34" charset="0"/>
              </a:rPr>
              <a:t> and 0 </a:t>
            </a:r>
            <a:r>
              <a:rPr lang="en-US" sz="3000" dirty="0" err="1">
                <a:latin typeface="Arial" panose="020B0604020202020204" pitchFamily="34" charset="0"/>
                <a:cs typeface="Arial" panose="020B0604020202020204" pitchFamily="34" charset="0"/>
              </a:rPr>
              <a:t>bil</a:t>
            </a:r>
            <a:r>
              <a:rPr lang="en-US" sz="3000" dirty="0">
                <a:latin typeface="Arial" panose="020B0604020202020204" pitchFamily="34" charset="0"/>
                <a:cs typeface="Arial" panose="020B0604020202020204" pitchFamily="34" charset="0"/>
              </a:rPr>
              <a:t>		b/ 80 </a:t>
            </a:r>
            <a:r>
              <a:rPr lang="en-US" sz="3000" dirty="0" err="1">
                <a:latin typeface="Arial" panose="020B0604020202020204" pitchFamily="34" charset="0"/>
                <a:cs typeface="Arial" panose="020B0604020202020204" pitchFamily="34" charset="0"/>
              </a:rPr>
              <a:t>bil</a:t>
            </a:r>
            <a:r>
              <a:rPr lang="en-US" sz="3000" dirty="0">
                <a:latin typeface="Arial" panose="020B0604020202020204" pitchFamily="34" charset="0"/>
                <a:cs typeface="Arial" panose="020B0604020202020204" pitchFamily="34" charset="0"/>
              </a:rPr>
              <a:t> and 20 </a:t>
            </a:r>
            <a:r>
              <a:rPr lang="en-US" sz="3000" dirty="0" err="1">
                <a:latin typeface="Arial" panose="020B0604020202020204" pitchFamily="34" charset="0"/>
                <a:cs typeface="Arial" panose="020B0604020202020204" pitchFamily="34" charset="0"/>
              </a:rPr>
              <a:t>bil</a:t>
            </a:r>
            <a:r>
              <a:rPr lang="en-US" sz="3000" dirty="0">
                <a:latin typeface="Arial" panose="020B0604020202020204" pitchFamily="34" charset="0"/>
                <a:cs typeface="Arial" panose="020B0604020202020204" pitchFamily="34" charset="0"/>
              </a:rPr>
              <a:t>	</a:t>
            </a:r>
          </a:p>
          <a:p>
            <a:pPr algn="just">
              <a:buFont typeface="Arial" panose="020B0604020202020204" pitchFamily="34" charset="0"/>
              <a:buNone/>
            </a:pPr>
            <a:r>
              <a:rPr lang="en-US" sz="3000" dirty="0">
                <a:latin typeface="Arial" panose="020B0604020202020204" pitchFamily="34" charset="0"/>
                <a:cs typeface="Arial" panose="020B0604020202020204" pitchFamily="34" charset="0"/>
              </a:rPr>
              <a:t>c/ 50 </a:t>
            </a:r>
            <a:r>
              <a:rPr lang="en-US" sz="3000" dirty="0" err="1">
                <a:latin typeface="Arial" panose="020B0604020202020204" pitchFamily="34" charset="0"/>
                <a:cs typeface="Arial" panose="020B0604020202020204" pitchFamily="34" charset="0"/>
              </a:rPr>
              <a:t>bil</a:t>
            </a:r>
            <a:r>
              <a:rPr lang="en-US" sz="3000" dirty="0">
                <a:latin typeface="Arial" panose="020B0604020202020204" pitchFamily="34" charset="0"/>
                <a:cs typeface="Arial" panose="020B0604020202020204" pitchFamily="34" charset="0"/>
              </a:rPr>
              <a:t> and 0 </a:t>
            </a:r>
            <a:r>
              <a:rPr lang="en-US" sz="3000" dirty="0" err="1">
                <a:latin typeface="Arial" panose="020B0604020202020204" pitchFamily="34" charset="0"/>
                <a:cs typeface="Arial" panose="020B0604020202020204" pitchFamily="34" charset="0"/>
              </a:rPr>
              <a:t>bil</a:t>
            </a:r>
            <a:r>
              <a:rPr lang="en-US" sz="3000" dirty="0">
                <a:latin typeface="Arial" panose="020B0604020202020204" pitchFamily="34" charset="0"/>
                <a:cs typeface="Arial" panose="020B0604020202020204" pitchFamily="34" charset="0"/>
              </a:rPr>
              <a:t>		d/ Other</a:t>
            </a:r>
          </a:p>
        </p:txBody>
      </p:sp>
      <p:sp>
        <p:nvSpPr>
          <p:cNvPr id="5" name="Title 4"/>
          <p:cNvSpPr>
            <a:spLocks noGrp="1"/>
          </p:cNvSpPr>
          <p:nvPr>
            <p:ph type="title"/>
          </p:nvPr>
        </p:nvSpPr>
        <p:spPr/>
        <p:txBody>
          <a:bodyPr/>
          <a:lstStyle/>
          <a:p>
            <a:pPr marL="795338" indent="-795338"/>
            <a:r>
              <a:rPr lang="en-AU" sz="4000" b="1" dirty="0"/>
              <a:t>I.	</a:t>
            </a:r>
            <a:r>
              <a:rPr lang="vi-VN" sz="4000" b="1" dirty="0"/>
              <a:t>WHAT IS CORPORATE FINANCE</a:t>
            </a:r>
            <a:r>
              <a:rPr lang="en-AU" sz="4000" b="1" dirty="0"/>
              <a:t>?</a:t>
            </a:r>
            <a:endParaRPr lang="en-US" sz="3800" dirty="0"/>
          </a:p>
        </p:txBody>
      </p:sp>
    </p:spTree>
    <p:extLst>
      <p:ext uri="{BB962C8B-B14F-4D97-AF65-F5344CB8AC3E}">
        <p14:creationId xmlns:p14="http://schemas.microsoft.com/office/powerpoint/2010/main" val="362526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95400"/>
            <a:ext cx="9067800" cy="4697413"/>
          </a:xfrm>
        </p:spPr>
        <p:txBody>
          <a:bodyPr>
            <a:noAutofit/>
          </a:bodyPr>
          <a:lstStyle/>
          <a:p>
            <a:pPr>
              <a:buFont typeface="Arial" panose="020B0604020202020204" pitchFamily="34" charset="0"/>
              <a:buNone/>
            </a:pPr>
            <a:r>
              <a:rPr lang="en-US" sz="3000" b="1" i="1" dirty="0">
                <a:latin typeface="Arial (Body)"/>
                <a:cs typeface="Calibri" pitchFamily="34" charset="0"/>
              </a:rPr>
              <a:t>Example X (cont.)</a:t>
            </a:r>
          </a:p>
          <a:p>
            <a:pPr>
              <a:buFont typeface="Arial" panose="020B0604020202020204" pitchFamily="34" charset="0"/>
              <a:buNone/>
            </a:pPr>
            <a:r>
              <a:rPr lang="en-US" sz="3000" dirty="0">
                <a:latin typeface="Arial (Body)"/>
                <a:cs typeface="Calibri" pitchFamily="34" charset="0"/>
              </a:rPr>
              <a:t>3. If Tuan Bach decides to invest and win. In one year, the value to Tuan Bach and debtholders will be:</a:t>
            </a:r>
          </a:p>
          <a:p>
            <a:pPr>
              <a:buFont typeface="Arial" panose="020B0604020202020204" pitchFamily="34" charset="0"/>
              <a:buNone/>
            </a:pPr>
            <a:r>
              <a:rPr lang="en-US" sz="3000" dirty="0">
                <a:latin typeface="Arial (Body)"/>
                <a:cs typeface="Calibri" pitchFamily="34" charset="0"/>
              </a:rPr>
              <a:t>a/ 100 </a:t>
            </a:r>
            <a:r>
              <a:rPr lang="en-US" sz="3000" dirty="0" err="1">
                <a:latin typeface="Arial (Body)"/>
                <a:cs typeface="Calibri" pitchFamily="34" charset="0"/>
              </a:rPr>
              <a:t>bil</a:t>
            </a:r>
            <a:r>
              <a:rPr lang="en-US" sz="3000" dirty="0">
                <a:latin typeface="Arial (Body)"/>
                <a:cs typeface="Calibri" pitchFamily="34" charset="0"/>
              </a:rPr>
              <a:t> and 0 </a:t>
            </a:r>
            <a:r>
              <a:rPr lang="en-US" sz="3000" dirty="0" err="1">
                <a:latin typeface="Arial (Body)"/>
                <a:cs typeface="Calibri" pitchFamily="34" charset="0"/>
              </a:rPr>
              <a:t>bil</a:t>
            </a:r>
            <a:r>
              <a:rPr lang="en-US" sz="3000" dirty="0">
                <a:latin typeface="Arial (Body)"/>
                <a:cs typeface="Calibri" pitchFamily="34" charset="0"/>
              </a:rPr>
              <a:t>		         b/ 80 </a:t>
            </a:r>
            <a:r>
              <a:rPr lang="en-US" sz="3000" dirty="0" err="1">
                <a:latin typeface="Arial (Body)"/>
                <a:cs typeface="Calibri" pitchFamily="34" charset="0"/>
              </a:rPr>
              <a:t>bil</a:t>
            </a:r>
            <a:r>
              <a:rPr lang="en-US" sz="3000" dirty="0">
                <a:latin typeface="Arial (Body)"/>
                <a:cs typeface="Calibri" pitchFamily="34" charset="0"/>
              </a:rPr>
              <a:t> and 20 </a:t>
            </a:r>
            <a:r>
              <a:rPr lang="en-US" sz="3000" dirty="0" err="1">
                <a:latin typeface="Arial (Body)"/>
                <a:cs typeface="Calibri" pitchFamily="34" charset="0"/>
              </a:rPr>
              <a:t>bil</a:t>
            </a:r>
            <a:endParaRPr lang="en-US" sz="3000" dirty="0">
              <a:latin typeface="Arial (Body)"/>
              <a:cs typeface="Calibri" pitchFamily="34" charset="0"/>
            </a:endParaRPr>
          </a:p>
          <a:p>
            <a:pPr>
              <a:buFont typeface="Arial" panose="020B0604020202020204" pitchFamily="34" charset="0"/>
              <a:buNone/>
            </a:pPr>
            <a:r>
              <a:rPr lang="en-US" sz="3000" dirty="0">
                <a:latin typeface="Arial (Body)"/>
                <a:cs typeface="Calibri" pitchFamily="34" charset="0"/>
              </a:rPr>
              <a:t>c/ 100 </a:t>
            </a:r>
            <a:r>
              <a:rPr lang="en-US" sz="3000" dirty="0" err="1">
                <a:latin typeface="Arial (Body)"/>
                <a:cs typeface="Calibri" pitchFamily="34" charset="0"/>
              </a:rPr>
              <a:t>bil</a:t>
            </a:r>
            <a:r>
              <a:rPr lang="en-US" sz="3000" dirty="0">
                <a:latin typeface="Arial (Body)"/>
                <a:cs typeface="Calibri" pitchFamily="34" charset="0"/>
              </a:rPr>
              <a:t> and 50 </a:t>
            </a:r>
            <a:r>
              <a:rPr lang="en-US" sz="3000" dirty="0" err="1">
                <a:latin typeface="Arial (Body)"/>
                <a:cs typeface="Calibri" pitchFamily="34" charset="0"/>
              </a:rPr>
              <a:t>bil</a:t>
            </a:r>
            <a:r>
              <a:rPr lang="en-US" sz="3000" dirty="0">
                <a:latin typeface="Arial (Body)"/>
                <a:cs typeface="Calibri" pitchFamily="34" charset="0"/>
              </a:rPr>
              <a:t>			d/ Other</a:t>
            </a:r>
          </a:p>
          <a:p>
            <a:pPr>
              <a:buFont typeface="Arial" panose="020B0604020202020204" pitchFamily="34" charset="0"/>
              <a:buNone/>
            </a:pPr>
            <a:r>
              <a:rPr lang="en-US" sz="3000" dirty="0">
                <a:latin typeface="Arial (Body)"/>
                <a:cs typeface="Calibri" pitchFamily="34" charset="0"/>
              </a:rPr>
              <a:t>4. If you were Tuan Bach, what would you do?</a:t>
            </a:r>
          </a:p>
          <a:p>
            <a:pPr>
              <a:buFont typeface="Arial" panose="020B0604020202020204" pitchFamily="34" charset="0"/>
              <a:buNone/>
            </a:pPr>
            <a:r>
              <a:rPr lang="en-US" sz="3000" dirty="0">
                <a:latin typeface="Arial (Body)"/>
                <a:cs typeface="Calibri" pitchFamily="34" charset="0"/>
              </a:rPr>
              <a:t>a/ Invest				         b/ Do not invest</a:t>
            </a:r>
          </a:p>
          <a:p>
            <a:pPr>
              <a:buFont typeface="Arial" panose="020B0604020202020204" pitchFamily="34" charset="0"/>
              <a:buNone/>
            </a:pPr>
            <a:r>
              <a:rPr lang="en-US" sz="3000" dirty="0">
                <a:latin typeface="Arial (Body)"/>
                <a:cs typeface="Calibri" pitchFamily="34" charset="0"/>
              </a:rPr>
              <a:t>c/ Go America to hide from lenders</a:t>
            </a:r>
          </a:p>
        </p:txBody>
      </p:sp>
      <p:sp>
        <p:nvSpPr>
          <p:cNvPr id="5" name="Title 4"/>
          <p:cNvSpPr>
            <a:spLocks noGrp="1"/>
          </p:cNvSpPr>
          <p:nvPr>
            <p:ph type="title"/>
          </p:nvPr>
        </p:nvSpPr>
        <p:spPr/>
        <p:txBody>
          <a:bodyPr/>
          <a:lstStyle/>
          <a:p>
            <a:pPr marL="795338" indent="-795338"/>
            <a:r>
              <a:rPr lang="en-AU" sz="4000" b="1" dirty="0"/>
              <a:t>I.	</a:t>
            </a:r>
            <a:r>
              <a:rPr lang="vi-VN" sz="4000" b="1" dirty="0"/>
              <a:t>WHAT IS CORPORATE FINANCE</a:t>
            </a:r>
            <a:r>
              <a:rPr lang="en-AU" sz="4000" b="1" dirty="0"/>
              <a:t>?</a:t>
            </a:r>
            <a:endParaRPr lang="en-US" sz="3800" dirty="0"/>
          </a:p>
        </p:txBody>
      </p:sp>
    </p:spTree>
    <p:extLst>
      <p:ext uri="{BB962C8B-B14F-4D97-AF65-F5344CB8AC3E}">
        <p14:creationId xmlns:p14="http://schemas.microsoft.com/office/powerpoint/2010/main" val="4233533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95400"/>
            <a:ext cx="9067800" cy="4697413"/>
          </a:xfrm>
        </p:spPr>
        <p:txBody>
          <a:bodyPr>
            <a:noAutofit/>
          </a:bodyPr>
          <a:lstStyle/>
          <a:p>
            <a:pPr>
              <a:buNone/>
            </a:pPr>
            <a:r>
              <a:rPr lang="en-US" sz="3000" b="1" i="1" dirty="0">
                <a:latin typeface="Arial (Body)"/>
                <a:cs typeface="Calibri" pitchFamily="34" charset="0"/>
              </a:rPr>
              <a:t>Example Y</a:t>
            </a:r>
          </a:p>
          <a:p>
            <a:pPr marL="363538" indent="-363538" algn="just">
              <a:buFont typeface="Wingdings" pitchFamily="2" charset="2"/>
              <a:buChar char="§"/>
            </a:pPr>
            <a:r>
              <a:rPr lang="en-US" sz="3000" dirty="0">
                <a:latin typeface="Arial (Body)"/>
                <a:cs typeface="Calibri" pitchFamily="34" charset="0"/>
              </a:rPr>
              <a:t>Tuan Bach Limited </a:t>
            </a:r>
            <a:r>
              <a:rPr lang="vi-VN" sz="3000" dirty="0">
                <a:latin typeface="Arial (Body)"/>
                <a:cs typeface="Calibri" pitchFamily="34" charset="0"/>
              </a:rPr>
              <a:t>has a debt</a:t>
            </a:r>
            <a:r>
              <a:rPr lang="en-US" sz="3000" dirty="0">
                <a:latin typeface="Arial (Body)"/>
                <a:cs typeface="Calibri" pitchFamily="34" charset="0"/>
              </a:rPr>
              <a:t> </a:t>
            </a:r>
            <a:r>
              <a:rPr lang="vi-VN" sz="3000" dirty="0">
                <a:latin typeface="Arial (Body)"/>
                <a:cs typeface="Calibri" pitchFamily="34" charset="0"/>
              </a:rPr>
              <a:t>of </a:t>
            </a:r>
            <a:r>
              <a:rPr lang="en-US" sz="3000" dirty="0">
                <a:latin typeface="Arial (Body)"/>
                <a:cs typeface="Calibri" pitchFamily="34" charset="0"/>
              </a:rPr>
              <a:t>100 </a:t>
            </a:r>
            <a:r>
              <a:rPr lang="vi-VN" sz="3000" dirty="0">
                <a:latin typeface="Arial (Body)"/>
                <a:cs typeface="Calibri" pitchFamily="34" charset="0"/>
              </a:rPr>
              <a:t>bil. on the balan</a:t>
            </a:r>
            <a:r>
              <a:rPr lang="en-US" sz="3000" dirty="0" err="1">
                <a:latin typeface="Arial (Body)"/>
                <a:cs typeface="Calibri" pitchFamily="34" charset="0"/>
              </a:rPr>
              <a:t>ce</a:t>
            </a:r>
            <a:r>
              <a:rPr lang="en-US" sz="3000" dirty="0">
                <a:latin typeface="Arial (Body)"/>
                <a:cs typeface="Calibri" pitchFamily="34" charset="0"/>
              </a:rPr>
              <a:t> </a:t>
            </a:r>
            <a:r>
              <a:rPr lang="vi-VN" sz="3000" dirty="0">
                <a:latin typeface="Arial (Body)"/>
                <a:cs typeface="Calibri" pitchFamily="34" charset="0"/>
              </a:rPr>
              <a:t>sheet payable in one year.</a:t>
            </a:r>
            <a:r>
              <a:rPr lang="en-US" sz="3000" dirty="0">
                <a:latin typeface="Arial (Body)"/>
                <a:cs typeface="Calibri" pitchFamily="34" charset="0"/>
              </a:rPr>
              <a:t> </a:t>
            </a:r>
            <a:r>
              <a:rPr lang="vi-VN" sz="3000" dirty="0">
                <a:latin typeface="Arial (Body)"/>
                <a:cs typeface="Calibri" pitchFamily="34" charset="0"/>
              </a:rPr>
              <a:t>Value of all asset is now </a:t>
            </a:r>
            <a:r>
              <a:rPr lang="en-US" sz="3000" dirty="0">
                <a:latin typeface="Arial (Body)"/>
                <a:cs typeface="Calibri" pitchFamily="34" charset="0"/>
              </a:rPr>
              <a:t>40</a:t>
            </a:r>
            <a:r>
              <a:rPr lang="vi-VN" sz="3000" dirty="0">
                <a:latin typeface="Arial (Body)"/>
                <a:cs typeface="Calibri" pitchFamily="34" charset="0"/>
              </a:rPr>
              <a:t> bil</a:t>
            </a:r>
            <a:r>
              <a:rPr lang="en-US" sz="3000" dirty="0">
                <a:latin typeface="Arial (Body)"/>
                <a:cs typeface="Calibri" pitchFamily="34" charset="0"/>
              </a:rPr>
              <a:t>.</a:t>
            </a:r>
            <a:endParaRPr lang="vi-VN" sz="3000" dirty="0">
              <a:latin typeface="Arial (Body)"/>
              <a:cs typeface="Calibri" pitchFamily="34" charset="0"/>
            </a:endParaRPr>
          </a:p>
          <a:p>
            <a:pPr marL="363538" indent="-363538" algn="just">
              <a:lnSpc>
                <a:spcPct val="100000"/>
              </a:lnSpc>
              <a:spcBef>
                <a:spcPts val="1200"/>
              </a:spcBef>
              <a:buFont typeface="Wingdings" pitchFamily="2" charset="2"/>
              <a:buChar char="§"/>
            </a:pPr>
            <a:r>
              <a:rPr lang="vi-VN" sz="3000" dirty="0">
                <a:latin typeface="Arial (Body)"/>
                <a:cs typeface="Calibri" pitchFamily="34" charset="0"/>
              </a:rPr>
              <a:t>There is </a:t>
            </a:r>
            <a:r>
              <a:rPr lang="en-US" sz="3000" dirty="0">
                <a:latin typeface="Arial (Body)"/>
                <a:cs typeface="Calibri" pitchFamily="34" charset="0"/>
              </a:rPr>
              <a:t>one</a:t>
            </a:r>
            <a:r>
              <a:rPr lang="vi-VN" sz="3000" dirty="0">
                <a:latin typeface="Arial (Body)"/>
                <a:cs typeface="Calibri" pitchFamily="34" charset="0"/>
              </a:rPr>
              <a:t> investment opportunity available: Initial investment </a:t>
            </a:r>
            <a:r>
              <a:rPr lang="en-US" sz="3000" dirty="0">
                <a:latin typeface="Arial (Body)"/>
                <a:cs typeface="Calibri" pitchFamily="34" charset="0"/>
              </a:rPr>
              <a:t>50 </a:t>
            </a:r>
            <a:r>
              <a:rPr lang="vi-VN" sz="3000" dirty="0">
                <a:latin typeface="Arial (Body)"/>
                <a:cs typeface="Calibri" pitchFamily="34" charset="0"/>
              </a:rPr>
              <a:t>bil. In one year</a:t>
            </a:r>
            <a:r>
              <a:rPr lang="en-US" sz="3000" dirty="0">
                <a:latin typeface="Arial (Body)"/>
                <a:cs typeface="Calibri" pitchFamily="34" charset="0"/>
              </a:rPr>
              <a:t> </a:t>
            </a:r>
            <a:r>
              <a:rPr lang="vi-VN" sz="3000" dirty="0">
                <a:latin typeface="Arial (Body)"/>
                <a:cs typeface="Calibri" pitchFamily="34" charset="0"/>
              </a:rPr>
              <a:t>there is a probability of </a:t>
            </a:r>
            <a:r>
              <a:rPr lang="en-US" sz="3000" dirty="0">
                <a:latin typeface="Arial (Body)"/>
                <a:cs typeface="Calibri" pitchFamily="34" charset="0"/>
              </a:rPr>
              <a:t>70% </a:t>
            </a:r>
            <a:r>
              <a:rPr lang="vi-VN" sz="3000" dirty="0">
                <a:latin typeface="Arial (Body)"/>
                <a:cs typeface="Calibri" pitchFamily="34" charset="0"/>
              </a:rPr>
              <a:t>that the return is </a:t>
            </a:r>
            <a:r>
              <a:rPr lang="en-US" sz="3000" dirty="0">
                <a:latin typeface="Arial (Body)"/>
                <a:cs typeface="Calibri" pitchFamily="34" charset="0"/>
              </a:rPr>
              <a:t>100 </a:t>
            </a:r>
            <a:r>
              <a:rPr lang="vi-VN" sz="3000" dirty="0">
                <a:latin typeface="Arial (Body)"/>
                <a:cs typeface="Calibri" pitchFamily="34" charset="0"/>
              </a:rPr>
              <a:t>bil</a:t>
            </a:r>
            <a:r>
              <a:rPr lang="en-US" sz="3000" dirty="0">
                <a:latin typeface="Arial (Body)"/>
                <a:cs typeface="Calibri" pitchFamily="34" charset="0"/>
              </a:rPr>
              <a:t> (win)</a:t>
            </a:r>
            <a:r>
              <a:rPr lang="vi-VN" sz="3000" dirty="0">
                <a:latin typeface="Arial (Body)"/>
                <a:cs typeface="Calibri" pitchFamily="34" charset="0"/>
              </a:rPr>
              <a:t>.</a:t>
            </a:r>
            <a:r>
              <a:rPr lang="en-US" sz="3000" dirty="0">
                <a:latin typeface="Arial (Body)"/>
                <a:cs typeface="Calibri" pitchFamily="34" charset="0"/>
              </a:rPr>
              <a:t> </a:t>
            </a:r>
            <a:r>
              <a:rPr lang="vi-VN" sz="3000" dirty="0">
                <a:latin typeface="Arial (Body)"/>
                <a:cs typeface="Calibri" pitchFamily="34" charset="0"/>
              </a:rPr>
              <a:t>and</a:t>
            </a:r>
            <a:r>
              <a:rPr lang="en-US" sz="3000" dirty="0">
                <a:latin typeface="Arial (Body)"/>
                <a:cs typeface="Calibri" pitchFamily="34" charset="0"/>
              </a:rPr>
              <a:t> 30% </a:t>
            </a:r>
            <a:r>
              <a:rPr lang="vi-VN" sz="3000" dirty="0">
                <a:latin typeface="Arial (Body)"/>
                <a:cs typeface="Calibri" pitchFamily="34" charset="0"/>
              </a:rPr>
              <a:t>that the return is 0</a:t>
            </a:r>
            <a:r>
              <a:rPr lang="en-US" sz="3000" dirty="0">
                <a:latin typeface="Arial (Body)"/>
                <a:cs typeface="Calibri" pitchFamily="34" charset="0"/>
              </a:rPr>
              <a:t> (fail). </a:t>
            </a:r>
          </a:p>
          <a:p>
            <a:pPr marL="363538" indent="-363538" algn="just">
              <a:buFont typeface="Wingdings" pitchFamily="2" charset="2"/>
              <a:buChar char="§"/>
            </a:pPr>
            <a:r>
              <a:rPr lang="en-US" sz="3000" dirty="0">
                <a:latin typeface="Arial (Body)"/>
                <a:cs typeface="Calibri" pitchFamily="34" charset="0"/>
              </a:rPr>
              <a:t>Lenders refuse to lend. Tuan Bach can only raise capital through equity issue to himself, i.e., contributing more capital to the firm.</a:t>
            </a:r>
          </a:p>
        </p:txBody>
      </p:sp>
      <p:sp>
        <p:nvSpPr>
          <p:cNvPr id="5" name="Title 4"/>
          <p:cNvSpPr>
            <a:spLocks noGrp="1"/>
          </p:cNvSpPr>
          <p:nvPr>
            <p:ph type="title"/>
          </p:nvPr>
        </p:nvSpPr>
        <p:spPr/>
        <p:txBody>
          <a:bodyPr/>
          <a:lstStyle/>
          <a:p>
            <a:pPr marL="795338" indent="-795338"/>
            <a:r>
              <a:rPr lang="en-AU" sz="4000" b="1" dirty="0"/>
              <a:t>I.	</a:t>
            </a:r>
            <a:r>
              <a:rPr lang="vi-VN" sz="4000" b="1" dirty="0"/>
              <a:t>WHAT IS CORPORATE FINANCE</a:t>
            </a:r>
            <a:r>
              <a:rPr lang="en-AU" sz="4000" b="1" dirty="0"/>
              <a:t>?</a:t>
            </a:r>
            <a:endParaRPr lang="en-US" sz="3800" dirty="0"/>
          </a:p>
        </p:txBody>
      </p:sp>
    </p:spTree>
    <p:extLst>
      <p:ext uri="{BB962C8B-B14F-4D97-AF65-F5344CB8AC3E}">
        <p14:creationId xmlns:p14="http://schemas.microsoft.com/office/powerpoint/2010/main" val="3499387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19200"/>
            <a:ext cx="9067800" cy="4697413"/>
          </a:xfrm>
        </p:spPr>
        <p:txBody>
          <a:bodyPr>
            <a:noAutofit/>
          </a:bodyPr>
          <a:lstStyle/>
          <a:p>
            <a:pPr>
              <a:buFont typeface="Arial" panose="020B0604020202020204" pitchFamily="34" charset="0"/>
              <a:buNone/>
            </a:pPr>
            <a:r>
              <a:rPr lang="en-US" sz="3000" b="1" i="1" dirty="0">
                <a:latin typeface="Arial (Body)"/>
                <a:cs typeface="Calibri" pitchFamily="34" charset="0"/>
              </a:rPr>
              <a:t>Example Y (cont.)</a:t>
            </a:r>
          </a:p>
          <a:p>
            <a:pPr marL="514350" indent="-514350" algn="just">
              <a:buFont typeface="Arial" panose="020B0604020202020204" pitchFamily="34" charset="0"/>
              <a:buNone/>
            </a:pPr>
            <a:r>
              <a:rPr lang="en-US" sz="3000" dirty="0">
                <a:latin typeface="Arial (Body)"/>
                <a:cs typeface="Calibri" pitchFamily="34" charset="0"/>
              </a:rPr>
              <a:t>1. If Tuan Bach decides to invest and fail, in one year the value to Nicolas shareholders and debtholders will be:</a:t>
            </a:r>
          </a:p>
          <a:p>
            <a:pPr algn="just">
              <a:buFont typeface="Arial" panose="020B0604020202020204" pitchFamily="34" charset="0"/>
              <a:buNone/>
            </a:pPr>
            <a:r>
              <a:rPr lang="en-US" sz="3000" dirty="0">
                <a:latin typeface="Arial (Body)"/>
                <a:cs typeface="Calibri" pitchFamily="34" charset="0"/>
              </a:rPr>
              <a:t>a/ 0 </a:t>
            </a:r>
            <a:r>
              <a:rPr lang="en-US" sz="3000" dirty="0" err="1">
                <a:latin typeface="Arial (Body)"/>
                <a:cs typeface="Calibri" pitchFamily="34" charset="0"/>
              </a:rPr>
              <a:t>bil</a:t>
            </a:r>
            <a:r>
              <a:rPr lang="en-US" sz="3000" dirty="0">
                <a:latin typeface="Arial (Body)"/>
                <a:cs typeface="Calibri" pitchFamily="34" charset="0"/>
              </a:rPr>
              <a:t> and 0 </a:t>
            </a:r>
            <a:r>
              <a:rPr lang="en-US" sz="3000" dirty="0" err="1">
                <a:latin typeface="Arial (Body)"/>
                <a:cs typeface="Calibri" pitchFamily="34" charset="0"/>
              </a:rPr>
              <a:t>bil</a:t>
            </a:r>
            <a:r>
              <a:rPr lang="en-US" sz="3000" dirty="0">
                <a:latin typeface="Arial (Body)"/>
                <a:cs typeface="Calibri" pitchFamily="34" charset="0"/>
              </a:rPr>
              <a:t>			b/ 0 </a:t>
            </a:r>
            <a:r>
              <a:rPr lang="en-US" sz="3000" dirty="0" err="1">
                <a:latin typeface="Arial (Body)"/>
                <a:cs typeface="Calibri" pitchFamily="34" charset="0"/>
              </a:rPr>
              <a:t>bil</a:t>
            </a:r>
            <a:r>
              <a:rPr lang="en-US" sz="3000" dirty="0">
                <a:latin typeface="Arial (Body)"/>
                <a:cs typeface="Calibri" pitchFamily="34" charset="0"/>
              </a:rPr>
              <a:t> and 40 </a:t>
            </a:r>
            <a:r>
              <a:rPr lang="en-US" sz="3000" dirty="0" err="1">
                <a:latin typeface="Arial (Body)"/>
                <a:cs typeface="Calibri" pitchFamily="34" charset="0"/>
              </a:rPr>
              <a:t>bil</a:t>
            </a:r>
            <a:r>
              <a:rPr lang="en-US" sz="3000" dirty="0">
                <a:latin typeface="Arial (Body)"/>
                <a:cs typeface="Calibri" pitchFamily="34" charset="0"/>
              </a:rPr>
              <a:t>	</a:t>
            </a:r>
          </a:p>
          <a:p>
            <a:pPr algn="just">
              <a:buFont typeface="Arial" panose="020B0604020202020204" pitchFamily="34" charset="0"/>
              <a:buNone/>
            </a:pPr>
            <a:r>
              <a:rPr lang="en-US" sz="3000" dirty="0">
                <a:latin typeface="Arial (Body)"/>
                <a:cs typeface="Calibri" pitchFamily="34" charset="0"/>
              </a:rPr>
              <a:t>c/ 0 </a:t>
            </a:r>
            <a:r>
              <a:rPr lang="en-US" sz="3000" dirty="0" err="1">
                <a:latin typeface="Arial (Body)"/>
                <a:cs typeface="Calibri" pitchFamily="34" charset="0"/>
              </a:rPr>
              <a:t>bil</a:t>
            </a:r>
            <a:r>
              <a:rPr lang="en-US" sz="3000" dirty="0">
                <a:latin typeface="Arial (Body)"/>
                <a:cs typeface="Calibri" pitchFamily="34" charset="0"/>
              </a:rPr>
              <a:t> and 50 </a:t>
            </a:r>
            <a:r>
              <a:rPr lang="en-US" sz="3000" dirty="0" err="1">
                <a:latin typeface="Arial (Body)"/>
                <a:cs typeface="Calibri" pitchFamily="34" charset="0"/>
              </a:rPr>
              <a:t>bil</a:t>
            </a:r>
            <a:r>
              <a:rPr lang="en-US" sz="3000" dirty="0">
                <a:latin typeface="Arial (Body)"/>
                <a:cs typeface="Calibri" pitchFamily="34" charset="0"/>
              </a:rPr>
              <a:t>		d/ Other</a:t>
            </a:r>
          </a:p>
          <a:p>
            <a:pPr>
              <a:buFont typeface="Arial" panose="020B0604020202020204" pitchFamily="34" charset="0"/>
              <a:buNone/>
            </a:pPr>
            <a:r>
              <a:rPr lang="en-US" sz="3000" dirty="0">
                <a:latin typeface="Arial (Body)"/>
                <a:cs typeface="Calibri" pitchFamily="34" charset="0"/>
              </a:rPr>
              <a:t>2. If Tuan Bach decides to invest and win. In one year, the value to Nicolas shareholders and debtholders will be:</a:t>
            </a:r>
          </a:p>
          <a:p>
            <a:pPr>
              <a:buFont typeface="Arial" panose="020B0604020202020204" pitchFamily="34" charset="0"/>
              <a:buNone/>
            </a:pPr>
            <a:r>
              <a:rPr lang="en-US" sz="3000" dirty="0">
                <a:latin typeface="Arial (Body)"/>
                <a:cs typeface="Calibri" pitchFamily="34" charset="0"/>
              </a:rPr>
              <a:t>a/ 50 </a:t>
            </a:r>
            <a:r>
              <a:rPr lang="en-US" sz="3000" dirty="0" err="1">
                <a:latin typeface="Arial (Body)"/>
                <a:cs typeface="Calibri" pitchFamily="34" charset="0"/>
              </a:rPr>
              <a:t>bil</a:t>
            </a:r>
            <a:r>
              <a:rPr lang="en-US" sz="3000" dirty="0">
                <a:latin typeface="Arial (Body)"/>
                <a:cs typeface="Calibri" pitchFamily="34" charset="0"/>
              </a:rPr>
              <a:t> and 100 </a:t>
            </a:r>
            <a:r>
              <a:rPr lang="en-US" sz="3000" dirty="0" err="1">
                <a:latin typeface="Arial (Body)"/>
                <a:cs typeface="Calibri" pitchFamily="34" charset="0"/>
              </a:rPr>
              <a:t>bil</a:t>
            </a:r>
            <a:r>
              <a:rPr lang="en-US" sz="3000" dirty="0">
                <a:latin typeface="Arial (Body)"/>
                <a:cs typeface="Calibri" pitchFamily="34" charset="0"/>
              </a:rPr>
              <a:t>		b/ 70 </a:t>
            </a:r>
            <a:r>
              <a:rPr lang="en-US" sz="3000" dirty="0" err="1">
                <a:latin typeface="Arial (Body)"/>
                <a:cs typeface="Calibri" pitchFamily="34" charset="0"/>
              </a:rPr>
              <a:t>bil</a:t>
            </a:r>
            <a:r>
              <a:rPr lang="en-US" sz="3000" dirty="0">
                <a:latin typeface="Arial (Body)"/>
                <a:cs typeface="Calibri" pitchFamily="34" charset="0"/>
              </a:rPr>
              <a:t> and 0 </a:t>
            </a:r>
            <a:r>
              <a:rPr lang="en-US" sz="3000" dirty="0" err="1">
                <a:latin typeface="Arial (Body)"/>
                <a:cs typeface="Calibri" pitchFamily="34" charset="0"/>
              </a:rPr>
              <a:t>bil</a:t>
            </a:r>
            <a:endParaRPr lang="en-US" sz="3000" dirty="0">
              <a:latin typeface="Arial (Body)"/>
              <a:cs typeface="Calibri" pitchFamily="34" charset="0"/>
            </a:endParaRPr>
          </a:p>
          <a:p>
            <a:pPr>
              <a:buFont typeface="Arial" panose="020B0604020202020204" pitchFamily="34" charset="0"/>
              <a:buNone/>
            </a:pPr>
            <a:r>
              <a:rPr lang="en-US" sz="3000" dirty="0">
                <a:latin typeface="Arial (Body)"/>
                <a:cs typeface="Calibri" pitchFamily="34" charset="0"/>
              </a:rPr>
              <a:t>c/ 0 </a:t>
            </a:r>
            <a:r>
              <a:rPr lang="en-US" sz="3000" dirty="0" err="1">
                <a:latin typeface="Arial (Body)"/>
                <a:cs typeface="Calibri" pitchFamily="34" charset="0"/>
              </a:rPr>
              <a:t>bil</a:t>
            </a:r>
            <a:r>
              <a:rPr lang="en-US" sz="3000" dirty="0">
                <a:latin typeface="Arial (Body)"/>
                <a:cs typeface="Calibri" pitchFamily="34" charset="0"/>
              </a:rPr>
              <a:t> and 70 </a:t>
            </a:r>
            <a:r>
              <a:rPr lang="en-US" sz="3000" dirty="0" err="1">
                <a:latin typeface="Arial (Body)"/>
                <a:cs typeface="Calibri" pitchFamily="34" charset="0"/>
              </a:rPr>
              <a:t>bil</a:t>
            </a:r>
            <a:r>
              <a:rPr lang="en-US" sz="3000" dirty="0">
                <a:latin typeface="Arial (Body)"/>
                <a:cs typeface="Calibri" pitchFamily="34" charset="0"/>
              </a:rPr>
              <a:t>		d/ Other</a:t>
            </a:r>
          </a:p>
        </p:txBody>
      </p:sp>
      <p:sp>
        <p:nvSpPr>
          <p:cNvPr id="5" name="Title 4"/>
          <p:cNvSpPr>
            <a:spLocks noGrp="1"/>
          </p:cNvSpPr>
          <p:nvPr>
            <p:ph type="title"/>
          </p:nvPr>
        </p:nvSpPr>
        <p:spPr/>
        <p:txBody>
          <a:bodyPr/>
          <a:lstStyle/>
          <a:p>
            <a:pPr marL="795338" indent="-795338"/>
            <a:r>
              <a:rPr lang="en-AU" sz="4000" b="1" dirty="0"/>
              <a:t>I.	</a:t>
            </a:r>
            <a:r>
              <a:rPr lang="vi-VN" sz="4000" b="1" dirty="0"/>
              <a:t>WHAT IS CORPORATE FINANCE</a:t>
            </a:r>
            <a:r>
              <a:rPr lang="en-AU" sz="4000" b="1" dirty="0"/>
              <a:t>?</a:t>
            </a:r>
            <a:endParaRPr lang="en-US" sz="3800" dirty="0"/>
          </a:p>
        </p:txBody>
      </p:sp>
    </p:spTree>
    <p:extLst>
      <p:ext uri="{BB962C8B-B14F-4D97-AF65-F5344CB8AC3E}">
        <p14:creationId xmlns:p14="http://schemas.microsoft.com/office/powerpoint/2010/main" val="4030893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95400"/>
            <a:ext cx="9067800" cy="4697413"/>
          </a:xfrm>
        </p:spPr>
        <p:txBody>
          <a:bodyPr>
            <a:noAutofit/>
          </a:bodyPr>
          <a:lstStyle/>
          <a:p>
            <a:pPr>
              <a:buFont typeface="Arial" panose="020B0604020202020204" pitchFamily="34" charset="0"/>
              <a:buNone/>
            </a:pPr>
            <a:r>
              <a:rPr lang="en-US" sz="3000" b="1" i="1" dirty="0">
                <a:latin typeface="Arial (Body)"/>
                <a:cs typeface="Calibri" pitchFamily="34" charset="0"/>
              </a:rPr>
              <a:t>Example Y (cont.)</a:t>
            </a:r>
          </a:p>
          <a:p>
            <a:pPr>
              <a:buFont typeface="Arial" panose="020B0604020202020204" pitchFamily="34" charset="0"/>
              <a:buNone/>
            </a:pPr>
            <a:r>
              <a:rPr lang="en-US" sz="3000" dirty="0">
                <a:latin typeface="Arial (Body)"/>
                <a:cs typeface="Calibri" pitchFamily="34" charset="0"/>
              </a:rPr>
              <a:t>3. If you were Tuan Bach, what would you do?</a:t>
            </a:r>
          </a:p>
          <a:p>
            <a:pPr>
              <a:buFont typeface="Arial" panose="020B0604020202020204" pitchFamily="34" charset="0"/>
              <a:buNone/>
            </a:pPr>
            <a:r>
              <a:rPr lang="en-US" sz="3000" dirty="0">
                <a:latin typeface="Arial (Body)"/>
                <a:cs typeface="Calibri" pitchFamily="34" charset="0"/>
              </a:rPr>
              <a:t>a/ Contribute more capital to invest.</a:t>
            </a:r>
          </a:p>
          <a:p>
            <a:pPr>
              <a:buFont typeface="Arial" panose="020B0604020202020204" pitchFamily="34" charset="0"/>
              <a:buNone/>
            </a:pPr>
            <a:r>
              <a:rPr lang="en-US" sz="3000" dirty="0">
                <a:latin typeface="Arial (Body)"/>
                <a:cs typeface="Calibri" pitchFamily="34" charset="0"/>
              </a:rPr>
              <a:t>b/ Do not invest.</a:t>
            </a:r>
          </a:p>
          <a:p>
            <a:pPr>
              <a:buFont typeface="Arial" panose="020B0604020202020204" pitchFamily="34" charset="0"/>
              <a:buNone/>
            </a:pPr>
            <a:r>
              <a:rPr lang="en-US" sz="3000" dirty="0">
                <a:latin typeface="Arial (Body)"/>
                <a:cs typeface="Calibri" pitchFamily="34" charset="0"/>
              </a:rPr>
              <a:t>c/ Go America to hide from lenders.		</a:t>
            </a:r>
          </a:p>
          <a:p>
            <a:pPr>
              <a:buFont typeface="Arial" panose="020B0604020202020204" pitchFamily="34" charset="0"/>
              <a:buNone/>
            </a:pPr>
            <a:r>
              <a:rPr lang="en-US" sz="3000" dirty="0">
                <a:latin typeface="Arial (Body)"/>
                <a:cs typeface="Calibri" pitchFamily="34" charset="0"/>
              </a:rPr>
              <a:t>d/ Other.</a:t>
            </a:r>
          </a:p>
        </p:txBody>
      </p:sp>
      <p:sp>
        <p:nvSpPr>
          <p:cNvPr id="5" name="Title 4"/>
          <p:cNvSpPr>
            <a:spLocks noGrp="1"/>
          </p:cNvSpPr>
          <p:nvPr>
            <p:ph type="title"/>
          </p:nvPr>
        </p:nvSpPr>
        <p:spPr/>
        <p:txBody>
          <a:bodyPr/>
          <a:lstStyle/>
          <a:p>
            <a:pPr marL="795338" indent="-795338"/>
            <a:r>
              <a:rPr lang="en-AU" sz="4000" b="1" dirty="0"/>
              <a:t>I.	</a:t>
            </a:r>
            <a:r>
              <a:rPr lang="vi-VN" sz="4000" b="1" dirty="0"/>
              <a:t>WHAT IS CORPORATE FINANCE</a:t>
            </a:r>
            <a:r>
              <a:rPr lang="en-AU" sz="4000" b="1" dirty="0"/>
              <a:t>?</a:t>
            </a:r>
            <a:endParaRPr lang="en-US" sz="3800" dirty="0"/>
          </a:p>
        </p:txBody>
      </p:sp>
    </p:spTree>
    <p:extLst>
      <p:ext uri="{BB962C8B-B14F-4D97-AF65-F5344CB8AC3E}">
        <p14:creationId xmlns:p14="http://schemas.microsoft.com/office/powerpoint/2010/main" val="3511176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19</a:t>
            </a:fld>
            <a:endParaRPr lang="vi-VN"/>
          </a:p>
        </p:txBody>
      </p:sp>
      <p:sp>
        <p:nvSpPr>
          <p:cNvPr id="7" name="Title 4"/>
          <p:cNvSpPr>
            <a:spLocks noGrp="1"/>
          </p:cNvSpPr>
          <p:nvPr>
            <p:ph type="title"/>
          </p:nvPr>
        </p:nvSpPr>
        <p:spPr>
          <a:xfrm>
            <a:off x="1500188" y="142875"/>
            <a:ext cx="7643812" cy="1000125"/>
          </a:xfrm>
        </p:spPr>
        <p:txBody>
          <a:bodyPr/>
          <a:lstStyle/>
          <a:p>
            <a:pPr marL="465138" indent="-465138"/>
            <a:r>
              <a:rPr lang="en-AU" b="1" dirty="0"/>
              <a:t>I.	</a:t>
            </a:r>
            <a:r>
              <a:rPr lang="vi-VN" b="1" dirty="0"/>
              <a:t>WHAT IS CORPORATE FINANCE</a:t>
            </a:r>
            <a:r>
              <a:rPr lang="en-AU" b="1" dirty="0"/>
              <a:t>?</a:t>
            </a:r>
            <a:endParaRPr lang="en-US" dirty="0"/>
          </a:p>
        </p:txBody>
      </p:sp>
      <p:sp>
        <p:nvSpPr>
          <p:cNvPr id="11" name="TextBox 10">
            <a:extLst>
              <a:ext uri="{FF2B5EF4-FFF2-40B4-BE49-F238E27FC236}">
                <a16:creationId xmlns:a16="http://schemas.microsoft.com/office/drawing/2014/main" id="{37C767E7-6CB9-487E-A466-702B767FD85B}"/>
              </a:ext>
            </a:extLst>
          </p:cNvPr>
          <p:cNvSpPr txBox="1"/>
          <p:nvPr/>
        </p:nvSpPr>
        <p:spPr>
          <a:xfrm>
            <a:off x="135228" y="1360717"/>
            <a:ext cx="8873543" cy="5247590"/>
          </a:xfrm>
          <a:prstGeom prst="rect">
            <a:avLst/>
          </a:prstGeom>
          <a:noFill/>
        </p:spPr>
        <p:txBody>
          <a:bodyPr wrap="square" rtlCol="0">
            <a:spAutoFit/>
          </a:bodyPr>
          <a:lstStyle/>
          <a:p>
            <a:pPr marL="571500" indent="-571500" algn="l">
              <a:spcBef>
                <a:spcPts val="1200"/>
              </a:spcBef>
              <a:buFont typeface="Wingdings" panose="05000000000000000000" pitchFamily="2" charset="2"/>
              <a:buChar char="§"/>
            </a:pPr>
            <a:r>
              <a:rPr lang="en-US" sz="3000" dirty="0">
                <a:latin typeface="Arial" panose="020B0604020202020204" pitchFamily="34" charset="0"/>
                <a:ea typeface="Tahoma" panose="020B0604030504040204" pitchFamily="34" charset="0"/>
                <a:cs typeface="Arial" panose="020B0604020202020204" pitchFamily="34" charset="0"/>
              </a:rPr>
              <a:t>Organizational Chart of a Corporation</a:t>
            </a:r>
          </a:p>
          <a:p>
            <a:pPr marL="571500" indent="-571500">
              <a:spcBef>
                <a:spcPts val="1200"/>
              </a:spcBef>
              <a:buFont typeface="Wingdings" panose="05000000000000000000" pitchFamily="2" charset="2"/>
              <a:buChar char="§"/>
            </a:pPr>
            <a:endParaRPr lang="en-US" sz="3000" dirty="0">
              <a:latin typeface="Arial" panose="020B0604020202020204" pitchFamily="34" charset="0"/>
              <a:ea typeface="Tahoma" panose="020B0604030504040204" pitchFamily="34" charset="0"/>
              <a:cs typeface="Arial" panose="020B0604020202020204" pitchFamily="34" charset="0"/>
            </a:endParaRPr>
          </a:p>
          <a:p>
            <a:pPr marL="571500" indent="-571500">
              <a:spcBef>
                <a:spcPts val="1200"/>
              </a:spcBef>
              <a:buFont typeface="Wingdings" panose="05000000000000000000" pitchFamily="2" charset="2"/>
              <a:buChar char="§"/>
            </a:pPr>
            <a:endParaRPr lang="en-US" sz="3000" dirty="0">
              <a:latin typeface="Arial" panose="020B0604020202020204" pitchFamily="34" charset="0"/>
              <a:ea typeface="Tahoma" panose="020B0604030504040204" pitchFamily="34" charset="0"/>
              <a:cs typeface="Arial" panose="020B0604020202020204" pitchFamily="34" charset="0"/>
            </a:endParaRPr>
          </a:p>
          <a:p>
            <a:pPr marL="571500" indent="-571500">
              <a:spcBef>
                <a:spcPts val="1200"/>
              </a:spcBef>
              <a:buFont typeface="Wingdings" panose="05000000000000000000" pitchFamily="2" charset="2"/>
              <a:buChar char="§"/>
            </a:pPr>
            <a:endParaRPr lang="en-US" sz="3000" dirty="0">
              <a:latin typeface="Arial" panose="020B0604020202020204" pitchFamily="34" charset="0"/>
              <a:ea typeface="Tahoma" panose="020B0604030504040204" pitchFamily="34" charset="0"/>
              <a:cs typeface="Arial" panose="020B0604020202020204" pitchFamily="34" charset="0"/>
            </a:endParaRPr>
          </a:p>
          <a:p>
            <a:pPr marL="571500" indent="-571500">
              <a:spcBef>
                <a:spcPts val="1200"/>
              </a:spcBef>
              <a:buFont typeface="Wingdings" panose="05000000000000000000" pitchFamily="2" charset="2"/>
              <a:buChar char="§"/>
            </a:pPr>
            <a:endParaRPr lang="en-US" sz="3000" dirty="0">
              <a:latin typeface="Arial" panose="020B0604020202020204" pitchFamily="34" charset="0"/>
              <a:ea typeface="Tahoma" panose="020B0604030504040204" pitchFamily="34" charset="0"/>
              <a:cs typeface="Arial" panose="020B0604020202020204" pitchFamily="34" charset="0"/>
            </a:endParaRPr>
          </a:p>
          <a:p>
            <a:pPr marL="571500" indent="-571500">
              <a:spcBef>
                <a:spcPts val="1200"/>
              </a:spcBef>
              <a:buFont typeface="Wingdings" panose="05000000000000000000" pitchFamily="2" charset="2"/>
              <a:buChar char="§"/>
            </a:pPr>
            <a:endParaRPr lang="en-US" sz="3000" dirty="0">
              <a:latin typeface="Arial" panose="020B0604020202020204" pitchFamily="34" charset="0"/>
              <a:ea typeface="Tahoma" panose="020B0604030504040204" pitchFamily="34" charset="0"/>
              <a:cs typeface="Arial" panose="020B0604020202020204" pitchFamily="34" charset="0"/>
            </a:endParaRPr>
          </a:p>
          <a:p>
            <a:pPr marL="571500" indent="-571500">
              <a:spcBef>
                <a:spcPts val="1200"/>
              </a:spcBef>
              <a:buFont typeface="Wingdings" panose="05000000000000000000" pitchFamily="2" charset="2"/>
              <a:buChar char="§"/>
            </a:pPr>
            <a:endParaRPr lang="en-US" sz="3000" dirty="0">
              <a:latin typeface="Arial" panose="020B0604020202020204" pitchFamily="34" charset="0"/>
              <a:ea typeface="Tahoma" panose="020B0604030504040204" pitchFamily="34" charset="0"/>
              <a:cs typeface="Arial" panose="020B0604020202020204" pitchFamily="34" charset="0"/>
            </a:endParaRPr>
          </a:p>
          <a:p>
            <a:pPr marL="571500" indent="-571500">
              <a:spcBef>
                <a:spcPts val="1200"/>
              </a:spcBef>
              <a:buFont typeface="Wingdings" panose="05000000000000000000" pitchFamily="2" charset="2"/>
              <a:buChar char="§"/>
            </a:pPr>
            <a:endParaRPr lang="en-US" sz="3000" dirty="0">
              <a:latin typeface="Arial" panose="020B0604020202020204" pitchFamily="34" charset="0"/>
              <a:ea typeface="Tahoma" panose="020B0604030504040204" pitchFamily="34" charset="0"/>
              <a:cs typeface="Arial" panose="020B0604020202020204" pitchFamily="34" charset="0"/>
            </a:endParaRPr>
          </a:p>
          <a:p>
            <a:pPr marL="457200" indent="-457200" algn="l">
              <a:spcBef>
                <a:spcPts val="1200"/>
              </a:spcBef>
              <a:buFont typeface="Wingdings" panose="05000000000000000000" pitchFamily="2" charset="2"/>
              <a:buChar char="v"/>
            </a:pPr>
            <a:r>
              <a:rPr lang="en-US" sz="1500" i="1" dirty="0">
                <a:latin typeface="Arial" panose="020B0604020202020204" pitchFamily="34" charset="0"/>
                <a:ea typeface="Tahoma" panose="020B0604030504040204" pitchFamily="34" charset="0"/>
                <a:cs typeface="Arial" panose="020B0604020202020204" pitchFamily="34" charset="0"/>
              </a:rPr>
              <a:t>Where are the shareholders in this chart?</a:t>
            </a:r>
          </a:p>
        </p:txBody>
      </p:sp>
      <p:pic>
        <p:nvPicPr>
          <p:cNvPr id="12" name="Picture 3" descr="fig01_02.gif">
            <a:extLst>
              <a:ext uri="{FF2B5EF4-FFF2-40B4-BE49-F238E27FC236}">
                <a16:creationId xmlns:a16="http://schemas.microsoft.com/office/drawing/2014/main" id="{99425EC8-2415-4EBD-9366-5FE5392931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28800"/>
            <a:ext cx="5611813"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5">
            <a:extLst>
              <a:ext uri="{FF2B5EF4-FFF2-40B4-BE49-F238E27FC236}">
                <a16:creationId xmlns:a16="http://schemas.microsoft.com/office/drawing/2014/main" id="{EA2E4B4E-774B-44D2-A606-6BFE321F8684}"/>
              </a:ext>
            </a:extLst>
          </p:cNvPr>
          <p:cNvSpPr txBox="1">
            <a:spLocks noChangeArrowheads="1"/>
          </p:cNvSpPr>
          <p:nvPr/>
        </p:nvSpPr>
        <p:spPr bwMode="auto">
          <a:xfrm>
            <a:off x="135228" y="5885368"/>
            <a:ext cx="8621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l"/>
            <a:r>
              <a:rPr lang="en-US" altLang="en-US" sz="2000" dirty="0"/>
              <a:t>Berk, </a:t>
            </a:r>
            <a:r>
              <a:rPr lang="en-US" altLang="en-US" sz="2000" dirty="0" err="1"/>
              <a:t>DeMarzo</a:t>
            </a:r>
            <a:r>
              <a:rPr lang="en-US" altLang="en-US" sz="2000" dirty="0"/>
              <a:t> </a:t>
            </a:r>
            <a:r>
              <a:rPr lang="en-US" altLang="en-US" sz="2000" i="1" dirty="0"/>
              <a:t>Corporate Finance </a:t>
            </a:r>
            <a:r>
              <a:rPr lang="en-US" altLang="en-US" sz="2000" dirty="0"/>
              <a:t>4</a:t>
            </a:r>
            <a:r>
              <a:rPr lang="en-US" altLang="en-US" sz="2000" baseline="30000" dirty="0"/>
              <a:t>th</a:t>
            </a:r>
            <a:r>
              <a:rPr lang="en-US" altLang="en-US" sz="2000" dirty="0"/>
              <a:t> edition.  </a:t>
            </a:r>
            <a:endParaRPr lang="en-US" altLang="en-US" sz="20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ctrTitle" idx="4294967295"/>
          </p:nvPr>
        </p:nvSpPr>
        <p:spPr>
          <a:xfrm>
            <a:off x="0" y="2209800"/>
            <a:ext cx="9144000" cy="3276600"/>
          </a:xfrm>
          <a:noFill/>
          <a:ln>
            <a:solidFill>
              <a:srgbClr val="000000"/>
            </a:solidFill>
          </a:ln>
        </p:spPr>
        <p:txBody>
          <a:bodyPr/>
          <a:lstStyle/>
          <a:p>
            <a:pPr algn="ctr"/>
            <a:r>
              <a:rPr lang="en-US" sz="3200" b="1" i="1" dirty="0">
                <a:solidFill>
                  <a:schemeClr val="tx1"/>
                </a:solidFill>
              </a:rPr>
              <a:t>TCHE321</a:t>
            </a:r>
            <a:br>
              <a:rPr lang="en-US" sz="3200" b="1" i="1" dirty="0">
                <a:solidFill>
                  <a:schemeClr val="tx1"/>
                </a:solidFill>
              </a:rPr>
            </a:br>
            <a:r>
              <a:rPr lang="vi-VN" sz="2500" b="1" dirty="0">
                <a:solidFill>
                  <a:schemeClr val="tx1"/>
                </a:solidFill>
              </a:rPr>
              <a:t>CORPORATE FINANCE</a:t>
            </a:r>
            <a:br>
              <a:rPr lang="en-US" sz="2500" b="1" dirty="0">
                <a:solidFill>
                  <a:schemeClr val="tx1"/>
                </a:solidFill>
              </a:rPr>
            </a:br>
            <a:r>
              <a:rPr lang="vi-VN" sz="2500" b="1" i="1" dirty="0">
                <a:solidFill>
                  <a:schemeClr val="tx1"/>
                </a:solidFill>
              </a:rPr>
              <a:t>Nguyen Manh Hiep</a:t>
            </a:r>
            <a:br>
              <a:rPr lang="en-US" sz="2500" b="1" i="1" dirty="0">
                <a:solidFill>
                  <a:schemeClr val="tx1"/>
                </a:solidFill>
              </a:rPr>
            </a:br>
            <a:r>
              <a:rPr lang="en-US" sz="2500" b="1" i="1" dirty="0">
                <a:solidFill>
                  <a:schemeClr val="tx1"/>
                </a:solidFill>
              </a:rPr>
              <a:t>2020</a:t>
            </a:r>
            <a:br>
              <a:rPr lang="en-US" sz="2500" b="1" i="1" dirty="0">
                <a:solidFill>
                  <a:schemeClr val="tx1"/>
                </a:solidFill>
              </a:rPr>
            </a:br>
            <a:endParaRPr lang="vi-VN" sz="2500" b="1" dirty="0">
              <a:solidFill>
                <a:schemeClr val="tx1"/>
              </a:solidFill>
            </a:endParaRPr>
          </a:p>
        </p:txBody>
      </p:sp>
      <p:sp>
        <p:nvSpPr>
          <p:cNvPr id="4099" name="Slide Number Placeholder 2"/>
          <p:cNvSpPr>
            <a:spLocks noGrp="1"/>
          </p:cNvSpPr>
          <p:nvPr>
            <p:ph type="sldNum" sz="quarter" idx="12"/>
          </p:nvPr>
        </p:nvSpPr>
        <p:spPr bwMode="auto">
          <a:noFill/>
          <a:ln>
            <a:miter lim="800000"/>
            <a:headEnd/>
            <a:tailEnd/>
          </a:ln>
        </p:spPr>
        <p:txBody>
          <a:bodyPr/>
          <a:lstStyle/>
          <a:p>
            <a:fld id="{BC3BAD24-120C-4693-BC05-59A13266C2CE}" type="slidenum">
              <a:rPr lang="vi-VN" smtClean="0"/>
              <a:pPr/>
              <a:t>2</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2">
                                            <p:txEl>
                                              <p:charRg st="4294967295" end="4294967295"/>
                                            </p:txEl>
                                          </p:spTgt>
                                        </p:tgtEl>
                                        <p:attrNameLst>
                                          <p:attrName>style.visibility</p:attrName>
                                        </p:attrNameLst>
                                      </p:cBhvr>
                                      <p:to>
                                        <p:strVal val="visible"/>
                                      </p:to>
                                    </p:set>
                                    <p:animEffect transition="in" filter="blinds(horizontal)">
                                      <p:cBhvr>
                                        <p:cTn id="7" dur="500"/>
                                        <p:tgtEl>
                                          <p:spTgt spid="5122">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20</a:t>
            </a:fld>
            <a:endParaRPr lang="vi-VN"/>
          </a:p>
        </p:txBody>
      </p:sp>
      <p:sp>
        <p:nvSpPr>
          <p:cNvPr id="10243" name="Content Placeholder 5"/>
          <p:cNvSpPr>
            <a:spLocks noGrp="1"/>
          </p:cNvSpPr>
          <p:nvPr>
            <p:ph idx="1"/>
          </p:nvPr>
        </p:nvSpPr>
        <p:spPr>
          <a:xfrm>
            <a:off x="76200" y="1398587"/>
            <a:ext cx="9067800" cy="4697413"/>
          </a:xfrm>
        </p:spPr>
        <p:txBody>
          <a:bodyPr/>
          <a:lstStyle/>
          <a:p>
            <a:pPr marL="0" indent="0">
              <a:spcBef>
                <a:spcPts val="1200"/>
              </a:spcBef>
              <a:buNone/>
            </a:pPr>
            <a:r>
              <a:rPr lang="en-US" sz="3000" b="1" i="1" dirty="0">
                <a:latin typeface="Arial" panose="020B0604020202020204" pitchFamily="34" charset="0"/>
                <a:ea typeface="Tahoma" panose="020B0604030504040204" pitchFamily="34" charset="0"/>
                <a:cs typeface="Arial" panose="020B0604020202020204" pitchFamily="34" charset="0"/>
              </a:rPr>
              <a:t>What Financial Officers do in a Corporation</a:t>
            </a:r>
          </a:p>
          <a:p>
            <a:pPr>
              <a:spcBef>
                <a:spcPts val="1200"/>
              </a:spcBef>
              <a:buFont typeface="Wingdings" panose="05000000000000000000" pitchFamily="2" charset="2"/>
              <a:buChar char="§"/>
            </a:pPr>
            <a:r>
              <a:rPr lang="en-US" sz="3000" dirty="0">
                <a:latin typeface="Arial" panose="020B0604020202020204" pitchFamily="34" charset="0"/>
                <a:ea typeface="Tahoma" panose="020B0604030504040204" pitchFamily="34" charset="0"/>
                <a:cs typeface="Arial" panose="020B0604020202020204" pitchFamily="34" charset="0"/>
              </a:rPr>
              <a:t>Investment decisions - 1</a:t>
            </a:r>
          </a:p>
          <a:p>
            <a:pPr>
              <a:spcBef>
                <a:spcPts val="1200"/>
              </a:spcBef>
              <a:buFont typeface="Wingdings" panose="05000000000000000000" pitchFamily="2" charset="2"/>
              <a:buChar char="§"/>
            </a:pPr>
            <a:r>
              <a:rPr lang="en-US" sz="3000" dirty="0">
                <a:latin typeface="Arial" panose="020B0604020202020204" pitchFamily="34" charset="0"/>
                <a:ea typeface="Tahoma" panose="020B0604030504040204" pitchFamily="34" charset="0"/>
                <a:cs typeface="Arial" panose="020B0604020202020204" pitchFamily="34" charset="0"/>
              </a:rPr>
              <a:t>Financing decisions - 2</a:t>
            </a:r>
          </a:p>
          <a:p>
            <a:pPr>
              <a:spcBef>
                <a:spcPts val="1200"/>
              </a:spcBef>
              <a:buFont typeface="Wingdings" panose="05000000000000000000" pitchFamily="2" charset="2"/>
              <a:buChar char="§"/>
            </a:pPr>
            <a:r>
              <a:rPr lang="en-US" sz="3000" dirty="0">
                <a:latin typeface="Arial" panose="020B0604020202020204" pitchFamily="34" charset="0"/>
                <a:ea typeface="Tahoma" panose="020B0604030504040204" pitchFamily="34" charset="0"/>
                <a:cs typeface="Arial" panose="020B0604020202020204" pitchFamily="34" charset="0"/>
              </a:rPr>
              <a:t>Operating decisions - 3</a:t>
            </a:r>
          </a:p>
          <a:p>
            <a:pPr>
              <a:spcBef>
                <a:spcPts val="1200"/>
              </a:spcBef>
              <a:buFont typeface="Wingdings" panose="05000000000000000000" pitchFamily="2" charset="2"/>
              <a:buChar char="v"/>
            </a:pPr>
            <a:r>
              <a:rPr lang="en-US" sz="1500" i="1" dirty="0">
                <a:latin typeface="Arial" panose="020B0604020202020204" pitchFamily="34" charset="0"/>
                <a:ea typeface="Tahoma" panose="020B0604030504040204" pitchFamily="34" charset="0"/>
                <a:cs typeface="Arial" panose="020B0604020202020204" pitchFamily="34" charset="0"/>
              </a:rPr>
              <a:t>Which decision must be made first?</a:t>
            </a:r>
          </a:p>
          <a:p>
            <a:pPr marL="0" indent="0">
              <a:spcBef>
                <a:spcPts val="1200"/>
              </a:spcBef>
              <a:buNone/>
            </a:pPr>
            <a:r>
              <a:rPr lang="en-US" sz="3000" b="1" i="1" dirty="0">
                <a:latin typeface="Arial" panose="020B0604020202020204" pitchFamily="34" charset="0"/>
                <a:ea typeface="Tahoma" panose="020B0604030504040204" pitchFamily="34" charset="0"/>
                <a:cs typeface="Arial" panose="020B0604020202020204" pitchFamily="34" charset="0"/>
              </a:rPr>
              <a:t>Example: </a:t>
            </a:r>
            <a:r>
              <a:rPr lang="en-US" sz="3000" dirty="0">
                <a:latin typeface="Arial" panose="020B0604020202020204" pitchFamily="34" charset="0"/>
                <a:ea typeface="Tahoma" panose="020B0604030504040204" pitchFamily="34" charset="0"/>
                <a:cs typeface="Arial" panose="020B0604020202020204" pitchFamily="34" charset="0"/>
              </a:rPr>
              <a:t>What type of decision are these?</a:t>
            </a:r>
          </a:p>
          <a:p>
            <a:pPr marL="0" indent="0">
              <a:spcBef>
                <a:spcPts val="1200"/>
              </a:spcBef>
              <a:buNone/>
            </a:pPr>
            <a:r>
              <a:rPr lang="en-US" sz="3000" dirty="0">
                <a:latin typeface="Arial" panose="020B0604020202020204" pitchFamily="34" charset="0"/>
                <a:ea typeface="Tahoma" panose="020B0604030504040204" pitchFamily="34" charset="0"/>
                <a:cs typeface="Arial" panose="020B0604020202020204" pitchFamily="34" charset="0"/>
              </a:rPr>
              <a:t>Tuan Bach Inc. buys from vendors on credit and requires cash payment immediately when selling to customers. Applies for a loan from a bank to build a plant. Pays dividends. Pays taxes.</a:t>
            </a:r>
          </a:p>
          <a:p>
            <a:pPr>
              <a:buFont typeface="Wingdings" pitchFamily="2" charset="2"/>
              <a:buChar char="§"/>
            </a:pPr>
            <a:endParaRPr lang="en-US" sz="3000" dirty="0"/>
          </a:p>
          <a:p>
            <a:pPr>
              <a:buNone/>
            </a:pPr>
            <a:endParaRPr lang="en-US" sz="3000" dirty="0"/>
          </a:p>
          <a:p>
            <a:pPr>
              <a:buFontTx/>
              <a:buNone/>
            </a:pPr>
            <a:endParaRPr lang="en-US" sz="3000" dirty="0"/>
          </a:p>
          <a:p>
            <a:pPr>
              <a:buFontTx/>
              <a:buNone/>
            </a:pPr>
            <a:endParaRPr lang="vi-VN" sz="2000" i="1" dirty="0"/>
          </a:p>
        </p:txBody>
      </p:sp>
      <p:sp>
        <p:nvSpPr>
          <p:cNvPr id="7" name="Title 4"/>
          <p:cNvSpPr>
            <a:spLocks noGrp="1"/>
          </p:cNvSpPr>
          <p:nvPr>
            <p:ph type="title"/>
          </p:nvPr>
        </p:nvSpPr>
        <p:spPr>
          <a:xfrm>
            <a:off x="1500188" y="142875"/>
            <a:ext cx="7643812" cy="1000125"/>
          </a:xfrm>
        </p:spPr>
        <p:txBody>
          <a:bodyPr/>
          <a:lstStyle/>
          <a:p>
            <a:pPr marL="465138" indent="-465138"/>
            <a:r>
              <a:rPr lang="en-AU" b="1" dirty="0"/>
              <a:t>I.	</a:t>
            </a:r>
            <a:r>
              <a:rPr lang="vi-VN" b="1" dirty="0"/>
              <a:t>WHAT IS CORPORATE FINANCE</a:t>
            </a:r>
            <a:r>
              <a:rPr lang="en-AU" b="1" dirty="0"/>
              <a:t>?</a:t>
            </a:r>
            <a:endParaRPr lang="en-US" dirty="0"/>
          </a:p>
        </p:txBody>
      </p:sp>
    </p:spTree>
    <p:extLst>
      <p:ext uri="{BB962C8B-B14F-4D97-AF65-F5344CB8AC3E}">
        <p14:creationId xmlns:p14="http://schemas.microsoft.com/office/powerpoint/2010/main" val="951695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21</a:t>
            </a:fld>
            <a:endParaRPr lang="vi-VN"/>
          </a:p>
        </p:txBody>
      </p:sp>
      <p:sp>
        <p:nvSpPr>
          <p:cNvPr id="10243" name="Content Placeholder 5"/>
          <p:cNvSpPr>
            <a:spLocks noGrp="1"/>
          </p:cNvSpPr>
          <p:nvPr>
            <p:ph idx="1"/>
          </p:nvPr>
        </p:nvSpPr>
        <p:spPr>
          <a:xfrm>
            <a:off x="76200" y="1398587"/>
            <a:ext cx="9067800" cy="4697413"/>
          </a:xfrm>
        </p:spPr>
        <p:txBody>
          <a:bodyPr/>
          <a:lstStyle/>
          <a:p>
            <a:pPr>
              <a:buNone/>
            </a:pPr>
            <a:r>
              <a:rPr lang="vi-VN" sz="3000" b="1" i="1" dirty="0"/>
              <a:t>Example</a:t>
            </a:r>
            <a:r>
              <a:rPr lang="en-US" sz="3000" b="1" i="1" dirty="0"/>
              <a:t>: </a:t>
            </a:r>
          </a:p>
          <a:p>
            <a:pPr>
              <a:buFont typeface="Wingdings" pitchFamily="2" charset="2"/>
              <a:buChar char="§"/>
            </a:pPr>
            <a:r>
              <a:rPr lang="en-US" sz="3000" dirty="0" err="1"/>
              <a:t>Sacom</a:t>
            </a:r>
            <a:r>
              <a:rPr lang="en-US" sz="3000" dirty="0"/>
              <a:t> Investment and Development Corporation in 2011 buys VND31 billion worth of </a:t>
            </a:r>
            <a:r>
              <a:rPr lang="en-US" sz="3000" dirty="0" err="1"/>
              <a:t>Quốc</a:t>
            </a:r>
            <a:r>
              <a:rPr lang="en-US" sz="3000" dirty="0"/>
              <a:t> </a:t>
            </a:r>
            <a:r>
              <a:rPr lang="en-US" sz="3000" dirty="0" err="1"/>
              <a:t>Cường</a:t>
            </a:r>
            <a:r>
              <a:rPr lang="en-US" sz="3000" dirty="0"/>
              <a:t> Gia Lai shares. </a:t>
            </a:r>
          </a:p>
          <a:p>
            <a:pPr>
              <a:buFont typeface="Wingdings" pitchFamily="2" charset="2"/>
              <a:buChar char="§"/>
            </a:pPr>
            <a:r>
              <a:rPr lang="en-US" sz="3000" dirty="0" err="1"/>
              <a:t>Bibica</a:t>
            </a:r>
            <a:r>
              <a:rPr lang="en-US" sz="3000" dirty="0"/>
              <a:t> Corporation from 2007 to 2010 reduces debt-to-assets from 0.45 to 0.28.</a:t>
            </a:r>
          </a:p>
          <a:p>
            <a:pPr>
              <a:buFontTx/>
              <a:buNone/>
            </a:pPr>
            <a:endParaRPr lang="en-US" sz="3000" dirty="0"/>
          </a:p>
          <a:p>
            <a:pPr>
              <a:buFontTx/>
              <a:buNone/>
            </a:pPr>
            <a:endParaRPr lang="vi-VN" sz="3000" i="1" dirty="0"/>
          </a:p>
        </p:txBody>
      </p:sp>
      <p:sp>
        <p:nvSpPr>
          <p:cNvPr id="6" name="Title 4"/>
          <p:cNvSpPr>
            <a:spLocks noGrp="1"/>
          </p:cNvSpPr>
          <p:nvPr>
            <p:ph type="title"/>
          </p:nvPr>
        </p:nvSpPr>
        <p:spPr>
          <a:xfrm>
            <a:off x="1500188" y="142875"/>
            <a:ext cx="7643812" cy="1000125"/>
          </a:xfrm>
        </p:spPr>
        <p:txBody>
          <a:bodyPr/>
          <a:lstStyle/>
          <a:p>
            <a:pPr marL="465138" indent="-465138"/>
            <a:r>
              <a:rPr lang="en-AU" b="1" dirty="0"/>
              <a:t>I.	</a:t>
            </a:r>
            <a:r>
              <a:rPr lang="vi-VN" b="1" dirty="0"/>
              <a:t>WHAT IS CORPORATE FINANCE</a:t>
            </a:r>
            <a:r>
              <a:rPr lang="en-AU" b="1" dirty="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22</a:t>
            </a:fld>
            <a:endParaRPr lang="vi-VN"/>
          </a:p>
        </p:txBody>
      </p:sp>
      <p:sp>
        <p:nvSpPr>
          <p:cNvPr id="10243" name="Content Placeholder 5"/>
          <p:cNvSpPr>
            <a:spLocks noGrp="1"/>
          </p:cNvSpPr>
          <p:nvPr>
            <p:ph idx="1"/>
          </p:nvPr>
        </p:nvSpPr>
        <p:spPr>
          <a:xfrm>
            <a:off x="76200" y="1295400"/>
            <a:ext cx="9067800" cy="4697413"/>
          </a:xfrm>
        </p:spPr>
        <p:txBody>
          <a:bodyPr/>
          <a:lstStyle/>
          <a:p>
            <a:pPr marL="0" indent="0">
              <a:spcBef>
                <a:spcPts val="1200"/>
              </a:spcBef>
              <a:buNone/>
            </a:pPr>
            <a:r>
              <a:rPr lang="en-US" sz="3000" b="1" i="1" dirty="0">
                <a:latin typeface="Arial" panose="020B0604020202020204" pitchFamily="34" charset="0"/>
                <a:ea typeface="Tahoma" panose="020B0604030504040204" pitchFamily="34" charset="0"/>
                <a:cs typeface="Arial" panose="020B0604020202020204" pitchFamily="34" charset="0"/>
              </a:rPr>
              <a:t>The goal of financial decisions?</a:t>
            </a:r>
          </a:p>
          <a:p>
            <a:pPr marL="0" indent="0" algn="ctr">
              <a:spcBef>
                <a:spcPts val="1200"/>
              </a:spcBef>
              <a:buNone/>
            </a:pPr>
            <a:r>
              <a:rPr lang="en-US" sz="3000" dirty="0">
                <a:latin typeface="Arial" panose="020B0604020202020204" pitchFamily="34" charset="0"/>
                <a:ea typeface="Tahoma" panose="020B0604030504040204" pitchFamily="34" charset="0"/>
                <a:cs typeface="Arial" panose="020B0604020202020204" pitchFamily="34" charset="0"/>
              </a:rPr>
              <a:t>Maximizing shareholders’ value</a:t>
            </a:r>
          </a:p>
          <a:p>
            <a:pPr>
              <a:buFont typeface="Wingdings" panose="05000000000000000000" pitchFamily="2" charset="2"/>
              <a:buChar char="v"/>
            </a:pPr>
            <a:r>
              <a:rPr lang="en-US" sz="1500" i="1" dirty="0">
                <a:solidFill>
                  <a:prstClr val="black"/>
                </a:solidFill>
                <a:latin typeface="Arial" panose="020B0604020202020204" pitchFamily="34" charset="0"/>
                <a:ea typeface="Tahoma" panose="020B0604030504040204" pitchFamily="34" charset="0"/>
                <a:cs typeface="Arial" panose="020B0604020202020204" pitchFamily="34" charset="0"/>
              </a:rPr>
              <a:t>Why? What about other stakeholders and the society? See more: Milton Friedman (1970): </a:t>
            </a:r>
            <a:r>
              <a:rPr lang="en-US" sz="1500" i="1" dirty="0">
                <a:latin typeface="Arial" panose="020B0604020202020204" pitchFamily="34" charset="0"/>
                <a:cs typeface="Arial" panose="020B0604020202020204" pitchFamily="34" charset="0"/>
              </a:rPr>
              <a:t>The Social Responsibility of Business Is to Increase Its Profits.</a:t>
            </a:r>
          </a:p>
          <a:p>
            <a:pPr lvl="0">
              <a:buFont typeface="Wingdings" panose="05000000000000000000" pitchFamily="2" charset="2"/>
              <a:buChar char="v"/>
            </a:pPr>
            <a:r>
              <a:rPr lang="en-US" sz="1500" i="1" dirty="0">
                <a:solidFill>
                  <a:prstClr val="black"/>
                </a:solidFill>
                <a:latin typeface="Arial" panose="020B0604020202020204" pitchFamily="34" charset="0"/>
                <a:ea typeface="Tahoma" panose="020B0604030504040204" pitchFamily="34" charset="0"/>
                <a:cs typeface="Arial" panose="020B0604020202020204" pitchFamily="34" charset="0"/>
              </a:rPr>
              <a:t>Do shareholders own the firm? Who decides where firm profit goes? Does the law require that the firm must act to achieve this goal? See </a:t>
            </a:r>
            <a:r>
              <a:rPr lang="en-US" sz="1600" i="1" dirty="0" err="1"/>
              <a:t>Điều</a:t>
            </a:r>
            <a:r>
              <a:rPr lang="en-US" sz="1600" i="1" dirty="0"/>
              <a:t> 165 </a:t>
            </a:r>
            <a:r>
              <a:rPr lang="en-US" sz="1600" i="1" dirty="0" err="1"/>
              <a:t>Luật</a:t>
            </a:r>
            <a:r>
              <a:rPr lang="en-US" sz="1600" i="1" dirty="0"/>
              <a:t> </a:t>
            </a:r>
            <a:r>
              <a:rPr lang="en-US" sz="1600" i="1" dirty="0" err="1"/>
              <a:t>Doanh</a:t>
            </a:r>
            <a:r>
              <a:rPr lang="en-US" sz="1600" i="1" dirty="0"/>
              <a:t> </a:t>
            </a:r>
            <a:r>
              <a:rPr lang="en-US" sz="1600" i="1" dirty="0" err="1"/>
              <a:t>nghiệp</a:t>
            </a:r>
            <a:r>
              <a:rPr lang="en-US" sz="1600" i="1" dirty="0"/>
              <a:t> 2020.</a:t>
            </a:r>
            <a:endParaRPr lang="en-US" sz="1500" i="1" dirty="0">
              <a:solidFill>
                <a:prstClr val="black"/>
              </a:solidFill>
              <a:latin typeface="Arial" panose="020B0604020202020204" pitchFamily="34" charset="0"/>
              <a:ea typeface="Tahoma" panose="020B0604030504040204" pitchFamily="34" charset="0"/>
              <a:cs typeface="Arial" panose="020B0604020202020204" pitchFamily="34" charset="0"/>
            </a:endParaRPr>
          </a:p>
          <a:p>
            <a:pPr marL="0" indent="0">
              <a:spcBef>
                <a:spcPts val="1200"/>
              </a:spcBef>
              <a:buNone/>
            </a:pPr>
            <a:r>
              <a:rPr lang="en-US" sz="3000" b="1" i="1" dirty="0">
                <a:latin typeface="Arial" panose="020B0604020202020204" pitchFamily="34" charset="0"/>
                <a:ea typeface="Tahoma" panose="020B0604030504040204" pitchFamily="34" charset="0"/>
                <a:cs typeface="Arial" panose="020B0604020202020204" pitchFamily="34" charset="0"/>
              </a:rPr>
              <a:t>What is shareholders’ value? </a:t>
            </a:r>
          </a:p>
          <a:p>
            <a:pPr marL="0" indent="0" algn="ctr">
              <a:spcBef>
                <a:spcPts val="1200"/>
              </a:spcBef>
              <a:buNone/>
            </a:pPr>
            <a:r>
              <a:rPr lang="en-US" sz="3000" dirty="0">
                <a:latin typeface="Arial" panose="020B0604020202020204" pitchFamily="34" charset="0"/>
                <a:ea typeface="Tahoma" panose="020B0604030504040204" pitchFamily="34" charset="0"/>
                <a:cs typeface="Arial" panose="020B0604020202020204" pitchFamily="34" charset="0"/>
              </a:rPr>
              <a:t>Stock price</a:t>
            </a:r>
          </a:p>
          <a:p>
            <a:pPr>
              <a:buFont typeface="Wingdings" panose="05000000000000000000" pitchFamily="2" charset="2"/>
              <a:buChar char="v"/>
            </a:pPr>
            <a:r>
              <a:rPr lang="en-US" sz="1500" i="1" dirty="0">
                <a:latin typeface="Arial" panose="020B0604020202020204" pitchFamily="34" charset="0"/>
                <a:cs typeface="Arial" panose="020B0604020202020204" pitchFamily="34" charset="0"/>
              </a:rPr>
              <a:t>Jensen (2001), Value Maximization, Stakeholder Theory, and the Corporate Objective Function.</a:t>
            </a:r>
          </a:p>
          <a:p>
            <a:pPr>
              <a:buFont typeface="Wingdings" panose="05000000000000000000" pitchFamily="2" charset="2"/>
              <a:buChar char="v"/>
            </a:pPr>
            <a:r>
              <a:rPr lang="en-US" sz="1500" i="1" dirty="0">
                <a:latin typeface="Arial" panose="020B0604020202020204" pitchFamily="34" charset="0"/>
                <a:ea typeface="Tahoma" panose="020B0604030504040204" pitchFamily="34" charset="0"/>
                <a:cs typeface="Arial" panose="020B0604020202020204" pitchFamily="34" charset="0"/>
              </a:rPr>
              <a:t>Does everyone agree?</a:t>
            </a:r>
            <a:r>
              <a:rPr lang="en-US" sz="1500" i="1" dirty="0">
                <a:latin typeface="Arial" panose="020B0604020202020204" pitchFamily="34" charset="0"/>
                <a:cs typeface="Arial" panose="020B0604020202020204" pitchFamily="34" charset="0"/>
              </a:rPr>
              <a:t> See more: Shareholders VS Stakeholders, A New Idolatry (The Economist), Unilever Warning on “Shareholder Value” (FT), Welch Condemns Share Price Focus (FT), Shareholder value: Investors must learn to respect long-term thinking (FT), We must rethink the purpose of the corporation (FT), Beyond the bottom line: should business put purpose before profit? (FT), Shareholders are being dethroned as rulers of value (FT).</a:t>
            </a:r>
            <a:endParaRPr lang="en-US" sz="1500" i="1" dirty="0">
              <a:latin typeface="Arial" panose="020B0604020202020204" pitchFamily="34" charset="0"/>
              <a:ea typeface="Tahoma" panose="020B0604030504040204" pitchFamily="34" charset="0"/>
              <a:cs typeface="Arial" panose="020B0604020202020204" pitchFamily="34" charset="0"/>
            </a:endParaRPr>
          </a:p>
          <a:p>
            <a:pPr>
              <a:buFont typeface="Wingdings" panose="05000000000000000000" pitchFamily="2" charset="2"/>
              <a:buChar char="v"/>
            </a:pPr>
            <a:r>
              <a:rPr lang="en-US" sz="1500" i="1" dirty="0">
                <a:latin typeface="Arial" panose="020B0604020202020204" pitchFamily="34" charset="0"/>
                <a:ea typeface="Tahoma" panose="020B0604030504040204" pitchFamily="34" charset="0"/>
                <a:cs typeface="Arial" panose="020B0604020202020204" pitchFamily="34" charset="0"/>
              </a:rPr>
              <a:t>Is the goal real and justified or flawed and unrealistic? See more: </a:t>
            </a:r>
            <a:r>
              <a:rPr lang="en-US" sz="1500" i="1" dirty="0">
                <a:latin typeface="Arial" panose="020B0604020202020204" pitchFamily="34" charset="0"/>
                <a:cs typeface="Arial" panose="020B0604020202020204" pitchFamily="34" charset="0"/>
              </a:rPr>
              <a:t>Lynn Stout (2012), The Shareholder Value Myth, How Putting Shareholders First Harms Investors, Corporations, and the Public, Berrett-Koehler Publishers.</a:t>
            </a:r>
            <a:r>
              <a:rPr lang="en-US" sz="1500" i="1" dirty="0">
                <a:latin typeface="Arial" panose="020B0604020202020204" pitchFamily="34" charset="0"/>
                <a:ea typeface="Tahoma" panose="020B0604030504040204" pitchFamily="34" charset="0"/>
                <a:cs typeface="Arial" panose="020B0604020202020204" pitchFamily="34" charset="0"/>
              </a:rPr>
              <a:t> </a:t>
            </a:r>
          </a:p>
        </p:txBody>
      </p:sp>
      <p:sp>
        <p:nvSpPr>
          <p:cNvPr id="6" name="Title 4"/>
          <p:cNvSpPr>
            <a:spLocks noGrp="1"/>
          </p:cNvSpPr>
          <p:nvPr>
            <p:ph type="title"/>
          </p:nvPr>
        </p:nvSpPr>
        <p:spPr/>
        <p:txBody>
          <a:bodyPr/>
          <a:lstStyle/>
          <a:p>
            <a:pPr marL="465138" indent="-465138"/>
            <a:r>
              <a:rPr lang="en-AU" b="1" dirty="0"/>
              <a:t>I.	</a:t>
            </a:r>
            <a:r>
              <a:rPr lang="vi-VN" b="1" dirty="0"/>
              <a:t>WHAT IS CORPORATE FINANCE</a:t>
            </a:r>
            <a:r>
              <a:rPr lang="en-AU" b="1" dirty="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23</a:t>
            </a:fld>
            <a:endParaRPr lang="vi-VN"/>
          </a:p>
        </p:txBody>
      </p:sp>
      <p:sp>
        <p:nvSpPr>
          <p:cNvPr id="10243" name="Content Placeholder 5"/>
          <p:cNvSpPr>
            <a:spLocks noGrp="1"/>
          </p:cNvSpPr>
          <p:nvPr>
            <p:ph idx="1"/>
          </p:nvPr>
        </p:nvSpPr>
        <p:spPr>
          <a:xfrm>
            <a:off x="76200" y="1398587"/>
            <a:ext cx="9067800" cy="4697413"/>
          </a:xfrm>
        </p:spPr>
        <p:txBody>
          <a:bodyPr/>
          <a:lstStyle/>
          <a:p>
            <a:pPr>
              <a:buNone/>
            </a:pPr>
            <a:r>
              <a:rPr lang="vi-VN" sz="3000" b="1" i="1" dirty="0"/>
              <a:t>Principal-Agent Problem</a:t>
            </a:r>
            <a:endParaRPr lang="en-US" sz="3000" b="1" i="1" dirty="0"/>
          </a:p>
          <a:p>
            <a:pPr marL="457200" indent="-457200">
              <a:spcBef>
                <a:spcPts val="1200"/>
              </a:spcBef>
              <a:buFont typeface="Wingdings" panose="05000000000000000000" pitchFamily="2" charset="2"/>
              <a:buChar char="§"/>
            </a:pPr>
            <a:r>
              <a:rPr lang="en-US" sz="3000" dirty="0">
                <a:latin typeface="Arial" panose="020B0604020202020204" pitchFamily="34" charset="0"/>
                <a:ea typeface="Tahoma" panose="020B0604030504040204" pitchFamily="34" charset="0"/>
                <a:cs typeface="Arial" panose="020B0604020202020204" pitchFamily="34" charset="0"/>
              </a:rPr>
              <a:t>Managers are agents of shareholders but</a:t>
            </a:r>
            <a:r>
              <a:rPr lang="vi-VN" sz="3000" dirty="0"/>
              <a:t> act for their own self-interest.</a:t>
            </a:r>
          </a:p>
          <a:p>
            <a:pPr marL="444500" indent="-444500">
              <a:spcBef>
                <a:spcPts val="1200"/>
              </a:spcBef>
              <a:buFont typeface="Wingdings" pitchFamily="2" charset="2"/>
              <a:buChar char="§"/>
            </a:pPr>
            <a:r>
              <a:rPr lang="vi-VN" sz="3000" dirty="0"/>
              <a:t>That imposes a cost to shareholders (agency cost).</a:t>
            </a:r>
            <a:endParaRPr lang="en-US" sz="3000" dirty="0"/>
          </a:p>
          <a:p>
            <a:pPr>
              <a:spcBef>
                <a:spcPts val="1200"/>
              </a:spcBef>
              <a:buFont typeface="Wingdings" panose="05000000000000000000" pitchFamily="2" charset="2"/>
              <a:buChar char="v"/>
            </a:pPr>
            <a:r>
              <a:rPr lang="en-US" sz="2000" i="1" dirty="0">
                <a:latin typeface="Arial" panose="020B0604020202020204" pitchFamily="34" charset="0"/>
                <a:ea typeface="Tahoma" panose="020B0604030504040204" pitchFamily="34" charset="0"/>
                <a:cs typeface="Arial" panose="020B0604020202020204" pitchFamily="34" charset="0"/>
              </a:rPr>
              <a:t>Are managers really agents of shareholders? Do they say they are? Do they believe they are? Do they act as if they are?</a:t>
            </a:r>
          </a:p>
          <a:p>
            <a:pPr>
              <a:buFont typeface="Wingdings" pitchFamily="2" charset="2"/>
              <a:buChar char="v"/>
            </a:pPr>
            <a:endParaRPr lang="en-US" sz="2000" i="1" dirty="0"/>
          </a:p>
          <a:p>
            <a:pPr>
              <a:buFontTx/>
              <a:buNone/>
            </a:pPr>
            <a:endParaRPr lang="en-US" sz="3000" dirty="0"/>
          </a:p>
          <a:p>
            <a:pPr>
              <a:buFontTx/>
              <a:buNone/>
            </a:pPr>
            <a:endParaRPr lang="vi-VN" sz="2000" i="1" dirty="0"/>
          </a:p>
        </p:txBody>
      </p:sp>
      <p:sp>
        <p:nvSpPr>
          <p:cNvPr id="10244" name="Title 4"/>
          <p:cNvSpPr>
            <a:spLocks noGrp="1"/>
          </p:cNvSpPr>
          <p:nvPr>
            <p:ph type="title"/>
          </p:nvPr>
        </p:nvSpPr>
        <p:spPr>
          <a:xfrm>
            <a:off x="1371600" y="152400"/>
            <a:ext cx="7772400" cy="1000125"/>
          </a:xfrm>
        </p:spPr>
        <p:txBody>
          <a:bodyPr/>
          <a:lstStyle/>
          <a:p>
            <a:pPr marL="576263" indent="-576263"/>
            <a:r>
              <a:rPr lang="en-AU" sz="3800" b="1" dirty="0"/>
              <a:t>II.</a:t>
            </a:r>
            <a:r>
              <a:rPr lang="vi-VN" sz="3800" b="1" dirty="0"/>
              <a:t> </a:t>
            </a:r>
            <a:r>
              <a:rPr lang="en-US" sz="3800" b="1" dirty="0"/>
              <a:t>CORPORATE GOVERNANCE</a:t>
            </a:r>
            <a:endParaRPr lang="en-US" sz="3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24</a:t>
            </a:fld>
            <a:endParaRPr lang="vi-VN"/>
          </a:p>
        </p:txBody>
      </p:sp>
      <p:sp>
        <p:nvSpPr>
          <p:cNvPr id="10243" name="Content Placeholder 5"/>
          <p:cNvSpPr>
            <a:spLocks noGrp="1"/>
          </p:cNvSpPr>
          <p:nvPr>
            <p:ph idx="1"/>
          </p:nvPr>
        </p:nvSpPr>
        <p:spPr>
          <a:xfrm>
            <a:off x="76200" y="1398587"/>
            <a:ext cx="9067800" cy="4697413"/>
          </a:xfrm>
        </p:spPr>
        <p:txBody>
          <a:bodyPr/>
          <a:lstStyle/>
          <a:p>
            <a:pPr marL="0" indent="0">
              <a:spcBef>
                <a:spcPts val="1200"/>
              </a:spcBef>
              <a:buNone/>
            </a:pPr>
            <a:r>
              <a:rPr lang="en-US" sz="3000" b="1" i="1" dirty="0">
                <a:latin typeface="Arial" panose="020B0604020202020204" pitchFamily="34" charset="0"/>
                <a:cs typeface="Arial" panose="020B0604020202020204" pitchFamily="34" charset="0"/>
              </a:rPr>
              <a:t>Means</a:t>
            </a:r>
            <a:r>
              <a:rPr lang="vi-VN" sz="3000" b="1" i="1" dirty="0">
                <a:latin typeface="Arial" panose="020B0604020202020204" pitchFamily="34" charset="0"/>
                <a:cs typeface="Arial" panose="020B0604020202020204" pitchFamily="34" charset="0"/>
              </a:rPr>
              <a:t> to Mitigate Principal-Agent Problem</a:t>
            </a:r>
            <a:endParaRPr lang="en-US" sz="3000" b="1" i="1" dirty="0">
              <a:latin typeface="Arial" panose="020B0604020202020204" pitchFamily="34" charset="0"/>
              <a:cs typeface="Arial" panose="020B0604020202020204" pitchFamily="34" charset="0"/>
            </a:endParaRPr>
          </a:p>
          <a:p>
            <a:pPr marL="457200" indent="-457200">
              <a:spcBef>
                <a:spcPts val="1200"/>
              </a:spcBef>
              <a:buFont typeface="Wingdings" panose="05000000000000000000" pitchFamily="2" charset="2"/>
              <a:buChar char="§"/>
            </a:pPr>
            <a:r>
              <a:rPr lang="en-US" sz="3000" dirty="0">
                <a:latin typeface="Arial" panose="020B0604020202020204" pitchFamily="34" charset="0"/>
                <a:ea typeface="Tahoma" panose="020B0604030504040204" pitchFamily="34" charset="0"/>
                <a:cs typeface="Arial" panose="020B0604020202020204" pitchFamily="34" charset="0"/>
              </a:rPr>
              <a:t>Ownership/Stock-based compensation.</a:t>
            </a:r>
            <a:endParaRPr lang="vi-VN" sz="3000" dirty="0">
              <a:latin typeface="Arial" panose="020B0604020202020204" pitchFamily="34" charset="0"/>
              <a:cs typeface="Arial" panose="020B0604020202020204" pitchFamily="34" charset="0"/>
            </a:endParaRPr>
          </a:p>
          <a:p>
            <a:pPr marL="444500" indent="-444500">
              <a:spcBef>
                <a:spcPts val="1200"/>
              </a:spcBef>
              <a:buFont typeface="Wingdings" pitchFamily="2" charset="2"/>
              <a:buChar char="§"/>
            </a:pPr>
            <a:r>
              <a:rPr lang="en-US" sz="3000" dirty="0">
                <a:latin typeface="Arial" panose="020B0604020202020204" pitchFamily="34" charset="0"/>
                <a:cs typeface="Arial" panose="020B0604020202020204" pitchFamily="34" charset="0"/>
              </a:rPr>
              <a:t>Incentive pay</a:t>
            </a:r>
            <a:r>
              <a:rPr lang="vi-VN" sz="3000" dirty="0">
                <a:latin typeface="Arial" panose="020B0604020202020204" pitchFamily="34" charset="0"/>
                <a:cs typeface="Arial" panose="020B0604020202020204" pitchFamily="34" charset="0"/>
              </a:rPr>
              <a:t>.</a:t>
            </a:r>
            <a:endParaRPr lang="en-US" sz="3000" dirty="0">
              <a:latin typeface="Arial" panose="020B0604020202020204" pitchFamily="34" charset="0"/>
              <a:cs typeface="Arial" panose="020B0604020202020204" pitchFamily="34" charset="0"/>
            </a:endParaRPr>
          </a:p>
          <a:p>
            <a:pPr marL="444500" indent="-444500">
              <a:spcBef>
                <a:spcPts val="1200"/>
              </a:spcBef>
              <a:buFont typeface="Wingdings" pitchFamily="2" charset="2"/>
              <a:buChar char="§"/>
            </a:pPr>
            <a:r>
              <a:rPr lang="en-US" sz="3000" dirty="0">
                <a:latin typeface="Arial" panose="020B0604020202020204" pitchFamily="34" charset="0"/>
                <a:cs typeface="Arial" panose="020B0604020202020204" pitchFamily="34" charset="0"/>
              </a:rPr>
              <a:t>Long-term contract.</a:t>
            </a:r>
          </a:p>
          <a:p>
            <a:pPr marL="444500" indent="-444500">
              <a:spcBef>
                <a:spcPts val="1200"/>
              </a:spcBef>
              <a:buFont typeface="Wingdings" pitchFamily="2" charset="2"/>
              <a:buChar char="§"/>
            </a:pPr>
            <a:r>
              <a:rPr lang="en-US" sz="3000" dirty="0">
                <a:latin typeface="Arial" panose="020B0604020202020204" pitchFamily="34" charset="0"/>
                <a:cs typeface="Arial" panose="020B0604020202020204" pitchFamily="34" charset="0"/>
              </a:rPr>
              <a:t>Good corporate governance practice: a system of principles, policies,</a:t>
            </a:r>
            <a:r>
              <a:rPr lang="vi-VN" sz="3000"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procedures and clearly defined responsibilities and</a:t>
            </a:r>
            <a:r>
              <a:rPr lang="vi-VN" sz="3000"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accountabilities that helps to reduce the conflicts of interest.</a:t>
            </a:r>
          </a:p>
          <a:p>
            <a:pPr>
              <a:spcBef>
                <a:spcPts val="1200"/>
              </a:spcBef>
              <a:buFont typeface="Wingdings" panose="05000000000000000000" pitchFamily="2" charset="2"/>
              <a:buChar char="v"/>
            </a:pPr>
            <a:r>
              <a:rPr lang="en-US" sz="1500" i="1" dirty="0">
                <a:latin typeface="Arial" panose="020B0604020202020204" pitchFamily="34" charset="0"/>
                <a:ea typeface="Tahoma" panose="020B0604030504040204" pitchFamily="34" charset="0"/>
                <a:cs typeface="Arial" panose="020B0604020202020204" pitchFamily="34" charset="0"/>
              </a:rPr>
              <a:t>What empirical studies say about their effectiveness?</a:t>
            </a:r>
          </a:p>
        </p:txBody>
      </p:sp>
      <p:sp>
        <p:nvSpPr>
          <p:cNvPr id="8" name="Title 4"/>
          <p:cNvSpPr>
            <a:spLocks noGrp="1"/>
          </p:cNvSpPr>
          <p:nvPr>
            <p:ph type="title"/>
          </p:nvPr>
        </p:nvSpPr>
        <p:spPr>
          <a:xfrm>
            <a:off x="1371600" y="142875"/>
            <a:ext cx="7772400" cy="1000125"/>
          </a:xfrm>
        </p:spPr>
        <p:txBody>
          <a:bodyPr/>
          <a:lstStyle/>
          <a:p>
            <a:pPr marL="576263" indent="-576263"/>
            <a:r>
              <a:rPr lang="en-AU" sz="3800" b="1" dirty="0"/>
              <a:t>II.</a:t>
            </a:r>
            <a:r>
              <a:rPr lang="vi-VN" sz="3800" b="1" dirty="0"/>
              <a:t> </a:t>
            </a:r>
            <a:r>
              <a:rPr lang="en-US" sz="3800" b="1" dirty="0"/>
              <a:t>CORPORATE GOVERNANCE</a:t>
            </a:r>
            <a:endParaRPr lang="en-US" sz="3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9144000" cy="4697413"/>
          </a:xfrm>
        </p:spPr>
        <p:txBody>
          <a:bodyPr>
            <a:noAutofit/>
          </a:bodyPr>
          <a:lstStyle/>
          <a:p>
            <a:pPr marL="0" indent="0">
              <a:buNone/>
            </a:pPr>
            <a:r>
              <a:rPr lang="en-US" sz="2700" b="1" i="1" dirty="0">
                <a:latin typeface="Arial" panose="020B0604020202020204" pitchFamily="34" charset="0"/>
                <a:cs typeface="Arial" panose="020B0604020202020204" pitchFamily="34" charset="0"/>
              </a:rPr>
              <a:t>Example</a:t>
            </a:r>
            <a:r>
              <a:rPr lang="en-US" sz="2700" b="1" dirty="0">
                <a:latin typeface="Arial" panose="020B0604020202020204" pitchFamily="34" charset="0"/>
                <a:cs typeface="Arial" panose="020B0604020202020204" pitchFamily="34" charset="0"/>
              </a:rPr>
              <a:t>:</a:t>
            </a:r>
            <a:r>
              <a:rPr lang="en-US" sz="2700" dirty="0">
                <a:latin typeface="Arial" panose="020B0604020202020204" pitchFamily="34" charset="0"/>
                <a:cs typeface="Arial" panose="020B0604020202020204" pitchFamily="34" charset="0"/>
              </a:rPr>
              <a:t> Which of the following is often regarded as a sign of </a:t>
            </a:r>
            <a:r>
              <a:rPr lang="en-US" sz="2700" b="1" i="1" dirty="0">
                <a:latin typeface="Arial" panose="020B0604020202020204" pitchFamily="34" charset="0"/>
                <a:cs typeface="Arial" panose="020B0604020202020204" pitchFamily="34" charset="0"/>
              </a:rPr>
              <a:t>ineffective </a:t>
            </a:r>
            <a:r>
              <a:rPr lang="en-US" sz="2700" dirty="0">
                <a:latin typeface="Arial" panose="020B0604020202020204" pitchFamily="34" charset="0"/>
                <a:cs typeface="Arial" panose="020B0604020202020204" pitchFamily="34" charset="0"/>
              </a:rPr>
              <a:t>corporate governance system?</a:t>
            </a:r>
          </a:p>
          <a:p>
            <a:pPr lvl="0">
              <a:buFont typeface="Wingdings" panose="05000000000000000000" pitchFamily="2" charset="2"/>
              <a:buChar char="§"/>
            </a:pPr>
            <a:r>
              <a:rPr lang="en-US" sz="2700" dirty="0">
                <a:latin typeface="Arial" panose="020B0604020202020204" pitchFamily="34" charset="0"/>
                <a:cs typeface="Arial" panose="020B0604020202020204" pitchFamily="34" charset="0"/>
              </a:rPr>
              <a:t>There is clear and measurable accountability for managers and directors in assuming their responsibilities. - effective</a:t>
            </a:r>
          </a:p>
          <a:p>
            <a:pPr lvl="0">
              <a:buFont typeface="Wingdings" panose="05000000000000000000" pitchFamily="2" charset="2"/>
              <a:buChar char="§"/>
            </a:pPr>
            <a:r>
              <a:rPr lang="en-US" sz="2700" dirty="0">
                <a:latin typeface="Arial" panose="020B0604020202020204" pitchFamily="34" charset="0"/>
                <a:cs typeface="Arial" panose="020B0604020202020204" pitchFamily="34" charset="0"/>
              </a:rPr>
              <a:t>Three-quarters of board members are independent. - effective</a:t>
            </a:r>
          </a:p>
          <a:p>
            <a:pPr lvl="0">
              <a:buFont typeface="Wingdings" panose="05000000000000000000" pitchFamily="2" charset="2"/>
              <a:buChar char="§"/>
            </a:pPr>
            <a:r>
              <a:rPr lang="en-US" sz="2700" dirty="0">
                <a:latin typeface="Arial" panose="020B0604020202020204" pitchFamily="34" charset="0"/>
                <a:cs typeface="Arial" panose="020B0604020202020204" pitchFamily="34" charset="0"/>
              </a:rPr>
              <a:t>CEO also serves as chairman of the board of directors. - effective</a:t>
            </a:r>
          </a:p>
          <a:p>
            <a:pPr lvl="0">
              <a:buFont typeface="Wingdings" panose="05000000000000000000" pitchFamily="2" charset="2"/>
              <a:buChar char="§"/>
            </a:pPr>
            <a:r>
              <a:rPr lang="en-US" sz="2700" dirty="0">
                <a:latin typeface="Arial" panose="020B0604020202020204" pitchFamily="34" charset="0"/>
                <a:cs typeface="Arial" panose="020B0604020202020204" pitchFamily="34" charset="0"/>
              </a:rPr>
              <a:t>Disclosure regarding operations and financial position are made with complete transparency and accuracy. - effective</a:t>
            </a:r>
          </a:p>
          <a:p>
            <a:pPr lvl="0">
              <a:buFont typeface="Wingdings" panose="05000000000000000000" pitchFamily="2" charset="2"/>
              <a:buChar char="§"/>
            </a:pPr>
            <a:r>
              <a:rPr lang="en-US" sz="2700" dirty="0">
                <a:latin typeface="Arial" panose="020B0604020202020204" pitchFamily="34" charset="0"/>
                <a:cs typeface="Arial" panose="020B0604020202020204" pitchFamily="34" charset="0"/>
              </a:rPr>
              <a:t>Internal audit committee consists only of independent directors who have expertise in financial and accounting matters. - effective</a:t>
            </a:r>
          </a:p>
          <a:p>
            <a:pPr marL="457200" indent="-457200">
              <a:spcBef>
                <a:spcPts val="1200"/>
              </a:spcBef>
              <a:buFont typeface="Wingdings" panose="05000000000000000000" pitchFamily="2" charset="2"/>
              <a:buChar char="§"/>
            </a:pPr>
            <a:endParaRPr lang="en-US" sz="2700" dirty="0">
              <a:latin typeface="Arial" panose="020B0604020202020204" pitchFamily="34" charset="0"/>
              <a:cs typeface="Arial" panose="020B0604020202020204" pitchFamily="34" charset="0"/>
            </a:endParaRPr>
          </a:p>
        </p:txBody>
      </p:sp>
      <p:sp>
        <p:nvSpPr>
          <p:cNvPr id="7" name="Title 4"/>
          <p:cNvSpPr>
            <a:spLocks noGrp="1"/>
          </p:cNvSpPr>
          <p:nvPr>
            <p:ph type="title"/>
          </p:nvPr>
        </p:nvSpPr>
        <p:spPr>
          <a:xfrm>
            <a:off x="1371600" y="142875"/>
            <a:ext cx="7772400" cy="1000125"/>
          </a:xfrm>
        </p:spPr>
        <p:txBody>
          <a:bodyPr/>
          <a:lstStyle/>
          <a:p>
            <a:pPr marL="576263" indent="-576263"/>
            <a:r>
              <a:rPr lang="en-AU" sz="3800" b="1" dirty="0"/>
              <a:t>II.</a:t>
            </a:r>
            <a:r>
              <a:rPr lang="vi-VN" sz="3800" b="1" dirty="0"/>
              <a:t> </a:t>
            </a:r>
            <a:r>
              <a:rPr lang="en-US" sz="3800" b="1" dirty="0"/>
              <a:t>CORPORATE GOVERNANCE</a:t>
            </a:r>
            <a:endParaRPr lang="en-US" sz="3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95400"/>
            <a:ext cx="9067800" cy="4697413"/>
          </a:xfrm>
        </p:spPr>
        <p:txBody>
          <a:bodyPr>
            <a:noAutofit/>
          </a:bodyPr>
          <a:lstStyle/>
          <a:p>
            <a:pPr marL="0" indent="0">
              <a:buNone/>
            </a:pPr>
            <a:r>
              <a:rPr lang="en-US" sz="2300" b="1" i="1" dirty="0">
                <a:latin typeface="Arial" panose="020B0604020202020204" pitchFamily="34" charset="0"/>
                <a:cs typeface="Arial" panose="020B0604020202020204" pitchFamily="34" charset="0"/>
              </a:rPr>
              <a:t>Example:</a:t>
            </a:r>
            <a:r>
              <a:rPr lang="en-US" sz="2300" dirty="0">
                <a:latin typeface="Arial" panose="020B0604020202020204" pitchFamily="34" charset="0"/>
                <a:cs typeface="Arial" panose="020B0604020202020204" pitchFamily="34" charset="0"/>
              </a:rPr>
              <a:t> Which of the following is </a:t>
            </a:r>
            <a:r>
              <a:rPr lang="en-US" sz="2300" b="1" i="1" dirty="0">
                <a:latin typeface="Arial" panose="020B0604020202020204" pitchFamily="34" charset="0"/>
                <a:cs typeface="Arial" panose="020B0604020202020204" pitchFamily="34" charset="0"/>
              </a:rPr>
              <a:t>least likely</a:t>
            </a:r>
            <a:r>
              <a:rPr lang="en-US" sz="2300" dirty="0">
                <a:latin typeface="Arial" panose="020B0604020202020204" pitchFamily="34" charset="0"/>
                <a:cs typeface="Arial" panose="020B0604020202020204" pitchFamily="34" charset="0"/>
              </a:rPr>
              <a:t> an approach the shareholders use to manage the principal-agent problem?</a:t>
            </a:r>
          </a:p>
          <a:p>
            <a:pPr lvl="0">
              <a:buFont typeface="Wingdings" panose="05000000000000000000" pitchFamily="2" charset="2"/>
              <a:buChar char="§"/>
            </a:pPr>
            <a:r>
              <a:rPr lang="en-US" sz="2300" dirty="0">
                <a:latin typeface="Arial" panose="020B0604020202020204" pitchFamily="34" charset="0"/>
                <a:cs typeface="Arial" panose="020B0604020202020204" pitchFamily="34" charset="0"/>
              </a:rPr>
              <a:t>Participate in general meetings to discuss and vote on major corporate issues and transactions.</a:t>
            </a:r>
          </a:p>
          <a:p>
            <a:pPr lvl="0">
              <a:buFont typeface="Wingdings" panose="05000000000000000000" pitchFamily="2" charset="2"/>
              <a:buChar char="§"/>
            </a:pPr>
            <a:r>
              <a:rPr lang="en-US" sz="2300" dirty="0">
                <a:latin typeface="Arial" panose="020B0604020202020204" pitchFamily="34" charset="0"/>
                <a:cs typeface="Arial" panose="020B0604020202020204" pitchFamily="34" charset="0"/>
              </a:rPr>
              <a:t>Elect and delegate a board of directors with oversight of the company.</a:t>
            </a:r>
          </a:p>
          <a:p>
            <a:pPr lvl="0">
              <a:buFont typeface="Wingdings" panose="05000000000000000000" pitchFamily="2" charset="2"/>
              <a:buChar char="§"/>
            </a:pPr>
            <a:r>
              <a:rPr lang="en-US" sz="2300" dirty="0">
                <a:latin typeface="Arial" panose="020B0604020202020204" pitchFamily="34" charset="0"/>
                <a:cs typeface="Arial" panose="020B0604020202020204" pitchFamily="34" charset="0"/>
              </a:rPr>
              <a:t>Choose a prestigious independent auditor to audit the company’s annual financial records.</a:t>
            </a:r>
          </a:p>
          <a:p>
            <a:pPr lvl="0">
              <a:buFont typeface="Wingdings" panose="05000000000000000000" pitchFamily="2" charset="2"/>
              <a:buChar char="§"/>
            </a:pPr>
            <a:r>
              <a:rPr lang="en-US" sz="2300" dirty="0">
                <a:latin typeface="Arial" panose="020B0604020202020204" pitchFamily="34" charset="0"/>
                <a:cs typeface="Arial" panose="020B0604020202020204" pitchFamily="34" charset="0"/>
              </a:rPr>
              <a:t>Regularly read and evaluate the company’s financial and non-financial information.</a:t>
            </a:r>
          </a:p>
          <a:p>
            <a:pPr lvl="0">
              <a:buFont typeface="Wingdings" panose="05000000000000000000" pitchFamily="2" charset="2"/>
              <a:buChar char="§"/>
            </a:pPr>
            <a:r>
              <a:rPr lang="en-US" sz="2300" dirty="0">
                <a:latin typeface="Arial" panose="020B0604020202020204" pitchFamily="34" charset="0"/>
                <a:cs typeface="Arial" panose="020B0604020202020204" pitchFamily="34" charset="0"/>
              </a:rPr>
              <a:t>Build remuneration policies that align the interests of managers and directors with those of shareholders.</a:t>
            </a:r>
          </a:p>
          <a:p>
            <a:pPr lvl="0">
              <a:buFont typeface="Wingdings" panose="05000000000000000000" pitchFamily="2" charset="2"/>
              <a:buChar char="§"/>
            </a:pPr>
            <a:r>
              <a:rPr lang="en-US" sz="2300" dirty="0">
                <a:latin typeface="Arial" panose="020B0604020202020204" pitchFamily="34" charset="0"/>
                <a:cs typeface="Arial" panose="020B0604020202020204" pitchFamily="34" charset="0"/>
              </a:rPr>
              <a:t>Vote for corporate social responsibility policies and practices that promote labor welfare, environmental protection, and social good. - Choose</a:t>
            </a:r>
          </a:p>
          <a:p>
            <a:pPr marL="457200" indent="-457200">
              <a:spcBef>
                <a:spcPts val="1200"/>
              </a:spcBef>
              <a:buFont typeface="Wingdings" panose="05000000000000000000" pitchFamily="2" charset="2"/>
              <a:buChar char="§"/>
            </a:pPr>
            <a:endParaRPr lang="en-US" sz="2300" dirty="0">
              <a:latin typeface="Arial" panose="020B0604020202020204" pitchFamily="34" charset="0"/>
              <a:cs typeface="Arial" panose="020B0604020202020204" pitchFamily="34" charset="0"/>
            </a:endParaRPr>
          </a:p>
        </p:txBody>
      </p:sp>
      <p:sp>
        <p:nvSpPr>
          <p:cNvPr id="9" name="Title 4"/>
          <p:cNvSpPr>
            <a:spLocks noGrp="1"/>
          </p:cNvSpPr>
          <p:nvPr>
            <p:ph type="title"/>
          </p:nvPr>
        </p:nvSpPr>
        <p:spPr>
          <a:xfrm>
            <a:off x="1371600" y="142875"/>
            <a:ext cx="7772400" cy="1000125"/>
          </a:xfrm>
        </p:spPr>
        <p:txBody>
          <a:bodyPr/>
          <a:lstStyle/>
          <a:p>
            <a:pPr marL="576263" indent="-576263"/>
            <a:r>
              <a:rPr lang="en-AU" sz="3800" b="1" dirty="0"/>
              <a:t>II.</a:t>
            </a:r>
            <a:r>
              <a:rPr lang="vi-VN" sz="3800" b="1" dirty="0"/>
              <a:t> </a:t>
            </a:r>
            <a:r>
              <a:rPr lang="en-US" sz="3800" b="1" dirty="0"/>
              <a:t>CORPORATE GOVERNANCE</a:t>
            </a:r>
            <a:endParaRPr lang="en-US" sz="3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95400"/>
            <a:ext cx="9067800" cy="4697413"/>
          </a:xfrm>
        </p:spPr>
        <p:txBody>
          <a:bodyPr>
            <a:noAutofit/>
          </a:bodyPr>
          <a:lstStyle/>
          <a:p>
            <a:pPr>
              <a:buNone/>
            </a:pPr>
            <a:r>
              <a:rPr lang="vi-VN" sz="3000" b="1" i="1" dirty="0">
                <a:cs typeface="Calibri" pitchFamily="34" charset="0"/>
              </a:rPr>
              <a:t>Divergence VS Concentration of Ownership</a:t>
            </a:r>
            <a:endParaRPr lang="en-US" sz="3000" b="1" i="1" dirty="0">
              <a:cs typeface="Calibri" pitchFamily="34" charset="0"/>
            </a:endParaRPr>
          </a:p>
          <a:p>
            <a:pPr>
              <a:buFont typeface="Wingdings" pitchFamily="2" charset="2"/>
              <a:buChar char="§"/>
            </a:pPr>
            <a:r>
              <a:rPr lang="en-US" sz="3000" dirty="0">
                <a:cs typeface="Calibri" pitchFamily="34" charset="0"/>
              </a:rPr>
              <a:t>Mai Linh </a:t>
            </a:r>
            <a:r>
              <a:rPr lang="vi-VN" sz="3000" dirty="0">
                <a:cs typeface="Calibri" pitchFamily="34" charset="0"/>
              </a:rPr>
              <a:t>wants to expand her chain of fashion shop</a:t>
            </a:r>
            <a:r>
              <a:rPr lang="en-US" sz="3000" dirty="0">
                <a:cs typeface="Calibri" pitchFamily="34" charset="0"/>
              </a:rPr>
              <a:t>. </a:t>
            </a:r>
            <a:r>
              <a:rPr lang="vi-VN" sz="3000" dirty="0">
                <a:cs typeface="Calibri" pitchFamily="34" charset="0"/>
              </a:rPr>
              <a:t>She may borrow or</a:t>
            </a:r>
            <a:r>
              <a:rPr lang="en-US" sz="3000" dirty="0">
                <a:cs typeface="Calibri" pitchFamily="34" charset="0"/>
              </a:rPr>
              <a:t> </a:t>
            </a:r>
            <a:r>
              <a:rPr lang="vi-VN" sz="3000" dirty="0">
                <a:cs typeface="Calibri" pitchFamily="34" charset="0"/>
              </a:rPr>
              <a:t>sell</a:t>
            </a:r>
            <a:r>
              <a:rPr lang="en-US" sz="3000" dirty="0">
                <a:cs typeface="Calibri" pitchFamily="34" charset="0"/>
              </a:rPr>
              <a:t> 30% </a:t>
            </a:r>
            <a:r>
              <a:rPr lang="vi-VN" sz="3000" dirty="0">
                <a:cs typeface="Calibri" pitchFamily="34" charset="0"/>
              </a:rPr>
              <a:t>of her equity in the chain to raise fund</a:t>
            </a:r>
            <a:r>
              <a:rPr lang="en-US" sz="3000" dirty="0">
                <a:cs typeface="Calibri" pitchFamily="34" charset="0"/>
              </a:rPr>
              <a:t>.</a:t>
            </a:r>
          </a:p>
          <a:p>
            <a:pPr>
              <a:buFont typeface="Wingdings" pitchFamily="2" charset="2"/>
              <a:buChar char="§"/>
            </a:pPr>
            <a:r>
              <a:rPr lang="vi-VN" sz="3000" dirty="0">
                <a:cs typeface="Calibri" pitchFamily="34" charset="0"/>
              </a:rPr>
              <a:t>If</a:t>
            </a:r>
            <a:r>
              <a:rPr lang="en-US" sz="3000" dirty="0">
                <a:cs typeface="Calibri" pitchFamily="34" charset="0"/>
              </a:rPr>
              <a:t> Mai Linh </a:t>
            </a:r>
            <a:r>
              <a:rPr lang="vi-VN" sz="3000" dirty="0">
                <a:cs typeface="Calibri" pitchFamily="34" charset="0"/>
              </a:rPr>
              <a:t>borrows fund</a:t>
            </a:r>
            <a:r>
              <a:rPr lang="en-US" sz="3000" dirty="0">
                <a:cs typeface="Calibri" pitchFamily="34" charset="0"/>
              </a:rPr>
              <a:t> (</a:t>
            </a:r>
            <a:r>
              <a:rPr lang="vi-VN" sz="3000" dirty="0">
                <a:cs typeface="Calibri" pitchFamily="34" charset="0"/>
              </a:rPr>
              <a:t>or sells equity </a:t>
            </a:r>
            <a:r>
              <a:rPr lang="en-US" sz="3000" dirty="0">
                <a:cs typeface="Calibri" pitchFamily="34" charset="0"/>
              </a:rPr>
              <a:t>), </a:t>
            </a:r>
            <a:r>
              <a:rPr lang="vi-VN" sz="3000" dirty="0">
                <a:cs typeface="Calibri" pitchFamily="34" charset="0"/>
              </a:rPr>
              <a:t>$1 incremental income (or expense) from the shops will increase </a:t>
            </a:r>
            <a:r>
              <a:rPr lang="en-US" sz="3000" dirty="0">
                <a:cs typeface="Calibri" pitchFamily="34" charset="0"/>
              </a:rPr>
              <a:t>Mai Linh</a:t>
            </a:r>
            <a:r>
              <a:rPr lang="vi-VN" sz="3000" dirty="0">
                <a:cs typeface="Calibri" pitchFamily="34" charset="0"/>
              </a:rPr>
              <a:t>’s income by how much</a:t>
            </a:r>
            <a:r>
              <a:rPr lang="en-US" sz="3000" dirty="0">
                <a:cs typeface="Calibri" pitchFamily="34" charset="0"/>
              </a:rPr>
              <a:t>? </a:t>
            </a:r>
          </a:p>
          <a:p>
            <a:pPr>
              <a:buFont typeface="Wingdings" pitchFamily="2" charset="2"/>
              <a:buChar char="§"/>
            </a:pPr>
            <a:r>
              <a:rPr lang="vi-VN" sz="3000" dirty="0">
                <a:cs typeface="Calibri" pitchFamily="34" charset="0"/>
              </a:rPr>
              <a:t>Predict </a:t>
            </a:r>
            <a:r>
              <a:rPr lang="en-US" sz="3000" dirty="0">
                <a:cs typeface="Calibri" pitchFamily="34" charset="0"/>
              </a:rPr>
              <a:t>Mai Linh</a:t>
            </a:r>
            <a:r>
              <a:rPr lang="vi-VN" sz="3000" dirty="0">
                <a:cs typeface="Calibri" pitchFamily="34" charset="0"/>
              </a:rPr>
              <a:t>’s behavior in each case</a:t>
            </a:r>
            <a:r>
              <a:rPr lang="en-US" sz="3000" dirty="0">
                <a:cs typeface="Calibri" pitchFamily="34" charset="0"/>
              </a:rPr>
              <a:t>.</a:t>
            </a:r>
          </a:p>
          <a:p>
            <a:pPr>
              <a:buFont typeface="Wingdings" pitchFamily="2" charset="2"/>
              <a:buChar char="v"/>
            </a:pPr>
            <a:r>
              <a:rPr lang="en-US" sz="2000" i="1" dirty="0">
                <a:cs typeface="Calibri" pitchFamily="34" charset="0"/>
              </a:rPr>
              <a:t>See more: </a:t>
            </a:r>
            <a:r>
              <a:rPr lang="en-US" sz="2000" i="1" dirty="0" err="1">
                <a:cs typeface="Calibri" pitchFamily="34" charset="0"/>
              </a:rPr>
              <a:t>Berle</a:t>
            </a:r>
            <a:r>
              <a:rPr lang="en-US" sz="2000" i="1" dirty="0">
                <a:cs typeface="Calibri" pitchFamily="34" charset="0"/>
              </a:rPr>
              <a:t> and Means (1932)</a:t>
            </a:r>
          </a:p>
        </p:txBody>
      </p:sp>
      <p:sp>
        <p:nvSpPr>
          <p:cNvPr id="8" name="Title 4"/>
          <p:cNvSpPr>
            <a:spLocks noGrp="1"/>
          </p:cNvSpPr>
          <p:nvPr>
            <p:ph type="title"/>
          </p:nvPr>
        </p:nvSpPr>
        <p:spPr>
          <a:xfrm>
            <a:off x="1371600" y="228600"/>
            <a:ext cx="8839200" cy="1000125"/>
          </a:xfrm>
        </p:spPr>
        <p:txBody>
          <a:bodyPr/>
          <a:lstStyle/>
          <a:p>
            <a:pPr marL="293688" indent="-293688"/>
            <a:r>
              <a:rPr lang="en-AU" sz="3800" b="1" dirty="0"/>
              <a:t>II.</a:t>
            </a:r>
            <a:r>
              <a:rPr lang="vi-VN" sz="3800" b="1" dirty="0"/>
              <a:t> </a:t>
            </a:r>
            <a:r>
              <a:rPr lang="en-US" sz="3800" b="1" dirty="0"/>
              <a:t>CORPORATE GOVERNANCE</a:t>
            </a:r>
            <a:endParaRPr lang="en-US" sz="3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95400"/>
            <a:ext cx="9067800" cy="4697413"/>
          </a:xfrm>
        </p:spPr>
        <p:txBody>
          <a:bodyPr>
            <a:noAutofit/>
          </a:bodyPr>
          <a:lstStyle/>
          <a:p>
            <a:pPr>
              <a:buNone/>
            </a:pPr>
            <a:r>
              <a:rPr lang="vi-VN" sz="3000" b="1" i="1" dirty="0">
                <a:cs typeface="Calibri" pitchFamily="34" charset="0"/>
              </a:rPr>
              <a:t>Management Entrenchment</a:t>
            </a:r>
            <a:endParaRPr lang="en-US" sz="3000" b="1" i="1" dirty="0">
              <a:cs typeface="Calibri" pitchFamily="34" charset="0"/>
            </a:endParaRPr>
          </a:p>
          <a:p>
            <a:pPr>
              <a:buNone/>
            </a:pPr>
            <a:r>
              <a:rPr lang="en-US" sz="3000" dirty="0">
                <a:cs typeface="Calibri" pitchFamily="34" charset="0"/>
              </a:rPr>
              <a:t>Tuan Bach </a:t>
            </a:r>
            <a:r>
              <a:rPr lang="vi-VN" sz="3000" dirty="0">
                <a:cs typeface="Calibri" pitchFamily="34" charset="0"/>
              </a:rPr>
              <a:t>Corp. (</a:t>
            </a:r>
            <a:r>
              <a:rPr lang="en-US" sz="3000" dirty="0">
                <a:cs typeface="Calibri" pitchFamily="34" charset="0"/>
              </a:rPr>
              <a:t>100% </a:t>
            </a:r>
            <a:r>
              <a:rPr lang="vi-VN" sz="3000" dirty="0">
                <a:cs typeface="Calibri" pitchFamily="34" charset="0"/>
              </a:rPr>
              <a:t>equity)</a:t>
            </a:r>
            <a:r>
              <a:rPr lang="en-US" sz="3000" dirty="0">
                <a:cs typeface="Calibri" pitchFamily="34" charset="0"/>
              </a:rPr>
              <a:t> </a:t>
            </a:r>
            <a:r>
              <a:rPr lang="vi-VN" sz="3000" dirty="0">
                <a:cs typeface="Calibri" pitchFamily="34" charset="0"/>
              </a:rPr>
              <a:t>has</a:t>
            </a:r>
            <a:r>
              <a:rPr lang="en-US" sz="3000" dirty="0">
                <a:cs typeface="Calibri" pitchFamily="34" charset="0"/>
              </a:rPr>
              <a:t> 100 </a:t>
            </a:r>
            <a:r>
              <a:rPr lang="vi-VN" sz="3000" dirty="0">
                <a:cs typeface="Calibri" pitchFamily="34" charset="0"/>
              </a:rPr>
              <a:t>cash</a:t>
            </a:r>
            <a:r>
              <a:rPr lang="en-US" sz="3000" dirty="0">
                <a:cs typeface="Calibri" pitchFamily="34" charset="0"/>
              </a:rPr>
              <a:t>. </a:t>
            </a:r>
            <a:r>
              <a:rPr lang="vi-VN" sz="3000" dirty="0">
                <a:cs typeface="Calibri" pitchFamily="34" charset="0"/>
              </a:rPr>
              <a:t>Corporate tax rate</a:t>
            </a:r>
            <a:r>
              <a:rPr lang="en-US" sz="3000" dirty="0">
                <a:cs typeface="Calibri" pitchFamily="34" charset="0"/>
              </a:rPr>
              <a:t> 25%, </a:t>
            </a:r>
            <a:r>
              <a:rPr lang="vi-VN" sz="3000" dirty="0">
                <a:cs typeface="Calibri" pitchFamily="34" charset="0"/>
              </a:rPr>
              <a:t>personal tax rate</a:t>
            </a:r>
            <a:r>
              <a:rPr lang="en-US" sz="3000" dirty="0">
                <a:cs typeface="Calibri" pitchFamily="34" charset="0"/>
              </a:rPr>
              <a:t> 15%. </a:t>
            </a:r>
            <a:r>
              <a:rPr lang="vi-VN" sz="3000" dirty="0">
                <a:cs typeface="Calibri" pitchFamily="34" charset="0"/>
              </a:rPr>
              <a:t>Bank-deposit interest rate</a:t>
            </a:r>
            <a:r>
              <a:rPr lang="en-US" sz="3000" dirty="0">
                <a:cs typeface="Calibri" pitchFamily="34" charset="0"/>
              </a:rPr>
              <a:t> 5%.</a:t>
            </a:r>
            <a:r>
              <a:rPr lang="vi-VN" sz="3000" dirty="0">
                <a:cs typeface="Calibri" pitchFamily="34" charset="0"/>
              </a:rPr>
              <a:t> No investment opportunity is viable.</a:t>
            </a:r>
            <a:endParaRPr lang="en-US" sz="3000" dirty="0">
              <a:cs typeface="Calibri" pitchFamily="34" charset="0"/>
            </a:endParaRPr>
          </a:p>
          <a:p>
            <a:pPr>
              <a:buFont typeface="Wingdings" pitchFamily="2" charset="2"/>
              <a:buChar char="§"/>
            </a:pPr>
            <a:r>
              <a:rPr lang="vi-VN" sz="3000" dirty="0">
                <a:cs typeface="Calibri" pitchFamily="34" charset="0"/>
              </a:rPr>
              <a:t>Should </a:t>
            </a:r>
            <a:r>
              <a:rPr lang="en-US" sz="3000" dirty="0" err="1">
                <a:cs typeface="Calibri" pitchFamily="34" charset="0"/>
              </a:rPr>
              <a:t>Tuấn</a:t>
            </a:r>
            <a:r>
              <a:rPr lang="en-US" sz="3000" dirty="0">
                <a:cs typeface="Calibri" pitchFamily="34" charset="0"/>
              </a:rPr>
              <a:t> </a:t>
            </a:r>
            <a:r>
              <a:rPr lang="en-US" sz="3000" dirty="0" err="1">
                <a:cs typeface="Calibri" pitchFamily="34" charset="0"/>
              </a:rPr>
              <a:t>Bách</a:t>
            </a:r>
            <a:r>
              <a:rPr lang="vi-VN" sz="3000" dirty="0">
                <a:cs typeface="Calibri" pitchFamily="34" charset="0"/>
              </a:rPr>
              <a:t>, CEO of </a:t>
            </a:r>
            <a:r>
              <a:rPr lang="en-US" sz="3000" dirty="0">
                <a:cs typeface="Calibri" pitchFamily="34" charset="0"/>
              </a:rPr>
              <a:t>Tuan Bach </a:t>
            </a:r>
            <a:r>
              <a:rPr lang="vi-VN" sz="3000" dirty="0">
                <a:cs typeface="Calibri" pitchFamily="34" charset="0"/>
              </a:rPr>
              <a:t>Corp</a:t>
            </a:r>
            <a:r>
              <a:rPr lang="en-US" sz="3000" dirty="0">
                <a:cs typeface="Calibri" pitchFamily="34" charset="0"/>
              </a:rPr>
              <a:t>,</a:t>
            </a:r>
            <a:r>
              <a:rPr lang="vi-VN" sz="3000" dirty="0">
                <a:cs typeface="Calibri" pitchFamily="34" charset="0"/>
              </a:rPr>
              <a:t> keep</a:t>
            </a:r>
            <a:r>
              <a:rPr lang="en-US" sz="3000" dirty="0">
                <a:cs typeface="Calibri" pitchFamily="34" charset="0"/>
              </a:rPr>
              <a:t> </a:t>
            </a:r>
            <a:r>
              <a:rPr lang="vi-VN" sz="3000" dirty="0">
                <a:cs typeface="Calibri" pitchFamily="34" charset="0"/>
              </a:rPr>
              <a:t>this amount of cash to deposit it on a bank account or should he pay out the money to shareholders (by devidend)</a:t>
            </a:r>
            <a:r>
              <a:rPr lang="en-US" sz="3000" dirty="0">
                <a:cs typeface="Calibri" pitchFamily="34" charset="0"/>
              </a:rPr>
              <a:t>?</a:t>
            </a:r>
          </a:p>
        </p:txBody>
      </p:sp>
      <p:sp>
        <p:nvSpPr>
          <p:cNvPr id="5" name="Title 4"/>
          <p:cNvSpPr>
            <a:spLocks noGrp="1"/>
          </p:cNvSpPr>
          <p:nvPr>
            <p:ph type="title"/>
          </p:nvPr>
        </p:nvSpPr>
        <p:spPr/>
        <p:txBody>
          <a:bodyPr/>
          <a:lstStyle/>
          <a:p>
            <a:pPr marL="795338" indent="-795338"/>
            <a:r>
              <a:rPr lang="en-AU" sz="3800" b="1" dirty="0"/>
              <a:t>II.</a:t>
            </a:r>
            <a:r>
              <a:rPr lang="vi-VN" sz="3800" b="1" dirty="0"/>
              <a:t> </a:t>
            </a:r>
            <a:r>
              <a:rPr lang="en-US" sz="3800" b="1" dirty="0"/>
              <a:t>CORPORATE GOVERNANCE</a:t>
            </a:r>
            <a:endParaRPr lang="en-US" sz="3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19200"/>
            <a:ext cx="9067800" cy="4697413"/>
          </a:xfrm>
        </p:spPr>
        <p:txBody>
          <a:bodyPr>
            <a:noAutofit/>
          </a:bodyPr>
          <a:lstStyle/>
          <a:p>
            <a:pPr>
              <a:buNone/>
            </a:pPr>
            <a:r>
              <a:rPr lang="en-US" sz="3000" b="1" i="1" dirty="0">
                <a:latin typeface="Arial" panose="020B0604020202020204" pitchFamily="34" charset="0"/>
                <a:cs typeface="Arial" panose="020B0604020202020204" pitchFamily="34" charset="0"/>
              </a:rPr>
              <a:t>Short-term and long-term shareholders</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Tuan Bach, CEO, is considering a long-term investment which requires a large capex, generates no revenue in the first two years and generates large revenue after the second year.  </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Phuong Xuan is a master student who will need to sell her shares next year to pay her tuition fee. </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Dieu Le is an office employer who has a stable job and want to keep her shares until retirement.</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In the annual meeting, Tuan Bach asks the shareholders to vote on the investment.</a:t>
            </a:r>
          </a:p>
        </p:txBody>
      </p:sp>
      <p:sp>
        <p:nvSpPr>
          <p:cNvPr id="5" name="Title 4"/>
          <p:cNvSpPr>
            <a:spLocks noGrp="1"/>
          </p:cNvSpPr>
          <p:nvPr>
            <p:ph type="title"/>
          </p:nvPr>
        </p:nvSpPr>
        <p:spPr/>
        <p:txBody>
          <a:bodyPr/>
          <a:lstStyle/>
          <a:p>
            <a:pPr marL="795338" indent="-795338"/>
            <a:r>
              <a:rPr lang="en-AU" sz="3800" b="1" dirty="0"/>
              <a:t>II.</a:t>
            </a:r>
            <a:r>
              <a:rPr lang="vi-VN" sz="3800" b="1" dirty="0"/>
              <a:t> </a:t>
            </a:r>
            <a:r>
              <a:rPr lang="en-US" sz="3800" b="1" dirty="0"/>
              <a:t>CORPORATE GOVERNANCE</a:t>
            </a:r>
            <a:endParaRPr lang="en-US" sz="3800" dirty="0"/>
          </a:p>
        </p:txBody>
      </p:sp>
    </p:spTree>
    <p:extLst>
      <p:ext uri="{BB962C8B-B14F-4D97-AF65-F5344CB8AC3E}">
        <p14:creationId xmlns:p14="http://schemas.microsoft.com/office/powerpoint/2010/main" val="6072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ctrTitle" idx="4294967295"/>
          </p:nvPr>
        </p:nvSpPr>
        <p:spPr>
          <a:xfrm>
            <a:off x="0" y="2209800"/>
            <a:ext cx="9144000" cy="3276600"/>
          </a:xfrm>
          <a:noFill/>
          <a:ln>
            <a:solidFill>
              <a:srgbClr val="000000"/>
            </a:solidFill>
          </a:ln>
        </p:spPr>
        <p:txBody>
          <a:bodyPr/>
          <a:lstStyle/>
          <a:p>
            <a:pPr algn="ctr"/>
            <a:r>
              <a:rPr lang="en-US" sz="3200" b="1" i="1" dirty="0">
                <a:solidFill>
                  <a:schemeClr val="tx1"/>
                </a:solidFill>
              </a:rPr>
              <a:t>CH</a:t>
            </a:r>
            <a:r>
              <a:rPr lang="vi-VN" sz="3200" b="1" i="1" dirty="0">
                <a:solidFill>
                  <a:schemeClr val="tx1"/>
                </a:solidFill>
              </a:rPr>
              <a:t>APTER</a:t>
            </a:r>
            <a:r>
              <a:rPr lang="en-US" sz="3200" b="1" i="1" dirty="0">
                <a:solidFill>
                  <a:schemeClr val="tx1"/>
                </a:solidFill>
              </a:rPr>
              <a:t> 1</a:t>
            </a:r>
            <a:br>
              <a:rPr lang="en-US" sz="3200" b="1" i="1" dirty="0">
                <a:solidFill>
                  <a:schemeClr val="tx1"/>
                </a:solidFill>
              </a:rPr>
            </a:br>
            <a:r>
              <a:rPr lang="vi-VN" sz="2500" b="1" dirty="0">
                <a:solidFill>
                  <a:schemeClr val="tx1"/>
                </a:solidFill>
              </a:rPr>
              <a:t>INTRODUCTION</a:t>
            </a:r>
          </a:p>
        </p:txBody>
      </p:sp>
      <p:sp>
        <p:nvSpPr>
          <p:cNvPr id="5123" name="Slide Number Placeholder 2"/>
          <p:cNvSpPr>
            <a:spLocks noGrp="1"/>
          </p:cNvSpPr>
          <p:nvPr>
            <p:ph type="sldNum" sz="quarter" idx="12"/>
          </p:nvPr>
        </p:nvSpPr>
        <p:spPr bwMode="auto">
          <a:noFill/>
          <a:ln>
            <a:miter lim="800000"/>
            <a:headEnd/>
            <a:tailEnd/>
          </a:ln>
        </p:spPr>
        <p:txBody>
          <a:bodyPr/>
          <a:lstStyle/>
          <a:p>
            <a:fld id="{9E5DEB2E-68D2-46BE-A25F-BB6A7D7C32F4}" type="slidenum">
              <a:rPr lang="vi-VN" smtClean="0"/>
              <a:pPr/>
              <a:t>3</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2">
                                            <p:txEl>
                                              <p:charRg st="4294967295" end="4294967295"/>
                                            </p:txEl>
                                          </p:spTgt>
                                        </p:tgtEl>
                                        <p:attrNameLst>
                                          <p:attrName>style.visibility</p:attrName>
                                        </p:attrNameLst>
                                      </p:cBhvr>
                                      <p:to>
                                        <p:strVal val="visible"/>
                                      </p:to>
                                    </p:set>
                                    <p:animEffect transition="in" filter="blinds(horizontal)">
                                      <p:cBhvr>
                                        <p:cTn id="7" dur="500"/>
                                        <p:tgtEl>
                                          <p:spTgt spid="5122">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19200"/>
            <a:ext cx="9067800" cy="4697413"/>
          </a:xfrm>
        </p:spPr>
        <p:txBody>
          <a:bodyPr>
            <a:noAutofit/>
          </a:bodyPr>
          <a:lstStyle/>
          <a:p>
            <a:pPr>
              <a:buNone/>
            </a:pPr>
            <a:r>
              <a:rPr lang="en-US" sz="3000" b="1" i="1" dirty="0">
                <a:latin typeface="Arial" panose="020B0604020202020204" pitchFamily="34" charset="0"/>
                <a:cs typeface="Arial" panose="020B0604020202020204" pitchFamily="34" charset="0"/>
              </a:rPr>
              <a:t>Majority and minority shareholders</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Tuan Bach owns 51% of shares in the company.</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Mai Linh owns 29% and Mai Anh owns 20%.</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Tuan Bach also owns NQ Inc, which is on the brink of bankruptcy and priced at VND100/share.</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In the general meeting, Tuan Bach proposes an M&amp;A plan to buy NQ at VND10000/share.</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Predict if the M&amp;A plan will be passed at the shareholders meeting.</a:t>
            </a:r>
          </a:p>
          <a:p>
            <a:pPr marL="457200" indent="-457200">
              <a:spcBef>
                <a:spcPts val="1200"/>
              </a:spcBef>
              <a:buFont typeface="Wingdings" panose="05000000000000000000" pitchFamily="2" charset="2"/>
              <a:buChar char="§"/>
            </a:pPr>
            <a:endParaRPr lang="en-US" sz="3000"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p:txBody>
          <a:bodyPr/>
          <a:lstStyle/>
          <a:p>
            <a:pPr marL="795338" indent="-795338"/>
            <a:r>
              <a:rPr lang="en-AU" sz="3800" b="1" dirty="0"/>
              <a:t>II.</a:t>
            </a:r>
            <a:r>
              <a:rPr lang="vi-VN" sz="3800" b="1" dirty="0"/>
              <a:t> </a:t>
            </a:r>
            <a:r>
              <a:rPr lang="en-US" sz="3800" b="1" dirty="0"/>
              <a:t>CORPORATE GOVERNANCE</a:t>
            </a:r>
            <a:endParaRPr lang="en-US" sz="3800" dirty="0"/>
          </a:p>
        </p:txBody>
      </p:sp>
    </p:spTree>
    <p:extLst>
      <p:ext uri="{BB962C8B-B14F-4D97-AF65-F5344CB8AC3E}">
        <p14:creationId xmlns:p14="http://schemas.microsoft.com/office/powerpoint/2010/main" val="2154678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19200"/>
            <a:ext cx="9067800" cy="4697413"/>
          </a:xfrm>
        </p:spPr>
        <p:txBody>
          <a:bodyPr>
            <a:noAutofit/>
          </a:bodyPr>
          <a:lstStyle/>
          <a:p>
            <a:pPr>
              <a:buNone/>
            </a:pPr>
            <a:r>
              <a:rPr lang="en-US" sz="3000" b="1" i="1" dirty="0">
                <a:latin typeface="Arial" panose="020B0604020202020204" pitchFamily="34" charset="0"/>
                <a:cs typeface="Arial" panose="020B0604020202020204" pitchFamily="34" charset="0"/>
              </a:rPr>
              <a:t>Socially (</a:t>
            </a:r>
            <a:r>
              <a:rPr lang="en-US" sz="3000" b="1" i="1" dirty="0" err="1">
                <a:latin typeface="Arial" panose="020B0604020202020204" pitchFamily="34" charset="0"/>
                <a:cs typeface="Arial" panose="020B0604020202020204" pitchFamily="34" charset="0"/>
              </a:rPr>
              <a:t>ir</a:t>
            </a:r>
            <a:r>
              <a:rPr lang="en-US" sz="3000" b="1" i="1" dirty="0">
                <a:latin typeface="Arial" panose="020B0604020202020204" pitchFamily="34" charset="0"/>
                <a:cs typeface="Arial" panose="020B0604020202020204" pitchFamily="34" charset="0"/>
              </a:rPr>
              <a:t>)responsible shareholders</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In the annual meeting, Mai Linh, CEO of Papery Corp. proposes investing in a new technology of waste production which would cost the company a lot of money but will improve the company’s CSR profile.</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Mai Linh also proposes that the company sells its stake in </a:t>
            </a:r>
            <a:r>
              <a:rPr lang="en-US" sz="3000" dirty="0" err="1">
                <a:latin typeface="Arial" panose="020B0604020202020204" pitchFamily="34" charset="0"/>
                <a:cs typeface="Arial" panose="020B0604020202020204" pitchFamily="34" charset="0"/>
              </a:rPr>
              <a:t>Marlbara</a:t>
            </a:r>
            <a:r>
              <a:rPr lang="en-US" sz="3000" dirty="0">
                <a:latin typeface="Arial" panose="020B0604020202020204" pitchFamily="34" charset="0"/>
                <a:cs typeface="Arial" panose="020B0604020202020204" pitchFamily="34" charset="0"/>
              </a:rPr>
              <a:t> Smoking Inc even though the investment generates very high dividend because she thinks that investing in cigarette is not socially responsible.</a:t>
            </a:r>
          </a:p>
          <a:p>
            <a:pPr marL="457200" indent="-457200">
              <a:spcBef>
                <a:spcPts val="1200"/>
              </a:spcBef>
              <a:buFont typeface="Wingdings" panose="05000000000000000000" pitchFamily="2" charset="2"/>
              <a:buChar char="§"/>
            </a:pPr>
            <a:endParaRPr lang="en-US" sz="3000"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p:txBody>
          <a:bodyPr/>
          <a:lstStyle/>
          <a:p>
            <a:pPr marL="795338" indent="-795338"/>
            <a:r>
              <a:rPr lang="en-AU" sz="3800" b="1" dirty="0"/>
              <a:t>II.</a:t>
            </a:r>
            <a:r>
              <a:rPr lang="vi-VN" sz="3800" b="1" dirty="0"/>
              <a:t> </a:t>
            </a:r>
            <a:r>
              <a:rPr lang="en-US" sz="3800" b="1" dirty="0"/>
              <a:t>CORPORATE GOVERNANCE</a:t>
            </a:r>
            <a:endParaRPr lang="en-US" sz="3800" dirty="0"/>
          </a:p>
        </p:txBody>
      </p:sp>
    </p:spTree>
    <p:extLst>
      <p:ext uri="{BB962C8B-B14F-4D97-AF65-F5344CB8AC3E}">
        <p14:creationId xmlns:p14="http://schemas.microsoft.com/office/powerpoint/2010/main" val="1319004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676400"/>
            <a:ext cx="9067800" cy="4697413"/>
          </a:xfrm>
        </p:spPr>
        <p:txBody>
          <a:bodyPr>
            <a:noAutofit/>
          </a:bodyPr>
          <a:lstStyle/>
          <a:p>
            <a:pPr marL="0" indent="0">
              <a:buNone/>
            </a:pPr>
            <a:r>
              <a:rPr lang="en-US" sz="2100" b="1" dirty="0">
                <a:latin typeface="Arial" panose="020B0604020202020204" pitchFamily="34" charset="0"/>
                <a:cs typeface="Arial" panose="020B0604020202020204" pitchFamily="34" charset="0"/>
              </a:rPr>
              <a:t>Example:</a:t>
            </a:r>
            <a:r>
              <a:rPr lang="en-US" sz="2100" dirty="0">
                <a:latin typeface="Arial" panose="020B0604020202020204" pitchFamily="34" charset="0"/>
                <a:cs typeface="Arial" panose="020B0604020202020204" pitchFamily="34" charset="0"/>
              </a:rPr>
              <a:t> Which of the following cases most likely represent the conflicts of interest between the shareholders and the managers/directors?</a:t>
            </a:r>
          </a:p>
          <a:p>
            <a:pPr lvl="0">
              <a:buFont typeface="Wingdings" panose="05000000000000000000" pitchFamily="2" charset="2"/>
              <a:buChar char="§"/>
            </a:pPr>
            <a:r>
              <a:rPr lang="en-US" sz="2100" dirty="0">
                <a:latin typeface="Arial" panose="020B0604020202020204" pitchFamily="34" charset="0"/>
                <a:cs typeface="Arial" panose="020B0604020202020204" pitchFamily="34" charset="0"/>
              </a:rPr>
              <a:t>In order to finance growth, managers and directors decide to increase borrowings to a level that would significantly increase default risk.</a:t>
            </a:r>
          </a:p>
          <a:p>
            <a:pPr lvl="0">
              <a:buFont typeface="Wingdings" panose="05000000000000000000" pitchFamily="2" charset="2"/>
              <a:buChar char="§"/>
            </a:pPr>
            <a:r>
              <a:rPr lang="en-US" sz="2100" dirty="0">
                <a:latin typeface="Arial" panose="020B0604020202020204" pitchFamily="34" charset="0"/>
                <a:cs typeface="Arial" panose="020B0604020202020204" pitchFamily="34" charset="0"/>
              </a:rPr>
              <a:t>Managers and directors decide to abandon product safety features to reduce costs.</a:t>
            </a:r>
          </a:p>
          <a:p>
            <a:pPr lvl="0">
              <a:buFont typeface="Wingdings" panose="05000000000000000000" pitchFamily="2" charset="2"/>
              <a:buChar char="§"/>
            </a:pPr>
            <a:r>
              <a:rPr lang="en-US" sz="2100" dirty="0">
                <a:latin typeface="Arial" panose="020B0604020202020204" pitchFamily="34" charset="0"/>
                <a:cs typeface="Arial" panose="020B0604020202020204" pitchFamily="34" charset="0"/>
              </a:rPr>
              <a:t>A controlling shareholder who owns a 51% stake in the company demand the managers and directors to buy inventory from his spouse’s company at above market price.</a:t>
            </a:r>
          </a:p>
          <a:p>
            <a:pPr lvl="0">
              <a:buFont typeface="Wingdings" panose="05000000000000000000" pitchFamily="2" charset="2"/>
              <a:buChar char="§"/>
            </a:pPr>
            <a:r>
              <a:rPr lang="en-US" sz="2100" dirty="0">
                <a:latin typeface="Arial" panose="020B0604020202020204" pitchFamily="34" charset="0"/>
                <a:cs typeface="Arial" panose="020B0604020202020204" pitchFamily="34" charset="0"/>
              </a:rPr>
              <a:t>Managers and directors do not invest in high-risk projects even if they have positive NPV because they want to protect their employment status.</a:t>
            </a:r>
          </a:p>
          <a:p>
            <a:pPr lvl="0">
              <a:buFont typeface="Wingdings" panose="05000000000000000000" pitchFamily="2" charset="2"/>
              <a:buChar char="§"/>
            </a:pPr>
            <a:r>
              <a:rPr lang="en-US" sz="2100" dirty="0">
                <a:latin typeface="Arial" panose="020B0604020202020204" pitchFamily="34" charset="0"/>
                <a:cs typeface="Arial" panose="020B0604020202020204" pitchFamily="34" charset="0"/>
              </a:rPr>
              <a:t>Managers and directors decide to use accounting practices that reduce the company’s tax expenses.</a:t>
            </a:r>
          </a:p>
        </p:txBody>
      </p:sp>
      <p:sp>
        <p:nvSpPr>
          <p:cNvPr id="5" name="Title 4"/>
          <p:cNvSpPr>
            <a:spLocks noGrp="1"/>
          </p:cNvSpPr>
          <p:nvPr>
            <p:ph type="title"/>
          </p:nvPr>
        </p:nvSpPr>
        <p:spPr/>
        <p:txBody>
          <a:bodyPr/>
          <a:lstStyle/>
          <a:p>
            <a:pPr marL="795338" indent="-795338"/>
            <a:r>
              <a:rPr lang="en-AU" sz="3800" b="1" dirty="0"/>
              <a:t>II.</a:t>
            </a:r>
            <a:r>
              <a:rPr lang="vi-VN" sz="3800" b="1" dirty="0"/>
              <a:t> </a:t>
            </a:r>
            <a:r>
              <a:rPr lang="en-US" sz="3800" b="1" dirty="0"/>
              <a:t>CORPORATE GOVERNANCE</a:t>
            </a:r>
            <a:endParaRPr lang="en-US" sz="3800" dirty="0"/>
          </a:p>
        </p:txBody>
      </p:sp>
    </p:spTree>
    <p:extLst>
      <p:ext uri="{BB962C8B-B14F-4D97-AF65-F5344CB8AC3E}">
        <p14:creationId xmlns:p14="http://schemas.microsoft.com/office/powerpoint/2010/main" val="1558836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971" y="1752600"/>
            <a:ext cx="9067800" cy="4697413"/>
          </a:xfrm>
        </p:spPr>
        <p:txBody>
          <a:bodyPr>
            <a:noAutofit/>
          </a:bodyPr>
          <a:lstStyle/>
          <a:p>
            <a:pPr marL="0" indent="0">
              <a:buNone/>
            </a:pPr>
            <a:r>
              <a:rPr lang="en-US" b="1" i="1" dirty="0">
                <a:latin typeface="Arial (Body)"/>
                <a:cs typeface="Calibri" pitchFamily="34" charset="0"/>
              </a:rPr>
              <a:t>Management self-dealing</a:t>
            </a:r>
          </a:p>
          <a:p>
            <a:pPr>
              <a:buFont typeface="Wingdings" panose="05000000000000000000" pitchFamily="2" charset="2"/>
              <a:buChar char="§"/>
            </a:pPr>
            <a:r>
              <a:rPr lang="en-US" dirty="0">
                <a:latin typeface="Arial (Body)"/>
                <a:cs typeface="Calibri" pitchFamily="34" charset="0"/>
              </a:rPr>
              <a:t>Find out what happened at </a:t>
            </a:r>
            <a:r>
              <a:rPr lang="en-US" dirty="0" err="1"/>
              <a:t>Coteccons</a:t>
            </a:r>
            <a:r>
              <a:rPr lang="en-US" dirty="0"/>
              <a:t> Construction Joint Stock Company (CTD). Do you think the management of this company is good or bad? Do you approve the actions of Kusto and Co.?</a:t>
            </a:r>
          </a:p>
        </p:txBody>
      </p:sp>
      <p:sp>
        <p:nvSpPr>
          <p:cNvPr id="5" name="Title 4"/>
          <p:cNvSpPr>
            <a:spLocks noGrp="1"/>
          </p:cNvSpPr>
          <p:nvPr>
            <p:ph type="title"/>
          </p:nvPr>
        </p:nvSpPr>
        <p:spPr/>
        <p:txBody>
          <a:bodyPr/>
          <a:lstStyle/>
          <a:p>
            <a:pPr marL="795338" indent="-795338"/>
            <a:r>
              <a:rPr lang="en-AU" b="1" dirty="0"/>
              <a:t>III.	 </a:t>
            </a:r>
            <a:r>
              <a:rPr lang="en-US" b="1" dirty="0"/>
              <a:t>HOMEWORK</a:t>
            </a:r>
            <a:endParaRPr lang="en-US" dirty="0"/>
          </a:p>
        </p:txBody>
      </p:sp>
    </p:spTree>
    <p:extLst>
      <p:ext uri="{BB962C8B-B14F-4D97-AF65-F5344CB8AC3E}">
        <p14:creationId xmlns:p14="http://schemas.microsoft.com/office/powerpoint/2010/main" val="3516947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676400"/>
            <a:ext cx="9067800" cy="4697413"/>
          </a:xfrm>
        </p:spPr>
        <p:txBody>
          <a:bodyPr>
            <a:noAutofit/>
          </a:bodyPr>
          <a:lstStyle/>
          <a:p>
            <a:pPr>
              <a:buNone/>
            </a:pPr>
            <a:r>
              <a:rPr lang="en-US" sz="3000" b="1" i="1" dirty="0">
                <a:latin typeface="Arial" panose="020B0604020202020204" pitchFamily="34" charset="0"/>
                <a:cs typeface="Arial" panose="020B0604020202020204" pitchFamily="34" charset="0"/>
              </a:rPr>
              <a:t>Short-termism and Staggered boards</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Refer to Marginson2008, define short-termism and its causes. </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Refer to Cremers2017, define a staggered board.</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Is staggered boards a desired corporate governance practice? Explain using Cremers2017.</a:t>
            </a:r>
          </a:p>
        </p:txBody>
      </p:sp>
      <p:sp>
        <p:nvSpPr>
          <p:cNvPr id="5" name="Title 4"/>
          <p:cNvSpPr>
            <a:spLocks noGrp="1"/>
          </p:cNvSpPr>
          <p:nvPr>
            <p:ph type="title"/>
          </p:nvPr>
        </p:nvSpPr>
        <p:spPr/>
        <p:txBody>
          <a:bodyPr/>
          <a:lstStyle/>
          <a:p>
            <a:pPr marL="795338" indent="-795338"/>
            <a:r>
              <a:rPr lang="en-AU" sz="4000" b="1" dirty="0"/>
              <a:t>III.	 </a:t>
            </a:r>
            <a:r>
              <a:rPr lang="en-US" sz="4000" b="1" dirty="0"/>
              <a:t>HOMEWORK</a:t>
            </a:r>
            <a:endParaRPr lang="en-US" sz="3800" dirty="0"/>
          </a:p>
        </p:txBody>
      </p:sp>
    </p:spTree>
    <p:extLst>
      <p:ext uri="{BB962C8B-B14F-4D97-AF65-F5344CB8AC3E}">
        <p14:creationId xmlns:p14="http://schemas.microsoft.com/office/powerpoint/2010/main" val="1147243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676400"/>
            <a:ext cx="9067800" cy="4697413"/>
          </a:xfrm>
        </p:spPr>
        <p:txBody>
          <a:bodyPr>
            <a:noAutofit/>
          </a:bodyPr>
          <a:lstStyle/>
          <a:p>
            <a:pPr>
              <a:buNone/>
            </a:pPr>
            <a:r>
              <a:rPr lang="en-US" sz="3000" b="1" i="1" dirty="0">
                <a:latin typeface="Arial" panose="020B0604020202020204" pitchFamily="34" charset="0"/>
                <a:cs typeface="Arial" panose="020B0604020202020204" pitchFamily="34" charset="0"/>
              </a:rPr>
              <a:t>The Value of a Corrupt Manager (optional)</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Tuan Bach is a corrupt CEO. He doesn’t abide to principles. He often finds ways to circumvent rules and regulations to achieve his goals, for example, by bribery, power abuse, bullying, unethical competition, etc. </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Can Tuan Bach be good for a firm in any circumstance? Refer to Mironov2015 to answer this question.</a:t>
            </a:r>
          </a:p>
        </p:txBody>
      </p:sp>
      <p:sp>
        <p:nvSpPr>
          <p:cNvPr id="5" name="Title 4"/>
          <p:cNvSpPr>
            <a:spLocks noGrp="1"/>
          </p:cNvSpPr>
          <p:nvPr>
            <p:ph type="title"/>
          </p:nvPr>
        </p:nvSpPr>
        <p:spPr/>
        <p:txBody>
          <a:bodyPr/>
          <a:lstStyle/>
          <a:p>
            <a:pPr marL="795338" indent="-795338"/>
            <a:r>
              <a:rPr lang="en-AU" sz="4000" b="1" dirty="0"/>
              <a:t>III.	 </a:t>
            </a:r>
            <a:r>
              <a:rPr lang="en-US" sz="4000" b="1" dirty="0"/>
              <a:t>HOMEWORK</a:t>
            </a:r>
            <a:endParaRPr lang="en-US" sz="3800" dirty="0"/>
          </a:p>
        </p:txBody>
      </p:sp>
    </p:spTree>
    <p:extLst>
      <p:ext uri="{BB962C8B-B14F-4D97-AF65-F5344CB8AC3E}">
        <p14:creationId xmlns:p14="http://schemas.microsoft.com/office/powerpoint/2010/main" val="1310918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676400"/>
            <a:ext cx="9067800" cy="4697413"/>
          </a:xfrm>
        </p:spPr>
        <p:txBody>
          <a:bodyPr>
            <a:noAutofit/>
          </a:bodyPr>
          <a:lstStyle/>
          <a:p>
            <a:pPr>
              <a:buNone/>
            </a:pPr>
            <a:r>
              <a:rPr lang="en-US" sz="3000" b="1" i="1" dirty="0">
                <a:latin typeface="Arial" panose="020B0604020202020204" pitchFamily="34" charset="0"/>
                <a:cs typeface="Arial" panose="020B0604020202020204" pitchFamily="34" charset="0"/>
              </a:rPr>
              <a:t>CEO traits and governance (optional)</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Refer to Cline2018, explain how managers’ indiscretion affect firm value. </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Refer to Jia2014, explain how masculinity of CEO is related to financial misreporting.</a:t>
            </a:r>
          </a:p>
        </p:txBody>
      </p:sp>
      <p:sp>
        <p:nvSpPr>
          <p:cNvPr id="5" name="Title 4"/>
          <p:cNvSpPr>
            <a:spLocks noGrp="1"/>
          </p:cNvSpPr>
          <p:nvPr>
            <p:ph type="title"/>
          </p:nvPr>
        </p:nvSpPr>
        <p:spPr/>
        <p:txBody>
          <a:bodyPr/>
          <a:lstStyle/>
          <a:p>
            <a:pPr marL="795338" indent="-795338"/>
            <a:r>
              <a:rPr lang="en-AU" sz="4000" b="1" dirty="0"/>
              <a:t>III.	 </a:t>
            </a:r>
            <a:r>
              <a:rPr lang="en-US" sz="4000" b="1" dirty="0"/>
              <a:t>HOMEWORK</a:t>
            </a:r>
            <a:endParaRPr lang="en-US" sz="3800" dirty="0"/>
          </a:p>
        </p:txBody>
      </p:sp>
    </p:spTree>
    <p:extLst>
      <p:ext uri="{BB962C8B-B14F-4D97-AF65-F5344CB8AC3E}">
        <p14:creationId xmlns:p14="http://schemas.microsoft.com/office/powerpoint/2010/main" val="3771903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676400"/>
            <a:ext cx="9067800" cy="4697413"/>
          </a:xfrm>
        </p:spPr>
        <p:txBody>
          <a:bodyPr>
            <a:noAutofit/>
          </a:bodyPr>
          <a:lstStyle/>
          <a:p>
            <a:pPr>
              <a:buNone/>
            </a:pPr>
            <a:r>
              <a:rPr lang="en-US" sz="3000" b="1" i="1" dirty="0">
                <a:latin typeface="Arial" panose="020B0604020202020204" pitchFamily="34" charset="0"/>
                <a:cs typeface="Arial" panose="020B0604020202020204" pitchFamily="34" charset="0"/>
              </a:rPr>
              <a:t>Stakeholder Capitalism (optional)</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Refer to the following link </a:t>
            </a:r>
          </a:p>
          <a:p>
            <a:pPr marL="457200" indent="-457200">
              <a:spcBef>
                <a:spcPts val="1200"/>
              </a:spcBef>
              <a:buFont typeface="Wingdings" panose="05000000000000000000" pitchFamily="2" charset="2"/>
              <a:buChar char="§"/>
            </a:pPr>
            <a:r>
              <a:rPr lang="en-US" sz="1600" dirty="0">
                <a:hlinkClick r:id="rId3"/>
              </a:rPr>
              <a:t>Stakeholder capitalism, shareholder capitalism and state capitalism | World Economic Forum (weforum.org)</a:t>
            </a:r>
            <a:endParaRPr lang="en-US" sz="1600" dirty="0"/>
          </a:p>
          <a:p>
            <a:pPr marL="457200" indent="-457200">
              <a:spcBef>
                <a:spcPts val="1200"/>
              </a:spcBef>
              <a:buFont typeface="Wingdings" panose="05000000000000000000" pitchFamily="2" charset="2"/>
              <a:buChar char="§"/>
            </a:pPr>
            <a:r>
              <a:rPr lang="en-US" sz="1600" dirty="0">
                <a:hlinkClick r:id="rId4"/>
              </a:rPr>
              <a:t>A Friedman doctrine‐- The Social Responsibility Of Business Is to Increase Its Profits - The New York Times (nytimes.com)</a:t>
            </a:r>
            <a:endParaRPr lang="en-US" sz="3000" dirty="0">
              <a:latin typeface="Arial" panose="020B0604020202020204" pitchFamily="34" charset="0"/>
              <a:cs typeface="Arial" panose="020B0604020202020204" pitchFamily="34" charset="0"/>
            </a:endParaRP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Refer to Webb2020 and Gual2020</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Explain how stakeholder capitalism is different from shareholder capitalism.</a:t>
            </a:r>
          </a:p>
          <a:p>
            <a:pPr marL="457200" indent="-457200">
              <a:spcBef>
                <a:spcPts val="1200"/>
              </a:spcBef>
              <a:buFont typeface="Wingdings" panose="05000000000000000000" pitchFamily="2" charset="2"/>
              <a:buChar char="§"/>
            </a:pPr>
            <a:r>
              <a:rPr lang="en-US" sz="3000" dirty="0">
                <a:latin typeface="Arial" panose="020B0604020202020204" pitchFamily="34" charset="0"/>
                <a:cs typeface="Arial" panose="020B0604020202020204" pitchFamily="34" charset="0"/>
              </a:rPr>
              <a:t>Which idea do you prefer?</a:t>
            </a:r>
          </a:p>
        </p:txBody>
      </p:sp>
      <p:sp>
        <p:nvSpPr>
          <p:cNvPr id="5" name="Title 4"/>
          <p:cNvSpPr>
            <a:spLocks noGrp="1"/>
          </p:cNvSpPr>
          <p:nvPr>
            <p:ph type="title"/>
          </p:nvPr>
        </p:nvSpPr>
        <p:spPr/>
        <p:txBody>
          <a:bodyPr/>
          <a:lstStyle/>
          <a:p>
            <a:pPr marL="795338" indent="-795338"/>
            <a:r>
              <a:rPr lang="en-AU" sz="4000" b="1" dirty="0"/>
              <a:t>III.	 </a:t>
            </a:r>
            <a:r>
              <a:rPr lang="en-US" sz="4000" b="1" dirty="0"/>
              <a:t>HOMEWORK</a:t>
            </a:r>
            <a:endParaRPr lang="en-US" sz="3800" dirty="0"/>
          </a:p>
        </p:txBody>
      </p:sp>
    </p:spTree>
    <p:extLst>
      <p:ext uri="{BB962C8B-B14F-4D97-AF65-F5344CB8AC3E}">
        <p14:creationId xmlns:p14="http://schemas.microsoft.com/office/powerpoint/2010/main" val="1214187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0FFC685-2EE6-4E8B-8B57-13668B332CC3}" type="slidenum">
              <a:rPr lang="vi-VN" smtClean="0"/>
              <a:pPr>
                <a:defRPr/>
              </a:pPr>
              <a:t>38</a:t>
            </a:fld>
            <a:endParaRPr lang="vi-VN"/>
          </a:p>
        </p:txBody>
      </p:sp>
      <p:sp>
        <p:nvSpPr>
          <p:cNvPr id="5" name="Title 4"/>
          <p:cNvSpPr>
            <a:spLocks noGrp="1"/>
          </p:cNvSpPr>
          <p:nvPr>
            <p:ph type="ctrTitle"/>
          </p:nvPr>
        </p:nvSpPr>
        <p:spPr>
          <a:xfrm>
            <a:off x="685800" y="1371600"/>
            <a:ext cx="7772400" cy="1470025"/>
          </a:xfrm>
        </p:spPr>
        <p:txBody>
          <a:bodyPr/>
          <a:lstStyle/>
          <a:p>
            <a:pPr algn="ctr"/>
            <a:r>
              <a:rPr lang="vi-VN" b="1" dirty="0">
                <a:solidFill>
                  <a:schemeClr val="tx1"/>
                </a:solidFill>
              </a:rPr>
              <a:t>END OF CHAPTER 1</a:t>
            </a:r>
            <a:endParaRPr lang="en-US" b="1" dirty="0">
              <a:solidFill>
                <a:schemeClr val="tx1"/>
              </a:solidFill>
            </a:endParaRPr>
          </a:p>
        </p:txBody>
      </p:sp>
      <p:sp>
        <p:nvSpPr>
          <p:cNvPr id="6" name="Subtitle 5">
            <a:extLst>
              <a:ext uri="{FF2B5EF4-FFF2-40B4-BE49-F238E27FC236}">
                <a16:creationId xmlns:a16="http://schemas.microsoft.com/office/drawing/2014/main" id="{235AD2DD-5E62-4CB9-9C83-968164E7A05C}"/>
              </a:ext>
            </a:extLst>
          </p:cNvPr>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vi-VN" b="1" dirty="0"/>
              <a:t>In this chapter</a:t>
            </a:r>
            <a:r>
              <a:rPr lang="en-US" b="1" dirty="0"/>
              <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59371434"/>
              </p:ext>
            </p:extLst>
          </p:nvPr>
        </p:nvGraphicFramePr>
        <p:xfrm>
          <a:off x="0" y="1371600"/>
          <a:ext cx="9144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148" name="Slide Number Placeholder 3"/>
          <p:cNvSpPr>
            <a:spLocks noGrp="1"/>
          </p:cNvSpPr>
          <p:nvPr>
            <p:ph type="sldNum" sz="quarter" idx="12"/>
          </p:nvPr>
        </p:nvSpPr>
        <p:spPr bwMode="auto">
          <a:noFill/>
          <a:ln>
            <a:miter lim="800000"/>
            <a:headEnd/>
            <a:tailEnd/>
          </a:ln>
        </p:spPr>
        <p:txBody>
          <a:bodyPr/>
          <a:lstStyle/>
          <a:p>
            <a:fld id="{6D932B0D-C300-4370-B950-2654AEE49BE0}" type="slidenum">
              <a:rPr lang="vi-VN" smtClean="0"/>
              <a:pPr/>
              <a:t>4</a:t>
            </a:fld>
            <a:endParaRPr lang="vi-VN"/>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697413"/>
          </a:xfrm>
        </p:spPr>
        <p:txBody>
          <a:bodyPr>
            <a:noAutofit/>
          </a:bodyPr>
          <a:lstStyle/>
          <a:p>
            <a:pPr>
              <a:buFont typeface="Wingdings" pitchFamily="2" charset="2"/>
              <a:buChar char="§"/>
            </a:pPr>
            <a:r>
              <a:rPr lang="en-US" sz="3000" dirty="0">
                <a:cs typeface="Calibri" pitchFamily="34" charset="0"/>
              </a:rPr>
              <a:t>Go to the website. Download the reference guide, the slides. Supplementary materials are sent by email. </a:t>
            </a:r>
          </a:p>
          <a:p>
            <a:pPr>
              <a:buFont typeface="Wingdings" pitchFamily="2" charset="2"/>
              <a:buChar char="§"/>
            </a:pPr>
            <a:r>
              <a:rPr lang="en-US" sz="3000" dirty="0">
                <a:cs typeface="Calibri" pitchFamily="34" charset="0"/>
              </a:rPr>
              <a:t>Ask questions in class or by email. Arrange rendezvous with the instructor if needed.</a:t>
            </a:r>
          </a:p>
          <a:p>
            <a:pPr>
              <a:buFont typeface="Wingdings" pitchFamily="2" charset="2"/>
              <a:buChar char="§"/>
            </a:pPr>
            <a:r>
              <a:rPr lang="vi-VN" sz="3000" dirty="0">
                <a:cs typeface="Calibri" pitchFamily="34" charset="0"/>
              </a:rPr>
              <a:t>Mid-term</a:t>
            </a:r>
            <a:r>
              <a:rPr lang="en-US" sz="3000" dirty="0">
                <a:cs typeface="Calibri" pitchFamily="34" charset="0"/>
              </a:rPr>
              <a:t> 40%: </a:t>
            </a:r>
            <a:r>
              <a:rPr lang="vi-VN" sz="3000" dirty="0">
                <a:cs typeface="Calibri" pitchFamily="34" charset="0"/>
              </a:rPr>
              <a:t>daily oral tests</a:t>
            </a:r>
            <a:r>
              <a:rPr lang="en-US" sz="3000" dirty="0">
                <a:cs typeface="Calibri" pitchFamily="34" charset="0"/>
              </a:rPr>
              <a:t>, </a:t>
            </a:r>
            <a:r>
              <a:rPr lang="vi-VN" sz="3000" dirty="0">
                <a:cs typeface="Calibri" pitchFamily="34" charset="0"/>
              </a:rPr>
              <a:t>in-class performance</a:t>
            </a:r>
            <a:r>
              <a:rPr lang="en-US" sz="3000" dirty="0">
                <a:cs typeface="Calibri" pitchFamily="34" charset="0"/>
              </a:rPr>
              <a:t>, </a:t>
            </a:r>
            <a:r>
              <a:rPr lang="vi-VN" sz="3000" dirty="0">
                <a:cs typeface="Calibri" pitchFamily="34" charset="0"/>
              </a:rPr>
              <a:t>mid-term paper test(s)</a:t>
            </a:r>
            <a:r>
              <a:rPr lang="en-US" sz="3000" dirty="0">
                <a:cs typeface="Calibri" pitchFamily="34" charset="0"/>
              </a:rPr>
              <a:t>. Final</a:t>
            </a:r>
            <a:r>
              <a:rPr lang="vi-VN" sz="3000" dirty="0">
                <a:cs typeface="Calibri" pitchFamily="34" charset="0"/>
              </a:rPr>
              <a:t>-term </a:t>
            </a:r>
            <a:r>
              <a:rPr lang="en-US" sz="3000" dirty="0">
                <a:cs typeface="Calibri" pitchFamily="34" charset="0"/>
              </a:rPr>
              <a:t>60%: </a:t>
            </a:r>
            <a:r>
              <a:rPr lang="vi-VN" sz="3000" dirty="0">
                <a:cs typeface="Calibri" pitchFamily="34" charset="0"/>
              </a:rPr>
              <a:t>paper test</a:t>
            </a:r>
            <a:r>
              <a:rPr lang="en-US" sz="3000" dirty="0">
                <a:cs typeface="Calibri" pitchFamily="34" charset="0"/>
              </a:rPr>
              <a:t>.</a:t>
            </a:r>
          </a:p>
          <a:p>
            <a:pPr>
              <a:buFont typeface="Wingdings" pitchFamily="2" charset="2"/>
              <a:buChar char="§"/>
            </a:pPr>
            <a:r>
              <a:rPr lang="vi-VN" sz="3000" dirty="0">
                <a:cs typeface="Calibri" pitchFamily="34" charset="0"/>
              </a:rPr>
              <a:t>Historical statistics</a:t>
            </a:r>
            <a:r>
              <a:rPr lang="en-US" sz="3000" dirty="0">
                <a:cs typeface="Calibri" pitchFamily="34" charset="0"/>
              </a:rPr>
              <a:t>: </a:t>
            </a:r>
            <a:r>
              <a:rPr lang="vi-VN" sz="3000" dirty="0">
                <a:cs typeface="Calibri" pitchFamily="34" charset="0"/>
              </a:rPr>
              <a:t>Grade</a:t>
            </a:r>
            <a:r>
              <a:rPr lang="en-US" sz="3000" dirty="0">
                <a:cs typeface="Calibri" pitchFamily="34" charset="0"/>
              </a:rPr>
              <a:t> A ~ 5%, B ~ 25%. C ~25%. D ~25%. F ~20%.</a:t>
            </a:r>
          </a:p>
          <a:p>
            <a:pPr>
              <a:buNone/>
            </a:pPr>
            <a:endParaRPr lang="en-US" sz="3000" dirty="0">
              <a:cs typeface="Calibri" pitchFamily="34" charset="0"/>
            </a:endParaRPr>
          </a:p>
        </p:txBody>
      </p:sp>
      <p:sp>
        <p:nvSpPr>
          <p:cNvPr id="8" name="Title 4"/>
          <p:cNvSpPr>
            <a:spLocks noGrp="1"/>
          </p:cNvSpPr>
          <p:nvPr>
            <p:ph type="title"/>
          </p:nvPr>
        </p:nvSpPr>
        <p:spPr>
          <a:xfrm>
            <a:off x="1371600" y="219075"/>
            <a:ext cx="7772400" cy="1000125"/>
          </a:xfrm>
        </p:spPr>
        <p:txBody>
          <a:bodyPr/>
          <a:lstStyle/>
          <a:p>
            <a:pPr>
              <a:buNone/>
            </a:pPr>
            <a:r>
              <a:rPr lang="en-US" b="1" i="1" dirty="0">
                <a:cs typeface="Calibri" pitchFamily="34" charset="0"/>
              </a:rPr>
              <a:t>GUIDE TO TCHE321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5" y="1371600"/>
            <a:ext cx="8858250" cy="4697413"/>
          </a:xfrm>
        </p:spPr>
        <p:txBody>
          <a:bodyPr>
            <a:noAutofit/>
          </a:bodyPr>
          <a:lstStyle/>
          <a:p>
            <a:pPr>
              <a:buFont typeface="Wingdings" pitchFamily="2" charset="2"/>
              <a:buChar char="§"/>
            </a:pPr>
            <a:r>
              <a:rPr lang="en-US" sz="3000" dirty="0"/>
              <a:t>C</a:t>
            </a:r>
            <a:r>
              <a:rPr lang="vi-VN" sz="3000" dirty="0"/>
              <a:t>hapter</a:t>
            </a:r>
            <a:r>
              <a:rPr lang="en-US" sz="3000" dirty="0"/>
              <a:t> 1: </a:t>
            </a:r>
            <a:r>
              <a:rPr lang="vi-VN" sz="3000" dirty="0"/>
              <a:t>Introduction</a:t>
            </a:r>
            <a:endParaRPr lang="en-US" sz="3000" dirty="0"/>
          </a:p>
          <a:p>
            <a:pPr>
              <a:buFont typeface="Wingdings" pitchFamily="2" charset="2"/>
              <a:buChar char="§"/>
            </a:pPr>
            <a:r>
              <a:rPr lang="en-US" sz="3000" dirty="0"/>
              <a:t>Ch</a:t>
            </a:r>
            <a:r>
              <a:rPr lang="vi-VN" sz="3000" dirty="0"/>
              <a:t>apter</a:t>
            </a:r>
            <a:r>
              <a:rPr lang="en-US" sz="3000" dirty="0"/>
              <a:t> 2: </a:t>
            </a:r>
            <a:r>
              <a:rPr lang="vi-VN" sz="3000" dirty="0"/>
              <a:t>Financial Statement Analysis</a:t>
            </a:r>
            <a:endParaRPr lang="en-US" sz="3000" dirty="0"/>
          </a:p>
          <a:p>
            <a:pPr>
              <a:buFont typeface="Wingdings" pitchFamily="2" charset="2"/>
              <a:buChar char="§"/>
            </a:pPr>
            <a:r>
              <a:rPr lang="en-US" sz="3000" dirty="0"/>
              <a:t>Ch</a:t>
            </a:r>
            <a:r>
              <a:rPr lang="vi-VN" sz="3000" dirty="0"/>
              <a:t>apter</a:t>
            </a:r>
            <a:r>
              <a:rPr lang="en-US" sz="3000" dirty="0"/>
              <a:t> 3: Investment Appraisal</a:t>
            </a:r>
          </a:p>
          <a:p>
            <a:pPr>
              <a:buFont typeface="Wingdings" pitchFamily="2" charset="2"/>
              <a:buChar char="§"/>
            </a:pPr>
            <a:r>
              <a:rPr lang="en-US" sz="3000" dirty="0"/>
              <a:t>Ch</a:t>
            </a:r>
            <a:r>
              <a:rPr lang="vi-VN" sz="3000" dirty="0"/>
              <a:t>apter</a:t>
            </a:r>
            <a:r>
              <a:rPr lang="en-US" sz="3000" dirty="0"/>
              <a:t> 4: </a:t>
            </a:r>
            <a:r>
              <a:rPr lang="vi-VN" sz="3000" dirty="0"/>
              <a:t>Asset Pricing Models</a:t>
            </a:r>
            <a:endParaRPr lang="en-US" sz="3000" dirty="0"/>
          </a:p>
          <a:p>
            <a:pPr>
              <a:buFont typeface="Wingdings" pitchFamily="2" charset="2"/>
              <a:buChar char="§"/>
            </a:pPr>
            <a:r>
              <a:rPr lang="en-US" sz="3000" dirty="0"/>
              <a:t>Ch</a:t>
            </a:r>
            <a:r>
              <a:rPr lang="vi-VN" sz="3000" dirty="0"/>
              <a:t>apter</a:t>
            </a:r>
            <a:r>
              <a:rPr lang="en-US" sz="3000" dirty="0"/>
              <a:t> 5: </a:t>
            </a:r>
            <a:r>
              <a:rPr lang="vi-VN" sz="3000" dirty="0"/>
              <a:t>Capital Structure</a:t>
            </a:r>
            <a:endParaRPr lang="en-US" sz="3000" dirty="0"/>
          </a:p>
          <a:p>
            <a:pPr>
              <a:buFont typeface="Wingdings" pitchFamily="2" charset="2"/>
              <a:buChar char="§"/>
            </a:pPr>
            <a:r>
              <a:rPr lang="en-US" sz="3000" dirty="0"/>
              <a:t>Ch</a:t>
            </a:r>
            <a:r>
              <a:rPr lang="vi-VN" sz="3000" dirty="0"/>
              <a:t>apter</a:t>
            </a:r>
            <a:r>
              <a:rPr lang="en-US" sz="3000" dirty="0"/>
              <a:t> 6: Dividend</a:t>
            </a:r>
            <a:r>
              <a:rPr lang="vi-VN" sz="3000" dirty="0"/>
              <a:t> Policy</a:t>
            </a:r>
            <a:endParaRPr lang="en-US" sz="3000" dirty="0"/>
          </a:p>
          <a:p>
            <a:pPr>
              <a:buFont typeface="Wingdings" pitchFamily="2" charset="2"/>
              <a:buChar char="§"/>
            </a:pPr>
            <a:r>
              <a:rPr lang="en-US" sz="3000" dirty="0"/>
              <a:t>Ch</a:t>
            </a:r>
            <a:r>
              <a:rPr lang="vi-VN" sz="3000" dirty="0"/>
              <a:t>apter</a:t>
            </a:r>
            <a:r>
              <a:rPr lang="en-US" sz="3000" dirty="0"/>
              <a:t> 7: Working Capital Management</a:t>
            </a:r>
          </a:p>
        </p:txBody>
      </p:sp>
      <p:sp>
        <p:nvSpPr>
          <p:cNvPr id="8" name="Title 4"/>
          <p:cNvSpPr>
            <a:spLocks noGrp="1"/>
          </p:cNvSpPr>
          <p:nvPr>
            <p:ph type="title"/>
          </p:nvPr>
        </p:nvSpPr>
        <p:spPr>
          <a:xfrm>
            <a:off x="1371600" y="219075"/>
            <a:ext cx="7772400" cy="1000125"/>
          </a:xfrm>
        </p:spPr>
        <p:txBody>
          <a:bodyPr/>
          <a:lstStyle/>
          <a:p>
            <a:pPr marL="169863"/>
            <a:r>
              <a:rPr lang="en-AU" b="1" dirty="0"/>
              <a:t>COURSE CONTENT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7</a:t>
            </a:fld>
            <a:endParaRPr lang="vi-VN"/>
          </a:p>
        </p:txBody>
      </p:sp>
      <p:sp>
        <p:nvSpPr>
          <p:cNvPr id="10243" name="Content Placeholder 5"/>
          <p:cNvSpPr>
            <a:spLocks noGrp="1"/>
          </p:cNvSpPr>
          <p:nvPr>
            <p:ph idx="1"/>
          </p:nvPr>
        </p:nvSpPr>
        <p:spPr>
          <a:xfrm>
            <a:off x="76200" y="1398587"/>
            <a:ext cx="9067800" cy="4697413"/>
          </a:xfrm>
        </p:spPr>
        <p:txBody>
          <a:bodyPr/>
          <a:lstStyle/>
          <a:p>
            <a:pPr>
              <a:buFont typeface="Wingdings" pitchFamily="2" charset="2"/>
              <a:buChar char="§"/>
            </a:pPr>
            <a:r>
              <a:rPr lang="en-US" sz="3000" dirty="0"/>
              <a:t>What is finance?</a:t>
            </a:r>
          </a:p>
          <a:p>
            <a:pPr>
              <a:buFont typeface="Wingdings" pitchFamily="2" charset="2"/>
              <a:buChar char="§"/>
            </a:pPr>
            <a:r>
              <a:rPr lang="en-US" sz="3000" dirty="0"/>
              <a:t>What is a corporation?</a:t>
            </a:r>
          </a:p>
          <a:p>
            <a:pPr>
              <a:buFont typeface="Wingdings" pitchFamily="2" charset="2"/>
              <a:buChar char="§"/>
            </a:pPr>
            <a:endParaRPr lang="en-US" sz="3000" dirty="0"/>
          </a:p>
          <a:p>
            <a:pPr>
              <a:buFontTx/>
              <a:buNone/>
            </a:pPr>
            <a:endParaRPr lang="en-US" sz="3000" dirty="0"/>
          </a:p>
          <a:p>
            <a:pPr>
              <a:buFontTx/>
              <a:buNone/>
            </a:pPr>
            <a:endParaRPr lang="vi-VN" sz="3000" i="1" dirty="0"/>
          </a:p>
        </p:txBody>
      </p:sp>
      <p:sp>
        <p:nvSpPr>
          <p:cNvPr id="10244" name="Title 4"/>
          <p:cNvSpPr>
            <a:spLocks noGrp="1"/>
          </p:cNvSpPr>
          <p:nvPr>
            <p:ph type="title"/>
          </p:nvPr>
        </p:nvSpPr>
        <p:spPr/>
        <p:txBody>
          <a:bodyPr/>
          <a:lstStyle/>
          <a:p>
            <a:pPr marL="465138" indent="-465138"/>
            <a:r>
              <a:rPr lang="en-AU" b="1" dirty="0"/>
              <a:t>I.	</a:t>
            </a:r>
            <a:r>
              <a:rPr lang="vi-VN" b="1" dirty="0"/>
              <a:t>WHAT IS CORPORATE FINANCE</a:t>
            </a:r>
            <a:r>
              <a:rPr lang="en-AU" b="1" dirty="0"/>
              <a:t>?</a:t>
            </a:r>
            <a:endParaRPr lang="en-US" dirty="0"/>
          </a:p>
        </p:txBody>
      </p:sp>
    </p:spTree>
    <p:extLst>
      <p:ext uri="{BB962C8B-B14F-4D97-AF65-F5344CB8AC3E}">
        <p14:creationId xmlns:p14="http://schemas.microsoft.com/office/powerpoint/2010/main" val="1562707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8</a:t>
            </a:fld>
            <a:endParaRPr lang="vi-VN"/>
          </a:p>
        </p:txBody>
      </p:sp>
      <p:sp>
        <p:nvSpPr>
          <p:cNvPr id="10244" name="Title 4"/>
          <p:cNvSpPr>
            <a:spLocks noGrp="1"/>
          </p:cNvSpPr>
          <p:nvPr>
            <p:ph type="title"/>
          </p:nvPr>
        </p:nvSpPr>
        <p:spPr/>
        <p:txBody>
          <a:bodyPr/>
          <a:lstStyle/>
          <a:p>
            <a:pPr marL="465138" indent="-465138"/>
            <a:r>
              <a:rPr lang="en-AU" b="1" dirty="0"/>
              <a:t>I.	</a:t>
            </a:r>
            <a:r>
              <a:rPr lang="vi-VN" b="1" dirty="0"/>
              <a:t>WHAT IS CORPORATE FINANCE</a:t>
            </a:r>
            <a:r>
              <a:rPr lang="en-AU" b="1" dirty="0"/>
              <a:t>?</a:t>
            </a:r>
            <a:endParaRPr lang="en-US" dirty="0"/>
          </a:p>
        </p:txBody>
      </p:sp>
      <p:sp>
        <p:nvSpPr>
          <p:cNvPr id="39" name="TextBox 38">
            <a:extLst>
              <a:ext uri="{FF2B5EF4-FFF2-40B4-BE49-F238E27FC236}">
                <a16:creationId xmlns:a16="http://schemas.microsoft.com/office/drawing/2014/main" id="{47F61EE9-CC01-46A5-8BF1-ED6D2EBE6707}"/>
              </a:ext>
            </a:extLst>
          </p:cNvPr>
          <p:cNvSpPr txBox="1"/>
          <p:nvPr/>
        </p:nvSpPr>
        <p:spPr>
          <a:xfrm>
            <a:off x="124909" y="1288118"/>
            <a:ext cx="8873543" cy="2217082"/>
          </a:xfrm>
          <a:prstGeom prst="rect">
            <a:avLst/>
          </a:prstGeom>
          <a:noFill/>
        </p:spPr>
        <p:txBody>
          <a:bodyPr wrap="square" rtlCol="0">
            <a:spAutoFit/>
          </a:bodyPr>
          <a:lstStyle/>
          <a:p>
            <a:pPr marL="571500" indent="-571500" algn="l">
              <a:lnSpc>
                <a:spcPct val="15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The financial system</a:t>
            </a:r>
          </a:p>
          <a:p>
            <a:pPr>
              <a:lnSpc>
                <a:spcPct val="150000"/>
              </a:lnSpc>
            </a:pPr>
            <a:endParaRPr lang="en-US" sz="3200" dirty="0">
              <a:latin typeface="Arial" panose="020B0604020202020204" pitchFamily="34" charset="0"/>
              <a:cs typeface="Arial" panose="020B0604020202020204" pitchFamily="34" charset="0"/>
            </a:endParaRPr>
          </a:p>
          <a:p>
            <a:pPr marL="571500" indent="-571500">
              <a:lnSpc>
                <a:spcPct val="150000"/>
              </a:lnSpc>
              <a:buFont typeface="Wingdings" panose="05000000000000000000" pitchFamily="2" charset="2"/>
              <a:buChar char="§"/>
            </a:pPr>
            <a:endParaRPr lang="en-US" sz="3200" dirty="0">
              <a:latin typeface="Arial" panose="020B0604020202020204" pitchFamily="34" charset="0"/>
              <a:cs typeface="Arial" panose="020B0604020202020204" pitchFamily="34" charset="0"/>
            </a:endParaRPr>
          </a:p>
        </p:txBody>
      </p:sp>
      <p:sp>
        <p:nvSpPr>
          <p:cNvPr id="40" name="Text Box 2">
            <a:extLst>
              <a:ext uri="{FF2B5EF4-FFF2-40B4-BE49-F238E27FC236}">
                <a16:creationId xmlns:a16="http://schemas.microsoft.com/office/drawing/2014/main" id="{569A8D66-F0F7-462E-91B7-ADFCA994419B}"/>
              </a:ext>
            </a:extLst>
          </p:cNvPr>
          <p:cNvSpPr txBox="1">
            <a:spLocks noChangeArrowheads="1"/>
          </p:cNvSpPr>
          <p:nvPr/>
        </p:nvSpPr>
        <p:spPr bwMode="auto">
          <a:xfrm>
            <a:off x="3352800" y="2057400"/>
            <a:ext cx="2438400" cy="533400"/>
          </a:xfrm>
          <a:prstGeom prst="rect">
            <a:avLst/>
          </a:prstGeom>
          <a:solidFill>
            <a:srgbClr val="FFFFFF"/>
          </a:solidFill>
          <a:ln w="9525">
            <a:solidFill>
              <a:srgbClr val="000000"/>
            </a:solidFill>
            <a:miter lim="800000"/>
            <a:headEnd/>
            <a:tailEnd/>
          </a:ln>
        </p:spPr>
        <p:txBody>
          <a:bodyPr/>
          <a:lstStyle/>
          <a:p>
            <a:pPr>
              <a:spcAft>
                <a:spcPts val="1000"/>
              </a:spcAft>
            </a:pPr>
            <a:r>
              <a:rPr lang="en-US" altLang="zh-CN" sz="2600" dirty="0">
                <a:latin typeface="Arial" charset="0"/>
                <a:ea typeface="SimSun" pitchFamily="2" charset="-122"/>
                <a:cs typeface="Arial" charset="0"/>
              </a:rPr>
              <a:t>Public Finance</a:t>
            </a:r>
            <a:endParaRPr lang="en-US" sz="2600" dirty="0">
              <a:latin typeface="Arial" charset="0"/>
              <a:ea typeface="SimSun" pitchFamily="2" charset="-122"/>
              <a:cs typeface="Arial" charset="0"/>
            </a:endParaRPr>
          </a:p>
        </p:txBody>
      </p:sp>
      <p:sp>
        <p:nvSpPr>
          <p:cNvPr id="41" name="Text Box 3">
            <a:extLst>
              <a:ext uri="{FF2B5EF4-FFF2-40B4-BE49-F238E27FC236}">
                <a16:creationId xmlns:a16="http://schemas.microsoft.com/office/drawing/2014/main" id="{3422BF9D-61BC-450B-B0EE-F84554E8F791}"/>
              </a:ext>
            </a:extLst>
          </p:cNvPr>
          <p:cNvSpPr txBox="1">
            <a:spLocks noChangeArrowheads="1"/>
          </p:cNvSpPr>
          <p:nvPr/>
        </p:nvSpPr>
        <p:spPr bwMode="auto">
          <a:xfrm>
            <a:off x="533400" y="5562600"/>
            <a:ext cx="2844800" cy="609600"/>
          </a:xfrm>
          <a:prstGeom prst="rect">
            <a:avLst/>
          </a:prstGeom>
          <a:solidFill>
            <a:srgbClr val="FFFFFF"/>
          </a:solidFill>
          <a:ln w="9525">
            <a:solidFill>
              <a:srgbClr val="000000"/>
            </a:solidFill>
            <a:miter lim="800000"/>
            <a:headEnd/>
            <a:tailEnd/>
          </a:ln>
        </p:spPr>
        <p:txBody>
          <a:bodyPr/>
          <a:lstStyle/>
          <a:p>
            <a:pPr>
              <a:spcAft>
                <a:spcPts val="1000"/>
              </a:spcAft>
            </a:pPr>
            <a:r>
              <a:rPr lang="en-US" altLang="zh-CN" sz="2600">
                <a:latin typeface="Arial" charset="0"/>
                <a:ea typeface="SimSun" pitchFamily="2" charset="-122"/>
                <a:cs typeface="Arial" charset="0"/>
              </a:rPr>
              <a:t>Business Finance</a:t>
            </a:r>
            <a:endParaRPr lang="en-US" sz="2600">
              <a:latin typeface="Arial" charset="0"/>
              <a:ea typeface="SimSun" pitchFamily="2" charset="-122"/>
              <a:cs typeface="Arial" charset="0"/>
            </a:endParaRPr>
          </a:p>
        </p:txBody>
      </p:sp>
      <p:sp>
        <p:nvSpPr>
          <p:cNvPr id="42" name="Text Box 4">
            <a:extLst>
              <a:ext uri="{FF2B5EF4-FFF2-40B4-BE49-F238E27FC236}">
                <a16:creationId xmlns:a16="http://schemas.microsoft.com/office/drawing/2014/main" id="{25A0A765-3975-4731-878B-DAB7371EB81E}"/>
              </a:ext>
            </a:extLst>
          </p:cNvPr>
          <p:cNvSpPr txBox="1">
            <a:spLocks noChangeArrowheads="1"/>
          </p:cNvSpPr>
          <p:nvPr/>
        </p:nvSpPr>
        <p:spPr bwMode="auto">
          <a:xfrm>
            <a:off x="5638800" y="5562600"/>
            <a:ext cx="2925763" cy="533400"/>
          </a:xfrm>
          <a:prstGeom prst="rect">
            <a:avLst/>
          </a:prstGeom>
          <a:solidFill>
            <a:srgbClr val="FFFFFF"/>
          </a:solidFill>
          <a:ln w="9525">
            <a:solidFill>
              <a:srgbClr val="000000"/>
            </a:solidFill>
            <a:miter lim="800000"/>
            <a:headEnd/>
            <a:tailEnd/>
          </a:ln>
        </p:spPr>
        <p:txBody>
          <a:bodyPr/>
          <a:lstStyle/>
          <a:p>
            <a:pPr>
              <a:spcAft>
                <a:spcPts val="1000"/>
              </a:spcAft>
            </a:pPr>
            <a:r>
              <a:rPr lang="en-US" altLang="zh-CN" sz="2600">
                <a:latin typeface="Arial" charset="0"/>
                <a:ea typeface="SimSun" pitchFamily="2" charset="-122"/>
                <a:cs typeface="Arial" charset="0"/>
              </a:rPr>
              <a:t>Personal Finance</a:t>
            </a:r>
            <a:endParaRPr lang="en-US" sz="2600">
              <a:latin typeface="Arial" charset="0"/>
              <a:ea typeface="SimSun" pitchFamily="2" charset="-122"/>
              <a:cs typeface="Arial" charset="0"/>
            </a:endParaRPr>
          </a:p>
        </p:txBody>
      </p:sp>
      <p:sp>
        <p:nvSpPr>
          <p:cNvPr id="43" name="Oval 5">
            <a:extLst>
              <a:ext uri="{FF2B5EF4-FFF2-40B4-BE49-F238E27FC236}">
                <a16:creationId xmlns:a16="http://schemas.microsoft.com/office/drawing/2014/main" id="{EA44324B-0FB2-4E44-A85C-6E811237C025}"/>
              </a:ext>
            </a:extLst>
          </p:cNvPr>
          <p:cNvSpPr>
            <a:spLocks noChangeArrowheads="1"/>
          </p:cNvSpPr>
          <p:nvPr/>
        </p:nvSpPr>
        <p:spPr bwMode="auto">
          <a:xfrm>
            <a:off x="3048000" y="3429000"/>
            <a:ext cx="3006725" cy="1981200"/>
          </a:xfrm>
          <a:prstGeom prst="ellipse">
            <a:avLst/>
          </a:prstGeom>
          <a:solidFill>
            <a:srgbClr val="FFFFFF"/>
          </a:solidFill>
          <a:ln w="9525">
            <a:solidFill>
              <a:srgbClr val="000000"/>
            </a:solidFill>
            <a:round/>
            <a:headEnd/>
            <a:tailEnd/>
          </a:ln>
        </p:spPr>
        <p:txBody>
          <a:bodyPr/>
          <a:lstStyle/>
          <a:p>
            <a:pPr>
              <a:defRPr/>
            </a:pPr>
            <a:endParaRPr lang="en-US" sz="3600" dirty="0">
              <a:latin typeface="+mn-lt"/>
            </a:endParaRPr>
          </a:p>
        </p:txBody>
      </p:sp>
      <p:sp>
        <p:nvSpPr>
          <p:cNvPr id="44" name="Text Box 6">
            <a:extLst>
              <a:ext uri="{FF2B5EF4-FFF2-40B4-BE49-F238E27FC236}">
                <a16:creationId xmlns:a16="http://schemas.microsoft.com/office/drawing/2014/main" id="{E4B34E78-6C47-4D2D-9CF8-BAEF7329794B}"/>
              </a:ext>
            </a:extLst>
          </p:cNvPr>
          <p:cNvSpPr txBox="1">
            <a:spLocks noChangeArrowheads="1"/>
          </p:cNvSpPr>
          <p:nvPr/>
        </p:nvSpPr>
        <p:spPr bwMode="auto">
          <a:xfrm>
            <a:off x="3789363" y="3581400"/>
            <a:ext cx="1544637" cy="762000"/>
          </a:xfrm>
          <a:prstGeom prst="rect">
            <a:avLst/>
          </a:prstGeom>
          <a:solidFill>
            <a:srgbClr val="FFFFFF"/>
          </a:solidFill>
          <a:ln w="9525">
            <a:noFill/>
            <a:miter lim="800000"/>
            <a:headEnd/>
            <a:tailEnd/>
          </a:ln>
        </p:spPr>
        <p:txBody>
          <a:bodyPr/>
          <a:lstStyle/>
          <a:p>
            <a:pPr algn="ctr">
              <a:defRPr/>
            </a:pPr>
            <a:r>
              <a:rPr lang="en-US" sz="2600" dirty="0">
                <a:latin typeface="Arial" panose="020B0604020202020204" pitchFamily="34" charset="0"/>
                <a:cs typeface="Arial" panose="020B0604020202020204" pitchFamily="34" charset="0"/>
              </a:rPr>
              <a:t>Financial Markets</a:t>
            </a:r>
          </a:p>
        </p:txBody>
      </p:sp>
      <p:sp>
        <p:nvSpPr>
          <p:cNvPr id="45" name="Text Box 7">
            <a:extLst>
              <a:ext uri="{FF2B5EF4-FFF2-40B4-BE49-F238E27FC236}">
                <a16:creationId xmlns:a16="http://schemas.microsoft.com/office/drawing/2014/main" id="{126E9932-520E-47F8-B20B-549FAEF49612}"/>
              </a:ext>
            </a:extLst>
          </p:cNvPr>
          <p:cNvSpPr txBox="1">
            <a:spLocks noChangeArrowheads="1"/>
          </p:cNvSpPr>
          <p:nvPr/>
        </p:nvSpPr>
        <p:spPr bwMode="auto">
          <a:xfrm>
            <a:off x="3581400" y="4419600"/>
            <a:ext cx="2012950" cy="577850"/>
          </a:xfrm>
          <a:prstGeom prst="rect">
            <a:avLst/>
          </a:prstGeom>
          <a:solidFill>
            <a:srgbClr val="FFFFFF"/>
          </a:solidFill>
          <a:ln w="9525">
            <a:noFill/>
            <a:miter lim="800000"/>
            <a:headEnd/>
            <a:tailEnd/>
          </a:ln>
        </p:spPr>
        <p:txBody>
          <a:bodyPr/>
          <a:lstStyle/>
          <a:p>
            <a:pPr algn="ctr"/>
            <a:r>
              <a:rPr lang="en-US" altLang="zh-CN" sz="2600" dirty="0">
                <a:latin typeface="Arial" charset="0"/>
                <a:ea typeface="SimSun" pitchFamily="2" charset="-122"/>
                <a:cs typeface="Arial" charset="0"/>
              </a:rPr>
              <a:t>Financial Institutions</a:t>
            </a:r>
            <a:endParaRPr lang="en-US" sz="2600" dirty="0">
              <a:latin typeface="Arial" charset="0"/>
              <a:ea typeface="SimSun" pitchFamily="2" charset="-122"/>
              <a:cs typeface="Arial" charset="0"/>
            </a:endParaRPr>
          </a:p>
        </p:txBody>
      </p:sp>
      <p:cxnSp>
        <p:nvCxnSpPr>
          <p:cNvPr id="46" name="AutoShape 8">
            <a:extLst>
              <a:ext uri="{FF2B5EF4-FFF2-40B4-BE49-F238E27FC236}">
                <a16:creationId xmlns:a16="http://schemas.microsoft.com/office/drawing/2014/main" id="{027886B4-BB96-4960-8789-ED4A87BC5369}"/>
              </a:ext>
            </a:extLst>
          </p:cNvPr>
          <p:cNvCxnSpPr>
            <a:cxnSpLocks noChangeShapeType="1"/>
            <a:endCxn id="43" idx="6"/>
          </p:cNvCxnSpPr>
          <p:nvPr/>
        </p:nvCxnSpPr>
        <p:spPr bwMode="auto">
          <a:xfrm flipV="1">
            <a:off x="3124200" y="4419600"/>
            <a:ext cx="2930525" cy="25400"/>
          </a:xfrm>
          <a:prstGeom prst="straightConnector1">
            <a:avLst/>
          </a:prstGeom>
          <a:noFill/>
          <a:ln w="9525">
            <a:solidFill>
              <a:srgbClr val="000000"/>
            </a:solidFill>
            <a:round/>
            <a:headEnd/>
            <a:tailEnd/>
          </a:ln>
        </p:spPr>
      </p:cxnSp>
      <p:cxnSp>
        <p:nvCxnSpPr>
          <p:cNvPr id="47" name="AutoShape 9">
            <a:extLst>
              <a:ext uri="{FF2B5EF4-FFF2-40B4-BE49-F238E27FC236}">
                <a16:creationId xmlns:a16="http://schemas.microsoft.com/office/drawing/2014/main" id="{88F8608A-1152-42CE-AC38-877D59133F28}"/>
              </a:ext>
            </a:extLst>
          </p:cNvPr>
          <p:cNvCxnSpPr>
            <a:cxnSpLocks noChangeShapeType="1"/>
            <a:stCxn id="40" idx="1"/>
            <a:endCxn id="41" idx="0"/>
          </p:cNvCxnSpPr>
          <p:nvPr/>
        </p:nvCxnSpPr>
        <p:spPr bwMode="auto">
          <a:xfrm flipH="1">
            <a:off x="1955800" y="2324100"/>
            <a:ext cx="1397000" cy="3238500"/>
          </a:xfrm>
          <a:prstGeom prst="straightConnector1">
            <a:avLst/>
          </a:prstGeom>
          <a:noFill/>
          <a:ln w="9525">
            <a:solidFill>
              <a:srgbClr val="000000"/>
            </a:solidFill>
            <a:round/>
            <a:headEnd type="triangle" w="med" len="med"/>
            <a:tailEnd type="triangle" w="med" len="med"/>
          </a:ln>
        </p:spPr>
      </p:cxnSp>
      <p:cxnSp>
        <p:nvCxnSpPr>
          <p:cNvPr id="48" name="AutoShape 11">
            <a:extLst>
              <a:ext uri="{FF2B5EF4-FFF2-40B4-BE49-F238E27FC236}">
                <a16:creationId xmlns:a16="http://schemas.microsoft.com/office/drawing/2014/main" id="{9240EF21-0639-4567-8567-80688A3BAAF9}"/>
              </a:ext>
            </a:extLst>
          </p:cNvPr>
          <p:cNvCxnSpPr>
            <a:cxnSpLocks noChangeShapeType="1"/>
            <a:stCxn id="43" idx="3"/>
            <a:endCxn id="41" idx="0"/>
          </p:cNvCxnSpPr>
          <p:nvPr/>
        </p:nvCxnSpPr>
        <p:spPr bwMode="auto">
          <a:xfrm flipH="1">
            <a:off x="1955800" y="5119688"/>
            <a:ext cx="1531938" cy="442912"/>
          </a:xfrm>
          <a:prstGeom prst="straightConnector1">
            <a:avLst/>
          </a:prstGeom>
          <a:noFill/>
          <a:ln w="9525">
            <a:solidFill>
              <a:srgbClr val="000000"/>
            </a:solidFill>
            <a:round/>
            <a:headEnd type="triangle" w="med" len="med"/>
            <a:tailEnd type="triangle" w="med" len="med"/>
          </a:ln>
        </p:spPr>
      </p:cxnSp>
      <p:cxnSp>
        <p:nvCxnSpPr>
          <p:cNvPr id="49" name="AutoShape 12">
            <a:extLst>
              <a:ext uri="{FF2B5EF4-FFF2-40B4-BE49-F238E27FC236}">
                <a16:creationId xmlns:a16="http://schemas.microsoft.com/office/drawing/2014/main" id="{A92DE3BE-3ED8-47BD-9375-908E32836312}"/>
              </a:ext>
            </a:extLst>
          </p:cNvPr>
          <p:cNvCxnSpPr>
            <a:cxnSpLocks noChangeShapeType="1"/>
            <a:stCxn id="41" idx="3"/>
            <a:endCxn id="42" idx="1"/>
          </p:cNvCxnSpPr>
          <p:nvPr/>
        </p:nvCxnSpPr>
        <p:spPr bwMode="auto">
          <a:xfrm flipV="1">
            <a:off x="3378200" y="5829300"/>
            <a:ext cx="2260600" cy="38100"/>
          </a:xfrm>
          <a:prstGeom prst="straightConnector1">
            <a:avLst/>
          </a:prstGeom>
          <a:noFill/>
          <a:ln w="9525">
            <a:solidFill>
              <a:srgbClr val="000000"/>
            </a:solidFill>
            <a:round/>
            <a:headEnd type="triangle" w="med" len="med"/>
            <a:tailEnd type="triangle" w="med" len="med"/>
          </a:ln>
        </p:spPr>
      </p:cxnSp>
      <p:cxnSp>
        <p:nvCxnSpPr>
          <p:cNvPr id="50" name="AutoShape 13">
            <a:extLst>
              <a:ext uri="{FF2B5EF4-FFF2-40B4-BE49-F238E27FC236}">
                <a16:creationId xmlns:a16="http://schemas.microsoft.com/office/drawing/2014/main" id="{BE23323E-8261-449B-8DCA-DFC54B53CF56}"/>
              </a:ext>
            </a:extLst>
          </p:cNvPr>
          <p:cNvCxnSpPr>
            <a:cxnSpLocks noChangeShapeType="1"/>
            <a:stCxn id="43" idx="5"/>
            <a:endCxn id="42" idx="0"/>
          </p:cNvCxnSpPr>
          <p:nvPr/>
        </p:nvCxnSpPr>
        <p:spPr bwMode="auto">
          <a:xfrm>
            <a:off x="5614988" y="5119688"/>
            <a:ext cx="1487487" cy="442912"/>
          </a:xfrm>
          <a:prstGeom prst="straightConnector1">
            <a:avLst/>
          </a:prstGeom>
          <a:noFill/>
          <a:ln w="9525">
            <a:solidFill>
              <a:srgbClr val="000000"/>
            </a:solidFill>
            <a:round/>
            <a:headEnd type="triangle" w="med" len="med"/>
            <a:tailEnd type="triangle" w="med" len="med"/>
          </a:ln>
        </p:spPr>
      </p:cxnSp>
      <p:cxnSp>
        <p:nvCxnSpPr>
          <p:cNvPr id="51" name="AutoShape 14">
            <a:extLst>
              <a:ext uri="{FF2B5EF4-FFF2-40B4-BE49-F238E27FC236}">
                <a16:creationId xmlns:a16="http://schemas.microsoft.com/office/drawing/2014/main" id="{91BA4464-82CD-4B37-AA4F-7FA8B50AECA9}"/>
              </a:ext>
            </a:extLst>
          </p:cNvPr>
          <p:cNvCxnSpPr>
            <a:cxnSpLocks noChangeShapeType="1"/>
            <a:stCxn id="40" idx="3"/>
            <a:endCxn id="42" idx="0"/>
          </p:cNvCxnSpPr>
          <p:nvPr/>
        </p:nvCxnSpPr>
        <p:spPr bwMode="auto">
          <a:xfrm>
            <a:off x="5791200" y="2324100"/>
            <a:ext cx="1311275" cy="3238500"/>
          </a:xfrm>
          <a:prstGeom prst="straightConnector1">
            <a:avLst/>
          </a:prstGeom>
          <a:noFill/>
          <a:ln w="9525">
            <a:solidFill>
              <a:srgbClr val="000000"/>
            </a:solidFill>
            <a:round/>
            <a:headEnd type="triangle" w="med" len="med"/>
            <a:tailEnd type="triangle" w="med" len="med"/>
          </a:ln>
        </p:spPr>
      </p:cxnSp>
      <p:cxnSp>
        <p:nvCxnSpPr>
          <p:cNvPr id="52" name="AutoShape 10">
            <a:extLst>
              <a:ext uri="{FF2B5EF4-FFF2-40B4-BE49-F238E27FC236}">
                <a16:creationId xmlns:a16="http://schemas.microsoft.com/office/drawing/2014/main" id="{76DB349E-CE04-4D7F-ADFB-A366F4B547B5}"/>
              </a:ext>
            </a:extLst>
          </p:cNvPr>
          <p:cNvCxnSpPr>
            <a:cxnSpLocks noChangeShapeType="1"/>
          </p:cNvCxnSpPr>
          <p:nvPr/>
        </p:nvCxnSpPr>
        <p:spPr bwMode="auto">
          <a:xfrm flipH="1">
            <a:off x="4551363" y="2590800"/>
            <a:ext cx="20637" cy="838200"/>
          </a:xfrm>
          <a:prstGeom prst="straightConnector1">
            <a:avLst/>
          </a:prstGeom>
          <a:noFill/>
          <a:ln w="9525">
            <a:solidFill>
              <a:srgbClr val="000000"/>
            </a:solidFill>
            <a:round/>
            <a:headEnd type="triangle" w="med" len="med"/>
            <a:tailEnd type="triangle" w="med" len="med"/>
          </a:ln>
        </p:spPr>
      </p:cxnSp>
      <p:sp>
        <p:nvSpPr>
          <p:cNvPr id="53" name="TextBox 52">
            <a:extLst>
              <a:ext uri="{FF2B5EF4-FFF2-40B4-BE49-F238E27FC236}">
                <a16:creationId xmlns:a16="http://schemas.microsoft.com/office/drawing/2014/main" id="{CE7C8B26-2DD5-42B1-B123-87387BD1DEBF}"/>
              </a:ext>
            </a:extLst>
          </p:cNvPr>
          <p:cNvSpPr txBox="1"/>
          <p:nvPr/>
        </p:nvSpPr>
        <p:spPr>
          <a:xfrm>
            <a:off x="244284" y="2947810"/>
            <a:ext cx="2312586"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We focus on Corporate Finance (one major part of Business Finance)</a:t>
            </a:r>
          </a:p>
        </p:txBody>
      </p:sp>
      <p:cxnSp>
        <p:nvCxnSpPr>
          <p:cNvPr id="54" name="Straight Arrow Connector 53">
            <a:extLst>
              <a:ext uri="{FF2B5EF4-FFF2-40B4-BE49-F238E27FC236}">
                <a16:creationId xmlns:a16="http://schemas.microsoft.com/office/drawing/2014/main" id="{52EC9262-A823-4D09-AB8F-B9BFED1E1F7A}"/>
              </a:ext>
            </a:extLst>
          </p:cNvPr>
          <p:cNvCxnSpPr>
            <a:stCxn id="53" idx="2"/>
          </p:cNvCxnSpPr>
          <p:nvPr/>
        </p:nvCxnSpPr>
        <p:spPr>
          <a:xfrm>
            <a:off x="1400577" y="4271249"/>
            <a:ext cx="170646" cy="1291351"/>
          </a:xfrm>
          <a:prstGeom prst="straightConnector1">
            <a:avLst/>
          </a:prstGeom>
          <a:ln w="25400" cmpd="dbl">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29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03E199FE-00E0-4795-8761-BC11B8183B37}" type="slidenum">
              <a:rPr lang="vi-VN" smtClean="0"/>
              <a:pPr/>
              <a:t>9</a:t>
            </a:fld>
            <a:endParaRPr lang="vi-VN"/>
          </a:p>
        </p:txBody>
      </p:sp>
      <p:sp>
        <p:nvSpPr>
          <p:cNvPr id="10243" name="Content Placeholder 5"/>
          <p:cNvSpPr>
            <a:spLocks noGrp="1"/>
          </p:cNvSpPr>
          <p:nvPr>
            <p:ph idx="1"/>
          </p:nvPr>
        </p:nvSpPr>
        <p:spPr>
          <a:xfrm>
            <a:off x="76200" y="1550987"/>
            <a:ext cx="9067800" cy="4697413"/>
          </a:xfrm>
        </p:spPr>
        <p:txBody>
          <a:bodyPr/>
          <a:lstStyle/>
          <a:p>
            <a:pPr>
              <a:buNone/>
            </a:pPr>
            <a:r>
              <a:rPr lang="en-US" sz="2800" dirty="0">
                <a:latin typeface="Arial" panose="020B0604020202020204" pitchFamily="34" charset="0"/>
                <a:cs typeface="Arial" panose="020B0604020202020204" pitchFamily="34" charset="0"/>
              </a:rPr>
              <a:t>A business/A company/A firm is a group of natural or legal persons working together towards specific goals. </a:t>
            </a:r>
          </a:p>
          <a:p>
            <a:pPr>
              <a:buNone/>
            </a:pPr>
            <a:r>
              <a:rPr lang="vi-VN" sz="3000" b="1" i="1" dirty="0"/>
              <a:t>Types of Business Ownership</a:t>
            </a:r>
            <a:endParaRPr lang="en-US" sz="3000" b="1" i="1" dirty="0"/>
          </a:p>
          <a:p>
            <a:pPr>
              <a:buFont typeface="Wingdings" pitchFamily="2" charset="2"/>
              <a:buChar char="§"/>
            </a:pPr>
            <a:r>
              <a:rPr lang="en-US" sz="3000" dirty="0"/>
              <a:t>Proprietorship.</a:t>
            </a:r>
          </a:p>
          <a:p>
            <a:pPr>
              <a:buFont typeface="Wingdings" pitchFamily="2" charset="2"/>
              <a:buChar char="§"/>
            </a:pPr>
            <a:r>
              <a:rPr lang="en-US" sz="3000" dirty="0"/>
              <a:t>Partnership. </a:t>
            </a:r>
            <a:endParaRPr lang="en-US" sz="2000" i="1" dirty="0"/>
          </a:p>
          <a:p>
            <a:pPr>
              <a:buFont typeface="Wingdings" pitchFamily="2" charset="2"/>
              <a:buChar char="§"/>
            </a:pPr>
            <a:r>
              <a:rPr lang="en-US" sz="3000" dirty="0"/>
              <a:t>Corporation.</a:t>
            </a:r>
          </a:p>
          <a:p>
            <a:pPr>
              <a:buFont typeface="Wingdings" panose="05000000000000000000" pitchFamily="2" charset="2"/>
              <a:buChar char="v"/>
            </a:pPr>
            <a:r>
              <a:rPr lang="en-US" sz="2000" i="1" dirty="0"/>
              <a:t>Are there other types of business organization?</a:t>
            </a:r>
          </a:p>
          <a:p>
            <a:pPr>
              <a:buFont typeface="Wingdings" panose="05000000000000000000" pitchFamily="2" charset="2"/>
              <a:buChar char="v"/>
            </a:pPr>
            <a:r>
              <a:rPr lang="en-US" sz="2000" i="1" dirty="0"/>
              <a:t>What is a co-operative?</a:t>
            </a:r>
          </a:p>
          <a:p>
            <a:pPr>
              <a:buFont typeface="Wingdings" panose="05000000000000000000" pitchFamily="2" charset="2"/>
              <a:buChar char="v"/>
            </a:pPr>
            <a:r>
              <a:rPr lang="en-US" sz="2000" i="1" dirty="0"/>
              <a:t>Can the owner of a sole proprietorship withdraw capital from the firm?</a:t>
            </a:r>
          </a:p>
          <a:p>
            <a:pPr>
              <a:buFont typeface="Wingdings" panose="05000000000000000000" pitchFamily="2" charset="2"/>
              <a:buChar char="v"/>
            </a:pPr>
            <a:r>
              <a:rPr lang="en-US" sz="2000" i="1" dirty="0"/>
              <a:t>Can the owners of a corporation withdraw capital from the firm? Is it a good or a bad thing that they can/cannot withdraw their capital?   </a:t>
            </a:r>
          </a:p>
          <a:p>
            <a:pPr marL="0" indent="0">
              <a:buNone/>
            </a:pPr>
            <a:endParaRPr lang="en-US" sz="3000" dirty="0"/>
          </a:p>
          <a:p>
            <a:pPr>
              <a:buFont typeface="Wingdings" pitchFamily="2" charset="2"/>
              <a:buChar char="§"/>
            </a:pPr>
            <a:endParaRPr lang="en-US" sz="3000" dirty="0"/>
          </a:p>
          <a:p>
            <a:pPr>
              <a:buFontTx/>
              <a:buNone/>
            </a:pPr>
            <a:endParaRPr lang="en-US" sz="3000" dirty="0"/>
          </a:p>
          <a:p>
            <a:pPr>
              <a:buFontTx/>
              <a:buNone/>
            </a:pPr>
            <a:endParaRPr lang="vi-VN" sz="3000" i="1" dirty="0"/>
          </a:p>
        </p:txBody>
      </p:sp>
      <p:sp>
        <p:nvSpPr>
          <p:cNvPr id="10244" name="Title 4"/>
          <p:cNvSpPr>
            <a:spLocks noGrp="1"/>
          </p:cNvSpPr>
          <p:nvPr>
            <p:ph type="title"/>
          </p:nvPr>
        </p:nvSpPr>
        <p:spPr/>
        <p:txBody>
          <a:bodyPr/>
          <a:lstStyle/>
          <a:p>
            <a:pPr marL="465138" indent="-465138"/>
            <a:r>
              <a:rPr lang="en-AU" b="1" dirty="0"/>
              <a:t>I.	</a:t>
            </a:r>
            <a:r>
              <a:rPr lang="vi-VN" b="1" dirty="0"/>
              <a:t>WHAT IS CORPORATE FINANCE</a:t>
            </a:r>
            <a:r>
              <a:rPr lang="en-AU" b="1" dirty="0"/>
              <a:t>?</a:t>
            </a:r>
            <a:endParaRPr lang="en-US" dirty="0"/>
          </a:p>
        </p:txBody>
      </p:sp>
      <p:sp>
        <p:nvSpPr>
          <p:cNvPr id="7" name="TextBox 6">
            <a:extLst>
              <a:ext uri="{FF2B5EF4-FFF2-40B4-BE49-F238E27FC236}">
                <a16:creationId xmlns:a16="http://schemas.microsoft.com/office/drawing/2014/main" id="{A8B09112-19DC-4026-86D6-9DC770589C54}"/>
              </a:ext>
            </a:extLst>
          </p:cNvPr>
          <p:cNvSpPr txBox="1"/>
          <p:nvPr/>
        </p:nvSpPr>
        <p:spPr>
          <a:xfrm>
            <a:off x="5867400" y="3407229"/>
            <a:ext cx="2312586"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We focus on Corporations</a:t>
            </a:r>
          </a:p>
        </p:txBody>
      </p:sp>
      <p:cxnSp>
        <p:nvCxnSpPr>
          <p:cNvPr id="8" name="Straight Arrow Connector 7">
            <a:extLst>
              <a:ext uri="{FF2B5EF4-FFF2-40B4-BE49-F238E27FC236}">
                <a16:creationId xmlns:a16="http://schemas.microsoft.com/office/drawing/2014/main" id="{D2AC4A61-B339-424A-BDBD-CF3D1146D664}"/>
              </a:ext>
            </a:extLst>
          </p:cNvPr>
          <p:cNvCxnSpPr/>
          <p:nvPr/>
        </p:nvCxnSpPr>
        <p:spPr>
          <a:xfrm flipH="1">
            <a:off x="2743200" y="3966253"/>
            <a:ext cx="3296576" cy="405674"/>
          </a:xfrm>
          <a:prstGeom prst="straightConnector1">
            <a:avLst/>
          </a:prstGeom>
          <a:ln w="25400" cmpd="dbl">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1_Office Theme">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Them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TimeH"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TimeH" pitchFamily="34" charset="0"/>
          </a:defRPr>
        </a:defPPr>
      </a:lstStyle>
    </a:lnDef>
  </a:objectDefaults>
  <a:extraClrSchemeLst>
    <a:extraClrScheme>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TimeH"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TimeH" pitchFamily="34" charset="0"/>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5588</TotalTime>
  <Words>6546</Words>
  <Application>Microsoft Office PowerPoint</Application>
  <PresentationFormat>On-screen Show (4:3)</PresentationFormat>
  <Paragraphs>388</Paragraphs>
  <Slides>38</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.VnTimeH</vt:lpstr>
      <vt:lpstr>Arial</vt:lpstr>
      <vt:lpstr>Arial (Body)</vt:lpstr>
      <vt:lpstr>Calibri</vt:lpstr>
      <vt:lpstr>Söhne</vt:lpstr>
      <vt:lpstr>Times New Roman</vt:lpstr>
      <vt:lpstr>Wingdings</vt:lpstr>
      <vt:lpstr>1_Office Theme</vt:lpstr>
      <vt:lpstr>Office Theme</vt:lpstr>
      <vt:lpstr>PowerPoint Presentation</vt:lpstr>
      <vt:lpstr>TCHE321 CORPORATE FINANCE Nguyen Manh Hiep 2020 </vt:lpstr>
      <vt:lpstr>CHAPTER 1 INTRODUCTION</vt:lpstr>
      <vt:lpstr>In this chapter:</vt:lpstr>
      <vt:lpstr>GUIDE TO TCHE321</vt:lpstr>
      <vt:lpstr>COURSE CONTENT</vt:lpstr>
      <vt:lpstr>I. WHAT IS CORPORATE FINANCE?</vt:lpstr>
      <vt:lpstr>I. WHAT IS CORPORATE FINANCE?</vt:lpstr>
      <vt:lpstr>I. WHAT IS CORPORATE FINANCE?</vt:lpstr>
      <vt:lpstr>I. WHAT IS CORPORATE FINANCE?</vt:lpstr>
      <vt:lpstr>I. WHAT IS CORPORATE FINANCE?</vt:lpstr>
      <vt:lpstr>I. WHAT IS CORPORATE FINANCE?</vt:lpstr>
      <vt:lpstr>I. WHAT IS CORPORATE FINANCE?</vt:lpstr>
      <vt:lpstr>I. WHAT IS CORPORATE FINANCE?</vt:lpstr>
      <vt:lpstr>I. WHAT IS CORPORATE FINANCE?</vt:lpstr>
      <vt:lpstr>I. WHAT IS CORPORATE FINANCE?</vt:lpstr>
      <vt:lpstr>I. WHAT IS CORPORATE FINANCE?</vt:lpstr>
      <vt:lpstr>I. WHAT IS CORPORATE FINANCE?</vt:lpstr>
      <vt:lpstr>I. WHAT IS CORPORATE FINANCE?</vt:lpstr>
      <vt:lpstr>I. WHAT IS CORPORATE FINANCE?</vt:lpstr>
      <vt:lpstr>I. WHAT IS CORPORATE FINANCE?</vt:lpstr>
      <vt:lpstr>I. WHAT IS CORPORATE FINANCE?</vt:lpstr>
      <vt:lpstr>II. CORPORATE GOVERNANCE</vt:lpstr>
      <vt:lpstr>II. CORPORATE GOVERNANCE</vt:lpstr>
      <vt:lpstr>II. CORPORATE GOVERNANCE</vt:lpstr>
      <vt:lpstr>II. CORPORATE GOVERNANCE</vt:lpstr>
      <vt:lpstr>II. CORPORATE GOVERNANCE</vt:lpstr>
      <vt:lpstr>II. CORPORATE GOVERNANCE</vt:lpstr>
      <vt:lpstr>II. CORPORATE GOVERNANCE</vt:lpstr>
      <vt:lpstr>II. CORPORATE GOVERNANCE</vt:lpstr>
      <vt:lpstr>II. CORPORATE GOVERNANCE</vt:lpstr>
      <vt:lpstr>II. CORPORATE GOVERNANCE</vt:lpstr>
      <vt:lpstr>III.  HOMEWORK</vt:lpstr>
      <vt:lpstr>III.  HOMEWORK</vt:lpstr>
      <vt:lpstr>III.  HOMEWORK</vt:lpstr>
      <vt:lpstr>III.  HOMEWORK</vt:lpstr>
      <vt:lpstr>III.  HOMEWORK</vt:lpstr>
      <vt:lpstr>END OF CHAPTER 1</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2112343020-Trần Trung Chiến</cp:lastModifiedBy>
  <cp:revision>362</cp:revision>
  <dcterms:created xsi:type="dcterms:W3CDTF">2008-06-05T02:16:22Z</dcterms:created>
  <dcterms:modified xsi:type="dcterms:W3CDTF">2024-06-25T15:11:19Z</dcterms:modified>
</cp:coreProperties>
</file>