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41"/>
  </p:notesMasterIdLst>
  <p:handoutMasterIdLst>
    <p:handoutMasterId r:id="rId42"/>
  </p:handoutMasterIdLst>
  <p:sldIdLst>
    <p:sldId id="507" r:id="rId3"/>
    <p:sldId id="481" r:id="rId4"/>
    <p:sldId id="257" r:id="rId5"/>
    <p:sldId id="467" r:id="rId6"/>
    <p:sldId id="498" r:id="rId7"/>
    <p:sldId id="499" r:id="rId8"/>
    <p:sldId id="514" r:id="rId9"/>
    <p:sldId id="515" r:id="rId10"/>
    <p:sldId id="508" r:id="rId11"/>
    <p:sldId id="484" r:id="rId12"/>
    <p:sldId id="544" r:id="rId13"/>
    <p:sldId id="487" r:id="rId14"/>
    <p:sldId id="504" r:id="rId15"/>
    <p:sldId id="502" r:id="rId16"/>
    <p:sldId id="510" r:id="rId17"/>
    <p:sldId id="511" r:id="rId18"/>
    <p:sldId id="513" r:id="rId19"/>
    <p:sldId id="512" r:id="rId20"/>
    <p:sldId id="485" r:id="rId21"/>
    <p:sldId id="516" r:id="rId22"/>
    <p:sldId id="491" r:id="rId23"/>
    <p:sldId id="489" r:id="rId24"/>
    <p:sldId id="490" r:id="rId25"/>
    <p:sldId id="494" r:id="rId26"/>
    <p:sldId id="495" r:id="rId27"/>
    <p:sldId id="497" r:id="rId28"/>
    <p:sldId id="500" r:id="rId29"/>
    <p:sldId id="503" r:id="rId30"/>
    <p:sldId id="518" r:id="rId31"/>
    <p:sldId id="519" r:id="rId32"/>
    <p:sldId id="520" r:id="rId33"/>
    <p:sldId id="521" r:id="rId34"/>
    <p:sldId id="522" r:id="rId35"/>
    <p:sldId id="523" r:id="rId36"/>
    <p:sldId id="517" r:id="rId37"/>
    <p:sldId id="524" r:id="rId38"/>
    <p:sldId id="525" r:id="rId39"/>
    <p:sldId id="506" r:id="rId4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6" autoAdjust="0"/>
    <p:restoredTop sz="94630" autoAdjust="0"/>
  </p:normalViewPr>
  <p:slideViewPr>
    <p:cSldViewPr>
      <p:cViewPr varScale="1">
        <p:scale>
          <a:sx n="35" d="100"/>
          <a:sy n="35" d="100"/>
        </p:scale>
        <p:origin x="44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90725-2377-4FF8-882D-CF838F5BE630}" type="doc">
      <dgm:prSet loTypeId="urn:microsoft.com/office/officeart/2005/8/layout/chevron2" loCatId="list" qsTypeId="urn:microsoft.com/office/officeart/2005/8/quickstyle/3d3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86DFD02E-000E-4B0A-B625-334DABAD7E56}">
      <dgm:prSet phldrT="[Text]"/>
      <dgm:spPr/>
      <dgm:t>
        <a:bodyPr/>
        <a:lstStyle/>
        <a:p>
          <a:r>
            <a:rPr lang="en-US" dirty="0">
              <a:latin typeface="+mj-lt"/>
            </a:rPr>
            <a:t>I.</a:t>
          </a:r>
        </a:p>
      </dgm:t>
    </dgm:pt>
    <dgm:pt modelId="{B7A2B1CA-14E5-4FB2-8CFF-370C0739FD71}" type="parTrans" cxnId="{6F37CF59-FF24-4D7E-BABC-C58A5DCFBC58}">
      <dgm:prSet/>
      <dgm:spPr/>
      <dgm:t>
        <a:bodyPr/>
        <a:lstStyle/>
        <a:p>
          <a:endParaRPr lang="en-US"/>
        </a:p>
      </dgm:t>
    </dgm:pt>
    <dgm:pt modelId="{3DF189B5-716D-4743-A867-D921EB21A832}" type="sibTrans" cxnId="{6F37CF59-FF24-4D7E-BABC-C58A5DCFBC58}">
      <dgm:prSet/>
      <dgm:spPr/>
      <dgm:t>
        <a:bodyPr/>
        <a:lstStyle/>
        <a:p>
          <a:endParaRPr lang="en-US"/>
        </a:p>
      </dgm:t>
    </dgm:pt>
    <dgm:pt modelId="{10E0A79B-8418-447D-997B-D7DCC6C486B2}">
      <dgm:prSet phldrT="[Text]"/>
      <dgm:spPr/>
      <dgm:t>
        <a:bodyPr/>
        <a:lstStyle/>
        <a:p>
          <a:r>
            <a:rPr lang="vi-VN" b="1" dirty="0">
              <a:latin typeface="+mj-lt"/>
            </a:rPr>
            <a:t>WHAT IS CORPORATE FINANCE?</a:t>
          </a:r>
          <a:endParaRPr lang="en-US" b="1" dirty="0">
            <a:latin typeface="+mj-lt"/>
          </a:endParaRPr>
        </a:p>
      </dgm:t>
    </dgm:pt>
    <dgm:pt modelId="{97A10DAD-9EE7-4D0C-9C8A-B2730356B375}" type="parTrans" cxnId="{17BCE5AF-5C32-4E90-A281-60332A94E12C}">
      <dgm:prSet/>
      <dgm:spPr/>
      <dgm:t>
        <a:bodyPr/>
        <a:lstStyle/>
        <a:p>
          <a:endParaRPr lang="en-US"/>
        </a:p>
      </dgm:t>
    </dgm:pt>
    <dgm:pt modelId="{22CA3F4B-49C5-46C4-9655-0784E0276CC6}" type="sibTrans" cxnId="{17BCE5AF-5C32-4E90-A281-60332A94E12C}">
      <dgm:prSet/>
      <dgm:spPr/>
      <dgm:t>
        <a:bodyPr/>
        <a:lstStyle/>
        <a:p>
          <a:endParaRPr lang="en-US"/>
        </a:p>
      </dgm:t>
    </dgm:pt>
    <dgm:pt modelId="{26C51715-F9F7-497E-A1BA-AE82D54A5DCE}">
      <dgm:prSet phldrT="[Text]"/>
      <dgm:spPr/>
      <dgm:t>
        <a:bodyPr/>
        <a:lstStyle/>
        <a:p>
          <a:r>
            <a:rPr lang="en-US" dirty="0">
              <a:latin typeface="+mj-lt"/>
            </a:rPr>
            <a:t>II.</a:t>
          </a:r>
        </a:p>
      </dgm:t>
    </dgm:pt>
    <dgm:pt modelId="{71534336-33EF-40C4-BFF7-ED150B2E4940}" type="parTrans" cxnId="{D2EF78DF-A1BF-4CD1-8C1B-B78F47902E34}">
      <dgm:prSet/>
      <dgm:spPr/>
      <dgm:t>
        <a:bodyPr/>
        <a:lstStyle/>
        <a:p>
          <a:endParaRPr lang="en-US"/>
        </a:p>
      </dgm:t>
    </dgm:pt>
    <dgm:pt modelId="{894B3293-71E6-4276-B0D1-015D207C2774}" type="sibTrans" cxnId="{D2EF78DF-A1BF-4CD1-8C1B-B78F47902E34}">
      <dgm:prSet/>
      <dgm:spPr/>
      <dgm:t>
        <a:bodyPr/>
        <a:lstStyle/>
        <a:p>
          <a:endParaRPr lang="en-US"/>
        </a:p>
      </dgm:t>
    </dgm:pt>
    <dgm:pt modelId="{1E9EE274-3AE2-4CB4-887B-52D823E76338}">
      <dgm:prSet phldrT="[Text]"/>
      <dgm:spPr/>
      <dgm:t>
        <a:bodyPr/>
        <a:lstStyle/>
        <a:p>
          <a:r>
            <a:rPr lang="en-US" b="1" dirty="0">
              <a:latin typeface="+mj-lt"/>
            </a:rPr>
            <a:t>CORPORATE GOVERNANCE</a:t>
          </a:r>
        </a:p>
      </dgm:t>
    </dgm:pt>
    <dgm:pt modelId="{B77DAEA8-97D4-4E32-8E57-306C8575459D}" type="parTrans" cxnId="{24C97C0B-90D7-4161-932A-DECA609BB7BF}">
      <dgm:prSet/>
      <dgm:spPr/>
      <dgm:t>
        <a:bodyPr/>
        <a:lstStyle/>
        <a:p>
          <a:endParaRPr lang="en-US"/>
        </a:p>
      </dgm:t>
    </dgm:pt>
    <dgm:pt modelId="{EC929880-3EF8-4CAF-AF0A-A874A6487A24}" type="sibTrans" cxnId="{24C97C0B-90D7-4161-932A-DECA609BB7BF}">
      <dgm:prSet/>
      <dgm:spPr/>
      <dgm:t>
        <a:bodyPr/>
        <a:lstStyle/>
        <a:p>
          <a:endParaRPr lang="en-US"/>
        </a:p>
      </dgm:t>
    </dgm:pt>
    <dgm:pt modelId="{2169585C-6FD3-4423-80F0-56F6A8BE48C1}">
      <dgm:prSet phldrT="[Text]"/>
      <dgm:spPr/>
      <dgm:t>
        <a:bodyPr/>
        <a:lstStyle/>
        <a:p>
          <a:r>
            <a:rPr lang="en-US" dirty="0">
              <a:latin typeface="+mj-lt"/>
            </a:rPr>
            <a:t>III</a:t>
          </a:r>
        </a:p>
      </dgm:t>
    </dgm:pt>
    <dgm:pt modelId="{E0BD7DB2-87AA-45ED-9B0C-724A8B5E0DFC}" type="parTrans" cxnId="{2DF9F2D9-990D-4B8B-9134-0CC0FB9E54EF}">
      <dgm:prSet/>
      <dgm:spPr/>
      <dgm:t>
        <a:bodyPr/>
        <a:lstStyle/>
        <a:p>
          <a:endParaRPr lang="en-US"/>
        </a:p>
      </dgm:t>
    </dgm:pt>
    <dgm:pt modelId="{6FDE5C8C-4727-475B-85DB-AFEEE742B23A}" type="sibTrans" cxnId="{2DF9F2D9-990D-4B8B-9134-0CC0FB9E54EF}">
      <dgm:prSet/>
      <dgm:spPr/>
      <dgm:t>
        <a:bodyPr/>
        <a:lstStyle/>
        <a:p>
          <a:endParaRPr lang="en-US"/>
        </a:p>
      </dgm:t>
    </dgm:pt>
    <dgm:pt modelId="{17F99300-344F-4C5A-9A2D-345C47102EBE}">
      <dgm:prSet phldrT="[Text]"/>
      <dgm:spPr/>
      <dgm:t>
        <a:bodyPr/>
        <a:lstStyle/>
        <a:p>
          <a:r>
            <a:rPr lang="en-US" b="1" dirty="0">
              <a:latin typeface="+mj-lt"/>
            </a:rPr>
            <a:t>HOMEWORK</a:t>
          </a:r>
        </a:p>
      </dgm:t>
    </dgm:pt>
    <dgm:pt modelId="{A6D5AE37-7AD6-4143-8F22-7A69394CD0ED}" type="parTrans" cxnId="{5E318C0C-59C3-42CD-88F3-73B748FED75E}">
      <dgm:prSet/>
      <dgm:spPr/>
      <dgm:t>
        <a:bodyPr/>
        <a:lstStyle/>
        <a:p>
          <a:endParaRPr lang="en-US"/>
        </a:p>
      </dgm:t>
    </dgm:pt>
    <dgm:pt modelId="{2CD5103F-83E2-47A7-9E18-E5DD44FEA905}" type="sibTrans" cxnId="{5E318C0C-59C3-42CD-88F3-73B748FED75E}">
      <dgm:prSet/>
      <dgm:spPr/>
      <dgm:t>
        <a:bodyPr/>
        <a:lstStyle/>
        <a:p>
          <a:endParaRPr lang="en-US"/>
        </a:p>
      </dgm:t>
    </dgm:pt>
    <dgm:pt modelId="{A0AE6E92-0C7B-4486-AC03-B3A37E0E5609}" type="pres">
      <dgm:prSet presAssocID="{F4A90725-2377-4FF8-882D-CF838F5BE630}" presName="linearFlow" presStyleCnt="0">
        <dgm:presLayoutVars>
          <dgm:dir/>
          <dgm:animLvl val="lvl"/>
          <dgm:resizeHandles val="exact"/>
        </dgm:presLayoutVars>
      </dgm:prSet>
      <dgm:spPr/>
    </dgm:pt>
    <dgm:pt modelId="{182B36AE-F3E8-4CA1-9924-D2CFD2E70DB6}" type="pres">
      <dgm:prSet presAssocID="{86DFD02E-000E-4B0A-B625-334DABAD7E56}" presName="composite" presStyleCnt="0"/>
      <dgm:spPr/>
    </dgm:pt>
    <dgm:pt modelId="{524FE6F2-5A0B-484A-A0B6-0C69A1B8540E}" type="pres">
      <dgm:prSet presAssocID="{86DFD02E-000E-4B0A-B625-334DABAD7E5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7748097-2660-441D-912F-169B830F3186}" type="pres">
      <dgm:prSet presAssocID="{86DFD02E-000E-4B0A-B625-334DABAD7E56}" presName="descendantText" presStyleLbl="alignAcc1" presStyleIdx="0" presStyleCnt="3" custLinFactNeighborX="0" custLinFactNeighborY="-58">
        <dgm:presLayoutVars>
          <dgm:bulletEnabled val="1"/>
        </dgm:presLayoutVars>
      </dgm:prSet>
      <dgm:spPr/>
    </dgm:pt>
    <dgm:pt modelId="{21677750-39AD-4F76-B70B-C2F2531C353F}" type="pres">
      <dgm:prSet presAssocID="{3DF189B5-716D-4743-A867-D921EB21A832}" presName="sp" presStyleCnt="0"/>
      <dgm:spPr/>
    </dgm:pt>
    <dgm:pt modelId="{B5884843-6255-4056-9A9E-852BE9CBE885}" type="pres">
      <dgm:prSet presAssocID="{26C51715-F9F7-497E-A1BA-AE82D54A5DCE}" presName="composite" presStyleCnt="0"/>
      <dgm:spPr/>
    </dgm:pt>
    <dgm:pt modelId="{86166DB5-7BA5-4138-B925-9BBFBA6620D3}" type="pres">
      <dgm:prSet presAssocID="{26C51715-F9F7-497E-A1BA-AE82D54A5DC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2911763-5A2C-44EA-A1B6-62CD34252E05}" type="pres">
      <dgm:prSet presAssocID="{26C51715-F9F7-497E-A1BA-AE82D54A5DCE}" presName="descendantText" presStyleLbl="alignAcc1" presStyleIdx="1" presStyleCnt="3">
        <dgm:presLayoutVars>
          <dgm:bulletEnabled val="1"/>
        </dgm:presLayoutVars>
      </dgm:prSet>
      <dgm:spPr/>
    </dgm:pt>
    <dgm:pt modelId="{78149AF8-C3FC-460D-911C-C0B4CFF650A9}" type="pres">
      <dgm:prSet presAssocID="{894B3293-71E6-4276-B0D1-015D207C2774}" presName="sp" presStyleCnt="0"/>
      <dgm:spPr/>
    </dgm:pt>
    <dgm:pt modelId="{18E8344F-CCF8-40FA-A898-5AFA5C8ED468}" type="pres">
      <dgm:prSet presAssocID="{2169585C-6FD3-4423-80F0-56F6A8BE48C1}" presName="composite" presStyleCnt="0"/>
      <dgm:spPr/>
    </dgm:pt>
    <dgm:pt modelId="{19E52E2A-881E-49CC-ADD9-7F9DF947A01B}" type="pres">
      <dgm:prSet presAssocID="{2169585C-6FD3-4423-80F0-56F6A8BE48C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BD10C1A-DFE5-439D-A044-DCF82CBA1C70}" type="pres">
      <dgm:prSet presAssocID="{2169585C-6FD3-4423-80F0-56F6A8BE48C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4C97C0B-90D7-4161-932A-DECA609BB7BF}" srcId="{26C51715-F9F7-497E-A1BA-AE82D54A5DCE}" destId="{1E9EE274-3AE2-4CB4-887B-52D823E76338}" srcOrd="0" destOrd="0" parTransId="{B77DAEA8-97D4-4E32-8E57-306C8575459D}" sibTransId="{EC929880-3EF8-4CAF-AF0A-A874A6487A24}"/>
    <dgm:cxn modelId="{5E318C0C-59C3-42CD-88F3-73B748FED75E}" srcId="{2169585C-6FD3-4423-80F0-56F6A8BE48C1}" destId="{17F99300-344F-4C5A-9A2D-345C47102EBE}" srcOrd="0" destOrd="0" parTransId="{A6D5AE37-7AD6-4143-8F22-7A69394CD0ED}" sibTransId="{2CD5103F-83E2-47A7-9E18-E5DD44FEA905}"/>
    <dgm:cxn modelId="{05496017-82EA-4F2B-B0FC-52FC6620884E}" type="presOf" srcId="{F4A90725-2377-4FF8-882D-CF838F5BE630}" destId="{A0AE6E92-0C7B-4486-AC03-B3A37E0E5609}" srcOrd="0" destOrd="0" presId="urn:microsoft.com/office/officeart/2005/8/layout/chevron2"/>
    <dgm:cxn modelId="{2AC19935-62FA-4C85-BA9F-2AB7AB21010A}" type="presOf" srcId="{17F99300-344F-4C5A-9A2D-345C47102EBE}" destId="{8BD10C1A-DFE5-439D-A044-DCF82CBA1C70}" srcOrd="0" destOrd="0" presId="urn:microsoft.com/office/officeart/2005/8/layout/chevron2"/>
    <dgm:cxn modelId="{37F89341-A58C-4989-A9F2-79F745FA9F0F}" type="presOf" srcId="{26C51715-F9F7-497E-A1BA-AE82D54A5DCE}" destId="{86166DB5-7BA5-4138-B925-9BBFBA6620D3}" srcOrd="0" destOrd="0" presId="urn:microsoft.com/office/officeart/2005/8/layout/chevron2"/>
    <dgm:cxn modelId="{6F37CF59-FF24-4D7E-BABC-C58A5DCFBC58}" srcId="{F4A90725-2377-4FF8-882D-CF838F5BE630}" destId="{86DFD02E-000E-4B0A-B625-334DABAD7E56}" srcOrd="0" destOrd="0" parTransId="{B7A2B1CA-14E5-4FB2-8CFF-370C0739FD71}" sibTransId="{3DF189B5-716D-4743-A867-D921EB21A832}"/>
    <dgm:cxn modelId="{C9D7959C-4E33-44C3-A311-4886FB1D21D5}" type="presOf" srcId="{2169585C-6FD3-4423-80F0-56F6A8BE48C1}" destId="{19E52E2A-881E-49CC-ADD9-7F9DF947A01B}" srcOrd="0" destOrd="0" presId="urn:microsoft.com/office/officeart/2005/8/layout/chevron2"/>
    <dgm:cxn modelId="{17BCE5AF-5C32-4E90-A281-60332A94E12C}" srcId="{86DFD02E-000E-4B0A-B625-334DABAD7E56}" destId="{10E0A79B-8418-447D-997B-D7DCC6C486B2}" srcOrd="0" destOrd="0" parTransId="{97A10DAD-9EE7-4D0C-9C8A-B2730356B375}" sibTransId="{22CA3F4B-49C5-46C4-9655-0784E0276CC6}"/>
    <dgm:cxn modelId="{612DBEB7-5E9D-459A-8D30-9E915B47881E}" type="presOf" srcId="{86DFD02E-000E-4B0A-B625-334DABAD7E56}" destId="{524FE6F2-5A0B-484A-A0B6-0C69A1B8540E}" srcOrd="0" destOrd="0" presId="urn:microsoft.com/office/officeart/2005/8/layout/chevron2"/>
    <dgm:cxn modelId="{2DF9F2D9-990D-4B8B-9134-0CC0FB9E54EF}" srcId="{F4A90725-2377-4FF8-882D-CF838F5BE630}" destId="{2169585C-6FD3-4423-80F0-56F6A8BE48C1}" srcOrd="2" destOrd="0" parTransId="{E0BD7DB2-87AA-45ED-9B0C-724A8B5E0DFC}" sibTransId="{6FDE5C8C-4727-475B-85DB-AFEEE742B23A}"/>
    <dgm:cxn modelId="{CB92B3DB-126F-4315-8B55-0F74B953BD93}" type="presOf" srcId="{1E9EE274-3AE2-4CB4-887B-52D823E76338}" destId="{F2911763-5A2C-44EA-A1B6-62CD34252E05}" srcOrd="0" destOrd="0" presId="urn:microsoft.com/office/officeart/2005/8/layout/chevron2"/>
    <dgm:cxn modelId="{D2EF78DF-A1BF-4CD1-8C1B-B78F47902E34}" srcId="{F4A90725-2377-4FF8-882D-CF838F5BE630}" destId="{26C51715-F9F7-497E-A1BA-AE82D54A5DCE}" srcOrd="1" destOrd="0" parTransId="{71534336-33EF-40C4-BFF7-ED150B2E4940}" sibTransId="{894B3293-71E6-4276-B0D1-015D207C2774}"/>
    <dgm:cxn modelId="{0096ADFE-1318-4F15-B066-3A3563DFBF5B}" type="presOf" srcId="{10E0A79B-8418-447D-997B-D7DCC6C486B2}" destId="{77748097-2660-441D-912F-169B830F3186}" srcOrd="0" destOrd="0" presId="urn:microsoft.com/office/officeart/2005/8/layout/chevron2"/>
    <dgm:cxn modelId="{D1DBA45F-71D4-4B76-97C5-00DAE2B08361}" type="presParOf" srcId="{A0AE6E92-0C7B-4486-AC03-B3A37E0E5609}" destId="{182B36AE-F3E8-4CA1-9924-D2CFD2E70DB6}" srcOrd="0" destOrd="0" presId="urn:microsoft.com/office/officeart/2005/8/layout/chevron2"/>
    <dgm:cxn modelId="{E13CCDF2-696D-44C1-8099-DE1DA069C47B}" type="presParOf" srcId="{182B36AE-F3E8-4CA1-9924-D2CFD2E70DB6}" destId="{524FE6F2-5A0B-484A-A0B6-0C69A1B8540E}" srcOrd="0" destOrd="0" presId="urn:microsoft.com/office/officeart/2005/8/layout/chevron2"/>
    <dgm:cxn modelId="{1BA6EB55-96CD-4DDD-BAA7-BE1F72E4F110}" type="presParOf" srcId="{182B36AE-F3E8-4CA1-9924-D2CFD2E70DB6}" destId="{77748097-2660-441D-912F-169B830F3186}" srcOrd="1" destOrd="0" presId="urn:microsoft.com/office/officeart/2005/8/layout/chevron2"/>
    <dgm:cxn modelId="{B85E9B60-1176-4426-A5C9-75CC06297CBA}" type="presParOf" srcId="{A0AE6E92-0C7B-4486-AC03-B3A37E0E5609}" destId="{21677750-39AD-4F76-B70B-C2F2531C353F}" srcOrd="1" destOrd="0" presId="urn:microsoft.com/office/officeart/2005/8/layout/chevron2"/>
    <dgm:cxn modelId="{25A30908-FB4E-4099-9C49-C1135126FED0}" type="presParOf" srcId="{A0AE6E92-0C7B-4486-AC03-B3A37E0E5609}" destId="{B5884843-6255-4056-9A9E-852BE9CBE885}" srcOrd="2" destOrd="0" presId="urn:microsoft.com/office/officeart/2005/8/layout/chevron2"/>
    <dgm:cxn modelId="{6DFE15B9-B859-4A80-8312-639EF16CDC21}" type="presParOf" srcId="{B5884843-6255-4056-9A9E-852BE9CBE885}" destId="{86166DB5-7BA5-4138-B925-9BBFBA6620D3}" srcOrd="0" destOrd="0" presId="urn:microsoft.com/office/officeart/2005/8/layout/chevron2"/>
    <dgm:cxn modelId="{37808773-FFA8-49BC-8F49-1D501029C9E2}" type="presParOf" srcId="{B5884843-6255-4056-9A9E-852BE9CBE885}" destId="{F2911763-5A2C-44EA-A1B6-62CD34252E05}" srcOrd="1" destOrd="0" presId="urn:microsoft.com/office/officeart/2005/8/layout/chevron2"/>
    <dgm:cxn modelId="{06552C92-0F0B-41CA-BA5C-B782FE36AEFC}" type="presParOf" srcId="{A0AE6E92-0C7B-4486-AC03-B3A37E0E5609}" destId="{78149AF8-C3FC-460D-911C-C0B4CFF650A9}" srcOrd="3" destOrd="0" presId="urn:microsoft.com/office/officeart/2005/8/layout/chevron2"/>
    <dgm:cxn modelId="{CDE81E71-416B-4FA4-ACFA-6D68A4F0091C}" type="presParOf" srcId="{A0AE6E92-0C7B-4486-AC03-B3A37E0E5609}" destId="{18E8344F-CCF8-40FA-A898-5AFA5C8ED468}" srcOrd="4" destOrd="0" presId="urn:microsoft.com/office/officeart/2005/8/layout/chevron2"/>
    <dgm:cxn modelId="{B376E72B-35D5-4CC3-BFEC-9C30F837B163}" type="presParOf" srcId="{18E8344F-CCF8-40FA-A898-5AFA5C8ED468}" destId="{19E52E2A-881E-49CC-ADD9-7F9DF947A01B}" srcOrd="0" destOrd="0" presId="urn:microsoft.com/office/officeart/2005/8/layout/chevron2"/>
    <dgm:cxn modelId="{C714C0FD-E152-400A-ADAC-7E5EF3A6314F}" type="presParOf" srcId="{18E8344F-CCF8-40FA-A898-5AFA5C8ED468}" destId="{8BD10C1A-DFE5-439D-A044-DCF82CBA1C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FE6F2-5A0B-484A-A0B6-0C69A1B8540E}">
      <dsp:nvSpPr>
        <dsp:cNvPr id="0" name=""/>
        <dsp:cNvSpPr/>
      </dsp:nvSpPr>
      <dsp:spPr>
        <a:xfrm rot="5400000">
          <a:off x="-293340" y="294078"/>
          <a:ext cx="1955601" cy="1368921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j-lt"/>
            </a:rPr>
            <a:t>I.</a:t>
          </a:r>
        </a:p>
      </dsp:txBody>
      <dsp:txXfrm rot="-5400000">
        <a:off x="1" y="685199"/>
        <a:ext cx="1368921" cy="586680"/>
      </dsp:txXfrm>
    </dsp:sp>
    <dsp:sp modelId="{77748097-2660-441D-912F-169B830F3186}">
      <dsp:nvSpPr>
        <dsp:cNvPr id="0" name=""/>
        <dsp:cNvSpPr/>
      </dsp:nvSpPr>
      <dsp:spPr>
        <a:xfrm rot="5400000">
          <a:off x="4620890" y="-3251967"/>
          <a:ext cx="1271141" cy="7775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4100" b="1" kern="1200" dirty="0">
              <a:latin typeface="+mj-lt"/>
            </a:rPr>
            <a:t>WHAT IS CORPORATE FINANCE?</a:t>
          </a:r>
          <a:endParaRPr lang="en-US" sz="4100" b="1" kern="1200" dirty="0">
            <a:latin typeface="+mj-lt"/>
          </a:endParaRPr>
        </a:p>
      </dsp:txBody>
      <dsp:txXfrm rot="-5400000">
        <a:off x="1368922" y="62053"/>
        <a:ext cx="7713026" cy="1147037"/>
      </dsp:txXfrm>
    </dsp:sp>
    <dsp:sp modelId="{86166DB5-7BA5-4138-B925-9BBFBA6620D3}">
      <dsp:nvSpPr>
        <dsp:cNvPr id="0" name=""/>
        <dsp:cNvSpPr/>
      </dsp:nvSpPr>
      <dsp:spPr>
        <a:xfrm rot="5400000">
          <a:off x="-293340" y="2058739"/>
          <a:ext cx="1955601" cy="1368921"/>
        </a:xfrm>
        <a:prstGeom prst="chevron">
          <a:avLst/>
        </a:prstGeom>
        <a:solidFill>
          <a:schemeClr val="accent2">
            <a:shade val="50000"/>
            <a:hueOff val="-27656"/>
            <a:satOff val="-5606"/>
            <a:lumOff val="3083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j-lt"/>
            </a:rPr>
            <a:t>II.</a:t>
          </a:r>
        </a:p>
      </dsp:txBody>
      <dsp:txXfrm rot="-5400000">
        <a:off x="1" y="2449860"/>
        <a:ext cx="1368921" cy="586680"/>
      </dsp:txXfrm>
    </dsp:sp>
    <dsp:sp modelId="{F2911763-5A2C-44EA-A1B6-62CD34252E05}">
      <dsp:nvSpPr>
        <dsp:cNvPr id="0" name=""/>
        <dsp:cNvSpPr/>
      </dsp:nvSpPr>
      <dsp:spPr>
        <a:xfrm rot="5400000">
          <a:off x="4620890" y="-1486569"/>
          <a:ext cx="1271141" cy="7775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b="1" kern="1200" dirty="0">
              <a:latin typeface="+mj-lt"/>
            </a:rPr>
            <a:t>CORPORATE GOVERNANCE</a:t>
          </a:r>
        </a:p>
      </dsp:txBody>
      <dsp:txXfrm rot="-5400000">
        <a:off x="1368922" y="1827451"/>
        <a:ext cx="7713026" cy="1147037"/>
      </dsp:txXfrm>
    </dsp:sp>
    <dsp:sp modelId="{19E52E2A-881E-49CC-ADD9-7F9DF947A01B}">
      <dsp:nvSpPr>
        <dsp:cNvPr id="0" name=""/>
        <dsp:cNvSpPr/>
      </dsp:nvSpPr>
      <dsp:spPr>
        <a:xfrm rot="5400000">
          <a:off x="-293340" y="3823400"/>
          <a:ext cx="1955601" cy="1368921"/>
        </a:xfrm>
        <a:prstGeom prst="chevron">
          <a:avLst/>
        </a:prstGeom>
        <a:solidFill>
          <a:schemeClr val="accent2">
            <a:shade val="50000"/>
            <a:hueOff val="-27656"/>
            <a:satOff val="-5606"/>
            <a:lumOff val="3083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j-lt"/>
            </a:rPr>
            <a:t>III</a:t>
          </a:r>
        </a:p>
      </dsp:txBody>
      <dsp:txXfrm rot="-5400000">
        <a:off x="1" y="4214521"/>
        <a:ext cx="1368921" cy="586680"/>
      </dsp:txXfrm>
    </dsp:sp>
    <dsp:sp modelId="{8BD10C1A-DFE5-439D-A044-DCF82CBA1C70}">
      <dsp:nvSpPr>
        <dsp:cNvPr id="0" name=""/>
        <dsp:cNvSpPr/>
      </dsp:nvSpPr>
      <dsp:spPr>
        <a:xfrm rot="5400000">
          <a:off x="4620890" y="278091"/>
          <a:ext cx="1271141" cy="7775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b="1" kern="1200" dirty="0">
              <a:latin typeface="+mj-lt"/>
            </a:rPr>
            <a:t>HOMEWORK</a:t>
          </a:r>
        </a:p>
      </dsp:txBody>
      <dsp:txXfrm rot="-5400000">
        <a:off x="1368922" y="3592111"/>
        <a:ext cx="7713026" cy="1147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vi-VN" dirty="0"/>
              <a:t>Kỹ năng Giao tiếp and Thuyết trình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ThS. Trần Nguyên Chất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C2545CC-EA56-49B8-B497-8F8B6AC29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vi-VN" dirty="0"/>
              <a:t>Kỹ năng Giao tiếp and Thuyết trình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ThS. Trần Nguyên Chất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BF2BEB-69F8-431C-9A27-EEB99C160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1CBA1-5E06-4AAE-8B1D-BADDD55A35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1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vi-VN" dirty="0"/>
              <a:t>Kỹ năng Giao tiếp and Thuyết trình</a:t>
            </a:r>
            <a:endParaRPr lang="en-US" dirty="0"/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ThS. Trần Nguyên Chất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5704-DE92-484A-B048-B1AFD5DBBFB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5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vi-VN" dirty="0"/>
              <a:t>Kỹ năng Giao tiếp and Thuyết trình</a:t>
            </a:r>
            <a:endParaRPr lang="en-US" dirty="0"/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ThS. Trần Nguyên Chất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Kỹ năng Giao tiếp and Thuyết trình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ThS. Trần Nguyên Chất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BF2BEB-69F8-431C-9A27-EEB99C1603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Kỹ năng Giao tiếp and Thuyết trình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ThS. Trần Nguyên Chất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BF2BEB-69F8-431C-9A27-EEB99C1603E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5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Kỹ năng Giao tiếp and Thuyết trình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ThS. Trần Nguyên Chất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BF2BEB-69F8-431C-9A27-EEB99C1603E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6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2068F-418B-4B43-A071-3EEC89035CB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E1384-35D3-4E24-B5B5-F09A5936025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142875"/>
            <a:ext cx="2249487" cy="5983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42875"/>
            <a:ext cx="6599238" cy="5983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2E60-DC49-46DF-AA4D-2DB3622844A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FC685-2EE6-4E8B-8B57-13668B332CC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38FFB-B064-46FF-AEFE-FDBF423D3F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B1961-8601-41AB-8990-5C4780EF581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1D33B-7EEE-4B47-83CE-DACDF4571AB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930B8-4234-4DDE-A318-FB9A6318338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BE472-2AA5-40FB-9448-6294DF09E21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E3E66-F402-4F95-93C0-C90C0568C30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0A3A9-996F-4DC7-964C-487BBAF1D3E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28CF6-417F-4BEA-A1D1-19A0E382E4A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C4B2B-1444-46F9-8632-B31729C43BF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DF325-9CE3-4C79-A145-803CB46E0B3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142875"/>
            <a:ext cx="2249487" cy="5983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42875"/>
            <a:ext cx="6599238" cy="5983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0900C-2477-4CEE-87E7-1FDE47CF4CE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88" y="142875"/>
            <a:ext cx="7643812" cy="1000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42875" y="1428750"/>
            <a:ext cx="8858250" cy="46974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4DB2C-FDFE-428B-B860-45AF3EFB691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A4CB7-B42D-4324-B5F7-8560074A05B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70B10-82FA-45E1-9E15-9204540954F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50BF5-BB09-470F-A9F4-118EAC84A56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280D3-7747-4F65-9596-754273B157A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77FA8-FA99-4EB9-AB82-145B43214C9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7D628-19E9-4335-9E84-DF63FE07BBA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7828E-EDB9-4DDD-9D13-D0EA23EC420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0188" y="142875"/>
            <a:ext cx="76438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875" y="1428750"/>
            <a:ext cx="885825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4ED07ED0-20C9-4613-B4F5-CE0974B6BD2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0188" y="142875"/>
            <a:ext cx="76438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875" y="1428750"/>
            <a:ext cx="885825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4A24F0AB-0867-4A80-8F51-7418E4A200A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1970/09/13/archives/a-friedman-doctrine-the-social-responsibility-of-business-is-to.html" TargetMode="External"/><Relationship Id="rId2" Type="http://schemas.openxmlformats.org/officeDocument/2006/relationships/hyperlink" Target="https://www.weforum.org/agenda/2021/01/what-is-the-difference-between-stakeholder-capitalism-shareholder-capitalism-and-state-capitalism-davos-agenda-2021/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CC4DA6-5596-49D8-B212-D05459CFA9C4}" type="slidenum">
              <a:rPr lang="vi-VN" smtClean="0"/>
              <a:pPr/>
              <a:t>1</a:t>
            </a:fld>
            <a:endParaRPr lang="vi-VN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04800" y="1639431"/>
            <a:ext cx="8610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 dirty="0">
                <a:latin typeface="+mj-lt"/>
              </a:rPr>
              <a:t>WARNING</a:t>
            </a:r>
          </a:p>
          <a:p>
            <a:pPr algn="l"/>
            <a:endParaRPr lang="en-US" b="1" dirty="0">
              <a:latin typeface="+mj-lt"/>
            </a:endParaRPr>
          </a:p>
          <a:p>
            <a:pPr algn="l"/>
            <a:r>
              <a:rPr lang="en-US" b="1" dirty="0">
                <a:latin typeface="+mj-lt"/>
              </a:rPr>
              <a:t>This collection of slides provides an idea of the course structure and key words.</a:t>
            </a:r>
          </a:p>
          <a:p>
            <a:pPr algn="l"/>
            <a:endParaRPr lang="en-US" b="1" dirty="0">
              <a:latin typeface="+mj-lt"/>
            </a:endParaRPr>
          </a:p>
          <a:p>
            <a:pPr algn="l"/>
            <a:r>
              <a:rPr lang="en-US" b="1" dirty="0">
                <a:latin typeface="+mj-lt"/>
              </a:rPr>
              <a:t>It is </a:t>
            </a:r>
            <a:r>
              <a:rPr lang="en-US" b="1" u="sng" dirty="0">
                <a:latin typeface="+mj-lt"/>
              </a:rPr>
              <a:t>NOT</a:t>
            </a:r>
            <a:r>
              <a:rPr lang="en-US" b="1" dirty="0">
                <a:latin typeface="+mj-lt"/>
              </a:rPr>
              <a:t> intended to substitute the readings required by the instructor.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10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i="1" dirty="0"/>
              <a:t> </a:t>
            </a:r>
            <a:endParaRPr lang="vi-VN" sz="2000" i="1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500188" y="142875"/>
            <a:ext cx="7643812" cy="1000125"/>
          </a:xfrm>
        </p:spPr>
        <p:txBody>
          <a:bodyPr/>
          <a:lstStyle/>
          <a:p>
            <a:pPr marL="465138" indent="-465138"/>
            <a:r>
              <a:rPr lang="en-AU" b="1" dirty="0"/>
              <a:t>I.	</a:t>
            </a:r>
            <a:r>
              <a:rPr lang="vi-VN" b="1" dirty="0"/>
              <a:t>WHAT IS CORPORATE FINANCE</a:t>
            </a:r>
            <a:r>
              <a:rPr lang="en-AU" b="1" dirty="0"/>
              <a:t>?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96E5A2A-F2BB-4A92-90DA-DE6CFEF99879}"/>
              </a:ext>
            </a:extLst>
          </p:cNvPr>
          <p:cNvSpPr txBox="1">
            <a:spLocks/>
          </p:cNvSpPr>
          <p:nvPr/>
        </p:nvSpPr>
        <p:spPr bwMode="auto">
          <a:xfrm>
            <a:off x="76200" y="1550987"/>
            <a:ext cx="906780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2800" b="1" i="1" kern="0" dirty="0">
                <a:latin typeface="Arial" panose="020B0604020202020204" pitchFamily="34" charset="0"/>
                <a:cs typeface="Arial" panose="020B0604020202020204" pitchFamily="34" charset="0"/>
              </a:rPr>
              <a:t>Discussion: 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Compare a proprietorship and a corporate in the following aspect: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Set-up cost.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Size.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Decision making process.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Risk to owner(s).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Income tax.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Labor cost.</a:t>
            </a:r>
          </a:p>
          <a:p>
            <a:pPr marL="0" indent="0">
              <a:buNone/>
            </a:pP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Tx/>
              <a:buNone/>
            </a:pPr>
            <a:endParaRPr lang="en-US" sz="3000" kern="0" dirty="0"/>
          </a:p>
          <a:p>
            <a:pPr>
              <a:buFont typeface="Wingdings" pitchFamily="2" charset="2"/>
              <a:buChar char="§"/>
            </a:pPr>
            <a:endParaRPr lang="en-US" sz="3000" kern="0" dirty="0"/>
          </a:p>
          <a:p>
            <a:pPr>
              <a:buFontTx/>
              <a:buNone/>
            </a:pPr>
            <a:endParaRPr lang="en-US" sz="3000" kern="0" dirty="0"/>
          </a:p>
          <a:p>
            <a:pPr>
              <a:buFontTx/>
              <a:buNone/>
            </a:pPr>
            <a:endParaRPr lang="vi-VN" sz="3000" i="1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11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550987"/>
            <a:ext cx="9067800" cy="4697413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/>
              <a:t>Some questions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/>
              <a:t>In Vietnam, does a sole proprietorship pay enterprise income tax?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/>
              <a:t>In a partnership, what is a general partner? What is a limited partner?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/>
              <a:t>What is a public company? What is a private company?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/>
              <a:t>What is a share of stock?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/>
              <a:t>What is a corporate charter? bylaws?</a:t>
            </a:r>
          </a:p>
          <a:p>
            <a:pPr marL="0" indent="0">
              <a:buNone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</a:t>
            </a:r>
            <a:r>
              <a:rPr lang="vi-VN" b="1" dirty="0"/>
              <a:t>WHAT IS CORPORATE FINANCE</a:t>
            </a:r>
            <a:r>
              <a:rPr lang="en-AU" b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3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12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i="1" dirty="0"/>
              <a:t> </a:t>
            </a:r>
            <a:endParaRPr lang="vi-VN" sz="2000" i="1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500188" y="142875"/>
            <a:ext cx="7643812" cy="1000125"/>
          </a:xfrm>
        </p:spPr>
        <p:txBody>
          <a:bodyPr/>
          <a:lstStyle/>
          <a:p>
            <a:pPr marL="465138" indent="-465138"/>
            <a:r>
              <a:rPr lang="en-AU" b="1" dirty="0"/>
              <a:t>I.	</a:t>
            </a:r>
            <a:r>
              <a:rPr lang="vi-VN" b="1" dirty="0"/>
              <a:t>WHAT IS CORPORATE FINANCE</a:t>
            </a:r>
            <a:r>
              <a:rPr lang="en-AU" b="1" dirty="0"/>
              <a:t>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0B860-AF73-4EB1-9BD5-43F3C2699EA6}"/>
              </a:ext>
            </a:extLst>
          </p:cNvPr>
          <p:cNvSpPr txBox="1"/>
          <p:nvPr/>
        </p:nvSpPr>
        <p:spPr>
          <a:xfrm>
            <a:off x="141666" y="1306522"/>
            <a:ext cx="8873543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Types of firms in the U.S.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69532FB-073E-4976-B701-980531EAC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66" y="6408737"/>
            <a:ext cx="8621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000" dirty="0"/>
              <a:t>Source: www.irs.gov; Berk, </a:t>
            </a:r>
            <a:r>
              <a:rPr lang="en-US" altLang="en-US" sz="2000" dirty="0" err="1"/>
              <a:t>DeMarzo</a:t>
            </a:r>
            <a:r>
              <a:rPr lang="en-US" altLang="en-US" sz="2000" dirty="0"/>
              <a:t> </a:t>
            </a:r>
            <a:r>
              <a:rPr lang="en-US" altLang="en-US" sz="2000" i="1" dirty="0"/>
              <a:t>Corporate Finance </a:t>
            </a:r>
            <a:r>
              <a:rPr lang="en-US" altLang="en-US" sz="2000" dirty="0"/>
              <a:t>4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edition.  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pic>
        <p:nvPicPr>
          <p:cNvPr id="11" name="Picture 5" descr="Y:\Graphics\Powerpoint\PEARSON\BERK\Final files\ch01\c01nf001.jpg">
            <a:extLst>
              <a:ext uri="{FF2B5EF4-FFF2-40B4-BE49-F238E27FC236}">
                <a16:creationId xmlns:a16="http://schemas.microsoft.com/office/drawing/2014/main" id="{0D4E5CD1-F543-43D6-95C2-1B7B97B5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989137"/>
            <a:ext cx="88011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>
                <a:latin typeface="Arial (Body)"/>
                <a:cs typeface="Calibri" pitchFamily="34" charset="0"/>
              </a:rPr>
              <a:t>Example X</a:t>
            </a:r>
          </a:p>
          <a:p>
            <a:pPr marL="363538" indent="-363538" algn="just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3000" dirty="0">
                <a:latin typeface="Arial (Body)"/>
                <a:cs typeface="Calibri" pitchFamily="34" charset="0"/>
              </a:rPr>
              <a:t>Tuan Bach Limited</a:t>
            </a:r>
            <a:r>
              <a:rPr lang="vi-VN" sz="3000" dirty="0">
                <a:latin typeface="Arial (Body)"/>
                <a:cs typeface="Calibri" pitchFamily="34" charset="0"/>
              </a:rPr>
              <a:t> has a debt</a:t>
            </a:r>
            <a:r>
              <a:rPr lang="en-US" sz="3000" dirty="0">
                <a:latin typeface="Arial (Body)"/>
                <a:cs typeface="Calibri" pitchFamily="34" charset="0"/>
              </a:rPr>
              <a:t> </a:t>
            </a:r>
            <a:r>
              <a:rPr lang="vi-VN" sz="3000" dirty="0">
                <a:latin typeface="Arial (Body)"/>
                <a:cs typeface="Calibri" pitchFamily="34" charset="0"/>
              </a:rPr>
              <a:t>of </a:t>
            </a:r>
            <a:r>
              <a:rPr lang="en-US" sz="3000" dirty="0">
                <a:latin typeface="Arial (Body)"/>
                <a:cs typeface="Calibri" pitchFamily="34" charset="0"/>
              </a:rPr>
              <a:t>100 </a:t>
            </a:r>
            <a:r>
              <a:rPr lang="vi-VN" sz="3000" dirty="0">
                <a:latin typeface="Arial (Body)"/>
                <a:cs typeface="Calibri" pitchFamily="34" charset="0"/>
              </a:rPr>
              <a:t>bil. on the balan</a:t>
            </a:r>
            <a:r>
              <a:rPr lang="en-US" sz="3000" dirty="0" err="1">
                <a:latin typeface="Arial (Body)"/>
                <a:cs typeface="Calibri" pitchFamily="34" charset="0"/>
              </a:rPr>
              <a:t>ce</a:t>
            </a:r>
            <a:r>
              <a:rPr lang="en-US" sz="3000" dirty="0">
                <a:latin typeface="Arial (Body)"/>
                <a:cs typeface="Calibri" pitchFamily="34" charset="0"/>
              </a:rPr>
              <a:t> </a:t>
            </a:r>
            <a:r>
              <a:rPr lang="vi-VN" sz="3000" dirty="0">
                <a:latin typeface="Arial (Body)"/>
                <a:cs typeface="Calibri" pitchFamily="34" charset="0"/>
              </a:rPr>
              <a:t>sheet payable in one year.</a:t>
            </a:r>
            <a:r>
              <a:rPr lang="en-US" sz="3000" dirty="0">
                <a:latin typeface="Arial (Body)"/>
                <a:cs typeface="Calibri" pitchFamily="34" charset="0"/>
              </a:rPr>
              <a:t> </a:t>
            </a:r>
            <a:r>
              <a:rPr lang="vi-VN" sz="3000" dirty="0">
                <a:latin typeface="Arial (Body)"/>
                <a:cs typeface="Calibri" pitchFamily="34" charset="0"/>
              </a:rPr>
              <a:t>Value of all asset is now 80 bil</a:t>
            </a:r>
            <a:r>
              <a:rPr lang="en-US" sz="3000" dirty="0">
                <a:latin typeface="Arial (Body)"/>
                <a:cs typeface="Calibri" pitchFamily="34" charset="0"/>
              </a:rPr>
              <a:t>. </a:t>
            </a:r>
            <a:endParaRPr lang="vi-VN" sz="3000" dirty="0">
              <a:latin typeface="Arial (Body)"/>
              <a:cs typeface="Calibri" pitchFamily="34" charset="0"/>
            </a:endParaRPr>
          </a:p>
          <a:p>
            <a:pPr marL="363538" indent="-363538" algn="just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vi-VN" sz="3000" dirty="0">
                <a:latin typeface="Arial (Body)"/>
                <a:cs typeface="Calibri" pitchFamily="34" charset="0"/>
              </a:rPr>
              <a:t>There is </a:t>
            </a:r>
            <a:r>
              <a:rPr lang="en-US" sz="3000" dirty="0">
                <a:latin typeface="Arial (Body)"/>
                <a:cs typeface="Calibri" pitchFamily="34" charset="0"/>
              </a:rPr>
              <a:t>one</a:t>
            </a:r>
            <a:r>
              <a:rPr lang="vi-VN" sz="3000" dirty="0">
                <a:latin typeface="Arial (Body)"/>
                <a:cs typeface="Calibri" pitchFamily="34" charset="0"/>
              </a:rPr>
              <a:t> investment opportunity available: Initial investment </a:t>
            </a:r>
            <a:r>
              <a:rPr lang="en-US" sz="3000" dirty="0">
                <a:latin typeface="Arial (Body)"/>
                <a:cs typeface="Calibri" pitchFamily="34" charset="0"/>
              </a:rPr>
              <a:t>50 </a:t>
            </a:r>
            <a:r>
              <a:rPr lang="vi-VN" sz="3000" dirty="0">
                <a:latin typeface="Arial (Body)"/>
                <a:cs typeface="Calibri" pitchFamily="34" charset="0"/>
              </a:rPr>
              <a:t>bil. In one year</a:t>
            </a:r>
            <a:r>
              <a:rPr lang="en-US" sz="3000">
                <a:latin typeface="Arial (Body)"/>
                <a:cs typeface="Calibri" pitchFamily="34" charset="0"/>
              </a:rPr>
              <a:t>, </a:t>
            </a:r>
            <a:r>
              <a:rPr lang="vi-VN" sz="3000" dirty="0">
                <a:latin typeface="Arial (Body)"/>
                <a:cs typeface="Calibri" pitchFamily="34" charset="0"/>
              </a:rPr>
              <a:t>there is a probability of </a:t>
            </a:r>
            <a:r>
              <a:rPr lang="en-US" sz="3000" dirty="0">
                <a:latin typeface="Arial (Body)"/>
                <a:cs typeface="Calibri" pitchFamily="34" charset="0"/>
              </a:rPr>
              <a:t>30% </a:t>
            </a:r>
            <a:r>
              <a:rPr lang="vi-VN" sz="3000" dirty="0">
                <a:latin typeface="Arial (Body)"/>
                <a:cs typeface="Calibri" pitchFamily="34" charset="0"/>
              </a:rPr>
              <a:t>that the return is </a:t>
            </a:r>
            <a:r>
              <a:rPr lang="en-US" sz="3000" dirty="0">
                <a:latin typeface="Arial (Body)"/>
                <a:cs typeface="Calibri" pitchFamily="34" charset="0"/>
              </a:rPr>
              <a:t>100 </a:t>
            </a:r>
            <a:r>
              <a:rPr lang="vi-VN" sz="3000" dirty="0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 (win)</a:t>
            </a:r>
            <a:r>
              <a:rPr lang="vi-VN" sz="3000" dirty="0">
                <a:latin typeface="Arial (Body)"/>
                <a:cs typeface="Calibri" pitchFamily="34" charset="0"/>
              </a:rPr>
              <a:t>.</a:t>
            </a:r>
            <a:r>
              <a:rPr lang="en-US" sz="3000" dirty="0">
                <a:latin typeface="Arial (Body)"/>
                <a:cs typeface="Calibri" pitchFamily="34" charset="0"/>
              </a:rPr>
              <a:t> </a:t>
            </a:r>
            <a:r>
              <a:rPr lang="vi-VN" sz="3000" dirty="0">
                <a:latin typeface="Arial (Body)"/>
                <a:cs typeface="Calibri" pitchFamily="34" charset="0"/>
              </a:rPr>
              <a:t>and</a:t>
            </a:r>
            <a:r>
              <a:rPr lang="en-US" sz="3000" dirty="0">
                <a:latin typeface="Arial (Body)"/>
                <a:cs typeface="Calibri" pitchFamily="34" charset="0"/>
              </a:rPr>
              <a:t> 70% </a:t>
            </a:r>
            <a:r>
              <a:rPr lang="vi-VN" sz="3000" dirty="0">
                <a:latin typeface="Arial (Body)"/>
                <a:cs typeface="Calibri" pitchFamily="34" charset="0"/>
              </a:rPr>
              <a:t>that the return is 0</a:t>
            </a:r>
            <a:r>
              <a:rPr lang="en-US" sz="3000" dirty="0">
                <a:latin typeface="Arial (Body)"/>
                <a:cs typeface="Calibri" pitchFamily="34" charset="0"/>
              </a:rPr>
              <a:t> (fail). </a:t>
            </a:r>
          </a:p>
          <a:p>
            <a:pPr marL="363538" indent="-363538" algn="just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3000" dirty="0">
                <a:latin typeface="Arial (Body)"/>
                <a:cs typeface="Calibri" pitchFamily="34" charset="0"/>
              </a:rPr>
              <a:t>Tuan Bach</a:t>
            </a:r>
            <a:r>
              <a:rPr lang="vi-VN" sz="3000" dirty="0">
                <a:latin typeface="Arial (Body)"/>
                <a:cs typeface="Calibri" pitchFamily="34" charset="0"/>
              </a:rPr>
              <a:t> is the only owner and manager of the company</a:t>
            </a:r>
            <a:r>
              <a:rPr lang="en-US" sz="3000" dirty="0">
                <a:latin typeface="Arial (Body)"/>
                <a:cs typeface="Calibri" pitchFamily="34" charset="0"/>
              </a:rPr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4000" b="1" dirty="0"/>
              <a:t>I.	</a:t>
            </a:r>
            <a:r>
              <a:rPr lang="vi-VN" sz="4000" b="1" dirty="0"/>
              <a:t>WHAT IS CORPORATE FINANCE</a:t>
            </a:r>
            <a:r>
              <a:rPr lang="en-AU" sz="4000" b="1" dirty="0"/>
              <a:t>?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7941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Example X (cont.)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If Tuan Bach decides not to invest. In one year, the value to Tuan Bach and debtholder will be: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a/ 80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bil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and 20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bil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	b/ 100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bil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and 0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bil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c/ Other</a:t>
            </a:r>
          </a:p>
          <a:p>
            <a:pPr marL="514350" indent="-514350" algn="just">
              <a:buFont typeface="Arial" panose="020B0604020202020204" pitchFamily="34" charset="0"/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2. If Tuan Bach decides to invest and fail, in one year the value to Tuan Bach and debtholders will be: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a/ 100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bil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and 0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bil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	b/ 80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bil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and 20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bil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c/ 50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bil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and 0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bil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	d/ Other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4000" b="1" dirty="0"/>
              <a:t>I.	</a:t>
            </a:r>
            <a:r>
              <a:rPr lang="vi-VN" sz="4000" b="1" dirty="0"/>
              <a:t>WHAT IS CORPORATE FINANCE</a:t>
            </a:r>
            <a:r>
              <a:rPr lang="en-AU" sz="4000" b="1" dirty="0"/>
              <a:t>?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62526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3000" b="1" i="1" dirty="0">
                <a:latin typeface="Arial (Body)"/>
                <a:cs typeface="Calibri" pitchFamily="34" charset="0"/>
              </a:rPr>
              <a:t>Example X (cont.)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3. If Tuan Bach decides to invest and win. In one year, the value to Tuan Bach and debtholders will be: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a/ 100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 and 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		         b/ 80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 and 20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endParaRPr lang="en-US" sz="3000" dirty="0">
              <a:latin typeface="Arial (Body)"/>
              <a:cs typeface="Calibri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c/ 100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 and 50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			d/ Other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4. If you were Tuan Bach, what would you do?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a/ Invest				         b/ Do not invest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c/ Go America to hide from lenders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4000" b="1" dirty="0"/>
              <a:t>I.	</a:t>
            </a:r>
            <a:r>
              <a:rPr lang="vi-VN" sz="4000" b="1" dirty="0"/>
              <a:t>WHAT IS CORPORATE FINANCE</a:t>
            </a:r>
            <a:r>
              <a:rPr lang="en-AU" sz="4000" b="1" dirty="0"/>
              <a:t>?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23353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>
                <a:latin typeface="Arial (Body)"/>
                <a:cs typeface="Calibri" pitchFamily="34" charset="0"/>
              </a:rPr>
              <a:t>Example Y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US" sz="3000" dirty="0">
                <a:latin typeface="Arial (Body)"/>
                <a:cs typeface="Calibri" pitchFamily="34" charset="0"/>
              </a:rPr>
              <a:t>Tuan Bach Limited </a:t>
            </a:r>
            <a:r>
              <a:rPr lang="vi-VN" sz="3000" dirty="0">
                <a:latin typeface="Arial (Body)"/>
                <a:cs typeface="Calibri" pitchFamily="34" charset="0"/>
              </a:rPr>
              <a:t>has a debt</a:t>
            </a:r>
            <a:r>
              <a:rPr lang="en-US" sz="3000" dirty="0">
                <a:latin typeface="Arial (Body)"/>
                <a:cs typeface="Calibri" pitchFamily="34" charset="0"/>
              </a:rPr>
              <a:t> </a:t>
            </a:r>
            <a:r>
              <a:rPr lang="vi-VN" sz="3000" dirty="0">
                <a:latin typeface="Arial (Body)"/>
                <a:cs typeface="Calibri" pitchFamily="34" charset="0"/>
              </a:rPr>
              <a:t>of </a:t>
            </a:r>
            <a:r>
              <a:rPr lang="en-US" sz="3000" dirty="0">
                <a:latin typeface="Arial (Body)"/>
                <a:cs typeface="Calibri" pitchFamily="34" charset="0"/>
              </a:rPr>
              <a:t>100 </a:t>
            </a:r>
            <a:r>
              <a:rPr lang="vi-VN" sz="3000" dirty="0">
                <a:latin typeface="Arial (Body)"/>
                <a:cs typeface="Calibri" pitchFamily="34" charset="0"/>
              </a:rPr>
              <a:t>bil. on the balan</a:t>
            </a:r>
            <a:r>
              <a:rPr lang="en-US" sz="3000" dirty="0" err="1">
                <a:latin typeface="Arial (Body)"/>
                <a:cs typeface="Calibri" pitchFamily="34" charset="0"/>
              </a:rPr>
              <a:t>ce</a:t>
            </a:r>
            <a:r>
              <a:rPr lang="en-US" sz="3000" dirty="0">
                <a:latin typeface="Arial (Body)"/>
                <a:cs typeface="Calibri" pitchFamily="34" charset="0"/>
              </a:rPr>
              <a:t> </a:t>
            </a:r>
            <a:r>
              <a:rPr lang="vi-VN" sz="3000" dirty="0">
                <a:latin typeface="Arial (Body)"/>
                <a:cs typeface="Calibri" pitchFamily="34" charset="0"/>
              </a:rPr>
              <a:t>sheet payable in one year.</a:t>
            </a:r>
            <a:r>
              <a:rPr lang="en-US" sz="3000" dirty="0">
                <a:latin typeface="Arial (Body)"/>
                <a:cs typeface="Calibri" pitchFamily="34" charset="0"/>
              </a:rPr>
              <a:t> </a:t>
            </a:r>
            <a:r>
              <a:rPr lang="vi-VN" sz="3000" dirty="0">
                <a:latin typeface="Arial (Body)"/>
                <a:cs typeface="Calibri" pitchFamily="34" charset="0"/>
              </a:rPr>
              <a:t>Value of all asset is now </a:t>
            </a:r>
            <a:r>
              <a:rPr lang="en-US" sz="3000" dirty="0">
                <a:latin typeface="Arial (Body)"/>
                <a:cs typeface="Calibri" pitchFamily="34" charset="0"/>
              </a:rPr>
              <a:t>40</a:t>
            </a:r>
            <a:r>
              <a:rPr lang="vi-VN" sz="3000" dirty="0">
                <a:latin typeface="Arial (Body)"/>
                <a:cs typeface="Calibri" pitchFamily="34" charset="0"/>
              </a:rPr>
              <a:t> bil</a:t>
            </a:r>
            <a:r>
              <a:rPr lang="en-US" sz="3000" dirty="0">
                <a:latin typeface="Arial (Body)"/>
                <a:cs typeface="Calibri" pitchFamily="34" charset="0"/>
              </a:rPr>
              <a:t>.</a:t>
            </a:r>
            <a:endParaRPr lang="vi-VN" sz="3000" dirty="0">
              <a:latin typeface="Arial (Body)"/>
              <a:cs typeface="Calibri" pitchFamily="34" charset="0"/>
            </a:endParaRPr>
          </a:p>
          <a:p>
            <a:pPr marL="363538" indent="-363538" algn="just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vi-VN" sz="3000" dirty="0">
                <a:latin typeface="Arial (Body)"/>
                <a:cs typeface="Calibri" pitchFamily="34" charset="0"/>
              </a:rPr>
              <a:t>There is </a:t>
            </a:r>
            <a:r>
              <a:rPr lang="en-US" sz="3000" dirty="0">
                <a:latin typeface="Arial (Body)"/>
                <a:cs typeface="Calibri" pitchFamily="34" charset="0"/>
              </a:rPr>
              <a:t>one</a:t>
            </a:r>
            <a:r>
              <a:rPr lang="vi-VN" sz="3000" dirty="0">
                <a:latin typeface="Arial (Body)"/>
                <a:cs typeface="Calibri" pitchFamily="34" charset="0"/>
              </a:rPr>
              <a:t> investment opportunity available: Initial investment </a:t>
            </a:r>
            <a:r>
              <a:rPr lang="en-US" sz="3000" dirty="0">
                <a:latin typeface="Arial (Body)"/>
                <a:cs typeface="Calibri" pitchFamily="34" charset="0"/>
              </a:rPr>
              <a:t>50 </a:t>
            </a:r>
            <a:r>
              <a:rPr lang="vi-VN" sz="3000" dirty="0">
                <a:latin typeface="Arial (Body)"/>
                <a:cs typeface="Calibri" pitchFamily="34" charset="0"/>
              </a:rPr>
              <a:t>bil. In one year</a:t>
            </a:r>
            <a:r>
              <a:rPr lang="en-US" sz="3000" dirty="0">
                <a:latin typeface="Arial (Body)"/>
                <a:cs typeface="Calibri" pitchFamily="34" charset="0"/>
              </a:rPr>
              <a:t> </a:t>
            </a:r>
            <a:r>
              <a:rPr lang="vi-VN" sz="3000" dirty="0">
                <a:latin typeface="Arial (Body)"/>
                <a:cs typeface="Calibri" pitchFamily="34" charset="0"/>
              </a:rPr>
              <a:t>there is a probability of </a:t>
            </a:r>
            <a:r>
              <a:rPr lang="en-US" sz="3000" dirty="0">
                <a:latin typeface="Arial (Body)"/>
                <a:cs typeface="Calibri" pitchFamily="34" charset="0"/>
              </a:rPr>
              <a:t>70% </a:t>
            </a:r>
            <a:r>
              <a:rPr lang="vi-VN" sz="3000" dirty="0">
                <a:latin typeface="Arial (Body)"/>
                <a:cs typeface="Calibri" pitchFamily="34" charset="0"/>
              </a:rPr>
              <a:t>that the return is </a:t>
            </a:r>
            <a:r>
              <a:rPr lang="en-US" sz="3000" dirty="0">
                <a:latin typeface="Arial (Body)"/>
                <a:cs typeface="Calibri" pitchFamily="34" charset="0"/>
              </a:rPr>
              <a:t>100 </a:t>
            </a:r>
            <a:r>
              <a:rPr lang="vi-VN" sz="3000" dirty="0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 (win)</a:t>
            </a:r>
            <a:r>
              <a:rPr lang="vi-VN" sz="3000" dirty="0">
                <a:latin typeface="Arial (Body)"/>
                <a:cs typeface="Calibri" pitchFamily="34" charset="0"/>
              </a:rPr>
              <a:t>.</a:t>
            </a:r>
            <a:r>
              <a:rPr lang="en-US" sz="3000" dirty="0">
                <a:latin typeface="Arial (Body)"/>
                <a:cs typeface="Calibri" pitchFamily="34" charset="0"/>
              </a:rPr>
              <a:t> </a:t>
            </a:r>
            <a:r>
              <a:rPr lang="vi-VN" sz="3000" dirty="0">
                <a:latin typeface="Arial (Body)"/>
                <a:cs typeface="Calibri" pitchFamily="34" charset="0"/>
              </a:rPr>
              <a:t>and</a:t>
            </a:r>
            <a:r>
              <a:rPr lang="en-US" sz="3000" dirty="0">
                <a:latin typeface="Arial (Body)"/>
                <a:cs typeface="Calibri" pitchFamily="34" charset="0"/>
              </a:rPr>
              <a:t> 30% </a:t>
            </a:r>
            <a:r>
              <a:rPr lang="vi-VN" sz="3000" dirty="0">
                <a:latin typeface="Arial (Body)"/>
                <a:cs typeface="Calibri" pitchFamily="34" charset="0"/>
              </a:rPr>
              <a:t>that the return is 0</a:t>
            </a:r>
            <a:r>
              <a:rPr lang="en-US" sz="3000" dirty="0">
                <a:latin typeface="Arial (Body)"/>
                <a:cs typeface="Calibri" pitchFamily="34" charset="0"/>
              </a:rPr>
              <a:t> (fail). 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US" sz="3000" dirty="0">
                <a:latin typeface="Arial (Body)"/>
                <a:cs typeface="Calibri" pitchFamily="34" charset="0"/>
              </a:rPr>
              <a:t>Lenders refuse to lend. Tuan Bach can only raise capital through equity issue to himself, i.e., contributing more capital to the firm.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4000" b="1" dirty="0"/>
              <a:t>I.	</a:t>
            </a:r>
            <a:r>
              <a:rPr lang="vi-VN" sz="4000" b="1" dirty="0"/>
              <a:t>WHAT IS CORPORATE FINANCE</a:t>
            </a:r>
            <a:r>
              <a:rPr lang="en-AU" sz="4000" b="1" dirty="0"/>
              <a:t>?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49938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3000" b="1" i="1" dirty="0">
                <a:latin typeface="Arial (Body)"/>
                <a:cs typeface="Calibri" pitchFamily="34" charset="0"/>
              </a:rPr>
              <a:t>Example Y (cont.)</a:t>
            </a:r>
          </a:p>
          <a:p>
            <a:pPr marL="514350" indent="-514350" algn="just"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1. If Tuan Bach decides to invest and fail, in one year the value to Nicolas shareholders and debtholders will be: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a/ 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 and 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			b/ 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 and 40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	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c/ 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 and 50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		d/ Other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2. If Tuan Bach decides to invest and win. In one year, the value to Nicolas shareholders and debtholders will be: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a/ 50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 and 100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		b/ 70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 and 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endParaRPr lang="en-US" sz="3000" dirty="0">
              <a:latin typeface="Arial (Body)"/>
              <a:cs typeface="Calibri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c/ 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 and 70 </a:t>
            </a:r>
            <a:r>
              <a:rPr lang="en-US" sz="3000" dirty="0" err="1">
                <a:latin typeface="Arial (Body)"/>
                <a:cs typeface="Calibri" pitchFamily="34" charset="0"/>
              </a:rPr>
              <a:t>bil</a:t>
            </a:r>
            <a:r>
              <a:rPr lang="en-US" sz="3000" dirty="0">
                <a:latin typeface="Arial (Body)"/>
                <a:cs typeface="Calibri" pitchFamily="34" charset="0"/>
              </a:rPr>
              <a:t>		d/ Other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4000" b="1" dirty="0"/>
              <a:t>I.	</a:t>
            </a:r>
            <a:r>
              <a:rPr lang="vi-VN" sz="4000" b="1" dirty="0"/>
              <a:t>WHAT IS CORPORATE FINANCE</a:t>
            </a:r>
            <a:r>
              <a:rPr lang="en-AU" sz="4000" b="1" dirty="0"/>
              <a:t>?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03089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3000" b="1" i="1" dirty="0">
                <a:latin typeface="Arial (Body)"/>
                <a:cs typeface="Calibri" pitchFamily="34" charset="0"/>
              </a:rPr>
              <a:t>Example Y (cont.)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3. If you were Tuan Bach, what would you do?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a/ Contribute more capital to invest.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b/ Do not invest.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c/ Go America to hide from lenders.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000" dirty="0">
                <a:latin typeface="Arial (Body)"/>
                <a:cs typeface="Calibri" pitchFamily="34" charset="0"/>
              </a:rPr>
              <a:t>d/ Other.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4000" b="1" dirty="0"/>
              <a:t>I.	</a:t>
            </a:r>
            <a:r>
              <a:rPr lang="vi-VN" sz="4000" b="1" dirty="0"/>
              <a:t>WHAT IS CORPORATE FINANCE</a:t>
            </a:r>
            <a:r>
              <a:rPr lang="en-AU" sz="4000" b="1" dirty="0"/>
              <a:t>?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511176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19</a:t>
            </a:fld>
            <a:endParaRPr lang="vi-VN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500188" y="142875"/>
            <a:ext cx="7643812" cy="1000125"/>
          </a:xfrm>
        </p:spPr>
        <p:txBody>
          <a:bodyPr/>
          <a:lstStyle/>
          <a:p>
            <a:pPr marL="465138" indent="-465138"/>
            <a:r>
              <a:rPr lang="en-AU" b="1" dirty="0"/>
              <a:t>I.	</a:t>
            </a:r>
            <a:r>
              <a:rPr lang="vi-VN" b="1" dirty="0"/>
              <a:t>WHAT IS CORPORATE FINANCE</a:t>
            </a:r>
            <a:r>
              <a:rPr lang="en-AU" b="1" dirty="0"/>
              <a:t>?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767E7-6CB9-487E-A466-702B767FD85B}"/>
              </a:ext>
            </a:extLst>
          </p:cNvPr>
          <p:cNvSpPr txBox="1"/>
          <p:nvPr/>
        </p:nvSpPr>
        <p:spPr>
          <a:xfrm>
            <a:off x="135228" y="1360717"/>
            <a:ext cx="8873543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Organizational Chart of a Corporation</a:t>
            </a: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57200" indent="-457200" algn="l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5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Where are the shareholders in this chart?</a:t>
            </a:r>
          </a:p>
        </p:txBody>
      </p:sp>
      <p:pic>
        <p:nvPicPr>
          <p:cNvPr id="12" name="Picture 3" descr="fig01_02.gif">
            <a:extLst>
              <a:ext uri="{FF2B5EF4-FFF2-40B4-BE49-F238E27FC236}">
                <a16:creationId xmlns:a16="http://schemas.microsoft.com/office/drawing/2014/main" id="{99425EC8-2415-4EBD-9366-5FE539293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561181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EA2E4B4E-774B-44D2-A606-6BFE321F8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28" y="5885368"/>
            <a:ext cx="8621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000" dirty="0"/>
              <a:t>Berk, </a:t>
            </a:r>
            <a:r>
              <a:rPr lang="en-US" altLang="en-US" sz="2000" dirty="0" err="1"/>
              <a:t>DeMarzo</a:t>
            </a:r>
            <a:r>
              <a:rPr lang="en-US" altLang="en-US" sz="2000" dirty="0"/>
              <a:t> </a:t>
            </a:r>
            <a:r>
              <a:rPr lang="en-US" altLang="en-US" sz="2000" i="1" dirty="0"/>
              <a:t>Corporate Finance </a:t>
            </a:r>
            <a:r>
              <a:rPr lang="en-US" altLang="en-US" sz="2000" dirty="0"/>
              <a:t>4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edition.  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 idx="4294967295"/>
          </p:nvPr>
        </p:nvSpPr>
        <p:spPr>
          <a:xfrm>
            <a:off x="0" y="2209800"/>
            <a:ext cx="9144000" cy="3276600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TCHE321</a:t>
            </a:r>
            <a:br>
              <a:rPr lang="en-US" sz="3200" b="1" i="1" dirty="0">
                <a:solidFill>
                  <a:schemeClr val="tx1"/>
                </a:solidFill>
              </a:rPr>
            </a:br>
            <a:r>
              <a:rPr lang="vi-VN" sz="2500" b="1" dirty="0">
                <a:solidFill>
                  <a:schemeClr val="tx1"/>
                </a:solidFill>
              </a:rPr>
              <a:t>CORPORATE FINANCE</a:t>
            </a:r>
            <a:br>
              <a:rPr lang="en-US" sz="2500" b="1" dirty="0">
                <a:solidFill>
                  <a:schemeClr val="tx1"/>
                </a:solidFill>
              </a:rPr>
            </a:br>
            <a:r>
              <a:rPr lang="vi-VN" sz="2500" b="1" i="1" dirty="0">
                <a:solidFill>
                  <a:schemeClr val="tx1"/>
                </a:solidFill>
              </a:rPr>
              <a:t>Nguyen Manh Hiep</a:t>
            </a:r>
            <a:br>
              <a:rPr lang="en-US" sz="2500" b="1" i="1" dirty="0">
                <a:solidFill>
                  <a:schemeClr val="tx1"/>
                </a:solidFill>
              </a:rPr>
            </a:br>
            <a:r>
              <a:rPr lang="en-US" sz="2500" b="1" i="1" dirty="0">
                <a:solidFill>
                  <a:schemeClr val="tx1"/>
                </a:solidFill>
              </a:rPr>
              <a:t>2021</a:t>
            </a:r>
            <a:br>
              <a:rPr lang="en-US" sz="2500" b="1" i="1" dirty="0">
                <a:solidFill>
                  <a:schemeClr val="tx1"/>
                </a:solidFill>
              </a:rPr>
            </a:br>
            <a:endParaRPr lang="vi-VN" sz="2500" b="1" dirty="0">
              <a:solidFill>
                <a:schemeClr val="tx1"/>
              </a:solidFill>
            </a:endParaRPr>
          </a:p>
        </p:txBody>
      </p:sp>
      <p:sp>
        <p:nvSpPr>
          <p:cNvPr id="40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3BAD24-120C-4693-BC05-59A13266C2CE}" type="slidenum">
              <a:rPr lang="vi-VN" smtClean="0"/>
              <a:pPr/>
              <a:t>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20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3000" b="1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What Financial Officers do in a Corporation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Investment decisions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Financing decisions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Operating decisions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5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Which decision must be made first?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Example: </a:t>
            </a:r>
            <a:r>
              <a:rPr lang="en-US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What type of decision are these?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Tuan Bach Inc. buys from vendors on credit and requires cash payment immediately when selling to customers. Applies for a loan from a bank to build a plant. Pays dividends. Pays taxes.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500188" y="142875"/>
            <a:ext cx="7643812" cy="1000125"/>
          </a:xfrm>
        </p:spPr>
        <p:txBody>
          <a:bodyPr/>
          <a:lstStyle/>
          <a:p>
            <a:pPr marL="465138" indent="-465138"/>
            <a:r>
              <a:rPr lang="en-AU" b="1" dirty="0"/>
              <a:t>I.	</a:t>
            </a:r>
            <a:r>
              <a:rPr lang="vi-VN" b="1" dirty="0"/>
              <a:t>WHAT IS CORPORATE FINANCE</a:t>
            </a:r>
            <a:r>
              <a:rPr lang="en-AU" b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9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21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vi-VN" sz="3000" b="1" i="1" dirty="0"/>
              <a:t>Example</a:t>
            </a:r>
            <a:r>
              <a:rPr lang="en-US" sz="3000" b="1" i="1" dirty="0"/>
              <a:t>: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Sacom</a:t>
            </a:r>
            <a:r>
              <a:rPr lang="en-US" sz="3000" dirty="0"/>
              <a:t> Investment and Development Corporation in 2011 buys VND31 billion worth of </a:t>
            </a:r>
            <a:r>
              <a:rPr lang="en-US" sz="3000" dirty="0" err="1"/>
              <a:t>Quốc</a:t>
            </a:r>
            <a:r>
              <a:rPr lang="en-US" sz="3000" dirty="0"/>
              <a:t> </a:t>
            </a:r>
            <a:r>
              <a:rPr lang="en-US" sz="3000" dirty="0" err="1"/>
              <a:t>Cường</a:t>
            </a:r>
            <a:r>
              <a:rPr lang="en-US" sz="3000" dirty="0"/>
              <a:t> Gia Lai shares.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Bibica</a:t>
            </a:r>
            <a:r>
              <a:rPr lang="en-US" sz="3000" dirty="0"/>
              <a:t> Corporation from 2007 to 2010 reduces debt-to-assets from 0.45 to 0.28.</a:t>
            </a:r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1500188" y="142875"/>
            <a:ext cx="7643812" cy="1000125"/>
          </a:xfrm>
        </p:spPr>
        <p:txBody>
          <a:bodyPr/>
          <a:lstStyle/>
          <a:p>
            <a:pPr marL="465138" indent="-465138"/>
            <a:r>
              <a:rPr lang="en-AU" b="1" dirty="0"/>
              <a:t>I.	</a:t>
            </a:r>
            <a:r>
              <a:rPr lang="vi-VN" b="1" dirty="0"/>
              <a:t>WHAT IS CORPORATE FINANCE</a:t>
            </a:r>
            <a:r>
              <a:rPr lang="en-AU" b="1" dirty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22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3000" b="1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The goal of financial decisions?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Maximizing shareholders’ value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500" i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Why? What about other stakeholders and the society? See more: Milton Friedman (1970): 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The Social Responsibility of Business Is to Increase Its Profits.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500" i="1" dirty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Do shareholders own the firm? Who decides where firm profit goes? Does the law require that the firm must act to achieve this goal? See </a:t>
            </a:r>
            <a:r>
              <a:rPr lang="en-US" sz="1600" i="1" dirty="0" err="1"/>
              <a:t>Điều</a:t>
            </a:r>
            <a:r>
              <a:rPr lang="en-US" sz="1600" i="1" dirty="0"/>
              <a:t> 165 </a:t>
            </a:r>
            <a:r>
              <a:rPr lang="en-US" sz="1600" i="1" dirty="0" err="1"/>
              <a:t>Luật</a:t>
            </a:r>
            <a:r>
              <a:rPr lang="en-US" sz="1600" i="1" dirty="0"/>
              <a:t> </a:t>
            </a:r>
            <a:r>
              <a:rPr lang="en-US" sz="1600" i="1" dirty="0" err="1"/>
              <a:t>Doanh</a:t>
            </a:r>
            <a:r>
              <a:rPr lang="en-US" sz="1600" i="1" dirty="0"/>
              <a:t> </a:t>
            </a:r>
            <a:r>
              <a:rPr lang="en-US" sz="1600" i="1" dirty="0" err="1"/>
              <a:t>nghiệp</a:t>
            </a:r>
            <a:r>
              <a:rPr lang="en-US" sz="1600" i="1" dirty="0"/>
              <a:t> 2020.</a:t>
            </a:r>
            <a:endParaRPr lang="en-US" sz="1500" i="1" dirty="0">
              <a:solidFill>
                <a:prstClr val="black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000" b="1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What is shareholders’ value? 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Stock price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Jensen (2001), Value Maximization, Stakeholder Theory, and the Corporate Objective Function.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5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Does everyone agree?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 See more: Shareholders VS Stakeholders, A New Idolatry (The Economist), Unilever Warning on “Shareholder Value” (FT), Welch Condemns Share Price Focus (FT), Shareholder value: Investors must learn to respect long-term thinking (FT), We must rethink the purpose of the corporation (FT), Beyond the bottom line: should business put purpose before profit? (FT), Shareholders are being dethroned as rulers of value (FT).</a:t>
            </a:r>
            <a:endParaRPr lang="en-US" sz="1500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5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Is the goal real and justified or flawed and unrealistic? See more: </a:t>
            </a: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Lynn Stout (2012), The Shareholder Value Myth, How Putting Shareholders First Harms Investors, Corporations, and the Public, Berrett-Koehler Publishers.</a:t>
            </a:r>
            <a:r>
              <a:rPr lang="en-US" sz="15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</a:t>
            </a:r>
            <a:r>
              <a:rPr lang="vi-VN" b="1" dirty="0"/>
              <a:t>WHAT IS CORPORATE FINANCE</a:t>
            </a:r>
            <a:r>
              <a:rPr lang="en-AU" b="1" dirty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23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vi-VN" sz="3000" b="1" i="1" dirty="0"/>
              <a:t>Principal-Agent Problem</a:t>
            </a:r>
            <a:endParaRPr lang="en-US" sz="3000" b="1" i="1" dirty="0"/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Managers are agents of shareholders but</a:t>
            </a:r>
            <a:r>
              <a:rPr lang="vi-VN" sz="3000" dirty="0"/>
              <a:t> act for their own self-interest.</a:t>
            </a:r>
          </a:p>
          <a:p>
            <a:pPr marL="444500" indent="-444500">
              <a:spcBef>
                <a:spcPts val="1200"/>
              </a:spcBef>
              <a:buFont typeface="Wingdings" pitchFamily="2" charset="2"/>
              <a:buChar char="§"/>
            </a:pPr>
            <a:r>
              <a:rPr lang="vi-VN" sz="3000" dirty="0"/>
              <a:t>That imposes a cost to shareholders (agency cost).</a:t>
            </a:r>
            <a:endParaRPr lang="en-US" sz="3000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0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Are managers really agents of shareholders? Do they say they are? Do they believe they are? Do they act as if they are?</a:t>
            </a:r>
          </a:p>
          <a:p>
            <a:pPr>
              <a:buFont typeface="Wingdings" pitchFamily="2" charset="2"/>
              <a:buChar char="v"/>
            </a:pPr>
            <a:endParaRPr lang="en-US" sz="2000" i="1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772400" cy="1000125"/>
          </a:xfrm>
        </p:spPr>
        <p:txBody>
          <a:bodyPr/>
          <a:lstStyle/>
          <a:p>
            <a:pPr marL="576263" indent="-576263"/>
            <a:r>
              <a:rPr lang="en-AU" sz="3800" b="1" dirty="0"/>
              <a:t>II.</a:t>
            </a:r>
            <a:r>
              <a:rPr lang="vi-VN" sz="3800" b="1" dirty="0"/>
              <a:t> </a:t>
            </a:r>
            <a:r>
              <a:rPr lang="en-US" sz="3800" b="1" dirty="0"/>
              <a:t>CORPORATE GOVERNANCE</a:t>
            </a:r>
            <a:endParaRPr lang="en-US" sz="3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24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vi-VN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to Mitigate Principal-Agent Problem</a:t>
            </a:r>
            <a:endParaRPr lang="en-US" sz="3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Ownership/Stock-based compensation.</a:t>
            </a: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indent="-4445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Incentive pay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indent="-4445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Long-term contract.</a:t>
            </a:r>
          </a:p>
          <a:p>
            <a:pPr marL="444500" indent="-4445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Good corporate governance practice: a system of principles, policies,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procedures and clearly defined responsibilities and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accountabilities that helps to reduce the conflicts of interest.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5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What empirical studies say about their effectiveness?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371600" y="142875"/>
            <a:ext cx="7772400" cy="1000125"/>
          </a:xfrm>
        </p:spPr>
        <p:txBody>
          <a:bodyPr/>
          <a:lstStyle/>
          <a:p>
            <a:pPr marL="576263" indent="-576263"/>
            <a:r>
              <a:rPr lang="en-AU" sz="3800" b="1" dirty="0"/>
              <a:t>II.</a:t>
            </a:r>
            <a:r>
              <a:rPr lang="vi-VN" sz="3800" b="1" dirty="0"/>
              <a:t> </a:t>
            </a:r>
            <a:r>
              <a:rPr lang="en-US" sz="3800" b="1" dirty="0"/>
              <a:t>CORPORATE GOVERNANCE</a:t>
            </a:r>
            <a:endParaRPr lang="en-US" sz="3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697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i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Which of the following is often regarded as a sign of </a:t>
            </a:r>
            <a:r>
              <a:rPr lang="en-US" sz="2700" b="1" i="1" dirty="0">
                <a:latin typeface="Arial" panose="020B0604020202020204" pitchFamily="34" charset="0"/>
                <a:cs typeface="Arial" panose="020B0604020202020204" pitchFamily="34" charset="0"/>
              </a:rPr>
              <a:t>ineffective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corporate governance system?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There is clear and measurable accountability for managers and directors in assuming their responsibilities.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Three-quarters of board members are independent.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CEO also serves as chairman of the board of directors.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Disclosure regarding operations and financial position are made with complete transparency and accuracy.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Internal audit committee consists only of independent directors who have expertise in financial and accounting matters.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371600" y="142875"/>
            <a:ext cx="7772400" cy="1000125"/>
          </a:xfrm>
        </p:spPr>
        <p:txBody>
          <a:bodyPr/>
          <a:lstStyle/>
          <a:p>
            <a:pPr marL="576263" indent="-576263"/>
            <a:r>
              <a:rPr lang="en-AU" sz="3800" b="1" dirty="0"/>
              <a:t>II.</a:t>
            </a:r>
            <a:r>
              <a:rPr lang="vi-VN" sz="3800" b="1" dirty="0"/>
              <a:t> </a:t>
            </a:r>
            <a:r>
              <a:rPr lang="en-US" sz="3800" b="1" dirty="0"/>
              <a:t>CORPORATE GOVERNANCE</a:t>
            </a:r>
            <a:endParaRPr lang="en-US" sz="3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Which of the following is 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least likely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an approach the shareholders use to manage the principal-agent problem?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Participate in general meetings to discuss and vote on major corporate issues and transactions.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Elect and delegate a board of directors with oversight of the company.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Choose a prestigious independent auditor to audit the company’s annual financial records.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Regularly read and evaluate the company’s financial and non-financial information.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Build remuneration policies that align the interests of managers and directors with those of shareholders.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Vote for corporate social responsibility policies and practices that promote labor welfare, environmental protection, and social good.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371600" y="142875"/>
            <a:ext cx="7772400" cy="1000125"/>
          </a:xfrm>
        </p:spPr>
        <p:txBody>
          <a:bodyPr/>
          <a:lstStyle/>
          <a:p>
            <a:pPr marL="576263" indent="-576263"/>
            <a:r>
              <a:rPr lang="en-AU" sz="3800" b="1" dirty="0"/>
              <a:t>II.</a:t>
            </a:r>
            <a:r>
              <a:rPr lang="vi-VN" sz="3800" b="1" dirty="0"/>
              <a:t> </a:t>
            </a:r>
            <a:r>
              <a:rPr lang="en-US" sz="3800" b="1" dirty="0"/>
              <a:t>CORPORATE GOVERNANCE</a:t>
            </a:r>
            <a:endParaRPr lang="en-US" sz="3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vi-VN" sz="3000" b="1" i="1" dirty="0">
                <a:cs typeface="Calibri" pitchFamily="34" charset="0"/>
              </a:rPr>
              <a:t>Divergence VS Concentration of Ownership</a:t>
            </a:r>
            <a:endParaRPr lang="en-US" sz="3000" b="1" i="1" dirty="0"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cs typeface="Calibri" pitchFamily="34" charset="0"/>
              </a:rPr>
              <a:t>Mai Linh </a:t>
            </a:r>
            <a:r>
              <a:rPr lang="vi-VN" sz="3000" dirty="0">
                <a:cs typeface="Calibri" pitchFamily="34" charset="0"/>
              </a:rPr>
              <a:t>wants to expand her chain of fashion shop</a:t>
            </a:r>
            <a:r>
              <a:rPr lang="en-US" sz="3000" dirty="0">
                <a:cs typeface="Calibri" pitchFamily="34" charset="0"/>
              </a:rPr>
              <a:t>. </a:t>
            </a:r>
            <a:r>
              <a:rPr lang="vi-VN" sz="3000" dirty="0">
                <a:cs typeface="Calibri" pitchFamily="34" charset="0"/>
              </a:rPr>
              <a:t>She may borrow or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vi-VN" sz="3000" dirty="0">
                <a:cs typeface="Calibri" pitchFamily="34" charset="0"/>
              </a:rPr>
              <a:t>sell</a:t>
            </a:r>
            <a:r>
              <a:rPr lang="en-US" sz="3000" dirty="0">
                <a:cs typeface="Calibri" pitchFamily="34" charset="0"/>
              </a:rPr>
              <a:t> 30% </a:t>
            </a:r>
            <a:r>
              <a:rPr lang="vi-VN" sz="3000" dirty="0">
                <a:cs typeface="Calibri" pitchFamily="34" charset="0"/>
              </a:rPr>
              <a:t>of her equity in the chain to raise fund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vi-VN" sz="3000" dirty="0">
                <a:cs typeface="Calibri" pitchFamily="34" charset="0"/>
              </a:rPr>
              <a:t>If</a:t>
            </a:r>
            <a:r>
              <a:rPr lang="en-US" sz="3000" dirty="0">
                <a:cs typeface="Calibri" pitchFamily="34" charset="0"/>
              </a:rPr>
              <a:t> Mai Linh </a:t>
            </a:r>
            <a:r>
              <a:rPr lang="vi-VN" sz="3000" dirty="0">
                <a:cs typeface="Calibri" pitchFamily="34" charset="0"/>
              </a:rPr>
              <a:t>borrows fund</a:t>
            </a:r>
            <a:r>
              <a:rPr lang="en-US" sz="3000" dirty="0">
                <a:cs typeface="Calibri" pitchFamily="34" charset="0"/>
              </a:rPr>
              <a:t> (</a:t>
            </a:r>
            <a:r>
              <a:rPr lang="vi-VN" sz="3000" dirty="0">
                <a:cs typeface="Calibri" pitchFamily="34" charset="0"/>
              </a:rPr>
              <a:t>or sells equity </a:t>
            </a:r>
            <a:r>
              <a:rPr lang="en-US" sz="3000" dirty="0">
                <a:cs typeface="Calibri" pitchFamily="34" charset="0"/>
              </a:rPr>
              <a:t>), </a:t>
            </a:r>
            <a:r>
              <a:rPr lang="vi-VN" sz="3000" dirty="0">
                <a:cs typeface="Calibri" pitchFamily="34" charset="0"/>
              </a:rPr>
              <a:t>$1 incremental income (or expense) from the shops will increase </a:t>
            </a:r>
            <a:r>
              <a:rPr lang="en-US" sz="3000" dirty="0">
                <a:cs typeface="Calibri" pitchFamily="34" charset="0"/>
              </a:rPr>
              <a:t>Mai Linh</a:t>
            </a:r>
            <a:r>
              <a:rPr lang="vi-VN" sz="3000" dirty="0">
                <a:cs typeface="Calibri" pitchFamily="34" charset="0"/>
              </a:rPr>
              <a:t>’s income by how much</a:t>
            </a:r>
            <a:r>
              <a:rPr lang="en-US" sz="3000" dirty="0">
                <a:cs typeface="Calibri" pitchFamily="34" charset="0"/>
              </a:rPr>
              <a:t>? </a:t>
            </a:r>
          </a:p>
          <a:p>
            <a:pPr>
              <a:buFont typeface="Wingdings" pitchFamily="2" charset="2"/>
              <a:buChar char="§"/>
            </a:pPr>
            <a:r>
              <a:rPr lang="vi-VN" sz="3000" dirty="0">
                <a:cs typeface="Calibri" pitchFamily="34" charset="0"/>
              </a:rPr>
              <a:t>Predict </a:t>
            </a:r>
            <a:r>
              <a:rPr lang="en-US" sz="3000" dirty="0">
                <a:cs typeface="Calibri" pitchFamily="34" charset="0"/>
              </a:rPr>
              <a:t>Mai Linh</a:t>
            </a:r>
            <a:r>
              <a:rPr lang="vi-VN" sz="3000" dirty="0">
                <a:cs typeface="Calibri" pitchFamily="34" charset="0"/>
              </a:rPr>
              <a:t>’s behavior in each case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000" i="1" dirty="0">
                <a:cs typeface="Calibri" pitchFamily="34" charset="0"/>
              </a:rPr>
              <a:t>See more: </a:t>
            </a:r>
            <a:r>
              <a:rPr lang="en-US" sz="2000" i="1" dirty="0" err="1">
                <a:cs typeface="Calibri" pitchFamily="34" charset="0"/>
              </a:rPr>
              <a:t>Berle</a:t>
            </a:r>
            <a:r>
              <a:rPr lang="en-US" sz="2000" i="1" dirty="0">
                <a:cs typeface="Calibri" pitchFamily="34" charset="0"/>
              </a:rPr>
              <a:t> and Means (1932)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371600" y="228600"/>
            <a:ext cx="8839200" cy="1000125"/>
          </a:xfrm>
        </p:spPr>
        <p:txBody>
          <a:bodyPr/>
          <a:lstStyle/>
          <a:p>
            <a:pPr marL="293688" indent="-293688"/>
            <a:r>
              <a:rPr lang="en-AU" sz="3800" b="1" dirty="0"/>
              <a:t>II.</a:t>
            </a:r>
            <a:r>
              <a:rPr lang="vi-VN" sz="3800" b="1" dirty="0"/>
              <a:t> </a:t>
            </a:r>
            <a:r>
              <a:rPr lang="en-US" sz="3800" b="1" dirty="0"/>
              <a:t>CORPORATE GOVERNANCE</a:t>
            </a:r>
            <a:endParaRPr lang="en-US" sz="3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vi-VN" sz="3000" b="1" i="1" dirty="0">
                <a:cs typeface="Calibri" pitchFamily="34" charset="0"/>
              </a:rPr>
              <a:t>Management Entrenchment</a:t>
            </a:r>
            <a:endParaRPr lang="en-US" sz="3000" b="1" i="1" dirty="0">
              <a:cs typeface="Calibri" pitchFamily="34" charset="0"/>
            </a:endParaRPr>
          </a:p>
          <a:p>
            <a:pPr>
              <a:buNone/>
            </a:pPr>
            <a:r>
              <a:rPr lang="en-US" sz="3000" dirty="0">
                <a:cs typeface="Calibri" pitchFamily="34" charset="0"/>
              </a:rPr>
              <a:t>Tuan Bach </a:t>
            </a:r>
            <a:r>
              <a:rPr lang="vi-VN" sz="3000" dirty="0">
                <a:cs typeface="Calibri" pitchFamily="34" charset="0"/>
              </a:rPr>
              <a:t>Corp. (</a:t>
            </a:r>
            <a:r>
              <a:rPr lang="en-US" sz="3000" dirty="0">
                <a:cs typeface="Calibri" pitchFamily="34" charset="0"/>
              </a:rPr>
              <a:t>100% </a:t>
            </a:r>
            <a:r>
              <a:rPr lang="vi-VN" sz="3000" dirty="0">
                <a:cs typeface="Calibri" pitchFamily="34" charset="0"/>
              </a:rPr>
              <a:t>equity)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vi-VN" sz="3000" dirty="0">
                <a:cs typeface="Calibri" pitchFamily="34" charset="0"/>
              </a:rPr>
              <a:t>has</a:t>
            </a:r>
            <a:r>
              <a:rPr lang="en-US" sz="3000" dirty="0">
                <a:cs typeface="Calibri" pitchFamily="34" charset="0"/>
              </a:rPr>
              <a:t> 100 </a:t>
            </a:r>
            <a:r>
              <a:rPr lang="vi-VN" sz="3000" dirty="0">
                <a:cs typeface="Calibri" pitchFamily="34" charset="0"/>
              </a:rPr>
              <a:t>cash</a:t>
            </a:r>
            <a:r>
              <a:rPr lang="en-US" sz="3000" dirty="0">
                <a:cs typeface="Calibri" pitchFamily="34" charset="0"/>
              </a:rPr>
              <a:t>. </a:t>
            </a:r>
            <a:r>
              <a:rPr lang="vi-VN" sz="3000" dirty="0">
                <a:cs typeface="Calibri" pitchFamily="34" charset="0"/>
              </a:rPr>
              <a:t>Corporate tax rate</a:t>
            </a:r>
            <a:r>
              <a:rPr lang="en-US" sz="3000" dirty="0">
                <a:cs typeface="Calibri" pitchFamily="34" charset="0"/>
              </a:rPr>
              <a:t> 25%, </a:t>
            </a:r>
            <a:r>
              <a:rPr lang="vi-VN" sz="3000" dirty="0">
                <a:cs typeface="Calibri" pitchFamily="34" charset="0"/>
              </a:rPr>
              <a:t>personal tax rate</a:t>
            </a:r>
            <a:r>
              <a:rPr lang="en-US" sz="3000" dirty="0">
                <a:cs typeface="Calibri" pitchFamily="34" charset="0"/>
              </a:rPr>
              <a:t> 15%. </a:t>
            </a:r>
            <a:r>
              <a:rPr lang="vi-VN" sz="3000" dirty="0">
                <a:cs typeface="Calibri" pitchFamily="34" charset="0"/>
              </a:rPr>
              <a:t>Bank-deposit interest rate</a:t>
            </a:r>
            <a:r>
              <a:rPr lang="en-US" sz="3000" dirty="0">
                <a:cs typeface="Calibri" pitchFamily="34" charset="0"/>
              </a:rPr>
              <a:t> 5%.</a:t>
            </a:r>
            <a:r>
              <a:rPr lang="vi-VN" sz="3000" dirty="0">
                <a:cs typeface="Calibri" pitchFamily="34" charset="0"/>
              </a:rPr>
              <a:t> No investment opportunity is viable.</a:t>
            </a:r>
            <a:endParaRPr lang="en-US" sz="3000" dirty="0"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vi-VN" sz="3000" dirty="0">
                <a:cs typeface="Calibri" pitchFamily="34" charset="0"/>
              </a:rPr>
              <a:t>Should </a:t>
            </a:r>
            <a:r>
              <a:rPr lang="en-US" sz="3000" dirty="0" err="1">
                <a:cs typeface="Calibri" pitchFamily="34" charset="0"/>
              </a:rPr>
              <a:t>Tuấn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Bách</a:t>
            </a:r>
            <a:r>
              <a:rPr lang="vi-VN" sz="3000" dirty="0">
                <a:cs typeface="Calibri" pitchFamily="34" charset="0"/>
              </a:rPr>
              <a:t>, CEO of </a:t>
            </a:r>
            <a:r>
              <a:rPr lang="en-US" sz="3000" dirty="0">
                <a:cs typeface="Calibri" pitchFamily="34" charset="0"/>
              </a:rPr>
              <a:t>Tuan Bach </a:t>
            </a:r>
            <a:r>
              <a:rPr lang="vi-VN" sz="3000" dirty="0">
                <a:cs typeface="Calibri" pitchFamily="34" charset="0"/>
              </a:rPr>
              <a:t>Corp</a:t>
            </a:r>
            <a:r>
              <a:rPr lang="en-US" sz="3000" dirty="0">
                <a:cs typeface="Calibri" pitchFamily="34" charset="0"/>
              </a:rPr>
              <a:t>,</a:t>
            </a:r>
            <a:r>
              <a:rPr lang="vi-VN" sz="3000" dirty="0">
                <a:cs typeface="Calibri" pitchFamily="34" charset="0"/>
              </a:rPr>
              <a:t> keep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vi-VN" sz="3000" dirty="0">
                <a:cs typeface="Calibri" pitchFamily="34" charset="0"/>
              </a:rPr>
              <a:t>this amount of cash to deposit it on a bank account or should he pay out the money to shareholders (by devidend)</a:t>
            </a:r>
            <a:r>
              <a:rPr lang="en-US" sz="3000" dirty="0">
                <a:cs typeface="Calibri" pitchFamily="34" charset="0"/>
              </a:rPr>
              <a:t>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3800" b="1" dirty="0"/>
              <a:t>II.</a:t>
            </a:r>
            <a:r>
              <a:rPr lang="vi-VN" sz="3800" b="1" dirty="0"/>
              <a:t> </a:t>
            </a:r>
            <a:r>
              <a:rPr lang="en-US" sz="3800" b="1" dirty="0"/>
              <a:t>CORPORATE GOVERNANCE</a:t>
            </a:r>
            <a:endParaRPr lang="en-US" sz="3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Short-term and long-term shareholders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Tuan Bach, CEO, is considering a long-term investment which requires a large capex, generates no revenue in the first two years and generates large revenue after the second year.  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Phuong Xuan is a master student who will need to sell her shares next year to pay her tuition fee. 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Dieu Le is an office employer who has a stable job and want to keep her shares until retirement.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 the annual meeting, Tuan Bach asks the shareholders to vote on the investment.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3800" b="1" dirty="0"/>
              <a:t>II.</a:t>
            </a:r>
            <a:r>
              <a:rPr lang="vi-VN" sz="3800" b="1" dirty="0"/>
              <a:t> </a:t>
            </a:r>
            <a:r>
              <a:rPr lang="en-US" sz="3800" b="1" dirty="0"/>
              <a:t>CORPORATE GOVERNANCE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6072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 idx="4294967295"/>
          </p:nvPr>
        </p:nvSpPr>
        <p:spPr>
          <a:xfrm>
            <a:off x="0" y="2209800"/>
            <a:ext cx="9144000" cy="3276600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CH</a:t>
            </a:r>
            <a:r>
              <a:rPr lang="vi-VN" sz="3200" b="1" i="1" dirty="0">
                <a:solidFill>
                  <a:schemeClr val="tx1"/>
                </a:solidFill>
              </a:rPr>
              <a:t>APTER</a:t>
            </a:r>
            <a:r>
              <a:rPr lang="en-US" sz="3200" b="1" i="1" dirty="0">
                <a:solidFill>
                  <a:schemeClr val="tx1"/>
                </a:solidFill>
              </a:rPr>
              <a:t> 1</a:t>
            </a:r>
            <a:br>
              <a:rPr lang="en-US" sz="3200" b="1" i="1" dirty="0">
                <a:solidFill>
                  <a:schemeClr val="tx1"/>
                </a:solidFill>
              </a:rPr>
            </a:br>
            <a:r>
              <a:rPr lang="vi-VN" sz="25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5DEB2E-68D2-46BE-A25F-BB6A7D7C32F4}" type="slidenum">
              <a:rPr lang="vi-VN" smtClean="0"/>
              <a:pPr/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Majority and minority shareholders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Tuan Bach owns 51% of shares in the company.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Mai Linh owns 29% and Mai Anh owns 20%.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Tuan Bach also owns NQ Inc, which is on the brink of bankruptcy and priced at VND100/share.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 the general meeting, Tuan Bach proposes an M&amp;A plan to buy NQ at VND10000/share.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Predict if the M&amp;A plan will be passed at the shareholders meeting.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3800" b="1" dirty="0"/>
              <a:t>II.</a:t>
            </a:r>
            <a:r>
              <a:rPr lang="vi-VN" sz="3800" b="1" dirty="0"/>
              <a:t> </a:t>
            </a:r>
            <a:r>
              <a:rPr lang="en-US" sz="3800" b="1" dirty="0"/>
              <a:t>CORPORATE GOVERNANCE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54678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Socially (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)responsible shareholders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In the annual meeting, Mai Linh, CEO of Papery Corp. proposes investing in a new technology of waste production which would cost the company a lot of money but will improve the company’s CSR profile.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Mai Linh also proposes that the company sells its stake in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Marlbara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Smoking Inc even though the investment generates very high dividend because she thinks that investing in cigarette is not socially responsible.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3800" b="1" dirty="0"/>
              <a:t>II.</a:t>
            </a:r>
            <a:r>
              <a:rPr lang="vi-VN" sz="3800" b="1" dirty="0"/>
              <a:t> </a:t>
            </a:r>
            <a:r>
              <a:rPr lang="en-US" sz="3800" b="1" dirty="0"/>
              <a:t>CORPORATE GOVERNANCE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319004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067800" cy="4697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Which of the following cases most likely represent the conflicts of interest between the shareholders and the managers/directors?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In order to finance growth, managers and directors decide to increase borrowings to a level that would significantly increase default risk.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Managers and directors decide to abandon product safety features to reduce costs.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 controlling shareholder who owns a 51% stake in the company demand the managers and directors to buy inventory from his spouse’s company at above market price.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Managers and directors do not invest in high-risk projects even if they have positive NPV because they want to protect their employment status.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Managers and directors decide to use accounting practices that reduce the company’s tax expenses.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3800" b="1" dirty="0"/>
              <a:t>II.</a:t>
            </a:r>
            <a:r>
              <a:rPr lang="vi-VN" sz="3800" b="1" dirty="0"/>
              <a:t> </a:t>
            </a:r>
            <a:r>
              <a:rPr lang="en-US" sz="3800" b="1" dirty="0"/>
              <a:t>CORPORATE GOVERNANCE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558836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71" y="1752600"/>
            <a:ext cx="9067800" cy="4697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>
                <a:latin typeface="Arial (Body)"/>
                <a:cs typeface="Calibri" pitchFamily="34" charset="0"/>
              </a:rPr>
              <a:t>Management self-dealing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 (Body)"/>
                <a:cs typeface="Calibri" pitchFamily="34" charset="0"/>
              </a:rPr>
              <a:t>Find out what happened at </a:t>
            </a:r>
            <a:r>
              <a:rPr lang="en-US" dirty="0" err="1"/>
              <a:t>Coteccons</a:t>
            </a:r>
            <a:r>
              <a:rPr lang="en-US" dirty="0"/>
              <a:t> Construction Joint Stock Company (CTD). Do you think the management of this company is good or bad? Do you approve the actions of Kusto and Co.?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b="1" dirty="0"/>
              <a:t>III.	 </a:t>
            </a:r>
            <a:r>
              <a:rPr lang="en-US" b="1" dirty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4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Short-termism and Staggered boards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Refer to Marginson2008, define short-termism and its causes. 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Refer to Cremers2017, define a staggered board.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Is staggered boards a desired corporate governance practice? Explain using Cremers2017.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4000" b="1" dirty="0"/>
              <a:t>III.	 </a:t>
            </a:r>
            <a:r>
              <a:rPr lang="en-US" sz="4000" b="1" dirty="0"/>
              <a:t>HOMEWORK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147243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The Value of a Corrupt Manager (optional)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Tuan Bach is a corrupt CEO. He doesn’t abide to principles. He often finds ways to circumvent rules and regulations to achieve his goals, for example, by bribery, power abuse, bullying, unethical competition, etc. 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Can Tuan Bach be good for a firm in any circumstance? Refer to Mironov2015 to answer this question.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4000" b="1" dirty="0"/>
              <a:t>III.	 </a:t>
            </a:r>
            <a:r>
              <a:rPr lang="en-US" sz="4000" b="1" dirty="0"/>
              <a:t>HOMEWORK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310918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CEO traits and governance (optional)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Refer to Cline2018, explain how managers’ indiscretion affect firm value. 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Refer to Jia2014, explain how masculinity of CEO is related to financial misreporting.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4000" b="1" dirty="0"/>
              <a:t>III.	 </a:t>
            </a:r>
            <a:r>
              <a:rPr lang="en-US" sz="4000" b="1" dirty="0"/>
              <a:t>HOMEWORK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771903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Stakeholder Capitalism (optional)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Refer to the following link 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hlinkClick r:id="rId2"/>
              </a:rPr>
              <a:t>Stakeholder capitalism, shareholder capitalism and state capitalism | World Economic Forum (weforum.org)</a:t>
            </a:r>
            <a:endParaRPr lang="en-US" sz="1600" dirty="0"/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hlinkClick r:id="rId3"/>
              </a:rPr>
              <a:t>A Friedman doctrine‐- The Social Responsibility Of Business Is to Increase Its Profits - The New York Times (nytimes.com)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Refer to Webb2020 and Gual2020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Explain how stakeholder capitalism is different from shareholder capitalism.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Which idea do you prefer?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4000" b="1" dirty="0"/>
              <a:t>III.	 </a:t>
            </a:r>
            <a:r>
              <a:rPr lang="en-US" sz="4000" b="1" dirty="0"/>
              <a:t>HOMEWORK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214187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FC685-2EE6-4E8B-8B57-13668B332CC3}" type="slidenum">
              <a:rPr lang="vi-VN" smtClean="0"/>
              <a:pPr>
                <a:defRPr/>
              </a:pPr>
              <a:t>38</a:t>
            </a:fld>
            <a:endParaRPr lang="vi-VN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END OF CHAPTER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35AD2DD-5E62-4CB9-9C83-968164E7A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In this chapter</a:t>
            </a:r>
            <a:r>
              <a:rPr lang="en-US" b="1" dirty="0"/>
              <a:t>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371434"/>
              </p:ext>
            </p:extLst>
          </p:nvPr>
        </p:nvGraphicFramePr>
        <p:xfrm>
          <a:off x="0" y="1371600"/>
          <a:ext cx="9144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932B0D-C300-4370-B950-2654AEE49BE0}" type="slidenum">
              <a:rPr lang="vi-VN" smtClean="0"/>
              <a:pPr/>
              <a:t>4</a:t>
            </a:fld>
            <a:endParaRPr lang="vi-VN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9741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>
                <a:cs typeface="Calibri" pitchFamily="34" charset="0"/>
              </a:rPr>
              <a:t>Go to the website. Download the reference guide, the slides. Supplementary materials are sent by email.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cs typeface="Calibri" pitchFamily="34" charset="0"/>
              </a:rPr>
              <a:t>Ask questions in class or by email. Arrange rendezvous with the instructor if needed.</a:t>
            </a:r>
          </a:p>
          <a:p>
            <a:pPr>
              <a:buFont typeface="Wingdings" pitchFamily="2" charset="2"/>
              <a:buChar char="§"/>
            </a:pPr>
            <a:r>
              <a:rPr lang="vi-VN" sz="3000" dirty="0">
                <a:cs typeface="Calibri" pitchFamily="34" charset="0"/>
              </a:rPr>
              <a:t>Mid-term</a:t>
            </a:r>
            <a:r>
              <a:rPr lang="en-US" sz="3000" dirty="0">
                <a:cs typeface="Calibri" pitchFamily="34" charset="0"/>
              </a:rPr>
              <a:t> 40%: </a:t>
            </a:r>
            <a:r>
              <a:rPr lang="vi-VN" sz="3000" dirty="0">
                <a:cs typeface="Calibri" pitchFamily="34" charset="0"/>
              </a:rPr>
              <a:t>daily oral tests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vi-VN" sz="3000" dirty="0">
                <a:cs typeface="Calibri" pitchFamily="34" charset="0"/>
              </a:rPr>
              <a:t>in-class performance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vi-VN" sz="3000" dirty="0">
                <a:cs typeface="Calibri" pitchFamily="34" charset="0"/>
              </a:rPr>
              <a:t>mid-term paper test(s)</a:t>
            </a:r>
            <a:r>
              <a:rPr lang="en-US" sz="3000" dirty="0">
                <a:cs typeface="Calibri" pitchFamily="34" charset="0"/>
              </a:rPr>
              <a:t>. Final</a:t>
            </a:r>
            <a:r>
              <a:rPr lang="vi-VN" sz="3000" dirty="0">
                <a:cs typeface="Calibri" pitchFamily="34" charset="0"/>
              </a:rPr>
              <a:t>-term </a:t>
            </a:r>
            <a:r>
              <a:rPr lang="en-US" sz="3000" dirty="0">
                <a:cs typeface="Calibri" pitchFamily="34" charset="0"/>
              </a:rPr>
              <a:t>60%: </a:t>
            </a:r>
            <a:r>
              <a:rPr lang="vi-VN" sz="3000" dirty="0">
                <a:cs typeface="Calibri" pitchFamily="34" charset="0"/>
              </a:rPr>
              <a:t>paper test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vi-VN" sz="3000" dirty="0">
                <a:cs typeface="Calibri" pitchFamily="34" charset="0"/>
              </a:rPr>
              <a:t>Historical statistics</a:t>
            </a:r>
            <a:r>
              <a:rPr lang="en-US" sz="3000" dirty="0">
                <a:cs typeface="Calibri" pitchFamily="34" charset="0"/>
              </a:rPr>
              <a:t>: </a:t>
            </a:r>
            <a:r>
              <a:rPr lang="vi-VN" sz="3000" dirty="0">
                <a:cs typeface="Calibri" pitchFamily="34" charset="0"/>
              </a:rPr>
              <a:t>Grade</a:t>
            </a:r>
            <a:r>
              <a:rPr lang="en-US" sz="3000" dirty="0">
                <a:cs typeface="Calibri" pitchFamily="34" charset="0"/>
              </a:rPr>
              <a:t> A ~ 5%, B ~ 25%. C ~25%. D ~25%. F ~20%.</a:t>
            </a:r>
          </a:p>
          <a:p>
            <a:pPr>
              <a:buNone/>
            </a:pPr>
            <a:endParaRPr lang="en-US" sz="3000" dirty="0">
              <a:cs typeface="Calibri" pitchFamily="34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371600" y="219075"/>
            <a:ext cx="7772400" cy="1000125"/>
          </a:xfrm>
        </p:spPr>
        <p:txBody>
          <a:bodyPr/>
          <a:lstStyle/>
          <a:p>
            <a:pPr>
              <a:buNone/>
            </a:pPr>
            <a:r>
              <a:rPr lang="en-US" b="1" i="1" dirty="0">
                <a:cs typeface="Calibri" pitchFamily="34" charset="0"/>
              </a:rPr>
              <a:t>GUIDE TO TCHE321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1371600"/>
            <a:ext cx="8858250" cy="469741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C</a:t>
            </a:r>
            <a:r>
              <a:rPr lang="vi-VN" sz="3000" dirty="0"/>
              <a:t>hapter</a:t>
            </a:r>
            <a:r>
              <a:rPr lang="en-US" sz="3000" dirty="0"/>
              <a:t> 1: </a:t>
            </a:r>
            <a:r>
              <a:rPr lang="vi-VN" sz="3000" dirty="0"/>
              <a:t>Introduction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Ch</a:t>
            </a:r>
            <a:r>
              <a:rPr lang="vi-VN" sz="3000" dirty="0"/>
              <a:t>apter</a:t>
            </a:r>
            <a:r>
              <a:rPr lang="en-US" sz="3000" dirty="0"/>
              <a:t> 2: </a:t>
            </a:r>
            <a:r>
              <a:rPr lang="vi-VN" sz="3000" dirty="0"/>
              <a:t>Financial Statement Analysis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Ch</a:t>
            </a:r>
            <a:r>
              <a:rPr lang="vi-VN" sz="3000" dirty="0"/>
              <a:t>apter</a:t>
            </a:r>
            <a:r>
              <a:rPr lang="en-US" sz="3000" dirty="0"/>
              <a:t> 3: Investment Appraisal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Ch</a:t>
            </a:r>
            <a:r>
              <a:rPr lang="vi-VN" sz="3000" dirty="0"/>
              <a:t>apter</a:t>
            </a:r>
            <a:r>
              <a:rPr lang="en-US" sz="3000" dirty="0"/>
              <a:t> 4: </a:t>
            </a:r>
            <a:r>
              <a:rPr lang="vi-VN" sz="3000" dirty="0"/>
              <a:t>Asset Pricing Models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Ch</a:t>
            </a:r>
            <a:r>
              <a:rPr lang="vi-VN" sz="3000" dirty="0"/>
              <a:t>apter</a:t>
            </a:r>
            <a:r>
              <a:rPr lang="en-US" sz="3000" dirty="0"/>
              <a:t> 5: </a:t>
            </a:r>
            <a:r>
              <a:rPr lang="vi-VN" sz="3000" dirty="0"/>
              <a:t>Capital Structure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Ch</a:t>
            </a:r>
            <a:r>
              <a:rPr lang="vi-VN" sz="3000" dirty="0"/>
              <a:t>apter</a:t>
            </a:r>
            <a:r>
              <a:rPr lang="en-US" sz="3000" dirty="0"/>
              <a:t> 6: Dividend</a:t>
            </a:r>
            <a:r>
              <a:rPr lang="vi-VN" sz="3000" dirty="0"/>
              <a:t> Policy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Ch</a:t>
            </a:r>
            <a:r>
              <a:rPr lang="vi-VN" sz="3000" dirty="0"/>
              <a:t>apter</a:t>
            </a:r>
            <a:r>
              <a:rPr lang="en-US" sz="3000" dirty="0"/>
              <a:t> 7: Working Capital Management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371600" y="219075"/>
            <a:ext cx="7772400" cy="1000125"/>
          </a:xfrm>
        </p:spPr>
        <p:txBody>
          <a:bodyPr/>
          <a:lstStyle/>
          <a:p>
            <a:pPr marL="169863"/>
            <a:r>
              <a:rPr lang="en-AU" b="1" dirty="0"/>
              <a:t>COURSE CONTENT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7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What is finance?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What is a corporation?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</a:t>
            </a:r>
            <a:r>
              <a:rPr lang="vi-VN" b="1" dirty="0"/>
              <a:t>WHAT IS CORPORATE FINANCE</a:t>
            </a:r>
            <a:r>
              <a:rPr lang="en-AU" b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0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8</a:t>
            </a:fld>
            <a:endParaRPr lang="vi-VN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</a:t>
            </a:r>
            <a:r>
              <a:rPr lang="vi-VN" b="1" dirty="0"/>
              <a:t>WHAT IS CORPORATE FINANCE</a:t>
            </a:r>
            <a:r>
              <a:rPr lang="en-AU" b="1" dirty="0"/>
              <a:t>?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F61EE9-CC01-46A5-8BF1-ED6D2EBE6707}"/>
              </a:ext>
            </a:extLst>
          </p:cNvPr>
          <p:cNvSpPr txBox="1"/>
          <p:nvPr/>
        </p:nvSpPr>
        <p:spPr>
          <a:xfrm>
            <a:off x="124909" y="1288118"/>
            <a:ext cx="8873543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financial system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2">
            <a:extLst>
              <a:ext uri="{FF2B5EF4-FFF2-40B4-BE49-F238E27FC236}">
                <a16:creationId xmlns:a16="http://schemas.microsoft.com/office/drawing/2014/main" id="{569A8D66-F0F7-462E-91B7-ADFCA994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057400"/>
            <a:ext cx="24384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Public Finance</a:t>
            </a:r>
            <a:endParaRPr lang="en-US" sz="2600" dirty="0"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41" name="Text Box 3">
            <a:extLst>
              <a:ext uri="{FF2B5EF4-FFF2-40B4-BE49-F238E27FC236}">
                <a16:creationId xmlns:a16="http://schemas.microsoft.com/office/drawing/2014/main" id="{3422BF9D-61BC-450B-B0EE-F84554E8F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28448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2600">
                <a:latin typeface="Arial" charset="0"/>
                <a:ea typeface="SimSun" pitchFamily="2" charset="-122"/>
                <a:cs typeface="Arial" charset="0"/>
              </a:rPr>
              <a:t>Business Finance</a:t>
            </a:r>
            <a:endParaRPr lang="en-US" sz="2600"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42" name="Text Box 4">
            <a:extLst>
              <a:ext uri="{FF2B5EF4-FFF2-40B4-BE49-F238E27FC236}">
                <a16:creationId xmlns:a16="http://schemas.microsoft.com/office/drawing/2014/main" id="{25A0A765-3975-4731-878B-DAB7371EB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562600"/>
            <a:ext cx="2925763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2600">
                <a:latin typeface="Arial" charset="0"/>
                <a:ea typeface="SimSun" pitchFamily="2" charset="-122"/>
                <a:cs typeface="Arial" charset="0"/>
              </a:rPr>
              <a:t>Personal Finance</a:t>
            </a:r>
            <a:endParaRPr lang="en-US" sz="2600"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EA44324B-0FB2-4E44-A85C-6E811237C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29000"/>
            <a:ext cx="3006725" cy="1981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3600" dirty="0">
              <a:latin typeface="+mn-lt"/>
            </a:endParaRPr>
          </a:p>
        </p:txBody>
      </p:sp>
      <p:sp>
        <p:nvSpPr>
          <p:cNvPr id="44" name="Text Box 6">
            <a:extLst>
              <a:ext uri="{FF2B5EF4-FFF2-40B4-BE49-F238E27FC236}">
                <a16:creationId xmlns:a16="http://schemas.microsoft.com/office/drawing/2014/main" id="{E4B34E78-6C47-4D2D-9CF8-BAEF73297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363" y="3581400"/>
            <a:ext cx="1544637" cy="76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Financial Markets</a:t>
            </a: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126E9932-520E-47F8-B20B-549FAEF49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2012950" cy="577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Financial Institutions</a:t>
            </a:r>
            <a:endParaRPr lang="en-US" sz="2600" dirty="0">
              <a:latin typeface="Arial" charset="0"/>
              <a:ea typeface="SimSun" pitchFamily="2" charset="-122"/>
              <a:cs typeface="Arial" charset="0"/>
            </a:endParaRPr>
          </a:p>
        </p:txBody>
      </p:sp>
      <p:cxnSp>
        <p:nvCxnSpPr>
          <p:cNvPr id="46" name="AutoShape 8">
            <a:extLst>
              <a:ext uri="{FF2B5EF4-FFF2-40B4-BE49-F238E27FC236}">
                <a16:creationId xmlns:a16="http://schemas.microsoft.com/office/drawing/2014/main" id="{027886B4-BB96-4960-8789-ED4A87BC5369}"/>
              </a:ext>
            </a:extLst>
          </p:cNvPr>
          <p:cNvCxnSpPr>
            <a:cxnSpLocks noChangeShapeType="1"/>
            <a:endCxn id="43" idx="6"/>
          </p:cNvCxnSpPr>
          <p:nvPr/>
        </p:nvCxnSpPr>
        <p:spPr bwMode="auto">
          <a:xfrm flipV="1">
            <a:off x="3124200" y="4419600"/>
            <a:ext cx="2930525" cy="25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7" name="AutoShape 9">
            <a:extLst>
              <a:ext uri="{FF2B5EF4-FFF2-40B4-BE49-F238E27FC236}">
                <a16:creationId xmlns:a16="http://schemas.microsoft.com/office/drawing/2014/main" id="{88F8608A-1152-42CE-AC38-877D59133F28}"/>
              </a:ext>
            </a:extLst>
          </p:cNvPr>
          <p:cNvCxnSpPr>
            <a:cxnSpLocks noChangeShapeType="1"/>
            <a:stCxn id="40" idx="1"/>
            <a:endCxn id="41" idx="0"/>
          </p:cNvCxnSpPr>
          <p:nvPr/>
        </p:nvCxnSpPr>
        <p:spPr bwMode="auto">
          <a:xfrm flipH="1">
            <a:off x="1955800" y="2324100"/>
            <a:ext cx="1397000" cy="3238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48" name="AutoShape 11">
            <a:extLst>
              <a:ext uri="{FF2B5EF4-FFF2-40B4-BE49-F238E27FC236}">
                <a16:creationId xmlns:a16="http://schemas.microsoft.com/office/drawing/2014/main" id="{9240EF21-0639-4567-8567-80688A3BAAF9}"/>
              </a:ext>
            </a:extLst>
          </p:cNvPr>
          <p:cNvCxnSpPr>
            <a:cxnSpLocks noChangeShapeType="1"/>
            <a:stCxn id="43" idx="3"/>
            <a:endCxn id="41" idx="0"/>
          </p:cNvCxnSpPr>
          <p:nvPr/>
        </p:nvCxnSpPr>
        <p:spPr bwMode="auto">
          <a:xfrm flipH="1">
            <a:off x="1955800" y="5119688"/>
            <a:ext cx="1531938" cy="442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49" name="AutoShape 12">
            <a:extLst>
              <a:ext uri="{FF2B5EF4-FFF2-40B4-BE49-F238E27FC236}">
                <a16:creationId xmlns:a16="http://schemas.microsoft.com/office/drawing/2014/main" id="{A92DE3BE-3ED8-47BD-9375-908E32836312}"/>
              </a:ext>
            </a:extLst>
          </p:cNvPr>
          <p:cNvCxnSpPr>
            <a:cxnSpLocks noChangeShapeType="1"/>
            <a:stCxn id="41" idx="3"/>
            <a:endCxn id="42" idx="1"/>
          </p:cNvCxnSpPr>
          <p:nvPr/>
        </p:nvCxnSpPr>
        <p:spPr bwMode="auto">
          <a:xfrm flipV="1">
            <a:off x="3378200" y="5829300"/>
            <a:ext cx="2260600" cy="38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0" name="AutoShape 13">
            <a:extLst>
              <a:ext uri="{FF2B5EF4-FFF2-40B4-BE49-F238E27FC236}">
                <a16:creationId xmlns:a16="http://schemas.microsoft.com/office/drawing/2014/main" id="{BE23323E-8261-449B-8DCA-DFC54B53CF56}"/>
              </a:ext>
            </a:extLst>
          </p:cNvPr>
          <p:cNvCxnSpPr>
            <a:cxnSpLocks noChangeShapeType="1"/>
            <a:stCxn id="43" idx="5"/>
            <a:endCxn id="42" idx="0"/>
          </p:cNvCxnSpPr>
          <p:nvPr/>
        </p:nvCxnSpPr>
        <p:spPr bwMode="auto">
          <a:xfrm>
            <a:off x="5614988" y="5119688"/>
            <a:ext cx="1487487" cy="442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" name="AutoShape 14">
            <a:extLst>
              <a:ext uri="{FF2B5EF4-FFF2-40B4-BE49-F238E27FC236}">
                <a16:creationId xmlns:a16="http://schemas.microsoft.com/office/drawing/2014/main" id="{91BA4464-82CD-4B37-AA4F-7FA8B50AECA9}"/>
              </a:ext>
            </a:extLst>
          </p:cNvPr>
          <p:cNvCxnSpPr>
            <a:cxnSpLocks noChangeShapeType="1"/>
            <a:stCxn id="40" idx="3"/>
            <a:endCxn id="42" idx="0"/>
          </p:cNvCxnSpPr>
          <p:nvPr/>
        </p:nvCxnSpPr>
        <p:spPr bwMode="auto">
          <a:xfrm>
            <a:off x="5791200" y="2324100"/>
            <a:ext cx="1311275" cy="3238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2" name="AutoShape 10">
            <a:extLst>
              <a:ext uri="{FF2B5EF4-FFF2-40B4-BE49-F238E27FC236}">
                <a16:creationId xmlns:a16="http://schemas.microsoft.com/office/drawing/2014/main" id="{76DB349E-CE04-4D7F-ADFB-A366F4B547B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51363" y="2590800"/>
            <a:ext cx="20637" cy="838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E7C8B26-2DD5-42B1-B123-87387BD1DEBF}"/>
              </a:ext>
            </a:extLst>
          </p:cNvPr>
          <p:cNvSpPr txBox="1"/>
          <p:nvPr/>
        </p:nvSpPr>
        <p:spPr>
          <a:xfrm>
            <a:off x="244284" y="2947810"/>
            <a:ext cx="2312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focus on Corporate Finance (one major part of Business Finance)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EC9262-A823-4D09-AB8F-B9BFED1E1F7A}"/>
              </a:ext>
            </a:extLst>
          </p:cNvPr>
          <p:cNvCxnSpPr>
            <a:stCxn id="53" idx="2"/>
          </p:cNvCxnSpPr>
          <p:nvPr/>
        </p:nvCxnSpPr>
        <p:spPr>
          <a:xfrm>
            <a:off x="1400577" y="4271249"/>
            <a:ext cx="170646" cy="1291351"/>
          </a:xfrm>
          <a:prstGeom prst="straightConnector1">
            <a:avLst/>
          </a:prstGeom>
          <a:ln w="25400" cmpd="dbl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29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9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550987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business/A company/A firm is a group of natural or legal persons working together towards specific goals. </a:t>
            </a:r>
          </a:p>
          <a:p>
            <a:pPr>
              <a:buNone/>
            </a:pPr>
            <a:r>
              <a:rPr lang="vi-VN" sz="3000" b="1" i="1" dirty="0"/>
              <a:t>Types of Business Ownership</a:t>
            </a:r>
            <a:endParaRPr lang="en-US" sz="3000" b="1" i="1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Proprietorship.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Partnership. </a:t>
            </a:r>
            <a:endParaRPr lang="en-US" sz="2000" i="1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Corporation.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/>
              <a:t>Are there other types of business organization?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/>
              <a:t>What is a co-operative?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/>
              <a:t>Can the owner of a sole proprietorship withdraw capital from the firm?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/>
              <a:t>Can the owners of a corporation withdraw capital from the firm? Is it a good or a bad thing that they can/cannot withdraw their capital?   </a:t>
            </a:r>
          </a:p>
          <a:p>
            <a:pPr marL="0" indent="0">
              <a:buNone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</a:t>
            </a:r>
            <a:r>
              <a:rPr lang="vi-VN" b="1" dirty="0"/>
              <a:t>WHAT IS CORPORATE FINANCE</a:t>
            </a:r>
            <a:r>
              <a:rPr lang="en-AU" b="1" dirty="0"/>
              <a:t>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09112-19DC-4026-86D6-9DC770589C54}"/>
              </a:ext>
            </a:extLst>
          </p:cNvPr>
          <p:cNvSpPr txBox="1"/>
          <p:nvPr/>
        </p:nvSpPr>
        <p:spPr>
          <a:xfrm>
            <a:off x="5867400" y="3407229"/>
            <a:ext cx="2312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focus on Corporations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AC4A61-B339-424A-BDBD-CF3D1146D664}"/>
              </a:ext>
            </a:extLst>
          </p:cNvPr>
          <p:cNvCxnSpPr/>
          <p:nvPr/>
        </p:nvCxnSpPr>
        <p:spPr>
          <a:xfrm flipH="1">
            <a:off x="2743200" y="3966253"/>
            <a:ext cx="3296576" cy="405674"/>
          </a:xfrm>
          <a:prstGeom prst="straightConnector1">
            <a:avLst/>
          </a:prstGeom>
          <a:ln w="25400" cmpd="dbl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2689</Words>
  <Application>Microsoft Office PowerPoint</Application>
  <PresentationFormat>On-screen Show (4:3)</PresentationFormat>
  <Paragraphs>272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.VnTimeH</vt:lpstr>
      <vt:lpstr>Arial</vt:lpstr>
      <vt:lpstr>Arial (Body)</vt:lpstr>
      <vt:lpstr>Times New Roman</vt:lpstr>
      <vt:lpstr>Wingdings</vt:lpstr>
      <vt:lpstr>1_Office Theme</vt:lpstr>
      <vt:lpstr>Office Theme</vt:lpstr>
      <vt:lpstr>PowerPoint Presentation</vt:lpstr>
      <vt:lpstr>TCHE321 CORPORATE FINANCE Nguyen Manh Hiep 2021 </vt:lpstr>
      <vt:lpstr>CHAPTER 1 INTRODUCTION</vt:lpstr>
      <vt:lpstr>In this chapter:</vt:lpstr>
      <vt:lpstr>GUIDE TO TCHE321</vt:lpstr>
      <vt:lpstr>COURSE CONTENT</vt:lpstr>
      <vt:lpstr>I. WHAT IS CORPORATE FINANCE?</vt:lpstr>
      <vt:lpstr>I. WHAT IS CORPORATE FINANCE?</vt:lpstr>
      <vt:lpstr>I. WHAT IS CORPORATE FINANCE?</vt:lpstr>
      <vt:lpstr>I. WHAT IS CORPORATE FINANCE?</vt:lpstr>
      <vt:lpstr>I. WHAT IS CORPORATE FINANCE?</vt:lpstr>
      <vt:lpstr>I. WHAT IS CORPORATE FINANCE?</vt:lpstr>
      <vt:lpstr>I. WHAT IS CORPORATE FINANCE?</vt:lpstr>
      <vt:lpstr>I. WHAT IS CORPORATE FINANCE?</vt:lpstr>
      <vt:lpstr>I. WHAT IS CORPORATE FINANCE?</vt:lpstr>
      <vt:lpstr>I. WHAT IS CORPORATE FINANCE?</vt:lpstr>
      <vt:lpstr>I. WHAT IS CORPORATE FINANCE?</vt:lpstr>
      <vt:lpstr>I. WHAT IS CORPORATE FINANCE?</vt:lpstr>
      <vt:lpstr>I. WHAT IS CORPORATE FINANCE?</vt:lpstr>
      <vt:lpstr>I. WHAT IS CORPORATE FINANCE?</vt:lpstr>
      <vt:lpstr>I. WHAT IS CORPORATE FINANCE?</vt:lpstr>
      <vt:lpstr>I. WHAT IS CORPORATE FINANCE?</vt:lpstr>
      <vt:lpstr>II. CORPORATE GOVERNANCE</vt:lpstr>
      <vt:lpstr>II. CORPORATE GOVERNANCE</vt:lpstr>
      <vt:lpstr>II. CORPORATE GOVERNANCE</vt:lpstr>
      <vt:lpstr>II. CORPORATE GOVERNANCE</vt:lpstr>
      <vt:lpstr>II. CORPORATE GOVERNANCE</vt:lpstr>
      <vt:lpstr>II. CORPORATE GOVERNANCE</vt:lpstr>
      <vt:lpstr>II. CORPORATE GOVERNANCE</vt:lpstr>
      <vt:lpstr>II. CORPORATE GOVERNANCE</vt:lpstr>
      <vt:lpstr>II. CORPORATE GOVERNANCE</vt:lpstr>
      <vt:lpstr>II. CORPORATE GOVERNANCE</vt:lpstr>
      <vt:lpstr>III.  HOMEWORK</vt:lpstr>
      <vt:lpstr>III.  HOMEWORK</vt:lpstr>
      <vt:lpstr>III.  HOMEWORK</vt:lpstr>
      <vt:lpstr>III.  HOMEWORK</vt:lpstr>
      <vt:lpstr>III.  HOMEWORK</vt:lpstr>
      <vt:lpstr>END OF CHAPTER 1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tung hao</cp:lastModifiedBy>
  <cp:revision>356</cp:revision>
  <dcterms:created xsi:type="dcterms:W3CDTF">2008-06-05T02:16:22Z</dcterms:created>
  <dcterms:modified xsi:type="dcterms:W3CDTF">2021-08-12T04:06:23Z</dcterms:modified>
</cp:coreProperties>
</file>