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42"/>
  </p:notesMasterIdLst>
  <p:handoutMasterIdLst>
    <p:handoutMasterId r:id="rId43"/>
  </p:handoutMasterIdLst>
  <p:sldIdLst>
    <p:sldId id="482" r:id="rId3"/>
    <p:sldId id="481" r:id="rId4"/>
    <p:sldId id="257" r:id="rId5"/>
    <p:sldId id="467" r:id="rId6"/>
    <p:sldId id="498" r:id="rId7"/>
    <p:sldId id="499" r:id="rId8"/>
    <p:sldId id="483" r:id="rId9"/>
    <p:sldId id="518" r:id="rId10"/>
    <p:sldId id="485" r:id="rId11"/>
    <p:sldId id="484" r:id="rId12"/>
    <p:sldId id="544" r:id="rId13"/>
    <p:sldId id="487" r:id="rId14"/>
    <p:sldId id="504" r:id="rId15"/>
    <p:sldId id="502" r:id="rId16"/>
    <p:sldId id="505" r:id="rId17"/>
    <p:sldId id="510" r:id="rId18"/>
    <p:sldId id="511" r:id="rId19"/>
    <p:sldId id="512" r:id="rId20"/>
    <p:sldId id="519" r:id="rId21"/>
    <p:sldId id="486" r:id="rId22"/>
    <p:sldId id="491" r:id="rId23"/>
    <p:sldId id="492" r:id="rId24"/>
    <p:sldId id="489" r:id="rId25"/>
    <p:sldId id="490" r:id="rId26"/>
    <p:sldId id="494" r:id="rId27"/>
    <p:sldId id="495" r:id="rId28"/>
    <p:sldId id="496" r:id="rId29"/>
    <p:sldId id="500" r:id="rId30"/>
    <p:sldId id="503" r:id="rId31"/>
    <p:sldId id="520" r:id="rId32"/>
    <p:sldId id="521" r:id="rId33"/>
    <p:sldId id="522" r:id="rId34"/>
    <p:sldId id="523" r:id="rId35"/>
    <p:sldId id="513" r:id="rId36"/>
    <p:sldId id="525" r:id="rId37"/>
    <p:sldId id="524" r:id="rId38"/>
    <p:sldId id="526" r:id="rId39"/>
    <p:sldId id="527" r:id="rId40"/>
    <p:sldId id="506" r:id="rId4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.VnTimeH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6" autoAdjust="0"/>
    <p:restoredTop sz="94630" autoAdjust="0"/>
  </p:normalViewPr>
  <p:slideViewPr>
    <p:cSldViewPr>
      <p:cViewPr varScale="1">
        <p:scale>
          <a:sx n="35" d="100"/>
          <a:sy n="35" d="100"/>
        </p:scale>
        <p:origin x="40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A90725-2377-4FF8-882D-CF838F5BE630}" type="doc">
      <dgm:prSet loTypeId="urn:microsoft.com/office/officeart/2005/8/layout/chevron2" loCatId="list" qsTypeId="urn:microsoft.com/office/officeart/2005/8/quickstyle/3d3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86DFD02E-000E-4B0A-B625-334DABAD7E56}">
      <dgm:prSet phldrT="[Text]"/>
      <dgm:spPr/>
      <dgm:t>
        <a:bodyPr/>
        <a:lstStyle/>
        <a:p>
          <a:r>
            <a:rPr lang="en-US" dirty="0">
              <a:latin typeface="+mj-lt"/>
            </a:rPr>
            <a:t>I.</a:t>
          </a:r>
        </a:p>
      </dgm:t>
    </dgm:pt>
    <dgm:pt modelId="{B7A2B1CA-14E5-4FB2-8CFF-370C0739FD71}" type="parTrans" cxnId="{6F37CF59-FF24-4D7E-BABC-C58A5DCFBC58}">
      <dgm:prSet/>
      <dgm:spPr/>
      <dgm:t>
        <a:bodyPr/>
        <a:lstStyle/>
        <a:p>
          <a:endParaRPr lang="en-US"/>
        </a:p>
      </dgm:t>
    </dgm:pt>
    <dgm:pt modelId="{3DF189B5-716D-4743-A867-D921EB21A832}" type="sibTrans" cxnId="{6F37CF59-FF24-4D7E-BABC-C58A5DCFBC58}">
      <dgm:prSet/>
      <dgm:spPr/>
      <dgm:t>
        <a:bodyPr/>
        <a:lstStyle/>
        <a:p>
          <a:endParaRPr lang="en-US"/>
        </a:p>
      </dgm:t>
    </dgm:pt>
    <dgm:pt modelId="{10E0A79B-8418-447D-997B-D7DCC6C486B2}">
      <dgm:prSet phldrT="[Text]"/>
      <dgm:spPr/>
      <dgm:t>
        <a:bodyPr/>
        <a:lstStyle/>
        <a:p>
          <a:r>
            <a:rPr lang="en-US" b="1" dirty="0">
              <a:latin typeface="+mj-lt"/>
            </a:rPr>
            <a:t>GIỚI THIỆU</a:t>
          </a:r>
        </a:p>
      </dgm:t>
    </dgm:pt>
    <dgm:pt modelId="{97A10DAD-9EE7-4D0C-9C8A-B2730356B375}" type="parTrans" cxnId="{17BCE5AF-5C32-4E90-A281-60332A94E12C}">
      <dgm:prSet/>
      <dgm:spPr/>
      <dgm:t>
        <a:bodyPr/>
        <a:lstStyle/>
        <a:p>
          <a:endParaRPr lang="en-US"/>
        </a:p>
      </dgm:t>
    </dgm:pt>
    <dgm:pt modelId="{22CA3F4B-49C5-46C4-9655-0784E0276CC6}" type="sibTrans" cxnId="{17BCE5AF-5C32-4E90-A281-60332A94E12C}">
      <dgm:prSet/>
      <dgm:spPr/>
      <dgm:t>
        <a:bodyPr/>
        <a:lstStyle/>
        <a:p>
          <a:endParaRPr lang="en-US"/>
        </a:p>
      </dgm:t>
    </dgm:pt>
    <dgm:pt modelId="{26C51715-F9F7-497E-A1BA-AE82D54A5DCE}">
      <dgm:prSet phldrT="[Text]"/>
      <dgm:spPr/>
      <dgm:t>
        <a:bodyPr/>
        <a:lstStyle/>
        <a:p>
          <a:r>
            <a:rPr lang="en-US" dirty="0">
              <a:latin typeface="+mj-lt"/>
            </a:rPr>
            <a:t>II.</a:t>
          </a:r>
        </a:p>
      </dgm:t>
    </dgm:pt>
    <dgm:pt modelId="{71534336-33EF-40C4-BFF7-ED150B2E4940}" type="parTrans" cxnId="{D2EF78DF-A1BF-4CD1-8C1B-B78F47902E34}">
      <dgm:prSet/>
      <dgm:spPr/>
      <dgm:t>
        <a:bodyPr/>
        <a:lstStyle/>
        <a:p>
          <a:endParaRPr lang="en-US"/>
        </a:p>
      </dgm:t>
    </dgm:pt>
    <dgm:pt modelId="{894B3293-71E6-4276-B0D1-015D207C2774}" type="sibTrans" cxnId="{D2EF78DF-A1BF-4CD1-8C1B-B78F47902E34}">
      <dgm:prSet/>
      <dgm:spPr/>
      <dgm:t>
        <a:bodyPr/>
        <a:lstStyle/>
        <a:p>
          <a:endParaRPr lang="en-US"/>
        </a:p>
      </dgm:t>
    </dgm:pt>
    <dgm:pt modelId="{1E9EE274-3AE2-4CB4-887B-52D823E76338}">
      <dgm:prSet phldrT="[Text]"/>
      <dgm:spPr/>
      <dgm:t>
        <a:bodyPr/>
        <a:lstStyle/>
        <a:p>
          <a:r>
            <a:rPr lang="en-US" b="1" dirty="0">
              <a:latin typeface="+mj-lt"/>
            </a:rPr>
            <a:t>HỆ THỐNG KIỂM SOÁT DOANH NGHIỆP</a:t>
          </a:r>
        </a:p>
      </dgm:t>
    </dgm:pt>
    <dgm:pt modelId="{B77DAEA8-97D4-4E32-8E57-306C8575459D}" type="parTrans" cxnId="{24C97C0B-90D7-4161-932A-DECA609BB7BF}">
      <dgm:prSet/>
      <dgm:spPr/>
      <dgm:t>
        <a:bodyPr/>
        <a:lstStyle/>
        <a:p>
          <a:endParaRPr lang="en-US"/>
        </a:p>
      </dgm:t>
    </dgm:pt>
    <dgm:pt modelId="{EC929880-3EF8-4CAF-AF0A-A874A6487A24}" type="sibTrans" cxnId="{24C97C0B-90D7-4161-932A-DECA609BB7BF}">
      <dgm:prSet/>
      <dgm:spPr/>
      <dgm:t>
        <a:bodyPr/>
        <a:lstStyle/>
        <a:p>
          <a:endParaRPr lang="en-US"/>
        </a:p>
      </dgm:t>
    </dgm:pt>
    <dgm:pt modelId="{2169585C-6FD3-4423-80F0-56F6A8BE48C1}">
      <dgm:prSet phldrT="[Text]"/>
      <dgm:spPr/>
      <dgm:t>
        <a:bodyPr/>
        <a:lstStyle/>
        <a:p>
          <a:r>
            <a:rPr lang="en-US" dirty="0">
              <a:latin typeface="+mj-lt"/>
            </a:rPr>
            <a:t>III</a:t>
          </a:r>
        </a:p>
      </dgm:t>
    </dgm:pt>
    <dgm:pt modelId="{E0BD7DB2-87AA-45ED-9B0C-724A8B5E0DFC}" type="parTrans" cxnId="{2DF9F2D9-990D-4B8B-9134-0CC0FB9E54EF}">
      <dgm:prSet/>
      <dgm:spPr/>
      <dgm:t>
        <a:bodyPr/>
        <a:lstStyle/>
        <a:p>
          <a:endParaRPr lang="en-US"/>
        </a:p>
      </dgm:t>
    </dgm:pt>
    <dgm:pt modelId="{6FDE5C8C-4727-475B-85DB-AFEEE742B23A}" type="sibTrans" cxnId="{2DF9F2D9-990D-4B8B-9134-0CC0FB9E54EF}">
      <dgm:prSet/>
      <dgm:spPr/>
      <dgm:t>
        <a:bodyPr/>
        <a:lstStyle/>
        <a:p>
          <a:endParaRPr lang="en-US"/>
        </a:p>
      </dgm:t>
    </dgm:pt>
    <dgm:pt modelId="{17F99300-344F-4C5A-9A2D-345C47102EBE}">
      <dgm:prSet phldrT="[Text]"/>
      <dgm:spPr/>
      <dgm:t>
        <a:bodyPr/>
        <a:lstStyle/>
        <a:p>
          <a:r>
            <a:rPr lang="en-US" b="1" dirty="0">
              <a:latin typeface="+mj-lt"/>
            </a:rPr>
            <a:t>BÀI TẬP VỀ NHÀ</a:t>
          </a:r>
        </a:p>
      </dgm:t>
    </dgm:pt>
    <dgm:pt modelId="{A6D5AE37-7AD6-4143-8F22-7A69394CD0ED}" type="parTrans" cxnId="{5E318C0C-59C3-42CD-88F3-73B748FED75E}">
      <dgm:prSet/>
      <dgm:spPr/>
      <dgm:t>
        <a:bodyPr/>
        <a:lstStyle/>
        <a:p>
          <a:endParaRPr lang="en-US"/>
        </a:p>
      </dgm:t>
    </dgm:pt>
    <dgm:pt modelId="{2CD5103F-83E2-47A7-9E18-E5DD44FEA905}" type="sibTrans" cxnId="{5E318C0C-59C3-42CD-88F3-73B748FED75E}">
      <dgm:prSet/>
      <dgm:spPr/>
      <dgm:t>
        <a:bodyPr/>
        <a:lstStyle/>
        <a:p>
          <a:endParaRPr lang="en-US"/>
        </a:p>
      </dgm:t>
    </dgm:pt>
    <dgm:pt modelId="{A0AE6E92-0C7B-4486-AC03-B3A37E0E5609}" type="pres">
      <dgm:prSet presAssocID="{F4A90725-2377-4FF8-882D-CF838F5BE630}" presName="linearFlow" presStyleCnt="0">
        <dgm:presLayoutVars>
          <dgm:dir/>
          <dgm:animLvl val="lvl"/>
          <dgm:resizeHandles val="exact"/>
        </dgm:presLayoutVars>
      </dgm:prSet>
      <dgm:spPr/>
    </dgm:pt>
    <dgm:pt modelId="{182B36AE-F3E8-4CA1-9924-D2CFD2E70DB6}" type="pres">
      <dgm:prSet presAssocID="{86DFD02E-000E-4B0A-B625-334DABAD7E56}" presName="composite" presStyleCnt="0"/>
      <dgm:spPr/>
    </dgm:pt>
    <dgm:pt modelId="{524FE6F2-5A0B-484A-A0B6-0C69A1B8540E}" type="pres">
      <dgm:prSet presAssocID="{86DFD02E-000E-4B0A-B625-334DABAD7E5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7748097-2660-441D-912F-169B830F3186}" type="pres">
      <dgm:prSet presAssocID="{86DFD02E-000E-4B0A-B625-334DABAD7E56}" presName="descendantText" presStyleLbl="alignAcc1" presStyleIdx="0" presStyleCnt="3" custLinFactNeighborX="0" custLinFactNeighborY="-58">
        <dgm:presLayoutVars>
          <dgm:bulletEnabled val="1"/>
        </dgm:presLayoutVars>
      </dgm:prSet>
      <dgm:spPr/>
    </dgm:pt>
    <dgm:pt modelId="{21677750-39AD-4F76-B70B-C2F2531C353F}" type="pres">
      <dgm:prSet presAssocID="{3DF189B5-716D-4743-A867-D921EB21A832}" presName="sp" presStyleCnt="0"/>
      <dgm:spPr/>
    </dgm:pt>
    <dgm:pt modelId="{B5884843-6255-4056-9A9E-852BE9CBE885}" type="pres">
      <dgm:prSet presAssocID="{26C51715-F9F7-497E-A1BA-AE82D54A5DCE}" presName="composite" presStyleCnt="0"/>
      <dgm:spPr/>
    </dgm:pt>
    <dgm:pt modelId="{86166DB5-7BA5-4138-B925-9BBFBA6620D3}" type="pres">
      <dgm:prSet presAssocID="{26C51715-F9F7-497E-A1BA-AE82D54A5DC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2911763-5A2C-44EA-A1B6-62CD34252E05}" type="pres">
      <dgm:prSet presAssocID="{26C51715-F9F7-497E-A1BA-AE82D54A5DCE}" presName="descendantText" presStyleLbl="alignAcc1" presStyleIdx="1" presStyleCnt="3">
        <dgm:presLayoutVars>
          <dgm:bulletEnabled val="1"/>
        </dgm:presLayoutVars>
      </dgm:prSet>
      <dgm:spPr/>
    </dgm:pt>
    <dgm:pt modelId="{78149AF8-C3FC-460D-911C-C0B4CFF650A9}" type="pres">
      <dgm:prSet presAssocID="{894B3293-71E6-4276-B0D1-015D207C2774}" presName="sp" presStyleCnt="0"/>
      <dgm:spPr/>
    </dgm:pt>
    <dgm:pt modelId="{18E8344F-CCF8-40FA-A898-5AFA5C8ED468}" type="pres">
      <dgm:prSet presAssocID="{2169585C-6FD3-4423-80F0-56F6A8BE48C1}" presName="composite" presStyleCnt="0"/>
      <dgm:spPr/>
    </dgm:pt>
    <dgm:pt modelId="{19E52E2A-881E-49CC-ADD9-7F9DF947A01B}" type="pres">
      <dgm:prSet presAssocID="{2169585C-6FD3-4423-80F0-56F6A8BE48C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BD10C1A-DFE5-439D-A044-DCF82CBA1C70}" type="pres">
      <dgm:prSet presAssocID="{2169585C-6FD3-4423-80F0-56F6A8BE48C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4C97C0B-90D7-4161-932A-DECA609BB7BF}" srcId="{26C51715-F9F7-497E-A1BA-AE82D54A5DCE}" destId="{1E9EE274-3AE2-4CB4-887B-52D823E76338}" srcOrd="0" destOrd="0" parTransId="{B77DAEA8-97D4-4E32-8E57-306C8575459D}" sibTransId="{EC929880-3EF8-4CAF-AF0A-A874A6487A24}"/>
    <dgm:cxn modelId="{5E318C0C-59C3-42CD-88F3-73B748FED75E}" srcId="{2169585C-6FD3-4423-80F0-56F6A8BE48C1}" destId="{17F99300-344F-4C5A-9A2D-345C47102EBE}" srcOrd="0" destOrd="0" parTransId="{A6D5AE37-7AD6-4143-8F22-7A69394CD0ED}" sibTransId="{2CD5103F-83E2-47A7-9E18-E5DD44FEA905}"/>
    <dgm:cxn modelId="{05496017-82EA-4F2B-B0FC-52FC6620884E}" type="presOf" srcId="{F4A90725-2377-4FF8-882D-CF838F5BE630}" destId="{A0AE6E92-0C7B-4486-AC03-B3A37E0E5609}" srcOrd="0" destOrd="0" presId="urn:microsoft.com/office/officeart/2005/8/layout/chevron2"/>
    <dgm:cxn modelId="{2AC19935-62FA-4C85-BA9F-2AB7AB21010A}" type="presOf" srcId="{17F99300-344F-4C5A-9A2D-345C47102EBE}" destId="{8BD10C1A-DFE5-439D-A044-DCF82CBA1C70}" srcOrd="0" destOrd="0" presId="urn:microsoft.com/office/officeart/2005/8/layout/chevron2"/>
    <dgm:cxn modelId="{37F89341-A58C-4989-A9F2-79F745FA9F0F}" type="presOf" srcId="{26C51715-F9F7-497E-A1BA-AE82D54A5DCE}" destId="{86166DB5-7BA5-4138-B925-9BBFBA6620D3}" srcOrd="0" destOrd="0" presId="urn:microsoft.com/office/officeart/2005/8/layout/chevron2"/>
    <dgm:cxn modelId="{6F37CF59-FF24-4D7E-BABC-C58A5DCFBC58}" srcId="{F4A90725-2377-4FF8-882D-CF838F5BE630}" destId="{86DFD02E-000E-4B0A-B625-334DABAD7E56}" srcOrd="0" destOrd="0" parTransId="{B7A2B1CA-14E5-4FB2-8CFF-370C0739FD71}" sibTransId="{3DF189B5-716D-4743-A867-D921EB21A832}"/>
    <dgm:cxn modelId="{C9D7959C-4E33-44C3-A311-4886FB1D21D5}" type="presOf" srcId="{2169585C-6FD3-4423-80F0-56F6A8BE48C1}" destId="{19E52E2A-881E-49CC-ADD9-7F9DF947A01B}" srcOrd="0" destOrd="0" presId="urn:microsoft.com/office/officeart/2005/8/layout/chevron2"/>
    <dgm:cxn modelId="{17BCE5AF-5C32-4E90-A281-60332A94E12C}" srcId="{86DFD02E-000E-4B0A-B625-334DABAD7E56}" destId="{10E0A79B-8418-447D-997B-D7DCC6C486B2}" srcOrd="0" destOrd="0" parTransId="{97A10DAD-9EE7-4D0C-9C8A-B2730356B375}" sibTransId="{22CA3F4B-49C5-46C4-9655-0784E0276CC6}"/>
    <dgm:cxn modelId="{612DBEB7-5E9D-459A-8D30-9E915B47881E}" type="presOf" srcId="{86DFD02E-000E-4B0A-B625-334DABAD7E56}" destId="{524FE6F2-5A0B-484A-A0B6-0C69A1B8540E}" srcOrd="0" destOrd="0" presId="urn:microsoft.com/office/officeart/2005/8/layout/chevron2"/>
    <dgm:cxn modelId="{2DF9F2D9-990D-4B8B-9134-0CC0FB9E54EF}" srcId="{F4A90725-2377-4FF8-882D-CF838F5BE630}" destId="{2169585C-6FD3-4423-80F0-56F6A8BE48C1}" srcOrd="2" destOrd="0" parTransId="{E0BD7DB2-87AA-45ED-9B0C-724A8B5E0DFC}" sibTransId="{6FDE5C8C-4727-475B-85DB-AFEEE742B23A}"/>
    <dgm:cxn modelId="{CB92B3DB-126F-4315-8B55-0F74B953BD93}" type="presOf" srcId="{1E9EE274-3AE2-4CB4-887B-52D823E76338}" destId="{F2911763-5A2C-44EA-A1B6-62CD34252E05}" srcOrd="0" destOrd="0" presId="urn:microsoft.com/office/officeart/2005/8/layout/chevron2"/>
    <dgm:cxn modelId="{D2EF78DF-A1BF-4CD1-8C1B-B78F47902E34}" srcId="{F4A90725-2377-4FF8-882D-CF838F5BE630}" destId="{26C51715-F9F7-497E-A1BA-AE82D54A5DCE}" srcOrd="1" destOrd="0" parTransId="{71534336-33EF-40C4-BFF7-ED150B2E4940}" sibTransId="{894B3293-71E6-4276-B0D1-015D207C2774}"/>
    <dgm:cxn modelId="{0096ADFE-1318-4F15-B066-3A3563DFBF5B}" type="presOf" srcId="{10E0A79B-8418-447D-997B-D7DCC6C486B2}" destId="{77748097-2660-441D-912F-169B830F3186}" srcOrd="0" destOrd="0" presId="urn:microsoft.com/office/officeart/2005/8/layout/chevron2"/>
    <dgm:cxn modelId="{D1DBA45F-71D4-4B76-97C5-00DAE2B08361}" type="presParOf" srcId="{A0AE6E92-0C7B-4486-AC03-B3A37E0E5609}" destId="{182B36AE-F3E8-4CA1-9924-D2CFD2E70DB6}" srcOrd="0" destOrd="0" presId="urn:microsoft.com/office/officeart/2005/8/layout/chevron2"/>
    <dgm:cxn modelId="{E13CCDF2-696D-44C1-8099-DE1DA069C47B}" type="presParOf" srcId="{182B36AE-F3E8-4CA1-9924-D2CFD2E70DB6}" destId="{524FE6F2-5A0B-484A-A0B6-0C69A1B8540E}" srcOrd="0" destOrd="0" presId="urn:microsoft.com/office/officeart/2005/8/layout/chevron2"/>
    <dgm:cxn modelId="{1BA6EB55-96CD-4DDD-BAA7-BE1F72E4F110}" type="presParOf" srcId="{182B36AE-F3E8-4CA1-9924-D2CFD2E70DB6}" destId="{77748097-2660-441D-912F-169B830F3186}" srcOrd="1" destOrd="0" presId="urn:microsoft.com/office/officeart/2005/8/layout/chevron2"/>
    <dgm:cxn modelId="{B85E9B60-1176-4426-A5C9-75CC06297CBA}" type="presParOf" srcId="{A0AE6E92-0C7B-4486-AC03-B3A37E0E5609}" destId="{21677750-39AD-4F76-B70B-C2F2531C353F}" srcOrd="1" destOrd="0" presId="urn:microsoft.com/office/officeart/2005/8/layout/chevron2"/>
    <dgm:cxn modelId="{25A30908-FB4E-4099-9C49-C1135126FED0}" type="presParOf" srcId="{A0AE6E92-0C7B-4486-AC03-B3A37E0E5609}" destId="{B5884843-6255-4056-9A9E-852BE9CBE885}" srcOrd="2" destOrd="0" presId="urn:microsoft.com/office/officeart/2005/8/layout/chevron2"/>
    <dgm:cxn modelId="{6DFE15B9-B859-4A80-8312-639EF16CDC21}" type="presParOf" srcId="{B5884843-6255-4056-9A9E-852BE9CBE885}" destId="{86166DB5-7BA5-4138-B925-9BBFBA6620D3}" srcOrd="0" destOrd="0" presId="urn:microsoft.com/office/officeart/2005/8/layout/chevron2"/>
    <dgm:cxn modelId="{37808773-FFA8-49BC-8F49-1D501029C9E2}" type="presParOf" srcId="{B5884843-6255-4056-9A9E-852BE9CBE885}" destId="{F2911763-5A2C-44EA-A1B6-62CD34252E05}" srcOrd="1" destOrd="0" presId="urn:microsoft.com/office/officeart/2005/8/layout/chevron2"/>
    <dgm:cxn modelId="{06552C92-0F0B-41CA-BA5C-B782FE36AEFC}" type="presParOf" srcId="{A0AE6E92-0C7B-4486-AC03-B3A37E0E5609}" destId="{78149AF8-C3FC-460D-911C-C0B4CFF650A9}" srcOrd="3" destOrd="0" presId="urn:microsoft.com/office/officeart/2005/8/layout/chevron2"/>
    <dgm:cxn modelId="{CDE81E71-416B-4FA4-ACFA-6D68A4F0091C}" type="presParOf" srcId="{A0AE6E92-0C7B-4486-AC03-B3A37E0E5609}" destId="{18E8344F-CCF8-40FA-A898-5AFA5C8ED468}" srcOrd="4" destOrd="0" presId="urn:microsoft.com/office/officeart/2005/8/layout/chevron2"/>
    <dgm:cxn modelId="{B376E72B-35D5-4CC3-BFEC-9C30F837B163}" type="presParOf" srcId="{18E8344F-CCF8-40FA-A898-5AFA5C8ED468}" destId="{19E52E2A-881E-49CC-ADD9-7F9DF947A01B}" srcOrd="0" destOrd="0" presId="urn:microsoft.com/office/officeart/2005/8/layout/chevron2"/>
    <dgm:cxn modelId="{C714C0FD-E152-400A-ADAC-7E5EF3A6314F}" type="presParOf" srcId="{18E8344F-CCF8-40FA-A898-5AFA5C8ED468}" destId="{8BD10C1A-DFE5-439D-A044-DCF82CBA1C7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FE6F2-5A0B-484A-A0B6-0C69A1B8540E}">
      <dsp:nvSpPr>
        <dsp:cNvPr id="0" name=""/>
        <dsp:cNvSpPr/>
      </dsp:nvSpPr>
      <dsp:spPr>
        <a:xfrm rot="5400000">
          <a:off x="-293340" y="294078"/>
          <a:ext cx="1955601" cy="1368921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+mj-lt"/>
            </a:rPr>
            <a:t>I.</a:t>
          </a:r>
        </a:p>
      </dsp:txBody>
      <dsp:txXfrm rot="-5400000">
        <a:off x="1" y="685199"/>
        <a:ext cx="1368921" cy="586680"/>
      </dsp:txXfrm>
    </dsp:sp>
    <dsp:sp modelId="{77748097-2660-441D-912F-169B830F3186}">
      <dsp:nvSpPr>
        <dsp:cNvPr id="0" name=""/>
        <dsp:cNvSpPr/>
      </dsp:nvSpPr>
      <dsp:spPr>
        <a:xfrm rot="5400000">
          <a:off x="4620890" y="-3251967"/>
          <a:ext cx="1271141" cy="7775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b="1" kern="1200" dirty="0">
              <a:latin typeface="+mj-lt"/>
            </a:rPr>
            <a:t>GIỚI THIỆU</a:t>
          </a:r>
        </a:p>
      </dsp:txBody>
      <dsp:txXfrm rot="-5400000">
        <a:off x="1368922" y="62053"/>
        <a:ext cx="7713026" cy="1147037"/>
      </dsp:txXfrm>
    </dsp:sp>
    <dsp:sp modelId="{86166DB5-7BA5-4138-B925-9BBFBA6620D3}">
      <dsp:nvSpPr>
        <dsp:cNvPr id="0" name=""/>
        <dsp:cNvSpPr/>
      </dsp:nvSpPr>
      <dsp:spPr>
        <a:xfrm rot="5400000">
          <a:off x="-293340" y="2058739"/>
          <a:ext cx="1955601" cy="1368921"/>
        </a:xfrm>
        <a:prstGeom prst="chevron">
          <a:avLst/>
        </a:prstGeom>
        <a:solidFill>
          <a:schemeClr val="accent2">
            <a:shade val="50000"/>
            <a:hueOff val="-27656"/>
            <a:satOff val="-5606"/>
            <a:lumOff val="3083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+mj-lt"/>
            </a:rPr>
            <a:t>II.</a:t>
          </a:r>
        </a:p>
      </dsp:txBody>
      <dsp:txXfrm rot="-5400000">
        <a:off x="1" y="2449860"/>
        <a:ext cx="1368921" cy="586680"/>
      </dsp:txXfrm>
    </dsp:sp>
    <dsp:sp modelId="{F2911763-5A2C-44EA-A1B6-62CD34252E05}">
      <dsp:nvSpPr>
        <dsp:cNvPr id="0" name=""/>
        <dsp:cNvSpPr/>
      </dsp:nvSpPr>
      <dsp:spPr>
        <a:xfrm rot="5400000">
          <a:off x="4620890" y="-1486569"/>
          <a:ext cx="1271141" cy="7775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b="1" kern="1200" dirty="0">
              <a:latin typeface="+mj-lt"/>
            </a:rPr>
            <a:t>HỆ THỐNG KIỂM SOÁT DOANH NGHIỆP</a:t>
          </a:r>
        </a:p>
      </dsp:txBody>
      <dsp:txXfrm rot="-5400000">
        <a:off x="1368922" y="1827451"/>
        <a:ext cx="7713026" cy="1147037"/>
      </dsp:txXfrm>
    </dsp:sp>
    <dsp:sp modelId="{19E52E2A-881E-49CC-ADD9-7F9DF947A01B}">
      <dsp:nvSpPr>
        <dsp:cNvPr id="0" name=""/>
        <dsp:cNvSpPr/>
      </dsp:nvSpPr>
      <dsp:spPr>
        <a:xfrm rot="5400000">
          <a:off x="-293340" y="3823400"/>
          <a:ext cx="1955601" cy="1368921"/>
        </a:xfrm>
        <a:prstGeom prst="chevron">
          <a:avLst/>
        </a:prstGeom>
        <a:solidFill>
          <a:schemeClr val="accent2">
            <a:shade val="50000"/>
            <a:hueOff val="-27656"/>
            <a:satOff val="-5606"/>
            <a:lumOff val="3083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+mj-lt"/>
            </a:rPr>
            <a:t>III</a:t>
          </a:r>
        </a:p>
      </dsp:txBody>
      <dsp:txXfrm rot="-5400000">
        <a:off x="1" y="4214521"/>
        <a:ext cx="1368921" cy="586680"/>
      </dsp:txXfrm>
    </dsp:sp>
    <dsp:sp modelId="{8BD10C1A-DFE5-439D-A044-DCF82CBA1C70}">
      <dsp:nvSpPr>
        <dsp:cNvPr id="0" name=""/>
        <dsp:cNvSpPr/>
      </dsp:nvSpPr>
      <dsp:spPr>
        <a:xfrm rot="5400000">
          <a:off x="4620890" y="278091"/>
          <a:ext cx="1271141" cy="7775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b="1" kern="1200" dirty="0">
              <a:latin typeface="+mj-lt"/>
            </a:rPr>
            <a:t>BÀI TẬP VỀ NHÀ</a:t>
          </a:r>
        </a:p>
      </dsp:txBody>
      <dsp:txXfrm rot="-5400000">
        <a:off x="1368922" y="3592111"/>
        <a:ext cx="7713026" cy="1147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vi-VN"/>
              <a:t>Kỹ năng Giao tiếp và Thuyết trình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ThS. Trần Nguyên Chất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C2545CC-EA56-49B8-B497-8F8B6AC29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vi-VN"/>
              <a:t>Kỹ năng Giao tiếp và Thuyết trình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ThS. Trần Nguyên Chất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CBF2BEB-69F8-431C-9A27-EEB99C160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Kỹ năng Giao tiếp và Thuyết trình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ThS. Trần Nguyên Chất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BF2BEB-69F8-431C-9A27-EEB99C1603E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80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1CBA1-5E06-4AAE-8B1D-BADDD55A35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1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vi-VN"/>
              <a:t>Kỹ năng Giao tiếp và Thuyết trình</a:t>
            </a:r>
            <a:endParaRPr lang="en-US"/>
          </a:p>
        </p:txBody>
      </p:sp>
      <p:sp>
        <p:nvSpPr>
          <p:cNvPr id="34822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ThS. Trần Nguyên Chất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5704-DE92-484A-B048-B1AFD5DBBFB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5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vi-VN"/>
              <a:t>Kỹ năng Giao tiếp và Thuyết trình</a:t>
            </a:r>
            <a:endParaRPr lang="en-US"/>
          </a:p>
        </p:txBody>
      </p:sp>
      <p:sp>
        <p:nvSpPr>
          <p:cNvPr id="35846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ThS. Trần Nguyên Chất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Kỹ năng Giao tiếp và Thuyết trình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ThS. Trần Nguyên Chất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BF2BEB-69F8-431C-9A27-EEB99C1603E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8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2068F-418B-4B43-A071-3EEC89035CB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E1384-35D3-4E24-B5B5-F09A5936025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513" y="142875"/>
            <a:ext cx="2249487" cy="5983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" y="142875"/>
            <a:ext cx="6599238" cy="5983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A2E60-DC49-46DF-AA4D-2DB3622844A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FC685-2EE6-4E8B-8B57-13668B332CC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38FFB-B064-46FF-AEFE-FDBF423D3F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B1961-8601-41AB-8990-5C4780EF581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1428750"/>
            <a:ext cx="4352925" cy="4697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8750"/>
            <a:ext cx="4352925" cy="4697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1D33B-7EEE-4B47-83CE-DACDF4571AB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930B8-4234-4DDE-A318-FB9A6318338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BE472-2AA5-40FB-9448-6294DF09E21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E3E66-F402-4F95-93C0-C90C0568C30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0A3A9-996F-4DC7-964C-487BBAF1D3E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28CF6-417F-4BEA-A1D1-19A0E382E4A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C4B2B-1444-46F9-8632-B31729C43BF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DF325-9CE3-4C79-A145-803CB46E0B3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4513" y="142875"/>
            <a:ext cx="2249487" cy="5983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875" y="142875"/>
            <a:ext cx="6599238" cy="5983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0900C-2477-4CEE-87E7-1FDE47CF4CE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88" y="142875"/>
            <a:ext cx="7643812" cy="1000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42875" y="1428750"/>
            <a:ext cx="8858250" cy="46974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4DB2C-FDFE-428B-B860-45AF3EFB691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A4CB7-B42D-4324-B5F7-8560074A05B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1428750"/>
            <a:ext cx="4352925" cy="4697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8750"/>
            <a:ext cx="4352925" cy="4697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70B10-82FA-45E1-9E15-9204540954F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50BF5-BB09-470F-A9F4-118EAC84A56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280D3-7747-4F65-9596-754273B157A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77FA8-FA99-4EB9-AB82-145B43214C9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7D628-19E9-4335-9E84-DF63FE07BBA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7828E-EDB9-4DDD-9D13-D0EA23EC420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0188" y="142875"/>
            <a:ext cx="764381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2875" y="1428750"/>
            <a:ext cx="8858250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4ED07ED0-20C9-4613-B4F5-CE0974B6BD2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0188" y="142875"/>
            <a:ext cx="764381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2875" y="1428750"/>
            <a:ext cx="8858250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4A24F0AB-0867-4A80-8F51-7418E4A200A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1970/09/13/archives/a-friedman-doctrine-the-social-responsibility-of-business-is-to.html" TargetMode="External"/><Relationship Id="rId2" Type="http://schemas.openxmlformats.org/officeDocument/2006/relationships/hyperlink" Target="https://www.weforum.org/agenda/2021/01/what-is-the-difference-between-stakeholder-capitalism-shareholder-capitalism-and-state-capitalism-davos-agenda-2021/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21D5F1-0473-4E1B-8D8A-8DA83FB29BFF}" type="slidenum">
              <a:rPr lang="vi-VN" smtClean="0"/>
              <a:pPr/>
              <a:t>1</a:t>
            </a:fld>
            <a:endParaRPr lang="vi-VN"/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304800" y="1447800"/>
            <a:ext cx="8610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1" dirty="0">
                <a:latin typeface="+mj-lt"/>
              </a:rPr>
              <a:t>L</a:t>
            </a:r>
            <a:r>
              <a:rPr lang="vi-VN" b="1" dirty="0">
                <a:latin typeface="+mj-lt"/>
              </a:rPr>
              <a:t>Ư</a:t>
            </a:r>
            <a:r>
              <a:rPr lang="en-US" b="1" dirty="0">
                <a:latin typeface="+mj-lt"/>
              </a:rPr>
              <a:t>U Ý</a:t>
            </a:r>
          </a:p>
          <a:p>
            <a:pPr algn="l"/>
            <a:endParaRPr lang="en-US" b="1" dirty="0">
              <a:latin typeface="+mj-lt"/>
            </a:endParaRPr>
          </a:p>
          <a:p>
            <a:pPr algn="l"/>
            <a:r>
              <a:rPr lang="en-US" b="1" dirty="0">
                <a:latin typeface="+mj-lt"/>
              </a:rPr>
              <a:t>Bộ slide </a:t>
            </a:r>
            <a:r>
              <a:rPr lang="en-US" b="1" dirty="0" err="1">
                <a:latin typeface="+mj-lt"/>
              </a:rPr>
              <a:t>này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chỉ</a:t>
            </a:r>
            <a:r>
              <a:rPr lang="en-US" b="1" dirty="0">
                <a:latin typeface="+mj-lt"/>
              </a:rPr>
              <a:t> ra </a:t>
            </a:r>
            <a:r>
              <a:rPr lang="en-US" b="1" dirty="0" err="1">
                <a:latin typeface="+mj-lt"/>
              </a:rPr>
              <a:t>cấu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trúc</a:t>
            </a:r>
            <a:r>
              <a:rPr lang="en-US" b="1" dirty="0">
                <a:latin typeface="+mj-lt"/>
              </a:rPr>
              <a:t> c</a:t>
            </a:r>
            <a:r>
              <a:rPr lang="vi-VN" b="1" dirty="0">
                <a:latin typeface="+mj-lt"/>
              </a:rPr>
              <a:t>ơ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bản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của</a:t>
            </a:r>
            <a:r>
              <a:rPr lang="en-US" b="1" dirty="0">
                <a:latin typeface="+mj-lt"/>
              </a:rPr>
              <a:t> môn </a:t>
            </a:r>
            <a:r>
              <a:rPr lang="en-US" b="1" dirty="0" err="1">
                <a:latin typeface="+mj-lt"/>
              </a:rPr>
              <a:t>học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và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các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từ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khóa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để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sinh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viên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thuận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tiện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tra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cứu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tài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liệu</a:t>
            </a:r>
            <a:r>
              <a:rPr lang="en-US" b="1" dirty="0">
                <a:latin typeface="+mj-lt"/>
              </a:rPr>
              <a:t>.</a:t>
            </a:r>
          </a:p>
          <a:p>
            <a:pPr algn="l"/>
            <a:endParaRPr lang="en-US" b="1" dirty="0">
              <a:latin typeface="+mj-lt"/>
            </a:endParaRPr>
          </a:p>
          <a:p>
            <a:pPr algn="l"/>
            <a:r>
              <a:rPr lang="en-US" b="1" dirty="0">
                <a:latin typeface="+mj-lt"/>
              </a:rPr>
              <a:t>KHÔNG </a:t>
            </a:r>
            <a:r>
              <a:rPr lang="en-US" b="1" dirty="0" err="1">
                <a:latin typeface="+mj-lt"/>
              </a:rPr>
              <a:t>dùng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bộ</a:t>
            </a:r>
            <a:r>
              <a:rPr lang="en-US" b="1" dirty="0">
                <a:latin typeface="+mj-lt"/>
              </a:rPr>
              <a:t> slide </a:t>
            </a:r>
            <a:r>
              <a:rPr lang="en-US" b="1" dirty="0" err="1">
                <a:latin typeface="+mj-lt"/>
              </a:rPr>
              <a:t>này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để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thay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thế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các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tài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liệu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tham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khảo</a:t>
            </a:r>
            <a:r>
              <a:rPr lang="en-US" b="1" dirty="0">
                <a:latin typeface="+mj-lt"/>
              </a:rPr>
              <a:t> do </a:t>
            </a:r>
            <a:r>
              <a:rPr lang="en-US" b="1" dirty="0" err="1">
                <a:latin typeface="+mj-lt"/>
              </a:rPr>
              <a:t>giảng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viên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yêu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cầu</a:t>
            </a:r>
            <a:r>
              <a:rPr lang="en-US" b="1" dirty="0"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10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98587"/>
            <a:ext cx="9067800" cy="469741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i="1" dirty="0"/>
              <a:t> </a:t>
            </a:r>
            <a:endParaRPr lang="vi-VN" sz="2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GIỚI THIỆU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7BE9362-A64B-47E8-B65D-4A6CB656E1C3}"/>
              </a:ext>
            </a:extLst>
          </p:cNvPr>
          <p:cNvSpPr txBox="1">
            <a:spLocks/>
          </p:cNvSpPr>
          <p:nvPr/>
        </p:nvSpPr>
        <p:spPr bwMode="auto">
          <a:xfrm>
            <a:off x="76200" y="1550987"/>
            <a:ext cx="9067800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sz="2800" b="1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800" b="1" i="1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800" b="1" i="1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Chi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Rủi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Thuế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Chi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lao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kern="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800" kern="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FontTx/>
              <a:buNone/>
            </a:pPr>
            <a:endParaRPr lang="en-US" sz="3000" kern="0" dirty="0"/>
          </a:p>
          <a:p>
            <a:pPr>
              <a:buFont typeface="Wingdings" pitchFamily="2" charset="2"/>
              <a:buChar char="§"/>
            </a:pPr>
            <a:endParaRPr lang="en-US" sz="3000" kern="0" dirty="0"/>
          </a:p>
          <a:p>
            <a:pPr>
              <a:buFontTx/>
              <a:buNone/>
            </a:pPr>
            <a:endParaRPr lang="en-US" sz="3000" kern="0" dirty="0"/>
          </a:p>
          <a:p>
            <a:pPr>
              <a:buFontTx/>
              <a:buNone/>
            </a:pPr>
            <a:endParaRPr lang="vi-VN" sz="3000" i="1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11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550987"/>
            <a:ext cx="9067800" cy="4697413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 err="1"/>
              <a:t>Một</a:t>
            </a:r>
            <a:r>
              <a:rPr lang="en-US" sz="2000" i="1" dirty="0"/>
              <a:t> </a:t>
            </a:r>
            <a:r>
              <a:rPr lang="en-US" sz="2000" i="1" dirty="0" err="1"/>
              <a:t>vài</a:t>
            </a:r>
            <a:r>
              <a:rPr lang="en-US" sz="2000" i="1" dirty="0"/>
              <a:t> </a:t>
            </a:r>
            <a:r>
              <a:rPr lang="en-US" sz="2000" i="1" dirty="0" err="1"/>
              <a:t>câu</a:t>
            </a:r>
            <a:r>
              <a:rPr lang="en-US" sz="2000" i="1" dirty="0"/>
              <a:t> </a:t>
            </a:r>
            <a:r>
              <a:rPr lang="en-US" sz="2000" i="1" dirty="0" err="1"/>
              <a:t>hỏi</a:t>
            </a:r>
            <a:r>
              <a:rPr lang="en-US" sz="2000" i="1" dirty="0"/>
              <a:t> </a:t>
            </a:r>
            <a:r>
              <a:rPr lang="en-US" sz="2000" i="1" dirty="0" err="1"/>
              <a:t>vui</a:t>
            </a:r>
            <a:endParaRPr lang="en-US" sz="2000" i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i="1" dirty="0" err="1"/>
              <a:t>Tại</a:t>
            </a:r>
            <a:r>
              <a:rPr lang="en-US" sz="2000" i="1" dirty="0"/>
              <a:t> </a:t>
            </a:r>
            <a:r>
              <a:rPr lang="en-US" sz="2000" i="1" dirty="0" err="1"/>
              <a:t>Việt</a:t>
            </a:r>
            <a:r>
              <a:rPr lang="en-US" sz="2000" i="1" dirty="0"/>
              <a:t> Nam, </a:t>
            </a:r>
            <a:r>
              <a:rPr lang="en-US" sz="2000" i="1" dirty="0" err="1"/>
              <a:t>doanh</a:t>
            </a:r>
            <a:r>
              <a:rPr lang="en-US" sz="2000" i="1" dirty="0"/>
              <a:t> </a:t>
            </a:r>
            <a:r>
              <a:rPr lang="en-US" sz="2000" i="1" dirty="0" err="1"/>
              <a:t>nghiệp</a:t>
            </a:r>
            <a:r>
              <a:rPr lang="en-US" sz="2000" i="1" dirty="0"/>
              <a:t> </a:t>
            </a:r>
            <a:r>
              <a:rPr lang="en-US" sz="2000" i="1" dirty="0" err="1"/>
              <a:t>tư</a:t>
            </a:r>
            <a:r>
              <a:rPr lang="en-US" sz="2000" i="1" dirty="0"/>
              <a:t> </a:t>
            </a:r>
            <a:r>
              <a:rPr lang="en-US" sz="2000" i="1" dirty="0" err="1"/>
              <a:t>nhân</a:t>
            </a:r>
            <a:r>
              <a:rPr lang="en-US" sz="2000" i="1" dirty="0"/>
              <a:t> </a:t>
            </a:r>
            <a:r>
              <a:rPr lang="en-US" sz="2000" i="1" dirty="0" err="1"/>
              <a:t>có</a:t>
            </a:r>
            <a:r>
              <a:rPr lang="en-US" sz="2000" i="1" dirty="0"/>
              <a:t> </a:t>
            </a:r>
            <a:r>
              <a:rPr lang="en-US" sz="2000" i="1" dirty="0" err="1"/>
              <a:t>đóng</a:t>
            </a:r>
            <a:r>
              <a:rPr lang="en-US" sz="2000" i="1" dirty="0"/>
              <a:t> </a:t>
            </a:r>
            <a:r>
              <a:rPr lang="en-US" sz="2000" i="1" dirty="0" err="1"/>
              <a:t>thuế</a:t>
            </a:r>
            <a:r>
              <a:rPr lang="en-US" sz="2000" i="1" dirty="0"/>
              <a:t> </a:t>
            </a:r>
            <a:r>
              <a:rPr lang="en-US" sz="2000" i="1" dirty="0" err="1"/>
              <a:t>thu</a:t>
            </a:r>
            <a:r>
              <a:rPr lang="en-US" sz="2000" i="1" dirty="0"/>
              <a:t> </a:t>
            </a:r>
            <a:r>
              <a:rPr lang="en-US" sz="2000" i="1" dirty="0" err="1"/>
              <a:t>nhập</a:t>
            </a:r>
            <a:r>
              <a:rPr lang="en-US" sz="2000" i="1" dirty="0"/>
              <a:t> </a:t>
            </a:r>
            <a:r>
              <a:rPr lang="en-US" sz="2000" i="1" dirty="0" err="1"/>
              <a:t>không</a:t>
            </a:r>
            <a:r>
              <a:rPr lang="en-US" sz="2000" i="1" dirty="0"/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i="1" dirty="0" err="1"/>
              <a:t>Trong</a:t>
            </a:r>
            <a:r>
              <a:rPr lang="en-US" sz="2000" i="1" dirty="0"/>
              <a:t> </a:t>
            </a:r>
            <a:r>
              <a:rPr lang="en-US" sz="2000" i="1" dirty="0" err="1"/>
              <a:t>doanh</a:t>
            </a:r>
            <a:r>
              <a:rPr lang="en-US" sz="2000" i="1" dirty="0"/>
              <a:t> </a:t>
            </a:r>
            <a:r>
              <a:rPr lang="en-US" sz="2000" i="1" dirty="0" err="1"/>
              <a:t>nghiệp</a:t>
            </a:r>
            <a:r>
              <a:rPr lang="en-US" sz="2000" i="1" dirty="0"/>
              <a:t> </a:t>
            </a:r>
            <a:r>
              <a:rPr lang="en-US" sz="2000" i="1" dirty="0" err="1"/>
              <a:t>hợp</a:t>
            </a:r>
            <a:r>
              <a:rPr lang="en-US" sz="2000" i="1" dirty="0"/>
              <a:t> </a:t>
            </a:r>
            <a:r>
              <a:rPr lang="en-US" sz="2000" i="1" dirty="0" err="1"/>
              <a:t>danh</a:t>
            </a:r>
            <a:r>
              <a:rPr lang="en-US" sz="2000" i="1" dirty="0"/>
              <a:t>, </a:t>
            </a:r>
            <a:r>
              <a:rPr lang="en-US" sz="2000" i="1" dirty="0" err="1"/>
              <a:t>phân</a:t>
            </a:r>
            <a:r>
              <a:rPr lang="en-US" sz="2000" i="1" dirty="0"/>
              <a:t> </a:t>
            </a:r>
            <a:r>
              <a:rPr lang="en-US" sz="2000" i="1" dirty="0" err="1"/>
              <a:t>biệt</a:t>
            </a:r>
            <a:r>
              <a:rPr lang="en-US" sz="2000" i="1" dirty="0"/>
              <a:t> </a:t>
            </a:r>
            <a:r>
              <a:rPr lang="en-US" sz="2000" i="1" dirty="0" err="1"/>
              <a:t>thành</a:t>
            </a:r>
            <a:r>
              <a:rPr lang="en-US" sz="2000" i="1" dirty="0"/>
              <a:t> </a:t>
            </a:r>
            <a:r>
              <a:rPr lang="en-US" sz="2000" i="1" dirty="0" err="1"/>
              <a:t>viên</a:t>
            </a:r>
            <a:r>
              <a:rPr lang="en-US" sz="2000" i="1" dirty="0"/>
              <a:t> </a:t>
            </a:r>
            <a:r>
              <a:rPr lang="en-US" sz="2000" i="1" dirty="0" err="1"/>
              <a:t>hợp</a:t>
            </a:r>
            <a:r>
              <a:rPr lang="en-US" sz="2000" i="1" dirty="0"/>
              <a:t> </a:t>
            </a:r>
            <a:r>
              <a:rPr lang="en-US" sz="2000" i="1" dirty="0" err="1"/>
              <a:t>danh</a:t>
            </a:r>
            <a:r>
              <a:rPr lang="en-US" sz="2000" i="1" dirty="0"/>
              <a:t> </a:t>
            </a:r>
            <a:r>
              <a:rPr lang="en-US" sz="2000" i="1" dirty="0" err="1"/>
              <a:t>và</a:t>
            </a:r>
            <a:r>
              <a:rPr lang="en-US" sz="2000" i="1" dirty="0"/>
              <a:t> </a:t>
            </a:r>
            <a:r>
              <a:rPr lang="en-US" sz="2000" i="1" dirty="0" err="1"/>
              <a:t>thành</a:t>
            </a:r>
            <a:r>
              <a:rPr lang="en-US" sz="2000" i="1" dirty="0"/>
              <a:t> </a:t>
            </a:r>
            <a:r>
              <a:rPr lang="en-US" sz="2000" i="1" dirty="0" err="1"/>
              <a:t>viên</a:t>
            </a:r>
            <a:r>
              <a:rPr lang="en-US" sz="2000" i="1" dirty="0"/>
              <a:t> </a:t>
            </a:r>
            <a:r>
              <a:rPr lang="en-US" sz="2000" i="1" dirty="0" err="1"/>
              <a:t>góp</a:t>
            </a:r>
            <a:r>
              <a:rPr lang="en-US" sz="2000" i="1" dirty="0"/>
              <a:t> </a:t>
            </a:r>
            <a:r>
              <a:rPr lang="en-US" sz="2000" i="1" dirty="0" err="1"/>
              <a:t>vốn</a:t>
            </a:r>
            <a:r>
              <a:rPr lang="en-US" sz="2000" i="1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i="1" dirty="0" err="1"/>
              <a:t>Công</a:t>
            </a:r>
            <a:r>
              <a:rPr lang="en-US" sz="2000" i="1" dirty="0"/>
              <a:t> ty </a:t>
            </a:r>
            <a:r>
              <a:rPr lang="en-US" sz="2000" i="1" dirty="0" err="1"/>
              <a:t>đại</a:t>
            </a:r>
            <a:r>
              <a:rPr lang="en-US" sz="2000" i="1" dirty="0"/>
              <a:t> </a:t>
            </a:r>
            <a:r>
              <a:rPr lang="en-US" sz="2000" i="1" dirty="0" err="1"/>
              <a:t>chúng</a:t>
            </a:r>
            <a:r>
              <a:rPr lang="en-US" sz="2000" i="1" dirty="0"/>
              <a:t> </a:t>
            </a:r>
            <a:r>
              <a:rPr lang="en-US" sz="2000" i="1" dirty="0" err="1"/>
              <a:t>là</a:t>
            </a:r>
            <a:r>
              <a:rPr lang="en-US" sz="2000" i="1" dirty="0"/>
              <a:t> </a:t>
            </a:r>
            <a:r>
              <a:rPr lang="en-US" sz="2000" i="1" dirty="0" err="1"/>
              <a:t>gì</a:t>
            </a:r>
            <a:r>
              <a:rPr lang="en-US" sz="2000" i="1" dirty="0"/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i="1" dirty="0" err="1"/>
              <a:t>Cổ</a:t>
            </a:r>
            <a:r>
              <a:rPr lang="en-US" sz="2000" i="1" dirty="0"/>
              <a:t> </a:t>
            </a:r>
            <a:r>
              <a:rPr lang="en-US" sz="2000" i="1" dirty="0" err="1"/>
              <a:t>phần</a:t>
            </a:r>
            <a:r>
              <a:rPr lang="en-US" sz="2000" i="1" dirty="0"/>
              <a:t> </a:t>
            </a:r>
            <a:r>
              <a:rPr lang="en-US" sz="2000" i="1" dirty="0" err="1"/>
              <a:t>là</a:t>
            </a:r>
            <a:r>
              <a:rPr lang="en-US" sz="2000" i="1" dirty="0"/>
              <a:t> </a:t>
            </a:r>
            <a:r>
              <a:rPr lang="en-US" sz="2000" i="1" dirty="0" err="1"/>
              <a:t>gì</a:t>
            </a:r>
            <a:r>
              <a:rPr lang="en-US" sz="2000" i="1" dirty="0"/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i="1" dirty="0" err="1"/>
              <a:t>Đăng</a:t>
            </a:r>
            <a:r>
              <a:rPr lang="en-US" sz="2000" i="1" dirty="0"/>
              <a:t> </a:t>
            </a:r>
            <a:r>
              <a:rPr lang="en-US" sz="2000" i="1" dirty="0" err="1"/>
              <a:t>ký</a:t>
            </a:r>
            <a:r>
              <a:rPr lang="en-US" sz="2000" i="1" dirty="0"/>
              <a:t> </a:t>
            </a:r>
            <a:r>
              <a:rPr lang="en-US" sz="2000" i="1" dirty="0" err="1"/>
              <a:t>kinh</a:t>
            </a:r>
            <a:r>
              <a:rPr lang="en-US" sz="2000" i="1" dirty="0"/>
              <a:t> </a:t>
            </a:r>
            <a:r>
              <a:rPr lang="en-US" sz="2000" i="1" dirty="0" err="1"/>
              <a:t>doanh</a:t>
            </a:r>
            <a:r>
              <a:rPr lang="en-US" sz="2000" i="1" dirty="0"/>
              <a:t> </a:t>
            </a:r>
            <a:r>
              <a:rPr lang="en-US" sz="2000" i="1" dirty="0" err="1"/>
              <a:t>là</a:t>
            </a:r>
            <a:r>
              <a:rPr lang="en-US" sz="2000" i="1" dirty="0"/>
              <a:t> </a:t>
            </a:r>
            <a:r>
              <a:rPr lang="en-US" sz="2000" i="1" dirty="0" err="1"/>
              <a:t>gì</a:t>
            </a:r>
            <a:r>
              <a:rPr lang="en-US" sz="2000" i="1" dirty="0"/>
              <a:t>? </a:t>
            </a:r>
            <a:r>
              <a:rPr lang="en-US" sz="2000" i="1" dirty="0" err="1"/>
              <a:t>Điều</a:t>
            </a:r>
            <a:r>
              <a:rPr lang="en-US" sz="2000" i="1" dirty="0"/>
              <a:t> </a:t>
            </a:r>
            <a:r>
              <a:rPr lang="en-US" sz="2000" i="1" dirty="0" err="1"/>
              <a:t>lệ</a:t>
            </a:r>
            <a:r>
              <a:rPr lang="en-US" sz="2000" i="1" dirty="0"/>
              <a:t> </a:t>
            </a:r>
            <a:r>
              <a:rPr lang="en-US" sz="2000" i="1" dirty="0" err="1"/>
              <a:t>là</a:t>
            </a:r>
            <a:r>
              <a:rPr lang="en-US" sz="2000" i="1" dirty="0"/>
              <a:t> </a:t>
            </a:r>
            <a:r>
              <a:rPr lang="en-US" sz="2000" i="1" dirty="0" err="1"/>
              <a:t>gì</a:t>
            </a:r>
            <a:r>
              <a:rPr lang="en-US" sz="2000" i="1" dirty="0"/>
              <a:t>?</a:t>
            </a:r>
          </a:p>
          <a:p>
            <a:pPr marL="0" indent="0">
              <a:buNone/>
            </a:pPr>
            <a:endParaRPr lang="en-US" sz="3000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</a:t>
            </a:r>
            <a:r>
              <a:rPr lang="en-US" b="1" dirty="0"/>
              <a:t>GIỚI 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3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12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98587"/>
            <a:ext cx="9067800" cy="469741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i="1" dirty="0"/>
              <a:t> </a:t>
            </a:r>
            <a:endParaRPr lang="vi-VN" sz="2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GIỚI THIỆU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B3D50-94F1-4211-962D-1FCFDE78E059}"/>
              </a:ext>
            </a:extLst>
          </p:cNvPr>
          <p:cNvSpPr txBox="1"/>
          <p:nvPr/>
        </p:nvSpPr>
        <p:spPr>
          <a:xfrm>
            <a:off x="141666" y="1306522"/>
            <a:ext cx="8873543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Mỹ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E618F9F7-0989-4A57-802F-F5FED0FA6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66" y="6408737"/>
            <a:ext cx="8621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000" dirty="0"/>
              <a:t>Source: www.irs.gov; Berk, </a:t>
            </a:r>
            <a:r>
              <a:rPr lang="en-US" altLang="en-US" sz="2000" dirty="0" err="1"/>
              <a:t>DeMarzo</a:t>
            </a:r>
            <a:r>
              <a:rPr lang="en-US" altLang="en-US" sz="2000" dirty="0"/>
              <a:t> </a:t>
            </a:r>
            <a:r>
              <a:rPr lang="en-US" altLang="en-US" sz="2000" i="1" dirty="0"/>
              <a:t>Corporate Finance </a:t>
            </a:r>
            <a:r>
              <a:rPr lang="en-US" altLang="en-US" sz="2000" dirty="0"/>
              <a:t>4</a:t>
            </a:r>
            <a:r>
              <a:rPr lang="en-US" altLang="en-US" sz="2000" baseline="30000" dirty="0"/>
              <a:t>th</a:t>
            </a:r>
            <a:r>
              <a:rPr lang="en-US" altLang="en-US" sz="2000" dirty="0"/>
              <a:t> edition.  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pic>
        <p:nvPicPr>
          <p:cNvPr id="13" name="Picture 5" descr="Y:\Graphics\Powerpoint\PEARSON\BERK\Final files\ch01\c01nf001.jpg">
            <a:extLst>
              <a:ext uri="{FF2B5EF4-FFF2-40B4-BE49-F238E27FC236}">
                <a16:creationId xmlns:a16="http://schemas.microsoft.com/office/drawing/2014/main" id="{2574B1E8-DFDC-4AB2-AD42-99E0F73B4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989137"/>
            <a:ext cx="88011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 err="1">
                <a:cs typeface="Calibri" pitchFamily="34" charset="0"/>
              </a:rPr>
              <a:t>Chủ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sở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hữu</a:t>
            </a:r>
            <a:r>
              <a:rPr lang="en-US" sz="3000" b="1" i="1" dirty="0">
                <a:cs typeface="Calibri" pitchFamily="34" charset="0"/>
              </a:rPr>
              <a:t> VS </a:t>
            </a:r>
            <a:r>
              <a:rPr lang="en-US" sz="3000" b="1" i="1" dirty="0" err="1">
                <a:cs typeface="Calibri" pitchFamily="34" charset="0"/>
              </a:rPr>
              <a:t>chủ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nợ</a:t>
            </a:r>
            <a:endParaRPr lang="en-US" sz="3000" b="1" i="1" dirty="0">
              <a:cs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3000" dirty="0" err="1">
                <a:cs typeface="Calibri" pitchFamily="34" charset="0"/>
              </a:rPr>
              <a:t>Công</a:t>
            </a:r>
            <a:r>
              <a:rPr lang="en-US" sz="3000" dirty="0">
                <a:cs typeface="Calibri" pitchFamily="34" charset="0"/>
              </a:rPr>
              <a:t> ty TNHH </a:t>
            </a:r>
            <a:r>
              <a:rPr lang="en-US" sz="3000" dirty="0" err="1">
                <a:cs typeface="Calibri" pitchFamily="34" charset="0"/>
              </a:rPr>
              <a:t>Phương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Xuân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nợ</a:t>
            </a:r>
            <a:r>
              <a:rPr lang="en-US" sz="3000" dirty="0">
                <a:cs typeface="Calibri" pitchFamily="34" charset="0"/>
              </a:rPr>
              <a:t> 100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phải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trả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trong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một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năm</a:t>
            </a:r>
            <a:r>
              <a:rPr lang="en-US" sz="3000" dirty="0">
                <a:cs typeface="Calibri" pitchFamily="34" charset="0"/>
              </a:rPr>
              <a:t>. </a:t>
            </a:r>
            <a:r>
              <a:rPr lang="en-US" sz="3000" dirty="0" err="1">
                <a:cs typeface="Calibri" pitchFamily="34" charset="0"/>
              </a:rPr>
              <a:t>Giá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trị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thị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trường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của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toàn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bộ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tài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sản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chỉ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còn</a:t>
            </a:r>
            <a:r>
              <a:rPr lang="en-US" sz="3000" dirty="0">
                <a:cs typeface="Calibri" pitchFamily="34" charset="0"/>
              </a:rPr>
              <a:t> 80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. </a:t>
            </a:r>
            <a:r>
              <a:rPr lang="en-US" sz="3000" dirty="0" err="1">
                <a:cs typeface="Calibri" pitchFamily="34" charset="0"/>
              </a:rPr>
              <a:t>Cơ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hội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đầu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tư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cần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vốn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đầu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tư</a:t>
            </a:r>
            <a:r>
              <a:rPr lang="en-US" sz="3000" dirty="0">
                <a:cs typeface="Calibri" pitchFamily="34" charset="0"/>
              </a:rPr>
              <a:t> 50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với</a:t>
            </a:r>
            <a:r>
              <a:rPr lang="en-US" sz="3000" dirty="0">
                <a:cs typeface="Calibri" pitchFamily="34" charset="0"/>
              </a:rPr>
              <a:t> 30% </a:t>
            </a:r>
            <a:r>
              <a:rPr lang="en-US" sz="3000" dirty="0" err="1">
                <a:cs typeface="Calibri" pitchFamily="34" charset="0"/>
              </a:rPr>
              <a:t>khả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năng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được</a:t>
            </a:r>
            <a:r>
              <a:rPr lang="en-US" sz="3000" dirty="0">
                <a:cs typeface="Calibri" pitchFamily="34" charset="0"/>
              </a:rPr>
              <a:t> 100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trong</a:t>
            </a:r>
            <a:r>
              <a:rPr lang="en-US" sz="3000" dirty="0">
                <a:cs typeface="Calibri" pitchFamily="34" charset="0"/>
              </a:rPr>
              <a:t> 1 </a:t>
            </a:r>
            <a:r>
              <a:rPr lang="en-US" sz="3000" dirty="0" err="1">
                <a:cs typeface="Calibri" pitchFamily="34" charset="0"/>
              </a:rPr>
              <a:t>năm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70% </a:t>
            </a:r>
            <a:r>
              <a:rPr lang="en-US" sz="3000" dirty="0" err="1">
                <a:cs typeface="Calibri" pitchFamily="34" charset="0"/>
              </a:rPr>
              <a:t>khả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năng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mất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trắng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vốn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đầu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tư</a:t>
            </a:r>
            <a:r>
              <a:rPr lang="en-US" sz="3000" dirty="0">
                <a:cs typeface="Calibri" pitchFamily="34" charset="0"/>
              </a:rPr>
              <a:t>. </a:t>
            </a:r>
            <a:r>
              <a:rPr lang="en-US" sz="3000" dirty="0" err="1">
                <a:cs typeface="Calibri" pitchFamily="34" charset="0"/>
              </a:rPr>
              <a:t>Giám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đốc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kiêm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chủ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sở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hữu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duy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nhất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của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doanh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nghiệp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còn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có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tài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sản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biệt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thự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riêng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trị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giá</a:t>
            </a:r>
            <a:r>
              <a:rPr lang="en-US" sz="3000" dirty="0">
                <a:cs typeface="Calibri" pitchFamily="34" charset="0"/>
              </a:rPr>
              <a:t> 10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tiền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gửi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tiết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kiệm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trị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giá</a:t>
            </a:r>
            <a:r>
              <a:rPr lang="en-US" sz="3000" dirty="0">
                <a:cs typeface="Calibri" pitchFamily="34" charset="0"/>
              </a:rPr>
              <a:t> 10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.</a:t>
            </a:r>
          </a:p>
          <a:p>
            <a:endParaRPr lang="en-US" sz="3000" dirty="0">
              <a:cs typeface="Calibri" pitchFamily="34" charset="0"/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500188" y="219075"/>
            <a:ext cx="7643812" cy="1000125"/>
          </a:xfrm>
        </p:spPr>
        <p:txBody>
          <a:bodyPr/>
          <a:lstStyle/>
          <a:p>
            <a:pPr marL="795338" indent="-795338"/>
            <a:r>
              <a:rPr lang="en-AU" b="1" dirty="0"/>
              <a:t>I.	GIỚI 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99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 err="1">
                <a:cs typeface="Calibri" pitchFamily="34" charset="0"/>
              </a:rPr>
              <a:t>Chủ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sở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hữu</a:t>
            </a:r>
            <a:r>
              <a:rPr lang="en-US" sz="3000" b="1" i="1" dirty="0">
                <a:cs typeface="Calibri" pitchFamily="34" charset="0"/>
              </a:rPr>
              <a:t> VS </a:t>
            </a:r>
            <a:r>
              <a:rPr lang="en-US" sz="3000" b="1" i="1" dirty="0" err="1">
                <a:cs typeface="Calibri" pitchFamily="34" charset="0"/>
              </a:rPr>
              <a:t>chủ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nợ</a:t>
            </a:r>
            <a:endParaRPr lang="en-US" sz="3000" b="1" i="1" dirty="0">
              <a:cs typeface="Calibri" pitchFamily="34" charset="0"/>
            </a:endParaRPr>
          </a:p>
          <a:p>
            <a:pPr marL="514350" lvl="0" indent="-514350" algn="just">
              <a:buFont typeface="+mj-lt"/>
              <a:buAutoNum type="arabicPeriod"/>
            </a:pPr>
            <a:r>
              <a:rPr lang="en-US" sz="3000" dirty="0" err="1">
                <a:cs typeface="Calibri" pitchFamily="34" charset="0"/>
              </a:rPr>
              <a:t>Nếu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không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đầu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tư</a:t>
            </a:r>
            <a:r>
              <a:rPr lang="en-US" sz="3000" dirty="0">
                <a:cs typeface="Calibri" pitchFamily="34" charset="0"/>
              </a:rPr>
              <a:t>, </a:t>
            </a:r>
            <a:r>
              <a:rPr lang="en-US" sz="3000" dirty="0" err="1">
                <a:cs typeface="Calibri" pitchFamily="34" charset="0"/>
              </a:rPr>
              <a:t>chủ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nợ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chủ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sở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hữu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cuối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năm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có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được</a:t>
            </a:r>
            <a:r>
              <a:rPr lang="en-US" sz="3000" dirty="0">
                <a:cs typeface="Calibri" pitchFamily="34" charset="0"/>
              </a:rPr>
              <a:t>:</a:t>
            </a:r>
          </a:p>
          <a:p>
            <a:pPr algn="just">
              <a:buNone/>
            </a:pPr>
            <a:r>
              <a:rPr lang="en-US" sz="3000" dirty="0">
                <a:cs typeface="Calibri" pitchFamily="34" charset="0"/>
              </a:rPr>
              <a:t>a/ 80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20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		b/ 100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	     c/ </a:t>
            </a:r>
            <a:r>
              <a:rPr lang="en-US" sz="3000" dirty="0" err="1">
                <a:cs typeface="Calibri" pitchFamily="34" charset="0"/>
              </a:rPr>
              <a:t>Khác</a:t>
            </a:r>
            <a:endParaRPr lang="en-US" sz="3000" dirty="0">
              <a:cs typeface="Calibri" pitchFamily="34" charset="0"/>
            </a:endParaRPr>
          </a:p>
          <a:p>
            <a:pPr marL="514350" indent="-514350" algn="just">
              <a:buNone/>
            </a:pPr>
            <a:r>
              <a:rPr lang="en-US" sz="3000" dirty="0">
                <a:cs typeface="Calibri" pitchFamily="34" charset="0"/>
              </a:rPr>
              <a:t>2. </a:t>
            </a:r>
            <a:r>
              <a:rPr lang="en-US" sz="3000" dirty="0" err="1">
                <a:cs typeface="Calibri" pitchFamily="34" charset="0"/>
              </a:rPr>
              <a:t>Trong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trường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hợp</a:t>
            </a:r>
            <a:r>
              <a:rPr lang="en-US" sz="3000" dirty="0">
                <a:cs typeface="Calibri" pitchFamily="34" charset="0"/>
              </a:rPr>
              <a:t>  </a:t>
            </a:r>
            <a:r>
              <a:rPr lang="en-US" sz="3000" dirty="0" err="1">
                <a:cs typeface="Calibri" pitchFamily="34" charset="0"/>
              </a:rPr>
              <a:t>đầu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tư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thất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bại</a:t>
            </a:r>
            <a:r>
              <a:rPr lang="en-US" sz="3000" dirty="0">
                <a:cs typeface="Calibri" pitchFamily="34" charset="0"/>
              </a:rPr>
              <a:t>, </a:t>
            </a:r>
            <a:r>
              <a:rPr lang="en-US" sz="3000" dirty="0" err="1">
                <a:cs typeface="Calibri" pitchFamily="34" charset="0"/>
              </a:rPr>
              <a:t>chủ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nợ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chủ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sở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hữu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cuối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năm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có</a:t>
            </a:r>
            <a:r>
              <a:rPr lang="en-US" sz="3000" dirty="0">
                <a:cs typeface="Calibri" pitchFamily="34" charset="0"/>
              </a:rPr>
              <a:t>:</a:t>
            </a:r>
          </a:p>
          <a:p>
            <a:pPr algn="just">
              <a:buNone/>
            </a:pPr>
            <a:r>
              <a:rPr lang="en-US" sz="3000" dirty="0">
                <a:cs typeface="Calibri" pitchFamily="34" charset="0"/>
              </a:rPr>
              <a:t>a/ 100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		b/ 80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20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	</a:t>
            </a:r>
          </a:p>
          <a:p>
            <a:pPr algn="just">
              <a:buNone/>
            </a:pPr>
            <a:r>
              <a:rPr lang="en-US" sz="3000" dirty="0">
                <a:cs typeface="Calibri" pitchFamily="34" charset="0"/>
              </a:rPr>
              <a:t>c/ 50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		d/ </a:t>
            </a:r>
            <a:r>
              <a:rPr lang="en-US" sz="3000" dirty="0" err="1">
                <a:cs typeface="Calibri" pitchFamily="34" charset="0"/>
              </a:rPr>
              <a:t>Khác</a:t>
            </a:r>
            <a:endParaRPr lang="en-US" sz="3000" dirty="0">
              <a:cs typeface="Calibri" pitchFamily="34" charset="0"/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500188" y="219075"/>
            <a:ext cx="7643812" cy="1000125"/>
          </a:xfrm>
        </p:spPr>
        <p:txBody>
          <a:bodyPr/>
          <a:lstStyle/>
          <a:p>
            <a:pPr marL="795338" indent="-795338"/>
            <a:r>
              <a:rPr lang="en-AU" b="1" dirty="0"/>
              <a:t>I.	GIỚI 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6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 err="1">
                <a:cs typeface="Calibri" pitchFamily="34" charset="0"/>
              </a:rPr>
              <a:t>Chủ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sở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hữu</a:t>
            </a:r>
            <a:r>
              <a:rPr lang="en-US" sz="3000" b="1" i="1" dirty="0">
                <a:cs typeface="Calibri" pitchFamily="34" charset="0"/>
              </a:rPr>
              <a:t> VS </a:t>
            </a:r>
            <a:r>
              <a:rPr lang="en-US" sz="3000" b="1" i="1" dirty="0" err="1">
                <a:cs typeface="Calibri" pitchFamily="34" charset="0"/>
              </a:rPr>
              <a:t>chủ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nợ</a:t>
            </a:r>
            <a:endParaRPr lang="en-US" sz="3000" b="1" i="1" dirty="0">
              <a:cs typeface="Calibri" pitchFamily="34" charset="0"/>
            </a:endParaRPr>
          </a:p>
          <a:p>
            <a:pPr>
              <a:buNone/>
            </a:pPr>
            <a:r>
              <a:rPr lang="en-US" sz="3000" dirty="0">
                <a:cs typeface="Calibri" pitchFamily="34" charset="0"/>
              </a:rPr>
              <a:t>3.Trong </a:t>
            </a:r>
            <a:r>
              <a:rPr lang="en-US" sz="3000" dirty="0" err="1">
                <a:cs typeface="Calibri" pitchFamily="34" charset="0"/>
              </a:rPr>
              <a:t>trường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hợp</a:t>
            </a:r>
            <a:r>
              <a:rPr lang="en-US" sz="3000" dirty="0">
                <a:cs typeface="Calibri" pitchFamily="34" charset="0"/>
              </a:rPr>
              <a:t>  </a:t>
            </a:r>
            <a:r>
              <a:rPr lang="en-US" sz="3000" dirty="0" err="1">
                <a:cs typeface="Calibri" pitchFamily="34" charset="0"/>
              </a:rPr>
              <a:t>đầu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tư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thành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công</a:t>
            </a:r>
            <a:r>
              <a:rPr lang="en-US" sz="3000" dirty="0">
                <a:cs typeface="Calibri" pitchFamily="34" charset="0"/>
              </a:rPr>
              <a:t>, </a:t>
            </a:r>
            <a:r>
              <a:rPr lang="en-US" sz="3000" dirty="0" err="1">
                <a:cs typeface="Calibri" pitchFamily="34" charset="0"/>
              </a:rPr>
              <a:t>chủ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nợ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chủ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sở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hữu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cuối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năm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có</a:t>
            </a:r>
            <a:r>
              <a:rPr lang="en-US" sz="3000" dirty="0">
                <a:cs typeface="Calibri" pitchFamily="34" charset="0"/>
              </a:rPr>
              <a:t>:</a:t>
            </a:r>
          </a:p>
          <a:p>
            <a:pPr>
              <a:buNone/>
            </a:pPr>
            <a:r>
              <a:rPr lang="en-US" sz="3000" dirty="0">
                <a:cs typeface="Calibri" pitchFamily="34" charset="0"/>
              </a:rPr>
              <a:t>a/ 100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		         b/ 80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20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	</a:t>
            </a:r>
          </a:p>
          <a:p>
            <a:pPr>
              <a:buNone/>
            </a:pPr>
            <a:r>
              <a:rPr lang="en-US" sz="3000" dirty="0">
                <a:cs typeface="Calibri" pitchFamily="34" charset="0"/>
              </a:rPr>
              <a:t>c/ 100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50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		d/ </a:t>
            </a:r>
            <a:r>
              <a:rPr lang="en-US" sz="3000" dirty="0" err="1">
                <a:cs typeface="Calibri" pitchFamily="34" charset="0"/>
              </a:rPr>
              <a:t>Khác</a:t>
            </a:r>
            <a:endParaRPr lang="en-US" sz="3000" dirty="0">
              <a:cs typeface="Calibri" pitchFamily="34" charset="0"/>
            </a:endParaRPr>
          </a:p>
          <a:p>
            <a:pPr>
              <a:buNone/>
            </a:pPr>
            <a:r>
              <a:rPr lang="en-US" sz="3000" dirty="0">
                <a:cs typeface="Calibri" pitchFamily="34" charset="0"/>
              </a:rPr>
              <a:t>4. </a:t>
            </a:r>
            <a:r>
              <a:rPr lang="en-US" sz="3000" dirty="0" err="1">
                <a:cs typeface="Calibri" pitchFamily="34" charset="0"/>
              </a:rPr>
              <a:t>Nếu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bạn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là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Phương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Xuân</a:t>
            </a:r>
            <a:r>
              <a:rPr lang="en-US" sz="3000" dirty="0">
                <a:cs typeface="Calibri" pitchFamily="34" charset="0"/>
              </a:rPr>
              <a:t>, </a:t>
            </a:r>
            <a:r>
              <a:rPr lang="en-US" sz="3000" dirty="0" err="1">
                <a:cs typeface="Calibri" pitchFamily="34" charset="0"/>
              </a:rPr>
              <a:t>bạn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sẽ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làm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thế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nào</a:t>
            </a:r>
            <a:r>
              <a:rPr lang="en-US" sz="3000" dirty="0">
                <a:cs typeface="Calibri" pitchFamily="34" charset="0"/>
              </a:rPr>
              <a:t>?</a:t>
            </a:r>
          </a:p>
          <a:p>
            <a:pPr>
              <a:buNone/>
            </a:pPr>
            <a:r>
              <a:rPr lang="en-US" sz="3000" dirty="0">
                <a:cs typeface="Calibri" pitchFamily="34" charset="0"/>
              </a:rPr>
              <a:t>a/ </a:t>
            </a:r>
            <a:r>
              <a:rPr lang="en-US" sz="3000" dirty="0" err="1">
                <a:cs typeface="Calibri" pitchFamily="34" charset="0"/>
              </a:rPr>
              <a:t>Đầu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tư</a:t>
            </a:r>
            <a:r>
              <a:rPr lang="en-US" sz="3000" dirty="0">
                <a:cs typeface="Calibri" pitchFamily="34" charset="0"/>
              </a:rPr>
              <a:t>				         b/ </a:t>
            </a:r>
            <a:r>
              <a:rPr lang="en-US" sz="3000" dirty="0" err="1">
                <a:cs typeface="Calibri" pitchFamily="34" charset="0"/>
              </a:rPr>
              <a:t>Không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đầu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tư</a:t>
            </a:r>
            <a:endParaRPr lang="en-US" sz="3000" dirty="0">
              <a:cs typeface="Calibri" pitchFamily="34" charset="0"/>
            </a:endParaRPr>
          </a:p>
          <a:p>
            <a:pPr>
              <a:buNone/>
            </a:pPr>
            <a:r>
              <a:rPr lang="en-US" sz="3000" dirty="0">
                <a:cs typeface="Calibri" pitchFamily="34" charset="0"/>
              </a:rPr>
              <a:t>c/ </a:t>
            </a:r>
            <a:r>
              <a:rPr lang="en-US" sz="3000" dirty="0" err="1">
                <a:cs typeface="Calibri" pitchFamily="34" charset="0"/>
              </a:rPr>
              <a:t>Trốn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ra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nước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ngoài</a:t>
            </a:r>
            <a:r>
              <a:rPr lang="en-US" sz="3000" dirty="0">
                <a:cs typeface="Calibri" pitchFamily="34" charset="0"/>
              </a:rPr>
              <a:t>		d/ </a:t>
            </a:r>
            <a:r>
              <a:rPr lang="en-US" sz="3000" dirty="0" err="1">
                <a:cs typeface="Calibri" pitchFamily="34" charset="0"/>
              </a:rPr>
              <a:t>Khác</a:t>
            </a:r>
            <a:endParaRPr lang="en-US" sz="3000" dirty="0">
              <a:cs typeface="Calibri" pitchFamily="34" charset="0"/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500188" y="219075"/>
            <a:ext cx="7643812" cy="1000125"/>
          </a:xfrm>
        </p:spPr>
        <p:txBody>
          <a:bodyPr/>
          <a:lstStyle/>
          <a:p>
            <a:pPr marL="795338" indent="-795338"/>
            <a:r>
              <a:rPr lang="en-AU" b="1" dirty="0"/>
              <a:t>I.	GIỚI 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4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 err="1">
                <a:cs typeface="Calibri" pitchFamily="34" charset="0"/>
              </a:rPr>
              <a:t>Góp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vốn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trong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điều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kiện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kiệt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quệ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tài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chính</a:t>
            </a:r>
            <a:endParaRPr lang="en-US" sz="3000" b="1" i="1" dirty="0">
              <a:cs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3000" dirty="0" err="1">
                <a:cs typeface="Calibri" pitchFamily="34" charset="0"/>
              </a:rPr>
              <a:t>Cty</a:t>
            </a:r>
            <a:r>
              <a:rPr lang="en-US" sz="3000" dirty="0">
                <a:cs typeface="Calibri" pitchFamily="34" charset="0"/>
              </a:rPr>
              <a:t> TNHH </a:t>
            </a:r>
            <a:r>
              <a:rPr lang="en-US" sz="3000" dirty="0" err="1">
                <a:cs typeface="Calibri" pitchFamily="34" charset="0"/>
              </a:rPr>
              <a:t>Phương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Xuân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có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nợ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vay</a:t>
            </a:r>
            <a:r>
              <a:rPr lang="en-US" sz="3000" dirty="0">
                <a:cs typeface="Calibri" pitchFamily="34" charset="0"/>
              </a:rPr>
              <a:t> 100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đáo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hạn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sau</a:t>
            </a:r>
            <a:r>
              <a:rPr lang="en-US" sz="3000" dirty="0">
                <a:cs typeface="Calibri" pitchFamily="34" charset="0"/>
              </a:rPr>
              <a:t> 1 </a:t>
            </a:r>
            <a:r>
              <a:rPr lang="en-US" sz="3000" dirty="0" err="1">
                <a:cs typeface="Calibri" pitchFamily="34" charset="0"/>
              </a:rPr>
              <a:t>năm</a:t>
            </a:r>
            <a:r>
              <a:rPr lang="vi-VN" sz="3000" dirty="0">
                <a:cs typeface="Calibri" pitchFamily="34" charset="0"/>
              </a:rPr>
              <a:t>.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Tổng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tài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sản</a:t>
            </a:r>
            <a:r>
              <a:rPr lang="en-US" sz="3000" dirty="0">
                <a:cs typeface="Calibri" pitchFamily="34" charset="0"/>
              </a:rPr>
              <a:t> 40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.</a:t>
            </a:r>
            <a:endParaRPr lang="vi-VN" sz="3000" dirty="0">
              <a:cs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3000" dirty="0" err="1">
                <a:cs typeface="Calibri" pitchFamily="34" charset="0"/>
              </a:rPr>
              <a:t>Cơ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hội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đầu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tư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vốn</a:t>
            </a:r>
            <a:r>
              <a:rPr lang="en-US" sz="3000" dirty="0">
                <a:cs typeface="Calibri" pitchFamily="34" charset="0"/>
              </a:rPr>
              <a:t> ban </a:t>
            </a:r>
            <a:r>
              <a:rPr lang="en-US" sz="3000" dirty="0" err="1">
                <a:cs typeface="Calibri" pitchFamily="34" charset="0"/>
              </a:rPr>
              <a:t>đầu</a:t>
            </a:r>
            <a:r>
              <a:rPr lang="en-US" sz="3000" dirty="0">
                <a:cs typeface="Calibri" pitchFamily="34" charset="0"/>
              </a:rPr>
              <a:t> 50 </a:t>
            </a:r>
            <a:r>
              <a:rPr lang="vi-VN" sz="3000" dirty="0">
                <a:cs typeface="Calibri" pitchFamily="34" charset="0"/>
              </a:rPr>
              <a:t>tỷ. </a:t>
            </a:r>
            <a:r>
              <a:rPr lang="en-US" sz="3000" dirty="0" err="1">
                <a:cs typeface="Calibri" pitchFamily="34" charset="0"/>
              </a:rPr>
              <a:t>Sau</a:t>
            </a:r>
            <a:r>
              <a:rPr lang="en-US" sz="3000" dirty="0">
                <a:cs typeface="Calibri" pitchFamily="34" charset="0"/>
              </a:rPr>
              <a:t> 1 </a:t>
            </a:r>
            <a:r>
              <a:rPr lang="en-US" sz="3000" dirty="0" err="1">
                <a:cs typeface="Calibri" pitchFamily="34" charset="0"/>
              </a:rPr>
              <a:t>năm</a:t>
            </a:r>
            <a:r>
              <a:rPr lang="en-US" sz="3000" dirty="0">
                <a:cs typeface="Calibri" pitchFamily="34" charset="0"/>
              </a:rPr>
              <a:t>, </a:t>
            </a:r>
            <a:r>
              <a:rPr lang="en-US" sz="3000" dirty="0" err="1">
                <a:cs typeface="Calibri" pitchFamily="34" charset="0"/>
              </a:rPr>
              <a:t>xác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suất</a:t>
            </a:r>
            <a:r>
              <a:rPr lang="en-US" sz="3000" dirty="0">
                <a:cs typeface="Calibri" pitchFamily="34" charset="0"/>
              </a:rPr>
              <a:t> 70% </a:t>
            </a:r>
            <a:r>
              <a:rPr lang="en-US" sz="3000" dirty="0" err="1">
                <a:cs typeface="Calibri" pitchFamily="34" charset="0"/>
              </a:rPr>
              <a:t>thu</a:t>
            </a:r>
            <a:r>
              <a:rPr lang="en-US" sz="3000" dirty="0">
                <a:cs typeface="Calibri" pitchFamily="34" charset="0"/>
              </a:rPr>
              <a:t> 100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(</a:t>
            </a:r>
            <a:r>
              <a:rPr lang="en-US" sz="3000" dirty="0" err="1">
                <a:cs typeface="Calibri" pitchFamily="34" charset="0"/>
              </a:rPr>
              <a:t>thành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công</a:t>
            </a:r>
            <a:r>
              <a:rPr lang="en-US" sz="3000" dirty="0">
                <a:cs typeface="Calibri" pitchFamily="34" charset="0"/>
              </a:rPr>
              <a:t>)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30% </a:t>
            </a:r>
            <a:r>
              <a:rPr lang="en-US" sz="3000" dirty="0" err="1">
                <a:cs typeface="Calibri" pitchFamily="34" charset="0"/>
              </a:rPr>
              <a:t>thu</a:t>
            </a:r>
            <a:r>
              <a:rPr lang="en-US" sz="3000" dirty="0">
                <a:cs typeface="Calibri" pitchFamily="34" charset="0"/>
              </a:rPr>
              <a:t> 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(</a:t>
            </a:r>
            <a:r>
              <a:rPr lang="en-US" sz="3000" dirty="0" err="1">
                <a:cs typeface="Calibri" pitchFamily="34" charset="0"/>
              </a:rPr>
              <a:t>thất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bại</a:t>
            </a:r>
            <a:r>
              <a:rPr lang="en-US" sz="3000" dirty="0">
                <a:cs typeface="Calibri" pitchFamily="34" charset="0"/>
              </a:rPr>
              <a:t>)</a:t>
            </a:r>
          </a:p>
          <a:p>
            <a:pPr algn="just">
              <a:buFont typeface="Wingdings" pitchFamily="2" charset="2"/>
              <a:buChar char="§"/>
            </a:pPr>
            <a:r>
              <a:rPr lang="en-US" sz="3000" dirty="0" err="1">
                <a:cs typeface="Calibri" pitchFamily="34" charset="0"/>
              </a:rPr>
              <a:t>Chủ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nợ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từ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chối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cho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vay</a:t>
            </a:r>
            <a:r>
              <a:rPr lang="en-US" sz="3000" dirty="0">
                <a:cs typeface="Calibri" pitchFamily="34" charset="0"/>
              </a:rPr>
              <a:t>. </a:t>
            </a:r>
            <a:r>
              <a:rPr lang="en-US" sz="3000" dirty="0" err="1">
                <a:cs typeface="Calibri" pitchFamily="34" charset="0"/>
              </a:rPr>
              <a:t>Phương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Xuân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có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tiền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riêng</a:t>
            </a:r>
            <a:r>
              <a:rPr lang="en-US" sz="3000" dirty="0">
                <a:cs typeface="Calibri" pitchFamily="34" charset="0"/>
              </a:rPr>
              <a:t> 10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có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thể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dùng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để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góp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vốn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kinh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doanh</a:t>
            </a:r>
            <a:r>
              <a:rPr lang="en-US" sz="3000" dirty="0">
                <a:cs typeface="Calibri" pitchFamily="34" charset="0"/>
              </a:rPr>
              <a:t>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b="1" dirty="0"/>
              <a:t>I.	GIỚI 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60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 err="1">
                <a:cs typeface="Calibri" pitchFamily="34" charset="0"/>
              </a:rPr>
              <a:t>Góp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vốn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trong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điều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kiện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kiệt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quệ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tài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chính</a:t>
            </a:r>
            <a:endParaRPr lang="en-US" sz="3000" b="1" i="1" dirty="0">
              <a:cs typeface="Calibri" pitchFamily="34" charset="0"/>
            </a:endParaRPr>
          </a:p>
          <a:p>
            <a:pPr marL="514350" lvl="0" indent="-514350" algn="just">
              <a:buNone/>
            </a:pPr>
            <a:r>
              <a:rPr lang="en-US" sz="3000" dirty="0">
                <a:cs typeface="Calibri" pitchFamily="34" charset="0"/>
              </a:rPr>
              <a:t>1. </a:t>
            </a:r>
            <a:r>
              <a:rPr lang="en-US" sz="3000" dirty="0" err="1">
                <a:cs typeface="Calibri" pitchFamily="34" charset="0"/>
              </a:rPr>
              <a:t>Nếu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Phương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Xuân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quyết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định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góp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thêm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vốn</a:t>
            </a:r>
            <a:r>
              <a:rPr lang="en-US" sz="3000" dirty="0">
                <a:cs typeface="Calibri" pitchFamily="34" charset="0"/>
              </a:rPr>
              <a:t>, </a:t>
            </a:r>
            <a:r>
              <a:rPr lang="en-US" sz="3000" dirty="0" err="1">
                <a:cs typeface="Calibri" pitchFamily="34" charset="0"/>
              </a:rPr>
              <a:t>đầu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tư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thất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bại</a:t>
            </a:r>
            <a:r>
              <a:rPr lang="en-US" sz="3000" dirty="0">
                <a:cs typeface="Calibri" pitchFamily="34" charset="0"/>
              </a:rPr>
              <a:t>, </a:t>
            </a:r>
            <a:r>
              <a:rPr lang="en-US" sz="3000" dirty="0" err="1">
                <a:cs typeface="Calibri" pitchFamily="34" charset="0"/>
              </a:rPr>
              <a:t>sau</a:t>
            </a:r>
            <a:r>
              <a:rPr lang="en-US" sz="3000" dirty="0">
                <a:cs typeface="Calibri" pitchFamily="34" charset="0"/>
              </a:rPr>
              <a:t> 1 </a:t>
            </a:r>
            <a:r>
              <a:rPr lang="en-US" sz="3000" dirty="0" err="1">
                <a:cs typeface="Calibri" pitchFamily="34" charset="0"/>
              </a:rPr>
              <a:t>năm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giá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trị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của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chủ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nợ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chủ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sở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hữu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lần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lượt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là</a:t>
            </a:r>
            <a:r>
              <a:rPr lang="en-US" sz="3000" dirty="0">
                <a:cs typeface="Calibri" pitchFamily="34" charset="0"/>
              </a:rPr>
              <a:t>:</a:t>
            </a:r>
          </a:p>
          <a:p>
            <a:pPr algn="just">
              <a:buNone/>
            </a:pPr>
            <a:r>
              <a:rPr lang="en-US" sz="3000" dirty="0">
                <a:cs typeface="Calibri" pitchFamily="34" charset="0"/>
              </a:rPr>
              <a:t>a/ 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			b/ 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40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	</a:t>
            </a:r>
          </a:p>
          <a:p>
            <a:pPr algn="just">
              <a:buNone/>
            </a:pPr>
            <a:r>
              <a:rPr lang="en-US" sz="3000" dirty="0">
                <a:cs typeface="Calibri" pitchFamily="34" charset="0"/>
              </a:rPr>
              <a:t>c/ 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50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			d/ </a:t>
            </a:r>
            <a:r>
              <a:rPr lang="en-US" sz="3000" dirty="0" err="1">
                <a:cs typeface="Calibri" pitchFamily="34" charset="0"/>
              </a:rPr>
              <a:t>Khác</a:t>
            </a:r>
            <a:endParaRPr lang="en-US" sz="3000" dirty="0">
              <a:cs typeface="Calibri" pitchFamily="34" charset="0"/>
            </a:endParaRPr>
          </a:p>
          <a:p>
            <a:pPr lvl="0">
              <a:buNone/>
            </a:pPr>
            <a:r>
              <a:rPr lang="en-US" sz="3000" dirty="0">
                <a:cs typeface="Calibri" pitchFamily="34" charset="0"/>
              </a:rPr>
              <a:t>3. </a:t>
            </a:r>
            <a:r>
              <a:rPr lang="en-US" sz="3000" dirty="0" err="1">
                <a:cs typeface="Calibri" pitchFamily="34" charset="0"/>
              </a:rPr>
              <a:t>Nếu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Phương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Xuân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quyết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định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góp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thêm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vốn</a:t>
            </a:r>
            <a:r>
              <a:rPr lang="en-US" sz="3000" dirty="0">
                <a:cs typeface="Calibri" pitchFamily="34" charset="0"/>
              </a:rPr>
              <a:t>, </a:t>
            </a:r>
            <a:r>
              <a:rPr lang="en-US" sz="3000" dirty="0" err="1">
                <a:cs typeface="Calibri" pitchFamily="34" charset="0"/>
              </a:rPr>
              <a:t>đầu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tư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thành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công</a:t>
            </a:r>
            <a:r>
              <a:rPr lang="en-US" sz="3000" dirty="0">
                <a:cs typeface="Calibri" pitchFamily="34" charset="0"/>
              </a:rPr>
              <a:t>, </a:t>
            </a:r>
            <a:r>
              <a:rPr lang="en-US" sz="3000" dirty="0" err="1">
                <a:cs typeface="Calibri" pitchFamily="34" charset="0"/>
              </a:rPr>
              <a:t>sau</a:t>
            </a:r>
            <a:r>
              <a:rPr lang="en-US" sz="3000" dirty="0">
                <a:cs typeface="Calibri" pitchFamily="34" charset="0"/>
              </a:rPr>
              <a:t> 1 </a:t>
            </a:r>
            <a:r>
              <a:rPr lang="en-US" sz="3000" dirty="0" err="1">
                <a:cs typeface="Calibri" pitchFamily="34" charset="0"/>
              </a:rPr>
              <a:t>năm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giá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trị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của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chủ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nợ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chủ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sở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hữu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lần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lượt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là</a:t>
            </a:r>
            <a:r>
              <a:rPr lang="en-US" sz="3000" dirty="0">
                <a:cs typeface="Calibri" pitchFamily="34" charset="0"/>
              </a:rPr>
              <a:t>:</a:t>
            </a:r>
          </a:p>
          <a:p>
            <a:pPr>
              <a:buNone/>
            </a:pPr>
            <a:r>
              <a:rPr lang="en-US" sz="3000" dirty="0">
                <a:cs typeface="Calibri" pitchFamily="34" charset="0"/>
              </a:rPr>
              <a:t>a/ 50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100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		b/ 70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0 </a:t>
            </a:r>
            <a:r>
              <a:rPr lang="en-US" sz="3000" dirty="0" err="1">
                <a:cs typeface="Calibri" pitchFamily="34" charset="0"/>
              </a:rPr>
              <a:t>tỷ</a:t>
            </a:r>
            <a:endParaRPr lang="en-US" sz="3000" dirty="0">
              <a:cs typeface="Calibri" pitchFamily="34" charset="0"/>
            </a:endParaRPr>
          </a:p>
          <a:p>
            <a:pPr>
              <a:buNone/>
            </a:pPr>
            <a:r>
              <a:rPr lang="en-US" sz="3000" dirty="0">
                <a:cs typeface="Calibri" pitchFamily="34" charset="0"/>
              </a:rPr>
              <a:t>c/ 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70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			d/ </a:t>
            </a:r>
            <a:r>
              <a:rPr lang="en-US" sz="3000" dirty="0" err="1">
                <a:cs typeface="Calibri" pitchFamily="34" charset="0"/>
              </a:rPr>
              <a:t>Khác</a:t>
            </a:r>
            <a:endParaRPr lang="en-US" sz="3000" dirty="0">
              <a:cs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b="1" dirty="0"/>
              <a:t>I.	GIỚI 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27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 err="1">
                <a:cs typeface="Calibri" pitchFamily="34" charset="0"/>
              </a:rPr>
              <a:t>Góp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vốn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trong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điều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kiện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kiệt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quệ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tài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chính</a:t>
            </a:r>
            <a:endParaRPr lang="en-US" sz="3000" b="1" i="1" dirty="0">
              <a:cs typeface="Calibri" pitchFamily="34" charset="0"/>
            </a:endParaRPr>
          </a:p>
          <a:p>
            <a:pPr>
              <a:buNone/>
            </a:pPr>
            <a:r>
              <a:rPr lang="en-US" sz="3000" dirty="0">
                <a:cs typeface="Calibri" pitchFamily="34" charset="0"/>
              </a:rPr>
              <a:t>3. </a:t>
            </a:r>
            <a:r>
              <a:rPr lang="en-US" sz="3000" dirty="0" err="1">
                <a:cs typeface="Calibri" pitchFamily="34" charset="0"/>
              </a:rPr>
              <a:t>Phương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Xuân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nên</a:t>
            </a:r>
            <a:r>
              <a:rPr lang="en-US" sz="3000" dirty="0">
                <a:cs typeface="Calibri" pitchFamily="34" charset="0"/>
              </a:rPr>
              <a:t>:</a:t>
            </a:r>
          </a:p>
          <a:p>
            <a:pPr>
              <a:buNone/>
            </a:pPr>
            <a:r>
              <a:rPr lang="en-US" sz="3000" dirty="0">
                <a:cs typeface="Calibri" pitchFamily="34" charset="0"/>
              </a:rPr>
              <a:t>a/ </a:t>
            </a:r>
            <a:r>
              <a:rPr lang="en-US" sz="3000" dirty="0" err="1">
                <a:cs typeface="Calibri" pitchFamily="34" charset="0"/>
              </a:rPr>
              <a:t>Góp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vốn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đầu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tư</a:t>
            </a:r>
            <a:r>
              <a:rPr lang="en-US" sz="3000" dirty="0">
                <a:cs typeface="Calibri" pitchFamily="34" charset="0"/>
              </a:rPr>
              <a:t>.</a:t>
            </a:r>
          </a:p>
          <a:p>
            <a:pPr>
              <a:buNone/>
            </a:pPr>
            <a:r>
              <a:rPr lang="en-US" sz="3000" dirty="0">
                <a:cs typeface="Calibri" pitchFamily="34" charset="0"/>
              </a:rPr>
              <a:t>b/ </a:t>
            </a:r>
            <a:r>
              <a:rPr lang="en-US" sz="3000" dirty="0" err="1">
                <a:cs typeface="Calibri" pitchFamily="34" charset="0"/>
              </a:rPr>
              <a:t>Không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nên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góp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vốn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đầu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tư</a:t>
            </a:r>
            <a:r>
              <a:rPr lang="en-US" sz="3000" dirty="0">
                <a:cs typeface="Calibri" pitchFamily="34" charset="0"/>
              </a:rPr>
              <a:t>.</a:t>
            </a:r>
          </a:p>
          <a:p>
            <a:pPr>
              <a:buNone/>
            </a:pPr>
            <a:r>
              <a:rPr lang="en-US" sz="3000" dirty="0">
                <a:cs typeface="Calibri" pitchFamily="34" charset="0"/>
              </a:rPr>
              <a:t>c/ </a:t>
            </a:r>
            <a:r>
              <a:rPr lang="en-US" sz="3000" dirty="0" err="1">
                <a:cs typeface="Calibri" pitchFamily="34" charset="0"/>
              </a:rPr>
              <a:t>Trốn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Mỹ</a:t>
            </a:r>
            <a:r>
              <a:rPr lang="en-US" sz="3000" dirty="0">
                <a:cs typeface="Calibri" pitchFamily="34" charset="0"/>
              </a:rPr>
              <a:t>.				</a:t>
            </a:r>
          </a:p>
          <a:p>
            <a:pPr>
              <a:buNone/>
            </a:pPr>
            <a:r>
              <a:rPr lang="en-US" sz="3000" dirty="0">
                <a:cs typeface="Calibri" pitchFamily="34" charset="0"/>
              </a:rPr>
              <a:t>d/ </a:t>
            </a:r>
            <a:r>
              <a:rPr lang="en-US" sz="3000" dirty="0" err="1">
                <a:cs typeface="Calibri" pitchFamily="34" charset="0"/>
              </a:rPr>
              <a:t>Khác</a:t>
            </a:r>
            <a:r>
              <a:rPr lang="en-US" sz="3000" dirty="0">
                <a:cs typeface="Calibri" pitchFamily="34" charset="0"/>
              </a:rPr>
              <a:t>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b="1" dirty="0"/>
              <a:t>I.	GIỚI 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0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19</a:t>
            </a:fld>
            <a:endParaRPr lang="vi-VN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500188" y="142875"/>
            <a:ext cx="7643812" cy="1000125"/>
          </a:xfrm>
        </p:spPr>
        <p:txBody>
          <a:bodyPr/>
          <a:lstStyle/>
          <a:p>
            <a:pPr marL="465138" indent="-465138"/>
            <a:r>
              <a:rPr lang="en-AU" b="1" dirty="0"/>
              <a:t>I.	</a:t>
            </a:r>
            <a:r>
              <a:rPr lang="en-US" b="1" dirty="0"/>
              <a:t>GIỚI THIỆU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767E7-6CB9-487E-A466-702B767FD85B}"/>
              </a:ext>
            </a:extLst>
          </p:cNvPr>
          <p:cNvSpPr txBox="1"/>
          <p:nvPr/>
        </p:nvSpPr>
        <p:spPr>
          <a:xfrm>
            <a:off x="135228" y="1360717"/>
            <a:ext cx="887354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Cấu</a:t>
            </a:r>
            <a:r>
              <a:rPr lang="en-US" sz="3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trúc</a:t>
            </a:r>
            <a:r>
              <a:rPr lang="en-US" sz="3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hệ</a:t>
            </a:r>
            <a:r>
              <a:rPr lang="en-US" sz="3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thống</a:t>
            </a:r>
            <a:r>
              <a:rPr lang="en-US" sz="3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quản</a:t>
            </a:r>
            <a:r>
              <a:rPr lang="en-US" sz="3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trị</a:t>
            </a:r>
            <a:endParaRPr lang="en-US" sz="3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3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3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3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3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3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3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571500" indent="-5715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3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EA2E4B4E-774B-44D2-A606-6BFE321F8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28" y="5885368"/>
            <a:ext cx="8621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000" dirty="0"/>
              <a:t>Berk, </a:t>
            </a:r>
            <a:r>
              <a:rPr lang="en-US" altLang="en-US" sz="2000" dirty="0" err="1"/>
              <a:t>DeMarzo</a:t>
            </a:r>
            <a:r>
              <a:rPr lang="en-US" altLang="en-US" sz="2000" dirty="0"/>
              <a:t> </a:t>
            </a:r>
            <a:r>
              <a:rPr lang="en-US" altLang="en-US" sz="2000" i="1" dirty="0"/>
              <a:t>Corporate Finance </a:t>
            </a:r>
            <a:r>
              <a:rPr lang="en-US" altLang="en-US" sz="2000" dirty="0"/>
              <a:t>4</a:t>
            </a:r>
            <a:r>
              <a:rPr lang="en-US" altLang="en-US" sz="2000" baseline="30000" dirty="0"/>
              <a:t>th</a:t>
            </a:r>
            <a:r>
              <a:rPr lang="en-US" altLang="en-US" sz="2000" dirty="0"/>
              <a:t> edition.  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6DAB07B-9F3B-45AB-8BCB-F80B6D13B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8" y="1843201"/>
            <a:ext cx="5581650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 idx="4294967295"/>
          </p:nvPr>
        </p:nvSpPr>
        <p:spPr>
          <a:xfrm>
            <a:off x="0" y="2209800"/>
            <a:ext cx="9144000" cy="3276600"/>
          </a:xfrm>
          <a:noFill/>
          <a:ln>
            <a:solidFill>
              <a:srgbClr val="000000"/>
            </a:solidFill>
          </a:ln>
        </p:spPr>
        <p:txBody>
          <a:bodyPr/>
          <a:lstStyle/>
          <a:p>
            <a:pPr algn="ctr"/>
            <a:r>
              <a:rPr lang="en-US" sz="3200" b="1" i="1" dirty="0">
                <a:solidFill>
                  <a:schemeClr val="tx1"/>
                </a:solidFill>
              </a:rPr>
              <a:t>TCH321</a:t>
            </a:r>
            <a:br>
              <a:rPr lang="en-US" sz="3200" b="1" i="1" dirty="0">
                <a:solidFill>
                  <a:schemeClr val="tx1"/>
                </a:solidFill>
              </a:rPr>
            </a:br>
            <a:r>
              <a:rPr lang="en-US" sz="2500" b="1" dirty="0">
                <a:solidFill>
                  <a:schemeClr val="tx1"/>
                </a:solidFill>
              </a:rPr>
              <a:t>TÀI CHÍNH DOANH NGHIỆP</a:t>
            </a:r>
            <a:br>
              <a:rPr lang="en-US" sz="2500" b="1" dirty="0">
                <a:solidFill>
                  <a:schemeClr val="tx1"/>
                </a:solidFill>
              </a:rPr>
            </a:br>
            <a:r>
              <a:rPr lang="en-US" sz="2500" b="1" i="1" dirty="0" err="1">
                <a:solidFill>
                  <a:schemeClr val="tx1"/>
                </a:solidFill>
              </a:rPr>
              <a:t>Nguyễn</a:t>
            </a:r>
            <a:r>
              <a:rPr lang="en-US" sz="2500" b="1" i="1" dirty="0">
                <a:solidFill>
                  <a:schemeClr val="tx1"/>
                </a:solidFill>
              </a:rPr>
              <a:t> </a:t>
            </a:r>
            <a:r>
              <a:rPr lang="en-US" sz="2500" b="1" i="1" dirty="0" err="1">
                <a:solidFill>
                  <a:schemeClr val="tx1"/>
                </a:solidFill>
              </a:rPr>
              <a:t>Mạnh</a:t>
            </a:r>
            <a:r>
              <a:rPr lang="en-US" sz="2500" b="1" i="1" dirty="0">
                <a:solidFill>
                  <a:schemeClr val="tx1"/>
                </a:solidFill>
              </a:rPr>
              <a:t> </a:t>
            </a:r>
            <a:r>
              <a:rPr lang="en-US" sz="2500" b="1" i="1" dirty="0" err="1">
                <a:solidFill>
                  <a:schemeClr val="tx1"/>
                </a:solidFill>
              </a:rPr>
              <a:t>Hiệp</a:t>
            </a:r>
            <a:br>
              <a:rPr lang="en-US" sz="2500" b="1" i="1" dirty="0">
                <a:solidFill>
                  <a:schemeClr val="tx1"/>
                </a:solidFill>
              </a:rPr>
            </a:br>
            <a:r>
              <a:rPr lang="en-US" sz="2500" b="1" i="1" dirty="0">
                <a:solidFill>
                  <a:schemeClr val="tx1"/>
                </a:solidFill>
              </a:rPr>
              <a:t>2020</a:t>
            </a:r>
            <a:br>
              <a:rPr lang="en-US" sz="2500" b="1" i="1" dirty="0">
                <a:solidFill>
                  <a:schemeClr val="tx1"/>
                </a:solidFill>
              </a:rPr>
            </a:br>
            <a:endParaRPr lang="vi-VN" sz="2500" b="1" dirty="0">
              <a:solidFill>
                <a:schemeClr val="tx1"/>
              </a:solidFill>
            </a:endParaRPr>
          </a:p>
        </p:txBody>
      </p:sp>
      <p:sp>
        <p:nvSpPr>
          <p:cNvPr id="409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3BAD24-120C-4693-BC05-59A13266C2CE}" type="slidenum">
              <a:rPr lang="vi-VN" smtClean="0"/>
              <a:pPr/>
              <a:t>2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20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98587"/>
            <a:ext cx="9067800" cy="4697413"/>
          </a:xfrm>
        </p:spPr>
        <p:txBody>
          <a:bodyPr/>
          <a:lstStyle/>
          <a:p>
            <a:pPr>
              <a:buNone/>
            </a:pPr>
            <a:r>
              <a:rPr lang="en-US" sz="3000" b="1" i="1" dirty="0"/>
              <a:t>Các </a:t>
            </a:r>
            <a:r>
              <a:rPr lang="en-US" sz="3000" b="1" i="1" dirty="0" err="1"/>
              <a:t>loại</a:t>
            </a:r>
            <a:r>
              <a:rPr lang="en-US" sz="3000" b="1" i="1" dirty="0"/>
              <a:t> </a:t>
            </a:r>
            <a:r>
              <a:rPr lang="en-US" sz="3000" b="1" i="1" dirty="0" err="1"/>
              <a:t>quyết</a:t>
            </a:r>
            <a:r>
              <a:rPr lang="en-US" sz="3000" b="1" i="1" dirty="0"/>
              <a:t> </a:t>
            </a:r>
            <a:r>
              <a:rPr lang="en-US" sz="3000" b="1" i="1" dirty="0" err="1"/>
              <a:t>định</a:t>
            </a:r>
            <a:r>
              <a:rPr lang="en-US" sz="3000" b="1" i="1" dirty="0"/>
              <a:t> </a:t>
            </a:r>
            <a:r>
              <a:rPr lang="en-US" sz="3000" b="1" i="1" dirty="0" err="1"/>
              <a:t>trong</a:t>
            </a:r>
            <a:r>
              <a:rPr lang="en-US" sz="3000" b="1" i="1" dirty="0"/>
              <a:t> </a:t>
            </a:r>
            <a:r>
              <a:rPr lang="en-US" sz="3000" b="1" i="1" dirty="0" err="1"/>
              <a:t>doanh</a:t>
            </a:r>
            <a:r>
              <a:rPr lang="en-US" sz="3000" b="1" i="1" dirty="0"/>
              <a:t> </a:t>
            </a:r>
            <a:r>
              <a:rPr lang="en-US" sz="3000" b="1" i="1" dirty="0" err="1"/>
              <a:t>nghiệp</a:t>
            </a:r>
            <a:endParaRPr lang="en-US" sz="3000" b="1" i="1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Quyết</a:t>
            </a:r>
            <a:r>
              <a:rPr lang="en-US" sz="3000" dirty="0"/>
              <a:t> </a:t>
            </a: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tư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Quyết</a:t>
            </a:r>
            <a:r>
              <a:rPr lang="en-US" sz="3000" dirty="0"/>
              <a:t> </a:t>
            </a: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chính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Quyết</a:t>
            </a:r>
            <a:r>
              <a:rPr lang="en-US" sz="3000" dirty="0"/>
              <a:t> </a:t>
            </a: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hoạt</a:t>
            </a:r>
            <a:r>
              <a:rPr lang="en-US" sz="3000" dirty="0"/>
              <a:t> </a:t>
            </a:r>
            <a:r>
              <a:rPr lang="en-US" sz="3000" dirty="0" err="1"/>
              <a:t>động</a:t>
            </a:r>
            <a:r>
              <a:rPr lang="en-US" sz="3000" dirty="0"/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sz="2000" i="1" dirty="0" err="1"/>
              <a:t>Quyết</a:t>
            </a:r>
            <a:r>
              <a:rPr lang="en-US" sz="2000" i="1" dirty="0"/>
              <a:t> </a:t>
            </a:r>
            <a:r>
              <a:rPr lang="en-US" sz="2000" i="1" dirty="0" err="1"/>
              <a:t>định</a:t>
            </a:r>
            <a:r>
              <a:rPr lang="en-US" sz="2000" i="1" dirty="0"/>
              <a:t> </a:t>
            </a:r>
            <a:r>
              <a:rPr lang="en-US" sz="2000" i="1" dirty="0" err="1"/>
              <a:t>nào</a:t>
            </a:r>
            <a:r>
              <a:rPr lang="en-US" sz="2000" i="1" dirty="0"/>
              <a:t> </a:t>
            </a:r>
            <a:r>
              <a:rPr lang="en-US" sz="2000" i="1" dirty="0" err="1"/>
              <a:t>được</a:t>
            </a:r>
            <a:r>
              <a:rPr lang="en-US" sz="2000" i="1" dirty="0"/>
              <a:t> </a:t>
            </a:r>
            <a:r>
              <a:rPr lang="en-US" sz="2000" i="1" dirty="0" err="1"/>
              <a:t>đưa</a:t>
            </a:r>
            <a:r>
              <a:rPr lang="en-US" sz="2000" i="1" dirty="0"/>
              <a:t> </a:t>
            </a:r>
            <a:r>
              <a:rPr lang="en-US" sz="2000" i="1" dirty="0" err="1"/>
              <a:t>ra</a:t>
            </a:r>
            <a:r>
              <a:rPr lang="en-US" sz="2000" i="1" dirty="0"/>
              <a:t> </a:t>
            </a:r>
            <a:r>
              <a:rPr lang="en-US" sz="2000" i="1" dirty="0" err="1"/>
              <a:t>trước</a:t>
            </a:r>
            <a:r>
              <a:rPr lang="en-US" sz="2000" i="1" dirty="0"/>
              <a:t>?</a:t>
            </a:r>
          </a:p>
          <a:p>
            <a:pPr>
              <a:buNone/>
            </a:pPr>
            <a:r>
              <a:rPr lang="en-US" sz="3000" b="1" dirty="0" err="1"/>
              <a:t>Dựa</a:t>
            </a:r>
            <a:r>
              <a:rPr lang="en-US" sz="3000" b="1" dirty="0"/>
              <a:t> </a:t>
            </a:r>
            <a:r>
              <a:rPr lang="en-US" sz="3000" b="1" dirty="0" err="1"/>
              <a:t>vào</a:t>
            </a:r>
            <a:r>
              <a:rPr lang="en-US" sz="3000" b="1" dirty="0"/>
              <a:t> </a:t>
            </a:r>
            <a:r>
              <a:rPr lang="en-US" sz="3000" b="1" dirty="0" err="1"/>
              <a:t>đặc</a:t>
            </a:r>
            <a:r>
              <a:rPr lang="en-US" sz="3000" b="1" dirty="0"/>
              <a:t> </a:t>
            </a:r>
            <a:r>
              <a:rPr lang="en-US" sz="3000" b="1" dirty="0" err="1"/>
              <a:t>điểm</a:t>
            </a:r>
            <a:r>
              <a:rPr lang="en-US" sz="3000" b="1" dirty="0"/>
              <a:t> </a:t>
            </a:r>
            <a:r>
              <a:rPr lang="en-US" sz="3000" b="1" dirty="0" err="1"/>
              <a:t>thời</a:t>
            </a:r>
            <a:r>
              <a:rPr lang="en-US" sz="3000" b="1" dirty="0"/>
              <a:t> </a:t>
            </a:r>
            <a:r>
              <a:rPr lang="en-US" sz="3000" b="1" dirty="0" err="1"/>
              <a:t>gian</a:t>
            </a:r>
            <a:endParaRPr lang="en-US" sz="3000" b="1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Quyết</a:t>
            </a:r>
            <a:r>
              <a:rPr lang="en-US" sz="3000" dirty="0"/>
              <a:t> </a:t>
            </a: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quản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 </a:t>
            </a:r>
            <a:r>
              <a:rPr lang="en-US" sz="3000" dirty="0" err="1"/>
              <a:t>vốn</a:t>
            </a:r>
            <a:r>
              <a:rPr lang="en-US" sz="3000" dirty="0"/>
              <a:t> </a:t>
            </a:r>
            <a:r>
              <a:rPr lang="en-US" sz="3000" dirty="0" err="1"/>
              <a:t>ngắn</a:t>
            </a:r>
            <a:r>
              <a:rPr lang="en-US" sz="3000" dirty="0"/>
              <a:t> </a:t>
            </a:r>
            <a:r>
              <a:rPr lang="en-US" sz="3000" dirty="0" err="1"/>
              <a:t>hạn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Quyết</a:t>
            </a:r>
            <a:r>
              <a:rPr lang="en-US" sz="3000" dirty="0"/>
              <a:t> </a:t>
            </a: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quản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 </a:t>
            </a:r>
            <a:r>
              <a:rPr lang="en-US" sz="3000" dirty="0" err="1"/>
              <a:t>vốn</a:t>
            </a:r>
            <a:r>
              <a:rPr lang="en-US" sz="3000" dirty="0"/>
              <a:t> </a:t>
            </a:r>
            <a:r>
              <a:rPr lang="en-US" sz="3000" dirty="0" err="1"/>
              <a:t>dài</a:t>
            </a:r>
            <a:r>
              <a:rPr lang="en-US" sz="3000" dirty="0"/>
              <a:t> </a:t>
            </a:r>
            <a:r>
              <a:rPr lang="en-US" sz="3000" dirty="0" err="1"/>
              <a:t>hạn</a:t>
            </a: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GIỚI THIỆU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21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98587"/>
            <a:ext cx="9067800" cy="4697413"/>
          </a:xfrm>
        </p:spPr>
        <p:txBody>
          <a:bodyPr/>
          <a:lstStyle/>
          <a:p>
            <a:pPr>
              <a:buNone/>
            </a:pPr>
            <a:r>
              <a:rPr lang="en-US" sz="3000" b="1" i="1" dirty="0" err="1"/>
              <a:t>Ví</a:t>
            </a:r>
            <a:r>
              <a:rPr lang="en-US" sz="3000" b="1" i="1" dirty="0"/>
              <a:t> </a:t>
            </a:r>
            <a:r>
              <a:rPr lang="en-US" sz="3000" b="1" i="1" dirty="0" err="1"/>
              <a:t>dụ</a:t>
            </a:r>
            <a:r>
              <a:rPr lang="en-US" sz="3000" b="1" i="1" dirty="0"/>
              <a:t>: </a:t>
            </a:r>
            <a:r>
              <a:rPr lang="en-US" sz="3000" dirty="0" err="1"/>
              <a:t>Công</a:t>
            </a:r>
            <a:r>
              <a:rPr lang="en-US" sz="3000" dirty="0"/>
              <a:t> </a:t>
            </a:r>
            <a:r>
              <a:rPr lang="en-US" sz="3000" dirty="0" err="1"/>
              <a:t>ty</a:t>
            </a:r>
            <a:r>
              <a:rPr lang="en-US" sz="3000" dirty="0"/>
              <a:t> </a:t>
            </a:r>
            <a:r>
              <a:rPr lang="en-US" sz="3000" dirty="0" err="1"/>
              <a:t>Cổ</a:t>
            </a:r>
            <a:r>
              <a:rPr lang="en-US" sz="3000" dirty="0"/>
              <a:t> </a:t>
            </a:r>
            <a:r>
              <a:rPr lang="en-US" sz="3000" dirty="0" err="1"/>
              <a:t>phần</a:t>
            </a:r>
            <a:r>
              <a:rPr lang="en-US" sz="3000" dirty="0"/>
              <a:t> </a:t>
            </a:r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tư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Phát</a:t>
            </a:r>
            <a:r>
              <a:rPr lang="en-US" sz="3000" dirty="0"/>
              <a:t> </a:t>
            </a:r>
            <a:r>
              <a:rPr lang="en-US" sz="3000" dirty="0" err="1"/>
              <a:t>triển</a:t>
            </a:r>
            <a:r>
              <a:rPr lang="en-US" sz="3000" dirty="0"/>
              <a:t> </a:t>
            </a:r>
            <a:r>
              <a:rPr lang="en-US" sz="3000" dirty="0" err="1"/>
              <a:t>Sacom</a:t>
            </a:r>
            <a:r>
              <a:rPr lang="en-US" sz="3000" dirty="0"/>
              <a:t> </a:t>
            </a:r>
            <a:r>
              <a:rPr lang="en-US" sz="3000" dirty="0" err="1"/>
              <a:t>năm</a:t>
            </a:r>
            <a:r>
              <a:rPr lang="en-US" sz="3000" dirty="0"/>
              <a:t> 2011 </a:t>
            </a:r>
            <a:r>
              <a:rPr lang="en-US" sz="3000" dirty="0" err="1"/>
              <a:t>trả</a:t>
            </a:r>
            <a:r>
              <a:rPr lang="en-US" sz="3000" dirty="0"/>
              <a:t> </a:t>
            </a:r>
            <a:r>
              <a:rPr lang="en-US" sz="3000" dirty="0" err="1"/>
              <a:t>cổ</a:t>
            </a:r>
            <a:r>
              <a:rPr lang="en-US" sz="3000" dirty="0"/>
              <a:t> </a:t>
            </a:r>
            <a:r>
              <a:rPr lang="en-US" sz="3000" dirty="0" err="1"/>
              <a:t>tức</a:t>
            </a:r>
            <a:r>
              <a:rPr lang="en-US" sz="3000" dirty="0"/>
              <a:t> 141,359 </a:t>
            </a:r>
            <a:r>
              <a:rPr lang="en-US" sz="3000" dirty="0" err="1"/>
              <a:t>tỷ</a:t>
            </a:r>
            <a:r>
              <a:rPr lang="en-US" sz="3000" dirty="0"/>
              <a:t> </a:t>
            </a:r>
            <a:r>
              <a:rPr lang="en-US" sz="3000" dirty="0" err="1"/>
              <a:t>đồng</a:t>
            </a:r>
            <a:r>
              <a:rPr lang="en-US" sz="3000" dirty="0"/>
              <a:t> (77,04 </a:t>
            </a:r>
            <a:r>
              <a:rPr lang="en-US" sz="3000" dirty="0" err="1"/>
              <a:t>tỷ</a:t>
            </a:r>
            <a:r>
              <a:rPr lang="en-US" sz="3000" dirty="0"/>
              <a:t> </a:t>
            </a:r>
            <a:r>
              <a:rPr lang="en-US" sz="3000" dirty="0" err="1"/>
              <a:t>cổ</a:t>
            </a:r>
            <a:r>
              <a:rPr lang="en-US" sz="3000" dirty="0"/>
              <a:t> </a:t>
            </a:r>
            <a:r>
              <a:rPr lang="en-US" sz="3000" dirty="0" err="1"/>
              <a:t>tức</a:t>
            </a:r>
            <a:r>
              <a:rPr lang="en-US" sz="3000" dirty="0"/>
              <a:t> 2009 </a:t>
            </a:r>
            <a:r>
              <a:rPr lang="en-US" sz="3000" dirty="0" err="1"/>
              <a:t>và</a:t>
            </a:r>
            <a:r>
              <a:rPr lang="en-US" sz="3000" dirty="0"/>
              <a:t> 64,319 </a:t>
            </a:r>
            <a:r>
              <a:rPr lang="en-US" sz="3000" dirty="0" err="1"/>
              <a:t>tỷ</a:t>
            </a:r>
            <a:r>
              <a:rPr lang="en-US" sz="3000" dirty="0"/>
              <a:t> </a:t>
            </a:r>
            <a:r>
              <a:rPr lang="en-US" sz="3000" dirty="0" err="1"/>
              <a:t>cổ</a:t>
            </a:r>
            <a:r>
              <a:rPr lang="en-US" sz="3000" dirty="0"/>
              <a:t> </a:t>
            </a:r>
            <a:r>
              <a:rPr lang="en-US" sz="3000" dirty="0" err="1"/>
              <a:t>tức</a:t>
            </a:r>
            <a:r>
              <a:rPr lang="en-US" sz="3000" dirty="0"/>
              <a:t> 2010). </a:t>
            </a:r>
            <a:r>
              <a:rPr lang="en-US" sz="3000" dirty="0" err="1"/>
              <a:t>Tháng</a:t>
            </a:r>
            <a:r>
              <a:rPr lang="en-US" sz="3000" dirty="0"/>
              <a:t> 4 </a:t>
            </a:r>
            <a:r>
              <a:rPr lang="en-US" sz="3000" dirty="0" err="1"/>
              <a:t>cùng</a:t>
            </a:r>
            <a:r>
              <a:rPr lang="en-US" sz="3000" dirty="0"/>
              <a:t> </a:t>
            </a:r>
            <a:r>
              <a:rPr lang="en-US" sz="3000" dirty="0" err="1"/>
              <a:t>năm</a:t>
            </a:r>
            <a:r>
              <a:rPr lang="en-US" sz="3000" dirty="0"/>
              <a:t> </a:t>
            </a:r>
            <a:r>
              <a:rPr lang="en-US" sz="3000" dirty="0" err="1"/>
              <a:t>Công</a:t>
            </a:r>
            <a:r>
              <a:rPr lang="en-US" sz="3000" dirty="0"/>
              <a:t> </a:t>
            </a:r>
            <a:r>
              <a:rPr lang="en-US" sz="3000" dirty="0" err="1"/>
              <a:t>ty</a:t>
            </a:r>
            <a:r>
              <a:rPr lang="en-US" sz="3000" dirty="0"/>
              <a:t> </a:t>
            </a:r>
            <a:r>
              <a:rPr lang="en-US" sz="3000" dirty="0" err="1"/>
              <a:t>này</a:t>
            </a:r>
            <a:r>
              <a:rPr lang="en-US" sz="3000" dirty="0"/>
              <a:t> </a:t>
            </a:r>
            <a:r>
              <a:rPr lang="en-US" sz="3000" dirty="0" err="1"/>
              <a:t>đã</a:t>
            </a:r>
            <a:r>
              <a:rPr lang="en-US" sz="3000" dirty="0"/>
              <a:t> </a:t>
            </a:r>
            <a:r>
              <a:rPr lang="en-US" sz="3000" dirty="0" err="1"/>
              <a:t>mua</a:t>
            </a:r>
            <a:r>
              <a:rPr lang="en-US" sz="3000" dirty="0"/>
              <a:t> 31 </a:t>
            </a:r>
            <a:r>
              <a:rPr lang="en-US" sz="3000" dirty="0" err="1"/>
              <a:t>tỷ</a:t>
            </a:r>
            <a:r>
              <a:rPr lang="en-US" sz="3000" dirty="0"/>
              <a:t> </a:t>
            </a:r>
            <a:r>
              <a:rPr lang="en-US" sz="3000" dirty="0" err="1"/>
              <a:t>đồng</a:t>
            </a:r>
            <a:r>
              <a:rPr lang="en-US" sz="3000" dirty="0"/>
              <a:t> </a:t>
            </a:r>
            <a:r>
              <a:rPr lang="en-US" sz="3000" dirty="0" err="1"/>
              <a:t>cổ</a:t>
            </a:r>
            <a:r>
              <a:rPr lang="en-US" sz="3000" dirty="0"/>
              <a:t> </a:t>
            </a:r>
            <a:r>
              <a:rPr lang="en-US" sz="3000" dirty="0" err="1"/>
              <a:t>phần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Công</a:t>
            </a:r>
            <a:r>
              <a:rPr lang="en-US" sz="3000" dirty="0"/>
              <a:t> </a:t>
            </a:r>
            <a:r>
              <a:rPr lang="en-US" sz="3000" dirty="0" err="1"/>
              <a:t>ty</a:t>
            </a:r>
            <a:r>
              <a:rPr lang="en-US" sz="3000" dirty="0"/>
              <a:t> </a:t>
            </a:r>
            <a:r>
              <a:rPr lang="en-US" sz="3000" dirty="0" err="1"/>
              <a:t>Quốc</a:t>
            </a:r>
            <a:r>
              <a:rPr lang="en-US" sz="3000" dirty="0"/>
              <a:t> </a:t>
            </a:r>
            <a:r>
              <a:rPr lang="en-US" sz="3000" dirty="0" err="1"/>
              <a:t>Cường</a:t>
            </a:r>
            <a:r>
              <a:rPr lang="en-US" sz="3000" dirty="0"/>
              <a:t> </a:t>
            </a:r>
            <a:r>
              <a:rPr lang="en-US" sz="3000" dirty="0" err="1"/>
              <a:t>Gia</a:t>
            </a:r>
            <a:r>
              <a:rPr lang="en-US" sz="3000" dirty="0"/>
              <a:t> </a:t>
            </a:r>
            <a:r>
              <a:rPr lang="en-US" sz="3000" dirty="0" err="1"/>
              <a:t>lai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đến</a:t>
            </a:r>
            <a:r>
              <a:rPr lang="en-US" sz="3000" dirty="0"/>
              <a:t> </a:t>
            </a:r>
            <a:r>
              <a:rPr lang="en-US" sz="3000" dirty="0" err="1"/>
              <a:t>cuối</a:t>
            </a:r>
            <a:r>
              <a:rPr lang="en-US" sz="3000" dirty="0"/>
              <a:t> </a:t>
            </a:r>
            <a:r>
              <a:rPr lang="en-US" sz="3000" dirty="0" err="1"/>
              <a:t>năm</a:t>
            </a:r>
            <a:r>
              <a:rPr lang="en-US" sz="3000" dirty="0"/>
              <a:t> </a:t>
            </a:r>
            <a:r>
              <a:rPr lang="en-US" sz="3000" dirty="0" err="1"/>
              <a:t>đã</a:t>
            </a:r>
            <a:r>
              <a:rPr lang="en-US" sz="3000" dirty="0"/>
              <a:t> </a:t>
            </a:r>
            <a:r>
              <a:rPr lang="en-US" sz="3000" dirty="0" err="1"/>
              <a:t>giảm</a:t>
            </a:r>
            <a:r>
              <a:rPr lang="en-US" sz="3000" dirty="0"/>
              <a:t> 6,5 </a:t>
            </a:r>
            <a:r>
              <a:rPr lang="en-US" sz="3000" dirty="0" err="1"/>
              <a:t>tỷ</a:t>
            </a:r>
            <a:r>
              <a:rPr lang="en-US" sz="3000" dirty="0"/>
              <a:t> do </a:t>
            </a:r>
            <a:r>
              <a:rPr lang="en-US" sz="3000" dirty="0" err="1"/>
              <a:t>bán</a:t>
            </a:r>
            <a:r>
              <a:rPr lang="en-US" sz="3000" dirty="0"/>
              <a:t> 253110 </a:t>
            </a:r>
            <a:r>
              <a:rPr lang="en-US" sz="3000" dirty="0" err="1"/>
              <a:t>cổ</a:t>
            </a:r>
            <a:r>
              <a:rPr lang="en-US" sz="3000" dirty="0"/>
              <a:t> </a:t>
            </a:r>
            <a:r>
              <a:rPr lang="en-US" sz="3000" dirty="0" err="1"/>
              <a:t>phiếu</a:t>
            </a:r>
            <a:r>
              <a:rPr lang="en-US" sz="3000" dirty="0"/>
              <a:t>; </a:t>
            </a:r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tư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dự</a:t>
            </a:r>
            <a:r>
              <a:rPr lang="en-US" sz="3000" dirty="0"/>
              <a:t> </a:t>
            </a:r>
            <a:r>
              <a:rPr lang="en-US" sz="3000" dirty="0" err="1"/>
              <a:t>án</a:t>
            </a:r>
            <a:r>
              <a:rPr lang="en-US" sz="3000" dirty="0"/>
              <a:t> </a:t>
            </a:r>
            <a:r>
              <a:rPr lang="en-US" sz="3000" dirty="0" err="1"/>
              <a:t>căn</a:t>
            </a:r>
            <a:r>
              <a:rPr lang="en-US" sz="3000" dirty="0"/>
              <a:t> </a:t>
            </a:r>
            <a:r>
              <a:rPr lang="en-US" sz="3000" dirty="0" err="1"/>
              <a:t>hộ</a:t>
            </a:r>
            <a:r>
              <a:rPr lang="en-US" sz="3000" dirty="0"/>
              <a:t> 282,057 </a:t>
            </a:r>
            <a:r>
              <a:rPr lang="en-US" sz="3000" dirty="0" err="1"/>
              <a:t>tỷ</a:t>
            </a:r>
            <a:r>
              <a:rPr lang="en-US" sz="3000" dirty="0"/>
              <a:t> </a:t>
            </a:r>
            <a:r>
              <a:rPr lang="en-US" sz="3000" dirty="0" err="1"/>
              <a:t>đồng</a:t>
            </a:r>
            <a:r>
              <a:rPr lang="en-US" sz="3000" dirty="0"/>
              <a:t>; </a:t>
            </a:r>
            <a:r>
              <a:rPr lang="en-US" sz="3000" dirty="0" err="1"/>
              <a:t>cùng</a:t>
            </a:r>
            <a:r>
              <a:rPr lang="en-US" sz="3000" dirty="0"/>
              <a:t> </a:t>
            </a:r>
            <a:r>
              <a:rPr lang="en-US" sz="3000" dirty="0" err="1"/>
              <a:t>nhiều</a:t>
            </a:r>
            <a:r>
              <a:rPr lang="en-US" sz="3000" dirty="0"/>
              <a:t> </a:t>
            </a:r>
            <a:r>
              <a:rPr lang="en-US" sz="3000" dirty="0" err="1"/>
              <a:t>khoản</a:t>
            </a:r>
            <a:r>
              <a:rPr lang="en-US" sz="3000" dirty="0"/>
              <a:t> </a:t>
            </a:r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tư</a:t>
            </a:r>
            <a:r>
              <a:rPr lang="en-US" sz="3000" dirty="0"/>
              <a:t> </a:t>
            </a:r>
            <a:r>
              <a:rPr lang="en-US" sz="3000" dirty="0" err="1"/>
              <a:t>khác</a:t>
            </a:r>
            <a:r>
              <a:rPr lang="en-US" sz="3000" dirty="0"/>
              <a:t>. </a:t>
            </a:r>
          </a:p>
          <a:p>
            <a:pPr>
              <a:buNone/>
            </a:pPr>
            <a:r>
              <a:rPr lang="en-US" sz="2000" i="1" dirty="0"/>
              <a:t>(</a:t>
            </a:r>
            <a:r>
              <a:rPr lang="en-US" sz="2000" i="1" dirty="0" err="1"/>
              <a:t>Phân</a:t>
            </a:r>
            <a:r>
              <a:rPr lang="en-US" sz="2000" i="1" dirty="0"/>
              <a:t> </a:t>
            </a:r>
            <a:r>
              <a:rPr lang="en-US" sz="2000" i="1" dirty="0" err="1"/>
              <a:t>loại</a:t>
            </a:r>
            <a:r>
              <a:rPr lang="en-US" sz="2000" i="1" dirty="0"/>
              <a:t> </a:t>
            </a:r>
            <a:r>
              <a:rPr lang="en-US" sz="2000" i="1" dirty="0" err="1"/>
              <a:t>các</a:t>
            </a:r>
            <a:r>
              <a:rPr lang="en-US" sz="2000" i="1" dirty="0"/>
              <a:t> </a:t>
            </a:r>
            <a:r>
              <a:rPr lang="en-US" sz="2000" i="1" dirty="0" err="1"/>
              <a:t>quyết</a:t>
            </a:r>
            <a:r>
              <a:rPr lang="en-US" sz="2000" i="1" dirty="0"/>
              <a:t> </a:t>
            </a:r>
            <a:r>
              <a:rPr lang="en-US" sz="2000" i="1" dirty="0" err="1"/>
              <a:t>định</a:t>
            </a:r>
            <a:r>
              <a:rPr lang="en-US" sz="2000" i="1" dirty="0"/>
              <a:t> </a:t>
            </a:r>
            <a:r>
              <a:rPr lang="en-US" sz="2000" i="1" dirty="0" err="1"/>
              <a:t>trên</a:t>
            </a:r>
            <a:r>
              <a:rPr lang="en-US" sz="2000" i="1" dirty="0"/>
              <a:t>)</a:t>
            </a:r>
            <a:endParaRPr lang="en-US" sz="2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GIỚI THIỆU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22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98587"/>
            <a:ext cx="9067800" cy="4697413"/>
          </a:xfrm>
        </p:spPr>
        <p:txBody>
          <a:bodyPr/>
          <a:lstStyle/>
          <a:p>
            <a:pPr>
              <a:buNone/>
            </a:pPr>
            <a:r>
              <a:rPr lang="en-US" sz="3000" b="1" i="1" dirty="0" err="1"/>
              <a:t>Ví</a:t>
            </a:r>
            <a:r>
              <a:rPr lang="en-US" sz="3000" b="1" i="1" dirty="0"/>
              <a:t> </a:t>
            </a:r>
            <a:r>
              <a:rPr lang="en-US" sz="3000" b="1" i="1" dirty="0" err="1"/>
              <a:t>dụ</a:t>
            </a:r>
            <a:r>
              <a:rPr lang="en-US" sz="3000" b="1" i="1" dirty="0"/>
              <a:t>: </a:t>
            </a:r>
            <a:r>
              <a:rPr lang="en-US" sz="3000" dirty="0" err="1"/>
              <a:t>Công</a:t>
            </a:r>
            <a:r>
              <a:rPr lang="en-US" sz="3000" dirty="0"/>
              <a:t> </a:t>
            </a:r>
            <a:r>
              <a:rPr lang="en-US" sz="3000" dirty="0" err="1"/>
              <a:t>ty</a:t>
            </a:r>
            <a:r>
              <a:rPr lang="en-US" sz="3000" dirty="0"/>
              <a:t> </a:t>
            </a:r>
            <a:r>
              <a:rPr lang="en-US" sz="3000" dirty="0" err="1"/>
              <a:t>Cổ</a:t>
            </a:r>
            <a:r>
              <a:rPr lang="en-US" sz="3000" dirty="0"/>
              <a:t> </a:t>
            </a:r>
            <a:r>
              <a:rPr lang="en-US" sz="3000" dirty="0" err="1"/>
              <a:t>phần</a:t>
            </a:r>
            <a:r>
              <a:rPr lang="en-US" sz="3000" dirty="0"/>
              <a:t> </a:t>
            </a:r>
            <a:r>
              <a:rPr lang="en-US" sz="3000" dirty="0" err="1"/>
              <a:t>Bibica</a:t>
            </a:r>
            <a:r>
              <a:rPr lang="en-US" sz="3000" dirty="0"/>
              <a:t> </a:t>
            </a:r>
            <a:r>
              <a:rPr lang="en-US" sz="3000" dirty="0" err="1"/>
              <a:t>năm</a:t>
            </a:r>
            <a:r>
              <a:rPr lang="en-US" sz="3000" dirty="0"/>
              <a:t> 2007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tỷ</a:t>
            </a:r>
            <a:r>
              <a:rPr lang="en-US" sz="3000" dirty="0"/>
              <a:t> </a:t>
            </a:r>
            <a:r>
              <a:rPr lang="en-US" sz="3000" dirty="0" err="1"/>
              <a:t>lệ</a:t>
            </a:r>
            <a:r>
              <a:rPr lang="en-US" sz="3000" dirty="0"/>
              <a:t> </a:t>
            </a:r>
            <a:r>
              <a:rPr lang="en-US" sz="3000" dirty="0" err="1"/>
              <a:t>nợ</a:t>
            </a:r>
            <a:r>
              <a:rPr lang="en-US" sz="3000" dirty="0"/>
              <a:t>/</a:t>
            </a:r>
            <a:r>
              <a:rPr lang="en-US" sz="3000" dirty="0" err="1"/>
              <a:t>tổng</a:t>
            </a:r>
            <a:r>
              <a:rPr lang="en-US" sz="3000" dirty="0"/>
              <a:t>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sản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0,45, </a:t>
            </a:r>
            <a:r>
              <a:rPr lang="en-US" sz="3000" dirty="0" err="1"/>
              <a:t>đến</a:t>
            </a:r>
            <a:r>
              <a:rPr lang="en-US" sz="3000" dirty="0"/>
              <a:t> </a:t>
            </a:r>
            <a:r>
              <a:rPr lang="en-US" sz="3000" dirty="0" err="1"/>
              <a:t>năm</a:t>
            </a:r>
            <a:r>
              <a:rPr lang="en-US" sz="3000" dirty="0"/>
              <a:t> 2007 </a:t>
            </a:r>
            <a:r>
              <a:rPr lang="en-US" sz="3000" dirty="0" err="1"/>
              <a:t>đã</a:t>
            </a:r>
            <a:r>
              <a:rPr lang="en-US" sz="3000" dirty="0"/>
              <a:t> </a:t>
            </a:r>
            <a:r>
              <a:rPr lang="en-US" sz="3000" dirty="0" err="1"/>
              <a:t>giảm</a:t>
            </a:r>
            <a:r>
              <a:rPr lang="en-US" sz="3000" dirty="0"/>
              <a:t> </a:t>
            </a:r>
            <a:r>
              <a:rPr lang="en-US" sz="3000" dirty="0" err="1"/>
              <a:t>xuống</a:t>
            </a:r>
            <a:r>
              <a:rPr lang="en-US" sz="3000" dirty="0"/>
              <a:t> 0,18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giữ</a:t>
            </a:r>
            <a:r>
              <a:rPr lang="en-US" sz="3000" dirty="0"/>
              <a:t> </a:t>
            </a:r>
            <a:r>
              <a:rPr lang="en-US" sz="3000" dirty="0" err="1"/>
              <a:t>ổn</a:t>
            </a:r>
            <a:r>
              <a:rPr lang="en-US" sz="3000" dirty="0"/>
              <a:t> </a:t>
            </a:r>
            <a:r>
              <a:rPr lang="en-US" sz="3000" dirty="0" err="1"/>
              <a:t>định</a:t>
            </a:r>
            <a:r>
              <a:rPr lang="en-US" sz="3000" dirty="0"/>
              <a:t> ở </a:t>
            </a:r>
            <a:r>
              <a:rPr lang="en-US" sz="3000" dirty="0" err="1"/>
              <a:t>mức</a:t>
            </a:r>
            <a:r>
              <a:rPr lang="en-US" sz="3000" dirty="0"/>
              <a:t> 0,29 </a:t>
            </a:r>
            <a:r>
              <a:rPr lang="en-US" sz="3000" dirty="0" err="1"/>
              <a:t>và</a:t>
            </a:r>
            <a:r>
              <a:rPr lang="en-US" sz="3000" dirty="0"/>
              <a:t> 0,28 </a:t>
            </a:r>
            <a:r>
              <a:rPr lang="en-US" sz="3000" dirty="0" err="1"/>
              <a:t>trong</a:t>
            </a:r>
            <a:r>
              <a:rPr lang="en-US" sz="3000" dirty="0"/>
              <a:t> 2 </a:t>
            </a:r>
            <a:r>
              <a:rPr lang="en-US" sz="3000" dirty="0" err="1"/>
              <a:t>năm</a:t>
            </a:r>
            <a:r>
              <a:rPr lang="en-US" sz="3000" dirty="0"/>
              <a:t> 2009 </a:t>
            </a:r>
            <a:r>
              <a:rPr lang="en-US" sz="3000" dirty="0" err="1"/>
              <a:t>và</a:t>
            </a:r>
            <a:r>
              <a:rPr lang="en-US" sz="3000" dirty="0"/>
              <a:t> 2010. </a:t>
            </a:r>
            <a:r>
              <a:rPr lang="en-US" sz="3000" dirty="0" err="1"/>
              <a:t>Tỷ</a:t>
            </a:r>
            <a:r>
              <a:rPr lang="en-US" sz="3000" dirty="0"/>
              <a:t> </a:t>
            </a:r>
            <a:r>
              <a:rPr lang="en-US" sz="3000" dirty="0" err="1"/>
              <a:t>lệ</a:t>
            </a:r>
            <a:r>
              <a:rPr lang="en-US" sz="3000" dirty="0"/>
              <a:t> </a:t>
            </a: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mặt</a:t>
            </a:r>
            <a:r>
              <a:rPr lang="en-US" sz="3000" dirty="0"/>
              <a:t> </a:t>
            </a:r>
            <a:r>
              <a:rPr lang="en-US" sz="3000" dirty="0" err="1"/>
              <a:t>trên</a:t>
            </a:r>
            <a:r>
              <a:rPr lang="en-US" sz="3000" dirty="0"/>
              <a:t> </a:t>
            </a:r>
            <a:r>
              <a:rPr lang="en-US" sz="3000" dirty="0" err="1"/>
              <a:t>nợ</a:t>
            </a:r>
            <a:r>
              <a:rPr lang="en-US" sz="3000" dirty="0"/>
              <a:t> </a:t>
            </a:r>
            <a:r>
              <a:rPr lang="en-US" sz="3000" dirty="0" err="1"/>
              <a:t>ngắn</a:t>
            </a:r>
            <a:r>
              <a:rPr lang="en-US" sz="3000" dirty="0"/>
              <a:t> </a:t>
            </a:r>
            <a:r>
              <a:rPr lang="en-US" sz="3000" dirty="0" err="1"/>
              <a:t>hạn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năm</a:t>
            </a:r>
            <a:r>
              <a:rPr lang="en-US" sz="3000" dirty="0"/>
              <a:t> 2007 </a:t>
            </a:r>
            <a:r>
              <a:rPr lang="en-US" sz="3000" dirty="0" err="1"/>
              <a:t>đến</a:t>
            </a:r>
            <a:r>
              <a:rPr lang="en-US" sz="3000" dirty="0"/>
              <a:t> 2010 </a:t>
            </a:r>
            <a:r>
              <a:rPr lang="en-US" sz="3000" dirty="0" err="1"/>
              <a:t>lần</a:t>
            </a:r>
            <a:r>
              <a:rPr lang="en-US" sz="3000" dirty="0"/>
              <a:t> </a:t>
            </a:r>
            <a:r>
              <a:rPr lang="en-US" sz="3000" dirty="0" err="1"/>
              <a:t>lượt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0,41, 2,24, 1,33, 0,73. </a:t>
            </a:r>
            <a:r>
              <a:rPr lang="en-US" sz="3000" dirty="0" err="1"/>
              <a:t>Năm</a:t>
            </a:r>
            <a:r>
              <a:rPr lang="en-US" sz="3000" dirty="0"/>
              <a:t> 2009 </a:t>
            </a:r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tư</a:t>
            </a:r>
            <a:r>
              <a:rPr lang="en-US" sz="3000" dirty="0"/>
              <a:t> </a:t>
            </a:r>
            <a:r>
              <a:rPr lang="en-US" sz="3000" dirty="0" err="1"/>
              <a:t>cổ</a:t>
            </a:r>
            <a:r>
              <a:rPr lang="en-US" sz="3000" dirty="0"/>
              <a:t> </a:t>
            </a:r>
            <a:r>
              <a:rPr lang="en-US" sz="3000" dirty="0" err="1"/>
              <a:t>phiếu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 26 </a:t>
            </a:r>
            <a:r>
              <a:rPr lang="en-US" sz="3000" dirty="0" err="1"/>
              <a:t>tỷ</a:t>
            </a:r>
            <a:r>
              <a:rPr lang="en-US" sz="3000" dirty="0"/>
              <a:t>, </a:t>
            </a:r>
            <a:r>
              <a:rPr lang="en-US" sz="3000" dirty="0" err="1"/>
              <a:t>đến</a:t>
            </a:r>
            <a:r>
              <a:rPr lang="en-US" sz="3000" dirty="0"/>
              <a:t> </a:t>
            </a:r>
            <a:r>
              <a:rPr lang="en-US" sz="3000" dirty="0" err="1"/>
              <a:t>năm</a:t>
            </a:r>
            <a:r>
              <a:rPr lang="en-US" sz="3000" dirty="0"/>
              <a:t> 2010 </a:t>
            </a:r>
            <a:r>
              <a:rPr lang="en-US" sz="3000" dirty="0" err="1"/>
              <a:t>trích</a:t>
            </a:r>
            <a:r>
              <a:rPr lang="en-US" sz="3000" dirty="0"/>
              <a:t> </a:t>
            </a:r>
            <a:r>
              <a:rPr lang="en-US" sz="3000" dirty="0" err="1"/>
              <a:t>dự</a:t>
            </a:r>
            <a:r>
              <a:rPr lang="en-US" sz="3000" dirty="0"/>
              <a:t> </a:t>
            </a:r>
            <a:r>
              <a:rPr lang="en-US" sz="3000" dirty="0" err="1"/>
              <a:t>phòng</a:t>
            </a:r>
            <a:r>
              <a:rPr lang="en-US" sz="3000" dirty="0"/>
              <a:t> </a:t>
            </a:r>
            <a:r>
              <a:rPr lang="en-US" sz="3000" dirty="0" err="1"/>
              <a:t>giảm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khoản</a:t>
            </a:r>
            <a:r>
              <a:rPr lang="en-US" sz="3000" dirty="0"/>
              <a:t> </a:t>
            </a:r>
            <a:r>
              <a:rPr lang="en-US" sz="3000" dirty="0" err="1"/>
              <a:t>này</a:t>
            </a:r>
            <a:r>
              <a:rPr lang="en-US" sz="3000" dirty="0"/>
              <a:t> </a:t>
            </a:r>
            <a:r>
              <a:rPr lang="en-US" sz="3000" dirty="0" err="1"/>
              <a:t>lên</a:t>
            </a:r>
            <a:r>
              <a:rPr lang="en-US" sz="3000" dirty="0"/>
              <a:t> </a:t>
            </a:r>
            <a:r>
              <a:rPr lang="en-US" sz="3000" dirty="0" err="1"/>
              <a:t>tới</a:t>
            </a:r>
            <a:r>
              <a:rPr lang="en-US" sz="3000" dirty="0"/>
              <a:t> 15,22 </a:t>
            </a:r>
            <a:r>
              <a:rPr lang="en-US" sz="3000" dirty="0" err="1"/>
              <a:t>tỷ</a:t>
            </a:r>
            <a:r>
              <a:rPr lang="en-US" sz="3000" dirty="0"/>
              <a:t>. </a:t>
            </a:r>
            <a:r>
              <a:rPr lang="en-US" sz="3000" dirty="0" err="1"/>
              <a:t>Năm</a:t>
            </a:r>
            <a:r>
              <a:rPr lang="en-US" sz="3000" dirty="0"/>
              <a:t> 2011 </a:t>
            </a:r>
            <a:r>
              <a:rPr lang="en-US" sz="3000" dirty="0" err="1"/>
              <a:t>công</a:t>
            </a:r>
            <a:r>
              <a:rPr lang="en-US" sz="3000" dirty="0"/>
              <a:t> </a:t>
            </a:r>
            <a:r>
              <a:rPr lang="en-US" sz="3000" dirty="0" err="1"/>
              <a:t>ty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khoản</a:t>
            </a:r>
            <a:r>
              <a:rPr lang="en-US" sz="3000" dirty="0"/>
              <a:t> </a:t>
            </a: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gửi</a:t>
            </a:r>
            <a:r>
              <a:rPr lang="en-US" sz="3000" dirty="0"/>
              <a:t> </a:t>
            </a:r>
            <a:r>
              <a:rPr lang="en-US" sz="3000" dirty="0" err="1"/>
              <a:t>kỳ</a:t>
            </a:r>
            <a:r>
              <a:rPr lang="en-US" sz="3000" dirty="0"/>
              <a:t> </a:t>
            </a:r>
            <a:r>
              <a:rPr lang="en-US" sz="3000" dirty="0" err="1"/>
              <a:t>hạn</a:t>
            </a:r>
            <a:r>
              <a:rPr lang="en-US" sz="3000" dirty="0"/>
              <a:t> 3 </a:t>
            </a:r>
            <a:r>
              <a:rPr lang="en-US" sz="3000" dirty="0" err="1"/>
              <a:t>tháng</a:t>
            </a:r>
            <a:r>
              <a:rPr lang="en-US" sz="3000" dirty="0"/>
              <a:t> 40 </a:t>
            </a:r>
            <a:r>
              <a:rPr lang="en-US" sz="3000" dirty="0" err="1"/>
              <a:t>tỷ</a:t>
            </a:r>
            <a:r>
              <a:rPr lang="en-US" sz="3000" dirty="0"/>
              <a:t> </a:t>
            </a:r>
            <a:r>
              <a:rPr lang="en-US" sz="3000" dirty="0" err="1"/>
              <a:t>đồng</a:t>
            </a:r>
            <a:r>
              <a:rPr lang="en-US" sz="3000" dirty="0"/>
              <a:t>. </a:t>
            </a:r>
          </a:p>
          <a:p>
            <a:pPr>
              <a:buNone/>
            </a:pPr>
            <a:r>
              <a:rPr lang="en-US" sz="2000" i="1" dirty="0"/>
              <a:t>(</a:t>
            </a:r>
            <a:r>
              <a:rPr lang="en-US" sz="2000" i="1" dirty="0" err="1"/>
              <a:t>Phân</a:t>
            </a:r>
            <a:r>
              <a:rPr lang="en-US" sz="2000" i="1" dirty="0"/>
              <a:t> </a:t>
            </a:r>
            <a:r>
              <a:rPr lang="en-US" sz="2000" i="1" dirty="0" err="1"/>
              <a:t>loại</a:t>
            </a:r>
            <a:r>
              <a:rPr lang="en-US" sz="2000" i="1" dirty="0"/>
              <a:t> </a:t>
            </a:r>
            <a:r>
              <a:rPr lang="en-US" sz="2000" i="1" dirty="0" err="1"/>
              <a:t>các</a:t>
            </a:r>
            <a:r>
              <a:rPr lang="en-US" sz="2000" i="1" dirty="0"/>
              <a:t> </a:t>
            </a:r>
            <a:r>
              <a:rPr lang="en-US" sz="2000" i="1" dirty="0" err="1"/>
              <a:t>quyết</a:t>
            </a:r>
            <a:r>
              <a:rPr lang="en-US" sz="2000" i="1" dirty="0"/>
              <a:t> </a:t>
            </a:r>
            <a:r>
              <a:rPr lang="en-US" sz="2000" i="1" dirty="0" err="1"/>
              <a:t>định</a:t>
            </a:r>
            <a:r>
              <a:rPr lang="en-US" sz="2000" i="1" dirty="0"/>
              <a:t> </a:t>
            </a:r>
            <a:r>
              <a:rPr lang="en-US" sz="2000" i="1" dirty="0" err="1"/>
              <a:t>trên</a:t>
            </a:r>
            <a:r>
              <a:rPr lang="en-US" sz="2000" i="1" dirty="0"/>
              <a:t>)</a:t>
            </a:r>
            <a:endParaRPr lang="en-US" sz="2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3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GIỚI THIỆU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23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98587"/>
            <a:ext cx="9067800" cy="4697413"/>
          </a:xfrm>
        </p:spPr>
        <p:txBody>
          <a:bodyPr/>
          <a:lstStyle/>
          <a:p>
            <a:pPr>
              <a:buNone/>
            </a:pPr>
            <a:r>
              <a:rPr lang="en-US" sz="3000" b="1" i="1" dirty="0" err="1"/>
              <a:t>Mục</a:t>
            </a:r>
            <a:r>
              <a:rPr lang="en-US" sz="3000" b="1" i="1" dirty="0"/>
              <a:t> </a:t>
            </a:r>
            <a:r>
              <a:rPr lang="en-US" sz="3000" b="1" i="1" dirty="0" err="1"/>
              <a:t>tiêu</a:t>
            </a:r>
            <a:r>
              <a:rPr lang="en-US" sz="3000" b="1" i="1" dirty="0"/>
              <a:t> </a:t>
            </a:r>
            <a:r>
              <a:rPr lang="en-US" sz="3000" b="1" i="1" dirty="0" err="1"/>
              <a:t>của</a:t>
            </a:r>
            <a:r>
              <a:rPr lang="en-US" sz="3000" b="1" i="1" dirty="0"/>
              <a:t> Tài </a:t>
            </a:r>
            <a:r>
              <a:rPr lang="en-US" sz="3000" b="1" i="1" dirty="0" err="1"/>
              <a:t>chính</a:t>
            </a:r>
            <a:r>
              <a:rPr lang="en-US" sz="3000" b="1" i="1" dirty="0"/>
              <a:t> </a:t>
            </a:r>
            <a:r>
              <a:rPr lang="en-US" sz="3000" b="1" i="1" dirty="0" err="1"/>
              <a:t>doanh</a:t>
            </a:r>
            <a:r>
              <a:rPr lang="en-US" sz="3000" b="1" i="1" dirty="0"/>
              <a:t> </a:t>
            </a:r>
            <a:r>
              <a:rPr lang="en-US" sz="3000" b="1" i="1" dirty="0" err="1"/>
              <a:t>nghiệp</a:t>
            </a:r>
            <a:r>
              <a:rPr lang="en-US" sz="3000" b="1" i="1" dirty="0"/>
              <a:t>?</a:t>
            </a:r>
          </a:p>
          <a:p>
            <a:pPr marL="0" indent="0" algn="ctr">
              <a:buNone/>
            </a:pPr>
            <a:r>
              <a:rPr lang="en-US" sz="3000" dirty="0" err="1"/>
              <a:t>Tối</a:t>
            </a:r>
            <a:r>
              <a:rPr lang="en-US" sz="3000" dirty="0"/>
              <a:t> </a:t>
            </a:r>
            <a:r>
              <a:rPr lang="en-US" sz="3000" dirty="0" err="1"/>
              <a:t>đa</a:t>
            </a:r>
            <a:r>
              <a:rPr lang="en-US" sz="3000" dirty="0"/>
              <a:t> </a:t>
            </a:r>
            <a:r>
              <a:rPr lang="en-US" sz="3000" dirty="0" err="1"/>
              <a:t>hóa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chủ</a:t>
            </a:r>
            <a:r>
              <a:rPr lang="en-US" sz="3000" dirty="0"/>
              <a:t> </a:t>
            </a:r>
            <a:r>
              <a:rPr lang="en-US" sz="3000" dirty="0" err="1"/>
              <a:t>sở</a:t>
            </a:r>
            <a:r>
              <a:rPr lang="en-US" sz="3000" dirty="0"/>
              <a:t> </a:t>
            </a:r>
            <a:r>
              <a:rPr lang="en-US" sz="3000" dirty="0" err="1"/>
              <a:t>hữu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1500" i="1" dirty="0" err="1"/>
              <a:t>Vì</a:t>
            </a:r>
            <a:r>
              <a:rPr lang="en-US" sz="1500" i="1" dirty="0"/>
              <a:t> </a:t>
            </a:r>
            <a:r>
              <a:rPr lang="en-US" sz="1500" i="1" dirty="0" err="1"/>
              <a:t>sao</a:t>
            </a:r>
            <a:r>
              <a:rPr lang="en-US" sz="1500" i="1" dirty="0"/>
              <a:t>? </a:t>
            </a:r>
            <a:r>
              <a:rPr lang="en-US" sz="1500" i="1" dirty="0" err="1"/>
              <a:t>Lợi</a:t>
            </a:r>
            <a:r>
              <a:rPr lang="en-US" sz="1500" i="1" dirty="0"/>
              <a:t> </a:t>
            </a:r>
            <a:r>
              <a:rPr lang="en-US" sz="1500" i="1" dirty="0" err="1"/>
              <a:t>ích</a:t>
            </a:r>
            <a:r>
              <a:rPr lang="en-US" sz="1500" i="1" dirty="0"/>
              <a:t> </a:t>
            </a:r>
            <a:r>
              <a:rPr lang="en-US" sz="1500" i="1" dirty="0" err="1"/>
              <a:t>của</a:t>
            </a:r>
            <a:r>
              <a:rPr lang="en-US" sz="1500" i="1" dirty="0"/>
              <a:t> </a:t>
            </a:r>
            <a:r>
              <a:rPr lang="en-US" sz="1500" i="1" dirty="0" err="1"/>
              <a:t>chủ</a:t>
            </a:r>
            <a:r>
              <a:rPr lang="en-US" sz="1500" i="1" dirty="0"/>
              <a:t> </a:t>
            </a:r>
            <a:r>
              <a:rPr lang="en-US" sz="1500" i="1" dirty="0" err="1"/>
              <a:t>thế</a:t>
            </a:r>
            <a:r>
              <a:rPr lang="en-US" sz="1500" i="1" dirty="0"/>
              <a:t> </a:t>
            </a:r>
            <a:r>
              <a:rPr lang="en-US" sz="1500" i="1" dirty="0" err="1"/>
              <a:t>khác</a:t>
            </a:r>
            <a:r>
              <a:rPr lang="en-US" sz="1500" i="1" dirty="0"/>
              <a:t> </a:t>
            </a:r>
            <a:r>
              <a:rPr lang="en-US" sz="1500" i="1" dirty="0" err="1"/>
              <a:t>và</a:t>
            </a:r>
            <a:r>
              <a:rPr lang="en-US" sz="1500" i="1" dirty="0"/>
              <a:t> </a:t>
            </a:r>
            <a:r>
              <a:rPr lang="en-US" sz="1500" i="1" dirty="0" err="1"/>
              <a:t>của</a:t>
            </a:r>
            <a:r>
              <a:rPr lang="en-US" sz="1500" i="1" dirty="0"/>
              <a:t> </a:t>
            </a:r>
            <a:r>
              <a:rPr lang="en-US" sz="1500" i="1" dirty="0" err="1"/>
              <a:t>xã</a:t>
            </a:r>
            <a:r>
              <a:rPr lang="en-US" sz="1500" i="1" dirty="0"/>
              <a:t> </a:t>
            </a:r>
            <a:r>
              <a:rPr lang="en-US" sz="1500" i="1" dirty="0" err="1"/>
              <a:t>hội</a:t>
            </a:r>
            <a:r>
              <a:rPr lang="en-US" sz="1500" i="1" dirty="0"/>
              <a:t> </a:t>
            </a:r>
            <a:r>
              <a:rPr lang="en-US" sz="1500" i="1" dirty="0" err="1"/>
              <a:t>thì</a:t>
            </a:r>
            <a:r>
              <a:rPr lang="en-US" sz="1500" i="1" dirty="0"/>
              <a:t> </a:t>
            </a:r>
            <a:r>
              <a:rPr lang="en-US" sz="1500" i="1" dirty="0" err="1"/>
              <a:t>sao</a:t>
            </a:r>
            <a:r>
              <a:rPr lang="en-US" sz="1500" i="1" dirty="0"/>
              <a:t>? </a:t>
            </a:r>
            <a:r>
              <a:rPr lang="en-US" sz="1500" i="1" dirty="0" err="1"/>
              <a:t>Xem</a:t>
            </a:r>
            <a:r>
              <a:rPr lang="en-US" sz="1500" i="1" dirty="0"/>
              <a:t> </a:t>
            </a:r>
            <a:r>
              <a:rPr lang="en-US" sz="1500" i="1" dirty="0" err="1"/>
              <a:t>thêm</a:t>
            </a:r>
            <a:r>
              <a:rPr lang="en-US" sz="1500" i="1" dirty="0"/>
              <a:t>: Milton Friedman (1970): The Social Responsibility of Business is to Increase Its Profits.</a:t>
            </a:r>
          </a:p>
          <a:p>
            <a:pPr>
              <a:buFont typeface="Wingdings" pitchFamily="2" charset="2"/>
              <a:buChar char="v"/>
            </a:pPr>
            <a:r>
              <a:rPr lang="en-US" sz="1500" i="1" dirty="0" err="1"/>
              <a:t>Chủ</a:t>
            </a:r>
            <a:r>
              <a:rPr lang="en-US" sz="1500" i="1" dirty="0"/>
              <a:t> </a:t>
            </a:r>
            <a:r>
              <a:rPr lang="en-US" sz="1500" i="1" dirty="0" err="1"/>
              <a:t>sở</a:t>
            </a:r>
            <a:r>
              <a:rPr lang="en-US" sz="1500" i="1" dirty="0"/>
              <a:t> </a:t>
            </a:r>
            <a:r>
              <a:rPr lang="en-US" sz="1500" i="1" dirty="0" err="1"/>
              <a:t>hữu</a:t>
            </a:r>
            <a:r>
              <a:rPr lang="en-US" sz="1500" i="1" dirty="0"/>
              <a:t> </a:t>
            </a:r>
            <a:r>
              <a:rPr lang="en-US" sz="1500" i="1" dirty="0" err="1"/>
              <a:t>có</a:t>
            </a:r>
            <a:r>
              <a:rPr lang="en-US" sz="1500" i="1" dirty="0"/>
              <a:t> </a:t>
            </a:r>
            <a:r>
              <a:rPr lang="en-US" sz="1500" i="1" dirty="0" err="1"/>
              <a:t>sở</a:t>
            </a:r>
            <a:r>
              <a:rPr lang="en-US" sz="1500" i="1" dirty="0"/>
              <a:t> </a:t>
            </a:r>
            <a:r>
              <a:rPr lang="en-US" sz="1500" i="1" dirty="0" err="1"/>
              <a:t>hữu</a:t>
            </a:r>
            <a:r>
              <a:rPr lang="en-US" sz="1500" i="1" dirty="0"/>
              <a:t> </a:t>
            </a:r>
            <a:r>
              <a:rPr lang="en-US" sz="1500" i="1" dirty="0" err="1"/>
              <a:t>doanh</a:t>
            </a:r>
            <a:r>
              <a:rPr lang="en-US" sz="1500" i="1" dirty="0"/>
              <a:t> </a:t>
            </a:r>
            <a:r>
              <a:rPr lang="en-US" sz="1500" i="1" dirty="0" err="1"/>
              <a:t>nghiệp</a:t>
            </a:r>
            <a:r>
              <a:rPr lang="en-US" sz="1500" i="1" dirty="0"/>
              <a:t> </a:t>
            </a:r>
            <a:r>
              <a:rPr lang="en-US" sz="1500" i="1" dirty="0" err="1"/>
              <a:t>không</a:t>
            </a:r>
            <a:r>
              <a:rPr lang="en-US" sz="1500" i="1" dirty="0"/>
              <a:t>? Ai </a:t>
            </a:r>
            <a:r>
              <a:rPr lang="en-US" sz="1500" i="1" dirty="0" err="1"/>
              <a:t>quyết</a:t>
            </a:r>
            <a:r>
              <a:rPr lang="en-US" sz="1500" i="1" dirty="0"/>
              <a:t> </a:t>
            </a:r>
            <a:r>
              <a:rPr lang="en-US" sz="1500" i="1" dirty="0" err="1"/>
              <a:t>định</a:t>
            </a:r>
            <a:r>
              <a:rPr lang="en-US" sz="1500" i="1" dirty="0"/>
              <a:t> </a:t>
            </a:r>
            <a:r>
              <a:rPr lang="en-US" sz="1500" i="1" dirty="0" err="1"/>
              <a:t>lợi</a:t>
            </a:r>
            <a:r>
              <a:rPr lang="en-US" sz="1500" i="1" dirty="0"/>
              <a:t> </a:t>
            </a:r>
            <a:r>
              <a:rPr lang="en-US" sz="1500" i="1" dirty="0" err="1"/>
              <a:t>nhuận</a:t>
            </a:r>
            <a:r>
              <a:rPr lang="en-US" sz="1500" i="1" dirty="0"/>
              <a:t> </a:t>
            </a:r>
            <a:r>
              <a:rPr lang="en-US" sz="1500" i="1" dirty="0" err="1"/>
              <a:t>được</a:t>
            </a:r>
            <a:r>
              <a:rPr lang="en-US" sz="1500" i="1" dirty="0"/>
              <a:t> </a:t>
            </a:r>
            <a:r>
              <a:rPr lang="en-US" sz="1500" i="1" dirty="0" err="1"/>
              <a:t>sử</a:t>
            </a:r>
            <a:r>
              <a:rPr lang="en-US" sz="1500" i="1" dirty="0"/>
              <a:t> </a:t>
            </a:r>
            <a:r>
              <a:rPr lang="en-US" sz="1500" i="1" dirty="0" err="1"/>
              <a:t>dụng</a:t>
            </a:r>
            <a:r>
              <a:rPr lang="en-US" sz="1500" i="1" dirty="0"/>
              <a:t> </a:t>
            </a:r>
            <a:r>
              <a:rPr lang="en-US" sz="1500" i="1" dirty="0" err="1"/>
              <a:t>như</a:t>
            </a:r>
            <a:r>
              <a:rPr lang="en-US" sz="1500" i="1" dirty="0"/>
              <a:t> </a:t>
            </a:r>
            <a:r>
              <a:rPr lang="en-US" sz="1500" i="1" dirty="0" err="1"/>
              <a:t>thế</a:t>
            </a:r>
            <a:r>
              <a:rPr lang="en-US" sz="1500" i="1" dirty="0"/>
              <a:t> </a:t>
            </a:r>
            <a:r>
              <a:rPr lang="en-US" sz="1500" i="1" dirty="0" err="1"/>
              <a:t>nào</a:t>
            </a:r>
            <a:r>
              <a:rPr lang="en-US" sz="1500" i="1" dirty="0"/>
              <a:t>? </a:t>
            </a:r>
            <a:r>
              <a:rPr lang="en-US" sz="1500" i="1" dirty="0" err="1"/>
              <a:t>Pháp</a:t>
            </a:r>
            <a:r>
              <a:rPr lang="en-US" sz="1500" i="1" dirty="0"/>
              <a:t> </a:t>
            </a:r>
            <a:r>
              <a:rPr lang="en-US" sz="1500" i="1" dirty="0" err="1"/>
              <a:t>luật</a:t>
            </a:r>
            <a:r>
              <a:rPr lang="en-US" sz="1500" i="1" dirty="0"/>
              <a:t> </a:t>
            </a:r>
            <a:r>
              <a:rPr lang="en-US" sz="1500" i="1" dirty="0" err="1"/>
              <a:t>quy</a:t>
            </a:r>
            <a:r>
              <a:rPr lang="en-US" sz="1500" i="1" dirty="0"/>
              <a:t> </a:t>
            </a:r>
            <a:r>
              <a:rPr lang="en-US" sz="1500" i="1" dirty="0" err="1"/>
              <a:t>định</a:t>
            </a:r>
            <a:r>
              <a:rPr lang="en-US" sz="1500" i="1" dirty="0"/>
              <a:t> </a:t>
            </a:r>
            <a:r>
              <a:rPr lang="en-US" sz="1500" i="1" dirty="0" err="1"/>
              <a:t>gì</a:t>
            </a:r>
            <a:r>
              <a:rPr lang="en-US" sz="1500" i="1" dirty="0"/>
              <a:t>? </a:t>
            </a:r>
            <a:r>
              <a:rPr lang="en-US" sz="1500" i="1" dirty="0" err="1"/>
              <a:t>Xem</a:t>
            </a:r>
            <a:r>
              <a:rPr lang="en-US" sz="1500" i="1" dirty="0"/>
              <a:t> </a:t>
            </a:r>
            <a:r>
              <a:rPr lang="en-US" sz="1500" i="1" dirty="0" err="1"/>
              <a:t>Điều</a:t>
            </a:r>
            <a:r>
              <a:rPr lang="en-US" sz="1500" i="1" dirty="0"/>
              <a:t> 165 </a:t>
            </a:r>
            <a:r>
              <a:rPr lang="en-US" sz="1500" i="1" dirty="0" err="1"/>
              <a:t>Luật</a:t>
            </a:r>
            <a:r>
              <a:rPr lang="en-US" sz="1500" i="1" dirty="0"/>
              <a:t> </a:t>
            </a:r>
            <a:r>
              <a:rPr lang="en-US" sz="1500" i="1" dirty="0" err="1"/>
              <a:t>doanh</a:t>
            </a:r>
            <a:r>
              <a:rPr lang="en-US" sz="1500" i="1" dirty="0"/>
              <a:t> </a:t>
            </a:r>
            <a:r>
              <a:rPr lang="en-US" sz="1500" i="1" dirty="0" err="1"/>
              <a:t>nghiệp</a:t>
            </a:r>
            <a:r>
              <a:rPr lang="en-US" sz="1500" i="1" dirty="0"/>
              <a:t> 2020.</a:t>
            </a:r>
          </a:p>
          <a:p>
            <a:pPr marL="0" indent="0">
              <a:buNone/>
            </a:pPr>
            <a:r>
              <a:rPr lang="en-US" sz="3000" b="1" i="1" dirty="0" err="1"/>
              <a:t>Giá</a:t>
            </a:r>
            <a:r>
              <a:rPr lang="en-US" sz="3000" b="1" i="1" dirty="0"/>
              <a:t> </a:t>
            </a:r>
            <a:r>
              <a:rPr lang="en-US" sz="3000" b="1" i="1" dirty="0" err="1"/>
              <a:t>trị</a:t>
            </a:r>
            <a:r>
              <a:rPr lang="en-US" sz="3000" b="1" i="1" dirty="0"/>
              <a:t> </a:t>
            </a:r>
            <a:r>
              <a:rPr lang="en-US" sz="3000" b="1" i="1" dirty="0" err="1"/>
              <a:t>của</a:t>
            </a:r>
            <a:r>
              <a:rPr lang="en-US" sz="3000" b="1" i="1" dirty="0"/>
              <a:t> </a:t>
            </a:r>
            <a:r>
              <a:rPr lang="en-US" sz="3000" b="1" i="1" dirty="0" err="1"/>
              <a:t>chủ</a:t>
            </a:r>
            <a:r>
              <a:rPr lang="en-US" sz="3000" b="1" i="1" dirty="0"/>
              <a:t> </a:t>
            </a:r>
            <a:r>
              <a:rPr lang="en-US" sz="3000" b="1" i="1" dirty="0" err="1"/>
              <a:t>sở</a:t>
            </a:r>
            <a:r>
              <a:rPr lang="en-US" sz="3000" b="1" i="1" dirty="0"/>
              <a:t> </a:t>
            </a:r>
            <a:r>
              <a:rPr lang="en-US" sz="3000" b="1" i="1" dirty="0" err="1"/>
              <a:t>hữu</a:t>
            </a:r>
            <a:r>
              <a:rPr lang="en-US" sz="3000" b="1" i="1" dirty="0"/>
              <a:t> </a:t>
            </a:r>
            <a:r>
              <a:rPr lang="en-US" sz="3000" b="1" i="1" dirty="0" err="1"/>
              <a:t>là</a:t>
            </a:r>
            <a:r>
              <a:rPr lang="en-US" sz="3000" b="1" i="1" dirty="0"/>
              <a:t> </a:t>
            </a:r>
            <a:r>
              <a:rPr lang="en-US" sz="3000" b="1" i="1" dirty="0" err="1"/>
              <a:t>gì</a:t>
            </a:r>
            <a:r>
              <a:rPr lang="en-US" sz="3000" b="1" i="1" dirty="0"/>
              <a:t>?</a:t>
            </a:r>
          </a:p>
          <a:p>
            <a:pPr marL="0" indent="0" algn="ctr">
              <a:buNone/>
            </a:pP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cổ</a:t>
            </a:r>
            <a:r>
              <a:rPr lang="en-US" sz="3000" dirty="0"/>
              <a:t> </a:t>
            </a:r>
            <a:r>
              <a:rPr lang="en-US" sz="3000" dirty="0" err="1"/>
              <a:t>phần</a:t>
            </a:r>
            <a:endParaRPr lang="en-US" sz="3000" dirty="0"/>
          </a:p>
          <a:p>
            <a:pPr>
              <a:buFont typeface="Wingdings" pitchFamily="2" charset="2"/>
              <a:buChar char="v"/>
            </a:pPr>
            <a:r>
              <a:rPr lang="en-US" sz="1500" i="1" dirty="0" err="1"/>
              <a:t>Xem</a:t>
            </a:r>
            <a:r>
              <a:rPr lang="en-US" sz="1500" i="1" dirty="0"/>
              <a:t> </a:t>
            </a:r>
            <a:r>
              <a:rPr lang="en-US" sz="1500" i="1" dirty="0" err="1"/>
              <a:t>thêm</a:t>
            </a:r>
            <a:r>
              <a:rPr lang="en-US" sz="1500" i="1" dirty="0"/>
              <a:t>: Shareholders VS Stakeholders, A New Idolatry (The Economist), Unilever Warning on “Shareholder Value” (FT), Welch Condemns Share Price Focus (FT), Shareholder value: Investors must learn to respect long-term thinking (FT).</a:t>
            </a:r>
          </a:p>
          <a:p>
            <a:pPr>
              <a:buFont typeface="Wingdings" pitchFamily="2" charset="2"/>
              <a:buChar char="v"/>
            </a:pPr>
            <a:r>
              <a:rPr lang="en-US" sz="1500" i="1" dirty="0" err="1"/>
              <a:t>Xem</a:t>
            </a:r>
            <a:r>
              <a:rPr lang="en-US" sz="1500" i="1" dirty="0"/>
              <a:t> </a:t>
            </a:r>
            <a:r>
              <a:rPr lang="en-US" sz="1500" i="1" dirty="0" err="1"/>
              <a:t>thêm</a:t>
            </a:r>
            <a:r>
              <a:rPr lang="en-US" sz="1500" i="1" dirty="0"/>
              <a:t>: Jensen (2001), Value </a:t>
            </a:r>
            <a:r>
              <a:rPr lang="en-US" sz="1500" i="1" dirty="0" err="1"/>
              <a:t>Maximisation</a:t>
            </a:r>
            <a:r>
              <a:rPr lang="en-US" sz="1500" i="1" dirty="0"/>
              <a:t>, Stakeholder Theory, </a:t>
            </a:r>
            <a:r>
              <a:rPr lang="en-US" sz="1500" i="1" dirty="0" err="1"/>
              <a:t>và</a:t>
            </a:r>
            <a:r>
              <a:rPr lang="en-US" sz="1500" i="1" dirty="0"/>
              <a:t> the Corporate Objective Function.</a:t>
            </a:r>
          </a:p>
          <a:p>
            <a:pPr>
              <a:buFont typeface="Wingdings" pitchFamily="2" charset="2"/>
              <a:buChar char="v"/>
            </a:pPr>
            <a:r>
              <a:rPr lang="en-US" sz="1500" i="1" dirty="0" err="1"/>
              <a:t>Xem</a:t>
            </a:r>
            <a:r>
              <a:rPr lang="en-US" sz="1500" i="1" dirty="0"/>
              <a:t> </a:t>
            </a:r>
            <a:r>
              <a:rPr lang="en-US" sz="1500" i="1" dirty="0" err="1"/>
              <a:t>thêm</a:t>
            </a:r>
            <a:r>
              <a:rPr lang="en-US" sz="1500" i="1" dirty="0"/>
              <a:t>: Lynn Stout (2012), The Shareholder Value Myth, How Putting Shareholders First Harms Investors, Corporations, and the Public, Berrett-Koehler Publishers.</a:t>
            </a: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GIỚI THIỆU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24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98587"/>
            <a:ext cx="9067800" cy="4697413"/>
          </a:xfrm>
        </p:spPr>
        <p:txBody>
          <a:bodyPr/>
          <a:lstStyle/>
          <a:p>
            <a:pPr>
              <a:buNone/>
            </a:pPr>
            <a:r>
              <a:rPr lang="en-US" sz="3000" b="1" i="1" dirty="0" err="1"/>
              <a:t>Lý</a:t>
            </a:r>
            <a:r>
              <a:rPr lang="en-US" sz="3000" b="1" i="1" dirty="0"/>
              <a:t> </a:t>
            </a:r>
            <a:r>
              <a:rPr lang="en-US" sz="3000" b="1" i="1" dirty="0" err="1"/>
              <a:t>thuyết</a:t>
            </a:r>
            <a:r>
              <a:rPr lang="en-US" sz="3000" b="1" i="1" dirty="0"/>
              <a:t> chi </a:t>
            </a:r>
            <a:r>
              <a:rPr lang="en-US" sz="3000" b="1" i="1" dirty="0" err="1"/>
              <a:t>phí</a:t>
            </a:r>
            <a:r>
              <a:rPr lang="en-US" sz="3000" b="1" i="1" dirty="0"/>
              <a:t> </a:t>
            </a:r>
            <a:r>
              <a:rPr lang="en-US" sz="3000" b="1" i="1" dirty="0" err="1"/>
              <a:t>ủy</a:t>
            </a:r>
            <a:r>
              <a:rPr lang="en-US" sz="3000" b="1" i="1" dirty="0"/>
              <a:t> </a:t>
            </a:r>
            <a:r>
              <a:rPr lang="en-US" sz="3000" b="1" i="1" dirty="0" err="1"/>
              <a:t>quyền</a:t>
            </a:r>
            <a:endParaRPr lang="en-US" sz="3000" b="1" i="1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Ở </a:t>
            </a:r>
            <a:r>
              <a:rPr lang="en-US" sz="3000" dirty="0" err="1"/>
              <a:t>công</a:t>
            </a:r>
            <a:r>
              <a:rPr lang="en-US" sz="3000" dirty="0"/>
              <a:t> </a:t>
            </a:r>
            <a:r>
              <a:rPr lang="en-US" sz="3000" dirty="0" err="1"/>
              <a:t>ty</a:t>
            </a:r>
            <a:r>
              <a:rPr lang="en-US" sz="3000" dirty="0"/>
              <a:t> </a:t>
            </a:r>
            <a:r>
              <a:rPr lang="en-US" sz="3000" dirty="0" err="1"/>
              <a:t>cổ</a:t>
            </a:r>
            <a:r>
              <a:rPr lang="en-US" sz="3000" dirty="0"/>
              <a:t> </a:t>
            </a:r>
            <a:r>
              <a:rPr lang="en-US" sz="3000" dirty="0" err="1"/>
              <a:t>phần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sự</a:t>
            </a:r>
            <a:r>
              <a:rPr lang="en-US" sz="3000" dirty="0"/>
              <a:t> </a:t>
            </a:r>
            <a:r>
              <a:rPr lang="en-US" sz="3000" dirty="0" err="1"/>
              <a:t>tách</a:t>
            </a:r>
            <a:r>
              <a:rPr lang="en-US" sz="3000" dirty="0"/>
              <a:t> </a:t>
            </a:r>
            <a:r>
              <a:rPr lang="en-US" sz="3000" dirty="0" err="1"/>
              <a:t>biệt</a:t>
            </a:r>
            <a:r>
              <a:rPr lang="en-US" sz="3000" dirty="0"/>
              <a:t> </a:t>
            </a:r>
            <a:r>
              <a:rPr lang="en-US" sz="3000" dirty="0" err="1"/>
              <a:t>giữa</a:t>
            </a:r>
            <a:r>
              <a:rPr lang="en-US" sz="3000" dirty="0"/>
              <a:t> </a:t>
            </a:r>
            <a:r>
              <a:rPr lang="en-US" sz="3000" dirty="0" err="1"/>
              <a:t>quyền</a:t>
            </a:r>
            <a:r>
              <a:rPr lang="en-US" sz="3000" dirty="0"/>
              <a:t> </a:t>
            </a:r>
            <a:r>
              <a:rPr lang="en-US" sz="3000" dirty="0" err="1"/>
              <a:t>sở</a:t>
            </a:r>
            <a:r>
              <a:rPr lang="en-US" sz="3000" dirty="0"/>
              <a:t> </a:t>
            </a:r>
            <a:r>
              <a:rPr lang="en-US" sz="3000" dirty="0" err="1"/>
              <a:t>hữu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quyền</a:t>
            </a:r>
            <a:r>
              <a:rPr lang="en-US" sz="3000" dirty="0"/>
              <a:t> </a:t>
            </a:r>
            <a:r>
              <a:rPr lang="en-US" sz="3000" dirty="0" err="1"/>
              <a:t>quản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Nhà</a:t>
            </a:r>
            <a:r>
              <a:rPr lang="en-US" sz="3000" dirty="0"/>
              <a:t> </a:t>
            </a:r>
            <a:r>
              <a:rPr lang="en-US" sz="3000" dirty="0" err="1"/>
              <a:t>quản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 </a:t>
            </a:r>
            <a:r>
              <a:rPr lang="en-US" sz="3000" dirty="0" err="1"/>
              <a:t>hành</a:t>
            </a:r>
            <a:r>
              <a:rPr lang="en-US" sz="3000" dirty="0"/>
              <a:t> </a:t>
            </a:r>
            <a:r>
              <a:rPr lang="en-US" sz="3000" dirty="0" err="1"/>
              <a:t>động</a:t>
            </a:r>
            <a:r>
              <a:rPr lang="en-US" sz="3000" dirty="0"/>
              <a:t> </a:t>
            </a:r>
            <a:r>
              <a:rPr lang="en-US" sz="3000" dirty="0" err="1"/>
              <a:t>nhằm</a:t>
            </a:r>
            <a:r>
              <a:rPr lang="en-US" sz="3000" dirty="0"/>
              <a:t> </a:t>
            </a:r>
            <a:r>
              <a:rPr lang="en-US" sz="3000" dirty="0" err="1"/>
              <a:t>tối</a:t>
            </a:r>
            <a:r>
              <a:rPr lang="en-US" sz="3000" dirty="0"/>
              <a:t> </a:t>
            </a:r>
            <a:r>
              <a:rPr lang="en-US" sz="3000" dirty="0" err="1"/>
              <a:t>đa</a:t>
            </a:r>
            <a:r>
              <a:rPr lang="en-US" sz="3000" dirty="0"/>
              <a:t> </a:t>
            </a:r>
            <a:r>
              <a:rPr lang="en-US" sz="3000" dirty="0" err="1"/>
              <a:t>hóa</a:t>
            </a:r>
            <a:r>
              <a:rPr lang="en-US" sz="3000" dirty="0"/>
              <a:t> </a:t>
            </a:r>
            <a:r>
              <a:rPr lang="en-US" sz="3000" dirty="0" err="1"/>
              <a:t>lợi</a:t>
            </a:r>
            <a:r>
              <a:rPr lang="en-US" sz="3000" dirty="0"/>
              <a:t> </a:t>
            </a:r>
            <a:r>
              <a:rPr lang="en-US" sz="3000" dirty="0" err="1"/>
              <a:t>ích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r>
              <a:rPr lang="en-US" sz="3000" dirty="0"/>
              <a:t> </a:t>
            </a:r>
            <a:r>
              <a:rPr lang="en-US" sz="3000" dirty="0" err="1"/>
              <a:t>thân</a:t>
            </a:r>
            <a:r>
              <a:rPr lang="en-US" sz="3000" dirty="0"/>
              <a:t> </a:t>
            </a:r>
            <a:r>
              <a:rPr lang="en-US" sz="3000" dirty="0" err="1"/>
              <a:t>thay</a:t>
            </a:r>
            <a:r>
              <a:rPr lang="en-US" sz="3000" dirty="0"/>
              <a:t> </a:t>
            </a:r>
            <a:r>
              <a:rPr lang="en-US" sz="3000" dirty="0" err="1"/>
              <a:t>vì</a:t>
            </a:r>
            <a:r>
              <a:rPr lang="en-US" sz="3000" dirty="0"/>
              <a:t> </a:t>
            </a:r>
            <a:r>
              <a:rPr lang="en-US" sz="3000" dirty="0" err="1"/>
              <a:t>lợi</a:t>
            </a:r>
            <a:r>
              <a:rPr lang="en-US" sz="3000" dirty="0"/>
              <a:t> </a:t>
            </a:r>
            <a:r>
              <a:rPr lang="en-US" sz="3000" dirty="0" err="1"/>
              <a:t>ích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chủ</a:t>
            </a:r>
            <a:r>
              <a:rPr lang="en-US" sz="3000" dirty="0"/>
              <a:t> </a:t>
            </a:r>
            <a:r>
              <a:rPr lang="en-US" sz="3000" dirty="0" err="1"/>
              <a:t>sở</a:t>
            </a:r>
            <a:r>
              <a:rPr lang="en-US" sz="3000" dirty="0"/>
              <a:t> </a:t>
            </a:r>
            <a:r>
              <a:rPr lang="en-US" sz="3000" dirty="0" err="1"/>
              <a:t>hữu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000" i="1" dirty="0" err="1"/>
              <a:t>Nhà</a:t>
            </a:r>
            <a:r>
              <a:rPr lang="en-US" sz="2000" i="1" dirty="0"/>
              <a:t> </a:t>
            </a:r>
            <a:r>
              <a:rPr lang="en-US" sz="2000" i="1" dirty="0" err="1"/>
              <a:t>quản</a:t>
            </a:r>
            <a:r>
              <a:rPr lang="en-US" sz="2000" i="1" dirty="0"/>
              <a:t> </a:t>
            </a:r>
            <a:r>
              <a:rPr lang="en-US" sz="2000" i="1" dirty="0" err="1"/>
              <a:t>trị</a:t>
            </a:r>
            <a:r>
              <a:rPr lang="en-US" sz="2000" i="1" dirty="0"/>
              <a:t> </a:t>
            </a:r>
            <a:r>
              <a:rPr lang="en-US" sz="2000" i="1" dirty="0" err="1"/>
              <a:t>có</a:t>
            </a:r>
            <a:r>
              <a:rPr lang="en-US" sz="2000" i="1" dirty="0"/>
              <a:t> </a:t>
            </a:r>
            <a:r>
              <a:rPr lang="en-US" sz="2000" i="1" dirty="0" err="1"/>
              <a:t>phải</a:t>
            </a:r>
            <a:r>
              <a:rPr lang="en-US" sz="2000" i="1" dirty="0"/>
              <a:t> </a:t>
            </a:r>
            <a:r>
              <a:rPr lang="en-US" sz="2000" i="1" dirty="0" err="1"/>
              <a:t>là</a:t>
            </a:r>
            <a:r>
              <a:rPr lang="en-US" sz="2000" i="1" dirty="0"/>
              <a:t> </a:t>
            </a:r>
            <a:r>
              <a:rPr lang="en-US" sz="2000" i="1" dirty="0" err="1"/>
              <a:t>đại</a:t>
            </a:r>
            <a:r>
              <a:rPr lang="en-US" sz="2000" i="1" dirty="0"/>
              <a:t> </a:t>
            </a:r>
            <a:r>
              <a:rPr lang="en-US" sz="2000" i="1" dirty="0" err="1"/>
              <a:t>diện</a:t>
            </a:r>
            <a:r>
              <a:rPr lang="en-US" sz="2000" i="1" dirty="0"/>
              <a:t> </a:t>
            </a:r>
            <a:r>
              <a:rPr lang="en-US" sz="2000" i="1" dirty="0" err="1"/>
              <a:t>của</a:t>
            </a:r>
            <a:r>
              <a:rPr lang="en-US" sz="2000" i="1" dirty="0"/>
              <a:t> </a:t>
            </a:r>
            <a:r>
              <a:rPr lang="en-US" sz="2000" i="1" dirty="0" err="1"/>
              <a:t>chủ</a:t>
            </a:r>
            <a:r>
              <a:rPr lang="en-US" sz="2000" i="1" dirty="0"/>
              <a:t> </a:t>
            </a:r>
            <a:r>
              <a:rPr lang="en-US" sz="2000" i="1" dirty="0" err="1"/>
              <a:t>sở</a:t>
            </a:r>
            <a:r>
              <a:rPr lang="en-US" sz="2000" i="1" dirty="0"/>
              <a:t> </a:t>
            </a:r>
            <a:r>
              <a:rPr lang="en-US" sz="2000" i="1" dirty="0" err="1"/>
              <a:t>hữu</a:t>
            </a:r>
            <a:r>
              <a:rPr lang="en-US" sz="2000" i="1" dirty="0"/>
              <a:t> </a:t>
            </a:r>
            <a:r>
              <a:rPr lang="en-US" sz="2000" i="1" dirty="0" err="1"/>
              <a:t>không</a:t>
            </a:r>
            <a:r>
              <a:rPr lang="en-US" sz="2000" i="1" dirty="0"/>
              <a:t>? </a:t>
            </a:r>
            <a:r>
              <a:rPr lang="en-US" sz="2000" i="1" dirty="0" err="1"/>
              <a:t>Nhận</a:t>
            </a:r>
            <a:r>
              <a:rPr lang="en-US" sz="2000" i="1" dirty="0"/>
              <a:t> </a:t>
            </a:r>
            <a:r>
              <a:rPr lang="en-US" sz="2000" i="1" dirty="0" err="1"/>
              <a:t>thức</a:t>
            </a:r>
            <a:r>
              <a:rPr lang="en-US" sz="2000" i="1" dirty="0"/>
              <a:t>/</a:t>
            </a:r>
            <a:r>
              <a:rPr lang="en-US" sz="2000" i="1" dirty="0" err="1"/>
              <a:t>niềm</a:t>
            </a:r>
            <a:r>
              <a:rPr lang="en-US" sz="2000" i="1" dirty="0"/>
              <a:t> tin </a:t>
            </a:r>
            <a:r>
              <a:rPr lang="en-US" sz="2000" i="1" dirty="0" err="1"/>
              <a:t>và</a:t>
            </a:r>
            <a:r>
              <a:rPr lang="en-US" sz="2000" i="1" dirty="0"/>
              <a:t> </a:t>
            </a:r>
            <a:r>
              <a:rPr lang="en-US" sz="2000" i="1" dirty="0" err="1"/>
              <a:t>hành</a:t>
            </a:r>
            <a:r>
              <a:rPr lang="en-US" sz="2000" i="1" dirty="0"/>
              <a:t> vi </a:t>
            </a:r>
            <a:r>
              <a:rPr lang="en-US" sz="2000" i="1" dirty="0" err="1"/>
              <a:t>của</a:t>
            </a:r>
            <a:r>
              <a:rPr lang="en-US" sz="2000" i="1" dirty="0"/>
              <a:t> </a:t>
            </a:r>
            <a:r>
              <a:rPr lang="en-US" sz="2000" i="1" dirty="0" err="1"/>
              <a:t>họ</a:t>
            </a:r>
            <a:r>
              <a:rPr lang="en-US" sz="2000" i="1" dirty="0"/>
              <a:t> </a:t>
            </a:r>
            <a:r>
              <a:rPr lang="en-US" sz="2000" i="1" dirty="0" err="1"/>
              <a:t>trong</a:t>
            </a:r>
            <a:r>
              <a:rPr lang="en-US" sz="2000" i="1" dirty="0"/>
              <a:t> </a:t>
            </a:r>
            <a:r>
              <a:rPr lang="en-US" sz="2000" i="1" dirty="0" err="1"/>
              <a:t>vấn</a:t>
            </a:r>
            <a:r>
              <a:rPr lang="en-US" sz="2000" i="1" dirty="0"/>
              <a:t> </a:t>
            </a:r>
            <a:r>
              <a:rPr lang="en-US" sz="2000" i="1" dirty="0" err="1"/>
              <a:t>đề</a:t>
            </a:r>
            <a:r>
              <a:rPr lang="en-US" sz="2000" i="1" dirty="0"/>
              <a:t> </a:t>
            </a:r>
            <a:r>
              <a:rPr lang="en-US" sz="2000" i="1" dirty="0" err="1"/>
              <a:t>này</a:t>
            </a:r>
            <a:r>
              <a:rPr lang="en-US" sz="2000" i="1" dirty="0"/>
              <a:t>? </a:t>
            </a:r>
            <a:r>
              <a:rPr lang="en-US" sz="2000" i="1" dirty="0" err="1"/>
              <a:t>Nhà</a:t>
            </a:r>
            <a:r>
              <a:rPr lang="en-US" sz="2000" i="1" dirty="0"/>
              <a:t> </a:t>
            </a:r>
            <a:r>
              <a:rPr lang="en-US" sz="2000" i="1" dirty="0" err="1"/>
              <a:t>quản</a:t>
            </a:r>
            <a:r>
              <a:rPr lang="en-US" sz="2000" i="1" dirty="0"/>
              <a:t> </a:t>
            </a:r>
            <a:r>
              <a:rPr lang="en-US" sz="2000" i="1" dirty="0" err="1"/>
              <a:t>trị</a:t>
            </a:r>
            <a:r>
              <a:rPr lang="en-US" sz="2000" i="1" dirty="0"/>
              <a:t> </a:t>
            </a:r>
            <a:r>
              <a:rPr lang="en-US" sz="2000" i="1" dirty="0" err="1"/>
              <a:t>có</a:t>
            </a:r>
            <a:r>
              <a:rPr lang="en-US" sz="2000" i="1" dirty="0"/>
              <a:t> </a:t>
            </a:r>
            <a:r>
              <a:rPr lang="en-US" sz="2000" i="1" dirty="0" err="1"/>
              <a:t>thể</a:t>
            </a:r>
            <a:r>
              <a:rPr lang="en-US" sz="2000" i="1" dirty="0"/>
              <a:t> </a:t>
            </a:r>
            <a:r>
              <a:rPr lang="en-US" sz="2000" i="1" dirty="0" err="1"/>
              <a:t>gây</a:t>
            </a:r>
            <a:r>
              <a:rPr lang="en-US" sz="2000" i="1" dirty="0"/>
              <a:t> </a:t>
            </a:r>
            <a:r>
              <a:rPr lang="en-US" sz="2000" i="1" dirty="0" err="1"/>
              <a:t>hại</a:t>
            </a:r>
            <a:r>
              <a:rPr lang="en-US" sz="2000" i="1" dirty="0"/>
              <a:t> </a:t>
            </a:r>
            <a:r>
              <a:rPr lang="en-US" sz="2000" i="1" dirty="0" err="1"/>
              <a:t>cho</a:t>
            </a:r>
            <a:r>
              <a:rPr lang="en-US" sz="2000" i="1" dirty="0"/>
              <a:t> </a:t>
            </a:r>
            <a:r>
              <a:rPr lang="en-US" sz="2000" i="1" dirty="0" err="1"/>
              <a:t>chủ</a:t>
            </a:r>
            <a:r>
              <a:rPr lang="en-US" sz="2000" i="1" dirty="0"/>
              <a:t> </a:t>
            </a:r>
            <a:r>
              <a:rPr lang="en-US" sz="2000" i="1" dirty="0" err="1"/>
              <a:t>sở</a:t>
            </a:r>
            <a:r>
              <a:rPr lang="en-US" sz="2000" i="1" dirty="0"/>
              <a:t> </a:t>
            </a:r>
            <a:r>
              <a:rPr lang="en-US" sz="2000" i="1" dirty="0" err="1"/>
              <a:t>hữu</a:t>
            </a:r>
            <a:r>
              <a:rPr lang="en-US" sz="2000" i="1" dirty="0"/>
              <a:t> </a:t>
            </a:r>
            <a:r>
              <a:rPr lang="en-US" sz="2000" i="1" dirty="0" err="1"/>
              <a:t>bằng</a:t>
            </a:r>
            <a:r>
              <a:rPr lang="en-US" sz="2000" i="1" dirty="0"/>
              <a:t> </a:t>
            </a:r>
            <a:r>
              <a:rPr lang="en-US" sz="2000" i="1" dirty="0" err="1"/>
              <a:t>cách</a:t>
            </a:r>
            <a:r>
              <a:rPr lang="en-US" sz="2000" i="1" dirty="0"/>
              <a:t> </a:t>
            </a:r>
            <a:r>
              <a:rPr lang="en-US" sz="2000" i="1" dirty="0" err="1"/>
              <a:t>nào</a:t>
            </a:r>
            <a:r>
              <a:rPr lang="en-US" sz="2000" i="1" dirty="0"/>
              <a:t>?</a:t>
            </a:r>
          </a:p>
          <a:p>
            <a:pPr>
              <a:buFont typeface="Wingdings" pitchFamily="2" charset="2"/>
              <a:buChar char="v"/>
            </a:pPr>
            <a:r>
              <a:rPr lang="en-US" sz="2000" i="1" dirty="0" err="1"/>
              <a:t>Xem</a:t>
            </a:r>
            <a:r>
              <a:rPr lang="en-US" sz="2000" i="1" dirty="0"/>
              <a:t> </a:t>
            </a:r>
            <a:r>
              <a:rPr lang="en-US" sz="2000" i="1" dirty="0" err="1"/>
              <a:t>thêm</a:t>
            </a:r>
            <a:r>
              <a:rPr lang="en-US" sz="2000" i="1" dirty="0"/>
              <a:t>: Jensen, </a:t>
            </a:r>
            <a:r>
              <a:rPr lang="en-US" sz="2000" i="1" dirty="0" err="1"/>
              <a:t>Meckling</a:t>
            </a:r>
            <a:r>
              <a:rPr lang="en-US" sz="2000" i="1" dirty="0"/>
              <a:t> (1976), Theory of the Firm, Managerial Behavior, Agency Costs, </a:t>
            </a:r>
            <a:r>
              <a:rPr lang="en-US" sz="2000" i="1" dirty="0" err="1"/>
              <a:t>và</a:t>
            </a:r>
            <a:r>
              <a:rPr lang="en-US" sz="2000" i="1" dirty="0"/>
              <a:t> Ownership Structure.</a:t>
            </a:r>
          </a:p>
          <a:p>
            <a:pPr>
              <a:buFont typeface="Wingdings" pitchFamily="2" charset="2"/>
              <a:buChar char="v"/>
            </a:pPr>
            <a:r>
              <a:rPr lang="en-US" sz="2000" i="1" dirty="0" err="1"/>
              <a:t>Xem</a:t>
            </a:r>
            <a:r>
              <a:rPr lang="en-US" sz="2000" i="1" dirty="0"/>
              <a:t> </a:t>
            </a:r>
            <a:r>
              <a:rPr lang="en-US" sz="2000" i="1" dirty="0" err="1"/>
              <a:t>thêm</a:t>
            </a:r>
            <a:r>
              <a:rPr lang="en-US" sz="2000" i="1" dirty="0"/>
              <a:t>: </a:t>
            </a:r>
            <a:r>
              <a:rPr lang="en-US" sz="2000" i="1" dirty="0" err="1"/>
              <a:t>Berle</a:t>
            </a:r>
            <a:r>
              <a:rPr lang="en-US" sz="2000" i="1" dirty="0"/>
              <a:t>, Means (1932), The Modern Corporation </a:t>
            </a:r>
            <a:r>
              <a:rPr lang="en-US" sz="2000" i="1" dirty="0" err="1"/>
              <a:t>và</a:t>
            </a:r>
            <a:r>
              <a:rPr lang="en-US" sz="2000" i="1" dirty="0"/>
              <a:t> Private Property.</a:t>
            </a: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>
          <a:xfrm>
            <a:off x="1500188" y="219075"/>
            <a:ext cx="7643812" cy="1000125"/>
          </a:xfrm>
        </p:spPr>
        <p:txBody>
          <a:bodyPr/>
          <a:lstStyle/>
          <a:p>
            <a:pPr marL="576263" indent="-576263"/>
            <a:r>
              <a:rPr lang="en-AU" b="1" dirty="0"/>
              <a:t>II.	HỆ THỐNG KIỂM SOÁT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25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98587"/>
            <a:ext cx="9067800" cy="4697413"/>
          </a:xfrm>
        </p:spPr>
        <p:txBody>
          <a:bodyPr/>
          <a:lstStyle/>
          <a:p>
            <a:pPr>
              <a:buNone/>
            </a:pPr>
            <a:r>
              <a:rPr lang="en-US" sz="3000" b="1" i="1" dirty="0" err="1"/>
              <a:t>Cách</a:t>
            </a:r>
            <a:r>
              <a:rPr lang="en-US" sz="3000" b="1" i="1" dirty="0"/>
              <a:t> </a:t>
            </a:r>
            <a:r>
              <a:rPr lang="en-US" sz="3000" b="1" i="1" dirty="0" err="1"/>
              <a:t>hạn</a:t>
            </a:r>
            <a:r>
              <a:rPr lang="en-US" sz="3000" b="1" i="1" dirty="0"/>
              <a:t> </a:t>
            </a:r>
            <a:r>
              <a:rPr lang="en-US" sz="3000" b="1" i="1" dirty="0" err="1"/>
              <a:t>chế</a:t>
            </a:r>
            <a:r>
              <a:rPr lang="en-US" sz="3000" b="1" i="1" dirty="0"/>
              <a:t> chi </a:t>
            </a:r>
            <a:r>
              <a:rPr lang="en-US" sz="3000" b="1" i="1" dirty="0" err="1"/>
              <a:t>phí</a:t>
            </a:r>
            <a:r>
              <a:rPr lang="en-US" sz="3000" b="1" i="1" dirty="0"/>
              <a:t> </a:t>
            </a:r>
            <a:r>
              <a:rPr lang="en-US" sz="3000" b="1" i="1" dirty="0" err="1"/>
              <a:t>ủy</a:t>
            </a:r>
            <a:r>
              <a:rPr lang="en-US" sz="3000" b="1" i="1" dirty="0"/>
              <a:t> </a:t>
            </a:r>
            <a:r>
              <a:rPr lang="en-US" sz="3000" b="1" i="1" dirty="0" err="1"/>
              <a:t>quyền</a:t>
            </a:r>
            <a:endParaRPr lang="en-US" sz="3000" b="1" i="1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Nhà</a:t>
            </a:r>
            <a:r>
              <a:rPr lang="en-US" sz="3000" dirty="0"/>
              <a:t> </a:t>
            </a:r>
            <a:r>
              <a:rPr lang="en-US" sz="3000" dirty="0" err="1"/>
              <a:t>quản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 </a:t>
            </a:r>
            <a:r>
              <a:rPr lang="en-US" sz="3000" dirty="0" err="1"/>
              <a:t>sở</a:t>
            </a:r>
            <a:r>
              <a:rPr lang="en-US" sz="3000" dirty="0"/>
              <a:t> </a:t>
            </a:r>
            <a:r>
              <a:rPr lang="en-US" sz="3000" dirty="0" err="1"/>
              <a:t>hữu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phần</a:t>
            </a:r>
            <a:r>
              <a:rPr lang="en-US" sz="3000" dirty="0"/>
              <a:t> </a:t>
            </a:r>
            <a:r>
              <a:rPr lang="en-US" sz="3000" dirty="0" err="1"/>
              <a:t>doanh</a:t>
            </a:r>
            <a:r>
              <a:rPr lang="en-US" sz="3000" dirty="0"/>
              <a:t> </a:t>
            </a:r>
            <a:r>
              <a:rPr lang="en-US" sz="3000" dirty="0" err="1"/>
              <a:t>nghiệp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mức</a:t>
            </a:r>
            <a:r>
              <a:rPr lang="en-US" sz="3000" dirty="0"/>
              <a:t> </a:t>
            </a:r>
            <a:r>
              <a:rPr lang="en-US" sz="3000" dirty="0" err="1"/>
              <a:t>thưởng</a:t>
            </a:r>
            <a:r>
              <a:rPr lang="en-US" sz="3000" dirty="0"/>
              <a:t> </a:t>
            </a:r>
            <a:r>
              <a:rPr lang="en-US" sz="3000" dirty="0" err="1"/>
              <a:t>khích</a:t>
            </a:r>
            <a:r>
              <a:rPr lang="en-US" sz="3000" dirty="0"/>
              <a:t> </a:t>
            </a:r>
            <a:r>
              <a:rPr lang="en-US" sz="3000" dirty="0" err="1"/>
              <a:t>lệ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hợp</a:t>
            </a:r>
            <a:r>
              <a:rPr lang="en-US" sz="3000" dirty="0"/>
              <a:t> </a:t>
            </a:r>
            <a:r>
              <a:rPr lang="en-US" sz="3000" dirty="0" err="1"/>
              <a:t>đồng</a:t>
            </a:r>
            <a:r>
              <a:rPr lang="en-US" sz="3000" dirty="0"/>
              <a:t> </a:t>
            </a:r>
            <a:r>
              <a:rPr lang="en-US" sz="3000" dirty="0" err="1"/>
              <a:t>dài</a:t>
            </a:r>
            <a:r>
              <a:rPr lang="en-US" sz="3000" dirty="0"/>
              <a:t> </a:t>
            </a:r>
            <a:r>
              <a:rPr lang="en-US" sz="3000" dirty="0" err="1"/>
              <a:t>hạn</a:t>
            </a:r>
            <a:r>
              <a:rPr lang="en-US" sz="3000" dirty="0"/>
              <a:t>.</a:t>
            </a:r>
          </a:p>
          <a:p>
            <a:pPr marL="338138" indent="-338138">
              <a:buFont typeface="Wingdings" pitchFamily="2" charset="2"/>
              <a:buChar char="§"/>
            </a:pPr>
            <a:r>
              <a:rPr lang="en-US" sz="3000" dirty="0" err="1"/>
              <a:t>Hệ</a:t>
            </a:r>
            <a:r>
              <a:rPr lang="en-US" sz="3000" dirty="0"/>
              <a:t> </a:t>
            </a:r>
            <a:r>
              <a:rPr lang="en-US" sz="3000" dirty="0" err="1"/>
              <a:t>thống</a:t>
            </a:r>
            <a:r>
              <a:rPr lang="en-US" sz="3000" dirty="0"/>
              <a:t> </a:t>
            </a: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soát</a:t>
            </a:r>
            <a:r>
              <a:rPr lang="en-US" sz="3000" dirty="0"/>
              <a:t> </a:t>
            </a:r>
            <a:r>
              <a:rPr lang="en-US" sz="3000" dirty="0" err="1"/>
              <a:t>hiệu</a:t>
            </a:r>
            <a:r>
              <a:rPr lang="en-US" sz="3000" dirty="0"/>
              <a:t> </a:t>
            </a:r>
            <a:r>
              <a:rPr lang="en-US" sz="3000" dirty="0" err="1"/>
              <a:t>quả</a:t>
            </a:r>
            <a:r>
              <a:rPr lang="en-US" sz="3000" dirty="0"/>
              <a:t>: </a:t>
            </a:r>
            <a:r>
              <a:rPr lang="en-US" sz="3200" dirty="0" err="1">
                <a:cs typeface="Calibri" pitchFamily="34" charset="0"/>
              </a:rPr>
              <a:t>Là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hệ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thống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các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nguyên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tắc</a:t>
            </a:r>
            <a:r>
              <a:rPr lang="en-US" sz="3200" dirty="0">
                <a:cs typeface="Calibri" pitchFamily="34" charset="0"/>
              </a:rPr>
              <a:t>, </a:t>
            </a:r>
            <a:r>
              <a:rPr lang="en-US" sz="3200" dirty="0" err="1">
                <a:cs typeface="Calibri" pitchFamily="34" charset="0"/>
              </a:rPr>
              <a:t>chính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sách</a:t>
            </a:r>
            <a:r>
              <a:rPr lang="en-US" sz="3200" dirty="0">
                <a:cs typeface="Calibri" pitchFamily="34" charset="0"/>
              </a:rPr>
              <a:t>, </a:t>
            </a:r>
            <a:r>
              <a:rPr lang="en-US" sz="3200" dirty="0" err="1">
                <a:cs typeface="Calibri" pitchFamily="34" charset="0"/>
              </a:rPr>
              <a:t>thủ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tục</a:t>
            </a:r>
            <a:r>
              <a:rPr lang="en-US" sz="3200" dirty="0">
                <a:cs typeface="Calibri" pitchFamily="34" charset="0"/>
              </a:rPr>
              <a:t>, </a:t>
            </a:r>
            <a:r>
              <a:rPr lang="en-US" sz="3200" dirty="0" err="1">
                <a:cs typeface="Calibri" pitchFamily="34" charset="0"/>
              </a:rPr>
              <a:t>trách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nhiệm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được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quy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định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rõ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ràng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để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l</a:t>
            </a:r>
            <a:r>
              <a:rPr lang="en-US" sz="3200" dirty="0" err="1">
                <a:cs typeface="Calibri" pitchFamily="34" charset="0"/>
              </a:rPr>
              <a:t>oại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bỏ</a:t>
            </a:r>
            <a:r>
              <a:rPr lang="en-US" sz="3200" dirty="0">
                <a:cs typeface="Calibri" pitchFamily="34" charset="0"/>
              </a:rPr>
              <a:t> hay </a:t>
            </a:r>
            <a:r>
              <a:rPr lang="en-US" sz="3200" dirty="0" err="1">
                <a:cs typeface="Calibri" pitchFamily="34" charset="0"/>
              </a:rPr>
              <a:t>giảm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thiểu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mâu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thuẫn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lợi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ích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giữa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các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chủ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thể</a:t>
            </a:r>
            <a:r>
              <a:rPr lang="en-US" dirty="0">
                <a:cs typeface="Calibri" pitchFamily="34" charset="0"/>
              </a:rPr>
              <a:t>, </a:t>
            </a:r>
            <a:r>
              <a:rPr lang="en-US" dirty="0" err="1">
                <a:cs typeface="Calibri" pitchFamily="34" charset="0"/>
              </a:rPr>
              <a:t>và</a:t>
            </a:r>
            <a:r>
              <a:rPr lang="en-US" dirty="0">
                <a:cs typeface="Calibri" pitchFamily="34" charset="0"/>
              </a:rPr>
              <a:t> </a:t>
            </a:r>
            <a:r>
              <a:rPr lang="en-US" dirty="0" err="1">
                <a:cs typeface="Calibri" pitchFamily="34" charset="0"/>
              </a:rPr>
              <a:t>s</a:t>
            </a:r>
            <a:r>
              <a:rPr lang="en-US" sz="3200" dirty="0" err="1">
                <a:cs typeface="Calibri" pitchFamily="34" charset="0"/>
              </a:rPr>
              <a:t>ử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dụng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tài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sản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công</a:t>
            </a:r>
            <a:r>
              <a:rPr lang="en-US" sz="3200" dirty="0">
                <a:cs typeface="Calibri" pitchFamily="34" charset="0"/>
              </a:rPr>
              <a:t> ty </a:t>
            </a:r>
            <a:r>
              <a:rPr lang="en-US" sz="3200" dirty="0" err="1">
                <a:cs typeface="Calibri" pitchFamily="34" charset="0"/>
              </a:rPr>
              <a:t>không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phương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hại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đến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các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chủ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thể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có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lợi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ích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gắn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liền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với</a:t>
            </a:r>
            <a:r>
              <a:rPr lang="en-US" sz="3200" dirty="0">
                <a:cs typeface="Calibri" pitchFamily="34" charset="0"/>
              </a:rPr>
              <a:t> </a:t>
            </a:r>
            <a:r>
              <a:rPr lang="en-US" sz="3200" dirty="0" err="1">
                <a:cs typeface="Calibri" pitchFamily="34" charset="0"/>
              </a:rPr>
              <a:t>công</a:t>
            </a:r>
            <a:r>
              <a:rPr lang="en-US" sz="3200" dirty="0">
                <a:cs typeface="Calibri" pitchFamily="34" charset="0"/>
              </a:rPr>
              <a:t> ty.</a:t>
            </a:r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>
          <a:xfrm>
            <a:off x="1500188" y="219075"/>
            <a:ext cx="7643812" cy="1000125"/>
          </a:xfrm>
        </p:spPr>
        <p:txBody>
          <a:bodyPr/>
          <a:lstStyle/>
          <a:p>
            <a:pPr marL="576263" indent="-576263"/>
            <a:r>
              <a:rPr lang="en-AU" b="1" dirty="0"/>
              <a:t>II.	HỆ THỐNG KIỂM SOÁT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Trách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đốc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kiêm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tịch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bố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bạch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Ủy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môn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chính-kế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000" dirty="0">
              <a:cs typeface="Calibri" pitchFamily="34" charset="0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1500188" y="219075"/>
            <a:ext cx="7643812" cy="1000125"/>
          </a:xfrm>
        </p:spPr>
        <p:txBody>
          <a:bodyPr/>
          <a:lstStyle/>
          <a:p>
            <a:pPr marL="576263" indent="-576263"/>
            <a:r>
              <a:rPr lang="en-AU" b="1" dirty="0"/>
              <a:t>II.	HỆ THỐNG KIỂM SOÁT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697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mâu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thuẫn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họp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bầu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ủy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ty.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uy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ty.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xuyên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ty.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lương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thưởng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gắn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trách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phúc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lao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nguyện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None/>
            </a:pPr>
            <a:endParaRPr lang="en-US" sz="2500" dirty="0">
              <a:cs typeface="Calibri" pitchFamily="34" charset="0"/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500188" y="219075"/>
            <a:ext cx="7643812" cy="1000125"/>
          </a:xfrm>
        </p:spPr>
        <p:txBody>
          <a:bodyPr/>
          <a:lstStyle/>
          <a:p>
            <a:pPr marL="576263" indent="-576263"/>
            <a:r>
              <a:rPr lang="en-AU" b="1" dirty="0"/>
              <a:t>II.	HỆ THỐNG KIỂM SOÁT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>
                <a:cs typeface="Calibri" pitchFamily="34" charset="0"/>
              </a:rPr>
              <a:t>Chi </a:t>
            </a:r>
            <a:r>
              <a:rPr lang="en-US" sz="3000" b="1" i="1" dirty="0" err="1">
                <a:cs typeface="Calibri" pitchFamily="34" charset="0"/>
              </a:rPr>
              <a:t>phí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của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sự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phân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tán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quyền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sở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hữu</a:t>
            </a:r>
            <a:endParaRPr lang="en-US" sz="3000" b="1" i="1" dirty="0"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cs typeface="Calibri" pitchFamily="34" charset="0"/>
              </a:rPr>
              <a:t>Mai Linh </a:t>
            </a:r>
            <a:r>
              <a:rPr lang="en-US" sz="3000" dirty="0" err="1">
                <a:cs typeface="Calibri" pitchFamily="34" charset="0"/>
              </a:rPr>
              <a:t>sở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hữu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một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nhãn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hiệu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thời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trang</a:t>
            </a:r>
            <a:r>
              <a:rPr lang="en-US" sz="3000" dirty="0">
                <a:cs typeface="Calibri" pitchFamily="34" charset="0"/>
              </a:rPr>
              <a:t>, </a:t>
            </a:r>
            <a:r>
              <a:rPr lang="en-US" sz="3000" dirty="0" err="1">
                <a:cs typeface="Calibri" pitchFamily="34" charset="0"/>
              </a:rPr>
              <a:t>muốn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mở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rộng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chuỗi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cửa</a:t>
            </a:r>
            <a:r>
              <a:rPr lang="en-US" sz="3000" dirty="0">
                <a:cs typeface="Calibri" pitchFamily="34" charset="0"/>
              </a:rPr>
              <a:t> hàng. Mai Linh </a:t>
            </a:r>
            <a:r>
              <a:rPr lang="en-US" sz="3000" dirty="0" err="1">
                <a:cs typeface="Calibri" pitchFamily="34" charset="0"/>
              </a:rPr>
              <a:t>có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thể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vay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hoặc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bán</a:t>
            </a:r>
            <a:r>
              <a:rPr lang="en-US" sz="3000" dirty="0">
                <a:cs typeface="Calibri" pitchFamily="34" charset="0"/>
              </a:rPr>
              <a:t> 30% </a:t>
            </a:r>
            <a:r>
              <a:rPr lang="en-US" sz="3000" dirty="0" err="1">
                <a:cs typeface="Calibri" pitchFamily="34" charset="0"/>
              </a:rPr>
              <a:t>vốn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sở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hữu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để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huy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động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vốn</a:t>
            </a:r>
            <a:r>
              <a:rPr lang="en-US" sz="3000" dirty="0"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>
                <a:cs typeface="Calibri" pitchFamily="34" charset="0"/>
              </a:rPr>
              <a:t>Nếu</a:t>
            </a:r>
            <a:r>
              <a:rPr lang="en-US" sz="3000" dirty="0">
                <a:cs typeface="Calibri" pitchFamily="34" charset="0"/>
              </a:rPr>
              <a:t> Mai Linh </a:t>
            </a:r>
            <a:r>
              <a:rPr lang="en-US" sz="3000" dirty="0" err="1">
                <a:cs typeface="Calibri" pitchFamily="34" charset="0"/>
              </a:rPr>
              <a:t>đi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vay</a:t>
            </a:r>
            <a:r>
              <a:rPr lang="en-US" sz="3000" dirty="0">
                <a:cs typeface="Calibri" pitchFamily="34" charset="0"/>
              </a:rPr>
              <a:t> (</a:t>
            </a:r>
            <a:r>
              <a:rPr lang="en-US" sz="3000" dirty="0" err="1">
                <a:cs typeface="Calibri" pitchFamily="34" charset="0"/>
              </a:rPr>
              <a:t>bán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vốn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chủ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sở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hữu</a:t>
            </a:r>
            <a:r>
              <a:rPr lang="en-US" sz="3000" dirty="0">
                <a:cs typeface="Calibri" pitchFamily="34" charset="0"/>
              </a:rPr>
              <a:t>), </a:t>
            </a:r>
            <a:r>
              <a:rPr lang="en-US" sz="3000" dirty="0" err="1">
                <a:cs typeface="Calibri" pitchFamily="34" charset="0"/>
              </a:rPr>
              <a:t>nếu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chuỗi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cửa</a:t>
            </a:r>
            <a:r>
              <a:rPr lang="en-US" sz="3000" dirty="0">
                <a:cs typeface="Calibri" pitchFamily="34" charset="0"/>
              </a:rPr>
              <a:t> hàng </a:t>
            </a:r>
            <a:r>
              <a:rPr lang="en-US" sz="3000" dirty="0" err="1">
                <a:cs typeface="Calibri" pitchFamily="34" charset="0"/>
              </a:rPr>
              <a:t>có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lãi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thêm</a:t>
            </a:r>
            <a:r>
              <a:rPr lang="en-US" sz="3000" dirty="0">
                <a:cs typeface="Calibri" pitchFamily="34" charset="0"/>
              </a:rPr>
              <a:t> 1 </a:t>
            </a:r>
            <a:r>
              <a:rPr lang="en-US" sz="3000" dirty="0" err="1">
                <a:cs typeface="Calibri" pitchFamily="34" charset="0"/>
              </a:rPr>
              <a:t>đồng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thì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nhập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của</a:t>
            </a:r>
            <a:r>
              <a:rPr lang="en-US" sz="3000" dirty="0">
                <a:cs typeface="Calibri" pitchFamily="34" charset="0"/>
              </a:rPr>
              <a:t> Mai Linh </a:t>
            </a:r>
            <a:r>
              <a:rPr lang="en-US" sz="3000" dirty="0" err="1">
                <a:cs typeface="Calibri" pitchFamily="34" charset="0"/>
              </a:rPr>
              <a:t>tăng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thêm</a:t>
            </a:r>
            <a:r>
              <a:rPr lang="en-US" sz="3000" dirty="0">
                <a:cs typeface="Calibri" pitchFamily="34" charset="0"/>
              </a:rPr>
              <a:t> bao </a:t>
            </a:r>
            <a:r>
              <a:rPr lang="en-US" sz="3000" dirty="0" err="1">
                <a:cs typeface="Calibri" pitchFamily="34" charset="0"/>
              </a:rPr>
              <a:t>nhiêu</a:t>
            </a:r>
            <a:r>
              <a:rPr lang="en-US" sz="3000" dirty="0">
                <a:cs typeface="Calibri" pitchFamily="34" charset="0"/>
              </a:rPr>
              <a:t>? 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>
                <a:cs typeface="Calibri" pitchFamily="34" charset="0"/>
              </a:rPr>
              <a:t>Dự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đoán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hành</a:t>
            </a:r>
            <a:r>
              <a:rPr lang="en-US" sz="3000" dirty="0">
                <a:cs typeface="Calibri" pitchFamily="34" charset="0"/>
              </a:rPr>
              <a:t> vi </a:t>
            </a:r>
            <a:r>
              <a:rPr lang="en-US" sz="3000" dirty="0" err="1">
                <a:cs typeface="Calibri" pitchFamily="34" charset="0"/>
              </a:rPr>
              <a:t>của</a:t>
            </a:r>
            <a:r>
              <a:rPr lang="en-US" sz="3000" dirty="0">
                <a:cs typeface="Calibri" pitchFamily="34" charset="0"/>
              </a:rPr>
              <a:t> Mai Linh </a:t>
            </a:r>
            <a:r>
              <a:rPr lang="en-US" sz="3000" dirty="0" err="1">
                <a:cs typeface="Calibri" pitchFamily="34" charset="0"/>
              </a:rPr>
              <a:t>trong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mỗi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trường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hợp</a:t>
            </a:r>
            <a:r>
              <a:rPr lang="en-US" sz="3000" dirty="0">
                <a:cs typeface="Calibri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Berle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and Means (1932)</a:t>
            </a:r>
          </a:p>
          <a:p>
            <a:pPr>
              <a:buFont typeface="Wingdings" pitchFamily="2" charset="2"/>
              <a:buChar char="§"/>
            </a:pPr>
            <a:endParaRPr lang="en-US" sz="3000" dirty="0">
              <a:cs typeface="Calibri" pitchFamily="34" charset="0"/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500188" y="219075"/>
            <a:ext cx="7643812" cy="1000125"/>
          </a:xfrm>
        </p:spPr>
        <p:txBody>
          <a:bodyPr/>
          <a:lstStyle/>
          <a:p>
            <a:pPr marL="795338" indent="-795338"/>
            <a:r>
              <a:rPr lang="en-AU" b="1" dirty="0"/>
              <a:t>II.	HỆ THỐNG KIỂM SOÁT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 err="1">
                <a:cs typeface="Calibri" pitchFamily="34" charset="0"/>
              </a:rPr>
              <a:t>Sự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lạm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quyền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của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Giám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đốc</a:t>
            </a:r>
            <a:endParaRPr lang="en-US" sz="3000" b="1" i="1" dirty="0"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 err="1">
                <a:cs typeface="Calibri" pitchFamily="34" charset="0"/>
              </a:rPr>
              <a:t>Công</a:t>
            </a:r>
            <a:r>
              <a:rPr lang="en-US" sz="3000" dirty="0">
                <a:cs typeface="Calibri" pitchFamily="34" charset="0"/>
              </a:rPr>
              <a:t> ty Mai Linh 100% </a:t>
            </a:r>
            <a:r>
              <a:rPr lang="en-US" sz="3000" dirty="0" err="1">
                <a:cs typeface="Calibri" pitchFamily="34" charset="0"/>
              </a:rPr>
              <a:t>vốn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chủ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sở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hữu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có</a:t>
            </a:r>
            <a:r>
              <a:rPr lang="en-US" sz="3000" dirty="0">
                <a:cs typeface="Calibri" pitchFamily="34" charset="0"/>
              </a:rPr>
              <a:t> 100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tiền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mặt</a:t>
            </a:r>
            <a:r>
              <a:rPr lang="en-US" sz="3000" dirty="0">
                <a:cs typeface="Calibri" pitchFamily="34" charset="0"/>
              </a:rPr>
              <a:t>. </a:t>
            </a:r>
            <a:r>
              <a:rPr lang="en-US" sz="3000" dirty="0" err="1">
                <a:cs typeface="Calibri" pitchFamily="34" charset="0"/>
              </a:rPr>
              <a:t>Thuế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nhập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doanh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nghiệp</a:t>
            </a:r>
            <a:r>
              <a:rPr lang="en-US" sz="3000" dirty="0">
                <a:cs typeface="Calibri" pitchFamily="34" charset="0"/>
              </a:rPr>
              <a:t> 25%, </a:t>
            </a:r>
            <a:r>
              <a:rPr lang="en-US" sz="3000" dirty="0" err="1">
                <a:cs typeface="Calibri" pitchFamily="34" charset="0"/>
              </a:rPr>
              <a:t>thuế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nhập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cá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nhân</a:t>
            </a:r>
            <a:r>
              <a:rPr lang="en-US" sz="3000" dirty="0">
                <a:cs typeface="Calibri" pitchFamily="34" charset="0"/>
              </a:rPr>
              <a:t> 15%. </a:t>
            </a:r>
            <a:r>
              <a:rPr lang="en-US" sz="3000" dirty="0" err="1">
                <a:cs typeface="Calibri" pitchFamily="34" charset="0"/>
              </a:rPr>
              <a:t>Lãi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suất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tiền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gửi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ngân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hàng</a:t>
            </a:r>
            <a:r>
              <a:rPr lang="en-US" sz="3000" dirty="0">
                <a:cs typeface="Calibri" pitchFamily="34" charset="0"/>
              </a:rPr>
              <a:t> 5%. </a:t>
            </a:r>
            <a:r>
              <a:rPr lang="en-US" sz="3000" dirty="0" err="1">
                <a:cs typeface="Calibri" pitchFamily="34" charset="0"/>
              </a:rPr>
              <a:t>Không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có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cơ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hội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đầu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tư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nào</a:t>
            </a:r>
            <a:r>
              <a:rPr lang="en-US" sz="3000">
                <a:cs typeface="Calibri" pitchFamily="34" charset="0"/>
              </a:rPr>
              <a:t>.</a:t>
            </a:r>
            <a:endParaRPr lang="en-US" sz="3000" dirty="0"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 err="1">
                <a:cs typeface="Calibri" pitchFamily="34" charset="0"/>
              </a:rPr>
              <a:t>Giám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đốc</a:t>
            </a:r>
            <a:r>
              <a:rPr lang="en-US" sz="3000" dirty="0">
                <a:cs typeface="Calibri" pitchFamily="34" charset="0"/>
              </a:rPr>
              <a:t> Mai Linh </a:t>
            </a:r>
            <a:r>
              <a:rPr lang="en-US" sz="3000" dirty="0" err="1">
                <a:cs typeface="Calibri" pitchFamily="34" charset="0"/>
              </a:rPr>
              <a:t>nên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giữ</a:t>
            </a:r>
            <a:r>
              <a:rPr lang="en-US" sz="3000" dirty="0">
                <a:cs typeface="Calibri" pitchFamily="34" charset="0"/>
              </a:rPr>
              <a:t> 100 </a:t>
            </a:r>
            <a:r>
              <a:rPr lang="en-US" sz="3000" dirty="0" err="1">
                <a:cs typeface="Calibri" pitchFamily="34" charset="0"/>
              </a:rPr>
              <a:t>tỷ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tiền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mặt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lại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để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đem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gửi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ngân</a:t>
            </a:r>
            <a:r>
              <a:rPr lang="en-US" sz="3000" dirty="0">
                <a:cs typeface="Calibri" pitchFamily="34" charset="0"/>
              </a:rPr>
              <a:t> hàng hay </a:t>
            </a:r>
            <a:r>
              <a:rPr lang="en-US" sz="3000" dirty="0" err="1">
                <a:cs typeface="Calibri" pitchFamily="34" charset="0"/>
              </a:rPr>
              <a:t>nên</a:t>
            </a:r>
            <a:r>
              <a:rPr lang="en-US" sz="3000" dirty="0">
                <a:cs typeface="Calibri" pitchFamily="34" charset="0"/>
              </a:rPr>
              <a:t> chia </a:t>
            </a:r>
            <a:r>
              <a:rPr lang="en-US" sz="3000" dirty="0" err="1">
                <a:cs typeface="Calibri" pitchFamily="34" charset="0"/>
              </a:rPr>
              <a:t>tiền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cho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cổ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đông</a:t>
            </a:r>
            <a:r>
              <a:rPr lang="en-US" sz="3000" dirty="0">
                <a:cs typeface="Calibri" pitchFamily="34" charset="0"/>
              </a:rPr>
              <a:t> (</a:t>
            </a:r>
            <a:r>
              <a:rPr lang="en-US" sz="3000" dirty="0" err="1">
                <a:cs typeface="Calibri" pitchFamily="34" charset="0"/>
              </a:rPr>
              <a:t>trả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cổ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tức</a:t>
            </a:r>
            <a:r>
              <a:rPr lang="en-US" sz="3000" dirty="0">
                <a:cs typeface="Calibri" pitchFamily="34" charset="0"/>
              </a:rPr>
              <a:t>)?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500188" y="219075"/>
            <a:ext cx="7643812" cy="1000125"/>
          </a:xfrm>
        </p:spPr>
        <p:txBody>
          <a:bodyPr/>
          <a:lstStyle/>
          <a:p>
            <a:pPr marL="795338" indent="-795338"/>
            <a:r>
              <a:rPr lang="en-AU" b="1" dirty="0"/>
              <a:t>II.	HỆ THỐNG KIỂM SOÁT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 idx="4294967295"/>
          </p:nvPr>
        </p:nvSpPr>
        <p:spPr>
          <a:xfrm>
            <a:off x="0" y="2209800"/>
            <a:ext cx="9144000" cy="3276600"/>
          </a:xfrm>
          <a:noFill/>
          <a:ln>
            <a:solidFill>
              <a:srgbClr val="000000"/>
            </a:solidFill>
          </a:ln>
        </p:spPr>
        <p:txBody>
          <a:bodyPr/>
          <a:lstStyle/>
          <a:p>
            <a:pPr algn="ctr"/>
            <a:r>
              <a:rPr lang="en-US" sz="3200" b="1" i="1" dirty="0">
                <a:solidFill>
                  <a:schemeClr val="tx1"/>
                </a:solidFill>
              </a:rPr>
              <a:t>CHƯƠNG 1</a:t>
            </a:r>
            <a:br>
              <a:rPr lang="en-US" sz="3200" b="1" i="1" dirty="0">
                <a:solidFill>
                  <a:schemeClr val="tx1"/>
                </a:solidFill>
              </a:rPr>
            </a:br>
            <a:r>
              <a:rPr lang="en-US" sz="2500" b="1" dirty="0">
                <a:solidFill>
                  <a:schemeClr val="tx1"/>
                </a:solidFill>
              </a:rPr>
              <a:t>GIỚI THIỆU</a:t>
            </a:r>
            <a:br>
              <a:rPr lang="en-US" sz="2500" b="1" i="1" dirty="0">
                <a:solidFill>
                  <a:schemeClr val="tx1"/>
                </a:solidFill>
              </a:rPr>
            </a:br>
            <a:endParaRPr lang="vi-VN" sz="2500" b="1" dirty="0">
              <a:solidFill>
                <a:schemeClr val="tx1"/>
              </a:solidFill>
            </a:endParaRPr>
          </a:p>
        </p:txBody>
      </p:sp>
      <p:sp>
        <p:nvSpPr>
          <p:cNvPr id="512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5DEB2E-68D2-46BE-A25F-BB6A7D7C32F4}" type="slidenum">
              <a:rPr lang="vi-VN" smtClean="0"/>
              <a:pPr/>
              <a:t>3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endParaRPr lang="en-US" sz="3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CEO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Bách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nhắc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vốn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Mai Linh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gom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Mai Anh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phiếu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hưu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sz="4000" b="1" dirty="0"/>
              <a:t>II.	HỆ THỐNG KIỂM SOÁT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60728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thiểu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sz="3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Bách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51%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tịch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kiêm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đốc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ty Anh Linh.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Mai Linh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29%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Mai Anh 20%.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Bách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100%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ty Tuba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phiếu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VND1000.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Bách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Anh Linh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phiếu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Tuba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mệnh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VND10000.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sz="4000" b="1" dirty="0"/>
              <a:t>II.	HỆ THỐNG KIỂM SOÁT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154678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đông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trách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endParaRPr lang="en-US" sz="3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Mai Linh, CEO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Papery Corp.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giấy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thiểu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thải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hại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nhiễm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tốn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kém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hứa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hẹn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ty.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ra, Mai Linh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Lá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Marlbara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dù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hàng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. Mai Linh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lá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trách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sz="4000" b="1" dirty="0"/>
              <a:t>II.	HỆ THỐNG KIỂM SOÁT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319004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9067800" cy="4697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mâu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thuẫn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trưởng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ban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đốc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vay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đáng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rủi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Ban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đốc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kiệm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51%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quân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Con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100%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Ban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đốc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rủi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dù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NPV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Bam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đốc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Ban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đốc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thuế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nộp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sz="3800" b="1" dirty="0"/>
              <a:t>II.</a:t>
            </a:r>
            <a:r>
              <a:rPr lang="vi-VN" sz="3800" b="1" dirty="0"/>
              <a:t> </a:t>
            </a:r>
            <a:r>
              <a:rPr lang="en-US" sz="3800" b="1" dirty="0"/>
              <a:t>CORPORATE GOVERNANCE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558836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>
                <a:cs typeface="Calibri" pitchFamily="34" charset="0"/>
              </a:rPr>
              <a:t>Management self-dealing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>
                <a:cs typeface="Calibri" pitchFamily="34" charset="0"/>
              </a:rPr>
              <a:t>Tìm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hiểu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chuyện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gì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đã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xảy</a:t>
            </a:r>
            <a:r>
              <a:rPr lang="en-US" sz="3000" dirty="0">
                <a:cs typeface="Calibri" pitchFamily="34" charset="0"/>
              </a:rPr>
              <a:t> ra </a:t>
            </a:r>
            <a:r>
              <a:rPr lang="en-US" sz="3000" dirty="0" err="1">
                <a:cs typeface="Calibri" pitchFamily="34" charset="0"/>
              </a:rPr>
              <a:t>tại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Coteccons</a:t>
            </a:r>
            <a:r>
              <a:rPr lang="en-US" sz="3000" dirty="0"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cs typeface="Calibri" pitchFamily="34" charset="0"/>
              </a:rPr>
              <a:t>Anh </a:t>
            </a:r>
            <a:r>
              <a:rPr lang="en-US" sz="3000" dirty="0" err="1">
                <a:cs typeface="Calibri" pitchFamily="34" charset="0"/>
              </a:rPr>
              <a:t>chị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cho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rằng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nhà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quản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trị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doanh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nghiệp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này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xấu</a:t>
            </a:r>
            <a:r>
              <a:rPr lang="en-US" sz="3000" dirty="0">
                <a:cs typeface="Calibri" pitchFamily="34" charset="0"/>
              </a:rPr>
              <a:t> hay </a:t>
            </a:r>
            <a:r>
              <a:rPr lang="en-US" sz="3000" dirty="0" err="1">
                <a:cs typeface="Calibri" pitchFamily="34" charset="0"/>
              </a:rPr>
              <a:t>tốt</a:t>
            </a:r>
            <a:r>
              <a:rPr lang="en-US" sz="3000" dirty="0">
                <a:cs typeface="Calibri" pitchFamily="34" charset="0"/>
              </a:rPr>
              <a:t>?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cs typeface="Calibri" pitchFamily="34" charset="0"/>
              </a:rPr>
              <a:t>Anh </a:t>
            </a:r>
            <a:r>
              <a:rPr lang="en-US" sz="3000" dirty="0" err="1">
                <a:cs typeface="Calibri" pitchFamily="34" charset="0"/>
              </a:rPr>
              <a:t>chị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có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đồng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tình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với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cách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làm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của</a:t>
            </a:r>
            <a:r>
              <a:rPr lang="en-US" sz="3000" dirty="0">
                <a:cs typeface="Calibri" pitchFamily="34" charset="0"/>
              </a:rPr>
              <a:t> Kusto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đồng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minh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không</a:t>
            </a:r>
            <a:r>
              <a:rPr lang="en-US" sz="3000" dirty="0">
                <a:cs typeface="Calibri" pitchFamily="34" charset="0"/>
              </a:rPr>
              <a:t>?</a:t>
            </a:r>
          </a:p>
          <a:p>
            <a:pPr>
              <a:buFont typeface="Wingdings" pitchFamily="2" charset="2"/>
              <a:buChar char="§"/>
            </a:pPr>
            <a:endParaRPr lang="en-US" sz="3000" dirty="0"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3000" dirty="0">
              <a:cs typeface="Calibri" pitchFamily="34" charset="0"/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500188" y="219075"/>
            <a:ext cx="7643812" cy="1000125"/>
          </a:xfrm>
        </p:spPr>
        <p:txBody>
          <a:bodyPr/>
          <a:lstStyle/>
          <a:p>
            <a:pPr marL="795338" indent="-795338"/>
            <a:r>
              <a:rPr lang="en-AU" b="1" dirty="0"/>
              <a:t>III.	BÀI TẬP VỀ NHÀ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 err="1">
                <a:cs typeface="Calibri" pitchFamily="34" charset="0"/>
              </a:rPr>
              <a:t>Chủ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nghĩa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ngắn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hạn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và</a:t>
            </a:r>
            <a:r>
              <a:rPr lang="en-US" sz="3000" b="1" i="1" dirty="0">
                <a:cs typeface="Calibri" pitchFamily="34" charset="0"/>
              </a:rPr>
              <a:t> staggered boards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>
                <a:cs typeface="Calibri" pitchFamily="34" charset="0"/>
              </a:rPr>
              <a:t>Tham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khảo</a:t>
            </a:r>
            <a:r>
              <a:rPr lang="en-US" sz="3000" dirty="0">
                <a:cs typeface="Calibri" pitchFamily="34" charset="0"/>
              </a:rPr>
              <a:t> Marginson2008, </a:t>
            </a:r>
            <a:r>
              <a:rPr lang="en-US" sz="3000" dirty="0" err="1">
                <a:cs typeface="Calibri" pitchFamily="34" charset="0"/>
              </a:rPr>
              <a:t>định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nghĩa</a:t>
            </a:r>
            <a:r>
              <a:rPr lang="en-US" sz="3000" dirty="0">
                <a:cs typeface="Calibri" pitchFamily="34" charset="0"/>
              </a:rPr>
              <a:t> “</a:t>
            </a:r>
            <a:r>
              <a:rPr lang="en-US" sz="3000" dirty="0" err="1">
                <a:cs typeface="Calibri" pitchFamily="34" charset="0"/>
              </a:rPr>
              <a:t>chủ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nghĩa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ngắn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hạn</a:t>
            </a:r>
            <a:r>
              <a:rPr lang="en-US" sz="3000" dirty="0">
                <a:cs typeface="Calibri" pitchFamily="34" charset="0"/>
              </a:rPr>
              <a:t>”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nguyên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nhân</a:t>
            </a:r>
            <a:r>
              <a:rPr lang="en-US" sz="3000" dirty="0"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>
                <a:cs typeface="Calibri" pitchFamily="34" charset="0"/>
              </a:rPr>
              <a:t>Tham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khảo</a:t>
            </a:r>
            <a:r>
              <a:rPr lang="en-US" sz="3000" dirty="0">
                <a:cs typeface="Calibri" pitchFamily="34" charset="0"/>
              </a:rPr>
              <a:t> Cremers2017, </a:t>
            </a:r>
            <a:r>
              <a:rPr lang="en-US" sz="3000" dirty="0" err="1">
                <a:cs typeface="Calibri" pitchFamily="34" charset="0"/>
              </a:rPr>
              <a:t>định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nghĩa</a:t>
            </a:r>
            <a:r>
              <a:rPr lang="en-US" sz="3000" dirty="0">
                <a:cs typeface="Calibri" pitchFamily="34" charset="0"/>
              </a:rPr>
              <a:t> staggered board.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cs typeface="Calibri" pitchFamily="34" charset="0"/>
              </a:rPr>
              <a:t>Staggered board </a:t>
            </a:r>
            <a:r>
              <a:rPr lang="en-US" sz="3000" dirty="0" err="1">
                <a:cs typeface="Calibri" pitchFamily="34" charset="0"/>
              </a:rPr>
              <a:t>có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phải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là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một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tập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quán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quản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trị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tốt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không</a:t>
            </a:r>
            <a:r>
              <a:rPr lang="en-US" sz="3000" dirty="0">
                <a:cs typeface="Calibri" pitchFamily="34" charset="0"/>
              </a:rPr>
              <a:t>? </a:t>
            </a:r>
            <a:r>
              <a:rPr lang="en-US" sz="3000" dirty="0" err="1">
                <a:cs typeface="Calibri" pitchFamily="34" charset="0"/>
              </a:rPr>
              <a:t>Tham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khảo</a:t>
            </a:r>
            <a:r>
              <a:rPr lang="en-US" sz="3000" dirty="0">
                <a:cs typeface="Calibri" pitchFamily="34" charset="0"/>
              </a:rPr>
              <a:t> Cremers2017 </a:t>
            </a:r>
            <a:r>
              <a:rPr lang="en-US" sz="3000" dirty="0" err="1">
                <a:cs typeface="Calibri" pitchFamily="34" charset="0"/>
              </a:rPr>
              <a:t>để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trả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lời</a:t>
            </a:r>
            <a:r>
              <a:rPr lang="en-US" sz="3000" dirty="0"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3000" dirty="0"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3000" dirty="0">
              <a:cs typeface="Calibri" pitchFamily="34" charset="0"/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500188" y="219075"/>
            <a:ext cx="7643812" cy="1000125"/>
          </a:xfrm>
        </p:spPr>
        <p:txBody>
          <a:bodyPr/>
          <a:lstStyle/>
          <a:p>
            <a:pPr marL="795338" indent="-795338"/>
            <a:r>
              <a:rPr lang="en-AU" b="1" dirty="0"/>
              <a:t>III.	BÀI TẬP VỀ NHÀ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71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 err="1">
                <a:cs typeface="Calibri" pitchFamily="34" charset="0"/>
              </a:rPr>
              <a:t>Lợi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ích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của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một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nhà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quản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trị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tha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hóa</a:t>
            </a:r>
            <a:r>
              <a:rPr lang="en-US" sz="3000" b="1" i="1" dirty="0">
                <a:cs typeface="Calibri" pitchFamily="34" charset="0"/>
              </a:rPr>
              <a:t> (</a:t>
            </a:r>
            <a:r>
              <a:rPr lang="en-US" sz="3000" b="1" i="1" dirty="0" err="1">
                <a:cs typeface="Calibri" pitchFamily="34" charset="0"/>
              </a:rPr>
              <a:t>không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bắt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buộc</a:t>
            </a:r>
            <a:r>
              <a:rPr lang="en-US" sz="3000" b="1" i="1" dirty="0">
                <a:cs typeface="Calibri" pitchFamily="34" charset="0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>
                <a:cs typeface="Calibri" pitchFamily="34" charset="0"/>
              </a:rPr>
              <a:t>Tuấn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Bách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là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một</a:t>
            </a:r>
            <a:r>
              <a:rPr lang="en-US" sz="3000" dirty="0">
                <a:cs typeface="Calibri" pitchFamily="34" charset="0"/>
              </a:rPr>
              <a:t> CEO </a:t>
            </a:r>
            <a:r>
              <a:rPr lang="en-US" sz="3000" dirty="0" err="1">
                <a:cs typeface="Calibri" pitchFamily="34" charset="0"/>
              </a:rPr>
              <a:t>xấu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xa</a:t>
            </a:r>
            <a:r>
              <a:rPr lang="en-US" sz="3000" dirty="0">
                <a:cs typeface="Calibri" pitchFamily="34" charset="0"/>
              </a:rPr>
              <a:t>. </a:t>
            </a:r>
            <a:r>
              <a:rPr lang="en-US" sz="3000" dirty="0" err="1">
                <a:cs typeface="Calibri" pitchFamily="34" charset="0"/>
              </a:rPr>
              <a:t>Tuấn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Bách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không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bị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ràng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buộc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bởi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các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nguyên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tắc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luật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lệ</a:t>
            </a:r>
            <a:r>
              <a:rPr lang="en-US" sz="3000" dirty="0">
                <a:cs typeface="Calibri" pitchFamily="34" charset="0"/>
              </a:rPr>
              <a:t>. </a:t>
            </a:r>
            <a:r>
              <a:rPr lang="en-US" sz="3000" dirty="0" err="1">
                <a:cs typeface="Calibri" pitchFamily="34" charset="0"/>
              </a:rPr>
              <a:t>Tuấn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Bách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thường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tìm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cách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để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luồn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lách</a:t>
            </a:r>
            <a:r>
              <a:rPr lang="en-US" sz="3000" dirty="0">
                <a:cs typeface="Calibri" pitchFamily="34" charset="0"/>
              </a:rPr>
              <a:t> qua </a:t>
            </a:r>
            <a:r>
              <a:rPr lang="en-US" sz="3000" dirty="0" err="1">
                <a:cs typeface="Calibri" pitchFamily="34" charset="0"/>
              </a:rPr>
              <a:t>các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kẽ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hở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của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pháp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luật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quy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định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để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đạt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được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mục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đích</a:t>
            </a:r>
            <a:r>
              <a:rPr lang="en-US" sz="3000" dirty="0">
                <a:cs typeface="Calibri" pitchFamily="34" charset="0"/>
              </a:rPr>
              <a:t>, </a:t>
            </a:r>
            <a:r>
              <a:rPr lang="en-US" sz="3000" dirty="0" err="1">
                <a:cs typeface="Calibri" pitchFamily="34" charset="0"/>
              </a:rPr>
              <a:t>ví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dụ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như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bằng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cách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hối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lộ</a:t>
            </a:r>
            <a:r>
              <a:rPr lang="en-US" sz="3000" dirty="0">
                <a:cs typeface="Calibri" pitchFamily="34" charset="0"/>
              </a:rPr>
              <a:t>, </a:t>
            </a:r>
            <a:r>
              <a:rPr lang="en-US" sz="3000" dirty="0" err="1">
                <a:cs typeface="Calibri" pitchFamily="34" charset="0"/>
              </a:rPr>
              <a:t>lạm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quyền</a:t>
            </a:r>
            <a:r>
              <a:rPr lang="en-US" sz="3000" dirty="0">
                <a:cs typeface="Calibri" pitchFamily="34" charset="0"/>
              </a:rPr>
              <a:t>, </a:t>
            </a:r>
            <a:r>
              <a:rPr lang="en-US" sz="3000" dirty="0" err="1">
                <a:cs typeface="Calibri" pitchFamily="34" charset="0"/>
              </a:rPr>
              <a:t>cưỡng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bức</a:t>
            </a:r>
            <a:r>
              <a:rPr lang="en-US" sz="3000" dirty="0">
                <a:cs typeface="Calibri" pitchFamily="34" charset="0"/>
              </a:rPr>
              <a:t>, </a:t>
            </a:r>
            <a:r>
              <a:rPr lang="en-US" sz="3000" dirty="0" err="1">
                <a:cs typeface="Calibri" pitchFamily="34" charset="0"/>
              </a:rPr>
              <a:t>cạnh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tranh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không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lành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mạnh</a:t>
            </a:r>
            <a:r>
              <a:rPr lang="en-US" sz="3000" dirty="0">
                <a:cs typeface="Calibri" pitchFamily="34" charset="0"/>
              </a:rPr>
              <a:t>…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>
                <a:cs typeface="Calibri" pitchFamily="34" charset="0"/>
              </a:rPr>
              <a:t>Tuấn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Bách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có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lợi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ích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gì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cho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doanh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nghiệp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không</a:t>
            </a:r>
            <a:r>
              <a:rPr lang="en-US" sz="3000" dirty="0">
                <a:cs typeface="Calibri" pitchFamily="34" charset="0"/>
              </a:rPr>
              <a:t>? </a:t>
            </a:r>
            <a:r>
              <a:rPr lang="en-US" sz="3000" dirty="0" err="1">
                <a:cs typeface="Calibri" pitchFamily="34" charset="0"/>
              </a:rPr>
              <a:t>Trả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lời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câu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hỏi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này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bằng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cách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đọc</a:t>
            </a:r>
            <a:r>
              <a:rPr lang="en-US" sz="3000" dirty="0">
                <a:cs typeface="Calibri" pitchFamily="34" charset="0"/>
              </a:rPr>
              <a:t> Mironov2015.</a:t>
            </a:r>
          </a:p>
          <a:p>
            <a:pPr>
              <a:buFont typeface="Wingdings" pitchFamily="2" charset="2"/>
              <a:buChar char="§"/>
            </a:pPr>
            <a:endParaRPr lang="en-US" sz="3000" dirty="0"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3000" dirty="0">
              <a:cs typeface="Calibri" pitchFamily="34" charset="0"/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500188" y="219075"/>
            <a:ext cx="7643812" cy="1000125"/>
          </a:xfrm>
        </p:spPr>
        <p:txBody>
          <a:bodyPr/>
          <a:lstStyle/>
          <a:p>
            <a:pPr marL="795338" indent="-795338"/>
            <a:r>
              <a:rPr lang="en-AU" b="1" dirty="0"/>
              <a:t>III.	BÀI TẬP VỀ NHÀ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78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 err="1">
                <a:cs typeface="Calibri" pitchFamily="34" charset="0"/>
              </a:rPr>
              <a:t>Đặc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điểm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của</a:t>
            </a:r>
            <a:r>
              <a:rPr lang="en-US" sz="3000" b="1" i="1" dirty="0">
                <a:cs typeface="Calibri" pitchFamily="34" charset="0"/>
              </a:rPr>
              <a:t> CEO (</a:t>
            </a:r>
            <a:r>
              <a:rPr lang="en-US" sz="3000" b="1" i="1" dirty="0" err="1">
                <a:cs typeface="Calibri" pitchFamily="34" charset="0"/>
              </a:rPr>
              <a:t>không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bắt</a:t>
            </a:r>
            <a:r>
              <a:rPr lang="en-US" sz="3000" b="1" i="1" dirty="0">
                <a:cs typeface="Calibri" pitchFamily="34" charset="0"/>
              </a:rPr>
              <a:t> </a:t>
            </a:r>
            <a:r>
              <a:rPr lang="en-US" sz="3000" b="1" i="1" dirty="0" err="1">
                <a:cs typeface="Calibri" pitchFamily="34" charset="0"/>
              </a:rPr>
              <a:t>buộc</a:t>
            </a:r>
            <a:r>
              <a:rPr lang="en-US" sz="3000" b="1" i="1" dirty="0">
                <a:cs typeface="Calibri" pitchFamily="34" charset="0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>
                <a:cs typeface="Calibri" pitchFamily="34" charset="0"/>
              </a:rPr>
              <a:t>Tham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khảo</a:t>
            </a:r>
            <a:r>
              <a:rPr lang="en-US" sz="3000" dirty="0">
                <a:cs typeface="Calibri" pitchFamily="34" charset="0"/>
              </a:rPr>
              <a:t> Cline2018, </a:t>
            </a:r>
            <a:r>
              <a:rPr lang="en-US" sz="3000" dirty="0" err="1">
                <a:cs typeface="Calibri" pitchFamily="34" charset="0"/>
              </a:rPr>
              <a:t>giải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thích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tính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hư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hỏng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của</a:t>
            </a:r>
            <a:r>
              <a:rPr lang="en-US" sz="3000" dirty="0">
                <a:cs typeface="Calibri" pitchFamily="34" charset="0"/>
              </a:rPr>
              <a:t> CEO </a:t>
            </a:r>
            <a:r>
              <a:rPr lang="en-US" sz="3000" dirty="0" err="1">
                <a:cs typeface="Calibri" pitchFamily="34" charset="0"/>
              </a:rPr>
              <a:t>có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thể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ảnh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hưởng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đến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giá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trị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doanh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nghiệp</a:t>
            </a:r>
            <a:r>
              <a:rPr lang="en-US" sz="3000" dirty="0">
                <a:cs typeface="Calibri" pitchFamily="34" charset="0"/>
              </a:rPr>
              <a:t> ra </a:t>
            </a:r>
            <a:r>
              <a:rPr lang="en-US" sz="3000" dirty="0" err="1">
                <a:cs typeface="Calibri" pitchFamily="34" charset="0"/>
              </a:rPr>
              <a:t>sao</a:t>
            </a:r>
            <a:r>
              <a:rPr lang="en-US" sz="3000" dirty="0"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>
                <a:cs typeface="Calibri" pitchFamily="34" charset="0"/>
              </a:rPr>
              <a:t>Tham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khảo</a:t>
            </a:r>
            <a:r>
              <a:rPr lang="en-US" sz="3000" dirty="0">
                <a:cs typeface="Calibri" pitchFamily="34" charset="0"/>
              </a:rPr>
              <a:t> Jia2014, </a:t>
            </a:r>
            <a:r>
              <a:rPr lang="en-US" sz="3000" dirty="0" err="1">
                <a:cs typeface="Calibri" pitchFamily="34" charset="0"/>
              </a:rPr>
              <a:t>giải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thích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mối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quan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hệ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giữa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sự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nam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tính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của</a:t>
            </a:r>
            <a:r>
              <a:rPr lang="en-US" sz="3000" dirty="0">
                <a:cs typeface="Calibri" pitchFamily="34" charset="0"/>
              </a:rPr>
              <a:t> CEO </a:t>
            </a:r>
            <a:r>
              <a:rPr lang="en-US" sz="3000" dirty="0" err="1">
                <a:cs typeface="Calibri" pitchFamily="34" charset="0"/>
              </a:rPr>
              <a:t>và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hành</a:t>
            </a:r>
            <a:r>
              <a:rPr lang="en-US" sz="3000" dirty="0">
                <a:cs typeface="Calibri" pitchFamily="34" charset="0"/>
              </a:rPr>
              <a:t> vi </a:t>
            </a:r>
            <a:r>
              <a:rPr lang="en-US" sz="3000" dirty="0" err="1">
                <a:cs typeface="Calibri" pitchFamily="34" charset="0"/>
              </a:rPr>
              <a:t>vi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phạm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báo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cáo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tài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chính</a:t>
            </a:r>
            <a:r>
              <a:rPr lang="en-US" sz="3000" dirty="0"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3000" dirty="0">
              <a:cs typeface="Calibri" pitchFamily="34" charset="0"/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500188" y="219075"/>
            <a:ext cx="7643812" cy="1000125"/>
          </a:xfrm>
        </p:spPr>
        <p:txBody>
          <a:bodyPr/>
          <a:lstStyle/>
          <a:p>
            <a:pPr marL="795338" indent="-795338"/>
            <a:r>
              <a:rPr lang="en-AU" b="1" dirty="0"/>
              <a:t>III.	BÀI TẬP VỀ NHÀ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51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9067800" cy="46974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Stakeholder Capitalism (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link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hlinkClick r:id="rId2"/>
              </a:rPr>
              <a:t>Stakeholder capitalism, shareholder capitalism and state capitalism | World Economic Forum (weforum.org)</a:t>
            </a:r>
            <a:endParaRPr lang="en-US" sz="1600" dirty="0"/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hlinkClick r:id="rId3"/>
              </a:rPr>
              <a:t>A Friedman doctrine‐- The Social Responsibility Of Business Is to Increase Its Profits - The New York Times (nytimes.com)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Webb2020 and Gual2020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stakeholder capitalism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shareholder capitalism.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Anh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chị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ưa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95338" indent="-795338"/>
            <a:r>
              <a:rPr lang="en-AU" sz="4000" b="1" dirty="0"/>
              <a:t>III.	 </a:t>
            </a:r>
            <a:r>
              <a:rPr lang="en-US" sz="4000" b="1" dirty="0"/>
              <a:t>BÀI TẬP VỀ NHÀ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214187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458200" cy="1752600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FC685-2EE6-4E8B-8B57-13668B332CC3}" type="slidenum">
              <a:rPr lang="vi-VN" smtClean="0"/>
              <a:pPr>
                <a:defRPr/>
              </a:pPr>
              <a:t>39</a:t>
            </a:fld>
            <a:endParaRPr lang="vi-VN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Hết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Chương</a:t>
            </a:r>
            <a:r>
              <a:rPr lang="en-US" b="1" dirty="0">
                <a:solidFill>
                  <a:schemeClr val="tx1"/>
                </a:solidFill>
              </a:rPr>
              <a:t>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Nội</a:t>
            </a:r>
            <a:r>
              <a:rPr lang="en-US" b="1" dirty="0"/>
              <a:t> dung: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769188"/>
              </p:ext>
            </p:extLst>
          </p:nvPr>
        </p:nvGraphicFramePr>
        <p:xfrm>
          <a:off x="0" y="1371600"/>
          <a:ext cx="9144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932B0D-C300-4370-B950-2654AEE49BE0}" type="slidenum">
              <a:rPr lang="vi-VN" smtClean="0"/>
              <a:pPr/>
              <a:t>4</a:t>
            </a:fld>
            <a:endParaRPr lang="vi-VN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1600200"/>
            <a:ext cx="8858250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err="1">
                <a:cs typeface="Calibri" pitchFamily="34" charset="0"/>
              </a:rPr>
              <a:t>Đọc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tài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liệu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tham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khảo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theo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hướng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dẫn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của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giảng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viên</a:t>
            </a:r>
            <a:r>
              <a:rPr lang="en-US" sz="3000" dirty="0"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>
                <a:cs typeface="Calibri" pitchFamily="34" charset="0"/>
              </a:rPr>
              <a:t>Thảo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luận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tại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lớp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học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hoặc</a:t>
            </a:r>
            <a:r>
              <a:rPr lang="en-US" sz="3000" dirty="0">
                <a:cs typeface="Calibri" pitchFamily="34" charset="0"/>
              </a:rPr>
              <a:t> qua email. </a:t>
            </a:r>
            <a:r>
              <a:rPr lang="en-US" sz="3000" dirty="0" err="1">
                <a:cs typeface="Calibri" pitchFamily="34" charset="0"/>
              </a:rPr>
              <a:t>Hẹn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gặp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giảng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viên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tại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văn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phòng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bộ</a:t>
            </a:r>
            <a:r>
              <a:rPr lang="en-US" sz="3000" dirty="0">
                <a:cs typeface="Calibri" pitchFamily="34" charset="0"/>
              </a:rPr>
              <a:t> môn </a:t>
            </a:r>
            <a:r>
              <a:rPr lang="en-US" sz="3000" dirty="0" err="1">
                <a:cs typeface="Calibri" pitchFamily="34" charset="0"/>
              </a:rPr>
              <a:t>khi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cần</a:t>
            </a:r>
            <a:r>
              <a:rPr lang="en-US" sz="3000" dirty="0"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>
                <a:cs typeface="Calibri" pitchFamily="34" charset="0"/>
              </a:rPr>
              <a:t>Giữa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kỳ</a:t>
            </a:r>
            <a:r>
              <a:rPr lang="en-US" sz="3000" dirty="0">
                <a:cs typeface="Calibri" pitchFamily="34" charset="0"/>
              </a:rPr>
              <a:t> 40%: </a:t>
            </a:r>
            <a:r>
              <a:rPr lang="en-US" sz="3000" dirty="0" err="1">
                <a:cs typeface="Calibri" pitchFamily="34" charset="0"/>
              </a:rPr>
              <a:t>kiểm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tra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miệng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đầu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giờ</a:t>
            </a:r>
            <a:r>
              <a:rPr lang="en-US" sz="3000" dirty="0">
                <a:cs typeface="Calibri" pitchFamily="34" charset="0"/>
              </a:rPr>
              <a:t>, </a:t>
            </a:r>
            <a:r>
              <a:rPr lang="en-US" sz="3000" dirty="0" err="1">
                <a:cs typeface="Calibri" pitchFamily="34" charset="0"/>
              </a:rPr>
              <a:t>phát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biểu</a:t>
            </a:r>
            <a:r>
              <a:rPr lang="en-US" sz="3000" dirty="0">
                <a:cs typeface="Calibri" pitchFamily="34" charset="0"/>
              </a:rPr>
              <a:t>, </a:t>
            </a:r>
            <a:r>
              <a:rPr lang="en-US" sz="3000" dirty="0" err="1">
                <a:cs typeface="Calibri" pitchFamily="34" charset="0"/>
              </a:rPr>
              <a:t>sửa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bài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tập</a:t>
            </a:r>
            <a:r>
              <a:rPr lang="en-US" sz="3000" dirty="0">
                <a:cs typeface="Calibri" pitchFamily="34" charset="0"/>
              </a:rPr>
              <a:t>, </a:t>
            </a:r>
            <a:r>
              <a:rPr lang="en-US" sz="3000" dirty="0" err="1">
                <a:cs typeface="Calibri" pitchFamily="34" charset="0"/>
              </a:rPr>
              <a:t>thi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giữa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kỳ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trên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giấy</a:t>
            </a:r>
            <a:r>
              <a:rPr lang="en-US" sz="3000" dirty="0">
                <a:cs typeface="Calibri" pitchFamily="34" charset="0"/>
              </a:rPr>
              <a:t>. </a:t>
            </a:r>
            <a:r>
              <a:rPr lang="en-US" sz="3000" dirty="0" err="1">
                <a:cs typeface="Calibri" pitchFamily="34" charset="0"/>
              </a:rPr>
              <a:t>Cuối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kỳ</a:t>
            </a:r>
            <a:r>
              <a:rPr lang="en-US" sz="3000" dirty="0">
                <a:cs typeface="Calibri" pitchFamily="34" charset="0"/>
              </a:rPr>
              <a:t> 60%: </a:t>
            </a:r>
            <a:r>
              <a:rPr lang="en-US" sz="3000" dirty="0" err="1">
                <a:cs typeface="Calibri" pitchFamily="34" charset="0"/>
              </a:rPr>
              <a:t>làm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bài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thi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tự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luận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trên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giấy</a:t>
            </a:r>
            <a:r>
              <a:rPr lang="en-US" sz="3000" dirty="0">
                <a:cs typeface="Calibri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>
                <a:cs typeface="Calibri" pitchFamily="34" charset="0"/>
              </a:rPr>
              <a:t>Thống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kê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quá</a:t>
            </a:r>
            <a:r>
              <a:rPr lang="en-US" sz="3000" dirty="0">
                <a:cs typeface="Calibri" pitchFamily="34" charset="0"/>
              </a:rPr>
              <a:t> </a:t>
            </a:r>
            <a:r>
              <a:rPr lang="en-US" sz="3000" dirty="0" err="1">
                <a:cs typeface="Calibri" pitchFamily="34" charset="0"/>
              </a:rPr>
              <a:t>khứ</a:t>
            </a:r>
            <a:r>
              <a:rPr lang="en-US" sz="3000" dirty="0">
                <a:cs typeface="Calibri" pitchFamily="34" charset="0"/>
              </a:rPr>
              <a:t>: </a:t>
            </a:r>
            <a:r>
              <a:rPr lang="en-US" sz="3000" dirty="0" err="1">
                <a:cs typeface="Calibri" pitchFamily="34" charset="0"/>
              </a:rPr>
              <a:t>Loại</a:t>
            </a:r>
            <a:r>
              <a:rPr lang="en-US" sz="3000" dirty="0">
                <a:cs typeface="Calibri" pitchFamily="34" charset="0"/>
              </a:rPr>
              <a:t> A, B ~ 30%. </a:t>
            </a:r>
            <a:r>
              <a:rPr lang="en-US" sz="3000" dirty="0" err="1">
                <a:cs typeface="Calibri" pitchFamily="34" charset="0"/>
              </a:rPr>
              <a:t>Loại</a:t>
            </a:r>
            <a:r>
              <a:rPr lang="en-US" sz="3000" dirty="0">
                <a:cs typeface="Calibri" pitchFamily="34" charset="0"/>
              </a:rPr>
              <a:t> C ~25%. </a:t>
            </a:r>
            <a:r>
              <a:rPr lang="en-US" sz="3000" dirty="0" err="1">
                <a:cs typeface="Calibri" pitchFamily="34" charset="0"/>
              </a:rPr>
              <a:t>Loại</a:t>
            </a:r>
            <a:r>
              <a:rPr lang="en-US" sz="3000" dirty="0">
                <a:cs typeface="Calibri" pitchFamily="34" charset="0"/>
              </a:rPr>
              <a:t> D ~25%. </a:t>
            </a:r>
            <a:r>
              <a:rPr lang="en-US" sz="3000" dirty="0" err="1">
                <a:cs typeface="Calibri" pitchFamily="34" charset="0"/>
              </a:rPr>
              <a:t>Loại</a:t>
            </a:r>
            <a:r>
              <a:rPr lang="en-US" sz="3000" dirty="0">
                <a:cs typeface="Calibri" pitchFamily="34" charset="0"/>
              </a:rPr>
              <a:t> F ~20%.</a:t>
            </a:r>
          </a:p>
          <a:p>
            <a:pPr>
              <a:buNone/>
            </a:pPr>
            <a:endParaRPr lang="en-US" sz="3000" dirty="0">
              <a:cs typeface="Calibri" pitchFamily="34" charset="0"/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371600" y="219075"/>
            <a:ext cx="7772400" cy="1000125"/>
          </a:xfrm>
        </p:spPr>
        <p:txBody>
          <a:bodyPr/>
          <a:lstStyle/>
          <a:p>
            <a:pPr marL="169863"/>
            <a:r>
              <a:rPr lang="en-AU" b="1" dirty="0"/>
              <a:t>GIỚI THIỆU HỌC PHẦN TCH321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1600200"/>
            <a:ext cx="9001125" cy="469741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 err="1"/>
              <a:t>Chương</a:t>
            </a:r>
            <a:r>
              <a:rPr lang="en-US" sz="3000" dirty="0"/>
              <a:t> 1: </a:t>
            </a:r>
            <a:r>
              <a:rPr lang="en-US" sz="3000" dirty="0" err="1"/>
              <a:t>Giới</a:t>
            </a:r>
            <a:r>
              <a:rPr lang="en-US" sz="3000" dirty="0"/>
              <a:t> </a:t>
            </a:r>
            <a:r>
              <a:rPr lang="en-US" sz="3000" dirty="0" err="1"/>
              <a:t>thiệu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Chương</a:t>
            </a:r>
            <a:r>
              <a:rPr lang="en-US" sz="3000" dirty="0"/>
              <a:t> 2: </a:t>
            </a:r>
            <a:r>
              <a:rPr lang="en-US" sz="3000" dirty="0" err="1"/>
              <a:t>Phân</a:t>
            </a:r>
            <a:r>
              <a:rPr lang="en-US" sz="3000" dirty="0"/>
              <a:t> </a:t>
            </a:r>
            <a:r>
              <a:rPr lang="en-US" sz="3000" dirty="0" err="1"/>
              <a:t>tích</a:t>
            </a:r>
            <a:r>
              <a:rPr lang="en-US" sz="3000" dirty="0"/>
              <a:t> </a:t>
            </a:r>
            <a:r>
              <a:rPr lang="en-US" sz="3000" dirty="0" err="1"/>
              <a:t>báo</a:t>
            </a:r>
            <a:r>
              <a:rPr lang="en-US" sz="3000" dirty="0"/>
              <a:t> </a:t>
            </a:r>
            <a:r>
              <a:rPr lang="en-US" sz="3000" dirty="0" err="1"/>
              <a:t>cáo</a:t>
            </a:r>
            <a:r>
              <a:rPr lang="en-US" sz="3000" dirty="0"/>
              <a:t>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chính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Chương</a:t>
            </a:r>
            <a:r>
              <a:rPr lang="en-US" sz="3000" dirty="0"/>
              <a:t> 3: </a:t>
            </a:r>
            <a:r>
              <a:rPr lang="en-US" sz="3000" dirty="0" err="1"/>
              <a:t>Thẩm</a:t>
            </a:r>
            <a:r>
              <a:rPr lang="en-US" sz="3000" dirty="0"/>
              <a:t> </a:t>
            </a: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dự</a:t>
            </a:r>
            <a:r>
              <a:rPr lang="en-US" sz="3000" dirty="0"/>
              <a:t> </a:t>
            </a:r>
            <a:r>
              <a:rPr lang="en-US" sz="3000" dirty="0" err="1"/>
              <a:t>án</a:t>
            </a:r>
            <a:r>
              <a:rPr lang="en-US" sz="3000" dirty="0"/>
              <a:t> </a:t>
            </a:r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tư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Chương</a:t>
            </a:r>
            <a:r>
              <a:rPr lang="en-US" sz="3000" dirty="0"/>
              <a:t> 4: </a:t>
            </a:r>
            <a:r>
              <a:rPr lang="en-US" sz="3000" dirty="0" err="1"/>
              <a:t>Lợi</a:t>
            </a:r>
            <a:r>
              <a:rPr lang="en-US" sz="3000" dirty="0"/>
              <a:t> </a:t>
            </a:r>
            <a:r>
              <a:rPr lang="en-US" sz="3000" dirty="0" err="1"/>
              <a:t>suất</a:t>
            </a:r>
            <a:r>
              <a:rPr lang="en-US" sz="3000" dirty="0"/>
              <a:t>, </a:t>
            </a:r>
            <a:r>
              <a:rPr lang="en-US" sz="3000" dirty="0" err="1"/>
              <a:t>rủi</a:t>
            </a:r>
            <a:r>
              <a:rPr lang="en-US" sz="3000" dirty="0"/>
              <a:t> </a:t>
            </a:r>
            <a:r>
              <a:rPr lang="en-US" sz="3000" dirty="0" err="1"/>
              <a:t>ro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mô</a:t>
            </a:r>
            <a:r>
              <a:rPr lang="en-US" sz="3000" dirty="0"/>
              <a:t> </a:t>
            </a:r>
            <a:r>
              <a:rPr lang="en-US" sz="3000" dirty="0" err="1"/>
              <a:t>hình</a:t>
            </a:r>
            <a:r>
              <a:rPr lang="en-US" sz="3000" dirty="0"/>
              <a:t> </a:t>
            </a:r>
            <a:r>
              <a:rPr lang="en-US" sz="3000" dirty="0" err="1"/>
              <a:t>định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Chương</a:t>
            </a:r>
            <a:r>
              <a:rPr lang="en-US" sz="3000" dirty="0"/>
              <a:t> 5: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cấu</a:t>
            </a:r>
            <a:r>
              <a:rPr lang="en-US" sz="3000" dirty="0"/>
              <a:t> </a:t>
            </a:r>
            <a:r>
              <a:rPr lang="en-US" sz="3000" dirty="0" err="1"/>
              <a:t>vốn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doanh</a:t>
            </a:r>
            <a:r>
              <a:rPr lang="en-US" sz="3000" dirty="0"/>
              <a:t> </a:t>
            </a:r>
            <a:r>
              <a:rPr lang="en-US" sz="3000" dirty="0" err="1"/>
              <a:t>nghiệp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Chương</a:t>
            </a:r>
            <a:r>
              <a:rPr lang="en-US" sz="3000" dirty="0"/>
              <a:t> 6: </a:t>
            </a:r>
            <a:r>
              <a:rPr lang="en-US" sz="3000" dirty="0" err="1"/>
              <a:t>Chính</a:t>
            </a:r>
            <a:r>
              <a:rPr lang="en-US" sz="3000" dirty="0"/>
              <a:t> </a:t>
            </a:r>
            <a:r>
              <a:rPr lang="en-US" sz="3000" dirty="0" err="1"/>
              <a:t>sách</a:t>
            </a:r>
            <a:r>
              <a:rPr lang="en-US" sz="3000" dirty="0"/>
              <a:t> </a:t>
            </a:r>
            <a:r>
              <a:rPr lang="en-US" sz="3000" dirty="0" err="1"/>
              <a:t>cổ</a:t>
            </a:r>
            <a:r>
              <a:rPr lang="en-US" sz="3000" dirty="0"/>
              <a:t> </a:t>
            </a:r>
            <a:r>
              <a:rPr lang="en-US" sz="3000" dirty="0" err="1"/>
              <a:t>tức</a:t>
            </a:r>
            <a:endParaRPr lang="en-US" sz="3000" dirty="0"/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Chương</a:t>
            </a:r>
            <a:r>
              <a:rPr lang="en-US" sz="3000" dirty="0"/>
              <a:t> 7: </a:t>
            </a:r>
            <a:r>
              <a:rPr lang="en-US" sz="3000" dirty="0" err="1"/>
              <a:t>Quản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chính</a:t>
            </a:r>
            <a:r>
              <a:rPr lang="en-US" sz="3000" dirty="0"/>
              <a:t> </a:t>
            </a:r>
            <a:r>
              <a:rPr lang="en-US" sz="3000" dirty="0" err="1"/>
              <a:t>dài</a:t>
            </a:r>
            <a:r>
              <a:rPr lang="en-US" sz="3000" dirty="0"/>
              <a:t> </a:t>
            </a:r>
            <a:r>
              <a:rPr lang="en-US" sz="3000" dirty="0" err="1"/>
              <a:t>hạn</a:t>
            </a:r>
            <a:endParaRPr lang="en-US" sz="3000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1371600" y="219075"/>
            <a:ext cx="7772400" cy="1000125"/>
          </a:xfrm>
        </p:spPr>
        <p:txBody>
          <a:bodyPr/>
          <a:lstStyle/>
          <a:p>
            <a:pPr marL="169863"/>
            <a:r>
              <a:rPr lang="en-AU" b="1" dirty="0"/>
              <a:t>GIỚI THIỆU HỌC PHẦN TCH321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7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98587"/>
            <a:ext cx="9067800" cy="469741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Tài </a:t>
            </a:r>
            <a:r>
              <a:rPr lang="en-US" sz="3000" dirty="0" err="1"/>
              <a:t>chính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gì</a:t>
            </a:r>
            <a:r>
              <a:rPr lang="en-US" sz="3000" dirty="0"/>
              <a:t>?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 err="1"/>
              <a:t>Doanh</a:t>
            </a:r>
            <a:r>
              <a:rPr lang="en-US" sz="3000" dirty="0"/>
              <a:t> </a:t>
            </a:r>
            <a:r>
              <a:rPr lang="en-US" sz="3000" dirty="0" err="1"/>
              <a:t>nghiệp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gì</a:t>
            </a:r>
            <a:r>
              <a:rPr lang="en-US" sz="3000" dirty="0"/>
              <a:t>? </a:t>
            </a:r>
            <a:endParaRPr lang="en-US" sz="2000" i="1" dirty="0"/>
          </a:p>
          <a:p>
            <a:pPr>
              <a:buFont typeface="Wingdings" pitchFamily="2" charset="2"/>
              <a:buChar char="§"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GIỚI THIỆU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8</a:t>
            </a:fld>
            <a:endParaRPr lang="vi-VN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GIỚI THIỆU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F61EE9-CC01-46A5-8BF1-ED6D2EBE6707}"/>
              </a:ext>
            </a:extLst>
          </p:cNvPr>
          <p:cNvSpPr txBox="1"/>
          <p:nvPr/>
        </p:nvSpPr>
        <p:spPr>
          <a:xfrm>
            <a:off x="124909" y="1288118"/>
            <a:ext cx="8873543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Box 2">
            <a:extLst>
              <a:ext uri="{FF2B5EF4-FFF2-40B4-BE49-F238E27FC236}">
                <a16:creationId xmlns:a16="http://schemas.microsoft.com/office/drawing/2014/main" id="{569A8D66-F0F7-462E-91B7-ADFCA9944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057400"/>
            <a:ext cx="24384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sz="2600" dirty="0">
                <a:latin typeface="Arial" charset="0"/>
                <a:ea typeface="SimSun" pitchFamily="2" charset="-122"/>
                <a:cs typeface="Arial" charset="0"/>
              </a:rPr>
              <a:t>TC </a:t>
            </a:r>
            <a:r>
              <a:rPr lang="en-US" altLang="zh-CN" sz="2600" dirty="0" err="1">
                <a:latin typeface="Arial" charset="0"/>
                <a:ea typeface="SimSun" pitchFamily="2" charset="-122"/>
                <a:cs typeface="Arial" charset="0"/>
              </a:rPr>
              <a:t>Công</a:t>
            </a:r>
            <a:endParaRPr lang="en-US" sz="2600" dirty="0"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41" name="Text Box 3">
            <a:extLst>
              <a:ext uri="{FF2B5EF4-FFF2-40B4-BE49-F238E27FC236}">
                <a16:creationId xmlns:a16="http://schemas.microsoft.com/office/drawing/2014/main" id="{3422BF9D-61BC-450B-B0EE-F84554E8F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62600"/>
            <a:ext cx="28448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sz="2600" dirty="0">
                <a:latin typeface="Arial" charset="0"/>
                <a:ea typeface="SimSun" pitchFamily="2" charset="-122"/>
                <a:cs typeface="Arial" charset="0"/>
              </a:rPr>
              <a:t>TC </a:t>
            </a:r>
            <a:r>
              <a:rPr lang="en-US" altLang="zh-CN" sz="2600" dirty="0" err="1">
                <a:latin typeface="Arial" charset="0"/>
                <a:ea typeface="SimSun" pitchFamily="2" charset="-122"/>
                <a:cs typeface="Arial" charset="0"/>
              </a:rPr>
              <a:t>Doanh</a:t>
            </a:r>
            <a:r>
              <a:rPr lang="en-US" altLang="zh-CN" sz="2600" dirty="0"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lang="en-US" altLang="zh-CN" sz="2600" dirty="0" err="1">
                <a:latin typeface="Arial" charset="0"/>
                <a:ea typeface="SimSun" pitchFamily="2" charset="-122"/>
                <a:cs typeface="Arial" charset="0"/>
              </a:rPr>
              <a:t>nghiệp</a:t>
            </a:r>
            <a:endParaRPr lang="en-US" sz="2600" dirty="0"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42" name="Text Box 4">
            <a:extLst>
              <a:ext uri="{FF2B5EF4-FFF2-40B4-BE49-F238E27FC236}">
                <a16:creationId xmlns:a16="http://schemas.microsoft.com/office/drawing/2014/main" id="{25A0A765-3975-4731-878B-DAB7371EB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562600"/>
            <a:ext cx="2925763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altLang="zh-CN" sz="2600" dirty="0">
                <a:latin typeface="Arial" charset="0"/>
                <a:ea typeface="SimSun" pitchFamily="2" charset="-122"/>
                <a:cs typeface="Arial" charset="0"/>
              </a:rPr>
              <a:t>TC </a:t>
            </a:r>
            <a:r>
              <a:rPr lang="en-US" altLang="zh-CN" sz="2600" dirty="0" err="1">
                <a:latin typeface="Arial" charset="0"/>
                <a:ea typeface="SimSun" pitchFamily="2" charset="-122"/>
                <a:cs typeface="Arial" charset="0"/>
              </a:rPr>
              <a:t>Cá</a:t>
            </a:r>
            <a:r>
              <a:rPr lang="en-US" altLang="zh-CN" sz="2600" dirty="0"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lang="en-US" altLang="zh-CN" sz="2600" dirty="0" err="1">
                <a:latin typeface="Arial" charset="0"/>
                <a:ea typeface="SimSun" pitchFamily="2" charset="-122"/>
                <a:cs typeface="Arial" charset="0"/>
              </a:rPr>
              <a:t>nhân</a:t>
            </a:r>
            <a:endParaRPr lang="en-US" sz="2600" dirty="0">
              <a:latin typeface="Arial" charset="0"/>
              <a:ea typeface="SimSun" pitchFamily="2" charset="-122"/>
              <a:cs typeface="Arial" charset="0"/>
            </a:endParaRPr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EA44324B-0FB2-4E44-A85C-6E811237C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429000"/>
            <a:ext cx="3006725" cy="1981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3600" dirty="0">
              <a:latin typeface="+mn-lt"/>
            </a:endParaRPr>
          </a:p>
        </p:txBody>
      </p:sp>
      <p:sp>
        <p:nvSpPr>
          <p:cNvPr id="44" name="Text Box 6">
            <a:extLst>
              <a:ext uri="{FF2B5EF4-FFF2-40B4-BE49-F238E27FC236}">
                <a16:creationId xmlns:a16="http://schemas.microsoft.com/office/drawing/2014/main" id="{E4B34E78-6C47-4D2D-9CF8-BAEF73297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363" y="3581400"/>
            <a:ext cx="1544637" cy="762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Box 7">
            <a:extLst>
              <a:ext uri="{FF2B5EF4-FFF2-40B4-BE49-F238E27FC236}">
                <a16:creationId xmlns:a16="http://schemas.microsoft.com/office/drawing/2014/main" id="{126E9932-520E-47F8-B20B-549FAEF49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419600"/>
            <a:ext cx="2012950" cy="577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600" dirty="0" err="1">
                <a:latin typeface="Arial" charset="0"/>
                <a:ea typeface="SimSun" pitchFamily="2" charset="-122"/>
                <a:cs typeface="Arial" charset="0"/>
              </a:rPr>
              <a:t>Định</a:t>
            </a:r>
            <a:r>
              <a:rPr lang="en-US" sz="2600" dirty="0">
                <a:latin typeface="Arial" charset="0"/>
                <a:ea typeface="SimSun" pitchFamily="2" charset="-122"/>
                <a:cs typeface="Arial" charset="0"/>
              </a:rPr>
              <a:t> </a:t>
            </a:r>
            <a:r>
              <a:rPr lang="en-US" sz="2600" dirty="0" err="1">
                <a:latin typeface="Arial" charset="0"/>
                <a:ea typeface="SimSun" pitchFamily="2" charset="-122"/>
                <a:cs typeface="Arial" charset="0"/>
              </a:rPr>
              <a:t>chế</a:t>
            </a:r>
            <a:r>
              <a:rPr lang="en-US" sz="2600" dirty="0">
                <a:latin typeface="Arial" charset="0"/>
                <a:ea typeface="SimSun" pitchFamily="2" charset="-122"/>
                <a:cs typeface="Arial" charset="0"/>
              </a:rPr>
              <a:t> TC</a:t>
            </a:r>
          </a:p>
        </p:txBody>
      </p:sp>
      <p:cxnSp>
        <p:nvCxnSpPr>
          <p:cNvPr id="46" name="AutoShape 8">
            <a:extLst>
              <a:ext uri="{FF2B5EF4-FFF2-40B4-BE49-F238E27FC236}">
                <a16:creationId xmlns:a16="http://schemas.microsoft.com/office/drawing/2014/main" id="{027886B4-BB96-4960-8789-ED4A87BC5369}"/>
              </a:ext>
            </a:extLst>
          </p:cNvPr>
          <p:cNvCxnSpPr>
            <a:cxnSpLocks noChangeShapeType="1"/>
            <a:endCxn id="43" idx="6"/>
          </p:cNvCxnSpPr>
          <p:nvPr/>
        </p:nvCxnSpPr>
        <p:spPr bwMode="auto">
          <a:xfrm flipV="1">
            <a:off x="3124200" y="4419600"/>
            <a:ext cx="2930525" cy="25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7" name="AutoShape 9">
            <a:extLst>
              <a:ext uri="{FF2B5EF4-FFF2-40B4-BE49-F238E27FC236}">
                <a16:creationId xmlns:a16="http://schemas.microsoft.com/office/drawing/2014/main" id="{88F8608A-1152-42CE-AC38-877D59133F28}"/>
              </a:ext>
            </a:extLst>
          </p:cNvPr>
          <p:cNvCxnSpPr>
            <a:cxnSpLocks noChangeShapeType="1"/>
            <a:stCxn id="40" idx="1"/>
            <a:endCxn id="41" idx="0"/>
          </p:cNvCxnSpPr>
          <p:nvPr/>
        </p:nvCxnSpPr>
        <p:spPr bwMode="auto">
          <a:xfrm flipH="1">
            <a:off x="1955800" y="2324100"/>
            <a:ext cx="1397000" cy="3238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48" name="AutoShape 11">
            <a:extLst>
              <a:ext uri="{FF2B5EF4-FFF2-40B4-BE49-F238E27FC236}">
                <a16:creationId xmlns:a16="http://schemas.microsoft.com/office/drawing/2014/main" id="{9240EF21-0639-4567-8567-80688A3BAAF9}"/>
              </a:ext>
            </a:extLst>
          </p:cNvPr>
          <p:cNvCxnSpPr>
            <a:cxnSpLocks noChangeShapeType="1"/>
            <a:stCxn id="43" idx="3"/>
            <a:endCxn id="41" idx="0"/>
          </p:cNvCxnSpPr>
          <p:nvPr/>
        </p:nvCxnSpPr>
        <p:spPr bwMode="auto">
          <a:xfrm flipH="1">
            <a:off x="1955800" y="5119688"/>
            <a:ext cx="1531938" cy="442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49" name="AutoShape 12">
            <a:extLst>
              <a:ext uri="{FF2B5EF4-FFF2-40B4-BE49-F238E27FC236}">
                <a16:creationId xmlns:a16="http://schemas.microsoft.com/office/drawing/2014/main" id="{A92DE3BE-3ED8-47BD-9375-908E32836312}"/>
              </a:ext>
            </a:extLst>
          </p:cNvPr>
          <p:cNvCxnSpPr>
            <a:cxnSpLocks noChangeShapeType="1"/>
            <a:stCxn id="41" idx="3"/>
            <a:endCxn id="42" idx="1"/>
          </p:cNvCxnSpPr>
          <p:nvPr/>
        </p:nvCxnSpPr>
        <p:spPr bwMode="auto">
          <a:xfrm flipV="1">
            <a:off x="3378200" y="5829300"/>
            <a:ext cx="2260600" cy="38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0" name="AutoShape 13">
            <a:extLst>
              <a:ext uri="{FF2B5EF4-FFF2-40B4-BE49-F238E27FC236}">
                <a16:creationId xmlns:a16="http://schemas.microsoft.com/office/drawing/2014/main" id="{BE23323E-8261-449B-8DCA-DFC54B53CF56}"/>
              </a:ext>
            </a:extLst>
          </p:cNvPr>
          <p:cNvCxnSpPr>
            <a:cxnSpLocks noChangeShapeType="1"/>
            <a:stCxn id="43" idx="5"/>
            <a:endCxn id="42" idx="0"/>
          </p:cNvCxnSpPr>
          <p:nvPr/>
        </p:nvCxnSpPr>
        <p:spPr bwMode="auto">
          <a:xfrm>
            <a:off x="5614988" y="5119688"/>
            <a:ext cx="1487487" cy="442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1" name="AutoShape 14">
            <a:extLst>
              <a:ext uri="{FF2B5EF4-FFF2-40B4-BE49-F238E27FC236}">
                <a16:creationId xmlns:a16="http://schemas.microsoft.com/office/drawing/2014/main" id="{91BA4464-82CD-4B37-AA4F-7FA8B50AECA9}"/>
              </a:ext>
            </a:extLst>
          </p:cNvPr>
          <p:cNvCxnSpPr>
            <a:cxnSpLocks noChangeShapeType="1"/>
            <a:stCxn id="40" idx="3"/>
            <a:endCxn id="42" idx="0"/>
          </p:cNvCxnSpPr>
          <p:nvPr/>
        </p:nvCxnSpPr>
        <p:spPr bwMode="auto">
          <a:xfrm>
            <a:off x="5791200" y="2324100"/>
            <a:ext cx="1311275" cy="3238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2" name="AutoShape 10">
            <a:extLst>
              <a:ext uri="{FF2B5EF4-FFF2-40B4-BE49-F238E27FC236}">
                <a16:creationId xmlns:a16="http://schemas.microsoft.com/office/drawing/2014/main" id="{76DB349E-CE04-4D7F-ADFB-A366F4B547B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51363" y="2590800"/>
            <a:ext cx="20637" cy="838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E7C8B26-2DD5-42B1-B123-87387BD1DEBF}"/>
              </a:ext>
            </a:extLst>
          </p:cNvPr>
          <p:cNvSpPr txBox="1"/>
          <p:nvPr/>
        </p:nvSpPr>
        <p:spPr>
          <a:xfrm>
            <a:off x="244284" y="2947810"/>
            <a:ext cx="2312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EC9262-A823-4D09-AB8F-B9BFED1E1F7A}"/>
              </a:ext>
            </a:extLst>
          </p:cNvPr>
          <p:cNvCxnSpPr>
            <a:stCxn id="53" idx="2"/>
          </p:cNvCxnSpPr>
          <p:nvPr/>
        </p:nvCxnSpPr>
        <p:spPr>
          <a:xfrm>
            <a:off x="1400577" y="3655696"/>
            <a:ext cx="170646" cy="1906904"/>
          </a:xfrm>
          <a:prstGeom prst="straightConnector1">
            <a:avLst/>
          </a:prstGeom>
          <a:ln w="25400" cmpd="dbl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29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E199FE-00E0-4795-8761-BC11B8183B37}" type="slidenum">
              <a:rPr lang="vi-VN" smtClean="0"/>
              <a:pPr/>
              <a:t>9</a:t>
            </a:fld>
            <a:endParaRPr lang="vi-VN"/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76200" y="1398587"/>
            <a:ext cx="9067800" cy="4697413"/>
          </a:xfrm>
        </p:spPr>
        <p:txBody>
          <a:bodyPr/>
          <a:lstStyle/>
          <a:p>
            <a:pPr>
              <a:buNone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000" b="1" i="1" dirty="0"/>
          </a:p>
          <a:p>
            <a:pPr>
              <a:buNone/>
            </a:pPr>
            <a:r>
              <a:rPr lang="en-US" sz="3000" b="1" i="1" dirty="0" err="1"/>
              <a:t>Các</a:t>
            </a:r>
            <a:r>
              <a:rPr lang="en-US" sz="3000" b="1" i="1" dirty="0"/>
              <a:t> </a:t>
            </a:r>
            <a:r>
              <a:rPr lang="en-US" sz="3000" b="1" i="1" dirty="0" err="1"/>
              <a:t>loại</a:t>
            </a:r>
            <a:r>
              <a:rPr lang="en-US" sz="3000" b="1" i="1" dirty="0"/>
              <a:t> </a:t>
            </a:r>
            <a:r>
              <a:rPr lang="en-US" sz="3000" b="1" i="1" dirty="0" err="1"/>
              <a:t>hình</a:t>
            </a:r>
            <a:r>
              <a:rPr lang="en-US" sz="3000" b="1" i="1" dirty="0"/>
              <a:t> </a:t>
            </a:r>
            <a:r>
              <a:rPr lang="en-US" sz="3000" b="1" i="1" dirty="0" err="1"/>
              <a:t>doanh</a:t>
            </a:r>
            <a:r>
              <a:rPr lang="en-US" sz="3000" b="1" i="1" dirty="0"/>
              <a:t> nghiệp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Doanh nghiệp </a:t>
            </a:r>
            <a:r>
              <a:rPr lang="en-US" sz="3000" dirty="0" err="1"/>
              <a:t>tư</a:t>
            </a:r>
            <a:r>
              <a:rPr lang="en-US" sz="3000" dirty="0"/>
              <a:t> </a:t>
            </a:r>
            <a:r>
              <a:rPr lang="en-US" sz="3000" dirty="0" err="1"/>
              <a:t>nhân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Doanh nghiệp </a:t>
            </a:r>
            <a:r>
              <a:rPr lang="en-US" sz="3000" dirty="0" err="1"/>
              <a:t>hợp</a:t>
            </a:r>
            <a:r>
              <a:rPr lang="en-US" sz="3000" dirty="0"/>
              <a:t> </a:t>
            </a:r>
            <a:r>
              <a:rPr lang="en-US" sz="3000" dirty="0" err="1"/>
              <a:t>danh</a:t>
            </a:r>
            <a:r>
              <a:rPr lang="en-US" sz="3000" dirty="0"/>
              <a:t>. </a:t>
            </a:r>
            <a:endParaRPr lang="en-US" sz="2000" i="1" dirty="0"/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Doanh nghiệp </a:t>
            </a:r>
            <a:r>
              <a:rPr lang="en-US" sz="3000" dirty="0" err="1"/>
              <a:t>trách</a:t>
            </a:r>
            <a:r>
              <a:rPr lang="en-US" sz="3000" dirty="0"/>
              <a:t> nhiệm </a:t>
            </a:r>
            <a:r>
              <a:rPr lang="en-US" sz="3000" dirty="0" err="1"/>
              <a:t>hữu</a:t>
            </a:r>
            <a:r>
              <a:rPr lang="en-US" sz="3000" dirty="0"/>
              <a:t> </a:t>
            </a:r>
            <a:r>
              <a:rPr lang="en-US" sz="3000" dirty="0" err="1"/>
              <a:t>hạn</a:t>
            </a:r>
            <a:r>
              <a:rPr lang="en-US" sz="30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000" i="1" dirty="0" err="1"/>
              <a:t>Có</a:t>
            </a:r>
            <a:r>
              <a:rPr lang="en-US" sz="2000" i="1" dirty="0"/>
              <a:t> </a:t>
            </a:r>
            <a:r>
              <a:rPr lang="en-US" sz="2000" i="1" dirty="0" err="1"/>
              <a:t>loại</a:t>
            </a:r>
            <a:r>
              <a:rPr lang="en-US" sz="2000" i="1" dirty="0"/>
              <a:t> </a:t>
            </a:r>
            <a:r>
              <a:rPr lang="en-US" sz="2000" i="1" dirty="0" err="1"/>
              <a:t>hình</a:t>
            </a:r>
            <a:r>
              <a:rPr lang="en-US" sz="2000" i="1" dirty="0"/>
              <a:t> </a:t>
            </a:r>
            <a:r>
              <a:rPr lang="en-US" sz="2000" i="1" dirty="0" err="1"/>
              <a:t>doanh</a:t>
            </a:r>
            <a:r>
              <a:rPr lang="en-US" sz="2000" i="1" dirty="0"/>
              <a:t> </a:t>
            </a:r>
            <a:r>
              <a:rPr lang="en-US" sz="2000" i="1" dirty="0" err="1"/>
              <a:t>nghiệp</a:t>
            </a:r>
            <a:r>
              <a:rPr lang="en-US" sz="2000" i="1" dirty="0"/>
              <a:t> </a:t>
            </a:r>
            <a:r>
              <a:rPr lang="en-US" sz="2000" i="1" dirty="0" err="1"/>
              <a:t>nào</a:t>
            </a:r>
            <a:r>
              <a:rPr lang="en-US" sz="2000" i="1" dirty="0"/>
              <a:t> </a:t>
            </a:r>
            <a:r>
              <a:rPr lang="en-US" sz="2000" i="1" dirty="0" err="1"/>
              <a:t>khác</a:t>
            </a:r>
            <a:r>
              <a:rPr lang="en-US" sz="2000" i="1" dirty="0"/>
              <a:t> 3 </a:t>
            </a:r>
            <a:r>
              <a:rPr lang="en-US" sz="2000" i="1" dirty="0" err="1"/>
              <a:t>loại</a:t>
            </a:r>
            <a:r>
              <a:rPr lang="en-US" sz="2000" i="1" dirty="0"/>
              <a:t> </a:t>
            </a:r>
            <a:r>
              <a:rPr lang="en-US" sz="2000" i="1" dirty="0" err="1"/>
              <a:t>trên</a:t>
            </a:r>
            <a:r>
              <a:rPr lang="en-US" sz="2000" i="1" dirty="0"/>
              <a:t> </a:t>
            </a:r>
            <a:r>
              <a:rPr lang="en-US" sz="2000" i="1" dirty="0" err="1"/>
              <a:t>không</a:t>
            </a:r>
            <a:r>
              <a:rPr lang="en-US" sz="2000" i="1" dirty="0"/>
              <a:t>? Saigon Coop </a:t>
            </a:r>
            <a:r>
              <a:rPr lang="en-US" sz="2000" i="1" dirty="0" err="1"/>
              <a:t>là</a:t>
            </a:r>
            <a:r>
              <a:rPr lang="en-US" sz="2000" i="1" dirty="0"/>
              <a:t> </a:t>
            </a:r>
            <a:r>
              <a:rPr lang="en-US" sz="2000" i="1" dirty="0" err="1"/>
              <a:t>loại</a:t>
            </a:r>
            <a:r>
              <a:rPr lang="en-US" sz="2000" i="1" dirty="0"/>
              <a:t> </a:t>
            </a:r>
            <a:r>
              <a:rPr lang="en-US" sz="2000" i="1" dirty="0" err="1"/>
              <a:t>hình</a:t>
            </a:r>
            <a:r>
              <a:rPr lang="en-US" sz="2000" i="1" dirty="0"/>
              <a:t> </a:t>
            </a:r>
            <a:r>
              <a:rPr lang="en-US" sz="2000" i="1" dirty="0" err="1"/>
              <a:t>doanh</a:t>
            </a:r>
            <a:r>
              <a:rPr lang="en-US" sz="2000" i="1" dirty="0"/>
              <a:t> </a:t>
            </a:r>
            <a:r>
              <a:rPr lang="en-US" sz="2000" i="1" dirty="0" err="1"/>
              <a:t>nghiệp</a:t>
            </a:r>
            <a:r>
              <a:rPr lang="en-US" sz="2000" i="1" dirty="0"/>
              <a:t> </a:t>
            </a:r>
            <a:r>
              <a:rPr lang="en-US" sz="2000" i="1" dirty="0" err="1"/>
              <a:t>gì</a:t>
            </a:r>
            <a:r>
              <a:rPr lang="en-US" sz="2000" i="1" dirty="0"/>
              <a:t>?</a:t>
            </a:r>
          </a:p>
          <a:p>
            <a:pPr>
              <a:buFont typeface="Wingdings" pitchFamily="2" charset="2"/>
              <a:buChar char="v"/>
            </a:pPr>
            <a:r>
              <a:rPr lang="en-US" sz="2000" i="1" dirty="0" err="1"/>
              <a:t>Chủ</a:t>
            </a:r>
            <a:r>
              <a:rPr lang="en-US" sz="2000" i="1" dirty="0"/>
              <a:t> </a:t>
            </a:r>
            <a:r>
              <a:rPr lang="en-US" sz="2000" i="1" dirty="0" err="1"/>
              <a:t>sở</a:t>
            </a:r>
            <a:r>
              <a:rPr lang="en-US" sz="2000" i="1" dirty="0"/>
              <a:t> </a:t>
            </a:r>
            <a:r>
              <a:rPr lang="en-US" sz="2000" i="1" dirty="0" err="1"/>
              <a:t>hữu</a:t>
            </a:r>
            <a:r>
              <a:rPr lang="en-US" sz="2000" i="1" dirty="0"/>
              <a:t> </a:t>
            </a:r>
            <a:r>
              <a:rPr lang="en-US" sz="2000" i="1" dirty="0" err="1"/>
              <a:t>của</a:t>
            </a:r>
            <a:r>
              <a:rPr lang="en-US" sz="2000" i="1" dirty="0"/>
              <a:t> </a:t>
            </a:r>
            <a:r>
              <a:rPr lang="en-US" sz="2000" i="1" dirty="0" err="1"/>
              <a:t>một</a:t>
            </a:r>
            <a:r>
              <a:rPr lang="en-US" sz="2000" i="1" dirty="0"/>
              <a:t> </a:t>
            </a:r>
            <a:r>
              <a:rPr lang="en-US" sz="2000" i="1" dirty="0" err="1"/>
              <a:t>doanh</a:t>
            </a:r>
            <a:r>
              <a:rPr lang="en-US" sz="2000" i="1" dirty="0"/>
              <a:t> </a:t>
            </a:r>
            <a:r>
              <a:rPr lang="en-US" sz="2000" i="1" dirty="0" err="1"/>
              <a:t>nghiệp</a:t>
            </a:r>
            <a:r>
              <a:rPr lang="en-US" sz="2000" i="1" dirty="0"/>
              <a:t> </a:t>
            </a:r>
            <a:r>
              <a:rPr lang="en-US" sz="2000" i="1" dirty="0" err="1"/>
              <a:t>tư</a:t>
            </a:r>
            <a:r>
              <a:rPr lang="en-US" sz="2000" i="1" dirty="0"/>
              <a:t> </a:t>
            </a:r>
            <a:r>
              <a:rPr lang="en-US" sz="2000" i="1" dirty="0" err="1"/>
              <a:t>nhân</a:t>
            </a:r>
            <a:r>
              <a:rPr lang="en-US" sz="2000" i="1" dirty="0"/>
              <a:t> </a:t>
            </a:r>
            <a:r>
              <a:rPr lang="en-US" sz="2000" i="1" dirty="0" err="1"/>
              <a:t>có</a:t>
            </a:r>
            <a:r>
              <a:rPr lang="en-US" sz="2000" i="1" dirty="0"/>
              <a:t> </a:t>
            </a:r>
            <a:r>
              <a:rPr lang="en-US" sz="2000" i="1" dirty="0" err="1"/>
              <a:t>được</a:t>
            </a:r>
            <a:r>
              <a:rPr lang="en-US" sz="2000" i="1" dirty="0"/>
              <a:t> </a:t>
            </a:r>
            <a:r>
              <a:rPr lang="en-US" sz="2000" i="1" dirty="0" err="1"/>
              <a:t>phép</a:t>
            </a:r>
            <a:r>
              <a:rPr lang="en-US" sz="2000" i="1" dirty="0"/>
              <a:t> </a:t>
            </a:r>
            <a:r>
              <a:rPr lang="en-US" sz="2000" i="1" dirty="0" err="1"/>
              <a:t>rút</a:t>
            </a:r>
            <a:r>
              <a:rPr lang="en-US" sz="2000" i="1" dirty="0"/>
              <a:t> </a:t>
            </a:r>
            <a:r>
              <a:rPr lang="en-US" sz="2000" i="1" dirty="0" err="1"/>
              <a:t>vốn</a:t>
            </a:r>
            <a:r>
              <a:rPr lang="en-US" sz="2000" i="1" dirty="0"/>
              <a:t> </a:t>
            </a:r>
            <a:r>
              <a:rPr lang="en-US" sz="2000" i="1" dirty="0" err="1"/>
              <a:t>không</a:t>
            </a:r>
            <a:r>
              <a:rPr lang="en-US" sz="2000" i="1" dirty="0"/>
              <a:t>?</a:t>
            </a:r>
          </a:p>
          <a:p>
            <a:pPr>
              <a:buFont typeface="Wingdings" pitchFamily="2" charset="2"/>
              <a:buChar char="v"/>
            </a:pPr>
            <a:r>
              <a:rPr lang="en-US" sz="2000" i="1" dirty="0" err="1"/>
              <a:t>Chủ</a:t>
            </a:r>
            <a:r>
              <a:rPr lang="en-US" sz="2000" i="1" dirty="0"/>
              <a:t> </a:t>
            </a:r>
            <a:r>
              <a:rPr lang="en-US" sz="2000" i="1" dirty="0" err="1"/>
              <a:t>sở</a:t>
            </a:r>
            <a:r>
              <a:rPr lang="en-US" sz="2000" i="1" dirty="0"/>
              <a:t> </a:t>
            </a:r>
            <a:r>
              <a:rPr lang="en-US" sz="2000" i="1" dirty="0" err="1"/>
              <a:t>hữu</a:t>
            </a:r>
            <a:r>
              <a:rPr lang="en-US" sz="2000" i="1" dirty="0"/>
              <a:t> </a:t>
            </a:r>
            <a:r>
              <a:rPr lang="en-US" sz="2000" i="1" dirty="0" err="1"/>
              <a:t>của</a:t>
            </a:r>
            <a:r>
              <a:rPr lang="en-US" sz="2000" i="1" dirty="0"/>
              <a:t> </a:t>
            </a:r>
            <a:r>
              <a:rPr lang="en-US" sz="2000" i="1" dirty="0" err="1"/>
              <a:t>một</a:t>
            </a:r>
            <a:r>
              <a:rPr lang="en-US" sz="2000" i="1" dirty="0"/>
              <a:t> </a:t>
            </a:r>
            <a:r>
              <a:rPr lang="en-US" sz="2000" i="1" dirty="0" err="1"/>
              <a:t>công</a:t>
            </a:r>
            <a:r>
              <a:rPr lang="en-US" sz="2000" i="1" dirty="0"/>
              <a:t> ty </a:t>
            </a:r>
            <a:r>
              <a:rPr lang="en-US" sz="2000" i="1" dirty="0" err="1"/>
              <a:t>cổ</a:t>
            </a:r>
            <a:r>
              <a:rPr lang="en-US" sz="2000" i="1" dirty="0"/>
              <a:t> </a:t>
            </a:r>
            <a:r>
              <a:rPr lang="en-US" sz="2000" i="1" dirty="0" err="1"/>
              <a:t>phần</a:t>
            </a:r>
            <a:r>
              <a:rPr lang="en-US" sz="2000" i="1" dirty="0"/>
              <a:t> </a:t>
            </a:r>
            <a:r>
              <a:rPr lang="en-US" sz="2000" i="1" dirty="0" err="1"/>
              <a:t>có</a:t>
            </a:r>
            <a:r>
              <a:rPr lang="en-US" sz="2000" i="1" dirty="0"/>
              <a:t> </a:t>
            </a:r>
            <a:r>
              <a:rPr lang="en-US" sz="2000" i="1" dirty="0" err="1"/>
              <a:t>được</a:t>
            </a:r>
            <a:r>
              <a:rPr lang="en-US" sz="2000" i="1" dirty="0"/>
              <a:t> </a:t>
            </a:r>
            <a:r>
              <a:rPr lang="en-US" sz="2000" i="1" dirty="0" err="1"/>
              <a:t>quyền</a:t>
            </a:r>
            <a:r>
              <a:rPr lang="en-US" sz="2000" i="1" dirty="0"/>
              <a:t> </a:t>
            </a:r>
            <a:r>
              <a:rPr lang="en-US" sz="2000" i="1" dirty="0" err="1"/>
              <a:t>rút</a:t>
            </a:r>
            <a:r>
              <a:rPr lang="en-US" sz="2000" i="1" dirty="0"/>
              <a:t> </a:t>
            </a:r>
            <a:r>
              <a:rPr lang="en-US" sz="2000" i="1" dirty="0" err="1"/>
              <a:t>vốn</a:t>
            </a:r>
            <a:r>
              <a:rPr lang="en-US" sz="2000" i="1" dirty="0"/>
              <a:t> </a:t>
            </a:r>
            <a:r>
              <a:rPr lang="en-US" sz="2000" i="1" dirty="0" err="1"/>
              <a:t>không</a:t>
            </a:r>
            <a:r>
              <a:rPr lang="en-US" sz="2000" i="1" dirty="0"/>
              <a:t>? </a:t>
            </a:r>
            <a:r>
              <a:rPr lang="en-US" sz="2000" i="1" dirty="0" err="1"/>
              <a:t>Điều</a:t>
            </a:r>
            <a:r>
              <a:rPr lang="en-US" sz="2000" i="1" dirty="0"/>
              <a:t> </a:t>
            </a:r>
            <a:r>
              <a:rPr lang="en-US" sz="2000" i="1" dirty="0" err="1"/>
              <a:t>này</a:t>
            </a:r>
            <a:r>
              <a:rPr lang="en-US" sz="2000" i="1" dirty="0"/>
              <a:t> </a:t>
            </a:r>
            <a:r>
              <a:rPr lang="en-US" sz="2000" i="1" dirty="0" err="1"/>
              <a:t>có</a:t>
            </a:r>
            <a:r>
              <a:rPr lang="en-US" sz="2000" i="1" dirty="0"/>
              <a:t> </a:t>
            </a:r>
            <a:r>
              <a:rPr lang="en-US" sz="2000" i="1" dirty="0" err="1"/>
              <a:t>lợi</a:t>
            </a:r>
            <a:r>
              <a:rPr lang="en-US" sz="2000" i="1" dirty="0"/>
              <a:t> hay </a:t>
            </a:r>
            <a:r>
              <a:rPr lang="en-US" sz="2000" i="1" dirty="0" err="1"/>
              <a:t>có</a:t>
            </a:r>
            <a:r>
              <a:rPr lang="en-US" sz="2000" i="1" dirty="0"/>
              <a:t> </a:t>
            </a:r>
            <a:r>
              <a:rPr lang="en-US" sz="2000" i="1" dirty="0" err="1"/>
              <a:t>hại</a:t>
            </a:r>
            <a:r>
              <a:rPr lang="en-US" sz="2000" i="1" dirty="0"/>
              <a:t> </a:t>
            </a:r>
            <a:r>
              <a:rPr lang="en-US" sz="2000" i="1" dirty="0" err="1"/>
              <a:t>cho</a:t>
            </a:r>
            <a:r>
              <a:rPr lang="en-US" sz="2000" i="1" dirty="0"/>
              <a:t> </a:t>
            </a:r>
            <a:r>
              <a:rPr lang="en-US" sz="2000" i="1" dirty="0" err="1"/>
              <a:t>chủ</a:t>
            </a:r>
            <a:r>
              <a:rPr lang="en-US" sz="2000" i="1" dirty="0"/>
              <a:t> </a:t>
            </a:r>
            <a:r>
              <a:rPr lang="en-US" sz="2000" i="1" dirty="0" err="1"/>
              <a:t>sở</a:t>
            </a:r>
            <a:r>
              <a:rPr lang="en-US" sz="2000" i="1" dirty="0"/>
              <a:t> </a:t>
            </a:r>
            <a:r>
              <a:rPr lang="en-US" sz="2000" i="1" dirty="0" err="1"/>
              <a:t>hữu</a:t>
            </a:r>
            <a:r>
              <a:rPr lang="en-US" sz="2000" i="1" dirty="0"/>
              <a:t>?</a:t>
            </a:r>
          </a:p>
          <a:p>
            <a:pPr>
              <a:buNone/>
            </a:pPr>
            <a:endParaRPr lang="en-US" sz="3000" dirty="0"/>
          </a:p>
          <a:p>
            <a:pPr>
              <a:buFontTx/>
              <a:buNone/>
            </a:pPr>
            <a:endParaRPr lang="en-US" sz="3000" dirty="0"/>
          </a:p>
          <a:p>
            <a:pPr>
              <a:buFontTx/>
              <a:buNone/>
            </a:pPr>
            <a:endParaRPr lang="vi-VN" sz="2000" i="1" dirty="0"/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5138" indent="-465138"/>
            <a:r>
              <a:rPr lang="en-AU" b="1" dirty="0"/>
              <a:t>I.	GIỚI THIỆU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1322-7F3E-41D5-BE3C-92C55853309C}"/>
              </a:ext>
            </a:extLst>
          </p:cNvPr>
          <p:cNvSpPr txBox="1"/>
          <p:nvPr/>
        </p:nvSpPr>
        <p:spPr>
          <a:xfrm>
            <a:off x="7010400" y="2590800"/>
            <a:ext cx="2312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77D40F-7842-4FF0-93F9-F96B7D590879}"/>
              </a:ext>
            </a:extLst>
          </p:cNvPr>
          <p:cNvCxnSpPr>
            <a:cxnSpLocks/>
          </p:cNvCxnSpPr>
          <p:nvPr/>
        </p:nvCxnSpPr>
        <p:spPr>
          <a:xfrm flipH="1">
            <a:off x="5943600" y="3048000"/>
            <a:ext cx="1447800" cy="1066800"/>
          </a:xfrm>
          <a:prstGeom prst="straightConnector1">
            <a:avLst/>
          </a:prstGeom>
          <a:ln w="25400" cmpd="dbl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TimeH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TimeH" pitchFamily="34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TimeH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.VnTimeH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3322</Words>
  <Application>Microsoft Office PowerPoint</Application>
  <PresentationFormat>On-screen Show (4:3)</PresentationFormat>
  <Paragraphs>263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.VnTimeH</vt:lpstr>
      <vt:lpstr>Arial</vt:lpstr>
      <vt:lpstr>Times New Roman</vt:lpstr>
      <vt:lpstr>Wingdings</vt:lpstr>
      <vt:lpstr>1_Office Theme</vt:lpstr>
      <vt:lpstr>Office Theme</vt:lpstr>
      <vt:lpstr>PowerPoint Presentation</vt:lpstr>
      <vt:lpstr>TCH321 TÀI CHÍNH DOANH NGHIỆP Nguyễn Mạnh Hiệp 2020 </vt:lpstr>
      <vt:lpstr>CHƯƠNG 1 GIỚI THIỆU </vt:lpstr>
      <vt:lpstr>Nội dung:</vt:lpstr>
      <vt:lpstr>GIỚI THIỆU HỌC PHẦN TCH321</vt:lpstr>
      <vt:lpstr>GIỚI THIỆU HỌC PHẦN TCH321</vt:lpstr>
      <vt:lpstr>I. GIỚI THIỆU</vt:lpstr>
      <vt:lpstr>I. GIỚI THIỆU</vt:lpstr>
      <vt:lpstr>I. GIỚI THIỆU</vt:lpstr>
      <vt:lpstr>I. GIỚI THIỆU</vt:lpstr>
      <vt:lpstr>I. GIỚI THIỆU</vt:lpstr>
      <vt:lpstr>I. GIỚI THIỆU</vt:lpstr>
      <vt:lpstr>I. GIỚI THIỆU</vt:lpstr>
      <vt:lpstr>I. GIỚI THIỆU</vt:lpstr>
      <vt:lpstr>I. GIỚI THIỆU</vt:lpstr>
      <vt:lpstr>I. GIỚI THIỆU</vt:lpstr>
      <vt:lpstr>I. GIỚI THIỆU</vt:lpstr>
      <vt:lpstr>I. GIỚI THIỆU</vt:lpstr>
      <vt:lpstr>I. GIỚI THIỆU</vt:lpstr>
      <vt:lpstr>I. GIỚI THIỆU</vt:lpstr>
      <vt:lpstr>I. GIỚI THIỆU</vt:lpstr>
      <vt:lpstr>I. GIỚI THIỆU</vt:lpstr>
      <vt:lpstr>I. GIỚI THIỆU</vt:lpstr>
      <vt:lpstr>II. HỆ THỐNG KIỂM SOÁT</vt:lpstr>
      <vt:lpstr>II. HỆ THỐNG KIỂM SOÁT</vt:lpstr>
      <vt:lpstr>II. HỆ THỐNG KIỂM SOÁT</vt:lpstr>
      <vt:lpstr>II. HỆ THỐNG KIỂM SOÁT</vt:lpstr>
      <vt:lpstr>II. HỆ THỐNG KIỂM SOÁT</vt:lpstr>
      <vt:lpstr>II. HỆ THỐNG KIỂM SOÁT</vt:lpstr>
      <vt:lpstr>II. HỆ THỐNG KIỂM SOÁT</vt:lpstr>
      <vt:lpstr>II. HỆ THỐNG KIỂM SOÁT</vt:lpstr>
      <vt:lpstr>II. HỆ THỐNG KIỂM SOÁT</vt:lpstr>
      <vt:lpstr>II. CORPORATE GOVERNANCE</vt:lpstr>
      <vt:lpstr>III. BÀI TẬP VỀ NHÀ</vt:lpstr>
      <vt:lpstr>III. BÀI TẬP VỀ NHÀ</vt:lpstr>
      <vt:lpstr>III. BÀI TẬP VỀ NHÀ</vt:lpstr>
      <vt:lpstr>III. BÀI TẬP VỀ NHÀ</vt:lpstr>
      <vt:lpstr>III.  BÀI TẬP VỀ NHÀ</vt:lpstr>
      <vt:lpstr>Hết Chương 1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tung hao</cp:lastModifiedBy>
  <cp:revision>311</cp:revision>
  <dcterms:created xsi:type="dcterms:W3CDTF">2008-06-05T02:16:22Z</dcterms:created>
  <dcterms:modified xsi:type="dcterms:W3CDTF">2021-08-12T06:14:44Z</dcterms:modified>
</cp:coreProperties>
</file>