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8039" autoAdjust="0"/>
  </p:normalViewPr>
  <p:slideViewPr>
    <p:cSldViewPr snapToGrid="0">
      <p:cViewPr varScale="1">
        <p:scale>
          <a:sx n="48" d="100"/>
          <a:sy n="48" d="100"/>
        </p:scale>
        <p:origin x="203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DE96E-F219-406B-9D0C-D948667DFD96}"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87209-D9BE-43D4-A69D-3C274548EDBF}" type="slidenum">
              <a:rPr lang="en-US" smtClean="0"/>
              <a:t>‹#›</a:t>
            </a:fld>
            <a:endParaRPr lang="en-US"/>
          </a:p>
        </p:txBody>
      </p:sp>
    </p:spTree>
    <p:extLst>
      <p:ext uri="{BB962C8B-B14F-4D97-AF65-F5344CB8AC3E}">
        <p14:creationId xmlns:p14="http://schemas.microsoft.com/office/powerpoint/2010/main" val="219597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C87209-D9BE-43D4-A69D-3C274548EDBF}" type="slidenum">
              <a:rPr lang="en-US" smtClean="0"/>
              <a:t>2</a:t>
            </a:fld>
            <a:endParaRPr lang="en-US"/>
          </a:p>
        </p:txBody>
      </p:sp>
    </p:spTree>
    <p:extLst>
      <p:ext uri="{BB962C8B-B14F-4D97-AF65-F5344CB8AC3E}">
        <p14:creationId xmlns:p14="http://schemas.microsoft.com/office/powerpoint/2010/main" val="1720686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principal-agent problem in a corporation arises when there is a conflict of interest between the owners (principals) and the managers (agents) who are employed to run the company on their behalf. The shareholders expect the managers to act in their best interests, maximizing shareholder value. However, managers may have their own set of goals, such as growing the company to increase their power or pursuing personal benefits at the cost of the shareholders' returns. This divergence can lead to decisions that are not in the best interest of the owners.</a:t>
            </a:r>
          </a:p>
          <a:p>
            <a:r>
              <a:rPr lang="en-US" dirty="0">
                <a:effectLst/>
              </a:rPr>
              <a:t>Beyond the conflicts between management and shareholders, there are several other potential conflicts of interest within a corporation:</a:t>
            </a:r>
          </a:p>
          <a:p>
            <a:pPr>
              <a:buFont typeface="+mj-lt"/>
              <a:buAutoNum type="arabicPeriod"/>
            </a:pPr>
            <a:r>
              <a:rPr lang="en-US" b="1" dirty="0">
                <a:effectLst/>
              </a:rPr>
              <a:t>Between Employees and Management</a:t>
            </a:r>
            <a:r>
              <a:rPr lang="en-US" dirty="0">
                <a:effectLst/>
              </a:rPr>
              <a:t>: Employees might prioritize job security and a pleasant working environment over the company’s profitability, which management is usually more focused on.</a:t>
            </a:r>
          </a:p>
          <a:p>
            <a:pPr>
              <a:buFont typeface="+mj-lt"/>
              <a:buAutoNum type="arabicPeriod"/>
            </a:pPr>
            <a:r>
              <a:rPr lang="en-US" b="1" dirty="0">
                <a:effectLst/>
              </a:rPr>
              <a:t>Between Different Groups of Shareholders</a:t>
            </a:r>
            <a:r>
              <a:rPr lang="en-US" dirty="0">
                <a:effectLst/>
              </a:rPr>
              <a:t>: Conflicts can arise between majority and minority shareholders, especially if the majority shareholders make decisions that benefit them at the expense of the minority.</a:t>
            </a:r>
          </a:p>
          <a:p>
            <a:pPr>
              <a:buFont typeface="+mj-lt"/>
              <a:buAutoNum type="arabicPeriod"/>
            </a:pPr>
            <a:r>
              <a:rPr lang="en-US" b="1" dirty="0">
                <a:effectLst/>
              </a:rPr>
              <a:t>Between the Corporation and Other Stakeholders</a:t>
            </a:r>
            <a:r>
              <a:rPr lang="en-US" dirty="0">
                <a:effectLst/>
              </a:rPr>
              <a:t>: This includes conflicts with creditors, suppliers, or customers. For instance, a company may make decisions that improve short-term profitability at the expense of long-term relationships with suppliers.</a:t>
            </a:r>
          </a:p>
          <a:p>
            <a:pPr>
              <a:buFont typeface="+mj-lt"/>
              <a:buAutoNum type="arabicPeriod"/>
            </a:pPr>
            <a:r>
              <a:rPr lang="en-US" b="1" dirty="0">
                <a:effectLst/>
              </a:rPr>
              <a:t>Between Departments</a:t>
            </a:r>
            <a:r>
              <a:rPr lang="en-US" dirty="0">
                <a:effectLst/>
              </a:rPr>
              <a:t>: Inter-departmental conflicts may occur when different departments have competing priorities. For example, the sales department might want to offer discounts to increase volume, while the finance department is more focused on maintaining profit margins.</a:t>
            </a:r>
          </a:p>
          <a:p>
            <a:pPr>
              <a:buFont typeface="+mj-lt"/>
              <a:buNone/>
            </a:pPr>
            <a:endParaRPr lang="en-US" dirty="0">
              <a:effectLst/>
            </a:endParaRPr>
          </a:p>
          <a:p>
            <a:r>
              <a:rPr lang="en-US" dirty="0">
                <a:effectLst/>
              </a:rPr>
              <a:t>An example of how such conflicts of interest affect financial decisions could be seen in a scenario where a company is considering a risky investment that could yield high returns. The management might push for the investment because success could mean large bonuses for them. However, the shareholders might prefer a less risky strategy that offers more stable, long-term growth. If management goes ahead with the risky investment without proper due diligence and it fails, the shareholders may suffer a loss in value, while the management might not face equivalent personal financial loss.</a:t>
            </a:r>
          </a:p>
          <a:p>
            <a:br>
              <a:rPr lang="en-US" b="0" i="0" dirty="0">
                <a:solidFill>
                  <a:srgbClr val="000000"/>
                </a:solidFill>
                <a:effectLst/>
                <a:highlight>
                  <a:srgbClr val="FFFFFF"/>
                </a:highlight>
                <a:latin typeface="Söhne"/>
              </a:rPr>
            </a:br>
            <a:endParaRPr lang="en-US" dirty="0"/>
          </a:p>
        </p:txBody>
      </p:sp>
      <p:sp>
        <p:nvSpPr>
          <p:cNvPr id="4" name="Slide Number Placeholder 3"/>
          <p:cNvSpPr>
            <a:spLocks noGrp="1"/>
          </p:cNvSpPr>
          <p:nvPr>
            <p:ph type="sldNum" sz="quarter" idx="5"/>
          </p:nvPr>
        </p:nvSpPr>
        <p:spPr/>
        <p:txBody>
          <a:bodyPr/>
          <a:lstStyle/>
          <a:p>
            <a:fld id="{24C87209-D9BE-43D4-A69D-3C274548EDBF}" type="slidenum">
              <a:rPr lang="en-US" smtClean="0"/>
              <a:t>3</a:t>
            </a:fld>
            <a:endParaRPr lang="en-US"/>
          </a:p>
        </p:txBody>
      </p:sp>
    </p:spTree>
    <p:extLst>
      <p:ext uri="{BB962C8B-B14F-4D97-AF65-F5344CB8AC3E}">
        <p14:creationId xmlns:p14="http://schemas.microsoft.com/office/powerpoint/2010/main" val="2262576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To mitigate conflicts of interest between management and shareholders, a company can adopt a number of good corporate governance practices. Here are some examples:</a:t>
            </a:r>
          </a:p>
          <a:p>
            <a:pPr algn="l">
              <a:buFont typeface="+mj-lt"/>
              <a:buAutoNum type="arabicPeriod"/>
            </a:pPr>
            <a:r>
              <a:rPr lang="en-US" b="1" i="0" dirty="0">
                <a:solidFill>
                  <a:srgbClr val="0D0D0D"/>
                </a:solidFill>
                <a:effectLst/>
                <a:highlight>
                  <a:srgbClr val="FFFFFF"/>
                </a:highlight>
                <a:latin typeface="Söhne"/>
              </a:rPr>
              <a:t>Alignment of Interests</a:t>
            </a:r>
            <a:r>
              <a:rPr lang="en-US" b="0" i="0" dirty="0">
                <a:solidFill>
                  <a:srgbClr val="0D0D0D"/>
                </a:solidFill>
                <a:effectLst/>
                <a:highlight>
                  <a:srgbClr val="FFFFFF"/>
                </a:highlight>
                <a:latin typeface="Söhne"/>
              </a:rPr>
              <a:t>: Offering stock options or performance shares to managers can align their interests with those of the shareholders, as their financial success is directly tied to the success of the company.</a:t>
            </a:r>
          </a:p>
          <a:p>
            <a:pPr algn="l">
              <a:buFont typeface="+mj-lt"/>
              <a:buAutoNum type="arabicPeriod"/>
            </a:pPr>
            <a:r>
              <a:rPr lang="en-US" b="1" i="0" dirty="0">
                <a:solidFill>
                  <a:srgbClr val="0D0D0D"/>
                </a:solidFill>
                <a:effectLst/>
                <a:highlight>
                  <a:srgbClr val="FFFFFF"/>
                </a:highlight>
                <a:latin typeface="Söhne"/>
              </a:rPr>
              <a:t>Board of Directors</a:t>
            </a:r>
            <a:r>
              <a:rPr lang="en-US" b="0" i="0" dirty="0">
                <a:solidFill>
                  <a:srgbClr val="0D0D0D"/>
                </a:solidFill>
                <a:effectLst/>
                <a:highlight>
                  <a:srgbClr val="FFFFFF"/>
                </a:highlight>
                <a:latin typeface="Söhne"/>
              </a:rPr>
              <a:t>: Having a strong, independent Board of Directors that can effectively oversee management is crucial. Independent directors are not part of the company’s daily operations and can therefore provide unbiased oversight.</a:t>
            </a:r>
          </a:p>
          <a:p>
            <a:pPr algn="l">
              <a:buFont typeface="+mj-lt"/>
              <a:buAutoNum type="arabicPeriod"/>
            </a:pPr>
            <a:r>
              <a:rPr lang="en-US" b="1" i="0" dirty="0">
                <a:solidFill>
                  <a:srgbClr val="0D0D0D"/>
                </a:solidFill>
                <a:effectLst/>
                <a:highlight>
                  <a:srgbClr val="FFFFFF"/>
                </a:highlight>
                <a:latin typeface="Söhne"/>
              </a:rPr>
              <a:t>Audit Committees</a:t>
            </a:r>
            <a:r>
              <a:rPr lang="en-US" b="0" i="0" dirty="0">
                <a:solidFill>
                  <a:srgbClr val="0D0D0D"/>
                </a:solidFill>
                <a:effectLst/>
                <a:highlight>
                  <a:srgbClr val="FFFFFF"/>
                </a:highlight>
                <a:latin typeface="Söhne"/>
              </a:rPr>
              <a:t>: An independent audit committee can oversee the company’s financial reporting process, ensuring its accuracy and transparency.</a:t>
            </a:r>
          </a:p>
          <a:p>
            <a:pPr algn="l">
              <a:buFont typeface="+mj-lt"/>
              <a:buAutoNum type="arabicPeriod"/>
            </a:pPr>
            <a:r>
              <a:rPr lang="en-US" b="1" i="0" dirty="0">
                <a:solidFill>
                  <a:srgbClr val="0D0D0D"/>
                </a:solidFill>
                <a:effectLst/>
                <a:highlight>
                  <a:srgbClr val="FFFFFF"/>
                </a:highlight>
                <a:latin typeface="Söhne"/>
              </a:rPr>
              <a:t>Executive Compensation</a:t>
            </a:r>
            <a:r>
              <a:rPr lang="en-US" b="0" i="0" dirty="0">
                <a:solidFill>
                  <a:srgbClr val="0D0D0D"/>
                </a:solidFill>
                <a:effectLst/>
                <a:highlight>
                  <a:srgbClr val="FFFFFF"/>
                </a:highlight>
                <a:latin typeface="Söhne"/>
              </a:rPr>
              <a:t>: Executive compensation should be transparent and structured to incentivize long-term value creation rather than short-term gains.</a:t>
            </a:r>
          </a:p>
          <a:p>
            <a:pPr algn="l">
              <a:buFont typeface="+mj-lt"/>
              <a:buAutoNum type="arabicPeriod"/>
            </a:pPr>
            <a:r>
              <a:rPr lang="en-US" b="1" i="0" dirty="0">
                <a:solidFill>
                  <a:srgbClr val="0D0D0D"/>
                </a:solidFill>
                <a:effectLst/>
                <a:highlight>
                  <a:srgbClr val="FFFFFF"/>
                </a:highlight>
                <a:latin typeface="Söhne"/>
              </a:rPr>
              <a:t>Regular Communication</a:t>
            </a:r>
            <a:r>
              <a:rPr lang="en-US" b="0" i="0" dirty="0">
                <a:solidFill>
                  <a:srgbClr val="0D0D0D"/>
                </a:solidFill>
                <a:effectLst/>
                <a:highlight>
                  <a:srgbClr val="FFFFFF"/>
                </a:highlight>
                <a:latin typeface="Söhne"/>
              </a:rPr>
              <a:t>: Open and regular communication between the company and its shareholders about financial performance and strategic direction can build trust.</a:t>
            </a:r>
          </a:p>
          <a:p>
            <a:pPr algn="l">
              <a:buFont typeface="+mj-lt"/>
              <a:buAutoNum type="arabicPeriod"/>
            </a:pPr>
            <a:r>
              <a:rPr lang="en-US" b="1" i="0" dirty="0">
                <a:solidFill>
                  <a:srgbClr val="0D0D0D"/>
                </a:solidFill>
                <a:effectLst/>
                <a:highlight>
                  <a:srgbClr val="FFFFFF"/>
                </a:highlight>
                <a:latin typeface="Söhne"/>
              </a:rPr>
              <a:t>Shareholder Rights</a:t>
            </a:r>
            <a:r>
              <a:rPr lang="en-US" b="0" i="0" dirty="0">
                <a:solidFill>
                  <a:srgbClr val="0D0D0D"/>
                </a:solidFill>
                <a:effectLst/>
                <a:highlight>
                  <a:srgbClr val="FFFFFF"/>
                </a:highlight>
                <a:latin typeface="Söhne"/>
              </a:rPr>
              <a:t>: Ensuring that shareholders have a voice in important decisions, like the election of directors or approval of significant transactions, can help in aligning management actions with shareholder interests.</a:t>
            </a:r>
          </a:p>
          <a:p>
            <a:pPr algn="l">
              <a:buFont typeface="+mj-lt"/>
              <a:buAutoNum type="arabicPeriod"/>
            </a:pPr>
            <a:r>
              <a:rPr lang="en-US" b="1" i="0" dirty="0">
                <a:solidFill>
                  <a:srgbClr val="0D0D0D"/>
                </a:solidFill>
                <a:effectLst/>
                <a:highlight>
                  <a:srgbClr val="FFFFFF"/>
                </a:highlight>
                <a:latin typeface="Söhne"/>
              </a:rPr>
              <a:t>Risk Management</a:t>
            </a:r>
            <a:r>
              <a:rPr lang="en-US" b="0" i="0" dirty="0">
                <a:solidFill>
                  <a:srgbClr val="0D0D0D"/>
                </a:solidFill>
                <a:effectLst/>
                <a:highlight>
                  <a:srgbClr val="FFFFFF"/>
                </a:highlight>
                <a:latin typeface="Söhne"/>
              </a:rPr>
              <a:t>: Implementing a robust risk management framework can help ensure that risks are identified, monitored, and managed in line with the shareholders’ risk appetite.</a:t>
            </a:r>
          </a:p>
          <a:p>
            <a:pPr algn="l">
              <a:buFont typeface="+mj-lt"/>
              <a:buAutoNum type="arabicPeriod"/>
            </a:pPr>
            <a:r>
              <a:rPr lang="en-US" b="1" i="0" dirty="0">
                <a:solidFill>
                  <a:srgbClr val="0D0D0D"/>
                </a:solidFill>
                <a:effectLst/>
                <a:highlight>
                  <a:srgbClr val="FFFFFF"/>
                </a:highlight>
                <a:latin typeface="Söhne"/>
              </a:rPr>
              <a:t>Performance Evaluation</a:t>
            </a:r>
            <a:r>
              <a:rPr lang="en-US" b="0" i="0" dirty="0">
                <a:solidFill>
                  <a:srgbClr val="0D0D0D"/>
                </a:solidFill>
                <a:effectLst/>
                <a:highlight>
                  <a:srgbClr val="FFFFFF"/>
                </a:highlight>
                <a:latin typeface="Söhne"/>
              </a:rPr>
              <a:t>: Regular performance evaluations of senior executives and board members can ensure accountability.</a:t>
            </a:r>
          </a:p>
          <a:p>
            <a:pPr algn="l">
              <a:buFont typeface="+mj-lt"/>
              <a:buAutoNum type="arabicPeriod"/>
            </a:pPr>
            <a:r>
              <a:rPr lang="en-US" b="1" i="0" dirty="0">
                <a:solidFill>
                  <a:srgbClr val="0D0D0D"/>
                </a:solidFill>
                <a:effectLst/>
                <a:highlight>
                  <a:srgbClr val="FFFFFF"/>
                </a:highlight>
                <a:latin typeface="Söhne"/>
              </a:rPr>
              <a:t>Transparent Reporting</a:t>
            </a:r>
            <a:r>
              <a:rPr lang="en-US" b="0" i="0" dirty="0">
                <a:solidFill>
                  <a:srgbClr val="0D0D0D"/>
                </a:solidFill>
                <a:effectLst/>
                <a:highlight>
                  <a:srgbClr val="FFFFFF"/>
                </a:highlight>
                <a:latin typeface="Söhne"/>
              </a:rPr>
              <a:t>: Providing thorough and transparent reporting on financial performance and governance practices helps shareholders understand and evaluate the company’s activities.</a:t>
            </a:r>
          </a:p>
          <a:p>
            <a:pPr algn="l">
              <a:buFont typeface="+mj-lt"/>
              <a:buAutoNum type="arabicPeriod"/>
            </a:pPr>
            <a:r>
              <a:rPr lang="en-US" b="1" i="0" dirty="0">
                <a:solidFill>
                  <a:srgbClr val="0D0D0D"/>
                </a:solidFill>
                <a:effectLst/>
                <a:highlight>
                  <a:srgbClr val="FFFFFF"/>
                </a:highlight>
                <a:latin typeface="Söhne"/>
              </a:rPr>
              <a:t>Ethical Standards</a:t>
            </a:r>
            <a:r>
              <a:rPr lang="en-US" b="0" i="0" dirty="0">
                <a:solidFill>
                  <a:srgbClr val="0D0D0D"/>
                </a:solidFill>
                <a:effectLst/>
                <a:highlight>
                  <a:srgbClr val="FFFFFF"/>
                </a:highlight>
                <a:latin typeface="Söhne"/>
              </a:rPr>
              <a:t>: Establishing a code of ethics or conduct that outlines expected behaviors for management and employees can help prevent misconduct and promote integrity.</a:t>
            </a:r>
          </a:p>
          <a:p>
            <a:endParaRPr lang="en-US" dirty="0"/>
          </a:p>
        </p:txBody>
      </p:sp>
      <p:sp>
        <p:nvSpPr>
          <p:cNvPr id="4" name="Slide Number Placeholder 3"/>
          <p:cNvSpPr>
            <a:spLocks noGrp="1"/>
          </p:cNvSpPr>
          <p:nvPr>
            <p:ph type="sldNum" sz="quarter" idx="5"/>
          </p:nvPr>
        </p:nvSpPr>
        <p:spPr/>
        <p:txBody>
          <a:bodyPr/>
          <a:lstStyle/>
          <a:p>
            <a:fld id="{24C87209-D9BE-43D4-A69D-3C274548EDBF}" type="slidenum">
              <a:rPr lang="en-US" smtClean="0"/>
              <a:t>4</a:t>
            </a:fld>
            <a:endParaRPr lang="en-US"/>
          </a:p>
        </p:txBody>
      </p:sp>
    </p:spTree>
    <p:extLst>
      <p:ext uri="{BB962C8B-B14F-4D97-AF65-F5344CB8AC3E}">
        <p14:creationId xmlns:p14="http://schemas.microsoft.com/office/powerpoint/2010/main" val="242594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effectLst/>
              </a:rPr>
              <a:t>Increasing Borrowings</a:t>
            </a:r>
            <a:r>
              <a:rPr lang="en-US" dirty="0">
                <a:effectLst/>
              </a:rPr>
              <a:t>: If managers and directors decide to finance growth by increasing borrowings to a level that significantly increases default risk, it can represent a conflict of interest. They may be prioritizing growth or personal performance metrics over the financial stability of the company, which can jeopardize shareholder investments if the company defaults. (No)</a:t>
            </a:r>
          </a:p>
          <a:p>
            <a:pPr>
              <a:buFont typeface="+mj-lt"/>
              <a:buAutoNum type="arabicPeriod"/>
            </a:pPr>
            <a:r>
              <a:rPr lang="en-US" b="1" dirty="0">
                <a:effectLst/>
              </a:rPr>
              <a:t>Abandoning Safety Features</a:t>
            </a:r>
            <a:r>
              <a:rPr lang="en-US" dirty="0">
                <a:effectLst/>
              </a:rPr>
              <a:t>: Deciding to abandon product safety features to reduce costs can be a conflict of interest. While it may increase short-term profits and possibly executive bonuses, it could damage the company’s long-term reputation and financial health, which would not be in the best interest of shareholders.</a:t>
            </a:r>
          </a:p>
          <a:p>
            <a:pPr>
              <a:buFont typeface="+mj-lt"/>
              <a:buAutoNum type="arabicPeriod"/>
            </a:pPr>
            <a:r>
              <a:rPr lang="en-US" b="1" dirty="0">
                <a:effectLst/>
              </a:rPr>
              <a:t>Purchases from Controlling Shareholder's Spouse's Company</a:t>
            </a:r>
            <a:r>
              <a:rPr lang="en-US" dirty="0">
                <a:effectLst/>
              </a:rPr>
              <a:t>: A controlling shareholder demanding the company to buy inventory from their spouse’s company at above market price is a direct conflict of interest. This decision benefits the controlling shareholder at the expense of the other shareholders, as it does not adhere to the goal of maximizing </a:t>
            </a:r>
            <a:r>
              <a:rPr lang="en-US">
                <a:effectLst/>
              </a:rPr>
              <a:t>shareholder value.</a:t>
            </a:r>
            <a:endParaRPr lang="en-US" dirty="0">
              <a:effectLst/>
            </a:endParaRPr>
          </a:p>
          <a:p>
            <a:pPr>
              <a:buFont typeface="+mj-lt"/>
              <a:buAutoNum type="arabicPeriod"/>
            </a:pPr>
            <a:r>
              <a:rPr lang="en-US" b="1" dirty="0">
                <a:effectLst/>
              </a:rPr>
              <a:t>Avoidance of High-Risk Positive NPV Projects</a:t>
            </a:r>
            <a:r>
              <a:rPr lang="en-US" dirty="0">
                <a:effectLst/>
              </a:rPr>
              <a:t>: Managers and directors not investing in high-risk projects even if they have positive Net Present Value (NPV) represents a conflict of interest. It suggests that they are avoiding risks to protect their own jobs rather than taking actions that could potentially enhance shareholder value.</a:t>
            </a:r>
          </a:p>
          <a:p>
            <a:pPr>
              <a:buFont typeface="+mj-lt"/>
              <a:buAutoNum type="arabicPeriod"/>
            </a:pPr>
            <a:r>
              <a:rPr lang="en-US" b="1" dirty="0">
                <a:effectLst/>
              </a:rPr>
              <a:t>Tax Expense Accounting Practices</a:t>
            </a:r>
            <a:r>
              <a:rPr lang="en-US" dirty="0">
                <a:effectLst/>
              </a:rPr>
              <a:t>: Using accounting practices that reduce the company’s tax expenses is not inherently a conflict of interest. It can be part of strategic financial management to minimize costs, including tax liabilities. However, if such practices are aggressive and could lead to legal issues or reputational damage, they might not be in the best interest of shareholders. (Conflict between gov and company)</a:t>
            </a:r>
          </a:p>
          <a:p>
            <a:r>
              <a:rPr lang="en-US" dirty="0">
                <a:effectLst/>
              </a:rPr>
              <a:t>Based on these explanations, scenarios 1, 2, 3, and 4 most clearly represent conflicts of interest between shareholders and managers/directors. Scenario 5 could be a conflict of interest under certain circumstances, but it's not necessarily so in all situations.</a:t>
            </a:r>
          </a:p>
          <a:p>
            <a:br>
              <a:rPr lang="en-US" b="0" i="0" dirty="0">
                <a:solidFill>
                  <a:srgbClr val="000000"/>
                </a:solidFill>
                <a:effectLst/>
                <a:highlight>
                  <a:srgbClr val="FFFFFF"/>
                </a:highlight>
                <a:latin typeface="Söhne"/>
              </a:rPr>
            </a:br>
            <a:endParaRPr lang="en-US" dirty="0"/>
          </a:p>
        </p:txBody>
      </p:sp>
      <p:sp>
        <p:nvSpPr>
          <p:cNvPr id="4" name="Slide Number Placeholder 3"/>
          <p:cNvSpPr>
            <a:spLocks noGrp="1"/>
          </p:cNvSpPr>
          <p:nvPr>
            <p:ph type="sldNum" sz="quarter" idx="5"/>
          </p:nvPr>
        </p:nvSpPr>
        <p:spPr/>
        <p:txBody>
          <a:bodyPr/>
          <a:lstStyle/>
          <a:p>
            <a:fld id="{24C87209-D9BE-43D4-A69D-3C274548EDBF}" type="slidenum">
              <a:rPr lang="en-US" smtClean="0"/>
              <a:t>5</a:t>
            </a:fld>
            <a:endParaRPr lang="en-US"/>
          </a:p>
        </p:txBody>
      </p:sp>
    </p:spTree>
    <p:extLst>
      <p:ext uri="{BB962C8B-B14F-4D97-AF65-F5344CB8AC3E}">
        <p14:creationId xmlns:p14="http://schemas.microsoft.com/office/powerpoint/2010/main" val="3433212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err="1">
                <a:solidFill>
                  <a:srgbClr val="0D0D0D"/>
                </a:solidFill>
                <a:effectLst/>
                <a:highlight>
                  <a:srgbClr val="FFFFFF"/>
                </a:highlight>
                <a:latin typeface="Söhne"/>
              </a:rPr>
              <a:t>Coteccons</a:t>
            </a:r>
            <a:r>
              <a:rPr lang="en-US" b="0" i="0" dirty="0">
                <a:solidFill>
                  <a:srgbClr val="0D0D0D"/>
                </a:solidFill>
                <a:effectLst/>
                <a:highlight>
                  <a:srgbClr val="FFFFFF"/>
                </a:highlight>
                <a:latin typeface="Söhne"/>
              </a:rPr>
              <a:t> Construction JSC and </a:t>
            </a:r>
            <a:r>
              <a:rPr lang="en-US" b="0" i="0" dirty="0" err="1">
                <a:solidFill>
                  <a:srgbClr val="0D0D0D"/>
                </a:solidFill>
                <a:effectLst/>
                <a:highlight>
                  <a:srgbClr val="FFFFFF"/>
                </a:highlight>
                <a:latin typeface="Söhne"/>
              </a:rPr>
              <a:t>Ricons</a:t>
            </a:r>
            <a:r>
              <a:rPr lang="en-US" b="0" i="0" dirty="0">
                <a:solidFill>
                  <a:srgbClr val="0D0D0D"/>
                </a:solidFill>
                <a:effectLst/>
                <a:highlight>
                  <a:srgbClr val="FFFFFF"/>
                </a:highlight>
                <a:latin typeface="Söhne"/>
              </a:rPr>
              <a:t> Construction Investment JSC, both Vietnamese construction companies, are involved in a legal dispute due to unresolved debts from past collaborative projects. </a:t>
            </a:r>
            <a:r>
              <a:rPr lang="en-US" b="0" i="0" dirty="0" err="1">
                <a:solidFill>
                  <a:srgbClr val="0D0D0D"/>
                </a:solidFill>
                <a:effectLst/>
                <a:highlight>
                  <a:srgbClr val="FFFFFF"/>
                </a:highlight>
                <a:latin typeface="Söhne"/>
              </a:rPr>
              <a:t>Ricons</a:t>
            </a:r>
            <a:r>
              <a:rPr lang="en-US" b="0" i="0" dirty="0">
                <a:solidFill>
                  <a:srgbClr val="0D0D0D"/>
                </a:solidFill>
                <a:effectLst/>
                <a:highlight>
                  <a:srgbClr val="FFFFFF"/>
                </a:highlight>
                <a:latin typeface="Söhne"/>
              </a:rPr>
              <a:t> has filed for bankruptcy proceedings against </a:t>
            </a:r>
            <a:r>
              <a:rPr lang="en-US" b="0" i="0" dirty="0" err="1">
                <a:solidFill>
                  <a:srgbClr val="0D0D0D"/>
                </a:solidFill>
                <a:effectLst/>
                <a:highlight>
                  <a:srgbClr val="FFFFFF"/>
                </a:highlight>
                <a:latin typeface="Söhne"/>
              </a:rPr>
              <a:t>Coteccons</a:t>
            </a:r>
            <a:r>
              <a:rPr lang="en-US" b="0" i="0" dirty="0">
                <a:solidFill>
                  <a:srgbClr val="0D0D0D"/>
                </a:solidFill>
                <a:effectLst/>
                <a:highlight>
                  <a:srgbClr val="FFFFFF"/>
                </a:highlight>
                <a:latin typeface="Söhne"/>
              </a:rPr>
              <a:t>, citing persistent non-payment. The timing of this dispute coincides with a bidding process for a significant airport project, which both companies are contesting. Despite the legal actions, </a:t>
            </a:r>
            <a:r>
              <a:rPr lang="en-US" b="0" i="0" dirty="0" err="1">
                <a:solidFill>
                  <a:srgbClr val="0D0D0D"/>
                </a:solidFill>
                <a:effectLst/>
                <a:highlight>
                  <a:srgbClr val="FFFFFF"/>
                </a:highlight>
                <a:latin typeface="Söhne"/>
              </a:rPr>
              <a:t>Coteccons</a:t>
            </a:r>
            <a:r>
              <a:rPr lang="en-US" b="0" i="0" dirty="0">
                <a:solidFill>
                  <a:srgbClr val="0D0D0D"/>
                </a:solidFill>
                <a:effectLst/>
                <a:highlight>
                  <a:srgbClr val="FFFFFF"/>
                </a:highlight>
                <a:latin typeface="Söhne"/>
              </a:rPr>
              <a:t> asserts its stable financial condition and is open to dialogue to settle the dispute​ </a:t>
            </a:r>
          </a:p>
          <a:p>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Debt Management</a:t>
            </a:r>
            <a:r>
              <a:rPr lang="en-US" b="0" i="0" dirty="0">
                <a:solidFill>
                  <a:srgbClr val="0D0D0D"/>
                </a:solidFill>
                <a:effectLst/>
                <a:highlight>
                  <a:srgbClr val="FFFFFF"/>
                </a:highlight>
                <a:latin typeface="Söhne"/>
              </a:rPr>
              <a:t>: The dispute revolves around how </a:t>
            </a:r>
            <a:r>
              <a:rPr lang="en-US" b="0" i="0" dirty="0" err="1">
                <a:solidFill>
                  <a:srgbClr val="0D0D0D"/>
                </a:solidFill>
                <a:effectLst/>
                <a:highlight>
                  <a:srgbClr val="FFFFFF"/>
                </a:highlight>
                <a:latin typeface="Söhne"/>
              </a:rPr>
              <a:t>Coteccons</a:t>
            </a:r>
            <a:r>
              <a:rPr lang="en-US" b="0" i="0" dirty="0">
                <a:solidFill>
                  <a:srgbClr val="0D0D0D"/>
                </a:solidFill>
                <a:effectLst/>
                <a:highlight>
                  <a:srgbClr val="FFFFFF"/>
                </a:highlight>
                <a:latin typeface="Söhne"/>
              </a:rPr>
              <a:t> handles its debt, an essential aspect of corporate finance. The management of payables and receivables is crucial for maintaining liquidity and financial stability.</a:t>
            </a:r>
          </a:p>
          <a:p>
            <a:pPr algn="l">
              <a:buFont typeface="+mj-lt"/>
              <a:buAutoNum type="arabicPeriod"/>
            </a:pPr>
            <a:r>
              <a:rPr lang="en-US" b="1" i="0" dirty="0">
                <a:solidFill>
                  <a:srgbClr val="0D0D0D"/>
                </a:solidFill>
                <a:effectLst/>
                <a:highlight>
                  <a:srgbClr val="FFFFFF"/>
                </a:highlight>
                <a:latin typeface="Söhne"/>
              </a:rPr>
              <a:t>Risk Management</a:t>
            </a:r>
            <a:r>
              <a:rPr lang="en-US" b="0" i="0" dirty="0">
                <a:solidFill>
                  <a:srgbClr val="0D0D0D"/>
                </a:solidFill>
                <a:effectLst/>
                <a:highlight>
                  <a:srgbClr val="FFFFFF"/>
                </a:highlight>
                <a:latin typeface="Söhne"/>
              </a:rPr>
              <a:t>: The potential bankruptcy filing indicates a risk management issue. Part of corporate finance is assessing and managing the risks associated with financial contracts and partnerships.</a:t>
            </a:r>
          </a:p>
          <a:p>
            <a:pPr algn="l">
              <a:buFont typeface="+mj-lt"/>
              <a:buAutoNum type="arabicPeriod"/>
            </a:pPr>
            <a:r>
              <a:rPr lang="en-US" b="1" i="0" dirty="0">
                <a:solidFill>
                  <a:srgbClr val="0D0D0D"/>
                </a:solidFill>
                <a:effectLst/>
                <a:highlight>
                  <a:srgbClr val="FFFFFF"/>
                </a:highlight>
                <a:latin typeface="Söhne"/>
              </a:rPr>
              <a:t>Impact on Creditworthiness</a:t>
            </a:r>
            <a:r>
              <a:rPr lang="en-US" b="0" i="0" dirty="0">
                <a:solidFill>
                  <a:srgbClr val="0D0D0D"/>
                </a:solidFill>
                <a:effectLst/>
                <a:highlight>
                  <a:srgbClr val="FFFFFF"/>
                </a:highlight>
                <a:latin typeface="Söhne"/>
              </a:rPr>
              <a:t>: Such legal disputes can affect a company's credit rating and its ability to secure financing or participate in future projects.</a:t>
            </a:r>
          </a:p>
          <a:p>
            <a:pPr algn="l">
              <a:buFont typeface="+mj-lt"/>
              <a:buAutoNum type="arabicPeriod"/>
            </a:pPr>
            <a:r>
              <a:rPr lang="en-US" b="1" i="0" dirty="0">
                <a:solidFill>
                  <a:srgbClr val="0D0D0D"/>
                </a:solidFill>
                <a:effectLst/>
                <a:highlight>
                  <a:srgbClr val="FFFFFF"/>
                </a:highlight>
                <a:latin typeface="Söhne"/>
              </a:rPr>
              <a:t>Litigation Costs</a:t>
            </a:r>
            <a:r>
              <a:rPr lang="en-US" b="0" i="0" dirty="0">
                <a:solidFill>
                  <a:srgbClr val="0D0D0D"/>
                </a:solidFill>
                <a:effectLst/>
                <a:highlight>
                  <a:srgbClr val="FFFFFF"/>
                </a:highlight>
                <a:latin typeface="Söhne"/>
              </a:rPr>
              <a:t>: The costs associated with litigation can have a substantial impact on a company’s financials, affecting its profitability and cash flow.</a:t>
            </a:r>
          </a:p>
          <a:p>
            <a:pPr algn="l">
              <a:buFont typeface="+mj-lt"/>
              <a:buAutoNum type="arabicPeriod"/>
            </a:pPr>
            <a:r>
              <a:rPr lang="en-US" b="1" i="0" dirty="0">
                <a:solidFill>
                  <a:srgbClr val="0D0D0D"/>
                </a:solidFill>
                <a:effectLst/>
                <a:highlight>
                  <a:srgbClr val="FFFFFF"/>
                </a:highlight>
                <a:latin typeface="Söhne"/>
              </a:rPr>
              <a:t>Corporate Governance</a:t>
            </a:r>
            <a:r>
              <a:rPr lang="en-US" b="0" i="0" dirty="0">
                <a:solidFill>
                  <a:srgbClr val="0D0D0D"/>
                </a:solidFill>
                <a:effectLst/>
                <a:highlight>
                  <a:srgbClr val="FFFFFF"/>
                </a:highlight>
                <a:latin typeface="Söhne"/>
              </a:rPr>
              <a:t>: The case highlights the importance of strong governance practices in managing conflicts and disputes in a way that protects shareholder value.</a:t>
            </a:r>
          </a:p>
          <a:p>
            <a:pPr algn="l">
              <a:buFont typeface="+mj-lt"/>
              <a:buAutoNum type="arabicPeriod"/>
            </a:pPr>
            <a:r>
              <a:rPr lang="en-US" b="1" i="0" dirty="0">
                <a:solidFill>
                  <a:srgbClr val="0D0D0D"/>
                </a:solidFill>
                <a:effectLst/>
                <a:highlight>
                  <a:srgbClr val="FFFFFF"/>
                </a:highlight>
                <a:latin typeface="Söhne"/>
              </a:rPr>
              <a:t>Investor Relations</a:t>
            </a:r>
            <a:r>
              <a:rPr lang="en-US" b="0" i="0" dirty="0">
                <a:solidFill>
                  <a:srgbClr val="0D0D0D"/>
                </a:solidFill>
                <a:effectLst/>
                <a:highlight>
                  <a:srgbClr val="FFFFFF"/>
                </a:highlight>
                <a:latin typeface="Söhne"/>
              </a:rPr>
              <a:t>: Ongoing legal disputes can influence investor perceptions and, consequently, the company's market value.</a:t>
            </a:r>
          </a:p>
          <a:p>
            <a:pPr algn="l">
              <a:buFont typeface="+mj-lt"/>
              <a:buAutoNum type="arabicPeriod"/>
            </a:pPr>
            <a:r>
              <a:rPr lang="en-US" b="1" i="0" dirty="0">
                <a:solidFill>
                  <a:srgbClr val="0D0D0D"/>
                </a:solidFill>
                <a:effectLst/>
                <a:highlight>
                  <a:srgbClr val="FFFFFF"/>
                </a:highlight>
                <a:latin typeface="Söhne"/>
              </a:rPr>
              <a:t>Strategic Financial Planning</a:t>
            </a:r>
            <a:r>
              <a:rPr lang="en-US" b="0" i="0" dirty="0">
                <a:solidFill>
                  <a:srgbClr val="0D0D0D"/>
                </a:solidFill>
                <a:effectLst/>
                <a:highlight>
                  <a:srgbClr val="FFFFFF"/>
                </a:highlight>
                <a:latin typeface="Söhne"/>
              </a:rPr>
              <a:t>: How </a:t>
            </a:r>
            <a:r>
              <a:rPr lang="en-US" b="0" i="0" dirty="0" err="1">
                <a:solidFill>
                  <a:srgbClr val="0D0D0D"/>
                </a:solidFill>
                <a:effectLst/>
                <a:highlight>
                  <a:srgbClr val="FFFFFF"/>
                </a:highlight>
                <a:latin typeface="Söhne"/>
              </a:rPr>
              <a:t>Coteccons</a:t>
            </a:r>
            <a:r>
              <a:rPr lang="en-US" b="0" i="0">
                <a:solidFill>
                  <a:srgbClr val="0D0D0D"/>
                </a:solidFill>
                <a:effectLst/>
                <a:highlight>
                  <a:srgbClr val="FFFFFF"/>
                </a:highlight>
                <a:latin typeface="Söhne"/>
              </a:rPr>
              <a:t> responds to the dispute will be part of its strategic financial planning, as it must allocate resources to deal with the issue while still pursuing growth opportunities like the airport project.</a:t>
            </a:r>
          </a:p>
          <a:p>
            <a:endParaRPr lang="en-US" dirty="0"/>
          </a:p>
        </p:txBody>
      </p:sp>
      <p:sp>
        <p:nvSpPr>
          <p:cNvPr id="4" name="Slide Number Placeholder 3"/>
          <p:cNvSpPr>
            <a:spLocks noGrp="1"/>
          </p:cNvSpPr>
          <p:nvPr>
            <p:ph type="sldNum" sz="quarter" idx="5"/>
          </p:nvPr>
        </p:nvSpPr>
        <p:spPr/>
        <p:txBody>
          <a:bodyPr/>
          <a:lstStyle/>
          <a:p>
            <a:fld id="{24C87209-D9BE-43D4-A69D-3C274548EDBF}" type="slidenum">
              <a:rPr lang="en-US" smtClean="0"/>
              <a:t>6</a:t>
            </a:fld>
            <a:endParaRPr lang="en-US"/>
          </a:p>
        </p:txBody>
      </p:sp>
    </p:spTree>
    <p:extLst>
      <p:ext uri="{BB962C8B-B14F-4D97-AF65-F5344CB8AC3E}">
        <p14:creationId xmlns:p14="http://schemas.microsoft.com/office/powerpoint/2010/main" val="1295241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19D6-9B88-4028-A243-366378D209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06E90B-2833-43AB-97D7-EF3D050834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6A882C-B59E-48BD-A1DE-FEDFCD22B017}"/>
              </a:ext>
            </a:extLst>
          </p:cNvPr>
          <p:cNvSpPr>
            <a:spLocks noGrp="1"/>
          </p:cNvSpPr>
          <p:nvPr>
            <p:ph type="dt" sz="half" idx="10"/>
          </p:nvPr>
        </p:nvSpPr>
        <p:spPr/>
        <p:txBody>
          <a:bodyPr/>
          <a:lstStyle/>
          <a:p>
            <a:fld id="{1AAADCEC-53DE-467A-ABA1-7757E7255E1A}" type="datetimeFigureOut">
              <a:rPr lang="en-US" smtClean="0"/>
              <a:t>4/19/2024</a:t>
            </a:fld>
            <a:endParaRPr lang="en-US"/>
          </a:p>
        </p:txBody>
      </p:sp>
      <p:sp>
        <p:nvSpPr>
          <p:cNvPr id="5" name="Footer Placeholder 4">
            <a:extLst>
              <a:ext uri="{FF2B5EF4-FFF2-40B4-BE49-F238E27FC236}">
                <a16:creationId xmlns:a16="http://schemas.microsoft.com/office/drawing/2014/main" id="{835B7CE1-8731-4483-A3FB-5F935AF88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F0A01-6423-4629-9441-65A0E29D3FD1}"/>
              </a:ext>
            </a:extLst>
          </p:cNvPr>
          <p:cNvSpPr>
            <a:spLocks noGrp="1"/>
          </p:cNvSpPr>
          <p:nvPr>
            <p:ph type="sldNum" sz="quarter" idx="12"/>
          </p:nvPr>
        </p:nvSpPr>
        <p:spPr/>
        <p:txBody>
          <a:bodyPr/>
          <a:lstStyle/>
          <a:p>
            <a:fld id="{1F0194F6-F08C-4017-AB46-2D0F581DBE42}" type="slidenum">
              <a:rPr lang="en-US" smtClean="0"/>
              <a:t>‹#›</a:t>
            </a:fld>
            <a:endParaRPr lang="en-US"/>
          </a:p>
        </p:txBody>
      </p:sp>
    </p:spTree>
    <p:extLst>
      <p:ext uri="{BB962C8B-B14F-4D97-AF65-F5344CB8AC3E}">
        <p14:creationId xmlns:p14="http://schemas.microsoft.com/office/powerpoint/2010/main" val="1639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7E3F-E3AE-4F66-AB52-016477742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B5DCFB-9CB0-4747-9039-DFC04AB342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49EF6-E48E-471A-88FA-D948A1939A1B}"/>
              </a:ext>
            </a:extLst>
          </p:cNvPr>
          <p:cNvSpPr>
            <a:spLocks noGrp="1"/>
          </p:cNvSpPr>
          <p:nvPr>
            <p:ph type="dt" sz="half" idx="10"/>
          </p:nvPr>
        </p:nvSpPr>
        <p:spPr/>
        <p:txBody>
          <a:bodyPr/>
          <a:lstStyle/>
          <a:p>
            <a:fld id="{1AAADCEC-53DE-467A-ABA1-7757E7255E1A}" type="datetimeFigureOut">
              <a:rPr lang="en-US" smtClean="0"/>
              <a:t>4/19/2024</a:t>
            </a:fld>
            <a:endParaRPr lang="en-US"/>
          </a:p>
        </p:txBody>
      </p:sp>
      <p:sp>
        <p:nvSpPr>
          <p:cNvPr id="5" name="Footer Placeholder 4">
            <a:extLst>
              <a:ext uri="{FF2B5EF4-FFF2-40B4-BE49-F238E27FC236}">
                <a16:creationId xmlns:a16="http://schemas.microsoft.com/office/drawing/2014/main" id="{EA1B7213-3923-41A4-A107-7F62F6E68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5E47E-F5B4-4FFB-83C9-D1F3E315F3B0}"/>
              </a:ext>
            </a:extLst>
          </p:cNvPr>
          <p:cNvSpPr>
            <a:spLocks noGrp="1"/>
          </p:cNvSpPr>
          <p:nvPr>
            <p:ph type="sldNum" sz="quarter" idx="12"/>
          </p:nvPr>
        </p:nvSpPr>
        <p:spPr/>
        <p:txBody>
          <a:bodyPr/>
          <a:lstStyle/>
          <a:p>
            <a:fld id="{1F0194F6-F08C-4017-AB46-2D0F581DBE42}" type="slidenum">
              <a:rPr lang="en-US" smtClean="0"/>
              <a:t>‹#›</a:t>
            </a:fld>
            <a:endParaRPr lang="en-US"/>
          </a:p>
        </p:txBody>
      </p:sp>
    </p:spTree>
    <p:extLst>
      <p:ext uri="{BB962C8B-B14F-4D97-AF65-F5344CB8AC3E}">
        <p14:creationId xmlns:p14="http://schemas.microsoft.com/office/powerpoint/2010/main" val="229484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F219D8-2428-4822-901E-73BF094B96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E645BB-683E-42C6-88BA-CFB6602941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8F284-81AB-48EF-84D6-1B583FAC188F}"/>
              </a:ext>
            </a:extLst>
          </p:cNvPr>
          <p:cNvSpPr>
            <a:spLocks noGrp="1"/>
          </p:cNvSpPr>
          <p:nvPr>
            <p:ph type="dt" sz="half" idx="10"/>
          </p:nvPr>
        </p:nvSpPr>
        <p:spPr/>
        <p:txBody>
          <a:bodyPr/>
          <a:lstStyle/>
          <a:p>
            <a:fld id="{1AAADCEC-53DE-467A-ABA1-7757E7255E1A}" type="datetimeFigureOut">
              <a:rPr lang="en-US" smtClean="0"/>
              <a:t>4/19/2024</a:t>
            </a:fld>
            <a:endParaRPr lang="en-US"/>
          </a:p>
        </p:txBody>
      </p:sp>
      <p:sp>
        <p:nvSpPr>
          <p:cNvPr id="5" name="Footer Placeholder 4">
            <a:extLst>
              <a:ext uri="{FF2B5EF4-FFF2-40B4-BE49-F238E27FC236}">
                <a16:creationId xmlns:a16="http://schemas.microsoft.com/office/drawing/2014/main" id="{642DD970-C9D1-449F-B1FE-ACC5DBBD1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3E47B-DE8D-479D-8276-FED08BB7EF80}"/>
              </a:ext>
            </a:extLst>
          </p:cNvPr>
          <p:cNvSpPr>
            <a:spLocks noGrp="1"/>
          </p:cNvSpPr>
          <p:nvPr>
            <p:ph type="sldNum" sz="quarter" idx="12"/>
          </p:nvPr>
        </p:nvSpPr>
        <p:spPr/>
        <p:txBody>
          <a:bodyPr/>
          <a:lstStyle/>
          <a:p>
            <a:fld id="{1F0194F6-F08C-4017-AB46-2D0F581DBE42}" type="slidenum">
              <a:rPr lang="en-US" smtClean="0"/>
              <a:t>‹#›</a:t>
            </a:fld>
            <a:endParaRPr lang="en-US"/>
          </a:p>
        </p:txBody>
      </p:sp>
    </p:spTree>
    <p:extLst>
      <p:ext uri="{BB962C8B-B14F-4D97-AF65-F5344CB8AC3E}">
        <p14:creationId xmlns:p14="http://schemas.microsoft.com/office/powerpoint/2010/main" val="406936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44BD-3BF5-4A0C-91A8-8FB9637836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DD517C-8E04-4FCC-8B92-45A13C244D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4286C-96A3-4920-B559-FBE3DC3ABC54}"/>
              </a:ext>
            </a:extLst>
          </p:cNvPr>
          <p:cNvSpPr>
            <a:spLocks noGrp="1"/>
          </p:cNvSpPr>
          <p:nvPr>
            <p:ph type="dt" sz="half" idx="10"/>
          </p:nvPr>
        </p:nvSpPr>
        <p:spPr/>
        <p:txBody>
          <a:bodyPr/>
          <a:lstStyle/>
          <a:p>
            <a:fld id="{1AAADCEC-53DE-467A-ABA1-7757E7255E1A}" type="datetimeFigureOut">
              <a:rPr lang="en-US" smtClean="0"/>
              <a:t>4/19/2024</a:t>
            </a:fld>
            <a:endParaRPr lang="en-US"/>
          </a:p>
        </p:txBody>
      </p:sp>
      <p:sp>
        <p:nvSpPr>
          <p:cNvPr id="5" name="Footer Placeholder 4">
            <a:extLst>
              <a:ext uri="{FF2B5EF4-FFF2-40B4-BE49-F238E27FC236}">
                <a16:creationId xmlns:a16="http://schemas.microsoft.com/office/drawing/2014/main" id="{AF3CDED3-6427-45B7-9283-DA09A2183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9DE27-ED5D-4D52-BB2A-F3927AD8AF6A}"/>
              </a:ext>
            </a:extLst>
          </p:cNvPr>
          <p:cNvSpPr>
            <a:spLocks noGrp="1"/>
          </p:cNvSpPr>
          <p:nvPr>
            <p:ph type="sldNum" sz="quarter" idx="12"/>
          </p:nvPr>
        </p:nvSpPr>
        <p:spPr/>
        <p:txBody>
          <a:bodyPr/>
          <a:lstStyle/>
          <a:p>
            <a:fld id="{1F0194F6-F08C-4017-AB46-2D0F581DBE42}" type="slidenum">
              <a:rPr lang="en-US" smtClean="0"/>
              <a:t>‹#›</a:t>
            </a:fld>
            <a:endParaRPr lang="en-US"/>
          </a:p>
        </p:txBody>
      </p:sp>
    </p:spTree>
    <p:extLst>
      <p:ext uri="{BB962C8B-B14F-4D97-AF65-F5344CB8AC3E}">
        <p14:creationId xmlns:p14="http://schemas.microsoft.com/office/powerpoint/2010/main" val="1259476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561E-794B-4F71-AB31-B2BEAB48DB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672764-E6EA-4312-8C78-7F0B6721A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8C6497-CC6A-4B83-B69C-E5C7152247B2}"/>
              </a:ext>
            </a:extLst>
          </p:cNvPr>
          <p:cNvSpPr>
            <a:spLocks noGrp="1"/>
          </p:cNvSpPr>
          <p:nvPr>
            <p:ph type="dt" sz="half" idx="10"/>
          </p:nvPr>
        </p:nvSpPr>
        <p:spPr/>
        <p:txBody>
          <a:bodyPr/>
          <a:lstStyle/>
          <a:p>
            <a:fld id="{1AAADCEC-53DE-467A-ABA1-7757E7255E1A}" type="datetimeFigureOut">
              <a:rPr lang="en-US" smtClean="0"/>
              <a:t>4/19/2024</a:t>
            </a:fld>
            <a:endParaRPr lang="en-US"/>
          </a:p>
        </p:txBody>
      </p:sp>
      <p:sp>
        <p:nvSpPr>
          <p:cNvPr id="5" name="Footer Placeholder 4">
            <a:extLst>
              <a:ext uri="{FF2B5EF4-FFF2-40B4-BE49-F238E27FC236}">
                <a16:creationId xmlns:a16="http://schemas.microsoft.com/office/drawing/2014/main" id="{C8AC1134-A0A3-401C-99B5-570F3A037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81728-916A-47E6-BB3F-43BDF30EB138}"/>
              </a:ext>
            </a:extLst>
          </p:cNvPr>
          <p:cNvSpPr>
            <a:spLocks noGrp="1"/>
          </p:cNvSpPr>
          <p:nvPr>
            <p:ph type="sldNum" sz="quarter" idx="12"/>
          </p:nvPr>
        </p:nvSpPr>
        <p:spPr/>
        <p:txBody>
          <a:bodyPr/>
          <a:lstStyle/>
          <a:p>
            <a:fld id="{1F0194F6-F08C-4017-AB46-2D0F581DBE42}" type="slidenum">
              <a:rPr lang="en-US" smtClean="0"/>
              <a:t>‹#›</a:t>
            </a:fld>
            <a:endParaRPr lang="en-US"/>
          </a:p>
        </p:txBody>
      </p:sp>
    </p:spTree>
    <p:extLst>
      <p:ext uri="{BB962C8B-B14F-4D97-AF65-F5344CB8AC3E}">
        <p14:creationId xmlns:p14="http://schemas.microsoft.com/office/powerpoint/2010/main" val="331337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2C5B-60A0-40F1-88F1-B4D365D26A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A54417-2942-4D92-B5D4-B64AB1D8FD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BB5E1A-16B0-4887-A8CC-619EB56247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529344-FF76-4881-B0E8-1B294E5ABB2A}"/>
              </a:ext>
            </a:extLst>
          </p:cNvPr>
          <p:cNvSpPr>
            <a:spLocks noGrp="1"/>
          </p:cNvSpPr>
          <p:nvPr>
            <p:ph type="dt" sz="half" idx="10"/>
          </p:nvPr>
        </p:nvSpPr>
        <p:spPr/>
        <p:txBody>
          <a:bodyPr/>
          <a:lstStyle/>
          <a:p>
            <a:fld id="{1AAADCEC-53DE-467A-ABA1-7757E7255E1A}" type="datetimeFigureOut">
              <a:rPr lang="en-US" smtClean="0"/>
              <a:t>4/19/2024</a:t>
            </a:fld>
            <a:endParaRPr lang="en-US"/>
          </a:p>
        </p:txBody>
      </p:sp>
      <p:sp>
        <p:nvSpPr>
          <p:cNvPr id="6" name="Footer Placeholder 5">
            <a:extLst>
              <a:ext uri="{FF2B5EF4-FFF2-40B4-BE49-F238E27FC236}">
                <a16:creationId xmlns:a16="http://schemas.microsoft.com/office/drawing/2014/main" id="{ADBD95EF-0498-43B4-AEC1-8B94194812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2C5C6-1023-41BD-A960-E037E85BFB8C}"/>
              </a:ext>
            </a:extLst>
          </p:cNvPr>
          <p:cNvSpPr>
            <a:spLocks noGrp="1"/>
          </p:cNvSpPr>
          <p:nvPr>
            <p:ph type="sldNum" sz="quarter" idx="12"/>
          </p:nvPr>
        </p:nvSpPr>
        <p:spPr/>
        <p:txBody>
          <a:bodyPr/>
          <a:lstStyle/>
          <a:p>
            <a:fld id="{1F0194F6-F08C-4017-AB46-2D0F581DBE42}" type="slidenum">
              <a:rPr lang="en-US" smtClean="0"/>
              <a:t>‹#›</a:t>
            </a:fld>
            <a:endParaRPr lang="en-US"/>
          </a:p>
        </p:txBody>
      </p:sp>
    </p:spTree>
    <p:extLst>
      <p:ext uri="{BB962C8B-B14F-4D97-AF65-F5344CB8AC3E}">
        <p14:creationId xmlns:p14="http://schemas.microsoft.com/office/powerpoint/2010/main" val="119966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9235E-8BE2-4184-B003-03CC48B8B9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23ECF5-2702-45BC-99AD-6542701768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8076F0-4A3E-4F25-B6C7-6CF874BFB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4FD0E4-1518-4617-AFF8-A178BDEEE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BAFF34-1E6B-4F16-8160-546F4DCB3A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7C817B-3C5E-4AEF-BB22-A2301156ED24}"/>
              </a:ext>
            </a:extLst>
          </p:cNvPr>
          <p:cNvSpPr>
            <a:spLocks noGrp="1"/>
          </p:cNvSpPr>
          <p:nvPr>
            <p:ph type="dt" sz="half" idx="10"/>
          </p:nvPr>
        </p:nvSpPr>
        <p:spPr/>
        <p:txBody>
          <a:bodyPr/>
          <a:lstStyle/>
          <a:p>
            <a:fld id="{1AAADCEC-53DE-467A-ABA1-7757E7255E1A}" type="datetimeFigureOut">
              <a:rPr lang="en-US" smtClean="0"/>
              <a:t>4/19/2024</a:t>
            </a:fld>
            <a:endParaRPr lang="en-US"/>
          </a:p>
        </p:txBody>
      </p:sp>
      <p:sp>
        <p:nvSpPr>
          <p:cNvPr id="8" name="Footer Placeholder 7">
            <a:extLst>
              <a:ext uri="{FF2B5EF4-FFF2-40B4-BE49-F238E27FC236}">
                <a16:creationId xmlns:a16="http://schemas.microsoft.com/office/drawing/2014/main" id="{A3C7505C-A993-4CE4-8EF7-440FC0E339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A7ABB1-A4E2-455E-90E5-237829DE4DD1}"/>
              </a:ext>
            </a:extLst>
          </p:cNvPr>
          <p:cNvSpPr>
            <a:spLocks noGrp="1"/>
          </p:cNvSpPr>
          <p:nvPr>
            <p:ph type="sldNum" sz="quarter" idx="12"/>
          </p:nvPr>
        </p:nvSpPr>
        <p:spPr/>
        <p:txBody>
          <a:bodyPr/>
          <a:lstStyle/>
          <a:p>
            <a:fld id="{1F0194F6-F08C-4017-AB46-2D0F581DBE42}" type="slidenum">
              <a:rPr lang="en-US" smtClean="0"/>
              <a:t>‹#›</a:t>
            </a:fld>
            <a:endParaRPr lang="en-US"/>
          </a:p>
        </p:txBody>
      </p:sp>
    </p:spTree>
    <p:extLst>
      <p:ext uri="{BB962C8B-B14F-4D97-AF65-F5344CB8AC3E}">
        <p14:creationId xmlns:p14="http://schemas.microsoft.com/office/powerpoint/2010/main" val="38110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B66F-1640-48B1-A4FE-BE90244579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007018-4B35-444E-BE74-E98884EFD7AF}"/>
              </a:ext>
            </a:extLst>
          </p:cNvPr>
          <p:cNvSpPr>
            <a:spLocks noGrp="1"/>
          </p:cNvSpPr>
          <p:nvPr>
            <p:ph type="dt" sz="half" idx="10"/>
          </p:nvPr>
        </p:nvSpPr>
        <p:spPr/>
        <p:txBody>
          <a:bodyPr/>
          <a:lstStyle/>
          <a:p>
            <a:fld id="{1AAADCEC-53DE-467A-ABA1-7757E7255E1A}" type="datetimeFigureOut">
              <a:rPr lang="en-US" smtClean="0"/>
              <a:t>4/19/2024</a:t>
            </a:fld>
            <a:endParaRPr lang="en-US"/>
          </a:p>
        </p:txBody>
      </p:sp>
      <p:sp>
        <p:nvSpPr>
          <p:cNvPr id="4" name="Footer Placeholder 3">
            <a:extLst>
              <a:ext uri="{FF2B5EF4-FFF2-40B4-BE49-F238E27FC236}">
                <a16:creationId xmlns:a16="http://schemas.microsoft.com/office/drawing/2014/main" id="{E2788220-19A3-4979-9457-B05FCD5B19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96E62B-9D8F-4ADD-93B7-96DAAEADD741}"/>
              </a:ext>
            </a:extLst>
          </p:cNvPr>
          <p:cNvSpPr>
            <a:spLocks noGrp="1"/>
          </p:cNvSpPr>
          <p:nvPr>
            <p:ph type="sldNum" sz="quarter" idx="12"/>
          </p:nvPr>
        </p:nvSpPr>
        <p:spPr/>
        <p:txBody>
          <a:bodyPr/>
          <a:lstStyle/>
          <a:p>
            <a:fld id="{1F0194F6-F08C-4017-AB46-2D0F581DBE42}" type="slidenum">
              <a:rPr lang="en-US" smtClean="0"/>
              <a:t>‹#›</a:t>
            </a:fld>
            <a:endParaRPr lang="en-US"/>
          </a:p>
        </p:txBody>
      </p:sp>
    </p:spTree>
    <p:extLst>
      <p:ext uri="{BB962C8B-B14F-4D97-AF65-F5344CB8AC3E}">
        <p14:creationId xmlns:p14="http://schemas.microsoft.com/office/powerpoint/2010/main" val="4145359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82DC7F-90A2-4F19-9F5E-26D1BAAFF9C7}"/>
              </a:ext>
            </a:extLst>
          </p:cNvPr>
          <p:cNvSpPr>
            <a:spLocks noGrp="1"/>
          </p:cNvSpPr>
          <p:nvPr>
            <p:ph type="dt" sz="half" idx="10"/>
          </p:nvPr>
        </p:nvSpPr>
        <p:spPr/>
        <p:txBody>
          <a:bodyPr/>
          <a:lstStyle/>
          <a:p>
            <a:fld id="{1AAADCEC-53DE-467A-ABA1-7757E7255E1A}" type="datetimeFigureOut">
              <a:rPr lang="en-US" smtClean="0"/>
              <a:t>4/19/2024</a:t>
            </a:fld>
            <a:endParaRPr lang="en-US"/>
          </a:p>
        </p:txBody>
      </p:sp>
      <p:sp>
        <p:nvSpPr>
          <p:cNvPr id="3" name="Footer Placeholder 2">
            <a:extLst>
              <a:ext uri="{FF2B5EF4-FFF2-40B4-BE49-F238E27FC236}">
                <a16:creationId xmlns:a16="http://schemas.microsoft.com/office/drawing/2014/main" id="{765D5FE7-F393-4670-82A5-652F68E385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6C4904-EB8A-43F8-BD93-C974E4D370BF}"/>
              </a:ext>
            </a:extLst>
          </p:cNvPr>
          <p:cNvSpPr>
            <a:spLocks noGrp="1"/>
          </p:cNvSpPr>
          <p:nvPr>
            <p:ph type="sldNum" sz="quarter" idx="12"/>
          </p:nvPr>
        </p:nvSpPr>
        <p:spPr/>
        <p:txBody>
          <a:bodyPr/>
          <a:lstStyle/>
          <a:p>
            <a:fld id="{1F0194F6-F08C-4017-AB46-2D0F581DBE42}" type="slidenum">
              <a:rPr lang="en-US" smtClean="0"/>
              <a:t>‹#›</a:t>
            </a:fld>
            <a:endParaRPr lang="en-US"/>
          </a:p>
        </p:txBody>
      </p:sp>
    </p:spTree>
    <p:extLst>
      <p:ext uri="{BB962C8B-B14F-4D97-AF65-F5344CB8AC3E}">
        <p14:creationId xmlns:p14="http://schemas.microsoft.com/office/powerpoint/2010/main" val="84856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7107-536E-4124-9B9C-E55B5C114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1E9471-7297-432D-B33B-2ACB3F98E9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21A677-1B05-421F-9366-7EBCE52905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28528-12CF-43AF-A366-F94B8E749BE5}"/>
              </a:ext>
            </a:extLst>
          </p:cNvPr>
          <p:cNvSpPr>
            <a:spLocks noGrp="1"/>
          </p:cNvSpPr>
          <p:nvPr>
            <p:ph type="dt" sz="half" idx="10"/>
          </p:nvPr>
        </p:nvSpPr>
        <p:spPr/>
        <p:txBody>
          <a:bodyPr/>
          <a:lstStyle/>
          <a:p>
            <a:fld id="{1AAADCEC-53DE-467A-ABA1-7757E7255E1A}" type="datetimeFigureOut">
              <a:rPr lang="en-US" smtClean="0"/>
              <a:t>4/19/2024</a:t>
            </a:fld>
            <a:endParaRPr lang="en-US"/>
          </a:p>
        </p:txBody>
      </p:sp>
      <p:sp>
        <p:nvSpPr>
          <p:cNvPr id="6" name="Footer Placeholder 5">
            <a:extLst>
              <a:ext uri="{FF2B5EF4-FFF2-40B4-BE49-F238E27FC236}">
                <a16:creationId xmlns:a16="http://schemas.microsoft.com/office/drawing/2014/main" id="{E285DEBB-18AC-48D4-8556-0BCA8E7FF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20339-D1ED-45B6-A2F0-0F201AD98F01}"/>
              </a:ext>
            </a:extLst>
          </p:cNvPr>
          <p:cNvSpPr>
            <a:spLocks noGrp="1"/>
          </p:cNvSpPr>
          <p:nvPr>
            <p:ph type="sldNum" sz="quarter" idx="12"/>
          </p:nvPr>
        </p:nvSpPr>
        <p:spPr/>
        <p:txBody>
          <a:bodyPr/>
          <a:lstStyle/>
          <a:p>
            <a:fld id="{1F0194F6-F08C-4017-AB46-2D0F581DBE42}" type="slidenum">
              <a:rPr lang="en-US" smtClean="0"/>
              <a:t>‹#›</a:t>
            </a:fld>
            <a:endParaRPr lang="en-US"/>
          </a:p>
        </p:txBody>
      </p:sp>
    </p:spTree>
    <p:extLst>
      <p:ext uri="{BB962C8B-B14F-4D97-AF65-F5344CB8AC3E}">
        <p14:creationId xmlns:p14="http://schemas.microsoft.com/office/powerpoint/2010/main" val="381278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21D3-6DAB-40C7-A4D2-1AE9ABFFB9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6083EC-D6E5-4168-90AF-724DCCCD87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A0BC8C-2174-4A96-BF43-A9A8BF6A4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5288E0-ABA9-4393-A12F-38B3740B3585}"/>
              </a:ext>
            </a:extLst>
          </p:cNvPr>
          <p:cNvSpPr>
            <a:spLocks noGrp="1"/>
          </p:cNvSpPr>
          <p:nvPr>
            <p:ph type="dt" sz="half" idx="10"/>
          </p:nvPr>
        </p:nvSpPr>
        <p:spPr/>
        <p:txBody>
          <a:bodyPr/>
          <a:lstStyle/>
          <a:p>
            <a:fld id="{1AAADCEC-53DE-467A-ABA1-7757E7255E1A}" type="datetimeFigureOut">
              <a:rPr lang="en-US" smtClean="0"/>
              <a:t>4/19/2024</a:t>
            </a:fld>
            <a:endParaRPr lang="en-US"/>
          </a:p>
        </p:txBody>
      </p:sp>
      <p:sp>
        <p:nvSpPr>
          <p:cNvPr id="6" name="Footer Placeholder 5">
            <a:extLst>
              <a:ext uri="{FF2B5EF4-FFF2-40B4-BE49-F238E27FC236}">
                <a16:creationId xmlns:a16="http://schemas.microsoft.com/office/drawing/2014/main" id="{755AE96E-E390-4340-A09D-ED7ABDA473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0D050-B137-4F71-99C6-DE9A46032D49}"/>
              </a:ext>
            </a:extLst>
          </p:cNvPr>
          <p:cNvSpPr>
            <a:spLocks noGrp="1"/>
          </p:cNvSpPr>
          <p:nvPr>
            <p:ph type="sldNum" sz="quarter" idx="12"/>
          </p:nvPr>
        </p:nvSpPr>
        <p:spPr/>
        <p:txBody>
          <a:bodyPr/>
          <a:lstStyle/>
          <a:p>
            <a:fld id="{1F0194F6-F08C-4017-AB46-2D0F581DBE42}" type="slidenum">
              <a:rPr lang="en-US" smtClean="0"/>
              <a:t>‹#›</a:t>
            </a:fld>
            <a:endParaRPr lang="en-US"/>
          </a:p>
        </p:txBody>
      </p:sp>
    </p:spTree>
    <p:extLst>
      <p:ext uri="{BB962C8B-B14F-4D97-AF65-F5344CB8AC3E}">
        <p14:creationId xmlns:p14="http://schemas.microsoft.com/office/powerpoint/2010/main" val="100929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E28AE7-D75A-48A8-B0C3-C57059FAAD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C2C1A0-8AD6-4762-AECD-531C5FEBFA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4EED5-12A7-4275-A740-664792C7B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ADCEC-53DE-467A-ABA1-7757E7255E1A}" type="datetimeFigureOut">
              <a:rPr lang="en-US" smtClean="0"/>
              <a:t>4/19/2024</a:t>
            </a:fld>
            <a:endParaRPr lang="en-US"/>
          </a:p>
        </p:txBody>
      </p:sp>
      <p:sp>
        <p:nvSpPr>
          <p:cNvPr id="5" name="Footer Placeholder 4">
            <a:extLst>
              <a:ext uri="{FF2B5EF4-FFF2-40B4-BE49-F238E27FC236}">
                <a16:creationId xmlns:a16="http://schemas.microsoft.com/office/drawing/2014/main" id="{5A326728-9DC9-4798-81FD-D15B7DDCA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EC51A2-19E0-476E-B9FE-CC21D6E3CE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194F6-F08C-4017-AB46-2D0F581DBE42}" type="slidenum">
              <a:rPr lang="en-US" smtClean="0"/>
              <a:t>‹#›</a:t>
            </a:fld>
            <a:endParaRPr lang="en-US"/>
          </a:p>
        </p:txBody>
      </p:sp>
    </p:spTree>
    <p:extLst>
      <p:ext uri="{BB962C8B-B14F-4D97-AF65-F5344CB8AC3E}">
        <p14:creationId xmlns:p14="http://schemas.microsoft.com/office/powerpoint/2010/main" val="64357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E9EB-2C87-468F-A036-FD0BF4A77A15}"/>
              </a:ext>
            </a:extLst>
          </p:cNvPr>
          <p:cNvSpPr>
            <a:spLocks noGrp="1"/>
          </p:cNvSpPr>
          <p:nvPr>
            <p:ph type="ctrTitle"/>
          </p:nvPr>
        </p:nvSpPr>
        <p:spPr/>
        <p:txBody>
          <a:bodyPr/>
          <a:lstStyle/>
          <a:p>
            <a:r>
              <a:rPr lang="en-US" dirty="0"/>
              <a:t>Chapter 1</a:t>
            </a:r>
          </a:p>
        </p:txBody>
      </p:sp>
      <p:sp>
        <p:nvSpPr>
          <p:cNvPr id="3" name="Subtitle 2">
            <a:extLst>
              <a:ext uri="{FF2B5EF4-FFF2-40B4-BE49-F238E27FC236}">
                <a16:creationId xmlns:a16="http://schemas.microsoft.com/office/drawing/2014/main" id="{89FABD31-F9EA-44D1-A74A-B8BE0E373A0A}"/>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80762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AE73-36CA-4F6D-96CC-FC9138B235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457472-E87B-4137-9F2D-843C4C104B6F}"/>
              </a:ext>
            </a:extLst>
          </p:cNvPr>
          <p:cNvSpPr>
            <a:spLocks noGrp="1"/>
          </p:cNvSpPr>
          <p:nvPr>
            <p:ph idx="1"/>
          </p:nvPr>
        </p:nvSpPr>
        <p:spPr/>
        <p:txBody>
          <a:bodyPr/>
          <a:lstStyle/>
          <a:p>
            <a:r>
              <a:rPr lang="en-US" dirty="0"/>
              <a:t>Describe the organizational structure of a corporation.</a:t>
            </a:r>
          </a:p>
          <a:p>
            <a:r>
              <a:rPr lang="en-US" dirty="0"/>
              <a:t>What is the goal of financial decisions in a corporation?</a:t>
            </a:r>
          </a:p>
        </p:txBody>
      </p:sp>
      <p:sp>
        <p:nvSpPr>
          <p:cNvPr id="4" name="TextBox 3">
            <a:extLst>
              <a:ext uri="{FF2B5EF4-FFF2-40B4-BE49-F238E27FC236}">
                <a16:creationId xmlns:a16="http://schemas.microsoft.com/office/drawing/2014/main" id="{A8A887ED-791D-3CC2-96D0-7DCB73F74E35}"/>
              </a:ext>
            </a:extLst>
          </p:cNvPr>
          <p:cNvSpPr txBox="1"/>
          <p:nvPr/>
        </p:nvSpPr>
        <p:spPr>
          <a:xfrm>
            <a:off x="838200" y="2491740"/>
            <a:ext cx="10205155" cy="4247317"/>
          </a:xfrm>
          <a:prstGeom prst="rect">
            <a:avLst/>
          </a:prstGeom>
          <a:noFill/>
        </p:spPr>
        <p:txBody>
          <a:bodyPr wrap="square" rtlCol="0">
            <a:spAutoFit/>
          </a:bodyPr>
          <a:lstStyle/>
          <a:p>
            <a:pPr algn="l"/>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The organizational structure of a corporation typically consists of several key layers, starting from the shareholders who are the owners of the corporation. The shareholders elect a Board of Directors to oversee the corporation and make major decisions. The Board of Directors, in turn, appoints the executive management team, including the CEO, CFO, and other key officers who are responsible for the day-to-day management of the company. Below the executive management team are the various department heads and managers who oversee specific operational areas like marketing, sales, finance, human resources, etc. Finally, the individual employees execute the tasks necessary for the corporation to operate.</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The goal of financial decisions in a corporation is to maximize shareholder value. This means making decisions that increase the long-term profitability and growth potential of the company. Such decisions involve careful analysis and management of assets, liabilities, revenues, and expenses. This includes investing in projects that are expected to yield a higher return than their cost, financing operations in a way that balances risk and return, and managing cash flow to ensure the company can meet its short-term and long-term obligations.</a:t>
            </a:r>
          </a:p>
        </p:txBody>
      </p:sp>
    </p:spTree>
    <p:extLst>
      <p:ext uri="{BB962C8B-B14F-4D97-AF65-F5344CB8AC3E}">
        <p14:creationId xmlns:p14="http://schemas.microsoft.com/office/powerpoint/2010/main" val="1817691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AE73-36CA-4F6D-96CC-FC9138B235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457472-E87B-4137-9F2D-843C4C104B6F}"/>
              </a:ext>
            </a:extLst>
          </p:cNvPr>
          <p:cNvSpPr>
            <a:spLocks noGrp="1"/>
          </p:cNvSpPr>
          <p:nvPr>
            <p:ph idx="1"/>
          </p:nvPr>
        </p:nvSpPr>
        <p:spPr/>
        <p:txBody>
          <a:bodyPr/>
          <a:lstStyle/>
          <a:p>
            <a:r>
              <a:rPr lang="en-US" dirty="0"/>
              <a:t>Describe the principal-agent problem in a corporation.</a:t>
            </a:r>
          </a:p>
          <a:p>
            <a:r>
              <a:rPr lang="en-US" dirty="0"/>
              <a:t>Beside the conflicts of interest between the management and the shareholders, are there other conflicts of interest in a corporation?</a:t>
            </a:r>
          </a:p>
          <a:p>
            <a:r>
              <a:rPr lang="en-US" dirty="0"/>
              <a:t>Give an example how such conflicts of interest affect financial decisions of a company.</a:t>
            </a:r>
          </a:p>
          <a:p>
            <a:pPr marL="0" indent="0">
              <a:buNone/>
            </a:pPr>
            <a:endParaRPr lang="en-US" dirty="0"/>
          </a:p>
          <a:p>
            <a:endParaRPr lang="en-US" dirty="0"/>
          </a:p>
        </p:txBody>
      </p:sp>
    </p:spTree>
    <p:extLst>
      <p:ext uri="{BB962C8B-B14F-4D97-AF65-F5344CB8AC3E}">
        <p14:creationId xmlns:p14="http://schemas.microsoft.com/office/powerpoint/2010/main" val="333155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AE73-36CA-4F6D-96CC-FC9138B235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457472-E87B-4137-9F2D-843C4C104B6F}"/>
              </a:ext>
            </a:extLst>
          </p:cNvPr>
          <p:cNvSpPr>
            <a:spLocks noGrp="1"/>
          </p:cNvSpPr>
          <p:nvPr>
            <p:ph idx="1"/>
          </p:nvPr>
        </p:nvSpPr>
        <p:spPr/>
        <p:txBody>
          <a:bodyPr/>
          <a:lstStyle/>
          <a:p>
            <a:pPr lvl="1"/>
            <a:r>
              <a:rPr lang="en-US" dirty="0"/>
              <a:t>How may a company mitigate the conflicts of interest between the management and the shareholders?</a:t>
            </a:r>
          </a:p>
          <a:p>
            <a:pPr lvl="1"/>
            <a:r>
              <a:rPr lang="en-US" dirty="0"/>
              <a:t>Give some examples of good corporate governance practices.</a:t>
            </a:r>
          </a:p>
          <a:p>
            <a:endParaRPr lang="en-US" dirty="0"/>
          </a:p>
          <a:p>
            <a:endParaRPr lang="en-US" dirty="0"/>
          </a:p>
        </p:txBody>
      </p:sp>
    </p:spTree>
    <p:extLst>
      <p:ext uri="{BB962C8B-B14F-4D97-AF65-F5344CB8AC3E}">
        <p14:creationId xmlns:p14="http://schemas.microsoft.com/office/powerpoint/2010/main" val="1591334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AE73-36CA-4F6D-96CC-FC9138B235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457472-E87B-4137-9F2D-843C4C104B6F}"/>
              </a:ext>
            </a:extLst>
          </p:cNvPr>
          <p:cNvSpPr>
            <a:spLocks noGrp="1"/>
          </p:cNvSpPr>
          <p:nvPr>
            <p:ph idx="1"/>
          </p:nvPr>
        </p:nvSpPr>
        <p:spPr/>
        <p:txBody>
          <a:bodyPr>
            <a:normAutofit fontScale="85000" lnSpcReduction="20000"/>
          </a:bodyPr>
          <a:lstStyle/>
          <a:p>
            <a:pPr marL="0" indent="0">
              <a:buNone/>
            </a:pPr>
            <a:r>
              <a:rPr lang="en-US" dirty="0">
                <a:latin typeface="Arial" panose="020B0604020202020204" pitchFamily="34" charset="0"/>
                <a:cs typeface="Arial" panose="020B0604020202020204" pitchFamily="34" charset="0"/>
              </a:rPr>
              <a:t>Which of the following cases most likely represent the conflicts of interest between the shareholders and the managers/directors?</a:t>
            </a:r>
          </a:p>
          <a:p>
            <a:pPr lvl="0">
              <a:buFont typeface="Wingdings" panose="05000000000000000000" pitchFamily="2" charset="2"/>
              <a:buChar char="§"/>
            </a:pPr>
            <a:r>
              <a:rPr lang="en-US" dirty="0">
                <a:latin typeface="Arial" panose="020B0604020202020204" pitchFamily="34" charset="0"/>
                <a:cs typeface="Arial" panose="020B0604020202020204" pitchFamily="34" charset="0"/>
              </a:rPr>
              <a:t>In order to finance growth, managers and directors decide to increase borrowings to a level that would significantly increase default risk.</a:t>
            </a:r>
          </a:p>
          <a:p>
            <a:pPr lvl="0">
              <a:buFont typeface="Wingdings" panose="05000000000000000000" pitchFamily="2" charset="2"/>
              <a:buChar char="§"/>
            </a:pPr>
            <a:r>
              <a:rPr lang="en-US" dirty="0">
                <a:latin typeface="Arial" panose="020B0604020202020204" pitchFamily="34" charset="0"/>
                <a:cs typeface="Arial" panose="020B0604020202020204" pitchFamily="34" charset="0"/>
              </a:rPr>
              <a:t>Managers and directors decide to abandon product safety features to reduce costs.</a:t>
            </a:r>
          </a:p>
          <a:p>
            <a:pPr lvl="0">
              <a:buFont typeface="Wingdings" panose="05000000000000000000" pitchFamily="2" charset="2"/>
              <a:buChar char="§"/>
            </a:pPr>
            <a:r>
              <a:rPr lang="en-US" dirty="0">
                <a:latin typeface="Arial" panose="020B0604020202020204" pitchFamily="34" charset="0"/>
                <a:cs typeface="Arial" panose="020B0604020202020204" pitchFamily="34" charset="0"/>
              </a:rPr>
              <a:t>A controlling shareholder who owns a 51% stake in the company demand the managers and directors to buy inventory from his spouse’s company at above market price.</a:t>
            </a:r>
          </a:p>
          <a:p>
            <a:pPr lvl="0">
              <a:buFont typeface="Wingdings" panose="05000000000000000000" pitchFamily="2" charset="2"/>
              <a:buChar char="§"/>
            </a:pPr>
            <a:r>
              <a:rPr lang="en-US" dirty="0">
                <a:latin typeface="Arial" panose="020B0604020202020204" pitchFamily="34" charset="0"/>
                <a:cs typeface="Arial" panose="020B0604020202020204" pitchFamily="34" charset="0"/>
              </a:rPr>
              <a:t>Managers and directors do not invest in high-risk projects even if they have positive NPV because they want to protect their employment status.</a:t>
            </a:r>
          </a:p>
          <a:p>
            <a:pPr lvl="0">
              <a:buFont typeface="Wingdings" panose="05000000000000000000" pitchFamily="2" charset="2"/>
              <a:buChar char="§"/>
            </a:pPr>
            <a:r>
              <a:rPr lang="en-US" dirty="0">
                <a:latin typeface="Arial" panose="020B0604020202020204" pitchFamily="34" charset="0"/>
                <a:cs typeface="Arial" panose="020B0604020202020204" pitchFamily="34" charset="0"/>
              </a:rPr>
              <a:t>Managers and directors decide to use accounting practices that reduce the company’s tax expenses.</a:t>
            </a:r>
          </a:p>
        </p:txBody>
      </p:sp>
    </p:spTree>
    <p:extLst>
      <p:ext uri="{BB962C8B-B14F-4D97-AF65-F5344CB8AC3E}">
        <p14:creationId xmlns:p14="http://schemas.microsoft.com/office/powerpoint/2010/main" val="418446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AE73-36CA-4F6D-96CC-FC9138B235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457472-E87B-4137-9F2D-843C4C104B6F}"/>
              </a:ext>
            </a:extLst>
          </p:cNvPr>
          <p:cNvSpPr>
            <a:spLocks noGrp="1"/>
          </p:cNvSpPr>
          <p:nvPr>
            <p:ph idx="1"/>
          </p:nvPr>
        </p:nvSpPr>
        <p:spPr/>
        <p:txBody>
          <a:bodyPr/>
          <a:lstStyle/>
          <a:p>
            <a:r>
              <a:rPr lang="en-US" dirty="0"/>
              <a:t>What happened at </a:t>
            </a:r>
            <a:r>
              <a:rPr lang="en-US" dirty="0" err="1"/>
              <a:t>Coteccons</a:t>
            </a:r>
            <a:r>
              <a:rPr lang="en-US" dirty="0"/>
              <a:t> Construction JSC?</a:t>
            </a:r>
          </a:p>
          <a:p>
            <a:endParaRPr lang="en-US" dirty="0"/>
          </a:p>
          <a:p>
            <a:endParaRPr lang="en-US" dirty="0"/>
          </a:p>
        </p:txBody>
      </p:sp>
    </p:spTree>
    <p:extLst>
      <p:ext uri="{BB962C8B-B14F-4D97-AF65-F5344CB8AC3E}">
        <p14:creationId xmlns:p14="http://schemas.microsoft.com/office/powerpoint/2010/main" val="1837228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208</TotalTime>
  <Words>1732</Words>
  <Application>Microsoft Office PowerPoint</Application>
  <PresentationFormat>Widescreen</PresentationFormat>
  <Paragraphs>60</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Arial</vt:lpstr>
      <vt:lpstr>Calibri</vt:lpstr>
      <vt:lpstr>Calibri Light</vt:lpstr>
      <vt:lpstr>Söhne</vt:lpstr>
      <vt:lpstr>Wingdings</vt:lpstr>
      <vt:lpstr>Office Theme</vt:lpstr>
      <vt:lpstr>Chapter 1</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tung hao</dc:creator>
  <cp:lastModifiedBy>Trần Trung Chiến</cp:lastModifiedBy>
  <cp:revision>4</cp:revision>
  <dcterms:created xsi:type="dcterms:W3CDTF">2020-11-13T23:43:27Z</dcterms:created>
  <dcterms:modified xsi:type="dcterms:W3CDTF">2024-04-19T03:54:05Z</dcterms:modified>
</cp:coreProperties>
</file>