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82"/>
  </p:notesMasterIdLst>
  <p:handoutMasterIdLst>
    <p:handoutMasterId r:id="rId83"/>
  </p:handoutMasterIdLst>
  <p:sldIdLst>
    <p:sldId id="482" r:id="rId3"/>
    <p:sldId id="481" r:id="rId4"/>
    <p:sldId id="257" r:id="rId5"/>
    <p:sldId id="467" r:id="rId6"/>
    <p:sldId id="485" r:id="rId7"/>
    <p:sldId id="486" r:id="rId8"/>
    <p:sldId id="590" r:id="rId9"/>
    <p:sldId id="500" r:id="rId10"/>
    <p:sldId id="499" r:id="rId11"/>
    <p:sldId id="487" r:id="rId12"/>
    <p:sldId id="488" r:id="rId13"/>
    <p:sldId id="489" r:id="rId14"/>
    <p:sldId id="490" r:id="rId15"/>
    <p:sldId id="591" r:id="rId16"/>
    <p:sldId id="491" r:id="rId17"/>
    <p:sldId id="492" r:id="rId18"/>
    <p:sldId id="493" r:id="rId19"/>
    <p:sldId id="494" r:id="rId20"/>
    <p:sldId id="495" r:id="rId21"/>
    <p:sldId id="505" r:id="rId22"/>
    <p:sldId id="592" r:id="rId23"/>
    <p:sldId id="514" r:id="rId24"/>
    <p:sldId id="593" r:id="rId25"/>
    <p:sldId id="594" r:id="rId26"/>
    <p:sldId id="596" r:id="rId27"/>
    <p:sldId id="589" r:id="rId28"/>
    <p:sldId id="517" r:id="rId29"/>
    <p:sldId id="525" r:id="rId30"/>
    <p:sldId id="597" r:id="rId31"/>
    <p:sldId id="617" r:id="rId32"/>
    <p:sldId id="614" r:id="rId33"/>
    <p:sldId id="528" r:id="rId34"/>
    <p:sldId id="622" r:id="rId35"/>
    <p:sldId id="533" r:id="rId36"/>
    <p:sldId id="534" r:id="rId37"/>
    <p:sldId id="586" r:id="rId38"/>
    <p:sldId id="587" r:id="rId39"/>
    <p:sldId id="615" r:id="rId40"/>
    <p:sldId id="623" r:id="rId41"/>
    <p:sldId id="536" r:id="rId42"/>
    <p:sldId id="537" r:id="rId43"/>
    <p:sldId id="616" r:id="rId44"/>
    <p:sldId id="539" r:id="rId45"/>
    <p:sldId id="540" r:id="rId46"/>
    <p:sldId id="598" r:id="rId47"/>
    <p:sldId id="600" r:id="rId48"/>
    <p:sldId id="546" r:id="rId49"/>
    <p:sldId id="549" r:id="rId50"/>
    <p:sldId id="547" r:id="rId51"/>
    <p:sldId id="576" r:id="rId52"/>
    <p:sldId id="577" r:id="rId53"/>
    <p:sldId id="601" r:id="rId54"/>
    <p:sldId id="608" r:id="rId55"/>
    <p:sldId id="562" r:id="rId56"/>
    <p:sldId id="566" r:id="rId57"/>
    <p:sldId id="567" r:id="rId58"/>
    <p:sldId id="554" r:id="rId59"/>
    <p:sldId id="602" r:id="rId60"/>
    <p:sldId id="557" r:id="rId61"/>
    <p:sldId id="603" r:id="rId62"/>
    <p:sldId id="604" r:id="rId63"/>
    <p:sldId id="559" r:id="rId64"/>
    <p:sldId id="584" r:id="rId65"/>
    <p:sldId id="585" r:id="rId66"/>
    <p:sldId id="560" r:id="rId67"/>
    <p:sldId id="561" r:id="rId68"/>
    <p:sldId id="579" r:id="rId69"/>
    <p:sldId id="606" r:id="rId70"/>
    <p:sldId id="607" r:id="rId71"/>
    <p:sldId id="618" r:id="rId72"/>
    <p:sldId id="619" r:id="rId73"/>
    <p:sldId id="621" r:id="rId74"/>
    <p:sldId id="620" r:id="rId75"/>
    <p:sldId id="624" r:id="rId76"/>
    <p:sldId id="612" r:id="rId77"/>
    <p:sldId id="611" r:id="rId78"/>
    <p:sldId id="609" r:id="rId79"/>
    <p:sldId id="610" r:id="rId80"/>
    <p:sldId id="289" r:id="rId81"/>
  </p:sldIdLst>
  <p:sldSz cx="9144000" cy="6858000" type="screen4x3"/>
  <p:notesSz cx="6858000" cy="9144000"/>
  <p:defaultTextStyle>
    <a:defPPr>
      <a:defRPr lang="en-US"/>
    </a:defPPr>
    <a:lvl1pPr algn="ctr" rtl="0" fontAlgn="base">
      <a:spcBef>
        <a:spcPct val="0"/>
      </a:spcBef>
      <a:spcAft>
        <a:spcPct val="0"/>
      </a:spcAft>
      <a:defRPr sz="2800" kern="1200">
        <a:solidFill>
          <a:schemeClr val="tx1"/>
        </a:solidFill>
        <a:latin typeface=".VnTimeH" pitchFamily="34" charset="0"/>
        <a:ea typeface="+mn-ea"/>
        <a:cs typeface="+mn-cs"/>
      </a:defRPr>
    </a:lvl1pPr>
    <a:lvl2pPr marL="457200" algn="ctr" rtl="0" fontAlgn="base">
      <a:spcBef>
        <a:spcPct val="0"/>
      </a:spcBef>
      <a:spcAft>
        <a:spcPct val="0"/>
      </a:spcAft>
      <a:defRPr sz="2800" kern="1200">
        <a:solidFill>
          <a:schemeClr val="tx1"/>
        </a:solidFill>
        <a:latin typeface=".VnTimeH" pitchFamily="34" charset="0"/>
        <a:ea typeface="+mn-ea"/>
        <a:cs typeface="+mn-cs"/>
      </a:defRPr>
    </a:lvl2pPr>
    <a:lvl3pPr marL="914400" algn="ctr" rtl="0" fontAlgn="base">
      <a:spcBef>
        <a:spcPct val="0"/>
      </a:spcBef>
      <a:spcAft>
        <a:spcPct val="0"/>
      </a:spcAft>
      <a:defRPr sz="2800" kern="1200">
        <a:solidFill>
          <a:schemeClr val="tx1"/>
        </a:solidFill>
        <a:latin typeface=".VnTimeH" pitchFamily="34" charset="0"/>
        <a:ea typeface="+mn-ea"/>
        <a:cs typeface="+mn-cs"/>
      </a:defRPr>
    </a:lvl3pPr>
    <a:lvl4pPr marL="1371600" algn="ctr" rtl="0" fontAlgn="base">
      <a:spcBef>
        <a:spcPct val="0"/>
      </a:spcBef>
      <a:spcAft>
        <a:spcPct val="0"/>
      </a:spcAft>
      <a:defRPr sz="2800" kern="1200">
        <a:solidFill>
          <a:schemeClr val="tx1"/>
        </a:solidFill>
        <a:latin typeface=".VnTimeH" pitchFamily="34" charset="0"/>
        <a:ea typeface="+mn-ea"/>
        <a:cs typeface="+mn-cs"/>
      </a:defRPr>
    </a:lvl4pPr>
    <a:lvl5pPr marL="1828800" algn="ctr" rtl="0" fontAlgn="base">
      <a:spcBef>
        <a:spcPct val="0"/>
      </a:spcBef>
      <a:spcAft>
        <a:spcPct val="0"/>
      </a:spcAft>
      <a:defRPr sz="2800" kern="1200">
        <a:solidFill>
          <a:schemeClr val="tx1"/>
        </a:solidFill>
        <a:latin typeface=".VnTimeH" pitchFamily="34" charset="0"/>
        <a:ea typeface="+mn-ea"/>
        <a:cs typeface="+mn-cs"/>
      </a:defRPr>
    </a:lvl5pPr>
    <a:lvl6pPr marL="2286000" algn="l" defTabSz="914400" rtl="0" eaLnBrk="1" latinLnBrk="0" hangingPunct="1">
      <a:defRPr sz="2800" kern="1200">
        <a:solidFill>
          <a:schemeClr val="tx1"/>
        </a:solidFill>
        <a:latin typeface=".VnTimeH" pitchFamily="34" charset="0"/>
        <a:ea typeface="+mn-ea"/>
        <a:cs typeface="+mn-cs"/>
      </a:defRPr>
    </a:lvl6pPr>
    <a:lvl7pPr marL="2743200" algn="l" defTabSz="914400" rtl="0" eaLnBrk="1" latinLnBrk="0" hangingPunct="1">
      <a:defRPr sz="2800" kern="1200">
        <a:solidFill>
          <a:schemeClr val="tx1"/>
        </a:solidFill>
        <a:latin typeface=".VnTimeH" pitchFamily="34" charset="0"/>
        <a:ea typeface="+mn-ea"/>
        <a:cs typeface="+mn-cs"/>
      </a:defRPr>
    </a:lvl7pPr>
    <a:lvl8pPr marL="3200400" algn="l" defTabSz="914400" rtl="0" eaLnBrk="1" latinLnBrk="0" hangingPunct="1">
      <a:defRPr sz="2800" kern="1200">
        <a:solidFill>
          <a:schemeClr val="tx1"/>
        </a:solidFill>
        <a:latin typeface=".VnTimeH" pitchFamily="34" charset="0"/>
        <a:ea typeface="+mn-ea"/>
        <a:cs typeface="+mn-cs"/>
      </a:defRPr>
    </a:lvl8pPr>
    <a:lvl9pPr marL="3657600" algn="l" defTabSz="914400" rtl="0" eaLnBrk="1" latinLnBrk="0" hangingPunct="1">
      <a:defRPr sz="2800" kern="1200">
        <a:solidFill>
          <a:schemeClr val="tx1"/>
        </a:solidFill>
        <a:latin typeface=".VnTimeH"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0" autoAdjust="0"/>
    <p:restoredTop sz="43660" autoAdjust="0"/>
  </p:normalViewPr>
  <p:slideViewPr>
    <p:cSldViewPr>
      <p:cViewPr varScale="1">
        <p:scale>
          <a:sx n="36" d="100"/>
          <a:sy n="36" d="100"/>
        </p:scale>
        <p:origin x="3053"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A90725-2377-4FF8-882D-CF838F5BE630}" type="doc">
      <dgm:prSet loTypeId="urn:microsoft.com/office/officeart/2005/8/layout/chevron2" loCatId="list" qsTypeId="urn:microsoft.com/office/officeart/2005/8/quickstyle/3d3" qsCatId="3D" csTypeId="urn:microsoft.com/office/officeart/2005/8/colors/accent2_4" csCatId="accent2" phldr="1"/>
      <dgm:spPr/>
      <dgm:t>
        <a:bodyPr/>
        <a:lstStyle/>
        <a:p>
          <a:endParaRPr lang="en-US"/>
        </a:p>
      </dgm:t>
    </dgm:pt>
    <dgm:pt modelId="{86DFD02E-000E-4B0A-B625-334DABAD7E56}">
      <dgm:prSet phldrT="[Text]"/>
      <dgm:spPr/>
      <dgm:t>
        <a:bodyPr/>
        <a:lstStyle/>
        <a:p>
          <a:r>
            <a:rPr lang="en-US" dirty="0">
              <a:latin typeface="+mj-lt"/>
            </a:rPr>
            <a:t>I.</a:t>
          </a:r>
        </a:p>
      </dgm:t>
    </dgm:pt>
    <dgm:pt modelId="{B7A2B1CA-14E5-4FB2-8CFF-370C0739FD71}" type="parTrans" cxnId="{6F37CF59-FF24-4D7E-BABC-C58A5DCFBC58}">
      <dgm:prSet/>
      <dgm:spPr/>
      <dgm:t>
        <a:bodyPr/>
        <a:lstStyle/>
        <a:p>
          <a:endParaRPr lang="en-US"/>
        </a:p>
      </dgm:t>
    </dgm:pt>
    <dgm:pt modelId="{3DF189B5-716D-4743-A867-D921EB21A832}" type="sibTrans" cxnId="{6F37CF59-FF24-4D7E-BABC-C58A5DCFBC58}">
      <dgm:prSet/>
      <dgm:spPr/>
      <dgm:t>
        <a:bodyPr/>
        <a:lstStyle/>
        <a:p>
          <a:endParaRPr lang="en-US"/>
        </a:p>
      </dgm:t>
    </dgm:pt>
    <dgm:pt modelId="{10E0A79B-8418-447D-997B-D7DCC6C486B2}">
      <dgm:prSet phldrT="[Text]"/>
      <dgm:spPr/>
      <dgm:t>
        <a:bodyPr/>
        <a:lstStyle/>
        <a:p>
          <a:r>
            <a:rPr lang="en-US" b="1" dirty="0">
              <a:latin typeface="+mj-lt"/>
            </a:rPr>
            <a:t>FINANCIAL STATEMENTS AND COMPANY’S ACTIVITIES</a:t>
          </a:r>
        </a:p>
      </dgm:t>
    </dgm:pt>
    <dgm:pt modelId="{97A10DAD-9EE7-4D0C-9C8A-B2730356B375}" type="parTrans" cxnId="{17BCE5AF-5C32-4E90-A281-60332A94E12C}">
      <dgm:prSet/>
      <dgm:spPr/>
      <dgm:t>
        <a:bodyPr/>
        <a:lstStyle/>
        <a:p>
          <a:endParaRPr lang="en-US"/>
        </a:p>
      </dgm:t>
    </dgm:pt>
    <dgm:pt modelId="{22CA3F4B-49C5-46C4-9655-0784E0276CC6}" type="sibTrans" cxnId="{17BCE5AF-5C32-4E90-A281-60332A94E12C}">
      <dgm:prSet/>
      <dgm:spPr/>
      <dgm:t>
        <a:bodyPr/>
        <a:lstStyle/>
        <a:p>
          <a:endParaRPr lang="en-US"/>
        </a:p>
      </dgm:t>
    </dgm:pt>
    <dgm:pt modelId="{26C51715-F9F7-497E-A1BA-AE82D54A5DCE}">
      <dgm:prSet phldrT="[Text]"/>
      <dgm:spPr/>
      <dgm:t>
        <a:bodyPr/>
        <a:lstStyle/>
        <a:p>
          <a:r>
            <a:rPr lang="en-US" dirty="0">
              <a:latin typeface="+mj-lt"/>
            </a:rPr>
            <a:t>II.</a:t>
          </a:r>
        </a:p>
      </dgm:t>
    </dgm:pt>
    <dgm:pt modelId="{71534336-33EF-40C4-BFF7-ED150B2E4940}" type="parTrans" cxnId="{D2EF78DF-A1BF-4CD1-8C1B-B78F47902E34}">
      <dgm:prSet/>
      <dgm:spPr/>
      <dgm:t>
        <a:bodyPr/>
        <a:lstStyle/>
        <a:p>
          <a:endParaRPr lang="en-US"/>
        </a:p>
      </dgm:t>
    </dgm:pt>
    <dgm:pt modelId="{894B3293-71E6-4276-B0D1-015D207C2774}" type="sibTrans" cxnId="{D2EF78DF-A1BF-4CD1-8C1B-B78F47902E34}">
      <dgm:prSet/>
      <dgm:spPr/>
      <dgm:t>
        <a:bodyPr/>
        <a:lstStyle/>
        <a:p>
          <a:endParaRPr lang="en-US"/>
        </a:p>
      </dgm:t>
    </dgm:pt>
    <dgm:pt modelId="{1E9EE274-3AE2-4CB4-887B-52D823E76338}">
      <dgm:prSet phldrT="[Text]"/>
      <dgm:spPr/>
      <dgm:t>
        <a:bodyPr/>
        <a:lstStyle/>
        <a:p>
          <a:r>
            <a:rPr lang="en-US" b="1" dirty="0">
              <a:latin typeface="+mj-lt"/>
            </a:rPr>
            <a:t>FINANCIAL REPORTING FRAMEWORK</a:t>
          </a:r>
        </a:p>
      </dgm:t>
    </dgm:pt>
    <dgm:pt modelId="{B77DAEA8-97D4-4E32-8E57-306C8575459D}" type="parTrans" cxnId="{24C97C0B-90D7-4161-932A-DECA609BB7BF}">
      <dgm:prSet/>
      <dgm:spPr/>
      <dgm:t>
        <a:bodyPr/>
        <a:lstStyle/>
        <a:p>
          <a:endParaRPr lang="en-US"/>
        </a:p>
      </dgm:t>
    </dgm:pt>
    <dgm:pt modelId="{EC929880-3EF8-4CAF-AF0A-A874A6487A24}" type="sibTrans" cxnId="{24C97C0B-90D7-4161-932A-DECA609BB7BF}">
      <dgm:prSet/>
      <dgm:spPr/>
      <dgm:t>
        <a:bodyPr/>
        <a:lstStyle/>
        <a:p>
          <a:endParaRPr lang="en-US"/>
        </a:p>
      </dgm:t>
    </dgm:pt>
    <dgm:pt modelId="{2169585C-6FD3-4423-80F0-56F6A8BE48C1}">
      <dgm:prSet phldrT="[Text]"/>
      <dgm:spPr/>
      <dgm:t>
        <a:bodyPr/>
        <a:lstStyle/>
        <a:p>
          <a:r>
            <a:rPr lang="en-US" dirty="0">
              <a:latin typeface="+mj-lt"/>
            </a:rPr>
            <a:t>III </a:t>
          </a:r>
          <a:endParaRPr lang="en-US" b="1" dirty="0">
            <a:latin typeface="+mj-lt"/>
          </a:endParaRPr>
        </a:p>
      </dgm:t>
    </dgm:pt>
    <dgm:pt modelId="{E0BD7DB2-87AA-45ED-9B0C-724A8B5E0DFC}" type="parTrans" cxnId="{2DF9F2D9-990D-4B8B-9134-0CC0FB9E54EF}">
      <dgm:prSet/>
      <dgm:spPr/>
      <dgm:t>
        <a:bodyPr/>
        <a:lstStyle/>
        <a:p>
          <a:endParaRPr lang="en-US"/>
        </a:p>
      </dgm:t>
    </dgm:pt>
    <dgm:pt modelId="{6FDE5C8C-4727-475B-85DB-AFEEE742B23A}" type="sibTrans" cxnId="{2DF9F2D9-990D-4B8B-9134-0CC0FB9E54EF}">
      <dgm:prSet/>
      <dgm:spPr/>
      <dgm:t>
        <a:bodyPr/>
        <a:lstStyle/>
        <a:p>
          <a:endParaRPr lang="en-US"/>
        </a:p>
      </dgm:t>
    </dgm:pt>
    <dgm:pt modelId="{17F99300-344F-4C5A-9A2D-345C47102EBE}">
      <dgm:prSet phldrT="[Text]"/>
      <dgm:spPr/>
      <dgm:t>
        <a:bodyPr/>
        <a:lstStyle/>
        <a:p>
          <a:r>
            <a:rPr lang="en-US" b="1" dirty="0">
              <a:latin typeface="+mj-lt"/>
            </a:rPr>
            <a:t>FINANCIAL FORECASTING</a:t>
          </a:r>
        </a:p>
      </dgm:t>
    </dgm:pt>
    <dgm:pt modelId="{A6D5AE37-7AD6-4143-8F22-7A69394CD0ED}" type="parTrans" cxnId="{5E318C0C-59C3-42CD-88F3-73B748FED75E}">
      <dgm:prSet/>
      <dgm:spPr/>
      <dgm:t>
        <a:bodyPr/>
        <a:lstStyle/>
        <a:p>
          <a:endParaRPr lang="en-US"/>
        </a:p>
      </dgm:t>
    </dgm:pt>
    <dgm:pt modelId="{2CD5103F-83E2-47A7-9E18-E5DD44FEA905}" type="sibTrans" cxnId="{5E318C0C-59C3-42CD-88F3-73B748FED75E}">
      <dgm:prSet/>
      <dgm:spPr/>
      <dgm:t>
        <a:bodyPr/>
        <a:lstStyle/>
        <a:p>
          <a:endParaRPr lang="en-US"/>
        </a:p>
      </dgm:t>
    </dgm:pt>
    <dgm:pt modelId="{C06081F7-3855-495D-823E-D50581CC722C}">
      <dgm:prSet phldrT="[Text]"/>
      <dgm:spPr/>
      <dgm:t>
        <a:bodyPr/>
        <a:lstStyle/>
        <a:p>
          <a:r>
            <a:rPr lang="en-US" dirty="0">
              <a:latin typeface="+mj-lt"/>
            </a:rPr>
            <a:t>IV</a:t>
          </a:r>
        </a:p>
      </dgm:t>
    </dgm:pt>
    <dgm:pt modelId="{B2C410C2-088D-4A62-8D0D-56320795D62B}" type="parTrans" cxnId="{ADBA04FF-2A51-4F75-886B-951A287134A2}">
      <dgm:prSet/>
      <dgm:spPr/>
      <dgm:t>
        <a:bodyPr/>
        <a:lstStyle/>
        <a:p>
          <a:endParaRPr lang="en-US"/>
        </a:p>
      </dgm:t>
    </dgm:pt>
    <dgm:pt modelId="{B5DDBC46-0370-4F62-B0C3-E107647FE897}" type="sibTrans" cxnId="{ADBA04FF-2A51-4F75-886B-951A287134A2}">
      <dgm:prSet/>
      <dgm:spPr/>
      <dgm:t>
        <a:bodyPr/>
        <a:lstStyle/>
        <a:p>
          <a:endParaRPr lang="en-US"/>
        </a:p>
      </dgm:t>
    </dgm:pt>
    <dgm:pt modelId="{BECCB5BE-40CB-41C6-8ECA-EE2B5C48949C}">
      <dgm:prSet phldrT="[Text]"/>
      <dgm:spPr/>
      <dgm:t>
        <a:bodyPr/>
        <a:lstStyle/>
        <a:p>
          <a:r>
            <a:rPr lang="en-US" b="1" dirty="0">
              <a:latin typeface="+mj-lt"/>
            </a:rPr>
            <a:t>FINANCIAL RATIOS</a:t>
          </a:r>
        </a:p>
      </dgm:t>
    </dgm:pt>
    <dgm:pt modelId="{B5D76D03-2F8B-412B-8413-A6B78F53E50F}" type="parTrans" cxnId="{A01CA91E-172C-4A6B-80B8-2A0D67436477}">
      <dgm:prSet/>
      <dgm:spPr/>
      <dgm:t>
        <a:bodyPr/>
        <a:lstStyle/>
        <a:p>
          <a:endParaRPr lang="en-US"/>
        </a:p>
      </dgm:t>
    </dgm:pt>
    <dgm:pt modelId="{406B8705-5793-4E77-B13B-D47281D0E4F1}" type="sibTrans" cxnId="{A01CA91E-172C-4A6B-80B8-2A0D67436477}">
      <dgm:prSet/>
      <dgm:spPr/>
      <dgm:t>
        <a:bodyPr/>
        <a:lstStyle/>
        <a:p>
          <a:endParaRPr lang="en-US"/>
        </a:p>
      </dgm:t>
    </dgm:pt>
    <dgm:pt modelId="{DFCA6EC2-56DA-4BB8-B414-3367B828A24D}">
      <dgm:prSet phldrT="[Text]"/>
      <dgm:spPr/>
      <dgm:t>
        <a:bodyPr/>
        <a:lstStyle/>
        <a:p>
          <a:r>
            <a:rPr lang="en-US" b="1" dirty="0">
              <a:latin typeface="+mj-lt"/>
            </a:rPr>
            <a:t>V</a:t>
          </a:r>
        </a:p>
      </dgm:t>
    </dgm:pt>
    <dgm:pt modelId="{5DE46883-30F3-484A-BC67-57C19BE24CC2}" type="parTrans" cxnId="{3C1BAEE3-076D-4B5A-B51B-1B40A8F59D6C}">
      <dgm:prSet/>
      <dgm:spPr/>
      <dgm:t>
        <a:bodyPr/>
        <a:lstStyle/>
        <a:p>
          <a:endParaRPr lang="en-US"/>
        </a:p>
      </dgm:t>
    </dgm:pt>
    <dgm:pt modelId="{C3442419-F9E1-4B9C-B4B9-99CB7A4DFFE9}" type="sibTrans" cxnId="{3C1BAEE3-076D-4B5A-B51B-1B40A8F59D6C}">
      <dgm:prSet/>
      <dgm:spPr/>
      <dgm:t>
        <a:bodyPr/>
        <a:lstStyle/>
        <a:p>
          <a:endParaRPr lang="en-US"/>
        </a:p>
      </dgm:t>
    </dgm:pt>
    <dgm:pt modelId="{0A41C05E-B8F0-4D15-9297-E0482BD60FEB}">
      <dgm:prSet phldrT="[Text]"/>
      <dgm:spPr/>
      <dgm:t>
        <a:bodyPr/>
        <a:lstStyle/>
        <a:p>
          <a:r>
            <a:rPr lang="en-US" b="1" dirty="0">
              <a:latin typeface="+mj-lt"/>
            </a:rPr>
            <a:t>HOMEWORK</a:t>
          </a:r>
        </a:p>
      </dgm:t>
    </dgm:pt>
    <dgm:pt modelId="{8A915B8A-9CFB-45C2-B098-2E677E3387CC}" type="parTrans" cxnId="{EB696661-7F09-45F4-BDDC-F0EA252D5BF4}">
      <dgm:prSet/>
      <dgm:spPr/>
      <dgm:t>
        <a:bodyPr/>
        <a:lstStyle/>
        <a:p>
          <a:endParaRPr lang="en-US"/>
        </a:p>
      </dgm:t>
    </dgm:pt>
    <dgm:pt modelId="{D2694011-E110-425F-9E1C-8808C6122A6E}" type="sibTrans" cxnId="{EB696661-7F09-45F4-BDDC-F0EA252D5BF4}">
      <dgm:prSet/>
      <dgm:spPr/>
      <dgm:t>
        <a:bodyPr/>
        <a:lstStyle/>
        <a:p>
          <a:endParaRPr lang="en-US"/>
        </a:p>
      </dgm:t>
    </dgm:pt>
    <dgm:pt modelId="{A0AE6E92-0C7B-4486-AC03-B3A37E0E5609}" type="pres">
      <dgm:prSet presAssocID="{F4A90725-2377-4FF8-882D-CF838F5BE630}" presName="linearFlow" presStyleCnt="0">
        <dgm:presLayoutVars>
          <dgm:dir/>
          <dgm:animLvl val="lvl"/>
          <dgm:resizeHandles val="exact"/>
        </dgm:presLayoutVars>
      </dgm:prSet>
      <dgm:spPr/>
    </dgm:pt>
    <dgm:pt modelId="{182B36AE-F3E8-4CA1-9924-D2CFD2E70DB6}" type="pres">
      <dgm:prSet presAssocID="{86DFD02E-000E-4B0A-B625-334DABAD7E56}" presName="composite" presStyleCnt="0"/>
      <dgm:spPr/>
    </dgm:pt>
    <dgm:pt modelId="{524FE6F2-5A0B-484A-A0B6-0C69A1B8540E}" type="pres">
      <dgm:prSet presAssocID="{86DFD02E-000E-4B0A-B625-334DABAD7E56}" presName="parentText" presStyleLbl="alignNode1" presStyleIdx="0" presStyleCnt="5">
        <dgm:presLayoutVars>
          <dgm:chMax val="1"/>
          <dgm:bulletEnabled val="1"/>
        </dgm:presLayoutVars>
      </dgm:prSet>
      <dgm:spPr/>
    </dgm:pt>
    <dgm:pt modelId="{77748097-2660-441D-912F-169B830F3186}" type="pres">
      <dgm:prSet presAssocID="{86DFD02E-000E-4B0A-B625-334DABAD7E56}" presName="descendantText" presStyleLbl="alignAcc1" presStyleIdx="0" presStyleCnt="5" custLinFactNeighborX="0" custLinFactNeighborY="-58">
        <dgm:presLayoutVars>
          <dgm:bulletEnabled val="1"/>
        </dgm:presLayoutVars>
      </dgm:prSet>
      <dgm:spPr/>
    </dgm:pt>
    <dgm:pt modelId="{21677750-39AD-4F76-B70B-C2F2531C353F}" type="pres">
      <dgm:prSet presAssocID="{3DF189B5-716D-4743-A867-D921EB21A832}" presName="sp" presStyleCnt="0"/>
      <dgm:spPr/>
    </dgm:pt>
    <dgm:pt modelId="{B5884843-6255-4056-9A9E-852BE9CBE885}" type="pres">
      <dgm:prSet presAssocID="{26C51715-F9F7-497E-A1BA-AE82D54A5DCE}" presName="composite" presStyleCnt="0"/>
      <dgm:spPr/>
    </dgm:pt>
    <dgm:pt modelId="{86166DB5-7BA5-4138-B925-9BBFBA6620D3}" type="pres">
      <dgm:prSet presAssocID="{26C51715-F9F7-497E-A1BA-AE82D54A5DCE}" presName="parentText" presStyleLbl="alignNode1" presStyleIdx="1" presStyleCnt="5">
        <dgm:presLayoutVars>
          <dgm:chMax val="1"/>
          <dgm:bulletEnabled val="1"/>
        </dgm:presLayoutVars>
      </dgm:prSet>
      <dgm:spPr/>
    </dgm:pt>
    <dgm:pt modelId="{F2911763-5A2C-44EA-A1B6-62CD34252E05}" type="pres">
      <dgm:prSet presAssocID="{26C51715-F9F7-497E-A1BA-AE82D54A5DCE}" presName="descendantText" presStyleLbl="alignAcc1" presStyleIdx="1" presStyleCnt="5">
        <dgm:presLayoutVars>
          <dgm:bulletEnabled val="1"/>
        </dgm:presLayoutVars>
      </dgm:prSet>
      <dgm:spPr/>
    </dgm:pt>
    <dgm:pt modelId="{78149AF8-C3FC-460D-911C-C0B4CFF650A9}" type="pres">
      <dgm:prSet presAssocID="{894B3293-71E6-4276-B0D1-015D207C2774}" presName="sp" presStyleCnt="0"/>
      <dgm:spPr/>
    </dgm:pt>
    <dgm:pt modelId="{18E8344F-CCF8-40FA-A898-5AFA5C8ED468}" type="pres">
      <dgm:prSet presAssocID="{2169585C-6FD3-4423-80F0-56F6A8BE48C1}" presName="composite" presStyleCnt="0"/>
      <dgm:spPr/>
    </dgm:pt>
    <dgm:pt modelId="{19E52E2A-881E-49CC-ADD9-7F9DF947A01B}" type="pres">
      <dgm:prSet presAssocID="{2169585C-6FD3-4423-80F0-56F6A8BE48C1}" presName="parentText" presStyleLbl="alignNode1" presStyleIdx="2" presStyleCnt="5">
        <dgm:presLayoutVars>
          <dgm:chMax val="1"/>
          <dgm:bulletEnabled val="1"/>
        </dgm:presLayoutVars>
      </dgm:prSet>
      <dgm:spPr/>
    </dgm:pt>
    <dgm:pt modelId="{8BD10C1A-DFE5-439D-A044-DCF82CBA1C70}" type="pres">
      <dgm:prSet presAssocID="{2169585C-6FD3-4423-80F0-56F6A8BE48C1}" presName="descendantText" presStyleLbl="alignAcc1" presStyleIdx="2" presStyleCnt="5">
        <dgm:presLayoutVars>
          <dgm:bulletEnabled val="1"/>
        </dgm:presLayoutVars>
      </dgm:prSet>
      <dgm:spPr/>
    </dgm:pt>
    <dgm:pt modelId="{337E8731-5194-4A60-BBE3-9D3AEA8BC612}" type="pres">
      <dgm:prSet presAssocID="{6FDE5C8C-4727-475B-85DB-AFEEE742B23A}" presName="sp" presStyleCnt="0"/>
      <dgm:spPr/>
    </dgm:pt>
    <dgm:pt modelId="{A5D91C77-B4ED-4D4F-866C-EEF007F01851}" type="pres">
      <dgm:prSet presAssocID="{C06081F7-3855-495D-823E-D50581CC722C}" presName="composite" presStyleCnt="0"/>
      <dgm:spPr/>
    </dgm:pt>
    <dgm:pt modelId="{C550B9C0-D727-4D07-ABF1-FF841BE9FAED}" type="pres">
      <dgm:prSet presAssocID="{C06081F7-3855-495D-823E-D50581CC722C}" presName="parentText" presStyleLbl="alignNode1" presStyleIdx="3" presStyleCnt="5">
        <dgm:presLayoutVars>
          <dgm:chMax val="1"/>
          <dgm:bulletEnabled val="1"/>
        </dgm:presLayoutVars>
      </dgm:prSet>
      <dgm:spPr/>
    </dgm:pt>
    <dgm:pt modelId="{666D83F7-73D8-4D5D-8D56-11466FF59E2B}" type="pres">
      <dgm:prSet presAssocID="{C06081F7-3855-495D-823E-D50581CC722C}" presName="descendantText" presStyleLbl="alignAcc1" presStyleIdx="3" presStyleCnt="5">
        <dgm:presLayoutVars>
          <dgm:bulletEnabled val="1"/>
        </dgm:presLayoutVars>
      </dgm:prSet>
      <dgm:spPr/>
    </dgm:pt>
    <dgm:pt modelId="{3F6BC4A7-A481-463C-9E4F-7796119642C0}" type="pres">
      <dgm:prSet presAssocID="{B5DDBC46-0370-4F62-B0C3-E107647FE897}" presName="sp" presStyleCnt="0"/>
      <dgm:spPr/>
    </dgm:pt>
    <dgm:pt modelId="{00F352F8-63A8-43D6-B17A-3B27AAB29FA7}" type="pres">
      <dgm:prSet presAssocID="{DFCA6EC2-56DA-4BB8-B414-3367B828A24D}" presName="composite" presStyleCnt="0"/>
      <dgm:spPr/>
    </dgm:pt>
    <dgm:pt modelId="{196B07FC-6327-417F-A818-C9D75931F3AE}" type="pres">
      <dgm:prSet presAssocID="{DFCA6EC2-56DA-4BB8-B414-3367B828A24D}" presName="parentText" presStyleLbl="alignNode1" presStyleIdx="4" presStyleCnt="5">
        <dgm:presLayoutVars>
          <dgm:chMax val="1"/>
          <dgm:bulletEnabled val="1"/>
        </dgm:presLayoutVars>
      </dgm:prSet>
      <dgm:spPr/>
    </dgm:pt>
    <dgm:pt modelId="{F5BB0418-E805-4825-B507-EA28E9A2E44B}" type="pres">
      <dgm:prSet presAssocID="{DFCA6EC2-56DA-4BB8-B414-3367B828A24D}" presName="descendantText" presStyleLbl="alignAcc1" presStyleIdx="4" presStyleCnt="5">
        <dgm:presLayoutVars>
          <dgm:bulletEnabled val="1"/>
        </dgm:presLayoutVars>
      </dgm:prSet>
      <dgm:spPr/>
    </dgm:pt>
  </dgm:ptLst>
  <dgm:cxnLst>
    <dgm:cxn modelId="{24C97C0B-90D7-4161-932A-DECA609BB7BF}" srcId="{26C51715-F9F7-497E-A1BA-AE82D54A5DCE}" destId="{1E9EE274-3AE2-4CB4-887B-52D823E76338}" srcOrd="0" destOrd="0" parTransId="{B77DAEA8-97D4-4E32-8E57-306C8575459D}" sibTransId="{EC929880-3EF8-4CAF-AF0A-A874A6487A24}"/>
    <dgm:cxn modelId="{5E318C0C-59C3-42CD-88F3-73B748FED75E}" srcId="{C06081F7-3855-495D-823E-D50581CC722C}" destId="{17F99300-344F-4C5A-9A2D-345C47102EBE}" srcOrd="0" destOrd="0" parTransId="{A6D5AE37-7AD6-4143-8F22-7A69394CD0ED}" sibTransId="{2CD5103F-83E2-47A7-9E18-E5DD44FEA905}"/>
    <dgm:cxn modelId="{05496017-82EA-4F2B-B0FC-52FC6620884E}" type="presOf" srcId="{F4A90725-2377-4FF8-882D-CF838F5BE630}" destId="{A0AE6E92-0C7B-4486-AC03-B3A37E0E5609}" srcOrd="0" destOrd="0" presId="urn:microsoft.com/office/officeart/2005/8/layout/chevron2"/>
    <dgm:cxn modelId="{A01CA91E-172C-4A6B-80B8-2A0D67436477}" srcId="{2169585C-6FD3-4423-80F0-56F6A8BE48C1}" destId="{BECCB5BE-40CB-41C6-8ECA-EE2B5C48949C}" srcOrd="0" destOrd="0" parTransId="{B5D76D03-2F8B-412B-8413-A6B78F53E50F}" sibTransId="{406B8705-5793-4E77-B13B-D47281D0E4F1}"/>
    <dgm:cxn modelId="{B64AA52C-9D15-4447-BA74-BA9306AF5C4D}" type="presOf" srcId="{DFCA6EC2-56DA-4BB8-B414-3367B828A24D}" destId="{196B07FC-6327-417F-A818-C9D75931F3AE}" srcOrd="0" destOrd="0" presId="urn:microsoft.com/office/officeart/2005/8/layout/chevron2"/>
    <dgm:cxn modelId="{A6C70E41-2EA2-4E4F-878D-B6D6F6432EAC}" type="presOf" srcId="{17F99300-344F-4C5A-9A2D-345C47102EBE}" destId="{666D83F7-73D8-4D5D-8D56-11466FF59E2B}" srcOrd="0" destOrd="0" presId="urn:microsoft.com/office/officeart/2005/8/layout/chevron2"/>
    <dgm:cxn modelId="{EB696661-7F09-45F4-BDDC-F0EA252D5BF4}" srcId="{DFCA6EC2-56DA-4BB8-B414-3367B828A24D}" destId="{0A41C05E-B8F0-4D15-9297-E0482BD60FEB}" srcOrd="0" destOrd="0" parTransId="{8A915B8A-9CFB-45C2-B098-2E677E3387CC}" sibTransId="{D2694011-E110-425F-9E1C-8808C6122A6E}"/>
    <dgm:cxn modelId="{37F89341-A58C-4989-A9F2-79F745FA9F0F}" type="presOf" srcId="{26C51715-F9F7-497E-A1BA-AE82D54A5DCE}" destId="{86166DB5-7BA5-4138-B925-9BBFBA6620D3}" srcOrd="0" destOrd="0" presId="urn:microsoft.com/office/officeart/2005/8/layout/chevron2"/>
    <dgm:cxn modelId="{6F37CF59-FF24-4D7E-BABC-C58A5DCFBC58}" srcId="{F4A90725-2377-4FF8-882D-CF838F5BE630}" destId="{86DFD02E-000E-4B0A-B625-334DABAD7E56}" srcOrd="0" destOrd="0" parTransId="{B7A2B1CA-14E5-4FB2-8CFF-370C0739FD71}" sibTransId="{3DF189B5-716D-4743-A867-D921EB21A832}"/>
    <dgm:cxn modelId="{DBCA3A81-4D7A-4B08-BAC2-7A3C54794205}" type="presOf" srcId="{BECCB5BE-40CB-41C6-8ECA-EE2B5C48949C}" destId="{8BD10C1A-DFE5-439D-A044-DCF82CBA1C70}" srcOrd="0" destOrd="0" presId="urn:microsoft.com/office/officeart/2005/8/layout/chevron2"/>
    <dgm:cxn modelId="{39843888-74A7-4B48-86AE-C0E0AB83B5FD}" type="presOf" srcId="{0A41C05E-B8F0-4D15-9297-E0482BD60FEB}" destId="{F5BB0418-E805-4825-B507-EA28E9A2E44B}" srcOrd="0" destOrd="0" presId="urn:microsoft.com/office/officeart/2005/8/layout/chevron2"/>
    <dgm:cxn modelId="{C9D7959C-4E33-44C3-A311-4886FB1D21D5}" type="presOf" srcId="{2169585C-6FD3-4423-80F0-56F6A8BE48C1}" destId="{19E52E2A-881E-49CC-ADD9-7F9DF947A01B}" srcOrd="0" destOrd="0" presId="urn:microsoft.com/office/officeart/2005/8/layout/chevron2"/>
    <dgm:cxn modelId="{B8A00F9D-9479-4466-812A-78A8CE1978A3}" type="presOf" srcId="{C06081F7-3855-495D-823E-D50581CC722C}" destId="{C550B9C0-D727-4D07-ABF1-FF841BE9FAED}" srcOrd="0" destOrd="0" presId="urn:microsoft.com/office/officeart/2005/8/layout/chevron2"/>
    <dgm:cxn modelId="{17BCE5AF-5C32-4E90-A281-60332A94E12C}" srcId="{86DFD02E-000E-4B0A-B625-334DABAD7E56}" destId="{10E0A79B-8418-447D-997B-D7DCC6C486B2}" srcOrd="0" destOrd="0" parTransId="{97A10DAD-9EE7-4D0C-9C8A-B2730356B375}" sibTransId="{22CA3F4B-49C5-46C4-9655-0784E0276CC6}"/>
    <dgm:cxn modelId="{612DBEB7-5E9D-459A-8D30-9E915B47881E}" type="presOf" srcId="{86DFD02E-000E-4B0A-B625-334DABAD7E56}" destId="{524FE6F2-5A0B-484A-A0B6-0C69A1B8540E}" srcOrd="0" destOrd="0" presId="urn:microsoft.com/office/officeart/2005/8/layout/chevron2"/>
    <dgm:cxn modelId="{2DF9F2D9-990D-4B8B-9134-0CC0FB9E54EF}" srcId="{F4A90725-2377-4FF8-882D-CF838F5BE630}" destId="{2169585C-6FD3-4423-80F0-56F6A8BE48C1}" srcOrd="2" destOrd="0" parTransId="{E0BD7DB2-87AA-45ED-9B0C-724A8B5E0DFC}" sibTransId="{6FDE5C8C-4727-475B-85DB-AFEEE742B23A}"/>
    <dgm:cxn modelId="{CB92B3DB-126F-4315-8B55-0F74B953BD93}" type="presOf" srcId="{1E9EE274-3AE2-4CB4-887B-52D823E76338}" destId="{F2911763-5A2C-44EA-A1B6-62CD34252E05}" srcOrd="0" destOrd="0" presId="urn:microsoft.com/office/officeart/2005/8/layout/chevron2"/>
    <dgm:cxn modelId="{D2EF78DF-A1BF-4CD1-8C1B-B78F47902E34}" srcId="{F4A90725-2377-4FF8-882D-CF838F5BE630}" destId="{26C51715-F9F7-497E-A1BA-AE82D54A5DCE}" srcOrd="1" destOrd="0" parTransId="{71534336-33EF-40C4-BFF7-ED150B2E4940}" sibTransId="{894B3293-71E6-4276-B0D1-015D207C2774}"/>
    <dgm:cxn modelId="{3C1BAEE3-076D-4B5A-B51B-1B40A8F59D6C}" srcId="{F4A90725-2377-4FF8-882D-CF838F5BE630}" destId="{DFCA6EC2-56DA-4BB8-B414-3367B828A24D}" srcOrd="4" destOrd="0" parTransId="{5DE46883-30F3-484A-BC67-57C19BE24CC2}" sibTransId="{C3442419-F9E1-4B9C-B4B9-99CB7A4DFFE9}"/>
    <dgm:cxn modelId="{0096ADFE-1318-4F15-B066-3A3563DFBF5B}" type="presOf" srcId="{10E0A79B-8418-447D-997B-D7DCC6C486B2}" destId="{77748097-2660-441D-912F-169B830F3186}" srcOrd="0" destOrd="0" presId="urn:microsoft.com/office/officeart/2005/8/layout/chevron2"/>
    <dgm:cxn modelId="{ADBA04FF-2A51-4F75-886B-951A287134A2}" srcId="{F4A90725-2377-4FF8-882D-CF838F5BE630}" destId="{C06081F7-3855-495D-823E-D50581CC722C}" srcOrd="3" destOrd="0" parTransId="{B2C410C2-088D-4A62-8D0D-56320795D62B}" sibTransId="{B5DDBC46-0370-4F62-B0C3-E107647FE897}"/>
    <dgm:cxn modelId="{D1DBA45F-71D4-4B76-97C5-00DAE2B08361}" type="presParOf" srcId="{A0AE6E92-0C7B-4486-AC03-B3A37E0E5609}" destId="{182B36AE-F3E8-4CA1-9924-D2CFD2E70DB6}" srcOrd="0" destOrd="0" presId="urn:microsoft.com/office/officeart/2005/8/layout/chevron2"/>
    <dgm:cxn modelId="{E13CCDF2-696D-44C1-8099-DE1DA069C47B}" type="presParOf" srcId="{182B36AE-F3E8-4CA1-9924-D2CFD2E70DB6}" destId="{524FE6F2-5A0B-484A-A0B6-0C69A1B8540E}" srcOrd="0" destOrd="0" presId="urn:microsoft.com/office/officeart/2005/8/layout/chevron2"/>
    <dgm:cxn modelId="{1BA6EB55-96CD-4DDD-BAA7-BE1F72E4F110}" type="presParOf" srcId="{182B36AE-F3E8-4CA1-9924-D2CFD2E70DB6}" destId="{77748097-2660-441D-912F-169B830F3186}" srcOrd="1" destOrd="0" presId="urn:microsoft.com/office/officeart/2005/8/layout/chevron2"/>
    <dgm:cxn modelId="{B85E9B60-1176-4426-A5C9-75CC06297CBA}" type="presParOf" srcId="{A0AE6E92-0C7B-4486-AC03-B3A37E0E5609}" destId="{21677750-39AD-4F76-B70B-C2F2531C353F}" srcOrd="1" destOrd="0" presId="urn:microsoft.com/office/officeart/2005/8/layout/chevron2"/>
    <dgm:cxn modelId="{25A30908-FB4E-4099-9C49-C1135126FED0}" type="presParOf" srcId="{A0AE6E92-0C7B-4486-AC03-B3A37E0E5609}" destId="{B5884843-6255-4056-9A9E-852BE9CBE885}" srcOrd="2" destOrd="0" presId="urn:microsoft.com/office/officeart/2005/8/layout/chevron2"/>
    <dgm:cxn modelId="{6DFE15B9-B859-4A80-8312-639EF16CDC21}" type="presParOf" srcId="{B5884843-6255-4056-9A9E-852BE9CBE885}" destId="{86166DB5-7BA5-4138-B925-9BBFBA6620D3}" srcOrd="0" destOrd="0" presId="urn:microsoft.com/office/officeart/2005/8/layout/chevron2"/>
    <dgm:cxn modelId="{37808773-FFA8-49BC-8F49-1D501029C9E2}" type="presParOf" srcId="{B5884843-6255-4056-9A9E-852BE9CBE885}" destId="{F2911763-5A2C-44EA-A1B6-62CD34252E05}" srcOrd="1" destOrd="0" presId="urn:microsoft.com/office/officeart/2005/8/layout/chevron2"/>
    <dgm:cxn modelId="{06552C92-0F0B-41CA-BA5C-B782FE36AEFC}" type="presParOf" srcId="{A0AE6E92-0C7B-4486-AC03-B3A37E0E5609}" destId="{78149AF8-C3FC-460D-911C-C0B4CFF650A9}" srcOrd="3" destOrd="0" presId="urn:microsoft.com/office/officeart/2005/8/layout/chevron2"/>
    <dgm:cxn modelId="{CDE81E71-416B-4FA4-ACFA-6D68A4F0091C}" type="presParOf" srcId="{A0AE6E92-0C7B-4486-AC03-B3A37E0E5609}" destId="{18E8344F-CCF8-40FA-A898-5AFA5C8ED468}" srcOrd="4" destOrd="0" presId="urn:microsoft.com/office/officeart/2005/8/layout/chevron2"/>
    <dgm:cxn modelId="{B376E72B-35D5-4CC3-BFEC-9C30F837B163}" type="presParOf" srcId="{18E8344F-CCF8-40FA-A898-5AFA5C8ED468}" destId="{19E52E2A-881E-49CC-ADD9-7F9DF947A01B}" srcOrd="0" destOrd="0" presId="urn:microsoft.com/office/officeart/2005/8/layout/chevron2"/>
    <dgm:cxn modelId="{C714C0FD-E152-400A-ADAC-7E5EF3A6314F}" type="presParOf" srcId="{18E8344F-CCF8-40FA-A898-5AFA5C8ED468}" destId="{8BD10C1A-DFE5-439D-A044-DCF82CBA1C70}" srcOrd="1" destOrd="0" presId="urn:microsoft.com/office/officeart/2005/8/layout/chevron2"/>
    <dgm:cxn modelId="{2079A610-AF97-47F7-85EF-FBFDBEE2F9D4}" type="presParOf" srcId="{A0AE6E92-0C7B-4486-AC03-B3A37E0E5609}" destId="{337E8731-5194-4A60-BBE3-9D3AEA8BC612}" srcOrd="5" destOrd="0" presId="urn:microsoft.com/office/officeart/2005/8/layout/chevron2"/>
    <dgm:cxn modelId="{C20055C9-7C42-4CE1-A6FE-873DC696A067}" type="presParOf" srcId="{A0AE6E92-0C7B-4486-AC03-B3A37E0E5609}" destId="{A5D91C77-B4ED-4D4F-866C-EEF007F01851}" srcOrd="6" destOrd="0" presId="urn:microsoft.com/office/officeart/2005/8/layout/chevron2"/>
    <dgm:cxn modelId="{82F6D9DC-9F7A-4DBA-B2C0-A5473690EEC1}" type="presParOf" srcId="{A5D91C77-B4ED-4D4F-866C-EEF007F01851}" destId="{C550B9C0-D727-4D07-ABF1-FF841BE9FAED}" srcOrd="0" destOrd="0" presId="urn:microsoft.com/office/officeart/2005/8/layout/chevron2"/>
    <dgm:cxn modelId="{F5678D32-E6C9-48DA-9149-103DDE2FFFF8}" type="presParOf" srcId="{A5D91C77-B4ED-4D4F-866C-EEF007F01851}" destId="{666D83F7-73D8-4D5D-8D56-11466FF59E2B}" srcOrd="1" destOrd="0" presId="urn:microsoft.com/office/officeart/2005/8/layout/chevron2"/>
    <dgm:cxn modelId="{970CEA47-4C06-41C7-9E2D-106ECD73E306}" type="presParOf" srcId="{A0AE6E92-0C7B-4486-AC03-B3A37E0E5609}" destId="{3F6BC4A7-A481-463C-9E4F-7796119642C0}" srcOrd="7" destOrd="0" presId="urn:microsoft.com/office/officeart/2005/8/layout/chevron2"/>
    <dgm:cxn modelId="{CB23F22F-10B9-4E4F-80CC-DB938337DC4B}" type="presParOf" srcId="{A0AE6E92-0C7B-4486-AC03-B3A37E0E5609}" destId="{00F352F8-63A8-43D6-B17A-3B27AAB29FA7}" srcOrd="8" destOrd="0" presId="urn:microsoft.com/office/officeart/2005/8/layout/chevron2"/>
    <dgm:cxn modelId="{9F43EDAB-0A1D-4D91-9A5B-515DCBB48283}" type="presParOf" srcId="{00F352F8-63A8-43D6-B17A-3B27AAB29FA7}" destId="{196B07FC-6327-417F-A818-C9D75931F3AE}" srcOrd="0" destOrd="0" presId="urn:microsoft.com/office/officeart/2005/8/layout/chevron2"/>
    <dgm:cxn modelId="{D1EB1A89-F625-4575-A078-9FCBACF7E6A8}" type="presParOf" srcId="{00F352F8-63A8-43D6-B17A-3B27AAB29FA7}" destId="{F5BB0418-E805-4825-B507-EA28E9A2E44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BC3D76-5FBA-4B74-B1BE-3B885A308EC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C369BD8-34CA-41AD-9C0B-8CC6060AB101}">
      <dgm:prSet phldrT="[Text]" custT="1"/>
      <dgm:spPr>
        <a:solidFill>
          <a:schemeClr val="lt1">
            <a:hueOff val="0"/>
            <a:satOff val="0"/>
            <a:lumOff val="0"/>
          </a:schemeClr>
        </a:solidFill>
      </dgm:spPr>
      <dgm:t>
        <a:bodyPr/>
        <a:lstStyle/>
        <a:p>
          <a:pPr algn="ctr"/>
          <a:r>
            <a:rPr lang="en-US" sz="1600" dirty="0">
              <a:latin typeface="Times New Roman" pitchFamily="18" charset="0"/>
              <a:cs typeface="Times New Roman" pitchFamily="18" charset="0"/>
            </a:rPr>
            <a:t>ROE</a:t>
          </a:r>
        </a:p>
      </dgm:t>
    </dgm:pt>
    <dgm:pt modelId="{EA0D9C82-7A0B-475B-9AB1-4BB7D54287FF}" type="parTrans" cxnId="{999DE23C-8483-4AF8-A6E4-08BE88356157}">
      <dgm:prSet/>
      <dgm:spPr/>
      <dgm:t>
        <a:bodyPr/>
        <a:lstStyle/>
        <a:p>
          <a:pPr algn="ctr"/>
          <a:endParaRPr lang="en-US" sz="1600">
            <a:latin typeface="Times New Roman" pitchFamily="18" charset="0"/>
            <a:cs typeface="Times New Roman" pitchFamily="18" charset="0"/>
          </a:endParaRPr>
        </a:p>
      </dgm:t>
    </dgm:pt>
    <dgm:pt modelId="{E000708A-75CE-4916-AD67-6746D4BE2C83}" type="sibTrans" cxnId="{999DE23C-8483-4AF8-A6E4-08BE88356157}">
      <dgm:prSet/>
      <dgm:spPr/>
      <dgm:t>
        <a:bodyPr/>
        <a:lstStyle/>
        <a:p>
          <a:pPr algn="ctr"/>
          <a:endParaRPr lang="en-US" sz="1600">
            <a:latin typeface="Times New Roman" pitchFamily="18" charset="0"/>
            <a:cs typeface="Times New Roman" pitchFamily="18" charset="0"/>
          </a:endParaRPr>
        </a:p>
      </dgm:t>
    </dgm:pt>
    <dgm:pt modelId="{F7C27B01-DC69-485E-B510-6EC1A6E75BDE}">
      <dgm:prSet phldrT="[Text]" custT="1"/>
      <dgm:spPr>
        <a:solidFill>
          <a:schemeClr val="lt1">
            <a:hueOff val="0"/>
            <a:satOff val="0"/>
            <a:lumOff val="0"/>
          </a:schemeClr>
        </a:solidFill>
      </dgm:spPr>
      <dgm:t>
        <a:bodyPr/>
        <a:lstStyle/>
        <a:p>
          <a:pPr algn="ctr"/>
          <a:r>
            <a:rPr lang="en-US" sz="1600" dirty="0">
              <a:latin typeface="Times New Roman" pitchFamily="18" charset="0"/>
              <a:cs typeface="Times New Roman" pitchFamily="18" charset="0"/>
            </a:rPr>
            <a:t>Net Profit Margin</a:t>
          </a:r>
        </a:p>
      </dgm:t>
    </dgm:pt>
    <dgm:pt modelId="{3E395761-CC35-42E2-8787-55A45FF50711}" type="parTrans" cxnId="{900AD0A1-EBFC-4719-9FFD-9199145DFD23}">
      <dgm:prSet/>
      <dgm:spPr/>
      <dgm:t>
        <a:bodyPr/>
        <a:lstStyle/>
        <a:p>
          <a:pPr algn="ctr"/>
          <a:endParaRPr lang="en-US" sz="1600">
            <a:latin typeface="Times New Roman" pitchFamily="18" charset="0"/>
            <a:cs typeface="Times New Roman" pitchFamily="18" charset="0"/>
          </a:endParaRPr>
        </a:p>
      </dgm:t>
    </dgm:pt>
    <dgm:pt modelId="{605DDE69-E6EF-4AEF-B369-985377141018}" type="sibTrans" cxnId="{900AD0A1-EBFC-4719-9FFD-9199145DFD23}">
      <dgm:prSet/>
      <dgm:spPr/>
      <dgm:t>
        <a:bodyPr/>
        <a:lstStyle/>
        <a:p>
          <a:pPr algn="ctr"/>
          <a:endParaRPr lang="en-US" sz="1600">
            <a:latin typeface="Times New Roman" pitchFamily="18" charset="0"/>
            <a:cs typeface="Times New Roman" pitchFamily="18" charset="0"/>
          </a:endParaRPr>
        </a:p>
      </dgm:t>
    </dgm:pt>
    <dgm:pt modelId="{1ED9ACED-7A29-4578-8A89-3EEF63C27DF5}">
      <dgm:prSet phldrT="[Text]" custT="1"/>
      <dgm:spPr>
        <a:solidFill>
          <a:schemeClr val="lt1">
            <a:hueOff val="0"/>
            <a:satOff val="0"/>
            <a:lumOff val="0"/>
          </a:schemeClr>
        </a:solidFill>
      </dgm:spPr>
      <dgm:t>
        <a:bodyPr/>
        <a:lstStyle/>
        <a:p>
          <a:pPr algn="ctr"/>
          <a:r>
            <a:rPr lang="en-US" sz="1600" dirty="0">
              <a:latin typeface="Times New Roman" pitchFamily="18" charset="0"/>
              <a:cs typeface="Times New Roman" pitchFamily="18" charset="0"/>
            </a:rPr>
            <a:t>Gross profit margin</a:t>
          </a:r>
        </a:p>
      </dgm:t>
    </dgm:pt>
    <dgm:pt modelId="{DF606F75-A08D-419B-A02C-659CC006D033}" type="parTrans" cxnId="{008430AA-C23B-4AE7-8CC7-7CD74B3E33FC}">
      <dgm:prSet/>
      <dgm:spPr/>
      <dgm:t>
        <a:bodyPr/>
        <a:lstStyle/>
        <a:p>
          <a:pPr algn="ctr"/>
          <a:endParaRPr lang="en-US" sz="1600">
            <a:latin typeface="Times New Roman" pitchFamily="18" charset="0"/>
            <a:cs typeface="Times New Roman" pitchFamily="18" charset="0"/>
          </a:endParaRPr>
        </a:p>
      </dgm:t>
    </dgm:pt>
    <dgm:pt modelId="{F6A635AE-24B0-40E9-89BC-FB4BE23C9699}" type="sibTrans" cxnId="{008430AA-C23B-4AE7-8CC7-7CD74B3E33FC}">
      <dgm:prSet/>
      <dgm:spPr/>
      <dgm:t>
        <a:bodyPr/>
        <a:lstStyle/>
        <a:p>
          <a:pPr algn="ctr"/>
          <a:endParaRPr lang="en-US" sz="1600">
            <a:latin typeface="Times New Roman" pitchFamily="18" charset="0"/>
            <a:cs typeface="Times New Roman" pitchFamily="18" charset="0"/>
          </a:endParaRPr>
        </a:p>
      </dgm:t>
    </dgm:pt>
    <dgm:pt modelId="{5DBA28D8-34D5-4148-B7CD-FF2405A36BD6}">
      <dgm:prSet phldrT="[Text]" custT="1"/>
      <dgm:spPr>
        <a:solidFill>
          <a:schemeClr val="lt1">
            <a:hueOff val="0"/>
            <a:satOff val="0"/>
            <a:lumOff val="0"/>
          </a:schemeClr>
        </a:solidFill>
      </dgm:spPr>
      <dgm:t>
        <a:bodyPr/>
        <a:lstStyle/>
        <a:p>
          <a:pPr algn="ctr"/>
          <a:r>
            <a:rPr lang="en-US" sz="1600" dirty="0">
              <a:latin typeface="Times New Roman" pitchFamily="18" charset="0"/>
              <a:cs typeface="Times New Roman" pitchFamily="18" charset="0"/>
            </a:rPr>
            <a:t>Assets Turnover</a:t>
          </a:r>
        </a:p>
      </dgm:t>
    </dgm:pt>
    <dgm:pt modelId="{97684932-BB79-41D4-BD04-29F49DCE3CE8}" type="parTrans" cxnId="{CEA2D3B6-82CE-49DF-BC1D-B94A5DF40982}">
      <dgm:prSet/>
      <dgm:spPr/>
      <dgm:t>
        <a:bodyPr/>
        <a:lstStyle/>
        <a:p>
          <a:pPr algn="ctr"/>
          <a:endParaRPr lang="en-US" sz="1600">
            <a:latin typeface="Times New Roman" pitchFamily="18" charset="0"/>
            <a:cs typeface="Times New Roman" pitchFamily="18" charset="0"/>
          </a:endParaRPr>
        </a:p>
      </dgm:t>
    </dgm:pt>
    <dgm:pt modelId="{6DD4EA8D-8CDE-4A29-9900-9F8A925725A3}" type="sibTrans" cxnId="{CEA2D3B6-82CE-49DF-BC1D-B94A5DF40982}">
      <dgm:prSet/>
      <dgm:spPr/>
      <dgm:t>
        <a:bodyPr/>
        <a:lstStyle/>
        <a:p>
          <a:pPr algn="ctr"/>
          <a:endParaRPr lang="en-US" sz="1600">
            <a:latin typeface="Times New Roman" pitchFamily="18" charset="0"/>
            <a:cs typeface="Times New Roman" pitchFamily="18" charset="0"/>
          </a:endParaRPr>
        </a:p>
      </dgm:t>
    </dgm:pt>
    <dgm:pt modelId="{6855E98D-EFBC-43D7-9062-EF2EE830D692}">
      <dgm:prSet phldrT="[Text]" custT="1"/>
      <dgm:spPr>
        <a:solidFill>
          <a:schemeClr val="lt1">
            <a:hueOff val="0"/>
            <a:satOff val="0"/>
            <a:lumOff val="0"/>
          </a:schemeClr>
        </a:solidFill>
      </dgm:spPr>
      <dgm:t>
        <a:bodyPr/>
        <a:lstStyle/>
        <a:p>
          <a:pPr algn="ctr"/>
          <a:r>
            <a:rPr lang="en-US" sz="1600" dirty="0">
              <a:latin typeface="Times New Roman" pitchFamily="18" charset="0"/>
              <a:cs typeface="Times New Roman" pitchFamily="18" charset="0"/>
            </a:rPr>
            <a:t>Inventory turnover</a:t>
          </a:r>
        </a:p>
      </dgm:t>
    </dgm:pt>
    <dgm:pt modelId="{DEE5D9B9-F0AB-4DE8-A26C-301760D8FB25}" type="parTrans" cxnId="{D8BDD1C9-C7F4-4CFD-9A50-105E16A1D5EB}">
      <dgm:prSet/>
      <dgm:spPr/>
      <dgm:t>
        <a:bodyPr/>
        <a:lstStyle/>
        <a:p>
          <a:pPr algn="ctr"/>
          <a:endParaRPr lang="en-US" sz="1600">
            <a:latin typeface="Times New Roman" pitchFamily="18" charset="0"/>
            <a:cs typeface="Times New Roman" pitchFamily="18" charset="0"/>
          </a:endParaRPr>
        </a:p>
      </dgm:t>
    </dgm:pt>
    <dgm:pt modelId="{DB846F16-C4C4-48F9-AE72-EFB3B927BE81}" type="sibTrans" cxnId="{D8BDD1C9-C7F4-4CFD-9A50-105E16A1D5EB}">
      <dgm:prSet/>
      <dgm:spPr/>
      <dgm:t>
        <a:bodyPr/>
        <a:lstStyle/>
        <a:p>
          <a:pPr algn="ctr"/>
          <a:endParaRPr lang="en-US" sz="1600">
            <a:latin typeface="Times New Roman" pitchFamily="18" charset="0"/>
            <a:cs typeface="Times New Roman" pitchFamily="18" charset="0"/>
          </a:endParaRPr>
        </a:p>
      </dgm:t>
    </dgm:pt>
    <dgm:pt modelId="{1248D98D-8339-4FBD-BF23-182E800A6E41}">
      <dgm:prSet custT="1"/>
      <dgm:spPr>
        <a:solidFill>
          <a:schemeClr val="lt1">
            <a:hueOff val="0"/>
            <a:satOff val="0"/>
            <a:lumOff val="0"/>
          </a:schemeClr>
        </a:solidFill>
      </dgm:spPr>
      <dgm:t>
        <a:bodyPr/>
        <a:lstStyle/>
        <a:p>
          <a:pPr algn="ctr"/>
          <a:r>
            <a:rPr lang="en-US" sz="1600" dirty="0">
              <a:latin typeface="Times New Roman" pitchFamily="18" charset="0"/>
              <a:cs typeface="Times New Roman" pitchFamily="18" charset="0"/>
            </a:rPr>
            <a:t>Financial Leverage</a:t>
          </a:r>
        </a:p>
      </dgm:t>
    </dgm:pt>
    <dgm:pt modelId="{87C8044D-D7DA-4579-855C-4A5A841A5CF3}" type="parTrans" cxnId="{67D902BE-C152-4554-A2C1-16F355A823D1}">
      <dgm:prSet/>
      <dgm:spPr/>
      <dgm:t>
        <a:bodyPr/>
        <a:lstStyle/>
        <a:p>
          <a:pPr algn="ctr"/>
          <a:endParaRPr lang="en-US" sz="1600">
            <a:latin typeface="Times New Roman" pitchFamily="18" charset="0"/>
            <a:cs typeface="Times New Roman" pitchFamily="18" charset="0"/>
          </a:endParaRPr>
        </a:p>
      </dgm:t>
    </dgm:pt>
    <dgm:pt modelId="{0CDBDE82-F07C-4476-B45E-D2AB59F53F03}" type="sibTrans" cxnId="{67D902BE-C152-4554-A2C1-16F355A823D1}">
      <dgm:prSet/>
      <dgm:spPr/>
      <dgm:t>
        <a:bodyPr/>
        <a:lstStyle/>
        <a:p>
          <a:pPr algn="ctr"/>
          <a:endParaRPr lang="en-US" sz="1600">
            <a:latin typeface="Times New Roman" pitchFamily="18" charset="0"/>
            <a:cs typeface="Times New Roman" pitchFamily="18" charset="0"/>
          </a:endParaRPr>
        </a:p>
      </dgm:t>
    </dgm:pt>
    <dgm:pt modelId="{EB9CC971-4E0F-4B9E-A4CE-3AB273970180}">
      <dgm:prSet custT="1"/>
      <dgm:spPr>
        <a:solidFill>
          <a:schemeClr val="lt1">
            <a:hueOff val="0"/>
            <a:satOff val="0"/>
            <a:lumOff val="0"/>
          </a:schemeClr>
        </a:solidFill>
      </dgm:spPr>
      <dgm:t>
        <a:bodyPr/>
        <a:lstStyle/>
        <a:p>
          <a:pPr algn="ctr"/>
          <a:r>
            <a:rPr lang="en-US" sz="1600" dirty="0">
              <a:latin typeface="Times New Roman" pitchFamily="18" charset="0"/>
              <a:cs typeface="Times New Roman" pitchFamily="18" charset="0"/>
            </a:rPr>
            <a:t>Tax</a:t>
          </a:r>
        </a:p>
      </dgm:t>
    </dgm:pt>
    <dgm:pt modelId="{58D940C2-78A2-4345-92B4-95044AA599E1}" type="parTrans" cxnId="{36F57F3B-FD7D-4B9A-9C83-3E306A77F05A}">
      <dgm:prSet/>
      <dgm:spPr/>
      <dgm:t>
        <a:bodyPr/>
        <a:lstStyle/>
        <a:p>
          <a:pPr algn="ctr"/>
          <a:endParaRPr lang="en-US" sz="1600">
            <a:latin typeface="Times New Roman" pitchFamily="18" charset="0"/>
            <a:cs typeface="Times New Roman" pitchFamily="18" charset="0"/>
          </a:endParaRPr>
        </a:p>
      </dgm:t>
    </dgm:pt>
    <dgm:pt modelId="{24A0A1C1-3868-475B-8C51-C9D516DAE0D0}" type="sibTrans" cxnId="{36F57F3B-FD7D-4B9A-9C83-3E306A77F05A}">
      <dgm:prSet/>
      <dgm:spPr/>
      <dgm:t>
        <a:bodyPr/>
        <a:lstStyle/>
        <a:p>
          <a:pPr algn="ctr"/>
          <a:endParaRPr lang="en-US" sz="1600">
            <a:latin typeface="Times New Roman" pitchFamily="18" charset="0"/>
            <a:cs typeface="Times New Roman" pitchFamily="18" charset="0"/>
          </a:endParaRPr>
        </a:p>
      </dgm:t>
    </dgm:pt>
    <dgm:pt modelId="{A313A3F9-802D-4C31-992C-8D89F396A780}">
      <dgm:prSet custT="1"/>
      <dgm:spPr>
        <a:solidFill>
          <a:schemeClr val="lt1">
            <a:hueOff val="0"/>
            <a:satOff val="0"/>
            <a:lumOff val="0"/>
          </a:schemeClr>
        </a:solidFill>
      </dgm:spPr>
      <dgm:t>
        <a:bodyPr/>
        <a:lstStyle/>
        <a:p>
          <a:pPr algn="ctr"/>
          <a:r>
            <a:rPr lang="en-US" sz="1600" dirty="0">
              <a:latin typeface="Times New Roman" pitchFamily="18" charset="0"/>
              <a:cs typeface="Times New Roman" pitchFamily="18" charset="0"/>
            </a:rPr>
            <a:t>Common-size income statement</a:t>
          </a:r>
        </a:p>
      </dgm:t>
    </dgm:pt>
    <dgm:pt modelId="{26BC770A-A4D4-4CEE-9013-05848FCA3A17}" type="parTrans" cxnId="{CE0883D4-BE56-492E-98C5-B653F28A0523}">
      <dgm:prSet/>
      <dgm:spPr/>
      <dgm:t>
        <a:bodyPr/>
        <a:lstStyle/>
        <a:p>
          <a:pPr algn="ctr"/>
          <a:endParaRPr lang="en-US" sz="1600">
            <a:latin typeface="Times New Roman" pitchFamily="18" charset="0"/>
            <a:cs typeface="Times New Roman" pitchFamily="18" charset="0"/>
          </a:endParaRPr>
        </a:p>
      </dgm:t>
    </dgm:pt>
    <dgm:pt modelId="{FB022676-91A8-4ED5-AAF9-3BA9C499005C}" type="sibTrans" cxnId="{CE0883D4-BE56-492E-98C5-B653F28A0523}">
      <dgm:prSet/>
      <dgm:spPr/>
      <dgm:t>
        <a:bodyPr/>
        <a:lstStyle/>
        <a:p>
          <a:pPr algn="ctr"/>
          <a:endParaRPr lang="en-US" sz="1600">
            <a:latin typeface="Times New Roman" pitchFamily="18" charset="0"/>
            <a:cs typeface="Times New Roman" pitchFamily="18" charset="0"/>
          </a:endParaRPr>
        </a:p>
      </dgm:t>
    </dgm:pt>
    <dgm:pt modelId="{28EB7292-0FDD-4989-98A6-985069D192E1}">
      <dgm:prSet custT="1"/>
      <dgm:spPr>
        <a:solidFill>
          <a:schemeClr val="lt1">
            <a:hueOff val="0"/>
            <a:satOff val="0"/>
            <a:lumOff val="0"/>
          </a:schemeClr>
        </a:solidFill>
      </dgm:spPr>
      <dgm:t>
        <a:bodyPr/>
        <a:lstStyle/>
        <a:p>
          <a:pPr algn="ctr"/>
          <a:r>
            <a:rPr lang="en-US" sz="1600" dirty="0">
              <a:latin typeface="Times New Roman" pitchFamily="18" charset="0"/>
              <a:cs typeface="Times New Roman" pitchFamily="18" charset="0"/>
            </a:rPr>
            <a:t>Receivables turnover</a:t>
          </a:r>
        </a:p>
      </dgm:t>
    </dgm:pt>
    <dgm:pt modelId="{043E3B24-B48B-4128-9760-73D707D885EE}" type="parTrans" cxnId="{A32B9BE3-0DCD-436E-98DF-9C68A849FA2A}">
      <dgm:prSet/>
      <dgm:spPr/>
      <dgm:t>
        <a:bodyPr/>
        <a:lstStyle/>
        <a:p>
          <a:pPr algn="ctr"/>
          <a:endParaRPr lang="en-US" sz="1600">
            <a:latin typeface="Times New Roman" pitchFamily="18" charset="0"/>
            <a:cs typeface="Times New Roman" pitchFamily="18" charset="0"/>
          </a:endParaRPr>
        </a:p>
      </dgm:t>
    </dgm:pt>
    <dgm:pt modelId="{814E0F98-C354-415E-B468-59E8D765AEC1}" type="sibTrans" cxnId="{A32B9BE3-0DCD-436E-98DF-9C68A849FA2A}">
      <dgm:prSet/>
      <dgm:spPr/>
      <dgm:t>
        <a:bodyPr/>
        <a:lstStyle/>
        <a:p>
          <a:pPr algn="ctr"/>
          <a:endParaRPr lang="en-US" sz="1600">
            <a:latin typeface="Times New Roman" pitchFamily="18" charset="0"/>
            <a:cs typeface="Times New Roman" pitchFamily="18" charset="0"/>
          </a:endParaRPr>
        </a:p>
      </dgm:t>
    </dgm:pt>
    <dgm:pt modelId="{4816CC6F-44C6-476B-B4A6-F7C41C577C42}">
      <dgm:prSet custT="1"/>
      <dgm:spPr>
        <a:solidFill>
          <a:schemeClr val="lt1">
            <a:hueOff val="0"/>
            <a:satOff val="0"/>
            <a:lumOff val="0"/>
          </a:schemeClr>
        </a:solidFill>
      </dgm:spPr>
      <dgm:t>
        <a:bodyPr/>
        <a:lstStyle/>
        <a:p>
          <a:pPr algn="ctr"/>
          <a:r>
            <a:rPr lang="en-US" sz="1600" dirty="0">
              <a:latin typeface="Times New Roman" pitchFamily="18" charset="0"/>
              <a:cs typeface="Times New Roman" pitchFamily="18" charset="0"/>
            </a:rPr>
            <a:t>Fixed-assets turnover</a:t>
          </a:r>
        </a:p>
      </dgm:t>
    </dgm:pt>
    <dgm:pt modelId="{D6B502EF-F69B-4879-816A-5B2F2B53B373}" type="parTrans" cxnId="{95639B9B-17A2-4F73-BF53-7FD2060409E1}">
      <dgm:prSet/>
      <dgm:spPr/>
      <dgm:t>
        <a:bodyPr/>
        <a:lstStyle/>
        <a:p>
          <a:pPr algn="ctr"/>
          <a:endParaRPr lang="en-US" sz="1600">
            <a:latin typeface="Times New Roman" pitchFamily="18" charset="0"/>
            <a:cs typeface="Times New Roman" pitchFamily="18" charset="0"/>
          </a:endParaRPr>
        </a:p>
      </dgm:t>
    </dgm:pt>
    <dgm:pt modelId="{B7FA88AA-3FBD-4D9B-BF00-FE3E4C02181E}" type="sibTrans" cxnId="{95639B9B-17A2-4F73-BF53-7FD2060409E1}">
      <dgm:prSet/>
      <dgm:spPr/>
      <dgm:t>
        <a:bodyPr/>
        <a:lstStyle/>
        <a:p>
          <a:pPr algn="ctr"/>
          <a:endParaRPr lang="en-US" sz="1600">
            <a:latin typeface="Times New Roman" pitchFamily="18" charset="0"/>
            <a:cs typeface="Times New Roman" pitchFamily="18" charset="0"/>
          </a:endParaRPr>
        </a:p>
      </dgm:t>
    </dgm:pt>
    <dgm:pt modelId="{8543BDFA-EBDC-4596-B149-65C3E39D993A}">
      <dgm:prSet custT="1"/>
      <dgm:spPr>
        <a:solidFill>
          <a:schemeClr val="lt1">
            <a:hueOff val="0"/>
            <a:satOff val="0"/>
            <a:lumOff val="0"/>
          </a:schemeClr>
        </a:solidFill>
      </dgm:spPr>
      <dgm:t>
        <a:bodyPr/>
        <a:lstStyle/>
        <a:p>
          <a:pPr algn="ctr"/>
          <a:r>
            <a:rPr lang="en-US" sz="1600" dirty="0">
              <a:latin typeface="Times New Roman" pitchFamily="18" charset="0"/>
              <a:cs typeface="Times New Roman" pitchFamily="18" charset="0"/>
            </a:rPr>
            <a:t>Common-size balance sheet</a:t>
          </a:r>
        </a:p>
      </dgm:t>
    </dgm:pt>
    <dgm:pt modelId="{34361A1C-24EE-4025-BC1C-D4D3FD67CFDD}" type="parTrans" cxnId="{2A8A73E0-D671-4507-B676-0AA7157AB75B}">
      <dgm:prSet/>
      <dgm:spPr/>
      <dgm:t>
        <a:bodyPr/>
        <a:lstStyle/>
        <a:p>
          <a:pPr algn="ctr"/>
          <a:endParaRPr lang="en-US" sz="1600">
            <a:latin typeface="Times New Roman" pitchFamily="18" charset="0"/>
            <a:cs typeface="Times New Roman" pitchFamily="18" charset="0"/>
          </a:endParaRPr>
        </a:p>
      </dgm:t>
    </dgm:pt>
    <dgm:pt modelId="{4B1FE9CC-01A8-4E7F-8EC3-E535C4E4848E}" type="sibTrans" cxnId="{2A8A73E0-D671-4507-B676-0AA7157AB75B}">
      <dgm:prSet/>
      <dgm:spPr/>
      <dgm:t>
        <a:bodyPr/>
        <a:lstStyle/>
        <a:p>
          <a:pPr algn="ctr"/>
          <a:endParaRPr lang="en-US" sz="1600">
            <a:latin typeface="Times New Roman" pitchFamily="18" charset="0"/>
            <a:cs typeface="Times New Roman" pitchFamily="18" charset="0"/>
          </a:endParaRPr>
        </a:p>
      </dgm:t>
    </dgm:pt>
    <dgm:pt modelId="{BA1D4A4D-4877-4248-9C25-72EDEBE8AA0F}">
      <dgm:prSet custT="1"/>
      <dgm:spPr>
        <a:solidFill>
          <a:schemeClr val="lt1">
            <a:hueOff val="0"/>
            <a:satOff val="0"/>
            <a:lumOff val="0"/>
          </a:schemeClr>
        </a:solidFill>
      </dgm:spPr>
      <dgm:t>
        <a:bodyPr/>
        <a:lstStyle/>
        <a:p>
          <a:pPr algn="ctr"/>
          <a:r>
            <a:rPr lang="en-US" sz="1600" dirty="0">
              <a:latin typeface="Times New Roman" pitchFamily="18" charset="0"/>
              <a:cs typeface="Times New Roman" pitchFamily="18" charset="0"/>
            </a:rPr>
            <a:t>D/E</a:t>
          </a:r>
        </a:p>
      </dgm:t>
    </dgm:pt>
    <dgm:pt modelId="{C7D27ACC-7DDA-4DB9-8F09-C9E212AE0CA8}" type="parTrans" cxnId="{66AA54C1-9E6C-4FB6-8A50-A6488BAB8B53}">
      <dgm:prSet/>
      <dgm:spPr/>
      <dgm:t>
        <a:bodyPr/>
        <a:lstStyle/>
        <a:p>
          <a:pPr algn="ctr"/>
          <a:endParaRPr lang="en-US" sz="1600">
            <a:latin typeface="Times New Roman" pitchFamily="18" charset="0"/>
            <a:cs typeface="Times New Roman" pitchFamily="18" charset="0"/>
          </a:endParaRPr>
        </a:p>
      </dgm:t>
    </dgm:pt>
    <dgm:pt modelId="{36B46412-8211-41BB-AD8E-9F7761CD972C}" type="sibTrans" cxnId="{66AA54C1-9E6C-4FB6-8A50-A6488BAB8B53}">
      <dgm:prSet/>
      <dgm:spPr/>
      <dgm:t>
        <a:bodyPr/>
        <a:lstStyle/>
        <a:p>
          <a:pPr algn="ctr"/>
          <a:endParaRPr lang="en-US" sz="1600">
            <a:latin typeface="Times New Roman" pitchFamily="18" charset="0"/>
            <a:cs typeface="Times New Roman" pitchFamily="18" charset="0"/>
          </a:endParaRPr>
        </a:p>
      </dgm:t>
    </dgm:pt>
    <dgm:pt modelId="{279205E3-E44B-46F9-9AB3-971EDB9A13BE}">
      <dgm:prSet custT="1"/>
      <dgm:spPr>
        <a:solidFill>
          <a:schemeClr val="lt1">
            <a:hueOff val="0"/>
            <a:satOff val="0"/>
            <a:lumOff val="0"/>
          </a:schemeClr>
        </a:solidFill>
      </dgm:spPr>
      <dgm:t>
        <a:bodyPr/>
        <a:lstStyle/>
        <a:p>
          <a:pPr algn="ctr"/>
          <a:r>
            <a:rPr lang="en-US" sz="1600" dirty="0">
              <a:latin typeface="Times New Roman" pitchFamily="18" charset="0"/>
              <a:cs typeface="Times New Roman" pitchFamily="18" charset="0"/>
            </a:rPr>
            <a:t>Interest coverage</a:t>
          </a:r>
        </a:p>
      </dgm:t>
    </dgm:pt>
    <dgm:pt modelId="{1A058723-1F35-416E-A330-870E6F88DD96}" type="parTrans" cxnId="{E9D7BA1F-2597-4DA2-BFEE-D42B41B71948}">
      <dgm:prSet/>
      <dgm:spPr/>
      <dgm:t>
        <a:bodyPr/>
        <a:lstStyle/>
        <a:p>
          <a:pPr algn="ctr"/>
          <a:endParaRPr lang="en-US" sz="1600">
            <a:latin typeface="Times New Roman" pitchFamily="18" charset="0"/>
            <a:cs typeface="Times New Roman" pitchFamily="18" charset="0"/>
          </a:endParaRPr>
        </a:p>
      </dgm:t>
    </dgm:pt>
    <dgm:pt modelId="{43379DE6-1290-483A-80BD-B93C0F66B17F}" type="sibTrans" cxnId="{E9D7BA1F-2597-4DA2-BFEE-D42B41B71948}">
      <dgm:prSet/>
      <dgm:spPr/>
      <dgm:t>
        <a:bodyPr/>
        <a:lstStyle/>
        <a:p>
          <a:pPr algn="ctr"/>
          <a:endParaRPr lang="en-US" sz="1600">
            <a:latin typeface="Times New Roman" pitchFamily="18" charset="0"/>
            <a:cs typeface="Times New Roman" pitchFamily="18" charset="0"/>
          </a:endParaRPr>
        </a:p>
      </dgm:t>
    </dgm:pt>
    <dgm:pt modelId="{81909314-8165-4F60-9F38-185E660BBA1B}">
      <dgm:prSet custT="1"/>
      <dgm:spPr>
        <a:solidFill>
          <a:schemeClr val="lt1">
            <a:hueOff val="0"/>
            <a:satOff val="0"/>
            <a:lumOff val="0"/>
          </a:schemeClr>
        </a:solidFill>
      </dgm:spPr>
      <dgm:t>
        <a:bodyPr/>
        <a:lstStyle/>
        <a:p>
          <a:pPr algn="ctr"/>
          <a:r>
            <a:rPr lang="en-US" sz="1600" dirty="0">
              <a:latin typeface="Times New Roman" pitchFamily="18" charset="0"/>
              <a:cs typeface="Times New Roman" pitchFamily="18" charset="0"/>
            </a:rPr>
            <a:t>Debt payment coverage…</a:t>
          </a:r>
        </a:p>
      </dgm:t>
    </dgm:pt>
    <dgm:pt modelId="{02942C68-6115-4F15-B4A6-6FE481BC8366}" type="parTrans" cxnId="{2912DBF3-822B-4F84-B0D9-112A540BE1D1}">
      <dgm:prSet/>
      <dgm:spPr/>
      <dgm:t>
        <a:bodyPr/>
        <a:lstStyle/>
        <a:p>
          <a:pPr algn="ctr"/>
          <a:endParaRPr lang="en-US" sz="1600">
            <a:latin typeface="Times New Roman" pitchFamily="18" charset="0"/>
            <a:cs typeface="Times New Roman" pitchFamily="18" charset="0"/>
          </a:endParaRPr>
        </a:p>
      </dgm:t>
    </dgm:pt>
    <dgm:pt modelId="{8C0DE686-46FE-473C-8759-09E0121F316D}" type="sibTrans" cxnId="{2912DBF3-822B-4F84-B0D9-112A540BE1D1}">
      <dgm:prSet/>
      <dgm:spPr/>
      <dgm:t>
        <a:bodyPr/>
        <a:lstStyle/>
        <a:p>
          <a:pPr algn="ctr"/>
          <a:endParaRPr lang="en-US" sz="1600">
            <a:latin typeface="Times New Roman" pitchFamily="18" charset="0"/>
            <a:cs typeface="Times New Roman" pitchFamily="18" charset="0"/>
          </a:endParaRPr>
        </a:p>
      </dgm:t>
    </dgm:pt>
    <dgm:pt modelId="{049FBA11-DAB6-4CFE-B146-D7E5AB2543FF}" type="pres">
      <dgm:prSet presAssocID="{4FBC3D76-5FBA-4B74-B1BE-3B885A308EC6}" presName="hierChild1" presStyleCnt="0">
        <dgm:presLayoutVars>
          <dgm:chPref val="1"/>
          <dgm:dir/>
          <dgm:animOne val="branch"/>
          <dgm:animLvl val="lvl"/>
          <dgm:resizeHandles/>
        </dgm:presLayoutVars>
      </dgm:prSet>
      <dgm:spPr/>
    </dgm:pt>
    <dgm:pt modelId="{C35E6957-5D12-4B9A-BF77-691766A2CAA0}" type="pres">
      <dgm:prSet presAssocID="{CC369BD8-34CA-41AD-9C0B-8CC6060AB101}" presName="hierRoot1" presStyleCnt="0"/>
      <dgm:spPr/>
    </dgm:pt>
    <dgm:pt modelId="{64D9A795-D206-4542-8F79-5703E13D173D}" type="pres">
      <dgm:prSet presAssocID="{CC369BD8-34CA-41AD-9C0B-8CC6060AB101}" presName="composite" presStyleCnt="0"/>
      <dgm:spPr/>
    </dgm:pt>
    <dgm:pt modelId="{A0344279-5BF3-4DA3-AD4C-309275D5B704}" type="pres">
      <dgm:prSet presAssocID="{CC369BD8-34CA-41AD-9C0B-8CC6060AB101}" presName="background" presStyleLbl="node0" presStyleIdx="0" presStyleCnt="1"/>
      <dgm:spPr/>
    </dgm:pt>
    <dgm:pt modelId="{5082B2EA-ABA5-4916-B65E-BBCDC93E4BAD}" type="pres">
      <dgm:prSet presAssocID="{CC369BD8-34CA-41AD-9C0B-8CC6060AB101}" presName="text" presStyleLbl="fgAcc0" presStyleIdx="0" presStyleCnt="1" custScaleY="88245">
        <dgm:presLayoutVars>
          <dgm:chPref val="3"/>
        </dgm:presLayoutVars>
      </dgm:prSet>
      <dgm:spPr/>
    </dgm:pt>
    <dgm:pt modelId="{7FCE9D4B-C48F-43D5-8F4B-55428E59152C}" type="pres">
      <dgm:prSet presAssocID="{CC369BD8-34CA-41AD-9C0B-8CC6060AB101}" presName="hierChild2" presStyleCnt="0"/>
      <dgm:spPr/>
    </dgm:pt>
    <dgm:pt modelId="{DEC18BA4-2A71-4945-B5E6-AB535F3412D2}" type="pres">
      <dgm:prSet presAssocID="{3E395761-CC35-42E2-8787-55A45FF50711}" presName="Name10" presStyleLbl="parChTrans1D2" presStyleIdx="0" presStyleCnt="3"/>
      <dgm:spPr/>
    </dgm:pt>
    <dgm:pt modelId="{75049D0D-28B1-4486-9CE6-8240420D36F4}" type="pres">
      <dgm:prSet presAssocID="{F7C27B01-DC69-485E-B510-6EC1A6E75BDE}" presName="hierRoot2" presStyleCnt="0"/>
      <dgm:spPr/>
    </dgm:pt>
    <dgm:pt modelId="{A651D6E2-A682-46AC-A5AD-2B1E24F5D596}" type="pres">
      <dgm:prSet presAssocID="{F7C27B01-DC69-485E-B510-6EC1A6E75BDE}" presName="composite2" presStyleCnt="0"/>
      <dgm:spPr/>
    </dgm:pt>
    <dgm:pt modelId="{88C2ACE0-5DEA-4764-9FB5-C1E437A87EFC}" type="pres">
      <dgm:prSet presAssocID="{F7C27B01-DC69-485E-B510-6EC1A6E75BDE}" presName="background2" presStyleLbl="node2" presStyleIdx="0" presStyleCnt="3"/>
      <dgm:spPr/>
    </dgm:pt>
    <dgm:pt modelId="{5FEC1ECF-7820-409F-9FBD-9ACC46C66B17}" type="pres">
      <dgm:prSet presAssocID="{F7C27B01-DC69-485E-B510-6EC1A6E75BDE}" presName="text2" presStyleLbl="fgAcc2" presStyleIdx="0" presStyleCnt="3" custScaleX="135469" custScaleY="90789">
        <dgm:presLayoutVars>
          <dgm:chPref val="3"/>
        </dgm:presLayoutVars>
      </dgm:prSet>
      <dgm:spPr/>
    </dgm:pt>
    <dgm:pt modelId="{5B028F9A-FAA0-4DC9-BB9C-88DE4A34BFCB}" type="pres">
      <dgm:prSet presAssocID="{F7C27B01-DC69-485E-B510-6EC1A6E75BDE}" presName="hierChild3" presStyleCnt="0"/>
      <dgm:spPr/>
    </dgm:pt>
    <dgm:pt modelId="{437A2F22-E5F9-4987-86E0-02EA1F5DA54B}" type="pres">
      <dgm:prSet presAssocID="{DF606F75-A08D-419B-A02C-659CC006D033}" presName="Name17" presStyleLbl="parChTrans1D3" presStyleIdx="0" presStyleCnt="3"/>
      <dgm:spPr/>
    </dgm:pt>
    <dgm:pt modelId="{C62DE4C3-A592-4FB1-9BAA-E637956D1D29}" type="pres">
      <dgm:prSet presAssocID="{1ED9ACED-7A29-4578-8A89-3EEF63C27DF5}" presName="hierRoot3" presStyleCnt="0"/>
      <dgm:spPr/>
    </dgm:pt>
    <dgm:pt modelId="{8F356B91-5A5A-4B63-9B1C-383361AD3A3E}" type="pres">
      <dgm:prSet presAssocID="{1ED9ACED-7A29-4578-8A89-3EEF63C27DF5}" presName="composite3" presStyleCnt="0"/>
      <dgm:spPr/>
    </dgm:pt>
    <dgm:pt modelId="{A9FA2EC0-F2C0-405C-8210-773B5424679B}" type="pres">
      <dgm:prSet presAssocID="{1ED9ACED-7A29-4578-8A89-3EEF63C27DF5}" presName="background3" presStyleLbl="node3" presStyleIdx="0" presStyleCnt="3"/>
      <dgm:spPr/>
    </dgm:pt>
    <dgm:pt modelId="{6764A946-0C8E-4238-A018-102E02DD9B9C}" type="pres">
      <dgm:prSet presAssocID="{1ED9ACED-7A29-4578-8A89-3EEF63C27DF5}" presName="text3" presStyleLbl="fgAcc3" presStyleIdx="0" presStyleCnt="3" custScaleX="107241" custScaleY="66666">
        <dgm:presLayoutVars>
          <dgm:chPref val="3"/>
        </dgm:presLayoutVars>
      </dgm:prSet>
      <dgm:spPr/>
    </dgm:pt>
    <dgm:pt modelId="{832EB356-699F-4F05-8DDB-B10A7DF3FCAE}" type="pres">
      <dgm:prSet presAssocID="{1ED9ACED-7A29-4578-8A89-3EEF63C27DF5}" presName="hierChild4" presStyleCnt="0"/>
      <dgm:spPr/>
    </dgm:pt>
    <dgm:pt modelId="{500D98EE-B8ED-4C38-9567-5DAD491A4029}" type="pres">
      <dgm:prSet presAssocID="{58D940C2-78A2-4345-92B4-95044AA599E1}" presName="Name23" presStyleLbl="parChTrans1D4" presStyleIdx="0" presStyleCnt="7"/>
      <dgm:spPr/>
    </dgm:pt>
    <dgm:pt modelId="{75988B6C-5DFB-4BA0-B298-C9B5FDDE3205}" type="pres">
      <dgm:prSet presAssocID="{EB9CC971-4E0F-4B9E-A4CE-3AB273970180}" presName="hierRoot4" presStyleCnt="0"/>
      <dgm:spPr/>
    </dgm:pt>
    <dgm:pt modelId="{813FCC9D-4687-47C0-88FD-A81A8C859A95}" type="pres">
      <dgm:prSet presAssocID="{EB9CC971-4E0F-4B9E-A4CE-3AB273970180}" presName="composite4" presStyleCnt="0"/>
      <dgm:spPr/>
    </dgm:pt>
    <dgm:pt modelId="{E30A1BC8-C230-400E-9E83-B27C278502DE}" type="pres">
      <dgm:prSet presAssocID="{EB9CC971-4E0F-4B9E-A4CE-3AB273970180}" presName="background4" presStyleLbl="node4" presStyleIdx="0" presStyleCnt="7"/>
      <dgm:spPr/>
    </dgm:pt>
    <dgm:pt modelId="{CFE9F0DC-37D9-4E02-8BA9-62546B95FCED}" type="pres">
      <dgm:prSet presAssocID="{EB9CC971-4E0F-4B9E-A4CE-3AB273970180}" presName="text4" presStyleLbl="fgAcc4" presStyleIdx="0" presStyleCnt="7" custScaleX="78552" custScaleY="50320">
        <dgm:presLayoutVars>
          <dgm:chPref val="3"/>
        </dgm:presLayoutVars>
      </dgm:prSet>
      <dgm:spPr/>
    </dgm:pt>
    <dgm:pt modelId="{59F12208-CB2C-4DF5-854A-ACCAE81E8E65}" type="pres">
      <dgm:prSet presAssocID="{EB9CC971-4E0F-4B9E-A4CE-3AB273970180}" presName="hierChild5" presStyleCnt="0"/>
      <dgm:spPr/>
    </dgm:pt>
    <dgm:pt modelId="{C12B384F-CC40-42DD-B779-651F2A0B0640}" type="pres">
      <dgm:prSet presAssocID="{26BC770A-A4D4-4CEE-9013-05848FCA3A17}" presName="Name23" presStyleLbl="parChTrans1D4" presStyleIdx="1" presStyleCnt="7"/>
      <dgm:spPr/>
    </dgm:pt>
    <dgm:pt modelId="{8DF23336-4054-4902-9D20-CA5E92FB9772}" type="pres">
      <dgm:prSet presAssocID="{A313A3F9-802D-4C31-992C-8D89F396A780}" presName="hierRoot4" presStyleCnt="0"/>
      <dgm:spPr/>
    </dgm:pt>
    <dgm:pt modelId="{6A68EC1F-6911-4109-9FCB-C473A34694D2}" type="pres">
      <dgm:prSet presAssocID="{A313A3F9-802D-4C31-992C-8D89F396A780}" presName="composite4" presStyleCnt="0"/>
      <dgm:spPr/>
    </dgm:pt>
    <dgm:pt modelId="{B9E2EECB-C130-4A6D-B77C-E018D6F7FEED}" type="pres">
      <dgm:prSet presAssocID="{A313A3F9-802D-4C31-992C-8D89F396A780}" presName="background4" presStyleLbl="node4" presStyleIdx="1" presStyleCnt="7"/>
      <dgm:spPr/>
    </dgm:pt>
    <dgm:pt modelId="{E16864CF-DB88-47A5-9D39-5CDCDED768D5}" type="pres">
      <dgm:prSet presAssocID="{A313A3F9-802D-4C31-992C-8D89F396A780}" presName="text4" presStyleLbl="fgAcc4" presStyleIdx="1" presStyleCnt="7" custScaleX="131109" custScaleY="98094">
        <dgm:presLayoutVars>
          <dgm:chPref val="3"/>
        </dgm:presLayoutVars>
      </dgm:prSet>
      <dgm:spPr/>
    </dgm:pt>
    <dgm:pt modelId="{3219610B-E234-4148-BF05-69967E334480}" type="pres">
      <dgm:prSet presAssocID="{A313A3F9-802D-4C31-992C-8D89F396A780}" presName="hierChild5" presStyleCnt="0"/>
      <dgm:spPr/>
    </dgm:pt>
    <dgm:pt modelId="{18A532F2-79A5-4DC1-872A-62F0298BA2D9}" type="pres">
      <dgm:prSet presAssocID="{97684932-BB79-41D4-BD04-29F49DCE3CE8}" presName="Name10" presStyleLbl="parChTrans1D2" presStyleIdx="1" presStyleCnt="3"/>
      <dgm:spPr/>
    </dgm:pt>
    <dgm:pt modelId="{260E2747-FCE2-4B57-ACEA-1AB7E2229C89}" type="pres">
      <dgm:prSet presAssocID="{5DBA28D8-34D5-4148-B7CD-FF2405A36BD6}" presName="hierRoot2" presStyleCnt="0"/>
      <dgm:spPr/>
    </dgm:pt>
    <dgm:pt modelId="{EA52132F-84CD-4AB5-BA64-B671FDE7B4BC}" type="pres">
      <dgm:prSet presAssocID="{5DBA28D8-34D5-4148-B7CD-FF2405A36BD6}" presName="composite2" presStyleCnt="0"/>
      <dgm:spPr/>
    </dgm:pt>
    <dgm:pt modelId="{B75F4195-C182-4E53-B3CF-8688A0F38D9D}" type="pres">
      <dgm:prSet presAssocID="{5DBA28D8-34D5-4148-B7CD-FF2405A36BD6}" presName="background2" presStyleLbl="node2" presStyleIdx="1" presStyleCnt="3"/>
      <dgm:spPr/>
    </dgm:pt>
    <dgm:pt modelId="{A939857C-CB5A-45A7-8B78-FF413ED716B7}" type="pres">
      <dgm:prSet presAssocID="{5DBA28D8-34D5-4148-B7CD-FF2405A36BD6}" presName="text2" presStyleLbl="fgAcc2" presStyleIdx="1" presStyleCnt="3" custAng="0" custScaleX="149581" custScaleY="90295">
        <dgm:presLayoutVars>
          <dgm:chPref val="3"/>
        </dgm:presLayoutVars>
      </dgm:prSet>
      <dgm:spPr/>
    </dgm:pt>
    <dgm:pt modelId="{5EEDCBA9-62B8-4E8C-BADF-F1CC4D2CD3DC}" type="pres">
      <dgm:prSet presAssocID="{5DBA28D8-34D5-4148-B7CD-FF2405A36BD6}" presName="hierChild3" presStyleCnt="0"/>
      <dgm:spPr/>
    </dgm:pt>
    <dgm:pt modelId="{1C6453D4-7FF1-4386-A88F-6E8B496F3809}" type="pres">
      <dgm:prSet presAssocID="{DEE5D9B9-F0AB-4DE8-A26C-301760D8FB25}" presName="Name17" presStyleLbl="parChTrans1D3" presStyleIdx="1" presStyleCnt="3"/>
      <dgm:spPr/>
    </dgm:pt>
    <dgm:pt modelId="{7A327FE8-378A-40DD-B5CE-D75AC7A67A23}" type="pres">
      <dgm:prSet presAssocID="{6855E98D-EFBC-43D7-9062-EF2EE830D692}" presName="hierRoot3" presStyleCnt="0"/>
      <dgm:spPr/>
    </dgm:pt>
    <dgm:pt modelId="{0CF39409-F05E-4614-89A0-59C39B47C6D8}" type="pres">
      <dgm:prSet presAssocID="{6855E98D-EFBC-43D7-9062-EF2EE830D692}" presName="composite3" presStyleCnt="0"/>
      <dgm:spPr/>
    </dgm:pt>
    <dgm:pt modelId="{B5C71F8B-C0DF-4AAD-9270-B8E20EEF020E}" type="pres">
      <dgm:prSet presAssocID="{6855E98D-EFBC-43D7-9062-EF2EE830D692}" presName="background3" presStyleLbl="node3" presStyleIdx="1" presStyleCnt="3"/>
      <dgm:spPr/>
    </dgm:pt>
    <dgm:pt modelId="{232D6463-836E-40F2-A858-D9E35EABB2D7}" type="pres">
      <dgm:prSet presAssocID="{6855E98D-EFBC-43D7-9062-EF2EE830D692}" presName="text3" presStyleLbl="fgAcc3" presStyleIdx="1" presStyleCnt="3" custScaleX="123830" custScaleY="56773">
        <dgm:presLayoutVars>
          <dgm:chPref val="3"/>
        </dgm:presLayoutVars>
      </dgm:prSet>
      <dgm:spPr/>
    </dgm:pt>
    <dgm:pt modelId="{79C37128-1219-443F-80A6-477E2149F494}" type="pres">
      <dgm:prSet presAssocID="{6855E98D-EFBC-43D7-9062-EF2EE830D692}" presName="hierChild4" presStyleCnt="0"/>
      <dgm:spPr/>
    </dgm:pt>
    <dgm:pt modelId="{D31D3F4E-E464-4C17-895B-1ECA03B7CCE6}" type="pres">
      <dgm:prSet presAssocID="{043E3B24-B48B-4128-9760-73D707D885EE}" presName="Name23" presStyleLbl="parChTrans1D4" presStyleIdx="2" presStyleCnt="7"/>
      <dgm:spPr/>
    </dgm:pt>
    <dgm:pt modelId="{2AB83712-A235-499D-8DDC-8177E9013D67}" type="pres">
      <dgm:prSet presAssocID="{28EB7292-0FDD-4989-98A6-985069D192E1}" presName="hierRoot4" presStyleCnt="0"/>
      <dgm:spPr/>
    </dgm:pt>
    <dgm:pt modelId="{7566E465-AB08-416D-82EC-645C053F45C7}" type="pres">
      <dgm:prSet presAssocID="{28EB7292-0FDD-4989-98A6-985069D192E1}" presName="composite4" presStyleCnt="0"/>
      <dgm:spPr/>
    </dgm:pt>
    <dgm:pt modelId="{B1FA101A-F40C-42A6-8C30-92877E6FDC02}" type="pres">
      <dgm:prSet presAssocID="{28EB7292-0FDD-4989-98A6-985069D192E1}" presName="background4" presStyleLbl="node4" presStyleIdx="2" presStyleCnt="7"/>
      <dgm:spPr/>
    </dgm:pt>
    <dgm:pt modelId="{E0D98661-E6B8-4C07-8EB1-50B853793438}" type="pres">
      <dgm:prSet presAssocID="{28EB7292-0FDD-4989-98A6-985069D192E1}" presName="text4" presStyleLbl="fgAcc4" presStyleIdx="2" presStyleCnt="7" custScaleX="111896" custScaleY="57035">
        <dgm:presLayoutVars>
          <dgm:chPref val="3"/>
        </dgm:presLayoutVars>
      </dgm:prSet>
      <dgm:spPr/>
    </dgm:pt>
    <dgm:pt modelId="{1ADC620C-0B7A-4E88-846B-A5C6ACACC6B9}" type="pres">
      <dgm:prSet presAssocID="{28EB7292-0FDD-4989-98A6-985069D192E1}" presName="hierChild5" presStyleCnt="0"/>
      <dgm:spPr/>
    </dgm:pt>
    <dgm:pt modelId="{14351D0F-CE9C-4C26-B1DD-35F8DC04A264}" type="pres">
      <dgm:prSet presAssocID="{D6B502EF-F69B-4879-816A-5B2F2B53B373}" presName="Name23" presStyleLbl="parChTrans1D4" presStyleIdx="3" presStyleCnt="7"/>
      <dgm:spPr/>
    </dgm:pt>
    <dgm:pt modelId="{714650DC-B5A4-4C21-ACB5-19E1EC26098F}" type="pres">
      <dgm:prSet presAssocID="{4816CC6F-44C6-476B-B4A6-F7C41C577C42}" presName="hierRoot4" presStyleCnt="0"/>
      <dgm:spPr/>
    </dgm:pt>
    <dgm:pt modelId="{6422A7D0-081C-40C4-8328-0A5CB47BA9B5}" type="pres">
      <dgm:prSet presAssocID="{4816CC6F-44C6-476B-B4A6-F7C41C577C42}" presName="composite4" presStyleCnt="0"/>
      <dgm:spPr/>
    </dgm:pt>
    <dgm:pt modelId="{72D00E5E-915A-4BED-82F0-A5D74B0A469B}" type="pres">
      <dgm:prSet presAssocID="{4816CC6F-44C6-476B-B4A6-F7C41C577C42}" presName="background4" presStyleLbl="node4" presStyleIdx="3" presStyleCnt="7"/>
      <dgm:spPr/>
    </dgm:pt>
    <dgm:pt modelId="{D33A3D49-6DA0-45EC-B4BC-CFA52A375E63}" type="pres">
      <dgm:prSet presAssocID="{4816CC6F-44C6-476B-B4A6-F7C41C577C42}" presName="text4" presStyleLbl="fgAcc4" presStyleIdx="3" presStyleCnt="7" custScaleX="108444" custScaleY="76724">
        <dgm:presLayoutVars>
          <dgm:chPref val="3"/>
        </dgm:presLayoutVars>
      </dgm:prSet>
      <dgm:spPr/>
    </dgm:pt>
    <dgm:pt modelId="{E60AFA96-6389-4D7A-A0CF-F864D8A53753}" type="pres">
      <dgm:prSet presAssocID="{4816CC6F-44C6-476B-B4A6-F7C41C577C42}" presName="hierChild5" presStyleCnt="0"/>
      <dgm:spPr/>
    </dgm:pt>
    <dgm:pt modelId="{9BAFA788-62AC-4346-8C32-AC3F10BF16E5}" type="pres">
      <dgm:prSet presAssocID="{34361A1C-24EE-4025-BC1C-D4D3FD67CFDD}" presName="Name23" presStyleLbl="parChTrans1D4" presStyleIdx="4" presStyleCnt="7"/>
      <dgm:spPr/>
    </dgm:pt>
    <dgm:pt modelId="{401CEC62-167F-4033-8BE9-12D14B7BBAD7}" type="pres">
      <dgm:prSet presAssocID="{8543BDFA-EBDC-4596-B149-65C3E39D993A}" presName="hierRoot4" presStyleCnt="0"/>
      <dgm:spPr/>
    </dgm:pt>
    <dgm:pt modelId="{09C85185-5054-4AEE-BDDA-B392CB03B01E}" type="pres">
      <dgm:prSet presAssocID="{8543BDFA-EBDC-4596-B149-65C3E39D993A}" presName="composite4" presStyleCnt="0"/>
      <dgm:spPr/>
    </dgm:pt>
    <dgm:pt modelId="{EA3142CC-B84D-4156-B9CE-825CE2391410}" type="pres">
      <dgm:prSet presAssocID="{8543BDFA-EBDC-4596-B149-65C3E39D993A}" presName="background4" presStyleLbl="node4" presStyleIdx="4" presStyleCnt="7"/>
      <dgm:spPr/>
    </dgm:pt>
    <dgm:pt modelId="{273AC287-F972-4816-809E-8693BABBACE4}" type="pres">
      <dgm:prSet presAssocID="{8543BDFA-EBDC-4596-B149-65C3E39D993A}" presName="text4" presStyleLbl="fgAcc4" presStyleIdx="4" presStyleCnt="7" custScaleX="111896" custScaleY="70984">
        <dgm:presLayoutVars>
          <dgm:chPref val="3"/>
        </dgm:presLayoutVars>
      </dgm:prSet>
      <dgm:spPr/>
    </dgm:pt>
    <dgm:pt modelId="{77904D00-2A21-4863-9460-D6B07AFDC35C}" type="pres">
      <dgm:prSet presAssocID="{8543BDFA-EBDC-4596-B149-65C3E39D993A}" presName="hierChild5" presStyleCnt="0"/>
      <dgm:spPr/>
    </dgm:pt>
    <dgm:pt modelId="{161F3A15-0AC4-440F-B935-EDCA0922F8C9}" type="pres">
      <dgm:prSet presAssocID="{87C8044D-D7DA-4579-855C-4A5A841A5CF3}" presName="Name10" presStyleLbl="parChTrans1D2" presStyleIdx="2" presStyleCnt="3"/>
      <dgm:spPr/>
    </dgm:pt>
    <dgm:pt modelId="{61859763-8203-4B03-99B2-B55EA26B2855}" type="pres">
      <dgm:prSet presAssocID="{1248D98D-8339-4FBD-BF23-182E800A6E41}" presName="hierRoot2" presStyleCnt="0"/>
      <dgm:spPr/>
    </dgm:pt>
    <dgm:pt modelId="{FA142D79-32B9-4E3A-B79D-9255E7A20F7B}" type="pres">
      <dgm:prSet presAssocID="{1248D98D-8339-4FBD-BF23-182E800A6E41}" presName="composite2" presStyleCnt="0"/>
      <dgm:spPr/>
    </dgm:pt>
    <dgm:pt modelId="{5E17BD24-7B98-43AE-A81F-2CD70578FA8D}" type="pres">
      <dgm:prSet presAssocID="{1248D98D-8339-4FBD-BF23-182E800A6E41}" presName="background2" presStyleLbl="node2" presStyleIdx="2" presStyleCnt="3"/>
      <dgm:spPr/>
    </dgm:pt>
    <dgm:pt modelId="{383A8558-1C93-4AF1-88F0-22A4DB93820F}" type="pres">
      <dgm:prSet presAssocID="{1248D98D-8339-4FBD-BF23-182E800A6E41}" presName="text2" presStyleLbl="fgAcc2" presStyleIdx="2" presStyleCnt="3" custScaleX="139137" custScaleY="90791">
        <dgm:presLayoutVars>
          <dgm:chPref val="3"/>
        </dgm:presLayoutVars>
      </dgm:prSet>
      <dgm:spPr/>
    </dgm:pt>
    <dgm:pt modelId="{26F2A247-D408-4EA3-88FE-54EB59BDE3F8}" type="pres">
      <dgm:prSet presAssocID="{1248D98D-8339-4FBD-BF23-182E800A6E41}" presName="hierChild3" presStyleCnt="0"/>
      <dgm:spPr/>
    </dgm:pt>
    <dgm:pt modelId="{8832556B-1C45-470B-A5B3-362187A4BFD1}" type="pres">
      <dgm:prSet presAssocID="{C7D27ACC-7DDA-4DB9-8F09-C9E212AE0CA8}" presName="Name17" presStyleLbl="parChTrans1D3" presStyleIdx="2" presStyleCnt="3"/>
      <dgm:spPr/>
    </dgm:pt>
    <dgm:pt modelId="{5BA0490E-2DD7-4CF6-981C-D818B21B0F91}" type="pres">
      <dgm:prSet presAssocID="{BA1D4A4D-4877-4248-9C25-72EDEBE8AA0F}" presName="hierRoot3" presStyleCnt="0"/>
      <dgm:spPr/>
    </dgm:pt>
    <dgm:pt modelId="{1F8389FA-D406-497C-BA66-D329D75075E3}" type="pres">
      <dgm:prSet presAssocID="{BA1D4A4D-4877-4248-9C25-72EDEBE8AA0F}" presName="composite3" presStyleCnt="0"/>
      <dgm:spPr/>
    </dgm:pt>
    <dgm:pt modelId="{4889B7C9-B08D-4B14-A625-BFDF038C379A}" type="pres">
      <dgm:prSet presAssocID="{BA1D4A4D-4877-4248-9C25-72EDEBE8AA0F}" presName="background3" presStyleLbl="node3" presStyleIdx="2" presStyleCnt="3"/>
      <dgm:spPr/>
    </dgm:pt>
    <dgm:pt modelId="{CEA4DA72-FC7F-4A4F-88A5-2356961D0F49}" type="pres">
      <dgm:prSet presAssocID="{BA1D4A4D-4877-4248-9C25-72EDEBE8AA0F}" presName="text3" presStyleLbl="fgAcc3" presStyleIdx="2" presStyleCnt="3" custScaleX="101920" custScaleY="63165">
        <dgm:presLayoutVars>
          <dgm:chPref val="3"/>
        </dgm:presLayoutVars>
      </dgm:prSet>
      <dgm:spPr/>
    </dgm:pt>
    <dgm:pt modelId="{DA2391BC-0C65-4948-9543-5E8A06CED4E1}" type="pres">
      <dgm:prSet presAssocID="{BA1D4A4D-4877-4248-9C25-72EDEBE8AA0F}" presName="hierChild4" presStyleCnt="0"/>
      <dgm:spPr/>
    </dgm:pt>
    <dgm:pt modelId="{C08E54C0-3887-48C3-A699-C248A3C05419}" type="pres">
      <dgm:prSet presAssocID="{1A058723-1F35-416E-A330-870E6F88DD96}" presName="Name23" presStyleLbl="parChTrans1D4" presStyleIdx="5" presStyleCnt="7"/>
      <dgm:spPr/>
    </dgm:pt>
    <dgm:pt modelId="{A72707DA-CCBC-4337-BFAE-807349C4EF01}" type="pres">
      <dgm:prSet presAssocID="{279205E3-E44B-46F9-9AB3-971EDB9A13BE}" presName="hierRoot4" presStyleCnt="0"/>
      <dgm:spPr/>
    </dgm:pt>
    <dgm:pt modelId="{7B9CCFE8-3F5E-42C0-8F84-3D1CD0D095FA}" type="pres">
      <dgm:prSet presAssocID="{279205E3-E44B-46F9-9AB3-971EDB9A13BE}" presName="composite4" presStyleCnt="0"/>
      <dgm:spPr/>
    </dgm:pt>
    <dgm:pt modelId="{7079A0C4-6D1B-4EE8-BFB1-C7EC58681C7C}" type="pres">
      <dgm:prSet presAssocID="{279205E3-E44B-46F9-9AB3-971EDB9A13BE}" presName="background4" presStyleLbl="node4" presStyleIdx="5" presStyleCnt="7"/>
      <dgm:spPr/>
    </dgm:pt>
    <dgm:pt modelId="{FBCD86C5-F2D6-4925-88A4-E1FC6DEECB1A}" type="pres">
      <dgm:prSet presAssocID="{279205E3-E44B-46F9-9AB3-971EDB9A13BE}" presName="text4" presStyleLbl="fgAcc4" presStyleIdx="5" presStyleCnt="7" custScaleX="100949" custScaleY="76110">
        <dgm:presLayoutVars>
          <dgm:chPref val="3"/>
        </dgm:presLayoutVars>
      </dgm:prSet>
      <dgm:spPr/>
    </dgm:pt>
    <dgm:pt modelId="{23C42156-25C4-4A48-BEE8-444B8D166883}" type="pres">
      <dgm:prSet presAssocID="{279205E3-E44B-46F9-9AB3-971EDB9A13BE}" presName="hierChild5" presStyleCnt="0"/>
      <dgm:spPr/>
    </dgm:pt>
    <dgm:pt modelId="{591242FF-1E30-4FC3-B964-FF88D54156F2}" type="pres">
      <dgm:prSet presAssocID="{02942C68-6115-4F15-B4A6-6FE481BC8366}" presName="Name23" presStyleLbl="parChTrans1D4" presStyleIdx="6" presStyleCnt="7"/>
      <dgm:spPr/>
    </dgm:pt>
    <dgm:pt modelId="{CF793DCF-09A0-4EA3-9811-9C8300A7AD50}" type="pres">
      <dgm:prSet presAssocID="{81909314-8165-4F60-9F38-185E660BBA1B}" presName="hierRoot4" presStyleCnt="0"/>
      <dgm:spPr/>
    </dgm:pt>
    <dgm:pt modelId="{5B15E070-F2D0-41DF-80C4-B0C6DBA1AC77}" type="pres">
      <dgm:prSet presAssocID="{81909314-8165-4F60-9F38-185E660BBA1B}" presName="composite4" presStyleCnt="0"/>
      <dgm:spPr/>
    </dgm:pt>
    <dgm:pt modelId="{26A8414F-EB1A-4612-A2A2-BE0D7242C060}" type="pres">
      <dgm:prSet presAssocID="{81909314-8165-4F60-9F38-185E660BBA1B}" presName="background4" presStyleLbl="node4" presStyleIdx="6" presStyleCnt="7"/>
      <dgm:spPr>
        <a:solidFill>
          <a:schemeClr val="accent1"/>
        </a:solidFill>
      </dgm:spPr>
    </dgm:pt>
    <dgm:pt modelId="{34C16DD8-24B1-481D-8D7B-6C18F3E79AB7}" type="pres">
      <dgm:prSet presAssocID="{81909314-8165-4F60-9F38-185E660BBA1B}" presName="text4" presStyleLbl="fgAcc4" presStyleIdx="6" presStyleCnt="7" custScaleX="124817" custScaleY="100000">
        <dgm:presLayoutVars>
          <dgm:chPref val="3"/>
        </dgm:presLayoutVars>
      </dgm:prSet>
      <dgm:spPr/>
    </dgm:pt>
    <dgm:pt modelId="{52E7E9D7-65B5-4EE2-96D3-071440543989}" type="pres">
      <dgm:prSet presAssocID="{81909314-8165-4F60-9F38-185E660BBA1B}" presName="hierChild5" presStyleCnt="0"/>
      <dgm:spPr/>
    </dgm:pt>
  </dgm:ptLst>
  <dgm:cxnLst>
    <dgm:cxn modelId="{C2C2EE12-C31C-48CC-9EB7-01729A63E31C}" type="presOf" srcId="{D6B502EF-F69B-4879-816A-5B2F2B53B373}" destId="{14351D0F-CE9C-4C26-B1DD-35F8DC04A264}" srcOrd="0" destOrd="0" presId="urn:microsoft.com/office/officeart/2005/8/layout/hierarchy1"/>
    <dgm:cxn modelId="{99A6DA13-7513-44A1-A2DB-BB8D1A8D31C7}" type="presOf" srcId="{87C8044D-D7DA-4579-855C-4A5A841A5CF3}" destId="{161F3A15-0AC4-440F-B935-EDCA0922F8C9}" srcOrd="0" destOrd="0" presId="urn:microsoft.com/office/officeart/2005/8/layout/hierarchy1"/>
    <dgm:cxn modelId="{1930E816-6BDF-4C95-B4FF-1C359510787E}" type="presOf" srcId="{279205E3-E44B-46F9-9AB3-971EDB9A13BE}" destId="{FBCD86C5-F2D6-4925-88A4-E1FC6DEECB1A}" srcOrd="0" destOrd="0" presId="urn:microsoft.com/office/officeart/2005/8/layout/hierarchy1"/>
    <dgm:cxn modelId="{B84B2718-29E7-4B23-9FA8-0D81C7F67694}" type="presOf" srcId="{58D940C2-78A2-4345-92B4-95044AA599E1}" destId="{500D98EE-B8ED-4C38-9567-5DAD491A4029}" srcOrd="0" destOrd="0" presId="urn:microsoft.com/office/officeart/2005/8/layout/hierarchy1"/>
    <dgm:cxn modelId="{3EABCA1D-16DB-4FFC-A4A2-B4D2838CED8F}" type="presOf" srcId="{043E3B24-B48B-4128-9760-73D707D885EE}" destId="{D31D3F4E-E464-4C17-895B-1ECA03B7CCE6}" srcOrd="0" destOrd="0" presId="urn:microsoft.com/office/officeart/2005/8/layout/hierarchy1"/>
    <dgm:cxn modelId="{E9D7BA1F-2597-4DA2-BFEE-D42B41B71948}" srcId="{BA1D4A4D-4877-4248-9C25-72EDEBE8AA0F}" destId="{279205E3-E44B-46F9-9AB3-971EDB9A13BE}" srcOrd="0" destOrd="0" parTransId="{1A058723-1F35-416E-A330-870E6F88DD96}" sibTransId="{43379DE6-1290-483A-80BD-B93C0F66B17F}"/>
    <dgm:cxn modelId="{ED6AB52F-9D42-41DE-AF3D-EDE4E2E4A8B1}" type="presOf" srcId="{02942C68-6115-4F15-B4A6-6FE481BC8366}" destId="{591242FF-1E30-4FC3-B964-FF88D54156F2}" srcOrd="0" destOrd="0" presId="urn:microsoft.com/office/officeart/2005/8/layout/hierarchy1"/>
    <dgm:cxn modelId="{385BC131-B173-499E-8BE0-F2C9499EFEC3}" type="presOf" srcId="{34361A1C-24EE-4025-BC1C-D4D3FD67CFDD}" destId="{9BAFA788-62AC-4346-8C32-AC3F10BF16E5}" srcOrd="0" destOrd="0" presId="urn:microsoft.com/office/officeart/2005/8/layout/hierarchy1"/>
    <dgm:cxn modelId="{36F57F3B-FD7D-4B9A-9C83-3E306A77F05A}" srcId="{1ED9ACED-7A29-4578-8A89-3EEF63C27DF5}" destId="{EB9CC971-4E0F-4B9E-A4CE-3AB273970180}" srcOrd="0" destOrd="0" parTransId="{58D940C2-78A2-4345-92B4-95044AA599E1}" sibTransId="{24A0A1C1-3868-475B-8C51-C9D516DAE0D0}"/>
    <dgm:cxn modelId="{1C30C53B-365E-4560-8534-6E4ED235688E}" type="presOf" srcId="{4816CC6F-44C6-476B-B4A6-F7C41C577C42}" destId="{D33A3D49-6DA0-45EC-B4BC-CFA52A375E63}" srcOrd="0" destOrd="0" presId="urn:microsoft.com/office/officeart/2005/8/layout/hierarchy1"/>
    <dgm:cxn modelId="{999DE23C-8483-4AF8-A6E4-08BE88356157}" srcId="{4FBC3D76-5FBA-4B74-B1BE-3B885A308EC6}" destId="{CC369BD8-34CA-41AD-9C0B-8CC6060AB101}" srcOrd="0" destOrd="0" parTransId="{EA0D9C82-7A0B-475B-9AB1-4BB7D54287FF}" sibTransId="{E000708A-75CE-4916-AD67-6746D4BE2C83}"/>
    <dgm:cxn modelId="{A71EB466-17D1-4178-8277-72EC8D394E24}" type="presOf" srcId="{C7D27ACC-7DDA-4DB9-8F09-C9E212AE0CA8}" destId="{8832556B-1C45-470B-A5B3-362187A4BFD1}" srcOrd="0" destOrd="0" presId="urn:microsoft.com/office/officeart/2005/8/layout/hierarchy1"/>
    <dgm:cxn modelId="{CCB30067-A322-475F-B7FF-F906AE1421A1}" type="presOf" srcId="{1ED9ACED-7A29-4578-8A89-3EEF63C27DF5}" destId="{6764A946-0C8E-4238-A018-102E02DD9B9C}" srcOrd="0" destOrd="0" presId="urn:microsoft.com/office/officeart/2005/8/layout/hierarchy1"/>
    <dgm:cxn modelId="{A9627869-9DA7-47C5-B0CC-58CFF47C53E0}" type="presOf" srcId="{81909314-8165-4F60-9F38-185E660BBA1B}" destId="{34C16DD8-24B1-481D-8D7B-6C18F3E79AB7}" srcOrd="0" destOrd="0" presId="urn:microsoft.com/office/officeart/2005/8/layout/hierarchy1"/>
    <dgm:cxn modelId="{6EF38649-EAFE-4AA7-A896-1E1B1E6149CD}" type="presOf" srcId="{28EB7292-0FDD-4989-98A6-985069D192E1}" destId="{E0D98661-E6B8-4C07-8EB1-50B853793438}" srcOrd="0" destOrd="0" presId="urn:microsoft.com/office/officeart/2005/8/layout/hierarchy1"/>
    <dgm:cxn modelId="{3A49606B-1CCC-4491-8848-E0A31A0C1BA2}" type="presOf" srcId="{26BC770A-A4D4-4CEE-9013-05848FCA3A17}" destId="{C12B384F-CC40-42DD-B779-651F2A0B0640}" srcOrd="0" destOrd="0" presId="urn:microsoft.com/office/officeart/2005/8/layout/hierarchy1"/>
    <dgm:cxn modelId="{44979C6D-B586-4BD4-BF7C-D4C477E3B9C1}" type="presOf" srcId="{F7C27B01-DC69-485E-B510-6EC1A6E75BDE}" destId="{5FEC1ECF-7820-409F-9FBD-9ACC46C66B17}" srcOrd="0" destOrd="0" presId="urn:microsoft.com/office/officeart/2005/8/layout/hierarchy1"/>
    <dgm:cxn modelId="{505DB35A-C2BC-4F91-AF09-DE45048C297A}" type="presOf" srcId="{A313A3F9-802D-4C31-992C-8D89F396A780}" destId="{E16864CF-DB88-47A5-9D39-5CDCDED768D5}" srcOrd="0" destOrd="0" presId="urn:microsoft.com/office/officeart/2005/8/layout/hierarchy1"/>
    <dgm:cxn modelId="{FABF647C-0A0D-409A-8031-167CE2077B1E}" type="presOf" srcId="{3E395761-CC35-42E2-8787-55A45FF50711}" destId="{DEC18BA4-2A71-4945-B5E6-AB535F3412D2}" srcOrd="0" destOrd="0" presId="urn:microsoft.com/office/officeart/2005/8/layout/hierarchy1"/>
    <dgm:cxn modelId="{38395080-CA49-4D25-95AD-567DB04EC0C1}" type="presOf" srcId="{DF606F75-A08D-419B-A02C-659CC006D033}" destId="{437A2F22-E5F9-4987-86E0-02EA1F5DA54B}" srcOrd="0" destOrd="0" presId="urn:microsoft.com/office/officeart/2005/8/layout/hierarchy1"/>
    <dgm:cxn modelId="{49255D8F-DFCC-4667-B888-649B77C81388}" type="presOf" srcId="{BA1D4A4D-4877-4248-9C25-72EDEBE8AA0F}" destId="{CEA4DA72-FC7F-4A4F-88A5-2356961D0F49}" srcOrd="0" destOrd="0" presId="urn:microsoft.com/office/officeart/2005/8/layout/hierarchy1"/>
    <dgm:cxn modelId="{C1D51196-6B49-4197-8745-F2AD10A84767}" type="presOf" srcId="{8543BDFA-EBDC-4596-B149-65C3E39D993A}" destId="{273AC287-F972-4816-809E-8693BABBACE4}" srcOrd="0" destOrd="0" presId="urn:microsoft.com/office/officeart/2005/8/layout/hierarchy1"/>
    <dgm:cxn modelId="{95639B9B-17A2-4F73-BF53-7FD2060409E1}" srcId="{28EB7292-0FDD-4989-98A6-985069D192E1}" destId="{4816CC6F-44C6-476B-B4A6-F7C41C577C42}" srcOrd="0" destOrd="0" parTransId="{D6B502EF-F69B-4879-816A-5B2F2B53B373}" sibTransId="{B7FA88AA-3FBD-4D9B-BF00-FE3E4C02181E}"/>
    <dgm:cxn modelId="{900AD0A1-EBFC-4719-9FFD-9199145DFD23}" srcId="{CC369BD8-34CA-41AD-9C0B-8CC6060AB101}" destId="{F7C27B01-DC69-485E-B510-6EC1A6E75BDE}" srcOrd="0" destOrd="0" parTransId="{3E395761-CC35-42E2-8787-55A45FF50711}" sibTransId="{605DDE69-E6EF-4AEF-B369-985377141018}"/>
    <dgm:cxn modelId="{20DF48A2-C9E0-46AA-9D87-81256AF3A89C}" type="presOf" srcId="{DEE5D9B9-F0AB-4DE8-A26C-301760D8FB25}" destId="{1C6453D4-7FF1-4386-A88F-6E8B496F3809}" srcOrd="0" destOrd="0" presId="urn:microsoft.com/office/officeart/2005/8/layout/hierarchy1"/>
    <dgm:cxn modelId="{008430AA-C23B-4AE7-8CC7-7CD74B3E33FC}" srcId="{F7C27B01-DC69-485E-B510-6EC1A6E75BDE}" destId="{1ED9ACED-7A29-4578-8A89-3EEF63C27DF5}" srcOrd="0" destOrd="0" parTransId="{DF606F75-A08D-419B-A02C-659CC006D033}" sibTransId="{F6A635AE-24B0-40E9-89BC-FB4BE23C9699}"/>
    <dgm:cxn modelId="{8BB75DAE-8A2F-4AA7-8BBD-1A720178176D}" type="presOf" srcId="{1248D98D-8339-4FBD-BF23-182E800A6E41}" destId="{383A8558-1C93-4AF1-88F0-22A4DB93820F}" srcOrd="0" destOrd="0" presId="urn:microsoft.com/office/officeart/2005/8/layout/hierarchy1"/>
    <dgm:cxn modelId="{3AEFEBB0-558A-4F1B-8A5F-79DC0B0B75D2}" type="presOf" srcId="{6855E98D-EFBC-43D7-9062-EF2EE830D692}" destId="{232D6463-836E-40F2-A858-D9E35EABB2D7}" srcOrd="0" destOrd="0" presId="urn:microsoft.com/office/officeart/2005/8/layout/hierarchy1"/>
    <dgm:cxn modelId="{CEA2D3B6-82CE-49DF-BC1D-B94A5DF40982}" srcId="{CC369BD8-34CA-41AD-9C0B-8CC6060AB101}" destId="{5DBA28D8-34D5-4148-B7CD-FF2405A36BD6}" srcOrd="1" destOrd="0" parTransId="{97684932-BB79-41D4-BD04-29F49DCE3CE8}" sibTransId="{6DD4EA8D-8CDE-4A29-9900-9F8A925725A3}"/>
    <dgm:cxn modelId="{8A7DE8BD-63A4-421A-B88F-3FBCB5C74D91}" type="presOf" srcId="{5DBA28D8-34D5-4148-B7CD-FF2405A36BD6}" destId="{A939857C-CB5A-45A7-8B78-FF413ED716B7}" srcOrd="0" destOrd="0" presId="urn:microsoft.com/office/officeart/2005/8/layout/hierarchy1"/>
    <dgm:cxn modelId="{67D902BE-C152-4554-A2C1-16F355A823D1}" srcId="{CC369BD8-34CA-41AD-9C0B-8CC6060AB101}" destId="{1248D98D-8339-4FBD-BF23-182E800A6E41}" srcOrd="2" destOrd="0" parTransId="{87C8044D-D7DA-4579-855C-4A5A841A5CF3}" sibTransId="{0CDBDE82-F07C-4476-B45E-D2AB59F53F03}"/>
    <dgm:cxn modelId="{66AA54C1-9E6C-4FB6-8A50-A6488BAB8B53}" srcId="{1248D98D-8339-4FBD-BF23-182E800A6E41}" destId="{BA1D4A4D-4877-4248-9C25-72EDEBE8AA0F}" srcOrd="0" destOrd="0" parTransId="{C7D27ACC-7DDA-4DB9-8F09-C9E212AE0CA8}" sibTransId="{36B46412-8211-41BB-AD8E-9F7761CD972C}"/>
    <dgm:cxn modelId="{C98860C7-5741-41AC-87AC-C0AC996E717A}" type="presOf" srcId="{EB9CC971-4E0F-4B9E-A4CE-3AB273970180}" destId="{CFE9F0DC-37D9-4E02-8BA9-62546B95FCED}" srcOrd="0" destOrd="0" presId="urn:microsoft.com/office/officeart/2005/8/layout/hierarchy1"/>
    <dgm:cxn modelId="{D8BDD1C9-C7F4-4CFD-9A50-105E16A1D5EB}" srcId="{5DBA28D8-34D5-4148-B7CD-FF2405A36BD6}" destId="{6855E98D-EFBC-43D7-9062-EF2EE830D692}" srcOrd="0" destOrd="0" parTransId="{DEE5D9B9-F0AB-4DE8-A26C-301760D8FB25}" sibTransId="{DB846F16-C4C4-48F9-AE72-EFB3B927BE81}"/>
    <dgm:cxn modelId="{D2C00FCB-F188-4FF3-91A1-3C3C07EC60F6}" type="presOf" srcId="{1A058723-1F35-416E-A330-870E6F88DD96}" destId="{C08E54C0-3887-48C3-A699-C248A3C05419}" srcOrd="0" destOrd="0" presId="urn:microsoft.com/office/officeart/2005/8/layout/hierarchy1"/>
    <dgm:cxn modelId="{6A88FECD-3742-4F73-A006-9750505B64FC}" type="presOf" srcId="{97684932-BB79-41D4-BD04-29F49DCE3CE8}" destId="{18A532F2-79A5-4DC1-872A-62F0298BA2D9}" srcOrd="0" destOrd="0" presId="urn:microsoft.com/office/officeart/2005/8/layout/hierarchy1"/>
    <dgm:cxn modelId="{CE0883D4-BE56-492E-98C5-B653F28A0523}" srcId="{EB9CC971-4E0F-4B9E-A4CE-3AB273970180}" destId="{A313A3F9-802D-4C31-992C-8D89F396A780}" srcOrd="0" destOrd="0" parTransId="{26BC770A-A4D4-4CEE-9013-05848FCA3A17}" sibTransId="{FB022676-91A8-4ED5-AAF9-3BA9C499005C}"/>
    <dgm:cxn modelId="{FE8A30D5-0B13-41FC-92CF-3D3FEB31179B}" type="presOf" srcId="{4FBC3D76-5FBA-4B74-B1BE-3B885A308EC6}" destId="{049FBA11-DAB6-4CFE-B146-D7E5AB2543FF}" srcOrd="0" destOrd="0" presId="urn:microsoft.com/office/officeart/2005/8/layout/hierarchy1"/>
    <dgm:cxn modelId="{2A8A73E0-D671-4507-B676-0AA7157AB75B}" srcId="{4816CC6F-44C6-476B-B4A6-F7C41C577C42}" destId="{8543BDFA-EBDC-4596-B149-65C3E39D993A}" srcOrd="0" destOrd="0" parTransId="{34361A1C-24EE-4025-BC1C-D4D3FD67CFDD}" sibTransId="{4B1FE9CC-01A8-4E7F-8EC3-E535C4E4848E}"/>
    <dgm:cxn modelId="{A32B9BE3-0DCD-436E-98DF-9C68A849FA2A}" srcId="{6855E98D-EFBC-43D7-9062-EF2EE830D692}" destId="{28EB7292-0FDD-4989-98A6-985069D192E1}" srcOrd="0" destOrd="0" parTransId="{043E3B24-B48B-4128-9760-73D707D885EE}" sibTransId="{814E0F98-C354-415E-B468-59E8D765AEC1}"/>
    <dgm:cxn modelId="{6DC178F0-9C54-45FD-B6C5-19D43EF7455D}" type="presOf" srcId="{CC369BD8-34CA-41AD-9C0B-8CC6060AB101}" destId="{5082B2EA-ABA5-4916-B65E-BBCDC93E4BAD}" srcOrd="0" destOrd="0" presId="urn:microsoft.com/office/officeart/2005/8/layout/hierarchy1"/>
    <dgm:cxn modelId="{2912DBF3-822B-4F84-B0D9-112A540BE1D1}" srcId="{279205E3-E44B-46F9-9AB3-971EDB9A13BE}" destId="{81909314-8165-4F60-9F38-185E660BBA1B}" srcOrd="0" destOrd="0" parTransId="{02942C68-6115-4F15-B4A6-6FE481BC8366}" sibTransId="{8C0DE686-46FE-473C-8759-09E0121F316D}"/>
    <dgm:cxn modelId="{8648112E-321D-4141-AC5D-7294B0C10FAE}" type="presParOf" srcId="{049FBA11-DAB6-4CFE-B146-D7E5AB2543FF}" destId="{C35E6957-5D12-4B9A-BF77-691766A2CAA0}" srcOrd="0" destOrd="0" presId="urn:microsoft.com/office/officeart/2005/8/layout/hierarchy1"/>
    <dgm:cxn modelId="{5118518A-6028-46FE-A582-E8F2C7F1538B}" type="presParOf" srcId="{C35E6957-5D12-4B9A-BF77-691766A2CAA0}" destId="{64D9A795-D206-4542-8F79-5703E13D173D}" srcOrd="0" destOrd="0" presId="urn:microsoft.com/office/officeart/2005/8/layout/hierarchy1"/>
    <dgm:cxn modelId="{DA5AB0CC-3141-48A2-8AA3-F3DEA22DB1EA}" type="presParOf" srcId="{64D9A795-D206-4542-8F79-5703E13D173D}" destId="{A0344279-5BF3-4DA3-AD4C-309275D5B704}" srcOrd="0" destOrd="0" presId="urn:microsoft.com/office/officeart/2005/8/layout/hierarchy1"/>
    <dgm:cxn modelId="{390E97AC-6BF7-409E-80DB-42D8CEEEC764}" type="presParOf" srcId="{64D9A795-D206-4542-8F79-5703E13D173D}" destId="{5082B2EA-ABA5-4916-B65E-BBCDC93E4BAD}" srcOrd="1" destOrd="0" presId="urn:microsoft.com/office/officeart/2005/8/layout/hierarchy1"/>
    <dgm:cxn modelId="{2B1AE3E4-2A21-4419-A7C1-62DE3D792B6D}" type="presParOf" srcId="{C35E6957-5D12-4B9A-BF77-691766A2CAA0}" destId="{7FCE9D4B-C48F-43D5-8F4B-55428E59152C}" srcOrd="1" destOrd="0" presId="urn:microsoft.com/office/officeart/2005/8/layout/hierarchy1"/>
    <dgm:cxn modelId="{A4AE9235-0992-4BAF-91B3-B5E54C547FA6}" type="presParOf" srcId="{7FCE9D4B-C48F-43D5-8F4B-55428E59152C}" destId="{DEC18BA4-2A71-4945-B5E6-AB535F3412D2}" srcOrd="0" destOrd="0" presId="urn:microsoft.com/office/officeart/2005/8/layout/hierarchy1"/>
    <dgm:cxn modelId="{9FB6CC9E-2F89-4E82-8251-08E58B77F1C9}" type="presParOf" srcId="{7FCE9D4B-C48F-43D5-8F4B-55428E59152C}" destId="{75049D0D-28B1-4486-9CE6-8240420D36F4}" srcOrd="1" destOrd="0" presId="urn:microsoft.com/office/officeart/2005/8/layout/hierarchy1"/>
    <dgm:cxn modelId="{3CABFD6A-0C51-4C00-8E7E-3553605C33BC}" type="presParOf" srcId="{75049D0D-28B1-4486-9CE6-8240420D36F4}" destId="{A651D6E2-A682-46AC-A5AD-2B1E24F5D596}" srcOrd="0" destOrd="0" presId="urn:microsoft.com/office/officeart/2005/8/layout/hierarchy1"/>
    <dgm:cxn modelId="{73EBC987-AC53-49C9-A979-14858661A916}" type="presParOf" srcId="{A651D6E2-A682-46AC-A5AD-2B1E24F5D596}" destId="{88C2ACE0-5DEA-4764-9FB5-C1E437A87EFC}" srcOrd="0" destOrd="0" presId="urn:microsoft.com/office/officeart/2005/8/layout/hierarchy1"/>
    <dgm:cxn modelId="{19DD929B-6659-41E2-BEE5-CD6EE9307207}" type="presParOf" srcId="{A651D6E2-A682-46AC-A5AD-2B1E24F5D596}" destId="{5FEC1ECF-7820-409F-9FBD-9ACC46C66B17}" srcOrd="1" destOrd="0" presId="urn:microsoft.com/office/officeart/2005/8/layout/hierarchy1"/>
    <dgm:cxn modelId="{F00BB69C-C6AE-47C2-8B81-3E4221C686E6}" type="presParOf" srcId="{75049D0D-28B1-4486-9CE6-8240420D36F4}" destId="{5B028F9A-FAA0-4DC9-BB9C-88DE4A34BFCB}" srcOrd="1" destOrd="0" presId="urn:microsoft.com/office/officeart/2005/8/layout/hierarchy1"/>
    <dgm:cxn modelId="{1CA7E9BD-9CE9-4411-BED4-2106D034D8D7}" type="presParOf" srcId="{5B028F9A-FAA0-4DC9-BB9C-88DE4A34BFCB}" destId="{437A2F22-E5F9-4987-86E0-02EA1F5DA54B}" srcOrd="0" destOrd="0" presId="urn:microsoft.com/office/officeart/2005/8/layout/hierarchy1"/>
    <dgm:cxn modelId="{CFBAB5CB-D061-4319-9822-3B47EEB949BE}" type="presParOf" srcId="{5B028F9A-FAA0-4DC9-BB9C-88DE4A34BFCB}" destId="{C62DE4C3-A592-4FB1-9BAA-E637956D1D29}" srcOrd="1" destOrd="0" presId="urn:microsoft.com/office/officeart/2005/8/layout/hierarchy1"/>
    <dgm:cxn modelId="{5CF1C8FA-ECBE-47A8-837B-5DB4DAC75CDA}" type="presParOf" srcId="{C62DE4C3-A592-4FB1-9BAA-E637956D1D29}" destId="{8F356B91-5A5A-4B63-9B1C-383361AD3A3E}" srcOrd="0" destOrd="0" presId="urn:microsoft.com/office/officeart/2005/8/layout/hierarchy1"/>
    <dgm:cxn modelId="{A6234C97-868A-4B16-A622-C40D64768EBF}" type="presParOf" srcId="{8F356B91-5A5A-4B63-9B1C-383361AD3A3E}" destId="{A9FA2EC0-F2C0-405C-8210-773B5424679B}" srcOrd="0" destOrd="0" presId="urn:microsoft.com/office/officeart/2005/8/layout/hierarchy1"/>
    <dgm:cxn modelId="{22900A66-6548-4AF0-B94E-664073047A1B}" type="presParOf" srcId="{8F356B91-5A5A-4B63-9B1C-383361AD3A3E}" destId="{6764A946-0C8E-4238-A018-102E02DD9B9C}" srcOrd="1" destOrd="0" presId="urn:microsoft.com/office/officeart/2005/8/layout/hierarchy1"/>
    <dgm:cxn modelId="{CF0F3C68-5B38-4F24-9636-0F43E4267E54}" type="presParOf" srcId="{C62DE4C3-A592-4FB1-9BAA-E637956D1D29}" destId="{832EB356-699F-4F05-8DDB-B10A7DF3FCAE}" srcOrd="1" destOrd="0" presId="urn:microsoft.com/office/officeart/2005/8/layout/hierarchy1"/>
    <dgm:cxn modelId="{8410CA25-91C7-421E-8512-3AF6297F8F61}" type="presParOf" srcId="{832EB356-699F-4F05-8DDB-B10A7DF3FCAE}" destId="{500D98EE-B8ED-4C38-9567-5DAD491A4029}" srcOrd="0" destOrd="0" presId="urn:microsoft.com/office/officeart/2005/8/layout/hierarchy1"/>
    <dgm:cxn modelId="{4CA382AA-30E5-49A2-A2C6-00D87DC026D1}" type="presParOf" srcId="{832EB356-699F-4F05-8DDB-B10A7DF3FCAE}" destId="{75988B6C-5DFB-4BA0-B298-C9B5FDDE3205}" srcOrd="1" destOrd="0" presId="urn:microsoft.com/office/officeart/2005/8/layout/hierarchy1"/>
    <dgm:cxn modelId="{074D988B-25AE-41AB-A153-02850489A09D}" type="presParOf" srcId="{75988B6C-5DFB-4BA0-B298-C9B5FDDE3205}" destId="{813FCC9D-4687-47C0-88FD-A81A8C859A95}" srcOrd="0" destOrd="0" presId="urn:microsoft.com/office/officeart/2005/8/layout/hierarchy1"/>
    <dgm:cxn modelId="{9BFB6FF1-E38F-4BB3-98C8-1EC7E846BB3F}" type="presParOf" srcId="{813FCC9D-4687-47C0-88FD-A81A8C859A95}" destId="{E30A1BC8-C230-400E-9E83-B27C278502DE}" srcOrd="0" destOrd="0" presId="urn:microsoft.com/office/officeart/2005/8/layout/hierarchy1"/>
    <dgm:cxn modelId="{48029DF3-BD01-4254-8A35-66340459FF64}" type="presParOf" srcId="{813FCC9D-4687-47C0-88FD-A81A8C859A95}" destId="{CFE9F0DC-37D9-4E02-8BA9-62546B95FCED}" srcOrd="1" destOrd="0" presId="urn:microsoft.com/office/officeart/2005/8/layout/hierarchy1"/>
    <dgm:cxn modelId="{7016C46C-C194-496E-86BA-5A02D5C831F3}" type="presParOf" srcId="{75988B6C-5DFB-4BA0-B298-C9B5FDDE3205}" destId="{59F12208-CB2C-4DF5-854A-ACCAE81E8E65}" srcOrd="1" destOrd="0" presId="urn:microsoft.com/office/officeart/2005/8/layout/hierarchy1"/>
    <dgm:cxn modelId="{9A8D4CFF-BD91-4C6D-A600-1DAF2F47B972}" type="presParOf" srcId="{59F12208-CB2C-4DF5-854A-ACCAE81E8E65}" destId="{C12B384F-CC40-42DD-B779-651F2A0B0640}" srcOrd="0" destOrd="0" presId="urn:microsoft.com/office/officeart/2005/8/layout/hierarchy1"/>
    <dgm:cxn modelId="{523C28A5-6D40-43E1-82D1-A307D0D68C7E}" type="presParOf" srcId="{59F12208-CB2C-4DF5-854A-ACCAE81E8E65}" destId="{8DF23336-4054-4902-9D20-CA5E92FB9772}" srcOrd="1" destOrd="0" presId="urn:microsoft.com/office/officeart/2005/8/layout/hierarchy1"/>
    <dgm:cxn modelId="{5CB2E995-66D8-426D-9A16-C8B21D92801A}" type="presParOf" srcId="{8DF23336-4054-4902-9D20-CA5E92FB9772}" destId="{6A68EC1F-6911-4109-9FCB-C473A34694D2}" srcOrd="0" destOrd="0" presId="urn:microsoft.com/office/officeart/2005/8/layout/hierarchy1"/>
    <dgm:cxn modelId="{E6A5A1F5-62F8-4D5A-8D52-0DFE7218A147}" type="presParOf" srcId="{6A68EC1F-6911-4109-9FCB-C473A34694D2}" destId="{B9E2EECB-C130-4A6D-B77C-E018D6F7FEED}" srcOrd="0" destOrd="0" presId="urn:microsoft.com/office/officeart/2005/8/layout/hierarchy1"/>
    <dgm:cxn modelId="{8F318014-3ED2-4D5E-9082-89B9FD8B324F}" type="presParOf" srcId="{6A68EC1F-6911-4109-9FCB-C473A34694D2}" destId="{E16864CF-DB88-47A5-9D39-5CDCDED768D5}" srcOrd="1" destOrd="0" presId="urn:microsoft.com/office/officeart/2005/8/layout/hierarchy1"/>
    <dgm:cxn modelId="{B988630A-E489-478E-9D45-DF88966648D8}" type="presParOf" srcId="{8DF23336-4054-4902-9D20-CA5E92FB9772}" destId="{3219610B-E234-4148-BF05-69967E334480}" srcOrd="1" destOrd="0" presId="urn:microsoft.com/office/officeart/2005/8/layout/hierarchy1"/>
    <dgm:cxn modelId="{ECB0862C-925B-4A49-B10B-73AD9E2FC936}" type="presParOf" srcId="{7FCE9D4B-C48F-43D5-8F4B-55428E59152C}" destId="{18A532F2-79A5-4DC1-872A-62F0298BA2D9}" srcOrd="2" destOrd="0" presId="urn:microsoft.com/office/officeart/2005/8/layout/hierarchy1"/>
    <dgm:cxn modelId="{BEBCA22A-E7E4-489B-BC1D-7778FDC9A2CB}" type="presParOf" srcId="{7FCE9D4B-C48F-43D5-8F4B-55428E59152C}" destId="{260E2747-FCE2-4B57-ACEA-1AB7E2229C89}" srcOrd="3" destOrd="0" presId="urn:microsoft.com/office/officeart/2005/8/layout/hierarchy1"/>
    <dgm:cxn modelId="{D4CEAE76-DB8A-4468-849A-7A34B1E8B29E}" type="presParOf" srcId="{260E2747-FCE2-4B57-ACEA-1AB7E2229C89}" destId="{EA52132F-84CD-4AB5-BA64-B671FDE7B4BC}" srcOrd="0" destOrd="0" presId="urn:microsoft.com/office/officeart/2005/8/layout/hierarchy1"/>
    <dgm:cxn modelId="{82F1FF94-4802-4F48-949C-4FF547AB9699}" type="presParOf" srcId="{EA52132F-84CD-4AB5-BA64-B671FDE7B4BC}" destId="{B75F4195-C182-4E53-B3CF-8688A0F38D9D}" srcOrd="0" destOrd="0" presId="urn:microsoft.com/office/officeart/2005/8/layout/hierarchy1"/>
    <dgm:cxn modelId="{66C36C2A-1401-46CD-8185-E6217D6EAC2C}" type="presParOf" srcId="{EA52132F-84CD-4AB5-BA64-B671FDE7B4BC}" destId="{A939857C-CB5A-45A7-8B78-FF413ED716B7}" srcOrd="1" destOrd="0" presId="urn:microsoft.com/office/officeart/2005/8/layout/hierarchy1"/>
    <dgm:cxn modelId="{C429AEE1-5B08-4C76-BFF7-31C86BC9F085}" type="presParOf" srcId="{260E2747-FCE2-4B57-ACEA-1AB7E2229C89}" destId="{5EEDCBA9-62B8-4E8C-BADF-F1CC4D2CD3DC}" srcOrd="1" destOrd="0" presId="urn:microsoft.com/office/officeart/2005/8/layout/hierarchy1"/>
    <dgm:cxn modelId="{6EB6A7F8-A4C1-4C03-AF9A-6D8A3B3155F3}" type="presParOf" srcId="{5EEDCBA9-62B8-4E8C-BADF-F1CC4D2CD3DC}" destId="{1C6453D4-7FF1-4386-A88F-6E8B496F3809}" srcOrd="0" destOrd="0" presId="urn:microsoft.com/office/officeart/2005/8/layout/hierarchy1"/>
    <dgm:cxn modelId="{D8672AC3-FB96-4AEE-A579-12EB926FDF83}" type="presParOf" srcId="{5EEDCBA9-62B8-4E8C-BADF-F1CC4D2CD3DC}" destId="{7A327FE8-378A-40DD-B5CE-D75AC7A67A23}" srcOrd="1" destOrd="0" presId="urn:microsoft.com/office/officeart/2005/8/layout/hierarchy1"/>
    <dgm:cxn modelId="{18923AC0-45A3-4CA5-9429-FC514CA5C71D}" type="presParOf" srcId="{7A327FE8-378A-40DD-B5CE-D75AC7A67A23}" destId="{0CF39409-F05E-4614-89A0-59C39B47C6D8}" srcOrd="0" destOrd="0" presId="urn:microsoft.com/office/officeart/2005/8/layout/hierarchy1"/>
    <dgm:cxn modelId="{10B3202B-4463-4E47-8BA2-02C9B66F15E3}" type="presParOf" srcId="{0CF39409-F05E-4614-89A0-59C39B47C6D8}" destId="{B5C71F8B-C0DF-4AAD-9270-B8E20EEF020E}" srcOrd="0" destOrd="0" presId="urn:microsoft.com/office/officeart/2005/8/layout/hierarchy1"/>
    <dgm:cxn modelId="{F945ADE5-9FC4-4530-90FF-884CB5DA093E}" type="presParOf" srcId="{0CF39409-F05E-4614-89A0-59C39B47C6D8}" destId="{232D6463-836E-40F2-A858-D9E35EABB2D7}" srcOrd="1" destOrd="0" presId="urn:microsoft.com/office/officeart/2005/8/layout/hierarchy1"/>
    <dgm:cxn modelId="{32DD91C5-7AA4-4B0B-9353-2A08A73AC2D2}" type="presParOf" srcId="{7A327FE8-378A-40DD-B5CE-D75AC7A67A23}" destId="{79C37128-1219-443F-80A6-477E2149F494}" srcOrd="1" destOrd="0" presId="urn:microsoft.com/office/officeart/2005/8/layout/hierarchy1"/>
    <dgm:cxn modelId="{E27A1FD3-452E-4D5D-B9AE-07976F7C8980}" type="presParOf" srcId="{79C37128-1219-443F-80A6-477E2149F494}" destId="{D31D3F4E-E464-4C17-895B-1ECA03B7CCE6}" srcOrd="0" destOrd="0" presId="urn:microsoft.com/office/officeart/2005/8/layout/hierarchy1"/>
    <dgm:cxn modelId="{D96CC7AE-B595-4523-82EA-05CBB4C2CD8A}" type="presParOf" srcId="{79C37128-1219-443F-80A6-477E2149F494}" destId="{2AB83712-A235-499D-8DDC-8177E9013D67}" srcOrd="1" destOrd="0" presId="urn:microsoft.com/office/officeart/2005/8/layout/hierarchy1"/>
    <dgm:cxn modelId="{749CAB23-D717-4842-9022-C852E3916175}" type="presParOf" srcId="{2AB83712-A235-499D-8DDC-8177E9013D67}" destId="{7566E465-AB08-416D-82EC-645C053F45C7}" srcOrd="0" destOrd="0" presId="urn:microsoft.com/office/officeart/2005/8/layout/hierarchy1"/>
    <dgm:cxn modelId="{9504CFBC-45C5-4D27-955C-AECA049984E5}" type="presParOf" srcId="{7566E465-AB08-416D-82EC-645C053F45C7}" destId="{B1FA101A-F40C-42A6-8C30-92877E6FDC02}" srcOrd="0" destOrd="0" presId="urn:microsoft.com/office/officeart/2005/8/layout/hierarchy1"/>
    <dgm:cxn modelId="{E9EFBA4B-3D89-4645-AE04-8EA19F7A5A12}" type="presParOf" srcId="{7566E465-AB08-416D-82EC-645C053F45C7}" destId="{E0D98661-E6B8-4C07-8EB1-50B853793438}" srcOrd="1" destOrd="0" presId="urn:microsoft.com/office/officeart/2005/8/layout/hierarchy1"/>
    <dgm:cxn modelId="{C8688FFE-2E1A-4C1F-94A4-9FA9A29598A5}" type="presParOf" srcId="{2AB83712-A235-499D-8DDC-8177E9013D67}" destId="{1ADC620C-0B7A-4E88-846B-A5C6ACACC6B9}" srcOrd="1" destOrd="0" presId="urn:microsoft.com/office/officeart/2005/8/layout/hierarchy1"/>
    <dgm:cxn modelId="{CB8355A3-45D7-42EA-8B64-9CA1F549CC6E}" type="presParOf" srcId="{1ADC620C-0B7A-4E88-846B-A5C6ACACC6B9}" destId="{14351D0F-CE9C-4C26-B1DD-35F8DC04A264}" srcOrd="0" destOrd="0" presId="urn:microsoft.com/office/officeart/2005/8/layout/hierarchy1"/>
    <dgm:cxn modelId="{1011980A-A65C-434C-98C7-AB3968CB15A2}" type="presParOf" srcId="{1ADC620C-0B7A-4E88-846B-A5C6ACACC6B9}" destId="{714650DC-B5A4-4C21-ACB5-19E1EC26098F}" srcOrd="1" destOrd="0" presId="urn:microsoft.com/office/officeart/2005/8/layout/hierarchy1"/>
    <dgm:cxn modelId="{80750C04-5051-4E6B-ADD5-7B2435341CEB}" type="presParOf" srcId="{714650DC-B5A4-4C21-ACB5-19E1EC26098F}" destId="{6422A7D0-081C-40C4-8328-0A5CB47BA9B5}" srcOrd="0" destOrd="0" presId="urn:microsoft.com/office/officeart/2005/8/layout/hierarchy1"/>
    <dgm:cxn modelId="{1CCEBA51-54A2-4648-8871-BA162E6E46EE}" type="presParOf" srcId="{6422A7D0-081C-40C4-8328-0A5CB47BA9B5}" destId="{72D00E5E-915A-4BED-82F0-A5D74B0A469B}" srcOrd="0" destOrd="0" presId="urn:microsoft.com/office/officeart/2005/8/layout/hierarchy1"/>
    <dgm:cxn modelId="{B4DB41DB-8C3D-44D3-8047-2FEA7849528C}" type="presParOf" srcId="{6422A7D0-081C-40C4-8328-0A5CB47BA9B5}" destId="{D33A3D49-6DA0-45EC-B4BC-CFA52A375E63}" srcOrd="1" destOrd="0" presId="urn:microsoft.com/office/officeart/2005/8/layout/hierarchy1"/>
    <dgm:cxn modelId="{DBF76B1A-0984-4A99-A278-C39AD2C1DC7E}" type="presParOf" srcId="{714650DC-B5A4-4C21-ACB5-19E1EC26098F}" destId="{E60AFA96-6389-4D7A-A0CF-F864D8A53753}" srcOrd="1" destOrd="0" presId="urn:microsoft.com/office/officeart/2005/8/layout/hierarchy1"/>
    <dgm:cxn modelId="{F48BF8DD-9FEA-4B58-B54E-D6924C5F889D}" type="presParOf" srcId="{E60AFA96-6389-4D7A-A0CF-F864D8A53753}" destId="{9BAFA788-62AC-4346-8C32-AC3F10BF16E5}" srcOrd="0" destOrd="0" presId="urn:microsoft.com/office/officeart/2005/8/layout/hierarchy1"/>
    <dgm:cxn modelId="{6DBD813F-E61C-46AB-B3B3-D2D172131D64}" type="presParOf" srcId="{E60AFA96-6389-4D7A-A0CF-F864D8A53753}" destId="{401CEC62-167F-4033-8BE9-12D14B7BBAD7}" srcOrd="1" destOrd="0" presId="urn:microsoft.com/office/officeart/2005/8/layout/hierarchy1"/>
    <dgm:cxn modelId="{5090BFA3-9B33-49E7-AF97-EA5E733A7BB3}" type="presParOf" srcId="{401CEC62-167F-4033-8BE9-12D14B7BBAD7}" destId="{09C85185-5054-4AEE-BDDA-B392CB03B01E}" srcOrd="0" destOrd="0" presId="urn:microsoft.com/office/officeart/2005/8/layout/hierarchy1"/>
    <dgm:cxn modelId="{CA67E32B-9D80-4308-9FDF-EF633DEA9C1C}" type="presParOf" srcId="{09C85185-5054-4AEE-BDDA-B392CB03B01E}" destId="{EA3142CC-B84D-4156-B9CE-825CE2391410}" srcOrd="0" destOrd="0" presId="urn:microsoft.com/office/officeart/2005/8/layout/hierarchy1"/>
    <dgm:cxn modelId="{F80C3EDD-1ED6-4A78-8271-BDCA2E0C2A31}" type="presParOf" srcId="{09C85185-5054-4AEE-BDDA-B392CB03B01E}" destId="{273AC287-F972-4816-809E-8693BABBACE4}" srcOrd="1" destOrd="0" presId="urn:microsoft.com/office/officeart/2005/8/layout/hierarchy1"/>
    <dgm:cxn modelId="{7A53E428-FEA4-4A86-B6BF-1200B42DE372}" type="presParOf" srcId="{401CEC62-167F-4033-8BE9-12D14B7BBAD7}" destId="{77904D00-2A21-4863-9460-D6B07AFDC35C}" srcOrd="1" destOrd="0" presId="urn:microsoft.com/office/officeart/2005/8/layout/hierarchy1"/>
    <dgm:cxn modelId="{98D43B9B-B7DD-4B72-A106-4003D24A8482}" type="presParOf" srcId="{7FCE9D4B-C48F-43D5-8F4B-55428E59152C}" destId="{161F3A15-0AC4-440F-B935-EDCA0922F8C9}" srcOrd="4" destOrd="0" presId="urn:microsoft.com/office/officeart/2005/8/layout/hierarchy1"/>
    <dgm:cxn modelId="{AE9C60B9-AB64-47D6-9576-2C028B3CBC63}" type="presParOf" srcId="{7FCE9D4B-C48F-43D5-8F4B-55428E59152C}" destId="{61859763-8203-4B03-99B2-B55EA26B2855}" srcOrd="5" destOrd="0" presId="urn:microsoft.com/office/officeart/2005/8/layout/hierarchy1"/>
    <dgm:cxn modelId="{053E680D-01BE-4792-A1EA-D27DDC841F99}" type="presParOf" srcId="{61859763-8203-4B03-99B2-B55EA26B2855}" destId="{FA142D79-32B9-4E3A-B79D-9255E7A20F7B}" srcOrd="0" destOrd="0" presId="urn:microsoft.com/office/officeart/2005/8/layout/hierarchy1"/>
    <dgm:cxn modelId="{F2580A84-74B4-4D5B-89A4-EF75569C9AC9}" type="presParOf" srcId="{FA142D79-32B9-4E3A-B79D-9255E7A20F7B}" destId="{5E17BD24-7B98-43AE-A81F-2CD70578FA8D}" srcOrd="0" destOrd="0" presId="urn:microsoft.com/office/officeart/2005/8/layout/hierarchy1"/>
    <dgm:cxn modelId="{30BE3B36-CFC4-4D1E-9A6D-5BFAE3D3CBF1}" type="presParOf" srcId="{FA142D79-32B9-4E3A-B79D-9255E7A20F7B}" destId="{383A8558-1C93-4AF1-88F0-22A4DB93820F}" srcOrd="1" destOrd="0" presId="urn:microsoft.com/office/officeart/2005/8/layout/hierarchy1"/>
    <dgm:cxn modelId="{D8C5929A-F4A4-4AA4-AC27-B91240C4DD87}" type="presParOf" srcId="{61859763-8203-4B03-99B2-B55EA26B2855}" destId="{26F2A247-D408-4EA3-88FE-54EB59BDE3F8}" srcOrd="1" destOrd="0" presId="urn:microsoft.com/office/officeart/2005/8/layout/hierarchy1"/>
    <dgm:cxn modelId="{A096F59A-E8C2-4D2E-AD08-B8C2D3B9AED8}" type="presParOf" srcId="{26F2A247-D408-4EA3-88FE-54EB59BDE3F8}" destId="{8832556B-1C45-470B-A5B3-362187A4BFD1}" srcOrd="0" destOrd="0" presId="urn:microsoft.com/office/officeart/2005/8/layout/hierarchy1"/>
    <dgm:cxn modelId="{34068369-0604-408A-9806-ED42722E85DE}" type="presParOf" srcId="{26F2A247-D408-4EA3-88FE-54EB59BDE3F8}" destId="{5BA0490E-2DD7-4CF6-981C-D818B21B0F91}" srcOrd="1" destOrd="0" presId="urn:microsoft.com/office/officeart/2005/8/layout/hierarchy1"/>
    <dgm:cxn modelId="{18801B4B-DF8A-420F-B2B3-74B92110643D}" type="presParOf" srcId="{5BA0490E-2DD7-4CF6-981C-D818B21B0F91}" destId="{1F8389FA-D406-497C-BA66-D329D75075E3}" srcOrd="0" destOrd="0" presId="urn:microsoft.com/office/officeart/2005/8/layout/hierarchy1"/>
    <dgm:cxn modelId="{4AC58D59-69DF-474C-A6BE-186E46FA0E68}" type="presParOf" srcId="{1F8389FA-D406-497C-BA66-D329D75075E3}" destId="{4889B7C9-B08D-4B14-A625-BFDF038C379A}" srcOrd="0" destOrd="0" presId="urn:microsoft.com/office/officeart/2005/8/layout/hierarchy1"/>
    <dgm:cxn modelId="{E669F384-5706-4B80-A146-6AC111CCA6BC}" type="presParOf" srcId="{1F8389FA-D406-497C-BA66-D329D75075E3}" destId="{CEA4DA72-FC7F-4A4F-88A5-2356961D0F49}" srcOrd="1" destOrd="0" presId="urn:microsoft.com/office/officeart/2005/8/layout/hierarchy1"/>
    <dgm:cxn modelId="{0F833763-4BEE-4667-A84F-20B25D0E30A0}" type="presParOf" srcId="{5BA0490E-2DD7-4CF6-981C-D818B21B0F91}" destId="{DA2391BC-0C65-4948-9543-5E8A06CED4E1}" srcOrd="1" destOrd="0" presId="urn:microsoft.com/office/officeart/2005/8/layout/hierarchy1"/>
    <dgm:cxn modelId="{542DFE09-8239-4C20-B612-AD70A0958E50}" type="presParOf" srcId="{DA2391BC-0C65-4948-9543-5E8A06CED4E1}" destId="{C08E54C0-3887-48C3-A699-C248A3C05419}" srcOrd="0" destOrd="0" presId="urn:microsoft.com/office/officeart/2005/8/layout/hierarchy1"/>
    <dgm:cxn modelId="{46617757-3008-4B8F-8176-D7AC4BA04A4F}" type="presParOf" srcId="{DA2391BC-0C65-4948-9543-5E8A06CED4E1}" destId="{A72707DA-CCBC-4337-BFAE-807349C4EF01}" srcOrd="1" destOrd="0" presId="urn:microsoft.com/office/officeart/2005/8/layout/hierarchy1"/>
    <dgm:cxn modelId="{0A8A65B6-B194-477C-975C-B596655F12EE}" type="presParOf" srcId="{A72707DA-CCBC-4337-BFAE-807349C4EF01}" destId="{7B9CCFE8-3F5E-42C0-8F84-3D1CD0D095FA}" srcOrd="0" destOrd="0" presId="urn:microsoft.com/office/officeart/2005/8/layout/hierarchy1"/>
    <dgm:cxn modelId="{CD14A040-6039-4B5D-8FB5-2637572B5515}" type="presParOf" srcId="{7B9CCFE8-3F5E-42C0-8F84-3D1CD0D095FA}" destId="{7079A0C4-6D1B-4EE8-BFB1-C7EC58681C7C}" srcOrd="0" destOrd="0" presId="urn:microsoft.com/office/officeart/2005/8/layout/hierarchy1"/>
    <dgm:cxn modelId="{6E348EFB-2B3C-447C-9CBD-657F4F8CDB5A}" type="presParOf" srcId="{7B9CCFE8-3F5E-42C0-8F84-3D1CD0D095FA}" destId="{FBCD86C5-F2D6-4925-88A4-E1FC6DEECB1A}" srcOrd="1" destOrd="0" presId="urn:microsoft.com/office/officeart/2005/8/layout/hierarchy1"/>
    <dgm:cxn modelId="{3E9F4F12-B8E3-4147-844B-B42048FCD3BC}" type="presParOf" srcId="{A72707DA-CCBC-4337-BFAE-807349C4EF01}" destId="{23C42156-25C4-4A48-BEE8-444B8D166883}" srcOrd="1" destOrd="0" presId="urn:microsoft.com/office/officeart/2005/8/layout/hierarchy1"/>
    <dgm:cxn modelId="{357E25A1-5D75-4060-988F-13C0C47BDA0D}" type="presParOf" srcId="{23C42156-25C4-4A48-BEE8-444B8D166883}" destId="{591242FF-1E30-4FC3-B964-FF88D54156F2}" srcOrd="0" destOrd="0" presId="urn:microsoft.com/office/officeart/2005/8/layout/hierarchy1"/>
    <dgm:cxn modelId="{DC191B5C-EF18-4E7A-B936-B0CE4028E609}" type="presParOf" srcId="{23C42156-25C4-4A48-BEE8-444B8D166883}" destId="{CF793DCF-09A0-4EA3-9811-9C8300A7AD50}" srcOrd="1" destOrd="0" presId="urn:microsoft.com/office/officeart/2005/8/layout/hierarchy1"/>
    <dgm:cxn modelId="{13962221-DC09-484A-A98D-9D463AD04FBA}" type="presParOf" srcId="{CF793DCF-09A0-4EA3-9811-9C8300A7AD50}" destId="{5B15E070-F2D0-41DF-80C4-B0C6DBA1AC77}" srcOrd="0" destOrd="0" presId="urn:microsoft.com/office/officeart/2005/8/layout/hierarchy1"/>
    <dgm:cxn modelId="{06E2CCCB-1887-421B-95F3-4418D41D6AF3}" type="presParOf" srcId="{5B15E070-F2D0-41DF-80C4-B0C6DBA1AC77}" destId="{26A8414F-EB1A-4612-A2A2-BE0D7242C060}" srcOrd="0" destOrd="0" presId="urn:microsoft.com/office/officeart/2005/8/layout/hierarchy1"/>
    <dgm:cxn modelId="{C0DAFA52-8351-402D-9B4A-9676FE0AC0E8}" type="presParOf" srcId="{5B15E070-F2D0-41DF-80C4-B0C6DBA1AC77}" destId="{34C16DD8-24B1-481D-8D7B-6C18F3E79AB7}" srcOrd="1" destOrd="0" presId="urn:microsoft.com/office/officeart/2005/8/layout/hierarchy1"/>
    <dgm:cxn modelId="{FE7A93ED-27D9-42C5-9D85-3278A5A46D0E}" type="presParOf" srcId="{CF793DCF-09A0-4EA3-9811-9C8300A7AD50}" destId="{52E7E9D7-65B5-4EE2-96D3-071440543989}" srcOrd="1" destOrd="0" presId="urn:microsoft.com/office/officeart/2005/8/layout/hierarchy1"/>
  </dgm:cxnLst>
  <dgm:bg>
    <a:solidFill>
      <a:schemeClr val="lt1">
        <a:hueOff val="0"/>
        <a:satOff val="0"/>
        <a:lumOff val="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FE6F2-5A0B-484A-A0B6-0C69A1B8540E}">
      <dsp:nvSpPr>
        <dsp:cNvPr id="0" name=""/>
        <dsp:cNvSpPr/>
      </dsp:nvSpPr>
      <dsp:spPr>
        <a:xfrm rot="5400000">
          <a:off x="-178415" y="180296"/>
          <a:ext cx="1189434" cy="832604"/>
        </a:xfrm>
        <a:prstGeom prst="chevron">
          <a:avLst/>
        </a:prstGeom>
        <a:solidFill>
          <a:schemeClr val="accent2">
            <a:shade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j-lt"/>
            </a:rPr>
            <a:t>I.</a:t>
          </a:r>
        </a:p>
      </dsp:txBody>
      <dsp:txXfrm rot="-5400000">
        <a:off x="0" y="418183"/>
        <a:ext cx="832604" cy="356830"/>
      </dsp:txXfrm>
    </dsp:sp>
    <dsp:sp modelId="{77748097-2660-441D-912F-169B830F3186}">
      <dsp:nvSpPr>
        <dsp:cNvPr id="0" name=""/>
        <dsp:cNvSpPr/>
      </dsp:nvSpPr>
      <dsp:spPr>
        <a:xfrm rot="5400000">
          <a:off x="4601735" y="-3767698"/>
          <a:ext cx="773132" cy="831139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a:latin typeface="+mj-lt"/>
            </a:rPr>
            <a:t>FINANCIAL STATEMENTS AND COMPANY’S ACTIVITIES</a:t>
          </a:r>
        </a:p>
      </dsp:txBody>
      <dsp:txXfrm rot="-5400000">
        <a:off x="832604" y="39174"/>
        <a:ext cx="8273654" cy="697650"/>
      </dsp:txXfrm>
    </dsp:sp>
    <dsp:sp modelId="{86166DB5-7BA5-4138-B925-9BBFBA6620D3}">
      <dsp:nvSpPr>
        <dsp:cNvPr id="0" name=""/>
        <dsp:cNvSpPr/>
      </dsp:nvSpPr>
      <dsp:spPr>
        <a:xfrm rot="5400000">
          <a:off x="-178415" y="1253597"/>
          <a:ext cx="1189434" cy="832604"/>
        </a:xfrm>
        <a:prstGeom prst="chevron">
          <a:avLst/>
        </a:prstGeom>
        <a:solidFill>
          <a:schemeClr val="accent2">
            <a:shade val="50000"/>
            <a:hueOff val="-16594"/>
            <a:satOff val="-3364"/>
            <a:lumOff val="1850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j-lt"/>
            </a:rPr>
            <a:t>II.</a:t>
          </a:r>
        </a:p>
      </dsp:txBody>
      <dsp:txXfrm rot="-5400000">
        <a:off x="0" y="1491484"/>
        <a:ext cx="832604" cy="356830"/>
      </dsp:txXfrm>
    </dsp:sp>
    <dsp:sp modelId="{F2911763-5A2C-44EA-A1B6-62CD34252E05}">
      <dsp:nvSpPr>
        <dsp:cNvPr id="0" name=""/>
        <dsp:cNvSpPr/>
      </dsp:nvSpPr>
      <dsp:spPr>
        <a:xfrm rot="5400000">
          <a:off x="4601735" y="-2693949"/>
          <a:ext cx="773132" cy="831139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a:latin typeface="+mj-lt"/>
            </a:rPr>
            <a:t>FINANCIAL REPORTING FRAMEWORK</a:t>
          </a:r>
        </a:p>
      </dsp:txBody>
      <dsp:txXfrm rot="-5400000">
        <a:off x="832604" y="1112923"/>
        <a:ext cx="8273654" cy="697650"/>
      </dsp:txXfrm>
    </dsp:sp>
    <dsp:sp modelId="{19E52E2A-881E-49CC-ADD9-7F9DF947A01B}">
      <dsp:nvSpPr>
        <dsp:cNvPr id="0" name=""/>
        <dsp:cNvSpPr/>
      </dsp:nvSpPr>
      <dsp:spPr>
        <a:xfrm rot="5400000">
          <a:off x="-178415" y="2326897"/>
          <a:ext cx="1189434" cy="832604"/>
        </a:xfrm>
        <a:prstGeom prst="chevron">
          <a:avLst/>
        </a:prstGeom>
        <a:solidFill>
          <a:schemeClr val="accent2">
            <a:shade val="50000"/>
            <a:hueOff val="-33187"/>
            <a:satOff val="-6727"/>
            <a:lumOff val="3700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j-lt"/>
            </a:rPr>
            <a:t>III </a:t>
          </a:r>
          <a:endParaRPr lang="en-US" sz="2400" b="1" kern="1200" dirty="0">
            <a:latin typeface="+mj-lt"/>
          </a:endParaRPr>
        </a:p>
      </dsp:txBody>
      <dsp:txXfrm rot="-5400000">
        <a:off x="0" y="2564784"/>
        <a:ext cx="832604" cy="356830"/>
      </dsp:txXfrm>
    </dsp:sp>
    <dsp:sp modelId="{8BD10C1A-DFE5-439D-A044-DCF82CBA1C70}">
      <dsp:nvSpPr>
        <dsp:cNvPr id="0" name=""/>
        <dsp:cNvSpPr/>
      </dsp:nvSpPr>
      <dsp:spPr>
        <a:xfrm rot="5400000">
          <a:off x="4601735" y="-1620648"/>
          <a:ext cx="773132" cy="831139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a:latin typeface="+mj-lt"/>
            </a:rPr>
            <a:t>FINANCIAL RATIOS</a:t>
          </a:r>
        </a:p>
      </dsp:txBody>
      <dsp:txXfrm rot="-5400000">
        <a:off x="832604" y="2186224"/>
        <a:ext cx="8273654" cy="697650"/>
      </dsp:txXfrm>
    </dsp:sp>
    <dsp:sp modelId="{C550B9C0-D727-4D07-ABF1-FF841BE9FAED}">
      <dsp:nvSpPr>
        <dsp:cNvPr id="0" name=""/>
        <dsp:cNvSpPr/>
      </dsp:nvSpPr>
      <dsp:spPr>
        <a:xfrm rot="5400000">
          <a:off x="-178415" y="3400198"/>
          <a:ext cx="1189434" cy="832604"/>
        </a:xfrm>
        <a:prstGeom prst="chevron">
          <a:avLst/>
        </a:prstGeom>
        <a:solidFill>
          <a:schemeClr val="accent2">
            <a:shade val="50000"/>
            <a:hueOff val="-33187"/>
            <a:satOff val="-6727"/>
            <a:lumOff val="3700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j-lt"/>
            </a:rPr>
            <a:t>IV</a:t>
          </a:r>
        </a:p>
      </dsp:txBody>
      <dsp:txXfrm rot="-5400000">
        <a:off x="0" y="3638085"/>
        <a:ext cx="832604" cy="356830"/>
      </dsp:txXfrm>
    </dsp:sp>
    <dsp:sp modelId="{666D83F7-73D8-4D5D-8D56-11466FF59E2B}">
      <dsp:nvSpPr>
        <dsp:cNvPr id="0" name=""/>
        <dsp:cNvSpPr/>
      </dsp:nvSpPr>
      <dsp:spPr>
        <a:xfrm rot="5400000">
          <a:off x="4601735" y="-547348"/>
          <a:ext cx="773132" cy="831139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a:latin typeface="+mj-lt"/>
            </a:rPr>
            <a:t>FINANCIAL FORECASTING</a:t>
          </a:r>
        </a:p>
      </dsp:txBody>
      <dsp:txXfrm rot="-5400000">
        <a:off x="832604" y="3259524"/>
        <a:ext cx="8273654" cy="697650"/>
      </dsp:txXfrm>
    </dsp:sp>
    <dsp:sp modelId="{196B07FC-6327-417F-A818-C9D75931F3AE}">
      <dsp:nvSpPr>
        <dsp:cNvPr id="0" name=""/>
        <dsp:cNvSpPr/>
      </dsp:nvSpPr>
      <dsp:spPr>
        <a:xfrm rot="5400000">
          <a:off x="-178415" y="4473499"/>
          <a:ext cx="1189434" cy="832604"/>
        </a:xfrm>
        <a:prstGeom prst="chevron">
          <a:avLst/>
        </a:prstGeom>
        <a:solidFill>
          <a:schemeClr val="accent2">
            <a:shade val="50000"/>
            <a:hueOff val="-16594"/>
            <a:satOff val="-3364"/>
            <a:lumOff val="1850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mj-lt"/>
            </a:rPr>
            <a:t>V</a:t>
          </a:r>
        </a:p>
      </dsp:txBody>
      <dsp:txXfrm rot="-5400000">
        <a:off x="0" y="4711386"/>
        <a:ext cx="832604" cy="356830"/>
      </dsp:txXfrm>
    </dsp:sp>
    <dsp:sp modelId="{F5BB0418-E805-4825-B507-EA28E9A2E44B}">
      <dsp:nvSpPr>
        <dsp:cNvPr id="0" name=""/>
        <dsp:cNvSpPr/>
      </dsp:nvSpPr>
      <dsp:spPr>
        <a:xfrm rot="5400000">
          <a:off x="4601735" y="525952"/>
          <a:ext cx="773132" cy="831139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a:latin typeface="+mj-lt"/>
            </a:rPr>
            <a:t>HOMEWORK</a:t>
          </a:r>
        </a:p>
      </dsp:txBody>
      <dsp:txXfrm rot="-5400000">
        <a:off x="832604" y="4332825"/>
        <a:ext cx="8273654" cy="697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242FF-1E30-4FC3-B964-FF88D54156F2}">
      <dsp:nvSpPr>
        <dsp:cNvPr id="0" name=""/>
        <dsp:cNvSpPr/>
      </dsp:nvSpPr>
      <dsp:spPr>
        <a:xfrm>
          <a:off x="6254412" y="3696596"/>
          <a:ext cx="91440" cy="371404"/>
        </a:xfrm>
        <a:custGeom>
          <a:avLst/>
          <a:gdLst/>
          <a:ahLst/>
          <a:cxnLst/>
          <a:rect l="0" t="0" r="0" b="0"/>
          <a:pathLst>
            <a:path>
              <a:moveTo>
                <a:pt x="45720" y="0"/>
              </a:moveTo>
              <a:lnTo>
                <a:pt x="45720" y="3714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8E54C0-3887-48C3-A699-C248A3C05419}">
      <dsp:nvSpPr>
        <dsp:cNvPr id="0" name=""/>
        <dsp:cNvSpPr/>
      </dsp:nvSpPr>
      <dsp:spPr>
        <a:xfrm>
          <a:off x="6254412" y="2708003"/>
          <a:ext cx="91440" cy="371404"/>
        </a:xfrm>
        <a:custGeom>
          <a:avLst/>
          <a:gdLst/>
          <a:ahLst/>
          <a:cxnLst/>
          <a:rect l="0" t="0" r="0" b="0"/>
          <a:pathLst>
            <a:path>
              <a:moveTo>
                <a:pt x="45720" y="0"/>
              </a:moveTo>
              <a:lnTo>
                <a:pt x="45720" y="3714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2556B-1C45-470B-A5B3-362187A4BFD1}">
      <dsp:nvSpPr>
        <dsp:cNvPr id="0" name=""/>
        <dsp:cNvSpPr/>
      </dsp:nvSpPr>
      <dsp:spPr>
        <a:xfrm>
          <a:off x="6254412" y="1824383"/>
          <a:ext cx="91440" cy="371404"/>
        </a:xfrm>
        <a:custGeom>
          <a:avLst/>
          <a:gdLst/>
          <a:ahLst/>
          <a:cxnLst/>
          <a:rect l="0" t="0" r="0" b="0"/>
          <a:pathLst>
            <a:path>
              <a:moveTo>
                <a:pt x="45720" y="0"/>
              </a:moveTo>
              <a:lnTo>
                <a:pt x="45720" y="3714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1F3A15-0AC4-440F-B935-EDCA0922F8C9}">
      <dsp:nvSpPr>
        <dsp:cNvPr id="0" name=""/>
        <dsp:cNvSpPr/>
      </dsp:nvSpPr>
      <dsp:spPr>
        <a:xfrm>
          <a:off x="4196253" y="716739"/>
          <a:ext cx="2103879" cy="371404"/>
        </a:xfrm>
        <a:custGeom>
          <a:avLst/>
          <a:gdLst/>
          <a:ahLst/>
          <a:cxnLst/>
          <a:rect l="0" t="0" r="0" b="0"/>
          <a:pathLst>
            <a:path>
              <a:moveTo>
                <a:pt x="0" y="0"/>
              </a:moveTo>
              <a:lnTo>
                <a:pt x="0" y="253101"/>
              </a:lnTo>
              <a:lnTo>
                <a:pt x="2103879" y="253101"/>
              </a:lnTo>
              <a:lnTo>
                <a:pt x="2103879" y="3714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AFA788-62AC-4346-8C32-AC3F10BF16E5}">
      <dsp:nvSpPr>
        <dsp:cNvPr id="0" name=""/>
        <dsp:cNvSpPr/>
      </dsp:nvSpPr>
      <dsp:spPr>
        <a:xfrm>
          <a:off x="4127112" y="4479630"/>
          <a:ext cx="91440" cy="371404"/>
        </a:xfrm>
        <a:custGeom>
          <a:avLst/>
          <a:gdLst/>
          <a:ahLst/>
          <a:cxnLst/>
          <a:rect l="0" t="0" r="0" b="0"/>
          <a:pathLst>
            <a:path>
              <a:moveTo>
                <a:pt x="45720" y="0"/>
              </a:moveTo>
              <a:lnTo>
                <a:pt x="45720" y="3714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351D0F-CE9C-4C26-B1DD-35F8DC04A264}">
      <dsp:nvSpPr>
        <dsp:cNvPr id="0" name=""/>
        <dsp:cNvSpPr/>
      </dsp:nvSpPr>
      <dsp:spPr>
        <a:xfrm>
          <a:off x="4127112" y="3486058"/>
          <a:ext cx="91440" cy="371404"/>
        </a:xfrm>
        <a:custGeom>
          <a:avLst/>
          <a:gdLst/>
          <a:ahLst/>
          <a:cxnLst/>
          <a:rect l="0" t="0" r="0" b="0"/>
          <a:pathLst>
            <a:path>
              <a:moveTo>
                <a:pt x="45720" y="0"/>
              </a:moveTo>
              <a:lnTo>
                <a:pt x="45720" y="3714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1D3F4E-E464-4C17-895B-1ECA03B7CCE6}">
      <dsp:nvSpPr>
        <dsp:cNvPr id="0" name=""/>
        <dsp:cNvSpPr/>
      </dsp:nvSpPr>
      <dsp:spPr>
        <a:xfrm>
          <a:off x="4127112" y="2652147"/>
          <a:ext cx="91440" cy="371404"/>
        </a:xfrm>
        <a:custGeom>
          <a:avLst/>
          <a:gdLst/>
          <a:ahLst/>
          <a:cxnLst/>
          <a:rect l="0" t="0" r="0" b="0"/>
          <a:pathLst>
            <a:path>
              <a:moveTo>
                <a:pt x="45720" y="0"/>
              </a:moveTo>
              <a:lnTo>
                <a:pt x="45720" y="3714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453D4-7FF1-4386-A88F-6E8B496F3809}">
      <dsp:nvSpPr>
        <dsp:cNvPr id="0" name=""/>
        <dsp:cNvSpPr/>
      </dsp:nvSpPr>
      <dsp:spPr>
        <a:xfrm>
          <a:off x="4127112" y="1820361"/>
          <a:ext cx="91440" cy="371404"/>
        </a:xfrm>
        <a:custGeom>
          <a:avLst/>
          <a:gdLst/>
          <a:ahLst/>
          <a:cxnLst/>
          <a:rect l="0" t="0" r="0" b="0"/>
          <a:pathLst>
            <a:path>
              <a:moveTo>
                <a:pt x="45720" y="0"/>
              </a:moveTo>
              <a:lnTo>
                <a:pt x="45720" y="3714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A532F2-79A5-4DC1-872A-62F0298BA2D9}">
      <dsp:nvSpPr>
        <dsp:cNvPr id="0" name=""/>
        <dsp:cNvSpPr/>
      </dsp:nvSpPr>
      <dsp:spPr>
        <a:xfrm>
          <a:off x="4127112" y="716739"/>
          <a:ext cx="91440" cy="371404"/>
        </a:xfrm>
        <a:custGeom>
          <a:avLst/>
          <a:gdLst/>
          <a:ahLst/>
          <a:cxnLst/>
          <a:rect l="0" t="0" r="0" b="0"/>
          <a:pathLst>
            <a:path>
              <a:moveTo>
                <a:pt x="69140" y="0"/>
              </a:moveTo>
              <a:lnTo>
                <a:pt x="69140" y="253101"/>
              </a:lnTo>
              <a:lnTo>
                <a:pt x="45720" y="253101"/>
              </a:lnTo>
              <a:lnTo>
                <a:pt x="45720" y="3714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2B384F-CC40-42DD-B779-651F2A0B0640}">
      <dsp:nvSpPr>
        <dsp:cNvPr id="0" name=""/>
        <dsp:cNvSpPr/>
      </dsp:nvSpPr>
      <dsp:spPr>
        <a:xfrm>
          <a:off x="2023233" y="3515835"/>
          <a:ext cx="91440" cy="371404"/>
        </a:xfrm>
        <a:custGeom>
          <a:avLst/>
          <a:gdLst/>
          <a:ahLst/>
          <a:cxnLst/>
          <a:rect l="0" t="0" r="0" b="0"/>
          <a:pathLst>
            <a:path>
              <a:moveTo>
                <a:pt x="45720" y="0"/>
              </a:moveTo>
              <a:lnTo>
                <a:pt x="45720" y="3714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0D98EE-B8ED-4C38-9567-5DAD491A4029}">
      <dsp:nvSpPr>
        <dsp:cNvPr id="0" name=""/>
        <dsp:cNvSpPr/>
      </dsp:nvSpPr>
      <dsp:spPr>
        <a:xfrm>
          <a:off x="2023233" y="2736377"/>
          <a:ext cx="91440" cy="371404"/>
        </a:xfrm>
        <a:custGeom>
          <a:avLst/>
          <a:gdLst/>
          <a:ahLst/>
          <a:cxnLst/>
          <a:rect l="0" t="0" r="0" b="0"/>
          <a:pathLst>
            <a:path>
              <a:moveTo>
                <a:pt x="45720" y="0"/>
              </a:moveTo>
              <a:lnTo>
                <a:pt x="45720" y="3714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7A2F22-E5F9-4987-86E0-02EA1F5DA54B}">
      <dsp:nvSpPr>
        <dsp:cNvPr id="0" name=""/>
        <dsp:cNvSpPr/>
      </dsp:nvSpPr>
      <dsp:spPr>
        <a:xfrm>
          <a:off x="2023233" y="1824367"/>
          <a:ext cx="91440" cy="371404"/>
        </a:xfrm>
        <a:custGeom>
          <a:avLst/>
          <a:gdLst/>
          <a:ahLst/>
          <a:cxnLst/>
          <a:rect l="0" t="0" r="0" b="0"/>
          <a:pathLst>
            <a:path>
              <a:moveTo>
                <a:pt x="45720" y="0"/>
              </a:moveTo>
              <a:lnTo>
                <a:pt x="45720" y="3714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C18BA4-2A71-4945-B5E6-AB535F3412D2}">
      <dsp:nvSpPr>
        <dsp:cNvPr id="0" name=""/>
        <dsp:cNvSpPr/>
      </dsp:nvSpPr>
      <dsp:spPr>
        <a:xfrm>
          <a:off x="2068953" y="716739"/>
          <a:ext cx="2127299" cy="371404"/>
        </a:xfrm>
        <a:custGeom>
          <a:avLst/>
          <a:gdLst/>
          <a:ahLst/>
          <a:cxnLst/>
          <a:rect l="0" t="0" r="0" b="0"/>
          <a:pathLst>
            <a:path>
              <a:moveTo>
                <a:pt x="2127299" y="0"/>
              </a:moveTo>
              <a:lnTo>
                <a:pt x="2127299" y="253101"/>
              </a:lnTo>
              <a:lnTo>
                <a:pt x="0" y="253101"/>
              </a:lnTo>
              <a:lnTo>
                <a:pt x="0" y="3714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344279-5BF3-4DA3-AD4C-309275D5B704}">
      <dsp:nvSpPr>
        <dsp:cNvPr id="0" name=""/>
        <dsp:cNvSpPr/>
      </dsp:nvSpPr>
      <dsp:spPr>
        <a:xfrm>
          <a:off x="3557736" y="1145"/>
          <a:ext cx="1277034" cy="7155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82B2EA-ABA5-4916-B65E-BBCDC93E4BAD}">
      <dsp:nvSpPr>
        <dsp:cNvPr id="0" name=""/>
        <dsp:cNvSpPr/>
      </dsp:nvSpPr>
      <dsp:spPr>
        <a:xfrm>
          <a:off x="3699629" y="135944"/>
          <a:ext cx="1277034" cy="715593"/>
        </a:xfrm>
        <a:prstGeom prst="roundRect">
          <a:avLst>
            <a:gd name="adj" fmla="val 10000"/>
          </a:avLst>
        </a:prstGeom>
        <a:solidFill>
          <a:schemeClr val="lt1">
            <a:hueOff val="0"/>
            <a:satOff val="0"/>
            <a:lum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ROE</a:t>
          </a:r>
        </a:p>
      </dsp:txBody>
      <dsp:txXfrm>
        <a:off x="3720588" y="156903"/>
        <a:ext cx="1235116" cy="673675"/>
      </dsp:txXfrm>
    </dsp:sp>
    <dsp:sp modelId="{88C2ACE0-5DEA-4764-9FB5-C1E437A87EFC}">
      <dsp:nvSpPr>
        <dsp:cNvPr id="0" name=""/>
        <dsp:cNvSpPr/>
      </dsp:nvSpPr>
      <dsp:spPr>
        <a:xfrm>
          <a:off x="1203960" y="1088143"/>
          <a:ext cx="1729986" cy="736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EC1ECF-7820-409F-9FBD-9ACC46C66B17}">
      <dsp:nvSpPr>
        <dsp:cNvPr id="0" name=""/>
        <dsp:cNvSpPr/>
      </dsp:nvSpPr>
      <dsp:spPr>
        <a:xfrm>
          <a:off x="1345853" y="1222941"/>
          <a:ext cx="1729986" cy="736223"/>
        </a:xfrm>
        <a:prstGeom prst="roundRect">
          <a:avLst>
            <a:gd name="adj" fmla="val 10000"/>
          </a:avLst>
        </a:prstGeom>
        <a:solidFill>
          <a:schemeClr val="lt1">
            <a:hueOff val="0"/>
            <a:satOff val="0"/>
            <a:lum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Net Profit Margin</a:t>
          </a:r>
        </a:p>
      </dsp:txBody>
      <dsp:txXfrm>
        <a:off x="1367416" y="1244504"/>
        <a:ext cx="1686860" cy="693097"/>
      </dsp:txXfrm>
    </dsp:sp>
    <dsp:sp modelId="{A9FA2EC0-F2C0-405C-8210-773B5424679B}">
      <dsp:nvSpPr>
        <dsp:cNvPr id="0" name=""/>
        <dsp:cNvSpPr/>
      </dsp:nvSpPr>
      <dsp:spPr>
        <a:xfrm>
          <a:off x="1384201" y="2195771"/>
          <a:ext cx="1369504" cy="5406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64A946-0C8E-4238-A018-102E02DD9B9C}">
      <dsp:nvSpPr>
        <dsp:cNvPr id="0" name=""/>
        <dsp:cNvSpPr/>
      </dsp:nvSpPr>
      <dsp:spPr>
        <a:xfrm>
          <a:off x="1526094" y="2330569"/>
          <a:ext cx="1369504" cy="540605"/>
        </a:xfrm>
        <a:prstGeom prst="roundRect">
          <a:avLst>
            <a:gd name="adj" fmla="val 10000"/>
          </a:avLst>
        </a:prstGeom>
        <a:solidFill>
          <a:schemeClr val="lt1">
            <a:hueOff val="0"/>
            <a:satOff val="0"/>
            <a:lum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Gross profit margin</a:t>
          </a:r>
        </a:p>
      </dsp:txBody>
      <dsp:txXfrm>
        <a:off x="1541928" y="2346403"/>
        <a:ext cx="1337836" cy="508937"/>
      </dsp:txXfrm>
    </dsp:sp>
    <dsp:sp modelId="{E30A1BC8-C230-400E-9E83-B27C278502DE}">
      <dsp:nvSpPr>
        <dsp:cNvPr id="0" name=""/>
        <dsp:cNvSpPr/>
      </dsp:nvSpPr>
      <dsp:spPr>
        <a:xfrm>
          <a:off x="1567385" y="3107781"/>
          <a:ext cx="1003136" cy="4080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E9F0DC-37D9-4E02-8BA9-62546B95FCED}">
      <dsp:nvSpPr>
        <dsp:cNvPr id="0" name=""/>
        <dsp:cNvSpPr/>
      </dsp:nvSpPr>
      <dsp:spPr>
        <a:xfrm>
          <a:off x="1709278" y="3242579"/>
          <a:ext cx="1003136" cy="408053"/>
        </a:xfrm>
        <a:prstGeom prst="roundRect">
          <a:avLst>
            <a:gd name="adj" fmla="val 10000"/>
          </a:avLst>
        </a:prstGeom>
        <a:solidFill>
          <a:schemeClr val="lt1">
            <a:hueOff val="0"/>
            <a:satOff val="0"/>
            <a:lum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Tax</a:t>
          </a:r>
        </a:p>
      </dsp:txBody>
      <dsp:txXfrm>
        <a:off x="1721229" y="3254530"/>
        <a:ext cx="979234" cy="384151"/>
      </dsp:txXfrm>
    </dsp:sp>
    <dsp:sp modelId="{B9E2EECB-C130-4A6D-B77C-E018D6F7FEED}">
      <dsp:nvSpPr>
        <dsp:cNvPr id="0" name=""/>
        <dsp:cNvSpPr/>
      </dsp:nvSpPr>
      <dsp:spPr>
        <a:xfrm>
          <a:off x="1231800" y="3887239"/>
          <a:ext cx="1674307" cy="7954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6864CF-DB88-47A5-9D39-5CDCDED768D5}">
      <dsp:nvSpPr>
        <dsp:cNvPr id="0" name=""/>
        <dsp:cNvSpPr/>
      </dsp:nvSpPr>
      <dsp:spPr>
        <a:xfrm>
          <a:off x="1373692" y="4022037"/>
          <a:ext cx="1674307" cy="795460"/>
        </a:xfrm>
        <a:prstGeom prst="roundRect">
          <a:avLst>
            <a:gd name="adj" fmla="val 10000"/>
          </a:avLst>
        </a:prstGeom>
        <a:solidFill>
          <a:schemeClr val="lt1">
            <a:hueOff val="0"/>
            <a:satOff val="0"/>
            <a:lum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Common-size income statement</a:t>
          </a:r>
        </a:p>
      </dsp:txBody>
      <dsp:txXfrm>
        <a:off x="1396990" y="4045335"/>
        <a:ext cx="1627711" cy="748864"/>
      </dsp:txXfrm>
    </dsp:sp>
    <dsp:sp modelId="{B75F4195-C182-4E53-B3CF-8688A0F38D9D}">
      <dsp:nvSpPr>
        <dsp:cNvPr id="0" name=""/>
        <dsp:cNvSpPr/>
      </dsp:nvSpPr>
      <dsp:spPr>
        <a:xfrm>
          <a:off x="3217732" y="1088143"/>
          <a:ext cx="1910201" cy="7322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9857C-CB5A-45A7-8B78-FF413ED716B7}">
      <dsp:nvSpPr>
        <dsp:cNvPr id="0" name=""/>
        <dsp:cNvSpPr/>
      </dsp:nvSpPr>
      <dsp:spPr>
        <a:xfrm>
          <a:off x="3359624" y="1222941"/>
          <a:ext cx="1910201" cy="732217"/>
        </a:xfrm>
        <a:prstGeom prst="roundRect">
          <a:avLst>
            <a:gd name="adj" fmla="val 10000"/>
          </a:avLst>
        </a:prstGeom>
        <a:solidFill>
          <a:schemeClr val="lt1">
            <a:hueOff val="0"/>
            <a:satOff val="0"/>
            <a:lum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Assets Turnover</a:t>
          </a:r>
        </a:p>
      </dsp:txBody>
      <dsp:txXfrm>
        <a:off x="3381070" y="1244387"/>
        <a:ext cx="1867309" cy="689325"/>
      </dsp:txXfrm>
    </dsp:sp>
    <dsp:sp modelId="{B5C71F8B-C0DF-4AAD-9270-B8E20EEF020E}">
      <dsp:nvSpPr>
        <dsp:cNvPr id="0" name=""/>
        <dsp:cNvSpPr/>
      </dsp:nvSpPr>
      <dsp:spPr>
        <a:xfrm>
          <a:off x="3382156" y="2191765"/>
          <a:ext cx="1581351" cy="4603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2D6463-836E-40F2-A858-D9E35EABB2D7}">
      <dsp:nvSpPr>
        <dsp:cNvPr id="0" name=""/>
        <dsp:cNvSpPr/>
      </dsp:nvSpPr>
      <dsp:spPr>
        <a:xfrm>
          <a:off x="3524049" y="2326563"/>
          <a:ext cx="1581351" cy="460381"/>
        </a:xfrm>
        <a:prstGeom prst="roundRect">
          <a:avLst>
            <a:gd name="adj" fmla="val 10000"/>
          </a:avLst>
        </a:prstGeom>
        <a:solidFill>
          <a:schemeClr val="lt1">
            <a:hueOff val="0"/>
            <a:satOff val="0"/>
            <a:lum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Inventory turnover</a:t>
          </a:r>
        </a:p>
      </dsp:txBody>
      <dsp:txXfrm>
        <a:off x="3537533" y="2340047"/>
        <a:ext cx="1554383" cy="433413"/>
      </dsp:txXfrm>
    </dsp:sp>
    <dsp:sp modelId="{B1FA101A-F40C-42A6-8C30-92877E6FDC02}">
      <dsp:nvSpPr>
        <dsp:cNvPr id="0" name=""/>
        <dsp:cNvSpPr/>
      </dsp:nvSpPr>
      <dsp:spPr>
        <a:xfrm>
          <a:off x="3458357" y="3023551"/>
          <a:ext cx="1428950" cy="4625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98661-E6B8-4C07-8EB1-50B853793438}">
      <dsp:nvSpPr>
        <dsp:cNvPr id="0" name=""/>
        <dsp:cNvSpPr/>
      </dsp:nvSpPr>
      <dsp:spPr>
        <a:xfrm>
          <a:off x="3600250" y="3158349"/>
          <a:ext cx="1428950" cy="462506"/>
        </a:xfrm>
        <a:prstGeom prst="roundRect">
          <a:avLst>
            <a:gd name="adj" fmla="val 10000"/>
          </a:avLst>
        </a:prstGeom>
        <a:solidFill>
          <a:schemeClr val="lt1">
            <a:hueOff val="0"/>
            <a:satOff val="0"/>
            <a:lum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Receivables turnover</a:t>
          </a:r>
        </a:p>
      </dsp:txBody>
      <dsp:txXfrm>
        <a:off x="3613796" y="3171895"/>
        <a:ext cx="1401858" cy="435414"/>
      </dsp:txXfrm>
    </dsp:sp>
    <dsp:sp modelId="{72D00E5E-915A-4BED-82F0-A5D74B0A469B}">
      <dsp:nvSpPr>
        <dsp:cNvPr id="0" name=""/>
        <dsp:cNvSpPr/>
      </dsp:nvSpPr>
      <dsp:spPr>
        <a:xfrm>
          <a:off x="3480399" y="3857462"/>
          <a:ext cx="1384867" cy="6221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3A3D49-6DA0-45EC-B4BC-CFA52A375E63}">
      <dsp:nvSpPr>
        <dsp:cNvPr id="0" name=""/>
        <dsp:cNvSpPr/>
      </dsp:nvSpPr>
      <dsp:spPr>
        <a:xfrm>
          <a:off x="3622291" y="3992260"/>
          <a:ext cx="1384867" cy="622167"/>
        </a:xfrm>
        <a:prstGeom prst="roundRect">
          <a:avLst>
            <a:gd name="adj" fmla="val 10000"/>
          </a:avLst>
        </a:prstGeom>
        <a:solidFill>
          <a:schemeClr val="lt1">
            <a:hueOff val="0"/>
            <a:satOff val="0"/>
            <a:lum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Fixed-assets turnover</a:t>
          </a:r>
        </a:p>
      </dsp:txBody>
      <dsp:txXfrm>
        <a:off x="3640514" y="4010483"/>
        <a:ext cx="1348421" cy="585721"/>
      </dsp:txXfrm>
    </dsp:sp>
    <dsp:sp modelId="{EA3142CC-B84D-4156-B9CE-825CE2391410}">
      <dsp:nvSpPr>
        <dsp:cNvPr id="0" name=""/>
        <dsp:cNvSpPr/>
      </dsp:nvSpPr>
      <dsp:spPr>
        <a:xfrm>
          <a:off x="3458357" y="4851034"/>
          <a:ext cx="1428950" cy="5756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3AC287-F972-4816-809E-8693BABBACE4}">
      <dsp:nvSpPr>
        <dsp:cNvPr id="0" name=""/>
        <dsp:cNvSpPr/>
      </dsp:nvSpPr>
      <dsp:spPr>
        <a:xfrm>
          <a:off x="3600250" y="4985832"/>
          <a:ext cx="1428950" cy="575621"/>
        </a:xfrm>
        <a:prstGeom prst="roundRect">
          <a:avLst>
            <a:gd name="adj" fmla="val 10000"/>
          </a:avLst>
        </a:prstGeom>
        <a:solidFill>
          <a:schemeClr val="lt1">
            <a:hueOff val="0"/>
            <a:satOff val="0"/>
            <a:lum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Common-size balance sheet</a:t>
          </a:r>
        </a:p>
      </dsp:txBody>
      <dsp:txXfrm>
        <a:off x="3617109" y="5002691"/>
        <a:ext cx="1395232" cy="541903"/>
      </dsp:txXfrm>
    </dsp:sp>
    <dsp:sp modelId="{5E17BD24-7B98-43AE-A81F-2CD70578FA8D}">
      <dsp:nvSpPr>
        <dsp:cNvPr id="0" name=""/>
        <dsp:cNvSpPr/>
      </dsp:nvSpPr>
      <dsp:spPr>
        <a:xfrm>
          <a:off x="5411718" y="1088143"/>
          <a:ext cx="1776827" cy="7362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3A8558-1C93-4AF1-88F0-22A4DB93820F}">
      <dsp:nvSpPr>
        <dsp:cNvPr id="0" name=""/>
        <dsp:cNvSpPr/>
      </dsp:nvSpPr>
      <dsp:spPr>
        <a:xfrm>
          <a:off x="5553611" y="1222941"/>
          <a:ext cx="1776827" cy="736239"/>
        </a:xfrm>
        <a:prstGeom prst="roundRect">
          <a:avLst>
            <a:gd name="adj" fmla="val 10000"/>
          </a:avLst>
        </a:prstGeom>
        <a:solidFill>
          <a:schemeClr val="lt1">
            <a:hueOff val="0"/>
            <a:satOff val="0"/>
            <a:lum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Financial Leverage</a:t>
          </a:r>
        </a:p>
      </dsp:txBody>
      <dsp:txXfrm>
        <a:off x="5575175" y="1244505"/>
        <a:ext cx="1733699" cy="693111"/>
      </dsp:txXfrm>
    </dsp:sp>
    <dsp:sp modelId="{4889B7C9-B08D-4B14-A625-BFDF038C379A}">
      <dsp:nvSpPr>
        <dsp:cNvPr id="0" name=""/>
        <dsp:cNvSpPr/>
      </dsp:nvSpPr>
      <dsp:spPr>
        <a:xfrm>
          <a:off x="5649355" y="2195787"/>
          <a:ext cx="1301553" cy="5122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A4DA72-FC7F-4A4F-88A5-2356961D0F49}">
      <dsp:nvSpPr>
        <dsp:cNvPr id="0" name=""/>
        <dsp:cNvSpPr/>
      </dsp:nvSpPr>
      <dsp:spPr>
        <a:xfrm>
          <a:off x="5791248" y="2330585"/>
          <a:ext cx="1301553" cy="512215"/>
        </a:xfrm>
        <a:prstGeom prst="roundRect">
          <a:avLst>
            <a:gd name="adj" fmla="val 10000"/>
          </a:avLst>
        </a:prstGeom>
        <a:solidFill>
          <a:schemeClr val="lt1">
            <a:hueOff val="0"/>
            <a:satOff val="0"/>
            <a:lum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D/E</a:t>
          </a:r>
        </a:p>
      </dsp:txBody>
      <dsp:txXfrm>
        <a:off x="5806250" y="2345587"/>
        <a:ext cx="1271549" cy="482211"/>
      </dsp:txXfrm>
    </dsp:sp>
    <dsp:sp modelId="{7079A0C4-6D1B-4EE8-BFB1-C7EC58681C7C}">
      <dsp:nvSpPr>
        <dsp:cNvPr id="0" name=""/>
        <dsp:cNvSpPr/>
      </dsp:nvSpPr>
      <dsp:spPr>
        <a:xfrm>
          <a:off x="5655555" y="3079407"/>
          <a:ext cx="1289153" cy="6171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CD86C5-F2D6-4925-88A4-E1FC6DEECB1A}">
      <dsp:nvSpPr>
        <dsp:cNvPr id="0" name=""/>
        <dsp:cNvSpPr/>
      </dsp:nvSpPr>
      <dsp:spPr>
        <a:xfrm>
          <a:off x="5797448" y="3214205"/>
          <a:ext cx="1289153" cy="617188"/>
        </a:xfrm>
        <a:prstGeom prst="roundRect">
          <a:avLst>
            <a:gd name="adj" fmla="val 10000"/>
          </a:avLst>
        </a:prstGeom>
        <a:solidFill>
          <a:schemeClr val="lt1">
            <a:hueOff val="0"/>
            <a:satOff val="0"/>
            <a:lum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Interest coverage</a:t>
          </a:r>
        </a:p>
      </dsp:txBody>
      <dsp:txXfrm>
        <a:off x="5815525" y="3232282"/>
        <a:ext cx="1252999" cy="581034"/>
      </dsp:txXfrm>
    </dsp:sp>
    <dsp:sp modelId="{26A8414F-EB1A-4612-A2A2-BE0D7242C060}">
      <dsp:nvSpPr>
        <dsp:cNvPr id="0" name=""/>
        <dsp:cNvSpPr/>
      </dsp:nvSpPr>
      <dsp:spPr>
        <a:xfrm>
          <a:off x="5503154" y="4068000"/>
          <a:ext cx="1593956" cy="810916"/>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C16DD8-24B1-481D-8D7B-6C18F3E79AB7}">
      <dsp:nvSpPr>
        <dsp:cNvPr id="0" name=""/>
        <dsp:cNvSpPr/>
      </dsp:nvSpPr>
      <dsp:spPr>
        <a:xfrm>
          <a:off x="5645047" y="4202798"/>
          <a:ext cx="1593956" cy="810916"/>
        </a:xfrm>
        <a:prstGeom prst="roundRect">
          <a:avLst>
            <a:gd name="adj" fmla="val 10000"/>
          </a:avLst>
        </a:prstGeom>
        <a:solidFill>
          <a:schemeClr val="lt1">
            <a:hueOff val="0"/>
            <a:satOff val="0"/>
            <a:lum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Debt payment coverage…</a:t>
          </a:r>
        </a:p>
      </dsp:txBody>
      <dsp:txXfrm>
        <a:off x="5668798" y="4226549"/>
        <a:ext cx="1546454" cy="7634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r>
              <a:rPr lang="vi-VN"/>
              <a:t>Kỹ năng Giao tiếp và Thuyết trình</a:t>
            </a:r>
            <a:endParaRPr lang="en-US"/>
          </a:p>
        </p:txBody>
      </p:sp>
      <p:sp>
        <p:nvSpPr>
          <p:cNvPr id="13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3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r>
              <a:rPr lang="en-US"/>
              <a:t>ThS. Trần Nguyên Chất</a:t>
            </a:r>
          </a:p>
        </p:txBody>
      </p:sp>
      <p:sp>
        <p:nvSpPr>
          <p:cNvPr id="13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4C2545CC-EA56-49B8-B497-8F8B6AC2922E}"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r>
              <a:rPr lang="vi-VN"/>
              <a:t>Kỹ năng Giao tiếp và Thuyết trình</a:t>
            </a: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r>
              <a:rPr lang="en-US"/>
              <a:t>ThS. Trần Nguyên Chất</a:t>
            </a: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CBF2BEB-69F8-431C-9A27-EEB99C1603E2}"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BC1CBA1-5E06-4AAE-8B1D-BADDD55A354C}" type="slidenum">
              <a:rPr lang="en-US" smtClean="0"/>
              <a:pPr/>
              <a:t>2</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
        <p:nvSpPr>
          <p:cNvPr id="34821" name="Header Placeholder 4"/>
          <p:cNvSpPr>
            <a:spLocks noGrp="1"/>
          </p:cNvSpPr>
          <p:nvPr>
            <p:ph type="hdr" sz="quarter"/>
          </p:nvPr>
        </p:nvSpPr>
        <p:spPr>
          <a:noFill/>
        </p:spPr>
        <p:txBody>
          <a:bodyPr/>
          <a:lstStyle/>
          <a:p>
            <a:r>
              <a:rPr lang="vi-VN"/>
              <a:t>Kỹ năng Giao tiếp và Thuyết trình</a:t>
            </a:r>
            <a:endParaRPr lang="en-US"/>
          </a:p>
        </p:txBody>
      </p:sp>
      <p:sp>
        <p:nvSpPr>
          <p:cNvPr id="34822" name="Footer Placeholder 5"/>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Inventory Reduction</a:t>
            </a:r>
            <a:r>
              <a:rPr lang="en-US" b="0" i="0" dirty="0">
                <a:solidFill>
                  <a:srgbClr val="0D0D0D"/>
                </a:solidFill>
                <a:effectLst/>
                <a:highlight>
                  <a:srgbClr val="FFFFFF"/>
                </a:highlight>
                <a:latin typeface="Söhne"/>
              </a:rPr>
              <a:t>: There will likely be a decrease in the inventory account under current assets on the balance sheet if the new method allows the company to maintain lower levels of inventory.</a:t>
            </a:r>
          </a:p>
          <a:p>
            <a:pPr algn="l">
              <a:buFont typeface="+mj-lt"/>
              <a:buAutoNum type="arabicPeriod"/>
            </a:pPr>
            <a:r>
              <a:rPr lang="en-US" b="1" i="0" dirty="0">
                <a:solidFill>
                  <a:srgbClr val="0D0D0D"/>
                </a:solidFill>
                <a:effectLst/>
                <a:highlight>
                  <a:srgbClr val="FFFFFF"/>
                </a:highlight>
                <a:latin typeface="Söhne"/>
              </a:rPr>
              <a:t>Increased Cash Flow</a:t>
            </a:r>
            <a:r>
              <a:rPr lang="en-US" b="0" i="0" dirty="0">
                <a:solidFill>
                  <a:srgbClr val="0D0D0D"/>
                </a:solidFill>
                <a:effectLst/>
                <a:highlight>
                  <a:srgbClr val="FFFFFF"/>
                </a:highlight>
                <a:latin typeface="Söhne"/>
              </a:rPr>
              <a:t>: Efficient inventory management can lead to better cash flows, as less money is tied up in inventory. This may increase the cash and cash equivalents line on the balance sheet.</a:t>
            </a:r>
          </a:p>
          <a:p>
            <a:pPr algn="l">
              <a:buFont typeface="+mj-lt"/>
              <a:buAutoNum type="arabicPeriod"/>
            </a:pPr>
            <a:r>
              <a:rPr lang="en-US" b="1" i="0" dirty="0">
                <a:solidFill>
                  <a:srgbClr val="0D0D0D"/>
                </a:solidFill>
                <a:effectLst/>
                <a:highlight>
                  <a:srgbClr val="FFFFFF"/>
                </a:highlight>
                <a:latin typeface="Söhne"/>
              </a:rPr>
              <a:t>Asset Turnover</a:t>
            </a:r>
            <a:r>
              <a:rPr lang="en-US" b="0" i="0" dirty="0">
                <a:solidFill>
                  <a:srgbClr val="0D0D0D"/>
                </a:solidFill>
                <a:effectLst/>
                <a:highlight>
                  <a:srgbClr val="FFFFFF"/>
                </a:highlight>
                <a:latin typeface="Söhne"/>
              </a:rPr>
              <a:t>: With reduced inventory levels, the firm may show a higher asset turnover ratio, indicating more efficient use of company assets.</a:t>
            </a:r>
          </a:p>
          <a:p>
            <a:pPr algn="l">
              <a:buFont typeface="+mj-lt"/>
              <a:buAutoNum type="arabicPeriod"/>
            </a:pPr>
            <a:r>
              <a:rPr lang="en-US" b="1" i="0" dirty="0">
                <a:solidFill>
                  <a:srgbClr val="0D0D0D"/>
                </a:solidFill>
                <a:effectLst/>
                <a:highlight>
                  <a:srgbClr val="FFFFFF"/>
                </a:highlight>
                <a:latin typeface="Söhne"/>
              </a:rPr>
              <a:t>Liabilities</a:t>
            </a:r>
            <a:r>
              <a:rPr lang="en-US" b="0" i="0" dirty="0">
                <a:solidFill>
                  <a:srgbClr val="0D0D0D"/>
                </a:solidFill>
                <a:effectLst/>
                <a:highlight>
                  <a:srgbClr val="FFFFFF"/>
                </a:highlight>
                <a:latin typeface="Söhne"/>
              </a:rPr>
              <a:t>: If the inventory reduction leads to less need for short-term financing (like revolving credit lines used to purchase inventory), there may be a corresponding decrease in current liabilities.</a:t>
            </a:r>
          </a:p>
          <a:p>
            <a:pPr algn="l">
              <a:buFont typeface="+mj-lt"/>
              <a:buAutoNum type="arabicPeriod"/>
            </a:pPr>
            <a:r>
              <a:rPr lang="en-US" b="1" i="0" dirty="0">
                <a:solidFill>
                  <a:srgbClr val="0D0D0D"/>
                </a:solidFill>
                <a:effectLst/>
                <a:highlight>
                  <a:srgbClr val="FFFFFF"/>
                </a:highlight>
                <a:latin typeface="Söhne"/>
              </a:rPr>
              <a:t>Non-current Assets</a:t>
            </a:r>
            <a:r>
              <a:rPr lang="en-US" b="0" i="0" dirty="0">
                <a:solidFill>
                  <a:srgbClr val="0D0D0D"/>
                </a:solidFill>
                <a:effectLst/>
                <a:highlight>
                  <a:srgbClr val="FFFFFF"/>
                </a:highlight>
                <a:latin typeface="Söhne"/>
              </a:rPr>
              <a:t>: If the invention includes capital expenditures (like new software or machinery), there could be an increase in non-current assets.</a:t>
            </a:r>
          </a:p>
          <a:p>
            <a:pPr algn="l">
              <a:buFont typeface="+mj-lt"/>
              <a:buAutoNum type="arabicPeriod"/>
            </a:pPr>
            <a:r>
              <a:rPr lang="en-US" b="1" i="0" dirty="0">
                <a:solidFill>
                  <a:srgbClr val="0D0D0D"/>
                </a:solidFill>
                <a:effectLst/>
                <a:highlight>
                  <a:srgbClr val="FFFFFF"/>
                </a:highlight>
                <a:latin typeface="Söhne"/>
              </a:rPr>
              <a:t>Intangible Assets</a:t>
            </a:r>
            <a:r>
              <a:rPr lang="en-US" b="0" i="0" dirty="0">
                <a:solidFill>
                  <a:srgbClr val="0D0D0D"/>
                </a:solidFill>
                <a:effectLst/>
                <a:highlight>
                  <a:srgbClr val="FFFFFF"/>
                </a:highlight>
                <a:latin typeface="Söhne"/>
              </a:rPr>
              <a:t>: If the method is patented or trademarked, it could be recorded as an intangible asset.</a:t>
            </a:r>
          </a:p>
          <a:p>
            <a:pPr algn="l">
              <a:buFont typeface="+mj-lt"/>
              <a:buAutoNum type="arabicPeriod"/>
            </a:pPr>
            <a:r>
              <a:rPr lang="en-US" b="1" i="0" dirty="0">
                <a:solidFill>
                  <a:srgbClr val="0D0D0D"/>
                </a:solidFill>
                <a:effectLst/>
                <a:highlight>
                  <a:srgbClr val="FFFFFF"/>
                </a:highlight>
                <a:latin typeface="Söhne"/>
              </a:rPr>
              <a:t>Equity</a:t>
            </a:r>
            <a:r>
              <a:rPr lang="en-US" b="0" i="0" dirty="0">
                <a:solidFill>
                  <a:srgbClr val="0D0D0D"/>
                </a:solidFill>
                <a:effectLst/>
                <a:highlight>
                  <a:srgbClr val="FFFFFF"/>
                </a:highlight>
                <a:latin typeface="Söhne"/>
              </a:rPr>
              <a:t>: Over time, if the new inventory method leads to sustained profitability, retained earnings—an equity account—would increase.</a:t>
            </a:r>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23</a:t>
            </a:fld>
            <a:endParaRPr lang="en-US"/>
          </a:p>
        </p:txBody>
      </p:sp>
    </p:spTree>
    <p:extLst>
      <p:ext uri="{BB962C8B-B14F-4D97-AF65-F5344CB8AC3E}">
        <p14:creationId xmlns:p14="http://schemas.microsoft.com/office/powerpoint/2010/main" val="41248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Inventory</a:t>
            </a:r>
            <a:r>
              <a:rPr lang="en-US" b="0" i="0" dirty="0">
                <a:solidFill>
                  <a:srgbClr val="0D0D0D"/>
                </a:solidFill>
                <a:effectLst/>
                <a:highlight>
                  <a:srgbClr val="FFFFFF"/>
                </a:highlight>
                <a:latin typeface="Söhne"/>
              </a:rPr>
              <a:t>: Mai Linh Commercial, being a retail supermarket, would have a significant inventory account on its balance sheet. Tuan Bach Corp. would not have this, as real estate companies don't hold inventory in the traditional sense.</a:t>
            </a:r>
          </a:p>
          <a:p>
            <a:pPr algn="l">
              <a:buFont typeface="+mj-lt"/>
              <a:buAutoNum type="arabicPeriod"/>
            </a:pPr>
            <a:r>
              <a:rPr lang="en-US" b="1" i="0" dirty="0">
                <a:solidFill>
                  <a:srgbClr val="0D0D0D"/>
                </a:solidFill>
                <a:effectLst/>
                <a:highlight>
                  <a:srgbClr val="FFFFFF"/>
                </a:highlight>
                <a:latin typeface="Söhne"/>
              </a:rPr>
              <a:t>Fixed Assets</a:t>
            </a:r>
            <a:r>
              <a:rPr lang="en-US" b="0" i="0" dirty="0">
                <a:solidFill>
                  <a:srgbClr val="0D0D0D"/>
                </a:solidFill>
                <a:effectLst/>
                <a:highlight>
                  <a:srgbClr val="FFFFFF"/>
                </a:highlight>
                <a:latin typeface="Söhne"/>
              </a:rPr>
              <a:t>: Tuan Bach Corp. would likely have a much larger balance in property, plant, and equipment (PP&amp;E) due to owning buildings, offices, and houses. These would be classified as long-term assets. Meanwhile, Mai Linh would have less in PP&amp;E relative to their total assets.</a:t>
            </a:r>
          </a:p>
          <a:p>
            <a:pPr algn="l">
              <a:buFont typeface="+mj-lt"/>
              <a:buAutoNum type="arabicPeriod"/>
            </a:pPr>
            <a:r>
              <a:rPr lang="en-US" b="1" i="0" dirty="0">
                <a:solidFill>
                  <a:srgbClr val="0D0D0D"/>
                </a:solidFill>
                <a:effectLst/>
                <a:highlight>
                  <a:srgbClr val="FFFFFF"/>
                </a:highlight>
                <a:latin typeface="Söhne"/>
              </a:rPr>
              <a:t>Current Assets</a:t>
            </a:r>
            <a:r>
              <a:rPr lang="en-US" b="0" i="0" dirty="0">
                <a:solidFill>
                  <a:srgbClr val="0D0D0D"/>
                </a:solidFill>
                <a:effectLst/>
                <a:highlight>
                  <a:srgbClr val="FFFFFF"/>
                </a:highlight>
                <a:latin typeface="Söhne"/>
              </a:rPr>
              <a:t>: Mai Linh Commercial would have a higher proportion of current assets like cash, receivables, and inventory due to daily sales transactions. Tuan Bach’s current assets would primarily consist of rent receivables and potentially cash from rental payments or property sales.</a:t>
            </a:r>
          </a:p>
          <a:p>
            <a:pPr algn="l">
              <a:buFont typeface="+mj-lt"/>
              <a:buAutoNum type="arabicPeriod"/>
            </a:pPr>
            <a:r>
              <a:rPr lang="en-US" b="1" i="0" dirty="0">
                <a:solidFill>
                  <a:srgbClr val="0D0D0D"/>
                </a:solidFill>
                <a:effectLst/>
                <a:highlight>
                  <a:srgbClr val="FFFFFF"/>
                </a:highlight>
                <a:latin typeface="Söhne"/>
              </a:rPr>
              <a:t>Long-Term Investments</a:t>
            </a:r>
            <a:r>
              <a:rPr lang="en-US" b="0" i="0" dirty="0">
                <a:solidFill>
                  <a:srgbClr val="0D0D0D"/>
                </a:solidFill>
                <a:effectLst/>
                <a:highlight>
                  <a:srgbClr val="FFFFFF"/>
                </a:highlight>
                <a:latin typeface="Söhne"/>
              </a:rPr>
              <a:t>: Tuan Bach Corp. might show investments in real estate or mortgage-backed securities that are not typical for a retail business.</a:t>
            </a:r>
          </a:p>
          <a:p>
            <a:pPr algn="l">
              <a:buFont typeface="+mj-lt"/>
              <a:buAutoNum type="arabicPeriod"/>
            </a:pPr>
            <a:r>
              <a:rPr lang="en-US" b="1" i="0" dirty="0">
                <a:solidFill>
                  <a:srgbClr val="0D0D0D"/>
                </a:solidFill>
                <a:effectLst/>
                <a:highlight>
                  <a:srgbClr val="FFFFFF"/>
                </a:highlight>
                <a:latin typeface="Söhne"/>
              </a:rPr>
              <a:t>Liabilities</a:t>
            </a:r>
            <a:r>
              <a:rPr lang="en-US" b="0" i="0" dirty="0">
                <a:solidFill>
                  <a:srgbClr val="0D0D0D"/>
                </a:solidFill>
                <a:effectLst/>
                <a:highlight>
                  <a:srgbClr val="FFFFFF"/>
                </a:highlight>
                <a:latin typeface="Söhne"/>
              </a:rPr>
              <a:t>: Tuan Bach’s liabilities may include long-term mortgages and other financing related to property purchases. In contrast, Mai Linh’s liabilities might be more oriented towards trade payables and short-term operational debt.</a:t>
            </a:r>
          </a:p>
          <a:p>
            <a:pPr algn="l">
              <a:buFont typeface="+mj-lt"/>
              <a:buAutoNum type="arabicPeriod"/>
            </a:pPr>
            <a:r>
              <a:rPr lang="en-US" b="1" i="0" dirty="0">
                <a:solidFill>
                  <a:srgbClr val="0D0D0D"/>
                </a:solidFill>
                <a:effectLst/>
                <a:highlight>
                  <a:srgbClr val="FFFFFF"/>
                </a:highlight>
                <a:latin typeface="Söhne"/>
              </a:rPr>
              <a:t>Equity</a:t>
            </a:r>
            <a:r>
              <a:rPr lang="en-US" b="0" i="0" dirty="0">
                <a:solidFill>
                  <a:srgbClr val="0D0D0D"/>
                </a:solidFill>
                <a:effectLst/>
                <a:highlight>
                  <a:srgbClr val="FFFFFF"/>
                </a:highlight>
                <a:latin typeface="Söhne"/>
              </a:rPr>
              <a:t>: The equity structure could differ based on the retained earnings from operations and the capital structure chosen to finance the assets—equity financing would result in a higher equity balance, while debt financing would result in higher liabilities.</a:t>
            </a:r>
          </a:p>
          <a:p>
            <a:pPr algn="l">
              <a:buFont typeface="+mj-lt"/>
              <a:buAutoNum type="arabicPeriod"/>
            </a:pPr>
            <a:r>
              <a:rPr lang="en-US" b="1" i="0" dirty="0">
                <a:solidFill>
                  <a:srgbClr val="0D0D0D"/>
                </a:solidFill>
                <a:effectLst/>
                <a:highlight>
                  <a:srgbClr val="FFFFFF"/>
                </a:highlight>
                <a:latin typeface="Söhne"/>
              </a:rPr>
              <a:t>Revenue Recognition</a:t>
            </a:r>
            <a:r>
              <a:rPr lang="en-US" b="0" i="0" dirty="0">
                <a:solidFill>
                  <a:srgbClr val="0D0D0D"/>
                </a:solidFill>
                <a:effectLst/>
                <a:highlight>
                  <a:srgbClr val="FFFFFF"/>
                </a:highlight>
                <a:latin typeface="Söhne"/>
              </a:rPr>
              <a:t>: Tuan Bach would recognize revenue from sales of properties or rental income, which would impact the equity and possibly receivables. On the other hand, Mai Linh would have revenue from goods sold.</a:t>
            </a:r>
          </a:p>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24</a:t>
            </a:fld>
            <a:endParaRPr lang="en-US"/>
          </a:p>
        </p:txBody>
      </p:sp>
    </p:spTree>
    <p:extLst>
      <p:ext uri="{BB962C8B-B14F-4D97-AF65-F5344CB8AC3E}">
        <p14:creationId xmlns:p14="http://schemas.microsoft.com/office/powerpoint/2010/main" val="4081932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4E6EB"/>
                </a:solidFill>
                <a:effectLst/>
                <a:highlight>
                  <a:srgbClr val="303030"/>
                </a:highlight>
                <a:latin typeface="Segoe UI Historic" panose="020B0502040204020203" pitchFamily="34" charset="0"/>
              </a:rPr>
              <a:t>Current liabilities </a:t>
            </a:r>
            <a:r>
              <a:rPr lang="en-US" b="0" i="0" dirty="0" err="1">
                <a:solidFill>
                  <a:srgbClr val="E4E6EB"/>
                </a:solidFill>
                <a:effectLst/>
                <a:highlight>
                  <a:srgbClr val="303030"/>
                </a:highlight>
                <a:latin typeface="Segoe UI Historic" panose="020B0502040204020203" pitchFamily="34" charset="0"/>
              </a:rPr>
              <a:t>có</a:t>
            </a:r>
            <a:r>
              <a:rPr lang="en-US" b="0" i="0" dirty="0">
                <a:solidFill>
                  <a:srgbClr val="E4E6EB"/>
                </a:solidFill>
                <a:effectLst/>
                <a:highlight>
                  <a:srgbClr val="303030"/>
                </a:highlight>
                <a:latin typeface="Segoe UI Historic" panose="020B0502040204020203" pitchFamily="34" charset="0"/>
              </a:rPr>
              <a:t> </a:t>
            </a:r>
            <a:r>
              <a:rPr lang="en-US" b="0" i="0" dirty="0" err="1">
                <a:solidFill>
                  <a:srgbClr val="E4E6EB"/>
                </a:solidFill>
                <a:effectLst/>
                <a:highlight>
                  <a:srgbClr val="303030"/>
                </a:highlight>
                <a:latin typeface="Segoe UI Historic" panose="020B0502040204020203" pitchFamily="34" charset="0"/>
              </a:rPr>
              <a:t>cái</a:t>
            </a:r>
            <a:r>
              <a:rPr lang="en-US" b="0" i="0" dirty="0">
                <a:solidFill>
                  <a:srgbClr val="E4E6EB"/>
                </a:solidFill>
                <a:effectLst/>
                <a:highlight>
                  <a:srgbClr val="303030"/>
                </a:highlight>
                <a:latin typeface="Segoe UI Historic" panose="020B0502040204020203" pitchFamily="34" charset="0"/>
              </a:rPr>
              <a:t> </a:t>
            </a:r>
            <a:r>
              <a:rPr lang="en-US" b="0" i="0" dirty="0" err="1">
                <a:solidFill>
                  <a:srgbClr val="E4E6EB"/>
                </a:solidFill>
                <a:effectLst/>
                <a:highlight>
                  <a:srgbClr val="303030"/>
                </a:highlight>
                <a:latin typeface="Segoe UI Historic" panose="020B0502040204020203" pitchFamily="34" charset="0"/>
              </a:rPr>
              <a:t>gì</a:t>
            </a:r>
            <a:r>
              <a:rPr lang="en-US" b="0" i="0" dirty="0">
                <a:solidFill>
                  <a:srgbClr val="E4E6EB"/>
                </a:solidFill>
                <a:effectLst/>
                <a:highlight>
                  <a:srgbClr val="303030"/>
                </a:highlight>
                <a:latin typeface="Segoe UI Historic" panose="020B0502040204020203" pitchFamily="34" charset="0"/>
              </a:rPr>
              <a:t> k </a:t>
            </a:r>
            <a:r>
              <a:rPr lang="en-US" b="0" i="0" dirty="0" err="1">
                <a:solidFill>
                  <a:srgbClr val="E4E6EB"/>
                </a:solidFill>
                <a:effectLst/>
                <a:highlight>
                  <a:srgbClr val="303030"/>
                </a:highlight>
                <a:latin typeface="Segoe UI Historic" panose="020B0502040204020203" pitchFamily="34" charset="0"/>
              </a:rPr>
              <a:t>phải</a:t>
            </a:r>
            <a:r>
              <a:rPr lang="en-US" b="0" i="0" dirty="0">
                <a:solidFill>
                  <a:srgbClr val="E4E6EB"/>
                </a:solidFill>
                <a:effectLst/>
                <a:highlight>
                  <a:srgbClr val="303030"/>
                </a:highlight>
                <a:latin typeface="Segoe UI Historic" panose="020B0502040204020203" pitchFamily="34" charset="0"/>
              </a:rPr>
              <a:t> operating k</a:t>
            </a:r>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25</a:t>
            </a:fld>
            <a:endParaRPr lang="en-US"/>
          </a:p>
        </p:txBody>
      </p:sp>
    </p:spTree>
    <p:extLst>
      <p:ext uri="{BB962C8B-B14F-4D97-AF65-F5344CB8AC3E}">
        <p14:creationId xmlns:p14="http://schemas.microsoft.com/office/powerpoint/2010/main" val="2147535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costs in COGS: material costs, labor costs, factory costs</a:t>
            </a:r>
          </a:p>
          <a:p>
            <a:r>
              <a:rPr lang="en-US" dirty="0"/>
              <a:t>Factory overhead: depreciation</a:t>
            </a:r>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26</a:t>
            </a:fld>
            <a:endParaRPr lang="en-US"/>
          </a:p>
        </p:txBody>
      </p:sp>
    </p:spTree>
    <p:extLst>
      <p:ext uri="{BB962C8B-B14F-4D97-AF65-F5344CB8AC3E}">
        <p14:creationId xmlns:p14="http://schemas.microsoft.com/office/powerpoint/2010/main" val="1128550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28</a:t>
            </a:fld>
            <a:endParaRPr lang="en-US"/>
          </a:p>
        </p:txBody>
      </p:sp>
    </p:spTree>
    <p:extLst>
      <p:ext uri="{BB962C8B-B14F-4D97-AF65-F5344CB8AC3E}">
        <p14:creationId xmlns:p14="http://schemas.microsoft.com/office/powerpoint/2010/main" val="1272883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Lengthening the Depreciation Period</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If the CFO chooses to extend the estimated useful life of the asset to 7 years, the annual depreciation expense will be lower since the cost of the machine is spread over a longer period.</a:t>
            </a:r>
          </a:p>
          <a:p>
            <a:pPr marL="742950" lvl="1" indent="-285750" algn="l">
              <a:buFont typeface="+mj-lt"/>
              <a:buAutoNum type="arabicPeriod"/>
            </a:pPr>
            <a:r>
              <a:rPr lang="en-US" b="0" i="0" dirty="0">
                <a:solidFill>
                  <a:srgbClr val="0D0D0D"/>
                </a:solidFill>
                <a:effectLst/>
                <a:highlight>
                  <a:srgbClr val="FFFFFF"/>
                </a:highlight>
                <a:latin typeface="Söhne"/>
              </a:rPr>
              <a:t>This would initially inflate earnings since expenses are lower, but after the 5-year economic life of the machine, there could be an impairment loss if the machine's value on the books is higher than its recoverable amount.</a:t>
            </a:r>
          </a:p>
          <a:p>
            <a:pPr algn="l">
              <a:buFont typeface="+mj-lt"/>
              <a:buAutoNum type="arabicPeriod"/>
            </a:pPr>
            <a:r>
              <a:rPr lang="en-US" b="1" i="0" dirty="0">
                <a:solidFill>
                  <a:srgbClr val="0D0D0D"/>
                </a:solidFill>
                <a:effectLst/>
                <a:highlight>
                  <a:srgbClr val="FFFFFF"/>
                </a:highlight>
                <a:latin typeface="Söhne"/>
              </a:rPr>
              <a:t>Shortening the Depreciation Period</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On the other hand, reducing the estimated useful life to 3 years means the depreciation expense will be higher in the short term, lowering the earnings initially.</a:t>
            </a:r>
          </a:p>
          <a:p>
            <a:pPr marL="742950" lvl="1" indent="-285750" algn="l">
              <a:buFont typeface="+mj-lt"/>
              <a:buAutoNum type="arabicPeriod"/>
            </a:pPr>
            <a:r>
              <a:rPr lang="en-US" b="0" i="0" dirty="0">
                <a:solidFill>
                  <a:srgbClr val="0D0D0D"/>
                </a:solidFill>
                <a:effectLst/>
                <a:highlight>
                  <a:srgbClr val="FFFFFF"/>
                </a:highlight>
                <a:latin typeface="Söhne"/>
              </a:rPr>
              <a:t>However, this option mentioned a "write-up" after 5 years which is typically not allowed under most accounting standards. Assets are generally not written up above their historical cost. If the machine has a remaining value after its accelerated depreciation, and if accounting standards allow, this residual value may be amortized over the remaining economic life.</a:t>
            </a:r>
          </a:p>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29</a:t>
            </a:fld>
            <a:endParaRPr lang="en-US"/>
          </a:p>
        </p:txBody>
      </p:sp>
    </p:spTree>
    <p:extLst>
      <p:ext uri="{BB962C8B-B14F-4D97-AF65-F5344CB8AC3E}">
        <p14:creationId xmlns:p14="http://schemas.microsoft.com/office/powerpoint/2010/main" val="2419305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30</a:t>
            </a:fld>
            <a:endParaRPr lang="en-US"/>
          </a:p>
        </p:txBody>
      </p:sp>
    </p:spTree>
    <p:extLst>
      <p:ext uri="{BB962C8B-B14F-4D97-AF65-F5344CB8AC3E}">
        <p14:creationId xmlns:p14="http://schemas.microsoft.com/office/powerpoint/2010/main" val="562061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Regarding the recording in financial statements:</a:t>
            </a:r>
          </a:p>
          <a:p>
            <a:pPr algn="l">
              <a:buFont typeface="+mj-lt"/>
              <a:buAutoNum type="arabicPeriod"/>
            </a:pPr>
            <a:r>
              <a:rPr lang="en-US" b="1" i="0" dirty="0">
                <a:solidFill>
                  <a:srgbClr val="0D0D0D"/>
                </a:solidFill>
                <a:effectLst/>
                <a:highlight>
                  <a:srgbClr val="FFFFFF"/>
                </a:highlight>
                <a:latin typeface="Söhne"/>
              </a:rPr>
              <a:t>Change in Value</a:t>
            </a:r>
            <a:r>
              <a:rPr lang="en-US" b="0" i="0" dirty="0">
                <a:solidFill>
                  <a:srgbClr val="0D0D0D"/>
                </a:solidFill>
                <a:effectLst/>
                <a:highlight>
                  <a:srgbClr val="FFFFFF"/>
                </a:highlight>
                <a:latin typeface="Söhne"/>
              </a:rPr>
              <a:t>: Generally, once an asset is fully depreciated, its book value is zero, and any change in market value isn't recorded in the financial statements under most accounting standards, such as the International Financial Reporting Standards (IFRS) or Generally Accepted Accounting Principles (GAAP). Assets are typically not revalued upwards in the financial statements, except for certain non-depreciable assets such as land or in a revaluation model for property, plant, and equipment that is permitted under IFRS but not GAAP.</a:t>
            </a:r>
          </a:p>
          <a:p>
            <a:pPr algn="l">
              <a:buFont typeface="+mj-lt"/>
              <a:buAutoNum type="arabicPeriod"/>
            </a:pPr>
            <a:r>
              <a:rPr lang="en-US" b="1" i="0" dirty="0">
                <a:solidFill>
                  <a:srgbClr val="0D0D0D"/>
                </a:solidFill>
                <a:effectLst/>
                <a:highlight>
                  <a:srgbClr val="FFFFFF"/>
                </a:highlight>
                <a:latin typeface="Söhne"/>
              </a:rPr>
              <a:t>Sale of Asset</a:t>
            </a:r>
            <a:r>
              <a:rPr lang="en-US" b="0" i="0" dirty="0">
                <a:solidFill>
                  <a:srgbClr val="0D0D0D"/>
                </a:solidFill>
                <a:effectLst/>
                <a:highlight>
                  <a:srgbClr val="FFFFFF"/>
                </a:highlight>
                <a:latin typeface="Söhne"/>
              </a:rPr>
              <a:t>: If the buses are sold, the sale would be recorded as a disposal of an asset. Any gain or loss on the sale would be the difference between the sale proceeds and the carrying amount of the asset at the time of sale. Since the buses are fully depreciated, the entire sale price would typically be recorded as a gain.</a:t>
            </a:r>
          </a:p>
          <a:p>
            <a:pPr algn="l"/>
            <a:r>
              <a:rPr lang="en-US" b="0" i="0" dirty="0">
                <a:solidFill>
                  <a:srgbClr val="0D0D0D"/>
                </a:solidFill>
                <a:effectLst/>
                <a:highlight>
                  <a:srgbClr val="FFFFFF"/>
                </a:highlight>
                <a:latin typeface="Söhne"/>
              </a:rPr>
              <a:t>Predictions for future financial statements upon the sale of the buses:</a:t>
            </a:r>
          </a:p>
          <a:p>
            <a:pPr algn="l">
              <a:buFont typeface="Arial" panose="020B0604020202020204" pitchFamily="34" charset="0"/>
              <a:buChar char="•"/>
            </a:pPr>
            <a:r>
              <a:rPr lang="en-US" b="1" i="0" dirty="0">
                <a:solidFill>
                  <a:srgbClr val="0D0D0D"/>
                </a:solidFill>
                <a:effectLst/>
                <a:highlight>
                  <a:srgbClr val="FFFFFF"/>
                </a:highlight>
                <a:latin typeface="Söhne"/>
              </a:rPr>
              <a:t>Gains on Disposal</a:t>
            </a:r>
            <a:r>
              <a:rPr lang="en-US" b="0" i="0" dirty="0">
                <a:solidFill>
                  <a:srgbClr val="0D0D0D"/>
                </a:solidFill>
                <a:effectLst/>
                <a:highlight>
                  <a:srgbClr val="FFFFFF"/>
                </a:highlight>
                <a:latin typeface="Söhne"/>
              </a:rPr>
              <a:t>: There would likely be a gain recorded in the income statement if the buses are sold for more than their carrying amount (which could be zero if fully depreciated).</a:t>
            </a:r>
          </a:p>
          <a:p>
            <a:pPr algn="l">
              <a:buFont typeface="Arial" panose="020B0604020202020204" pitchFamily="34" charset="0"/>
              <a:buChar char="•"/>
            </a:pPr>
            <a:r>
              <a:rPr lang="en-US" b="1" i="0" dirty="0">
                <a:solidFill>
                  <a:srgbClr val="0D0D0D"/>
                </a:solidFill>
                <a:effectLst/>
                <a:highlight>
                  <a:srgbClr val="FFFFFF"/>
                </a:highlight>
                <a:latin typeface="Söhne"/>
              </a:rPr>
              <a:t>Impact on Cash Flow</a:t>
            </a:r>
            <a:r>
              <a:rPr lang="en-US" b="0" i="0" dirty="0">
                <a:solidFill>
                  <a:srgbClr val="0D0D0D"/>
                </a:solidFill>
                <a:effectLst/>
                <a:highlight>
                  <a:srgbClr val="FFFFFF"/>
                </a:highlight>
                <a:latin typeface="Söhne"/>
              </a:rPr>
              <a:t>: The sale would result in an inflow of cash, improving the cash flow from investing activities.</a:t>
            </a:r>
          </a:p>
          <a:p>
            <a:pPr algn="l">
              <a:buFont typeface="Arial" panose="020B0604020202020204" pitchFamily="34" charset="0"/>
              <a:buChar char="•"/>
            </a:pPr>
            <a:r>
              <a:rPr lang="en-US" b="1" i="0" dirty="0">
                <a:solidFill>
                  <a:srgbClr val="0D0D0D"/>
                </a:solidFill>
                <a:effectLst/>
                <a:highlight>
                  <a:srgbClr val="FFFFFF"/>
                </a:highlight>
                <a:latin typeface="Söhne"/>
              </a:rPr>
              <a:t>Tax Implications</a:t>
            </a:r>
            <a:r>
              <a:rPr lang="en-US" b="0" i="0" dirty="0">
                <a:solidFill>
                  <a:srgbClr val="0D0D0D"/>
                </a:solidFill>
                <a:effectLst/>
                <a:highlight>
                  <a:srgbClr val="FFFFFF"/>
                </a:highlight>
                <a:latin typeface="Söhne"/>
              </a:rPr>
              <a:t>: The company might face tax implications due to the gains from the sale of the assets.</a:t>
            </a:r>
          </a:p>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31</a:t>
            </a:fld>
            <a:endParaRPr lang="en-US"/>
          </a:p>
        </p:txBody>
      </p:sp>
    </p:spTree>
    <p:extLst>
      <p:ext uri="{BB962C8B-B14F-4D97-AF65-F5344CB8AC3E}">
        <p14:creationId xmlns:p14="http://schemas.microsoft.com/office/powerpoint/2010/main" val="3122934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C1E21"/>
              </a:solidFill>
              <a:effectLst/>
              <a:latin typeface="inherit"/>
            </a:endParaRPr>
          </a:p>
          <a:p>
            <a:pPr algn="l"/>
            <a:r>
              <a:rPr lang="en-US" b="0" i="0" dirty="0">
                <a:solidFill>
                  <a:srgbClr val="1C1E21"/>
                </a:solidFill>
                <a:effectLst/>
                <a:highlight>
                  <a:srgbClr val="242526"/>
                </a:highlight>
                <a:latin typeface="inherit"/>
              </a:rPr>
              <a:t>In an inflationary environment, [ ] is higher: + Higher inventory: FIFO + Working capital: FIFO (higher inventories -&gt; higher CA) + Non-current assets: no difference + Liabilities: no difference + Equity: FIFO (higher inventories -&gt; higher assets -&gt; higher equity) + Sales: no difference + COGS: LIFO + Taxes: FIFO (lower COGS subtracted from revenue -&gt; higher gross profit -&gt; higher tax) + Net income: FIFO (see above) + Dividend: no difference + Cash flow: LIFO (FIFO pays more tax)</a:t>
            </a:r>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37</a:t>
            </a:fld>
            <a:endParaRPr lang="en-US"/>
          </a:p>
        </p:txBody>
      </p:sp>
    </p:spTree>
    <p:extLst>
      <p:ext uri="{BB962C8B-B14F-4D97-AF65-F5344CB8AC3E}">
        <p14:creationId xmlns:p14="http://schemas.microsoft.com/office/powerpoint/2010/main" val="3015520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a:t>
            </a:r>
          </a:p>
          <a:p>
            <a:r>
              <a:rPr lang="en-US" dirty="0"/>
              <a:t>Don’t record the expenses ( but IFRS maybe they can do so)</a:t>
            </a:r>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38</a:t>
            </a:fld>
            <a:endParaRPr lang="en-US"/>
          </a:p>
        </p:txBody>
      </p:sp>
    </p:spTree>
    <p:extLst>
      <p:ext uri="{BB962C8B-B14F-4D97-AF65-F5344CB8AC3E}">
        <p14:creationId xmlns:p14="http://schemas.microsoft.com/office/powerpoint/2010/main" val="981323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8625704-DE92-484A-B048-B1AFD5DBBFB5}" type="slidenum">
              <a:rPr lang="en-US" smtClean="0"/>
              <a:pPr/>
              <a:t>3</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
        <p:nvSpPr>
          <p:cNvPr id="35845" name="Header Placeholder 4"/>
          <p:cNvSpPr>
            <a:spLocks noGrp="1"/>
          </p:cNvSpPr>
          <p:nvPr>
            <p:ph type="hdr" sz="quarter"/>
          </p:nvPr>
        </p:nvSpPr>
        <p:spPr>
          <a:noFill/>
        </p:spPr>
        <p:txBody>
          <a:bodyPr/>
          <a:lstStyle/>
          <a:p>
            <a:r>
              <a:rPr lang="vi-VN"/>
              <a:t>Kỹ năng Giao tiếp và Thuyết trình</a:t>
            </a:r>
            <a:endParaRPr lang="en-US"/>
          </a:p>
        </p:txBody>
      </p:sp>
      <p:sp>
        <p:nvSpPr>
          <p:cNvPr id="35846" name="Footer Placeholder 5"/>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a:t>Correct</a:t>
            </a:r>
          </a:p>
          <a:p>
            <a:pPr marL="228600" indent="-228600">
              <a:buAutoNum type="alphaUcPeriod"/>
            </a:pPr>
            <a:r>
              <a:rPr lang="en-US" dirty="0"/>
              <a:t>Correct</a:t>
            </a:r>
          </a:p>
          <a:p>
            <a:pPr marL="228600" indent="-228600">
              <a:buAutoNum type="alphaUcPeriod"/>
            </a:pPr>
            <a:r>
              <a:rPr lang="en-US" dirty="0"/>
              <a:t>Correct</a:t>
            </a:r>
          </a:p>
          <a:p>
            <a:pPr marL="228600" indent="-228600">
              <a:buAutoNum type="alphaUcPeriod"/>
            </a:pPr>
            <a:r>
              <a:rPr lang="en-US" dirty="0"/>
              <a:t>Correct</a:t>
            </a:r>
          </a:p>
          <a:p>
            <a:pPr marL="228600" indent="-228600">
              <a:buAutoNum type="alphaUcPeriod"/>
            </a:pPr>
            <a:r>
              <a:rPr lang="en-US" dirty="0"/>
              <a:t>Incorrect</a:t>
            </a:r>
          </a:p>
          <a:p>
            <a:pPr marL="228600" indent="-228600">
              <a:buAutoNum type="alphaUcPeriod"/>
            </a:pPr>
            <a:r>
              <a:rPr lang="en-US" dirty="0" err="1"/>
              <a:t>InCorrect</a:t>
            </a:r>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39</a:t>
            </a:fld>
            <a:endParaRPr lang="en-US"/>
          </a:p>
        </p:txBody>
      </p:sp>
    </p:spTree>
    <p:extLst>
      <p:ext uri="{BB962C8B-B14F-4D97-AF65-F5344CB8AC3E}">
        <p14:creationId xmlns:p14="http://schemas.microsoft.com/office/powerpoint/2010/main" val="1968480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Na Ri </a:t>
            </a:r>
            <a:r>
              <a:rPr lang="en-US" b="1" i="0" dirty="0" err="1">
                <a:solidFill>
                  <a:srgbClr val="0D0D0D"/>
                </a:solidFill>
                <a:effectLst/>
                <a:highlight>
                  <a:srgbClr val="FFFFFF"/>
                </a:highlight>
                <a:latin typeface="Söhne"/>
              </a:rPr>
              <a:t>Hamico</a:t>
            </a:r>
            <a:r>
              <a:rPr lang="en-US" b="1" i="0" dirty="0">
                <a:solidFill>
                  <a:srgbClr val="0D0D0D"/>
                </a:solidFill>
                <a:effectLst/>
                <a:highlight>
                  <a:srgbClr val="FFFFFF"/>
                </a:highlight>
                <a:latin typeface="Söhne"/>
              </a:rPr>
              <a:t> (KSS)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Positive Earnings but Negative Cash Flows from Operations (CFOs):</a:t>
            </a:r>
            <a:r>
              <a:rPr lang="en-US" b="0" i="0" dirty="0">
                <a:solidFill>
                  <a:srgbClr val="0D0D0D"/>
                </a:solidFill>
                <a:effectLst/>
                <a:highlight>
                  <a:srgbClr val="FFFFFF"/>
                </a:highlight>
                <a:latin typeface="Söhne"/>
              </a:rPr>
              <a:t> Consistently having positive earnings alongside negative CFOs suggests discrepancies between the company’s accounting income and its actual cash generation ability. This scenario often raises questions about the quality of earnings, potentially indicating aggressive accounting practices, such as overstatement of revenue or underreporting of expenses that do not involve cash outflows.</a:t>
            </a:r>
          </a:p>
          <a:p>
            <a:pPr marL="742950" lvl="1" indent="-285750" algn="l">
              <a:buFont typeface="+mj-lt"/>
              <a:buAutoNum type="arabicPeriod"/>
            </a:pPr>
            <a:r>
              <a:rPr lang="en-US" b="1" i="0" dirty="0">
                <a:solidFill>
                  <a:srgbClr val="0D0D0D"/>
                </a:solidFill>
                <a:effectLst/>
                <a:highlight>
                  <a:srgbClr val="FFFFFF"/>
                </a:highlight>
                <a:latin typeface="Söhne"/>
              </a:rPr>
              <a:t>Arrest of Top Executives in 2015:</a:t>
            </a:r>
            <a:r>
              <a:rPr lang="en-US" b="0" i="0" dirty="0">
                <a:solidFill>
                  <a:srgbClr val="0D0D0D"/>
                </a:solidFill>
                <a:effectLst/>
                <a:highlight>
                  <a:srgbClr val="FFFFFF"/>
                </a:highlight>
                <a:latin typeface="Söhne"/>
              </a:rPr>
              <a:t> The arrest of the CEO, Chairman, and Chief Accountant can significantly impact investor confidence and points towards serious corporate governance issues, possibly including fraudulent financial reporting or mismanagement of funds. This situation could explain the discrepancy between earnings and cash flows, as such discrepancies may have been a result of manipulation by these executives.</a:t>
            </a:r>
          </a:p>
          <a:p>
            <a:pPr algn="l">
              <a:buFont typeface="+mj-lt"/>
              <a:buAutoNum type="arabicPeriod"/>
            </a:pPr>
            <a:r>
              <a:rPr lang="en-US" b="1" i="0" dirty="0" err="1">
                <a:solidFill>
                  <a:srgbClr val="0D0D0D"/>
                </a:solidFill>
                <a:effectLst/>
                <a:highlight>
                  <a:srgbClr val="FFFFFF"/>
                </a:highlight>
                <a:latin typeface="Söhne"/>
              </a:rPr>
              <a:t>Machinco</a:t>
            </a:r>
            <a:r>
              <a:rPr lang="en-US" b="1" i="0" dirty="0">
                <a:solidFill>
                  <a:srgbClr val="0D0D0D"/>
                </a:solidFill>
                <a:effectLst/>
                <a:highlight>
                  <a:srgbClr val="FFFFFF"/>
                </a:highlight>
                <a:latin typeface="Söhne"/>
              </a:rPr>
              <a:t> (SMA)</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Positive Earnings with Negative Cash Flows in 2011-2013:</a:t>
            </a:r>
            <a:r>
              <a:rPr lang="en-US" b="0" i="0" dirty="0">
                <a:solidFill>
                  <a:srgbClr val="0D0D0D"/>
                </a:solidFill>
                <a:effectLst/>
                <a:highlight>
                  <a:srgbClr val="FFFFFF"/>
                </a:highlight>
                <a:latin typeface="Söhne"/>
              </a:rPr>
              <a:t> Similar to KSS, SMA showing positive earnings but negative cash flows during these years could also indicate earnings quality issues. The fact that cash flow was insufficient to cover basic financial obligations like dividend payments raises red flags about the sustainability of the business operations.</a:t>
            </a:r>
          </a:p>
          <a:p>
            <a:pPr marL="742950" lvl="1" indent="-285750" algn="l">
              <a:buFont typeface="+mj-lt"/>
              <a:buAutoNum type="arabicPeriod"/>
            </a:pPr>
            <a:r>
              <a:rPr lang="en-US" b="1" i="0" dirty="0">
                <a:solidFill>
                  <a:srgbClr val="0D0D0D"/>
                </a:solidFill>
                <a:effectLst/>
                <a:highlight>
                  <a:srgbClr val="FFFFFF"/>
                </a:highlight>
                <a:latin typeface="Söhne"/>
              </a:rPr>
              <a:t>Repeated Postponement of Dividend Payments:</a:t>
            </a:r>
            <a:r>
              <a:rPr lang="en-US" b="0" i="0" dirty="0">
                <a:solidFill>
                  <a:srgbClr val="0D0D0D"/>
                </a:solidFill>
                <a:effectLst/>
                <a:highlight>
                  <a:srgbClr val="FFFFFF"/>
                </a:highlight>
                <a:latin typeface="Söhne"/>
              </a:rPr>
              <a:t> Delaying dividend payments, especially multiple postponements like those seen with the 2011 dividend, generally reflects a company’s liquidity issues. This can create mistrust among investors, as dividends are often viewed as a sign of a company’s financial health and stability.</a:t>
            </a:r>
          </a:p>
          <a:p>
            <a:pPr algn="l"/>
            <a:r>
              <a:rPr lang="en-US" b="1" i="0" dirty="0">
                <a:solidFill>
                  <a:srgbClr val="0D0D0D"/>
                </a:solidFill>
                <a:effectLst/>
                <a:highlight>
                  <a:srgbClr val="FFFFFF"/>
                </a:highlight>
                <a:latin typeface="Söhne"/>
              </a:rPr>
              <a:t>Analytical Conclusions</a:t>
            </a:r>
          </a:p>
          <a:p>
            <a:pPr algn="l">
              <a:buFont typeface="Arial" panose="020B0604020202020204" pitchFamily="34" charset="0"/>
              <a:buChar char="•"/>
            </a:pPr>
            <a:r>
              <a:rPr lang="en-US" b="1" i="0" dirty="0">
                <a:solidFill>
                  <a:srgbClr val="0D0D0D"/>
                </a:solidFill>
                <a:effectLst/>
                <a:highlight>
                  <a:srgbClr val="FFFFFF"/>
                </a:highlight>
                <a:latin typeface="Söhne"/>
              </a:rPr>
              <a:t>Potential Financial Manipulation:</a:t>
            </a:r>
            <a:r>
              <a:rPr lang="en-US" b="0" i="0" dirty="0">
                <a:solidFill>
                  <a:srgbClr val="0D0D0D"/>
                </a:solidFill>
                <a:effectLst/>
                <a:highlight>
                  <a:srgbClr val="FFFFFF"/>
                </a:highlight>
                <a:latin typeface="Söhne"/>
              </a:rPr>
              <a:t> Both companies displaying a pattern of positive reported earnings and negative cash flows over multiple years may indicate potential earnings manipulation to meet market expectations or internal targets.</a:t>
            </a:r>
          </a:p>
          <a:p>
            <a:pPr algn="l">
              <a:buFont typeface="Arial" panose="020B0604020202020204" pitchFamily="34" charset="0"/>
              <a:buChar char="•"/>
            </a:pPr>
            <a:r>
              <a:rPr lang="en-US" b="1" i="0" dirty="0">
                <a:solidFill>
                  <a:srgbClr val="0D0D0D"/>
                </a:solidFill>
                <a:effectLst/>
                <a:highlight>
                  <a:srgbClr val="FFFFFF"/>
                </a:highlight>
                <a:latin typeface="Söhne"/>
              </a:rPr>
              <a:t>Governance and Risk Concerns:</a:t>
            </a:r>
            <a:r>
              <a:rPr lang="en-US" b="0" i="0" dirty="0">
                <a:solidFill>
                  <a:srgbClr val="0D0D0D"/>
                </a:solidFill>
                <a:effectLst/>
                <a:highlight>
                  <a:srgbClr val="FFFFFF"/>
                </a:highlight>
                <a:latin typeface="Söhne"/>
              </a:rPr>
              <a:t> The legal issues at KSS and financial management issues at SMA highlight significant corporate governance risks. Such risks not only affect company valuations but can also have lasting impacts on shareholder trust and market standing.</a:t>
            </a:r>
          </a:p>
          <a:p>
            <a:pPr algn="l">
              <a:buFont typeface="Arial" panose="020B0604020202020204" pitchFamily="34" charset="0"/>
              <a:buChar char="•"/>
            </a:pPr>
            <a:r>
              <a:rPr lang="en-US" b="1" i="0" dirty="0">
                <a:solidFill>
                  <a:srgbClr val="0D0D0D"/>
                </a:solidFill>
                <a:effectLst/>
                <a:highlight>
                  <a:srgbClr val="FFFFFF"/>
                </a:highlight>
                <a:latin typeface="Söhne"/>
              </a:rPr>
              <a:t>Investment Risk:</a:t>
            </a:r>
            <a:r>
              <a:rPr lang="en-US" b="0" i="0" dirty="0">
                <a:solidFill>
                  <a:srgbClr val="0D0D0D"/>
                </a:solidFill>
                <a:effectLst/>
                <a:highlight>
                  <a:srgbClr val="FFFFFF"/>
                </a:highlight>
                <a:latin typeface="Söhne"/>
              </a:rPr>
              <a:t> For investors, these patterns and events could be interpreted as warning signs, suggesting a deeper due diligence is necessary when considering investment, focusing not just on reported earnings but also the quality of those earnings and the real cash-generating ability of the business.</a:t>
            </a:r>
          </a:p>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41</a:t>
            </a:fld>
            <a:endParaRPr lang="en-US"/>
          </a:p>
        </p:txBody>
      </p:sp>
    </p:spTree>
    <p:extLst>
      <p:ext uri="{BB962C8B-B14F-4D97-AF65-F5344CB8AC3E}">
        <p14:creationId xmlns:p14="http://schemas.microsoft.com/office/powerpoint/2010/main" val="3770300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manipulate IS ???? (homework)</a:t>
            </a:r>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42</a:t>
            </a:fld>
            <a:endParaRPr lang="en-US"/>
          </a:p>
        </p:txBody>
      </p:sp>
    </p:spTree>
    <p:extLst>
      <p:ext uri="{BB962C8B-B14F-4D97-AF65-F5344CB8AC3E}">
        <p14:creationId xmlns:p14="http://schemas.microsoft.com/office/powerpoint/2010/main" val="385374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CFF (out)</a:t>
            </a:r>
          </a:p>
          <a:p>
            <a:r>
              <a:rPr lang="en-US" dirty="0"/>
              <a:t>B CFO (out)</a:t>
            </a:r>
          </a:p>
          <a:p>
            <a:r>
              <a:rPr lang="en-US" dirty="0"/>
              <a:t>C CFI (in)</a:t>
            </a:r>
          </a:p>
          <a:p>
            <a:r>
              <a:rPr lang="en-US" dirty="0"/>
              <a:t>D CFO (out)</a:t>
            </a:r>
          </a:p>
          <a:p>
            <a:r>
              <a:rPr lang="en-US" dirty="0"/>
              <a:t>E no CF</a:t>
            </a:r>
          </a:p>
          <a:p>
            <a:r>
              <a:rPr lang="en-US" dirty="0"/>
              <a:t>F no CF</a:t>
            </a:r>
          </a:p>
          <a:p>
            <a:r>
              <a:rPr lang="en-US" dirty="0"/>
              <a:t>G no CF</a:t>
            </a:r>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45</a:t>
            </a:fld>
            <a:endParaRPr lang="en-US"/>
          </a:p>
        </p:txBody>
      </p:sp>
    </p:spTree>
    <p:extLst>
      <p:ext uri="{BB962C8B-B14F-4D97-AF65-F5344CB8AC3E}">
        <p14:creationId xmlns:p14="http://schemas.microsoft.com/office/powerpoint/2010/main" val="1970924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a:p>
            <a:r>
              <a:rPr lang="en-US" dirty="0"/>
              <a:t>On BS:</a:t>
            </a:r>
          </a:p>
          <a:p>
            <a:r>
              <a:rPr lang="en-US" dirty="0"/>
              <a:t>increase AR (short term)</a:t>
            </a:r>
          </a:p>
          <a:p>
            <a:r>
              <a:rPr lang="en-US" dirty="0"/>
              <a:t>Decrease AR (long term)</a:t>
            </a:r>
          </a:p>
          <a:p>
            <a:r>
              <a:rPr lang="en-US" dirty="0"/>
              <a:t>On IS:</a:t>
            </a:r>
          </a:p>
          <a:p>
            <a:r>
              <a:rPr lang="en-US" dirty="0"/>
              <a:t>Increase Revenue, COGS, earnings, tax expenses</a:t>
            </a:r>
          </a:p>
          <a:p>
            <a:r>
              <a:rPr lang="en-US" dirty="0"/>
              <a:t>On CF: </a:t>
            </a:r>
          </a:p>
          <a:p>
            <a:r>
              <a:rPr lang="en-US" dirty="0"/>
              <a:t>Decrease CFO (short-term)</a:t>
            </a:r>
          </a:p>
          <a:p>
            <a:r>
              <a:rPr lang="en-US" dirty="0"/>
              <a:t>Increase CFO (long-term)</a:t>
            </a:r>
          </a:p>
          <a:p>
            <a:r>
              <a:rPr lang="en-US" dirty="0"/>
              <a:t>B</a:t>
            </a:r>
          </a:p>
          <a:p>
            <a:r>
              <a:rPr lang="en-US" dirty="0"/>
              <a:t>On BS:</a:t>
            </a:r>
          </a:p>
          <a:p>
            <a:r>
              <a:rPr lang="en-US" dirty="0"/>
              <a:t>Increase Inventory</a:t>
            </a:r>
          </a:p>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46</a:t>
            </a:fld>
            <a:endParaRPr lang="en-US"/>
          </a:p>
        </p:txBody>
      </p:sp>
    </p:spTree>
    <p:extLst>
      <p:ext uri="{BB962C8B-B14F-4D97-AF65-F5344CB8AC3E}">
        <p14:creationId xmlns:p14="http://schemas.microsoft.com/office/powerpoint/2010/main" val="1350174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50</a:t>
            </a:fld>
            <a:endParaRPr lang="en-US"/>
          </a:p>
        </p:txBody>
      </p:sp>
    </p:spTree>
    <p:extLst>
      <p:ext uri="{BB962C8B-B14F-4D97-AF65-F5344CB8AC3E}">
        <p14:creationId xmlns:p14="http://schemas.microsoft.com/office/powerpoint/2010/main" val="295069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51</a:t>
            </a:fld>
            <a:endParaRPr lang="en-US"/>
          </a:p>
        </p:txBody>
      </p:sp>
    </p:spTree>
    <p:extLst>
      <p:ext uri="{BB962C8B-B14F-4D97-AF65-F5344CB8AC3E}">
        <p14:creationId xmlns:p14="http://schemas.microsoft.com/office/powerpoint/2010/main" val="295069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52</a:t>
            </a:fld>
            <a:endParaRPr lang="en-US"/>
          </a:p>
        </p:txBody>
      </p:sp>
    </p:spTree>
    <p:extLst>
      <p:ext uri="{BB962C8B-B14F-4D97-AF65-F5344CB8AC3E}">
        <p14:creationId xmlns:p14="http://schemas.microsoft.com/office/powerpoint/2010/main" val="4169128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54</a:t>
            </a:fld>
            <a:endParaRPr lang="en-US"/>
          </a:p>
        </p:txBody>
      </p:sp>
    </p:spTree>
    <p:extLst>
      <p:ext uri="{BB962C8B-B14F-4D97-AF65-F5344CB8AC3E}">
        <p14:creationId xmlns:p14="http://schemas.microsoft.com/office/powerpoint/2010/main" val="358529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55</a:t>
            </a:fld>
            <a:endParaRPr lang="en-US"/>
          </a:p>
        </p:txBody>
      </p:sp>
    </p:spTree>
    <p:extLst>
      <p:ext uri="{BB962C8B-B14F-4D97-AF65-F5344CB8AC3E}">
        <p14:creationId xmlns:p14="http://schemas.microsoft.com/office/powerpoint/2010/main" val="266765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Investment Activities: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 company invests in </a:t>
            </a:r>
            <a:r>
              <a:rPr lang="en-US" b="1" i="0" dirty="0">
                <a:solidFill>
                  <a:srgbClr val="0D0D0D"/>
                </a:solidFill>
                <a:effectLst/>
                <a:highlight>
                  <a:srgbClr val="FFFFFF"/>
                </a:highlight>
                <a:latin typeface="Söhne"/>
              </a:rPr>
              <a:t>fixed assets</a:t>
            </a:r>
            <a:r>
              <a:rPr lang="en-US" b="0" i="0" dirty="0">
                <a:solidFill>
                  <a:srgbClr val="0D0D0D"/>
                </a:solidFill>
                <a:effectLst/>
                <a:highlight>
                  <a:srgbClr val="FFFFFF"/>
                </a:highlight>
                <a:latin typeface="Söhne"/>
              </a:rPr>
              <a:t>, which are essential for production. This investment typically requires an outflow of cash.</a:t>
            </a:r>
          </a:p>
          <a:p>
            <a:pPr marL="742950" lvl="1" indent="-285750" algn="l">
              <a:buFont typeface="+mj-lt"/>
              <a:buAutoNum type="arabicPeriod"/>
            </a:pPr>
            <a:r>
              <a:rPr lang="en-US" b="0" i="0" dirty="0">
                <a:solidFill>
                  <a:srgbClr val="0D0D0D"/>
                </a:solidFill>
                <a:effectLst/>
                <a:highlight>
                  <a:srgbClr val="FFFFFF"/>
                </a:highlight>
                <a:latin typeface="Söhne"/>
              </a:rPr>
              <a:t>Over time, these fixed assets depreciate. </a:t>
            </a:r>
            <a:r>
              <a:rPr lang="en-US" b="1" i="0" dirty="0">
                <a:solidFill>
                  <a:srgbClr val="0D0D0D"/>
                </a:solidFill>
                <a:effectLst/>
                <a:highlight>
                  <a:srgbClr val="FFFFFF"/>
                </a:highlight>
                <a:latin typeface="Söhne"/>
              </a:rPr>
              <a:t>Depreciation</a:t>
            </a:r>
            <a:r>
              <a:rPr lang="en-US" b="0" i="0" dirty="0">
                <a:solidFill>
                  <a:srgbClr val="0D0D0D"/>
                </a:solidFill>
                <a:effectLst/>
                <a:highlight>
                  <a:srgbClr val="FFFFFF"/>
                </a:highlight>
                <a:latin typeface="Söhne"/>
              </a:rPr>
              <a:t> is a non-cash expense that reduces the value of the fixed assets on the balance sheet and can provide tax benefits.</a:t>
            </a:r>
          </a:p>
          <a:p>
            <a:pPr algn="l">
              <a:buFont typeface="+mj-lt"/>
              <a:buAutoNum type="arabicPeriod"/>
            </a:pPr>
            <a:r>
              <a:rPr lang="en-US" b="1" i="0" dirty="0">
                <a:solidFill>
                  <a:srgbClr val="0D0D0D"/>
                </a:solidFill>
                <a:effectLst/>
                <a:highlight>
                  <a:srgbClr val="FFFFFF"/>
                </a:highlight>
                <a:latin typeface="Söhne"/>
              </a:rPr>
              <a:t>Production Activities: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fixed assets are used in the </a:t>
            </a:r>
            <a:r>
              <a:rPr lang="en-US" b="1" i="0" dirty="0">
                <a:solidFill>
                  <a:srgbClr val="0D0D0D"/>
                </a:solidFill>
                <a:effectLst/>
                <a:highlight>
                  <a:srgbClr val="FFFFFF"/>
                </a:highlight>
                <a:latin typeface="Söhne"/>
              </a:rPr>
              <a:t>production</a:t>
            </a:r>
            <a:r>
              <a:rPr lang="en-US" b="0" i="0" dirty="0">
                <a:solidFill>
                  <a:srgbClr val="0D0D0D"/>
                </a:solidFill>
                <a:effectLst/>
                <a:highlight>
                  <a:srgbClr val="FFFFFF"/>
                </a:highlight>
                <a:latin typeface="Söhne"/>
              </a:rPr>
              <a:t> process to create inventory.</a:t>
            </a:r>
          </a:p>
          <a:p>
            <a:pPr marL="742950" lvl="1" indent="-285750" algn="l">
              <a:buFont typeface="+mj-lt"/>
              <a:buAutoNum type="arabicPeriod"/>
            </a:pPr>
            <a:r>
              <a:rPr lang="en-US" b="0" i="0" dirty="0">
                <a:solidFill>
                  <a:srgbClr val="0D0D0D"/>
                </a:solidFill>
                <a:effectLst/>
                <a:highlight>
                  <a:srgbClr val="FFFFFF"/>
                </a:highlight>
                <a:latin typeface="Söhne"/>
              </a:rPr>
              <a:t>As inventory is produced, it is held by the company until sold. The cost of producing the inventory is reflected in the balance sheet under current assets.</a:t>
            </a:r>
          </a:p>
          <a:p>
            <a:pPr algn="l">
              <a:buFont typeface="+mj-lt"/>
              <a:buAutoNum type="arabicPeriod"/>
            </a:pPr>
            <a:r>
              <a:rPr lang="en-US" b="1" i="0" dirty="0">
                <a:solidFill>
                  <a:srgbClr val="0D0D0D"/>
                </a:solidFill>
                <a:effectLst/>
                <a:highlight>
                  <a:srgbClr val="FFFFFF"/>
                </a:highlight>
                <a:latin typeface="Söhne"/>
              </a:rPr>
              <a:t>Sales Activities: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company sells products through </a:t>
            </a:r>
            <a:r>
              <a:rPr lang="en-US" b="1" i="0" dirty="0">
                <a:solidFill>
                  <a:srgbClr val="0D0D0D"/>
                </a:solidFill>
                <a:effectLst/>
                <a:highlight>
                  <a:srgbClr val="FFFFFF"/>
                </a:highlight>
                <a:latin typeface="Söhne"/>
              </a:rPr>
              <a:t>cash sales</a:t>
            </a:r>
            <a:r>
              <a:rPr lang="en-US" b="0" i="0" dirty="0">
                <a:solidFill>
                  <a:srgbClr val="0D0D0D"/>
                </a:solidFill>
                <a:effectLst/>
                <a:highlight>
                  <a:srgbClr val="FFFFFF"/>
                </a:highlight>
                <a:latin typeface="Söhne"/>
              </a:rPr>
              <a:t>, which immediately increase cash.</a:t>
            </a:r>
          </a:p>
          <a:p>
            <a:pPr marL="742950" lvl="1" indent="-285750" algn="l">
              <a:buFont typeface="+mj-lt"/>
              <a:buAutoNum type="arabicPeriod"/>
            </a:pPr>
            <a:r>
              <a:rPr lang="en-US" b="0" i="0" dirty="0">
                <a:solidFill>
                  <a:srgbClr val="0D0D0D"/>
                </a:solidFill>
                <a:effectLst/>
                <a:highlight>
                  <a:srgbClr val="FFFFFF"/>
                </a:highlight>
                <a:latin typeface="Söhne"/>
              </a:rPr>
              <a:t>It also makes </a:t>
            </a:r>
            <a:r>
              <a:rPr lang="en-US" b="1" i="0" dirty="0">
                <a:solidFill>
                  <a:srgbClr val="0D0D0D"/>
                </a:solidFill>
                <a:effectLst/>
                <a:highlight>
                  <a:srgbClr val="FFFFFF"/>
                </a:highlight>
                <a:latin typeface="Söhne"/>
              </a:rPr>
              <a:t>credit sales</a:t>
            </a:r>
            <a:r>
              <a:rPr lang="en-US" b="0" i="0" dirty="0">
                <a:solidFill>
                  <a:srgbClr val="0D0D0D"/>
                </a:solidFill>
                <a:effectLst/>
                <a:highlight>
                  <a:srgbClr val="FFFFFF"/>
                </a:highlight>
                <a:latin typeface="Söhne"/>
              </a:rPr>
              <a:t>, which don't immediately increase cash but create </a:t>
            </a:r>
            <a:r>
              <a:rPr lang="en-US" b="1" i="0" dirty="0">
                <a:solidFill>
                  <a:srgbClr val="0D0D0D"/>
                </a:solidFill>
                <a:effectLst/>
                <a:highlight>
                  <a:srgbClr val="FFFFFF"/>
                </a:highlight>
                <a:latin typeface="Söhne"/>
              </a:rPr>
              <a:t>receivables</a:t>
            </a:r>
            <a:r>
              <a:rPr lang="en-US" b="0" i="0" dirty="0">
                <a:solidFill>
                  <a:srgbClr val="0D0D0D"/>
                </a:solidFill>
                <a:effectLst/>
                <a:highlight>
                  <a:srgbClr val="FFFFFF"/>
                </a:highlight>
                <a:latin typeface="Söhne"/>
              </a:rPr>
              <a:t>. Receivables are the money owed by customers that represent future cash inflows when collected.</a:t>
            </a:r>
          </a:p>
          <a:p>
            <a:pPr algn="l">
              <a:buFont typeface="+mj-lt"/>
              <a:buAutoNum type="arabicPeriod"/>
            </a:pPr>
            <a:r>
              <a:rPr lang="en-US" b="1" i="0" dirty="0">
                <a:solidFill>
                  <a:srgbClr val="0D0D0D"/>
                </a:solidFill>
                <a:effectLst/>
                <a:highlight>
                  <a:srgbClr val="FFFFFF"/>
                </a:highlight>
                <a:latin typeface="Söhne"/>
              </a:rPr>
              <a:t>Cash Conversion Cycle: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Receivables</a:t>
            </a:r>
            <a:r>
              <a:rPr lang="en-US" b="0" i="0" dirty="0">
                <a:solidFill>
                  <a:srgbClr val="0D0D0D"/>
                </a:solidFill>
                <a:effectLst/>
                <a:highlight>
                  <a:srgbClr val="FFFFFF"/>
                </a:highlight>
                <a:latin typeface="Söhne"/>
              </a:rPr>
              <a:t> are collected, turning them into cash.</a:t>
            </a:r>
          </a:p>
          <a:p>
            <a:pPr marL="742950" lvl="1" indent="-285750" algn="l">
              <a:buFont typeface="+mj-lt"/>
              <a:buAutoNum type="arabicPeriod"/>
            </a:pPr>
            <a:r>
              <a:rPr lang="en-US" b="1" i="0" dirty="0">
                <a:solidFill>
                  <a:srgbClr val="0D0D0D"/>
                </a:solidFill>
                <a:effectLst/>
                <a:highlight>
                  <a:srgbClr val="FFFFFF"/>
                </a:highlight>
                <a:latin typeface="Söhne"/>
              </a:rPr>
              <a:t>Inventory</a:t>
            </a:r>
            <a:r>
              <a:rPr lang="en-US" b="0" i="0" dirty="0">
                <a:solidFill>
                  <a:srgbClr val="0D0D0D"/>
                </a:solidFill>
                <a:effectLst/>
                <a:highlight>
                  <a:srgbClr val="FFFFFF"/>
                </a:highlight>
                <a:latin typeface="Söhne"/>
              </a:rPr>
              <a:t> is sold, which may contribute to cash through sales or receivables, depending on whether sales are made on cash or credit.</a:t>
            </a:r>
          </a:p>
          <a:p>
            <a:pPr algn="l">
              <a:buFont typeface="+mj-lt"/>
              <a:buAutoNum type="arabicPeriod"/>
            </a:pPr>
            <a:r>
              <a:rPr lang="en-US" b="1" i="0" dirty="0">
                <a:solidFill>
                  <a:srgbClr val="0D0D0D"/>
                </a:solidFill>
                <a:effectLst/>
                <a:highlight>
                  <a:srgbClr val="FFFFFF"/>
                </a:highlight>
                <a:latin typeface="Söhne"/>
              </a:rPr>
              <a:t>Outflows: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company pays </a:t>
            </a:r>
            <a:r>
              <a:rPr lang="en-US" b="1" i="0" dirty="0">
                <a:solidFill>
                  <a:srgbClr val="0D0D0D"/>
                </a:solidFill>
                <a:effectLst/>
                <a:highlight>
                  <a:srgbClr val="FFFFFF"/>
                </a:highlight>
                <a:latin typeface="Söhne"/>
              </a:rPr>
              <a:t>taxes</a:t>
            </a:r>
            <a:r>
              <a:rPr lang="en-US" b="0" i="0" dirty="0">
                <a:solidFill>
                  <a:srgbClr val="0D0D0D"/>
                </a:solidFill>
                <a:effectLst/>
                <a:highlight>
                  <a:srgbClr val="FFFFFF"/>
                </a:highlight>
                <a:latin typeface="Söhne"/>
              </a:rPr>
              <a:t> out of its cash, which is an outflow.</a:t>
            </a:r>
          </a:p>
          <a:p>
            <a:pPr marL="742950" lvl="1" indent="-285750" algn="l">
              <a:buFont typeface="+mj-lt"/>
              <a:buAutoNum type="arabicPeriod"/>
            </a:pPr>
            <a:r>
              <a:rPr lang="en-US" b="0" i="0" dirty="0">
                <a:solidFill>
                  <a:srgbClr val="0D0D0D"/>
                </a:solidFill>
                <a:effectLst/>
                <a:highlight>
                  <a:srgbClr val="FFFFFF"/>
                </a:highlight>
                <a:latin typeface="Söhne"/>
              </a:rPr>
              <a:t>It may also distribute part of its cash to shareholders in the form of </a:t>
            </a:r>
            <a:r>
              <a:rPr lang="en-US" b="1" i="0" dirty="0">
                <a:solidFill>
                  <a:srgbClr val="0D0D0D"/>
                </a:solidFill>
                <a:effectLst/>
                <a:highlight>
                  <a:srgbClr val="FFFFFF"/>
                </a:highlight>
                <a:latin typeface="Söhne"/>
              </a:rPr>
              <a:t>dividends</a:t>
            </a:r>
            <a:r>
              <a:rPr lang="en-US" b="0" i="0" dirty="0">
                <a:solidFill>
                  <a:srgbClr val="0D0D0D"/>
                </a:solidFill>
                <a:effectLst/>
                <a:highlight>
                  <a:srgbClr val="FFFFFF"/>
                </a:highlight>
                <a:latin typeface="Söhne"/>
              </a:rPr>
              <a:t>, another outflow.</a:t>
            </a:r>
          </a:p>
          <a:p>
            <a:pPr algn="l">
              <a:buFont typeface="+mj-lt"/>
              <a:buAutoNum type="arabicPeriod"/>
            </a:pPr>
            <a:r>
              <a:rPr lang="en-US" b="1" i="0" dirty="0">
                <a:solidFill>
                  <a:srgbClr val="0D0D0D"/>
                </a:solidFill>
                <a:effectLst/>
                <a:highlight>
                  <a:srgbClr val="FFFFFF"/>
                </a:highlight>
                <a:latin typeface="Söhne"/>
              </a:rPr>
              <a:t>Financing Activities: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company may adjust its cash position by engaging in financing activities. This can involve taking on new liabilities (like loans), which can increase cash, or repaying existing liabilities, which would decrease cash.</a:t>
            </a:r>
          </a:p>
          <a:p>
            <a:pPr marL="742950" lvl="1" indent="-285750" algn="l">
              <a:buFont typeface="+mj-lt"/>
              <a:buAutoNum type="arabicPeriod"/>
            </a:pPr>
            <a:r>
              <a:rPr lang="en-US" b="0" i="0" dirty="0">
                <a:solidFill>
                  <a:srgbClr val="0D0D0D"/>
                </a:solidFill>
                <a:effectLst/>
                <a:highlight>
                  <a:srgbClr val="FFFFFF"/>
                </a:highlight>
                <a:latin typeface="Söhne"/>
              </a:rPr>
              <a:t>Similarly, changes in equity, such as issuing new shares, can bring cash into the company, while buying back shares would reduce the cash.</a:t>
            </a:r>
          </a:p>
          <a:p>
            <a:pPr algn="l">
              <a:buFont typeface="+mj-lt"/>
              <a:buAutoNum type="arabicPeriod"/>
            </a:pPr>
            <a:r>
              <a:rPr lang="en-US" b="1" i="0" dirty="0">
                <a:solidFill>
                  <a:srgbClr val="0D0D0D"/>
                </a:solidFill>
                <a:effectLst/>
                <a:highlight>
                  <a:srgbClr val="FFFFFF"/>
                </a:highlight>
                <a:latin typeface="Söhne"/>
              </a:rPr>
              <a:t>Closure of the Cycle: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Finally, the cycle comes full circle as cash generated from these operations can be reinvested back into fixed assets, continuing the cycle of investment and production.</a:t>
            </a:r>
          </a:p>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5</a:t>
            </a:fld>
            <a:endParaRPr lang="en-US"/>
          </a:p>
        </p:txBody>
      </p:sp>
    </p:spTree>
    <p:extLst>
      <p:ext uri="{BB962C8B-B14F-4D97-AF65-F5344CB8AC3E}">
        <p14:creationId xmlns:p14="http://schemas.microsoft.com/office/powerpoint/2010/main" val="2017564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56</a:t>
            </a:fld>
            <a:endParaRPr lang="en-US"/>
          </a:p>
        </p:txBody>
      </p:sp>
    </p:spTree>
    <p:extLst>
      <p:ext uri="{BB962C8B-B14F-4D97-AF65-F5344CB8AC3E}">
        <p14:creationId xmlns:p14="http://schemas.microsoft.com/office/powerpoint/2010/main" val="4198433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57</a:t>
            </a:fld>
            <a:endParaRPr lang="en-US"/>
          </a:p>
        </p:txBody>
      </p:sp>
    </p:spTree>
    <p:extLst>
      <p:ext uri="{BB962C8B-B14F-4D97-AF65-F5344CB8AC3E}">
        <p14:creationId xmlns:p14="http://schemas.microsoft.com/office/powerpoint/2010/main" val="295069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58</a:t>
            </a:fld>
            <a:endParaRPr lang="en-US"/>
          </a:p>
        </p:txBody>
      </p:sp>
    </p:spTree>
    <p:extLst>
      <p:ext uri="{BB962C8B-B14F-4D97-AF65-F5344CB8AC3E}">
        <p14:creationId xmlns:p14="http://schemas.microsoft.com/office/powerpoint/2010/main" val="2393680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59</a:t>
            </a:fld>
            <a:endParaRPr lang="en-US"/>
          </a:p>
        </p:txBody>
      </p:sp>
    </p:spTree>
    <p:extLst>
      <p:ext uri="{BB962C8B-B14F-4D97-AF65-F5344CB8AC3E}">
        <p14:creationId xmlns:p14="http://schemas.microsoft.com/office/powerpoint/2010/main" val="295069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in Short-term debt as Principal </a:t>
            </a:r>
            <a:r>
              <a:rPr lang="en-US" dirty="0" err="1"/>
              <a:t>pmt</a:t>
            </a:r>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60</a:t>
            </a:fld>
            <a:endParaRPr lang="en-US"/>
          </a:p>
        </p:txBody>
      </p:sp>
    </p:spTree>
    <p:extLst>
      <p:ext uri="{BB962C8B-B14F-4D97-AF65-F5344CB8AC3E}">
        <p14:creationId xmlns:p14="http://schemas.microsoft.com/office/powerpoint/2010/main" val="2564731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Provision for inventory -&gt; reduce current assets -&gt; increase retain earnings -&gt; reduce equity</a:t>
            </a:r>
          </a:p>
        </p:txBody>
      </p:sp>
      <p:sp>
        <p:nvSpPr>
          <p:cNvPr id="4" name="Slide Number Placeholder 3"/>
          <p:cNvSpPr>
            <a:spLocks noGrp="1"/>
          </p:cNvSpPr>
          <p:nvPr>
            <p:ph type="sldNum" sz="quarter" idx="10"/>
          </p:nvPr>
        </p:nvSpPr>
        <p:spPr/>
        <p:txBody>
          <a:bodyPr/>
          <a:lstStyle/>
          <a:p>
            <a:fld id="{4A2E5539-E2E3-4A94-B681-DB7964492200}" type="slidenum">
              <a:rPr lang="en-US" smtClean="0"/>
              <a:pPr/>
              <a:t>61</a:t>
            </a:fld>
            <a:endParaRPr lang="en-US"/>
          </a:p>
        </p:txBody>
      </p:sp>
    </p:spTree>
    <p:extLst>
      <p:ext uri="{BB962C8B-B14F-4D97-AF65-F5344CB8AC3E}">
        <p14:creationId xmlns:p14="http://schemas.microsoft.com/office/powerpoint/2010/main" val="2380511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62</a:t>
            </a:fld>
            <a:endParaRPr lang="en-US"/>
          </a:p>
        </p:txBody>
      </p:sp>
    </p:spTree>
    <p:extLst>
      <p:ext uri="{BB962C8B-B14F-4D97-AF65-F5344CB8AC3E}">
        <p14:creationId xmlns:p14="http://schemas.microsoft.com/office/powerpoint/2010/main" val="295069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63</a:t>
            </a:fld>
            <a:endParaRPr lang="en-US"/>
          </a:p>
        </p:txBody>
      </p:sp>
    </p:spTree>
    <p:extLst>
      <p:ext uri="{BB962C8B-B14F-4D97-AF65-F5344CB8AC3E}">
        <p14:creationId xmlns:p14="http://schemas.microsoft.com/office/powerpoint/2010/main" val="295069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64</a:t>
            </a:fld>
            <a:endParaRPr lang="en-US"/>
          </a:p>
        </p:txBody>
      </p:sp>
    </p:spTree>
    <p:extLst>
      <p:ext uri="{BB962C8B-B14F-4D97-AF65-F5344CB8AC3E}">
        <p14:creationId xmlns:p14="http://schemas.microsoft.com/office/powerpoint/2010/main" val="295069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65</a:t>
            </a:fld>
            <a:endParaRPr lang="en-US"/>
          </a:p>
        </p:txBody>
      </p:sp>
    </p:spTree>
    <p:extLst>
      <p:ext uri="{BB962C8B-B14F-4D97-AF65-F5344CB8AC3E}">
        <p14:creationId xmlns:p14="http://schemas.microsoft.com/office/powerpoint/2010/main" val="29506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Here are a few reasons why accrual accounting is often preferred:</a:t>
            </a:r>
          </a:p>
          <a:p>
            <a:pPr algn="l">
              <a:buFont typeface="+mj-lt"/>
              <a:buAutoNum type="arabicPeriod"/>
            </a:pPr>
            <a:r>
              <a:rPr lang="en-US" b="1" i="0" dirty="0">
                <a:solidFill>
                  <a:srgbClr val="0D0D0D"/>
                </a:solidFill>
                <a:effectLst/>
                <a:highlight>
                  <a:srgbClr val="FFFFFF"/>
                </a:highlight>
                <a:latin typeface="Söhne"/>
              </a:rPr>
              <a:t>Matching Principle:</a:t>
            </a:r>
            <a:r>
              <a:rPr lang="en-US" b="0" i="0" dirty="0">
                <a:solidFill>
                  <a:srgbClr val="0D0D0D"/>
                </a:solidFill>
                <a:effectLst/>
                <a:highlight>
                  <a:srgbClr val="FFFFFF"/>
                </a:highlight>
                <a:latin typeface="Söhne"/>
              </a:rPr>
              <a:t> Accrual accounting aligns revenues with the expenses incurred to generate those revenues, regardless of when cash transactions occur. This matching of income and expenses to the time period in which they are incurred provides a more accurate picture of a company's profitability during a specific period.</a:t>
            </a:r>
          </a:p>
          <a:p>
            <a:pPr algn="l">
              <a:buFont typeface="+mj-lt"/>
              <a:buAutoNum type="arabicPeriod"/>
            </a:pPr>
            <a:r>
              <a:rPr lang="en-US" b="1" i="0" dirty="0">
                <a:solidFill>
                  <a:srgbClr val="0D0D0D"/>
                </a:solidFill>
                <a:effectLst/>
                <a:highlight>
                  <a:srgbClr val="FFFFFF"/>
                </a:highlight>
                <a:latin typeface="Söhne"/>
              </a:rPr>
              <a:t>Revenue Recognition:</a:t>
            </a:r>
            <a:r>
              <a:rPr lang="en-US" b="0" i="0" dirty="0">
                <a:solidFill>
                  <a:srgbClr val="0D0D0D"/>
                </a:solidFill>
                <a:effectLst/>
                <a:highlight>
                  <a:srgbClr val="FFFFFF"/>
                </a:highlight>
                <a:latin typeface="Söhne"/>
              </a:rPr>
              <a:t> It allows businesses to recognize revenue when it is earned rather than when payment is received. This gives a better indication of the business activities and performance over a period, which is useful for both management and external stakeholders like investors or creditors.</a:t>
            </a:r>
          </a:p>
          <a:p>
            <a:pPr algn="l">
              <a:buFont typeface="+mj-lt"/>
              <a:buAutoNum type="arabicPeriod"/>
            </a:pPr>
            <a:r>
              <a:rPr lang="en-US" b="1" i="0" dirty="0">
                <a:solidFill>
                  <a:srgbClr val="0D0D0D"/>
                </a:solidFill>
                <a:effectLst/>
                <a:highlight>
                  <a:srgbClr val="FFFFFF"/>
                </a:highlight>
                <a:latin typeface="Söhne"/>
              </a:rPr>
              <a:t>Better Reflection of Financial Position:</a:t>
            </a:r>
            <a:r>
              <a:rPr lang="en-US" b="0" i="0" dirty="0">
                <a:solidFill>
                  <a:srgbClr val="0D0D0D"/>
                </a:solidFill>
                <a:effectLst/>
                <a:highlight>
                  <a:srgbClr val="FFFFFF"/>
                </a:highlight>
                <a:latin typeface="Söhne"/>
              </a:rPr>
              <a:t> Accrual accounting shows the liabilities and assets that a business has at a particular point in time, not just the cash on hand. This includes accounts receivable (money owed to the company) and accounts payable (money the company owes), which are important indicators of a company's future cash flows and financial health.</a:t>
            </a:r>
          </a:p>
          <a:p>
            <a:pPr algn="l">
              <a:buFont typeface="+mj-lt"/>
              <a:buAutoNum type="arabicPeriod"/>
            </a:pPr>
            <a:r>
              <a:rPr lang="en-US" b="1" i="0" dirty="0">
                <a:solidFill>
                  <a:srgbClr val="0D0D0D"/>
                </a:solidFill>
                <a:effectLst/>
                <a:highlight>
                  <a:srgbClr val="FFFFFF"/>
                </a:highlight>
                <a:latin typeface="Söhne"/>
              </a:rPr>
              <a:t>Smoother Earnings Over Time:</a:t>
            </a:r>
            <a:r>
              <a:rPr lang="en-US" b="0" i="0" dirty="0">
                <a:solidFill>
                  <a:srgbClr val="0D0D0D"/>
                </a:solidFill>
                <a:effectLst/>
                <a:highlight>
                  <a:srgbClr val="FFFFFF"/>
                </a:highlight>
                <a:latin typeface="Söhne"/>
              </a:rPr>
              <a:t> This method avoids the significant fluctuations that cash accounting can show due to the timing of cash receipts and payments. It smooths out earnings over time for a better analysis of long-term financial performance.</a:t>
            </a:r>
          </a:p>
          <a:p>
            <a:pPr algn="l">
              <a:buFont typeface="+mj-lt"/>
              <a:buAutoNum type="arabicPeriod"/>
            </a:pPr>
            <a:r>
              <a:rPr lang="en-US" b="1" i="0" dirty="0">
                <a:solidFill>
                  <a:srgbClr val="0D0D0D"/>
                </a:solidFill>
                <a:effectLst/>
                <a:highlight>
                  <a:srgbClr val="FFFFFF"/>
                </a:highlight>
                <a:latin typeface="Söhne"/>
              </a:rPr>
              <a:t>Credit Transactions:</a:t>
            </a:r>
            <a:r>
              <a:rPr lang="en-US" b="0" i="0" dirty="0">
                <a:solidFill>
                  <a:srgbClr val="0D0D0D"/>
                </a:solidFill>
                <a:effectLst/>
                <a:highlight>
                  <a:srgbClr val="FFFFFF"/>
                </a:highlight>
                <a:latin typeface="Söhne"/>
              </a:rPr>
              <a:t> In today's business environment, many transactions happen on credit. Accrual accounting captures these credit transactions, which are an essential part of the economic activity of a company, even before cash changes hands.</a:t>
            </a:r>
          </a:p>
          <a:p>
            <a:pPr algn="l">
              <a:buFont typeface="+mj-lt"/>
              <a:buAutoNum type="arabicPeriod"/>
            </a:pPr>
            <a:r>
              <a:rPr lang="en-US" b="1" i="0" dirty="0">
                <a:solidFill>
                  <a:srgbClr val="0D0D0D"/>
                </a:solidFill>
                <a:effectLst/>
                <a:highlight>
                  <a:srgbClr val="FFFFFF"/>
                </a:highlight>
                <a:latin typeface="Söhne"/>
              </a:rPr>
              <a:t>Planning and Analysis:</a:t>
            </a:r>
            <a:r>
              <a:rPr lang="en-US" b="0" i="0" dirty="0">
                <a:solidFill>
                  <a:srgbClr val="0D0D0D"/>
                </a:solidFill>
                <a:effectLst/>
                <a:highlight>
                  <a:srgbClr val="FFFFFF"/>
                </a:highlight>
                <a:latin typeface="Söhne"/>
              </a:rPr>
              <a:t> It provides a more nuanced tool for financial analysis and planning. Managers need to know about incurred expenses and earned revenues to make informed decisions about pricing, budgeting, and forecasting.</a:t>
            </a:r>
          </a:p>
          <a:p>
            <a:pPr algn="l">
              <a:buFont typeface="+mj-lt"/>
              <a:buAutoNum type="arabicPeriod"/>
            </a:pPr>
            <a:r>
              <a:rPr lang="en-US" b="1" i="0" dirty="0">
                <a:solidFill>
                  <a:srgbClr val="0D0D0D"/>
                </a:solidFill>
                <a:effectLst/>
                <a:highlight>
                  <a:srgbClr val="FFFFFF"/>
                </a:highlight>
                <a:latin typeface="Söhne"/>
              </a:rPr>
              <a:t>Tax Purposes:</a:t>
            </a:r>
            <a:r>
              <a:rPr lang="en-US" b="0" i="0" dirty="0">
                <a:solidFill>
                  <a:srgbClr val="0D0D0D"/>
                </a:solidFill>
                <a:effectLst/>
                <a:highlight>
                  <a:srgbClr val="FFFFFF"/>
                </a:highlight>
                <a:latin typeface="Söhne"/>
              </a:rPr>
              <a:t> In some jurisdictions, tax regulations require businesses of a certain size to use accrual accounting, as it can more accurately trace income and expenses to the correct tax periods.</a:t>
            </a:r>
          </a:p>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7</a:t>
            </a:fld>
            <a:endParaRPr lang="en-US"/>
          </a:p>
        </p:txBody>
      </p:sp>
    </p:spTree>
    <p:extLst>
      <p:ext uri="{BB962C8B-B14F-4D97-AF65-F5344CB8AC3E}">
        <p14:creationId xmlns:p14="http://schemas.microsoft.com/office/powerpoint/2010/main" val="1049566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66</a:t>
            </a:fld>
            <a:endParaRPr lang="en-US"/>
          </a:p>
        </p:txBody>
      </p:sp>
    </p:spTree>
    <p:extLst>
      <p:ext uri="{BB962C8B-B14F-4D97-AF65-F5344CB8AC3E}">
        <p14:creationId xmlns:p14="http://schemas.microsoft.com/office/powerpoint/2010/main" val="295069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68</a:t>
            </a:fld>
            <a:endParaRPr lang="en-US"/>
          </a:p>
        </p:txBody>
      </p:sp>
    </p:spTree>
    <p:extLst>
      <p:ext uri="{BB962C8B-B14F-4D97-AF65-F5344CB8AC3E}">
        <p14:creationId xmlns:p14="http://schemas.microsoft.com/office/powerpoint/2010/main" val="34166639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a:t>Increase</a:t>
            </a:r>
          </a:p>
          <a:p>
            <a:pPr marL="228600" indent="-228600">
              <a:buAutoNum type="alphaUcPeriod"/>
            </a:pPr>
            <a:r>
              <a:rPr lang="en-US" dirty="0"/>
              <a:t>Increase</a:t>
            </a:r>
          </a:p>
          <a:p>
            <a:pPr marL="228600" indent="-228600">
              <a:buAutoNum type="alphaUcPeriod"/>
            </a:pPr>
            <a:r>
              <a:rPr lang="en-US" dirty="0"/>
              <a:t>Decrease</a:t>
            </a:r>
          </a:p>
          <a:p>
            <a:pPr marL="228600" indent="-228600">
              <a:buAutoNum type="alphaUcPeriod"/>
            </a:pPr>
            <a:r>
              <a:rPr lang="en-US" dirty="0"/>
              <a:t>Increase</a:t>
            </a:r>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69</a:t>
            </a:fld>
            <a:endParaRPr lang="en-US"/>
          </a:p>
        </p:txBody>
      </p:sp>
    </p:spTree>
    <p:extLst>
      <p:ext uri="{BB962C8B-B14F-4D97-AF65-F5344CB8AC3E}">
        <p14:creationId xmlns:p14="http://schemas.microsoft.com/office/powerpoint/2010/main" val="1872411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71</a:t>
            </a:fld>
            <a:endParaRPr lang="en-US"/>
          </a:p>
        </p:txBody>
      </p:sp>
    </p:spTree>
    <p:extLst>
      <p:ext uri="{BB962C8B-B14F-4D97-AF65-F5344CB8AC3E}">
        <p14:creationId xmlns:p14="http://schemas.microsoft.com/office/powerpoint/2010/main" val="19423657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Financing Activities</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Tuan Bach can raise additional capital through financing activities such as:</a:t>
            </a:r>
          </a:p>
          <a:p>
            <a:pPr marL="1143000" lvl="2" indent="-228600" algn="l">
              <a:buFont typeface="+mj-lt"/>
              <a:buAutoNum type="arabicPeriod"/>
            </a:pPr>
            <a:r>
              <a:rPr lang="en-US" b="0" i="0" dirty="0">
                <a:solidFill>
                  <a:srgbClr val="0D0D0D"/>
                </a:solidFill>
                <a:effectLst/>
                <a:highlight>
                  <a:srgbClr val="FFFFFF"/>
                </a:highlight>
                <a:latin typeface="Söhne"/>
              </a:rPr>
              <a:t>Issuing new equity: Tuan Bach can sell new shares of the company to investors, thereby raising funds in exchange for ownership stakes.</a:t>
            </a:r>
          </a:p>
          <a:p>
            <a:pPr marL="1143000" lvl="2" indent="-228600" algn="l">
              <a:buFont typeface="+mj-lt"/>
              <a:buAutoNum type="arabicPeriod"/>
            </a:pPr>
            <a:r>
              <a:rPr lang="en-US" b="0" i="0" dirty="0">
                <a:solidFill>
                  <a:srgbClr val="0D0D0D"/>
                </a:solidFill>
                <a:effectLst/>
                <a:highlight>
                  <a:srgbClr val="FFFFFF"/>
                </a:highlight>
                <a:latin typeface="Söhne"/>
              </a:rPr>
              <a:t>Issuing debt: Tuan Bach can issue bonds or take out loans from banks or financial institutions to raise capital. This would increase the liabilities on the balance sheet.</a:t>
            </a:r>
          </a:p>
          <a:p>
            <a:pPr marL="1143000" lvl="2" indent="-228600" algn="l">
              <a:buFont typeface="+mj-lt"/>
              <a:buAutoNum type="arabicPeriod"/>
            </a:pPr>
            <a:r>
              <a:rPr lang="en-US" b="0" i="0" dirty="0">
                <a:solidFill>
                  <a:srgbClr val="0D0D0D"/>
                </a:solidFill>
                <a:effectLst/>
                <a:highlight>
                  <a:srgbClr val="FFFFFF"/>
                </a:highlight>
                <a:latin typeface="Söhne"/>
              </a:rPr>
              <a:t>Sale of assets: Tuan Bach could sell off non-core or underperforming assets to generate cash that can be used for the expansion.</a:t>
            </a:r>
          </a:p>
          <a:p>
            <a:pPr marL="742950" lvl="1" indent="-285750" algn="l">
              <a:buFont typeface="+mj-lt"/>
              <a:buAutoNum type="arabicPeriod"/>
            </a:pPr>
            <a:r>
              <a:rPr lang="en-US" b="0" i="0" dirty="0">
                <a:solidFill>
                  <a:srgbClr val="0D0D0D"/>
                </a:solidFill>
                <a:effectLst/>
                <a:highlight>
                  <a:srgbClr val="FFFFFF"/>
                </a:highlight>
                <a:latin typeface="Söhne"/>
              </a:rPr>
              <a:t>By raising funds through financing activities, Tuan Bach can cover the shortage in funding required for the expansion while keeping liabilities and equity in balance.</a:t>
            </a:r>
          </a:p>
          <a:p>
            <a:pPr algn="l">
              <a:buFont typeface="+mj-lt"/>
              <a:buAutoNum type="arabicPeriod"/>
            </a:pPr>
            <a:r>
              <a:rPr lang="en-US" b="1" i="0" dirty="0">
                <a:solidFill>
                  <a:srgbClr val="0D0D0D"/>
                </a:solidFill>
                <a:effectLst/>
                <a:highlight>
                  <a:srgbClr val="FFFFFF"/>
                </a:highlight>
                <a:latin typeface="Söhne"/>
              </a:rPr>
              <a:t>Operating Activities (Free Cash Flows)</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Tuan Bach can also generate additional funds through its operating activities:</a:t>
            </a:r>
          </a:p>
          <a:p>
            <a:pPr marL="1143000" lvl="2" indent="-228600" algn="l">
              <a:buFont typeface="+mj-lt"/>
              <a:buAutoNum type="arabicPeriod"/>
            </a:pPr>
            <a:r>
              <a:rPr lang="en-US" b="0" i="0" dirty="0">
                <a:solidFill>
                  <a:srgbClr val="0D0D0D"/>
                </a:solidFill>
                <a:effectLst/>
                <a:highlight>
                  <a:srgbClr val="FFFFFF"/>
                </a:highlight>
                <a:latin typeface="Söhne"/>
              </a:rPr>
              <a:t>Increasing sales: Tuan Bach can focus on increasing sales of its current products to generate more revenue, which would contribute to higher cash flows from operations.</a:t>
            </a:r>
          </a:p>
          <a:p>
            <a:pPr marL="1143000" lvl="2" indent="-228600" algn="l">
              <a:buFont typeface="+mj-lt"/>
              <a:buAutoNum type="arabicPeriod"/>
            </a:pPr>
            <a:r>
              <a:rPr lang="en-US" b="0" i="0" dirty="0">
                <a:solidFill>
                  <a:srgbClr val="0D0D0D"/>
                </a:solidFill>
                <a:effectLst/>
                <a:highlight>
                  <a:srgbClr val="FFFFFF"/>
                </a:highlight>
                <a:latin typeface="Söhne"/>
              </a:rPr>
              <a:t>Improving efficiency: Streamlining operations, reducing costs, and improving production processes can help increase profitability and free up cash for investment.</a:t>
            </a:r>
          </a:p>
          <a:p>
            <a:pPr marL="1143000" lvl="2" indent="-228600" algn="l">
              <a:buFont typeface="+mj-lt"/>
              <a:buAutoNum type="arabicPeriod"/>
            </a:pPr>
            <a:r>
              <a:rPr lang="en-US" b="0" i="0" dirty="0">
                <a:solidFill>
                  <a:srgbClr val="0D0D0D"/>
                </a:solidFill>
                <a:effectLst/>
                <a:highlight>
                  <a:srgbClr val="FFFFFF"/>
                </a:highlight>
                <a:latin typeface="Söhne"/>
              </a:rPr>
              <a:t>Managing working capital: Efficient management of accounts receivable, inventory, and accounts payable can help optimize working capital and generate additional cash flows.</a:t>
            </a:r>
          </a:p>
          <a:p>
            <a:pPr marL="742950" lvl="1" indent="-285750" algn="l">
              <a:buFont typeface="+mj-lt"/>
              <a:buAutoNum type="arabicPeriod"/>
            </a:pPr>
            <a:r>
              <a:rPr lang="en-US" b="0" i="0" dirty="0">
                <a:solidFill>
                  <a:srgbClr val="0D0D0D"/>
                </a:solidFill>
                <a:effectLst/>
                <a:highlight>
                  <a:srgbClr val="FFFFFF"/>
                </a:highlight>
                <a:latin typeface="Söhne"/>
              </a:rPr>
              <a:t>By improving operating activities and generating positive free cash flows, Tuan Bach can fund the expansion without relying heavily on external financing</a:t>
            </a:r>
          </a:p>
          <a:p>
            <a:pPr marL="457200" lvl="1" indent="0" algn="l">
              <a:buFont typeface="+mj-lt"/>
              <a:buNone/>
            </a:pPr>
            <a:r>
              <a:rPr lang="en-US" b="0" i="0" dirty="0">
                <a:solidFill>
                  <a:srgbClr val="0D0D0D"/>
                </a:solidFill>
                <a:effectLst/>
                <a:highlight>
                  <a:srgbClr val="FFFFFF"/>
                </a:highlight>
                <a:latin typeface="Söhne"/>
              </a:rPr>
              <a:t>3. Reduce demand, increase price</a:t>
            </a:r>
          </a:p>
          <a:p>
            <a:r>
              <a:rPr lang="en-US" dirty="0"/>
              <a:t>3. Joint venture</a:t>
            </a:r>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73</a:t>
            </a:fld>
            <a:endParaRPr lang="en-US"/>
          </a:p>
        </p:txBody>
      </p:sp>
    </p:spTree>
    <p:extLst>
      <p:ext uri="{BB962C8B-B14F-4D97-AF65-F5344CB8AC3E}">
        <p14:creationId xmlns:p14="http://schemas.microsoft.com/office/powerpoint/2010/main" val="28381868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75</a:t>
            </a:fld>
            <a:endParaRPr lang="en-US"/>
          </a:p>
        </p:txBody>
      </p:sp>
    </p:spTree>
    <p:extLst>
      <p:ext uri="{BB962C8B-B14F-4D97-AF65-F5344CB8AC3E}">
        <p14:creationId xmlns:p14="http://schemas.microsoft.com/office/powerpoint/2010/main" val="3726336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76</a:t>
            </a:fld>
            <a:endParaRPr lang="en-US"/>
          </a:p>
        </p:txBody>
      </p:sp>
    </p:spTree>
    <p:extLst>
      <p:ext uri="{BB962C8B-B14F-4D97-AF65-F5344CB8AC3E}">
        <p14:creationId xmlns:p14="http://schemas.microsoft.com/office/powerpoint/2010/main" val="4777106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Slightly Negative EPS: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Behavior:</a:t>
            </a:r>
            <a:r>
              <a:rPr lang="en-US" b="0" i="0" dirty="0">
                <a:solidFill>
                  <a:srgbClr val="0D0D0D"/>
                </a:solidFill>
                <a:effectLst/>
                <a:highlight>
                  <a:srgbClr val="FFFFFF"/>
                </a:highlight>
                <a:latin typeface="Söhne"/>
              </a:rPr>
              <a:t> Managers are likely to engage in earnings management to push EPS into positive territory. This behavior is motivated by the desire to avoid reporting a loss, as negative earnings can have adverse effects on stock prices and perceptions of managerial competence.</a:t>
            </a:r>
          </a:p>
          <a:p>
            <a:pPr marL="742950" lvl="1" indent="-285750" algn="l">
              <a:buFont typeface="+mj-lt"/>
              <a:buAutoNum type="arabicPeriod"/>
            </a:pPr>
            <a:r>
              <a:rPr lang="en-US" b="1" i="0" dirty="0">
                <a:solidFill>
                  <a:srgbClr val="0D0D0D"/>
                </a:solidFill>
                <a:effectLst/>
                <a:highlight>
                  <a:srgbClr val="FFFFFF"/>
                </a:highlight>
                <a:latin typeface="Söhne"/>
              </a:rPr>
              <a:t>Actions:</a:t>
            </a:r>
            <a:r>
              <a:rPr lang="en-US" b="0" i="0" dirty="0">
                <a:solidFill>
                  <a:srgbClr val="0D0D0D"/>
                </a:solidFill>
                <a:effectLst/>
                <a:highlight>
                  <a:srgbClr val="FFFFFF"/>
                </a:highlight>
                <a:latin typeface="Söhne"/>
              </a:rPr>
              <a:t> They might use discretionary accruals, defer expenses, accelerate revenue recognition, or engage in other accounting practices to ensure the EPS appears positive.</a:t>
            </a:r>
          </a:p>
          <a:p>
            <a:pPr algn="l">
              <a:buFont typeface="+mj-lt"/>
              <a:buAutoNum type="arabicPeriod"/>
            </a:pPr>
            <a:r>
              <a:rPr lang="en-US" b="1" i="0" dirty="0">
                <a:solidFill>
                  <a:srgbClr val="0D0D0D"/>
                </a:solidFill>
                <a:effectLst/>
                <a:highlight>
                  <a:srgbClr val="FFFFFF"/>
                </a:highlight>
                <a:latin typeface="Söhne"/>
              </a:rPr>
              <a:t>Slightly Lower Than Last Year:</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Behavior:</a:t>
            </a:r>
            <a:r>
              <a:rPr lang="en-US" b="0" i="0" dirty="0">
                <a:solidFill>
                  <a:srgbClr val="0D0D0D"/>
                </a:solidFill>
                <a:effectLst/>
                <a:highlight>
                  <a:srgbClr val="FFFFFF"/>
                </a:highlight>
                <a:latin typeface="Söhne"/>
              </a:rPr>
              <a:t> Managers will likely try to manage earnings upwards to match or exceed last year's EPS. Meeting or slightly exceeding the previous year's EPS is important to signal stability and continuous growth to investors and analysts.</a:t>
            </a:r>
          </a:p>
          <a:p>
            <a:pPr marL="742950" lvl="1" indent="-285750" algn="l">
              <a:buFont typeface="+mj-lt"/>
              <a:buAutoNum type="arabicPeriod"/>
            </a:pPr>
            <a:r>
              <a:rPr lang="en-US" b="1" i="0" dirty="0">
                <a:solidFill>
                  <a:srgbClr val="0D0D0D"/>
                </a:solidFill>
                <a:effectLst/>
                <a:highlight>
                  <a:srgbClr val="FFFFFF"/>
                </a:highlight>
                <a:latin typeface="Söhne"/>
              </a:rPr>
              <a:t>Actions:</a:t>
            </a:r>
            <a:r>
              <a:rPr lang="en-US" b="0" i="0" dirty="0">
                <a:solidFill>
                  <a:srgbClr val="0D0D0D"/>
                </a:solidFill>
                <a:effectLst/>
                <a:highlight>
                  <a:srgbClr val="FFFFFF"/>
                </a:highlight>
                <a:latin typeface="Söhne"/>
              </a:rPr>
              <a:t> They may adjust discretionary accruals, manipulate reserves, or time transactions (such as delaying expenses or accelerating revenues) to ensure the EPS is not lower than last year.</a:t>
            </a:r>
          </a:p>
          <a:p>
            <a:pPr algn="l">
              <a:buFont typeface="+mj-lt"/>
              <a:buAutoNum type="arabicPeriod"/>
            </a:pPr>
            <a:r>
              <a:rPr lang="en-US" b="1" i="0" dirty="0">
                <a:solidFill>
                  <a:srgbClr val="0D0D0D"/>
                </a:solidFill>
                <a:effectLst/>
                <a:highlight>
                  <a:srgbClr val="FFFFFF"/>
                </a:highlight>
                <a:latin typeface="Söhne"/>
              </a:rPr>
              <a:t>Largely Negative EPS: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Behavior:</a:t>
            </a:r>
            <a:r>
              <a:rPr lang="en-US" b="0" i="0" dirty="0">
                <a:solidFill>
                  <a:srgbClr val="0D0D0D"/>
                </a:solidFill>
                <a:effectLst/>
                <a:highlight>
                  <a:srgbClr val="FFFFFF"/>
                </a:highlight>
                <a:latin typeface="Söhne"/>
              </a:rPr>
              <a:t> When the EPS is significantly negative, managers might engage less in earnings management to minimize losses, as the gap to achieve a positive EPS or a favorable comparison with last year is too wide. Instead, they might use this as an opportunity to "take a bath," recognizing all possible losses and setting up reserves for future periods.</a:t>
            </a:r>
          </a:p>
          <a:p>
            <a:pPr marL="742950" lvl="1" indent="-285750" algn="l">
              <a:buFont typeface="+mj-lt"/>
              <a:buAutoNum type="arabicPeriod"/>
            </a:pPr>
            <a:r>
              <a:rPr lang="en-US" b="1" i="0" dirty="0">
                <a:solidFill>
                  <a:srgbClr val="0D0D0D"/>
                </a:solidFill>
                <a:effectLst/>
                <a:highlight>
                  <a:srgbClr val="FFFFFF"/>
                </a:highlight>
                <a:latin typeface="Söhne"/>
              </a:rPr>
              <a:t>Actions:</a:t>
            </a:r>
            <a:r>
              <a:rPr lang="en-US" b="0" i="0" dirty="0">
                <a:solidFill>
                  <a:srgbClr val="0D0D0D"/>
                </a:solidFill>
                <a:effectLst/>
                <a:highlight>
                  <a:srgbClr val="FFFFFF"/>
                </a:highlight>
                <a:latin typeface="Söhne"/>
              </a:rPr>
              <a:t> They might choose to recognize all potential losses, impair assets, and create provisions that will help in future periods by making future earnings look better when these reserves are no longer needed.</a:t>
            </a:r>
          </a:p>
          <a:p>
            <a:pPr algn="l">
              <a:buFont typeface="+mj-lt"/>
              <a:buAutoNum type="arabicPeriod"/>
            </a:pPr>
            <a:r>
              <a:rPr lang="en-US" b="1" i="0" dirty="0">
                <a:solidFill>
                  <a:srgbClr val="0D0D0D"/>
                </a:solidFill>
                <a:effectLst/>
                <a:highlight>
                  <a:srgbClr val="FFFFFF"/>
                </a:highlight>
                <a:latin typeface="Söhne"/>
              </a:rPr>
              <a:t>Largely Positive EPS: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Behavior:</a:t>
            </a:r>
            <a:r>
              <a:rPr lang="en-US" b="0" i="0" dirty="0">
                <a:solidFill>
                  <a:srgbClr val="0D0D0D"/>
                </a:solidFill>
                <a:effectLst/>
                <a:highlight>
                  <a:srgbClr val="FFFFFF"/>
                </a:highlight>
                <a:latin typeface="Söhne"/>
              </a:rPr>
              <a:t> If the EPS is significantly positive, managers might engage in "income smoothing." They might try to defer some revenues to future periods or accelerate some expenses to maintain a steady growth trajectory over time rather than showing a large spike in earnings.</a:t>
            </a:r>
          </a:p>
          <a:p>
            <a:pPr marL="742950" lvl="1" indent="-285750" algn="l">
              <a:buFont typeface="+mj-lt"/>
              <a:buAutoNum type="arabicPeriod"/>
            </a:pPr>
            <a:r>
              <a:rPr lang="en-US" b="1" i="0" dirty="0">
                <a:solidFill>
                  <a:srgbClr val="0D0D0D"/>
                </a:solidFill>
                <a:effectLst/>
                <a:highlight>
                  <a:srgbClr val="FFFFFF"/>
                </a:highlight>
                <a:latin typeface="Söhne"/>
              </a:rPr>
              <a:t>Actions:</a:t>
            </a:r>
            <a:r>
              <a:rPr lang="en-US" b="0" i="0" dirty="0">
                <a:solidFill>
                  <a:srgbClr val="0D0D0D"/>
                </a:solidFill>
                <a:effectLst/>
                <a:highlight>
                  <a:srgbClr val="FFFFFF"/>
                </a:highlight>
                <a:latin typeface="Söhne"/>
              </a:rPr>
              <a:t> They might create reserves, defer revenue recognition, or accelerate future expenses to ensure that the current period’s earnings do not appear excessively high, which could set an unmanageably high benchmark for future performance.</a:t>
            </a:r>
          </a:p>
        </p:txBody>
      </p:sp>
      <p:sp>
        <p:nvSpPr>
          <p:cNvPr id="4" name="Slide Number Placeholder 3"/>
          <p:cNvSpPr>
            <a:spLocks noGrp="1"/>
          </p:cNvSpPr>
          <p:nvPr>
            <p:ph type="sldNum" sz="quarter" idx="10"/>
          </p:nvPr>
        </p:nvSpPr>
        <p:spPr/>
        <p:txBody>
          <a:bodyPr/>
          <a:lstStyle/>
          <a:p>
            <a:fld id="{4A2E5539-E2E3-4A94-B681-DB7964492200}" type="slidenum">
              <a:rPr lang="en-US" smtClean="0"/>
              <a:pPr/>
              <a:t>77</a:t>
            </a:fld>
            <a:endParaRPr lang="en-US"/>
          </a:p>
        </p:txBody>
      </p:sp>
    </p:spTree>
    <p:extLst>
      <p:ext uri="{BB962C8B-B14F-4D97-AF65-F5344CB8AC3E}">
        <p14:creationId xmlns:p14="http://schemas.microsoft.com/office/powerpoint/2010/main" val="3724228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The Firm is About to Issue New Shares (Teoh1998):</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Behavior:</a:t>
            </a:r>
            <a:r>
              <a:rPr lang="en-US" b="0" i="0" dirty="0">
                <a:solidFill>
                  <a:srgbClr val="0D0D0D"/>
                </a:solidFill>
                <a:effectLst/>
                <a:highlight>
                  <a:srgbClr val="FFFFFF"/>
                </a:highlight>
                <a:latin typeface="Söhne"/>
              </a:rPr>
              <a:t> Managers are likely to engage in upward earnings management to present a more favorable financial position and attract investors.</a:t>
            </a:r>
          </a:p>
          <a:p>
            <a:pPr marL="742950" lvl="1" indent="-285750" algn="l">
              <a:buFont typeface="+mj-lt"/>
              <a:buAutoNum type="arabicPeriod"/>
            </a:pPr>
            <a:r>
              <a:rPr lang="en-US" b="1" i="0" dirty="0">
                <a:solidFill>
                  <a:srgbClr val="0D0D0D"/>
                </a:solidFill>
                <a:effectLst/>
                <a:highlight>
                  <a:srgbClr val="FFFFFF"/>
                </a:highlight>
                <a:latin typeface="Söhne"/>
              </a:rPr>
              <a:t>Actions:</a:t>
            </a:r>
            <a:r>
              <a:rPr lang="en-US" b="0" i="0" dirty="0">
                <a:solidFill>
                  <a:srgbClr val="0D0D0D"/>
                </a:solidFill>
                <a:effectLst/>
                <a:highlight>
                  <a:srgbClr val="FFFFFF"/>
                </a:highlight>
                <a:latin typeface="Söhne"/>
              </a:rPr>
              <a:t> They may accelerate revenue recognition, defer expenses, and increase discretionary accruals to inflate earnings and improve key financial ratios.</a:t>
            </a:r>
          </a:p>
          <a:p>
            <a:pPr algn="l">
              <a:buFont typeface="+mj-lt"/>
              <a:buAutoNum type="arabicPeriod"/>
            </a:pPr>
            <a:r>
              <a:rPr lang="en-US" b="1" i="0" dirty="0">
                <a:solidFill>
                  <a:srgbClr val="0D0D0D"/>
                </a:solidFill>
                <a:effectLst/>
                <a:highlight>
                  <a:srgbClr val="FFFFFF"/>
                </a:highlight>
                <a:latin typeface="Söhne"/>
              </a:rPr>
              <a:t>The Firm is About to Repurchase Its Own Shares (Gong2008):</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Behavior:</a:t>
            </a:r>
            <a:r>
              <a:rPr lang="en-US" b="0" i="0" dirty="0">
                <a:solidFill>
                  <a:srgbClr val="0D0D0D"/>
                </a:solidFill>
                <a:effectLst/>
                <a:highlight>
                  <a:srgbClr val="FFFFFF"/>
                </a:highlight>
                <a:latin typeface="Söhne"/>
              </a:rPr>
              <a:t> Managers might engage in downward earnings management to lower the stock price temporarily, making the repurchase more cost-effective.</a:t>
            </a:r>
          </a:p>
          <a:p>
            <a:pPr marL="742950" lvl="1" indent="-285750" algn="l">
              <a:buFont typeface="+mj-lt"/>
              <a:buAutoNum type="arabicPeriod"/>
            </a:pPr>
            <a:r>
              <a:rPr lang="en-US" b="1" i="0" dirty="0">
                <a:solidFill>
                  <a:srgbClr val="0D0D0D"/>
                </a:solidFill>
                <a:effectLst/>
                <a:highlight>
                  <a:srgbClr val="FFFFFF"/>
                </a:highlight>
                <a:latin typeface="Söhne"/>
              </a:rPr>
              <a:t>Actions:</a:t>
            </a:r>
            <a:r>
              <a:rPr lang="en-US" b="0" i="0" dirty="0">
                <a:solidFill>
                  <a:srgbClr val="0D0D0D"/>
                </a:solidFill>
                <a:effectLst/>
                <a:highlight>
                  <a:srgbClr val="FFFFFF"/>
                </a:highlight>
                <a:latin typeface="Söhne"/>
              </a:rPr>
              <a:t> They may delay revenue recognition, accelerate expenses, or use other accounting methods to reduce reported earnings and thus lower the stock price before the buyback.</a:t>
            </a:r>
          </a:p>
          <a:p>
            <a:pPr algn="l">
              <a:buFont typeface="+mj-lt"/>
              <a:buAutoNum type="arabicPeriod"/>
            </a:pPr>
            <a:r>
              <a:rPr lang="en-US" b="1" i="0" dirty="0">
                <a:solidFill>
                  <a:srgbClr val="0D0D0D"/>
                </a:solidFill>
                <a:effectLst/>
                <a:highlight>
                  <a:srgbClr val="FFFFFF"/>
                </a:highlight>
                <a:latin typeface="Söhne"/>
              </a:rPr>
              <a:t>Out-going, In-coming, Retiring, and New CEO (Wells2002, Kalyta2009, Ali2015):</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Out-going CEO:</a:t>
            </a:r>
            <a:endParaRPr lang="en-US" b="0" i="0" dirty="0">
              <a:solidFill>
                <a:srgbClr val="0D0D0D"/>
              </a:solidFill>
              <a:effectLst/>
              <a:highlight>
                <a:srgbClr val="FFFFFF"/>
              </a:highlight>
              <a:latin typeface="Söhne"/>
            </a:endParaRPr>
          </a:p>
          <a:p>
            <a:pPr marL="1143000" lvl="2" indent="-228600" algn="l">
              <a:buFont typeface="+mj-lt"/>
              <a:buAutoNum type="arabicPeriod"/>
            </a:pPr>
            <a:r>
              <a:rPr lang="en-US" b="1" i="0" dirty="0">
                <a:solidFill>
                  <a:srgbClr val="0D0D0D"/>
                </a:solidFill>
                <a:effectLst/>
                <a:highlight>
                  <a:srgbClr val="FFFFFF"/>
                </a:highlight>
                <a:latin typeface="Söhne"/>
              </a:rPr>
              <a:t>Behavior:</a:t>
            </a:r>
            <a:r>
              <a:rPr lang="en-US" b="0" i="0" dirty="0">
                <a:solidFill>
                  <a:srgbClr val="0D0D0D"/>
                </a:solidFill>
                <a:effectLst/>
                <a:highlight>
                  <a:srgbClr val="FFFFFF"/>
                </a:highlight>
                <a:latin typeface="Söhne"/>
              </a:rPr>
              <a:t> An outgoing CEO might engage in upward earnings management to leave on a high note or maximize any final bonuses tied to performance metrics.</a:t>
            </a:r>
          </a:p>
          <a:p>
            <a:pPr marL="1143000" lvl="2" indent="-228600" algn="l">
              <a:buFont typeface="+mj-lt"/>
              <a:buAutoNum type="arabicPeriod"/>
            </a:pPr>
            <a:r>
              <a:rPr lang="en-US" b="1" i="0" dirty="0">
                <a:solidFill>
                  <a:srgbClr val="0D0D0D"/>
                </a:solidFill>
                <a:effectLst/>
                <a:highlight>
                  <a:srgbClr val="FFFFFF"/>
                </a:highlight>
                <a:latin typeface="Söhne"/>
              </a:rPr>
              <a:t>Actions:</a:t>
            </a:r>
            <a:r>
              <a:rPr lang="en-US" b="0" i="0" dirty="0">
                <a:solidFill>
                  <a:srgbClr val="0D0D0D"/>
                </a:solidFill>
                <a:effectLst/>
                <a:highlight>
                  <a:srgbClr val="FFFFFF"/>
                </a:highlight>
                <a:latin typeface="Söhne"/>
              </a:rPr>
              <a:t> They may accelerate revenue recognition, delay expenses, and increase discretionary accruals to boost reported earnings.</a:t>
            </a:r>
          </a:p>
          <a:p>
            <a:pPr marL="742950" lvl="1" indent="-285750" algn="l">
              <a:buFont typeface="+mj-lt"/>
              <a:buAutoNum type="arabicPeriod"/>
            </a:pPr>
            <a:r>
              <a:rPr lang="en-US" b="1" i="0" dirty="0">
                <a:solidFill>
                  <a:srgbClr val="0D0D0D"/>
                </a:solidFill>
                <a:effectLst/>
                <a:highlight>
                  <a:srgbClr val="FFFFFF"/>
                </a:highlight>
                <a:latin typeface="Söhne"/>
              </a:rPr>
              <a:t>In-coming CEO:</a:t>
            </a:r>
            <a:endParaRPr lang="en-US" b="0" i="0" dirty="0">
              <a:solidFill>
                <a:srgbClr val="0D0D0D"/>
              </a:solidFill>
              <a:effectLst/>
              <a:highlight>
                <a:srgbClr val="FFFFFF"/>
              </a:highlight>
              <a:latin typeface="Söhne"/>
            </a:endParaRPr>
          </a:p>
          <a:p>
            <a:pPr marL="1143000" lvl="2" indent="-228600" algn="l">
              <a:buFont typeface="+mj-lt"/>
              <a:buAutoNum type="arabicPeriod"/>
            </a:pPr>
            <a:r>
              <a:rPr lang="en-US" b="1" i="0" dirty="0">
                <a:solidFill>
                  <a:srgbClr val="0D0D0D"/>
                </a:solidFill>
                <a:effectLst/>
                <a:highlight>
                  <a:srgbClr val="FFFFFF"/>
                </a:highlight>
                <a:latin typeface="Söhne"/>
              </a:rPr>
              <a:t>Behavior:</a:t>
            </a:r>
            <a:r>
              <a:rPr lang="en-US" b="0" i="0" dirty="0">
                <a:solidFill>
                  <a:srgbClr val="0D0D0D"/>
                </a:solidFill>
                <a:effectLst/>
                <a:highlight>
                  <a:srgbClr val="FFFFFF"/>
                </a:highlight>
                <a:latin typeface="Söhne"/>
              </a:rPr>
              <a:t> A new CEO might engage in downward earnings management to set a lower performance benchmark, making future improvements appear more significant.</a:t>
            </a:r>
          </a:p>
          <a:p>
            <a:pPr marL="1143000" lvl="2" indent="-228600" algn="l">
              <a:buFont typeface="+mj-lt"/>
              <a:buAutoNum type="arabicPeriod"/>
            </a:pPr>
            <a:r>
              <a:rPr lang="en-US" b="1" i="0" dirty="0">
                <a:solidFill>
                  <a:srgbClr val="0D0D0D"/>
                </a:solidFill>
                <a:effectLst/>
                <a:highlight>
                  <a:srgbClr val="FFFFFF"/>
                </a:highlight>
                <a:latin typeface="Söhne"/>
              </a:rPr>
              <a:t>Actions:</a:t>
            </a:r>
            <a:r>
              <a:rPr lang="en-US" b="0" i="0" dirty="0">
                <a:solidFill>
                  <a:srgbClr val="0D0D0D"/>
                </a:solidFill>
                <a:effectLst/>
                <a:highlight>
                  <a:srgbClr val="FFFFFF"/>
                </a:highlight>
                <a:latin typeface="Söhne"/>
              </a:rPr>
              <a:t> They may recognize all possible losses, impair assets, and increase provisions, creating a "big bath" scenario.</a:t>
            </a:r>
          </a:p>
          <a:p>
            <a:pPr marL="742950" lvl="1" indent="-285750" algn="l">
              <a:buFont typeface="+mj-lt"/>
              <a:buAutoNum type="arabicPeriod"/>
            </a:pPr>
            <a:r>
              <a:rPr lang="en-US" b="1" i="0" dirty="0">
                <a:solidFill>
                  <a:srgbClr val="0D0D0D"/>
                </a:solidFill>
                <a:effectLst/>
                <a:highlight>
                  <a:srgbClr val="FFFFFF"/>
                </a:highlight>
                <a:latin typeface="Söhne"/>
              </a:rPr>
              <a:t>Retiring CEO:</a:t>
            </a:r>
            <a:endParaRPr lang="en-US" b="0" i="0" dirty="0">
              <a:solidFill>
                <a:srgbClr val="0D0D0D"/>
              </a:solidFill>
              <a:effectLst/>
              <a:highlight>
                <a:srgbClr val="FFFFFF"/>
              </a:highlight>
              <a:latin typeface="Söhne"/>
            </a:endParaRPr>
          </a:p>
          <a:p>
            <a:pPr marL="1143000" lvl="2" indent="-228600" algn="l">
              <a:buFont typeface="+mj-lt"/>
              <a:buAutoNum type="arabicPeriod"/>
            </a:pPr>
            <a:r>
              <a:rPr lang="en-US" b="1" i="0" dirty="0">
                <a:solidFill>
                  <a:srgbClr val="0D0D0D"/>
                </a:solidFill>
                <a:effectLst/>
                <a:highlight>
                  <a:srgbClr val="FFFFFF"/>
                </a:highlight>
                <a:latin typeface="Söhne"/>
              </a:rPr>
              <a:t>Behavior:</a:t>
            </a:r>
            <a:r>
              <a:rPr lang="en-US" b="0" i="0" dirty="0">
                <a:solidFill>
                  <a:srgbClr val="0D0D0D"/>
                </a:solidFill>
                <a:effectLst/>
                <a:highlight>
                  <a:srgbClr val="FFFFFF"/>
                </a:highlight>
                <a:latin typeface="Söhne"/>
              </a:rPr>
              <a:t> Similar to an outgoing CEO, a retiring CEO might also engage in upward earnings management to enhance their legacy and secure any final performance-related compensation.</a:t>
            </a:r>
          </a:p>
          <a:p>
            <a:pPr marL="1143000" lvl="2" indent="-228600" algn="l">
              <a:buFont typeface="+mj-lt"/>
              <a:buAutoNum type="arabicPeriod"/>
            </a:pPr>
            <a:r>
              <a:rPr lang="en-US" b="1" i="0" dirty="0">
                <a:solidFill>
                  <a:srgbClr val="0D0D0D"/>
                </a:solidFill>
                <a:effectLst/>
                <a:highlight>
                  <a:srgbClr val="FFFFFF"/>
                </a:highlight>
                <a:latin typeface="Söhne"/>
              </a:rPr>
              <a:t>Actions:</a:t>
            </a:r>
            <a:r>
              <a:rPr lang="en-US" b="0" i="0" dirty="0">
                <a:solidFill>
                  <a:srgbClr val="0D0D0D"/>
                </a:solidFill>
                <a:effectLst/>
                <a:highlight>
                  <a:srgbClr val="FFFFFF"/>
                </a:highlight>
                <a:latin typeface="Söhne"/>
              </a:rPr>
              <a:t> Accelerating revenues, deferring expenses, and increasing discretionary accruals could be employed to boost earnings.</a:t>
            </a:r>
          </a:p>
          <a:p>
            <a:pPr marL="742950" lvl="1" indent="-285750" algn="l">
              <a:buFont typeface="+mj-lt"/>
              <a:buAutoNum type="arabicPeriod"/>
            </a:pPr>
            <a:r>
              <a:rPr lang="en-US" b="1" i="0" dirty="0">
                <a:solidFill>
                  <a:srgbClr val="0D0D0D"/>
                </a:solidFill>
                <a:effectLst/>
                <a:highlight>
                  <a:srgbClr val="FFFFFF"/>
                </a:highlight>
                <a:latin typeface="Söhne"/>
              </a:rPr>
              <a:t>New CEO:</a:t>
            </a:r>
            <a:endParaRPr lang="en-US" b="0" i="0" dirty="0">
              <a:solidFill>
                <a:srgbClr val="0D0D0D"/>
              </a:solidFill>
              <a:effectLst/>
              <a:highlight>
                <a:srgbClr val="FFFFFF"/>
              </a:highlight>
              <a:latin typeface="Söhne"/>
            </a:endParaRPr>
          </a:p>
          <a:p>
            <a:pPr marL="1143000" lvl="2" indent="-228600" algn="l">
              <a:buFont typeface="+mj-lt"/>
              <a:buAutoNum type="arabicPeriod"/>
            </a:pPr>
            <a:r>
              <a:rPr lang="en-US" b="1" i="0" dirty="0">
                <a:solidFill>
                  <a:srgbClr val="0D0D0D"/>
                </a:solidFill>
                <a:effectLst/>
                <a:highlight>
                  <a:srgbClr val="FFFFFF"/>
                </a:highlight>
                <a:latin typeface="Söhne"/>
              </a:rPr>
              <a:t>Behavior:</a:t>
            </a:r>
            <a:r>
              <a:rPr lang="en-US" b="0" i="0" dirty="0">
                <a:solidFill>
                  <a:srgbClr val="0D0D0D"/>
                </a:solidFill>
                <a:effectLst/>
                <a:highlight>
                  <a:srgbClr val="FFFFFF"/>
                </a:highlight>
                <a:latin typeface="Söhne"/>
              </a:rPr>
              <a:t> New CEOs might prefer conservative reporting initially to reset expectations and build a buffer for future earnings improvements.</a:t>
            </a:r>
          </a:p>
          <a:p>
            <a:pPr marL="1143000" lvl="2" indent="-228600" algn="l">
              <a:buFont typeface="+mj-lt"/>
              <a:buAutoNum type="arabicPeriod"/>
            </a:pPr>
            <a:r>
              <a:rPr lang="en-US" b="1" i="0" dirty="0">
                <a:solidFill>
                  <a:srgbClr val="0D0D0D"/>
                </a:solidFill>
                <a:effectLst/>
                <a:highlight>
                  <a:srgbClr val="FFFFFF"/>
                </a:highlight>
                <a:latin typeface="Söhne"/>
              </a:rPr>
              <a:t>Actions:</a:t>
            </a:r>
            <a:r>
              <a:rPr lang="en-US" b="0" i="0" dirty="0">
                <a:solidFill>
                  <a:srgbClr val="0D0D0D"/>
                </a:solidFill>
                <a:effectLst/>
                <a:highlight>
                  <a:srgbClr val="FFFFFF"/>
                </a:highlight>
                <a:latin typeface="Söhne"/>
              </a:rPr>
              <a:t> Recognizing losses, impairing assets, and increasing provisions might be typical actions, aligning with "big bath" accounting.</a:t>
            </a:r>
          </a:p>
          <a:p>
            <a:pPr algn="l">
              <a:buFont typeface="+mj-lt"/>
              <a:buAutoNum type="arabicPeriod"/>
            </a:pPr>
            <a:r>
              <a:rPr lang="en-US" b="1" i="0" dirty="0">
                <a:solidFill>
                  <a:srgbClr val="0D0D0D"/>
                </a:solidFill>
                <a:effectLst/>
                <a:highlight>
                  <a:srgbClr val="FFFFFF"/>
                </a:highlight>
                <a:latin typeface="Söhne"/>
              </a:rPr>
              <a:t>CEOs with Stock-Based Compensation (Berstresser2006):</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Behavior:</a:t>
            </a:r>
            <a:r>
              <a:rPr lang="en-US" b="0" i="0" dirty="0">
                <a:solidFill>
                  <a:srgbClr val="0D0D0D"/>
                </a:solidFill>
                <a:effectLst/>
                <a:highlight>
                  <a:srgbClr val="FFFFFF"/>
                </a:highlight>
                <a:latin typeface="Söhne"/>
              </a:rPr>
              <a:t> CEOs with stock-based compensation have strong incentives to engage in earnings management to maximize the value of their stock options.</a:t>
            </a:r>
          </a:p>
          <a:p>
            <a:pPr marL="742950" lvl="1" indent="-285750" algn="l">
              <a:buFont typeface="+mj-lt"/>
              <a:buAutoNum type="arabicPeriod"/>
            </a:pPr>
            <a:r>
              <a:rPr lang="en-US" b="1" i="0" dirty="0">
                <a:solidFill>
                  <a:srgbClr val="0D0D0D"/>
                </a:solidFill>
                <a:effectLst/>
                <a:highlight>
                  <a:srgbClr val="FFFFFF"/>
                </a:highlight>
                <a:latin typeface="Söhne"/>
              </a:rPr>
              <a:t>Actions:</a:t>
            </a:r>
            <a:r>
              <a:rPr lang="en-US" b="0" i="0" dirty="0">
                <a:solidFill>
                  <a:srgbClr val="0D0D0D"/>
                </a:solidFill>
                <a:effectLst/>
                <a:highlight>
                  <a:srgbClr val="FFFFFF"/>
                </a:highlight>
                <a:latin typeface="Söhne"/>
              </a:rPr>
              <a:t> They might engage in both upward earnings management before stock option grants to increase the stock price and downward management after the grant to lower the exercise price. Actions could include accelerating revenues, deferring expenses, and manipulating discretionary accruals to align with their compensation incentives.</a:t>
            </a:r>
          </a:p>
          <a:p>
            <a:endParaRPr lang="en-US" dirty="0"/>
          </a:p>
        </p:txBody>
      </p:sp>
      <p:sp>
        <p:nvSpPr>
          <p:cNvPr id="4" name="Slide Number Placeholder 3"/>
          <p:cNvSpPr>
            <a:spLocks noGrp="1"/>
          </p:cNvSpPr>
          <p:nvPr>
            <p:ph type="sldNum" sz="quarter" idx="10"/>
          </p:nvPr>
        </p:nvSpPr>
        <p:spPr/>
        <p:txBody>
          <a:bodyPr/>
          <a:lstStyle/>
          <a:p>
            <a:fld id="{4A2E5539-E2E3-4A94-B681-DB7964492200}" type="slidenum">
              <a:rPr lang="en-US" smtClean="0"/>
              <a:pPr/>
              <a:t>78</a:t>
            </a:fld>
            <a:endParaRPr lang="en-US"/>
          </a:p>
        </p:txBody>
      </p:sp>
    </p:spTree>
    <p:extLst>
      <p:ext uri="{BB962C8B-B14F-4D97-AF65-F5344CB8AC3E}">
        <p14:creationId xmlns:p14="http://schemas.microsoft.com/office/powerpoint/2010/main" val="2361287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Relevance: useful for making decisions</a:t>
            </a:r>
          </a:p>
          <a:p>
            <a:r>
              <a:rPr lang="en-US" dirty="0"/>
              <a:t>Materiality: </a:t>
            </a:r>
            <a:r>
              <a:rPr lang="en-US" dirty="0" err="1"/>
              <a:t>sth</a:t>
            </a:r>
            <a:r>
              <a:rPr lang="en-US" dirty="0"/>
              <a:t> people d like to know, decision may change if they know the information, affect decisions</a:t>
            </a:r>
          </a:p>
          <a:p>
            <a:r>
              <a:rPr lang="en-US" dirty="0"/>
              <a:t>Faithful</a:t>
            </a:r>
          </a:p>
          <a:p>
            <a:r>
              <a:rPr lang="en-US" dirty="0"/>
              <a:t>Comparability: same format so that can compare firms</a:t>
            </a:r>
          </a:p>
          <a:p>
            <a:r>
              <a:rPr lang="en-US" dirty="0"/>
              <a:t>Verifiability: reliable and accurate to present</a:t>
            </a:r>
          </a:p>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11</a:t>
            </a:fld>
            <a:endParaRPr lang="en-US"/>
          </a:p>
        </p:txBody>
      </p:sp>
    </p:spTree>
    <p:extLst>
      <p:ext uri="{BB962C8B-B14F-4D97-AF65-F5344CB8AC3E}">
        <p14:creationId xmlns:p14="http://schemas.microsoft.com/office/powerpoint/2010/main" val="361699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12</a:t>
            </a:fld>
            <a:endParaRPr lang="en-US"/>
          </a:p>
        </p:txBody>
      </p:sp>
    </p:spTree>
    <p:extLst>
      <p:ext uri="{BB962C8B-B14F-4D97-AF65-F5344CB8AC3E}">
        <p14:creationId xmlns:p14="http://schemas.microsoft.com/office/powerpoint/2010/main" val="1066830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13</a:t>
            </a:fld>
            <a:endParaRPr lang="en-US"/>
          </a:p>
        </p:txBody>
      </p:sp>
    </p:spTree>
    <p:extLst>
      <p:ext uri="{BB962C8B-B14F-4D97-AF65-F5344CB8AC3E}">
        <p14:creationId xmlns:p14="http://schemas.microsoft.com/office/powerpoint/2010/main" val="630432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16</a:t>
            </a:fld>
            <a:endParaRPr lang="en-US"/>
          </a:p>
        </p:txBody>
      </p:sp>
    </p:spTree>
    <p:extLst>
      <p:ext uri="{BB962C8B-B14F-4D97-AF65-F5344CB8AC3E}">
        <p14:creationId xmlns:p14="http://schemas.microsoft.com/office/powerpoint/2010/main" val="16873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20</a:t>
            </a:fld>
            <a:endParaRPr lang="en-US"/>
          </a:p>
        </p:txBody>
      </p:sp>
    </p:spTree>
    <p:extLst>
      <p:ext uri="{BB962C8B-B14F-4D97-AF65-F5344CB8AC3E}">
        <p14:creationId xmlns:p14="http://schemas.microsoft.com/office/powerpoint/2010/main" val="90514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B4D2068F-418B-4B43-A071-3EEC89035CB3}"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14BE1384-35D3-4E24-B5B5-F09A59360253}"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513" y="142875"/>
            <a:ext cx="2249487" cy="5983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2875" y="142875"/>
            <a:ext cx="6599238" cy="5983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968A2E60-DC49-46DF-AA4D-2DB3622844AE}"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B0FFC685-2EE6-4E8B-8B57-13668B332CC3}" type="slidenum">
              <a:rPr lang="vi-VN"/>
              <a:pPr>
                <a:defRPr/>
              </a:pPr>
              <a:t>‹#›</a:t>
            </a:fld>
            <a:endParaRPr lang="vi-V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5F438FFB-B064-46FF-AEFE-FDBF423D3F29}" type="slidenum">
              <a:rPr lang="vi-VN"/>
              <a:pPr>
                <a:defRPr/>
              </a:pPr>
              <a:t>‹#›</a:t>
            </a:fld>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89B1961-8601-41AB-8990-5C4780EF5815}" type="slidenum">
              <a:rPr lang="vi-VN"/>
              <a:pPr>
                <a:defRPr/>
              </a:pPr>
              <a:t>‹#›</a:t>
            </a:fld>
            <a:endParaRPr lang="vi-V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2875"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3641D33B-7EEE-4B47-83CE-DACDF4571AB0}" type="slidenum">
              <a:rPr lang="vi-VN"/>
              <a:pPr>
                <a:defRPr/>
              </a:pPr>
              <a:t>‹#›</a:t>
            </a:fld>
            <a:endParaRPr lang="vi-V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vi-VN"/>
          </a:p>
        </p:txBody>
      </p:sp>
      <p:sp>
        <p:nvSpPr>
          <p:cNvPr id="8" name="Footer Placeholder 4"/>
          <p:cNvSpPr>
            <a:spLocks noGrp="1"/>
          </p:cNvSpPr>
          <p:nvPr>
            <p:ph type="ftr" sz="quarter" idx="11"/>
          </p:nvPr>
        </p:nvSpPr>
        <p:spPr/>
        <p:txBody>
          <a:bodyPr/>
          <a:lstStyle>
            <a:lvl1pPr>
              <a:defRPr/>
            </a:lvl1pPr>
          </a:lstStyle>
          <a:p>
            <a:pPr>
              <a:defRPr/>
            </a:pPr>
            <a:endParaRPr lang="vi-VN"/>
          </a:p>
        </p:txBody>
      </p:sp>
      <p:sp>
        <p:nvSpPr>
          <p:cNvPr id="9" name="Slide Number Placeholder 5"/>
          <p:cNvSpPr>
            <a:spLocks noGrp="1"/>
          </p:cNvSpPr>
          <p:nvPr>
            <p:ph type="sldNum" sz="quarter" idx="12"/>
          </p:nvPr>
        </p:nvSpPr>
        <p:spPr/>
        <p:txBody>
          <a:bodyPr/>
          <a:lstStyle>
            <a:lvl1pPr>
              <a:defRPr/>
            </a:lvl1pPr>
          </a:lstStyle>
          <a:p>
            <a:pPr>
              <a:defRPr/>
            </a:pPr>
            <a:fld id="{5ED930B8-4234-4DDE-A318-FB9A63183386}" type="slidenum">
              <a:rPr lang="vi-VN"/>
              <a:pPr>
                <a:defRPr/>
              </a:pPr>
              <a:t>‹#›</a:t>
            </a:fld>
            <a:endParaRPr lang="vi-V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vi-VN"/>
          </a:p>
        </p:txBody>
      </p:sp>
      <p:sp>
        <p:nvSpPr>
          <p:cNvPr id="4" name="Footer Placeholder 4"/>
          <p:cNvSpPr>
            <a:spLocks noGrp="1"/>
          </p:cNvSpPr>
          <p:nvPr>
            <p:ph type="ftr" sz="quarter" idx="11"/>
          </p:nvPr>
        </p:nvSpPr>
        <p:spPr/>
        <p:txBody>
          <a:bodyPr/>
          <a:lstStyle>
            <a:lvl1pPr>
              <a:defRPr/>
            </a:lvl1pPr>
          </a:lstStyle>
          <a:p>
            <a:pPr>
              <a:defRPr/>
            </a:pPr>
            <a:endParaRPr lang="vi-VN"/>
          </a:p>
        </p:txBody>
      </p:sp>
      <p:sp>
        <p:nvSpPr>
          <p:cNvPr id="5" name="Slide Number Placeholder 5"/>
          <p:cNvSpPr>
            <a:spLocks noGrp="1"/>
          </p:cNvSpPr>
          <p:nvPr>
            <p:ph type="sldNum" sz="quarter" idx="12"/>
          </p:nvPr>
        </p:nvSpPr>
        <p:spPr/>
        <p:txBody>
          <a:bodyPr/>
          <a:lstStyle>
            <a:lvl1pPr>
              <a:defRPr/>
            </a:lvl1pPr>
          </a:lstStyle>
          <a:p>
            <a:pPr>
              <a:defRPr/>
            </a:pPr>
            <a:fld id="{A48BE472-2AA5-40FB-9448-6294DF09E21B}" type="slidenum">
              <a:rPr lang="vi-VN"/>
              <a:pPr>
                <a:defRPr/>
              </a:pPr>
              <a:t>‹#›</a:t>
            </a:fld>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vi-VN"/>
          </a:p>
        </p:txBody>
      </p:sp>
      <p:sp>
        <p:nvSpPr>
          <p:cNvPr id="3" name="Footer Placeholder 4"/>
          <p:cNvSpPr>
            <a:spLocks noGrp="1"/>
          </p:cNvSpPr>
          <p:nvPr>
            <p:ph type="ftr" sz="quarter" idx="11"/>
          </p:nvPr>
        </p:nvSpPr>
        <p:spPr/>
        <p:txBody>
          <a:bodyPr/>
          <a:lstStyle>
            <a:lvl1pPr>
              <a:defRPr/>
            </a:lvl1pPr>
          </a:lstStyle>
          <a:p>
            <a:pPr>
              <a:defRPr/>
            </a:pPr>
            <a:endParaRPr lang="vi-VN"/>
          </a:p>
        </p:txBody>
      </p:sp>
      <p:sp>
        <p:nvSpPr>
          <p:cNvPr id="4" name="Slide Number Placeholder 5"/>
          <p:cNvSpPr>
            <a:spLocks noGrp="1"/>
          </p:cNvSpPr>
          <p:nvPr>
            <p:ph type="sldNum" sz="quarter" idx="12"/>
          </p:nvPr>
        </p:nvSpPr>
        <p:spPr/>
        <p:txBody>
          <a:bodyPr/>
          <a:lstStyle>
            <a:lvl1pPr>
              <a:defRPr/>
            </a:lvl1pPr>
          </a:lstStyle>
          <a:p>
            <a:pPr>
              <a:defRPr/>
            </a:pPr>
            <a:fld id="{ECAE3E66-F402-4F95-93C0-C90C0568C30F}" type="slidenum">
              <a:rPr lang="vi-VN"/>
              <a:pPr>
                <a:defRPr/>
              </a:pPr>
              <a:t>‹#›</a:t>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E580A3A9-996F-4DC7-964C-487BBAF1D3EA}"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FDF28CF6-417F-4BEA-A1D1-19A0E382E4A8}" type="slidenum">
              <a:rPr lang="vi-VN"/>
              <a:pPr>
                <a:defRPr/>
              </a:pPr>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F1BC4B2B-1444-46F9-8632-B31729C43BF0}" type="slidenum">
              <a:rPr lang="vi-VN"/>
              <a:pPr>
                <a:defRPr/>
              </a:pPr>
              <a:t>‹#›</a:t>
            </a:fld>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DDBDF325-9CE3-4C79-A145-803CB46E0B3B}" type="slidenum">
              <a:rPr lang="vi-VN"/>
              <a:pPr>
                <a:defRPr/>
              </a:pPr>
              <a:t>‹#›</a:t>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513" y="142875"/>
            <a:ext cx="2249487" cy="5983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2875" y="142875"/>
            <a:ext cx="6599238" cy="5983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9160900C-2477-4CEE-87E7-1FDE47CF4CE1}" type="slidenum">
              <a:rPr lang="vi-VN"/>
              <a:pPr>
                <a:defRPr/>
              </a:pPr>
              <a:t>‹#›</a:t>
            </a:fld>
            <a:endParaRPr lang="vi-V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00188" y="142875"/>
            <a:ext cx="7643812" cy="1000125"/>
          </a:xfrm>
        </p:spPr>
        <p:txBody>
          <a:bodyPr/>
          <a:lstStyle/>
          <a:p>
            <a:r>
              <a:rPr lang="en-US"/>
              <a:t>Click to edit Master title style</a:t>
            </a:r>
          </a:p>
        </p:txBody>
      </p:sp>
      <p:sp>
        <p:nvSpPr>
          <p:cNvPr id="3" name="Chart Placeholder 2"/>
          <p:cNvSpPr>
            <a:spLocks noGrp="1"/>
          </p:cNvSpPr>
          <p:nvPr>
            <p:ph type="chart" idx="1"/>
          </p:nvPr>
        </p:nvSpPr>
        <p:spPr>
          <a:xfrm>
            <a:off x="142875" y="1428750"/>
            <a:ext cx="8858250" cy="469741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9E4DB2C-FDFE-428B-B860-45AF3EFB6912}"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A1A4CB7-B42D-4324-B5F7-8560074A05BC}"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2875"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AB170B10-82FA-45E1-9E15-9204540954FE}"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vi-VN"/>
          </a:p>
        </p:txBody>
      </p:sp>
      <p:sp>
        <p:nvSpPr>
          <p:cNvPr id="8" name="Footer Placeholder 4"/>
          <p:cNvSpPr>
            <a:spLocks noGrp="1"/>
          </p:cNvSpPr>
          <p:nvPr>
            <p:ph type="ftr" sz="quarter" idx="11"/>
          </p:nvPr>
        </p:nvSpPr>
        <p:spPr/>
        <p:txBody>
          <a:bodyPr/>
          <a:lstStyle>
            <a:lvl1pPr>
              <a:defRPr/>
            </a:lvl1pPr>
          </a:lstStyle>
          <a:p>
            <a:pPr>
              <a:defRPr/>
            </a:pPr>
            <a:endParaRPr lang="vi-VN"/>
          </a:p>
        </p:txBody>
      </p:sp>
      <p:sp>
        <p:nvSpPr>
          <p:cNvPr id="9" name="Slide Number Placeholder 5"/>
          <p:cNvSpPr>
            <a:spLocks noGrp="1"/>
          </p:cNvSpPr>
          <p:nvPr>
            <p:ph type="sldNum" sz="quarter" idx="12"/>
          </p:nvPr>
        </p:nvSpPr>
        <p:spPr/>
        <p:txBody>
          <a:bodyPr/>
          <a:lstStyle>
            <a:lvl1pPr>
              <a:defRPr/>
            </a:lvl1pPr>
          </a:lstStyle>
          <a:p>
            <a:pPr>
              <a:defRPr/>
            </a:pPr>
            <a:fld id="{71350BF5-BB09-470F-A9F4-118EAC84A56D}"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vi-VN"/>
          </a:p>
        </p:txBody>
      </p:sp>
      <p:sp>
        <p:nvSpPr>
          <p:cNvPr id="4" name="Footer Placeholder 4"/>
          <p:cNvSpPr>
            <a:spLocks noGrp="1"/>
          </p:cNvSpPr>
          <p:nvPr>
            <p:ph type="ftr" sz="quarter" idx="11"/>
          </p:nvPr>
        </p:nvSpPr>
        <p:spPr/>
        <p:txBody>
          <a:bodyPr/>
          <a:lstStyle>
            <a:lvl1pPr>
              <a:defRPr/>
            </a:lvl1pPr>
          </a:lstStyle>
          <a:p>
            <a:pPr>
              <a:defRPr/>
            </a:pPr>
            <a:endParaRPr lang="vi-VN"/>
          </a:p>
        </p:txBody>
      </p:sp>
      <p:sp>
        <p:nvSpPr>
          <p:cNvPr id="5" name="Slide Number Placeholder 5"/>
          <p:cNvSpPr>
            <a:spLocks noGrp="1"/>
          </p:cNvSpPr>
          <p:nvPr>
            <p:ph type="sldNum" sz="quarter" idx="12"/>
          </p:nvPr>
        </p:nvSpPr>
        <p:spPr/>
        <p:txBody>
          <a:bodyPr/>
          <a:lstStyle>
            <a:lvl1pPr>
              <a:defRPr/>
            </a:lvl1pPr>
          </a:lstStyle>
          <a:p>
            <a:pPr>
              <a:defRPr/>
            </a:pPr>
            <a:fld id="{8EC280D3-7747-4F65-9596-754273B157A3}"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vi-VN"/>
          </a:p>
        </p:txBody>
      </p:sp>
      <p:sp>
        <p:nvSpPr>
          <p:cNvPr id="3" name="Footer Placeholder 4"/>
          <p:cNvSpPr>
            <a:spLocks noGrp="1"/>
          </p:cNvSpPr>
          <p:nvPr>
            <p:ph type="ftr" sz="quarter" idx="11"/>
          </p:nvPr>
        </p:nvSpPr>
        <p:spPr/>
        <p:txBody>
          <a:bodyPr/>
          <a:lstStyle>
            <a:lvl1pPr>
              <a:defRPr/>
            </a:lvl1pPr>
          </a:lstStyle>
          <a:p>
            <a:pPr>
              <a:defRPr/>
            </a:pPr>
            <a:endParaRPr lang="vi-VN"/>
          </a:p>
        </p:txBody>
      </p:sp>
      <p:sp>
        <p:nvSpPr>
          <p:cNvPr id="4" name="Slide Number Placeholder 5"/>
          <p:cNvSpPr>
            <a:spLocks noGrp="1"/>
          </p:cNvSpPr>
          <p:nvPr>
            <p:ph type="sldNum" sz="quarter" idx="12"/>
          </p:nvPr>
        </p:nvSpPr>
        <p:spPr/>
        <p:txBody>
          <a:bodyPr/>
          <a:lstStyle>
            <a:lvl1pPr>
              <a:defRPr/>
            </a:lvl1pPr>
          </a:lstStyle>
          <a:p>
            <a:pPr>
              <a:defRPr/>
            </a:pPr>
            <a:fld id="{4CF77FA8-FA99-4EB9-AB82-145B43214C9D}"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E207D628-19E9-4335-9E84-DF63FE07BBA2}"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1967828E-EDB9-4DDD-9D13-D0EA23EC4207}"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00188" y="1428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027" name="Text Placeholder 2"/>
          <p:cNvSpPr>
            <a:spLocks noGrp="1"/>
          </p:cNvSpPr>
          <p:nvPr>
            <p:ph type="body" idx="1"/>
          </p:nvPr>
        </p:nvSpPr>
        <p:spPr bwMode="auto">
          <a:xfrm>
            <a:off x="142875" y="1428750"/>
            <a:ext cx="8858250" cy="4697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latin typeface="Arial" charset="0"/>
              </a:defRPr>
            </a:lvl1pPr>
          </a:lstStyle>
          <a:p>
            <a:pPr>
              <a:defRPr/>
            </a:pPr>
            <a:endParaRPr lang="vi-VN"/>
          </a:p>
        </p:txBody>
      </p:sp>
      <p:sp>
        <p:nvSpPr>
          <p:cNvPr id="8"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cs typeface="Arial" charset="0"/>
              </a:defRPr>
            </a:lvl1pPr>
          </a:lstStyle>
          <a:p>
            <a:pPr>
              <a:defRPr/>
            </a:pPr>
            <a:endParaRPr lang="vi-VN"/>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4ED07ED0-20C9-4613-B4F5-CE0974B6BD27}"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diamond(in)">
                                      <p:cBhvr>
                                        <p:cTn id="12" dur="500"/>
                                        <p:tgtEl>
                                          <p:spTgt spid="1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diamond(in)">
                                      <p:cBhvr>
                                        <p:cTn id="17" dur="500"/>
                                        <p:tgtEl>
                                          <p:spTgt spid="10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027">
                                            <p:txEl>
                                              <p:pRg st="2" end="2"/>
                                            </p:txEl>
                                          </p:spTgt>
                                        </p:tgtEl>
                                        <p:attrNameLst>
                                          <p:attrName>style.visibility</p:attrName>
                                        </p:attrNameLst>
                                      </p:cBhvr>
                                      <p:to>
                                        <p:strVal val="visible"/>
                                      </p:to>
                                    </p:set>
                                    <p:animEffect transition="in" filter="diamond(in)">
                                      <p:cBhvr>
                                        <p:cTn id="22" dur="500"/>
                                        <p:tgtEl>
                                          <p:spTgt spid="10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27">
                                            <p:txEl>
                                              <p:pRg st="3" end="3"/>
                                            </p:txEl>
                                          </p:spTgt>
                                        </p:tgtEl>
                                        <p:attrNameLst>
                                          <p:attrName>style.visibility</p:attrName>
                                        </p:attrNameLst>
                                      </p:cBhvr>
                                      <p:to>
                                        <p:strVal val="visible"/>
                                      </p:to>
                                    </p:set>
                                    <p:animEffect transition="in" filter="diamond(in)">
                                      <p:cBhvr>
                                        <p:cTn id="27" dur="500"/>
                                        <p:tgtEl>
                                          <p:spTgt spid="10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027">
                                            <p:txEl>
                                              <p:pRg st="4" end="4"/>
                                            </p:txEl>
                                          </p:spTgt>
                                        </p:tgtEl>
                                        <p:attrNameLst>
                                          <p:attrName>style.visibility</p:attrName>
                                        </p:attrNameLst>
                                      </p:cBhvr>
                                      <p:to>
                                        <p:strVal val="visible"/>
                                      </p:to>
                                    </p:set>
                                    <p:animEffect transition="in" filter="diamond(in)">
                                      <p:cBhvr>
                                        <p:cTn id="32"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2">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3">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4">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5">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Lst>
      </p:bldP>
    </p:bldLst>
  </p:timing>
  <p:hf hdr="0" ftr="0" dt="0"/>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Times New Roman" pitchFamily="18" charset="0"/>
        </a:defRPr>
      </a:lvl2pPr>
      <a:lvl3pPr algn="l" rtl="0" eaLnBrk="0" fontAlgn="base" hangingPunct="0">
        <a:spcBef>
          <a:spcPct val="0"/>
        </a:spcBef>
        <a:spcAft>
          <a:spcPct val="0"/>
        </a:spcAft>
        <a:defRPr sz="4400">
          <a:solidFill>
            <a:schemeClr val="bg1"/>
          </a:solidFill>
          <a:latin typeface="Times New Roman" pitchFamily="18" charset="0"/>
        </a:defRPr>
      </a:lvl3pPr>
      <a:lvl4pPr algn="l" rtl="0" eaLnBrk="0" fontAlgn="base" hangingPunct="0">
        <a:spcBef>
          <a:spcPct val="0"/>
        </a:spcBef>
        <a:spcAft>
          <a:spcPct val="0"/>
        </a:spcAft>
        <a:defRPr sz="4400">
          <a:solidFill>
            <a:schemeClr val="bg1"/>
          </a:solidFill>
          <a:latin typeface="Times New Roman" pitchFamily="18" charset="0"/>
        </a:defRPr>
      </a:lvl4pPr>
      <a:lvl5pPr algn="l" rtl="0" eaLnBrk="0" fontAlgn="base" hangingPunct="0">
        <a:spcBef>
          <a:spcPct val="0"/>
        </a:spcBef>
        <a:spcAft>
          <a:spcPct val="0"/>
        </a:spcAft>
        <a:defRPr sz="4400">
          <a:solidFill>
            <a:schemeClr val="bg1"/>
          </a:solidFill>
          <a:latin typeface="Times New Roman" pitchFamily="18" charset="0"/>
        </a:defRPr>
      </a:lvl5pPr>
      <a:lvl6pPr marL="457200" algn="l" rtl="0" eaLnBrk="0" fontAlgn="base" hangingPunct="0">
        <a:spcBef>
          <a:spcPct val="0"/>
        </a:spcBef>
        <a:spcAft>
          <a:spcPct val="0"/>
        </a:spcAft>
        <a:defRPr sz="4400">
          <a:solidFill>
            <a:schemeClr val="bg1"/>
          </a:solidFill>
          <a:latin typeface="Times New Roman" pitchFamily="18" charset="0"/>
        </a:defRPr>
      </a:lvl6pPr>
      <a:lvl7pPr marL="914400" algn="l" rtl="0" eaLnBrk="0" fontAlgn="base" hangingPunct="0">
        <a:spcBef>
          <a:spcPct val="0"/>
        </a:spcBef>
        <a:spcAft>
          <a:spcPct val="0"/>
        </a:spcAft>
        <a:defRPr sz="4400">
          <a:solidFill>
            <a:schemeClr val="bg1"/>
          </a:solidFill>
          <a:latin typeface="Times New Roman" pitchFamily="18" charset="0"/>
        </a:defRPr>
      </a:lvl7pPr>
      <a:lvl8pPr marL="1371600" algn="l" rtl="0" eaLnBrk="0" fontAlgn="base" hangingPunct="0">
        <a:spcBef>
          <a:spcPct val="0"/>
        </a:spcBef>
        <a:spcAft>
          <a:spcPct val="0"/>
        </a:spcAft>
        <a:defRPr sz="4400">
          <a:solidFill>
            <a:schemeClr val="bg1"/>
          </a:solidFill>
          <a:latin typeface="Times New Roman" pitchFamily="18" charset="0"/>
        </a:defRPr>
      </a:lvl8pPr>
      <a:lvl9pPr marL="1828800" algn="l" rtl="0" eaLnBrk="0" fontAlgn="base" hangingPunct="0">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defRPr sz="2000">
          <a:solidFill>
            <a:schemeClr val="tx1"/>
          </a:solidFill>
          <a:latin typeface="+mn-lt"/>
        </a:defRPr>
      </a:lvl6pPr>
      <a:lvl7pPr marL="2971800" indent="-228600" algn="l" rtl="0" eaLnBrk="0" fontAlgn="base" hangingPunct="0">
        <a:spcBef>
          <a:spcPct val="20000"/>
        </a:spcBef>
        <a:spcAft>
          <a:spcPct val="0"/>
        </a:spcAft>
        <a:defRPr sz="2000">
          <a:solidFill>
            <a:schemeClr val="tx1"/>
          </a:solidFill>
          <a:latin typeface="+mn-lt"/>
        </a:defRPr>
      </a:lvl7pPr>
      <a:lvl8pPr marL="3429000" indent="-228600" algn="l" rtl="0" eaLnBrk="0" fontAlgn="base" hangingPunct="0">
        <a:spcBef>
          <a:spcPct val="20000"/>
        </a:spcBef>
        <a:spcAft>
          <a:spcPct val="0"/>
        </a:spcAft>
        <a:defRPr sz="2000">
          <a:solidFill>
            <a:schemeClr val="tx1"/>
          </a:solidFill>
          <a:latin typeface="+mn-lt"/>
        </a:defRPr>
      </a:lvl8pPr>
      <a:lvl9pPr marL="3886200" indent="-228600" algn="l" rtl="0" eaLnBrk="0" fontAlgn="base" hangingPunct="0">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00188" y="1428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027" name="Text Placeholder 2"/>
          <p:cNvSpPr>
            <a:spLocks noGrp="1"/>
          </p:cNvSpPr>
          <p:nvPr>
            <p:ph type="body" idx="1"/>
          </p:nvPr>
        </p:nvSpPr>
        <p:spPr bwMode="auto">
          <a:xfrm>
            <a:off x="142875" y="1428750"/>
            <a:ext cx="8858250" cy="4697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latin typeface="Arial" charset="0"/>
              </a:defRPr>
            </a:lvl1pPr>
          </a:lstStyle>
          <a:p>
            <a:pPr>
              <a:defRPr/>
            </a:pPr>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cs typeface="Arial" charset="0"/>
              </a:defRPr>
            </a:lvl1pPr>
          </a:lstStyle>
          <a:p>
            <a:pPr>
              <a:defRPr/>
            </a:pPr>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4A24F0AB-0867-4A80-8F51-7418E4A200AC}"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diamond(in)">
                                      <p:cBhvr>
                                        <p:cTn id="12" dur="500"/>
                                        <p:tgtEl>
                                          <p:spTgt spid="1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diamond(in)">
                                      <p:cBhvr>
                                        <p:cTn id="17" dur="500"/>
                                        <p:tgtEl>
                                          <p:spTgt spid="10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027">
                                            <p:txEl>
                                              <p:pRg st="2" end="2"/>
                                            </p:txEl>
                                          </p:spTgt>
                                        </p:tgtEl>
                                        <p:attrNameLst>
                                          <p:attrName>style.visibility</p:attrName>
                                        </p:attrNameLst>
                                      </p:cBhvr>
                                      <p:to>
                                        <p:strVal val="visible"/>
                                      </p:to>
                                    </p:set>
                                    <p:animEffect transition="in" filter="diamond(in)">
                                      <p:cBhvr>
                                        <p:cTn id="22" dur="500"/>
                                        <p:tgtEl>
                                          <p:spTgt spid="10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27">
                                            <p:txEl>
                                              <p:pRg st="3" end="3"/>
                                            </p:txEl>
                                          </p:spTgt>
                                        </p:tgtEl>
                                        <p:attrNameLst>
                                          <p:attrName>style.visibility</p:attrName>
                                        </p:attrNameLst>
                                      </p:cBhvr>
                                      <p:to>
                                        <p:strVal val="visible"/>
                                      </p:to>
                                    </p:set>
                                    <p:animEffect transition="in" filter="diamond(in)">
                                      <p:cBhvr>
                                        <p:cTn id="27" dur="500"/>
                                        <p:tgtEl>
                                          <p:spTgt spid="10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027">
                                            <p:txEl>
                                              <p:pRg st="4" end="4"/>
                                            </p:txEl>
                                          </p:spTgt>
                                        </p:tgtEl>
                                        <p:attrNameLst>
                                          <p:attrName>style.visibility</p:attrName>
                                        </p:attrNameLst>
                                      </p:cBhvr>
                                      <p:to>
                                        <p:strVal val="visible"/>
                                      </p:to>
                                    </p:set>
                                    <p:animEffect transition="in" filter="diamond(in)">
                                      <p:cBhvr>
                                        <p:cTn id="32"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2">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3">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4">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5">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Lst>
      </p:bldP>
    </p:bldLst>
  </p:timing>
  <p:hf hdr="0" ftr="0" dt="0"/>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Times New Roman" pitchFamily="18" charset="0"/>
        </a:defRPr>
      </a:lvl2pPr>
      <a:lvl3pPr algn="l" rtl="0" eaLnBrk="0" fontAlgn="base" hangingPunct="0">
        <a:spcBef>
          <a:spcPct val="0"/>
        </a:spcBef>
        <a:spcAft>
          <a:spcPct val="0"/>
        </a:spcAft>
        <a:defRPr sz="4400">
          <a:solidFill>
            <a:schemeClr val="bg1"/>
          </a:solidFill>
          <a:latin typeface="Times New Roman" pitchFamily="18" charset="0"/>
        </a:defRPr>
      </a:lvl3pPr>
      <a:lvl4pPr algn="l" rtl="0" eaLnBrk="0" fontAlgn="base" hangingPunct="0">
        <a:spcBef>
          <a:spcPct val="0"/>
        </a:spcBef>
        <a:spcAft>
          <a:spcPct val="0"/>
        </a:spcAft>
        <a:defRPr sz="4400">
          <a:solidFill>
            <a:schemeClr val="bg1"/>
          </a:solidFill>
          <a:latin typeface="Times New Roman" pitchFamily="18" charset="0"/>
        </a:defRPr>
      </a:lvl4pPr>
      <a:lvl5pPr algn="l" rtl="0" eaLnBrk="0" fontAlgn="base" hangingPunct="0">
        <a:spcBef>
          <a:spcPct val="0"/>
        </a:spcBef>
        <a:spcAft>
          <a:spcPct val="0"/>
        </a:spcAft>
        <a:defRPr sz="4400">
          <a:solidFill>
            <a:schemeClr val="bg1"/>
          </a:solidFill>
          <a:latin typeface="Times New Roman" pitchFamily="18" charset="0"/>
        </a:defRPr>
      </a:lvl5pPr>
      <a:lvl6pPr marL="457200" algn="l" rtl="0" eaLnBrk="0" fontAlgn="base" hangingPunct="0">
        <a:spcBef>
          <a:spcPct val="0"/>
        </a:spcBef>
        <a:spcAft>
          <a:spcPct val="0"/>
        </a:spcAft>
        <a:defRPr sz="4400">
          <a:solidFill>
            <a:schemeClr val="bg1"/>
          </a:solidFill>
          <a:latin typeface="Times New Roman" pitchFamily="18" charset="0"/>
        </a:defRPr>
      </a:lvl6pPr>
      <a:lvl7pPr marL="914400" algn="l" rtl="0" eaLnBrk="0" fontAlgn="base" hangingPunct="0">
        <a:spcBef>
          <a:spcPct val="0"/>
        </a:spcBef>
        <a:spcAft>
          <a:spcPct val="0"/>
        </a:spcAft>
        <a:defRPr sz="4400">
          <a:solidFill>
            <a:schemeClr val="bg1"/>
          </a:solidFill>
          <a:latin typeface="Times New Roman" pitchFamily="18" charset="0"/>
        </a:defRPr>
      </a:lvl7pPr>
      <a:lvl8pPr marL="1371600" algn="l" rtl="0" eaLnBrk="0" fontAlgn="base" hangingPunct="0">
        <a:spcBef>
          <a:spcPct val="0"/>
        </a:spcBef>
        <a:spcAft>
          <a:spcPct val="0"/>
        </a:spcAft>
        <a:defRPr sz="4400">
          <a:solidFill>
            <a:schemeClr val="bg1"/>
          </a:solidFill>
          <a:latin typeface="Times New Roman" pitchFamily="18" charset="0"/>
        </a:defRPr>
      </a:lvl8pPr>
      <a:lvl9pPr marL="1828800" algn="l" rtl="0" eaLnBrk="0" fontAlgn="base" hangingPunct="0">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defRPr sz="2000">
          <a:solidFill>
            <a:schemeClr val="tx1"/>
          </a:solidFill>
          <a:latin typeface="+mn-lt"/>
        </a:defRPr>
      </a:lvl6pPr>
      <a:lvl7pPr marL="2971800" indent="-228600" algn="l" rtl="0" eaLnBrk="0" fontAlgn="base" hangingPunct="0">
        <a:spcBef>
          <a:spcPct val="20000"/>
        </a:spcBef>
        <a:spcAft>
          <a:spcPct val="0"/>
        </a:spcAft>
        <a:defRPr sz="2000">
          <a:solidFill>
            <a:schemeClr val="tx1"/>
          </a:solidFill>
          <a:latin typeface="+mn-lt"/>
        </a:defRPr>
      </a:lvl7pPr>
      <a:lvl8pPr marL="3429000" indent="-228600" algn="l" rtl="0" eaLnBrk="0" fontAlgn="base" hangingPunct="0">
        <a:spcBef>
          <a:spcPct val="20000"/>
        </a:spcBef>
        <a:spcAft>
          <a:spcPct val="0"/>
        </a:spcAft>
        <a:defRPr sz="2000">
          <a:solidFill>
            <a:schemeClr val="tx1"/>
          </a:solidFill>
          <a:latin typeface="+mn-lt"/>
        </a:defRPr>
      </a:lvl8pPr>
      <a:lvl9pPr marL="3886200" indent="-228600" algn="l" rtl="0" eaLnBrk="0" fontAlgn="base" hangingPunct="0">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noFill/>
          <a:ln>
            <a:miter lim="800000"/>
            <a:headEnd/>
            <a:tailEnd/>
          </a:ln>
        </p:spPr>
        <p:txBody>
          <a:bodyPr/>
          <a:lstStyle/>
          <a:p>
            <a:fld id="{B121D5F1-0473-4E1B-8D8A-8DA83FB29BFF}" type="slidenum">
              <a:rPr lang="vi-VN" smtClean="0"/>
              <a:pPr/>
              <a:t>1</a:t>
            </a:fld>
            <a:endParaRPr lang="vi-VN"/>
          </a:p>
        </p:txBody>
      </p:sp>
      <p:sp>
        <p:nvSpPr>
          <p:cNvPr id="3075" name="TextBox 2"/>
          <p:cNvSpPr txBox="1">
            <a:spLocks noChangeArrowheads="1"/>
          </p:cNvSpPr>
          <p:nvPr/>
        </p:nvSpPr>
        <p:spPr bwMode="auto">
          <a:xfrm>
            <a:off x="304800" y="1447800"/>
            <a:ext cx="8610600" cy="3108543"/>
          </a:xfrm>
          <a:prstGeom prst="rect">
            <a:avLst/>
          </a:prstGeom>
          <a:noFill/>
          <a:ln w="9525">
            <a:noFill/>
            <a:miter lim="800000"/>
            <a:headEnd/>
            <a:tailEnd/>
          </a:ln>
        </p:spPr>
        <p:txBody>
          <a:bodyPr>
            <a:spAutoFit/>
          </a:bodyPr>
          <a:lstStyle/>
          <a:p>
            <a:pPr lvl="0" algn="l"/>
            <a:r>
              <a:rPr lang="en-US" b="1" dirty="0">
                <a:solidFill>
                  <a:srgbClr val="000000"/>
                </a:solidFill>
                <a:latin typeface="Times New Roman"/>
              </a:rPr>
              <a:t>WARNING</a:t>
            </a:r>
          </a:p>
          <a:p>
            <a:pPr lvl="0" algn="l"/>
            <a:endParaRPr lang="en-US" b="1" dirty="0">
              <a:solidFill>
                <a:srgbClr val="000000"/>
              </a:solidFill>
              <a:latin typeface="Times New Roman"/>
            </a:endParaRPr>
          </a:p>
          <a:p>
            <a:pPr lvl="0" algn="l"/>
            <a:r>
              <a:rPr lang="en-US" b="1" dirty="0">
                <a:solidFill>
                  <a:srgbClr val="000000"/>
                </a:solidFill>
                <a:latin typeface="Times New Roman"/>
              </a:rPr>
              <a:t>This collection of slides provides an idea of the course structure and key words.</a:t>
            </a:r>
          </a:p>
          <a:p>
            <a:pPr lvl="0" algn="l"/>
            <a:endParaRPr lang="en-US" b="1" dirty="0">
              <a:solidFill>
                <a:srgbClr val="000000"/>
              </a:solidFill>
              <a:latin typeface="Times New Roman"/>
            </a:endParaRPr>
          </a:p>
          <a:p>
            <a:pPr lvl="0" algn="l"/>
            <a:r>
              <a:rPr lang="en-US" b="1" dirty="0">
                <a:solidFill>
                  <a:srgbClr val="000000"/>
                </a:solidFill>
                <a:latin typeface="Times New Roman"/>
              </a:rPr>
              <a:t>It is </a:t>
            </a:r>
            <a:r>
              <a:rPr lang="en-US" b="1" u="sng" dirty="0">
                <a:solidFill>
                  <a:srgbClr val="000000"/>
                </a:solidFill>
                <a:latin typeface="Times New Roman"/>
              </a:rPr>
              <a:t>NOT</a:t>
            </a:r>
            <a:r>
              <a:rPr lang="en-US" b="1" dirty="0">
                <a:solidFill>
                  <a:srgbClr val="000000"/>
                </a:solidFill>
                <a:latin typeface="Times New Roman"/>
              </a:rPr>
              <a:t> intended to substitute the readings required by the instructor.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10</a:t>
            </a:fld>
            <a:endParaRPr lang="vi-VN"/>
          </a:p>
        </p:txBody>
      </p:sp>
      <p:sp>
        <p:nvSpPr>
          <p:cNvPr id="10243" name="Content Placeholder 5"/>
          <p:cNvSpPr>
            <a:spLocks noGrp="1"/>
          </p:cNvSpPr>
          <p:nvPr>
            <p:ph idx="1"/>
          </p:nvPr>
        </p:nvSpPr>
        <p:spPr>
          <a:xfrm>
            <a:off x="76200" y="1322387"/>
            <a:ext cx="9067800" cy="4697413"/>
          </a:xfrm>
        </p:spPr>
        <p:txBody>
          <a:bodyPr/>
          <a:lstStyle/>
          <a:p>
            <a:pPr>
              <a:buFont typeface="Arial" panose="020B0604020202020204" pitchFamily="34" charset="0"/>
              <a:buNone/>
            </a:pPr>
            <a:r>
              <a:rPr lang="en-US" sz="3000" b="1" i="1" dirty="0">
                <a:latin typeface="Arial" panose="020B0604020202020204" pitchFamily="34" charset="0"/>
                <a:cs typeface="Arial" panose="020B0604020202020204" pitchFamily="34" charset="0"/>
              </a:rPr>
              <a:t>A Set of Financial Statements</a:t>
            </a:r>
          </a:p>
          <a:p>
            <a:pPr marL="538163" indent="-538163">
              <a:buFont typeface="Wingdings" pitchFamily="2" charset="2"/>
              <a:buChar char="§"/>
            </a:pPr>
            <a:r>
              <a:rPr lang="en-US" sz="3000" dirty="0">
                <a:latin typeface="Arial" panose="020B0604020202020204" pitchFamily="34" charset="0"/>
                <a:cs typeface="Arial" panose="020B0604020202020204" pitchFamily="34" charset="0"/>
              </a:rPr>
              <a:t>Balance Sheet.</a:t>
            </a:r>
          </a:p>
          <a:p>
            <a:pPr marL="538163" indent="-538163">
              <a:buFont typeface="Wingdings" pitchFamily="2" charset="2"/>
              <a:buChar char="§"/>
            </a:pPr>
            <a:r>
              <a:rPr lang="en-US" sz="3000" dirty="0">
                <a:latin typeface="Arial" panose="020B0604020202020204" pitchFamily="34" charset="0"/>
                <a:cs typeface="Arial" panose="020B0604020202020204" pitchFamily="34" charset="0"/>
              </a:rPr>
              <a:t>Income Statement/Profit and Loss Statement.</a:t>
            </a:r>
          </a:p>
          <a:p>
            <a:pPr marL="538163" indent="-538163">
              <a:buFont typeface="Wingdings" pitchFamily="2" charset="2"/>
              <a:buChar char="§"/>
            </a:pPr>
            <a:r>
              <a:rPr lang="en-US" sz="3000" dirty="0">
                <a:latin typeface="Arial" panose="020B0604020202020204" pitchFamily="34" charset="0"/>
                <a:cs typeface="Arial" panose="020B0604020202020204" pitchFamily="34" charset="0"/>
              </a:rPr>
              <a:t>Cash Flow Statement.</a:t>
            </a:r>
          </a:p>
          <a:p>
            <a:pPr marL="538163" indent="-538163">
              <a:buFont typeface="Wingdings" pitchFamily="2" charset="2"/>
              <a:buChar char="§"/>
            </a:pPr>
            <a:r>
              <a:rPr lang="en-US" sz="3000" dirty="0">
                <a:latin typeface="Arial" panose="020B0604020202020204" pitchFamily="34" charset="0"/>
                <a:cs typeface="Arial" panose="020B0604020202020204" pitchFamily="34" charset="0"/>
              </a:rPr>
              <a:t>Notes to the Financial Statements.</a:t>
            </a:r>
          </a:p>
          <a:p>
            <a:pPr marL="538163" indent="-538163">
              <a:buFont typeface="Wingdings" pitchFamily="2" charset="2"/>
              <a:buChar char="§"/>
            </a:pPr>
            <a:r>
              <a:rPr lang="en-US" sz="3000" dirty="0">
                <a:latin typeface="Arial" panose="020B0604020202020204" pitchFamily="34" charset="0"/>
                <a:cs typeface="Arial" panose="020B0604020202020204" pitchFamily="34" charset="0"/>
              </a:rPr>
              <a:t>Others.</a:t>
            </a: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Tx/>
              <a:buNone/>
            </a:pPr>
            <a:endParaRPr lang="en-US" sz="3000" dirty="0">
              <a:latin typeface="Arial" panose="020B0604020202020204" pitchFamily="34" charset="0"/>
              <a:cs typeface="Arial" panose="020B0604020202020204" pitchFamily="34" charset="0"/>
            </a:endParaRPr>
          </a:p>
          <a:p>
            <a:pPr>
              <a:buFontTx/>
              <a:buNone/>
            </a:pPr>
            <a:endParaRPr lang="vi-VN" sz="2000" i="1" dirty="0">
              <a:latin typeface="Arial" panose="020B0604020202020204" pitchFamily="34" charset="0"/>
              <a:cs typeface="Arial" panose="020B0604020202020204" pitchFamily="34" charset="0"/>
            </a:endParaRPr>
          </a:p>
        </p:txBody>
      </p:sp>
      <p:sp>
        <p:nvSpPr>
          <p:cNvPr id="8" name="Title 4"/>
          <p:cNvSpPr>
            <a:spLocks noGrp="1"/>
          </p:cNvSpPr>
          <p:nvPr>
            <p:ph type="title"/>
          </p:nvPr>
        </p:nvSpPr>
        <p:spPr>
          <a:xfrm>
            <a:off x="1295400" y="219075"/>
            <a:ext cx="76962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11</a:t>
            </a:fld>
            <a:endParaRPr lang="vi-VN"/>
          </a:p>
        </p:txBody>
      </p:sp>
      <p:sp>
        <p:nvSpPr>
          <p:cNvPr id="10243" name="Content Placeholder 5"/>
          <p:cNvSpPr>
            <a:spLocks noGrp="1"/>
          </p:cNvSpPr>
          <p:nvPr>
            <p:ph idx="1"/>
          </p:nvPr>
        </p:nvSpPr>
        <p:spPr>
          <a:xfrm>
            <a:off x="76200" y="1322387"/>
            <a:ext cx="9067800" cy="4697413"/>
          </a:xfrm>
        </p:spPr>
        <p:txBody>
          <a:bodyPr/>
          <a:lstStyle/>
          <a:p>
            <a:pPr marL="347472" indent="-457200" algn="just">
              <a:buNone/>
            </a:pPr>
            <a:r>
              <a:rPr lang="en-US" sz="3000" b="1" i="1" dirty="0">
                <a:cs typeface="Arial" pitchFamily="34" charset="0"/>
              </a:rPr>
              <a:t>Qualities of Financial Statements</a:t>
            </a:r>
            <a:endParaRPr lang="vi-VN" sz="3000" b="1" i="1" dirty="0">
              <a:cs typeface="Arial" pitchFamily="34" charset="0"/>
            </a:endParaRPr>
          </a:p>
          <a:p>
            <a:pPr marL="346075" lvl="0" indent="-346075" algn="just">
              <a:buFont typeface="Wingdings" pitchFamily="2" charset="2"/>
              <a:buChar char="§"/>
            </a:pPr>
            <a:r>
              <a:rPr lang="en-US" sz="3000" dirty="0"/>
              <a:t>Relevance</a:t>
            </a:r>
            <a:r>
              <a:rPr lang="vi-VN" sz="3000" dirty="0"/>
              <a:t> (</a:t>
            </a:r>
            <a:r>
              <a:rPr lang="en-US" sz="3000" dirty="0"/>
              <a:t>Materiality</a:t>
            </a:r>
            <a:r>
              <a:rPr lang="vi-VN" sz="3000" dirty="0"/>
              <a:t>, </a:t>
            </a:r>
            <a:r>
              <a:rPr lang="en-US" sz="3000" dirty="0"/>
              <a:t>Timeliness</a:t>
            </a:r>
            <a:r>
              <a:rPr lang="vi-VN" sz="3000" dirty="0"/>
              <a:t>,</a:t>
            </a:r>
            <a:r>
              <a:rPr lang="en-US" sz="3000" dirty="0"/>
              <a:t>…</a:t>
            </a:r>
            <a:r>
              <a:rPr lang="vi-VN" sz="3000" dirty="0"/>
              <a:t>)</a:t>
            </a:r>
            <a:endParaRPr lang="en-US" sz="3000" dirty="0"/>
          </a:p>
          <a:p>
            <a:pPr marL="346075" lvl="0" indent="-346075" algn="just">
              <a:buFont typeface="Wingdings" pitchFamily="2" charset="2"/>
              <a:buChar char="§"/>
            </a:pPr>
            <a:r>
              <a:rPr lang="en-US" sz="3000" dirty="0"/>
              <a:t>Faithful representation</a:t>
            </a:r>
            <a:r>
              <a:rPr lang="vi-VN" sz="3000" dirty="0"/>
              <a:t> (</a:t>
            </a:r>
            <a:r>
              <a:rPr lang="en-US" sz="3000" dirty="0"/>
              <a:t>complete, neutral, free from error</a:t>
            </a:r>
            <a:r>
              <a:rPr lang="vi-VN" sz="3000" dirty="0"/>
              <a:t>)</a:t>
            </a:r>
            <a:endParaRPr lang="en-US" sz="3000" dirty="0"/>
          </a:p>
          <a:p>
            <a:pPr marL="346075" lvl="0" indent="-346075" algn="just">
              <a:buFont typeface="Wingdings" pitchFamily="2" charset="2"/>
              <a:buChar char="§"/>
            </a:pPr>
            <a:r>
              <a:rPr lang="en-US" sz="3000" dirty="0"/>
              <a:t>Comparability</a:t>
            </a:r>
            <a:r>
              <a:rPr lang="vi-VN" sz="3000" dirty="0"/>
              <a:t>.</a:t>
            </a:r>
            <a:endParaRPr lang="en-US" sz="3000" dirty="0"/>
          </a:p>
          <a:p>
            <a:pPr marL="346075" lvl="0" indent="-346075" algn="just">
              <a:buFont typeface="Wingdings" pitchFamily="2" charset="2"/>
              <a:buChar char="§"/>
            </a:pPr>
            <a:r>
              <a:rPr lang="en-US" sz="3000" dirty="0"/>
              <a:t>Verifiability.</a:t>
            </a:r>
          </a:p>
          <a:p>
            <a:pPr marL="346075" indent="-346075" algn="just">
              <a:buFont typeface="Wingdings" pitchFamily="2" charset="2"/>
              <a:buChar char="§"/>
            </a:pPr>
            <a:r>
              <a:rPr lang="en-US" sz="3000" dirty="0"/>
              <a:t>Understandability.</a:t>
            </a:r>
          </a:p>
          <a:p>
            <a:pPr>
              <a:buNone/>
            </a:pPr>
            <a:r>
              <a:rPr lang="en-US" sz="2000" i="1" dirty="0">
                <a:latin typeface="Arial" panose="020B0604020202020204" pitchFamily="34" charset="0"/>
                <a:cs typeface="Arial" panose="020B0604020202020204" pitchFamily="34" charset="0"/>
              </a:rPr>
              <a:t>(IASB: Conceptual Framework for Financial Reporting 2010)</a:t>
            </a:r>
          </a:p>
          <a:p>
            <a:pPr marL="347472" indent="-457200">
              <a:buNone/>
            </a:pPr>
            <a:endParaRPr lang="en-US" sz="3000" i="1" dirty="0"/>
          </a:p>
          <a:p>
            <a:pPr>
              <a:buNone/>
            </a:pPr>
            <a:endParaRPr lang="en-US" sz="3000" i="1" dirty="0"/>
          </a:p>
          <a:p>
            <a:pPr>
              <a:buNone/>
            </a:pPr>
            <a:endParaRPr lang="en-US" sz="3000" i="1" dirty="0"/>
          </a:p>
          <a:p>
            <a:pPr>
              <a:buNone/>
            </a:pPr>
            <a:endParaRPr lang="en-US" sz="3000" i="1" dirty="0"/>
          </a:p>
          <a:p>
            <a:pPr>
              <a:buNone/>
            </a:pPr>
            <a:endParaRPr lang="en-US" sz="3000" i="1" dirty="0"/>
          </a:p>
          <a:p>
            <a:pPr>
              <a:buFontTx/>
              <a:buNone/>
            </a:pPr>
            <a:endParaRPr lang="en-US" sz="3000" dirty="0"/>
          </a:p>
          <a:p>
            <a:pPr>
              <a:buFontTx/>
              <a:buNone/>
            </a:pPr>
            <a:endParaRPr lang="vi-VN" sz="3000" i="1" dirty="0"/>
          </a:p>
        </p:txBody>
      </p:sp>
      <p:sp>
        <p:nvSpPr>
          <p:cNvPr id="10" name="Title 4">
            <a:extLst>
              <a:ext uri="{FF2B5EF4-FFF2-40B4-BE49-F238E27FC236}">
                <a16:creationId xmlns:a16="http://schemas.microsoft.com/office/drawing/2014/main" id="{28BE2865-714E-431E-9F47-5ACB2AFA0608}"/>
              </a:ext>
            </a:extLst>
          </p:cNvPr>
          <p:cNvSpPr>
            <a:spLocks noGrp="1"/>
          </p:cNvSpPr>
          <p:nvPr>
            <p:ph type="title"/>
          </p:nvPr>
        </p:nvSpPr>
        <p:spPr>
          <a:xfrm>
            <a:off x="1500188" y="142875"/>
            <a:ext cx="7643812" cy="1000125"/>
          </a:xfrm>
        </p:spPr>
        <p:txBody>
          <a:bodyPr/>
          <a:lstStyle/>
          <a:p>
            <a:pPr marL="739775" indent="-739775"/>
            <a:r>
              <a:rPr lang="en-AU" b="1" dirty="0"/>
              <a:t>II. FINANCIAL REPORTING FRAMEWORK</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12</a:t>
            </a:fld>
            <a:endParaRPr lang="vi-VN"/>
          </a:p>
        </p:txBody>
      </p:sp>
      <p:sp>
        <p:nvSpPr>
          <p:cNvPr id="10243" name="Content Placeholder 5"/>
          <p:cNvSpPr>
            <a:spLocks noGrp="1"/>
          </p:cNvSpPr>
          <p:nvPr>
            <p:ph idx="1"/>
          </p:nvPr>
        </p:nvSpPr>
        <p:spPr>
          <a:xfrm>
            <a:off x="76200" y="1322387"/>
            <a:ext cx="9067800" cy="4697413"/>
          </a:xfrm>
        </p:spPr>
        <p:txBody>
          <a:bodyPr/>
          <a:lstStyle/>
          <a:p>
            <a:pPr marL="347472" indent="-457200" algn="just">
              <a:buFont typeface="Arial" panose="020B0604020202020204" pitchFamily="34" charset="0"/>
              <a:buNone/>
            </a:pPr>
            <a:r>
              <a:rPr lang="en-US" sz="3000" b="1" i="1" dirty="0">
                <a:latin typeface="Arial" panose="020B0604020202020204" pitchFamily="34" charset="0"/>
                <a:cs typeface="Arial" panose="020B0604020202020204" pitchFamily="34" charset="0"/>
              </a:rPr>
              <a:t>Example: </a:t>
            </a:r>
            <a:r>
              <a:rPr lang="en-US" sz="3000" dirty="0">
                <a:latin typeface="Arial" panose="020B0604020202020204" pitchFamily="34" charset="0"/>
                <a:cs typeface="Arial" panose="020B0604020202020204" pitchFamily="34" charset="0"/>
              </a:rPr>
              <a:t>History shows that Tuan Bach Co.’s uncollectable accounts from customers are on average 2% of sales revenue. Should Tuan Bach Co. accordingly record an estimated expense reflecting this potential loss simultaneously when recording sales revenue? </a:t>
            </a:r>
            <a:endParaRPr lang="vi-VN" sz="3000" b="1" i="1" dirty="0">
              <a:latin typeface="Arial" panose="020B0604020202020204" pitchFamily="34" charset="0"/>
              <a:cs typeface="Arial" panose="020B0604020202020204" pitchFamily="34" charset="0"/>
            </a:endParaRPr>
          </a:p>
          <a:p>
            <a:pPr marL="514350" indent="-514350" algn="just">
              <a:buFont typeface="+mj-lt"/>
              <a:buAutoNum type="alphaUcPeriod"/>
            </a:pPr>
            <a:r>
              <a:rPr lang="en-US" sz="3000" dirty="0">
                <a:latin typeface="Arial" panose="020B0604020202020204" pitchFamily="34" charset="0"/>
                <a:cs typeface="Arial" panose="020B0604020202020204" pitchFamily="34" charset="0"/>
              </a:rPr>
              <a:t>Yes, because this information provide relevant information and faithfully represents the economic event.</a:t>
            </a:r>
          </a:p>
          <a:p>
            <a:pPr marL="514350" indent="-514350" algn="just">
              <a:buFont typeface="+mj-lt"/>
              <a:buAutoNum type="alphaUcPeriod"/>
            </a:pPr>
            <a:r>
              <a:rPr lang="en-US" sz="3000" dirty="0">
                <a:latin typeface="Arial" panose="020B0604020202020204" pitchFamily="34" charset="0"/>
                <a:cs typeface="Arial" panose="020B0604020202020204" pitchFamily="34" charset="0"/>
              </a:rPr>
              <a:t>No, because this information is non-verifiable until a later period.</a:t>
            </a: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Tx/>
              <a:buNone/>
            </a:pPr>
            <a:endParaRPr lang="en-US" sz="3000" dirty="0">
              <a:latin typeface="Arial" panose="020B0604020202020204" pitchFamily="34" charset="0"/>
              <a:cs typeface="Arial" panose="020B0604020202020204" pitchFamily="34" charset="0"/>
            </a:endParaRPr>
          </a:p>
          <a:p>
            <a:pPr>
              <a:buFontTx/>
              <a:buNone/>
            </a:pPr>
            <a:endParaRPr lang="vi-VN" sz="3000" i="1" dirty="0">
              <a:latin typeface="Arial" panose="020B0604020202020204" pitchFamily="34" charset="0"/>
              <a:cs typeface="Arial" panose="020B0604020202020204" pitchFamily="34" charset="0"/>
            </a:endParaRPr>
          </a:p>
        </p:txBody>
      </p:sp>
      <p:sp>
        <p:nvSpPr>
          <p:cNvPr id="9" name="Title 4">
            <a:extLst>
              <a:ext uri="{FF2B5EF4-FFF2-40B4-BE49-F238E27FC236}">
                <a16:creationId xmlns:a16="http://schemas.microsoft.com/office/drawing/2014/main" id="{CDAB260A-3AD3-41C1-B937-D6A07408C005}"/>
              </a:ext>
            </a:extLst>
          </p:cNvPr>
          <p:cNvSpPr>
            <a:spLocks noGrp="1"/>
          </p:cNvSpPr>
          <p:nvPr>
            <p:ph type="title"/>
          </p:nvPr>
        </p:nvSpPr>
        <p:spPr>
          <a:xfrm>
            <a:off x="1500188" y="142875"/>
            <a:ext cx="7643812" cy="1000125"/>
          </a:xfrm>
        </p:spPr>
        <p:txBody>
          <a:bodyPr/>
          <a:lstStyle/>
          <a:p>
            <a:pPr marL="739775" indent="-739775"/>
            <a:r>
              <a:rPr lang="en-AU" b="1" dirty="0"/>
              <a:t>II. FINANCIAL REPORTING FRAMEWORK</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13</a:t>
            </a:fld>
            <a:endParaRPr lang="vi-VN"/>
          </a:p>
        </p:txBody>
      </p:sp>
      <p:sp>
        <p:nvSpPr>
          <p:cNvPr id="10243" name="Content Placeholder 5"/>
          <p:cNvSpPr>
            <a:spLocks noGrp="1"/>
          </p:cNvSpPr>
          <p:nvPr>
            <p:ph idx="1"/>
          </p:nvPr>
        </p:nvSpPr>
        <p:spPr>
          <a:xfrm>
            <a:off x="76200" y="1322387"/>
            <a:ext cx="9067800" cy="4697413"/>
          </a:xfrm>
        </p:spPr>
        <p:txBody>
          <a:bodyPr/>
          <a:lstStyle/>
          <a:p>
            <a:pPr marL="347472" indent="-457200" algn="just">
              <a:buNone/>
            </a:pPr>
            <a:r>
              <a:rPr lang="en-US" sz="3000" b="1" i="1" dirty="0">
                <a:latin typeface="Arial" panose="020B0604020202020204" pitchFamily="34" charset="0"/>
                <a:cs typeface="Arial" panose="020B0604020202020204" pitchFamily="34" charset="0"/>
              </a:rPr>
              <a:t>The Elements of Financial Statements</a:t>
            </a:r>
          </a:p>
          <a:p>
            <a:pPr marL="346075" indent="-346075" algn="just">
              <a:buFont typeface="Wingdings" pitchFamily="2" charset="2"/>
              <a:buChar char="§"/>
            </a:pPr>
            <a:r>
              <a:rPr lang="en-US" sz="3000" dirty="0">
                <a:latin typeface="Arial" panose="020B0604020202020204" pitchFamily="34" charset="0"/>
                <a:cs typeface="Arial" panose="020B0604020202020204" pitchFamily="34" charset="0"/>
              </a:rPr>
              <a:t>Elements of financial statements: </a:t>
            </a:r>
          </a:p>
          <a:p>
            <a:pPr marL="346075" indent="-346075" algn="just">
              <a:buFont typeface="Courier New" pitchFamily="49" charset="0"/>
              <a:buChar char="o"/>
            </a:pPr>
            <a:r>
              <a:rPr lang="en-US" sz="3000" dirty="0">
                <a:latin typeface="Arial" panose="020B0604020202020204" pitchFamily="34" charset="0"/>
                <a:cs typeface="Arial" panose="020B0604020202020204" pitchFamily="34" charset="0"/>
              </a:rPr>
              <a:t>Assets, Liabilities, Equity.</a:t>
            </a:r>
          </a:p>
          <a:p>
            <a:pPr marL="346075" indent="-346075" algn="just">
              <a:buFont typeface="Courier New" pitchFamily="49" charset="0"/>
              <a:buChar char="o"/>
            </a:pPr>
            <a:r>
              <a:rPr lang="en-US" sz="3000" dirty="0">
                <a:latin typeface="Arial" panose="020B0604020202020204" pitchFamily="34" charset="0"/>
                <a:cs typeface="Arial" panose="020B0604020202020204" pitchFamily="34" charset="0"/>
              </a:rPr>
              <a:t>Revenue, Expenses.</a:t>
            </a:r>
          </a:p>
          <a:p>
            <a:pPr marL="363538" indent="-363538" algn="just">
              <a:buFont typeface="Wingdings" panose="05000000000000000000" pitchFamily="2" charset="2"/>
              <a:buChar char="§"/>
            </a:pPr>
            <a:r>
              <a:rPr lang="en-US" sz="3000" dirty="0">
                <a:latin typeface="Arial" panose="020B0604020202020204" pitchFamily="34" charset="0"/>
                <a:cs typeface="Arial" panose="020B0604020202020204" pitchFamily="34" charset="0"/>
              </a:rPr>
              <a:t>An element should be recognized when it is </a:t>
            </a:r>
            <a:r>
              <a:rPr lang="en-US" sz="3000" b="1" i="1" dirty="0">
                <a:latin typeface="Arial" panose="020B0604020202020204" pitchFamily="34" charset="0"/>
                <a:cs typeface="Arial" panose="020B0604020202020204" pitchFamily="34" charset="0"/>
              </a:rPr>
              <a:t>probable</a:t>
            </a:r>
            <a:r>
              <a:rPr lang="en-US" sz="3000" dirty="0">
                <a:latin typeface="Arial" panose="020B0604020202020204" pitchFamily="34" charset="0"/>
                <a:cs typeface="Arial" panose="020B0604020202020204" pitchFamily="34" charset="0"/>
              </a:rPr>
              <a:t> and can be </a:t>
            </a:r>
            <a:r>
              <a:rPr lang="en-US" sz="3000" b="1" i="1" dirty="0">
                <a:latin typeface="Arial" panose="020B0604020202020204" pitchFamily="34" charset="0"/>
                <a:cs typeface="Arial" panose="020B0604020202020204" pitchFamily="34" charset="0"/>
              </a:rPr>
              <a:t>measured with reliability</a:t>
            </a:r>
            <a:r>
              <a:rPr lang="en-US" sz="3000" dirty="0">
                <a:latin typeface="Arial" panose="020B0604020202020204" pitchFamily="34" charset="0"/>
                <a:cs typeface="Arial" panose="020B0604020202020204" pitchFamily="34" charset="0"/>
              </a:rPr>
              <a:t>. </a:t>
            </a:r>
          </a:p>
          <a:p>
            <a:pPr marL="346075" indent="-346075" algn="just">
              <a:buFont typeface="Courier New" pitchFamily="49" charset="0"/>
              <a:buChar char="o"/>
            </a:pPr>
            <a:endParaRPr lang="en-US" sz="3000" dirty="0">
              <a:latin typeface="Arial" panose="020B0604020202020204" pitchFamily="34" charset="0"/>
              <a:cs typeface="Arial" panose="020B0604020202020204" pitchFamily="34" charset="0"/>
            </a:endParaRPr>
          </a:p>
          <a:p>
            <a:pPr marL="0" indent="0" algn="just">
              <a:buNone/>
            </a:pPr>
            <a:endParaRPr lang="en-US" sz="3000" dirty="0">
              <a:latin typeface="Arial" panose="020B0604020202020204" pitchFamily="34" charset="0"/>
              <a:cs typeface="Arial" panose="020B0604020202020204" pitchFamily="34" charset="0"/>
            </a:endParaRPr>
          </a:p>
          <a:p>
            <a:pPr marL="347472" indent="-457200">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Tx/>
              <a:buNone/>
            </a:pPr>
            <a:endParaRPr lang="en-US" sz="3000" dirty="0">
              <a:latin typeface="Arial" panose="020B0604020202020204" pitchFamily="34" charset="0"/>
              <a:cs typeface="Arial" panose="020B0604020202020204" pitchFamily="34" charset="0"/>
            </a:endParaRPr>
          </a:p>
          <a:p>
            <a:pPr>
              <a:buFontTx/>
              <a:buNone/>
            </a:pPr>
            <a:endParaRPr lang="vi-VN" sz="3000" i="1" dirty="0">
              <a:latin typeface="Arial" panose="020B0604020202020204" pitchFamily="34" charset="0"/>
              <a:cs typeface="Arial" panose="020B0604020202020204" pitchFamily="34" charset="0"/>
            </a:endParaRPr>
          </a:p>
        </p:txBody>
      </p:sp>
      <p:sp>
        <p:nvSpPr>
          <p:cNvPr id="9" name="Title 4">
            <a:extLst>
              <a:ext uri="{FF2B5EF4-FFF2-40B4-BE49-F238E27FC236}">
                <a16:creationId xmlns:a16="http://schemas.microsoft.com/office/drawing/2014/main" id="{3580529C-6A45-47FF-BC66-69016543CAD4}"/>
              </a:ext>
            </a:extLst>
          </p:cNvPr>
          <p:cNvSpPr>
            <a:spLocks noGrp="1"/>
          </p:cNvSpPr>
          <p:nvPr>
            <p:ph type="title"/>
          </p:nvPr>
        </p:nvSpPr>
        <p:spPr>
          <a:xfrm>
            <a:off x="1500188" y="142875"/>
            <a:ext cx="7643812" cy="1000125"/>
          </a:xfrm>
        </p:spPr>
        <p:txBody>
          <a:bodyPr/>
          <a:lstStyle/>
          <a:p>
            <a:pPr marL="739775" indent="-739775"/>
            <a:r>
              <a:rPr lang="en-AU" b="1" dirty="0"/>
              <a:t>II. FINANCIAL REPORTING FRAMEWORK</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14</a:t>
            </a:fld>
            <a:endParaRPr lang="vi-VN"/>
          </a:p>
        </p:txBody>
      </p:sp>
      <p:sp>
        <p:nvSpPr>
          <p:cNvPr id="10243" name="Content Placeholder 5"/>
          <p:cNvSpPr>
            <a:spLocks noGrp="1"/>
          </p:cNvSpPr>
          <p:nvPr>
            <p:ph idx="1"/>
          </p:nvPr>
        </p:nvSpPr>
        <p:spPr>
          <a:xfrm>
            <a:off x="76200" y="1322387"/>
            <a:ext cx="9067800" cy="4697413"/>
          </a:xfrm>
        </p:spPr>
        <p:txBody>
          <a:bodyPr/>
          <a:lstStyle/>
          <a:p>
            <a:pPr marL="347472" indent="-457200" algn="just">
              <a:buFont typeface="Arial" panose="020B0604020202020204" pitchFamily="34" charset="0"/>
              <a:buNone/>
            </a:pPr>
            <a:r>
              <a:rPr lang="en-US" sz="3000" b="1" i="1" dirty="0">
                <a:latin typeface="Arial" panose="020B0604020202020204" pitchFamily="34" charset="0"/>
                <a:cs typeface="Arial" panose="020B0604020202020204" pitchFamily="34" charset="0"/>
              </a:rPr>
              <a:t>Measurement of Financial Statement Elements</a:t>
            </a:r>
          </a:p>
          <a:p>
            <a:pPr marL="346075" indent="-346075" algn="just">
              <a:spcBef>
                <a:spcPts val="1200"/>
              </a:spcBef>
              <a:buFont typeface="Wingdings" pitchFamily="2" charset="2"/>
              <a:buChar char="§"/>
            </a:pPr>
            <a:r>
              <a:rPr lang="en-US" sz="3000" dirty="0">
                <a:latin typeface="Arial" panose="020B0604020202020204" pitchFamily="34" charset="0"/>
                <a:cs typeface="Arial" panose="020B0604020202020204" pitchFamily="34" charset="0"/>
              </a:rPr>
              <a:t>Historical cost.</a:t>
            </a:r>
          </a:p>
          <a:p>
            <a:pPr marL="346075" indent="-346075" algn="just">
              <a:spcBef>
                <a:spcPts val="1200"/>
              </a:spcBef>
              <a:buFont typeface="Wingdings" pitchFamily="2" charset="2"/>
              <a:buChar char="§"/>
            </a:pPr>
            <a:r>
              <a:rPr lang="en-US" sz="3000" dirty="0">
                <a:latin typeface="Arial" panose="020B0604020202020204" pitchFamily="34" charset="0"/>
                <a:cs typeface="Arial" panose="020B0604020202020204" pitchFamily="34" charset="0"/>
              </a:rPr>
              <a:t>Amortized cost. </a:t>
            </a:r>
          </a:p>
          <a:p>
            <a:pPr marL="346075" indent="-346075" algn="just">
              <a:spcBef>
                <a:spcPts val="1200"/>
              </a:spcBef>
              <a:buFont typeface="Wingdings" pitchFamily="2" charset="2"/>
              <a:buChar char="§"/>
            </a:pPr>
            <a:r>
              <a:rPr lang="en-US" sz="3000" dirty="0">
                <a:latin typeface="Arial" panose="020B0604020202020204" pitchFamily="34" charset="0"/>
                <a:cs typeface="Arial" panose="020B0604020202020204" pitchFamily="34" charset="0"/>
              </a:rPr>
              <a:t>Current cost.</a:t>
            </a:r>
          </a:p>
          <a:p>
            <a:pPr marL="346075" indent="-346075" algn="just">
              <a:spcBef>
                <a:spcPts val="1200"/>
              </a:spcBef>
              <a:buFont typeface="Wingdings" pitchFamily="2" charset="2"/>
              <a:buChar char="§"/>
            </a:pPr>
            <a:r>
              <a:rPr lang="en-US" sz="3000" dirty="0">
                <a:latin typeface="Arial" panose="020B0604020202020204" pitchFamily="34" charset="0"/>
                <a:cs typeface="Arial" panose="020B0604020202020204" pitchFamily="34" charset="0"/>
              </a:rPr>
              <a:t>Realizable/Settlement value.</a:t>
            </a:r>
          </a:p>
          <a:p>
            <a:pPr marL="346075" indent="-346075" algn="just">
              <a:spcBef>
                <a:spcPts val="1200"/>
              </a:spcBef>
              <a:buFont typeface="Wingdings" pitchFamily="2" charset="2"/>
              <a:buChar char="§"/>
            </a:pPr>
            <a:r>
              <a:rPr lang="en-US" sz="3000" dirty="0">
                <a:latin typeface="Arial" panose="020B0604020202020204" pitchFamily="34" charset="0"/>
                <a:cs typeface="Arial" panose="020B0604020202020204" pitchFamily="34" charset="0"/>
              </a:rPr>
              <a:t>Present value.</a:t>
            </a:r>
          </a:p>
          <a:p>
            <a:pPr marL="346075" indent="-346075" algn="just">
              <a:spcBef>
                <a:spcPts val="1200"/>
              </a:spcBef>
              <a:buFont typeface="Wingdings" pitchFamily="2" charset="2"/>
              <a:buChar char="§"/>
            </a:pPr>
            <a:r>
              <a:rPr lang="en-US" sz="3000" dirty="0">
                <a:latin typeface="Arial" panose="020B0604020202020204" pitchFamily="34" charset="0"/>
                <a:cs typeface="Arial" panose="020B0604020202020204" pitchFamily="34" charset="0"/>
              </a:rPr>
              <a:t>Fair value.</a:t>
            </a:r>
          </a:p>
          <a:p>
            <a:pPr marL="0" indent="0" algn="just">
              <a:buNone/>
            </a:pPr>
            <a:endParaRPr lang="en-US" sz="3000" dirty="0">
              <a:latin typeface="Arial" panose="020B0604020202020204" pitchFamily="34" charset="0"/>
              <a:cs typeface="Arial" panose="020B0604020202020204" pitchFamily="34" charset="0"/>
            </a:endParaRPr>
          </a:p>
          <a:p>
            <a:pPr marL="347472" indent="-457200">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 typeface="Arial" panose="020B0604020202020204" pitchFamily="34" charset="0"/>
              <a:buNone/>
            </a:pPr>
            <a:endParaRPr lang="en-US" sz="3000" i="1" dirty="0">
              <a:latin typeface="Arial" panose="020B0604020202020204" pitchFamily="34" charset="0"/>
              <a:cs typeface="Arial" panose="020B0604020202020204" pitchFamily="34" charset="0"/>
            </a:endParaRPr>
          </a:p>
          <a:p>
            <a:pPr>
              <a:buFontTx/>
              <a:buNone/>
            </a:pPr>
            <a:endParaRPr lang="en-US" sz="3000" dirty="0">
              <a:latin typeface="Arial" panose="020B0604020202020204" pitchFamily="34" charset="0"/>
              <a:cs typeface="Arial" panose="020B0604020202020204" pitchFamily="34" charset="0"/>
            </a:endParaRPr>
          </a:p>
          <a:p>
            <a:pPr>
              <a:buFontTx/>
              <a:buNone/>
            </a:pPr>
            <a:endParaRPr lang="vi-VN" sz="3000" i="1"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73725D33-A7FA-4A15-AD8D-6CE2082B6E72}"/>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extLst>
      <p:ext uri="{BB962C8B-B14F-4D97-AF65-F5344CB8AC3E}">
        <p14:creationId xmlns:p14="http://schemas.microsoft.com/office/powerpoint/2010/main" val="3079638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15</a:t>
            </a:fld>
            <a:endParaRPr lang="vi-VN"/>
          </a:p>
        </p:txBody>
      </p:sp>
      <p:sp>
        <p:nvSpPr>
          <p:cNvPr id="5" name="TextBox 4"/>
          <p:cNvSpPr txBox="1"/>
          <p:nvPr/>
        </p:nvSpPr>
        <p:spPr>
          <a:xfrm>
            <a:off x="0" y="1759437"/>
            <a:ext cx="8305800" cy="784830"/>
          </a:xfrm>
          <a:prstGeom prst="rect">
            <a:avLst/>
          </a:prstGeom>
          <a:noFill/>
        </p:spPr>
        <p:txBody>
          <a:bodyPr wrap="square" rtlCol="0">
            <a:spAutoFit/>
          </a:bodyPr>
          <a:lstStyle/>
          <a:p>
            <a:pPr marL="338138" lvl="0" indent="-338138" algn="l">
              <a:lnSpc>
                <a:spcPct val="150000"/>
              </a:lnSpc>
              <a:buFont typeface="Wingdings" pitchFamily="2" charset="2"/>
              <a:buChar char="§"/>
            </a:pPr>
            <a:r>
              <a:rPr lang="en-US" sz="3000" dirty="0">
                <a:latin typeface="+mn-lt"/>
              </a:rPr>
              <a:t>Assets </a:t>
            </a:r>
            <a:r>
              <a:rPr lang="vi-VN" sz="3000" dirty="0">
                <a:latin typeface="+mn-lt"/>
              </a:rPr>
              <a:t>= </a:t>
            </a:r>
            <a:r>
              <a:rPr lang="en-US" sz="3000" dirty="0">
                <a:latin typeface="+mn-lt"/>
              </a:rPr>
              <a:t>Liabilities</a:t>
            </a:r>
            <a:r>
              <a:rPr lang="vi-VN" sz="3000" dirty="0">
                <a:latin typeface="+mn-lt"/>
              </a:rPr>
              <a:t> + </a:t>
            </a:r>
            <a:r>
              <a:rPr lang="en-US" sz="3000" dirty="0">
                <a:latin typeface="+mn-lt"/>
              </a:rPr>
              <a:t>Equity</a:t>
            </a:r>
            <a:endParaRPr lang="vi-VN" sz="3000" dirty="0">
              <a:latin typeface="+mn-lt"/>
            </a:endParaRPr>
          </a:p>
        </p:txBody>
      </p:sp>
      <p:sp>
        <p:nvSpPr>
          <p:cNvPr id="6" name="TextBox 5"/>
          <p:cNvSpPr txBox="1"/>
          <p:nvPr/>
        </p:nvSpPr>
        <p:spPr>
          <a:xfrm>
            <a:off x="-24246" y="2494472"/>
            <a:ext cx="8229600" cy="784830"/>
          </a:xfrm>
          <a:prstGeom prst="rect">
            <a:avLst/>
          </a:prstGeom>
          <a:noFill/>
        </p:spPr>
        <p:txBody>
          <a:bodyPr wrap="square" rtlCol="0">
            <a:spAutoFit/>
          </a:bodyPr>
          <a:lstStyle/>
          <a:p>
            <a:pPr marL="338138" lvl="0" indent="-338138" algn="l">
              <a:lnSpc>
                <a:spcPct val="150000"/>
              </a:lnSpc>
              <a:buFont typeface="Wingdings" pitchFamily="2" charset="2"/>
              <a:buChar char="§"/>
            </a:pPr>
            <a:r>
              <a:rPr lang="en-US" sz="3000" dirty="0">
                <a:latin typeface="+mn-lt"/>
              </a:rPr>
              <a:t>Equity </a:t>
            </a:r>
            <a:r>
              <a:rPr lang="vi-VN" sz="3000" dirty="0">
                <a:latin typeface="+mn-lt"/>
              </a:rPr>
              <a:t>= </a:t>
            </a:r>
            <a:r>
              <a:rPr lang="en-US" sz="3000" dirty="0">
                <a:latin typeface="+mn-lt"/>
              </a:rPr>
              <a:t>Assets </a:t>
            </a:r>
            <a:r>
              <a:rPr lang="vi-VN" sz="3000" dirty="0">
                <a:latin typeface="+mn-lt"/>
              </a:rPr>
              <a:t>– </a:t>
            </a:r>
            <a:r>
              <a:rPr lang="en-US" sz="3000" dirty="0">
                <a:latin typeface="+mn-lt"/>
              </a:rPr>
              <a:t>Liabilities</a:t>
            </a:r>
            <a:endParaRPr lang="vi-VN" sz="3000" dirty="0">
              <a:latin typeface="+mn-lt"/>
            </a:endParaRPr>
          </a:p>
        </p:txBody>
      </p:sp>
      <p:sp>
        <p:nvSpPr>
          <p:cNvPr id="7" name="TextBox 6"/>
          <p:cNvSpPr txBox="1"/>
          <p:nvPr/>
        </p:nvSpPr>
        <p:spPr>
          <a:xfrm>
            <a:off x="-24246" y="3332672"/>
            <a:ext cx="9168246" cy="784830"/>
          </a:xfrm>
          <a:prstGeom prst="rect">
            <a:avLst/>
          </a:prstGeom>
          <a:noFill/>
        </p:spPr>
        <p:txBody>
          <a:bodyPr wrap="square" rtlCol="0">
            <a:spAutoFit/>
          </a:bodyPr>
          <a:lstStyle/>
          <a:p>
            <a:pPr marL="338138" lvl="0" indent="-338138" algn="l">
              <a:lnSpc>
                <a:spcPct val="150000"/>
              </a:lnSpc>
              <a:buFont typeface="Wingdings" pitchFamily="2" charset="2"/>
              <a:buChar char="§"/>
            </a:pPr>
            <a:r>
              <a:rPr lang="en-US" sz="3000" dirty="0">
                <a:latin typeface="+mn-lt"/>
              </a:rPr>
              <a:t>E</a:t>
            </a:r>
            <a:r>
              <a:rPr lang="vi-VN" sz="3000" dirty="0">
                <a:latin typeface="+mn-lt"/>
              </a:rPr>
              <a:t>quity = </a:t>
            </a:r>
            <a:r>
              <a:rPr lang="en-US" sz="3000" dirty="0">
                <a:latin typeface="+mn-lt"/>
              </a:rPr>
              <a:t>Contributed Capital </a:t>
            </a:r>
            <a:r>
              <a:rPr lang="vi-VN" sz="3000" dirty="0">
                <a:latin typeface="+mn-lt"/>
              </a:rPr>
              <a:t>+ </a:t>
            </a:r>
            <a:r>
              <a:rPr lang="en-US" sz="3000" dirty="0">
                <a:latin typeface="+mn-lt"/>
              </a:rPr>
              <a:t>Retained Earnings</a:t>
            </a:r>
            <a:endParaRPr lang="vi-VN" sz="3000" dirty="0">
              <a:latin typeface="+mn-lt"/>
            </a:endParaRPr>
          </a:p>
        </p:txBody>
      </p:sp>
      <p:sp>
        <p:nvSpPr>
          <p:cNvPr id="9" name="TextBox 8"/>
          <p:cNvSpPr txBox="1"/>
          <p:nvPr/>
        </p:nvSpPr>
        <p:spPr>
          <a:xfrm>
            <a:off x="-24246" y="4170872"/>
            <a:ext cx="8229600" cy="784830"/>
          </a:xfrm>
          <a:prstGeom prst="rect">
            <a:avLst/>
          </a:prstGeom>
          <a:noFill/>
        </p:spPr>
        <p:txBody>
          <a:bodyPr wrap="square" rtlCol="0">
            <a:spAutoFit/>
          </a:bodyPr>
          <a:lstStyle/>
          <a:p>
            <a:pPr marL="338138" lvl="0" indent="-338138" algn="l">
              <a:lnSpc>
                <a:spcPct val="150000"/>
              </a:lnSpc>
              <a:buFont typeface="Wingdings" pitchFamily="2" charset="2"/>
              <a:buChar char="§"/>
            </a:pPr>
            <a:r>
              <a:rPr lang="en-US" sz="3000" dirty="0">
                <a:latin typeface="+mn-lt"/>
              </a:rPr>
              <a:t>Revenue </a:t>
            </a:r>
            <a:r>
              <a:rPr lang="vi-VN" sz="3000" dirty="0">
                <a:latin typeface="+mn-lt"/>
              </a:rPr>
              <a:t>– </a:t>
            </a:r>
            <a:r>
              <a:rPr lang="en-US" sz="3000" dirty="0">
                <a:latin typeface="+mn-lt"/>
              </a:rPr>
              <a:t>Expenses</a:t>
            </a:r>
            <a:r>
              <a:rPr lang="vi-VN" sz="3000" dirty="0">
                <a:latin typeface="+mn-lt"/>
              </a:rPr>
              <a:t> = </a:t>
            </a:r>
            <a:r>
              <a:rPr lang="en-US" sz="3000" dirty="0">
                <a:latin typeface="+mn-lt"/>
              </a:rPr>
              <a:t>Income/Loss</a:t>
            </a:r>
            <a:endParaRPr lang="vi-VN" sz="3000" dirty="0">
              <a:latin typeface="+mn-lt"/>
            </a:endParaRPr>
          </a:p>
        </p:txBody>
      </p:sp>
      <p:sp>
        <p:nvSpPr>
          <p:cNvPr id="10" name="TextBox 9"/>
          <p:cNvSpPr txBox="1"/>
          <p:nvPr/>
        </p:nvSpPr>
        <p:spPr>
          <a:xfrm>
            <a:off x="0" y="4932872"/>
            <a:ext cx="9144000" cy="1391728"/>
          </a:xfrm>
          <a:prstGeom prst="rect">
            <a:avLst/>
          </a:prstGeom>
          <a:noFill/>
        </p:spPr>
        <p:txBody>
          <a:bodyPr wrap="square" rtlCol="0">
            <a:spAutoFit/>
          </a:bodyPr>
          <a:lstStyle/>
          <a:p>
            <a:pPr marL="338138" lvl="0" indent="-338138" algn="l">
              <a:lnSpc>
                <a:spcPct val="150000"/>
              </a:lnSpc>
              <a:buFont typeface="Wingdings" pitchFamily="2" charset="2"/>
              <a:buChar char="§"/>
            </a:pPr>
            <a:r>
              <a:rPr lang="en-US" sz="3000" dirty="0">
                <a:latin typeface="+mn-lt"/>
              </a:rPr>
              <a:t>Ending retained earnings</a:t>
            </a:r>
            <a:r>
              <a:rPr lang="vi-VN" sz="3000" dirty="0">
                <a:latin typeface="+mn-lt"/>
              </a:rPr>
              <a:t> = </a:t>
            </a:r>
            <a:r>
              <a:rPr lang="en-US" sz="3000" dirty="0">
                <a:latin typeface="+mn-lt"/>
              </a:rPr>
              <a:t>Beginning retained earnings</a:t>
            </a:r>
            <a:r>
              <a:rPr lang="vi-VN" sz="3000" dirty="0">
                <a:latin typeface="+mn-lt"/>
              </a:rPr>
              <a:t> + </a:t>
            </a:r>
            <a:r>
              <a:rPr lang="en-US" sz="3000" dirty="0">
                <a:latin typeface="+mn-lt"/>
              </a:rPr>
              <a:t>Net Income </a:t>
            </a:r>
            <a:r>
              <a:rPr lang="vi-VN" sz="3000" dirty="0">
                <a:latin typeface="+mn-lt"/>
              </a:rPr>
              <a:t>– </a:t>
            </a:r>
            <a:r>
              <a:rPr lang="en-US" sz="3000" dirty="0">
                <a:latin typeface="+mn-lt"/>
              </a:rPr>
              <a:t>Dividend</a:t>
            </a:r>
            <a:endParaRPr lang="vi-VN" sz="3000" dirty="0">
              <a:latin typeface="+mn-lt"/>
            </a:endParaRPr>
          </a:p>
        </p:txBody>
      </p:sp>
      <p:sp>
        <p:nvSpPr>
          <p:cNvPr id="11" name="Title 4">
            <a:extLst>
              <a:ext uri="{FF2B5EF4-FFF2-40B4-BE49-F238E27FC236}">
                <a16:creationId xmlns:a16="http://schemas.microsoft.com/office/drawing/2014/main" id="{211FBD7C-B7EB-47E4-B739-C8891167FA6A}"/>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16</a:t>
            </a:fld>
            <a:endParaRPr lang="vi-VN">
              <a:solidFill>
                <a:schemeClr val="tx1"/>
              </a:solidFill>
            </a:endParaRPr>
          </a:p>
        </p:txBody>
      </p:sp>
      <p:sp>
        <p:nvSpPr>
          <p:cNvPr id="10243" name="Content Placeholder 5"/>
          <p:cNvSpPr>
            <a:spLocks noGrp="1"/>
          </p:cNvSpPr>
          <p:nvPr>
            <p:ph idx="1"/>
          </p:nvPr>
        </p:nvSpPr>
        <p:spPr>
          <a:xfrm>
            <a:off x="76200" y="1371600"/>
            <a:ext cx="9067800" cy="4697413"/>
          </a:xfrm>
        </p:spPr>
        <p:txBody>
          <a:bodyPr/>
          <a:lstStyle/>
          <a:p>
            <a:pPr marL="347472" indent="-457200" algn="just">
              <a:buNone/>
            </a:pPr>
            <a:r>
              <a:rPr lang="en-US" sz="3000" b="1" i="1" dirty="0"/>
              <a:t>The Relationship between BS and IS</a:t>
            </a:r>
          </a:p>
          <a:p>
            <a:pPr marL="347472" indent="-457200" algn="just">
              <a:buNone/>
            </a:pPr>
            <a:endParaRPr lang="en-US" sz="3000" b="1" i="1" dirty="0"/>
          </a:p>
          <a:p>
            <a:pPr marL="347472" indent="-457200" algn="just">
              <a:buNone/>
            </a:pPr>
            <a:endParaRPr lang="en-US" sz="3000" b="1" i="1" dirty="0"/>
          </a:p>
          <a:p>
            <a:pPr marL="347472" indent="-457200" algn="just">
              <a:buNone/>
            </a:pPr>
            <a:endParaRPr lang="en-US" sz="3000" b="1" i="1" dirty="0"/>
          </a:p>
          <a:p>
            <a:pPr marL="347472" indent="-457200" algn="just">
              <a:buNone/>
            </a:pPr>
            <a:endParaRPr lang="en-US" sz="3000" b="1" i="1" dirty="0"/>
          </a:p>
          <a:p>
            <a:pPr marL="347472" indent="-457200" algn="just">
              <a:buNone/>
            </a:pPr>
            <a:endParaRPr lang="en-US" sz="3000" b="1" i="1" dirty="0"/>
          </a:p>
          <a:p>
            <a:pPr marL="347472" indent="-457200" algn="just">
              <a:buNone/>
            </a:pPr>
            <a:endParaRPr lang="en-US" sz="3000" b="1" i="1" dirty="0"/>
          </a:p>
          <a:p>
            <a:pPr marL="347472" indent="-457200" algn="just">
              <a:buNone/>
            </a:pPr>
            <a:endParaRPr lang="en-US" sz="3000" b="1" i="1" dirty="0"/>
          </a:p>
          <a:p>
            <a:pPr marL="347472" indent="-457200" algn="just">
              <a:buNone/>
            </a:pPr>
            <a:endParaRPr lang="en-US" sz="3000" b="1" i="1" dirty="0"/>
          </a:p>
          <a:p>
            <a:pPr marL="347472" lvl="0" indent="-457200" algn="just" eaLnBrk="1" fontAlgn="auto" hangingPunct="1">
              <a:spcBef>
                <a:spcPts val="0"/>
              </a:spcBef>
              <a:spcAft>
                <a:spcPts val="0"/>
              </a:spcAft>
              <a:buNone/>
            </a:pPr>
            <a:r>
              <a:rPr lang="en-US" sz="1500" b="1" i="1" kern="1200" dirty="0">
                <a:solidFill>
                  <a:prstClr val="black"/>
                </a:solidFill>
                <a:latin typeface="Arial" panose="020B0604020202020204" pitchFamily="34" charset="0"/>
                <a:cs typeface="Arial" panose="020B0604020202020204" pitchFamily="34" charset="0"/>
              </a:rPr>
              <a:t>*</a:t>
            </a:r>
            <a:r>
              <a:rPr lang="en-US" sz="1500" i="1" kern="1200" dirty="0">
                <a:solidFill>
                  <a:prstClr val="black"/>
                </a:solidFill>
                <a:latin typeface="Arial" panose="020B0604020202020204" pitchFamily="34" charset="0"/>
                <a:cs typeface="Arial" panose="020B0604020202020204" pitchFamily="34" charset="0"/>
              </a:rPr>
              <a:t>Dividends are usually not seen on the Income Statement. It is shown here only to facilitate the calculations that follow.</a:t>
            </a:r>
            <a:endParaRPr lang="en-US" sz="1500" b="1" i="1" kern="1200" dirty="0">
              <a:solidFill>
                <a:prstClr val="black"/>
              </a:solidFill>
              <a:latin typeface="Arial" panose="020B0604020202020204" pitchFamily="34" charset="0"/>
              <a:cs typeface="Arial" panose="020B0604020202020204" pitchFamily="34" charset="0"/>
            </a:endParaRPr>
          </a:p>
          <a:p>
            <a:pPr marL="347472" indent="-457200" algn="just">
              <a:buNone/>
            </a:pPr>
            <a:endParaRPr lang="en-US" sz="3000" b="1" i="1" dirty="0"/>
          </a:p>
          <a:p>
            <a:pPr marL="346075" indent="-346075" algn="just">
              <a:buNone/>
            </a:pPr>
            <a:endParaRPr lang="en-US" sz="3000" dirty="0"/>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7472" indent="-457200">
              <a:buNone/>
            </a:pPr>
            <a:endParaRPr lang="en-US" sz="3000" i="1" dirty="0"/>
          </a:p>
          <a:p>
            <a:pPr>
              <a:buNone/>
            </a:pPr>
            <a:endParaRPr lang="en-US" sz="3000" i="1" dirty="0"/>
          </a:p>
          <a:p>
            <a:pPr>
              <a:buNone/>
            </a:pPr>
            <a:endParaRPr lang="en-US" sz="3000" i="1" dirty="0"/>
          </a:p>
          <a:p>
            <a:pPr>
              <a:buNone/>
            </a:pPr>
            <a:endParaRPr lang="en-US" sz="3000" i="1" dirty="0"/>
          </a:p>
          <a:p>
            <a:pPr>
              <a:buNone/>
            </a:pPr>
            <a:endParaRPr lang="en-US" sz="3000" i="1" dirty="0"/>
          </a:p>
          <a:p>
            <a:pPr>
              <a:buFontTx/>
              <a:buNone/>
            </a:pPr>
            <a:endParaRPr lang="en-US" sz="3000" dirty="0"/>
          </a:p>
          <a:p>
            <a:pPr>
              <a:buFontTx/>
              <a:buNone/>
            </a:pPr>
            <a:endParaRPr lang="vi-VN" sz="3000" i="1" dirty="0"/>
          </a:p>
        </p:txBody>
      </p:sp>
      <p:graphicFrame>
        <p:nvGraphicFramePr>
          <p:cNvPr id="11" name="Table 10"/>
          <p:cNvGraphicFramePr>
            <a:graphicFrameLocks noGrp="1"/>
          </p:cNvGraphicFramePr>
          <p:nvPr>
            <p:extLst>
              <p:ext uri="{D42A27DB-BD31-4B8C-83A1-F6EECF244321}">
                <p14:modId xmlns:p14="http://schemas.microsoft.com/office/powerpoint/2010/main" val="617886593"/>
              </p:ext>
            </p:extLst>
          </p:nvPr>
        </p:nvGraphicFramePr>
        <p:xfrm>
          <a:off x="228600" y="1981200"/>
          <a:ext cx="8707578" cy="4123577"/>
        </p:xfrm>
        <a:graphic>
          <a:graphicData uri="http://schemas.openxmlformats.org/drawingml/2006/table">
            <a:tbl>
              <a:tblPr firstRow="1" firstCol="1" bandRow="1">
                <a:tableStyleId>{46F890A9-2807-4EBB-B81D-B2AA78EC7F39}</a:tableStyleId>
              </a:tblPr>
              <a:tblGrid>
                <a:gridCol w="2382978">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2417622">
                  <a:extLst>
                    <a:ext uri="{9D8B030D-6E8A-4147-A177-3AD203B41FA5}">
                      <a16:colId xmlns:a16="http://schemas.microsoft.com/office/drawing/2014/main" val="20004"/>
                    </a:ext>
                  </a:extLst>
                </a:gridCol>
                <a:gridCol w="782778">
                  <a:extLst>
                    <a:ext uri="{9D8B030D-6E8A-4147-A177-3AD203B41FA5}">
                      <a16:colId xmlns:a16="http://schemas.microsoft.com/office/drawing/2014/main" val="20005"/>
                    </a:ext>
                  </a:extLst>
                </a:gridCol>
              </a:tblGrid>
              <a:tr h="1401188">
                <a:tc gridSpan="2">
                  <a:txBody>
                    <a:bodyPr/>
                    <a:lstStyle/>
                    <a:p>
                      <a:pPr indent="18415" algn="ctr">
                        <a:lnSpc>
                          <a:spcPct val="100000"/>
                        </a:lnSpc>
                        <a:spcAft>
                          <a:spcPts val="0"/>
                        </a:spcAft>
                      </a:pPr>
                      <a:r>
                        <a:rPr lang="en-US" sz="2000" dirty="0">
                          <a:solidFill>
                            <a:schemeClr val="tx1"/>
                          </a:solidFill>
                          <a:effectLst/>
                        </a:rPr>
                        <a:t>Balance Sheet</a:t>
                      </a:r>
                    </a:p>
                    <a:p>
                      <a:pPr indent="18415" algn="ctr">
                        <a:lnSpc>
                          <a:spcPct val="100000"/>
                        </a:lnSpc>
                        <a:spcAft>
                          <a:spcPts val="0"/>
                        </a:spcAft>
                      </a:pPr>
                      <a:r>
                        <a:rPr lang="en-US" sz="2000" dirty="0">
                          <a:solidFill>
                            <a:schemeClr val="tx1"/>
                          </a:solidFill>
                          <a:effectLst/>
                        </a:rPr>
                        <a:t>(at a point in</a:t>
                      </a:r>
                      <a:r>
                        <a:rPr lang="en-US" sz="2000" baseline="0" dirty="0">
                          <a:solidFill>
                            <a:schemeClr val="tx1"/>
                          </a:solidFill>
                          <a:effectLst/>
                        </a:rPr>
                        <a:t> time)</a:t>
                      </a:r>
                      <a:r>
                        <a:rPr lang="en-US" sz="2000" dirty="0">
                          <a:solidFill>
                            <a:schemeClr val="tx1"/>
                          </a:solidFill>
                          <a:effectLst/>
                        </a:rPr>
                        <a:t> </a:t>
                      </a:r>
                    </a:p>
                    <a:p>
                      <a:pPr indent="18415" algn="ctr">
                        <a:lnSpc>
                          <a:spcPct val="100000"/>
                        </a:lnSpc>
                        <a:spcAft>
                          <a:spcPts val="0"/>
                        </a:spcAft>
                      </a:pPr>
                      <a:r>
                        <a:rPr lang="en-US" sz="2000" dirty="0">
                          <a:solidFill>
                            <a:schemeClr val="tx1"/>
                          </a:solidFill>
                          <a:effectLst/>
                        </a:rPr>
                        <a:t>(billion </a:t>
                      </a:r>
                      <a:r>
                        <a:rPr lang="en-US" sz="2000" dirty="0" err="1">
                          <a:solidFill>
                            <a:schemeClr val="tx1"/>
                          </a:solidFill>
                          <a:effectLst/>
                        </a:rPr>
                        <a:t>đồng</a:t>
                      </a:r>
                      <a:r>
                        <a:rPr lang="en-US" sz="2000" dirty="0">
                          <a:solidFill>
                            <a:schemeClr val="tx1"/>
                          </a:solidFill>
                          <a:effectLst/>
                        </a:rPr>
                        <a:t>)</a:t>
                      </a:r>
                      <a:endParaRPr lang="en-US" sz="2000" dirty="0">
                        <a:solidFill>
                          <a:schemeClr val="tx1"/>
                        </a:solidFill>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indent="18415" algn="ctr">
                        <a:lnSpc>
                          <a:spcPct val="100000"/>
                        </a:lnSpc>
                        <a:spcAft>
                          <a:spcPts val="0"/>
                        </a:spcAft>
                      </a:pPr>
                      <a:r>
                        <a:rPr lang="en-US" sz="2000" dirty="0">
                          <a:solidFill>
                            <a:schemeClr val="tx1"/>
                          </a:solidFill>
                          <a:effectLst/>
                        </a:rPr>
                        <a:t>Income Statement</a:t>
                      </a:r>
                    </a:p>
                    <a:p>
                      <a:pPr indent="18415" algn="ctr">
                        <a:lnSpc>
                          <a:spcPct val="100000"/>
                        </a:lnSpc>
                        <a:spcAft>
                          <a:spcPts val="0"/>
                        </a:spcAft>
                      </a:pPr>
                      <a:r>
                        <a:rPr lang="en-US" sz="2000" dirty="0">
                          <a:solidFill>
                            <a:schemeClr val="tx1"/>
                          </a:solidFill>
                          <a:effectLst/>
                        </a:rPr>
                        <a:t>(for</a:t>
                      </a:r>
                      <a:r>
                        <a:rPr lang="en-US" sz="2000" baseline="0" dirty="0">
                          <a:solidFill>
                            <a:schemeClr val="tx1"/>
                          </a:solidFill>
                          <a:effectLst/>
                        </a:rPr>
                        <a:t> a period of time</a:t>
                      </a:r>
                      <a:r>
                        <a:rPr lang="en-US" sz="2000" dirty="0">
                          <a:solidFill>
                            <a:schemeClr val="tx1"/>
                          </a:solidFill>
                          <a:effectLst/>
                        </a:rPr>
                        <a:t>) (billion </a:t>
                      </a:r>
                      <a:r>
                        <a:rPr lang="en-US" sz="2000" dirty="0" err="1">
                          <a:solidFill>
                            <a:schemeClr val="tx1"/>
                          </a:solidFill>
                          <a:effectLst/>
                        </a:rPr>
                        <a:t>đồng</a:t>
                      </a:r>
                      <a:r>
                        <a:rPr lang="en-US" sz="2000" dirty="0">
                          <a:solidFill>
                            <a:schemeClr val="tx1"/>
                          </a:solidFill>
                          <a:effectLst/>
                        </a:rPr>
                        <a:t>)</a:t>
                      </a:r>
                      <a:endParaRPr lang="en-US" sz="2000" dirty="0">
                        <a:solidFill>
                          <a:schemeClr val="tx1"/>
                        </a:solidFill>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indent="18415" algn="ctr">
                        <a:lnSpc>
                          <a:spcPct val="100000"/>
                        </a:lnSpc>
                        <a:spcAft>
                          <a:spcPts val="0"/>
                        </a:spcAft>
                      </a:pPr>
                      <a:r>
                        <a:rPr lang="en-US" sz="2000" dirty="0">
                          <a:solidFill>
                            <a:schemeClr val="tx1"/>
                          </a:solidFill>
                          <a:effectLst/>
                        </a:rPr>
                        <a:t>Balance sheet</a:t>
                      </a:r>
                    </a:p>
                    <a:p>
                      <a:pPr indent="18415" algn="ctr">
                        <a:lnSpc>
                          <a:spcPct val="100000"/>
                        </a:lnSpc>
                        <a:spcAft>
                          <a:spcPts val="0"/>
                        </a:spcAft>
                      </a:pPr>
                      <a:r>
                        <a:rPr lang="en-US" sz="2000" dirty="0">
                          <a:solidFill>
                            <a:schemeClr val="tx1"/>
                          </a:solidFill>
                          <a:effectLst/>
                        </a:rPr>
                        <a:t>(at a point in time) </a:t>
                      </a:r>
                    </a:p>
                    <a:p>
                      <a:pPr indent="18415" algn="ctr">
                        <a:lnSpc>
                          <a:spcPct val="100000"/>
                        </a:lnSpc>
                        <a:spcAft>
                          <a:spcPts val="0"/>
                        </a:spcAft>
                      </a:pPr>
                      <a:r>
                        <a:rPr lang="en-US" sz="2000" dirty="0">
                          <a:solidFill>
                            <a:schemeClr val="tx1"/>
                          </a:solidFill>
                          <a:effectLst/>
                        </a:rPr>
                        <a:t>(billion </a:t>
                      </a:r>
                      <a:r>
                        <a:rPr lang="en-US" sz="2000" dirty="0" err="1">
                          <a:solidFill>
                            <a:schemeClr val="tx1"/>
                          </a:solidFill>
                          <a:effectLst/>
                        </a:rPr>
                        <a:t>đồng</a:t>
                      </a:r>
                      <a:r>
                        <a:rPr lang="en-US" sz="2000" dirty="0">
                          <a:solidFill>
                            <a:schemeClr val="tx1"/>
                          </a:solidFill>
                          <a:effectLst/>
                        </a:rPr>
                        <a:t>)</a:t>
                      </a:r>
                      <a:endParaRPr lang="en-US" sz="2000" dirty="0">
                        <a:solidFill>
                          <a:schemeClr val="tx1"/>
                        </a:solidFill>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0"/>
                  </a:ext>
                </a:extLst>
              </a:tr>
              <a:tr h="542177">
                <a:tc gridSpan="2">
                  <a:txBody>
                    <a:bodyPr/>
                    <a:lstStyle/>
                    <a:p>
                      <a:pPr indent="21590" algn="ctr">
                        <a:lnSpc>
                          <a:spcPct val="150000"/>
                        </a:lnSpc>
                        <a:spcAft>
                          <a:spcPts val="600"/>
                        </a:spcAft>
                      </a:pPr>
                      <a:r>
                        <a:rPr lang="en-US" sz="2000" b="0" dirty="0">
                          <a:effectLst/>
                        </a:rPr>
                        <a:t>Mai Linh Co. 31/12/2019</a:t>
                      </a:r>
                      <a:endParaRPr lang="en-US" sz="2000" b="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indent="21590" algn="ctr">
                        <a:lnSpc>
                          <a:spcPct val="150000"/>
                        </a:lnSpc>
                        <a:spcAft>
                          <a:spcPts val="600"/>
                        </a:spcAft>
                      </a:pPr>
                      <a:r>
                        <a:rPr lang="en-US" sz="2000" dirty="0">
                          <a:effectLst/>
                        </a:rPr>
                        <a:t>31/12/2020</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indent="21590" algn="ctr">
                        <a:lnSpc>
                          <a:spcPct val="150000"/>
                        </a:lnSpc>
                        <a:spcAft>
                          <a:spcPts val="600"/>
                        </a:spcAft>
                      </a:pPr>
                      <a:r>
                        <a:rPr lang="en-US" sz="2000" dirty="0">
                          <a:effectLst/>
                        </a:rPr>
                        <a:t>31/12/2020</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1"/>
                  </a:ext>
                </a:extLst>
              </a:tr>
              <a:tr h="542177">
                <a:tc>
                  <a:txBody>
                    <a:bodyPr/>
                    <a:lstStyle/>
                    <a:p>
                      <a:pPr indent="21590" algn="l">
                        <a:lnSpc>
                          <a:spcPct val="150000"/>
                        </a:lnSpc>
                        <a:spcAft>
                          <a:spcPts val="600"/>
                        </a:spcAft>
                      </a:pPr>
                      <a:r>
                        <a:rPr lang="en-US" sz="2000" b="0" dirty="0">
                          <a:effectLst/>
                        </a:rPr>
                        <a:t>Assets</a:t>
                      </a:r>
                      <a:endParaRPr lang="en-US" sz="2000" b="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r">
                        <a:lnSpc>
                          <a:spcPct val="150000"/>
                        </a:lnSpc>
                        <a:spcAft>
                          <a:spcPts val="600"/>
                        </a:spcAft>
                      </a:pPr>
                      <a:r>
                        <a:rPr lang="en-US" sz="2000" dirty="0">
                          <a:effectLst/>
                        </a:rPr>
                        <a:t>3345</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l">
                        <a:lnSpc>
                          <a:spcPct val="150000"/>
                        </a:lnSpc>
                        <a:spcAft>
                          <a:spcPts val="600"/>
                        </a:spcAft>
                      </a:pPr>
                      <a:r>
                        <a:rPr lang="en-US" sz="2000" dirty="0">
                          <a:effectLst/>
                        </a:rPr>
                        <a:t>Revenue</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r">
                        <a:lnSpc>
                          <a:spcPct val="150000"/>
                        </a:lnSpc>
                        <a:spcAft>
                          <a:spcPts val="600"/>
                        </a:spcAft>
                      </a:pPr>
                      <a:r>
                        <a:rPr lang="en-US" sz="2000" dirty="0">
                          <a:effectLst/>
                        </a:rPr>
                        <a:t>1828</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l">
                        <a:lnSpc>
                          <a:spcPct val="150000"/>
                        </a:lnSpc>
                        <a:spcAft>
                          <a:spcPts val="600"/>
                        </a:spcAft>
                      </a:pPr>
                      <a:r>
                        <a:rPr lang="en-US" sz="2000" b="0" dirty="0">
                          <a:effectLst/>
                        </a:rPr>
                        <a:t>Assets</a:t>
                      </a:r>
                      <a:endParaRPr lang="en-US" sz="2000" b="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r">
                        <a:lnSpc>
                          <a:spcPct val="150000"/>
                        </a:lnSpc>
                        <a:spcAft>
                          <a:spcPts val="600"/>
                        </a:spcAft>
                      </a:pPr>
                      <a:r>
                        <a:rPr lang="en-US" sz="2000" dirty="0">
                          <a:effectLst/>
                        </a:rPr>
                        <a:t>4911</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42177">
                <a:tc>
                  <a:txBody>
                    <a:bodyPr/>
                    <a:lstStyle/>
                    <a:p>
                      <a:pPr indent="21590" algn="l">
                        <a:lnSpc>
                          <a:spcPct val="150000"/>
                        </a:lnSpc>
                        <a:spcAft>
                          <a:spcPts val="600"/>
                        </a:spcAft>
                      </a:pPr>
                      <a:r>
                        <a:rPr lang="en-US" sz="2000" b="0" dirty="0">
                          <a:effectLst/>
                        </a:rPr>
                        <a:t>Liabilities</a:t>
                      </a:r>
                      <a:endParaRPr lang="en-US" sz="2000" b="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r">
                        <a:lnSpc>
                          <a:spcPct val="150000"/>
                        </a:lnSpc>
                        <a:spcAft>
                          <a:spcPts val="600"/>
                        </a:spcAft>
                      </a:pPr>
                      <a:r>
                        <a:rPr lang="en-US" sz="2000" dirty="0">
                          <a:effectLst/>
                        </a:rPr>
                        <a:t>853</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l">
                        <a:lnSpc>
                          <a:spcPct val="150000"/>
                        </a:lnSpc>
                        <a:spcAft>
                          <a:spcPts val="600"/>
                        </a:spcAft>
                      </a:pPr>
                      <a:r>
                        <a:rPr lang="en-US" sz="2000" dirty="0">
                          <a:effectLst/>
                        </a:rPr>
                        <a:t>Expenses</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r">
                        <a:lnSpc>
                          <a:spcPct val="150000"/>
                        </a:lnSpc>
                        <a:spcAft>
                          <a:spcPts val="600"/>
                        </a:spcAft>
                      </a:pPr>
                      <a:r>
                        <a:rPr lang="en-US" sz="2000" dirty="0">
                          <a:effectLst/>
                        </a:rPr>
                        <a:t>1482</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l">
                        <a:lnSpc>
                          <a:spcPct val="150000"/>
                        </a:lnSpc>
                        <a:spcAft>
                          <a:spcPts val="600"/>
                        </a:spcAft>
                      </a:pPr>
                      <a:r>
                        <a:rPr lang="en-US" sz="2000" b="0" dirty="0">
                          <a:effectLst/>
                        </a:rPr>
                        <a:t>Liabilities</a:t>
                      </a:r>
                      <a:endParaRPr lang="en-US" sz="2000" b="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r">
                        <a:lnSpc>
                          <a:spcPct val="150000"/>
                        </a:lnSpc>
                        <a:spcAft>
                          <a:spcPts val="600"/>
                        </a:spcAft>
                      </a:pPr>
                      <a:r>
                        <a:rPr lang="en-US" sz="2000" dirty="0">
                          <a:effectLst/>
                        </a:rPr>
                        <a:t>2000</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53681">
                <a:tc>
                  <a:txBody>
                    <a:bodyPr/>
                    <a:lstStyle/>
                    <a:p>
                      <a:pPr indent="21590" algn="l">
                        <a:lnSpc>
                          <a:spcPct val="150000"/>
                        </a:lnSpc>
                        <a:spcAft>
                          <a:spcPts val="600"/>
                        </a:spcAft>
                      </a:pPr>
                      <a:r>
                        <a:rPr lang="en-US" sz="2000" b="0" baseline="0" dirty="0">
                          <a:effectLst/>
                        </a:rPr>
                        <a:t>Contributed Capital</a:t>
                      </a:r>
                      <a:endParaRPr lang="en-US" sz="2000" b="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r">
                        <a:lnSpc>
                          <a:spcPct val="150000"/>
                        </a:lnSpc>
                        <a:spcAft>
                          <a:spcPts val="600"/>
                        </a:spcAft>
                      </a:pPr>
                      <a:r>
                        <a:rPr lang="en-US" sz="2000">
                          <a:effectLst/>
                        </a:rPr>
                        <a:t>2156</a:t>
                      </a:r>
                      <a:endParaRPr lang="en-US" sz="200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l">
                        <a:lnSpc>
                          <a:spcPct val="150000"/>
                        </a:lnSpc>
                        <a:spcAft>
                          <a:spcPts val="600"/>
                        </a:spcAft>
                      </a:pPr>
                      <a:r>
                        <a:rPr lang="en-US" sz="2000" dirty="0">
                          <a:effectLst/>
                        </a:rPr>
                        <a:t>Net Income</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r">
                        <a:lnSpc>
                          <a:spcPct val="150000"/>
                        </a:lnSpc>
                        <a:spcAft>
                          <a:spcPts val="600"/>
                        </a:spcAft>
                      </a:pPr>
                      <a:r>
                        <a:rPr lang="en-US" sz="2000" dirty="0">
                          <a:effectLst/>
                        </a:rPr>
                        <a:t>346</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l">
                        <a:lnSpc>
                          <a:spcPct val="150000"/>
                        </a:lnSpc>
                        <a:spcAft>
                          <a:spcPts val="600"/>
                        </a:spcAft>
                      </a:pPr>
                      <a:r>
                        <a:rPr lang="en-US" sz="2000" b="0" dirty="0">
                          <a:effectLst/>
                        </a:rPr>
                        <a:t>Contributed</a:t>
                      </a:r>
                      <a:r>
                        <a:rPr lang="en-US" sz="2000" b="0" baseline="0" dirty="0">
                          <a:effectLst/>
                        </a:rPr>
                        <a:t> Capital</a:t>
                      </a:r>
                      <a:endParaRPr lang="en-US" sz="2000" b="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r">
                        <a:lnSpc>
                          <a:spcPct val="150000"/>
                        </a:lnSpc>
                        <a:spcAft>
                          <a:spcPts val="600"/>
                        </a:spcAft>
                      </a:pPr>
                      <a:r>
                        <a:rPr lang="en-US" sz="2000" dirty="0">
                          <a:effectLst/>
                        </a:rPr>
                        <a:t>2413</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42177">
                <a:tc>
                  <a:txBody>
                    <a:bodyPr/>
                    <a:lstStyle/>
                    <a:p>
                      <a:pPr indent="21590" algn="l">
                        <a:lnSpc>
                          <a:spcPct val="150000"/>
                        </a:lnSpc>
                        <a:spcAft>
                          <a:spcPts val="600"/>
                        </a:spcAft>
                      </a:pPr>
                      <a:r>
                        <a:rPr lang="en-US" sz="2000" b="0" dirty="0">
                          <a:effectLst/>
                          <a:latin typeface="+mn-lt"/>
                          <a:ea typeface="+mn-ea"/>
                          <a:cs typeface="+mn-cs"/>
                        </a:rPr>
                        <a:t>Retained</a:t>
                      </a:r>
                      <a:r>
                        <a:rPr lang="en-US" sz="2000" b="0" baseline="0" dirty="0">
                          <a:effectLst/>
                          <a:latin typeface="+mn-lt"/>
                          <a:ea typeface="+mn-ea"/>
                          <a:cs typeface="+mn-cs"/>
                        </a:rPr>
                        <a:t> Earnings</a:t>
                      </a:r>
                      <a:endParaRPr lang="en-US" sz="2000" b="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r">
                        <a:lnSpc>
                          <a:spcPct val="150000"/>
                        </a:lnSpc>
                        <a:spcAft>
                          <a:spcPts val="600"/>
                        </a:spcAft>
                      </a:pPr>
                      <a:r>
                        <a:rPr lang="en-US" sz="2000" dirty="0">
                          <a:effectLst/>
                        </a:rPr>
                        <a:t>336</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l">
                        <a:lnSpc>
                          <a:spcPct val="150000"/>
                        </a:lnSpc>
                        <a:spcAft>
                          <a:spcPts val="600"/>
                        </a:spcAft>
                      </a:pPr>
                      <a:r>
                        <a:rPr lang="en-US" sz="2000" dirty="0">
                          <a:effectLst/>
                        </a:rPr>
                        <a:t>*Dividend</a:t>
                      </a:r>
                      <a:r>
                        <a:rPr lang="en-US" sz="2000" baseline="0" dirty="0">
                          <a:effectLst/>
                        </a:rPr>
                        <a:t>s</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r">
                        <a:lnSpc>
                          <a:spcPct val="150000"/>
                        </a:lnSpc>
                        <a:spcAft>
                          <a:spcPts val="600"/>
                        </a:spcAft>
                      </a:pPr>
                      <a:r>
                        <a:rPr lang="en-US" sz="2000">
                          <a:effectLst/>
                        </a:rPr>
                        <a:t>184</a:t>
                      </a:r>
                      <a:endParaRPr lang="en-US" sz="200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l">
                        <a:lnSpc>
                          <a:spcPct val="150000"/>
                        </a:lnSpc>
                        <a:spcAft>
                          <a:spcPts val="600"/>
                        </a:spcAft>
                      </a:pPr>
                      <a:r>
                        <a:rPr lang="en-US" sz="2000" b="0" dirty="0">
                          <a:effectLst/>
                          <a:latin typeface="+mn-lt"/>
                          <a:ea typeface="+mn-ea"/>
                          <a:cs typeface="+mn-cs"/>
                        </a:rPr>
                        <a:t>Retained</a:t>
                      </a:r>
                      <a:r>
                        <a:rPr lang="en-US" sz="2000" b="0" baseline="0" dirty="0">
                          <a:effectLst/>
                          <a:latin typeface="+mn-lt"/>
                          <a:ea typeface="+mn-ea"/>
                          <a:cs typeface="+mn-cs"/>
                        </a:rPr>
                        <a:t> Earnings</a:t>
                      </a:r>
                      <a:endParaRPr lang="en-US" sz="2000" b="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21590" algn="r">
                        <a:lnSpc>
                          <a:spcPct val="150000"/>
                        </a:lnSpc>
                        <a:spcAft>
                          <a:spcPts val="600"/>
                        </a:spcAft>
                      </a:pPr>
                      <a:r>
                        <a:rPr lang="en-US" sz="2000" dirty="0">
                          <a:effectLst/>
                        </a:rPr>
                        <a:t>498</a:t>
                      </a:r>
                      <a:endParaRPr lang="en-US" sz="2000" dirty="0">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7" name="Title 4">
            <a:extLst>
              <a:ext uri="{FF2B5EF4-FFF2-40B4-BE49-F238E27FC236}">
                <a16:creationId xmlns:a16="http://schemas.microsoft.com/office/drawing/2014/main" id="{6B7A8685-6710-4A06-96DF-EBC300831FEB}"/>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17</a:t>
            </a:fld>
            <a:endParaRPr lang="vi-VN">
              <a:solidFill>
                <a:schemeClr val="tx1"/>
              </a:solidFill>
            </a:endParaRPr>
          </a:p>
        </p:txBody>
      </p:sp>
      <p:sp>
        <p:nvSpPr>
          <p:cNvPr id="10243" name="Content Placeholder 5"/>
          <p:cNvSpPr>
            <a:spLocks noGrp="1"/>
          </p:cNvSpPr>
          <p:nvPr>
            <p:ph idx="1"/>
          </p:nvPr>
        </p:nvSpPr>
        <p:spPr>
          <a:xfrm>
            <a:off x="76200" y="1219200"/>
            <a:ext cx="9067800" cy="4697413"/>
          </a:xfrm>
        </p:spPr>
        <p:txBody>
          <a:bodyPr/>
          <a:lstStyle/>
          <a:p>
            <a:pPr marL="347472" indent="-457200" algn="just">
              <a:buNone/>
            </a:pPr>
            <a:r>
              <a:rPr lang="en-US" sz="3000" b="1" i="1" dirty="0"/>
              <a:t>The Relationship between BS and IS</a:t>
            </a:r>
          </a:p>
          <a:p>
            <a:pPr marL="346075" indent="-346075" algn="just">
              <a:buNone/>
            </a:pPr>
            <a:endParaRPr lang="en-US" sz="3000" dirty="0"/>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7472" indent="-457200">
              <a:buNone/>
            </a:pPr>
            <a:endParaRPr lang="en-US" sz="3000" i="1" dirty="0"/>
          </a:p>
          <a:p>
            <a:pPr>
              <a:buNone/>
            </a:pPr>
            <a:endParaRPr lang="en-US" sz="3000" i="1" dirty="0"/>
          </a:p>
          <a:p>
            <a:pPr>
              <a:buNone/>
            </a:pPr>
            <a:endParaRPr lang="en-US" sz="3000" i="1" dirty="0"/>
          </a:p>
          <a:p>
            <a:pPr>
              <a:buNone/>
            </a:pPr>
            <a:endParaRPr lang="en-US" sz="3000" i="1" dirty="0"/>
          </a:p>
          <a:p>
            <a:pPr>
              <a:buNone/>
            </a:pPr>
            <a:endParaRPr lang="en-US" sz="3000" i="1" dirty="0"/>
          </a:p>
          <a:p>
            <a:pPr>
              <a:buFontTx/>
              <a:buNone/>
            </a:pPr>
            <a:endParaRPr lang="en-US" sz="3000" dirty="0"/>
          </a:p>
          <a:p>
            <a:pPr>
              <a:buFontTx/>
              <a:buNone/>
            </a:pPr>
            <a:endParaRPr lang="vi-VN" sz="3000" i="1" dirty="0"/>
          </a:p>
        </p:txBody>
      </p:sp>
      <p:graphicFrame>
        <p:nvGraphicFramePr>
          <p:cNvPr id="6" name="Table 5"/>
          <p:cNvGraphicFramePr>
            <a:graphicFrameLocks noGrp="1"/>
          </p:cNvGraphicFramePr>
          <p:nvPr>
            <p:extLst>
              <p:ext uri="{D42A27DB-BD31-4B8C-83A1-F6EECF244321}">
                <p14:modId xmlns:p14="http://schemas.microsoft.com/office/powerpoint/2010/main" val="1132435601"/>
              </p:ext>
            </p:extLst>
          </p:nvPr>
        </p:nvGraphicFramePr>
        <p:xfrm>
          <a:off x="838200" y="1905000"/>
          <a:ext cx="7239000" cy="2746524"/>
        </p:xfrm>
        <a:graphic>
          <a:graphicData uri="http://schemas.openxmlformats.org/drawingml/2006/table">
            <a:tbl>
              <a:tblPr firstRow="1" firstCol="1" bandRow="1">
                <a:tableStyleId>{46F890A9-2807-4EBB-B81D-B2AA78EC7F39}</a:tableStyleId>
              </a:tblPr>
              <a:tblGrid>
                <a:gridCol w="3250163">
                  <a:extLst>
                    <a:ext uri="{9D8B030D-6E8A-4147-A177-3AD203B41FA5}">
                      <a16:colId xmlns:a16="http://schemas.microsoft.com/office/drawing/2014/main" val="20000"/>
                    </a:ext>
                  </a:extLst>
                </a:gridCol>
                <a:gridCol w="3988837">
                  <a:extLst>
                    <a:ext uri="{9D8B030D-6E8A-4147-A177-3AD203B41FA5}">
                      <a16:colId xmlns:a16="http://schemas.microsoft.com/office/drawing/2014/main" val="20001"/>
                    </a:ext>
                  </a:extLst>
                </a:gridCol>
              </a:tblGrid>
              <a:tr h="762000">
                <a:tc>
                  <a:txBody>
                    <a:bodyPr/>
                    <a:lstStyle/>
                    <a:p>
                      <a:pPr algn="ctr">
                        <a:lnSpc>
                          <a:spcPct val="150000"/>
                        </a:lnSpc>
                        <a:spcAft>
                          <a:spcPts val="600"/>
                        </a:spcAft>
                      </a:pPr>
                      <a:endParaRPr lang="en-US" sz="2400" b="0" dirty="0">
                        <a:solidFill>
                          <a:schemeClr val="tx1"/>
                        </a:solidFill>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600"/>
                        </a:spcAft>
                      </a:pPr>
                      <a:r>
                        <a:rPr lang="en-US" sz="2400" b="0" dirty="0">
                          <a:solidFill>
                            <a:schemeClr val="tx1"/>
                          </a:solidFill>
                          <a:effectLst/>
                        </a:rPr>
                        <a:t>Changes (VND billion)</a:t>
                      </a:r>
                      <a:endParaRPr lang="en-US" sz="2400" b="0" dirty="0">
                        <a:solidFill>
                          <a:schemeClr val="tx1"/>
                        </a:solidFill>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0174">
                <a:tc>
                  <a:txBody>
                    <a:bodyPr/>
                    <a:lstStyle/>
                    <a:p>
                      <a:pPr algn="l">
                        <a:lnSpc>
                          <a:spcPct val="150000"/>
                        </a:lnSpc>
                        <a:spcAft>
                          <a:spcPts val="600"/>
                        </a:spcAft>
                      </a:pPr>
                      <a:r>
                        <a:rPr lang="en-US" sz="2400" b="0" dirty="0">
                          <a:solidFill>
                            <a:schemeClr val="tx1"/>
                          </a:solidFill>
                          <a:effectLst/>
                        </a:rPr>
                        <a:t>Assets</a:t>
                      </a:r>
                      <a:endParaRPr lang="en-US" sz="2400" b="0" dirty="0">
                        <a:solidFill>
                          <a:schemeClr val="tx1"/>
                        </a:solidFill>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50000"/>
                        </a:lnSpc>
                        <a:spcAft>
                          <a:spcPts val="600"/>
                        </a:spcAft>
                      </a:pPr>
                      <a:r>
                        <a:rPr lang="en-US" sz="2400" b="0" dirty="0">
                          <a:solidFill>
                            <a:schemeClr val="tx1"/>
                          </a:solidFill>
                          <a:effectLst/>
                        </a:rPr>
                        <a:t>1566</a:t>
                      </a:r>
                      <a:endParaRPr lang="en-US" sz="2400" b="0" dirty="0">
                        <a:solidFill>
                          <a:schemeClr val="tx1"/>
                        </a:solidFill>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0174">
                <a:tc>
                  <a:txBody>
                    <a:bodyPr/>
                    <a:lstStyle/>
                    <a:p>
                      <a:pPr algn="l">
                        <a:lnSpc>
                          <a:spcPct val="150000"/>
                        </a:lnSpc>
                        <a:spcAft>
                          <a:spcPts val="600"/>
                        </a:spcAft>
                      </a:pPr>
                      <a:r>
                        <a:rPr lang="en-US" sz="2400" b="0" dirty="0">
                          <a:solidFill>
                            <a:schemeClr val="tx1"/>
                          </a:solidFill>
                          <a:effectLst/>
                        </a:rPr>
                        <a:t>Liabilities</a:t>
                      </a:r>
                      <a:endParaRPr lang="en-US" sz="2400" b="0" dirty="0">
                        <a:solidFill>
                          <a:schemeClr val="tx1"/>
                        </a:solidFill>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50000"/>
                        </a:lnSpc>
                        <a:spcAft>
                          <a:spcPts val="600"/>
                        </a:spcAft>
                      </a:pPr>
                      <a:r>
                        <a:rPr lang="en-US" sz="2400" b="0" dirty="0">
                          <a:solidFill>
                            <a:schemeClr val="tx1"/>
                          </a:solidFill>
                          <a:effectLst/>
                        </a:rPr>
                        <a:t>1147</a:t>
                      </a:r>
                      <a:endParaRPr lang="en-US" sz="2400" b="0" dirty="0">
                        <a:solidFill>
                          <a:schemeClr val="tx1"/>
                        </a:solidFill>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36913">
                <a:tc>
                  <a:txBody>
                    <a:bodyPr/>
                    <a:lstStyle/>
                    <a:p>
                      <a:pPr algn="l">
                        <a:lnSpc>
                          <a:spcPct val="150000"/>
                        </a:lnSpc>
                        <a:spcAft>
                          <a:spcPts val="600"/>
                        </a:spcAft>
                      </a:pPr>
                      <a:r>
                        <a:rPr lang="en-US" sz="2400" b="0" dirty="0">
                          <a:solidFill>
                            <a:schemeClr val="tx1"/>
                          </a:solidFill>
                          <a:effectLst/>
                        </a:rPr>
                        <a:t>Contributed Capital</a:t>
                      </a:r>
                      <a:endParaRPr lang="en-US" sz="2400" b="0" dirty="0">
                        <a:solidFill>
                          <a:schemeClr val="tx1"/>
                        </a:solidFill>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50000"/>
                        </a:lnSpc>
                        <a:spcAft>
                          <a:spcPts val="600"/>
                        </a:spcAft>
                      </a:pPr>
                      <a:r>
                        <a:rPr lang="en-US" sz="2400" b="0" dirty="0">
                          <a:solidFill>
                            <a:schemeClr val="tx1"/>
                          </a:solidFill>
                          <a:effectLst/>
                        </a:rPr>
                        <a:t>257</a:t>
                      </a:r>
                      <a:endParaRPr lang="en-US" sz="2400" b="0" dirty="0">
                        <a:solidFill>
                          <a:schemeClr val="tx1"/>
                        </a:solidFill>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57200">
                <a:tc>
                  <a:txBody>
                    <a:bodyPr/>
                    <a:lstStyle/>
                    <a:p>
                      <a:pPr algn="l">
                        <a:lnSpc>
                          <a:spcPct val="150000"/>
                        </a:lnSpc>
                        <a:spcAft>
                          <a:spcPts val="600"/>
                        </a:spcAft>
                      </a:pPr>
                      <a:r>
                        <a:rPr lang="en-US" sz="2400" b="0" dirty="0">
                          <a:solidFill>
                            <a:schemeClr val="tx1"/>
                          </a:solidFill>
                          <a:effectLst/>
                        </a:rPr>
                        <a:t>Retained Earnings</a:t>
                      </a:r>
                      <a:endParaRPr lang="en-US" sz="2400" b="0" dirty="0">
                        <a:solidFill>
                          <a:schemeClr val="tx1"/>
                        </a:solidFill>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50000"/>
                        </a:lnSpc>
                        <a:spcAft>
                          <a:spcPts val="600"/>
                        </a:spcAft>
                      </a:pPr>
                      <a:r>
                        <a:rPr lang="en-US" sz="2400" b="0" dirty="0">
                          <a:solidFill>
                            <a:schemeClr val="tx1"/>
                          </a:solidFill>
                          <a:effectLst/>
                        </a:rPr>
                        <a:t>162</a:t>
                      </a:r>
                      <a:endParaRPr lang="en-US" sz="2400" b="0" dirty="0">
                        <a:solidFill>
                          <a:schemeClr val="tx1"/>
                        </a:solidFill>
                        <a:effectLst/>
                        <a:latin typeface="Times New Roman"/>
                        <a:ea typeface="SimSu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9" name="Title 4">
            <a:extLst>
              <a:ext uri="{FF2B5EF4-FFF2-40B4-BE49-F238E27FC236}">
                <a16:creationId xmlns:a16="http://schemas.microsoft.com/office/drawing/2014/main" id="{3C10032A-B250-41F2-9BAB-D227A45B04D2}"/>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18</a:t>
            </a:fld>
            <a:endParaRPr lang="vi-VN">
              <a:solidFill>
                <a:schemeClr val="tx1"/>
              </a:solidFill>
            </a:endParaRPr>
          </a:p>
        </p:txBody>
      </p:sp>
      <p:sp>
        <p:nvSpPr>
          <p:cNvPr id="10243" name="Content Placeholder 5"/>
          <p:cNvSpPr>
            <a:spLocks noGrp="1"/>
          </p:cNvSpPr>
          <p:nvPr>
            <p:ph idx="1"/>
          </p:nvPr>
        </p:nvSpPr>
        <p:spPr>
          <a:xfrm>
            <a:off x="76200" y="1371600"/>
            <a:ext cx="9067800" cy="4697413"/>
          </a:xfrm>
        </p:spPr>
        <p:txBody>
          <a:bodyPr/>
          <a:lstStyle/>
          <a:p>
            <a:pPr marL="347472" indent="-457200" algn="just">
              <a:buNone/>
            </a:pPr>
            <a:r>
              <a:rPr lang="en-US" sz="3000" b="1" i="1" dirty="0"/>
              <a:t>The Relationship between BS and IS</a:t>
            </a:r>
          </a:p>
          <a:p>
            <a:pPr>
              <a:buNone/>
            </a:pPr>
            <a:r>
              <a:rPr lang="vi-VN" sz="3000" dirty="0">
                <a:cs typeface="Arial" pitchFamily="34" charset="0"/>
              </a:rPr>
              <a:t>1566	</a:t>
            </a:r>
            <a:r>
              <a:rPr lang="en-US" sz="3000" dirty="0">
                <a:cs typeface="Arial" pitchFamily="34" charset="0"/>
              </a:rPr>
              <a:t>              </a:t>
            </a:r>
            <a:r>
              <a:rPr lang="vi-VN" sz="3000" dirty="0">
                <a:cs typeface="Arial" pitchFamily="34" charset="0"/>
              </a:rPr>
              <a:t>=	</a:t>
            </a:r>
            <a:r>
              <a:rPr lang="en-US" sz="3000" dirty="0">
                <a:cs typeface="Arial" pitchFamily="34" charset="0"/>
              </a:rPr>
              <a:t>       </a:t>
            </a:r>
            <a:r>
              <a:rPr lang="vi-VN" sz="3000" dirty="0">
                <a:cs typeface="Arial" pitchFamily="34" charset="0"/>
              </a:rPr>
              <a:t>1147	</a:t>
            </a:r>
            <a:r>
              <a:rPr lang="en-US" sz="3000" dirty="0">
                <a:cs typeface="Arial" pitchFamily="34" charset="0"/>
              </a:rPr>
              <a:t>    </a:t>
            </a:r>
            <a:r>
              <a:rPr lang="vi-VN" sz="3000" dirty="0">
                <a:cs typeface="Arial" pitchFamily="34" charset="0"/>
              </a:rPr>
              <a:t>+	</a:t>
            </a:r>
            <a:r>
              <a:rPr lang="en-US" sz="3000" dirty="0">
                <a:cs typeface="Arial" pitchFamily="34" charset="0"/>
              </a:rPr>
              <a:t> </a:t>
            </a:r>
            <a:r>
              <a:rPr lang="vi-VN" sz="3000" dirty="0">
                <a:cs typeface="Arial" pitchFamily="34" charset="0"/>
              </a:rPr>
              <a:t>257</a:t>
            </a:r>
            <a:r>
              <a:rPr lang="en-US" sz="3000" dirty="0">
                <a:cs typeface="Arial" pitchFamily="34" charset="0"/>
              </a:rPr>
              <a:t>        </a:t>
            </a:r>
            <a:r>
              <a:rPr lang="vi-VN" sz="3000" dirty="0">
                <a:cs typeface="Arial" pitchFamily="34" charset="0"/>
              </a:rPr>
              <a:t>+	</a:t>
            </a:r>
            <a:r>
              <a:rPr lang="en-US" sz="3000" dirty="0">
                <a:cs typeface="Arial" pitchFamily="34" charset="0"/>
              </a:rPr>
              <a:t>  </a:t>
            </a:r>
            <a:r>
              <a:rPr lang="vi-VN" sz="3000" dirty="0">
                <a:cs typeface="Arial" pitchFamily="34" charset="0"/>
              </a:rPr>
              <a:t>162</a:t>
            </a:r>
          </a:p>
          <a:p>
            <a:pPr>
              <a:buNone/>
            </a:pPr>
            <a:r>
              <a:rPr lang="vi-VN" sz="3000" dirty="0">
                <a:cs typeface="Arial" pitchFamily="34" charset="0"/>
              </a:rPr>
              <a:t>∆</a:t>
            </a:r>
            <a:r>
              <a:rPr lang="en-US" sz="3000" dirty="0">
                <a:cs typeface="Arial" pitchFamily="34" charset="0"/>
              </a:rPr>
              <a:t>Assets </a:t>
            </a:r>
            <a:r>
              <a:rPr lang="vi-VN" sz="3000" dirty="0">
                <a:cs typeface="Arial" pitchFamily="34" charset="0"/>
              </a:rPr>
              <a:t>=</a:t>
            </a:r>
            <a:r>
              <a:rPr lang="en-US" sz="3000" dirty="0">
                <a:cs typeface="Arial" pitchFamily="34" charset="0"/>
              </a:rPr>
              <a:t> </a:t>
            </a:r>
            <a:r>
              <a:rPr lang="vi-VN" sz="3000" dirty="0">
                <a:cs typeface="Arial" pitchFamily="34" charset="0"/>
              </a:rPr>
              <a:t>∆</a:t>
            </a:r>
            <a:r>
              <a:rPr lang="en-US" sz="3000" dirty="0">
                <a:cs typeface="Arial" pitchFamily="34" charset="0"/>
              </a:rPr>
              <a:t>L</a:t>
            </a:r>
            <a:r>
              <a:rPr lang="vi-VN" sz="3000" dirty="0">
                <a:cs typeface="Arial" pitchFamily="34" charset="0"/>
              </a:rPr>
              <a:t>iabilities</a:t>
            </a:r>
            <a:r>
              <a:rPr lang="en-US" sz="3000" dirty="0">
                <a:cs typeface="Arial" pitchFamily="34" charset="0"/>
              </a:rPr>
              <a:t> </a:t>
            </a:r>
            <a:r>
              <a:rPr lang="vi-VN" sz="3000" dirty="0">
                <a:cs typeface="Arial" pitchFamily="34" charset="0"/>
              </a:rPr>
              <a:t>+</a:t>
            </a:r>
            <a:r>
              <a:rPr lang="en-US" sz="3000" dirty="0">
                <a:cs typeface="Arial" pitchFamily="34" charset="0"/>
              </a:rPr>
              <a:t> </a:t>
            </a:r>
            <a:r>
              <a:rPr lang="vi-VN" sz="3000" dirty="0">
                <a:cs typeface="Arial" pitchFamily="34" charset="0"/>
              </a:rPr>
              <a:t>∆</a:t>
            </a:r>
            <a:r>
              <a:rPr lang="en-US" sz="3000" dirty="0">
                <a:cs typeface="Arial" pitchFamily="34" charset="0"/>
              </a:rPr>
              <a:t>Con. Capital</a:t>
            </a:r>
            <a:r>
              <a:rPr lang="vi-VN" sz="3000" dirty="0">
                <a:cs typeface="Arial" pitchFamily="34" charset="0"/>
              </a:rPr>
              <a:t>+</a:t>
            </a:r>
            <a:r>
              <a:rPr lang="en-US" sz="3000" dirty="0">
                <a:cs typeface="Arial" pitchFamily="34" charset="0"/>
              </a:rPr>
              <a:t> </a:t>
            </a:r>
            <a:r>
              <a:rPr lang="vi-VN" sz="3000" dirty="0">
                <a:cs typeface="Arial" pitchFamily="34" charset="0"/>
              </a:rPr>
              <a:t>∆</a:t>
            </a:r>
            <a:r>
              <a:rPr lang="en-US" sz="3000" dirty="0">
                <a:cs typeface="Arial" pitchFamily="34" charset="0"/>
              </a:rPr>
              <a:t>Ret. Earn.</a:t>
            </a:r>
            <a:endParaRPr lang="vi-VN" sz="3000" dirty="0">
              <a:cs typeface="Arial" pitchFamily="34" charset="0"/>
            </a:endParaRPr>
          </a:p>
          <a:p>
            <a:pPr>
              <a:buNone/>
            </a:pPr>
            <a:r>
              <a:rPr lang="en-US" sz="3000" dirty="0">
                <a:cs typeface="Arial" pitchFamily="34" charset="0"/>
              </a:rPr>
              <a:t>Or</a:t>
            </a:r>
            <a:r>
              <a:rPr lang="vi-VN" sz="3000" dirty="0">
                <a:cs typeface="Arial" pitchFamily="34" charset="0"/>
              </a:rPr>
              <a:t>:</a:t>
            </a:r>
          </a:p>
          <a:p>
            <a:pPr>
              <a:buNone/>
            </a:pPr>
            <a:r>
              <a:rPr lang="vi-VN" sz="3000" dirty="0">
                <a:cs typeface="Arial" pitchFamily="34" charset="0"/>
              </a:rPr>
              <a:t>∆</a:t>
            </a:r>
            <a:r>
              <a:rPr lang="en-US" sz="3000" dirty="0">
                <a:cs typeface="Arial" pitchFamily="34" charset="0"/>
              </a:rPr>
              <a:t>Assets </a:t>
            </a:r>
            <a:r>
              <a:rPr lang="vi-VN" sz="3000" dirty="0">
                <a:cs typeface="Arial" pitchFamily="34" charset="0"/>
              </a:rPr>
              <a:t>=</a:t>
            </a:r>
            <a:r>
              <a:rPr lang="en-US" sz="3000" dirty="0">
                <a:cs typeface="Arial" pitchFamily="34" charset="0"/>
              </a:rPr>
              <a:t>                </a:t>
            </a:r>
            <a:r>
              <a:rPr lang="vi-VN" sz="3000" dirty="0">
                <a:cs typeface="Arial" pitchFamily="34" charset="0"/>
              </a:rPr>
              <a:t>∆</a:t>
            </a:r>
            <a:r>
              <a:rPr lang="en-US" sz="3000" dirty="0">
                <a:cs typeface="Arial" pitchFamily="34" charset="0"/>
              </a:rPr>
              <a:t>Sources of Capital</a:t>
            </a:r>
            <a:endParaRPr lang="vi-VN" sz="3000" dirty="0">
              <a:cs typeface="Arial" pitchFamily="34" charset="0"/>
            </a:endParaRPr>
          </a:p>
          <a:p>
            <a:pPr>
              <a:buNone/>
            </a:pPr>
            <a:r>
              <a:rPr lang="en-US" sz="3000" dirty="0">
                <a:cs typeface="Arial" pitchFamily="34" charset="0"/>
              </a:rPr>
              <a:t>And</a:t>
            </a:r>
            <a:r>
              <a:rPr lang="vi-VN" sz="3000" dirty="0">
                <a:cs typeface="Arial" pitchFamily="34" charset="0"/>
              </a:rPr>
              <a:t>:</a:t>
            </a:r>
          </a:p>
          <a:p>
            <a:pPr>
              <a:buNone/>
            </a:pPr>
            <a:r>
              <a:rPr lang="en-US" sz="3000" dirty="0">
                <a:cs typeface="Arial" pitchFamily="34" charset="0"/>
              </a:rPr>
              <a:t>        </a:t>
            </a:r>
            <a:r>
              <a:rPr lang="vi-VN" sz="3000" dirty="0">
                <a:cs typeface="Arial" pitchFamily="34" charset="0"/>
              </a:rPr>
              <a:t>346	</a:t>
            </a:r>
            <a:r>
              <a:rPr lang="en-US" sz="3000" dirty="0">
                <a:cs typeface="Arial" pitchFamily="34" charset="0"/>
              </a:rPr>
              <a:t>       </a:t>
            </a:r>
            <a:r>
              <a:rPr lang="vi-VN" sz="3000" dirty="0">
                <a:cs typeface="Arial" pitchFamily="34" charset="0"/>
              </a:rPr>
              <a:t>=</a:t>
            </a:r>
            <a:r>
              <a:rPr lang="en-US" sz="3000" dirty="0">
                <a:cs typeface="Arial" pitchFamily="34" charset="0"/>
              </a:rPr>
              <a:t>     </a:t>
            </a:r>
            <a:r>
              <a:rPr lang="vi-VN" sz="3000" dirty="0">
                <a:cs typeface="Arial" pitchFamily="34" charset="0"/>
              </a:rPr>
              <a:t>184	+	</a:t>
            </a:r>
            <a:r>
              <a:rPr lang="en-US" sz="3000" dirty="0">
                <a:cs typeface="Arial" pitchFamily="34" charset="0"/>
              </a:rPr>
              <a:t>         </a:t>
            </a:r>
            <a:r>
              <a:rPr lang="vi-VN" sz="3000" dirty="0">
                <a:cs typeface="Arial" pitchFamily="34" charset="0"/>
              </a:rPr>
              <a:t>162</a:t>
            </a:r>
          </a:p>
          <a:p>
            <a:pPr>
              <a:buNone/>
            </a:pPr>
            <a:r>
              <a:rPr lang="en-US" sz="3000" dirty="0">
                <a:cs typeface="Arial" pitchFamily="34" charset="0"/>
              </a:rPr>
              <a:t>Net Income</a:t>
            </a:r>
            <a:r>
              <a:rPr lang="vi-VN" sz="3000" dirty="0">
                <a:cs typeface="Arial" pitchFamily="34" charset="0"/>
              </a:rPr>
              <a:t>=</a:t>
            </a:r>
            <a:r>
              <a:rPr lang="en-US" sz="3000" dirty="0">
                <a:cs typeface="Arial" pitchFamily="34" charset="0"/>
              </a:rPr>
              <a:t>    Dividends</a:t>
            </a:r>
            <a:r>
              <a:rPr lang="vi-VN" sz="3000" dirty="0">
                <a:cs typeface="Arial" pitchFamily="34" charset="0"/>
              </a:rPr>
              <a:t>	+</a:t>
            </a:r>
            <a:r>
              <a:rPr lang="en-US" sz="3000" dirty="0">
                <a:cs typeface="Arial" pitchFamily="34" charset="0"/>
              </a:rPr>
              <a:t>   </a:t>
            </a:r>
            <a:r>
              <a:rPr lang="vi-VN" sz="3000" dirty="0">
                <a:cs typeface="Arial" pitchFamily="34" charset="0"/>
              </a:rPr>
              <a:t>∆</a:t>
            </a:r>
            <a:r>
              <a:rPr lang="en-US" sz="3000" dirty="0">
                <a:cs typeface="Arial" pitchFamily="34" charset="0"/>
              </a:rPr>
              <a:t> Ret. Earnings.</a:t>
            </a:r>
            <a:endParaRPr lang="vi-VN" sz="3000" dirty="0">
              <a:cs typeface="Arial" pitchFamily="34" charset="0"/>
            </a:endParaRPr>
          </a:p>
          <a:p>
            <a:pPr marL="347472" indent="-457200" algn="just">
              <a:buNone/>
            </a:pPr>
            <a:endParaRPr lang="en-US" sz="3000" b="1" i="1" dirty="0"/>
          </a:p>
          <a:p>
            <a:pPr marL="346075" indent="-346075" algn="just">
              <a:buNone/>
            </a:pPr>
            <a:endParaRPr lang="en-US" sz="3000" dirty="0"/>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6075" lvl="0" indent="-346075" algn="just">
              <a:buNone/>
            </a:pPr>
            <a:endParaRPr lang="en-US" sz="2000" i="1" dirty="0">
              <a:cs typeface="Arial" pitchFamily="34" charset="0"/>
            </a:endParaRPr>
          </a:p>
          <a:p>
            <a:pPr marL="347472" indent="-457200">
              <a:buNone/>
            </a:pPr>
            <a:endParaRPr lang="en-US" sz="3000" i="1" dirty="0"/>
          </a:p>
          <a:p>
            <a:pPr>
              <a:buNone/>
            </a:pPr>
            <a:endParaRPr lang="en-US" sz="3000" i="1" dirty="0"/>
          </a:p>
          <a:p>
            <a:pPr>
              <a:buNone/>
            </a:pPr>
            <a:endParaRPr lang="en-US" sz="3000" i="1" dirty="0"/>
          </a:p>
          <a:p>
            <a:pPr>
              <a:buNone/>
            </a:pPr>
            <a:endParaRPr lang="en-US" sz="3000" i="1" dirty="0"/>
          </a:p>
          <a:p>
            <a:pPr>
              <a:buNone/>
            </a:pPr>
            <a:endParaRPr lang="en-US" sz="3000" i="1" dirty="0"/>
          </a:p>
          <a:p>
            <a:pPr>
              <a:buFontTx/>
              <a:buNone/>
            </a:pPr>
            <a:endParaRPr lang="en-US" sz="3000" dirty="0"/>
          </a:p>
          <a:p>
            <a:pPr>
              <a:buFontTx/>
              <a:buNone/>
            </a:pPr>
            <a:endParaRPr lang="vi-VN" sz="3000" i="1" dirty="0"/>
          </a:p>
        </p:txBody>
      </p:sp>
      <p:sp>
        <p:nvSpPr>
          <p:cNvPr id="1026" name="AutoShape 2"/>
          <p:cNvSpPr>
            <a:spLocks/>
          </p:cNvSpPr>
          <p:nvPr/>
        </p:nvSpPr>
        <p:spPr bwMode="auto">
          <a:xfrm rot="5400000">
            <a:off x="5981699" y="1028699"/>
            <a:ext cx="304800" cy="4191001"/>
          </a:xfrm>
          <a:prstGeom prst="rightBrace">
            <a:avLst>
              <a:gd name="adj1" fmla="val 10376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Title 4">
            <a:extLst>
              <a:ext uri="{FF2B5EF4-FFF2-40B4-BE49-F238E27FC236}">
                <a16:creationId xmlns:a16="http://schemas.microsoft.com/office/drawing/2014/main" id="{A6D98FE1-760D-4FD7-AF88-E20EA03EF229}"/>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19</a:t>
            </a:fld>
            <a:endParaRPr lang="vi-VN">
              <a:solidFill>
                <a:schemeClr val="tx1"/>
              </a:solidFill>
            </a:endParaRPr>
          </a:p>
        </p:txBody>
      </p:sp>
      <p:sp>
        <p:nvSpPr>
          <p:cNvPr id="10243" name="Content Placeholder 5"/>
          <p:cNvSpPr>
            <a:spLocks noGrp="1"/>
          </p:cNvSpPr>
          <p:nvPr>
            <p:ph idx="1"/>
          </p:nvPr>
        </p:nvSpPr>
        <p:spPr>
          <a:xfrm>
            <a:off x="76200" y="1371600"/>
            <a:ext cx="9067800" cy="4697413"/>
          </a:xfrm>
        </p:spPr>
        <p:txBody>
          <a:bodyPr/>
          <a:lstStyle/>
          <a:p>
            <a:pPr marL="347472" indent="-457200" algn="just">
              <a:buFont typeface="Arial" panose="020B0604020202020204" pitchFamily="34" charset="0"/>
              <a:buNone/>
            </a:pPr>
            <a:r>
              <a:rPr lang="en-US" sz="3000" b="1" i="1" dirty="0">
                <a:latin typeface="Arial" panose="020B0604020202020204" pitchFamily="34" charset="0"/>
                <a:cs typeface="Arial" panose="020B0604020202020204" pitchFamily="34" charset="0"/>
              </a:rPr>
              <a:t>The Relationship between BS and IS</a:t>
            </a:r>
          </a:p>
          <a:p>
            <a:pPr marL="347472" indent="-457200" algn="just">
              <a:buFont typeface="Arial" panose="020B0604020202020204" pitchFamily="34" charset="0"/>
              <a:buNone/>
            </a:pPr>
            <a:r>
              <a:rPr lang="en-US" sz="3000" b="1" i="1" dirty="0">
                <a:latin typeface="Arial" panose="020B0604020202020204" pitchFamily="34" charset="0"/>
                <a:cs typeface="Arial" panose="020B0604020202020204" pitchFamily="34" charset="0"/>
              </a:rPr>
              <a:t>Example: </a:t>
            </a:r>
            <a:r>
              <a:rPr lang="en-US" sz="3000" dirty="0">
                <a:latin typeface="Arial" panose="020B0604020202020204" pitchFamily="34" charset="0"/>
                <a:cs typeface="Arial" panose="020B0604020202020204" pitchFamily="34" charset="0"/>
              </a:rPr>
              <a:t>Mai Linh Inc. records an expense related to research and development. How does this action affect the balance sheet? </a:t>
            </a:r>
          </a:p>
          <a:p>
            <a:pPr marL="404622" indent="-514350" algn="just">
              <a:buFont typeface="Arial" panose="020B0604020202020204" pitchFamily="34" charset="0"/>
              <a:buAutoNum type="alphaUcPeriod"/>
            </a:pPr>
            <a:r>
              <a:rPr lang="en-US" sz="3000" dirty="0">
                <a:latin typeface="Arial" panose="020B0604020202020204" pitchFamily="34" charset="0"/>
                <a:cs typeface="Arial" panose="020B0604020202020204" pitchFamily="34" charset="0"/>
              </a:rPr>
              <a:t>Increases assets.</a:t>
            </a:r>
          </a:p>
          <a:p>
            <a:pPr marL="404622" indent="-514350" algn="just">
              <a:buFontTx/>
              <a:buAutoNum type="alphaUcPeriod"/>
            </a:pPr>
            <a:r>
              <a:rPr lang="en-US" sz="3000" dirty="0">
                <a:latin typeface="Arial" panose="020B0604020202020204" pitchFamily="34" charset="0"/>
                <a:cs typeface="Arial" panose="020B0604020202020204" pitchFamily="34" charset="0"/>
              </a:rPr>
              <a:t>Decreases liabilities.</a:t>
            </a:r>
          </a:p>
          <a:p>
            <a:pPr marL="404622" indent="-514350" algn="just">
              <a:buFontTx/>
              <a:buAutoNum type="alphaUcPeriod"/>
            </a:pPr>
            <a:r>
              <a:rPr lang="en-US" sz="3000" dirty="0">
                <a:latin typeface="Arial" panose="020B0604020202020204" pitchFamily="34" charset="0"/>
                <a:cs typeface="Arial" panose="020B0604020202020204" pitchFamily="34" charset="0"/>
              </a:rPr>
              <a:t>Reduce revenue.</a:t>
            </a:r>
          </a:p>
          <a:p>
            <a:pPr marL="404622" indent="-514350" algn="just">
              <a:buFont typeface="Arial" panose="020B0604020202020204" pitchFamily="34" charset="0"/>
              <a:buAutoNum type="alphaUcPeriod"/>
            </a:pPr>
            <a:r>
              <a:rPr lang="en-US" sz="3000" dirty="0">
                <a:latin typeface="Arial" panose="020B0604020202020204" pitchFamily="34" charset="0"/>
                <a:cs typeface="Arial" panose="020B0604020202020204" pitchFamily="34" charset="0"/>
              </a:rPr>
              <a:t>Increases equity.</a:t>
            </a:r>
            <a:endParaRPr lang="vi-VN" sz="3000" i="1" dirty="0">
              <a:latin typeface="Arial" panose="020B0604020202020204" pitchFamily="34" charset="0"/>
              <a:cs typeface="Arial" panose="020B0604020202020204" pitchFamily="34" charset="0"/>
            </a:endParaRPr>
          </a:p>
        </p:txBody>
      </p:sp>
      <p:sp>
        <p:nvSpPr>
          <p:cNvPr id="6" name="Title 4">
            <a:extLst>
              <a:ext uri="{FF2B5EF4-FFF2-40B4-BE49-F238E27FC236}">
                <a16:creationId xmlns:a16="http://schemas.microsoft.com/office/drawing/2014/main" id="{F7BAF41F-3ED0-435B-92AF-712E16ABE999}"/>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ctrTitle" idx="4294967295"/>
          </p:nvPr>
        </p:nvSpPr>
        <p:spPr>
          <a:xfrm>
            <a:off x="0" y="2209800"/>
            <a:ext cx="9144000" cy="3276600"/>
          </a:xfrm>
          <a:noFill/>
          <a:ln>
            <a:solidFill>
              <a:srgbClr val="000000"/>
            </a:solidFill>
          </a:ln>
        </p:spPr>
        <p:txBody>
          <a:bodyPr/>
          <a:lstStyle/>
          <a:p>
            <a:pPr algn="ctr"/>
            <a:r>
              <a:rPr lang="en-US" sz="3200" b="1" i="1" dirty="0">
                <a:solidFill>
                  <a:schemeClr val="tx1"/>
                </a:solidFill>
              </a:rPr>
              <a:t>TCH321</a:t>
            </a:r>
            <a:br>
              <a:rPr lang="en-US" sz="3200" b="1" i="1" dirty="0">
                <a:solidFill>
                  <a:schemeClr val="tx1"/>
                </a:solidFill>
              </a:rPr>
            </a:br>
            <a:r>
              <a:rPr lang="en-US" sz="2500" b="1" dirty="0">
                <a:solidFill>
                  <a:schemeClr val="tx1"/>
                </a:solidFill>
              </a:rPr>
              <a:t>CORPORATE FINANCE</a:t>
            </a:r>
            <a:br>
              <a:rPr lang="en-US" sz="2500" b="1" dirty="0">
                <a:solidFill>
                  <a:schemeClr val="tx1"/>
                </a:solidFill>
              </a:rPr>
            </a:br>
            <a:r>
              <a:rPr lang="en-US" sz="2500" b="1" i="1" dirty="0" err="1">
                <a:solidFill>
                  <a:schemeClr val="tx1"/>
                </a:solidFill>
              </a:rPr>
              <a:t>Nguyễn</a:t>
            </a:r>
            <a:r>
              <a:rPr lang="en-US" sz="2500" b="1" i="1" dirty="0">
                <a:solidFill>
                  <a:schemeClr val="tx1"/>
                </a:solidFill>
              </a:rPr>
              <a:t> </a:t>
            </a:r>
            <a:r>
              <a:rPr lang="en-US" sz="2500" b="1" i="1" dirty="0" err="1">
                <a:solidFill>
                  <a:schemeClr val="tx1"/>
                </a:solidFill>
              </a:rPr>
              <a:t>Mạnh</a:t>
            </a:r>
            <a:r>
              <a:rPr lang="en-US" sz="2500" b="1" i="1" dirty="0">
                <a:solidFill>
                  <a:schemeClr val="tx1"/>
                </a:solidFill>
              </a:rPr>
              <a:t> </a:t>
            </a:r>
            <a:r>
              <a:rPr lang="en-US" sz="2500" b="1" i="1" dirty="0" err="1">
                <a:solidFill>
                  <a:schemeClr val="tx1"/>
                </a:solidFill>
              </a:rPr>
              <a:t>Hiệp</a:t>
            </a:r>
            <a:br>
              <a:rPr lang="en-US" sz="2500" b="1" i="1" dirty="0">
                <a:solidFill>
                  <a:schemeClr val="tx1"/>
                </a:solidFill>
              </a:rPr>
            </a:br>
            <a:r>
              <a:rPr lang="en-US" sz="2500" b="1" i="1" dirty="0">
                <a:solidFill>
                  <a:schemeClr val="tx1"/>
                </a:solidFill>
              </a:rPr>
              <a:t>2020</a:t>
            </a:r>
            <a:br>
              <a:rPr lang="en-US" sz="2500" b="1" i="1" dirty="0">
                <a:solidFill>
                  <a:schemeClr val="tx1"/>
                </a:solidFill>
              </a:rPr>
            </a:br>
            <a:endParaRPr lang="vi-VN" sz="2500" b="1" dirty="0">
              <a:solidFill>
                <a:schemeClr val="tx1"/>
              </a:solidFill>
            </a:endParaRPr>
          </a:p>
        </p:txBody>
      </p:sp>
      <p:sp>
        <p:nvSpPr>
          <p:cNvPr id="4099" name="Slide Number Placeholder 2"/>
          <p:cNvSpPr>
            <a:spLocks noGrp="1"/>
          </p:cNvSpPr>
          <p:nvPr>
            <p:ph type="sldNum" sz="quarter" idx="12"/>
          </p:nvPr>
        </p:nvSpPr>
        <p:spPr bwMode="auto">
          <a:noFill/>
          <a:ln>
            <a:miter lim="800000"/>
            <a:headEnd/>
            <a:tailEnd/>
          </a:ln>
        </p:spPr>
        <p:txBody>
          <a:bodyPr/>
          <a:lstStyle/>
          <a:p>
            <a:fld id="{BC3BAD24-120C-4693-BC05-59A13266C2CE}" type="slidenum">
              <a:rPr lang="vi-VN" smtClean="0"/>
              <a:pPr/>
              <a:t>2</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xEl>
                                              <p:charRg st="4294967295" end="4294967295"/>
                                            </p:txEl>
                                          </p:spTgt>
                                        </p:tgtEl>
                                        <p:attrNameLst>
                                          <p:attrName>style.visibility</p:attrName>
                                        </p:attrNameLst>
                                      </p:cBhvr>
                                      <p:to>
                                        <p:strVal val="visible"/>
                                      </p:to>
                                    </p:set>
                                    <p:animEffect transition="in" filter="blinds(horizontal)">
                                      <p:cBhvr>
                                        <p:cTn id="7" dur="500"/>
                                        <p:tgtEl>
                                          <p:spTgt spid="5122">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20</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None/>
            </a:pPr>
            <a:r>
              <a:rPr lang="en-US" sz="3000" b="1" i="1" dirty="0"/>
              <a:t>Balance Sheet</a:t>
            </a:r>
          </a:p>
          <a:p>
            <a:pPr>
              <a:buFont typeface="Wingdings" pitchFamily="2" charset="2"/>
              <a:buChar char="§"/>
            </a:pPr>
            <a:r>
              <a:rPr lang="en-US" sz="3000" dirty="0"/>
              <a:t>A statement of financial condition/position at a point in time. </a:t>
            </a:r>
          </a:p>
          <a:p>
            <a:pPr>
              <a:buFont typeface="Wingdings" pitchFamily="2" charset="2"/>
              <a:buChar char="§"/>
            </a:pPr>
            <a:r>
              <a:rPr lang="en-US" sz="3000" dirty="0"/>
              <a:t>Used to assess a firm’s liquidity, solvency, and ability to make distributions to shareholders.</a:t>
            </a:r>
          </a:p>
          <a:p>
            <a:pPr>
              <a:buFont typeface="Wingdings" pitchFamily="2" charset="2"/>
              <a:buChar char="§"/>
            </a:pPr>
            <a:r>
              <a:rPr lang="en-US" sz="3000" dirty="0"/>
              <a:t>Three elements: assets, liabilities, equity.</a:t>
            </a:r>
          </a:p>
          <a:p>
            <a:pPr>
              <a:buFont typeface="Wingdings" pitchFamily="2" charset="2"/>
              <a:buChar char="§"/>
            </a:pPr>
            <a:endParaRPr lang="en-US" sz="3000" dirty="0"/>
          </a:p>
          <a:p>
            <a:pPr>
              <a:buFont typeface="Wingdings" pitchFamily="2" charset="2"/>
              <a:buChar char="§"/>
            </a:pPr>
            <a:r>
              <a:rPr lang="en-US" sz="3000" dirty="0"/>
              <a:t>Assets and liabilities are classified as current and non-current.</a:t>
            </a:r>
            <a:endParaRPr lang="en-US" sz="3000" i="1" dirty="0">
              <a:cs typeface="Arial" pitchFamily="34" charset="0"/>
            </a:endParaRPr>
          </a:p>
          <a:p>
            <a:pPr marL="346075" lvl="0" indent="-346075" algn="just">
              <a:buFont typeface="Wingdings" pitchFamily="2" charset="2"/>
              <a:buChar char="§"/>
            </a:pPr>
            <a:endParaRPr lang="en-US" sz="3000" i="1" dirty="0">
              <a:cs typeface="Arial" pitchFamily="34" charset="0"/>
            </a:endParaRPr>
          </a:p>
          <a:p>
            <a:pPr marL="346075" lvl="0" indent="-346075" algn="just">
              <a:buFont typeface="Wingdings" pitchFamily="2" charset="2"/>
              <a:buChar char="§"/>
            </a:pPr>
            <a:endParaRPr lang="en-US" sz="3000" i="1" dirty="0">
              <a:cs typeface="Arial" pitchFamily="34" charset="0"/>
            </a:endParaRPr>
          </a:p>
          <a:p>
            <a:pPr marL="346075" lvl="0" indent="-346075" algn="just">
              <a:buFont typeface="Wingdings" pitchFamily="2" charset="2"/>
              <a:buChar char="§"/>
            </a:pPr>
            <a:endParaRPr lang="en-US" sz="3000" i="1" dirty="0">
              <a:cs typeface="Arial" pitchFamily="34" charset="0"/>
            </a:endParaRPr>
          </a:p>
          <a:p>
            <a:pPr marL="346075" lvl="0" indent="-346075" algn="just">
              <a:buFont typeface="Wingdings" pitchFamily="2" charset="2"/>
              <a:buChar char="§"/>
            </a:pPr>
            <a:endParaRPr lang="en-US" sz="3000" i="1" dirty="0">
              <a:cs typeface="Arial" pitchFamily="34" charset="0"/>
            </a:endParaRPr>
          </a:p>
          <a:p>
            <a:pPr marL="346075" lvl="0" indent="-346075" algn="just">
              <a:buFont typeface="Wingdings" pitchFamily="2" charset="2"/>
              <a:buChar char="§"/>
            </a:pPr>
            <a:endParaRPr lang="en-US" sz="3000" i="1" dirty="0">
              <a:cs typeface="Arial" pitchFamily="34" charset="0"/>
            </a:endParaRPr>
          </a:p>
          <a:p>
            <a:pPr marL="346075" lvl="0" indent="-346075" algn="just">
              <a:buFont typeface="Wingdings" pitchFamily="2" charset="2"/>
              <a:buChar char="§"/>
            </a:pPr>
            <a:endParaRPr lang="en-US" sz="3000" i="1" dirty="0">
              <a:cs typeface="Arial" pitchFamily="34" charset="0"/>
            </a:endParaRPr>
          </a:p>
          <a:p>
            <a:pPr marL="347472" indent="-457200">
              <a:buFont typeface="Wingdings" pitchFamily="2" charset="2"/>
              <a:buChar char="§"/>
            </a:pPr>
            <a:endParaRPr lang="en-US" sz="3000" i="1" dirty="0"/>
          </a:p>
          <a:p>
            <a:pPr>
              <a:buFont typeface="Wingdings" pitchFamily="2" charset="2"/>
              <a:buChar char="§"/>
            </a:pPr>
            <a:endParaRPr lang="en-US" sz="3000" i="1" dirty="0"/>
          </a:p>
          <a:p>
            <a:pPr>
              <a:buFont typeface="Wingdings" pitchFamily="2" charset="2"/>
              <a:buChar char="§"/>
            </a:pPr>
            <a:endParaRPr lang="en-US" sz="3000" i="1" dirty="0"/>
          </a:p>
          <a:p>
            <a:pPr>
              <a:buFont typeface="Wingdings" pitchFamily="2" charset="2"/>
              <a:buChar char="§"/>
            </a:pPr>
            <a:endParaRPr lang="en-US" sz="3000" i="1" dirty="0"/>
          </a:p>
          <a:p>
            <a:pPr>
              <a:buFont typeface="Wingdings" pitchFamily="2" charset="2"/>
              <a:buChar char="§"/>
            </a:pPr>
            <a:endParaRPr lang="en-US" sz="3000" i="1" dirty="0"/>
          </a:p>
          <a:p>
            <a:pPr>
              <a:buFont typeface="Wingdings" pitchFamily="2" charset="2"/>
              <a:buChar char="§"/>
            </a:pPr>
            <a:endParaRPr lang="en-US" sz="3000" dirty="0"/>
          </a:p>
          <a:p>
            <a:pPr>
              <a:buFont typeface="Wingdings" pitchFamily="2" charset="2"/>
              <a:buChar char="§"/>
            </a:pPr>
            <a:endParaRPr lang="vi-VN" sz="3000" i="1" dirty="0"/>
          </a:p>
        </p:txBody>
      </p:sp>
      <p:pic>
        <p:nvPicPr>
          <p:cNvPr id="2" name="Picture 1">
            <a:extLst>
              <a:ext uri="{FF2B5EF4-FFF2-40B4-BE49-F238E27FC236}">
                <a16:creationId xmlns:a16="http://schemas.microsoft.com/office/drawing/2014/main" id="{0148A63C-17B7-4B24-8D29-0EE4E4F5519D}"/>
              </a:ext>
            </a:extLst>
          </p:cNvPr>
          <p:cNvPicPr>
            <a:picLocks noChangeAspect="1"/>
          </p:cNvPicPr>
          <p:nvPr/>
        </p:nvPicPr>
        <p:blipFill>
          <a:blip r:embed="rId3"/>
          <a:stretch>
            <a:fillRect/>
          </a:stretch>
        </p:blipFill>
        <p:spPr>
          <a:xfrm>
            <a:off x="1591640" y="4495800"/>
            <a:ext cx="5960720" cy="429000"/>
          </a:xfrm>
          <a:prstGeom prst="rect">
            <a:avLst/>
          </a:prstGeom>
        </p:spPr>
      </p:pic>
      <p:sp>
        <p:nvSpPr>
          <p:cNvPr id="6" name="Title 4">
            <a:extLst>
              <a:ext uri="{FF2B5EF4-FFF2-40B4-BE49-F238E27FC236}">
                <a16:creationId xmlns:a16="http://schemas.microsoft.com/office/drawing/2014/main" id="{3F043F2A-6A58-4AD1-9692-0901E4974EB5}"/>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21</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Font typeface="Arial" panose="020B0604020202020204" pitchFamily="34" charset="0"/>
              <a:buNone/>
            </a:pPr>
            <a:r>
              <a:rPr lang="en-US" sz="3000" b="1" i="1" dirty="0">
                <a:latin typeface="Arial" panose="020B0604020202020204" pitchFamily="34" charset="0"/>
                <a:cs typeface="Arial" panose="020B0604020202020204" pitchFamily="34" charset="0"/>
              </a:rPr>
              <a:t>The Balance Sheet: </a:t>
            </a:r>
            <a:r>
              <a:rPr lang="en-US" sz="3000" dirty="0">
                <a:latin typeface="Arial" panose="020B0604020202020204" pitchFamily="34" charset="0"/>
                <a:cs typeface="Arial" panose="020B0604020202020204" pitchFamily="34" charset="0"/>
              </a:rPr>
              <a:t>An Example</a:t>
            </a:r>
          </a:p>
        </p:txBody>
      </p:sp>
      <p:sp>
        <p:nvSpPr>
          <p:cNvPr id="6" name="Title 4">
            <a:extLst>
              <a:ext uri="{FF2B5EF4-FFF2-40B4-BE49-F238E27FC236}">
                <a16:creationId xmlns:a16="http://schemas.microsoft.com/office/drawing/2014/main" id="{E4623A34-D017-4C8A-9195-F6197508B4E3}"/>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extLst>
      <p:ext uri="{BB962C8B-B14F-4D97-AF65-F5344CB8AC3E}">
        <p14:creationId xmlns:p14="http://schemas.microsoft.com/office/powerpoint/2010/main" val="414971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22</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Font typeface="Arial" panose="020B0604020202020204" pitchFamily="34" charset="0"/>
              <a:buNone/>
            </a:pPr>
            <a:r>
              <a:rPr lang="en-US" sz="3000" b="1" i="1" dirty="0">
                <a:latin typeface="Arial" panose="020B0604020202020204" pitchFamily="34" charset="0"/>
                <a:cs typeface="Arial" panose="020B0604020202020204" pitchFamily="34" charset="0"/>
              </a:rPr>
              <a:t>The Balance Sheet</a:t>
            </a:r>
          </a:p>
          <a:p>
            <a:pPr marL="347472" indent="-457200" algn="just">
              <a:buFont typeface="Arial" panose="020B0604020202020204" pitchFamily="34" charset="0"/>
              <a:buNone/>
            </a:pPr>
            <a:r>
              <a:rPr lang="en-US" sz="3000" b="1" i="1" dirty="0">
                <a:latin typeface="Arial" panose="020B0604020202020204" pitchFamily="34" charset="0"/>
                <a:cs typeface="Arial" panose="020B0604020202020204" pitchFamily="34" charset="0"/>
              </a:rPr>
              <a:t>Example: </a:t>
            </a:r>
            <a:r>
              <a:rPr lang="en-US" sz="3000" dirty="0">
                <a:latin typeface="Arial" panose="020B0604020202020204" pitchFamily="34" charset="0"/>
                <a:cs typeface="Arial" panose="020B0604020202020204" pitchFamily="34" charset="0"/>
              </a:rPr>
              <a:t>What would happen to Mai Linh Corp.’s balance sheet when it tightens sales policy, specifically, it stops allowing sales on credit?</a:t>
            </a:r>
          </a:p>
          <a:p>
            <a:pPr marL="404622" indent="-514350" algn="just">
              <a:buFont typeface="Arial" panose="020B0604020202020204" pitchFamily="34" charset="0"/>
              <a:buAutoNum type="alphaUcPeriod"/>
            </a:pPr>
            <a:r>
              <a:rPr lang="en-US" sz="3000" dirty="0">
                <a:latin typeface="Arial" panose="020B0604020202020204" pitchFamily="34" charset="0"/>
                <a:cs typeface="Arial" panose="020B0604020202020204" pitchFamily="34" charset="0"/>
              </a:rPr>
              <a:t>A decrease in receivables.</a:t>
            </a:r>
          </a:p>
          <a:p>
            <a:pPr marL="404622" indent="-514350" algn="just">
              <a:buFontTx/>
              <a:buAutoNum type="alphaUcPeriod"/>
            </a:pPr>
            <a:r>
              <a:rPr lang="en-US" sz="3000" dirty="0">
                <a:latin typeface="Arial" panose="020B0604020202020204" pitchFamily="34" charset="0"/>
                <a:cs typeface="Arial" panose="020B0604020202020204" pitchFamily="34" charset="0"/>
              </a:rPr>
              <a:t>A decrease in payables.</a:t>
            </a:r>
          </a:p>
          <a:p>
            <a:pPr marL="404622" indent="-514350" algn="just">
              <a:buFontTx/>
              <a:buAutoNum type="alphaUcPeriod"/>
            </a:pPr>
            <a:r>
              <a:rPr lang="en-US" sz="3000" dirty="0">
                <a:latin typeface="Arial" panose="020B0604020202020204" pitchFamily="34" charset="0"/>
                <a:cs typeface="Arial" panose="020B0604020202020204" pitchFamily="34" charset="0"/>
              </a:rPr>
              <a:t>An increase in sales revenue.</a:t>
            </a:r>
          </a:p>
          <a:p>
            <a:pPr marL="404622" indent="-514350" algn="just">
              <a:buFont typeface="Arial" panose="020B0604020202020204" pitchFamily="34" charset="0"/>
              <a:buAutoNum type="alphaUcPeriod"/>
            </a:pPr>
            <a:r>
              <a:rPr lang="en-US" sz="3000" dirty="0">
                <a:latin typeface="Arial" panose="020B0604020202020204" pitchFamily="34" charset="0"/>
                <a:cs typeface="Arial" panose="020B0604020202020204" pitchFamily="34" charset="0"/>
              </a:rPr>
              <a:t>An increase in net income.</a:t>
            </a:r>
            <a:endParaRPr lang="vi-VN" sz="3000" i="1"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207CF759-3457-41E1-BAD0-2406127FBD6A}"/>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23</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Font typeface="Arial" panose="020B0604020202020204" pitchFamily="34" charset="0"/>
              <a:buNone/>
            </a:pPr>
            <a:r>
              <a:rPr lang="en-US" sz="3000" b="1" i="1" dirty="0">
                <a:latin typeface="Arial" panose="020B0604020202020204" pitchFamily="34" charset="0"/>
                <a:cs typeface="Arial" panose="020B0604020202020204" pitchFamily="34" charset="0"/>
              </a:rPr>
              <a:t>The Balance Sheet</a:t>
            </a:r>
          </a:p>
          <a:p>
            <a:pPr marL="347472" indent="-457200" algn="just">
              <a:buFont typeface="Arial" panose="020B0604020202020204" pitchFamily="34" charset="0"/>
              <a:buNone/>
            </a:pPr>
            <a:r>
              <a:rPr lang="en-US" sz="3000" b="1" i="1" dirty="0">
                <a:latin typeface="Arial" panose="020B0604020202020204" pitchFamily="34" charset="0"/>
                <a:cs typeface="Arial" panose="020B0604020202020204" pitchFamily="34" charset="0"/>
              </a:rPr>
              <a:t>Example: </a:t>
            </a:r>
            <a:r>
              <a:rPr lang="en-US" sz="3000" dirty="0">
                <a:latin typeface="Arial" panose="020B0604020202020204" pitchFamily="34" charset="0"/>
                <a:cs typeface="Arial" panose="020B0604020202020204" pitchFamily="34" charset="0"/>
              </a:rPr>
              <a:t>Tuan Bach, CEO of Tuan Bach Corp. has found an excellent method of inventories management that will help to coordinate production and selling process more efficiently and significantly reduce the levels inventories the firm must maintain to guarantee smooth operation. How will this invention affect the balance sheet of the company?</a:t>
            </a:r>
          </a:p>
        </p:txBody>
      </p:sp>
      <p:sp>
        <p:nvSpPr>
          <p:cNvPr id="5" name="Title 4">
            <a:extLst>
              <a:ext uri="{FF2B5EF4-FFF2-40B4-BE49-F238E27FC236}">
                <a16:creationId xmlns:a16="http://schemas.microsoft.com/office/drawing/2014/main" id="{D7F4CA2D-DFC5-46E1-A5FE-A94DA289BA68}"/>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extLst>
      <p:ext uri="{BB962C8B-B14F-4D97-AF65-F5344CB8AC3E}">
        <p14:creationId xmlns:p14="http://schemas.microsoft.com/office/powerpoint/2010/main" val="3475039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24</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Font typeface="Arial" panose="020B0604020202020204" pitchFamily="34" charset="0"/>
              <a:buNone/>
            </a:pPr>
            <a:r>
              <a:rPr lang="en-US" sz="3000" b="1" i="1" dirty="0">
                <a:latin typeface="Arial" panose="020B0604020202020204" pitchFamily="34" charset="0"/>
                <a:cs typeface="Arial" panose="020B0604020202020204" pitchFamily="34" charset="0"/>
              </a:rPr>
              <a:t>The Balance Sheet</a:t>
            </a:r>
          </a:p>
          <a:p>
            <a:pPr marL="347472" indent="-457200" algn="just">
              <a:buFont typeface="Arial" panose="020B0604020202020204" pitchFamily="34" charset="0"/>
              <a:buNone/>
            </a:pPr>
            <a:r>
              <a:rPr lang="en-US" sz="3000" b="1" i="1" dirty="0">
                <a:latin typeface="Arial" panose="020B0604020202020204" pitchFamily="34" charset="0"/>
                <a:cs typeface="Arial" panose="020B0604020202020204" pitchFamily="34" charset="0"/>
              </a:rPr>
              <a:t>Example:</a:t>
            </a:r>
            <a:r>
              <a:rPr lang="en-US" sz="3000" dirty="0">
                <a:latin typeface="Arial" panose="020B0604020202020204" pitchFamily="34" charset="0"/>
                <a:cs typeface="Arial" panose="020B0604020202020204" pitchFamily="34" charset="0"/>
              </a:rPr>
              <a:t> Mai Linh Commercial is a chain of retail supermarkets. Tuan Bach Corp. is a real estate company which owns, trades and rents buildings, offices, apartments, houses… How would you expect their balance sheet to be different?</a:t>
            </a:r>
          </a:p>
        </p:txBody>
      </p:sp>
      <p:sp>
        <p:nvSpPr>
          <p:cNvPr id="5" name="Title 4">
            <a:extLst>
              <a:ext uri="{FF2B5EF4-FFF2-40B4-BE49-F238E27FC236}">
                <a16:creationId xmlns:a16="http://schemas.microsoft.com/office/drawing/2014/main" id="{D06E27AE-702F-4A48-B2A1-E9E9F0CBCEA4}"/>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extLst>
      <p:ext uri="{BB962C8B-B14F-4D97-AF65-F5344CB8AC3E}">
        <p14:creationId xmlns:p14="http://schemas.microsoft.com/office/powerpoint/2010/main" val="1117996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25</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None/>
            </a:pPr>
            <a:r>
              <a:rPr lang="en-US" sz="3000" b="1" i="1" dirty="0"/>
              <a:t>Balance Sheet: Some Notes</a:t>
            </a:r>
          </a:p>
          <a:p>
            <a:pPr marL="346075" indent="-346075" algn="just">
              <a:buFont typeface="Wingdings" pitchFamily="2" charset="2"/>
              <a:buChar char="§"/>
            </a:pPr>
            <a:r>
              <a:rPr lang="en-US" sz="3000" dirty="0"/>
              <a:t>WC= CA– CL.</a:t>
            </a:r>
          </a:p>
          <a:p>
            <a:pPr marL="346075" indent="-346075" algn="just">
              <a:buFont typeface="Wingdings" pitchFamily="2" charset="2"/>
              <a:buChar char="§"/>
            </a:pPr>
            <a:r>
              <a:rPr lang="en-US" sz="3000" dirty="0"/>
              <a:t>Strictly speaking, WC does not include current financial assets and liabilities (for instance, excess cash, short-term debts,…).</a:t>
            </a:r>
          </a:p>
          <a:p>
            <a:pPr marL="346075" indent="-346075" algn="just">
              <a:buFont typeface="Wingdings" pitchFamily="2" charset="2"/>
              <a:buChar char="§"/>
            </a:pPr>
            <a:r>
              <a:rPr lang="en-US" sz="3000" dirty="0"/>
              <a:t>Operating (current) liabilities should not be viewed as parts of firm’s financial activities.</a:t>
            </a:r>
          </a:p>
          <a:p>
            <a:pPr marL="346075" indent="-346075" algn="just">
              <a:buFont typeface="Wingdings" pitchFamily="2" charset="2"/>
              <a:buChar char="§"/>
            </a:pPr>
            <a:r>
              <a:rPr lang="en-US" sz="3000" dirty="0"/>
              <a:t>Cash is usually viewed as negative debt. </a:t>
            </a:r>
            <a:r>
              <a:rPr lang="en-US" sz="2000" i="1" dirty="0"/>
              <a:t>(Although some economists would not agree. See </a:t>
            </a:r>
            <a:r>
              <a:rPr lang="en-US" sz="2000" i="1" dirty="0" err="1"/>
              <a:t>Acharya</a:t>
            </a:r>
            <a:r>
              <a:rPr lang="en-US" sz="2000" i="1" dirty="0"/>
              <a:t> et. al (2007), “Is cash a negative debt? A hedging perspective on corporate financial policies”, Journal of Financial Intermediation)</a:t>
            </a:r>
          </a:p>
          <a:p>
            <a:pPr marL="346075" indent="-346075" algn="just">
              <a:buFont typeface="Wingdings" pitchFamily="2" charset="2"/>
              <a:buChar char="§"/>
            </a:pPr>
            <a:endParaRPr lang="en-US" sz="3000" b="1" i="1" dirty="0"/>
          </a:p>
          <a:p>
            <a:pPr marL="346075" lvl="0" indent="-346075" algn="just">
              <a:buNone/>
            </a:pPr>
            <a:endParaRPr lang="en-US" sz="3000" b="1" i="1" dirty="0">
              <a:cs typeface="Arial" pitchFamily="34" charset="0"/>
            </a:endParaRPr>
          </a:p>
          <a:p>
            <a:pPr>
              <a:buFont typeface="Wingdings" pitchFamily="2" charset="2"/>
              <a:buChar char="§"/>
            </a:pPr>
            <a:endParaRPr lang="vi-VN" sz="3000" i="1" dirty="0"/>
          </a:p>
        </p:txBody>
      </p:sp>
      <p:sp>
        <p:nvSpPr>
          <p:cNvPr id="5" name="Title 4">
            <a:extLst>
              <a:ext uri="{FF2B5EF4-FFF2-40B4-BE49-F238E27FC236}">
                <a16:creationId xmlns:a16="http://schemas.microsoft.com/office/drawing/2014/main" id="{B1E73CCA-9A4E-421B-B9FE-6D9BBCB4E499}"/>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extLst>
      <p:ext uri="{BB962C8B-B14F-4D97-AF65-F5344CB8AC3E}">
        <p14:creationId xmlns:p14="http://schemas.microsoft.com/office/powerpoint/2010/main" val="440503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26</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None/>
            </a:pPr>
            <a:r>
              <a:rPr lang="en-US" sz="3000" b="1" i="1" dirty="0"/>
              <a:t>Income Statement</a:t>
            </a:r>
          </a:p>
          <a:p>
            <a:pPr marL="346075" indent="-346075" algn="just">
              <a:buFont typeface="Wingdings" pitchFamily="2" charset="2"/>
              <a:buChar char="§"/>
            </a:pPr>
            <a:r>
              <a:rPr lang="en-US" sz="3000" dirty="0"/>
              <a:t>Reports the revenues and expenses of the firm over a period. </a:t>
            </a:r>
          </a:p>
          <a:p>
            <a:pPr marL="0" indent="0" algn="just">
              <a:buNone/>
            </a:pPr>
            <a:r>
              <a:rPr lang="en-US" sz="3000" b="1" i="1" dirty="0">
                <a:latin typeface="Arial" panose="020B0604020202020204" pitchFamily="34" charset="0"/>
                <a:cs typeface="Arial" panose="020B0604020202020204" pitchFamily="34" charset="0"/>
              </a:rPr>
              <a:t>The Income Statement: </a:t>
            </a:r>
            <a:r>
              <a:rPr lang="en-US" sz="3000" dirty="0">
                <a:latin typeface="Arial" panose="020B0604020202020204" pitchFamily="34" charset="0"/>
                <a:cs typeface="Arial" panose="020B0604020202020204" pitchFamily="34" charset="0"/>
              </a:rPr>
              <a:t>An example.</a:t>
            </a:r>
            <a:endParaRPr lang="en-US" sz="3000" b="1" i="1" dirty="0">
              <a:cs typeface="Arial" pitchFamily="34" charset="0"/>
            </a:endParaRPr>
          </a:p>
        </p:txBody>
      </p:sp>
      <p:sp>
        <p:nvSpPr>
          <p:cNvPr id="5" name="Title 4">
            <a:extLst>
              <a:ext uri="{FF2B5EF4-FFF2-40B4-BE49-F238E27FC236}">
                <a16:creationId xmlns:a16="http://schemas.microsoft.com/office/drawing/2014/main" id="{A04D1F17-9F24-4630-B563-D43D0E3CD3E9}"/>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27</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None/>
            </a:pPr>
            <a:r>
              <a:rPr lang="en-US" sz="3000" b="1" i="1" dirty="0"/>
              <a:t>Income Statement: General Format</a:t>
            </a:r>
          </a:p>
        </p:txBody>
      </p:sp>
      <p:graphicFrame>
        <p:nvGraphicFramePr>
          <p:cNvPr id="5" name="Table 4"/>
          <p:cNvGraphicFramePr>
            <a:graphicFrameLocks noGrp="1"/>
          </p:cNvGraphicFramePr>
          <p:nvPr/>
        </p:nvGraphicFramePr>
        <p:xfrm>
          <a:off x="228600" y="1962150"/>
          <a:ext cx="8534400" cy="4667250"/>
        </p:xfrm>
        <a:graphic>
          <a:graphicData uri="http://schemas.openxmlformats.org/drawingml/2006/table">
            <a:tbl>
              <a:tblPr/>
              <a:tblGrid>
                <a:gridCol w="805133">
                  <a:extLst>
                    <a:ext uri="{9D8B030D-6E8A-4147-A177-3AD203B41FA5}">
                      <a16:colId xmlns:a16="http://schemas.microsoft.com/office/drawing/2014/main" val="20000"/>
                    </a:ext>
                  </a:extLst>
                </a:gridCol>
                <a:gridCol w="3864635">
                  <a:extLst>
                    <a:ext uri="{9D8B030D-6E8A-4147-A177-3AD203B41FA5}">
                      <a16:colId xmlns:a16="http://schemas.microsoft.com/office/drawing/2014/main" val="20001"/>
                    </a:ext>
                  </a:extLst>
                </a:gridCol>
                <a:gridCol w="1932316">
                  <a:extLst>
                    <a:ext uri="{9D8B030D-6E8A-4147-A177-3AD203B41FA5}">
                      <a16:colId xmlns:a16="http://schemas.microsoft.com/office/drawing/2014/main" val="20002"/>
                    </a:ext>
                  </a:extLst>
                </a:gridCol>
                <a:gridCol w="1932316">
                  <a:extLst>
                    <a:ext uri="{9D8B030D-6E8A-4147-A177-3AD203B41FA5}">
                      <a16:colId xmlns:a16="http://schemas.microsoft.com/office/drawing/2014/main" val="20003"/>
                    </a:ext>
                  </a:extLst>
                </a:gridCol>
              </a:tblGrid>
              <a:tr h="373787">
                <a:tc>
                  <a:txBody>
                    <a:bodyPr/>
                    <a:lstStyle/>
                    <a:p>
                      <a:pPr algn="r" fontAlgn="b"/>
                      <a:endParaRPr lang="en-US" sz="30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US" sz="3000" b="0" i="0" u="none" strike="noStrike" dirty="0">
                          <a:solidFill>
                            <a:srgbClr val="000000"/>
                          </a:solidFill>
                          <a:latin typeface="Arial"/>
                        </a:rPr>
                        <a:t>Revenue</a:t>
                      </a:r>
                    </a:p>
                  </a:txBody>
                  <a:tcPr marL="9525" marR="9525" marT="9525" marB="0" anchor="b">
                    <a:lnL>
                      <a:noFill/>
                    </a:lnL>
                    <a:lnR>
                      <a:noFill/>
                    </a:lnR>
                    <a:lnT>
                      <a:noFill/>
                    </a:lnT>
                    <a:lnB>
                      <a:noFill/>
                    </a:lnB>
                  </a:tcPr>
                </a:tc>
                <a:tc>
                  <a:txBody>
                    <a:bodyPr/>
                    <a:lstStyle/>
                    <a:p>
                      <a:pPr algn="l" fontAlgn="b"/>
                      <a:endParaRPr lang="en-US" sz="3000" b="0" i="0" u="none" strike="noStrike">
                        <a:solidFill>
                          <a:srgbClr val="000000"/>
                        </a:solidFill>
                        <a:latin typeface="Arial"/>
                      </a:endParaRPr>
                    </a:p>
                  </a:txBody>
                  <a:tcPr marL="9525" marR="9525" marT="9525" marB="0" anchor="b">
                    <a:lnL>
                      <a:noFill/>
                    </a:lnL>
                    <a:lnR>
                      <a:noFill/>
                    </a:lnR>
                    <a:lnT>
                      <a:noFill/>
                    </a:lnT>
                    <a:lnB>
                      <a:noFill/>
                    </a:lnB>
                  </a:tcPr>
                </a:tc>
                <a:tc>
                  <a:txBody>
                    <a:bodyPr/>
                    <a:lstStyle/>
                    <a:p>
                      <a:pPr algn="l" fontAlgn="b"/>
                      <a:endParaRPr lang="en-US" sz="3000" b="0" i="0" u="none" strike="noStrike">
                        <a:solidFill>
                          <a:srgbClr val="000000"/>
                        </a:solidFill>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73787">
                <a:tc>
                  <a:txBody>
                    <a:bodyPr/>
                    <a:lstStyle/>
                    <a:p>
                      <a:pPr algn="r" fontAlgn="b"/>
                      <a:r>
                        <a:rPr lang="en-US" sz="3000" b="0" i="0" u="none" strike="noStrike">
                          <a:solidFill>
                            <a:srgbClr val="000000"/>
                          </a:solidFill>
                          <a:latin typeface="Calibri"/>
                        </a:rPr>
                        <a:t>-</a:t>
                      </a:r>
                    </a:p>
                  </a:txBody>
                  <a:tcPr marL="9525" marR="9525" marT="9525" marB="0" anchor="b">
                    <a:lnL>
                      <a:noFill/>
                    </a:lnL>
                    <a:lnR>
                      <a:noFill/>
                    </a:lnR>
                    <a:lnT>
                      <a:noFill/>
                    </a:lnT>
                    <a:lnB>
                      <a:noFill/>
                    </a:lnB>
                  </a:tcPr>
                </a:tc>
                <a:tc gridSpan="3">
                  <a:txBody>
                    <a:bodyPr/>
                    <a:lstStyle/>
                    <a:p>
                      <a:pPr algn="l" fontAlgn="b"/>
                      <a:r>
                        <a:rPr lang="en-US" sz="3000" b="0" i="0" u="none" strike="noStrike" dirty="0">
                          <a:solidFill>
                            <a:srgbClr val="000000"/>
                          </a:solidFill>
                          <a:latin typeface="Arial"/>
                        </a:rPr>
                        <a:t>Cost of goods</a:t>
                      </a:r>
                      <a:r>
                        <a:rPr lang="en-US" sz="3000" b="0" i="0" u="none" strike="noStrike" baseline="0" dirty="0">
                          <a:solidFill>
                            <a:srgbClr val="000000"/>
                          </a:solidFill>
                          <a:latin typeface="Arial"/>
                        </a:rPr>
                        <a:t> sold</a:t>
                      </a:r>
                      <a:endParaRPr lang="en-US" sz="3000" b="0" i="0" u="none" strike="noStrike" dirty="0">
                        <a:solidFill>
                          <a:srgbClr val="000000"/>
                        </a:solidFill>
                        <a:latin typeface="Arial"/>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3787">
                <a:tc>
                  <a:txBody>
                    <a:bodyPr/>
                    <a:lstStyle/>
                    <a:p>
                      <a:pPr algn="r" fontAlgn="b"/>
                      <a:endParaRPr lang="en-US" sz="30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US" sz="3000" b="1" i="0" u="none" strike="noStrike" dirty="0">
                          <a:solidFill>
                            <a:srgbClr val="000000"/>
                          </a:solidFill>
                          <a:latin typeface="Arial"/>
                        </a:rPr>
                        <a:t>Gross profit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3000" b="0" i="0" u="none" strike="noStrike">
                        <a:solidFill>
                          <a:srgbClr val="000000"/>
                        </a:solidFill>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3000" b="0" i="0" u="none" strike="noStrike">
                        <a:solidFill>
                          <a:srgbClr val="000000"/>
                        </a:solidFill>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52425">
                <a:tc>
                  <a:txBody>
                    <a:bodyPr/>
                    <a:lstStyle/>
                    <a:p>
                      <a:pPr algn="r" fontAlgn="b"/>
                      <a:r>
                        <a:rPr lang="en-US" sz="3000" b="0" i="0" u="none" strike="noStrike">
                          <a:solidFill>
                            <a:srgbClr val="000000"/>
                          </a:solidFill>
                          <a:latin typeface="Calibri"/>
                        </a:rPr>
                        <a:t>+</a:t>
                      </a:r>
                    </a:p>
                  </a:txBody>
                  <a:tcPr marL="9525" marR="9525" marT="9525" marB="0" anchor="b">
                    <a:lnL>
                      <a:noFill/>
                    </a:lnL>
                    <a:lnR>
                      <a:noFill/>
                    </a:lnR>
                    <a:lnT>
                      <a:noFill/>
                    </a:lnT>
                    <a:lnB>
                      <a:noFill/>
                    </a:lnB>
                  </a:tcPr>
                </a:tc>
                <a:tc gridSpan="3">
                  <a:txBody>
                    <a:bodyPr/>
                    <a:lstStyle/>
                    <a:p>
                      <a:pPr algn="l" fontAlgn="b"/>
                      <a:r>
                        <a:rPr lang="en-US" sz="3000" b="0" i="0" u="none" strike="noStrike" dirty="0">
                          <a:solidFill>
                            <a:srgbClr val="000000"/>
                          </a:solidFill>
                          <a:latin typeface="Arial"/>
                        </a:rPr>
                        <a:t>Other</a:t>
                      </a:r>
                      <a:r>
                        <a:rPr lang="en-US" sz="3000" b="0" i="0" u="none" strike="noStrike" baseline="0" dirty="0">
                          <a:solidFill>
                            <a:srgbClr val="000000"/>
                          </a:solidFill>
                          <a:latin typeface="Arial"/>
                        </a:rPr>
                        <a:t> recurring income</a:t>
                      </a:r>
                      <a:endParaRPr lang="vi-VN" sz="3000" b="0" i="0" u="none" strike="noStrike" dirty="0">
                        <a:solidFill>
                          <a:srgbClr val="000000"/>
                        </a:solidFill>
                        <a:latin typeface="Arial"/>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419100">
                <a:tc>
                  <a:txBody>
                    <a:bodyPr/>
                    <a:lstStyle/>
                    <a:p>
                      <a:pPr algn="r" fontAlgn="b"/>
                      <a:r>
                        <a:rPr lang="en-US" sz="3000" b="0" i="0" u="none" strike="noStrike">
                          <a:solidFill>
                            <a:srgbClr val="000000"/>
                          </a:solidFill>
                          <a:latin typeface="Calibri"/>
                        </a:rPr>
                        <a:t>-</a:t>
                      </a:r>
                    </a:p>
                  </a:txBody>
                  <a:tcPr marL="9525" marR="9525" marT="9525" marB="0" anchor="b">
                    <a:lnL>
                      <a:noFill/>
                    </a:lnL>
                    <a:lnR>
                      <a:noFill/>
                    </a:lnR>
                    <a:lnT>
                      <a:noFill/>
                    </a:lnT>
                    <a:lnB>
                      <a:noFill/>
                    </a:lnB>
                  </a:tcPr>
                </a:tc>
                <a:tc gridSpan="3">
                  <a:txBody>
                    <a:bodyPr/>
                    <a:lstStyle/>
                    <a:p>
                      <a:pPr algn="l" fontAlgn="b"/>
                      <a:r>
                        <a:rPr lang="en-US" sz="3000" b="0" i="0" u="none" strike="noStrike" dirty="0">
                          <a:solidFill>
                            <a:srgbClr val="000000"/>
                          </a:solidFill>
                          <a:latin typeface="Arial"/>
                        </a:rPr>
                        <a:t>Other recurring expense</a:t>
                      </a:r>
                      <a:endParaRPr lang="vi-VN" sz="3000" b="0" i="0" u="none" strike="noStrike" dirty="0">
                        <a:solidFill>
                          <a:srgbClr val="000000"/>
                        </a:solidFill>
                        <a:latin typeface="Arial"/>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73787">
                <a:tc>
                  <a:txBody>
                    <a:bodyPr/>
                    <a:lstStyle/>
                    <a:p>
                      <a:pPr algn="r" fontAlgn="b"/>
                      <a:endParaRPr lang="en-US" sz="3000" b="0" i="0" u="none" strike="noStrike">
                        <a:solidFill>
                          <a:srgbClr val="000000"/>
                        </a:solidFill>
                        <a:latin typeface="Calibri"/>
                      </a:endParaRPr>
                    </a:p>
                  </a:txBody>
                  <a:tcPr marL="9525" marR="9525" marT="9525" marB="0" anchor="b">
                    <a:lnL>
                      <a:noFill/>
                    </a:lnL>
                    <a:lnR>
                      <a:noFill/>
                    </a:lnR>
                    <a:lnT>
                      <a:noFill/>
                    </a:lnT>
                    <a:lnB>
                      <a:noFill/>
                    </a:lnB>
                  </a:tcPr>
                </a:tc>
                <a:tc gridSpan="3">
                  <a:txBody>
                    <a:bodyPr/>
                    <a:lstStyle/>
                    <a:p>
                      <a:pPr algn="l" fontAlgn="b"/>
                      <a:r>
                        <a:rPr lang="en-US" sz="3000" b="1" i="0" u="none" strike="noStrike" dirty="0">
                          <a:solidFill>
                            <a:srgbClr val="000000"/>
                          </a:solidFill>
                          <a:latin typeface="Arial"/>
                        </a:rPr>
                        <a:t>Income from</a:t>
                      </a:r>
                      <a:r>
                        <a:rPr lang="en-US" sz="3000" b="1" i="0" u="none" strike="noStrike" baseline="0" dirty="0">
                          <a:solidFill>
                            <a:srgbClr val="000000"/>
                          </a:solidFill>
                          <a:latin typeface="Arial"/>
                        </a:rPr>
                        <a:t> continuing operations</a:t>
                      </a:r>
                      <a:endParaRPr lang="vi-VN" sz="3000" b="1" i="0" u="none" strike="noStrike" dirty="0">
                        <a:solidFill>
                          <a:srgbClr val="000000"/>
                        </a:solidFill>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373787">
                <a:tc>
                  <a:txBody>
                    <a:bodyPr/>
                    <a:lstStyle/>
                    <a:p>
                      <a:pPr algn="r" fontAlgn="b"/>
                      <a:r>
                        <a:rPr lang="en-US" sz="3000" b="0" i="0" u="none" strike="noStrike" dirty="0">
                          <a:solidFill>
                            <a:srgbClr val="000000"/>
                          </a:solidFill>
                          <a:latin typeface="Calibri"/>
                        </a:rPr>
                        <a:t>+/-</a:t>
                      </a:r>
                    </a:p>
                  </a:txBody>
                  <a:tcPr marL="9525" marR="9525" marT="9525" marB="0" anchor="b">
                    <a:lnL>
                      <a:noFill/>
                    </a:lnL>
                    <a:lnR>
                      <a:noFill/>
                    </a:lnR>
                    <a:lnT>
                      <a:noFill/>
                    </a:lnT>
                    <a:lnB>
                      <a:noFill/>
                    </a:lnB>
                  </a:tcPr>
                </a:tc>
                <a:tc gridSpan="3">
                  <a:txBody>
                    <a:bodyPr/>
                    <a:lstStyle/>
                    <a:p>
                      <a:pPr algn="l" fontAlgn="b"/>
                      <a:r>
                        <a:rPr lang="en-US" sz="3000" b="0" i="0" u="none" strike="noStrike" dirty="0">
                          <a:solidFill>
                            <a:srgbClr val="000000"/>
                          </a:solidFill>
                          <a:latin typeface="Arial"/>
                        </a:rPr>
                        <a:t>Other non-recurring income</a:t>
                      </a:r>
                      <a:r>
                        <a:rPr lang="vi-VN" sz="3000" b="0" i="0" u="none" strike="noStrike" dirty="0">
                          <a:solidFill>
                            <a:srgbClr val="000000"/>
                          </a:solidFill>
                          <a:latin typeface="Arial"/>
                        </a:rPr>
                        <a:t>/</a:t>
                      </a:r>
                      <a:r>
                        <a:rPr lang="en-US" sz="3000" b="0" i="0" u="none" strike="noStrike" dirty="0">
                          <a:solidFill>
                            <a:srgbClr val="000000"/>
                          </a:solidFill>
                          <a:latin typeface="Arial"/>
                        </a:rPr>
                        <a:t>expense</a:t>
                      </a:r>
                      <a:endParaRPr lang="vi-VN" sz="3000" b="0" i="0" u="none" strike="noStrike" dirty="0">
                        <a:solidFill>
                          <a:srgbClr val="000000"/>
                        </a:solidFill>
                        <a:latin typeface="Arial"/>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73787">
                <a:tc>
                  <a:txBody>
                    <a:bodyPr/>
                    <a:lstStyle/>
                    <a:p>
                      <a:pPr algn="r" fontAlgn="b"/>
                      <a:endParaRPr lang="en-US" sz="3000" b="0" i="0" u="none" strike="noStrike" dirty="0">
                        <a:solidFill>
                          <a:srgbClr val="000000"/>
                        </a:solidFill>
                        <a:latin typeface="Calibri"/>
                      </a:endParaRPr>
                    </a:p>
                  </a:txBody>
                  <a:tcPr marL="9525" marR="9525" marT="9525" marB="0" anchor="b">
                    <a:lnL>
                      <a:noFill/>
                    </a:lnL>
                    <a:lnR>
                      <a:noFill/>
                    </a:lnR>
                    <a:lnT>
                      <a:noFill/>
                    </a:lnT>
                    <a:lnB>
                      <a:noFill/>
                    </a:lnB>
                  </a:tcPr>
                </a:tc>
                <a:tc gridSpan="3">
                  <a:txBody>
                    <a:bodyPr/>
                    <a:lstStyle/>
                    <a:p>
                      <a:pPr algn="l" fontAlgn="b"/>
                      <a:r>
                        <a:rPr lang="en-US" sz="3000" b="1" i="0" u="none" strike="noStrike" dirty="0">
                          <a:solidFill>
                            <a:srgbClr val="000000"/>
                          </a:solidFill>
                          <a:latin typeface="Arial"/>
                        </a:rPr>
                        <a:t>Income before tax</a:t>
                      </a:r>
                      <a:endParaRPr lang="vi-VN" sz="3000" b="1" i="0" u="none" strike="noStrike" dirty="0">
                        <a:solidFill>
                          <a:srgbClr val="000000"/>
                        </a:solidFill>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73787">
                <a:tc>
                  <a:txBody>
                    <a:bodyPr/>
                    <a:lstStyle/>
                    <a:p>
                      <a:pPr algn="r" fontAlgn="b"/>
                      <a:r>
                        <a:rPr lang="en-US" sz="3000" b="0" i="0" u="none" strike="noStrike" dirty="0">
                          <a:solidFill>
                            <a:srgbClr val="000000"/>
                          </a:solidFill>
                          <a:latin typeface="Calibri"/>
                        </a:rPr>
                        <a:t>-</a:t>
                      </a:r>
                    </a:p>
                  </a:txBody>
                  <a:tcPr marL="9525" marR="9525" marT="9525" marB="0" anchor="b">
                    <a:lnL>
                      <a:noFill/>
                    </a:lnL>
                    <a:lnR>
                      <a:noFill/>
                    </a:lnR>
                    <a:lnT>
                      <a:noFill/>
                    </a:lnT>
                    <a:lnB>
                      <a:noFill/>
                    </a:lnB>
                  </a:tcPr>
                </a:tc>
                <a:tc gridSpan="2">
                  <a:txBody>
                    <a:bodyPr/>
                    <a:lstStyle/>
                    <a:p>
                      <a:pPr algn="l" fontAlgn="b"/>
                      <a:r>
                        <a:rPr lang="en-US" sz="3000" b="0" i="0" u="none" strike="noStrike" dirty="0">
                          <a:solidFill>
                            <a:srgbClr val="000000"/>
                          </a:solidFill>
                          <a:latin typeface="Arial"/>
                        </a:rPr>
                        <a:t>Taxes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3000" b="0" i="0" u="none" strike="noStrike" dirty="0">
                          <a:solidFill>
                            <a:srgbClr val="000000"/>
                          </a:solidFill>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73787">
                <a:tc>
                  <a:txBody>
                    <a:bodyPr/>
                    <a:lstStyle/>
                    <a:p>
                      <a:pPr algn="r" fontAlgn="b"/>
                      <a:endParaRPr lang="en-US" sz="3000" b="0" i="0" u="none" strike="noStrike">
                        <a:solidFill>
                          <a:srgbClr val="000000"/>
                        </a:solidFill>
                        <a:latin typeface="Calibri"/>
                      </a:endParaRPr>
                    </a:p>
                  </a:txBody>
                  <a:tcPr marL="9525" marR="9525" marT="9525" marB="0" anchor="b">
                    <a:lnL>
                      <a:noFill/>
                    </a:lnL>
                    <a:lnR>
                      <a:noFill/>
                    </a:lnR>
                    <a:lnT>
                      <a:noFill/>
                    </a:lnT>
                    <a:lnB>
                      <a:noFill/>
                    </a:lnB>
                  </a:tcPr>
                </a:tc>
                <a:tc gridSpan="2">
                  <a:txBody>
                    <a:bodyPr/>
                    <a:lstStyle/>
                    <a:p>
                      <a:pPr algn="l" fontAlgn="b"/>
                      <a:r>
                        <a:rPr lang="en-US" sz="3000" b="1" i="0" u="none" strike="noStrike" dirty="0">
                          <a:solidFill>
                            <a:srgbClr val="000000"/>
                          </a:solidFill>
                          <a:latin typeface="Arial"/>
                        </a:rPr>
                        <a:t>Net income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3000" b="0" i="0" u="none" strike="noStrike" dirty="0">
                        <a:solidFill>
                          <a:srgbClr val="000000"/>
                        </a:solidFill>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6" name="Title 4">
            <a:extLst>
              <a:ext uri="{FF2B5EF4-FFF2-40B4-BE49-F238E27FC236}">
                <a16:creationId xmlns:a16="http://schemas.microsoft.com/office/drawing/2014/main" id="{65AB16C2-1A0A-441D-9DE3-6AB830F01BF6}"/>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28</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a:buNone/>
            </a:pPr>
            <a:r>
              <a:rPr lang="en-US" sz="3000" b="1" i="1" dirty="0"/>
              <a:t>Example:</a:t>
            </a:r>
            <a:r>
              <a:rPr lang="en-US" sz="3000" b="1" dirty="0"/>
              <a:t> </a:t>
            </a:r>
            <a:r>
              <a:rPr lang="en-US" sz="3000" dirty="0" err="1"/>
              <a:t>Tuấn</a:t>
            </a:r>
            <a:r>
              <a:rPr lang="en-US" sz="3000" dirty="0"/>
              <a:t> </a:t>
            </a:r>
            <a:r>
              <a:rPr lang="en-US" sz="3000" dirty="0" err="1"/>
              <a:t>Bách</a:t>
            </a:r>
            <a:r>
              <a:rPr lang="en-US" sz="3000" dirty="0"/>
              <a:t> Company:</a:t>
            </a:r>
          </a:p>
          <a:p>
            <a:pPr marL="1833563">
              <a:buNone/>
              <a:tabLst>
                <a:tab pos="6400800" algn="l"/>
              </a:tabLst>
            </a:pPr>
            <a:r>
              <a:rPr lang="en-US" sz="3000" dirty="0"/>
              <a:t>	Revenue	4 </a:t>
            </a:r>
            <a:r>
              <a:rPr lang="en-US" sz="3000" dirty="0" err="1"/>
              <a:t>bil</a:t>
            </a:r>
            <a:endParaRPr lang="en-US" sz="3000" dirty="0"/>
          </a:p>
          <a:p>
            <a:pPr marL="1833563">
              <a:buNone/>
              <a:tabLst>
                <a:tab pos="6400800" algn="l"/>
              </a:tabLst>
            </a:pPr>
            <a:r>
              <a:rPr lang="en-US" sz="3000" dirty="0"/>
              <a:t>	</a:t>
            </a:r>
            <a:r>
              <a:rPr lang="en-US" sz="3000" dirty="0" err="1"/>
              <a:t>CoGS</a:t>
            </a:r>
            <a:r>
              <a:rPr lang="en-US" sz="3000" dirty="0"/>
              <a:t>	3 </a:t>
            </a:r>
            <a:r>
              <a:rPr lang="en-US" sz="3000" dirty="0" err="1"/>
              <a:t>bil</a:t>
            </a:r>
            <a:endParaRPr lang="en-US" sz="3000" dirty="0"/>
          </a:p>
          <a:p>
            <a:pPr marL="1833563">
              <a:buNone/>
              <a:tabLst>
                <a:tab pos="6400800" algn="l"/>
              </a:tabLst>
            </a:pPr>
            <a:r>
              <a:rPr lang="en-US" sz="3000" dirty="0"/>
              <a:t>	Other operating expense	0.5 </a:t>
            </a:r>
            <a:r>
              <a:rPr lang="en-US" sz="3000" dirty="0" err="1"/>
              <a:t>bil</a:t>
            </a:r>
            <a:endParaRPr lang="en-US" sz="3000" dirty="0"/>
          </a:p>
          <a:p>
            <a:pPr marL="1833563">
              <a:buNone/>
              <a:tabLst>
                <a:tab pos="6400800" algn="l"/>
              </a:tabLst>
            </a:pPr>
            <a:r>
              <a:rPr lang="en-US" sz="3000" dirty="0"/>
              <a:t>	Interest expense	0.1 </a:t>
            </a:r>
            <a:r>
              <a:rPr lang="en-US" sz="3000" dirty="0" err="1"/>
              <a:t>bil</a:t>
            </a:r>
            <a:endParaRPr lang="en-US" sz="3000" dirty="0"/>
          </a:p>
          <a:p>
            <a:pPr marL="1833563">
              <a:buNone/>
              <a:tabLst>
                <a:tab pos="6400800" algn="l"/>
              </a:tabLst>
            </a:pPr>
            <a:r>
              <a:rPr lang="en-US" sz="3000" dirty="0"/>
              <a:t>	Provision for income tax	0.12 </a:t>
            </a:r>
            <a:r>
              <a:rPr lang="en-US" sz="3000" dirty="0" err="1"/>
              <a:t>bil</a:t>
            </a:r>
            <a:endParaRPr lang="en-US" sz="3000" dirty="0"/>
          </a:p>
          <a:p>
            <a:pPr>
              <a:buFont typeface="Wingdings" pitchFamily="2" charset="2"/>
              <a:buChar char="§"/>
            </a:pPr>
            <a:r>
              <a:rPr lang="en-US" sz="3000" dirty="0"/>
              <a:t>Gross profit = ?</a:t>
            </a:r>
          </a:p>
          <a:p>
            <a:pPr>
              <a:buFont typeface="Wingdings" pitchFamily="2" charset="2"/>
              <a:buChar char="§"/>
            </a:pPr>
            <a:r>
              <a:rPr lang="en-US" sz="3000" dirty="0">
                <a:latin typeface="Arial" panose="020B0604020202020204" pitchFamily="34" charset="0"/>
                <a:cs typeface="Arial" panose="020B0604020202020204" pitchFamily="34" charset="0"/>
              </a:rPr>
              <a:t>Operating income = ? </a:t>
            </a:r>
          </a:p>
          <a:p>
            <a:pPr>
              <a:buFont typeface="Wingdings" pitchFamily="2" charset="2"/>
              <a:buChar char="§"/>
            </a:pPr>
            <a:r>
              <a:rPr lang="en-US" sz="3000" dirty="0">
                <a:latin typeface="Arial" panose="020B0604020202020204" pitchFamily="34" charset="0"/>
                <a:cs typeface="Arial" panose="020B0604020202020204" pitchFamily="34" charset="0"/>
              </a:rPr>
              <a:t>EBIT = ?</a:t>
            </a:r>
          </a:p>
          <a:p>
            <a:pPr>
              <a:buFont typeface="Wingdings" pitchFamily="2" charset="2"/>
              <a:buChar char="§"/>
            </a:pPr>
            <a:r>
              <a:rPr lang="en-US" sz="3000" dirty="0">
                <a:latin typeface="Arial" panose="020B0604020202020204" pitchFamily="34" charset="0"/>
                <a:cs typeface="Arial" panose="020B0604020202020204" pitchFamily="34" charset="0"/>
              </a:rPr>
              <a:t>Net income = ?</a:t>
            </a:r>
            <a:r>
              <a:rPr lang="en-US" sz="3000" dirty="0"/>
              <a:t> </a:t>
            </a:r>
          </a:p>
        </p:txBody>
      </p:sp>
      <p:sp>
        <p:nvSpPr>
          <p:cNvPr id="5" name="Title 4">
            <a:extLst>
              <a:ext uri="{FF2B5EF4-FFF2-40B4-BE49-F238E27FC236}">
                <a16:creationId xmlns:a16="http://schemas.microsoft.com/office/drawing/2014/main" id="{2675A9EA-55F3-4187-B7F7-AAD70A42C18C}"/>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29</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a:buFont typeface="Arial" panose="020B0604020202020204" pitchFamily="34" charset="0"/>
              <a:buNone/>
            </a:pPr>
            <a:r>
              <a:rPr lang="en-US" sz="2600" b="1" i="1" dirty="0">
                <a:latin typeface="Arial" panose="020B0604020202020204" pitchFamily="34" charset="0"/>
                <a:cs typeface="Arial" panose="020B0604020202020204" pitchFamily="34" charset="0"/>
              </a:rPr>
              <a:t>Income Statement</a:t>
            </a:r>
          </a:p>
          <a:p>
            <a:pPr>
              <a:spcBef>
                <a:spcPts val="0"/>
              </a:spcBef>
              <a:buNone/>
            </a:pPr>
            <a:r>
              <a:rPr lang="en-US" sz="2600" b="1" i="1" dirty="0">
                <a:latin typeface="Arial" panose="020B0604020202020204" pitchFamily="34" charset="0"/>
                <a:cs typeface="Arial" panose="020B0604020202020204" pitchFamily="34" charset="0"/>
              </a:rPr>
              <a:t>Example: </a:t>
            </a:r>
            <a:r>
              <a:rPr lang="en-US" sz="2600" dirty="0">
                <a:latin typeface="Arial" panose="020B0604020202020204" pitchFamily="34" charset="0"/>
                <a:cs typeface="Arial" panose="020B0604020202020204" pitchFamily="34" charset="0"/>
              </a:rPr>
              <a:t>In order to prepare for Tuan Bach Inc.’s share offerings next year, Tuan Bach, CFO wants to inflate earnings. The company is installing a new machine which costs euro 5 million and have economic life of 5 years. The accounting standards allow Tuan Bach some discretion in the estimation of assets life. He could:</a:t>
            </a:r>
          </a:p>
          <a:p>
            <a:pPr marL="514350" indent="-514350">
              <a:spcBef>
                <a:spcPts val="0"/>
              </a:spcBef>
              <a:buFont typeface="+mj-lt"/>
              <a:buAutoNum type="alphaUcPeriod"/>
            </a:pPr>
            <a:r>
              <a:rPr lang="en-US" sz="2600" dirty="0">
                <a:latin typeface="Arial" panose="020B0604020202020204" pitchFamily="34" charset="0"/>
                <a:cs typeface="Arial" panose="020B0604020202020204" pitchFamily="34" charset="0"/>
              </a:rPr>
              <a:t>Lengthen the estimate of asset’s life to 7 years, record a lower depreciation expense each year and record an impairment loss after 5 years.</a:t>
            </a:r>
          </a:p>
          <a:p>
            <a:pPr marL="514350" indent="-514350">
              <a:spcBef>
                <a:spcPts val="0"/>
              </a:spcBef>
              <a:buFont typeface="+mj-lt"/>
              <a:buAutoNum type="alphaUcPeriod"/>
            </a:pPr>
            <a:r>
              <a:rPr lang="en-US" sz="2600" dirty="0">
                <a:latin typeface="Arial" panose="020B0604020202020204" pitchFamily="34" charset="0"/>
                <a:cs typeface="Arial" panose="020B0604020202020204" pitchFamily="34" charset="0"/>
              </a:rPr>
              <a:t>Shorten the estimate of asset’s life to 3 years, record a lower depreciation expense each year and write-up the asset after 5 years.</a:t>
            </a:r>
          </a:p>
          <a:p>
            <a:pPr>
              <a:buFont typeface="Wingdings" pitchFamily="2" charset="2"/>
              <a:buChar char="§"/>
            </a:pPr>
            <a:endParaRPr lang="en-US" sz="26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5DF0F39B-3B7B-4969-AE2A-0E9000DE641D}"/>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extLst>
      <p:ext uri="{BB962C8B-B14F-4D97-AF65-F5344CB8AC3E}">
        <p14:creationId xmlns:p14="http://schemas.microsoft.com/office/powerpoint/2010/main" val="183456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ctrTitle" idx="4294967295"/>
          </p:nvPr>
        </p:nvSpPr>
        <p:spPr>
          <a:xfrm>
            <a:off x="0" y="2209800"/>
            <a:ext cx="9144000" cy="3276600"/>
          </a:xfrm>
          <a:noFill/>
          <a:ln>
            <a:solidFill>
              <a:srgbClr val="000000"/>
            </a:solidFill>
          </a:ln>
        </p:spPr>
        <p:txBody>
          <a:bodyPr/>
          <a:lstStyle/>
          <a:p>
            <a:pPr algn="ctr"/>
            <a:r>
              <a:rPr lang="en-US" sz="3200" b="1" i="1" dirty="0">
                <a:solidFill>
                  <a:schemeClr val="tx1"/>
                </a:solidFill>
              </a:rPr>
              <a:t>CHAPTER 2</a:t>
            </a:r>
            <a:br>
              <a:rPr lang="en-US" sz="3200" b="1" i="1" dirty="0">
                <a:solidFill>
                  <a:schemeClr val="tx1"/>
                </a:solidFill>
              </a:rPr>
            </a:br>
            <a:r>
              <a:rPr lang="en-US" sz="2500" b="1" dirty="0">
                <a:solidFill>
                  <a:schemeClr val="tx1"/>
                </a:solidFill>
              </a:rPr>
              <a:t>FINANCIAL STATEMENT ANALYSIS</a:t>
            </a:r>
            <a:br>
              <a:rPr lang="en-US" sz="2500" b="1" dirty="0">
                <a:solidFill>
                  <a:schemeClr val="tx1"/>
                </a:solidFill>
              </a:rPr>
            </a:br>
            <a:r>
              <a:rPr lang="en-US" sz="2500" b="1" i="1" dirty="0">
                <a:solidFill>
                  <a:schemeClr val="tx1"/>
                </a:solidFill>
              </a:rPr>
              <a:t>Nguyen </a:t>
            </a:r>
            <a:r>
              <a:rPr lang="en-US" sz="2500" b="1" i="1" dirty="0" err="1">
                <a:solidFill>
                  <a:schemeClr val="tx1"/>
                </a:solidFill>
              </a:rPr>
              <a:t>Manh</a:t>
            </a:r>
            <a:r>
              <a:rPr lang="en-US" sz="2500" b="1" i="1" dirty="0">
                <a:solidFill>
                  <a:schemeClr val="tx1"/>
                </a:solidFill>
              </a:rPr>
              <a:t> Hiep</a:t>
            </a:r>
            <a:br>
              <a:rPr lang="en-US" sz="2500" b="1" i="1" dirty="0">
                <a:solidFill>
                  <a:schemeClr val="tx1"/>
                </a:solidFill>
              </a:rPr>
            </a:br>
            <a:endParaRPr lang="vi-VN" sz="2500" b="1" dirty="0">
              <a:solidFill>
                <a:schemeClr val="tx1"/>
              </a:solidFill>
            </a:endParaRPr>
          </a:p>
        </p:txBody>
      </p:sp>
      <p:sp>
        <p:nvSpPr>
          <p:cNvPr id="5123" name="Slide Number Placeholder 2"/>
          <p:cNvSpPr>
            <a:spLocks noGrp="1"/>
          </p:cNvSpPr>
          <p:nvPr>
            <p:ph type="sldNum" sz="quarter" idx="12"/>
          </p:nvPr>
        </p:nvSpPr>
        <p:spPr bwMode="auto">
          <a:noFill/>
          <a:ln>
            <a:miter lim="800000"/>
            <a:headEnd/>
            <a:tailEnd/>
          </a:ln>
        </p:spPr>
        <p:txBody>
          <a:bodyPr/>
          <a:lstStyle/>
          <a:p>
            <a:fld id="{9E5DEB2E-68D2-46BE-A25F-BB6A7D7C32F4}" type="slidenum">
              <a:rPr lang="vi-VN" smtClean="0"/>
              <a:pPr/>
              <a:t>3</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xEl>
                                              <p:charRg st="4294967295" end="4294967295"/>
                                            </p:txEl>
                                          </p:spTgt>
                                        </p:tgtEl>
                                        <p:attrNameLst>
                                          <p:attrName>style.visibility</p:attrName>
                                        </p:attrNameLst>
                                      </p:cBhvr>
                                      <p:to>
                                        <p:strVal val="visible"/>
                                      </p:to>
                                    </p:set>
                                    <p:animEffect transition="in" filter="blinds(horizontal)">
                                      <p:cBhvr>
                                        <p:cTn id="7" dur="500"/>
                                        <p:tgtEl>
                                          <p:spTgt spid="5122">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30</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a:buFont typeface="Arial" panose="020B0604020202020204" pitchFamily="34" charset="0"/>
              <a:buNone/>
            </a:pPr>
            <a:r>
              <a:rPr lang="en-US" sz="2600" b="1" i="1" dirty="0">
                <a:latin typeface="Arial" panose="020B0604020202020204" pitchFamily="34" charset="0"/>
                <a:cs typeface="Arial" panose="020B0604020202020204" pitchFamily="34" charset="0"/>
              </a:rPr>
              <a:t>Income Statement</a:t>
            </a:r>
          </a:p>
          <a:p>
            <a:pPr>
              <a:spcBef>
                <a:spcPts val="0"/>
              </a:spcBef>
              <a:buNone/>
            </a:pPr>
            <a:endParaRPr lang="en-US" sz="2600" b="1" i="1" dirty="0">
              <a:latin typeface="Arial" panose="020B0604020202020204" pitchFamily="34" charset="0"/>
              <a:cs typeface="Arial" panose="020B0604020202020204" pitchFamily="34" charset="0"/>
            </a:endParaRPr>
          </a:p>
          <a:p>
            <a:pPr>
              <a:spcBef>
                <a:spcPts val="0"/>
              </a:spcBef>
              <a:buNone/>
            </a:pPr>
            <a:r>
              <a:rPr lang="en-US" sz="2600" b="1" i="1" dirty="0">
                <a:latin typeface="Arial" panose="020B0604020202020204" pitchFamily="34" charset="0"/>
                <a:cs typeface="Arial" panose="020B0604020202020204" pitchFamily="34" charset="0"/>
              </a:rPr>
              <a:t>Example: </a:t>
            </a:r>
            <a:r>
              <a:rPr lang="en-US" sz="2600" dirty="0">
                <a:latin typeface="Arial" panose="020B0604020202020204" pitchFamily="34" charset="0"/>
                <a:cs typeface="Arial" panose="020B0604020202020204" pitchFamily="34" charset="0"/>
              </a:rPr>
              <a:t>Which of the following is fixed costs?</a:t>
            </a:r>
          </a:p>
          <a:p>
            <a:pPr marL="514350" indent="-514350">
              <a:spcBef>
                <a:spcPts val="0"/>
              </a:spcBef>
              <a:buFont typeface="+mj-lt"/>
              <a:buAutoNum type="alphaUcPeriod"/>
            </a:pPr>
            <a:r>
              <a:rPr lang="en-US" sz="2600" dirty="0">
                <a:latin typeface="Arial" panose="020B0604020202020204" pitchFamily="34" charset="0"/>
                <a:cs typeface="Arial" panose="020B0604020202020204" pitchFamily="34" charset="0"/>
              </a:rPr>
              <a:t>Interest expenses on fixed-rate debt.</a:t>
            </a:r>
          </a:p>
          <a:p>
            <a:pPr marL="514350" indent="-514350">
              <a:spcBef>
                <a:spcPts val="0"/>
              </a:spcBef>
              <a:buFont typeface="+mj-lt"/>
              <a:buAutoNum type="alphaUcPeriod"/>
            </a:pPr>
            <a:r>
              <a:rPr lang="en-US" sz="2600" dirty="0">
                <a:latin typeface="Arial" panose="020B0604020202020204" pitchFamily="34" charset="0"/>
                <a:cs typeface="Arial" panose="020B0604020202020204" pitchFamily="34" charset="0"/>
              </a:rPr>
              <a:t>Overhead expenses.</a:t>
            </a:r>
          </a:p>
          <a:p>
            <a:pPr marL="514350" indent="-514350">
              <a:spcBef>
                <a:spcPts val="0"/>
              </a:spcBef>
              <a:buFont typeface="+mj-lt"/>
              <a:buAutoNum type="alphaUcPeriod"/>
            </a:pPr>
            <a:r>
              <a:rPr lang="en-US" sz="2600" dirty="0">
                <a:latin typeface="Arial" panose="020B0604020202020204" pitchFamily="34" charset="0"/>
                <a:cs typeface="Arial" panose="020B0604020202020204" pitchFamily="34" charset="0"/>
              </a:rPr>
              <a:t>Land lease expenses.</a:t>
            </a:r>
          </a:p>
          <a:p>
            <a:pPr marL="514350" indent="-514350">
              <a:spcBef>
                <a:spcPts val="0"/>
              </a:spcBef>
              <a:buFont typeface="+mj-lt"/>
              <a:buAutoNum type="alphaUcPeriod"/>
            </a:pPr>
            <a:r>
              <a:rPr lang="en-US" sz="2600" dirty="0">
                <a:latin typeface="Arial" panose="020B0604020202020204" pitchFamily="34" charset="0"/>
                <a:cs typeface="Arial" panose="020B0604020202020204" pitchFamily="34" charset="0"/>
              </a:rPr>
              <a:t>Depreciation of fixed assets</a:t>
            </a:r>
          </a:p>
          <a:p>
            <a:pPr marL="514350" indent="-514350">
              <a:spcBef>
                <a:spcPts val="0"/>
              </a:spcBef>
              <a:buFont typeface="+mj-lt"/>
              <a:buAutoNum type="alphaUcPeriod"/>
            </a:pPr>
            <a:r>
              <a:rPr lang="en-US" sz="2600" dirty="0">
                <a:latin typeface="Arial" panose="020B0604020202020204" pitchFamily="34" charset="0"/>
                <a:cs typeface="Arial" panose="020B0604020202020204" pitchFamily="34" charset="0"/>
              </a:rPr>
              <a:t>Raw materials. – Variable costs</a:t>
            </a:r>
          </a:p>
          <a:p>
            <a:pPr marL="0" indent="0">
              <a:spcBef>
                <a:spcPts val="0"/>
              </a:spcBef>
              <a:buNone/>
            </a:pPr>
            <a:endParaRPr lang="en-US" sz="2600" b="1" i="1" dirty="0">
              <a:latin typeface="Arial" panose="020B0604020202020204" pitchFamily="34" charset="0"/>
              <a:cs typeface="Arial" panose="020B0604020202020204" pitchFamily="34" charset="0"/>
            </a:endParaRPr>
          </a:p>
          <a:p>
            <a:pPr marL="0" indent="0">
              <a:spcBef>
                <a:spcPts val="0"/>
              </a:spcBef>
              <a:buNone/>
            </a:pPr>
            <a:r>
              <a:rPr lang="en-US" sz="2600" b="1" i="1" dirty="0">
                <a:latin typeface="Arial" panose="020B0604020202020204" pitchFamily="34" charset="0"/>
                <a:cs typeface="Arial" panose="020B0604020202020204" pitchFamily="34" charset="0"/>
              </a:rPr>
              <a:t>Example: </a:t>
            </a:r>
            <a:r>
              <a:rPr lang="en-US" sz="2600" dirty="0">
                <a:latin typeface="Arial" panose="020B0604020202020204" pitchFamily="34" charset="0"/>
                <a:cs typeface="Arial" panose="020B0604020202020204" pitchFamily="34" charset="0"/>
              </a:rPr>
              <a:t>Which of the following is period costs and which is product costs?</a:t>
            </a:r>
          </a:p>
          <a:p>
            <a:pPr marL="514350" indent="-514350">
              <a:spcBef>
                <a:spcPts val="0"/>
              </a:spcBef>
              <a:buAutoNum type="alphaUcPeriod"/>
            </a:pPr>
            <a:r>
              <a:rPr lang="en-US" sz="2600" dirty="0">
                <a:latin typeface="Arial" panose="020B0604020202020204" pitchFamily="34" charset="0"/>
                <a:cs typeface="Arial" panose="020B0604020202020204" pitchFamily="34" charset="0"/>
              </a:rPr>
              <a:t>Direct materials, direct labor, manufacturing overhead. – product costs</a:t>
            </a:r>
          </a:p>
          <a:p>
            <a:pPr marL="514350" indent="-514350">
              <a:spcBef>
                <a:spcPts val="0"/>
              </a:spcBef>
              <a:buAutoNum type="alphaUcPeriod"/>
            </a:pPr>
            <a:r>
              <a:rPr lang="en-US" sz="2600" dirty="0">
                <a:latin typeface="Arial" panose="020B0604020202020204" pitchFamily="34" charset="0"/>
                <a:cs typeface="Arial" panose="020B0604020202020204" pitchFamily="34" charset="0"/>
              </a:rPr>
              <a:t>Selling, general, administrative expenses. – period costs</a:t>
            </a:r>
          </a:p>
          <a:p>
            <a:pPr marL="514350" indent="-514350">
              <a:spcBef>
                <a:spcPts val="0"/>
              </a:spcBef>
              <a:buFont typeface="+mj-lt"/>
              <a:buAutoNum type="alphaUcPeriod"/>
            </a:pPr>
            <a:endParaRPr lang="en-US" sz="2600" dirty="0">
              <a:latin typeface="Arial" panose="020B0604020202020204" pitchFamily="34" charset="0"/>
              <a:cs typeface="Arial" panose="020B0604020202020204" pitchFamily="34" charset="0"/>
            </a:endParaRPr>
          </a:p>
          <a:p>
            <a:pPr>
              <a:buFont typeface="Wingdings" pitchFamily="2" charset="2"/>
              <a:buChar char="§"/>
            </a:pPr>
            <a:endParaRPr lang="en-US" sz="26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5DF0F39B-3B7B-4969-AE2A-0E9000DE641D}"/>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extLst>
      <p:ext uri="{BB962C8B-B14F-4D97-AF65-F5344CB8AC3E}">
        <p14:creationId xmlns:p14="http://schemas.microsoft.com/office/powerpoint/2010/main" val="2518720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31</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None/>
            </a:pPr>
            <a:r>
              <a:rPr lang="en-US" sz="2800" b="1" i="1" dirty="0"/>
              <a:t>Review: Depreciation</a:t>
            </a:r>
          </a:p>
          <a:p>
            <a:pPr>
              <a:buNone/>
            </a:pPr>
            <a:r>
              <a:rPr lang="en-US" sz="2800" b="1" i="1" dirty="0"/>
              <a:t>Example: </a:t>
            </a:r>
            <a:r>
              <a:rPr lang="en-US" sz="2800" dirty="0"/>
              <a:t>Mr. </a:t>
            </a:r>
            <a:r>
              <a:rPr lang="vi-VN" sz="2800" dirty="0"/>
              <a:t>Hà</a:t>
            </a:r>
            <a:r>
              <a:rPr lang="en-US" sz="2800" dirty="0"/>
              <a:t>, Chairman of</a:t>
            </a:r>
            <a:r>
              <a:rPr lang="vi-VN" sz="2800" dirty="0"/>
              <a:t> </a:t>
            </a:r>
            <a:r>
              <a:rPr lang="en-US" sz="2800" dirty="0"/>
              <a:t>HHG (9/2014): </a:t>
            </a:r>
            <a:r>
              <a:rPr lang="vi-VN" sz="2800" b="1" dirty="0"/>
              <a:t>hầu hết các phương tiện vận tải của HHG hiện nay đã khấu hao hết nhưng giá trị còn lại vẫn rất lớn.</a:t>
            </a:r>
            <a:r>
              <a:rPr lang="vi-VN" sz="2800" dirty="0"/>
              <a:t> Đơn cử như một xe 46 chỗ trước đây HHG mua 1.2-1.5 tỷ đồng, nhưng giá bây giờ khoảng 3 tỷ đồng và nếu Công ty bán lại thời điểm này (sau hơn 3 năm hoạt động) thì cũng có giá khoảng 1.5 tỷ đồng, tức là bằng với mức giá mua ban đầu.</a:t>
            </a:r>
            <a:endParaRPr lang="en-US" sz="2800" dirty="0"/>
          </a:p>
          <a:p>
            <a:pPr>
              <a:buNone/>
            </a:pPr>
            <a:r>
              <a:rPr lang="en-US" sz="2800" dirty="0"/>
              <a:t>Could the change in the buses’ value be recorded in the financial statements?</a:t>
            </a:r>
          </a:p>
          <a:p>
            <a:pPr>
              <a:buNone/>
            </a:pPr>
            <a:r>
              <a:rPr lang="en-US" sz="2800" dirty="0"/>
              <a:t>Predict what happens for future financial statements. </a:t>
            </a:r>
          </a:p>
          <a:p>
            <a:pPr>
              <a:buNone/>
            </a:pPr>
            <a:endParaRPr lang="vi-VN" sz="2800" i="1" dirty="0"/>
          </a:p>
          <a:p>
            <a:pPr>
              <a:buNone/>
            </a:pPr>
            <a:endParaRPr lang="en-US" sz="2800" dirty="0"/>
          </a:p>
          <a:p>
            <a:pPr marL="346075" lvl="0" indent="-346075" algn="just">
              <a:buFont typeface="Wingdings" pitchFamily="2" charset="2"/>
              <a:buChar char="§"/>
            </a:pPr>
            <a:endParaRPr lang="en-US" sz="2800" i="1" dirty="0">
              <a:cs typeface="Arial" pitchFamily="34" charset="0"/>
            </a:endParaRPr>
          </a:p>
          <a:p>
            <a:pPr marL="347472" indent="-457200">
              <a:buFont typeface="Wingdings" pitchFamily="2" charset="2"/>
              <a:buChar char="§"/>
            </a:pPr>
            <a:endParaRPr lang="en-US" sz="2800" i="1" dirty="0"/>
          </a:p>
          <a:p>
            <a:pPr>
              <a:buFont typeface="Wingdings" pitchFamily="2" charset="2"/>
              <a:buChar char="§"/>
            </a:pPr>
            <a:endParaRPr lang="en-US" sz="2800" i="1" dirty="0"/>
          </a:p>
          <a:p>
            <a:pPr>
              <a:buFont typeface="Wingdings" pitchFamily="2" charset="2"/>
              <a:buChar char="§"/>
            </a:pPr>
            <a:endParaRPr lang="en-US" sz="2800" i="1" dirty="0"/>
          </a:p>
          <a:p>
            <a:pPr>
              <a:buFont typeface="Wingdings" pitchFamily="2" charset="2"/>
              <a:buChar char="§"/>
            </a:pPr>
            <a:endParaRPr lang="en-US" sz="2800" i="1" dirty="0"/>
          </a:p>
          <a:p>
            <a:pPr>
              <a:buFont typeface="Wingdings" pitchFamily="2" charset="2"/>
              <a:buChar char="§"/>
            </a:pPr>
            <a:endParaRPr lang="en-US" sz="2800" i="1" dirty="0"/>
          </a:p>
          <a:p>
            <a:pPr>
              <a:buFont typeface="Wingdings" pitchFamily="2" charset="2"/>
              <a:buChar char="§"/>
            </a:pPr>
            <a:endParaRPr lang="en-US" sz="2800" dirty="0"/>
          </a:p>
          <a:p>
            <a:pPr>
              <a:buFont typeface="Wingdings" pitchFamily="2" charset="2"/>
              <a:buChar char="§"/>
            </a:pPr>
            <a:endParaRPr lang="vi-VN" sz="2800" i="1" dirty="0"/>
          </a:p>
        </p:txBody>
      </p:sp>
      <p:sp>
        <p:nvSpPr>
          <p:cNvPr id="5" name="Title 4">
            <a:extLst>
              <a:ext uri="{FF2B5EF4-FFF2-40B4-BE49-F238E27FC236}">
                <a16:creationId xmlns:a16="http://schemas.microsoft.com/office/drawing/2014/main" id="{8FFCB1EC-2F5B-4D66-8F67-879883E191F4}"/>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extLst>
      <p:ext uri="{BB962C8B-B14F-4D97-AF65-F5344CB8AC3E}">
        <p14:creationId xmlns:p14="http://schemas.microsoft.com/office/powerpoint/2010/main" val="185300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32</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Font typeface="Arial" panose="020B0604020202020204" pitchFamily="34" charset="0"/>
              <a:buNone/>
            </a:pPr>
            <a:r>
              <a:rPr lang="en-US" sz="3000" b="1" i="1" dirty="0">
                <a:latin typeface="Arial" panose="020B0604020202020204" pitchFamily="34" charset="0"/>
                <a:cs typeface="Arial" panose="020B0604020202020204" pitchFamily="34" charset="0"/>
              </a:rPr>
              <a:t>Income Statement</a:t>
            </a:r>
          </a:p>
          <a:p>
            <a:pPr marL="457200" indent="-457200" algn="just">
              <a:buFont typeface="Wingdings" panose="05000000000000000000" pitchFamily="2" charset="2"/>
              <a:buChar char="§"/>
            </a:pPr>
            <a:r>
              <a:rPr lang="en-US" sz="3000" dirty="0">
                <a:latin typeface="Arial" panose="020B0604020202020204" pitchFamily="34" charset="0"/>
                <a:cs typeface="Arial" panose="020B0604020202020204" pitchFamily="34" charset="0"/>
              </a:rPr>
              <a:t>Earnings per share:</a:t>
            </a:r>
          </a:p>
          <a:p>
            <a:pPr marL="457200" indent="-457200" algn="just">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a:p>
            <a:pPr marL="444500" indent="-444500" algn="just">
              <a:buNone/>
            </a:pPr>
            <a:r>
              <a:rPr lang="en-US" sz="3000" b="1" i="1" dirty="0">
                <a:latin typeface="Arial" panose="020B0604020202020204" pitchFamily="34" charset="0"/>
                <a:cs typeface="Arial" panose="020B0604020202020204" pitchFamily="34" charset="0"/>
              </a:rPr>
              <a:t>Example: </a:t>
            </a:r>
            <a:r>
              <a:rPr lang="en-US" sz="3000" dirty="0">
                <a:latin typeface="Arial" panose="020B0604020202020204" pitchFamily="34" charset="0"/>
                <a:cs typeface="Arial" panose="020B0604020202020204" pitchFamily="34" charset="0"/>
              </a:rPr>
              <a:t>Mai Linh Co. had a net income of</a:t>
            </a:r>
            <a:r>
              <a:rPr lang="vi-VN" sz="3000"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VND</a:t>
            </a:r>
            <a:r>
              <a:rPr lang="vi-VN" sz="3000" dirty="0">
                <a:latin typeface="Arial" panose="020B0604020202020204" pitchFamily="34" charset="0"/>
                <a:cs typeface="Arial" panose="020B0604020202020204" pitchFamily="34" charset="0"/>
              </a:rPr>
              <a:t>100</a:t>
            </a:r>
            <a:r>
              <a:rPr lang="en-US" sz="3000" dirty="0">
                <a:latin typeface="Arial" panose="020B0604020202020204" pitchFamily="34" charset="0"/>
                <a:cs typeface="Arial" panose="020B0604020202020204" pitchFamily="34" charset="0"/>
              </a:rPr>
              <a:t>b</a:t>
            </a:r>
            <a:r>
              <a:rPr lang="vi-VN" sz="3000" dirty="0">
                <a:latin typeface="Arial" panose="020B0604020202020204" pitchFamily="34" charset="0"/>
                <a:cs typeface="Arial" panose="020B0604020202020204" pitchFamily="34" charset="0"/>
              </a:rPr>
              <a:t>il</a:t>
            </a:r>
            <a:r>
              <a:rPr lang="en-US" sz="3000" dirty="0">
                <a:latin typeface="Arial" panose="020B0604020202020204" pitchFamily="34" charset="0"/>
                <a:cs typeface="Arial" panose="020B0604020202020204" pitchFamily="34" charset="0"/>
              </a:rPr>
              <a:t>,</a:t>
            </a:r>
            <a:r>
              <a:rPr lang="vi-VN" sz="3000"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paid </a:t>
            </a:r>
            <a:r>
              <a:rPr lang="vi-VN" sz="3000" dirty="0">
                <a:latin typeface="Arial" panose="020B0604020202020204" pitchFamily="34" charset="0"/>
                <a:cs typeface="Arial" panose="020B0604020202020204" pitchFamily="34" charset="0"/>
              </a:rPr>
              <a:t>500 </a:t>
            </a:r>
            <a:r>
              <a:rPr lang="en-US" sz="3000" dirty="0">
                <a:latin typeface="Arial" panose="020B0604020202020204" pitchFamily="34" charset="0"/>
                <a:cs typeface="Arial" panose="020B0604020202020204" pitchFamily="34" charset="0"/>
              </a:rPr>
              <a:t>b</a:t>
            </a:r>
            <a:r>
              <a:rPr lang="vi-VN" sz="3000" dirty="0">
                <a:latin typeface="Arial" panose="020B0604020202020204" pitchFamily="34" charset="0"/>
                <a:cs typeface="Arial" panose="020B0604020202020204" pitchFamily="34" charset="0"/>
              </a:rPr>
              <a:t>il</a:t>
            </a:r>
            <a:r>
              <a:rPr lang="en-US" sz="3000" dirty="0">
                <a:latin typeface="Arial" panose="020B0604020202020204" pitchFamily="34" charset="0"/>
                <a:cs typeface="Arial" panose="020B0604020202020204" pitchFamily="34" charset="0"/>
              </a:rPr>
              <a:t> dividends to common shareholders</a:t>
            </a:r>
            <a:r>
              <a:rPr lang="vi-VN" sz="3000" dirty="0">
                <a:latin typeface="Arial" panose="020B0604020202020204" pitchFamily="34" charset="0"/>
                <a:cs typeface="Arial" panose="020B0604020202020204" pitchFamily="34" charset="0"/>
              </a:rPr>
              <a:t>.</a:t>
            </a:r>
            <a:r>
              <a:rPr lang="en-US" sz="3000" dirty="0">
                <a:latin typeface="Arial" panose="020B0604020202020204" pitchFamily="34" charset="0"/>
                <a:cs typeface="Arial" panose="020B0604020202020204" pitchFamily="34" charset="0"/>
              </a:rPr>
              <a:t> Jan 1</a:t>
            </a:r>
            <a:r>
              <a:rPr lang="en-US" sz="3000" baseline="30000" dirty="0">
                <a:latin typeface="Arial" panose="020B0604020202020204" pitchFamily="34" charset="0"/>
                <a:cs typeface="Arial" panose="020B0604020202020204" pitchFamily="34" charset="0"/>
              </a:rPr>
              <a:t>st</a:t>
            </a:r>
            <a:r>
              <a:rPr lang="en-US" sz="3000" dirty="0">
                <a:latin typeface="Arial" panose="020B0604020202020204" pitchFamily="34" charset="0"/>
                <a:cs typeface="Arial" panose="020B0604020202020204" pitchFamily="34" charset="0"/>
              </a:rPr>
              <a:t> there were</a:t>
            </a:r>
            <a:r>
              <a:rPr lang="vi-VN" sz="3000" dirty="0">
                <a:latin typeface="Arial" panose="020B0604020202020204" pitchFamily="34" charset="0"/>
                <a:cs typeface="Arial" panose="020B0604020202020204" pitchFamily="34" charset="0"/>
              </a:rPr>
              <a:t> 500000</a:t>
            </a:r>
            <a:r>
              <a:rPr lang="en-US" sz="3000" dirty="0">
                <a:latin typeface="Arial" panose="020B0604020202020204" pitchFamily="34" charset="0"/>
                <a:cs typeface="Arial" panose="020B0604020202020204" pitchFamily="34" charset="0"/>
              </a:rPr>
              <a:t> shares outstanding</a:t>
            </a:r>
            <a:r>
              <a:rPr lang="vi-VN" sz="3000"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Calculate basic </a:t>
            </a:r>
            <a:r>
              <a:rPr lang="vi-VN" sz="3000" dirty="0">
                <a:latin typeface="Arial" panose="020B0604020202020204" pitchFamily="34" charset="0"/>
                <a:cs typeface="Arial" panose="020B0604020202020204" pitchFamily="34" charset="0"/>
              </a:rPr>
              <a:t>EPS</a:t>
            </a:r>
            <a:r>
              <a:rPr lang="en-US" sz="3000" dirty="0">
                <a:latin typeface="Arial" panose="020B0604020202020204" pitchFamily="34" charset="0"/>
                <a:cs typeface="Arial" panose="020B0604020202020204" pitchFamily="34" charset="0"/>
              </a:rPr>
              <a:t>. </a:t>
            </a:r>
          </a:p>
          <a:p>
            <a:pPr marL="347472" indent="-457200" algn="just">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p:txBody>
      </p:sp>
      <p:graphicFrame>
        <p:nvGraphicFramePr>
          <p:cNvPr id="5" name="Object 0">
            <a:extLst>
              <a:ext uri="{FF2B5EF4-FFF2-40B4-BE49-F238E27FC236}">
                <a16:creationId xmlns:a16="http://schemas.microsoft.com/office/drawing/2014/main" id="{53856D3D-3721-4F20-A4DB-C8D8EC0CD029}"/>
              </a:ext>
            </a:extLst>
          </p:cNvPr>
          <p:cNvGraphicFramePr>
            <a:graphicFrameLocks noChangeAspect="1"/>
          </p:cNvGraphicFramePr>
          <p:nvPr>
            <p:extLst>
              <p:ext uri="{D42A27DB-BD31-4B8C-83A1-F6EECF244321}">
                <p14:modId xmlns:p14="http://schemas.microsoft.com/office/powerpoint/2010/main" val="857192984"/>
              </p:ext>
            </p:extLst>
          </p:nvPr>
        </p:nvGraphicFramePr>
        <p:xfrm>
          <a:off x="2542519" y="2809922"/>
          <a:ext cx="4058961" cy="910384"/>
        </p:xfrm>
        <a:graphic>
          <a:graphicData uri="http://schemas.openxmlformats.org/presentationml/2006/ole">
            <mc:AlternateContent xmlns:mc="http://schemas.openxmlformats.org/markup-compatibility/2006">
              <mc:Choice xmlns:v="urn:schemas-microsoft-com:vml" Requires="v">
                <p:oleObj name="Equation" r:id="rId2" imgW="1866900" imgH="419100" progId="Equation.DSMT4">
                  <p:embed/>
                </p:oleObj>
              </mc:Choice>
              <mc:Fallback>
                <p:oleObj name="Equation" r:id="rId2" imgW="1866900" imgH="419100" progId="Equation.DSMT4">
                  <p:embed/>
                  <p:pic>
                    <p:nvPicPr>
                      <p:cNvPr id="6"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2519" y="2809922"/>
                        <a:ext cx="4058961" cy="910384"/>
                      </a:xfrm>
                      <a:prstGeom prst="rect">
                        <a:avLst/>
                      </a:prstGeom>
                      <a:noFill/>
                      <a:ln>
                        <a:noFill/>
                      </a:ln>
                      <a:effectLst/>
                    </p:spPr>
                  </p:pic>
                </p:oleObj>
              </mc:Fallback>
            </mc:AlternateContent>
          </a:graphicData>
        </a:graphic>
      </p:graphicFrame>
      <p:sp>
        <p:nvSpPr>
          <p:cNvPr id="6" name="Title 4">
            <a:extLst>
              <a:ext uri="{FF2B5EF4-FFF2-40B4-BE49-F238E27FC236}">
                <a16:creationId xmlns:a16="http://schemas.microsoft.com/office/drawing/2014/main" id="{71CB06B8-329F-42A2-BA53-1BC6443285B9}"/>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33</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Font typeface="Arial" panose="020B0604020202020204" pitchFamily="34" charset="0"/>
              <a:buNone/>
            </a:pPr>
            <a:r>
              <a:rPr lang="en-US" sz="3000" b="1" i="1" dirty="0">
                <a:latin typeface="Arial" panose="020B0604020202020204" pitchFamily="34" charset="0"/>
                <a:cs typeface="Arial" panose="020B0604020202020204" pitchFamily="34" charset="0"/>
              </a:rPr>
              <a:t>Income Statement</a:t>
            </a:r>
          </a:p>
          <a:p>
            <a:pPr marL="444500" indent="-444500" algn="just">
              <a:buNone/>
            </a:pPr>
            <a:r>
              <a:rPr lang="en-US" sz="3000" b="1" i="1" dirty="0">
                <a:latin typeface="Arial" panose="020B0604020202020204" pitchFamily="34" charset="0"/>
                <a:cs typeface="Arial" panose="020B0604020202020204" pitchFamily="34" charset="0"/>
              </a:rPr>
              <a:t>Example: </a:t>
            </a:r>
            <a:r>
              <a:rPr lang="en-US" sz="3000" dirty="0">
                <a:latin typeface="Arial" panose="020B0604020202020204" pitchFamily="34" charset="0"/>
                <a:cs typeface="Arial" panose="020B0604020202020204" pitchFamily="34" charset="0"/>
              </a:rPr>
              <a:t>Is higher EPS good or bad?</a:t>
            </a:r>
          </a:p>
          <a:p>
            <a:pPr marL="444500" indent="-444500" algn="just">
              <a:buNone/>
            </a:pPr>
            <a:r>
              <a:rPr lang="en-US" sz="3000" dirty="0">
                <a:latin typeface="Arial" panose="020B0604020202020204" pitchFamily="34" charset="0"/>
                <a:cs typeface="Arial" panose="020B0604020202020204" pitchFamily="34" charset="0"/>
              </a:rPr>
              <a:t>Does the choice between debt and equity funding affect EPS? </a:t>
            </a:r>
          </a:p>
          <a:p>
            <a:pPr marL="347472" indent="-457200" algn="just">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p:txBody>
      </p:sp>
      <p:sp>
        <p:nvSpPr>
          <p:cNvPr id="6" name="Title 4">
            <a:extLst>
              <a:ext uri="{FF2B5EF4-FFF2-40B4-BE49-F238E27FC236}">
                <a16:creationId xmlns:a16="http://schemas.microsoft.com/office/drawing/2014/main" id="{71CB06B8-329F-42A2-BA53-1BC6443285B9}"/>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extLst>
      <p:ext uri="{BB962C8B-B14F-4D97-AF65-F5344CB8AC3E}">
        <p14:creationId xmlns:p14="http://schemas.microsoft.com/office/powerpoint/2010/main" val="4222768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34</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None/>
            </a:pPr>
            <a:r>
              <a:rPr lang="en-US" sz="3000" b="1" i="1" dirty="0"/>
              <a:t>Inventory</a:t>
            </a:r>
          </a:p>
          <a:p>
            <a:pPr marL="346075" indent="-346075" algn="just">
              <a:buFont typeface="Wingdings" pitchFamily="2" charset="2"/>
              <a:buChar char="§"/>
            </a:pPr>
            <a:r>
              <a:rPr lang="en-US" sz="3000" dirty="0"/>
              <a:t>Recorded at the lower of either cost or fair value. </a:t>
            </a:r>
          </a:p>
          <a:p>
            <a:pPr marL="346075" indent="-346075" algn="just">
              <a:buFont typeface="Wingdings" pitchFamily="2" charset="2"/>
              <a:buChar char="§"/>
            </a:pPr>
            <a:r>
              <a:rPr lang="en-US" sz="3000" dirty="0"/>
              <a:t>COGS = Beginning Inventory + Purchases- Ending Inventory</a:t>
            </a:r>
          </a:p>
          <a:p>
            <a:pPr marL="346075" indent="-346075" algn="just">
              <a:buFont typeface="Wingdings" pitchFamily="2" charset="2"/>
              <a:buChar char="§"/>
            </a:pPr>
            <a:endParaRPr lang="en-US" sz="2800" dirty="0"/>
          </a:p>
          <a:p>
            <a:pPr marL="346075" indent="-346075" algn="just">
              <a:buNone/>
            </a:pPr>
            <a:endParaRPr lang="en-US" sz="3000" b="1" dirty="0"/>
          </a:p>
        </p:txBody>
      </p:sp>
      <p:sp>
        <p:nvSpPr>
          <p:cNvPr id="5" name="Title 4">
            <a:extLst>
              <a:ext uri="{FF2B5EF4-FFF2-40B4-BE49-F238E27FC236}">
                <a16:creationId xmlns:a16="http://schemas.microsoft.com/office/drawing/2014/main" id="{7297C483-4C0E-4FEA-B9C0-CB757A7AB605}"/>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35</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None/>
            </a:pPr>
            <a:r>
              <a:rPr lang="en-US" sz="3000" b="1" i="1" dirty="0"/>
              <a:t>Inventory Systems</a:t>
            </a:r>
          </a:p>
          <a:p>
            <a:pPr marL="346075" indent="-346075" algn="just">
              <a:buFont typeface="Wingdings" pitchFamily="2" charset="2"/>
              <a:buChar char="§"/>
            </a:pPr>
            <a:r>
              <a:rPr lang="en-US" sz="3000" dirty="0"/>
              <a:t>Periodic inventory system.</a:t>
            </a:r>
          </a:p>
          <a:p>
            <a:pPr marL="346075" indent="-346075" algn="just">
              <a:buFont typeface="Wingdings" pitchFamily="2" charset="2"/>
              <a:buChar char="§"/>
            </a:pPr>
            <a:r>
              <a:rPr lang="en-US" sz="3000" dirty="0"/>
              <a:t>Perpetual inventory system (more common).</a:t>
            </a:r>
          </a:p>
          <a:p>
            <a:pPr marL="346075" indent="-346075" algn="just">
              <a:buNone/>
            </a:pPr>
            <a:r>
              <a:rPr lang="en-US" sz="3000" b="1" i="1" dirty="0"/>
              <a:t>Valuation Methods</a:t>
            </a:r>
          </a:p>
          <a:p>
            <a:pPr marL="346075" indent="-346075" algn="just">
              <a:buFont typeface="Wingdings" pitchFamily="2" charset="2"/>
              <a:buChar char="§"/>
            </a:pPr>
            <a:r>
              <a:rPr lang="en-US" sz="3000" dirty="0"/>
              <a:t>FIFO.</a:t>
            </a:r>
          </a:p>
          <a:p>
            <a:pPr marL="346075" indent="-346075" algn="just">
              <a:buFont typeface="Wingdings" pitchFamily="2" charset="2"/>
              <a:buChar char="§"/>
            </a:pPr>
            <a:r>
              <a:rPr lang="en-US" sz="3000" dirty="0"/>
              <a:t>LIFO.</a:t>
            </a:r>
          </a:p>
          <a:p>
            <a:pPr marL="346075" indent="-346075" algn="just">
              <a:buFont typeface="Wingdings" pitchFamily="2" charset="2"/>
              <a:buChar char="§"/>
            </a:pPr>
            <a:r>
              <a:rPr lang="en-US" sz="3000" dirty="0"/>
              <a:t>Weighted Average Cost.</a:t>
            </a:r>
          </a:p>
          <a:p>
            <a:pPr marL="346075" indent="-346075" algn="just">
              <a:buFont typeface="Wingdings" pitchFamily="2" charset="2"/>
              <a:buChar char="§"/>
            </a:pPr>
            <a:r>
              <a:rPr lang="en-US" sz="3000" dirty="0"/>
              <a:t>Specific Identification.</a:t>
            </a:r>
          </a:p>
          <a:p>
            <a:pPr marL="346075" indent="-346075" algn="just">
              <a:buNone/>
            </a:pPr>
            <a:endParaRPr lang="en-US" sz="3000" b="1" dirty="0"/>
          </a:p>
        </p:txBody>
      </p:sp>
      <p:sp>
        <p:nvSpPr>
          <p:cNvPr id="5" name="Title 4">
            <a:extLst>
              <a:ext uri="{FF2B5EF4-FFF2-40B4-BE49-F238E27FC236}">
                <a16:creationId xmlns:a16="http://schemas.microsoft.com/office/drawing/2014/main" id="{F97E057B-07AB-446B-8EA1-2C1630A62706}"/>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36</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None/>
            </a:pPr>
            <a:r>
              <a:rPr lang="en-US" sz="2800" b="1" i="1" dirty="0"/>
              <a:t>Example: </a:t>
            </a:r>
            <a:r>
              <a:rPr lang="en-US" sz="2800" dirty="0"/>
              <a:t>3 units from beginning inventory and 5 units from Jan 7’s purchase are taken for sales on Jan 15. Calculate revenue and </a:t>
            </a:r>
            <a:r>
              <a:rPr lang="en-US" sz="2800" dirty="0" err="1"/>
              <a:t>CoGS</a:t>
            </a:r>
            <a:r>
              <a:rPr lang="en-US" sz="2800" dirty="0"/>
              <a:t> in January and ending inventory on January 31 under Specific Identification, FIFO, LIFO, and weighted average cost methods in periodic and perpetual system.</a:t>
            </a:r>
          </a:p>
          <a:p>
            <a:pPr marL="346075" indent="-346075" algn="just">
              <a:buNone/>
            </a:pPr>
            <a:endParaRPr lang="en-US" sz="2800" b="1" dirty="0"/>
          </a:p>
        </p:txBody>
      </p:sp>
      <p:graphicFrame>
        <p:nvGraphicFramePr>
          <p:cNvPr id="9" name="Table 8"/>
          <p:cNvGraphicFramePr>
            <a:graphicFrameLocks noGrp="1"/>
          </p:cNvGraphicFramePr>
          <p:nvPr>
            <p:extLst>
              <p:ext uri="{D42A27DB-BD31-4B8C-83A1-F6EECF244321}">
                <p14:modId xmlns:p14="http://schemas.microsoft.com/office/powerpoint/2010/main" val="3305624891"/>
              </p:ext>
            </p:extLst>
          </p:nvPr>
        </p:nvGraphicFramePr>
        <p:xfrm>
          <a:off x="685800" y="4154941"/>
          <a:ext cx="8229599" cy="236220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71599">
                  <a:extLst>
                    <a:ext uri="{9D8B030D-6E8A-4147-A177-3AD203B41FA5}">
                      <a16:colId xmlns:a16="http://schemas.microsoft.com/office/drawing/2014/main" val="20003"/>
                    </a:ext>
                  </a:extLst>
                </a:gridCol>
              </a:tblGrid>
              <a:tr h="370840">
                <a:tc>
                  <a:txBody>
                    <a:bodyPr/>
                    <a:lstStyle/>
                    <a:p>
                      <a:endParaRPr lang="en-US" sz="2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solidFill>
                            <a:schemeClr val="tx1"/>
                          </a:solidFill>
                        </a:rPr>
                        <a:t>Jan</a:t>
                      </a:r>
                      <a:r>
                        <a:rPr lang="en-US" sz="2500" baseline="0" dirty="0">
                          <a:solidFill>
                            <a:schemeClr val="tx1"/>
                          </a:solidFill>
                        </a:rPr>
                        <a:t> 1 (Beginning inventory)</a:t>
                      </a:r>
                      <a:endParaRPr lang="en-US" sz="2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2500" dirty="0">
                          <a:solidFill>
                            <a:schemeClr val="tx1"/>
                          </a:solidFill>
                        </a:rPr>
                        <a:t>Jan 7 purchase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2500" dirty="0">
                          <a:solidFill>
                            <a:schemeClr val="tx1"/>
                          </a:solidFill>
                        </a:rPr>
                        <a:t>Jan 15 sell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2500" dirty="0">
                          <a:solidFill>
                            <a:schemeClr val="tx1"/>
                          </a:solidFill>
                        </a:rPr>
                        <a:t>Jan 22 purchase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500" dirty="0">
                          <a:solidFill>
                            <a:schemeClr val="tx1"/>
                          </a:solidFill>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6" name="Title 4">
            <a:extLst>
              <a:ext uri="{FF2B5EF4-FFF2-40B4-BE49-F238E27FC236}">
                <a16:creationId xmlns:a16="http://schemas.microsoft.com/office/drawing/2014/main" id="{81CA3892-4948-471A-ADCC-24D6C26EE3AC}"/>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37</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None/>
            </a:pPr>
            <a:r>
              <a:rPr lang="en-US" sz="3000" b="1" i="1" dirty="0"/>
              <a:t>Example: </a:t>
            </a:r>
            <a:r>
              <a:rPr lang="en-US" sz="3000" dirty="0"/>
              <a:t>Under which method is </a:t>
            </a:r>
            <a:r>
              <a:rPr lang="en-US" sz="3000" dirty="0" err="1"/>
              <a:t>CoGS</a:t>
            </a:r>
            <a:r>
              <a:rPr lang="en-US" sz="3000" dirty="0"/>
              <a:t> (inventory) the best approximation of current </a:t>
            </a:r>
            <a:r>
              <a:rPr lang="en-US" sz="3000" dirty="0" err="1"/>
              <a:t>CoGS</a:t>
            </a:r>
            <a:r>
              <a:rPr lang="en-US" sz="3000" dirty="0"/>
              <a:t> (inventory)?</a:t>
            </a:r>
            <a:endParaRPr lang="en-US" sz="3000" b="1" i="1" dirty="0"/>
          </a:p>
          <a:p>
            <a:pPr marL="346075" indent="-346075" algn="just">
              <a:buNone/>
            </a:pPr>
            <a:r>
              <a:rPr lang="en-US" sz="3000" b="1" i="1" dirty="0"/>
              <a:t>Example: </a:t>
            </a:r>
            <a:r>
              <a:rPr lang="en-US" sz="3000" dirty="0"/>
              <a:t>Assuming inflation and stable or increasing quantities of inventory, compare LIFO to FIFO with regard to:</a:t>
            </a:r>
            <a:endParaRPr lang="en-US" sz="3000" b="1" i="1" dirty="0"/>
          </a:p>
          <a:p>
            <a:pPr marL="346075" indent="-346075" algn="just">
              <a:buFont typeface="Wingdings" pitchFamily="2" charset="2"/>
              <a:buChar char="§"/>
            </a:pPr>
            <a:r>
              <a:rPr lang="en-US" sz="3000" dirty="0"/>
              <a:t>Inventory, working capital, non-current assets, liabilities, equity.</a:t>
            </a:r>
          </a:p>
          <a:p>
            <a:pPr marL="346075" indent="-346075" algn="just">
              <a:buFont typeface="Wingdings" pitchFamily="2" charset="2"/>
              <a:buChar char="§"/>
            </a:pPr>
            <a:r>
              <a:rPr lang="en-US" sz="3000" dirty="0"/>
              <a:t>Sales, </a:t>
            </a:r>
            <a:r>
              <a:rPr lang="en-US" sz="3000" dirty="0" err="1"/>
              <a:t>CoGS</a:t>
            </a:r>
            <a:r>
              <a:rPr lang="en-US" sz="3000" dirty="0"/>
              <a:t>, taxes, net income, dividend.</a:t>
            </a:r>
          </a:p>
          <a:p>
            <a:pPr marL="346075" indent="-346075" algn="just">
              <a:buFont typeface="Wingdings" pitchFamily="2" charset="2"/>
              <a:buChar char="§"/>
            </a:pPr>
            <a:r>
              <a:rPr lang="en-US" sz="3000" dirty="0"/>
              <a:t>Cash flows. </a:t>
            </a:r>
          </a:p>
          <a:p>
            <a:pPr marL="346075" indent="-346075" algn="just">
              <a:buNone/>
            </a:pPr>
            <a:endParaRPr lang="en-US" sz="3000" b="1" dirty="0"/>
          </a:p>
        </p:txBody>
      </p:sp>
      <p:sp>
        <p:nvSpPr>
          <p:cNvPr id="5" name="Title 4">
            <a:extLst>
              <a:ext uri="{FF2B5EF4-FFF2-40B4-BE49-F238E27FC236}">
                <a16:creationId xmlns:a16="http://schemas.microsoft.com/office/drawing/2014/main" id="{E88B4D21-DE6C-4E62-B2DE-748737111C89}"/>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38</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a:buNone/>
            </a:pPr>
            <a:r>
              <a:rPr lang="en-US" sz="2800" b="1" i="1" dirty="0"/>
              <a:t>Example: </a:t>
            </a:r>
          </a:p>
          <a:p>
            <a:pPr>
              <a:buNone/>
            </a:pPr>
            <a:r>
              <a:rPr lang="en-US" sz="2800" dirty="0"/>
              <a:t>In 2014, An </a:t>
            </a:r>
            <a:r>
              <a:rPr lang="en-US" sz="2800" dirty="0" err="1"/>
              <a:t>Giang</a:t>
            </a:r>
            <a:r>
              <a:rPr lang="en-US" sz="2800" dirty="0"/>
              <a:t> Sao Mai (ASM) issues stock warrants for employees with exercise price of VND10 thousand. Market price was VND15 thousand per share.</a:t>
            </a:r>
          </a:p>
          <a:p>
            <a:pPr>
              <a:buNone/>
            </a:pPr>
            <a:r>
              <a:rPr lang="en-US" sz="2800" dirty="0"/>
              <a:t>In 2020 </a:t>
            </a:r>
            <a:r>
              <a:rPr lang="en-US" sz="2800" dirty="0" err="1"/>
              <a:t>Thien</a:t>
            </a:r>
            <a:r>
              <a:rPr lang="en-US" sz="2800" dirty="0"/>
              <a:t> Long (TLG) repurchased 1.5 million shares at VND30 thousand per share. Few days after, TLG sold these treasury shares to employees at VND10 thousand per share.</a:t>
            </a:r>
          </a:p>
          <a:p>
            <a:pPr>
              <a:buNone/>
            </a:pPr>
            <a:r>
              <a:rPr lang="en-US" sz="2800" dirty="0"/>
              <a:t>Do these operations impose any costs/losses to the company and the shareholders? How do accountants record these costs/losses?</a:t>
            </a:r>
          </a:p>
          <a:p>
            <a:pPr>
              <a:buNone/>
            </a:pPr>
            <a:endParaRPr lang="vi-VN" sz="2800" i="1" dirty="0"/>
          </a:p>
          <a:p>
            <a:pPr>
              <a:buNone/>
            </a:pPr>
            <a:endParaRPr lang="en-US" sz="2800" dirty="0"/>
          </a:p>
          <a:p>
            <a:pPr marL="346075" lvl="0" indent="-346075" algn="just">
              <a:buFont typeface="Wingdings" pitchFamily="2" charset="2"/>
              <a:buChar char="§"/>
            </a:pPr>
            <a:endParaRPr lang="en-US" sz="2800" i="1" dirty="0">
              <a:cs typeface="Arial" pitchFamily="34" charset="0"/>
            </a:endParaRPr>
          </a:p>
          <a:p>
            <a:pPr marL="347472" indent="-457200">
              <a:buFont typeface="Wingdings" pitchFamily="2" charset="2"/>
              <a:buChar char="§"/>
            </a:pPr>
            <a:endParaRPr lang="en-US" sz="2800" i="1" dirty="0"/>
          </a:p>
          <a:p>
            <a:pPr>
              <a:buFont typeface="Wingdings" pitchFamily="2" charset="2"/>
              <a:buChar char="§"/>
            </a:pPr>
            <a:endParaRPr lang="en-US" sz="2800" i="1" dirty="0"/>
          </a:p>
          <a:p>
            <a:pPr>
              <a:buFont typeface="Wingdings" pitchFamily="2" charset="2"/>
              <a:buChar char="§"/>
            </a:pPr>
            <a:endParaRPr lang="en-US" sz="2800" i="1" dirty="0"/>
          </a:p>
          <a:p>
            <a:pPr>
              <a:buFont typeface="Wingdings" pitchFamily="2" charset="2"/>
              <a:buChar char="§"/>
            </a:pPr>
            <a:endParaRPr lang="en-US" sz="2800" i="1" dirty="0"/>
          </a:p>
          <a:p>
            <a:pPr>
              <a:buFont typeface="Wingdings" pitchFamily="2" charset="2"/>
              <a:buChar char="§"/>
            </a:pPr>
            <a:endParaRPr lang="en-US" sz="2800" i="1" dirty="0"/>
          </a:p>
          <a:p>
            <a:pPr>
              <a:buFont typeface="Wingdings" pitchFamily="2" charset="2"/>
              <a:buChar char="§"/>
            </a:pPr>
            <a:endParaRPr lang="en-US" sz="2800" dirty="0"/>
          </a:p>
          <a:p>
            <a:pPr>
              <a:buFont typeface="Wingdings" pitchFamily="2" charset="2"/>
              <a:buChar char="§"/>
            </a:pPr>
            <a:endParaRPr lang="vi-VN" sz="2800" i="1" dirty="0"/>
          </a:p>
        </p:txBody>
      </p:sp>
      <p:sp>
        <p:nvSpPr>
          <p:cNvPr id="5" name="Title 4">
            <a:extLst>
              <a:ext uri="{FF2B5EF4-FFF2-40B4-BE49-F238E27FC236}">
                <a16:creationId xmlns:a16="http://schemas.microsoft.com/office/drawing/2014/main" id="{8FFCB1EC-2F5B-4D66-8F67-879883E191F4}"/>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extLst>
      <p:ext uri="{BB962C8B-B14F-4D97-AF65-F5344CB8AC3E}">
        <p14:creationId xmlns:p14="http://schemas.microsoft.com/office/powerpoint/2010/main" val="2638103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39</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a:buNone/>
            </a:pPr>
            <a:r>
              <a:rPr lang="en-US" sz="2800" b="1" i="1" dirty="0"/>
              <a:t>Example: </a:t>
            </a:r>
            <a:r>
              <a:rPr lang="en-US" sz="2000" dirty="0">
                <a:effectLst/>
                <a:ea typeface="MS Mincho" panose="02020609040205080304" pitchFamily="49" charset="-128"/>
              </a:rPr>
              <a:t>Which of the following statements is most likely </a:t>
            </a:r>
            <a:r>
              <a:rPr lang="en-US" sz="2000" b="1" i="1" dirty="0">
                <a:effectLst/>
                <a:ea typeface="MS Mincho" panose="02020609040205080304" pitchFamily="49" charset="-128"/>
              </a:rPr>
              <a:t>incorrect</a:t>
            </a:r>
            <a:r>
              <a:rPr lang="en-US" sz="2000" dirty="0">
                <a:effectLst/>
                <a:ea typeface="MS Mincho" panose="02020609040205080304" pitchFamily="49" charset="-128"/>
              </a:rPr>
              <a:t>?</a:t>
            </a:r>
          </a:p>
          <a:p>
            <a:pPr marL="342900" marR="0" lvl="0" indent="-342900" algn="just">
              <a:spcBef>
                <a:spcPts val="0"/>
              </a:spcBef>
              <a:spcAft>
                <a:spcPts val="0"/>
              </a:spcAft>
              <a:buFont typeface="+mj-lt"/>
              <a:buAutoNum type="alphaUcPeriod"/>
            </a:pPr>
            <a:r>
              <a:rPr lang="en-US" sz="2000" dirty="0">
                <a:effectLst/>
                <a:ea typeface="MS Mincho" panose="02020609040205080304" pitchFamily="49" charset="-128"/>
              </a:rPr>
              <a:t>To operating executives, a company's income statement is interesting because the income statement measures operating performance or profitability.</a:t>
            </a:r>
          </a:p>
          <a:p>
            <a:pPr marL="342900" marR="0" lvl="0" indent="-342900" algn="just">
              <a:spcBef>
                <a:spcPts val="0"/>
              </a:spcBef>
              <a:spcAft>
                <a:spcPts val="0"/>
              </a:spcAft>
              <a:buFont typeface="+mj-lt"/>
              <a:buAutoNum type="alphaUcPeriod"/>
            </a:pPr>
            <a:r>
              <a:rPr lang="en-US" sz="2000" dirty="0">
                <a:effectLst/>
                <a:ea typeface="MS Mincho" panose="02020609040205080304" pitchFamily="49" charset="-128"/>
              </a:rPr>
              <a:t>To financial executives, when planning for future financing requirements, a projected balance sheet shows how much external financing will need to be raised because it forecasts future uses of funds (i.e., assets) and sources of funds (i.e., liabilities plus equity).</a:t>
            </a:r>
          </a:p>
          <a:p>
            <a:pPr marL="342900" marR="0" lvl="0" indent="-342900" algn="just">
              <a:spcBef>
                <a:spcPts val="0"/>
              </a:spcBef>
              <a:spcAft>
                <a:spcPts val="0"/>
              </a:spcAft>
              <a:buFont typeface="+mj-lt"/>
              <a:buAutoNum type="alphaUcPeriod"/>
            </a:pPr>
            <a:r>
              <a:rPr lang="en-US" sz="2000" dirty="0">
                <a:effectLst/>
                <a:ea typeface="MS Mincho" panose="02020609040205080304" pitchFamily="49" charset="-128"/>
              </a:rPr>
              <a:t>As the income statement and balance sheet are prepared under accrual accounting, financial executives need to prepare cash budgets, which list projected cash receipts and disbursements over a forecast period for the purpose of anticipating future cash shortages or surpluses. </a:t>
            </a:r>
          </a:p>
          <a:p>
            <a:pPr marL="342900" marR="0" lvl="0" indent="-342900" algn="just">
              <a:spcBef>
                <a:spcPts val="0"/>
              </a:spcBef>
              <a:spcAft>
                <a:spcPts val="0"/>
              </a:spcAft>
              <a:buFont typeface="+mj-lt"/>
              <a:buAutoNum type="alphaUcPeriod"/>
            </a:pPr>
            <a:r>
              <a:rPr lang="en-US" sz="2000" dirty="0">
                <a:effectLst/>
                <a:ea typeface="MS Mincho" panose="02020609040205080304" pitchFamily="49" charset="-128"/>
              </a:rPr>
              <a:t>If a firm has seasonal financing requirements, such as in some seasonal industries the financial executive should make monthly or quarterly forecasts rather than annual ones. </a:t>
            </a:r>
          </a:p>
          <a:p>
            <a:pPr marL="342900" marR="0" lvl="0" indent="-342900" algn="just">
              <a:spcBef>
                <a:spcPts val="0"/>
              </a:spcBef>
              <a:spcAft>
                <a:spcPts val="0"/>
              </a:spcAft>
              <a:buFont typeface="+mj-lt"/>
              <a:buAutoNum type="alphaUcPeriod"/>
            </a:pPr>
            <a:r>
              <a:rPr lang="en-US" sz="2000" dirty="0">
                <a:effectLst/>
                <a:ea typeface="Calibri" panose="020F0502020204030204" pitchFamily="34" charset="0"/>
              </a:rPr>
              <a:t>Receivables and inventory can be used to pay liabilities.</a:t>
            </a:r>
          </a:p>
          <a:p>
            <a:pPr marL="342900" marR="0" lvl="0" indent="-342900" algn="just">
              <a:spcBef>
                <a:spcPts val="0"/>
              </a:spcBef>
              <a:spcAft>
                <a:spcPts val="0"/>
              </a:spcAft>
              <a:buFont typeface="+mj-lt"/>
              <a:buAutoNum type="alphaUcPeriod"/>
            </a:pPr>
            <a:r>
              <a:rPr lang="en-US" sz="2000" dirty="0"/>
              <a:t>Equity can be used to pay liabilities.</a:t>
            </a:r>
            <a:endParaRPr lang="vi-VN" sz="2000" dirty="0"/>
          </a:p>
          <a:p>
            <a:pPr>
              <a:buNone/>
            </a:pPr>
            <a:endParaRPr lang="en-US" sz="2800" dirty="0"/>
          </a:p>
          <a:p>
            <a:pPr marL="346075" lvl="0" indent="-346075" algn="just">
              <a:buFont typeface="Wingdings" pitchFamily="2" charset="2"/>
              <a:buChar char="§"/>
            </a:pPr>
            <a:endParaRPr lang="en-US" sz="2800" i="1" dirty="0">
              <a:cs typeface="Arial" pitchFamily="34" charset="0"/>
            </a:endParaRPr>
          </a:p>
          <a:p>
            <a:pPr marL="347472" indent="-457200">
              <a:buFont typeface="Wingdings" pitchFamily="2" charset="2"/>
              <a:buChar char="§"/>
            </a:pPr>
            <a:endParaRPr lang="en-US" sz="2800" i="1" dirty="0"/>
          </a:p>
          <a:p>
            <a:pPr>
              <a:buFont typeface="Wingdings" pitchFamily="2" charset="2"/>
              <a:buChar char="§"/>
            </a:pPr>
            <a:endParaRPr lang="en-US" sz="2800" i="1" dirty="0"/>
          </a:p>
          <a:p>
            <a:pPr>
              <a:buFont typeface="Wingdings" pitchFamily="2" charset="2"/>
              <a:buChar char="§"/>
            </a:pPr>
            <a:endParaRPr lang="en-US" sz="2800" i="1" dirty="0"/>
          </a:p>
          <a:p>
            <a:pPr>
              <a:buFont typeface="Wingdings" pitchFamily="2" charset="2"/>
              <a:buChar char="§"/>
            </a:pPr>
            <a:endParaRPr lang="en-US" sz="2800" i="1" dirty="0"/>
          </a:p>
          <a:p>
            <a:pPr>
              <a:buFont typeface="Wingdings" pitchFamily="2" charset="2"/>
              <a:buChar char="§"/>
            </a:pPr>
            <a:endParaRPr lang="en-US" sz="2800" i="1" dirty="0"/>
          </a:p>
          <a:p>
            <a:pPr>
              <a:buFont typeface="Wingdings" pitchFamily="2" charset="2"/>
              <a:buChar char="§"/>
            </a:pPr>
            <a:endParaRPr lang="en-US" sz="2800" dirty="0"/>
          </a:p>
          <a:p>
            <a:pPr>
              <a:buFont typeface="Wingdings" pitchFamily="2" charset="2"/>
              <a:buChar char="§"/>
            </a:pPr>
            <a:endParaRPr lang="vi-VN" sz="2800" i="1" dirty="0"/>
          </a:p>
        </p:txBody>
      </p:sp>
      <p:sp>
        <p:nvSpPr>
          <p:cNvPr id="5" name="Title 4">
            <a:extLst>
              <a:ext uri="{FF2B5EF4-FFF2-40B4-BE49-F238E27FC236}">
                <a16:creationId xmlns:a16="http://schemas.microsoft.com/office/drawing/2014/main" id="{8FFCB1EC-2F5B-4D66-8F67-879883E191F4}"/>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extLst>
      <p:ext uri="{BB962C8B-B14F-4D97-AF65-F5344CB8AC3E}">
        <p14:creationId xmlns:p14="http://schemas.microsoft.com/office/powerpoint/2010/main" val="29439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dirty="0"/>
              <a:t>In this chapter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46752994"/>
              </p:ext>
            </p:extLst>
          </p:nvPr>
        </p:nvGraphicFramePr>
        <p:xfrm>
          <a:off x="0" y="1371600"/>
          <a:ext cx="9144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148" name="Slide Number Placeholder 3"/>
          <p:cNvSpPr>
            <a:spLocks noGrp="1"/>
          </p:cNvSpPr>
          <p:nvPr>
            <p:ph type="sldNum" sz="quarter" idx="12"/>
          </p:nvPr>
        </p:nvSpPr>
        <p:spPr bwMode="auto">
          <a:noFill/>
          <a:ln>
            <a:miter lim="800000"/>
            <a:headEnd/>
            <a:tailEnd/>
          </a:ln>
        </p:spPr>
        <p:txBody>
          <a:bodyPr/>
          <a:lstStyle/>
          <a:p>
            <a:fld id="{6D932B0D-C300-4370-B950-2654AEE49BE0}" type="slidenum">
              <a:rPr lang="vi-VN" smtClean="0"/>
              <a:pPr/>
              <a:t>4</a:t>
            </a:fld>
            <a:endParaRPr lang="vi-VN"/>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40</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a:buFont typeface="Arial" panose="020B0604020202020204" pitchFamily="34" charset="0"/>
              <a:buNone/>
            </a:pPr>
            <a:r>
              <a:rPr lang="en-US" sz="3000" b="1" i="1" dirty="0">
                <a:latin typeface="Arial" panose="020B0604020202020204" pitchFamily="34" charset="0"/>
                <a:cs typeface="Arial" panose="020B0604020202020204" pitchFamily="34" charset="0"/>
              </a:rPr>
              <a:t>Cash Flow Statement</a:t>
            </a:r>
          </a:p>
          <a:p>
            <a:pPr marL="538163" indent="-538163">
              <a:buFont typeface="Wingdings" pitchFamily="2" charset="2"/>
              <a:buChar char="§"/>
            </a:pPr>
            <a:r>
              <a:rPr lang="en-US" sz="3000" dirty="0">
                <a:latin typeface="Arial" panose="020B0604020202020204" pitchFamily="34" charset="0"/>
                <a:cs typeface="Arial" panose="020B0604020202020204" pitchFamily="34" charset="0"/>
              </a:rPr>
              <a:t>Information about a company actual cash inflows and outflows.</a:t>
            </a:r>
          </a:p>
          <a:p>
            <a:pPr marL="538163" indent="-538163">
              <a:buFont typeface="Wingdings" pitchFamily="2" charset="2"/>
              <a:buChar char="§"/>
            </a:pPr>
            <a:r>
              <a:rPr lang="en-US" sz="3000" dirty="0">
                <a:latin typeface="Arial" panose="020B0604020202020204" pitchFamily="34" charset="0"/>
                <a:cs typeface="Arial" panose="020B0604020202020204" pitchFamily="34" charset="0"/>
              </a:rPr>
              <a:t>Cash flows are more reliable than earnings because it is less affected by management discretion and estimates. </a:t>
            </a:r>
            <a:r>
              <a:rPr lang="en-US" sz="1500" i="1" dirty="0">
                <a:latin typeface="Arial" panose="020B0604020202020204" pitchFamily="34" charset="0"/>
                <a:cs typeface="Arial" panose="020B0604020202020204" pitchFamily="34" charset="0"/>
              </a:rPr>
              <a:t>(Do you agree?)</a:t>
            </a:r>
          </a:p>
          <a:p>
            <a:pPr marL="538163" indent="-538163">
              <a:buFont typeface="Wingdings" pitchFamily="2" charset="2"/>
              <a:buChar char="§"/>
            </a:pPr>
            <a:r>
              <a:rPr lang="en-US" sz="3000" dirty="0">
                <a:latin typeface="Arial" panose="020B0604020202020204" pitchFamily="34" charset="0"/>
                <a:cs typeface="Arial" panose="020B0604020202020204" pitchFamily="34" charset="0"/>
              </a:rPr>
              <a:t>Empirical research shows that cash flows component of earnings are more persistent than accrual component.</a:t>
            </a:r>
          </a:p>
          <a:p>
            <a:pPr marL="538163" indent="-538163">
              <a:buFont typeface="Wingdings" pitchFamily="2" charset="2"/>
              <a:buChar char="§"/>
            </a:pPr>
            <a:r>
              <a:rPr lang="en-US" sz="3000" dirty="0">
                <a:latin typeface="Arial" panose="020B0604020202020204" pitchFamily="34" charset="0"/>
                <a:cs typeface="Arial" panose="020B0604020202020204" pitchFamily="34" charset="0"/>
              </a:rPr>
              <a:t>Net Cash Flow = Ending Cash – Beginning Cash.</a:t>
            </a:r>
          </a:p>
          <a:p>
            <a:pPr marL="538163" indent="-538163">
              <a:buFont typeface="Wingdings" pitchFamily="2" charset="2"/>
              <a:buChar char="§"/>
            </a:pPr>
            <a:r>
              <a:rPr lang="en-US" sz="3000" dirty="0">
                <a:latin typeface="Arial" panose="020B0604020202020204" pitchFamily="34" charset="0"/>
                <a:cs typeface="Arial" panose="020B0604020202020204" pitchFamily="34" charset="0"/>
              </a:rPr>
              <a:t>Net Cash Flow = CFO + CFI + CFF.</a:t>
            </a:r>
          </a:p>
          <a:p>
            <a:pPr>
              <a:buFont typeface="Wingdings" pitchFamily="2" charset="2"/>
              <a:buChar char="§"/>
            </a:pPr>
            <a:endParaRPr lang="en-US" sz="30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84E067E1-88E6-40B4-8087-04B66630F2F6}"/>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41</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a:buNone/>
            </a:pPr>
            <a:r>
              <a:rPr lang="en-US" sz="3000" b="1" i="1" dirty="0"/>
              <a:t>Cash Flow Statement </a:t>
            </a:r>
          </a:p>
          <a:p>
            <a:pPr>
              <a:buNone/>
            </a:pPr>
            <a:r>
              <a:rPr lang="en-US" sz="3000" b="1" i="1" dirty="0"/>
              <a:t>Example: </a:t>
            </a:r>
          </a:p>
          <a:p>
            <a:pPr marL="463550" indent="-463550">
              <a:buNone/>
            </a:pPr>
            <a:r>
              <a:rPr lang="en-US" sz="3000" dirty="0"/>
              <a:t>Na Ri </a:t>
            </a:r>
            <a:r>
              <a:rPr lang="en-US" sz="3000" dirty="0" err="1"/>
              <a:t>Hamico</a:t>
            </a:r>
            <a:r>
              <a:rPr lang="en-US" sz="3000" dirty="0"/>
              <a:t> (KSS): </a:t>
            </a:r>
            <a:r>
              <a:rPr lang="en-US" sz="3000" dirty="0">
                <a:latin typeface="Arial" panose="020B0604020202020204" pitchFamily="34" charset="0"/>
                <a:cs typeface="Arial" panose="020B0604020202020204" pitchFamily="34" charset="0"/>
              </a:rPr>
              <a:t>Positive earnings 9 years in a row but Negative CFOs. May 2015: arrest of CEO, Chairman and Chief Accountant.</a:t>
            </a:r>
          </a:p>
          <a:p>
            <a:pPr marL="463550" indent="-463550">
              <a:buNone/>
            </a:pPr>
            <a:r>
              <a:rPr lang="en-US" sz="3000" dirty="0" err="1">
                <a:latin typeface="Arial" panose="020B0604020202020204" pitchFamily="34" charset="0"/>
                <a:cs typeface="Arial" panose="020B0604020202020204" pitchFamily="34" charset="0"/>
              </a:rPr>
              <a:t>Machinco</a:t>
            </a:r>
            <a:r>
              <a:rPr lang="en-US" sz="3000" dirty="0">
                <a:latin typeface="Arial" panose="020B0604020202020204" pitchFamily="34" charset="0"/>
                <a:cs typeface="Arial" panose="020B0604020202020204" pitchFamily="34" charset="0"/>
              </a:rPr>
              <a:t> (SMA): Always had positive earnings but negative cash flows in 2011-2013. Dividend payment for 2011, 2012 and 2013 was postponed for years until 2015 (2011’s dividend was postponed 11 times).  </a:t>
            </a:r>
          </a:p>
          <a:p>
            <a:pPr>
              <a:buNone/>
            </a:pPr>
            <a:endParaRPr lang="en-US" sz="3000" dirty="0"/>
          </a:p>
        </p:txBody>
      </p:sp>
      <p:sp>
        <p:nvSpPr>
          <p:cNvPr id="5" name="Title 4">
            <a:extLst>
              <a:ext uri="{FF2B5EF4-FFF2-40B4-BE49-F238E27FC236}">
                <a16:creationId xmlns:a16="http://schemas.microsoft.com/office/drawing/2014/main" id="{13A59BF3-754B-421C-942C-28F450126A41}"/>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42</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a:buNone/>
            </a:pPr>
            <a:r>
              <a:rPr lang="en-US" sz="3000" b="1" i="1" dirty="0"/>
              <a:t>Cash Flow Statement: </a:t>
            </a:r>
            <a:r>
              <a:rPr lang="en-US" sz="3000" dirty="0"/>
              <a:t>An example</a:t>
            </a:r>
            <a:endParaRPr lang="en-US" sz="3000" b="1" i="1" dirty="0"/>
          </a:p>
        </p:txBody>
      </p:sp>
      <p:sp>
        <p:nvSpPr>
          <p:cNvPr id="5" name="Title 4">
            <a:extLst>
              <a:ext uri="{FF2B5EF4-FFF2-40B4-BE49-F238E27FC236}">
                <a16:creationId xmlns:a16="http://schemas.microsoft.com/office/drawing/2014/main" id="{13A59BF3-754B-421C-942C-28F450126A41}"/>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extLst>
      <p:ext uri="{BB962C8B-B14F-4D97-AF65-F5344CB8AC3E}">
        <p14:creationId xmlns:p14="http://schemas.microsoft.com/office/powerpoint/2010/main" val="604109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43</a:t>
            </a:fld>
            <a:endParaRPr lang="vi-VN">
              <a:solidFill>
                <a:schemeClr val="tx1"/>
              </a:solidFill>
            </a:endParaRPr>
          </a:p>
        </p:txBody>
      </p:sp>
      <p:sp>
        <p:nvSpPr>
          <p:cNvPr id="10243" name="Content Placeholder 5"/>
          <p:cNvSpPr>
            <a:spLocks noGrp="1"/>
          </p:cNvSpPr>
          <p:nvPr>
            <p:ph idx="1"/>
          </p:nvPr>
        </p:nvSpPr>
        <p:spPr>
          <a:xfrm>
            <a:off x="76200" y="1219200"/>
            <a:ext cx="9067800" cy="4697413"/>
          </a:xfrm>
        </p:spPr>
        <p:txBody>
          <a:bodyPr/>
          <a:lstStyle/>
          <a:p>
            <a:pPr>
              <a:buNone/>
            </a:pPr>
            <a:r>
              <a:rPr lang="en-US" sz="3000" b="1" i="1" dirty="0"/>
              <a:t>Cash Flow Statement</a:t>
            </a:r>
          </a:p>
          <a:p>
            <a:pPr>
              <a:buFont typeface="Wingdings" pitchFamily="2" charset="2"/>
              <a:buChar char="§"/>
            </a:pPr>
            <a:r>
              <a:rPr lang="en-US" sz="3000" dirty="0"/>
              <a:t>CFO calculation: direct methods</a:t>
            </a:r>
          </a:p>
          <a:p>
            <a:pPr>
              <a:buFont typeface="Courier New" pitchFamily="49" charset="0"/>
              <a:buChar char="o"/>
            </a:pPr>
            <a:r>
              <a:rPr lang="en-US" sz="3000" dirty="0"/>
              <a:t>Add/Subtract cash receipts and cash payments from operation, or</a:t>
            </a:r>
          </a:p>
          <a:p>
            <a:pPr>
              <a:buFont typeface="Courier New" pitchFamily="49" charset="0"/>
              <a:buChar char="o"/>
            </a:pPr>
            <a:r>
              <a:rPr lang="en-US" sz="3000" dirty="0"/>
              <a:t>Readjust revenue and cost for:</a:t>
            </a:r>
          </a:p>
          <a:p>
            <a:pPr>
              <a:buFont typeface="Wingdings" pitchFamily="2" charset="2"/>
              <a:buChar char="ü"/>
            </a:pPr>
            <a:r>
              <a:rPr lang="en-US" sz="3000" dirty="0"/>
              <a:t>Non-cash charges or income.</a:t>
            </a:r>
          </a:p>
          <a:p>
            <a:pPr>
              <a:buFont typeface="Wingdings" pitchFamily="2" charset="2"/>
              <a:buChar char="ü"/>
            </a:pPr>
            <a:r>
              <a:rPr lang="en-US" sz="3000" dirty="0"/>
              <a:t>Non-operation cash-flow.</a:t>
            </a:r>
          </a:p>
          <a:p>
            <a:pPr>
              <a:buFont typeface="Wingdings" pitchFamily="2" charset="2"/>
              <a:buChar char="§"/>
            </a:pPr>
            <a:endParaRPr lang="en-US" sz="3000" dirty="0"/>
          </a:p>
        </p:txBody>
      </p:sp>
      <p:sp>
        <p:nvSpPr>
          <p:cNvPr id="5" name="Title 4">
            <a:extLst>
              <a:ext uri="{FF2B5EF4-FFF2-40B4-BE49-F238E27FC236}">
                <a16:creationId xmlns:a16="http://schemas.microsoft.com/office/drawing/2014/main" id="{82B3D73B-8E2A-4793-A2E9-78C0D2EF3219}"/>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44</a:t>
            </a:fld>
            <a:endParaRPr lang="vi-VN">
              <a:solidFill>
                <a:schemeClr val="tx1"/>
              </a:solidFill>
            </a:endParaRPr>
          </a:p>
        </p:txBody>
      </p:sp>
      <p:sp>
        <p:nvSpPr>
          <p:cNvPr id="10243" name="Content Placeholder 5"/>
          <p:cNvSpPr>
            <a:spLocks noGrp="1"/>
          </p:cNvSpPr>
          <p:nvPr>
            <p:ph idx="1"/>
          </p:nvPr>
        </p:nvSpPr>
        <p:spPr>
          <a:xfrm>
            <a:off x="76200" y="1219200"/>
            <a:ext cx="9067800" cy="4697413"/>
          </a:xfrm>
        </p:spPr>
        <p:txBody>
          <a:bodyPr/>
          <a:lstStyle/>
          <a:p>
            <a:pPr>
              <a:buNone/>
            </a:pPr>
            <a:r>
              <a:rPr lang="en-US" sz="3000" b="1" i="1" dirty="0"/>
              <a:t>Cash Flow Statement</a:t>
            </a:r>
          </a:p>
          <a:p>
            <a:pPr>
              <a:buFont typeface="Wingdings" pitchFamily="2" charset="2"/>
              <a:buChar char="§"/>
            </a:pPr>
            <a:r>
              <a:rPr lang="en-US" sz="3000" dirty="0"/>
              <a:t>CFO indirect calculation: adjust net income (or income before tax) for </a:t>
            </a:r>
          </a:p>
          <a:p>
            <a:pPr>
              <a:buFont typeface="Courier New" pitchFamily="49" charset="0"/>
              <a:buChar char="o"/>
            </a:pPr>
            <a:r>
              <a:rPr lang="en-US" sz="3000" dirty="0"/>
              <a:t>Non-cash income (-), non-cash charges (+).</a:t>
            </a:r>
          </a:p>
          <a:p>
            <a:pPr>
              <a:buFont typeface="Courier New" pitchFamily="49" charset="0"/>
              <a:buChar char="o"/>
            </a:pPr>
            <a:r>
              <a:rPr lang="en-US" sz="3000" dirty="0"/>
              <a:t>Non-operation income or charges.</a:t>
            </a:r>
          </a:p>
          <a:p>
            <a:pPr>
              <a:buFont typeface="Wingdings" pitchFamily="2" charset="2"/>
              <a:buChar char="§"/>
            </a:pPr>
            <a:endParaRPr lang="en-US" sz="3000" dirty="0"/>
          </a:p>
        </p:txBody>
      </p:sp>
      <p:sp>
        <p:nvSpPr>
          <p:cNvPr id="5" name="Title 4">
            <a:extLst>
              <a:ext uri="{FF2B5EF4-FFF2-40B4-BE49-F238E27FC236}">
                <a16:creationId xmlns:a16="http://schemas.microsoft.com/office/drawing/2014/main" id="{F4248D7A-C1D9-4110-8B9C-37A6C6E5D908}"/>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45</a:t>
            </a:fld>
            <a:endParaRPr lang="vi-VN">
              <a:solidFill>
                <a:schemeClr val="tx1"/>
              </a:solidFill>
            </a:endParaRPr>
          </a:p>
        </p:txBody>
      </p:sp>
      <p:sp>
        <p:nvSpPr>
          <p:cNvPr id="10243" name="Content Placeholder 5"/>
          <p:cNvSpPr>
            <a:spLocks noGrp="1"/>
          </p:cNvSpPr>
          <p:nvPr>
            <p:ph idx="1"/>
          </p:nvPr>
        </p:nvSpPr>
        <p:spPr>
          <a:xfrm>
            <a:off x="76200" y="1219200"/>
            <a:ext cx="9067800" cy="4697413"/>
          </a:xfrm>
        </p:spPr>
        <p:txBody>
          <a:bodyPr/>
          <a:lstStyle/>
          <a:p>
            <a:pPr>
              <a:lnSpc>
                <a:spcPct val="100000"/>
              </a:lnSpc>
              <a:spcBef>
                <a:spcPts val="1200"/>
              </a:spcBef>
              <a:buNone/>
            </a:pPr>
            <a:r>
              <a:rPr lang="en-US" sz="3000" b="1" i="1" dirty="0">
                <a:latin typeface="Arial" panose="020B0604020202020204" pitchFamily="34" charset="0"/>
                <a:cs typeface="Arial" panose="020B0604020202020204" pitchFamily="34" charset="0"/>
              </a:rPr>
              <a:t>Example: </a:t>
            </a:r>
            <a:r>
              <a:rPr lang="en-US" sz="3000" dirty="0">
                <a:latin typeface="Arial" panose="020B0604020202020204" pitchFamily="34" charset="0"/>
                <a:cs typeface="Arial" panose="020B0604020202020204" pitchFamily="34" charset="0"/>
              </a:rPr>
              <a:t>What type of cash flow are these:</a:t>
            </a:r>
          </a:p>
          <a:p>
            <a:pPr marL="514350" indent="-514350">
              <a:lnSpc>
                <a:spcPct val="100000"/>
              </a:lnSpc>
              <a:spcBef>
                <a:spcPts val="1200"/>
              </a:spcBef>
              <a:buFont typeface="+mj-lt"/>
              <a:buAutoNum type="alphaUcPeriod"/>
            </a:pPr>
            <a:r>
              <a:rPr lang="en-US" sz="3000" dirty="0">
                <a:latin typeface="Arial" panose="020B0604020202020204" pitchFamily="34" charset="0"/>
                <a:cs typeface="Arial" panose="020B0604020202020204" pitchFamily="34" charset="0"/>
              </a:rPr>
              <a:t>Repurchase shares.</a:t>
            </a:r>
          </a:p>
          <a:p>
            <a:pPr marL="514350" indent="-514350">
              <a:lnSpc>
                <a:spcPct val="100000"/>
              </a:lnSpc>
              <a:spcBef>
                <a:spcPts val="1200"/>
              </a:spcBef>
              <a:buFont typeface="+mj-lt"/>
              <a:buAutoNum type="alphaUcPeriod"/>
            </a:pPr>
            <a:r>
              <a:rPr lang="en-US" sz="3000" dirty="0">
                <a:latin typeface="Arial" panose="020B0604020202020204" pitchFamily="34" charset="0"/>
                <a:cs typeface="Arial" panose="020B0604020202020204" pitchFamily="34" charset="0"/>
              </a:rPr>
              <a:t>Pay interest.</a:t>
            </a:r>
          </a:p>
          <a:p>
            <a:pPr marL="514350" indent="-514350">
              <a:lnSpc>
                <a:spcPct val="100000"/>
              </a:lnSpc>
              <a:spcBef>
                <a:spcPts val="1200"/>
              </a:spcBef>
              <a:buFont typeface="+mj-lt"/>
              <a:buAutoNum type="alphaUcPeriod"/>
            </a:pPr>
            <a:r>
              <a:rPr lang="en-US" sz="3000" dirty="0">
                <a:latin typeface="Arial" panose="020B0604020202020204" pitchFamily="34" charset="0"/>
                <a:cs typeface="Arial" panose="020B0604020202020204" pitchFamily="34" charset="0"/>
              </a:rPr>
              <a:t>Receive dividend.</a:t>
            </a:r>
          </a:p>
          <a:p>
            <a:pPr marL="514350" indent="-514350">
              <a:lnSpc>
                <a:spcPct val="100000"/>
              </a:lnSpc>
              <a:spcBef>
                <a:spcPts val="1200"/>
              </a:spcBef>
              <a:buFont typeface="+mj-lt"/>
              <a:buAutoNum type="alphaUcPeriod"/>
            </a:pPr>
            <a:r>
              <a:rPr lang="en-US" sz="3000" dirty="0">
                <a:latin typeface="Arial" panose="020B0604020202020204" pitchFamily="34" charset="0"/>
                <a:cs typeface="Arial" panose="020B0604020202020204" pitchFamily="34" charset="0"/>
              </a:rPr>
              <a:t>Pay salary.</a:t>
            </a:r>
          </a:p>
          <a:p>
            <a:pPr marL="514350" indent="-514350">
              <a:lnSpc>
                <a:spcPct val="100000"/>
              </a:lnSpc>
              <a:spcBef>
                <a:spcPts val="1200"/>
              </a:spcBef>
              <a:buFont typeface="+mj-lt"/>
              <a:buAutoNum type="alphaUcPeriod"/>
            </a:pPr>
            <a:r>
              <a:rPr lang="en-US" sz="3000" dirty="0">
                <a:latin typeface="Arial" panose="020B0604020202020204" pitchFamily="34" charset="0"/>
                <a:cs typeface="Arial" panose="020B0604020202020204" pitchFamily="34" charset="0"/>
              </a:rPr>
              <a:t>Buy materials on 3-month credit.</a:t>
            </a:r>
          </a:p>
          <a:p>
            <a:pPr marL="514350" indent="-514350">
              <a:lnSpc>
                <a:spcPct val="100000"/>
              </a:lnSpc>
              <a:spcBef>
                <a:spcPts val="1200"/>
              </a:spcBef>
              <a:buFont typeface="+mj-lt"/>
              <a:buAutoNum type="alphaUcPeriod"/>
            </a:pPr>
            <a:r>
              <a:rPr lang="en-US" sz="3000" dirty="0">
                <a:latin typeface="Arial" panose="020B0604020202020204" pitchFamily="34" charset="0"/>
                <a:cs typeface="Arial" panose="020B0604020202020204" pitchFamily="34" charset="0"/>
              </a:rPr>
              <a:t>Convert bonds into stock.</a:t>
            </a:r>
          </a:p>
          <a:p>
            <a:pPr marL="514350" indent="-514350">
              <a:lnSpc>
                <a:spcPct val="100000"/>
              </a:lnSpc>
              <a:spcBef>
                <a:spcPts val="1200"/>
              </a:spcBef>
              <a:buFont typeface="+mj-lt"/>
              <a:buAutoNum type="alphaUcPeriod"/>
            </a:pPr>
            <a:r>
              <a:rPr lang="en-US" sz="3000" dirty="0">
                <a:latin typeface="Arial" panose="020B0604020202020204" pitchFamily="34" charset="0"/>
                <a:cs typeface="Arial" panose="020B0604020202020204" pitchFamily="34" charset="0"/>
              </a:rPr>
              <a:t>Depreciation. </a:t>
            </a:r>
          </a:p>
        </p:txBody>
      </p:sp>
      <p:sp>
        <p:nvSpPr>
          <p:cNvPr id="5" name="Title 4">
            <a:extLst>
              <a:ext uri="{FF2B5EF4-FFF2-40B4-BE49-F238E27FC236}">
                <a16:creationId xmlns:a16="http://schemas.microsoft.com/office/drawing/2014/main" id="{F4248D7A-C1D9-4110-8B9C-37A6C6E5D908}"/>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extLst>
      <p:ext uri="{BB962C8B-B14F-4D97-AF65-F5344CB8AC3E}">
        <p14:creationId xmlns:p14="http://schemas.microsoft.com/office/powerpoint/2010/main" val="1512333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46</a:t>
            </a:fld>
            <a:endParaRPr lang="vi-VN">
              <a:solidFill>
                <a:schemeClr val="tx1"/>
              </a:solidFill>
            </a:endParaRPr>
          </a:p>
        </p:txBody>
      </p:sp>
      <p:sp>
        <p:nvSpPr>
          <p:cNvPr id="10243" name="Content Placeholder 5"/>
          <p:cNvSpPr>
            <a:spLocks noGrp="1"/>
          </p:cNvSpPr>
          <p:nvPr>
            <p:ph idx="1"/>
          </p:nvPr>
        </p:nvSpPr>
        <p:spPr>
          <a:xfrm>
            <a:off x="76200" y="1219200"/>
            <a:ext cx="9067800" cy="4697413"/>
          </a:xfrm>
        </p:spPr>
        <p:txBody>
          <a:bodyPr/>
          <a:lstStyle/>
          <a:p>
            <a:pPr>
              <a:buFont typeface="Arial" panose="020B0604020202020204" pitchFamily="34" charset="0"/>
              <a:buNone/>
            </a:pPr>
            <a:r>
              <a:rPr lang="en-US" sz="3000" b="1" i="1" dirty="0">
                <a:latin typeface="Arial" panose="020B0604020202020204" pitchFamily="34" charset="0"/>
                <a:cs typeface="Arial" panose="020B0604020202020204" pitchFamily="34" charset="0"/>
              </a:rPr>
              <a:t>Example: </a:t>
            </a:r>
            <a:r>
              <a:rPr lang="en-US" sz="3000" dirty="0">
                <a:latin typeface="Arial" panose="020B0604020202020204" pitchFamily="34" charset="0"/>
                <a:cs typeface="Arial" panose="020B0604020202020204" pitchFamily="34" charset="0"/>
              </a:rPr>
              <a:t>Predict what happens to Tuan Bach Corp.’s financial statements in short-term and in long-term in the following cases.</a:t>
            </a:r>
          </a:p>
          <a:p>
            <a:pPr marL="514350" indent="-514350" algn="just">
              <a:buFont typeface="+mj-lt"/>
              <a:buAutoNum type="alphaUcPeriod"/>
            </a:pPr>
            <a:r>
              <a:rPr lang="en-US" sz="3000" dirty="0">
                <a:latin typeface="Arial" panose="020B0604020202020204" pitchFamily="34" charset="0"/>
                <a:cs typeface="Arial" panose="020B0604020202020204" pitchFamily="34" charset="0"/>
              </a:rPr>
              <a:t>Tuan Bach Corp. makes it easier for customers to buy on credit.</a:t>
            </a:r>
          </a:p>
          <a:p>
            <a:pPr marL="514350" indent="-514350" algn="just">
              <a:buFont typeface="+mj-lt"/>
              <a:buAutoNum type="alphaUcPeriod"/>
            </a:pPr>
            <a:r>
              <a:rPr lang="en-US" sz="3000" dirty="0">
                <a:latin typeface="Arial" panose="020B0604020202020204" pitchFamily="34" charset="0"/>
                <a:cs typeface="Arial" panose="020B0604020202020204" pitchFamily="34" charset="0"/>
              </a:rPr>
              <a:t>Tuan Bach Corp. produces too much more products than it can sell.</a:t>
            </a:r>
            <a:endParaRPr lang="en-US" sz="3000" i="1"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F4248D7A-C1D9-4110-8B9C-37A6C6E5D908}"/>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extLst>
      <p:ext uri="{BB962C8B-B14F-4D97-AF65-F5344CB8AC3E}">
        <p14:creationId xmlns:p14="http://schemas.microsoft.com/office/powerpoint/2010/main" val="3715946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47</a:t>
            </a:fld>
            <a:endParaRPr lang="vi-VN">
              <a:solidFill>
                <a:schemeClr val="tx1"/>
              </a:solidFill>
            </a:endParaRPr>
          </a:p>
        </p:txBody>
      </p:sp>
      <p:sp>
        <p:nvSpPr>
          <p:cNvPr id="6" name="TextBox 5"/>
          <p:cNvSpPr txBox="1"/>
          <p:nvPr/>
        </p:nvSpPr>
        <p:spPr>
          <a:xfrm>
            <a:off x="76200" y="1387019"/>
            <a:ext cx="8915400" cy="4708981"/>
          </a:xfrm>
          <a:prstGeom prst="rect">
            <a:avLst/>
          </a:prstGeom>
          <a:noFill/>
        </p:spPr>
        <p:txBody>
          <a:bodyPr wrap="square" rtlCol="0">
            <a:spAutoFit/>
          </a:bodyPr>
          <a:lstStyle/>
          <a:p>
            <a:pPr algn="l"/>
            <a:r>
              <a:rPr lang="en-US" sz="3000" b="1" i="1" dirty="0">
                <a:latin typeface="Arial" pitchFamily="34" charset="0"/>
                <a:cs typeface="Arial" pitchFamily="34" charset="0"/>
              </a:rPr>
              <a:t>Free Cash-Flow to the Firm (FCFF)</a:t>
            </a:r>
          </a:p>
          <a:p>
            <a:endParaRPr lang="fr-FR" sz="3000" b="1" dirty="0">
              <a:latin typeface="Arial" pitchFamily="34" charset="0"/>
              <a:cs typeface="Arial" pitchFamily="34" charset="0"/>
            </a:endParaRPr>
          </a:p>
          <a:p>
            <a:r>
              <a:rPr lang="fr-FR" sz="3000" dirty="0">
                <a:latin typeface="Arial" pitchFamily="34" charset="0"/>
                <a:cs typeface="Arial" pitchFamily="34" charset="0"/>
              </a:rPr>
              <a:t>FCFF = NI + NCC + Int(1 – t) – </a:t>
            </a:r>
            <a:r>
              <a:rPr lang="fr-FR" sz="3000" dirty="0" err="1">
                <a:latin typeface="Arial" pitchFamily="34" charset="0"/>
                <a:cs typeface="Arial" pitchFamily="34" charset="0"/>
              </a:rPr>
              <a:t>FCInv</a:t>
            </a:r>
            <a:r>
              <a:rPr lang="fr-FR" sz="3000" dirty="0">
                <a:latin typeface="Arial" pitchFamily="34" charset="0"/>
                <a:cs typeface="Arial" pitchFamily="34" charset="0"/>
              </a:rPr>
              <a:t> – </a:t>
            </a:r>
            <a:r>
              <a:rPr lang="fr-FR" sz="3000" dirty="0" err="1">
                <a:latin typeface="Arial" pitchFamily="34" charset="0"/>
                <a:cs typeface="Arial" pitchFamily="34" charset="0"/>
              </a:rPr>
              <a:t>WCInv</a:t>
            </a:r>
            <a:endParaRPr lang="en-US" sz="3000" dirty="0">
              <a:latin typeface="Arial" pitchFamily="34" charset="0"/>
              <a:cs typeface="Arial" pitchFamily="34" charset="0"/>
            </a:endParaRPr>
          </a:p>
          <a:p>
            <a:pPr marL="1489075" indent="-1489075" algn="just">
              <a:tabLst>
                <a:tab pos="2625725" algn="l"/>
              </a:tabLst>
            </a:pPr>
            <a:r>
              <a:rPr lang="en-US" sz="3000" dirty="0">
                <a:latin typeface="Arial" pitchFamily="34" charset="0"/>
                <a:cs typeface="Arial" pitchFamily="34" charset="0"/>
              </a:rPr>
              <a:t>Where</a:t>
            </a:r>
            <a:r>
              <a:rPr lang="vi-VN" sz="3000" dirty="0">
                <a:latin typeface="Arial" pitchFamily="34" charset="0"/>
                <a:cs typeface="Arial" pitchFamily="34" charset="0"/>
              </a:rPr>
              <a:t>:	</a:t>
            </a:r>
            <a:endParaRPr lang="en-US" sz="3000" dirty="0">
              <a:latin typeface="Arial" pitchFamily="34" charset="0"/>
              <a:cs typeface="Arial" pitchFamily="34" charset="0"/>
            </a:endParaRPr>
          </a:p>
          <a:p>
            <a:pPr marL="1489075" indent="1588" algn="just">
              <a:tabLst>
                <a:tab pos="2794000" algn="l"/>
              </a:tabLst>
            </a:pPr>
            <a:r>
              <a:rPr lang="vi-VN" sz="3000" dirty="0">
                <a:latin typeface="Arial" pitchFamily="34" charset="0"/>
                <a:cs typeface="Arial" pitchFamily="34" charset="0"/>
              </a:rPr>
              <a:t>NI:</a:t>
            </a:r>
            <a:r>
              <a:rPr lang="en-US" sz="3000" dirty="0">
                <a:latin typeface="Arial" pitchFamily="34" charset="0"/>
                <a:cs typeface="Arial" pitchFamily="34" charset="0"/>
              </a:rPr>
              <a:t> 	Net income</a:t>
            </a:r>
            <a:endParaRPr lang="vi-VN" sz="3000" dirty="0">
              <a:latin typeface="Arial" pitchFamily="34" charset="0"/>
              <a:cs typeface="Arial" pitchFamily="34" charset="0"/>
            </a:endParaRPr>
          </a:p>
          <a:p>
            <a:pPr marL="1489075" indent="-1489075" algn="just">
              <a:tabLst>
                <a:tab pos="2794000" algn="l"/>
              </a:tabLst>
            </a:pPr>
            <a:r>
              <a:rPr lang="en-US" sz="3000" dirty="0">
                <a:latin typeface="Arial" pitchFamily="34" charset="0"/>
                <a:cs typeface="Arial" pitchFamily="34" charset="0"/>
              </a:rPr>
              <a:t>	</a:t>
            </a:r>
            <a:r>
              <a:rPr lang="vi-VN" sz="3000" dirty="0">
                <a:latin typeface="Arial" pitchFamily="34" charset="0"/>
                <a:cs typeface="Arial" pitchFamily="34" charset="0"/>
              </a:rPr>
              <a:t>NCC: </a:t>
            </a:r>
            <a:r>
              <a:rPr lang="en-US" sz="3000" dirty="0">
                <a:latin typeface="Arial" pitchFamily="34" charset="0"/>
                <a:cs typeface="Arial" pitchFamily="34" charset="0"/>
              </a:rPr>
              <a:t>	Non-cash charges</a:t>
            </a:r>
            <a:endParaRPr lang="vi-VN" sz="3000" dirty="0">
              <a:latin typeface="Arial" pitchFamily="34" charset="0"/>
              <a:cs typeface="Arial" pitchFamily="34" charset="0"/>
            </a:endParaRPr>
          </a:p>
          <a:p>
            <a:pPr marL="1489075" indent="-1489075" algn="just">
              <a:tabLst>
                <a:tab pos="2794000" algn="l"/>
              </a:tabLst>
            </a:pPr>
            <a:r>
              <a:rPr lang="vi-VN" sz="3000" dirty="0">
                <a:latin typeface="Arial" pitchFamily="34" charset="0"/>
                <a:cs typeface="Arial" pitchFamily="34" charset="0"/>
              </a:rPr>
              <a:t>	Int: 	</a:t>
            </a:r>
            <a:r>
              <a:rPr lang="en-US" sz="3000" dirty="0">
                <a:latin typeface="Arial" pitchFamily="34" charset="0"/>
                <a:cs typeface="Arial" pitchFamily="34" charset="0"/>
              </a:rPr>
              <a:t>Interest expense</a:t>
            </a:r>
            <a:endParaRPr lang="vi-VN" sz="3000" dirty="0">
              <a:latin typeface="Arial" pitchFamily="34" charset="0"/>
              <a:cs typeface="Arial" pitchFamily="34" charset="0"/>
            </a:endParaRPr>
          </a:p>
          <a:p>
            <a:pPr marL="1489075" indent="-1489075" algn="just">
              <a:tabLst>
                <a:tab pos="2794000" algn="l"/>
              </a:tabLst>
            </a:pPr>
            <a:r>
              <a:rPr lang="vi-VN" sz="3000" dirty="0">
                <a:latin typeface="Arial" pitchFamily="34" charset="0"/>
                <a:cs typeface="Arial" pitchFamily="34" charset="0"/>
              </a:rPr>
              <a:t>	t: 	</a:t>
            </a:r>
            <a:r>
              <a:rPr lang="en-US" sz="3000" dirty="0">
                <a:latin typeface="Arial" pitchFamily="34" charset="0"/>
                <a:cs typeface="Arial" pitchFamily="34" charset="0"/>
              </a:rPr>
              <a:t>Tax rate</a:t>
            </a:r>
            <a:endParaRPr lang="vi-VN" sz="3000" dirty="0">
              <a:latin typeface="Arial" pitchFamily="34" charset="0"/>
              <a:cs typeface="Arial" pitchFamily="34" charset="0"/>
            </a:endParaRPr>
          </a:p>
          <a:p>
            <a:pPr marL="1489075" indent="-1489075" algn="just">
              <a:tabLst>
                <a:tab pos="2794000" algn="l"/>
              </a:tabLst>
            </a:pPr>
            <a:r>
              <a:rPr lang="en-US" sz="3000" dirty="0">
                <a:latin typeface="Arial" pitchFamily="34" charset="0"/>
                <a:cs typeface="Arial" pitchFamily="34" charset="0"/>
              </a:rPr>
              <a:t>	</a:t>
            </a:r>
            <a:r>
              <a:rPr lang="vi-VN" sz="3000" dirty="0">
                <a:latin typeface="Arial" pitchFamily="34" charset="0"/>
                <a:cs typeface="Arial" pitchFamily="34" charset="0"/>
              </a:rPr>
              <a:t>WCInv:	</a:t>
            </a:r>
            <a:r>
              <a:rPr lang="en-US" sz="3000" dirty="0">
                <a:latin typeface="Arial" pitchFamily="34" charset="0"/>
                <a:cs typeface="Arial" pitchFamily="34" charset="0"/>
              </a:rPr>
              <a:t>Working capital investment</a:t>
            </a:r>
            <a:endParaRPr lang="vi-VN" sz="3000" dirty="0">
              <a:latin typeface="Arial" pitchFamily="34" charset="0"/>
              <a:cs typeface="Arial" pitchFamily="34" charset="0"/>
            </a:endParaRPr>
          </a:p>
          <a:p>
            <a:pPr marL="1489075" indent="-1489075" algn="just">
              <a:tabLst>
                <a:tab pos="1320800" algn="l"/>
                <a:tab pos="1490663" algn="l"/>
                <a:tab pos="2794000" algn="l"/>
              </a:tabLst>
            </a:pPr>
            <a:r>
              <a:rPr lang="en-US" sz="3000" dirty="0">
                <a:latin typeface="Arial" pitchFamily="34" charset="0"/>
                <a:cs typeface="Arial" pitchFamily="34" charset="0"/>
              </a:rPr>
              <a:t>		</a:t>
            </a:r>
            <a:r>
              <a:rPr lang="vi-VN" sz="3000" dirty="0">
                <a:latin typeface="Arial" pitchFamily="34" charset="0"/>
                <a:cs typeface="Arial" pitchFamily="34" charset="0"/>
              </a:rPr>
              <a:t>FCInv</a:t>
            </a:r>
            <a:r>
              <a:rPr lang="en-US" sz="3000" dirty="0">
                <a:latin typeface="Arial" pitchFamily="34" charset="0"/>
                <a:cs typeface="Arial" pitchFamily="34" charset="0"/>
              </a:rPr>
              <a:t>:	Fixed capital investment</a:t>
            </a:r>
            <a:endParaRPr lang="vi-VN" sz="3000" dirty="0">
              <a:latin typeface="Arial" pitchFamily="34" charset="0"/>
              <a:cs typeface="Arial" pitchFamily="34" charset="0"/>
            </a:endParaRPr>
          </a:p>
        </p:txBody>
      </p:sp>
      <p:sp>
        <p:nvSpPr>
          <p:cNvPr id="5" name="Title 4">
            <a:extLst>
              <a:ext uri="{FF2B5EF4-FFF2-40B4-BE49-F238E27FC236}">
                <a16:creationId xmlns:a16="http://schemas.microsoft.com/office/drawing/2014/main" id="{76D5D3F0-A9B4-428A-8B66-B075079AA3A4}"/>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48</a:t>
            </a:fld>
            <a:endParaRPr lang="vi-VN">
              <a:solidFill>
                <a:schemeClr val="tx1"/>
              </a:solidFill>
            </a:endParaRPr>
          </a:p>
        </p:txBody>
      </p:sp>
      <p:sp>
        <p:nvSpPr>
          <p:cNvPr id="5" name="TextBox 4"/>
          <p:cNvSpPr txBox="1"/>
          <p:nvPr/>
        </p:nvSpPr>
        <p:spPr>
          <a:xfrm>
            <a:off x="76200" y="1308586"/>
            <a:ext cx="9067800" cy="4939814"/>
          </a:xfrm>
          <a:prstGeom prst="rect">
            <a:avLst/>
          </a:prstGeom>
          <a:noFill/>
        </p:spPr>
        <p:txBody>
          <a:bodyPr wrap="square" rtlCol="0">
            <a:spAutoFit/>
          </a:bodyPr>
          <a:lstStyle/>
          <a:p>
            <a:pPr algn="just">
              <a:lnSpc>
                <a:spcPct val="150000"/>
              </a:lnSpc>
            </a:pPr>
            <a:r>
              <a:rPr lang="en-US" sz="3000" b="1" i="1" dirty="0">
                <a:latin typeface="+mn-lt"/>
              </a:rPr>
              <a:t>FCFF</a:t>
            </a:r>
          </a:p>
          <a:p>
            <a:pPr algn="just">
              <a:lnSpc>
                <a:spcPct val="150000"/>
              </a:lnSpc>
            </a:pPr>
            <a:r>
              <a:rPr lang="vi-VN" sz="3000" b="1" dirty="0">
                <a:latin typeface="+mn-lt"/>
              </a:rPr>
              <a:t>FCFF</a:t>
            </a:r>
            <a:r>
              <a:rPr lang="vi-VN" sz="3000" dirty="0">
                <a:latin typeface="+mn-lt"/>
              </a:rPr>
              <a:t> = NI + NCC – WCInv + Int(1 – t) – FCInv</a:t>
            </a:r>
          </a:p>
          <a:p>
            <a:pPr algn="just">
              <a:lnSpc>
                <a:spcPct val="150000"/>
              </a:lnSpc>
            </a:pPr>
            <a:r>
              <a:rPr lang="vi-VN" sz="3000" dirty="0">
                <a:latin typeface="+mn-lt"/>
              </a:rPr>
              <a:t>	</a:t>
            </a:r>
            <a:r>
              <a:rPr lang="en-US" sz="3000" dirty="0">
                <a:latin typeface="+mn-lt"/>
              </a:rPr>
              <a:t> </a:t>
            </a:r>
            <a:r>
              <a:rPr lang="vi-VN" sz="3000" dirty="0">
                <a:latin typeface="+mn-lt"/>
              </a:rPr>
              <a:t>= CFO + Int(1 – t) – FCInv</a:t>
            </a:r>
          </a:p>
          <a:p>
            <a:pPr algn="just">
              <a:lnSpc>
                <a:spcPct val="150000"/>
              </a:lnSpc>
            </a:pPr>
            <a:r>
              <a:rPr lang="vi-VN" sz="3000" dirty="0">
                <a:latin typeface="+mn-lt"/>
              </a:rPr>
              <a:t>	</a:t>
            </a:r>
            <a:r>
              <a:rPr lang="en-US" sz="3000" dirty="0">
                <a:latin typeface="+mn-lt"/>
              </a:rPr>
              <a:t> </a:t>
            </a:r>
            <a:r>
              <a:rPr lang="vi-VN" sz="3000" dirty="0">
                <a:latin typeface="+mn-lt"/>
              </a:rPr>
              <a:t>= EBIT*(1 – t) + NCC – FCInv – WCInv</a:t>
            </a:r>
          </a:p>
          <a:p>
            <a:pPr algn="just">
              <a:lnSpc>
                <a:spcPct val="150000"/>
              </a:lnSpc>
            </a:pPr>
            <a:r>
              <a:rPr lang="en-US" sz="3000" i="1" dirty="0">
                <a:latin typeface="+mn-lt"/>
              </a:rPr>
              <a:t>If Depreciation is the only NCC</a:t>
            </a:r>
            <a:r>
              <a:rPr lang="vi-VN" sz="3000" i="1" dirty="0">
                <a:latin typeface="+mn-lt"/>
              </a:rPr>
              <a:t>:</a:t>
            </a:r>
          </a:p>
          <a:p>
            <a:pPr algn="just">
              <a:lnSpc>
                <a:spcPct val="150000"/>
              </a:lnSpc>
            </a:pPr>
            <a:r>
              <a:rPr lang="vi-VN" sz="3000" b="1" dirty="0">
                <a:latin typeface="+mn-lt"/>
              </a:rPr>
              <a:t>FCFF</a:t>
            </a:r>
            <a:r>
              <a:rPr lang="vi-VN" sz="3000" dirty="0">
                <a:latin typeface="+mn-lt"/>
              </a:rPr>
              <a:t> = EBIT*(1 – t) + </a:t>
            </a:r>
            <a:r>
              <a:rPr lang="en-US" sz="3000" dirty="0" err="1">
                <a:latin typeface="+mn-lt"/>
              </a:rPr>
              <a:t>Dep</a:t>
            </a:r>
            <a:r>
              <a:rPr lang="vi-VN" sz="3000" dirty="0">
                <a:latin typeface="+mn-lt"/>
              </a:rPr>
              <a:t>– FCInv – WCInv</a:t>
            </a:r>
          </a:p>
          <a:p>
            <a:pPr algn="just">
              <a:lnSpc>
                <a:spcPct val="150000"/>
              </a:lnSpc>
            </a:pPr>
            <a:r>
              <a:rPr lang="en-US" sz="3000" dirty="0">
                <a:latin typeface="+mn-lt"/>
              </a:rPr>
              <a:t>      </a:t>
            </a:r>
            <a:r>
              <a:rPr lang="vi-VN" sz="3000" dirty="0">
                <a:latin typeface="+mn-lt"/>
              </a:rPr>
              <a:t>= EBITDA*(1 – t) + </a:t>
            </a:r>
            <a:r>
              <a:rPr lang="en-US" sz="3000" dirty="0" err="1">
                <a:latin typeface="+mn-lt"/>
              </a:rPr>
              <a:t>Dep</a:t>
            </a:r>
            <a:r>
              <a:rPr lang="vi-VN" sz="3000" dirty="0">
                <a:latin typeface="+mn-lt"/>
              </a:rPr>
              <a:t>*t – FCInv – WCInv</a:t>
            </a:r>
          </a:p>
        </p:txBody>
      </p:sp>
      <p:sp>
        <p:nvSpPr>
          <p:cNvPr id="6" name="Title 4">
            <a:extLst>
              <a:ext uri="{FF2B5EF4-FFF2-40B4-BE49-F238E27FC236}">
                <a16:creationId xmlns:a16="http://schemas.microsoft.com/office/drawing/2014/main" id="{4CD59088-6643-4424-B7C2-BCE9EC765080}"/>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49</a:t>
            </a:fld>
            <a:endParaRPr lang="vi-VN">
              <a:solidFill>
                <a:schemeClr val="tx1"/>
              </a:solidFill>
            </a:endParaRPr>
          </a:p>
        </p:txBody>
      </p:sp>
      <p:sp>
        <p:nvSpPr>
          <p:cNvPr id="6" name="TextBox 5"/>
          <p:cNvSpPr txBox="1"/>
          <p:nvPr/>
        </p:nvSpPr>
        <p:spPr>
          <a:xfrm>
            <a:off x="76200" y="1552813"/>
            <a:ext cx="8915400" cy="3323987"/>
          </a:xfrm>
          <a:prstGeom prst="rect">
            <a:avLst/>
          </a:prstGeom>
          <a:noFill/>
        </p:spPr>
        <p:txBody>
          <a:bodyPr wrap="square" rtlCol="0">
            <a:spAutoFit/>
          </a:bodyPr>
          <a:lstStyle/>
          <a:p>
            <a:pPr algn="l"/>
            <a:r>
              <a:rPr lang="en-US" sz="3000" b="1" i="1" dirty="0">
                <a:latin typeface="Arial" pitchFamily="34" charset="0"/>
                <a:cs typeface="Arial" pitchFamily="34" charset="0"/>
              </a:rPr>
              <a:t>Free Cash Flow to Equity (FCFE)</a:t>
            </a:r>
          </a:p>
          <a:p>
            <a:pPr marL="803275" indent="-803275" algn="just">
              <a:lnSpc>
                <a:spcPct val="150000"/>
              </a:lnSpc>
            </a:pPr>
            <a:endParaRPr lang="en-US" sz="3000" b="1" dirty="0">
              <a:latin typeface="Arial" pitchFamily="34" charset="0"/>
              <a:cs typeface="Arial" pitchFamily="34" charset="0"/>
            </a:endParaRPr>
          </a:p>
          <a:p>
            <a:pPr marL="803275" indent="-803275" algn="just">
              <a:lnSpc>
                <a:spcPct val="150000"/>
              </a:lnSpc>
            </a:pPr>
            <a:r>
              <a:rPr lang="vi-VN" sz="3000" b="1" dirty="0">
                <a:latin typeface="Arial" pitchFamily="34" charset="0"/>
                <a:cs typeface="Arial" pitchFamily="34" charset="0"/>
              </a:rPr>
              <a:t>FCFE = FCFF – Int(1 – t) + </a:t>
            </a:r>
            <a:r>
              <a:rPr lang="en-US" sz="3000" b="1" dirty="0">
                <a:latin typeface="Arial" pitchFamily="34" charset="0"/>
                <a:cs typeface="Arial" pitchFamily="34" charset="0"/>
              </a:rPr>
              <a:t>Net Borrowings</a:t>
            </a:r>
            <a:endParaRPr lang="vi-VN" sz="3000" b="1" dirty="0">
              <a:latin typeface="Arial" pitchFamily="34" charset="0"/>
              <a:cs typeface="Arial" pitchFamily="34" charset="0"/>
            </a:endParaRPr>
          </a:p>
          <a:p>
            <a:pPr marL="500063" indent="-500063" algn="just">
              <a:lnSpc>
                <a:spcPct val="150000"/>
              </a:lnSpc>
              <a:tabLst>
                <a:tab pos="2116138" algn="l"/>
              </a:tabLst>
            </a:pPr>
            <a:r>
              <a:rPr lang="vi-VN" sz="3000" dirty="0">
                <a:latin typeface="Arial" pitchFamily="34" charset="0"/>
                <a:cs typeface="Arial" pitchFamily="34" charset="0"/>
              </a:rPr>
              <a:t>	= NI + NCC – FCInv – WCInv + </a:t>
            </a:r>
            <a:r>
              <a:rPr lang="en-US" sz="3000" dirty="0">
                <a:latin typeface="Arial" pitchFamily="34" charset="0"/>
                <a:cs typeface="Arial" pitchFamily="34" charset="0"/>
              </a:rPr>
              <a:t>Net Borrowings</a:t>
            </a:r>
            <a:endParaRPr lang="vi-VN" sz="3000" dirty="0">
              <a:latin typeface="Arial" pitchFamily="34" charset="0"/>
              <a:cs typeface="Arial" pitchFamily="34" charset="0"/>
            </a:endParaRPr>
          </a:p>
          <a:p>
            <a:pPr marL="500063" indent="-500063" algn="just">
              <a:lnSpc>
                <a:spcPct val="150000"/>
              </a:lnSpc>
              <a:tabLst>
                <a:tab pos="2116138" algn="l"/>
              </a:tabLst>
            </a:pPr>
            <a:r>
              <a:rPr lang="vi-VN" sz="3000" dirty="0">
                <a:latin typeface="Arial" pitchFamily="34" charset="0"/>
                <a:cs typeface="Arial" pitchFamily="34" charset="0"/>
              </a:rPr>
              <a:t>	= CFO – FCInv + </a:t>
            </a:r>
            <a:r>
              <a:rPr lang="en-US" sz="3000" dirty="0">
                <a:latin typeface="Arial" pitchFamily="34" charset="0"/>
                <a:cs typeface="Arial" pitchFamily="34" charset="0"/>
              </a:rPr>
              <a:t>Net Borrowings</a:t>
            </a:r>
          </a:p>
        </p:txBody>
      </p:sp>
      <p:sp>
        <p:nvSpPr>
          <p:cNvPr id="5" name="Title 4">
            <a:extLst>
              <a:ext uri="{FF2B5EF4-FFF2-40B4-BE49-F238E27FC236}">
                <a16:creationId xmlns:a16="http://schemas.microsoft.com/office/drawing/2014/main" id="{E5EAD041-E8AA-4C1E-B351-D720C0578A69}"/>
              </a:ext>
            </a:extLst>
          </p:cNvPr>
          <p:cNvSpPr>
            <a:spLocks noGrp="1"/>
          </p:cNvSpPr>
          <p:nvPr>
            <p:ph type="title"/>
          </p:nvPr>
        </p:nvSpPr>
        <p:spPr>
          <a:xfrm>
            <a:off x="1295400" y="219075"/>
            <a:ext cx="7848600" cy="1000125"/>
          </a:xfrm>
        </p:spPr>
        <p:txBody>
          <a:bodyPr/>
          <a:lstStyle/>
          <a:p>
            <a:pPr marL="739775" indent="-739775"/>
            <a:r>
              <a:rPr lang="en-AU" b="1" dirty="0"/>
              <a:t>II. FINANCIAL REPORTING FRAMEWORK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p:cTn id="13"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6">
                                            <p:txEl>
                                              <p:pRg st="2" end="2"/>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p:cTn id="19"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6">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6">
                                            <p:txEl>
                                              <p:pRg st="3" end="3"/>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p:cTn id="25"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5</a:t>
            </a:fld>
            <a:endParaRPr lang="vi-VN"/>
          </a:p>
        </p:txBody>
      </p:sp>
      <p:sp>
        <p:nvSpPr>
          <p:cNvPr id="10243" name="Content Placeholder 5"/>
          <p:cNvSpPr>
            <a:spLocks noGrp="1"/>
          </p:cNvSpPr>
          <p:nvPr>
            <p:ph idx="1"/>
          </p:nvPr>
        </p:nvSpPr>
        <p:spPr>
          <a:xfrm>
            <a:off x="76200" y="1219200"/>
            <a:ext cx="9067800" cy="4697413"/>
          </a:xfrm>
        </p:spPr>
        <p:txBody>
          <a:bodyPr/>
          <a:lstStyle/>
          <a:p>
            <a:pPr>
              <a:buNone/>
            </a:pPr>
            <a:r>
              <a:rPr lang="en-US" sz="3000" b="1" i="1" dirty="0"/>
              <a:t>Production-Investment Cycles</a:t>
            </a:r>
          </a:p>
          <a:p>
            <a:pPr>
              <a:buFont typeface="Wingdings" pitchFamily="2" charset="2"/>
              <a:buChar char="§"/>
            </a:pPr>
            <a:endParaRPr lang="en-US" sz="3000" dirty="0"/>
          </a:p>
          <a:p>
            <a:pPr>
              <a:buNone/>
            </a:pPr>
            <a:endParaRPr lang="en-US" sz="3000" i="1" dirty="0"/>
          </a:p>
          <a:p>
            <a:pPr>
              <a:buNone/>
            </a:pPr>
            <a:endParaRPr lang="en-US" sz="3000" i="1" dirty="0"/>
          </a:p>
          <a:p>
            <a:pPr>
              <a:buNone/>
            </a:pPr>
            <a:endParaRPr lang="en-US" sz="3000" i="1" dirty="0"/>
          </a:p>
          <a:p>
            <a:pPr>
              <a:buNone/>
            </a:pPr>
            <a:endParaRPr lang="en-US" sz="3000" i="1" dirty="0"/>
          </a:p>
          <a:p>
            <a:pPr>
              <a:buNone/>
            </a:pPr>
            <a:endParaRPr lang="en-US" sz="3000" i="1" dirty="0"/>
          </a:p>
          <a:p>
            <a:pPr>
              <a:buNone/>
            </a:pPr>
            <a:endParaRPr lang="en-US" sz="3000" i="1" dirty="0"/>
          </a:p>
          <a:p>
            <a:pPr>
              <a:buNone/>
            </a:pPr>
            <a:endParaRPr lang="en-US" sz="3000" i="1" dirty="0"/>
          </a:p>
          <a:p>
            <a:pPr>
              <a:buNone/>
            </a:pPr>
            <a:r>
              <a:rPr lang="en-US" sz="2000" dirty="0"/>
              <a:t>(Adopted and modified from R. Higgins, </a:t>
            </a:r>
            <a:r>
              <a:rPr lang="en-US" sz="2000" i="1" dirty="0"/>
              <a:t>Analysis for Financial Management</a:t>
            </a:r>
            <a:r>
              <a:rPr lang="en-US" sz="2000" dirty="0"/>
              <a:t>)</a:t>
            </a:r>
          </a:p>
          <a:p>
            <a:pPr>
              <a:buFontTx/>
              <a:buNone/>
            </a:pPr>
            <a:endParaRPr lang="en-US" sz="3000" dirty="0"/>
          </a:p>
          <a:p>
            <a:pPr>
              <a:buFontTx/>
              <a:buNone/>
            </a:pPr>
            <a:endParaRPr lang="vi-VN" sz="2000" i="1" dirty="0"/>
          </a:p>
        </p:txBody>
      </p:sp>
      <p:pic>
        <p:nvPicPr>
          <p:cNvPr id="1026" name="Picture 2"/>
          <p:cNvPicPr>
            <a:picLocks noChangeAspect="1" noChangeArrowheads="1"/>
          </p:cNvPicPr>
          <p:nvPr/>
        </p:nvPicPr>
        <p:blipFill>
          <a:blip r:embed="rId3" cstate="print"/>
          <a:srcRect/>
          <a:stretch>
            <a:fillRect/>
          </a:stretch>
        </p:blipFill>
        <p:spPr bwMode="auto">
          <a:xfrm>
            <a:off x="1447800" y="1828800"/>
            <a:ext cx="6210300" cy="4324350"/>
          </a:xfrm>
          <a:prstGeom prst="rect">
            <a:avLst/>
          </a:prstGeom>
          <a:noFill/>
          <a:ln w="9525">
            <a:noFill/>
            <a:miter lim="800000"/>
            <a:headEnd/>
            <a:tailEnd/>
          </a:ln>
        </p:spPr>
      </p:pic>
      <p:sp>
        <p:nvSpPr>
          <p:cNvPr id="10" name="Title 4"/>
          <p:cNvSpPr>
            <a:spLocks noGrp="1"/>
          </p:cNvSpPr>
          <p:nvPr>
            <p:ph type="title"/>
          </p:nvPr>
        </p:nvSpPr>
        <p:spPr/>
        <p:txBody>
          <a:bodyPr/>
          <a:lstStyle/>
          <a:p>
            <a:pPr marL="465138" indent="-465138"/>
            <a:r>
              <a:rPr lang="en-AU" b="1" dirty="0"/>
              <a:t>I.	FIN. STATEMENTS VS ACTIVITIES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255693"/>
            <a:ext cx="8915400" cy="553998"/>
          </a:xfrm>
          <a:prstGeom prst="rect">
            <a:avLst/>
          </a:prstGeom>
          <a:noFill/>
        </p:spPr>
        <p:txBody>
          <a:bodyPr wrap="square" rtlCol="0">
            <a:spAutoFit/>
          </a:bodyPr>
          <a:lstStyle/>
          <a:p>
            <a:pPr algn="just"/>
            <a:r>
              <a:rPr lang="en-US" sz="3000" b="1" i="1" dirty="0">
                <a:latin typeface="+mn-lt"/>
              </a:rPr>
              <a:t>Uses of Ratio Analysis</a:t>
            </a:r>
            <a:endParaRPr lang="vi-VN" sz="3000" b="1" i="1" dirty="0">
              <a:latin typeface="+mn-lt"/>
            </a:endParaRPr>
          </a:p>
        </p:txBody>
      </p:sp>
      <p:sp>
        <p:nvSpPr>
          <p:cNvPr id="9" name="TextBox 8"/>
          <p:cNvSpPr txBox="1"/>
          <p:nvPr/>
        </p:nvSpPr>
        <p:spPr>
          <a:xfrm>
            <a:off x="0" y="1752600"/>
            <a:ext cx="8915400" cy="2169825"/>
          </a:xfrm>
          <a:prstGeom prst="rect">
            <a:avLst/>
          </a:prstGeom>
          <a:noFill/>
        </p:spPr>
        <p:txBody>
          <a:bodyPr wrap="square" rtlCol="0">
            <a:spAutoFit/>
          </a:bodyPr>
          <a:lstStyle/>
          <a:p>
            <a:pPr marL="457200" indent="-457200" algn="just">
              <a:lnSpc>
                <a:spcPct val="150000"/>
              </a:lnSpc>
              <a:buFont typeface="Wingdings" pitchFamily="2" charset="2"/>
              <a:buChar char="§"/>
            </a:pPr>
            <a:r>
              <a:rPr lang="en-US" sz="3000" dirty="0">
                <a:latin typeface="+mn-lt"/>
              </a:rPr>
              <a:t>Evaluate a firm’s ability to meet obligations.</a:t>
            </a:r>
          </a:p>
          <a:p>
            <a:pPr marL="457200" indent="-457200" algn="just">
              <a:lnSpc>
                <a:spcPct val="150000"/>
              </a:lnSpc>
              <a:buFont typeface="Wingdings" pitchFamily="2" charset="2"/>
              <a:buChar char="§"/>
            </a:pPr>
            <a:r>
              <a:rPr lang="en-US" sz="3000" dirty="0">
                <a:latin typeface="+mn-lt"/>
              </a:rPr>
              <a:t>Evaluate a firm’s ability to growth.</a:t>
            </a:r>
          </a:p>
          <a:p>
            <a:pPr marL="457200" indent="-457200" algn="just">
              <a:lnSpc>
                <a:spcPct val="150000"/>
              </a:lnSpc>
              <a:buFont typeface="Wingdings" pitchFamily="2" charset="2"/>
              <a:buChar char="§"/>
            </a:pPr>
            <a:r>
              <a:rPr lang="en-US" sz="3000" dirty="0">
                <a:latin typeface="+mn-lt"/>
              </a:rPr>
              <a:t>Assess management’s performance.</a:t>
            </a:r>
            <a:endParaRPr lang="vi-VN" sz="3000" dirty="0">
              <a:latin typeface="+mn-lt"/>
            </a:endParaRPr>
          </a:p>
        </p:txBody>
      </p:sp>
      <p:sp>
        <p:nvSpPr>
          <p:cNvPr id="8" name="Title 4"/>
          <p:cNvSpPr txBox="1">
            <a:spLocks/>
          </p:cNvSpPr>
          <p:nvPr/>
        </p:nvSpPr>
        <p:spPr bwMode="auto">
          <a:xfrm>
            <a:off x="1295400" y="76200"/>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marR="0" lvl="0" indent="-465138" algn="l" defTabSz="914400" rtl="0" eaLnBrk="0" fontAlgn="base" latinLnBrk="0" hangingPunct="0">
              <a:lnSpc>
                <a:spcPct val="100000"/>
              </a:lnSpc>
              <a:spcBef>
                <a:spcPct val="0"/>
              </a:spcBef>
              <a:spcAft>
                <a:spcPct val="0"/>
              </a:spcAft>
              <a:buClrTx/>
              <a:buSzTx/>
              <a:buFontTx/>
              <a:buNone/>
              <a:tabLst/>
              <a:defRPr/>
            </a:pPr>
            <a:r>
              <a:rPr kumimoji="0" lang="en-AU" sz="4400" b="1" i="0" u="none" strike="noStrike" kern="0" cap="none" spc="0" normalizeH="0" baseline="0" noProof="0" dirty="0">
                <a:ln>
                  <a:noFill/>
                </a:ln>
                <a:solidFill>
                  <a:schemeClr val="bg1"/>
                </a:solidFill>
                <a:effectLst/>
                <a:uLnTx/>
                <a:uFillTx/>
                <a:latin typeface="+mj-lt"/>
                <a:ea typeface="+mj-ea"/>
                <a:cs typeface="+mj-cs"/>
              </a:rPr>
              <a:t>III.	RATIO</a:t>
            </a:r>
            <a:r>
              <a:rPr kumimoji="0" lang="en-AU" sz="4400" b="1" i="0" u="none" strike="noStrike" kern="0" cap="none" spc="0" normalizeH="0" noProof="0" dirty="0">
                <a:ln>
                  <a:noFill/>
                </a:ln>
                <a:solidFill>
                  <a:schemeClr val="bg1"/>
                </a:solidFill>
                <a:effectLst/>
                <a:uLnTx/>
                <a:uFillTx/>
                <a:latin typeface="+mj-lt"/>
                <a:ea typeface="+mj-ea"/>
                <a:cs typeface="+mj-cs"/>
              </a:rPr>
              <a:t> ANALYSIS</a:t>
            </a:r>
            <a:endParaRPr kumimoji="0" lang="en-US" sz="4400" b="0"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47565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p:cTn id="1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 calcmode="lin" valueType="num">
                                      <p:cBhvr>
                                        <p:cTn id="26"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 calcmode="lin" valueType="num">
                                      <p:cBhvr>
                                        <p:cTn id="33"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3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55693"/>
            <a:ext cx="8530935" cy="553998"/>
          </a:xfrm>
          <a:prstGeom prst="rect">
            <a:avLst/>
          </a:prstGeom>
          <a:noFill/>
        </p:spPr>
        <p:txBody>
          <a:bodyPr wrap="square" rtlCol="0">
            <a:spAutoFit/>
          </a:bodyPr>
          <a:lstStyle/>
          <a:p>
            <a:pPr algn="just"/>
            <a:r>
              <a:rPr lang="en-US" sz="3000" b="1" i="1" dirty="0">
                <a:latin typeface="+mn-lt"/>
              </a:rPr>
              <a:t>Limitation of Ratio Analysis</a:t>
            </a:r>
            <a:endParaRPr lang="vi-VN" sz="3000" b="1" i="1" dirty="0">
              <a:latin typeface="+mn-lt"/>
            </a:endParaRPr>
          </a:p>
        </p:txBody>
      </p:sp>
      <p:sp>
        <p:nvSpPr>
          <p:cNvPr id="9" name="TextBox 8"/>
          <p:cNvSpPr txBox="1"/>
          <p:nvPr/>
        </p:nvSpPr>
        <p:spPr>
          <a:xfrm>
            <a:off x="0" y="1698516"/>
            <a:ext cx="9144000" cy="3477875"/>
          </a:xfrm>
          <a:prstGeom prst="rect">
            <a:avLst/>
          </a:prstGeom>
          <a:noFill/>
        </p:spPr>
        <p:txBody>
          <a:bodyPr wrap="square" rtlCol="0">
            <a:spAutoFit/>
          </a:bodyPr>
          <a:lstStyle/>
          <a:p>
            <a:pPr marL="339725" indent="-339725" algn="just">
              <a:spcAft>
                <a:spcPts val="600"/>
              </a:spcAft>
              <a:buFont typeface="Wingdings" pitchFamily="2" charset="2"/>
              <a:buChar char="§"/>
            </a:pPr>
            <a:r>
              <a:rPr lang="en-US" sz="3000" dirty="0">
                <a:latin typeface="+mn-lt"/>
              </a:rPr>
              <a:t>Financial ratios are only useful when compared to those of other comparable firms or historical ratios.</a:t>
            </a:r>
            <a:r>
              <a:rPr lang="vi-VN" sz="3000" dirty="0">
                <a:latin typeface="+mn-lt"/>
              </a:rPr>
              <a:t> </a:t>
            </a:r>
          </a:p>
          <a:p>
            <a:pPr marL="339725" indent="-339725" algn="just">
              <a:spcAft>
                <a:spcPts val="600"/>
              </a:spcAft>
              <a:buFont typeface="Wingdings" pitchFamily="2" charset="2"/>
              <a:buChar char="§"/>
            </a:pPr>
            <a:r>
              <a:rPr lang="en-US" sz="3000" dirty="0">
                <a:latin typeface="+mn-lt"/>
              </a:rPr>
              <a:t>Companies that operate in multiple industries or using different accounting standards… are difficult to compare</a:t>
            </a:r>
            <a:r>
              <a:rPr lang="vi-VN" sz="3000" dirty="0">
                <a:latin typeface="+mn-lt"/>
              </a:rPr>
              <a:t>.</a:t>
            </a:r>
          </a:p>
          <a:p>
            <a:pPr marL="339725" indent="-339725" algn="just">
              <a:spcAft>
                <a:spcPts val="600"/>
              </a:spcAft>
              <a:buFont typeface="Wingdings" pitchFamily="2" charset="2"/>
              <a:buChar char="§"/>
            </a:pPr>
            <a:r>
              <a:rPr lang="en-US" sz="3000" dirty="0">
                <a:latin typeface="+mn-lt"/>
              </a:rPr>
              <a:t>Requires some range of acceptable values rather than a single target value.</a:t>
            </a:r>
            <a:endParaRPr lang="vi-VN" sz="3000" dirty="0">
              <a:latin typeface="+mn-lt"/>
            </a:endParaRPr>
          </a:p>
        </p:txBody>
      </p:sp>
      <p:sp>
        <p:nvSpPr>
          <p:cNvPr id="8"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Tree>
    <p:extLst>
      <p:ext uri="{BB962C8B-B14F-4D97-AF65-F5344CB8AC3E}">
        <p14:creationId xmlns:p14="http://schemas.microsoft.com/office/powerpoint/2010/main" val="11121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2400" y="1219200"/>
            <a:ext cx="9144000" cy="5016758"/>
          </a:xfrm>
          <a:prstGeom prst="rect">
            <a:avLst/>
          </a:prstGeom>
          <a:noFill/>
        </p:spPr>
        <p:txBody>
          <a:bodyPr wrap="square" rtlCol="0">
            <a:spAutoFit/>
          </a:bodyPr>
          <a:lstStyle/>
          <a:p>
            <a:pPr lvl="0" algn="l" fontAlgn="auto">
              <a:lnSpc>
                <a:spcPct val="200000"/>
              </a:lnSpc>
              <a:spcBef>
                <a:spcPts val="0"/>
              </a:spcBef>
              <a:spcAft>
                <a:spcPts val="0"/>
              </a:spcAft>
            </a:pPr>
            <a:r>
              <a:rPr lang="en-US" sz="3000" b="1" i="1" dirty="0">
                <a:solidFill>
                  <a:prstClr val="black"/>
                </a:solidFill>
                <a:latin typeface="Arial" panose="020B0604020202020204" pitchFamily="34" charset="0"/>
                <a:cs typeface="Arial" panose="020B0604020202020204" pitchFamily="34" charset="0"/>
              </a:rPr>
              <a:t>A Financial Statement Analysis Framework</a:t>
            </a:r>
          </a:p>
          <a:p>
            <a:pPr marL="339725" lvl="0" indent="-339725" algn="just" fontAlgn="auto">
              <a:spcBef>
                <a:spcPts val="0"/>
              </a:spcBef>
              <a:spcAft>
                <a:spcPts val="600"/>
              </a:spcAft>
              <a:buFont typeface="Wingdings" pitchFamily="2" charset="2"/>
              <a:buChar char="§"/>
            </a:pPr>
            <a:r>
              <a:rPr lang="en-US" sz="3000" dirty="0">
                <a:solidFill>
                  <a:prstClr val="black"/>
                </a:solidFill>
                <a:latin typeface="Arial" panose="020B0604020202020204" pitchFamily="34" charset="0"/>
                <a:cs typeface="Arial" panose="020B0604020202020204" pitchFamily="34" charset="0"/>
              </a:rPr>
              <a:t>Identify the purpose and context.</a:t>
            </a:r>
            <a:r>
              <a:rPr lang="vi-VN" sz="3000" dirty="0">
                <a:solidFill>
                  <a:prstClr val="black"/>
                </a:solidFill>
                <a:latin typeface="Arial" panose="020B0604020202020204" pitchFamily="34" charset="0"/>
                <a:cs typeface="Arial" panose="020B0604020202020204" pitchFamily="34" charset="0"/>
              </a:rPr>
              <a:t> </a:t>
            </a:r>
          </a:p>
          <a:p>
            <a:pPr marL="339725" lvl="0" indent="-339725" algn="just" fontAlgn="auto">
              <a:spcBef>
                <a:spcPts val="0"/>
              </a:spcBef>
              <a:spcAft>
                <a:spcPts val="600"/>
              </a:spcAft>
              <a:buFont typeface="Wingdings" pitchFamily="2" charset="2"/>
              <a:buChar char="§"/>
            </a:pPr>
            <a:r>
              <a:rPr lang="en-US" sz="3000" dirty="0">
                <a:solidFill>
                  <a:prstClr val="black"/>
                </a:solidFill>
                <a:latin typeface="Arial" panose="020B0604020202020204" pitchFamily="34" charset="0"/>
                <a:cs typeface="Arial" panose="020B0604020202020204" pitchFamily="34" charset="0"/>
              </a:rPr>
              <a:t>Collect data</a:t>
            </a:r>
            <a:r>
              <a:rPr lang="vi-VN" sz="3000" dirty="0">
                <a:solidFill>
                  <a:prstClr val="black"/>
                </a:solidFill>
                <a:latin typeface="Arial" panose="020B0604020202020204" pitchFamily="34" charset="0"/>
                <a:cs typeface="Arial" panose="020B0604020202020204" pitchFamily="34" charset="0"/>
              </a:rPr>
              <a:t>.</a:t>
            </a:r>
          </a:p>
          <a:p>
            <a:pPr marL="339725" lvl="0" indent="-339725" algn="just" fontAlgn="auto">
              <a:spcBef>
                <a:spcPts val="0"/>
              </a:spcBef>
              <a:spcAft>
                <a:spcPts val="600"/>
              </a:spcAft>
              <a:buFont typeface="Wingdings" pitchFamily="2" charset="2"/>
              <a:buChar char="§"/>
            </a:pPr>
            <a:r>
              <a:rPr lang="en-US" sz="3000" dirty="0">
                <a:solidFill>
                  <a:prstClr val="black"/>
                </a:solidFill>
                <a:latin typeface="Arial" panose="020B0604020202020204" pitchFamily="34" charset="0"/>
                <a:cs typeface="Arial" panose="020B0604020202020204" pitchFamily="34" charset="0"/>
              </a:rPr>
              <a:t>Process data.</a:t>
            </a:r>
          </a:p>
          <a:p>
            <a:pPr marL="339725" lvl="0" indent="-339725" algn="just" fontAlgn="auto">
              <a:spcBef>
                <a:spcPts val="0"/>
              </a:spcBef>
              <a:spcAft>
                <a:spcPts val="600"/>
              </a:spcAft>
              <a:buFont typeface="Wingdings" pitchFamily="2" charset="2"/>
              <a:buChar char="§"/>
            </a:pPr>
            <a:r>
              <a:rPr lang="en-US" sz="3000" dirty="0">
                <a:solidFill>
                  <a:prstClr val="black"/>
                </a:solidFill>
                <a:latin typeface="Arial" panose="020B0604020202020204" pitchFamily="34" charset="0"/>
                <a:cs typeface="Arial" panose="020B0604020202020204" pitchFamily="34" charset="0"/>
              </a:rPr>
              <a:t>Analyze processed data.</a:t>
            </a:r>
          </a:p>
          <a:p>
            <a:pPr marL="339725" lvl="0" indent="-339725" algn="l" fontAlgn="auto">
              <a:spcBef>
                <a:spcPts val="0"/>
              </a:spcBef>
              <a:spcAft>
                <a:spcPts val="600"/>
              </a:spcAft>
              <a:buFont typeface="Wingdings" pitchFamily="2" charset="2"/>
              <a:buChar char="§"/>
            </a:pPr>
            <a:r>
              <a:rPr lang="en-US" sz="3000" dirty="0">
                <a:solidFill>
                  <a:prstClr val="black"/>
                </a:solidFill>
                <a:latin typeface="Arial" panose="020B0604020202020204" pitchFamily="34" charset="0"/>
                <a:cs typeface="Arial" panose="020B0604020202020204" pitchFamily="34" charset="0"/>
              </a:rPr>
              <a:t>Develop and communicate conclusions and recommendations.</a:t>
            </a:r>
          </a:p>
          <a:p>
            <a:pPr marL="339725" lvl="0" indent="-339725" algn="l" fontAlgn="auto">
              <a:spcBef>
                <a:spcPts val="0"/>
              </a:spcBef>
              <a:spcAft>
                <a:spcPts val="600"/>
              </a:spcAft>
              <a:buFont typeface="Wingdings" pitchFamily="2" charset="2"/>
              <a:buChar char="§"/>
            </a:pPr>
            <a:r>
              <a:rPr lang="en-US" sz="3000" dirty="0">
                <a:solidFill>
                  <a:prstClr val="black"/>
                </a:solidFill>
                <a:latin typeface="Arial" panose="020B0604020202020204" pitchFamily="34" charset="0"/>
                <a:cs typeface="Arial" panose="020B0604020202020204" pitchFamily="34" charset="0"/>
              </a:rPr>
              <a:t>Follow-up.</a:t>
            </a:r>
          </a:p>
          <a:p>
            <a:pPr lvl="0" algn="l" fontAlgn="auto">
              <a:spcBef>
                <a:spcPts val="0"/>
              </a:spcBef>
              <a:spcAft>
                <a:spcPts val="600"/>
              </a:spcAft>
            </a:pPr>
            <a:r>
              <a:rPr lang="en-US" sz="2000" dirty="0">
                <a:solidFill>
                  <a:prstClr val="black"/>
                </a:solidFill>
                <a:latin typeface="Arial" panose="020B0604020202020204" pitchFamily="34" charset="0"/>
                <a:cs typeface="Arial" panose="020B0604020202020204" pitchFamily="34" charset="0"/>
              </a:rPr>
              <a:t>(source: CFA Curriculum, CFA Institute)</a:t>
            </a:r>
            <a:endParaRPr lang="vi-VN" sz="2000" dirty="0">
              <a:solidFill>
                <a:prstClr val="black"/>
              </a:solidFill>
              <a:latin typeface="Arial" panose="020B0604020202020204" pitchFamily="34" charset="0"/>
              <a:cs typeface="Arial" panose="020B0604020202020204" pitchFamily="34" charset="0"/>
            </a:endParaRPr>
          </a:p>
        </p:txBody>
      </p:sp>
      <p:sp>
        <p:nvSpPr>
          <p:cNvPr id="8" name="Title 4"/>
          <p:cNvSpPr txBox="1">
            <a:spLocks/>
          </p:cNvSpPr>
          <p:nvPr/>
        </p:nvSpPr>
        <p:spPr bwMode="auto">
          <a:xfrm>
            <a:off x="1295400" y="152400"/>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Tree>
    <p:extLst>
      <p:ext uri="{BB962C8B-B14F-4D97-AF65-F5344CB8AC3E}">
        <p14:creationId xmlns:p14="http://schemas.microsoft.com/office/powerpoint/2010/main" val="284872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53</a:t>
            </a:fld>
            <a:endParaRPr lang="vi-VN">
              <a:solidFill>
                <a:schemeClr val="tx1"/>
              </a:solidFill>
            </a:endParaRPr>
          </a:p>
        </p:txBody>
      </p:sp>
      <p:sp>
        <p:nvSpPr>
          <p:cNvPr id="7" name="Title 4"/>
          <p:cNvSpPr txBox="1">
            <a:spLocks noGrp="1"/>
          </p:cNvSpPr>
          <p:nvPr>
            <p:ph type="title"/>
          </p:nvPr>
        </p:nvSpPr>
        <p:spPr bwMode="auto">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
        <p:nvSpPr>
          <p:cNvPr id="22" name="Content Placeholder 5">
            <a:extLst>
              <a:ext uri="{FF2B5EF4-FFF2-40B4-BE49-F238E27FC236}">
                <a16:creationId xmlns:a16="http://schemas.microsoft.com/office/drawing/2014/main" id="{B94DEA9A-B64E-407F-9870-8BCFC5051D5C}"/>
              </a:ext>
            </a:extLst>
          </p:cNvPr>
          <p:cNvSpPr txBox="1">
            <a:spLocks/>
          </p:cNvSpPr>
          <p:nvPr/>
        </p:nvSpPr>
        <p:spPr>
          <a:xfrm>
            <a:off x="76200" y="1446035"/>
            <a:ext cx="9067800" cy="469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3000" b="1" i="1" dirty="0">
                <a:latin typeface="Arial" panose="020B0604020202020204" pitchFamily="34" charset="0"/>
                <a:cs typeface="Arial" panose="020B0604020202020204" pitchFamily="34" charset="0"/>
              </a:rPr>
              <a:t>Operating Returns</a:t>
            </a:r>
          </a:p>
        </p:txBody>
      </p:sp>
      <p:sp>
        <p:nvSpPr>
          <p:cNvPr id="23" name="Text Box 5">
            <a:extLst>
              <a:ext uri="{FF2B5EF4-FFF2-40B4-BE49-F238E27FC236}">
                <a16:creationId xmlns:a16="http://schemas.microsoft.com/office/drawing/2014/main" id="{5F166E70-76D9-44A2-AF92-F2C8275685E1}"/>
              </a:ext>
            </a:extLst>
          </p:cNvPr>
          <p:cNvSpPr txBox="1">
            <a:spLocks noChangeArrowheads="1"/>
          </p:cNvSpPr>
          <p:nvPr/>
        </p:nvSpPr>
        <p:spPr bwMode="auto">
          <a:xfrm>
            <a:off x="1220907" y="2054114"/>
            <a:ext cx="3421129"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Return on assets =</a:t>
            </a:r>
          </a:p>
        </p:txBody>
      </p:sp>
      <p:grpSp>
        <p:nvGrpSpPr>
          <p:cNvPr id="24" name="Group 10">
            <a:extLst>
              <a:ext uri="{FF2B5EF4-FFF2-40B4-BE49-F238E27FC236}">
                <a16:creationId xmlns:a16="http://schemas.microsoft.com/office/drawing/2014/main" id="{59D4305F-D233-4215-AAC4-095C3638D6BB}"/>
              </a:ext>
            </a:extLst>
          </p:cNvPr>
          <p:cNvGrpSpPr>
            <a:grpSpLocks/>
          </p:cNvGrpSpPr>
          <p:nvPr/>
        </p:nvGrpSpPr>
        <p:grpSpPr bwMode="auto">
          <a:xfrm>
            <a:off x="5000626" y="1645473"/>
            <a:ext cx="2667002" cy="1477963"/>
            <a:chOff x="2963" y="1058"/>
            <a:chExt cx="1680" cy="931"/>
          </a:xfrm>
        </p:grpSpPr>
        <p:sp>
          <p:nvSpPr>
            <p:cNvPr id="25" name="Text Box 7">
              <a:extLst>
                <a:ext uri="{FF2B5EF4-FFF2-40B4-BE49-F238E27FC236}">
                  <a16:creationId xmlns:a16="http://schemas.microsoft.com/office/drawing/2014/main" id="{E059D51C-13F9-49F6-9C90-3A33CD2B496B}"/>
                </a:ext>
              </a:extLst>
            </p:cNvPr>
            <p:cNvSpPr txBox="1">
              <a:spLocks noChangeArrowheads="1"/>
            </p:cNvSpPr>
            <p:nvPr/>
          </p:nvSpPr>
          <p:spPr bwMode="auto">
            <a:xfrm>
              <a:off x="3043" y="1058"/>
              <a:ext cx="1463"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EBIT(1-tax)</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Total assets </a:t>
              </a:r>
            </a:p>
          </p:txBody>
        </p:sp>
        <p:sp>
          <p:nvSpPr>
            <p:cNvPr id="26" name="Line 8">
              <a:extLst>
                <a:ext uri="{FF2B5EF4-FFF2-40B4-BE49-F238E27FC236}">
                  <a16:creationId xmlns:a16="http://schemas.microsoft.com/office/drawing/2014/main" id="{4AE30CAB-5C75-4A9D-AD51-E80AFB38168F}"/>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27" name="Text Box 5">
            <a:extLst>
              <a:ext uri="{FF2B5EF4-FFF2-40B4-BE49-F238E27FC236}">
                <a16:creationId xmlns:a16="http://schemas.microsoft.com/office/drawing/2014/main" id="{B2444260-DF92-42F5-948A-C750B87C2578}"/>
              </a:ext>
            </a:extLst>
          </p:cNvPr>
          <p:cNvSpPr txBox="1">
            <a:spLocks noChangeArrowheads="1"/>
          </p:cNvSpPr>
          <p:nvPr/>
        </p:nvSpPr>
        <p:spPr bwMode="auto">
          <a:xfrm>
            <a:off x="1237433" y="3628637"/>
            <a:ext cx="3334567"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Return on equity =</a:t>
            </a:r>
          </a:p>
        </p:txBody>
      </p:sp>
      <p:grpSp>
        <p:nvGrpSpPr>
          <p:cNvPr id="28" name="Group 27">
            <a:extLst>
              <a:ext uri="{FF2B5EF4-FFF2-40B4-BE49-F238E27FC236}">
                <a16:creationId xmlns:a16="http://schemas.microsoft.com/office/drawing/2014/main" id="{BED2CA8D-F878-4A38-902B-C6ED01B54616}"/>
              </a:ext>
            </a:extLst>
          </p:cNvPr>
          <p:cNvGrpSpPr>
            <a:grpSpLocks/>
          </p:cNvGrpSpPr>
          <p:nvPr/>
        </p:nvGrpSpPr>
        <p:grpSpPr bwMode="auto">
          <a:xfrm>
            <a:off x="4890936" y="3171439"/>
            <a:ext cx="2667001" cy="1477963"/>
            <a:chOff x="2963" y="1058"/>
            <a:chExt cx="1680" cy="931"/>
          </a:xfrm>
        </p:grpSpPr>
        <p:sp>
          <p:nvSpPr>
            <p:cNvPr id="29" name="Text Box 7">
              <a:extLst>
                <a:ext uri="{FF2B5EF4-FFF2-40B4-BE49-F238E27FC236}">
                  <a16:creationId xmlns:a16="http://schemas.microsoft.com/office/drawing/2014/main" id="{274AE245-5569-4AAB-93CB-35FDB94509B4}"/>
                </a:ext>
              </a:extLst>
            </p:cNvPr>
            <p:cNvSpPr txBox="1">
              <a:spLocks noChangeArrowheads="1"/>
            </p:cNvSpPr>
            <p:nvPr/>
          </p:nvSpPr>
          <p:spPr bwMode="auto">
            <a:xfrm>
              <a:off x="3102" y="1058"/>
              <a:ext cx="1340"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Net income</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Equity</a:t>
              </a:r>
            </a:p>
          </p:txBody>
        </p:sp>
        <p:sp>
          <p:nvSpPr>
            <p:cNvPr id="30" name="Line 8">
              <a:extLst>
                <a:ext uri="{FF2B5EF4-FFF2-40B4-BE49-F238E27FC236}">
                  <a16:creationId xmlns:a16="http://schemas.microsoft.com/office/drawing/2014/main" id="{3C333090-D8CE-449F-891F-2EE30AE035A1}"/>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31" name="Line 8">
            <a:extLst>
              <a:ext uri="{FF2B5EF4-FFF2-40B4-BE49-F238E27FC236}">
                <a16:creationId xmlns:a16="http://schemas.microsoft.com/office/drawing/2014/main" id="{55009A46-954B-45A6-949D-3B3E44E0C5C4}"/>
              </a:ext>
            </a:extLst>
          </p:cNvPr>
          <p:cNvSpPr>
            <a:spLocks noChangeShapeType="1"/>
          </p:cNvSpPr>
          <p:nvPr/>
        </p:nvSpPr>
        <p:spPr bwMode="auto">
          <a:xfrm>
            <a:off x="4870636" y="2321391"/>
            <a:ext cx="2790828" cy="8026"/>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sp>
        <p:nvSpPr>
          <p:cNvPr id="32" name="Text Box 5">
            <a:extLst>
              <a:ext uri="{FF2B5EF4-FFF2-40B4-BE49-F238E27FC236}">
                <a16:creationId xmlns:a16="http://schemas.microsoft.com/office/drawing/2014/main" id="{BD1A5E77-5C64-4295-ACF9-29F597A4685F}"/>
              </a:ext>
            </a:extLst>
          </p:cNvPr>
          <p:cNvSpPr txBox="1">
            <a:spLocks noChangeArrowheads="1"/>
          </p:cNvSpPr>
          <p:nvPr/>
        </p:nvSpPr>
        <p:spPr bwMode="auto">
          <a:xfrm>
            <a:off x="169546" y="5109447"/>
            <a:ext cx="5319085"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Return on Capital Employed =</a:t>
            </a:r>
          </a:p>
        </p:txBody>
      </p:sp>
      <p:grpSp>
        <p:nvGrpSpPr>
          <p:cNvPr id="33" name="Group 10">
            <a:extLst>
              <a:ext uri="{FF2B5EF4-FFF2-40B4-BE49-F238E27FC236}">
                <a16:creationId xmlns:a16="http://schemas.microsoft.com/office/drawing/2014/main" id="{613C3B32-1BAC-4F6B-8AC5-E969D125DCE5}"/>
              </a:ext>
            </a:extLst>
          </p:cNvPr>
          <p:cNvGrpSpPr>
            <a:grpSpLocks/>
          </p:cNvGrpSpPr>
          <p:nvPr/>
        </p:nvGrpSpPr>
        <p:grpSpPr bwMode="auto">
          <a:xfrm>
            <a:off x="5518149" y="4644223"/>
            <a:ext cx="3194054" cy="1477963"/>
            <a:chOff x="2769" y="1058"/>
            <a:chExt cx="2012" cy="931"/>
          </a:xfrm>
        </p:grpSpPr>
        <p:sp>
          <p:nvSpPr>
            <p:cNvPr id="34" name="Text Box 7">
              <a:extLst>
                <a:ext uri="{FF2B5EF4-FFF2-40B4-BE49-F238E27FC236}">
                  <a16:creationId xmlns:a16="http://schemas.microsoft.com/office/drawing/2014/main" id="{C26FAF7D-A4AA-44EE-BE0F-96648165E8A0}"/>
                </a:ext>
              </a:extLst>
            </p:cNvPr>
            <p:cNvSpPr txBox="1">
              <a:spLocks noChangeArrowheads="1"/>
            </p:cNvSpPr>
            <p:nvPr/>
          </p:nvSpPr>
          <p:spPr bwMode="auto">
            <a:xfrm>
              <a:off x="2769" y="1058"/>
              <a:ext cx="2012"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EBIT</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Capital Employed</a:t>
              </a:r>
            </a:p>
          </p:txBody>
        </p:sp>
        <p:sp>
          <p:nvSpPr>
            <p:cNvPr id="35" name="Line 8">
              <a:extLst>
                <a:ext uri="{FF2B5EF4-FFF2-40B4-BE49-F238E27FC236}">
                  <a16:creationId xmlns:a16="http://schemas.microsoft.com/office/drawing/2014/main" id="{94DDCA8A-50DE-45D8-A9AC-F32DB0A0E929}"/>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84186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370" y="1579602"/>
            <a:ext cx="8646966" cy="4708981"/>
          </a:xfrm>
          <a:prstGeom prst="rect">
            <a:avLst/>
          </a:prstGeom>
          <a:noFill/>
        </p:spPr>
        <p:txBody>
          <a:bodyPr wrap="square" rtlCol="0">
            <a:spAutoFit/>
          </a:bodyPr>
          <a:lstStyle/>
          <a:p>
            <a:pPr algn="just"/>
            <a:r>
              <a:rPr lang="en-US" sz="3000" b="1" i="1" dirty="0">
                <a:latin typeface="+mn-lt"/>
              </a:rPr>
              <a:t>DuPont Identity</a:t>
            </a:r>
          </a:p>
          <a:p>
            <a:pPr algn="just"/>
            <a:endParaRPr lang="en-US" sz="3000" b="1" i="1" dirty="0">
              <a:latin typeface="+mn-lt"/>
            </a:endParaRPr>
          </a:p>
          <a:p>
            <a:pPr algn="just"/>
            <a:endParaRPr lang="en-US" sz="3000" b="1" i="1" dirty="0">
              <a:latin typeface="+mn-lt"/>
            </a:endParaRPr>
          </a:p>
          <a:p>
            <a:pPr algn="just"/>
            <a:endParaRPr lang="en-US" sz="3000" b="1" i="1" dirty="0">
              <a:latin typeface="+mn-lt"/>
            </a:endParaRPr>
          </a:p>
          <a:p>
            <a:pPr algn="just"/>
            <a:endParaRPr lang="en-US" sz="3000" b="1" i="1" dirty="0">
              <a:latin typeface="+mn-lt"/>
            </a:endParaRPr>
          </a:p>
          <a:p>
            <a:pPr algn="just"/>
            <a:endParaRPr lang="en-US" sz="3000" b="1" i="1" dirty="0">
              <a:latin typeface="+mn-lt"/>
            </a:endParaRPr>
          </a:p>
          <a:p>
            <a:pPr algn="just"/>
            <a:endParaRPr lang="en-US" sz="3000" b="1" i="1" dirty="0">
              <a:latin typeface="+mn-lt"/>
            </a:endParaRPr>
          </a:p>
          <a:p>
            <a:pPr algn="just"/>
            <a:endParaRPr lang="en-US" sz="3000" b="1" i="1" dirty="0">
              <a:latin typeface="+mn-lt"/>
            </a:endParaRPr>
          </a:p>
          <a:p>
            <a:pPr marL="285750" indent="-285750" algn="just">
              <a:buFont typeface="Wingdings" panose="05000000000000000000" pitchFamily="2" charset="2"/>
              <a:buChar char="Ø"/>
            </a:pPr>
            <a:r>
              <a:rPr lang="en-US" sz="1500" i="1" dirty="0">
                <a:solidFill>
                  <a:prstClr val="black"/>
                </a:solidFill>
                <a:latin typeface="Arial" panose="020B0604020202020204" pitchFamily="34" charset="0"/>
                <a:cs typeface="Arial" panose="020B0604020202020204" pitchFamily="34" charset="0"/>
              </a:rPr>
              <a:t>It is said that there is a trade-off between profit margins and assets turnovers: When one is high, the other is low. Do you think it is true and why</a:t>
            </a:r>
            <a:endParaRPr lang="en-US" sz="3000" b="1" i="1" dirty="0">
              <a:latin typeface="+mn-lt"/>
            </a:endParaRPr>
          </a:p>
          <a:p>
            <a:pPr algn="just"/>
            <a:endParaRPr lang="vi-VN" sz="3000" b="1" i="1" dirty="0">
              <a:latin typeface="+mn-lt"/>
            </a:endParaRPr>
          </a:p>
        </p:txBody>
      </p:sp>
      <p:sp>
        <p:nvSpPr>
          <p:cNvPr id="5"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
        <p:nvSpPr>
          <p:cNvPr id="6" name="Text Box 5"/>
          <p:cNvSpPr txBox="1">
            <a:spLocks noChangeArrowheads="1"/>
          </p:cNvSpPr>
          <p:nvPr/>
        </p:nvSpPr>
        <p:spPr bwMode="auto">
          <a:xfrm>
            <a:off x="385097" y="2713035"/>
            <a:ext cx="3334567" cy="553998"/>
          </a:xfrm>
          <a:prstGeom prst="rect">
            <a:avLst/>
          </a:prstGeom>
          <a:noFill/>
          <a:ln w="9525">
            <a:noFill/>
            <a:miter lim="800000"/>
            <a:headEnd/>
            <a:tailEnd/>
          </a:ln>
          <a:effectLst/>
        </p:spPr>
        <p:txBody>
          <a:bodyPr wrap="none">
            <a:spAutoFit/>
          </a:bodyPr>
          <a:lstStyle/>
          <a:p>
            <a:r>
              <a:rPr lang="en-US" altLang="zh-CN" sz="3000" dirty="0">
                <a:latin typeface="+mn-lt"/>
              </a:rPr>
              <a:t>Return on equity =</a:t>
            </a:r>
          </a:p>
        </p:txBody>
      </p:sp>
      <p:grpSp>
        <p:nvGrpSpPr>
          <p:cNvPr id="7" name="Group 10"/>
          <p:cNvGrpSpPr>
            <a:grpSpLocks/>
          </p:cNvGrpSpPr>
          <p:nvPr/>
        </p:nvGrpSpPr>
        <p:grpSpPr bwMode="auto">
          <a:xfrm>
            <a:off x="4038600" y="2255837"/>
            <a:ext cx="2667001" cy="1477963"/>
            <a:chOff x="2963" y="1058"/>
            <a:chExt cx="1680" cy="931"/>
          </a:xfrm>
        </p:grpSpPr>
        <p:sp>
          <p:nvSpPr>
            <p:cNvPr id="9" name="Text Box 7"/>
            <p:cNvSpPr txBox="1">
              <a:spLocks noChangeArrowheads="1"/>
            </p:cNvSpPr>
            <p:nvPr/>
          </p:nvSpPr>
          <p:spPr bwMode="auto">
            <a:xfrm>
              <a:off x="3102" y="1058"/>
              <a:ext cx="1340" cy="931"/>
            </a:xfrm>
            <a:prstGeom prst="rect">
              <a:avLst/>
            </a:prstGeom>
            <a:noFill/>
            <a:ln w="9525">
              <a:noFill/>
              <a:miter lim="800000"/>
              <a:headEnd/>
              <a:tailEnd/>
            </a:ln>
            <a:effectLst/>
          </p:spPr>
          <p:txBody>
            <a:bodyPr wrap="none">
              <a:spAutoFit/>
            </a:bodyPr>
            <a:lstStyle/>
            <a:p>
              <a:pPr algn="ctr"/>
              <a:r>
                <a:rPr lang="en-US" altLang="zh-CN" sz="3000" dirty="0">
                  <a:latin typeface="+mn-lt"/>
                </a:rPr>
                <a:t>Net income</a:t>
              </a:r>
            </a:p>
            <a:p>
              <a:pPr algn="ctr"/>
              <a:endParaRPr lang="en-US" altLang="zh-CN" sz="3000" b="1" dirty="0">
                <a:latin typeface="+mn-lt"/>
              </a:endParaRPr>
            </a:p>
            <a:p>
              <a:pPr algn="ctr"/>
              <a:r>
                <a:rPr lang="en-US" altLang="zh-CN" sz="3000" dirty="0">
                  <a:latin typeface="+mn-lt"/>
                </a:rPr>
                <a:t>Equity</a:t>
              </a:r>
            </a:p>
          </p:txBody>
        </p:sp>
        <p:sp>
          <p:nvSpPr>
            <p:cNvPr id="10" name="Line 8"/>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mn-lt"/>
              </a:endParaRPr>
            </a:p>
          </p:txBody>
        </p:sp>
      </p:grpSp>
      <p:sp>
        <p:nvSpPr>
          <p:cNvPr id="11" name="Text Box 5"/>
          <p:cNvSpPr txBox="1">
            <a:spLocks noChangeArrowheads="1"/>
          </p:cNvSpPr>
          <p:nvPr/>
        </p:nvSpPr>
        <p:spPr bwMode="auto">
          <a:xfrm>
            <a:off x="1295400" y="4237035"/>
            <a:ext cx="409086" cy="553998"/>
          </a:xfrm>
          <a:prstGeom prst="rect">
            <a:avLst/>
          </a:prstGeom>
          <a:noFill/>
          <a:ln w="9525">
            <a:noFill/>
            <a:miter lim="800000"/>
            <a:headEnd/>
            <a:tailEnd/>
          </a:ln>
          <a:effectLst/>
        </p:spPr>
        <p:txBody>
          <a:bodyPr wrap="none">
            <a:spAutoFit/>
          </a:bodyPr>
          <a:lstStyle/>
          <a:p>
            <a:r>
              <a:rPr lang="en-US" altLang="zh-CN" sz="3000" dirty="0">
                <a:latin typeface="+mn-lt"/>
              </a:rPr>
              <a:t>=</a:t>
            </a:r>
          </a:p>
        </p:txBody>
      </p:sp>
      <p:grpSp>
        <p:nvGrpSpPr>
          <p:cNvPr id="12" name="Group 10"/>
          <p:cNvGrpSpPr>
            <a:grpSpLocks/>
          </p:cNvGrpSpPr>
          <p:nvPr/>
        </p:nvGrpSpPr>
        <p:grpSpPr bwMode="auto">
          <a:xfrm>
            <a:off x="1752600" y="3779837"/>
            <a:ext cx="2217738" cy="1477963"/>
            <a:chOff x="3102" y="1058"/>
            <a:chExt cx="1397" cy="931"/>
          </a:xfrm>
        </p:grpSpPr>
        <p:sp>
          <p:nvSpPr>
            <p:cNvPr id="13" name="Text Box 7"/>
            <p:cNvSpPr txBox="1">
              <a:spLocks noChangeArrowheads="1"/>
            </p:cNvSpPr>
            <p:nvPr/>
          </p:nvSpPr>
          <p:spPr bwMode="auto">
            <a:xfrm>
              <a:off x="3102" y="1058"/>
              <a:ext cx="1340" cy="931"/>
            </a:xfrm>
            <a:prstGeom prst="rect">
              <a:avLst/>
            </a:prstGeom>
            <a:noFill/>
            <a:ln w="9525">
              <a:noFill/>
              <a:miter lim="800000"/>
              <a:headEnd/>
              <a:tailEnd/>
            </a:ln>
            <a:effectLst/>
          </p:spPr>
          <p:txBody>
            <a:bodyPr wrap="none">
              <a:spAutoFit/>
            </a:bodyPr>
            <a:lstStyle/>
            <a:p>
              <a:pPr algn="ctr"/>
              <a:r>
                <a:rPr lang="en-US" altLang="zh-CN" sz="3000" dirty="0">
                  <a:latin typeface="+mn-lt"/>
                </a:rPr>
                <a:t>Net income</a:t>
              </a:r>
            </a:p>
            <a:p>
              <a:pPr algn="ctr"/>
              <a:endParaRPr lang="en-US" altLang="zh-CN" sz="3000" b="1" dirty="0">
                <a:latin typeface="+mn-lt"/>
              </a:endParaRPr>
            </a:p>
            <a:p>
              <a:pPr algn="ctr"/>
              <a:r>
                <a:rPr lang="en-US" altLang="zh-CN" sz="3000" dirty="0">
                  <a:latin typeface="+mn-lt"/>
                </a:rPr>
                <a:t>Sales</a:t>
              </a:r>
            </a:p>
          </p:txBody>
        </p:sp>
        <p:sp>
          <p:nvSpPr>
            <p:cNvPr id="14" name="Line 8"/>
            <p:cNvSpPr>
              <a:spLocks noChangeShapeType="1"/>
            </p:cNvSpPr>
            <p:nvPr/>
          </p:nvSpPr>
          <p:spPr bwMode="auto">
            <a:xfrm>
              <a:off x="3155" y="1490"/>
              <a:ext cx="1344" cy="0"/>
            </a:xfrm>
            <a:prstGeom prst="line">
              <a:avLst/>
            </a:prstGeom>
            <a:noFill/>
            <a:ln w="19050">
              <a:solidFill>
                <a:schemeClr val="tx1"/>
              </a:solidFill>
              <a:round/>
              <a:headEnd/>
              <a:tailEnd/>
            </a:ln>
            <a:effectLst/>
          </p:spPr>
          <p:txBody>
            <a:bodyPr/>
            <a:lstStyle/>
            <a:p>
              <a:endParaRPr lang="en-US" sz="3000">
                <a:latin typeface="+mn-lt"/>
              </a:endParaRPr>
            </a:p>
          </p:txBody>
        </p:sp>
      </p:grpSp>
      <p:grpSp>
        <p:nvGrpSpPr>
          <p:cNvPr id="18" name="Group 10"/>
          <p:cNvGrpSpPr>
            <a:grpSpLocks/>
          </p:cNvGrpSpPr>
          <p:nvPr/>
        </p:nvGrpSpPr>
        <p:grpSpPr bwMode="auto">
          <a:xfrm>
            <a:off x="4351336" y="3779837"/>
            <a:ext cx="2133600" cy="1477963"/>
            <a:chOff x="3155" y="1058"/>
            <a:chExt cx="1344" cy="931"/>
          </a:xfrm>
        </p:grpSpPr>
        <p:sp>
          <p:nvSpPr>
            <p:cNvPr id="19" name="Text Box 7"/>
            <p:cNvSpPr txBox="1">
              <a:spLocks noChangeArrowheads="1"/>
            </p:cNvSpPr>
            <p:nvPr/>
          </p:nvSpPr>
          <p:spPr bwMode="auto">
            <a:xfrm>
              <a:off x="3350" y="1058"/>
              <a:ext cx="843" cy="931"/>
            </a:xfrm>
            <a:prstGeom prst="rect">
              <a:avLst/>
            </a:prstGeom>
            <a:noFill/>
            <a:ln w="9525">
              <a:noFill/>
              <a:miter lim="800000"/>
              <a:headEnd/>
              <a:tailEnd/>
            </a:ln>
            <a:effectLst/>
          </p:spPr>
          <p:txBody>
            <a:bodyPr wrap="none">
              <a:spAutoFit/>
            </a:bodyPr>
            <a:lstStyle/>
            <a:p>
              <a:pPr algn="ctr"/>
              <a:r>
                <a:rPr lang="en-US" altLang="zh-CN" sz="3000" dirty="0">
                  <a:latin typeface="+mn-lt"/>
                </a:rPr>
                <a:t>Sales</a:t>
              </a:r>
            </a:p>
            <a:p>
              <a:pPr algn="ctr"/>
              <a:endParaRPr lang="en-US" altLang="zh-CN" sz="3000" b="1" dirty="0">
                <a:latin typeface="+mn-lt"/>
              </a:endParaRPr>
            </a:p>
            <a:p>
              <a:pPr algn="ctr"/>
              <a:r>
                <a:rPr lang="en-US" altLang="zh-CN" sz="3000" dirty="0">
                  <a:latin typeface="+mn-lt"/>
                </a:rPr>
                <a:t>Assets</a:t>
              </a:r>
            </a:p>
          </p:txBody>
        </p:sp>
        <p:sp>
          <p:nvSpPr>
            <p:cNvPr id="20" name="Line 8"/>
            <p:cNvSpPr>
              <a:spLocks noChangeShapeType="1"/>
            </p:cNvSpPr>
            <p:nvPr/>
          </p:nvSpPr>
          <p:spPr bwMode="auto">
            <a:xfrm>
              <a:off x="3155" y="1490"/>
              <a:ext cx="1344" cy="0"/>
            </a:xfrm>
            <a:prstGeom prst="line">
              <a:avLst/>
            </a:prstGeom>
            <a:noFill/>
            <a:ln w="19050">
              <a:solidFill>
                <a:schemeClr val="tx1"/>
              </a:solidFill>
              <a:round/>
              <a:headEnd/>
              <a:tailEnd/>
            </a:ln>
            <a:effectLst/>
          </p:spPr>
          <p:txBody>
            <a:bodyPr/>
            <a:lstStyle/>
            <a:p>
              <a:endParaRPr lang="en-US" sz="3000">
                <a:latin typeface="+mn-lt"/>
              </a:endParaRPr>
            </a:p>
          </p:txBody>
        </p:sp>
      </p:grpSp>
      <p:grpSp>
        <p:nvGrpSpPr>
          <p:cNvPr id="21" name="Group 10"/>
          <p:cNvGrpSpPr>
            <a:grpSpLocks/>
          </p:cNvGrpSpPr>
          <p:nvPr/>
        </p:nvGrpSpPr>
        <p:grpSpPr bwMode="auto">
          <a:xfrm>
            <a:off x="6789736" y="3779837"/>
            <a:ext cx="2133600" cy="1477963"/>
            <a:chOff x="3155" y="1058"/>
            <a:chExt cx="1344" cy="931"/>
          </a:xfrm>
        </p:grpSpPr>
        <p:sp>
          <p:nvSpPr>
            <p:cNvPr id="22" name="Text Box 7"/>
            <p:cNvSpPr txBox="1">
              <a:spLocks noChangeArrowheads="1"/>
            </p:cNvSpPr>
            <p:nvPr/>
          </p:nvSpPr>
          <p:spPr bwMode="auto">
            <a:xfrm>
              <a:off x="3350" y="1058"/>
              <a:ext cx="843" cy="931"/>
            </a:xfrm>
            <a:prstGeom prst="rect">
              <a:avLst/>
            </a:prstGeom>
            <a:noFill/>
            <a:ln w="9525">
              <a:noFill/>
              <a:miter lim="800000"/>
              <a:headEnd/>
              <a:tailEnd/>
            </a:ln>
            <a:effectLst/>
          </p:spPr>
          <p:txBody>
            <a:bodyPr wrap="none">
              <a:spAutoFit/>
            </a:bodyPr>
            <a:lstStyle/>
            <a:p>
              <a:pPr algn="ctr"/>
              <a:r>
                <a:rPr lang="en-US" altLang="zh-CN" sz="3000" dirty="0">
                  <a:latin typeface="+mn-lt"/>
                </a:rPr>
                <a:t>Assets</a:t>
              </a:r>
            </a:p>
            <a:p>
              <a:pPr algn="ctr"/>
              <a:endParaRPr lang="en-US" altLang="zh-CN" sz="3000" b="1" dirty="0">
                <a:latin typeface="+mn-lt"/>
              </a:endParaRPr>
            </a:p>
            <a:p>
              <a:pPr algn="ctr"/>
              <a:r>
                <a:rPr lang="en-US" altLang="zh-CN" sz="3000" dirty="0">
                  <a:latin typeface="+mn-lt"/>
                </a:rPr>
                <a:t>Equity</a:t>
              </a:r>
            </a:p>
          </p:txBody>
        </p:sp>
        <p:sp>
          <p:nvSpPr>
            <p:cNvPr id="23" name="Line 8"/>
            <p:cNvSpPr>
              <a:spLocks noChangeShapeType="1"/>
            </p:cNvSpPr>
            <p:nvPr/>
          </p:nvSpPr>
          <p:spPr bwMode="auto">
            <a:xfrm>
              <a:off x="3155" y="1490"/>
              <a:ext cx="1344" cy="0"/>
            </a:xfrm>
            <a:prstGeom prst="line">
              <a:avLst/>
            </a:prstGeom>
            <a:noFill/>
            <a:ln w="19050">
              <a:solidFill>
                <a:schemeClr val="tx1"/>
              </a:solidFill>
              <a:round/>
              <a:headEnd/>
              <a:tailEnd/>
            </a:ln>
            <a:effectLst/>
          </p:spPr>
          <p:txBody>
            <a:bodyPr/>
            <a:lstStyle/>
            <a:p>
              <a:endParaRPr lang="en-US" sz="3000">
                <a:latin typeface="+mn-lt"/>
              </a:endParaRPr>
            </a:p>
          </p:txBody>
        </p:sp>
      </p:grpSp>
      <p:sp>
        <p:nvSpPr>
          <p:cNvPr id="24" name="Text Box 5"/>
          <p:cNvSpPr txBox="1">
            <a:spLocks noChangeArrowheads="1"/>
          </p:cNvSpPr>
          <p:nvPr/>
        </p:nvSpPr>
        <p:spPr bwMode="auto">
          <a:xfrm>
            <a:off x="3946370" y="4216439"/>
            <a:ext cx="441147" cy="553998"/>
          </a:xfrm>
          <a:prstGeom prst="rect">
            <a:avLst/>
          </a:prstGeom>
          <a:noFill/>
          <a:ln w="9525">
            <a:noFill/>
            <a:miter lim="800000"/>
            <a:headEnd/>
            <a:tailEnd/>
          </a:ln>
          <a:effectLst/>
        </p:spPr>
        <p:txBody>
          <a:bodyPr wrap="none">
            <a:spAutoFit/>
          </a:bodyPr>
          <a:lstStyle/>
          <a:p>
            <a:r>
              <a:rPr lang="en-US" altLang="zh-CN" sz="3000" dirty="0">
                <a:latin typeface="+mn-lt"/>
              </a:rPr>
              <a:t>X</a:t>
            </a:r>
          </a:p>
        </p:txBody>
      </p:sp>
      <p:sp>
        <p:nvSpPr>
          <p:cNvPr id="25" name="Text Box 5"/>
          <p:cNvSpPr txBox="1">
            <a:spLocks noChangeArrowheads="1"/>
          </p:cNvSpPr>
          <p:nvPr/>
        </p:nvSpPr>
        <p:spPr bwMode="auto">
          <a:xfrm>
            <a:off x="6384770" y="4237037"/>
            <a:ext cx="441147" cy="553998"/>
          </a:xfrm>
          <a:prstGeom prst="rect">
            <a:avLst/>
          </a:prstGeom>
          <a:noFill/>
          <a:ln w="9525">
            <a:noFill/>
            <a:miter lim="800000"/>
            <a:headEnd/>
            <a:tailEnd/>
          </a:ln>
          <a:effectLst/>
        </p:spPr>
        <p:txBody>
          <a:bodyPr wrap="none">
            <a:spAutoFit/>
          </a:bodyPr>
          <a:lstStyle/>
          <a:p>
            <a:r>
              <a:rPr lang="en-US" altLang="zh-CN" sz="3000" dirty="0">
                <a:latin typeface="+mn-lt"/>
              </a:rPr>
              <a:t>X</a:t>
            </a:r>
          </a:p>
        </p:txBody>
      </p:sp>
    </p:spTree>
    <p:extLst>
      <p:ext uri="{BB962C8B-B14F-4D97-AF65-F5344CB8AC3E}">
        <p14:creationId xmlns:p14="http://schemas.microsoft.com/office/powerpoint/2010/main" val="75587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304800" y="1143000"/>
          <a:ext cx="8534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
        <p:nvSpPr>
          <p:cNvPr id="5" name="Content Placeholder 5">
            <a:extLst>
              <a:ext uri="{FF2B5EF4-FFF2-40B4-BE49-F238E27FC236}">
                <a16:creationId xmlns:a16="http://schemas.microsoft.com/office/drawing/2014/main" id="{4AFB39E2-2E08-4CAC-B3A9-5B16064EA122}"/>
              </a:ext>
            </a:extLst>
          </p:cNvPr>
          <p:cNvSpPr txBox="1">
            <a:spLocks/>
          </p:cNvSpPr>
          <p:nvPr/>
        </p:nvSpPr>
        <p:spPr>
          <a:xfrm>
            <a:off x="76200" y="1322387"/>
            <a:ext cx="9067800" cy="469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3000" b="1" i="1" dirty="0">
                <a:latin typeface="Arial" panose="020B0604020202020204" pitchFamily="34" charset="0"/>
                <a:cs typeface="Arial" panose="020B0604020202020204" pitchFamily="34" charset="0"/>
              </a:rPr>
              <a:t>DuPont Identity</a:t>
            </a:r>
          </a:p>
        </p:txBody>
      </p:sp>
    </p:spTree>
    <p:extLst>
      <p:ext uri="{BB962C8B-B14F-4D97-AF65-F5344CB8AC3E}">
        <p14:creationId xmlns:p14="http://schemas.microsoft.com/office/powerpoint/2010/main" val="49294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71600"/>
            <a:ext cx="9144000" cy="3400931"/>
          </a:xfrm>
          <a:prstGeom prst="rect">
            <a:avLst/>
          </a:prstGeom>
          <a:noFill/>
        </p:spPr>
        <p:txBody>
          <a:bodyPr wrap="square" rtlCol="0">
            <a:spAutoFit/>
          </a:bodyPr>
          <a:lstStyle/>
          <a:p>
            <a:endParaRPr lang="vi-VN" sz="3000" b="1" dirty="0">
              <a:latin typeface="+mn-lt"/>
            </a:endParaRPr>
          </a:p>
          <a:p>
            <a:pPr algn="l">
              <a:spcBef>
                <a:spcPts val="0"/>
              </a:spcBef>
              <a:spcAft>
                <a:spcPts val="600"/>
              </a:spcAft>
            </a:pPr>
            <a:r>
              <a:rPr lang="en-US" sz="3000" b="1" i="1" dirty="0">
                <a:latin typeface="+mn-lt"/>
              </a:rPr>
              <a:t>Cautions on the use of ROE</a:t>
            </a:r>
            <a:endParaRPr lang="vi-VN" sz="3000" b="1" i="1" dirty="0">
              <a:latin typeface="+mn-lt"/>
            </a:endParaRPr>
          </a:p>
          <a:p>
            <a:pPr marL="338138" indent="-338138" algn="l">
              <a:buFont typeface="Wingdings" pitchFamily="2" charset="2"/>
              <a:buChar char="§"/>
            </a:pPr>
            <a:r>
              <a:rPr lang="en-US" sz="3000" dirty="0">
                <a:latin typeface="+mn-lt"/>
              </a:rPr>
              <a:t>Timing problem</a:t>
            </a:r>
            <a:r>
              <a:rPr lang="vi-VN" sz="3000" dirty="0">
                <a:latin typeface="+mn-lt"/>
              </a:rPr>
              <a:t>. </a:t>
            </a:r>
          </a:p>
          <a:p>
            <a:pPr marL="338138" indent="-338138" algn="l">
              <a:buFont typeface="Wingdings" pitchFamily="2" charset="2"/>
              <a:buChar char="§"/>
            </a:pPr>
            <a:r>
              <a:rPr lang="en-US" sz="3000" dirty="0">
                <a:latin typeface="+mn-lt"/>
              </a:rPr>
              <a:t>Risk problem</a:t>
            </a:r>
            <a:r>
              <a:rPr lang="vi-VN" sz="3000" dirty="0">
                <a:latin typeface="+mn-lt"/>
              </a:rPr>
              <a:t>.</a:t>
            </a:r>
            <a:endParaRPr lang="en-US" sz="3000" dirty="0">
              <a:latin typeface="+mn-lt"/>
            </a:endParaRPr>
          </a:p>
          <a:p>
            <a:pPr marL="338138" indent="-338138" algn="l">
              <a:buFont typeface="Wingdings" pitchFamily="2" charset="2"/>
              <a:buChar char="§"/>
            </a:pPr>
            <a:r>
              <a:rPr lang="en-US" sz="3000" dirty="0">
                <a:latin typeface="+mn-lt"/>
              </a:rPr>
              <a:t>Value problem</a:t>
            </a:r>
            <a:r>
              <a:rPr lang="vi-VN" sz="3000" dirty="0">
                <a:latin typeface="+mn-lt"/>
              </a:rPr>
              <a:t>.</a:t>
            </a:r>
            <a:endParaRPr lang="en-US" sz="3000" dirty="0">
              <a:latin typeface="+mn-lt"/>
            </a:endParaRPr>
          </a:p>
          <a:p>
            <a:pPr marL="338138" indent="-338138" algn="l">
              <a:buFont typeface="Wingdings" pitchFamily="2" charset="2"/>
              <a:buChar char="§"/>
            </a:pPr>
            <a:endParaRPr lang="vi-VN" sz="3000" dirty="0">
              <a:latin typeface="+mn-lt"/>
            </a:endParaRPr>
          </a:p>
          <a:p>
            <a:pPr marL="338138" indent="-338138" algn="l"/>
            <a:endParaRPr lang="en-US" sz="3000" dirty="0">
              <a:latin typeface="+mn-lt"/>
            </a:endParaRPr>
          </a:p>
        </p:txBody>
      </p:sp>
      <p:sp>
        <p:nvSpPr>
          <p:cNvPr id="5"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Tree>
    <p:extLst>
      <p:ext uri="{BB962C8B-B14F-4D97-AF65-F5344CB8AC3E}">
        <p14:creationId xmlns:p14="http://schemas.microsoft.com/office/powerpoint/2010/main" val="313157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5">
            <a:extLst>
              <a:ext uri="{FF2B5EF4-FFF2-40B4-BE49-F238E27FC236}">
                <a16:creationId xmlns:a16="http://schemas.microsoft.com/office/drawing/2014/main" id="{6D6DF32A-2994-4D5F-AD04-0A2C4E181158}"/>
              </a:ext>
            </a:extLst>
          </p:cNvPr>
          <p:cNvSpPr txBox="1">
            <a:spLocks/>
          </p:cNvSpPr>
          <p:nvPr/>
        </p:nvSpPr>
        <p:spPr>
          <a:xfrm>
            <a:off x="76200" y="1201271"/>
            <a:ext cx="9067800" cy="469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3000" b="1" i="1" dirty="0">
                <a:latin typeface="Arial" panose="020B0604020202020204" pitchFamily="34" charset="0"/>
                <a:cs typeface="Arial" panose="020B0604020202020204" pitchFamily="34" charset="0"/>
              </a:rPr>
              <a:t>Liquidity Ratios</a:t>
            </a:r>
          </a:p>
        </p:txBody>
      </p:sp>
      <p:sp>
        <p:nvSpPr>
          <p:cNvPr id="27" name="Text Box 5">
            <a:extLst>
              <a:ext uri="{FF2B5EF4-FFF2-40B4-BE49-F238E27FC236}">
                <a16:creationId xmlns:a16="http://schemas.microsoft.com/office/drawing/2014/main" id="{B0A24E5B-13B8-467C-BCCD-BED137044B7D}"/>
              </a:ext>
            </a:extLst>
          </p:cNvPr>
          <p:cNvSpPr txBox="1">
            <a:spLocks noChangeArrowheads="1"/>
          </p:cNvSpPr>
          <p:nvPr/>
        </p:nvSpPr>
        <p:spPr bwMode="auto">
          <a:xfrm>
            <a:off x="1609440" y="2286000"/>
            <a:ext cx="2651687"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Current ratio =</a:t>
            </a:r>
          </a:p>
        </p:txBody>
      </p:sp>
      <p:grpSp>
        <p:nvGrpSpPr>
          <p:cNvPr id="28" name="Group 10">
            <a:extLst>
              <a:ext uri="{FF2B5EF4-FFF2-40B4-BE49-F238E27FC236}">
                <a16:creationId xmlns:a16="http://schemas.microsoft.com/office/drawing/2014/main" id="{86200C72-B82E-483B-89B0-5841A9E872E2}"/>
              </a:ext>
            </a:extLst>
          </p:cNvPr>
          <p:cNvGrpSpPr>
            <a:grpSpLocks/>
          </p:cNvGrpSpPr>
          <p:nvPr/>
        </p:nvGrpSpPr>
        <p:grpSpPr bwMode="auto">
          <a:xfrm>
            <a:off x="4343403" y="1828802"/>
            <a:ext cx="3022600" cy="1477963"/>
            <a:chOff x="2819" y="1058"/>
            <a:chExt cx="1904" cy="931"/>
          </a:xfrm>
        </p:grpSpPr>
        <p:sp>
          <p:nvSpPr>
            <p:cNvPr id="29" name="Text Box 7">
              <a:extLst>
                <a:ext uri="{FF2B5EF4-FFF2-40B4-BE49-F238E27FC236}">
                  <a16:creationId xmlns:a16="http://schemas.microsoft.com/office/drawing/2014/main" id="{B1079F16-F36F-4A88-9D13-8085BAA710E4}"/>
                </a:ext>
              </a:extLst>
            </p:cNvPr>
            <p:cNvSpPr txBox="1">
              <a:spLocks noChangeArrowheads="1"/>
            </p:cNvSpPr>
            <p:nvPr/>
          </p:nvSpPr>
          <p:spPr bwMode="auto">
            <a:xfrm>
              <a:off x="2819" y="1058"/>
              <a:ext cx="1904"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Current assets</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Current liabilities</a:t>
              </a:r>
            </a:p>
          </p:txBody>
        </p:sp>
        <p:sp>
          <p:nvSpPr>
            <p:cNvPr id="30" name="Line 8">
              <a:extLst>
                <a:ext uri="{FF2B5EF4-FFF2-40B4-BE49-F238E27FC236}">
                  <a16:creationId xmlns:a16="http://schemas.microsoft.com/office/drawing/2014/main" id="{FD3B8F7C-F48B-45D6-B5A4-BE3F7B3F6B86}"/>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31" name="Text Box 5">
            <a:extLst>
              <a:ext uri="{FF2B5EF4-FFF2-40B4-BE49-F238E27FC236}">
                <a16:creationId xmlns:a16="http://schemas.microsoft.com/office/drawing/2014/main" id="{6C1349DC-9DF6-43F5-9B4E-E76764CC0E51}"/>
              </a:ext>
            </a:extLst>
          </p:cNvPr>
          <p:cNvSpPr txBox="1">
            <a:spLocks noChangeArrowheads="1"/>
          </p:cNvSpPr>
          <p:nvPr/>
        </p:nvSpPr>
        <p:spPr bwMode="auto">
          <a:xfrm>
            <a:off x="1033453" y="3890982"/>
            <a:ext cx="2353529"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Quick ratio =</a:t>
            </a:r>
          </a:p>
        </p:txBody>
      </p:sp>
      <p:sp>
        <p:nvSpPr>
          <p:cNvPr id="32" name="Text Box 7">
            <a:extLst>
              <a:ext uri="{FF2B5EF4-FFF2-40B4-BE49-F238E27FC236}">
                <a16:creationId xmlns:a16="http://schemas.microsoft.com/office/drawing/2014/main" id="{7698B497-725E-4AAB-B71A-E9322A74417C}"/>
              </a:ext>
            </a:extLst>
          </p:cNvPr>
          <p:cNvSpPr txBox="1">
            <a:spLocks noChangeArrowheads="1"/>
          </p:cNvSpPr>
          <p:nvPr/>
        </p:nvSpPr>
        <p:spPr bwMode="auto">
          <a:xfrm>
            <a:off x="3900212" y="3429000"/>
            <a:ext cx="3609979" cy="1477963"/>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Cash + Receivables</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Current liabilities</a:t>
            </a:r>
          </a:p>
        </p:txBody>
      </p:sp>
      <p:sp>
        <p:nvSpPr>
          <p:cNvPr id="33" name="Text Box 5">
            <a:extLst>
              <a:ext uri="{FF2B5EF4-FFF2-40B4-BE49-F238E27FC236}">
                <a16:creationId xmlns:a16="http://schemas.microsoft.com/office/drawing/2014/main" id="{BD72190A-87F9-442A-8F51-D9AA9BBAF809}"/>
              </a:ext>
            </a:extLst>
          </p:cNvPr>
          <p:cNvSpPr txBox="1">
            <a:spLocks noChangeArrowheads="1"/>
          </p:cNvSpPr>
          <p:nvPr/>
        </p:nvSpPr>
        <p:spPr bwMode="auto">
          <a:xfrm>
            <a:off x="990600" y="5486398"/>
            <a:ext cx="2266967"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Cash ratio =</a:t>
            </a:r>
          </a:p>
        </p:txBody>
      </p:sp>
      <p:grpSp>
        <p:nvGrpSpPr>
          <p:cNvPr id="34" name="Group 10">
            <a:extLst>
              <a:ext uri="{FF2B5EF4-FFF2-40B4-BE49-F238E27FC236}">
                <a16:creationId xmlns:a16="http://schemas.microsoft.com/office/drawing/2014/main" id="{D8E33627-79D7-4449-A266-5F26D3DA59AE}"/>
              </a:ext>
            </a:extLst>
          </p:cNvPr>
          <p:cNvGrpSpPr>
            <a:grpSpLocks/>
          </p:cNvGrpSpPr>
          <p:nvPr/>
        </p:nvGrpSpPr>
        <p:grpSpPr bwMode="auto">
          <a:xfrm>
            <a:off x="3657602" y="5029200"/>
            <a:ext cx="4495804" cy="1477963"/>
            <a:chOff x="2371" y="1058"/>
            <a:chExt cx="2832" cy="931"/>
          </a:xfrm>
        </p:grpSpPr>
        <p:sp>
          <p:nvSpPr>
            <p:cNvPr id="35" name="Text Box 7">
              <a:extLst>
                <a:ext uri="{FF2B5EF4-FFF2-40B4-BE49-F238E27FC236}">
                  <a16:creationId xmlns:a16="http://schemas.microsoft.com/office/drawing/2014/main" id="{F66838E0-73AE-4010-BAAB-1C5BCDB636BE}"/>
                </a:ext>
              </a:extLst>
            </p:cNvPr>
            <p:cNvSpPr txBox="1">
              <a:spLocks noChangeArrowheads="1"/>
            </p:cNvSpPr>
            <p:nvPr/>
          </p:nvSpPr>
          <p:spPr bwMode="auto">
            <a:xfrm>
              <a:off x="2819" y="1058"/>
              <a:ext cx="1904"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Cash</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Current liabilities</a:t>
              </a:r>
            </a:p>
          </p:txBody>
        </p:sp>
        <p:sp>
          <p:nvSpPr>
            <p:cNvPr id="36" name="Line 8">
              <a:extLst>
                <a:ext uri="{FF2B5EF4-FFF2-40B4-BE49-F238E27FC236}">
                  <a16:creationId xmlns:a16="http://schemas.microsoft.com/office/drawing/2014/main" id="{56D9E4F1-DAFF-4CA3-9B23-5BCCE2331ECD}"/>
                </a:ext>
              </a:extLst>
            </p:cNvPr>
            <p:cNvSpPr>
              <a:spLocks noChangeShapeType="1"/>
            </p:cNvSpPr>
            <p:nvPr/>
          </p:nvSpPr>
          <p:spPr bwMode="auto">
            <a:xfrm>
              <a:off x="2371" y="1490"/>
              <a:ext cx="2832"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37" name="Title 4">
            <a:extLst>
              <a:ext uri="{FF2B5EF4-FFF2-40B4-BE49-F238E27FC236}">
                <a16:creationId xmlns:a16="http://schemas.microsoft.com/office/drawing/2014/main" id="{12D99243-4169-424C-9286-EF7B0510129E}"/>
              </a:ext>
            </a:extLst>
          </p:cNvPr>
          <p:cNvSpPr txBox="1">
            <a:spLocks/>
          </p:cNvSpPr>
          <p:nvPr/>
        </p:nvSpPr>
        <p:spPr bwMode="auto">
          <a:xfrm>
            <a:off x="1295400" y="152400"/>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
        <p:nvSpPr>
          <p:cNvPr id="38" name="Line 8">
            <a:extLst>
              <a:ext uri="{FF2B5EF4-FFF2-40B4-BE49-F238E27FC236}">
                <a16:creationId xmlns:a16="http://schemas.microsoft.com/office/drawing/2014/main" id="{5FB46F48-B62D-411A-B1C8-F96A363EE0D9}"/>
              </a:ext>
            </a:extLst>
          </p:cNvPr>
          <p:cNvSpPr>
            <a:spLocks noChangeShapeType="1"/>
          </p:cNvSpPr>
          <p:nvPr/>
        </p:nvSpPr>
        <p:spPr bwMode="auto">
          <a:xfrm>
            <a:off x="3527617" y="4186517"/>
            <a:ext cx="4495804"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52111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2400" y="1219200"/>
            <a:ext cx="8991600" cy="6093976"/>
          </a:xfrm>
          <a:prstGeom prst="rect">
            <a:avLst/>
          </a:prstGeom>
          <a:noFill/>
        </p:spPr>
        <p:txBody>
          <a:bodyPr wrap="square" rtlCol="0">
            <a:spAutoFit/>
          </a:bodyPr>
          <a:lstStyle/>
          <a:p>
            <a:pPr lvl="1" algn="l" fontAlgn="auto">
              <a:spcBef>
                <a:spcPts val="1200"/>
              </a:spcBef>
              <a:spcAft>
                <a:spcPts val="0"/>
              </a:spcAft>
            </a:pPr>
            <a:r>
              <a:rPr lang="en-US" sz="3000" b="1" i="1" dirty="0">
                <a:solidFill>
                  <a:prstClr val="black"/>
                </a:solidFill>
                <a:latin typeface="Arial" panose="020B0604020202020204" pitchFamily="34" charset="0"/>
                <a:cs typeface="Arial" panose="020B0604020202020204" pitchFamily="34" charset="0"/>
              </a:rPr>
              <a:t>Example: </a:t>
            </a:r>
            <a:r>
              <a:rPr lang="en-US" sz="3000" dirty="0">
                <a:solidFill>
                  <a:prstClr val="black"/>
                </a:solidFill>
                <a:latin typeface="Arial" panose="020B0604020202020204" pitchFamily="34" charset="0"/>
                <a:cs typeface="Arial" panose="020B0604020202020204" pitchFamily="34" charset="0"/>
              </a:rPr>
              <a:t>Tuan Bach Inc., producer of </a:t>
            </a:r>
            <a:r>
              <a:rPr lang="en-US" sz="3000" dirty="0" err="1">
                <a:solidFill>
                  <a:prstClr val="black"/>
                </a:solidFill>
                <a:latin typeface="Arial" panose="020B0604020202020204" pitchFamily="34" charset="0"/>
                <a:cs typeface="Arial" panose="020B0604020202020204" pitchFamily="34" charset="0"/>
              </a:rPr>
              <a:t>TubaPhone</a:t>
            </a:r>
            <a:r>
              <a:rPr lang="en-US" sz="3000" dirty="0">
                <a:solidFill>
                  <a:prstClr val="black"/>
                </a:solidFill>
                <a:latin typeface="Arial" panose="020B0604020202020204" pitchFamily="34" charset="0"/>
                <a:cs typeface="Arial" panose="020B0604020202020204" pitchFamily="34" charset="0"/>
              </a:rPr>
              <a:t>, want to hedge the risk of supply constraints that existed in the past. Tuan Bach maintains high levels of inventory and entered long-term contracts for certain components. Now that there is a significant decrease in demand for </a:t>
            </a:r>
            <a:r>
              <a:rPr lang="en-US" sz="3000" dirty="0" err="1">
                <a:solidFill>
                  <a:prstClr val="black"/>
                </a:solidFill>
                <a:latin typeface="Arial" panose="020B0604020202020204" pitchFamily="34" charset="0"/>
                <a:cs typeface="Arial" panose="020B0604020202020204" pitchFamily="34" charset="0"/>
              </a:rPr>
              <a:t>TubaPhone</a:t>
            </a:r>
            <a:r>
              <a:rPr lang="en-US" sz="3000" dirty="0">
                <a:solidFill>
                  <a:prstClr val="black"/>
                </a:solidFill>
                <a:latin typeface="Arial" panose="020B0604020202020204" pitchFamily="34" charset="0"/>
                <a:cs typeface="Arial" panose="020B0604020202020204" pitchFamily="34" charset="0"/>
              </a:rPr>
              <a:t>, inventory levels exceed requirements based on new sales forecasts. Excess inventory is not expected to be used in the foreseeable future. Tuan Bach, CEO, decides to record a $3 billion provision for inventory. How will the recognition of inventory charge affect the firm’s liquidity ratios? </a:t>
            </a:r>
          </a:p>
        </p:txBody>
      </p:sp>
      <p:sp>
        <p:nvSpPr>
          <p:cNvPr id="8" name="Title 4"/>
          <p:cNvSpPr txBox="1">
            <a:spLocks/>
          </p:cNvSpPr>
          <p:nvPr/>
        </p:nvSpPr>
        <p:spPr bwMode="auto">
          <a:xfrm>
            <a:off x="1295400" y="152400"/>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Tree>
    <p:extLst>
      <p:ext uri="{BB962C8B-B14F-4D97-AF65-F5344CB8AC3E}">
        <p14:creationId xmlns:p14="http://schemas.microsoft.com/office/powerpoint/2010/main" val="142983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
        <p:nvSpPr>
          <p:cNvPr id="16" name="Content Placeholder 5">
            <a:extLst>
              <a:ext uri="{FF2B5EF4-FFF2-40B4-BE49-F238E27FC236}">
                <a16:creationId xmlns:a16="http://schemas.microsoft.com/office/drawing/2014/main" id="{52E0CD45-8AFF-4A87-8C5F-B7267302144A}"/>
              </a:ext>
            </a:extLst>
          </p:cNvPr>
          <p:cNvSpPr txBox="1">
            <a:spLocks/>
          </p:cNvSpPr>
          <p:nvPr/>
        </p:nvSpPr>
        <p:spPr>
          <a:xfrm>
            <a:off x="76200" y="1323508"/>
            <a:ext cx="9067800" cy="469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3000" b="1" i="1" dirty="0">
                <a:latin typeface="Arial" panose="020B0604020202020204" pitchFamily="34" charset="0"/>
                <a:cs typeface="Arial" panose="020B0604020202020204" pitchFamily="34" charset="0"/>
              </a:rPr>
              <a:t>Solvency Ratios</a:t>
            </a:r>
          </a:p>
        </p:txBody>
      </p:sp>
      <p:sp>
        <p:nvSpPr>
          <p:cNvPr id="17" name="Text Box 5">
            <a:extLst>
              <a:ext uri="{FF2B5EF4-FFF2-40B4-BE49-F238E27FC236}">
                <a16:creationId xmlns:a16="http://schemas.microsoft.com/office/drawing/2014/main" id="{3EFA4767-8DA4-4FF5-87DD-DD201ABF969C}"/>
              </a:ext>
            </a:extLst>
          </p:cNvPr>
          <p:cNvSpPr txBox="1">
            <a:spLocks noChangeArrowheads="1"/>
          </p:cNvSpPr>
          <p:nvPr/>
        </p:nvSpPr>
        <p:spPr bwMode="auto">
          <a:xfrm>
            <a:off x="1524483" y="2408237"/>
            <a:ext cx="2821606"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Debt-to-equity=</a:t>
            </a:r>
          </a:p>
        </p:txBody>
      </p:sp>
      <p:grpSp>
        <p:nvGrpSpPr>
          <p:cNvPr id="18" name="Group 10">
            <a:extLst>
              <a:ext uri="{FF2B5EF4-FFF2-40B4-BE49-F238E27FC236}">
                <a16:creationId xmlns:a16="http://schemas.microsoft.com/office/drawing/2014/main" id="{D48618E7-34E8-431E-85C1-142C930AAAED}"/>
              </a:ext>
            </a:extLst>
          </p:cNvPr>
          <p:cNvGrpSpPr>
            <a:grpSpLocks/>
          </p:cNvGrpSpPr>
          <p:nvPr/>
        </p:nvGrpSpPr>
        <p:grpSpPr bwMode="auto">
          <a:xfrm>
            <a:off x="4572003" y="1951039"/>
            <a:ext cx="2667000" cy="1477963"/>
            <a:chOff x="2963" y="1058"/>
            <a:chExt cx="1680" cy="931"/>
          </a:xfrm>
        </p:grpSpPr>
        <p:sp>
          <p:nvSpPr>
            <p:cNvPr id="23" name="Text Box 7">
              <a:extLst>
                <a:ext uri="{FF2B5EF4-FFF2-40B4-BE49-F238E27FC236}">
                  <a16:creationId xmlns:a16="http://schemas.microsoft.com/office/drawing/2014/main" id="{8AB26377-B5FF-44B4-A589-1C16E31706AB}"/>
                </a:ext>
              </a:extLst>
            </p:cNvPr>
            <p:cNvSpPr txBox="1">
              <a:spLocks noChangeArrowheads="1"/>
            </p:cNvSpPr>
            <p:nvPr/>
          </p:nvSpPr>
          <p:spPr bwMode="auto">
            <a:xfrm>
              <a:off x="3101" y="1058"/>
              <a:ext cx="1341"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Total debt</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Total equity</a:t>
              </a:r>
            </a:p>
          </p:txBody>
        </p:sp>
        <p:sp>
          <p:nvSpPr>
            <p:cNvPr id="24" name="Line 8">
              <a:extLst>
                <a:ext uri="{FF2B5EF4-FFF2-40B4-BE49-F238E27FC236}">
                  <a16:creationId xmlns:a16="http://schemas.microsoft.com/office/drawing/2014/main" id="{CD388CBB-1369-441F-B391-D6581ED50956}"/>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25" name="Text Box 5">
            <a:extLst>
              <a:ext uri="{FF2B5EF4-FFF2-40B4-BE49-F238E27FC236}">
                <a16:creationId xmlns:a16="http://schemas.microsoft.com/office/drawing/2014/main" id="{E15751C3-2F23-43FF-A3C3-89AAD534A119}"/>
              </a:ext>
            </a:extLst>
          </p:cNvPr>
          <p:cNvSpPr txBox="1">
            <a:spLocks noChangeArrowheads="1"/>
          </p:cNvSpPr>
          <p:nvPr/>
        </p:nvSpPr>
        <p:spPr bwMode="auto">
          <a:xfrm>
            <a:off x="1013100" y="4084635"/>
            <a:ext cx="3631123"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Financial leverage=</a:t>
            </a:r>
          </a:p>
        </p:txBody>
      </p:sp>
      <p:grpSp>
        <p:nvGrpSpPr>
          <p:cNvPr id="26" name="Group 25">
            <a:extLst>
              <a:ext uri="{FF2B5EF4-FFF2-40B4-BE49-F238E27FC236}">
                <a16:creationId xmlns:a16="http://schemas.microsoft.com/office/drawing/2014/main" id="{828E204D-0045-48FD-95D8-93B6C4920AD7}"/>
              </a:ext>
            </a:extLst>
          </p:cNvPr>
          <p:cNvGrpSpPr>
            <a:grpSpLocks/>
          </p:cNvGrpSpPr>
          <p:nvPr/>
        </p:nvGrpSpPr>
        <p:grpSpPr bwMode="auto">
          <a:xfrm>
            <a:off x="4572001" y="3627437"/>
            <a:ext cx="2667000" cy="1477963"/>
            <a:chOff x="2963" y="1058"/>
            <a:chExt cx="1680" cy="931"/>
          </a:xfrm>
        </p:grpSpPr>
        <p:sp>
          <p:nvSpPr>
            <p:cNvPr id="27" name="Text Box 7">
              <a:extLst>
                <a:ext uri="{FF2B5EF4-FFF2-40B4-BE49-F238E27FC236}">
                  <a16:creationId xmlns:a16="http://schemas.microsoft.com/office/drawing/2014/main" id="{411084B9-6A41-4623-A6A9-7C619D0722AC}"/>
                </a:ext>
              </a:extLst>
            </p:cNvPr>
            <p:cNvSpPr txBox="1">
              <a:spLocks noChangeArrowheads="1"/>
            </p:cNvSpPr>
            <p:nvPr/>
          </p:nvSpPr>
          <p:spPr bwMode="auto">
            <a:xfrm>
              <a:off x="3073" y="1058"/>
              <a:ext cx="1395"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Total assets</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Total equity</a:t>
              </a:r>
            </a:p>
          </p:txBody>
        </p:sp>
        <p:sp>
          <p:nvSpPr>
            <p:cNvPr id="28" name="Line 8">
              <a:extLst>
                <a:ext uri="{FF2B5EF4-FFF2-40B4-BE49-F238E27FC236}">
                  <a16:creationId xmlns:a16="http://schemas.microsoft.com/office/drawing/2014/main" id="{455CE5FF-50FB-4A8D-84FD-9ACFE3554ABF}"/>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33" name="Text Box 5">
            <a:extLst>
              <a:ext uri="{FF2B5EF4-FFF2-40B4-BE49-F238E27FC236}">
                <a16:creationId xmlns:a16="http://schemas.microsoft.com/office/drawing/2014/main" id="{FDB4FE97-5513-43D6-8E64-17789EAD7D2E}"/>
              </a:ext>
            </a:extLst>
          </p:cNvPr>
          <p:cNvSpPr txBox="1">
            <a:spLocks noChangeArrowheads="1"/>
          </p:cNvSpPr>
          <p:nvPr/>
        </p:nvSpPr>
        <p:spPr bwMode="auto">
          <a:xfrm>
            <a:off x="1013100" y="4562797"/>
            <a:ext cx="3151825"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(Equity multiplier)</a:t>
            </a:r>
          </a:p>
        </p:txBody>
      </p:sp>
    </p:spTree>
    <p:extLst>
      <p:ext uri="{BB962C8B-B14F-4D97-AF65-F5344CB8AC3E}">
        <p14:creationId xmlns:p14="http://schemas.microsoft.com/office/powerpoint/2010/main" val="17032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6</a:t>
            </a:fld>
            <a:endParaRPr lang="vi-VN"/>
          </a:p>
        </p:txBody>
      </p:sp>
      <p:sp>
        <p:nvSpPr>
          <p:cNvPr id="10243" name="Content Placeholder 5"/>
          <p:cNvSpPr>
            <a:spLocks noGrp="1"/>
          </p:cNvSpPr>
          <p:nvPr>
            <p:ph idx="1"/>
          </p:nvPr>
        </p:nvSpPr>
        <p:spPr>
          <a:xfrm>
            <a:off x="76200" y="1400968"/>
            <a:ext cx="9067800" cy="4697413"/>
          </a:xfrm>
        </p:spPr>
        <p:txBody>
          <a:bodyPr/>
          <a:lstStyle/>
          <a:p>
            <a:pPr>
              <a:buFont typeface="Wingdings" pitchFamily="2" charset="2"/>
              <a:buChar char="§"/>
            </a:pPr>
            <a:r>
              <a:rPr lang="en-US" sz="3000" dirty="0"/>
              <a:t>The value of the firm comes from net cash flow (expected cash inflow from production-investment cycles is higher than cash outflow).</a:t>
            </a:r>
          </a:p>
          <a:p>
            <a:pPr marL="571500" indent="-571500">
              <a:spcBef>
                <a:spcPts val="1200"/>
              </a:spcBef>
              <a:buFont typeface="Wingdings" panose="05000000000000000000" pitchFamily="2" charset="2"/>
              <a:buChar char="§"/>
            </a:pPr>
            <a:r>
              <a:rPr lang="en-US" sz="3000" dirty="0">
                <a:latin typeface="Arial" panose="020B0604020202020204" pitchFamily="34" charset="0"/>
                <a:ea typeface="Tahoma" panose="020B0604030504040204" pitchFamily="34" charset="0"/>
                <a:cs typeface="Arial" panose="020B0604020202020204" pitchFamily="34" charset="0"/>
              </a:rPr>
              <a:t>Financial statements record firm activities based on accounting standards.</a:t>
            </a:r>
          </a:p>
          <a:p>
            <a:pPr marL="571500" indent="-571500">
              <a:spcBef>
                <a:spcPts val="1200"/>
              </a:spcBef>
              <a:buFont typeface="Wingdings" panose="05000000000000000000" pitchFamily="2" charset="2"/>
              <a:buChar char="§"/>
            </a:pPr>
            <a:r>
              <a:rPr lang="en-US" sz="3000" dirty="0">
                <a:latin typeface="Arial" panose="020B0604020202020204" pitchFamily="34" charset="0"/>
                <a:ea typeface="Tahoma" panose="020B0604030504040204" pitchFamily="34" charset="0"/>
                <a:cs typeface="Arial" panose="020B0604020202020204" pitchFamily="34" charset="0"/>
              </a:rPr>
              <a:t>Financial statements are u</a:t>
            </a:r>
            <a:r>
              <a:rPr lang="en-US" sz="3000" dirty="0">
                <a:latin typeface="Arial" panose="020B0604020202020204" pitchFamily="34" charset="0"/>
                <a:cs typeface="Arial" panose="020B0604020202020204" pitchFamily="34" charset="0"/>
              </a:rPr>
              <a:t>sed by stakeholders to support their decision making.</a:t>
            </a:r>
          </a:p>
        </p:txBody>
      </p:sp>
      <p:sp>
        <p:nvSpPr>
          <p:cNvPr id="7" name="Title 4"/>
          <p:cNvSpPr>
            <a:spLocks noGrp="1"/>
          </p:cNvSpPr>
          <p:nvPr>
            <p:ph type="title"/>
          </p:nvPr>
        </p:nvSpPr>
        <p:spPr/>
        <p:txBody>
          <a:bodyPr/>
          <a:lstStyle/>
          <a:p>
            <a:pPr marL="465138" indent="-465138"/>
            <a:r>
              <a:rPr lang="en-AU" b="1" dirty="0"/>
              <a:t>I.	FIN. STATEMENTS VS ACTIVITIES</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
        <p:nvSpPr>
          <p:cNvPr id="20" name="Content Placeholder 5">
            <a:extLst>
              <a:ext uri="{FF2B5EF4-FFF2-40B4-BE49-F238E27FC236}">
                <a16:creationId xmlns:a16="http://schemas.microsoft.com/office/drawing/2014/main" id="{21DC2CBB-11B8-4AFA-A7E5-172285098354}"/>
              </a:ext>
            </a:extLst>
          </p:cNvPr>
          <p:cNvSpPr txBox="1">
            <a:spLocks/>
          </p:cNvSpPr>
          <p:nvPr/>
        </p:nvSpPr>
        <p:spPr>
          <a:xfrm>
            <a:off x="76200" y="1524000"/>
            <a:ext cx="9067800" cy="43746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3000" b="1" i="1" dirty="0">
                <a:latin typeface="Arial" panose="020B0604020202020204" pitchFamily="34" charset="0"/>
                <a:cs typeface="Arial" panose="020B0604020202020204" pitchFamily="34" charset="0"/>
              </a:rPr>
              <a:t>Interest Coverage Ratios</a:t>
            </a:r>
          </a:p>
        </p:txBody>
      </p:sp>
      <p:sp>
        <p:nvSpPr>
          <p:cNvPr id="22" name="Text Box 5">
            <a:extLst>
              <a:ext uri="{FF2B5EF4-FFF2-40B4-BE49-F238E27FC236}">
                <a16:creationId xmlns:a16="http://schemas.microsoft.com/office/drawing/2014/main" id="{3574C26D-9260-4187-839B-12699852A3D9}"/>
              </a:ext>
            </a:extLst>
          </p:cNvPr>
          <p:cNvSpPr txBox="1">
            <a:spLocks noChangeArrowheads="1"/>
          </p:cNvSpPr>
          <p:nvPr/>
        </p:nvSpPr>
        <p:spPr bwMode="auto">
          <a:xfrm>
            <a:off x="785812" y="2743198"/>
            <a:ext cx="3377849"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Interest coverage=</a:t>
            </a:r>
          </a:p>
        </p:txBody>
      </p:sp>
      <p:grpSp>
        <p:nvGrpSpPr>
          <p:cNvPr id="35" name="Group 10">
            <a:extLst>
              <a:ext uri="{FF2B5EF4-FFF2-40B4-BE49-F238E27FC236}">
                <a16:creationId xmlns:a16="http://schemas.microsoft.com/office/drawing/2014/main" id="{01BFB9F0-B3E5-4729-8E88-A1A40B65FB08}"/>
              </a:ext>
            </a:extLst>
          </p:cNvPr>
          <p:cNvGrpSpPr>
            <a:grpSpLocks/>
          </p:cNvGrpSpPr>
          <p:nvPr/>
        </p:nvGrpSpPr>
        <p:grpSpPr bwMode="auto">
          <a:xfrm>
            <a:off x="4579876" y="2286000"/>
            <a:ext cx="3240089" cy="1477963"/>
            <a:chOff x="2751" y="1058"/>
            <a:chExt cx="2041" cy="931"/>
          </a:xfrm>
        </p:grpSpPr>
        <p:sp>
          <p:nvSpPr>
            <p:cNvPr id="36" name="Text Box 7">
              <a:extLst>
                <a:ext uri="{FF2B5EF4-FFF2-40B4-BE49-F238E27FC236}">
                  <a16:creationId xmlns:a16="http://schemas.microsoft.com/office/drawing/2014/main" id="{A750C493-A170-4F1F-A2E1-1A04C69054DB}"/>
                </a:ext>
              </a:extLst>
            </p:cNvPr>
            <p:cNvSpPr txBox="1">
              <a:spLocks noChangeArrowheads="1"/>
            </p:cNvSpPr>
            <p:nvPr/>
          </p:nvSpPr>
          <p:spPr bwMode="auto">
            <a:xfrm>
              <a:off x="2751" y="1058"/>
              <a:ext cx="2041"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EBIT</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Interest payments</a:t>
              </a:r>
            </a:p>
          </p:txBody>
        </p:sp>
        <p:sp>
          <p:nvSpPr>
            <p:cNvPr id="37" name="Line 8">
              <a:extLst>
                <a:ext uri="{FF2B5EF4-FFF2-40B4-BE49-F238E27FC236}">
                  <a16:creationId xmlns:a16="http://schemas.microsoft.com/office/drawing/2014/main" id="{97AED30E-5F6E-4E40-AF62-C3FAE8400B21}"/>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38" name="Text Box 5">
            <a:extLst>
              <a:ext uri="{FF2B5EF4-FFF2-40B4-BE49-F238E27FC236}">
                <a16:creationId xmlns:a16="http://schemas.microsoft.com/office/drawing/2014/main" id="{807E1E7C-1664-4BA4-9B8E-498E4848C25E}"/>
              </a:ext>
            </a:extLst>
          </p:cNvPr>
          <p:cNvSpPr txBox="1">
            <a:spLocks noChangeArrowheads="1"/>
          </p:cNvSpPr>
          <p:nvPr/>
        </p:nvSpPr>
        <p:spPr bwMode="auto">
          <a:xfrm>
            <a:off x="33204" y="4318750"/>
            <a:ext cx="2702984" cy="1015663"/>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Debt Service </a:t>
            </a:r>
          </a:p>
          <a:p>
            <a:r>
              <a:rPr lang="en-US" altLang="zh-CN" sz="3000" dirty="0">
                <a:latin typeface="Arial" panose="020B0604020202020204" pitchFamily="34" charset="0"/>
                <a:cs typeface="Arial" panose="020B0604020202020204" pitchFamily="34" charset="0"/>
              </a:rPr>
              <a:t>Coverage ratio</a:t>
            </a:r>
          </a:p>
        </p:txBody>
      </p:sp>
      <p:grpSp>
        <p:nvGrpSpPr>
          <p:cNvPr id="39" name="Group 10">
            <a:extLst>
              <a:ext uri="{FF2B5EF4-FFF2-40B4-BE49-F238E27FC236}">
                <a16:creationId xmlns:a16="http://schemas.microsoft.com/office/drawing/2014/main" id="{C9913632-B496-49E3-9B0A-7EEB3E214311}"/>
              </a:ext>
            </a:extLst>
          </p:cNvPr>
          <p:cNvGrpSpPr>
            <a:grpSpLocks/>
          </p:cNvGrpSpPr>
          <p:nvPr/>
        </p:nvGrpSpPr>
        <p:grpSpPr bwMode="auto">
          <a:xfrm>
            <a:off x="2743200" y="4087601"/>
            <a:ext cx="6400800" cy="1477963"/>
            <a:chOff x="1857" y="1058"/>
            <a:chExt cx="3825" cy="931"/>
          </a:xfrm>
        </p:grpSpPr>
        <p:sp>
          <p:nvSpPr>
            <p:cNvPr id="40" name="Text Box 7">
              <a:extLst>
                <a:ext uri="{FF2B5EF4-FFF2-40B4-BE49-F238E27FC236}">
                  <a16:creationId xmlns:a16="http://schemas.microsoft.com/office/drawing/2014/main" id="{2789E6CD-1F17-4B0E-A4B9-149E626AFD13}"/>
                </a:ext>
              </a:extLst>
            </p:cNvPr>
            <p:cNvSpPr txBox="1">
              <a:spLocks noChangeArrowheads="1"/>
            </p:cNvSpPr>
            <p:nvPr/>
          </p:nvSpPr>
          <p:spPr bwMode="auto">
            <a:xfrm>
              <a:off x="1857" y="1058"/>
              <a:ext cx="3825"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EBITDA</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Interest </a:t>
              </a:r>
              <a:r>
                <a:rPr lang="en-US" altLang="zh-CN" sz="3000" dirty="0" err="1">
                  <a:latin typeface="Arial" panose="020B0604020202020204" pitchFamily="34" charset="0"/>
                  <a:cs typeface="Arial" panose="020B0604020202020204" pitchFamily="34" charset="0"/>
                </a:rPr>
                <a:t>Pmt</a:t>
              </a:r>
              <a:r>
                <a:rPr lang="en-US" altLang="zh-CN" sz="3000" dirty="0">
                  <a:latin typeface="Arial" panose="020B0604020202020204" pitchFamily="34" charset="0"/>
                  <a:cs typeface="Arial" panose="020B0604020202020204" pitchFamily="34" charset="0"/>
                </a:rPr>
                <a:t>(1-tax)+Principal </a:t>
              </a:r>
              <a:r>
                <a:rPr lang="en-US" altLang="zh-CN" sz="3000" dirty="0" err="1">
                  <a:latin typeface="Arial" panose="020B0604020202020204" pitchFamily="34" charset="0"/>
                  <a:cs typeface="Arial" panose="020B0604020202020204" pitchFamily="34" charset="0"/>
                </a:rPr>
                <a:t>Pmt</a:t>
              </a:r>
              <a:endParaRPr lang="en-US" altLang="zh-CN" sz="3000" dirty="0">
                <a:latin typeface="Arial" panose="020B0604020202020204" pitchFamily="34" charset="0"/>
                <a:cs typeface="Arial" panose="020B0604020202020204" pitchFamily="34" charset="0"/>
              </a:endParaRPr>
            </a:p>
          </p:txBody>
        </p:sp>
        <p:sp>
          <p:nvSpPr>
            <p:cNvPr id="41" name="Line 8">
              <a:extLst>
                <a:ext uri="{FF2B5EF4-FFF2-40B4-BE49-F238E27FC236}">
                  <a16:creationId xmlns:a16="http://schemas.microsoft.com/office/drawing/2014/main" id="{A98B0076-E80B-4DE6-98FF-0D6EC3878CC0}"/>
                </a:ext>
              </a:extLst>
            </p:cNvPr>
            <p:cNvSpPr>
              <a:spLocks noChangeShapeType="1"/>
            </p:cNvSpPr>
            <p:nvPr/>
          </p:nvSpPr>
          <p:spPr bwMode="auto">
            <a:xfrm>
              <a:off x="2055" y="1478"/>
              <a:ext cx="3442"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42" name="Text Box 5">
            <a:extLst>
              <a:ext uri="{FF2B5EF4-FFF2-40B4-BE49-F238E27FC236}">
                <a16:creationId xmlns:a16="http://schemas.microsoft.com/office/drawing/2014/main" id="{79EFAEC0-55CC-48DF-B381-0C26157C7937}"/>
              </a:ext>
            </a:extLst>
          </p:cNvPr>
          <p:cNvSpPr txBox="1">
            <a:spLocks noChangeArrowheads="1"/>
          </p:cNvSpPr>
          <p:nvPr/>
        </p:nvSpPr>
        <p:spPr bwMode="auto">
          <a:xfrm>
            <a:off x="2667000" y="4466612"/>
            <a:ext cx="409086"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821740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2400" y="1219200"/>
            <a:ext cx="8991600" cy="5478423"/>
          </a:xfrm>
          <a:prstGeom prst="rect">
            <a:avLst/>
          </a:prstGeom>
          <a:noFill/>
        </p:spPr>
        <p:txBody>
          <a:bodyPr wrap="square" rtlCol="0">
            <a:spAutoFit/>
          </a:bodyPr>
          <a:lstStyle/>
          <a:p>
            <a:pPr lvl="0" algn="l" fontAlgn="auto">
              <a:spcBef>
                <a:spcPts val="1200"/>
              </a:spcBef>
              <a:spcAft>
                <a:spcPts val="0"/>
              </a:spcAft>
            </a:pPr>
            <a:endParaRPr lang="en-US" sz="3000" b="1" i="1" dirty="0">
              <a:solidFill>
                <a:prstClr val="black"/>
              </a:solidFill>
              <a:latin typeface="Arial" panose="020B0604020202020204" pitchFamily="34" charset="0"/>
              <a:cs typeface="Arial" panose="020B0604020202020204" pitchFamily="34" charset="0"/>
            </a:endParaRPr>
          </a:p>
          <a:p>
            <a:pPr lvl="0" algn="l" fontAlgn="auto">
              <a:spcBef>
                <a:spcPts val="1200"/>
              </a:spcBef>
              <a:spcAft>
                <a:spcPts val="0"/>
              </a:spcAft>
            </a:pPr>
            <a:r>
              <a:rPr lang="en-US" sz="3000" b="1" i="1" dirty="0">
                <a:solidFill>
                  <a:prstClr val="black"/>
                </a:solidFill>
                <a:latin typeface="Arial" panose="020B0604020202020204" pitchFamily="34" charset="0"/>
                <a:cs typeface="Arial" panose="020B0604020202020204" pitchFamily="34" charset="0"/>
              </a:rPr>
              <a:t>Example: </a:t>
            </a:r>
            <a:r>
              <a:rPr lang="en-US" sz="3000" dirty="0">
                <a:latin typeface="Arial" panose="020B0604020202020204" pitchFamily="34" charset="0"/>
                <a:cs typeface="Arial" panose="020B0604020202020204" pitchFamily="34" charset="0"/>
              </a:rPr>
              <a:t>Following the previous example of Tuba Inc., producer of </a:t>
            </a:r>
            <a:r>
              <a:rPr lang="en-US" sz="3000" dirty="0" err="1">
                <a:latin typeface="Arial" panose="020B0604020202020204" pitchFamily="34" charset="0"/>
                <a:cs typeface="Arial" panose="020B0604020202020204" pitchFamily="34" charset="0"/>
              </a:rPr>
              <a:t>TubaPhone</a:t>
            </a:r>
            <a:r>
              <a:rPr lang="en-US" sz="3000" dirty="0">
                <a:latin typeface="Arial" panose="020B0604020202020204" pitchFamily="34" charset="0"/>
                <a:cs typeface="Arial" panose="020B0604020202020204" pitchFamily="34" charset="0"/>
              </a:rPr>
              <a:t>. How will the recognition of inventory allowance affect the firm’s leverage ratios and interest-coverage ratios? </a:t>
            </a:r>
          </a:p>
          <a:p>
            <a:pPr lvl="0" algn="l" fontAlgn="auto">
              <a:spcBef>
                <a:spcPts val="1200"/>
              </a:spcBef>
              <a:spcAft>
                <a:spcPts val="0"/>
              </a:spcAft>
            </a:pPr>
            <a:r>
              <a:rPr lang="en-US" sz="3000" b="1" i="1" dirty="0">
                <a:solidFill>
                  <a:prstClr val="black"/>
                </a:solidFill>
                <a:latin typeface="Arial" panose="020B0604020202020204" pitchFamily="34" charset="0"/>
                <a:cs typeface="Arial" panose="020B0604020202020204" pitchFamily="34" charset="0"/>
              </a:rPr>
              <a:t>Example: </a:t>
            </a:r>
            <a:r>
              <a:rPr lang="en-US" sz="3000" dirty="0">
                <a:solidFill>
                  <a:prstClr val="black"/>
                </a:solidFill>
                <a:latin typeface="Arial" panose="020B0604020202020204" pitchFamily="34" charset="0"/>
                <a:cs typeface="Arial" panose="020B0604020202020204" pitchFamily="34" charset="0"/>
              </a:rPr>
              <a:t>How does the following transaction affect debt-to-equity ratio?</a:t>
            </a:r>
          </a:p>
          <a:p>
            <a:pPr lvl="0" algn="l" fontAlgn="auto">
              <a:spcBef>
                <a:spcPts val="1200"/>
              </a:spcBef>
              <a:spcAft>
                <a:spcPts val="0"/>
              </a:spcAft>
            </a:pPr>
            <a:r>
              <a:rPr lang="en-US" sz="3000" dirty="0">
                <a:solidFill>
                  <a:prstClr val="black"/>
                </a:solidFill>
                <a:latin typeface="Arial" panose="020B0604020202020204" pitchFamily="34" charset="0"/>
                <a:cs typeface="Arial" panose="020B0604020202020204" pitchFamily="34" charset="0"/>
              </a:rPr>
              <a:t>Investment in new PP&amp;E</a:t>
            </a:r>
          </a:p>
          <a:p>
            <a:pPr lvl="0" algn="l" fontAlgn="auto">
              <a:spcBef>
                <a:spcPts val="1200"/>
              </a:spcBef>
              <a:spcAft>
                <a:spcPts val="0"/>
              </a:spcAft>
            </a:pPr>
            <a:endParaRPr lang="en-US" sz="3000" dirty="0">
              <a:solidFill>
                <a:prstClr val="black"/>
              </a:solidFill>
              <a:latin typeface="Arial" panose="020B0604020202020204" pitchFamily="34" charset="0"/>
              <a:cs typeface="Arial" panose="020B0604020202020204" pitchFamily="34" charset="0"/>
            </a:endParaRPr>
          </a:p>
          <a:p>
            <a:pPr lvl="0" algn="l" fontAlgn="auto">
              <a:spcBef>
                <a:spcPts val="1200"/>
              </a:spcBef>
              <a:spcAft>
                <a:spcPts val="0"/>
              </a:spcAft>
            </a:pPr>
            <a:endParaRPr lang="en-US" sz="3000" b="1" i="1" dirty="0">
              <a:solidFill>
                <a:prstClr val="black"/>
              </a:solidFill>
              <a:latin typeface="Arial" panose="020B0604020202020204" pitchFamily="34" charset="0"/>
              <a:cs typeface="Arial" panose="020B0604020202020204" pitchFamily="34" charset="0"/>
            </a:endParaRPr>
          </a:p>
        </p:txBody>
      </p:sp>
      <p:sp>
        <p:nvSpPr>
          <p:cNvPr id="8" name="Title 4"/>
          <p:cNvSpPr txBox="1">
            <a:spLocks/>
          </p:cNvSpPr>
          <p:nvPr/>
        </p:nvSpPr>
        <p:spPr bwMode="auto">
          <a:xfrm>
            <a:off x="1295400" y="152400"/>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Tree>
    <p:extLst>
      <p:ext uri="{BB962C8B-B14F-4D97-AF65-F5344CB8AC3E}">
        <p14:creationId xmlns:p14="http://schemas.microsoft.com/office/powerpoint/2010/main" val="365325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
        <p:nvSpPr>
          <p:cNvPr id="12" name="Content Placeholder 5">
            <a:extLst>
              <a:ext uri="{FF2B5EF4-FFF2-40B4-BE49-F238E27FC236}">
                <a16:creationId xmlns:a16="http://schemas.microsoft.com/office/drawing/2014/main" id="{E061560B-E583-4A3F-80DA-B90FFE3E24F0}"/>
              </a:ext>
            </a:extLst>
          </p:cNvPr>
          <p:cNvSpPr txBox="1">
            <a:spLocks/>
          </p:cNvSpPr>
          <p:nvPr/>
        </p:nvSpPr>
        <p:spPr>
          <a:xfrm>
            <a:off x="76200" y="1779587"/>
            <a:ext cx="9067800" cy="469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3000" b="1" i="1" dirty="0">
                <a:latin typeface="Arial" panose="020B0604020202020204" pitchFamily="34" charset="0"/>
                <a:cs typeface="Arial" panose="020B0604020202020204" pitchFamily="34" charset="0"/>
              </a:rPr>
              <a:t>Working Capital Ratios</a:t>
            </a:r>
          </a:p>
        </p:txBody>
      </p:sp>
      <p:sp>
        <p:nvSpPr>
          <p:cNvPr id="13" name="Text Box 5">
            <a:extLst>
              <a:ext uri="{FF2B5EF4-FFF2-40B4-BE49-F238E27FC236}">
                <a16:creationId xmlns:a16="http://schemas.microsoft.com/office/drawing/2014/main" id="{7D7BC44B-1B12-4893-9F15-E7BA54D3397B}"/>
              </a:ext>
            </a:extLst>
          </p:cNvPr>
          <p:cNvSpPr txBox="1">
            <a:spLocks noChangeArrowheads="1"/>
          </p:cNvSpPr>
          <p:nvPr/>
        </p:nvSpPr>
        <p:spPr bwMode="auto">
          <a:xfrm>
            <a:off x="1294512" y="2864314"/>
            <a:ext cx="3506088"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Inventory turnover=</a:t>
            </a:r>
          </a:p>
        </p:txBody>
      </p:sp>
      <p:grpSp>
        <p:nvGrpSpPr>
          <p:cNvPr id="14" name="Group 10">
            <a:extLst>
              <a:ext uri="{FF2B5EF4-FFF2-40B4-BE49-F238E27FC236}">
                <a16:creationId xmlns:a16="http://schemas.microsoft.com/office/drawing/2014/main" id="{47D0D934-61C7-4A8F-B42B-23F80B1B38E6}"/>
              </a:ext>
            </a:extLst>
          </p:cNvPr>
          <p:cNvGrpSpPr>
            <a:grpSpLocks/>
          </p:cNvGrpSpPr>
          <p:nvPr/>
        </p:nvGrpSpPr>
        <p:grpSpPr bwMode="auto">
          <a:xfrm>
            <a:off x="5117306" y="2497370"/>
            <a:ext cx="2667001" cy="1477963"/>
            <a:chOff x="2963" y="1058"/>
            <a:chExt cx="1680" cy="931"/>
          </a:xfrm>
        </p:grpSpPr>
        <p:sp>
          <p:nvSpPr>
            <p:cNvPr id="15" name="Text Box 7">
              <a:extLst>
                <a:ext uri="{FF2B5EF4-FFF2-40B4-BE49-F238E27FC236}">
                  <a16:creationId xmlns:a16="http://schemas.microsoft.com/office/drawing/2014/main" id="{A9C51EDA-DF84-4538-AF42-F95B53A2A76D}"/>
                </a:ext>
              </a:extLst>
            </p:cNvPr>
            <p:cNvSpPr txBox="1">
              <a:spLocks noChangeArrowheads="1"/>
            </p:cNvSpPr>
            <p:nvPr/>
          </p:nvSpPr>
          <p:spPr bwMode="auto">
            <a:xfrm>
              <a:off x="2993" y="1058"/>
              <a:ext cx="1556"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Cost of Sales</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Inventory</a:t>
              </a:r>
            </a:p>
          </p:txBody>
        </p:sp>
        <p:sp>
          <p:nvSpPr>
            <p:cNvPr id="16" name="Line 8">
              <a:extLst>
                <a:ext uri="{FF2B5EF4-FFF2-40B4-BE49-F238E27FC236}">
                  <a16:creationId xmlns:a16="http://schemas.microsoft.com/office/drawing/2014/main" id="{253D43C8-67CE-4956-AA4F-9A061F21C470}"/>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17" name="Text Box 5">
            <a:extLst>
              <a:ext uri="{FF2B5EF4-FFF2-40B4-BE49-F238E27FC236}">
                <a16:creationId xmlns:a16="http://schemas.microsoft.com/office/drawing/2014/main" id="{9A4ADD1A-C1F8-4A92-BC67-0A30A714FC9D}"/>
              </a:ext>
            </a:extLst>
          </p:cNvPr>
          <p:cNvSpPr txBox="1">
            <a:spLocks noChangeArrowheads="1"/>
          </p:cNvSpPr>
          <p:nvPr/>
        </p:nvSpPr>
        <p:spPr bwMode="auto">
          <a:xfrm>
            <a:off x="1892432" y="4416117"/>
            <a:ext cx="2908168"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Inventory days=</a:t>
            </a:r>
          </a:p>
        </p:txBody>
      </p:sp>
      <p:grpSp>
        <p:nvGrpSpPr>
          <p:cNvPr id="18" name="Group 17">
            <a:extLst>
              <a:ext uri="{FF2B5EF4-FFF2-40B4-BE49-F238E27FC236}">
                <a16:creationId xmlns:a16="http://schemas.microsoft.com/office/drawing/2014/main" id="{596864D5-3BE4-43BE-A213-86D8FF0DDC75}"/>
              </a:ext>
            </a:extLst>
          </p:cNvPr>
          <p:cNvGrpSpPr>
            <a:grpSpLocks/>
          </p:cNvGrpSpPr>
          <p:nvPr/>
        </p:nvGrpSpPr>
        <p:grpSpPr bwMode="auto">
          <a:xfrm>
            <a:off x="5032418" y="4007316"/>
            <a:ext cx="3644071" cy="1477963"/>
            <a:chOff x="2846" y="1058"/>
            <a:chExt cx="2064" cy="931"/>
          </a:xfrm>
        </p:grpSpPr>
        <p:sp>
          <p:nvSpPr>
            <p:cNvPr id="19" name="Text Box 7">
              <a:extLst>
                <a:ext uri="{FF2B5EF4-FFF2-40B4-BE49-F238E27FC236}">
                  <a16:creationId xmlns:a16="http://schemas.microsoft.com/office/drawing/2014/main" id="{70127CD9-8A37-4544-B391-AAAB228192FB}"/>
                </a:ext>
              </a:extLst>
            </p:cNvPr>
            <p:cNvSpPr txBox="1">
              <a:spLocks noChangeArrowheads="1"/>
            </p:cNvSpPr>
            <p:nvPr/>
          </p:nvSpPr>
          <p:spPr bwMode="auto">
            <a:xfrm>
              <a:off x="2962" y="1058"/>
              <a:ext cx="1859"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365</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Inventory turnover</a:t>
              </a:r>
            </a:p>
          </p:txBody>
        </p:sp>
        <p:sp>
          <p:nvSpPr>
            <p:cNvPr id="20" name="Line 8">
              <a:extLst>
                <a:ext uri="{FF2B5EF4-FFF2-40B4-BE49-F238E27FC236}">
                  <a16:creationId xmlns:a16="http://schemas.microsoft.com/office/drawing/2014/main" id="{13476CBE-F7D4-45F8-ADC4-F205FA94EDEA}"/>
                </a:ext>
              </a:extLst>
            </p:cNvPr>
            <p:cNvSpPr>
              <a:spLocks noChangeShapeType="1"/>
            </p:cNvSpPr>
            <p:nvPr/>
          </p:nvSpPr>
          <p:spPr bwMode="auto">
            <a:xfrm>
              <a:off x="2846" y="1490"/>
              <a:ext cx="2064"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015448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
        <p:nvSpPr>
          <p:cNvPr id="23" name="Content Placeholder 5">
            <a:extLst>
              <a:ext uri="{FF2B5EF4-FFF2-40B4-BE49-F238E27FC236}">
                <a16:creationId xmlns:a16="http://schemas.microsoft.com/office/drawing/2014/main" id="{15D32B44-CA8D-4014-8F86-F656621F6CD7}"/>
              </a:ext>
            </a:extLst>
          </p:cNvPr>
          <p:cNvSpPr txBox="1">
            <a:spLocks/>
          </p:cNvSpPr>
          <p:nvPr/>
        </p:nvSpPr>
        <p:spPr>
          <a:xfrm>
            <a:off x="76200" y="1703387"/>
            <a:ext cx="9067800" cy="469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3000" b="1" i="1" dirty="0">
                <a:latin typeface="Arial" panose="020B0604020202020204" pitchFamily="34" charset="0"/>
                <a:cs typeface="Arial" panose="020B0604020202020204" pitchFamily="34" charset="0"/>
              </a:rPr>
              <a:t>Working Capital Ratios</a:t>
            </a:r>
          </a:p>
        </p:txBody>
      </p:sp>
      <p:sp>
        <p:nvSpPr>
          <p:cNvPr id="24" name="Text Box 5">
            <a:extLst>
              <a:ext uri="{FF2B5EF4-FFF2-40B4-BE49-F238E27FC236}">
                <a16:creationId xmlns:a16="http://schemas.microsoft.com/office/drawing/2014/main" id="{6CAE9820-DCEC-4977-B8D6-E21C8ABAD516}"/>
              </a:ext>
            </a:extLst>
          </p:cNvPr>
          <p:cNvSpPr txBox="1">
            <a:spLocks noChangeArrowheads="1"/>
          </p:cNvSpPr>
          <p:nvPr/>
        </p:nvSpPr>
        <p:spPr bwMode="auto">
          <a:xfrm>
            <a:off x="990600" y="2788114"/>
            <a:ext cx="4015844"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Receivables turnover=</a:t>
            </a:r>
          </a:p>
        </p:txBody>
      </p:sp>
      <p:grpSp>
        <p:nvGrpSpPr>
          <p:cNvPr id="26" name="Group 10">
            <a:extLst>
              <a:ext uri="{FF2B5EF4-FFF2-40B4-BE49-F238E27FC236}">
                <a16:creationId xmlns:a16="http://schemas.microsoft.com/office/drawing/2014/main" id="{E4EBB846-9BC8-41BA-ADF0-85A5D18ADC0A}"/>
              </a:ext>
            </a:extLst>
          </p:cNvPr>
          <p:cNvGrpSpPr>
            <a:grpSpLocks/>
          </p:cNvGrpSpPr>
          <p:nvPr/>
        </p:nvGrpSpPr>
        <p:grpSpPr bwMode="auto">
          <a:xfrm>
            <a:off x="4984750" y="2330916"/>
            <a:ext cx="2667001" cy="1477963"/>
            <a:chOff x="2963" y="1058"/>
            <a:chExt cx="1680" cy="931"/>
          </a:xfrm>
        </p:grpSpPr>
        <p:sp>
          <p:nvSpPr>
            <p:cNvPr id="29" name="Text Box 7">
              <a:extLst>
                <a:ext uri="{FF2B5EF4-FFF2-40B4-BE49-F238E27FC236}">
                  <a16:creationId xmlns:a16="http://schemas.microsoft.com/office/drawing/2014/main" id="{2FA7122C-0226-4B68-9484-B6D1472C7BAE}"/>
                </a:ext>
              </a:extLst>
            </p:cNvPr>
            <p:cNvSpPr txBox="1">
              <a:spLocks noChangeArrowheads="1"/>
            </p:cNvSpPr>
            <p:nvPr/>
          </p:nvSpPr>
          <p:spPr bwMode="auto">
            <a:xfrm>
              <a:off x="3022" y="1058"/>
              <a:ext cx="1501"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Sales </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Receivables </a:t>
              </a:r>
            </a:p>
          </p:txBody>
        </p:sp>
        <p:sp>
          <p:nvSpPr>
            <p:cNvPr id="30" name="Line 8">
              <a:extLst>
                <a:ext uri="{FF2B5EF4-FFF2-40B4-BE49-F238E27FC236}">
                  <a16:creationId xmlns:a16="http://schemas.microsoft.com/office/drawing/2014/main" id="{4E4F54E2-C18D-4708-A1BD-D3AC8F276370}"/>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31" name="Text Box 5">
            <a:extLst>
              <a:ext uri="{FF2B5EF4-FFF2-40B4-BE49-F238E27FC236}">
                <a16:creationId xmlns:a16="http://schemas.microsoft.com/office/drawing/2014/main" id="{4AA79482-E1A6-4CE9-94E7-64D1ECC91255}"/>
              </a:ext>
            </a:extLst>
          </p:cNvPr>
          <p:cNvSpPr txBox="1">
            <a:spLocks noChangeArrowheads="1"/>
          </p:cNvSpPr>
          <p:nvPr/>
        </p:nvSpPr>
        <p:spPr bwMode="auto">
          <a:xfrm>
            <a:off x="1090982" y="4378442"/>
            <a:ext cx="3417923"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Receivables days=</a:t>
            </a:r>
          </a:p>
        </p:txBody>
      </p:sp>
      <p:grpSp>
        <p:nvGrpSpPr>
          <p:cNvPr id="32" name="Group 31">
            <a:extLst>
              <a:ext uri="{FF2B5EF4-FFF2-40B4-BE49-F238E27FC236}">
                <a16:creationId xmlns:a16="http://schemas.microsoft.com/office/drawing/2014/main" id="{2C577F62-2D5E-4488-8B8A-D60986C23646}"/>
              </a:ext>
            </a:extLst>
          </p:cNvPr>
          <p:cNvGrpSpPr>
            <a:grpSpLocks/>
          </p:cNvGrpSpPr>
          <p:nvPr/>
        </p:nvGrpSpPr>
        <p:grpSpPr bwMode="auto">
          <a:xfrm>
            <a:off x="4485443" y="3931116"/>
            <a:ext cx="3790610" cy="1477963"/>
            <a:chOff x="2818" y="1058"/>
            <a:chExt cx="2147" cy="931"/>
          </a:xfrm>
        </p:grpSpPr>
        <p:sp>
          <p:nvSpPr>
            <p:cNvPr id="33" name="Text Box 7">
              <a:extLst>
                <a:ext uri="{FF2B5EF4-FFF2-40B4-BE49-F238E27FC236}">
                  <a16:creationId xmlns:a16="http://schemas.microsoft.com/office/drawing/2014/main" id="{25A83DA7-E49B-4429-827D-B092D4DD4260}"/>
                </a:ext>
              </a:extLst>
            </p:cNvPr>
            <p:cNvSpPr txBox="1">
              <a:spLocks noChangeArrowheads="1"/>
            </p:cNvSpPr>
            <p:nvPr/>
          </p:nvSpPr>
          <p:spPr bwMode="auto">
            <a:xfrm>
              <a:off x="2818" y="1058"/>
              <a:ext cx="2147"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365</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Receivables turnover</a:t>
              </a:r>
            </a:p>
          </p:txBody>
        </p:sp>
        <p:sp>
          <p:nvSpPr>
            <p:cNvPr id="34" name="Line 8">
              <a:extLst>
                <a:ext uri="{FF2B5EF4-FFF2-40B4-BE49-F238E27FC236}">
                  <a16:creationId xmlns:a16="http://schemas.microsoft.com/office/drawing/2014/main" id="{D5D6C7C6-1004-420F-B679-EDE1B3ED6168}"/>
                </a:ext>
              </a:extLst>
            </p:cNvPr>
            <p:cNvSpPr>
              <a:spLocks noChangeShapeType="1"/>
            </p:cNvSpPr>
            <p:nvPr/>
          </p:nvSpPr>
          <p:spPr bwMode="auto">
            <a:xfrm>
              <a:off x="2846" y="1490"/>
              <a:ext cx="2064"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0154486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
        <p:nvSpPr>
          <p:cNvPr id="12" name="Text Box 5"/>
          <p:cNvSpPr txBox="1">
            <a:spLocks noChangeArrowheads="1"/>
          </p:cNvSpPr>
          <p:nvPr/>
        </p:nvSpPr>
        <p:spPr bwMode="auto">
          <a:xfrm>
            <a:off x="76200" y="5461337"/>
            <a:ext cx="8915400" cy="1015663"/>
          </a:xfrm>
          <a:prstGeom prst="rect">
            <a:avLst/>
          </a:prstGeom>
          <a:noFill/>
          <a:ln w="9525">
            <a:noFill/>
            <a:miter lim="800000"/>
            <a:headEnd/>
            <a:tailEnd/>
          </a:ln>
          <a:effectLst/>
        </p:spPr>
        <p:txBody>
          <a:bodyPr wrap="square">
            <a:spAutoFit/>
          </a:bodyPr>
          <a:lstStyle/>
          <a:p>
            <a:pPr marL="2286000" indent="-2286000" algn="l"/>
            <a:r>
              <a:rPr lang="en-US" altLang="zh-CN" sz="3000" dirty="0">
                <a:latin typeface="+mn-lt"/>
              </a:rPr>
              <a:t>Purchases= Ending inventory – beginning inventory + </a:t>
            </a:r>
            <a:r>
              <a:rPr lang="en-US" altLang="zh-CN" sz="3000" dirty="0" err="1">
                <a:latin typeface="+mn-lt"/>
              </a:rPr>
              <a:t>CoGS</a:t>
            </a:r>
            <a:endParaRPr lang="en-US" altLang="zh-CN" sz="3000" dirty="0">
              <a:latin typeface="+mn-lt"/>
            </a:endParaRPr>
          </a:p>
        </p:txBody>
      </p:sp>
      <p:sp>
        <p:nvSpPr>
          <p:cNvPr id="13" name="Content Placeholder 5">
            <a:extLst>
              <a:ext uri="{FF2B5EF4-FFF2-40B4-BE49-F238E27FC236}">
                <a16:creationId xmlns:a16="http://schemas.microsoft.com/office/drawing/2014/main" id="{B96E7901-EA21-4076-9456-1BD8F8B60EF5}"/>
              </a:ext>
            </a:extLst>
          </p:cNvPr>
          <p:cNvSpPr txBox="1">
            <a:spLocks/>
          </p:cNvSpPr>
          <p:nvPr/>
        </p:nvSpPr>
        <p:spPr>
          <a:xfrm>
            <a:off x="76200" y="1550987"/>
            <a:ext cx="9067800" cy="469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3000" b="1" i="1" dirty="0">
                <a:latin typeface="Arial" panose="020B0604020202020204" pitchFamily="34" charset="0"/>
                <a:cs typeface="Arial" panose="020B0604020202020204" pitchFamily="34" charset="0"/>
              </a:rPr>
              <a:t>Working Capital Ratios</a:t>
            </a:r>
          </a:p>
        </p:txBody>
      </p:sp>
      <p:sp>
        <p:nvSpPr>
          <p:cNvPr id="14" name="Text Box 5">
            <a:extLst>
              <a:ext uri="{FF2B5EF4-FFF2-40B4-BE49-F238E27FC236}">
                <a16:creationId xmlns:a16="http://schemas.microsoft.com/office/drawing/2014/main" id="{629D2C64-E293-41F9-B1FA-CADA209E5181}"/>
              </a:ext>
            </a:extLst>
          </p:cNvPr>
          <p:cNvSpPr txBox="1">
            <a:spLocks noChangeArrowheads="1"/>
          </p:cNvSpPr>
          <p:nvPr/>
        </p:nvSpPr>
        <p:spPr bwMode="auto">
          <a:xfrm>
            <a:off x="1356439" y="2670483"/>
            <a:ext cx="3504486"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Payables turnover=</a:t>
            </a:r>
          </a:p>
        </p:txBody>
      </p:sp>
      <p:grpSp>
        <p:nvGrpSpPr>
          <p:cNvPr id="15" name="Group 10">
            <a:extLst>
              <a:ext uri="{FF2B5EF4-FFF2-40B4-BE49-F238E27FC236}">
                <a16:creationId xmlns:a16="http://schemas.microsoft.com/office/drawing/2014/main" id="{4DEC8DCC-B656-4232-A392-150AB0181BE3}"/>
              </a:ext>
            </a:extLst>
          </p:cNvPr>
          <p:cNvGrpSpPr>
            <a:grpSpLocks/>
          </p:cNvGrpSpPr>
          <p:nvPr/>
        </p:nvGrpSpPr>
        <p:grpSpPr bwMode="auto">
          <a:xfrm>
            <a:off x="4860925" y="2178516"/>
            <a:ext cx="2816226" cy="1477963"/>
            <a:chOff x="2885" y="1058"/>
            <a:chExt cx="1774" cy="931"/>
          </a:xfrm>
        </p:grpSpPr>
        <p:sp>
          <p:nvSpPr>
            <p:cNvPr id="16" name="Text Box 7">
              <a:extLst>
                <a:ext uri="{FF2B5EF4-FFF2-40B4-BE49-F238E27FC236}">
                  <a16:creationId xmlns:a16="http://schemas.microsoft.com/office/drawing/2014/main" id="{4988B17F-ED90-4D4C-BA27-EB87B61DD992}"/>
                </a:ext>
              </a:extLst>
            </p:cNvPr>
            <p:cNvSpPr txBox="1">
              <a:spLocks noChangeArrowheads="1"/>
            </p:cNvSpPr>
            <p:nvPr/>
          </p:nvSpPr>
          <p:spPr bwMode="auto">
            <a:xfrm>
              <a:off x="2885" y="1058"/>
              <a:ext cx="1774"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Purchases</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Trade payables</a:t>
              </a:r>
            </a:p>
          </p:txBody>
        </p:sp>
        <p:sp>
          <p:nvSpPr>
            <p:cNvPr id="17" name="Line 8">
              <a:extLst>
                <a:ext uri="{FF2B5EF4-FFF2-40B4-BE49-F238E27FC236}">
                  <a16:creationId xmlns:a16="http://schemas.microsoft.com/office/drawing/2014/main" id="{536A8491-5C1C-4F11-BDE8-474C97371605}"/>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18" name="Text Box 5">
            <a:extLst>
              <a:ext uri="{FF2B5EF4-FFF2-40B4-BE49-F238E27FC236}">
                <a16:creationId xmlns:a16="http://schemas.microsoft.com/office/drawing/2014/main" id="{B46A7EA9-CB1E-4701-9FC2-2E385BDE8380}"/>
              </a:ext>
            </a:extLst>
          </p:cNvPr>
          <p:cNvSpPr txBox="1">
            <a:spLocks noChangeArrowheads="1"/>
          </p:cNvSpPr>
          <p:nvPr/>
        </p:nvSpPr>
        <p:spPr bwMode="auto">
          <a:xfrm>
            <a:off x="1893236" y="4187517"/>
            <a:ext cx="2906565"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Payables days=</a:t>
            </a:r>
          </a:p>
        </p:txBody>
      </p:sp>
      <p:grpSp>
        <p:nvGrpSpPr>
          <p:cNvPr id="19" name="Group 18">
            <a:extLst>
              <a:ext uri="{FF2B5EF4-FFF2-40B4-BE49-F238E27FC236}">
                <a16:creationId xmlns:a16="http://schemas.microsoft.com/office/drawing/2014/main" id="{D29E24A5-0EC7-42EB-9CD6-68C212A987EB}"/>
              </a:ext>
            </a:extLst>
          </p:cNvPr>
          <p:cNvGrpSpPr>
            <a:grpSpLocks/>
          </p:cNvGrpSpPr>
          <p:nvPr/>
        </p:nvGrpSpPr>
        <p:grpSpPr bwMode="auto">
          <a:xfrm>
            <a:off x="4817266" y="3778716"/>
            <a:ext cx="3644071" cy="1477963"/>
            <a:chOff x="2846" y="1058"/>
            <a:chExt cx="2064" cy="931"/>
          </a:xfrm>
        </p:grpSpPr>
        <p:sp>
          <p:nvSpPr>
            <p:cNvPr id="20" name="Text Box 7">
              <a:extLst>
                <a:ext uri="{FF2B5EF4-FFF2-40B4-BE49-F238E27FC236}">
                  <a16:creationId xmlns:a16="http://schemas.microsoft.com/office/drawing/2014/main" id="{1CAFB8DD-AC2F-4ADF-9398-F5FFF16753C2}"/>
                </a:ext>
              </a:extLst>
            </p:cNvPr>
            <p:cNvSpPr txBox="1">
              <a:spLocks noChangeArrowheads="1"/>
            </p:cNvSpPr>
            <p:nvPr/>
          </p:nvSpPr>
          <p:spPr bwMode="auto">
            <a:xfrm>
              <a:off x="2964" y="1058"/>
              <a:ext cx="1858"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365</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Payables turnover</a:t>
              </a:r>
            </a:p>
          </p:txBody>
        </p:sp>
        <p:sp>
          <p:nvSpPr>
            <p:cNvPr id="21" name="Line 8">
              <a:extLst>
                <a:ext uri="{FF2B5EF4-FFF2-40B4-BE49-F238E27FC236}">
                  <a16:creationId xmlns:a16="http://schemas.microsoft.com/office/drawing/2014/main" id="{2B6283D3-79F1-4F3D-BB02-FCD637826C47}"/>
                </a:ext>
              </a:extLst>
            </p:cNvPr>
            <p:cNvSpPr>
              <a:spLocks noChangeShapeType="1"/>
            </p:cNvSpPr>
            <p:nvPr/>
          </p:nvSpPr>
          <p:spPr bwMode="auto">
            <a:xfrm>
              <a:off x="2846" y="1490"/>
              <a:ext cx="2064"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0154486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475601"/>
            <a:ext cx="5254335" cy="553998"/>
          </a:xfrm>
          <a:prstGeom prst="rect">
            <a:avLst/>
          </a:prstGeom>
          <a:noFill/>
        </p:spPr>
        <p:txBody>
          <a:bodyPr wrap="square" rtlCol="0">
            <a:spAutoFit/>
          </a:bodyPr>
          <a:lstStyle/>
          <a:p>
            <a:pPr algn="just"/>
            <a:r>
              <a:rPr lang="en-US" sz="3000" b="1" i="1" dirty="0">
                <a:latin typeface="+mn-lt"/>
              </a:rPr>
              <a:t>Cash Conversion Cycle</a:t>
            </a:r>
            <a:endParaRPr lang="vi-VN" sz="3000" b="1" i="1" dirty="0">
              <a:latin typeface="+mn-lt"/>
            </a:endParaRPr>
          </a:p>
        </p:txBody>
      </p:sp>
      <p:sp>
        <p:nvSpPr>
          <p:cNvPr id="6"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
        <p:nvSpPr>
          <p:cNvPr id="8" name="Text Box 5"/>
          <p:cNvSpPr txBox="1">
            <a:spLocks noChangeArrowheads="1"/>
          </p:cNvSpPr>
          <p:nvPr/>
        </p:nvSpPr>
        <p:spPr bwMode="auto">
          <a:xfrm>
            <a:off x="304800" y="2286000"/>
            <a:ext cx="8839200" cy="2400657"/>
          </a:xfrm>
          <a:prstGeom prst="rect">
            <a:avLst/>
          </a:prstGeom>
          <a:noFill/>
          <a:ln w="9525">
            <a:noFill/>
            <a:miter lim="800000"/>
            <a:headEnd/>
            <a:tailEnd/>
          </a:ln>
          <a:effectLst/>
        </p:spPr>
        <p:txBody>
          <a:bodyPr wrap="square">
            <a:spAutoFit/>
          </a:bodyPr>
          <a:lstStyle/>
          <a:p>
            <a:pPr marL="2065338" indent="-2065338" algn="l"/>
            <a:r>
              <a:rPr lang="en-US" altLang="zh-CN" sz="3000" dirty="0">
                <a:latin typeface="+mn-lt"/>
              </a:rPr>
              <a:t>Cash Conversion Cycle</a:t>
            </a:r>
          </a:p>
          <a:p>
            <a:pPr marL="2065338" indent="-2065338" algn="l"/>
            <a:r>
              <a:rPr lang="en-US" altLang="zh-CN" sz="3000" dirty="0">
                <a:latin typeface="+mn-lt"/>
              </a:rPr>
              <a:t>	= days of inventory on hand</a:t>
            </a:r>
          </a:p>
          <a:p>
            <a:pPr marL="2065338" indent="-2065338" algn="l"/>
            <a:r>
              <a:rPr lang="en-US" altLang="zh-CN" sz="3000" dirty="0">
                <a:latin typeface="+mn-lt"/>
              </a:rPr>
              <a:t>	   + days of sales outstanding</a:t>
            </a:r>
          </a:p>
          <a:p>
            <a:pPr marL="2065338" indent="-2065338" algn="l"/>
            <a:r>
              <a:rPr lang="en-US" altLang="zh-CN" sz="3000" dirty="0">
                <a:latin typeface="+mn-lt"/>
              </a:rPr>
              <a:t>	   - days of payables</a:t>
            </a:r>
          </a:p>
          <a:p>
            <a:pPr marL="2065338" indent="-2065338" algn="l"/>
            <a:r>
              <a:rPr lang="en-US" altLang="zh-CN" sz="3000" dirty="0">
                <a:latin typeface="+mn-lt"/>
              </a:rPr>
              <a:t>				</a:t>
            </a:r>
          </a:p>
        </p:txBody>
      </p:sp>
    </p:spTree>
    <p:extLst>
      <p:ext uri="{BB962C8B-B14F-4D97-AF65-F5344CB8AC3E}">
        <p14:creationId xmlns:p14="http://schemas.microsoft.com/office/powerpoint/2010/main" val="298758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
        <p:nvSpPr>
          <p:cNvPr id="21" name="Content Placeholder 5">
            <a:extLst>
              <a:ext uri="{FF2B5EF4-FFF2-40B4-BE49-F238E27FC236}">
                <a16:creationId xmlns:a16="http://schemas.microsoft.com/office/drawing/2014/main" id="{9A800621-7ECC-4815-A433-01937CE0EC27}"/>
              </a:ext>
            </a:extLst>
          </p:cNvPr>
          <p:cNvSpPr txBox="1">
            <a:spLocks/>
          </p:cNvSpPr>
          <p:nvPr/>
        </p:nvSpPr>
        <p:spPr>
          <a:xfrm>
            <a:off x="76200" y="1566563"/>
            <a:ext cx="9067800" cy="469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3000" b="1" i="1" dirty="0">
                <a:latin typeface="Arial" panose="020B0604020202020204" pitchFamily="34" charset="0"/>
                <a:cs typeface="Arial" panose="020B0604020202020204" pitchFamily="34" charset="0"/>
              </a:rPr>
              <a:t>Profitability Ratios</a:t>
            </a:r>
          </a:p>
        </p:txBody>
      </p:sp>
      <p:sp>
        <p:nvSpPr>
          <p:cNvPr id="22" name="Text Box 5">
            <a:extLst>
              <a:ext uri="{FF2B5EF4-FFF2-40B4-BE49-F238E27FC236}">
                <a16:creationId xmlns:a16="http://schemas.microsoft.com/office/drawing/2014/main" id="{E1F3B5B7-EDC9-4A55-9807-CA9F26DA44A5}"/>
              </a:ext>
            </a:extLst>
          </p:cNvPr>
          <p:cNvSpPr txBox="1">
            <a:spLocks noChangeArrowheads="1"/>
          </p:cNvSpPr>
          <p:nvPr/>
        </p:nvSpPr>
        <p:spPr bwMode="auto">
          <a:xfrm>
            <a:off x="1373721" y="2422690"/>
            <a:ext cx="2715808"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Gross margin=</a:t>
            </a:r>
          </a:p>
        </p:txBody>
      </p:sp>
      <p:grpSp>
        <p:nvGrpSpPr>
          <p:cNvPr id="23" name="Group 10">
            <a:extLst>
              <a:ext uri="{FF2B5EF4-FFF2-40B4-BE49-F238E27FC236}">
                <a16:creationId xmlns:a16="http://schemas.microsoft.com/office/drawing/2014/main" id="{20399BCD-BA37-4CCC-B4B2-9751A2186C19}"/>
              </a:ext>
            </a:extLst>
          </p:cNvPr>
          <p:cNvGrpSpPr>
            <a:grpSpLocks/>
          </p:cNvGrpSpPr>
          <p:nvPr/>
        </p:nvGrpSpPr>
        <p:grpSpPr bwMode="auto">
          <a:xfrm>
            <a:off x="4984750" y="1965492"/>
            <a:ext cx="2667001" cy="1477963"/>
            <a:chOff x="2963" y="1058"/>
            <a:chExt cx="1680" cy="931"/>
          </a:xfrm>
        </p:grpSpPr>
        <p:sp>
          <p:nvSpPr>
            <p:cNvPr id="24" name="Text Box 7">
              <a:extLst>
                <a:ext uri="{FF2B5EF4-FFF2-40B4-BE49-F238E27FC236}">
                  <a16:creationId xmlns:a16="http://schemas.microsoft.com/office/drawing/2014/main" id="{CEC1CBBD-CE57-4469-8465-3C66029ADAC4}"/>
                </a:ext>
              </a:extLst>
            </p:cNvPr>
            <p:cNvSpPr txBox="1">
              <a:spLocks noChangeArrowheads="1"/>
            </p:cNvSpPr>
            <p:nvPr/>
          </p:nvSpPr>
          <p:spPr bwMode="auto">
            <a:xfrm>
              <a:off x="3088" y="1058"/>
              <a:ext cx="1368"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Gross profit</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Sales </a:t>
              </a:r>
            </a:p>
          </p:txBody>
        </p:sp>
        <p:sp>
          <p:nvSpPr>
            <p:cNvPr id="25" name="Line 8">
              <a:extLst>
                <a:ext uri="{FF2B5EF4-FFF2-40B4-BE49-F238E27FC236}">
                  <a16:creationId xmlns:a16="http://schemas.microsoft.com/office/drawing/2014/main" id="{9340056F-93DD-41BF-A079-09F9AA877AD5}"/>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26" name="Text Box 5">
            <a:extLst>
              <a:ext uri="{FF2B5EF4-FFF2-40B4-BE49-F238E27FC236}">
                <a16:creationId xmlns:a16="http://schemas.microsoft.com/office/drawing/2014/main" id="{684AB75B-4321-480A-9568-7B93B4FD349B}"/>
              </a:ext>
            </a:extLst>
          </p:cNvPr>
          <p:cNvSpPr txBox="1">
            <a:spLocks noChangeArrowheads="1"/>
          </p:cNvSpPr>
          <p:nvPr/>
        </p:nvSpPr>
        <p:spPr bwMode="auto">
          <a:xfrm>
            <a:off x="1373721" y="3956817"/>
            <a:ext cx="3376245"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Operating margin=</a:t>
            </a:r>
          </a:p>
        </p:txBody>
      </p:sp>
      <p:grpSp>
        <p:nvGrpSpPr>
          <p:cNvPr id="27" name="Group 26">
            <a:extLst>
              <a:ext uri="{FF2B5EF4-FFF2-40B4-BE49-F238E27FC236}">
                <a16:creationId xmlns:a16="http://schemas.microsoft.com/office/drawing/2014/main" id="{65938641-E9B6-4C30-91B7-27AF27D0D91E}"/>
              </a:ext>
            </a:extLst>
          </p:cNvPr>
          <p:cNvGrpSpPr>
            <a:grpSpLocks/>
          </p:cNvGrpSpPr>
          <p:nvPr/>
        </p:nvGrpSpPr>
        <p:grpSpPr bwMode="auto">
          <a:xfrm>
            <a:off x="4662487" y="3499619"/>
            <a:ext cx="3216276" cy="1477963"/>
            <a:chOff x="2760" y="1058"/>
            <a:chExt cx="2026" cy="931"/>
          </a:xfrm>
        </p:grpSpPr>
        <p:sp>
          <p:nvSpPr>
            <p:cNvPr id="28" name="Text Box 7">
              <a:extLst>
                <a:ext uri="{FF2B5EF4-FFF2-40B4-BE49-F238E27FC236}">
                  <a16:creationId xmlns:a16="http://schemas.microsoft.com/office/drawing/2014/main" id="{F0C9DE2D-FFE8-4C01-8990-A3D6CEB10449}"/>
                </a:ext>
              </a:extLst>
            </p:cNvPr>
            <p:cNvSpPr txBox="1">
              <a:spLocks noChangeArrowheads="1"/>
            </p:cNvSpPr>
            <p:nvPr/>
          </p:nvSpPr>
          <p:spPr bwMode="auto">
            <a:xfrm>
              <a:off x="2760" y="1058"/>
              <a:ext cx="2026"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Operating income</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Sales </a:t>
              </a:r>
            </a:p>
          </p:txBody>
        </p:sp>
        <p:sp>
          <p:nvSpPr>
            <p:cNvPr id="29" name="Line 8">
              <a:extLst>
                <a:ext uri="{FF2B5EF4-FFF2-40B4-BE49-F238E27FC236}">
                  <a16:creationId xmlns:a16="http://schemas.microsoft.com/office/drawing/2014/main" id="{5C8E8958-1080-4BBA-8D21-ED264A2157F2}"/>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30" name="Text Box 5">
            <a:extLst>
              <a:ext uri="{FF2B5EF4-FFF2-40B4-BE49-F238E27FC236}">
                <a16:creationId xmlns:a16="http://schemas.microsoft.com/office/drawing/2014/main" id="{8200F188-7895-4EC6-9AE5-2CEF98395A66}"/>
              </a:ext>
            </a:extLst>
          </p:cNvPr>
          <p:cNvSpPr txBox="1">
            <a:spLocks noChangeArrowheads="1"/>
          </p:cNvSpPr>
          <p:nvPr/>
        </p:nvSpPr>
        <p:spPr bwMode="auto">
          <a:xfrm>
            <a:off x="1373721" y="5532435"/>
            <a:ext cx="3249608"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Net profit margin=</a:t>
            </a:r>
          </a:p>
        </p:txBody>
      </p:sp>
      <p:grpSp>
        <p:nvGrpSpPr>
          <p:cNvPr id="31" name="Group 10">
            <a:extLst>
              <a:ext uri="{FF2B5EF4-FFF2-40B4-BE49-F238E27FC236}">
                <a16:creationId xmlns:a16="http://schemas.microsoft.com/office/drawing/2014/main" id="{4D6DB5D6-6ED0-4796-B34F-7A37C9D9C333}"/>
              </a:ext>
            </a:extLst>
          </p:cNvPr>
          <p:cNvGrpSpPr>
            <a:grpSpLocks/>
          </p:cNvGrpSpPr>
          <p:nvPr/>
        </p:nvGrpSpPr>
        <p:grpSpPr bwMode="auto">
          <a:xfrm>
            <a:off x="4984750" y="5075237"/>
            <a:ext cx="2667001" cy="1477963"/>
            <a:chOff x="2963" y="1058"/>
            <a:chExt cx="1680" cy="931"/>
          </a:xfrm>
        </p:grpSpPr>
        <p:sp>
          <p:nvSpPr>
            <p:cNvPr id="32" name="Text Box 7">
              <a:extLst>
                <a:ext uri="{FF2B5EF4-FFF2-40B4-BE49-F238E27FC236}">
                  <a16:creationId xmlns:a16="http://schemas.microsoft.com/office/drawing/2014/main" id="{D437CA8F-EE9A-43FE-A0CA-0BEDD475663F}"/>
                </a:ext>
              </a:extLst>
            </p:cNvPr>
            <p:cNvSpPr txBox="1">
              <a:spLocks noChangeArrowheads="1"/>
            </p:cNvSpPr>
            <p:nvPr/>
          </p:nvSpPr>
          <p:spPr bwMode="auto">
            <a:xfrm>
              <a:off x="3102" y="1058"/>
              <a:ext cx="1340"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Net income</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Sales </a:t>
              </a:r>
            </a:p>
          </p:txBody>
        </p:sp>
        <p:sp>
          <p:nvSpPr>
            <p:cNvPr id="33" name="Line 8">
              <a:extLst>
                <a:ext uri="{FF2B5EF4-FFF2-40B4-BE49-F238E27FC236}">
                  <a16:creationId xmlns:a16="http://schemas.microsoft.com/office/drawing/2014/main" id="{BF59B9FA-CD68-4F2F-8A94-3D39789DEA2F}"/>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150218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67</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a:lnSpc>
                <a:spcPct val="100000"/>
              </a:lnSpc>
              <a:spcBef>
                <a:spcPts val="1200"/>
              </a:spcBef>
              <a:buNone/>
            </a:pPr>
            <a:r>
              <a:rPr lang="en-US" sz="3000" b="1" i="1" dirty="0">
                <a:latin typeface="Arial" panose="020B0604020202020204" pitchFamily="34" charset="0"/>
                <a:cs typeface="Arial" panose="020B0604020202020204" pitchFamily="34" charset="0"/>
              </a:rPr>
              <a:t>Example: </a:t>
            </a:r>
            <a:r>
              <a:rPr lang="en-US" sz="3000" dirty="0">
                <a:latin typeface="Arial" panose="020B0604020202020204" pitchFamily="34" charset="0"/>
                <a:cs typeface="Arial" panose="020B0604020202020204" pitchFamily="34" charset="0"/>
              </a:rPr>
              <a:t>Based on past experience on uncollectable receivables, Mai Linh Corp. records a EUR3 million provision for doubtful accounts. It is recorded as a reduction to Accounts Receivables on the balance sheet, also as an SG&amp;A expense on the income statement. How will it affect the firm’s profitability ratios?</a:t>
            </a:r>
          </a:p>
          <a:p>
            <a:pPr>
              <a:lnSpc>
                <a:spcPct val="100000"/>
              </a:lnSpc>
              <a:spcBef>
                <a:spcPts val="1200"/>
              </a:spcBef>
              <a:buNone/>
            </a:pPr>
            <a:r>
              <a:rPr lang="en-US" sz="3000" b="1" i="1" dirty="0">
                <a:latin typeface="Arial" panose="020B0604020202020204" pitchFamily="34" charset="0"/>
                <a:cs typeface="Arial" panose="020B0604020202020204" pitchFamily="34" charset="0"/>
              </a:rPr>
              <a:t>Example: </a:t>
            </a:r>
            <a:r>
              <a:rPr lang="en-US" sz="3000" dirty="0">
                <a:latin typeface="Arial" panose="020B0604020202020204" pitchFamily="34" charset="0"/>
                <a:cs typeface="Arial" panose="020B0604020202020204" pitchFamily="34" charset="0"/>
              </a:rPr>
              <a:t>This year Mai Linh Corp. produces too much more products than it can sell. How will this affect the firm’s profitability ratios, inventory turnover, and asset turnover in the current year?</a:t>
            </a:r>
            <a:endParaRPr lang="en-US" sz="3000" i="1" dirty="0">
              <a:latin typeface="Arial" panose="020B0604020202020204" pitchFamily="34" charset="0"/>
              <a:cs typeface="Arial" panose="020B0604020202020204" pitchFamily="34" charset="0"/>
            </a:endParaRPr>
          </a:p>
          <a:p>
            <a:pPr>
              <a:lnSpc>
                <a:spcPct val="100000"/>
              </a:lnSpc>
              <a:spcBef>
                <a:spcPts val="1200"/>
              </a:spcBef>
              <a:buNone/>
            </a:pPr>
            <a:endParaRPr lang="en-US" sz="3000" dirty="0">
              <a:latin typeface="Arial" panose="020B0604020202020204" pitchFamily="34" charset="0"/>
              <a:cs typeface="Arial" panose="020B0604020202020204" pitchFamily="34" charset="0"/>
            </a:endParaRPr>
          </a:p>
        </p:txBody>
      </p:sp>
      <p:sp>
        <p:nvSpPr>
          <p:cNvPr id="7" name="Title 4"/>
          <p:cNvSpPr txBox="1">
            <a:spLocks noGrp="1"/>
          </p:cNvSpPr>
          <p:nvPr>
            <p:ph type="title"/>
          </p:nvPr>
        </p:nvSpPr>
        <p:spPr bwMode="auto">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68</a:t>
            </a:fld>
            <a:endParaRPr lang="vi-VN">
              <a:solidFill>
                <a:schemeClr val="tx1"/>
              </a:solidFill>
            </a:endParaRPr>
          </a:p>
        </p:txBody>
      </p:sp>
      <p:sp>
        <p:nvSpPr>
          <p:cNvPr id="7" name="Title 4"/>
          <p:cNvSpPr txBox="1">
            <a:spLocks noGrp="1"/>
          </p:cNvSpPr>
          <p:nvPr>
            <p:ph type="title"/>
          </p:nvPr>
        </p:nvSpPr>
        <p:spPr bwMode="auto">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
        <p:nvSpPr>
          <p:cNvPr id="17" name="Content Placeholder 5">
            <a:extLst>
              <a:ext uri="{FF2B5EF4-FFF2-40B4-BE49-F238E27FC236}">
                <a16:creationId xmlns:a16="http://schemas.microsoft.com/office/drawing/2014/main" id="{A511105F-E64E-4D7A-9964-5C5705E8A5B8}"/>
              </a:ext>
            </a:extLst>
          </p:cNvPr>
          <p:cNvSpPr txBox="1">
            <a:spLocks/>
          </p:cNvSpPr>
          <p:nvPr/>
        </p:nvSpPr>
        <p:spPr>
          <a:xfrm>
            <a:off x="76200" y="1676400"/>
            <a:ext cx="9067800" cy="469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3000" b="1" i="1" dirty="0">
                <a:latin typeface="Arial" panose="020B0604020202020204" pitchFamily="34" charset="0"/>
                <a:cs typeface="Arial" panose="020B0604020202020204" pitchFamily="34" charset="0"/>
              </a:rPr>
              <a:t>Long-Term Assets Turnover</a:t>
            </a:r>
          </a:p>
        </p:txBody>
      </p:sp>
      <p:sp>
        <p:nvSpPr>
          <p:cNvPr id="18" name="Text Box 5">
            <a:extLst>
              <a:ext uri="{FF2B5EF4-FFF2-40B4-BE49-F238E27FC236}">
                <a16:creationId xmlns:a16="http://schemas.microsoft.com/office/drawing/2014/main" id="{5976B715-8818-42F4-BD03-6E68A8F3003F}"/>
              </a:ext>
            </a:extLst>
          </p:cNvPr>
          <p:cNvSpPr txBox="1">
            <a:spLocks noChangeArrowheads="1"/>
          </p:cNvSpPr>
          <p:nvPr/>
        </p:nvSpPr>
        <p:spPr bwMode="auto">
          <a:xfrm>
            <a:off x="1373721" y="2532527"/>
            <a:ext cx="4084644"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Total assets turnover=</a:t>
            </a:r>
          </a:p>
        </p:txBody>
      </p:sp>
      <p:grpSp>
        <p:nvGrpSpPr>
          <p:cNvPr id="19" name="Group 10">
            <a:extLst>
              <a:ext uri="{FF2B5EF4-FFF2-40B4-BE49-F238E27FC236}">
                <a16:creationId xmlns:a16="http://schemas.microsoft.com/office/drawing/2014/main" id="{038D8378-9D4A-46E4-8B47-CC3B95B03EC9}"/>
              </a:ext>
            </a:extLst>
          </p:cNvPr>
          <p:cNvGrpSpPr>
            <a:grpSpLocks/>
          </p:cNvGrpSpPr>
          <p:nvPr/>
        </p:nvGrpSpPr>
        <p:grpSpPr bwMode="auto">
          <a:xfrm>
            <a:off x="5458365" y="2151400"/>
            <a:ext cx="2667001" cy="1477963"/>
            <a:chOff x="2963" y="1058"/>
            <a:chExt cx="1680" cy="931"/>
          </a:xfrm>
        </p:grpSpPr>
        <p:sp>
          <p:nvSpPr>
            <p:cNvPr id="20" name="Text Box 7">
              <a:extLst>
                <a:ext uri="{FF2B5EF4-FFF2-40B4-BE49-F238E27FC236}">
                  <a16:creationId xmlns:a16="http://schemas.microsoft.com/office/drawing/2014/main" id="{1D99DEA9-F045-46CE-AC89-5E4981E14525}"/>
                </a:ext>
              </a:extLst>
            </p:cNvPr>
            <p:cNvSpPr txBox="1">
              <a:spLocks noChangeArrowheads="1"/>
            </p:cNvSpPr>
            <p:nvPr/>
          </p:nvSpPr>
          <p:spPr bwMode="auto">
            <a:xfrm>
              <a:off x="3069" y="1058"/>
              <a:ext cx="1409"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Sales</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Total Assets</a:t>
              </a:r>
            </a:p>
          </p:txBody>
        </p:sp>
        <p:sp>
          <p:nvSpPr>
            <p:cNvPr id="21" name="Line 8">
              <a:extLst>
                <a:ext uri="{FF2B5EF4-FFF2-40B4-BE49-F238E27FC236}">
                  <a16:creationId xmlns:a16="http://schemas.microsoft.com/office/drawing/2014/main" id="{FA41F3B4-80B5-49B6-AA41-66134FA21041}"/>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22" name="Text Box 5">
            <a:extLst>
              <a:ext uri="{FF2B5EF4-FFF2-40B4-BE49-F238E27FC236}">
                <a16:creationId xmlns:a16="http://schemas.microsoft.com/office/drawing/2014/main" id="{6DBF2B73-5E97-4D44-B2BF-FCE72B7EEA7A}"/>
              </a:ext>
            </a:extLst>
          </p:cNvPr>
          <p:cNvSpPr txBox="1">
            <a:spLocks noChangeArrowheads="1"/>
          </p:cNvSpPr>
          <p:nvPr/>
        </p:nvSpPr>
        <p:spPr bwMode="auto">
          <a:xfrm>
            <a:off x="1295400" y="4011612"/>
            <a:ext cx="4211409"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Fixed-assets turnover=</a:t>
            </a:r>
          </a:p>
        </p:txBody>
      </p:sp>
      <p:grpSp>
        <p:nvGrpSpPr>
          <p:cNvPr id="23" name="Group 22">
            <a:extLst>
              <a:ext uri="{FF2B5EF4-FFF2-40B4-BE49-F238E27FC236}">
                <a16:creationId xmlns:a16="http://schemas.microsoft.com/office/drawing/2014/main" id="{28988D6C-2B89-43B5-825D-63316FCFC94C}"/>
              </a:ext>
            </a:extLst>
          </p:cNvPr>
          <p:cNvGrpSpPr>
            <a:grpSpLocks/>
          </p:cNvGrpSpPr>
          <p:nvPr/>
        </p:nvGrpSpPr>
        <p:grpSpPr bwMode="auto">
          <a:xfrm>
            <a:off x="5413121" y="3629363"/>
            <a:ext cx="2667002" cy="1477963"/>
            <a:chOff x="2963" y="1058"/>
            <a:chExt cx="1680" cy="931"/>
          </a:xfrm>
        </p:grpSpPr>
        <p:sp>
          <p:nvSpPr>
            <p:cNvPr id="24" name="Text Box 7">
              <a:extLst>
                <a:ext uri="{FF2B5EF4-FFF2-40B4-BE49-F238E27FC236}">
                  <a16:creationId xmlns:a16="http://schemas.microsoft.com/office/drawing/2014/main" id="{AB95AEFE-D1CB-41C9-A65C-4BE845703450}"/>
                </a:ext>
              </a:extLst>
            </p:cNvPr>
            <p:cNvSpPr txBox="1">
              <a:spLocks noChangeArrowheads="1"/>
            </p:cNvSpPr>
            <p:nvPr/>
          </p:nvSpPr>
          <p:spPr bwMode="auto">
            <a:xfrm>
              <a:off x="3058" y="1058"/>
              <a:ext cx="1489"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Sales</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Fixed-assets</a:t>
              </a:r>
            </a:p>
          </p:txBody>
        </p:sp>
        <p:sp>
          <p:nvSpPr>
            <p:cNvPr id="25" name="Line 8">
              <a:extLst>
                <a:ext uri="{FF2B5EF4-FFF2-40B4-BE49-F238E27FC236}">
                  <a16:creationId xmlns:a16="http://schemas.microsoft.com/office/drawing/2014/main" id="{7C23D5A6-6014-4259-AAEA-F3186A5E1679}"/>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72254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69</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a:buNone/>
            </a:pPr>
            <a:r>
              <a:rPr lang="en-US" sz="3000" b="1" i="1" dirty="0">
                <a:latin typeface="Arial" panose="020B0604020202020204" pitchFamily="34" charset="0"/>
                <a:cs typeface="Arial" panose="020B0604020202020204" pitchFamily="34" charset="0"/>
              </a:rPr>
              <a:t>Example: </a:t>
            </a:r>
            <a:r>
              <a:rPr lang="en-US" sz="3000" dirty="0">
                <a:latin typeface="Arial" panose="020B0604020202020204" pitchFamily="34" charset="0"/>
                <a:cs typeface="Arial" panose="020B0604020202020204" pitchFamily="34" charset="0"/>
              </a:rPr>
              <a:t>Which of the following will most likely increase total asset turnover?</a:t>
            </a:r>
          </a:p>
          <a:p>
            <a:pPr marL="514350" indent="-514350">
              <a:buFont typeface="+mj-lt"/>
              <a:buAutoNum type="alphaUcPeriod"/>
            </a:pPr>
            <a:r>
              <a:rPr lang="en-US" sz="3000" dirty="0">
                <a:latin typeface="Arial" panose="020B0604020202020204" pitchFamily="34" charset="0"/>
                <a:cs typeface="Arial" panose="020B0604020202020204" pitchFamily="34" charset="0"/>
              </a:rPr>
              <a:t>Investment in new PP&amp;E.</a:t>
            </a:r>
          </a:p>
          <a:p>
            <a:pPr marL="514350" indent="-514350">
              <a:buFont typeface="+mj-lt"/>
              <a:buAutoNum type="alphaUcPeriod"/>
            </a:pPr>
            <a:r>
              <a:rPr lang="en-US" sz="3000" dirty="0">
                <a:latin typeface="Arial" panose="020B0604020202020204" pitchFamily="34" charset="0"/>
                <a:cs typeface="Arial" panose="020B0604020202020204" pitchFamily="34" charset="0"/>
              </a:rPr>
              <a:t>Share repurchases.</a:t>
            </a:r>
          </a:p>
          <a:p>
            <a:pPr marL="514350" indent="-514350">
              <a:buFont typeface="+mj-lt"/>
              <a:buAutoNum type="alphaUcPeriod"/>
            </a:pPr>
            <a:r>
              <a:rPr lang="en-US" sz="3000" dirty="0">
                <a:latin typeface="Arial" panose="020B0604020202020204" pitchFamily="34" charset="0"/>
                <a:cs typeface="Arial" panose="020B0604020202020204" pitchFamily="34" charset="0"/>
              </a:rPr>
              <a:t>Debt repayment.</a:t>
            </a:r>
          </a:p>
          <a:p>
            <a:pPr marL="514350" indent="-514350">
              <a:buFont typeface="+mj-lt"/>
              <a:buAutoNum type="alphaUcPeriod"/>
            </a:pPr>
            <a:r>
              <a:rPr lang="en-US" sz="3000" dirty="0">
                <a:latin typeface="Arial" panose="020B0604020202020204" pitchFamily="34" charset="0"/>
                <a:cs typeface="Arial" panose="020B0604020202020204" pitchFamily="34" charset="0"/>
              </a:rPr>
              <a:t>Impairment write-downs of fixed assets.</a:t>
            </a:r>
          </a:p>
          <a:p>
            <a:pPr marL="514350" indent="-514350">
              <a:buFont typeface="+mj-lt"/>
              <a:buAutoNum type="alphaUcPeriod"/>
            </a:pPr>
            <a:endParaRPr lang="en-US" sz="3000" dirty="0">
              <a:latin typeface="Arial" panose="020B0604020202020204" pitchFamily="34" charset="0"/>
              <a:cs typeface="Arial" panose="020B0604020202020204" pitchFamily="34" charset="0"/>
            </a:endParaRPr>
          </a:p>
          <a:p>
            <a:pPr marL="514350" indent="-514350">
              <a:buFont typeface="+mj-lt"/>
              <a:buAutoNum type="alphaUcPeriod"/>
            </a:pPr>
            <a:endParaRPr lang="en-US" sz="3000" dirty="0">
              <a:latin typeface="Arial" panose="020B0604020202020204" pitchFamily="34" charset="0"/>
              <a:cs typeface="Arial" panose="020B0604020202020204" pitchFamily="34" charset="0"/>
            </a:endParaRPr>
          </a:p>
          <a:p>
            <a:pPr marL="514350" indent="-514350">
              <a:buFont typeface="+mj-lt"/>
              <a:buAutoNum type="alphaUcPeriod"/>
            </a:pPr>
            <a:endParaRPr lang="en-US" sz="3000" dirty="0">
              <a:latin typeface="Arial" panose="020B0604020202020204" pitchFamily="34" charset="0"/>
              <a:cs typeface="Arial" panose="020B0604020202020204" pitchFamily="34" charset="0"/>
            </a:endParaRPr>
          </a:p>
          <a:p>
            <a:pPr marL="514350" indent="-514350">
              <a:buFont typeface="+mj-lt"/>
              <a:buAutoNum type="alphaUcPeriod"/>
            </a:pPr>
            <a:endParaRPr lang="en-US" sz="3000" dirty="0">
              <a:latin typeface="Arial" panose="020B0604020202020204" pitchFamily="34" charset="0"/>
              <a:cs typeface="Arial" panose="020B0604020202020204" pitchFamily="34" charset="0"/>
            </a:endParaRPr>
          </a:p>
        </p:txBody>
      </p:sp>
      <p:sp>
        <p:nvSpPr>
          <p:cNvPr id="7" name="Title 4"/>
          <p:cNvSpPr txBox="1">
            <a:spLocks noGrp="1"/>
          </p:cNvSpPr>
          <p:nvPr>
            <p:ph type="title"/>
          </p:nvPr>
        </p:nvSpPr>
        <p:spPr bwMode="auto">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Tree>
    <p:extLst>
      <p:ext uri="{BB962C8B-B14F-4D97-AF65-F5344CB8AC3E}">
        <p14:creationId xmlns:p14="http://schemas.microsoft.com/office/powerpoint/2010/main" val="168514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7</a:t>
            </a:fld>
            <a:endParaRPr lang="vi-VN"/>
          </a:p>
        </p:txBody>
      </p:sp>
      <p:sp>
        <p:nvSpPr>
          <p:cNvPr id="10243" name="Content Placeholder 5"/>
          <p:cNvSpPr>
            <a:spLocks noGrp="1"/>
          </p:cNvSpPr>
          <p:nvPr>
            <p:ph idx="1"/>
          </p:nvPr>
        </p:nvSpPr>
        <p:spPr>
          <a:xfrm>
            <a:off x="76200" y="1400968"/>
            <a:ext cx="9067800" cy="4697413"/>
          </a:xfrm>
        </p:spPr>
        <p:txBody>
          <a:bodyPr/>
          <a:lstStyle/>
          <a:p>
            <a:pPr marL="0" lvl="0" indent="0" eaLnBrk="1" fontAlgn="auto" hangingPunct="1">
              <a:spcBef>
                <a:spcPts val="1200"/>
              </a:spcBef>
              <a:spcAft>
                <a:spcPts val="0"/>
              </a:spcAft>
              <a:buNone/>
            </a:pPr>
            <a:r>
              <a:rPr lang="en-US" sz="3000" b="1" i="1" kern="1200" dirty="0">
                <a:solidFill>
                  <a:prstClr val="black"/>
                </a:solidFill>
                <a:latin typeface="Arial" panose="020B0604020202020204" pitchFamily="34" charset="0"/>
                <a:cs typeface="Arial" panose="020B0604020202020204" pitchFamily="34" charset="0"/>
              </a:rPr>
              <a:t>Underlying Assumptions in Financial Statements</a:t>
            </a:r>
          </a:p>
          <a:p>
            <a:pPr marL="571500" lvl="0" indent="-571500" eaLnBrk="1" fontAlgn="auto" hangingPunct="1">
              <a:spcBef>
                <a:spcPts val="1200"/>
              </a:spcBef>
              <a:spcAft>
                <a:spcPts val="0"/>
              </a:spcAft>
              <a:buFont typeface="Wingdings" panose="05000000000000000000" pitchFamily="2" charset="2"/>
              <a:buChar char="§"/>
            </a:pPr>
            <a:r>
              <a:rPr lang="en-US" sz="3000" kern="1200" dirty="0">
                <a:solidFill>
                  <a:prstClr val="black"/>
                </a:solidFill>
                <a:latin typeface="Arial" panose="020B0604020202020204" pitchFamily="34" charset="0"/>
                <a:cs typeface="Arial" panose="020B0604020202020204" pitchFamily="34" charset="0"/>
              </a:rPr>
              <a:t>Accrual accounting.</a:t>
            </a:r>
          </a:p>
          <a:p>
            <a:pPr marL="571500" lvl="0" indent="-571500" eaLnBrk="1" fontAlgn="auto" hangingPunct="1">
              <a:spcBef>
                <a:spcPts val="1200"/>
              </a:spcBef>
              <a:spcAft>
                <a:spcPts val="0"/>
              </a:spcAft>
              <a:buFont typeface="Wingdings" panose="05000000000000000000" pitchFamily="2" charset="2"/>
              <a:buChar char="§"/>
            </a:pPr>
            <a:r>
              <a:rPr lang="en-US" sz="3000" kern="1200" dirty="0">
                <a:solidFill>
                  <a:prstClr val="black"/>
                </a:solidFill>
                <a:latin typeface="Arial" panose="020B0604020202020204" pitchFamily="34" charset="0"/>
                <a:cs typeface="Arial" panose="020B0604020202020204" pitchFamily="34" charset="0"/>
              </a:rPr>
              <a:t>Going concern.</a:t>
            </a:r>
          </a:p>
          <a:p>
            <a:pPr marL="457200" lvl="0" indent="-457200" eaLnBrk="1" fontAlgn="auto" hangingPunct="1">
              <a:spcBef>
                <a:spcPts val="0"/>
              </a:spcBef>
              <a:spcAft>
                <a:spcPts val="0"/>
              </a:spcAft>
              <a:buFont typeface="Wingdings" panose="05000000000000000000" pitchFamily="2" charset="2"/>
              <a:buChar char="Ø"/>
            </a:pPr>
            <a:r>
              <a:rPr lang="en-US" sz="1500" i="1" kern="1200" dirty="0">
                <a:solidFill>
                  <a:prstClr val="black"/>
                </a:solidFill>
                <a:latin typeface="Arial" panose="020B0604020202020204" pitchFamily="34" charset="0"/>
                <a:cs typeface="Arial" panose="020B0604020202020204" pitchFamily="34" charset="0"/>
              </a:rPr>
              <a:t>If cash flows are so important why do people use accrual accounting but not cash-basic accounting, i.e., recognizing revenues and expenses when there are actual flows of cash?</a:t>
            </a:r>
          </a:p>
          <a:p>
            <a:pPr marL="0" lvl="0" indent="0" eaLnBrk="1" fontAlgn="auto" hangingPunct="1">
              <a:spcBef>
                <a:spcPts val="0"/>
              </a:spcBef>
              <a:spcAft>
                <a:spcPts val="0"/>
              </a:spcAft>
              <a:buNone/>
            </a:pPr>
            <a:endParaRPr lang="en-US" sz="1500" i="1" kern="1200" dirty="0">
              <a:solidFill>
                <a:prstClr val="black"/>
              </a:solidFill>
              <a:latin typeface="Arial" panose="020B0604020202020204" pitchFamily="34" charset="0"/>
              <a:cs typeface="Arial" panose="020B0604020202020204" pitchFamily="34" charset="0"/>
            </a:endParaRPr>
          </a:p>
        </p:txBody>
      </p:sp>
      <p:sp>
        <p:nvSpPr>
          <p:cNvPr id="7" name="Title 4"/>
          <p:cNvSpPr>
            <a:spLocks noGrp="1"/>
          </p:cNvSpPr>
          <p:nvPr>
            <p:ph type="title"/>
          </p:nvPr>
        </p:nvSpPr>
        <p:spPr/>
        <p:txBody>
          <a:bodyPr/>
          <a:lstStyle/>
          <a:p>
            <a:pPr marL="465138" indent="-465138"/>
            <a:r>
              <a:rPr lang="en-AU" b="1" dirty="0"/>
              <a:t>I.	FIN. STATEMENTS VS ACTIVITIES</a:t>
            </a:r>
            <a:endParaRPr lang="en-US" dirty="0"/>
          </a:p>
        </p:txBody>
      </p:sp>
    </p:spTree>
    <p:extLst>
      <p:ext uri="{BB962C8B-B14F-4D97-AF65-F5344CB8AC3E}">
        <p14:creationId xmlns:p14="http://schemas.microsoft.com/office/powerpoint/2010/main" val="29944341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70</a:t>
            </a:fld>
            <a:endParaRPr lang="vi-VN">
              <a:solidFill>
                <a:schemeClr val="tx1"/>
              </a:solidFill>
            </a:endParaRPr>
          </a:p>
        </p:txBody>
      </p:sp>
      <p:sp>
        <p:nvSpPr>
          <p:cNvPr id="7" name="Title 4"/>
          <p:cNvSpPr txBox="1">
            <a:spLocks noGrp="1"/>
          </p:cNvSpPr>
          <p:nvPr>
            <p:ph type="title"/>
          </p:nvPr>
        </p:nvSpPr>
        <p:spPr bwMode="auto">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III.	RATIO ANALYSIS</a:t>
            </a:r>
            <a:endParaRPr lang="en-US" sz="4400" kern="0" dirty="0">
              <a:solidFill>
                <a:schemeClr val="bg1"/>
              </a:solidFill>
              <a:latin typeface="+mj-lt"/>
            </a:endParaRPr>
          </a:p>
        </p:txBody>
      </p:sp>
      <p:sp>
        <p:nvSpPr>
          <p:cNvPr id="17" name="Content Placeholder 5">
            <a:extLst>
              <a:ext uri="{FF2B5EF4-FFF2-40B4-BE49-F238E27FC236}">
                <a16:creationId xmlns:a16="http://schemas.microsoft.com/office/drawing/2014/main" id="{A511105F-E64E-4D7A-9964-5C5705E8A5B8}"/>
              </a:ext>
            </a:extLst>
          </p:cNvPr>
          <p:cNvSpPr txBox="1">
            <a:spLocks/>
          </p:cNvSpPr>
          <p:nvPr/>
        </p:nvSpPr>
        <p:spPr>
          <a:xfrm>
            <a:off x="76200" y="1676400"/>
            <a:ext cx="9067800" cy="469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3000" b="1" i="1" dirty="0">
                <a:latin typeface="Arial" panose="020B0604020202020204" pitchFamily="34" charset="0"/>
                <a:cs typeface="Arial" panose="020B0604020202020204" pitchFamily="34" charset="0"/>
              </a:rPr>
              <a:t>Market valuation ratios</a:t>
            </a:r>
          </a:p>
        </p:txBody>
      </p:sp>
      <p:sp>
        <p:nvSpPr>
          <p:cNvPr id="18" name="Text Box 5">
            <a:extLst>
              <a:ext uri="{FF2B5EF4-FFF2-40B4-BE49-F238E27FC236}">
                <a16:creationId xmlns:a16="http://schemas.microsoft.com/office/drawing/2014/main" id="{5976B715-8818-42F4-BD03-6E68A8F3003F}"/>
              </a:ext>
            </a:extLst>
          </p:cNvPr>
          <p:cNvSpPr txBox="1">
            <a:spLocks noChangeArrowheads="1"/>
          </p:cNvSpPr>
          <p:nvPr/>
        </p:nvSpPr>
        <p:spPr bwMode="auto">
          <a:xfrm>
            <a:off x="2901318" y="2532527"/>
            <a:ext cx="1029449"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P/E=</a:t>
            </a:r>
          </a:p>
        </p:txBody>
      </p:sp>
      <p:grpSp>
        <p:nvGrpSpPr>
          <p:cNvPr id="19" name="Group 10">
            <a:extLst>
              <a:ext uri="{FF2B5EF4-FFF2-40B4-BE49-F238E27FC236}">
                <a16:creationId xmlns:a16="http://schemas.microsoft.com/office/drawing/2014/main" id="{038D8378-9D4A-46E4-8B47-CC3B95B03EC9}"/>
              </a:ext>
            </a:extLst>
          </p:cNvPr>
          <p:cNvGrpSpPr>
            <a:grpSpLocks/>
          </p:cNvGrpSpPr>
          <p:nvPr/>
        </p:nvGrpSpPr>
        <p:grpSpPr bwMode="auto">
          <a:xfrm>
            <a:off x="5458365" y="2151400"/>
            <a:ext cx="2667001" cy="1477963"/>
            <a:chOff x="2963" y="1058"/>
            <a:chExt cx="1680" cy="931"/>
          </a:xfrm>
        </p:grpSpPr>
        <p:sp>
          <p:nvSpPr>
            <p:cNvPr id="20" name="Text Box 7">
              <a:extLst>
                <a:ext uri="{FF2B5EF4-FFF2-40B4-BE49-F238E27FC236}">
                  <a16:creationId xmlns:a16="http://schemas.microsoft.com/office/drawing/2014/main" id="{1D99DEA9-F045-46CE-AC89-5E4981E14525}"/>
                </a:ext>
              </a:extLst>
            </p:cNvPr>
            <p:cNvSpPr txBox="1">
              <a:spLocks noChangeArrowheads="1"/>
            </p:cNvSpPr>
            <p:nvPr/>
          </p:nvSpPr>
          <p:spPr bwMode="auto">
            <a:xfrm>
              <a:off x="3440" y="1058"/>
              <a:ext cx="668"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Price</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EPS</a:t>
              </a:r>
            </a:p>
          </p:txBody>
        </p:sp>
        <p:sp>
          <p:nvSpPr>
            <p:cNvPr id="21" name="Line 8">
              <a:extLst>
                <a:ext uri="{FF2B5EF4-FFF2-40B4-BE49-F238E27FC236}">
                  <a16:creationId xmlns:a16="http://schemas.microsoft.com/office/drawing/2014/main" id="{FA41F3B4-80B5-49B6-AA41-66134FA21041}"/>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
        <p:nvSpPr>
          <p:cNvPr id="22" name="Text Box 5">
            <a:extLst>
              <a:ext uri="{FF2B5EF4-FFF2-40B4-BE49-F238E27FC236}">
                <a16:creationId xmlns:a16="http://schemas.microsoft.com/office/drawing/2014/main" id="{6DBF2B73-5E97-4D44-B2BF-FCE72B7EEA7A}"/>
              </a:ext>
            </a:extLst>
          </p:cNvPr>
          <p:cNvSpPr txBox="1">
            <a:spLocks noChangeArrowheads="1"/>
          </p:cNvSpPr>
          <p:nvPr/>
        </p:nvSpPr>
        <p:spPr bwMode="auto">
          <a:xfrm>
            <a:off x="2886380" y="4011612"/>
            <a:ext cx="1029449" cy="553998"/>
          </a:xfrm>
          <a:prstGeom prst="rect">
            <a:avLst/>
          </a:prstGeom>
          <a:noFill/>
          <a:ln w="9525">
            <a:noFill/>
            <a:miter lim="800000"/>
            <a:headEnd/>
            <a:tailEnd/>
          </a:ln>
          <a:effectLst/>
        </p:spPr>
        <p:txBody>
          <a:bodyPr wrap="none">
            <a:spAutoFit/>
          </a:bodyPr>
          <a:lstStyle/>
          <a:p>
            <a:r>
              <a:rPr lang="en-US" altLang="zh-CN" sz="3000" dirty="0">
                <a:latin typeface="Arial" panose="020B0604020202020204" pitchFamily="34" charset="0"/>
                <a:cs typeface="Arial" panose="020B0604020202020204" pitchFamily="34" charset="0"/>
              </a:rPr>
              <a:t>P/B=</a:t>
            </a:r>
          </a:p>
        </p:txBody>
      </p:sp>
      <p:grpSp>
        <p:nvGrpSpPr>
          <p:cNvPr id="23" name="Group 22">
            <a:extLst>
              <a:ext uri="{FF2B5EF4-FFF2-40B4-BE49-F238E27FC236}">
                <a16:creationId xmlns:a16="http://schemas.microsoft.com/office/drawing/2014/main" id="{28988D6C-2B89-43B5-825D-63316FCFC94C}"/>
              </a:ext>
            </a:extLst>
          </p:cNvPr>
          <p:cNvGrpSpPr>
            <a:grpSpLocks/>
          </p:cNvGrpSpPr>
          <p:nvPr/>
        </p:nvGrpSpPr>
        <p:grpSpPr bwMode="auto">
          <a:xfrm>
            <a:off x="4840032" y="3629363"/>
            <a:ext cx="3813178" cy="1477963"/>
            <a:chOff x="2602" y="1058"/>
            <a:chExt cx="2402" cy="931"/>
          </a:xfrm>
        </p:grpSpPr>
        <p:sp>
          <p:nvSpPr>
            <p:cNvPr id="24" name="Text Box 7">
              <a:extLst>
                <a:ext uri="{FF2B5EF4-FFF2-40B4-BE49-F238E27FC236}">
                  <a16:creationId xmlns:a16="http://schemas.microsoft.com/office/drawing/2014/main" id="{AB95AEFE-D1CB-41C9-A65C-4BE845703450}"/>
                </a:ext>
              </a:extLst>
            </p:cNvPr>
            <p:cNvSpPr txBox="1">
              <a:spLocks noChangeArrowheads="1"/>
            </p:cNvSpPr>
            <p:nvPr/>
          </p:nvSpPr>
          <p:spPr bwMode="auto">
            <a:xfrm>
              <a:off x="2602" y="1058"/>
              <a:ext cx="2402" cy="931"/>
            </a:xfrm>
            <a:prstGeom prst="rect">
              <a:avLst/>
            </a:prstGeom>
            <a:noFill/>
            <a:ln w="9525">
              <a:noFill/>
              <a:miter lim="800000"/>
              <a:headEnd/>
              <a:tailEnd/>
            </a:ln>
            <a:effectLst/>
          </p:spPr>
          <p:txBody>
            <a:bodyPr wrap="none">
              <a:spAutoFit/>
            </a:bodyPr>
            <a:lstStyle/>
            <a:p>
              <a:pPr algn="ctr"/>
              <a:r>
                <a:rPr lang="en-US" altLang="zh-CN" sz="3000" dirty="0">
                  <a:latin typeface="Arial" panose="020B0604020202020204" pitchFamily="34" charset="0"/>
                  <a:cs typeface="Arial" panose="020B0604020202020204" pitchFamily="34" charset="0"/>
                </a:rPr>
                <a:t>Price</a:t>
              </a:r>
            </a:p>
            <a:p>
              <a:pPr algn="ctr"/>
              <a:endParaRPr lang="en-US" altLang="zh-CN" sz="3000" b="1" dirty="0">
                <a:latin typeface="Arial" panose="020B0604020202020204" pitchFamily="34" charset="0"/>
                <a:cs typeface="Arial" panose="020B0604020202020204" pitchFamily="34" charset="0"/>
              </a:endParaRPr>
            </a:p>
            <a:p>
              <a:pPr algn="ctr"/>
              <a:r>
                <a:rPr lang="en-US" altLang="zh-CN" sz="3000" dirty="0">
                  <a:latin typeface="Arial" panose="020B0604020202020204" pitchFamily="34" charset="0"/>
                  <a:cs typeface="Arial" panose="020B0604020202020204" pitchFamily="34" charset="0"/>
                </a:rPr>
                <a:t>Book value per share</a:t>
              </a:r>
            </a:p>
          </p:txBody>
        </p:sp>
        <p:sp>
          <p:nvSpPr>
            <p:cNvPr id="25" name="Line 8">
              <a:extLst>
                <a:ext uri="{FF2B5EF4-FFF2-40B4-BE49-F238E27FC236}">
                  <a16:creationId xmlns:a16="http://schemas.microsoft.com/office/drawing/2014/main" id="{7C23D5A6-6014-4259-AAEA-F3186A5E1679}"/>
                </a:ext>
              </a:extLst>
            </p:cNvPr>
            <p:cNvSpPr>
              <a:spLocks noChangeShapeType="1"/>
            </p:cNvSpPr>
            <p:nvPr/>
          </p:nvSpPr>
          <p:spPr bwMode="auto">
            <a:xfrm>
              <a:off x="2963" y="1490"/>
              <a:ext cx="1680" cy="0"/>
            </a:xfrm>
            <a:prstGeom prst="line">
              <a:avLst/>
            </a:prstGeom>
            <a:noFill/>
            <a:ln w="19050">
              <a:solidFill>
                <a:schemeClr val="tx1"/>
              </a:solidFill>
              <a:round/>
              <a:headEnd/>
              <a:tailEnd/>
            </a:ln>
            <a:effectLst/>
          </p:spPr>
          <p:txBody>
            <a:bodyPr/>
            <a:lstStyle/>
            <a:p>
              <a:endParaRPr lang="en-US" sz="30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6339490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71</a:t>
            </a:fld>
            <a:endParaRPr lang="vi-VN">
              <a:solidFill>
                <a:schemeClr val="tx1"/>
              </a:solidFill>
            </a:endParaRPr>
          </a:p>
        </p:txBody>
      </p:sp>
      <p:sp>
        <p:nvSpPr>
          <p:cNvPr id="7" name="Title 4"/>
          <p:cNvSpPr txBox="1">
            <a:spLocks noGrp="1"/>
          </p:cNvSpPr>
          <p:nvPr>
            <p:ph type="title"/>
          </p:nvPr>
        </p:nvSpPr>
        <p:spPr bwMode="auto">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IV.	</a:t>
            </a:r>
            <a:r>
              <a:rPr lang="en-AU" b="1" dirty="0"/>
              <a:t>FINANCIAL FORECASTING</a:t>
            </a:r>
            <a:endParaRPr lang="en-US" sz="4400" kern="0" dirty="0">
              <a:solidFill>
                <a:schemeClr val="bg1"/>
              </a:solidFill>
              <a:latin typeface="+mj-lt"/>
            </a:endParaRPr>
          </a:p>
        </p:txBody>
      </p:sp>
      <p:sp>
        <p:nvSpPr>
          <p:cNvPr id="17" name="Content Placeholder 5">
            <a:extLst>
              <a:ext uri="{FF2B5EF4-FFF2-40B4-BE49-F238E27FC236}">
                <a16:creationId xmlns:a16="http://schemas.microsoft.com/office/drawing/2014/main" id="{A511105F-E64E-4D7A-9964-5C5705E8A5B8}"/>
              </a:ext>
            </a:extLst>
          </p:cNvPr>
          <p:cNvSpPr txBox="1">
            <a:spLocks/>
          </p:cNvSpPr>
          <p:nvPr/>
        </p:nvSpPr>
        <p:spPr>
          <a:xfrm>
            <a:off x="76200" y="1676400"/>
            <a:ext cx="9067800" cy="469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000" dirty="0">
                <a:latin typeface="Arial" panose="020B0604020202020204" pitchFamily="34" charset="0"/>
                <a:cs typeface="Arial" panose="020B0604020202020204" pitchFamily="34" charset="0"/>
              </a:rPr>
              <a:t>Financial forecast and planning can be either for specialized department/individual project or company-wide.</a:t>
            </a:r>
          </a:p>
          <a:p>
            <a:pPr>
              <a:buFont typeface="Wingdings" panose="05000000000000000000" pitchFamily="2" charset="2"/>
              <a:buChar char="§"/>
            </a:pPr>
            <a:r>
              <a:rPr lang="en-US" sz="3000" dirty="0">
                <a:latin typeface="Arial" panose="020B0604020202020204" pitchFamily="34" charset="0"/>
                <a:cs typeface="Arial" panose="020B0604020202020204" pitchFamily="34" charset="0"/>
              </a:rPr>
              <a:t>For company-wide forecasting, future financial statements are projected, from which problems are pointed out. Solving these problem means financial planning.</a:t>
            </a:r>
          </a:p>
          <a:p>
            <a:pPr>
              <a:buFont typeface="Wingdings" panose="05000000000000000000" pitchFamily="2" charset="2"/>
              <a:buChar char="§"/>
            </a:pPr>
            <a:r>
              <a:rPr lang="en-US" sz="3000" dirty="0">
                <a:latin typeface="Arial" panose="020B0604020202020204" pitchFamily="34" charset="0"/>
                <a:cs typeface="Arial" panose="020B0604020202020204" pitchFamily="34" charset="0"/>
              </a:rPr>
              <a:t>Examples of problems: funding needs, trends in costs, treasury management…</a:t>
            </a:r>
          </a:p>
          <a:p>
            <a:pPr>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40517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72</a:t>
            </a:fld>
            <a:endParaRPr lang="vi-VN">
              <a:solidFill>
                <a:schemeClr val="tx1"/>
              </a:solidFill>
            </a:endParaRPr>
          </a:p>
        </p:txBody>
      </p:sp>
      <p:sp>
        <p:nvSpPr>
          <p:cNvPr id="7" name="Title 4"/>
          <p:cNvSpPr txBox="1">
            <a:spLocks noGrp="1"/>
          </p:cNvSpPr>
          <p:nvPr>
            <p:ph type="title"/>
          </p:nvPr>
        </p:nvSpPr>
        <p:spPr bwMode="auto">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IV.	</a:t>
            </a:r>
            <a:r>
              <a:rPr lang="en-AU" b="1" dirty="0"/>
              <a:t>FINANCIAL FORECASTING</a:t>
            </a:r>
            <a:endParaRPr lang="en-US" sz="4400" kern="0" dirty="0">
              <a:solidFill>
                <a:schemeClr val="bg1"/>
              </a:solidFill>
              <a:latin typeface="+mj-lt"/>
            </a:endParaRPr>
          </a:p>
        </p:txBody>
      </p:sp>
      <p:sp>
        <p:nvSpPr>
          <p:cNvPr id="17" name="Content Placeholder 5">
            <a:extLst>
              <a:ext uri="{FF2B5EF4-FFF2-40B4-BE49-F238E27FC236}">
                <a16:creationId xmlns:a16="http://schemas.microsoft.com/office/drawing/2014/main" id="{A511105F-E64E-4D7A-9964-5C5705E8A5B8}"/>
              </a:ext>
            </a:extLst>
          </p:cNvPr>
          <p:cNvSpPr txBox="1">
            <a:spLocks/>
          </p:cNvSpPr>
          <p:nvPr/>
        </p:nvSpPr>
        <p:spPr>
          <a:xfrm>
            <a:off x="76200" y="1676400"/>
            <a:ext cx="9067800" cy="469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000" dirty="0">
                <a:latin typeface="Arial" panose="020B0604020202020204" pitchFamily="34" charset="0"/>
                <a:cs typeface="Arial" panose="020B0604020202020204" pitchFamily="34" charset="0"/>
              </a:rPr>
              <a:t>Forecasting is usually based on Percentage-of-sales method.</a:t>
            </a:r>
          </a:p>
          <a:p>
            <a:pPr>
              <a:buFontTx/>
              <a:buChar char="-"/>
            </a:pPr>
            <a:r>
              <a:rPr lang="en-US" sz="3000" dirty="0">
                <a:latin typeface="Arial" panose="020B0604020202020204" pitchFamily="34" charset="0"/>
                <a:cs typeface="Arial" panose="020B0604020202020204" pitchFamily="34" charset="0"/>
              </a:rPr>
              <a:t>Forecast sales.</a:t>
            </a:r>
          </a:p>
          <a:p>
            <a:pPr>
              <a:buFontTx/>
              <a:buChar char="-"/>
            </a:pPr>
            <a:r>
              <a:rPr lang="en-US" sz="3000" dirty="0">
                <a:latin typeface="Arial" panose="020B0604020202020204" pitchFamily="34" charset="0"/>
                <a:cs typeface="Arial" panose="020B0604020202020204" pitchFamily="34" charset="0"/>
              </a:rPr>
              <a:t>Determine the financial accounts that vary with sales using past data.</a:t>
            </a:r>
          </a:p>
          <a:p>
            <a:pPr>
              <a:buFontTx/>
              <a:buChar char="-"/>
            </a:pPr>
            <a:r>
              <a:rPr lang="en-US" sz="3000" dirty="0">
                <a:latin typeface="Arial" panose="020B0604020202020204" pitchFamily="34" charset="0"/>
                <a:cs typeface="Arial" panose="020B0604020202020204" pitchFamily="34" charset="0"/>
              </a:rPr>
              <a:t>Forecast the financial statements.</a:t>
            </a:r>
          </a:p>
          <a:p>
            <a:pPr>
              <a:buFontTx/>
              <a:buChar char="-"/>
            </a:pPr>
            <a:r>
              <a:rPr lang="en-US" sz="3000" dirty="0">
                <a:latin typeface="Arial" panose="020B0604020202020204" pitchFamily="34" charset="0"/>
                <a:cs typeface="Arial" panose="020B0604020202020204" pitchFamily="34" charset="0"/>
              </a:rPr>
              <a:t>Scenario analysis.</a:t>
            </a:r>
          </a:p>
        </p:txBody>
      </p:sp>
    </p:spTree>
    <p:extLst>
      <p:ext uri="{BB962C8B-B14F-4D97-AF65-F5344CB8AC3E}">
        <p14:creationId xmlns:p14="http://schemas.microsoft.com/office/powerpoint/2010/main" val="23724806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73</a:t>
            </a:fld>
            <a:endParaRPr lang="vi-VN">
              <a:solidFill>
                <a:schemeClr val="tx1"/>
              </a:solidFill>
            </a:endParaRPr>
          </a:p>
        </p:txBody>
      </p:sp>
      <p:sp>
        <p:nvSpPr>
          <p:cNvPr id="7" name="Title 4"/>
          <p:cNvSpPr txBox="1">
            <a:spLocks noGrp="1"/>
          </p:cNvSpPr>
          <p:nvPr>
            <p:ph type="title"/>
          </p:nvPr>
        </p:nvSpPr>
        <p:spPr bwMode="auto">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IV.	</a:t>
            </a:r>
            <a:r>
              <a:rPr lang="en-AU" b="1" dirty="0"/>
              <a:t>FINANCIAL FORECASTING</a:t>
            </a:r>
            <a:endParaRPr lang="en-US" sz="4400" kern="0" dirty="0">
              <a:solidFill>
                <a:schemeClr val="bg1"/>
              </a:solidFill>
              <a:latin typeface="+mj-lt"/>
            </a:endParaRPr>
          </a:p>
        </p:txBody>
      </p:sp>
      <p:sp>
        <p:nvSpPr>
          <p:cNvPr id="17" name="Content Placeholder 5">
            <a:extLst>
              <a:ext uri="{FF2B5EF4-FFF2-40B4-BE49-F238E27FC236}">
                <a16:creationId xmlns:a16="http://schemas.microsoft.com/office/drawing/2014/main" id="{A511105F-E64E-4D7A-9964-5C5705E8A5B8}"/>
              </a:ext>
            </a:extLst>
          </p:cNvPr>
          <p:cNvSpPr txBox="1">
            <a:spLocks/>
          </p:cNvSpPr>
          <p:nvPr/>
        </p:nvSpPr>
        <p:spPr>
          <a:xfrm>
            <a:off x="0" y="1600200"/>
            <a:ext cx="9144000" cy="469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Arial" panose="020B0604020202020204" pitchFamily="34" charset="0"/>
                <a:cs typeface="Arial" panose="020B0604020202020204" pitchFamily="34" charset="0"/>
              </a:rPr>
              <a:t>Example: </a:t>
            </a:r>
            <a:r>
              <a:rPr lang="en-US" dirty="0">
                <a:latin typeface="Arial" panose="020B0604020202020204" pitchFamily="34" charset="0"/>
                <a:cs typeface="Arial" panose="020B0604020202020204" pitchFamily="34" charset="0"/>
              </a:rPr>
              <a:t>In order to meet the market’s increasing demand for the current bestseller muscle-building drug, Tuan Bach Inc. is considering expanding the current production facility. As a result, fixed assets will increase. Working capital will also increase to support increased production and sales. Total increase in assets is estimated to be VND300 </a:t>
            </a:r>
            <a:r>
              <a:rPr lang="en-US" dirty="0" err="1">
                <a:latin typeface="Arial" panose="020B0604020202020204" pitchFamily="34" charset="0"/>
                <a:cs typeface="Arial" panose="020B0604020202020204" pitchFamily="34" charset="0"/>
              </a:rPr>
              <a:t>bil</a:t>
            </a:r>
            <a:r>
              <a:rPr lang="en-US" dirty="0">
                <a:latin typeface="Arial" panose="020B0604020202020204" pitchFamily="34" charset="0"/>
                <a:cs typeface="Arial" panose="020B0604020202020204" pitchFamily="34" charset="0"/>
              </a:rPr>
              <a:t>. However, liabilities are forecasted to be unchanged, and equity to increase VND50bil due to the increase in retained earnings.  </a:t>
            </a:r>
          </a:p>
          <a:p>
            <a:pPr marL="0" indent="0">
              <a:buNone/>
            </a:pPr>
            <a:r>
              <a:rPr lang="en-US" dirty="0">
                <a:latin typeface="Arial" panose="020B0604020202020204" pitchFamily="34" charset="0"/>
                <a:cs typeface="Arial" panose="020B0604020202020204" pitchFamily="34" charset="0"/>
              </a:rPr>
              <a:t>How may Tuan Bach solve the shortage in funding?</a:t>
            </a:r>
          </a:p>
          <a:p>
            <a:pPr>
              <a:buFontTx/>
              <a:buChar char="-"/>
            </a:pPr>
            <a:r>
              <a:rPr lang="en-US" dirty="0">
                <a:latin typeface="Arial" panose="020B0604020202020204" pitchFamily="34" charset="0"/>
                <a:cs typeface="Arial" panose="020B0604020202020204" pitchFamily="34" charset="0"/>
              </a:rPr>
              <a:t>By financing activities?</a:t>
            </a:r>
          </a:p>
          <a:p>
            <a:pPr>
              <a:buFontTx/>
              <a:buChar char="-"/>
            </a:pPr>
            <a:r>
              <a:rPr lang="en-US" dirty="0">
                <a:latin typeface="Arial" panose="020B0604020202020204" pitchFamily="34" charset="0"/>
                <a:cs typeface="Arial" panose="020B0604020202020204" pitchFamily="34" charset="0"/>
              </a:rPr>
              <a:t>By operating activities, i.e. free cash flows?</a:t>
            </a:r>
          </a:p>
          <a:p>
            <a:pPr>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8257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74</a:t>
            </a:fld>
            <a:endParaRPr lang="vi-VN">
              <a:solidFill>
                <a:schemeClr val="tx1"/>
              </a:solidFill>
            </a:endParaRPr>
          </a:p>
        </p:txBody>
      </p:sp>
      <p:sp>
        <p:nvSpPr>
          <p:cNvPr id="7" name="Title 4"/>
          <p:cNvSpPr txBox="1">
            <a:spLocks noGrp="1"/>
          </p:cNvSpPr>
          <p:nvPr>
            <p:ph type="title"/>
          </p:nvPr>
        </p:nvSpPr>
        <p:spPr bwMode="auto">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65138" lvl="0" indent="-465138" algn="l" eaLnBrk="0" hangingPunct="0">
              <a:defRPr/>
            </a:pPr>
            <a:r>
              <a:rPr lang="en-AU" sz="4400" b="1" kern="0" dirty="0">
                <a:solidFill>
                  <a:schemeClr val="bg1"/>
                </a:solidFill>
                <a:latin typeface="+mj-lt"/>
              </a:rPr>
              <a:t>V.	</a:t>
            </a:r>
            <a:r>
              <a:rPr lang="en-AU" b="1" dirty="0"/>
              <a:t>HOMEWORK</a:t>
            </a:r>
            <a:endParaRPr lang="en-US" sz="4400" kern="0" dirty="0">
              <a:solidFill>
                <a:schemeClr val="bg1"/>
              </a:solidFill>
              <a:latin typeface="+mj-lt"/>
            </a:endParaRPr>
          </a:p>
        </p:txBody>
      </p:sp>
      <p:sp>
        <p:nvSpPr>
          <p:cNvPr id="17" name="Content Placeholder 5">
            <a:extLst>
              <a:ext uri="{FF2B5EF4-FFF2-40B4-BE49-F238E27FC236}">
                <a16:creationId xmlns:a16="http://schemas.microsoft.com/office/drawing/2014/main" id="{A511105F-E64E-4D7A-9964-5C5705E8A5B8}"/>
              </a:ext>
            </a:extLst>
          </p:cNvPr>
          <p:cNvSpPr txBox="1">
            <a:spLocks/>
          </p:cNvSpPr>
          <p:nvPr/>
        </p:nvSpPr>
        <p:spPr>
          <a:xfrm>
            <a:off x="0" y="1600200"/>
            <a:ext cx="9144000" cy="469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latin typeface="Arial" panose="020B0604020202020204" pitchFamily="34" charset="0"/>
                <a:cs typeface="Arial" panose="020B0604020202020204" pitchFamily="34" charset="0"/>
              </a:rPr>
              <a:t>Financial model using Excel: An Example</a:t>
            </a:r>
          </a:p>
          <a:p>
            <a:pPr marL="0" indent="0">
              <a:buNone/>
            </a:pPr>
            <a:r>
              <a:rPr lang="en-US" dirty="0">
                <a:latin typeface="Arial" panose="020B0604020202020204" pitchFamily="34" charset="0"/>
                <a:cs typeface="Arial" panose="020B0604020202020204" pitchFamily="34" charset="0"/>
              </a:rPr>
              <a:t>Read the excel file “Financial model – Training material.xlsx”.</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Note: This file is </a:t>
            </a:r>
            <a:r>
              <a:rPr lang="en-US" dirty="0">
                <a:effectLst/>
                <a:ea typeface="Calibri" panose="020F0502020204030204" pitchFamily="34" charset="0"/>
              </a:rPr>
              <a:t>confidential and intended for the sole and exclusive and personal use of the intended learner of this course. Any other use, dissemination, distribution, copying or storing of the file is strictly prohibited.</a:t>
            </a:r>
            <a:endParaRPr lang="en-US" dirty="0">
              <a:cs typeface="Arial" panose="020B0604020202020204" pitchFamily="34" charset="0"/>
            </a:endParaRPr>
          </a:p>
          <a:p>
            <a:pPr>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41580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51325"/>
            <a:ext cx="9144000" cy="1092607"/>
          </a:xfrm>
          <a:prstGeom prst="rect">
            <a:avLst/>
          </a:prstGeom>
          <a:noFill/>
        </p:spPr>
        <p:txBody>
          <a:bodyPr wrap="square" rtlCol="0">
            <a:spAutoFit/>
          </a:bodyPr>
          <a:lstStyle/>
          <a:p>
            <a:pPr lvl="0" algn="l" fontAlgn="auto">
              <a:spcBef>
                <a:spcPts val="0"/>
              </a:spcBef>
              <a:spcAft>
                <a:spcPts val="600"/>
              </a:spcAft>
            </a:pPr>
            <a:r>
              <a:rPr lang="en-US" sz="3000" b="1" i="1" dirty="0">
                <a:solidFill>
                  <a:prstClr val="black"/>
                </a:solidFill>
                <a:latin typeface="Arial" panose="020B0604020202020204" pitchFamily="34" charset="0"/>
                <a:cs typeface="Arial" panose="020B0604020202020204" pitchFamily="34" charset="0"/>
              </a:rPr>
              <a:t>Earnings Management in Practice</a:t>
            </a:r>
          </a:p>
          <a:p>
            <a:pPr lvl="0" algn="l" fontAlgn="auto">
              <a:spcBef>
                <a:spcPts val="0"/>
              </a:spcBef>
              <a:spcAft>
                <a:spcPts val="600"/>
              </a:spcAft>
            </a:pPr>
            <a:r>
              <a:rPr lang="en-US" sz="3000" dirty="0">
                <a:solidFill>
                  <a:prstClr val="black"/>
                </a:solidFill>
                <a:latin typeface="Arial" panose="020B0604020202020204" pitchFamily="34" charset="0"/>
                <a:cs typeface="Arial" panose="020B0604020202020204" pitchFamily="34" charset="0"/>
              </a:rPr>
              <a:t>Find out about SLB operations of VietJet Air.</a:t>
            </a:r>
          </a:p>
        </p:txBody>
      </p:sp>
      <p:sp>
        <p:nvSpPr>
          <p:cNvPr id="4"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852488" lvl="0" indent="-852488" algn="l" eaLnBrk="0" hangingPunct="0">
              <a:defRPr/>
            </a:pPr>
            <a:r>
              <a:rPr lang="en-AU" sz="4000" b="1" kern="0" dirty="0">
                <a:solidFill>
                  <a:schemeClr val="bg1"/>
                </a:solidFill>
                <a:latin typeface="+mj-lt"/>
              </a:rPr>
              <a:t>V.	HOMEWORK</a:t>
            </a:r>
            <a:endParaRPr lang="en-US" sz="4000" kern="0" dirty="0">
              <a:solidFill>
                <a:schemeClr val="bg1"/>
              </a:solidFill>
              <a:latin typeface="+mj-lt"/>
            </a:endParaRPr>
          </a:p>
        </p:txBody>
      </p:sp>
    </p:spTree>
    <p:extLst>
      <p:ext uri="{BB962C8B-B14F-4D97-AF65-F5344CB8AC3E}">
        <p14:creationId xmlns:p14="http://schemas.microsoft.com/office/powerpoint/2010/main" val="193214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51325"/>
            <a:ext cx="9144000" cy="2015936"/>
          </a:xfrm>
          <a:prstGeom prst="rect">
            <a:avLst/>
          </a:prstGeom>
          <a:noFill/>
        </p:spPr>
        <p:txBody>
          <a:bodyPr wrap="square" rtlCol="0">
            <a:spAutoFit/>
          </a:bodyPr>
          <a:lstStyle/>
          <a:p>
            <a:pPr lvl="0" algn="l" fontAlgn="auto">
              <a:spcBef>
                <a:spcPts val="0"/>
              </a:spcBef>
              <a:spcAft>
                <a:spcPts val="600"/>
              </a:spcAft>
            </a:pPr>
            <a:r>
              <a:rPr lang="en-US" sz="3000" b="1" i="1" dirty="0">
                <a:solidFill>
                  <a:prstClr val="black"/>
                </a:solidFill>
                <a:latin typeface="Arial" panose="020B0604020202020204" pitchFamily="34" charset="0"/>
                <a:cs typeface="Arial" panose="020B0604020202020204" pitchFamily="34" charset="0"/>
              </a:rPr>
              <a:t>Earnings Management Methods</a:t>
            </a:r>
          </a:p>
          <a:p>
            <a:pPr marL="457200" lvl="0" indent="-457200" algn="l" fontAlgn="auto">
              <a:spcBef>
                <a:spcPts val="0"/>
              </a:spcBef>
              <a:spcAft>
                <a:spcPts val="600"/>
              </a:spcAft>
              <a:buFont typeface="Wingdings" panose="05000000000000000000" pitchFamily="2" charset="2"/>
              <a:buChar char="§"/>
            </a:pPr>
            <a:r>
              <a:rPr lang="en-US" sz="3000" dirty="0">
                <a:solidFill>
                  <a:prstClr val="black"/>
                </a:solidFill>
                <a:latin typeface="Arial" panose="020B0604020202020204" pitchFamily="34" charset="0"/>
                <a:cs typeface="Arial" panose="020B0604020202020204" pitchFamily="34" charset="0"/>
              </a:rPr>
              <a:t>Refer to Dechow2002 and Roychowdhury2006, describe the difference between accrual earnings management and real earnings management.</a:t>
            </a:r>
          </a:p>
        </p:txBody>
      </p:sp>
      <p:sp>
        <p:nvSpPr>
          <p:cNvPr id="4"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852488" lvl="0" indent="-852488" algn="l" eaLnBrk="0" hangingPunct="0">
              <a:defRPr/>
            </a:pPr>
            <a:r>
              <a:rPr lang="en-AU" sz="4000" b="1" kern="0" dirty="0">
                <a:solidFill>
                  <a:schemeClr val="bg1"/>
                </a:solidFill>
                <a:latin typeface="+mj-lt"/>
              </a:rPr>
              <a:t>V.	HOMEWORK</a:t>
            </a:r>
            <a:endParaRPr lang="en-US" sz="4000" kern="0" dirty="0">
              <a:solidFill>
                <a:schemeClr val="bg1"/>
              </a:solidFill>
              <a:latin typeface="+mj-lt"/>
            </a:endParaRPr>
          </a:p>
        </p:txBody>
      </p:sp>
    </p:spTree>
    <p:extLst>
      <p:ext uri="{BB962C8B-B14F-4D97-AF65-F5344CB8AC3E}">
        <p14:creationId xmlns:p14="http://schemas.microsoft.com/office/powerpoint/2010/main" val="418957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51325"/>
            <a:ext cx="9144000" cy="4170372"/>
          </a:xfrm>
          <a:prstGeom prst="rect">
            <a:avLst/>
          </a:prstGeom>
          <a:noFill/>
        </p:spPr>
        <p:txBody>
          <a:bodyPr wrap="square" rtlCol="0">
            <a:spAutoFit/>
          </a:bodyPr>
          <a:lstStyle/>
          <a:p>
            <a:pPr lvl="0" algn="l" fontAlgn="auto">
              <a:spcBef>
                <a:spcPts val="0"/>
              </a:spcBef>
              <a:spcAft>
                <a:spcPts val="600"/>
              </a:spcAft>
            </a:pPr>
            <a:r>
              <a:rPr lang="en-US" sz="3000" b="1" i="1" dirty="0">
                <a:solidFill>
                  <a:prstClr val="black"/>
                </a:solidFill>
                <a:latin typeface="Arial" panose="020B0604020202020204" pitchFamily="34" charset="0"/>
                <a:cs typeface="Arial" panose="020B0604020202020204" pitchFamily="34" charset="0"/>
              </a:rPr>
              <a:t>Earnings Management to Meet or Beat Thresholds (optional)</a:t>
            </a:r>
          </a:p>
          <a:p>
            <a:pPr lvl="0" algn="l" fontAlgn="auto">
              <a:spcBef>
                <a:spcPts val="0"/>
              </a:spcBef>
              <a:spcAft>
                <a:spcPts val="600"/>
              </a:spcAft>
            </a:pPr>
            <a:r>
              <a:rPr lang="en-US" sz="3000" dirty="0">
                <a:solidFill>
                  <a:prstClr val="black"/>
                </a:solidFill>
                <a:latin typeface="Arial" panose="020B0604020202020204" pitchFamily="34" charset="0"/>
                <a:cs typeface="Arial" panose="020B0604020202020204" pitchFamily="34" charset="0"/>
              </a:rPr>
              <a:t>Refer to Degorge1999.pdf, predict the management behavior when the company’s EPS is:</a:t>
            </a:r>
          </a:p>
          <a:p>
            <a:pPr marL="538163" lvl="0" indent="-538163" algn="l" fontAlgn="auto">
              <a:spcBef>
                <a:spcPts val="0"/>
              </a:spcBef>
              <a:spcAft>
                <a:spcPts val="600"/>
              </a:spcAft>
              <a:buFont typeface="Wingdings" pitchFamily="2" charset="2"/>
              <a:buChar char="§"/>
            </a:pPr>
            <a:r>
              <a:rPr lang="en-US" sz="3000" dirty="0">
                <a:solidFill>
                  <a:prstClr val="black"/>
                </a:solidFill>
                <a:latin typeface="Arial" panose="020B0604020202020204" pitchFamily="34" charset="0"/>
                <a:cs typeface="Arial" panose="020B0604020202020204" pitchFamily="34" charset="0"/>
              </a:rPr>
              <a:t>Slightly negative. </a:t>
            </a:r>
          </a:p>
          <a:p>
            <a:pPr marL="538163" lvl="0" indent="-538163" algn="l" fontAlgn="auto">
              <a:spcBef>
                <a:spcPts val="0"/>
              </a:spcBef>
              <a:spcAft>
                <a:spcPts val="600"/>
              </a:spcAft>
              <a:buFont typeface="Wingdings" pitchFamily="2" charset="2"/>
              <a:buChar char="§"/>
            </a:pPr>
            <a:r>
              <a:rPr lang="en-US" sz="3000" dirty="0">
                <a:solidFill>
                  <a:prstClr val="black"/>
                </a:solidFill>
                <a:latin typeface="Arial" panose="020B0604020202020204" pitchFamily="34" charset="0"/>
                <a:cs typeface="Arial" panose="020B0604020202020204" pitchFamily="34" charset="0"/>
              </a:rPr>
              <a:t>Slightly lower than last year.</a:t>
            </a:r>
          </a:p>
          <a:p>
            <a:pPr marL="538163" lvl="0" indent="-538163" algn="l" fontAlgn="auto">
              <a:spcBef>
                <a:spcPts val="0"/>
              </a:spcBef>
              <a:spcAft>
                <a:spcPts val="600"/>
              </a:spcAft>
              <a:buFont typeface="Wingdings" pitchFamily="2" charset="2"/>
              <a:buChar char="§"/>
            </a:pPr>
            <a:r>
              <a:rPr lang="en-US" sz="3000" dirty="0">
                <a:solidFill>
                  <a:prstClr val="black"/>
                </a:solidFill>
                <a:latin typeface="Arial" panose="020B0604020202020204" pitchFamily="34" charset="0"/>
                <a:cs typeface="Arial" panose="020B0604020202020204" pitchFamily="34" charset="0"/>
              </a:rPr>
              <a:t>Largely negative.</a:t>
            </a:r>
          </a:p>
          <a:p>
            <a:pPr marL="538163" lvl="0" indent="-538163" algn="l" fontAlgn="auto">
              <a:spcBef>
                <a:spcPts val="0"/>
              </a:spcBef>
              <a:spcAft>
                <a:spcPts val="600"/>
              </a:spcAft>
              <a:buFont typeface="Wingdings" pitchFamily="2" charset="2"/>
              <a:buChar char="§"/>
            </a:pPr>
            <a:r>
              <a:rPr lang="en-US" sz="3000" dirty="0">
                <a:solidFill>
                  <a:prstClr val="black"/>
                </a:solidFill>
                <a:latin typeface="Arial" panose="020B0604020202020204" pitchFamily="34" charset="0"/>
                <a:cs typeface="Arial" panose="020B0604020202020204" pitchFamily="34" charset="0"/>
              </a:rPr>
              <a:t>Largely positive.</a:t>
            </a:r>
          </a:p>
        </p:txBody>
      </p:sp>
      <p:sp>
        <p:nvSpPr>
          <p:cNvPr id="4"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852488" lvl="0" indent="-852488" algn="l" eaLnBrk="0" hangingPunct="0">
              <a:defRPr/>
            </a:pPr>
            <a:r>
              <a:rPr lang="en-AU" sz="4000" b="1" kern="0" dirty="0">
                <a:solidFill>
                  <a:schemeClr val="bg1"/>
                </a:solidFill>
                <a:latin typeface="+mj-lt"/>
              </a:rPr>
              <a:t>V.	HOMEWORK</a:t>
            </a:r>
            <a:endParaRPr lang="en-US" sz="4000" kern="0" dirty="0">
              <a:solidFill>
                <a:schemeClr val="bg1"/>
              </a:solidFill>
              <a:latin typeface="+mj-lt"/>
            </a:endParaRPr>
          </a:p>
        </p:txBody>
      </p:sp>
    </p:spTree>
    <p:extLst>
      <p:ext uri="{BB962C8B-B14F-4D97-AF65-F5344CB8AC3E}">
        <p14:creationId xmlns:p14="http://schemas.microsoft.com/office/powerpoint/2010/main" val="424447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35290"/>
            <a:ext cx="9144000" cy="5555367"/>
          </a:xfrm>
          <a:prstGeom prst="rect">
            <a:avLst/>
          </a:prstGeom>
          <a:noFill/>
        </p:spPr>
        <p:txBody>
          <a:bodyPr wrap="square" rtlCol="0">
            <a:spAutoFit/>
          </a:bodyPr>
          <a:lstStyle/>
          <a:p>
            <a:pPr lvl="0" algn="l" fontAlgn="auto">
              <a:spcBef>
                <a:spcPts val="0"/>
              </a:spcBef>
              <a:spcAft>
                <a:spcPts val="600"/>
              </a:spcAft>
            </a:pPr>
            <a:r>
              <a:rPr lang="en-US" sz="3000" b="1" i="1" dirty="0">
                <a:solidFill>
                  <a:prstClr val="black"/>
                </a:solidFill>
                <a:latin typeface="+mn-lt"/>
                <a:cs typeface="Arial" panose="020B0604020202020204" pitchFamily="34" charset="0"/>
              </a:rPr>
              <a:t>Earnings Management around Corporate Events (optional)</a:t>
            </a:r>
          </a:p>
          <a:p>
            <a:pPr lvl="0" algn="l" fontAlgn="auto">
              <a:spcBef>
                <a:spcPts val="0"/>
              </a:spcBef>
              <a:spcAft>
                <a:spcPts val="600"/>
              </a:spcAft>
            </a:pPr>
            <a:r>
              <a:rPr lang="en-US" sz="3000" dirty="0">
                <a:solidFill>
                  <a:prstClr val="black"/>
                </a:solidFill>
                <a:latin typeface="+mn-lt"/>
                <a:cs typeface="Arial" panose="020B0604020202020204" pitchFamily="34" charset="0"/>
              </a:rPr>
              <a:t>Predict the management behavior when:</a:t>
            </a:r>
          </a:p>
          <a:p>
            <a:pPr marL="538163" lvl="0" indent="-538163" algn="l" fontAlgn="auto">
              <a:spcBef>
                <a:spcPts val="0"/>
              </a:spcBef>
              <a:spcAft>
                <a:spcPts val="600"/>
              </a:spcAft>
              <a:buFont typeface="Wingdings" pitchFamily="2" charset="2"/>
              <a:buChar char="§"/>
            </a:pPr>
            <a:r>
              <a:rPr lang="en-US" sz="3000" dirty="0">
                <a:solidFill>
                  <a:prstClr val="black"/>
                </a:solidFill>
                <a:latin typeface="+mn-lt"/>
                <a:cs typeface="Arial" panose="020B0604020202020204" pitchFamily="34" charset="0"/>
              </a:rPr>
              <a:t>The firm is about to issue new shares. (Teoh1998)</a:t>
            </a:r>
          </a:p>
          <a:p>
            <a:pPr marL="538163" lvl="0" indent="-538163" algn="l" fontAlgn="auto">
              <a:spcBef>
                <a:spcPts val="0"/>
              </a:spcBef>
              <a:spcAft>
                <a:spcPts val="600"/>
              </a:spcAft>
              <a:buFont typeface="Wingdings" pitchFamily="2" charset="2"/>
              <a:buChar char="§"/>
            </a:pPr>
            <a:r>
              <a:rPr lang="en-US" sz="3000" dirty="0">
                <a:solidFill>
                  <a:prstClr val="black"/>
                </a:solidFill>
                <a:latin typeface="+mn-lt"/>
                <a:cs typeface="Arial" panose="020B0604020202020204" pitchFamily="34" charset="0"/>
              </a:rPr>
              <a:t>The firm is about to repurchase its own shares (Gong2008).</a:t>
            </a:r>
          </a:p>
          <a:p>
            <a:pPr marL="538163" lvl="0" indent="-538163" algn="l" fontAlgn="auto">
              <a:spcBef>
                <a:spcPts val="0"/>
              </a:spcBef>
              <a:spcAft>
                <a:spcPts val="600"/>
              </a:spcAft>
              <a:buFont typeface="Wingdings" pitchFamily="2" charset="2"/>
              <a:buChar char="§"/>
            </a:pPr>
            <a:r>
              <a:rPr lang="en-US" sz="3000" dirty="0">
                <a:solidFill>
                  <a:prstClr val="black"/>
                </a:solidFill>
                <a:latin typeface="+mn-lt"/>
                <a:cs typeface="Arial" panose="020B0604020202020204" pitchFamily="34" charset="0"/>
              </a:rPr>
              <a:t>Out-going, In-coming, retiring, and new CEO (Wells2002, Kalyta2009, Ali2015).</a:t>
            </a:r>
          </a:p>
          <a:p>
            <a:pPr marL="538163" lvl="0" indent="-538163" algn="l" fontAlgn="auto">
              <a:spcBef>
                <a:spcPts val="0"/>
              </a:spcBef>
              <a:spcAft>
                <a:spcPts val="600"/>
              </a:spcAft>
              <a:buFont typeface="Wingdings" pitchFamily="2" charset="2"/>
              <a:buChar char="§"/>
            </a:pPr>
            <a:r>
              <a:rPr lang="en-US" sz="3000" dirty="0">
                <a:solidFill>
                  <a:prstClr val="black"/>
                </a:solidFill>
                <a:latin typeface="+mn-lt"/>
                <a:cs typeface="Arial" panose="020B0604020202020204" pitchFamily="34" charset="0"/>
              </a:rPr>
              <a:t>CEOs with stock-based compensation (Berstresser2006).</a:t>
            </a:r>
          </a:p>
        </p:txBody>
      </p:sp>
      <p:sp>
        <p:nvSpPr>
          <p:cNvPr id="4" name="Title 4"/>
          <p:cNvSpPr txBox="1">
            <a:spLocks/>
          </p:cNvSpPr>
          <p:nvPr/>
        </p:nvSpPr>
        <p:spPr bwMode="auto">
          <a:xfrm>
            <a:off x="1295400" y="2190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852488" lvl="0" indent="-852488" algn="l" eaLnBrk="0" hangingPunct="0">
              <a:defRPr/>
            </a:pPr>
            <a:r>
              <a:rPr lang="en-AU" sz="4000" b="1" kern="0" dirty="0">
                <a:solidFill>
                  <a:schemeClr val="bg1"/>
                </a:solidFill>
                <a:latin typeface="+mj-lt"/>
              </a:rPr>
              <a:t>V.	HOMEWORK</a:t>
            </a:r>
            <a:endParaRPr lang="en-US" sz="4000" kern="0" dirty="0">
              <a:solidFill>
                <a:schemeClr val="bg1"/>
              </a:solidFill>
              <a:latin typeface="+mj-lt"/>
            </a:endParaRPr>
          </a:p>
        </p:txBody>
      </p:sp>
    </p:spTree>
    <p:extLst>
      <p:ext uri="{BB962C8B-B14F-4D97-AF65-F5344CB8AC3E}">
        <p14:creationId xmlns:p14="http://schemas.microsoft.com/office/powerpoint/2010/main" val="300923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6200" y="1295400"/>
            <a:ext cx="9067800" cy="469741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en-US" sz="3000" dirty="0">
              <a:latin typeface="Arial (Body)"/>
              <a:cs typeface="Calibri" pitchFamily="34" charset="0"/>
            </a:endParaRPr>
          </a:p>
        </p:txBody>
      </p:sp>
      <p:sp>
        <p:nvSpPr>
          <p:cNvPr id="6" name="Title 4"/>
          <p:cNvSpPr txBox="1">
            <a:spLocks/>
          </p:cNvSpPr>
          <p:nvPr/>
        </p:nvSpPr>
        <p:spPr>
          <a:xfrm>
            <a:off x="723900" y="2649070"/>
            <a:ext cx="7772400" cy="147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b="1" dirty="0"/>
              <a:t>END OF CHAPTER </a:t>
            </a:r>
            <a:r>
              <a:rPr lang="en-US" b="1" dirty="0">
                <a:latin typeface="Times New Roman" panose="02020603050405020304" pitchFamily="18" charset="0"/>
                <a:ea typeface="Tahoma" panose="020B0604030504040204" pitchFamily="34" charset="0"/>
                <a:cs typeface="Times New Roman" panose="02020603050405020304" pitchFamily="18" charset="0"/>
              </a:rPr>
              <a:t>2</a:t>
            </a:r>
          </a:p>
        </p:txBody>
      </p:sp>
    </p:spTree>
    <p:extLst>
      <p:ext uri="{BB962C8B-B14F-4D97-AF65-F5344CB8AC3E}">
        <p14:creationId xmlns:p14="http://schemas.microsoft.com/office/powerpoint/2010/main" val="295285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8</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None/>
            </a:pPr>
            <a:r>
              <a:rPr lang="en-US" sz="3000" b="1" i="1" dirty="0"/>
              <a:t>Accrual Accounting</a:t>
            </a:r>
          </a:p>
          <a:p>
            <a:pPr>
              <a:buNone/>
            </a:pPr>
            <a:r>
              <a:rPr lang="en-US" sz="3000" b="1" i="1" dirty="0"/>
              <a:t>Example: </a:t>
            </a:r>
            <a:r>
              <a:rPr lang="en-US" sz="3000" dirty="0"/>
              <a:t>Tuan Bach Corp. sells VND100 million stationary to Mai Linh Book Store on 30-day credit. Cost of production is VND70 million. On the day of delivery Tuan Bach records:</a:t>
            </a:r>
          </a:p>
          <a:p>
            <a:pPr marL="514350" indent="-514350">
              <a:buFont typeface="+mj-lt"/>
              <a:buAutoNum type="alphaUcPeriod"/>
            </a:pPr>
            <a:r>
              <a:rPr lang="en-US" sz="3000" dirty="0"/>
              <a:t>Nothing.</a:t>
            </a:r>
            <a:endParaRPr lang="en-US" sz="3000" i="1" dirty="0">
              <a:cs typeface="Arial" pitchFamily="34" charset="0"/>
            </a:endParaRPr>
          </a:p>
          <a:p>
            <a:pPr marL="514350" lvl="0" indent="-514350" algn="just">
              <a:buFont typeface="+mj-lt"/>
              <a:buAutoNum type="alphaUcPeriod"/>
            </a:pPr>
            <a:r>
              <a:rPr lang="en-US" sz="3000" dirty="0"/>
              <a:t>A 70 mil increase in sales.</a:t>
            </a:r>
          </a:p>
          <a:p>
            <a:pPr marL="514350" indent="-514350">
              <a:buFont typeface="+mj-lt"/>
              <a:buAutoNum type="alphaUcPeriod"/>
            </a:pPr>
            <a:r>
              <a:rPr lang="en-US" sz="3000" dirty="0"/>
              <a:t>A 100 mil increase in liabilities.</a:t>
            </a:r>
          </a:p>
          <a:p>
            <a:pPr marL="514350" indent="-514350">
              <a:buFont typeface="+mj-lt"/>
              <a:buAutoNum type="alphaUcPeriod"/>
            </a:pPr>
            <a:r>
              <a:rPr lang="en-US" sz="3000" dirty="0"/>
              <a:t>A 70 mil decrease in inventory and 100 mil increase in receivables.</a:t>
            </a: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7472" indent="-457200">
              <a:buNone/>
            </a:pPr>
            <a:endParaRPr lang="en-US" sz="3000" i="1" dirty="0"/>
          </a:p>
          <a:p>
            <a:pPr>
              <a:buNone/>
            </a:pPr>
            <a:endParaRPr lang="en-US" sz="3000" i="1" dirty="0"/>
          </a:p>
          <a:p>
            <a:pPr>
              <a:buNone/>
            </a:pPr>
            <a:endParaRPr lang="en-US" sz="3000" i="1" dirty="0"/>
          </a:p>
          <a:p>
            <a:pPr>
              <a:buNone/>
            </a:pPr>
            <a:endParaRPr lang="en-US" sz="3000" i="1" dirty="0"/>
          </a:p>
          <a:p>
            <a:pPr>
              <a:buNone/>
            </a:pPr>
            <a:endParaRPr lang="en-US" sz="3000" i="1" dirty="0"/>
          </a:p>
          <a:p>
            <a:pPr>
              <a:buFontTx/>
              <a:buNone/>
            </a:pPr>
            <a:endParaRPr lang="en-US" sz="3000" dirty="0"/>
          </a:p>
          <a:p>
            <a:pPr>
              <a:buFontTx/>
              <a:buNone/>
            </a:pPr>
            <a:endParaRPr lang="vi-VN" sz="3000" i="1" dirty="0"/>
          </a:p>
        </p:txBody>
      </p:sp>
      <p:sp>
        <p:nvSpPr>
          <p:cNvPr id="8" name="Title 4"/>
          <p:cNvSpPr>
            <a:spLocks noGrp="1"/>
          </p:cNvSpPr>
          <p:nvPr>
            <p:ph type="title"/>
          </p:nvPr>
        </p:nvSpPr>
        <p:spPr>
          <a:xfrm>
            <a:off x="1295400" y="219075"/>
            <a:ext cx="7643812" cy="1000125"/>
          </a:xfrm>
        </p:spPr>
        <p:txBody>
          <a:bodyPr/>
          <a:lstStyle/>
          <a:p>
            <a:pPr marL="465138" indent="-465138"/>
            <a:r>
              <a:rPr lang="en-AU" b="1" dirty="0"/>
              <a:t>I. FIN. STATEMENTS VS ACTIVITIES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solidFill>
                  <a:schemeClr val="tx1"/>
                </a:solidFill>
              </a:rPr>
              <a:pPr/>
              <a:t>9</a:t>
            </a:fld>
            <a:endParaRPr lang="vi-VN">
              <a:solidFill>
                <a:schemeClr val="tx1"/>
              </a:solidFill>
            </a:endParaRPr>
          </a:p>
        </p:txBody>
      </p:sp>
      <p:sp>
        <p:nvSpPr>
          <p:cNvPr id="10243" name="Content Placeholder 5"/>
          <p:cNvSpPr>
            <a:spLocks noGrp="1"/>
          </p:cNvSpPr>
          <p:nvPr>
            <p:ph idx="1"/>
          </p:nvPr>
        </p:nvSpPr>
        <p:spPr>
          <a:xfrm>
            <a:off x="76200" y="1295400"/>
            <a:ext cx="9067800" cy="4697413"/>
          </a:xfrm>
        </p:spPr>
        <p:txBody>
          <a:bodyPr/>
          <a:lstStyle/>
          <a:p>
            <a:pPr marL="347472" indent="-457200" algn="just">
              <a:buNone/>
            </a:pPr>
            <a:r>
              <a:rPr lang="en-US" sz="3000" b="1" i="1" dirty="0"/>
              <a:t>Accrual Accounting</a:t>
            </a:r>
          </a:p>
          <a:p>
            <a:pPr>
              <a:buFont typeface="Arial" panose="020B0604020202020204" pitchFamily="34" charset="0"/>
              <a:buNone/>
            </a:pPr>
            <a:r>
              <a:rPr lang="en-US" sz="3000" b="1" i="1" dirty="0">
                <a:latin typeface="Arial" panose="020B0604020202020204" pitchFamily="34" charset="0"/>
                <a:cs typeface="Arial" panose="020B0604020202020204" pitchFamily="34" charset="0"/>
              </a:rPr>
              <a:t>Example: </a:t>
            </a:r>
            <a:r>
              <a:rPr lang="en-US" sz="3000" dirty="0">
                <a:latin typeface="Arial" panose="020B0604020202020204" pitchFamily="34" charset="0"/>
                <a:cs typeface="Arial" panose="020B0604020202020204" pitchFamily="34" charset="0"/>
              </a:rPr>
              <a:t>December 15</a:t>
            </a:r>
            <a:r>
              <a:rPr lang="en-US" sz="3000" baseline="30000" dirty="0">
                <a:latin typeface="Arial" panose="020B0604020202020204" pitchFamily="34" charset="0"/>
                <a:cs typeface="Arial" panose="020B0604020202020204" pitchFamily="34" charset="0"/>
              </a:rPr>
              <a:t>th</a:t>
            </a:r>
            <a:r>
              <a:rPr lang="en-US" sz="3000" dirty="0">
                <a:latin typeface="Arial" panose="020B0604020202020204" pitchFamily="34" charset="0"/>
                <a:cs typeface="Arial" panose="020B0604020202020204" pitchFamily="34" charset="0"/>
              </a:rPr>
              <a:t>, 2018 Tuan Bach Inc. makes a payment of Euro 120k to Mai Linh Estate to pay for office rent for the year 2019. On the day of payment Mai Linh records:</a:t>
            </a:r>
          </a:p>
          <a:p>
            <a:pPr marL="514350" indent="-514350">
              <a:buFont typeface="+mj-lt"/>
              <a:buAutoNum type="alphaUcPeriod"/>
            </a:pPr>
            <a:r>
              <a:rPr lang="en-US" sz="3000" dirty="0">
                <a:latin typeface="Arial" panose="020B0604020202020204" pitchFamily="34" charset="0"/>
                <a:cs typeface="Arial" panose="020B0604020202020204" pitchFamily="34" charset="0"/>
              </a:rPr>
              <a:t>Nothing.</a:t>
            </a:r>
            <a:endParaRPr lang="en-US" sz="3000" i="1" dirty="0">
              <a:latin typeface="Arial" panose="020B0604020202020204" pitchFamily="34" charset="0"/>
              <a:cs typeface="Arial" panose="020B0604020202020204" pitchFamily="34" charset="0"/>
            </a:endParaRPr>
          </a:p>
          <a:p>
            <a:pPr marL="514350" indent="-514350" algn="just">
              <a:buFont typeface="+mj-lt"/>
              <a:buAutoNum type="alphaUcPeriod"/>
            </a:pPr>
            <a:r>
              <a:rPr lang="en-US" sz="3000" dirty="0">
                <a:latin typeface="Arial" panose="020B0604020202020204" pitchFamily="34" charset="0"/>
                <a:cs typeface="Arial" panose="020B0604020202020204" pitchFamily="34" charset="0"/>
              </a:rPr>
              <a:t>A 120k increase in revenue.</a:t>
            </a:r>
          </a:p>
          <a:p>
            <a:pPr marL="514350" indent="-514350">
              <a:buFont typeface="+mj-lt"/>
              <a:buAutoNum type="alphaUcPeriod"/>
            </a:pPr>
            <a:r>
              <a:rPr lang="en-US" sz="3000" dirty="0">
                <a:latin typeface="Arial" panose="020B0604020202020204" pitchFamily="34" charset="0"/>
                <a:cs typeface="Arial" panose="020B0604020202020204" pitchFamily="34" charset="0"/>
              </a:rPr>
              <a:t>A 120k increase in liabilities.</a:t>
            </a:r>
          </a:p>
          <a:p>
            <a:pPr marL="514350" indent="-514350">
              <a:buFont typeface="+mj-lt"/>
              <a:buAutoNum type="alphaUcPeriod"/>
            </a:pPr>
            <a:r>
              <a:rPr lang="en-US" sz="3000" dirty="0">
                <a:latin typeface="Arial" panose="020B0604020202020204" pitchFamily="34" charset="0"/>
                <a:cs typeface="Arial" panose="020B0604020202020204" pitchFamily="34" charset="0"/>
              </a:rPr>
              <a:t>A 120k increase in cash.</a:t>
            </a: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6075" lvl="0" indent="-346075" algn="just">
              <a:buNone/>
            </a:pPr>
            <a:endParaRPr lang="en-US" sz="3000" i="1" dirty="0">
              <a:cs typeface="Arial" pitchFamily="34" charset="0"/>
            </a:endParaRPr>
          </a:p>
          <a:p>
            <a:pPr marL="347472" indent="-457200">
              <a:buNone/>
            </a:pPr>
            <a:endParaRPr lang="en-US" sz="3000" i="1" dirty="0"/>
          </a:p>
          <a:p>
            <a:pPr>
              <a:buNone/>
            </a:pPr>
            <a:endParaRPr lang="en-US" sz="3000" i="1" dirty="0"/>
          </a:p>
          <a:p>
            <a:pPr>
              <a:buNone/>
            </a:pPr>
            <a:endParaRPr lang="en-US" sz="3000" i="1" dirty="0"/>
          </a:p>
          <a:p>
            <a:pPr>
              <a:buNone/>
            </a:pPr>
            <a:endParaRPr lang="en-US" sz="3000" i="1" dirty="0"/>
          </a:p>
          <a:p>
            <a:pPr>
              <a:buNone/>
            </a:pPr>
            <a:endParaRPr lang="en-US" sz="3000" i="1" dirty="0"/>
          </a:p>
          <a:p>
            <a:pPr>
              <a:buFontTx/>
              <a:buNone/>
            </a:pPr>
            <a:endParaRPr lang="en-US" sz="3000" dirty="0"/>
          </a:p>
          <a:p>
            <a:pPr>
              <a:buFontTx/>
              <a:buNone/>
            </a:pPr>
            <a:endParaRPr lang="vi-VN" sz="3000" i="1" dirty="0"/>
          </a:p>
        </p:txBody>
      </p:sp>
      <p:sp>
        <p:nvSpPr>
          <p:cNvPr id="8" name="Title 4"/>
          <p:cNvSpPr>
            <a:spLocks noGrp="1"/>
          </p:cNvSpPr>
          <p:nvPr>
            <p:ph type="title"/>
          </p:nvPr>
        </p:nvSpPr>
        <p:spPr>
          <a:xfrm>
            <a:off x="1295400" y="219075"/>
            <a:ext cx="7643812" cy="1000125"/>
          </a:xfrm>
        </p:spPr>
        <p:txBody>
          <a:bodyPr/>
          <a:lstStyle/>
          <a:p>
            <a:pPr marL="465138" indent="-465138"/>
            <a:r>
              <a:rPr lang="en-AU" b="1" dirty="0"/>
              <a:t>I.	FIN. STATEMENTS VS ACTIVITIES</a:t>
            </a:r>
            <a:endParaRPr lang="en-US" dirty="0"/>
          </a:p>
        </p:txBody>
      </p:sp>
    </p:spTree>
  </p:cSld>
  <p:clrMapOvr>
    <a:masterClrMapping/>
  </p:clrMapOvr>
</p:sld>
</file>

<file path=ppt/theme/theme1.xml><?xml version="1.0" encoding="utf-8"?>
<a:theme xmlns:a="http://schemas.openxmlformats.org/drawingml/2006/main" name="1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lnDef>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7178</TotalTime>
  <Words>7769</Words>
  <Application>Microsoft Office PowerPoint</Application>
  <PresentationFormat>On-screen Show (4:3)</PresentationFormat>
  <Paragraphs>1087</Paragraphs>
  <Slides>79</Slides>
  <Notes>48</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79</vt:i4>
      </vt:variant>
    </vt:vector>
  </HeadingPairs>
  <TitlesOfParts>
    <vt:vector size="93" baseType="lpstr">
      <vt:lpstr>MS Mincho</vt:lpstr>
      <vt:lpstr>.VnTimeH</vt:lpstr>
      <vt:lpstr>Arial</vt:lpstr>
      <vt:lpstr>Arial (Body)</vt:lpstr>
      <vt:lpstr>Calibri</vt:lpstr>
      <vt:lpstr>Courier New</vt:lpstr>
      <vt:lpstr>inherit</vt:lpstr>
      <vt:lpstr>Segoe UI Historic</vt:lpstr>
      <vt:lpstr>Söhne</vt:lpstr>
      <vt:lpstr>Times New Roman</vt:lpstr>
      <vt:lpstr>Wingdings</vt:lpstr>
      <vt:lpstr>1_Office Theme</vt:lpstr>
      <vt:lpstr>Office Theme</vt:lpstr>
      <vt:lpstr>Equation</vt:lpstr>
      <vt:lpstr>PowerPoint Presentation</vt:lpstr>
      <vt:lpstr>TCH321 CORPORATE FINANCE Nguyễn Mạnh Hiệp 2020 </vt:lpstr>
      <vt:lpstr>CHAPTER 2 FINANCIAL STATEMENT ANALYSIS Nguyen Manh Hiep </vt:lpstr>
      <vt:lpstr>In this chapter</vt:lpstr>
      <vt:lpstr>I. FIN. STATEMENTS VS ACTIVITIES</vt:lpstr>
      <vt:lpstr>I. FIN. STATEMENTS VS ACTIVITIES</vt:lpstr>
      <vt:lpstr>I. FIN. STATEMENTS VS ACTIVITIES</vt:lpstr>
      <vt:lpstr>I. FIN. STATEMENTS VS ACTIVITIES</vt:lpstr>
      <vt:lpstr>I. FIN. STATEMENTS VS ACTIVITIES</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II. FINANCIAL REPORTING FRAMEWORK</vt:lpstr>
      <vt:lpstr>PowerPoint Presentation</vt:lpstr>
      <vt:lpstr>PowerPoint Presentation</vt:lpstr>
      <vt:lpstr>PowerPoint Presentation</vt:lpstr>
      <vt:lpstr>III. RATIO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III. RATIO ANALYSIS</vt:lpstr>
      <vt:lpstr>III. RATIO ANALYSIS</vt:lpstr>
      <vt:lpstr>III. RATIO ANALYSIS</vt:lpstr>
      <vt:lpstr>III. RATIO ANALYSIS</vt:lpstr>
      <vt:lpstr>IV. FINANCIAL FORECASTING</vt:lpstr>
      <vt:lpstr>IV. FINANCIAL FORECASTING</vt:lpstr>
      <vt:lpstr>IV. FINANCIAL FORECASTING</vt:lpstr>
      <vt:lpstr>V. HOMEWORK</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Trần Trung Chiến</cp:lastModifiedBy>
  <cp:revision>550</cp:revision>
  <dcterms:created xsi:type="dcterms:W3CDTF">2008-06-05T02:16:22Z</dcterms:created>
  <dcterms:modified xsi:type="dcterms:W3CDTF">2024-05-24T01:56:18Z</dcterms:modified>
</cp:coreProperties>
</file>