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36"/>
  </p:notesMasterIdLst>
  <p:handoutMasterIdLst>
    <p:handoutMasterId r:id="rId37"/>
  </p:handoutMasterIdLst>
  <p:sldIdLst>
    <p:sldId id="560" r:id="rId3"/>
    <p:sldId id="481" r:id="rId4"/>
    <p:sldId id="257" r:id="rId5"/>
    <p:sldId id="467" r:id="rId6"/>
    <p:sldId id="571" r:id="rId7"/>
    <p:sldId id="507" r:id="rId8"/>
    <p:sldId id="508" r:id="rId9"/>
    <p:sldId id="572" r:id="rId10"/>
    <p:sldId id="544" r:id="rId11"/>
    <p:sldId id="545" r:id="rId12"/>
    <p:sldId id="568" r:id="rId13"/>
    <p:sldId id="547" r:id="rId14"/>
    <p:sldId id="573" r:id="rId15"/>
    <p:sldId id="550" r:id="rId16"/>
    <p:sldId id="556" r:id="rId17"/>
    <p:sldId id="561" r:id="rId18"/>
    <p:sldId id="514" r:id="rId19"/>
    <p:sldId id="517" r:id="rId20"/>
    <p:sldId id="557" r:id="rId21"/>
    <p:sldId id="558" r:id="rId22"/>
    <p:sldId id="559" r:id="rId23"/>
    <p:sldId id="524" r:id="rId24"/>
    <p:sldId id="525" r:id="rId25"/>
    <p:sldId id="532" r:id="rId26"/>
    <p:sldId id="565" r:id="rId27"/>
    <p:sldId id="534" r:id="rId28"/>
    <p:sldId id="569" r:id="rId29"/>
    <p:sldId id="540" r:id="rId30"/>
    <p:sldId id="541" r:id="rId31"/>
    <p:sldId id="575" r:id="rId32"/>
    <p:sldId id="570" r:id="rId33"/>
    <p:sldId id="574" r:id="rId34"/>
    <p:sldId id="506" r:id="rId35"/>
  </p:sldIdLst>
  <p:sldSz cx="9144000" cy="6858000" type="screen4x3"/>
  <p:notesSz cx="6858000" cy="9144000"/>
  <p:defaultTextStyle>
    <a:defPPr>
      <a:defRPr lang="en-US"/>
    </a:defPPr>
    <a:lvl1pPr algn="ctr" rtl="0" fontAlgn="base">
      <a:spcBef>
        <a:spcPct val="0"/>
      </a:spcBef>
      <a:spcAft>
        <a:spcPct val="0"/>
      </a:spcAft>
      <a:defRPr sz="2800" kern="1200">
        <a:solidFill>
          <a:schemeClr val="tx1"/>
        </a:solidFill>
        <a:latin typeface=".VnTimeH" pitchFamily="34" charset="0"/>
        <a:ea typeface="+mn-ea"/>
        <a:cs typeface="+mn-cs"/>
      </a:defRPr>
    </a:lvl1pPr>
    <a:lvl2pPr marL="457200" algn="ctr" rtl="0" fontAlgn="base">
      <a:spcBef>
        <a:spcPct val="0"/>
      </a:spcBef>
      <a:spcAft>
        <a:spcPct val="0"/>
      </a:spcAft>
      <a:defRPr sz="2800" kern="1200">
        <a:solidFill>
          <a:schemeClr val="tx1"/>
        </a:solidFill>
        <a:latin typeface=".VnTimeH" pitchFamily="34" charset="0"/>
        <a:ea typeface="+mn-ea"/>
        <a:cs typeface="+mn-cs"/>
      </a:defRPr>
    </a:lvl2pPr>
    <a:lvl3pPr marL="914400" algn="ctr" rtl="0" fontAlgn="base">
      <a:spcBef>
        <a:spcPct val="0"/>
      </a:spcBef>
      <a:spcAft>
        <a:spcPct val="0"/>
      </a:spcAft>
      <a:defRPr sz="2800" kern="1200">
        <a:solidFill>
          <a:schemeClr val="tx1"/>
        </a:solidFill>
        <a:latin typeface=".VnTimeH" pitchFamily="34" charset="0"/>
        <a:ea typeface="+mn-ea"/>
        <a:cs typeface="+mn-cs"/>
      </a:defRPr>
    </a:lvl3pPr>
    <a:lvl4pPr marL="1371600" algn="ctr" rtl="0" fontAlgn="base">
      <a:spcBef>
        <a:spcPct val="0"/>
      </a:spcBef>
      <a:spcAft>
        <a:spcPct val="0"/>
      </a:spcAft>
      <a:defRPr sz="2800" kern="1200">
        <a:solidFill>
          <a:schemeClr val="tx1"/>
        </a:solidFill>
        <a:latin typeface=".VnTimeH" pitchFamily="34" charset="0"/>
        <a:ea typeface="+mn-ea"/>
        <a:cs typeface="+mn-cs"/>
      </a:defRPr>
    </a:lvl4pPr>
    <a:lvl5pPr marL="1828800" algn="ctr" rtl="0" fontAlgn="base">
      <a:spcBef>
        <a:spcPct val="0"/>
      </a:spcBef>
      <a:spcAft>
        <a:spcPct val="0"/>
      </a:spcAft>
      <a:defRPr sz="2800" kern="1200">
        <a:solidFill>
          <a:schemeClr val="tx1"/>
        </a:solidFill>
        <a:latin typeface=".VnTimeH" pitchFamily="34" charset="0"/>
        <a:ea typeface="+mn-ea"/>
        <a:cs typeface="+mn-cs"/>
      </a:defRPr>
    </a:lvl5pPr>
    <a:lvl6pPr marL="2286000" algn="l" defTabSz="914400" rtl="0" eaLnBrk="1" latinLnBrk="0" hangingPunct="1">
      <a:defRPr sz="2800" kern="1200">
        <a:solidFill>
          <a:schemeClr val="tx1"/>
        </a:solidFill>
        <a:latin typeface=".VnTimeH" pitchFamily="34" charset="0"/>
        <a:ea typeface="+mn-ea"/>
        <a:cs typeface="+mn-cs"/>
      </a:defRPr>
    </a:lvl6pPr>
    <a:lvl7pPr marL="2743200" algn="l" defTabSz="914400" rtl="0" eaLnBrk="1" latinLnBrk="0" hangingPunct="1">
      <a:defRPr sz="2800" kern="1200">
        <a:solidFill>
          <a:schemeClr val="tx1"/>
        </a:solidFill>
        <a:latin typeface=".VnTimeH" pitchFamily="34" charset="0"/>
        <a:ea typeface="+mn-ea"/>
        <a:cs typeface="+mn-cs"/>
      </a:defRPr>
    </a:lvl7pPr>
    <a:lvl8pPr marL="3200400" algn="l" defTabSz="914400" rtl="0" eaLnBrk="1" latinLnBrk="0" hangingPunct="1">
      <a:defRPr sz="2800" kern="1200">
        <a:solidFill>
          <a:schemeClr val="tx1"/>
        </a:solidFill>
        <a:latin typeface=".VnTimeH" pitchFamily="34" charset="0"/>
        <a:ea typeface="+mn-ea"/>
        <a:cs typeface="+mn-cs"/>
      </a:defRPr>
    </a:lvl8pPr>
    <a:lvl9pPr marL="3657600" algn="l" defTabSz="914400" rtl="0" eaLnBrk="1" latinLnBrk="0" hangingPunct="1">
      <a:defRPr sz="2800" kern="1200">
        <a:solidFill>
          <a:schemeClr val="tx1"/>
        </a:solidFill>
        <a:latin typeface=".VnTimeH"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6" autoAdjust="0"/>
    <p:restoredTop sz="94630" autoAdjust="0"/>
  </p:normalViewPr>
  <p:slideViewPr>
    <p:cSldViewPr>
      <p:cViewPr>
        <p:scale>
          <a:sx n="75" d="100"/>
          <a:sy n="75" d="100"/>
        </p:scale>
        <p:origin x="300" y="7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90725-2377-4FF8-882D-CF838F5BE630}" type="doc">
      <dgm:prSet loTypeId="urn:microsoft.com/office/officeart/2005/8/layout/chevron2" loCatId="list" qsTypeId="urn:microsoft.com/office/officeart/2005/8/quickstyle/3d3" qsCatId="3D" csTypeId="urn:microsoft.com/office/officeart/2005/8/colors/accent2_4" csCatId="accent2" phldr="1"/>
      <dgm:spPr/>
      <dgm:t>
        <a:bodyPr/>
        <a:lstStyle/>
        <a:p>
          <a:endParaRPr lang="en-US"/>
        </a:p>
      </dgm:t>
    </dgm:pt>
    <dgm:pt modelId="{86DFD02E-000E-4B0A-B625-334DABAD7E56}">
      <dgm:prSet phldrT="[Text]"/>
      <dgm:spPr/>
      <dgm:t>
        <a:bodyPr/>
        <a:lstStyle/>
        <a:p>
          <a:r>
            <a:rPr lang="en-US" dirty="0">
              <a:latin typeface="+mj-lt"/>
            </a:rPr>
            <a:t>I.</a:t>
          </a:r>
        </a:p>
      </dgm:t>
    </dgm:pt>
    <dgm:pt modelId="{B7A2B1CA-14E5-4FB2-8CFF-370C0739FD71}" type="parTrans" cxnId="{6F37CF59-FF24-4D7E-BABC-C58A5DCFBC58}">
      <dgm:prSet/>
      <dgm:spPr/>
      <dgm:t>
        <a:bodyPr/>
        <a:lstStyle/>
        <a:p>
          <a:endParaRPr lang="en-US"/>
        </a:p>
      </dgm:t>
    </dgm:pt>
    <dgm:pt modelId="{3DF189B5-716D-4743-A867-D921EB21A832}" type="sibTrans" cxnId="{6F37CF59-FF24-4D7E-BABC-C58A5DCFBC58}">
      <dgm:prSet/>
      <dgm:spPr/>
      <dgm:t>
        <a:bodyPr/>
        <a:lstStyle/>
        <a:p>
          <a:endParaRPr lang="en-US"/>
        </a:p>
      </dgm:t>
    </dgm:pt>
    <dgm:pt modelId="{10E0A79B-8418-447D-997B-D7DCC6C486B2}">
      <dgm:prSet phldrT="[Text]"/>
      <dgm:spPr/>
      <dgm:t>
        <a:bodyPr/>
        <a:lstStyle/>
        <a:p>
          <a:r>
            <a:rPr lang="en-US" b="1" dirty="0">
              <a:latin typeface="+mj-lt"/>
            </a:rPr>
            <a:t>COMMON METHODS</a:t>
          </a:r>
        </a:p>
      </dgm:t>
    </dgm:pt>
    <dgm:pt modelId="{97A10DAD-9EE7-4D0C-9C8A-B2730356B375}" type="parTrans" cxnId="{17BCE5AF-5C32-4E90-A281-60332A94E12C}">
      <dgm:prSet/>
      <dgm:spPr/>
      <dgm:t>
        <a:bodyPr/>
        <a:lstStyle/>
        <a:p>
          <a:endParaRPr lang="en-US"/>
        </a:p>
      </dgm:t>
    </dgm:pt>
    <dgm:pt modelId="{22CA3F4B-49C5-46C4-9655-0784E0276CC6}" type="sibTrans" cxnId="{17BCE5AF-5C32-4E90-A281-60332A94E12C}">
      <dgm:prSet/>
      <dgm:spPr/>
      <dgm:t>
        <a:bodyPr/>
        <a:lstStyle/>
        <a:p>
          <a:endParaRPr lang="en-US"/>
        </a:p>
      </dgm:t>
    </dgm:pt>
    <dgm:pt modelId="{17F99300-344F-4C5A-9A2D-345C47102EBE}">
      <dgm:prSet phldrT="[Text]"/>
      <dgm:spPr/>
      <dgm:t>
        <a:bodyPr/>
        <a:lstStyle/>
        <a:p>
          <a:r>
            <a:rPr lang="en-US" b="1" dirty="0">
              <a:latin typeface="+mj-lt"/>
            </a:rPr>
            <a:t>HOMEWORK</a:t>
          </a:r>
        </a:p>
      </dgm:t>
    </dgm:pt>
    <dgm:pt modelId="{A6D5AE37-7AD6-4143-8F22-7A69394CD0ED}" type="parTrans" cxnId="{5E318C0C-59C3-42CD-88F3-73B748FED75E}">
      <dgm:prSet/>
      <dgm:spPr/>
      <dgm:t>
        <a:bodyPr/>
        <a:lstStyle/>
        <a:p>
          <a:endParaRPr lang="en-US"/>
        </a:p>
      </dgm:t>
    </dgm:pt>
    <dgm:pt modelId="{2CD5103F-83E2-47A7-9E18-E5DD44FEA905}" type="sibTrans" cxnId="{5E318C0C-59C3-42CD-88F3-73B748FED75E}">
      <dgm:prSet/>
      <dgm:spPr/>
      <dgm:t>
        <a:bodyPr/>
        <a:lstStyle/>
        <a:p>
          <a:endParaRPr lang="en-US"/>
        </a:p>
      </dgm:t>
    </dgm:pt>
    <dgm:pt modelId="{8EA29EBE-F5D6-42D8-A4A3-D50ADE15432B}">
      <dgm:prSet phldrT="[Text]"/>
      <dgm:spPr/>
      <dgm:t>
        <a:bodyPr/>
        <a:lstStyle/>
        <a:p>
          <a:r>
            <a:rPr lang="vi-VN" dirty="0">
              <a:latin typeface="+mj-lt"/>
            </a:rPr>
            <a:t>IV</a:t>
          </a:r>
          <a:endParaRPr lang="en-US" dirty="0">
            <a:latin typeface="+mj-lt"/>
          </a:endParaRPr>
        </a:p>
      </dgm:t>
    </dgm:pt>
    <dgm:pt modelId="{5E284977-DD4D-4E8F-B8DE-E818CD25616C}" type="parTrans" cxnId="{D1448872-C4E4-4B47-8861-520176E0260B}">
      <dgm:prSet/>
      <dgm:spPr/>
      <dgm:t>
        <a:bodyPr/>
        <a:lstStyle/>
        <a:p>
          <a:endParaRPr lang="en-US"/>
        </a:p>
      </dgm:t>
    </dgm:pt>
    <dgm:pt modelId="{605BF596-84D3-4C24-BC47-F5ED5B3DEF19}" type="sibTrans" cxnId="{D1448872-C4E4-4B47-8861-520176E0260B}">
      <dgm:prSet/>
      <dgm:spPr/>
      <dgm:t>
        <a:bodyPr/>
        <a:lstStyle/>
        <a:p>
          <a:endParaRPr lang="en-US"/>
        </a:p>
      </dgm:t>
    </dgm:pt>
    <dgm:pt modelId="{4E605B21-3D58-4047-828F-D7101B237A79}">
      <dgm:prSet phldrT="[Text]"/>
      <dgm:spPr/>
      <dgm:t>
        <a:bodyPr/>
        <a:lstStyle/>
        <a:p>
          <a:r>
            <a:rPr lang="vi-VN" dirty="0">
              <a:latin typeface="+mj-lt"/>
            </a:rPr>
            <a:t>V</a:t>
          </a:r>
          <a:endParaRPr lang="en-US" dirty="0">
            <a:latin typeface="+mj-lt"/>
          </a:endParaRPr>
        </a:p>
      </dgm:t>
    </dgm:pt>
    <dgm:pt modelId="{7AC3296F-6CCD-4A7E-B8B9-8EC8D887B01C}" type="parTrans" cxnId="{D1ACDB24-A80E-452C-9B63-4D223668A39F}">
      <dgm:prSet/>
      <dgm:spPr/>
      <dgm:t>
        <a:bodyPr/>
        <a:lstStyle/>
        <a:p>
          <a:endParaRPr lang="en-US"/>
        </a:p>
      </dgm:t>
    </dgm:pt>
    <dgm:pt modelId="{C7E2FE5F-EDD0-433A-9A71-D53E8EA29C97}" type="sibTrans" cxnId="{D1ACDB24-A80E-452C-9B63-4D223668A39F}">
      <dgm:prSet/>
      <dgm:spPr/>
      <dgm:t>
        <a:bodyPr/>
        <a:lstStyle/>
        <a:p>
          <a:endParaRPr lang="en-US"/>
        </a:p>
      </dgm:t>
    </dgm:pt>
    <dgm:pt modelId="{FC875074-DEED-4A43-A444-1D248CC0EF4A}">
      <dgm:prSet phldrT="[Text]"/>
      <dgm:spPr/>
      <dgm:t>
        <a:bodyPr/>
        <a:lstStyle/>
        <a:p>
          <a:r>
            <a:rPr lang="en-US" b="1" dirty="0">
              <a:latin typeface="+mj-lt"/>
            </a:rPr>
            <a:t>REAL OPTIONS</a:t>
          </a:r>
        </a:p>
      </dgm:t>
    </dgm:pt>
    <dgm:pt modelId="{0F45A241-B176-4058-9554-81995EB77AFA}" type="parTrans" cxnId="{86EA616C-F31C-4E85-881B-9618867A3EE2}">
      <dgm:prSet/>
      <dgm:spPr/>
      <dgm:t>
        <a:bodyPr/>
        <a:lstStyle/>
        <a:p>
          <a:endParaRPr lang="en-US"/>
        </a:p>
      </dgm:t>
    </dgm:pt>
    <dgm:pt modelId="{AE96CFC5-87E0-4A83-A78E-E8CE147DE92E}" type="sibTrans" cxnId="{86EA616C-F31C-4E85-881B-9618867A3EE2}">
      <dgm:prSet/>
      <dgm:spPr/>
      <dgm:t>
        <a:bodyPr/>
        <a:lstStyle/>
        <a:p>
          <a:endParaRPr lang="en-US"/>
        </a:p>
      </dgm:t>
    </dgm:pt>
    <dgm:pt modelId="{A6A8606B-907C-416D-8974-A965D0A48FB8}">
      <dgm:prSet phldrT="[Text]"/>
      <dgm:spPr/>
      <dgm:t>
        <a:bodyPr/>
        <a:lstStyle/>
        <a:p>
          <a:r>
            <a:rPr lang="en-US" dirty="0">
              <a:latin typeface="+mj-lt"/>
            </a:rPr>
            <a:t>II.</a:t>
          </a:r>
        </a:p>
      </dgm:t>
    </dgm:pt>
    <dgm:pt modelId="{76CF3DB6-074D-4DB7-BFB7-B6D6C9DDBA82}" type="parTrans" cxnId="{B5794E9D-531D-43DF-B5A0-394AC426A4AC}">
      <dgm:prSet/>
      <dgm:spPr/>
      <dgm:t>
        <a:bodyPr/>
        <a:lstStyle/>
        <a:p>
          <a:endParaRPr lang="en-US"/>
        </a:p>
      </dgm:t>
    </dgm:pt>
    <dgm:pt modelId="{191F9544-5B6E-4133-833B-3275AB428D0E}" type="sibTrans" cxnId="{B5794E9D-531D-43DF-B5A0-394AC426A4AC}">
      <dgm:prSet/>
      <dgm:spPr/>
      <dgm:t>
        <a:bodyPr/>
        <a:lstStyle/>
        <a:p>
          <a:endParaRPr lang="en-US"/>
        </a:p>
      </dgm:t>
    </dgm:pt>
    <dgm:pt modelId="{DD2240E0-0B4B-4CB4-A276-CFB77AB255F6}">
      <dgm:prSet phldrT="[Text]"/>
      <dgm:spPr/>
      <dgm:t>
        <a:bodyPr/>
        <a:lstStyle/>
        <a:p>
          <a:r>
            <a:rPr lang="en-US" b="1" dirty="0">
              <a:latin typeface="+mj-lt"/>
            </a:rPr>
            <a:t>COMMON INDICATORS</a:t>
          </a:r>
        </a:p>
      </dgm:t>
    </dgm:pt>
    <dgm:pt modelId="{D6174116-D6B6-4DC9-AACE-E7CF363B60C2}" type="parTrans" cxnId="{561D6CA3-C024-46E5-B5E7-058FC51067E6}">
      <dgm:prSet/>
      <dgm:spPr/>
      <dgm:t>
        <a:bodyPr/>
        <a:lstStyle/>
        <a:p>
          <a:endParaRPr lang="en-US"/>
        </a:p>
      </dgm:t>
    </dgm:pt>
    <dgm:pt modelId="{EEA41705-8207-4B5B-904B-6E61BFC2F761}" type="sibTrans" cxnId="{561D6CA3-C024-46E5-B5E7-058FC51067E6}">
      <dgm:prSet/>
      <dgm:spPr/>
      <dgm:t>
        <a:bodyPr/>
        <a:lstStyle/>
        <a:p>
          <a:endParaRPr lang="en-US"/>
        </a:p>
      </dgm:t>
    </dgm:pt>
    <dgm:pt modelId="{A0AE6E92-0C7B-4486-AC03-B3A37E0E5609}" type="pres">
      <dgm:prSet presAssocID="{F4A90725-2377-4FF8-882D-CF838F5BE630}" presName="linearFlow" presStyleCnt="0">
        <dgm:presLayoutVars>
          <dgm:dir/>
          <dgm:animLvl val="lvl"/>
          <dgm:resizeHandles val="exact"/>
        </dgm:presLayoutVars>
      </dgm:prSet>
      <dgm:spPr/>
    </dgm:pt>
    <dgm:pt modelId="{182B36AE-F3E8-4CA1-9924-D2CFD2E70DB6}" type="pres">
      <dgm:prSet presAssocID="{86DFD02E-000E-4B0A-B625-334DABAD7E56}" presName="composite" presStyleCnt="0"/>
      <dgm:spPr/>
    </dgm:pt>
    <dgm:pt modelId="{524FE6F2-5A0B-484A-A0B6-0C69A1B8540E}" type="pres">
      <dgm:prSet presAssocID="{86DFD02E-000E-4B0A-B625-334DABAD7E56}" presName="parentText" presStyleLbl="alignNode1" presStyleIdx="0" presStyleCnt="4">
        <dgm:presLayoutVars>
          <dgm:chMax val="1"/>
          <dgm:bulletEnabled val="1"/>
        </dgm:presLayoutVars>
      </dgm:prSet>
      <dgm:spPr/>
    </dgm:pt>
    <dgm:pt modelId="{77748097-2660-441D-912F-169B830F3186}" type="pres">
      <dgm:prSet presAssocID="{86DFD02E-000E-4B0A-B625-334DABAD7E56}" presName="descendantText" presStyleLbl="alignAcc1" presStyleIdx="0" presStyleCnt="4" custLinFactNeighborX="0" custLinFactNeighborY="-58">
        <dgm:presLayoutVars>
          <dgm:bulletEnabled val="1"/>
        </dgm:presLayoutVars>
      </dgm:prSet>
      <dgm:spPr/>
    </dgm:pt>
    <dgm:pt modelId="{21677750-39AD-4F76-B70B-C2F2531C353F}" type="pres">
      <dgm:prSet presAssocID="{3DF189B5-716D-4743-A867-D921EB21A832}" presName="sp" presStyleCnt="0"/>
      <dgm:spPr/>
    </dgm:pt>
    <dgm:pt modelId="{8451C74F-08AE-4EB2-BB66-8B134E14E2FF}" type="pres">
      <dgm:prSet presAssocID="{A6A8606B-907C-416D-8974-A965D0A48FB8}" presName="composite" presStyleCnt="0"/>
      <dgm:spPr/>
    </dgm:pt>
    <dgm:pt modelId="{2C713551-402D-482D-BFEE-4E8A7056C2FA}" type="pres">
      <dgm:prSet presAssocID="{A6A8606B-907C-416D-8974-A965D0A48FB8}" presName="parentText" presStyleLbl="alignNode1" presStyleIdx="1" presStyleCnt="4">
        <dgm:presLayoutVars>
          <dgm:chMax val="1"/>
          <dgm:bulletEnabled val="1"/>
        </dgm:presLayoutVars>
      </dgm:prSet>
      <dgm:spPr/>
    </dgm:pt>
    <dgm:pt modelId="{7C2B7228-5312-41CB-AE72-7DEBB6B1011E}" type="pres">
      <dgm:prSet presAssocID="{A6A8606B-907C-416D-8974-A965D0A48FB8}" presName="descendantText" presStyleLbl="alignAcc1" presStyleIdx="1" presStyleCnt="4" custLinFactNeighborX="0" custLinFactNeighborY="-58">
        <dgm:presLayoutVars>
          <dgm:bulletEnabled val="1"/>
        </dgm:presLayoutVars>
      </dgm:prSet>
      <dgm:spPr/>
    </dgm:pt>
    <dgm:pt modelId="{CC70D20F-9D64-4E09-AA57-74B7C1127A15}" type="pres">
      <dgm:prSet presAssocID="{191F9544-5B6E-4133-833B-3275AB428D0E}" presName="sp" presStyleCnt="0"/>
      <dgm:spPr/>
    </dgm:pt>
    <dgm:pt modelId="{3B1FEBCD-CA28-4F29-98F5-5245AF64631D}" type="pres">
      <dgm:prSet presAssocID="{8EA29EBE-F5D6-42D8-A4A3-D50ADE15432B}" presName="composite" presStyleCnt="0"/>
      <dgm:spPr/>
    </dgm:pt>
    <dgm:pt modelId="{19BD0D48-4A07-4729-9B2A-0CE986900479}" type="pres">
      <dgm:prSet presAssocID="{8EA29EBE-F5D6-42D8-A4A3-D50ADE15432B}" presName="parentText" presStyleLbl="alignNode1" presStyleIdx="2" presStyleCnt="4">
        <dgm:presLayoutVars>
          <dgm:chMax val="1"/>
          <dgm:bulletEnabled val="1"/>
        </dgm:presLayoutVars>
      </dgm:prSet>
      <dgm:spPr/>
    </dgm:pt>
    <dgm:pt modelId="{411ACFEF-EA78-47CF-93C7-EF426244440D}" type="pres">
      <dgm:prSet presAssocID="{8EA29EBE-F5D6-42D8-A4A3-D50ADE15432B}" presName="descendantText" presStyleLbl="alignAcc1" presStyleIdx="2" presStyleCnt="4">
        <dgm:presLayoutVars>
          <dgm:bulletEnabled val="1"/>
        </dgm:presLayoutVars>
      </dgm:prSet>
      <dgm:spPr/>
    </dgm:pt>
    <dgm:pt modelId="{C7CC76B7-3106-477C-8EC0-16E40EE8AA72}" type="pres">
      <dgm:prSet presAssocID="{605BF596-84D3-4C24-BC47-F5ED5B3DEF19}" presName="sp" presStyleCnt="0"/>
      <dgm:spPr/>
    </dgm:pt>
    <dgm:pt modelId="{531139CA-0CB6-48C0-93B5-9C767AC60CA5}" type="pres">
      <dgm:prSet presAssocID="{4E605B21-3D58-4047-828F-D7101B237A79}" presName="composite" presStyleCnt="0"/>
      <dgm:spPr/>
    </dgm:pt>
    <dgm:pt modelId="{31D66939-7F6A-405E-A469-BE477AD7626F}" type="pres">
      <dgm:prSet presAssocID="{4E605B21-3D58-4047-828F-D7101B237A79}" presName="parentText" presStyleLbl="alignNode1" presStyleIdx="3" presStyleCnt="4">
        <dgm:presLayoutVars>
          <dgm:chMax val="1"/>
          <dgm:bulletEnabled val="1"/>
        </dgm:presLayoutVars>
      </dgm:prSet>
      <dgm:spPr/>
    </dgm:pt>
    <dgm:pt modelId="{2A9DDA34-09EB-4803-9835-962A16B6896E}" type="pres">
      <dgm:prSet presAssocID="{4E605B21-3D58-4047-828F-D7101B237A79}" presName="descendantText" presStyleLbl="alignAcc1" presStyleIdx="3" presStyleCnt="4">
        <dgm:presLayoutVars>
          <dgm:bulletEnabled val="1"/>
        </dgm:presLayoutVars>
      </dgm:prSet>
      <dgm:spPr/>
    </dgm:pt>
  </dgm:ptLst>
  <dgm:cxnLst>
    <dgm:cxn modelId="{8AC9B805-42C1-46C7-81CA-8062D87AE738}" type="presOf" srcId="{FC875074-DEED-4A43-A444-1D248CC0EF4A}" destId="{411ACFEF-EA78-47CF-93C7-EF426244440D}" srcOrd="0" destOrd="0" presId="urn:microsoft.com/office/officeart/2005/8/layout/chevron2"/>
    <dgm:cxn modelId="{5E318C0C-59C3-42CD-88F3-73B748FED75E}" srcId="{4E605B21-3D58-4047-828F-D7101B237A79}" destId="{17F99300-344F-4C5A-9A2D-345C47102EBE}" srcOrd="0" destOrd="0" parTransId="{A6D5AE37-7AD6-4143-8F22-7A69394CD0ED}" sibTransId="{2CD5103F-83E2-47A7-9E18-E5DD44FEA905}"/>
    <dgm:cxn modelId="{75629E0D-D3CE-40BA-B367-3B5EC7B8A1AA}" type="presOf" srcId="{17F99300-344F-4C5A-9A2D-345C47102EBE}" destId="{2A9DDA34-09EB-4803-9835-962A16B6896E}" srcOrd="0" destOrd="0" presId="urn:microsoft.com/office/officeart/2005/8/layout/chevron2"/>
    <dgm:cxn modelId="{05496017-82EA-4F2B-B0FC-52FC6620884E}" type="presOf" srcId="{F4A90725-2377-4FF8-882D-CF838F5BE630}" destId="{A0AE6E92-0C7B-4486-AC03-B3A37E0E5609}" srcOrd="0" destOrd="0" presId="urn:microsoft.com/office/officeart/2005/8/layout/chevron2"/>
    <dgm:cxn modelId="{EC029920-0341-482D-A76B-88ADB25C7EAD}" type="presOf" srcId="{8EA29EBE-F5D6-42D8-A4A3-D50ADE15432B}" destId="{19BD0D48-4A07-4729-9B2A-0CE986900479}" srcOrd="0" destOrd="0" presId="urn:microsoft.com/office/officeart/2005/8/layout/chevron2"/>
    <dgm:cxn modelId="{D1ACDB24-A80E-452C-9B63-4D223668A39F}" srcId="{F4A90725-2377-4FF8-882D-CF838F5BE630}" destId="{4E605B21-3D58-4047-828F-D7101B237A79}" srcOrd="3" destOrd="0" parTransId="{7AC3296F-6CCD-4A7E-B8B9-8EC8D887B01C}" sibTransId="{C7E2FE5F-EDD0-433A-9A71-D53E8EA29C97}"/>
    <dgm:cxn modelId="{FC32BD65-8D82-427E-9A88-BCB9F630C58A}" type="presOf" srcId="{4E605B21-3D58-4047-828F-D7101B237A79}" destId="{31D66939-7F6A-405E-A469-BE477AD7626F}" srcOrd="0" destOrd="0" presId="urn:microsoft.com/office/officeart/2005/8/layout/chevron2"/>
    <dgm:cxn modelId="{86EA616C-F31C-4E85-881B-9618867A3EE2}" srcId="{8EA29EBE-F5D6-42D8-A4A3-D50ADE15432B}" destId="{FC875074-DEED-4A43-A444-1D248CC0EF4A}" srcOrd="0" destOrd="0" parTransId="{0F45A241-B176-4058-9554-81995EB77AFA}" sibTransId="{AE96CFC5-87E0-4A83-A78E-E8CE147DE92E}"/>
    <dgm:cxn modelId="{D1448872-C4E4-4B47-8861-520176E0260B}" srcId="{F4A90725-2377-4FF8-882D-CF838F5BE630}" destId="{8EA29EBE-F5D6-42D8-A4A3-D50ADE15432B}" srcOrd="2" destOrd="0" parTransId="{5E284977-DD4D-4E8F-B8DE-E818CD25616C}" sibTransId="{605BF596-84D3-4C24-BC47-F5ED5B3DEF19}"/>
    <dgm:cxn modelId="{6F37CF59-FF24-4D7E-BABC-C58A5DCFBC58}" srcId="{F4A90725-2377-4FF8-882D-CF838F5BE630}" destId="{86DFD02E-000E-4B0A-B625-334DABAD7E56}" srcOrd="0" destOrd="0" parTransId="{B7A2B1CA-14E5-4FB2-8CFF-370C0739FD71}" sibTransId="{3DF189B5-716D-4743-A867-D921EB21A832}"/>
    <dgm:cxn modelId="{3D4A3E5A-3A5C-40C0-AE06-35C67D526CDE}" type="presOf" srcId="{A6A8606B-907C-416D-8974-A965D0A48FB8}" destId="{2C713551-402D-482D-BFEE-4E8A7056C2FA}" srcOrd="0" destOrd="0" presId="urn:microsoft.com/office/officeart/2005/8/layout/chevron2"/>
    <dgm:cxn modelId="{B5794E9D-531D-43DF-B5A0-394AC426A4AC}" srcId="{F4A90725-2377-4FF8-882D-CF838F5BE630}" destId="{A6A8606B-907C-416D-8974-A965D0A48FB8}" srcOrd="1" destOrd="0" parTransId="{76CF3DB6-074D-4DB7-BFB7-B6D6C9DDBA82}" sibTransId="{191F9544-5B6E-4133-833B-3275AB428D0E}"/>
    <dgm:cxn modelId="{561D6CA3-C024-46E5-B5E7-058FC51067E6}" srcId="{A6A8606B-907C-416D-8974-A965D0A48FB8}" destId="{DD2240E0-0B4B-4CB4-A276-CFB77AB255F6}" srcOrd="0" destOrd="0" parTransId="{D6174116-D6B6-4DC9-AACE-E7CF363B60C2}" sibTransId="{EEA41705-8207-4B5B-904B-6E61BFC2F761}"/>
    <dgm:cxn modelId="{17BCE5AF-5C32-4E90-A281-60332A94E12C}" srcId="{86DFD02E-000E-4B0A-B625-334DABAD7E56}" destId="{10E0A79B-8418-447D-997B-D7DCC6C486B2}" srcOrd="0" destOrd="0" parTransId="{97A10DAD-9EE7-4D0C-9C8A-B2730356B375}" sibTransId="{22CA3F4B-49C5-46C4-9655-0784E0276CC6}"/>
    <dgm:cxn modelId="{612DBEB7-5E9D-459A-8D30-9E915B47881E}" type="presOf" srcId="{86DFD02E-000E-4B0A-B625-334DABAD7E56}" destId="{524FE6F2-5A0B-484A-A0B6-0C69A1B8540E}" srcOrd="0" destOrd="0" presId="urn:microsoft.com/office/officeart/2005/8/layout/chevron2"/>
    <dgm:cxn modelId="{0E0A5AE7-B75F-43C5-AC52-097B28131025}" type="presOf" srcId="{DD2240E0-0B4B-4CB4-A276-CFB77AB255F6}" destId="{7C2B7228-5312-41CB-AE72-7DEBB6B1011E}" srcOrd="0" destOrd="0" presId="urn:microsoft.com/office/officeart/2005/8/layout/chevron2"/>
    <dgm:cxn modelId="{0096ADFE-1318-4F15-B066-3A3563DFBF5B}" type="presOf" srcId="{10E0A79B-8418-447D-997B-D7DCC6C486B2}" destId="{77748097-2660-441D-912F-169B830F3186}" srcOrd="0" destOrd="0" presId="urn:microsoft.com/office/officeart/2005/8/layout/chevron2"/>
    <dgm:cxn modelId="{D1DBA45F-71D4-4B76-97C5-00DAE2B08361}" type="presParOf" srcId="{A0AE6E92-0C7B-4486-AC03-B3A37E0E5609}" destId="{182B36AE-F3E8-4CA1-9924-D2CFD2E70DB6}" srcOrd="0" destOrd="0" presId="urn:microsoft.com/office/officeart/2005/8/layout/chevron2"/>
    <dgm:cxn modelId="{E13CCDF2-696D-44C1-8099-DE1DA069C47B}" type="presParOf" srcId="{182B36AE-F3E8-4CA1-9924-D2CFD2E70DB6}" destId="{524FE6F2-5A0B-484A-A0B6-0C69A1B8540E}" srcOrd="0" destOrd="0" presId="urn:microsoft.com/office/officeart/2005/8/layout/chevron2"/>
    <dgm:cxn modelId="{1BA6EB55-96CD-4DDD-BAA7-BE1F72E4F110}" type="presParOf" srcId="{182B36AE-F3E8-4CA1-9924-D2CFD2E70DB6}" destId="{77748097-2660-441D-912F-169B830F3186}" srcOrd="1" destOrd="0" presId="urn:microsoft.com/office/officeart/2005/8/layout/chevron2"/>
    <dgm:cxn modelId="{B85E9B60-1176-4426-A5C9-75CC06297CBA}" type="presParOf" srcId="{A0AE6E92-0C7B-4486-AC03-B3A37E0E5609}" destId="{21677750-39AD-4F76-B70B-C2F2531C353F}" srcOrd="1" destOrd="0" presId="urn:microsoft.com/office/officeart/2005/8/layout/chevron2"/>
    <dgm:cxn modelId="{3F37FA41-C701-49D9-83D9-790C53818D3F}" type="presParOf" srcId="{A0AE6E92-0C7B-4486-AC03-B3A37E0E5609}" destId="{8451C74F-08AE-4EB2-BB66-8B134E14E2FF}" srcOrd="2" destOrd="0" presId="urn:microsoft.com/office/officeart/2005/8/layout/chevron2"/>
    <dgm:cxn modelId="{DEAA1830-DA4B-42AA-8023-01D420291C28}" type="presParOf" srcId="{8451C74F-08AE-4EB2-BB66-8B134E14E2FF}" destId="{2C713551-402D-482D-BFEE-4E8A7056C2FA}" srcOrd="0" destOrd="0" presId="urn:microsoft.com/office/officeart/2005/8/layout/chevron2"/>
    <dgm:cxn modelId="{F1B67D10-2D50-4B29-8845-39A0997B2561}" type="presParOf" srcId="{8451C74F-08AE-4EB2-BB66-8B134E14E2FF}" destId="{7C2B7228-5312-41CB-AE72-7DEBB6B1011E}" srcOrd="1" destOrd="0" presId="urn:microsoft.com/office/officeart/2005/8/layout/chevron2"/>
    <dgm:cxn modelId="{65477CB9-CE3C-4AAF-98C5-DD1D963FE235}" type="presParOf" srcId="{A0AE6E92-0C7B-4486-AC03-B3A37E0E5609}" destId="{CC70D20F-9D64-4E09-AA57-74B7C1127A15}" srcOrd="3" destOrd="0" presId="urn:microsoft.com/office/officeart/2005/8/layout/chevron2"/>
    <dgm:cxn modelId="{254CEAAB-82BD-48C7-951F-3ABA159D796F}" type="presParOf" srcId="{A0AE6E92-0C7B-4486-AC03-B3A37E0E5609}" destId="{3B1FEBCD-CA28-4F29-98F5-5245AF64631D}" srcOrd="4" destOrd="0" presId="urn:microsoft.com/office/officeart/2005/8/layout/chevron2"/>
    <dgm:cxn modelId="{EE67E43B-1377-4AEC-A8B3-1D2D8852CE0F}" type="presParOf" srcId="{3B1FEBCD-CA28-4F29-98F5-5245AF64631D}" destId="{19BD0D48-4A07-4729-9B2A-0CE986900479}" srcOrd="0" destOrd="0" presId="urn:microsoft.com/office/officeart/2005/8/layout/chevron2"/>
    <dgm:cxn modelId="{B427399B-1C7F-4C60-8368-E2CEA11B6A6F}" type="presParOf" srcId="{3B1FEBCD-CA28-4F29-98F5-5245AF64631D}" destId="{411ACFEF-EA78-47CF-93C7-EF426244440D}" srcOrd="1" destOrd="0" presId="urn:microsoft.com/office/officeart/2005/8/layout/chevron2"/>
    <dgm:cxn modelId="{2C5FE9AB-8F0D-44C7-B52C-70024061C310}" type="presParOf" srcId="{A0AE6E92-0C7B-4486-AC03-B3A37E0E5609}" destId="{C7CC76B7-3106-477C-8EC0-16E40EE8AA72}" srcOrd="5" destOrd="0" presId="urn:microsoft.com/office/officeart/2005/8/layout/chevron2"/>
    <dgm:cxn modelId="{C17551D9-4794-4175-9665-ECC9DB7E162F}" type="presParOf" srcId="{A0AE6E92-0C7B-4486-AC03-B3A37E0E5609}" destId="{531139CA-0CB6-48C0-93B5-9C767AC60CA5}" srcOrd="6" destOrd="0" presId="urn:microsoft.com/office/officeart/2005/8/layout/chevron2"/>
    <dgm:cxn modelId="{985BE077-0CB8-4B3F-95D8-B41CC91CC4AF}" type="presParOf" srcId="{531139CA-0CB6-48C0-93B5-9C767AC60CA5}" destId="{31D66939-7F6A-405E-A469-BE477AD7626F}" srcOrd="0" destOrd="0" presId="urn:microsoft.com/office/officeart/2005/8/layout/chevron2"/>
    <dgm:cxn modelId="{000ED25D-37DD-4934-8E07-46D4DA542CCB}" type="presParOf" srcId="{531139CA-0CB6-48C0-93B5-9C767AC60CA5}" destId="{2A9DDA34-09EB-4803-9835-962A16B6896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E6F2-5A0B-484A-A0B6-0C69A1B8540E}">
      <dsp:nvSpPr>
        <dsp:cNvPr id="0" name=""/>
        <dsp:cNvSpPr/>
      </dsp:nvSpPr>
      <dsp:spPr>
        <a:xfrm rot="5400000">
          <a:off x="-221813" y="224074"/>
          <a:ext cx="1478756" cy="1035129"/>
        </a:xfrm>
        <a:prstGeom prst="chevron">
          <a:avLst/>
        </a:prstGeom>
        <a:solidFill>
          <a:schemeClr val="accent2">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j-lt"/>
            </a:rPr>
            <a:t>I.</a:t>
          </a:r>
        </a:p>
      </dsp:txBody>
      <dsp:txXfrm rot="-5400000">
        <a:off x="1" y="519826"/>
        <a:ext cx="1035129" cy="443627"/>
      </dsp:txXfrm>
    </dsp:sp>
    <dsp:sp modelId="{77748097-2660-441D-912F-169B830F3186}">
      <dsp:nvSpPr>
        <dsp:cNvPr id="0" name=""/>
        <dsp:cNvSpPr/>
      </dsp:nvSpPr>
      <dsp:spPr>
        <a:xfrm rot="5400000">
          <a:off x="4608968" y="-3572135"/>
          <a:ext cx="961191" cy="810887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b="1" kern="1200" dirty="0">
              <a:latin typeface="+mj-lt"/>
            </a:rPr>
            <a:t>COMMON METHODS</a:t>
          </a:r>
        </a:p>
      </dsp:txBody>
      <dsp:txXfrm rot="-5400000">
        <a:off x="1035129" y="48625"/>
        <a:ext cx="8061949" cy="867349"/>
      </dsp:txXfrm>
    </dsp:sp>
    <dsp:sp modelId="{2C713551-402D-482D-BFEE-4E8A7056C2FA}">
      <dsp:nvSpPr>
        <dsp:cNvPr id="0" name=""/>
        <dsp:cNvSpPr/>
      </dsp:nvSpPr>
      <dsp:spPr>
        <a:xfrm rot="5400000">
          <a:off x="-221813" y="1558448"/>
          <a:ext cx="1478756" cy="1035129"/>
        </a:xfrm>
        <a:prstGeom prst="chevron">
          <a:avLst/>
        </a:prstGeom>
        <a:solidFill>
          <a:schemeClr val="accent2">
            <a:shade val="50000"/>
            <a:hueOff val="-20742"/>
            <a:satOff val="-4204"/>
            <a:lumOff val="2312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j-lt"/>
            </a:rPr>
            <a:t>II.</a:t>
          </a:r>
        </a:p>
      </dsp:txBody>
      <dsp:txXfrm rot="-5400000">
        <a:off x="1" y="1854200"/>
        <a:ext cx="1035129" cy="443627"/>
      </dsp:txXfrm>
    </dsp:sp>
    <dsp:sp modelId="{7C2B7228-5312-41CB-AE72-7DEBB6B1011E}">
      <dsp:nvSpPr>
        <dsp:cNvPr id="0" name=""/>
        <dsp:cNvSpPr/>
      </dsp:nvSpPr>
      <dsp:spPr>
        <a:xfrm rot="5400000">
          <a:off x="4608968" y="-2237762"/>
          <a:ext cx="961191" cy="810887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b="1" kern="1200" dirty="0">
              <a:latin typeface="+mj-lt"/>
            </a:rPr>
            <a:t>COMMON INDICATORS</a:t>
          </a:r>
        </a:p>
      </dsp:txBody>
      <dsp:txXfrm rot="-5400000">
        <a:off x="1035129" y="1382998"/>
        <a:ext cx="8061949" cy="867349"/>
      </dsp:txXfrm>
    </dsp:sp>
    <dsp:sp modelId="{19BD0D48-4A07-4729-9B2A-0CE986900479}">
      <dsp:nvSpPr>
        <dsp:cNvPr id="0" name=""/>
        <dsp:cNvSpPr/>
      </dsp:nvSpPr>
      <dsp:spPr>
        <a:xfrm rot="5400000">
          <a:off x="-221813" y="2892822"/>
          <a:ext cx="1478756" cy="1035129"/>
        </a:xfrm>
        <a:prstGeom prst="chevron">
          <a:avLst/>
        </a:prstGeom>
        <a:solidFill>
          <a:schemeClr val="accent2">
            <a:shade val="50000"/>
            <a:hueOff val="-41484"/>
            <a:satOff val="-8409"/>
            <a:lumOff val="4625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kern="1200" dirty="0">
              <a:latin typeface="+mj-lt"/>
            </a:rPr>
            <a:t>IV</a:t>
          </a:r>
          <a:endParaRPr lang="en-US" sz="3000" kern="1200" dirty="0">
            <a:latin typeface="+mj-lt"/>
          </a:endParaRPr>
        </a:p>
      </dsp:txBody>
      <dsp:txXfrm rot="-5400000">
        <a:off x="1" y="3188574"/>
        <a:ext cx="1035129" cy="443627"/>
      </dsp:txXfrm>
    </dsp:sp>
    <dsp:sp modelId="{411ACFEF-EA78-47CF-93C7-EF426244440D}">
      <dsp:nvSpPr>
        <dsp:cNvPr id="0" name=""/>
        <dsp:cNvSpPr/>
      </dsp:nvSpPr>
      <dsp:spPr>
        <a:xfrm rot="5400000">
          <a:off x="4608968" y="-902830"/>
          <a:ext cx="961191" cy="810887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b="1" kern="1200" dirty="0">
              <a:latin typeface="+mj-lt"/>
            </a:rPr>
            <a:t>REAL OPTIONS</a:t>
          </a:r>
        </a:p>
      </dsp:txBody>
      <dsp:txXfrm rot="-5400000">
        <a:off x="1035129" y="2717930"/>
        <a:ext cx="8061949" cy="867349"/>
      </dsp:txXfrm>
    </dsp:sp>
    <dsp:sp modelId="{31D66939-7F6A-405E-A469-BE477AD7626F}">
      <dsp:nvSpPr>
        <dsp:cNvPr id="0" name=""/>
        <dsp:cNvSpPr/>
      </dsp:nvSpPr>
      <dsp:spPr>
        <a:xfrm rot="5400000">
          <a:off x="-221813" y="4227195"/>
          <a:ext cx="1478756" cy="1035129"/>
        </a:xfrm>
        <a:prstGeom prst="chevron">
          <a:avLst/>
        </a:prstGeom>
        <a:solidFill>
          <a:schemeClr val="accent2">
            <a:shade val="50000"/>
            <a:hueOff val="-20742"/>
            <a:satOff val="-4204"/>
            <a:lumOff val="2312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kern="1200" dirty="0">
              <a:latin typeface="+mj-lt"/>
            </a:rPr>
            <a:t>V</a:t>
          </a:r>
          <a:endParaRPr lang="en-US" sz="3000" kern="1200" dirty="0">
            <a:latin typeface="+mj-lt"/>
          </a:endParaRPr>
        </a:p>
      </dsp:txBody>
      <dsp:txXfrm rot="-5400000">
        <a:off x="1" y="4522947"/>
        <a:ext cx="1035129" cy="443627"/>
      </dsp:txXfrm>
    </dsp:sp>
    <dsp:sp modelId="{2A9DDA34-09EB-4803-9835-962A16B6896E}">
      <dsp:nvSpPr>
        <dsp:cNvPr id="0" name=""/>
        <dsp:cNvSpPr/>
      </dsp:nvSpPr>
      <dsp:spPr>
        <a:xfrm rot="5400000">
          <a:off x="4608968" y="431542"/>
          <a:ext cx="961191" cy="810887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b="1" kern="1200" dirty="0">
              <a:latin typeface="+mj-lt"/>
            </a:rPr>
            <a:t>HOMEWORK</a:t>
          </a:r>
        </a:p>
      </dsp:txBody>
      <dsp:txXfrm rot="-5400000">
        <a:off x="1035129" y="4052303"/>
        <a:ext cx="8061949" cy="8673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C2545CC-EA56-49B8-B497-8F8B6AC292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BF2BEB-69F8-431C-9A27-EEB99C1603E2}"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C1CBA1-5E06-4AAE-8B1D-BADDD55A354C}" type="slidenum">
              <a:rPr lang="en-US" smtClean="0"/>
              <a:pPr/>
              <a:t>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
        <p:nvSpPr>
          <p:cNvPr id="34821" name="Header Placeholder 4"/>
          <p:cNvSpPr>
            <a:spLocks noGrp="1"/>
          </p:cNvSpPr>
          <p:nvPr>
            <p:ph type="hdr" sz="quarter"/>
          </p:nvPr>
        </p:nvSpPr>
        <p:spPr>
          <a:noFill/>
        </p:spPr>
        <p:txBody>
          <a:bodyPr/>
          <a:lstStyle/>
          <a:p>
            <a:r>
              <a:rPr lang="vi-VN"/>
              <a:t>Kỹ năng Giao tiếp và Thuyết trình</a:t>
            </a:r>
            <a:endParaRPr lang="en-US"/>
          </a:p>
        </p:txBody>
      </p:sp>
      <p:sp>
        <p:nvSpPr>
          <p:cNvPr id="34822"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8625704-DE92-484A-B048-B1AFD5DBBFB5}" type="slidenum">
              <a:rPr lang="en-US" smtClean="0"/>
              <a:pPr/>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
        <p:nvSpPr>
          <p:cNvPr id="35845" name="Header Placeholder 4"/>
          <p:cNvSpPr>
            <a:spLocks noGrp="1"/>
          </p:cNvSpPr>
          <p:nvPr>
            <p:ph type="hdr" sz="quarter"/>
          </p:nvPr>
        </p:nvSpPr>
        <p:spPr>
          <a:noFill/>
        </p:spPr>
        <p:txBody>
          <a:bodyPr/>
          <a:lstStyle/>
          <a:p>
            <a:r>
              <a:rPr lang="vi-VN"/>
              <a:t>Kỹ năng Giao tiếp và Thuyết trình</a:t>
            </a:r>
            <a:endParaRPr lang="en-US"/>
          </a:p>
        </p:txBody>
      </p:sp>
      <p:sp>
        <p:nvSpPr>
          <p:cNvPr id="35846"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25</a:t>
            </a:fld>
            <a:endParaRPr lang="en-US"/>
          </a:p>
        </p:txBody>
      </p:sp>
    </p:spTree>
    <p:extLst>
      <p:ext uri="{BB962C8B-B14F-4D97-AF65-F5344CB8AC3E}">
        <p14:creationId xmlns:p14="http://schemas.microsoft.com/office/powerpoint/2010/main" val="61275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4D2068F-418B-4B43-A071-3EEC89035CB3}"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14BE1384-35D3-4E24-B5B5-F09A59360253}"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68A2E60-DC49-46DF-AA4D-2DB3622844AE}"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0FFC685-2EE6-4E8B-8B57-13668B332CC3}" type="slidenum">
              <a:rPr lang="vi-VN"/>
              <a:pPr>
                <a:defRPr/>
              </a:pPr>
              <a:t>‹#›</a:t>
            </a:fld>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F438FFB-B064-46FF-AEFE-FDBF423D3F29}" type="slidenum">
              <a:rPr lang="vi-VN"/>
              <a:pPr>
                <a:defRPr/>
              </a:pPr>
              <a:t>‹#›</a:t>
            </a:fld>
            <a:endParaRPr lang="vi-V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89B1961-8601-41AB-8990-5C4780EF5815}" type="slidenum">
              <a:rPr lang="vi-VN"/>
              <a:pPr>
                <a:defRPr/>
              </a:pPr>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3641D33B-7EEE-4B47-83CE-DACDF4571AB0}" type="slidenum">
              <a:rPr lang="vi-VN"/>
              <a:pPr>
                <a:defRPr/>
              </a:pPr>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5ED930B8-4234-4DDE-A318-FB9A63183386}" type="slidenum">
              <a:rPr lang="vi-VN"/>
              <a:pPr>
                <a:defRPr/>
              </a:pPr>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A48BE472-2AA5-40FB-9448-6294DF09E21B}" type="slidenum">
              <a:rPr lang="vi-VN"/>
              <a:pPr>
                <a:defRPr/>
              </a:pPr>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ECAE3E66-F402-4F95-93C0-C90C0568C30F}" type="slidenum">
              <a:rPr lang="vi-VN"/>
              <a:pPr>
                <a:defRPr/>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580A3A9-996F-4DC7-964C-487BBAF1D3EA}"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F28CF6-417F-4BEA-A1D1-19A0E382E4A8}"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1BC4B2B-1444-46F9-8632-B31729C43BF0}" type="slidenum">
              <a:rPr lang="vi-VN"/>
              <a:pPr>
                <a:defRPr/>
              </a:pPr>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DBDF325-9CE3-4C79-A145-803CB46E0B3B}" type="slidenum">
              <a:rPr lang="vi-VN"/>
              <a:pPr>
                <a:defRPr/>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160900C-2477-4CEE-87E7-1FDE47CF4CE1}" type="slidenum">
              <a:rPr lang="vi-VN"/>
              <a:pPr>
                <a:defRPr/>
              </a:pPr>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142875"/>
            <a:ext cx="7643812" cy="1000125"/>
          </a:xfrm>
        </p:spPr>
        <p:txBody>
          <a:bodyPr/>
          <a:lstStyle/>
          <a:p>
            <a:r>
              <a:rPr lang="en-US"/>
              <a:t>Click to edit Master title style</a:t>
            </a:r>
          </a:p>
        </p:txBody>
      </p:sp>
      <p:sp>
        <p:nvSpPr>
          <p:cNvPr id="3" name="Chart Placeholder 2"/>
          <p:cNvSpPr>
            <a:spLocks noGrp="1"/>
          </p:cNvSpPr>
          <p:nvPr>
            <p:ph type="chart" idx="1"/>
          </p:nvPr>
        </p:nvSpPr>
        <p:spPr>
          <a:xfrm>
            <a:off x="142875" y="1428750"/>
            <a:ext cx="8858250" cy="469741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9E4DB2C-FDFE-428B-B860-45AF3EFB691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A1A4CB7-B42D-4324-B5F7-8560074A05BC}"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AB170B10-82FA-45E1-9E15-9204540954F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71350BF5-BB09-470F-A9F4-118EAC84A56D}"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8EC280D3-7747-4F65-9596-754273B157A3}"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4CF77FA8-FA99-4EB9-AB82-145B43214C9D}"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207D628-19E9-4335-9E84-DF63FE07BBA2}"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1967828E-EDB9-4DDD-9D13-D0EA23EC4207}"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8"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ED07ED0-20C9-4613-B4F5-CE0974B6BD27}"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A24F0AB-0867-4A80-8F51-7418E4A200AC}"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package" Target="../embeddings/Microsoft_Excel_Worksheet1.xlsx"/><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noFill/>
          <a:ln>
            <a:miter lim="800000"/>
            <a:headEnd/>
            <a:tailEnd/>
          </a:ln>
        </p:spPr>
        <p:txBody>
          <a:bodyPr/>
          <a:lstStyle/>
          <a:p>
            <a:fld id="{B121D5F1-0473-4E1B-8D8A-8DA83FB29BFF}" type="slidenum">
              <a:rPr lang="vi-VN" smtClean="0"/>
              <a:pPr/>
              <a:t>1</a:t>
            </a:fld>
            <a:endParaRPr lang="vi-VN"/>
          </a:p>
        </p:txBody>
      </p:sp>
      <p:sp>
        <p:nvSpPr>
          <p:cNvPr id="3075" name="TextBox 2"/>
          <p:cNvSpPr txBox="1">
            <a:spLocks noChangeArrowheads="1"/>
          </p:cNvSpPr>
          <p:nvPr/>
        </p:nvSpPr>
        <p:spPr bwMode="auto">
          <a:xfrm>
            <a:off x="304800" y="1447800"/>
            <a:ext cx="8610600" cy="3108543"/>
          </a:xfrm>
          <a:prstGeom prst="rect">
            <a:avLst/>
          </a:prstGeom>
          <a:noFill/>
          <a:ln w="9525">
            <a:noFill/>
            <a:miter lim="800000"/>
            <a:headEnd/>
            <a:tailEnd/>
          </a:ln>
        </p:spPr>
        <p:txBody>
          <a:bodyPr>
            <a:spAutoFit/>
          </a:bodyPr>
          <a:lstStyle/>
          <a:p>
            <a:pPr lvl="0" algn="l"/>
            <a:r>
              <a:rPr lang="en-US" b="1" dirty="0">
                <a:solidFill>
                  <a:srgbClr val="000000"/>
                </a:solidFill>
                <a:latin typeface="Times New Roman"/>
              </a:rPr>
              <a:t>WARNING</a:t>
            </a:r>
          </a:p>
          <a:p>
            <a:pPr lvl="0" algn="l"/>
            <a:endParaRPr lang="en-US" b="1" dirty="0">
              <a:solidFill>
                <a:srgbClr val="000000"/>
              </a:solidFill>
              <a:latin typeface="Times New Roman"/>
            </a:endParaRPr>
          </a:p>
          <a:p>
            <a:pPr lvl="0" algn="l"/>
            <a:r>
              <a:rPr lang="en-US" b="1" dirty="0">
                <a:solidFill>
                  <a:srgbClr val="000000"/>
                </a:solidFill>
                <a:latin typeface="Times New Roman"/>
              </a:rPr>
              <a:t>This collection of slides provides an idea of the course structure and key words.</a:t>
            </a:r>
          </a:p>
          <a:p>
            <a:pPr lvl="0" algn="l"/>
            <a:endParaRPr lang="en-US" b="1" dirty="0">
              <a:solidFill>
                <a:srgbClr val="000000"/>
              </a:solidFill>
              <a:latin typeface="Times New Roman"/>
            </a:endParaRPr>
          </a:p>
          <a:p>
            <a:pPr lvl="0" algn="l"/>
            <a:r>
              <a:rPr lang="en-US" b="1" dirty="0">
                <a:solidFill>
                  <a:srgbClr val="000000"/>
                </a:solidFill>
                <a:latin typeface="Times New Roman"/>
              </a:rPr>
              <a:t>It is </a:t>
            </a:r>
            <a:r>
              <a:rPr lang="en-US" b="1" u="sng" dirty="0">
                <a:solidFill>
                  <a:srgbClr val="000000"/>
                </a:solidFill>
                <a:latin typeface="Times New Roman"/>
              </a:rPr>
              <a:t>NOT</a:t>
            </a:r>
            <a:r>
              <a:rPr lang="en-US" b="1" dirty="0">
                <a:solidFill>
                  <a:srgbClr val="000000"/>
                </a:solidFill>
                <a:latin typeface="Times New Roman"/>
              </a:rPr>
              <a:t> intended to substitute the readings required by the instructor.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2"/>
          <p:cNvSpPr>
            <a:spLocks noGrp="1"/>
          </p:cNvSpPr>
          <p:nvPr>
            <p:ph idx="1"/>
          </p:nvPr>
        </p:nvSpPr>
        <p:spPr>
          <a:xfrm>
            <a:off x="142875" y="1550987"/>
            <a:ext cx="8858250" cy="4697413"/>
          </a:xfrm>
        </p:spPr>
        <p:txBody>
          <a:bodyPr/>
          <a:lstStyle/>
          <a:p>
            <a:pPr marL="514350" indent="-514350">
              <a:buNone/>
            </a:pPr>
            <a:r>
              <a:rPr lang="vi-VN" sz="3000" b="1" i="1" dirty="0"/>
              <a:t>WACC</a:t>
            </a:r>
            <a:r>
              <a:rPr lang="en-US" sz="3000" b="1" i="1" dirty="0"/>
              <a:t> Method</a:t>
            </a:r>
            <a:endParaRPr lang="vi-VN" sz="3000" b="1" i="1" dirty="0"/>
          </a:p>
          <a:p>
            <a:pPr marL="344488" indent="-344488">
              <a:buFont typeface="Wingdings" pitchFamily="2" charset="2"/>
              <a:buChar char="§"/>
            </a:pPr>
            <a:r>
              <a:rPr lang="en-US" sz="3000" dirty="0"/>
              <a:t>Estimate project’s free cash flows</a:t>
            </a:r>
            <a:r>
              <a:rPr lang="vi-VN" sz="3000" dirty="0"/>
              <a:t>.</a:t>
            </a:r>
            <a:endParaRPr lang="en-US" sz="3000" dirty="0"/>
          </a:p>
          <a:p>
            <a:pPr marL="344488" indent="-344488">
              <a:buFont typeface="Wingdings" pitchFamily="2" charset="2"/>
              <a:buChar char="§"/>
            </a:pPr>
            <a:r>
              <a:rPr lang="en-US" sz="3000" dirty="0"/>
              <a:t>Calculate</a:t>
            </a:r>
            <a:r>
              <a:rPr lang="vi-VN" sz="3000" dirty="0"/>
              <a:t> WACC.</a:t>
            </a:r>
            <a:endParaRPr lang="en-US" sz="3000" dirty="0"/>
          </a:p>
          <a:p>
            <a:pPr marL="344488" indent="-344488">
              <a:buFont typeface="Wingdings" pitchFamily="2" charset="2"/>
              <a:buChar char="§"/>
            </a:pPr>
            <a:r>
              <a:rPr lang="en-US" sz="3000" dirty="0"/>
              <a:t>Accept/Reject the project based on</a:t>
            </a:r>
            <a:r>
              <a:rPr lang="vi-VN" sz="3000" dirty="0"/>
              <a:t> NPV.</a:t>
            </a:r>
            <a:endParaRPr lang="en-US" sz="3000" dirty="0"/>
          </a:p>
          <a:p>
            <a:pPr marL="0" indent="0">
              <a:buNone/>
            </a:pPr>
            <a:r>
              <a:rPr lang="en-US" sz="2000" dirty="0"/>
              <a:t>Note: Some people call this “Free-cash-flow method”.</a:t>
            </a:r>
          </a:p>
          <a:p>
            <a:pPr marL="0" indent="0">
              <a:buNone/>
            </a:pPr>
            <a:endParaRPr lang="en-US" sz="2000" dirty="0"/>
          </a:p>
          <a:p>
            <a:pPr marL="0" indent="0">
              <a:buNone/>
            </a:pPr>
            <a:r>
              <a:rPr lang="fr-FR" dirty="0">
                <a:latin typeface="Arial (Body)"/>
                <a:cs typeface="Arial" pitchFamily="34" charset="0"/>
              </a:rPr>
              <a:t>FCFF = NI + NCC + Int(1 – t) – </a:t>
            </a:r>
            <a:r>
              <a:rPr lang="fr-FR" dirty="0" err="1">
                <a:latin typeface="Arial (Body)"/>
                <a:cs typeface="Arial" pitchFamily="34" charset="0"/>
              </a:rPr>
              <a:t>FCInv</a:t>
            </a:r>
            <a:r>
              <a:rPr lang="fr-FR" dirty="0">
                <a:latin typeface="Arial (Body)"/>
                <a:cs typeface="Arial" pitchFamily="34" charset="0"/>
              </a:rPr>
              <a:t> – </a:t>
            </a:r>
            <a:r>
              <a:rPr lang="fr-FR" dirty="0" err="1">
                <a:latin typeface="Arial (Body)"/>
                <a:cs typeface="Arial" pitchFamily="34" charset="0"/>
              </a:rPr>
              <a:t>WCInv</a:t>
            </a:r>
            <a:endParaRPr lang="fr-FR" dirty="0">
              <a:latin typeface="Arial (Body)"/>
              <a:cs typeface="Arial" pitchFamily="34" charset="0"/>
            </a:endParaRPr>
          </a:p>
          <a:p>
            <a:pPr marL="0" indent="0">
              <a:buNone/>
            </a:pPr>
            <a:r>
              <a:rPr lang="en-US" dirty="0">
                <a:latin typeface="Arial (Body)"/>
              </a:rPr>
              <a:t>	  </a:t>
            </a:r>
            <a:r>
              <a:rPr lang="en-US" dirty="0">
                <a:latin typeface="Arial (Body)"/>
                <a:cs typeface="Arial" panose="020B0604020202020204" pitchFamily="34" charset="0"/>
              </a:rPr>
              <a:t>= EBIT(1-t) + NCC – </a:t>
            </a:r>
            <a:r>
              <a:rPr lang="en-US" dirty="0" err="1">
                <a:latin typeface="Arial (Body)"/>
                <a:cs typeface="Arial" panose="020B0604020202020204" pitchFamily="34" charset="0"/>
              </a:rPr>
              <a:t>FCInv</a:t>
            </a:r>
            <a:r>
              <a:rPr lang="en-US" dirty="0">
                <a:latin typeface="Arial (Body)"/>
                <a:cs typeface="Arial" panose="020B0604020202020204" pitchFamily="34" charset="0"/>
              </a:rPr>
              <a:t> – </a:t>
            </a:r>
            <a:r>
              <a:rPr lang="en-US" dirty="0" err="1">
                <a:latin typeface="Arial (Body)"/>
                <a:cs typeface="Arial" panose="020B0604020202020204" pitchFamily="34" charset="0"/>
              </a:rPr>
              <a:t>WCInv</a:t>
            </a:r>
            <a:r>
              <a:rPr lang="en-US" dirty="0">
                <a:latin typeface="Arial (Body)"/>
                <a:cs typeface="Arial" panose="020B0604020202020204" pitchFamily="34" charset="0"/>
              </a:rPr>
              <a:t> </a:t>
            </a:r>
          </a:p>
          <a:p>
            <a:pPr marL="0" indent="0">
              <a:buNone/>
            </a:pPr>
            <a:endParaRPr lang="en-US" sz="2000" dirty="0"/>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E1D5C25A-5FCB-4A10-9DAF-A98998E7F9BA}"/>
              </a:ext>
            </a:extLst>
          </p:cNvPr>
          <p:cNvSpPr>
            <a:spLocks noGrp="1"/>
          </p:cNvSpPr>
          <p:nvPr>
            <p:ph type="sldNum" sz="quarter" idx="12"/>
          </p:nvPr>
        </p:nvSpPr>
        <p:spPr/>
        <p:txBody>
          <a:bodyPr/>
          <a:lstStyle/>
          <a:p>
            <a:pPr>
              <a:defRPr/>
            </a:pPr>
            <a:fld id="{5F438FFB-B064-46FF-AEFE-FDBF423D3F29}" type="slidenum">
              <a:rPr lang="vi-VN" smtClean="0"/>
              <a:pPr>
                <a:defRPr/>
              </a:pPr>
              <a:t>10</a:t>
            </a:fld>
            <a:endParaRPr lang="vi-VN" dirty="0"/>
          </a:p>
        </p:txBody>
      </p:sp>
      <p:graphicFrame>
        <p:nvGraphicFramePr>
          <p:cNvPr id="8" name="Object 4">
            <a:extLst>
              <a:ext uri="{FF2B5EF4-FFF2-40B4-BE49-F238E27FC236}">
                <a16:creationId xmlns:a16="http://schemas.microsoft.com/office/drawing/2014/main" id="{8684C033-F9E8-4C4B-8528-99CE266EB7FC}"/>
              </a:ext>
            </a:extLst>
          </p:cNvPr>
          <p:cNvGraphicFramePr>
            <a:graphicFrameLocks noChangeAspect="1"/>
          </p:cNvGraphicFramePr>
          <p:nvPr>
            <p:extLst>
              <p:ext uri="{D42A27DB-BD31-4B8C-83A1-F6EECF244321}">
                <p14:modId xmlns:p14="http://schemas.microsoft.com/office/powerpoint/2010/main" val="3938802725"/>
              </p:ext>
            </p:extLst>
          </p:nvPr>
        </p:nvGraphicFramePr>
        <p:xfrm>
          <a:off x="7035800" y="5903913"/>
          <a:ext cx="328613" cy="698500"/>
        </p:xfrm>
        <a:graphic>
          <a:graphicData uri="http://schemas.openxmlformats.org/presentationml/2006/ole">
            <mc:AlternateContent xmlns:mc="http://schemas.openxmlformats.org/markup-compatibility/2006">
              <mc:Choice xmlns:v="urn:schemas-microsoft-com:vml" Requires="v">
                <p:oleObj name="Worksheet" showAsIcon="1" r:id="rId2" imgW="329400" imgH="698400" progId="Excel.Sheet.8">
                  <p:embed/>
                </p:oleObj>
              </mc:Choice>
              <mc:Fallback>
                <p:oleObj name="Worksheet" showAsIcon="1" r:id="rId2" imgW="329400" imgH="698400" progId="Excel.Sheet.8">
                  <p:embed/>
                  <p:pic>
                    <p:nvPicPr>
                      <p:cNvPr id="1027" name="Object 4"/>
                      <p:cNvPicPr>
                        <a:picLocks noChangeAspect="1" noChangeArrowheads="1"/>
                      </p:cNvPicPr>
                      <p:nvPr/>
                    </p:nvPicPr>
                    <p:blipFill>
                      <a:blip r:embed="rId3"/>
                      <a:srcRect/>
                      <a:stretch>
                        <a:fillRect/>
                      </a:stretch>
                    </p:blipFill>
                    <p:spPr bwMode="auto">
                      <a:xfrm>
                        <a:off x="7035800" y="5903913"/>
                        <a:ext cx="3286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2"/>
          <p:cNvSpPr>
            <a:spLocks noGrp="1"/>
          </p:cNvSpPr>
          <p:nvPr>
            <p:ph idx="1"/>
          </p:nvPr>
        </p:nvSpPr>
        <p:spPr>
          <a:xfrm>
            <a:off x="142875" y="1550987"/>
            <a:ext cx="8858250" cy="4697413"/>
          </a:xfrm>
        </p:spPr>
        <p:txBody>
          <a:bodyPr/>
          <a:lstStyle/>
          <a:p>
            <a:pPr marL="514350" indent="-514350">
              <a:buNone/>
            </a:pPr>
            <a:r>
              <a:rPr lang="vi-VN" sz="3000" b="1" i="1" dirty="0"/>
              <a:t>WACC</a:t>
            </a:r>
            <a:r>
              <a:rPr lang="en-US" sz="3000" b="1" i="1" dirty="0"/>
              <a:t> Method</a:t>
            </a:r>
            <a:endParaRPr lang="vi-VN" sz="3000" b="1" i="1" dirty="0"/>
          </a:p>
          <a:p>
            <a:pPr marL="344488" indent="-344488">
              <a:buFont typeface="Wingdings" pitchFamily="2" charset="2"/>
              <a:buChar char="§"/>
            </a:pPr>
            <a:r>
              <a:rPr lang="en-US" sz="3000" dirty="0"/>
              <a:t>Estimate project’s free cash flows: a collaborative art of multiple departments in the firms.</a:t>
            </a:r>
          </a:p>
          <a:p>
            <a:pPr marL="344488" indent="-344488">
              <a:buFont typeface="Wingdings" pitchFamily="2" charset="2"/>
              <a:buChar char="§"/>
            </a:pPr>
            <a:r>
              <a:rPr lang="en-US" sz="3000" dirty="0"/>
              <a:t>Calculate</a:t>
            </a:r>
            <a:r>
              <a:rPr lang="vi-VN" sz="3000" dirty="0"/>
              <a:t> WACC</a:t>
            </a:r>
            <a:r>
              <a:rPr lang="en-US" sz="3000" dirty="0"/>
              <a:t>:</a:t>
            </a:r>
          </a:p>
          <a:p>
            <a:pPr marL="344488" indent="-344488">
              <a:buFont typeface="Courier New" pitchFamily="49" charset="0"/>
              <a:buChar char="o"/>
            </a:pPr>
            <a:r>
              <a:rPr lang="en-US" sz="3000" dirty="0"/>
              <a:t>Cost of equity: historical stock returns, CAPM, DDM, Cost of debt plus risk premium…</a:t>
            </a:r>
          </a:p>
          <a:p>
            <a:pPr marL="344488" indent="-344488">
              <a:buFont typeface="Courier New" pitchFamily="49" charset="0"/>
              <a:buChar char="o"/>
            </a:pPr>
            <a:r>
              <a:rPr lang="en-US" sz="3000" dirty="0"/>
              <a:t>Cost of debt: cost of incremental debt used for the project.</a:t>
            </a:r>
          </a:p>
          <a:p>
            <a:pPr>
              <a:buFont typeface="Wingdings" panose="05000000000000000000" pitchFamily="2" charset="2"/>
              <a:buChar char="§"/>
            </a:pPr>
            <a:r>
              <a:rPr lang="en-US" sz="3000" dirty="0"/>
              <a:t>Calculate NPV and other indicators: easy.</a:t>
            </a:r>
          </a:p>
          <a:p>
            <a:pPr marL="344488" indent="-344488">
              <a:buFont typeface="Courier New" pitchFamily="49" charset="0"/>
              <a:buChar char="o"/>
            </a:pPr>
            <a:endParaRPr lang="en-US" sz="3000" dirty="0"/>
          </a:p>
          <a:p>
            <a:pPr marL="514350" indent="-514350">
              <a:buNone/>
            </a:pPr>
            <a:endParaRPr lang="en-US" sz="3000" dirty="0"/>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C2DCDA51-F896-4B60-A95B-09355D144F98}"/>
              </a:ext>
            </a:extLst>
          </p:cNvPr>
          <p:cNvSpPr>
            <a:spLocks noGrp="1"/>
          </p:cNvSpPr>
          <p:nvPr>
            <p:ph type="sldNum" sz="quarter" idx="12"/>
          </p:nvPr>
        </p:nvSpPr>
        <p:spPr/>
        <p:txBody>
          <a:bodyPr/>
          <a:lstStyle/>
          <a:p>
            <a:pPr>
              <a:defRPr/>
            </a:pPr>
            <a:fld id="{5F438FFB-B064-46FF-AEFE-FDBF423D3F29}" type="slidenum">
              <a:rPr lang="vi-VN" smtClean="0"/>
              <a:pPr>
                <a:defRPr/>
              </a:pPr>
              <a:t>11</a:t>
            </a:fld>
            <a:endParaRPr lang="vi-V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0" y="1371600"/>
            <a:ext cx="9144000" cy="5181600"/>
          </a:xfrm>
        </p:spPr>
        <p:txBody>
          <a:bodyPr/>
          <a:lstStyle/>
          <a:p>
            <a:pPr>
              <a:buNone/>
            </a:pPr>
            <a:r>
              <a:rPr lang="en-US" sz="3000" b="1" i="1" dirty="0"/>
              <a:t>Adjusted present value (</a:t>
            </a:r>
            <a:r>
              <a:rPr lang="vi-VN" sz="3000" b="1" i="1" dirty="0"/>
              <a:t>APV</a:t>
            </a:r>
            <a:r>
              <a:rPr lang="en-US" sz="3000" b="1" i="1" dirty="0"/>
              <a:t>) Method</a:t>
            </a:r>
            <a:endParaRPr lang="vi-VN" sz="3000" b="1" i="1" dirty="0"/>
          </a:p>
          <a:p>
            <a:pPr marL="338138" indent="-338138">
              <a:buFont typeface="Wingdings" pitchFamily="2" charset="2"/>
              <a:buChar char="§"/>
            </a:pPr>
            <a:r>
              <a:rPr lang="vi-VN" sz="3000" i="1" dirty="0"/>
              <a:t>A</a:t>
            </a:r>
            <a:r>
              <a:rPr lang="en-US" sz="3000" i="1" dirty="0"/>
              <a:t>PV = NPV + PV (Financing side effects)</a:t>
            </a:r>
            <a:endParaRPr lang="vi-VN" sz="3000" i="1" dirty="0"/>
          </a:p>
          <a:p>
            <a:pPr>
              <a:buFont typeface="Wingdings" pitchFamily="2" charset="2"/>
              <a:buChar char="§"/>
            </a:pPr>
            <a:r>
              <a:rPr lang="en-US" sz="3000" dirty="0"/>
              <a:t>NPV is the investment’s value without the effects of leverage.</a:t>
            </a:r>
          </a:p>
          <a:p>
            <a:pPr>
              <a:buFont typeface="Wingdings" pitchFamily="2" charset="2"/>
              <a:buChar char="§"/>
            </a:pPr>
            <a:r>
              <a:rPr lang="en-US" sz="3000" dirty="0"/>
              <a:t>Financing side effects: interest tax shield, costs of issuing new securities, costs of financial distress...</a:t>
            </a:r>
          </a:p>
          <a:p>
            <a:pPr marL="338138" indent="-338138">
              <a:buFont typeface="Wingdings" pitchFamily="2" charset="2"/>
              <a:buChar char="§"/>
            </a:pPr>
            <a:r>
              <a:rPr lang="en-US" sz="3000" dirty="0"/>
              <a:t>Requires more information than WACC method.</a:t>
            </a:r>
          </a:p>
          <a:p>
            <a:pPr marL="338138" indent="-338138">
              <a:buFontTx/>
              <a:buNone/>
            </a:pPr>
            <a:r>
              <a:rPr lang="en-US" sz="3000" baseline="30000" dirty="0"/>
              <a:t>	</a:t>
            </a:r>
          </a:p>
          <a:p>
            <a:pPr marL="514350" indent="-514350">
              <a:tabLst>
                <a:tab pos="4165600" algn="l"/>
              </a:tabLst>
            </a:pPr>
            <a:endParaRPr lang="en-US" sz="3000" dirty="0"/>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59737E10-5318-4928-BC0B-6053FDB4EB49}"/>
              </a:ext>
            </a:extLst>
          </p:cNvPr>
          <p:cNvSpPr>
            <a:spLocks noGrp="1"/>
          </p:cNvSpPr>
          <p:nvPr>
            <p:ph type="sldNum" sz="quarter" idx="12"/>
          </p:nvPr>
        </p:nvSpPr>
        <p:spPr/>
        <p:txBody>
          <a:bodyPr/>
          <a:lstStyle/>
          <a:p>
            <a:pPr>
              <a:defRPr/>
            </a:pPr>
            <a:fld id="{5F438FFB-B064-46FF-AEFE-FDBF423D3F29}" type="slidenum">
              <a:rPr lang="vi-VN" smtClean="0"/>
              <a:pPr>
                <a:defRPr/>
              </a:pPr>
              <a:t>12</a:t>
            </a:fld>
            <a:endParaRPr lang="vi-VN" dirty="0"/>
          </a:p>
        </p:txBody>
      </p:sp>
      <p:graphicFrame>
        <p:nvGraphicFramePr>
          <p:cNvPr id="6" name="Object 2">
            <a:extLst>
              <a:ext uri="{FF2B5EF4-FFF2-40B4-BE49-F238E27FC236}">
                <a16:creationId xmlns:a16="http://schemas.microsoft.com/office/drawing/2014/main" id="{82737B5A-F251-4DFB-849A-2455034534C7}"/>
              </a:ext>
            </a:extLst>
          </p:cNvPr>
          <p:cNvGraphicFramePr>
            <a:graphicFrameLocks noChangeAspect="1"/>
          </p:cNvGraphicFramePr>
          <p:nvPr>
            <p:extLst>
              <p:ext uri="{D42A27DB-BD31-4B8C-83A1-F6EECF244321}">
                <p14:modId xmlns:p14="http://schemas.microsoft.com/office/powerpoint/2010/main" val="2664260129"/>
              </p:ext>
            </p:extLst>
          </p:nvPr>
        </p:nvGraphicFramePr>
        <p:xfrm>
          <a:off x="7607300" y="5621338"/>
          <a:ext cx="328613" cy="698500"/>
        </p:xfrm>
        <a:graphic>
          <a:graphicData uri="http://schemas.openxmlformats.org/presentationml/2006/ole">
            <mc:AlternateContent xmlns:mc="http://schemas.openxmlformats.org/markup-compatibility/2006">
              <mc:Choice xmlns:v="urn:schemas-microsoft-com:vml" Requires="v">
                <p:oleObj name="Worksheet" showAsIcon="1" r:id="rId2" imgW="329400" imgH="698400" progId="Excel.Sheet.12">
                  <p:embed/>
                </p:oleObj>
              </mc:Choice>
              <mc:Fallback>
                <p:oleObj name="Worksheet" showAsIcon="1" r:id="rId2" imgW="329400" imgH="698400" progId="Excel.Sheet.12">
                  <p:embed/>
                  <p:pic>
                    <p:nvPicPr>
                      <p:cNvPr id="38914" name="Object 2"/>
                      <p:cNvPicPr>
                        <a:picLocks noChangeAspect="1" noChangeArrowheads="1"/>
                      </p:cNvPicPr>
                      <p:nvPr/>
                    </p:nvPicPr>
                    <p:blipFill>
                      <a:blip r:embed="rId3"/>
                      <a:srcRect/>
                      <a:stretch>
                        <a:fillRect/>
                      </a:stretch>
                    </p:blipFill>
                    <p:spPr bwMode="auto">
                      <a:xfrm>
                        <a:off x="7607300" y="5621338"/>
                        <a:ext cx="3286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0" y="1371600"/>
            <a:ext cx="9144000" cy="5181600"/>
          </a:xfrm>
        </p:spPr>
        <p:txBody>
          <a:bodyPr/>
          <a:lstStyle/>
          <a:p>
            <a:pPr>
              <a:buNone/>
            </a:pPr>
            <a:r>
              <a:rPr lang="en-US" sz="3000" b="1" i="1" dirty="0"/>
              <a:t>APV</a:t>
            </a:r>
            <a:endParaRPr lang="vi-VN" sz="3000" b="1" i="1" dirty="0"/>
          </a:p>
          <a:p>
            <a:pPr marL="338138" indent="-338138">
              <a:buFont typeface="Wingdings" pitchFamily="2" charset="2"/>
              <a:buChar char="§"/>
            </a:pPr>
            <a:r>
              <a:rPr lang="en-US" sz="3000" dirty="0"/>
              <a:t>Initially, tax shield is discounted using the cost of debt</a:t>
            </a:r>
            <a:r>
              <a:rPr lang="vi-VN" sz="3000" dirty="0"/>
              <a:t>.</a:t>
            </a:r>
            <a:endParaRPr lang="en-US" sz="3000" dirty="0"/>
          </a:p>
          <a:p>
            <a:pPr marL="338138" indent="-338138">
              <a:buFont typeface="Wingdings" pitchFamily="2" charset="2"/>
              <a:buChar char="v"/>
            </a:pPr>
            <a:r>
              <a:rPr lang="en-US" sz="2000" i="1" dirty="0"/>
              <a:t>Myers (1974), Interactions of Corporate Financing and Investment Decisions – Implications for Capital Budgeting, Journal of Finance Vol. 29.</a:t>
            </a:r>
          </a:p>
          <a:p>
            <a:pPr marL="338138" indent="-338138">
              <a:buFont typeface="Wingdings" pitchFamily="2" charset="2"/>
              <a:buChar char="§"/>
            </a:pPr>
            <a:r>
              <a:rPr lang="en-US" sz="3000" dirty="0"/>
              <a:t>Later research suggests that tax shield should be discounted at weighted average cost of capital (this version of APV is called Capital Cash Flow Approach).</a:t>
            </a:r>
          </a:p>
          <a:p>
            <a:pPr marL="338138" indent="-338138">
              <a:buFont typeface="Wingdings" pitchFamily="2" charset="2"/>
              <a:buChar char="v"/>
            </a:pPr>
            <a:r>
              <a:rPr lang="en-US" sz="2000" i="1" dirty="0"/>
              <a:t>Booth (2002), Finding Value Where None Exists: Pitfalls in Using Adjusted Present Value, Journal of Applied Corporate Finance Vol. 15.</a:t>
            </a:r>
          </a:p>
          <a:p>
            <a:pPr marL="338138" indent="-338138">
              <a:buFontTx/>
              <a:buNone/>
            </a:pPr>
            <a:r>
              <a:rPr lang="en-US" sz="3000" baseline="30000" dirty="0"/>
              <a:t>	</a:t>
            </a:r>
          </a:p>
          <a:p>
            <a:pPr marL="514350" indent="-514350"/>
            <a:endParaRPr lang="en-US" sz="3000" dirty="0"/>
          </a:p>
        </p:txBody>
      </p:sp>
      <p:sp>
        <p:nvSpPr>
          <p:cNvPr id="8"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Content Placeholder 2"/>
          <p:cNvSpPr>
            <a:spLocks noGrp="1"/>
          </p:cNvSpPr>
          <p:nvPr>
            <p:ph idx="1"/>
          </p:nvPr>
        </p:nvSpPr>
        <p:spPr>
          <a:xfrm>
            <a:off x="0" y="1371600"/>
            <a:ext cx="9144000" cy="5181600"/>
          </a:xfrm>
        </p:spPr>
        <p:txBody>
          <a:bodyPr/>
          <a:lstStyle/>
          <a:p>
            <a:pPr marL="287338" indent="-287338">
              <a:buNone/>
            </a:pPr>
            <a:r>
              <a:rPr lang="en-US" sz="3000" b="1" i="1" dirty="0"/>
              <a:t>Flow-to-Equity Method</a:t>
            </a:r>
            <a:endParaRPr lang="vi-VN" sz="3000" b="1" i="1" dirty="0"/>
          </a:p>
          <a:p>
            <a:pPr marL="287338" indent="-287338">
              <a:buFont typeface="Wingdings" pitchFamily="2" charset="2"/>
              <a:buChar char="§"/>
            </a:pPr>
            <a:r>
              <a:rPr lang="en-US" sz="3000" dirty="0"/>
              <a:t>Calculate</a:t>
            </a:r>
            <a:r>
              <a:rPr lang="vi-VN" sz="3000" dirty="0"/>
              <a:t> FCFE</a:t>
            </a:r>
            <a:r>
              <a:rPr lang="en-US" sz="3000" dirty="0"/>
              <a:t>.</a:t>
            </a:r>
          </a:p>
          <a:p>
            <a:pPr marL="287338" indent="-287338">
              <a:buFont typeface="Wingdings" pitchFamily="2" charset="2"/>
              <a:buChar char="§"/>
            </a:pPr>
            <a:r>
              <a:rPr lang="en-US" sz="3000" dirty="0"/>
              <a:t>Estimate cost of equity.</a:t>
            </a:r>
            <a:endParaRPr lang="en-US" sz="3000" baseline="-25000" dirty="0"/>
          </a:p>
          <a:p>
            <a:pPr marL="287338" indent="-287338">
              <a:buFont typeface="Wingdings" pitchFamily="2" charset="2"/>
              <a:buChar char="§"/>
            </a:pPr>
            <a:r>
              <a:rPr lang="en-US" sz="3000" dirty="0"/>
              <a:t>Discount</a:t>
            </a:r>
            <a:r>
              <a:rPr lang="vi-VN" sz="3000" dirty="0"/>
              <a:t> </a:t>
            </a:r>
            <a:r>
              <a:rPr lang="en-US" sz="3000" dirty="0"/>
              <a:t>FCFE the cost of equity to calculate value to shareholders.</a:t>
            </a:r>
          </a:p>
          <a:p>
            <a:pPr marL="287338" indent="-287338">
              <a:buFont typeface="Wingdings" pitchFamily="2" charset="2"/>
              <a:buChar char="§"/>
            </a:pPr>
            <a:r>
              <a:rPr lang="en-US" sz="3000" dirty="0"/>
              <a:t>Requires more information than WACC.</a:t>
            </a:r>
          </a:p>
          <a:p>
            <a:pPr marL="514350" indent="-514350">
              <a:buFontTx/>
              <a:buNone/>
            </a:pPr>
            <a:endParaRPr lang="en-US" sz="2800" dirty="0"/>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36D33E70-C906-454D-AD42-DBB87E7E9934}"/>
              </a:ext>
            </a:extLst>
          </p:cNvPr>
          <p:cNvSpPr>
            <a:spLocks noGrp="1"/>
          </p:cNvSpPr>
          <p:nvPr>
            <p:ph type="sldNum" sz="quarter" idx="12"/>
          </p:nvPr>
        </p:nvSpPr>
        <p:spPr/>
        <p:txBody>
          <a:bodyPr/>
          <a:lstStyle/>
          <a:p>
            <a:pPr>
              <a:defRPr/>
            </a:pPr>
            <a:fld id="{5F438FFB-B064-46FF-AEFE-FDBF423D3F29}" type="slidenum">
              <a:rPr lang="vi-VN" smtClean="0"/>
              <a:pPr>
                <a:defRPr/>
              </a:pPr>
              <a:t>14</a:t>
            </a:fld>
            <a:endParaRPr lang="vi-VN" dirty="0"/>
          </a:p>
        </p:txBody>
      </p:sp>
      <p:graphicFrame>
        <p:nvGraphicFramePr>
          <p:cNvPr id="6" name="Object 2">
            <a:extLst>
              <a:ext uri="{FF2B5EF4-FFF2-40B4-BE49-F238E27FC236}">
                <a16:creationId xmlns:a16="http://schemas.microsoft.com/office/drawing/2014/main" id="{88EE3E4E-9531-4A68-84C6-08951841009C}"/>
              </a:ext>
            </a:extLst>
          </p:cNvPr>
          <p:cNvGraphicFramePr>
            <a:graphicFrameLocks noChangeAspect="1"/>
          </p:cNvGraphicFramePr>
          <p:nvPr>
            <p:extLst>
              <p:ext uri="{D42A27DB-BD31-4B8C-83A1-F6EECF244321}">
                <p14:modId xmlns:p14="http://schemas.microsoft.com/office/powerpoint/2010/main" val="3160477490"/>
              </p:ext>
            </p:extLst>
          </p:nvPr>
        </p:nvGraphicFramePr>
        <p:xfrm>
          <a:off x="7391400" y="5606596"/>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307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606596"/>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1297424"/>
            <a:ext cx="9144000" cy="5632311"/>
          </a:xfrm>
          <a:prstGeom prst="rect">
            <a:avLst/>
          </a:prstGeom>
          <a:noFill/>
        </p:spPr>
        <p:txBody>
          <a:bodyPr wrap="square" rtlCol="0">
            <a:spAutoFit/>
          </a:bodyPr>
          <a:lstStyle/>
          <a:p>
            <a:pPr algn="just"/>
            <a:r>
              <a:rPr lang="en-US" sz="3000" b="1" i="1" dirty="0">
                <a:latin typeface="Arial" pitchFamily="34" charset="0"/>
                <a:cs typeface="Arial" pitchFamily="34" charset="0"/>
              </a:rPr>
              <a:t>Sunk Costs</a:t>
            </a:r>
            <a:endParaRPr lang="vi-VN" sz="3000" b="1" i="1" dirty="0">
              <a:latin typeface="Arial" pitchFamily="34" charset="0"/>
              <a:cs typeface="Arial" pitchFamily="34" charset="0"/>
            </a:endParaRPr>
          </a:p>
          <a:p>
            <a:pPr marL="338138" lvl="0" indent="-338138" algn="just">
              <a:buFont typeface="Wingdings" pitchFamily="2" charset="2"/>
              <a:buChar char="§"/>
            </a:pPr>
            <a:r>
              <a:rPr lang="en-US" sz="3000" dirty="0">
                <a:latin typeface="Arial" pitchFamily="34" charset="0"/>
                <a:cs typeface="Arial" pitchFamily="34" charset="0"/>
              </a:rPr>
              <a:t>In 2008 R&amp;D department expected to develop a muscle-improving drug in 2 years at a cost of $1 million. Present value of the benefits from the project is $2 million. The project failed.</a:t>
            </a:r>
          </a:p>
          <a:p>
            <a:pPr marL="338138" indent="-338138" algn="just">
              <a:buFont typeface="Wingdings" pitchFamily="2" charset="2"/>
              <a:buChar char="§"/>
            </a:pPr>
            <a:r>
              <a:rPr lang="en-US" sz="3000" dirty="0">
                <a:latin typeface="Arial" pitchFamily="34" charset="0"/>
                <a:cs typeface="Arial" pitchFamily="34" charset="0"/>
              </a:rPr>
              <a:t>In 2010 R&amp;D department did the same project with the same expectations. The project failed again.</a:t>
            </a:r>
          </a:p>
          <a:p>
            <a:pPr marL="338138" lvl="0" indent="-338138" algn="just">
              <a:buFont typeface="Wingdings" pitchFamily="2" charset="2"/>
              <a:buChar char="§"/>
            </a:pPr>
            <a:r>
              <a:rPr lang="en-US" sz="3000" dirty="0">
                <a:latin typeface="Arial" pitchFamily="34" charset="0"/>
                <a:cs typeface="Arial" pitchFamily="34" charset="0"/>
              </a:rPr>
              <a:t>Now it is 2012. R&amp;D department expects to develop that muscle-improving drug within 2 years at a cost of $1 million. Present value of the benefits from the project is $2 million. Should the company carry out the project again?</a:t>
            </a:r>
            <a:endParaRPr lang="vi-VN" sz="3000" dirty="0">
              <a:latin typeface="Arial" pitchFamily="34" charset="0"/>
              <a:cs typeface="Arial" pitchFamily="34" charset="0"/>
            </a:endParaRPr>
          </a:p>
        </p:txBody>
      </p:sp>
      <p:sp>
        <p:nvSpPr>
          <p:cNvPr id="4"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 COMMON METHODS</a:t>
            </a:r>
          </a:p>
        </p:txBody>
      </p:sp>
      <p:sp>
        <p:nvSpPr>
          <p:cNvPr id="2" name="Slide Number Placeholder 1">
            <a:extLst>
              <a:ext uri="{FF2B5EF4-FFF2-40B4-BE49-F238E27FC236}">
                <a16:creationId xmlns:a16="http://schemas.microsoft.com/office/drawing/2014/main" id="{F83CD247-6941-4CA2-95B9-EECBF2138E9A}"/>
              </a:ext>
            </a:extLst>
          </p:cNvPr>
          <p:cNvSpPr>
            <a:spLocks noGrp="1"/>
          </p:cNvSpPr>
          <p:nvPr>
            <p:ph type="sldNum" sz="quarter" idx="12"/>
          </p:nvPr>
        </p:nvSpPr>
        <p:spPr/>
        <p:txBody>
          <a:bodyPr/>
          <a:lstStyle/>
          <a:p>
            <a:pPr>
              <a:defRPr/>
            </a:pPr>
            <a:fld id="{B0FFC685-2EE6-4E8B-8B57-13668B332CC3}" type="slidenum">
              <a:rPr lang="vi-VN" smtClean="0"/>
              <a:pPr>
                <a:defRPr/>
              </a:pPr>
              <a:t>15</a:t>
            </a:fld>
            <a:endParaRPr lang="vi-VN" dirty="0"/>
          </a:p>
        </p:txBody>
      </p:sp>
      <p:graphicFrame>
        <p:nvGraphicFramePr>
          <p:cNvPr id="5" name="Object 4">
            <a:extLst>
              <a:ext uri="{FF2B5EF4-FFF2-40B4-BE49-F238E27FC236}">
                <a16:creationId xmlns:a16="http://schemas.microsoft.com/office/drawing/2014/main" id="{60CEFF85-351F-4AAD-A2AC-87580486E76F}"/>
              </a:ext>
            </a:extLst>
          </p:cNvPr>
          <p:cNvGraphicFramePr>
            <a:graphicFrameLocks noChangeAspect="1"/>
          </p:cNvGraphicFramePr>
          <p:nvPr>
            <p:extLst>
              <p:ext uri="{D42A27DB-BD31-4B8C-83A1-F6EECF244321}">
                <p14:modId xmlns:p14="http://schemas.microsoft.com/office/powerpoint/2010/main" val="3381522604"/>
              </p:ext>
            </p:extLst>
          </p:nvPr>
        </p:nvGraphicFramePr>
        <p:xfrm>
          <a:off x="7874000" y="6443663"/>
          <a:ext cx="328613" cy="698500"/>
        </p:xfrm>
        <a:graphic>
          <a:graphicData uri="http://schemas.openxmlformats.org/presentationml/2006/ole">
            <mc:AlternateContent xmlns:mc="http://schemas.openxmlformats.org/markup-compatibility/2006">
              <mc:Choice xmlns:v="urn:schemas-microsoft-com:vml" Requires="v">
                <p:oleObj name="Worksheet" showAsIcon="1" r:id="rId2" imgW="329400" imgH="698400" progId="Excel.Sheet.8">
                  <p:embed/>
                </p:oleObj>
              </mc:Choice>
              <mc:Fallback>
                <p:oleObj name="Worksheet" showAsIcon="1" r:id="rId2" imgW="329400" imgH="698400" progId="Excel.Sheet.8">
                  <p:embed/>
                  <p:pic>
                    <p:nvPicPr>
                      <p:cNvPr id="7" name="Object 4">
                        <a:extLst>
                          <a:ext uri="{FF2B5EF4-FFF2-40B4-BE49-F238E27FC236}">
                            <a16:creationId xmlns:a16="http://schemas.microsoft.com/office/drawing/2014/main" id="{4CDFEF26-21C8-4D92-A890-6EE1C4C03B8B}"/>
                          </a:ext>
                        </a:extLst>
                      </p:cNvPr>
                      <p:cNvPicPr>
                        <a:picLocks noChangeAspect="1" noChangeArrowheads="1"/>
                      </p:cNvPicPr>
                      <p:nvPr/>
                    </p:nvPicPr>
                    <p:blipFill>
                      <a:blip r:embed="rId3"/>
                      <a:srcRect/>
                      <a:stretch>
                        <a:fillRect/>
                      </a:stretch>
                    </p:blipFill>
                    <p:spPr bwMode="auto">
                      <a:xfrm>
                        <a:off x="7874000" y="6443663"/>
                        <a:ext cx="3286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47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600200"/>
            <a:ext cx="9144000" cy="2092881"/>
          </a:xfrm>
          <a:prstGeom prst="rect">
            <a:avLst/>
          </a:prstGeom>
          <a:noFill/>
        </p:spPr>
        <p:txBody>
          <a:bodyPr wrap="square" rtlCol="0">
            <a:spAutoFit/>
          </a:bodyPr>
          <a:lstStyle/>
          <a:p>
            <a:pPr algn="just">
              <a:spcBef>
                <a:spcPts val="600"/>
              </a:spcBef>
            </a:pPr>
            <a:r>
              <a:rPr lang="en-US" sz="3000" b="1" i="1" dirty="0">
                <a:latin typeface="Arial" pitchFamily="34" charset="0"/>
                <a:cs typeface="Arial" pitchFamily="34" charset="0"/>
              </a:rPr>
              <a:t>Working Capital</a:t>
            </a:r>
            <a:endParaRPr lang="vi-VN" sz="3000" b="1" i="1" dirty="0">
              <a:latin typeface="Arial" pitchFamily="34" charset="0"/>
              <a:cs typeface="Arial" pitchFamily="34" charset="0"/>
            </a:endParaRPr>
          </a:p>
          <a:p>
            <a:pPr marL="338138" indent="-338138" algn="just">
              <a:spcBef>
                <a:spcPts val="600"/>
              </a:spcBef>
              <a:buFont typeface="Wingdings" pitchFamily="2" charset="2"/>
              <a:buChar char="§"/>
            </a:pPr>
            <a:r>
              <a:rPr lang="en-US" sz="3000" dirty="0">
                <a:latin typeface="Arial" pitchFamily="34" charset="0"/>
                <a:cs typeface="Arial" pitchFamily="34" charset="0"/>
              </a:rPr>
              <a:t>Required working capital increases when firms proceed additional projects.</a:t>
            </a:r>
          </a:p>
          <a:p>
            <a:pPr marL="338138" indent="-338138" algn="just">
              <a:spcBef>
                <a:spcPts val="600"/>
              </a:spcBef>
              <a:buFont typeface="Wingdings" pitchFamily="2" charset="2"/>
              <a:buChar char="§"/>
            </a:pPr>
            <a:r>
              <a:rPr lang="en-US" sz="3000" dirty="0">
                <a:latin typeface="Arial" pitchFamily="34" charset="0"/>
                <a:cs typeface="Arial" pitchFamily="34" charset="0"/>
              </a:rPr>
              <a:t>When projects end, working capital is recovered.</a:t>
            </a:r>
            <a:endParaRPr lang="vi-VN" sz="3000" dirty="0">
              <a:latin typeface="Arial" pitchFamily="34" charset="0"/>
              <a:cs typeface="Arial" pitchFamily="34" charset="0"/>
            </a:endParaRPr>
          </a:p>
        </p:txBody>
      </p:sp>
      <p:sp>
        <p:nvSpPr>
          <p:cNvPr id="13" name="TextBox 12"/>
          <p:cNvSpPr txBox="1"/>
          <p:nvPr/>
        </p:nvSpPr>
        <p:spPr>
          <a:xfrm>
            <a:off x="503904" y="3352800"/>
            <a:ext cx="2667000" cy="523220"/>
          </a:xfrm>
          <a:prstGeom prst="rect">
            <a:avLst/>
          </a:prstGeom>
          <a:noFill/>
        </p:spPr>
        <p:txBody>
          <a:bodyPr wrap="square" rtlCol="0">
            <a:spAutoFit/>
          </a:bodyPr>
          <a:lstStyle/>
          <a:p>
            <a:pPr algn="just"/>
            <a:endParaRPr lang="vi-VN" sz="2800" b="1" i="1" dirty="0">
              <a:latin typeface="Arial" pitchFamily="34" charset="0"/>
              <a:cs typeface="Arial" pitchFamily="34" charset="0"/>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 COMMON METHODS</a:t>
            </a:r>
          </a:p>
        </p:txBody>
      </p:sp>
      <p:sp>
        <p:nvSpPr>
          <p:cNvPr id="2" name="Slide Number Placeholder 1">
            <a:extLst>
              <a:ext uri="{FF2B5EF4-FFF2-40B4-BE49-F238E27FC236}">
                <a16:creationId xmlns:a16="http://schemas.microsoft.com/office/drawing/2014/main" id="{2CDF5108-3687-409F-B67E-D0CD2A6CDEB6}"/>
              </a:ext>
            </a:extLst>
          </p:cNvPr>
          <p:cNvSpPr>
            <a:spLocks noGrp="1"/>
          </p:cNvSpPr>
          <p:nvPr>
            <p:ph type="sldNum" sz="quarter" idx="12"/>
          </p:nvPr>
        </p:nvSpPr>
        <p:spPr/>
        <p:txBody>
          <a:bodyPr/>
          <a:lstStyle/>
          <a:p>
            <a:pPr>
              <a:defRPr/>
            </a:pPr>
            <a:fld id="{B0FFC685-2EE6-4E8B-8B57-13668B332CC3}" type="slidenum">
              <a:rPr lang="vi-VN" smtClean="0"/>
              <a:pPr>
                <a:defRPr/>
              </a:pPr>
              <a:t>16</a:t>
            </a:fld>
            <a:endParaRPr lang="vi-VN"/>
          </a:p>
        </p:txBody>
      </p:sp>
      <p:graphicFrame>
        <p:nvGraphicFramePr>
          <p:cNvPr id="6" name="Object 4">
            <a:extLst>
              <a:ext uri="{FF2B5EF4-FFF2-40B4-BE49-F238E27FC236}">
                <a16:creationId xmlns:a16="http://schemas.microsoft.com/office/drawing/2014/main" id="{874BF740-EC51-4835-8311-89983F13940B}"/>
              </a:ext>
            </a:extLst>
          </p:cNvPr>
          <p:cNvGraphicFramePr>
            <a:graphicFrameLocks noChangeAspect="1"/>
          </p:cNvGraphicFramePr>
          <p:nvPr>
            <p:extLst>
              <p:ext uri="{D42A27DB-BD31-4B8C-83A1-F6EECF244321}">
                <p14:modId xmlns:p14="http://schemas.microsoft.com/office/powerpoint/2010/main" val="719902258"/>
              </p:ext>
            </p:extLst>
          </p:nvPr>
        </p:nvGraphicFramePr>
        <p:xfrm>
          <a:off x="7683500" y="5803900"/>
          <a:ext cx="328613" cy="698500"/>
        </p:xfrm>
        <a:graphic>
          <a:graphicData uri="http://schemas.openxmlformats.org/presentationml/2006/ole">
            <mc:AlternateContent xmlns:mc="http://schemas.openxmlformats.org/markup-compatibility/2006">
              <mc:Choice xmlns:v="urn:schemas-microsoft-com:vml" Requires="v">
                <p:oleObj name="Worksheet" showAsIcon="1" r:id="rId2" imgW="329400" imgH="698400" progId="Excel.Sheet.8">
                  <p:embed/>
                </p:oleObj>
              </mc:Choice>
              <mc:Fallback>
                <p:oleObj name="Worksheet" showAsIcon="1" r:id="rId2" imgW="329400" imgH="698400" progId="Excel.Sheet.8">
                  <p:embed/>
                  <p:pic>
                    <p:nvPicPr>
                      <p:cNvPr id="8" name="Object 4">
                        <a:extLst>
                          <a:ext uri="{FF2B5EF4-FFF2-40B4-BE49-F238E27FC236}">
                            <a16:creationId xmlns:a16="http://schemas.microsoft.com/office/drawing/2014/main" id="{1BB40689-AA7E-42AF-A65C-CA7A0D2A5D5A}"/>
                          </a:ext>
                        </a:extLst>
                      </p:cNvPr>
                      <p:cNvPicPr>
                        <a:picLocks noChangeAspect="1" noChangeArrowheads="1"/>
                      </p:cNvPicPr>
                      <p:nvPr/>
                    </p:nvPicPr>
                    <p:blipFill>
                      <a:blip r:embed="rId3"/>
                      <a:srcRect/>
                      <a:stretch>
                        <a:fillRect/>
                      </a:stretch>
                    </p:blipFill>
                    <p:spPr bwMode="auto">
                      <a:xfrm>
                        <a:off x="7683500" y="5803900"/>
                        <a:ext cx="3286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2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371600"/>
            <a:ext cx="9144000" cy="4016484"/>
          </a:xfrm>
          <a:prstGeom prst="rect">
            <a:avLst/>
          </a:prstGeom>
          <a:noFill/>
        </p:spPr>
        <p:txBody>
          <a:bodyPr wrap="square" rtlCol="0">
            <a:spAutoFit/>
          </a:bodyPr>
          <a:lstStyle/>
          <a:p>
            <a:pPr algn="just"/>
            <a:r>
              <a:rPr lang="en-US" sz="3000" b="1" i="1" dirty="0">
                <a:latin typeface="Arial" pitchFamily="34" charset="0"/>
                <a:cs typeface="Arial" pitchFamily="34" charset="0"/>
              </a:rPr>
              <a:t>Fixed Assets</a:t>
            </a:r>
            <a:r>
              <a:rPr lang="vi-VN" sz="3000" b="1" i="1" dirty="0">
                <a:latin typeface="Arial" pitchFamily="34" charset="0"/>
                <a:cs typeface="Arial" pitchFamily="34" charset="0"/>
              </a:rPr>
              <a:t> </a:t>
            </a:r>
          </a:p>
          <a:p>
            <a:pPr marL="338138" indent="-338138" algn="just">
              <a:spcBef>
                <a:spcPts val="600"/>
              </a:spcBef>
              <a:buFont typeface="Wingdings" pitchFamily="2" charset="2"/>
              <a:buChar char="§"/>
            </a:pPr>
            <a:r>
              <a:rPr lang="en-US" sz="3000" dirty="0">
                <a:latin typeface="Arial" pitchFamily="34" charset="0"/>
                <a:cs typeface="Arial" pitchFamily="34" charset="0"/>
              </a:rPr>
              <a:t>The choice of different depreciation methods does not affect free cash flows directly.</a:t>
            </a:r>
          </a:p>
          <a:p>
            <a:pPr marL="338138" indent="-338138" algn="just">
              <a:spcBef>
                <a:spcPts val="600"/>
              </a:spcBef>
              <a:buFont typeface="Wingdings" pitchFamily="2" charset="2"/>
              <a:buChar char="§"/>
            </a:pPr>
            <a:r>
              <a:rPr lang="en-US" sz="3000" dirty="0">
                <a:latin typeface="Arial" pitchFamily="34" charset="0"/>
                <a:cs typeface="Arial" pitchFamily="34" charset="0"/>
              </a:rPr>
              <a:t>The effects of different depreciation methods are through the deferral of tax expenses.</a:t>
            </a:r>
          </a:p>
          <a:p>
            <a:pPr marL="338138" indent="-338138" algn="just">
              <a:spcBef>
                <a:spcPts val="600"/>
              </a:spcBef>
              <a:buFont typeface="Wingdings" pitchFamily="2" charset="2"/>
              <a:buChar char="§"/>
            </a:pPr>
            <a:r>
              <a:rPr lang="en-US" sz="3000" dirty="0">
                <a:latin typeface="Arial" pitchFamily="34" charset="0"/>
                <a:cs typeface="Arial" pitchFamily="34" charset="0"/>
              </a:rPr>
              <a:t>At terminal year, salvage value of fixed assets and its effect on taxes must be included in the calculation of cash flows.</a:t>
            </a:r>
            <a:endParaRPr lang="vi-VN" sz="3000" dirty="0">
              <a:latin typeface="Arial" pitchFamily="34" charset="0"/>
              <a:cs typeface="Arial" pitchFamily="34" charset="0"/>
            </a:endParaRPr>
          </a:p>
        </p:txBody>
      </p:sp>
      <p:sp>
        <p:nvSpPr>
          <p:cNvPr id="13" name="TextBox 12"/>
          <p:cNvSpPr txBox="1"/>
          <p:nvPr/>
        </p:nvSpPr>
        <p:spPr>
          <a:xfrm>
            <a:off x="503904" y="3352800"/>
            <a:ext cx="2667000" cy="523220"/>
          </a:xfrm>
          <a:prstGeom prst="rect">
            <a:avLst/>
          </a:prstGeom>
          <a:noFill/>
        </p:spPr>
        <p:txBody>
          <a:bodyPr wrap="square" rtlCol="0">
            <a:spAutoFit/>
          </a:bodyPr>
          <a:lstStyle/>
          <a:p>
            <a:pPr algn="just"/>
            <a:endParaRPr lang="vi-VN" sz="2800" b="1" i="1" dirty="0">
              <a:latin typeface="Arial" pitchFamily="34" charset="0"/>
              <a:cs typeface="Arial" pitchFamily="34" charset="0"/>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 COMMON METHODS</a:t>
            </a:r>
          </a:p>
        </p:txBody>
      </p:sp>
      <p:sp>
        <p:nvSpPr>
          <p:cNvPr id="2" name="Slide Number Placeholder 1">
            <a:extLst>
              <a:ext uri="{FF2B5EF4-FFF2-40B4-BE49-F238E27FC236}">
                <a16:creationId xmlns:a16="http://schemas.microsoft.com/office/drawing/2014/main" id="{48F99260-ABC5-417B-8691-971A0F98B365}"/>
              </a:ext>
            </a:extLst>
          </p:cNvPr>
          <p:cNvSpPr>
            <a:spLocks noGrp="1"/>
          </p:cNvSpPr>
          <p:nvPr>
            <p:ph type="sldNum" sz="quarter" idx="12"/>
          </p:nvPr>
        </p:nvSpPr>
        <p:spPr/>
        <p:txBody>
          <a:bodyPr/>
          <a:lstStyle/>
          <a:p>
            <a:pPr>
              <a:defRPr/>
            </a:pPr>
            <a:fld id="{B0FFC685-2EE6-4E8B-8B57-13668B332CC3}" type="slidenum">
              <a:rPr lang="vi-VN" smtClean="0"/>
              <a:pPr>
                <a:defRPr/>
              </a:pPr>
              <a:t>17</a:t>
            </a:fld>
            <a:endParaRPr lang="vi-VN"/>
          </a:p>
        </p:txBody>
      </p:sp>
      <p:graphicFrame>
        <p:nvGraphicFramePr>
          <p:cNvPr id="7" name="Object 4">
            <a:extLst>
              <a:ext uri="{FF2B5EF4-FFF2-40B4-BE49-F238E27FC236}">
                <a16:creationId xmlns:a16="http://schemas.microsoft.com/office/drawing/2014/main" id="{82E858F9-ED13-4DCA-BD1E-ADF47A78BC44}"/>
              </a:ext>
            </a:extLst>
          </p:cNvPr>
          <p:cNvGraphicFramePr>
            <a:graphicFrameLocks noChangeAspect="1"/>
          </p:cNvGraphicFramePr>
          <p:nvPr>
            <p:extLst>
              <p:ext uri="{D42A27DB-BD31-4B8C-83A1-F6EECF244321}">
                <p14:modId xmlns:p14="http://schemas.microsoft.com/office/powerpoint/2010/main" val="3050246483"/>
              </p:ext>
            </p:extLst>
          </p:nvPr>
        </p:nvGraphicFramePr>
        <p:xfrm>
          <a:off x="6573838" y="5645150"/>
          <a:ext cx="328612" cy="698500"/>
        </p:xfrm>
        <a:graphic>
          <a:graphicData uri="http://schemas.openxmlformats.org/presentationml/2006/ole">
            <mc:AlternateContent xmlns:mc="http://schemas.openxmlformats.org/markup-compatibility/2006">
              <mc:Choice xmlns:v="urn:schemas-microsoft-com:vml" Requires="v">
                <p:oleObj name="Worksheet" showAsIcon="1" r:id="rId2" imgW="329400" imgH="698400" progId="Excel.Sheet.8">
                  <p:embed/>
                </p:oleObj>
              </mc:Choice>
              <mc:Fallback>
                <p:oleObj name="Worksheet" showAsIcon="1" r:id="rId2" imgW="329400" imgH="698400" progId="Excel.Sheet.8">
                  <p:embed/>
                  <p:pic>
                    <p:nvPicPr>
                      <p:cNvPr id="6" name="Object 4">
                        <a:extLst>
                          <a:ext uri="{FF2B5EF4-FFF2-40B4-BE49-F238E27FC236}">
                            <a16:creationId xmlns:a16="http://schemas.microsoft.com/office/drawing/2014/main" id="{874BF740-EC51-4835-8311-89983F13940B}"/>
                          </a:ext>
                        </a:extLst>
                      </p:cNvPr>
                      <p:cNvPicPr>
                        <a:picLocks noChangeAspect="1" noChangeArrowheads="1"/>
                      </p:cNvPicPr>
                      <p:nvPr/>
                    </p:nvPicPr>
                    <p:blipFill>
                      <a:blip r:embed="rId3"/>
                      <a:srcRect/>
                      <a:stretch>
                        <a:fillRect/>
                      </a:stretch>
                    </p:blipFill>
                    <p:spPr bwMode="auto">
                      <a:xfrm>
                        <a:off x="6573838" y="5645150"/>
                        <a:ext cx="328612"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2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0" y="13716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vi-VN" sz="3000" b="1" i="1" kern="0">
                <a:latin typeface="+mn-lt"/>
              </a:rPr>
              <a:t>NPV</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vi-VN" sz="3000" b="1" i="1" u="none" strike="noStrike" kern="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lang="vi-VN" sz="3000" b="1" i="1" kern="0">
              <a:latin typeface="+mn-lt"/>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vi-VN" sz="3000" b="1" i="1" u="none" strike="noStrike" kern="0" cap="none" spc="0" normalizeH="0" baseline="0" noProof="0">
                <a:ln>
                  <a:noFill/>
                </a:ln>
                <a:solidFill>
                  <a:schemeClr val="tx1"/>
                </a:solidFill>
                <a:effectLst/>
                <a:uLnTx/>
                <a:uFillTx/>
                <a:latin typeface="+mn-lt"/>
                <a:ea typeface="+mn-ea"/>
                <a:cs typeface="+mn-cs"/>
              </a:rPr>
              <a:t>IRR</a:t>
            </a:r>
          </a:p>
          <a:p>
            <a:pPr marL="0" marR="0" lvl="0" indent="0" algn="l" defTabSz="914400" rtl="0" eaLnBrk="1" fontAlgn="base" latinLnBrk="0" hangingPunct="1">
              <a:lnSpc>
                <a:spcPct val="100000"/>
              </a:lnSpc>
              <a:spcBef>
                <a:spcPct val="50000"/>
              </a:spcBef>
              <a:spcAft>
                <a:spcPct val="0"/>
              </a:spcAft>
              <a:buClrTx/>
              <a:buSzTx/>
              <a:buFontTx/>
              <a:buNone/>
              <a:tabLst/>
              <a:defRPr/>
            </a:pPr>
            <a:endParaRPr lang="vi-VN" sz="3000" b="1" i="1" kern="0">
              <a:latin typeface="+mn-lt"/>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vi-VN" sz="3000" b="1" i="1" u="none" strike="noStrike" kern="0" cap="none" spc="0" normalizeH="0" baseline="0" noProof="0">
                <a:ln>
                  <a:noFill/>
                </a:ln>
                <a:solidFill>
                  <a:schemeClr val="tx1"/>
                </a:solidFill>
                <a:effectLst/>
                <a:uLnTx/>
                <a:uFillTx/>
                <a:latin typeface="+mn-lt"/>
                <a:ea typeface="+mn-ea"/>
                <a:cs typeface="+mn-cs"/>
              </a:rPr>
              <a:t>PI</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3000" b="0" i="0" u="none" strike="noStrike" kern="0" cap="none" spc="0" normalizeH="0" baseline="0" noProof="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sp>
        <p:nvSpPr>
          <p:cNvPr id="13"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pic>
        <p:nvPicPr>
          <p:cNvPr id="47106" name="Picture 2"/>
          <p:cNvPicPr>
            <a:picLocks noChangeAspect="1" noChangeArrowheads="1"/>
          </p:cNvPicPr>
          <p:nvPr/>
        </p:nvPicPr>
        <p:blipFill>
          <a:blip r:embed="rId2" cstate="print"/>
          <a:srcRect/>
          <a:stretch>
            <a:fillRect/>
          </a:stretch>
        </p:blipFill>
        <p:spPr bwMode="auto">
          <a:xfrm>
            <a:off x="1295400" y="5486400"/>
            <a:ext cx="6877050" cy="93345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521228AE-A756-4169-B834-A03ED23BBA67}"/>
              </a:ext>
            </a:extLst>
          </p:cNvPr>
          <p:cNvSpPr>
            <a:spLocks noGrp="1"/>
          </p:cNvSpPr>
          <p:nvPr>
            <p:ph type="sldNum" sz="quarter" idx="12"/>
          </p:nvPr>
        </p:nvSpPr>
        <p:spPr/>
        <p:txBody>
          <a:bodyPr/>
          <a:lstStyle/>
          <a:p>
            <a:pPr>
              <a:defRPr/>
            </a:pPr>
            <a:fld id="{B0FFC685-2EE6-4E8B-8B57-13668B332CC3}" type="slidenum">
              <a:rPr lang="vi-VN" smtClean="0"/>
              <a:pPr>
                <a:defRPr/>
              </a:pPr>
              <a:t>18</a:t>
            </a:fld>
            <a:endParaRPr lang="vi-VN"/>
          </a:p>
        </p:txBody>
      </p:sp>
      <p:pic>
        <p:nvPicPr>
          <p:cNvPr id="4" name="Picture 3" descr="A picture containing schematic&#10;&#10;Description automatically generated">
            <a:extLst>
              <a:ext uri="{FF2B5EF4-FFF2-40B4-BE49-F238E27FC236}">
                <a16:creationId xmlns:a16="http://schemas.microsoft.com/office/drawing/2014/main" id="{2F4C9EBA-75A7-49C2-B9F3-9D4CFB0D569D}"/>
              </a:ext>
            </a:extLst>
          </p:cNvPr>
          <p:cNvPicPr>
            <a:picLocks noChangeAspect="1"/>
          </p:cNvPicPr>
          <p:nvPr/>
        </p:nvPicPr>
        <p:blipFill>
          <a:blip r:embed="rId3"/>
          <a:stretch>
            <a:fillRect/>
          </a:stretch>
        </p:blipFill>
        <p:spPr>
          <a:xfrm>
            <a:off x="3048000" y="1895475"/>
            <a:ext cx="3048000" cy="1228725"/>
          </a:xfrm>
          <a:prstGeom prst="rect">
            <a:avLst/>
          </a:prstGeom>
        </p:spPr>
      </p:pic>
      <p:pic>
        <p:nvPicPr>
          <p:cNvPr id="6" name="Picture 5" descr="A picture containing text, clock, gauge&#10;&#10;Description automatically generated">
            <a:extLst>
              <a:ext uri="{FF2B5EF4-FFF2-40B4-BE49-F238E27FC236}">
                <a16:creationId xmlns:a16="http://schemas.microsoft.com/office/drawing/2014/main" id="{7725E918-18C6-42D2-98D5-42C2463ADEC0}"/>
              </a:ext>
            </a:extLst>
          </p:cNvPr>
          <p:cNvPicPr>
            <a:picLocks noChangeAspect="1"/>
          </p:cNvPicPr>
          <p:nvPr/>
        </p:nvPicPr>
        <p:blipFill>
          <a:blip r:embed="rId4"/>
          <a:stretch>
            <a:fillRect/>
          </a:stretch>
        </p:blipFill>
        <p:spPr>
          <a:xfrm>
            <a:off x="2347456" y="3972099"/>
            <a:ext cx="4200525" cy="1190625"/>
          </a:xfrm>
          <a:prstGeom prst="rect">
            <a:avLst/>
          </a:prstGeom>
        </p:spPr>
      </p:pic>
    </p:spTree>
    <p:extLst>
      <p:ext uri="{BB962C8B-B14F-4D97-AF65-F5344CB8AC3E}">
        <p14:creationId xmlns:p14="http://schemas.microsoft.com/office/powerpoint/2010/main" val="421391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0" y="164592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vi-VN" sz="3000" b="1" i="1" kern="0" dirty="0">
                <a:latin typeface="+mn-lt"/>
              </a:rPr>
              <a:t>NPV vs IRR</a:t>
            </a:r>
            <a:endParaRPr kumimoji="0" lang="vi-VN" sz="3000" b="1" i="1"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b="1" u="none" strike="noStrike" kern="0" cap="none" spc="0" normalizeH="0" baseline="0" noProof="0" dirty="0">
                <a:ln>
                  <a:noFill/>
                </a:ln>
                <a:solidFill>
                  <a:schemeClr val="tx1"/>
                </a:solidFill>
                <a:effectLst/>
                <a:uLnTx/>
                <a:uFillTx/>
                <a:latin typeface="+mn-lt"/>
                <a:ea typeface="+mn-ea"/>
                <a:cs typeface="+mn-cs"/>
              </a:rPr>
              <a:t>Example</a:t>
            </a:r>
            <a:r>
              <a:rPr kumimoji="0" lang="vi-VN" sz="3000" b="1" u="none" strike="noStrike" kern="0" cap="none" spc="0" normalizeH="0" noProof="0" dirty="0">
                <a:ln>
                  <a:noFill/>
                </a:ln>
                <a:solidFill>
                  <a:schemeClr val="tx1"/>
                </a:solidFill>
                <a:effectLst/>
                <a:uLnTx/>
                <a:uFillTx/>
                <a:latin typeface="+mn-lt"/>
                <a:ea typeface="+mn-ea"/>
                <a:cs typeface="+mn-cs"/>
              </a:rPr>
              <a:t>: </a:t>
            </a:r>
            <a:r>
              <a:rPr kumimoji="0" lang="en-US" sz="3000" u="none" strike="noStrike" kern="0" cap="none" spc="0" normalizeH="0" baseline="0" noProof="0" dirty="0">
                <a:ln>
                  <a:noFill/>
                </a:ln>
                <a:solidFill>
                  <a:schemeClr val="tx1"/>
                </a:solidFill>
                <a:effectLst/>
                <a:uLnTx/>
                <a:uFillTx/>
                <a:latin typeface="+mn-lt"/>
                <a:ea typeface="+mn-ea"/>
                <a:cs typeface="+mn-cs"/>
              </a:rPr>
              <a:t>Mai Linh Company</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3000" b="1" i="1" u="none" strike="noStrike" kern="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38138" marR="0" lvl="0" indent="-338138" algn="l" defTabSz="914400" rtl="0" eaLnBrk="1" fontAlgn="base" latinLnBrk="0" hangingPunct="1">
              <a:lnSpc>
                <a:spcPct val="100000"/>
              </a:lnSpc>
              <a:spcBef>
                <a:spcPts val="600"/>
              </a:spcBef>
              <a:spcAft>
                <a:spcPct val="0"/>
              </a:spcAft>
              <a:buClrTx/>
              <a:buSzTx/>
              <a:buFont typeface="Wingdings" pitchFamily="2" charset="2"/>
              <a:buChar char="§"/>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Cost of capital: 12%. </a:t>
            </a: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38138" marR="0" lvl="0" indent="-338138" algn="l" defTabSz="914400" rtl="0" eaLnBrk="1" fontAlgn="base" latinLnBrk="0" hangingPunct="1">
              <a:lnSpc>
                <a:spcPct val="100000"/>
              </a:lnSpc>
              <a:spcBef>
                <a:spcPts val="600"/>
              </a:spcBef>
              <a:spcAft>
                <a:spcPct val="0"/>
              </a:spcAft>
              <a:buClrTx/>
              <a:buSzTx/>
              <a:buFont typeface="Wingdings" pitchFamily="2" charset="2"/>
              <a:buChar char="§"/>
              <a:tabLst/>
              <a:defRPr/>
            </a:pPr>
            <a:r>
              <a:rPr lang="en-US" sz="3000" kern="0" dirty="0">
                <a:latin typeface="+mn-lt"/>
              </a:rPr>
              <a:t>Draw </a:t>
            </a:r>
            <a:r>
              <a:rPr lang="vi-VN" sz="3000" kern="0" dirty="0">
                <a:latin typeface="+mn-lt"/>
              </a:rPr>
              <a:t>NPV</a:t>
            </a:r>
            <a:r>
              <a:rPr kumimoji="0" lang="en-US" sz="3000" b="0" i="0" u="none" strike="noStrike" kern="0" cap="none" spc="0" normalizeH="0" baseline="0" noProof="0" dirty="0">
                <a:ln>
                  <a:noFill/>
                </a:ln>
                <a:solidFill>
                  <a:schemeClr val="tx1"/>
                </a:solidFill>
                <a:effectLst/>
                <a:uLnTx/>
                <a:uFillTx/>
                <a:latin typeface="+mn-lt"/>
                <a:ea typeface="+mn-ea"/>
                <a:cs typeface="+mn-cs"/>
              </a:rPr>
              <a:t> profiles</a:t>
            </a:r>
            <a:r>
              <a:rPr kumimoji="0" lang="en-US" sz="3000" b="0" i="0" u="none" strike="noStrike" kern="0" cap="none" spc="0" normalizeH="0" noProof="0" dirty="0">
                <a:ln>
                  <a:noFill/>
                </a:ln>
                <a:solidFill>
                  <a:schemeClr val="tx1"/>
                </a:solidFill>
                <a:effectLst/>
                <a:uLnTx/>
                <a:uFillTx/>
                <a:latin typeface="+mn-lt"/>
                <a:ea typeface="+mn-ea"/>
                <a:cs typeface="+mn-cs"/>
              </a:rPr>
              <a:t> </a:t>
            </a:r>
            <a:r>
              <a:rPr kumimoji="0" lang="en-US" sz="3000" b="0" i="0" u="none" strike="noStrike" kern="0" cap="none" spc="0" normalizeH="0" baseline="0" noProof="0" dirty="0">
                <a:ln>
                  <a:noFill/>
                </a:ln>
                <a:solidFill>
                  <a:schemeClr val="tx1"/>
                </a:solidFill>
                <a:effectLst/>
                <a:uLnTx/>
                <a:uFillTx/>
                <a:latin typeface="+mn-lt"/>
                <a:ea typeface="+mn-ea"/>
                <a:cs typeface="+mn-cs"/>
              </a:rPr>
              <a:t>(20%, 23.4%, 36.3%).</a:t>
            </a:r>
          </a:p>
          <a:p>
            <a:pPr marL="338138" marR="0" lvl="0" indent="-338138" algn="l" defTabSz="914400" rtl="0" eaLnBrk="1" fontAlgn="base" latinLnBrk="0" hangingPunct="1">
              <a:lnSpc>
                <a:spcPct val="100000"/>
              </a:lnSpc>
              <a:spcBef>
                <a:spcPts val="600"/>
              </a:spcBef>
              <a:spcAft>
                <a:spcPct val="0"/>
              </a:spcAft>
              <a:buClrTx/>
              <a:buSzTx/>
              <a:buFont typeface="Wingdings" pitchFamily="2" charset="2"/>
              <a:buChar char="§"/>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Comment on IRR (YTM) of these two projects.</a:t>
            </a:r>
          </a:p>
          <a:p>
            <a:pPr marL="0" marR="0" lvl="0" indent="0" algn="ctr" defTabSz="914400" rtl="0" eaLnBrk="1" fontAlgn="base" latinLnBrk="0" hangingPunct="1">
              <a:lnSpc>
                <a:spcPct val="100000"/>
              </a:lnSpc>
              <a:spcBef>
                <a:spcPts val="6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1" name="Table 10"/>
          <p:cNvGraphicFramePr>
            <a:graphicFrameLocks noGrp="1"/>
          </p:cNvGraphicFramePr>
          <p:nvPr>
            <p:extLst>
              <p:ext uri="{D42A27DB-BD31-4B8C-83A1-F6EECF244321}">
                <p14:modId xmlns:p14="http://schemas.microsoft.com/office/powerpoint/2010/main" val="1162613104"/>
              </p:ext>
            </p:extLst>
          </p:nvPr>
        </p:nvGraphicFramePr>
        <p:xfrm>
          <a:off x="1295400" y="2895600"/>
          <a:ext cx="6553200" cy="1645920"/>
        </p:xfrm>
        <a:graphic>
          <a:graphicData uri="http://schemas.openxmlformats.org/drawingml/2006/table">
            <a:tbl>
              <a:tblPr/>
              <a:tblGrid>
                <a:gridCol w="2667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Arial" charset="0"/>
                        </a:rPr>
                        <a:t>Project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Small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Big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Arial" charset="0"/>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Arial"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Arial"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7"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11633E1D-BC36-49F8-B819-7FC94D085CC6}"/>
              </a:ext>
            </a:extLst>
          </p:cNvPr>
          <p:cNvSpPr>
            <a:spLocks noGrp="1"/>
          </p:cNvSpPr>
          <p:nvPr>
            <p:ph type="sldNum" sz="quarter" idx="12"/>
          </p:nvPr>
        </p:nvSpPr>
        <p:spPr/>
        <p:txBody>
          <a:bodyPr/>
          <a:lstStyle/>
          <a:p>
            <a:pPr>
              <a:defRPr/>
            </a:pPr>
            <a:fld id="{B0FFC685-2EE6-4E8B-8B57-13668B332CC3}" type="slidenum">
              <a:rPr lang="vi-VN" smtClean="0"/>
              <a:pPr>
                <a:defRPr/>
              </a:pPr>
              <a:t>19</a:t>
            </a:fld>
            <a:endParaRPr lang="vi-VN"/>
          </a:p>
        </p:txBody>
      </p:sp>
    </p:spTree>
    <p:extLst>
      <p:ext uri="{BB962C8B-B14F-4D97-AF65-F5344CB8AC3E}">
        <p14:creationId xmlns:p14="http://schemas.microsoft.com/office/powerpoint/2010/main" val="421391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TCH321</a:t>
            </a:r>
            <a:br>
              <a:rPr lang="en-US" sz="3200" b="1" i="1" dirty="0">
                <a:solidFill>
                  <a:schemeClr val="tx1"/>
                </a:solidFill>
              </a:rPr>
            </a:br>
            <a:r>
              <a:rPr lang="en-US" sz="2500" b="1" dirty="0">
                <a:solidFill>
                  <a:schemeClr val="tx1"/>
                </a:solidFill>
              </a:rPr>
              <a:t>CORPORATE FINANCE</a:t>
            </a:r>
            <a:br>
              <a:rPr lang="en-US" sz="2500" b="1" dirty="0">
                <a:solidFill>
                  <a:schemeClr val="tx1"/>
                </a:solidFill>
              </a:rPr>
            </a:br>
            <a:r>
              <a:rPr lang="en-US" sz="2500" b="1" i="1" dirty="0">
                <a:solidFill>
                  <a:schemeClr val="tx1"/>
                </a:solidFill>
              </a:rPr>
              <a:t>Nguyen </a:t>
            </a:r>
            <a:r>
              <a:rPr lang="en-US" sz="2500" b="1" i="1" dirty="0" err="1">
                <a:solidFill>
                  <a:schemeClr val="tx1"/>
                </a:solidFill>
              </a:rPr>
              <a:t>Manh</a:t>
            </a:r>
            <a:r>
              <a:rPr lang="en-US" sz="2500" b="1" i="1" dirty="0">
                <a:solidFill>
                  <a:schemeClr val="tx1"/>
                </a:solidFill>
              </a:rPr>
              <a:t> Hiep</a:t>
            </a:r>
            <a:br>
              <a:rPr lang="en-US" sz="2500" b="1" i="1" dirty="0">
                <a:solidFill>
                  <a:schemeClr val="tx1"/>
                </a:solidFill>
              </a:rPr>
            </a:br>
            <a:r>
              <a:rPr lang="en-US" sz="2500" b="1" i="1" dirty="0">
                <a:solidFill>
                  <a:schemeClr val="tx1"/>
                </a:solidFill>
              </a:rPr>
              <a:t>2020</a:t>
            </a:r>
            <a:br>
              <a:rPr lang="en-US" sz="2500" b="1" i="1" dirty="0">
                <a:solidFill>
                  <a:schemeClr val="tx1"/>
                </a:solidFill>
              </a:rPr>
            </a:br>
            <a:endParaRPr lang="vi-VN" sz="2500" b="1" dirty="0">
              <a:solidFill>
                <a:schemeClr val="tx1"/>
              </a:solidFill>
            </a:endParaRPr>
          </a:p>
        </p:txBody>
      </p:sp>
      <p:sp>
        <p:nvSpPr>
          <p:cNvPr id="4099" name="Slide Number Placeholder 2"/>
          <p:cNvSpPr>
            <a:spLocks noGrp="1"/>
          </p:cNvSpPr>
          <p:nvPr>
            <p:ph type="sldNum" sz="quarter" idx="12"/>
          </p:nvPr>
        </p:nvSpPr>
        <p:spPr bwMode="auto">
          <a:noFill/>
          <a:ln>
            <a:miter lim="800000"/>
            <a:headEnd/>
            <a:tailEnd/>
          </a:ln>
        </p:spPr>
        <p:txBody>
          <a:bodyPr/>
          <a:lstStyle/>
          <a:p>
            <a:fld id="{BC3BAD24-120C-4693-BC05-59A13266C2CE}" type="slidenum">
              <a:rPr lang="vi-VN" smtClean="0"/>
              <a:pPr/>
              <a:t>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0" y="14478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vi-VN" sz="3000" b="1" i="1" kern="0" dirty="0">
                <a:latin typeface="+mn-lt"/>
              </a:rPr>
              <a:t>NPV vs IRR</a:t>
            </a:r>
            <a:endParaRPr kumimoji="0" lang="vi-VN" sz="3000" b="1" i="1" u="none" strike="noStrike" kern="0" cap="none" spc="0" normalizeH="0" baseline="0" noProof="0" dirty="0">
              <a:ln>
                <a:noFill/>
              </a:ln>
              <a:solidFill>
                <a:schemeClr val="tx1"/>
              </a:solidFill>
              <a:effectLst/>
              <a:uLnTx/>
              <a:uFillTx/>
              <a:latin typeface="+mn-lt"/>
              <a:ea typeface="+mn-ea"/>
              <a:cs typeface="+mn-cs"/>
            </a:endParaRPr>
          </a:p>
          <a:p>
            <a:pPr algn="l"/>
            <a:r>
              <a:rPr kumimoji="0" lang="en-US" sz="2500" b="1" i="1" u="none" strike="noStrike" kern="0" cap="none" spc="0" normalizeH="0" baseline="0" noProof="0" dirty="0">
                <a:ln>
                  <a:noFill/>
                </a:ln>
                <a:solidFill>
                  <a:schemeClr val="tx1"/>
                </a:solidFill>
                <a:effectLst/>
                <a:uLnTx/>
                <a:uFillTx/>
                <a:latin typeface="+mn-lt"/>
                <a:ea typeface="+mn-ea"/>
                <a:cs typeface="+mn-cs"/>
              </a:rPr>
              <a:t>Example</a:t>
            </a:r>
            <a:r>
              <a:rPr kumimoji="0" lang="vi-VN" sz="2500" b="1" i="1" u="none" strike="noStrike" kern="0" cap="none" spc="0" normalizeH="0" noProof="0" dirty="0">
                <a:ln>
                  <a:noFill/>
                </a:ln>
                <a:solidFill>
                  <a:schemeClr val="tx1"/>
                </a:solidFill>
                <a:effectLst/>
                <a:uLnTx/>
                <a:uFillTx/>
                <a:latin typeface="+mn-lt"/>
                <a:ea typeface="+mn-ea"/>
                <a:cs typeface="+mn-cs"/>
              </a:rPr>
              <a:t>:</a:t>
            </a:r>
            <a:r>
              <a:rPr kumimoji="0" lang="en-US" sz="2500" b="1" i="1" u="none" strike="noStrike" kern="0" cap="none" spc="0" normalizeH="0" noProof="0" dirty="0">
                <a:ln>
                  <a:noFill/>
                </a:ln>
                <a:solidFill>
                  <a:schemeClr val="tx1"/>
                </a:solidFill>
                <a:effectLst/>
                <a:uLnTx/>
                <a:uFillTx/>
                <a:latin typeface="+mn-lt"/>
                <a:ea typeface="+mn-ea"/>
                <a:cs typeface="+mn-cs"/>
              </a:rPr>
              <a:t> </a:t>
            </a:r>
            <a:r>
              <a:rPr lang="en-US" sz="2500" dirty="0">
                <a:latin typeface="+mn-lt"/>
              </a:rPr>
              <a:t>Mai Linh Inc. wants to replace an existing packing printer with a new high-speed printer</a:t>
            </a:r>
            <a:r>
              <a:rPr lang="da-DK" sz="2500" dirty="0">
                <a:latin typeface="+mn-lt"/>
              </a:rPr>
              <a:t>. </a:t>
            </a:r>
          </a:p>
          <a:p>
            <a:pPr algn="l"/>
            <a:r>
              <a:rPr lang="da-DK" sz="2500" dirty="0">
                <a:latin typeface="+mn-lt"/>
              </a:rPr>
              <a:t>The old machine was bought 10 years ago at $15 mn, depreciated using straight-line method in 15 years (current book value $5 mn), current market value $2 mn. </a:t>
            </a:r>
          </a:p>
          <a:p>
            <a:pPr algn="l"/>
            <a:r>
              <a:rPr lang="da-DK" sz="2500" dirty="0">
                <a:latin typeface="+mn-lt"/>
              </a:rPr>
              <a:t>New machine $24 mn, economic life 5 years, depreciated using double declining method. New machine will reduce $6 mn costs of labor and materials each year. At the end of year 5 new machine can be sold at $4 mn. </a:t>
            </a:r>
          </a:p>
          <a:p>
            <a:pPr algn="l"/>
            <a:r>
              <a:rPr lang="en-US" sz="2500" dirty="0">
                <a:latin typeface="+mn-lt"/>
              </a:rPr>
              <a:t>Tax rate 30%. Cost of debt </a:t>
            </a:r>
            <a:r>
              <a:rPr lang="vi-VN" sz="2500" dirty="0">
                <a:latin typeface="+mn-lt"/>
              </a:rPr>
              <a:t>12%.</a:t>
            </a:r>
            <a:r>
              <a:rPr lang="en-US" sz="2500" dirty="0">
                <a:latin typeface="+mn-lt"/>
              </a:rPr>
              <a:t> Risk free rate 5%. Beta 0.9. Market risk premium 15%. Debt-to-equity 1:2.</a:t>
            </a:r>
          </a:p>
          <a:p>
            <a:pPr algn="l"/>
            <a:r>
              <a:rPr lang="en-US" sz="2500" kern="0" dirty="0">
                <a:latin typeface="+mn-lt"/>
              </a:rPr>
              <a:t>Evaluate the project.</a:t>
            </a:r>
            <a:endParaRPr lang="en-US" sz="2500" dirty="0">
              <a:latin typeface="+mn-lt"/>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DAFFE18D-8EF0-4D6B-AE9C-FB716B338939}"/>
              </a:ext>
            </a:extLst>
          </p:cNvPr>
          <p:cNvSpPr>
            <a:spLocks noGrp="1"/>
          </p:cNvSpPr>
          <p:nvPr>
            <p:ph type="sldNum" sz="quarter" idx="12"/>
          </p:nvPr>
        </p:nvSpPr>
        <p:spPr/>
        <p:txBody>
          <a:bodyPr/>
          <a:lstStyle/>
          <a:p>
            <a:pPr>
              <a:defRPr/>
            </a:pPr>
            <a:fld id="{B0FFC685-2EE6-4E8B-8B57-13668B332CC3}" type="slidenum">
              <a:rPr lang="vi-VN" smtClean="0"/>
              <a:pPr>
                <a:defRPr/>
              </a:pPr>
              <a:t>20</a:t>
            </a:fld>
            <a:endParaRPr lang="vi-VN" dirty="0"/>
          </a:p>
        </p:txBody>
      </p:sp>
    </p:spTree>
    <p:extLst>
      <p:ext uri="{BB962C8B-B14F-4D97-AF65-F5344CB8AC3E}">
        <p14:creationId xmlns:p14="http://schemas.microsoft.com/office/powerpoint/2010/main" val="4213916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0" y="14478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vi-VN" sz="3000" b="1" i="1" kern="0" dirty="0">
                <a:latin typeface="+mn-lt"/>
              </a:rPr>
              <a:t>NPV vs IRR</a:t>
            </a:r>
            <a:endParaRPr kumimoji="0" lang="vi-VN" sz="3000" b="1" i="1" u="none" strike="noStrike" kern="0" cap="none" spc="0" normalizeH="0" baseline="0" noProof="0" dirty="0">
              <a:ln>
                <a:noFill/>
              </a:ln>
              <a:solidFill>
                <a:schemeClr val="tx1"/>
              </a:solidFill>
              <a:effectLst/>
              <a:uLnTx/>
              <a:uFillTx/>
              <a:latin typeface="+mn-lt"/>
              <a:ea typeface="+mn-ea"/>
              <a:cs typeface="+mn-cs"/>
            </a:endParaRPr>
          </a:p>
          <a:p>
            <a:pPr lvl="0" algn="l" fontAlgn="auto">
              <a:spcBef>
                <a:spcPts val="0"/>
              </a:spcBef>
              <a:spcAft>
                <a:spcPts val="0"/>
              </a:spcAft>
            </a:pPr>
            <a:r>
              <a:rPr lang="en-US" sz="2500" b="1" i="1" kern="0" dirty="0">
                <a:latin typeface="Arial (Body)"/>
              </a:rPr>
              <a:t>Example: </a:t>
            </a:r>
            <a:r>
              <a:rPr lang="en-US" sz="2500" kern="0" dirty="0">
                <a:latin typeface="Arial (Body)"/>
              </a:rPr>
              <a:t>Mai Linh</a:t>
            </a:r>
            <a:r>
              <a:rPr lang="en-US" sz="2500" dirty="0">
                <a:latin typeface="Arial (Body)"/>
              </a:rPr>
              <a:t> Inc. wants to set up a new plant for use in 4 years.</a:t>
            </a:r>
            <a:r>
              <a:rPr lang="vi-VN" sz="2500" dirty="0">
                <a:latin typeface="Arial (Body)"/>
              </a:rPr>
              <a:t> Buy new buiding </a:t>
            </a:r>
            <a:r>
              <a:rPr lang="en-US" sz="2500" dirty="0">
                <a:latin typeface="Arial (Body)"/>
              </a:rPr>
              <a:t>and equipment $40</a:t>
            </a:r>
            <a:r>
              <a:rPr lang="vi-VN" sz="2500" dirty="0">
                <a:latin typeface="Arial (Body)"/>
              </a:rPr>
              <a:t> </a:t>
            </a:r>
            <a:r>
              <a:rPr lang="en-US" sz="2500" dirty="0" err="1">
                <a:latin typeface="Arial (Body)"/>
              </a:rPr>
              <a:t>mn</a:t>
            </a:r>
            <a:r>
              <a:rPr lang="en-US" sz="2500" dirty="0">
                <a:latin typeface="Arial (Body)"/>
              </a:rPr>
              <a:t>. Fixed assets are completely depreciated during an economic life of 10 years using double-declining method. At the end of year 4, expected market value of building and equipment are $1</a:t>
            </a:r>
            <a:r>
              <a:rPr lang="vi-VN" sz="2500" dirty="0">
                <a:latin typeface="Arial (Body)"/>
              </a:rPr>
              <a:t>5 </a:t>
            </a:r>
            <a:r>
              <a:rPr lang="en-US" sz="2500" dirty="0" err="1">
                <a:latin typeface="Arial (Body)"/>
              </a:rPr>
              <a:t>mn</a:t>
            </a:r>
            <a:r>
              <a:rPr lang="en-US" sz="2500" dirty="0">
                <a:latin typeface="Arial (Body)"/>
              </a:rPr>
              <a:t>. </a:t>
            </a:r>
          </a:p>
          <a:p>
            <a:pPr lvl="0" algn="l" fontAlgn="auto">
              <a:spcBef>
                <a:spcPts val="0"/>
              </a:spcBef>
              <a:spcAft>
                <a:spcPts val="0"/>
              </a:spcAft>
            </a:pPr>
            <a:r>
              <a:rPr lang="en-US" sz="2500" dirty="0">
                <a:latin typeface="Arial (Body)"/>
              </a:rPr>
              <a:t>Estimated sales</a:t>
            </a:r>
            <a:r>
              <a:rPr lang="vi-VN" sz="2500" dirty="0">
                <a:latin typeface="Arial (Body)"/>
              </a:rPr>
              <a:t> </a:t>
            </a:r>
            <a:r>
              <a:rPr lang="en-US" sz="2500" dirty="0">
                <a:latin typeface="Arial (Body)"/>
              </a:rPr>
              <a:t>from the new plant $</a:t>
            </a:r>
            <a:r>
              <a:rPr lang="vi-VN" sz="2500" dirty="0">
                <a:latin typeface="Arial (Body)"/>
              </a:rPr>
              <a:t>80 </a:t>
            </a:r>
            <a:r>
              <a:rPr lang="en-US" sz="2500" dirty="0" err="1">
                <a:latin typeface="Arial (Body)"/>
              </a:rPr>
              <a:t>mn</a:t>
            </a:r>
            <a:r>
              <a:rPr lang="en-US" sz="2500" dirty="0">
                <a:latin typeface="Arial (Body)"/>
              </a:rPr>
              <a:t> at year 1, growing by 10% annually</a:t>
            </a:r>
            <a:r>
              <a:rPr lang="vi-VN" sz="2500" dirty="0">
                <a:latin typeface="Arial (Body)"/>
              </a:rPr>
              <a:t>. </a:t>
            </a:r>
            <a:r>
              <a:rPr lang="en-US" sz="2500" dirty="0">
                <a:latin typeface="Arial (Body)"/>
              </a:rPr>
              <a:t>Variable cost</a:t>
            </a:r>
            <a:r>
              <a:rPr lang="vi-VN" sz="2500" dirty="0">
                <a:latin typeface="Arial (Body)"/>
              </a:rPr>
              <a:t> </a:t>
            </a:r>
            <a:r>
              <a:rPr lang="en-US" sz="2500" dirty="0">
                <a:latin typeface="Arial (Body)"/>
              </a:rPr>
              <a:t>6</a:t>
            </a:r>
            <a:r>
              <a:rPr lang="vi-VN" sz="2500" dirty="0">
                <a:latin typeface="Arial (Body)"/>
              </a:rPr>
              <a:t>0% </a:t>
            </a:r>
            <a:r>
              <a:rPr lang="en-US" sz="2500" dirty="0">
                <a:latin typeface="Arial (Body)"/>
              </a:rPr>
              <a:t>of sales</a:t>
            </a:r>
            <a:r>
              <a:rPr lang="vi-VN" sz="2500" dirty="0">
                <a:latin typeface="Arial (Body)"/>
              </a:rPr>
              <a:t>, </a:t>
            </a:r>
            <a:r>
              <a:rPr lang="en-US" sz="2500" dirty="0">
                <a:latin typeface="Arial (Body)"/>
              </a:rPr>
              <a:t>fixed cost (excluding depreciation)</a:t>
            </a:r>
            <a:r>
              <a:rPr lang="vi-VN" sz="2500" dirty="0">
                <a:latin typeface="Arial (Body)"/>
              </a:rPr>
              <a:t> </a:t>
            </a:r>
            <a:r>
              <a:rPr lang="en-US" sz="2500" dirty="0">
                <a:latin typeface="Arial (Body)"/>
              </a:rPr>
              <a:t>$</a:t>
            </a:r>
            <a:r>
              <a:rPr lang="vi-VN" sz="2500" dirty="0">
                <a:latin typeface="Arial (Body)"/>
              </a:rPr>
              <a:t>10</a:t>
            </a:r>
            <a:r>
              <a:rPr lang="en-US" sz="2500" dirty="0" err="1">
                <a:latin typeface="Arial (Body)"/>
              </a:rPr>
              <a:t>mn</a:t>
            </a:r>
            <a:r>
              <a:rPr lang="vi-VN" sz="2500" dirty="0">
                <a:latin typeface="Arial (Body)"/>
              </a:rPr>
              <a:t>.</a:t>
            </a:r>
            <a:r>
              <a:rPr lang="en-US" sz="2500" dirty="0">
                <a:latin typeface="Arial (Body)"/>
              </a:rPr>
              <a:t> Working capital requirements</a:t>
            </a:r>
            <a:r>
              <a:rPr lang="vi-VN" sz="2500" dirty="0">
                <a:latin typeface="Arial (Body)"/>
              </a:rPr>
              <a:t> </a:t>
            </a:r>
            <a:r>
              <a:rPr lang="en-US" sz="2500" dirty="0">
                <a:latin typeface="Arial (Body)"/>
              </a:rPr>
              <a:t>$8 </a:t>
            </a:r>
            <a:r>
              <a:rPr lang="en-US" sz="2500" dirty="0" err="1">
                <a:latin typeface="Arial (Body)"/>
              </a:rPr>
              <a:t>mn</a:t>
            </a:r>
            <a:r>
              <a:rPr lang="en-US" sz="2500" dirty="0">
                <a:latin typeface="Arial (Body)"/>
              </a:rPr>
              <a:t> at time 0, and 10% of the increase in sales thereafter. All </a:t>
            </a:r>
            <a:r>
              <a:rPr lang="en-US" sz="2500" dirty="0" err="1">
                <a:latin typeface="Arial (Body)"/>
              </a:rPr>
              <a:t>WCInv</a:t>
            </a:r>
            <a:r>
              <a:rPr lang="en-US" sz="2500" dirty="0">
                <a:latin typeface="Arial (Body)"/>
              </a:rPr>
              <a:t> fully recovered after 4 years.</a:t>
            </a:r>
            <a:r>
              <a:rPr lang="vi-VN" sz="2500" dirty="0">
                <a:latin typeface="Arial (Body)"/>
              </a:rPr>
              <a:t> Tax rate </a:t>
            </a:r>
            <a:r>
              <a:rPr lang="en-US" sz="2500" dirty="0">
                <a:latin typeface="Arial (Body)"/>
              </a:rPr>
              <a:t>3</a:t>
            </a:r>
            <a:r>
              <a:rPr lang="vi-VN" sz="2500" dirty="0">
                <a:latin typeface="Arial (Body)"/>
              </a:rPr>
              <a:t>0%. </a:t>
            </a:r>
            <a:r>
              <a:rPr lang="en-US" sz="2500" dirty="0">
                <a:latin typeface="Arial (Body)"/>
              </a:rPr>
              <a:t>Cost of debt </a:t>
            </a:r>
            <a:r>
              <a:rPr lang="vi-VN" sz="2500" dirty="0">
                <a:latin typeface="Arial (Body)"/>
              </a:rPr>
              <a:t>12%.</a:t>
            </a:r>
            <a:r>
              <a:rPr lang="en-US" sz="2500" dirty="0">
                <a:latin typeface="Arial (Body)"/>
              </a:rPr>
              <a:t> Risk free rate 5%. Beta 1.2. Market return 15%. Debt-to-equity 2:1. Evaluate the project.</a:t>
            </a: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DE681912-55D0-4F7A-A5FF-CB292AF832F2}"/>
              </a:ext>
            </a:extLst>
          </p:cNvPr>
          <p:cNvSpPr>
            <a:spLocks noGrp="1"/>
          </p:cNvSpPr>
          <p:nvPr>
            <p:ph type="sldNum" sz="quarter" idx="12"/>
          </p:nvPr>
        </p:nvSpPr>
        <p:spPr/>
        <p:txBody>
          <a:bodyPr/>
          <a:lstStyle/>
          <a:p>
            <a:pPr>
              <a:defRPr/>
            </a:pPr>
            <a:fld id="{B0FFC685-2EE6-4E8B-8B57-13668B332CC3}" type="slidenum">
              <a:rPr lang="vi-VN" smtClean="0"/>
              <a:pPr>
                <a:defRPr/>
              </a:pPr>
              <a:t>21</a:t>
            </a:fld>
            <a:endParaRPr lang="vi-VN"/>
          </a:p>
        </p:txBody>
      </p:sp>
    </p:spTree>
    <p:extLst>
      <p:ext uri="{BB962C8B-B14F-4D97-AF65-F5344CB8AC3E}">
        <p14:creationId xmlns:p14="http://schemas.microsoft.com/office/powerpoint/2010/main" val="421391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71600"/>
            <a:ext cx="9144000" cy="4324261"/>
          </a:xfrm>
          <a:prstGeom prst="rect">
            <a:avLst/>
          </a:prstGeom>
        </p:spPr>
        <p:txBody>
          <a:bodyPr wrap="square">
            <a:spAutoFit/>
          </a:bodyPr>
          <a:lstStyle/>
          <a:p>
            <a:pPr marL="274320" indent="-457200" algn="l">
              <a:spcBef>
                <a:spcPts val="600"/>
              </a:spcBef>
            </a:pPr>
            <a:r>
              <a:rPr lang="vi-VN" sz="3000" b="1" i="1" dirty="0">
                <a:latin typeface="Arial" pitchFamily="34" charset="0"/>
                <a:cs typeface="Arial" pitchFamily="34" charset="0"/>
              </a:rPr>
              <a:t>NPV</a:t>
            </a:r>
          </a:p>
          <a:p>
            <a:pPr marL="274320" indent="-457200" algn="l">
              <a:spcBef>
                <a:spcPts val="600"/>
              </a:spcBef>
            </a:pPr>
            <a:r>
              <a:rPr lang="da-DK" sz="3000" dirty="0">
                <a:latin typeface="Arial" pitchFamily="34" charset="0"/>
                <a:cs typeface="Arial" pitchFamily="34" charset="0"/>
              </a:rPr>
              <a:t>When two projects are mutually exclusive with different lives, assume that they can be replaced indefinitely as they wear out</a:t>
            </a:r>
            <a:r>
              <a:rPr lang="en-US" sz="3000" dirty="0">
                <a:latin typeface="Arial" pitchFamily="34" charset="0"/>
                <a:cs typeface="Arial" pitchFamily="34" charset="0"/>
              </a:rPr>
              <a:t>, 2 procedures to make decisions:</a:t>
            </a:r>
            <a:endParaRPr lang="vi-VN" sz="3000" dirty="0">
              <a:latin typeface="Arial" pitchFamily="34" charset="0"/>
              <a:cs typeface="Arial" pitchFamily="34" charset="0"/>
            </a:endParaRPr>
          </a:p>
          <a:p>
            <a:pPr marL="338138" lvl="0" indent="-338138" algn="l">
              <a:spcBef>
                <a:spcPts val="600"/>
              </a:spcBef>
              <a:buFont typeface="Wingdings" pitchFamily="2" charset="2"/>
              <a:buChar char="§"/>
            </a:pPr>
            <a:r>
              <a:rPr lang="da-DK" sz="3000" dirty="0">
                <a:latin typeface="Arial" pitchFamily="34" charset="0"/>
                <a:cs typeface="Arial" pitchFamily="34" charset="0"/>
              </a:rPr>
              <a:t>Least common multiple of lives approach.</a:t>
            </a:r>
            <a:endParaRPr lang="vi-VN" sz="3000" dirty="0">
              <a:latin typeface="Arial" pitchFamily="34" charset="0"/>
              <a:cs typeface="Arial" pitchFamily="34" charset="0"/>
            </a:endParaRPr>
          </a:p>
          <a:p>
            <a:pPr marL="338138" lvl="0" indent="-338138" algn="l">
              <a:spcBef>
                <a:spcPts val="600"/>
              </a:spcBef>
              <a:buFont typeface="Wingdings" pitchFamily="2" charset="2"/>
              <a:buChar char="§"/>
            </a:pPr>
            <a:r>
              <a:rPr lang="da-DK" sz="3000" dirty="0">
                <a:latin typeface="Arial" pitchFamily="34" charset="0"/>
                <a:cs typeface="Arial" pitchFamily="34" charset="0"/>
              </a:rPr>
              <a:t>Equivalent annual annuity approach.</a:t>
            </a:r>
            <a:endParaRPr lang="en-US" sz="3000" dirty="0">
              <a:latin typeface="Arial" pitchFamily="34" charset="0"/>
              <a:cs typeface="Arial" pitchFamily="34" charset="0"/>
            </a:endParaRPr>
          </a:p>
          <a:p>
            <a:pPr marL="274320" indent="-457200" algn="l">
              <a:lnSpc>
                <a:spcPct val="150000"/>
              </a:lnSpc>
              <a:spcBef>
                <a:spcPts val="600"/>
              </a:spcBef>
            </a:pPr>
            <a:endParaRPr lang="en-US" sz="3000" dirty="0">
              <a:latin typeface="Arial" pitchFamily="34" charset="0"/>
              <a:cs typeface="Arial" pitchFamily="34" charset="0"/>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DA3A517A-E7EC-4D24-8233-D8B981437244}"/>
              </a:ext>
            </a:extLst>
          </p:cNvPr>
          <p:cNvSpPr>
            <a:spLocks noGrp="1"/>
          </p:cNvSpPr>
          <p:nvPr>
            <p:ph type="sldNum" sz="quarter" idx="12"/>
          </p:nvPr>
        </p:nvSpPr>
        <p:spPr/>
        <p:txBody>
          <a:bodyPr/>
          <a:lstStyle/>
          <a:p>
            <a:pPr>
              <a:defRPr/>
            </a:pPr>
            <a:fld id="{B0FFC685-2EE6-4E8B-8B57-13668B332CC3}" type="slidenum">
              <a:rPr lang="vi-VN" smtClean="0"/>
              <a:pPr>
                <a:defRPr/>
              </a:pPr>
              <a:t>22</a:t>
            </a:fld>
            <a:endParaRPr lang="vi-VN"/>
          </a:p>
        </p:txBody>
      </p:sp>
    </p:spTree>
    <p:extLst>
      <p:ext uri="{BB962C8B-B14F-4D97-AF65-F5344CB8AC3E}">
        <p14:creationId xmlns:p14="http://schemas.microsoft.com/office/powerpoint/2010/main" val="315661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220450"/>
            <a:ext cx="9144000" cy="6555641"/>
          </a:xfrm>
          <a:prstGeom prst="rect">
            <a:avLst/>
          </a:prstGeom>
          <a:noFill/>
        </p:spPr>
        <p:txBody>
          <a:bodyPr wrap="square" rtlCol="0">
            <a:spAutoFit/>
          </a:bodyPr>
          <a:lstStyle/>
          <a:p>
            <a:pPr algn="just"/>
            <a:r>
              <a:rPr lang="vi-VN" sz="3000" b="1" i="1" dirty="0">
                <a:latin typeface="+mn-lt"/>
              </a:rPr>
              <a:t>NPV</a:t>
            </a:r>
          </a:p>
          <a:p>
            <a:pPr marL="338138" indent="-338138" algn="just">
              <a:buFont typeface="Wingdings" pitchFamily="2" charset="2"/>
              <a:buChar char="§"/>
            </a:pPr>
            <a:r>
              <a:rPr lang="en-US" sz="3000" dirty="0" err="1">
                <a:latin typeface="+mn-lt"/>
              </a:rPr>
              <a:t>Photox</a:t>
            </a:r>
            <a:r>
              <a:rPr lang="en-US" sz="3000" dirty="0">
                <a:latin typeface="+mn-lt"/>
              </a:rPr>
              <a:t> Company is considering 2 projects with the same cost of capital </a:t>
            </a:r>
            <a:r>
              <a:rPr lang="vi-VN" sz="3000" dirty="0">
                <a:latin typeface="+mn-lt"/>
              </a:rPr>
              <a:t>12%.</a:t>
            </a:r>
          </a:p>
          <a:p>
            <a:pPr marL="338138" indent="-338138" algn="just">
              <a:buFont typeface="Wingdings" pitchFamily="2" charset="2"/>
              <a:buChar char="§"/>
            </a:pPr>
            <a:r>
              <a:rPr lang="en-US" sz="3000" dirty="0">
                <a:latin typeface="+mn-lt"/>
                <a:cs typeface="Arial" pitchFamily="34" charset="0"/>
              </a:rPr>
              <a:t>ML</a:t>
            </a:r>
            <a:r>
              <a:rPr lang="vi-VN" sz="3000" dirty="0">
                <a:latin typeface="+mn-lt"/>
                <a:cs typeface="Arial" pitchFamily="34" charset="0"/>
              </a:rPr>
              <a:t> </a:t>
            </a:r>
            <a:r>
              <a:rPr lang="en-US" sz="3000" dirty="0">
                <a:latin typeface="+mn-lt"/>
                <a:cs typeface="Arial" pitchFamily="34" charset="0"/>
              </a:rPr>
              <a:t>P</a:t>
            </a:r>
            <a:r>
              <a:rPr lang="vi-VN" sz="3000" dirty="0">
                <a:latin typeface="+mn-lt"/>
                <a:cs typeface="Arial" pitchFamily="34" charset="0"/>
              </a:rPr>
              <a:t>hotocopy </a:t>
            </a:r>
            <a:r>
              <a:rPr lang="en-US" sz="3000" dirty="0">
                <a:latin typeface="+mn-lt"/>
                <a:cs typeface="Arial" pitchFamily="34" charset="0"/>
              </a:rPr>
              <a:t>Machine</a:t>
            </a:r>
            <a:r>
              <a:rPr lang="vi-VN" sz="3000" dirty="0">
                <a:latin typeface="+mn-lt"/>
                <a:cs typeface="Arial" pitchFamily="34" charset="0"/>
              </a:rPr>
              <a:t>.</a:t>
            </a: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r>
              <a:rPr lang="da-DK" sz="3000" dirty="0">
                <a:latin typeface="+mn-lt"/>
                <a:cs typeface="Arial" pitchFamily="34" charset="0"/>
              </a:rPr>
              <a:t>TB Photocopy</a:t>
            </a:r>
            <a:r>
              <a:rPr lang="vi-VN" sz="3000" dirty="0">
                <a:latin typeface="+mn-lt"/>
                <a:cs typeface="Arial" pitchFamily="34" charset="0"/>
              </a:rPr>
              <a:t> </a:t>
            </a:r>
            <a:r>
              <a:rPr lang="en-US" sz="3000" dirty="0">
                <a:latin typeface="+mn-lt"/>
                <a:cs typeface="Arial" pitchFamily="34" charset="0"/>
              </a:rPr>
              <a:t>Machine</a:t>
            </a:r>
            <a:r>
              <a:rPr lang="vi-VN" sz="3000" dirty="0">
                <a:latin typeface="+mn-lt"/>
                <a:cs typeface="Arial" pitchFamily="34" charset="0"/>
              </a:rPr>
              <a:t>.</a:t>
            </a: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endParaRPr lang="vi-VN" sz="3000" dirty="0">
              <a:latin typeface="+mn-lt"/>
              <a:cs typeface="Arial" pitchFamily="34" charset="0"/>
            </a:endParaRPr>
          </a:p>
          <a:p>
            <a:pPr marL="338138" indent="-338138" algn="just">
              <a:buFont typeface="Wingdings" pitchFamily="2" charset="2"/>
              <a:buChar char="§"/>
            </a:pPr>
            <a:r>
              <a:rPr lang="en-US" sz="3000" dirty="0">
                <a:latin typeface="+mn-lt"/>
                <a:cs typeface="Arial" pitchFamily="34" charset="0"/>
              </a:rPr>
              <a:t>Calculate </a:t>
            </a:r>
            <a:r>
              <a:rPr lang="vi-VN" sz="3000" dirty="0">
                <a:latin typeface="+mn-lt"/>
                <a:cs typeface="Arial" pitchFamily="34" charset="0"/>
              </a:rPr>
              <a:t>NPV, IRR?</a:t>
            </a:r>
            <a:endParaRPr lang="en-US" sz="3000" dirty="0">
              <a:latin typeface="+mn-lt"/>
              <a:cs typeface="Arial" pitchFamily="34" charset="0"/>
            </a:endParaRPr>
          </a:p>
          <a:p>
            <a:pPr algn="just"/>
            <a:endParaRPr lang="en-US" sz="3000" dirty="0">
              <a:latin typeface="+mn-lt"/>
              <a:cs typeface="Arial" pitchFamily="34" charset="0"/>
            </a:endParaRPr>
          </a:p>
          <a:p>
            <a:pPr algn="just"/>
            <a:endParaRPr lang="vi-VN" sz="30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2797723034"/>
              </p:ext>
            </p:extLst>
          </p:nvPr>
        </p:nvGraphicFramePr>
        <p:xfrm>
          <a:off x="457195" y="3217544"/>
          <a:ext cx="8076246" cy="1125856"/>
        </p:xfrm>
        <a:graphic>
          <a:graphicData uri="http://schemas.openxmlformats.org/drawingml/2006/table">
            <a:tbl>
              <a:tblPr firstRow="1" firstCol="1" bandRow="1">
                <a:tableStyleId>{91EBBBCC-DAD2-459C-BE2E-F6DE35CF9A28}</a:tableStyleId>
              </a:tblPr>
              <a:tblGrid>
                <a:gridCol w="1294448">
                  <a:extLst>
                    <a:ext uri="{9D8B030D-6E8A-4147-A177-3AD203B41FA5}">
                      <a16:colId xmlns:a16="http://schemas.microsoft.com/office/drawing/2014/main" val="20000"/>
                    </a:ext>
                  </a:extLst>
                </a:gridCol>
                <a:gridCol w="957133">
                  <a:extLst>
                    <a:ext uri="{9D8B030D-6E8A-4147-A177-3AD203B41FA5}">
                      <a16:colId xmlns:a16="http://schemas.microsoft.com/office/drawing/2014/main" val="20001"/>
                    </a:ext>
                  </a:extLst>
                </a:gridCol>
                <a:gridCol w="1164369">
                  <a:extLst>
                    <a:ext uri="{9D8B030D-6E8A-4147-A177-3AD203B41FA5}">
                      <a16:colId xmlns:a16="http://schemas.microsoft.com/office/drawing/2014/main" val="20002"/>
                    </a:ext>
                  </a:extLst>
                </a:gridCol>
                <a:gridCol w="1164369">
                  <a:extLst>
                    <a:ext uri="{9D8B030D-6E8A-4147-A177-3AD203B41FA5}">
                      <a16:colId xmlns:a16="http://schemas.microsoft.com/office/drawing/2014/main" val="20003"/>
                    </a:ext>
                  </a:extLst>
                </a:gridCol>
                <a:gridCol w="1165309">
                  <a:extLst>
                    <a:ext uri="{9D8B030D-6E8A-4147-A177-3AD203B41FA5}">
                      <a16:colId xmlns:a16="http://schemas.microsoft.com/office/drawing/2014/main" val="20004"/>
                    </a:ext>
                  </a:extLst>
                </a:gridCol>
                <a:gridCol w="1165309">
                  <a:extLst>
                    <a:ext uri="{9D8B030D-6E8A-4147-A177-3AD203B41FA5}">
                      <a16:colId xmlns:a16="http://schemas.microsoft.com/office/drawing/2014/main" val="20005"/>
                    </a:ext>
                  </a:extLst>
                </a:gridCol>
                <a:gridCol w="1165309">
                  <a:extLst>
                    <a:ext uri="{9D8B030D-6E8A-4147-A177-3AD203B41FA5}">
                      <a16:colId xmlns:a16="http://schemas.microsoft.com/office/drawing/2014/main" val="20006"/>
                    </a:ext>
                  </a:extLst>
                </a:gridCol>
              </a:tblGrid>
              <a:tr h="255905">
                <a:tc>
                  <a:txBody>
                    <a:bodyPr/>
                    <a:lstStyle/>
                    <a:p>
                      <a:pPr algn="ctr">
                        <a:lnSpc>
                          <a:spcPct val="150000"/>
                        </a:lnSpc>
                        <a:spcAft>
                          <a:spcPts val="600"/>
                        </a:spcAft>
                      </a:pPr>
                      <a:r>
                        <a:rPr lang="da-DK" sz="2800" dirty="0">
                          <a:solidFill>
                            <a:schemeClr val="tx1"/>
                          </a:solidFill>
                          <a:effectLst/>
                        </a:rPr>
                        <a:t>Year 0</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1</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2</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3</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4</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5</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6</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5905">
                <a:tc>
                  <a:txBody>
                    <a:bodyPr/>
                    <a:lstStyle/>
                    <a:p>
                      <a:pPr algn="ctr">
                        <a:lnSpc>
                          <a:spcPct val="150000"/>
                        </a:lnSpc>
                        <a:spcAft>
                          <a:spcPts val="600"/>
                        </a:spcAft>
                      </a:pPr>
                      <a:r>
                        <a:rPr lang="da-DK" sz="2800" dirty="0">
                          <a:solidFill>
                            <a:schemeClr val="tx1"/>
                          </a:solidFill>
                          <a:effectLst/>
                        </a:rPr>
                        <a:t>-20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4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7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6.5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6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5.5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5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65923869"/>
              </p:ext>
            </p:extLst>
          </p:nvPr>
        </p:nvGraphicFramePr>
        <p:xfrm>
          <a:off x="457200" y="5029200"/>
          <a:ext cx="8202192" cy="1125856"/>
        </p:xfrm>
        <a:graphic>
          <a:graphicData uri="http://schemas.openxmlformats.org/drawingml/2006/table">
            <a:tbl>
              <a:tblPr firstRow="1" firstCol="1" bandRow="1">
                <a:tableStyleId>{91EBBBCC-DAD2-459C-BE2E-F6DE35CF9A28}</a:tableStyleId>
              </a:tblPr>
              <a:tblGrid>
                <a:gridCol w="2050548">
                  <a:extLst>
                    <a:ext uri="{9D8B030D-6E8A-4147-A177-3AD203B41FA5}">
                      <a16:colId xmlns:a16="http://schemas.microsoft.com/office/drawing/2014/main" val="20000"/>
                    </a:ext>
                  </a:extLst>
                </a:gridCol>
                <a:gridCol w="2050548">
                  <a:extLst>
                    <a:ext uri="{9D8B030D-6E8A-4147-A177-3AD203B41FA5}">
                      <a16:colId xmlns:a16="http://schemas.microsoft.com/office/drawing/2014/main" val="20001"/>
                    </a:ext>
                  </a:extLst>
                </a:gridCol>
                <a:gridCol w="2050548">
                  <a:extLst>
                    <a:ext uri="{9D8B030D-6E8A-4147-A177-3AD203B41FA5}">
                      <a16:colId xmlns:a16="http://schemas.microsoft.com/office/drawing/2014/main" val="20002"/>
                    </a:ext>
                  </a:extLst>
                </a:gridCol>
                <a:gridCol w="2050548">
                  <a:extLst>
                    <a:ext uri="{9D8B030D-6E8A-4147-A177-3AD203B41FA5}">
                      <a16:colId xmlns:a16="http://schemas.microsoft.com/office/drawing/2014/main" val="20003"/>
                    </a:ext>
                  </a:extLst>
                </a:gridCol>
              </a:tblGrid>
              <a:tr h="255905">
                <a:tc>
                  <a:txBody>
                    <a:bodyPr/>
                    <a:lstStyle/>
                    <a:p>
                      <a:pPr algn="ctr">
                        <a:lnSpc>
                          <a:spcPct val="150000"/>
                        </a:lnSpc>
                        <a:spcAft>
                          <a:spcPts val="600"/>
                        </a:spcAft>
                      </a:pPr>
                      <a:r>
                        <a:rPr lang="da-DK" sz="2800" dirty="0">
                          <a:solidFill>
                            <a:schemeClr val="tx1"/>
                          </a:solidFill>
                          <a:effectLst/>
                        </a:rPr>
                        <a:t>Year 0</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1 </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2</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3</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5905">
                <a:tc>
                  <a:txBody>
                    <a:bodyPr/>
                    <a:lstStyle/>
                    <a:p>
                      <a:pPr algn="ctr">
                        <a:lnSpc>
                          <a:spcPct val="150000"/>
                        </a:lnSpc>
                        <a:spcAft>
                          <a:spcPts val="600"/>
                        </a:spcAft>
                      </a:pPr>
                      <a:r>
                        <a:rPr lang="da-DK" sz="2800" dirty="0">
                          <a:solidFill>
                            <a:schemeClr val="tx1"/>
                          </a:solidFill>
                          <a:effectLst/>
                        </a:rPr>
                        <a:t>-10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3.5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6.5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da-DK" sz="2800" dirty="0">
                          <a:solidFill>
                            <a:schemeClr val="tx1"/>
                          </a:solidFill>
                          <a:effectLst/>
                        </a:rPr>
                        <a:t>6 bil</a:t>
                      </a:r>
                      <a:endParaRPr lang="en-US" sz="3200" dirty="0">
                        <a:solidFill>
                          <a:schemeClr val="tx1"/>
                        </a:solidFill>
                        <a:effectLst/>
                        <a:latin typeface="Times New Roman"/>
                        <a:ea typeface="SimSu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6763E676-25A2-4FED-A262-06BB05B14BCC}"/>
              </a:ext>
            </a:extLst>
          </p:cNvPr>
          <p:cNvSpPr>
            <a:spLocks noGrp="1"/>
          </p:cNvSpPr>
          <p:nvPr>
            <p:ph type="sldNum" sz="quarter" idx="12"/>
          </p:nvPr>
        </p:nvSpPr>
        <p:spPr/>
        <p:txBody>
          <a:bodyPr/>
          <a:lstStyle/>
          <a:p>
            <a:pPr>
              <a:defRPr/>
            </a:pPr>
            <a:fld id="{B0FFC685-2EE6-4E8B-8B57-13668B332CC3}" type="slidenum">
              <a:rPr lang="vi-VN" smtClean="0"/>
              <a:pPr>
                <a:defRPr/>
              </a:pPr>
              <a:t>23</a:t>
            </a:fld>
            <a:endParaRPr lang="vi-VN"/>
          </a:p>
        </p:txBody>
      </p:sp>
    </p:spTree>
    <p:extLst>
      <p:ext uri="{BB962C8B-B14F-4D97-AF65-F5344CB8AC3E}">
        <p14:creationId xmlns:p14="http://schemas.microsoft.com/office/powerpoint/2010/main" val="212820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6247864"/>
          </a:xfrm>
          <a:prstGeom prst="rect">
            <a:avLst/>
          </a:prstGeom>
        </p:spPr>
        <p:txBody>
          <a:bodyPr wrap="square">
            <a:spAutoFit/>
          </a:bodyPr>
          <a:lstStyle/>
          <a:p>
            <a:pPr algn="l"/>
            <a:r>
              <a:rPr lang="en-US" sz="3000" b="1" dirty="0">
                <a:latin typeface="Arial" pitchFamily="34" charset="0"/>
                <a:cs typeface="Arial" pitchFamily="34" charset="0"/>
              </a:rPr>
              <a:t>Ex</a:t>
            </a:r>
            <a:r>
              <a:rPr lang="vi-VN" sz="3000" b="1" dirty="0">
                <a:latin typeface="Arial" pitchFamily="34" charset="0"/>
                <a:cs typeface="Arial" pitchFamily="34" charset="0"/>
              </a:rPr>
              <a:t>: </a:t>
            </a:r>
            <a:r>
              <a:rPr lang="en-US" sz="3000" dirty="0">
                <a:latin typeface="Arial" pitchFamily="34" charset="0"/>
                <a:cs typeface="Arial" pitchFamily="34" charset="0"/>
              </a:rPr>
              <a:t>Tuan Bach Company projects</a:t>
            </a:r>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algn="l"/>
            <a:endParaRPr lang="vi-VN" sz="3000" dirty="0">
              <a:latin typeface="Arial" pitchFamily="34" charset="0"/>
              <a:cs typeface="Arial" pitchFamily="34" charset="0"/>
            </a:endParaRPr>
          </a:p>
          <a:p>
            <a:pPr marL="338138" indent="-338138" algn="l">
              <a:buFont typeface="Wingdings" pitchFamily="2" charset="2"/>
              <a:buChar char="§"/>
            </a:pPr>
            <a:r>
              <a:rPr lang="en-US" sz="3200" dirty="0">
                <a:latin typeface="Arial" pitchFamily="34" charset="0"/>
                <a:cs typeface="Arial" pitchFamily="34" charset="0"/>
              </a:rPr>
              <a:t>If Tuan Bach has VND20 billion</a:t>
            </a:r>
            <a:r>
              <a:rPr lang="vi-VN" sz="3200" dirty="0">
                <a:latin typeface="Arial" pitchFamily="34" charset="0"/>
                <a:cs typeface="Arial" pitchFamily="34" charset="0"/>
              </a:rPr>
              <a:t>.</a:t>
            </a:r>
          </a:p>
          <a:p>
            <a:pPr marL="338138" indent="-338138" algn="l">
              <a:buFont typeface="Wingdings" pitchFamily="2" charset="2"/>
              <a:buChar char="§"/>
            </a:pPr>
            <a:r>
              <a:rPr lang="en-US" sz="3200" dirty="0">
                <a:latin typeface="Arial" pitchFamily="34" charset="0"/>
                <a:cs typeface="Arial" pitchFamily="34" charset="0"/>
              </a:rPr>
              <a:t>VND25</a:t>
            </a:r>
            <a:r>
              <a:rPr lang="vi-VN" sz="3200" dirty="0">
                <a:latin typeface="Arial" pitchFamily="34" charset="0"/>
                <a:cs typeface="Arial" pitchFamily="34" charset="0"/>
              </a:rPr>
              <a:t> </a:t>
            </a:r>
            <a:r>
              <a:rPr lang="en-US" sz="3200" dirty="0">
                <a:latin typeface="Arial" pitchFamily="34" charset="0"/>
                <a:cs typeface="Arial" pitchFamily="34" charset="0"/>
              </a:rPr>
              <a:t>or</a:t>
            </a:r>
            <a:r>
              <a:rPr lang="vi-VN" sz="3200" dirty="0">
                <a:latin typeface="Arial" pitchFamily="34" charset="0"/>
                <a:cs typeface="Arial" pitchFamily="34" charset="0"/>
              </a:rPr>
              <a:t> 30</a:t>
            </a:r>
            <a:r>
              <a:rPr lang="en-US" sz="3200" dirty="0">
                <a:latin typeface="Arial" pitchFamily="34" charset="0"/>
                <a:cs typeface="Arial" pitchFamily="34" charset="0"/>
              </a:rPr>
              <a:t> billion</a:t>
            </a:r>
            <a:r>
              <a:rPr lang="vi-VN" sz="3200" dirty="0">
                <a:latin typeface="Arial" pitchFamily="34" charset="0"/>
                <a:cs typeface="Arial" pitchFamily="34" charset="0"/>
              </a:rPr>
              <a:t> </a:t>
            </a:r>
            <a:r>
              <a:rPr lang="en-US" sz="3200" dirty="0">
                <a:latin typeface="Arial" pitchFamily="34" charset="0"/>
                <a:cs typeface="Arial" pitchFamily="34" charset="0"/>
              </a:rPr>
              <a:t>and can (can not) invest in a portion of the projects</a:t>
            </a:r>
            <a:r>
              <a:rPr lang="vi-VN" sz="3200" dirty="0">
                <a:latin typeface="Arial" pitchFamily="34" charset="0"/>
                <a:cs typeface="Arial" pitchFamily="34" charset="0"/>
              </a:rPr>
              <a:t>.</a:t>
            </a:r>
          </a:p>
          <a:p>
            <a:pPr marL="338138" indent="-338138" algn="l">
              <a:buFont typeface="Wingdings" pitchFamily="2" charset="2"/>
              <a:buChar char="§"/>
            </a:pPr>
            <a:r>
              <a:rPr lang="en-US" sz="3200" dirty="0">
                <a:latin typeface="Arial" pitchFamily="34" charset="0"/>
                <a:cs typeface="Arial" pitchFamily="34" charset="0"/>
              </a:rPr>
              <a:t>VND10 billion and can postpone the project until next year</a:t>
            </a:r>
            <a:r>
              <a:rPr lang="vi-VN" sz="3200" dirty="0">
                <a:latin typeface="Arial" pitchFamily="34" charset="0"/>
                <a:cs typeface="Arial" pitchFamily="34" charset="0"/>
              </a:rPr>
              <a:t>.</a:t>
            </a:r>
            <a:endParaRPr lang="en-US" sz="3200" dirty="0">
              <a:latin typeface="Arial" pitchFamily="34" charset="0"/>
              <a:cs typeface="Arial" pitchFamily="34" charset="0"/>
            </a:endParaRPr>
          </a:p>
          <a:p>
            <a:pPr algn="l"/>
            <a:endParaRPr lang="en-US" sz="3000" dirty="0">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987420484"/>
              </p:ext>
            </p:extLst>
          </p:nvPr>
        </p:nvGraphicFramePr>
        <p:xfrm>
          <a:off x="457200" y="1828800"/>
          <a:ext cx="8229600" cy="2343150"/>
        </p:xfrm>
        <a:graphic>
          <a:graphicData uri="http://schemas.openxmlformats.org/drawingml/2006/table">
            <a:tbl>
              <a:tblPr firstRow="1" firstCol="1" bandRow="1"/>
              <a:tblGrid>
                <a:gridCol w="1360217">
                  <a:extLst>
                    <a:ext uri="{9D8B030D-6E8A-4147-A177-3AD203B41FA5}">
                      <a16:colId xmlns:a16="http://schemas.microsoft.com/office/drawing/2014/main" val="20000"/>
                    </a:ext>
                  </a:extLst>
                </a:gridCol>
                <a:gridCol w="1383931">
                  <a:extLst>
                    <a:ext uri="{9D8B030D-6E8A-4147-A177-3AD203B41FA5}">
                      <a16:colId xmlns:a16="http://schemas.microsoft.com/office/drawing/2014/main" val="20001"/>
                    </a:ext>
                  </a:extLst>
                </a:gridCol>
                <a:gridCol w="1395314">
                  <a:extLst>
                    <a:ext uri="{9D8B030D-6E8A-4147-A177-3AD203B41FA5}">
                      <a16:colId xmlns:a16="http://schemas.microsoft.com/office/drawing/2014/main" val="20002"/>
                    </a:ext>
                  </a:extLst>
                </a:gridCol>
                <a:gridCol w="1395314">
                  <a:extLst>
                    <a:ext uri="{9D8B030D-6E8A-4147-A177-3AD203B41FA5}">
                      <a16:colId xmlns:a16="http://schemas.microsoft.com/office/drawing/2014/main" val="20003"/>
                    </a:ext>
                  </a:extLst>
                </a:gridCol>
                <a:gridCol w="1396262">
                  <a:extLst>
                    <a:ext uri="{9D8B030D-6E8A-4147-A177-3AD203B41FA5}">
                      <a16:colId xmlns:a16="http://schemas.microsoft.com/office/drawing/2014/main" val="20004"/>
                    </a:ext>
                  </a:extLst>
                </a:gridCol>
                <a:gridCol w="1298562">
                  <a:extLst>
                    <a:ext uri="{9D8B030D-6E8A-4147-A177-3AD203B41FA5}">
                      <a16:colId xmlns:a16="http://schemas.microsoft.com/office/drawing/2014/main" val="20005"/>
                    </a:ext>
                  </a:extLst>
                </a:gridCol>
              </a:tblGrid>
              <a:tr h="476250">
                <a:tc>
                  <a:txBody>
                    <a:bodyPr/>
                    <a:lstStyle/>
                    <a:p>
                      <a:pPr algn="ctr">
                        <a:lnSpc>
                          <a:spcPct val="100000"/>
                        </a:lnSpc>
                        <a:spcAft>
                          <a:spcPts val="600"/>
                        </a:spcAft>
                      </a:pPr>
                      <a:r>
                        <a:rPr lang="en-US" sz="3000" b="1" dirty="0">
                          <a:effectLst/>
                          <a:latin typeface="Times New Roman"/>
                          <a:ea typeface="SimSun"/>
                          <a:cs typeface="Times New Roman"/>
                        </a:rPr>
                        <a:t>Project</a:t>
                      </a:r>
                      <a:endParaRPr lang="en-US" sz="3000" dirty="0">
                        <a:effectLst/>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vi-VN" sz="3000" b="1" dirty="0">
                          <a:effectLst/>
                          <a:latin typeface="Times New Roman"/>
                          <a:ea typeface="SimSun"/>
                          <a:cs typeface="Times New Roman"/>
                        </a:rPr>
                        <a:t>0</a:t>
                      </a:r>
                      <a:endParaRPr lang="en-US" sz="3000" b="1" dirty="0">
                        <a:effectLst/>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b="1" dirty="0">
                          <a:effectLst/>
                          <a:latin typeface="Times New Roman"/>
                          <a:ea typeface="SimSun"/>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b="1" dirty="0">
                          <a:effectLst/>
                          <a:latin typeface="Times New Roman"/>
                          <a:ea typeface="SimSu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b="1" dirty="0">
                          <a:effectLst/>
                          <a:latin typeface="Times New Roman"/>
                          <a:ea typeface="SimSun"/>
                          <a:cs typeface="Times New Roman"/>
                        </a:rPr>
                        <a:t>NPV </a:t>
                      </a:r>
                      <a:r>
                        <a:rPr lang="vi-VN" sz="3000" b="1" dirty="0">
                          <a:effectLst/>
                          <a:latin typeface="Times New Roman"/>
                          <a:ea typeface="SimSun"/>
                          <a:cs typeface="Times New Roman"/>
                        </a:rPr>
                        <a:t>@</a:t>
                      </a:r>
                      <a:r>
                        <a:rPr lang="en-US" sz="3000" b="1" dirty="0">
                          <a:effectLst/>
                          <a:latin typeface="Times New Roman"/>
                          <a:ea typeface="SimSun"/>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b="1" dirty="0">
                          <a:effectLst/>
                          <a:latin typeface="Times New Roman"/>
                          <a:ea typeface="SimSun"/>
                          <a:cs typeface="Times New Roman"/>
                        </a:rPr>
                        <a:t>PI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6250">
                <a:tc>
                  <a:txBody>
                    <a:bodyPr/>
                    <a:lstStyle/>
                    <a:p>
                      <a:pPr algn="ctr">
                        <a:lnSpc>
                          <a:spcPct val="100000"/>
                        </a:lnSpc>
                        <a:spcAft>
                          <a:spcPts val="600"/>
                        </a:spcAft>
                      </a:pPr>
                      <a:r>
                        <a:rPr lang="en-US" sz="3000" b="1" dirty="0">
                          <a:effectLst/>
                          <a:latin typeface="Times New Roman"/>
                          <a:ea typeface="SimSun"/>
                          <a:cs typeface="Times New Roman"/>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6250">
                <a:tc>
                  <a:txBody>
                    <a:bodyPr/>
                    <a:lstStyle/>
                    <a:p>
                      <a:pPr algn="ctr">
                        <a:lnSpc>
                          <a:spcPct val="100000"/>
                        </a:lnSpc>
                        <a:spcAft>
                          <a:spcPts val="600"/>
                        </a:spcAft>
                      </a:pPr>
                      <a:r>
                        <a:rPr lang="en-US" sz="3000" b="1" dirty="0">
                          <a:effectLst/>
                          <a:latin typeface="Times New Roman"/>
                          <a:ea typeface="SimSun"/>
                          <a:cs typeface="Times New Roman"/>
                        </a:rPr>
                        <a:t>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6250">
                <a:tc>
                  <a:txBody>
                    <a:bodyPr/>
                    <a:lstStyle/>
                    <a:p>
                      <a:pPr algn="ctr">
                        <a:lnSpc>
                          <a:spcPct val="100000"/>
                        </a:lnSpc>
                        <a:spcAft>
                          <a:spcPts val="600"/>
                        </a:spcAft>
                      </a:pPr>
                      <a:r>
                        <a:rPr lang="en-US" sz="3000" b="1" dirty="0">
                          <a:effectLst/>
                          <a:latin typeface="Times New Roman"/>
                          <a:ea typeface="SimSun"/>
                          <a:cs typeface="Times New Roman"/>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a:effectLst/>
                          <a:latin typeface="Times New Roman"/>
                          <a:ea typeface="SimSun"/>
                          <a:cs typeface="Times New Roman"/>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600"/>
                        </a:spcAft>
                      </a:pPr>
                      <a:r>
                        <a:rPr lang="en-US" sz="3000" dirty="0">
                          <a:effectLst/>
                          <a:latin typeface="Times New Roman"/>
                          <a:ea typeface="SimSun"/>
                          <a:cs typeface="Times New Roman"/>
                        </a:rPr>
                        <a:t>4.4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2C5C7581-EE7C-4869-B7BF-77D4BBD2E9DE}"/>
              </a:ext>
            </a:extLst>
          </p:cNvPr>
          <p:cNvSpPr>
            <a:spLocks noGrp="1"/>
          </p:cNvSpPr>
          <p:nvPr>
            <p:ph type="sldNum" sz="quarter" idx="12"/>
          </p:nvPr>
        </p:nvSpPr>
        <p:spPr/>
        <p:txBody>
          <a:bodyPr/>
          <a:lstStyle/>
          <a:p>
            <a:pPr>
              <a:defRPr/>
            </a:pPr>
            <a:fld id="{B0FFC685-2EE6-4E8B-8B57-13668B332CC3}" type="slidenum">
              <a:rPr lang="vi-VN" smtClean="0"/>
              <a:pPr>
                <a:defRPr/>
              </a:pPr>
              <a:t>24</a:t>
            </a:fld>
            <a:endParaRPr lang="vi-VN"/>
          </a:p>
        </p:txBody>
      </p:sp>
    </p:spTree>
    <p:extLst>
      <p:ext uri="{BB962C8B-B14F-4D97-AF65-F5344CB8AC3E}">
        <p14:creationId xmlns:p14="http://schemas.microsoft.com/office/powerpoint/2010/main" val="109410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6509474"/>
          </a:xfrm>
          <a:prstGeom prst="rect">
            <a:avLst/>
          </a:prstGeom>
        </p:spPr>
        <p:txBody>
          <a:bodyPr wrap="square">
            <a:spAutoFit/>
          </a:bodyPr>
          <a:lstStyle/>
          <a:p>
            <a:pPr algn="l">
              <a:spcBef>
                <a:spcPts val="600"/>
              </a:spcBef>
            </a:pPr>
            <a:r>
              <a:rPr lang="en-US" sz="3000" b="1" i="1" dirty="0">
                <a:latin typeface="Arial" pitchFamily="34" charset="0"/>
                <a:cs typeface="Arial" pitchFamily="34" charset="0"/>
              </a:rPr>
              <a:t>Popularity of Indicators</a:t>
            </a:r>
            <a:endParaRPr lang="vi-VN" sz="3000" i="1" dirty="0">
              <a:latin typeface="Arial" pitchFamily="34" charset="0"/>
              <a:cs typeface="Arial" pitchFamily="34" charset="0"/>
            </a:endParaRPr>
          </a:p>
          <a:p>
            <a:pPr marL="338138" indent="-338138" algn="l">
              <a:spcBef>
                <a:spcPts val="600"/>
              </a:spcBef>
              <a:buFont typeface="Wingdings" pitchFamily="2" charset="2"/>
              <a:buChar char="§"/>
            </a:pPr>
            <a:r>
              <a:rPr lang="en-US" sz="2500" dirty="0">
                <a:latin typeface="Arial" pitchFamily="34" charset="0"/>
                <a:cs typeface="Arial" pitchFamily="34" charset="0"/>
              </a:rPr>
              <a:t>US and Canada: 75% always use NPV, 76% always use IRR. 57% use PB, but mostly as a secondary tool. </a:t>
            </a:r>
          </a:p>
          <a:p>
            <a:pPr marL="338138" indent="-338138" algn="l">
              <a:spcBef>
                <a:spcPts val="600"/>
              </a:spcBef>
              <a:buFont typeface="Wingdings" pitchFamily="2" charset="2"/>
              <a:buChar char="v"/>
            </a:pPr>
            <a:r>
              <a:rPr lang="en-US" sz="2000" i="1" dirty="0">
                <a:latin typeface="Arial" pitchFamily="34" charset="0"/>
                <a:cs typeface="Arial" pitchFamily="34" charset="0"/>
              </a:rPr>
              <a:t>Graham &amp; Harvey (2001), The Theory and Practice of Corporate Finance: Evidence from the field, Journal of Financial Economics</a:t>
            </a:r>
          </a:p>
          <a:p>
            <a:pPr marL="338138" indent="-338138" algn="l">
              <a:spcBef>
                <a:spcPts val="600"/>
              </a:spcBef>
              <a:buFont typeface="Wingdings" pitchFamily="2" charset="2"/>
              <a:buChar char="§"/>
            </a:pPr>
            <a:r>
              <a:rPr lang="en-US" sz="2500" dirty="0">
                <a:latin typeface="Arial" pitchFamily="34" charset="0"/>
                <a:cs typeface="Arial" pitchFamily="34" charset="0"/>
              </a:rPr>
              <a:t>Survey of 313 European firms. NPV and PB are 42%-50%, 44%-51%, 47%-69%, respectively.</a:t>
            </a:r>
          </a:p>
          <a:p>
            <a:pPr marL="338138" indent="-338138" algn="l">
              <a:spcBef>
                <a:spcPts val="600"/>
              </a:spcBef>
              <a:buFont typeface="Wingdings" pitchFamily="2" charset="2"/>
              <a:buChar char="v"/>
            </a:pPr>
            <a:r>
              <a:rPr lang="en-US" sz="2000" i="1" dirty="0" err="1">
                <a:latin typeface="Arial" pitchFamily="34" charset="0"/>
                <a:cs typeface="Arial" pitchFamily="34" charset="0"/>
              </a:rPr>
              <a:t>Brounen</a:t>
            </a:r>
            <a:r>
              <a:rPr lang="en-US" sz="2000" i="1" dirty="0">
                <a:latin typeface="Arial" pitchFamily="34" charset="0"/>
                <a:cs typeface="Arial" pitchFamily="34" charset="0"/>
              </a:rPr>
              <a:t> et. al. (2004), Corporate Finance in Europe: Confronting Theory with Practice, Financial Management 33.</a:t>
            </a:r>
          </a:p>
          <a:p>
            <a:pPr marL="338138" lvl="0" indent="-338138" algn="l">
              <a:spcBef>
                <a:spcPts val="600"/>
              </a:spcBef>
              <a:buFont typeface="Wingdings" pitchFamily="2" charset="2"/>
              <a:buChar char="§"/>
            </a:pPr>
            <a:r>
              <a:rPr lang="en-US" sz="2500" dirty="0">
                <a:solidFill>
                  <a:srgbClr val="000000"/>
                </a:solidFill>
                <a:latin typeface="Arial" pitchFamily="34" charset="0"/>
                <a:cs typeface="Arial" pitchFamily="34" charset="0"/>
              </a:rPr>
              <a:t>Asian firms: NPV and PB are 88% and 95%.</a:t>
            </a:r>
          </a:p>
          <a:p>
            <a:pPr marL="338138" lvl="0" indent="-338138" algn="l">
              <a:spcBef>
                <a:spcPts val="600"/>
              </a:spcBef>
              <a:buFont typeface="Wingdings" pitchFamily="2" charset="2"/>
              <a:buChar char="v"/>
            </a:pPr>
            <a:r>
              <a:rPr lang="en-US" sz="2000" i="1" dirty="0">
                <a:solidFill>
                  <a:srgbClr val="000000"/>
                </a:solidFill>
                <a:latin typeface="Arial" pitchFamily="34" charset="0"/>
                <a:cs typeface="Arial" pitchFamily="34" charset="0"/>
              </a:rPr>
              <a:t>Kester et. al. (1999), Capital Budgeting Practices in the Asia-Pacific region: Australia, Hong Kong, Indonesia, Malaysia, Philippines, and Singapore, Financial Practice and Education 9.</a:t>
            </a:r>
          </a:p>
          <a:p>
            <a:pPr marL="338138" indent="-338138" algn="l">
              <a:spcBef>
                <a:spcPts val="600"/>
              </a:spcBef>
              <a:buFont typeface="Wingdings" pitchFamily="2" charset="2"/>
              <a:buChar char="v"/>
            </a:pPr>
            <a:endParaRPr lang="en-US" sz="2000" i="1" dirty="0">
              <a:latin typeface="Arial" pitchFamily="34" charset="0"/>
              <a:cs typeface="Arial" pitchFamily="34" charset="0"/>
            </a:endParaRPr>
          </a:p>
          <a:p>
            <a:pPr algn="l">
              <a:spcBef>
                <a:spcPts val="600"/>
              </a:spcBef>
            </a:pPr>
            <a:endParaRPr lang="en-US" sz="2000" i="1" dirty="0">
              <a:latin typeface="Arial" pitchFamily="34" charset="0"/>
              <a:cs typeface="Arial" pitchFamily="34" charset="0"/>
            </a:endParaRPr>
          </a:p>
          <a:p>
            <a:pPr algn="l">
              <a:spcBef>
                <a:spcPts val="600"/>
              </a:spcBef>
            </a:pPr>
            <a:endParaRPr lang="en-US" sz="3000" dirty="0">
              <a:latin typeface="Arial" pitchFamily="34" charset="0"/>
              <a:cs typeface="Arial" pitchFamily="34" charset="0"/>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 COMMON INDICATORS</a:t>
            </a:r>
          </a:p>
        </p:txBody>
      </p:sp>
      <p:sp>
        <p:nvSpPr>
          <p:cNvPr id="2" name="Slide Number Placeholder 1">
            <a:extLst>
              <a:ext uri="{FF2B5EF4-FFF2-40B4-BE49-F238E27FC236}">
                <a16:creationId xmlns:a16="http://schemas.microsoft.com/office/drawing/2014/main" id="{A6FD2357-FF90-4725-8A2C-FA4045E83AFC}"/>
              </a:ext>
            </a:extLst>
          </p:cNvPr>
          <p:cNvSpPr>
            <a:spLocks noGrp="1"/>
          </p:cNvSpPr>
          <p:nvPr>
            <p:ph type="sldNum" sz="quarter" idx="12"/>
          </p:nvPr>
        </p:nvSpPr>
        <p:spPr/>
        <p:txBody>
          <a:bodyPr/>
          <a:lstStyle/>
          <a:p>
            <a:pPr>
              <a:defRPr/>
            </a:pPr>
            <a:fld id="{B0FFC685-2EE6-4E8B-8B57-13668B332CC3}" type="slidenum">
              <a:rPr lang="vi-VN" smtClean="0"/>
              <a:pPr>
                <a:defRPr/>
              </a:pPr>
              <a:t>25</a:t>
            </a:fld>
            <a:endParaRPr lang="vi-VN"/>
          </a:p>
        </p:txBody>
      </p:sp>
    </p:spTree>
    <p:extLst>
      <p:ext uri="{BB962C8B-B14F-4D97-AF65-F5344CB8AC3E}">
        <p14:creationId xmlns:p14="http://schemas.microsoft.com/office/powerpoint/2010/main" val="109410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600200"/>
            <a:ext cx="8686800" cy="2400657"/>
          </a:xfrm>
          <a:prstGeom prst="rect">
            <a:avLst/>
          </a:prstGeom>
        </p:spPr>
        <p:txBody>
          <a:bodyPr wrap="square">
            <a:spAutoFit/>
          </a:bodyPr>
          <a:lstStyle/>
          <a:p>
            <a:pPr marL="344488" indent="-344488" algn="just">
              <a:lnSpc>
                <a:spcPct val="150000"/>
              </a:lnSpc>
            </a:pPr>
            <a:r>
              <a:rPr lang="en-US" sz="3000" b="1" i="1" dirty="0">
                <a:latin typeface="Arial" pitchFamily="34" charset="0"/>
                <a:cs typeface="Arial" pitchFamily="34" charset="0"/>
              </a:rPr>
              <a:t>Risk Analysis</a:t>
            </a:r>
            <a:endParaRPr lang="vi-VN" sz="3000" b="1" i="1" dirty="0">
              <a:latin typeface="Arial" pitchFamily="34" charset="0"/>
              <a:cs typeface="Arial" pitchFamily="34" charset="0"/>
            </a:endParaRPr>
          </a:p>
          <a:p>
            <a:pPr marL="344488" lvl="0" indent="-344488" algn="just">
              <a:spcBef>
                <a:spcPts val="600"/>
              </a:spcBef>
              <a:buFont typeface="Wingdings" pitchFamily="2" charset="2"/>
              <a:buChar char="§"/>
            </a:pPr>
            <a:r>
              <a:rPr lang="en-US" sz="3000" dirty="0">
                <a:latin typeface="Arial" pitchFamily="34" charset="0"/>
                <a:cs typeface="Arial" pitchFamily="34" charset="0"/>
              </a:rPr>
              <a:t>S</a:t>
            </a:r>
            <a:r>
              <a:rPr lang="vi-VN" sz="3000" dirty="0">
                <a:latin typeface="Arial" pitchFamily="34" charset="0"/>
                <a:cs typeface="Arial" pitchFamily="34" charset="0"/>
              </a:rPr>
              <a:t>ensitivity analysis</a:t>
            </a:r>
          </a:p>
          <a:p>
            <a:pPr marL="344488" lvl="0" indent="-344488" algn="just">
              <a:spcBef>
                <a:spcPts val="600"/>
              </a:spcBef>
              <a:buFont typeface="Wingdings" pitchFamily="2" charset="2"/>
              <a:buChar char="§"/>
            </a:pPr>
            <a:r>
              <a:rPr lang="en-US" sz="3000" dirty="0">
                <a:latin typeface="Arial" pitchFamily="34" charset="0"/>
                <a:cs typeface="Arial" pitchFamily="34" charset="0"/>
              </a:rPr>
              <a:t>S</a:t>
            </a:r>
            <a:r>
              <a:rPr lang="vi-VN" sz="3000" dirty="0">
                <a:latin typeface="Arial" pitchFamily="34" charset="0"/>
                <a:cs typeface="Arial" pitchFamily="34" charset="0"/>
              </a:rPr>
              <a:t>cenario analyisis</a:t>
            </a:r>
          </a:p>
          <a:p>
            <a:pPr marL="344488" lvl="0" indent="-344488" algn="just">
              <a:spcBef>
                <a:spcPts val="600"/>
              </a:spcBef>
              <a:buFont typeface="Wingdings" pitchFamily="2" charset="2"/>
              <a:buChar char="§"/>
            </a:pPr>
            <a:r>
              <a:rPr lang="vi-VN" sz="3000" dirty="0">
                <a:latin typeface="Arial" pitchFamily="34" charset="0"/>
                <a:cs typeface="Arial" pitchFamily="34" charset="0"/>
              </a:rPr>
              <a:t>Monte Carlo simulation</a:t>
            </a: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III. Risk analysis</a:t>
            </a:r>
          </a:p>
        </p:txBody>
      </p:sp>
      <p:sp>
        <p:nvSpPr>
          <p:cNvPr id="2" name="Slide Number Placeholder 1">
            <a:extLst>
              <a:ext uri="{FF2B5EF4-FFF2-40B4-BE49-F238E27FC236}">
                <a16:creationId xmlns:a16="http://schemas.microsoft.com/office/drawing/2014/main" id="{D11E5541-B298-4744-AE61-8172D119956A}"/>
              </a:ext>
            </a:extLst>
          </p:cNvPr>
          <p:cNvSpPr>
            <a:spLocks noGrp="1"/>
          </p:cNvSpPr>
          <p:nvPr>
            <p:ph type="sldNum" sz="quarter" idx="12"/>
          </p:nvPr>
        </p:nvSpPr>
        <p:spPr/>
        <p:txBody>
          <a:bodyPr/>
          <a:lstStyle/>
          <a:p>
            <a:pPr>
              <a:defRPr/>
            </a:pPr>
            <a:fld id="{B0FFC685-2EE6-4E8B-8B57-13668B332CC3}" type="slidenum">
              <a:rPr lang="vi-VN" smtClean="0"/>
              <a:pPr>
                <a:defRPr/>
              </a:pPr>
              <a:t>26</a:t>
            </a:fld>
            <a:endParaRPr lang="vi-VN"/>
          </a:p>
        </p:txBody>
      </p:sp>
    </p:spTree>
    <p:extLst>
      <p:ext uri="{BB962C8B-B14F-4D97-AF65-F5344CB8AC3E}">
        <p14:creationId xmlns:p14="http://schemas.microsoft.com/office/powerpoint/2010/main" val="3544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47800"/>
            <a:ext cx="8686800" cy="699230"/>
          </a:xfrm>
          <a:prstGeom prst="rect">
            <a:avLst/>
          </a:prstGeom>
        </p:spPr>
        <p:txBody>
          <a:bodyPr wrap="square">
            <a:spAutoFit/>
          </a:bodyPr>
          <a:lstStyle/>
          <a:p>
            <a:pPr marL="344488" indent="-344488" algn="just">
              <a:lnSpc>
                <a:spcPct val="150000"/>
              </a:lnSpc>
            </a:pPr>
            <a:r>
              <a:rPr lang="en-US" sz="3000" b="1" i="1" dirty="0">
                <a:latin typeface="Arial" pitchFamily="34" charset="0"/>
                <a:cs typeface="Arial" pitchFamily="34" charset="0"/>
              </a:rPr>
              <a:t>Risk Analysis: An Example in Slide 30.</a:t>
            </a:r>
            <a:endParaRPr lang="vi-VN" sz="3000" b="1" i="1" dirty="0">
              <a:latin typeface="Arial" pitchFamily="34" charset="0"/>
              <a:cs typeface="Arial" pitchFamily="34" charset="0"/>
            </a:endParaRPr>
          </a:p>
        </p:txBody>
      </p:sp>
      <p:sp>
        <p:nvSpPr>
          <p:cNvPr id="5"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457200" algn="l" eaLnBrk="0" hangingPunct="0">
              <a:defRPr/>
            </a:pPr>
            <a:r>
              <a:rPr lang="en-US" sz="4400" b="1" kern="0" dirty="0">
                <a:solidFill>
                  <a:schemeClr val="bg1"/>
                </a:solidFill>
              </a:rPr>
              <a:t>III. Risk analysis</a:t>
            </a:r>
          </a:p>
        </p:txBody>
      </p:sp>
      <p:sp>
        <p:nvSpPr>
          <p:cNvPr id="2" name="Slide Number Placeholder 1">
            <a:extLst>
              <a:ext uri="{FF2B5EF4-FFF2-40B4-BE49-F238E27FC236}">
                <a16:creationId xmlns:a16="http://schemas.microsoft.com/office/drawing/2014/main" id="{16B981A4-4195-4EB2-8E72-89AD61EFB8BE}"/>
              </a:ext>
            </a:extLst>
          </p:cNvPr>
          <p:cNvSpPr>
            <a:spLocks noGrp="1"/>
          </p:cNvSpPr>
          <p:nvPr>
            <p:ph type="sldNum" sz="quarter" idx="12"/>
          </p:nvPr>
        </p:nvSpPr>
        <p:spPr/>
        <p:txBody>
          <a:bodyPr/>
          <a:lstStyle/>
          <a:p>
            <a:pPr>
              <a:defRPr/>
            </a:pPr>
            <a:fld id="{B0FFC685-2EE6-4E8B-8B57-13668B332CC3}" type="slidenum">
              <a:rPr lang="vi-VN" smtClean="0"/>
              <a:pPr>
                <a:defRPr/>
              </a:pPr>
              <a:t>27</a:t>
            </a:fld>
            <a:endParaRPr lang="vi-VN"/>
          </a:p>
        </p:txBody>
      </p:sp>
    </p:spTree>
    <p:extLst>
      <p:ext uri="{BB962C8B-B14F-4D97-AF65-F5344CB8AC3E}">
        <p14:creationId xmlns:p14="http://schemas.microsoft.com/office/powerpoint/2010/main" val="3544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4572000" cy="4247317"/>
          </a:xfrm>
          <a:prstGeom prst="rect">
            <a:avLst/>
          </a:prstGeom>
        </p:spPr>
        <p:txBody>
          <a:bodyPr>
            <a:spAutoFit/>
          </a:bodyPr>
          <a:lstStyle/>
          <a:p>
            <a:pPr marL="338138" indent="-338138" algn="l">
              <a:lnSpc>
                <a:spcPct val="150000"/>
              </a:lnSpc>
            </a:pPr>
            <a:r>
              <a:rPr lang="en-US" sz="3000" b="1" i="1" dirty="0">
                <a:latin typeface="Arial" pitchFamily="34" charset="0"/>
                <a:cs typeface="Arial" pitchFamily="34" charset="0"/>
              </a:rPr>
              <a:t>Types of Real Options</a:t>
            </a:r>
            <a:endParaRPr lang="vi-VN" sz="3000" b="1" i="1" dirty="0">
              <a:latin typeface="Arial" pitchFamily="34" charset="0"/>
              <a:cs typeface="Arial" pitchFamily="34" charset="0"/>
            </a:endParaRPr>
          </a:p>
          <a:p>
            <a:pPr marL="338138" indent="-338138" algn="l">
              <a:lnSpc>
                <a:spcPct val="150000"/>
              </a:lnSpc>
              <a:buFont typeface="Wingdings" pitchFamily="2" charset="2"/>
              <a:buChar char="§"/>
            </a:pPr>
            <a:r>
              <a:rPr lang="en-US" sz="3000" dirty="0">
                <a:latin typeface="Arial" pitchFamily="34" charset="0"/>
                <a:cs typeface="Arial" pitchFamily="34" charset="0"/>
              </a:rPr>
              <a:t>Timing options.</a:t>
            </a:r>
          </a:p>
          <a:p>
            <a:pPr marL="338138" indent="-338138" algn="l">
              <a:lnSpc>
                <a:spcPct val="150000"/>
              </a:lnSpc>
              <a:buFont typeface="Wingdings" pitchFamily="2" charset="2"/>
              <a:buChar char="§"/>
            </a:pPr>
            <a:r>
              <a:rPr lang="en-US" sz="3000" dirty="0">
                <a:latin typeface="Arial" pitchFamily="34" charset="0"/>
                <a:cs typeface="Arial" pitchFamily="34" charset="0"/>
              </a:rPr>
              <a:t>Abandonment options.</a:t>
            </a:r>
          </a:p>
          <a:p>
            <a:pPr marL="338138" indent="-338138" algn="l">
              <a:lnSpc>
                <a:spcPct val="150000"/>
              </a:lnSpc>
              <a:buFont typeface="Wingdings" pitchFamily="2" charset="2"/>
              <a:buChar char="§"/>
            </a:pPr>
            <a:r>
              <a:rPr lang="en-US" sz="3000" dirty="0">
                <a:latin typeface="Arial" pitchFamily="34" charset="0"/>
                <a:cs typeface="Arial" pitchFamily="34" charset="0"/>
              </a:rPr>
              <a:t>Expansion options.</a:t>
            </a:r>
          </a:p>
          <a:p>
            <a:pPr marL="338138" indent="-338138" algn="l">
              <a:lnSpc>
                <a:spcPct val="150000"/>
              </a:lnSpc>
              <a:buFont typeface="Wingdings" pitchFamily="2" charset="2"/>
              <a:buChar char="§"/>
            </a:pPr>
            <a:r>
              <a:rPr lang="en-US" sz="3000" dirty="0">
                <a:latin typeface="Arial" pitchFamily="34" charset="0"/>
                <a:cs typeface="Arial" pitchFamily="34" charset="0"/>
              </a:rPr>
              <a:t>Flexibility options.</a:t>
            </a:r>
          </a:p>
          <a:p>
            <a:pPr marL="338138" indent="-338138" algn="l">
              <a:lnSpc>
                <a:spcPct val="150000"/>
              </a:lnSpc>
              <a:buFont typeface="Wingdings" pitchFamily="2" charset="2"/>
              <a:buChar char="§"/>
            </a:pPr>
            <a:r>
              <a:rPr lang="en-US" sz="3000" dirty="0">
                <a:latin typeface="Arial" pitchFamily="34" charset="0"/>
                <a:cs typeface="Arial" pitchFamily="34" charset="0"/>
              </a:rPr>
              <a:t>Fundamental options.</a:t>
            </a:r>
          </a:p>
        </p:txBody>
      </p:sp>
      <p:sp>
        <p:nvSpPr>
          <p:cNvPr id="10"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914400" marR="0" lvl="0" indent="-9144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IV. </a:t>
            </a:r>
            <a:r>
              <a:rPr lang="en-US" sz="4400" b="1" kern="0" noProof="0" dirty="0">
                <a:solidFill>
                  <a:schemeClr val="bg1"/>
                </a:solidFill>
                <a:latin typeface="+mj-lt"/>
                <a:ea typeface="+mj-ea"/>
                <a:cs typeface="+mj-cs"/>
              </a:rPr>
              <a:t>REAL OPTIONS</a:t>
            </a:r>
            <a:endParaRPr kumimoji="0" 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2" name="Slide Number Placeholder 1">
            <a:extLst>
              <a:ext uri="{FF2B5EF4-FFF2-40B4-BE49-F238E27FC236}">
                <a16:creationId xmlns:a16="http://schemas.microsoft.com/office/drawing/2014/main" id="{0C4A56A9-040A-417C-8D5A-3545371CC56B}"/>
              </a:ext>
            </a:extLst>
          </p:cNvPr>
          <p:cNvSpPr>
            <a:spLocks noGrp="1"/>
          </p:cNvSpPr>
          <p:nvPr>
            <p:ph type="sldNum" sz="quarter" idx="12"/>
          </p:nvPr>
        </p:nvSpPr>
        <p:spPr/>
        <p:txBody>
          <a:bodyPr/>
          <a:lstStyle/>
          <a:p>
            <a:pPr>
              <a:defRPr/>
            </a:pPr>
            <a:fld id="{B0FFC685-2EE6-4E8B-8B57-13668B332CC3}" type="slidenum">
              <a:rPr lang="vi-VN" smtClean="0"/>
              <a:pPr>
                <a:defRPr/>
              </a:pPr>
              <a:t>28</a:t>
            </a:fld>
            <a:endParaRPr lang="vi-VN"/>
          </a:p>
        </p:txBody>
      </p:sp>
    </p:spTree>
    <p:extLst>
      <p:ext uri="{BB962C8B-B14F-4D97-AF65-F5344CB8AC3E}">
        <p14:creationId xmlns:p14="http://schemas.microsoft.com/office/powerpoint/2010/main" val="61292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295400"/>
            <a:ext cx="9144000" cy="2862322"/>
          </a:xfrm>
          <a:prstGeom prst="rect">
            <a:avLst/>
          </a:prstGeom>
        </p:spPr>
        <p:txBody>
          <a:bodyPr wrap="square">
            <a:spAutoFit/>
          </a:bodyPr>
          <a:lstStyle/>
          <a:p>
            <a:pPr marL="236538" indent="-236538" algn="just">
              <a:lnSpc>
                <a:spcPct val="150000"/>
              </a:lnSpc>
            </a:pPr>
            <a:r>
              <a:rPr lang="en-US" sz="3000" b="1" i="1" dirty="0">
                <a:latin typeface="Arial" pitchFamily="34" charset="0"/>
                <a:cs typeface="Arial" pitchFamily="34" charset="0"/>
              </a:rPr>
              <a:t>How to Deal with Real Options?</a:t>
            </a:r>
          </a:p>
          <a:p>
            <a:pPr marL="338138" lvl="0" indent="-338138" algn="just">
              <a:spcBef>
                <a:spcPts val="600"/>
              </a:spcBef>
              <a:buFont typeface="Wingdings" pitchFamily="2" charset="2"/>
              <a:buChar char="§"/>
            </a:pPr>
            <a:r>
              <a:rPr lang="en-US" sz="3000" dirty="0">
                <a:latin typeface="Arial" pitchFamily="34" charset="0"/>
                <a:cs typeface="Arial" pitchFamily="34" charset="0"/>
              </a:rPr>
              <a:t>Ignore the options</a:t>
            </a:r>
            <a:r>
              <a:rPr lang="vi-VN" sz="3000" dirty="0">
                <a:latin typeface="Arial" pitchFamily="34" charset="0"/>
                <a:cs typeface="Arial" pitchFamily="34" charset="0"/>
              </a:rPr>
              <a:t>.</a:t>
            </a:r>
            <a:endParaRPr lang="en-US" sz="3000" dirty="0">
              <a:latin typeface="Arial" pitchFamily="34" charset="0"/>
              <a:cs typeface="Arial" pitchFamily="34" charset="0"/>
            </a:endParaRPr>
          </a:p>
          <a:p>
            <a:pPr marL="338138" lvl="0" indent="-338138" algn="just">
              <a:spcBef>
                <a:spcPts val="600"/>
              </a:spcBef>
              <a:buFont typeface="Wingdings" pitchFamily="2" charset="2"/>
              <a:buChar char="§"/>
            </a:pPr>
            <a:r>
              <a:rPr lang="en-US" sz="3000" dirty="0">
                <a:latin typeface="Arial" pitchFamily="34" charset="0"/>
                <a:cs typeface="Arial" pitchFamily="34" charset="0"/>
              </a:rPr>
              <a:t>Adjusted NVP = NPV (without options) + Value of options</a:t>
            </a:r>
            <a:r>
              <a:rPr lang="vi-VN" sz="3000" dirty="0">
                <a:latin typeface="Arial" pitchFamily="34" charset="0"/>
                <a:cs typeface="Arial" pitchFamily="34" charset="0"/>
              </a:rPr>
              <a:t>.</a:t>
            </a:r>
            <a:endParaRPr lang="en-US" sz="3000" dirty="0">
              <a:latin typeface="Arial" pitchFamily="34" charset="0"/>
              <a:cs typeface="Arial" pitchFamily="34" charset="0"/>
            </a:endParaRPr>
          </a:p>
          <a:p>
            <a:pPr marL="338138" lvl="0" indent="-338138" algn="just">
              <a:spcBef>
                <a:spcPts val="600"/>
              </a:spcBef>
              <a:buFont typeface="Wingdings" pitchFamily="2" charset="2"/>
              <a:buChar char="§"/>
            </a:pPr>
            <a:r>
              <a:rPr lang="en-US" sz="3000" dirty="0">
                <a:latin typeface="Arial" pitchFamily="34" charset="0"/>
                <a:cs typeface="Arial" pitchFamily="34" charset="0"/>
              </a:rPr>
              <a:t>Use decision trees</a:t>
            </a:r>
            <a:r>
              <a:rPr lang="vi-VN" sz="3000" dirty="0">
                <a:latin typeface="Arial" pitchFamily="34" charset="0"/>
                <a:cs typeface="Arial" pitchFamily="34" charset="0"/>
              </a:rPr>
              <a:t>.</a:t>
            </a:r>
            <a:endParaRPr lang="en-US" sz="3000" dirty="0">
              <a:latin typeface="Arial" pitchFamily="34" charset="0"/>
              <a:cs typeface="Arial" pitchFamily="34" charset="0"/>
            </a:endParaRPr>
          </a:p>
        </p:txBody>
      </p:sp>
      <p:sp>
        <p:nvSpPr>
          <p:cNvPr id="8"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914400" marR="0" lvl="0" indent="-9144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IV. </a:t>
            </a:r>
            <a:r>
              <a:rPr lang="en-US" sz="4400" b="1" kern="0" noProof="0" dirty="0">
                <a:solidFill>
                  <a:schemeClr val="bg1"/>
                </a:solidFill>
                <a:latin typeface="+mj-lt"/>
                <a:ea typeface="+mj-ea"/>
                <a:cs typeface="+mj-cs"/>
              </a:rPr>
              <a:t>REAL OPTIONS</a:t>
            </a:r>
            <a:endParaRPr kumimoji="0" 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2" name="Slide Number Placeholder 1">
            <a:extLst>
              <a:ext uri="{FF2B5EF4-FFF2-40B4-BE49-F238E27FC236}">
                <a16:creationId xmlns:a16="http://schemas.microsoft.com/office/drawing/2014/main" id="{30731334-742D-4403-8F7A-073F70ECE9D3}"/>
              </a:ext>
            </a:extLst>
          </p:cNvPr>
          <p:cNvSpPr>
            <a:spLocks noGrp="1"/>
          </p:cNvSpPr>
          <p:nvPr>
            <p:ph type="sldNum" sz="quarter" idx="12"/>
          </p:nvPr>
        </p:nvSpPr>
        <p:spPr/>
        <p:txBody>
          <a:bodyPr/>
          <a:lstStyle/>
          <a:p>
            <a:pPr>
              <a:defRPr/>
            </a:pPr>
            <a:fld id="{B0FFC685-2EE6-4E8B-8B57-13668B332CC3}" type="slidenum">
              <a:rPr lang="vi-VN" smtClean="0"/>
              <a:pPr>
                <a:defRPr/>
              </a:pPr>
              <a:t>29</a:t>
            </a:fld>
            <a:endParaRPr lang="vi-VN"/>
          </a:p>
        </p:txBody>
      </p:sp>
    </p:spTree>
    <p:extLst>
      <p:ext uri="{BB962C8B-B14F-4D97-AF65-F5344CB8AC3E}">
        <p14:creationId xmlns:p14="http://schemas.microsoft.com/office/powerpoint/2010/main" val="59546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CHAPTER 3</a:t>
            </a:r>
            <a:br>
              <a:rPr lang="en-US" sz="3200" b="1" i="1" dirty="0">
                <a:solidFill>
                  <a:schemeClr val="tx1"/>
                </a:solidFill>
              </a:rPr>
            </a:br>
            <a:r>
              <a:rPr lang="en-US" sz="2500" b="1" dirty="0">
                <a:solidFill>
                  <a:schemeClr val="tx1"/>
                </a:solidFill>
              </a:rPr>
              <a:t>CAPITAL BUDGETING</a:t>
            </a:r>
            <a:br>
              <a:rPr lang="vi-VN" sz="2500" b="1" dirty="0">
                <a:solidFill>
                  <a:schemeClr val="tx1"/>
                </a:solidFill>
              </a:rPr>
            </a:br>
            <a:r>
              <a:rPr lang="en-US" sz="2500" b="1" i="1" dirty="0">
                <a:solidFill>
                  <a:schemeClr val="tx1"/>
                </a:solidFill>
              </a:rPr>
              <a:t>Nguyen </a:t>
            </a:r>
            <a:r>
              <a:rPr lang="en-US" sz="2500" b="1" i="1" dirty="0" err="1">
                <a:solidFill>
                  <a:schemeClr val="tx1"/>
                </a:solidFill>
              </a:rPr>
              <a:t>Manh</a:t>
            </a:r>
            <a:r>
              <a:rPr lang="en-US" sz="2500" b="1" i="1" dirty="0">
                <a:solidFill>
                  <a:schemeClr val="tx1"/>
                </a:solidFill>
              </a:rPr>
              <a:t> Hiep</a:t>
            </a:r>
            <a:br>
              <a:rPr lang="en-US" sz="2500" b="1" i="1" dirty="0">
                <a:solidFill>
                  <a:schemeClr val="tx1"/>
                </a:solidFill>
              </a:rPr>
            </a:br>
            <a:endParaRPr lang="vi-VN" sz="2500" b="1" dirty="0">
              <a:solidFill>
                <a:schemeClr val="tx1"/>
              </a:solidFill>
            </a:endParaRPr>
          </a:p>
        </p:txBody>
      </p:sp>
      <p:sp>
        <p:nvSpPr>
          <p:cNvPr id="5123" name="Slide Number Placeholder 2"/>
          <p:cNvSpPr>
            <a:spLocks noGrp="1"/>
          </p:cNvSpPr>
          <p:nvPr>
            <p:ph type="sldNum" sz="quarter" idx="12"/>
          </p:nvPr>
        </p:nvSpPr>
        <p:spPr bwMode="auto">
          <a:noFill/>
          <a:ln>
            <a:miter lim="800000"/>
            <a:headEnd/>
            <a:tailEnd/>
          </a:ln>
        </p:spPr>
        <p:txBody>
          <a:bodyPr/>
          <a:lstStyle/>
          <a:p>
            <a:fld id="{9E5DEB2E-68D2-46BE-A25F-BB6A7D7C32F4}" type="slidenum">
              <a:rPr lang="vi-VN" smtClean="0"/>
              <a:pPr/>
              <a:t>3</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295400"/>
            <a:ext cx="9144000" cy="6247864"/>
          </a:xfrm>
          <a:prstGeom prst="rect">
            <a:avLst/>
          </a:prstGeom>
        </p:spPr>
        <p:txBody>
          <a:bodyPr wrap="square">
            <a:spAutoFit/>
          </a:bodyPr>
          <a:lstStyle/>
          <a:p>
            <a:pPr lvl="0" algn="l" fontAlgn="auto">
              <a:spcBef>
                <a:spcPts val="0"/>
              </a:spcBef>
              <a:spcAft>
                <a:spcPts val="0"/>
              </a:spcAft>
            </a:pPr>
            <a:r>
              <a:rPr lang="en-US" sz="2000" b="1" i="1" dirty="0">
                <a:latin typeface="Arial" pitchFamily="34" charset="0"/>
                <a:cs typeface="Arial" pitchFamily="34" charset="0"/>
              </a:rPr>
              <a:t>Example: </a:t>
            </a:r>
            <a:r>
              <a:rPr lang="en-US" sz="2000" kern="0" dirty="0">
                <a:solidFill>
                  <a:srgbClr val="000000"/>
                </a:solidFill>
                <a:latin typeface="Arial (Body)"/>
              </a:rPr>
              <a:t>Mai Linh</a:t>
            </a:r>
            <a:r>
              <a:rPr lang="en-US" sz="2000" dirty="0">
                <a:solidFill>
                  <a:srgbClr val="000000"/>
                </a:solidFill>
                <a:latin typeface="Arial (Body)"/>
              </a:rPr>
              <a:t> Inc. wants to set up a new plant to produce a muscle-improving dietary supplements. Project life is in 5 years.</a:t>
            </a:r>
            <a:r>
              <a:rPr lang="vi-VN" sz="2000" dirty="0">
                <a:solidFill>
                  <a:srgbClr val="000000"/>
                </a:solidFill>
                <a:latin typeface="Arial (Body)"/>
              </a:rPr>
              <a:t> Buy new buiding </a:t>
            </a:r>
            <a:r>
              <a:rPr lang="en-US" sz="2000" dirty="0">
                <a:solidFill>
                  <a:srgbClr val="000000"/>
                </a:solidFill>
                <a:latin typeface="Arial (Body)"/>
              </a:rPr>
              <a:t>and equipment $50</a:t>
            </a:r>
            <a:r>
              <a:rPr lang="vi-VN" sz="2000" dirty="0">
                <a:solidFill>
                  <a:srgbClr val="000000"/>
                </a:solidFill>
                <a:latin typeface="Arial (Body)"/>
              </a:rPr>
              <a:t> </a:t>
            </a:r>
            <a:r>
              <a:rPr lang="en-US" sz="2000" dirty="0" err="1">
                <a:solidFill>
                  <a:srgbClr val="000000"/>
                </a:solidFill>
                <a:latin typeface="Arial (Body)"/>
              </a:rPr>
              <a:t>mn</a:t>
            </a:r>
            <a:r>
              <a:rPr lang="en-US" sz="2000" dirty="0">
                <a:solidFill>
                  <a:srgbClr val="000000"/>
                </a:solidFill>
                <a:latin typeface="Arial (Body)"/>
              </a:rPr>
              <a:t>. Fixed assets are completely depreciated during an economic life of 10 years using double-declining method. At the end of year 5, expected market value of P&amp;E are $15</a:t>
            </a:r>
            <a:r>
              <a:rPr lang="vi-VN" sz="2000" dirty="0">
                <a:solidFill>
                  <a:srgbClr val="000000"/>
                </a:solidFill>
                <a:latin typeface="Arial (Body)"/>
              </a:rPr>
              <a:t> </a:t>
            </a:r>
            <a:r>
              <a:rPr lang="en-US" sz="2000" dirty="0" err="1">
                <a:solidFill>
                  <a:srgbClr val="000000"/>
                </a:solidFill>
                <a:latin typeface="Arial (Body)"/>
              </a:rPr>
              <a:t>mn</a:t>
            </a:r>
            <a:r>
              <a:rPr lang="en-US" sz="2000" dirty="0">
                <a:solidFill>
                  <a:srgbClr val="000000"/>
                </a:solidFill>
                <a:latin typeface="Arial (Body)"/>
              </a:rPr>
              <a:t>. Variable costs 30% of sales. Fixed costs excluding depreciation is $20mn. Sales will increase 10% each year.</a:t>
            </a:r>
          </a:p>
          <a:p>
            <a:pPr lvl="0" algn="l" fontAlgn="auto">
              <a:spcBef>
                <a:spcPts val="0"/>
              </a:spcBef>
              <a:spcAft>
                <a:spcPts val="0"/>
              </a:spcAft>
            </a:pPr>
            <a:r>
              <a:rPr lang="en-US" sz="2000" dirty="0">
                <a:solidFill>
                  <a:srgbClr val="000000"/>
                </a:solidFill>
                <a:latin typeface="Arial (Body)"/>
              </a:rPr>
              <a:t>Working capital requirements</a:t>
            </a:r>
            <a:r>
              <a:rPr lang="vi-VN" sz="2000" dirty="0">
                <a:solidFill>
                  <a:srgbClr val="000000"/>
                </a:solidFill>
                <a:latin typeface="Arial (Body)"/>
              </a:rPr>
              <a:t> </a:t>
            </a:r>
            <a:r>
              <a:rPr lang="en-US" sz="2000" dirty="0">
                <a:solidFill>
                  <a:srgbClr val="000000"/>
                </a:solidFill>
                <a:latin typeface="Arial (Body)"/>
              </a:rPr>
              <a:t>at time 0 are 10% of the first year’s revenue, and 10% of the increase in sales thereafter. All </a:t>
            </a:r>
            <a:r>
              <a:rPr lang="en-US" sz="2000" dirty="0" err="1">
                <a:solidFill>
                  <a:srgbClr val="000000"/>
                </a:solidFill>
                <a:latin typeface="Arial (Body)"/>
              </a:rPr>
              <a:t>WCInv</a:t>
            </a:r>
            <a:r>
              <a:rPr lang="en-US" sz="2000" dirty="0">
                <a:solidFill>
                  <a:srgbClr val="000000"/>
                </a:solidFill>
                <a:latin typeface="Arial (Body)"/>
              </a:rPr>
              <a:t> fully recovered after 5 years.</a:t>
            </a:r>
            <a:r>
              <a:rPr lang="vi-VN" sz="2000" dirty="0">
                <a:solidFill>
                  <a:srgbClr val="000000"/>
                </a:solidFill>
                <a:latin typeface="Arial (Body)"/>
              </a:rPr>
              <a:t> Tax rate </a:t>
            </a:r>
            <a:r>
              <a:rPr lang="en-US" sz="2000" dirty="0">
                <a:solidFill>
                  <a:srgbClr val="000000"/>
                </a:solidFill>
                <a:latin typeface="Arial (Body)"/>
              </a:rPr>
              <a:t>3</a:t>
            </a:r>
            <a:r>
              <a:rPr lang="vi-VN" sz="2000" dirty="0">
                <a:solidFill>
                  <a:srgbClr val="000000"/>
                </a:solidFill>
                <a:latin typeface="Arial (Body)"/>
              </a:rPr>
              <a:t>0%. </a:t>
            </a:r>
            <a:r>
              <a:rPr lang="en-US" sz="2000" dirty="0">
                <a:solidFill>
                  <a:srgbClr val="000000"/>
                </a:solidFill>
                <a:latin typeface="Arial (Body)"/>
              </a:rPr>
              <a:t>Cost of debt </a:t>
            </a:r>
            <a:r>
              <a:rPr lang="vi-VN" sz="2000" dirty="0">
                <a:solidFill>
                  <a:srgbClr val="000000"/>
                </a:solidFill>
                <a:latin typeface="Arial (Body)"/>
              </a:rPr>
              <a:t>12%.</a:t>
            </a:r>
            <a:r>
              <a:rPr lang="en-US" sz="2000" dirty="0">
                <a:solidFill>
                  <a:srgbClr val="000000"/>
                </a:solidFill>
                <a:latin typeface="Arial (Body)"/>
              </a:rPr>
              <a:t> Risk free rate 5%. Beta 1.2. Market return 15%. Debt-to-equity 2:1. </a:t>
            </a:r>
          </a:p>
          <a:p>
            <a:pPr lvl="0" algn="l" fontAlgn="auto">
              <a:spcBef>
                <a:spcPts val="0"/>
              </a:spcBef>
              <a:spcAft>
                <a:spcPts val="0"/>
              </a:spcAft>
            </a:pPr>
            <a:r>
              <a:rPr lang="en-US" sz="2000" dirty="0">
                <a:solidFill>
                  <a:srgbClr val="000000"/>
                </a:solidFill>
                <a:latin typeface="Arial (Body)"/>
              </a:rPr>
              <a:t>a. Mai Linh forecasted that there is a 50% probability that sales will be $50mn (good case) and a 50% probability that sales will be $30mn (bad case) in the first year. Evaluate the project.</a:t>
            </a:r>
          </a:p>
          <a:p>
            <a:pPr lvl="0" algn="l" fontAlgn="auto">
              <a:spcBef>
                <a:spcPts val="0"/>
              </a:spcBef>
              <a:spcAft>
                <a:spcPts val="0"/>
              </a:spcAft>
            </a:pPr>
            <a:r>
              <a:rPr lang="en-US" sz="2000" dirty="0">
                <a:solidFill>
                  <a:srgbClr val="000000"/>
                </a:solidFill>
                <a:latin typeface="Arial (Body)"/>
              </a:rPr>
              <a:t>b. Whether good case or bad case will materialize will be known after the first year. After the first year, Mai Linh has the option to abandon the project. Abandonment will result in liquidation of fixed assets for 30 million, and recollection of </a:t>
            </a:r>
            <a:r>
              <a:rPr lang="en-US" sz="2000" dirty="0" err="1">
                <a:solidFill>
                  <a:srgbClr val="000000"/>
                </a:solidFill>
                <a:latin typeface="Arial (Body)"/>
              </a:rPr>
              <a:t>WCInv</a:t>
            </a:r>
            <a:r>
              <a:rPr lang="en-US" sz="2000" dirty="0">
                <a:solidFill>
                  <a:srgbClr val="000000"/>
                </a:solidFill>
                <a:latin typeface="Arial (Body)"/>
              </a:rPr>
              <a:t> at the end of year 1. Evaluate the project. Calculate the value of the abandonment option.</a:t>
            </a:r>
          </a:p>
          <a:p>
            <a:pPr lvl="0" algn="l" fontAlgn="auto">
              <a:spcBef>
                <a:spcPts val="0"/>
              </a:spcBef>
              <a:spcAft>
                <a:spcPts val="0"/>
              </a:spcAft>
            </a:pPr>
            <a:endParaRPr lang="en-US" sz="2000" dirty="0">
              <a:solidFill>
                <a:srgbClr val="000000"/>
              </a:solidFill>
              <a:latin typeface="Arial (Body)"/>
            </a:endParaRPr>
          </a:p>
          <a:p>
            <a:pPr lvl="0" algn="l" fontAlgn="auto">
              <a:spcBef>
                <a:spcPts val="0"/>
              </a:spcBef>
              <a:spcAft>
                <a:spcPts val="0"/>
              </a:spcAft>
            </a:pPr>
            <a:endParaRPr lang="en-US" sz="2000" dirty="0">
              <a:solidFill>
                <a:srgbClr val="000000"/>
              </a:solidFill>
              <a:latin typeface="Arial (Body)"/>
            </a:endParaRPr>
          </a:p>
        </p:txBody>
      </p:sp>
      <p:sp>
        <p:nvSpPr>
          <p:cNvPr id="8"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914400" marR="0" lvl="0" indent="-9144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IV. </a:t>
            </a:r>
            <a:r>
              <a:rPr lang="en-US" sz="4400" b="1" kern="0" noProof="0" dirty="0">
                <a:solidFill>
                  <a:schemeClr val="bg1"/>
                </a:solidFill>
                <a:latin typeface="+mj-lt"/>
                <a:ea typeface="+mj-ea"/>
                <a:cs typeface="+mj-cs"/>
              </a:rPr>
              <a:t>REAL OPTIONS</a:t>
            </a:r>
            <a:endParaRPr kumimoji="0" 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2" name="Slide Number Placeholder 1">
            <a:extLst>
              <a:ext uri="{FF2B5EF4-FFF2-40B4-BE49-F238E27FC236}">
                <a16:creationId xmlns:a16="http://schemas.microsoft.com/office/drawing/2014/main" id="{30731334-742D-4403-8F7A-073F70ECE9D3}"/>
              </a:ext>
            </a:extLst>
          </p:cNvPr>
          <p:cNvSpPr>
            <a:spLocks noGrp="1"/>
          </p:cNvSpPr>
          <p:nvPr>
            <p:ph type="sldNum" sz="quarter" idx="12"/>
          </p:nvPr>
        </p:nvSpPr>
        <p:spPr/>
        <p:txBody>
          <a:bodyPr/>
          <a:lstStyle/>
          <a:p>
            <a:pPr>
              <a:defRPr/>
            </a:pPr>
            <a:fld id="{B0FFC685-2EE6-4E8B-8B57-13668B332CC3}" type="slidenum">
              <a:rPr lang="vi-VN" smtClean="0"/>
              <a:pPr>
                <a:defRPr/>
              </a:pPr>
              <a:t>30</a:t>
            </a:fld>
            <a:endParaRPr lang="vi-VN" dirty="0"/>
          </a:p>
        </p:txBody>
      </p:sp>
    </p:spTree>
    <p:extLst>
      <p:ext uri="{BB962C8B-B14F-4D97-AF65-F5344CB8AC3E}">
        <p14:creationId xmlns:p14="http://schemas.microsoft.com/office/powerpoint/2010/main" val="41761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500188" y="219075"/>
            <a:ext cx="7643812" cy="1000125"/>
          </a:xfrm>
        </p:spPr>
        <p:txBody>
          <a:bodyPr/>
          <a:lstStyle/>
          <a:p>
            <a:pPr marL="795338" indent="-795338"/>
            <a:r>
              <a:rPr lang="en-AU" b="1" dirty="0"/>
              <a:t>V.	HOMEWORK</a:t>
            </a:r>
            <a:endParaRPr lang="en-US" dirty="0"/>
          </a:p>
        </p:txBody>
      </p:sp>
      <p:sp>
        <p:nvSpPr>
          <p:cNvPr id="4" name="Rectangle 3"/>
          <p:cNvSpPr txBox="1">
            <a:spLocks noChangeArrowheads="1"/>
          </p:cNvSpPr>
          <p:nvPr/>
        </p:nvSpPr>
        <p:spPr bwMode="auto">
          <a:xfrm>
            <a:off x="0" y="13716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lang="en-US" sz="3000" b="1" i="1" kern="0" dirty="0">
                <a:latin typeface="+mn-lt"/>
              </a:rPr>
              <a:t>Investment Decision and CEO Turnover (optional)</a:t>
            </a:r>
            <a:endParaRPr kumimoji="0" lang="en-US" sz="30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itchFamily="2" charset="2"/>
              <a:buChar char="§"/>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Read Weisbach1995 and explain why investment changes when CEO is changed.</a:t>
            </a:r>
          </a:p>
          <a:p>
            <a:pPr marL="342900" marR="0" lvl="0" indent="-342900" algn="l" defTabSz="914400" rtl="0" eaLnBrk="1" fontAlgn="base" latinLnBrk="0" hangingPunct="1">
              <a:lnSpc>
                <a:spcPct val="100000"/>
              </a:lnSpc>
              <a:spcBef>
                <a:spcPct val="5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sp>
        <p:nvSpPr>
          <p:cNvPr id="2" name="Slide Number Placeholder 1">
            <a:extLst>
              <a:ext uri="{FF2B5EF4-FFF2-40B4-BE49-F238E27FC236}">
                <a16:creationId xmlns:a16="http://schemas.microsoft.com/office/drawing/2014/main" id="{E46BDB10-54CF-4287-8D0D-10C9F71BFB2B}"/>
              </a:ext>
            </a:extLst>
          </p:cNvPr>
          <p:cNvSpPr>
            <a:spLocks noGrp="1"/>
          </p:cNvSpPr>
          <p:nvPr>
            <p:ph type="sldNum" sz="quarter" idx="12"/>
          </p:nvPr>
        </p:nvSpPr>
        <p:spPr/>
        <p:txBody>
          <a:bodyPr/>
          <a:lstStyle/>
          <a:p>
            <a:pPr>
              <a:defRPr/>
            </a:pPr>
            <a:fld id="{5F438FFB-B064-46FF-AEFE-FDBF423D3F29}" type="slidenum">
              <a:rPr lang="vi-VN" smtClean="0"/>
              <a:pPr>
                <a:defRPr/>
              </a:pPr>
              <a:t>31</a:t>
            </a:fld>
            <a:endParaRPr lang="vi-V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500188" y="219075"/>
            <a:ext cx="7643812" cy="1000125"/>
          </a:xfrm>
        </p:spPr>
        <p:txBody>
          <a:bodyPr/>
          <a:lstStyle/>
          <a:p>
            <a:pPr marL="795338" indent="-795338"/>
            <a:r>
              <a:rPr lang="en-AU" b="1" dirty="0"/>
              <a:t>V.	HOMEWORK</a:t>
            </a:r>
            <a:endParaRPr lang="en-US" dirty="0"/>
          </a:p>
        </p:txBody>
      </p:sp>
      <p:sp>
        <p:nvSpPr>
          <p:cNvPr id="4" name="Rectangle 3"/>
          <p:cNvSpPr txBox="1">
            <a:spLocks noChangeArrowheads="1"/>
          </p:cNvSpPr>
          <p:nvPr/>
        </p:nvSpPr>
        <p:spPr bwMode="auto">
          <a:xfrm>
            <a:off x="0" y="13716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sz="3000" b="1" i="1" u="none" strike="noStrike" kern="0" cap="none" spc="0" normalizeH="0" baseline="0" noProof="0" dirty="0">
                <a:ln>
                  <a:noFill/>
                </a:ln>
                <a:solidFill>
                  <a:schemeClr val="tx1"/>
                </a:solidFill>
                <a:effectLst/>
                <a:uLnTx/>
                <a:uFillTx/>
                <a:latin typeface="+mn-lt"/>
                <a:ea typeface="+mn-ea"/>
                <a:cs typeface="+mn-cs"/>
              </a:rPr>
              <a:t>Intrafirm </a:t>
            </a:r>
            <a:r>
              <a:rPr lang="en-US" sz="3000" b="1" i="1" kern="0" dirty="0">
                <a:latin typeface="+mn-lt"/>
              </a:rPr>
              <a:t>resource allocation and investment (optional)</a:t>
            </a:r>
            <a:endParaRPr kumimoji="0" lang="en-US" sz="30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itchFamily="2" charset="2"/>
              <a:buChar char="§"/>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Read </a:t>
            </a:r>
            <a:r>
              <a:rPr lang="en-US" sz="3000" kern="0" dirty="0">
                <a:latin typeface="+mn-lt"/>
              </a:rPr>
              <a:t>Harris</a:t>
            </a:r>
            <a:r>
              <a:rPr kumimoji="0" lang="en-US" sz="3000" b="0" i="0" u="none" strike="noStrike" kern="0" cap="none" spc="0" normalizeH="0" baseline="0" noProof="0" dirty="0">
                <a:ln>
                  <a:noFill/>
                </a:ln>
                <a:solidFill>
                  <a:schemeClr val="tx1"/>
                </a:solidFill>
                <a:effectLst/>
                <a:uLnTx/>
                <a:uFillTx/>
                <a:latin typeface="+mn-lt"/>
                <a:ea typeface="+mn-ea"/>
                <a:cs typeface="+mn-cs"/>
              </a:rPr>
              <a:t>1996 and explain how</a:t>
            </a:r>
            <a:r>
              <a:rPr lang="en-US" sz="3000" kern="0" dirty="0">
                <a:latin typeface="+mn-lt"/>
              </a:rPr>
              <a:t> intrafirm resource allocation for investments can be inefficient.</a:t>
            </a: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1" fontAlgn="base" latinLnBrk="0" hangingPunct="1">
              <a:lnSpc>
                <a:spcPct val="100000"/>
              </a:lnSpc>
              <a:spcBef>
                <a:spcPct val="50000"/>
              </a:spcBef>
              <a:spcAft>
                <a:spcPct val="0"/>
              </a:spcAft>
              <a:buClrTx/>
              <a:buSzTx/>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sp>
        <p:nvSpPr>
          <p:cNvPr id="2" name="Slide Number Placeholder 1">
            <a:extLst>
              <a:ext uri="{FF2B5EF4-FFF2-40B4-BE49-F238E27FC236}">
                <a16:creationId xmlns:a16="http://schemas.microsoft.com/office/drawing/2014/main" id="{E46BDB10-54CF-4287-8D0D-10C9F71BFB2B}"/>
              </a:ext>
            </a:extLst>
          </p:cNvPr>
          <p:cNvSpPr>
            <a:spLocks noGrp="1"/>
          </p:cNvSpPr>
          <p:nvPr>
            <p:ph type="sldNum" sz="quarter" idx="12"/>
          </p:nvPr>
        </p:nvSpPr>
        <p:spPr/>
        <p:txBody>
          <a:bodyPr/>
          <a:lstStyle/>
          <a:p>
            <a:pPr>
              <a:defRPr/>
            </a:pPr>
            <a:fld id="{5F438FFB-B064-46FF-AEFE-FDBF423D3F29}" type="slidenum">
              <a:rPr lang="vi-VN" smtClean="0"/>
              <a:pPr>
                <a:defRPr/>
              </a:pPr>
              <a:t>32</a:t>
            </a:fld>
            <a:endParaRPr lang="vi-VN" dirty="0"/>
          </a:p>
        </p:txBody>
      </p:sp>
    </p:spTree>
    <p:extLst>
      <p:ext uri="{BB962C8B-B14F-4D97-AF65-F5344CB8AC3E}">
        <p14:creationId xmlns:p14="http://schemas.microsoft.com/office/powerpoint/2010/main" val="315217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FFC685-2EE6-4E8B-8B57-13668B332CC3}" type="slidenum">
              <a:rPr lang="vi-VN" smtClean="0"/>
              <a:pPr>
                <a:defRPr/>
              </a:pPr>
              <a:t>33</a:t>
            </a:fld>
            <a:endParaRPr lang="vi-VN"/>
          </a:p>
        </p:txBody>
      </p:sp>
      <p:sp>
        <p:nvSpPr>
          <p:cNvPr id="5" name="Title 4"/>
          <p:cNvSpPr>
            <a:spLocks noGrp="1"/>
          </p:cNvSpPr>
          <p:nvPr>
            <p:ph type="ctrTitle"/>
          </p:nvPr>
        </p:nvSpPr>
        <p:spPr>
          <a:xfrm>
            <a:off x="685800" y="1371600"/>
            <a:ext cx="7772400" cy="1470025"/>
          </a:xfrm>
        </p:spPr>
        <p:txBody>
          <a:bodyPr/>
          <a:lstStyle/>
          <a:p>
            <a:pPr algn="ctr"/>
            <a:r>
              <a:rPr lang="en-US" b="1" dirty="0">
                <a:solidFill>
                  <a:schemeClr val="tx1"/>
                </a:solidFill>
              </a:rPr>
              <a:t>End of Chapter 3</a:t>
            </a:r>
          </a:p>
        </p:txBody>
      </p:sp>
      <p:sp>
        <p:nvSpPr>
          <p:cNvPr id="6" name="Subtitle 5"/>
          <p:cNvSpPr>
            <a:spLocks noGrp="1"/>
          </p:cNvSpPr>
          <p:nvPr>
            <p:ph type="subTitle"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a:t>In this chapter: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32221068"/>
              </p:ext>
            </p:extLst>
          </p:nvPr>
        </p:nvGraphicFramePr>
        <p:xfrm>
          <a:off x="0" y="1371600"/>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8" name="Slide Number Placeholder 3"/>
          <p:cNvSpPr>
            <a:spLocks noGrp="1"/>
          </p:cNvSpPr>
          <p:nvPr>
            <p:ph type="sldNum" sz="quarter" idx="12"/>
          </p:nvPr>
        </p:nvSpPr>
        <p:spPr bwMode="auto">
          <a:noFill/>
          <a:ln>
            <a:miter lim="800000"/>
            <a:headEnd/>
            <a:tailEnd/>
          </a:ln>
        </p:spPr>
        <p:txBody>
          <a:bodyPr/>
          <a:lstStyle/>
          <a:p>
            <a:fld id="{6D932B0D-C300-4370-B950-2654AEE49BE0}" type="slidenum">
              <a:rPr lang="vi-VN" smtClean="0"/>
              <a:pPr/>
              <a:t>4</a:t>
            </a:fld>
            <a:endParaRPr lang="vi-VN"/>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524000"/>
            <a:ext cx="9144000" cy="4632037"/>
          </a:xfrm>
          <a:prstGeom prst="rect">
            <a:avLst/>
          </a:prstGeom>
          <a:noFill/>
        </p:spPr>
        <p:txBody>
          <a:bodyPr wrap="square" rtlCol="0">
            <a:spAutoFit/>
          </a:bodyPr>
          <a:lstStyle/>
          <a:p>
            <a:pPr marL="347472" indent="-457200" algn="just">
              <a:spcBef>
                <a:spcPts val="600"/>
              </a:spcBef>
            </a:pPr>
            <a:r>
              <a:rPr lang="en-US" sz="3000" b="1" i="1" dirty="0">
                <a:latin typeface="Arial" pitchFamily="34" charset="0"/>
                <a:cs typeface="Arial" pitchFamily="34" charset="0"/>
              </a:rPr>
              <a:t>What is Capital Budgeting</a:t>
            </a:r>
            <a:endParaRPr lang="vi-VN" sz="3000" b="1" i="1" dirty="0">
              <a:latin typeface="Arial" pitchFamily="34" charset="0"/>
              <a:cs typeface="Arial" pitchFamily="34" charset="0"/>
            </a:endParaRPr>
          </a:p>
          <a:p>
            <a:pPr marL="457200" indent="-457200" algn="just">
              <a:spcBef>
                <a:spcPts val="600"/>
              </a:spcBef>
              <a:buFont typeface="Wingdings" pitchFamily="2" charset="2"/>
              <a:buChar char="§"/>
            </a:pPr>
            <a:r>
              <a:rPr lang="en-US" sz="3000" dirty="0">
                <a:latin typeface="Arial" pitchFamily="34" charset="0"/>
                <a:cs typeface="Arial" pitchFamily="34" charset="0"/>
              </a:rPr>
              <a:t>The process used for decision making on projects with life &gt;=1 year</a:t>
            </a:r>
            <a:r>
              <a:rPr lang="vi-VN" sz="3000" dirty="0">
                <a:latin typeface="Arial" pitchFamily="34" charset="0"/>
                <a:cs typeface="Arial" pitchFamily="34" charset="0"/>
              </a:rPr>
              <a:t>.</a:t>
            </a:r>
            <a:endParaRPr lang="en-US" sz="3000" dirty="0">
              <a:latin typeface="Arial" pitchFamily="34" charset="0"/>
              <a:cs typeface="Arial" pitchFamily="34" charset="0"/>
            </a:endParaRPr>
          </a:p>
          <a:p>
            <a:pPr marL="457200" indent="-457200" algn="just">
              <a:spcBef>
                <a:spcPts val="600"/>
              </a:spcBef>
              <a:buFont typeface="Wingdings" pitchFamily="2" charset="2"/>
              <a:buChar char="§"/>
            </a:pPr>
            <a:r>
              <a:rPr lang="en-US" sz="3000" dirty="0">
                <a:latin typeface="Arial" pitchFamily="34" charset="0"/>
                <a:cs typeface="Arial" pitchFamily="34" charset="0"/>
              </a:rPr>
              <a:t>With the goal to maximize shareholder value.</a:t>
            </a:r>
          </a:p>
          <a:p>
            <a:pPr marL="457200" indent="-457200" algn="just">
              <a:spcBef>
                <a:spcPts val="600"/>
              </a:spcBef>
              <a:buFont typeface="Wingdings" pitchFamily="2" charset="2"/>
              <a:buChar char="§"/>
            </a:pPr>
            <a:r>
              <a:rPr lang="en-US" sz="3000" dirty="0">
                <a:latin typeface="Arial" pitchFamily="34" charset="0"/>
                <a:cs typeface="Arial" pitchFamily="34" charset="0"/>
              </a:rPr>
              <a:t>Very important for the future of a company.</a:t>
            </a:r>
          </a:p>
          <a:p>
            <a:pPr marL="457200" indent="-457200" algn="just">
              <a:spcBef>
                <a:spcPts val="600"/>
              </a:spcBef>
              <a:buFont typeface="Wingdings" pitchFamily="2" charset="2"/>
              <a:buChar char="§"/>
            </a:pPr>
            <a:r>
              <a:rPr lang="en-US" sz="3000" dirty="0">
                <a:latin typeface="Arial" pitchFamily="34" charset="0"/>
                <a:cs typeface="Arial" pitchFamily="34" charset="0"/>
              </a:rPr>
              <a:t>Spanning from generating investment ideas, to information gathering, planning and analyzing, monitoring and post-auditing.</a:t>
            </a:r>
            <a:endParaRPr lang="vi-VN" sz="3000" dirty="0">
              <a:latin typeface="Arial" pitchFamily="34" charset="0"/>
              <a:cs typeface="Arial" pitchFamily="34" charset="0"/>
            </a:endParaRPr>
          </a:p>
          <a:p>
            <a:pPr marL="347472" indent="-457200" algn="just">
              <a:spcBef>
                <a:spcPts val="600"/>
              </a:spcBef>
              <a:buFont typeface="Wingdings" pitchFamily="2" charset="2"/>
              <a:buChar char="§"/>
            </a:pPr>
            <a:endParaRPr lang="vi-VN" sz="3000" dirty="0">
              <a:latin typeface="Arial" pitchFamily="34" charset="0"/>
              <a:cs typeface="Arial" pitchFamily="34" charset="0"/>
            </a:endParaRPr>
          </a:p>
        </p:txBody>
      </p:sp>
      <p:sp>
        <p:nvSpPr>
          <p:cNvPr id="11"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D9ABCBD4-8373-4323-A37A-66E40772586F}"/>
              </a:ext>
            </a:extLst>
          </p:cNvPr>
          <p:cNvSpPr>
            <a:spLocks noGrp="1"/>
          </p:cNvSpPr>
          <p:nvPr>
            <p:ph type="sldNum" sz="quarter" idx="12"/>
          </p:nvPr>
        </p:nvSpPr>
        <p:spPr/>
        <p:txBody>
          <a:bodyPr/>
          <a:lstStyle/>
          <a:p>
            <a:pPr>
              <a:defRPr/>
            </a:pPr>
            <a:fld id="{B0FFC685-2EE6-4E8B-8B57-13668B332CC3}" type="slidenum">
              <a:rPr lang="vi-VN" smtClean="0"/>
              <a:pPr>
                <a:defRPr/>
              </a:pPr>
              <a:t>5</a:t>
            </a:fld>
            <a:endParaRPr lang="vi-VN"/>
          </a:p>
        </p:txBody>
      </p:sp>
    </p:spTree>
    <p:extLst>
      <p:ext uri="{BB962C8B-B14F-4D97-AF65-F5344CB8AC3E}">
        <p14:creationId xmlns:p14="http://schemas.microsoft.com/office/powerpoint/2010/main" val="399896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477357"/>
            <a:ext cx="9144000" cy="3247043"/>
          </a:xfrm>
          <a:prstGeom prst="rect">
            <a:avLst/>
          </a:prstGeom>
          <a:noFill/>
        </p:spPr>
        <p:txBody>
          <a:bodyPr wrap="square" rtlCol="0">
            <a:spAutoFit/>
          </a:bodyPr>
          <a:lstStyle/>
          <a:p>
            <a:pPr marL="347472" indent="-457200" algn="just">
              <a:spcBef>
                <a:spcPts val="600"/>
              </a:spcBef>
            </a:pPr>
            <a:r>
              <a:rPr lang="en-US" sz="3000" b="1" i="1" dirty="0">
                <a:latin typeface="Arial" pitchFamily="34" charset="0"/>
                <a:cs typeface="Arial" pitchFamily="34" charset="0"/>
              </a:rPr>
              <a:t>Categories of Investment</a:t>
            </a:r>
            <a:r>
              <a:rPr lang="vi-VN" sz="3000" b="1" i="1" dirty="0">
                <a:latin typeface="Arial" pitchFamily="34" charset="0"/>
                <a:cs typeface="Arial" pitchFamily="34" charset="0"/>
              </a:rPr>
              <a:t> </a:t>
            </a:r>
            <a:r>
              <a:rPr lang="en-US" sz="3000" b="1" i="1" dirty="0">
                <a:latin typeface="Arial" pitchFamily="34" charset="0"/>
                <a:cs typeface="Arial" pitchFamily="34" charset="0"/>
              </a:rPr>
              <a:t>Projects</a:t>
            </a:r>
            <a:endParaRPr lang="vi-VN" sz="3000" b="1" i="1" dirty="0">
              <a:latin typeface="Arial" pitchFamily="34" charset="0"/>
              <a:cs typeface="Arial" pitchFamily="34" charset="0"/>
            </a:endParaRPr>
          </a:p>
          <a:p>
            <a:pPr marL="347472" indent="-457200" algn="just">
              <a:spcBef>
                <a:spcPts val="600"/>
              </a:spcBef>
              <a:buFont typeface="Wingdings" pitchFamily="2" charset="2"/>
              <a:buChar char="§"/>
            </a:pPr>
            <a:r>
              <a:rPr lang="en-US" sz="3000" dirty="0">
                <a:latin typeface="Arial" pitchFamily="34" charset="0"/>
                <a:cs typeface="Arial" pitchFamily="34" charset="0"/>
              </a:rPr>
              <a:t>Replacement projects</a:t>
            </a:r>
            <a:r>
              <a:rPr lang="vi-VN" sz="3000" dirty="0">
                <a:latin typeface="Arial" pitchFamily="34" charset="0"/>
                <a:cs typeface="Arial" pitchFamily="34" charset="0"/>
              </a:rPr>
              <a:t>.</a:t>
            </a:r>
          </a:p>
          <a:p>
            <a:pPr marL="347472" indent="-457200" algn="just">
              <a:spcBef>
                <a:spcPts val="600"/>
              </a:spcBef>
              <a:buFont typeface="Wingdings" pitchFamily="2" charset="2"/>
              <a:buChar char="§"/>
            </a:pPr>
            <a:r>
              <a:rPr lang="en-US" sz="3000" dirty="0">
                <a:latin typeface="Arial" pitchFamily="34" charset="0"/>
                <a:cs typeface="Arial" pitchFamily="34" charset="0"/>
              </a:rPr>
              <a:t>Expansion projects</a:t>
            </a:r>
            <a:r>
              <a:rPr lang="vi-VN" sz="3000" dirty="0">
                <a:latin typeface="Arial" pitchFamily="34" charset="0"/>
                <a:cs typeface="Arial" pitchFamily="34" charset="0"/>
              </a:rPr>
              <a:t>.</a:t>
            </a:r>
          </a:p>
          <a:p>
            <a:pPr marL="347472" indent="-457200" algn="just">
              <a:spcBef>
                <a:spcPts val="600"/>
              </a:spcBef>
              <a:buFont typeface="Wingdings" pitchFamily="2" charset="2"/>
              <a:buChar char="§"/>
            </a:pPr>
            <a:r>
              <a:rPr lang="en-US" sz="3000" dirty="0">
                <a:latin typeface="Arial" pitchFamily="34" charset="0"/>
                <a:cs typeface="Arial" pitchFamily="34" charset="0"/>
              </a:rPr>
              <a:t>New product/market development projects</a:t>
            </a:r>
            <a:r>
              <a:rPr lang="vi-VN" sz="3000" dirty="0">
                <a:latin typeface="Arial" pitchFamily="34" charset="0"/>
                <a:cs typeface="Arial" pitchFamily="34" charset="0"/>
              </a:rPr>
              <a:t>.</a:t>
            </a:r>
          </a:p>
          <a:p>
            <a:pPr marL="347472" indent="-457200" algn="just">
              <a:spcBef>
                <a:spcPts val="600"/>
              </a:spcBef>
              <a:buFont typeface="Wingdings" pitchFamily="2" charset="2"/>
              <a:buChar char="§"/>
            </a:pPr>
            <a:r>
              <a:rPr lang="en-US" sz="3000" dirty="0">
                <a:latin typeface="Arial" pitchFamily="34" charset="0"/>
                <a:cs typeface="Arial" pitchFamily="34" charset="0"/>
              </a:rPr>
              <a:t>Mandatory projects.</a:t>
            </a:r>
            <a:endParaRPr lang="vi-VN" sz="3000" dirty="0">
              <a:latin typeface="Arial" pitchFamily="34" charset="0"/>
              <a:cs typeface="Arial" pitchFamily="34" charset="0"/>
            </a:endParaRPr>
          </a:p>
          <a:p>
            <a:pPr marL="347472" indent="-457200" algn="just">
              <a:spcBef>
                <a:spcPts val="600"/>
              </a:spcBef>
              <a:buFont typeface="Wingdings" pitchFamily="2" charset="2"/>
              <a:buChar char="§"/>
            </a:pPr>
            <a:r>
              <a:rPr lang="en-US" sz="3000" dirty="0">
                <a:latin typeface="Arial" pitchFamily="34" charset="0"/>
                <a:cs typeface="Arial" pitchFamily="34" charset="0"/>
              </a:rPr>
              <a:t>Other projects </a:t>
            </a:r>
            <a:r>
              <a:rPr lang="vi-VN" sz="3000" dirty="0">
                <a:latin typeface="Arial" pitchFamily="34" charset="0"/>
                <a:cs typeface="Arial" pitchFamily="34" charset="0"/>
              </a:rPr>
              <a:t>(R&amp;D…).</a:t>
            </a:r>
          </a:p>
        </p:txBody>
      </p:sp>
      <p:sp>
        <p:nvSpPr>
          <p:cNvPr id="11"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7079AC52-5D9C-4D83-8F9C-B226765285D0}"/>
              </a:ext>
            </a:extLst>
          </p:cNvPr>
          <p:cNvSpPr>
            <a:spLocks noGrp="1"/>
          </p:cNvSpPr>
          <p:nvPr>
            <p:ph type="sldNum" sz="quarter" idx="12"/>
          </p:nvPr>
        </p:nvSpPr>
        <p:spPr/>
        <p:txBody>
          <a:bodyPr/>
          <a:lstStyle/>
          <a:p>
            <a:pPr>
              <a:defRPr/>
            </a:pPr>
            <a:fld id="{B0FFC685-2EE6-4E8B-8B57-13668B332CC3}" type="slidenum">
              <a:rPr lang="vi-VN" smtClean="0"/>
              <a:pPr>
                <a:defRPr/>
              </a:pPr>
              <a:t>6</a:t>
            </a:fld>
            <a:endParaRPr lang="vi-VN"/>
          </a:p>
        </p:txBody>
      </p:sp>
    </p:spTree>
    <p:extLst>
      <p:ext uri="{BB962C8B-B14F-4D97-AF65-F5344CB8AC3E}">
        <p14:creationId xmlns:p14="http://schemas.microsoft.com/office/powerpoint/2010/main" val="4788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1295400"/>
            <a:ext cx="7904019" cy="2862322"/>
          </a:xfrm>
          <a:prstGeom prst="rect">
            <a:avLst/>
          </a:prstGeom>
          <a:noFill/>
        </p:spPr>
        <p:txBody>
          <a:bodyPr wrap="square" rtlCol="0">
            <a:spAutoFit/>
          </a:bodyPr>
          <a:lstStyle/>
          <a:p>
            <a:pPr marL="236538" indent="-236538" algn="just">
              <a:lnSpc>
                <a:spcPct val="150000"/>
              </a:lnSpc>
            </a:pPr>
            <a:r>
              <a:rPr lang="en-US" sz="3000" b="1" i="1" dirty="0">
                <a:latin typeface="Arial" pitchFamily="34" charset="0"/>
                <a:cs typeface="Arial" pitchFamily="34" charset="0"/>
              </a:rPr>
              <a:t>Projects may be</a:t>
            </a:r>
            <a:endParaRPr lang="vi-VN" sz="3000" b="1" i="1" dirty="0">
              <a:latin typeface="Arial" pitchFamily="34" charset="0"/>
              <a:cs typeface="Arial" pitchFamily="34" charset="0"/>
            </a:endParaRPr>
          </a:p>
          <a:p>
            <a:pPr marL="338138" indent="-338138" algn="just">
              <a:lnSpc>
                <a:spcPct val="150000"/>
              </a:lnSpc>
              <a:buFont typeface="Wingdings" pitchFamily="2" charset="2"/>
              <a:buChar char="§"/>
            </a:pPr>
            <a:r>
              <a:rPr lang="en-US" sz="3000" dirty="0">
                <a:latin typeface="Arial" pitchFamily="34" charset="0"/>
                <a:cs typeface="Arial" pitchFamily="34" charset="0"/>
              </a:rPr>
              <a:t>Independent</a:t>
            </a:r>
            <a:r>
              <a:rPr lang="vi-VN" sz="3000" dirty="0">
                <a:latin typeface="Arial" pitchFamily="34" charset="0"/>
                <a:cs typeface="Arial" pitchFamily="34" charset="0"/>
              </a:rPr>
              <a:t>.</a:t>
            </a:r>
          </a:p>
          <a:p>
            <a:pPr marL="338138" indent="-338138" algn="just">
              <a:lnSpc>
                <a:spcPct val="150000"/>
              </a:lnSpc>
              <a:buFont typeface="Wingdings" pitchFamily="2" charset="2"/>
              <a:buChar char="§"/>
            </a:pPr>
            <a:r>
              <a:rPr lang="en-US" sz="3000" dirty="0">
                <a:latin typeface="Arial" pitchFamily="34" charset="0"/>
                <a:cs typeface="Arial" pitchFamily="34" charset="0"/>
              </a:rPr>
              <a:t>Mutually Exclusive</a:t>
            </a:r>
            <a:r>
              <a:rPr lang="vi-VN" sz="3000" dirty="0">
                <a:latin typeface="Arial" pitchFamily="34" charset="0"/>
                <a:cs typeface="Arial" pitchFamily="34" charset="0"/>
              </a:rPr>
              <a:t>.</a:t>
            </a:r>
          </a:p>
          <a:p>
            <a:pPr marL="338138" indent="-338138" algn="just">
              <a:lnSpc>
                <a:spcPct val="150000"/>
              </a:lnSpc>
              <a:buFont typeface="Wingdings" pitchFamily="2" charset="2"/>
              <a:buChar char="§"/>
            </a:pPr>
            <a:r>
              <a:rPr lang="en-US" sz="3000" dirty="0">
                <a:latin typeface="Arial" pitchFamily="34" charset="0"/>
                <a:cs typeface="Arial" pitchFamily="34" charset="0"/>
              </a:rPr>
              <a:t>Dependent/Sequencing</a:t>
            </a:r>
            <a:r>
              <a:rPr lang="vi-VN" sz="3000" dirty="0">
                <a:latin typeface="Arial" pitchFamily="34" charset="0"/>
                <a:cs typeface="Arial" pitchFamily="34" charset="0"/>
              </a:rPr>
              <a:t>.</a:t>
            </a:r>
          </a:p>
        </p:txBody>
      </p:sp>
      <p:sp>
        <p:nvSpPr>
          <p:cNvPr id="4"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D1CE80AB-AFEE-4D6A-84BF-F5C8D68DEF54}"/>
              </a:ext>
            </a:extLst>
          </p:cNvPr>
          <p:cNvSpPr>
            <a:spLocks noGrp="1"/>
          </p:cNvSpPr>
          <p:nvPr>
            <p:ph type="sldNum" sz="quarter" idx="12"/>
          </p:nvPr>
        </p:nvSpPr>
        <p:spPr/>
        <p:txBody>
          <a:bodyPr/>
          <a:lstStyle/>
          <a:p>
            <a:pPr>
              <a:defRPr/>
            </a:pPr>
            <a:fld id="{B0FFC685-2EE6-4E8B-8B57-13668B332CC3}" type="slidenum">
              <a:rPr lang="vi-VN" smtClean="0"/>
              <a:pPr>
                <a:defRPr/>
              </a:pPr>
              <a:t>7</a:t>
            </a:fld>
            <a:endParaRPr lang="vi-VN"/>
          </a:p>
        </p:txBody>
      </p:sp>
    </p:spTree>
    <p:extLst>
      <p:ext uri="{BB962C8B-B14F-4D97-AF65-F5344CB8AC3E}">
        <p14:creationId xmlns:p14="http://schemas.microsoft.com/office/powerpoint/2010/main" val="41689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1295400"/>
            <a:ext cx="7904019" cy="3323987"/>
          </a:xfrm>
          <a:prstGeom prst="rect">
            <a:avLst/>
          </a:prstGeom>
          <a:noFill/>
        </p:spPr>
        <p:txBody>
          <a:bodyPr wrap="square" rtlCol="0">
            <a:spAutoFit/>
          </a:bodyPr>
          <a:lstStyle/>
          <a:p>
            <a:pPr marL="236538" indent="-236538" algn="just">
              <a:lnSpc>
                <a:spcPct val="150000"/>
              </a:lnSpc>
              <a:spcBef>
                <a:spcPts val="600"/>
              </a:spcBef>
            </a:pPr>
            <a:r>
              <a:rPr lang="en-US" sz="3000" b="1" i="1" dirty="0">
                <a:latin typeface="Arial" pitchFamily="34" charset="0"/>
                <a:cs typeface="Arial" pitchFamily="34" charset="0"/>
              </a:rPr>
              <a:t>Principles of Capital Budgeting</a:t>
            </a:r>
            <a:endParaRPr lang="vi-VN" sz="3000" b="1" i="1" dirty="0">
              <a:latin typeface="Arial" pitchFamily="34" charset="0"/>
              <a:cs typeface="Arial" pitchFamily="34" charset="0"/>
            </a:endParaRPr>
          </a:p>
          <a:p>
            <a:pPr marL="338138" indent="-338138" algn="just">
              <a:spcBef>
                <a:spcPts val="600"/>
              </a:spcBef>
              <a:buFont typeface="Wingdings" pitchFamily="2" charset="2"/>
              <a:buChar char="§"/>
            </a:pPr>
            <a:r>
              <a:rPr lang="en-US" sz="3000" dirty="0">
                <a:latin typeface="Arial" pitchFamily="34" charset="0"/>
                <a:cs typeface="Arial" pitchFamily="34" charset="0"/>
              </a:rPr>
              <a:t>Valuation is based on cash flows</a:t>
            </a:r>
            <a:r>
              <a:rPr lang="vi-VN" sz="3000" dirty="0">
                <a:latin typeface="Arial" pitchFamily="34" charset="0"/>
                <a:cs typeface="Arial" pitchFamily="34" charset="0"/>
              </a:rPr>
              <a:t>.</a:t>
            </a:r>
          </a:p>
          <a:p>
            <a:pPr marL="338138" indent="-338138" algn="just">
              <a:spcBef>
                <a:spcPts val="600"/>
              </a:spcBef>
              <a:buFont typeface="Wingdings" pitchFamily="2" charset="2"/>
              <a:buChar char="§"/>
            </a:pPr>
            <a:r>
              <a:rPr lang="en-US" sz="3000" dirty="0">
                <a:latin typeface="Arial" pitchFamily="34" charset="0"/>
                <a:cs typeface="Arial" pitchFamily="34" charset="0"/>
              </a:rPr>
              <a:t>Cash flows are forecasted based on opportunity costs</a:t>
            </a:r>
            <a:r>
              <a:rPr lang="vi-VN" sz="3000" dirty="0">
                <a:latin typeface="Arial" pitchFamily="34" charset="0"/>
                <a:cs typeface="Arial" pitchFamily="34" charset="0"/>
              </a:rPr>
              <a:t>.</a:t>
            </a:r>
          </a:p>
          <a:p>
            <a:pPr marL="338138" indent="-338138" algn="just">
              <a:spcBef>
                <a:spcPts val="600"/>
              </a:spcBef>
              <a:buFont typeface="Wingdings" pitchFamily="2" charset="2"/>
              <a:buChar char="§"/>
            </a:pPr>
            <a:r>
              <a:rPr lang="en-US" sz="3000" dirty="0">
                <a:latin typeface="Arial" pitchFamily="34" charset="0"/>
                <a:cs typeface="Arial" pitchFamily="34" charset="0"/>
              </a:rPr>
              <a:t>Financing costs are most often reflected in discount rates, not cash flows.</a:t>
            </a:r>
            <a:endParaRPr lang="vi-VN" sz="3000" dirty="0">
              <a:latin typeface="Arial" pitchFamily="34" charset="0"/>
              <a:cs typeface="Arial" pitchFamily="34" charset="0"/>
            </a:endParaRPr>
          </a:p>
        </p:txBody>
      </p:sp>
      <p:sp>
        <p:nvSpPr>
          <p:cNvPr id="4"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62380F50-EE54-44B1-A405-3219529920E9}"/>
              </a:ext>
            </a:extLst>
          </p:cNvPr>
          <p:cNvSpPr>
            <a:spLocks noGrp="1"/>
          </p:cNvSpPr>
          <p:nvPr>
            <p:ph type="sldNum" sz="quarter" idx="12"/>
          </p:nvPr>
        </p:nvSpPr>
        <p:spPr/>
        <p:txBody>
          <a:bodyPr/>
          <a:lstStyle/>
          <a:p>
            <a:pPr>
              <a:defRPr/>
            </a:pPr>
            <a:fld id="{B0FFC685-2EE6-4E8B-8B57-13668B332CC3}" type="slidenum">
              <a:rPr lang="vi-VN" smtClean="0"/>
              <a:pPr>
                <a:defRPr/>
              </a:pPr>
              <a:t>8</a:t>
            </a:fld>
            <a:endParaRPr lang="vi-VN"/>
          </a:p>
        </p:txBody>
      </p:sp>
    </p:spTree>
    <p:extLst>
      <p:ext uri="{BB962C8B-B14F-4D97-AF65-F5344CB8AC3E}">
        <p14:creationId xmlns:p14="http://schemas.microsoft.com/office/powerpoint/2010/main" val="15442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8686800" cy="4983163"/>
          </a:xfrm>
        </p:spPr>
        <p:txBody>
          <a:bodyPr/>
          <a:lstStyle/>
          <a:p>
            <a:pPr>
              <a:buNone/>
              <a:defRPr/>
            </a:pPr>
            <a:r>
              <a:rPr lang="en-US" sz="3000" b="1" i="1" dirty="0"/>
              <a:t>Three Common Methods</a:t>
            </a:r>
          </a:p>
          <a:p>
            <a:pPr marL="338138" indent="-338138">
              <a:buFont typeface="Wingdings" pitchFamily="2" charset="2"/>
              <a:buChar char="§"/>
              <a:defRPr/>
            </a:pPr>
            <a:r>
              <a:rPr lang="en-US" sz="3000" dirty="0"/>
              <a:t>Weighted Average Cost of Capital</a:t>
            </a:r>
            <a:r>
              <a:rPr lang="vi-VN" sz="3000" dirty="0"/>
              <a:t> (WACC).</a:t>
            </a:r>
            <a:endParaRPr lang="en-US" sz="3000" dirty="0"/>
          </a:p>
          <a:p>
            <a:pPr marL="338138" indent="-338138">
              <a:buFont typeface="Wingdings" pitchFamily="2" charset="2"/>
              <a:buChar char="§"/>
              <a:defRPr/>
            </a:pPr>
            <a:r>
              <a:rPr lang="en-US" sz="3000" dirty="0"/>
              <a:t>Adjusted Present Value </a:t>
            </a:r>
            <a:r>
              <a:rPr lang="vi-VN" sz="3000" dirty="0"/>
              <a:t>(APV)</a:t>
            </a:r>
            <a:r>
              <a:rPr lang="en-US" sz="3000" dirty="0"/>
              <a:t>.</a:t>
            </a:r>
          </a:p>
          <a:p>
            <a:pPr marL="338138" indent="-338138">
              <a:buFont typeface="Wingdings" pitchFamily="2" charset="2"/>
              <a:buChar char="§"/>
              <a:defRPr/>
            </a:pPr>
            <a:r>
              <a:rPr lang="vi-VN" sz="3000" dirty="0"/>
              <a:t>Flow-to-</a:t>
            </a:r>
            <a:r>
              <a:rPr lang="en-US" sz="3000" dirty="0"/>
              <a:t>E</a:t>
            </a:r>
            <a:r>
              <a:rPr lang="vi-VN" sz="3000" dirty="0"/>
              <a:t>quity</a:t>
            </a:r>
            <a:r>
              <a:rPr lang="en-US" sz="3000" dirty="0"/>
              <a:t>.</a:t>
            </a:r>
          </a:p>
          <a:p>
            <a:pPr marL="514350" indent="-514350">
              <a:buFont typeface="Wingdings" pitchFamily="2" charset="2"/>
              <a:buChar char="v"/>
              <a:defRPr/>
            </a:pPr>
            <a:r>
              <a:rPr lang="en-US" sz="3000" dirty="0"/>
              <a:t>The examples in this chapter are based on the following assumptions:</a:t>
            </a:r>
          </a:p>
          <a:p>
            <a:pPr marL="514350" indent="-514350">
              <a:buFontTx/>
              <a:buAutoNum type="alphaLcParenR"/>
              <a:defRPr/>
            </a:pPr>
            <a:r>
              <a:rPr lang="en-US" sz="3000" dirty="0"/>
              <a:t>The project has average risk.</a:t>
            </a:r>
          </a:p>
          <a:p>
            <a:pPr marL="514350" indent="-514350">
              <a:buFontTx/>
              <a:buAutoNum type="alphaLcParenR"/>
              <a:defRPr/>
            </a:pPr>
            <a:r>
              <a:rPr lang="en-US" sz="3000" dirty="0"/>
              <a:t>The firm’s D/E ratio remains constant.</a:t>
            </a:r>
          </a:p>
          <a:p>
            <a:pPr marL="514350" indent="-514350">
              <a:buFontTx/>
              <a:buAutoNum type="alphaLcParenR"/>
              <a:defRPr/>
            </a:pPr>
            <a:r>
              <a:rPr lang="en-US" sz="3000" dirty="0"/>
              <a:t>Corporate taxes are the only imperfections.</a:t>
            </a:r>
          </a:p>
        </p:txBody>
      </p:sp>
      <p:sp>
        <p:nvSpPr>
          <p:cNvPr id="4" name="Title 1"/>
          <p:cNvSpPr txBox="1">
            <a:spLocks/>
          </p:cNvSpPr>
          <p:nvPr/>
        </p:nvSpPr>
        <p:spPr bwMode="auto">
          <a:xfrm>
            <a:off x="1295400" y="142875"/>
            <a:ext cx="7848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j-lt"/>
                <a:ea typeface="+mj-ea"/>
                <a:cs typeface="+mj-cs"/>
              </a:rPr>
              <a:t>I. COMMON METHODS</a:t>
            </a:r>
          </a:p>
        </p:txBody>
      </p:sp>
      <p:sp>
        <p:nvSpPr>
          <p:cNvPr id="2" name="Slide Number Placeholder 1">
            <a:extLst>
              <a:ext uri="{FF2B5EF4-FFF2-40B4-BE49-F238E27FC236}">
                <a16:creationId xmlns:a16="http://schemas.microsoft.com/office/drawing/2014/main" id="{F177EE5B-5B75-429B-87F0-574D00BF4C8F}"/>
              </a:ext>
            </a:extLst>
          </p:cNvPr>
          <p:cNvSpPr>
            <a:spLocks noGrp="1"/>
          </p:cNvSpPr>
          <p:nvPr>
            <p:ph type="sldNum" sz="quarter" idx="12"/>
          </p:nvPr>
        </p:nvSpPr>
        <p:spPr/>
        <p:txBody>
          <a:bodyPr/>
          <a:lstStyle/>
          <a:p>
            <a:pPr>
              <a:defRPr/>
            </a:pPr>
            <a:fld id="{5F438FFB-B064-46FF-AEFE-FDBF423D3F29}" type="slidenum">
              <a:rPr lang="vi-VN" smtClean="0"/>
              <a:pPr>
                <a:defRPr/>
              </a:pPr>
              <a:t>9</a:t>
            </a:fld>
            <a:endParaRPr lang="vi-VN" dirty="0"/>
          </a:p>
        </p:txBody>
      </p:sp>
    </p:spTree>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4521</TotalTime>
  <Words>1968</Words>
  <Application>Microsoft Office PowerPoint</Application>
  <PresentationFormat>On-screen Show (4:3)</PresentationFormat>
  <Paragraphs>298</Paragraphs>
  <Slides>33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2" baseType="lpstr">
      <vt:lpstr>.VnTimeH</vt:lpstr>
      <vt:lpstr>Arial</vt:lpstr>
      <vt:lpstr>Arial (Body)</vt:lpstr>
      <vt:lpstr>Courier New</vt:lpstr>
      <vt:lpstr>Times New Roman</vt:lpstr>
      <vt:lpstr>Wingdings</vt:lpstr>
      <vt:lpstr>1_Office Theme</vt:lpstr>
      <vt:lpstr>Office Theme</vt:lpstr>
      <vt:lpstr>Worksheet</vt:lpstr>
      <vt:lpstr>PowerPoint Presentation</vt:lpstr>
      <vt:lpstr>TCH321 CORPORATE FINANCE Nguyen Manh Hiep 2020 </vt:lpstr>
      <vt:lpstr>CHAPTER 3 CAPITAL BUDGETING Nguyen Manh Hiep </vt:lpstr>
      <vt:lpstr>In this chapter: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HOMEWORK</vt:lpstr>
      <vt:lpstr>V. HOMEWORK</vt:lpstr>
      <vt:lpstr>End of Chapter 3</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2112343020-Trần Trung Chiến</cp:lastModifiedBy>
  <cp:revision>412</cp:revision>
  <dcterms:created xsi:type="dcterms:W3CDTF">2008-06-05T02:16:22Z</dcterms:created>
  <dcterms:modified xsi:type="dcterms:W3CDTF">2024-06-25T16:47:27Z</dcterms:modified>
</cp:coreProperties>
</file>