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42"/>
  </p:notesMasterIdLst>
  <p:handoutMasterIdLst>
    <p:handoutMasterId r:id="rId43"/>
  </p:handoutMasterIdLst>
  <p:sldIdLst>
    <p:sldId id="654" r:id="rId3"/>
    <p:sldId id="481" r:id="rId4"/>
    <p:sldId id="257" r:id="rId5"/>
    <p:sldId id="467" r:id="rId6"/>
    <p:sldId id="585" r:id="rId7"/>
    <p:sldId id="732" r:id="rId8"/>
    <p:sldId id="733" r:id="rId9"/>
    <p:sldId id="734" r:id="rId10"/>
    <p:sldId id="735" r:id="rId11"/>
    <p:sldId id="736" r:id="rId12"/>
    <p:sldId id="725" r:id="rId13"/>
    <p:sldId id="633" r:id="rId14"/>
    <p:sldId id="658" r:id="rId15"/>
    <p:sldId id="635" r:id="rId16"/>
    <p:sldId id="588" r:id="rId17"/>
    <p:sldId id="594" r:id="rId18"/>
    <p:sldId id="659" r:id="rId19"/>
    <p:sldId id="728" r:id="rId20"/>
    <p:sldId id="727" r:id="rId21"/>
    <p:sldId id="598" r:id="rId22"/>
    <p:sldId id="615" r:id="rId23"/>
    <p:sldId id="737" r:id="rId24"/>
    <p:sldId id="738" r:id="rId25"/>
    <p:sldId id="719" r:id="rId26"/>
    <p:sldId id="718" r:id="rId27"/>
    <p:sldId id="720" r:id="rId28"/>
    <p:sldId id="721" r:id="rId29"/>
    <p:sldId id="722" r:id="rId30"/>
    <p:sldId id="624" r:id="rId31"/>
    <p:sldId id="723" r:id="rId32"/>
    <p:sldId id="660" r:id="rId33"/>
    <p:sldId id="739" r:id="rId34"/>
    <p:sldId id="740" r:id="rId35"/>
    <p:sldId id="730" r:id="rId36"/>
    <p:sldId id="653" r:id="rId37"/>
    <p:sldId id="742" r:id="rId38"/>
    <p:sldId id="729" r:id="rId39"/>
    <p:sldId id="661" r:id="rId40"/>
    <p:sldId id="662" r:id="rId41"/>
  </p:sldIdLst>
  <p:sldSz cx="9144000" cy="6858000" type="screen4x3"/>
  <p:notesSz cx="6858000" cy="9144000"/>
  <p:defaultTextStyle>
    <a:defPPr>
      <a:defRPr lang="en-US"/>
    </a:defPPr>
    <a:lvl1pPr algn="ctr" rtl="0" fontAlgn="base">
      <a:spcBef>
        <a:spcPct val="0"/>
      </a:spcBef>
      <a:spcAft>
        <a:spcPct val="0"/>
      </a:spcAft>
      <a:defRPr sz="2800" kern="1200">
        <a:solidFill>
          <a:schemeClr val="tx1"/>
        </a:solidFill>
        <a:latin typeface=".VnTimeH" pitchFamily="34" charset="0"/>
        <a:ea typeface="+mn-ea"/>
        <a:cs typeface="+mn-cs"/>
      </a:defRPr>
    </a:lvl1pPr>
    <a:lvl2pPr marL="457200" algn="ctr" rtl="0" fontAlgn="base">
      <a:spcBef>
        <a:spcPct val="0"/>
      </a:spcBef>
      <a:spcAft>
        <a:spcPct val="0"/>
      </a:spcAft>
      <a:defRPr sz="2800" kern="1200">
        <a:solidFill>
          <a:schemeClr val="tx1"/>
        </a:solidFill>
        <a:latin typeface=".VnTimeH" pitchFamily="34" charset="0"/>
        <a:ea typeface="+mn-ea"/>
        <a:cs typeface="+mn-cs"/>
      </a:defRPr>
    </a:lvl2pPr>
    <a:lvl3pPr marL="914400" algn="ctr" rtl="0" fontAlgn="base">
      <a:spcBef>
        <a:spcPct val="0"/>
      </a:spcBef>
      <a:spcAft>
        <a:spcPct val="0"/>
      </a:spcAft>
      <a:defRPr sz="2800" kern="1200">
        <a:solidFill>
          <a:schemeClr val="tx1"/>
        </a:solidFill>
        <a:latin typeface=".VnTimeH" pitchFamily="34" charset="0"/>
        <a:ea typeface="+mn-ea"/>
        <a:cs typeface="+mn-cs"/>
      </a:defRPr>
    </a:lvl3pPr>
    <a:lvl4pPr marL="1371600" algn="ctr" rtl="0" fontAlgn="base">
      <a:spcBef>
        <a:spcPct val="0"/>
      </a:spcBef>
      <a:spcAft>
        <a:spcPct val="0"/>
      </a:spcAft>
      <a:defRPr sz="2800" kern="1200">
        <a:solidFill>
          <a:schemeClr val="tx1"/>
        </a:solidFill>
        <a:latin typeface=".VnTimeH" pitchFamily="34" charset="0"/>
        <a:ea typeface="+mn-ea"/>
        <a:cs typeface="+mn-cs"/>
      </a:defRPr>
    </a:lvl4pPr>
    <a:lvl5pPr marL="1828800" algn="ctr" rtl="0" fontAlgn="base">
      <a:spcBef>
        <a:spcPct val="0"/>
      </a:spcBef>
      <a:spcAft>
        <a:spcPct val="0"/>
      </a:spcAft>
      <a:defRPr sz="2800" kern="1200">
        <a:solidFill>
          <a:schemeClr val="tx1"/>
        </a:solidFill>
        <a:latin typeface=".VnTimeH" pitchFamily="34" charset="0"/>
        <a:ea typeface="+mn-ea"/>
        <a:cs typeface="+mn-cs"/>
      </a:defRPr>
    </a:lvl5pPr>
    <a:lvl6pPr marL="2286000" algn="l" defTabSz="914400" rtl="0" eaLnBrk="1" latinLnBrk="0" hangingPunct="1">
      <a:defRPr sz="2800" kern="1200">
        <a:solidFill>
          <a:schemeClr val="tx1"/>
        </a:solidFill>
        <a:latin typeface=".VnTimeH" pitchFamily="34" charset="0"/>
        <a:ea typeface="+mn-ea"/>
        <a:cs typeface="+mn-cs"/>
      </a:defRPr>
    </a:lvl6pPr>
    <a:lvl7pPr marL="2743200" algn="l" defTabSz="914400" rtl="0" eaLnBrk="1" latinLnBrk="0" hangingPunct="1">
      <a:defRPr sz="2800" kern="1200">
        <a:solidFill>
          <a:schemeClr val="tx1"/>
        </a:solidFill>
        <a:latin typeface=".VnTimeH" pitchFamily="34" charset="0"/>
        <a:ea typeface="+mn-ea"/>
        <a:cs typeface="+mn-cs"/>
      </a:defRPr>
    </a:lvl7pPr>
    <a:lvl8pPr marL="3200400" algn="l" defTabSz="914400" rtl="0" eaLnBrk="1" latinLnBrk="0" hangingPunct="1">
      <a:defRPr sz="2800" kern="1200">
        <a:solidFill>
          <a:schemeClr val="tx1"/>
        </a:solidFill>
        <a:latin typeface=".VnTimeH" pitchFamily="34" charset="0"/>
        <a:ea typeface="+mn-ea"/>
        <a:cs typeface="+mn-cs"/>
      </a:defRPr>
    </a:lvl8pPr>
    <a:lvl9pPr marL="3657600" algn="l" defTabSz="914400" rtl="0" eaLnBrk="1" latinLnBrk="0" hangingPunct="1">
      <a:defRPr sz="2800" kern="1200">
        <a:solidFill>
          <a:schemeClr val="tx1"/>
        </a:solidFill>
        <a:latin typeface=".VnTimeH"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86" autoAdjust="0"/>
    <p:restoredTop sz="95033" autoAdjust="0"/>
  </p:normalViewPr>
  <p:slideViewPr>
    <p:cSldViewPr>
      <p:cViewPr varScale="1">
        <p:scale>
          <a:sx n="111" d="100"/>
          <a:sy n="111" d="100"/>
        </p:scale>
        <p:origin x="18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90725-2377-4FF8-882D-CF838F5BE630}" type="doc">
      <dgm:prSet loTypeId="urn:microsoft.com/office/officeart/2005/8/layout/chevron2" loCatId="list" qsTypeId="urn:microsoft.com/office/officeart/2005/8/quickstyle/3d3" qsCatId="3D" csTypeId="urn:microsoft.com/office/officeart/2005/8/colors/accent2_4" csCatId="accent2" phldr="1"/>
      <dgm:spPr/>
      <dgm:t>
        <a:bodyPr/>
        <a:lstStyle/>
        <a:p>
          <a:endParaRPr lang="en-US"/>
        </a:p>
      </dgm:t>
    </dgm:pt>
    <dgm:pt modelId="{86DFD02E-000E-4B0A-B625-334DABAD7E56}">
      <dgm:prSet phldrT="[Text]"/>
      <dgm:spPr/>
      <dgm:t>
        <a:bodyPr/>
        <a:lstStyle/>
        <a:p>
          <a:r>
            <a:rPr lang="en-US" dirty="0">
              <a:latin typeface="+mj-lt"/>
            </a:rPr>
            <a:t>I.</a:t>
          </a:r>
        </a:p>
      </dgm:t>
    </dgm:pt>
    <dgm:pt modelId="{B7A2B1CA-14E5-4FB2-8CFF-370C0739FD71}" type="parTrans" cxnId="{6F37CF59-FF24-4D7E-BABC-C58A5DCFBC58}">
      <dgm:prSet/>
      <dgm:spPr/>
      <dgm:t>
        <a:bodyPr/>
        <a:lstStyle/>
        <a:p>
          <a:endParaRPr lang="en-US"/>
        </a:p>
      </dgm:t>
    </dgm:pt>
    <dgm:pt modelId="{3DF189B5-716D-4743-A867-D921EB21A832}" type="sibTrans" cxnId="{6F37CF59-FF24-4D7E-BABC-C58A5DCFBC58}">
      <dgm:prSet/>
      <dgm:spPr/>
      <dgm:t>
        <a:bodyPr/>
        <a:lstStyle/>
        <a:p>
          <a:endParaRPr lang="en-US"/>
        </a:p>
      </dgm:t>
    </dgm:pt>
    <dgm:pt modelId="{10E0A79B-8418-447D-997B-D7DCC6C486B2}">
      <dgm:prSet phldrT="[Text]"/>
      <dgm:spPr/>
      <dgm:t>
        <a:bodyPr/>
        <a:lstStyle/>
        <a:p>
          <a:r>
            <a:rPr lang="vi-VN" b="1" dirty="0">
              <a:latin typeface="+mj-lt"/>
            </a:rPr>
            <a:t>MM</a:t>
          </a:r>
          <a:r>
            <a:rPr lang="en-US" b="1" dirty="0">
              <a:latin typeface="+mj-lt"/>
            </a:rPr>
            <a:t> THEORY</a:t>
          </a:r>
        </a:p>
      </dgm:t>
    </dgm:pt>
    <dgm:pt modelId="{97A10DAD-9EE7-4D0C-9C8A-B2730356B375}" type="parTrans" cxnId="{17BCE5AF-5C32-4E90-A281-60332A94E12C}">
      <dgm:prSet/>
      <dgm:spPr/>
      <dgm:t>
        <a:bodyPr/>
        <a:lstStyle/>
        <a:p>
          <a:endParaRPr lang="en-US"/>
        </a:p>
      </dgm:t>
    </dgm:pt>
    <dgm:pt modelId="{22CA3F4B-49C5-46C4-9655-0784E0276CC6}" type="sibTrans" cxnId="{17BCE5AF-5C32-4E90-A281-60332A94E12C}">
      <dgm:prSet/>
      <dgm:spPr/>
      <dgm:t>
        <a:bodyPr/>
        <a:lstStyle/>
        <a:p>
          <a:endParaRPr lang="en-US"/>
        </a:p>
      </dgm:t>
    </dgm:pt>
    <dgm:pt modelId="{26C51715-F9F7-497E-A1BA-AE82D54A5DCE}">
      <dgm:prSet phldrT="[Text]"/>
      <dgm:spPr/>
      <dgm:t>
        <a:bodyPr/>
        <a:lstStyle/>
        <a:p>
          <a:r>
            <a:rPr lang="en-US" dirty="0">
              <a:latin typeface="+mj-lt"/>
            </a:rPr>
            <a:t>III.</a:t>
          </a:r>
        </a:p>
      </dgm:t>
    </dgm:pt>
    <dgm:pt modelId="{71534336-33EF-40C4-BFF7-ED150B2E4940}" type="parTrans" cxnId="{D2EF78DF-A1BF-4CD1-8C1B-B78F47902E34}">
      <dgm:prSet/>
      <dgm:spPr/>
      <dgm:t>
        <a:bodyPr/>
        <a:lstStyle/>
        <a:p>
          <a:endParaRPr lang="en-US"/>
        </a:p>
      </dgm:t>
    </dgm:pt>
    <dgm:pt modelId="{894B3293-71E6-4276-B0D1-015D207C2774}" type="sibTrans" cxnId="{D2EF78DF-A1BF-4CD1-8C1B-B78F47902E34}">
      <dgm:prSet/>
      <dgm:spPr/>
      <dgm:t>
        <a:bodyPr/>
        <a:lstStyle/>
        <a:p>
          <a:endParaRPr lang="en-US"/>
        </a:p>
      </dgm:t>
    </dgm:pt>
    <dgm:pt modelId="{1E9EE274-3AE2-4CB4-887B-52D823E76338}">
      <dgm:prSet phldrT="[Text]"/>
      <dgm:spPr/>
      <dgm:t>
        <a:bodyPr/>
        <a:lstStyle/>
        <a:p>
          <a:r>
            <a:rPr lang="en-US" b="1" dirty="0">
              <a:latin typeface="+mj-lt"/>
            </a:rPr>
            <a:t>TRADE-OFF THEORY</a:t>
          </a:r>
        </a:p>
      </dgm:t>
    </dgm:pt>
    <dgm:pt modelId="{B77DAEA8-97D4-4E32-8E57-306C8575459D}" type="parTrans" cxnId="{24C97C0B-90D7-4161-932A-DECA609BB7BF}">
      <dgm:prSet/>
      <dgm:spPr/>
      <dgm:t>
        <a:bodyPr/>
        <a:lstStyle/>
        <a:p>
          <a:endParaRPr lang="en-US"/>
        </a:p>
      </dgm:t>
    </dgm:pt>
    <dgm:pt modelId="{EC929880-3EF8-4CAF-AF0A-A874A6487A24}" type="sibTrans" cxnId="{24C97C0B-90D7-4161-932A-DECA609BB7BF}">
      <dgm:prSet/>
      <dgm:spPr/>
      <dgm:t>
        <a:bodyPr/>
        <a:lstStyle/>
        <a:p>
          <a:endParaRPr lang="en-US"/>
        </a:p>
      </dgm:t>
    </dgm:pt>
    <dgm:pt modelId="{2169585C-6FD3-4423-80F0-56F6A8BE48C1}">
      <dgm:prSet phldrT="[Text]"/>
      <dgm:spPr/>
      <dgm:t>
        <a:bodyPr/>
        <a:lstStyle/>
        <a:p>
          <a:r>
            <a:rPr lang="en-US" dirty="0">
              <a:latin typeface="+mj-lt"/>
            </a:rPr>
            <a:t>IV</a:t>
          </a:r>
        </a:p>
      </dgm:t>
    </dgm:pt>
    <dgm:pt modelId="{E0BD7DB2-87AA-45ED-9B0C-724A8B5E0DFC}" type="parTrans" cxnId="{2DF9F2D9-990D-4B8B-9134-0CC0FB9E54EF}">
      <dgm:prSet/>
      <dgm:spPr/>
      <dgm:t>
        <a:bodyPr/>
        <a:lstStyle/>
        <a:p>
          <a:endParaRPr lang="en-US"/>
        </a:p>
      </dgm:t>
    </dgm:pt>
    <dgm:pt modelId="{6FDE5C8C-4727-475B-85DB-AFEEE742B23A}" type="sibTrans" cxnId="{2DF9F2D9-990D-4B8B-9134-0CC0FB9E54EF}">
      <dgm:prSet/>
      <dgm:spPr/>
      <dgm:t>
        <a:bodyPr/>
        <a:lstStyle/>
        <a:p>
          <a:endParaRPr lang="en-US"/>
        </a:p>
      </dgm:t>
    </dgm:pt>
    <dgm:pt modelId="{8EA29EBE-F5D6-42D8-A4A3-D50ADE15432B}">
      <dgm:prSet phldrT="[Text]"/>
      <dgm:spPr/>
      <dgm:t>
        <a:bodyPr/>
        <a:lstStyle/>
        <a:p>
          <a:r>
            <a:rPr lang="vi-VN" dirty="0">
              <a:latin typeface="+mj-lt"/>
            </a:rPr>
            <a:t>V</a:t>
          </a:r>
          <a:r>
            <a:rPr lang="en-US" dirty="0">
              <a:latin typeface="+mj-lt"/>
            </a:rPr>
            <a:t>II</a:t>
          </a:r>
        </a:p>
      </dgm:t>
    </dgm:pt>
    <dgm:pt modelId="{5E284977-DD4D-4E8F-B8DE-E818CD25616C}" type="parTrans" cxnId="{D1448872-C4E4-4B47-8861-520176E0260B}">
      <dgm:prSet/>
      <dgm:spPr/>
      <dgm:t>
        <a:bodyPr/>
        <a:lstStyle/>
        <a:p>
          <a:endParaRPr lang="en-US"/>
        </a:p>
      </dgm:t>
    </dgm:pt>
    <dgm:pt modelId="{605BF596-84D3-4C24-BC47-F5ED5B3DEF19}" type="sibTrans" cxnId="{D1448872-C4E4-4B47-8861-520176E0260B}">
      <dgm:prSet/>
      <dgm:spPr/>
      <dgm:t>
        <a:bodyPr/>
        <a:lstStyle/>
        <a:p>
          <a:endParaRPr lang="en-US"/>
        </a:p>
      </dgm:t>
    </dgm:pt>
    <dgm:pt modelId="{FCF9CB35-7EBA-4BC5-891E-2ECFD46E0D8B}">
      <dgm:prSet phldrT="[Text]"/>
      <dgm:spPr/>
      <dgm:t>
        <a:bodyPr/>
        <a:lstStyle/>
        <a:p>
          <a:r>
            <a:rPr lang="en-US" b="1" dirty="0">
              <a:latin typeface="+mj-lt"/>
            </a:rPr>
            <a:t>PECKING –ORDER THEORY</a:t>
          </a:r>
        </a:p>
      </dgm:t>
    </dgm:pt>
    <dgm:pt modelId="{19338A89-A090-4276-8C7B-509196294325}" type="parTrans" cxnId="{FD71ABCF-DA7A-46F2-984F-8FF1D61510D3}">
      <dgm:prSet/>
      <dgm:spPr/>
      <dgm:t>
        <a:bodyPr/>
        <a:lstStyle/>
        <a:p>
          <a:endParaRPr lang="en-US"/>
        </a:p>
      </dgm:t>
    </dgm:pt>
    <dgm:pt modelId="{C2FD8EB2-9D18-4EBE-B482-B3A992E5D2C2}" type="sibTrans" cxnId="{FD71ABCF-DA7A-46F2-984F-8FF1D61510D3}">
      <dgm:prSet/>
      <dgm:spPr/>
      <dgm:t>
        <a:bodyPr/>
        <a:lstStyle/>
        <a:p>
          <a:endParaRPr lang="en-US"/>
        </a:p>
      </dgm:t>
    </dgm:pt>
    <dgm:pt modelId="{FC875074-DEED-4A43-A444-1D248CC0EF4A}">
      <dgm:prSet phldrT="[Text]"/>
      <dgm:spPr/>
      <dgm:t>
        <a:bodyPr/>
        <a:lstStyle/>
        <a:p>
          <a:r>
            <a:rPr lang="en-US" b="1" dirty="0">
              <a:latin typeface="+mj-lt"/>
            </a:rPr>
            <a:t>DIVIDEND POLICY</a:t>
          </a:r>
        </a:p>
      </dgm:t>
    </dgm:pt>
    <dgm:pt modelId="{0F45A241-B176-4058-9554-81995EB77AFA}" type="parTrans" cxnId="{86EA616C-F31C-4E85-881B-9618867A3EE2}">
      <dgm:prSet/>
      <dgm:spPr/>
      <dgm:t>
        <a:bodyPr/>
        <a:lstStyle/>
        <a:p>
          <a:endParaRPr lang="en-US"/>
        </a:p>
      </dgm:t>
    </dgm:pt>
    <dgm:pt modelId="{AE96CFC5-87E0-4A83-A78E-E8CE147DE92E}" type="sibTrans" cxnId="{86EA616C-F31C-4E85-881B-9618867A3EE2}">
      <dgm:prSet/>
      <dgm:spPr/>
      <dgm:t>
        <a:bodyPr/>
        <a:lstStyle/>
        <a:p>
          <a:endParaRPr lang="en-US"/>
        </a:p>
      </dgm:t>
    </dgm:pt>
    <dgm:pt modelId="{FBD7D406-4AF4-4269-84A1-76B4C9967E2F}">
      <dgm:prSet phldrT="[Text]"/>
      <dgm:spPr/>
      <dgm:t>
        <a:bodyPr/>
        <a:lstStyle/>
        <a:p>
          <a:r>
            <a:rPr lang="en-US" b="1" dirty="0">
              <a:latin typeface="+mj-lt"/>
            </a:rPr>
            <a:t>EQUITY ISSUE</a:t>
          </a:r>
        </a:p>
      </dgm:t>
    </dgm:pt>
    <dgm:pt modelId="{0F8EE7DB-36AE-4A98-AEC5-0F7436D0C486}" type="parTrans" cxnId="{14545CB6-F800-49C5-A80A-57B50AEEE2CA}">
      <dgm:prSet/>
      <dgm:spPr/>
      <dgm:t>
        <a:bodyPr/>
        <a:lstStyle/>
        <a:p>
          <a:endParaRPr lang="en-US"/>
        </a:p>
      </dgm:t>
    </dgm:pt>
    <dgm:pt modelId="{65D009E0-CF08-4920-BE40-6D8F535C5A7B}" type="sibTrans" cxnId="{14545CB6-F800-49C5-A80A-57B50AEEE2CA}">
      <dgm:prSet/>
      <dgm:spPr/>
      <dgm:t>
        <a:bodyPr/>
        <a:lstStyle/>
        <a:p>
          <a:endParaRPr lang="en-US"/>
        </a:p>
      </dgm:t>
    </dgm:pt>
    <dgm:pt modelId="{2A80DEFA-E7C5-430B-A658-7867BD20FD7B}">
      <dgm:prSet phldrT="[Text]"/>
      <dgm:spPr/>
      <dgm:t>
        <a:bodyPr/>
        <a:lstStyle/>
        <a:p>
          <a:r>
            <a:rPr lang="en-US" b="1" dirty="0">
              <a:latin typeface="+mj-lt"/>
            </a:rPr>
            <a:t>VI</a:t>
          </a:r>
        </a:p>
      </dgm:t>
    </dgm:pt>
    <dgm:pt modelId="{851BDB71-86FE-4F2D-81F7-BDF4B99235D4}" type="sibTrans" cxnId="{6709671B-DD2E-49D4-82C7-882D3BD74A94}">
      <dgm:prSet/>
      <dgm:spPr/>
      <dgm:t>
        <a:bodyPr/>
        <a:lstStyle/>
        <a:p>
          <a:endParaRPr lang="en-US"/>
        </a:p>
      </dgm:t>
    </dgm:pt>
    <dgm:pt modelId="{B6116BD4-4425-42BC-975D-2C652E0D4BA2}" type="parTrans" cxnId="{6709671B-DD2E-49D4-82C7-882D3BD74A94}">
      <dgm:prSet/>
      <dgm:spPr/>
      <dgm:t>
        <a:bodyPr/>
        <a:lstStyle/>
        <a:p>
          <a:endParaRPr lang="en-US"/>
        </a:p>
      </dgm:t>
    </dgm:pt>
    <dgm:pt modelId="{C18F12E0-A630-49D1-91A0-D3E00A15AB9E}">
      <dgm:prSet phldrT="[Text]"/>
      <dgm:spPr/>
      <dgm:t>
        <a:bodyPr/>
        <a:lstStyle/>
        <a:p>
          <a:r>
            <a:rPr lang="vi-VN" dirty="0">
              <a:latin typeface="+mj-lt"/>
            </a:rPr>
            <a:t>VI</a:t>
          </a:r>
          <a:r>
            <a:rPr lang="en-US" dirty="0">
              <a:latin typeface="+mj-lt"/>
            </a:rPr>
            <a:t>III</a:t>
          </a:r>
        </a:p>
      </dgm:t>
    </dgm:pt>
    <dgm:pt modelId="{D8D1FEDD-3987-4F97-B401-D7FE29128E87}" type="parTrans" cxnId="{E7F65FA6-801C-44C2-BE95-CE3A618947C6}">
      <dgm:prSet/>
      <dgm:spPr/>
      <dgm:t>
        <a:bodyPr/>
        <a:lstStyle/>
        <a:p>
          <a:endParaRPr lang="en-US"/>
        </a:p>
      </dgm:t>
    </dgm:pt>
    <dgm:pt modelId="{FE7FE0F6-B788-43CE-9ADC-3D41B98B385D}" type="sibTrans" cxnId="{E7F65FA6-801C-44C2-BE95-CE3A618947C6}">
      <dgm:prSet/>
      <dgm:spPr/>
      <dgm:t>
        <a:bodyPr/>
        <a:lstStyle/>
        <a:p>
          <a:endParaRPr lang="en-US"/>
        </a:p>
      </dgm:t>
    </dgm:pt>
    <dgm:pt modelId="{515D6940-0C65-4BF4-B68F-72D16D79CADB}">
      <dgm:prSet phldrT="[Text]"/>
      <dgm:spPr/>
      <dgm:t>
        <a:bodyPr/>
        <a:lstStyle/>
        <a:p>
          <a:r>
            <a:rPr lang="en-US" b="1" dirty="0">
              <a:latin typeface="+mj-lt"/>
            </a:rPr>
            <a:t>DEBT FINANCING</a:t>
          </a:r>
        </a:p>
      </dgm:t>
    </dgm:pt>
    <dgm:pt modelId="{054AA56E-1795-40A1-BB65-7B859F3FE5BB}" type="parTrans" cxnId="{05BACACD-D3C5-40C6-8F75-5E0B10E03544}">
      <dgm:prSet/>
      <dgm:spPr/>
      <dgm:t>
        <a:bodyPr/>
        <a:lstStyle/>
        <a:p>
          <a:endParaRPr lang="en-US"/>
        </a:p>
      </dgm:t>
    </dgm:pt>
    <dgm:pt modelId="{BF2C6CBB-1EB6-4A85-8249-9041F6F26E92}" type="sibTrans" cxnId="{05BACACD-D3C5-40C6-8F75-5E0B10E03544}">
      <dgm:prSet/>
      <dgm:spPr/>
      <dgm:t>
        <a:bodyPr/>
        <a:lstStyle/>
        <a:p>
          <a:endParaRPr lang="en-US"/>
        </a:p>
      </dgm:t>
    </dgm:pt>
    <dgm:pt modelId="{FA8D1A54-422F-4F0F-AB8A-CC345DC6DFAD}">
      <dgm:prSet phldrT="[Text]"/>
      <dgm:spPr/>
      <dgm:t>
        <a:bodyPr/>
        <a:lstStyle/>
        <a:p>
          <a:r>
            <a:rPr lang="en-US" dirty="0">
              <a:latin typeface="+mj-lt"/>
            </a:rPr>
            <a:t>II.</a:t>
          </a:r>
        </a:p>
      </dgm:t>
    </dgm:pt>
    <dgm:pt modelId="{93EFA758-AC93-40CA-B80C-F1781F7ABE90}" type="parTrans" cxnId="{B3213438-BE4B-4F80-A89A-CA8520E6C6E9}">
      <dgm:prSet/>
      <dgm:spPr/>
      <dgm:t>
        <a:bodyPr/>
        <a:lstStyle/>
        <a:p>
          <a:endParaRPr lang="en-US"/>
        </a:p>
      </dgm:t>
    </dgm:pt>
    <dgm:pt modelId="{2436DADD-0545-48F7-AACD-D55737BD201A}" type="sibTrans" cxnId="{B3213438-BE4B-4F80-A89A-CA8520E6C6E9}">
      <dgm:prSet/>
      <dgm:spPr/>
      <dgm:t>
        <a:bodyPr/>
        <a:lstStyle/>
        <a:p>
          <a:endParaRPr lang="en-US"/>
        </a:p>
      </dgm:t>
    </dgm:pt>
    <dgm:pt modelId="{8DFF4B15-C9F5-444C-BDBA-EA4BE204FEA7}">
      <dgm:prSet phldrT="[Text]"/>
      <dgm:spPr/>
      <dgm:t>
        <a:bodyPr/>
        <a:lstStyle/>
        <a:p>
          <a:r>
            <a:rPr lang="en-US" b="1" dirty="0">
              <a:latin typeface="+mj-lt"/>
            </a:rPr>
            <a:t>INTRODUCTION</a:t>
          </a:r>
        </a:p>
      </dgm:t>
    </dgm:pt>
    <dgm:pt modelId="{3AF8075A-AF94-4A65-A9E0-638093E2CF03}" type="parTrans" cxnId="{AD0488F6-10F3-4E1F-B7DD-8C714ACE3AD0}">
      <dgm:prSet/>
      <dgm:spPr/>
      <dgm:t>
        <a:bodyPr/>
        <a:lstStyle/>
        <a:p>
          <a:endParaRPr lang="en-US"/>
        </a:p>
      </dgm:t>
    </dgm:pt>
    <dgm:pt modelId="{26B9F5F0-20D6-4327-948A-27D9AEF3671E}" type="sibTrans" cxnId="{AD0488F6-10F3-4E1F-B7DD-8C714ACE3AD0}">
      <dgm:prSet/>
      <dgm:spPr/>
      <dgm:t>
        <a:bodyPr/>
        <a:lstStyle/>
        <a:p>
          <a:endParaRPr lang="en-US"/>
        </a:p>
      </dgm:t>
    </dgm:pt>
    <dgm:pt modelId="{7A791D03-0E46-46B6-A182-745974F44E63}">
      <dgm:prSet phldrT="[Text]"/>
      <dgm:spPr/>
      <dgm:t>
        <a:bodyPr/>
        <a:lstStyle/>
        <a:p>
          <a:r>
            <a:rPr lang="en-US" b="1" dirty="0">
              <a:latin typeface="+mj-lt"/>
            </a:rPr>
            <a:t>V</a:t>
          </a:r>
        </a:p>
      </dgm:t>
    </dgm:pt>
    <dgm:pt modelId="{7B2DBF46-1BD5-4CF9-96C7-E26C8E4FF4DE}" type="parTrans" cxnId="{E9E0029C-2F06-4D57-B97D-0D423B313F21}">
      <dgm:prSet/>
      <dgm:spPr/>
      <dgm:t>
        <a:bodyPr/>
        <a:lstStyle/>
        <a:p>
          <a:endParaRPr lang="en-US"/>
        </a:p>
      </dgm:t>
    </dgm:pt>
    <dgm:pt modelId="{6386DDCE-4062-49B5-AC81-89FDCF0E77D9}" type="sibTrans" cxnId="{E9E0029C-2F06-4D57-B97D-0D423B313F21}">
      <dgm:prSet/>
      <dgm:spPr/>
      <dgm:t>
        <a:bodyPr/>
        <a:lstStyle/>
        <a:p>
          <a:endParaRPr lang="en-US"/>
        </a:p>
      </dgm:t>
    </dgm:pt>
    <dgm:pt modelId="{E88B13A4-A56F-498E-8E96-5E8C3BB6D8F1}">
      <dgm:prSet phldrT="[Text]"/>
      <dgm:spPr/>
      <dgm:t>
        <a:bodyPr/>
        <a:lstStyle/>
        <a:p>
          <a:r>
            <a:rPr lang="en-US" b="1" dirty="0">
              <a:latin typeface="+mj-lt"/>
            </a:rPr>
            <a:t>MARKET TIMING THEORY</a:t>
          </a:r>
        </a:p>
      </dgm:t>
    </dgm:pt>
    <dgm:pt modelId="{27A9B20D-B737-48C0-890F-AA8ED3E6156A}" type="parTrans" cxnId="{9077F2A7-524A-45D9-946A-3203FF4E5076}">
      <dgm:prSet/>
      <dgm:spPr/>
      <dgm:t>
        <a:bodyPr/>
        <a:lstStyle/>
        <a:p>
          <a:endParaRPr lang="en-US"/>
        </a:p>
      </dgm:t>
    </dgm:pt>
    <dgm:pt modelId="{FBC9621E-3CDF-4BDE-AE28-580368DE648B}" type="sibTrans" cxnId="{9077F2A7-524A-45D9-946A-3203FF4E5076}">
      <dgm:prSet/>
      <dgm:spPr/>
      <dgm:t>
        <a:bodyPr/>
        <a:lstStyle/>
        <a:p>
          <a:endParaRPr lang="en-US"/>
        </a:p>
      </dgm:t>
    </dgm:pt>
    <dgm:pt modelId="{3BCA50DF-EA76-4393-A3C2-97A8423015D5}">
      <dgm:prSet phldrT="[Text]"/>
      <dgm:spPr/>
      <dgm:t>
        <a:bodyPr/>
        <a:lstStyle/>
        <a:p>
          <a:r>
            <a:rPr lang="en-US" b="1" dirty="0">
              <a:latin typeface="+mj-lt"/>
            </a:rPr>
            <a:t>IX</a:t>
          </a:r>
        </a:p>
      </dgm:t>
    </dgm:pt>
    <dgm:pt modelId="{B5730C44-1A9C-4880-BED1-4032D498F12D}" type="parTrans" cxnId="{BB38892C-E6BB-4F4D-B6C1-099F47BC4FF8}">
      <dgm:prSet/>
      <dgm:spPr/>
      <dgm:t>
        <a:bodyPr/>
        <a:lstStyle/>
        <a:p>
          <a:endParaRPr lang="en-US"/>
        </a:p>
      </dgm:t>
    </dgm:pt>
    <dgm:pt modelId="{01D7ED61-3E20-402F-A37A-C19CFBA91441}" type="sibTrans" cxnId="{BB38892C-E6BB-4F4D-B6C1-099F47BC4FF8}">
      <dgm:prSet/>
      <dgm:spPr/>
      <dgm:t>
        <a:bodyPr/>
        <a:lstStyle/>
        <a:p>
          <a:endParaRPr lang="en-US"/>
        </a:p>
      </dgm:t>
    </dgm:pt>
    <dgm:pt modelId="{9D37C765-07B7-42E4-89D2-347C8FA44EE9}">
      <dgm:prSet phldrT="[Text]"/>
      <dgm:spPr/>
      <dgm:t>
        <a:bodyPr/>
        <a:lstStyle/>
        <a:p>
          <a:r>
            <a:rPr lang="en-US" b="1" dirty="0">
              <a:latin typeface="+mj-lt"/>
            </a:rPr>
            <a:t>HOMEWORK</a:t>
          </a:r>
        </a:p>
      </dgm:t>
    </dgm:pt>
    <dgm:pt modelId="{AF9E9A51-03C0-402F-9E36-D94F8B999821}" type="parTrans" cxnId="{2B2CE737-0CD0-4FA2-AD78-D2196326FAD2}">
      <dgm:prSet/>
      <dgm:spPr/>
      <dgm:t>
        <a:bodyPr/>
        <a:lstStyle/>
        <a:p>
          <a:endParaRPr lang="en-US"/>
        </a:p>
      </dgm:t>
    </dgm:pt>
    <dgm:pt modelId="{096AD56B-5B6B-4DA2-ABC5-C764327E28F4}" type="sibTrans" cxnId="{2B2CE737-0CD0-4FA2-AD78-D2196326FAD2}">
      <dgm:prSet/>
      <dgm:spPr/>
      <dgm:t>
        <a:bodyPr/>
        <a:lstStyle/>
        <a:p>
          <a:endParaRPr lang="en-US"/>
        </a:p>
      </dgm:t>
    </dgm:pt>
    <dgm:pt modelId="{A0AE6E92-0C7B-4486-AC03-B3A37E0E5609}" type="pres">
      <dgm:prSet presAssocID="{F4A90725-2377-4FF8-882D-CF838F5BE630}" presName="linearFlow" presStyleCnt="0">
        <dgm:presLayoutVars>
          <dgm:dir/>
          <dgm:animLvl val="lvl"/>
          <dgm:resizeHandles val="exact"/>
        </dgm:presLayoutVars>
      </dgm:prSet>
      <dgm:spPr/>
    </dgm:pt>
    <dgm:pt modelId="{182B36AE-F3E8-4CA1-9924-D2CFD2E70DB6}" type="pres">
      <dgm:prSet presAssocID="{86DFD02E-000E-4B0A-B625-334DABAD7E56}" presName="composite" presStyleCnt="0"/>
      <dgm:spPr/>
    </dgm:pt>
    <dgm:pt modelId="{524FE6F2-5A0B-484A-A0B6-0C69A1B8540E}" type="pres">
      <dgm:prSet presAssocID="{86DFD02E-000E-4B0A-B625-334DABAD7E56}" presName="parentText" presStyleLbl="alignNode1" presStyleIdx="0" presStyleCnt="9">
        <dgm:presLayoutVars>
          <dgm:chMax val="1"/>
          <dgm:bulletEnabled val="1"/>
        </dgm:presLayoutVars>
      </dgm:prSet>
      <dgm:spPr/>
    </dgm:pt>
    <dgm:pt modelId="{77748097-2660-441D-912F-169B830F3186}" type="pres">
      <dgm:prSet presAssocID="{86DFD02E-000E-4B0A-B625-334DABAD7E56}" presName="descendantText" presStyleLbl="alignAcc1" presStyleIdx="0" presStyleCnt="9" custLinFactNeighborX="0" custLinFactNeighborY="-58">
        <dgm:presLayoutVars>
          <dgm:bulletEnabled val="1"/>
        </dgm:presLayoutVars>
      </dgm:prSet>
      <dgm:spPr/>
    </dgm:pt>
    <dgm:pt modelId="{21677750-39AD-4F76-B70B-C2F2531C353F}" type="pres">
      <dgm:prSet presAssocID="{3DF189B5-716D-4743-A867-D921EB21A832}" presName="sp" presStyleCnt="0"/>
      <dgm:spPr/>
    </dgm:pt>
    <dgm:pt modelId="{C473C839-C011-465C-9B96-F596720F4EBA}" type="pres">
      <dgm:prSet presAssocID="{FA8D1A54-422F-4F0F-AB8A-CC345DC6DFAD}" presName="composite" presStyleCnt="0"/>
      <dgm:spPr/>
    </dgm:pt>
    <dgm:pt modelId="{13608090-0829-4D7A-B912-3BAB9C7F3CCC}" type="pres">
      <dgm:prSet presAssocID="{FA8D1A54-422F-4F0F-AB8A-CC345DC6DFAD}" presName="parentText" presStyleLbl="alignNode1" presStyleIdx="1" presStyleCnt="9">
        <dgm:presLayoutVars>
          <dgm:chMax val="1"/>
          <dgm:bulletEnabled val="1"/>
        </dgm:presLayoutVars>
      </dgm:prSet>
      <dgm:spPr/>
    </dgm:pt>
    <dgm:pt modelId="{B1FF9E41-3E64-4135-BA70-78E572EDD3D7}" type="pres">
      <dgm:prSet presAssocID="{FA8D1A54-422F-4F0F-AB8A-CC345DC6DFAD}" presName="descendantText" presStyleLbl="alignAcc1" presStyleIdx="1" presStyleCnt="9">
        <dgm:presLayoutVars>
          <dgm:bulletEnabled val="1"/>
        </dgm:presLayoutVars>
      </dgm:prSet>
      <dgm:spPr/>
    </dgm:pt>
    <dgm:pt modelId="{80207C8B-3DFD-47E0-AE84-970C4242D29B}" type="pres">
      <dgm:prSet presAssocID="{2436DADD-0545-48F7-AACD-D55737BD201A}" presName="sp" presStyleCnt="0"/>
      <dgm:spPr/>
    </dgm:pt>
    <dgm:pt modelId="{B5884843-6255-4056-9A9E-852BE9CBE885}" type="pres">
      <dgm:prSet presAssocID="{26C51715-F9F7-497E-A1BA-AE82D54A5DCE}" presName="composite" presStyleCnt="0"/>
      <dgm:spPr/>
    </dgm:pt>
    <dgm:pt modelId="{86166DB5-7BA5-4138-B925-9BBFBA6620D3}" type="pres">
      <dgm:prSet presAssocID="{26C51715-F9F7-497E-A1BA-AE82D54A5DCE}" presName="parentText" presStyleLbl="alignNode1" presStyleIdx="2" presStyleCnt="9">
        <dgm:presLayoutVars>
          <dgm:chMax val="1"/>
          <dgm:bulletEnabled val="1"/>
        </dgm:presLayoutVars>
      </dgm:prSet>
      <dgm:spPr/>
    </dgm:pt>
    <dgm:pt modelId="{F2911763-5A2C-44EA-A1B6-62CD34252E05}" type="pres">
      <dgm:prSet presAssocID="{26C51715-F9F7-497E-A1BA-AE82D54A5DCE}" presName="descendantText" presStyleLbl="alignAcc1" presStyleIdx="2" presStyleCnt="9">
        <dgm:presLayoutVars>
          <dgm:bulletEnabled val="1"/>
        </dgm:presLayoutVars>
      </dgm:prSet>
      <dgm:spPr/>
    </dgm:pt>
    <dgm:pt modelId="{78149AF8-C3FC-460D-911C-C0B4CFF650A9}" type="pres">
      <dgm:prSet presAssocID="{894B3293-71E6-4276-B0D1-015D207C2774}" presName="sp" presStyleCnt="0"/>
      <dgm:spPr/>
    </dgm:pt>
    <dgm:pt modelId="{18E8344F-CCF8-40FA-A898-5AFA5C8ED468}" type="pres">
      <dgm:prSet presAssocID="{2169585C-6FD3-4423-80F0-56F6A8BE48C1}" presName="composite" presStyleCnt="0"/>
      <dgm:spPr/>
    </dgm:pt>
    <dgm:pt modelId="{19E52E2A-881E-49CC-ADD9-7F9DF947A01B}" type="pres">
      <dgm:prSet presAssocID="{2169585C-6FD3-4423-80F0-56F6A8BE48C1}" presName="parentText" presStyleLbl="alignNode1" presStyleIdx="3" presStyleCnt="9">
        <dgm:presLayoutVars>
          <dgm:chMax val="1"/>
          <dgm:bulletEnabled val="1"/>
        </dgm:presLayoutVars>
      </dgm:prSet>
      <dgm:spPr/>
    </dgm:pt>
    <dgm:pt modelId="{8BD10C1A-DFE5-439D-A044-DCF82CBA1C70}" type="pres">
      <dgm:prSet presAssocID="{2169585C-6FD3-4423-80F0-56F6A8BE48C1}" presName="descendantText" presStyleLbl="alignAcc1" presStyleIdx="3" presStyleCnt="9">
        <dgm:presLayoutVars>
          <dgm:bulletEnabled val="1"/>
        </dgm:presLayoutVars>
      </dgm:prSet>
      <dgm:spPr/>
    </dgm:pt>
    <dgm:pt modelId="{9232071A-D2F7-4E7B-A40A-7D8CFC4CC5E5}" type="pres">
      <dgm:prSet presAssocID="{6FDE5C8C-4727-475B-85DB-AFEEE742B23A}" presName="sp" presStyleCnt="0"/>
      <dgm:spPr/>
    </dgm:pt>
    <dgm:pt modelId="{FEAE72D4-DA53-4BDC-BFDF-A4A45FA9FC25}" type="pres">
      <dgm:prSet presAssocID="{7A791D03-0E46-46B6-A182-745974F44E63}" presName="composite" presStyleCnt="0"/>
      <dgm:spPr/>
    </dgm:pt>
    <dgm:pt modelId="{FD467B60-5AFE-4793-8F1C-4F539AD30CF7}" type="pres">
      <dgm:prSet presAssocID="{7A791D03-0E46-46B6-A182-745974F44E63}" presName="parentText" presStyleLbl="alignNode1" presStyleIdx="4" presStyleCnt="9">
        <dgm:presLayoutVars>
          <dgm:chMax val="1"/>
          <dgm:bulletEnabled val="1"/>
        </dgm:presLayoutVars>
      </dgm:prSet>
      <dgm:spPr/>
    </dgm:pt>
    <dgm:pt modelId="{7B8E25A9-B0A4-482D-9ACE-0AB3407EDDF9}" type="pres">
      <dgm:prSet presAssocID="{7A791D03-0E46-46B6-A182-745974F44E63}" presName="descendantText" presStyleLbl="alignAcc1" presStyleIdx="4" presStyleCnt="9">
        <dgm:presLayoutVars>
          <dgm:bulletEnabled val="1"/>
        </dgm:presLayoutVars>
      </dgm:prSet>
      <dgm:spPr/>
    </dgm:pt>
    <dgm:pt modelId="{7D5EB017-8230-4669-85C3-0D9BE97CC70B}" type="pres">
      <dgm:prSet presAssocID="{6386DDCE-4062-49B5-AC81-89FDCF0E77D9}" presName="sp" presStyleCnt="0"/>
      <dgm:spPr/>
    </dgm:pt>
    <dgm:pt modelId="{813D58AA-BAD7-4FA0-A3DE-BD6F8070D20C}" type="pres">
      <dgm:prSet presAssocID="{2A80DEFA-E7C5-430B-A658-7867BD20FD7B}" presName="composite" presStyleCnt="0"/>
      <dgm:spPr/>
    </dgm:pt>
    <dgm:pt modelId="{5F888C4E-667A-4827-ACDF-49FFA9199E01}" type="pres">
      <dgm:prSet presAssocID="{2A80DEFA-E7C5-430B-A658-7867BD20FD7B}" presName="parentText" presStyleLbl="alignNode1" presStyleIdx="5" presStyleCnt="9">
        <dgm:presLayoutVars>
          <dgm:chMax val="1"/>
          <dgm:bulletEnabled val="1"/>
        </dgm:presLayoutVars>
      </dgm:prSet>
      <dgm:spPr/>
    </dgm:pt>
    <dgm:pt modelId="{91C4C86D-7339-4DB2-9670-9293FB533119}" type="pres">
      <dgm:prSet presAssocID="{2A80DEFA-E7C5-430B-A658-7867BD20FD7B}" presName="descendantText" presStyleLbl="alignAcc1" presStyleIdx="5" presStyleCnt="9">
        <dgm:presLayoutVars>
          <dgm:bulletEnabled val="1"/>
        </dgm:presLayoutVars>
      </dgm:prSet>
      <dgm:spPr/>
    </dgm:pt>
    <dgm:pt modelId="{8D8A486D-182F-42BF-918B-4E64ACD23FFF}" type="pres">
      <dgm:prSet presAssocID="{851BDB71-86FE-4F2D-81F7-BDF4B99235D4}" presName="sp" presStyleCnt="0"/>
      <dgm:spPr/>
    </dgm:pt>
    <dgm:pt modelId="{3B1FEBCD-CA28-4F29-98F5-5245AF64631D}" type="pres">
      <dgm:prSet presAssocID="{8EA29EBE-F5D6-42D8-A4A3-D50ADE15432B}" presName="composite" presStyleCnt="0"/>
      <dgm:spPr/>
    </dgm:pt>
    <dgm:pt modelId="{19BD0D48-4A07-4729-9B2A-0CE986900479}" type="pres">
      <dgm:prSet presAssocID="{8EA29EBE-F5D6-42D8-A4A3-D50ADE15432B}" presName="parentText" presStyleLbl="alignNode1" presStyleIdx="6" presStyleCnt="9">
        <dgm:presLayoutVars>
          <dgm:chMax val="1"/>
          <dgm:bulletEnabled val="1"/>
        </dgm:presLayoutVars>
      </dgm:prSet>
      <dgm:spPr/>
    </dgm:pt>
    <dgm:pt modelId="{411ACFEF-EA78-47CF-93C7-EF426244440D}" type="pres">
      <dgm:prSet presAssocID="{8EA29EBE-F5D6-42D8-A4A3-D50ADE15432B}" presName="descendantText" presStyleLbl="alignAcc1" presStyleIdx="6" presStyleCnt="9">
        <dgm:presLayoutVars>
          <dgm:bulletEnabled val="1"/>
        </dgm:presLayoutVars>
      </dgm:prSet>
      <dgm:spPr/>
    </dgm:pt>
    <dgm:pt modelId="{8094B8D7-32EB-4BE1-9984-CFDB22993212}" type="pres">
      <dgm:prSet presAssocID="{605BF596-84D3-4C24-BC47-F5ED5B3DEF19}" presName="sp" presStyleCnt="0"/>
      <dgm:spPr/>
    </dgm:pt>
    <dgm:pt modelId="{F89F5BDE-8BA8-4E1F-88E6-C4E8ADEEC35E}" type="pres">
      <dgm:prSet presAssocID="{C18F12E0-A630-49D1-91A0-D3E00A15AB9E}" presName="composite" presStyleCnt="0"/>
      <dgm:spPr/>
    </dgm:pt>
    <dgm:pt modelId="{E4710433-A044-4C4D-8886-3B757FD12902}" type="pres">
      <dgm:prSet presAssocID="{C18F12E0-A630-49D1-91A0-D3E00A15AB9E}" presName="parentText" presStyleLbl="alignNode1" presStyleIdx="7" presStyleCnt="9">
        <dgm:presLayoutVars>
          <dgm:chMax val="1"/>
          <dgm:bulletEnabled val="1"/>
        </dgm:presLayoutVars>
      </dgm:prSet>
      <dgm:spPr/>
    </dgm:pt>
    <dgm:pt modelId="{0AF3FC90-C33B-4936-93FE-3BC99A4DDF8D}" type="pres">
      <dgm:prSet presAssocID="{C18F12E0-A630-49D1-91A0-D3E00A15AB9E}" presName="descendantText" presStyleLbl="alignAcc1" presStyleIdx="7" presStyleCnt="9">
        <dgm:presLayoutVars>
          <dgm:bulletEnabled val="1"/>
        </dgm:presLayoutVars>
      </dgm:prSet>
      <dgm:spPr/>
    </dgm:pt>
    <dgm:pt modelId="{35161AAB-9818-4957-B65E-0FF8169A3923}" type="pres">
      <dgm:prSet presAssocID="{FE7FE0F6-B788-43CE-9ADC-3D41B98B385D}" presName="sp" presStyleCnt="0"/>
      <dgm:spPr/>
    </dgm:pt>
    <dgm:pt modelId="{7ABADAE7-56F5-4D22-A64A-61F712EDBBB3}" type="pres">
      <dgm:prSet presAssocID="{3BCA50DF-EA76-4393-A3C2-97A8423015D5}" presName="composite" presStyleCnt="0"/>
      <dgm:spPr/>
    </dgm:pt>
    <dgm:pt modelId="{4BE2E8A8-A1FB-40B0-8484-2DF5CF3F1393}" type="pres">
      <dgm:prSet presAssocID="{3BCA50DF-EA76-4393-A3C2-97A8423015D5}" presName="parentText" presStyleLbl="alignNode1" presStyleIdx="8" presStyleCnt="9">
        <dgm:presLayoutVars>
          <dgm:chMax val="1"/>
          <dgm:bulletEnabled val="1"/>
        </dgm:presLayoutVars>
      </dgm:prSet>
      <dgm:spPr/>
    </dgm:pt>
    <dgm:pt modelId="{454C4634-D125-43E4-96F0-948562DF5F13}" type="pres">
      <dgm:prSet presAssocID="{3BCA50DF-EA76-4393-A3C2-97A8423015D5}" presName="descendantText" presStyleLbl="alignAcc1" presStyleIdx="8" presStyleCnt="9">
        <dgm:presLayoutVars>
          <dgm:bulletEnabled val="1"/>
        </dgm:presLayoutVars>
      </dgm:prSet>
      <dgm:spPr/>
    </dgm:pt>
  </dgm:ptLst>
  <dgm:cxnLst>
    <dgm:cxn modelId="{24C97C0B-90D7-4161-932A-DECA609BB7BF}" srcId="{26C51715-F9F7-497E-A1BA-AE82D54A5DCE}" destId="{1E9EE274-3AE2-4CB4-887B-52D823E76338}" srcOrd="0" destOrd="0" parTransId="{B77DAEA8-97D4-4E32-8E57-306C8575459D}" sibTransId="{EC929880-3EF8-4CAF-AF0A-A874A6487A24}"/>
    <dgm:cxn modelId="{4FFE380D-A794-4D86-9674-1DF7743D8BB5}" type="presOf" srcId="{FC875074-DEED-4A43-A444-1D248CC0EF4A}" destId="{0AF3FC90-C33B-4936-93FE-3BC99A4DDF8D}" srcOrd="0" destOrd="0" presId="urn:microsoft.com/office/officeart/2005/8/layout/chevron2"/>
    <dgm:cxn modelId="{05496017-82EA-4F2B-B0FC-52FC6620884E}" type="presOf" srcId="{F4A90725-2377-4FF8-882D-CF838F5BE630}" destId="{A0AE6E92-0C7B-4486-AC03-B3A37E0E5609}" srcOrd="0" destOrd="0" presId="urn:microsoft.com/office/officeart/2005/8/layout/chevron2"/>
    <dgm:cxn modelId="{6709671B-DD2E-49D4-82C7-882D3BD74A94}" srcId="{F4A90725-2377-4FF8-882D-CF838F5BE630}" destId="{2A80DEFA-E7C5-430B-A658-7867BD20FD7B}" srcOrd="5" destOrd="0" parTransId="{B6116BD4-4425-42BC-975D-2C652E0D4BA2}" sibTransId="{851BDB71-86FE-4F2D-81F7-BDF4B99235D4}"/>
    <dgm:cxn modelId="{EC029920-0341-482D-A76B-88ADB25C7EAD}" type="presOf" srcId="{8EA29EBE-F5D6-42D8-A4A3-D50ADE15432B}" destId="{19BD0D48-4A07-4729-9B2A-0CE986900479}" srcOrd="0" destOrd="0" presId="urn:microsoft.com/office/officeart/2005/8/layout/chevron2"/>
    <dgm:cxn modelId="{D86F992B-3A1F-4352-9C0E-45D2A54E8703}" type="presOf" srcId="{9D37C765-07B7-42E4-89D2-347C8FA44EE9}" destId="{454C4634-D125-43E4-96F0-948562DF5F13}" srcOrd="0" destOrd="0" presId="urn:microsoft.com/office/officeart/2005/8/layout/chevron2"/>
    <dgm:cxn modelId="{EC785E2C-5FC4-4A30-AE4C-1DA27F0C424F}" type="presOf" srcId="{515D6940-0C65-4BF4-B68F-72D16D79CADB}" destId="{411ACFEF-EA78-47CF-93C7-EF426244440D}" srcOrd="0" destOrd="0" presId="urn:microsoft.com/office/officeart/2005/8/layout/chevron2"/>
    <dgm:cxn modelId="{BB38892C-E6BB-4F4D-B6C1-099F47BC4FF8}" srcId="{F4A90725-2377-4FF8-882D-CF838F5BE630}" destId="{3BCA50DF-EA76-4393-A3C2-97A8423015D5}" srcOrd="8" destOrd="0" parTransId="{B5730C44-1A9C-4880-BED1-4032D498F12D}" sibTransId="{01D7ED61-3E20-402F-A37A-C19CFBA91441}"/>
    <dgm:cxn modelId="{2B2CE737-0CD0-4FA2-AD78-D2196326FAD2}" srcId="{3BCA50DF-EA76-4393-A3C2-97A8423015D5}" destId="{9D37C765-07B7-42E4-89D2-347C8FA44EE9}" srcOrd="0" destOrd="0" parTransId="{AF9E9A51-03C0-402F-9E36-D94F8B999821}" sibTransId="{096AD56B-5B6B-4DA2-ABC5-C764327E28F4}"/>
    <dgm:cxn modelId="{B3213438-BE4B-4F80-A89A-CA8520E6C6E9}" srcId="{F4A90725-2377-4FF8-882D-CF838F5BE630}" destId="{FA8D1A54-422F-4F0F-AB8A-CC345DC6DFAD}" srcOrd="1" destOrd="0" parTransId="{93EFA758-AC93-40CA-B80C-F1781F7ABE90}" sibTransId="{2436DADD-0545-48F7-AACD-D55737BD201A}"/>
    <dgm:cxn modelId="{6EBE183C-9FFD-4831-9CE0-7DA051E2C89F}" type="presOf" srcId="{2A80DEFA-E7C5-430B-A658-7867BD20FD7B}" destId="{5F888C4E-667A-4827-ACDF-49FFA9199E01}" srcOrd="0" destOrd="0" presId="urn:microsoft.com/office/officeart/2005/8/layout/chevron2"/>
    <dgm:cxn modelId="{2C6F7F5F-5363-4C0A-A5E2-DF35880FE0EC}" type="presOf" srcId="{FBD7D406-4AF4-4269-84A1-76B4C9967E2F}" destId="{91C4C86D-7339-4DB2-9670-9293FB533119}" srcOrd="0" destOrd="0" presId="urn:microsoft.com/office/officeart/2005/8/layout/chevron2"/>
    <dgm:cxn modelId="{37F89341-A58C-4989-A9F2-79F745FA9F0F}" type="presOf" srcId="{26C51715-F9F7-497E-A1BA-AE82D54A5DCE}" destId="{86166DB5-7BA5-4138-B925-9BBFBA6620D3}" srcOrd="0" destOrd="0" presId="urn:microsoft.com/office/officeart/2005/8/layout/chevron2"/>
    <dgm:cxn modelId="{86EA616C-F31C-4E85-881B-9618867A3EE2}" srcId="{C18F12E0-A630-49D1-91A0-D3E00A15AB9E}" destId="{FC875074-DEED-4A43-A444-1D248CC0EF4A}" srcOrd="0" destOrd="0" parTransId="{0F45A241-B176-4058-9554-81995EB77AFA}" sibTransId="{AE96CFC5-87E0-4A83-A78E-E8CE147DE92E}"/>
    <dgm:cxn modelId="{D1448872-C4E4-4B47-8861-520176E0260B}" srcId="{F4A90725-2377-4FF8-882D-CF838F5BE630}" destId="{8EA29EBE-F5D6-42D8-A4A3-D50ADE15432B}" srcOrd="6" destOrd="0" parTransId="{5E284977-DD4D-4E8F-B8DE-E818CD25616C}" sibTransId="{605BF596-84D3-4C24-BC47-F5ED5B3DEF19}"/>
    <dgm:cxn modelId="{613DB474-380D-484F-BBA0-53CA019480B1}" type="presOf" srcId="{10E0A79B-8418-447D-997B-D7DCC6C486B2}" destId="{B1FF9E41-3E64-4135-BA70-78E572EDD3D7}" srcOrd="0" destOrd="0" presId="urn:microsoft.com/office/officeart/2005/8/layout/chevron2"/>
    <dgm:cxn modelId="{6F37CF59-FF24-4D7E-BABC-C58A5DCFBC58}" srcId="{F4A90725-2377-4FF8-882D-CF838F5BE630}" destId="{86DFD02E-000E-4B0A-B625-334DABAD7E56}" srcOrd="0" destOrd="0" parTransId="{B7A2B1CA-14E5-4FB2-8CFF-370C0739FD71}" sibTransId="{3DF189B5-716D-4743-A867-D921EB21A832}"/>
    <dgm:cxn modelId="{645C4693-2D7B-43F1-849B-0F2DCDF1EED3}" type="presOf" srcId="{C18F12E0-A630-49D1-91A0-D3E00A15AB9E}" destId="{E4710433-A044-4C4D-8886-3B757FD12902}" srcOrd="0" destOrd="0" presId="urn:microsoft.com/office/officeart/2005/8/layout/chevron2"/>
    <dgm:cxn modelId="{0252F196-CCB6-4357-919E-F871909F6E84}" type="presOf" srcId="{3BCA50DF-EA76-4393-A3C2-97A8423015D5}" destId="{4BE2E8A8-A1FB-40B0-8484-2DF5CF3F1393}" srcOrd="0" destOrd="0" presId="urn:microsoft.com/office/officeart/2005/8/layout/chevron2"/>
    <dgm:cxn modelId="{E9E0029C-2F06-4D57-B97D-0D423B313F21}" srcId="{F4A90725-2377-4FF8-882D-CF838F5BE630}" destId="{7A791D03-0E46-46B6-A182-745974F44E63}" srcOrd="4" destOrd="0" parTransId="{7B2DBF46-1BD5-4CF9-96C7-E26C8E4FF4DE}" sibTransId="{6386DDCE-4062-49B5-AC81-89FDCF0E77D9}"/>
    <dgm:cxn modelId="{C9D7959C-4E33-44C3-A311-4886FB1D21D5}" type="presOf" srcId="{2169585C-6FD3-4423-80F0-56F6A8BE48C1}" destId="{19E52E2A-881E-49CC-ADD9-7F9DF947A01B}" srcOrd="0" destOrd="0" presId="urn:microsoft.com/office/officeart/2005/8/layout/chevron2"/>
    <dgm:cxn modelId="{E7F65FA6-801C-44C2-BE95-CE3A618947C6}" srcId="{F4A90725-2377-4FF8-882D-CF838F5BE630}" destId="{C18F12E0-A630-49D1-91A0-D3E00A15AB9E}" srcOrd="7" destOrd="0" parTransId="{D8D1FEDD-3987-4F97-B401-D7FE29128E87}" sibTransId="{FE7FE0F6-B788-43CE-9ADC-3D41B98B385D}"/>
    <dgm:cxn modelId="{D7A3EEA7-172E-4DF9-B956-8CB31E483BD3}" type="presOf" srcId="{FA8D1A54-422F-4F0F-AB8A-CC345DC6DFAD}" destId="{13608090-0829-4D7A-B912-3BAB9C7F3CCC}" srcOrd="0" destOrd="0" presId="urn:microsoft.com/office/officeart/2005/8/layout/chevron2"/>
    <dgm:cxn modelId="{9077F2A7-524A-45D9-946A-3203FF4E5076}" srcId="{7A791D03-0E46-46B6-A182-745974F44E63}" destId="{E88B13A4-A56F-498E-8E96-5E8C3BB6D8F1}" srcOrd="0" destOrd="0" parTransId="{27A9B20D-B737-48C0-890F-AA8ED3E6156A}" sibTransId="{FBC9621E-3CDF-4BDE-AE28-580368DE648B}"/>
    <dgm:cxn modelId="{17BCE5AF-5C32-4E90-A281-60332A94E12C}" srcId="{FA8D1A54-422F-4F0F-AB8A-CC345DC6DFAD}" destId="{10E0A79B-8418-447D-997B-D7DCC6C486B2}" srcOrd="0" destOrd="0" parTransId="{97A10DAD-9EE7-4D0C-9C8A-B2730356B375}" sibTransId="{22CA3F4B-49C5-46C4-9655-0784E0276CC6}"/>
    <dgm:cxn modelId="{14545CB6-F800-49C5-A80A-57B50AEEE2CA}" srcId="{2A80DEFA-E7C5-430B-A658-7867BD20FD7B}" destId="{FBD7D406-4AF4-4269-84A1-76B4C9967E2F}" srcOrd="0" destOrd="0" parTransId="{0F8EE7DB-36AE-4A98-AEC5-0F7436D0C486}" sibTransId="{65D009E0-CF08-4920-BE40-6D8F535C5A7B}"/>
    <dgm:cxn modelId="{612DBEB7-5E9D-459A-8D30-9E915B47881E}" type="presOf" srcId="{86DFD02E-000E-4B0A-B625-334DABAD7E56}" destId="{524FE6F2-5A0B-484A-A0B6-0C69A1B8540E}" srcOrd="0" destOrd="0" presId="urn:microsoft.com/office/officeart/2005/8/layout/chevron2"/>
    <dgm:cxn modelId="{946EFDC1-E2D1-400E-992B-1ABDFDEF34DF}" type="presOf" srcId="{8DFF4B15-C9F5-444C-BDBA-EA4BE204FEA7}" destId="{77748097-2660-441D-912F-169B830F3186}" srcOrd="0" destOrd="0" presId="urn:microsoft.com/office/officeart/2005/8/layout/chevron2"/>
    <dgm:cxn modelId="{75EB60C7-7B2F-4EA7-AFD3-635BE75B4BD2}" type="presOf" srcId="{E88B13A4-A56F-498E-8E96-5E8C3BB6D8F1}" destId="{7B8E25A9-B0A4-482D-9ACE-0AB3407EDDF9}" srcOrd="0" destOrd="0" presId="urn:microsoft.com/office/officeart/2005/8/layout/chevron2"/>
    <dgm:cxn modelId="{05BACACD-D3C5-40C6-8F75-5E0B10E03544}" srcId="{8EA29EBE-F5D6-42D8-A4A3-D50ADE15432B}" destId="{515D6940-0C65-4BF4-B68F-72D16D79CADB}" srcOrd="0" destOrd="0" parTransId="{054AA56E-1795-40A1-BB65-7B859F3FE5BB}" sibTransId="{BF2C6CBB-1EB6-4A85-8249-9041F6F26E92}"/>
    <dgm:cxn modelId="{FD71ABCF-DA7A-46F2-984F-8FF1D61510D3}" srcId="{2169585C-6FD3-4423-80F0-56F6A8BE48C1}" destId="{FCF9CB35-7EBA-4BC5-891E-2ECFD46E0D8B}" srcOrd="0" destOrd="0" parTransId="{19338A89-A090-4276-8C7B-509196294325}" sibTransId="{C2FD8EB2-9D18-4EBE-B482-B3A992E5D2C2}"/>
    <dgm:cxn modelId="{2DF9F2D9-990D-4B8B-9134-0CC0FB9E54EF}" srcId="{F4A90725-2377-4FF8-882D-CF838F5BE630}" destId="{2169585C-6FD3-4423-80F0-56F6A8BE48C1}" srcOrd="3" destOrd="0" parTransId="{E0BD7DB2-87AA-45ED-9B0C-724A8B5E0DFC}" sibTransId="{6FDE5C8C-4727-475B-85DB-AFEEE742B23A}"/>
    <dgm:cxn modelId="{CB92B3DB-126F-4315-8B55-0F74B953BD93}" type="presOf" srcId="{1E9EE274-3AE2-4CB4-887B-52D823E76338}" destId="{F2911763-5A2C-44EA-A1B6-62CD34252E05}" srcOrd="0" destOrd="0" presId="urn:microsoft.com/office/officeart/2005/8/layout/chevron2"/>
    <dgm:cxn modelId="{D2EF78DF-A1BF-4CD1-8C1B-B78F47902E34}" srcId="{F4A90725-2377-4FF8-882D-CF838F5BE630}" destId="{26C51715-F9F7-497E-A1BA-AE82D54A5DCE}" srcOrd="2" destOrd="0" parTransId="{71534336-33EF-40C4-BFF7-ED150B2E4940}" sibTransId="{894B3293-71E6-4276-B0D1-015D207C2774}"/>
    <dgm:cxn modelId="{AD0488F6-10F3-4E1F-B7DD-8C714ACE3AD0}" srcId="{86DFD02E-000E-4B0A-B625-334DABAD7E56}" destId="{8DFF4B15-C9F5-444C-BDBA-EA4BE204FEA7}" srcOrd="0" destOrd="0" parTransId="{3AF8075A-AF94-4A65-A9E0-638093E2CF03}" sibTransId="{26B9F5F0-20D6-4327-948A-27D9AEF3671E}"/>
    <dgm:cxn modelId="{6891A9F7-3DE2-492C-A5EF-C313AD8D2111}" type="presOf" srcId="{7A791D03-0E46-46B6-A182-745974F44E63}" destId="{FD467B60-5AFE-4793-8F1C-4F539AD30CF7}" srcOrd="0" destOrd="0" presId="urn:microsoft.com/office/officeart/2005/8/layout/chevron2"/>
    <dgm:cxn modelId="{6713AAFA-62FF-4F88-9E13-2100D54F797C}" type="presOf" srcId="{FCF9CB35-7EBA-4BC5-891E-2ECFD46E0D8B}" destId="{8BD10C1A-DFE5-439D-A044-DCF82CBA1C70}" srcOrd="0" destOrd="0" presId="urn:microsoft.com/office/officeart/2005/8/layout/chevron2"/>
    <dgm:cxn modelId="{D1DBA45F-71D4-4B76-97C5-00DAE2B08361}" type="presParOf" srcId="{A0AE6E92-0C7B-4486-AC03-B3A37E0E5609}" destId="{182B36AE-F3E8-4CA1-9924-D2CFD2E70DB6}" srcOrd="0" destOrd="0" presId="urn:microsoft.com/office/officeart/2005/8/layout/chevron2"/>
    <dgm:cxn modelId="{E13CCDF2-696D-44C1-8099-DE1DA069C47B}" type="presParOf" srcId="{182B36AE-F3E8-4CA1-9924-D2CFD2E70DB6}" destId="{524FE6F2-5A0B-484A-A0B6-0C69A1B8540E}" srcOrd="0" destOrd="0" presId="urn:microsoft.com/office/officeart/2005/8/layout/chevron2"/>
    <dgm:cxn modelId="{1BA6EB55-96CD-4DDD-BAA7-BE1F72E4F110}" type="presParOf" srcId="{182B36AE-F3E8-4CA1-9924-D2CFD2E70DB6}" destId="{77748097-2660-441D-912F-169B830F3186}" srcOrd="1" destOrd="0" presId="urn:microsoft.com/office/officeart/2005/8/layout/chevron2"/>
    <dgm:cxn modelId="{B85E9B60-1176-4426-A5C9-75CC06297CBA}" type="presParOf" srcId="{A0AE6E92-0C7B-4486-AC03-B3A37E0E5609}" destId="{21677750-39AD-4F76-B70B-C2F2531C353F}" srcOrd="1" destOrd="0" presId="urn:microsoft.com/office/officeart/2005/8/layout/chevron2"/>
    <dgm:cxn modelId="{31A01594-B455-42DF-924F-043A1E9020F8}" type="presParOf" srcId="{A0AE6E92-0C7B-4486-AC03-B3A37E0E5609}" destId="{C473C839-C011-465C-9B96-F596720F4EBA}" srcOrd="2" destOrd="0" presId="urn:microsoft.com/office/officeart/2005/8/layout/chevron2"/>
    <dgm:cxn modelId="{02F91DF0-0D8C-4B86-A995-4AC70666DA9D}" type="presParOf" srcId="{C473C839-C011-465C-9B96-F596720F4EBA}" destId="{13608090-0829-4D7A-B912-3BAB9C7F3CCC}" srcOrd="0" destOrd="0" presId="urn:microsoft.com/office/officeart/2005/8/layout/chevron2"/>
    <dgm:cxn modelId="{A2DF9B74-813D-4E89-954C-6AF2881F1710}" type="presParOf" srcId="{C473C839-C011-465C-9B96-F596720F4EBA}" destId="{B1FF9E41-3E64-4135-BA70-78E572EDD3D7}" srcOrd="1" destOrd="0" presId="urn:microsoft.com/office/officeart/2005/8/layout/chevron2"/>
    <dgm:cxn modelId="{BA336A76-B483-4675-8F4B-8DCD91341B7D}" type="presParOf" srcId="{A0AE6E92-0C7B-4486-AC03-B3A37E0E5609}" destId="{80207C8B-3DFD-47E0-AE84-970C4242D29B}" srcOrd="3" destOrd="0" presId="urn:microsoft.com/office/officeart/2005/8/layout/chevron2"/>
    <dgm:cxn modelId="{25A30908-FB4E-4099-9C49-C1135126FED0}" type="presParOf" srcId="{A0AE6E92-0C7B-4486-AC03-B3A37E0E5609}" destId="{B5884843-6255-4056-9A9E-852BE9CBE885}" srcOrd="4" destOrd="0" presId="urn:microsoft.com/office/officeart/2005/8/layout/chevron2"/>
    <dgm:cxn modelId="{6DFE15B9-B859-4A80-8312-639EF16CDC21}" type="presParOf" srcId="{B5884843-6255-4056-9A9E-852BE9CBE885}" destId="{86166DB5-7BA5-4138-B925-9BBFBA6620D3}" srcOrd="0" destOrd="0" presId="urn:microsoft.com/office/officeart/2005/8/layout/chevron2"/>
    <dgm:cxn modelId="{37808773-FFA8-49BC-8F49-1D501029C9E2}" type="presParOf" srcId="{B5884843-6255-4056-9A9E-852BE9CBE885}" destId="{F2911763-5A2C-44EA-A1B6-62CD34252E05}" srcOrd="1" destOrd="0" presId="urn:microsoft.com/office/officeart/2005/8/layout/chevron2"/>
    <dgm:cxn modelId="{06552C92-0F0B-41CA-BA5C-B782FE36AEFC}" type="presParOf" srcId="{A0AE6E92-0C7B-4486-AC03-B3A37E0E5609}" destId="{78149AF8-C3FC-460D-911C-C0B4CFF650A9}" srcOrd="5" destOrd="0" presId="urn:microsoft.com/office/officeart/2005/8/layout/chevron2"/>
    <dgm:cxn modelId="{CDE81E71-416B-4FA4-ACFA-6D68A4F0091C}" type="presParOf" srcId="{A0AE6E92-0C7B-4486-AC03-B3A37E0E5609}" destId="{18E8344F-CCF8-40FA-A898-5AFA5C8ED468}" srcOrd="6" destOrd="0" presId="urn:microsoft.com/office/officeart/2005/8/layout/chevron2"/>
    <dgm:cxn modelId="{B376E72B-35D5-4CC3-BFEC-9C30F837B163}" type="presParOf" srcId="{18E8344F-CCF8-40FA-A898-5AFA5C8ED468}" destId="{19E52E2A-881E-49CC-ADD9-7F9DF947A01B}" srcOrd="0" destOrd="0" presId="urn:microsoft.com/office/officeart/2005/8/layout/chevron2"/>
    <dgm:cxn modelId="{C714C0FD-E152-400A-ADAC-7E5EF3A6314F}" type="presParOf" srcId="{18E8344F-CCF8-40FA-A898-5AFA5C8ED468}" destId="{8BD10C1A-DFE5-439D-A044-DCF82CBA1C70}" srcOrd="1" destOrd="0" presId="urn:microsoft.com/office/officeart/2005/8/layout/chevron2"/>
    <dgm:cxn modelId="{8AECDF0E-14D8-4CC0-9634-4EFA513569F8}" type="presParOf" srcId="{A0AE6E92-0C7B-4486-AC03-B3A37E0E5609}" destId="{9232071A-D2F7-4E7B-A40A-7D8CFC4CC5E5}" srcOrd="7" destOrd="0" presId="urn:microsoft.com/office/officeart/2005/8/layout/chevron2"/>
    <dgm:cxn modelId="{3241593E-7871-4648-886F-B9672FB0A526}" type="presParOf" srcId="{A0AE6E92-0C7B-4486-AC03-B3A37E0E5609}" destId="{FEAE72D4-DA53-4BDC-BFDF-A4A45FA9FC25}" srcOrd="8" destOrd="0" presId="urn:microsoft.com/office/officeart/2005/8/layout/chevron2"/>
    <dgm:cxn modelId="{CFB67194-98E1-4AED-8845-9ECF8FB76B66}" type="presParOf" srcId="{FEAE72D4-DA53-4BDC-BFDF-A4A45FA9FC25}" destId="{FD467B60-5AFE-4793-8F1C-4F539AD30CF7}" srcOrd="0" destOrd="0" presId="urn:microsoft.com/office/officeart/2005/8/layout/chevron2"/>
    <dgm:cxn modelId="{77BD6DF8-87AB-4C18-8D47-09C48463C8EF}" type="presParOf" srcId="{FEAE72D4-DA53-4BDC-BFDF-A4A45FA9FC25}" destId="{7B8E25A9-B0A4-482D-9ACE-0AB3407EDDF9}" srcOrd="1" destOrd="0" presId="urn:microsoft.com/office/officeart/2005/8/layout/chevron2"/>
    <dgm:cxn modelId="{CB03387F-BD7A-4A22-89F6-13DFF3F4C9F9}" type="presParOf" srcId="{A0AE6E92-0C7B-4486-AC03-B3A37E0E5609}" destId="{7D5EB017-8230-4669-85C3-0D9BE97CC70B}" srcOrd="9" destOrd="0" presId="urn:microsoft.com/office/officeart/2005/8/layout/chevron2"/>
    <dgm:cxn modelId="{E287EF37-3A21-4299-94FC-1807E0DED3CE}" type="presParOf" srcId="{A0AE6E92-0C7B-4486-AC03-B3A37E0E5609}" destId="{813D58AA-BAD7-4FA0-A3DE-BD6F8070D20C}" srcOrd="10" destOrd="0" presId="urn:microsoft.com/office/officeart/2005/8/layout/chevron2"/>
    <dgm:cxn modelId="{21191800-9A7F-4389-B842-BAE2257CF0FD}" type="presParOf" srcId="{813D58AA-BAD7-4FA0-A3DE-BD6F8070D20C}" destId="{5F888C4E-667A-4827-ACDF-49FFA9199E01}" srcOrd="0" destOrd="0" presId="urn:microsoft.com/office/officeart/2005/8/layout/chevron2"/>
    <dgm:cxn modelId="{9946C1AF-D06B-4148-A1F2-8875024778CB}" type="presParOf" srcId="{813D58AA-BAD7-4FA0-A3DE-BD6F8070D20C}" destId="{91C4C86D-7339-4DB2-9670-9293FB533119}" srcOrd="1" destOrd="0" presId="urn:microsoft.com/office/officeart/2005/8/layout/chevron2"/>
    <dgm:cxn modelId="{48E32427-D015-4E0B-A948-81FA629E1DEE}" type="presParOf" srcId="{A0AE6E92-0C7B-4486-AC03-B3A37E0E5609}" destId="{8D8A486D-182F-42BF-918B-4E64ACD23FFF}" srcOrd="11" destOrd="0" presId="urn:microsoft.com/office/officeart/2005/8/layout/chevron2"/>
    <dgm:cxn modelId="{254CEAAB-82BD-48C7-951F-3ABA159D796F}" type="presParOf" srcId="{A0AE6E92-0C7B-4486-AC03-B3A37E0E5609}" destId="{3B1FEBCD-CA28-4F29-98F5-5245AF64631D}" srcOrd="12" destOrd="0" presId="urn:microsoft.com/office/officeart/2005/8/layout/chevron2"/>
    <dgm:cxn modelId="{EE67E43B-1377-4AEC-A8B3-1D2D8852CE0F}" type="presParOf" srcId="{3B1FEBCD-CA28-4F29-98F5-5245AF64631D}" destId="{19BD0D48-4A07-4729-9B2A-0CE986900479}" srcOrd="0" destOrd="0" presId="urn:microsoft.com/office/officeart/2005/8/layout/chevron2"/>
    <dgm:cxn modelId="{B427399B-1C7F-4C60-8368-E2CEA11B6A6F}" type="presParOf" srcId="{3B1FEBCD-CA28-4F29-98F5-5245AF64631D}" destId="{411ACFEF-EA78-47CF-93C7-EF426244440D}" srcOrd="1" destOrd="0" presId="urn:microsoft.com/office/officeart/2005/8/layout/chevron2"/>
    <dgm:cxn modelId="{B134FF9A-E349-4244-B2DB-C94AD35EF5E7}" type="presParOf" srcId="{A0AE6E92-0C7B-4486-AC03-B3A37E0E5609}" destId="{8094B8D7-32EB-4BE1-9984-CFDB22993212}" srcOrd="13" destOrd="0" presId="urn:microsoft.com/office/officeart/2005/8/layout/chevron2"/>
    <dgm:cxn modelId="{65166579-563A-4329-BD26-3864FC76A183}" type="presParOf" srcId="{A0AE6E92-0C7B-4486-AC03-B3A37E0E5609}" destId="{F89F5BDE-8BA8-4E1F-88E6-C4E8ADEEC35E}" srcOrd="14" destOrd="0" presId="urn:microsoft.com/office/officeart/2005/8/layout/chevron2"/>
    <dgm:cxn modelId="{18BEC0B4-8D63-44C6-A9B1-316AA2A536A6}" type="presParOf" srcId="{F89F5BDE-8BA8-4E1F-88E6-C4E8ADEEC35E}" destId="{E4710433-A044-4C4D-8886-3B757FD12902}" srcOrd="0" destOrd="0" presId="urn:microsoft.com/office/officeart/2005/8/layout/chevron2"/>
    <dgm:cxn modelId="{454B6794-3504-4D44-8D90-117D6FABCACB}" type="presParOf" srcId="{F89F5BDE-8BA8-4E1F-88E6-C4E8ADEEC35E}" destId="{0AF3FC90-C33B-4936-93FE-3BC99A4DDF8D}" srcOrd="1" destOrd="0" presId="urn:microsoft.com/office/officeart/2005/8/layout/chevron2"/>
    <dgm:cxn modelId="{25ED7358-5C5E-4295-A4AE-81E7C4984B6E}" type="presParOf" srcId="{A0AE6E92-0C7B-4486-AC03-B3A37E0E5609}" destId="{35161AAB-9818-4957-B65E-0FF8169A3923}" srcOrd="15" destOrd="0" presId="urn:microsoft.com/office/officeart/2005/8/layout/chevron2"/>
    <dgm:cxn modelId="{BD4AA72B-B3A9-4E8A-A74D-D4DE4675592D}" type="presParOf" srcId="{A0AE6E92-0C7B-4486-AC03-B3A37E0E5609}" destId="{7ABADAE7-56F5-4D22-A64A-61F712EDBBB3}" srcOrd="16" destOrd="0" presId="urn:microsoft.com/office/officeart/2005/8/layout/chevron2"/>
    <dgm:cxn modelId="{A851C58D-3493-4AF7-8B8C-B870A3B6DE18}" type="presParOf" srcId="{7ABADAE7-56F5-4D22-A64A-61F712EDBBB3}" destId="{4BE2E8A8-A1FB-40B0-8484-2DF5CF3F1393}" srcOrd="0" destOrd="0" presId="urn:microsoft.com/office/officeart/2005/8/layout/chevron2"/>
    <dgm:cxn modelId="{B78883F2-EC85-4A16-B33F-6B3282743884}" type="presParOf" srcId="{7ABADAE7-56F5-4D22-A64A-61F712EDBBB3}" destId="{454C4634-D125-43E4-96F0-948562DF5F1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FE6F2-5A0B-484A-A0B6-0C69A1B8540E}">
      <dsp:nvSpPr>
        <dsp:cNvPr id="0" name=""/>
        <dsp:cNvSpPr/>
      </dsp:nvSpPr>
      <dsp:spPr>
        <a:xfrm rot="5400000">
          <a:off x="-100057" y="102058"/>
          <a:ext cx="667047" cy="466933"/>
        </a:xfrm>
        <a:prstGeom prst="chevron">
          <a:avLst/>
        </a:prstGeom>
        <a:solidFill>
          <a:schemeClr val="accent2">
            <a:shade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mj-lt"/>
            </a:rPr>
            <a:t>I.</a:t>
          </a:r>
        </a:p>
      </dsp:txBody>
      <dsp:txXfrm rot="-5400000">
        <a:off x="1" y="235468"/>
        <a:ext cx="466933" cy="200114"/>
      </dsp:txXfrm>
    </dsp:sp>
    <dsp:sp modelId="{77748097-2660-441D-912F-169B830F3186}">
      <dsp:nvSpPr>
        <dsp:cNvPr id="0" name=""/>
        <dsp:cNvSpPr/>
      </dsp:nvSpPr>
      <dsp:spPr>
        <a:xfrm rot="5400000">
          <a:off x="4588676" y="-4119992"/>
          <a:ext cx="433580" cy="8677066"/>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b="1" kern="1200" dirty="0">
              <a:latin typeface="+mj-lt"/>
            </a:rPr>
            <a:t>INTRODUCTION</a:t>
          </a:r>
        </a:p>
      </dsp:txBody>
      <dsp:txXfrm rot="-5400000">
        <a:off x="466933" y="22917"/>
        <a:ext cx="8655900" cy="391248"/>
      </dsp:txXfrm>
    </dsp:sp>
    <dsp:sp modelId="{13608090-0829-4D7A-B912-3BAB9C7F3CCC}">
      <dsp:nvSpPr>
        <dsp:cNvPr id="0" name=""/>
        <dsp:cNvSpPr/>
      </dsp:nvSpPr>
      <dsp:spPr>
        <a:xfrm rot="5400000">
          <a:off x="-100057" y="703977"/>
          <a:ext cx="667047" cy="466933"/>
        </a:xfrm>
        <a:prstGeom prst="chevron">
          <a:avLst/>
        </a:prstGeom>
        <a:solidFill>
          <a:schemeClr val="accent2">
            <a:shade val="50000"/>
            <a:hueOff val="-9219"/>
            <a:satOff val="-1869"/>
            <a:lumOff val="102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mj-lt"/>
            </a:rPr>
            <a:t>II.</a:t>
          </a:r>
        </a:p>
      </dsp:txBody>
      <dsp:txXfrm rot="-5400000">
        <a:off x="1" y="837387"/>
        <a:ext cx="466933" cy="200114"/>
      </dsp:txXfrm>
    </dsp:sp>
    <dsp:sp modelId="{B1FF9E41-3E64-4135-BA70-78E572EDD3D7}">
      <dsp:nvSpPr>
        <dsp:cNvPr id="0" name=""/>
        <dsp:cNvSpPr/>
      </dsp:nvSpPr>
      <dsp:spPr>
        <a:xfrm rot="5400000">
          <a:off x="4588676" y="-3517822"/>
          <a:ext cx="433580" cy="8677066"/>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vi-VN" sz="2700" b="1" kern="1200" dirty="0">
              <a:latin typeface="+mj-lt"/>
            </a:rPr>
            <a:t>MM</a:t>
          </a:r>
          <a:r>
            <a:rPr lang="en-US" sz="2700" b="1" kern="1200" dirty="0">
              <a:latin typeface="+mj-lt"/>
            </a:rPr>
            <a:t> THEORY</a:t>
          </a:r>
        </a:p>
      </dsp:txBody>
      <dsp:txXfrm rot="-5400000">
        <a:off x="466933" y="625087"/>
        <a:ext cx="8655900" cy="391248"/>
      </dsp:txXfrm>
    </dsp:sp>
    <dsp:sp modelId="{86166DB5-7BA5-4138-B925-9BBFBA6620D3}">
      <dsp:nvSpPr>
        <dsp:cNvPr id="0" name=""/>
        <dsp:cNvSpPr/>
      </dsp:nvSpPr>
      <dsp:spPr>
        <a:xfrm rot="5400000">
          <a:off x="-100057" y="1305896"/>
          <a:ext cx="667047" cy="466933"/>
        </a:xfrm>
        <a:prstGeom prst="chevron">
          <a:avLst/>
        </a:prstGeom>
        <a:solidFill>
          <a:schemeClr val="accent2">
            <a:shade val="50000"/>
            <a:hueOff val="-18437"/>
            <a:satOff val="-3737"/>
            <a:lumOff val="205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mj-lt"/>
            </a:rPr>
            <a:t>III.</a:t>
          </a:r>
        </a:p>
      </dsp:txBody>
      <dsp:txXfrm rot="-5400000">
        <a:off x="1" y="1439306"/>
        <a:ext cx="466933" cy="200114"/>
      </dsp:txXfrm>
    </dsp:sp>
    <dsp:sp modelId="{F2911763-5A2C-44EA-A1B6-62CD34252E05}">
      <dsp:nvSpPr>
        <dsp:cNvPr id="0" name=""/>
        <dsp:cNvSpPr/>
      </dsp:nvSpPr>
      <dsp:spPr>
        <a:xfrm rot="5400000">
          <a:off x="4588676" y="-2915903"/>
          <a:ext cx="433580" cy="8677066"/>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b="1" kern="1200" dirty="0">
              <a:latin typeface="+mj-lt"/>
            </a:rPr>
            <a:t>TRADE-OFF THEORY</a:t>
          </a:r>
        </a:p>
      </dsp:txBody>
      <dsp:txXfrm rot="-5400000">
        <a:off x="466933" y="1227006"/>
        <a:ext cx="8655900" cy="391248"/>
      </dsp:txXfrm>
    </dsp:sp>
    <dsp:sp modelId="{19E52E2A-881E-49CC-ADD9-7F9DF947A01B}">
      <dsp:nvSpPr>
        <dsp:cNvPr id="0" name=""/>
        <dsp:cNvSpPr/>
      </dsp:nvSpPr>
      <dsp:spPr>
        <a:xfrm rot="5400000">
          <a:off x="-100057" y="1907814"/>
          <a:ext cx="667047" cy="466933"/>
        </a:xfrm>
        <a:prstGeom prst="chevron">
          <a:avLst/>
        </a:prstGeom>
        <a:solidFill>
          <a:schemeClr val="accent2">
            <a:shade val="50000"/>
            <a:hueOff val="-27656"/>
            <a:satOff val="-5606"/>
            <a:lumOff val="3083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mj-lt"/>
            </a:rPr>
            <a:t>IV</a:t>
          </a:r>
        </a:p>
      </dsp:txBody>
      <dsp:txXfrm rot="-5400000">
        <a:off x="1" y="2041224"/>
        <a:ext cx="466933" cy="200114"/>
      </dsp:txXfrm>
    </dsp:sp>
    <dsp:sp modelId="{8BD10C1A-DFE5-439D-A044-DCF82CBA1C70}">
      <dsp:nvSpPr>
        <dsp:cNvPr id="0" name=""/>
        <dsp:cNvSpPr/>
      </dsp:nvSpPr>
      <dsp:spPr>
        <a:xfrm rot="5400000">
          <a:off x="4588676" y="-2313985"/>
          <a:ext cx="433580" cy="8677066"/>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b="1" kern="1200" dirty="0">
              <a:latin typeface="+mj-lt"/>
            </a:rPr>
            <a:t>PECKING –ORDER THEORY</a:t>
          </a:r>
        </a:p>
      </dsp:txBody>
      <dsp:txXfrm rot="-5400000">
        <a:off x="466933" y="1828924"/>
        <a:ext cx="8655900" cy="391248"/>
      </dsp:txXfrm>
    </dsp:sp>
    <dsp:sp modelId="{FD467B60-5AFE-4793-8F1C-4F539AD30CF7}">
      <dsp:nvSpPr>
        <dsp:cNvPr id="0" name=""/>
        <dsp:cNvSpPr/>
      </dsp:nvSpPr>
      <dsp:spPr>
        <a:xfrm rot="5400000">
          <a:off x="-100057" y="2509733"/>
          <a:ext cx="667047" cy="466933"/>
        </a:xfrm>
        <a:prstGeom prst="chevron">
          <a:avLst/>
        </a:prstGeom>
        <a:solidFill>
          <a:schemeClr val="accent2">
            <a:shade val="50000"/>
            <a:hueOff val="-36875"/>
            <a:satOff val="-7475"/>
            <a:lumOff val="4111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mj-lt"/>
            </a:rPr>
            <a:t>V</a:t>
          </a:r>
        </a:p>
      </dsp:txBody>
      <dsp:txXfrm rot="-5400000">
        <a:off x="1" y="2643143"/>
        <a:ext cx="466933" cy="200114"/>
      </dsp:txXfrm>
    </dsp:sp>
    <dsp:sp modelId="{7B8E25A9-B0A4-482D-9ACE-0AB3407EDDF9}">
      <dsp:nvSpPr>
        <dsp:cNvPr id="0" name=""/>
        <dsp:cNvSpPr/>
      </dsp:nvSpPr>
      <dsp:spPr>
        <a:xfrm rot="5400000">
          <a:off x="4588676" y="-1712066"/>
          <a:ext cx="433580" cy="8677066"/>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b="1" kern="1200" dirty="0">
              <a:latin typeface="+mj-lt"/>
            </a:rPr>
            <a:t>MARKET TIMING THEORY</a:t>
          </a:r>
        </a:p>
      </dsp:txBody>
      <dsp:txXfrm rot="-5400000">
        <a:off x="466933" y="2430843"/>
        <a:ext cx="8655900" cy="391248"/>
      </dsp:txXfrm>
    </dsp:sp>
    <dsp:sp modelId="{5F888C4E-667A-4827-ACDF-49FFA9199E01}">
      <dsp:nvSpPr>
        <dsp:cNvPr id="0" name=""/>
        <dsp:cNvSpPr/>
      </dsp:nvSpPr>
      <dsp:spPr>
        <a:xfrm rot="5400000">
          <a:off x="-100057" y="3111651"/>
          <a:ext cx="667047" cy="466933"/>
        </a:xfrm>
        <a:prstGeom prst="chevron">
          <a:avLst/>
        </a:prstGeom>
        <a:solidFill>
          <a:schemeClr val="accent2">
            <a:shade val="50000"/>
            <a:hueOff val="-36875"/>
            <a:satOff val="-7475"/>
            <a:lumOff val="4111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mj-lt"/>
            </a:rPr>
            <a:t>VI</a:t>
          </a:r>
        </a:p>
      </dsp:txBody>
      <dsp:txXfrm rot="-5400000">
        <a:off x="1" y="3245061"/>
        <a:ext cx="466933" cy="200114"/>
      </dsp:txXfrm>
    </dsp:sp>
    <dsp:sp modelId="{91C4C86D-7339-4DB2-9670-9293FB533119}">
      <dsp:nvSpPr>
        <dsp:cNvPr id="0" name=""/>
        <dsp:cNvSpPr/>
      </dsp:nvSpPr>
      <dsp:spPr>
        <a:xfrm rot="5400000">
          <a:off x="4588676" y="-1110148"/>
          <a:ext cx="433580" cy="8677066"/>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b="1" kern="1200" dirty="0">
              <a:latin typeface="+mj-lt"/>
            </a:rPr>
            <a:t>EQUITY ISSUE</a:t>
          </a:r>
        </a:p>
      </dsp:txBody>
      <dsp:txXfrm rot="-5400000">
        <a:off x="466933" y="3032761"/>
        <a:ext cx="8655900" cy="391248"/>
      </dsp:txXfrm>
    </dsp:sp>
    <dsp:sp modelId="{19BD0D48-4A07-4729-9B2A-0CE986900479}">
      <dsp:nvSpPr>
        <dsp:cNvPr id="0" name=""/>
        <dsp:cNvSpPr/>
      </dsp:nvSpPr>
      <dsp:spPr>
        <a:xfrm rot="5400000">
          <a:off x="-100057" y="3713570"/>
          <a:ext cx="667047" cy="466933"/>
        </a:xfrm>
        <a:prstGeom prst="chevron">
          <a:avLst/>
        </a:prstGeom>
        <a:solidFill>
          <a:schemeClr val="accent2">
            <a:shade val="50000"/>
            <a:hueOff val="-27656"/>
            <a:satOff val="-5606"/>
            <a:lumOff val="3083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dirty="0">
              <a:latin typeface="+mj-lt"/>
            </a:rPr>
            <a:t>V</a:t>
          </a:r>
          <a:r>
            <a:rPr lang="en-US" sz="1300" kern="1200" dirty="0">
              <a:latin typeface="+mj-lt"/>
            </a:rPr>
            <a:t>II</a:t>
          </a:r>
        </a:p>
      </dsp:txBody>
      <dsp:txXfrm rot="-5400000">
        <a:off x="1" y="3846980"/>
        <a:ext cx="466933" cy="200114"/>
      </dsp:txXfrm>
    </dsp:sp>
    <dsp:sp modelId="{411ACFEF-EA78-47CF-93C7-EF426244440D}">
      <dsp:nvSpPr>
        <dsp:cNvPr id="0" name=""/>
        <dsp:cNvSpPr/>
      </dsp:nvSpPr>
      <dsp:spPr>
        <a:xfrm rot="5400000">
          <a:off x="4588676" y="-508229"/>
          <a:ext cx="433580" cy="8677066"/>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b="1" kern="1200" dirty="0">
              <a:latin typeface="+mj-lt"/>
            </a:rPr>
            <a:t>DEBT FINANCING</a:t>
          </a:r>
        </a:p>
      </dsp:txBody>
      <dsp:txXfrm rot="-5400000">
        <a:off x="466933" y="3634680"/>
        <a:ext cx="8655900" cy="391248"/>
      </dsp:txXfrm>
    </dsp:sp>
    <dsp:sp modelId="{E4710433-A044-4C4D-8886-3B757FD12902}">
      <dsp:nvSpPr>
        <dsp:cNvPr id="0" name=""/>
        <dsp:cNvSpPr/>
      </dsp:nvSpPr>
      <dsp:spPr>
        <a:xfrm rot="5400000">
          <a:off x="-100057" y="4315489"/>
          <a:ext cx="667047" cy="466933"/>
        </a:xfrm>
        <a:prstGeom prst="chevron">
          <a:avLst/>
        </a:prstGeom>
        <a:solidFill>
          <a:schemeClr val="accent2">
            <a:shade val="50000"/>
            <a:hueOff val="-18437"/>
            <a:satOff val="-3737"/>
            <a:lumOff val="205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vi-VN" sz="1300" kern="1200" dirty="0">
              <a:latin typeface="+mj-lt"/>
            </a:rPr>
            <a:t>VI</a:t>
          </a:r>
          <a:r>
            <a:rPr lang="en-US" sz="1300" kern="1200" dirty="0">
              <a:latin typeface="+mj-lt"/>
            </a:rPr>
            <a:t>III</a:t>
          </a:r>
        </a:p>
      </dsp:txBody>
      <dsp:txXfrm rot="-5400000">
        <a:off x="1" y="4448899"/>
        <a:ext cx="466933" cy="200114"/>
      </dsp:txXfrm>
    </dsp:sp>
    <dsp:sp modelId="{0AF3FC90-C33B-4936-93FE-3BC99A4DDF8D}">
      <dsp:nvSpPr>
        <dsp:cNvPr id="0" name=""/>
        <dsp:cNvSpPr/>
      </dsp:nvSpPr>
      <dsp:spPr>
        <a:xfrm rot="5400000">
          <a:off x="4588676" y="93689"/>
          <a:ext cx="433580" cy="8677066"/>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b="1" kern="1200" dirty="0">
              <a:latin typeface="+mj-lt"/>
            </a:rPr>
            <a:t>DIVIDEND POLICY</a:t>
          </a:r>
        </a:p>
      </dsp:txBody>
      <dsp:txXfrm rot="-5400000">
        <a:off x="466933" y="4236598"/>
        <a:ext cx="8655900" cy="391248"/>
      </dsp:txXfrm>
    </dsp:sp>
    <dsp:sp modelId="{4BE2E8A8-A1FB-40B0-8484-2DF5CF3F1393}">
      <dsp:nvSpPr>
        <dsp:cNvPr id="0" name=""/>
        <dsp:cNvSpPr/>
      </dsp:nvSpPr>
      <dsp:spPr>
        <a:xfrm rot="5400000">
          <a:off x="-100057" y="4917407"/>
          <a:ext cx="667047" cy="466933"/>
        </a:xfrm>
        <a:prstGeom prst="chevron">
          <a:avLst/>
        </a:prstGeom>
        <a:solidFill>
          <a:schemeClr val="accent2">
            <a:shade val="50000"/>
            <a:hueOff val="-9219"/>
            <a:satOff val="-1869"/>
            <a:lumOff val="102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mj-lt"/>
            </a:rPr>
            <a:t>IX</a:t>
          </a:r>
        </a:p>
      </dsp:txBody>
      <dsp:txXfrm rot="-5400000">
        <a:off x="1" y="5050817"/>
        <a:ext cx="466933" cy="200114"/>
      </dsp:txXfrm>
    </dsp:sp>
    <dsp:sp modelId="{454C4634-D125-43E4-96F0-948562DF5F13}">
      <dsp:nvSpPr>
        <dsp:cNvPr id="0" name=""/>
        <dsp:cNvSpPr/>
      </dsp:nvSpPr>
      <dsp:spPr>
        <a:xfrm rot="5400000">
          <a:off x="4588676" y="695607"/>
          <a:ext cx="433580" cy="8677066"/>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b="1" kern="1200" dirty="0">
              <a:latin typeface="+mj-lt"/>
            </a:rPr>
            <a:t>HOMEWORK</a:t>
          </a:r>
        </a:p>
      </dsp:txBody>
      <dsp:txXfrm rot="-5400000">
        <a:off x="466933" y="4838516"/>
        <a:ext cx="8655900" cy="39124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r>
              <a:rPr lang="vi-VN"/>
              <a:t>Kỹ năng Giao tiếp và Thuyết trình</a:t>
            </a:r>
            <a:endParaRPr lang="en-US"/>
          </a:p>
        </p:txBody>
      </p:sp>
      <p:sp>
        <p:nvSpPr>
          <p:cNvPr id="13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3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r>
              <a:rPr lang="en-US"/>
              <a:t>ThS. Trần Nguyên Chất</a:t>
            </a:r>
          </a:p>
        </p:txBody>
      </p:sp>
      <p:sp>
        <p:nvSpPr>
          <p:cNvPr id="13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4C2545CC-EA56-49B8-B497-8F8B6AC2922E}"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r>
              <a:rPr lang="vi-VN"/>
              <a:t>Kỹ năng Giao tiếp và Thuyết trình</a:t>
            </a: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r>
              <a:rPr lang="en-US"/>
              <a:t>ThS. Trần Nguyên Chất</a:t>
            </a: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CBF2BEB-69F8-431C-9A27-EEB99C1603E2}"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BC1CBA1-5E06-4AAE-8B1D-BADDD55A354C}" type="slidenum">
              <a:rPr lang="en-US" smtClean="0"/>
              <a:pPr/>
              <a:t>2</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
        <p:nvSpPr>
          <p:cNvPr id="34821" name="Header Placeholder 4"/>
          <p:cNvSpPr>
            <a:spLocks noGrp="1"/>
          </p:cNvSpPr>
          <p:nvPr>
            <p:ph type="hdr" sz="quarter"/>
          </p:nvPr>
        </p:nvSpPr>
        <p:spPr>
          <a:noFill/>
        </p:spPr>
        <p:txBody>
          <a:bodyPr/>
          <a:lstStyle/>
          <a:p>
            <a:r>
              <a:rPr lang="vi-VN"/>
              <a:t>Kỹ năng Giao tiếp và Thuyết trình</a:t>
            </a:r>
            <a:endParaRPr lang="en-US"/>
          </a:p>
        </p:txBody>
      </p:sp>
      <p:sp>
        <p:nvSpPr>
          <p:cNvPr id="34822" name="Footer Placeholder 5"/>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11"/>
          </p:nvPr>
        </p:nvSpPr>
        <p:spPr/>
        <p:txBody>
          <a:bodyPr/>
          <a:lstStyle/>
          <a:p>
            <a:pPr>
              <a:defRPr/>
            </a:pPr>
            <a:r>
              <a:rPr lang="en-US"/>
              <a:t>ThS. Trần Nguyên Chất</a:t>
            </a:r>
          </a:p>
        </p:txBody>
      </p:sp>
      <p:sp>
        <p:nvSpPr>
          <p:cNvPr id="6" name="Slide Number Placeholder 5"/>
          <p:cNvSpPr>
            <a:spLocks noGrp="1"/>
          </p:cNvSpPr>
          <p:nvPr>
            <p:ph type="sldNum" sz="quarter" idx="12"/>
          </p:nvPr>
        </p:nvSpPr>
        <p:spPr/>
        <p:txBody>
          <a:bodyPr/>
          <a:lstStyle/>
          <a:p>
            <a:pPr>
              <a:defRPr/>
            </a:pPr>
            <a:fld id="{5CBF2BEB-69F8-431C-9A27-EEB99C1603E2}" type="slidenum">
              <a:rPr lang="en-US" smtClean="0"/>
              <a:pPr>
                <a:defRPr/>
              </a:pPr>
              <a:t>28</a:t>
            </a:fld>
            <a:endParaRPr lang="en-US"/>
          </a:p>
        </p:txBody>
      </p:sp>
    </p:spTree>
    <p:extLst>
      <p:ext uri="{BB962C8B-B14F-4D97-AF65-F5344CB8AC3E}">
        <p14:creationId xmlns:p14="http://schemas.microsoft.com/office/powerpoint/2010/main" val="2930205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Slide Number Placeholder 3"/>
          <p:cNvSpPr>
            <a:spLocks noGrp="1"/>
          </p:cNvSpPr>
          <p:nvPr>
            <p:ph type="sldNum" sz="quarter" idx="5"/>
          </p:nvPr>
        </p:nvSpPr>
        <p:spPr>
          <a:noFill/>
        </p:spPr>
        <p:txBody>
          <a:bodyPr/>
          <a:lstStyle/>
          <a:p>
            <a:fld id="{97072FA8-E90C-4B4D-8137-D4625F9680F0}" type="slidenum">
              <a:rPr lang="en-US"/>
              <a:pPr/>
              <a:t>29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Slide Number Placeholder 3"/>
          <p:cNvSpPr>
            <a:spLocks noGrp="1"/>
          </p:cNvSpPr>
          <p:nvPr>
            <p:ph type="sldNum" sz="quarter" idx="5"/>
          </p:nvPr>
        </p:nvSpPr>
        <p:spPr>
          <a:noFill/>
        </p:spPr>
        <p:txBody>
          <a:bodyPr/>
          <a:lstStyle/>
          <a:p>
            <a:fld id="{97072FA8-E90C-4B4D-8137-D4625F9680F0}" type="slidenum">
              <a:rPr lang="en-US"/>
              <a:pPr/>
              <a:t>30</a:t>
            </a:fld>
            <a:endParaRPr lang="en-US"/>
          </a:p>
        </p:txBody>
      </p:sp>
    </p:spTree>
    <p:extLst>
      <p:ext uri="{BB962C8B-B14F-4D97-AF65-F5344CB8AC3E}">
        <p14:creationId xmlns:p14="http://schemas.microsoft.com/office/powerpoint/2010/main" val="310151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Slide Number Placeholder 3"/>
          <p:cNvSpPr>
            <a:spLocks noGrp="1"/>
          </p:cNvSpPr>
          <p:nvPr>
            <p:ph type="sldNum" sz="quarter" idx="5"/>
          </p:nvPr>
        </p:nvSpPr>
        <p:spPr>
          <a:noFill/>
        </p:spPr>
        <p:txBody>
          <a:bodyPr/>
          <a:lstStyle/>
          <a:p>
            <a:fld id="{97072FA8-E90C-4B4D-8137-D4625F9680F0}" type="slidenum">
              <a:rPr lang="en-US"/>
              <a:pPr/>
              <a:t>31</a:t>
            </a:fld>
            <a:endParaRPr lang="en-US"/>
          </a:p>
        </p:txBody>
      </p:sp>
    </p:spTree>
    <p:extLst>
      <p:ext uri="{BB962C8B-B14F-4D97-AF65-F5344CB8AC3E}">
        <p14:creationId xmlns:p14="http://schemas.microsoft.com/office/powerpoint/2010/main" val="3674762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Slide Number Placeholder 3"/>
          <p:cNvSpPr>
            <a:spLocks noGrp="1"/>
          </p:cNvSpPr>
          <p:nvPr>
            <p:ph type="sldNum" sz="quarter" idx="5"/>
          </p:nvPr>
        </p:nvSpPr>
        <p:spPr>
          <a:noFill/>
        </p:spPr>
        <p:txBody>
          <a:bodyPr/>
          <a:lstStyle/>
          <a:p>
            <a:fld id="{97072FA8-E90C-4B4D-8137-D4625F9680F0}" type="slidenum">
              <a:rPr lang="en-US"/>
              <a:pPr/>
              <a:t>32</a:t>
            </a:fld>
            <a:endParaRPr lang="en-US"/>
          </a:p>
        </p:txBody>
      </p:sp>
    </p:spTree>
    <p:extLst>
      <p:ext uri="{BB962C8B-B14F-4D97-AF65-F5344CB8AC3E}">
        <p14:creationId xmlns:p14="http://schemas.microsoft.com/office/powerpoint/2010/main" val="4228560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Slide Number Placeholder 3"/>
          <p:cNvSpPr>
            <a:spLocks noGrp="1"/>
          </p:cNvSpPr>
          <p:nvPr>
            <p:ph type="sldNum" sz="quarter" idx="5"/>
          </p:nvPr>
        </p:nvSpPr>
        <p:spPr>
          <a:noFill/>
        </p:spPr>
        <p:txBody>
          <a:bodyPr/>
          <a:lstStyle/>
          <a:p>
            <a:fld id="{97072FA8-E90C-4B4D-8137-D4625F9680F0}" type="slidenum">
              <a:rPr lang="en-US"/>
              <a:pPr/>
              <a:t>33</a:t>
            </a:fld>
            <a:endParaRPr lang="en-US"/>
          </a:p>
        </p:txBody>
      </p:sp>
    </p:spTree>
    <p:extLst>
      <p:ext uri="{BB962C8B-B14F-4D97-AF65-F5344CB8AC3E}">
        <p14:creationId xmlns:p14="http://schemas.microsoft.com/office/powerpoint/2010/main" val="1624203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35</a:t>
            </a:fld>
            <a:endParaRPr lang="en-US"/>
          </a:p>
        </p:txBody>
      </p:sp>
    </p:spTree>
    <p:extLst>
      <p:ext uri="{BB962C8B-B14F-4D97-AF65-F5344CB8AC3E}">
        <p14:creationId xmlns:p14="http://schemas.microsoft.com/office/powerpoint/2010/main" val="411855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36</a:t>
            </a:fld>
            <a:endParaRPr lang="en-US"/>
          </a:p>
        </p:txBody>
      </p:sp>
    </p:spTree>
    <p:extLst>
      <p:ext uri="{BB962C8B-B14F-4D97-AF65-F5344CB8AC3E}">
        <p14:creationId xmlns:p14="http://schemas.microsoft.com/office/powerpoint/2010/main" val="936164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37</a:t>
            </a:fld>
            <a:endParaRPr lang="en-US"/>
          </a:p>
        </p:txBody>
      </p:sp>
    </p:spTree>
    <p:extLst>
      <p:ext uri="{BB962C8B-B14F-4D97-AF65-F5344CB8AC3E}">
        <p14:creationId xmlns:p14="http://schemas.microsoft.com/office/powerpoint/2010/main" val="25052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38</a:t>
            </a:fld>
            <a:endParaRPr lang="en-US"/>
          </a:p>
        </p:txBody>
      </p:sp>
    </p:spTree>
    <p:extLst>
      <p:ext uri="{BB962C8B-B14F-4D97-AF65-F5344CB8AC3E}">
        <p14:creationId xmlns:p14="http://schemas.microsoft.com/office/powerpoint/2010/main" val="362359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8625704-DE92-484A-B048-B1AFD5DBBFB5}" type="slidenum">
              <a:rPr lang="en-US" smtClean="0"/>
              <a:pPr/>
              <a:t>3</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
        <p:nvSpPr>
          <p:cNvPr id="35845" name="Header Placeholder 4"/>
          <p:cNvSpPr>
            <a:spLocks noGrp="1"/>
          </p:cNvSpPr>
          <p:nvPr>
            <p:ph type="hdr" sz="quarter"/>
          </p:nvPr>
        </p:nvSpPr>
        <p:spPr>
          <a:noFill/>
        </p:spPr>
        <p:txBody>
          <a:bodyPr/>
          <a:lstStyle/>
          <a:p>
            <a:r>
              <a:rPr lang="vi-VN"/>
              <a:t>Kỹ năng Giao tiếp và Thuyết trình</a:t>
            </a:r>
            <a:endParaRPr lang="en-US"/>
          </a:p>
        </p:txBody>
      </p:sp>
      <p:sp>
        <p:nvSpPr>
          <p:cNvPr id="35846" name="Footer Placeholder 5"/>
          <p:cNvSpPr>
            <a:spLocks noGrp="1"/>
          </p:cNvSpPr>
          <p:nvPr>
            <p:ph type="ftr" sz="quarter" idx="4"/>
          </p:nvPr>
        </p:nvSpPr>
        <p:spPr>
          <a:noFill/>
        </p:spPr>
        <p:txBody>
          <a:bodyPr/>
          <a:lstStyle/>
          <a:p>
            <a:r>
              <a:rPr lang="en-US"/>
              <a:t>ThS. Trần Nguyên Chất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4"/>
          </p:nvPr>
        </p:nvSpPr>
        <p:spPr/>
        <p:txBody>
          <a:bodyPr/>
          <a:lstStyle/>
          <a:p>
            <a:pPr>
              <a:defRPr/>
            </a:pPr>
            <a:r>
              <a:rPr lang="en-US"/>
              <a:t>ThS. Trần Nguyên Chất</a:t>
            </a:r>
          </a:p>
        </p:txBody>
      </p:sp>
      <p:sp>
        <p:nvSpPr>
          <p:cNvPr id="6" name="Slide Number Placeholder 5"/>
          <p:cNvSpPr>
            <a:spLocks noGrp="1"/>
          </p:cNvSpPr>
          <p:nvPr>
            <p:ph type="sldNum" sz="quarter" idx="5"/>
          </p:nvPr>
        </p:nvSpPr>
        <p:spPr/>
        <p:txBody>
          <a:bodyPr/>
          <a:lstStyle/>
          <a:p>
            <a:pPr>
              <a:defRPr/>
            </a:pPr>
            <a:fld id="{5CBF2BEB-69F8-431C-9A27-EEB99C1603E2}" type="slidenum">
              <a:rPr lang="en-US" smtClean="0"/>
              <a:pPr>
                <a:defRPr/>
              </a:pPr>
              <a:t>39</a:t>
            </a:fld>
            <a:endParaRPr lang="en-US"/>
          </a:p>
        </p:txBody>
      </p:sp>
    </p:spTree>
    <p:extLst>
      <p:ext uri="{BB962C8B-B14F-4D97-AF65-F5344CB8AC3E}">
        <p14:creationId xmlns:p14="http://schemas.microsoft.com/office/powerpoint/2010/main" val="3276286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11"/>
          </p:nvPr>
        </p:nvSpPr>
        <p:spPr/>
        <p:txBody>
          <a:bodyPr/>
          <a:lstStyle/>
          <a:p>
            <a:pPr>
              <a:defRPr/>
            </a:pPr>
            <a:r>
              <a:rPr lang="en-US"/>
              <a:t>ThS. Trần Nguyên Chất</a:t>
            </a:r>
          </a:p>
        </p:txBody>
      </p:sp>
      <p:sp>
        <p:nvSpPr>
          <p:cNvPr id="6" name="Slide Number Placeholder 5"/>
          <p:cNvSpPr>
            <a:spLocks noGrp="1"/>
          </p:cNvSpPr>
          <p:nvPr>
            <p:ph type="sldNum" sz="quarter" idx="12"/>
          </p:nvPr>
        </p:nvSpPr>
        <p:spPr/>
        <p:txBody>
          <a:bodyPr/>
          <a:lstStyle/>
          <a:p>
            <a:pPr>
              <a:defRPr/>
            </a:pPr>
            <a:fld id="{5CBF2BEB-69F8-431C-9A27-EEB99C1603E2}" type="slidenum">
              <a:rPr lang="en-US" smtClean="0"/>
              <a:pPr>
                <a:defRPr/>
              </a:pPr>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11"/>
          </p:nvPr>
        </p:nvSpPr>
        <p:spPr/>
        <p:txBody>
          <a:bodyPr/>
          <a:lstStyle/>
          <a:p>
            <a:pPr>
              <a:defRPr/>
            </a:pPr>
            <a:r>
              <a:rPr lang="en-US"/>
              <a:t>ThS. Trần Nguyên Chất</a:t>
            </a:r>
          </a:p>
        </p:txBody>
      </p:sp>
      <p:sp>
        <p:nvSpPr>
          <p:cNvPr id="6" name="Slide Number Placeholder 5"/>
          <p:cNvSpPr>
            <a:spLocks noGrp="1"/>
          </p:cNvSpPr>
          <p:nvPr>
            <p:ph type="sldNum" sz="quarter" idx="12"/>
          </p:nvPr>
        </p:nvSpPr>
        <p:spPr/>
        <p:txBody>
          <a:bodyPr/>
          <a:lstStyle/>
          <a:p>
            <a:pPr>
              <a:defRPr/>
            </a:pPr>
            <a:fld id="{5CBF2BEB-69F8-431C-9A27-EEB99C1603E2}" type="slidenum">
              <a:rPr lang="en-US" smtClean="0"/>
              <a:pPr>
                <a:defRPr/>
              </a:pPr>
              <a:t>22</a:t>
            </a:fld>
            <a:endParaRPr lang="en-US"/>
          </a:p>
        </p:txBody>
      </p:sp>
    </p:spTree>
    <p:extLst>
      <p:ext uri="{BB962C8B-B14F-4D97-AF65-F5344CB8AC3E}">
        <p14:creationId xmlns:p14="http://schemas.microsoft.com/office/powerpoint/2010/main" val="4278317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11"/>
          </p:nvPr>
        </p:nvSpPr>
        <p:spPr/>
        <p:txBody>
          <a:bodyPr/>
          <a:lstStyle/>
          <a:p>
            <a:pPr>
              <a:defRPr/>
            </a:pPr>
            <a:r>
              <a:rPr lang="en-US"/>
              <a:t>ThS. Trần Nguyên Chất</a:t>
            </a:r>
          </a:p>
        </p:txBody>
      </p:sp>
      <p:sp>
        <p:nvSpPr>
          <p:cNvPr id="6" name="Slide Number Placeholder 5"/>
          <p:cNvSpPr>
            <a:spLocks noGrp="1"/>
          </p:cNvSpPr>
          <p:nvPr>
            <p:ph type="sldNum" sz="quarter" idx="12"/>
          </p:nvPr>
        </p:nvSpPr>
        <p:spPr/>
        <p:txBody>
          <a:bodyPr/>
          <a:lstStyle/>
          <a:p>
            <a:pPr>
              <a:defRPr/>
            </a:pPr>
            <a:fld id="{5CBF2BEB-69F8-431C-9A27-EEB99C1603E2}" type="slidenum">
              <a:rPr lang="en-US" smtClean="0"/>
              <a:pPr>
                <a:defRPr/>
              </a:pPr>
              <a:t>23</a:t>
            </a:fld>
            <a:endParaRPr lang="en-US"/>
          </a:p>
        </p:txBody>
      </p:sp>
    </p:spTree>
    <p:extLst>
      <p:ext uri="{BB962C8B-B14F-4D97-AF65-F5344CB8AC3E}">
        <p14:creationId xmlns:p14="http://schemas.microsoft.com/office/powerpoint/2010/main" val="2290365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11"/>
          </p:nvPr>
        </p:nvSpPr>
        <p:spPr/>
        <p:txBody>
          <a:bodyPr/>
          <a:lstStyle/>
          <a:p>
            <a:pPr>
              <a:defRPr/>
            </a:pPr>
            <a:r>
              <a:rPr lang="en-US"/>
              <a:t>ThS. Trần Nguyên Chất</a:t>
            </a:r>
          </a:p>
        </p:txBody>
      </p:sp>
      <p:sp>
        <p:nvSpPr>
          <p:cNvPr id="6" name="Slide Number Placeholder 5"/>
          <p:cNvSpPr>
            <a:spLocks noGrp="1"/>
          </p:cNvSpPr>
          <p:nvPr>
            <p:ph type="sldNum" sz="quarter" idx="12"/>
          </p:nvPr>
        </p:nvSpPr>
        <p:spPr/>
        <p:txBody>
          <a:bodyPr/>
          <a:lstStyle/>
          <a:p>
            <a:pPr>
              <a:defRPr/>
            </a:pPr>
            <a:fld id="{5CBF2BEB-69F8-431C-9A27-EEB99C1603E2}" type="slidenum">
              <a:rPr lang="en-US" smtClean="0"/>
              <a:pPr>
                <a:defRPr/>
              </a:pPr>
              <a:t>24</a:t>
            </a:fld>
            <a:endParaRPr lang="en-US"/>
          </a:p>
        </p:txBody>
      </p:sp>
    </p:spTree>
    <p:extLst>
      <p:ext uri="{BB962C8B-B14F-4D97-AF65-F5344CB8AC3E}">
        <p14:creationId xmlns:p14="http://schemas.microsoft.com/office/powerpoint/2010/main" val="1148048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11"/>
          </p:nvPr>
        </p:nvSpPr>
        <p:spPr/>
        <p:txBody>
          <a:bodyPr/>
          <a:lstStyle/>
          <a:p>
            <a:pPr>
              <a:defRPr/>
            </a:pPr>
            <a:r>
              <a:rPr lang="en-US"/>
              <a:t>ThS. Trần Nguyên Chất</a:t>
            </a:r>
          </a:p>
        </p:txBody>
      </p:sp>
      <p:sp>
        <p:nvSpPr>
          <p:cNvPr id="6" name="Slide Number Placeholder 5"/>
          <p:cNvSpPr>
            <a:spLocks noGrp="1"/>
          </p:cNvSpPr>
          <p:nvPr>
            <p:ph type="sldNum" sz="quarter" idx="12"/>
          </p:nvPr>
        </p:nvSpPr>
        <p:spPr/>
        <p:txBody>
          <a:bodyPr/>
          <a:lstStyle/>
          <a:p>
            <a:pPr>
              <a:defRPr/>
            </a:pPr>
            <a:fld id="{5CBF2BEB-69F8-431C-9A27-EEB99C1603E2}" type="slidenum">
              <a:rPr lang="en-US" smtClean="0"/>
              <a:pPr>
                <a:defRPr/>
              </a:pPr>
              <a:t>25</a:t>
            </a:fld>
            <a:endParaRPr lang="en-US"/>
          </a:p>
        </p:txBody>
      </p:sp>
    </p:spTree>
    <p:extLst>
      <p:ext uri="{BB962C8B-B14F-4D97-AF65-F5344CB8AC3E}">
        <p14:creationId xmlns:p14="http://schemas.microsoft.com/office/powerpoint/2010/main" val="1983608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11"/>
          </p:nvPr>
        </p:nvSpPr>
        <p:spPr/>
        <p:txBody>
          <a:bodyPr/>
          <a:lstStyle/>
          <a:p>
            <a:pPr>
              <a:defRPr/>
            </a:pPr>
            <a:r>
              <a:rPr lang="en-US"/>
              <a:t>ThS. Trần Nguyên Chất</a:t>
            </a:r>
          </a:p>
        </p:txBody>
      </p:sp>
      <p:sp>
        <p:nvSpPr>
          <p:cNvPr id="6" name="Slide Number Placeholder 5"/>
          <p:cNvSpPr>
            <a:spLocks noGrp="1"/>
          </p:cNvSpPr>
          <p:nvPr>
            <p:ph type="sldNum" sz="quarter" idx="12"/>
          </p:nvPr>
        </p:nvSpPr>
        <p:spPr/>
        <p:txBody>
          <a:bodyPr/>
          <a:lstStyle/>
          <a:p>
            <a:pPr>
              <a:defRPr/>
            </a:pPr>
            <a:fld id="{5CBF2BEB-69F8-431C-9A27-EEB99C1603E2}" type="slidenum">
              <a:rPr lang="en-US" smtClean="0"/>
              <a:pPr>
                <a:defRPr/>
              </a:pPr>
              <a:t>26</a:t>
            </a:fld>
            <a:endParaRPr lang="en-US"/>
          </a:p>
        </p:txBody>
      </p:sp>
    </p:spTree>
    <p:extLst>
      <p:ext uri="{BB962C8B-B14F-4D97-AF65-F5344CB8AC3E}">
        <p14:creationId xmlns:p14="http://schemas.microsoft.com/office/powerpoint/2010/main" val="2953898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vi-VN"/>
              <a:t>Kỹ năng Giao tiếp và Thuyết trình</a:t>
            </a:r>
            <a:endParaRPr lang="en-US"/>
          </a:p>
        </p:txBody>
      </p:sp>
      <p:sp>
        <p:nvSpPr>
          <p:cNvPr id="5" name="Footer Placeholder 4"/>
          <p:cNvSpPr>
            <a:spLocks noGrp="1"/>
          </p:cNvSpPr>
          <p:nvPr>
            <p:ph type="ftr" sz="quarter" idx="11"/>
          </p:nvPr>
        </p:nvSpPr>
        <p:spPr/>
        <p:txBody>
          <a:bodyPr/>
          <a:lstStyle/>
          <a:p>
            <a:pPr>
              <a:defRPr/>
            </a:pPr>
            <a:r>
              <a:rPr lang="en-US"/>
              <a:t>ThS. Trần Nguyên Chất</a:t>
            </a:r>
          </a:p>
        </p:txBody>
      </p:sp>
      <p:sp>
        <p:nvSpPr>
          <p:cNvPr id="6" name="Slide Number Placeholder 5"/>
          <p:cNvSpPr>
            <a:spLocks noGrp="1"/>
          </p:cNvSpPr>
          <p:nvPr>
            <p:ph type="sldNum" sz="quarter" idx="12"/>
          </p:nvPr>
        </p:nvSpPr>
        <p:spPr/>
        <p:txBody>
          <a:bodyPr/>
          <a:lstStyle/>
          <a:p>
            <a:pPr>
              <a:defRPr/>
            </a:pPr>
            <a:fld id="{5CBF2BEB-69F8-431C-9A27-EEB99C1603E2}" type="slidenum">
              <a:rPr lang="en-US" smtClean="0"/>
              <a:pPr>
                <a:defRPr/>
              </a:pPr>
              <a:t>27</a:t>
            </a:fld>
            <a:endParaRPr lang="en-US"/>
          </a:p>
        </p:txBody>
      </p:sp>
    </p:spTree>
    <p:extLst>
      <p:ext uri="{BB962C8B-B14F-4D97-AF65-F5344CB8AC3E}">
        <p14:creationId xmlns:p14="http://schemas.microsoft.com/office/powerpoint/2010/main" val="3387320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B4D2068F-418B-4B43-A071-3EEC89035CB3}"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14BE1384-35D3-4E24-B5B5-F09A59360253}"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513" y="142875"/>
            <a:ext cx="2249487" cy="5983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2875" y="142875"/>
            <a:ext cx="6599238" cy="5983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968A2E60-DC49-46DF-AA4D-2DB3622844AE}"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B0FFC685-2EE6-4E8B-8B57-13668B332CC3}" type="slidenum">
              <a:rPr lang="vi-VN"/>
              <a:pPr>
                <a:defRPr/>
              </a:pPr>
              <a:t>‹#›</a:t>
            </a:fld>
            <a:endParaRPr lang="vi-V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5F438FFB-B064-46FF-AEFE-FDBF423D3F29}" type="slidenum">
              <a:rPr lang="vi-VN"/>
              <a:pPr>
                <a:defRPr/>
              </a:pPr>
              <a:t>‹#›</a:t>
            </a:fld>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89B1961-8601-41AB-8990-5C4780EF5815}" type="slidenum">
              <a:rPr lang="vi-VN"/>
              <a:pPr>
                <a:defRPr/>
              </a:pPr>
              <a:t>‹#›</a:t>
            </a:fld>
            <a:endParaRPr lang="vi-V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2875"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3641D33B-7EEE-4B47-83CE-DACDF4571AB0}" type="slidenum">
              <a:rPr lang="vi-VN"/>
              <a:pPr>
                <a:defRPr/>
              </a:pPr>
              <a:t>‹#›</a:t>
            </a:fld>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vi-VN"/>
          </a:p>
        </p:txBody>
      </p:sp>
      <p:sp>
        <p:nvSpPr>
          <p:cNvPr id="8" name="Footer Placeholder 4"/>
          <p:cNvSpPr>
            <a:spLocks noGrp="1"/>
          </p:cNvSpPr>
          <p:nvPr>
            <p:ph type="ftr" sz="quarter" idx="11"/>
          </p:nvPr>
        </p:nvSpPr>
        <p:spPr/>
        <p:txBody>
          <a:bodyPr/>
          <a:lstStyle>
            <a:lvl1pPr>
              <a:defRPr/>
            </a:lvl1pPr>
          </a:lstStyle>
          <a:p>
            <a:pPr>
              <a:defRPr/>
            </a:pPr>
            <a:endParaRPr lang="vi-VN"/>
          </a:p>
        </p:txBody>
      </p:sp>
      <p:sp>
        <p:nvSpPr>
          <p:cNvPr id="9" name="Slide Number Placeholder 5"/>
          <p:cNvSpPr>
            <a:spLocks noGrp="1"/>
          </p:cNvSpPr>
          <p:nvPr>
            <p:ph type="sldNum" sz="quarter" idx="12"/>
          </p:nvPr>
        </p:nvSpPr>
        <p:spPr/>
        <p:txBody>
          <a:bodyPr/>
          <a:lstStyle>
            <a:lvl1pPr>
              <a:defRPr/>
            </a:lvl1pPr>
          </a:lstStyle>
          <a:p>
            <a:pPr>
              <a:defRPr/>
            </a:pPr>
            <a:fld id="{5ED930B8-4234-4DDE-A318-FB9A63183386}" type="slidenum">
              <a:rPr lang="vi-VN"/>
              <a:pPr>
                <a:defRPr/>
              </a:pPr>
              <a:t>‹#›</a:t>
            </a:fld>
            <a:endParaRPr lang="vi-V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vi-VN"/>
          </a:p>
        </p:txBody>
      </p:sp>
      <p:sp>
        <p:nvSpPr>
          <p:cNvPr id="4" name="Footer Placeholder 4"/>
          <p:cNvSpPr>
            <a:spLocks noGrp="1"/>
          </p:cNvSpPr>
          <p:nvPr>
            <p:ph type="ftr" sz="quarter" idx="11"/>
          </p:nvPr>
        </p:nvSpPr>
        <p:spPr/>
        <p:txBody>
          <a:bodyPr/>
          <a:lstStyle>
            <a:lvl1pPr>
              <a:defRPr/>
            </a:lvl1pPr>
          </a:lstStyle>
          <a:p>
            <a:pPr>
              <a:defRPr/>
            </a:pPr>
            <a:endParaRPr lang="vi-VN"/>
          </a:p>
        </p:txBody>
      </p:sp>
      <p:sp>
        <p:nvSpPr>
          <p:cNvPr id="5" name="Slide Number Placeholder 5"/>
          <p:cNvSpPr>
            <a:spLocks noGrp="1"/>
          </p:cNvSpPr>
          <p:nvPr>
            <p:ph type="sldNum" sz="quarter" idx="12"/>
          </p:nvPr>
        </p:nvSpPr>
        <p:spPr/>
        <p:txBody>
          <a:bodyPr/>
          <a:lstStyle>
            <a:lvl1pPr>
              <a:defRPr/>
            </a:lvl1pPr>
          </a:lstStyle>
          <a:p>
            <a:pPr>
              <a:defRPr/>
            </a:pPr>
            <a:fld id="{A48BE472-2AA5-40FB-9448-6294DF09E21B}" type="slidenum">
              <a:rPr lang="vi-VN"/>
              <a:pPr>
                <a:defRPr/>
              </a:pPr>
              <a:t>‹#›</a:t>
            </a:fld>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vi-VN"/>
          </a:p>
        </p:txBody>
      </p:sp>
      <p:sp>
        <p:nvSpPr>
          <p:cNvPr id="3" name="Footer Placeholder 4"/>
          <p:cNvSpPr>
            <a:spLocks noGrp="1"/>
          </p:cNvSpPr>
          <p:nvPr>
            <p:ph type="ftr" sz="quarter" idx="11"/>
          </p:nvPr>
        </p:nvSpPr>
        <p:spPr/>
        <p:txBody>
          <a:bodyPr/>
          <a:lstStyle>
            <a:lvl1pPr>
              <a:defRPr/>
            </a:lvl1pPr>
          </a:lstStyle>
          <a:p>
            <a:pPr>
              <a:defRPr/>
            </a:pPr>
            <a:endParaRPr lang="vi-VN"/>
          </a:p>
        </p:txBody>
      </p:sp>
      <p:sp>
        <p:nvSpPr>
          <p:cNvPr id="4" name="Slide Number Placeholder 5"/>
          <p:cNvSpPr>
            <a:spLocks noGrp="1"/>
          </p:cNvSpPr>
          <p:nvPr>
            <p:ph type="sldNum" sz="quarter" idx="12"/>
          </p:nvPr>
        </p:nvSpPr>
        <p:spPr/>
        <p:txBody>
          <a:bodyPr/>
          <a:lstStyle>
            <a:lvl1pPr>
              <a:defRPr/>
            </a:lvl1pPr>
          </a:lstStyle>
          <a:p>
            <a:pPr>
              <a:defRPr/>
            </a:pPr>
            <a:fld id="{ECAE3E66-F402-4F95-93C0-C90C0568C30F}" type="slidenum">
              <a:rPr lang="vi-VN"/>
              <a:pPr>
                <a:defRPr/>
              </a:pPr>
              <a:t>‹#›</a:t>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E580A3A9-996F-4DC7-964C-487BBAF1D3EA}"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FDF28CF6-417F-4BEA-A1D1-19A0E382E4A8}" type="slidenum">
              <a:rPr lang="vi-VN"/>
              <a:pPr>
                <a:defRPr/>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F1BC4B2B-1444-46F9-8632-B31729C43BF0}" type="slidenum">
              <a:rPr lang="vi-VN"/>
              <a:pPr>
                <a:defRPr/>
              </a:pPr>
              <a:t>‹#›</a:t>
            </a:fld>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DDBDF325-9CE3-4C79-A145-803CB46E0B3B}" type="slidenum">
              <a:rPr lang="vi-VN"/>
              <a:pPr>
                <a:defRPr/>
              </a:pPr>
              <a:t>‹#›</a:t>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513" y="142875"/>
            <a:ext cx="2249487" cy="5983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2875" y="142875"/>
            <a:ext cx="6599238" cy="5983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9160900C-2477-4CEE-87E7-1FDE47CF4CE1}" type="slidenum">
              <a:rPr lang="vi-VN"/>
              <a:pPr>
                <a:defRPr/>
              </a:pPr>
              <a:t>‹#›</a:t>
            </a:fld>
            <a:endParaRPr lang="vi-V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00188" y="142875"/>
            <a:ext cx="7643812" cy="1000125"/>
          </a:xfrm>
        </p:spPr>
        <p:txBody>
          <a:bodyPr/>
          <a:lstStyle/>
          <a:p>
            <a:r>
              <a:rPr lang="en-US"/>
              <a:t>Click to edit Master title style</a:t>
            </a:r>
          </a:p>
        </p:txBody>
      </p:sp>
      <p:sp>
        <p:nvSpPr>
          <p:cNvPr id="3" name="Chart Placeholder 2"/>
          <p:cNvSpPr>
            <a:spLocks noGrp="1"/>
          </p:cNvSpPr>
          <p:nvPr>
            <p:ph type="chart" idx="1"/>
          </p:nvPr>
        </p:nvSpPr>
        <p:spPr>
          <a:xfrm>
            <a:off x="142875" y="1428750"/>
            <a:ext cx="8858250" cy="469741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9E4DB2C-FDFE-428B-B860-45AF3EFB6912}"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vi-VN"/>
          </a:p>
        </p:txBody>
      </p:sp>
      <p:sp>
        <p:nvSpPr>
          <p:cNvPr id="5" name="Footer Placeholder 4"/>
          <p:cNvSpPr>
            <a:spLocks noGrp="1"/>
          </p:cNvSpPr>
          <p:nvPr>
            <p:ph type="ftr" sz="quarter" idx="11"/>
          </p:nvPr>
        </p:nvSpPr>
        <p:spPr/>
        <p:txBody>
          <a:bodyPr/>
          <a:lstStyle>
            <a:lvl1pPr>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A1A4CB7-B42D-4324-B5F7-8560074A05BC}"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2875"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8750"/>
            <a:ext cx="4352925" cy="4697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AB170B10-82FA-45E1-9E15-9204540954FE}"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vi-VN"/>
          </a:p>
        </p:txBody>
      </p:sp>
      <p:sp>
        <p:nvSpPr>
          <p:cNvPr id="8" name="Footer Placeholder 4"/>
          <p:cNvSpPr>
            <a:spLocks noGrp="1"/>
          </p:cNvSpPr>
          <p:nvPr>
            <p:ph type="ftr" sz="quarter" idx="11"/>
          </p:nvPr>
        </p:nvSpPr>
        <p:spPr/>
        <p:txBody>
          <a:bodyPr/>
          <a:lstStyle>
            <a:lvl1pPr>
              <a:defRPr/>
            </a:lvl1pPr>
          </a:lstStyle>
          <a:p>
            <a:pPr>
              <a:defRPr/>
            </a:pPr>
            <a:endParaRPr lang="vi-VN"/>
          </a:p>
        </p:txBody>
      </p:sp>
      <p:sp>
        <p:nvSpPr>
          <p:cNvPr id="9" name="Slide Number Placeholder 5"/>
          <p:cNvSpPr>
            <a:spLocks noGrp="1"/>
          </p:cNvSpPr>
          <p:nvPr>
            <p:ph type="sldNum" sz="quarter" idx="12"/>
          </p:nvPr>
        </p:nvSpPr>
        <p:spPr/>
        <p:txBody>
          <a:bodyPr/>
          <a:lstStyle>
            <a:lvl1pPr>
              <a:defRPr/>
            </a:lvl1pPr>
          </a:lstStyle>
          <a:p>
            <a:pPr>
              <a:defRPr/>
            </a:pPr>
            <a:fld id="{71350BF5-BB09-470F-A9F4-118EAC84A56D}"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vi-VN"/>
          </a:p>
        </p:txBody>
      </p:sp>
      <p:sp>
        <p:nvSpPr>
          <p:cNvPr id="4" name="Footer Placeholder 4"/>
          <p:cNvSpPr>
            <a:spLocks noGrp="1"/>
          </p:cNvSpPr>
          <p:nvPr>
            <p:ph type="ftr" sz="quarter" idx="11"/>
          </p:nvPr>
        </p:nvSpPr>
        <p:spPr/>
        <p:txBody>
          <a:bodyPr/>
          <a:lstStyle>
            <a:lvl1pPr>
              <a:defRPr/>
            </a:lvl1pPr>
          </a:lstStyle>
          <a:p>
            <a:pPr>
              <a:defRPr/>
            </a:pPr>
            <a:endParaRPr lang="vi-VN"/>
          </a:p>
        </p:txBody>
      </p:sp>
      <p:sp>
        <p:nvSpPr>
          <p:cNvPr id="5" name="Slide Number Placeholder 5"/>
          <p:cNvSpPr>
            <a:spLocks noGrp="1"/>
          </p:cNvSpPr>
          <p:nvPr>
            <p:ph type="sldNum" sz="quarter" idx="12"/>
          </p:nvPr>
        </p:nvSpPr>
        <p:spPr/>
        <p:txBody>
          <a:bodyPr/>
          <a:lstStyle>
            <a:lvl1pPr>
              <a:defRPr/>
            </a:lvl1pPr>
          </a:lstStyle>
          <a:p>
            <a:pPr>
              <a:defRPr/>
            </a:pPr>
            <a:fld id="{8EC280D3-7747-4F65-9596-754273B157A3}"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vi-VN"/>
          </a:p>
        </p:txBody>
      </p:sp>
      <p:sp>
        <p:nvSpPr>
          <p:cNvPr id="3" name="Footer Placeholder 4"/>
          <p:cNvSpPr>
            <a:spLocks noGrp="1"/>
          </p:cNvSpPr>
          <p:nvPr>
            <p:ph type="ftr" sz="quarter" idx="11"/>
          </p:nvPr>
        </p:nvSpPr>
        <p:spPr/>
        <p:txBody>
          <a:bodyPr/>
          <a:lstStyle>
            <a:lvl1pPr>
              <a:defRPr/>
            </a:lvl1pPr>
          </a:lstStyle>
          <a:p>
            <a:pPr>
              <a:defRPr/>
            </a:pPr>
            <a:endParaRPr lang="vi-VN"/>
          </a:p>
        </p:txBody>
      </p:sp>
      <p:sp>
        <p:nvSpPr>
          <p:cNvPr id="4" name="Slide Number Placeholder 5"/>
          <p:cNvSpPr>
            <a:spLocks noGrp="1"/>
          </p:cNvSpPr>
          <p:nvPr>
            <p:ph type="sldNum" sz="quarter" idx="12"/>
          </p:nvPr>
        </p:nvSpPr>
        <p:spPr/>
        <p:txBody>
          <a:bodyPr/>
          <a:lstStyle>
            <a:lvl1pPr>
              <a:defRPr/>
            </a:lvl1pPr>
          </a:lstStyle>
          <a:p>
            <a:pPr>
              <a:defRPr/>
            </a:pPr>
            <a:fld id="{4CF77FA8-FA99-4EB9-AB82-145B43214C9D}"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E207D628-19E9-4335-9E84-DF63FE07BBA2}"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vi-VN"/>
          </a:p>
        </p:txBody>
      </p:sp>
      <p:sp>
        <p:nvSpPr>
          <p:cNvPr id="6" name="Footer Placeholder 4"/>
          <p:cNvSpPr>
            <a:spLocks noGrp="1"/>
          </p:cNvSpPr>
          <p:nvPr>
            <p:ph type="ftr" sz="quarter" idx="11"/>
          </p:nvPr>
        </p:nvSpPr>
        <p:spPr/>
        <p:txBody>
          <a:bodyPr/>
          <a:lstStyle>
            <a:lvl1pPr>
              <a:defRPr/>
            </a:lvl1pPr>
          </a:lstStyle>
          <a:p>
            <a:pPr>
              <a:defRPr/>
            </a:pPr>
            <a:endParaRPr lang="vi-VN"/>
          </a:p>
        </p:txBody>
      </p:sp>
      <p:sp>
        <p:nvSpPr>
          <p:cNvPr id="7" name="Slide Number Placeholder 5"/>
          <p:cNvSpPr>
            <a:spLocks noGrp="1"/>
          </p:cNvSpPr>
          <p:nvPr>
            <p:ph type="sldNum" sz="quarter" idx="12"/>
          </p:nvPr>
        </p:nvSpPr>
        <p:spPr/>
        <p:txBody>
          <a:bodyPr/>
          <a:lstStyle>
            <a:lvl1pPr>
              <a:defRPr/>
            </a:lvl1pPr>
          </a:lstStyle>
          <a:p>
            <a:pPr>
              <a:defRPr/>
            </a:pPr>
            <a:fld id="{1967828E-EDB9-4DDD-9D13-D0EA23EC4207}"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00188" y="1428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027" name="Text Placeholder 2"/>
          <p:cNvSpPr>
            <a:spLocks noGrp="1"/>
          </p:cNvSpPr>
          <p:nvPr>
            <p:ph type="body" idx="1"/>
          </p:nvPr>
        </p:nvSpPr>
        <p:spPr bwMode="auto">
          <a:xfrm>
            <a:off x="142875" y="1428750"/>
            <a:ext cx="8858250" cy="4697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latin typeface="Arial" charset="0"/>
              </a:defRPr>
            </a:lvl1pPr>
          </a:lstStyle>
          <a:p>
            <a:pPr>
              <a:defRPr/>
            </a:pPr>
            <a:endParaRPr lang="vi-VN"/>
          </a:p>
        </p:txBody>
      </p:sp>
      <p:sp>
        <p:nvSpPr>
          <p:cNvPr id="8"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cs typeface="Arial" charset="0"/>
              </a:defRPr>
            </a:lvl1pPr>
          </a:lstStyle>
          <a:p>
            <a:pPr>
              <a:defRPr/>
            </a:pPr>
            <a:endParaRPr lang="vi-VN"/>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4ED07ED0-20C9-4613-B4F5-CE0974B6BD27}"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diamond(in)">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diamond(in)">
                                      <p:cBhvr>
                                        <p:cTn id="17" dur="500"/>
                                        <p:tgtEl>
                                          <p:spTgt spid="10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27">
                                            <p:txEl>
                                              <p:pRg st="2" end="2"/>
                                            </p:txEl>
                                          </p:spTgt>
                                        </p:tgtEl>
                                        <p:attrNameLst>
                                          <p:attrName>style.visibility</p:attrName>
                                        </p:attrNameLst>
                                      </p:cBhvr>
                                      <p:to>
                                        <p:strVal val="visible"/>
                                      </p:to>
                                    </p:set>
                                    <p:animEffect transition="in" filter="diamond(in)">
                                      <p:cBhvr>
                                        <p:cTn id="22" dur="500"/>
                                        <p:tgtEl>
                                          <p:spTgt spid="10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27">
                                            <p:txEl>
                                              <p:pRg st="3" end="3"/>
                                            </p:txEl>
                                          </p:spTgt>
                                        </p:tgtEl>
                                        <p:attrNameLst>
                                          <p:attrName>style.visibility</p:attrName>
                                        </p:attrNameLst>
                                      </p:cBhvr>
                                      <p:to>
                                        <p:strVal val="visible"/>
                                      </p:to>
                                    </p:set>
                                    <p:animEffect transition="in" filter="diamond(in)">
                                      <p:cBhvr>
                                        <p:cTn id="27" dur="500"/>
                                        <p:tgtEl>
                                          <p:spTgt spid="10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027">
                                            <p:txEl>
                                              <p:pRg st="4" end="4"/>
                                            </p:txEl>
                                          </p:spTgt>
                                        </p:tgtEl>
                                        <p:attrNameLst>
                                          <p:attrName>style.visibility</p:attrName>
                                        </p:attrNameLst>
                                      </p:cBhvr>
                                      <p:to>
                                        <p:strVal val="visible"/>
                                      </p:to>
                                    </p:set>
                                    <p:animEffect transition="in" filter="diamond(in)">
                                      <p:cBhvr>
                                        <p:cTn id="32"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2">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3">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4">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5">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Lst>
      </p:bldP>
    </p:bldLst>
  </p:timing>
  <p:hf hdr="0" ftr="0" dt="0"/>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Times New Roman" pitchFamily="18" charset="0"/>
        </a:defRPr>
      </a:lvl2pPr>
      <a:lvl3pPr algn="l" rtl="0" eaLnBrk="0" fontAlgn="base" hangingPunct="0">
        <a:spcBef>
          <a:spcPct val="0"/>
        </a:spcBef>
        <a:spcAft>
          <a:spcPct val="0"/>
        </a:spcAft>
        <a:defRPr sz="4400">
          <a:solidFill>
            <a:schemeClr val="bg1"/>
          </a:solidFill>
          <a:latin typeface="Times New Roman" pitchFamily="18" charset="0"/>
        </a:defRPr>
      </a:lvl3pPr>
      <a:lvl4pPr algn="l" rtl="0" eaLnBrk="0" fontAlgn="base" hangingPunct="0">
        <a:spcBef>
          <a:spcPct val="0"/>
        </a:spcBef>
        <a:spcAft>
          <a:spcPct val="0"/>
        </a:spcAft>
        <a:defRPr sz="4400">
          <a:solidFill>
            <a:schemeClr val="bg1"/>
          </a:solidFill>
          <a:latin typeface="Times New Roman" pitchFamily="18" charset="0"/>
        </a:defRPr>
      </a:lvl4pPr>
      <a:lvl5pPr algn="l" rtl="0" eaLnBrk="0" fontAlgn="base" hangingPunct="0">
        <a:spcBef>
          <a:spcPct val="0"/>
        </a:spcBef>
        <a:spcAft>
          <a:spcPct val="0"/>
        </a:spcAft>
        <a:defRPr sz="4400">
          <a:solidFill>
            <a:schemeClr val="bg1"/>
          </a:solidFill>
          <a:latin typeface="Times New Roman" pitchFamily="18" charset="0"/>
        </a:defRPr>
      </a:lvl5pPr>
      <a:lvl6pPr marL="457200" algn="l" rtl="0" eaLnBrk="0" fontAlgn="base" hangingPunct="0">
        <a:spcBef>
          <a:spcPct val="0"/>
        </a:spcBef>
        <a:spcAft>
          <a:spcPct val="0"/>
        </a:spcAft>
        <a:defRPr sz="4400">
          <a:solidFill>
            <a:schemeClr val="bg1"/>
          </a:solidFill>
          <a:latin typeface="Times New Roman" pitchFamily="18" charset="0"/>
        </a:defRPr>
      </a:lvl6pPr>
      <a:lvl7pPr marL="914400" algn="l" rtl="0" eaLnBrk="0" fontAlgn="base" hangingPunct="0">
        <a:spcBef>
          <a:spcPct val="0"/>
        </a:spcBef>
        <a:spcAft>
          <a:spcPct val="0"/>
        </a:spcAft>
        <a:defRPr sz="4400">
          <a:solidFill>
            <a:schemeClr val="bg1"/>
          </a:solidFill>
          <a:latin typeface="Times New Roman" pitchFamily="18" charset="0"/>
        </a:defRPr>
      </a:lvl7pPr>
      <a:lvl8pPr marL="1371600" algn="l" rtl="0" eaLnBrk="0" fontAlgn="base" hangingPunct="0">
        <a:spcBef>
          <a:spcPct val="0"/>
        </a:spcBef>
        <a:spcAft>
          <a:spcPct val="0"/>
        </a:spcAft>
        <a:defRPr sz="4400">
          <a:solidFill>
            <a:schemeClr val="bg1"/>
          </a:solidFill>
          <a:latin typeface="Times New Roman" pitchFamily="18" charset="0"/>
        </a:defRPr>
      </a:lvl8pPr>
      <a:lvl9pPr marL="1828800" algn="l" rtl="0" eaLnBrk="0" fontAlgn="base" hangingPunct="0">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defRPr sz="2000">
          <a:solidFill>
            <a:schemeClr val="tx1"/>
          </a:solidFill>
          <a:latin typeface="+mn-lt"/>
        </a:defRPr>
      </a:lvl6pPr>
      <a:lvl7pPr marL="2971800" indent="-228600" algn="l" rtl="0" eaLnBrk="0" fontAlgn="base" hangingPunct="0">
        <a:spcBef>
          <a:spcPct val="20000"/>
        </a:spcBef>
        <a:spcAft>
          <a:spcPct val="0"/>
        </a:spcAft>
        <a:defRPr sz="2000">
          <a:solidFill>
            <a:schemeClr val="tx1"/>
          </a:solidFill>
          <a:latin typeface="+mn-lt"/>
        </a:defRPr>
      </a:lvl7pPr>
      <a:lvl8pPr marL="3429000" indent="-228600" algn="l" rtl="0" eaLnBrk="0" fontAlgn="base" hangingPunct="0">
        <a:spcBef>
          <a:spcPct val="20000"/>
        </a:spcBef>
        <a:spcAft>
          <a:spcPct val="0"/>
        </a:spcAft>
        <a:defRPr sz="2000">
          <a:solidFill>
            <a:schemeClr val="tx1"/>
          </a:solidFill>
          <a:latin typeface="+mn-lt"/>
        </a:defRPr>
      </a:lvl8pPr>
      <a:lvl9pPr marL="3886200" indent="-228600" algn="l" rtl="0" eaLnBrk="0" fontAlgn="base" hangingPunct="0">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00188" y="142875"/>
            <a:ext cx="7643812"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vi-VN"/>
          </a:p>
        </p:txBody>
      </p:sp>
      <p:sp>
        <p:nvSpPr>
          <p:cNvPr id="1027" name="Text Placeholder 2"/>
          <p:cNvSpPr>
            <a:spLocks noGrp="1"/>
          </p:cNvSpPr>
          <p:nvPr>
            <p:ph type="body" idx="1"/>
          </p:nvPr>
        </p:nvSpPr>
        <p:spPr bwMode="auto">
          <a:xfrm>
            <a:off x="142875" y="1428750"/>
            <a:ext cx="8858250" cy="4697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latin typeface="Arial" charset="0"/>
              </a:defRPr>
            </a:lvl1pPr>
          </a:lstStyle>
          <a:p>
            <a:pPr>
              <a:defRPr/>
            </a:pPr>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cs typeface="Arial" charset="0"/>
              </a:defRPr>
            </a:lvl1pPr>
          </a:lstStyle>
          <a:p>
            <a:pPr>
              <a:defRPr/>
            </a:pPr>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4A24F0AB-0867-4A80-8F51-7418E4A200AC}"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diamond(in)">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diamond(in)">
                                      <p:cBhvr>
                                        <p:cTn id="17" dur="500"/>
                                        <p:tgtEl>
                                          <p:spTgt spid="10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27">
                                            <p:txEl>
                                              <p:pRg st="2" end="2"/>
                                            </p:txEl>
                                          </p:spTgt>
                                        </p:tgtEl>
                                        <p:attrNameLst>
                                          <p:attrName>style.visibility</p:attrName>
                                        </p:attrNameLst>
                                      </p:cBhvr>
                                      <p:to>
                                        <p:strVal val="visible"/>
                                      </p:to>
                                    </p:set>
                                    <p:animEffect transition="in" filter="diamond(in)">
                                      <p:cBhvr>
                                        <p:cTn id="22" dur="500"/>
                                        <p:tgtEl>
                                          <p:spTgt spid="10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27">
                                            <p:txEl>
                                              <p:pRg st="3" end="3"/>
                                            </p:txEl>
                                          </p:spTgt>
                                        </p:tgtEl>
                                        <p:attrNameLst>
                                          <p:attrName>style.visibility</p:attrName>
                                        </p:attrNameLst>
                                      </p:cBhvr>
                                      <p:to>
                                        <p:strVal val="visible"/>
                                      </p:to>
                                    </p:set>
                                    <p:animEffect transition="in" filter="diamond(in)">
                                      <p:cBhvr>
                                        <p:cTn id="27" dur="500"/>
                                        <p:tgtEl>
                                          <p:spTgt spid="10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027">
                                            <p:txEl>
                                              <p:pRg st="4" end="4"/>
                                            </p:txEl>
                                          </p:spTgt>
                                        </p:tgtEl>
                                        <p:attrNameLst>
                                          <p:attrName>style.visibility</p:attrName>
                                        </p:attrNameLst>
                                      </p:cBhvr>
                                      <p:to>
                                        <p:strVal val="visible"/>
                                      </p:to>
                                    </p:set>
                                    <p:animEffect transition="in" filter="diamond(in)">
                                      <p:cBhvr>
                                        <p:cTn id="32"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2">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3">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4">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 lvl="5">
            <p:tnLst>
              <p:par>
                <p:cTn presetID="8" presetClass="entr" presetSubtype="16"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diamond(in)">
                      <p:cBhvr>
                        <p:cTn dur="500"/>
                        <p:tgtEl>
                          <p:spTgt spid="1027"/>
                        </p:tgtEl>
                      </p:cBhvr>
                    </p:animEffect>
                  </p:childTnLst>
                </p:cTn>
              </p:par>
            </p:tnLst>
          </p:tmpl>
        </p:tmplLst>
      </p:bldP>
    </p:bldLst>
  </p:timing>
  <p:hf hdr="0" ftr="0" dt="0"/>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Times New Roman" pitchFamily="18" charset="0"/>
        </a:defRPr>
      </a:lvl2pPr>
      <a:lvl3pPr algn="l" rtl="0" eaLnBrk="0" fontAlgn="base" hangingPunct="0">
        <a:spcBef>
          <a:spcPct val="0"/>
        </a:spcBef>
        <a:spcAft>
          <a:spcPct val="0"/>
        </a:spcAft>
        <a:defRPr sz="4400">
          <a:solidFill>
            <a:schemeClr val="bg1"/>
          </a:solidFill>
          <a:latin typeface="Times New Roman" pitchFamily="18" charset="0"/>
        </a:defRPr>
      </a:lvl3pPr>
      <a:lvl4pPr algn="l" rtl="0" eaLnBrk="0" fontAlgn="base" hangingPunct="0">
        <a:spcBef>
          <a:spcPct val="0"/>
        </a:spcBef>
        <a:spcAft>
          <a:spcPct val="0"/>
        </a:spcAft>
        <a:defRPr sz="4400">
          <a:solidFill>
            <a:schemeClr val="bg1"/>
          </a:solidFill>
          <a:latin typeface="Times New Roman" pitchFamily="18" charset="0"/>
        </a:defRPr>
      </a:lvl4pPr>
      <a:lvl5pPr algn="l" rtl="0" eaLnBrk="0" fontAlgn="base" hangingPunct="0">
        <a:spcBef>
          <a:spcPct val="0"/>
        </a:spcBef>
        <a:spcAft>
          <a:spcPct val="0"/>
        </a:spcAft>
        <a:defRPr sz="4400">
          <a:solidFill>
            <a:schemeClr val="bg1"/>
          </a:solidFill>
          <a:latin typeface="Times New Roman" pitchFamily="18" charset="0"/>
        </a:defRPr>
      </a:lvl5pPr>
      <a:lvl6pPr marL="457200" algn="l" rtl="0" eaLnBrk="0" fontAlgn="base" hangingPunct="0">
        <a:spcBef>
          <a:spcPct val="0"/>
        </a:spcBef>
        <a:spcAft>
          <a:spcPct val="0"/>
        </a:spcAft>
        <a:defRPr sz="4400">
          <a:solidFill>
            <a:schemeClr val="bg1"/>
          </a:solidFill>
          <a:latin typeface="Times New Roman" pitchFamily="18" charset="0"/>
        </a:defRPr>
      </a:lvl6pPr>
      <a:lvl7pPr marL="914400" algn="l" rtl="0" eaLnBrk="0" fontAlgn="base" hangingPunct="0">
        <a:spcBef>
          <a:spcPct val="0"/>
        </a:spcBef>
        <a:spcAft>
          <a:spcPct val="0"/>
        </a:spcAft>
        <a:defRPr sz="4400">
          <a:solidFill>
            <a:schemeClr val="bg1"/>
          </a:solidFill>
          <a:latin typeface="Times New Roman" pitchFamily="18" charset="0"/>
        </a:defRPr>
      </a:lvl7pPr>
      <a:lvl8pPr marL="1371600" algn="l" rtl="0" eaLnBrk="0" fontAlgn="base" hangingPunct="0">
        <a:spcBef>
          <a:spcPct val="0"/>
        </a:spcBef>
        <a:spcAft>
          <a:spcPct val="0"/>
        </a:spcAft>
        <a:defRPr sz="4400">
          <a:solidFill>
            <a:schemeClr val="bg1"/>
          </a:solidFill>
          <a:latin typeface="Times New Roman" pitchFamily="18" charset="0"/>
        </a:defRPr>
      </a:lvl8pPr>
      <a:lvl9pPr marL="1828800" algn="l" rtl="0" eaLnBrk="0" fontAlgn="base" hangingPunct="0">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defRPr sz="2000">
          <a:solidFill>
            <a:schemeClr val="tx1"/>
          </a:solidFill>
          <a:latin typeface="+mn-lt"/>
        </a:defRPr>
      </a:lvl6pPr>
      <a:lvl7pPr marL="2971800" indent="-228600" algn="l" rtl="0" eaLnBrk="0" fontAlgn="base" hangingPunct="0">
        <a:spcBef>
          <a:spcPct val="20000"/>
        </a:spcBef>
        <a:spcAft>
          <a:spcPct val="0"/>
        </a:spcAft>
        <a:defRPr sz="2000">
          <a:solidFill>
            <a:schemeClr val="tx1"/>
          </a:solidFill>
          <a:latin typeface="+mn-lt"/>
        </a:defRPr>
      </a:lvl7pPr>
      <a:lvl8pPr marL="3429000" indent="-228600" algn="l" rtl="0" eaLnBrk="0" fontAlgn="base" hangingPunct="0">
        <a:spcBef>
          <a:spcPct val="20000"/>
        </a:spcBef>
        <a:spcAft>
          <a:spcPct val="0"/>
        </a:spcAft>
        <a:defRPr sz="2000">
          <a:solidFill>
            <a:schemeClr val="tx1"/>
          </a:solidFill>
          <a:latin typeface="+mn-lt"/>
        </a:defRPr>
      </a:lvl8pPr>
      <a:lvl9pPr marL="3886200" indent="-228600" algn="l" rtl="0" eaLnBrk="0" fontAlgn="base" hangingPunct="0">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noFill/>
          <a:ln>
            <a:miter lim="800000"/>
            <a:headEnd/>
            <a:tailEnd/>
          </a:ln>
        </p:spPr>
        <p:txBody>
          <a:bodyPr/>
          <a:lstStyle/>
          <a:p>
            <a:fld id="{70CC4DA6-5596-49D8-B212-D05459CFA9C4}" type="slidenum">
              <a:rPr lang="vi-VN" smtClean="0"/>
              <a:pPr/>
              <a:t>1</a:t>
            </a:fld>
            <a:endParaRPr lang="vi-VN"/>
          </a:p>
        </p:txBody>
      </p:sp>
      <p:sp>
        <p:nvSpPr>
          <p:cNvPr id="3075" name="TextBox 2"/>
          <p:cNvSpPr txBox="1">
            <a:spLocks noChangeArrowheads="1"/>
          </p:cNvSpPr>
          <p:nvPr/>
        </p:nvSpPr>
        <p:spPr bwMode="auto">
          <a:xfrm>
            <a:off x="304800" y="1447800"/>
            <a:ext cx="8610600" cy="3108543"/>
          </a:xfrm>
          <a:prstGeom prst="rect">
            <a:avLst/>
          </a:prstGeom>
          <a:noFill/>
          <a:ln w="9525">
            <a:noFill/>
            <a:miter lim="800000"/>
            <a:headEnd/>
            <a:tailEnd/>
          </a:ln>
        </p:spPr>
        <p:txBody>
          <a:bodyPr>
            <a:spAutoFit/>
          </a:bodyPr>
          <a:lstStyle/>
          <a:p>
            <a:pPr lvl="0" algn="l"/>
            <a:r>
              <a:rPr lang="en-US" b="1" dirty="0">
                <a:solidFill>
                  <a:srgbClr val="000000"/>
                </a:solidFill>
                <a:latin typeface="Times New Roman"/>
              </a:rPr>
              <a:t>WARNING</a:t>
            </a:r>
          </a:p>
          <a:p>
            <a:pPr lvl="0" algn="l"/>
            <a:endParaRPr lang="en-US" b="1" dirty="0">
              <a:solidFill>
                <a:srgbClr val="000000"/>
              </a:solidFill>
              <a:latin typeface="Times New Roman"/>
            </a:endParaRPr>
          </a:p>
          <a:p>
            <a:pPr lvl="0" algn="l"/>
            <a:r>
              <a:rPr lang="en-US" b="1" dirty="0">
                <a:solidFill>
                  <a:srgbClr val="000000"/>
                </a:solidFill>
                <a:latin typeface="Times New Roman"/>
              </a:rPr>
              <a:t>This collection of slides provides an idea of the course structure and key words.</a:t>
            </a:r>
          </a:p>
          <a:p>
            <a:pPr lvl="0" algn="l"/>
            <a:endParaRPr lang="en-US" b="1" dirty="0">
              <a:solidFill>
                <a:srgbClr val="000000"/>
              </a:solidFill>
              <a:latin typeface="Times New Roman"/>
            </a:endParaRPr>
          </a:p>
          <a:p>
            <a:pPr lvl="0" algn="l"/>
            <a:r>
              <a:rPr lang="en-US" b="1" dirty="0">
                <a:solidFill>
                  <a:srgbClr val="000000"/>
                </a:solidFill>
                <a:latin typeface="Times New Roman"/>
              </a:rPr>
              <a:t>It is </a:t>
            </a:r>
            <a:r>
              <a:rPr lang="en-US" b="1" u="sng" dirty="0">
                <a:solidFill>
                  <a:srgbClr val="000000"/>
                </a:solidFill>
                <a:latin typeface="Times New Roman"/>
              </a:rPr>
              <a:t>NOT</a:t>
            </a:r>
            <a:r>
              <a:rPr lang="en-US" b="1" dirty="0">
                <a:solidFill>
                  <a:srgbClr val="000000"/>
                </a:solidFill>
                <a:latin typeface="Times New Roman"/>
              </a:rPr>
              <a:t> intended to substitute the readings required by the instructor.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0" y="1371600"/>
            <a:ext cx="9144000" cy="4754563"/>
          </a:xfrm>
        </p:spPr>
        <p:txBody>
          <a:bodyPr/>
          <a:lstStyle/>
          <a:p>
            <a:pPr marL="0" indent="0" eaLnBrk="1" hangingPunct="1">
              <a:buNone/>
            </a:pPr>
            <a:r>
              <a:rPr lang="en-US" sz="2500" b="1" i="1" dirty="0"/>
              <a:t>Degree of Financial Leverage (DFL)</a:t>
            </a:r>
          </a:p>
          <a:p>
            <a:pPr marL="0" indent="0" eaLnBrk="1" hangingPunct="1">
              <a:buNone/>
            </a:pPr>
            <a:r>
              <a:rPr lang="en-US" sz="2500" b="1" i="1" dirty="0"/>
              <a:t>Example: </a:t>
            </a:r>
          </a:p>
          <a:p>
            <a:pPr eaLnBrk="1" hangingPunct="1">
              <a:buFont typeface="Wingdings" panose="05000000000000000000" pitchFamily="2" charset="2"/>
              <a:buChar char="§"/>
            </a:pPr>
            <a:r>
              <a:rPr lang="en-US" sz="2500" dirty="0"/>
              <a:t>Mai Linh Company has đ1000 billion in debt and đ2000 billion in equity. Tuan Bach Company has đ2000 billion in debt and đ1000 billion in equity. Debt interest rate is 10%. Tax is 20%. EBIT is đ300 billion. Calculate their return on equity. Mai Linh and Tuan Bach has 200 million shares and 100 million shares outstanding.</a:t>
            </a:r>
          </a:p>
          <a:p>
            <a:pPr eaLnBrk="1" hangingPunct="1">
              <a:buFont typeface="Wingdings" panose="05000000000000000000" pitchFamily="2" charset="2"/>
              <a:buChar char="§"/>
            </a:pPr>
            <a:r>
              <a:rPr lang="en-US" sz="2500" dirty="0"/>
              <a:t>What is the percentage change in EPS when EBIT of both companies increases / decreases to đ400/200 billion?</a:t>
            </a:r>
          </a:p>
          <a:p>
            <a:pPr eaLnBrk="1" hangingPunct="1">
              <a:buFont typeface="Wingdings" panose="05000000000000000000" pitchFamily="2" charset="2"/>
              <a:buChar char="§"/>
            </a:pPr>
            <a:r>
              <a:rPr lang="en-US" sz="2500" dirty="0"/>
              <a:t>Draw a graph showing the relationship between EBIT and EPS of both firms in the same coordinate system.</a:t>
            </a:r>
          </a:p>
          <a:p>
            <a:pPr marL="0" indent="0" eaLnBrk="1" hangingPunct="1">
              <a:buNone/>
            </a:pPr>
            <a:endParaRPr lang="vi-VN" sz="2500" dirty="0"/>
          </a:p>
        </p:txBody>
      </p:sp>
      <p:sp>
        <p:nvSpPr>
          <p:cNvPr id="3" name="Title 4">
            <a:extLst>
              <a:ext uri="{FF2B5EF4-FFF2-40B4-BE49-F238E27FC236}">
                <a16:creationId xmlns:a16="http://schemas.microsoft.com/office/drawing/2014/main" id="{8B78F0EF-5524-4067-92B6-947512129829}"/>
              </a:ext>
            </a:extLst>
          </p:cNvPr>
          <p:cNvSpPr>
            <a:spLocks noGrp="1"/>
          </p:cNvSpPr>
          <p:nvPr>
            <p:ph type="title"/>
          </p:nvPr>
        </p:nvSpPr>
        <p:spPr>
          <a:xfrm>
            <a:off x="1500188" y="142875"/>
            <a:ext cx="7643812" cy="1000125"/>
          </a:xfrm>
        </p:spPr>
        <p:txBody>
          <a:bodyPr/>
          <a:lstStyle/>
          <a:p>
            <a:pPr marL="465138" indent="-465138"/>
            <a:r>
              <a:rPr lang="en-AU" b="1" dirty="0"/>
              <a:t>I.	INTRODUCTION</a:t>
            </a:r>
            <a:endParaRPr lang="en-US" dirty="0"/>
          </a:p>
        </p:txBody>
      </p:sp>
    </p:spTree>
    <p:extLst>
      <p:ext uri="{BB962C8B-B14F-4D97-AF65-F5344CB8AC3E}">
        <p14:creationId xmlns:p14="http://schemas.microsoft.com/office/powerpoint/2010/main" val="257728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pPr eaLnBrk="1" hangingPunct="1">
              <a:buNone/>
            </a:pPr>
            <a:r>
              <a:rPr lang="en-US" sz="3000" b="1" i="1" dirty="0"/>
              <a:t>Assumptions</a:t>
            </a:r>
          </a:p>
          <a:p>
            <a:pPr eaLnBrk="1" hangingPunct="1">
              <a:buFont typeface="Wingdings" pitchFamily="2" charset="2"/>
              <a:buChar char="§"/>
            </a:pPr>
            <a:r>
              <a:rPr lang="en-US" sz="3000" dirty="0"/>
              <a:t>Perfect capital market (no transaction costs, no information asymmetry, REM investors, homogenous expectations)</a:t>
            </a:r>
            <a:r>
              <a:rPr lang="vi-VN" sz="3000" dirty="0"/>
              <a:t>.</a:t>
            </a:r>
            <a:endParaRPr lang="en-US" sz="3000" dirty="0"/>
          </a:p>
          <a:p>
            <a:pPr eaLnBrk="1" hangingPunct="1">
              <a:buFont typeface="Wingdings" pitchFamily="2" charset="2"/>
              <a:buChar char="§"/>
            </a:pPr>
            <a:r>
              <a:rPr lang="en-US" sz="3000" dirty="0"/>
              <a:t>Individuals and corporations lend and borrow at risk-free interest rate.</a:t>
            </a:r>
          </a:p>
          <a:p>
            <a:endParaRPr lang="en-US" sz="3000" dirty="0"/>
          </a:p>
        </p:txBody>
      </p:sp>
      <p:sp>
        <p:nvSpPr>
          <p:cNvPr id="5" name="Title 1"/>
          <p:cNvSpPr>
            <a:spLocks noGrp="1"/>
          </p:cNvSpPr>
          <p:nvPr>
            <p:ph type="title"/>
          </p:nvPr>
        </p:nvSpPr>
        <p:spPr>
          <a:xfrm>
            <a:off x="1371600" y="142875"/>
            <a:ext cx="7772400" cy="1000125"/>
          </a:xfrm>
        </p:spPr>
        <p:txBody>
          <a:bodyPr/>
          <a:lstStyle/>
          <a:p>
            <a:r>
              <a:rPr lang="vi-VN" b="1" dirty="0"/>
              <a:t>I</a:t>
            </a:r>
            <a:r>
              <a:rPr lang="en-US" b="1" dirty="0"/>
              <a:t>I</a:t>
            </a:r>
            <a:r>
              <a:rPr lang="vi-VN" b="1" dirty="0"/>
              <a:t>. MM</a:t>
            </a:r>
            <a:r>
              <a:rPr lang="en-US" b="1" dirty="0"/>
              <a:t> THEORY</a:t>
            </a:r>
          </a:p>
        </p:txBody>
      </p:sp>
    </p:spTree>
    <p:extLst>
      <p:ext uri="{BB962C8B-B14F-4D97-AF65-F5344CB8AC3E}">
        <p14:creationId xmlns:p14="http://schemas.microsoft.com/office/powerpoint/2010/main" val="398424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0" y="1493837"/>
            <a:ext cx="9144000" cy="4754563"/>
          </a:xfrm>
        </p:spPr>
        <p:txBody>
          <a:bodyPr/>
          <a:lstStyle/>
          <a:p>
            <a:pPr eaLnBrk="1" hangingPunct="1">
              <a:buFont typeface="Wingdings" pitchFamily="2" charset="2"/>
              <a:buChar char="§"/>
            </a:pPr>
            <a:r>
              <a:rPr lang="en-US" sz="3000" dirty="0"/>
              <a:t>Mai Linh has the following project. </a:t>
            </a:r>
            <a:r>
              <a:rPr lang="vi-VN" sz="3000" dirty="0"/>
              <a:t>r</a:t>
            </a:r>
            <a:r>
              <a:rPr lang="vi-VN" sz="3000" baseline="-25000" dirty="0"/>
              <a:t>f</a:t>
            </a:r>
            <a:r>
              <a:rPr lang="vi-VN" sz="3000" dirty="0"/>
              <a:t> = 5%, </a:t>
            </a:r>
            <a:r>
              <a:rPr lang="en-US" sz="3000" dirty="0"/>
              <a:t>required rate of return </a:t>
            </a:r>
            <a:r>
              <a:rPr lang="vi-VN" sz="3000" dirty="0"/>
              <a:t>15%.</a:t>
            </a:r>
          </a:p>
          <a:p>
            <a:pPr>
              <a:buFont typeface="Wingdings" pitchFamily="2" charset="2"/>
              <a:buChar char="§"/>
            </a:pPr>
            <a:endParaRPr lang="vi-VN" sz="3000" dirty="0"/>
          </a:p>
          <a:p>
            <a:pPr>
              <a:buFont typeface="Wingdings" pitchFamily="2" charset="2"/>
              <a:buChar char="§"/>
            </a:pPr>
            <a:endParaRPr lang="vi-VN" sz="3000" dirty="0"/>
          </a:p>
          <a:p>
            <a:pPr>
              <a:buFont typeface="Wingdings" pitchFamily="2" charset="2"/>
              <a:buChar char="§"/>
            </a:pPr>
            <a:endParaRPr lang="en-US" sz="3000" dirty="0"/>
          </a:p>
          <a:p>
            <a:pPr>
              <a:buNone/>
            </a:pPr>
            <a:endParaRPr lang="en-US" sz="3000" dirty="0"/>
          </a:p>
        </p:txBody>
      </p:sp>
      <p:graphicFrame>
        <p:nvGraphicFramePr>
          <p:cNvPr id="4" name="Table 3"/>
          <p:cNvGraphicFramePr>
            <a:graphicFrameLocks noGrp="1"/>
          </p:cNvGraphicFramePr>
          <p:nvPr>
            <p:extLst>
              <p:ext uri="{D42A27DB-BD31-4B8C-83A1-F6EECF244321}">
                <p14:modId xmlns:p14="http://schemas.microsoft.com/office/powerpoint/2010/main" val="2855581031"/>
              </p:ext>
            </p:extLst>
          </p:nvPr>
        </p:nvGraphicFramePr>
        <p:xfrm>
          <a:off x="838200" y="2621280"/>
          <a:ext cx="7391400" cy="1645920"/>
        </p:xfrm>
        <a:graphic>
          <a:graphicData uri="http://schemas.openxmlformats.org/drawingml/2006/table">
            <a:tbl>
              <a:tblPr firstRow="1" bandRow="1">
                <a:tableStyleId>{5C22544A-7EE6-4342-B048-85BDC9FD1C3A}</a:tableStyleId>
              </a:tblPr>
              <a:tblGrid>
                <a:gridCol w="24638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463800">
                  <a:extLst>
                    <a:ext uri="{9D8B030D-6E8A-4147-A177-3AD203B41FA5}">
                      <a16:colId xmlns:a16="http://schemas.microsoft.com/office/drawing/2014/main" val="20002"/>
                    </a:ext>
                  </a:extLst>
                </a:gridCol>
              </a:tblGrid>
              <a:tr h="370840">
                <a:tc>
                  <a:txBody>
                    <a:bodyPr/>
                    <a:lstStyle/>
                    <a:p>
                      <a:pPr algn="ctr"/>
                      <a:r>
                        <a:rPr lang="en-US" sz="3000" dirty="0">
                          <a:solidFill>
                            <a:schemeClr val="tx1"/>
                          </a:solidFill>
                        </a:rPr>
                        <a:t>Year</a:t>
                      </a:r>
                      <a:r>
                        <a:rPr lang="vi-VN" sz="3000" dirty="0">
                          <a:solidFill>
                            <a:schemeClr val="tx1"/>
                          </a:solidFill>
                        </a:rPr>
                        <a:t> 0</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3000" dirty="0">
                          <a:solidFill>
                            <a:schemeClr val="tx1"/>
                          </a:solidFill>
                        </a:rPr>
                        <a:t>Year 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Good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dirty="0">
                          <a:solidFill>
                            <a:schemeClr val="tx1"/>
                          </a:solidFill>
                        </a:rPr>
                        <a:t>Bad (50%)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vi-VN" sz="3000" dirty="0">
                          <a:solidFill>
                            <a:schemeClr val="tx1"/>
                          </a:solidFill>
                        </a:rPr>
                        <a:t>-$800</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vi-VN" sz="3000" dirty="0">
                          <a:solidFill>
                            <a:schemeClr val="tx1"/>
                          </a:solidFill>
                        </a:rPr>
                        <a:t>$1400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vi-VN" sz="3000" dirty="0">
                          <a:solidFill>
                            <a:schemeClr val="tx1"/>
                          </a:solidFill>
                        </a:rPr>
                        <a:t>$900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8" name="Title 1"/>
          <p:cNvSpPr>
            <a:spLocks noGrp="1"/>
          </p:cNvSpPr>
          <p:nvPr>
            <p:ph type="title"/>
          </p:nvPr>
        </p:nvSpPr>
        <p:spPr/>
        <p:txBody>
          <a:bodyPr/>
          <a:lstStyle/>
          <a:p>
            <a:r>
              <a:rPr lang="vi-VN" b="1" dirty="0"/>
              <a:t>I</a:t>
            </a:r>
            <a:r>
              <a:rPr lang="en-US" b="1" dirty="0"/>
              <a:t>I</a:t>
            </a:r>
            <a:r>
              <a:rPr lang="vi-VN" b="1" dirty="0"/>
              <a:t>. MM</a:t>
            </a:r>
            <a:r>
              <a:rPr lang="en-US" b="1" dirty="0"/>
              <a:t> THEORY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0" y="1295400"/>
            <a:ext cx="9144000" cy="4754563"/>
          </a:xfrm>
        </p:spPr>
        <p:txBody>
          <a:bodyPr/>
          <a:lstStyle/>
          <a:p>
            <a:pPr>
              <a:buFont typeface="Wingdings" pitchFamily="2" charset="2"/>
              <a:buChar char="§"/>
            </a:pPr>
            <a:r>
              <a:rPr lang="en-US" sz="3000" dirty="0"/>
              <a:t>Mai Linh raises 100% equity to invest. She can sell equity at $1000. </a:t>
            </a:r>
          </a:p>
          <a:p>
            <a:pPr>
              <a:buFont typeface="Wingdings" pitchFamily="2" charset="2"/>
              <a:buChar char="§"/>
            </a:pPr>
            <a:endParaRPr lang="en-US" sz="3000" dirty="0"/>
          </a:p>
          <a:p>
            <a:pPr>
              <a:buFont typeface="Wingdings" pitchFamily="2" charset="2"/>
              <a:buChar char="§"/>
            </a:pPr>
            <a:endParaRPr lang="en-US" sz="3000" dirty="0"/>
          </a:p>
          <a:p>
            <a:pPr>
              <a:buFont typeface="Wingdings" pitchFamily="2" charset="2"/>
              <a:buChar char="§"/>
            </a:pPr>
            <a:endParaRPr lang="en-US" sz="3000" dirty="0"/>
          </a:p>
          <a:p>
            <a:pPr>
              <a:buFont typeface="Wingdings" pitchFamily="2" charset="2"/>
              <a:buChar char="§"/>
            </a:pPr>
            <a:endParaRPr lang="en-US" sz="3000" dirty="0"/>
          </a:p>
          <a:p>
            <a:pPr>
              <a:buFont typeface="Wingdings" pitchFamily="2" charset="2"/>
              <a:buChar char="§"/>
            </a:pPr>
            <a:endParaRPr lang="en-US" sz="3000" dirty="0"/>
          </a:p>
          <a:p>
            <a:pPr>
              <a:buFont typeface="Wingdings" pitchFamily="2" charset="2"/>
              <a:buChar char="§"/>
            </a:pPr>
            <a:r>
              <a:rPr lang="en-US" sz="3000" dirty="0"/>
              <a:t>Equity risk: 40%-(-10%)=-50%</a:t>
            </a:r>
          </a:p>
          <a:p>
            <a:pPr>
              <a:buFont typeface="Wingdings" pitchFamily="2" charset="2"/>
              <a:buChar char="§"/>
            </a:pPr>
            <a:r>
              <a:rPr lang="en-US" sz="3000" dirty="0"/>
              <a:t>Equity risk premium: 15% - 5% = 10%</a:t>
            </a:r>
            <a:endParaRPr lang="vi-VN" sz="3000" dirty="0"/>
          </a:p>
          <a:p>
            <a:pPr>
              <a:buNone/>
            </a:pPr>
            <a:endParaRPr lang="en-US" sz="3000" dirty="0"/>
          </a:p>
        </p:txBody>
      </p:sp>
      <p:graphicFrame>
        <p:nvGraphicFramePr>
          <p:cNvPr id="5" name="Table 4"/>
          <p:cNvGraphicFramePr>
            <a:graphicFrameLocks noGrp="1"/>
          </p:cNvGraphicFramePr>
          <p:nvPr>
            <p:extLst>
              <p:ext uri="{D42A27DB-BD31-4B8C-83A1-F6EECF244321}">
                <p14:modId xmlns:p14="http://schemas.microsoft.com/office/powerpoint/2010/main" val="3797667047"/>
              </p:ext>
            </p:extLst>
          </p:nvPr>
        </p:nvGraphicFramePr>
        <p:xfrm>
          <a:off x="266700" y="2621121"/>
          <a:ext cx="8610600" cy="2103120"/>
        </p:xfrm>
        <a:graphic>
          <a:graphicData uri="http://schemas.openxmlformats.org/drawingml/2006/table">
            <a:tbl>
              <a:tblPr firstRow="1" bandRow="1">
                <a:tableStyleId>{5C22544A-7EE6-4342-B048-85BDC9FD1C3A}</a:tableStyleId>
              </a:tblPr>
              <a:tblGrid>
                <a:gridCol w="30861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370840">
                <a:tc>
                  <a:txBody>
                    <a:bodyPr/>
                    <a:lstStyle/>
                    <a:p>
                      <a:pPr algn="ctr"/>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000" dirty="0">
                          <a:solidFill>
                            <a:schemeClr val="tx1"/>
                          </a:solidFill>
                        </a:rPr>
                        <a:t>Year</a:t>
                      </a:r>
                      <a:r>
                        <a:rPr lang="vi-VN" sz="3000" baseline="0" dirty="0">
                          <a:solidFill>
                            <a:schemeClr val="tx1"/>
                          </a:solidFill>
                        </a:rPr>
                        <a:t> 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3000" baseline="0" dirty="0">
                          <a:solidFill>
                            <a:schemeClr val="tx1"/>
                          </a:solidFill>
                        </a:rPr>
                        <a:t>Year</a:t>
                      </a:r>
                      <a:r>
                        <a:rPr lang="vi-VN" sz="3000" baseline="0" dirty="0">
                          <a:solidFill>
                            <a:schemeClr val="tx1"/>
                          </a:solidFill>
                        </a:rPr>
                        <a:t> 1</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000" dirty="0">
                          <a:solidFill>
                            <a:schemeClr val="tx1"/>
                          </a:solidFill>
                        </a:rPr>
                        <a:t>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000" dirty="0">
                          <a:solidFill>
                            <a:schemeClr val="tx1"/>
                          </a:solidFill>
                        </a:rPr>
                        <a:t>Bad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3000" dirty="0">
                          <a:solidFill>
                            <a:schemeClr val="tx1"/>
                          </a:solidFill>
                        </a:rPr>
                        <a:t>Unlevered Equity</a:t>
                      </a:r>
                      <a:endParaRPr lang="vi-VN" sz="3000" baseline="0" dirty="0">
                        <a:solidFill>
                          <a:schemeClr val="tx1"/>
                        </a:solidFill>
                      </a:endParaRPr>
                    </a:p>
                    <a:p>
                      <a:pPr algn="ctr"/>
                      <a:r>
                        <a:rPr lang="vi-VN" sz="3000" dirty="0">
                          <a:solidFill>
                            <a:schemeClr val="tx1"/>
                          </a:solidFill>
                        </a:rPr>
                        <a:t>r</a:t>
                      </a:r>
                      <a:r>
                        <a:rPr lang="en-US" sz="3000" baseline="-25000" dirty="0">
                          <a:solidFill>
                            <a:schemeClr val="tx1"/>
                          </a:solidFill>
                        </a:rPr>
                        <a:t>E</a:t>
                      </a:r>
                      <a:r>
                        <a:rPr lang="vi-VN" sz="3000" baseline="0" dirty="0">
                          <a:solidFill>
                            <a:schemeClr val="tx1"/>
                          </a:solidFill>
                        </a:rPr>
                        <a:t> = r</a:t>
                      </a:r>
                      <a:r>
                        <a:rPr lang="en-US" sz="3000" baseline="-25000" dirty="0">
                          <a:solidFill>
                            <a:schemeClr val="tx1"/>
                          </a:solidFill>
                        </a:rPr>
                        <a:t>A</a:t>
                      </a:r>
                      <a:r>
                        <a:rPr lang="en-US" sz="3000" baseline="0" dirty="0">
                          <a:solidFill>
                            <a:schemeClr val="tx1"/>
                          </a:solidFill>
                        </a:rPr>
                        <a:t> = 15%</a:t>
                      </a:r>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vi-VN" sz="3000" dirty="0">
                          <a:solidFill>
                            <a:schemeClr val="tx1"/>
                          </a:solidFill>
                        </a:rPr>
                        <a:t>$1000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vi-VN" sz="3000" dirty="0">
                          <a:solidFill>
                            <a:schemeClr val="tx1"/>
                          </a:solidFill>
                        </a:rPr>
                        <a:t>$1400</a:t>
                      </a:r>
                    </a:p>
                    <a:p>
                      <a:pPr algn="ctr"/>
                      <a:r>
                        <a:rPr lang="vi-VN" sz="3000" dirty="0">
                          <a:solidFill>
                            <a:schemeClr val="tx1"/>
                          </a:solidFill>
                        </a:rPr>
                        <a:t>(r</a:t>
                      </a:r>
                      <a:r>
                        <a:rPr lang="vi-VN" sz="3000" baseline="0" dirty="0">
                          <a:solidFill>
                            <a:schemeClr val="tx1"/>
                          </a:solidFill>
                        </a:rPr>
                        <a:t> = 40%)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vi-VN" sz="3000" dirty="0">
                          <a:solidFill>
                            <a:schemeClr val="tx1"/>
                          </a:solidFill>
                        </a:rPr>
                        <a:t>$900</a:t>
                      </a:r>
                    </a:p>
                    <a:p>
                      <a:pPr algn="ctr"/>
                      <a:r>
                        <a:rPr lang="vi-VN" sz="3000" dirty="0">
                          <a:solidFill>
                            <a:schemeClr val="tx1"/>
                          </a:solidFill>
                        </a:rPr>
                        <a:t>(r=-10%)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8" name="Title 1"/>
          <p:cNvSpPr>
            <a:spLocks noGrp="1"/>
          </p:cNvSpPr>
          <p:nvPr>
            <p:ph type="title"/>
          </p:nvPr>
        </p:nvSpPr>
        <p:spPr/>
        <p:txBody>
          <a:bodyPr/>
          <a:lstStyle/>
          <a:p>
            <a:r>
              <a:rPr lang="vi-VN" b="1" dirty="0"/>
              <a:t>I</a:t>
            </a:r>
            <a:r>
              <a:rPr lang="en-US" b="1" dirty="0"/>
              <a:t>I</a:t>
            </a:r>
            <a:r>
              <a:rPr lang="vi-VN" b="1" dirty="0"/>
              <a:t>. MM</a:t>
            </a:r>
            <a:r>
              <a:rPr lang="en-US" b="1" dirty="0"/>
              <a:t> THEORY</a:t>
            </a:r>
          </a:p>
        </p:txBody>
      </p:sp>
    </p:spTree>
    <p:extLst>
      <p:ext uri="{BB962C8B-B14F-4D97-AF65-F5344CB8AC3E}">
        <p14:creationId xmlns:p14="http://schemas.microsoft.com/office/powerpoint/2010/main" val="1707221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0" y="1341437"/>
            <a:ext cx="91440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3000" b="0" i="0" u="none" strike="noStrike" kern="0" cap="none" spc="0" normalizeH="0" noProof="0" dirty="0">
                <a:ln>
                  <a:noFill/>
                </a:ln>
                <a:solidFill>
                  <a:schemeClr val="tx1"/>
                </a:solidFill>
                <a:effectLst/>
                <a:uLnTx/>
                <a:uFillTx/>
                <a:latin typeface="+mn-lt"/>
                <a:ea typeface="+mn-ea"/>
                <a:cs typeface="+mn-cs"/>
              </a:rPr>
              <a:t>Mai Linh raises 50% equity and </a:t>
            </a:r>
            <a:r>
              <a:rPr kumimoji="0" lang="vi-VN" sz="3000" b="0" i="0" u="none" strike="noStrike" kern="0" cap="none" spc="0" normalizeH="0" noProof="0" dirty="0">
                <a:ln>
                  <a:noFill/>
                </a:ln>
                <a:solidFill>
                  <a:schemeClr val="tx1"/>
                </a:solidFill>
                <a:effectLst/>
                <a:uLnTx/>
                <a:uFillTx/>
                <a:latin typeface="+mn-lt"/>
                <a:ea typeface="+mn-ea"/>
                <a:cs typeface="+mn-cs"/>
              </a:rPr>
              <a:t>50% </a:t>
            </a:r>
            <a:r>
              <a:rPr kumimoji="0" lang="en-US" sz="3000" b="0" i="0" u="none" strike="noStrike" kern="0" cap="none" spc="0" normalizeH="0" noProof="0" dirty="0">
                <a:ln>
                  <a:noFill/>
                </a:ln>
                <a:solidFill>
                  <a:schemeClr val="tx1"/>
                </a:solidFill>
                <a:effectLst/>
                <a:uLnTx/>
                <a:uFillTx/>
                <a:latin typeface="+mn-lt"/>
                <a:ea typeface="+mn-ea"/>
                <a:cs typeface="+mn-cs"/>
              </a:rPr>
              <a:t>debt</a:t>
            </a:r>
            <a:r>
              <a:rPr kumimoji="0" lang="vi-VN" sz="3000" b="0" i="0" u="none" strike="noStrike" kern="0" cap="none" spc="0" normalizeH="0" baseline="0" noProof="0" dirty="0">
                <a:ln>
                  <a:noFill/>
                </a:ln>
                <a:solidFill>
                  <a:schemeClr val="tx1"/>
                </a:solidFill>
                <a:effectLst/>
                <a:uLnTx/>
                <a:uFillTx/>
                <a:latin typeface="+mn-lt"/>
                <a:ea typeface="+mn-ea"/>
                <a:cs typeface="+mn-cs"/>
              </a:rPr>
              <a:t>.</a:t>
            </a: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en-US" sz="3000"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en-US" sz="3000"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en-US" sz="3000"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en-US" sz="3000"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3000" b="0" i="0" u="none" strike="noStrike" kern="0" cap="none" spc="0" normalizeH="0" baseline="0" noProof="0" dirty="0">
                <a:ln>
                  <a:noFill/>
                </a:ln>
                <a:solidFill>
                  <a:schemeClr val="tx1"/>
                </a:solidFill>
                <a:effectLst/>
                <a:uLnTx/>
                <a:uFillTx/>
                <a:latin typeface="+mn-lt"/>
                <a:ea typeface="+mn-ea"/>
                <a:cs typeface="+mn-cs"/>
              </a:rPr>
              <a:t>Equity risk: 75% - (-25%) = 100%</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lang="en-US" sz="3000" kern="0" dirty="0">
                <a:latin typeface="+mn-lt"/>
              </a:rPr>
              <a:t>Equity risk premium: 25% - 5% = 20%</a:t>
            </a:r>
            <a:endParaRPr kumimoji="0" lang="vi-V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vi-VN" sz="3000"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vi-VN" sz="3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vi-VN" sz="3000" b="1"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vi-VN" sz="3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vi-VN" sz="3000" b="1"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vi-VN" sz="3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vi-VN" sz="3000" b="1" kern="0" dirty="0">
              <a:latin typeface="+mn-lt"/>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vi-V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vi-V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vi-V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867424573"/>
              </p:ext>
            </p:extLst>
          </p:nvPr>
        </p:nvGraphicFramePr>
        <p:xfrm>
          <a:off x="304800" y="1905000"/>
          <a:ext cx="8610600" cy="36576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370840">
                <a:tc>
                  <a:txBody>
                    <a:bodyPr/>
                    <a:lstStyle/>
                    <a:p>
                      <a:pPr algn="ctr"/>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000" dirty="0">
                          <a:solidFill>
                            <a:schemeClr val="tx1"/>
                          </a:solidFill>
                        </a:rPr>
                        <a:t>Year</a:t>
                      </a:r>
                      <a:r>
                        <a:rPr lang="vi-VN" sz="3000" baseline="0" dirty="0">
                          <a:solidFill>
                            <a:schemeClr val="tx1"/>
                          </a:solidFill>
                        </a:rPr>
                        <a:t> 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3000" dirty="0">
                          <a:solidFill>
                            <a:schemeClr val="tx1"/>
                          </a:solidFill>
                        </a:rPr>
                        <a:t>Year 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000" dirty="0">
                          <a:solidFill>
                            <a:schemeClr val="tx1"/>
                          </a:solidFill>
                        </a:rPr>
                        <a:t>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000" dirty="0">
                          <a:solidFill>
                            <a:schemeClr val="tx1"/>
                          </a:solidFill>
                        </a:rPr>
                        <a:t>Bad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3000" dirty="0">
                          <a:solidFill>
                            <a:schemeClr val="tx1"/>
                          </a:solidFill>
                        </a:rPr>
                        <a:t>Firm assets</a:t>
                      </a:r>
                    </a:p>
                    <a:p>
                      <a:pPr algn="ctr"/>
                      <a:r>
                        <a:rPr lang="vi-VN" sz="2000" baseline="0" dirty="0">
                          <a:solidFill>
                            <a:schemeClr val="tx1"/>
                          </a:solidFill>
                        </a:rPr>
                        <a:t>r</a:t>
                      </a:r>
                      <a:r>
                        <a:rPr lang="en-US" sz="2000" baseline="-25000" dirty="0">
                          <a:solidFill>
                            <a:schemeClr val="tx1"/>
                          </a:solidFill>
                        </a:rPr>
                        <a:t>A</a:t>
                      </a:r>
                      <a:r>
                        <a:rPr lang="vi-VN" sz="2000" baseline="0" dirty="0">
                          <a:solidFill>
                            <a:schemeClr val="tx1"/>
                          </a:solidFill>
                        </a:rPr>
                        <a:t> = </a:t>
                      </a:r>
                      <a:r>
                        <a:rPr lang="en-US" sz="2000" baseline="0" dirty="0">
                          <a:solidFill>
                            <a:schemeClr val="tx1"/>
                          </a:solidFill>
                        </a:rPr>
                        <a:t>1</a:t>
                      </a:r>
                      <a:r>
                        <a:rPr lang="vi-VN" sz="2000" baseline="0" dirty="0">
                          <a:solidFill>
                            <a:schemeClr val="tx1"/>
                          </a:solidFill>
                        </a:rPr>
                        <a:t>5%</a:t>
                      </a:r>
                      <a:endParaRPr lang="en-US" sz="2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3000" dirty="0">
                          <a:solidFill>
                            <a:schemeClr val="tx1"/>
                          </a:solidFill>
                        </a:rPr>
                        <a:t>$1000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3000" dirty="0">
                          <a:solidFill>
                            <a:schemeClr val="tx1"/>
                          </a:solidFill>
                        </a:rPr>
                        <a:t>$1400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3000" dirty="0">
                          <a:solidFill>
                            <a:schemeClr val="tx1"/>
                          </a:solidFill>
                        </a:rPr>
                        <a:t>$900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sz="3000" dirty="0">
                          <a:solidFill>
                            <a:schemeClr val="tx1"/>
                          </a:solidFill>
                        </a:rPr>
                        <a:t>Debt</a:t>
                      </a:r>
                    </a:p>
                    <a:p>
                      <a:pPr algn="ctr"/>
                      <a:r>
                        <a:rPr lang="en-US" sz="2000" dirty="0" err="1">
                          <a:solidFill>
                            <a:schemeClr val="tx1"/>
                          </a:solidFill>
                        </a:rPr>
                        <a:t>r</a:t>
                      </a:r>
                      <a:r>
                        <a:rPr lang="en-US" sz="2000" baseline="-25000" dirty="0" err="1">
                          <a:solidFill>
                            <a:schemeClr val="tx1"/>
                          </a:solidFill>
                        </a:rPr>
                        <a:t>D</a:t>
                      </a:r>
                      <a:r>
                        <a:rPr lang="en-US" sz="2000" baseline="0" dirty="0">
                          <a:solidFill>
                            <a:schemeClr val="tx1"/>
                          </a:solidFill>
                        </a:rPr>
                        <a:t> = r</a:t>
                      </a:r>
                      <a:r>
                        <a:rPr lang="en-US" sz="2000" baseline="-25000" dirty="0">
                          <a:solidFill>
                            <a:schemeClr val="tx1"/>
                          </a:solidFill>
                        </a:rPr>
                        <a:t>f</a:t>
                      </a:r>
                      <a:r>
                        <a:rPr lang="en-US" sz="2000" baseline="0" dirty="0">
                          <a:solidFill>
                            <a:schemeClr val="tx1"/>
                          </a:solidFill>
                        </a:rPr>
                        <a:t> = 5%</a:t>
                      </a:r>
                      <a:endParaRPr lang="en-US" sz="2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3000" dirty="0">
                          <a:solidFill>
                            <a:schemeClr val="tx1"/>
                          </a:solidFill>
                        </a:rPr>
                        <a:t>$500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3000" dirty="0">
                          <a:solidFill>
                            <a:schemeClr val="tx1"/>
                          </a:solidFill>
                        </a:rPr>
                        <a:t>$525</a:t>
                      </a:r>
                    </a:p>
                    <a:p>
                      <a:pPr algn="ctr"/>
                      <a:r>
                        <a:rPr lang="vi-VN" sz="2000" dirty="0">
                          <a:solidFill>
                            <a:schemeClr val="tx1"/>
                          </a:solidFill>
                        </a:rPr>
                        <a:t>(r = 5%)</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3000" dirty="0">
                          <a:solidFill>
                            <a:schemeClr val="tx1"/>
                          </a:solidFill>
                        </a:rPr>
                        <a:t>$525</a:t>
                      </a:r>
                    </a:p>
                    <a:p>
                      <a:pPr algn="ctr"/>
                      <a:r>
                        <a:rPr lang="vi-VN" sz="2000" dirty="0">
                          <a:solidFill>
                            <a:schemeClr val="tx1"/>
                          </a:solidFill>
                        </a:rPr>
                        <a:t>(r</a:t>
                      </a:r>
                      <a:r>
                        <a:rPr lang="vi-VN" sz="2000" baseline="0" dirty="0">
                          <a:solidFill>
                            <a:schemeClr val="tx1"/>
                          </a:solidFill>
                        </a:rPr>
                        <a:t> = 5%)</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706151"/>
                  </a:ext>
                </a:extLst>
              </a:tr>
              <a:tr h="370840">
                <a:tc>
                  <a:txBody>
                    <a:bodyPr/>
                    <a:lstStyle/>
                    <a:p>
                      <a:pPr algn="ctr"/>
                      <a:r>
                        <a:rPr lang="en-US" sz="3000" baseline="0" dirty="0">
                          <a:solidFill>
                            <a:schemeClr val="tx1"/>
                          </a:solidFill>
                        </a:rPr>
                        <a:t>Levered Equity</a:t>
                      </a:r>
                      <a:endParaRPr lang="vi-VN" sz="3000" baseline="0" dirty="0">
                        <a:solidFill>
                          <a:schemeClr val="tx1"/>
                        </a:solidFill>
                      </a:endParaRPr>
                    </a:p>
                    <a:p>
                      <a:pPr algn="ctr"/>
                      <a:r>
                        <a:rPr lang="vi-VN" sz="2000" baseline="0" dirty="0">
                          <a:solidFill>
                            <a:schemeClr val="tx1"/>
                          </a:solidFill>
                        </a:rPr>
                        <a:t>r</a:t>
                      </a:r>
                      <a:r>
                        <a:rPr lang="en-US" sz="2000" baseline="-25000" dirty="0">
                          <a:solidFill>
                            <a:schemeClr val="tx1"/>
                          </a:solidFill>
                        </a:rPr>
                        <a:t>E</a:t>
                      </a:r>
                      <a:r>
                        <a:rPr lang="vi-VN" sz="2000" baseline="0" dirty="0">
                          <a:solidFill>
                            <a:schemeClr val="tx1"/>
                          </a:solidFill>
                        </a:rPr>
                        <a:t> = 25% &gt; r</a:t>
                      </a:r>
                      <a:r>
                        <a:rPr lang="en-US" sz="2000" baseline="-25000" dirty="0">
                          <a:solidFill>
                            <a:schemeClr val="tx1"/>
                          </a:solidFill>
                        </a:rPr>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vi-VN" sz="3000" dirty="0">
                          <a:solidFill>
                            <a:schemeClr val="tx1"/>
                          </a:solidFill>
                        </a:rPr>
                        <a:t>$500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vi-VN" sz="3000" dirty="0">
                          <a:solidFill>
                            <a:schemeClr val="tx1"/>
                          </a:solidFill>
                        </a:rPr>
                        <a:t>$875</a:t>
                      </a:r>
                    </a:p>
                    <a:p>
                      <a:pPr algn="ctr"/>
                      <a:r>
                        <a:rPr lang="vi-VN" sz="2000" dirty="0">
                          <a:solidFill>
                            <a:schemeClr val="tx1"/>
                          </a:solidFill>
                        </a:rPr>
                        <a:t>(r</a:t>
                      </a:r>
                      <a:r>
                        <a:rPr lang="vi-VN" sz="2000" baseline="0" dirty="0">
                          <a:solidFill>
                            <a:schemeClr val="tx1"/>
                          </a:solidFill>
                        </a:rPr>
                        <a:t> = 75%)</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vi-VN" sz="3000" dirty="0">
                          <a:solidFill>
                            <a:schemeClr val="tx1"/>
                          </a:solidFill>
                        </a:rPr>
                        <a:t>$375</a:t>
                      </a:r>
                    </a:p>
                    <a:p>
                      <a:pPr algn="ctr"/>
                      <a:r>
                        <a:rPr lang="vi-VN" sz="2000" dirty="0">
                          <a:solidFill>
                            <a:schemeClr val="tx1"/>
                          </a:solidFill>
                        </a:rPr>
                        <a:t>(r=-25%)</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391435398"/>
                  </a:ext>
                </a:extLst>
              </a:tr>
            </a:tbl>
          </a:graphicData>
        </a:graphic>
      </p:graphicFrame>
      <p:sp>
        <p:nvSpPr>
          <p:cNvPr id="9" name="Title 1"/>
          <p:cNvSpPr>
            <a:spLocks noGrp="1"/>
          </p:cNvSpPr>
          <p:nvPr>
            <p:ph type="title"/>
          </p:nvPr>
        </p:nvSpPr>
        <p:spPr/>
        <p:txBody>
          <a:bodyPr/>
          <a:lstStyle/>
          <a:p>
            <a:r>
              <a:rPr lang="vi-VN" b="1" dirty="0"/>
              <a:t>I</a:t>
            </a:r>
            <a:r>
              <a:rPr lang="en-US" b="1" dirty="0"/>
              <a:t>I</a:t>
            </a:r>
            <a:r>
              <a:rPr lang="vi-VN" b="1" dirty="0"/>
              <a:t>. MM</a:t>
            </a:r>
            <a:r>
              <a:rPr lang="en-US" b="1" dirty="0"/>
              <a:t> THEORY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142874" y="1428750"/>
            <a:ext cx="9001125" cy="4697413"/>
          </a:xfrm>
        </p:spPr>
        <p:txBody>
          <a:bodyPr/>
          <a:lstStyle/>
          <a:p>
            <a:pPr marL="0" indent="0" eaLnBrk="1" hangingPunct="1">
              <a:buNone/>
            </a:pPr>
            <a:r>
              <a:rPr lang="en-US" sz="3000" b="1" i="1" dirty="0"/>
              <a:t>MM proposition 1</a:t>
            </a:r>
            <a:r>
              <a:rPr lang="vi-VN" sz="3000" b="1" i="1" dirty="0"/>
              <a:t>: </a:t>
            </a:r>
            <a:r>
              <a:rPr lang="en-US" sz="3000" dirty="0"/>
              <a:t>Firm value (and thus shareholders’ value) is not affected by the choice of capital structure. When the firm increases the use of debt, cost of equity increases accordingly.</a:t>
            </a:r>
          </a:p>
          <a:p>
            <a:pPr eaLnBrk="1" hangingPunct="1">
              <a:buFont typeface="Wingdings" pitchFamily="2" charset="2"/>
              <a:buChar char="v"/>
            </a:pPr>
            <a:r>
              <a:rPr lang="en-US" sz="2000" i="1" dirty="0"/>
              <a:t>See more</a:t>
            </a:r>
            <a:r>
              <a:rPr lang="vi-VN" sz="2000" i="1" dirty="0"/>
              <a:t>: </a:t>
            </a:r>
            <a:r>
              <a:rPr lang="en-US" sz="2000" i="1" dirty="0"/>
              <a:t>Modigliani, Franco </a:t>
            </a:r>
            <a:r>
              <a:rPr lang="en-US" sz="2000" i="1" dirty="0" err="1"/>
              <a:t>va</a:t>
            </a:r>
            <a:r>
              <a:rPr lang="en-US" sz="2000" i="1" dirty="0"/>
              <a:t>̀ Merton H. Miller (1968)</a:t>
            </a:r>
            <a:r>
              <a:rPr lang="vi-VN" sz="2000" i="1" dirty="0"/>
              <a:t>,</a:t>
            </a:r>
            <a:r>
              <a:rPr lang="en-US" sz="2000" i="1" dirty="0"/>
              <a:t> </a:t>
            </a:r>
            <a:r>
              <a:rPr lang="vi-VN" sz="2000" i="1" dirty="0"/>
              <a:t>“</a:t>
            </a:r>
            <a:r>
              <a:rPr lang="en-US" sz="2000" i="1" dirty="0"/>
              <a:t>The Cost of Capital, Corporate Finance, and the Theory of Investment</a:t>
            </a:r>
            <a:r>
              <a:rPr lang="vi-VN" sz="2000" i="1" dirty="0"/>
              <a:t>”,</a:t>
            </a:r>
            <a:r>
              <a:rPr lang="en-US" sz="2000" i="1" dirty="0"/>
              <a:t> American Economic Review 48.</a:t>
            </a:r>
            <a:endParaRPr lang="vi-VN" sz="2000" i="1" dirty="0"/>
          </a:p>
          <a:p>
            <a:pPr eaLnBrk="1" hangingPunct="1">
              <a:buFont typeface="Wingdings" pitchFamily="2" charset="2"/>
              <a:buChar char="§"/>
            </a:pPr>
            <a:r>
              <a:rPr lang="en-US" sz="3000" dirty="0"/>
              <a:t>V</a:t>
            </a:r>
            <a:r>
              <a:rPr lang="vi-VN" sz="3000" baseline="-25000" dirty="0"/>
              <a:t>L</a:t>
            </a:r>
            <a:r>
              <a:rPr lang="en-US" sz="3000" dirty="0"/>
              <a:t> = V</a:t>
            </a:r>
            <a:r>
              <a:rPr lang="vi-VN" sz="3000" baseline="-25000" dirty="0"/>
              <a:t>U</a:t>
            </a:r>
            <a:r>
              <a:rPr lang="en-US" sz="3000" dirty="0"/>
              <a:t> = EBIT / </a:t>
            </a:r>
            <a:r>
              <a:rPr lang="en-US" sz="3000" dirty="0" err="1"/>
              <a:t>r</a:t>
            </a:r>
            <a:r>
              <a:rPr lang="en-US" sz="3000" baseline="-25000" dirty="0" err="1"/>
              <a:t>U</a:t>
            </a:r>
            <a:endParaRPr lang="vi-VN" sz="3000" baseline="-25000" dirty="0"/>
          </a:p>
          <a:p>
            <a:pPr marL="344488" indent="-344488">
              <a:buFont typeface="Wingdings" pitchFamily="2" charset="2"/>
              <a:buChar char="§"/>
            </a:pPr>
            <a:r>
              <a:rPr lang="en-US" sz="3000" dirty="0" err="1"/>
              <a:t>r</a:t>
            </a:r>
            <a:r>
              <a:rPr lang="en-US" sz="3000" baseline="-25000" dirty="0" err="1"/>
              <a:t>E</a:t>
            </a:r>
            <a:r>
              <a:rPr lang="en-US" sz="3000" baseline="-25000" dirty="0"/>
              <a:t> </a:t>
            </a:r>
            <a:r>
              <a:rPr lang="en-US" sz="3000" dirty="0"/>
              <a:t> = </a:t>
            </a:r>
            <a:r>
              <a:rPr lang="en-US" sz="3000" dirty="0" err="1"/>
              <a:t>r</a:t>
            </a:r>
            <a:r>
              <a:rPr lang="en-US" sz="3000" baseline="-25000" dirty="0" err="1"/>
              <a:t>U</a:t>
            </a:r>
            <a:r>
              <a:rPr lang="en-US" sz="3000" baseline="-25000" dirty="0"/>
              <a:t> </a:t>
            </a:r>
            <a:r>
              <a:rPr lang="en-US" sz="3000" dirty="0"/>
              <a:t> + (</a:t>
            </a:r>
            <a:r>
              <a:rPr lang="en-US" sz="3000" dirty="0" err="1"/>
              <a:t>r</a:t>
            </a:r>
            <a:r>
              <a:rPr lang="en-US" sz="3000" baseline="-25000" dirty="0" err="1"/>
              <a:t>U</a:t>
            </a:r>
            <a:r>
              <a:rPr lang="en-US" sz="3000" baseline="-25000" dirty="0"/>
              <a:t> </a:t>
            </a:r>
            <a:r>
              <a:rPr lang="en-US" sz="3000" dirty="0"/>
              <a:t>– </a:t>
            </a:r>
            <a:r>
              <a:rPr lang="en-US" sz="3000" dirty="0" err="1"/>
              <a:t>r</a:t>
            </a:r>
            <a:r>
              <a:rPr lang="en-US" sz="3000" baseline="-25000" dirty="0" err="1"/>
              <a:t>D</a:t>
            </a:r>
            <a:r>
              <a:rPr lang="en-US" sz="3000" dirty="0"/>
              <a:t>) * D/E</a:t>
            </a:r>
            <a:endParaRPr lang="vi-VN" sz="3000" dirty="0"/>
          </a:p>
          <a:p>
            <a:pPr>
              <a:buFont typeface="Wingdings" pitchFamily="2" charset="2"/>
              <a:buChar char="§"/>
            </a:pPr>
            <a:r>
              <a:rPr lang="vi-VN" sz="3000" dirty="0"/>
              <a:t>WACC</a:t>
            </a:r>
            <a:r>
              <a:rPr lang="en-US" sz="3000" baseline="-25000" dirty="0"/>
              <a:t> </a:t>
            </a:r>
            <a:r>
              <a:rPr lang="en-US" sz="3000" dirty="0"/>
              <a:t>= E/V * </a:t>
            </a:r>
            <a:r>
              <a:rPr lang="en-US" sz="3000" dirty="0" err="1"/>
              <a:t>r</a:t>
            </a:r>
            <a:r>
              <a:rPr lang="en-US" sz="3000" baseline="-25000" dirty="0" err="1"/>
              <a:t>E</a:t>
            </a:r>
            <a:r>
              <a:rPr lang="en-US" sz="3000" baseline="-25000" dirty="0"/>
              <a:t> </a:t>
            </a:r>
            <a:r>
              <a:rPr lang="en-US" sz="3000" dirty="0"/>
              <a:t>+D/V * </a:t>
            </a:r>
            <a:r>
              <a:rPr lang="en-US" sz="3000" dirty="0" err="1"/>
              <a:t>r</a:t>
            </a:r>
            <a:r>
              <a:rPr lang="en-US" sz="3000" baseline="-25000" dirty="0" err="1"/>
              <a:t>D</a:t>
            </a:r>
            <a:endParaRPr lang="en-US" sz="3000" baseline="-25000" dirty="0"/>
          </a:p>
          <a:p>
            <a:pPr>
              <a:buFont typeface="Wingdings" pitchFamily="2" charset="2"/>
              <a:buChar char="§"/>
            </a:pPr>
            <a:r>
              <a:rPr lang="vi-VN" sz="3000" dirty="0"/>
              <a:t>WACC</a:t>
            </a:r>
            <a:r>
              <a:rPr lang="en-US" sz="3000" baseline="-25000" dirty="0"/>
              <a:t> </a:t>
            </a:r>
            <a:r>
              <a:rPr lang="en-US" sz="3000" dirty="0"/>
              <a:t>= </a:t>
            </a:r>
            <a:r>
              <a:rPr lang="en-US" sz="3000" dirty="0" err="1"/>
              <a:t>r</a:t>
            </a:r>
            <a:r>
              <a:rPr lang="en-US" sz="3000" baseline="-25000" dirty="0" err="1"/>
              <a:t>U</a:t>
            </a:r>
            <a:r>
              <a:rPr lang="en-US" sz="3000" baseline="-25000" dirty="0"/>
              <a:t> </a:t>
            </a:r>
            <a:r>
              <a:rPr lang="en-US" sz="3000" dirty="0"/>
              <a:t>= </a:t>
            </a:r>
            <a:r>
              <a:rPr lang="en-US" sz="3000" dirty="0" err="1"/>
              <a:t>r</a:t>
            </a:r>
            <a:r>
              <a:rPr lang="en-US" sz="3000" baseline="-25000" dirty="0" err="1"/>
              <a:t>A</a:t>
            </a:r>
            <a:endParaRPr lang="vi-VN" sz="3000" baseline="-25000" dirty="0"/>
          </a:p>
          <a:p>
            <a:pPr marL="344488" indent="-344488">
              <a:buFont typeface="Wingdings" pitchFamily="2" charset="2"/>
              <a:buChar char="§"/>
            </a:pPr>
            <a:endParaRPr lang="en-US" sz="3000" dirty="0"/>
          </a:p>
          <a:p>
            <a:pPr eaLnBrk="1" hangingPunct="1">
              <a:buFont typeface="Wingdings" pitchFamily="2" charset="2"/>
              <a:buNone/>
            </a:pPr>
            <a:r>
              <a:rPr lang="en-US" sz="3000" dirty="0"/>
              <a:t>	</a:t>
            </a:r>
          </a:p>
          <a:p>
            <a:pPr eaLnBrk="1" hangingPunct="1">
              <a:buFont typeface="Wingdings" pitchFamily="2" charset="2"/>
              <a:buNone/>
            </a:pPr>
            <a:r>
              <a:rPr lang="en-US" sz="3000" dirty="0"/>
              <a:t>	</a:t>
            </a:r>
          </a:p>
        </p:txBody>
      </p:sp>
      <p:sp>
        <p:nvSpPr>
          <p:cNvPr id="5" name="Title 1"/>
          <p:cNvSpPr>
            <a:spLocks noGrp="1"/>
          </p:cNvSpPr>
          <p:nvPr>
            <p:ph type="title"/>
          </p:nvPr>
        </p:nvSpPr>
        <p:spPr/>
        <p:txBody>
          <a:bodyPr/>
          <a:lstStyle/>
          <a:p>
            <a:r>
              <a:rPr lang="vi-VN" b="1" dirty="0"/>
              <a:t>I</a:t>
            </a:r>
            <a:r>
              <a:rPr lang="en-US" b="1" dirty="0"/>
              <a:t>I</a:t>
            </a:r>
            <a:r>
              <a:rPr lang="vi-VN" b="1" dirty="0"/>
              <a:t>. MM</a:t>
            </a:r>
            <a:r>
              <a:rPr lang="en-US" b="1" dirty="0"/>
              <a:t> THEORY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pPr>
              <a:buFont typeface="Wingdings" pitchFamily="2" charset="2"/>
              <a:buChar char="§"/>
            </a:pPr>
            <a:r>
              <a:rPr lang="en-US" sz="3000" dirty="0"/>
              <a:t>Cash</a:t>
            </a:r>
            <a:r>
              <a:rPr lang="vi-VN" sz="3000" dirty="0"/>
              <a:t> (</a:t>
            </a:r>
            <a:r>
              <a:rPr lang="en-US" sz="3000" dirty="0"/>
              <a:t>and so does other risk-free securities</a:t>
            </a:r>
            <a:r>
              <a:rPr lang="vi-VN" sz="3000" dirty="0"/>
              <a:t>) </a:t>
            </a:r>
            <a:r>
              <a:rPr lang="en-US" sz="3000" dirty="0"/>
              <a:t>reduces investor’s required rate of return on the firm and is considered as “negative debt</a:t>
            </a:r>
            <a:r>
              <a:rPr lang="vi-VN" sz="3000" dirty="0"/>
              <a:t>”.</a:t>
            </a:r>
            <a:endParaRPr lang="en-US" sz="3000" dirty="0"/>
          </a:p>
          <a:p>
            <a:pPr>
              <a:buFont typeface="Wingdings" pitchFamily="2" charset="2"/>
              <a:buChar char="§"/>
            </a:pPr>
            <a:r>
              <a:rPr lang="en-US" sz="3000" dirty="0"/>
              <a:t>Net debt</a:t>
            </a:r>
            <a:r>
              <a:rPr lang="vi-VN" sz="3000" dirty="0"/>
              <a:t> </a:t>
            </a:r>
            <a:r>
              <a:rPr lang="en-US" sz="3000" dirty="0"/>
              <a:t>= Debt – Cash</a:t>
            </a:r>
            <a:r>
              <a:rPr lang="vi-VN" sz="3000" dirty="0"/>
              <a:t>.</a:t>
            </a:r>
            <a:endParaRPr lang="en-US" sz="3000" dirty="0"/>
          </a:p>
        </p:txBody>
      </p:sp>
      <p:sp>
        <p:nvSpPr>
          <p:cNvPr id="6" name="Title 1"/>
          <p:cNvSpPr>
            <a:spLocks noGrp="1"/>
          </p:cNvSpPr>
          <p:nvPr>
            <p:ph type="title"/>
          </p:nvPr>
        </p:nvSpPr>
        <p:spPr/>
        <p:txBody>
          <a:bodyPr/>
          <a:lstStyle/>
          <a:p>
            <a:r>
              <a:rPr lang="vi-VN" b="1" dirty="0"/>
              <a:t>I</a:t>
            </a:r>
            <a:r>
              <a:rPr lang="en-US" b="1" dirty="0"/>
              <a:t>I</a:t>
            </a:r>
            <a:r>
              <a:rPr lang="vi-VN" b="1" dirty="0"/>
              <a:t>. MM</a:t>
            </a:r>
            <a:r>
              <a:rPr lang="en-US" b="1" dirty="0"/>
              <a:t> THEORY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0" y="1447800"/>
            <a:ext cx="91440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lang="en-US" sz="3000" b="1" i="1" kern="0" dirty="0">
                <a:latin typeface="+mn-lt"/>
              </a:rPr>
              <a:t>T</a:t>
            </a:r>
            <a:r>
              <a:rPr kumimoji="0" lang="en-US" sz="3000" b="1" i="1" u="none" strike="noStrike" kern="0" cap="none" spc="0" normalizeH="0" noProof="0" dirty="0">
                <a:ln>
                  <a:noFill/>
                </a:ln>
                <a:solidFill>
                  <a:schemeClr val="tx1"/>
                </a:solidFill>
                <a:effectLst/>
                <a:uLnTx/>
                <a:uFillTx/>
                <a:latin typeface="+mn-lt"/>
                <a:ea typeface="+mn-ea"/>
                <a:cs typeface="+mn-cs"/>
              </a:rPr>
              <a:t>axes</a:t>
            </a:r>
            <a:endParaRPr kumimoji="0" lang="en-US" sz="3000" b="1" i="1"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lang="en-US" sz="3000" kern="0" dirty="0">
                <a:latin typeface="+mn-lt"/>
              </a:rPr>
              <a:t>Cash flows to investors with leverage = cash flows to investors without leverage + interest tax shield.</a:t>
            </a:r>
            <a:endParaRPr kumimoji="0" lang="vi-VN" sz="3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vi-VN" sz="3000" b="1"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vi-VN" sz="3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vi-VN" sz="3000" b="1"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vi-VN" sz="3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vi-VN" sz="3000" b="1" kern="0" dirty="0">
              <a:latin typeface="+mn-lt"/>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vi-V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vi-V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vi-V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9" name="Title 1"/>
          <p:cNvSpPr>
            <a:spLocks noGrp="1"/>
          </p:cNvSpPr>
          <p:nvPr>
            <p:ph type="title"/>
          </p:nvPr>
        </p:nvSpPr>
        <p:spPr/>
        <p:txBody>
          <a:bodyPr/>
          <a:lstStyle/>
          <a:p>
            <a:r>
              <a:rPr lang="vi-VN" b="1" dirty="0"/>
              <a:t>I</a:t>
            </a:r>
            <a:r>
              <a:rPr lang="en-US" b="1" dirty="0"/>
              <a:t>I</a:t>
            </a:r>
            <a:r>
              <a:rPr lang="vi-VN" b="1" dirty="0"/>
              <a:t>. MM</a:t>
            </a:r>
            <a:r>
              <a:rPr lang="en-US" b="1" dirty="0"/>
              <a:t> THEORY</a:t>
            </a:r>
          </a:p>
        </p:txBody>
      </p:sp>
      <p:pic>
        <p:nvPicPr>
          <p:cNvPr id="2" name="Picture 1">
            <a:extLst>
              <a:ext uri="{FF2B5EF4-FFF2-40B4-BE49-F238E27FC236}">
                <a16:creationId xmlns:a16="http://schemas.microsoft.com/office/drawing/2014/main" id="{B2747A9D-FD73-4E11-B400-5583BE9A8A2A}"/>
              </a:ext>
            </a:extLst>
          </p:cNvPr>
          <p:cNvPicPr>
            <a:picLocks noChangeAspect="1"/>
          </p:cNvPicPr>
          <p:nvPr/>
        </p:nvPicPr>
        <p:blipFill>
          <a:blip r:embed="rId2"/>
          <a:stretch>
            <a:fillRect/>
          </a:stretch>
        </p:blipFill>
        <p:spPr>
          <a:xfrm>
            <a:off x="0" y="3134199"/>
            <a:ext cx="9144000" cy="3723801"/>
          </a:xfrm>
          <a:prstGeom prst="rect">
            <a:avLst/>
          </a:prstGeom>
        </p:spPr>
      </p:pic>
      <p:sp>
        <p:nvSpPr>
          <p:cNvPr id="3" name="TextBox 2">
            <a:extLst>
              <a:ext uri="{FF2B5EF4-FFF2-40B4-BE49-F238E27FC236}">
                <a16:creationId xmlns:a16="http://schemas.microsoft.com/office/drawing/2014/main" id="{DA46118D-DF86-4F00-BDE4-4F0B34942BB5}"/>
              </a:ext>
            </a:extLst>
          </p:cNvPr>
          <p:cNvSpPr txBox="1"/>
          <p:nvPr/>
        </p:nvSpPr>
        <p:spPr>
          <a:xfrm>
            <a:off x="0" y="6400800"/>
            <a:ext cx="2895600" cy="338554"/>
          </a:xfrm>
          <a:prstGeom prst="rect">
            <a:avLst/>
          </a:prstGeom>
          <a:noFill/>
        </p:spPr>
        <p:txBody>
          <a:bodyPr wrap="square" rtlCol="0">
            <a:spAutoFit/>
          </a:bodyPr>
          <a:lstStyle/>
          <a:p>
            <a:pPr algn="l"/>
            <a:r>
              <a:rPr lang="en-US" sz="1600" dirty="0">
                <a:latin typeface="+mn-lt"/>
              </a:rPr>
              <a:t>Source: Berk, </a:t>
            </a:r>
            <a:r>
              <a:rPr lang="en-US" sz="1600" dirty="0" err="1">
                <a:latin typeface="+mn-lt"/>
              </a:rPr>
              <a:t>DeMarzo</a:t>
            </a:r>
            <a:endParaRPr lang="en-US" sz="1600" dirty="0">
              <a:latin typeface="+mn-lt"/>
            </a:endParaRPr>
          </a:p>
        </p:txBody>
      </p:sp>
    </p:spTree>
    <p:extLst>
      <p:ext uri="{BB962C8B-B14F-4D97-AF65-F5344CB8AC3E}">
        <p14:creationId xmlns:p14="http://schemas.microsoft.com/office/powerpoint/2010/main" val="1867806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0" y="1295400"/>
            <a:ext cx="9144000" cy="4754563"/>
          </a:xfrm>
        </p:spPr>
        <p:txBody>
          <a:bodyPr/>
          <a:lstStyle/>
          <a:p>
            <a:pPr>
              <a:buFont typeface="Wingdings" pitchFamily="2" charset="2"/>
              <a:buChar char="§"/>
            </a:pPr>
            <a:r>
              <a:rPr lang="en-US" sz="3000" dirty="0"/>
              <a:t>Tax 30%. $10 per share</a:t>
            </a:r>
          </a:p>
          <a:p>
            <a:pPr>
              <a:buFont typeface="Wingdings" pitchFamily="2" charset="2"/>
              <a:buChar char="§"/>
            </a:pPr>
            <a:endParaRPr lang="en-US" sz="3000" dirty="0"/>
          </a:p>
          <a:p>
            <a:pPr>
              <a:buFont typeface="Wingdings" pitchFamily="2" charset="2"/>
              <a:buChar char="§"/>
            </a:pPr>
            <a:endParaRPr lang="en-US" sz="3000" dirty="0"/>
          </a:p>
          <a:p>
            <a:pPr>
              <a:buFont typeface="Wingdings" pitchFamily="2" charset="2"/>
              <a:buChar char="§"/>
            </a:pPr>
            <a:endParaRPr lang="en-US" sz="3000" dirty="0"/>
          </a:p>
          <a:p>
            <a:pPr>
              <a:buFont typeface="Wingdings" pitchFamily="2" charset="2"/>
              <a:buChar char="§"/>
            </a:pPr>
            <a:endParaRPr lang="en-US" sz="3000" dirty="0"/>
          </a:p>
          <a:p>
            <a:pPr>
              <a:buFont typeface="Wingdings" pitchFamily="2" charset="2"/>
              <a:buChar char="§"/>
            </a:pPr>
            <a:endParaRPr lang="en-US" sz="3000" dirty="0"/>
          </a:p>
          <a:p>
            <a:pPr>
              <a:buFont typeface="Wingdings" pitchFamily="2" charset="2"/>
              <a:buChar char="§"/>
            </a:pPr>
            <a:endParaRPr lang="en-US" sz="3000" dirty="0"/>
          </a:p>
          <a:p>
            <a:pPr>
              <a:buFont typeface="Wingdings" pitchFamily="2" charset="2"/>
              <a:buChar char="§"/>
            </a:pPr>
            <a:r>
              <a:rPr lang="en-US" sz="3000" dirty="0"/>
              <a:t>Equity risk: ?</a:t>
            </a:r>
          </a:p>
          <a:p>
            <a:pPr>
              <a:buFont typeface="Wingdings" pitchFamily="2" charset="2"/>
              <a:buChar char="§"/>
            </a:pPr>
            <a:r>
              <a:rPr lang="en-US" sz="3000" dirty="0"/>
              <a:t>Equity risk premium: ?</a:t>
            </a:r>
          </a:p>
          <a:p>
            <a:pPr>
              <a:buFont typeface="Wingdings" pitchFamily="2" charset="2"/>
              <a:buChar char="§"/>
            </a:pPr>
            <a:r>
              <a:rPr lang="en-US" sz="3000" dirty="0"/>
              <a:t>EPS=? (in each case)</a:t>
            </a:r>
            <a:endParaRPr lang="vi-VN" sz="3000" dirty="0"/>
          </a:p>
          <a:p>
            <a:pPr>
              <a:buNone/>
            </a:pPr>
            <a:endParaRPr lang="en-US" sz="3000" dirty="0"/>
          </a:p>
        </p:txBody>
      </p:sp>
      <p:graphicFrame>
        <p:nvGraphicFramePr>
          <p:cNvPr id="5" name="Table 4"/>
          <p:cNvGraphicFramePr>
            <a:graphicFrameLocks noGrp="1"/>
          </p:cNvGraphicFramePr>
          <p:nvPr>
            <p:extLst>
              <p:ext uri="{D42A27DB-BD31-4B8C-83A1-F6EECF244321}">
                <p14:modId xmlns:p14="http://schemas.microsoft.com/office/powerpoint/2010/main" val="2114315293"/>
              </p:ext>
            </p:extLst>
          </p:nvPr>
        </p:nvGraphicFramePr>
        <p:xfrm>
          <a:off x="266700" y="2057400"/>
          <a:ext cx="8610600" cy="2743200"/>
        </p:xfrm>
        <a:graphic>
          <a:graphicData uri="http://schemas.openxmlformats.org/drawingml/2006/table">
            <a:tbl>
              <a:tblPr firstRow="1" bandRow="1">
                <a:tableStyleId>{5C22544A-7EE6-4342-B048-85BDC9FD1C3A}</a:tableStyleId>
              </a:tblPr>
              <a:tblGrid>
                <a:gridCol w="30861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370840">
                <a:tc>
                  <a:txBody>
                    <a:bodyPr/>
                    <a:lstStyle/>
                    <a:p>
                      <a:pPr algn="ctr"/>
                      <a:r>
                        <a:rPr lang="en-US" sz="3000" dirty="0">
                          <a:solidFill>
                            <a:schemeClr val="tx1"/>
                          </a:solidFill>
                        </a:rPr>
                        <a:t>No debt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000" dirty="0">
                          <a:solidFill>
                            <a:schemeClr val="tx1"/>
                          </a:solidFill>
                        </a:rPr>
                        <a:t>Year</a:t>
                      </a:r>
                      <a:r>
                        <a:rPr lang="vi-VN" sz="3000" baseline="0" dirty="0">
                          <a:solidFill>
                            <a:schemeClr val="tx1"/>
                          </a:solidFill>
                        </a:rPr>
                        <a:t> 0</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3000" baseline="0" dirty="0">
                          <a:solidFill>
                            <a:schemeClr val="tx1"/>
                          </a:solidFill>
                        </a:rPr>
                        <a:t>Year</a:t>
                      </a:r>
                      <a:r>
                        <a:rPr lang="vi-VN" sz="3000" baseline="0" dirty="0">
                          <a:solidFill>
                            <a:schemeClr val="tx1"/>
                          </a:solidFill>
                        </a:rPr>
                        <a:t> 1</a:t>
                      </a: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endParaRPr lang="en-US" sz="3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000" dirty="0">
                          <a:solidFill>
                            <a:schemeClr val="tx1"/>
                          </a:solidFill>
                        </a:rPr>
                        <a:t>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000" dirty="0">
                          <a:solidFill>
                            <a:schemeClr val="tx1"/>
                          </a:solidFill>
                        </a:rPr>
                        <a:t>Bad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endParaRPr lang="en-US" sz="2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3000" dirty="0">
                          <a:solidFill>
                            <a:schemeClr val="tx1"/>
                          </a:solidFill>
                        </a:rPr>
                        <a:t>$1400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3000" dirty="0">
                          <a:solidFill>
                            <a:schemeClr val="tx1"/>
                          </a:solidFill>
                        </a:rPr>
                        <a:t>$900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2000" dirty="0">
                          <a:solidFill>
                            <a:schemeClr val="tx1"/>
                          </a:solidFill>
                        </a:rPr>
                        <a:t>Tax</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000" dirty="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000" dirty="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7975101"/>
                  </a:ext>
                </a:extLst>
              </a:tr>
              <a:tr h="370840">
                <a:tc>
                  <a:txBody>
                    <a:bodyPr/>
                    <a:lstStyle/>
                    <a:p>
                      <a:pPr algn="ctr"/>
                      <a:r>
                        <a:rPr lang="en-US" sz="3000" dirty="0">
                          <a:solidFill>
                            <a:schemeClr val="tx1"/>
                          </a:solidFill>
                        </a:rPr>
                        <a:t>Unlevered Equity</a:t>
                      </a:r>
                      <a:endParaRPr lang="vi-VN" sz="3000" baseline="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vi-VN" sz="3000" dirty="0">
                          <a:solidFill>
                            <a:schemeClr val="tx1"/>
                          </a:solidFill>
                        </a:rPr>
                        <a:t>$</a:t>
                      </a:r>
                      <a:r>
                        <a:rPr lang="en-US" sz="3000" dirty="0">
                          <a:solidFill>
                            <a:schemeClr val="tx1"/>
                          </a:solidFill>
                        </a:rPr>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3000" dirty="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3000" dirty="0">
                          <a:solidFill>
                            <a:schemeClr val="tx1"/>
                          </a:solidFill>
                        </a:rPr>
                        <a: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431163318"/>
                  </a:ext>
                </a:extLst>
              </a:tr>
            </a:tbl>
          </a:graphicData>
        </a:graphic>
      </p:graphicFrame>
      <p:sp>
        <p:nvSpPr>
          <p:cNvPr id="8" name="Title 1"/>
          <p:cNvSpPr>
            <a:spLocks noGrp="1"/>
          </p:cNvSpPr>
          <p:nvPr>
            <p:ph type="title"/>
          </p:nvPr>
        </p:nvSpPr>
        <p:spPr/>
        <p:txBody>
          <a:bodyPr/>
          <a:lstStyle/>
          <a:p>
            <a:r>
              <a:rPr lang="vi-VN" b="1" dirty="0"/>
              <a:t>I</a:t>
            </a:r>
            <a:r>
              <a:rPr lang="en-US" b="1" dirty="0"/>
              <a:t>I</a:t>
            </a:r>
            <a:r>
              <a:rPr lang="vi-VN" b="1" dirty="0"/>
              <a:t>. MM</a:t>
            </a:r>
            <a:r>
              <a:rPr lang="en-US" b="1" dirty="0"/>
              <a:t> THEORY</a:t>
            </a:r>
          </a:p>
        </p:txBody>
      </p:sp>
    </p:spTree>
    <p:extLst>
      <p:ext uri="{BB962C8B-B14F-4D97-AF65-F5344CB8AC3E}">
        <p14:creationId xmlns:p14="http://schemas.microsoft.com/office/powerpoint/2010/main" val="2861114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0" y="1219200"/>
            <a:ext cx="91440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en-US" sz="15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en-US" sz="3000"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en-US" sz="3000"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en-US" sz="3000"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en-US" sz="3000" kern="0" dirty="0">
              <a:latin typeface="+mn-lt"/>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a:ln>
                  <a:noFill/>
                </a:ln>
                <a:solidFill>
                  <a:srgbClr val="000000"/>
                </a:solidFill>
                <a:effectLst/>
                <a:uLnTx/>
                <a:uFillTx/>
                <a:latin typeface="Arial"/>
                <a:ea typeface="+mn-ea"/>
                <a:cs typeface="+mn-cs"/>
              </a:rPr>
              <a:t>Equity risk: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a:ln>
                  <a:noFill/>
                </a:ln>
                <a:solidFill>
                  <a:srgbClr val="000000"/>
                </a:solidFill>
                <a:effectLst/>
                <a:uLnTx/>
                <a:uFillTx/>
                <a:latin typeface="Arial"/>
                <a:ea typeface="+mn-ea"/>
                <a:cs typeface="+mn-cs"/>
              </a:rPr>
              <a:t>Equity risk premium: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lang="en-US" sz="2000" kern="0" dirty="0">
                <a:solidFill>
                  <a:srgbClr val="000000"/>
                </a:solidFill>
                <a:latin typeface="Arial"/>
              </a:rPr>
              <a:t>Equity value: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000" b="0" i="0" u="none" strike="noStrike" kern="0" cap="none" spc="0" normalizeH="0" baseline="0" noProof="0" dirty="0">
                <a:ln>
                  <a:noFill/>
                </a:ln>
                <a:solidFill>
                  <a:srgbClr val="000000"/>
                </a:solidFill>
                <a:effectLst/>
                <a:uLnTx/>
                <a:uFillTx/>
                <a:latin typeface="Arial"/>
                <a:ea typeface="+mn-ea"/>
                <a:cs typeface="+mn-cs"/>
              </a:rPr>
              <a:t>EPS=? </a:t>
            </a:r>
            <a:r>
              <a:rPr lang="en-US" sz="2000" kern="0" dirty="0">
                <a:solidFill>
                  <a:srgbClr val="000000"/>
                </a:solidFill>
                <a:latin typeface="Arial"/>
              </a:rPr>
              <a:t>(in each case)</a:t>
            </a:r>
            <a:endParaRPr kumimoji="0" lang="vi-VN" sz="2000" b="0" i="0" u="none" strike="noStrike" kern="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vi-VN" sz="3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vi-VN" sz="3000" b="1"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vi-VN" sz="3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vi-VN" sz="3000" b="1" kern="0" dirty="0">
              <a:latin typeface="+mn-lt"/>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kumimoji="0" lang="vi-VN" sz="3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endParaRPr lang="vi-VN" sz="3000" b="1" kern="0" dirty="0">
              <a:latin typeface="+mn-lt"/>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vi-V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vi-V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vi-V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2425997796"/>
              </p:ext>
            </p:extLst>
          </p:nvPr>
        </p:nvGraphicFramePr>
        <p:xfrm>
          <a:off x="266700" y="884237"/>
          <a:ext cx="8610600" cy="4175760"/>
        </p:xfrm>
        <a:graphic>
          <a:graphicData uri="http://schemas.openxmlformats.org/drawingml/2006/table">
            <a:tbl>
              <a:tblPr firstRow="1" bandRow="1">
                <a:tableStyleId>{5C22544A-7EE6-4342-B048-85BDC9FD1C3A}</a:tableStyleId>
              </a:tblPr>
              <a:tblGrid>
                <a:gridCol w="25527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203200">
                <a:tc>
                  <a:txBody>
                    <a:bodyPr/>
                    <a:lstStyle/>
                    <a:p>
                      <a:pPr algn="ctr"/>
                      <a:r>
                        <a:rPr lang="en-US" sz="2000" dirty="0">
                          <a:solidFill>
                            <a:schemeClr val="tx1"/>
                          </a:solidFill>
                        </a:rPr>
                        <a:t>With 50% debt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Year</a:t>
                      </a:r>
                      <a:r>
                        <a:rPr lang="vi-VN" sz="2000" baseline="0" dirty="0">
                          <a:solidFill>
                            <a:schemeClr val="tx1"/>
                          </a:solidFill>
                        </a:rPr>
                        <a:t> 0</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2000" dirty="0">
                          <a:solidFill>
                            <a:schemeClr val="tx1"/>
                          </a:solidFill>
                        </a:rPr>
                        <a:t>Year 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3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endParaRPr lang="en-US" sz="2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Bad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endParaRPr lang="en-US" sz="2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$1400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$900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5295793"/>
                  </a:ext>
                </a:extLst>
              </a:tr>
              <a:tr h="370840">
                <a:tc>
                  <a:txBody>
                    <a:bodyPr/>
                    <a:lstStyle/>
                    <a:p>
                      <a:pPr algn="ctr"/>
                      <a:r>
                        <a:rPr lang="en-US" sz="2000" dirty="0">
                          <a:solidFill>
                            <a:schemeClr val="tx1"/>
                          </a:solidFill>
                        </a:rPr>
                        <a:t>Interest expense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-(490*5%) = -24.5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-(490*5%) = -24.5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2835239"/>
                  </a:ext>
                </a:extLst>
              </a:tr>
              <a:tr h="370840">
                <a:tc>
                  <a:txBody>
                    <a:bodyPr/>
                    <a:lstStyle/>
                    <a:p>
                      <a:pPr algn="ctr"/>
                      <a:r>
                        <a:rPr lang="en-US" sz="2000" dirty="0">
                          <a:solidFill>
                            <a:schemeClr val="tx1"/>
                          </a:solidFill>
                        </a:rPr>
                        <a:t>Tax</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-(1400-980-24.5) * 0.3 = -118.65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(900-980-24.5) * 0.3 = 31.35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1275440"/>
                  </a:ext>
                </a:extLst>
              </a:tr>
              <a:tr h="370840">
                <a:tc>
                  <a:txBody>
                    <a:bodyPr/>
                    <a:lstStyle/>
                    <a:p>
                      <a:pPr algn="ctr"/>
                      <a:r>
                        <a:rPr lang="en-US" sz="2000" dirty="0">
                          <a:solidFill>
                            <a:schemeClr val="tx1"/>
                          </a:solidFill>
                        </a:rPr>
                        <a:t>Debt (principal)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$490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490</a:t>
                      </a:r>
                      <a:endParaRPr lang="vi-V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490</a:t>
                      </a:r>
                      <a:endParaRPr lang="vi-V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706151"/>
                  </a:ext>
                </a:extLst>
              </a:tr>
              <a:tr h="370840">
                <a:tc>
                  <a:txBody>
                    <a:bodyPr/>
                    <a:lstStyle/>
                    <a:p>
                      <a:pPr algn="ctr"/>
                      <a:r>
                        <a:rPr lang="en-US" sz="2000" b="1" baseline="0" dirty="0">
                          <a:solidFill>
                            <a:schemeClr val="tx1"/>
                          </a:solidFill>
                        </a:rPr>
                        <a:t>Equity</a:t>
                      </a:r>
                      <a:endParaRPr lang="vi-VN" sz="2000" b="1" baseline="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$490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1400-24.5-118.65-490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900-24.5+31.35-490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1435398"/>
                  </a:ext>
                </a:extLst>
              </a:tr>
              <a:tr h="370840">
                <a:tc>
                  <a:txBody>
                    <a:bodyPr/>
                    <a:lstStyle/>
                    <a:p>
                      <a:pPr algn="ctr"/>
                      <a:r>
                        <a:rPr lang="en-US" sz="2000" baseline="0" dirty="0">
                          <a:solidFill>
                            <a:schemeClr val="tx1"/>
                          </a:solidFill>
                        </a:rPr>
                        <a:t>Risk-adjusted return</a:t>
                      </a:r>
                      <a:endParaRPr lang="vi-VN" sz="2000" baseline="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(equity/equity y0)-1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rPr>
                        <a:t>(equity/equity y0)-1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6266314"/>
                  </a:ext>
                </a:extLst>
              </a:tr>
              <a:tr h="370840">
                <a:tc>
                  <a:txBody>
                    <a:bodyPr/>
                    <a:lstStyle/>
                    <a:p>
                      <a:pPr algn="ctr"/>
                      <a:r>
                        <a:rPr lang="en-US" sz="2000" baseline="0" dirty="0">
                          <a:solidFill>
                            <a:schemeClr val="tx1"/>
                          </a:solidFill>
                        </a:rPr>
                        <a:t>Tax shield</a:t>
                      </a:r>
                      <a:endParaRPr lang="vi-VN" sz="2000" baseline="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894899569"/>
                  </a:ext>
                </a:extLst>
              </a:tr>
            </a:tbl>
          </a:graphicData>
        </a:graphic>
      </p:graphicFrame>
      <p:sp>
        <p:nvSpPr>
          <p:cNvPr id="9" name="Title 1"/>
          <p:cNvSpPr>
            <a:spLocks noGrp="1"/>
          </p:cNvSpPr>
          <p:nvPr>
            <p:ph type="title"/>
          </p:nvPr>
        </p:nvSpPr>
        <p:spPr/>
        <p:txBody>
          <a:bodyPr/>
          <a:lstStyle/>
          <a:p>
            <a:r>
              <a:rPr lang="vi-VN" b="1" dirty="0"/>
              <a:t>I</a:t>
            </a:r>
            <a:r>
              <a:rPr lang="en-US" b="1" dirty="0"/>
              <a:t>I</a:t>
            </a:r>
            <a:r>
              <a:rPr lang="vi-VN" b="1" dirty="0"/>
              <a:t>. MM</a:t>
            </a:r>
            <a:r>
              <a:rPr lang="en-US" b="1" dirty="0"/>
              <a:t> THEORY</a:t>
            </a:r>
          </a:p>
        </p:txBody>
      </p:sp>
    </p:spTree>
    <p:extLst>
      <p:ext uri="{BB962C8B-B14F-4D97-AF65-F5344CB8AC3E}">
        <p14:creationId xmlns:p14="http://schemas.microsoft.com/office/powerpoint/2010/main" val="57522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ctrTitle" idx="4294967295"/>
          </p:nvPr>
        </p:nvSpPr>
        <p:spPr>
          <a:xfrm>
            <a:off x="0" y="2209800"/>
            <a:ext cx="9144000" cy="3276600"/>
          </a:xfrm>
          <a:noFill/>
          <a:ln>
            <a:solidFill>
              <a:srgbClr val="000000"/>
            </a:solidFill>
          </a:ln>
        </p:spPr>
        <p:txBody>
          <a:bodyPr/>
          <a:lstStyle/>
          <a:p>
            <a:pPr algn="ctr"/>
            <a:r>
              <a:rPr lang="en-US" sz="3200" b="1" i="1" dirty="0">
                <a:solidFill>
                  <a:schemeClr val="tx1"/>
                </a:solidFill>
              </a:rPr>
              <a:t>TCH321</a:t>
            </a:r>
            <a:br>
              <a:rPr lang="en-US" sz="3200" b="1" i="1" dirty="0">
                <a:solidFill>
                  <a:schemeClr val="tx1"/>
                </a:solidFill>
              </a:rPr>
            </a:br>
            <a:r>
              <a:rPr lang="en-US" sz="2500" b="1" dirty="0">
                <a:solidFill>
                  <a:schemeClr val="tx1"/>
                </a:solidFill>
              </a:rPr>
              <a:t>CORPORATE FINANCE</a:t>
            </a:r>
            <a:br>
              <a:rPr lang="en-US" sz="2500" b="1" dirty="0">
                <a:solidFill>
                  <a:schemeClr val="tx1"/>
                </a:solidFill>
              </a:rPr>
            </a:br>
            <a:r>
              <a:rPr lang="en-US" sz="2500" b="1" i="1" dirty="0">
                <a:solidFill>
                  <a:schemeClr val="tx1"/>
                </a:solidFill>
              </a:rPr>
              <a:t>Nguyen </a:t>
            </a:r>
            <a:r>
              <a:rPr lang="en-US" sz="2500" b="1" i="1" dirty="0" err="1">
                <a:solidFill>
                  <a:schemeClr val="tx1"/>
                </a:solidFill>
              </a:rPr>
              <a:t>Manh</a:t>
            </a:r>
            <a:r>
              <a:rPr lang="en-US" sz="2500" b="1" i="1" dirty="0">
                <a:solidFill>
                  <a:schemeClr val="tx1"/>
                </a:solidFill>
              </a:rPr>
              <a:t> Hiep</a:t>
            </a:r>
            <a:br>
              <a:rPr lang="en-US" sz="2500" b="1" i="1" dirty="0">
                <a:solidFill>
                  <a:schemeClr val="tx1"/>
                </a:solidFill>
              </a:rPr>
            </a:br>
            <a:r>
              <a:rPr lang="en-US" sz="2500" b="1" i="1" dirty="0">
                <a:solidFill>
                  <a:schemeClr val="tx1"/>
                </a:solidFill>
              </a:rPr>
              <a:t>2020</a:t>
            </a:r>
            <a:br>
              <a:rPr lang="en-US" sz="2500" b="1" i="1" dirty="0">
                <a:solidFill>
                  <a:schemeClr val="tx1"/>
                </a:solidFill>
              </a:rPr>
            </a:br>
            <a:endParaRPr lang="vi-VN" sz="2500" b="1" dirty="0">
              <a:solidFill>
                <a:schemeClr val="tx1"/>
              </a:solidFill>
            </a:endParaRPr>
          </a:p>
        </p:txBody>
      </p:sp>
      <p:sp>
        <p:nvSpPr>
          <p:cNvPr id="4099" name="Slide Number Placeholder 2"/>
          <p:cNvSpPr>
            <a:spLocks noGrp="1"/>
          </p:cNvSpPr>
          <p:nvPr>
            <p:ph type="sldNum" sz="quarter" idx="12"/>
          </p:nvPr>
        </p:nvSpPr>
        <p:spPr bwMode="auto">
          <a:noFill/>
          <a:ln>
            <a:miter lim="800000"/>
            <a:headEnd/>
            <a:tailEnd/>
          </a:ln>
        </p:spPr>
        <p:txBody>
          <a:bodyPr/>
          <a:lstStyle/>
          <a:p>
            <a:fld id="{BC3BAD24-120C-4693-BC05-59A13266C2CE}" type="slidenum">
              <a:rPr lang="vi-VN" smtClean="0"/>
              <a:pPr/>
              <a:t>2</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xEl>
                                              <p:charRg st="4294967295" end="4294967295"/>
                                            </p:txEl>
                                          </p:spTgt>
                                        </p:tgtEl>
                                        <p:attrNameLst>
                                          <p:attrName>style.visibility</p:attrName>
                                        </p:attrNameLst>
                                      </p:cBhvr>
                                      <p:to>
                                        <p:strVal val="visible"/>
                                      </p:to>
                                    </p:set>
                                    <p:animEffect transition="in" filter="blinds(horizontal)">
                                      <p:cBhvr>
                                        <p:cTn id="7" dur="500"/>
                                        <p:tgtEl>
                                          <p:spTgt spid="512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p:txBody>
          <a:bodyPr/>
          <a:lstStyle/>
          <a:p>
            <a:pPr marL="0" indent="0" eaLnBrk="1" hangingPunct="1">
              <a:lnSpc>
                <a:spcPct val="90000"/>
              </a:lnSpc>
              <a:buNone/>
            </a:pPr>
            <a:r>
              <a:rPr lang="en-US" sz="3000" b="1" i="1" dirty="0"/>
              <a:t>MM Proposition 2:</a:t>
            </a:r>
            <a:r>
              <a:rPr lang="en-US" sz="3000" dirty="0"/>
              <a:t> Firm value and thus shareholders’ value increases with the use of debt.</a:t>
            </a:r>
          </a:p>
          <a:p>
            <a:pPr eaLnBrk="1" hangingPunct="1">
              <a:lnSpc>
                <a:spcPct val="90000"/>
              </a:lnSpc>
              <a:buFont typeface="Wingdings" pitchFamily="2" charset="2"/>
              <a:buChar char="§"/>
            </a:pPr>
            <a:r>
              <a:rPr lang="en-US" sz="3000" dirty="0"/>
              <a:t>V</a:t>
            </a:r>
            <a:r>
              <a:rPr lang="en-US" sz="3000" baseline="30000" dirty="0"/>
              <a:t>L</a:t>
            </a:r>
            <a:r>
              <a:rPr lang="en-US" sz="3000" dirty="0"/>
              <a:t> = V</a:t>
            </a:r>
            <a:r>
              <a:rPr lang="en-US" sz="3000" baseline="30000" dirty="0"/>
              <a:t>U</a:t>
            </a:r>
            <a:r>
              <a:rPr lang="en-US" sz="3000" dirty="0"/>
              <a:t> + PV(Interest Tax Shield)</a:t>
            </a:r>
          </a:p>
          <a:p>
            <a:pPr eaLnBrk="1" hangingPunct="1">
              <a:lnSpc>
                <a:spcPct val="90000"/>
              </a:lnSpc>
              <a:buFont typeface="Wingdings" pitchFamily="2" charset="2"/>
              <a:buChar char="§"/>
            </a:pPr>
            <a:r>
              <a:rPr lang="en-US" sz="3000" dirty="0"/>
              <a:t>PV(Int. Tax Shield) = </a:t>
            </a:r>
            <a:r>
              <a:rPr lang="el-GR" sz="3000" dirty="0"/>
              <a:t>τ</a:t>
            </a:r>
            <a:r>
              <a:rPr lang="en-US" sz="3000" baseline="-25000" dirty="0"/>
              <a:t>C </a:t>
            </a:r>
            <a:r>
              <a:rPr lang="en-US" sz="3000" dirty="0"/>
              <a:t>* D</a:t>
            </a:r>
            <a:endParaRPr lang="vi-VN" sz="3000" dirty="0"/>
          </a:p>
          <a:p>
            <a:pPr eaLnBrk="1" hangingPunct="1">
              <a:lnSpc>
                <a:spcPct val="90000"/>
              </a:lnSpc>
              <a:buFont typeface="Wingdings" pitchFamily="2" charset="2"/>
              <a:buChar char="§"/>
            </a:pPr>
            <a:r>
              <a:rPr lang="en-US" sz="3000" dirty="0"/>
              <a:t>V</a:t>
            </a:r>
            <a:r>
              <a:rPr lang="en-US" sz="3000" baseline="30000" dirty="0"/>
              <a:t>U </a:t>
            </a:r>
            <a:r>
              <a:rPr lang="en-US" sz="3000" dirty="0"/>
              <a:t> = EBIT*(1-</a:t>
            </a:r>
            <a:r>
              <a:rPr lang="el-GR" sz="3000" dirty="0"/>
              <a:t> τ</a:t>
            </a:r>
            <a:r>
              <a:rPr lang="en-US" sz="3000" baseline="-25000" dirty="0"/>
              <a:t>C</a:t>
            </a:r>
            <a:r>
              <a:rPr lang="en-US" sz="3000" dirty="0"/>
              <a:t>) / </a:t>
            </a:r>
            <a:r>
              <a:rPr lang="en-US" sz="3000" dirty="0" err="1"/>
              <a:t>r</a:t>
            </a:r>
            <a:r>
              <a:rPr lang="en-US" sz="3000" baseline="-25000" dirty="0" err="1"/>
              <a:t>U</a:t>
            </a:r>
            <a:endParaRPr lang="vi-VN" sz="3000" baseline="-25000" dirty="0"/>
          </a:p>
          <a:p>
            <a:pPr eaLnBrk="1" hangingPunct="1">
              <a:lnSpc>
                <a:spcPct val="90000"/>
              </a:lnSpc>
              <a:buFont typeface="Wingdings" pitchFamily="2" charset="2"/>
              <a:buChar char="§"/>
            </a:pPr>
            <a:r>
              <a:rPr lang="en-US" sz="3000" dirty="0" err="1"/>
              <a:t>r</a:t>
            </a:r>
            <a:r>
              <a:rPr lang="en-US" sz="3000" baseline="-25000" dirty="0" err="1"/>
              <a:t>E</a:t>
            </a:r>
            <a:r>
              <a:rPr lang="en-US" sz="3000" baseline="-25000" dirty="0"/>
              <a:t> </a:t>
            </a:r>
            <a:r>
              <a:rPr lang="en-US" sz="3000" dirty="0"/>
              <a:t>= </a:t>
            </a:r>
            <a:r>
              <a:rPr lang="en-US" sz="3000" dirty="0" err="1"/>
              <a:t>r</a:t>
            </a:r>
            <a:r>
              <a:rPr lang="en-US" sz="3000" baseline="-25000" dirty="0" err="1"/>
              <a:t>U</a:t>
            </a:r>
            <a:r>
              <a:rPr lang="en-US" sz="3000" baseline="-25000" dirty="0"/>
              <a:t> </a:t>
            </a:r>
            <a:r>
              <a:rPr lang="en-US" sz="3000" dirty="0"/>
              <a:t>+ (</a:t>
            </a:r>
            <a:r>
              <a:rPr lang="en-US" sz="3000" dirty="0" err="1"/>
              <a:t>r</a:t>
            </a:r>
            <a:r>
              <a:rPr lang="en-US" sz="3000" baseline="-25000" dirty="0" err="1"/>
              <a:t>U</a:t>
            </a:r>
            <a:r>
              <a:rPr lang="en-US" sz="3000" baseline="-25000" dirty="0"/>
              <a:t> </a:t>
            </a:r>
            <a:r>
              <a:rPr lang="en-US" sz="3000" dirty="0"/>
              <a:t>– </a:t>
            </a:r>
            <a:r>
              <a:rPr lang="en-US" sz="3000" dirty="0" err="1"/>
              <a:t>r</a:t>
            </a:r>
            <a:r>
              <a:rPr lang="en-US" sz="3000" baseline="-25000" dirty="0" err="1"/>
              <a:t>D</a:t>
            </a:r>
            <a:r>
              <a:rPr lang="en-US" sz="3000" dirty="0"/>
              <a:t>) * D/E * (1-</a:t>
            </a:r>
            <a:r>
              <a:rPr lang="el-GR" sz="3000" dirty="0"/>
              <a:t> τ</a:t>
            </a:r>
            <a:r>
              <a:rPr lang="en-US" sz="3000" baseline="-25000" dirty="0"/>
              <a:t>C</a:t>
            </a:r>
            <a:r>
              <a:rPr lang="en-US" sz="3000" dirty="0"/>
              <a:t>)</a:t>
            </a:r>
          </a:p>
          <a:p>
            <a:pPr eaLnBrk="1" hangingPunct="1">
              <a:lnSpc>
                <a:spcPct val="90000"/>
              </a:lnSpc>
              <a:buFont typeface="Wingdings" pitchFamily="2" charset="2"/>
              <a:buChar char="§"/>
            </a:pPr>
            <a:r>
              <a:rPr lang="en-US" sz="3000" baseline="-25000" dirty="0"/>
              <a:t> </a:t>
            </a:r>
            <a:r>
              <a:rPr lang="en-US" sz="3000" dirty="0" err="1"/>
              <a:t>r</a:t>
            </a:r>
            <a:r>
              <a:rPr lang="en-US" sz="3000" baseline="-25000" dirty="0" err="1"/>
              <a:t>WACC</a:t>
            </a:r>
            <a:r>
              <a:rPr lang="en-US" sz="3000" baseline="-25000" dirty="0"/>
              <a:t> </a:t>
            </a:r>
            <a:r>
              <a:rPr lang="en-US" sz="3000" dirty="0"/>
              <a:t>= E/V * </a:t>
            </a:r>
            <a:r>
              <a:rPr lang="en-US" sz="3000" dirty="0" err="1"/>
              <a:t>r</a:t>
            </a:r>
            <a:r>
              <a:rPr lang="en-US" sz="3000" baseline="-25000" dirty="0" err="1"/>
              <a:t>E</a:t>
            </a:r>
            <a:r>
              <a:rPr lang="en-US" sz="3000" baseline="-25000" dirty="0"/>
              <a:t> </a:t>
            </a:r>
            <a:r>
              <a:rPr lang="en-US" sz="3000" dirty="0"/>
              <a:t>+D/V * </a:t>
            </a:r>
            <a:r>
              <a:rPr lang="en-US" sz="3000" dirty="0" err="1"/>
              <a:t>r</a:t>
            </a:r>
            <a:r>
              <a:rPr lang="en-US" sz="3000" baseline="-25000" dirty="0" err="1"/>
              <a:t>D</a:t>
            </a:r>
            <a:r>
              <a:rPr lang="en-US" sz="3000" dirty="0"/>
              <a:t>* (1-</a:t>
            </a:r>
            <a:r>
              <a:rPr lang="el-GR" sz="3000" dirty="0"/>
              <a:t> τ</a:t>
            </a:r>
            <a:r>
              <a:rPr lang="en-US" sz="3000" baseline="-25000" dirty="0"/>
              <a:t>C</a:t>
            </a:r>
            <a:r>
              <a:rPr lang="en-US" sz="3000" dirty="0"/>
              <a:t>)</a:t>
            </a:r>
            <a:endParaRPr lang="vi-VN" sz="3000" dirty="0"/>
          </a:p>
          <a:p>
            <a:pPr eaLnBrk="1" hangingPunct="1">
              <a:lnSpc>
                <a:spcPct val="90000"/>
              </a:lnSpc>
              <a:buFont typeface="Wingdings" pitchFamily="2" charset="2"/>
              <a:buChar char="v"/>
            </a:pPr>
            <a:r>
              <a:rPr lang="en-US" sz="2000" i="1" dirty="0"/>
              <a:t>What is the optimal level of debt</a:t>
            </a:r>
            <a:r>
              <a:rPr lang="vi-VN" sz="2000" i="1" dirty="0"/>
              <a:t>?</a:t>
            </a:r>
            <a:endParaRPr lang="en-US" sz="3000" dirty="0"/>
          </a:p>
          <a:p>
            <a:pPr>
              <a:buFont typeface="Wingdings" pitchFamily="2" charset="2"/>
              <a:buChar char="§"/>
            </a:pPr>
            <a:endParaRPr lang="en-US" sz="3000" dirty="0"/>
          </a:p>
        </p:txBody>
      </p:sp>
      <p:sp>
        <p:nvSpPr>
          <p:cNvPr id="6" name="Title 1"/>
          <p:cNvSpPr>
            <a:spLocks noGrp="1"/>
          </p:cNvSpPr>
          <p:nvPr>
            <p:ph type="title"/>
          </p:nvPr>
        </p:nvSpPr>
        <p:spPr/>
        <p:txBody>
          <a:bodyPr/>
          <a:lstStyle/>
          <a:p>
            <a:r>
              <a:rPr lang="vi-VN" b="1" dirty="0"/>
              <a:t>I</a:t>
            </a:r>
            <a:r>
              <a:rPr lang="en-US" b="1" dirty="0"/>
              <a:t>I</a:t>
            </a:r>
            <a:r>
              <a:rPr lang="vi-VN" b="1" dirty="0"/>
              <a:t>. MM</a:t>
            </a:r>
            <a:r>
              <a:rPr lang="en-US" b="1" dirty="0"/>
              <a:t> THEORY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0" y="1493837"/>
            <a:ext cx="9144000" cy="4830763"/>
          </a:xfrm>
        </p:spPr>
        <p:txBody>
          <a:bodyPr/>
          <a:lstStyle/>
          <a:p>
            <a:pPr>
              <a:buFont typeface="Wingdings" pitchFamily="2" charset="2"/>
              <a:buChar char="§"/>
            </a:pPr>
            <a:r>
              <a:rPr lang="en-US" sz="3000" dirty="0"/>
              <a:t>Financial distress costs damage shareholders’ and debtholders’ value. They are 10-20% of firm value.</a:t>
            </a:r>
          </a:p>
          <a:p>
            <a:pPr>
              <a:buFont typeface="Courier New" panose="02070309020205020404" pitchFamily="49" charset="0"/>
              <a:buChar char="o"/>
            </a:pPr>
            <a:r>
              <a:rPr lang="en-US" sz="3000" dirty="0"/>
              <a:t>Direct costs from 3%-10% of a firm’s assets. Indirect costs are substantial.</a:t>
            </a:r>
          </a:p>
          <a:p>
            <a:pPr>
              <a:buFont typeface="Courier New" panose="02070309020205020404" pitchFamily="49" charset="0"/>
              <a:buChar char="o"/>
            </a:pPr>
            <a:r>
              <a:rPr lang="en-US" sz="3000" dirty="0"/>
              <a:t>Even the high probability of financial distress may impose indirect costs.</a:t>
            </a:r>
          </a:p>
          <a:p>
            <a:pPr>
              <a:buFont typeface="Courier New" panose="02070309020205020404" pitchFamily="49" charset="0"/>
              <a:buChar char="o"/>
            </a:pPr>
            <a:r>
              <a:rPr lang="en-US" sz="3000" dirty="0"/>
              <a:t>Lenders ex ante require higher interest.</a:t>
            </a:r>
          </a:p>
          <a:p>
            <a:pPr lvl="0">
              <a:buFont typeface="Wingdings" pitchFamily="2" charset="2"/>
              <a:buChar char="v"/>
            </a:pPr>
            <a:r>
              <a:rPr lang="vi-VN" sz="2000" i="1" dirty="0"/>
              <a:t>B</a:t>
            </a:r>
            <a:r>
              <a:rPr lang="en-US" sz="2000" i="1" dirty="0" err="1"/>
              <a:t>radley</a:t>
            </a:r>
            <a:r>
              <a:rPr lang="en-US" sz="2000" i="1" dirty="0"/>
              <a:t>, M. </a:t>
            </a:r>
            <a:r>
              <a:rPr lang="en-US" sz="2000" i="1" dirty="0" err="1"/>
              <a:t>và</a:t>
            </a:r>
            <a:r>
              <a:rPr lang="en-US" sz="2000" i="1" dirty="0"/>
              <a:t> G. A. Jarrell </a:t>
            </a:r>
            <a:r>
              <a:rPr lang="en-US" sz="2000" i="1" dirty="0" err="1"/>
              <a:t>và</a:t>
            </a:r>
            <a:r>
              <a:rPr lang="en-US" sz="2000" i="1" dirty="0"/>
              <a:t> E. H. Kim (1984). </a:t>
            </a:r>
            <a:r>
              <a:rPr lang="vi-VN" sz="2000" i="1" dirty="0"/>
              <a:t>“</a:t>
            </a:r>
            <a:r>
              <a:rPr lang="en-US" sz="2000" i="1" dirty="0"/>
              <a:t>On the Existence of an Optimal Capital Structure: Theory and Evidence</a:t>
            </a:r>
            <a:r>
              <a:rPr lang="vi-VN" sz="2000" i="1" dirty="0"/>
              <a:t>”</a:t>
            </a:r>
            <a:r>
              <a:rPr lang="en-US" sz="2000" i="1" dirty="0"/>
              <a:t>. Journal of Finance 39.</a:t>
            </a:r>
          </a:p>
          <a:p>
            <a:pPr>
              <a:buFont typeface="Wingdings" panose="05000000000000000000" pitchFamily="2" charset="2"/>
              <a:buChar char="v"/>
            </a:pPr>
            <a:r>
              <a:rPr lang="en-US" sz="2000" i="1" dirty="0"/>
              <a:t>Andrade, G. &amp; Kaplan, S. (1998). “How Costly Is Financial (Not Economic) Distress? Evidence from Highly Leveraged Transactions That Became Distressed, Journal of Finance 53.</a:t>
            </a:r>
          </a:p>
          <a:p>
            <a:pPr>
              <a:buFont typeface="Wingdings" pitchFamily="2" charset="2"/>
              <a:buChar char="§"/>
            </a:pPr>
            <a:endParaRPr lang="en-US" sz="3000" dirty="0"/>
          </a:p>
          <a:p>
            <a:pPr>
              <a:buFont typeface="Wingdings" pitchFamily="2" charset="2"/>
              <a:buChar char="§"/>
            </a:pPr>
            <a:endParaRPr lang="en-US" sz="3000" dirty="0"/>
          </a:p>
        </p:txBody>
      </p:sp>
      <p:sp>
        <p:nvSpPr>
          <p:cNvPr id="5" name="Title 1"/>
          <p:cNvSpPr>
            <a:spLocks noGrp="1"/>
          </p:cNvSpPr>
          <p:nvPr>
            <p:ph type="title"/>
          </p:nvPr>
        </p:nvSpPr>
        <p:spPr>
          <a:xfrm>
            <a:off x="1371600" y="142875"/>
            <a:ext cx="7772400" cy="1000125"/>
          </a:xfrm>
        </p:spPr>
        <p:txBody>
          <a:bodyPr/>
          <a:lstStyle/>
          <a:p>
            <a:r>
              <a:rPr lang="vi-VN" b="1" dirty="0"/>
              <a:t>I</a:t>
            </a:r>
            <a:r>
              <a:rPr lang="en-US" b="1" dirty="0"/>
              <a:t>I</a:t>
            </a:r>
            <a:r>
              <a:rPr lang="vi-VN" b="1" dirty="0"/>
              <a:t>I. </a:t>
            </a:r>
            <a:r>
              <a:rPr lang="en-US" b="1" dirty="0"/>
              <a:t>TRADE-OFF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0" y="1493837"/>
            <a:ext cx="9144000" cy="4830763"/>
          </a:xfrm>
        </p:spPr>
        <p:txBody>
          <a:bodyPr/>
          <a:lstStyle/>
          <a:p>
            <a:pPr marL="0" indent="0">
              <a:buNone/>
            </a:pPr>
            <a:r>
              <a:rPr lang="en-US" sz="3000" b="1" dirty="0"/>
              <a:t>Financial distress cost components</a:t>
            </a:r>
          </a:p>
          <a:p>
            <a:pPr>
              <a:buFont typeface="Wingdings" pitchFamily="2" charset="2"/>
              <a:buChar char="§"/>
            </a:pPr>
            <a:r>
              <a:rPr lang="en-US" sz="3000" dirty="0"/>
              <a:t>Expected bankruptcy costs equal probability times costs incurred if bankruptcy happens.</a:t>
            </a:r>
          </a:p>
          <a:p>
            <a:pPr>
              <a:buFont typeface="Wingdings" panose="05000000000000000000" pitchFamily="2" charset="2"/>
              <a:buChar char="v"/>
            </a:pPr>
            <a:r>
              <a:rPr lang="en-US" sz="2000" dirty="0"/>
              <a:t>Which company loses more value in a bankruptcy, a value company with mostly physical assets or a growth company whose value comes mostly from growth potential?</a:t>
            </a:r>
          </a:p>
          <a:p>
            <a:pPr>
              <a:buFont typeface="Wingdings" pitchFamily="2" charset="2"/>
              <a:buChar char="§"/>
            </a:pPr>
            <a:r>
              <a:rPr lang="en-US" sz="3000" dirty="0"/>
              <a:t>Implicit costs.</a:t>
            </a:r>
          </a:p>
          <a:p>
            <a:pPr>
              <a:buFont typeface="Wingdings" panose="05000000000000000000" pitchFamily="2" charset="2"/>
              <a:buChar char="v"/>
            </a:pPr>
            <a:r>
              <a:rPr lang="en-US" sz="2000" dirty="0"/>
              <a:t>Predict how creditors, customers and suppliers react if they realize that a company is near financial distress. </a:t>
            </a:r>
          </a:p>
          <a:p>
            <a:pPr>
              <a:buFont typeface="Wingdings" panose="05000000000000000000" pitchFamily="2" charset="2"/>
              <a:buChar char="v"/>
            </a:pPr>
            <a:r>
              <a:rPr lang="en-US" sz="2000" dirty="0"/>
              <a:t>Predict ex ante action of the managers with regard to cash holding.  </a:t>
            </a:r>
          </a:p>
          <a:p>
            <a:pPr>
              <a:buFont typeface="Wingdings" pitchFamily="2" charset="2"/>
              <a:buChar char="§"/>
            </a:pPr>
            <a:r>
              <a:rPr lang="en-US" sz="3000" dirty="0"/>
              <a:t>Distorted investment decisions due to conflicts of interest (see the examples in Chapter 1).</a:t>
            </a:r>
            <a:r>
              <a:rPr lang="en-US" sz="3000" b="1" dirty="0"/>
              <a:t>  </a:t>
            </a:r>
          </a:p>
        </p:txBody>
      </p:sp>
      <p:sp>
        <p:nvSpPr>
          <p:cNvPr id="5" name="Title 1"/>
          <p:cNvSpPr>
            <a:spLocks noGrp="1"/>
          </p:cNvSpPr>
          <p:nvPr>
            <p:ph type="title"/>
          </p:nvPr>
        </p:nvSpPr>
        <p:spPr>
          <a:xfrm>
            <a:off x="1371600" y="142875"/>
            <a:ext cx="7772400" cy="1000125"/>
          </a:xfrm>
        </p:spPr>
        <p:txBody>
          <a:bodyPr/>
          <a:lstStyle/>
          <a:p>
            <a:r>
              <a:rPr lang="vi-VN" b="1" dirty="0"/>
              <a:t>I</a:t>
            </a:r>
            <a:r>
              <a:rPr lang="en-US" b="1" dirty="0"/>
              <a:t>I</a:t>
            </a:r>
            <a:r>
              <a:rPr lang="vi-VN" b="1" dirty="0"/>
              <a:t>I. </a:t>
            </a:r>
            <a:r>
              <a:rPr lang="en-US" b="1" dirty="0"/>
              <a:t>TRADE-OFF THEORY</a:t>
            </a:r>
          </a:p>
        </p:txBody>
      </p:sp>
    </p:spTree>
    <p:extLst>
      <p:ext uri="{BB962C8B-B14F-4D97-AF65-F5344CB8AC3E}">
        <p14:creationId xmlns:p14="http://schemas.microsoft.com/office/powerpoint/2010/main" val="3758858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0" y="1493837"/>
            <a:ext cx="9144000" cy="4830763"/>
          </a:xfrm>
        </p:spPr>
        <p:txBody>
          <a:bodyPr/>
          <a:lstStyle/>
          <a:p>
            <a:pPr marL="0" indent="0">
              <a:buNone/>
            </a:pPr>
            <a:r>
              <a:rPr lang="en-US" sz="3000" b="1" dirty="0"/>
              <a:t>Example</a:t>
            </a:r>
          </a:p>
          <a:p>
            <a:pPr>
              <a:buFont typeface="Wingdings" pitchFamily="2" charset="2"/>
              <a:buChar char="§"/>
            </a:pPr>
            <a:r>
              <a:rPr lang="en-US" sz="3000" dirty="0"/>
              <a:t>Tuan Bach Inc. and Mai Linh Co. are two leading competitors who provide highly substitutable products, each occupies 40% market share.</a:t>
            </a:r>
          </a:p>
          <a:p>
            <a:pPr>
              <a:buFont typeface="Wingdings" pitchFamily="2" charset="2"/>
              <a:buChar char="§"/>
            </a:pPr>
            <a:r>
              <a:rPr lang="en-US" sz="3000" dirty="0"/>
              <a:t>Due to excessive growth and heavy debt burden, Mai Linh is on the brink of bankruptcy with cash flows barely enough to pay its debt.</a:t>
            </a:r>
          </a:p>
          <a:p>
            <a:pPr>
              <a:buFont typeface="Wingdings" pitchFamily="2" charset="2"/>
              <a:buChar char="§"/>
            </a:pPr>
            <a:r>
              <a:rPr lang="en-US" sz="3000" dirty="0"/>
              <a:t>Tuan Bach has abundant of cash reserve, healthy cash flows and little debt.</a:t>
            </a:r>
          </a:p>
          <a:p>
            <a:pPr>
              <a:buFont typeface="Wingdings" pitchFamily="2" charset="2"/>
              <a:buChar char="§"/>
            </a:pPr>
            <a:r>
              <a:rPr lang="en-US" sz="3000" dirty="0"/>
              <a:t>What should Tuan Bach do?  </a:t>
            </a:r>
          </a:p>
        </p:txBody>
      </p:sp>
      <p:sp>
        <p:nvSpPr>
          <p:cNvPr id="5" name="Title 1"/>
          <p:cNvSpPr>
            <a:spLocks noGrp="1"/>
          </p:cNvSpPr>
          <p:nvPr>
            <p:ph type="title"/>
          </p:nvPr>
        </p:nvSpPr>
        <p:spPr>
          <a:xfrm>
            <a:off x="1371600" y="142875"/>
            <a:ext cx="7772400" cy="1000125"/>
          </a:xfrm>
        </p:spPr>
        <p:txBody>
          <a:bodyPr/>
          <a:lstStyle/>
          <a:p>
            <a:r>
              <a:rPr lang="vi-VN" b="1" dirty="0"/>
              <a:t>I</a:t>
            </a:r>
            <a:r>
              <a:rPr lang="en-US" b="1" dirty="0"/>
              <a:t>I</a:t>
            </a:r>
            <a:r>
              <a:rPr lang="vi-VN" b="1" dirty="0"/>
              <a:t>I. </a:t>
            </a:r>
            <a:r>
              <a:rPr lang="en-US" b="1" dirty="0"/>
              <a:t>TRADE-OFF THEORY</a:t>
            </a:r>
          </a:p>
        </p:txBody>
      </p:sp>
    </p:spTree>
    <p:extLst>
      <p:ext uri="{BB962C8B-B14F-4D97-AF65-F5344CB8AC3E}">
        <p14:creationId xmlns:p14="http://schemas.microsoft.com/office/powerpoint/2010/main" val="1929714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0" y="1493837"/>
            <a:ext cx="9144000" cy="4830763"/>
          </a:xfrm>
        </p:spPr>
        <p:txBody>
          <a:bodyPr/>
          <a:lstStyle/>
          <a:p>
            <a:pPr>
              <a:buFont typeface="Wingdings" pitchFamily="2" charset="2"/>
              <a:buChar char="§"/>
            </a:pPr>
            <a:endParaRPr lang="en-US" sz="3000" dirty="0"/>
          </a:p>
          <a:p>
            <a:pPr>
              <a:buFont typeface="Wingdings" pitchFamily="2" charset="2"/>
              <a:buChar char="§"/>
            </a:pPr>
            <a:endParaRPr lang="en-US" sz="3000" dirty="0"/>
          </a:p>
        </p:txBody>
      </p:sp>
      <p:sp>
        <p:nvSpPr>
          <p:cNvPr id="5" name="Title 1"/>
          <p:cNvSpPr>
            <a:spLocks noGrp="1"/>
          </p:cNvSpPr>
          <p:nvPr>
            <p:ph type="title"/>
          </p:nvPr>
        </p:nvSpPr>
        <p:spPr>
          <a:xfrm>
            <a:off x="1371600" y="142875"/>
            <a:ext cx="7772400" cy="1000125"/>
          </a:xfrm>
        </p:spPr>
        <p:txBody>
          <a:bodyPr/>
          <a:lstStyle/>
          <a:p>
            <a:r>
              <a:rPr lang="vi-VN" b="1" dirty="0"/>
              <a:t>I</a:t>
            </a:r>
            <a:r>
              <a:rPr lang="en-US" b="1" dirty="0"/>
              <a:t>I</a:t>
            </a:r>
            <a:r>
              <a:rPr lang="vi-VN" b="1" dirty="0"/>
              <a:t>I. </a:t>
            </a:r>
            <a:r>
              <a:rPr lang="en-US" b="1" dirty="0"/>
              <a:t>TRADE-OFF THEORY</a:t>
            </a:r>
          </a:p>
        </p:txBody>
      </p:sp>
      <p:pic>
        <p:nvPicPr>
          <p:cNvPr id="2" name="Picture 1">
            <a:extLst>
              <a:ext uri="{FF2B5EF4-FFF2-40B4-BE49-F238E27FC236}">
                <a16:creationId xmlns:a16="http://schemas.microsoft.com/office/drawing/2014/main" id="{5148E7B8-5640-4B6C-A04F-080AA204056A}"/>
              </a:ext>
            </a:extLst>
          </p:cNvPr>
          <p:cNvPicPr>
            <a:picLocks noChangeAspect="1"/>
          </p:cNvPicPr>
          <p:nvPr/>
        </p:nvPicPr>
        <p:blipFill>
          <a:blip r:embed="rId3"/>
          <a:stretch>
            <a:fillRect/>
          </a:stretch>
        </p:blipFill>
        <p:spPr>
          <a:xfrm>
            <a:off x="0" y="1367668"/>
            <a:ext cx="9144000" cy="5415379"/>
          </a:xfrm>
          <a:prstGeom prst="rect">
            <a:avLst/>
          </a:prstGeom>
        </p:spPr>
      </p:pic>
      <p:sp>
        <p:nvSpPr>
          <p:cNvPr id="6" name="TextBox 5">
            <a:extLst>
              <a:ext uri="{FF2B5EF4-FFF2-40B4-BE49-F238E27FC236}">
                <a16:creationId xmlns:a16="http://schemas.microsoft.com/office/drawing/2014/main" id="{9E5428B1-61DA-4C51-94AE-B2DA207379C8}"/>
              </a:ext>
            </a:extLst>
          </p:cNvPr>
          <p:cNvSpPr txBox="1"/>
          <p:nvPr/>
        </p:nvSpPr>
        <p:spPr>
          <a:xfrm>
            <a:off x="0" y="6400800"/>
            <a:ext cx="2895600" cy="338554"/>
          </a:xfrm>
          <a:prstGeom prst="rect">
            <a:avLst/>
          </a:prstGeom>
          <a:noFill/>
        </p:spPr>
        <p:txBody>
          <a:bodyPr wrap="square" rtlCol="0">
            <a:spAutoFit/>
          </a:bodyPr>
          <a:lstStyle/>
          <a:p>
            <a:pPr algn="l"/>
            <a:r>
              <a:rPr lang="en-US" sz="1600" dirty="0">
                <a:latin typeface="+mn-lt"/>
              </a:rPr>
              <a:t>Source: Berk, </a:t>
            </a:r>
            <a:r>
              <a:rPr lang="en-US" sz="1600" dirty="0" err="1">
                <a:latin typeface="+mn-lt"/>
              </a:rPr>
              <a:t>DeMarzo</a:t>
            </a:r>
            <a:endParaRPr lang="en-US" sz="1600" dirty="0">
              <a:latin typeface="+mn-lt"/>
            </a:endParaRPr>
          </a:p>
        </p:txBody>
      </p:sp>
    </p:spTree>
    <p:extLst>
      <p:ext uri="{BB962C8B-B14F-4D97-AF65-F5344CB8AC3E}">
        <p14:creationId xmlns:p14="http://schemas.microsoft.com/office/powerpoint/2010/main" val="2186389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0" y="1493837"/>
            <a:ext cx="9144000" cy="4830763"/>
          </a:xfrm>
        </p:spPr>
        <p:txBody>
          <a:bodyPr/>
          <a:lstStyle/>
          <a:p>
            <a:pPr marL="0" indent="0">
              <a:buNone/>
            </a:pPr>
            <a:r>
              <a:rPr lang="en-US" sz="3000" b="1" i="1" dirty="0"/>
              <a:t>Benefits of high leverage</a:t>
            </a:r>
          </a:p>
          <a:p>
            <a:pPr>
              <a:buFont typeface="Wingdings" pitchFamily="2" charset="2"/>
              <a:buChar char="§"/>
            </a:pPr>
            <a:r>
              <a:rPr lang="en-US" sz="3000" dirty="0"/>
              <a:t>Concentration of ownership.</a:t>
            </a:r>
          </a:p>
          <a:p>
            <a:pPr>
              <a:buFont typeface="Wingdings" pitchFamily="2" charset="2"/>
              <a:buChar char="§"/>
            </a:pPr>
            <a:r>
              <a:rPr lang="en-US" sz="3000" dirty="0"/>
              <a:t>Reduction of wasteful investments and activities.</a:t>
            </a:r>
          </a:p>
          <a:p>
            <a:pPr>
              <a:buFont typeface="Wingdings" pitchFamily="2" charset="2"/>
              <a:buChar char="§"/>
            </a:pPr>
            <a:r>
              <a:rPr lang="en-US" sz="3000" dirty="0"/>
              <a:t>Higher pressure on and commitments by management.</a:t>
            </a:r>
          </a:p>
          <a:p>
            <a:pPr>
              <a:buFont typeface="Wingdings" pitchFamily="2" charset="2"/>
              <a:buChar char="§"/>
            </a:pPr>
            <a:r>
              <a:rPr lang="en-US" sz="3000" dirty="0"/>
              <a:t>Restrictions by debt covenants and additional monitoring from debtors. </a:t>
            </a:r>
          </a:p>
          <a:p>
            <a:pPr>
              <a:buFont typeface="Wingdings" pitchFamily="2" charset="2"/>
              <a:buChar char="§"/>
            </a:pPr>
            <a:endParaRPr lang="en-US" sz="3000" dirty="0"/>
          </a:p>
          <a:p>
            <a:pPr>
              <a:buFont typeface="Wingdings" pitchFamily="2" charset="2"/>
              <a:buChar char="§"/>
            </a:pPr>
            <a:endParaRPr lang="en-US" sz="3000" dirty="0"/>
          </a:p>
        </p:txBody>
      </p:sp>
      <p:sp>
        <p:nvSpPr>
          <p:cNvPr id="5" name="Title 1"/>
          <p:cNvSpPr>
            <a:spLocks noGrp="1"/>
          </p:cNvSpPr>
          <p:nvPr>
            <p:ph type="title"/>
          </p:nvPr>
        </p:nvSpPr>
        <p:spPr>
          <a:xfrm>
            <a:off x="1371600" y="142875"/>
            <a:ext cx="7772400" cy="1000125"/>
          </a:xfrm>
        </p:spPr>
        <p:txBody>
          <a:bodyPr/>
          <a:lstStyle/>
          <a:p>
            <a:r>
              <a:rPr lang="vi-VN" b="1" dirty="0"/>
              <a:t>I</a:t>
            </a:r>
            <a:r>
              <a:rPr lang="en-US" b="1" dirty="0"/>
              <a:t>I</a:t>
            </a:r>
            <a:r>
              <a:rPr lang="vi-VN" b="1" dirty="0"/>
              <a:t>I. </a:t>
            </a:r>
            <a:r>
              <a:rPr lang="en-US" b="1" dirty="0"/>
              <a:t>TRADE-OFF THEORY</a:t>
            </a:r>
          </a:p>
        </p:txBody>
      </p:sp>
    </p:spTree>
    <p:extLst>
      <p:ext uri="{BB962C8B-B14F-4D97-AF65-F5344CB8AC3E}">
        <p14:creationId xmlns:p14="http://schemas.microsoft.com/office/powerpoint/2010/main" val="413134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0" y="1493837"/>
            <a:ext cx="9144000" cy="4830763"/>
          </a:xfrm>
        </p:spPr>
        <p:txBody>
          <a:bodyPr/>
          <a:lstStyle/>
          <a:p>
            <a:pPr>
              <a:buFont typeface="Wingdings" pitchFamily="2" charset="2"/>
              <a:buChar char="§"/>
            </a:pPr>
            <a:r>
              <a:rPr lang="en-US" sz="3000" dirty="0"/>
              <a:t>V</a:t>
            </a:r>
            <a:r>
              <a:rPr lang="en-US" sz="3000" baseline="30000" dirty="0"/>
              <a:t>L</a:t>
            </a:r>
            <a:r>
              <a:rPr lang="en-US" sz="3000" dirty="0"/>
              <a:t> = V</a:t>
            </a:r>
            <a:r>
              <a:rPr lang="en-US" sz="3000" baseline="30000" dirty="0"/>
              <a:t>U</a:t>
            </a:r>
            <a:r>
              <a:rPr lang="en-US" sz="3000" dirty="0"/>
              <a:t> + PV(</a:t>
            </a:r>
            <a:r>
              <a:rPr lang="en-US" sz="3000"/>
              <a:t>tax shield)</a:t>
            </a:r>
            <a:r>
              <a:rPr lang="vi-VN" sz="3000" dirty="0"/>
              <a:t> </a:t>
            </a:r>
            <a:r>
              <a:rPr lang="en-US" sz="3000" dirty="0"/>
              <a:t>- PV(financial distress costs)</a:t>
            </a:r>
            <a:r>
              <a:rPr lang="vi-VN" sz="3000" dirty="0"/>
              <a:t> </a:t>
            </a:r>
            <a:r>
              <a:rPr lang="en-US" sz="3000" dirty="0"/>
              <a:t>- PV(agency costs of debt)</a:t>
            </a:r>
            <a:r>
              <a:rPr lang="vi-VN" sz="3000" dirty="0"/>
              <a:t> + P</a:t>
            </a:r>
            <a:r>
              <a:rPr lang="en-US" sz="3000" dirty="0"/>
              <a:t>V(agency benefits of debt)</a:t>
            </a:r>
            <a:endParaRPr lang="vi-VN" sz="3000" dirty="0"/>
          </a:p>
          <a:p>
            <a:pPr>
              <a:buFont typeface="Wingdings" pitchFamily="2" charset="2"/>
              <a:buChar char="§"/>
            </a:pPr>
            <a:endParaRPr lang="en-US" sz="3000" dirty="0"/>
          </a:p>
          <a:p>
            <a:pPr>
              <a:buFont typeface="Wingdings" pitchFamily="2" charset="2"/>
              <a:buChar char="§"/>
            </a:pPr>
            <a:endParaRPr lang="en-US" sz="3000" dirty="0"/>
          </a:p>
        </p:txBody>
      </p:sp>
      <p:sp>
        <p:nvSpPr>
          <p:cNvPr id="5" name="Title 1"/>
          <p:cNvSpPr>
            <a:spLocks noGrp="1"/>
          </p:cNvSpPr>
          <p:nvPr>
            <p:ph type="title"/>
          </p:nvPr>
        </p:nvSpPr>
        <p:spPr>
          <a:xfrm>
            <a:off x="1371600" y="142875"/>
            <a:ext cx="7772400" cy="1000125"/>
          </a:xfrm>
        </p:spPr>
        <p:txBody>
          <a:bodyPr/>
          <a:lstStyle/>
          <a:p>
            <a:r>
              <a:rPr lang="vi-VN" b="1" dirty="0"/>
              <a:t>I</a:t>
            </a:r>
            <a:r>
              <a:rPr lang="en-US" b="1" dirty="0"/>
              <a:t>I</a:t>
            </a:r>
            <a:r>
              <a:rPr lang="vi-VN" b="1" dirty="0"/>
              <a:t>I. </a:t>
            </a:r>
            <a:r>
              <a:rPr lang="en-US" b="1" dirty="0"/>
              <a:t>TRADE-OFF THEORY</a:t>
            </a:r>
          </a:p>
        </p:txBody>
      </p:sp>
    </p:spTree>
    <p:extLst>
      <p:ext uri="{BB962C8B-B14F-4D97-AF65-F5344CB8AC3E}">
        <p14:creationId xmlns:p14="http://schemas.microsoft.com/office/powerpoint/2010/main" val="637911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0" y="1493837"/>
            <a:ext cx="9144000" cy="4830763"/>
          </a:xfrm>
        </p:spPr>
        <p:txBody>
          <a:bodyPr/>
          <a:lstStyle/>
          <a:p>
            <a:pPr>
              <a:buFont typeface="Wingdings" pitchFamily="2" charset="2"/>
              <a:buChar char="§"/>
            </a:pPr>
            <a:endParaRPr lang="en-US" sz="3000" dirty="0"/>
          </a:p>
          <a:p>
            <a:pPr>
              <a:buFont typeface="Wingdings" pitchFamily="2" charset="2"/>
              <a:buChar char="§"/>
            </a:pPr>
            <a:endParaRPr lang="en-US" sz="3000" dirty="0"/>
          </a:p>
        </p:txBody>
      </p:sp>
      <p:sp>
        <p:nvSpPr>
          <p:cNvPr id="5" name="Title 1"/>
          <p:cNvSpPr>
            <a:spLocks noGrp="1"/>
          </p:cNvSpPr>
          <p:nvPr>
            <p:ph type="title"/>
          </p:nvPr>
        </p:nvSpPr>
        <p:spPr>
          <a:xfrm>
            <a:off x="1371600" y="142875"/>
            <a:ext cx="7772400" cy="1000125"/>
          </a:xfrm>
        </p:spPr>
        <p:txBody>
          <a:bodyPr/>
          <a:lstStyle/>
          <a:p>
            <a:r>
              <a:rPr lang="vi-VN" b="1" dirty="0"/>
              <a:t>I</a:t>
            </a:r>
            <a:r>
              <a:rPr lang="en-US" b="1" dirty="0"/>
              <a:t>I</a:t>
            </a:r>
            <a:r>
              <a:rPr lang="vi-VN" b="1" dirty="0"/>
              <a:t>I. </a:t>
            </a:r>
            <a:r>
              <a:rPr lang="en-US" b="1" dirty="0"/>
              <a:t>TRADE-OFF THEORY</a:t>
            </a:r>
          </a:p>
        </p:txBody>
      </p:sp>
      <p:pic>
        <p:nvPicPr>
          <p:cNvPr id="4" name="Picture 3">
            <a:extLst>
              <a:ext uri="{FF2B5EF4-FFF2-40B4-BE49-F238E27FC236}">
                <a16:creationId xmlns:a16="http://schemas.microsoft.com/office/drawing/2014/main" id="{F479C4F6-0045-4626-A56B-49572A705337}"/>
              </a:ext>
            </a:extLst>
          </p:cNvPr>
          <p:cNvPicPr>
            <a:picLocks noChangeAspect="1"/>
          </p:cNvPicPr>
          <p:nvPr/>
        </p:nvPicPr>
        <p:blipFill>
          <a:blip r:embed="rId3"/>
          <a:stretch>
            <a:fillRect/>
          </a:stretch>
        </p:blipFill>
        <p:spPr>
          <a:xfrm>
            <a:off x="0" y="1515608"/>
            <a:ext cx="9144000" cy="4952719"/>
          </a:xfrm>
          <a:prstGeom prst="rect">
            <a:avLst/>
          </a:prstGeom>
        </p:spPr>
      </p:pic>
      <p:sp>
        <p:nvSpPr>
          <p:cNvPr id="7" name="TextBox 6">
            <a:extLst>
              <a:ext uri="{FF2B5EF4-FFF2-40B4-BE49-F238E27FC236}">
                <a16:creationId xmlns:a16="http://schemas.microsoft.com/office/drawing/2014/main" id="{B869FCF7-833E-4D8D-81DA-3C0230A963FD}"/>
              </a:ext>
            </a:extLst>
          </p:cNvPr>
          <p:cNvSpPr txBox="1"/>
          <p:nvPr/>
        </p:nvSpPr>
        <p:spPr>
          <a:xfrm>
            <a:off x="0" y="6400800"/>
            <a:ext cx="2895600" cy="338554"/>
          </a:xfrm>
          <a:prstGeom prst="rect">
            <a:avLst/>
          </a:prstGeom>
          <a:noFill/>
        </p:spPr>
        <p:txBody>
          <a:bodyPr wrap="square" rtlCol="0">
            <a:spAutoFit/>
          </a:bodyPr>
          <a:lstStyle/>
          <a:p>
            <a:pPr algn="l"/>
            <a:r>
              <a:rPr lang="en-US" sz="1600" dirty="0">
                <a:latin typeface="+mn-lt"/>
              </a:rPr>
              <a:t>Source: Berk, </a:t>
            </a:r>
            <a:r>
              <a:rPr lang="en-US" sz="1600" dirty="0" err="1">
                <a:latin typeface="+mn-lt"/>
              </a:rPr>
              <a:t>DeMarzo</a:t>
            </a:r>
            <a:endParaRPr lang="en-US" sz="1600" dirty="0">
              <a:latin typeface="+mn-lt"/>
            </a:endParaRPr>
          </a:p>
        </p:txBody>
      </p:sp>
    </p:spTree>
    <p:extLst>
      <p:ext uri="{BB962C8B-B14F-4D97-AF65-F5344CB8AC3E}">
        <p14:creationId xmlns:p14="http://schemas.microsoft.com/office/powerpoint/2010/main" val="1180236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0" y="1493837"/>
            <a:ext cx="9144000" cy="4830763"/>
          </a:xfrm>
        </p:spPr>
        <p:txBody>
          <a:bodyPr/>
          <a:lstStyle/>
          <a:p>
            <a:pPr marL="0" indent="0">
              <a:buNone/>
            </a:pPr>
            <a:r>
              <a:rPr lang="en-US" sz="3000" b="1" dirty="0"/>
              <a:t>Example: </a:t>
            </a:r>
            <a:r>
              <a:rPr lang="en-US" sz="3000" dirty="0"/>
              <a:t>Which of the following is likely to use more debt?</a:t>
            </a:r>
          </a:p>
          <a:p>
            <a:pPr>
              <a:buFont typeface="Wingdings" pitchFamily="2" charset="2"/>
              <a:buChar char="§"/>
            </a:pPr>
            <a:r>
              <a:rPr lang="en-US" sz="3000" dirty="0"/>
              <a:t>A firm with high intangible assets, R&amp;D-intensive, human-capital-intensive, high-growth, unstable cash flows.</a:t>
            </a:r>
          </a:p>
          <a:p>
            <a:pPr>
              <a:buFont typeface="Wingdings" pitchFamily="2" charset="2"/>
              <a:buChar char="§"/>
            </a:pPr>
            <a:r>
              <a:rPr lang="en-US" sz="3000" dirty="0"/>
              <a:t>A firm with high tangible assets, low-growth, stable cash-flows.</a:t>
            </a:r>
          </a:p>
          <a:p>
            <a:pPr>
              <a:buFont typeface="Wingdings" pitchFamily="2" charset="2"/>
              <a:buChar char="§"/>
            </a:pPr>
            <a:endParaRPr lang="en-US" sz="3000" dirty="0"/>
          </a:p>
        </p:txBody>
      </p:sp>
      <p:sp>
        <p:nvSpPr>
          <p:cNvPr id="5" name="Title 1"/>
          <p:cNvSpPr>
            <a:spLocks noGrp="1"/>
          </p:cNvSpPr>
          <p:nvPr>
            <p:ph type="title"/>
          </p:nvPr>
        </p:nvSpPr>
        <p:spPr>
          <a:xfrm>
            <a:off x="1371600" y="142875"/>
            <a:ext cx="7772400" cy="1000125"/>
          </a:xfrm>
        </p:spPr>
        <p:txBody>
          <a:bodyPr/>
          <a:lstStyle/>
          <a:p>
            <a:r>
              <a:rPr lang="vi-VN" b="1" dirty="0"/>
              <a:t>I</a:t>
            </a:r>
            <a:r>
              <a:rPr lang="en-US" b="1" dirty="0"/>
              <a:t>I</a:t>
            </a:r>
            <a:r>
              <a:rPr lang="vi-VN" b="1" dirty="0"/>
              <a:t>I. </a:t>
            </a:r>
            <a:r>
              <a:rPr lang="en-US" b="1" dirty="0"/>
              <a:t>TRADE-OFF THEORY</a:t>
            </a:r>
          </a:p>
        </p:txBody>
      </p:sp>
    </p:spTree>
    <p:extLst>
      <p:ext uri="{BB962C8B-B14F-4D97-AF65-F5344CB8AC3E}">
        <p14:creationId xmlns:p14="http://schemas.microsoft.com/office/powerpoint/2010/main" val="3205913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142874" y="1627187"/>
            <a:ext cx="9001125" cy="4697413"/>
          </a:xfrm>
        </p:spPr>
        <p:txBody>
          <a:bodyPr/>
          <a:lstStyle/>
          <a:p>
            <a:pPr marL="280988" indent="-280988" algn="just">
              <a:buFont typeface="Wingdings" pitchFamily="2" charset="2"/>
              <a:buChar char="§"/>
            </a:pPr>
            <a:r>
              <a:rPr lang="en-US" sz="3000" dirty="0">
                <a:cs typeface="Arial" pitchFamily="34" charset="0"/>
              </a:rPr>
              <a:t>Equity issuance conveys a negative signal (</a:t>
            </a:r>
            <a:r>
              <a:rPr lang="en-US" sz="3000" i="1" dirty="0">
                <a:cs typeface="Arial" pitchFamily="34" charset="0"/>
              </a:rPr>
              <a:t>why?</a:t>
            </a:r>
            <a:r>
              <a:rPr lang="en-US" sz="3000" dirty="0">
                <a:cs typeface="Arial" pitchFamily="34" charset="0"/>
              </a:rPr>
              <a:t>), leading to a significant loss in shareholder value.</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v"/>
              <a:tabLst/>
              <a:defRPr/>
            </a:pPr>
            <a:r>
              <a:rPr lang="en-US" sz="2000" b="0" i="1" dirty="0">
                <a:solidFill>
                  <a:srgbClr val="000000"/>
                </a:solidFill>
                <a:effectLst/>
              </a:rPr>
              <a:t>Asquith, P., &amp; Mullins, D. W. (1986). Equity issues and offering dilution. Journal of Financial Economics, 15(1-2), 61–89.</a:t>
            </a:r>
            <a:endParaRPr kumimoji="0" lang="en-US" sz="2000" b="0" i="1" u="none" strike="noStrike" kern="0" cap="none" spc="0" normalizeH="0" baseline="0" noProof="0" dirty="0">
              <a:ln>
                <a:noFill/>
              </a:ln>
              <a:solidFill>
                <a:srgbClr val="000000"/>
              </a:solidFill>
              <a:effectLst/>
              <a:uLnTx/>
              <a:uFillTx/>
              <a:ea typeface="+mn-ea"/>
              <a:cs typeface="+mn-cs"/>
            </a:endParaRPr>
          </a:p>
          <a:p>
            <a:pPr marL="280988" indent="-280988" algn="just">
              <a:buFont typeface="Wingdings" pitchFamily="2" charset="2"/>
              <a:buChar char="§"/>
            </a:pPr>
            <a:r>
              <a:rPr lang="en-US" sz="3000" dirty="0">
                <a:cs typeface="Arial" pitchFamily="34" charset="0"/>
              </a:rPr>
              <a:t>Retain earnings first, debt second, equity last</a:t>
            </a:r>
            <a:r>
              <a:rPr lang="vi-VN" sz="3000" dirty="0">
                <a:cs typeface="Arial" pitchFamily="34" charset="0"/>
              </a:rPr>
              <a:t>.</a:t>
            </a:r>
          </a:p>
          <a:p>
            <a:pPr>
              <a:buFont typeface="Wingdings" pitchFamily="2" charset="2"/>
              <a:buChar char="v"/>
            </a:pPr>
            <a:r>
              <a:rPr lang="en-US" sz="2000" i="1" dirty="0"/>
              <a:t>Myers, S. C. (1984). </a:t>
            </a:r>
            <a:r>
              <a:rPr lang="vi-VN" sz="2000" i="1" dirty="0"/>
              <a:t>“</a:t>
            </a:r>
            <a:r>
              <a:rPr lang="en-US" sz="2000" i="1" dirty="0"/>
              <a:t>The Capital Structure Puzzle</a:t>
            </a:r>
            <a:r>
              <a:rPr lang="vi-VN" sz="2000" i="1" dirty="0"/>
              <a:t>”</a:t>
            </a:r>
            <a:r>
              <a:rPr lang="en-US" sz="2000" i="1" dirty="0"/>
              <a:t>. Journal of Finance 39.</a:t>
            </a:r>
          </a:p>
          <a:p>
            <a:pPr marL="0" indent="0">
              <a:buNone/>
            </a:pPr>
            <a:r>
              <a:rPr lang="en-US" sz="3000" b="1" dirty="0"/>
              <a:t>Example: </a:t>
            </a:r>
            <a:r>
              <a:rPr lang="en-US" sz="3000" dirty="0"/>
              <a:t>For firms unwilling to sell equity (small firms, family firms, firms of strategic importance to owner, undervalued firms…), what det	ermine their growth?</a:t>
            </a:r>
          </a:p>
        </p:txBody>
      </p:sp>
      <p:sp>
        <p:nvSpPr>
          <p:cNvPr id="6" name="Title 1"/>
          <p:cNvSpPr>
            <a:spLocks noGrp="1"/>
          </p:cNvSpPr>
          <p:nvPr>
            <p:ph type="title"/>
          </p:nvPr>
        </p:nvSpPr>
        <p:spPr>
          <a:xfrm>
            <a:off x="1219200" y="142875"/>
            <a:ext cx="7924800" cy="1000125"/>
          </a:xfrm>
        </p:spPr>
        <p:txBody>
          <a:bodyPr/>
          <a:lstStyle/>
          <a:p>
            <a:pPr marL="914400" indent="-914400"/>
            <a:r>
              <a:rPr lang="vi-VN" b="1" dirty="0"/>
              <a:t>I</a:t>
            </a:r>
            <a:r>
              <a:rPr lang="en-US" b="1" dirty="0"/>
              <a:t>V</a:t>
            </a:r>
            <a:r>
              <a:rPr lang="vi-VN" b="1" dirty="0"/>
              <a:t>. </a:t>
            </a:r>
            <a:r>
              <a:rPr lang="en-US" b="1" dirty="0"/>
              <a:t>PECKING ORDER THEORY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ctrTitle" idx="4294967295"/>
          </p:nvPr>
        </p:nvSpPr>
        <p:spPr>
          <a:xfrm>
            <a:off x="0" y="2209800"/>
            <a:ext cx="9144000" cy="3276600"/>
          </a:xfrm>
          <a:noFill/>
          <a:ln>
            <a:solidFill>
              <a:srgbClr val="000000"/>
            </a:solidFill>
          </a:ln>
        </p:spPr>
        <p:txBody>
          <a:bodyPr/>
          <a:lstStyle/>
          <a:p>
            <a:pPr algn="ctr"/>
            <a:r>
              <a:rPr lang="en-US" sz="3200" b="1" i="1" dirty="0">
                <a:solidFill>
                  <a:schemeClr val="tx1"/>
                </a:solidFill>
              </a:rPr>
              <a:t>CHAPTER 5</a:t>
            </a:r>
            <a:br>
              <a:rPr lang="en-US" sz="3200" b="1" i="1" dirty="0">
                <a:solidFill>
                  <a:schemeClr val="tx1"/>
                </a:solidFill>
              </a:rPr>
            </a:br>
            <a:r>
              <a:rPr lang="en-US" sz="2500" b="1" dirty="0">
                <a:solidFill>
                  <a:schemeClr val="tx1"/>
                </a:solidFill>
              </a:rPr>
              <a:t>CAPITAL STRUCTURE</a:t>
            </a:r>
            <a:br>
              <a:rPr lang="vi-VN" sz="2500" b="1" dirty="0">
                <a:solidFill>
                  <a:schemeClr val="tx1"/>
                </a:solidFill>
              </a:rPr>
            </a:br>
            <a:r>
              <a:rPr lang="en-US" sz="2500" b="1" i="1" dirty="0">
                <a:solidFill>
                  <a:schemeClr val="tx1"/>
                </a:solidFill>
              </a:rPr>
              <a:t>Nguyen </a:t>
            </a:r>
            <a:r>
              <a:rPr lang="en-US" sz="2500" b="1" i="1" dirty="0" err="1">
                <a:solidFill>
                  <a:schemeClr val="tx1"/>
                </a:solidFill>
              </a:rPr>
              <a:t>Manh</a:t>
            </a:r>
            <a:r>
              <a:rPr lang="en-US" sz="2500" b="1" i="1" dirty="0">
                <a:solidFill>
                  <a:schemeClr val="tx1"/>
                </a:solidFill>
              </a:rPr>
              <a:t> Hiep</a:t>
            </a:r>
            <a:br>
              <a:rPr lang="en-US" sz="2500" b="1" i="1" dirty="0">
                <a:solidFill>
                  <a:schemeClr val="tx1"/>
                </a:solidFill>
              </a:rPr>
            </a:br>
            <a:endParaRPr lang="vi-VN" sz="2500" b="1" dirty="0">
              <a:solidFill>
                <a:schemeClr val="tx1"/>
              </a:solidFill>
            </a:endParaRPr>
          </a:p>
        </p:txBody>
      </p:sp>
      <p:sp>
        <p:nvSpPr>
          <p:cNvPr id="5123" name="Slide Number Placeholder 2"/>
          <p:cNvSpPr>
            <a:spLocks noGrp="1"/>
          </p:cNvSpPr>
          <p:nvPr>
            <p:ph type="sldNum" sz="quarter" idx="12"/>
          </p:nvPr>
        </p:nvSpPr>
        <p:spPr bwMode="auto">
          <a:noFill/>
          <a:ln>
            <a:miter lim="800000"/>
            <a:headEnd/>
            <a:tailEnd/>
          </a:ln>
        </p:spPr>
        <p:txBody>
          <a:bodyPr/>
          <a:lstStyle/>
          <a:p>
            <a:fld id="{9E5DEB2E-68D2-46BE-A25F-BB6A7D7C32F4}" type="slidenum">
              <a:rPr lang="vi-VN" smtClean="0"/>
              <a:pPr/>
              <a:t>3</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xEl>
                                              <p:charRg st="4294967295" end="4294967295"/>
                                            </p:txEl>
                                          </p:spTgt>
                                        </p:tgtEl>
                                        <p:attrNameLst>
                                          <p:attrName>style.visibility</p:attrName>
                                        </p:attrNameLst>
                                      </p:cBhvr>
                                      <p:to>
                                        <p:strVal val="visible"/>
                                      </p:to>
                                    </p:set>
                                    <p:animEffect transition="in" filter="blinds(horizontal)">
                                      <p:cBhvr>
                                        <p:cTn id="7" dur="500"/>
                                        <p:tgtEl>
                                          <p:spTgt spid="512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9200" y="142875"/>
            <a:ext cx="7924800" cy="1000125"/>
          </a:xfrm>
        </p:spPr>
        <p:txBody>
          <a:bodyPr/>
          <a:lstStyle/>
          <a:p>
            <a:pPr marL="914400" indent="-914400"/>
            <a:r>
              <a:rPr lang="vi-VN" b="1" dirty="0"/>
              <a:t>I</a:t>
            </a:r>
            <a:r>
              <a:rPr lang="en-US" b="1" dirty="0"/>
              <a:t>V</a:t>
            </a:r>
            <a:r>
              <a:rPr lang="vi-VN" b="1" dirty="0"/>
              <a:t>. </a:t>
            </a:r>
            <a:r>
              <a:rPr lang="en-US" b="1" dirty="0"/>
              <a:t>PECKING ORDER THEORY</a:t>
            </a:r>
          </a:p>
        </p:txBody>
      </p:sp>
      <p:sp>
        <p:nvSpPr>
          <p:cNvPr id="3" name="Content Placeholder 2">
            <a:extLst>
              <a:ext uri="{FF2B5EF4-FFF2-40B4-BE49-F238E27FC236}">
                <a16:creationId xmlns:a16="http://schemas.microsoft.com/office/drawing/2014/main" id="{09898D46-129E-426A-AEDA-123B2E412A07}"/>
              </a:ext>
            </a:extLst>
          </p:cNvPr>
          <p:cNvSpPr>
            <a:spLocks noGrp="1"/>
          </p:cNvSpPr>
          <p:nvPr>
            <p:ph idx="1"/>
          </p:nvPr>
        </p:nvSpPr>
        <p:spPr/>
        <p:txBody>
          <a:bodyPr/>
          <a:lstStyle/>
          <a:p>
            <a:pPr marL="0" indent="0">
              <a:buNone/>
            </a:pPr>
            <a:endParaRPr lang="en-US" dirty="0"/>
          </a:p>
        </p:txBody>
      </p:sp>
      <p:pic>
        <p:nvPicPr>
          <p:cNvPr id="4" name="Picture 3">
            <a:extLst>
              <a:ext uri="{FF2B5EF4-FFF2-40B4-BE49-F238E27FC236}">
                <a16:creationId xmlns:a16="http://schemas.microsoft.com/office/drawing/2014/main" id="{4F66EBFE-6C01-4EB6-850C-CC82E28B2CD9}"/>
              </a:ext>
            </a:extLst>
          </p:cNvPr>
          <p:cNvPicPr>
            <a:picLocks noChangeAspect="1"/>
          </p:cNvPicPr>
          <p:nvPr/>
        </p:nvPicPr>
        <p:blipFill>
          <a:blip r:embed="rId3"/>
          <a:stretch>
            <a:fillRect/>
          </a:stretch>
        </p:blipFill>
        <p:spPr>
          <a:xfrm>
            <a:off x="-10886" y="2133600"/>
            <a:ext cx="9144000" cy="3864528"/>
          </a:xfrm>
          <a:prstGeom prst="rect">
            <a:avLst/>
          </a:prstGeom>
        </p:spPr>
      </p:pic>
      <p:sp>
        <p:nvSpPr>
          <p:cNvPr id="7" name="TextBox 6">
            <a:extLst>
              <a:ext uri="{FF2B5EF4-FFF2-40B4-BE49-F238E27FC236}">
                <a16:creationId xmlns:a16="http://schemas.microsoft.com/office/drawing/2014/main" id="{A14E2BFC-9CB5-4DE3-9CA6-B12352E780DE}"/>
              </a:ext>
            </a:extLst>
          </p:cNvPr>
          <p:cNvSpPr txBox="1"/>
          <p:nvPr/>
        </p:nvSpPr>
        <p:spPr>
          <a:xfrm>
            <a:off x="0" y="6400800"/>
            <a:ext cx="2895600" cy="338554"/>
          </a:xfrm>
          <a:prstGeom prst="rect">
            <a:avLst/>
          </a:prstGeom>
          <a:noFill/>
        </p:spPr>
        <p:txBody>
          <a:bodyPr wrap="square" rtlCol="0">
            <a:spAutoFit/>
          </a:bodyPr>
          <a:lstStyle/>
          <a:p>
            <a:pPr algn="l"/>
            <a:r>
              <a:rPr lang="en-US" sz="1600" dirty="0">
                <a:latin typeface="+mn-lt"/>
              </a:rPr>
              <a:t>Source: Berk, </a:t>
            </a:r>
            <a:r>
              <a:rPr lang="en-US" sz="1600" dirty="0" err="1">
                <a:latin typeface="+mn-lt"/>
              </a:rPr>
              <a:t>DeMarzo</a:t>
            </a:r>
            <a:endParaRPr lang="en-US" sz="1600" dirty="0">
              <a:latin typeface="+mn-lt"/>
            </a:endParaRPr>
          </a:p>
        </p:txBody>
      </p:sp>
    </p:spTree>
    <p:extLst>
      <p:ext uri="{BB962C8B-B14F-4D97-AF65-F5344CB8AC3E}">
        <p14:creationId xmlns:p14="http://schemas.microsoft.com/office/powerpoint/2010/main" val="1095850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142874" y="1474787"/>
            <a:ext cx="9001125" cy="4697413"/>
          </a:xfrm>
        </p:spPr>
        <p:txBody>
          <a:bodyPr/>
          <a:lstStyle/>
          <a:p>
            <a:pPr marL="280988" indent="-280988" algn="just">
              <a:buFont typeface="Wingdings" pitchFamily="2" charset="2"/>
              <a:buChar char="§"/>
            </a:pPr>
            <a:r>
              <a:rPr lang="en-US" sz="3000" dirty="0">
                <a:cs typeface="Arial" pitchFamily="34" charset="0"/>
              </a:rPr>
              <a:t>The choice of debt and equity depends on market condition</a:t>
            </a:r>
            <a:r>
              <a:rPr lang="vi-VN" sz="3000" dirty="0">
                <a:cs typeface="Arial" pitchFamily="34" charset="0"/>
              </a:rPr>
              <a:t>.</a:t>
            </a:r>
            <a:endParaRPr lang="en-US" sz="3000" dirty="0">
              <a:cs typeface="Arial" pitchFamily="34" charset="0"/>
            </a:endParaRPr>
          </a:p>
          <a:p>
            <a:pPr>
              <a:buFont typeface="Wingdings" pitchFamily="2" charset="2"/>
              <a:buChar char="v"/>
            </a:pPr>
            <a:r>
              <a:rPr lang="en-US" sz="2000" i="1" dirty="0"/>
              <a:t>Baker, M </a:t>
            </a:r>
            <a:r>
              <a:rPr lang="en-US" sz="2000" i="1" dirty="0" err="1"/>
              <a:t>và</a:t>
            </a:r>
            <a:r>
              <a:rPr lang="en-US" sz="2000" i="1" dirty="0"/>
              <a:t> J. </a:t>
            </a:r>
            <a:r>
              <a:rPr lang="en-US" sz="2000" i="1" dirty="0" err="1"/>
              <a:t>Wurgler</a:t>
            </a:r>
            <a:r>
              <a:rPr lang="en-US" sz="2000" i="1" dirty="0"/>
              <a:t> (2002), Market Timing and Capital Structure, Journal of Finance 57.</a:t>
            </a:r>
          </a:p>
          <a:p>
            <a:pPr>
              <a:buFont typeface="Wingdings" pitchFamily="2" charset="2"/>
              <a:buChar char="v"/>
            </a:pPr>
            <a:r>
              <a:rPr lang="en-US" sz="2000" i="1" dirty="0" err="1"/>
              <a:t>Debondt</a:t>
            </a:r>
            <a:r>
              <a:rPr lang="en-US" sz="2000" i="1" dirty="0"/>
              <a:t>, W. F. M. </a:t>
            </a:r>
            <a:r>
              <a:rPr lang="en-US" sz="2000" i="1" dirty="0" err="1"/>
              <a:t>và</a:t>
            </a:r>
            <a:r>
              <a:rPr lang="en-US" sz="2000" i="1" dirty="0"/>
              <a:t> R. Thaler (1985), Does the Stock Market Overreact?, Journal of Finance 40.</a:t>
            </a:r>
          </a:p>
          <a:p>
            <a:pPr marL="0" lvl="0" indent="0" algn="just">
              <a:buNone/>
            </a:pPr>
            <a:r>
              <a:rPr lang="en-US" sz="3000" b="1" dirty="0">
                <a:solidFill>
                  <a:srgbClr val="000000"/>
                </a:solidFill>
                <a:cs typeface="Arial" pitchFamily="34" charset="0"/>
              </a:rPr>
              <a:t>Example</a:t>
            </a:r>
            <a:r>
              <a:rPr lang="en-US" sz="3000" dirty="0">
                <a:solidFill>
                  <a:srgbClr val="000000"/>
                </a:solidFill>
                <a:cs typeface="Arial" pitchFamily="34" charset="0"/>
              </a:rPr>
              <a:t>: </a:t>
            </a:r>
          </a:p>
          <a:p>
            <a:pPr marL="0" lvl="0" indent="0" algn="just">
              <a:buNone/>
            </a:pPr>
            <a:r>
              <a:rPr lang="en-US" sz="3000" dirty="0">
                <a:solidFill>
                  <a:srgbClr val="000000"/>
                </a:solidFill>
                <a:cs typeface="Arial" pitchFamily="34" charset="0"/>
              </a:rPr>
              <a:t>2002-2007: Vietnamese listed companies raises around 40% external funding from share issues.</a:t>
            </a:r>
          </a:p>
          <a:p>
            <a:pPr marL="0" lvl="0" indent="0" algn="just">
              <a:buNone/>
            </a:pPr>
            <a:r>
              <a:rPr lang="en-US" sz="3000" dirty="0">
                <a:solidFill>
                  <a:srgbClr val="000000"/>
                </a:solidFill>
                <a:cs typeface="Arial" pitchFamily="34" charset="0"/>
              </a:rPr>
              <a:t>2008-2011: Only 20% of external funding is from share issues.</a:t>
            </a:r>
            <a:endParaRPr lang="vi-VN" sz="3000" dirty="0">
              <a:solidFill>
                <a:srgbClr val="000000"/>
              </a:solidFill>
              <a:cs typeface="Arial" pitchFamily="34" charset="0"/>
            </a:endParaRPr>
          </a:p>
          <a:p>
            <a:pPr marL="0" indent="0">
              <a:buNone/>
            </a:pPr>
            <a:endParaRPr lang="en-US" sz="2000" i="1" dirty="0"/>
          </a:p>
        </p:txBody>
      </p:sp>
      <p:sp>
        <p:nvSpPr>
          <p:cNvPr id="6" name="Title 1"/>
          <p:cNvSpPr>
            <a:spLocks noGrp="1"/>
          </p:cNvSpPr>
          <p:nvPr>
            <p:ph type="title"/>
          </p:nvPr>
        </p:nvSpPr>
        <p:spPr>
          <a:xfrm>
            <a:off x="1219200" y="142875"/>
            <a:ext cx="7924800" cy="1000125"/>
          </a:xfrm>
        </p:spPr>
        <p:txBody>
          <a:bodyPr/>
          <a:lstStyle/>
          <a:p>
            <a:pPr marL="914400" indent="-914400"/>
            <a:r>
              <a:rPr lang="en-US" b="1" dirty="0"/>
              <a:t>V</a:t>
            </a:r>
            <a:r>
              <a:rPr lang="vi-VN" b="1" dirty="0"/>
              <a:t>. </a:t>
            </a:r>
            <a:r>
              <a:rPr lang="en-US" b="1" dirty="0"/>
              <a:t>MARKET TIMING THEORY</a:t>
            </a:r>
          </a:p>
        </p:txBody>
      </p:sp>
    </p:spTree>
    <p:extLst>
      <p:ext uri="{BB962C8B-B14F-4D97-AF65-F5344CB8AC3E}">
        <p14:creationId xmlns:p14="http://schemas.microsoft.com/office/powerpoint/2010/main" val="2885182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142874" y="1474787"/>
            <a:ext cx="9001125" cy="4697413"/>
          </a:xfrm>
        </p:spPr>
        <p:txBody>
          <a:bodyPr/>
          <a:lstStyle/>
          <a:p>
            <a:pPr marL="0" indent="0" algn="just">
              <a:buNone/>
            </a:pPr>
            <a:r>
              <a:rPr lang="en-US" sz="3000" b="1" dirty="0">
                <a:cs typeface="Arial" pitchFamily="34" charset="0"/>
              </a:rPr>
              <a:t>Rapidly growing firms</a:t>
            </a:r>
          </a:p>
          <a:p>
            <a:pPr algn="just">
              <a:buFont typeface="Wingdings" panose="05000000000000000000" pitchFamily="2" charset="2"/>
              <a:buChar char="§"/>
            </a:pPr>
            <a:r>
              <a:rPr lang="en-US" sz="3000" dirty="0">
                <a:cs typeface="Arial" pitchFamily="34" charset="0"/>
              </a:rPr>
              <a:t>Low or high leverage?</a:t>
            </a:r>
          </a:p>
          <a:p>
            <a:pPr algn="just">
              <a:buFont typeface="Wingdings" panose="05000000000000000000" pitchFamily="2" charset="2"/>
              <a:buChar char="§"/>
            </a:pPr>
            <a:r>
              <a:rPr lang="en-US" sz="3000" dirty="0">
                <a:cs typeface="Arial" pitchFamily="34" charset="0"/>
              </a:rPr>
              <a:t>Low or high dividend payout?</a:t>
            </a:r>
          </a:p>
          <a:p>
            <a:pPr algn="just">
              <a:buFont typeface="Wingdings" panose="05000000000000000000" pitchFamily="2" charset="2"/>
              <a:buChar char="§"/>
            </a:pPr>
            <a:r>
              <a:rPr lang="en-US" sz="3000" dirty="0">
                <a:cs typeface="Arial" pitchFamily="34" charset="0"/>
              </a:rPr>
              <a:t>How to finance if investment needs exceed internal funds?</a:t>
            </a:r>
          </a:p>
          <a:p>
            <a:pPr algn="just">
              <a:buFont typeface="Wingdings" panose="05000000000000000000" pitchFamily="2" charset="2"/>
              <a:buChar char="§"/>
            </a:pPr>
            <a:r>
              <a:rPr lang="en-US" sz="3000" dirty="0">
                <a:cs typeface="Arial" pitchFamily="34" charset="0"/>
              </a:rPr>
              <a:t>What to do if external funding is exhausted?</a:t>
            </a:r>
          </a:p>
          <a:p>
            <a:pPr algn="just">
              <a:buFont typeface="Wingdings" panose="05000000000000000000" pitchFamily="2" charset="2"/>
              <a:buChar char="v"/>
            </a:pPr>
            <a:r>
              <a:rPr lang="en-US" sz="2000" b="0" i="0" dirty="0">
                <a:solidFill>
                  <a:srgbClr val="222222"/>
                </a:solidFill>
                <a:effectLst/>
              </a:rPr>
              <a:t>McConnell, J. J., &amp; </a:t>
            </a:r>
            <a:r>
              <a:rPr lang="en-US" sz="2000" b="0" i="0" dirty="0" err="1">
                <a:solidFill>
                  <a:srgbClr val="222222"/>
                </a:solidFill>
                <a:effectLst/>
              </a:rPr>
              <a:t>Servaes</a:t>
            </a:r>
            <a:r>
              <a:rPr lang="en-US" sz="2000" b="0" i="0" dirty="0">
                <a:solidFill>
                  <a:srgbClr val="222222"/>
                </a:solidFill>
                <a:effectLst/>
              </a:rPr>
              <a:t>, H. (1995). Equity ownership and the two faces of debt. </a:t>
            </a:r>
            <a:r>
              <a:rPr lang="en-US" sz="2000" b="0" i="1" dirty="0">
                <a:solidFill>
                  <a:srgbClr val="222222"/>
                </a:solidFill>
                <a:effectLst/>
              </a:rPr>
              <a:t>Journal of financial economics</a:t>
            </a:r>
            <a:r>
              <a:rPr lang="en-US" sz="2000" b="0" i="0" dirty="0">
                <a:solidFill>
                  <a:srgbClr val="222222"/>
                </a:solidFill>
                <a:effectLst/>
              </a:rPr>
              <a:t>, </a:t>
            </a:r>
            <a:r>
              <a:rPr lang="en-US" sz="2000" b="0" i="1" dirty="0">
                <a:solidFill>
                  <a:srgbClr val="222222"/>
                </a:solidFill>
                <a:effectLst/>
              </a:rPr>
              <a:t>39</a:t>
            </a:r>
            <a:r>
              <a:rPr lang="en-US" sz="2000" b="0" i="0" dirty="0">
                <a:solidFill>
                  <a:srgbClr val="222222"/>
                </a:solidFill>
                <a:effectLst/>
              </a:rPr>
              <a:t>(1), 131-157.</a:t>
            </a:r>
            <a:endParaRPr lang="en-US" sz="2000" dirty="0">
              <a:cs typeface="Arial" pitchFamily="34" charset="0"/>
            </a:endParaRPr>
          </a:p>
          <a:p>
            <a:pPr algn="just">
              <a:buFont typeface="Wingdings" panose="05000000000000000000" pitchFamily="2" charset="2"/>
              <a:buChar char="§"/>
            </a:pPr>
            <a:endParaRPr lang="en-US" sz="3000" dirty="0">
              <a:cs typeface="Arial" pitchFamily="34" charset="0"/>
            </a:endParaRPr>
          </a:p>
        </p:txBody>
      </p:sp>
      <p:sp>
        <p:nvSpPr>
          <p:cNvPr id="6" name="Title 1"/>
          <p:cNvSpPr>
            <a:spLocks noGrp="1"/>
          </p:cNvSpPr>
          <p:nvPr>
            <p:ph type="title"/>
          </p:nvPr>
        </p:nvSpPr>
        <p:spPr>
          <a:xfrm>
            <a:off x="1219200" y="142875"/>
            <a:ext cx="7924800" cy="1000125"/>
          </a:xfrm>
        </p:spPr>
        <p:txBody>
          <a:bodyPr/>
          <a:lstStyle/>
          <a:p>
            <a:pPr marL="914400" indent="-914400"/>
            <a:r>
              <a:rPr lang="en-US" b="1" dirty="0"/>
              <a:t>*SUM UP THE THEORY</a:t>
            </a:r>
          </a:p>
        </p:txBody>
      </p:sp>
    </p:spTree>
    <p:extLst>
      <p:ext uri="{BB962C8B-B14F-4D97-AF65-F5344CB8AC3E}">
        <p14:creationId xmlns:p14="http://schemas.microsoft.com/office/powerpoint/2010/main" val="4077189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142874" y="1474787"/>
            <a:ext cx="9001125" cy="4697413"/>
          </a:xfrm>
        </p:spPr>
        <p:txBody>
          <a:bodyPr/>
          <a:lstStyle/>
          <a:p>
            <a:pPr marL="0" indent="0" algn="just">
              <a:buNone/>
            </a:pPr>
            <a:r>
              <a:rPr lang="en-US" sz="3000" b="1" dirty="0">
                <a:cs typeface="Arial" pitchFamily="34" charset="0"/>
              </a:rPr>
              <a:t>Low growth, matured firms</a:t>
            </a:r>
          </a:p>
          <a:p>
            <a:pPr algn="just">
              <a:buFont typeface="Wingdings" panose="05000000000000000000" pitchFamily="2" charset="2"/>
              <a:buChar char="§"/>
            </a:pPr>
            <a:r>
              <a:rPr lang="en-US" sz="3000" dirty="0">
                <a:cs typeface="Arial" pitchFamily="34" charset="0"/>
              </a:rPr>
              <a:t>Use more leverage. Buy back shares or pay more dividend.</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v"/>
              <a:tabLst/>
              <a:defRPr/>
            </a:pPr>
            <a:r>
              <a:rPr kumimoji="0" lang="en-US" sz="2000" b="0" i="0" u="none" strike="noStrike" kern="0" cap="none" spc="0" normalizeH="0" baseline="0" noProof="0" dirty="0">
                <a:ln>
                  <a:noFill/>
                </a:ln>
                <a:solidFill>
                  <a:srgbClr val="222222"/>
                </a:solidFill>
                <a:effectLst/>
                <a:uLnTx/>
                <a:uFillTx/>
                <a:latin typeface="Arial"/>
                <a:ea typeface="+mn-ea"/>
                <a:cs typeface="+mn-cs"/>
              </a:rPr>
              <a:t>McConnell, J. J., &amp; </a:t>
            </a:r>
            <a:r>
              <a:rPr kumimoji="0" lang="en-US" sz="2000" b="0" i="0" u="none" strike="noStrike" kern="0" cap="none" spc="0" normalizeH="0" baseline="0" noProof="0" dirty="0" err="1">
                <a:ln>
                  <a:noFill/>
                </a:ln>
                <a:solidFill>
                  <a:srgbClr val="222222"/>
                </a:solidFill>
                <a:effectLst/>
                <a:uLnTx/>
                <a:uFillTx/>
                <a:latin typeface="Arial"/>
                <a:ea typeface="+mn-ea"/>
                <a:cs typeface="+mn-cs"/>
              </a:rPr>
              <a:t>Servaes</a:t>
            </a:r>
            <a:r>
              <a:rPr kumimoji="0" lang="en-US" sz="2000" b="0" i="0" u="none" strike="noStrike" kern="0" cap="none" spc="0" normalizeH="0" baseline="0" noProof="0" dirty="0">
                <a:ln>
                  <a:noFill/>
                </a:ln>
                <a:solidFill>
                  <a:srgbClr val="222222"/>
                </a:solidFill>
                <a:effectLst/>
                <a:uLnTx/>
                <a:uFillTx/>
                <a:latin typeface="Arial"/>
                <a:ea typeface="+mn-ea"/>
                <a:cs typeface="+mn-cs"/>
              </a:rPr>
              <a:t>, H. (1995). Equity ownership and the two faces of debt. </a:t>
            </a:r>
            <a:r>
              <a:rPr kumimoji="0" lang="en-US" sz="2000" b="0" i="1" u="none" strike="noStrike" kern="0" cap="none" spc="0" normalizeH="0" baseline="0" noProof="0" dirty="0">
                <a:ln>
                  <a:noFill/>
                </a:ln>
                <a:solidFill>
                  <a:srgbClr val="222222"/>
                </a:solidFill>
                <a:effectLst/>
                <a:uLnTx/>
                <a:uFillTx/>
                <a:latin typeface="Arial"/>
                <a:ea typeface="+mn-ea"/>
                <a:cs typeface="+mn-cs"/>
              </a:rPr>
              <a:t>Journal of financial economics</a:t>
            </a:r>
            <a:r>
              <a:rPr kumimoji="0" lang="en-US" sz="2000" b="0" i="0" u="none" strike="noStrike" kern="0" cap="none" spc="0" normalizeH="0" baseline="0" noProof="0" dirty="0">
                <a:ln>
                  <a:noFill/>
                </a:ln>
                <a:solidFill>
                  <a:srgbClr val="222222"/>
                </a:solidFill>
                <a:effectLst/>
                <a:uLnTx/>
                <a:uFillTx/>
                <a:latin typeface="Arial"/>
                <a:ea typeface="+mn-ea"/>
                <a:cs typeface="+mn-cs"/>
              </a:rPr>
              <a:t>, </a:t>
            </a:r>
            <a:r>
              <a:rPr kumimoji="0" lang="en-US" sz="2000" b="0" i="1" u="none" strike="noStrike" kern="0" cap="none" spc="0" normalizeH="0" baseline="0" noProof="0" dirty="0">
                <a:ln>
                  <a:noFill/>
                </a:ln>
                <a:solidFill>
                  <a:srgbClr val="222222"/>
                </a:solidFill>
                <a:effectLst/>
                <a:uLnTx/>
                <a:uFillTx/>
                <a:latin typeface="Arial"/>
                <a:ea typeface="+mn-ea"/>
                <a:cs typeface="+mn-cs"/>
              </a:rPr>
              <a:t>39</a:t>
            </a:r>
            <a:r>
              <a:rPr kumimoji="0" lang="en-US" sz="2000" b="0" i="0" u="none" strike="noStrike" kern="0" cap="none" spc="0" normalizeH="0" baseline="0" noProof="0" dirty="0">
                <a:ln>
                  <a:noFill/>
                </a:ln>
                <a:solidFill>
                  <a:srgbClr val="222222"/>
                </a:solidFill>
                <a:effectLst/>
                <a:uLnTx/>
                <a:uFillTx/>
                <a:latin typeface="Arial"/>
                <a:ea typeface="+mn-ea"/>
                <a:cs typeface="+mn-cs"/>
              </a:rPr>
              <a:t>(1), 131-157.</a:t>
            </a:r>
            <a:endParaRPr kumimoji="0" lang="en-US" sz="2000" b="0" i="0" u="none" strike="noStrike" kern="0" cap="none" spc="0" normalizeH="0" baseline="0" noProof="0" dirty="0">
              <a:ln>
                <a:noFill/>
              </a:ln>
              <a:solidFill>
                <a:srgbClr val="000000"/>
              </a:solidFill>
              <a:effectLst/>
              <a:uLnTx/>
              <a:uFillTx/>
              <a:latin typeface="Arial"/>
              <a:ea typeface="+mn-ea"/>
              <a:cs typeface="Arial" pitchFamily="34" charset="0"/>
            </a:endParaRPr>
          </a:p>
          <a:p>
            <a:pPr marL="0" indent="0" algn="just">
              <a:buNone/>
            </a:pPr>
            <a:endParaRPr lang="en-US" sz="3000" dirty="0">
              <a:cs typeface="Arial" pitchFamily="34" charset="0"/>
            </a:endParaRPr>
          </a:p>
          <a:p>
            <a:pPr marL="0" indent="0" algn="just">
              <a:buNone/>
            </a:pPr>
            <a:endParaRPr lang="en-US" sz="3000" dirty="0">
              <a:cs typeface="Arial" pitchFamily="34" charset="0"/>
            </a:endParaRPr>
          </a:p>
          <a:p>
            <a:pPr algn="just">
              <a:buFont typeface="Wingdings" panose="05000000000000000000" pitchFamily="2" charset="2"/>
              <a:buChar char="§"/>
            </a:pPr>
            <a:endParaRPr lang="en-US" sz="3000" dirty="0">
              <a:cs typeface="Arial" pitchFamily="34" charset="0"/>
            </a:endParaRPr>
          </a:p>
        </p:txBody>
      </p:sp>
      <p:sp>
        <p:nvSpPr>
          <p:cNvPr id="6" name="Title 1"/>
          <p:cNvSpPr>
            <a:spLocks noGrp="1"/>
          </p:cNvSpPr>
          <p:nvPr>
            <p:ph type="title"/>
          </p:nvPr>
        </p:nvSpPr>
        <p:spPr>
          <a:xfrm>
            <a:off x="1219200" y="142875"/>
            <a:ext cx="7924800" cy="1000125"/>
          </a:xfrm>
        </p:spPr>
        <p:txBody>
          <a:bodyPr/>
          <a:lstStyle/>
          <a:p>
            <a:pPr marL="914400" indent="-914400"/>
            <a:r>
              <a:rPr lang="en-US" b="1" dirty="0"/>
              <a:t>*SUM UP THE THEORY</a:t>
            </a:r>
          </a:p>
        </p:txBody>
      </p:sp>
    </p:spTree>
    <p:extLst>
      <p:ext uri="{BB962C8B-B14F-4D97-AF65-F5344CB8AC3E}">
        <p14:creationId xmlns:p14="http://schemas.microsoft.com/office/powerpoint/2010/main" val="47579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4697413"/>
          </a:xfrm>
        </p:spPr>
        <p:txBody>
          <a:bodyPr/>
          <a:lstStyle/>
          <a:p>
            <a:pPr marL="0" indent="0">
              <a:buNone/>
              <a:defRPr/>
            </a:pPr>
            <a:r>
              <a:rPr lang="en-US" sz="3000" b="1" dirty="0"/>
              <a:t>Seed stage</a:t>
            </a:r>
          </a:p>
          <a:p>
            <a:pPr>
              <a:buFont typeface="Wingdings" pitchFamily="2" charset="2"/>
              <a:buChar char="§"/>
              <a:defRPr/>
            </a:pPr>
            <a:r>
              <a:rPr lang="vi-VN" sz="3000" dirty="0"/>
              <a:t>“</a:t>
            </a:r>
            <a:r>
              <a:rPr lang="en-US" sz="3000" dirty="0"/>
              <a:t>Angel” investors (Ex: Shark tanks)</a:t>
            </a:r>
          </a:p>
          <a:p>
            <a:pPr marL="0" indent="0">
              <a:buNone/>
              <a:defRPr/>
            </a:pPr>
            <a:r>
              <a:rPr lang="en-US" sz="3000" b="1" dirty="0"/>
              <a:t>Private equity</a:t>
            </a:r>
          </a:p>
          <a:p>
            <a:pPr>
              <a:buFont typeface="Wingdings" pitchFamily="2" charset="2"/>
              <a:buChar char="§"/>
              <a:defRPr/>
            </a:pPr>
            <a:r>
              <a:rPr lang="vi-VN" sz="3000" dirty="0"/>
              <a:t>“</a:t>
            </a:r>
            <a:r>
              <a:rPr lang="en-US" sz="3000" dirty="0"/>
              <a:t>Angel” investors.</a:t>
            </a:r>
            <a:endParaRPr lang="vi-VN" sz="3000" dirty="0"/>
          </a:p>
          <a:p>
            <a:pPr>
              <a:buFont typeface="Wingdings" pitchFamily="2" charset="2"/>
              <a:buChar char="§"/>
              <a:defRPr/>
            </a:pPr>
            <a:r>
              <a:rPr lang="en-US" sz="3000" dirty="0"/>
              <a:t>V</a:t>
            </a:r>
            <a:r>
              <a:rPr lang="vi-VN" sz="3000" dirty="0"/>
              <a:t>enture capital.</a:t>
            </a:r>
          </a:p>
          <a:p>
            <a:pPr>
              <a:buFont typeface="Wingdings" pitchFamily="2" charset="2"/>
              <a:buChar char="§"/>
              <a:defRPr/>
            </a:pPr>
            <a:r>
              <a:rPr lang="en-US" sz="3000" dirty="0"/>
              <a:t>P</a:t>
            </a:r>
            <a:r>
              <a:rPr lang="vi-VN" sz="3000" dirty="0"/>
              <a:t>rivate equity</a:t>
            </a:r>
            <a:r>
              <a:rPr lang="en-US" sz="3000" dirty="0"/>
              <a:t> funds.</a:t>
            </a:r>
          </a:p>
          <a:p>
            <a:pPr marL="0" indent="0">
              <a:buNone/>
              <a:defRPr/>
            </a:pPr>
            <a:r>
              <a:rPr lang="en-US" sz="3000" b="1" dirty="0"/>
              <a:t>Going public</a:t>
            </a:r>
          </a:p>
          <a:p>
            <a:pPr>
              <a:buFont typeface="Wingdings" panose="05000000000000000000" pitchFamily="2" charset="2"/>
              <a:buChar char="§"/>
              <a:defRPr/>
            </a:pPr>
            <a:r>
              <a:rPr lang="en-US" sz="3000" dirty="0"/>
              <a:t>IPO.</a:t>
            </a:r>
          </a:p>
          <a:p>
            <a:pPr>
              <a:buFont typeface="Wingdings" panose="05000000000000000000" pitchFamily="2" charset="2"/>
              <a:buChar char="§"/>
              <a:defRPr/>
            </a:pPr>
            <a:r>
              <a:rPr lang="en-US" sz="3000" dirty="0"/>
              <a:t>SEO.</a:t>
            </a:r>
          </a:p>
          <a:p>
            <a:pPr>
              <a:buFont typeface="Wingdings" panose="05000000000000000000" pitchFamily="2" charset="2"/>
              <a:buChar char="§"/>
              <a:defRPr/>
            </a:pPr>
            <a:r>
              <a:rPr lang="en-US" sz="3000" dirty="0"/>
              <a:t>Private placement.</a:t>
            </a:r>
          </a:p>
          <a:p>
            <a:pPr marL="0" indent="0">
              <a:buNone/>
              <a:defRPr/>
            </a:pPr>
            <a:endParaRPr lang="vi-VN" sz="3000" dirty="0"/>
          </a:p>
          <a:p>
            <a:pPr marL="0" indent="0">
              <a:buNone/>
              <a:defRPr/>
            </a:pPr>
            <a:endParaRPr lang="en-US" sz="3000" dirty="0"/>
          </a:p>
        </p:txBody>
      </p:sp>
      <p:sp>
        <p:nvSpPr>
          <p:cNvPr id="5" name="Title 1"/>
          <p:cNvSpPr>
            <a:spLocks noGrp="1"/>
          </p:cNvSpPr>
          <p:nvPr>
            <p:ph type="title"/>
          </p:nvPr>
        </p:nvSpPr>
        <p:spPr>
          <a:xfrm>
            <a:off x="1219200" y="142875"/>
            <a:ext cx="7924800" cy="1000125"/>
          </a:xfrm>
        </p:spPr>
        <p:txBody>
          <a:bodyPr/>
          <a:lstStyle/>
          <a:p>
            <a:pPr marL="914400" indent="-914400"/>
            <a:r>
              <a:rPr lang="vi-VN" b="1" dirty="0"/>
              <a:t>V</a:t>
            </a:r>
            <a:r>
              <a:rPr lang="en-US" b="1" dirty="0"/>
              <a:t>I</a:t>
            </a:r>
            <a:r>
              <a:rPr lang="vi-VN" b="1" dirty="0"/>
              <a:t>. </a:t>
            </a:r>
            <a:r>
              <a:rPr lang="en-US" b="1" dirty="0"/>
              <a:t>EQUITY FUNDING</a:t>
            </a:r>
          </a:p>
        </p:txBody>
      </p:sp>
    </p:spTree>
    <p:extLst>
      <p:ext uri="{BB962C8B-B14F-4D97-AF65-F5344CB8AC3E}">
        <p14:creationId xmlns:p14="http://schemas.microsoft.com/office/powerpoint/2010/main" val="2090023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95400" y="142875"/>
            <a:ext cx="7924800" cy="1000125"/>
          </a:xfrm>
        </p:spPr>
        <p:txBody>
          <a:bodyPr/>
          <a:lstStyle/>
          <a:p>
            <a:pPr marL="914400" indent="-914400"/>
            <a:r>
              <a:rPr lang="vi-VN" b="1" dirty="0"/>
              <a:t>V</a:t>
            </a:r>
            <a:r>
              <a:rPr lang="en-US" b="1" dirty="0"/>
              <a:t>II</a:t>
            </a:r>
            <a:r>
              <a:rPr lang="vi-VN" b="1" dirty="0"/>
              <a:t>. </a:t>
            </a:r>
            <a:r>
              <a:rPr lang="en-US" b="1" dirty="0"/>
              <a:t>DEBT FUNDING</a:t>
            </a:r>
          </a:p>
        </p:txBody>
      </p:sp>
      <p:sp>
        <p:nvSpPr>
          <p:cNvPr id="4" name="Content Placeholder 3">
            <a:extLst>
              <a:ext uri="{FF2B5EF4-FFF2-40B4-BE49-F238E27FC236}">
                <a16:creationId xmlns:a16="http://schemas.microsoft.com/office/drawing/2014/main" id="{2CC7E5E6-1B58-4B72-8754-1E9EEB31B6EB}"/>
              </a:ext>
            </a:extLst>
          </p:cNvPr>
          <p:cNvSpPr>
            <a:spLocks noGrp="1"/>
          </p:cNvSpPr>
          <p:nvPr>
            <p:ph idx="1"/>
          </p:nvPr>
        </p:nvSpPr>
        <p:spPr>
          <a:xfrm>
            <a:off x="142875" y="1371600"/>
            <a:ext cx="8858250" cy="4697413"/>
          </a:xfrm>
        </p:spPr>
        <p:txBody>
          <a:bodyPr/>
          <a:lstStyle/>
          <a:p>
            <a:endParaRPr lang="en-US" dirty="0"/>
          </a:p>
          <a:p>
            <a:endParaRPr lang="en-US" dirty="0"/>
          </a:p>
          <a:p>
            <a:endParaRPr lang="en-US" dirty="0"/>
          </a:p>
        </p:txBody>
      </p:sp>
      <p:sp>
        <p:nvSpPr>
          <p:cNvPr id="9" name="Content Placeholder 2">
            <a:extLst>
              <a:ext uri="{FF2B5EF4-FFF2-40B4-BE49-F238E27FC236}">
                <a16:creationId xmlns:a16="http://schemas.microsoft.com/office/drawing/2014/main" id="{0A223B3F-487B-4081-BC15-5520DC933221}"/>
              </a:ext>
            </a:extLst>
          </p:cNvPr>
          <p:cNvSpPr txBox="1">
            <a:spLocks/>
          </p:cNvSpPr>
          <p:nvPr/>
        </p:nvSpPr>
        <p:spPr bwMode="auto">
          <a:xfrm>
            <a:off x="0" y="1382486"/>
            <a:ext cx="9144000" cy="4697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defRPr sz="2000">
                <a:solidFill>
                  <a:schemeClr val="tx1"/>
                </a:solidFill>
                <a:latin typeface="+mn-lt"/>
              </a:defRPr>
            </a:lvl6pPr>
            <a:lvl7pPr marL="2971800" indent="-228600" algn="l" rtl="0" eaLnBrk="0" fontAlgn="base" hangingPunct="0">
              <a:spcBef>
                <a:spcPct val="20000"/>
              </a:spcBef>
              <a:spcAft>
                <a:spcPct val="0"/>
              </a:spcAft>
              <a:defRPr sz="2000">
                <a:solidFill>
                  <a:schemeClr val="tx1"/>
                </a:solidFill>
                <a:latin typeface="+mn-lt"/>
              </a:defRPr>
            </a:lvl7pPr>
            <a:lvl8pPr marL="3429000" indent="-228600" algn="l" rtl="0" eaLnBrk="0" fontAlgn="base" hangingPunct="0">
              <a:spcBef>
                <a:spcPct val="20000"/>
              </a:spcBef>
              <a:spcAft>
                <a:spcPct val="0"/>
              </a:spcAft>
              <a:defRPr sz="2000">
                <a:solidFill>
                  <a:schemeClr val="tx1"/>
                </a:solidFill>
                <a:latin typeface="+mn-lt"/>
              </a:defRPr>
            </a:lvl8pPr>
            <a:lvl9pPr marL="3886200" indent="-228600" algn="l" rtl="0" eaLnBrk="0" fontAlgn="base" hangingPunct="0">
              <a:spcBef>
                <a:spcPct val="20000"/>
              </a:spcBef>
              <a:spcAft>
                <a:spcPct val="0"/>
              </a:spcAft>
              <a:defRPr sz="2000">
                <a:solidFill>
                  <a:schemeClr val="tx1"/>
                </a:solidFill>
                <a:latin typeface="+mn-lt"/>
              </a:defRPr>
            </a:lvl9pPr>
          </a:lstStyle>
          <a:p>
            <a:pPr>
              <a:buFont typeface="Wingdings" panose="05000000000000000000" pitchFamily="2" charset="2"/>
              <a:buChar char="§"/>
              <a:defRPr/>
            </a:pPr>
            <a:r>
              <a:rPr lang="en-US" sz="3000" kern="0" dirty="0"/>
              <a:t>Bank loans</a:t>
            </a:r>
          </a:p>
          <a:p>
            <a:pPr>
              <a:buFont typeface="Wingdings" panose="05000000000000000000" pitchFamily="2" charset="2"/>
              <a:buChar char="§"/>
              <a:defRPr/>
            </a:pPr>
            <a:r>
              <a:rPr lang="en-US" sz="3000" kern="0" dirty="0"/>
              <a:t>Bonds</a:t>
            </a:r>
          </a:p>
          <a:p>
            <a:pPr>
              <a:buFont typeface="Wingdings" panose="05000000000000000000" pitchFamily="2" charset="2"/>
              <a:buChar char="v"/>
              <a:defRPr/>
            </a:pPr>
            <a:r>
              <a:rPr lang="en-US" sz="2000" kern="0" dirty="0"/>
              <a:t>Pros and cos?</a:t>
            </a:r>
          </a:p>
          <a:p>
            <a:pPr marL="0" indent="0">
              <a:buFontTx/>
              <a:buNone/>
              <a:defRPr/>
            </a:pPr>
            <a:endParaRPr lang="en-US" sz="3000" kern="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95400" y="142875"/>
            <a:ext cx="7924800" cy="1000125"/>
          </a:xfrm>
        </p:spPr>
        <p:txBody>
          <a:bodyPr/>
          <a:lstStyle/>
          <a:p>
            <a:pPr marL="914400" indent="-914400"/>
            <a:r>
              <a:rPr lang="vi-VN" b="1" dirty="0"/>
              <a:t>V</a:t>
            </a:r>
            <a:r>
              <a:rPr lang="en-US" b="1" dirty="0"/>
              <a:t>II</a:t>
            </a:r>
            <a:r>
              <a:rPr lang="vi-VN" b="1" dirty="0"/>
              <a:t>. </a:t>
            </a:r>
            <a:r>
              <a:rPr lang="en-US" b="1" dirty="0"/>
              <a:t>DEBT FUNDING</a:t>
            </a:r>
          </a:p>
        </p:txBody>
      </p:sp>
      <p:sp>
        <p:nvSpPr>
          <p:cNvPr id="4" name="Content Placeholder 3">
            <a:extLst>
              <a:ext uri="{FF2B5EF4-FFF2-40B4-BE49-F238E27FC236}">
                <a16:creationId xmlns:a16="http://schemas.microsoft.com/office/drawing/2014/main" id="{2CC7E5E6-1B58-4B72-8754-1E9EEB31B6EB}"/>
              </a:ext>
            </a:extLst>
          </p:cNvPr>
          <p:cNvSpPr>
            <a:spLocks noGrp="1"/>
          </p:cNvSpPr>
          <p:nvPr>
            <p:ph idx="1"/>
          </p:nvPr>
        </p:nvSpPr>
        <p:spPr>
          <a:xfrm>
            <a:off x="142875" y="1371600"/>
            <a:ext cx="8858250" cy="4697413"/>
          </a:xfrm>
        </p:spPr>
        <p:txBody>
          <a:bodyPr/>
          <a:lstStyle/>
          <a:p>
            <a:endParaRPr lang="en-US" dirty="0"/>
          </a:p>
          <a:p>
            <a:endParaRPr lang="en-US" dirty="0"/>
          </a:p>
          <a:p>
            <a:endParaRPr lang="en-US" dirty="0"/>
          </a:p>
        </p:txBody>
      </p:sp>
      <p:sp>
        <p:nvSpPr>
          <p:cNvPr id="9" name="Content Placeholder 2">
            <a:extLst>
              <a:ext uri="{FF2B5EF4-FFF2-40B4-BE49-F238E27FC236}">
                <a16:creationId xmlns:a16="http://schemas.microsoft.com/office/drawing/2014/main" id="{0A223B3F-487B-4081-BC15-5520DC933221}"/>
              </a:ext>
            </a:extLst>
          </p:cNvPr>
          <p:cNvSpPr txBox="1">
            <a:spLocks/>
          </p:cNvSpPr>
          <p:nvPr/>
        </p:nvSpPr>
        <p:spPr bwMode="auto">
          <a:xfrm>
            <a:off x="0" y="1382486"/>
            <a:ext cx="9144000" cy="4697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defRPr sz="2000">
                <a:solidFill>
                  <a:schemeClr val="tx1"/>
                </a:solidFill>
                <a:latin typeface="+mn-lt"/>
              </a:defRPr>
            </a:lvl6pPr>
            <a:lvl7pPr marL="2971800" indent="-228600" algn="l" rtl="0" eaLnBrk="0" fontAlgn="base" hangingPunct="0">
              <a:spcBef>
                <a:spcPct val="20000"/>
              </a:spcBef>
              <a:spcAft>
                <a:spcPct val="0"/>
              </a:spcAft>
              <a:defRPr sz="2000">
                <a:solidFill>
                  <a:schemeClr val="tx1"/>
                </a:solidFill>
                <a:latin typeface="+mn-lt"/>
              </a:defRPr>
            </a:lvl7pPr>
            <a:lvl8pPr marL="3429000" indent="-228600" algn="l" rtl="0" eaLnBrk="0" fontAlgn="base" hangingPunct="0">
              <a:spcBef>
                <a:spcPct val="20000"/>
              </a:spcBef>
              <a:spcAft>
                <a:spcPct val="0"/>
              </a:spcAft>
              <a:defRPr sz="2000">
                <a:solidFill>
                  <a:schemeClr val="tx1"/>
                </a:solidFill>
                <a:latin typeface="+mn-lt"/>
              </a:defRPr>
            </a:lvl8pPr>
            <a:lvl9pPr marL="3886200" indent="-228600" algn="l" rtl="0" eaLnBrk="0" fontAlgn="base" hangingPunct="0">
              <a:spcBef>
                <a:spcPct val="20000"/>
              </a:spcBef>
              <a:spcAft>
                <a:spcPct val="0"/>
              </a:spcAft>
              <a:defRPr sz="2000">
                <a:solidFill>
                  <a:schemeClr val="tx1"/>
                </a:solidFill>
                <a:latin typeface="+mn-lt"/>
              </a:defRPr>
            </a:lvl9pPr>
          </a:lstStyle>
          <a:p>
            <a:pPr marL="0" indent="0">
              <a:buFontTx/>
              <a:buNone/>
              <a:defRPr/>
            </a:pPr>
            <a:r>
              <a:rPr lang="en-US" sz="3000" b="1" kern="0" dirty="0"/>
              <a:t>Example:</a:t>
            </a:r>
          </a:p>
          <a:p>
            <a:pPr>
              <a:buFont typeface="Wingdings" panose="05000000000000000000" pitchFamily="2" charset="2"/>
              <a:buChar char="§"/>
              <a:defRPr/>
            </a:pPr>
            <a:r>
              <a:rPr lang="en-US" sz="3000" kern="0" dirty="0"/>
              <a:t>What are the typical maturity structure of debt?</a:t>
            </a:r>
          </a:p>
          <a:p>
            <a:pPr>
              <a:buFont typeface="Wingdings" panose="05000000000000000000" pitchFamily="2" charset="2"/>
              <a:buChar char="§"/>
              <a:defRPr/>
            </a:pPr>
            <a:r>
              <a:rPr lang="en-US" sz="3000" kern="0" dirty="0"/>
              <a:t>Should debt maturity match asset maturity or should it be longer/shorter? Pros and cos of each choice?</a:t>
            </a:r>
          </a:p>
        </p:txBody>
      </p:sp>
    </p:spTree>
    <p:extLst>
      <p:ext uri="{BB962C8B-B14F-4D97-AF65-F5344CB8AC3E}">
        <p14:creationId xmlns:p14="http://schemas.microsoft.com/office/powerpoint/2010/main" val="1323090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77BE70-1F06-4A9A-A85D-296A081B36D4}"/>
              </a:ext>
            </a:extLst>
          </p:cNvPr>
          <p:cNvPicPr>
            <a:picLocks noChangeAspect="1"/>
          </p:cNvPicPr>
          <p:nvPr/>
        </p:nvPicPr>
        <p:blipFill>
          <a:blip r:embed="rId3"/>
          <a:stretch>
            <a:fillRect/>
          </a:stretch>
        </p:blipFill>
        <p:spPr>
          <a:xfrm>
            <a:off x="1828800" y="2133600"/>
            <a:ext cx="6629400" cy="4432609"/>
          </a:xfrm>
          <a:prstGeom prst="rect">
            <a:avLst/>
          </a:prstGeom>
        </p:spPr>
      </p:pic>
      <p:sp>
        <p:nvSpPr>
          <p:cNvPr id="5" name="Title 1"/>
          <p:cNvSpPr>
            <a:spLocks noGrp="1"/>
          </p:cNvSpPr>
          <p:nvPr>
            <p:ph type="title"/>
          </p:nvPr>
        </p:nvSpPr>
        <p:spPr>
          <a:xfrm>
            <a:off x="1295400" y="142875"/>
            <a:ext cx="7924800" cy="1000125"/>
          </a:xfrm>
        </p:spPr>
        <p:txBody>
          <a:bodyPr/>
          <a:lstStyle/>
          <a:p>
            <a:pPr marL="914400" indent="-914400"/>
            <a:r>
              <a:rPr lang="vi-VN" b="1" dirty="0"/>
              <a:t>V</a:t>
            </a:r>
            <a:r>
              <a:rPr lang="en-US" b="1" dirty="0"/>
              <a:t>II</a:t>
            </a:r>
            <a:r>
              <a:rPr lang="vi-VN" b="1" dirty="0"/>
              <a:t>. </a:t>
            </a:r>
            <a:r>
              <a:rPr lang="en-US" b="1" dirty="0"/>
              <a:t>DEBT FUNDING</a:t>
            </a:r>
          </a:p>
        </p:txBody>
      </p:sp>
      <p:sp>
        <p:nvSpPr>
          <p:cNvPr id="8" name="Content Placeholder 2"/>
          <p:cNvSpPr txBox="1">
            <a:spLocks/>
          </p:cNvSpPr>
          <p:nvPr/>
        </p:nvSpPr>
        <p:spPr bwMode="auto">
          <a:xfrm>
            <a:off x="190500" y="5638800"/>
            <a:ext cx="91440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sz="2000" kern="0" dirty="0">
                <a:latin typeface="+mn-lt"/>
              </a:rPr>
              <a:t>Source: Cole, </a:t>
            </a:r>
            <a:r>
              <a:rPr lang="en-US" sz="2000" kern="0" dirty="0" err="1">
                <a:latin typeface="+mn-lt"/>
              </a:rPr>
              <a:t>Sokolyk</a:t>
            </a:r>
            <a:r>
              <a:rPr lang="en-US" sz="2000" kern="0" dirty="0">
                <a:latin typeface="+mn-lt"/>
              </a:rPr>
              <a:t> (2016)</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4" name="Content Placeholder 3">
            <a:extLst>
              <a:ext uri="{FF2B5EF4-FFF2-40B4-BE49-F238E27FC236}">
                <a16:creationId xmlns:a16="http://schemas.microsoft.com/office/drawing/2014/main" id="{2CC7E5E6-1B58-4B72-8754-1E9EEB31B6EB}"/>
              </a:ext>
            </a:extLst>
          </p:cNvPr>
          <p:cNvSpPr>
            <a:spLocks noGrp="1"/>
          </p:cNvSpPr>
          <p:nvPr>
            <p:ph idx="1"/>
          </p:nvPr>
        </p:nvSpPr>
        <p:spPr>
          <a:xfrm>
            <a:off x="142875" y="1371600"/>
            <a:ext cx="8858250" cy="4697413"/>
          </a:xfrm>
        </p:spPr>
        <p:txBody>
          <a:bodyPr/>
          <a:lstStyle/>
          <a:p>
            <a:endParaRPr lang="en-US" dirty="0"/>
          </a:p>
          <a:p>
            <a:endParaRPr lang="en-US" dirty="0"/>
          </a:p>
          <a:p>
            <a:endParaRPr lang="en-US" dirty="0"/>
          </a:p>
        </p:txBody>
      </p:sp>
      <p:sp>
        <p:nvSpPr>
          <p:cNvPr id="9" name="Content Placeholder 2">
            <a:extLst>
              <a:ext uri="{FF2B5EF4-FFF2-40B4-BE49-F238E27FC236}">
                <a16:creationId xmlns:a16="http://schemas.microsoft.com/office/drawing/2014/main" id="{0A223B3F-487B-4081-BC15-5520DC933221}"/>
              </a:ext>
            </a:extLst>
          </p:cNvPr>
          <p:cNvSpPr txBox="1">
            <a:spLocks/>
          </p:cNvSpPr>
          <p:nvPr/>
        </p:nvSpPr>
        <p:spPr bwMode="auto">
          <a:xfrm>
            <a:off x="0" y="1382486"/>
            <a:ext cx="9144000" cy="4697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defRPr sz="2000">
                <a:solidFill>
                  <a:schemeClr val="tx1"/>
                </a:solidFill>
                <a:latin typeface="+mn-lt"/>
              </a:defRPr>
            </a:lvl6pPr>
            <a:lvl7pPr marL="2971800" indent="-228600" algn="l" rtl="0" eaLnBrk="0" fontAlgn="base" hangingPunct="0">
              <a:spcBef>
                <a:spcPct val="20000"/>
              </a:spcBef>
              <a:spcAft>
                <a:spcPct val="0"/>
              </a:spcAft>
              <a:defRPr sz="2000">
                <a:solidFill>
                  <a:schemeClr val="tx1"/>
                </a:solidFill>
                <a:latin typeface="+mn-lt"/>
              </a:defRPr>
            </a:lvl7pPr>
            <a:lvl8pPr marL="3429000" indent="-228600" algn="l" rtl="0" eaLnBrk="0" fontAlgn="base" hangingPunct="0">
              <a:spcBef>
                <a:spcPct val="20000"/>
              </a:spcBef>
              <a:spcAft>
                <a:spcPct val="0"/>
              </a:spcAft>
              <a:defRPr sz="2000">
                <a:solidFill>
                  <a:schemeClr val="tx1"/>
                </a:solidFill>
                <a:latin typeface="+mn-lt"/>
              </a:defRPr>
            </a:lvl8pPr>
            <a:lvl9pPr marL="3886200" indent="-228600" algn="l" rtl="0" eaLnBrk="0" fontAlgn="base" hangingPunct="0">
              <a:spcBef>
                <a:spcPct val="20000"/>
              </a:spcBef>
              <a:spcAft>
                <a:spcPct val="0"/>
              </a:spcAft>
              <a:defRPr sz="2000">
                <a:solidFill>
                  <a:schemeClr val="tx1"/>
                </a:solidFill>
                <a:latin typeface="+mn-lt"/>
              </a:defRPr>
            </a:lvl9pPr>
          </a:lstStyle>
          <a:p>
            <a:pPr marL="0" indent="0">
              <a:buFontTx/>
              <a:buNone/>
              <a:defRPr/>
            </a:pPr>
            <a:r>
              <a:rPr lang="en-US" sz="3000" b="1" kern="0" dirty="0"/>
              <a:t>Bank credit decision</a:t>
            </a:r>
          </a:p>
          <a:p>
            <a:pPr marL="0" marR="0" lvl="0" indent="0" defTabSz="914400" rtl="0" eaLnBrk="1" fontAlgn="base" latinLnBrk="0" hangingPunct="1">
              <a:lnSpc>
                <a:spcPct val="100000"/>
              </a:lnSpc>
              <a:spcBef>
                <a:spcPct val="0"/>
              </a:spcBef>
              <a:spcAft>
                <a:spcPct val="0"/>
              </a:spcAft>
              <a:buClrTx/>
              <a:buSzTx/>
              <a:buFont typeface="Wingdings" panose="05000000000000000000" pitchFamily="2" charset="2"/>
              <a:buChar char="v"/>
              <a:tabLst/>
              <a:defRPr/>
            </a:pPr>
            <a:r>
              <a:rPr kumimoji="0" lang="en-US" sz="2000" b="0" i="0" u="none" strike="noStrike" kern="0" cap="none" spc="0" normalizeH="0" baseline="0" noProof="0" dirty="0">
                <a:ln>
                  <a:noFill/>
                </a:ln>
                <a:solidFill>
                  <a:srgbClr val="000000"/>
                </a:solidFill>
                <a:effectLst/>
                <a:uLnTx/>
                <a:uFillTx/>
                <a:ea typeface="+mn-ea"/>
                <a:cs typeface="+mn-cs"/>
              </a:rPr>
              <a:t>Why don’t firm apply for bank loans?</a:t>
            </a:r>
          </a:p>
          <a:p>
            <a:pPr marL="0" indent="0">
              <a:buFontTx/>
              <a:buNone/>
              <a:defRPr/>
            </a:pPr>
            <a:endParaRPr lang="en-US" sz="3000" kern="0" dirty="0"/>
          </a:p>
        </p:txBody>
      </p:sp>
    </p:spTree>
    <p:extLst>
      <p:ext uri="{BB962C8B-B14F-4D97-AF65-F5344CB8AC3E}">
        <p14:creationId xmlns:p14="http://schemas.microsoft.com/office/powerpoint/2010/main" val="3705379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95400" y="142875"/>
            <a:ext cx="7924800" cy="1000125"/>
          </a:xfrm>
        </p:spPr>
        <p:txBody>
          <a:bodyPr/>
          <a:lstStyle/>
          <a:p>
            <a:pPr marL="914400" indent="-914400"/>
            <a:r>
              <a:rPr lang="vi-VN" b="1" dirty="0"/>
              <a:t>V</a:t>
            </a:r>
            <a:r>
              <a:rPr lang="en-US" b="1" dirty="0"/>
              <a:t>II</a:t>
            </a:r>
            <a:r>
              <a:rPr lang="vi-VN" b="1" dirty="0"/>
              <a:t>. </a:t>
            </a:r>
            <a:r>
              <a:rPr lang="en-US" b="1" dirty="0"/>
              <a:t>DEBT FUNDING</a:t>
            </a:r>
          </a:p>
        </p:txBody>
      </p:sp>
      <p:pic>
        <p:nvPicPr>
          <p:cNvPr id="6" name="Picture 5">
            <a:extLst>
              <a:ext uri="{FF2B5EF4-FFF2-40B4-BE49-F238E27FC236}">
                <a16:creationId xmlns:a16="http://schemas.microsoft.com/office/drawing/2014/main" id="{4C0EE8A4-86CF-40E3-9E37-C6CEF03F8D72}"/>
              </a:ext>
            </a:extLst>
          </p:cNvPr>
          <p:cNvPicPr/>
          <p:nvPr/>
        </p:nvPicPr>
        <p:blipFill>
          <a:blip r:embed="rId3" cstate="print"/>
          <a:srcRect/>
          <a:stretch>
            <a:fillRect/>
          </a:stretch>
        </p:blipFill>
        <p:spPr bwMode="auto">
          <a:xfrm>
            <a:off x="990600" y="1524000"/>
            <a:ext cx="7162800" cy="4953000"/>
          </a:xfrm>
          <a:prstGeom prst="rect">
            <a:avLst/>
          </a:prstGeom>
          <a:noFill/>
          <a:ln w="9525">
            <a:noFill/>
            <a:miter lim="800000"/>
            <a:headEnd/>
            <a:tailEnd/>
          </a:ln>
        </p:spPr>
      </p:pic>
    </p:spTree>
    <p:extLst>
      <p:ext uri="{BB962C8B-B14F-4D97-AF65-F5344CB8AC3E}">
        <p14:creationId xmlns:p14="http://schemas.microsoft.com/office/powerpoint/2010/main" val="2743905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95400" y="142875"/>
            <a:ext cx="7924800" cy="1000125"/>
          </a:xfrm>
        </p:spPr>
        <p:txBody>
          <a:bodyPr/>
          <a:lstStyle/>
          <a:p>
            <a:pPr marL="914400" indent="-914400"/>
            <a:r>
              <a:rPr lang="vi-VN" b="1" dirty="0"/>
              <a:t>V</a:t>
            </a:r>
            <a:r>
              <a:rPr lang="en-US" b="1" dirty="0"/>
              <a:t>II</a:t>
            </a:r>
            <a:r>
              <a:rPr lang="vi-VN" b="1" dirty="0"/>
              <a:t>. </a:t>
            </a:r>
            <a:r>
              <a:rPr lang="en-US" b="1" dirty="0"/>
              <a:t>DEBT FUNDING</a:t>
            </a:r>
          </a:p>
        </p:txBody>
      </p:sp>
      <p:graphicFrame>
        <p:nvGraphicFramePr>
          <p:cNvPr id="4" name="Table 3">
            <a:extLst>
              <a:ext uri="{FF2B5EF4-FFF2-40B4-BE49-F238E27FC236}">
                <a16:creationId xmlns:a16="http://schemas.microsoft.com/office/drawing/2014/main" id="{5C43433F-EB16-4BE0-AB38-FB831ECF0E12}"/>
              </a:ext>
            </a:extLst>
          </p:cNvPr>
          <p:cNvGraphicFramePr>
            <a:graphicFrameLocks noGrp="1"/>
          </p:cNvGraphicFramePr>
          <p:nvPr/>
        </p:nvGraphicFramePr>
        <p:xfrm>
          <a:off x="1524000" y="1981200"/>
          <a:ext cx="5410200" cy="3840480"/>
        </p:xfrm>
        <a:graphic>
          <a:graphicData uri="http://schemas.openxmlformats.org/drawingml/2006/table">
            <a:tbl>
              <a:tblPr firstRow="1" bandRow="1">
                <a:tableStyleId>{5C22544A-7EE6-4342-B048-85BDC9FD1C3A}</a:tableStyleId>
              </a:tblPr>
              <a:tblGrid>
                <a:gridCol w="1803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370840">
                <a:tc>
                  <a:txBody>
                    <a:bodyPr/>
                    <a:lstStyle/>
                    <a:p>
                      <a:endParaRPr lang="en-US" sz="3000" dirty="0">
                        <a:solidFill>
                          <a:schemeClr val="tx1"/>
                        </a:solidFill>
                      </a:endParaRPr>
                    </a:p>
                  </a:txBody>
                  <a:tcPr>
                    <a:solidFill>
                      <a:schemeClr val="accent3">
                        <a:lumMod val="95000"/>
                      </a:schemeClr>
                    </a:solidFill>
                  </a:tcPr>
                </a:tc>
                <a:tc>
                  <a:txBody>
                    <a:bodyPr/>
                    <a:lstStyle/>
                    <a:p>
                      <a:r>
                        <a:rPr lang="en-US" sz="3000" dirty="0">
                          <a:solidFill>
                            <a:schemeClr val="tx1"/>
                          </a:solidFill>
                        </a:rPr>
                        <a:t>Moody’s</a:t>
                      </a:r>
                    </a:p>
                  </a:txBody>
                  <a:tcPr>
                    <a:solidFill>
                      <a:schemeClr val="accent3">
                        <a:lumMod val="95000"/>
                      </a:schemeClr>
                    </a:solidFill>
                  </a:tcPr>
                </a:tc>
                <a:tc>
                  <a:txBody>
                    <a:bodyPr/>
                    <a:lstStyle/>
                    <a:p>
                      <a:r>
                        <a:rPr lang="en-US" sz="3000" dirty="0">
                          <a:solidFill>
                            <a:schemeClr val="tx1"/>
                          </a:solidFill>
                        </a:rPr>
                        <a:t>S&amp;P</a:t>
                      </a:r>
                    </a:p>
                  </a:txBody>
                  <a:tcPr>
                    <a:solidFill>
                      <a:schemeClr val="accent3">
                        <a:lumMod val="95000"/>
                      </a:schemeClr>
                    </a:solidFill>
                  </a:tcPr>
                </a:tc>
                <a:extLst>
                  <a:ext uri="{0D108BD9-81ED-4DB2-BD59-A6C34878D82A}">
                    <a16:rowId xmlns:a16="http://schemas.microsoft.com/office/drawing/2014/main" val="10000"/>
                  </a:ext>
                </a:extLst>
              </a:tr>
              <a:tr h="370840">
                <a:tc rowSpan="6">
                  <a:txBody>
                    <a:bodyPr/>
                    <a:lstStyle/>
                    <a:p>
                      <a:endParaRPr lang="en-US" sz="3000" dirty="0">
                        <a:solidFill>
                          <a:schemeClr val="tx1"/>
                        </a:solidFill>
                      </a:endParaRPr>
                    </a:p>
                  </a:txBody>
                  <a:tcPr>
                    <a:solidFill>
                      <a:schemeClr val="accent3">
                        <a:lumMod val="95000"/>
                      </a:schemeClr>
                    </a:solidFill>
                  </a:tcPr>
                </a:tc>
                <a:tc>
                  <a:txBody>
                    <a:bodyPr/>
                    <a:lstStyle/>
                    <a:p>
                      <a:r>
                        <a:rPr lang="en-US" sz="3000" dirty="0">
                          <a:solidFill>
                            <a:schemeClr val="tx1"/>
                          </a:solidFill>
                        </a:rPr>
                        <a:t>P-1</a:t>
                      </a:r>
                    </a:p>
                  </a:txBody>
                  <a:tcPr>
                    <a:solidFill>
                      <a:schemeClr val="accent3">
                        <a:lumMod val="95000"/>
                      </a:schemeClr>
                    </a:solidFill>
                  </a:tcPr>
                </a:tc>
                <a:tc>
                  <a:txBody>
                    <a:bodyPr/>
                    <a:lstStyle/>
                    <a:p>
                      <a:r>
                        <a:rPr lang="en-US" sz="3000" dirty="0">
                          <a:solidFill>
                            <a:schemeClr val="tx1"/>
                          </a:solidFill>
                        </a:rPr>
                        <a:t>A-1</a:t>
                      </a:r>
                    </a:p>
                  </a:txBody>
                  <a:tcPr>
                    <a:solidFill>
                      <a:schemeClr val="accent3">
                        <a:lumMod val="95000"/>
                      </a:schemeClr>
                    </a:solidFill>
                  </a:tcPr>
                </a:tc>
                <a:extLst>
                  <a:ext uri="{0D108BD9-81ED-4DB2-BD59-A6C34878D82A}">
                    <a16:rowId xmlns:a16="http://schemas.microsoft.com/office/drawing/2014/main" val="10001"/>
                  </a:ext>
                </a:extLst>
              </a:tr>
              <a:tr h="370840">
                <a:tc vMerge="1">
                  <a:txBody>
                    <a:bodyPr/>
                    <a:lstStyle/>
                    <a:p>
                      <a:endParaRPr lang="en-US" sz="3000" dirty="0"/>
                    </a:p>
                  </a:txBody>
                  <a:tcPr/>
                </a:tc>
                <a:tc>
                  <a:txBody>
                    <a:bodyPr/>
                    <a:lstStyle/>
                    <a:p>
                      <a:r>
                        <a:rPr lang="en-US" sz="3000" dirty="0">
                          <a:solidFill>
                            <a:schemeClr val="tx1"/>
                          </a:solidFill>
                        </a:rPr>
                        <a:t>P-2</a:t>
                      </a:r>
                    </a:p>
                  </a:txBody>
                  <a:tcPr>
                    <a:solidFill>
                      <a:schemeClr val="accent3">
                        <a:lumMod val="95000"/>
                      </a:schemeClr>
                    </a:solidFill>
                  </a:tcPr>
                </a:tc>
                <a:tc>
                  <a:txBody>
                    <a:bodyPr/>
                    <a:lstStyle/>
                    <a:p>
                      <a:r>
                        <a:rPr lang="en-US" sz="3000" dirty="0">
                          <a:solidFill>
                            <a:schemeClr val="tx1"/>
                          </a:solidFill>
                        </a:rPr>
                        <a:t>A-2</a:t>
                      </a:r>
                    </a:p>
                  </a:txBody>
                  <a:tcPr>
                    <a:solidFill>
                      <a:schemeClr val="accent3">
                        <a:lumMod val="95000"/>
                      </a:schemeClr>
                    </a:solidFill>
                  </a:tcPr>
                </a:tc>
                <a:extLst>
                  <a:ext uri="{0D108BD9-81ED-4DB2-BD59-A6C34878D82A}">
                    <a16:rowId xmlns:a16="http://schemas.microsoft.com/office/drawing/2014/main" val="10002"/>
                  </a:ext>
                </a:extLst>
              </a:tr>
              <a:tr h="370840">
                <a:tc vMerge="1">
                  <a:txBody>
                    <a:bodyPr/>
                    <a:lstStyle/>
                    <a:p>
                      <a:endParaRPr lang="en-US" sz="3000" dirty="0"/>
                    </a:p>
                  </a:txBody>
                  <a:tcPr/>
                </a:tc>
                <a:tc>
                  <a:txBody>
                    <a:bodyPr/>
                    <a:lstStyle/>
                    <a:p>
                      <a:r>
                        <a:rPr lang="en-US" sz="3000" dirty="0">
                          <a:solidFill>
                            <a:schemeClr val="tx1"/>
                          </a:solidFill>
                        </a:rPr>
                        <a:t>P-3</a:t>
                      </a:r>
                    </a:p>
                  </a:txBody>
                  <a:tcPr>
                    <a:solidFill>
                      <a:schemeClr val="accent3">
                        <a:lumMod val="95000"/>
                      </a:schemeClr>
                    </a:solidFill>
                  </a:tcPr>
                </a:tc>
                <a:tc>
                  <a:txBody>
                    <a:bodyPr/>
                    <a:lstStyle/>
                    <a:p>
                      <a:r>
                        <a:rPr lang="en-US" sz="3000" dirty="0">
                          <a:solidFill>
                            <a:schemeClr val="tx1"/>
                          </a:solidFill>
                        </a:rPr>
                        <a:t>A-3</a:t>
                      </a:r>
                    </a:p>
                  </a:txBody>
                  <a:tcPr>
                    <a:solidFill>
                      <a:schemeClr val="accent3">
                        <a:lumMod val="95000"/>
                      </a:schemeClr>
                    </a:solidFill>
                  </a:tcPr>
                </a:tc>
                <a:extLst>
                  <a:ext uri="{0D108BD9-81ED-4DB2-BD59-A6C34878D82A}">
                    <a16:rowId xmlns:a16="http://schemas.microsoft.com/office/drawing/2014/main" val="10003"/>
                  </a:ext>
                </a:extLst>
              </a:tr>
              <a:tr h="370840">
                <a:tc vMerge="1">
                  <a:txBody>
                    <a:bodyPr/>
                    <a:lstStyle/>
                    <a:p>
                      <a:endParaRPr lang="en-US" sz="3000" dirty="0"/>
                    </a:p>
                  </a:txBody>
                  <a:tcPr/>
                </a:tc>
                <a:tc rowSpan="3">
                  <a:txBody>
                    <a:bodyPr/>
                    <a:lstStyle/>
                    <a:p>
                      <a:r>
                        <a:rPr lang="en-US" sz="3000" dirty="0">
                          <a:solidFill>
                            <a:schemeClr val="tx1"/>
                          </a:solidFill>
                        </a:rPr>
                        <a:t>NP</a:t>
                      </a:r>
                    </a:p>
                  </a:txBody>
                  <a:tcPr>
                    <a:solidFill>
                      <a:schemeClr val="accent3">
                        <a:lumMod val="95000"/>
                      </a:schemeClr>
                    </a:solidFill>
                  </a:tcPr>
                </a:tc>
                <a:tc>
                  <a:txBody>
                    <a:bodyPr/>
                    <a:lstStyle/>
                    <a:p>
                      <a:r>
                        <a:rPr lang="en-US" sz="3000" dirty="0">
                          <a:solidFill>
                            <a:schemeClr val="tx1"/>
                          </a:solidFill>
                        </a:rPr>
                        <a:t>B</a:t>
                      </a:r>
                    </a:p>
                  </a:txBody>
                  <a:tcPr>
                    <a:solidFill>
                      <a:schemeClr val="accent3">
                        <a:lumMod val="95000"/>
                      </a:schemeClr>
                    </a:solidFill>
                  </a:tcPr>
                </a:tc>
                <a:extLst>
                  <a:ext uri="{0D108BD9-81ED-4DB2-BD59-A6C34878D82A}">
                    <a16:rowId xmlns:a16="http://schemas.microsoft.com/office/drawing/2014/main" val="10004"/>
                  </a:ext>
                </a:extLst>
              </a:tr>
              <a:tr h="370840">
                <a:tc vMerge="1">
                  <a:txBody>
                    <a:bodyPr/>
                    <a:lstStyle/>
                    <a:p>
                      <a:endParaRPr lang="en-US" sz="3000" dirty="0"/>
                    </a:p>
                  </a:txBody>
                  <a:tcPr/>
                </a:tc>
                <a:tc vMerge="1">
                  <a:txBody>
                    <a:bodyPr/>
                    <a:lstStyle/>
                    <a:p>
                      <a:endParaRPr lang="en-US" sz="3000" dirty="0"/>
                    </a:p>
                  </a:txBody>
                  <a:tcPr/>
                </a:tc>
                <a:tc>
                  <a:txBody>
                    <a:bodyPr/>
                    <a:lstStyle/>
                    <a:p>
                      <a:r>
                        <a:rPr lang="en-US" sz="3000" dirty="0">
                          <a:solidFill>
                            <a:schemeClr val="tx1"/>
                          </a:solidFill>
                        </a:rPr>
                        <a:t>C</a:t>
                      </a:r>
                    </a:p>
                  </a:txBody>
                  <a:tcPr>
                    <a:solidFill>
                      <a:schemeClr val="accent3">
                        <a:lumMod val="95000"/>
                      </a:schemeClr>
                    </a:solidFill>
                  </a:tcPr>
                </a:tc>
                <a:extLst>
                  <a:ext uri="{0D108BD9-81ED-4DB2-BD59-A6C34878D82A}">
                    <a16:rowId xmlns:a16="http://schemas.microsoft.com/office/drawing/2014/main" val="10005"/>
                  </a:ext>
                </a:extLst>
              </a:tr>
              <a:tr h="370840">
                <a:tc vMerge="1">
                  <a:txBody>
                    <a:bodyPr/>
                    <a:lstStyle/>
                    <a:p>
                      <a:endParaRPr lang="en-US" sz="3000" dirty="0"/>
                    </a:p>
                  </a:txBody>
                  <a:tcPr/>
                </a:tc>
                <a:tc vMerge="1">
                  <a:txBody>
                    <a:bodyPr/>
                    <a:lstStyle/>
                    <a:p>
                      <a:endParaRPr lang="en-US" sz="3000" dirty="0"/>
                    </a:p>
                  </a:txBody>
                  <a:tcPr/>
                </a:tc>
                <a:tc>
                  <a:txBody>
                    <a:bodyPr/>
                    <a:lstStyle/>
                    <a:p>
                      <a:r>
                        <a:rPr lang="en-US" sz="3000" dirty="0">
                          <a:solidFill>
                            <a:schemeClr val="tx1"/>
                          </a:solidFill>
                        </a:rPr>
                        <a:t>D</a:t>
                      </a:r>
                    </a:p>
                  </a:txBody>
                  <a:tcPr>
                    <a:solidFill>
                      <a:schemeClr val="accent3">
                        <a:lumMod val="95000"/>
                      </a:schemeClr>
                    </a:solidFill>
                  </a:tcPr>
                </a:tc>
                <a:extLst>
                  <a:ext uri="{0D108BD9-81ED-4DB2-BD59-A6C34878D82A}">
                    <a16:rowId xmlns:a16="http://schemas.microsoft.com/office/drawing/2014/main" val="10006"/>
                  </a:ext>
                </a:extLst>
              </a:tr>
            </a:tbl>
          </a:graphicData>
        </a:graphic>
      </p:graphicFrame>
      <p:sp>
        <p:nvSpPr>
          <p:cNvPr id="7" name="TextBox 6">
            <a:extLst>
              <a:ext uri="{FF2B5EF4-FFF2-40B4-BE49-F238E27FC236}">
                <a16:creationId xmlns:a16="http://schemas.microsoft.com/office/drawing/2014/main" id="{B5A8C47C-FE0B-40A0-9819-DC19CE26680D}"/>
              </a:ext>
            </a:extLst>
          </p:cNvPr>
          <p:cNvSpPr txBox="1"/>
          <p:nvPr/>
        </p:nvSpPr>
        <p:spPr>
          <a:xfrm>
            <a:off x="2133600" y="2514600"/>
            <a:ext cx="615553" cy="3299941"/>
          </a:xfrm>
          <a:prstGeom prst="rect">
            <a:avLst/>
          </a:prstGeom>
          <a:noFill/>
        </p:spPr>
        <p:txBody>
          <a:bodyPr vert="eaVert" wrap="none" rtlCol="0">
            <a:spAutoFit/>
          </a:bodyPr>
          <a:lstStyle/>
          <a:p>
            <a:r>
              <a:rPr lang="en-US" dirty="0">
                <a:latin typeface="+mj-lt"/>
              </a:rPr>
              <a:t>Increasing default risk</a:t>
            </a:r>
          </a:p>
        </p:txBody>
      </p:sp>
    </p:spTree>
    <p:extLst>
      <p:ext uri="{BB962C8B-B14F-4D97-AF65-F5344CB8AC3E}">
        <p14:creationId xmlns:p14="http://schemas.microsoft.com/office/powerpoint/2010/main" val="193289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dirty="0"/>
              <a:t>In this chapter: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61120630"/>
              </p:ext>
            </p:extLst>
          </p:nvPr>
        </p:nvGraphicFramePr>
        <p:xfrm>
          <a:off x="0" y="1371600"/>
          <a:ext cx="9144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148" name="Slide Number Placeholder 3"/>
          <p:cNvSpPr>
            <a:spLocks noGrp="1"/>
          </p:cNvSpPr>
          <p:nvPr>
            <p:ph type="sldNum" sz="quarter" idx="12"/>
          </p:nvPr>
        </p:nvSpPr>
        <p:spPr bwMode="auto">
          <a:noFill/>
          <a:ln>
            <a:miter lim="800000"/>
            <a:headEnd/>
            <a:tailEnd/>
          </a:ln>
        </p:spPr>
        <p:txBody>
          <a:bodyPr/>
          <a:lstStyle/>
          <a:p>
            <a:fld id="{6D932B0D-C300-4370-B950-2654AEE49BE0}" type="slidenum">
              <a:rPr lang="vi-VN" smtClean="0"/>
              <a:pPr/>
              <a:t>4</a:t>
            </a:fld>
            <a:endParaRPr lang="vi-VN"/>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0" y="1371600"/>
            <a:ext cx="9144000" cy="4754563"/>
          </a:xfrm>
        </p:spPr>
        <p:txBody>
          <a:bodyPr/>
          <a:lstStyle/>
          <a:p>
            <a:pPr eaLnBrk="1" hangingPunct="1">
              <a:buFont typeface="Wingdings" pitchFamily="2" charset="2"/>
              <a:buChar char="§"/>
            </a:pPr>
            <a:r>
              <a:rPr lang="en-US" sz="3000" dirty="0"/>
              <a:t>Capital structure is the combination of equity and debt and other securities issued by the company to finance its activities.</a:t>
            </a:r>
          </a:p>
          <a:p>
            <a:pPr eaLnBrk="1" hangingPunct="1">
              <a:buFont typeface="Wingdings" pitchFamily="2" charset="2"/>
              <a:buChar char="§"/>
            </a:pPr>
            <a:r>
              <a:rPr lang="en-US" sz="3000" dirty="0"/>
              <a:t>Do capital structure and financing decisions affect shareholders’ value?</a:t>
            </a:r>
          </a:p>
          <a:p>
            <a:pPr eaLnBrk="1" hangingPunct="1">
              <a:buFont typeface="Courier New" panose="02070309020205020404" pitchFamily="49" charset="0"/>
              <a:buChar char="o"/>
            </a:pPr>
            <a:r>
              <a:rPr lang="en-US" sz="3000" dirty="0"/>
              <a:t>In a perfect market: No effects.</a:t>
            </a:r>
          </a:p>
          <a:p>
            <a:pPr eaLnBrk="1" hangingPunct="1">
              <a:buFont typeface="Courier New" panose="02070309020205020404" pitchFamily="49" charset="0"/>
              <a:buChar char="o"/>
            </a:pPr>
            <a:r>
              <a:rPr lang="en-US" sz="3000" dirty="0"/>
              <a:t>In reality: Yes.</a:t>
            </a:r>
          </a:p>
          <a:p>
            <a:pPr eaLnBrk="1" hangingPunct="1">
              <a:buFont typeface="Wingdings" panose="05000000000000000000" pitchFamily="2" charset="2"/>
              <a:buChar char="§"/>
            </a:pPr>
            <a:r>
              <a:rPr lang="en-US" sz="3000" dirty="0"/>
              <a:t>How do financing decisions affect shareholders’ value?</a:t>
            </a:r>
          </a:p>
          <a:p>
            <a:pPr eaLnBrk="1" hangingPunct="1">
              <a:buFont typeface="Courier New" panose="02070309020205020404" pitchFamily="49" charset="0"/>
              <a:buChar char="o"/>
            </a:pPr>
            <a:r>
              <a:rPr lang="en-US" sz="3000" dirty="0"/>
              <a:t>Various theories and empirical evidence exist. </a:t>
            </a:r>
            <a:endParaRPr lang="vi-VN" sz="3000" dirty="0"/>
          </a:p>
        </p:txBody>
      </p:sp>
      <p:sp>
        <p:nvSpPr>
          <p:cNvPr id="3" name="Title 4">
            <a:extLst>
              <a:ext uri="{FF2B5EF4-FFF2-40B4-BE49-F238E27FC236}">
                <a16:creationId xmlns:a16="http://schemas.microsoft.com/office/drawing/2014/main" id="{8B78F0EF-5524-4067-92B6-947512129829}"/>
              </a:ext>
            </a:extLst>
          </p:cNvPr>
          <p:cNvSpPr>
            <a:spLocks noGrp="1"/>
          </p:cNvSpPr>
          <p:nvPr>
            <p:ph type="title"/>
          </p:nvPr>
        </p:nvSpPr>
        <p:spPr>
          <a:xfrm>
            <a:off x="1500188" y="142875"/>
            <a:ext cx="7643812" cy="1000125"/>
          </a:xfrm>
        </p:spPr>
        <p:txBody>
          <a:bodyPr/>
          <a:lstStyle/>
          <a:p>
            <a:pPr marL="465138" indent="-465138"/>
            <a:r>
              <a:rPr lang="en-AU" b="1" dirty="0"/>
              <a:t>I.	INTRODUCTION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0" y="1371600"/>
            <a:ext cx="9144000" cy="4754563"/>
          </a:xfrm>
        </p:spPr>
        <p:txBody>
          <a:bodyPr/>
          <a:lstStyle/>
          <a:p>
            <a:pPr marL="0" indent="0" eaLnBrk="1" hangingPunct="1">
              <a:buNone/>
            </a:pPr>
            <a:r>
              <a:rPr lang="en-US" sz="3000" b="1" i="1" dirty="0"/>
              <a:t>ROE and capital structure</a:t>
            </a:r>
          </a:p>
          <a:p>
            <a:pPr marL="0" indent="0" eaLnBrk="1" hangingPunct="1">
              <a:buNone/>
            </a:pPr>
            <a:r>
              <a:rPr lang="en-US" sz="3000" b="1" i="1" dirty="0"/>
              <a:t>Example: </a:t>
            </a:r>
          </a:p>
          <a:p>
            <a:pPr eaLnBrk="1" hangingPunct="1">
              <a:buFont typeface="Wingdings" panose="05000000000000000000" pitchFamily="2" charset="2"/>
              <a:buChar char="§"/>
            </a:pPr>
            <a:r>
              <a:rPr lang="en-US" sz="3000" dirty="0"/>
              <a:t>Mai Linh Company has đ1000 billion in debt and đ2000 billion in equity. Debt interest rate is 10%. Tax is 20%. EBIT is đ400 billion. Calculate Mai Linh’s return on equity.</a:t>
            </a:r>
          </a:p>
          <a:p>
            <a:pPr eaLnBrk="1" hangingPunct="1">
              <a:buFont typeface="Wingdings" panose="05000000000000000000" pitchFamily="2" charset="2"/>
              <a:buChar char="§"/>
            </a:pPr>
            <a:r>
              <a:rPr lang="en-US" sz="3000" dirty="0"/>
              <a:t>Tuan Bach Company has đ2000 billion in debt and đ1000 billion in equity. Debt interest rate is 10%. Tax is 20%. EBIT is đ400 billion. Calculate Tuan Bach’s return on equity.</a:t>
            </a:r>
          </a:p>
          <a:p>
            <a:pPr marL="0" indent="0" eaLnBrk="1" hangingPunct="1">
              <a:buNone/>
            </a:pPr>
            <a:endParaRPr lang="vi-VN" sz="3000" dirty="0"/>
          </a:p>
        </p:txBody>
      </p:sp>
      <p:sp>
        <p:nvSpPr>
          <p:cNvPr id="3" name="Title 4">
            <a:extLst>
              <a:ext uri="{FF2B5EF4-FFF2-40B4-BE49-F238E27FC236}">
                <a16:creationId xmlns:a16="http://schemas.microsoft.com/office/drawing/2014/main" id="{8B78F0EF-5524-4067-92B6-947512129829}"/>
              </a:ext>
            </a:extLst>
          </p:cNvPr>
          <p:cNvSpPr>
            <a:spLocks noGrp="1"/>
          </p:cNvSpPr>
          <p:nvPr>
            <p:ph type="title"/>
          </p:nvPr>
        </p:nvSpPr>
        <p:spPr>
          <a:xfrm>
            <a:off x="1500188" y="142875"/>
            <a:ext cx="7643812" cy="1000125"/>
          </a:xfrm>
        </p:spPr>
        <p:txBody>
          <a:bodyPr/>
          <a:lstStyle/>
          <a:p>
            <a:pPr marL="465138" indent="-465138"/>
            <a:r>
              <a:rPr lang="en-AU" b="1" dirty="0"/>
              <a:t>I.	INTRODUCTION</a:t>
            </a:r>
            <a:endParaRPr lang="en-US" dirty="0"/>
          </a:p>
        </p:txBody>
      </p:sp>
    </p:spTree>
    <p:extLst>
      <p:ext uri="{BB962C8B-B14F-4D97-AF65-F5344CB8AC3E}">
        <p14:creationId xmlns:p14="http://schemas.microsoft.com/office/powerpoint/2010/main" val="21681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0" y="1371600"/>
            <a:ext cx="9144000" cy="4754563"/>
          </a:xfrm>
        </p:spPr>
        <p:txBody>
          <a:bodyPr/>
          <a:lstStyle/>
          <a:p>
            <a:pPr marL="0" indent="0" eaLnBrk="1" hangingPunct="1">
              <a:buNone/>
            </a:pPr>
            <a:r>
              <a:rPr lang="en-US" sz="3000" b="1" i="1" dirty="0"/>
              <a:t>ROE and capital structure</a:t>
            </a:r>
          </a:p>
          <a:p>
            <a:pPr marL="0" indent="0" eaLnBrk="1" hangingPunct="1">
              <a:buNone/>
            </a:pPr>
            <a:r>
              <a:rPr lang="en-US" sz="3000" b="1" i="1" dirty="0"/>
              <a:t>Example: </a:t>
            </a:r>
          </a:p>
          <a:p>
            <a:pPr eaLnBrk="1" hangingPunct="1">
              <a:buFont typeface="Wingdings" panose="05000000000000000000" pitchFamily="2" charset="2"/>
              <a:buChar char="§"/>
            </a:pPr>
            <a:r>
              <a:rPr lang="en-US" sz="3000" dirty="0"/>
              <a:t>Mai Linh Company has đ1000 billion in debt and đ2000 billion in equity. Debt interest rate is 10%. Tax is 20%. EBIT is đ200 billion. Calculate Mai Linh’s return on equity.</a:t>
            </a:r>
          </a:p>
          <a:p>
            <a:pPr eaLnBrk="1" hangingPunct="1">
              <a:buFont typeface="Wingdings" panose="05000000000000000000" pitchFamily="2" charset="2"/>
              <a:buChar char="§"/>
            </a:pPr>
            <a:r>
              <a:rPr lang="en-US" sz="3000" dirty="0"/>
              <a:t>Tuan Bach Company has đ2000 billion in debt and đ1000 billion in equity. Debt interest rate is 10%. Tax is 20%. EBIT is đ200 billion. Calculate Tuan Bach’s return on equity.</a:t>
            </a:r>
          </a:p>
          <a:p>
            <a:pPr marL="0" indent="0" eaLnBrk="1" hangingPunct="1">
              <a:buNone/>
            </a:pPr>
            <a:endParaRPr lang="vi-VN" sz="3000" dirty="0"/>
          </a:p>
        </p:txBody>
      </p:sp>
      <p:sp>
        <p:nvSpPr>
          <p:cNvPr id="3" name="Title 4">
            <a:extLst>
              <a:ext uri="{FF2B5EF4-FFF2-40B4-BE49-F238E27FC236}">
                <a16:creationId xmlns:a16="http://schemas.microsoft.com/office/drawing/2014/main" id="{8B78F0EF-5524-4067-92B6-947512129829}"/>
              </a:ext>
            </a:extLst>
          </p:cNvPr>
          <p:cNvSpPr>
            <a:spLocks noGrp="1"/>
          </p:cNvSpPr>
          <p:nvPr>
            <p:ph type="title"/>
          </p:nvPr>
        </p:nvSpPr>
        <p:spPr>
          <a:xfrm>
            <a:off x="1500188" y="142875"/>
            <a:ext cx="7643812" cy="1000125"/>
          </a:xfrm>
        </p:spPr>
        <p:txBody>
          <a:bodyPr/>
          <a:lstStyle/>
          <a:p>
            <a:pPr marL="465138" indent="-465138"/>
            <a:r>
              <a:rPr lang="en-AU" b="1" dirty="0"/>
              <a:t>I.	INTRODUCTION</a:t>
            </a:r>
            <a:endParaRPr lang="en-US" dirty="0"/>
          </a:p>
        </p:txBody>
      </p:sp>
    </p:spTree>
    <p:extLst>
      <p:ext uri="{BB962C8B-B14F-4D97-AF65-F5344CB8AC3E}">
        <p14:creationId xmlns:p14="http://schemas.microsoft.com/office/powerpoint/2010/main" val="269786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0" y="1371600"/>
            <a:ext cx="9144000" cy="4754563"/>
          </a:xfrm>
        </p:spPr>
        <p:txBody>
          <a:bodyPr/>
          <a:lstStyle/>
          <a:p>
            <a:pPr marL="0" indent="0" eaLnBrk="1" hangingPunct="1">
              <a:buNone/>
            </a:pPr>
            <a:r>
              <a:rPr lang="en-US" sz="3000" b="1" i="1" dirty="0"/>
              <a:t>ROE and capital structure</a:t>
            </a:r>
          </a:p>
          <a:p>
            <a:pPr marL="0" indent="0" eaLnBrk="1" hangingPunct="1">
              <a:buNone/>
            </a:pPr>
            <a:endParaRPr lang="vi-VN" sz="3000" dirty="0"/>
          </a:p>
        </p:txBody>
      </p:sp>
      <p:sp>
        <p:nvSpPr>
          <p:cNvPr id="3" name="Title 4">
            <a:extLst>
              <a:ext uri="{FF2B5EF4-FFF2-40B4-BE49-F238E27FC236}">
                <a16:creationId xmlns:a16="http://schemas.microsoft.com/office/drawing/2014/main" id="{8B78F0EF-5524-4067-92B6-947512129829}"/>
              </a:ext>
            </a:extLst>
          </p:cNvPr>
          <p:cNvSpPr>
            <a:spLocks noGrp="1"/>
          </p:cNvSpPr>
          <p:nvPr>
            <p:ph type="title"/>
          </p:nvPr>
        </p:nvSpPr>
        <p:spPr>
          <a:xfrm>
            <a:off x="1500188" y="142875"/>
            <a:ext cx="7643812" cy="1000125"/>
          </a:xfrm>
        </p:spPr>
        <p:txBody>
          <a:bodyPr/>
          <a:lstStyle/>
          <a:p>
            <a:pPr marL="465138" indent="-465138"/>
            <a:r>
              <a:rPr lang="en-AU" b="1" dirty="0"/>
              <a:t>I.	INTRODUCTION</a:t>
            </a:r>
            <a:endParaRPr lang="en-US" dirty="0"/>
          </a:p>
        </p:txBody>
      </p:sp>
      <p:pic>
        <p:nvPicPr>
          <p:cNvPr id="4" name="Picture 3">
            <a:extLst>
              <a:ext uri="{FF2B5EF4-FFF2-40B4-BE49-F238E27FC236}">
                <a16:creationId xmlns:a16="http://schemas.microsoft.com/office/drawing/2014/main" id="{D24EBACA-75F4-4235-94C7-97817DA64C85}"/>
              </a:ext>
            </a:extLst>
          </p:cNvPr>
          <p:cNvPicPr>
            <a:picLocks noChangeAspect="1"/>
          </p:cNvPicPr>
          <p:nvPr/>
        </p:nvPicPr>
        <p:blipFill>
          <a:blip r:embed="rId2"/>
          <a:stretch>
            <a:fillRect/>
          </a:stretch>
        </p:blipFill>
        <p:spPr>
          <a:xfrm>
            <a:off x="1905000" y="2095500"/>
            <a:ext cx="4948631" cy="2667000"/>
          </a:xfrm>
          <a:prstGeom prst="rect">
            <a:avLst/>
          </a:prstGeom>
        </p:spPr>
      </p:pic>
      <p:pic>
        <p:nvPicPr>
          <p:cNvPr id="10" name="Picture 9">
            <a:extLst>
              <a:ext uri="{FF2B5EF4-FFF2-40B4-BE49-F238E27FC236}">
                <a16:creationId xmlns:a16="http://schemas.microsoft.com/office/drawing/2014/main" id="{C4BFC194-7AF4-4955-8C1E-931AC4E98D40}"/>
              </a:ext>
            </a:extLst>
          </p:cNvPr>
          <p:cNvPicPr>
            <a:picLocks noChangeAspect="1"/>
          </p:cNvPicPr>
          <p:nvPr/>
        </p:nvPicPr>
        <p:blipFill>
          <a:blip r:embed="rId3"/>
          <a:stretch>
            <a:fillRect/>
          </a:stretch>
        </p:blipFill>
        <p:spPr>
          <a:xfrm>
            <a:off x="333375" y="5010150"/>
            <a:ext cx="8477250" cy="952500"/>
          </a:xfrm>
          <a:prstGeom prst="rect">
            <a:avLst/>
          </a:prstGeom>
        </p:spPr>
      </p:pic>
    </p:spTree>
    <p:extLst>
      <p:ext uri="{BB962C8B-B14F-4D97-AF65-F5344CB8AC3E}">
        <p14:creationId xmlns:p14="http://schemas.microsoft.com/office/powerpoint/2010/main" val="23349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0" y="1371600"/>
            <a:ext cx="9144000" cy="4754563"/>
          </a:xfrm>
        </p:spPr>
        <p:txBody>
          <a:bodyPr/>
          <a:lstStyle/>
          <a:p>
            <a:pPr marL="0" indent="0" eaLnBrk="1" hangingPunct="1">
              <a:buNone/>
            </a:pPr>
            <a:r>
              <a:rPr lang="en-US" sz="3000" b="1" i="1" dirty="0"/>
              <a:t>ROE and capital structure</a:t>
            </a:r>
          </a:p>
          <a:p>
            <a:pPr marL="0" indent="0" eaLnBrk="1" hangingPunct="1">
              <a:buNone/>
            </a:pPr>
            <a:endParaRPr lang="vi-VN" sz="3000" dirty="0"/>
          </a:p>
        </p:txBody>
      </p:sp>
      <p:sp>
        <p:nvSpPr>
          <p:cNvPr id="3" name="Title 4">
            <a:extLst>
              <a:ext uri="{FF2B5EF4-FFF2-40B4-BE49-F238E27FC236}">
                <a16:creationId xmlns:a16="http://schemas.microsoft.com/office/drawing/2014/main" id="{8B78F0EF-5524-4067-92B6-947512129829}"/>
              </a:ext>
            </a:extLst>
          </p:cNvPr>
          <p:cNvSpPr>
            <a:spLocks noGrp="1"/>
          </p:cNvSpPr>
          <p:nvPr>
            <p:ph type="title"/>
          </p:nvPr>
        </p:nvSpPr>
        <p:spPr>
          <a:xfrm>
            <a:off x="1500188" y="142875"/>
            <a:ext cx="7643812" cy="1000125"/>
          </a:xfrm>
        </p:spPr>
        <p:txBody>
          <a:bodyPr/>
          <a:lstStyle/>
          <a:p>
            <a:pPr marL="465138" indent="-465138"/>
            <a:r>
              <a:rPr lang="en-AU" b="1" dirty="0"/>
              <a:t>I.	INTRODUCTION</a:t>
            </a:r>
            <a:endParaRPr lang="en-US" dirty="0"/>
          </a:p>
        </p:txBody>
      </p:sp>
      <p:pic>
        <p:nvPicPr>
          <p:cNvPr id="5" name="Picture 4">
            <a:extLst>
              <a:ext uri="{FF2B5EF4-FFF2-40B4-BE49-F238E27FC236}">
                <a16:creationId xmlns:a16="http://schemas.microsoft.com/office/drawing/2014/main" id="{A7DC710C-99F8-4058-B012-278223564E86}"/>
              </a:ext>
            </a:extLst>
          </p:cNvPr>
          <p:cNvPicPr>
            <a:picLocks noChangeAspect="1"/>
          </p:cNvPicPr>
          <p:nvPr/>
        </p:nvPicPr>
        <p:blipFill>
          <a:blip r:embed="rId2"/>
          <a:stretch>
            <a:fillRect/>
          </a:stretch>
        </p:blipFill>
        <p:spPr>
          <a:xfrm>
            <a:off x="1219200" y="1981200"/>
            <a:ext cx="6705600" cy="4245021"/>
          </a:xfrm>
          <a:prstGeom prst="rect">
            <a:avLst/>
          </a:prstGeom>
        </p:spPr>
      </p:pic>
      <p:sp>
        <p:nvSpPr>
          <p:cNvPr id="6" name="TextBox 5">
            <a:extLst>
              <a:ext uri="{FF2B5EF4-FFF2-40B4-BE49-F238E27FC236}">
                <a16:creationId xmlns:a16="http://schemas.microsoft.com/office/drawing/2014/main" id="{A82C21F6-29D5-40DC-A66D-955F5ACBB02E}"/>
              </a:ext>
            </a:extLst>
          </p:cNvPr>
          <p:cNvSpPr txBox="1"/>
          <p:nvPr/>
        </p:nvSpPr>
        <p:spPr>
          <a:xfrm>
            <a:off x="5715000" y="6290749"/>
            <a:ext cx="2836033" cy="400110"/>
          </a:xfrm>
          <a:prstGeom prst="rect">
            <a:avLst/>
          </a:prstGeom>
          <a:noFill/>
        </p:spPr>
        <p:txBody>
          <a:bodyPr wrap="none" rtlCol="0">
            <a:spAutoFit/>
          </a:bodyPr>
          <a:lstStyle/>
          <a:p>
            <a:r>
              <a:rPr lang="en-US" sz="2000" dirty="0">
                <a:latin typeface="+mn-lt"/>
              </a:rPr>
              <a:t>Source: Robert Higgins</a:t>
            </a:r>
          </a:p>
        </p:txBody>
      </p:sp>
    </p:spTree>
    <p:extLst>
      <p:ext uri="{BB962C8B-B14F-4D97-AF65-F5344CB8AC3E}">
        <p14:creationId xmlns:p14="http://schemas.microsoft.com/office/powerpoint/2010/main" val="4055056532"/>
      </p:ext>
    </p:extLst>
  </p:cSld>
  <p:clrMapOvr>
    <a:masterClrMapping/>
  </p:clrMapOvr>
</p:sld>
</file>

<file path=ppt/theme/theme1.xml><?xml version="1.0" encoding="utf-8"?>
<a:theme xmlns:a="http://schemas.openxmlformats.org/drawingml/2006/main"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lnDef>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VnTimeH" pitchFamily="34"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4796</TotalTime>
  <Words>2309</Words>
  <Application>Microsoft Office PowerPoint</Application>
  <PresentationFormat>On-screen Show (4:3)</PresentationFormat>
  <Paragraphs>395</Paragraphs>
  <Slides>39</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39</vt:i4>
      </vt:variant>
    </vt:vector>
  </HeadingPairs>
  <TitlesOfParts>
    <vt:vector size="46" baseType="lpstr">
      <vt:lpstr>.VnTimeH</vt:lpstr>
      <vt:lpstr>Arial</vt:lpstr>
      <vt:lpstr>Courier New</vt:lpstr>
      <vt:lpstr>Times New Roman</vt:lpstr>
      <vt:lpstr>Wingdings</vt:lpstr>
      <vt:lpstr>1_Office Theme</vt:lpstr>
      <vt:lpstr>Office Theme</vt:lpstr>
      <vt:lpstr>PowerPoint Presentation</vt:lpstr>
      <vt:lpstr>TCH321 CORPORATE FINANCE Nguyen Manh Hiep 2020 </vt:lpstr>
      <vt:lpstr>CHAPTER 5 CAPITAL STRUCTURE Nguyen Manh Hiep </vt:lpstr>
      <vt:lpstr>In this chapter:</vt:lpstr>
      <vt:lpstr>I. INTRODUCTION</vt:lpstr>
      <vt:lpstr>I. INTRODUCTION</vt:lpstr>
      <vt:lpstr>I. INTRODUCTION</vt:lpstr>
      <vt:lpstr>I. INTRODUCTION</vt:lpstr>
      <vt:lpstr>I. INTRODUCTION</vt:lpstr>
      <vt:lpstr>I. INTRODUCTION</vt:lpstr>
      <vt:lpstr>II. MM THEORY</vt:lpstr>
      <vt:lpstr>II. MM THEORY</vt:lpstr>
      <vt:lpstr>II. MM THEORY</vt:lpstr>
      <vt:lpstr>II. MM THEORY</vt:lpstr>
      <vt:lpstr>II. MM THEORY</vt:lpstr>
      <vt:lpstr>II. MM THEORY</vt:lpstr>
      <vt:lpstr>II. MM THEORY</vt:lpstr>
      <vt:lpstr>II. MM THEORY</vt:lpstr>
      <vt:lpstr>II. MM THEORY</vt:lpstr>
      <vt:lpstr>II. MM THEORY</vt:lpstr>
      <vt:lpstr>III. TRADE-OFF THEORY</vt:lpstr>
      <vt:lpstr>III. TRADE-OFF THEORY</vt:lpstr>
      <vt:lpstr>III. TRADE-OFF THEORY</vt:lpstr>
      <vt:lpstr>III. TRADE-OFF THEORY</vt:lpstr>
      <vt:lpstr>III. TRADE-OFF THEORY</vt:lpstr>
      <vt:lpstr>III. TRADE-OFF THEORY</vt:lpstr>
      <vt:lpstr>III. TRADE-OFF THEORY</vt:lpstr>
      <vt:lpstr>III. TRADE-OFF THEORY</vt:lpstr>
      <vt:lpstr>IV. PECKING ORDER THEORY</vt:lpstr>
      <vt:lpstr>IV. PECKING ORDER THEORY</vt:lpstr>
      <vt:lpstr>V. MARKET TIMING THEORY</vt:lpstr>
      <vt:lpstr>*SUM UP THE THEORY</vt:lpstr>
      <vt:lpstr>*SUM UP THE THEORY</vt:lpstr>
      <vt:lpstr>VI. EQUITY FUNDING</vt:lpstr>
      <vt:lpstr>VII. DEBT FUNDING</vt:lpstr>
      <vt:lpstr>VII. DEBT FUNDING</vt:lpstr>
      <vt:lpstr>VII. DEBT FUNDING</vt:lpstr>
      <vt:lpstr>VII. DEBT FUNDING</vt:lpstr>
      <vt:lpstr>VII. DEBT FUNDING</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2112343020-Trần Trung Chiến</cp:lastModifiedBy>
  <cp:revision>419</cp:revision>
  <dcterms:created xsi:type="dcterms:W3CDTF">2008-06-05T02:16:22Z</dcterms:created>
  <dcterms:modified xsi:type="dcterms:W3CDTF">2024-06-26T06:34:28Z</dcterms:modified>
</cp:coreProperties>
</file>