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6"/>
  </p:notesMasterIdLst>
  <p:handoutMasterIdLst>
    <p:handoutMasterId r:id="rId47"/>
  </p:handoutMasterIdLst>
  <p:sldIdLst>
    <p:sldId id="482" r:id="rId3"/>
    <p:sldId id="481" r:id="rId4"/>
    <p:sldId id="257" r:id="rId5"/>
    <p:sldId id="467" r:id="rId6"/>
    <p:sldId id="520" r:id="rId7"/>
    <p:sldId id="465" r:id="rId8"/>
    <p:sldId id="505" r:id="rId9"/>
    <p:sldId id="466" r:id="rId10"/>
    <p:sldId id="480" r:id="rId11"/>
    <p:sldId id="506" r:id="rId12"/>
    <p:sldId id="517" r:id="rId13"/>
    <p:sldId id="519" r:id="rId14"/>
    <p:sldId id="479" r:id="rId15"/>
    <p:sldId id="485" r:id="rId16"/>
    <p:sldId id="515" r:id="rId17"/>
    <p:sldId id="518" r:id="rId18"/>
    <p:sldId id="510" r:id="rId19"/>
    <p:sldId id="511" r:id="rId20"/>
    <p:sldId id="507" r:id="rId21"/>
    <p:sldId id="509" r:id="rId22"/>
    <p:sldId id="484" r:id="rId23"/>
    <p:sldId id="486" r:id="rId24"/>
    <p:sldId id="487" r:id="rId25"/>
    <p:sldId id="489" r:id="rId26"/>
    <p:sldId id="488" r:id="rId27"/>
    <p:sldId id="490" r:id="rId28"/>
    <p:sldId id="491" r:id="rId29"/>
    <p:sldId id="492" r:id="rId30"/>
    <p:sldId id="493" r:id="rId31"/>
    <p:sldId id="494" r:id="rId32"/>
    <p:sldId id="495" r:id="rId33"/>
    <p:sldId id="498" r:id="rId34"/>
    <p:sldId id="497" r:id="rId35"/>
    <p:sldId id="496" r:id="rId36"/>
    <p:sldId id="521" r:id="rId37"/>
    <p:sldId id="522" r:id="rId38"/>
    <p:sldId id="499" r:id="rId39"/>
    <p:sldId id="501" r:id="rId40"/>
    <p:sldId id="500" r:id="rId41"/>
    <p:sldId id="502" r:id="rId42"/>
    <p:sldId id="504" r:id="rId43"/>
    <p:sldId id="523" r:id="rId44"/>
    <p:sldId id="503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6" autoAdjust="0"/>
    <p:restoredTop sz="94630" autoAdjust="0"/>
  </p:normalViewPr>
  <p:slideViewPr>
    <p:cSldViewPr>
      <p:cViewPr varScale="1">
        <p:scale>
          <a:sx n="56" d="100"/>
          <a:sy n="56" d="100"/>
        </p:scale>
        <p:origin x="17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TA%20COMPUTER\Desktop\M&amp;I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TA%20COMPUTER\Desktop\M&amp;I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Internal VS External (Vietnam)</a:t>
            </a:r>
          </a:p>
        </c:rich>
      </c:tx>
      <c:layout>
        <c:manualLayout>
          <c:xMode val="edge"/>
          <c:yMode val="edge"/>
          <c:x val="0.23247691260814618"/>
          <c:y val="2.1159317585301863E-2"/>
        </c:manualLayout>
      </c:layout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Internal Funding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82.3</c:v>
                </c:pt>
                <c:pt idx="1">
                  <c:v>92.6</c:v>
                </c:pt>
                <c:pt idx="2">
                  <c:v>79.3</c:v>
                </c:pt>
                <c:pt idx="3">
                  <c:v>73.7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C-418F-AB60-1738D1902C01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External Funding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Sheet1!$B$13:$E$13</c:f>
              <c:numCache>
                <c:formatCode>General</c:formatCode>
                <c:ptCount val="4"/>
                <c:pt idx="0">
                  <c:v>17.700000000000003</c:v>
                </c:pt>
                <c:pt idx="1">
                  <c:v>7.4000000000000075</c:v>
                </c:pt>
                <c:pt idx="2">
                  <c:v>20.700000000000003</c:v>
                </c:pt>
                <c:pt idx="3">
                  <c:v>26.29999999999999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7C-418F-AB60-1738D1902C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98507392"/>
        <c:axId val="107316352"/>
      </c:barChart>
      <c:catAx>
        <c:axId val="985073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07316352"/>
        <c:crosses val="autoZero"/>
        <c:auto val="1"/>
        <c:lblAlgn val="ctr"/>
        <c:lblOffset val="100"/>
        <c:noMultiLvlLbl val="0"/>
      </c:catAx>
      <c:valAx>
        <c:axId val="10731635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one"/>
        <c:crossAx val="98507392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arial (Body)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Vietnamese Firms’</a:t>
            </a:r>
            <a:r>
              <a:rPr lang="en-US" baseline="0" dirty="0"/>
              <a:t> </a:t>
            </a:r>
            <a:r>
              <a:rPr lang="en-US" dirty="0"/>
              <a:t>External Funding for Investment (%)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Bank Finance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12.7</c:v>
                </c:pt>
                <c:pt idx="1">
                  <c:v>6.5</c:v>
                </c:pt>
                <c:pt idx="2">
                  <c:v>14.7</c:v>
                </c:pt>
                <c:pt idx="3">
                  <c:v>17.600000000000001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07-4C5A-9085-F9424A0649DA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Equity Issue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1.6707373383882576E-2"/>
                  <c:y val="-8.045980363565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07-4C5A-9085-F9424A0649D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0.6000000000000002</c:v>
                </c:pt>
                <c:pt idx="2">
                  <c:v>5.4</c:v>
                </c:pt>
                <c:pt idx="3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07-4C5A-9085-F9424A0649DA}"/>
            </c:ext>
          </c:extLst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1"/>
              <c:layout>
                <c:manualLayout>
                  <c:x val="3.5188952075435015E-2"/>
                  <c:y val="-5.21507728200641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07-4C5A-9085-F9424A0649DA}"/>
                </c:ext>
              </c:extLst>
            </c:dLbl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Sheet1!$B$6:$E$6</c:f>
              <c:strCache>
                <c:ptCount val="4"/>
                <c:pt idx="0">
                  <c:v>Average</c:v>
                </c:pt>
                <c:pt idx="1">
                  <c:v>Small</c:v>
                </c:pt>
                <c:pt idx="2">
                  <c:v>Medium</c:v>
                </c:pt>
                <c:pt idx="3">
                  <c:v>Large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0.90000000000000391</c:v>
                </c:pt>
                <c:pt idx="1">
                  <c:v>0.30000000000000582</c:v>
                </c:pt>
                <c:pt idx="2">
                  <c:v>0.60000000000000342</c:v>
                </c:pt>
                <c:pt idx="3">
                  <c:v>2.0999999999999961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07-4C5A-9085-F9424A0649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07640320"/>
        <c:axId val="108232064"/>
      </c:barChart>
      <c:catAx>
        <c:axId val="1076403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08232064"/>
        <c:crosses val="autoZero"/>
        <c:auto val="1"/>
        <c:lblAlgn val="ctr"/>
        <c:lblOffset val="100"/>
        <c:noMultiLvlLbl val="0"/>
      </c:catAx>
      <c:valAx>
        <c:axId val="108232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10764032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Arial (body)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90725-2377-4FF8-882D-CF838F5BE630}" type="doc">
      <dgm:prSet loTypeId="urn:microsoft.com/office/officeart/2005/8/layout/chevron2" loCatId="list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6DFD02E-000E-4B0A-B625-334DABAD7E56}">
      <dgm:prSet phldrT="[Text]"/>
      <dgm:spPr/>
      <dgm:t>
        <a:bodyPr/>
        <a:lstStyle/>
        <a:p>
          <a:r>
            <a:rPr lang="en-US" dirty="0">
              <a:latin typeface="+mj-lt"/>
            </a:rPr>
            <a:t>I.</a:t>
          </a:r>
        </a:p>
      </dgm:t>
    </dgm:pt>
    <dgm:pt modelId="{B7A2B1CA-14E5-4FB2-8CFF-370C0739FD71}" type="parTrans" cxnId="{6F37CF59-FF24-4D7E-BABC-C58A5DCFBC58}">
      <dgm:prSet/>
      <dgm:spPr/>
      <dgm:t>
        <a:bodyPr/>
        <a:lstStyle/>
        <a:p>
          <a:endParaRPr lang="en-US"/>
        </a:p>
      </dgm:t>
    </dgm:pt>
    <dgm:pt modelId="{3DF189B5-716D-4743-A867-D921EB21A832}" type="sibTrans" cxnId="{6F37CF59-FF24-4D7E-BABC-C58A5DCFBC58}">
      <dgm:prSet/>
      <dgm:spPr/>
      <dgm:t>
        <a:bodyPr/>
        <a:lstStyle/>
        <a:p>
          <a:endParaRPr lang="en-US"/>
        </a:p>
      </dgm:t>
    </dgm:pt>
    <dgm:pt modelId="{10E0A79B-8418-447D-997B-D7DCC6C486B2}">
      <dgm:prSet phldrT="[Text]"/>
      <dgm:spPr/>
      <dgm:t>
        <a:bodyPr/>
        <a:lstStyle/>
        <a:p>
          <a:r>
            <a:rPr lang="en-US" b="1" dirty="0">
              <a:latin typeface="+mj-lt"/>
            </a:rPr>
            <a:t>THE FINANCIAL SYSTEM</a:t>
          </a:r>
        </a:p>
      </dgm:t>
    </dgm:pt>
    <dgm:pt modelId="{97A10DAD-9EE7-4D0C-9C8A-B2730356B375}" type="parTrans" cxnId="{17BCE5AF-5C32-4E90-A281-60332A94E12C}">
      <dgm:prSet/>
      <dgm:spPr/>
      <dgm:t>
        <a:bodyPr/>
        <a:lstStyle/>
        <a:p>
          <a:endParaRPr lang="en-US"/>
        </a:p>
      </dgm:t>
    </dgm:pt>
    <dgm:pt modelId="{22CA3F4B-49C5-46C4-9655-0784E0276CC6}" type="sibTrans" cxnId="{17BCE5AF-5C32-4E90-A281-60332A94E12C}">
      <dgm:prSet/>
      <dgm:spPr/>
      <dgm:t>
        <a:bodyPr/>
        <a:lstStyle/>
        <a:p>
          <a:endParaRPr lang="en-US"/>
        </a:p>
      </dgm:t>
    </dgm:pt>
    <dgm:pt modelId="{26C51715-F9F7-497E-A1BA-AE82D54A5DCE}">
      <dgm:prSet phldrT="[Text]"/>
      <dgm:spPr/>
      <dgm:t>
        <a:bodyPr/>
        <a:lstStyle/>
        <a:p>
          <a:r>
            <a:rPr lang="en-US" dirty="0">
              <a:latin typeface="+mj-lt"/>
            </a:rPr>
            <a:t>II.</a:t>
          </a:r>
        </a:p>
      </dgm:t>
    </dgm:pt>
    <dgm:pt modelId="{71534336-33EF-40C4-BFF7-ED150B2E4940}" type="parTrans" cxnId="{D2EF78DF-A1BF-4CD1-8C1B-B78F47902E34}">
      <dgm:prSet/>
      <dgm:spPr/>
      <dgm:t>
        <a:bodyPr/>
        <a:lstStyle/>
        <a:p>
          <a:endParaRPr lang="en-US"/>
        </a:p>
      </dgm:t>
    </dgm:pt>
    <dgm:pt modelId="{894B3293-71E6-4276-B0D1-015D207C2774}" type="sibTrans" cxnId="{D2EF78DF-A1BF-4CD1-8C1B-B78F47902E34}">
      <dgm:prSet/>
      <dgm:spPr/>
      <dgm:t>
        <a:bodyPr/>
        <a:lstStyle/>
        <a:p>
          <a:endParaRPr lang="en-US"/>
        </a:p>
      </dgm:t>
    </dgm:pt>
    <dgm:pt modelId="{1E9EE274-3AE2-4CB4-887B-52D823E76338}">
      <dgm:prSet phldrT="[Text]"/>
      <dgm:spPr/>
      <dgm:t>
        <a:bodyPr/>
        <a:lstStyle/>
        <a:p>
          <a:r>
            <a:rPr lang="en-US" b="1" dirty="0">
              <a:latin typeface="+mj-lt"/>
            </a:rPr>
            <a:t>FINANCIAL MARKETS</a:t>
          </a:r>
        </a:p>
      </dgm:t>
    </dgm:pt>
    <dgm:pt modelId="{B77DAEA8-97D4-4E32-8E57-306C8575459D}" type="parTrans" cxnId="{24C97C0B-90D7-4161-932A-DECA609BB7BF}">
      <dgm:prSet/>
      <dgm:spPr/>
      <dgm:t>
        <a:bodyPr/>
        <a:lstStyle/>
        <a:p>
          <a:endParaRPr lang="en-US"/>
        </a:p>
      </dgm:t>
    </dgm:pt>
    <dgm:pt modelId="{EC929880-3EF8-4CAF-AF0A-A874A6487A24}" type="sibTrans" cxnId="{24C97C0B-90D7-4161-932A-DECA609BB7BF}">
      <dgm:prSet/>
      <dgm:spPr/>
      <dgm:t>
        <a:bodyPr/>
        <a:lstStyle/>
        <a:p>
          <a:endParaRPr lang="en-US"/>
        </a:p>
      </dgm:t>
    </dgm:pt>
    <dgm:pt modelId="{87D0B215-E7C4-4B5F-A540-21FB540E9CDE}">
      <dgm:prSet phldrT="[Text]"/>
      <dgm:spPr/>
      <dgm:t>
        <a:bodyPr/>
        <a:lstStyle/>
        <a:p>
          <a:r>
            <a:rPr lang="en-US" dirty="0">
              <a:latin typeface="+mj-lt"/>
            </a:rPr>
            <a:t>III.</a:t>
          </a:r>
        </a:p>
      </dgm:t>
    </dgm:pt>
    <dgm:pt modelId="{D22E9BE9-2B5F-4ED1-ABE3-9B6CCD88ADC9}" type="parTrans" cxnId="{EE32227A-FB7E-4325-8F5C-8BEC1B86F270}">
      <dgm:prSet/>
      <dgm:spPr/>
      <dgm:t>
        <a:bodyPr/>
        <a:lstStyle/>
        <a:p>
          <a:endParaRPr lang="en-US"/>
        </a:p>
      </dgm:t>
    </dgm:pt>
    <dgm:pt modelId="{12EFA784-5A67-4440-A3A4-D1254C3C8E96}" type="sibTrans" cxnId="{EE32227A-FB7E-4325-8F5C-8BEC1B86F270}">
      <dgm:prSet/>
      <dgm:spPr/>
      <dgm:t>
        <a:bodyPr/>
        <a:lstStyle/>
        <a:p>
          <a:endParaRPr lang="en-US"/>
        </a:p>
      </dgm:t>
    </dgm:pt>
    <dgm:pt modelId="{BEF8D1C8-42C7-4602-BE3D-40134CC42653}">
      <dgm:prSet phldrT="[Text]"/>
      <dgm:spPr/>
      <dgm:t>
        <a:bodyPr/>
        <a:lstStyle/>
        <a:p>
          <a:r>
            <a:rPr lang="en-US" b="1" dirty="0">
              <a:latin typeface="+mj-lt"/>
              <a:ea typeface="+mn-ea"/>
              <a:cs typeface="+mn-cs"/>
            </a:rPr>
            <a:t>FINANCIAL INSTITUTIONS</a:t>
          </a:r>
          <a:endParaRPr lang="en-US" dirty="0">
            <a:latin typeface="+mj-lt"/>
          </a:endParaRPr>
        </a:p>
      </dgm:t>
    </dgm:pt>
    <dgm:pt modelId="{84DA24E9-E91F-4A9D-BD04-4C1D6829E2F8}" type="parTrans" cxnId="{B348FED0-3F72-40F5-991E-CAE520AE37CF}">
      <dgm:prSet/>
      <dgm:spPr/>
      <dgm:t>
        <a:bodyPr/>
        <a:lstStyle/>
        <a:p>
          <a:endParaRPr lang="en-US"/>
        </a:p>
      </dgm:t>
    </dgm:pt>
    <dgm:pt modelId="{3340CA28-FD2A-49F3-925B-D9DB8A311295}" type="sibTrans" cxnId="{B348FED0-3F72-40F5-991E-CAE520AE37CF}">
      <dgm:prSet/>
      <dgm:spPr/>
      <dgm:t>
        <a:bodyPr/>
        <a:lstStyle/>
        <a:p>
          <a:endParaRPr lang="en-US"/>
        </a:p>
      </dgm:t>
    </dgm:pt>
    <dgm:pt modelId="{2169585C-6FD3-4423-80F0-56F6A8BE48C1}">
      <dgm:prSet phldrT="[Text]"/>
      <dgm:spPr/>
      <dgm:t>
        <a:bodyPr/>
        <a:lstStyle/>
        <a:p>
          <a:r>
            <a:rPr lang="en-US" dirty="0">
              <a:latin typeface="+mj-lt"/>
            </a:rPr>
            <a:t>V</a:t>
          </a:r>
        </a:p>
      </dgm:t>
    </dgm:pt>
    <dgm:pt modelId="{E0BD7DB2-87AA-45ED-9B0C-724A8B5E0DFC}" type="parTrans" cxnId="{2DF9F2D9-990D-4B8B-9134-0CC0FB9E54EF}">
      <dgm:prSet/>
      <dgm:spPr/>
      <dgm:t>
        <a:bodyPr/>
        <a:lstStyle/>
        <a:p>
          <a:endParaRPr lang="en-US"/>
        </a:p>
      </dgm:t>
    </dgm:pt>
    <dgm:pt modelId="{6FDE5C8C-4727-475B-85DB-AFEEE742B23A}" type="sibTrans" cxnId="{2DF9F2D9-990D-4B8B-9134-0CC0FB9E54EF}">
      <dgm:prSet/>
      <dgm:spPr/>
      <dgm:t>
        <a:bodyPr/>
        <a:lstStyle/>
        <a:p>
          <a:endParaRPr lang="en-US"/>
        </a:p>
      </dgm:t>
    </dgm:pt>
    <dgm:pt modelId="{17F99300-344F-4C5A-9A2D-345C47102EBE}">
      <dgm:prSet phldrT="[Text]"/>
      <dgm:spPr/>
      <dgm:t>
        <a:bodyPr/>
        <a:lstStyle/>
        <a:p>
          <a:r>
            <a:rPr lang="en-US" b="1" dirty="0">
              <a:latin typeface="+mj-lt"/>
            </a:rPr>
            <a:t>FUN PUZZLES</a:t>
          </a:r>
        </a:p>
      </dgm:t>
    </dgm:pt>
    <dgm:pt modelId="{A6D5AE37-7AD6-4143-8F22-7A69394CD0ED}" type="parTrans" cxnId="{5E318C0C-59C3-42CD-88F3-73B748FED75E}">
      <dgm:prSet/>
      <dgm:spPr/>
      <dgm:t>
        <a:bodyPr/>
        <a:lstStyle/>
        <a:p>
          <a:endParaRPr lang="en-US"/>
        </a:p>
      </dgm:t>
    </dgm:pt>
    <dgm:pt modelId="{2CD5103F-83E2-47A7-9E18-E5DD44FEA905}" type="sibTrans" cxnId="{5E318C0C-59C3-42CD-88F3-73B748FED75E}">
      <dgm:prSet/>
      <dgm:spPr/>
      <dgm:t>
        <a:bodyPr/>
        <a:lstStyle/>
        <a:p>
          <a:endParaRPr lang="en-US"/>
        </a:p>
      </dgm:t>
    </dgm:pt>
    <dgm:pt modelId="{CB119637-E27E-498F-BF70-B566EE4C0934}">
      <dgm:prSet phldrT="[Text]"/>
      <dgm:spPr/>
      <dgm:t>
        <a:bodyPr/>
        <a:lstStyle/>
        <a:p>
          <a:r>
            <a:rPr lang="en-US" dirty="0">
              <a:latin typeface="+mj-lt"/>
            </a:rPr>
            <a:t>IV.</a:t>
          </a:r>
        </a:p>
      </dgm:t>
    </dgm:pt>
    <dgm:pt modelId="{73224D04-B1DF-43B2-AE1A-6A33DE4223D4}" type="parTrans" cxnId="{DA27945A-F1C2-47C1-832D-94B68E92D55C}">
      <dgm:prSet/>
      <dgm:spPr/>
      <dgm:t>
        <a:bodyPr/>
        <a:lstStyle/>
        <a:p>
          <a:endParaRPr lang="en-US"/>
        </a:p>
      </dgm:t>
    </dgm:pt>
    <dgm:pt modelId="{47B3E41D-A1D4-405B-865B-9BC28756BB2B}" type="sibTrans" cxnId="{DA27945A-F1C2-47C1-832D-94B68E92D55C}">
      <dgm:prSet/>
      <dgm:spPr/>
      <dgm:t>
        <a:bodyPr/>
        <a:lstStyle/>
        <a:p>
          <a:endParaRPr lang="en-US"/>
        </a:p>
      </dgm:t>
    </dgm:pt>
    <dgm:pt modelId="{BC90A273-75BE-4554-9BEC-9E1A7CA39C3E}">
      <dgm:prSet phldrT="[Text]"/>
      <dgm:spPr/>
      <dgm:t>
        <a:bodyPr/>
        <a:lstStyle/>
        <a:p>
          <a:r>
            <a:rPr lang="en-US" b="1" dirty="0">
              <a:latin typeface="+mj-lt"/>
              <a:ea typeface="+mn-ea"/>
              <a:cs typeface="+mn-cs"/>
            </a:rPr>
            <a:t>LAW OF ONE PRICE</a:t>
          </a:r>
          <a:endParaRPr lang="en-US" dirty="0">
            <a:latin typeface="+mj-lt"/>
          </a:endParaRPr>
        </a:p>
      </dgm:t>
    </dgm:pt>
    <dgm:pt modelId="{56198DAA-44AE-423A-871E-175FD46EC3AA}" type="parTrans" cxnId="{9325E6F6-DBC5-4C65-B323-C1C442502C4A}">
      <dgm:prSet/>
      <dgm:spPr/>
      <dgm:t>
        <a:bodyPr/>
        <a:lstStyle/>
        <a:p>
          <a:endParaRPr lang="en-US"/>
        </a:p>
      </dgm:t>
    </dgm:pt>
    <dgm:pt modelId="{D09154E2-DA86-44DF-B75B-A1A7EDB52B1A}" type="sibTrans" cxnId="{9325E6F6-DBC5-4C65-B323-C1C442502C4A}">
      <dgm:prSet/>
      <dgm:spPr/>
      <dgm:t>
        <a:bodyPr/>
        <a:lstStyle/>
        <a:p>
          <a:endParaRPr lang="en-US"/>
        </a:p>
      </dgm:t>
    </dgm:pt>
    <dgm:pt modelId="{A0AE6E92-0C7B-4486-AC03-B3A37E0E5609}" type="pres">
      <dgm:prSet presAssocID="{F4A90725-2377-4FF8-882D-CF838F5BE630}" presName="linearFlow" presStyleCnt="0">
        <dgm:presLayoutVars>
          <dgm:dir/>
          <dgm:animLvl val="lvl"/>
          <dgm:resizeHandles val="exact"/>
        </dgm:presLayoutVars>
      </dgm:prSet>
      <dgm:spPr/>
    </dgm:pt>
    <dgm:pt modelId="{182B36AE-F3E8-4CA1-9924-D2CFD2E70DB6}" type="pres">
      <dgm:prSet presAssocID="{86DFD02E-000E-4B0A-B625-334DABAD7E56}" presName="composite" presStyleCnt="0"/>
      <dgm:spPr/>
    </dgm:pt>
    <dgm:pt modelId="{524FE6F2-5A0B-484A-A0B6-0C69A1B8540E}" type="pres">
      <dgm:prSet presAssocID="{86DFD02E-000E-4B0A-B625-334DABAD7E5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7748097-2660-441D-912F-169B830F3186}" type="pres">
      <dgm:prSet presAssocID="{86DFD02E-000E-4B0A-B625-334DABAD7E56}" presName="descendantText" presStyleLbl="alignAcc1" presStyleIdx="0" presStyleCnt="5" custLinFactNeighborX="0" custLinFactNeighborY="-58">
        <dgm:presLayoutVars>
          <dgm:bulletEnabled val="1"/>
        </dgm:presLayoutVars>
      </dgm:prSet>
      <dgm:spPr/>
    </dgm:pt>
    <dgm:pt modelId="{21677750-39AD-4F76-B70B-C2F2531C353F}" type="pres">
      <dgm:prSet presAssocID="{3DF189B5-716D-4743-A867-D921EB21A832}" presName="sp" presStyleCnt="0"/>
      <dgm:spPr/>
    </dgm:pt>
    <dgm:pt modelId="{B5884843-6255-4056-9A9E-852BE9CBE885}" type="pres">
      <dgm:prSet presAssocID="{26C51715-F9F7-497E-A1BA-AE82D54A5DCE}" presName="composite" presStyleCnt="0"/>
      <dgm:spPr/>
    </dgm:pt>
    <dgm:pt modelId="{86166DB5-7BA5-4138-B925-9BBFBA6620D3}" type="pres">
      <dgm:prSet presAssocID="{26C51715-F9F7-497E-A1BA-AE82D54A5DCE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2911763-5A2C-44EA-A1B6-62CD34252E05}" type="pres">
      <dgm:prSet presAssocID="{26C51715-F9F7-497E-A1BA-AE82D54A5DCE}" presName="descendantText" presStyleLbl="alignAcc1" presStyleIdx="1" presStyleCnt="5">
        <dgm:presLayoutVars>
          <dgm:bulletEnabled val="1"/>
        </dgm:presLayoutVars>
      </dgm:prSet>
      <dgm:spPr/>
    </dgm:pt>
    <dgm:pt modelId="{78149AF8-C3FC-460D-911C-C0B4CFF650A9}" type="pres">
      <dgm:prSet presAssocID="{894B3293-71E6-4276-B0D1-015D207C2774}" presName="sp" presStyleCnt="0"/>
      <dgm:spPr/>
    </dgm:pt>
    <dgm:pt modelId="{08505BC7-5A80-4A68-9901-C17AF2C5E33F}" type="pres">
      <dgm:prSet presAssocID="{87D0B215-E7C4-4B5F-A540-21FB540E9CDE}" presName="composite" presStyleCnt="0"/>
      <dgm:spPr/>
    </dgm:pt>
    <dgm:pt modelId="{5B13DF95-2E4B-42CE-BAEC-A057A1D3371D}" type="pres">
      <dgm:prSet presAssocID="{87D0B215-E7C4-4B5F-A540-21FB540E9CD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5A89EC38-5309-4B5D-B66B-CCB7FBBA8995}" type="pres">
      <dgm:prSet presAssocID="{87D0B215-E7C4-4B5F-A540-21FB540E9CDE}" presName="descendantText" presStyleLbl="alignAcc1" presStyleIdx="2" presStyleCnt="5">
        <dgm:presLayoutVars>
          <dgm:bulletEnabled val="1"/>
        </dgm:presLayoutVars>
      </dgm:prSet>
      <dgm:spPr/>
    </dgm:pt>
    <dgm:pt modelId="{1DD31206-C242-4526-BCBF-D55CC89985D7}" type="pres">
      <dgm:prSet presAssocID="{12EFA784-5A67-4440-A3A4-D1254C3C8E96}" presName="sp" presStyleCnt="0"/>
      <dgm:spPr/>
    </dgm:pt>
    <dgm:pt modelId="{33988171-C12F-402A-AFFA-C87FAAD4CE71}" type="pres">
      <dgm:prSet presAssocID="{CB119637-E27E-498F-BF70-B566EE4C0934}" presName="composite" presStyleCnt="0"/>
      <dgm:spPr/>
    </dgm:pt>
    <dgm:pt modelId="{7799DC10-3EB5-47A8-B885-F63579EDC88F}" type="pres">
      <dgm:prSet presAssocID="{CB119637-E27E-498F-BF70-B566EE4C093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FC78E10-638C-4538-952C-CC1508D830CB}" type="pres">
      <dgm:prSet presAssocID="{CB119637-E27E-498F-BF70-B566EE4C0934}" presName="descendantText" presStyleLbl="alignAcc1" presStyleIdx="3" presStyleCnt="5">
        <dgm:presLayoutVars>
          <dgm:bulletEnabled val="1"/>
        </dgm:presLayoutVars>
      </dgm:prSet>
      <dgm:spPr/>
    </dgm:pt>
    <dgm:pt modelId="{DE664656-BAC8-40E8-97E2-D9AF30976A55}" type="pres">
      <dgm:prSet presAssocID="{47B3E41D-A1D4-405B-865B-9BC28756BB2B}" presName="sp" presStyleCnt="0"/>
      <dgm:spPr/>
    </dgm:pt>
    <dgm:pt modelId="{18E8344F-CCF8-40FA-A898-5AFA5C8ED468}" type="pres">
      <dgm:prSet presAssocID="{2169585C-6FD3-4423-80F0-56F6A8BE48C1}" presName="composite" presStyleCnt="0"/>
      <dgm:spPr/>
    </dgm:pt>
    <dgm:pt modelId="{19E52E2A-881E-49CC-ADD9-7F9DF947A01B}" type="pres">
      <dgm:prSet presAssocID="{2169585C-6FD3-4423-80F0-56F6A8BE48C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BD10C1A-DFE5-439D-A044-DCF82CBA1C70}" type="pres">
      <dgm:prSet presAssocID="{2169585C-6FD3-4423-80F0-56F6A8BE48C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4C97C0B-90D7-4161-932A-DECA609BB7BF}" srcId="{26C51715-F9F7-497E-A1BA-AE82D54A5DCE}" destId="{1E9EE274-3AE2-4CB4-887B-52D823E76338}" srcOrd="0" destOrd="0" parTransId="{B77DAEA8-97D4-4E32-8E57-306C8575459D}" sibTransId="{EC929880-3EF8-4CAF-AF0A-A874A6487A24}"/>
    <dgm:cxn modelId="{5E318C0C-59C3-42CD-88F3-73B748FED75E}" srcId="{2169585C-6FD3-4423-80F0-56F6A8BE48C1}" destId="{17F99300-344F-4C5A-9A2D-345C47102EBE}" srcOrd="0" destOrd="0" parTransId="{A6D5AE37-7AD6-4143-8F22-7A69394CD0ED}" sibTransId="{2CD5103F-83E2-47A7-9E18-E5DD44FEA905}"/>
    <dgm:cxn modelId="{05496017-82EA-4F2B-B0FC-52FC6620884E}" type="presOf" srcId="{F4A90725-2377-4FF8-882D-CF838F5BE630}" destId="{A0AE6E92-0C7B-4486-AC03-B3A37E0E5609}" srcOrd="0" destOrd="0" presId="urn:microsoft.com/office/officeart/2005/8/layout/chevron2"/>
    <dgm:cxn modelId="{4753D019-92A9-4D81-882E-2379D431B3CD}" type="presOf" srcId="{87D0B215-E7C4-4B5F-A540-21FB540E9CDE}" destId="{5B13DF95-2E4B-42CE-BAEC-A057A1D3371D}" srcOrd="0" destOrd="0" presId="urn:microsoft.com/office/officeart/2005/8/layout/chevron2"/>
    <dgm:cxn modelId="{2AC19935-62FA-4C85-BA9F-2AB7AB21010A}" type="presOf" srcId="{17F99300-344F-4C5A-9A2D-345C47102EBE}" destId="{8BD10C1A-DFE5-439D-A044-DCF82CBA1C70}" srcOrd="0" destOrd="0" presId="urn:microsoft.com/office/officeart/2005/8/layout/chevron2"/>
    <dgm:cxn modelId="{DEA8983F-BE02-470E-A3FF-C427956EADB2}" type="presOf" srcId="{CB119637-E27E-498F-BF70-B566EE4C0934}" destId="{7799DC10-3EB5-47A8-B885-F63579EDC88F}" srcOrd="0" destOrd="0" presId="urn:microsoft.com/office/officeart/2005/8/layout/chevron2"/>
    <dgm:cxn modelId="{37F89341-A58C-4989-A9F2-79F745FA9F0F}" type="presOf" srcId="{26C51715-F9F7-497E-A1BA-AE82D54A5DCE}" destId="{86166DB5-7BA5-4138-B925-9BBFBA6620D3}" srcOrd="0" destOrd="0" presId="urn:microsoft.com/office/officeart/2005/8/layout/chevron2"/>
    <dgm:cxn modelId="{6F37CF59-FF24-4D7E-BABC-C58A5DCFBC58}" srcId="{F4A90725-2377-4FF8-882D-CF838F5BE630}" destId="{86DFD02E-000E-4B0A-B625-334DABAD7E56}" srcOrd="0" destOrd="0" parTransId="{B7A2B1CA-14E5-4FB2-8CFF-370C0739FD71}" sibTransId="{3DF189B5-716D-4743-A867-D921EB21A832}"/>
    <dgm:cxn modelId="{EE32227A-FB7E-4325-8F5C-8BEC1B86F270}" srcId="{F4A90725-2377-4FF8-882D-CF838F5BE630}" destId="{87D0B215-E7C4-4B5F-A540-21FB540E9CDE}" srcOrd="2" destOrd="0" parTransId="{D22E9BE9-2B5F-4ED1-ABE3-9B6CCD88ADC9}" sibTransId="{12EFA784-5A67-4440-A3A4-D1254C3C8E96}"/>
    <dgm:cxn modelId="{DA27945A-F1C2-47C1-832D-94B68E92D55C}" srcId="{F4A90725-2377-4FF8-882D-CF838F5BE630}" destId="{CB119637-E27E-498F-BF70-B566EE4C0934}" srcOrd="3" destOrd="0" parTransId="{73224D04-B1DF-43B2-AE1A-6A33DE4223D4}" sibTransId="{47B3E41D-A1D4-405B-865B-9BC28756BB2B}"/>
    <dgm:cxn modelId="{861F978A-B341-4664-9B89-5011ADF134BF}" type="presOf" srcId="{BC90A273-75BE-4554-9BEC-9E1A7CA39C3E}" destId="{8FC78E10-638C-4538-952C-CC1508D830CB}" srcOrd="0" destOrd="0" presId="urn:microsoft.com/office/officeart/2005/8/layout/chevron2"/>
    <dgm:cxn modelId="{C9D7959C-4E33-44C3-A311-4886FB1D21D5}" type="presOf" srcId="{2169585C-6FD3-4423-80F0-56F6A8BE48C1}" destId="{19E52E2A-881E-49CC-ADD9-7F9DF947A01B}" srcOrd="0" destOrd="0" presId="urn:microsoft.com/office/officeart/2005/8/layout/chevron2"/>
    <dgm:cxn modelId="{17BCE5AF-5C32-4E90-A281-60332A94E12C}" srcId="{86DFD02E-000E-4B0A-B625-334DABAD7E56}" destId="{10E0A79B-8418-447D-997B-D7DCC6C486B2}" srcOrd="0" destOrd="0" parTransId="{97A10DAD-9EE7-4D0C-9C8A-B2730356B375}" sibTransId="{22CA3F4B-49C5-46C4-9655-0784E0276CC6}"/>
    <dgm:cxn modelId="{612DBEB7-5E9D-459A-8D30-9E915B47881E}" type="presOf" srcId="{86DFD02E-000E-4B0A-B625-334DABAD7E56}" destId="{524FE6F2-5A0B-484A-A0B6-0C69A1B8540E}" srcOrd="0" destOrd="0" presId="urn:microsoft.com/office/officeart/2005/8/layout/chevron2"/>
    <dgm:cxn modelId="{B348FED0-3F72-40F5-991E-CAE520AE37CF}" srcId="{87D0B215-E7C4-4B5F-A540-21FB540E9CDE}" destId="{BEF8D1C8-42C7-4602-BE3D-40134CC42653}" srcOrd="0" destOrd="0" parTransId="{84DA24E9-E91F-4A9D-BD04-4C1D6829E2F8}" sibTransId="{3340CA28-FD2A-49F3-925B-D9DB8A311295}"/>
    <dgm:cxn modelId="{2DF9F2D9-990D-4B8B-9134-0CC0FB9E54EF}" srcId="{F4A90725-2377-4FF8-882D-CF838F5BE630}" destId="{2169585C-6FD3-4423-80F0-56F6A8BE48C1}" srcOrd="4" destOrd="0" parTransId="{E0BD7DB2-87AA-45ED-9B0C-724A8B5E0DFC}" sibTransId="{6FDE5C8C-4727-475B-85DB-AFEEE742B23A}"/>
    <dgm:cxn modelId="{CB92B3DB-126F-4315-8B55-0F74B953BD93}" type="presOf" srcId="{1E9EE274-3AE2-4CB4-887B-52D823E76338}" destId="{F2911763-5A2C-44EA-A1B6-62CD34252E05}" srcOrd="0" destOrd="0" presId="urn:microsoft.com/office/officeart/2005/8/layout/chevron2"/>
    <dgm:cxn modelId="{5A8D01DC-13C8-434B-8509-A65D43DE63E5}" type="presOf" srcId="{BEF8D1C8-42C7-4602-BE3D-40134CC42653}" destId="{5A89EC38-5309-4B5D-B66B-CCB7FBBA8995}" srcOrd="0" destOrd="0" presId="urn:microsoft.com/office/officeart/2005/8/layout/chevron2"/>
    <dgm:cxn modelId="{D2EF78DF-A1BF-4CD1-8C1B-B78F47902E34}" srcId="{F4A90725-2377-4FF8-882D-CF838F5BE630}" destId="{26C51715-F9F7-497E-A1BA-AE82D54A5DCE}" srcOrd="1" destOrd="0" parTransId="{71534336-33EF-40C4-BFF7-ED150B2E4940}" sibTransId="{894B3293-71E6-4276-B0D1-015D207C2774}"/>
    <dgm:cxn modelId="{9325E6F6-DBC5-4C65-B323-C1C442502C4A}" srcId="{CB119637-E27E-498F-BF70-B566EE4C0934}" destId="{BC90A273-75BE-4554-9BEC-9E1A7CA39C3E}" srcOrd="0" destOrd="0" parTransId="{56198DAA-44AE-423A-871E-175FD46EC3AA}" sibTransId="{D09154E2-DA86-44DF-B75B-A1A7EDB52B1A}"/>
    <dgm:cxn modelId="{0096ADFE-1318-4F15-B066-3A3563DFBF5B}" type="presOf" srcId="{10E0A79B-8418-447D-997B-D7DCC6C486B2}" destId="{77748097-2660-441D-912F-169B830F3186}" srcOrd="0" destOrd="0" presId="urn:microsoft.com/office/officeart/2005/8/layout/chevron2"/>
    <dgm:cxn modelId="{D1DBA45F-71D4-4B76-97C5-00DAE2B08361}" type="presParOf" srcId="{A0AE6E92-0C7B-4486-AC03-B3A37E0E5609}" destId="{182B36AE-F3E8-4CA1-9924-D2CFD2E70DB6}" srcOrd="0" destOrd="0" presId="urn:microsoft.com/office/officeart/2005/8/layout/chevron2"/>
    <dgm:cxn modelId="{E13CCDF2-696D-44C1-8099-DE1DA069C47B}" type="presParOf" srcId="{182B36AE-F3E8-4CA1-9924-D2CFD2E70DB6}" destId="{524FE6F2-5A0B-484A-A0B6-0C69A1B8540E}" srcOrd="0" destOrd="0" presId="urn:microsoft.com/office/officeart/2005/8/layout/chevron2"/>
    <dgm:cxn modelId="{1BA6EB55-96CD-4DDD-BAA7-BE1F72E4F110}" type="presParOf" srcId="{182B36AE-F3E8-4CA1-9924-D2CFD2E70DB6}" destId="{77748097-2660-441D-912F-169B830F3186}" srcOrd="1" destOrd="0" presId="urn:microsoft.com/office/officeart/2005/8/layout/chevron2"/>
    <dgm:cxn modelId="{B85E9B60-1176-4426-A5C9-75CC06297CBA}" type="presParOf" srcId="{A0AE6E92-0C7B-4486-AC03-B3A37E0E5609}" destId="{21677750-39AD-4F76-B70B-C2F2531C353F}" srcOrd="1" destOrd="0" presId="urn:microsoft.com/office/officeart/2005/8/layout/chevron2"/>
    <dgm:cxn modelId="{25A30908-FB4E-4099-9C49-C1135126FED0}" type="presParOf" srcId="{A0AE6E92-0C7B-4486-AC03-B3A37E0E5609}" destId="{B5884843-6255-4056-9A9E-852BE9CBE885}" srcOrd="2" destOrd="0" presId="urn:microsoft.com/office/officeart/2005/8/layout/chevron2"/>
    <dgm:cxn modelId="{6DFE15B9-B859-4A80-8312-639EF16CDC21}" type="presParOf" srcId="{B5884843-6255-4056-9A9E-852BE9CBE885}" destId="{86166DB5-7BA5-4138-B925-9BBFBA6620D3}" srcOrd="0" destOrd="0" presId="urn:microsoft.com/office/officeart/2005/8/layout/chevron2"/>
    <dgm:cxn modelId="{37808773-FFA8-49BC-8F49-1D501029C9E2}" type="presParOf" srcId="{B5884843-6255-4056-9A9E-852BE9CBE885}" destId="{F2911763-5A2C-44EA-A1B6-62CD34252E05}" srcOrd="1" destOrd="0" presId="urn:microsoft.com/office/officeart/2005/8/layout/chevron2"/>
    <dgm:cxn modelId="{06552C92-0F0B-41CA-BA5C-B782FE36AEFC}" type="presParOf" srcId="{A0AE6E92-0C7B-4486-AC03-B3A37E0E5609}" destId="{78149AF8-C3FC-460D-911C-C0B4CFF650A9}" srcOrd="3" destOrd="0" presId="urn:microsoft.com/office/officeart/2005/8/layout/chevron2"/>
    <dgm:cxn modelId="{1A6E936D-97F2-4CD2-B0A9-71DFB7DD15EC}" type="presParOf" srcId="{A0AE6E92-0C7B-4486-AC03-B3A37E0E5609}" destId="{08505BC7-5A80-4A68-9901-C17AF2C5E33F}" srcOrd="4" destOrd="0" presId="urn:microsoft.com/office/officeart/2005/8/layout/chevron2"/>
    <dgm:cxn modelId="{F5BF79C1-65A9-484B-AC57-9ECB1C5F812E}" type="presParOf" srcId="{08505BC7-5A80-4A68-9901-C17AF2C5E33F}" destId="{5B13DF95-2E4B-42CE-BAEC-A057A1D3371D}" srcOrd="0" destOrd="0" presId="urn:microsoft.com/office/officeart/2005/8/layout/chevron2"/>
    <dgm:cxn modelId="{7343DD04-CE2E-43AD-A9AB-1DA8322EBD94}" type="presParOf" srcId="{08505BC7-5A80-4A68-9901-C17AF2C5E33F}" destId="{5A89EC38-5309-4B5D-B66B-CCB7FBBA8995}" srcOrd="1" destOrd="0" presId="urn:microsoft.com/office/officeart/2005/8/layout/chevron2"/>
    <dgm:cxn modelId="{27EBE181-9459-4D8E-8ABC-912B82B0D52E}" type="presParOf" srcId="{A0AE6E92-0C7B-4486-AC03-B3A37E0E5609}" destId="{1DD31206-C242-4526-BCBF-D55CC89985D7}" srcOrd="5" destOrd="0" presId="urn:microsoft.com/office/officeart/2005/8/layout/chevron2"/>
    <dgm:cxn modelId="{39843AE7-9F1E-4797-B81B-EF22E589DDF5}" type="presParOf" srcId="{A0AE6E92-0C7B-4486-AC03-B3A37E0E5609}" destId="{33988171-C12F-402A-AFFA-C87FAAD4CE71}" srcOrd="6" destOrd="0" presId="urn:microsoft.com/office/officeart/2005/8/layout/chevron2"/>
    <dgm:cxn modelId="{863AB52C-1E64-4C66-B657-8D90A93E6667}" type="presParOf" srcId="{33988171-C12F-402A-AFFA-C87FAAD4CE71}" destId="{7799DC10-3EB5-47A8-B885-F63579EDC88F}" srcOrd="0" destOrd="0" presId="urn:microsoft.com/office/officeart/2005/8/layout/chevron2"/>
    <dgm:cxn modelId="{D6525815-BA9E-4DEF-9792-A4250882A1BC}" type="presParOf" srcId="{33988171-C12F-402A-AFFA-C87FAAD4CE71}" destId="{8FC78E10-638C-4538-952C-CC1508D830CB}" srcOrd="1" destOrd="0" presId="urn:microsoft.com/office/officeart/2005/8/layout/chevron2"/>
    <dgm:cxn modelId="{3007EC7C-471F-43C1-8107-53D242CEE65D}" type="presParOf" srcId="{A0AE6E92-0C7B-4486-AC03-B3A37E0E5609}" destId="{DE664656-BAC8-40E8-97E2-D9AF30976A55}" srcOrd="7" destOrd="0" presId="urn:microsoft.com/office/officeart/2005/8/layout/chevron2"/>
    <dgm:cxn modelId="{CDE81E71-416B-4FA4-ACFA-6D68A4F0091C}" type="presParOf" srcId="{A0AE6E92-0C7B-4486-AC03-B3A37E0E5609}" destId="{18E8344F-CCF8-40FA-A898-5AFA5C8ED468}" srcOrd="8" destOrd="0" presId="urn:microsoft.com/office/officeart/2005/8/layout/chevron2"/>
    <dgm:cxn modelId="{B376E72B-35D5-4CC3-BFEC-9C30F837B163}" type="presParOf" srcId="{18E8344F-CCF8-40FA-A898-5AFA5C8ED468}" destId="{19E52E2A-881E-49CC-ADD9-7F9DF947A01B}" srcOrd="0" destOrd="0" presId="urn:microsoft.com/office/officeart/2005/8/layout/chevron2"/>
    <dgm:cxn modelId="{C714C0FD-E152-400A-ADAC-7E5EF3A6314F}" type="presParOf" srcId="{18E8344F-CCF8-40FA-A898-5AFA5C8ED468}" destId="{8BD10C1A-DFE5-439D-A044-DCF82CBA1C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FE6F2-5A0B-484A-A0B6-0C69A1B8540E}">
      <dsp:nvSpPr>
        <dsp:cNvPr id="0" name=""/>
        <dsp:cNvSpPr/>
      </dsp:nvSpPr>
      <dsp:spPr>
        <a:xfrm rot="5400000">
          <a:off x="-178415" y="180296"/>
          <a:ext cx="1189434" cy="832604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I.</a:t>
          </a:r>
        </a:p>
      </dsp:txBody>
      <dsp:txXfrm rot="-5400000">
        <a:off x="0" y="418183"/>
        <a:ext cx="832604" cy="356830"/>
      </dsp:txXfrm>
    </dsp:sp>
    <dsp:sp modelId="{77748097-2660-441D-912F-169B830F3186}">
      <dsp:nvSpPr>
        <dsp:cNvPr id="0" name=""/>
        <dsp:cNvSpPr/>
      </dsp:nvSpPr>
      <dsp:spPr>
        <a:xfrm rot="5400000">
          <a:off x="4601735" y="-3767698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b="1" kern="1200" dirty="0">
              <a:latin typeface="+mj-lt"/>
            </a:rPr>
            <a:t>THE FINANCIAL SYSTEM</a:t>
          </a:r>
        </a:p>
      </dsp:txBody>
      <dsp:txXfrm rot="-5400000">
        <a:off x="832604" y="39174"/>
        <a:ext cx="8273654" cy="697650"/>
      </dsp:txXfrm>
    </dsp:sp>
    <dsp:sp modelId="{86166DB5-7BA5-4138-B925-9BBFBA6620D3}">
      <dsp:nvSpPr>
        <dsp:cNvPr id="0" name=""/>
        <dsp:cNvSpPr/>
      </dsp:nvSpPr>
      <dsp:spPr>
        <a:xfrm rot="5400000">
          <a:off x="-178415" y="1253597"/>
          <a:ext cx="1189434" cy="832604"/>
        </a:xfrm>
        <a:prstGeom prst="chevron">
          <a:avLst/>
        </a:prstGeom>
        <a:solidFill>
          <a:schemeClr val="accent2">
            <a:shade val="50000"/>
            <a:hueOff val="-16594"/>
            <a:satOff val="-3364"/>
            <a:lumOff val="185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II.</a:t>
          </a:r>
        </a:p>
      </dsp:txBody>
      <dsp:txXfrm rot="-5400000">
        <a:off x="0" y="1491484"/>
        <a:ext cx="832604" cy="356830"/>
      </dsp:txXfrm>
    </dsp:sp>
    <dsp:sp modelId="{F2911763-5A2C-44EA-A1B6-62CD34252E05}">
      <dsp:nvSpPr>
        <dsp:cNvPr id="0" name=""/>
        <dsp:cNvSpPr/>
      </dsp:nvSpPr>
      <dsp:spPr>
        <a:xfrm rot="5400000">
          <a:off x="4601735" y="-2693949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b="1" kern="1200" dirty="0">
              <a:latin typeface="+mj-lt"/>
            </a:rPr>
            <a:t>FINANCIAL MARKETS</a:t>
          </a:r>
        </a:p>
      </dsp:txBody>
      <dsp:txXfrm rot="-5400000">
        <a:off x="832604" y="1112923"/>
        <a:ext cx="8273654" cy="697650"/>
      </dsp:txXfrm>
    </dsp:sp>
    <dsp:sp modelId="{5B13DF95-2E4B-42CE-BAEC-A057A1D3371D}">
      <dsp:nvSpPr>
        <dsp:cNvPr id="0" name=""/>
        <dsp:cNvSpPr/>
      </dsp:nvSpPr>
      <dsp:spPr>
        <a:xfrm rot="5400000">
          <a:off x="-178415" y="2326897"/>
          <a:ext cx="1189434" cy="832604"/>
        </a:xfrm>
        <a:prstGeom prst="chevron">
          <a:avLst/>
        </a:prstGeom>
        <a:solidFill>
          <a:schemeClr val="accent2">
            <a:shade val="50000"/>
            <a:hueOff val="-33187"/>
            <a:satOff val="-6727"/>
            <a:lumOff val="370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III.</a:t>
          </a:r>
        </a:p>
      </dsp:txBody>
      <dsp:txXfrm rot="-5400000">
        <a:off x="0" y="2564784"/>
        <a:ext cx="832604" cy="356830"/>
      </dsp:txXfrm>
    </dsp:sp>
    <dsp:sp modelId="{5A89EC38-5309-4B5D-B66B-CCB7FBBA8995}">
      <dsp:nvSpPr>
        <dsp:cNvPr id="0" name=""/>
        <dsp:cNvSpPr/>
      </dsp:nvSpPr>
      <dsp:spPr>
        <a:xfrm rot="5400000">
          <a:off x="4601735" y="-1620648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b="1" kern="1200" dirty="0">
              <a:latin typeface="+mj-lt"/>
              <a:ea typeface="+mn-ea"/>
              <a:cs typeface="+mn-cs"/>
            </a:rPr>
            <a:t>FINANCIAL INSTITUTIONS</a:t>
          </a:r>
          <a:endParaRPr lang="en-US" sz="4500" kern="1200" dirty="0">
            <a:latin typeface="+mj-lt"/>
          </a:endParaRPr>
        </a:p>
      </dsp:txBody>
      <dsp:txXfrm rot="-5400000">
        <a:off x="832604" y="2186224"/>
        <a:ext cx="8273654" cy="697650"/>
      </dsp:txXfrm>
    </dsp:sp>
    <dsp:sp modelId="{7799DC10-3EB5-47A8-B885-F63579EDC88F}">
      <dsp:nvSpPr>
        <dsp:cNvPr id="0" name=""/>
        <dsp:cNvSpPr/>
      </dsp:nvSpPr>
      <dsp:spPr>
        <a:xfrm rot="5400000">
          <a:off x="-178415" y="3400198"/>
          <a:ext cx="1189434" cy="832604"/>
        </a:xfrm>
        <a:prstGeom prst="chevron">
          <a:avLst/>
        </a:prstGeom>
        <a:solidFill>
          <a:schemeClr val="accent2">
            <a:shade val="50000"/>
            <a:hueOff val="-33187"/>
            <a:satOff val="-6727"/>
            <a:lumOff val="3700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IV.</a:t>
          </a:r>
        </a:p>
      </dsp:txBody>
      <dsp:txXfrm rot="-5400000">
        <a:off x="0" y="3638085"/>
        <a:ext cx="832604" cy="356830"/>
      </dsp:txXfrm>
    </dsp:sp>
    <dsp:sp modelId="{8FC78E10-638C-4538-952C-CC1508D830CB}">
      <dsp:nvSpPr>
        <dsp:cNvPr id="0" name=""/>
        <dsp:cNvSpPr/>
      </dsp:nvSpPr>
      <dsp:spPr>
        <a:xfrm rot="5400000">
          <a:off x="4601735" y="-547348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b="1" kern="1200" dirty="0">
              <a:latin typeface="+mj-lt"/>
              <a:ea typeface="+mn-ea"/>
              <a:cs typeface="+mn-cs"/>
            </a:rPr>
            <a:t>LAW OF ONE PRICE</a:t>
          </a:r>
          <a:endParaRPr lang="en-US" sz="4500" kern="1200" dirty="0">
            <a:latin typeface="+mj-lt"/>
          </a:endParaRPr>
        </a:p>
      </dsp:txBody>
      <dsp:txXfrm rot="-5400000">
        <a:off x="832604" y="3259524"/>
        <a:ext cx="8273654" cy="697650"/>
      </dsp:txXfrm>
    </dsp:sp>
    <dsp:sp modelId="{19E52E2A-881E-49CC-ADD9-7F9DF947A01B}">
      <dsp:nvSpPr>
        <dsp:cNvPr id="0" name=""/>
        <dsp:cNvSpPr/>
      </dsp:nvSpPr>
      <dsp:spPr>
        <a:xfrm rot="5400000">
          <a:off x="-178415" y="4473499"/>
          <a:ext cx="1189434" cy="832604"/>
        </a:xfrm>
        <a:prstGeom prst="chevron">
          <a:avLst/>
        </a:prstGeom>
        <a:solidFill>
          <a:schemeClr val="accent2">
            <a:shade val="50000"/>
            <a:hueOff val="-16594"/>
            <a:satOff val="-3364"/>
            <a:lumOff val="1850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V</a:t>
          </a:r>
        </a:p>
      </dsp:txBody>
      <dsp:txXfrm rot="-5400000">
        <a:off x="0" y="4711386"/>
        <a:ext cx="832604" cy="356830"/>
      </dsp:txXfrm>
    </dsp:sp>
    <dsp:sp modelId="{8BD10C1A-DFE5-439D-A044-DCF82CBA1C70}">
      <dsp:nvSpPr>
        <dsp:cNvPr id="0" name=""/>
        <dsp:cNvSpPr/>
      </dsp:nvSpPr>
      <dsp:spPr>
        <a:xfrm rot="5400000">
          <a:off x="4601735" y="525952"/>
          <a:ext cx="773132" cy="83113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b="1" kern="1200" dirty="0">
              <a:latin typeface="+mj-lt"/>
            </a:rPr>
            <a:t>FUN PUZZLES</a:t>
          </a:r>
        </a:p>
      </dsp:txBody>
      <dsp:txXfrm rot="-5400000">
        <a:off x="832604" y="4332825"/>
        <a:ext cx="8273654" cy="69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Financial Markets and Institutions (M&amp;I)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Nguyễn Mạnh Hiệp FTU2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C2545CC-EA56-49B8-B497-8F8B6AC2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Financial Markets and Institutions (M&amp;I)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Nguyễn Mạnh Hiệp FTU2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BF2BEB-69F8-431C-9A27-EEB99C160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Markets and Institutions (M&amp;I)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Nguyễn Mạnh Hiệp FTU2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F2BEB-69F8-431C-9A27-EEB99C1603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CBA1-5E06-4AAE-8B1D-BADDD55A35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1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Financial Markets and Institutions (M&amp;I)</a:t>
            </a: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Nguyễn Mạnh Hiệp FTU2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5704-DE92-484A-B048-B1AFD5DBBF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5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Financial Markets and Institutions (M&amp;I)</a:t>
            </a:r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Nguyễn Mạnh Hiệp FTU2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25ED9F-1152-438D-AB59-25010EC2E072}" type="slidenum">
              <a:rPr lang="en-US" smtClean="0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90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Nguyễn Mạnh Hiệp FTU2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2068F-418B-4B43-A071-3EEC89035CB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1384-35D3-4E24-B5B5-F09A5936025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142875"/>
            <a:ext cx="2249487" cy="5983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2875"/>
            <a:ext cx="6599238" cy="5983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2E60-DC49-46DF-AA4D-2DB3622844A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FC685-2EE6-4E8B-8B57-13668B332CC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38FFB-B064-46FF-AEFE-FDBF423D3F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1961-8601-41AB-8990-5C4780EF581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1D33B-7EEE-4B47-83CE-DACDF4571A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930B8-4234-4DDE-A318-FB9A6318338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E472-2AA5-40FB-9448-6294DF09E21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E3E66-F402-4F95-93C0-C90C0568C3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0A3A9-996F-4DC7-964C-487BBAF1D3E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28CF6-417F-4BEA-A1D1-19A0E382E4A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C4B2B-1444-46F9-8632-B31729C43BF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DF325-9CE3-4C79-A145-803CB46E0B3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142875"/>
            <a:ext cx="2249487" cy="5983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2875"/>
            <a:ext cx="6599238" cy="5983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900C-2477-4CEE-87E7-1FDE47CF4CE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2875" y="1428750"/>
            <a:ext cx="8858250" cy="46974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DB2C-FDFE-428B-B860-45AF3EFB69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A4CB7-B42D-4324-B5F7-8560074A05B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70B10-82FA-45E1-9E15-9204540954F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50BF5-BB09-470F-A9F4-118EAC84A56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280D3-7747-4F65-9596-754273B157A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77FA8-FA99-4EB9-AB82-145B43214C9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7D628-19E9-4335-9E84-DF63FE07BBA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7828E-EDB9-4DDD-9D13-D0EA23EC420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0188" y="142875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875" y="1428750"/>
            <a:ext cx="885825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4ED07ED0-20C9-4613-B4F5-CE0974B6BD2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0188" y="142875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875" y="1428750"/>
            <a:ext cx="885825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4A24F0AB-0867-4A80-8F51-7418E4A200A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s.org/speeches/sp040927.htm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21D5F1-0473-4E1B-8D8A-8DA83FB29BFF}" type="slidenum">
              <a:rPr lang="vi-VN" smtClean="0"/>
              <a:pPr/>
              <a:t>1</a:t>
            </a:fld>
            <a:endParaRPr lang="vi-VN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8610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 dirty="0">
                <a:latin typeface="+mj-lt"/>
              </a:rPr>
              <a:t>WARNING</a:t>
            </a:r>
          </a:p>
          <a:p>
            <a:pPr algn="l"/>
            <a:endParaRPr lang="en-US" b="1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This collection of slides provides an idea of the course structure and key words.</a:t>
            </a:r>
          </a:p>
          <a:p>
            <a:pPr algn="l"/>
            <a:endParaRPr lang="en-US" b="1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It is </a:t>
            </a:r>
            <a:r>
              <a:rPr lang="en-US" b="1" u="sng" dirty="0">
                <a:latin typeface="+mj-lt"/>
              </a:rPr>
              <a:t>NOT</a:t>
            </a:r>
            <a:r>
              <a:rPr lang="en-US" b="1" dirty="0">
                <a:latin typeface="+mj-lt"/>
              </a:rPr>
              <a:t> intended to substitute the readings required by the instructor.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10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7033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b="1" dirty="0"/>
              <a:t>Direct finance</a:t>
            </a:r>
            <a:r>
              <a:rPr lang="en-US" sz="3000" dirty="0"/>
              <a:t>: borrowers issue securities to borrow funds directly from the lenders.</a:t>
            </a:r>
          </a:p>
          <a:p>
            <a:pPr>
              <a:buFont typeface="Wingdings" pitchFamily="2" charset="2"/>
              <a:buChar char="§"/>
            </a:pPr>
            <a:r>
              <a:rPr lang="en-US" sz="3000" b="1" dirty="0"/>
              <a:t>Indirect finance</a:t>
            </a:r>
            <a:r>
              <a:rPr lang="en-US" sz="3000" dirty="0"/>
              <a:t>: financial intermediaries channel funds from lenders to borrowers.</a:t>
            </a:r>
          </a:p>
          <a:p>
            <a:pPr>
              <a:buFontTx/>
              <a:buNone/>
            </a:pPr>
            <a:r>
              <a:rPr lang="en-US" sz="2000" i="1" dirty="0"/>
              <a:t>(Reference: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, Chapter 2)</a:t>
            </a:r>
          </a:p>
          <a:p>
            <a:pPr>
              <a:buNone/>
            </a:pPr>
            <a:r>
              <a:rPr lang="en-US" sz="3000" b="1" dirty="0"/>
              <a:t>Function</a:t>
            </a:r>
            <a:r>
              <a:rPr lang="en-US" sz="3000" dirty="0"/>
              <a:t>: Channels and allocates funds efficiently from savers to spenders, across economic sectors and geographical areas.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11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6271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i="1" dirty="0"/>
              <a:t>Example:</a:t>
            </a:r>
            <a:r>
              <a:rPr lang="en-US" sz="3000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More developed financial systems utilize more external funds.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In the U.S., external funds finance around 50% of investments.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In Vietnam, the number is somewhere less than 20%. 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12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88392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/>
              <a:t>Example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Large firms use more external funding.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 algn="r">
              <a:buNone/>
            </a:pPr>
            <a:r>
              <a:rPr lang="en-US" sz="2000" i="1" dirty="0"/>
              <a:t>(Source: WB) 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609600" y="2438400"/>
          <a:ext cx="8229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FAFE2C-9077-4A8B-A2E4-3F7C9EE8FC1B}" type="slidenum">
              <a:rPr lang="vi-VN" smtClean="0"/>
              <a:pPr/>
              <a:t>13</a:t>
            </a:fld>
            <a:endParaRPr lang="vi-VN"/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/>
              <a:t>Capital Movements in the Financial System</a:t>
            </a:r>
            <a:endParaRPr lang="vi-VN" sz="3000" b="1" dirty="0"/>
          </a:p>
        </p:txBody>
      </p:sp>
      <p:sp>
        <p:nvSpPr>
          <p:cNvPr id="922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8295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-304800" y="6172200"/>
            <a:ext cx="4572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 dirty="0">
                <a:latin typeface="+mn-lt"/>
              </a:rPr>
              <a:t>(Refer: Mishkin 9</a:t>
            </a:r>
            <a:r>
              <a:rPr lang="en-US" sz="2000" i="1" baseline="30000" dirty="0">
                <a:latin typeface="+mn-lt"/>
              </a:rPr>
              <a:t>th</a:t>
            </a:r>
            <a:r>
              <a:rPr lang="en-US" sz="2000" i="1" dirty="0">
                <a:latin typeface="+mn-lt"/>
              </a:rPr>
              <a:t> Chapter 2)</a:t>
            </a:r>
            <a:endParaRPr lang="vi-VN" sz="2000" i="1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B2A5C5-2EDF-44F5-A67E-DD79445E49B0}" type="slidenum">
              <a:rPr lang="vi-VN" smtClean="0"/>
              <a:pPr/>
              <a:t>14</a:t>
            </a:fld>
            <a:endParaRPr lang="vi-VN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/>
              <a:t>Sources of External Funds for Nonfinancial Businesses </a:t>
            </a: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7)</a:t>
            </a:r>
            <a:endParaRPr lang="vi-VN" sz="2000" i="1" dirty="0"/>
          </a:p>
        </p:txBody>
      </p:sp>
      <p:sp>
        <p:nvSpPr>
          <p:cNvPr id="1229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B2A5C5-2EDF-44F5-A67E-DD79445E49B0}" type="slidenum">
              <a:rPr lang="vi-VN" smtClean="0"/>
              <a:pPr/>
              <a:t>15</a:t>
            </a:fld>
            <a:endParaRPr lang="vi-VN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/>
              <a:t>Sources of External Funds (Vietnam) </a:t>
            </a:r>
            <a:r>
              <a:rPr lang="en-US" sz="2000" i="1" dirty="0"/>
              <a:t>(Source: WB)</a:t>
            </a:r>
            <a:endParaRPr lang="vi-VN" sz="2000" i="1" dirty="0"/>
          </a:p>
        </p:txBody>
      </p:sp>
      <p:sp>
        <p:nvSpPr>
          <p:cNvPr id="1229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523444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16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8839200" cy="4697413"/>
          </a:xfrm>
        </p:spPr>
        <p:txBody>
          <a:bodyPr/>
          <a:lstStyle/>
          <a:p>
            <a:pPr>
              <a:buNone/>
            </a:pPr>
            <a:r>
              <a:rPr lang="en-US" sz="3000" b="1" dirty="0"/>
              <a:t>Sources of External Funding</a:t>
            </a:r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 algn="r">
              <a:buNone/>
            </a:pPr>
            <a:r>
              <a:rPr lang="en-US" sz="2000" i="1" dirty="0"/>
              <a:t>(Source: WB) 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457200" y="18288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B2A5C5-2EDF-44F5-A67E-DD79445E49B0}" type="slidenum">
              <a:rPr lang="vi-VN" smtClean="0"/>
              <a:pPr/>
              <a:t>17</a:t>
            </a:fld>
            <a:endParaRPr lang="vi-VN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76200" y="14747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The economies usually emphasize either direct finance or indirect finance thus they are called relationship-based/bank-dominated or arm’s-length/market-based financial systems.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Some think the distinction is unimportant to the growth of the economy. </a:t>
            </a:r>
            <a:r>
              <a:rPr lang="en-US" sz="2000" i="1" dirty="0"/>
              <a:t>(Refer: Beck 2003, Financial Dependence and International Trade, Review of International Economics)</a:t>
            </a:r>
          </a:p>
        </p:txBody>
      </p:sp>
      <p:sp>
        <p:nvSpPr>
          <p:cNvPr id="1229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B2A5C5-2EDF-44F5-A67E-DD79445E49B0}" type="slidenum">
              <a:rPr lang="vi-VN" smtClean="0"/>
              <a:pPr/>
              <a:t>18</a:t>
            </a:fld>
            <a:endParaRPr lang="vi-VN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Some say it is important. For example: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/>
              <a:t>Bank-dominated system is more advantageous in financing physical-asset-intensive industries and more suitable for developed economies while 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/>
              <a:t>Market-based has comparative advantage in financing high-tech R&amp;D-based industries with intangible assets and more suitable for underdeveloped economies. </a:t>
            </a:r>
          </a:p>
          <a:p>
            <a:pPr>
              <a:buNone/>
            </a:pPr>
            <a:r>
              <a:rPr lang="en-US" sz="2000" i="1" dirty="0"/>
              <a:t>(</a:t>
            </a:r>
            <a:r>
              <a:rPr lang="en-US" sz="2000" i="1" dirty="0" err="1"/>
              <a:t>Rajan</a:t>
            </a:r>
            <a:r>
              <a:rPr lang="en-US" sz="2000" i="1" dirty="0"/>
              <a:t>, </a:t>
            </a:r>
            <a:r>
              <a:rPr lang="en-US" sz="2000" i="1" dirty="0" err="1"/>
              <a:t>Zingales</a:t>
            </a:r>
            <a:r>
              <a:rPr lang="en-US" sz="2000" i="1" dirty="0"/>
              <a:t>: Financial System, Industrial Structure, and Growth, Oxford Review of Economic Policy, 2001)</a:t>
            </a:r>
          </a:p>
        </p:txBody>
      </p:sp>
      <p:sp>
        <p:nvSpPr>
          <p:cNvPr id="1229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D8294F-816F-46D2-9627-A3968DB366F8}" type="slidenum">
              <a:rPr lang="vi-VN" smtClean="0"/>
              <a:pPr/>
              <a:t>19</a:t>
            </a:fld>
            <a:endParaRPr lang="vi-VN"/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dirty="0"/>
              <a:t>Financial Assets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Are vehicles for transferring funds.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They are </a:t>
            </a:r>
            <a:r>
              <a:rPr lang="en-US" sz="3000" b="1" i="1" dirty="0"/>
              <a:t>legal</a:t>
            </a:r>
            <a:r>
              <a:rPr lang="en-US" sz="3000" dirty="0"/>
              <a:t> contracts which associate gains and losses for the parties with the actual occurrence of </a:t>
            </a:r>
            <a:r>
              <a:rPr lang="en-US" sz="3000" b="1" i="1" dirty="0"/>
              <a:t>uncertain</a:t>
            </a:r>
            <a:r>
              <a:rPr lang="en-US" sz="3000" dirty="0"/>
              <a:t> events.</a:t>
            </a:r>
          </a:p>
          <a:p>
            <a:pPr>
              <a:buFontTx/>
              <a:buNone/>
            </a:pPr>
            <a:r>
              <a:rPr lang="en-US" sz="2000" i="1" dirty="0"/>
              <a:t>(Reference: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, Chapter 7)</a:t>
            </a:r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126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0" y="2209800"/>
            <a:ext cx="9144000" cy="32766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TCH401</a:t>
            </a:r>
            <a:br>
              <a:rPr lang="en-US" sz="3200" b="1" i="1" dirty="0">
                <a:solidFill>
                  <a:schemeClr val="tx1"/>
                </a:solidFill>
              </a:rPr>
            </a:br>
            <a:r>
              <a:rPr lang="en-US" sz="2500" b="1" dirty="0">
                <a:solidFill>
                  <a:schemeClr val="tx1"/>
                </a:solidFill>
              </a:rPr>
              <a:t>FINANCIAL MARKETS AND INSTITUTIONS </a:t>
            </a:r>
            <a:br>
              <a:rPr lang="en-US" sz="2500" b="1" dirty="0">
                <a:solidFill>
                  <a:schemeClr val="tx1"/>
                </a:solidFill>
              </a:rPr>
            </a:br>
            <a:r>
              <a:rPr lang="en-US" sz="2500" b="1" i="1" dirty="0">
                <a:solidFill>
                  <a:schemeClr val="tx1"/>
                </a:solidFill>
              </a:rPr>
              <a:t>Nguyen </a:t>
            </a:r>
            <a:r>
              <a:rPr lang="en-US" sz="2500" b="1" i="1" dirty="0" err="1">
                <a:solidFill>
                  <a:schemeClr val="tx1"/>
                </a:solidFill>
              </a:rPr>
              <a:t>Manh</a:t>
            </a:r>
            <a:r>
              <a:rPr lang="en-US" sz="2500" b="1" i="1" dirty="0">
                <a:solidFill>
                  <a:schemeClr val="tx1"/>
                </a:solidFill>
              </a:rPr>
              <a:t> Hiep</a:t>
            </a:r>
            <a:br>
              <a:rPr lang="en-US" sz="2500" b="1" i="1" dirty="0">
                <a:solidFill>
                  <a:schemeClr val="tx1"/>
                </a:solidFill>
              </a:rPr>
            </a:br>
            <a:r>
              <a:rPr lang="en-US" sz="2500" b="1" i="1" dirty="0">
                <a:solidFill>
                  <a:schemeClr val="tx1"/>
                </a:solidFill>
              </a:rPr>
              <a:t>2021</a:t>
            </a:r>
            <a:br>
              <a:rPr lang="en-US" sz="2500" b="1" i="1" dirty="0">
                <a:solidFill>
                  <a:schemeClr val="tx1"/>
                </a:solidFill>
              </a:rPr>
            </a:br>
            <a:endParaRPr lang="vi-VN" sz="2500" b="1" dirty="0">
              <a:solidFill>
                <a:schemeClr val="tx1"/>
              </a:solidFill>
            </a:endParaRPr>
          </a:p>
        </p:txBody>
      </p:sp>
      <p:sp>
        <p:nvSpPr>
          <p:cNvPr id="40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3BAD24-120C-4693-BC05-59A13266C2CE}" type="slidenum">
              <a:rPr lang="vi-VN" smtClean="0"/>
              <a:pPr/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D8294F-816F-46D2-9627-A3968DB366F8}" type="slidenum">
              <a:rPr lang="vi-VN" smtClean="0"/>
              <a:pPr/>
              <a:t>20</a:t>
            </a:fld>
            <a:endParaRPr lang="vi-VN"/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dirty="0"/>
              <a:t>Laws and Regulations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Important for the design, efficiency, stability and innovation of the financial system. </a:t>
            </a:r>
            <a:r>
              <a:rPr lang="en-US" sz="2000" i="1" dirty="0"/>
              <a:t>(Porta, Silanes, Shleifer, </a:t>
            </a:r>
            <a:r>
              <a:rPr lang="en-US" sz="2000" i="1" dirty="0" err="1"/>
              <a:t>Vishny</a:t>
            </a:r>
            <a:r>
              <a:rPr lang="en-US" sz="2000" i="1" dirty="0"/>
              <a:t> 1998, Law and Finance, Journal of Political Economy)</a:t>
            </a:r>
          </a:p>
          <a:p>
            <a:pPr>
              <a:buFont typeface="Wingdings" pitchFamily="2" charset="2"/>
              <a:buChar char="§"/>
            </a:pPr>
            <a:r>
              <a:rPr lang="en-US" sz="3000" b="1" dirty="0"/>
              <a:t>Religious law</a:t>
            </a:r>
            <a:r>
              <a:rPr lang="en-US" sz="3000" dirty="0"/>
              <a:t>: Islamic law sets legal framework for Islamic banking.</a:t>
            </a:r>
          </a:p>
          <a:p>
            <a:pPr>
              <a:buFont typeface="Wingdings" pitchFamily="2" charset="2"/>
              <a:buChar char="§"/>
            </a:pPr>
            <a:r>
              <a:rPr lang="en-US" sz="3000" b="1" dirty="0"/>
              <a:t>Positive law</a:t>
            </a:r>
            <a:r>
              <a:rPr lang="en-US" sz="3000" dirty="0"/>
              <a:t>: Common law and Civil law.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Bankruptcy law, tax law, other regulations and supervision authorities are important. </a:t>
            </a:r>
            <a:r>
              <a:rPr lang="en-US" sz="2000" i="1" dirty="0"/>
              <a:t>(how?)</a:t>
            </a:r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126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C4AD53-C8D0-49A6-B585-EF8C2C2E3435}" type="slidenum">
              <a:rPr lang="vi-VN" smtClean="0"/>
              <a:pPr/>
              <a:t>21</a:t>
            </a:fld>
            <a:endParaRPr lang="vi-VN"/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dirty="0"/>
              <a:t>Financial markets are factor markets (capital).</a:t>
            </a:r>
          </a:p>
          <a:p>
            <a:pPr>
              <a:buFontTx/>
              <a:buNone/>
            </a:pPr>
            <a:r>
              <a:rPr lang="en-US" sz="3000" b="1" i="1" dirty="0"/>
              <a:t>Function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Channel funds from saving to investment.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Determine prices of financial instruments.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Reduce information cost, search cost.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Create liquidity.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Government implements its economic policy.</a:t>
            </a:r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2; Madura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1)</a:t>
            </a:r>
            <a:endParaRPr lang="vi-VN" sz="2000" i="1" dirty="0"/>
          </a:p>
        </p:txBody>
      </p:sp>
      <p:sp>
        <p:nvSpPr>
          <p:cNvPr id="1331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B0808F-2D7A-4C18-A2ED-3E250DA0E36D}" type="slidenum">
              <a:rPr lang="vi-VN" smtClean="0"/>
              <a:pPr/>
              <a:t>22</a:t>
            </a:fld>
            <a:endParaRPr lang="vi-VN"/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endParaRPr lang="en-US" sz="3000" b="1" i="1" dirty="0"/>
          </a:p>
          <a:p>
            <a:pPr>
              <a:buFontTx/>
              <a:buNone/>
            </a:pPr>
            <a:r>
              <a:rPr lang="en-US" sz="3000" b="1" i="1" dirty="0"/>
              <a:t>Qualities of Financial Markets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Transparency.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Liquidity.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Assurity</a:t>
            </a:r>
            <a:r>
              <a:rPr lang="en-US" sz="3000" dirty="0"/>
              <a:t> of completion.</a:t>
            </a:r>
          </a:p>
        </p:txBody>
      </p:sp>
      <p:sp>
        <p:nvSpPr>
          <p:cNvPr id="1434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B8ADCE-76C4-4113-94C5-A8B2870DB53E}" type="slidenum">
              <a:rPr lang="vi-VN" smtClean="0"/>
              <a:pPr/>
              <a:t>23</a:t>
            </a:fld>
            <a:endParaRPr lang="vi-VN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38100" y="1422739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Characteristics of a Liquid Market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Low bid-ask spreads.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Deep.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Resilient.</a:t>
            </a:r>
          </a:p>
          <a:p>
            <a:pPr>
              <a:buFontTx/>
              <a:buNone/>
            </a:pPr>
            <a:r>
              <a:rPr lang="en-US" sz="3000" b="1" i="1" dirty="0"/>
              <a:t>Factors Contributing to Market Liquidity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Many buyers and sellers.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Diversity of participants (opinions, information, needs…).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Convenience.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Integrity.</a:t>
            </a:r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8FE7AB-1E47-4DB3-91BA-F0D65523D77F}" type="slidenum">
              <a:rPr lang="vi-VN" smtClean="0"/>
              <a:pPr/>
              <a:t>24</a:t>
            </a:fld>
            <a:endParaRPr lang="vi-VN"/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The Cost of Trading Components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Explicit costs (broker commission, taxes, fees,…)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The bid-ask spread.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Market (price) impact.                      Implicit costs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Missed trade opportunity costs.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Delay costs.</a:t>
            </a:r>
          </a:p>
          <a:p>
            <a:pPr>
              <a:buFontTx/>
              <a:buNone/>
            </a:pPr>
            <a:r>
              <a:rPr lang="en-US" sz="2000" i="1" dirty="0"/>
              <a:t>(Refer: CFAI 2020 Level 3 Volume 6 SS16)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/>
              <a:t>Wagner, Edward, 1993, Best Execution, Financial Analyst Journal.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638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  <p:sp>
        <p:nvSpPr>
          <p:cNvPr id="16389" name="Right Brace 6"/>
          <p:cNvSpPr>
            <a:spLocks/>
          </p:cNvSpPr>
          <p:nvPr/>
        </p:nvSpPr>
        <p:spPr bwMode="auto">
          <a:xfrm>
            <a:off x="6019800" y="2438400"/>
            <a:ext cx="381000" cy="2133600"/>
          </a:xfrm>
          <a:prstGeom prst="rightBrace">
            <a:avLst>
              <a:gd name="adj1" fmla="val 832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921917-B85A-420A-8A43-EF46C0A84ED1}" type="slidenum">
              <a:rPr lang="vi-VN" smtClean="0"/>
              <a:pPr/>
              <a:t>25</a:t>
            </a:fld>
            <a:endParaRPr lang="vi-VN"/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Example of the Cost Components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1/1 the stock price for ABC closes at $20.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2/1 Phuong Xuan decides to submit a buy limit order for 100 shares of ABC at $19.75. During the day, the price never falls to $19.75 and closes at $20.05.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3/1 Phuong Xuan submit a buy limit order for 100 ABC shares at $20.06. Only 80 shares are bought at $20.06, order for the remaining 20 shares is cancelled. The commissions and fees are $2. The stock closes at $20.1.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741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1132D9-39DD-47AC-827F-6BB93D7F75A9}" type="slidenum">
              <a:rPr lang="vi-VN" smtClean="0"/>
              <a:pPr/>
              <a:t>26</a:t>
            </a:fld>
            <a:endParaRPr lang="vi-VN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/>
              <a:t>Example: the Cost Components: Implementation Shortfall Method</a:t>
            </a:r>
          </a:p>
          <a:p>
            <a:pPr>
              <a:buFont typeface="Wingdings" pitchFamily="2" charset="2"/>
              <a:buChar char="§"/>
            </a:pPr>
            <a:r>
              <a:rPr lang="pt-PT" sz="3000"/>
              <a:t>Cost if buy 100 at 1/1: 100*$20. Portfolio value at 3/1: 100*$20.1. Gain $10. </a:t>
            </a:r>
          </a:p>
          <a:p>
            <a:pPr>
              <a:buFont typeface="Wingdings" pitchFamily="2" charset="2"/>
              <a:buChar char="§"/>
            </a:pPr>
            <a:r>
              <a:rPr lang="pt-PT" sz="3000"/>
              <a:t>Actual gain (80*$20.1)–(80*$20.06+$2)=$1.2.</a:t>
            </a:r>
            <a:endParaRPr lang="en-US" sz="3000"/>
          </a:p>
          <a:p>
            <a:pPr>
              <a:buFont typeface="Wingdings" pitchFamily="2" charset="2"/>
              <a:buChar char="§"/>
            </a:pPr>
            <a:r>
              <a:rPr lang="pt-PT" sz="3000"/>
              <a:t>Imp. Shortfall=(10-1.2)/2000=0.44%. </a:t>
            </a:r>
            <a:endParaRPr lang="en-US" sz="3000"/>
          </a:p>
          <a:p>
            <a:pPr>
              <a:buFontTx/>
              <a:buNone/>
            </a:pPr>
            <a:endParaRPr lang="en-US" sz="3000"/>
          </a:p>
          <a:p>
            <a:pPr>
              <a:buFontTx/>
              <a:buNone/>
            </a:pPr>
            <a:endParaRPr lang="en-US" sz="3000"/>
          </a:p>
          <a:p>
            <a:pPr>
              <a:buFontTx/>
              <a:buNone/>
            </a:pPr>
            <a:endParaRPr lang="vi-VN" sz="3000" i="1"/>
          </a:p>
        </p:txBody>
      </p:sp>
      <p:sp>
        <p:nvSpPr>
          <p:cNvPr id="1843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00412E-9286-43F8-9BEA-C4F3B379B1E1}" type="slidenum">
              <a:rPr lang="vi-VN" smtClean="0"/>
              <a:pPr/>
              <a:t>27</a:t>
            </a:fld>
            <a:endParaRPr lang="vi-VN"/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Example: the Cost Components: Implementation Shortfall Method (</a:t>
            </a:r>
            <a:r>
              <a:rPr lang="en-US" sz="3000" b="1" i="1" dirty="0" err="1"/>
              <a:t>cont</a:t>
            </a:r>
            <a:r>
              <a:rPr lang="en-US" sz="3000" b="1" i="1" dirty="0"/>
              <a:t>’)</a:t>
            </a:r>
          </a:p>
          <a:p>
            <a:r>
              <a:rPr lang="pt-PT" sz="3000" dirty="0"/>
              <a:t>Explicit costs = 2/2000 = 0.1%.</a:t>
            </a:r>
            <a:endParaRPr lang="en-US" sz="3000" dirty="0"/>
          </a:p>
          <a:p>
            <a:r>
              <a:rPr lang="pt-PT" sz="3000" dirty="0"/>
              <a:t>Realized profit/loss</a:t>
            </a:r>
          </a:p>
          <a:p>
            <a:pPr>
              <a:buFontTx/>
              <a:buNone/>
            </a:pPr>
            <a:r>
              <a:rPr lang="pt-PT" sz="3000" dirty="0"/>
              <a:t>((20.06-20.05)/20)*(80/100)=0.04%</a:t>
            </a:r>
            <a:endParaRPr lang="en-US" sz="3000" dirty="0"/>
          </a:p>
          <a:p>
            <a:r>
              <a:rPr lang="pt-PT" sz="3000" dirty="0"/>
              <a:t>Delay costs</a:t>
            </a:r>
          </a:p>
          <a:p>
            <a:pPr>
              <a:buFontTx/>
              <a:buNone/>
            </a:pPr>
            <a:r>
              <a:rPr lang="pt-PT" sz="3000" dirty="0"/>
              <a:t>((20.05-20)/20)*(80/100)=0.2%</a:t>
            </a:r>
            <a:endParaRPr lang="en-US" sz="3000" dirty="0"/>
          </a:p>
          <a:p>
            <a:r>
              <a:rPr lang="pt-PT" sz="3000" dirty="0"/>
              <a:t>Missed trade opportunity cost</a:t>
            </a:r>
          </a:p>
          <a:p>
            <a:pPr>
              <a:buFontTx/>
              <a:buNone/>
            </a:pPr>
            <a:r>
              <a:rPr lang="pt-PT" sz="3000" dirty="0"/>
              <a:t>((20.1-20)/20)*(20/100)=0.1%.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Total: 0.44% = implementation shortfall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1E8651-1489-4193-BE10-0F0AB8744FFA}" type="slidenum">
              <a:rPr lang="vi-VN" smtClean="0"/>
              <a:pPr/>
              <a:t>28</a:t>
            </a:fld>
            <a:endParaRPr lang="vi-VN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0" y="1398588"/>
            <a:ext cx="9829800" cy="4697412"/>
          </a:xfrm>
        </p:spPr>
        <p:txBody>
          <a:bodyPr/>
          <a:lstStyle/>
          <a:p>
            <a:pPr>
              <a:buNone/>
            </a:pPr>
            <a:r>
              <a:rPr lang="en-US" sz="3000" b="1" i="1" dirty="0"/>
              <a:t>Global Equity Trading Costs </a:t>
            </a:r>
            <a:r>
              <a:rPr lang="en-US" sz="2000" b="1" i="1" dirty="0"/>
              <a:t>(basis points) </a:t>
            </a:r>
            <a:r>
              <a:rPr lang="en-US" sz="2000" i="1" dirty="0"/>
              <a:t>(CFA Curriculum) </a:t>
            </a:r>
            <a:endParaRPr lang="en-US" sz="2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048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78105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AF6820-AB3D-4069-B176-85BE500A61BB}" type="slidenum">
              <a:rPr lang="vi-VN" smtClean="0"/>
              <a:pPr/>
              <a:t>29</a:t>
            </a:fld>
            <a:endParaRPr lang="vi-VN"/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Types of Traders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Information-motivated traders. 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Value-motivated traders.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Liquidity-motivated traders.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Passive traders.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Dealers.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Day traders. 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150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0" y="2209800"/>
            <a:ext cx="9144000" cy="32766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CHAPTER 1</a:t>
            </a:r>
            <a:br>
              <a:rPr lang="en-US" sz="3200" b="1" i="1" dirty="0">
                <a:solidFill>
                  <a:schemeClr val="tx1"/>
                </a:solidFill>
              </a:rPr>
            </a:br>
            <a:r>
              <a:rPr lang="en-US" sz="2500" b="1" dirty="0">
                <a:solidFill>
                  <a:schemeClr val="tx1"/>
                </a:solidFill>
              </a:rPr>
              <a:t>INTRODUCTION</a:t>
            </a:r>
            <a:br>
              <a:rPr lang="en-US" sz="2500" b="1" i="1" dirty="0">
                <a:solidFill>
                  <a:schemeClr val="tx1"/>
                </a:solidFill>
              </a:rPr>
            </a:br>
            <a:endParaRPr lang="vi-VN" sz="2500" b="1" dirty="0">
              <a:solidFill>
                <a:schemeClr val="tx1"/>
              </a:solidFill>
            </a:endParaRP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5DEB2E-68D2-46BE-A25F-BB6A7D7C32F4}" type="slidenum">
              <a:rPr lang="vi-VN" smtClean="0"/>
              <a:pPr/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2CEA0D-0A05-484E-B88D-DCA49663CDD2}" type="slidenum">
              <a:rPr lang="vi-VN" smtClean="0"/>
              <a:pPr/>
              <a:t>30</a:t>
            </a:fld>
            <a:endParaRPr lang="vi-VN"/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Financial Market Structure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Monetary markets and Capital markets. 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Debt markets and Equity markets.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Primary markets and Secondary markets.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Exchanges and Over-the-counter markets.</a:t>
            </a:r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2)</a:t>
            </a:r>
          </a:p>
          <a:p>
            <a:pPr>
              <a:buFontTx/>
              <a:buNone/>
            </a:pPr>
            <a:r>
              <a:rPr lang="pt-PT" sz="3000" dirty="0"/>
              <a:t> 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II.	FINANCIAL MARKETS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A9049D-B757-4FBB-AD99-98599B8A797A}" type="slidenum">
              <a:rPr lang="vi-VN" smtClean="0"/>
              <a:pPr/>
              <a:t>31</a:t>
            </a:fld>
            <a:endParaRPr lang="vi-VN"/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Shortcomings of Direct Finance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Transaction costs. </a:t>
            </a:r>
          </a:p>
          <a:p>
            <a:pPr>
              <a:buFont typeface="Wingdings" pitchFamily="2" charset="2"/>
              <a:buChar char="§"/>
            </a:pPr>
            <a:r>
              <a:rPr lang="pt-PT" sz="3000" dirty="0"/>
              <a:t>Asymmetric information: adverse selection and moral hazard. </a:t>
            </a:r>
            <a:r>
              <a:rPr lang="pt-PT" sz="2000" dirty="0"/>
              <a:t>(</a:t>
            </a:r>
            <a:r>
              <a:rPr lang="en-US" sz="2000" i="1" dirty="0"/>
              <a:t>How financial intermediaries overcome those problems?)</a:t>
            </a:r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7)</a:t>
            </a:r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Akerlof, 1970, The Market for “Lemons”: Quality Uncertainty and the Market Mechanism, Quarterly Journal of Economics.</a:t>
            </a:r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Benston, Smith, 1977, A Transaction Cost Approach to the Theory of Financial Intermediation, Journal of Finance.</a:t>
            </a:r>
            <a:endParaRPr lang="pt-PT" sz="2000" dirty="0"/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Diamond, 1984, Financial Intermediation and Delegated Mornitoring, Review of Economic Studies.</a:t>
            </a:r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Scholtens, Wensveen, 2000, A Critique on the Theory of Financial Intermediation, Journal of Banking and Finance.</a:t>
            </a:r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3556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III.	FINANCIAL INSTITUTIONS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30A41-56D5-4CD0-9C49-AFCC791A045A}" type="slidenum">
              <a:rPr lang="vi-VN" smtClean="0"/>
              <a:pPr/>
              <a:t>32</a:t>
            </a:fld>
            <a:endParaRPr lang="vi-VN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6974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000" b="1" i="1" dirty="0"/>
              <a:t>Mai Linh Café</a:t>
            </a:r>
          </a:p>
          <a:p>
            <a:pPr marL="0" indent="3175">
              <a:buFontTx/>
              <a:buNone/>
              <a:defRPr/>
            </a:pPr>
            <a:r>
              <a:rPr lang="en-US" sz="2600" dirty="0"/>
              <a:t>Mai Linh owns a Café on D5 Street. Last Christmas she and her boyfriend broke up. She was sad and decided to </a:t>
            </a:r>
            <a:r>
              <a:rPr lang="en-US" sz="2600" dirty="0" err="1"/>
              <a:t>to</a:t>
            </a:r>
            <a:r>
              <a:rPr lang="en-US" sz="2600" dirty="0"/>
              <a:t> study an MBA at US. An investor has proposed to buy her Café at anytime (today or next year) at VND20 billion. Mai Linh can borrow at 10% interest rate. Mai Linh now has 2 choice: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600" dirty="0"/>
              <a:t>Sell the Café immediately, PV = VND20 billion.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600" dirty="0"/>
              <a:t>Hire a manager and redesign the Café at the cost of VND5 billion, for a profit of VND10 billion at the end of the year. PV = 22.3 billion.</a:t>
            </a:r>
          </a:p>
          <a:p>
            <a:pPr marL="0" indent="3175">
              <a:buFontTx/>
              <a:buNone/>
              <a:tabLst>
                <a:tab pos="1544638" algn="l"/>
              </a:tabLst>
              <a:defRPr/>
            </a:pPr>
            <a:r>
              <a:rPr lang="en-US" sz="2600" dirty="0"/>
              <a:t>Mai Linh need VND6 billion this year for tuition fee and the living expense in the US. What should she do?</a:t>
            </a:r>
          </a:p>
          <a:p>
            <a:pPr>
              <a:buFontTx/>
              <a:buNone/>
              <a:defRPr/>
            </a:pPr>
            <a:r>
              <a:rPr lang="pt-PT" sz="2000" dirty="0"/>
              <a:t> </a:t>
            </a:r>
            <a:endParaRPr lang="en-US" sz="2000" dirty="0"/>
          </a:p>
          <a:p>
            <a:pPr>
              <a:buFontTx/>
              <a:buNone/>
              <a:defRPr/>
            </a:pPr>
            <a:endParaRPr lang="en-US" sz="3000" dirty="0"/>
          </a:p>
          <a:p>
            <a:pPr>
              <a:buFontTx/>
              <a:buNone/>
              <a:defRPr/>
            </a:pPr>
            <a:endParaRPr lang="en-US" sz="3000" dirty="0"/>
          </a:p>
          <a:p>
            <a:pPr>
              <a:buFontTx/>
              <a:buNone/>
              <a:defRPr/>
            </a:pPr>
            <a:endParaRPr lang="vi-VN" sz="3000" i="1" dirty="0"/>
          </a:p>
        </p:txBody>
      </p:sp>
      <p:sp>
        <p:nvSpPr>
          <p:cNvPr id="26628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III.	FINANCIAL INSTITUTIONS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6EED56-46DF-45C7-BC23-E3CB38CC4293}" type="slidenum">
              <a:rPr lang="vi-VN" smtClean="0"/>
              <a:pPr/>
              <a:t>33</a:t>
            </a:fld>
            <a:endParaRPr lang="vi-VN"/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Bernard Madoff Ponzi Scheme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Bernard Madoff managed a $65 billion fund.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17 years of continual high return (10-15%).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Attract many investors.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Dec 11</a:t>
            </a:r>
            <a:r>
              <a:rPr lang="en-US" sz="3000" baseline="30000" dirty="0"/>
              <a:t>th</a:t>
            </a:r>
            <a:r>
              <a:rPr lang="en-US" sz="3000" dirty="0"/>
              <a:t> 2008 arrested.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Audit problem.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What is the role of asymmetric information in this case?</a:t>
            </a:r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2)</a:t>
            </a:r>
          </a:p>
          <a:p>
            <a:pPr>
              <a:buFontTx/>
              <a:buNone/>
            </a:pPr>
            <a:r>
              <a:rPr lang="pt-PT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5604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III.	FINANCIAL INSTITUTIONS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E8DA5-FE88-479E-801B-498D77AB09CA}" type="slidenum">
              <a:rPr lang="vi-VN" smtClean="0"/>
              <a:pPr/>
              <a:t>34</a:t>
            </a:fld>
            <a:endParaRPr lang="vi-VN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Types of Financial Institutions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Depository Institutions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Contractual Savings Institutions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Investment Intermediaries</a:t>
            </a:r>
          </a:p>
          <a:p>
            <a:pPr>
              <a:buFontTx/>
              <a:buNone/>
            </a:pPr>
            <a:r>
              <a:rPr lang="en-US" sz="2000" i="1" dirty="0"/>
              <a:t>(Refer: Mishkin 9</a:t>
            </a:r>
            <a:r>
              <a:rPr lang="en-US" sz="2000" i="1" baseline="30000" dirty="0"/>
              <a:t>th</a:t>
            </a:r>
            <a:r>
              <a:rPr lang="en-US" sz="2000" i="1" dirty="0"/>
              <a:t> Chapter 2)</a:t>
            </a:r>
          </a:p>
          <a:p>
            <a:pPr>
              <a:buFont typeface="Wingdings" pitchFamily="2" charset="2"/>
              <a:buChar char="Ø"/>
            </a:pPr>
            <a:r>
              <a:rPr lang="pt-PT" sz="2000" i="1" dirty="0"/>
              <a:t>Fama, 1985, What’s Different about Banks? Journal of Monetary Economics.</a:t>
            </a:r>
            <a:endParaRPr lang="en-US" sz="2000" i="1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/>
              <a:t>III.	FINANCIAL INSTITUTIONS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E8DA5-FE88-479E-801B-498D77AB09CA}" type="slidenum">
              <a:rPr lang="vi-VN" smtClean="0"/>
              <a:pPr/>
              <a:t>35</a:t>
            </a:fld>
            <a:endParaRPr lang="vi-VN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Example</a:t>
            </a:r>
          </a:p>
          <a:p>
            <a:pPr marL="0" indent="0">
              <a:buNone/>
            </a:pPr>
            <a:r>
              <a:rPr lang="en-US" sz="3000" dirty="0"/>
              <a:t>Differences between commercial banks and insurance companies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Sources of fund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Uses of fund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Liquidity need</a:t>
            </a:r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/>
              <a:t>III.	FINANCIAL INSTITUTIONS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5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E8DA5-FE88-479E-801B-498D77AB09CA}" type="slidenum">
              <a:rPr lang="vi-VN" smtClean="0"/>
              <a:pPr/>
              <a:t>36</a:t>
            </a:fld>
            <a:endParaRPr lang="vi-VN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76200" y="1398588"/>
            <a:ext cx="9067800" cy="4697412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Convergence in the Financial System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Between markets and institutions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Among institutions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Among national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"/>
              </a:rPr>
              <a:t>Banking and insurance regulation and supervision: Greater convergence, common challenges (bis.org)</a:t>
            </a:r>
            <a:r>
              <a:rPr lang="en-US" sz="2000" dirty="0"/>
              <a:t> (Ctrl+Click to follow link)</a:t>
            </a:r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/>
              <a:t>III.	FINANCIAL INSTITUTIONS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2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347743-AB84-496F-B617-D115D60813F0}" type="slidenum">
              <a:rPr lang="vi-VN" smtClean="0"/>
              <a:pPr/>
              <a:t>37</a:t>
            </a:fld>
            <a:endParaRPr lang="vi-VN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0" y="2160587"/>
            <a:ext cx="9144000" cy="46974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000" b="1" i="1" dirty="0"/>
              <a:t>Law of One Price</a:t>
            </a:r>
          </a:p>
          <a:p>
            <a:pPr marL="0" indent="0">
              <a:buNone/>
              <a:defRPr/>
            </a:pPr>
            <a:r>
              <a:rPr lang="en-US" sz="2800" dirty="0"/>
              <a:t>A $1000 par, 1 year to maturity discount bond is selling at $940. Mai Linh can borrow from the bank at 5% interest rate. Can Mai Linh take advantage of this situation?</a:t>
            </a:r>
            <a:endParaRPr lang="en-US" sz="3000" dirty="0"/>
          </a:p>
          <a:p>
            <a:pPr>
              <a:buFontTx/>
              <a:buNone/>
              <a:defRPr/>
            </a:pPr>
            <a:endParaRPr lang="en-US" sz="3000" dirty="0"/>
          </a:p>
          <a:p>
            <a:pPr>
              <a:buFontTx/>
              <a:buNone/>
              <a:defRPr/>
            </a:pPr>
            <a:endParaRPr lang="vi-VN" sz="3000" i="1" dirty="0"/>
          </a:p>
        </p:txBody>
      </p:sp>
      <p:sp>
        <p:nvSpPr>
          <p:cNvPr id="27652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IV.	LAW OF ONE PRICE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732A7E-DAF7-48F8-B84A-A1C12F4FD6D7}" type="slidenum">
              <a:rPr lang="vi-VN" smtClean="0"/>
              <a:pPr/>
              <a:t>38</a:t>
            </a:fld>
            <a:endParaRPr lang="vi-VN"/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76200" y="15509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Law of One Price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Stock</a:t>
            </a:r>
            <a:r>
              <a:rPr lang="vi-VN" sz="3000" dirty="0"/>
              <a:t> A</a:t>
            </a:r>
            <a:r>
              <a:rPr lang="en-US" sz="3000" dirty="0"/>
              <a:t>: current market price $100, expected to be $</a:t>
            </a:r>
            <a:r>
              <a:rPr lang="vi-VN" sz="3000" dirty="0"/>
              <a:t>140 </a:t>
            </a:r>
            <a:r>
              <a:rPr lang="en-US" sz="3000" dirty="0"/>
              <a:t>in 1 year if the economy is good </a:t>
            </a:r>
            <a:r>
              <a:rPr lang="vi-VN" sz="3000" dirty="0"/>
              <a:t>(</a:t>
            </a:r>
            <a:r>
              <a:rPr lang="en-US" sz="3000" dirty="0"/>
              <a:t>prob.</a:t>
            </a:r>
            <a:r>
              <a:rPr lang="vi-VN" sz="3000" dirty="0"/>
              <a:t> 50%) </a:t>
            </a:r>
            <a:r>
              <a:rPr lang="en-US" sz="3000" dirty="0"/>
              <a:t>or</a:t>
            </a:r>
            <a:r>
              <a:rPr lang="vi-VN" sz="3000" dirty="0"/>
              <a:t> </a:t>
            </a:r>
            <a:r>
              <a:rPr lang="en-US" sz="3000" dirty="0"/>
              <a:t>$</a:t>
            </a:r>
            <a:r>
              <a:rPr lang="vi-VN" sz="3000" dirty="0"/>
              <a:t>80 </a:t>
            </a:r>
            <a:r>
              <a:rPr lang="en-US" sz="3000" dirty="0"/>
              <a:t>in case of downturn (50%).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Stock </a:t>
            </a:r>
            <a:r>
              <a:rPr lang="vi-VN" sz="3000" dirty="0"/>
              <a:t>B</a:t>
            </a:r>
            <a:r>
              <a:rPr lang="en-US" sz="3000" dirty="0"/>
              <a:t>: price in 1 year is expected to be $</a:t>
            </a:r>
            <a:r>
              <a:rPr lang="vi-VN" sz="3000" dirty="0"/>
              <a:t>60 </a:t>
            </a:r>
            <a:r>
              <a:rPr lang="en-US" sz="3000" dirty="0"/>
              <a:t>in case of good economic condition and $</a:t>
            </a:r>
            <a:r>
              <a:rPr lang="vi-VN" sz="3000" dirty="0"/>
              <a:t>0 </a:t>
            </a:r>
            <a:r>
              <a:rPr lang="en-US" sz="3000" dirty="0"/>
              <a:t>in case of downturn</a:t>
            </a:r>
            <a:r>
              <a:rPr lang="vi-VN" sz="3000" dirty="0"/>
              <a:t>. 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One-year treasury bill</a:t>
            </a:r>
            <a:r>
              <a:rPr lang="vi-VN" sz="3000" dirty="0"/>
              <a:t> </a:t>
            </a:r>
            <a:r>
              <a:rPr lang="en-US" sz="3000" dirty="0"/>
              <a:t>market rate </a:t>
            </a:r>
            <a:r>
              <a:rPr lang="vi-VN" sz="3000" dirty="0"/>
              <a:t>4%. 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What should be the price of stock B if the Law of One Price holds?</a:t>
            </a:r>
          </a:p>
        </p:txBody>
      </p:sp>
      <p:sp>
        <p:nvSpPr>
          <p:cNvPr id="28676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IV.	LAW OF ONE PRICE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E97737-5A63-4AA8-8786-7CDC591AD09F}" type="slidenum">
              <a:rPr lang="vi-VN" smtClean="0"/>
              <a:pPr/>
              <a:t>39</a:t>
            </a:fld>
            <a:endParaRPr lang="vi-VN"/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>
          <a:xfrm>
            <a:off x="76200" y="15509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Law of One Price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Stock</a:t>
            </a:r>
            <a:r>
              <a:rPr lang="vi-VN" sz="3000" dirty="0"/>
              <a:t> A</a:t>
            </a:r>
            <a:r>
              <a:rPr lang="en-US" sz="3000" dirty="0"/>
              <a:t>: current market price $100, expected to be $</a:t>
            </a:r>
            <a:r>
              <a:rPr lang="vi-VN" sz="3000" dirty="0"/>
              <a:t>140 </a:t>
            </a:r>
            <a:r>
              <a:rPr lang="en-US" sz="3000" dirty="0"/>
              <a:t>in 1 year if the economy is good </a:t>
            </a:r>
            <a:r>
              <a:rPr lang="vi-VN" sz="3000" dirty="0"/>
              <a:t>(</a:t>
            </a:r>
            <a:r>
              <a:rPr lang="en-US" sz="3000" dirty="0"/>
              <a:t>prob.</a:t>
            </a:r>
            <a:r>
              <a:rPr lang="vi-VN" sz="3000" dirty="0"/>
              <a:t> 50%) </a:t>
            </a:r>
            <a:r>
              <a:rPr lang="en-US" sz="3000" dirty="0"/>
              <a:t>or</a:t>
            </a:r>
            <a:r>
              <a:rPr lang="vi-VN" sz="3000" dirty="0"/>
              <a:t> </a:t>
            </a:r>
            <a:r>
              <a:rPr lang="en-US" sz="3000" dirty="0"/>
              <a:t>$</a:t>
            </a:r>
            <a:r>
              <a:rPr lang="vi-VN" sz="3000" dirty="0"/>
              <a:t>80 </a:t>
            </a:r>
            <a:r>
              <a:rPr lang="en-US" sz="3000" dirty="0"/>
              <a:t>in case of downturn (50%).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Stock </a:t>
            </a:r>
            <a:r>
              <a:rPr lang="vi-VN" sz="3000" dirty="0"/>
              <a:t>B</a:t>
            </a:r>
            <a:r>
              <a:rPr lang="en-US" sz="3000" dirty="0"/>
              <a:t>: price in 1 year is expected to be $</a:t>
            </a:r>
            <a:r>
              <a:rPr lang="vi-VN" sz="3000" dirty="0"/>
              <a:t>0 </a:t>
            </a:r>
            <a:r>
              <a:rPr lang="en-US" sz="3000" dirty="0"/>
              <a:t>in case of good economic condition and $6</a:t>
            </a:r>
            <a:r>
              <a:rPr lang="vi-VN" sz="3000" dirty="0"/>
              <a:t>0 </a:t>
            </a:r>
            <a:r>
              <a:rPr lang="en-US" sz="3000" dirty="0"/>
              <a:t>in case of downturn</a:t>
            </a:r>
            <a:r>
              <a:rPr lang="vi-VN" sz="3000" dirty="0"/>
              <a:t>. 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One-year treasury bill</a:t>
            </a:r>
            <a:r>
              <a:rPr lang="vi-VN" sz="3000" dirty="0"/>
              <a:t> </a:t>
            </a:r>
            <a:r>
              <a:rPr lang="en-US" sz="3000" dirty="0"/>
              <a:t>market rate </a:t>
            </a:r>
            <a:r>
              <a:rPr lang="vi-VN" sz="3000" dirty="0"/>
              <a:t>4%. 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What should be the current market price of stock B if the Law of One Price holds?</a:t>
            </a:r>
          </a:p>
        </p:txBody>
      </p:sp>
      <p:sp>
        <p:nvSpPr>
          <p:cNvPr id="29700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IV.	LAW OF ONE PRICE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 this chapter: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61885"/>
              </p:ext>
            </p:extLst>
          </p:nvPr>
        </p:nvGraphicFramePr>
        <p:xfrm>
          <a:off x="0" y="13716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932B0D-C300-4370-B950-2654AEE49BE0}" type="slidenum">
              <a:rPr lang="vi-VN" smtClean="0"/>
              <a:pPr/>
              <a:t>4</a:t>
            </a:fld>
            <a:endParaRPr lang="vi-VN"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110E3F-8D28-4688-BA0A-27B5FEA5B624}" type="slidenum">
              <a:rPr lang="vi-VN" smtClean="0"/>
              <a:pPr/>
              <a:t>40</a:t>
            </a:fld>
            <a:endParaRPr lang="vi-VN"/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76200" y="18557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Law of One Price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$1000 par 1-year discount note.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Bank deposit interest rate 6%.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Bank loan rate 6.5%.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What happens if note price higher than $943.4 or  lower than $938.97?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What happens if note price is between $938.87 and $943.4?</a:t>
            </a:r>
          </a:p>
        </p:txBody>
      </p:sp>
      <p:sp>
        <p:nvSpPr>
          <p:cNvPr id="30724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IV.	LAW OF ONE PRICE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89CB64-1E7D-4932-AE93-6F0517CA76E6}" type="slidenum">
              <a:rPr lang="vi-VN" smtClean="0"/>
              <a:pPr/>
              <a:t>41</a:t>
            </a:fld>
            <a:endParaRPr lang="vi-VN"/>
          </a:p>
        </p:txBody>
      </p:sp>
      <p:sp>
        <p:nvSpPr>
          <p:cNvPr id="31747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V.	HOMEWORK</a:t>
            </a:r>
            <a:endParaRPr lang="en-US" dirty="0"/>
          </a:p>
        </p:txBody>
      </p:sp>
      <p:sp>
        <p:nvSpPr>
          <p:cNvPr id="31748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50000"/>
              </a:spcBef>
              <a:buFontTx/>
              <a:buAutoNum type="arabicPeriod"/>
            </a:pPr>
            <a:r>
              <a:rPr lang="en-US" sz="2900" dirty="0"/>
              <a:t>How can a firm raise fund from informal finance? Why does informal finance exist? Find the answer with Allend2009 and Burkhart2004.</a:t>
            </a:r>
          </a:p>
          <a:p>
            <a:pPr marL="514350" indent="-514350" eaLnBrk="1" hangingPunct="1">
              <a:spcBef>
                <a:spcPct val="50000"/>
              </a:spcBef>
              <a:buFontTx/>
              <a:buAutoNum type="arabicPeriod"/>
            </a:pPr>
            <a:r>
              <a:rPr lang="en-US" sz="2900" dirty="0"/>
              <a:t>Is crowdfunding direct finance or indirect finance? What are the main types of crowdfunding? What are the risks to investors? Find the answer with Dunkley2016, Powell2019, Johan2020, BelleFlamme2014. </a:t>
            </a:r>
          </a:p>
          <a:p>
            <a:pPr marL="514350" indent="-514350" eaLnBrk="1" hangingPunct="1">
              <a:spcBef>
                <a:spcPct val="50000"/>
              </a:spcBef>
              <a:buFontTx/>
              <a:buAutoNum type="arabicPeriod"/>
            </a:pPr>
            <a:r>
              <a:rPr lang="en-US" sz="2900" dirty="0"/>
              <a:t>Read McCauley2021 and explain why the author thinks Bitcoin is worse than a Ponzi Scheme? Do you agree? Elaborate your opinion.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89CB64-1E7D-4932-AE93-6F0517CA76E6}" type="slidenum">
              <a:rPr lang="vi-VN" smtClean="0"/>
              <a:pPr/>
              <a:t>42</a:t>
            </a:fld>
            <a:endParaRPr lang="vi-VN"/>
          </a:p>
        </p:txBody>
      </p:sp>
      <p:sp>
        <p:nvSpPr>
          <p:cNvPr id="31747" name="Title 4"/>
          <p:cNvSpPr>
            <a:spLocks noGrp="1"/>
          </p:cNvSpPr>
          <p:nvPr>
            <p:ph type="title"/>
          </p:nvPr>
        </p:nvSpPr>
        <p:spPr>
          <a:xfrm>
            <a:off x="1600200" y="142875"/>
            <a:ext cx="7772400" cy="1000125"/>
          </a:xfrm>
        </p:spPr>
        <p:txBody>
          <a:bodyPr/>
          <a:lstStyle/>
          <a:p>
            <a:pPr marL="465138" indent="-465138"/>
            <a:r>
              <a:rPr lang="en-AU" b="1" dirty="0"/>
              <a:t>V.	HOMEWORK</a:t>
            </a:r>
            <a:endParaRPr lang="en-US" dirty="0"/>
          </a:p>
        </p:txBody>
      </p:sp>
      <p:sp>
        <p:nvSpPr>
          <p:cNvPr id="31748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400050" eaLnBrk="1" hangingPunct="1">
              <a:spcBef>
                <a:spcPct val="50000"/>
              </a:spcBef>
              <a:buNone/>
            </a:pPr>
            <a:r>
              <a:rPr lang="en-US" sz="2900" dirty="0"/>
              <a:t>4. Based on Zetzche2020 and BIS2023, what is DeFi and what are the risks DeFi poses to the financial system?</a:t>
            </a:r>
          </a:p>
          <a:p>
            <a:pPr marL="514350" indent="-400050" eaLnBrk="1" hangingPunct="1">
              <a:spcBef>
                <a:spcPct val="50000"/>
              </a:spcBef>
              <a:buNone/>
            </a:pPr>
            <a:r>
              <a:rPr lang="en-US" sz="2900" dirty="0"/>
              <a:t>5. Based on IFFEY2022, what are the benefits of Machine Learning in risk management in financial institutions?</a:t>
            </a:r>
          </a:p>
        </p:txBody>
      </p:sp>
    </p:spTree>
    <p:extLst>
      <p:ext uri="{BB962C8B-B14F-4D97-AF65-F5344CB8AC3E}">
        <p14:creationId xmlns:p14="http://schemas.microsoft.com/office/powerpoint/2010/main" val="1301472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D6F5FF-558C-4371-B04B-CC261FA4FD3C}" type="slidenum">
              <a:rPr lang="vi-VN" smtClean="0"/>
              <a:pPr/>
              <a:t>43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1371600" y="2590800"/>
            <a:ext cx="6781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atin typeface="+mn-lt"/>
              </a:rPr>
              <a:t>End of Chapter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7187"/>
            <a:ext cx="8858250" cy="469741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>
                <a:cs typeface="Calibri" pitchFamily="34" charset="0"/>
              </a:rPr>
              <a:t>Go to the website. Download the reference guide. Read and understand the readings.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cs typeface="Calibri" pitchFamily="34" charset="0"/>
              </a:rPr>
              <a:t>Ask questions in class or by email. Arrange rendezvous with the instructor if needed.</a:t>
            </a:r>
          </a:p>
          <a:p>
            <a:pPr>
              <a:buFont typeface="Wingdings" pitchFamily="2" charset="2"/>
              <a:buChar char="§"/>
            </a:pPr>
            <a:r>
              <a:rPr lang="vi-VN" sz="3000" dirty="0">
                <a:cs typeface="Calibri" pitchFamily="34" charset="0"/>
              </a:rPr>
              <a:t>Mid-term</a:t>
            </a:r>
            <a:r>
              <a:rPr lang="en-US" sz="3000" dirty="0">
                <a:cs typeface="Calibri" pitchFamily="34" charset="0"/>
              </a:rPr>
              <a:t> 40%: </a:t>
            </a:r>
            <a:r>
              <a:rPr lang="vi-VN" sz="3000" dirty="0">
                <a:cs typeface="Calibri" pitchFamily="34" charset="0"/>
              </a:rPr>
              <a:t>daily oral tests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vi-VN" sz="3000" dirty="0">
                <a:cs typeface="Calibri" pitchFamily="34" charset="0"/>
              </a:rPr>
              <a:t>in-class performance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vi-VN" sz="3000" dirty="0">
                <a:cs typeface="Calibri" pitchFamily="34" charset="0"/>
              </a:rPr>
              <a:t>mid-term paper test(s)</a:t>
            </a:r>
            <a:r>
              <a:rPr lang="en-US" sz="3000" dirty="0">
                <a:cs typeface="Calibri" pitchFamily="34" charset="0"/>
              </a:rPr>
              <a:t>. Final</a:t>
            </a:r>
            <a:r>
              <a:rPr lang="vi-VN" sz="3000" dirty="0">
                <a:cs typeface="Calibri" pitchFamily="34" charset="0"/>
              </a:rPr>
              <a:t>-term </a:t>
            </a:r>
            <a:r>
              <a:rPr lang="en-US" sz="3000" dirty="0">
                <a:cs typeface="Calibri" pitchFamily="34" charset="0"/>
              </a:rPr>
              <a:t>60%: </a:t>
            </a:r>
            <a:r>
              <a:rPr lang="vi-VN" sz="3000" dirty="0">
                <a:cs typeface="Calibri" pitchFamily="34" charset="0"/>
              </a:rPr>
              <a:t>paper test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vi-VN" sz="3000" dirty="0">
                <a:cs typeface="Calibri" pitchFamily="34" charset="0"/>
              </a:rPr>
              <a:t>Historical statistics</a:t>
            </a:r>
            <a:r>
              <a:rPr lang="en-US" sz="3000" dirty="0">
                <a:cs typeface="Calibri" pitchFamily="34" charset="0"/>
              </a:rPr>
              <a:t>: </a:t>
            </a:r>
            <a:r>
              <a:rPr lang="vi-VN" sz="3000" dirty="0">
                <a:cs typeface="Calibri" pitchFamily="34" charset="0"/>
              </a:rPr>
              <a:t>Grade</a:t>
            </a:r>
            <a:r>
              <a:rPr lang="en-US" sz="3000" dirty="0">
                <a:cs typeface="Calibri" pitchFamily="34" charset="0"/>
              </a:rPr>
              <a:t> A ~ 5%, B ~ 25%. C ~25%. D ~25%. F ~20%.</a:t>
            </a:r>
          </a:p>
          <a:p>
            <a:pPr>
              <a:buNone/>
            </a:pP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371600" y="219075"/>
            <a:ext cx="7772400" cy="1000125"/>
          </a:xfrm>
        </p:spPr>
        <p:txBody>
          <a:bodyPr/>
          <a:lstStyle/>
          <a:p>
            <a:pPr marL="169863"/>
            <a:r>
              <a:rPr lang="en-AU" b="1" dirty="0"/>
              <a:t>GUIDE TO TCH401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71488" indent="-471488">
              <a:spcAft>
                <a:spcPct val="20000"/>
              </a:spcAft>
            </a:pPr>
            <a:r>
              <a:rPr lang="en-AU" b="1"/>
              <a:t>I.	THE FINANCIAL SYSTEM</a:t>
            </a:r>
            <a:endParaRPr lang="en-US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753600" cy="5486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sz="3000" b="1" dirty="0"/>
              <a:t>The Financial System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2600" dirty="0"/>
          </a:p>
          <a:p>
            <a:pPr eaLnBrk="1" hangingPunct="1">
              <a:buFontTx/>
              <a:buNone/>
            </a:pPr>
            <a:endParaRPr lang="en-US" sz="2600" dirty="0"/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3352800" y="2057400"/>
            <a:ext cx="2438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>
                <a:latin typeface="Arial" charset="0"/>
                <a:ea typeface="SimSun" pitchFamily="2" charset="-122"/>
                <a:cs typeface="Arial" charset="0"/>
              </a:rPr>
              <a:t>Public Finance</a:t>
            </a:r>
            <a:endParaRPr lang="en-US" sz="260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533400" y="5562600"/>
            <a:ext cx="28448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>
                <a:latin typeface="Arial" charset="0"/>
                <a:ea typeface="SimSun" pitchFamily="2" charset="-122"/>
                <a:cs typeface="Arial" charset="0"/>
              </a:rPr>
              <a:t>Business Finance</a:t>
            </a:r>
            <a:endParaRPr lang="en-US" sz="260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5638800" y="5562600"/>
            <a:ext cx="2925763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>
                <a:latin typeface="Arial" charset="0"/>
                <a:ea typeface="SimSun" pitchFamily="2" charset="-122"/>
                <a:cs typeface="Arial" charset="0"/>
              </a:rPr>
              <a:t>Personal Finance</a:t>
            </a:r>
            <a:endParaRPr lang="en-US" sz="260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48000" y="3429000"/>
            <a:ext cx="3006725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3600" dirty="0"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89363" y="3581400"/>
            <a:ext cx="1544637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600" dirty="0">
                <a:latin typeface="+mn-lt"/>
                <a:cs typeface="Arial" pitchFamily="34" charset="0"/>
              </a:rPr>
              <a:t>Financial Market</a:t>
            </a:r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3581400" y="4419600"/>
            <a:ext cx="2012950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600">
                <a:latin typeface="Arial" charset="0"/>
                <a:ea typeface="SimSun" pitchFamily="2" charset="-122"/>
                <a:cs typeface="Arial" charset="0"/>
              </a:rPr>
              <a:t>Financial Institutions</a:t>
            </a:r>
            <a:endParaRPr lang="en-US" sz="2600"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7178" name="AutoShape 8"/>
          <p:cNvCxnSpPr>
            <a:cxnSpLocks noChangeShapeType="1"/>
            <a:endCxn id="7" idx="6"/>
          </p:cNvCxnSpPr>
          <p:nvPr/>
        </p:nvCxnSpPr>
        <p:spPr bwMode="auto">
          <a:xfrm flipV="1">
            <a:off x="3124200" y="4419600"/>
            <a:ext cx="2930525" cy="2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79" name="AutoShape 9"/>
          <p:cNvCxnSpPr>
            <a:cxnSpLocks noChangeShapeType="1"/>
            <a:stCxn id="7172" idx="1"/>
            <a:endCxn id="7173" idx="0"/>
          </p:cNvCxnSpPr>
          <p:nvPr/>
        </p:nvCxnSpPr>
        <p:spPr bwMode="auto">
          <a:xfrm flipH="1">
            <a:off x="1955800" y="2324100"/>
            <a:ext cx="1397000" cy="3238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0" name="AutoShape 10"/>
          <p:cNvCxnSpPr>
            <a:cxnSpLocks noChangeShapeType="1"/>
            <a:stCxn id="7172" idx="2"/>
            <a:endCxn id="7" idx="0"/>
          </p:cNvCxnSpPr>
          <p:nvPr/>
        </p:nvCxnSpPr>
        <p:spPr bwMode="auto">
          <a:xfrm flipH="1">
            <a:off x="4551363" y="2590800"/>
            <a:ext cx="20637" cy="838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1" name="AutoShape 11"/>
          <p:cNvCxnSpPr>
            <a:cxnSpLocks noChangeShapeType="1"/>
            <a:stCxn id="7" idx="3"/>
            <a:endCxn id="7173" idx="0"/>
          </p:cNvCxnSpPr>
          <p:nvPr/>
        </p:nvCxnSpPr>
        <p:spPr bwMode="auto">
          <a:xfrm flipH="1">
            <a:off x="1955800" y="5119688"/>
            <a:ext cx="1531938" cy="442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2" name="AutoShape 12"/>
          <p:cNvCxnSpPr>
            <a:cxnSpLocks noChangeShapeType="1"/>
            <a:stCxn id="7173" idx="3"/>
            <a:endCxn id="7174" idx="1"/>
          </p:cNvCxnSpPr>
          <p:nvPr/>
        </p:nvCxnSpPr>
        <p:spPr bwMode="auto">
          <a:xfrm flipV="1">
            <a:off x="3378200" y="5829300"/>
            <a:ext cx="2260600" cy="38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3" name="AutoShape 13"/>
          <p:cNvCxnSpPr>
            <a:cxnSpLocks noChangeShapeType="1"/>
            <a:stCxn id="7" idx="5"/>
            <a:endCxn id="7174" idx="0"/>
          </p:cNvCxnSpPr>
          <p:nvPr/>
        </p:nvCxnSpPr>
        <p:spPr bwMode="auto">
          <a:xfrm>
            <a:off x="5614988" y="5119688"/>
            <a:ext cx="1487487" cy="442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4" name="AutoShape 14"/>
          <p:cNvCxnSpPr>
            <a:cxnSpLocks noChangeShapeType="1"/>
            <a:stCxn id="7172" idx="3"/>
            <a:endCxn id="7174" idx="0"/>
          </p:cNvCxnSpPr>
          <p:nvPr/>
        </p:nvCxnSpPr>
        <p:spPr bwMode="auto">
          <a:xfrm>
            <a:off x="5791200" y="2324100"/>
            <a:ext cx="1311275" cy="3238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7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Empirical researches have shown a positive correlation between the size, depth and sophistication of the financial system and GDP growth rate. </a:t>
            </a:r>
            <a:r>
              <a:rPr lang="en-US" sz="2000" i="1" dirty="0"/>
              <a:t>(Refer: </a:t>
            </a:r>
            <a:r>
              <a:rPr lang="en-US" sz="2000" i="1" dirty="0" err="1"/>
              <a:t>Rajan</a:t>
            </a:r>
            <a:r>
              <a:rPr lang="en-US" sz="2000" i="1" dirty="0"/>
              <a:t>, </a:t>
            </a:r>
            <a:r>
              <a:rPr lang="en-US" sz="2000" i="1" dirty="0" err="1"/>
              <a:t>Zingales</a:t>
            </a:r>
            <a:r>
              <a:rPr lang="en-US" sz="2000" i="1" dirty="0"/>
              <a:t>: Financial Independence and Growth, The American Economic Review, 1998)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In both developed and emerging countries, financial crises have time to time slowed down the economic growth and they have long-lasting effects. </a:t>
            </a:r>
            <a:r>
              <a:rPr lang="en-US" sz="2000" i="1" dirty="0"/>
              <a:t>(Refer: </a:t>
            </a:r>
            <a:r>
              <a:rPr lang="en-US" sz="2000" i="1" dirty="0" err="1"/>
              <a:t>Cecchetti</a:t>
            </a:r>
            <a:r>
              <a:rPr lang="en-US" sz="2000" i="1" dirty="0"/>
              <a:t>, Kohler, Upper: Financial Crises and Economic Activity, BIS working paper, 2009)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2A658E-78E4-4189-A6AB-A117F5EB6BE5}" type="slidenum">
              <a:rPr lang="vi-VN" smtClean="0"/>
              <a:pPr/>
              <a:t>8</a:t>
            </a:fld>
            <a:endParaRPr lang="vi-VN"/>
          </a:p>
        </p:txBody>
      </p:sp>
      <p:sp>
        <p:nvSpPr>
          <p:cNvPr id="8196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i="1" dirty="0"/>
              <a:t>Public Finance (TCH431)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Government operations to implement policy</a:t>
            </a:r>
            <a:r>
              <a:rPr lang="vi-VN" sz="3000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Efficient resources allocation, income distribution and economic stabilization.</a:t>
            </a:r>
          </a:p>
          <a:p>
            <a:pPr>
              <a:buFontTx/>
              <a:buNone/>
            </a:pPr>
            <a:r>
              <a:rPr lang="en-US" sz="3000" b="1" i="1" dirty="0"/>
              <a:t>Business Finance (TCH321)</a:t>
            </a:r>
            <a:endParaRPr lang="vi-VN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Business operations to maximize owner’s wealth.</a:t>
            </a:r>
            <a:r>
              <a:rPr lang="vi-VN" sz="3000" dirty="0"/>
              <a:t> 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Investing and financing decisions.</a:t>
            </a:r>
          </a:p>
          <a:p>
            <a:pPr>
              <a:buFontTx/>
              <a:buNone/>
            </a:pPr>
            <a:r>
              <a:rPr lang="en-US" sz="3000" b="1" i="1" dirty="0"/>
              <a:t>Personal Finance (TCH405)</a:t>
            </a:r>
            <a:endParaRPr lang="vi-VN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Individual or family activities</a:t>
            </a:r>
            <a:r>
              <a:rPr lang="vi-VN" sz="3000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Maximize utilities. </a:t>
            </a:r>
            <a:endParaRPr lang="vi-VN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9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223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b="1" dirty="0"/>
              <a:t>Internal Finance: </a:t>
            </a:r>
            <a:r>
              <a:rPr lang="en-US" sz="3000" dirty="0"/>
              <a:t>Reinvest the cash-flows generated within the families, firms...</a:t>
            </a:r>
          </a:p>
          <a:p>
            <a:pPr>
              <a:buFont typeface="Wingdings" pitchFamily="2" charset="2"/>
              <a:buChar char="§"/>
            </a:pPr>
            <a:r>
              <a:rPr lang="en-US" sz="3000" b="1" dirty="0"/>
              <a:t>External Finance</a:t>
            </a:r>
            <a:r>
              <a:rPr lang="en-US" sz="3000" dirty="0"/>
              <a:t>: Ones with budget deficits seek for outside sources of capital from those with budget surpluses by the means of direct finance and indirect finance.</a:t>
            </a:r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/>
              <a:t>I.	THE FINANCIAL SYSTEM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2288</Words>
  <Application>Microsoft Office PowerPoint</Application>
  <PresentationFormat>On-screen Show (4:3)</PresentationFormat>
  <Paragraphs>324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.VnTimeH</vt:lpstr>
      <vt:lpstr>Arial</vt:lpstr>
      <vt:lpstr>Times New Roman</vt:lpstr>
      <vt:lpstr>Wingdings</vt:lpstr>
      <vt:lpstr>1_Office Theme</vt:lpstr>
      <vt:lpstr>Office Theme</vt:lpstr>
      <vt:lpstr>PowerPoint Presentation</vt:lpstr>
      <vt:lpstr>TCH401 FINANCIAL MARKETS AND INSTITUTIONS  Nguyen Manh Hiep 2021 </vt:lpstr>
      <vt:lpstr>CHAPTER 1 INTRODUCTION </vt:lpstr>
      <vt:lpstr>In this chapter:</vt:lpstr>
      <vt:lpstr>GUIDE TO TCH401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I. THE FINANCIAL SYSTEM</vt:lpstr>
      <vt:lpstr>II. FINANCIAL MARKETS</vt:lpstr>
      <vt:lpstr>II. FINANCIAL MARKETS</vt:lpstr>
      <vt:lpstr>II. FINANCIAL MARKETS</vt:lpstr>
      <vt:lpstr>II. FINANCIAL MARKETS</vt:lpstr>
      <vt:lpstr>II. FINANCIAL MARKETS</vt:lpstr>
      <vt:lpstr>II. FINANCIAL MARKETS</vt:lpstr>
      <vt:lpstr>II. FINANCIAL MARKETS</vt:lpstr>
      <vt:lpstr>II. FINANCIAL MARKETS</vt:lpstr>
      <vt:lpstr>II. FINANCIAL MARKETS</vt:lpstr>
      <vt:lpstr>II. FINANCIAL MARKETS</vt:lpstr>
      <vt:lpstr>III. FINANCIAL INSTITUTIONS</vt:lpstr>
      <vt:lpstr>III. FINANCIAL INSTITUTIONS</vt:lpstr>
      <vt:lpstr>III. FINANCIAL INSTITUTIONS</vt:lpstr>
      <vt:lpstr>III. FINANCIAL INSTITUTIONS</vt:lpstr>
      <vt:lpstr>III. FINANCIAL INSTITUTIONS</vt:lpstr>
      <vt:lpstr>III. FINANCIAL INSTITUTIONS</vt:lpstr>
      <vt:lpstr>IV. LAW OF ONE PRICE</vt:lpstr>
      <vt:lpstr>IV. LAW OF ONE PRICE</vt:lpstr>
      <vt:lpstr>IV. LAW OF ONE PRICE</vt:lpstr>
      <vt:lpstr>IV. LAW OF ONE PRICE</vt:lpstr>
      <vt:lpstr>V. HOMEWORK</vt:lpstr>
      <vt:lpstr>V. HOMEWORK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tung hao</cp:lastModifiedBy>
  <cp:revision>259</cp:revision>
  <dcterms:created xsi:type="dcterms:W3CDTF">2008-06-05T02:16:22Z</dcterms:created>
  <dcterms:modified xsi:type="dcterms:W3CDTF">2023-12-28T11:10:40Z</dcterms:modified>
</cp:coreProperties>
</file>