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45"/>
  </p:notesMasterIdLst>
  <p:handoutMasterIdLst>
    <p:handoutMasterId r:id="rId46"/>
  </p:handoutMasterIdLst>
  <p:sldIdLst>
    <p:sldId id="482" r:id="rId3"/>
    <p:sldId id="481" r:id="rId4"/>
    <p:sldId id="257" r:id="rId5"/>
    <p:sldId id="467" r:id="rId6"/>
    <p:sldId id="520" r:id="rId7"/>
    <p:sldId id="465" r:id="rId8"/>
    <p:sldId id="505" r:id="rId9"/>
    <p:sldId id="466" r:id="rId10"/>
    <p:sldId id="480" r:id="rId11"/>
    <p:sldId id="506" r:id="rId12"/>
    <p:sldId id="517" r:id="rId13"/>
    <p:sldId id="519" r:id="rId14"/>
    <p:sldId id="479" r:id="rId15"/>
    <p:sldId id="485" r:id="rId16"/>
    <p:sldId id="515" r:id="rId17"/>
    <p:sldId id="518" r:id="rId18"/>
    <p:sldId id="510" r:id="rId19"/>
    <p:sldId id="507" r:id="rId20"/>
    <p:sldId id="509" r:id="rId21"/>
    <p:sldId id="484" r:id="rId22"/>
    <p:sldId id="486" r:id="rId23"/>
    <p:sldId id="487" r:id="rId24"/>
    <p:sldId id="489" r:id="rId25"/>
    <p:sldId id="488" r:id="rId26"/>
    <p:sldId id="490" r:id="rId27"/>
    <p:sldId id="491" r:id="rId28"/>
    <p:sldId id="492" r:id="rId29"/>
    <p:sldId id="493" r:id="rId30"/>
    <p:sldId id="494" r:id="rId31"/>
    <p:sldId id="495" r:id="rId32"/>
    <p:sldId id="498" r:id="rId33"/>
    <p:sldId id="497" r:id="rId34"/>
    <p:sldId id="496" r:id="rId35"/>
    <p:sldId id="522" r:id="rId36"/>
    <p:sldId id="523" r:id="rId37"/>
    <p:sldId id="499" r:id="rId38"/>
    <p:sldId id="501" r:id="rId39"/>
    <p:sldId id="500" r:id="rId40"/>
    <p:sldId id="502" r:id="rId41"/>
    <p:sldId id="521" r:id="rId42"/>
    <p:sldId id="524" r:id="rId43"/>
    <p:sldId id="503" r:id="rId4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30" autoAdjust="0"/>
  </p:normalViewPr>
  <p:slideViewPr>
    <p:cSldViewPr>
      <p:cViewPr varScale="1">
        <p:scale>
          <a:sx n="56" d="100"/>
          <a:sy n="56" d="100"/>
        </p:scale>
        <p:origin x="17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163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TA%20COMPUTER\Desktop\M&amp;I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TA%20COMPUTER\Desktop\M&amp;I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Internal VS External (Vietnam)</a:t>
            </a:r>
          </a:p>
        </c:rich>
      </c:tx>
      <c:layout>
        <c:manualLayout>
          <c:xMode val="edge"/>
          <c:yMode val="edge"/>
          <c:x val="0.23247691260814618"/>
          <c:y val="2.1159317585301863E-2"/>
        </c:manualLayout>
      </c:layout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Internal Funding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Sheet1!$B$6:$E$6</c:f>
              <c:strCache>
                <c:ptCount val="4"/>
                <c:pt idx="0">
                  <c:v>Average</c:v>
                </c:pt>
                <c:pt idx="1">
                  <c:v>Small</c:v>
                </c:pt>
                <c:pt idx="2">
                  <c:v>Medium</c:v>
                </c:pt>
                <c:pt idx="3">
                  <c:v>Large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82.3</c:v>
                </c:pt>
                <c:pt idx="1">
                  <c:v>92.6</c:v>
                </c:pt>
                <c:pt idx="2">
                  <c:v>79.3</c:v>
                </c:pt>
                <c:pt idx="3">
                  <c:v>73.7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C-418F-AB60-1738D1902C01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External Funding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Sheet1!$B$6:$E$6</c:f>
              <c:strCache>
                <c:ptCount val="4"/>
                <c:pt idx="0">
                  <c:v>Average</c:v>
                </c:pt>
                <c:pt idx="1">
                  <c:v>Small</c:v>
                </c:pt>
                <c:pt idx="2">
                  <c:v>Medium</c:v>
                </c:pt>
                <c:pt idx="3">
                  <c:v>Large</c:v>
                </c:pt>
              </c:strCache>
            </c:strRef>
          </c:cat>
          <c:val>
            <c:numRef>
              <c:f>Sheet1!$B$13:$E$13</c:f>
              <c:numCache>
                <c:formatCode>General</c:formatCode>
                <c:ptCount val="4"/>
                <c:pt idx="0">
                  <c:v>17.700000000000003</c:v>
                </c:pt>
                <c:pt idx="1">
                  <c:v>7.4000000000000075</c:v>
                </c:pt>
                <c:pt idx="2">
                  <c:v>20.700000000000003</c:v>
                </c:pt>
                <c:pt idx="3">
                  <c:v>26.29999999999999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7C-418F-AB60-1738D1902C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98507392"/>
        <c:axId val="107316352"/>
      </c:barChart>
      <c:catAx>
        <c:axId val="985073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107316352"/>
        <c:crosses val="autoZero"/>
        <c:auto val="1"/>
        <c:lblAlgn val="ctr"/>
        <c:lblOffset val="100"/>
        <c:noMultiLvlLbl val="0"/>
      </c:catAx>
      <c:valAx>
        <c:axId val="10731635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one"/>
        <c:crossAx val="98507392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arial (Body)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Vietnamese Firms’</a:t>
            </a:r>
            <a:r>
              <a:rPr lang="en-US" baseline="0" dirty="0"/>
              <a:t> </a:t>
            </a:r>
            <a:r>
              <a:rPr lang="en-US" dirty="0"/>
              <a:t>External Funding for Investment (%)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Bank Finance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Sheet1!$B$6:$E$6</c:f>
              <c:strCache>
                <c:ptCount val="4"/>
                <c:pt idx="0">
                  <c:v>Average</c:v>
                </c:pt>
                <c:pt idx="1">
                  <c:v>Small</c:v>
                </c:pt>
                <c:pt idx="2">
                  <c:v>Medium</c:v>
                </c:pt>
                <c:pt idx="3">
                  <c:v>Large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12.7</c:v>
                </c:pt>
                <c:pt idx="1">
                  <c:v>6.5</c:v>
                </c:pt>
                <c:pt idx="2">
                  <c:v>14.7</c:v>
                </c:pt>
                <c:pt idx="3">
                  <c:v>17.600000000000001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07-4C5A-9085-F9424A0649DA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Equity Issue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-1.6707373383882576E-2"/>
                  <c:y val="-8.0459803635656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07-4C5A-9085-F9424A0649D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Sheet1!$B$6:$E$6</c:f>
              <c:strCache>
                <c:ptCount val="4"/>
                <c:pt idx="0">
                  <c:v>Average</c:v>
                </c:pt>
                <c:pt idx="1">
                  <c:v>Small</c:v>
                </c:pt>
                <c:pt idx="2">
                  <c:v>Medium</c:v>
                </c:pt>
                <c:pt idx="3">
                  <c:v>Large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4.0999999999999996</c:v>
                </c:pt>
                <c:pt idx="1">
                  <c:v>0.6000000000000002</c:v>
                </c:pt>
                <c:pt idx="2">
                  <c:v>5.4</c:v>
                </c:pt>
                <c:pt idx="3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07-4C5A-9085-F9424A0649DA}"/>
            </c:ext>
          </c:extLst>
        </c:ser>
        <c:ser>
          <c:idx val="2"/>
          <c:order val="2"/>
          <c:tx>
            <c:strRef>
              <c:f>Sheet1!$A$11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1"/>
              <c:layout>
                <c:manualLayout>
                  <c:x val="3.5188952075435015E-2"/>
                  <c:y val="-5.21507728200641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07-4C5A-9085-F9424A0649DA}"/>
                </c:ext>
              </c:extLst>
            </c:dLbl>
            <c:spPr>
              <a:noFill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Sheet1!$B$6:$E$6</c:f>
              <c:strCache>
                <c:ptCount val="4"/>
                <c:pt idx="0">
                  <c:v>Average</c:v>
                </c:pt>
                <c:pt idx="1">
                  <c:v>Small</c:v>
                </c:pt>
                <c:pt idx="2">
                  <c:v>Medium</c:v>
                </c:pt>
                <c:pt idx="3">
                  <c:v>Large</c:v>
                </c:pt>
              </c:strCache>
            </c:str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0.90000000000000391</c:v>
                </c:pt>
                <c:pt idx="1">
                  <c:v>0.30000000000000582</c:v>
                </c:pt>
                <c:pt idx="2">
                  <c:v>0.60000000000000342</c:v>
                </c:pt>
                <c:pt idx="3">
                  <c:v>2.0999999999999961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07-4C5A-9085-F9424A0649D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07640320"/>
        <c:axId val="108232064"/>
      </c:barChart>
      <c:catAx>
        <c:axId val="1076403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108232064"/>
        <c:crosses val="autoZero"/>
        <c:auto val="1"/>
        <c:lblAlgn val="ctr"/>
        <c:lblOffset val="100"/>
        <c:noMultiLvlLbl val="0"/>
      </c:catAx>
      <c:valAx>
        <c:axId val="108232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107640320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Arial (body)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90725-2377-4FF8-882D-CF838F5BE630}" type="doc">
      <dgm:prSet loTypeId="urn:microsoft.com/office/officeart/2005/8/layout/chevron2" loCatId="list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86DFD02E-000E-4B0A-B625-334DABAD7E56}">
      <dgm:prSet phldrT="[Text]"/>
      <dgm:spPr/>
      <dgm:t>
        <a:bodyPr/>
        <a:lstStyle/>
        <a:p>
          <a:r>
            <a:rPr lang="en-US" dirty="0">
              <a:latin typeface="+mj-lt"/>
            </a:rPr>
            <a:t>I.</a:t>
          </a:r>
        </a:p>
      </dgm:t>
    </dgm:pt>
    <dgm:pt modelId="{B7A2B1CA-14E5-4FB2-8CFF-370C0739FD71}" type="parTrans" cxnId="{6F37CF59-FF24-4D7E-BABC-C58A5DCFBC58}">
      <dgm:prSet/>
      <dgm:spPr/>
      <dgm:t>
        <a:bodyPr/>
        <a:lstStyle/>
        <a:p>
          <a:endParaRPr lang="en-US"/>
        </a:p>
      </dgm:t>
    </dgm:pt>
    <dgm:pt modelId="{3DF189B5-716D-4743-A867-D921EB21A832}" type="sibTrans" cxnId="{6F37CF59-FF24-4D7E-BABC-C58A5DCFBC58}">
      <dgm:prSet/>
      <dgm:spPr/>
      <dgm:t>
        <a:bodyPr/>
        <a:lstStyle/>
        <a:p>
          <a:endParaRPr lang="en-US"/>
        </a:p>
      </dgm:t>
    </dgm:pt>
    <dgm:pt modelId="{10E0A79B-8418-447D-997B-D7DCC6C486B2}">
      <dgm:prSet phldrT="[Text]"/>
      <dgm:spPr/>
      <dgm:t>
        <a:bodyPr/>
        <a:lstStyle/>
        <a:p>
          <a:r>
            <a:rPr lang="en-US" b="1" dirty="0">
              <a:latin typeface="+mj-lt"/>
            </a:rPr>
            <a:t>HỆ THỐNG TÀI CHÍNH</a:t>
          </a:r>
        </a:p>
      </dgm:t>
    </dgm:pt>
    <dgm:pt modelId="{97A10DAD-9EE7-4D0C-9C8A-B2730356B375}" type="parTrans" cxnId="{17BCE5AF-5C32-4E90-A281-60332A94E12C}">
      <dgm:prSet/>
      <dgm:spPr/>
      <dgm:t>
        <a:bodyPr/>
        <a:lstStyle/>
        <a:p>
          <a:endParaRPr lang="en-US"/>
        </a:p>
      </dgm:t>
    </dgm:pt>
    <dgm:pt modelId="{22CA3F4B-49C5-46C4-9655-0784E0276CC6}" type="sibTrans" cxnId="{17BCE5AF-5C32-4E90-A281-60332A94E12C}">
      <dgm:prSet/>
      <dgm:spPr/>
      <dgm:t>
        <a:bodyPr/>
        <a:lstStyle/>
        <a:p>
          <a:endParaRPr lang="en-US"/>
        </a:p>
      </dgm:t>
    </dgm:pt>
    <dgm:pt modelId="{26C51715-F9F7-497E-A1BA-AE82D54A5DCE}">
      <dgm:prSet phldrT="[Text]"/>
      <dgm:spPr/>
      <dgm:t>
        <a:bodyPr/>
        <a:lstStyle/>
        <a:p>
          <a:r>
            <a:rPr lang="en-US" dirty="0">
              <a:latin typeface="+mj-lt"/>
            </a:rPr>
            <a:t>II.</a:t>
          </a:r>
        </a:p>
      </dgm:t>
    </dgm:pt>
    <dgm:pt modelId="{71534336-33EF-40C4-BFF7-ED150B2E4940}" type="parTrans" cxnId="{D2EF78DF-A1BF-4CD1-8C1B-B78F47902E34}">
      <dgm:prSet/>
      <dgm:spPr/>
      <dgm:t>
        <a:bodyPr/>
        <a:lstStyle/>
        <a:p>
          <a:endParaRPr lang="en-US"/>
        </a:p>
      </dgm:t>
    </dgm:pt>
    <dgm:pt modelId="{894B3293-71E6-4276-B0D1-015D207C2774}" type="sibTrans" cxnId="{D2EF78DF-A1BF-4CD1-8C1B-B78F47902E34}">
      <dgm:prSet/>
      <dgm:spPr/>
      <dgm:t>
        <a:bodyPr/>
        <a:lstStyle/>
        <a:p>
          <a:endParaRPr lang="en-US"/>
        </a:p>
      </dgm:t>
    </dgm:pt>
    <dgm:pt modelId="{1E9EE274-3AE2-4CB4-887B-52D823E76338}">
      <dgm:prSet phldrT="[Text]"/>
      <dgm:spPr/>
      <dgm:t>
        <a:bodyPr/>
        <a:lstStyle/>
        <a:p>
          <a:r>
            <a:rPr lang="en-US" b="1" dirty="0">
              <a:latin typeface="+mj-lt"/>
            </a:rPr>
            <a:t>THỊ TRƯỜNG TÀI CHÍNH</a:t>
          </a:r>
        </a:p>
      </dgm:t>
    </dgm:pt>
    <dgm:pt modelId="{B77DAEA8-97D4-4E32-8E57-306C8575459D}" type="parTrans" cxnId="{24C97C0B-90D7-4161-932A-DECA609BB7BF}">
      <dgm:prSet/>
      <dgm:spPr/>
      <dgm:t>
        <a:bodyPr/>
        <a:lstStyle/>
        <a:p>
          <a:endParaRPr lang="en-US"/>
        </a:p>
      </dgm:t>
    </dgm:pt>
    <dgm:pt modelId="{EC929880-3EF8-4CAF-AF0A-A874A6487A24}" type="sibTrans" cxnId="{24C97C0B-90D7-4161-932A-DECA609BB7BF}">
      <dgm:prSet/>
      <dgm:spPr/>
      <dgm:t>
        <a:bodyPr/>
        <a:lstStyle/>
        <a:p>
          <a:endParaRPr lang="en-US"/>
        </a:p>
      </dgm:t>
    </dgm:pt>
    <dgm:pt modelId="{87D0B215-E7C4-4B5F-A540-21FB540E9CDE}">
      <dgm:prSet phldrT="[Text]"/>
      <dgm:spPr/>
      <dgm:t>
        <a:bodyPr/>
        <a:lstStyle/>
        <a:p>
          <a:r>
            <a:rPr lang="en-US" dirty="0">
              <a:latin typeface="+mj-lt"/>
            </a:rPr>
            <a:t>III.</a:t>
          </a:r>
        </a:p>
      </dgm:t>
    </dgm:pt>
    <dgm:pt modelId="{D22E9BE9-2B5F-4ED1-ABE3-9B6CCD88ADC9}" type="parTrans" cxnId="{EE32227A-FB7E-4325-8F5C-8BEC1B86F270}">
      <dgm:prSet/>
      <dgm:spPr/>
      <dgm:t>
        <a:bodyPr/>
        <a:lstStyle/>
        <a:p>
          <a:endParaRPr lang="en-US"/>
        </a:p>
      </dgm:t>
    </dgm:pt>
    <dgm:pt modelId="{12EFA784-5A67-4440-A3A4-D1254C3C8E96}" type="sibTrans" cxnId="{EE32227A-FB7E-4325-8F5C-8BEC1B86F270}">
      <dgm:prSet/>
      <dgm:spPr/>
      <dgm:t>
        <a:bodyPr/>
        <a:lstStyle/>
        <a:p>
          <a:endParaRPr lang="en-US"/>
        </a:p>
      </dgm:t>
    </dgm:pt>
    <dgm:pt modelId="{BEF8D1C8-42C7-4602-BE3D-40134CC42653}">
      <dgm:prSet phldrT="[Text]"/>
      <dgm:spPr/>
      <dgm:t>
        <a:bodyPr/>
        <a:lstStyle/>
        <a:p>
          <a:r>
            <a:rPr lang="en-US" b="1" dirty="0">
              <a:latin typeface="+mj-lt"/>
              <a:ea typeface="+mn-ea"/>
              <a:cs typeface="+mn-cs"/>
            </a:rPr>
            <a:t>ĐỊNH CHẾ TÀI CHÍNH</a:t>
          </a:r>
          <a:endParaRPr lang="en-US" dirty="0">
            <a:latin typeface="+mj-lt"/>
          </a:endParaRPr>
        </a:p>
      </dgm:t>
    </dgm:pt>
    <dgm:pt modelId="{84DA24E9-E91F-4A9D-BD04-4C1D6829E2F8}" type="parTrans" cxnId="{B348FED0-3F72-40F5-991E-CAE520AE37CF}">
      <dgm:prSet/>
      <dgm:spPr/>
      <dgm:t>
        <a:bodyPr/>
        <a:lstStyle/>
        <a:p>
          <a:endParaRPr lang="en-US"/>
        </a:p>
      </dgm:t>
    </dgm:pt>
    <dgm:pt modelId="{3340CA28-FD2A-49F3-925B-D9DB8A311295}" type="sibTrans" cxnId="{B348FED0-3F72-40F5-991E-CAE520AE37CF}">
      <dgm:prSet/>
      <dgm:spPr/>
      <dgm:t>
        <a:bodyPr/>
        <a:lstStyle/>
        <a:p>
          <a:endParaRPr lang="en-US"/>
        </a:p>
      </dgm:t>
    </dgm:pt>
    <dgm:pt modelId="{2169585C-6FD3-4423-80F0-56F6A8BE48C1}">
      <dgm:prSet phldrT="[Text]"/>
      <dgm:spPr/>
      <dgm:t>
        <a:bodyPr/>
        <a:lstStyle/>
        <a:p>
          <a:r>
            <a:rPr lang="en-US" dirty="0">
              <a:latin typeface="+mj-lt"/>
            </a:rPr>
            <a:t>IV</a:t>
          </a:r>
        </a:p>
      </dgm:t>
    </dgm:pt>
    <dgm:pt modelId="{E0BD7DB2-87AA-45ED-9B0C-724A8B5E0DFC}" type="parTrans" cxnId="{2DF9F2D9-990D-4B8B-9134-0CC0FB9E54EF}">
      <dgm:prSet/>
      <dgm:spPr/>
      <dgm:t>
        <a:bodyPr/>
        <a:lstStyle/>
        <a:p>
          <a:endParaRPr lang="en-US"/>
        </a:p>
      </dgm:t>
    </dgm:pt>
    <dgm:pt modelId="{6FDE5C8C-4727-475B-85DB-AFEEE742B23A}" type="sibTrans" cxnId="{2DF9F2D9-990D-4B8B-9134-0CC0FB9E54EF}">
      <dgm:prSet/>
      <dgm:spPr/>
      <dgm:t>
        <a:bodyPr/>
        <a:lstStyle/>
        <a:p>
          <a:endParaRPr lang="en-US"/>
        </a:p>
      </dgm:t>
    </dgm:pt>
    <dgm:pt modelId="{17F99300-344F-4C5A-9A2D-345C47102EBE}">
      <dgm:prSet phldrT="[Text]"/>
      <dgm:spPr/>
      <dgm:t>
        <a:bodyPr/>
        <a:lstStyle/>
        <a:p>
          <a:r>
            <a:rPr lang="en-US" b="1" dirty="0">
              <a:latin typeface="+mj-lt"/>
            </a:rPr>
            <a:t>QUY LUẬT MỘT GIÁ</a:t>
          </a:r>
        </a:p>
      </dgm:t>
    </dgm:pt>
    <dgm:pt modelId="{A6D5AE37-7AD6-4143-8F22-7A69394CD0ED}" type="parTrans" cxnId="{5E318C0C-59C3-42CD-88F3-73B748FED75E}">
      <dgm:prSet/>
      <dgm:spPr/>
      <dgm:t>
        <a:bodyPr/>
        <a:lstStyle/>
        <a:p>
          <a:endParaRPr lang="en-US"/>
        </a:p>
      </dgm:t>
    </dgm:pt>
    <dgm:pt modelId="{2CD5103F-83E2-47A7-9E18-E5DD44FEA905}" type="sibTrans" cxnId="{5E318C0C-59C3-42CD-88F3-73B748FED75E}">
      <dgm:prSet/>
      <dgm:spPr/>
      <dgm:t>
        <a:bodyPr/>
        <a:lstStyle/>
        <a:p>
          <a:endParaRPr lang="en-US"/>
        </a:p>
      </dgm:t>
    </dgm:pt>
    <dgm:pt modelId="{D6A172B7-9D73-4292-B56C-BDC78B983863}">
      <dgm:prSet phldrT="[Text]"/>
      <dgm:spPr/>
      <dgm:t>
        <a:bodyPr/>
        <a:lstStyle/>
        <a:p>
          <a:r>
            <a:rPr lang="en-US" b="1" dirty="0">
              <a:latin typeface="+mj-lt"/>
            </a:rPr>
            <a:t>V</a:t>
          </a:r>
        </a:p>
      </dgm:t>
    </dgm:pt>
    <dgm:pt modelId="{75397DB2-3E52-45A1-A8AC-F22210A1AB23}" type="parTrans" cxnId="{DD68097E-614B-45E5-B0BE-60E975521A41}">
      <dgm:prSet/>
      <dgm:spPr/>
      <dgm:t>
        <a:bodyPr/>
        <a:lstStyle/>
        <a:p>
          <a:endParaRPr lang="en-US"/>
        </a:p>
      </dgm:t>
    </dgm:pt>
    <dgm:pt modelId="{7AF8F773-8697-44B8-BA15-2F986662EE1E}" type="sibTrans" cxnId="{DD68097E-614B-45E5-B0BE-60E975521A41}">
      <dgm:prSet/>
      <dgm:spPr/>
      <dgm:t>
        <a:bodyPr/>
        <a:lstStyle/>
        <a:p>
          <a:endParaRPr lang="en-US"/>
        </a:p>
      </dgm:t>
    </dgm:pt>
    <dgm:pt modelId="{E70714A6-2255-4300-872C-63345BCABF67}">
      <dgm:prSet phldrT="[Text]"/>
      <dgm:spPr/>
      <dgm:t>
        <a:bodyPr/>
        <a:lstStyle/>
        <a:p>
          <a:r>
            <a:rPr lang="en-US" b="1" dirty="0">
              <a:latin typeface="+mj-lt"/>
            </a:rPr>
            <a:t>BÀI TẬP VỀ NHÀ</a:t>
          </a:r>
        </a:p>
      </dgm:t>
    </dgm:pt>
    <dgm:pt modelId="{6B274639-90A5-4674-AFFD-30BD015DE95E}" type="parTrans" cxnId="{27A20C9A-8003-4D34-B61A-A9EE2A052621}">
      <dgm:prSet/>
      <dgm:spPr/>
      <dgm:t>
        <a:bodyPr/>
        <a:lstStyle/>
        <a:p>
          <a:endParaRPr lang="en-US"/>
        </a:p>
      </dgm:t>
    </dgm:pt>
    <dgm:pt modelId="{44380917-D708-47F4-A052-D55467540FA2}" type="sibTrans" cxnId="{27A20C9A-8003-4D34-B61A-A9EE2A052621}">
      <dgm:prSet/>
      <dgm:spPr/>
      <dgm:t>
        <a:bodyPr/>
        <a:lstStyle/>
        <a:p>
          <a:endParaRPr lang="en-US"/>
        </a:p>
      </dgm:t>
    </dgm:pt>
    <dgm:pt modelId="{A0AE6E92-0C7B-4486-AC03-B3A37E0E5609}" type="pres">
      <dgm:prSet presAssocID="{F4A90725-2377-4FF8-882D-CF838F5BE630}" presName="linearFlow" presStyleCnt="0">
        <dgm:presLayoutVars>
          <dgm:dir/>
          <dgm:animLvl val="lvl"/>
          <dgm:resizeHandles val="exact"/>
        </dgm:presLayoutVars>
      </dgm:prSet>
      <dgm:spPr/>
    </dgm:pt>
    <dgm:pt modelId="{182B36AE-F3E8-4CA1-9924-D2CFD2E70DB6}" type="pres">
      <dgm:prSet presAssocID="{86DFD02E-000E-4B0A-B625-334DABAD7E56}" presName="composite" presStyleCnt="0"/>
      <dgm:spPr/>
    </dgm:pt>
    <dgm:pt modelId="{524FE6F2-5A0B-484A-A0B6-0C69A1B8540E}" type="pres">
      <dgm:prSet presAssocID="{86DFD02E-000E-4B0A-B625-334DABAD7E5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7748097-2660-441D-912F-169B830F3186}" type="pres">
      <dgm:prSet presAssocID="{86DFD02E-000E-4B0A-B625-334DABAD7E56}" presName="descendantText" presStyleLbl="alignAcc1" presStyleIdx="0" presStyleCnt="5" custLinFactNeighborX="0" custLinFactNeighborY="-58">
        <dgm:presLayoutVars>
          <dgm:bulletEnabled val="1"/>
        </dgm:presLayoutVars>
      </dgm:prSet>
      <dgm:spPr/>
    </dgm:pt>
    <dgm:pt modelId="{21677750-39AD-4F76-B70B-C2F2531C353F}" type="pres">
      <dgm:prSet presAssocID="{3DF189B5-716D-4743-A867-D921EB21A832}" presName="sp" presStyleCnt="0"/>
      <dgm:spPr/>
    </dgm:pt>
    <dgm:pt modelId="{B5884843-6255-4056-9A9E-852BE9CBE885}" type="pres">
      <dgm:prSet presAssocID="{26C51715-F9F7-497E-A1BA-AE82D54A5DCE}" presName="composite" presStyleCnt="0"/>
      <dgm:spPr/>
    </dgm:pt>
    <dgm:pt modelId="{86166DB5-7BA5-4138-B925-9BBFBA6620D3}" type="pres">
      <dgm:prSet presAssocID="{26C51715-F9F7-497E-A1BA-AE82D54A5DCE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2911763-5A2C-44EA-A1B6-62CD34252E05}" type="pres">
      <dgm:prSet presAssocID="{26C51715-F9F7-497E-A1BA-AE82D54A5DCE}" presName="descendantText" presStyleLbl="alignAcc1" presStyleIdx="1" presStyleCnt="5">
        <dgm:presLayoutVars>
          <dgm:bulletEnabled val="1"/>
        </dgm:presLayoutVars>
      </dgm:prSet>
      <dgm:spPr/>
    </dgm:pt>
    <dgm:pt modelId="{78149AF8-C3FC-460D-911C-C0B4CFF650A9}" type="pres">
      <dgm:prSet presAssocID="{894B3293-71E6-4276-B0D1-015D207C2774}" presName="sp" presStyleCnt="0"/>
      <dgm:spPr/>
    </dgm:pt>
    <dgm:pt modelId="{08505BC7-5A80-4A68-9901-C17AF2C5E33F}" type="pres">
      <dgm:prSet presAssocID="{87D0B215-E7C4-4B5F-A540-21FB540E9CDE}" presName="composite" presStyleCnt="0"/>
      <dgm:spPr/>
    </dgm:pt>
    <dgm:pt modelId="{5B13DF95-2E4B-42CE-BAEC-A057A1D3371D}" type="pres">
      <dgm:prSet presAssocID="{87D0B215-E7C4-4B5F-A540-21FB540E9CD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5A89EC38-5309-4B5D-B66B-CCB7FBBA8995}" type="pres">
      <dgm:prSet presAssocID="{87D0B215-E7C4-4B5F-A540-21FB540E9CDE}" presName="descendantText" presStyleLbl="alignAcc1" presStyleIdx="2" presStyleCnt="5">
        <dgm:presLayoutVars>
          <dgm:bulletEnabled val="1"/>
        </dgm:presLayoutVars>
      </dgm:prSet>
      <dgm:spPr/>
    </dgm:pt>
    <dgm:pt modelId="{1DD31206-C242-4526-BCBF-D55CC89985D7}" type="pres">
      <dgm:prSet presAssocID="{12EFA784-5A67-4440-A3A4-D1254C3C8E96}" presName="sp" presStyleCnt="0"/>
      <dgm:spPr/>
    </dgm:pt>
    <dgm:pt modelId="{18E8344F-CCF8-40FA-A898-5AFA5C8ED468}" type="pres">
      <dgm:prSet presAssocID="{2169585C-6FD3-4423-80F0-56F6A8BE48C1}" presName="composite" presStyleCnt="0"/>
      <dgm:spPr/>
    </dgm:pt>
    <dgm:pt modelId="{19E52E2A-881E-49CC-ADD9-7F9DF947A01B}" type="pres">
      <dgm:prSet presAssocID="{2169585C-6FD3-4423-80F0-56F6A8BE48C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BD10C1A-DFE5-439D-A044-DCF82CBA1C70}" type="pres">
      <dgm:prSet presAssocID="{2169585C-6FD3-4423-80F0-56F6A8BE48C1}" presName="descendantText" presStyleLbl="alignAcc1" presStyleIdx="3" presStyleCnt="5">
        <dgm:presLayoutVars>
          <dgm:bulletEnabled val="1"/>
        </dgm:presLayoutVars>
      </dgm:prSet>
      <dgm:spPr/>
    </dgm:pt>
    <dgm:pt modelId="{E7065A34-85F4-4BF1-967E-53B31FE861A3}" type="pres">
      <dgm:prSet presAssocID="{6FDE5C8C-4727-475B-85DB-AFEEE742B23A}" presName="sp" presStyleCnt="0"/>
      <dgm:spPr/>
    </dgm:pt>
    <dgm:pt modelId="{C1D2E1D1-4738-4741-8F80-26A827733BA5}" type="pres">
      <dgm:prSet presAssocID="{D6A172B7-9D73-4292-B56C-BDC78B983863}" presName="composite" presStyleCnt="0"/>
      <dgm:spPr/>
    </dgm:pt>
    <dgm:pt modelId="{68A91785-EFE5-4C48-88A7-25A27F268319}" type="pres">
      <dgm:prSet presAssocID="{D6A172B7-9D73-4292-B56C-BDC78B98386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F8DD4521-9B13-4FEA-8D02-2FE7FE82FBFD}" type="pres">
      <dgm:prSet presAssocID="{D6A172B7-9D73-4292-B56C-BDC78B98386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4C97C0B-90D7-4161-932A-DECA609BB7BF}" srcId="{26C51715-F9F7-497E-A1BA-AE82D54A5DCE}" destId="{1E9EE274-3AE2-4CB4-887B-52D823E76338}" srcOrd="0" destOrd="0" parTransId="{B77DAEA8-97D4-4E32-8E57-306C8575459D}" sibTransId="{EC929880-3EF8-4CAF-AF0A-A874A6487A24}"/>
    <dgm:cxn modelId="{5E318C0C-59C3-42CD-88F3-73B748FED75E}" srcId="{2169585C-6FD3-4423-80F0-56F6A8BE48C1}" destId="{17F99300-344F-4C5A-9A2D-345C47102EBE}" srcOrd="0" destOrd="0" parTransId="{A6D5AE37-7AD6-4143-8F22-7A69394CD0ED}" sibTransId="{2CD5103F-83E2-47A7-9E18-E5DD44FEA905}"/>
    <dgm:cxn modelId="{05496017-82EA-4F2B-B0FC-52FC6620884E}" type="presOf" srcId="{F4A90725-2377-4FF8-882D-CF838F5BE630}" destId="{A0AE6E92-0C7B-4486-AC03-B3A37E0E5609}" srcOrd="0" destOrd="0" presId="urn:microsoft.com/office/officeart/2005/8/layout/chevron2"/>
    <dgm:cxn modelId="{4753D019-92A9-4D81-882E-2379D431B3CD}" type="presOf" srcId="{87D0B215-E7C4-4B5F-A540-21FB540E9CDE}" destId="{5B13DF95-2E4B-42CE-BAEC-A057A1D3371D}" srcOrd="0" destOrd="0" presId="urn:microsoft.com/office/officeart/2005/8/layout/chevron2"/>
    <dgm:cxn modelId="{2AC19935-62FA-4C85-BA9F-2AB7AB21010A}" type="presOf" srcId="{17F99300-344F-4C5A-9A2D-345C47102EBE}" destId="{8BD10C1A-DFE5-439D-A044-DCF82CBA1C70}" srcOrd="0" destOrd="0" presId="urn:microsoft.com/office/officeart/2005/8/layout/chevron2"/>
    <dgm:cxn modelId="{37F89341-A58C-4989-A9F2-79F745FA9F0F}" type="presOf" srcId="{26C51715-F9F7-497E-A1BA-AE82D54A5DCE}" destId="{86166DB5-7BA5-4138-B925-9BBFBA6620D3}" srcOrd="0" destOrd="0" presId="urn:microsoft.com/office/officeart/2005/8/layout/chevron2"/>
    <dgm:cxn modelId="{6F37CF59-FF24-4D7E-BABC-C58A5DCFBC58}" srcId="{F4A90725-2377-4FF8-882D-CF838F5BE630}" destId="{86DFD02E-000E-4B0A-B625-334DABAD7E56}" srcOrd="0" destOrd="0" parTransId="{B7A2B1CA-14E5-4FB2-8CFF-370C0739FD71}" sibTransId="{3DF189B5-716D-4743-A867-D921EB21A832}"/>
    <dgm:cxn modelId="{EE32227A-FB7E-4325-8F5C-8BEC1B86F270}" srcId="{F4A90725-2377-4FF8-882D-CF838F5BE630}" destId="{87D0B215-E7C4-4B5F-A540-21FB540E9CDE}" srcOrd="2" destOrd="0" parTransId="{D22E9BE9-2B5F-4ED1-ABE3-9B6CCD88ADC9}" sibTransId="{12EFA784-5A67-4440-A3A4-D1254C3C8E96}"/>
    <dgm:cxn modelId="{DD68097E-614B-45E5-B0BE-60E975521A41}" srcId="{F4A90725-2377-4FF8-882D-CF838F5BE630}" destId="{D6A172B7-9D73-4292-B56C-BDC78B983863}" srcOrd="4" destOrd="0" parTransId="{75397DB2-3E52-45A1-A8AC-F22210A1AB23}" sibTransId="{7AF8F773-8697-44B8-BA15-2F986662EE1E}"/>
    <dgm:cxn modelId="{27A20C9A-8003-4D34-B61A-A9EE2A052621}" srcId="{D6A172B7-9D73-4292-B56C-BDC78B983863}" destId="{E70714A6-2255-4300-872C-63345BCABF67}" srcOrd="0" destOrd="0" parTransId="{6B274639-90A5-4674-AFFD-30BD015DE95E}" sibTransId="{44380917-D708-47F4-A052-D55467540FA2}"/>
    <dgm:cxn modelId="{C9D7959C-4E33-44C3-A311-4886FB1D21D5}" type="presOf" srcId="{2169585C-6FD3-4423-80F0-56F6A8BE48C1}" destId="{19E52E2A-881E-49CC-ADD9-7F9DF947A01B}" srcOrd="0" destOrd="0" presId="urn:microsoft.com/office/officeart/2005/8/layout/chevron2"/>
    <dgm:cxn modelId="{17BCE5AF-5C32-4E90-A281-60332A94E12C}" srcId="{86DFD02E-000E-4B0A-B625-334DABAD7E56}" destId="{10E0A79B-8418-447D-997B-D7DCC6C486B2}" srcOrd="0" destOrd="0" parTransId="{97A10DAD-9EE7-4D0C-9C8A-B2730356B375}" sibTransId="{22CA3F4B-49C5-46C4-9655-0784E0276CC6}"/>
    <dgm:cxn modelId="{612DBEB7-5E9D-459A-8D30-9E915B47881E}" type="presOf" srcId="{86DFD02E-000E-4B0A-B625-334DABAD7E56}" destId="{524FE6F2-5A0B-484A-A0B6-0C69A1B8540E}" srcOrd="0" destOrd="0" presId="urn:microsoft.com/office/officeart/2005/8/layout/chevron2"/>
    <dgm:cxn modelId="{495585C5-4DA1-4521-AD76-27289D090461}" type="presOf" srcId="{E70714A6-2255-4300-872C-63345BCABF67}" destId="{F8DD4521-9B13-4FEA-8D02-2FE7FE82FBFD}" srcOrd="0" destOrd="0" presId="urn:microsoft.com/office/officeart/2005/8/layout/chevron2"/>
    <dgm:cxn modelId="{B348FED0-3F72-40F5-991E-CAE520AE37CF}" srcId="{87D0B215-E7C4-4B5F-A540-21FB540E9CDE}" destId="{BEF8D1C8-42C7-4602-BE3D-40134CC42653}" srcOrd="0" destOrd="0" parTransId="{84DA24E9-E91F-4A9D-BD04-4C1D6829E2F8}" sibTransId="{3340CA28-FD2A-49F3-925B-D9DB8A311295}"/>
    <dgm:cxn modelId="{2DF9F2D9-990D-4B8B-9134-0CC0FB9E54EF}" srcId="{F4A90725-2377-4FF8-882D-CF838F5BE630}" destId="{2169585C-6FD3-4423-80F0-56F6A8BE48C1}" srcOrd="3" destOrd="0" parTransId="{E0BD7DB2-87AA-45ED-9B0C-724A8B5E0DFC}" sibTransId="{6FDE5C8C-4727-475B-85DB-AFEEE742B23A}"/>
    <dgm:cxn modelId="{31E120DA-B33F-4011-9A52-2F830DC6679D}" type="presOf" srcId="{D6A172B7-9D73-4292-B56C-BDC78B983863}" destId="{68A91785-EFE5-4C48-88A7-25A27F268319}" srcOrd="0" destOrd="0" presId="urn:microsoft.com/office/officeart/2005/8/layout/chevron2"/>
    <dgm:cxn modelId="{CB92B3DB-126F-4315-8B55-0F74B953BD93}" type="presOf" srcId="{1E9EE274-3AE2-4CB4-887B-52D823E76338}" destId="{F2911763-5A2C-44EA-A1B6-62CD34252E05}" srcOrd="0" destOrd="0" presId="urn:microsoft.com/office/officeart/2005/8/layout/chevron2"/>
    <dgm:cxn modelId="{5A8D01DC-13C8-434B-8509-A65D43DE63E5}" type="presOf" srcId="{BEF8D1C8-42C7-4602-BE3D-40134CC42653}" destId="{5A89EC38-5309-4B5D-B66B-CCB7FBBA8995}" srcOrd="0" destOrd="0" presId="urn:microsoft.com/office/officeart/2005/8/layout/chevron2"/>
    <dgm:cxn modelId="{D2EF78DF-A1BF-4CD1-8C1B-B78F47902E34}" srcId="{F4A90725-2377-4FF8-882D-CF838F5BE630}" destId="{26C51715-F9F7-497E-A1BA-AE82D54A5DCE}" srcOrd="1" destOrd="0" parTransId="{71534336-33EF-40C4-BFF7-ED150B2E4940}" sibTransId="{894B3293-71E6-4276-B0D1-015D207C2774}"/>
    <dgm:cxn modelId="{0096ADFE-1318-4F15-B066-3A3563DFBF5B}" type="presOf" srcId="{10E0A79B-8418-447D-997B-D7DCC6C486B2}" destId="{77748097-2660-441D-912F-169B830F3186}" srcOrd="0" destOrd="0" presId="urn:microsoft.com/office/officeart/2005/8/layout/chevron2"/>
    <dgm:cxn modelId="{D1DBA45F-71D4-4B76-97C5-00DAE2B08361}" type="presParOf" srcId="{A0AE6E92-0C7B-4486-AC03-B3A37E0E5609}" destId="{182B36AE-F3E8-4CA1-9924-D2CFD2E70DB6}" srcOrd="0" destOrd="0" presId="urn:microsoft.com/office/officeart/2005/8/layout/chevron2"/>
    <dgm:cxn modelId="{E13CCDF2-696D-44C1-8099-DE1DA069C47B}" type="presParOf" srcId="{182B36AE-F3E8-4CA1-9924-D2CFD2E70DB6}" destId="{524FE6F2-5A0B-484A-A0B6-0C69A1B8540E}" srcOrd="0" destOrd="0" presId="urn:microsoft.com/office/officeart/2005/8/layout/chevron2"/>
    <dgm:cxn modelId="{1BA6EB55-96CD-4DDD-BAA7-BE1F72E4F110}" type="presParOf" srcId="{182B36AE-F3E8-4CA1-9924-D2CFD2E70DB6}" destId="{77748097-2660-441D-912F-169B830F3186}" srcOrd="1" destOrd="0" presId="urn:microsoft.com/office/officeart/2005/8/layout/chevron2"/>
    <dgm:cxn modelId="{B85E9B60-1176-4426-A5C9-75CC06297CBA}" type="presParOf" srcId="{A0AE6E92-0C7B-4486-AC03-B3A37E0E5609}" destId="{21677750-39AD-4F76-B70B-C2F2531C353F}" srcOrd="1" destOrd="0" presId="urn:microsoft.com/office/officeart/2005/8/layout/chevron2"/>
    <dgm:cxn modelId="{25A30908-FB4E-4099-9C49-C1135126FED0}" type="presParOf" srcId="{A0AE6E92-0C7B-4486-AC03-B3A37E0E5609}" destId="{B5884843-6255-4056-9A9E-852BE9CBE885}" srcOrd="2" destOrd="0" presId="urn:microsoft.com/office/officeart/2005/8/layout/chevron2"/>
    <dgm:cxn modelId="{6DFE15B9-B859-4A80-8312-639EF16CDC21}" type="presParOf" srcId="{B5884843-6255-4056-9A9E-852BE9CBE885}" destId="{86166DB5-7BA5-4138-B925-9BBFBA6620D3}" srcOrd="0" destOrd="0" presId="urn:microsoft.com/office/officeart/2005/8/layout/chevron2"/>
    <dgm:cxn modelId="{37808773-FFA8-49BC-8F49-1D501029C9E2}" type="presParOf" srcId="{B5884843-6255-4056-9A9E-852BE9CBE885}" destId="{F2911763-5A2C-44EA-A1B6-62CD34252E05}" srcOrd="1" destOrd="0" presId="urn:microsoft.com/office/officeart/2005/8/layout/chevron2"/>
    <dgm:cxn modelId="{06552C92-0F0B-41CA-BA5C-B782FE36AEFC}" type="presParOf" srcId="{A0AE6E92-0C7B-4486-AC03-B3A37E0E5609}" destId="{78149AF8-C3FC-460D-911C-C0B4CFF650A9}" srcOrd="3" destOrd="0" presId="urn:microsoft.com/office/officeart/2005/8/layout/chevron2"/>
    <dgm:cxn modelId="{1A6E936D-97F2-4CD2-B0A9-71DFB7DD15EC}" type="presParOf" srcId="{A0AE6E92-0C7B-4486-AC03-B3A37E0E5609}" destId="{08505BC7-5A80-4A68-9901-C17AF2C5E33F}" srcOrd="4" destOrd="0" presId="urn:microsoft.com/office/officeart/2005/8/layout/chevron2"/>
    <dgm:cxn modelId="{F5BF79C1-65A9-484B-AC57-9ECB1C5F812E}" type="presParOf" srcId="{08505BC7-5A80-4A68-9901-C17AF2C5E33F}" destId="{5B13DF95-2E4B-42CE-BAEC-A057A1D3371D}" srcOrd="0" destOrd="0" presId="urn:microsoft.com/office/officeart/2005/8/layout/chevron2"/>
    <dgm:cxn modelId="{7343DD04-CE2E-43AD-A9AB-1DA8322EBD94}" type="presParOf" srcId="{08505BC7-5A80-4A68-9901-C17AF2C5E33F}" destId="{5A89EC38-5309-4B5D-B66B-CCB7FBBA8995}" srcOrd="1" destOrd="0" presId="urn:microsoft.com/office/officeart/2005/8/layout/chevron2"/>
    <dgm:cxn modelId="{27EBE181-9459-4D8E-8ABC-912B82B0D52E}" type="presParOf" srcId="{A0AE6E92-0C7B-4486-AC03-B3A37E0E5609}" destId="{1DD31206-C242-4526-BCBF-D55CC89985D7}" srcOrd="5" destOrd="0" presId="urn:microsoft.com/office/officeart/2005/8/layout/chevron2"/>
    <dgm:cxn modelId="{CDE81E71-416B-4FA4-ACFA-6D68A4F0091C}" type="presParOf" srcId="{A0AE6E92-0C7B-4486-AC03-B3A37E0E5609}" destId="{18E8344F-CCF8-40FA-A898-5AFA5C8ED468}" srcOrd="6" destOrd="0" presId="urn:microsoft.com/office/officeart/2005/8/layout/chevron2"/>
    <dgm:cxn modelId="{B376E72B-35D5-4CC3-BFEC-9C30F837B163}" type="presParOf" srcId="{18E8344F-CCF8-40FA-A898-5AFA5C8ED468}" destId="{19E52E2A-881E-49CC-ADD9-7F9DF947A01B}" srcOrd="0" destOrd="0" presId="urn:microsoft.com/office/officeart/2005/8/layout/chevron2"/>
    <dgm:cxn modelId="{C714C0FD-E152-400A-ADAC-7E5EF3A6314F}" type="presParOf" srcId="{18E8344F-CCF8-40FA-A898-5AFA5C8ED468}" destId="{8BD10C1A-DFE5-439D-A044-DCF82CBA1C70}" srcOrd="1" destOrd="0" presId="urn:microsoft.com/office/officeart/2005/8/layout/chevron2"/>
    <dgm:cxn modelId="{FF274206-4A48-4B4D-B6B7-036495687D82}" type="presParOf" srcId="{A0AE6E92-0C7B-4486-AC03-B3A37E0E5609}" destId="{E7065A34-85F4-4BF1-967E-53B31FE861A3}" srcOrd="7" destOrd="0" presId="urn:microsoft.com/office/officeart/2005/8/layout/chevron2"/>
    <dgm:cxn modelId="{51AC508B-B0B9-45F3-A154-7CFACB410BF8}" type="presParOf" srcId="{A0AE6E92-0C7B-4486-AC03-B3A37E0E5609}" destId="{C1D2E1D1-4738-4741-8F80-26A827733BA5}" srcOrd="8" destOrd="0" presId="urn:microsoft.com/office/officeart/2005/8/layout/chevron2"/>
    <dgm:cxn modelId="{6B099C60-D907-45F0-A27C-A6813490D554}" type="presParOf" srcId="{C1D2E1D1-4738-4741-8F80-26A827733BA5}" destId="{68A91785-EFE5-4C48-88A7-25A27F268319}" srcOrd="0" destOrd="0" presId="urn:microsoft.com/office/officeart/2005/8/layout/chevron2"/>
    <dgm:cxn modelId="{AF828DCA-E8E2-4056-A988-91C52D5CB17D}" type="presParOf" srcId="{C1D2E1D1-4738-4741-8F80-26A827733BA5}" destId="{F8DD4521-9B13-4FEA-8D02-2FE7FE82FB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FE6F2-5A0B-484A-A0B6-0C69A1B8540E}">
      <dsp:nvSpPr>
        <dsp:cNvPr id="0" name=""/>
        <dsp:cNvSpPr/>
      </dsp:nvSpPr>
      <dsp:spPr>
        <a:xfrm rot="5400000">
          <a:off x="-178415" y="180296"/>
          <a:ext cx="1189434" cy="832604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I.</a:t>
          </a:r>
        </a:p>
      </dsp:txBody>
      <dsp:txXfrm rot="-5400000">
        <a:off x="0" y="418183"/>
        <a:ext cx="832604" cy="356830"/>
      </dsp:txXfrm>
    </dsp:sp>
    <dsp:sp modelId="{77748097-2660-441D-912F-169B830F3186}">
      <dsp:nvSpPr>
        <dsp:cNvPr id="0" name=""/>
        <dsp:cNvSpPr/>
      </dsp:nvSpPr>
      <dsp:spPr>
        <a:xfrm rot="5400000">
          <a:off x="4601735" y="-3767698"/>
          <a:ext cx="773132" cy="83113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b="1" kern="1200" dirty="0">
              <a:latin typeface="+mj-lt"/>
            </a:rPr>
            <a:t>HỆ THỐNG TÀI CHÍNH</a:t>
          </a:r>
        </a:p>
      </dsp:txBody>
      <dsp:txXfrm rot="-5400000">
        <a:off x="832604" y="39174"/>
        <a:ext cx="8273654" cy="697650"/>
      </dsp:txXfrm>
    </dsp:sp>
    <dsp:sp modelId="{86166DB5-7BA5-4138-B925-9BBFBA6620D3}">
      <dsp:nvSpPr>
        <dsp:cNvPr id="0" name=""/>
        <dsp:cNvSpPr/>
      </dsp:nvSpPr>
      <dsp:spPr>
        <a:xfrm rot="5400000">
          <a:off x="-178415" y="1253597"/>
          <a:ext cx="1189434" cy="832604"/>
        </a:xfrm>
        <a:prstGeom prst="chevron">
          <a:avLst/>
        </a:prstGeom>
        <a:solidFill>
          <a:schemeClr val="accent2">
            <a:shade val="50000"/>
            <a:hueOff val="-16594"/>
            <a:satOff val="-3364"/>
            <a:lumOff val="185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II.</a:t>
          </a:r>
        </a:p>
      </dsp:txBody>
      <dsp:txXfrm rot="-5400000">
        <a:off x="0" y="1491484"/>
        <a:ext cx="832604" cy="356830"/>
      </dsp:txXfrm>
    </dsp:sp>
    <dsp:sp modelId="{F2911763-5A2C-44EA-A1B6-62CD34252E05}">
      <dsp:nvSpPr>
        <dsp:cNvPr id="0" name=""/>
        <dsp:cNvSpPr/>
      </dsp:nvSpPr>
      <dsp:spPr>
        <a:xfrm rot="5400000">
          <a:off x="4601735" y="-2693949"/>
          <a:ext cx="773132" cy="83113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b="1" kern="1200" dirty="0">
              <a:latin typeface="+mj-lt"/>
            </a:rPr>
            <a:t>THỊ TRƯỜNG TÀI CHÍNH</a:t>
          </a:r>
        </a:p>
      </dsp:txBody>
      <dsp:txXfrm rot="-5400000">
        <a:off x="832604" y="1112923"/>
        <a:ext cx="8273654" cy="697650"/>
      </dsp:txXfrm>
    </dsp:sp>
    <dsp:sp modelId="{5B13DF95-2E4B-42CE-BAEC-A057A1D3371D}">
      <dsp:nvSpPr>
        <dsp:cNvPr id="0" name=""/>
        <dsp:cNvSpPr/>
      </dsp:nvSpPr>
      <dsp:spPr>
        <a:xfrm rot="5400000">
          <a:off x="-178415" y="2326897"/>
          <a:ext cx="1189434" cy="832604"/>
        </a:xfrm>
        <a:prstGeom prst="chevron">
          <a:avLst/>
        </a:prstGeom>
        <a:solidFill>
          <a:schemeClr val="accent2">
            <a:shade val="50000"/>
            <a:hueOff val="-33187"/>
            <a:satOff val="-6727"/>
            <a:lumOff val="370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III.</a:t>
          </a:r>
        </a:p>
      </dsp:txBody>
      <dsp:txXfrm rot="-5400000">
        <a:off x="0" y="2564784"/>
        <a:ext cx="832604" cy="356830"/>
      </dsp:txXfrm>
    </dsp:sp>
    <dsp:sp modelId="{5A89EC38-5309-4B5D-B66B-CCB7FBBA8995}">
      <dsp:nvSpPr>
        <dsp:cNvPr id="0" name=""/>
        <dsp:cNvSpPr/>
      </dsp:nvSpPr>
      <dsp:spPr>
        <a:xfrm rot="5400000">
          <a:off x="4601735" y="-1620648"/>
          <a:ext cx="773132" cy="83113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b="1" kern="1200" dirty="0">
              <a:latin typeface="+mj-lt"/>
              <a:ea typeface="+mn-ea"/>
              <a:cs typeface="+mn-cs"/>
            </a:rPr>
            <a:t>ĐỊNH CHẾ TÀI CHÍNH</a:t>
          </a:r>
          <a:endParaRPr lang="en-US" sz="4800" kern="1200" dirty="0">
            <a:latin typeface="+mj-lt"/>
          </a:endParaRPr>
        </a:p>
      </dsp:txBody>
      <dsp:txXfrm rot="-5400000">
        <a:off x="832604" y="2186224"/>
        <a:ext cx="8273654" cy="697650"/>
      </dsp:txXfrm>
    </dsp:sp>
    <dsp:sp modelId="{19E52E2A-881E-49CC-ADD9-7F9DF947A01B}">
      <dsp:nvSpPr>
        <dsp:cNvPr id="0" name=""/>
        <dsp:cNvSpPr/>
      </dsp:nvSpPr>
      <dsp:spPr>
        <a:xfrm rot="5400000">
          <a:off x="-178415" y="3400198"/>
          <a:ext cx="1189434" cy="832604"/>
        </a:xfrm>
        <a:prstGeom prst="chevron">
          <a:avLst/>
        </a:prstGeom>
        <a:solidFill>
          <a:schemeClr val="accent2">
            <a:shade val="50000"/>
            <a:hueOff val="-33187"/>
            <a:satOff val="-6727"/>
            <a:lumOff val="370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IV</a:t>
          </a:r>
        </a:p>
      </dsp:txBody>
      <dsp:txXfrm rot="-5400000">
        <a:off x="0" y="3638085"/>
        <a:ext cx="832604" cy="356830"/>
      </dsp:txXfrm>
    </dsp:sp>
    <dsp:sp modelId="{8BD10C1A-DFE5-439D-A044-DCF82CBA1C70}">
      <dsp:nvSpPr>
        <dsp:cNvPr id="0" name=""/>
        <dsp:cNvSpPr/>
      </dsp:nvSpPr>
      <dsp:spPr>
        <a:xfrm rot="5400000">
          <a:off x="4601735" y="-547348"/>
          <a:ext cx="773132" cy="83113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b="1" kern="1200" dirty="0">
              <a:latin typeface="+mj-lt"/>
            </a:rPr>
            <a:t>QUY LUẬT MỘT GIÁ</a:t>
          </a:r>
        </a:p>
      </dsp:txBody>
      <dsp:txXfrm rot="-5400000">
        <a:off x="832604" y="3259524"/>
        <a:ext cx="8273654" cy="697650"/>
      </dsp:txXfrm>
    </dsp:sp>
    <dsp:sp modelId="{68A91785-EFE5-4C48-88A7-25A27F268319}">
      <dsp:nvSpPr>
        <dsp:cNvPr id="0" name=""/>
        <dsp:cNvSpPr/>
      </dsp:nvSpPr>
      <dsp:spPr>
        <a:xfrm rot="5400000">
          <a:off x="-178415" y="4473499"/>
          <a:ext cx="1189434" cy="832604"/>
        </a:xfrm>
        <a:prstGeom prst="chevron">
          <a:avLst/>
        </a:prstGeom>
        <a:solidFill>
          <a:schemeClr val="accent2">
            <a:shade val="50000"/>
            <a:hueOff val="-16594"/>
            <a:satOff val="-3364"/>
            <a:lumOff val="185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V</a:t>
          </a:r>
        </a:p>
      </dsp:txBody>
      <dsp:txXfrm rot="-5400000">
        <a:off x="0" y="4711386"/>
        <a:ext cx="832604" cy="356830"/>
      </dsp:txXfrm>
    </dsp:sp>
    <dsp:sp modelId="{F8DD4521-9B13-4FEA-8D02-2FE7FE82FBFD}">
      <dsp:nvSpPr>
        <dsp:cNvPr id="0" name=""/>
        <dsp:cNvSpPr/>
      </dsp:nvSpPr>
      <dsp:spPr>
        <a:xfrm rot="5400000">
          <a:off x="4601735" y="525952"/>
          <a:ext cx="773132" cy="83113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b="1" kern="1200" dirty="0">
              <a:latin typeface="+mj-lt"/>
            </a:rPr>
            <a:t>BÀI TẬP VỀ NHÀ</a:t>
          </a:r>
        </a:p>
      </dsp:txBody>
      <dsp:txXfrm rot="-5400000">
        <a:off x="832604" y="4332825"/>
        <a:ext cx="8273654" cy="697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Financial Markets and Institutions (M&amp;I)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Nguyễn Mạnh Hiệp FTU2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C2545CC-EA56-49B8-B497-8F8B6AC2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Financial Markets and Institutions (M&amp;I)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Nguyễn Mạnh Hiệp FTU2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BF2BEB-69F8-431C-9A27-EEB99C160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Markets and Institutions (M&amp;I)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Nguyễn Mạnh Hiệp FTU2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F2BEB-69F8-431C-9A27-EEB99C1603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1CBA1-5E06-4AAE-8B1D-BADDD55A35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1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Financial Markets and Institutions (M&amp;I)</a:t>
            </a: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Nguyễn Mạnh Hiệp FTU2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5704-DE92-484A-B048-B1AFD5DBBFB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5845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Financial Markets and Institutions (M&amp;I)</a:t>
            </a:r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FTU2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25ED9F-1152-438D-AB59-25010EC2E072}" type="slidenum">
              <a:rPr lang="en-US" smtClean="0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900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Nguyễn Mạnh Hiệp FTU2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Markets and Institutions (M&amp;I)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Nguyễn Mạnh Hiệp FTU2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BF2BEB-69F8-431C-9A27-EEB99C1603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0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2068F-418B-4B43-A071-3EEC89035CB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E1384-35D3-4E24-B5B5-F09A5936025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142875"/>
            <a:ext cx="2249487" cy="5983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42875"/>
            <a:ext cx="6599238" cy="5983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2E60-DC49-46DF-AA4D-2DB3622844A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FC685-2EE6-4E8B-8B57-13668B332CC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38FFB-B064-46FF-AEFE-FDBF423D3F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B1961-8601-41AB-8990-5C4780EF581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1D33B-7EEE-4B47-83CE-DACDF4571AB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930B8-4234-4DDE-A318-FB9A6318338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E472-2AA5-40FB-9448-6294DF09E21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E3E66-F402-4F95-93C0-C90C0568C3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0A3A9-996F-4DC7-964C-487BBAF1D3E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28CF6-417F-4BEA-A1D1-19A0E382E4A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C4B2B-1444-46F9-8632-B31729C43BF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DF325-9CE3-4C79-A145-803CB46E0B3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142875"/>
            <a:ext cx="2249487" cy="5983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42875"/>
            <a:ext cx="6599238" cy="5983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0900C-2477-4CEE-87E7-1FDE47CF4CE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142875"/>
            <a:ext cx="7643812" cy="1000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42875" y="1428750"/>
            <a:ext cx="8858250" cy="46974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4DB2C-FDFE-428B-B860-45AF3EFB691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A4CB7-B42D-4324-B5F7-8560074A05B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70B10-82FA-45E1-9E15-9204540954F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50BF5-BB09-470F-A9F4-118EAC84A56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280D3-7747-4F65-9596-754273B157A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77FA8-FA99-4EB9-AB82-145B43214C9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7D628-19E9-4335-9E84-DF63FE07BBA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7828E-EDB9-4DDD-9D13-D0EA23EC420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0188" y="142875"/>
            <a:ext cx="76438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875" y="1428750"/>
            <a:ext cx="885825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4ED07ED0-20C9-4613-B4F5-CE0974B6BD2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0188" y="142875"/>
            <a:ext cx="76438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875" y="1428750"/>
            <a:ext cx="885825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4A24F0AB-0867-4A80-8F51-7418E4A200A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s.org/speeches/sp040927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21D5F1-0473-4E1B-8D8A-8DA83FB29BFF}" type="slidenum">
              <a:rPr lang="vi-VN" smtClean="0"/>
              <a:pPr/>
              <a:t>1</a:t>
            </a:fld>
            <a:endParaRPr lang="vi-VN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04800" y="1447800"/>
            <a:ext cx="8610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 dirty="0">
                <a:latin typeface="+mj-lt"/>
              </a:rPr>
              <a:t>L</a:t>
            </a:r>
            <a:r>
              <a:rPr lang="vi-VN" b="1" dirty="0">
                <a:latin typeface="+mj-lt"/>
              </a:rPr>
              <a:t>Ư</a:t>
            </a:r>
            <a:r>
              <a:rPr lang="en-US" b="1" dirty="0">
                <a:latin typeface="+mj-lt"/>
              </a:rPr>
              <a:t>U Ý</a:t>
            </a:r>
          </a:p>
          <a:p>
            <a:pPr algn="l"/>
            <a:endParaRPr lang="en-US" b="1" dirty="0">
              <a:latin typeface="+mj-lt"/>
            </a:endParaRPr>
          </a:p>
          <a:p>
            <a:pPr algn="l"/>
            <a:r>
              <a:rPr lang="en-US" b="1" dirty="0" err="1">
                <a:latin typeface="+mj-lt"/>
              </a:rPr>
              <a:t>Bộ</a:t>
            </a:r>
            <a:r>
              <a:rPr lang="en-US" b="1" dirty="0">
                <a:latin typeface="+mj-lt"/>
              </a:rPr>
              <a:t> slide </a:t>
            </a:r>
            <a:r>
              <a:rPr lang="en-US" b="1" dirty="0" err="1">
                <a:latin typeface="+mj-lt"/>
              </a:rPr>
              <a:t>này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chỉ</a:t>
            </a:r>
            <a:r>
              <a:rPr lang="en-US" b="1" dirty="0">
                <a:latin typeface="+mj-lt"/>
              </a:rPr>
              <a:t> ra </a:t>
            </a:r>
            <a:r>
              <a:rPr lang="en-US" b="1" dirty="0" err="1">
                <a:latin typeface="+mj-lt"/>
              </a:rPr>
              <a:t>cấu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trúc</a:t>
            </a:r>
            <a:r>
              <a:rPr lang="en-US" b="1" dirty="0">
                <a:latin typeface="+mj-lt"/>
              </a:rPr>
              <a:t> c</a:t>
            </a:r>
            <a:r>
              <a:rPr lang="vi-VN" b="1" dirty="0">
                <a:latin typeface="+mj-lt"/>
              </a:rPr>
              <a:t>ơ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bản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của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môn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học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và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các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từ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khóa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để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sinh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viên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thuận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tiện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cứu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tài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r>
              <a:rPr lang="en-US" b="1" dirty="0">
                <a:latin typeface="+mj-lt"/>
              </a:rPr>
              <a:t>.</a:t>
            </a:r>
          </a:p>
          <a:p>
            <a:pPr algn="l"/>
            <a:endParaRPr lang="en-US" b="1" dirty="0">
              <a:latin typeface="+mj-lt"/>
            </a:endParaRPr>
          </a:p>
          <a:p>
            <a:pPr algn="l"/>
            <a:r>
              <a:rPr lang="en-US" b="1" dirty="0">
                <a:latin typeface="+mj-lt"/>
              </a:rPr>
              <a:t>KHÔNG </a:t>
            </a:r>
            <a:r>
              <a:rPr lang="en-US" b="1" dirty="0" err="1">
                <a:latin typeface="+mj-lt"/>
              </a:rPr>
              <a:t>dùng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bộ</a:t>
            </a:r>
            <a:r>
              <a:rPr lang="en-US" b="1" dirty="0">
                <a:latin typeface="+mj-lt"/>
              </a:rPr>
              <a:t> slide </a:t>
            </a:r>
            <a:r>
              <a:rPr lang="en-US" b="1" dirty="0" err="1">
                <a:latin typeface="+mj-lt"/>
              </a:rPr>
              <a:t>này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để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thay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thế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các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tài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tham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khảo</a:t>
            </a:r>
            <a:r>
              <a:rPr lang="en-US" b="1" dirty="0">
                <a:latin typeface="+mj-lt"/>
              </a:rPr>
              <a:t> do </a:t>
            </a:r>
            <a:r>
              <a:rPr lang="en-US" b="1" dirty="0" err="1">
                <a:latin typeface="+mj-lt"/>
              </a:rPr>
              <a:t>giảng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viên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yêu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cầu</a:t>
            </a:r>
            <a:r>
              <a:rPr lang="en-US" b="1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10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703387"/>
            <a:ext cx="9067800" cy="46974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b="1" dirty="0" err="1"/>
              <a:t>Tài</a:t>
            </a:r>
            <a:r>
              <a:rPr lang="en-US" sz="3000" b="1" dirty="0"/>
              <a:t> </a:t>
            </a:r>
            <a:r>
              <a:rPr lang="en-US" sz="3000" b="1" dirty="0" err="1"/>
              <a:t>trợ</a:t>
            </a:r>
            <a:r>
              <a:rPr lang="en-US" sz="3000" b="1" dirty="0"/>
              <a:t> </a:t>
            </a:r>
            <a:r>
              <a:rPr lang="en-US" sz="3000" b="1" dirty="0" err="1"/>
              <a:t>trực</a:t>
            </a:r>
            <a:r>
              <a:rPr lang="en-US" sz="3000" b="1" dirty="0"/>
              <a:t> </a:t>
            </a:r>
            <a:r>
              <a:rPr lang="en-US" sz="3000" b="1" dirty="0" err="1"/>
              <a:t>tiếp</a:t>
            </a:r>
            <a:r>
              <a:rPr lang="en-US" sz="3000" dirty="0"/>
              <a:t>: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thiếu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thừa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trao</a:t>
            </a:r>
            <a:r>
              <a:rPr lang="en-US" sz="3000" dirty="0"/>
              <a:t> </a:t>
            </a:r>
            <a:r>
              <a:rPr lang="en-US" sz="3000" dirty="0" err="1"/>
              <a:t>đổi</a:t>
            </a:r>
            <a:r>
              <a:rPr lang="en-US" sz="3000" dirty="0"/>
              <a:t> </a:t>
            </a:r>
            <a:r>
              <a:rPr lang="en-US" sz="3000" dirty="0" err="1"/>
              <a:t>trực</a:t>
            </a:r>
            <a:r>
              <a:rPr lang="en-US" sz="3000" dirty="0"/>
              <a:t> </a:t>
            </a:r>
            <a:r>
              <a:rPr lang="en-US" sz="3000" dirty="0" err="1"/>
              <a:t>tiếp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nhau</a:t>
            </a:r>
            <a:r>
              <a:rPr lang="en-US" sz="3000" dirty="0"/>
              <a:t> (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dựa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</a:t>
            </a:r>
            <a:r>
              <a:rPr lang="en-US" sz="3000" dirty="0" err="1"/>
              <a:t>trường</a:t>
            </a:r>
            <a:r>
              <a:rPr lang="en-US" sz="3000" dirty="0"/>
              <a:t> hay </a:t>
            </a:r>
            <a:r>
              <a:rPr lang="en-US" sz="3000" dirty="0" err="1"/>
              <a:t>dựa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</a:t>
            </a:r>
            <a:r>
              <a:rPr lang="en-US" sz="3000" dirty="0" err="1"/>
              <a:t>giao</a:t>
            </a:r>
            <a:r>
              <a:rPr lang="en-US" sz="3000" dirty="0"/>
              <a:t> </a:t>
            </a:r>
            <a:r>
              <a:rPr lang="en-US" sz="3000" dirty="0" err="1"/>
              <a:t>dịch</a:t>
            </a:r>
            <a:r>
              <a:rPr lang="en-US" sz="3000" dirty="0"/>
              <a:t> </a:t>
            </a:r>
            <a:r>
              <a:rPr lang="en-US" sz="3000" dirty="0" err="1"/>
              <a:t>giữa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bên</a:t>
            </a:r>
            <a:r>
              <a:rPr lang="en-US" sz="3000" dirty="0"/>
              <a:t> </a:t>
            </a:r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liên</a:t>
            </a:r>
            <a:r>
              <a:rPr lang="en-US" sz="3000" dirty="0"/>
              <a:t> </a:t>
            </a:r>
            <a:r>
              <a:rPr lang="en-US" sz="3000" dirty="0" err="1"/>
              <a:t>kết</a:t>
            </a:r>
            <a:r>
              <a:rPr lang="en-US" sz="3000" dirty="0"/>
              <a:t>).</a:t>
            </a:r>
          </a:p>
          <a:p>
            <a:pPr>
              <a:buFont typeface="Wingdings" pitchFamily="2" charset="2"/>
              <a:buChar char="§"/>
            </a:pPr>
            <a:r>
              <a:rPr lang="en-US" sz="3000" b="1" dirty="0" err="1"/>
              <a:t>Tài</a:t>
            </a:r>
            <a:r>
              <a:rPr lang="en-US" sz="3000" b="1" dirty="0"/>
              <a:t> </a:t>
            </a:r>
            <a:r>
              <a:rPr lang="en-US" sz="3000" b="1" dirty="0" err="1"/>
              <a:t>trợ</a:t>
            </a:r>
            <a:r>
              <a:rPr lang="en-US" sz="3000" b="1" dirty="0"/>
              <a:t> </a:t>
            </a:r>
            <a:r>
              <a:rPr lang="en-US" sz="3000" b="1" dirty="0" err="1"/>
              <a:t>gián</a:t>
            </a:r>
            <a:r>
              <a:rPr lang="en-US" sz="3000" b="1" dirty="0"/>
              <a:t> </a:t>
            </a:r>
            <a:r>
              <a:rPr lang="en-US" sz="3000" b="1" dirty="0" err="1"/>
              <a:t>tiếp</a:t>
            </a:r>
            <a:r>
              <a:rPr lang="en-US" sz="3000" dirty="0"/>
              <a:t>: </a:t>
            </a:r>
            <a:r>
              <a:rPr lang="en-US" sz="3000" dirty="0" err="1"/>
              <a:t>trung</a:t>
            </a:r>
            <a:r>
              <a:rPr lang="en-US" sz="3000" dirty="0"/>
              <a:t> </a:t>
            </a:r>
            <a:r>
              <a:rPr lang="en-US" sz="3000" dirty="0" err="1"/>
              <a:t>gian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luân</a:t>
            </a:r>
            <a:r>
              <a:rPr lang="en-US" sz="3000" dirty="0"/>
              <a:t> </a:t>
            </a:r>
            <a:r>
              <a:rPr lang="en-US" sz="3000" dirty="0" err="1"/>
              <a:t>chuyển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thừa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thiếu</a:t>
            </a:r>
            <a:r>
              <a:rPr lang="en-US" sz="3000" dirty="0"/>
              <a:t> (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dựa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hay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ngân</a:t>
            </a:r>
            <a:r>
              <a:rPr lang="en-US" sz="3000" dirty="0"/>
              <a:t> </a:t>
            </a:r>
            <a:r>
              <a:rPr lang="en-US" sz="3000" dirty="0" err="1"/>
              <a:t>hàng</a:t>
            </a:r>
            <a:r>
              <a:rPr lang="en-US" sz="3000" dirty="0"/>
              <a:t>).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đi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thừa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thiếu</a:t>
            </a:r>
            <a:r>
              <a:rPr lang="en-US" sz="3000" dirty="0"/>
              <a:t>,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sản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đi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thiếu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thừa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.</a:t>
            </a:r>
          </a:p>
          <a:p>
            <a:pPr>
              <a:buFontTx/>
              <a:buNone/>
            </a:pPr>
            <a:r>
              <a:rPr lang="en-US" sz="2000" i="1" dirty="0"/>
              <a:t>(Reference: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, Chapter 2)</a:t>
            </a: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11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627187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dirty="0" err="1"/>
              <a:t>Ví</a:t>
            </a:r>
            <a:r>
              <a:rPr lang="en-US" sz="3000" b="1" dirty="0"/>
              <a:t> </a:t>
            </a:r>
            <a:r>
              <a:rPr lang="en-US" sz="3000" b="1" dirty="0" err="1"/>
              <a:t>dụ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triển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bên</a:t>
            </a:r>
            <a:r>
              <a:rPr lang="en-US" sz="3000" dirty="0"/>
              <a:t> </a:t>
            </a:r>
            <a:r>
              <a:rPr lang="en-US" sz="3000" dirty="0" err="1"/>
              <a:t>ngoài</a:t>
            </a:r>
            <a:r>
              <a:rPr lang="en-US" sz="3000" dirty="0"/>
              <a:t> </a:t>
            </a:r>
            <a:r>
              <a:rPr lang="en-US" sz="3000" dirty="0" err="1"/>
              <a:t>nhiều</a:t>
            </a:r>
            <a:r>
              <a:rPr lang="en-US" sz="3000" dirty="0"/>
              <a:t> </a:t>
            </a:r>
            <a:r>
              <a:rPr lang="en-US" sz="3000" dirty="0" err="1"/>
              <a:t>hơn</a:t>
            </a:r>
            <a:r>
              <a:rPr lang="en-US" sz="3000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Ở </a:t>
            </a:r>
            <a:r>
              <a:rPr lang="en-US" sz="3000" dirty="0" err="1"/>
              <a:t>Mỹ</a:t>
            </a:r>
            <a:r>
              <a:rPr lang="en-US" sz="3000" dirty="0"/>
              <a:t>, </a:t>
            </a: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bên</a:t>
            </a:r>
            <a:r>
              <a:rPr lang="en-US" sz="3000" dirty="0"/>
              <a:t> </a:t>
            </a:r>
            <a:r>
              <a:rPr lang="en-US" sz="3000" dirty="0" err="1"/>
              <a:t>ngoài</a:t>
            </a:r>
            <a:r>
              <a:rPr lang="en-US" sz="3000" dirty="0"/>
              <a:t> </a:t>
            </a:r>
            <a:r>
              <a:rPr lang="en-US" sz="3000" dirty="0" err="1"/>
              <a:t>chiếm</a:t>
            </a:r>
            <a:r>
              <a:rPr lang="en-US" sz="3000" dirty="0"/>
              <a:t> </a:t>
            </a:r>
            <a:r>
              <a:rPr lang="en-US" sz="3000" dirty="0" err="1"/>
              <a:t>khoảng</a:t>
            </a:r>
            <a:r>
              <a:rPr lang="en-US" sz="3000" dirty="0"/>
              <a:t> 50%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khoản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tư</a:t>
            </a:r>
            <a:r>
              <a:rPr lang="en-US" sz="3000" dirty="0"/>
              <a:t> </a:t>
            </a:r>
            <a:r>
              <a:rPr lang="en-US" sz="3000" dirty="0" err="1"/>
              <a:t>mới</a:t>
            </a:r>
            <a:r>
              <a:rPr lang="en-US" sz="3000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Ở </a:t>
            </a:r>
            <a:r>
              <a:rPr lang="en-US" sz="3000" dirty="0" err="1"/>
              <a:t>Việt</a:t>
            </a:r>
            <a:r>
              <a:rPr lang="en-US" sz="3000" dirty="0"/>
              <a:t> Nam </a:t>
            </a:r>
            <a:r>
              <a:rPr lang="en-US" sz="3000" dirty="0" err="1"/>
              <a:t>khoảng</a:t>
            </a:r>
            <a:r>
              <a:rPr lang="en-US" sz="3000" dirty="0"/>
              <a:t> 20%. 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12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22387"/>
            <a:ext cx="8839200" cy="4697413"/>
          </a:xfrm>
        </p:spPr>
        <p:txBody>
          <a:bodyPr/>
          <a:lstStyle/>
          <a:p>
            <a:pPr>
              <a:buNone/>
            </a:pPr>
            <a:r>
              <a:rPr lang="en-US" sz="3000" b="1" dirty="0" err="1"/>
              <a:t>Ví</a:t>
            </a:r>
            <a:r>
              <a:rPr lang="en-US" sz="3000" b="1" dirty="0"/>
              <a:t> </a:t>
            </a:r>
            <a:r>
              <a:rPr lang="en-US" sz="3000" b="1" dirty="0" err="1"/>
              <a:t>dụ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Doanh</a:t>
            </a:r>
            <a:r>
              <a:rPr lang="en-US" sz="3000" dirty="0"/>
              <a:t> </a:t>
            </a:r>
            <a:r>
              <a:rPr lang="en-US" sz="3000" dirty="0" err="1"/>
              <a:t>nghiệp</a:t>
            </a:r>
            <a:r>
              <a:rPr lang="en-US" sz="3000" dirty="0"/>
              <a:t> </a:t>
            </a:r>
            <a:r>
              <a:rPr lang="en-US" sz="3000" dirty="0" err="1"/>
              <a:t>lớn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nhiều</a:t>
            </a:r>
            <a:r>
              <a:rPr lang="en-US" sz="3000" dirty="0"/>
              <a:t> </a:t>
            </a: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bên</a:t>
            </a:r>
            <a:r>
              <a:rPr lang="en-US" sz="3000" dirty="0"/>
              <a:t> </a:t>
            </a:r>
            <a:r>
              <a:rPr lang="en-US" sz="3000" dirty="0" err="1"/>
              <a:t>ngoài</a:t>
            </a:r>
            <a:r>
              <a:rPr lang="en-US" sz="3000" dirty="0"/>
              <a:t> h</a:t>
            </a:r>
            <a:r>
              <a:rPr lang="vi-VN" sz="3000" dirty="0"/>
              <a:t>ơ</a:t>
            </a:r>
            <a:r>
              <a:rPr lang="en-US" sz="3000" dirty="0"/>
              <a:t>n.</a:t>
            </a:r>
          </a:p>
          <a:p>
            <a:pPr>
              <a:buFont typeface="Wingdings" pitchFamily="2" charset="2"/>
              <a:buChar char="§"/>
            </a:pPr>
            <a:endParaRPr lang="en-US" sz="15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 algn="r">
              <a:buNone/>
            </a:pPr>
            <a:r>
              <a:rPr lang="en-US" sz="2000" i="1" dirty="0"/>
              <a:t>(Source: WB) 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24996840"/>
              </p:ext>
            </p:extLst>
          </p:nvPr>
        </p:nvGraphicFramePr>
        <p:xfrm>
          <a:off x="609600" y="2743200"/>
          <a:ext cx="8229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FAFE2C-9077-4A8B-A2E4-3F7C9EE8FC1B}" type="slidenum">
              <a:rPr lang="vi-VN" smtClean="0"/>
              <a:pPr/>
              <a:t>13</a:t>
            </a:fld>
            <a:endParaRPr lang="vi-VN"/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dirty="0"/>
              <a:t>Đ</a:t>
            </a:r>
            <a:r>
              <a:rPr lang="vi-VN" sz="3000" b="1" dirty="0"/>
              <a:t>ư</a:t>
            </a:r>
            <a:r>
              <a:rPr lang="en-US" sz="3000" b="1" dirty="0" err="1"/>
              <a:t>ờng</a:t>
            </a:r>
            <a:r>
              <a:rPr lang="en-US" sz="3000" b="1" dirty="0"/>
              <a:t> </a:t>
            </a:r>
            <a:r>
              <a:rPr lang="en-US" sz="3000" b="1" dirty="0" err="1"/>
              <a:t>đi</a:t>
            </a:r>
            <a:r>
              <a:rPr lang="en-US" sz="3000" b="1" dirty="0"/>
              <a:t> </a:t>
            </a:r>
            <a:r>
              <a:rPr lang="en-US" sz="3000" b="1" dirty="0" err="1"/>
              <a:t>của</a:t>
            </a:r>
            <a:r>
              <a:rPr lang="en-US" sz="3000" b="1" dirty="0"/>
              <a:t> </a:t>
            </a:r>
            <a:r>
              <a:rPr lang="en-US" sz="3000" b="1" dirty="0" err="1"/>
              <a:t>dòng</a:t>
            </a:r>
            <a:r>
              <a:rPr lang="en-US" sz="3000" b="1" dirty="0"/>
              <a:t> </a:t>
            </a:r>
            <a:r>
              <a:rPr lang="en-US" sz="3000" b="1" dirty="0" err="1"/>
              <a:t>vốn</a:t>
            </a:r>
            <a:r>
              <a:rPr lang="en-US" sz="3000" b="1" dirty="0"/>
              <a:t> </a:t>
            </a:r>
            <a:r>
              <a:rPr lang="en-US" sz="3000" b="1" dirty="0" err="1"/>
              <a:t>trong</a:t>
            </a:r>
            <a:r>
              <a:rPr lang="en-US" sz="3000" b="1" dirty="0"/>
              <a:t> </a:t>
            </a:r>
            <a:r>
              <a:rPr lang="en-US" sz="3000" b="1" dirty="0" err="1"/>
              <a:t>hệ</a:t>
            </a:r>
            <a:r>
              <a:rPr lang="en-US" sz="3000" b="1" dirty="0"/>
              <a:t> </a:t>
            </a:r>
            <a:r>
              <a:rPr lang="en-US" sz="3000" b="1" dirty="0" err="1"/>
              <a:t>thống</a:t>
            </a:r>
            <a:r>
              <a:rPr lang="en-US" sz="3000" b="1" dirty="0"/>
              <a:t> </a:t>
            </a:r>
            <a:r>
              <a:rPr lang="en-US" sz="3000" b="1" dirty="0" err="1"/>
              <a:t>tài</a:t>
            </a:r>
            <a:r>
              <a:rPr lang="en-US" sz="3000" b="1" dirty="0"/>
              <a:t> </a:t>
            </a:r>
            <a:r>
              <a:rPr lang="en-US" sz="3000" b="1" dirty="0" err="1"/>
              <a:t>chính</a:t>
            </a:r>
            <a:endParaRPr lang="vi-VN" sz="3000" b="1" dirty="0"/>
          </a:p>
        </p:txBody>
      </p:sp>
      <p:sp>
        <p:nvSpPr>
          <p:cNvPr id="922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8295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-304800" y="6172200"/>
            <a:ext cx="4572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 dirty="0">
                <a:latin typeface="+mn-lt"/>
              </a:rPr>
              <a:t>(Refer: Mishkin 9</a:t>
            </a:r>
            <a:r>
              <a:rPr lang="en-US" sz="2000" i="1" baseline="30000" dirty="0">
                <a:latin typeface="+mn-lt"/>
              </a:rPr>
              <a:t>th</a:t>
            </a:r>
            <a:r>
              <a:rPr lang="en-US" sz="2000" i="1" dirty="0">
                <a:latin typeface="+mn-lt"/>
              </a:rPr>
              <a:t> Chapter 2)</a:t>
            </a:r>
            <a:endParaRPr lang="vi-VN" sz="2000" i="1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B2A5C5-2EDF-44F5-A67E-DD79445E49B0}" type="slidenum">
              <a:rPr lang="vi-VN" smtClean="0"/>
              <a:pPr/>
              <a:t>14</a:t>
            </a:fld>
            <a:endParaRPr lang="vi-VN"/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dirty="0"/>
              <a:t>C</a:t>
            </a:r>
            <a:r>
              <a:rPr lang="vi-VN" sz="3000" b="1" dirty="0"/>
              <a:t>ơ</a:t>
            </a:r>
            <a:r>
              <a:rPr lang="en-US" sz="3000" b="1" dirty="0"/>
              <a:t> </a:t>
            </a:r>
            <a:r>
              <a:rPr lang="en-US" sz="3000" b="1" dirty="0" err="1"/>
              <a:t>cấu</a:t>
            </a:r>
            <a:r>
              <a:rPr lang="en-US" sz="3000" b="1" dirty="0"/>
              <a:t> </a:t>
            </a:r>
            <a:r>
              <a:rPr lang="en-US" sz="3000" b="1" dirty="0" err="1"/>
              <a:t>các</a:t>
            </a:r>
            <a:r>
              <a:rPr lang="en-US" sz="3000" b="1" dirty="0"/>
              <a:t> </a:t>
            </a:r>
            <a:r>
              <a:rPr lang="en-US" sz="3000" b="1" dirty="0" err="1"/>
              <a:t>loại</a:t>
            </a:r>
            <a:r>
              <a:rPr lang="en-US" sz="3000" b="1" dirty="0"/>
              <a:t> </a:t>
            </a:r>
            <a:r>
              <a:rPr lang="en-US" sz="3000" b="1" dirty="0" err="1"/>
              <a:t>nguồn</a:t>
            </a:r>
            <a:r>
              <a:rPr lang="en-US" sz="3000" b="1" dirty="0"/>
              <a:t> </a:t>
            </a:r>
            <a:r>
              <a:rPr lang="en-US" sz="3000" b="1" dirty="0" err="1"/>
              <a:t>vốn</a:t>
            </a:r>
            <a:r>
              <a:rPr lang="en-US" sz="3000" b="1" dirty="0"/>
              <a:t> </a:t>
            </a:r>
            <a:r>
              <a:rPr lang="en-US" sz="3000" b="1" dirty="0" err="1"/>
              <a:t>bên</a:t>
            </a:r>
            <a:r>
              <a:rPr lang="en-US" sz="3000" b="1" dirty="0"/>
              <a:t> </a:t>
            </a:r>
            <a:r>
              <a:rPr lang="en-US" sz="3000" b="1" dirty="0" err="1"/>
              <a:t>ngoài</a:t>
            </a:r>
            <a:r>
              <a:rPr lang="en-US" sz="3000" b="1" dirty="0"/>
              <a:t> </a:t>
            </a:r>
            <a:r>
              <a:rPr lang="en-US" sz="3000" b="1" dirty="0" err="1"/>
              <a:t>tại</a:t>
            </a:r>
            <a:r>
              <a:rPr lang="en-US" sz="3000" b="1" dirty="0"/>
              <a:t> </a:t>
            </a:r>
            <a:r>
              <a:rPr lang="en-US" sz="3000" b="1" dirty="0" err="1"/>
              <a:t>một</a:t>
            </a:r>
            <a:r>
              <a:rPr lang="en-US" sz="3000" b="1" dirty="0"/>
              <a:t> </a:t>
            </a:r>
            <a:r>
              <a:rPr lang="en-US" sz="3000" b="1" dirty="0" err="1"/>
              <a:t>số</a:t>
            </a:r>
            <a:r>
              <a:rPr lang="en-US" sz="3000" b="1" dirty="0"/>
              <a:t> n</a:t>
            </a:r>
            <a:r>
              <a:rPr lang="vi-VN" sz="3000" b="1" dirty="0"/>
              <a:t>ư</a:t>
            </a:r>
            <a:r>
              <a:rPr lang="en-US" sz="3000" b="1" dirty="0" err="1"/>
              <a:t>ớc</a:t>
            </a:r>
            <a:r>
              <a:rPr lang="en-US" sz="3000" b="1" dirty="0"/>
              <a:t> </a:t>
            </a:r>
            <a:r>
              <a:rPr lang="en-US" sz="2000" i="1" dirty="0"/>
              <a:t>(Refer: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7)</a:t>
            </a:r>
            <a:endParaRPr lang="vi-VN" sz="2000" i="1" dirty="0"/>
          </a:p>
        </p:txBody>
      </p:sp>
      <p:sp>
        <p:nvSpPr>
          <p:cNvPr id="1229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B2A5C5-2EDF-44F5-A67E-DD79445E49B0}" type="slidenum">
              <a:rPr lang="vi-VN" smtClean="0"/>
              <a:pPr/>
              <a:t>15</a:t>
            </a:fld>
            <a:endParaRPr lang="vi-VN"/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dirty="0" err="1"/>
              <a:t>Nguồn</a:t>
            </a:r>
            <a:r>
              <a:rPr lang="en-US" sz="3000" b="1" dirty="0"/>
              <a:t> </a:t>
            </a:r>
            <a:r>
              <a:rPr lang="en-US" sz="3000" b="1" dirty="0" err="1"/>
              <a:t>vốn</a:t>
            </a:r>
            <a:r>
              <a:rPr lang="en-US" sz="3000" b="1" dirty="0"/>
              <a:t> </a:t>
            </a:r>
            <a:r>
              <a:rPr lang="en-US" sz="3000" b="1" dirty="0" err="1"/>
              <a:t>bên</a:t>
            </a:r>
            <a:r>
              <a:rPr lang="en-US" sz="3000" b="1" dirty="0"/>
              <a:t> </a:t>
            </a:r>
            <a:r>
              <a:rPr lang="en-US" sz="3000" b="1" dirty="0" err="1"/>
              <a:t>ngoài</a:t>
            </a:r>
            <a:r>
              <a:rPr lang="en-US" sz="3000" b="1" dirty="0"/>
              <a:t> ở </a:t>
            </a:r>
            <a:r>
              <a:rPr lang="en-US" sz="3000" b="1" dirty="0" err="1"/>
              <a:t>Việt</a:t>
            </a:r>
            <a:r>
              <a:rPr lang="en-US" sz="3000" b="1" dirty="0"/>
              <a:t> Nam </a:t>
            </a:r>
            <a:r>
              <a:rPr lang="en-US" sz="2000" i="1" dirty="0"/>
              <a:t>(Source: WB)</a:t>
            </a:r>
            <a:endParaRPr lang="vi-VN" sz="2000" i="1" dirty="0"/>
          </a:p>
        </p:txBody>
      </p:sp>
      <p:sp>
        <p:nvSpPr>
          <p:cNvPr id="1229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523444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16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22387"/>
            <a:ext cx="8839200" cy="4697413"/>
          </a:xfrm>
        </p:spPr>
        <p:txBody>
          <a:bodyPr/>
          <a:lstStyle/>
          <a:p>
            <a:pPr>
              <a:buNone/>
            </a:pPr>
            <a:r>
              <a:rPr lang="en-US" sz="3000" b="1" dirty="0" err="1"/>
              <a:t>Nguồn</a:t>
            </a:r>
            <a:r>
              <a:rPr lang="en-US" sz="3000" b="1" dirty="0"/>
              <a:t> </a:t>
            </a:r>
            <a:r>
              <a:rPr lang="en-US" sz="3000" b="1" dirty="0" err="1"/>
              <a:t>vốn</a:t>
            </a:r>
            <a:r>
              <a:rPr lang="en-US" sz="3000" b="1" dirty="0"/>
              <a:t> </a:t>
            </a:r>
            <a:r>
              <a:rPr lang="en-US" sz="3000" b="1" dirty="0" err="1"/>
              <a:t>bên</a:t>
            </a:r>
            <a:r>
              <a:rPr lang="en-US" sz="3000" b="1" dirty="0"/>
              <a:t> </a:t>
            </a:r>
            <a:r>
              <a:rPr lang="en-US" sz="3000" b="1" dirty="0" err="1"/>
              <a:t>ngoài</a:t>
            </a:r>
            <a:r>
              <a:rPr lang="en-US" sz="3000" b="1" dirty="0"/>
              <a:t> ở </a:t>
            </a:r>
            <a:r>
              <a:rPr lang="en-US" sz="3000" b="1" dirty="0" err="1"/>
              <a:t>Việt</a:t>
            </a:r>
            <a:r>
              <a:rPr lang="en-US" sz="3000" b="1" dirty="0"/>
              <a:t> Nam (</a:t>
            </a:r>
            <a:r>
              <a:rPr lang="en-US" sz="3000" b="1" dirty="0" err="1"/>
              <a:t>tt</a:t>
            </a:r>
            <a:r>
              <a:rPr lang="en-US" sz="3000" b="1" dirty="0"/>
              <a:t>)</a:t>
            </a:r>
          </a:p>
          <a:p>
            <a:pPr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 algn="r">
              <a:buNone/>
            </a:pPr>
            <a:r>
              <a:rPr lang="en-US" sz="2000" i="1" dirty="0"/>
              <a:t>(Source: WB) 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457200" y="18288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B2A5C5-2EDF-44F5-A67E-DD79445E49B0}" type="slidenum">
              <a:rPr lang="vi-VN" smtClean="0"/>
              <a:pPr/>
              <a:t>17</a:t>
            </a:fld>
            <a:endParaRPr lang="vi-VN"/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76200" y="1474787"/>
            <a:ext cx="9067800" cy="46974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nhà</a:t>
            </a:r>
            <a:r>
              <a:rPr lang="en-US" sz="3000" dirty="0"/>
              <a:t> </a:t>
            </a:r>
            <a:r>
              <a:rPr lang="en-US" sz="3000" dirty="0" err="1"/>
              <a:t>kinh</a:t>
            </a:r>
            <a:r>
              <a:rPr lang="en-US" sz="3000" dirty="0"/>
              <a:t> </a:t>
            </a:r>
            <a:r>
              <a:rPr lang="en-US" sz="3000" dirty="0" err="1"/>
              <a:t>tế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rằng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trợ</a:t>
            </a:r>
            <a:r>
              <a:rPr lang="en-US" sz="3000" dirty="0"/>
              <a:t> </a:t>
            </a:r>
            <a:r>
              <a:rPr lang="en-US" sz="3000" dirty="0" err="1"/>
              <a:t>bên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hay </a:t>
            </a:r>
            <a:r>
              <a:rPr lang="en-US" sz="3000" dirty="0" err="1"/>
              <a:t>bên</a:t>
            </a:r>
            <a:r>
              <a:rPr lang="en-US" sz="3000" dirty="0"/>
              <a:t> </a:t>
            </a:r>
            <a:r>
              <a:rPr lang="en-US" sz="3000" dirty="0" err="1"/>
              <a:t>ngoài</a:t>
            </a:r>
            <a:r>
              <a:rPr lang="en-US" sz="3000" dirty="0"/>
              <a:t> </a:t>
            </a:r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trọng</a:t>
            </a:r>
            <a:r>
              <a:rPr lang="en-US" sz="3000" dirty="0"/>
              <a:t>. </a:t>
            </a:r>
            <a:r>
              <a:rPr lang="en-US" sz="2000" i="1" dirty="0"/>
              <a:t>(Refer: Beck 2003, Financial Dependence and International Trade, Review of International Economics)</a:t>
            </a:r>
          </a:p>
          <a:p>
            <a:pPr lvl="0">
              <a:buFont typeface="Wingdings" pitchFamily="2" charset="2"/>
              <a:buChar char="§"/>
            </a:pPr>
            <a:r>
              <a:rPr lang="en-US" sz="3000" dirty="0" err="1">
                <a:solidFill>
                  <a:srgbClr val="000000"/>
                </a:solidFill>
              </a:rPr>
              <a:t>Một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số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nói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quan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trọng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dirty="0" err="1">
                <a:solidFill>
                  <a:srgbClr val="000000"/>
                </a:solidFill>
              </a:rPr>
              <a:t>vì</a:t>
            </a:r>
            <a:r>
              <a:rPr lang="en-US" sz="3000" dirty="0">
                <a:solidFill>
                  <a:srgbClr val="000000"/>
                </a:solidFill>
              </a:rPr>
              <a:t>:</a:t>
            </a:r>
          </a:p>
          <a:p>
            <a:pPr lvl="0">
              <a:buFont typeface="Wingdings" pitchFamily="2" charset="2"/>
              <a:buChar char="ü"/>
            </a:pPr>
            <a:r>
              <a:rPr lang="en-US" sz="3000" dirty="0" err="1">
                <a:solidFill>
                  <a:srgbClr val="000000"/>
                </a:solidFill>
              </a:rPr>
              <a:t>Tài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trợ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gián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tiếp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phù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hợp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đối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với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nền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kinh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tế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phát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triển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dirty="0" err="1">
                <a:solidFill>
                  <a:srgbClr val="000000"/>
                </a:solidFill>
              </a:rPr>
              <a:t>với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các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ngành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thâm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dụng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tài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sản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vật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lý</a:t>
            </a:r>
            <a:r>
              <a:rPr lang="en-US" sz="3000" dirty="0">
                <a:solidFill>
                  <a:srgbClr val="000000"/>
                </a:solidFill>
              </a:rPr>
              <a:t>.</a:t>
            </a:r>
          </a:p>
          <a:p>
            <a:pPr lvl="0">
              <a:buFont typeface="Wingdings" pitchFamily="2" charset="2"/>
              <a:buChar char="ü"/>
            </a:pPr>
            <a:r>
              <a:rPr lang="en-US" sz="3000" dirty="0" err="1">
                <a:solidFill>
                  <a:srgbClr val="000000"/>
                </a:solidFill>
              </a:rPr>
              <a:t>Tài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trợ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trực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tiếp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có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lợi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thế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khi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tài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trợ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các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nền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kinh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tế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kém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phát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triển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dirty="0" err="1">
                <a:solidFill>
                  <a:srgbClr val="000000"/>
                </a:solidFill>
              </a:rPr>
              <a:t>các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ngành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nặng</a:t>
            </a:r>
            <a:r>
              <a:rPr lang="en-US" sz="3000" dirty="0">
                <a:solidFill>
                  <a:srgbClr val="000000"/>
                </a:solidFill>
              </a:rPr>
              <a:t> R&amp;D, </a:t>
            </a:r>
            <a:r>
              <a:rPr lang="en-US" sz="3000" dirty="0" err="1">
                <a:solidFill>
                  <a:srgbClr val="000000"/>
                </a:solidFill>
              </a:rPr>
              <a:t>tài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sản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vô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hình</a:t>
            </a:r>
            <a:r>
              <a:rPr lang="en-US" sz="3000" dirty="0">
                <a:solidFill>
                  <a:srgbClr val="000000"/>
                </a:solidFill>
              </a:rPr>
              <a:t>. </a:t>
            </a:r>
          </a:p>
          <a:p>
            <a:pPr lvl="0">
              <a:buNone/>
            </a:pPr>
            <a:r>
              <a:rPr lang="en-US" sz="2000" i="1" dirty="0">
                <a:solidFill>
                  <a:srgbClr val="000000"/>
                </a:solidFill>
              </a:rPr>
              <a:t>(</a:t>
            </a:r>
            <a:r>
              <a:rPr lang="en-US" sz="2000" i="1" dirty="0" err="1">
                <a:solidFill>
                  <a:srgbClr val="000000"/>
                </a:solidFill>
              </a:rPr>
              <a:t>Rajan</a:t>
            </a:r>
            <a:r>
              <a:rPr lang="en-US" sz="2000" i="1" dirty="0">
                <a:solidFill>
                  <a:srgbClr val="000000"/>
                </a:solidFill>
              </a:rPr>
              <a:t>, Zingales 2001: Financial System, Industrial Structure, and Growth, Oxford Review of Economic Policy)</a:t>
            </a:r>
          </a:p>
          <a:p>
            <a:pPr>
              <a:buFont typeface="Wingdings" pitchFamily="2" charset="2"/>
              <a:buChar char="§"/>
            </a:pPr>
            <a:endParaRPr lang="en-US" sz="2000" i="1" dirty="0"/>
          </a:p>
        </p:txBody>
      </p:sp>
      <p:sp>
        <p:nvSpPr>
          <p:cNvPr id="1229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D8294F-816F-46D2-9627-A3968DB366F8}" type="slidenum">
              <a:rPr lang="vi-VN" smtClean="0"/>
              <a:pPr/>
              <a:t>18</a:t>
            </a:fld>
            <a:endParaRPr lang="vi-VN"/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>
          <a:xfrm>
            <a:off x="76200" y="13223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dirty="0" err="1"/>
              <a:t>Tài</a:t>
            </a:r>
            <a:r>
              <a:rPr lang="en-US" sz="3000" b="1" dirty="0"/>
              <a:t> </a:t>
            </a:r>
            <a:r>
              <a:rPr lang="en-US" sz="3000" b="1" dirty="0" err="1"/>
              <a:t>sản</a:t>
            </a:r>
            <a:r>
              <a:rPr lang="en-US" sz="3000" b="1" dirty="0"/>
              <a:t> </a:t>
            </a:r>
            <a:r>
              <a:rPr lang="en-US" sz="3000" b="1" dirty="0" err="1"/>
              <a:t>tài</a:t>
            </a:r>
            <a:r>
              <a:rPr lang="en-US" sz="3000" b="1" dirty="0"/>
              <a:t> </a:t>
            </a:r>
            <a:r>
              <a:rPr lang="en-US" sz="3000" b="1" dirty="0" err="1"/>
              <a:t>chính</a:t>
            </a:r>
            <a:endParaRPr lang="en-US" sz="3000" b="1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cụ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luân</a:t>
            </a:r>
            <a:r>
              <a:rPr lang="en-US" sz="3000" dirty="0"/>
              <a:t> </a:t>
            </a:r>
            <a:r>
              <a:rPr lang="en-US" sz="3000" dirty="0" err="1"/>
              <a:t>chuyển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 </a:t>
            </a:r>
            <a:r>
              <a:rPr lang="en-US" sz="3000" b="1" i="1" dirty="0" err="1"/>
              <a:t>pháp</a:t>
            </a:r>
            <a:r>
              <a:rPr lang="en-US" sz="3000" b="1" i="1" dirty="0"/>
              <a:t> </a:t>
            </a:r>
            <a:r>
              <a:rPr lang="en-US" sz="3000" b="1" i="1" dirty="0" err="1"/>
              <a:t>lý</a:t>
            </a:r>
            <a:r>
              <a:rPr lang="en-US" sz="3000" dirty="0"/>
              <a:t>, </a:t>
            </a:r>
            <a:r>
              <a:rPr lang="en-US" sz="3000" dirty="0" err="1"/>
              <a:t>theo</a:t>
            </a:r>
            <a:r>
              <a:rPr lang="en-US" sz="3000" dirty="0"/>
              <a:t> </a:t>
            </a:r>
            <a:r>
              <a:rPr lang="en-US" sz="3000" dirty="0" err="1"/>
              <a:t>đó</a:t>
            </a:r>
            <a:r>
              <a:rPr lang="en-US" sz="3000" dirty="0"/>
              <a:t> </a:t>
            </a:r>
            <a:r>
              <a:rPr lang="en-US" sz="3000" dirty="0" err="1"/>
              <a:t>lợi</a:t>
            </a:r>
            <a:r>
              <a:rPr lang="en-US" sz="3000" dirty="0"/>
              <a:t> </a:t>
            </a:r>
            <a:r>
              <a:rPr lang="en-US" sz="3000" dirty="0" err="1"/>
              <a:t>ích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chủ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 đ</a:t>
            </a:r>
            <a:r>
              <a:rPr lang="vi-VN" sz="3000" dirty="0"/>
              <a:t>ư</a:t>
            </a:r>
            <a:r>
              <a:rPr lang="en-US" sz="3000" dirty="0" err="1"/>
              <a:t>ợc</a:t>
            </a:r>
            <a:r>
              <a:rPr lang="en-US" sz="3000" dirty="0"/>
              <a:t> </a:t>
            </a:r>
            <a:r>
              <a:rPr lang="en-US" sz="3000" dirty="0" err="1"/>
              <a:t>quy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dựa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b="1" i="1" dirty="0" err="1"/>
              <a:t>sự</a:t>
            </a:r>
            <a:r>
              <a:rPr lang="en-US" sz="3000" b="1" i="1" dirty="0"/>
              <a:t> </a:t>
            </a:r>
            <a:r>
              <a:rPr lang="en-US" sz="3000" b="1" i="1" dirty="0" err="1"/>
              <a:t>kiện</a:t>
            </a:r>
            <a:r>
              <a:rPr lang="en-US" sz="3000" b="1" i="1" dirty="0"/>
              <a:t> </a:t>
            </a:r>
            <a:r>
              <a:rPr lang="en-US" sz="3000" b="1" i="1" dirty="0" err="1"/>
              <a:t>không</a:t>
            </a:r>
            <a:r>
              <a:rPr lang="en-US" sz="3000" b="1" i="1" dirty="0"/>
              <a:t> </a:t>
            </a:r>
            <a:r>
              <a:rPr lang="en-US" sz="3000" b="1" i="1" dirty="0" err="1"/>
              <a:t>chắc</a:t>
            </a:r>
            <a:r>
              <a:rPr lang="en-US" sz="3000" b="1" i="1" dirty="0"/>
              <a:t> </a:t>
            </a:r>
            <a:r>
              <a:rPr lang="en-US" sz="3000" b="1" i="1" dirty="0" err="1"/>
              <a:t>chắn</a:t>
            </a:r>
            <a:r>
              <a:rPr lang="en-US" sz="3000" b="1" i="1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t</a:t>
            </a:r>
            <a:r>
              <a:rPr lang="vi-VN" sz="3000" dirty="0"/>
              <a:t>ư</a:t>
            </a:r>
            <a:r>
              <a:rPr lang="en-US" sz="3000" dirty="0" err="1"/>
              <a:t>ơng</a:t>
            </a:r>
            <a:r>
              <a:rPr lang="en-US" sz="3000" dirty="0"/>
              <a:t> </a:t>
            </a:r>
            <a:r>
              <a:rPr lang="en-US" sz="3000" dirty="0" err="1"/>
              <a:t>lai</a:t>
            </a:r>
            <a:r>
              <a:rPr lang="en-US" sz="3000" dirty="0"/>
              <a:t>.</a:t>
            </a:r>
          </a:p>
          <a:p>
            <a:pPr>
              <a:buFontTx/>
              <a:buNone/>
            </a:pPr>
            <a:r>
              <a:rPr lang="en-US" sz="2000" i="1" dirty="0"/>
              <a:t>(Reference: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, Chapter 7)</a:t>
            </a:r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126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D8294F-816F-46D2-9627-A3968DB366F8}" type="slidenum">
              <a:rPr lang="vi-VN" smtClean="0"/>
              <a:pPr/>
              <a:t>19</a:t>
            </a:fld>
            <a:endParaRPr lang="vi-VN"/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dirty="0" err="1"/>
              <a:t>Quy</a:t>
            </a:r>
            <a:r>
              <a:rPr lang="en-US" sz="3000" b="1" dirty="0"/>
              <a:t> </a:t>
            </a:r>
            <a:r>
              <a:rPr lang="en-US" sz="3000" b="1" dirty="0" err="1"/>
              <a:t>định</a:t>
            </a:r>
            <a:r>
              <a:rPr lang="en-US" sz="3000" b="1" dirty="0"/>
              <a:t> </a:t>
            </a:r>
            <a:r>
              <a:rPr lang="en-US" sz="3000" b="1" dirty="0" err="1"/>
              <a:t>pháp</a:t>
            </a:r>
            <a:r>
              <a:rPr lang="en-US" sz="3000" b="1" dirty="0"/>
              <a:t> </a:t>
            </a:r>
            <a:r>
              <a:rPr lang="en-US" sz="3000" b="1" dirty="0" err="1"/>
              <a:t>luật</a:t>
            </a:r>
            <a:endParaRPr lang="en-US" sz="3000" b="1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Quyết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cấu</a:t>
            </a:r>
            <a:r>
              <a:rPr lang="en-US" sz="3000" dirty="0"/>
              <a:t> </a:t>
            </a:r>
            <a:r>
              <a:rPr lang="en-US" sz="3000" dirty="0" err="1"/>
              <a:t>trúc</a:t>
            </a:r>
            <a:r>
              <a:rPr lang="en-US" sz="3000" dirty="0"/>
              <a:t>, </a:t>
            </a: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hiệu</a:t>
            </a:r>
            <a:r>
              <a:rPr lang="en-US" sz="3000" dirty="0"/>
              <a:t> </a:t>
            </a:r>
            <a:r>
              <a:rPr lang="en-US" sz="3000" dirty="0" err="1"/>
              <a:t>quả</a:t>
            </a:r>
            <a:r>
              <a:rPr lang="en-US" sz="3000" dirty="0"/>
              <a:t>, </a:t>
            </a: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ổn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đổi</a:t>
            </a:r>
            <a:r>
              <a:rPr lang="en-US" sz="3000" dirty="0"/>
              <a:t> </a:t>
            </a:r>
            <a:r>
              <a:rPr lang="en-US" sz="3000" dirty="0" err="1"/>
              <a:t>mới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. </a:t>
            </a:r>
            <a:r>
              <a:rPr lang="en-US" sz="2000" i="1" dirty="0"/>
              <a:t>(Porta, Silanes, Shleifer, </a:t>
            </a:r>
            <a:r>
              <a:rPr lang="en-US" sz="2000" i="1" dirty="0" err="1"/>
              <a:t>Vishny</a:t>
            </a:r>
            <a:r>
              <a:rPr lang="en-US" sz="2000" i="1" dirty="0"/>
              <a:t> 1998, Law and Finance, Journal of Political Economy)</a:t>
            </a:r>
          </a:p>
          <a:p>
            <a:pPr>
              <a:buFont typeface="Wingdings" pitchFamily="2" charset="2"/>
              <a:buChar char="§"/>
            </a:pPr>
            <a:r>
              <a:rPr lang="en-US" sz="3000" b="1" dirty="0" err="1"/>
              <a:t>Luật</a:t>
            </a:r>
            <a:r>
              <a:rPr lang="en-US" sz="3000" b="1" dirty="0"/>
              <a:t> </a:t>
            </a:r>
            <a:r>
              <a:rPr lang="en-US" sz="3000" b="1" dirty="0" err="1"/>
              <a:t>tôn</a:t>
            </a:r>
            <a:r>
              <a:rPr lang="en-US" sz="3000" b="1" dirty="0"/>
              <a:t> </a:t>
            </a:r>
            <a:r>
              <a:rPr lang="en-US" sz="3000" b="1" dirty="0" err="1"/>
              <a:t>giáo</a:t>
            </a:r>
            <a:r>
              <a:rPr lang="en-US" sz="3000" dirty="0"/>
              <a:t>: </a:t>
            </a:r>
            <a:r>
              <a:rPr lang="en-US" sz="3000" dirty="0" err="1"/>
              <a:t>Ví</a:t>
            </a:r>
            <a:r>
              <a:rPr lang="en-US" sz="3000" dirty="0"/>
              <a:t> </a:t>
            </a:r>
            <a:r>
              <a:rPr lang="en-US" sz="3000" dirty="0" err="1"/>
              <a:t>dụ</a:t>
            </a:r>
            <a:r>
              <a:rPr lang="en-US" sz="3000" dirty="0"/>
              <a:t> ở </a:t>
            </a:r>
            <a:r>
              <a:rPr lang="en-US" sz="3000" dirty="0" err="1"/>
              <a:t>các</a:t>
            </a:r>
            <a:r>
              <a:rPr lang="en-US" sz="3000" dirty="0"/>
              <a:t> n</a:t>
            </a:r>
            <a:r>
              <a:rPr lang="vi-VN" sz="3000" dirty="0"/>
              <a:t>ư</a:t>
            </a:r>
            <a:r>
              <a:rPr lang="en-US" sz="3000" dirty="0" err="1"/>
              <a:t>ớc</a:t>
            </a:r>
            <a:r>
              <a:rPr lang="en-US" sz="3000" dirty="0"/>
              <a:t> </a:t>
            </a:r>
            <a:r>
              <a:rPr lang="en-US" sz="3000" dirty="0" err="1"/>
              <a:t>Hồi</a:t>
            </a:r>
            <a:r>
              <a:rPr lang="en-US" sz="3000" dirty="0"/>
              <a:t> </a:t>
            </a:r>
            <a:r>
              <a:rPr lang="en-US" sz="3000" dirty="0" err="1"/>
              <a:t>giáo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b="1" dirty="0" err="1"/>
              <a:t>Luật</a:t>
            </a:r>
            <a:r>
              <a:rPr lang="en-US" sz="3000" b="1" dirty="0"/>
              <a:t> </a:t>
            </a:r>
            <a:r>
              <a:rPr lang="en-US" sz="3000" b="1" dirty="0" err="1"/>
              <a:t>thực</a:t>
            </a:r>
            <a:r>
              <a:rPr lang="en-US" sz="3000" b="1" dirty="0"/>
              <a:t> </a:t>
            </a:r>
            <a:r>
              <a:rPr lang="en-US" sz="3000" b="1" dirty="0" err="1"/>
              <a:t>chứng</a:t>
            </a:r>
            <a:r>
              <a:rPr lang="en-US" sz="3000" dirty="0" err="1"/>
              <a:t>:Thông</a:t>
            </a:r>
            <a:r>
              <a:rPr lang="en-US" sz="3000" dirty="0"/>
              <a:t> </a:t>
            </a:r>
            <a:r>
              <a:rPr lang="en-US" sz="3000" dirty="0" err="1"/>
              <a:t>luật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Dân</a:t>
            </a:r>
            <a:r>
              <a:rPr lang="en-US" sz="3000" dirty="0"/>
              <a:t> </a:t>
            </a:r>
            <a:r>
              <a:rPr lang="en-US" sz="3000" dirty="0" err="1"/>
              <a:t>luật</a:t>
            </a:r>
            <a:r>
              <a:rPr lang="en-US" sz="3000" dirty="0"/>
              <a:t>.</a:t>
            </a:r>
          </a:p>
        </p:txBody>
      </p:sp>
      <p:sp>
        <p:nvSpPr>
          <p:cNvPr id="1126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>
          <a:xfrm>
            <a:off x="0" y="2209800"/>
            <a:ext cx="9144000" cy="3276600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TCH401</a:t>
            </a:r>
            <a:br>
              <a:rPr lang="en-US" sz="3200" b="1" i="1" dirty="0">
                <a:solidFill>
                  <a:schemeClr val="tx1"/>
                </a:solidFill>
              </a:rPr>
            </a:br>
            <a:r>
              <a:rPr lang="en-US" sz="2500" b="1" dirty="0">
                <a:solidFill>
                  <a:schemeClr val="tx1"/>
                </a:solidFill>
              </a:rPr>
              <a:t>THỊ TRƯỜNG TÀI CHÍNH VÀ ĐỊNH CHẾ TÀI CHÍNH</a:t>
            </a:r>
            <a:br>
              <a:rPr lang="en-US" sz="2500" b="1" dirty="0">
                <a:solidFill>
                  <a:schemeClr val="tx1"/>
                </a:solidFill>
              </a:rPr>
            </a:br>
            <a:r>
              <a:rPr lang="en-US" sz="2500" b="1" i="1" dirty="0" err="1">
                <a:solidFill>
                  <a:schemeClr val="tx1"/>
                </a:solidFill>
              </a:rPr>
              <a:t>Nguyễn</a:t>
            </a:r>
            <a:r>
              <a:rPr lang="en-US" sz="2500" b="1" i="1" dirty="0">
                <a:solidFill>
                  <a:schemeClr val="tx1"/>
                </a:solidFill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</a:rPr>
              <a:t>Mạnh</a:t>
            </a:r>
            <a:r>
              <a:rPr lang="en-US" sz="2500" b="1" i="1" dirty="0">
                <a:solidFill>
                  <a:schemeClr val="tx1"/>
                </a:solidFill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</a:rPr>
              <a:t>Hiệp</a:t>
            </a:r>
            <a:br>
              <a:rPr lang="en-US" sz="2500" b="1" i="1" dirty="0">
                <a:solidFill>
                  <a:schemeClr val="tx1"/>
                </a:solidFill>
              </a:rPr>
            </a:br>
            <a:r>
              <a:rPr lang="en-US" sz="2500" b="1" i="1" dirty="0">
                <a:solidFill>
                  <a:schemeClr val="tx1"/>
                </a:solidFill>
              </a:rPr>
              <a:t>2021</a:t>
            </a:r>
            <a:br>
              <a:rPr lang="en-US" sz="2500" b="1" i="1" dirty="0">
                <a:solidFill>
                  <a:schemeClr val="tx1"/>
                </a:solidFill>
              </a:rPr>
            </a:br>
            <a:endParaRPr lang="vi-VN" sz="2500" b="1" dirty="0">
              <a:solidFill>
                <a:schemeClr val="tx1"/>
              </a:solidFill>
            </a:endParaRPr>
          </a:p>
        </p:txBody>
      </p:sp>
      <p:sp>
        <p:nvSpPr>
          <p:cNvPr id="40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3BAD24-120C-4693-BC05-59A13266C2CE}" type="slidenum">
              <a:rPr lang="vi-VN" smtClean="0"/>
              <a:pPr/>
              <a:t>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C4AD53-C8D0-49A6-B585-EF8C2C2E3435}" type="slidenum">
              <a:rPr lang="vi-VN" smtClean="0"/>
              <a:pPr/>
              <a:t>20</a:t>
            </a:fld>
            <a:endParaRPr lang="vi-VN"/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dirty="0" err="1"/>
              <a:t>Thị</a:t>
            </a:r>
            <a:r>
              <a:rPr lang="en-US" sz="3000" dirty="0"/>
              <a:t>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 </a:t>
            </a:r>
            <a:r>
              <a:rPr lang="en-US" sz="3000" dirty="0" err="1"/>
              <a:t>nhân</a:t>
            </a:r>
            <a:r>
              <a:rPr lang="en-US" sz="3000" dirty="0"/>
              <a:t> </a:t>
            </a:r>
            <a:r>
              <a:rPr lang="en-US" sz="3000" dirty="0" err="1"/>
              <a:t>tố</a:t>
            </a:r>
            <a:r>
              <a:rPr lang="en-US" sz="3000" dirty="0"/>
              <a:t> </a:t>
            </a:r>
            <a:r>
              <a:rPr lang="en-US" sz="3000" dirty="0" err="1"/>
              <a:t>sản</a:t>
            </a:r>
            <a:r>
              <a:rPr lang="en-US" sz="3000" dirty="0"/>
              <a:t> </a:t>
            </a:r>
            <a:r>
              <a:rPr lang="en-US" sz="3000" dirty="0" err="1"/>
              <a:t>xuất</a:t>
            </a:r>
            <a:r>
              <a:rPr lang="en-US" sz="3000" dirty="0"/>
              <a:t>.</a:t>
            </a:r>
          </a:p>
          <a:p>
            <a:pPr>
              <a:buFontTx/>
              <a:buNone/>
            </a:pPr>
            <a:r>
              <a:rPr lang="en-US" sz="3000" b="1" i="1" dirty="0" err="1"/>
              <a:t>Chức</a:t>
            </a:r>
            <a:r>
              <a:rPr lang="en-US" sz="3000" b="1" i="1" dirty="0"/>
              <a:t> </a:t>
            </a:r>
            <a:r>
              <a:rPr lang="en-US" sz="3000" b="1" i="1" dirty="0" err="1"/>
              <a:t>năng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Luân</a:t>
            </a:r>
            <a:r>
              <a:rPr lang="en-US" sz="3000" dirty="0"/>
              <a:t> </a:t>
            </a:r>
            <a:r>
              <a:rPr lang="en-US" sz="3000" dirty="0" err="1"/>
              <a:t>chuyển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Quyết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chứng</a:t>
            </a:r>
            <a:r>
              <a:rPr lang="en-US" sz="3000" dirty="0"/>
              <a:t> </a:t>
            </a:r>
            <a:r>
              <a:rPr lang="en-US" sz="3000" dirty="0" err="1"/>
              <a:t>khoán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Giảm</a:t>
            </a:r>
            <a:r>
              <a:rPr lang="en-US" sz="3000" dirty="0"/>
              <a:t> chi </a:t>
            </a:r>
            <a:r>
              <a:rPr lang="en-US" sz="3000" dirty="0" err="1"/>
              <a:t>phí</a:t>
            </a:r>
            <a:r>
              <a:rPr lang="en-US" sz="3000" dirty="0"/>
              <a:t> </a:t>
            </a:r>
            <a:r>
              <a:rPr lang="en-US" sz="3000" dirty="0" err="1"/>
              <a:t>giao</a:t>
            </a:r>
            <a:r>
              <a:rPr lang="en-US" sz="3000" dirty="0"/>
              <a:t> </a:t>
            </a:r>
            <a:r>
              <a:rPr lang="en-US" sz="3000" dirty="0" err="1"/>
              <a:t>dịch</a:t>
            </a:r>
            <a:r>
              <a:rPr lang="en-US" sz="3000" dirty="0"/>
              <a:t>, chi </a:t>
            </a:r>
            <a:r>
              <a:rPr lang="en-US" sz="3000" dirty="0" err="1"/>
              <a:t>phí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tin.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Tạo</a:t>
            </a:r>
            <a:r>
              <a:rPr lang="en-US" sz="3000" dirty="0"/>
              <a:t> </a:t>
            </a:r>
            <a:r>
              <a:rPr lang="en-US" sz="3000" dirty="0" err="1"/>
              <a:t>thanh</a:t>
            </a:r>
            <a:r>
              <a:rPr lang="en-US" sz="3000" dirty="0"/>
              <a:t> </a:t>
            </a:r>
            <a:r>
              <a:rPr lang="en-US" sz="3000" dirty="0" err="1"/>
              <a:t>khoản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Giúp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phủ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sách</a:t>
            </a:r>
            <a:r>
              <a:rPr lang="en-US" sz="3000" dirty="0"/>
              <a:t>.</a:t>
            </a:r>
          </a:p>
          <a:p>
            <a:pPr>
              <a:buFontTx/>
              <a:buNone/>
            </a:pPr>
            <a:r>
              <a:rPr lang="en-US" sz="2000" i="1" dirty="0"/>
              <a:t>(Refer: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2; Madura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1)</a:t>
            </a:r>
            <a:endParaRPr lang="vi-VN" sz="2000" i="1" dirty="0"/>
          </a:p>
        </p:txBody>
      </p:sp>
      <p:sp>
        <p:nvSpPr>
          <p:cNvPr id="13316" name="Title 4"/>
          <p:cNvSpPr>
            <a:spLocks noGrp="1"/>
          </p:cNvSpPr>
          <p:nvPr>
            <p:ph type="title"/>
          </p:nvPr>
        </p:nvSpPr>
        <p:spPr>
          <a:xfrm>
            <a:off x="1219200" y="142875"/>
            <a:ext cx="79248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II.	THỊ TR</a:t>
            </a:r>
            <a:r>
              <a:rPr lang="vi-VN" b="1" dirty="0"/>
              <a:t>Ư</a:t>
            </a:r>
            <a:r>
              <a:rPr lang="en-US" b="1" dirty="0"/>
              <a:t>ỜNG TÀI CHÍNH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B0808F-2D7A-4C18-A2ED-3E250DA0E36D}" type="slidenum">
              <a:rPr lang="vi-VN" smtClean="0"/>
              <a:pPr/>
              <a:t>21</a:t>
            </a:fld>
            <a:endParaRPr lang="vi-VN"/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endParaRPr lang="en-US" sz="3000" b="1" i="1" dirty="0"/>
          </a:p>
          <a:p>
            <a:pPr>
              <a:buFontTx/>
              <a:buNone/>
            </a:pPr>
            <a:r>
              <a:rPr lang="en-US" sz="3000" b="1" i="1" dirty="0" err="1"/>
              <a:t>Đặc</a:t>
            </a:r>
            <a:r>
              <a:rPr lang="en-US" sz="3000" b="1" i="1" dirty="0"/>
              <a:t> </a:t>
            </a:r>
            <a:r>
              <a:rPr lang="en-US" sz="3000" b="1" i="1" dirty="0" err="1"/>
              <a:t>tính</a:t>
            </a:r>
            <a:r>
              <a:rPr lang="en-US" sz="3000" b="1" i="1" dirty="0"/>
              <a:t> </a:t>
            </a:r>
            <a:r>
              <a:rPr lang="en-US" sz="3000" b="1" i="1" dirty="0" err="1"/>
              <a:t>của</a:t>
            </a:r>
            <a:r>
              <a:rPr lang="en-US" sz="3000" b="1" i="1" dirty="0"/>
              <a:t> </a:t>
            </a:r>
            <a:r>
              <a:rPr lang="en-US" sz="3000" b="1" i="1" dirty="0" err="1"/>
              <a:t>thị</a:t>
            </a:r>
            <a:r>
              <a:rPr lang="en-US" sz="3000" b="1" i="1" dirty="0"/>
              <a:t> tr</a:t>
            </a:r>
            <a:r>
              <a:rPr lang="vi-VN" sz="3000" b="1" i="1" dirty="0"/>
              <a:t>ư</a:t>
            </a:r>
            <a:r>
              <a:rPr lang="en-US" sz="3000" b="1" i="1" dirty="0" err="1"/>
              <a:t>ờng</a:t>
            </a:r>
            <a:r>
              <a:rPr lang="en-US" sz="3000" b="1" i="1" dirty="0"/>
              <a:t> </a:t>
            </a:r>
            <a:r>
              <a:rPr lang="en-US" sz="3000" b="1" i="1" dirty="0" err="1"/>
              <a:t>tài</a:t>
            </a:r>
            <a:r>
              <a:rPr lang="en-US" sz="3000" b="1" i="1" dirty="0"/>
              <a:t> </a:t>
            </a:r>
            <a:r>
              <a:rPr lang="en-US" sz="3000" b="1" i="1" dirty="0" err="1"/>
              <a:t>chính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minh</a:t>
            </a:r>
            <a:r>
              <a:rPr lang="en-US" sz="3000" dirty="0"/>
              <a:t> </a:t>
            </a:r>
            <a:r>
              <a:rPr lang="en-US" sz="3000" dirty="0" err="1"/>
              <a:t>bạch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thanh</a:t>
            </a:r>
            <a:r>
              <a:rPr lang="en-US" sz="3000" dirty="0"/>
              <a:t> </a:t>
            </a:r>
            <a:r>
              <a:rPr lang="en-US" sz="3000" dirty="0" err="1"/>
              <a:t>khoản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Đảm</a:t>
            </a:r>
            <a:r>
              <a:rPr lang="en-US" sz="3000" dirty="0"/>
              <a:t> </a:t>
            </a:r>
            <a:r>
              <a:rPr lang="en-US" sz="3000" dirty="0" err="1"/>
              <a:t>bảo</a:t>
            </a:r>
            <a:r>
              <a:rPr lang="en-US" sz="3000" dirty="0"/>
              <a:t> </a:t>
            </a:r>
            <a:r>
              <a:rPr lang="en-US" sz="3000" dirty="0" err="1"/>
              <a:t>hoàn</a:t>
            </a:r>
            <a:r>
              <a:rPr lang="en-US" sz="3000" dirty="0"/>
              <a:t> </a:t>
            </a:r>
            <a:r>
              <a:rPr lang="en-US" sz="3000" dirty="0" err="1"/>
              <a:t>thành</a:t>
            </a:r>
            <a:r>
              <a:rPr lang="en-US" sz="3000" dirty="0"/>
              <a:t> </a:t>
            </a:r>
            <a:r>
              <a:rPr lang="en-US" sz="3000" dirty="0" err="1"/>
              <a:t>giao</a:t>
            </a:r>
            <a:r>
              <a:rPr lang="en-US" sz="3000" dirty="0"/>
              <a:t> </a:t>
            </a:r>
            <a:r>
              <a:rPr lang="en-US" sz="3000" dirty="0" err="1"/>
              <a:t>dịch</a:t>
            </a:r>
            <a:r>
              <a:rPr lang="en-US" sz="3000" dirty="0"/>
              <a:t>.</a:t>
            </a:r>
          </a:p>
        </p:txBody>
      </p:sp>
      <p:sp>
        <p:nvSpPr>
          <p:cNvPr id="14340" name="Title 4"/>
          <p:cNvSpPr>
            <a:spLocks noGrp="1"/>
          </p:cNvSpPr>
          <p:nvPr>
            <p:ph type="title"/>
          </p:nvPr>
        </p:nvSpPr>
        <p:spPr>
          <a:xfrm>
            <a:off x="1219200" y="142875"/>
            <a:ext cx="79248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II.	THỊ TR</a:t>
            </a:r>
            <a:r>
              <a:rPr lang="vi-VN" b="1" dirty="0"/>
              <a:t>Ư</a:t>
            </a:r>
            <a:r>
              <a:rPr lang="en-US" b="1" dirty="0"/>
              <a:t>ỜNG TÀI CHÍNH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B8ADCE-76C4-4113-94C5-A8B2870DB53E}" type="slidenum">
              <a:rPr lang="vi-VN" smtClean="0"/>
              <a:pPr/>
              <a:t>22</a:t>
            </a:fld>
            <a:endParaRPr lang="vi-VN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38100" y="1422739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Đặc</a:t>
            </a:r>
            <a:r>
              <a:rPr lang="en-US" sz="3000" b="1" i="1" dirty="0"/>
              <a:t> </a:t>
            </a:r>
            <a:r>
              <a:rPr lang="en-US" sz="3000" b="1" i="1" dirty="0" err="1"/>
              <a:t>điểm</a:t>
            </a:r>
            <a:r>
              <a:rPr lang="en-US" sz="3000" b="1" i="1" dirty="0"/>
              <a:t> </a:t>
            </a:r>
            <a:r>
              <a:rPr lang="en-US" sz="3000" b="1" i="1" dirty="0" err="1"/>
              <a:t>của</a:t>
            </a:r>
            <a:r>
              <a:rPr lang="en-US" sz="3000" b="1" i="1" dirty="0"/>
              <a:t> </a:t>
            </a:r>
            <a:r>
              <a:rPr lang="en-US" sz="3000" b="1" i="1" dirty="0" err="1"/>
              <a:t>một</a:t>
            </a:r>
            <a:r>
              <a:rPr lang="en-US" sz="3000" b="1" i="1" dirty="0"/>
              <a:t> </a:t>
            </a:r>
            <a:r>
              <a:rPr lang="en-US" sz="3000" b="1" i="1" dirty="0" err="1"/>
              <a:t>thị</a:t>
            </a:r>
            <a:r>
              <a:rPr lang="en-US" sz="3000" b="1" i="1" dirty="0"/>
              <a:t> tr</a:t>
            </a:r>
            <a:r>
              <a:rPr lang="vi-VN" sz="3000" b="1" i="1" dirty="0"/>
              <a:t>ư</a:t>
            </a:r>
            <a:r>
              <a:rPr lang="en-US" sz="3000" b="1" i="1" dirty="0" err="1"/>
              <a:t>ờng</a:t>
            </a:r>
            <a:r>
              <a:rPr lang="en-US" sz="3000" b="1" i="1" dirty="0"/>
              <a:t> </a:t>
            </a:r>
            <a:r>
              <a:rPr lang="en-US" sz="3000" b="1" i="1" dirty="0" err="1"/>
              <a:t>thanh</a:t>
            </a:r>
            <a:r>
              <a:rPr lang="en-US" sz="3000" b="1" i="1" dirty="0"/>
              <a:t> </a:t>
            </a:r>
            <a:r>
              <a:rPr lang="en-US" sz="3000" b="1" i="1" dirty="0" err="1"/>
              <a:t>khoản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Chênh</a:t>
            </a:r>
            <a:r>
              <a:rPr lang="en-US" sz="3000" dirty="0"/>
              <a:t> </a:t>
            </a:r>
            <a:r>
              <a:rPr lang="en-US" sz="3000" dirty="0" err="1"/>
              <a:t>lệch</a:t>
            </a:r>
            <a:r>
              <a:rPr lang="en-US" sz="3000" dirty="0"/>
              <a:t> </a:t>
            </a:r>
            <a:r>
              <a:rPr lang="en-US" sz="3000" dirty="0" err="1"/>
              <a:t>mua-bán</a:t>
            </a:r>
            <a:r>
              <a:rPr lang="en-US" sz="3000" dirty="0"/>
              <a:t> (bid-ask spread) </a:t>
            </a:r>
            <a:r>
              <a:rPr lang="en-US" sz="3000" dirty="0" err="1"/>
              <a:t>nhỏ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sâu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đàn</a:t>
            </a:r>
            <a:r>
              <a:rPr lang="en-US" sz="3000" dirty="0"/>
              <a:t> </a:t>
            </a:r>
            <a:r>
              <a:rPr lang="en-US" sz="3000" dirty="0" err="1"/>
              <a:t>hồi</a:t>
            </a:r>
            <a:r>
              <a:rPr lang="en-US" sz="3000" dirty="0"/>
              <a:t>.</a:t>
            </a:r>
          </a:p>
          <a:p>
            <a:pPr>
              <a:buFontTx/>
              <a:buNone/>
            </a:pPr>
            <a:r>
              <a:rPr lang="en-US" sz="3000" b="1" i="1" dirty="0" err="1"/>
              <a:t>Yếu</a:t>
            </a:r>
            <a:r>
              <a:rPr lang="en-US" sz="3000" b="1" i="1" dirty="0"/>
              <a:t> </a:t>
            </a:r>
            <a:r>
              <a:rPr lang="en-US" sz="3000" b="1" i="1" dirty="0" err="1"/>
              <a:t>tố</a:t>
            </a:r>
            <a:r>
              <a:rPr lang="en-US" sz="3000" b="1" i="1" dirty="0"/>
              <a:t> </a:t>
            </a:r>
            <a:r>
              <a:rPr lang="en-US" sz="3000" b="1" i="1" dirty="0" err="1"/>
              <a:t>giúp</a:t>
            </a:r>
            <a:r>
              <a:rPr lang="en-US" sz="3000" b="1" i="1" dirty="0"/>
              <a:t> </a:t>
            </a:r>
            <a:r>
              <a:rPr lang="en-US" sz="3000" b="1" i="1" dirty="0" err="1"/>
              <a:t>thị</a:t>
            </a:r>
            <a:r>
              <a:rPr lang="en-US" sz="3000" b="1" i="1" dirty="0"/>
              <a:t> tr</a:t>
            </a:r>
            <a:r>
              <a:rPr lang="vi-VN" sz="3000" b="1" i="1" dirty="0"/>
              <a:t>ư</a:t>
            </a:r>
            <a:r>
              <a:rPr lang="en-US" sz="3000" b="1" i="1" dirty="0" err="1"/>
              <a:t>ờng</a:t>
            </a:r>
            <a:r>
              <a:rPr lang="en-US" sz="3000" b="1" i="1" dirty="0"/>
              <a:t> </a:t>
            </a:r>
            <a:r>
              <a:rPr lang="en-US" sz="3000" b="1" i="1" dirty="0" err="1"/>
              <a:t>có</a:t>
            </a:r>
            <a:r>
              <a:rPr lang="en-US" sz="3000" b="1" i="1" dirty="0"/>
              <a:t> </a:t>
            </a:r>
            <a:r>
              <a:rPr lang="en-US" sz="3000" b="1" i="1" dirty="0" err="1"/>
              <a:t>thanh</a:t>
            </a:r>
            <a:r>
              <a:rPr lang="en-US" sz="3000" b="1" i="1" dirty="0"/>
              <a:t> </a:t>
            </a:r>
            <a:r>
              <a:rPr lang="en-US" sz="3000" b="1" i="1" dirty="0" err="1"/>
              <a:t>khoản</a:t>
            </a:r>
            <a:r>
              <a:rPr lang="en-US" sz="3000" b="1" i="1" dirty="0"/>
              <a:t> </a:t>
            </a:r>
            <a:r>
              <a:rPr lang="en-US" sz="3000" b="1" i="1" dirty="0" err="1"/>
              <a:t>cao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Nhiều</a:t>
            </a:r>
            <a:r>
              <a:rPr lang="en-US" sz="3000" dirty="0"/>
              <a:t> ng</a:t>
            </a:r>
            <a:r>
              <a:rPr lang="vi-VN" sz="3000" dirty="0"/>
              <a:t>ư</a:t>
            </a:r>
            <a:r>
              <a:rPr lang="en-US" sz="3000" dirty="0" err="1"/>
              <a:t>ời</a:t>
            </a:r>
            <a:r>
              <a:rPr lang="en-US" sz="3000" dirty="0"/>
              <a:t> </a:t>
            </a:r>
            <a:r>
              <a:rPr lang="en-US" sz="3000" dirty="0" err="1"/>
              <a:t>mua</a:t>
            </a:r>
            <a:r>
              <a:rPr lang="en-US" sz="3000" dirty="0"/>
              <a:t> ng</a:t>
            </a:r>
            <a:r>
              <a:rPr lang="vi-VN" sz="3000" dirty="0"/>
              <a:t>ư</a:t>
            </a:r>
            <a:r>
              <a:rPr lang="en-US" sz="3000" dirty="0" err="1"/>
              <a:t>ời</a:t>
            </a:r>
            <a:r>
              <a:rPr lang="en-US" sz="3000" dirty="0"/>
              <a:t> </a:t>
            </a:r>
            <a:r>
              <a:rPr lang="en-US" sz="3000" dirty="0" err="1"/>
              <a:t>bán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đa</a:t>
            </a:r>
            <a:r>
              <a:rPr lang="en-US" sz="3000" dirty="0"/>
              <a:t> </a:t>
            </a:r>
            <a:r>
              <a:rPr lang="en-US" sz="3000" dirty="0" err="1"/>
              <a:t>dạng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ng</a:t>
            </a:r>
            <a:r>
              <a:rPr lang="vi-VN" sz="3000" dirty="0"/>
              <a:t>ư</a:t>
            </a:r>
            <a:r>
              <a:rPr lang="en-US" sz="3000" dirty="0" err="1"/>
              <a:t>ời</a:t>
            </a:r>
            <a:r>
              <a:rPr lang="en-US" sz="3000" dirty="0"/>
              <a:t> </a:t>
            </a:r>
            <a:r>
              <a:rPr lang="en-US" sz="3000" dirty="0" err="1"/>
              <a:t>mua</a:t>
            </a:r>
            <a:r>
              <a:rPr lang="en-US" sz="3000" dirty="0"/>
              <a:t> ng</a:t>
            </a:r>
            <a:r>
              <a:rPr lang="vi-VN" sz="3000" dirty="0"/>
              <a:t>ư</a:t>
            </a:r>
            <a:r>
              <a:rPr lang="en-US" sz="3000" dirty="0" err="1"/>
              <a:t>ời</a:t>
            </a:r>
            <a:r>
              <a:rPr lang="en-US" sz="3000" dirty="0"/>
              <a:t> </a:t>
            </a:r>
            <a:r>
              <a:rPr lang="en-US" sz="3000" dirty="0" err="1"/>
              <a:t>bán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thuận</a:t>
            </a:r>
            <a:r>
              <a:rPr lang="en-US" sz="3000" dirty="0"/>
              <a:t> </a:t>
            </a:r>
            <a:r>
              <a:rPr lang="en-US" sz="3000" dirty="0" err="1"/>
              <a:t>tiện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trung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.</a:t>
            </a:r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5364" name="Title 4"/>
          <p:cNvSpPr>
            <a:spLocks noGrp="1"/>
          </p:cNvSpPr>
          <p:nvPr>
            <p:ph type="title"/>
          </p:nvPr>
        </p:nvSpPr>
        <p:spPr>
          <a:xfrm>
            <a:off x="1219200" y="142875"/>
            <a:ext cx="79248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II.	THỊ TR</a:t>
            </a:r>
            <a:r>
              <a:rPr lang="vi-VN" b="1" dirty="0"/>
              <a:t>Ư</a:t>
            </a:r>
            <a:r>
              <a:rPr lang="en-US" b="1" dirty="0"/>
              <a:t>ỜNG TÀI CHÍNH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8FE7AB-1E47-4DB3-91BA-F0D65523D77F}" type="slidenum">
              <a:rPr lang="vi-VN" smtClean="0"/>
              <a:pPr/>
              <a:t>23</a:t>
            </a:fld>
            <a:endParaRPr lang="vi-VN"/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Chi </a:t>
            </a:r>
            <a:r>
              <a:rPr lang="en-US" sz="3000" b="1" i="1" dirty="0" err="1"/>
              <a:t>phí</a:t>
            </a:r>
            <a:r>
              <a:rPr lang="en-US" sz="3000" b="1" i="1" dirty="0"/>
              <a:t> </a:t>
            </a:r>
            <a:r>
              <a:rPr lang="en-US" sz="3000" b="1" i="1" dirty="0" err="1"/>
              <a:t>giao</a:t>
            </a:r>
            <a:r>
              <a:rPr lang="en-US" sz="3000" b="1" i="1" dirty="0"/>
              <a:t> </a:t>
            </a:r>
            <a:r>
              <a:rPr lang="en-US" sz="3000" b="1" i="1" dirty="0" err="1"/>
              <a:t>dịch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Chi </a:t>
            </a:r>
            <a:r>
              <a:rPr lang="en-US" sz="3000" dirty="0" err="1"/>
              <a:t>phí</a:t>
            </a:r>
            <a:r>
              <a:rPr lang="en-US" sz="3000" dirty="0"/>
              <a:t> </a:t>
            </a:r>
            <a:r>
              <a:rPr lang="en-US" sz="3000" dirty="0" err="1"/>
              <a:t>hữu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en-US" sz="3000" dirty="0"/>
              <a:t> (</a:t>
            </a:r>
            <a:r>
              <a:rPr lang="en-US" sz="3000" dirty="0" err="1"/>
              <a:t>phí</a:t>
            </a:r>
            <a:r>
              <a:rPr lang="en-US" sz="3000" dirty="0"/>
              <a:t> </a:t>
            </a:r>
            <a:r>
              <a:rPr lang="en-US" sz="3000" dirty="0" err="1"/>
              <a:t>môi</a:t>
            </a:r>
            <a:r>
              <a:rPr lang="en-US" sz="3000" dirty="0"/>
              <a:t> </a:t>
            </a:r>
            <a:r>
              <a:rPr lang="en-US" sz="3000" dirty="0" err="1"/>
              <a:t>giới</a:t>
            </a:r>
            <a:r>
              <a:rPr lang="en-US" sz="3000" dirty="0"/>
              <a:t>, </a:t>
            </a:r>
            <a:r>
              <a:rPr lang="en-US" sz="3000" dirty="0" err="1"/>
              <a:t>thuế</a:t>
            </a:r>
            <a:r>
              <a:rPr lang="en-US" sz="3000" dirty="0"/>
              <a:t>…)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Chênh</a:t>
            </a:r>
            <a:r>
              <a:rPr lang="en-US" sz="3000" dirty="0"/>
              <a:t> </a:t>
            </a:r>
            <a:r>
              <a:rPr lang="en-US" sz="3000" dirty="0" err="1"/>
              <a:t>lệch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mua-bán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Ảnh</a:t>
            </a:r>
            <a:r>
              <a:rPr lang="en-US" sz="3000" dirty="0"/>
              <a:t> h</a:t>
            </a:r>
            <a:r>
              <a:rPr lang="vi-VN" sz="3000" dirty="0"/>
              <a:t>ư</a:t>
            </a:r>
            <a:r>
              <a:rPr lang="en-US" sz="3000" dirty="0" err="1"/>
              <a:t>ởng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.              Chi </a:t>
            </a:r>
            <a:r>
              <a:rPr lang="en-US" sz="3000" dirty="0" err="1"/>
              <a:t>phí</a:t>
            </a:r>
            <a:r>
              <a:rPr lang="en-US" sz="3000" dirty="0"/>
              <a:t> </a:t>
            </a:r>
            <a:r>
              <a:rPr lang="en-US" sz="3000" dirty="0" err="1"/>
              <a:t>vô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Giao</a:t>
            </a:r>
            <a:r>
              <a:rPr lang="en-US" sz="3000" dirty="0"/>
              <a:t> </a:t>
            </a:r>
            <a:r>
              <a:rPr lang="en-US" sz="3000" dirty="0" err="1"/>
              <a:t>dịch</a:t>
            </a:r>
            <a:r>
              <a:rPr lang="en-US" sz="3000" dirty="0"/>
              <a:t> </a:t>
            </a:r>
            <a:r>
              <a:rPr lang="en-US" sz="3000" dirty="0" err="1"/>
              <a:t>bị</a:t>
            </a:r>
            <a:r>
              <a:rPr lang="en-US" sz="3000" dirty="0"/>
              <a:t> </a:t>
            </a:r>
            <a:r>
              <a:rPr lang="en-US" sz="3000" dirty="0" err="1"/>
              <a:t>bỏ</a:t>
            </a:r>
            <a:r>
              <a:rPr lang="en-US" sz="3000" dirty="0"/>
              <a:t> </a:t>
            </a:r>
            <a:r>
              <a:rPr lang="en-US" sz="3000" dirty="0" err="1"/>
              <a:t>lỡ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Trì</a:t>
            </a:r>
            <a:r>
              <a:rPr lang="en-US" sz="3000" dirty="0"/>
              <a:t> </a:t>
            </a:r>
            <a:r>
              <a:rPr lang="en-US" sz="3000" dirty="0" err="1"/>
              <a:t>hoãn</a:t>
            </a:r>
            <a:r>
              <a:rPr lang="en-US" sz="3000" dirty="0"/>
              <a:t> </a:t>
            </a:r>
            <a:r>
              <a:rPr lang="en-US" sz="3000" dirty="0" err="1"/>
              <a:t>giao</a:t>
            </a:r>
            <a:r>
              <a:rPr lang="en-US" sz="3000" dirty="0"/>
              <a:t> </a:t>
            </a:r>
            <a:r>
              <a:rPr lang="en-US" sz="3000" dirty="0" err="1"/>
              <a:t>dịch</a:t>
            </a:r>
            <a:r>
              <a:rPr lang="en-US" sz="3000" dirty="0"/>
              <a:t>.</a:t>
            </a:r>
          </a:p>
          <a:p>
            <a:pPr>
              <a:buFontTx/>
              <a:buNone/>
            </a:pPr>
            <a:r>
              <a:rPr lang="en-US" sz="2000" i="1" dirty="0"/>
              <a:t>(Refer: CFAI 2020 Level 3 Volume 6 SS16)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/>
              <a:t>Wagner, Edward, 1993, Best Execution, Financial Analyst Journal.</a:t>
            </a: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6388" name="Title 4"/>
          <p:cNvSpPr>
            <a:spLocks noGrp="1"/>
          </p:cNvSpPr>
          <p:nvPr>
            <p:ph type="title"/>
          </p:nvPr>
        </p:nvSpPr>
        <p:spPr>
          <a:xfrm>
            <a:off x="1219200" y="142875"/>
            <a:ext cx="79248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II.	THỊ TR</a:t>
            </a:r>
            <a:r>
              <a:rPr lang="vi-VN" b="1" dirty="0"/>
              <a:t>Ư</a:t>
            </a:r>
            <a:r>
              <a:rPr lang="en-US" b="1" dirty="0"/>
              <a:t>ỜNG TÀI CHÍNH</a:t>
            </a:r>
            <a:endParaRPr lang="en-US" dirty="0"/>
          </a:p>
        </p:txBody>
      </p:sp>
      <p:sp>
        <p:nvSpPr>
          <p:cNvPr id="16389" name="Right Brace 6"/>
          <p:cNvSpPr>
            <a:spLocks/>
          </p:cNvSpPr>
          <p:nvPr/>
        </p:nvSpPr>
        <p:spPr bwMode="auto">
          <a:xfrm>
            <a:off x="6019800" y="2438400"/>
            <a:ext cx="381000" cy="2133600"/>
          </a:xfrm>
          <a:prstGeom prst="rightBrace">
            <a:avLst>
              <a:gd name="adj1" fmla="val 832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921917-B85A-420A-8A43-EF46C0A84ED1}" type="slidenum">
              <a:rPr lang="vi-VN" smtClean="0"/>
              <a:pPr/>
              <a:t>24</a:t>
            </a:fld>
            <a:endParaRPr lang="vi-VN"/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Ví</a:t>
            </a:r>
            <a:r>
              <a:rPr lang="en-US" sz="3000" b="1" i="1" dirty="0"/>
              <a:t> </a:t>
            </a:r>
            <a:r>
              <a:rPr lang="en-US" sz="3000" b="1" i="1" dirty="0" err="1"/>
              <a:t>dụ</a:t>
            </a:r>
            <a:r>
              <a:rPr lang="en-US" sz="3000" b="1" i="1" dirty="0"/>
              <a:t> </a:t>
            </a:r>
            <a:r>
              <a:rPr lang="en-US" sz="3000" b="1" i="1" dirty="0" err="1"/>
              <a:t>về</a:t>
            </a:r>
            <a:r>
              <a:rPr lang="en-US" sz="3000" b="1" i="1" dirty="0"/>
              <a:t> </a:t>
            </a:r>
            <a:r>
              <a:rPr lang="en-US" sz="3000" b="1" i="1" dirty="0" err="1"/>
              <a:t>các</a:t>
            </a:r>
            <a:r>
              <a:rPr lang="en-US" sz="3000" b="1" i="1" dirty="0"/>
              <a:t> </a:t>
            </a:r>
            <a:r>
              <a:rPr lang="en-US" sz="3000" b="1" i="1" dirty="0" err="1"/>
              <a:t>thành</a:t>
            </a:r>
            <a:r>
              <a:rPr lang="en-US" sz="3000" b="1" i="1" dirty="0"/>
              <a:t> </a:t>
            </a:r>
            <a:r>
              <a:rPr lang="en-US" sz="3000" b="1" i="1" dirty="0" err="1"/>
              <a:t>phần</a:t>
            </a:r>
            <a:r>
              <a:rPr lang="en-US" sz="3000" b="1" i="1" dirty="0"/>
              <a:t> chi </a:t>
            </a:r>
            <a:r>
              <a:rPr lang="en-US" sz="3000" b="1" i="1" dirty="0" err="1"/>
              <a:t>phí</a:t>
            </a:r>
            <a:r>
              <a:rPr lang="en-US" sz="3000" b="1" i="1" dirty="0"/>
              <a:t> </a:t>
            </a:r>
            <a:r>
              <a:rPr lang="en-US" sz="3000" b="1" i="1" dirty="0" err="1"/>
              <a:t>giao</a:t>
            </a:r>
            <a:r>
              <a:rPr lang="en-US" sz="3000" b="1" i="1" dirty="0"/>
              <a:t> </a:t>
            </a:r>
            <a:r>
              <a:rPr lang="en-US" sz="3000" b="1" i="1" dirty="0" err="1"/>
              <a:t>dịch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1/1 Tuấn Bách d</a:t>
            </a:r>
            <a:r>
              <a:rPr lang="en-US" sz="3000" dirty="0"/>
              <a:t>ự </a:t>
            </a: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mua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phiếu</a:t>
            </a:r>
            <a:r>
              <a:rPr lang="en-US" sz="3000" dirty="0"/>
              <a:t> CML. G</a:t>
            </a:r>
            <a:r>
              <a:rPr lang="pt-PT" sz="3000" dirty="0"/>
              <a:t>iá đóng c</a:t>
            </a:r>
            <a:r>
              <a:rPr lang="en-US" sz="3000" dirty="0" err="1"/>
              <a:t>ửa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phiếu</a:t>
            </a:r>
            <a:r>
              <a:rPr lang="en-US" sz="3000" dirty="0"/>
              <a:t> CML </a:t>
            </a:r>
            <a:r>
              <a:rPr lang="pt-PT" sz="3000" dirty="0"/>
              <a:t>20.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2/1 Tuấn Bách đặt lệnh mua gi</a:t>
            </a:r>
            <a:r>
              <a:rPr lang="en-US" sz="3000" dirty="0" err="1"/>
              <a:t>ới</a:t>
            </a:r>
            <a:r>
              <a:rPr lang="en-US" sz="3000" dirty="0"/>
              <a:t> </a:t>
            </a:r>
            <a:r>
              <a:rPr lang="en-US" sz="3000" dirty="0" err="1"/>
              <a:t>hạn</a:t>
            </a:r>
            <a:r>
              <a:rPr lang="en-US" sz="3000" dirty="0"/>
              <a:t> </a:t>
            </a:r>
            <a:r>
              <a:rPr lang="pt-PT" sz="3000" dirty="0"/>
              <a:t>100 cổ phiếu CML giá 19.75. Lệnh mua không kh</a:t>
            </a:r>
            <a:r>
              <a:rPr lang="en-US" sz="3000" dirty="0" err="1"/>
              <a:t>ớp</a:t>
            </a:r>
            <a:r>
              <a:rPr lang="en-US" sz="3000" dirty="0"/>
              <a:t>, </a:t>
            </a:r>
            <a:r>
              <a:rPr lang="pt-PT" sz="3000" dirty="0"/>
              <a:t>giá đóng c</a:t>
            </a:r>
            <a:r>
              <a:rPr lang="en-US" sz="3000" dirty="0" err="1"/>
              <a:t>ửa</a:t>
            </a:r>
            <a:r>
              <a:rPr lang="en-US" sz="3000" dirty="0"/>
              <a:t> </a:t>
            </a:r>
            <a:r>
              <a:rPr lang="pt-PT" sz="3000" dirty="0"/>
              <a:t>20.05.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3/1 Tuấn Bách đặt lệnh mua 100 cổ phiếu CML giá 20.06. Chỉ kh</a:t>
            </a:r>
            <a:r>
              <a:rPr lang="en-US" sz="3000" dirty="0" err="1"/>
              <a:t>ớp</a:t>
            </a:r>
            <a:r>
              <a:rPr lang="en-US" sz="3000" dirty="0"/>
              <a:t> đ</a:t>
            </a:r>
            <a:r>
              <a:rPr lang="vi-VN" sz="3000" dirty="0"/>
              <a:t>ư</a:t>
            </a:r>
            <a:r>
              <a:rPr lang="en-US" sz="3000" dirty="0" err="1"/>
              <a:t>ợc</a:t>
            </a:r>
            <a:r>
              <a:rPr lang="pt-PT" sz="3000" dirty="0"/>
              <a:t> 80 cổ phiếu giá 20.06, phần lệnh còn lại 20 cổ phiếu bị hủy. Phí môi gi</a:t>
            </a:r>
            <a:r>
              <a:rPr lang="en-US" sz="3000" dirty="0" err="1"/>
              <a:t>ới</a:t>
            </a:r>
            <a:r>
              <a:rPr lang="en-US" sz="3000" dirty="0"/>
              <a:t> </a:t>
            </a:r>
            <a:r>
              <a:rPr lang="pt-PT" sz="3000" dirty="0"/>
              <a:t>2. Giá đóng c</a:t>
            </a:r>
            <a:r>
              <a:rPr lang="en-US" sz="3000" dirty="0" err="1"/>
              <a:t>ửa</a:t>
            </a:r>
            <a:r>
              <a:rPr lang="en-US" sz="3000" dirty="0"/>
              <a:t> </a:t>
            </a:r>
            <a:r>
              <a:rPr lang="en-US" sz="3000" dirty="0" err="1"/>
              <a:t>cuối</a:t>
            </a:r>
            <a:r>
              <a:rPr lang="en-US" sz="3000" dirty="0"/>
              <a:t> </a:t>
            </a:r>
            <a:r>
              <a:rPr lang="en-US" sz="3000" dirty="0" err="1"/>
              <a:t>ngày</a:t>
            </a:r>
            <a:r>
              <a:rPr lang="en-US" sz="3000" dirty="0"/>
              <a:t> </a:t>
            </a:r>
            <a:r>
              <a:rPr lang="pt-PT" sz="3000" dirty="0"/>
              <a:t>20.1.</a:t>
            </a: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7412" name="Title 4"/>
          <p:cNvSpPr>
            <a:spLocks noGrp="1"/>
          </p:cNvSpPr>
          <p:nvPr>
            <p:ph type="title"/>
          </p:nvPr>
        </p:nvSpPr>
        <p:spPr>
          <a:xfrm>
            <a:off x="1219200" y="142875"/>
            <a:ext cx="79248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II.	THỊ TR</a:t>
            </a:r>
            <a:r>
              <a:rPr lang="vi-VN" b="1" dirty="0"/>
              <a:t>Ư</a:t>
            </a:r>
            <a:r>
              <a:rPr lang="en-US" b="1" dirty="0"/>
              <a:t>ỜNG TÀI CHÍNH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1132D9-39DD-47AC-827F-6BB93D7F75A9}" type="slidenum">
              <a:rPr lang="vi-VN" smtClean="0"/>
              <a:pPr/>
              <a:t>25</a:t>
            </a:fld>
            <a:endParaRPr lang="vi-VN"/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Ví</a:t>
            </a:r>
            <a:r>
              <a:rPr lang="en-US" sz="3000" b="1" i="1" dirty="0"/>
              <a:t> </a:t>
            </a:r>
            <a:r>
              <a:rPr lang="en-US" sz="3000" b="1" i="1" dirty="0" err="1"/>
              <a:t>dụ</a:t>
            </a:r>
            <a:r>
              <a:rPr lang="en-US" sz="3000" b="1" i="1" dirty="0"/>
              <a:t>: </a:t>
            </a:r>
            <a:r>
              <a:rPr lang="en-US" sz="3000" b="1" i="1" dirty="0" err="1"/>
              <a:t>Các</a:t>
            </a:r>
            <a:r>
              <a:rPr lang="en-US" sz="3000" b="1" i="1" dirty="0"/>
              <a:t> </a:t>
            </a:r>
            <a:r>
              <a:rPr lang="en-US" sz="3000" b="1" i="1" dirty="0" err="1"/>
              <a:t>thành</a:t>
            </a:r>
            <a:r>
              <a:rPr lang="en-US" sz="3000" b="1" i="1" dirty="0"/>
              <a:t> </a:t>
            </a:r>
            <a:r>
              <a:rPr lang="en-US" sz="3000" b="1" i="1" dirty="0" err="1"/>
              <a:t>phần</a:t>
            </a:r>
            <a:r>
              <a:rPr lang="en-US" sz="3000" b="1" i="1" dirty="0"/>
              <a:t> chi </a:t>
            </a:r>
            <a:r>
              <a:rPr lang="en-US" sz="3000" b="1" i="1" dirty="0" err="1"/>
              <a:t>phí</a:t>
            </a:r>
            <a:r>
              <a:rPr lang="en-US" sz="3000" b="1" i="1" dirty="0"/>
              <a:t> </a:t>
            </a:r>
            <a:r>
              <a:rPr lang="en-US" sz="3000" b="1" i="1" dirty="0" err="1"/>
              <a:t>giao</a:t>
            </a:r>
            <a:r>
              <a:rPr lang="en-US" sz="3000" b="1" i="1" dirty="0"/>
              <a:t> </a:t>
            </a:r>
            <a:r>
              <a:rPr lang="en-US" sz="3000" b="1" i="1" dirty="0" err="1"/>
              <a:t>dịch</a:t>
            </a:r>
            <a:r>
              <a:rPr lang="en-US" sz="3000" b="1" i="1" dirty="0"/>
              <a:t> </a:t>
            </a:r>
            <a:r>
              <a:rPr lang="en-US" sz="3000" b="1" i="1" dirty="0" err="1"/>
              <a:t>theo</a:t>
            </a:r>
            <a:r>
              <a:rPr lang="en-US" sz="3000" b="1" i="1" dirty="0"/>
              <a:t> </a:t>
            </a:r>
            <a:r>
              <a:rPr lang="en-US" sz="3000" b="1" i="1" dirty="0" err="1"/>
              <a:t>ph</a:t>
            </a:r>
            <a:r>
              <a:rPr lang="vi-VN" sz="3000" b="1" i="1" dirty="0"/>
              <a:t>ư</a:t>
            </a:r>
            <a:r>
              <a:rPr lang="en-US" sz="3000" b="1" i="1" dirty="0" err="1"/>
              <a:t>ơng</a:t>
            </a:r>
            <a:r>
              <a:rPr lang="en-US" sz="3000" b="1" i="1" dirty="0"/>
              <a:t> </a:t>
            </a:r>
            <a:r>
              <a:rPr lang="en-US" sz="3000" b="1" i="1" dirty="0" err="1"/>
              <a:t>pháp</a:t>
            </a:r>
            <a:r>
              <a:rPr lang="en-US" sz="3000" b="1" i="1" dirty="0"/>
              <a:t> Implementation Shortfall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Chi phí nếu mua 100 cổ phiếu ngày 1/1: 100*20. Giá trị danh mục ngày 3/1: 100*20.1. Lãi 10. 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Th</a:t>
            </a:r>
            <a:r>
              <a:rPr lang="en-US" sz="3000" dirty="0" err="1"/>
              <a:t>ực</a:t>
            </a:r>
            <a:r>
              <a:rPr lang="en-US" sz="3000" dirty="0"/>
              <a:t> </a:t>
            </a:r>
            <a:r>
              <a:rPr lang="en-US" sz="3000" dirty="0" err="1"/>
              <a:t>lãi</a:t>
            </a:r>
            <a:r>
              <a:rPr lang="en-US" sz="3000" dirty="0"/>
              <a:t> </a:t>
            </a:r>
            <a:r>
              <a:rPr lang="pt-PT" sz="3000" dirty="0"/>
              <a:t>(80*20.1)–(80*20.06+2)=1.2.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Imp. Shortfall=(10-1.2)/2000=0.44%. </a:t>
            </a: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18436" name="Title 4"/>
          <p:cNvSpPr>
            <a:spLocks noGrp="1"/>
          </p:cNvSpPr>
          <p:nvPr>
            <p:ph type="title"/>
          </p:nvPr>
        </p:nvSpPr>
        <p:spPr>
          <a:xfrm>
            <a:off x="1219200" y="142875"/>
            <a:ext cx="79248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II.	THỊ TR</a:t>
            </a:r>
            <a:r>
              <a:rPr lang="vi-VN" b="1" dirty="0"/>
              <a:t>Ư</a:t>
            </a:r>
            <a:r>
              <a:rPr lang="en-US" b="1" dirty="0"/>
              <a:t>ỜNG TÀI CHÍNH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00412E-9286-43F8-9BEA-C4F3B379B1E1}" type="slidenum">
              <a:rPr lang="vi-VN" smtClean="0"/>
              <a:pPr/>
              <a:t>26</a:t>
            </a:fld>
            <a:endParaRPr lang="vi-VN"/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Ví</a:t>
            </a:r>
            <a:r>
              <a:rPr lang="en-US" sz="3000" b="1" i="1" dirty="0"/>
              <a:t> </a:t>
            </a:r>
            <a:r>
              <a:rPr lang="en-US" sz="3000" b="1" i="1" dirty="0" err="1"/>
              <a:t>dụ</a:t>
            </a:r>
            <a:r>
              <a:rPr lang="en-US" sz="3000" b="1" i="1" dirty="0"/>
              <a:t> Implementation Shortfall (</a:t>
            </a:r>
            <a:r>
              <a:rPr lang="en-US" sz="3000" b="1" i="1" dirty="0" err="1"/>
              <a:t>tt</a:t>
            </a:r>
            <a:r>
              <a:rPr lang="en-US" sz="3000" b="1" i="1" dirty="0"/>
              <a:t>)</a:t>
            </a:r>
          </a:p>
          <a:p>
            <a:r>
              <a:rPr lang="pt-PT" sz="3000" dirty="0"/>
              <a:t>Chi phí h</a:t>
            </a:r>
            <a:r>
              <a:rPr lang="en-US" sz="3000" dirty="0" err="1"/>
              <a:t>ữu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pt-PT" sz="3000" dirty="0"/>
              <a:t>: 2/2000 = 0.1%.</a:t>
            </a:r>
            <a:endParaRPr lang="en-US" sz="3000" dirty="0"/>
          </a:p>
          <a:p>
            <a:r>
              <a:rPr lang="pt-PT" sz="3000" dirty="0"/>
              <a:t>Chi phí do đặt lệnh giá thấp ngày 2/5</a:t>
            </a:r>
          </a:p>
          <a:p>
            <a:pPr>
              <a:buFontTx/>
              <a:buNone/>
            </a:pPr>
            <a:r>
              <a:rPr lang="pt-PT" sz="3000" dirty="0"/>
              <a:t>((20.06-20.05)/20)*(80/100)=0.04%</a:t>
            </a:r>
            <a:endParaRPr lang="en-US" sz="3000" dirty="0"/>
          </a:p>
          <a:p>
            <a:r>
              <a:rPr lang="pt-PT" sz="3000" dirty="0"/>
              <a:t>Chi phí do trì hoãn giao dịch</a:t>
            </a:r>
          </a:p>
          <a:p>
            <a:pPr>
              <a:buFontTx/>
              <a:buNone/>
            </a:pPr>
            <a:r>
              <a:rPr lang="pt-PT" sz="3000" dirty="0"/>
              <a:t>((20.05-20)/20)*(80/100)=0.2%</a:t>
            </a:r>
            <a:endParaRPr lang="en-US" sz="3000" dirty="0"/>
          </a:p>
          <a:p>
            <a:r>
              <a:rPr lang="pt-PT" sz="3000" dirty="0"/>
              <a:t>Chi phí c</a:t>
            </a:r>
            <a:r>
              <a:rPr lang="vi-VN" sz="3000" dirty="0"/>
              <a:t>ơ</a:t>
            </a:r>
            <a:r>
              <a:rPr lang="en-US" sz="3000" dirty="0"/>
              <a:t> </a:t>
            </a:r>
            <a:r>
              <a:rPr lang="en-US" sz="3000" dirty="0" err="1"/>
              <a:t>hội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giao</a:t>
            </a:r>
            <a:r>
              <a:rPr lang="en-US" sz="3000" dirty="0"/>
              <a:t> </a:t>
            </a:r>
            <a:r>
              <a:rPr lang="en-US" sz="3000" dirty="0" err="1"/>
              <a:t>dịch</a:t>
            </a:r>
            <a:r>
              <a:rPr lang="en-US" sz="3000" dirty="0"/>
              <a:t> </a:t>
            </a:r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hoàn</a:t>
            </a:r>
            <a:r>
              <a:rPr lang="en-US" sz="3000" dirty="0"/>
              <a:t> </a:t>
            </a:r>
            <a:r>
              <a:rPr lang="en-US" sz="3000" dirty="0" err="1"/>
              <a:t>thành</a:t>
            </a:r>
            <a:endParaRPr lang="pt-PT" sz="3000" dirty="0"/>
          </a:p>
          <a:p>
            <a:pPr>
              <a:buFontTx/>
              <a:buNone/>
            </a:pPr>
            <a:r>
              <a:rPr lang="pt-PT" sz="3000" dirty="0"/>
              <a:t>((20.1-20)/20)*(20/100)=0.1%.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Total: 0.44% = implementation shortfall</a:t>
            </a: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219200" y="142875"/>
            <a:ext cx="79248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II.	THỊ TR</a:t>
            </a:r>
            <a:r>
              <a:rPr lang="vi-VN" b="1" dirty="0"/>
              <a:t>Ư</a:t>
            </a:r>
            <a:r>
              <a:rPr lang="en-US" b="1" dirty="0"/>
              <a:t>ỜNG TÀI CHÍNH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1E8651-1489-4193-BE10-0F0AB8744FFA}" type="slidenum">
              <a:rPr lang="vi-VN" smtClean="0"/>
              <a:pPr/>
              <a:t>27</a:t>
            </a:fld>
            <a:endParaRPr lang="vi-VN"/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>
          <a:xfrm>
            <a:off x="0" y="1398588"/>
            <a:ext cx="9829800" cy="4697412"/>
          </a:xfrm>
        </p:spPr>
        <p:txBody>
          <a:bodyPr/>
          <a:lstStyle/>
          <a:p>
            <a:pPr>
              <a:buNone/>
            </a:pPr>
            <a:r>
              <a:rPr lang="en-US" sz="3000" b="1" i="1" dirty="0"/>
              <a:t>Chi </a:t>
            </a:r>
            <a:r>
              <a:rPr lang="en-US" sz="3000" b="1" i="1" dirty="0" err="1"/>
              <a:t>phí</a:t>
            </a:r>
            <a:r>
              <a:rPr lang="en-US" sz="3000" b="1" i="1" dirty="0"/>
              <a:t> </a:t>
            </a:r>
            <a:r>
              <a:rPr lang="en-US" sz="3000" b="1" i="1" dirty="0" err="1"/>
              <a:t>giao</a:t>
            </a:r>
            <a:r>
              <a:rPr lang="en-US" sz="3000" b="1" i="1" dirty="0"/>
              <a:t> </a:t>
            </a:r>
            <a:r>
              <a:rPr lang="en-US" sz="3000" b="1" i="1" dirty="0" err="1"/>
              <a:t>dịch</a:t>
            </a:r>
            <a:r>
              <a:rPr lang="en-US" sz="3000" b="1" i="1" dirty="0"/>
              <a:t> </a:t>
            </a:r>
            <a:r>
              <a:rPr lang="en-US" sz="3000" b="1" i="1" dirty="0" err="1"/>
              <a:t>cổ</a:t>
            </a:r>
            <a:r>
              <a:rPr lang="en-US" sz="3000" b="1" i="1" dirty="0"/>
              <a:t> </a:t>
            </a:r>
            <a:r>
              <a:rPr lang="en-US" sz="3000" b="1" i="1" dirty="0" err="1"/>
              <a:t>phiếu</a:t>
            </a:r>
            <a:r>
              <a:rPr lang="en-US" sz="3000" b="1" i="1" dirty="0"/>
              <a:t> </a:t>
            </a:r>
            <a:r>
              <a:rPr lang="en-US" sz="2000" b="1" i="1" dirty="0"/>
              <a:t>(basic points) </a:t>
            </a:r>
            <a:r>
              <a:rPr lang="en-US" sz="2000" i="1" dirty="0"/>
              <a:t>(CFA Curriculum) </a:t>
            </a:r>
            <a:endParaRPr lang="en-US" sz="2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1219200" y="142875"/>
            <a:ext cx="79248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II.	THỊ TR</a:t>
            </a:r>
            <a:r>
              <a:rPr lang="vi-VN" b="1" dirty="0"/>
              <a:t>Ư</a:t>
            </a:r>
            <a:r>
              <a:rPr lang="en-US" b="1" dirty="0"/>
              <a:t>ỜNG TÀI CHÍNH</a:t>
            </a:r>
            <a:endParaRPr lang="en-US" dirty="0"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78105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AF6820-AB3D-4069-B176-85BE500A61BB}" type="slidenum">
              <a:rPr lang="vi-VN" smtClean="0"/>
              <a:pPr/>
              <a:t>28</a:t>
            </a:fld>
            <a:endParaRPr lang="vi-VN"/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Các</a:t>
            </a:r>
            <a:r>
              <a:rPr lang="en-US" sz="3000" b="1" i="1" dirty="0"/>
              <a:t> </a:t>
            </a:r>
            <a:r>
              <a:rPr lang="en-US" sz="3000" b="1" i="1" dirty="0" err="1"/>
              <a:t>loại</a:t>
            </a:r>
            <a:r>
              <a:rPr lang="en-US" sz="3000" b="1" i="1" dirty="0"/>
              <a:t> ng</a:t>
            </a:r>
            <a:r>
              <a:rPr lang="vi-VN" sz="3000" b="1" i="1" dirty="0"/>
              <a:t>ư</a:t>
            </a:r>
            <a:r>
              <a:rPr lang="en-US" sz="3000" b="1" i="1" dirty="0" err="1"/>
              <a:t>ời</a:t>
            </a:r>
            <a:r>
              <a:rPr lang="en-US" sz="3000" b="1" i="1" dirty="0"/>
              <a:t> </a:t>
            </a:r>
            <a:r>
              <a:rPr lang="en-US" sz="3000" b="1" i="1" dirty="0" err="1"/>
              <a:t>giao</a:t>
            </a:r>
            <a:r>
              <a:rPr lang="en-US" sz="3000" b="1" i="1" dirty="0"/>
              <a:t> </a:t>
            </a:r>
            <a:r>
              <a:rPr lang="en-US" sz="3000" b="1" i="1" dirty="0" err="1"/>
              <a:t>dịch</a:t>
            </a:r>
            <a:r>
              <a:rPr lang="en-US" sz="3000" b="1" i="1" dirty="0"/>
              <a:t> </a:t>
            </a:r>
            <a:r>
              <a:rPr lang="en-US" sz="3000" b="1" i="1" dirty="0" err="1"/>
              <a:t>trên</a:t>
            </a:r>
            <a:r>
              <a:rPr lang="en-US" sz="3000" b="1" i="1" dirty="0"/>
              <a:t> </a:t>
            </a:r>
            <a:r>
              <a:rPr lang="en-US" sz="3000" b="1" i="1" dirty="0" err="1"/>
              <a:t>thị</a:t>
            </a:r>
            <a:r>
              <a:rPr lang="en-US" sz="3000" b="1" i="1" dirty="0"/>
              <a:t> tr</a:t>
            </a:r>
            <a:r>
              <a:rPr lang="vi-VN" sz="3000" b="1" i="1" dirty="0"/>
              <a:t>ư</a:t>
            </a:r>
            <a:r>
              <a:rPr lang="en-US" sz="3000" b="1" i="1" dirty="0" err="1"/>
              <a:t>ờng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Nhà giao dịch d</a:t>
            </a:r>
            <a:r>
              <a:rPr lang="en-US" sz="3000" dirty="0" err="1"/>
              <a:t>ựa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tin</a:t>
            </a:r>
            <a:r>
              <a:rPr lang="pt-PT" sz="3000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Nhà giao dịch d</a:t>
            </a:r>
            <a:r>
              <a:rPr lang="en-US" sz="3000" dirty="0" err="1"/>
              <a:t>ựa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pt-PT" sz="3000" dirty="0"/>
              <a:t>.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Nhà giao dịch vì thanh khoản.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Nhà giao dịch bị động.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Nhà tạo lập thị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pt-PT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Nhà giao dịch trong ngày. </a:t>
            </a: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1508" name="Title 4"/>
          <p:cNvSpPr>
            <a:spLocks noGrp="1"/>
          </p:cNvSpPr>
          <p:nvPr>
            <p:ph type="title"/>
          </p:nvPr>
        </p:nvSpPr>
        <p:spPr>
          <a:xfrm>
            <a:off x="1219200" y="142875"/>
            <a:ext cx="79248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II.	THỊ TR</a:t>
            </a:r>
            <a:r>
              <a:rPr lang="vi-VN" b="1" dirty="0"/>
              <a:t>Ư</a:t>
            </a:r>
            <a:r>
              <a:rPr lang="en-US" b="1" dirty="0"/>
              <a:t>ỜNG TÀI CHÍNH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2CEA0D-0A05-484E-B88D-DCA49663CDD2}" type="slidenum">
              <a:rPr lang="vi-VN" smtClean="0"/>
              <a:pPr/>
              <a:t>29</a:t>
            </a:fld>
            <a:endParaRPr lang="vi-VN"/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Cấu</a:t>
            </a:r>
            <a:r>
              <a:rPr lang="en-US" sz="3000" b="1" i="1" dirty="0"/>
              <a:t> </a:t>
            </a:r>
            <a:r>
              <a:rPr lang="en-US" sz="3000" b="1" i="1" dirty="0" err="1"/>
              <a:t>trúc</a:t>
            </a:r>
            <a:r>
              <a:rPr lang="en-US" sz="3000" b="1" i="1" dirty="0"/>
              <a:t> </a:t>
            </a:r>
            <a:r>
              <a:rPr lang="en-US" sz="3000" b="1" i="1" dirty="0" err="1"/>
              <a:t>thị</a:t>
            </a:r>
            <a:r>
              <a:rPr lang="en-US" sz="3000" b="1" i="1" dirty="0"/>
              <a:t> tr</a:t>
            </a:r>
            <a:r>
              <a:rPr lang="vi-VN" sz="3000" b="1" i="1" dirty="0"/>
              <a:t>ư</a:t>
            </a:r>
            <a:r>
              <a:rPr lang="en-US" sz="3000" b="1" i="1" dirty="0" err="1"/>
              <a:t>ờng</a:t>
            </a:r>
            <a:r>
              <a:rPr lang="en-US" sz="3000" b="1" i="1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Thị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 </a:t>
            </a: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tệ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pt-PT" sz="3000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Thị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 </a:t>
            </a:r>
            <a:r>
              <a:rPr lang="en-US" sz="3000" dirty="0" err="1"/>
              <a:t>nợ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pt-PT" sz="3000" dirty="0"/>
              <a:t>.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Thị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 </a:t>
            </a:r>
            <a:r>
              <a:rPr lang="en-US" sz="3000" dirty="0" err="1"/>
              <a:t>sơ</a:t>
            </a:r>
            <a:r>
              <a:rPr lang="en-US" sz="3000" dirty="0"/>
              <a:t> </a:t>
            </a:r>
            <a:r>
              <a:rPr lang="en-US" sz="3000" dirty="0" err="1"/>
              <a:t>cấp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 </a:t>
            </a:r>
            <a:r>
              <a:rPr lang="en-US" sz="3000" dirty="0" err="1"/>
              <a:t>thứ</a:t>
            </a:r>
            <a:r>
              <a:rPr lang="en-US" sz="3000" dirty="0"/>
              <a:t> </a:t>
            </a:r>
            <a:r>
              <a:rPr lang="en-US" sz="3000" dirty="0" err="1"/>
              <a:t>cấp</a:t>
            </a:r>
            <a:r>
              <a:rPr lang="pt-PT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Thị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 </a:t>
            </a:r>
            <a:r>
              <a:rPr lang="en-US" sz="3000" dirty="0" err="1"/>
              <a:t>tập</a:t>
            </a:r>
            <a:r>
              <a:rPr lang="en-US" sz="3000" dirty="0"/>
              <a:t> </a:t>
            </a:r>
            <a:r>
              <a:rPr lang="en-US" sz="3000" dirty="0" err="1"/>
              <a:t>trung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 OTC</a:t>
            </a:r>
            <a:r>
              <a:rPr lang="pt-PT" sz="3000" dirty="0"/>
              <a:t>.</a:t>
            </a:r>
          </a:p>
          <a:p>
            <a:pPr>
              <a:buFontTx/>
              <a:buNone/>
            </a:pPr>
            <a:r>
              <a:rPr lang="en-US" sz="2000" i="1" dirty="0"/>
              <a:t>(Refer: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2)</a:t>
            </a:r>
          </a:p>
          <a:p>
            <a:pPr>
              <a:buFontTx/>
              <a:buNone/>
            </a:pPr>
            <a:r>
              <a:rPr lang="pt-PT" sz="3000" dirty="0"/>
              <a:t> </a:t>
            </a: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2532" name="Title 4"/>
          <p:cNvSpPr>
            <a:spLocks noGrp="1"/>
          </p:cNvSpPr>
          <p:nvPr>
            <p:ph type="title"/>
          </p:nvPr>
        </p:nvSpPr>
        <p:spPr>
          <a:xfrm>
            <a:off x="1219200" y="142875"/>
            <a:ext cx="79248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II.	THỊ TR</a:t>
            </a:r>
            <a:r>
              <a:rPr lang="vi-VN" b="1" dirty="0"/>
              <a:t>Ư</a:t>
            </a:r>
            <a:r>
              <a:rPr lang="en-US" b="1" dirty="0"/>
              <a:t>ỜNG TÀI CHÍNH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>
          <a:xfrm>
            <a:off x="0" y="2209800"/>
            <a:ext cx="9144000" cy="3276600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CHƯƠNG 1</a:t>
            </a:r>
            <a:br>
              <a:rPr lang="en-US" sz="3200" b="1" i="1" dirty="0">
                <a:solidFill>
                  <a:schemeClr val="tx1"/>
                </a:solidFill>
              </a:rPr>
            </a:br>
            <a:r>
              <a:rPr lang="en-US" sz="2500" b="1" dirty="0">
                <a:solidFill>
                  <a:schemeClr val="tx1"/>
                </a:solidFill>
              </a:rPr>
              <a:t>CÁC VẤN ĐỀ CƠ BẢN</a:t>
            </a:r>
            <a:br>
              <a:rPr lang="en-US" sz="2500" b="1" i="1" dirty="0">
                <a:solidFill>
                  <a:schemeClr val="tx1"/>
                </a:solidFill>
              </a:rPr>
            </a:br>
            <a:endParaRPr lang="vi-VN" sz="2500" b="1" dirty="0">
              <a:solidFill>
                <a:schemeClr val="tx1"/>
              </a:solidFill>
            </a:endParaRP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5DEB2E-68D2-46BE-A25F-BB6A7D7C32F4}" type="slidenum">
              <a:rPr lang="vi-VN" smtClean="0"/>
              <a:pPr/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A9049D-B757-4FBB-AD99-98599B8A797A}" type="slidenum">
              <a:rPr lang="vi-VN" smtClean="0"/>
              <a:pPr/>
              <a:t>30</a:t>
            </a:fld>
            <a:endParaRPr lang="vi-VN"/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Hạn</a:t>
            </a:r>
            <a:r>
              <a:rPr lang="en-US" sz="3000" b="1" i="1" dirty="0"/>
              <a:t> </a:t>
            </a:r>
            <a:r>
              <a:rPr lang="en-US" sz="3000" b="1" i="1" dirty="0" err="1"/>
              <a:t>chế</a:t>
            </a:r>
            <a:r>
              <a:rPr lang="en-US" sz="3000" b="1" i="1" dirty="0"/>
              <a:t> </a:t>
            </a:r>
            <a:r>
              <a:rPr lang="en-US" sz="3000" b="1" i="1" dirty="0" err="1"/>
              <a:t>của</a:t>
            </a:r>
            <a:r>
              <a:rPr lang="en-US" sz="3000" b="1" i="1" dirty="0"/>
              <a:t> </a:t>
            </a:r>
            <a:r>
              <a:rPr lang="en-US" sz="3000" b="1" i="1" dirty="0" err="1"/>
              <a:t>tài</a:t>
            </a:r>
            <a:r>
              <a:rPr lang="en-US" sz="3000" b="1" i="1" dirty="0"/>
              <a:t> </a:t>
            </a:r>
            <a:r>
              <a:rPr lang="en-US" sz="3000" b="1" i="1" dirty="0" err="1"/>
              <a:t>trợ</a:t>
            </a:r>
            <a:r>
              <a:rPr lang="en-US" sz="3000" b="1" i="1" dirty="0"/>
              <a:t> </a:t>
            </a:r>
            <a:r>
              <a:rPr lang="en-US" sz="3000" b="1" i="1" dirty="0" err="1"/>
              <a:t>trực</a:t>
            </a:r>
            <a:r>
              <a:rPr lang="en-US" sz="3000" b="1" i="1" dirty="0"/>
              <a:t> </a:t>
            </a:r>
            <a:r>
              <a:rPr lang="en-US" sz="3000" b="1" i="1" dirty="0" err="1"/>
              <a:t>tiếp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Chi phí giao dịch cao. 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Thông tin bất cân x</a:t>
            </a:r>
            <a:r>
              <a:rPr lang="en-US" sz="3000" dirty="0" err="1"/>
              <a:t>ứng</a:t>
            </a:r>
            <a:r>
              <a:rPr lang="pt-PT" sz="3000" dirty="0"/>
              <a:t>: l</a:t>
            </a:r>
            <a:r>
              <a:rPr lang="en-US" sz="3000" dirty="0" err="1"/>
              <a:t>ựa</a:t>
            </a:r>
            <a:r>
              <a:rPr lang="en-US" sz="3000" dirty="0"/>
              <a:t> </a:t>
            </a:r>
            <a:r>
              <a:rPr lang="en-US" sz="3000" dirty="0" err="1"/>
              <a:t>chọn</a:t>
            </a:r>
            <a:r>
              <a:rPr lang="en-US" sz="3000" dirty="0"/>
              <a:t> </a:t>
            </a:r>
            <a:r>
              <a:rPr lang="en-US" sz="3000" dirty="0" err="1"/>
              <a:t>khó</a:t>
            </a:r>
            <a:r>
              <a:rPr lang="en-US" sz="3000" dirty="0"/>
              <a:t> </a:t>
            </a:r>
            <a:r>
              <a:rPr lang="en-US" sz="3000" dirty="0" err="1"/>
              <a:t>khăn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rủi</a:t>
            </a:r>
            <a:r>
              <a:rPr lang="en-US" sz="3000" dirty="0"/>
              <a:t> </a:t>
            </a:r>
            <a:r>
              <a:rPr lang="en-US" sz="3000" dirty="0" err="1"/>
              <a:t>ro</a:t>
            </a:r>
            <a:r>
              <a:rPr lang="en-US" sz="3000" dirty="0"/>
              <a:t> </a:t>
            </a:r>
            <a:r>
              <a:rPr lang="en-US" sz="3000" dirty="0" err="1"/>
              <a:t>đạo</a:t>
            </a:r>
            <a:r>
              <a:rPr lang="en-US" sz="3000" dirty="0"/>
              <a:t> </a:t>
            </a:r>
            <a:r>
              <a:rPr lang="en-US" sz="3000" dirty="0" err="1"/>
              <a:t>đức</a:t>
            </a:r>
            <a:r>
              <a:rPr lang="pt-PT" sz="3000" dirty="0"/>
              <a:t>. </a:t>
            </a:r>
            <a:r>
              <a:rPr lang="pt-PT" sz="2000" dirty="0"/>
              <a:t>(</a:t>
            </a:r>
            <a:r>
              <a:rPr lang="en-US" sz="2000" i="1" dirty="0" err="1"/>
              <a:t>định</a:t>
            </a:r>
            <a:r>
              <a:rPr lang="en-US" sz="2000" i="1" dirty="0"/>
              <a:t> </a:t>
            </a:r>
            <a:r>
              <a:rPr lang="en-US" sz="2000" i="1" dirty="0" err="1"/>
              <a:t>chế</a:t>
            </a:r>
            <a:r>
              <a:rPr lang="en-US" sz="2000" i="1" dirty="0"/>
              <a:t> </a:t>
            </a:r>
            <a:r>
              <a:rPr lang="en-US" sz="2000" i="1" dirty="0" err="1"/>
              <a:t>tài</a:t>
            </a:r>
            <a:r>
              <a:rPr lang="en-US" sz="2000" i="1" dirty="0"/>
              <a:t> </a:t>
            </a:r>
            <a:r>
              <a:rPr lang="en-US" sz="2000" i="1" dirty="0" err="1"/>
              <a:t>chính</a:t>
            </a:r>
            <a:r>
              <a:rPr lang="en-US" sz="2000" i="1" dirty="0"/>
              <a:t> v</a:t>
            </a:r>
            <a:r>
              <a:rPr lang="vi-VN" sz="2000" i="1" dirty="0"/>
              <a:t>ư</a:t>
            </a:r>
            <a:r>
              <a:rPr lang="en-US" sz="2000" i="1" dirty="0" err="1"/>
              <a:t>ợt</a:t>
            </a:r>
            <a:r>
              <a:rPr lang="en-US" sz="2000" i="1" dirty="0"/>
              <a:t> qua </a:t>
            </a:r>
            <a:r>
              <a:rPr lang="en-US" sz="2000" i="1" dirty="0" err="1"/>
              <a:t>vấn</a:t>
            </a:r>
            <a:r>
              <a:rPr lang="en-US" sz="2000" i="1" dirty="0"/>
              <a:t> </a:t>
            </a:r>
            <a:r>
              <a:rPr lang="en-US" sz="2000" i="1" dirty="0" err="1"/>
              <a:t>đề</a:t>
            </a:r>
            <a:r>
              <a:rPr lang="en-US" sz="2000" i="1" dirty="0"/>
              <a:t> </a:t>
            </a:r>
            <a:r>
              <a:rPr lang="en-US" sz="2000" i="1" dirty="0" err="1"/>
              <a:t>này</a:t>
            </a:r>
            <a:r>
              <a:rPr lang="en-US" sz="2000" i="1" dirty="0"/>
              <a:t> </a:t>
            </a:r>
            <a:r>
              <a:rPr lang="en-US" sz="2000" i="1" dirty="0" err="1"/>
              <a:t>bằng</a:t>
            </a:r>
            <a:r>
              <a:rPr lang="en-US" sz="2000" i="1" dirty="0"/>
              <a:t> </a:t>
            </a:r>
            <a:r>
              <a:rPr lang="en-US" sz="2000" i="1" dirty="0" err="1"/>
              <a:t>cách</a:t>
            </a:r>
            <a:r>
              <a:rPr lang="en-US" sz="2000" i="1" dirty="0"/>
              <a:t> </a:t>
            </a:r>
            <a:r>
              <a:rPr lang="en-US" sz="2000" i="1" dirty="0" err="1"/>
              <a:t>nào</a:t>
            </a:r>
            <a:r>
              <a:rPr lang="en-US" sz="2000" i="1" dirty="0"/>
              <a:t>?)</a:t>
            </a:r>
          </a:p>
          <a:p>
            <a:pPr>
              <a:buFontTx/>
              <a:buNone/>
            </a:pPr>
            <a:r>
              <a:rPr lang="en-US" sz="2000" i="1" dirty="0"/>
              <a:t>(Refer: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7)</a:t>
            </a:r>
          </a:p>
          <a:p>
            <a:pPr>
              <a:buFont typeface="Wingdings" pitchFamily="2" charset="2"/>
              <a:buChar char="Ø"/>
            </a:pPr>
            <a:r>
              <a:rPr lang="pt-PT" sz="2000" i="1" dirty="0"/>
              <a:t>Akerlof, 1970, The Market for “Lemons”: Quality Uncertainty and the Market Mechanism, Quarterly Journal of Economics.</a:t>
            </a:r>
          </a:p>
          <a:p>
            <a:pPr>
              <a:buFont typeface="Wingdings" pitchFamily="2" charset="2"/>
              <a:buChar char="Ø"/>
            </a:pPr>
            <a:r>
              <a:rPr lang="pt-PT" sz="2000" i="1" dirty="0"/>
              <a:t>Benston, Smith, 1977, A Transaction Cost Approach to the Theory of Financial Intermediation, Journal of Finance.</a:t>
            </a:r>
            <a:endParaRPr lang="pt-PT" sz="2000" dirty="0"/>
          </a:p>
          <a:p>
            <a:pPr>
              <a:buFont typeface="Wingdings" pitchFamily="2" charset="2"/>
              <a:buChar char="Ø"/>
            </a:pPr>
            <a:r>
              <a:rPr lang="pt-PT" sz="2000" i="1" dirty="0"/>
              <a:t>Diamond, 1984, Financial Intermediation and Delegated Mornitoring, Review of Economic Studies.</a:t>
            </a:r>
          </a:p>
          <a:p>
            <a:pPr>
              <a:buFont typeface="Wingdings" pitchFamily="2" charset="2"/>
              <a:buChar char="Ø"/>
            </a:pPr>
            <a:r>
              <a:rPr lang="pt-PT" sz="2000" i="1" dirty="0"/>
              <a:t>Scholtens, Wensveen, 2000, A Critique on the Theory of Financial Intermediation, Journal of Banking and Finance.</a:t>
            </a:r>
          </a:p>
          <a:p>
            <a:pPr>
              <a:buFont typeface="Wingdings" pitchFamily="2" charset="2"/>
              <a:buChar char="Ø"/>
            </a:pPr>
            <a:endParaRPr lang="en-US" sz="2000" i="1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3556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III.	ĐỊNH CHẾ TÀI CHÍNH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30A41-56D5-4CD0-9C49-AFCC791A045A}" type="slidenum">
              <a:rPr lang="vi-VN" smtClean="0"/>
              <a:pPr/>
              <a:t>31</a:t>
            </a:fld>
            <a:endParaRPr lang="vi-VN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69741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000" b="1" i="1" dirty="0"/>
              <a:t>Mai Linh Café</a:t>
            </a:r>
          </a:p>
          <a:p>
            <a:pPr marL="0" indent="3175">
              <a:buFontTx/>
              <a:buNone/>
              <a:defRPr/>
            </a:pPr>
            <a:r>
              <a:rPr lang="en-US" sz="2600" dirty="0"/>
              <a:t>Mai Linh </a:t>
            </a:r>
            <a:r>
              <a:rPr lang="en-US" sz="2600" dirty="0" err="1"/>
              <a:t>sở</a:t>
            </a:r>
            <a:r>
              <a:rPr lang="en-US" sz="2600" dirty="0"/>
              <a:t> </a:t>
            </a:r>
            <a:r>
              <a:rPr lang="en-US" sz="2600" dirty="0" err="1"/>
              <a:t>hữu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quán</a:t>
            </a:r>
            <a:r>
              <a:rPr lang="en-US" sz="2600" dirty="0"/>
              <a:t> </a:t>
            </a:r>
            <a:r>
              <a:rPr lang="en-US" sz="2600" dirty="0" err="1"/>
              <a:t>cà</a:t>
            </a:r>
            <a:r>
              <a:rPr lang="en-US" sz="2600" dirty="0"/>
              <a:t> </a:t>
            </a:r>
            <a:r>
              <a:rPr lang="en-US" sz="2600" dirty="0" err="1"/>
              <a:t>phê</a:t>
            </a:r>
            <a:r>
              <a:rPr lang="en-US" sz="2600" dirty="0"/>
              <a:t>. </a:t>
            </a:r>
            <a:r>
              <a:rPr lang="en-US" sz="2600" dirty="0" err="1"/>
              <a:t>Giáng</a:t>
            </a:r>
            <a:r>
              <a:rPr lang="en-US" sz="2600" dirty="0"/>
              <a:t> </a:t>
            </a:r>
            <a:r>
              <a:rPr lang="en-US" sz="2600" dirty="0" err="1"/>
              <a:t>sinh</a:t>
            </a:r>
            <a:r>
              <a:rPr lang="en-US" sz="2600" dirty="0"/>
              <a:t> </a:t>
            </a:r>
            <a:r>
              <a:rPr lang="en-US" sz="2600" dirty="0" err="1"/>
              <a:t>vừa</a:t>
            </a:r>
            <a:r>
              <a:rPr lang="en-US" sz="2600" dirty="0"/>
              <a:t> </a:t>
            </a:r>
            <a:r>
              <a:rPr lang="en-US" sz="2600" dirty="0" err="1"/>
              <a:t>rồi</a:t>
            </a:r>
            <a:r>
              <a:rPr lang="en-US" sz="2600" dirty="0"/>
              <a:t>, Mai Linh chia </a:t>
            </a:r>
            <a:r>
              <a:rPr lang="en-US" sz="2600" dirty="0" err="1"/>
              <a:t>tay</a:t>
            </a:r>
            <a:r>
              <a:rPr lang="en-US" sz="2600" dirty="0"/>
              <a:t> </a:t>
            </a:r>
            <a:r>
              <a:rPr lang="en-US" sz="2600" dirty="0" err="1"/>
              <a:t>bạn</a:t>
            </a:r>
            <a:r>
              <a:rPr lang="en-US" sz="2600" dirty="0"/>
              <a:t> </a:t>
            </a:r>
            <a:r>
              <a:rPr lang="en-US" sz="2600" dirty="0" err="1"/>
              <a:t>trai</a:t>
            </a:r>
            <a:r>
              <a:rPr lang="en-US" sz="2600" dirty="0"/>
              <a:t>. </a:t>
            </a:r>
            <a:r>
              <a:rPr lang="en-US" sz="2600" dirty="0" err="1"/>
              <a:t>Chán</a:t>
            </a:r>
            <a:r>
              <a:rPr lang="en-US" sz="2600" dirty="0"/>
              <a:t> </a:t>
            </a:r>
            <a:r>
              <a:rPr lang="en-US" sz="2600" dirty="0" err="1"/>
              <a:t>nản</a:t>
            </a:r>
            <a:r>
              <a:rPr lang="en-US" sz="2600" dirty="0"/>
              <a:t>, Mai Linh </a:t>
            </a:r>
            <a:r>
              <a:rPr lang="en-US" sz="2600" dirty="0" err="1"/>
              <a:t>quyết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đi</a:t>
            </a:r>
            <a:r>
              <a:rPr lang="en-US" sz="2600" dirty="0"/>
              <a:t> </a:t>
            </a:r>
            <a:r>
              <a:rPr lang="en-US" sz="2600" dirty="0" err="1"/>
              <a:t>học</a:t>
            </a:r>
            <a:r>
              <a:rPr lang="en-US" sz="2600" dirty="0"/>
              <a:t> PhD ở Harvard.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nhà</a:t>
            </a:r>
            <a:r>
              <a:rPr lang="en-US" sz="2600" dirty="0"/>
              <a:t> </a:t>
            </a:r>
            <a:r>
              <a:rPr lang="en-US" sz="2600" dirty="0" err="1"/>
              <a:t>đầu</a:t>
            </a:r>
            <a:r>
              <a:rPr lang="en-US" sz="2600" dirty="0"/>
              <a:t> t</a:t>
            </a:r>
            <a:r>
              <a:rPr lang="vi-VN" sz="2600" dirty="0"/>
              <a:t>ư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 err="1"/>
              <a:t>mua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quán</a:t>
            </a:r>
            <a:r>
              <a:rPr lang="en-US" sz="2600" dirty="0"/>
              <a:t> Café </a:t>
            </a:r>
            <a:r>
              <a:rPr lang="en-US" sz="2600" dirty="0" err="1"/>
              <a:t>của</a:t>
            </a:r>
            <a:r>
              <a:rPr lang="en-US" sz="2600" dirty="0"/>
              <a:t> Mai Linh </a:t>
            </a:r>
            <a:r>
              <a:rPr lang="en-US" sz="2600" dirty="0" err="1"/>
              <a:t>hôm</a:t>
            </a:r>
            <a:r>
              <a:rPr lang="en-US" sz="2600" dirty="0"/>
              <a:t> nay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năm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20 </a:t>
            </a:r>
            <a:r>
              <a:rPr lang="en-US" sz="2600" dirty="0" err="1"/>
              <a:t>tỷ</a:t>
            </a:r>
            <a:r>
              <a:rPr lang="en-US" sz="2600" dirty="0"/>
              <a:t>. Mai Linh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đi</a:t>
            </a:r>
            <a:r>
              <a:rPr lang="en-US" sz="2600" dirty="0"/>
              <a:t> </a:t>
            </a:r>
            <a:r>
              <a:rPr lang="en-US" sz="2600" dirty="0" err="1"/>
              <a:t>vay</a:t>
            </a:r>
            <a:r>
              <a:rPr lang="en-US" sz="2600" dirty="0"/>
              <a:t> </a:t>
            </a:r>
            <a:r>
              <a:rPr lang="en-US" sz="2600" dirty="0" err="1"/>
              <a:t>ngân</a:t>
            </a:r>
            <a:r>
              <a:rPr lang="en-US" sz="2600" dirty="0"/>
              <a:t> </a:t>
            </a:r>
            <a:r>
              <a:rPr lang="en-US" sz="2600" dirty="0" err="1"/>
              <a:t>hàng</a:t>
            </a:r>
            <a:r>
              <a:rPr lang="en-US" sz="2600" dirty="0"/>
              <a:t> ở </a:t>
            </a:r>
            <a:r>
              <a:rPr lang="en-US" sz="2600" dirty="0" err="1"/>
              <a:t>mức</a:t>
            </a:r>
            <a:r>
              <a:rPr lang="en-US" sz="2600" dirty="0"/>
              <a:t> </a:t>
            </a:r>
            <a:r>
              <a:rPr lang="en-US" sz="2600" dirty="0" err="1"/>
              <a:t>lãi</a:t>
            </a:r>
            <a:r>
              <a:rPr lang="en-US" sz="2600" dirty="0"/>
              <a:t> </a:t>
            </a:r>
            <a:r>
              <a:rPr lang="en-US" sz="2600" dirty="0" err="1"/>
              <a:t>suất</a:t>
            </a:r>
            <a:r>
              <a:rPr lang="en-US" sz="2600" dirty="0"/>
              <a:t> 10%. </a:t>
            </a:r>
            <a:r>
              <a:rPr lang="en-US" sz="2600"/>
              <a:t>Mai Linh có</a:t>
            </a:r>
            <a:r>
              <a:rPr lang="en-US" sz="2600" dirty="0"/>
              <a:t> 2 </a:t>
            </a:r>
            <a:r>
              <a:rPr lang="en-US" sz="2600" dirty="0" err="1"/>
              <a:t>lựa</a:t>
            </a:r>
            <a:r>
              <a:rPr lang="en-US" sz="2600" dirty="0"/>
              <a:t> </a:t>
            </a:r>
            <a:r>
              <a:rPr lang="en-US" sz="2600" dirty="0" err="1"/>
              <a:t>chọn</a:t>
            </a:r>
            <a:r>
              <a:rPr lang="en-US" sz="2600" dirty="0"/>
              <a:t>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600" dirty="0" err="1"/>
              <a:t>Bán</a:t>
            </a:r>
            <a:r>
              <a:rPr lang="en-US" sz="2600" dirty="0"/>
              <a:t> </a:t>
            </a:r>
            <a:r>
              <a:rPr lang="en-US" sz="2600" dirty="0" err="1"/>
              <a:t>quán</a:t>
            </a:r>
            <a:r>
              <a:rPr lang="en-US" sz="2600" dirty="0"/>
              <a:t> </a:t>
            </a:r>
            <a:r>
              <a:rPr lang="en-US" sz="2600" dirty="0" err="1"/>
              <a:t>ngay</a:t>
            </a:r>
            <a:r>
              <a:rPr lang="en-US" sz="2600" dirty="0"/>
              <a:t>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600" dirty="0" err="1"/>
              <a:t>Thuê</a:t>
            </a:r>
            <a:r>
              <a:rPr lang="en-US" sz="2600" dirty="0"/>
              <a:t> ng</a:t>
            </a:r>
            <a:r>
              <a:rPr lang="vi-VN" sz="2600" dirty="0"/>
              <a:t>ư</a:t>
            </a:r>
            <a:r>
              <a:rPr lang="en-US" sz="2600" dirty="0" err="1"/>
              <a:t>ời</a:t>
            </a:r>
            <a:r>
              <a:rPr lang="en-US" sz="2600" dirty="0"/>
              <a:t> </a:t>
            </a:r>
            <a:r>
              <a:rPr lang="en-US" sz="2600" dirty="0" err="1"/>
              <a:t>quản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,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kế</a:t>
            </a:r>
            <a:r>
              <a:rPr lang="en-US" sz="2600" dirty="0"/>
              <a:t>, </a:t>
            </a:r>
            <a:r>
              <a:rPr lang="en-US" sz="2600" dirty="0" err="1"/>
              <a:t>vận</a:t>
            </a:r>
            <a:r>
              <a:rPr lang="en-US" sz="2600" dirty="0"/>
              <a:t> </a:t>
            </a:r>
            <a:r>
              <a:rPr lang="en-US" sz="2600" dirty="0" err="1"/>
              <a:t>hành</a:t>
            </a:r>
            <a:r>
              <a:rPr lang="en-US" sz="2600" dirty="0"/>
              <a:t> </a:t>
            </a:r>
            <a:r>
              <a:rPr lang="en-US" sz="2600" dirty="0" err="1"/>
              <a:t>quán</a:t>
            </a:r>
            <a:r>
              <a:rPr lang="en-US" sz="2600" dirty="0"/>
              <a:t>, chi </a:t>
            </a:r>
            <a:r>
              <a:rPr lang="en-US" sz="2600" dirty="0" err="1"/>
              <a:t>phí</a:t>
            </a:r>
            <a:r>
              <a:rPr lang="en-US" sz="2600" dirty="0"/>
              <a:t> 5 </a:t>
            </a:r>
            <a:r>
              <a:rPr lang="en-US" sz="2600" dirty="0" err="1"/>
              <a:t>tỷ</a:t>
            </a:r>
            <a:r>
              <a:rPr lang="en-US" sz="2600" dirty="0"/>
              <a:t>, </a:t>
            </a:r>
            <a:r>
              <a:rPr lang="en-US" sz="2600" dirty="0" err="1"/>
              <a:t>thu</a:t>
            </a:r>
            <a:r>
              <a:rPr lang="en-US" sz="2600" dirty="0"/>
              <a:t> </a:t>
            </a:r>
            <a:r>
              <a:rPr lang="en-US" sz="2600" dirty="0" err="1"/>
              <a:t>nhập</a:t>
            </a:r>
            <a:r>
              <a:rPr lang="en-US" sz="2600" dirty="0"/>
              <a:t> 10 </a:t>
            </a:r>
            <a:r>
              <a:rPr lang="en-US" sz="2600" dirty="0" err="1"/>
              <a:t>tỷ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năm</a:t>
            </a:r>
            <a:r>
              <a:rPr lang="en-US" sz="2600" dirty="0"/>
              <a:t> </a:t>
            </a:r>
            <a:r>
              <a:rPr lang="en-US" sz="2600" dirty="0" err="1"/>
              <a:t>đầu</a:t>
            </a:r>
            <a:r>
              <a:rPr lang="en-US" sz="2600" dirty="0"/>
              <a:t>, Sau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bán</a:t>
            </a:r>
            <a:r>
              <a:rPr lang="en-US" sz="2600" dirty="0"/>
              <a:t> </a:t>
            </a:r>
            <a:r>
              <a:rPr lang="en-US" sz="2600" dirty="0" err="1"/>
              <a:t>quán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20 </a:t>
            </a:r>
            <a:r>
              <a:rPr lang="en-US" sz="2600" dirty="0" err="1"/>
              <a:t>tỷ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cuối</a:t>
            </a:r>
            <a:r>
              <a:rPr lang="en-US" sz="2600" dirty="0"/>
              <a:t> </a:t>
            </a:r>
            <a:r>
              <a:rPr lang="en-US" sz="2600" dirty="0" err="1"/>
              <a:t>năm</a:t>
            </a:r>
            <a:r>
              <a:rPr lang="en-US" sz="2600" dirty="0"/>
              <a:t>.</a:t>
            </a:r>
          </a:p>
          <a:p>
            <a:pPr marL="0" indent="3175">
              <a:buFontTx/>
              <a:buNone/>
              <a:tabLst>
                <a:tab pos="1544638" algn="l"/>
              </a:tabLst>
              <a:defRPr/>
            </a:pPr>
            <a:r>
              <a:rPr lang="en-US" sz="2600" dirty="0"/>
              <a:t>Mai Linh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còn</a:t>
            </a:r>
            <a:r>
              <a:rPr lang="en-US" sz="2600" dirty="0"/>
              <a:t> </a:t>
            </a:r>
            <a:r>
              <a:rPr lang="en-US" sz="2600" dirty="0" err="1"/>
              <a:t>tài</a:t>
            </a:r>
            <a:r>
              <a:rPr lang="en-US" sz="2600" dirty="0"/>
              <a:t> </a:t>
            </a:r>
            <a:r>
              <a:rPr lang="en-US" sz="2600" dirty="0" err="1"/>
              <a:t>sản</a:t>
            </a:r>
            <a:r>
              <a:rPr lang="en-US" sz="2600" dirty="0"/>
              <a:t> </a:t>
            </a:r>
            <a:r>
              <a:rPr lang="en-US" sz="2600" dirty="0" err="1"/>
              <a:t>gì</a:t>
            </a:r>
            <a:r>
              <a:rPr lang="en-US" sz="2600" dirty="0"/>
              <a:t>,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3 </a:t>
            </a:r>
            <a:r>
              <a:rPr lang="en-US" sz="2600" dirty="0" err="1"/>
              <a:t>tỷ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đi</a:t>
            </a:r>
            <a:r>
              <a:rPr lang="en-US" sz="2600" dirty="0"/>
              <a:t> du </a:t>
            </a:r>
            <a:r>
              <a:rPr lang="en-US" sz="2600" dirty="0" err="1"/>
              <a:t>học</a:t>
            </a:r>
            <a:r>
              <a:rPr lang="en-US" sz="2600" dirty="0"/>
              <a:t>. Mai Linh </a:t>
            </a:r>
            <a:r>
              <a:rPr lang="en-US" sz="2600" dirty="0" err="1"/>
              <a:t>nên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sao</a:t>
            </a:r>
            <a:r>
              <a:rPr lang="en-US" sz="2600" dirty="0"/>
              <a:t>?</a:t>
            </a:r>
          </a:p>
          <a:p>
            <a:pPr>
              <a:buFontTx/>
              <a:buNone/>
              <a:defRPr/>
            </a:pPr>
            <a:r>
              <a:rPr lang="pt-PT" sz="2000" dirty="0"/>
              <a:t> </a:t>
            </a:r>
            <a:endParaRPr lang="en-US" sz="2000" dirty="0"/>
          </a:p>
          <a:p>
            <a:pPr>
              <a:buFontTx/>
              <a:buNone/>
              <a:defRPr/>
            </a:pPr>
            <a:endParaRPr lang="en-US" sz="3000" dirty="0"/>
          </a:p>
          <a:p>
            <a:pPr>
              <a:buFontTx/>
              <a:buNone/>
              <a:defRPr/>
            </a:pPr>
            <a:endParaRPr lang="en-US" sz="3000" dirty="0"/>
          </a:p>
          <a:p>
            <a:pPr>
              <a:buFontTx/>
              <a:buNone/>
              <a:defRPr/>
            </a:pPr>
            <a:endParaRPr lang="vi-VN" sz="3000" i="1" dirty="0"/>
          </a:p>
        </p:txBody>
      </p:sp>
      <p:sp>
        <p:nvSpPr>
          <p:cNvPr id="26628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III.	ĐỊNH CHẾ TÀI CHÍNH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6EED56-46DF-45C7-BC23-E3CB38CC4293}" type="slidenum">
              <a:rPr lang="vi-VN" smtClean="0"/>
              <a:pPr/>
              <a:t>32</a:t>
            </a:fld>
            <a:endParaRPr lang="vi-VN"/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Bernard Madoff Ponzi Scheme </a:t>
            </a:r>
            <a:r>
              <a:rPr lang="en-US" sz="3000" b="1" i="1" dirty="0" err="1"/>
              <a:t>và</a:t>
            </a:r>
            <a:r>
              <a:rPr lang="en-US" sz="3000" b="1" i="1" dirty="0"/>
              <a:t> </a:t>
            </a:r>
            <a:r>
              <a:rPr lang="en-US" sz="3000" b="1" i="1" dirty="0" err="1"/>
              <a:t>báo</a:t>
            </a:r>
            <a:r>
              <a:rPr lang="en-US" sz="3000" b="1" i="1" dirty="0"/>
              <a:t> </a:t>
            </a:r>
            <a:r>
              <a:rPr lang="en-US" sz="3000" b="1" i="1" dirty="0" err="1"/>
              <a:t>cáo</a:t>
            </a:r>
            <a:r>
              <a:rPr lang="en-US" sz="3000" b="1" i="1" dirty="0"/>
              <a:t> </a:t>
            </a:r>
            <a:r>
              <a:rPr lang="en-US" sz="3000" b="1" i="1" dirty="0" err="1"/>
              <a:t>tài</a:t>
            </a:r>
            <a:r>
              <a:rPr lang="en-US" sz="3000" b="1" i="1" dirty="0"/>
              <a:t> </a:t>
            </a:r>
            <a:r>
              <a:rPr lang="en-US" sz="3000" b="1" i="1" dirty="0" err="1"/>
              <a:t>chính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Bernard Madoff </a:t>
            </a:r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quỹ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$65 </a:t>
            </a:r>
            <a:r>
              <a:rPr lang="en-US" sz="3000" dirty="0" err="1"/>
              <a:t>tỷ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17 </a:t>
            </a:r>
            <a:r>
              <a:rPr lang="en-US" sz="3000" dirty="0" err="1"/>
              <a:t>năm</a:t>
            </a:r>
            <a:r>
              <a:rPr lang="en-US" sz="3000" dirty="0"/>
              <a:t> </a:t>
            </a:r>
            <a:r>
              <a:rPr lang="en-US" sz="3000" dirty="0" err="1"/>
              <a:t>sinh</a:t>
            </a:r>
            <a:r>
              <a:rPr lang="en-US" sz="3000" dirty="0"/>
              <a:t> </a:t>
            </a:r>
            <a:r>
              <a:rPr lang="en-US" sz="3000" dirty="0" err="1"/>
              <a:t>lợi</a:t>
            </a:r>
            <a:r>
              <a:rPr lang="en-US" sz="3000" dirty="0"/>
              <a:t> </a:t>
            </a:r>
            <a:r>
              <a:rPr lang="en-US" sz="3000" dirty="0" err="1"/>
              <a:t>rất</a:t>
            </a:r>
            <a:r>
              <a:rPr lang="en-US" sz="3000" dirty="0"/>
              <a:t> </a:t>
            </a:r>
            <a:r>
              <a:rPr lang="en-US" sz="3000" dirty="0" err="1"/>
              <a:t>cao</a:t>
            </a:r>
            <a:r>
              <a:rPr lang="en-US" sz="3000" dirty="0"/>
              <a:t> (10-15%).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Thu </a:t>
            </a:r>
            <a:r>
              <a:rPr lang="en-US" sz="3000" dirty="0" err="1"/>
              <a:t>hút</a:t>
            </a:r>
            <a:r>
              <a:rPr lang="en-US" sz="3000" dirty="0"/>
              <a:t> </a:t>
            </a:r>
            <a:r>
              <a:rPr lang="en-US" sz="3000" dirty="0" err="1"/>
              <a:t>rất</a:t>
            </a:r>
            <a:r>
              <a:rPr lang="en-US" sz="3000" dirty="0"/>
              <a:t> </a:t>
            </a:r>
            <a:r>
              <a:rPr lang="en-US" sz="3000" dirty="0" err="1"/>
              <a:t>nhiều</a:t>
            </a:r>
            <a:r>
              <a:rPr lang="en-US" sz="3000" dirty="0"/>
              <a:t> </a:t>
            </a:r>
            <a:r>
              <a:rPr lang="en-US" sz="3000" dirty="0" err="1"/>
              <a:t>nhà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t</a:t>
            </a:r>
            <a:r>
              <a:rPr lang="vi-VN" sz="3000" dirty="0"/>
              <a:t>ư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Ngày</a:t>
            </a:r>
            <a:r>
              <a:rPr lang="en-US" sz="3000" dirty="0"/>
              <a:t> 11/12/2008 </a:t>
            </a:r>
            <a:r>
              <a:rPr lang="en-US" sz="3000" dirty="0" err="1"/>
              <a:t>bị</a:t>
            </a:r>
            <a:r>
              <a:rPr lang="en-US" sz="3000" dirty="0"/>
              <a:t> </a:t>
            </a:r>
            <a:r>
              <a:rPr lang="en-US" sz="3000" dirty="0" err="1"/>
              <a:t>bắt</a:t>
            </a:r>
            <a:r>
              <a:rPr lang="en-US" sz="3000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Vấn</a:t>
            </a:r>
            <a:r>
              <a:rPr lang="en-US" sz="3000" dirty="0"/>
              <a:t> </a:t>
            </a:r>
            <a:r>
              <a:rPr lang="en-US" sz="3000" dirty="0" err="1"/>
              <a:t>đề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toán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Vai</a:t>
            </a:r>
            <a:r>
              <a:rPr lang="en-US" sz="3000" dirty="0"/>
              <a:t> </a:t>
            </a:r>
            <a:r>
              <a:rPr lang="en-US" sz="3000" dirty="0" err="1"/>
              <a:t>trò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tin </a:t>
            </a:r>
            <a:r>
              <a:rPr lang="en-US" sz="3000" dirty="0" err="1"/>
              <a:t>bất</a:t>
            </a:r>
            <a:r>
              <a:rPr lang="en-US" sz="3000" dirty="0"/>
              <a:t> </a:t>
            </a:r>
            <a:r>
              <a:rPr lang="en-US" sz="3000" dirty="0" err="1"/>
              <a:t>cân</a:t>
            </a:r>
            <a:r>
              <a:rPr lang="en-US" sz="3000" dirty="0"/>
              <a:t> </a:t>
            </a:r>
            <a:r>
              <a:rPr lang="en-US" sz="3000" dirty="0" err="1"/>
              <a:t>xứng</a:t>
            </a:r>
            <a:r>
              <a:rPr lang="en-US" sz="3000" dirty="0"/>
              <a:t>?</a:t>
            </a:r>
          </a:p>
          <a:p>
            <a:pPr>
              <a:buFontTx/>
              <a:buNone/>
            </a:pPr>
            <a:r>
              <a:rPr lang="en-US" sz="2000" i="1" dirty="0"/>
              <a:t>(Refer: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2)</a:t>
            </a:r>
          </a:p>
          <a:p>
            <a:pPr>
              <a:buFontTx/>
              <a:buNone/>
            </a:pPr>
            <a:r>
              <a:rPr lang="pt-PT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5604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III.	ĐỊNH CHẾ TÀI CHÍNH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4E8DA5-FE88-479E-801B-498D77AB09CA}" type="slidenum">
              <a:rPr lang="vi-VN" smtClean="0"/>
              <a:pPr/>
              <a:t>33</a:t>
            </a:fld>
            <a:endParaRPr lang="vi-VN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Các</a:t>
            </a:r>
            <a:r>
              <a:rPr lang="en-US" sz="3000" b="1" i="1" dirty="0"/>
              <a:t> </a:t>
            </a:r>
            <a:r>
              <a:rPr lang="en-US" sz="3000" b="1" i="1" dirty="0" err="1"/>
              <a:t>loại</a:t>
            </a:r>
            <a:r>
              <a:rPr lang="en-US" sz="3000" b="1" i="1" dirty="0"/>
              <a:t> </a:t>
            </a:r>
            <a:r>
              <a:rPr lang="en-US" sz="3000" b="1" i="1" dirty="0" err="1"/>
              <a:t>định</a:t>
            </a:r>
            <a:r>
              <a:rPr lang="en-US" sz="3000" b="1" i="1" dirty="0"/>
              <a:t> </a:t>
            </a:r>
            <a:r>
              <a:rPr lang="en-US" sz="3000" b="1" i="1" dirty="0" err="1"/>
              <a:t>chế</a:t>
            </a:r>
            <a:r>
              <a:rPr lang="en-US" sz="3000" b="1" i="1" dirty="0"/>
              <a:t> </a:t>
            </a:r>
            <a:r>
              <a:rPr lang="en-US" sz="3000" b="1" i="1" dirty="0" err="1"/>
              <a:t>tài</a:t>
            </a:r>
            <a:r>
              <a:rPr lang="en-US" sz="3000" b="1" i="1" dirty="0"/>
              <a:t> </a:t>
            </a:r>
            <a:r>
              <a:rPr lang="en-US" sz="3000" b="1" i="1" dirty="0" err="1"/>
              <a:t>chính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gửi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tiết</a:t>
            </a:r>
            <a:r>
              <a:rPr lang="en-US" sz="3000" dirty="0"/>
              <a:t> </a:t>
            </a:r>
            <a:r>
              <a:rPr lang="en-US" sz="3000" dirty="0" err="1"/>
              <a:t>kiệm</a:t>
            </a:r>
            <a:r>
              <a:rPr lang="en-US" sz="3000" dirty="0"/>
              <a:t> </a:t>
            </a:r>
            <a:r>
              <a:rPr lang="en-US" sz="3000" dirty="0" err="1"/>
              <a:t>theo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t</a:t>
            </a:r>
            <a:r>
              <a:rPr lang="vi-VN" sz="3000" dirty="0"/>
              <a:t>ư</a:t>
            </a:r>
            <a:endParaRPr lang="en-US" sz="3000" dirty="0"/>
          </a:p>
          <a:p>
            <a:pPr>
              <a:buFontTx/>
              <a:buNone/>
            </a:pPr>
            <a:r>
              <a:rPr lang="en-US" sz="2000" i="1" dirty="0"/>
              <a:t>(Refer: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2)</a:t>
            </a:r>
          </a:p>
          <a:p>
            <a:pPr>
              <a:buFont typeface="Wingdings" pitchFamily="2" charset="2"/>
              <a:buChar char="Ø"/>
            </a:pPr>
            <a:r>
              <a:rPr lang="pt-PT" sz="2000" i="1" dirty="0"/>
              <a:t>Fama, 1985, What’s Different about Banks? Journal of Monetary Economics.</a:t>
            </a:r>
            <a:endParaRPr lang="en-US" sz="2000" i="1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4580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III.	ĐỊNH CHẾ TÀI CHÍNH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4E8DA5-FE88-479E-801B-498D77AB09CA}" type="slidenum">
              <a:rPr lang="vi-VN" smtClean="0"/>
              <a:pPr/>
              <a:t>34</a:t>
            </a:fld>
            <a:endParaRPr lang="vi-VN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Ví</a:t>
            </a:r>
            <a:r>
              <a:rPr lang="en-US" sz="3000" b="1" i="1" dirty="0"/>
              <a:t> </a:t>
            </a:r>
            <a:r>
              <a:rPr lang="en-US" sz="3000" b="1" i="1" dirty="0" err="1"/>
              <a:t>dụ</a:t>
            </a:r>
            <a:endParaRPr lang="en-US" sz="3000" b="1" i="1" dirty="0"/>
          </a:p>
          <a:p>
            <a:pPr>
              <a:buFontTx/>
              <a:buNone/>
            </a:pPr>
            <a:r>
              <a:rPr lang="en-US" sz="3000" dirty="0" err="1"/>
              <a:t>Khác</a:t>
            </a:r>
            <a:r>
              <a:rPr lang="en-US" sz="3000" dirty="0"/>
              <a:t> </a:t>
            </a:r>
            <a:r>
              <a:rPr lang="en-US" sz="3000" dirty="0" err="1"/>
              <a:t>biệt</a:t>
            </a:r>
            <a:r>
              <a:rPr lang="en-US" sz="3000" dirty="0"/>
              <a:t> </a:t>
            </a:r>
            <a:r>
              <a:rPr lang="en-US" sz="3000" dirty="0" err="1"/>
              <a:t>giữa</a:t>
            </a:r>
            <a:r>
              <a:rPr lang="en-US" sz="3000" dirty="0"/>
              <a:t> </a:t>
            </a:r>
            <a:r>
              <a:rPr lang="en-US" sz="3000" dirty="0" err="1"/>
              <a:t>ngân</a:t>
            </a:r>
            <a:r>
              <a:rPr lang="en-US" sz="3000" dirty="0"/>
              <a:t> </a:t>
            </a:r>
            <a:r>
              <a:rPr lang="en-US" sz="3000" dirty="0" err="1"/>
              <a:t>hàng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ty </a:t>
            </a:r>
            <a:r>
              <a:rPr lang="en-US" sz="3000" dirty="0" err="1"/>
              <a:t>bảo</a:t>
            </a:r>
            <a:r>
              <a:rPr lang="en-US" sz="3000" dirty="0"/>
              <a:t> </a:t>
            </a:r>
            <a:r>
              <a:rPr lang="en-US" sz="3000" dirty="0" err="1"/>
              <a:t>hiểm</a:t>
            </a:r>
            <a:r>
              <a:rPr lang="en-US" sz="3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sản</a:t>
            </a: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err="1"/>
              <a:t>Nhu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</a:t>
            </a:r>
            <a:r>
              <a:rPr lang="en-US" sz="3000" dirty="0" err="1"/>
              <a:t>thanh</a:t>
            </a:r>
            <a:r>
              <a:rPr lang="en-US" sz="3000" dirty="0"/>
              <a:t> </a:t>
            </a:r>
            <a:r>
              <a:rPr lang="en-US" sz="3000" dirty="0" err="1"/>
              <a:t>khoản</a:t>
            </a:r>
            <a:endParaRPr lang="en-US" sz="2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4580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III.	ĐỊNH CHẾ TÀI 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4E8DA5-FE88-479E-801B-498D77AB09CA}" type="slidenum">
              <a:rPr lang="vi-VN" smtClean="0"/>
              <a:pPr/>
              <a:t>35</a:t>
            </a:fld>
            <a:endParaRPr lang="vi-VN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Quá</a:t>
            </a:r>
            <a:r>
              <a:rPr lang="en-US" sz="3000" b="1" i="1" dirty="0"/>
              <a:t> </a:t>
            </a:r>
            <a:r>
              <a:rPr lang="en-US" sz="3000" b="1" i="1" dirty="0" err="1"/>
              <a:t>trình</a:t>
            </a:r>
            <a:r>
              <a:rPr lang="en-US" sz="3000" b="1" i="1" dirty="0"/>
              <a:t> </a:t>
            </a:r>
            <a:r>
              <a:rPr lang="en-US" sz="3000" b="1" i="1" dirty="0" err="1"/>
              <a:t>hội</a:t>
            </a:r>
            <a:r>
              <a:rPr lang="en-US" sz="3000" b="1" i="1" dirty="0"/>
              <a:t> </a:t>
            </a:r>
            <a:r>
              <a:rPr lang="en-US" sz="3000" b="1" i="1" dirty="0" err="1"/>
              <a:t>tụ</a:t>
            </a:r>
            <a:r>
              <a:rPr lang="en-US" sz="3000" b="1" i="1" dirty="0"/>
              <a:t> </a:t>
            </a:r>
            <a:r>
              <a:rPr lang="en-US" sz="3000" b="1" i="1" dirty="0" err="1"/>
              <a:t>của</a:t>
            </a:r>
            <a:r>
              <a:rPr lang="en-US" sz="3000" b="1" i="1" dirty="0"/>
              <a:t> </a:t>
            </a:r>
            <a:r>
              <a:rPr lang="en-US" sz="3000" b="1" i="1" dirty="0" err="1"/>
              <a:t>hệ</a:t>
            </a:r>
            <a:r>
              <a:rPr lang="en-US" sz="3000" b="1" i="1" dirty="0"/>
              <a:t> </a:t>
            </a:r>
            <a:r>
              <a:rPr lang="en-US" sz="3000" b="1" i="1" dirty="0" err="1"/>
              <a:t>thống</a:t>
            </a:r>
            <a:r>
              <a:rPr lang="en-US" sz="3000" b="1" i="1" dirty="0"/>
              <a:t> </a:t>
            </a:r>
            <a:r>
              <a:rPr lang="en-US" sz="3000" b="1" i="1" dirty="0" err="1"/>
              <a:t>tài</a:t>
            </a:r>
            <a:r>
              <a:rPr lang="en-US" sz="3000" b="1" i="1" dirty="0"/>
              <a:t> </a:t>
            </a:r>
            <a:r>
              <a:rPr lang="en-US" sz="3000" b="1" i="1" dirty="0" err="1"/>
              <a:t>chính</a:t>
            </a:r>
            <a:endParaRPr lang="en-US" sz="3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err="1"/>
              <a:t>Giữa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</a:t>
            </a:r>
            <a:r>
              <a:rPr lang="en-US" sz="3000" dirty="0" err="1"/>
              <a:t>trường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chế</a:t>
            </a:r>
            <a:r>
              <a:rPr lang="en-US" sz="3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err="1"/>
              <a:t>Giữa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loại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khác</a:t>
            </a:r>
            <a:r>
              <a:rPr lang="en-US" sz="3000" dirty="0"/>
              <a:t> </a:t>
            </a:r>
            <a:r>
              <a:rPr lang="en-US" sz="3000" dirty="0" err="1"/>
              <a:t>nhau</a:t>
            </a:r>
            <a:r>
              <a:rPr lang="en-US" sz="3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err="1"/>
              <a:t>Giữa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ở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quốc</a:t>
            </a:r>
            <a:r>
              <a:rPr lang="en-US" sz="3000" dirty="0"/>
              <a:t> </a:t>
            </a:r>
            <a:r>
              <a:rPr lang="en-US" sz="3000" dirty="0" err="1"/>
              <a:t>gia</a:t>
            </a:r>
            <a:r>
              <a:rPr lang="en-US" sz="3000" dirty="0"/>
              <a:t> </a:t>
            </a:r>
            <a:r>
              <a:rPr lang="en-US" sz="3000" dirty="0" err="1"/>
              <a:t>khác</a:t>
            </a:r>
            <a:r>
              <a:rPr lang="en-US" sz="3000" dirty="0"/>
              <a:t> </a:t>
            </a:r>
            <a:r>
              <a:rPr lang="en-US" sz="3000" dirty="0" err="1"/>
              <a:t>nhau</a:t>
            </a:r>
            <a:r>
              <a:rPr lang="en-US" sz="3000" dirty="0"/>
              <a:t> (financial globalization).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3"/>
              </a:rPr>
              <a:t>Banking and insurance regulation and supervision: Greater convergence, common challenges (bis.org)</a:t>
            </a:r>
            <a:r>
              <a:rPr lang="en-US" sz="2000" dirty="0"/>
              <a:t> (Ctrl+Click to follow link)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4580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III.	ĐỊNH CHẾ TÀI 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52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347743-AB84-496F-B617-D115D60813F0}" type="slidenum">
              <a:rPr lang="vi-VN" smtClean="0"/>
              <a:pPr/>
              <a:t>36</a:t>
            </a:fld>
            <a:endParaRPr lang="vi-VN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0" y="1398587"/>
            <a:ext cx="9144000" cy="469741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000" b="1" i="1" dirty="0" err="1"/>
              <a:t>Quy</a:t>
            </a:r>
            <a:r>
              <a:rPr lang="en-US" sz="3000" b="1" i="1" dirty="0"/>
              <a:t> </a:t>
            </a:r>
            <a:r>
              <a:rPr lang="en-US" sz="3000" b="1" i="1" dirty="0" err="1"/>
              <a:t>luật</a:t>
            </a:r>
            <a:r>
              <a:rPr lang="en-US" sz="3000" b="1" i="1" dirty="0"/>
              <a:t> </a:t>
            </a:r>
            <a:r>
              <a:rPr lang="en-US" sz="3000" b="1" i="1" dirty="0" err="1"/>
              <a:t>một</a:t>
            </a:r>
            <a:r>
              <a:rPr lang="en-US" sz="3000" b="1" i="1" dirty="0"/>
              <a:t> </a:t>
            </a:r>
            <a:r>
              <a:rPr lang="en-US" sz="3000" b="1" i="1" dirty="0" err="1"/>
              <a:t>giá</a:t>
            </a:r>
            <a:endParaRPr lang="en-US" sz="3000" b="1" i="1" dirty="0"/>
          </a:p>
          <a:p>
            <a:pPr marL="0" indent="3175">
              <a:buFontTx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phiếu</a:t>
            </a:r>
            <a:r>
              <a:rPr lang="en-US" sz="2800" dirty="0"/>
              <a:t> </a:t>
            </a:r>
            <a:r>
              <a:rPr lang="en-US" sz="2800" dirty="0" err="1"/>
              <a:t>chiết</a:t>
            </a:r>
            <a:r>
              <a:rPr lang="en-US" sz="2800" dirty="0"/>
              <a:t> </a:t>
            </a:r>
            <a:r>
              <a:rPr lang="en-US" sz="2800" dirty="0" err="1"/>
              <a:t>khấu</a:t>
            </a:r>
            <a:r>
              <a:rPr lang="en-US" sz="2800" dirty="0"/>
              <a:t> </a:t>
            </a:r>
            <a:r>
              <a:rPr lang="en-US" sz="2800" dirty="0" err="1"/>
              <a:t>mệnh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$1000, 1 </a:t>
            </a:r>
            <a:r>
              <a:rPr lang="en-US" sz="2800" dirty="0" err="1"/>
              <a:t>năm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đáo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,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$940. Mai Linh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vay</a:t>
            </a:r>
            <a:r>
              <a:rPr lang="en-US" sz="2800" dirty="0"/>
              <a:t>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lãi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5%. Mai Linh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?</a:t>
            </a:r>
          </a:p>
          <a:p>
            <a:pPr>
              <a:buFontTx/>
              <a:buNone/>
              <a:defRPr/>
            </a:pPr>
            <a:r>
              <a:rPr lang="pt-PT" sz="2000" dirty="0"/>
              <a:t> </a:t>
            </a:r>
            <a:endParaRPr lang="en-US" sz="2000" dirty="0"/>
          </a:p>
          <a:p>
            <a:pPr>
              <a:buFontTx/>
              <a:buNone/>
              <a:defRPr/>
            </a:pPr>
            <a:endParaRPr lang="en-US" sz="3000" dirty="0"/>
          </a:p>
          <a:p>
            <a:pPr>
              <a:buFontTx/>
              <a:buNone/>
              <a:defRPr/>
            </a:pPr>
            <a:endParaRPr lang="en-US" sz="3000" dirty="0"/>
          </a:p>
          <a:p>
            <a:pPr>
              <a:buFontTx/>
              <a:buNone/>
              <a:defRPr/>
            </a:pPr>
            <a:endParaRPr lang="vi-VN" sz="3000" i="1" dirty="0"/>
          </a:p>
        </p:txBody>
      </p:sp>
      <p:sp>
        <p:nvSpPr>
          <p:cNvPr id="27652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IV.	QUY LUẬT MỘT GIÁ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732A7E-DAF7-48F8-B84A-A1C12F4FD6D7}" type="slidenum">
              <a:rPr lang="vi-VN" smtClean="0"/>
              <a:pPr/>
              <a:t>37</a:t>
            </a:fld>
            <a:endParaRPr lang="vi-VN"/>
          </a:p>
        </p:txBody>
      </p:sp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76200" y="17033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Quy</a:t>
            </a:r>
            <a:r>
              <a:rPr lang="en-US" sz="3000" b="1" i="1" dirty="0"/>
              <a:t> </a:t>
            </a:r>
            <a:r>
              <a:rPr lang="en-US" sz="3000" b="1" i="1" dirty="0" err="1"/>
              <a:t>luật</a:t>
            </a:r>
            <a:r>
              <a:rPr lang="en-US" sz="3000" b="1" i="1" dirty="0"/>
              <a:t> </a:t>
            </a:r>
            <a:r>
              <a:rPr lang="en-US" sz="3000" b="1" i="1" dirty="0" err="1"/>
              <a:t>một</a:t>
            </a:r>
            <a:r>
              <a:rPr lang="en-US" sz="3000" b="1" i="1" dirty="0"/>
              <a:t> </a:t>
            </a:r>
            <a:r>
              <a:rPr lang="en-US" sz="3000" b="1" i="1" dirty="0" err="1"/>
              <a:t>giá</a:t>
            </a:r>
            <a:endParaRPr lang="en-US" sz="3000" b="1" i="1" dirty="0"/>
          </a:p>
          <a:p>
            <a:pPr>
              <a:buFontTx/>
              <a:buNone/>
            </a:pP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sản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phiếu</a:t>
            </a:r>
            <a:r>
              <a:rPr lang="vi-VN" sz="3000" dirty="0"/>
              <a:t> A</a:t>
            </a:r>
            <a:r>
              <a:rPr lang="en-US" sz="3000" dirty="0"/>
              <a:t>: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tại</a:t>
            </a:r>
            <a:r>
              <a:rPr lang="en-US" sz="3000" dirty="0"/>
              <a:t> 100, </a:t>
            </a:r>
            <a:r>
              <a:rPr lang="en-US" sz="3000" dirty="0" err="1"/>
              <a:t>kỳ</a:t>
            </a:r>
            <a:r>
              <a:rPr lang="en-US" sz="3000" dirty="0"/>
              <a:t> </a:t>
            </a:r>
            <a:r>
              <a:rPr lang="en-US" sz="3000" dirty="0" err="1"/>
              <a:t>vọng</a:t>
            </a:r>
            <a:r>
              <a:rPr lang="en-US" sz="3000" dirty="0"/>
              <a:t> </a:t>
            </a:r>
            <a:r>
              <a:rPr lang="vi-VN" sz="3000" dirty="0"/>
              <a:t>140 </a:t>
            </a:r>
            <a:r>
              <a:rPr lang="en-US" sz="3000" dirty="0" err="1"/>
              <a:t>sau</a:t>
            </a:r>
            <a:r>
              <a:rPr lang="en-US" sz="3000" dirty="0"/>
              <a:t> 1 </a:t>
            </a:r>
            <a:r>
              <a:rPr lang="en-US" sz="3000" dirty="0" err="1"/>
              <a:t>năm</a:t>
            </a:r>
            <a:r>
              <a:rPr lang="en-US" sz="3000" dirty="0"/>
              <a:t> </a:t>
            </a:r>
            <a:r>
              <a:rPr lang="en-US" sz="3000" dirty="0" err="1"/>
              <a:t>nếu</a:t>
            </a:r>
            <a:r>
              <a:rPr lang="en-US" sz="3000" dirty="0"/>
              <a:t> </a:t>
            </a:r>
            <a:r>
              <a:rPr lang="en-US" sz="3000" dirty="0" err="1"/>
              <a:t>kinh</a:t>
            </a:r>
            <a:r>
              <a:rPr lang="en-US" sz="3000" dirty="0"/>
              <a:t> </a:t>
            </a:r>
            <a:r>
              <a:rPr lang="en-US" sz="3000" dirty="0" err="1"/>
              <a:t>tế</a:t>
            </a:r>
            <a:r>
              <a:rPr lang="en-US" sz="3000" dirty="0"/>
              <a:t> </a:t>
            </a:r>
            <a:r>
              <a:rPr lang="en-US" sz="3000" dirty="0" err="1"/>
              <a:t>tốt</a:t>
            </a:r>
            <a:r>
              <a:rPr lang="en-US" sz="3000" dirty="0"/>
              <a:t> </a:t>
            </a:r>
            <a:r>
              <a:rPr lang="vi-VN" sz="3000" dirty="0"/>
              <a:t>(50%) </a:t>
            </a:r>
            <a:r>
              <a:rPr lang="en-US" sz="3000" dirty="0" err="1"/>
              <a:t>hoặc</a:t>
            </a:r>
            <a:r>
              <a:rPr lang="vi-VN" sz="3000" dirty="0"/>
              <a:t> 80 </a:t>
            </a:r>
            <a:r>
              <a:rPr lang="en-US" sz="3000" dirty="0" err="1"/>
              <a:t>nếu</a:t>
            </a:r>
            <a:r>
              <a:rPr lang="en-US" sz="3000" dirty="0"/>
              <a:t> </a:t>
            </a:r>
            <a:r>
              <a:rPr lang="en-US" sz="3000" dirty="0" err="1"/>
              <a:t>kinh</a:t>
            </a:r>
            <a:r>
              <a:rPr lang="en-US" sz="3000" dirty="0"/>
              <a:t> </a:t>
            </a:r>
            <a:r>
              <a:rPr lang="en-US" sz="3000" dirty="0" err="1"/>
              <a:t>tế</a:t>
            </a:r>
            <a:r>
              <a:rPr lang="en-US" sz="3000" dirty="0"/>
              <a:t> </a:t>
            </a:r>
            <a:r>
              <a:rPr lang="en-US" sz="3000" dirty="0" err="1"/>
              <a:t>xấu</a:t>
            </a:r>
            <a:r>
              <a:rPr lang="en-US" sz="3000" dirty="0"/>
              <a:t> (50%).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phiếu</a:t>
            </a:r>
            <a:r>
              <a:rPr lang="en-US" sz="3000" dirty="0"/>
              <a:t> </a:t>
            </a:r>
            <a:r>
              <a:rPr lang="vi-VN" sz="3000" dirty="0"/>
              <a:t>B</a:t>
            </a:r>
            <a:r>
              <a:rPr lang="en-US" sz="3000" dirty="0"/>
              <a:t>: </a:t>
            </a:r>
            <a:r>
              <a:rPr lang="en-US" sz="3000" dirty="0" err="1"/>
              <a:t>kỳ</a:t>
            </a:r>
            <a:r>
              <a:rPr lang="en-US" sz="3000" dirty="0"/>
              <a:t> </a:t>
            </a:r>
            <a:r>
              <a:rPr lang="en-US" sz="3000" dirty="0" err="1"/>
              <a:t>vọng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vi-VN" sz="3000" dirty="0"/>
              <a:t>60 </a:t>
            </a:r>
            <a:r>
              <a:rPr lang="en-US" sz="3000" dirty="0" err="1"/>
              <a:t>sau</a:t>
            </a:r>
            <a:r>
              <a:rPr lang="en-US" sz="3000" dirty="0"/>
              <a:t> 1 </a:t>
            </a:r>
            <a:r>
              <a:rPr lang="en-US" sz="3000" dirty="0" err="1"/>
              <a:t>năm</a:t>
            </a:r>
            <a:r>
              <a:rPr lang="en-US" sz="3000" dirty="0"/>
              <a:t> </a:t>
            </a:r>
            <a:r>
              <a:rPr lang="en-US" sz="3000" dirty="0" err="1"/>
              <a:t>nếu</a:t>
            </a:r>
            <a:r>
              <a:rPr lang="en-US" sz="3000" dirty="0"/>
              <a:t> </a:t>
            </a:r>
            <a:r>
              <a:rPr lang="en-US" sz="3000" dirty="0" err="1"/>
              <a:t>kinh</a:t>
            </a:r>
            <a:r>
              <a:rPr lang="en-US" sz="3000" dirty="0"/>
              <a:t> </a:t>
            </a:r>
            <a:r>
              <a:rPr lang="en-US" sz="3000" dirty="0" err="1"/>
              <a:t>tế</a:t>
            </a:r>
            <a:r>
              <a:rPr lang="en-US" sz="3000" dirty="0"/>
              <a:t> </a:t>
            </a:r>
            <a:r>
              <a:rPr lang="en-US" sz="3000" dirty="0" err="1"/>
              <a:t>tốt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$</a:t>
            </a:r>
            <a:r>
              <a:rPr lang="vi-VN" sz="3000" dirty="0"/>
              <a:t>0 </a:t>
            </a:r>
            <a:r>
              <a:rPr lang="en-US" sz="3000" dirty="0" err="1"/>
              <a:t>nếu</a:t>
            </a:r>
            <a:r>
              <a:rPr lang="en-US" sz="3000" dirty="0"/>
              <a:t> </a:t>
            </a:r>
            <a:r>
              <a:rPr lang="en-US" sz="3000" dirty="0" err="1"/>
              <a:t>kinh</a:t>
            </a:r>
            <a:r>
              <a:rPr lang="en-US" sz="3000" dirty="0"/>
              <a:t> </a:t>
            </a:r>
            <a:r>
              <a:rPr lang="en-US" sz="3000" dirty="0" err="1"/>
              <a:t>tế</a:t>
            </a:r>
            <a:r>
              <a:rPr lang="en-US" sz="3000" dirty="0"/>
              <a:t> </a:t>
            </a:r>
            <a:r>
              <a:rPr lang="en-US" sz="3000" dirty="0" err="1"/>
              <a:t>xấu</a:t>
            </a:r>
            <a:r>
              <a:rPr lang="vi-VN" sz="3000" dirty="0"/>
              <a:t>. 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Lãi</a:t>
            </a:r>
            <a:r>
              <a:rPr lang="en-US" sz="3000" dirty="0"/>
              <a:t> </a:t>
            </a:r>
            <a:r>
              <a:rPr lang="en-US" sz="3000" dirty="0" err="1"/>
              <a:t>suất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tr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 </a:t>
            </a:r>
            <a:r>
              <a:rPr lang="en-US" sz="3000" dirty="0" err="1"/>
              <a:t>tín</a:t>
            </a:r>
            <a:r>
              <a:rPr lang="en-US" sz="3000" dirty="0"/>
              <a:t> </a:t>
            </a:r>
            <a:r>
              <a:rPr lang="en-US" sz="3000" dirty="0" err="1"/>
              <a:t>phiếu</a:t>
            </a:r>
            <a:r>
              <a:rPr lang="en-US" sz="3000" dirty="0"/>
              <a:t> </a:t>
            </a:r>
            <a:r>
              <a:rPr lang="en-US" sz="3000" dirty="0" err="1"/>
              <a:t>kho</a:t>
            </a:r>
            <a:r>
              <a:rPr lang="en-US" sz="3000" dirty="0"/>
              <a:t> </a:t>
            </a:r>
            <a:r>
              <a:rPr lang="en-US" sz="3000" dirty="0" err="1"/>
              <a:t>bạc</a:t>
            </a:r>
            <a:r>
              <a:rPr lang="en-US" sz="3000" dirty="0"/>
              <a:t> </a:t>
            </a:r>
            <a:r>
              <a:rPr lang="vi-VN" sz="3000" dirty="0"/>
              <a:t>4%. 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Giá</a:t>
            </a:r>
            <a:r>
              <a:rPr lang="en-US" sz="3000" dirty="0"/>
              <a:t> B </a:t>
            </a:r>
            <a:r>
              <a:rPr lang="en-US" sz="3000" dirty="0" err="1"/>
              <a:t>là</a:t>
            </a:r>
            <a:r>
              <a:rPr lang="en-US" sz="3000" dirty="0"/>
              <a:t> bao </a:t>
            </a:r>
            <a:r>
              <a:rPr lang="en-US" sz="3000" dirty="0" err="1"/>
              <a:t>nhiêu</a:t>
            </a:r>
            <a:r>
              <a:rPr lang="en-US" sz="3000" dirty="0"/>
              <a:t> </a:t>
            </a:r>
            <a:r>
              <a:rPr lang="en-US" sz="3000" dirty="0" err="1"/>
              <a:t>theo</a:t>
            </a:r>
            <a:r>
              <a:rPr lang="en-US" sz="3000" dirty="0"/>
              <a:t> </a:t>
            </a:r>
            <a:r>
              <a:rPr lang="en-US" sz="3000" dirty="0" err="1"/>
              <a:t>quy</a:t>
            </a:r>
            <a:r>
              <a:rPr lang="en-US" sz="3000" dirty="0"/>
              <a:t> </a:t>
            </a:r>
            <a:r>
              <a:rPr lang="en-US" sz="3000" dirty="0" err="1"/>
              <a:t>luật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?</a:t>
            </a:r>
          </a:p>
        </p:txBody>
      </p:sp>
      <p:sp>
        <p:nvSpPr>
          <p:cNvPr id="28676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IV.	QUY LUẬT MỘT GIÁ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E97737-5A63-4AA8-8786-7CDC591AD09F}" type="slidenum">
              <a:rPr lang="vi-VN" smtClean="0"/>
              <a:pPr/>
              <a:t>38</a:t>
            </a:fld>
            <a:endParaRPr lang="vi-VN"/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>
          <a:xfrm>
            <a:off x="76200" y="17033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b="1" i="1" dirty="0" err="1">
                <a:latin typeface="arial (Body)"/>
              </a:rPr>
              <a:t>Quy</a:t>
            </a:r>
            <a:r>
              <a:rPr lang="en-US" b="1" i="1" dirty="0">
                <a:latin typeface="arial (Body)"/>
              </a:rPr>
              <a:t> </a:t>
            </a:r>
            <a:r>
              <a:rPr lang="en-US" b="1" i="1" dirty="0" err="1">
                <a:latin typeface="arial (Body)"/>
              </a:rPr>
              <a:t>luật</a:t>
            </a:r>
            <a:r>
              <a:rPr lang="en-US" b="1" i="1" dirty="0">
                <a:latin typeface="arial (Body)"/>
              </a:rPr>
              <a:t> </a:t>
            </a:r>
            <a:r>
              <a:rPr lang="en-US" b="1" i="1" dirty="0" err="1">
                <a:latin typeface="arial (Body)"/>
              </a:rPr>
              <a:t>một</a:t>
            </a:r>
            <a:r>
              <a:rPr lang="en-US" b="1" i="1" dirty="0">
                <a:latin typeface="arial (Body)"/>
              </a:rPr>
              <a:t> </a:t>
            </a:r>
            <a:r>
              <a:rPr lang="en-US" b="1" i="1" dirty="0" err="1">
                <a:latin typeface="arial (Body)"/>
              </a:rPr>
              <a:t>giá</a:t>
            </a:r>
            <a:endParaRPr lang="en-US" b="1" i="1" dirty="0">
              <a:latin typeface="arial (Body)"/>
            </a:endParaRPr>
          </a:p>
          <a:p>
            <a:pPr>
              <a:buFontTx/>
              <a:buNone/>
            </a:pPr>
            <a:r>
              <a:rPr lang="en-US" sz="2800" dirty="0" err="1">
                <a:latin typeface="arial (Body)"/>
              </a:rPr>
              <a:t>Định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giá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tài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sản</a:t>
            </a:r>
            <a:endParaRPr lang="en-US" sz="2800" dirty="0">
              <a:latin typeface="arial (Body)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err="1">
                <a:latin typeface="arial (Body)"/>
              </a:rPr>
              <a:t>Cổ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phiếu</a:t>
            </a:r>
            <a:r>
              <a:rPr lang="vi-VN" sz="2800" dirty="0">
                <a:latin typeface="arial (Body)"/>
              </a:rPr>
              <a:t> A</a:t>
            </a:r>
            <a:r>
              <a:rPr lang="en-US" sz="2800" dirty="0">
                <a:latin typeface="arial (Body)"/>
              </a:rPr>
              <a:t>: </a:t>
            </a:r>
            <a:r>
              <a:rPr lang="en-US" sz="2800" dirty="0" err="1">
                <a:latin typeface="arial (Body)"/>
              </a:rPr>
              <a:t>giá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hiện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tại</a:t>
            </a:r>
            <a:r>
              <a:rPr lang="en-US" sz="2800" dirty="0">
                <a:latin typeface="arial (Body)"/>
              </a:rPr>
              <a:t> 100, </a:t>
            </a:r>
            <a:r>
              <a:rPr lang="en-US" sz="2800" dirty="0" err="1">
                <a:latin typeface="arial (Body)"/>
              </a:rPr>
              <a:t>kỳ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vọng</a:t>
            </a:r>
            <a:r>
              <a:rPr lang="en-US" sz="2800" dirty="0">
                <a:latin typeface="arial (Body)"/>
              </a:rPr>
              <a:t> </a:t>
            </a:r>
            <a:r>
              <a:rPr lang="vi-VN" sz="2800" dirty="0">
                <a:latin typeface="arial (Body)"/>
              </a:rPr>
              <a:t>140 </a:t>
            </a:r>
            <a:r>
              <a:rPr lang="en-US" sz="2800" dirty="0" err="1">
                <a:latin typeface="arial (Body)"/>
              </a:rPr>
              <a:t>sau</a:t>
            </a:r>
            <a:r>
              <a:rPr lang="en-US" sz="2800" dirty="0">
                <a:latin typeface="arial (Body)"/>
              </a:rPr>
              <a:t> 1 </a:t>
            </a:r>
            <a:r>
              <a:rPr lang="en-US" sz="2800" dirty="0" err="1">
                <a:latin typeface="arial (Body)"/>
              </a:rPr>
              <a:t>năm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nếu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kinh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tế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tốt</a:t>
            </a:r>
            <a:r>
              <a:rPr lang="en-US" sz="2800" dirty="0">
                <a:latin typeface="arial (Body)"/>
              </a:rPr>
              <a:t> </a:t>
            </a:r>
            <a:r>
              <a:rPr lang="vi-VN" sz="2800" dirty="0">
                <a:latin typeface="arial (Body)"/>
              </a:rPr>
              <a:t>(50%) </a:t>
            </a:r>
            <a:r>
              <a:rPr lang="en-US" sz="2800" dirty="0" err="1">
                <a:latin typeface="arial (Body)"/>
              </a:rPr>
              <a:t>hoặc</a:t>
            </a:r>
            <a:r>
              <a:rPr lang="vi-VN" sz="2800" dirty="0">
                <a:latin typeface="arial (Body)"/>
              </a:rPr>
              <a:t> 80 </a:t>
            </a:r>
            <a:r>
              <a:rPr lang="en-US" sz="2800" dirty="0" err="1">
                <a:latin typeface="arial (Body)"/>
              </a:rPr>
              <a:t>nếu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kinh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tế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xấu</a:t>
            </a:r>
            <a:r>
              <a:rPr lang="en-US" sz="2800" dirty="0">
                <a:latin typeface="arial (Body)"/>
              </a:rPr>
              <a:t> (50%).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>
                <a:latin typeface="arial (Body)"/>
              </a:rPr>
              <a:t>Cổ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phiếu</a:t>
            </a:r>
            <a:r>
              <a:rPr lang="en-US" sz="2800" dirty="0">
                <a:latin typeface="arial (Body)"/>
              </a:rPr>
              <a:t> </a:t>
            </a:r>
            <a:r>
              <a:rPr lang="vi-VN" sz="2800" dirty="0">
                <a:latin typeface="arial (Body)"/>
              </a:rPr>
              <a:t>B</a:t>
            </a:r>
            <a:r>
              <a:rPr lang="en-US" sz="2800" dirty="0">
                <a:latin typeface="arial (Body)"/>
              </a:rPr>
              <a:t>: </a:t>
            </a:r>
            <a:r>
              <a:rPr lang="en-US" sz="2800" dirty="0" err="1">
                <a:latin typeface="arial (Body)"/>
              </a:rPr>
              <a:t>kỳ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vọng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có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giá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trị</a:t>
            </a:r>
            <a:r>
              <a:rPr lang="en-US" sz="2800" dirty="0">
                <a:latin typeface="arial (Body)"/>
              </a:rPr>
              <a:t> </a:t>
            </a:r>
            <a:r>
              <a:rPr lang="vi-VN" sz="2800" dirty="0">
                <a:latin typeface="arial (Body)"/>
              </a:rPr>
              <a:t>60 </a:t>
            </a:r>
            <a:r>
              <a:rPr lang="en-US" sz="2800" dirty="0" err="1">
                <a:latin typeface="arial (Body)"/>
              </a:rPr>
              <a:t>sau</a:t>
            </a:r>
            <a:r>
              <a:rPr lang="en-US" sz="2800" dirty="0">
                <a:latin typeface="arial (Body)"/>
              </a:rPr>
              <a:t> 1 </a:t>
            </a:r>
            <a:r>
              <a:rPr lang="en-US" sz="2800" dirty="0" err="1">
                <a:latin typeface="arial (Body)"/>
              </a:rPr>
              <a:t>năm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nếu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kinh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tế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xấu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và</a:t>
            </a:r>
            <a:r>
              <a:rPr lang="en-US" sz="2800" dirty="0">
                <a:latin typeface="arial (Body)"/>
              </a:rPr>
              <a:t> $</a:t>
            </a:r>
            <a:r>
              <a:rPr lang="vi-VN" sz="2800" dirty="0">
                <a:latin typeface="arial (Body)"/>
              </a:rPr>
              <a:t>0 </a:t>
            </a:r>
            <a:r>
              <a:rPr lang="en-US" sz="2800" dirty="0" err="1">
                <a:latin typeface="arial (Body)"/>
              </a:rPr>
              <a:t>nếu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kinh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tế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tốt</a:t>
            </a:r>
            <a:r>
              <a:rPr lang="vi-VN" sz="2800" dirty="0">
                <a:latin typeface="arial (Body)"/>
              </a:rPr>
              <a:t>. </a:t>
            </a:r>
            <a:endParaRPr lang="en-US" sz="2800" dirty="0">
              <a:latin typeface="arial (Body)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err="1">
                <a:latin typeface="arial (Body)"/>
              </a:rPr>
              <a:t>Lãi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suất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thị</a:t>
            </a:r>
            <a:r>
              <a:rPr lang="en-US" sz="2800" dirty="0">
                <a:latin typeface="arial (Body)"/>
              </a:rPr>
              <a:t> tr</a:t>
            </a:r>
            <a:r>
              <a:rPr lang="vi-VN" sz="2800" dirty="0">
                <a:latin typeface="arial (Body)"/>
              </a:rPr>
              <a:t>ư</a:t>
            </a:r>
            <a:r>
              <a:rPr lang="en-US" sz="2800" dirty="0" err="1">
                <a:latin typeface="arial (Body)"/>
              </a:rPr>
              <a:t>ờng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tín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phiếu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kho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bạc</a:t>
            </a:r>
            <a:r>
              <a:rPr lang="en-US" sz="2800" dirty="0">
                <a:latin typeface="arial (Body)"/>
              </a:rPr>
              <a:t> </a:t>
            </a:r>
            <a:r>
              <a:rPr lang="vi-VN" sz="2800" dirty="0">
                <a:latin typeface="arial (Body)"/>
              </a:rPr>
              <a:t>4%. </a:t>
            </a:r>
            <a:endParaRPr lang="en-US" sz="2800" dirty="0">
              <a:latin typeface="arial (Body)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err="1">
                <a:latin typeface="arial (Body)"/>
              </a:rPr>
              <a:t>Giá</a:t>
            </a:r>
            <a:r>
              <a:rPr lang="en-US" sz="2800" dirty="0">
                <a:latin typeface="arial (Body)"/>
              </a:rPr>
              <a:t> B </a:t>
            </a:r>
            <a:r>
              <a:rPr lang="en-US" sz="2800" dirty="0" err="1">
                <a:latin typeface="arial (Body)"/>
              </a:rPr>
              <a:t>là</a:t>
            </a:r>
            <a:r>
              <a:rPr lang="en-US" sz="2800" dirty="0">
                <a:latin typeface="arial (Body)"/>
              </a:rPr>
              <a:t> bao </a:t>
            </a:r>
            <a:r>
              <a:rPr lang="en-US" sz="2800" dirty="0" err="1">
                <a:latin typeface="arial (Body)"/>
              </a:rPr>
              <a:t>nhiêu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theo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quy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luật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một</a:t>
            </a:r>
            <a:r>
              <a:rPr lang="en-US" sz="2800" dirty="0">
                <a:latin typeface="arial (Body)"/>
              </a:rPr>
              <a:t> </a:t>
            </a:r>
            <a:r>
              <a:rPr lang="en-US" sz="2800" dirty="0" err="1">
                <a:latin typeface="arial (Body)"/>
              </a:rPr>
              <a:t>giá</a:t>
            </a:r>
            <a:r>
              <a:rPr lang="en-US" sz="2800" dirty="0">
                <a:latin typeface="arial (Body)"/>
              </a:rPr>
              <a:t>?</a:t>
            </a:r>
          </a:p>
        </p:txBody>
      </p:sp>
      <p:sp>
        <p:nvSpPr>
          <p:cNvPr id="29700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IV.	QUY LUẬT MỘT GIÁ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110E3F-8D28-4688-BA0A-27B5FEA5B624}" type="slidenum">
              <a:rPr lang="vi-VN" smtClean="0"/>
              <a:pPr/>
              <a:t>39</a:t>
            </a:fld>
            <a:endParaRPr lang="vi-VN"/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>
          <a:xfrm>
            <a:off x="76200" y="17033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Quy</a:t>
            </a:r>
            <a:r>
              <a:rPr lang="en-US" sz="3000" b="1" i="1" dirty="0"/>
              <a:t> </a:t>
            </a:r>
            <a:r>
              <a:rPr lang="en-US" sz="3000" b="1" i="1" dirty="0" err="1"/>
              <a:t>luật</a:t>
            </a:r>
            <a:r>
              <a:rPr lang="en-US" sz="3000" b="1" i="1" dirty="0"/>
              <a:t> </a:t>
            </a:r>
            <a:r>
              <a:rPr lang="en-US" sz="3000" b="1" i="1" dirty="0" err="1"/>
              <a:t>một</a:t>
            </a:r>
            <a:r>
              <a:rPr lang="en-US" sz="3000" b="1" i="1" dirty="0"/>
              <a:t> </a:t>
            </a:r>
            <a:r>
              <a:rPr lang="en-US" sz="3000" b="1" i="1" dirty="0" err="1"/>
              <a:t>giá</a:t>
            </a:r>
            <a:endParaRPr lang="en-US" sz="3000" b="1" i="1" dirty="0"/>
          </a:p>
          <a:p>
            <a:pPr>
              <a:buFontTx/>
              <a:buNone/>
            </a:pP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phiếu</a:t>
            </a:r>
            <a:r>
              <a:rPr lang="en-US" sz="2800" dirty="0"/>
              <a:t> 1 </a:t>
            </a:r>
            <a:r>
              <a:rPr lang="en-US" sz="2800" dirty="0" err="1"/>
              <a:t>năm</a:t>
            </a:r>
            <a:r>
              <a:rPr lang="en-US" sz="2800" dirty="0"/>
              <a:t> </a:t>
            </a:r>
            <a:r>
              <a:rPr lang="en-US" sz="2800" dirty="0" err="1"/>
              <a:t>mệnh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1000.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/>
              <a:t>Lãi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6%.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/>
              <a:t>Lãi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vay</a:t>
            </a:r>
            <a:r>
              <a:rPr lang="en-US" sz="2800" dirty="0"/>
              <a:t> 6.5%.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/>
              <a:t>Chuyện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xảy</a:t>
            </a:r>
            <a:r>
              <a:rPr lang="en-US" sz="2800" dirty="0"/>
              <a:t> ra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phiếu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h</a:t>
            </a:r>
            <a:r>
              <a:rPr lang="vi-VN" sz="2800" dirty="0"/>
              <a:t>ơ</a:t>
            </a:r>
            <a:r>
              <a:rPr lang="en-US" sz="2800" dirty="0"/>
              <a:t>n 943.4 hay </a:t>
            </a:r>
            <a:r>
              <a:rPr lang="en-US" sz="2800" dirty="0" err="1"/>
              <a:t>thấp</a:t>
            </a:r>
            <a:r>
              <a:rPr lang="en-US" sz="2800" dirty="0"/>
              <a:t> h</a:t>
            </a:r>
            <a:r>
              <a:rPr lang="vi-VN" sz="2800" dirty="0"/>
              <a:t>ơ</a:t>
            </a:r>
            <a:r>
              <a:rPr lang="en-US" sz="2800" dirty="0"/>
              <a:t>n 938.97?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/>
              <a:t>Chuyện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xảy</a:t>
            </a:r>
            <a:r>
              <a:rPr lang="en-US" sz="2800" dirty="0"/>
              <a:t> ra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phiếu</a:t>
            </a:r>
            <a:r>
              <a:rPr lang="en-US" sz="2800" dirty="0"/>
              <a:t> </a:t>
            </a:r>
            <a:r>
              <a:rPr lang="en-US" sz="2800" dirty="0" err="1"/>
              <a:t>nằm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938.87 </a:t>
            </a:r>
            <a:r>
              <a:rPr lang="en-US" sz="2800" dirty="0" err="1"/>
              <a:t>và</a:t>
            </a:r>
            <a:r>
              <a:rPr lang="en-US" sz="2800" dirty="0"/>
              <a:t> 943.4?</a:t>
            </a:r>
          </a:p>
        </p:txBody>
      </p:sp>
      <p:sp>
        <p:nvSpPr>
          <p:cNvPr id="30724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IV.	CÂU HỎI VUI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ch</a:t>
            </a:r>
            <a:r>
              <a:rPr lang="vi-VN" b="1" dirty="0"/>
              <a:t>ư</a:t>
            </a:r>
            <a:r>
              <a:rPr lang="en-US" b="1" dirty="0" err="1"/>
              <a:t>ơng</a:t>
            </a:r>
            <a:r>
              <a:rPr lang="en-US" b="1" dirty="0"/>
              <a:t> </a:t>
            </a:r>
            <a:r>
              <a:rPr lang="en-US" b="1" dirty="0" err="1"/>
              <a:t>này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404001"/>
              </p:ext>
            </p:extLst>
          </p:nvPr>
        </p:nvGraphicFramePr>
        <p:xfrm>
          <a:off x="0" y="1371600"/>
          <a:ext cx="9144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932B0D-C300-4370-B950-2654AEE49BE0}" type="slidenum">
              <a:rPr lang="vi-VN" smtClean="0"/>
              <a:pPr/>
              <a:t>4</a:t>
            </a:fld>
            <a:endParaRPr lang="vi-VN"/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30A41-56D5-4CD0-9C49-AFCC791A045A}" type="slidenum">
              <a:rPr lang="vi-VN" smtClean="0"/>
              <a:pPr/>
              <a:t>40</a:t>
            </a:fld>
            <a:endParaRPr lang="vi-VN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4545013"/>
          </a:xfrm>
        </p:spPr>
        <p:txBody>
          <a:bodyPr/>
          <a:lstStyle/>
          <a:p>
            <a:pPr marL="514350" indent="-514350">
              <a:buFontTx/>
              <a:buAutoNum type="arabicPeriod"/>
              <a:defRPr/>
            </a:pPr>
            <a:r>
              <a:rPr lang="en-US" sz="2500" dirty="0" err="1"/>
              <a:t>Tài</a:t>
            </a:r>
            <a:r>
              <a:rPr lang="en-US" sz="2500" dirty="0"/>
              <a:t> </a:t>
            </a:r>
            <a:r>
              <a:rPr lang="en-US" sz="2500" dirty="0" err="1"/>
              <a:t>chính</a:t>
            </a:r>
            <a:r>
              <a:rPr lang="en-US" sz="2500" dirty="0"/>
              <a:t> phi </a:t>
            </a:r>
            <a:r>
              <a:rPr lang="en-US" sz="2500" dirty="0" err="1"/>
              <a:t>chính</a:t>
            </a:r>
            <a:r>
              <a:rPr lang="en-US" sz="2500" dirty="0"/>
              <a:t> </a:t>
            </a:r>
            <a:r>
              <a:rPr lang="en-US" sz="2500" dirty="0" err="1"/>
              <a:t>thức</a:t>
            </a:r>
            <a:r>
              <a:rPr lang="en-US" sz="2500" dirty="0"/>
              <a:t> (informal finance) bao </a:t>
            </a:r>
            <a:r>
              <a:rPr lang="en-US" sz="2500" dirty="0" err="1"/>
              <a:t>gồm</a:t>
            </a:r>
            <a:r>
              <a:rPr lang="en-US" sz="2500" dirty="0"/>
              <a:t> </a:t>
            </a:r>
            <a:r>
              <a:rPr lang="en-US" sz="2500" dirty="0" err="1"/>
              <a:t>những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thức</a:t>
            </a:r>
            <a:r>
              <a:rPr lang="en-US" sz="2500" dirty="0"/>
              <a:t> </a:t>
            </a:r>
            <a:r>
              <a:rPr lang="en-US" sz="2500" dirty="0" err="1"/>
              <a:t>nào</a:t>
            </a:r>
            <a:r>
              <a:rPr lang="en-US" sz="2500" dirty="0"/>
              <a:t>? </a:t>
            </a:r>
            <a:r>
              <a:rPr lang="en-US" sz="2500" dirty="0" err="1"/>
              <a:t>Vì</a:t>
            </a:r>
            <a:r>
              <a:rPr lang="en-US" sz="2500" dirty="0"/>
              <a:t> </a:t>
            </a:r>
            <a:r>
              <a:rPr lang="en-US" sz="2500" dirty="0" err="1"/>
              <a:t>sao</a:t>
            </a:r>
            <a:r>
              <a:rPr lang="en-US" sz="2500" dirty="0"/>
              <a:t> </a:t>
            </a:r>
            <a:r>
              <a:rPr lang="en-US" sz="2500" dirty="0" err="1"/>
              <a:t>tài</a:t>
            </a:r>
            <a:r>
              <a:rPr lang="en-US" sz="2500" dirty="0"/>
              <a:t> </a:t>
            </a:r>
            <a:r>
              <a:rPr lang="en-US" sz="2500" dirty="0" err="1"/>
              <a:t>chính</a:t>
            </a:r>
            <a:r>
              <a:rPr lang="en-US" sz="2500" dirty="0"/>
              <a:t> phi </a:t>
            </a:r>
            <a:r>
              <a:rPr lang="en-US" sz="2500" dirty="0" err="1"/>
              <a:t>chính</a:t>
            </a:r>
            <a:r>
              <a:rPr lang="en-US" sz="2500" dirty="0"/>
              <a:t> </a:t>
            </a:r>
            <a:r>
              <a:rPr lang="en-US" sz="2500" dirty="0" err="1"/>
              <a:t>thức</a:t>
            </a:r>
            <a:r>
              <a:rPr lang="en-US" sz="2500" dirty="0"/>
              <a:t> </a:t>
            </a:r>
            <a:r>
              <a:rPr lang="en-US" sz="2500" dirty="0" err="1"/>
              <a:t>lại</a:t>
            </a:r>
            <a:r>
              <a:rPr lang="en-US" sz="2500" dirty="0"/>
              <a:t> </a:t>
            </a:r>
            <a:r>
              <a:rPr lang="en-US" sz="2500" dirty="0" err="1"/>
              <a:t>tồn</a:t>
            </a:r>
            <a:r>
              <a:rPr lang="en-US" sz="2500" dirty="0"/>
              <a:t> </a:t>
            </a:r>
            <a:r>
              <a:rPr lang="en-US" sz="2500" dirty="0" err="1"/>
              <a:t>tại</a:t>
            </a:r>
            <a:r>
              <a:rPr lang="en-US" sz="2500" dirty="0"/>
              <a:t>? </a:t>
            </a:r>
            <a:r>
              <a:rPr lang="en-US" sz="2500" dirty="0" err="1"/>
              <a:t>Tìm</a:t>
            </a:r>
            <a:r>
              <a:rPr lang="en-US" sz="2500" dirty="0"/>
              <a:t> </a:t>
            </a:r>
            <a:r>
              <a:rPr lang="en-US" sz="2500" dirty="0" err="1"/>
              <a:t>hiểu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câu</a:t>
            </a:r>
            <a:r>
              <a:rPr lang="en-US" sz="2500" dirty="0"/>
              <a:t> </a:t>
            </a:r>
            <a:r>
              <a:rPr lang="en-US" sz="2500" dirty="0" err="1"/>
              <a:t>hỏi</a:t>
            </a:r>
            <a:r>
              <a:rPr lang="en-US" sz="2500" dirty="0"/>
              <a:t> </a:t>
            </a:r>
            <a:r>
              <a:rPr lang="en-US" sz="2500" dirty="0" err="1"/>
              <a:t>này</a:t>
            </a:r>
            <a:r>
              <a:rPr lang="en-US" sz="2500" dirty="0"/>
              <a:t> </a:t>
            </a:r>
            <a:r>
              <a:rPr lang="en-US" sz="2500" dirty="0" err="1"/>
              <a:t>bằng</a:t>
            </a:r>
            <a:r>
              <a:rPr lang="en-US" sz="2500" dirty="0"/>
              <a:t> </a:t>
            </a:r>
            <a:r>
              <a:rPr lang="en-US" sz="2500" dirty="0" err="1"/>
              <a:t>tài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Allend2009 </a:t>
            </a:r>
            <a:r>
              <a:rPr lang="en-US" sz="2500" dirty="0" err="1"/>
              <a:t>và</a:t>
            </a:r>
            <a:r>
              <a:rPr lang="en-US" sz="2500" dirty="0"/>
              <a:t> Burkhart2004.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500" dirty="0" err="1"/>
              <a:t>Huy</a:t>
            </a:r>
            <a:r>
              <a:rPr lang="en-US" sz="2500" dirty="0"/>
              <a:t> </a:t>
            </a:r>
            <a:r>
              <a:rPr lang="en-US" sz="2500" dirty="0" err="1"/>
              <a:t>động</a:t>
            </a:r>
            <a:r>
              <a:rPr lang="en-US" sz="2500" dirty="0"/>
              <a:t> </a:t>
            </a:r>
            <a:r>
              <a:rPr lang="en-US" sz="2500" dirty="0" err="1"/>
              <a:t>vốn</a:t>
            </a:r>
            <a:r>
              <a:rPr lang="en-US" sz="2500" dirty="0"/>
              <a:t> </a:t>
            </a:r>
            <a:r>
              <a:rPr lang="en-US" sz="2500" dirty="0" err="1"/>
              <a:t>đám</a:t>
            </a:r>
            <a:r>
              <a:rPr lang="en-US" sz="2500" dirty="0"/>
              <a:t> </a:t>
            </a:r>
            <a:r>
              <a:rPr lang="en-US" sz="2500" dirty="0" err="1"/>
              <a:t>đông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tài</a:t>
            </a:r>
            <a:r>
              <a:rPr lang="en-US" sz="2500" dirty="0"/>
              <a:t> </a:t>
            </a:r>
            <a:r>
              <a:rPr lang="en-US" sz="2500" dirty="0" err="1"/>
              <a:t>trợ</a:t>
            </a:r>
            <a:r>
              <a:rPr lang="en-US" sz="2500" dirty="0"/>
              <a:t> </a:t>
            </a:r>
            <a:r>
              <a:rPr lang="en-US" sz="2500" dirty="0" err="1"/>
              <a:t>trực</a:t>
            </a:r>
            <a:r>
              <a:rPr lang="en-US" sz="2500" dirty="0"/>
              <a:t> </a:t>
            </a:r>
            <a:r>
              <a:rPr lang="en-US" sz="2500" dirty="0" err="1"/>
              <a:t>tiếp</a:t>
            </a:r>
            <a:r>
              <a:rPr lang="en-US" sz="2500" dirty="0"/>
              <a:t> hay </a:t>
            </a:r>
            <a:r>
              <a:rPr lang="en-US" sz="2500" dirty="0" err="1"/>
              <a:t>gián</a:t>
            </a:r>
            <a:r>
              <a:rPr lang="en-US" sz="2500" dirty="0"/>
              <a:t> </a:t>
            </a:r>
            <a:r>
              <a:rPr lang="en-US" sz="2500" dirty="0" err="1"/>
              <a:t>tiếp</a:t>
            </a:r>
            <a:r>
              <a:rPr lang="en-US" sz="2500" dirty="0"/>
              <a:t>?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huy</a:t>
            </a:r>
            <a:r>
              <a:rPr lang="en-US" sz="2500" dirty="0"/>
              <a:t> </a:t>
            </a:r>
            <a:r>
              <a:rPr lang="en-US" sz="2500" dirty="0" err="1"/>
              <a:t>động</a:t>
            </a:r>
            <a:r>
              <a:rPr lang="en-US" sz="2500" dirty="0"/>
              <a:t> </a:t>
            </a:r>
            <a:r>
              <a:rPr lang="en-US" sz="2500" dirty="0" err="1"/>
              <a:t>vốn</a:t>
            </a:r>
            <a:r>
              <a:rPr lang="en-US" sz="2500" dirty="0"/>
              <a:t> </a:t>
            </a:r>
            <a:r>
              <a:rPr lang="en-US" sz="2500" dirty="0" err="1"/>
              <a:t>đám</a:t>
            </a:r>
            <a:r>
              <a:rPr lang="en-US" sz="2500" dirty="0"/>
              <a:t> </a:t>
            </a:r>
            <a:r>
              <a:rPr lang="en-US" sz="2500" dirty="0" err="1"/>
              <a:t>đông</a:t>
            </a:r>
            <a:r>
              <a:rPr lang="en-US" sz="2500" dirty="0"/>
              <a:t> </a:t>
            </a:r>
            <a:r>
              <a:rPr lang="en-US" sz="2500" dirty="0" err="1"/>
              <a:t>chủ</a:t>
            </a:r>
            <a:r>
              <a:rPr lang="en-US" sz="2500" dirty="0"/>
              <a:t> </a:t>
            </a:r>
            <a:r>
              <a:rPr lang="en-US" sz="2500" dirty="0" err="1"/>
              <a:t>yếu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gì</a:t>
            </a:r>
            <a:r>
              <a:rPr lang="en-US" sz="2500" dirty="0"/>
              <a:t>? </a:t>
            </a:r>
            <a:r>
              <a:rPr lang="en-US" sz="2500" dirty="0" err="1"/>
              <a:t>Nhà</a:t>
            </a:r>
            <a:r>
              <a:rPr lang="en-US" sz="2500" dirty="0"/>
              <a:t> </a:t>
            </a:r>
            <a:r>
              <a:rPr lang="en-US" sz="2500" dirty="0" err="1"/>
              <a:t>đầu</a:t>
            </a:r>
            <a:r>
              <a:rPr lang="en-US" sz="2500" dirty="0"/>
              <a:t> </a:t>
            </a:r>
            <a:r>
              <a:rPr lang="en-US" sz="2500" dirty="0" err="1"/>
              <a:t>tư</a:t>
            </a:r>
            <a:r>
              <a:rPr lang="en-US" sz="2500" dirty="0"/>
              <a:t> </a:t>
            </a:r>
            <a:r>
              <a:rPr lang="en-US" sz="2500" dirty="0" err="1"/>
              <a:t>đối</a:t>
            </a:r>
            <a:r>
              <a:rPr lang="en-US" sz="2500" dirty="0"/>
              <a:t> </a:t>
            </a:r>
            <a:r>
              <a:rPr lang="en-US" sz="2500" dirty="0" err="1"/>
              <a:t>mặt</a:t>
            </a:r>
            <a:r>
              <a:rPr lang="en-US" sz="2500" dirty="0"/>
              <a:t>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rủi</a:t>
            </a:r>
            <a:r>
              <a:rPr lang="en-US" sz="2500" dirty="0"/>
              <a:t> </a:t>
            </a:r>
            <a:r>
              <a:rPr lang="en-US" sz="2500" dirty="0" err="1"/>
              <a:t>ro</a:t>
            </a:r>
            <a:r>
              <a:rPr lang="en-US" sz="2500" dirty="0"/>
              <a:t> </a:t>
            </a:r>
            <a:r>
              <a:rPr lang="en-US" sz="2500" dirty="0" err="1"/>
              <a:t>nào</a:t>
            </a:r>
            <a:r>
              <a:rPr lang="en-US" sz="2500" dirty="0"/>
              <a:t>? </a:t>
            </a:r>
            <a:r>
              <a:rPr lang="en-US" sz="2500" dirty="0" err="1"/>
              <a:t>Tìm</a:t>
            </a:r>
            <a:r>
              <a:rPr lang="en-US" sz="2500" dirty="0"/>
              <a:t> </a:t>
            </a:r>
            <a:r>
              <a:rPr lang="en-US" sz="2500" dirty="0" err="1"/>
              <a:t>hiểu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câu</a:t>
            </a:r>
            <a:r>
              <a:rPr lang="en-US" sz="2500" dirty="0"/>
              <a:t> </a:t>
            </a:r>
            <a:r>
              <a:rPr lang="en-US" sz="2500" dirty="0" err="1"/>
              <a:t>hỏi</a:t>
            </a:r>
            <a:r>
              <a:rPr lang="en-US" sz="2500" dirty="0"/>
              <a:t> </a:t>
            </a:r>
            <a:r>
              <a:rPr lang="en-US" sz="2500" dirty="0" err="1"/>
              <a:t>này</a:t>
            </a:r>
            <a:r>
              <a:rPr lang="en-US" sz="2500" dirty="0"/>
              <a:t> </a:t>
            </a:r>
            <a:r>
              <a:rPr lang="en-US" sz="2500" dirty="0" err="1"/>
              <a:t>bằng</a:t>
            </a:r>
            <a:r>
              <a:rPr lang="pt-PT" sz="2500" dirty="0"/>
              <a:t> Dunkley2016, Powell2019, Johan2020, BelleFlamme2014.</a:t>
            </a:r>
          </a:p>
          <a:p>
            <a:pPr>
              <a:buFontTx/>
              <a:buNone/>
              <a:defRPr/>
            </a:pPr>
            <a:r>
              <a:rPr lang="en-US" sz="2500" dirty="0"/>
              <a:t>3. </a:t>
            </a:r>
            <a:r>
              <a:rPr lang="en-US" sz="2500" dirty="0" err="1"/>
              <a:t>Đọc</a:t>
            </a:r>
            <a:r>
              <a:rPr lang="en-US" sz="2500" dirty="0"/>
              <a:t> McCauley2021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biết</a:t>
            </a:r>
            <a:r>
              <a:rPr lang="en-US" sz="2500" dirty="0"/>
              <a:t> </a:t>
            </a:r>
            <a:r>
              <a:rPr lang="en-US" sz="2500" dirty="0" err="1"/>
              <a:t>tại</a:t>
            </a:r>
            <a:r>
              <a:rPr lang="en-US" sz="2500" dirty="0"/>
              <a:t> </a:t>
            </a:r>
            <a:r>
              <a:rPr lang="en-US" sz="2500" dirty="0" err="1"/>
              <a:t>sao</a:t>
            </a:r>
            <a:r>
              <a:rPr lang="en-US" sz="2500" dirty="0"/>
              <a:t> </a:t>
            </a:r>
            <a:r>
              <a:rPr lang="en-US" sz="2500" dirty="0" err="1"/>
              <a:t>tác</a:t>
            </a:r>
            <a:r>
              <a:rPr lang="en-US" sz="2500" dirty="0"/>
              <a:t> </a:t>
            </a:r>
            <a:r>
              <a:rPr lang="en-US" sz="2500" dirty="0" err="1"/>
              <a:t>giả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rằng</a:t>
            </a:r>
            <a:r>
              <a:rPr lang="en-US" sz="2500" dirty="0"/>
              <a:t> bitcoin </a:t>
            </a:r>
            <a:r>
              <a:rPr lang="en-US" sz="2500" dirty="0" err="1"/>
              <a:t>tệ</a:t>
            </a:r>
            <a:r>
              <a:rPr lang="en-US" sz="2500" dirty="0"/>
              <a:t> </a:t>
            </a:r>
            <a:r>
              <a:rPr lang="en-US" sz="2500" dirty="0" err="1"/>
              <a:t>hơn</a:t>
            </a:r>
            <a:r>
              <a:rPr lang="en-US" sz="2500" dirty="0"/>
              <a:t> Ponzi Scheme? Anh/</a:t>
            </a:r>
            <a:r>
              <a:rPr lang="en-US" sz="2500" dirty="0" err="1"/>
              <a:t>Chị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đồng</a:t>
            </a:r>
            <a:r>
              <a:rPr lang="en-US" sz="2500" dirty="0"/>
              <a:t> ý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tác</a:t>
            </a:r>
            <a:r>
              <a:rPr lang="en-US" sz="2500" dirty="0"/>
              <a:t> </a:t>
            </a:r>
            <a:r>
              <a:rPr lang="en-US" sz="2500" dirty="0" err="1"/>
              <a:t>giả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? </a:t>
            </a:r>
            <a:r>
              <a:rPr lang="en-US" sz="2500" dirty="0" err="1"/>
              <a:t>Vì</a:t>
            </a:r>
            <a:r>
              <a:rPr lang="en-US" sz="2500" dirty="0"/>
              <a:t> </a:t>
            </a:r>
            <a:r>
              <a:rPr lang="en-US" sz="2500" dirty="0" err="1"/>
              <a:t>sao</a:t>
            </a:r>
            <a:r>
              <a:rPr lang="en-US" sz="2500" dirty="0"/>
              <a:t>?</a:t>
            </a:r>
          </a:p>
          <a:p>
            <a:pPr>
              <a:buFontTx/>
              <a:buNone/>
              <a:defRPr/>
            </a:pPr>
            <a:endParaRPr lang="vi-VN" sz="2500" i="1" dirty="0"/>
          </a:p>
        </p:txBody>
      </p:sp>
      <p:sp>
        <p:nvSpPr>
          <p:cNvPr id="26628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V.	BÀI TẬP VỀ NHÀ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7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30A41-56D5-4CD0-9C49-AFCC791A045A}" type="slidenum">
              <a:rPr lang="vi-VN" smtClean="0"/>
              <a:pPr/>
              <a:t>41</a:t>
            </a:fld>
            <a:endParaRPr lang="vi-VN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4545013"/>
          </a:xfrm>
        </p:spPr>
        <p:txBody>
          <a:bodyPr/>
          <a:lstStyle/>
          <a:p>
            <a:pPr marL="514350" indent="-400050" eaLnBrk="1" hangingPunct="1">
              <a:spcBef>
                <a:spcPct val="50000"/>
              </a:spcBef>
              <a:buNone/>
            </a:pPr>
            <a:r>
              <a:rPr lang="en-US" sz="2800" dirty="0"/>
              <a:t>4. Theo Zetzche2020 </a:t>
            </a:r>
            <a:r>
              <a:rPr lang="en-US" sz="2800" dirty="0" err="1"/>
              <a:t>và</a:t>
            </a:r>
            <a:r>
              <a:rPr lang="en-US" sz="2800" dirty="0"/>
              <a:t> BIS2023, DeFi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DeFi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/>
              <a:t>ro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?</a:t>
            </a:r>
          </a:p>
          <a:p>
            <a:pPr marL="514350" indent="-400050" eaLnBrk="1" hangingPunct="1">
              <a:spcBef>
                <a:spcPct val="50000"/>
              </a:spcBef>
              <a:buNone/>
            </a:pPr>
            <a:r>
              <a:rPr lang="en-US" sz="2800" dirty="0"/>
              <a:t>5. Theo IFFEY2022, </a:t>
            </a:r>
            <a:r>
              <a:rPr lang="en-US" sz="2800" dirty="0" err="1"/>
              <a:t>lợi</a:t>
            </a:r>
            <a:r>
              <a:rPr lang="en-US" sz="2800" dirty="0"/>
              <a:t> </a:t>
            </a:r>
            <a:r>
              <a:rPr lang="en-US" sz="2800" dirty="0" err="1"/>
              <a:t>ích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Machine Learning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/>
              <a:t>ro</a:t>
            </a:r>
            <a:r>
              <a:rPr lang="en-US" sz="2800" dirty="0"/>
              <a:t> ở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/>
              <a:t>gì?</a:t>
            </a:r>
            <a:endParaRPr lang="en-US" sz="2800" dirty="0"/>
          </a:p>
          <a:p>
            <a:pPr>
              <a:buFontTx/>
              <a:buNone/>
              <a:defRPr/>
            </a:pPr>
            <a:endParaRPr lang="vi-VN" sz="2500" i="1" dirty="0"/>
          </a:p>
        </p:txBody>
      </p:sp>
      <p:sp>
        <p:nvSpPr>
          <p:cNvPr id="26628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V.	BÀI TẬP VỀ NHÀ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14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D6F5FF-558C-4371-B04B-CC261FA4FD3C}" type="slidenum">
              <a:rPr lang="vi-VN" smtClean="0"/>
              <a:pPr/>
              <a:t>42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1371600" y="2590800"/>
            <a:ext cx="67818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 err="1">
                <a:latin typeface="+mn-lt"/>
              </a:rPr>
              <a:t>Hết</a:t>
            </a:r>
            <a:r>
              <a:rPr lang="en-US" sz="6000" b="1" dirty="0">
                <a:latin typeface="+mn-lt"/>
              </a:rPr>
              <a:t> Ch</a:t>
            </a:r>
            <a:r>
              <a:rPr lang="vi-VN" sz="6000" b="1" dirty="0">
                <a:latin typeface="+mn-lt"/>
              </a:rPr>
              <a:t>ư</a:t>
            </a:r>
            <a:r>
              <a:rPr lang="en-US" sz="6000" b="1" dirty="0" err="1">
                <a:latin typeface="+mn-lt"/>
              </a:rPr>
              <a:t>ơng</a:t>
            </a:r>
            <a:r>
              <a:rPr lang="en-US" sz="6000" b="1" dirty="0">
                <a:latin typeface="+mn-lt"/>
              </a:rPr>
              <a:t>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7187"/>
            <a:ext cx="8858250" cy="469741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Tải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các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tài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liệu</a:t>
            </a:r>
            <a:r>
              <a:rPr lang="en-US" sz="3000" dirty="0">
                <a:cs typeface="Calibri" pitchFamily="34" charset="0"/>
              </a:rPr>
              <a:t> h</a:t>
            </a:r>
            <a:r>
              <a:rPr lang="vi-VN" sz="3000" dirty="0">
                <a:cs typeface="Calibri" pitchFamily="34" charset="0"/>
              </a:rPr>
              <a:t>ư</a:t>
            </a:r>
            <a:r>
              <a:rPr lang="en-US" sz="3000" dirty="0" err="1">
                <a:cs typeface="Calibri" pitchFamily="34" charset="0"/>
              </a:rPr>
              <a:t>ớng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dẫn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môn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học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từ</a:t>
            </a:r>
            <a:r>
              <a:rPr lang="en-US" sz="3000" dirty="0">
                <a:cs typeface="Calibri" pitchFamily="34" charset="0"/>
              </a:rPr>
              <a:t> website. </a:t>
            </a:r>
            <a:r>
              <a:rPr lang="en-US" sz="3000" dirty="0" err="1">
                <a:cs typeface="Calibri" pitchFamily="34" charset="0"/>
              </a:rPr>
              <a:t>Đọc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hiểu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các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tài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liệu</a:t>
            </a:r>
            <a:r>
              <a:rPr lang="en-US" sz="3000" dirty="0">
                <a:cs typeface="Calibri" pitchFamily="34" charset="0"/>
              </a:rPr>
              <a:t> đ</a:t>
            </a:r>
            <a:r>
              <a:rPr lang="vi-VN" sz="3000" dirty="0">
                <a:cs typeface="Calibri" pitchFamily="34" charset="0"/>
              </a:rPr>
              <a:t>ư</a:t>
            </a:r>
            <a:r>
              <a:rPr lang="en-US" sz="3000" dirty="0" err="1">
                <a:cs typeface="Calibri" pitchFamily="34" charset="0"/>
              </a:rPr>
              <a:t>ợc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yêu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cầu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Trao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đổi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với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giảng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viên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trên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lớp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hoặc</a:t>
            </a:r>
            <a:r>
              <a:rPr lang="en-US" sz="3000" dirty="0">
                <a:cs typeface="Calibri" pitchFamily="34" charset="0"/>
              </a:rPr>
              <a:t> qua email. </a:t>
            </a:r>
            <a:r>
              <a:rPr lang="en-US" sz="3000" dirty="0" err="1">
                <a:cs typeface="Calibri" pitchFamily="34" charset="0"/>
              </a:rPr>
              <a:t>Sắp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xếp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gặp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trực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tiếp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để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trao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đổi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riêng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với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giảng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viên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tại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văn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phòng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Bộ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môn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nếu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cần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Giữa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kỳ</a:t>
            </a:r>
            <a:r>
              <a:rPr lang="en-US" sz="3000" dirty="0">
                <a:cs typeface="Calibri" pitchFamily="34" charset="0"/>
              </a:rPr>
              <a:t> 40%. </a:t>
            </a:r>
            <a:r>
              <a:rPr lang="en-US" sz="3000" dirty="0" err="1">
                <a:cs typeface="Calibri" pitchFamily="34" charset="0"/>
              </a:rPr>
              <a:t>Cuối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kỳ</a:t>
            </a:r>
            <a:r>
              <a:rPr lang="en-US" sz="3000" dirty="0">
                <a:cs typeface="Calibri" pitchFamily="34" charset="0"/>
              </a:rPr>
              <a:t> 60%.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Thống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kê</a:t>
            </a:r>
            <a:r>
              <a:rPr lang="en-US" sz="3000" dirty="0">
                <a:cs typeface="Calibri" pitchFamily="34" charset="0"/>
              </a:rPr>
              <a:t>: </a:t>
            </a:r>
            <a:r>
              <a:rPr lang="en-US" sz="3000" dirty="0" err="1">
                <a:cs typeface="Calibri" pitchFamily="34" charset="0"/>
              </a:rPr>
              <a:t>Điểm</a:t>
            </a:r>
            <a:r>
              <a:rPr lang="en-US" sz="3000" dirty="0">
                <a:cs typeface="Calibri" pitchFamily="34" charset="0"/>
              </a:rPr>
              <a:t> A ~ 5%, B ~ 25%. C ~25%. D ~25%. F ~20%.</a:t>
            </a:r>
          </a:p>
          <a:p>
            <a:pPr>
              <a:buNone/>
            </a:pPr>
            <a:endParaRPr lang="en-US" sz="30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371600" y="219075"/>
            <a:ext cx="7772400" cy="1000125"/>
          </a:xfrm>
        </p:spPr>
        <p:txBody>
          <a:bodyPr/>
          <a:lstStyle/>
          <a:p>
            <a:pPr marL="169863"/>
            <a:r>
              <a:rPr lang="en-AU" b="1" dirty="0"/>
              <a:t>H</a:t>
            </a:r>
            <a:r>
              <a:rPr lang="vi-VN" b="1" dirty="0"/>
              <a:t>Ư</a:t>
            </a:r>
            <a:r>
              <a:rPr lang="en-US" b="1" dirty="0"/>
              <a:t>ỚNG DẪN </a:t>
            </a:r>
            <a:r>
              <a:rPr lang="en-AU" b="1" dirty="0"/>
              <a:t>TCH401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71488" indent="-471488">
              <a:spcAft>
                <a:spcPct val="20000"/>
              </a:spcAft>
            </a:pPr>
            <a:r>
              <a:rPr lang="en-AU" b="1" dirty="0"/>
              <a:t>I.	HỆ THỐNG TÀI CHÍNH</a:t>
            </a:r>
            <a:endParaRPr lang="en-US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753600" cy="5486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sz="3000" b="1" dirty="0" err="1"/>
              <a:t>Hệ</a:t>
            </a:r>
            <a:r>
              <a:rPr lang="en-US" sz="3000" b="1" dirty="0"/>
              <a:t> </a:t>
            </a:r>
            <a:r>
              <a:rPr lang="en-US" sz="3000" b="1" dirty="0" err="1"/>
              <a:t>thống</a:t>
            </a:r>
            <a:r>
              <a:rPr lang="en-US" sz="3000" b="1" dirty="0"/>
              <a:t> </a:t>
            </a:r>
            <a:r>
              <a:rPr lang="en-US" sz="3000" b="1" dirty="0" err="1"/>
              <a:t>tài</a:t>
            </a:r>
            <a:r>
              <a:rPr lang="en-US" sz="3000" b="1" dirty="0"/>
              <a:t> </a:t>
            </a:r>
            <a:r>
              <a:rPr lang="en-US" sz="3000" b="1" dirty="0" err="1"/>
              <a:t>chính</a:t>
            </a:r>
            <a:endParaRPr lang="en-US" sz="30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2600" dirty="0"/>
          </a:p>
          <a:p>
            <a:pPr eaLnBrk="1" hangingPunct="1">
              <a:buFontTx/>
              <a:buNone/>
            </a:pPr>
            <a:endParaRPr lang="en-US" sz="2600" dirty="0"/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3352800" y="2057400"/>
            <a:ext cx="24384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Tài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chính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công</a:t>
            </a:r>
            <a:endParaRPr lang="en-US" sz="2600" dirty="0"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579436" y="5562600"/>
            <a:ext cx="2798763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Tài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chính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doanh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nghiệp</a:t>
            </a:r>
            <a:endParaRPr lang="en-US" sz="2600" dirty="0"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5638800" y="5562600"/>
            <a:ext cx="2925763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Tài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chính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cá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nhân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,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hộ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gia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đình</a:t>
            </a:r>
            <a:endParaRPr lang="en-US" sz="2600" dirty="0"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048000" y="3429000"/>
            <a:ext cx="3006725" cy="1981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3600" dirty="0">
              <a:latin typeface="+mn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89363" y="3581400"/>
            <a:ext cx="1544637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600" dirty="0" err="1">
                <a:latin typeface="+mn-lt"/>
                <a:cs typeface="Arial" pitchFamily="34" charset="0"/>
              </a:rPr>
              <a:t>Thị</a:t>
            </a:r>
            <a:r>
              <a:rPr lang="en-US" sz="2600" dirty="0">
                <a:latin typeface="+mn-lt"/>
                <a:cs typeface="Arial" pitchFamily="34" charset="0"/>
              </a:rPr>
              <a:t> tr</a:t>
            </a:r>
            <a:r>
              <a:rPr lang="vi-VN" sz="2600" dirty="0">
                <a:latin typeface="+mn-lt"/>
                <a:cs typeface="Arial" pitchFamily="34" charset="0"/>
              </a:rPr>
              <a:t>ư</a:t>
            </a:r>
            <a:r>
              <a:rPr lang="en-US" sz="2600" dirty="0" err="1">
                <a:latin typeface="+mn-lt"/>
                <a:cs typeface="Arial" pitchFamily="34" charset="0"/>
              </a:rPr>
              <a:t>ờng</a:t>
            </a:r>
            <a:endParaRPr lang="en-US" sz="2600" dirty="0">
              <a:latin typeface="+mn-lt"/>
              <a:cs typeface="Arial" pitchFamily="34" charset="0"/>
            </a:endParaRPr>
          </a:p>
        </p:txBody>
      </p:sp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3582987" y="4560208"/>
            <a:ext cx="2012950" cy="577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600" dirty="0" err="1">
                <a:latin typeface="Arial" charset="0"/>
                <a:ea typeface="SimSun" pitchFamily="2" charset="-122"/>
                <a:cs typeface="Arial" charset="0"/>
              </a:rPr>
              <a:t>Định</a:t>
            </a:r>
            <a:r>
              <a:rPr lang="en-US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ea typeface="SimSun" pitchFamily="2" charset="-122"/>
                <a:cs typeface="Arial" charset="0"/>
              </a:rPr>
              <a:t>chế</a:t>
            </a:r>
            <a:endParaRPr lang="en-US" sz="2600" dirty="0">
              <a:latin typeface="Arial" charset="0"/>
              <a:ea typeface="SimSun" pitchFamily="2" charset="-122"/>
              <a:cs typeface="Arial" charset="0"/>
            </a:endParaRPr>
          </a:p>
        </p:txBody>
      </p:sp>
      <p:cxnSp>
        <p:nvCxnSpPr>
          <p:cNvPr id="7178" name="AutoShape 8"/>
          <p:cNvCxnSpPr>
            <a:cxnSpLocks noChangeShapeType="1"/>
            <a:endCxn id="7" idx="6"/>
          </p:cNvCxnSpPr>
          <p:nvPr/>
        </p:nvCxnSpPr>
        <p:spPr bwMode="auto">
          <a:xfrm flipV="1">
            <a:off x="3124200" y="4419600"/>
            <a:ext cx="2930525" cy="25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79" name="AutoShape 9"/>
          <p:cNvCxnSpPr>
            <a:cxnSpLocks noChangeShapeType="1"/>
            <a:stCxn id="7172" idx="1"/>
            <a:endCxn id="7173" idx="0"/>
          </p:cNvCxnSpPr>
          <p:nvPr/>
        </p:nvCxnSpPr>
        <p:spPr bwMode="auto">
          <a:xfrm flipH="1">
            <a:off x="1978818" y="2324100"/>
            <a:ext cx="1373982" cy="3238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0" name="AutoShape 10"/>
          <p:cNvCxnSpPr>
            <a:cxnSpLocks noChangeShapeType="1"/>
            <a:stCxn id="7172" idx="2"/>
            <a:endCxn id="7" idx="0"/>
          </p:cNvCxnSpPr>
          <p:nvPr/>
        </p:nvCxnSpPr>
        <p:spPr bwMode="auto">
          <a:xfrm flipH="1">
            <a:off x="4551363" y="2590800"/>
            <a:ext cx="20637" cy="838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1" name="AutoShape 11"/>
          <p:cNvCxnSpPr>
            <a:cxnSpLocks noChangeShapeType="1"/>
            <a:stCxn id="7" idx="3"/>
            <a:endCxn id="7173" idx="0"/>
          </p:cNvCxnSpPr>
          <p:nvPr/>
        </p:nvCxnSpPr>
        <p:spPr bwMode="auto">
          <a:xfrm flipH="1">
            <a:off x="1978818" y="5120060"/>
            <a:ext cx="1509507" cy="4425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2" name="AutoShape 12"/>
          <p:cNvCxnSpPr>
            <a:cxnSpLocks noChangeShapeType="1"/>
            <a:stCxn id="7173" idx="3"/>
            <a:endCxn id="7174" idx="1"/>
          </p:cNvCxnSpPr>
          <p:nvPr/>
        </p:nvCxnSpPr>
        <p:spPr bwMode="auto">
          <a:xfrm>
            <a:off x="3378199" y="5981700"/>
            <a:ext cx="226060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3" name="AutoShape 13"/>
          <p:cNvCxnSpPr>
            <a:cxnSpLocks noChangeShapeType="1"/>
            <a:stCxn id="7" idx="5"/>
            <a:endCxn id="7174" idx="0"/>
          </p:cNvCxnSpPr>
          <p:nvPr/>
        </p:nvCxnSpPr>
        <p:spPr bwMode="auto">
          <a:xfrm>
            <a:off x="5614400" y="5120060"/>
            <a:ext cx="1487282" cy="4425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4" name="AutoShape 14"/>
          <p:cNvCxnSpPr>
            <a:cxnSpLocks noChangeShapeType="1"/>
            <a:stCxn id="7172" idx="3"/>
            <a:endCxn id="7174" idx="0"/>
          </p:cNvCxnSpPr>
          <p:nvPr/>
        </p:nvCxnSpPr>
        <p:spPr bwMode="auto">
          <a:xfrm>
            <a:off x="5791200" y="2324100"/>
            <a:ext cx="1310482" cy="3238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D4BAC8-0A70-4CF2-926B-CD1F8BB04A96}"/>
              </a:ext>
            </a:extLst>
          </p:cNvPr>
          <p:cNvCxnSpPr>
            <a:stCxn id="7" idx="7"/>
          </p:cNvCxnSpPr>
          <p:nvPr/>
        </p:nvCxnSpPr>
        <p:spPr bwMode="auto">
          <a:xfrm flipV="1">
            <a:off x="5614400" y="2819400"/>
            <a:ext cx="1319800" cy="899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5E55B2-18E1-444E-9744-F104A5059ABF}"/>
              </a:ext>
            </a:extLst>
          </p:cNvPr>
          <p:cNvSpPr txBox="1"/>
          <p:nvPr/>
        </p:nvSpPr>
        <p:spPr>
          <a:xfrm>
            <a:off x="7010856" y="2198586"/>
            <a:ext cx="13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</a:rPr>
              <a:t>Môn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này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học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về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phần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này</a:t>
            </a:r>
            <a:r>
              <a:rPr lang="en-US" sz="2000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7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dirty="0" err="1"/>
              <a:t>Nghiên</a:t>
            </a:r>
            <a:r>
              <a:rPr lang="en-US" sz="3000" dirty="0"/>
              <a:t> </a:t>
            </a:r>
            <a:r>
              <a:rPr lang="en-US" sz="3000" dirty="0" err="1"/>
              <a:t>cứu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nghiệm</a:t>
            </a:r>
            <a:r>
              <a:rPr lang="en-US" sz="3000" dirty="0"/>
              <a:t> </a:t>
            </a:r>
            <a:r>
              <a:rPr lang="en-US" sz="3000" dirty="0" err="1"/>
              <a:t>chỉ</a:t>
            </a:r>
            <a:r>
              <a:rPr lang="en-US" sz="3000" dirty="0"/>
              <a:t> ra </a:t>
            </a:r>
            <a:r>
              <a:rPr lang="en-US" sz="3000" dirty="0" err="1"/>
              <a:t>tương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dương</a:t>
            </a:r>
            <a:r>
              <a:rPr lang="en-US" sz="3000" dirty="0"/>
              <a:t> </a:t>
            </a:r>
            <a:r>
              <a:rPr lang="en-US" sz="3000" dirty="0" err="1"/>
              <a:t>giữa</a:t>
            </a:r>
            <a:r>
              <a:rPr lang="en-US" sz="3000" dirty="0"/>
              <a:t> </a:t>
            </a:r>
            <a:r>
              <a:rPr lang="en-US" sz="3000" dirty="0" err="1"/>
              <a:t>quy</a:t>
            </a:r>
            <a:r>
              <a:rPr lang="en-US" sz="3000" dirty="0"/>
              <a:t> </a:t>
            </a:r>
            <a:r>
              <a:rPr lang="en-US" sz="3000" dirty="0" err="1"/>
              <a:t>mô</a:t>
            </a:r>
            <a:r>
              <a:rPr lang="en-US" sz="3000" dirty="0"/>
              <a:t>, </a:t>
            </a:r>
            <a:r>
              <a:rPr lang="en-US" sz="3000" dirty="0" err="1"/>
              <a:t>chiều</a:t>
            </a:r>
            <a:r>
              <a:rPr lang="en-US" sz="3000" dirty="0"/>
              <a:t> </a:t>
            </a:r>
            <a:r>
              <a:rPr lang="en-US" sz="3000" dirty="0" err="1"/>
              <a:t>sâu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mức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triển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tăng</a:t>
            </a:r>
            <a:r>
              <a:rPr lang="en-US" sz="3000" dirty="0"/>
              <a:t> </a:t>
            </a:r>
            <a:r>
              <a:rPr lang="en-US" sz="3000" dirty="0" err="1"/>
              <a:t>trưởng</a:t>
            </a:r>
            <a:r>
              <a:rPr lang="en-US" sz="3000" dirty="0"/>
              <a:t> GDP. </a:t>
            </a:r>
            <a:r>
              <a:rPr lang="en-US" sz="2000" i="1" dirty="0"/>
              <a:t>(Refer: </a:t>
            </a:r>
            <a:r>
              <a:rPr lang="en-US" sz="2000" i="1" dirty="0" err="1"/>
              <a:t>Rajan</a:t>
            </a:r>
            <a:r>
              <a:rPr lang="en-US" sz="2000" i="1" dirty="0"/>
              <a:t>, Zingales: Financial Independence and Growth, The American Economic Review, 1998)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cuộc</a:t>
            </a:r>
            <a:r>
              <a:rPr lang="en-US" sz="3000" dirty="0"/>
              <a:t> </a:t>
            </a:r>
            <a:r>
              <a:rPr lang="en-US" sz="3000" dirty="0" err="1"/>
              <a:t>khủng</a:t>
            </a:r>
            <a:r>
              <a:rPr lang="en-US" sz="3000" dirty="0"/>
              <a:t> </a:t>
            </a:r>
            <a:r>
              <a:rPr lang="en-US" sz="3000" dirty="0" err="1"/>
              <a:t>hoảng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ảnh</a:t>
            </a:r>
            <a:r>
              <a:rPr lang="en-US" sz="3000" dirty="0"/>
              <a:t> </a:t>
            </a:r>
            <a:r>
              <a:rPr lang="en-US" sz="3000" dirty="0" err="1"/>
              <a:t>hưởng</a:t>
            </a:r>
            <a:r>
              <a:rPr lang="en-US" sz="3000" dirty="0"/>
              <a:t> </a:t>
            </a:r>
            <a:r>
              <a:rPr lang="en-US" sz="3000" dirty="0" err="1"/>
              <a:t>sâu</a:t>
            </a:r>
            <a:r>
              <a:rPr lang="en-US" sz="3000" dirty="0"/>
              <a:t> </a:t>
            </a:r>
            <a:r>
              <a:rPr lang="en-US" sz="3000" dirty="0" err="1"/>
              <a:t>rộng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lâu</a:t>
            </a:r>
            <a:r>
              <a:rPr lang="en-US" sz="3000" dirty="0"/>
              <a:t> </a:t>
            </a:r>
            <a:r>
              <a:rPr lang="en-US" sz="3000" dirty="0" err="1"/>
              <a:t>dài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nền</a:t>
            </a:r>
            <a:r>
              <a:rPr lang="en-US" sz="3000" dirty="0"/>
              <a:t> </a:t>
            </a:r>
            <a:r>
              <a:rPr lang="en-US" sz="3000" dirty="0" err="1"/>
              <a:t>kinh</a:t>
            </a:r>
            <a:r>
              <a:rPr lang="en-US" sz="3000" dirty="0"/>
              <a:t> </a:t>
            </a:r>
            <a:r>
              <a:rPr lang="en-US" sz="3000" dirty="0" err="1"/>
              <a:t>tế</a:t>
            </a:r>
            <a:r>
              <a:rPr lang="en-US" sz="3000" dirty="0"/>
              <a:t>. </a:t>
            </a:r>
            <a:r>
              <a:rPr lang="en-US" sz="2000" i="1" dirty="0"/>
              <a:t>(Refer: </a:t>
            </a:r>
            <a:r>
              <a:rPr lang="en-US" sz="2000" i="1" dirty="0" err="1"/>
              <a:t>Cecchetti</a:t>
            </a:r>
            <a:r>
              <a:rPr lang="en-US" sz="2000" i="1" dirty="0"/>
              <a:t>, Kohler, Upper: Financial Crises and Economic Activity, BIS working paper, 2009)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2A658E-78E4-4189-A6AB-A117F5EB6BE5}" type="slidenum">
              <a:rPr lang="vi-VN" smtClean="0"/>
              <a:pPr/>
              <a:t>8</a:t>
            </a:fld>
            <a:endParaRPr lang="vi-VN"/>
          </a:p>
        </p:txBody>
      </p:sp>
      <p:sp>
        <p:nvSpPr>
          <p:cNvPr id="8196" name="Content Placeholder 5"/>
          <p:cNvSpPr>
            <a:spLocks noGrp="1"/>
          </p:cNvSpPr>
          <p:nvPr>
            <p:ph idx="1"/>
          </p:nvPr>
        </p:nvSpPr>
        <p:spPr>
          <a:xfrm>
            <a:off x="76200" y="13223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 err="1"/>
              <a:t>Tài</a:t>
            </a:r>
            <a:r>
              <a:rPr lang="en-US" sz="3000" b="1" i="1" dirty="0"/>
              <a:t> </a:t>
            </a:r>
            <a:r>
              <a:rPr lang="en-US" sz="3000" b="1" i="1" dirty="0" err="1"/>
              <a:t>chính</a:t>
            </a:r>
            <a:r>
              <a:rPr lang="en-US" sz="3000" b="1" i="1" dirty="0"/>
              <a:t> </a:t>
            </a:r>
            <a:r>
              <a:rPr lang="en-US" sz="3000" b="1" i="1" dirty="0" err="1"/>
              <a:t>công</a:t>
            </a:r>
            <a:r>
              <a:rPr lang="en-US" sz="3000" b="1" i="1" dirty="0"/>
              <a:t> (TCH431)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Thu chi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phủ</a:t>
            </a:r>
            <a:r>
              <a:rPr lang="en-US" sz="3000" dirty="0"/>
              <a:t> </a:t>
            </a:r>
            <a:r>
              <a:rPr lang="en-US" sz="3000" dirty="0" err="1"/>
              <a:t>phục</a:t>
            </a:r>
            <a:r>
              <a:rPr lang="en-US" sz="3000" dirty="0"/>
              <a:t> </a:t>
            </a:r>
            <a:r>
              <a:rPr lang="en-US" sz="3000" dirty="0" err="1"/>
              <a:t>vụ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sách</a:t>
            </a:r>
            <a:r>
              <a:rPr lang="en-US" sz="3000" dirty="0"/>
              <a:t> </a:t>
            </a:r>
            <a:r>
              <a:rPr lang="en-US" sz="3000" dirty="0" err="1"/>
              <a:t>vì</a:t>
            </a:r>
            <a:r>
              <a:rPr lang="en-US" sz="3000" dirty="0"/>
              <a:t> </a:t>
            </a:r>
            <a:r>
              <a:rPr lang="en-US" sz="3000" dirty="0" err="1"/>
              <a:t>mục</a:t>
            </a:r>
            <a:r>
              <a:rPr lang="en-US" sz="3000" dirty="0"/>
              <a:t> </a:t>
            </a:r>
            <a:r>
              <a:rPr lang="en-US" sz="3000" dirty="0" err="1"/>
              <a:t>tiêu</a:t>
            </a:r>
            <a:r>
              <a:rPr lang="en-US" sz="3000" dirty="0"/>
              <a:t> </a:t>
            </a: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bổ</a:t>
            </a:r>
            <a:r>
              <a:rPr lang="en-US" sz="3000" dirty="0"/>
              <a:t> </a:t>
            </a: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lực</a:t>
            </a:r>
            <a:r>
              <a:rPr lang="en-US" sz="3000" dirty="0"/>
              <a:t> </a:t>
            </a:r>
            <a:r>
              <a:rPr lang="en-US" sz="3000" dirty="0" err="1"/>
              <a:t>xã</a:t>
            </a:r>
            <a:r>
              <a:rPr lang="en-US" sz="3000" dirty="0"/>
              <a:t> </a:t>
            </a:r>
            <a:r>
              <a:rPr lang="en-US" sz="3000" dirty="0" err="1"/>
              <a:t>hội</a:t>
            </a:r>
            <a:r>
              <a:rPr lang="en-US" sz="3000" dirty="0"/>
              <a:t>, </a:t>
            </a: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phối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nhập</a:t>
            </a:r>
            <a:r>
              <a:rPr lang="en-US" sz="3000" dirty="0"/>
              <a:t>, </a:t>
            </a:r>
            <a:r>
              <a:rPr lang="en-US" sz="3000" dirty="0" err="1"/>
              <a:t>ổn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kinh</a:t>
            </a:r>
            <a:r>
              <a:rPr lang="en-US" sz="3000" dirty="0"/>
              <a:t> </a:t>
            </a:r>
            <a:r>
              <a:rPr lang="en-US" sz="3000" dirty="0" err="1"/>
              <a:t>tế</a:t>
            </a:r>
            <a:r>
              <a:rPr lang="en-US" sz="3000" dirty="0"/>
              <a:t>.</a:t>
            </a:r>
          </a:p>
          <a:p>
            <a:pPr>
              <a:buFontTx/>
              <a:buNone/>
            </a:pPr>
            <a:r>
              <a:rPr lang="en-US" sz="3000" b="1" i="1" dirty="0" err="1"/>
              <a:t>Tài</a:t>
            </a:r>
            <a:r>
              <a:rPr lang="en-US" sz="3000" b="1" i="1" dirty="0"/>
              <a:t> </a:t>
            </a:r>
            <a:r>
              <a:rPr lang="en-US" sz="3000" b="1" i="1" dirty="0" err="1"/>
              <a:t>chính</a:t>
            </a:r>
            <a:r>
              <a:rPr lang="en-US" sz="3000" b="1" i="1" dirty="0"/>
              <a:t> </a:t>
            </a:r>
            <a:r>
              <a:rPr lang="en-US" sz="3000" b="1" i="1" dirty="0" err="1"/>
              <a:t>doanh</a:t>
            </a:r>
            <a:r>
              <a:rPr lang="en-US" sz="3000" b="1" i="1" dirty="0"/>
              <a:t> </a:t>
            </a:r>
            <a:r>
              <a:rPr lang="en-US" sz="3000" b="1" i="1" dirty="0" err="1"/>
              <a:t>nghiệp</a:t>
            </a:r>
            <a:r>
              <a:rPr lang="en-US" sz="3000" b="1" i="1" dirty="0"/>
              <a:t> (TCH321)</a:t>
            </a:r>
            <a:endParaRPr lang="vi-VN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Thu chi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doanh</a:t>
            </a:r>
            <a:r>
              <a:rPr lang="en-US" sz="3000" dirty="0"/>
              <a:t> </a:t>
            </a:r>
            <a:r>
              <a:rPr lang="en-US" sz="3000" dirty="0" err="1"/>
              <a:t>nghiệp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tối</a:t>
            </a:r>
            <a:r>
              <a:rPr lang="en-US" sz="3000" dirty="0"/>
              <a:t> </a:t>
            </a:r>
            <a:r>
              <a:rPr lang="en-US" sz="3000" dirty="0" err="1"/>
              <a:t>đa</a:t>
            </a:r>
            <a:r>
              <a:rPr lang="en-US" sz="3000" dirty="0"/>
              <a:t> </a:t>
            </a:r>
            <a:r>
              <a:rPr lang="en-US" sz="3000" dirty="0" err="1"/>
              <a:t>hóa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chủ</a:t>
            </a:r>
            <a:r>
              <a:rPr lang="en-US" sz="3000" dirty="0"/>
              <a:t> </a:t>
            </a:r>
            <a:r>
              <a:rPr lang="en-US" sz="3000" dirty="0" err="1"/>
              <a:t>sở</a:t>
            </a:r>
            <a:r>
              <a:rPr lang="en-US" sz="3000" dirty="0"/>
              <a:t> </a:t>
            </a:r>
            <a:r>
              <a:rPr lang="en-US" sz="3000" dirty="0" err="1"/>
              <a:t>hữu</a:t>
            </a:r>
            <a:r>
              <a:rPr lang="en-US" sz="3000" dirty="0"/>
              <a:t>.</a:t>
            </a:r>
          </a:p>
          <a:p>
            <a:pPr>
              <a:buFontTx/>
              <a:buNone/>
            </a:pPr>
            <a:r>
              <a:rPr lang="en-US" sz="3000" b="1" i="1" dirty="0" err="1"/>
              <a:t>Tài</a:t>
            </a:r>
            <a:r>
              <a:rPr lang="en-US" sz="3000" b="1" i="1" dirty="0"/>
              <a:t> </a:t>
            </a:r>
            <a:r>
              <a:rPr lang="en-US" sz="3000" b="1" i="1" dirty="0" err="1"/>
              <a:t>chính</a:t>
            </a:r>
            <a:r>
              <a:rPr lang="en-US" sz="3000" b="1" i="1" dirty="0"/>
              <a:t> </a:t>
            </a:r>
            <a:r>
              <a:rPr lang="en-US" sz="3000" b="1" i="1" dirty="0" err="1"/>
              <a:t>cá</a:t>
            </a:r>
            <a:r>
              <a:rPr lang="en-US" sz="3000" b="1" i="1" dirty="0"/>
              <a:t> </a:t>
            </a:r>
            <a:r>
              <a:rPr lang="en-US" sz="3000" b="1" i="1" dirty="0" err="1"/>
              <a:t>nhân</a:t>
            </a:r>
            <a:r>
              <a:rPr lang="en-US" sz="3000" b="1" i="1" dirty="0"/>
              <a:t> (TCH405)</a:t>
            </a:r>
            <a:endParaRPr lang="vi-VN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Thu chi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cá</a:t>
            </a:r>
            <a:r>
              <a:rPr lang="en-US" sz="3000" dirty="0"/>
              <a:t> </a:t>
            </a:r>
            <a:r>
              <a:rPr lang="en-US" sz="3000" dirty="0" err="1"/>
              <a:t>nhân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hộ</a:t>
            </a:r>
            <a:r>
              <a:rPr lang="en-US" sz="3000" dirty="0"/>
              <a:t> </a:t>
            </a:r>
            <a:r>
              <a:rPr lang="en-US" sz="3000" dirty="0" err="1"/>
              <a:t>gia</a:t>
            </a:r>
            <a:r>
              <a:rPr lang="en-US" sz="3000" dirty="0"/>
              <a:t> </a:t>
            </a:r>
            <a:r>
              <a:rPr lang="en-US" sz="3000" dirty="0" err="1"/>
              <a:t>đình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tối</a:t>
            </a:r>
            <a:r>
              <a:rPr lang="en-US" sz="3000" dirty="0"/>
              <a:t> </a:t>
            </a:r>
            <a:r>
              <a:rPr lang="en-US" sz="3000" dirty="0" err="1"/>
              <a:t>đa</a:t>
            </a:r>
            <a:r>
              <a:rPr lang="en-US" sz="3000" dirty="0"/>
              <a:t> </a:t>
            </a:r>
            <a:r>
              <a:rPr lang="en-US" sz="3000" dirty="0" err="1"/>
              <a:t>hóa</a:t>
            </a:r>
            <a:r>
              <a:rPr lang="en-US" sz="3000" dirty="0"/>
              <a:t> </a:t>
            </a: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hữu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. </a:t>
            </a:r>
            <a:endParaRPr lang="vi-VN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9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22387"/>
            <a:ext cx="9067800" cy="46974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b="1" dirty="0" err="1"/>
              <a:t>Nguồn</a:t>
            </a:r>
            <a:r>
              <a:rPr lang="en-US" sz="3000" b="1" dirty="0"/>
              <a:t> </a:t>
            </a:r>
            <a:r>
              <a:rPr lang="en-US" sz="3000" b="1" dirty="0" err="1"/>
              <a:t>vốn</a:t>
            </a:r>
            <a:r>
              <a:rPr lang="en-US" sz="3000" b="1" dirty="0"/>
              <a:t> </a:t>
            </a:r>
            <a:r>
              <a:rPr lang="en-US" sz="3000" b="1" dirty="0" err="1"/>
              <a:t>bên</a:t>
            </a:r>
            <a:r>
              <a:rPr lang="en-US" sz="3000" b="1" dirty="0"/>
              <a:t> </a:t>
            </a:r>
            <a:r>
              <a:rPr lang="en-US" sz="3000" b="1" dirty="0" err="1"/>
              <a:t>trong</a:t>
            </a:r>
            <a:r>
              <a:rPr lang="en-US" sz="3000" b="1" dirty="0"/>
              <a:t>: </a:t>
            </a:r>
            <a:r>
              <a:rPr lang="en-US" sz="3000" dirty="0" err="1"/>
              <a:t>Tái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tư</a:t>
            </a:r>
            <a:r>
              <a:rPr lang="en-US" sz="3000" dirty="0"/>
              <a:t> </a:t>
            </a:r>
            <a:r>
              <a:rPr lang="en-US" sz="3000" dirty="0" err="1"/>
              <a:t>dòng</a:t>
            </a:r>
            <a:r>
              <a:rPr lang="en-US" sz="3000" dirty="0"/>
              <a:t> </a:t>
            </a: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sản</a:t>
            </a:r>
            <a:r>
              <a:rPr lang="en-US" sz="3000" dirty="0"/>
              <a:t> </a:t>
            </a:r>
            <a:r>
              <a:rPr lang="en-US" sz="3000" dirty="0" err="1"/>
              <a:t>sinh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hoạt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r>
              <a:rPr lang="en-US" sz="3000" dirty="0"/>
              <a:t> </a:t>
            </a:r>
            <a:r>
              <a:rPr lang="en-US" sz="3000" dirty="0" err="1"/>
              <a:t>bình</a:t>
            </a:r>
            <a:r>
              <a:rPr lang="en-US" sz="3000" dirty="0"/>
              <a:t> </a:t>
            </a:r>
            <a:r>
              <a:rPr lang="en-US" sz="3000" dirty="0" err="1"/>
              <a:t>thường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chủ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b="1" dirty="0" err="1"/>
              <a:t>Nguồn</a:t>
            </a:r>
            <a:r>
              <a:rPr lang="en-US" sz="3000" b="1" dirty="0"/>
              <a:t> </a:t>
            </a:r>
            <a:r>
              <a:rPr lang="en-US" sz="3000" b="1" dirty="0" err="1"/>
              <a:t>vốn</a:t>
            </a:r>
            <a:r>
              <a:rPr lang="en-US" sz="3000" b="1" dirty="0"/>
              <a:t> </a:t>
            </a:r>
            <a:r>
              <a:rPr lang="en-US" sz="3000" b="1" dirty="0" err="1"/>
              <a:t>bên</a:t>
            </a:r>
            <a:r>
              <a:rPr lang="en-US" sz="3000" b="1" dirty="0"/>
              <a:t> </a:t>
            </a:r>
            <a:r>
              <a:rPr lang="en-US" sz="3000" b="1" dirty="0" err="1"/>
              <a:t>ngoài</a:t>
            </a:r>
            <a:r>
              <a:rPr lang="en-US" sz="3000" dirty="0"/>
              <a:t>: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chủ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</a:t>
            </a:r>
            <a:r>
              <a:rPr lang="en-US" sz="3000" dirty="0" err="1"/>
              <a:t>sẽ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thâm</a:t>
            </a:r>
            <a:r>
              <a:rPr lang="en-US" sz="3000" dirty="0"/>
              <a:t> </a:t>
            </a:r>
            <a:r>
              <a:rPr lang="en-US" sz="3000" dirty="0" err="1"/>
              <a:t>hụt</a:t>
            </a:r>
            <a:r>
              <a:rPr lang="en-US" sz="3000" dirty="0"/>
              <a:t>,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khác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thặng</a:t>
            </a:r>
            <a:r>
              <a:rPr lang="en-US" sz="3000" dirty="0"/>
              <a:t> </a:t>
            </a:r>
            <a:r>
              <a:rPr lang="en-US" sz="3000" dirty="0" err="1"/>
              <a:t>dư</a:t>
            </a:r>
            <a:r>
              <a:rPr lang="en-US" sz="3000" dirty="0"/>
              <a:t> </a:t>
            </a:r>
            <a:r>
              <a:rPr lang="en-US" sz="3000" dirty="0" err="1"/>
              <a:t>ngân</a:t>
            </a:r>
            <a:r>
              <a:rPr lang="en-US" sz="3000" dirty="0"/>
              <a:t> </a:t>
            </a:r>
            <a:r>
              <a:rPr lang="en-US" sz="3000" dirty="0" err="1"/>
              <a:t>sách</a:t>
            </a:r>
            <a:r>
              <a:rPr lang="en-US" sz="3000" dirty="0"/>
              <a:t>. </a:t>
            </a:r>
            <a:r>
              <a:rPr lang="en-US" sz="3000" dirty="0" err="1"/>
              <a:t>Họ</a:t>
            </a:r>
            <a:r>
              <a:rPr lang="en-US" sz="3000" dirty="0"/>
              <a:t> </a:t>
            </a:r>
            <a:r>
              <a:rPr lang="en-US" sz="3000" dirty="0" err="1"/>
              <a:t>trao</a:t>
            </a:r>
            <a:r>
              <a:rPr lang="en-US" sz="3000" dirty="0"/>
              <a:t> </a:t>
            </a:r>
            <a:r>
              <a:rPr lang="en-US" sz="3000" dirty="0" err="1"/>
              <a:t>đổi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nhau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qua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trợ</a:t>
            </a:r>
            <a:r>
              <a:rPr lang="en-US" sz="3000" dirty="0"/>
              <a:t> </a:t>
            </a:r>
            <a:r>
              <a:rPr lang="en-US" sz="3000" dirty="0" err="1"/>
              <a:t>trực</a:t>
            </a:r>
            <a:r>
              <a:rPr lang="en-US" sz="3000" dirty="0"/>
              <a:t> </a:t>
            </a:r>
            <a:r>
              <a:rPr lang="en-US" sz="3000" dirty="0" err="1"/>
              <a:t>tiếp</a:t>
            </a:r>
            <a:r>
              <a:rPr lang="en-US" sz="3000" dirty="0"/>
              <a:t> </a:t>
            </a:r>
            <a:r>
              <a:rPr lang="en-US" sz="3000" dirty="0" err="1"/>
              <a:t>hoặc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trợ</a:t>
            </a:r>
            <a:r>
              <a:rPr lang="en-US" sz="3000" dirty="0"/>
              <a:t> </a:t>
            </a:r>
            <a:r>
              <a:rPr lang="en-US" sz="3000" dirty="0" err="1"/>
              <a:t>gián</a:t>
            </a:r>
            <a:r>
              <a:rPr lang="en-US" sz="3000" dirty="0"/>
              <a:t> </a:t>
            </a:r>
            <a:r>
              <a:rPr lang="en-US" sz="3000" dirty="0" err="1"/>
              <a:t>tiếp</a:t>
            </a:r>
            <a:r>
              <a:rPr lang="en-US" sz="3000" dirty="0"/>
              <a:t> </a:t>
            </a:r>
            <a:r>
              <a:rPr lang="en-US" sz="3000" dirty="0" err="1"/>
              <a:t>bằng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cụ</a:t>
            </a:r>
            <a:r>
              <a:rPr lang="en-US" sz="3000" dirty="0"/>
              <a:t>/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sản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.</a:t>
            </a:r>
          </a:p>
          <a:p>
            <a:pPr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HỆ THỐNG TÀI CHÍNH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2902</Words>
  <Application>Microsoft Office PowerPoint</Application>
  <PresentationFormat>On-screen Show (4:3)</PresentationFormat>
  <Paragraphs>329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.VnTimeH</vt:lpstr>
      <vt:lpstr>Arial</vt:lpstr>
      <vt:lpstr>arial (Body)</vt:lpstr>
      <vt:lpstr>Times New Roman</vt:lpstr>
      <vt:lpstr>Wingdings</vt:lpstr>
      <vt:lpstr>1_Office Theme</vt:lpstr>
      <vt:lpstr>Office Theme</vt:lpstr>
      <vt:lpstr>PowerPoint Presentation</vt:lpstr>
      <vt:lpstr>TCH401 THỊ TRƯỜNG TÀI CHÍNH VÀ ĐỊNH CHẾ TÀI CHÍNH Nguyễn Mạnh Hiệp 2021 </vt:lpstr>
      <vt:lpstr>CHƯƠNG 1 CÁC VẤN ĐỀ CƠ BẢN </vt:lpstr>
      <vt:lpstr>Nội dung chương này</vt:lpstr>
      <vt:lpstr>HƯỚNG DẪN TCH401</vt:lpstr>
      <vt:lpstr>I. HỆ THỐNG TÀI CHÍNH</vt:lpstr>
      <vt:lpstr>I. HỆ THỐNG TÀI CHÍNH</vt:lpstr>
      <vt:lpstr>I. HỆ THỐNG TÀI CHÍNH</vt:lpstr>
      <vt:lpstr>I. HỆ THỐNG TÀI CHÍNH</vt:lpstr>
      <vt:lpstr>I. HỆ THỐNG TÀI CHÍNH</vt:lpstr>
      <vt:lpstr>I. HỆ THỐNG TÀI CHÍNH</vt:lpstr>
      <vt:lpstr>I. HỆ THỐNG TÀI CHÍNH</vt:lpstr>
      <vt:lpstr>I. HỆ THỐNG TÀI CHÍNH</vt:lpstr>
      <vt:lpstr>I. HỆ THỐNG TÀI CHÍNH</vt:lpstr>
      <vt:lpstr>I. HỆ THỐNG TÀI CHÍNH</vt:lpstr>
      <vt:lpstr>I. HỆ THỐNG TÀI CHÍNH</vt:lpstr>
      <vt:lpstr>I. HỆ THỐNG TÀI CHÍNH</vt:lpstr>
      <vt:lpstr>I. HỆ THỐNG TÀI CHÍNH</vt:lpstr>
      <vt:lpstr>I. HỆ THỐNG TÀI CHÍNH</vt:lpstr>
      <vt:lpstr>II. THỊ TRƯỜNG TÀI CHÍNH</vt:lpstr>
      <vt:lpstr>II. THỊ TRƯỜNG TÀI CHÍNH</vt:lpstr>
      <vt:lpstr>II. THỊ TRƯỜNG TÀI CHÍNH</vt:lpstr>
      <vt:lpstr>II. THỊ TRƯỜNG TÀI CHÍNH</vt:lpstr>
      <vt:lpstr>II. THỊ TRƯỜNG TÀI CHÍNH</vt:lpstr>
      <vt:lpstr>II. THỊ TRƯỜNG TÀI CHÍNH</vt:lpstr>
      <vt:lpstr>II. THỊ TRƯỜNG TÀI CHÍNH</vt:lpstr>
      <vt:lpstr>II. THỊ TRƯỜNG TÀI CHÍNH</vt:lpstr>
      <vt:lpstr>II. THỊ TRƯỜNG TÀI CHÍNH</vt:lpstr>
      <vt:lpstr>II. THỊ TRƯỜNG TÀI CHÍNH</vt:lpstr>
      <vt:lpstr>III. ĐỊNH CHẾ TÀI CHÍNH</vt:lpstr>
      <vt:lpstr>III. ĐỊNH CHẾ TÀI CHÍNH</vt:lpstr>
      <vt:lpstr>III. ĐỊNH CHẾ TÀI CHÍNH</vt:lpstr>
      <vt:lpstr>III. ĐỊNH CHẾ TÀI CHÍNH</vt:lpstr>
      <vt:lpstr>III. ĐỊNH CHẾ TÀI CHÍNH</vt:lpstr>
      <vt:lpstr>III. ĐỊNH CHẾ TÀI CHÍNH</vt:lpstr>
      <vt:lpstr>IV. QUY LUẬT MỘT GIÁ</vt:lpstr>
      <vt:lpstr>IV. QUY LUẬT MỘT GIÁ</vt:lpstr>
      <vt:lpstr>IV. QUY LUẬT MỘT GIÁ</vt:lpstr>
      <vt:lpstr>IV. CÂU HỎI VUI</vt:lpstr>
      <vt:lpstr>V. BÀI TẬP VỀ NHÀ</vt:lpstr>
      <vt:lpstr>V. BÀI TẬP VỀ NHÀ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tung hao</cp:lastModifiedBy>
  <cp:revision>302</cp:revision>
  <dcterms:created xsi:type="dcterms:W3CDTF">2008-06-05T02:16:22Z</dcterms:created>
  <dcterms:modified xsi:type="dcterms:W3CDTF">2023-12-28T11:13:47Z</dcterms:modified>
</cp:coreProperties>
</file>