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0.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1.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2.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8"/>
  </p:notesMasterIdLst>
  <p:sldIdLst>
    <p:sldId id="256" r:id="rId2"/>
    <p:sldId id="257" r:id="rId3"/>
    <p:sldId id="304" r:id="rId4"/>
    <p:sldId id="287" r:id="rId5"/>
    <p:sldId id="288" r:id="rId6"/>
    <p:sldId id="290" r:id="rId7"/>
    <p:sldId id="296" r:id="rId8"/>
    <p:sldId id="298" r:id="rId9"/>
    <p:sldId id="306" r:id="rId10"/>
    <p:sldId id="402" r:id="rId11"/>
    <p:sldId id="320" r:id="rId12"/>
    <p:sldId id="318" r:id="rId13"/>
    <p:sldId id="416" r:id="rId14"/>
    <p:sldId id="286" r:id="rId15"/>
    <p:sldId id="260" r:id="rId16"/>
    <p:sldId id="262" r:id="rId17"/>
    <p:sldId id="321" r:id="rId18"/>
    <p:sldId id="263" r:id="rId19"/>
    <p:sldId id="316" r:id="rId20"/>
    <p:sldId id="317" r:id="rId21"/>
    <p:sldId id="315" r:id="rId22"/>
    <p:sldId id="307" r:id="rId23"/>
    <p:sldId id="308" r:id="rId24"/>
    <p:sldId id="309" r:id="rId25"/>
    <p:sldId id="311" r:id="rId26"/>
    <p:sldId id="312" r:id="rId27"/>
    <p:sldId id="323" r:id="rId28"/>
    <p:sldId id="324" r:id="rId29"/>
    <p:sldId id="327" r:id="rId30"/>
    <p:sldId id="330" r:id="rId31"/>
    <p:sldId id="547" r:id="rId32"/>
    <p:sldId id="331" r:id="rId33"/>
    <p:sldId id="332" r:id="rId34"/>
    <p:sldId id="333" r:id="rId35"/>
    <p:sldId id="334" r:id="rId36"/>
    <p:sldId id="335" r:id="rId37"/>
    <p:sldId id="280" r:id="rId38"/>
    <p:sldId id="281" r:id="rId39"/>
    <p:sldId id="548" r:id="rId40"/>
    <p:sldId id="336" r:id="rId41"/>
    <p:sldId id="337" r:id="rId42"/>
    <p:sldId id="264"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404" r:id="rId67"/>
    <p:sldId id="364" r:id="rId68"/>
    <p:sldId id="365" r:id="rId69"/>
    <p:sldId id="366" r:id="rId70"/>
    <p:sldId id="368" r:id="rId71"/>
    <p:sldId id="369" r:id="rId72"/>
    <p:sldId id="367" r:id="rId73"/>
    <p:sldId id="370" r:id="rId74"/>
    <p:sldId id="272" r:id="rId75"/>
    <p:sldId id="405" r:id="rId76"/>
    <p:sldId id="412" r:id="rId77"/>
    <p:sldId id="372" r:id="rId78"/>
    <p:sldId id="292" r:id="rId79"/>
    <p:sldId id="397" r:id="rId80"/>
    <p:sldId id="395" r:id="rId81"/>
    <p:sldId id="396" r:id="rId82"/>
    <p:sldId id="407" r:id="rId83"/>
    <p:sldId id="408" r:id="rId84"/>
    <p:sldId id="409" r:id="rId85"/>
    <p:sldId id="373" r:id="rId86"/>
    <p:sldId id="376" r:id="rId87"/>
    <p:sldId id="374" r:id="rId88"/>
    <p:sldId id="375"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2" r:id="rId104"/>
    <p:sldId id="393" r:id="rId105"/>
    <p:sldId id="394" r:id="rId106"/>
    <p:sldId id="391" r:id="rId107"/>
    <p:sldId id="411" r:id="rId108"/>
    <p:sldId id="509" r:id="rId109"/>
    <p:sldId id="441" r:id="rId110"/>
    <p:sldId id="524" r:id="rId111"/>
    <p:sldId id="525" r:id="rId112"/>
    <p:sldId id="442" r:id="rId113"/>
    <p:sldId id="443" r:id="rId114"/>
    <p:sldId id="559" r:id="rId115"/>
    <p:sldId id="561" r:id="rId116"/>
    <p:sldId id="415"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14" autoAdjust="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34169-F68A-427A-8294-64D8CD540DC6}" type="datetimeFigureOut">
              <a:rPr lang="en-US" smtClean="0"/>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2E1C15-5E27-4BED-9A47-1499970EE8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2E1C15-5E27-4BED-9A47-1499970EE8D8}" type="slidenum">
              <a:rPr lang="en-US" smtClean="0"/>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104452" name="Slide Number Placeholder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7B8FB4F-E088-46D3-96E7-A404CF743DD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31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5680CB0-C34F-4B0A-983C-713EA56603E8}"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37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ln>
        </p:spPr>
      </p:sp>
      <p:sp>
        <p:nvSpPr>
          <p:cNvPr id="105475" name="Notes Placeholder 2"/>
          <p:cNvSpPr>
            <a:spLocks noGrp="1"/>
          </p:cNvSpPr>
          <p:nvPr>
            <p:ph type="body" idx="1"/>
          </p:nvPr>
        </p:nvSpPr>
        <p:spPr bwMode="auto">
          <a:noFill/>
        </p:spPr>
        <p:txBody>
          <a:bodyPr wrap="square" numCol="1" anchor="t" anchorCtr="0" compatLnSpc="1"/>
          <a:lstStyle/>
          <a:p>
            <a:pPr marL="342900" indent="-342900">
              <a:spcBef>
                <a:spcPct val="20000"/>
              </a:spcBef>
              <a:buFontTx/>
              <a:buChar char="•"/>
            </a:pPr>
            <a:endParaRPr lang="en-US" sz="2000" dirty="0"/>
          </a:p>
        </p:txBody>
      </p:sp>
      <p:sp>
        <p:nvSpPr>
          <p:cNvPr id="105476" name="Slide Number Placeholder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BFB5AD3-AF65-4213-8732-8508215A0BC7}"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38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ym typeface="Symbol" panose="05050102010706020507" pitchFamily="18" charset="2"/>
              </a:rPr>
              <a:t>Clearly, Stock</a:t>
            </a:r>
            <a:r>
              <a:rPr lang="en-US" baseline="0" dirty="0">
                <a:sym typeface="Symbol" panose="05050102010706020507" pitchFamily="18" charset="2"/>
              </a:rPr>
              <a:t> 2</a:t>
            </a:r>
            <a:r>
              <a:rPr lang="en-US" dirty="0">
                <a:sym typeface="Symbol" panose="05050102010706020507" pitchFamily="18" charset="2"/>
              </a:rPr>
              <a:t> is a risky stock!</a:t>
            </a:r>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02510AE-B966-4224-B0FF-6B20C3098F9B}" type="slidenum">
              <a:rPr lang="en-US" smtClean="0">
                <a:cs typeface="Arial" panose="020B0604020202020204" pitchFamily="34" charset="0"/>
              </a:rPr>
              <a:t>42</a:t>
            </a:fld>
            <a:endParaRPr lang="en-US">
              <a:cs typeface="Arial" panose="020B0604020202020204" pitchFamily="34"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normAutofit fontScale="92500" lnSpcReduction="20000"/>
          </a:bodyPr>
          <a:lstStyle/>
          <a:p>
            <a:pPr eaLnBrk="1" hangingPunct="1">
              <a:lnSpc>
                <a:spcPct val="90000"/>
              </a:lnSpc>
            </a:pPr>
            <a:endParaRPr lang="en-US" sz="900" dirty="0"/>
          </a:p>
        </p:txBody>
      </p:sp>
      <p:sp>
        <p:nvSpPr>
          <p:cNvPr id="50181"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13A8FA-C843-461E-A35E-AF58854B6F53}" type="slidenum">
              <a:rPr lang="en-US" smtClean="0">
                <a:cs typeface="Arial" panose="020B0604020202020204" pitchFamily="34" charset="0"/>
              </a:rPr>
              <a:t>4</a:t>
            </a:fld>
            <a:endParaRPr lang="en-US">
              <a:cs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marL="0" marR="0" indent="0" algn="l" defTabSz="914400" rtl="0" eaLnBrk="1" fontAlgn="auto" latinLnBrk="0" hangingPunct="1">
              <a:lnSpc>
                <a:spcPct val="90000"/>
              </a:lnSpc>
              <a:spcBef>
                <a:spcPts val="0"/>
              </a:spcBef>
              <a:spcAft>
                <a:spcPts val="0"/>
              </a:spcAft>
              <a:buClrTx/>
              <a:buSzTx/>
              <a:buFontTx/>
              <a:buNone/>
              <a:defRPr/>
            </a:pPr>
            <a:r>
              <a:rPr lang="en-US" sz="900" i="1" dirty="0"/>
              <a:t>(Refer: CFAI 2012 Level 1 Volume 1 SS2)</a:t>
            </a:r>
          </a:p>
          <a:p>
            <a:pPr eaLnBrk="1" hangingPunct="1">
              <a:lnSpc>
                <a:spcPct val="90000"/>
              </a:lnSpc>
            </a:pPr>
            <a:endParaRPr lang="en-US" sz="900" dirty="0"/>
          </a:p>
        </p:txBody>
      </p:sp>
      <p:sp>
        <p:nvSpPr>
          <p:cNvPr id="41989"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67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70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71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73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FEECA38-B604-4B28-BC0C-65D0E46C0E26}" type="slidenum">
              <a:rPr lang="en-US" smtClean="0">
                <a:cs typeface="Arial" panose="020B0604020202020204" pitchFamily="34" charset="0"/>
              </a:rPr>
              <a:t>74</a:t>
            </a:fld>
            <a:endParaRPr lang="en-US">
              <a:cs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59397"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E94EB3-C0A4-4039-B644-342A19332274}" type="slidenum">
              <a:rPr lang="en-US"/>
              <a:t>76</a:t>
            </a:fld>
            <a:endParaRPr lang="en-US"/>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77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78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84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30967A-A72D-4BDF-BE2B-6C40F7969000}" type="slidenum">
              <a:rPr lang="en-US"/>
              <a:t>85</a:t>
            </a:fld>
            <a:endParaRPr lang="en-US"/>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13A8FA-C843-461E-A35E-AF58854B6F53}" type="slidenum">
              <a:rPr lang="en-US" smtClean="0">
                <a:cs typeface="Arial" panose="020B0604020202020204" pitchFamily="34" charset="0"/>
              </a:rPr>
              <a:t>5</a:t>
            </a:fld>
            <a:endParaRPr lang="en-US">
              <a:cs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marL="0" marR="0" indent="0" algn="l" defTabSz="914400" rtl="0" eaLnBrk="1" fontAlgn="auto" latinLnBrk="0" hangingPunct="1">
              <a:lnSpc>
                <a:spcPct val="90000"/>
              </a:lnSpc>
              <a:spcBef>
                <a:spcPts val="0"/>
              </a:spcBef>
              <a:spcAft>
                <a:spcPts val="0"/>
              </a:spcAft>
              <a:buClrTx/>
              <a:buSzTx/>
              <a:buFontTx/>
              <a:buNone/>
              <a:defRPr/>
            </a:pPr>
            <a:r>
              <a:rPr lang="en-US" sz="900" i="1" dirty="0"/>
              <a:t>(Refer: CFAI 2012 Level 1 Volume 1 SS2)</a:t>
            </a:r>
          </a:p>
          <a:p>
            <a:pPr eaLnBrk="1" hangingPunct="1">
              <a:lnSpc>
                <a:spcPct val="90000"/>
              </a:lnSpc>
            </a:pPr>
            <a:endParaRPr lang="en-US" sz="900" dirty="0"/>
          </a:p>
        </p:txBody>
      </p:sp>
      <p:sp>
        <p:nvSpPr>
          <p:cNvPr id="41989"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E94EB3-C0A4-4039-B644-342A19332274}" type="slidenum">
              <a:rPr lang="en-US"/>
              <a:t>86</a:t>
            </a:fld>
            <a:endParaRPr lang="en-US"/>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9E4784-663F-4EBF-BF21-91D2C965432B}" type="slidenum">
              <a:rPr lang="en-US"/>
              <a:t>87</a:t>
            </a:fld>
            <a:endParaRPr lang="en-US"/>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F02E0D-C207-4032-8525-1831D9C64981}" type="slidenum">
              <a:rPr lang="en-US"/>
              <a:t>88</a:t>
            </a:fld>
            <a:endParaRPr lang="en-US"/>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A402B2-3ECE-45A2-8C30-7213E9DB82D6}" type="slidenum">
              <a:rPr lang="en-US"/>
              <a:t>89</a:t>
            </a:fld>
            <a:endParaRPr lang="en-US"/>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A6991E-641A-4677-B8B8-755FC1F27DC0}" type="slidenum">
              <a:rPr lang="en-US"/>
              <a:t>90</a:t>
            </a:fld>
            <a:endParaRPr lang="en-US"/>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1F4C2E-584F-4C48-9101-C07FC16ADB8C}" type="slidenum">
              <a:rPr lang="en-US"/>
              <a:t>91</a:t>
            </a:fld>
            <a:endParaRPr lang="en-US"/>
          </a:p>
        </p:txBody>
      </p:sp>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21BF65-BA7D-4164-9714-5B5055BF9478}" type="slidenum">
              <a:rPr lang="en-US"/>
              <a:t>92</a:t>
            </a:fld>
            <a:endParaRPr lang="en-US"/>
          </a:p>
        </p:txBody>
      </p:sp>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88B0E9-3DB7-475C-8F9E-702DE95434CB}" type="slidenum">
              <a:rPr lang="en-US"/>
              <a:t>93</a:t>
            </a:fld>
            <a:endParaRPr lang="en-US"/>
          </a:p>
        </p:txBody>
      </p:sp>
      <p:sp>
        <p:nvSpPr>
          <p:cNvPr id="46082" name="Rectangle 2"/>
          <p:cNvSpPr>
            <a:spLocks noGrp="1" noRot="1" noChangeAspect="1" noChangeArrowheads="1" noTextEdit="1"/>
          </p:cNvSpPr>
          <p:nvPr>
            <p:ph type="sldImg"/>
          </p:nvPr>
        </p:nvSpPr>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E628B4-5A6F-4AEF-9167-FB23BB71EBBD}" type="slidenum">
              <a:rPr lang="en-US"/>
              <a:t>94</a:t>
            </a:fld>
            <a:endParaRPr lang="en-US"/>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C3D433-4327-4F8A-B431-4B8FDCEE51DA}" type="slidenum">
              <a:rPr lang="en-US"/>
              <a:t>95</a:t>
            </a:fld>
            <a:endParaRPr lang="en-US"/>
          </a:p>
        </p:txBody>
      </p:sp>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13A8FA-C843-461E-A35E-AF58854B6F53}" type="slidenum">
              <a:rPr lang="en-US" smtClean="0">
                <a:cs typeface="Arial" panose="020B0604020202020204" pitchFamily="34" charset="0"/>
              </a:rPr>
              <a:t>6</a:t>
            </a:fld>
            <a:endParaRPr lang="en-US">
              <a:cs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marL="0" marR="0" indent="0" algn="l" defTabSz="914400" rtl="0" eaLnBrk="1" fontAlgn="auto" latinLnBrk="0" hangingPunct="1">
              <a:lnSpc>
                <a:spcPct val="90000"/>
              </a:lnSpc>
              <a:spcBef>
                <a:spcPts val="0"/>
              </a:spcBef>
              <a:spcAft>
                <a:spcPts val="0"/>
              </a:spcAft>
              <a:buClrTx/>
              <a:buSzTx/>
              <a:buFontTx/>
              <a:buNone/>
              <a:defRPr/>
            </a:pPr>
            <a:r>
              <a:rPr lang="en-US" sz="900" i="1" dirty="0"/>
              <a:t>(Refer: CFAI 2012 Level 1 Volume 1 SS2, </a:t>
            </a:r>
            <a:r>
              <a:rPr lang="en-US" sz="900" i="1" dirty="0" err="1"/>
              <a:t>Miskin</a:t>
            </a:r>
            <a:r>
              <a:rPr lang="en-US" sz="900" i="1" dirty="0"/>
              <a:t> 7</a:t>
            </a:r>
            <a:r>
              <a:rPr lang="en-US" sz="900" i="1" baseline="30000" dirty="0"/>
              <a:t>th</a:t>
            </a:r>
            <a:r>
              <a:rPr lang="en-US" sz="900" i="1" dirty="0"/>
              <a:t> Chapter 3)</a:t>
            </a:r>
          </a:p>
          <a:p>
            <a:pPr eaLnBrk="1" hangingPunct="1">
              <a:lnSpc>
                <a:spcPct val="90000"/>
              </a:lnSpc>
            </a:pPr>
            <a:endParaRPr lang="en-US" sz="900" dirty="0"/>
          </a:p>
        </p:txBody>
      </p:sp>
      <p:sp>
        <p:nvSpPr>
          <p:cNvPr id="41989"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C4C6B8-A290-407D-B416-AEA909D6D409}" type="slidenum">
              <a:rPr lang="en-US"/>
              <a:t>96</a:t>
            </a:fld>
            <a:endParaRPr lang="en-US"/>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AC0BFD-1581-4D97-B2CC-233870B1D3E9}" type="slidenum">
              <a:rPr lang="en-US"/>
              <a:t>97</a:t>
            </a:fld>
            <a:endParaRPr lang="en-US"/>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ADAC08-C03A-4853-832D-80C5ACE16EC3}" type="slidenum">
              <a:rPr lang="en-US"/>
              <a:t>98</a:t>
            </a:fld>
            <a:endParaRPr lang="en-US"/>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75B68C-FA37-4D21-A49E-6CDD55C762C8}" type="slidenum">
              <a:rPr lang="en-US"/>
              <a:t>99</a:t>
            </a:fld>
            <a:endParaRPr lang="en-US"/>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66B875-8488-49FE-AA7A-0C013B568674}" type="slidenum">
              <a:rPr lang="en-US"/>
              <a:t>100</a:t>
            </a:fld>
            <a:endParaRPr lang="en-US"/>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D8858D-5108-4BF0-A4A6-FCDBA2FC911F}" type="slidenum">
              <a:rPr lang="en-US"/>
              <a:t>101</a:t>
            </a:fld>
            <a:endParaRPr lang="en-US"/>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05AC8B-71A0-4AE6-9AC1-6F6DB5469C04}" type="slidenum">
              <a:rPr lang="en-US"/>
              <a:t>102</a:t>
            </a:fld>
            <a:endParaRPr lang="en-US"/>
          </a:p>
        </p:txBody>
      </p:sp>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C323FA-BC4C-416A-9A50-DCB4BAAFF2EB}" type="slidenum">
              <a:rPr lang="en-US"/>
              <a:t>103</a:t>
            </a:fld>
            <a:endParaRPr lang="en-US"/>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4BDA12-DEB1-49FA-82D5-8126466FDC2A}" type="slidenum">
              <a:rPr lang="en-US"/>
              <a:t>104</a:t>
            </a:fld>
            <a:endParaRPr lang="en-US"/>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10FF9C-627B-467F-9260-2CF8725C5D07}" type="slidenum">
              <a:rPr lang="en-US"/>
              <a:t>105</a:t>
            </a:fld>
            <a:endParaRPr lang="en-US"/>
          </a:p>
        </p:txBody>
      </p:sp>
      <p:sp>
        <p:nvSpPr>
          <p:cNvPr id="301058" name="Rectangle 2"/>
          <p:cNvSpPr>
            <a:spLocks noGrp="1" noRot="1" noChangeAspect="1" noChangeArrowheads="1" noTextEdit="1"/>
          </p:cNvSpPr>
          <p:nvPr>
            <p:ph type="sldImg"/>
          </p:nvPr>
        </p:nvSpPr>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24578" name="Notes Placeholder 2"/>
          <p:cNvSpPr>
            <a:spLocks noGrp="1"/>
          </p:cNvSpPr>
          <p:nvPr>
            <p:ph type="body" idx="1"/>
          </p:nvPr>
        </p:nvSpPr>
        <p:spPr>
          <a:noFill/>
        </p:spPr>
        <p:txBody>
          <a:bodyPr/>
          <a:lstStyle/>
          <a:p>
            <a:endParaRPr lang="en-US" dirty="0">
              <a:latin typeface="Arial" panose="020B0604020202020204" pitchFamily="34" charset="0"/>
              <a:ea typeface="ヒラギノ角ゴ Pro W3"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773BD4-6B2D-4B62-93E2-7D33839E9947}" type="slidenum">
              <a:rPr lang="en-US"/>
              <a:t>106</a:t>
            </a:fld>
            <a:endParaRPr lang="en-US"/>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2E1C15-5E27-4BED-9A47-1499970EE8D8}" type="slidenum">
              <a:rPr lang="en-US" smtClean="0"/>
              <a:t>116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E1C15-5E27-4BED-9A47-1499970EE8D8}"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BE9BA8-0684-4869-A44C-9241EE6F91F5}"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A1148E-952F-4E3D-BAE0-7D99713F2EC1}"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CD50C-DFCF-4864-A03F-33CD32DFA736}"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97982FF1-F8B4-42B0-9C35-F124C9D3C422}" type="slidenum">
              <a:rPr lang="en-US"/>
              <a:t>‹#›</a:t>
            </a:fld>
            <a:endParaRPr lang="en-US"/>
          </a:p>
        </p:txBody>
      </p:sp>
      <p:sp>
        <p:nvSpPr>
          <p:cNvPr id="8" name="Date Placeholder 7"/>
          <p:cNvSpPr>
            <a:spLocks noGrp="1"/>
          </p:cNvSpPr>
          <p:nvPr>
            <p:ph type="dt" sz="half" idx="12"/>
          </p:nvPr>
        </p:nvSpPr>
        <p:spPr>
          <a:xfrm>
            <a:off x="457200" y="6245225"/>
            <a:ext cx="2133600" cy="476250"/>
          </a:xfrm>
        </p:spPr>
        <p:txBody>
          <a:bodyPr/>
          <a:lstStyle>
            <a:lvl1pPr>
              <a:defRPr/>
            </a:lvl1pPr>
          </a:lstStyle>
          <a:p>
            <a:fld id="{26BF4CED-018A-4089-B61E-2B2FCAA576CF}" type="datetime1">
              <a:rPr lang="en-US" smtClean="0"/>
              <a:t>6/7/2023</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1143000"/>
          </a:xfrm>
        </p:spPr>
        <p:txBody>
          <a:bodyPr/>
          <a:lstStyle/>
          <a:p>
            <a:r>
              <a:rPr lang="en-US"/>
              <a:t>Click to edit Master title style</a:t>
            </a:r>
          </a:p>
        </p:txBody>
      </p:sp>
      <p:sp>
        <p:nvSpPr>
          <p:cNvPr id="3" name="Chart Placeholder 2"/>
          <p:cNvSpPr>
            <a:spLocks noGrp="1"/>
          </p:cNvSpPr>
          <p:nvPr>
            <p:ph type="chart" idx="1"/>
          </p:nvPr>
        </p:nvSpPr>
        <p:spPr>
          <a:xfrm>
            <a:off x="990600" y="1981200"/>
            <a:ext cx="7772400" cy="4114800"/>
          </a:xfrm>
        </p:spPr>
        <p:txBody>
          <a:bodyPr/>
          <a:lstStyle/>
          <a:p>
            <a:pPr lvl="0"/>
            <a:endParaRPr lang="en-US" noProof="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CAC47-5226-4040-B8BD-F52D1C709DCF}"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6EE4C-F3B7-41CB-BC6C-4B6703328AEB}"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FA86C1-6A98-4E6B-9D3D-EE9EAB65D4B8}" type="datetime1">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48EE5B-6119-4F0F-901B-ACD95A1502E2}" type="datetime1">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AF9322-1E72-44CA-A581-D12213096E3D}" type="datetime1">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76939-B9BE-4CCD-AC0A-8E41D17681FD}" type="datetime1">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F9590-8F8D-435B-85A5-EC39ADE7D6F3}" type="datetime1">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A2B82-4ACA-4F1C-93FB-BD717C0D2391}" type="datetime1">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C536C-3728-43EE-B9D3-2D7038D504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6C00B-4607-4121-BB5A-21FE647828CF}" type="datetime1">
              <a:rPr lang="en-US" smtClean="0"/>
              <a:t>6/7/2023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C536C-3728-43EE-B9D3-2D7038D504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5.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4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4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nytimes.com/2022/10/26/business/yield-curve-inversion-recession.html" TargetMode="External"/><Relationship Id="rId2" Type="http://schemas.openxmlformats.org/officeDocument/2006/relationships/hyperlink" Target="https://www.nytimes.com/by/joe-rennison"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hyperlink" Target="http://www.martincapital.com/charts.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8.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39.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40.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43.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2</a:t>
            </a:r>
          </a:p>
        </p:txBody>
      </p:sp>
      <p:sp>
        <p:nvSpPr>
          <p:cNvPr id="3" name="Subtitle 2"/>
          <p:cNvSpPr>
            <a:spLocks noGrp="1"/>
          </p:cNvSpPr>
          <p:nvPr>
            <p:ph type="subTitle" idx="1"/>
          </p:nvPr>
        </p:nvSpPr>
        <p:spPr>
          <a:xfrm>
            <a:off x="1371600" y="3352800"/>
            <a:ext cx="6400800" cy="1752600"/>
          </a:xfrm>
        </p:spPr>
        <p:txBody>
          <a:bodyPr>
            <a:normAutofit/>
          </a:bodyPr>
          <a:lstStyle/>
          <a:p>
            <a:r>
              <a:rPr lang="en-US" sz="4000" b="1" dirty="0">
                <a:solidFill>
                  <a:srgbClr val="FF0000"/>
                </a:solidFill>
              </a:rPr>
              <a:t>INTEREST RATES</a:t>
            </a:r>
            <a:br>
              <a:rPr lang="en-US" sz="4000" b="1" dirty="0">
                <a:solidFill>
                  <a:schemeClr val="tx1"/>
                </a:solidFill>
              </a:rPr>
            </a:b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lstStyle/>
          <a:p>
            <a:pPr>
              <a:buNone/>
            </a:pPr>
            <a:r>
              <a:rPr lang="en-US" dirty="0">
                <a:solidFill>
                  <a:srgbClr val="FF0000"/>
                </a:solidFill>
                <a:latin typeface="Arial" panose="020B0604020202020204" pitchFamily="34" charset="0"/>
                <a:cs typeface="Arial" panose="020B0604020202020204" pitchFamily="34" charset="0"/>
              </a:rPr>
              <a:t>Interest rate and time value of money</a:t>
            </a:r>
          </a:p>
          <a:p>
            <a:r>
              <a:rPr lang="en-US" dirty="0">
                <a:latin typeface="Arial" panose="020B0604020202020204" pitchFamily="34" charset="0"/>
                <a:cs typeface="Arial" panose="020B0604020202020204" pitchFamily="34" charset="0"/>
              </a:rPr>
              <a:t>The future value of PV after n years:</a:t>
            </a:r>
          </a:p>
          <a:p>
            <a:pPr>
              <a:buFontTx/>
              <a:buChar char="-"/>
            </a:pPr>
            <a:r>
              <a:rPr lang="en-US" dirty="0">
                <a:latin typeface="Arial" panose="020B0604020202020204" pitchFamily="34" charset="0"/>
                <a:cs typeface="Arial" panose="020B0604020202020204" pitchFamily="34" charset="0"/>
              </a:rPr>
              <a:t>Interest is paid once per year (annual R)</a:t>
            </a:r>
          </a:p>
          <a:p>
            <a:pPr marL="0" indent="0">
              <a:buFontTx/>
              <a:buNone/>
            </a:pPr>
            <a:endParaRPr lang="en-US" dirty="0">
              <a:latin typeface="Arial" panose="020B0604020202020204" pitchFamily="34" charset="0"/>
              <a:cs typeface="Arial" panose="020B0604020202020204" pitchFamily="34" charset="0"/>
            </a:endParaRPr>
          </a:p>
          <a:p>
            <a:pPr>
              <a:buFontTx/>
              <a:buChar char="-"/>
            </a:pPr>
            <a:r>
              <a:rPr lang="en-US" dirty="0">
                <a:latin typeface="Arial" panose="020B0604020202020204" pitchFamily="34" charset="0"/>
                <a:cs typeface="Arial" panose="020B0604020202020204" pitchFamily="34" charset="0"/>
              </a:rPr>
              <a:t>Interest is paid m times (frequency</a:t>
            </a:r>
          </a:p>
          <a:p>
            <a:pPr marL="0" indent="0">
              <a:buFontTx/>
              <a:buNone/>
            </a:pPr>
            <a:r>
              <a:rPr lang="en-US" dirty="0">
                <a:latin typeface="Arial" panose="020B0604020202020204" pitchFamily="34" charset="0"/>
                <a:cs typeface="Arial" panose="020B0604020202020204" pitchFamily="34" charset="0"/>
              </a:rPr>
              <a:t>of interest payment) per year</a:t>
            </a:r>
          </a:p>
          <a:p>
            <a:pPr marL="0" indent="0">
              <a:buFontTx/>
              <a:buNone/>
            </a:pPr>
            <a:endParaRPr lang="en-US" dirty="0">
              <a:latin typeface="Arial" panose="020B0604020202020204" pitchFamily="34" charset="0"/>
              <a:cs typeface="Arial" panose="020B0604020202020204" pitchFamily="34" charset="0"/>
            </a:endParaRPr>
          </a:p>
          <a:p>
            <a:pPr>
              <a:buFontTx/>
              <a:buChar char="-"/>
            </a:pPr>
            <a:endParaRPr lang="en-US" dirty="0">
              <a:latin typeface="Arial" panose="020B0604020202020204" pitchFamily="34" charset="0"/>
              <a:cs typeface="Arial" panose="020B0604020202020204" pitchFamily="34" charset="0"/>
            </a:endParaRPr>
          </a:p>
          <a:p>
            <a:pPr>
              <a:buFontTx/>
              <a:buChar char="-"/>
            </a:pPr>
            <a:r>
              <a:rPr lang="en-US" dirty="0">
                <a:latin typeface="Arial" panose="020B0604020202020204" pitchFamily="34" charset="0"/>
                <a:cs typeface="Arial" panose="020B0604020202020204" pitchFamily="34" charset="0"/>
              </a:rPr>
              <a:t>R :  discrete /periodic interest rate</a:t>
            </a:r>
          </a:p>
          <a:p>
            <a:pPr>
              <a:buFontTx/>
              <a:buChar char="-"/>
            </a:pPr>
            <a:r>
              <a:rPr lang="en-US" dirty="0">
                <a:latin typeface="Arial" panose="020B0604020202020204" pitchFamily="34" charset="0"/>
                <a:cs typeface="Arial" panose="020B0604020202020204" pitchFamily="34" charset="0"/>
              </a:rPr>
              <a:t>Interest is paid continuously:</a:t>
            </a:r>
          </a:p>
          <a:p>
            <a:pPr marL="0" indent="0">
              <a:buFontTx/>
              <a:buNone/>
            </a:pPr>
            <a:r>
              <a:rPr lang="en-US" dirty="0">
                <a:latin typeface="Arial" panose="020B0604020202020204" pitchFamily="34" charset="0"/>
                <a:cs typeface="Arial" panose="020B0604020202020204" pitchFamily="34" charset="0"/>
              </a:rPr>
              <a:t> m ~ infinity (cont. compounded interest rate)</a:t>
            </a:r>
          </a:p>
          <a:p>
            <a:pPr>
              <a:buFontTx/>
              <a:buChar char="-"/>
            </a:pPr>
            <a:endParaRPr lang="en-US" dirty="0">
              <a:latin typeface="Arial" panose="020B0604020202020204" pitchFamily="34" charset="0"/>
              <a:cs typeface="Arial" panose="020B0604020202020204" pitchFamily="34" charset="0"/>
            </a:endParaRPr>
          </a:p>
          <a:p>
            <a:pPr>
              <a:buFontTx/>
              <a:buChar char="-"/>
            </a:pPr>
            <a:endParaRPr lang="en-US" dirty="0">
              <a:latin typeface="Arial" panose="020B0604020202020204" pitchFamily="34" charset="0"/>
              <a:cs typeface="Arial" panose="020B0604020202020204" pitchFamily="34" charset="0"/>
            </a:endParaRPr>
          </a:p>
          <a:p>
            <a:pPr>
              <a:buNone/>
            </a:pPr>
            <a:endParaRPr lang="en-US" dirty="0"/>
          </a:p>
          <a:p>
            <a:endParaRPr lang="en-US" dirty="0"/>
          </a:p>
        </p:txBody>
      </p:sp>
      <p:sp>
        <p:nvSpPr>
          <p:cNvPr id="13926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39265" name="Object 1"/>
          <p:cNvGraphicFramePr>
            <a:graphicFrameLocks noChangeAspect="1"/>
          </p:cNvGraphicFramePr>
          <p:nvPr/>
        </p:nvGraphicFramePr>
        <p:xfrm>
          <a:off x="4267200" y="2133600"/>
          <a:ext cx="2819400" cy="588397"/>
        </p:xfrm>
        <a:graphic>
          <a:graphicData uri="http://schemas.openxmlformats.org/presentationml/2006/ole">
            <mc:AlternateContent xmlns:mc="http://schemas.openxmlformats.org/markup-compatibility/2006">
              <mc:Choice xmlns:v="urn:schemas-microsoft-com:vml" Requires="v">
                <p:oleObj name="Equation" r:id="rId3" imgW="26212800" imgH="5486400" progId="Equation.3">
                  <p:embed/>
                </p:oleObj>
              </mc:Choice>
              <mc:Fallback>
                <p:oleObj name="Equation" r:id="rId3" imgW="26212800" imgH="5486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33600"/>
                        <a:ext cx="2819400" cy="588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39267" name="Object 3"/>
          <p:cNvGraphicFramePr>
            <a:graphicFrameLocks noChangeAspect="1"/>
          </p:cNvGraphicFramePr>
          <p:nvPr/>
        </p:nvGraphicFramePr>
        <p:xfrm>
          <a:off x="3048000" y="3886200"/>
          <a:ext cx="4411664" cy="1069135"/>
        </p:xfrm>
        <a:graphic>
          <a:graphicData uri="http://schemas.openxmlformats.org/presentationml/2006/ole">
            <mc:AlternateContent xmlns:mc="http://schemas.openxmlformats.org/markup-compatibility/2006">
              <mc:Choice xmlns:v="urn:schemas-microsoft-com:vml" Requires="v">
                <p:oleObj name="Equation" r:id="rId5" imgW="29870400" imgH="9448800" progId="Equation.3">
                  <p:embed/>
                </p:oleObj>
              </mc:Choice>
              <mc:Fallback>
                <p:oleObj name="Equation" r:id="rId5" imgW="29870400" imgH="9448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886200"/>
                        <a:ext cx="4411664" cy="1069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39269" name="Object 5"/>
          <p:cNvGraphicFramePr>
            <a:graphicFrameLocks noChangeAspect="1"/>
          </p:cNvGraphicFramePr>
          <p:nvPr/>
        </p:nvGraphicFramePr>
        <p:xfrm>
          <a:off x="5715000" y="5638800"/>
          <a:ext cx="3200400" cy="809740"/>
        </p:xfrm>
        <a:graphic>
          <a:graphicData uri="http://schemas.openxmlformats.org/presentationml/2006/ole">
            <mc:AlternateContent xmlns:mc="http://schemas.openxmlformats.org/markup-compatibility/2006">
              <mc:Choice xmlns:v="urn:schemas-microsoft-com:vml" Requires="v">
                <p:oleObj name="Equation" r:id="rId7" imgW="18897600" imgH="4876800" progId="Equation.3">
                  <p:embed/>
                </p:oleObj>
              </mc:Choice>
              <mc:Fallback>
                <p:oleObj name="Equation" r:id="rId7" imgW="18897600" imgH="4876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5638800"/>
                        <a:ext cx="3200400" cy="809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Mishkin_c06F05"/>
          <p:cNvPicPr preferRelativeResize="0">
            <a:picLocks noChangeAspect="1" noChangeArrowheads="1"/>
          </p:cNvPicPr>
          <p:nvPr>
            <p:custDataLst>
              <p:tags r:id="rId1"/>
            </p:custDataLst>
          </p:nvPr>
        </p:nvPicPr>
        <p:blipFill>
          <a:blip r:embed="rId4" cstate="print"/>
          <a:srcRect/>
          <a:stretch>
            <a:fillRect/>
          </a:stretch>
        </p:blipFill>
        <p:spPr bwMode="auto">
          <a:xfrm>
            <a:off x="1143000" y="646113"/>
            <a:ext cx="7620000" cy="5565775"/>
          </a:xfrm>
          <a:prstGeom prst="rect">
            <a:avLst/>
          </a:prstGeom>
          <a:noFill/>
          <a:ln w="9525">
            <a:noFill/>
            <a:miter lim="800000"/>
            <a:headEnd/>
            <a:tailEnd/>
          </a:ln>
          <a:effectLst/>
        </p:spPr>
      </p:pic>
    </p:spTree>
  </p:cSld>
  <p:clrMapOvr>
    <a:masterClrMapping/>
  </p:clrMapOvr>
  <p:transition spd="med">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996950" y="152400"/>
            <a:ext cx="7912100" cy="1143000"/>
          </a:xfrm>
        </p:spPr>
        <p:txBody>
          <a:bodyPr/>
          <a:lstStyle/>
          <a:p>
            <a:r>
              <a:rPr lang="en-US" sz="3200"/>
              <a:t>Liquidity Premium and Preferred Habitat Theories, Explanation of the Facts</a:t>
            </a:r>
          </a:p>
        </p:txBody>
      </p:sp>
      <p:sp>
        <p:nvSpPr>
          <p:cNvPr id="24581" name="Rectangle 5"/>
          <p:cNvSpPr>
            <a:spLocks noGrp="1" noChangeArrowheads="1"/>
          </p:cNvSpPr>
          <p:nvPr>
            <p:ph type="body" idx="1"/>
          </p:nvPr>
        </p:nvSpPr>
        <p:spPr>
          <a:xfrm>
            <a:off x="990600" y="1752600"/>
            <a:ext cx="7912100" cy="4495800"/>
          </a:xfrm>
        </p:spPr>
        <p:txBody>
          <a:bodyPr/>
          <a:lstStyle/>
          <a:p>
            <a:pPr>
              <a:spcBef>
                <a:spcPct val="50000"/>
              </a:spcBef>
            </a:pPr>
            <a:r>
              <a:rPr lang="en-US" sz="2400"/>
              <a:t>Interest rates on different maturity bonds move together over time; explained by the first term in </a:t>
            </a:r>
            <a:br>
              <a:rPr lang="en-US" sz="2400"/>
            </a:br>
            <a:r>
              <a:rPr lang="en-US" sz="2400"/>
              <a:t>the equation</a:t>
            </a:r>
          </a:p>
          <a:p>
            <a:pPr>
              <a:spcBef>
                <a:spcPct val="50000"/>
              </a:spcBef>
            </a:pPr>
            <a:r>
              <a:rPr lang="en-US" sz="2400"/>
              <a:t>Yield curves tend to slope upward when short-term rates are low and to be inverted when short-term rates are high; explained by the liquidity premium term in the first case and by a low expected average in the second case</a:t>
            </a:r>
          </a:p>
          <a:p>
            <a:pPr>
              <a:spcBef>
                <a:spcPct val="50000"/>
              </a:spcBef>
            </a:pPr>
            <a:r>
              <a:rPr lang="en-US" sz="2400"/>
              <a:t>Yield curves typically slope upward; explained </a:t>
            </a:r>
            <a:br>
              <a:rPr lang="en-US" sz="2400"/>
            </a:br>
            <a:r>
              <a:rPr lang="en-US" sz="2400"/>
              <a:t>by a larger liquidity premium as the term to </a:t>
            </a:r>
            <a:br>
              <a:rPr lang="en-US" sz="2400"/>
            </a:br>
            <a:r>
              <a:rPr lang="en-US" sz="2400"/>
              <a:t>maturity lengthens</a:t>
            </a:r>
          </a:p>
        </p:txBody>
      </p:sp>
    </p:spTree>
  </p:cSld>
  <p:clrMapOvr>
    <a:masterClrMapping/>
  </p:clrMapOvr>
  <p:transition spd="med">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Mishkin_c06F06"/>
          <p:cNvPicPr preferRelativeResize="0">
            <a:picLocks noChangeAspect="1" noChangeArrowheads="1"/>
          </p:cNvPicPr>
          <p:nvPr>
            <p:custDataLst>
              <p:tags r:id="rId1"/>
            </p:custDataLst>
          </p:nvPr>
        </p:nvPicPr>
        <p:blipFill>
          <a:blip r:embed="rId4" cstate="print"/>
          <a:srcRect/>
          <a:stretch>
            <a:fillRect/>
          </a:stretch>
        </p:blipFill>
        <p:spPr bwMode="auto">
          <a:xfrm>
            <a:off x="1516063" y="565150"/>
            <a:ext cx="6872287" cy="5727700"/>
          </a:xfrm>
          <a:prstGeom prst="rect">
            <a:avLst/>
          </a:prstGeom>
          <a:noFill/>
          <a:ln w="9525">
            <a:noFill/>
            <a:miter lim="800000"/>
            <a:headEnd/>
            <a:tailEnd/>
          </a:ln>
          <a:effectLst/>
        </p:spPr>
      </p:pic>
    </p:spTree>
  </p:cSld>
  <p:clrMapOvr>
    <a:masterClrMapping/>
  </p:clrMapOvr>
  <p:transition spd="med">
    <p:wipe dir="r"/>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sz="4000" dirty="0"/>
              <a:t>A Closer Look at the Term Structure</a:t>
            </a:r>
          </a:p>
        </p:txBody>
      </p:sp>
      <p:sp>
        <p:nvSpPr>
          <p:cNvPr id="295939" name="Rectangle 3"/>
          <p:cNvSpPr>
            <a:spLocks noGrp="1" noChangeArrowheads="1"/>
          </p:cNvSpPr>
          <p:nvPr>
            <p:ph type="body" sz="half" idx="1"/>
          </p:nvPr>
        </p:nvSpPr>
        <p:spPr>
          <a:xfrm>
            <a:off x="457200" y="1981200"/>
            <a:ext cx="7772400" cy="3886200"/>
          </a:xfrm>
        </p:spPr>
        <p:txBody>
          <a:bodyPr/>
          <a:lstStyle/>
          <a:p>
            <a:r>
              <a:rPr lang="en-US" sz="2800"/>
              <a:t>Uses of the term structure</a:t>
            </a:r>
          </a:p>
          <a:p>
            <a:pPr lvl="1"/>
            <a:r>
              <a:rPr lang="en-US" sz="2400"/>
              <a:t>Forecast interest rates</a:t>
            </a:r>
          </a:p>
          <a:p>
            <a:pPr lvl="2"/>
            <a:r>
              <a:rPr lang="en-US" sz="2000"/>
              <a:t>Pure expectations and liquidity premium theories can be used</a:t>
            </a:r>
          </a:p>
          <a:p>
            <a:pPr lvl="1"/>
            <a:r>
              <a:rPr lang="en-US" sz="2400"/>
              <a:t>Forecast recessions</a:t>
            </a:r>
          </a:p>
          <a:p>
            <a:pPr lvl="2"/>
            <a:r>
              <a:rPr lang="en-US" sz="2000"/>
              <a:t>A flat or inverted yield curve may indicate a recession in the near future since lower interest rates are expected</a:t>
            </a:r>
          </a:p>
          <a:p>
            <a:pPr lvl="1"/>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5938"/>
                                        </p:tgtEl>
                                        <p:attrNameLst>
                                          <p:attrName>style.visibility</p:attrName>
                                        </p:attrNameLst>
                                      </p:cBhvr>
                                      <p:to>
                                        <p:strVal val="visible"/>
                                      </p:to>
                                    </p:set>
                                    <p:animEffect transition="in" filter="fade">
                                      <p:cBhvr>
                                        <p:cTn id="7" dur="2000"/>
                                        <p:tgtEl>
                                          <p:spTgt spid="295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pRg st="0" end="0"/>
                                            </p:txEl>
                                          </p:spTgt>
                                        </p:tgtEl>
                                        <p:attrNameLst>
                                          <p:attrName>style.visibility</p:attrName>
                                        </p:attrNameLst>
                                      </p:cBhvr>
                                      <p:to>
                                        <p:strVal val="visible"/>
                                      </p:to>
                                    </p:set>
                                    <p:animEffect transition="in" filter="wipe(left)">
                                      <p:cBhvr>
                                        <p:cTn id="12" dur="500"/>
                                        <p:tgtEl>
                                          <p:spTgt spid="29593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5939">
                                            <p:txEl>
                                              <p:pRg st="1" end="1"/>
                                            </p:txEl>
                                          </p:spTgt>
                                        </p:tgtEl>
                                        <p:attrNameLst>
                                          <p:attrName>style.visibility</p:attrName>
                                        </p:attrNameLst>
                                      </p:cBhvr>
                                      <p:to>
                                        <p:strVal val="visible"/>
                                      </p:to>
                                    </p:set>
                                    <p:animEffect transition="in" filter="wipe(left)">
                                      <p:cBhvr>
                                        <p:cTn id="15" dur="500"/>
                                        <p:tgtEl>
                                          <p:spTgt spid="295939">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5939">
                                            <p:txEl>
                                              <p:pRg st="2" end="2"/>
                                            </p:txEl>
                                          </p:spTgt>
                                        </p:tgtEl>
                                        <p:attrNameLst>
                                          <p:attrName>style.visibility</p:attrName>
                                        </p:attrNameLst>
                                      </p:cBhvr>
                                      <p:to>
                                        <p:strVal val="visible"/>
                                      </p:to>
                                    </p:set>
                                    <p:animEffect transition="in" filter="wipe(left)">
                                      <p:cBhvr>
                                        <p:cTn id="18" dur="500"/>
                                        <p:tgtEl>
                                          <p:spTgt spid="295939">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5939">
                                            <p:txEl>
                                              <p:pRg st="3" end="3"/>
                                            </p:txEl>
                                          </p:spTgt>
                                        </p:tgtEl>
                                        <p:attrNameLst>
                                          <p:attrName>style.visibility</p:attrName>
                                        </p:attrNameLst>
                                      </p:cBhvr>
                                      <p:to>
                                        <p:strVal val="visible"/>
                                      </p:to>
                                    </p:set>
                                    <p:animEffect transition="in" filter="wipe(left)">
                                      <p:cBhvr>
                                        <p:cTn id="21" dur="500"/>
                                        <p:tgtEl>
                                          <p:spTgt spid="295939">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5939">
                                            <p:txEl>
                                              <p:pRg st="4" end="4"/>
                                            </p:txEl>
                                          </p:spTgt>
                                        </p:tgtEl>
                                        <p:attrNameLst>
                                          <p:attrName>style.visibility</p:attrName>
                                        </p:attrNameLst>
                                      </p:cBhvr>
                                      <p:to>
                                        <p:strVal val="visible"/>
                                      </p:to>
                                    </p:set>
                                    <p:animEffect transition="in" filter="wipe(left)">
                                      <p:cBhvr>
                                        <p:cTn id="24"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p:bldP spid="295939"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sz="4000"/>
              <a:t>A Closer Look at the Term Structure (cont’d)</a:t>
            </a:r>
          </a:p>
        </p:txBody>
      </p:sp>
      <p:sp>
        <p:nvSpPr>
          <p:cNvPr id="297987" name="Rectangle 3"/>
          <p:cNvSpPr>
            <a:spLocks noGrp="1" noChangeArrowheads="1"/>
          </p:cNvSpPr>
          <p:nvPr>
            <p:ph type="body" sz="half" idx="1"/>
          </p:nvPr>
        </p:nvSpPr>
        <p:spPr>
          <a:xfrm>
            <a:off x="457200" y="1981200"/>
            <a:ext cx="7772400" cy="3886200"/>
          </a:xfrm>
        </p:spPr>
        <p:txBody>
          <a:bodyPr/>
          <a:lstStyle/>
          <a:p>
            <a:pPr>
              <a:lnSpc>
                <a:spcPct val="90000"/>
              </a:lnSpc>
            </a:pPr>
            <a:r>
              <a:rPr lang="en-US" sz="2800"/>
              <a:t>Uses of the term structure (cont’d)</a:t>
            </a:r>
          </a:p>
          <a:p>
            <a:pPr lvl="1">
              <a:lnSpc>
                <a:spcPct val="90000"/>
              </a:lnSpc>
            </a:pPr>
            <a:r>
              <a:rPr lang="en-US" sz="2400"/>
              <a:t>Investment decisions</a:t>
            </a:r>
          </a:p>
          <a:p>
            <a:pPr lvl="2">
              <a:lnSpc>
                <a:spcPct val="90000"/>
              </a:lnSpc>
            </a:pPr>
            <a:r>
              <a:rPr lang="en-US" sz="2000"/>
              <a:t>Riding the yield curve involves investment in higher-yielding long-term securities with short-term funds</a:t>
            </a:r>
          </a:p>
          <a:p>
            <a:pPr lvl="2">
              <a:lnSpc>
                <a:spcPct val="90000"/>
              </a:lnSpc>
            </a:pPr>
            <a:r>
              <a:rPr lang="en-US" sz="2000"/>
              <a:t>Financial institutions whose liability maturities are different from their asset maturities monitor the yield curve</a:t>
            </a:r>
          </a:p>
          <a:p>
            <a:pPr lvl="1">
              <a:lnSpc>
                <a:spcPct val="90000"/>
              </a:lnSpc>
            </a:pPr>
            <a:r>
              <a:rPr lang="en-US" sz="2400"/>
              <a:t>Financing decisions</a:t>
            </a:r>
          </a:p>
          <a:p>
            <a:pPr lvl="2">
              <a:lnSpc>
                <a:spcPct val="90000"/>
              </a:lnSpc>
            </a:pPr>
            <a:r>
              <a:rPr lang="en-US" sz="2000"/>
              <a:t>Assessing prevailing rates on securities for various maturities allows firms to estimate the rates to be paid on bonds with different maturities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fade">
                                      <p:cBhvr>
                                        <p:cTn id="7" dur="2000"/>
                                        <p:tgtEl>
                                          <p:spTgt spid="297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pRg st="0" end="0"/>
                                            </p:txEl>
                                          </p:spTgt>
                                        </p:tgtEl>
                                        <p:attrNameLst>
                                          <p:attrName>style.visibility</p:attrName>
                                        </p:attrNameLst>
                                      </p:cBhvr>
                                      <p:to>
                                        <p:strVal val="visible"/>
                                      </p:to>
                                    </p:set>
                                    <p:animEffect transition="in" filter="wipe(left)">
                                      <p:cBhvr>
                                        <p:cTn id="12" dur="500"/>
                                        <p:tgtEl>
                                          <p:spTgt spid="29798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7987">
                                            <p:txEl>
                                              <p:pRg st="1" end="1"/>
                                            </p:txEl>
                                          </p:spTgt>
                                        </p:tgtEl>
                                        <p:attrNameLst>
                                          <p:attrName>style.visibility</p:attrName>
                                        </p:attrNameLst>
                                      </p:cBhvr>
                                      <p:to>
                                        <p:strVal val="visible"/>
                                      </p:to>
                                    </p:set>
                                    <p:animEffect transition="in" filter="wipe(left)">
                                      <p:cBhvr>
                                        <p:cTn id="15" dur="500"/>
                                        <p:tgtEl>
                                          <p:spTgt spid="297987">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7987">
                                            <p:txEl>
                                              <p:pRg st="2" end="2"/>
                                            </p:txEl>
                                          </p:spTgt>
                                        </p:tgtEl>
                                        <p:attrNameLst>
                                          <p:attrName>style.visibility</p:attrName>
                                        </p:attrNameLst>
                                      </p:cBhvr>
                                      <p:to>
                                        <p:strVal val="visible"/>
                                      </p:to>
                                    </p:set>
                                    <p:animEffect transition="in" filter="wipe(left)">
                                      <p:cBhvr>
                                        <p:cTn id="18" dur="500"/>
                                        <p:tgtEl>
                                          <p:spTgt spid="297987">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7987">
                                            <p:txEl>
                                              <p:pRg st="3" end="3"/>
                                            </p:txEl>
                                          </p:spTgt>
                                        </p:tgtEl>
                                        <p:attrNameLst>
                                          <p:attrName>style.visibility</p:attrName>
                                        </p:attrNameLst>
                                      </p:cBhvr>
                                      <p:to>
                                        <p:strVal val="visible"/>
                                      </p:to>
                                    </p:set>
                                    <p:animEffect transition="in" filter="wipe(left)">
                                      <p:cBhvr>
                                        <p:cTn id="21" dur="500"/>
                                        <p:tgtEl>
                                          <p:spTgt spid="297987">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7987">
                                            <p:txEl>
                                              <p:pRg st="4" end="4"/>
                                            </p:txEl>
                                          </p:spTgt>
                                        </p:tgtEl>
                                        <p:attrNameLst>
                                          <p:attrName>style.visibility</p:attrName>
                                        </p:attrNameLst>
                                      </p:cBhvr>
                                      <p:to>
                                        <p:strVal val="visible"/>
                                      </p:to>
                                    </p:set>
                                    <p:animEffect transition="in" filter="wipe(left)">
                                      <p:cBhvr>
                                        <p:cTn id="24" dur="500"/>
                                        <p:tgtEl>
                                          <p:spTgt spid="297987">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7987">
                                            <p:txEl>
                                              <p:pRg st="5" end="5"/>
                                            </p:txEl>
                                          </p:spTgt>
                                        </p:tgtEl>
                                        <p:attrNameLst>
                                          <p:attrName>style.visibility</p:attrName>
                                        </p:attrNameLst>
                                      </p:cBhvr>
                                      <p:to>
                                        <p:strVal val="visible"/>
                                      </p:to>
                                    </p:set>
                                    <p:animEffect transition="in" filter="wipe(left)">
                                      <p:cBhvr>
                                        <p:cTn id="27"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p:bldP spid="297987"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sz="4000"/>
              <a:t>A Closer Look at the Term Structure (cont’d)</a:t>
            </a:r>
          </a:p>
        </p:txBody>
      </p:sp>
      <p:sp>
        <p:nvSpPr>
          <p:cNvPr id="300035" name="Rectangle 3"/>
          <p:cNvSpPr>
            <a:spLocks noGrp="1" noChangeArrowheads="1"/>
          </p:cNvSpPr>
          <p:nvPr>
            <p:ph type="body" sz="half" idx="1"/>
          </p:nvPr>
        </p:nvSpPr>
        <p:spPr>
          <a:xfrm>
            <a:off x="457200" y="1981200"/>
            <a:ext cx="7772400" cy="3886200"/>
          </a:xfrm>
        </p:spPr>
        <p:txBody>
          <a:bodyPr/>
          <a:lstStyle/>
          <a:p>
            <a:pPr>
              <a:lnSpc>
                <a:spcPct val="90000"/>
              </a:lnSpc>
            </a:pPr>
            <a:r>
              <a:rPr lang="en-US" sz="2400"/>
              <a:t>Impact of debt management on term structure</a:t>
            </a:r>
          </a:p>
          <a:p>
            <a:pPr lvl="1">
              <a:lnSpc>
                <a:spcPct val="90000"/>
              </a:lnSpc>
            </a:pPr>
            <a:r>
              <a:rPr lang="en-US" sz="2000"/>
              <a:t>If the Treasury uses a relatively large proportion of long-term debt, this places upward pressure on long-term yields</a:t>
            </a:r>
          </a:p>
          <a:p>
            <a:pPr lvl="1">
              <a:lnSpc>
                <a:spcPct val="90000"/>
              </a:lnSpc>
            </a:pPr>
            <a:r>
              <a:rPr lang="en-US" sz="2000"/>
              <a:t>If the Treasury uses short-term debt, long-term interest rates may be relatively low</a:t>
            </a:r>
          </a:p>
          <a:p>
            <a:pPr>
              <a:lnSpc>
                <a:spcPct val="90000"/>
              </a:lnSpc>
            </a:pPr>
            <a:r>
              <a:rPr lang="en-US" sz="2400"/>
              <a:t>Historical review of the term structure</a:t>
            </a:r>
          </a:p>
          <a:p>
            <a:pPr lvl="1">
              <a:lnSpc>
                <a:spcPct val="90000"/>
              </a:lnSpc>
            </a:pPr>
            <a:r>
              <a:rPr lang="en-US" sz="2000"/>
              <a:t>Early 1980s: downward sloping yield curve</a:t>
            </a:r>
          </a:p>
          <a:p>
            <a:pPr lvl="1">
              <a:lnSpc>
                <a:spcPct val="90000"/>
              </a:lnSpc>
            </a:pPr>
            <a:r>
              <a:rPr lang="en-US" sz="2000"/>
              <a:t>1982 to 2001: an upward sloping yield curve generally persisted</a:t>
            </a:r>
          </a:p>
          <a:p>
            <a:pPr lvl="1">
              <a:lnSpc>
                <a:spcPct val="90000"/>
              </a:lnSpc>
            </a:pPr>
            <a:r>
              <a:rPr lang="en-US" sz="2000"/>
              <a:t>September 11, 2001: investors shifted funds into short-term securities and the Fed provided funds to the banking system, causing the yield curve to become steeper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0034"/>
                                        </p:tgtEl>
                                        <p:attrNameLst>
                                          <p:attrName>style.visibility</p:attrName>
                                        </p:attrNameLst>
                                      </p:cBhvr>
                                      <p:to>
                                        <p:strVal val="visible"/>
                                      </p:to>
                                    </p:set>
                                    <p:animEffect transition="in" filter="fade">
                                      <p:cBhvr>
                                        <p:cTn id="7" dur="2000"/>
                                        <p:tgtEl>
                                          <p:spTgt spid="300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pRg st="0" end="0"/>
                                            </p:txEl>
                                          </p:spTgt>
                                        </p:tgtEl>
                                        <p:attrNameLst>
                                          <p:attrName>style.visibility</p:attrName>
                                        </p:attrNameLst>
                                      </p:cBhvr>
                                      <p:to>
                                        <p:strVal val="visible"/>
                                      </p:to>
                                    </p:set>
                                    <p:animEffect transition="in" filter="wipe(left)">
                                      <p:cBhvr>
                                        <p:cTn id="12" dur="500"/>
                                        <p:tgtEl>
                                          <p:spTgt spid="30003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0035">
                                            <p:txEl>
                                              <p:pRg st="1" end="1"/>
                                            </p:txEl>
                                          </p:spTgt>
                                        </p:tgtEl>
                                        <p:attrNameLst>
                                          <p:attrName>style.visibility</p:attrName>
                                        </p:attrNameLst>
                                      </p:cBhvr>
                                      <p:to>
                                        <p:strVal val="visible"/>
                                      </p:to>
                                    </p:set>
                                    <p:animEffect transition="in" filter="wipe(left)">
                                      <p:cBhvr>
                                        <p:cTn id="15" dur="500"/>
                                        <p:tgtEl>
                                          <p:spTgt spid="300035">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0035">
                                            <p:txEl>
                                              <p:pRg st="2" end="2"/>
                                            </p:txEl>
                                          </p:spTgt>
                                        </p:tgtEl>
                                        <p:attrNameLst>
                                          <p:attrName>style.visibility</p:attrName>
                                        </p:attrNameLst>
                                      </p:cBhvr>
                                      <p:to>
                                        <p:strVal val="visible"/>
                                      </p:to>
                                    </p:set>
                                    <p:animEffect transition="in" filter="wipe(left)">
                                      <p:cBhvr>
                                        <p:cTn id="18" dur="500"/>
                                        <p:tgtEl>
                                          <p:spTgt spid="30003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0035">
                                            <p:txEl>
                                              <p:pRg st="3" end="3"/>
                                            </p:txEl>
                                          </p:spTgt>
                                        </p:tgtEl>
                                        <p:attrNameLst>
                                          <p:attrName>style.visibility</p:attrName>
                                        </p:attrNameLst>
                                      </p:cBhvr>
                                      <p:to>
                                        <p:strVal val="visible"/>
                                      </p:to>
                                    </p:set>
                                    <p:animEffect transition="in" filter="wipe(left)">
                                      <p:cBhvr>
                                        <p:cTn id="23" dur="500"/>
                                        <p:tgtEl>
                                          <p:spTgt spid="300035">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0035">
                                            <p:txEl>
                                              <p:pRg st="4" end="4"/>
                                            </p:txEl>
                                          </p:spTgt>
                                        </p:tgtEl>
                                        <p:attrNameLst>
                                          <p:attrName>style.visibility</p:attrName>
                                        </p:attrNameLst>
                                      </p:cBhvr>
                                      <p:to>
                                        <p:strVal val="visible"/>
                                      </p:to>
                                    </p:set>
                                    <p:animEffect transition="in" filter="wipe(left)">
                                      <p:cBhvr>
                                        <p:cTn id="26" dur="500"/>
                                        <p:tgtEl>
                                          <p:spTgt spid="300035">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0035">
                                            <p:txEl>
                                              <p:pRg st="5" end="5"/>
                                            </p:txEl>
                                          </p:spTgt>
                                        </p:tgtEl>
                                        <p:attrNameLst>
                                          <p:attrName>style.visibility</p:attrName>
                                        </p:attrNameLst>
                                      </p:cBhvr>
                                      <p:to>
                                        <p:strVal val="visible"/>
                                      </p:to>
                                    </p:set>
                                    <p:animEffect transition="in" filter="wipe(left)">
                                      <p:cBhvr>
                                        <p:cTn id="29" dur="500"/>
                                        <p:tgtEl>
                                          <p:spTgt spid="300035">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00035">
                                            <p:txEl>
                                              <p:pRg st="6" end="6"/>
                                            </p:txEl>
                                          </p:spTgt>
                                        </p:tgtEl>
                                        <p:attrNameLst>
                                          <p:attrName>style.visibility</p:attrName>
                                        </p:attrNameLst>
                                      </p:cBhvr>
                                      <p:to>
                                        <p:strVal val="visible"/>
                                      </p:to>
                                    </p:set>
                                    <p:animEffect transition="in" filter="wipe(left)">
                                      <p:cBhvr>
                                        <p:cTn id="32" dur="500"/>
                                        <p:tgtEl>
                                          <p:spTgt spid="300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p:bldP spid="300035"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Mishkin_c06F07"/>
          <p:cNvPicPr preferRelativeResize="0">
            <a:picLocks noChangeAspect="1" noChangeArrowheads="1"/>
          </p:cNvPicPr>
          <p:nvPr>
            <p:custDataLst>
              <p:tags r:id="rId1"/>
            </p:custDataLst>
          </p:nvPr>
        </p:nvPicPr>
        <p:blipFill>
          <a:blip r:embed="rId4" cstate="print"/>
          <a:srcRect/>
          <a:stretch>
            <a:fillRect/>
          </a:stretch>
        </p:blipFill>
        <p:spPr bwMode="auto">
          <a:xfrm>
            <a:off x="1104900" y="766763"/>
            <a:ext cx="7696200" cy="5322887"/>
          </a:xfrm>
          <a:prstGeom prst="rect">
            <a:avLst/>
          </a:prstGeom>
          <a:noFill/>
          <a:ln w="9525">
            <a:noFill/>
            <a:miter lim="800000"/>
            <a:headEnd/>
            <a:tailEnd/>
          </a:ln>
          <a:effectLst/>
        </p:spPr>
      </p:pic>
    </p:spTree>
  </p:cSld>
  <p:clrMapOvr>
    <a:masterClrMapping/>
  </p:clrMapOvr>
  <p:transition spd="med">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8</a:t>
            </a:r>
          </a:p>
        </p:txBody>
      </p:sp>
      <p:sp>
        <p:nvSpPr>
          <p:cNvPr id="3" name="Content Placeholder 2"/>
          <p:cNvSpPr>
            <a:spLocks noGrp="1"/>
          </p:cNvSpPr>
          <p:nvPr>
            <p:ph idx="1"/>
          </p:nvPr>
        </p:nvSpPr>
        <p:spPr/>
        <p:txBody>
          <a:bodyPr/>
          <a:lstStyle/>
          <a:p>
            <a:r>
              <a:rPr lang="en-US" dirty="0"/>
              <a:t>If the interest rates on one-to five-year bonds are currently 4%, 5%, 6%, 7% and 8% and the term </a:t>
            </a:r>
            <a:r>
              <a:rPr lang="en-US"/>
              <a:t>premium for </a:t>
            </a:r>
            <a:r>
              <a:rPr lang="en-US" dirty="0"/>
              <a:t>one-to five bonds are 0%, 0.25%, 0.35%, 0.40% and 0.50%, predict what the one-year interest rate will be two years from now?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dirty="0"/>
          </a:p>
        </p:txBody>
      </p:sp>
      <p:sp>
        <p:nvSpPr>
          <p:cNvPr id="4" name="Content Placeholder 3"/>
          <p:cNvSpPr>
            <a:spLocks noGrp="1"/>
          </p:cNvSpPr>
          <p:nvPr>
            <p:ph sz="quarter" idx="2"/>
          </p:nvPr>
        </p:nvSpPr>
        <p:spPr/>
        <p:txBody>
          <a:bodyPr/>
          <a:lstStyle/>
          <a:p>
            <a:endParaRPr lang="en-US"/>
          </a:p>
        </p:txBody>
      </p:sp>
      <p:sp>
        <p:nvSpPr>
          <p:cNvPr id="5" name="Content Placeholder 4"/>
          <p:cNvSpPr>
            <a:spLocks noGrp="1"/>
          </p:cNvSpPr>
          <p:nvPr>
            <p:ph sz="quarter" idx="3"/>
          </p:nvPr>
        </p:nvSpPr>
        <p:spPr/>
        <p:txBody>
          <a:bodyPr/>
          <a:lstStyle/>
          <a:p>
            <a:endParaRPr lang="en-US"/>
          </a:p>
        </p:txBody>
      </p:sp>
      <p:pic>
        <p:nvPicPr>
          <p:cNvPr id="7" name="Picture 6"/>
          <p:cNvPicPr>
            <a:picLocks noChangeAspect="1"/>
          </p:cNvPicPr>
          <p:nvPr/>
        </p:nvPicPr>
        <p:blipFill>
          <a:blip r:embed="rId2"/>
          <a:stretch>
            <a:fillRect/>
          </a:stretch>
        </p:blipFill>
        <p:spPr>
          <a:xfrm>
            <a:off x="533400" y="990601"/>
            <a:ext cx="8153399" cy="50292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materials </a:t>
            </a:r>
          </a:p>
        </p:txBody>
      </p:sp>
      <p:sp>
        <p:nvSpPr>
          <p:cNvPr id="3" name="Content Placeholder 2"/>
          <p:cNvSpPr>
            <a:spLocks noGrp="1"/>
          </p:cNvSpPr>
          <p:nvPr>
            <p:ph idx="1"/>
          </p:nvPr>
        </p:nvSpPr>
        <p:spPr/>
        <p:txBody>
          <a:bodyPr/>
          <a:lstStyle/>
          <a:p>
            <a:pPr marL="514350" indent="-514350">
              <a:buAutoNum type="arabicPeriod"/>
            </a:pPr>
            <a:r>
              <a:rPr lang="de-DE" sz="2700" dirty="0"/>
              <a:t>Michael D. Bauer and Thomas M. Mertens (2018); </a:t>
            </a:r>
            <a:r>
              <a:rPr lang="en-US" sz="2700" dirty="0"/>
              <a:t>“Information in the Yield Curve about Future Recessions”, Working paper</a:t>
            </a:r>
            <a:endParaRPr lang="de-DE" sz="2700" dirty="0"/>
          </a:p>
          <a:p>
            <a:pPr>
              <a:buNone/>
            </a:pPr>
            <a:r>
              <a:rPr lang="en-US" sz="2700" dirty="0"/>
              <a:t>2.   </a:t>
            </a:r>
            <a:r>
              <a:rPr lang="nl-NL" sz="2700" dirty="0">
                <a:solidFill>
                  <a:srgbClr val="222222"/>
                </a:solidFill>
                <a:effectLst/>
                <a:latin typeface="Arial" panose="020B0604020202020204" pitchFamily="34" charset="0"/>
                <a:ea typeface="Times New Roman" panose="02020603050405020304" charset="0"/>
              </a:rPr>
              <a:t>De Backer, B., Deroose, M., &amp; Nieuwenhuyze, C. V. (2019). Is a recession imminent? The signal of the yield curve. </a:t>
            </a:r>
            <a:r>
              <a:rPr lang="nl-NL" sz="2700" i="1" dirty="0">
                <a:solidFill>
                  <a:srgbClr val="222222"/>
                </a:solidFill>
                <a:effectLst/>
                <a:latin typeface="Arial" panose="020B0604020202020204" pitchFamily="34" charset="0"/>
                <a:ea typeface="Times New Roman" panose="02020603050405020304" charset="0"/>
              </a:rPr>
              <a:t>Economic Review</a:t>
            </a:r>
            <a:r>
              <a:rPr lang="nl-NL" sz="2700" dirty="0">
                <a:solidFill>
                  <a:srgbClr val="222222"/>
                </a:solidFill>
                <a:effectLst/>
                <a:latin typeface="Arial" panose="020B0604020202020204" pitchFamily="34" charset="0"/>
                <a:ea typeface="Times New Roman" panose="02020603050405020304" charset="0"/>
              </a:rPr>
              <a:t>, (i), 69-93.</a:t>
            </a:r>
            <a:endParaRPr lang="en-US" sz="2700" dirty="0">
              <a:effectLst/>
              <a:latin typeface="Times New Roman" panose="02020603050405020304" charset="0"/>
              <a:ea typeface="Times New Roman" panose="02020603050405020304" charset="0"/>
            </a:endParaRPr>
          </a:p>
          <a:p>
            <a:pPr>
              <a:buNone/>
            </a:pPr>
            <a:endParaRPr lang="en-US" sz="2700" dirty="0"/>
          </a:p>
          <a:p>
            <a:pPr marL="514350" indent="-514350">
              <a:buAutoNum type="arabicPeriod"/>
            </a:pPr>
            <a:endParaRPr lang="de-DE" dirty="0"/>
          </a:p>
          <a:p>
            <a:pPr marL="514350" indent="-51435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p:txBody>
          <a:bodyPr/>
          <a:lstStyle/>
          <a:p>
            <a:r>
              <a:rPr lang="en-US" dirty="0"/>
              <a:t>You must pay a creditors $6.000 one year from now, $5000 two years from now, $4000 three years from now, $2000 four years from now and a final $1000 five years from now. You would like to restructure the loan into five equal </a:t>
            </a:r>
            <a:r>
              <a:rPr lang="en-US" b="1" dirty="0">
                <a:highlight>
                  <a:srgbClr val="FFFF00"/>
                </a:highlight>
              </a:rPr>
              <a:t>annual payments due at the end of each year.</a:t>
            </a:r>
            <a:r>
              <a:rPr lang="en-US" dirty="0"/>
              <a:t> If the agreed interest rate is </a:t>
            </a:r>
            <a:r>
              <a:rPr lang="en-US" b="1" dirty="0">
                <a:highlight>
                  <a:srgbClr val="FFFF00"/>
                </a:highlight>
              </a:rPr>
              <a:t>6% compounded annually</a:t>
            </a:r>
            <a:r>
              <a:rPr lang="en-US" dirty="0"/>
              <a:t>, what is the payment?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nl-NL" sz="2900" dirty="0">
                <a:solidFill>
                  <a:srgbClr val="FF0000"/>
                </a:solidFill>
              </a:rPr>
              <a:t> Yield curve and recession</a:t>
            </a:r>
            <a:br>
              <a:rPr lang="en-US" dirty="0"/>
            </a:br>
            <a:endParaRPr lang="en-US" dirty="0"/>
          </a:p>
        </p:txBody>
      </p:sp>
      <p:sp>
        <p:nvSpPr>
          <p:cNvPr id="3" name="Content Placeholder 2"/>
          <p:cNvSpPr>
            <a:spLocks noGrp="1"/>
          </p:cNvSpPr>
          <p:nvPr>
            <p:ph idx="1"/>
          </p:nvPr>
        </p:nvSpPr>
        <p:spPr>
          <a:xfrm>
            <a:off x="1008185" y="1016977"/>
            <a:ext cx="7848600" cy="3927867"/>
          </a:xfrm>
        </p:spPr>
        <p:txBody>
          <a:bodyPr>
            <a:noAutofit/>
          </a:bodyPr>
          <a:lstStyle/>
          <a:p>
            <a:r>
              <a:rPr lang="de-DE" sz="1800" dirty="0"/>
              <a:t>Michael D. Bauer and Thomas M. Mertens (2018); </a:t>
            </a:r>
            <a:r>
              <a:rPr lang="en-US" sz="1800" dirty="0"/>
              <a:t>“Information in the Yield Curve about Future Recessions”, Working paper</a:t>
            </a:r>
          </a:p>
          <a:p>
            <a:r>
              <a:rPr lang="nl-NL" sz="1800" dirty="0"/>
              <a:t>De Backer, B., Deroose, M., &amp; Nieuwenhuyze, C. V. (2019). Is a recession imminent? The signal of the yield curve. Economic Review, (i), 69-93.</a:t>
            </a:r>
          </a:p>
          <a:p>
            <a:r>
              <a:rPr lang="en-US" sz="1800" dirty="0"/>
              <a:t>Is inverted yield curve is a recession imminent? Why? Explain the impact of a flatter or negative curve on banks’ profitability. Find the answer with  the following papers.</a:t>
            </a:r>
            <a:endParaRPr lang="nl-NL" sz="1800" dirty="0"/>
          </a:p>
          <a:p>
            <a:r>
              <a:rPr lang="en-US" sz="1800" dirty="0"/>
              <a:t>Explainer: U.S. yield curve inverts again: What is it telling us?  https://www.reuters.com/markets/us/us-yield-curve-inverts-again-what-is-it-telling-us-2022-07-05/</a:t>
            </a:r>
          </a:p>
          <a:p>
            <a:r>
              <a:rPr lang="en-US" sz="1800" dirty="0">
                <a:hlinkClick r:id="rId2"/>
              </a:rPr>
              <a:t>Joe </a:t>
            </a:r>
            <a:r>
              <a:rPr lang="en-US" sz="1800" dirty="0" err="1">
                <a:hlinkClick r:id="rId2"/>
              </a:rPr>
              <a:t>Rennison</a:t>
            </a:r>
            <a:r>
              <a:rPr lang="en-US" sz="1800" dirty="0"/>
              <a:t> (2022) Another Closely Watched Recession Alarm Is Ringing </a:t>
            </a:r>
            <a:r>
              <a:rPr lang="en-US" sz="1800" dirty="0">
                <a:hlinkClick r:id="rId3"/>
              </a:rPr>
              <a:t>https://www.nytimes.com/2022/10/26/business/yield-curve-inversion-recession.html</a:t>
            </a:r>
            <a:endParaRPr lang="en-US" sz="1800" dirty="0"/>
          </a:p>
          <a:p>
            <a:r>
              <a:rPr lang="en-US" sz="1800" dirty="0"/>
              <a:t>https://www.youtube.com/watch?v=bItazfbSptI</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4520"/>
            <a:ext cx="8229600" cy="1049235"/>
          </a:xfrm>
        </p:spPr>
        <p:txBody>
          <a:bodyPr>
            <a:normAutofit/>
          </a:bodyPr>
          <a:lstStyle/>
          <a:p>
            <a:r>
              <a:rPr lang="en-US" dirty="0">
                <a:solidFill>
                  <a:srgbClr val="FF0000"/>
                </a:solidFill>
              </a:rPr>
              <a:t>NEGATIVE INTEREST RATES</a:t>
            </a:r>
          </a:p>
        </p:txBody>
      </p:sp>
      <p:sp>
        <p:nvSpPr>
          <p:cNvPr id="3" name="Content Placeholder 2"/>
          <p:cNvSpPr>
            <a:spLocks noGrp="1"/>
          </p:cNvSpPr>
          <p:nvPr>
            <p:ph idx="1"/>
          </p:nvPr>
        </p:nvSpPr>
        <p:spPr>
          <a:xfrm>
            <a:off x="685800" y="2015733"/>
            <a:ext cx="8077199" cy="3450613"/>
          </a:xfrm>
        </p:spPr>
        <p:txBody>
          <a:bodyPr>
            <a:normAutofit/>
          </a:bodyPr>
          <a:lstStyle/>
          <a:p>
            <a:pPr eaLnBrk="1" hangingPunct="1">
              <a:spcBef>
                <a:spcPct val="50000"/>
              </a:spcBef>
              <a:buFontTx/>
              <a:buNone/>
            </a:pPr>
            <a:r>
              <a:rPr lang="en-US" sz="2000" dirty="0"/>
              <a:t>Watch the following documentary (DW: How the rich become richer – money in the world economy). Read the supplementary materials (</a:t>
            </a:r>
            <a:r>
              <a:rPr lang="en-US" sz="2000" dirty="0" err="1"/>
              <a:t>Larosiere</a:t>
            </a:r>
            <a:r>
              <a:rPr lang="en-US" sz="2000" dirty="0"/>
              <a:t>, </a:t>
            </a:r>
            <a:r>
              <a:rPr lang="en-US" sz="2000" dirty="0" err="1"/>
              <a:t>Pitkanen</a:t>
            </a:r>
            <a:r>
              <a:rPr lang="en-US" sz="2000" dirty="0"/>
              <a:t>, </a:t>
            </a:r>
            <a:r>
              <a:rPr lang="en-US" sz="2000" dirty="0" err="1"/>
              <a:t>Rajan</a:t>
            </a:r>
            <a:r>
              <a:rPr lang="en-US" sz="2000" dirty="0"/>
              <a:t>, </a:t>
            </a:r>
            <a:r>
              <a:rPr lang="en-US" sz="2000" dirty="0" err="1"/>
              <a:t>Rennison</a:t>
            </a:r>
            <a:r>
              <a:rPr lang="en-US" sz="2000" dirty="0"/>
              <a:t>). Summarize the negative effects of very low/negative interest rates.</a:t>
            </a:r>
          </a:p>
          <a:p>
            <a:pPr algn="ctr" eaLnBrk="1" hangingPunct="1">
              <a:spcBef>
                <a:spcPct val="50000"/>
              </a:spcBef>
              <a:buFontTx/>
              <a:buNone/>
            </a:pPr>
            <a:r>
              <a:rPr lang="en-US" sz="2000" dirty="0"/>
              <a:t>https://youtu.be/t6m49vNjEGs</a:t>
            </a:r>
          </a:p>
          <a:p>
            <a:pPr algn="ctr" eaLnBrk="1" hangingPunct="1">
              <a:spcBef>
                <a:spcPct val="50000"/>
              </a:spcBef>
              <a:buFontTx/>
              <a:buNone/>
            </a:pPr>
            <a:endParaRPr lang="en-US" sz="2000" dirty="0"/>
          </a:p>
          <a:p>
            <a:pPr algn="ctr" eaLnBrk="1" hangingPunct="1">
              <a:spcBef>
                <a:spcPct val="50000"/>
              </a:spcBef>
              <a:buFontTx/>
              <a:buNone/>
            </a:pPr>
            <a:r>
              <a:rPr lang="en-US" sz="1400" dirty="0"/>
              <a:t>Another documentary to see</a:t>
            </a:r>
          </a:p>
          <a:p>
            <a:pPr algn="ctr" eaLnBrk="1" hangingPunct="1">
              <a:spcBef>
                <a:spcPct val="50000"/>
              </a:spcBef>
              <a:buFontTx/>
              <a:buNone/>
            </a:pPr>
            <a:r>
              <a:rPr lang="en-US" sz="1400" dirty="0"/>
              <a:t>https://youtu.be/FiYTmTHFa9E</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752600" y="2133600"/>
            <a:ext cx="1447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2802" name="Picture 2"/>
          <p:cNvPicPr>
            <a:picLocks noChangeAspect="1" noChangeArrowheads="1"/>
          </p:cNvPicPr>
          <p:nvPr/>
        </p:nvPicPr>
        <p:blipFill>
          <a:blip r:embed="rId2" cstate="print"/>
          <a:srcRect/>
          <a:stretch>
            <a:fillRect/>
          </a:stretch>
        </p:blipFill>
        <p:spPr bwMode="auto">
          <a:xfrm>
            <a:off x="609600" y="274638"/>
            <a:ext cx="7391400" cy="5562600"/>
          </a:xfrm>
          <a:prstGeom prst="rect">
            <a:avLst/>
          </a:prstGeom>
          <a:noFill/>
          <a:ln w="9525">
            <a:noFill/>
            <a:miter lim="800000"/>
            <a:headEnd/>
            <a:tailEnd/>
          </a:ln>
        </p:spPr>
      </p:pic>
      <p:sp>
        <p:nvSpPr>
          <p:cNvPr id="6" name="TextBox 5"/>
          <p:cNvSpPr txBox="1"/>
          <p:nvPr/>
        </p:nvSpPr>
        <p:spPr>
          <a:xfrm>
            <a:off x="621323" y="6044956"/>
            <a:ext cx="8382000" cy="923330"/>
          </a:xfrm>
          <a:prstGeom prst="rect">
            <a:avLst/>
          </a:prstGeom>
          <a:noFill/>
        </p:spPr>
        <p:txBody>
          <a:bodyPr wrap="square" rtlCol="0">
            <a:spAutoFit/>
          </a:bodyPr>
          <a:lstStyle/>
          <a:p>
            <a:r>
              <a:rPr lang="en-US" dirty="0"/>
              <a:t>Ref: </a:t>
            </a:r>
            <a:r>
              <a:rPr lang="de-DE" dirty="0"/>
              <a:t>Michael D. Bauer and Thomas M. Mertens (2018); </a:t>
            </a:r>
            <a:r>
              <a:rPr lang="en-US" dirty="0"/>
              <a:t>“Information in the Yield Curve about Future Recessions”, Working paper</a:t>
            </a:r>
            <a:endParaRPr lang="de-DE"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447800" y="2133600"/>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3826" name="Picture 2"/>
          <p:cNvPicPr>
            <a:picLocks noChangeAspect="1" noChangeArrowheads="1"/>
          </p:cNvPicPr>
          <p:nvPr/>
        </p:nvPicPr>
        <p:blipFill>
          <a:blip r:embed="rId2" cstate="print"/>
          <a:srcRect/>
          <a:stretch>
            <a:fillRect/>
          </a:stretch>
        </p:blipFill>
        <p:spPr bwMode="auto">
          <a:xfrm>
            <a:off x="457200" y="457200"/>
            <a:ext cx="8239125" cy="5133975"/>
          </a:xfrm>
          <a:prstGeom prst="rect">
            <a:avLst/>
          </a:prstGeom>
          <a:noFill/>
          <a:ln w="9525">
            <a:noFill/>
            <a:miter lim="800000"/>
            <a:headEnd/>
            <a:tailEnd/>
          </a:ln>
        </p:spPr>
      </p:pic>
      <p:sp>
        <p:nvSpPr>
          <p:cNvPr id="6" name="TextBox 5"/>
          <p:cNvSpPr txBox="1"/>
          <p:nvPr/>
        </p:nvSpPr>
        <p:spPr>
          <a:xfrm>
            <a:off x="533400" y="5791200"/>
            <a:ext cx="8305800" cy="646331"/>
          </a:xfrm>
          <a:prstGeom prst="rect">
            <a:avLst/>
          </a:prstGeom>
          <a:noFill/>
        </p:spPr>
        <p:txBody>
          <a:bodyPr wrap="square" rtlCol="0">
            <a:spAutoFit/>
          </a:bodyPr>
          <a:lstStyle/>
          <a:p>
            <a:r>
              <a:rPr lang="en-US" dirty="0"/>
              <a:t>Ref: B. De Backer M. </a:t>
            </a:r>
            <a:r>
              <a:rPr lang="en-US" dirty="0" err="1"/>
              <a:t>Deroose</a:t>
            </a:r>
            <a:r>
              <a:rPr lang="en-US" dirty="0"/>
              <a:t>, Ch. Van </a:t>
            </a:r>
            <a:r>
              <a:rPr lang="en-US" dirty="0" err="1"/>
              <a:t>Nieuwenhuyze</a:t>
            </a:r>
            <a:r>
              <a:rPr lang="en-US" dirty="0"/>
              <a:t> (2019);  “Is a recession imminent ? The signal of the yield curve”, Working paper</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Chart, line chart&#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762000"/>
            <a:ext cx="7315200" cy="4038599"/>
          </a:xfrm>
        </p:spPr>
      </p:pic>
      <p:sp>
        <p:nvSpPr>
          <p:cNvPr id="6" name="TextBox 5"/>
          <p:cNvSpPr txBox="1"/>
          <p:nvPr/>
        </p:nvSpPr>
        <p:spPr>
          <a:xfrm>
            <a:off x="1461634" y="4800600"/>
            <a:ext cx="6252709" cy="646331"/>
          </a:xfrm>
          <a:prstGeom prst="rect">
            <a:avLst/>
          </a:prstGeom>
          <a:noFill/>
        </p:spPr>
        <p:txBody>
          <a:bodyPr wrap="square" rtlCol="0">
            <a:spAutoFit/>
          </a:bodyPr>
          <a:lstStyle/>
          <a:p>
            <a:pPr algn="l" fontAlgn="base"/>
            <a:r>
              <a:rPr lang="en-US" b="0" i="0" dirty="0">
                <a:effectLst/>
                <a:latin typeface="nyt-imperial"/>
              </a:rPr>
              <a:t> As of Oct. 26, 2022       By The New York Times</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a:solidFill>
                  <a:srgbClr val="FF0000"/>
                </a:solidFill>
                <a:effectLst/>
              </a:rPr>
              <a:t>How does raising interest rates control inflation?</a:t>
            </a:r>
            <a:br>
              <a:rPr lang="en-US" b="1" i="0" dirty="0">
                <a:solidFill>
                  <a:srgbClr val="0F0F0F"/>
                </a:solidFill>
                <a:effectLst/>
                <a:latin typeface="YouTube Sans"/>
              </a:rPr>
            </a:br>
            <a:endParaRPr lang="en-US" dirty="0"/>
          </a:p>
        </p:txBody>
      </p:sp>
      <p:sp>
        <p:nvSpPr>
          <p:cNvPr id="3" name="Content Placeholder 2"/>
          <p:cNvSpPr>
            <a:spLocks noGrp="1"/>
          </p:cNvSpPr>
          <p:nvPr>
            <p:ph idx="1"/>
          </p:nvPr>
        </p:nvSpPr>
        <p:spPr/>
        <p:txBody>
          <a:bodyPr/>
          <a:lstStyle/>
          <a:p>
            <a:r>
              <a:rPr lang="en-US" dirty="0"/>
              <a:t>https://www.youtube.com/watch?v=R8VBRCs2jTU</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r>
              <a:rPr lang="en-US" b="1" dirty="0"/>
              <a:t>THE END OF CHAPTER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a:t>You have just inherited an office building. You expect the annual rental income (net of maintenance and other cost) for the building to be $100,000 for the next year and to increase at 5% per year indefinitely. A expanding internet company offers to rent the building at a fixed annual rent for 5 years. After year 5, you could re-negotiate or rent the building to another tenant. What is the minimum acceptable fixed rental payments for this five-year agreement? Use a discount rate of 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normAutofit fontScale="70000" lnSpcReduction="20000"/>
          </a:bodyPr>
          <a:lstStyle/>
          <a:p>
            <a:r>
              <a:rPr lang="en-US" dirty="0"/>
              <a:t> Your favorite grandfather wants to make a single deposit today in an account from which you will withdraw $10.000 one year from today; $20.000 two years from today; and $30.000 per year forever thereafter, with your first $30.000 withdrawal three years from today. The account will earn </a:t>
            </a:r>
            <a:r>
              <a:rPr lang="en-US" b="1" dirty="0">
                <a:highlight>
                  <a:srgbClr val="FFFF00"/>
                </a:highlight>
              </a:rPr>
              <a:t>interest at rate of 10% per year compounded annually</a:t>
            </a:r>
            <a:r>
              <a:rPr lang="en-US" dirty="0"/>
              <a:t>, forever.</a:t>
            </a:r>
          </a:p>
          <a:p>
            <a:pPr lvl="0"/>
            <a:r>
              <a:rPr lang="en-US" dirty="0"/>
              <a:t>Assuming that you will indeed live forever, how much your grandfather deposit in the account today? </a:t>
            </a:r>
          </a:p>
          <a:p>
            <a:pPr lvl="0"/>
            <a:r>
              <a:rPr lang="en-US" dirty="0"/>
              <a:t>Suppose your grandfather does not expect you to live forever. Instead, he wants to deposit enough today to enable you to make </a:t>
            </a:r>
            <a:r>
              <a:rPr lang="en-US"/>
              <a:t>just </a:t>
            </a:r>
            <a:r>
              <a:rPr lang="en-US" b="1"/>
              <a:t>40 </a:t>
            </a:r>
            <a:r>
              <a:rPr lang="en-US" b="1" dirty="0"/>
              <a:t>annual withdrawals of $30.000</a:t>
            </a:r>
            <a:r>
              <a:rPr lang="en-US" dirty="0"/>
              <a:t>, starting three years from today, in addition to the $10.000 withdrawal one year from today and the $20.000 withdrawal two years from today. How large must his single deposit today be?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p:txBody>
          <a:bodyPr/>
          <a:lstStyle/>
          <a:p>
            <a:r>
              <a:rPr lang="en-US" dirty="0"/>
              <a:t>Yield to Maturity: Loans</a:t>
            </a:r>
          </a:p>
        </p:txBody>
      </p:sp>
      <p:sp>
        <p:nvSpPr>
          <p:cNvPr id="7175" name="Rectangle 7"/>
          <p:cNvSpPr>
            <a:spLocks noGrp="1" noChangeArrowheads="1"/>
          </p:cNvSpPr>
          <p:nvPr>
            <p:ph type="body" idx="1"/>
          </p:nvPr>
        </p:nvSpPr>
        <p:spPr>
          <a:xfrm>
            <a:off x="384175" y="1447800"/>
            <a:ext cx="8380413" cy="1947863"/>
          </a:xfrm>
        </p:spPr>
        <p:txBody>
          <a:bodyPr>
            <a:noAutofit/>
          </a:bodyPr>
          <a:lstStyle/>
          <a:p>
            <a:pPr>
              <a:lnSpc>
                <a:spcPct val="90000"/>
              </a:lnSpc>
              <a:spcBef>
                <a:spcPct val="50000"/>
              </a:spcBef>
            </a:pPr>
            <a:r>
              <a:rPr lang="en-US" dirty="0"/>
              <a:t>Yield to maturity = interest rate that equates today's value with present value of all  future payments.</a:t>
            </a:r>
          </a:p>
          <a:p>
            <a:pPr>
              <a:lnSpc>
                <a:spcPct val="90000"/>
              </a:lnSpc>
              <a:spcBef>
                <a:spcPct val="50000"/>
              </a:spcBef>
            </a:pPr>
            <a:r>
              <a:rPr lang="en-US" dirty="0"/>
              <a:t>Financial economists consider YTM the most accurate measure of interest rate.</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26163"/>
          </a:xfrm>
        </p:spPr>
        <p:txBody>
          <a:bodyPr/>
          <a:lstStyle/>
          <a:p>
            <a:pPr>
              <a:buNone/>
            </a:pPr>
            <a:r>
              <a:rPr lang="en-US" b="1" dirty="0">
                <a:solidFill>
                  <a:srgbClr val="FF0000"/>
                </a:solidFill>
              </a:rPr>
              <a:t>Yield to Maturity</a:t>
            </a:r>
          </a:p>
          <a:p>
            <a:r>
              <a:rPr lang="en-US" dirty="0"/>
              <a:t>For a simple loan:   </a:t>
            </a:r>
            <a:r>
              <a:rPr lang="en-US" i="1" dirty="0"/>
              <a:t>PV = FV/(1+i) </a:t>
            </a:r>
            <a:endParaRPr lang="en-US" dirty="0"/>
          </a:p>
          <a:p>
            <a:r>
              <a:rPr lang="en-US" dirty="0"/>
              <a:t>For a fixed payment loan</a:t>
            </a:r>
          </a:p>
          <a:p>
            <a:pPr>
              <a:buNone/>
            </a:pPr>
            <a:endParaRPr lang="en-US" dirty="0"/>
          </a:p>
          <a:p>
            <a:pPr>
              <a:buNone/>
            </a:pPr>
            <a:endParaRPr lang="en-US" dirty="0"/>
          </a:p>
          <a:p>
            <a:r>
              <a:rPr lang="en-US" dirty="0"/>
              <a:t>For a coupon bond: </a:t>
            </a:r>
          </a:p>
          <a:p>
            <a:endParaRPr lang="en-US" dirty="0"/>
          </a:p>
          <a:p>
            <a:endParaRPr lang="en-US" dirty="0"/>
          </a:p>
          <a:p>
            <a:r>
              <a:rPr lang="en-US" dirty="0"/>
              <a:t>For a semi-annual coupon bond </a:t>
            </a:r>
          </a:p>
          <a:p>
            <a:endParaRPr lang="en-US" dirty="0"/>
          </a:p>
        </p:txBody>
      </p:sp>
      <p:graphicFrame>
        <p:nvGraphicFramePr>
          <p:cNvPr id="302083" name="Object 3"/>
          <p:cNvGraphicFramePr>
            <a:graphicFrameLocks noChangeAspect="1"/>
          </p:cNvGraphicFramePr>
          <p:nvPr/>
        </p:nvGraphicFramePr>
        <p:xfrm>
          <a:off x="2667000" y="2057400"/>
          <a:ext cx="4725988" cy="960438"/>
        </p:xfrm>
        <a:graphic>
          <a:graphicData uri="http://schemas.openxmlformats.org/presentationml/2006/ole">
            <mc:AlternateContent xmlns:mc="http://schemas.openxmlformats.org/markup-compatibility/2006">
              <mc:Choice xmlns:v="urn:schemas-microsoft-com:vml" Requires="v">
                <p:oleObj name="Equation" r:id="rId3" imgW="49072800" imgH="10058400" progId="Equation.3">
                  <p:embed/>
                </p:oleObj>
              </mc:Choice>
              <mc:Fallback>
                <p:oleObj name="Equation" r:id="rId3" imgW="49072800" imgH="10058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57400"/>
                        <a:ext cx="4725988"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4" name="Object 4"/>
          <p:cNvGraphicFramePr>
            <a:graphicFrameLocks noChangeAspect="1"/>
          </p:cNvGraphicFramePr>
          <p:nvPr/>
        </p:nvGraphicFramePr>
        <p:xfrm>
          <a:off x="1905000" y="3886200"/>
          <a:ext cx="6176962" cy="1025525"/>
        </p:xfrm>
        <a:graphic>
          <a:graphicData uri="http://schemas.openxmlformats.org/presentationml/2006/ole">
            <mc:AlternateContent xmlns:mc="http://schemas.openxmlformats.org/markup-compatibility/2006">
              <mc:Choice xmlns:v="urn:schemas-microsoft-com:vml" Requires="v">
                <p:oleObj name="Equation" r:id="rId5" imgW="60045600" imgH="10058400" progId="Equation.3">
                  <p:embed/>
                </p:oleObj>
              </mc:Choice>
              <mc:Fallback>
                <p:oleObj name="Equation" r:id="rId5" imgW="60045600" imgH="10058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86200"/>
                        <a:ext cx="6176962" cy="1025525"/>
                      </a:xfrm>
                      <a:prstGeom prst="rect">
                        <a:avLst/>
                      </a:prstGeom>
                      <a:solidFill>
                        <a:srgbClr val="CCFFFF"/>
                      </a:solidFill>
                    </p:spPr>
                  </p:pic>
                </p:oleObj>
              </mc:Fallback>
            </mc:AlternateContent>
          </a:graphicData>
        </a:graphic>
      </p:graphicFrame>
      <p:sp>
        <p:nvSpPr>
          <p:cNvPr id="303109"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028" name="Object 4"/>
          <p:cNvGraphicFramePr>
            <a:graphicFrameLocks noChangeAspect="1"/>
          </p:cNvGraphicFramePr>
          <p:nvPr/>
        </p:nvGraphicFramePr>
        <p:xfrm>
          <a:off x="1219200" y="5638800"/>
          <a:ext cx="6477000" cy="914400"/>
        </p:xfrm>
        <a:graphic>
          <a:graphicData uri="http://schemas.openxmlformats.org/presentationml/2006/ole">
            <mc:AlternateContent xmlns:mc="http://schemas.openxmlformats.org/markup-compatibility/2006">
              <mc:Choice xmlns:v="urn:schemas-microsoft-com:vml" Requires="v">
                <p:oleObj name="Equation" r:id="rId7" imgW="81381600" imgH="10363200" progId="Equation.3">
                  <p:embed/>
                </p:oleObj>
              </mc:Choice>
              <mc:Fallback>
                <p:oleObj name="Equation" r:id="rId7" imgW="81381600" imgH="10363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638800"/>
                        <a:ext cx="6477000" cy="914400"/>
                      </a:xfrm>
                      <a:prstGeom prst="rect">
                        <a:avLst/>
                      </a:prstGeom>
                      <a:solidFill>
                        <a:srgbClr val="CCFFFF"/>
                      </a:solid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a:solidFill>
                  <a:srgbClr val="FF0000"/>
                </a:solidFill>
                <a:latin typeface="Arial" panose="020B0604020202020204" pitchFamily="34" charset="0"/>
                <a:cs typeface="Arial" panose="020B0604020202020204" pitchFamily="34" charset="0"/>
              </a:rPr>
              <a:t>Effective annual rate:</a:t>
            </a:r>
          </a:p>
          <a:p>
            <a:pPr>
              <a:buNone/>
            </a:pPr>
            <a:r>
              <a:rPr lang="en-US" dirty="0"/>
              <a:t>    Interest rates on loans and saving accounts are usually stated in the </a:t>
            </a:r>
            <a:r>
              <a:rPr lang="en-US" dirty="0">
                <a:solidFill>
                  <a:srgbClr val="FF0000"/>
                </a:solidFill>
              </a:rPr>
              <a:t>form of an annual percentage rate (APR) with a certain frequency of compounding</a:t>
            </a:r>
            <a:r>
              <a:rPr lang="en-US" dirty="0"/>
              <a:t>. </a:t>
            </a:r>
            <a:endParaRPr lang="en-US" dirty="0">
              <a:solidFill>
                <a:srgbClr val="FF0000"/>
              </a:solidFill>
              <a:latin typeface="Arial" panose="020B0604020202020204" pitchFamily="34" charset="0"/>
              <a:cs typeface="Arial" panose="020B0604020202020204" pitchFamily="34" charset="0"/>
            </a:endParaRPr>
          </a:p>
          <a:p>
            <a:r>
              <a:rPr lang="en-US" sz="2600" b="1" i="1" dirty="0">
                <a:latin typeface="Arial" panose="020B0604020202020204" pitchFamily="34" charset="0"/>
                <a:cs typeface="Arial" panose="020B0604020202020204" pitchFamily="34" charset="0"/>
              </a:rPr>
              <a:t>Ex: </a:t>
            </a:r>
            <a:r>
              <a:rPr lang="en-US" sz="2600" i="1" dirty="0">
                <a:latin typeface="Arial" panose="020B0604020202020204" pitchFamily="34" charset="0"/>
                <a:cs typeface="Arial" panose="020B0604020202020204" pitchFamily="34" charset="0"/>
              </a:rPr>
              <a:t>A bank quotes an interest of 8% per annum  (called simple annual rate) with quarterly compounding. What is the effective annual rate (equivalent annual interest rate)? </a:t>
            </a:r>
          </a:p>
          <a:p>
            <a:endParaRPr lang="en-US" dirty="0"/>
          </a:p>
        </p:txBody>
      </p:sp>
      <p:sp>
        <p:nvSpPr>
          <p:cNvPr id="155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55649" name="Object 1"/>
          <p:cNvGraphicFramePr>
            <a:graphicFrameLocks noChangeAspect="1"/>
          </p:cNvGraphicFramePr>
          <p:nvPr/>
        </p:nvGraphicFramePr>
        <p:xfrm>
          <a:off x="2693988" y="4419600"/>
          <a:ext cx="2824162" cy="1270000"/>
        </p:xfrm>
        <a:graphic>
          <a:graphicData uri="http://schemas.openxmlformats.org/presentationml/2006/ole">
            <mc:AlternateContent xmlns:mc="http://schemas.openxmlformats.org/markup-compatibility/2006">
              <mc:Choice xmlns:v="urn:schemas-microsoft-com:vml" Requires="v">
                <p:oleObj name="Equation" r:id="rId3" imgW="24993600" imgH="11277600" progId="Equation.3">
                  <p:embed/>
                </p:oleObj>
              </mc:Choice>
              <mc:Fallback>
                <p:oleObj name="Equation" r:id="rId3" imgW="24993600" imgH="11277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988" y="4419600"/>
                        <a:ext cx="2824162"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lstStyle/>
          <a:p>
            <a:r>
              <a:rPr lang="en-US" dirty="0"/>
              <a:t>Which security has a higher effective annual interest rate?</a:t>
            </a:r>
          </a:p>
          <a:p>
            <a:pPr>
              <a:buNone/>
            </a:pPr>
            <a:r>
              <a:rPr lang="en-US" dirty="0"/>
              <a:t>(a) A three-month T-bill selling at $97,645 with face value of $100, 000.</a:t>
            </a:r>
          </a:p>
          <a:p>
            <a:pPr>
              <a:buNone/>
            </a:pPr>
            <a:r>
              <a:rPr lang="en-US" dirty="0"/>
              <a:t>(b) A coupon bond selling at par and paying a 10% coupon semi-annually.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a:solidFill>
                  <a:srgbClr val="FF0000"/>
                </a:solidFill>
                <a:latin typeface="Arial" panose="020B0604020202020204" pitchFamily="34" charset="0"/>
                <a:cs typeface="Arial" panose="020B0604020202020204" pitchFamily="34" charset="0"/>
              </a:rPr>
              <a:t>Continuous compounding rate</a:t>
            </a:r>
          </a:p>
          <a:p>
            <a:r>
              <a:rPr lang="en-US" b="1" i="1" dirty="0">
                <a:latin typeface="Arial" panose="020B0604020202020204" pitchFamily="34" charset="0"/>
                <a:cs typeface="Arial" panose="020B0604020202020204" pitchFamily="34" charset="0"/>
              </a:rPr>
              <a:t>Ex: </a:t>
            </a:r>
            <a:r>
              <a:rPr lang="en-US" i="1" dirty="0">
                <a:latin typeface="Arial" panose="020B0604020202020204" pitchFamily="34" charset="0"/>
                <a:cs typeface="Arial" panose="020B0604020202020204" pitchFamily="34" charset="0"/>
              </a:rPr>
              <a:t>A bank quotes an interest of 8% per annum  (called simple annual rate) with quarterly compounding. What is the equivalent rate with continuous compounding?</a:t>
            </a:r>
          </a:p>
          <a:p>
            <a:endParaRPr lang="en-US" dirty="0"/>
          </a:p>
        </p:txBody>
      </p:sp>
      <p:sp>
        <p:nvSpPr>
          <p:cNvPr id="1556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556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70341"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70343"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338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338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3249" name="Object 1"/>
          <p:cNvGraphicFramePr>
            <a:graphicFrameLocks noChangeAspect="1"/>
          </p:cNvGraphicFramePr>
          <p:nvPr/>
        </p:nvGraphicFramePr>
        <p:xfrm>
          <a:off x="2187575" y="3810000"/>
          <a:ext cx="4391025" cy="1547813"/>
        </p:xfrm>
        <a:graphic>
          <a:graphicData uri="http://schemas.openxmlformats.org/presentationml/2006/ole">
            <mc:AlternateContent xmlns:mc="http://schemas.openxmlformats.org/markup-compatibility/2006">
              <mc:Choice xmlns:v="urn:schemas-microsoft-com:vml" Requires="v">
                <p:oleObj name="Equation" r:id="rId3" imgW="26517600" imgH="9448800" progId="Equation.3">
                  <p:embed/>
                </p:oleObj>
              </mc:Choice>
              <mc:Fallback>
                <p:oleObj name="Equation" r:id="rId3" imgW="26517600" imgH="9448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575" y="3810000"/>
                        <a:ext cx="4391025" cy="154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r>
              <a:rPr lang="en-US" sz="3600" dirty="0"/>
              <a:t>Global perspective- Negative T-bill Rates</a:t>
            </a:r>
          </a:p>
        </p:txBody>
      </p:sp>
      <p:sp>
        <p:nvSpPr>
          <p:cNvPr id="86019" name="Rectangle 3"/>
          <p:cNvSpPr>
            <a:spLocks noGrp="1" noChangeArrowheads="1"/>
          </p:cNvSpPr>
          <p:nvPr>
            <p:ph type="body" idx="1"/>
          </p:nvPr>
        </p:nvSpPr>
        <p:spPr/>
        <p:txBody>
          <a:bodyPr>
            <a:normAutofit/>
          </a:bodyPr>
          <a:lstStyle/>
          <a:p>
            <a:pPr>
              <a:lnSpc>
                <a:spcPct val="90000"/>
              </a:lnSpc>
            </a:pPr>
            <a:r>
              <a:rPr lang="en-US" dirty="0"/>
              <a:t>In November 1998, rates on Japanese 6-month Treasury bills were negative!  Investors were willing to pay </a:t>
            </a:r>
            <a:r>
              <a:rPr lang="en-US" i="1" dirty="0"/>
              <a:t>more</a:t>
            </a:r>
            <a:r>
              <a:rPr lang="en-US" dirty="0"/>
              <a:t> than they would receive in the future.</a:t>
            </a:r>
          </a:p>
          <a:p>
            <a:pPr>
              <a:lnSpc>
                <a:spcPct val="90000"/>
              </a:lnSpc>
              <a:buNone/>
            </a:pPr>
            <a:endParaRPr lang="en-US" dirty="0"/>
          </a:p>
          <a:p>
            <a:pPr>
              <a:lnSpc>
                <a:spcPct val="90000"/>
              </a:lnSpc>
            </a:pPr>
            <a:r>
              <a:rPr lang="en-US" dirty="0"/>
              <a:t>Why</a:t>
            </a:r>
            <a:r>
              <a:rPr lang="en-US"/>
              <a:t>? </a:t>
            </a:r>
            <a:r>
              <a:rPr lang="en-US" sz="1400"/>
              <a:t>no investment opportunities, deflation, do tính chất của nền kinh tế mỗi nước</a:t>
            </a:r>
            <a:endParaRPr lang="en-US" sz="1400" dirty="0"/>
          </a:p>
          <a:p>
            <a:pPr>
              <a:lnSpc>
                <a:spcPct val="90000"/>
              </a:lnSpc>
              <a:buNone/>
            </a:pPr>
            <a:r>
              <a:rPr lang="en-US" sz="2300" i="1" dirty="0"/>
              <a:t>   (Ref: </a:t>
            </a:r>
            <a:r>
              <a:rPr lang="en-US" sz="2300" i="1" dirty="0" err="1"/>
              <a:t>Mishkin</a:t>
            </a:r>
            <a:r>
              <a:rPr lang="en-US" sz="2300" i="1" dirty="0"/>
              <a:t> &amp; Eakins, Financial Markets + Institutions, Ch3)</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a:t>
            </a:r>
          </a:p>
        </p:txBody>
      </p:sp>
      <p:sp>
        <p:nvSpPr>
          <p:cNvPr id="3" name="Content Placeholder 2"/>
          <p:cNvSpPr>
            <a:spLocks noGrp="1"/>
          </p:cNvSpPr>
          <p:nvPr>
            <p:ph idx="1"/>
          </p:nvPr>
        </p:nvSpPr>
        <p:spPr/>
        <p:txBody>
          <a:bodyPr>
            <a:normAutofit/>
          </a:bodyPr>
          <a:lstStyle/>
          <a:p>
            <a:pPr lvl="0">
              <a:buNone/>
            </a:pPr>
            <a:r>
              <a:rPr lang="en-US" dirty="0"/>
              <a:t>1. Measuring interest rates</a:t>
            </a:r>
          </a:p>
          <a:p>
            <a:pPr lvl="0">
              <a:buNone/>
            </a:pPr>
            <a:r>
              <a:rPr lang="en-US" dirty="0"/>
              <a:t>2. The behavior of interest rates</a:t>
            </a:r>
          </a:p>
          <a:p>
            <a:pPr lvl="0">
              <a:buNone/>
            </a:pPr>
            <a:r>
              <a:rPr lang="en-US" dirty="0"/>
              <a:t>3. Risk structure of interest rates</a:t>
            </a:r>
          </a:p>
          <a:p>
            <a:pPr lvl="0">
              <a:buNone/>
            </a:pPr>
            <a:r>
              <a:rPr lang="en-US" dirty="0"/>
              <a:t>4. Term structure of interest rates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lstStyle/>
          <a:p>
            <a:r>
              <a:rPr lang="en-US" sz="3200" dirty="0"/>
              <a:t>Distinction Between Real </a:t>
            </a:r>
            <a:br>
              <a:rPr lang="en-US" sz="3200" dirty="0"/>
            </a:br>
            <a:r>
              <a:rPr lang="en-US" sz="3200" dirty="0"/>
              <a:t>and Nominal Interest Rates</a:t>
            </a:r>
          </a:p>
        </p:txBody>
      </p:sp>
      <p:sp>
        <p:nvSpPr>
          <p:cNvPr id="17414" name="Rectangle 6"/>
          <p:cNvSpPr>
            <a:spLocks noGrp="1" noChangeArrowheads="1"/>
          </p:cNvSpPr>
          <p:nvPr>
            <p:ph type="body" idx="1"/>
          </p:nvPr>
        </p:nvSpPr>
        <p:spPr>
          <a:xfrm>
            <a:off x="384175" y="1676400"/>
            <a:ext cx="8380413" cy="1473200"/>
          </a:xfrm>
        </p:spPr>
        <p:txBody>
          <a:bodyPr/>
          <a:lstStyle/>
          <a:p>
            <a:pPr marL="405130" indent="-405130">
              <a:lnSpc>
                <a:spcPct val="90000"/>
              </a:lnSpc>
            </a:pPr>
            <a:r>
              <a:rPr lang="en-US" b="1" dirty="0"/>
              <a:t>Real interest rate</a:t>
            </a:r>
          </a:p>
          <a:p>
            <a:pPr marL="1033780" lvl="1" indent="-457200">
              <a:lnSpc>
                <a:spcPct val="90000"/>
              </a:lnSpc>
              <a:buFont typeface="Times" charset="0"/>
              <a:buAutoNum type="arabicPeriod"/>
            </a:pPr>
            <a:r>
              <a:rPr lang="en-US" dirty="0"/>
              <a:t>Interest rate that is adjusted for expected changes in the price level</a:t>
            </a:r>
          </a:p>
        </p:txBody>
      </p:sp>
      <p:graphicFrame>
        <p:nvGraphicFramePr>
          <p:cNvPr id="17415" name="Object 7"/>
          <p:cNvGraphicFramePr>
            <a:graphicFrameLocks noChangeAspect="1"/>
          </p:cNvGraphicFramePr>
          <p:nvPr/>
        </p:nvGraphicFramePr>
        <p:xfrm>
          <a:off x="1905000" y="3182938"/>
          <a:ext cx="1828800" cy="608012"/>
        </p:xfrm>
        <a:graphic>
          <a:graphicData uri="http://schemas.openxmlformats.org/presentationml/2006/ole">
            <mc:AlternateContent xmlns:mc="http://schemas.openxmlformats.org/markup-compatibility/2006">
              <mc:Choice xmlns:v="urn:schemas-microsoft-com:vml" Requires="v">
                <p:oleObj name="Equation" r:id="rId3" imgW="457200" imgH="152400" progId="">
                  <p:embed/>
                </p:oleObj>
              </mc:Choice>
              <mc:Fallback>
                <p:oleObj name="Equation" r:id="rId3" imgW="457200" imgH="152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182938"/>
                        <a:ext cx="18288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8" name="Rectangle 10"/>
          <p:cNvSpPr>
            <a:spLocks noChangeArrowheads="1"/>
          </p:cNvSpPr>
          <p:nvPr/>
        </p:nvSpPr>
        <p:spPr bwMode="auto">
          <a:xfrm>
            <a:off x="457200" y="4038600"/>
            <a:ext cx="8229600" cy="1828800"/>
          </a:xfrm>
          <a:prstGeom prst="rect">
            <a:avLst/>
          </a:prstGeom>
          <a:noFill/>
          <a:ln w="9525">
            <a:noFill/>
            <a:miter lim="800000"/>
          </a:ln>
          <a:effectLst/>
        </p:spPr>
        <p:txBody>
          <a:bodyPr/>
          <a:lstStyle/>
          <a:p>
            <a:pPr marL="1028700" lvl="1" indent="-571500">
              <a:buFont typeface="Times" charset="0"/>
              <a:buAutoNum type="arabicPeriod" startAt="2"/>
            </a:pPr>
            <a:r>
              <a:rPr lang="en-US" sz="2800" dirty="0"/>
              <a:t>Real interest rate more accurately reflects </a:t>
            </a:r>
            <a:r>
              <a:rPr lang="en-US" sz="2800" dirty="0">
                <a:solidFill>
                  <a:srgbClr val="FF0000"/>
                </a:solidFill>
              </a:rPr>
              <a:t>true cost of borrowing</a:t>
            </a:r>
          </a:p>
          <a:p>
            <a:pPr marL="1028700" lvl="1" indent="-571500">
              <a:buFont typeface="Times" charset="0"/>
              <a:buAutoNum type="arabicPeriod" startAt="2"/>
            </a:pPr>
            <a:r>
              <a:rPr lang="en-US" sz="2800" dirty="0"/>
              <a:t>When the real rate is low, there are greater incentives to borrow and less to lend</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defRPr/>
            </a:pPr>
            <a:r>
              <a:rPr lang="en-US">
                <a:cs typeface="ヒラギノ角ゴ Pro W3" charset="0"/>
              </a:rPr>
              <a:t>U.S. Real and Nominal </a:t>
            </a:r>
            <a:br>
              <a:rPr lang="en-US">
                <a:cs typeface="ヒラギノ角ゴ Pro W3" charset="0"/>
              </a:rPr>
            </a:br>
            <a:r>
              <a:rPr lang="en-US">
                <a:cs typeface="ヒラギノ角ゴ Pro W3" charset="0"/>
              </a:rPr>
              <a:t>Interest Rates</a:t>
            </a:r>
          </a:p>
        </p:txBody>
      </p:sp>
      <p:sp>
        <p:nvSpPr>
          <p:cNvPr id="49155" name="Rectangle 3"/>
          <p:cNvSpPr>
            <a:spLocks noChangeArrowheads="1"/>
          </p:cNvSpPr>
          <p:nvPr/>
        </p:nvSpPr>
        <p:spPr bwMode="auto">
          <a:xfrm>
            <a:off x="6096000" y="1524000"/>
            <a:ext cx="6729413" cy="461963"/>
          </a:xfrm>
          <a:prstGeom prst="rect">
            <a:avLst/>
          </a:prstGeom>
          <a:noFill/>
          <a:ln w="9525">
            <a:noFill/>
            <a:miter lim="800000"/>
          </a:ln>
        </p:spPr>
        <p:txBody>
          <a:bodyPr>
            <a:spAutoFit/>
          </a:bodyPr>
          <a:lstStyle/>
          <a:p>
            <a:r>
              <a:rPr lang="en-US" sz="1200"/>
              <a:t>Sample of current rates and indexes</a:t>
            </a:r>
          </a:p>
          <a:p>
            <a:r>
              <a:rPr lang="en-US" sz="1200">
                <a:hlinkClick r:id="rId3"/>
              </a:rPr>
              <a:t>http://www.martincapital.com/charts.htm</a:t>
            </a:r>
            <a:endParaRPr lang="en-US" sz="1200"/>
          </a:p>
        </p:txBody>
      </p:sp>
      <p:pic>
        <p:nvPicPr>
          <p:cNvPr id="3" name="Picture 2"/>
          <p:cNvPicPr>
            <a:picLocks noChangeAspect="1"/>
          </p:cNvPicPr>
          <p:nvPr/>
        </p:nvPicPr>
        <p:blipFill>
          <a:blip r:embed="rId4"/>
          <a:stretch>
            <a:fillRect/>
          </a:stretch>
        </p:blipFill>
        <p:spPr>
          <a:xfrm>
            <a:off x="381000" y="1417638"/>
            <a:ext cx="8382000" cy="49894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7"/>
          <p:cNvSpPr>
            <a:spLocks noGrp="1" noChangeArrowheads="1"/>
          </p:cNvSpPr>
          <p:nvPr>
            <p:ph type="title"/>
          </p:nvPr>
        </p:nvSpPr>
        <p:spPr/>
        <p:txBody>
          <a:bodyPr/>
          <a:lstStyle/>
          <a:p>
            <a:r>
              <a:rPr lang="en-US" sz="3200" dirty="0">
                <a:solidFill>
                  <a:srgbClr val="FF0000"/>
                </a:solidFill>
              </a:rPr>
              <a:t>Distinction Between Interest Rates </a:t>
            </a:r>
            <a:br>
              <a:rPr lang="en-US" sz="3200" dirty="0">
                <a:solidFill>
                  <a:srgbClr val="FF0000"/>
                </a:solidFill>
              </a:rPr>
            </a:br>
            <a:r>
              <a:rPr lang="en-US" sz="3200" dirty="0">
                <a:solidFill>
                  <a:srgbClr val="FF0000"/>
                </a:solidFill>
              </a:rPr>
              <a:t>and Returns</a:t>
            </a:r>
          </a:p>
        </p:txBody>
      </p:sp>
      <p:sp>
        <p:nvSpPr>
          <p:cNvPr id="19464" name="Rectangle 8"/>
          <p:cNvSpPr>
            <a:spLocks noGrp="1" noChangeArrowheads="1"/>
          </p:cNvSpPr>
          <p:nvPr>
            <p:ph type="body" idx="1"/>
          </p:nvPr>
        </p:nvSpPr>
        <p:spPr>
          <a:xfrm>
            <a:off x="384175" y="1676400"/>
            <a:ext cx="8380413" cy="1066800"/>
          </a:xfrm>
        </p:spPr>
        <p:txBody>
          <a:bodyPr/>
          <a:lstStyle/>
          <a:p>
            <a:r>
              <a:rPr lang="en-US" b="1" dirty="0"/>
              <a:t>Rate of Return</a:t>
            </a:r>
            <a:r>
              <a:rPr lang="en-US" dirty="0"/>
              <a:t>: we can decompose returns into two pieces:</a:t>
            </a:r>
          </a:p>
        </p:txBody>
      </p:sp>
      <p:sp>
        <p:nvSpPr>
          <p:cNvPr id="19466" name="Rectangle 10"/>
          <p:cNvSpPr>
            <a:spLocks noChangeArrowheads="1"/>
          </p:cNvSpPr>
          <p:nvPr/>
        </p:nvSpPr>
        <p:spPr bwMode="auto">
          <a:xfrm>
            <a:off x="0" y="3214688"/>
            <a:ext cx="9144000" cy="0"/>
          </a:xfrm>
          <a:prstGeom prst="rect">
            <a:avLst/>
          </a:prstGeom>
          <a:noFill/>
          <a:ln w="12700">
            <a:noFill/>
            <a:miter lim="800000"/>
          </a:ln>
          <a:effectLst/>
        </p:spPr>
        <p:txBody>
          <a:bodyPr wrap="none" anchor="ctr">
            <a:spAutoFit/>
          </a:bodyPr>
          <a:lstStyle/>
          <a:p>
            <a:endParaRPr lang="en-US"/>
          </a:p>
        </p:txBody>
      </p:sp>
      <p:graphicFrame>
        <p:nvGraphicFramePr>
          <p:cNvPr id="19465" name="Object 9"/>
          <p:cNvGraphicFramePr>
            <a:graphicFrameLocks noChangeAspect="1"/>
          </p:cNvGraphicFramePr>
          <p:nvPr/>
        </p:nvGraphicFramePr>
        <p:xfrm>
          <a:off x="1905000" y="2667000"/>
          <a:ext cx="5257800" cy="1232298"/>
        </p:xfrm>
        <a:graphic>
          <a:graphicData uri="http://schemas.openxmlformats.org/presentationml/2006/ole">
            <mc:AlternateContent xmlns:mc="http://schemas.openxmlformats.org/markup-compatibility/2006">
              <mc:Choice xmlns:v="urn:schemas-microsoft-com:vml" Requires="v">
                <p:oleObj name="Equation" r:id="rId3" imgW="43891200" imgH="10363200" progId="Equation.3">
                  <p:embed/>
                </p:oleObj>
              </mc:Choice>
              <mc:Fallback>
                <p:oleObj name="Equation" r:id="rId3" imgW="43891200" imgH="10363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667000"/>
                        <a:ext cx="5257800" cy="1232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9" name="Rectangle 13"/>
          <p:cNvSpPr>
            <a:spLocks noChangeArrowheads="1"/>
          </p:cNvSpPr>
          <p:nvPr/>
        </p:nvSpPr>
        <p:spPr bwMode="auto">
          <a:xfrm>
            <a:off x="0" y="3214688"/>
            <a:ext cx="9144000" cy="0"/>
          </a:xfrm>
          <a:prstGeom prst="rect">
            <a:avLst/>
          </a:prstGeom>
          <a:noFill/>
          <a:ln w="12700">
            <a:noFill/>
            <a:miter lim="800000"/>
          </a:ln>
          <a:effectLst/>
        </p:spPr>
        <p:txBody>
          <a:bodyPr wrap="none" anchor="ctr">
            <a:spAutoFit/>
          </a:bodyPr>
          <a:lstStyle/>
          <a:p>
            <a:endParaRPr lang="en-US"/>
          </a:p>
        </p:txBody>
      </p:sp>
      <p:graphicFrame>
        <p:nvGraphicFramePr>
          <p:cNvPr id="19468" name="Object 12"/>
          <p:cNvGraphicFramePr>
            <a:graphicFrameLocks noChangeAspect="1"/>
          </p:cNvGraphicFramePr>
          <p:nvPr/>
        </p:nvGraphicFramePr>
        <p:xfrm>
          <a:off x="3200400" y="3810000"/>
          <a:ext cx="914400" cy="874713"/>
        </p:xfrm>
        <a:graphic>
          <a:graphicData uri="http://schemas.openxmlformats.org/presentationml/2006/ole">
            <mc:AlternateContent xmlns:mc="http://schemas.openxmlformats.org/markup-compatibility/2006">
              <mc:Choice xmlns:v="urn:schemas-microsoft-com:vml" Requires="v">
                <p:oleObj name="Equation" r:id="rId5" imgW="10668000" imgH="10363200" progId="Equation.3">
                  <p:embed/>
                </p:oleObj>
              </mc:Choice>
              <mc:Fallback>
                <p:oleObj name="Equation" r:id="rId5" imgW="10668000" imgH="10363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810000"/>
                        <a:ext cx="9144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0" name="Rectangle 14"/>
          <p:cNvSpPr>
            <a:spLocks noChangeArrowheads="1"/>
          </p:cNvSpPr>
          <p:nvPr/>
        </p:nvSpPr>
        <p:spPr bwMode="auto">
          <a:xfrm>
            <a:off x="2286000" y="4038600"/>
            <a:ext cx="5105400" cy="492443"/>
          </a:xfrm>
          <a:prstGeom prst="rect">
            <a:avLst/>
          </a:prstGeom>
          <a:noFill/>
          <a:ln w="12700">
            <a:noFill/>
            <a:miter lim="800000"/>
          </a:ln>
          <a:effectLst/>
        </p:spPr>
        <p:txBody>
          <a:bodyPr wrap="square">
            <a:spAutoFit/>
          </a:bodyPr>
          <a:lstStyle/>
          <a:p>
            <a:r>
              <a:rPr lang="en-US" sz="2000" dirty="0"/>
              <a:t>where                    = </a:t>
            </a:r>
            <a:r>
              <a:rPr lang="en-US" sz="2600" b="1" dirty="0">
                <a:solidFill>
                  <a:srgbClr val="FF0000"/>
                </a:solidFill>
              </a:rPr>
              <a:t>current yield, and</a:t>
            </a:r>
          </a:p>
        </p:txBody>
      </p:sp>
      <p:sp>
        <p:nvSpPr>
          <p:cNvPr id="19472" name="Rectangle 16"/>
          <p:cNvSpPr>
            <a:spLocks noChangeArrowheads="1"/>
          </p:cNvSpPr>
          <p:nvPr/>
        </p:nvSpPr>
        <p:spPr bwMode="auto">
          <a:xfrm>
            <a:off x="0" y="3214688"/>
            <a:ext cx="9144000" cy="0"/>
          </a:xfrm>
          <a:prstGeom prst="rect">
            <a:avLst/>
          </a:prstGeom>
          <a:noFill/>
          <a:ln w="12700">
            <a:noFill/>
            <a:miter lim="800000"/>
          </a:ln>
          <a:effectLst/>
        </p:spPr>
        <p:txBody>
          <a:bodyPr wrap="none" anchor="ctr">
            <a:spAutoFit/>
          </a:bodyPr>
          <a:lstStyle/>
          <a:p>
            <a:endParaRPr lang="en-US"/>
          </a:p>
        </p:txBody>
      </p:sp>
      <p:graphicFrame>
        <p:nvGraphicFramePr>
          <p:cNvPr id="19471" name="Object 15"/>
          <p:cNvGraphicFramePr>
            <a:graphicFrameLocks noChangeAspect="1"/>
          </p:cNvGraphicFramePr>
          <p:nvPr/>
        </p:nvGraphicFramePr>
        <p:xfrm>
          <a:off x="3124200" y="4876800"/>
          <a:ext cx="1371600" cy="762000"/>
        </p:xfrm>
        <a:graphic>
          <a:graphicData uri="http://schemas.openxmlformats.org/presentationml/2006/ole">
            <mc:AlternateContent xmlns:mc="http://schemas.openxmlformats.org/markup-compatibility/2006">
              <mc:Choice xmlns:v="urn:schemas-microsoft-com:vml" Requires="v">
                <p:oleObj name="Equation" r:id="rId7" imgW="18592800" imgH="10363200" progId="Equation.3">
                  <p:embed/>
                </p:oleObj>
              </mc:Choice>
              <mc:Fallback>
                <p:oleObj name="Equation" r:id="rId7" imgW="18592800" imgH="10363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876800"/>
                        <a:ext cx="1371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3" name="Rectangle 17"/>
          <p:cNvSpPr>
            <a:spLocks noChangeArrowheads="1"/>
          </p:cNvSpPr>
          <p:nvPr/>
        </p:nvSpPr>
        <p:spPr bwMode="auto">
          <a:xfrm>
            <a:off x="4572000" y="5029200"/>
            <a:ext cx="2819400" cy="492443"/>
          </a:xfrm>
          <a:prstGeom prst="rect">
            <a:avLst/>
          </a:prstGeom>
          <a:noFill/>
          <a:ln w="12700">
            <a:noFill/>
            <a:miter lim="800000"/>
          </a:ln>
          <a:effectLst/>
        </p:spPr>
        <p:txBody>
          <a:bodyPr wrap="square">
            <a:spAutoFit/>
          </a:bodyPr>
          <a:lstStyle/>
          <a:p>
            <a:r>
              <a:rPr lang="en-US" sz="2000" b="1" dirty="0">
                <a:solidFill>
                  <a:srgbClr val="FF0000"/>
                </a:solidFill>
              </a:rPr>
              <a:t>= </a:t>
            </a:r>
            <a:r>
              <a:rPr lang="en-US" sz="2600" b="1" dirty="0">
                <a:solidFill>
                  <a:srgbClr val="FF0000"/>
                </a:solidFill>
              </a:rPr>
              <a:t>capital gains.</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noChangeArrowheads="1"/>
          </p:cNvSpPr>
          <p:nvPr>
            <p:ph type="title"/>
          </p:nvPr>
        </p:nvSpPr>
        <p:spPr/>
        <p:txBody>
          <a:bodyPr/>
          <a:lstStyle/>
          <a:p>
            <a:r>
              <a:rPr lang="en-US" sz="3200"/>
              <a:t>Key Facts about the Relationship </a:t>
            </a:r>
            <a:br>
              <a:rPr lang="en-US" sz="3200"/>
            </a:br>
            <a:r>
              <a:rPr lang="en-US" sz="3200"/>
              <a:t>Between Rates and Returns</a:t>
            </a:r>
          </a:p>
        </p:txBody>
      </p:sp>
      <p:pic>
        <p:nvPicPr>
          <p:cNvPr id="20493" name="Picture 13" descr="mishkin_03t02"/>
          <p:cNvPicPr preferRelativeResize="0">
            <a:picLocks noChangeAspect="1" noChangeArrowheads="1"/>
          </p:cNvPicPr>
          <p:nvPr>
            <p:custDataLst>
              <p:tags r:id="rId1"/>
            </p:custDataLst>
          </p:nvPr>
        </p:nvPicPr>
        <p:blipFill>
          <a:blip r:embed="rId4" cstate="print"/>
          <a:srcRect/>
          <a:stretch>
            <a:fillRect/>
          </a:stretch>
        </p:blipFill>
        <p:spPr bwMode="auto">
          <a:xfrm>
            <a:off x="96838" y="1487488"/>
            <a:ext cx="8943975" cy="4232275"/>
          </a:xfrm>
          <a:prstGeom prst="rect">
            <a:avLst/>
          </a:prstGeom>
          <a:noFill/>
          <a:ln w="9525">
            <a:noFill/>
            <a:miter lim="800000"/>
            <a:headEnd/>
            <a:tailEnd/>
          </a:ln>
          <a:effec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a:xfrm>
            <a:off x="457200" y="274638"/>
            <a:ext cx="8686800" cy="1143000"/>
          </a:xfrm>
        </p:spPr>
        <p:txBody>
          <a:bodyPr/>
          <a:lstStyle/>
          <a:p>
            <a:r>
              <a:rPr lang="en-US" sz="3200" dirty="0"/>
              <a:t>Maturity and the Volatility </a:t>
            </a:r>
            <a:br>
              <a:rPr lang="en-US" sz="3200" dirty="0"/>
            </a:br>
            <a:r>
              <a:rPr lang="en-US" sz="3200" dirty="0"/>
              <a:t>of Bond Returns</a:t>
            </a:r>
          </a:p>
        </p:txBody>
      </p:sp>
      <p:sp>
        <p:nvSpPr>
          <p:cNvPr id="21511" name="Rectangle 7"/>
          <p:cNvSpPr>
            <a:spLocks noGrp="1" noChangeArrowheads="1"/>
          </p:cNvSpPr>
          <p:nvPr>
            <p:ph type="body" idx="1"/>
          </p:nvPr>
        </p:nvSpPr>
        <p:spPr/>
        <p:txBody>
          <a:bodyPr>
            <a:normAutofit fontScale="92500" lnSpcReduction="20000"/>
          </a:bodyPr>
          <a:lstStyle/>
          <a:p>
            <a:pPr marL="405130" indent="-405130">
              <a:spcBef>
                <a:spcPct val="60000"/>
              </a:spcBef>
            </a:pPr>
            <a:r>
              <a:rPr lang="en-US" sz="2800" dirty="0"/>
              <a:t>Key findings</a:t>
            </a:r>
          </a:p>
          <a:p>
            <a:pPr marL="1090930" lvl="1" indent="-457200">
              <a:spcBef>
                <a:spcPct val="60000"/>
              </a:spcBef>
              <a:buFont typeface="Times" charset="0"/>
              <a:buAutoNum type="arabicPeriod"/>
            </a:pPr>
            <a:r>
              <a:rPr lang="en-US" sz="2500" dirty="0"/>
              <a:t>Only bond whose return = yield is one with </a:t>
            </a:r>
            <a:br>
              <a:rPr lang="en-US" sz="2500" dirty="0"/>
            </a:br>
            <a:r>
              <a:rPr lang="en-US" sz="2500" dirty="0"/>
              <a:t>maturity = holding period</a:t>
            </a:r>
          </a:p>
          <a:p>
            <a:pPr marL="1090930" lvl="1" indent="-457200">
              <a:spcBef>
                <a:spcPct val="60000"/>
              </a:spcBef>
              <a:buFont typeface="Times" charset="0"/>
              <a:buAutoNum type="arabicPeriod"/>
            </a:pPr>
            <a:r>
              <a:rPr lang="en-US" sz="2500" dirty="0"/>
              <a:t>For bonds with maturity &gt; holding period, </a:t>
            </a:r>
            <a:r>
              <a:rPr lang="en-US" sz="2500" dirty="0" err="1"/>
              <a:t>i</a:t>
            </a:r>
            <a:r>
              <a:rPr lang="en-US" sz="2500" dirty="0"/>
              <a:t> </a:t>
            </a:r>
            <a:r>
              <a:rPr lang="en-US" sz="2500" dirty="0">
                <a:sym typeface="Symbol" panose="05050102010706020507" pitchFamily="18" charset="2"/>
              </a:rPr>
              <a:t> </a:t>
            </a:r>
            <a:r>
              <a:rPr lang="en-US" sz="2500" dirty="0"/>
              <a:t>P </a:t>
            </a:r>
            <a:r>
              <a:rPr lang="en-US" sz="2500" dirty="0">
                <a:sym typeface="Symbol" panose="05050102010706020507" pitchFamily="18" charset="2"/>
              </a:rPr>
              <a:t></a:t>
            </a:r>
            <a:r>
              <a:rPr lang="en-US" sz="2500" dirty="0"/>
              <a:t> </a:t>
            </a:r>
            <a:br>
              <a:rPr lang="en-US" sz="2500" dirty="0"/>
            </a:br>
            <a:r>
              <a:rPr lang="en-US" sz="2500" dirty="0"/>
              <a:t>implying capital loss</a:t>
            </a:r>
          </a:p>
          <a:p>
            <a:pPr marL="1090930" lvl="1" indent="-457200">
              <a:spcBef>
                <a:spcPct val="60000"/>
              </a:spcBef>
              <a:buFont typeface="Times" charset="0"/>
              <a:buAutoNum type="arabicPeriod"/>
            </a:pPr>
            <a:r>
              <a:rPr lang="en-US" sz="2500" dirty="0"/>
              <a:t>Longer is maturity, greater is price change associated </a:t>
            </a:r>
            <a:br>
              <a:rPr lang="en-US" sz="2500" dirty="0"/>
            </a:br>
            <a:r>
              <a:rPr lang="en-US" sz="2500" dirty="0"/>
              <a:t>with interest rate change</a:t>
            </a:r>
          </a:p>
          <a:p>
            <a:pPr marL="1167130" lvl="1" indent="-533400">
              <a:spcBef>
                <a:spcPct val="60000"/>
              </a:spcBef>
              <a:buFont typeface="Times" charset="0"/>
              <a:buAutoNum type="arabicPeriod" startAt="4"/>
            </a:pPr>
            <a:r>
              <a:rPr lang="en-US" sz="2500" dirty="0"/>
              <a:t>Longer is maturity, more return changes with change in interest rate</a:t>
            </a:r>
          </a:p>
          <a:p>
            <a:pPr marL="1167130" lvl="1" indent="-533400">
              <a:spcBef>
                <a:spcPct val="60000"/>
              </a:spcBef>
              <a:buFont typeface="Times" charset="0"/>
              <a:buAutoNum type="arabicPeriod" startAt="4"/>
            </a:pPr>
            <a:r>
              <a:rPr lang="en-US" sz="2500" dirty="0"/>
              <a:t>Bond with high initial interest rate can still have negative return if </a:t>
            </a:r>
            <a:r>
              <a:rPr lang="en-US" sz="2500" dirty="0" err="1"/>
              <a:t>i</a:t>
            </a:r>
            <a:r>
              <a:rPr lang="en-US" sz="2500" dirty="0"/>
              <a:t> </a:t>
            </a:r>
            <a:r>
              <a:rPr lang="en-US" sz="2500" dirty="0">
                <a:sym typeface="Symbol" panose="05050102010706020507" pitchFamily="18" charset="2"/>
              </a:rPr>
              <a:t></a:t>
            </a:r>
          </a:p>
          <a:p>
            <a:pPr marL="1090930" lvl="1" indent="-457200">
              <a:spcBef>
                <a:spcPct val="60000"/>
              </a:spcBef>
              <a:buFont typeface="Times" charset="0"/>
              <a:buAutoNum type="arabicPeriod"/>
            </a:pPr>
            <a:endParaRPr lang="en-US" sz="2500"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US" sz="3200" dirty="0"/>
              <a:t>Some conclusions</a:t>
            </a:r>
          </a:p>
        </p:txBody>
      </p:sp>
      <p:sp>
        <p:nvSpPr>
          <p:cNvPr id="22533" name="Rectangle 5"/>
          <p:cNvSpPr>
            <a:spLocks noGrp="1" noChangeArrowheads="1"/>
          </p:cNvSpPr>
          <p:nvPr>
            <p:ph type="body" idx="1"/>
          </p:nvPr>
        </p:nvSpPr>
        <p:spPr/>
        <p:txBody>
          <a:bodyPr/>
          <a:lstStyle/>
          <a:p>
            <a:pPr marL="1033780" lvl="1" indent="-457200">
              <a:spcBef>
                <a:spcPct val="60000"/>
              </a:spcBef>
              <a:buFont typeface="Times" charset="0"/>
              <a:buAutoNum type="arabicPeriod"/>
            </a:pPr>
            <a:r>
              <a:rPr lang="en-US" dirty="0"/>
              <a:t>Prices and returns more volatile for long-term bonds because have higher interest-rate risk</a:t>
            </a:r>
          </a:p>
          <a:p>
            <a:pPr marL="1033780" lvl="1" indent="-457200">
              <a:spcBef>
                <a:spcPct val="60000"/>
              </a:spcBef>
              <a:buFont typeface="Times" charset="0"/>
              <a:buAutoNum type="arabicPeriod"/>
            </a:pPr>
            <a:r>
              <a:rPr lang="en-US" dirty="0"/>
              <a:t>No interest-rate risk for only bond whose maturity equals holding period</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defRPr/>
            </a:pPr>
            <a:r>
              <a:rPr lang="en-US" dirty="0">
                <a:cs typeface="ヒラギノ角ゴ Pro W3" charset="0"/>
              </a:rPr>
              <a:t>Problem 4</a:t>
            </a:r>
          </a:p>
        </p:txBody>
      </p:sp>
      <p:sp>
        <p:nvSpPr>
          <p:cNvPr id="57346" name="Rectangle 3"/>
          <p:cNvSpPr>
            <a:spLocks noChangeArrowheads="1"/>
          </p:cNvSpPr>
          <p:nvPr/>
        </p:nvSpPr>
        <p:spPr bwMode="auto">
          <a:xfrm>
            <a:off x="152400" y="1371600"/>
            <a:ext cx="8686800" cy="5105400"/>
          </a:xfrm>
          <a:prstGeom prst="rect">
            <a:avLst/>
          </a:prstGeom>
          <a:noFill/>
          <a:ln w="9525">
            <a:noFill/>
            <a:miter lim="800000"/>
          </a:ln>
        </p:spPr>
        <p:txBody>
          <a:bodyPr/>
          <a:lstStyle/>
          <a:p>
            <a:r>
              <a:rPr lang="en-US" sz="2400" dirty="0">
                <a:latin typeface="Times New Roman" panose="02020603050405020304" charset="0"/>
              </a:rPr>
              <a:t>According to Table 3.2, a 10% coupon bond with 10 years to maturity, will suffer a 40.3% capital loss if interest rates rise from 10% to 20%.</a:t>
            </a:r>
          </a:p>
          <a:p>
            <a:endParaRPr lang="en-US" sz="2400" dirty="0">
              <a:latin typeface="Times New Roman" panose="02020603050405020304" charset="0"/>
            </a:endParaRPr>
          </a:p>
          <a:p>
            <a:r>
              <a:rPr lang="en-US" sz="2400" dirty="0">
                <a:latin typeface="Times New Roman" panose="02020603050405020304" charset="0"/>
              </a:rPr>
              <a:t>Suppose you purchase a 10 year Zero coupon bond with a 10% YTM.  In other words, you can buy a $1000 face value bond at a discount so that it provides a 10% YTM. </a:t>
            </a:r>
          </a:p>
          <a:p>
            <a:endParaRPr lang="en-US" sz="2400" dirty="0">
              <a:latin typeface="Times New Roman" panose="02020603050405020304" charset="0"/>
            </a:endParaRPr>
          </a:p>
          <a:p>
            <a:r>
              <a:rPr lang="en-US" sz="2400" dirty="0">
                <a:latin typeface="Times New Roman" panose="02020603050405020304" charset="0"/>
              </a:rPr>
              <a:t>What would your capital loss be on the Zero-coupon bond  if interest rates (YTM) rise to 20% next year?  Why is the capital loss different than the loss on the 10% coupon bond?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p:txBody>
          <a:bodyPr/>
          <a:lstStyle/>
          <a:p>
            <a:r>
              <a:rPr lang="en-US" dirty="0">
                <a:solidFill>
                  <a:srgbClr val="FF0000"/>
                </a:solidFill>
              </a:rPr>
              <a:t>Current Yield </a:t>
            </a:r>
          </a:p>
        </p:txBody>
      </p:sp>
      <p:sp>
        <p:nvSpPr>
          <p:cNvPr id="14342" name="Rectangle 6"/>
          <p:cNvSpPr>
            <a:spLocks noGrp="1" noChangeArrowheads="1"/>
          </p:cNvSpPr>
          <p:nvPr>
            <p:ph type="body" idx="1"/>
          </p:nvPr>
        </p:nvSpPr>
        <p:spPr>
          <a:xfrm>
            <a:off x="304800" y="2667000"/>
            <a:ext cx="8380413" cy="3581400"/>
          </a:xfrm>
        </p:spPr>
        <p:txBody>
          <a:bodyPr/>
          <a:lstStyle/>
          <a:p>
            <a:pPr marL="462280" indent="-462280"/>
            <a:r>
              <a:rPr lang="en-US" sz="2800" dirty="0"/>
              <a:t>Current yield (CY) is just an approximation for YTM – easier to calculate.  However, we should be aware of its properties:</a:t>
            </a:r>
          </a:p>
          <a:p>
            <a:pPr marL="1033780" lvl="1" indent="-457200">
              <a:buFont typeface="Times" charset="0"/>
              <a:buAutoNum type="arabicPeriod"/>
            </a:pPr>
            <a:r>
              <a:rPr lang="en-US" dirty="0"/>
              <a:t>If a bond’s price is near par and has a long maturity, then CY is a good approximation.</a:t>
            </a:r>
          </a:p>
          <a:p>
            <a:pPr marL="1033780" lvl="1" indent="-457200">
              <a:buFont typeface="Times" charset="0"/>
              <a:buAutoNum type="arabicPeriod"/>
            </a:pPr>
            <a:r>
              <a:rPr lang="en-US" dirty="0"/>
              <a:t>A change in the current yield always signals change in same direction as yield to maturity</a:t>
            </a:r>
          </a:p>
        </p:txBody>
      </p:sp>
      <p:graphicFrame>
        <p:nvGraphicFramePr>
          <p:cNvPr id="14343" name="Object 7"/>
          <p:cNvGraphicFramePr>
            <a:graphicFrameLocks noChangeAspect="1"/>
          </p:cNvGraphicFramePr>
          <p:nvPr/>
        </p:nvGraphicFramePr>
        <p:xfrm>
          <a:off x="3429000" y="1371600"/>
          <a:ext cx="1262063" cy="1069975"/>
        </p:xfrm>
        <a:graphic>
          <a:graphicData uri="http://schemas.openxmlformats.org/presentationml/2006/ole">
            <mc:AlternateContent xmlns:mc="http://schemas.openxmlformats.org/markup-compatibility/2006">
              <mc:Choice xmlns:v="urn:schemas-microsoft-com:vml" Requires="v">
                <p:oleObj name="Equation" r:id="rId3" imgW="314325" imgH="266700" progId="">
                  <p:embed/>
                </p:oleObj>
              </mc:Choice>
              <mc:Fallback>
                <p:oleObj name="Equation" r:id="rId3" imgW="314325" imgH="2667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371600"/>
                        <a:ext cx="126206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nvGraphicFramePr>
        <p:xfrm>
          <a:off x="1216025" y="1504950"/>
          <a:ext cx="6710363" cy="950913"/>
        </p:xfrm>
        <a:graphic>
          <a:graphicData uri="http://schemas.openxmlformats.org/presentationml/2006/ole">
            <mc:AlternateContent xmlns:mc="http://schemas.openxmlformats.org/markup-compatibility/2006">
              <mc:Choice xmlns:v="urn:schemas-microsoft-com:vml" Requires="v">
                <p:oleObj name="Equation" r:id="rId3" imgW="2019300" imgH="285750" progId="">
                  <p:embed/>
                </p:oleObj>
              </mc:Choice>
              <mc:Fallback>
                <p:oleObj name="Equation" r:id="rId3" imgW="2019300" imgH="28575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504950"/>
                        <a:ext cx="6710363"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3"/>
          <p:cNvGraphicFramePr>
            <a:graphicFrameLocks noChangeAspect="1"/>
          </p:cNvGraphicFramePr>
          <p:nvPr/>
        </p:nvGraphicFramePr>
        <p:xfrm>
          <a:off x="1066800" y="3340100"/>
          <a:ext cx="4845050" cy="755650"/>
        </p:xfrm>
        <a:graphic>
          <a:graphicData uri="http://schemas.openxmlformats.org/presentationml/2006/ole">
            <mc:AlternateContent xmlns:mc="http://schemas.openxmlformats.org/markup-compatibility/2006">
              <mc:Choice xmlns:v="urn:schemas-microsoft-com:vml" Requires="v">
                <p:oleObj name="Equation" r:id="rId5" imgW="1828800" imgH="285750" progId="">
                  <p:embed/>
                </p:oleObj>
              </mc:Choice>
              <mc:Fallback>
                <p:oleObj name="Equation" r:id="rId5" imgW="1828800" imgH="28575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340100"/>
                        <a:ext cx="484505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8" name="Rectangle 4"/>
          <p:cNvSpPr>
            <a:spLocks noChangeArrowheads="1"/>
          </p:cNvSpPr>
          <p:nvPr/>
        </p:nvSpPr>
        <p:spPr bwMode="auto">
          <a:xfrm>
            <a:off x="381000" y="4171950"/>
            <a:ext cx="8229600" cy="2209800"/>
          </a:xfrm>
          <a:prstGeom prst="rect">
            <a:avLst/>
          </a:prstGeom>
          <a:noFill/>
          <a:ln w="9525">
            <a:noFill/>
            <a:miter lim="800000"/>
          </a:ln>
          <a:effectLst/>
        </p:spPr>
        <p:txBody>
          <a:bodyPr/>
          <a:lstStyle/>
          <a:p>
            <a:pPr marL="405130" indent="-405130" eaLnBrk="1" hangingPunct="1">
              <a:spcBef>
                <a:spcPct val="30000"/>
              </a:spcBef>
              <a:buClr>
                <a:schemeClr val="tx1"/>
              </a:buClr>
              <a:buFont typeface="Times" charset="0"/>
              <a:buChar char="•"/>
            </a:pPr>
            <a:r>
              <a:rPr lang="en-US" sz="2800"/>
              <a:t>Two Characteristics</a:t>
            </a:r>
          </a:p>
          <a:p>
            <a:pPr marL="1033780" lvl="1" indent="-457200" eaLnBrk="1" hangingPunct="1">
              <a:spcBef>
                <a:spcPct val="30000"/>
              </a:spcBef>
              <a:buClr>
                <a:schemeClr val="tx1"/>
              </a:buClr>
              <a:buFont typeface="Times" charset="0"/>
              <a:buAutoNum type="arabicPeriod"/>
            </a:pPr>
            <a:r>
              <a:rPr lang="en-US" sz="2400"/>
              <a:t>Understates yield to maturity; longer the maturity, greater is understatement</a:t>
            </a:r>
          </a:p>
          <a:p>
            <a:pPr marL="1033780" lvl="1" indent="-457200" eaLnBrk="1" hangingPunct="1">
              <a:spcBef>
                <a:spcPct val="30000"/>
              </a:spcBef>
              <a:buClr>
                <a:schemeClr val="tx1"/>
              </a:buClr>
              <a:buFont typeface="Times" charset="0"/>
              <a:buAutoNum type="arabicPeriod"/>
            </a:pPr>
            <a:r>
              <a:rPr lang="en-US" sz="2400"/>
              <a:t>Change in discount yield always signals change in same direction as yield to maturity</a:t>
            </a:r>
          </a:p>
        </p:txBody>
      </p:sp>
      <p:sp>
        <p:nvSpPr>
          <p:cNvPr id="77829" name="Rectangle 5"/>
          <p:cNvSpPr>
            <a:spLocks noGrp="1" noChangeArrowheads="1"/>
          </p:cNvSpPr>
          <p:nvPr>
            <p:ph type="title"/>
          </p:nvPr>
        </p:nvSpPr>
        <p:spPr/>
        <p:txBody>
          <a:bodyPr/>
          <a:lstStyle/>
          <a:p>
            <a:r>
              <a:rPr lang="en-US" dirty="0">
                <a:solidFill>
                  <a:srgbClr val="FF0000"/>
                </a:solidFill>
              </a:rPr>
              <a:t>Yield on a Discount Basis</a:t>
            </a:r>
          </a:p>
        </p:txBody>
      </p:sp>
      <p:sp>
        <p:nvSpPr>
          <p:cNvPr id="77830" name="Rectangle 6"/>
          <p:cNvSpPr>
            <a:spLocks noGrp="1" noChangeArrowheads="1"/>
          </p:cNvSpPr>
          <p:nvPr>
            <p:ph type="body" idx="4294967295"/>
          </p:nvPr>
        </p:nvSpPr>
        <p:spPr>
          <a:xfrm>
            <a:off x="382588" y="2620963"/>
            <a:ext cx="8380412" cy="655637"/>
          </a:xfrm>
        </p:spPr>
        <p:txBody>
          <a:bodyPr/>
          <a:lstStyle/>
          <a:p>
            <a:r>
              <a:rPr lang="en-US" sz="2800"/>
              <a:t>One-Year Bill (P = $900, F = $1000)</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 The behavior of interest rates </a:t>
            </a:r>
          </a:p>
        </p:txBody>
      </p:sp>
      <p:sp>
        <p:nvSpPr>
          <p:cNvPr id="3" name="Content Placeholder 2"/>
          <p:cNvSpPr>
            <a:spLocks noGrp="1"/>
          </p:cNvSpPr>
          <p:nvPr>
            <p:ph idx="1"/>
          </p:nvPr>
        </p:nvSpPr>
        <p:spPr/>
        <p:txBody>
          <a:bodyPr/>
          <a:lstStyle/>
          <a:p>
            <a:r>
              <a:rPr lang="en-US" dirty="0"/>
              <a:t>Determinants of Asset Demand</a:t>
            </a:r>
          </a:p>
          <a:p>
            <a:r>
              <a:rPr lang="en-US" dirty="0"/>
              <a:t>Supply and Demand in the Bond Market</a:t>
            </a:r>
          </a:p>
          <a:p>
            <a:r>
              <a:rPr lang="en-US" dirty="0"/>
              <a:t>Changes in Equilibrium Interest Rates</a:t>
            </a:r>
          </a:p>
          <a:p>
            <a:endParaRPr lang="en-US" dirty="0"/>
          </a:p>
          <a:p>
            <a:r>
              <a:rPr lang="en-US" sz="2400" i="1" dirty="0"/>
              <a:t>(Ref: </a:t>
            </a:r>
            <a:r>
              <a:rPr lang="en-US" sz="2400" i="1" dirty="0" err="1"/>
              <a:t>Mishkin</a:t>
            </a:r>
            <a:r>
              <a:rPr lang="en-US" sz="2400" i="1" dirty="0"/>
              <a:t> &amp; Eakins, Financial Markets + Institutions, Ch.4)</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FF0000"/>
                </a:solidFill>
              </a:rPr>
              <a:t>Measuring interest rates</a:t>
            </a:r>
            <a:br>
              <a:rPr lang="en-US" dirty="0">
                <a:solidFill>
                  <a:srgbClr val="FF0000"/>
                </a:solidFill>
              </a:rPr>
            </a:br>
            <a:r>
              <a:rPr lang="en-US" sz="2200" dirty="0"/>
              <a:t>(Ref: Mishkin, Financial Markets + Institutions Ch.3)</a:t>
            </a:r>
          </a:p>
        </p:txBody>
      </p:sp>
      <p:sp>
        <p:nvSpPr>
          <p:cNvPr id="3" name="Content Placeholder 2"/>
          <p:cNvSpPr>
            <a:spLocks noGrp="1"/>
          </p:cNvSpPr>
          <p:nvPr>
            <p:ph idx="1"/>
          </p:nvPr>
        </p:nvSpPr>
        <p:spPr/>
        <p:txBody>
          <a:bodyPr>
            <a:normAutofit/>
          </a:bodyPr>
          <a:lstStyle/>
          <a:p>
            <a:r>
              <a:rPr lang="en-US" dirty="0"/>
              <a:t>How YTM is measured on credit market instruments?</a:t>
            </a:r>
          </a:p>
          <a:p>
            <a:r>
              <a:rPr lang="en-US" dirty="0"/>
              <a:t>A bond’s interest rate does not necessarily indicate how good an investment a bond is. </a:t>
            </a:r>
          </a:p>
          <a:p>
            <a:r>
              <a:rPr lang="en-US" dirty="0"/>
              <a:t>The distinction between interest rates and returns </a:t>
            </a:r>
          </a:p>
          <a:p>
            <a:r>
              <a:rPr lang="en-US" dirty="0"/>
              <a:t>The distinction between real and nominal interest rates.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8" name="Rectangle 2"/>
          <p:cNvSpPr>
            <a:spLocks noGrp="1" noChangeArrowheads="1"/>
          </p:cNvSpPr>
          <p:nvPr>
            <p:ph type="title" idx="4294967295"/>
          </p:nvPr>
        </p:nvSpPr>
        <p:spPr/>
        <p:txBody>
          <a:bodyPr/>
          <a:lstStyle/>
          <a:p>
            <a:r>
              <a:rPr lang="en-US"/>
              <a:t>EXAMPLE</a:t>
            </a:r>
            <a:r>
              <a:rPr lang="en-US" b="1">
                <a:solidFill>
                  <a:schemeClr val="tx1"/>
                </a:solidFill>
              </a:rPr>
              <a:t> </a:t>
            </a:r>
            <a:r>
              <a:rPr lang="en-US"/>
              <a:t>1: Expected Return</a:t>
            </a:r>
          </a:p>
        </p:txBody>
      </p:sp>
      <p:sp>
        <p:nvSpPr>
          <p:cNvPr id="131075" name="Rectangle 3"/>
          <p:cNvSpPr>
            <a:spLocks noGrp="1" noChangeArrowheads="1"/>
          </p:cNvSpPr>
          <p:nvPr>
            <p:ph type="body" idx="4294967295"/>
          </p:nvPr>
        </p:nvSpPr>
        <p:spPr>
          <a:xfrm>
            <a:off x="609600" y="1619250"/>
            <a:ext cx="7924800" cy="4675188"/>
          </a:xfrm>
        </p:spPr>
        <p:txBody>
          <a:bodyPr/>
          <a:lstStyle/>
          <a:p>
            <a:pPr marL="0" indent="0">
              <a:lnSpc>
                <a:spcPct val="90000"/>
              </a:lnSpc>
              <a:spcBef>
                <a:spcPct val="40000"/>
              </a:spcBef>
              <a:buFont typeface="Times" charset="0"/>
              <a:buNone/>
              <a:tabLst>
                <a:tab pos="4695825" algn="l"/>
                <a:tab pos="5022850" algn="l"/>
                <a:tab pos="5715000" algn="l"/>
                <a:tab pos="6233795" algn="dec"/>
              </a:tabLst>
            </a:pPr>
            <a:r>
              <a:rPr lang="en-US" sz="2000"/>
              <a:t>What is the expected return on an Exxon-Mobil bond if the return </a:t>
            </a:r>
            <a:br>
              <a:rPr lang="en-US" sz="2000"/>
            </a:br>
            <a:r>
              <a:rPr lang="en-US" sz="2000"/>
              <a:t>is 12% two-thirds of the time and 8% one-third of the time?</a:t>
            </a:r>
          </a:p>
          <a:p>
            <a:pPr marL="0" indent="0">
              <a:lnSpc>
                <a:spcPct val="90000"/>
              </a:lnSpc>
              <a:spcBef>
                <a:spcPct val="40000"/>
              </a:spcBef>
              <a:buFont typeface="Times" charset="0"/>
              <a:buNone/>
              <a:tabLst>
                <a:tab pos="4695825" algn="l"/>
                <a:tab pos="5022850" algn="l"/>
                <a:tab pos="5715000" algn="l"/>
                <a:tab pos="6233795" algn="dec"/>
              </a:tabLst>
            </a:pPr>
            <a:r>
              <a:rPr lang="en-US" sz="2000" b="1"/>
              <a:t>Solution</a:t>
            </a:r>
          </a:p>
          <a:p>
            <a:pPr marL="0" indent="0">
              <a:lnSpc>
                <a:spcPct val="90000"/>
              </a:lnSpc>
              <a:spcBef>
                <a:spcPct val="40000"/>
              </a:spcBef>
              <a:buFont typeface="Times" charset="0"/>
              <a:buNone/>
              <a:tabLst>
                <a:tab pos="4695825" algn="l"/>
                <a:tab pos="5022850" algn="l"/>
                <a:tab pos="5715000" algn="l"/>
                <a:tab pos="6233795" algn="dec"/>
              </a:tabLst>
            </a:pPr>
            <a:r>
              <a:rPr lang="en-US" sz="2000"/>
              <a:t>The expected return is 10.68%.</a:t>
            </a:r>
          </a:p>
          <a:p>
            <a:pPr marL="0" indent="0">
              <a:lnSpc>
                <a:spcPct val="90000"/>
              </a:lnSpc>
              <a:spcBef>
                <a:spcPct val="40000"/>
              </a:spcBef>
              <a:buFont typeface="Times" charset="0"/>
              <a:buNone/>
              <a:tabLst>
                <a:tab pos="4695825" algn="l"/>
                <a:tab pos="5022850" algn="l"/>
                <a:tab pos="5715000" algn="l"/>
                <a:tab pos="6233795" algn="dec"/>
              </a:tabLst>
            </a:pPr>
            <a:r>
              <a:rPr lang="en-US" sz="2000" i="1"/>
              <a:t>	</a:t>
            </a:r>
            <a:r>
              <a:rPr lang="en-US" sz="2000" i="1">
                <a:solidFill>
                  <a:srgbClr val="3333CC"/>
                </a:solidFill>
              </a:rPr>
              <a:t>R</a:t>
            </a:r>
            <a:r>
              <a:rPr lang="en-US" sz="2000" baseline="30000">
                <a:solidFill>
                  <a:srgbClr val="3333CC"/>
                </a:solidFill>
              </a:rPr>
              <a:t>e</a:t>
            </a:r>
            <a:r>
              <a:rPr lang="en-US" sz="2000">
                <a:solidFill>
                  <a:srgbClr val="3333CC"/>
                </a:solidFill>
              </a:rPr>
              <a:t>  = </a:t>
            </a:r>
            <a:r>
              <a:rPr lang="en-US" sz="2000" i="1">
                <a:solidFill>
                  <a:srgbClr val="3333CC"/>
                </a:solidFill>
              </a:rPr>
              <a:t>p</a:t>
            </a:r>
            <a:r>
              <a:rPr lang="en-US" sz="2000" baseline="-25000">
                <a:solidFill>
                  <a:srgbClr val="3333CC"/>
                </a:solidFill>
              </a:rPr>
              <a:t>1</a:t>
            </a:r>
            <a:r>
              <a:rPr lang="en-US" sz="2000" i="1">
                <a:solidFill>
                  <a:srgbClr val="3333CC"/>
                </a:solidFill>
              </a:rPr>
              <a:t>R</a:t>
            </a:r>
            <a:r>
              <a:rPr lang="en-US" sz="2000" baseline="-25000">
                <a:solidFill>
                  <a:srgbClr val="3333CC"/>
                </a:solidFill>
              </a:rPr>
              <a:t>1</a:t>
            </a:r>
            <a:r>
              <a:rPr lang="en-US" sz="2000">
                <a:solidFill>
                  <a:srgbClr val="3333CC"/>
                </a:solidFill>
              </a:rPr>
              <a:t>  + </a:t>
            </a:r>
            <a:r>
              <a:rPr lang="en-US" sz="2000" i="1">
                <a:solidFill>
                  <a:srgbClr val="3333CC"/>
                </a:solidFill>
              </a:rPr>
              <a:t>p</a:t>
            </a:r>
            <a:r>
              <a:rPr lang="en-US" sz="2000" baseline="-25000">
                <a:solidFill>
                  <a:srgbClr val="3333CC"/>
                </a:solidFill>
              </a:rPr>
              <a:t>2</a:t>
            </a:r>
            <a:r>
              <a:rPr lang="en-US" sz="2000" i="1">
                <a:solidFill>
                  <a:srgbClr val="3333CC"/>
                </a:solidFill>
              </a:rPr>
              <a:t>R</a:t>
            </a:r>
            <a:r>
              <a:rPr lang="en-US" sz="2000" baseline="-25000">
                <a:solidFill>
                  <a:srgbClr val="3333CC"/>
                </a:solidFill>
              </a:rPr>
              <a:t>2</a:t>
            </a:r>
            <a:endParaRPr lang="en-US" sz="2000" baseline="-25000">
              <a:solidFill>
                <a:schemeClr val="accent2"/>
              </a:solidFill>
            </a:endParaRPr>
          </a:p>
          <a:p>
            <a:pPr marL="0" indent="0">
              <a:lnSpc>
                <a:spcPct val="90000"/>
              </a:lnSpc>
              <a:spcBef>
                <a:spcPct val="40000"/>
              </a:spcBef>
              <a:buFont typeface="Times" charset="0"/>
              <a:buNone/>
              <a:tabLst>
                <a:tab pos="4695825" algn="l"/>
                <a:tab pos="5022850" algn="l"/>
                <a:tab pos="5715000" algn="l"/>
                <a:tab pos="6233795" algn="dec"/>
              </a:tabLst>
            </a:pPr>
            <a:r>
              <a:rPr lang="en-US" sz="2000"/>
              <a:t>where</a:t>
            </a:r>
          </a:p>
          <a:p>
            <a:pPr marL="0" indent="0">
              <a:lnSpc>
                <a:spcPct val="90000"/>
              </a:lnSpc>
              <a:spcBef>
                <a:spcPct val="40000"/>
              </a:spcBef>
              <a:buFont typeface="Times" charset="0"/>
              <a:buNone/>
              <a:tabLst>
                <a:tab pos="4695825" algn="l"/>
                <a:tab pos="5022850" algn="l"/>
                <a:tab pos="5715000" algn="l"/>
                <a:tab pos="6233795" algn="dec"/>
              </a:tabLst>
            </a:pPr>
            <a:r>
              <a:rPr lang="en-US" sz="2000" i="1">
                <a:solidFill>
                  <a:srgbClr val="3333CC"/>
                </a:solidFill>
              </a:rPr>
              <a:t>p</a:t>
            </a:r>
            <a:r>
              <a:rPr lang="en-US" sz="2000" baseline="-25000">
                <a:solidFill>
                  <a:srgbClr val="3333CC"/>
                </a:solidFill>
              </a:rPr>
              <a:t>1</a:t>
            </a:r>
            <a:r>
              <a:rPr lang="en-US" sz="2000">
                <a:solidFill>
                  <a:srgbClr val="3333CC"/>
                </a:solidFill>
              </a:rPr>
              <a:t>  </a:t>
            </a:r>
            <a:r>
              <a:rPr lang="en-US" sz="2000"/>
              <a:t>= probability of occurrence of return 1	=	2/3	</a:t>
            </a:r>
            <a:r>
              <a:rPr lang="en-US" sz="2000">
                <a:solidFill>
                  <a:srgbClr val="3333CC"/>
                </a:solidFill>
              </a:rPr>
              <a:t>=	.67</a:t>
            </a:r>
            <a:endParaRPr lang="en-US" sz="2000">
              <a:solidFill>
                <a:schemeClr val="folHlink"/>
              </a:solidFill>
            </a:endParaRPr>
          </a:p>
          <a:p>
            <a:pPr marL="0" indent="0">
              <a:lnSpc>
                <a:spcPct val="90000"/>
              </a:lnSpc>
              <a:spcBef>
                <a:spcPct val="40000"/>
              </a:spcBef>
              <a:buFont typeface="Times" charset="0"/>
              <a:buNone/>
              <a:tabLst>
                <a:tab pos="4695825" algn="l"/>
                <a:tab pos="5022850" algn="l"/>
                <a:tab pos="5715000" algn="l"/>
                <a:tab pos="6233795" algn="dec"/>
              </a:tabLst>
            </a:pPr>
            <a:r>
              <a:rPr lang="en-US" sz="2000" i="1">
                <a:solidFill>
                  <a:srgbClr val="3333CC"/>
                </a:solidFill>
              </a:rPr>
              <a:t>R</a:t>
            </a:r>
            <a:r>
              <a:rPr lang="en-US" sz="2000" baseline="-25000">
                <a:solidFill>
                  <a:srgbClr val="3333CC"/>
                </a:solidFill>
              </a:rPr>
              <a:t>1</a:t>
            </a:r>
            <a:r>
              <a:rPr lang="en-US" sz="2000"/>
              <a:t>  = return in state 1	=	12%	</a:t>
            </a:r>
            <a:r>
              <a:rPr lang="en-US" sz="2000">
                <a:solidFill>
                  <a:srgbClr val="3333CC"/>
                </a:solidFill>
              </a:rPr>
              <a:t>=	 0.12</a:t>
            </a:r>
            <a:endParaRPr lang="en-US" sz="2000">
              <a:solidFill>
                <a:schemeClr val="folHlink"/>
              </a:solidFill>
            </a:endParaRPr>
          </a:p>
          <a:p>
            <a:pPr marL="0" indent="0">
              <a:lnSpc>
                <a:spcPct val="90000"/>
              </a:lnSpc>
              <a:spcBef>
                <a:spcPct val="40000"/>
              </a:spcBef>
              <a:buFont typeface="Times" charset="0"/>
              <a:buNone/>
              <a:tabLst>
                <a:tab pos="4695825" algn="l"/>
                <a:tab pos="5022850" algn="l"/>
                <a:tab pos="5715000" algn="l"/>
                <a:tab pos="6233795" algn="dec"/>
              </a:tabLst>
            </a:pPr>
            <a:r>
              <a:rPr lang="en-US" sz="2000" i="1">
                <a:solidFill>
                  <a:srgbClr val="3333CC"/>
                </a:solidFill>
              </a:rPr>
              <a:t>p</a:t>
            </a:r>
            <a:r>
              <a:rPr lang="en-US" sz="2000" baseline="-25000">
                <a:solidFill>
                  <a:srgbClr val="3333CC"/>
                </a:solidFill>
              </a:rPr>
              <a:t>2</a:t>
            </a:r>
            <a:r>
              <a:rPr lang="en-US" sz="2000"/>
              <a:t>  = probability of occurrence return 2	=	1/3	</a:t>
            </a:r>
            <a:r>
              <a:rPr lang="en-US" sz="2000">
                <a:solidFill>
                  <a:srgbClr val="3333CC"/>
                </a:solidFill>
              </a:rPr>
              <a:t>=	.33</a:t>
            </a:r>
            <a:endParaRPr lang="en-US" sz="2000">
              <a:solidFill>
                <a:schemeClr val="folHlink"/>
              </a:solidFill>
            </a:endParaRPr>
          </a:p>
          <a:p>
            <a:pPr marL="0" indent="0">
              <a:lnSpc>
                <a:spcPct val="90000"/>
              </a:lnSpc>
              <a:spcBef>
                <a:spcPct val="40000"/>
              </a:spcBef>
              <a:buFont typeface="Times" charset="0"/>
              <a:buNone/>
              <a:tabLst>
                <a:tab pos="4695825" algn="l"/>
                <a:tab pos="5022850" algn="l"/>
                <a:tab pos="5715000" algn="l"/>
                <a:tab pos="6233795" algn="dec"/>
              </a:tabLst>
            </a:pPr>
            <a:r>
              <a:rPr lang="en-US" sz="2000" i="1">
                <a:solidFill>
                  <a:srgbClr val="3333CC"/>
                </a:solidFill>
              </a:rPr>
              <a:t>R</a:t>
            </a:r>
            <a:r>
              <a:rPr lang="en-US" sz="2000" baseline="-25000">
                <a:solidFill>
                  <a:srgbClr val="3333CC"/>
                </a:solidFill>
              </a:rPr>
              <a:t>2</a:t>
            </a:r>
            <a:r>
              <a:rPr lang="en-US" sz="2000" baseline="-25000">
                <a:solidFill>
                  <a:schemeClr val="accent2"/>
                </a:solidFill>
              </a:rPr>
              <a:t> </a:t>
            </a:r>
            <a:r>
              <a:rPr lang="en-US" sz="2000"/>
              <a:t> = return in state 2	=	8%	</a:t>
            </a:r>
            <a:r>
              <a:rPr lang="en-US" sz="2000">
                <a:solidFill>
                  <a:srgbClr val="3333CC"/>
                </a:solidFill>
              </a:rPr>
              <a:t>=	0.08</a:t>
            </a:r>
            <a:endParaRPr lang="en-US" sz="2000">
              <a:solidFill>
                <a:schemeClr val="accent2"/>
              </a:solidFill>
            </a:endParaRPr>
          </a:p>
          <a:p>
            <a:pPr marL="0" indent="0">
              <a:lnSpc>
                <a:spcPct val="90000"/>
              </a:lnSpc>
              <a:spcBef>
                <a:spcPct val="40000"/>
              </a:spcBef>
              <a:buFont typeface="Times" charset="0"/>
              <a:buNone/>
              <a:tabLst>
                <a:tab pos="4695825" algn="l"/>
                <a:tab pos="5022850" algn="l"/>
                <a:tab pos="5715000" algn="l"/>
                <a:tab pos="6233795" algn="dec"/>
              </a:tabLst>
            </a:pPr>
            <a:r>
              <a:rPr lang="en-US" sz="2000"/>
              <a:t>Thus</a:t>
            </a:r>
          </a:p>
          <a:p>
            <a:pPr marL="0" indent="0">
              <a:lnSpc>
                <a:spcPct val="90000"/>
              </a:lnSpc>
              <a:spcBef>
                <a:spcPct val="40000"/>
              </a:spcBef>
              <a:buFont typeface="Times" charset="0"/>
              <a:buNone/>
              <a:tabLst>
                <a:tab pos="4695825" algn="l"/>
                <a:tab pos="5022850" algn="l"/>
                <a:tab pos="5715000" algn="l"/>
                <a:tab pos="6233795" algn="dec"/>
              </a:tabLst>
            </a:pPr>
            <a:r>
              <a:rPr lang="en-US" sz="2000" i="1">
                <a:solidFill>
                  <a:srgbClr val="3333CC"/>
                </a:solidFill>
              </a:rPr>
              <a:t>R</a:t>
            </a:r>
            <a:r>
              <a:rPr lang="en-US" sz="2000" baseline="30000">
                <a:solidFill>
                  <a:srgbClr val="3333CC"/>
                </a:solidFill>
              </a:rPr>
              <a:t>e</a:t>
            </a:r>
            <a:r>
              <a:rPr lang="en-US" sz="2000">
                <a:solidFill>
                  <a:srgbClr val="3333CC"/>
                </a:solidFill>
              </a:rPr>
              <a:t>  = (.67)(0.12) + (.33)(0.08) =  0.1068 = 10.68%</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Content Placeholder 2"/>
          <p:cNvSpPr>
            <a:spLocks noGrp="1"/>
          </p:cNvSpPr>
          <p:nvPr>
            <p:ph idx="1"/>
          </p:nvPr>
        </p:nvSpPr>
        <p:spPr>
          <a:xfrm>
            <a:off x="457200" y="304800"/>
            <a:ext cx="8229600" cy="5821363"/>
          </a:xfrm>
        </p:spPr>
        <p:txBody>
          <a:bodyPr/>
          <a:lstStyle/>
          <a:p>
            <a:pPr eaLnBrk="1" hangingPunct="1"/>
            <a:r>
              <a:rPr lang="en-US" dirty="0">
                <a:latin typeface="Arial" panose="020B0604020202020204" pitchFamily="34" charset="0"/>
                <a:cs typeface="Arial" panose="020B0604020202020204" pitchFamily="34" charset="0"/>
              </a:rPr>
              <a:t>The average of historical returns: a measure of expected return:</a:t>
            </a:r>
          </a:p>
          <a:p>
            <a:pPr eaLnBrk="1" hangingPunct="1"/>
            <a:endParaRPr lang="en-US" dirty="0">
              <a:latin typeface="Arial" panose="020B0604020202020204" pitchFamily="34" charset="0"/>
              <a:cs typeface="Arial" panose="020B0604020202020204" pitchFamily="34" charset="0"/>
            </a:endParaRPr>
          </a:p>
          <a:p>
            <a:pPr eaLnBrk="1" hangingPunct="1"/>
            <a:endParaRPr lang="en-US" dirty="0">
              <a:latin typeface="Arial" panose="020B0604020202020204" pitchFamily="34" charset="0"/>
              <a:cs typeface="Arial" panose="020B0604020202020204" pitchFamily="34" charset="0"/>
            </a:endParaRPr>
          </a:p>
          <a:p>
            <a:pPr marL="0" indent="0" eaLnBrk="1" hangingPunct="1">
              <a:buNone/>
            </a:pPr>
            <a:endParaRPr lang="en-US" dirty="0">
              <a:latin typeface="Arial" panose="020B0604020202020204" pitchFamily="34" charset="0"/>
              <a:cs typeface="Arial" panose="020B0604020202020204" pitchFamily="34" charset="0"/>
            </a:endParaRPr>
          </a:p>
          <a:p>
            <a:pPr eaLnBrk="1" hangingPunct="1"/>
            <a:r>
              <a:rPr lang="en-US" dirty="0"/>
              <a:t>Expected return based on a specific asset pricing model, such as CAPM</a:t>
            </a:r>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13317"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314" name="Object 1"/>
          <p:cNvGraphicFramePr>
            <a:graphicFrameLocks noChangeAspect="1"/>
          </p:cNvGraphicFramePr>
          <p:nvPr/>
        </p:nvGraphicFramePr>
        <p:xfrm>
          <a:off x="2819400" y="1600200"/>
          <a:ext cx="2209800" cy="1240043"/>
        </p:xfrm>
        <a:graphic>
          <a:graphicData uri="http://schemas.openxmlformats.org/presentationml/2006/ole">
            <mc:AlternateContent xmlns:mc="http://schemas.openxmlformats.org/markup-compatibility/2006">
              <mc:Choice xmlns:v="urn:schemas-microsoft-com:vml" Requires="v">
                <p:oleObj name="Equation" r:id="rId3" imgW="21031200" imgH="14630400" progId="Equation.3">
                  <p:embed/>
                </p:oleObj>
              </mc:Choice>
              <mc:Fallback>
                <p:oleObj name="Equation" r:id="rId3" imgW="21031200" imgH="14630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00200"/>
                        <a:ext cx="2209800" cy="1240043"/>
                      </a:xfrm>
                      <a:prstGeom prst="rect">
                        <a:avLst/>
                      </a:prstGeom>
                      <a:solidFill>
                        <a:srgbClr val="FFFF99"/>
                      </a:solidFill>
                    </p:spPr>
                  </p:pic>
                </p:oleObj>
              </mc:Fallback>
            </mc:AlternateContent>
          </a:graphicData>
        </a:graphic>
      </p:graphicFrame>
      <p:sp>
        <p:nvSpPr>
          <p:cNvPr id="1331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315" name="Object 3"/>
          <p:cNvGraphicFramePr>
            <a:graphicFrameLocks noChangeAspect="1"/>
          </p:cNvGraphicFramePr>
          <p:nvPr/>
        </p:nvGraphicFramePr>
        <p:xfrm>
          <a:off x="1524000" y="4572392"/>
          <a:ext cx="5310188" cy="701675"/>
        </p:xfrm>
        <a:graphic>
          <a:graphicData uri="http://schemas.openxmlformats.org/presentationml/2006/ole">
            <mc:AlternateContent xmlns:mc="http://schemas.openxmlformats.org/markup-compatibility/2006">
              <mc:Choice xmlns:v="urn:schemas-microsoft-com:vml" Requires="v">
                <p:oleObj name="Equation" r:id="rId5" imgW="43281600" imgH="5791200" progId="Equation.3">
                  <p:embed/>
                </p:oleObj>
              </mc:Choice>
              <mc:Fallback>
                <p:oleObj name="Equation" r:id="rId5" imgW="43281600" imgH="579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572392"/>
                        <a:ext cx="5310188" cy="701675"/>
                      </a:xfrm>
                      <a:prstGeom prst="rect">
                        <a:avLst/>
                      </a:prstGeom>
                      <a:solidFill>
                        <a:srgbClr val="FFFF99"/>
                      </a:solidFill>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2" name="Rectangle 4"/>
          <p:cNvSpPr>
            <a:spLocks noGrp="1" noChangeArrowheads="1"/>
          </p:cNvSpPr>
          <p:nvPr>
            <p:ph type="title" idx="4294967295"/>
          </p:nvPr>
        </p:nvSpPr>
        <p:spPr/>
        <p:txBody>
          <a:bodyPr/>
          <a:lstStyle/>
          <a:p>
            <a:r>
              <a:rPr lang="en-US"/>
              <a:t>EXAMPLE 2: Standard Deviation (a)</a:t>
            </a:r>
          </a:p>
        </p:txBody>
      </p:sp>
      <p:sp>
        <p:nvSpPr>
          <p:cNvPr id="132101" name="Rectangle 5"/>
          <p:cNvSpPr>
            <a:spLocks noGrp="1" noChangeArrowheads="1"/>
          </p:cNvSpPr>
          <p:nvPr>
            <p:ph type="body" idx="4294967295"/>
          </p:nvPr>
        </p:nvSpPr>
        <p:spPr>
          <a:xfrm>
            <a:off x="384175" y="1676400"/>
            <a:ext cx="8380413" cy="1600200"/>
          </a:xfrm>
        </p:spPr>
        <p:txBody>
          <a:bodyPr/>
          <a:lstStyle/>
          <a:p>
            <a:pPr>
              <a:buFont typeface="Times" charset="0"/>
              <a:buNone/>
            </a:pPr>
            <a:r>
              <a:rPr lang="en-US"/>
              <a:t>	Consider the following two companies and their forecasted returns for the upcoming year:</a:t>
            </a:r>
          </a:p>
          <a:p>
            <a:endParaRPr lang="en-US"/>
          </a:p>
        </p:txBody>
      </p:sp>
      <p:graphicFrame>
        <p:nvGraphicFramePr>
          <p:cNvPr id="339974" name="Object 2"/>
          <p:cNvGraphicFramePr>
            <a:graphicFrameLocks noChangeAspect="1"/>
          </p:cNvGraphicFramePr>
          <p:nvPr/>
        </p:nvGraphicFramePr>
        <p:xfrm>
          <a:off x="377825" y="3584575"/>
          <a:ext cx="8461375" cy="1944688"/>
        </p:xfrm>
        <a:graphic>
          <a:graphicData uri="http://schemas.openxmlformats.org/presentationml/2006/ole">
            <mc:AlternateContent xmlns:mc="http://schemas.openxmlformats.org/markup-compatibility/2006">
              <mc:Choice xmlns:v="urn:schemas-microsoft-com:vml" Requires="v">
                <p:oleObj name="Worksheet" r:id="rId2" imgW="9979660" imgH="2313940" progId="Excel.Sheet.8">
                  <p:embed/>
                </p:oleObj>
              </mc:Choice>
              <mc:Fallback>
                <p:oleObj name="Worksheet" r:id="rId2" imgW="9979660" imgH="231394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3584575"/>
                        <a:ext cx="8461375"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p:txBody>
          <a:bodyPr/>
          <a:lstStyle/>
          <a:p>
            <a:r>
              <a:rPr lang="en-US"/>
              <a:t>EXAMPLE 2: Standard Deviation (b)</a:t>
            </a:r>
          </a:p>
        </p:txBody>
      </p:sp>
      <p:sp>
        <p:nvSpPr>
          <p:cNvPr id="132101" name="Rectangle 5"/>
          <p:cNvSpPr>
            <a:spLocks noGrp="1" noChangeArrowheads="1"/>
          </p:cNvSpPr>
          <p:nvPr>
            <p:ph type="body" idx="4294967295"/>
          </p:nvPr>
        </p:nvSpPr>
        <p:spPr/>
        <p:txBody>
          <a:bodyPr/>
          <a:lstStyle/>
          <a:p>
            <a:r>
              <a:rPr lang="en-US"/>
              <a:t>What is the standard deviation of the returns on the Fly-by-Night Airlines stock and Feet-on-the-Ground Bus Company, with the return outcomes and probabilities described above? Of these two stocks, which is riskier?</a:t>
            </a:r>
          </a:p>
          <a:p>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20" name="Rectangle 4"/>
          <p:cNvSpPr>
            <a:spLocks noGrp="1" noChangeArrowheads="1"/>
          </p:cNvSpPr>
          <p:nvPr>
            <p:ph type="title" idx="4294967295"/>
          </p:nvPr>
        </p:nvSpPr>
        <p:spPr/>
        <p:txBody>
          <a:bodyPr/>
          <a:lstStyle/>
          <a:p>
            <a:r>
              <a:rPr lang="en-US"/>
              <a:t>EXAMPLE 2: Standard Deviation (c)</a:t>
            </a:r>
          </a:p>
        </p:txBody>
      </p:sp>
      <p:sp>
        <p:nvSpPr>
          <p:cNvPr id="133125" name="Rectangle 5"/>
          <p:cNvSpPr>
            <a:spLocks noGrp="1" noChangeArrowheads="1"/>
          </p:cNvSpPr>
          <p:nvPr>
            <p:ph type="body" idx="4294967295"/>
          </p:nvPr>
        </p:nvSpPr>
        <p:spPr/>
        <p:txBody>
          <a:bodyPr/>
          <a:lstStyle/>
          <a:p>
            <a:r>
              <a:rPr lang="en-US" sz="2400" b="1"/>
              <a:t>Solution</a:t>
            </a:r>
            <a:endParaRPr lang="en-US" sz="2400"/>
          </a:p>
          <a:p>
            <a:pPr lvl="1"/>
            <a:r>
              <a:rPr lang="en-US" sz="2000"/>
              <a:t>Fly-by-Night Airlines has a standard deviation of returns of 5%.</a:t>
            </a:r>
          </a:p>
        </p:txBody>
      </p:sp>
      <p:pic>
        <p:nvPicPr>
          <p:cNvPr id="342022" name="Picture 6" descr="mishkin_04p74_sd_clcltn.gif                                    000C964AMacintosh HD                   BB9C66DE:"/>
          <p:cNvPicPr>
            <a:picLocks noChangeAspect="1" noChangeArrowheads="1"/>
          </p:cNvPicPr>
          <p:nvPr/>
        </p:nvPicPr>
        <p:blipFill>
          <a:blip r:embed="rId2" cstate="print"/>
          <a:srcRect/>
          <a:stretch>
            <a:fillRect/>
          </a:stretch>
        </p:blipFill>
        <p:spPr bwMode="auto">
          <a:xfrm>
            <a:off x="1625600" y="2630488"/>
            <a:ext cx="5891213" cy="3789362"/>
          </a:xfrm>
          <a:prstGeom prst="rect">
            <a:avLst/>
          </a:prstGeom>
          <a:noFill/>
          <a:ln w="9525">
            <a:noFill/>
            <a:miter lim="800000"/>
            <a:headEnd/>
            <a:tailEnd/>
          </a:ln>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4" name="Rectangle 6"/>
          <p:cNvSpPr>
            <a:spLocks noGrp="1" noChangeArrowheads="1"/>
          </p:cNvSpPr>
          <p:nvPr>
            <p:ph type="title" idx="4294967295"/>
          </p:nvPr>
        </p:nvSpPr>
        <p:spPr/>
        <p:txBody>
          <a:bodyPr/>
          <a:lstStyle/>
          <a:p>
            <a:r>
              <a:rPr lang="en-US"/>
              <a:t>EXAMPLE 2: Standard Deviation (d)</a:t>
            </a:r>
          </a:p>
        </p:txBody>
      </p:sp>
      <p:sp>
        <p:nvSpPr>
          <p:cNvPr id="138247" name="Rectangle 7"/>
          <p:cNvSpPr>
            <a:spLocks noGrp="1" noChangeArrowheads="1"/>
          </p:cNvSpPr>
          <p:nvPr>
            <p:ph type="body" idx="4294967295"/>
          </p:nvPr>
        </p:nvSpPr>
        <p:spPr/>
        <p:txBody>
          <a:bodyPr/>
          <a:lstStyle/>
          <a:p>
            <a:r>
              <a:rPr lang="en-US" sz="2800"/>
              <a:t>Feet-on-the-Ground Bus Company has a standard deviation of returns of 0%.</a:t>
            </a:r>
          </a:p>
        </p:txBody>
      </p:sp>
      <p:pic>
        <p:nvPicPr>
          <p:cNvPr id="343046" name="Picture 8" descr="mishkin_04p74_sd_clcltn_2.gif                                  000C964AMacintosh HD                   BB9C66DE:"/>
          <p:cNvPicPr>
            <a:picLocks noChangeAspect="1" noChangeArrowheads="1"/>
          </p:cNvPicPr>
          <p:nvPr/>
        </p:nvPicPr>
        <p:blipFill>
          <a:blip r:embed="rId2" cstate="print"/>
          <a:srcRect/>
          <a:stretch>
            <a:fillRect/>
          </a:stretch>
        </p:blipFill>
        <p:spPr bwMode="auto">
          <a:xfrm>
            <a:off x="1981200" y="2773363"/>
            <a:ext cx="5181600" cy="3703637"/>
          </a:xfrm>
          <a:prstGeom prst="rect">
            <a:avLst/>
          </a:prstGeom>
          <a:noFill/>
          <a:ln w="9525">
            <a:noFill/>
            <a:miter lim="800000"/>
            <a:headEnd/>
            <a:tailEnd/>
          </a:ln>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8" name="Rectangle 4"/>
          <p:cNvSpPr>
            <a:spLocks noGrp="1" noChangeArrowheads="1"/>
          </p:cNvSpPr>
          <p:nvPr>
            <p:ph type="title" idx="4294967295"/>
          </p:nvPr>
        </p:nvSpPr>
        <p:spPr/>
        <p:txBody>
          <a:bodyPr/>
          <a:lstStyle/>
          <a:p>
            <a:r>
              <a:rPr lang="en-US"/>
              <a:t>EXAMPLE 2: Standard Deviation (e)</a:t>
            </a:r>
          </a:p>
        </p:txBody>
      </p:sp>
      <p:sp>
        <p:nvSpPr>
          <p:cNvPr id="139269" name="Rectangle 5"/>
          <p:cNvSpPr>
            <a:spLocks noGrp="1" noChangeArrowheads="1"/>
          </p:cNvSpPr>
          <p:nvPr>
            <p:ph type="body" idx="4294967295"/>
          </p:nvPr>
        </p:nvSpPr>
        <p:spPr>
          <a:xfrm>
            <a:off x="384175" y="1676400"/>
            <a:ext cx="8380413" cy="4724400"/>
          </a:xfrm>
        </p:spPr>
        <p:txBody>
          <a:bodyPr/>
          <a:lstStyle/>
          <a:p>
            <a:pPr>
              <a:lnSpc>
                <a:spcPct val="90000"/>
              </a:lnSpc>
            </a:pPr>
            <a:r>
              <a:rPr lang="en-US" sz="2400" dirty="0"/>
              <a:t>Fly-by-Night Airlines has a standard deviation of returns of 5%; Feet-on-the-Ground Bus Company has a standard deviation of returns of 0%</a:t>
            </a:r>
          </a:p>
          <a:p>
            <a:pPr>
              <a:lnSpc>
                <a:spcPct val="90000"/>
              </a:lnSpc>
            </a:pPr>
            <a:r>
              <a:rPr lang="en-US" sz="2400" dirty="0"/>
              <a:t>Clearly, Fly-by-Night Airlines is a riskier stock because its standard deviation of returns of 5% is higher than the zero standard deviation of returns for Feet-on-the-Ground Bus Company, which has a certain return</a:t>
            </a:r>
          </a:p>
          <a:p>
            <a:pPr>
              <a:lnSpc>
                <a:spcPct val="90000"/>
              </a:lnSpc>
            </a:pPr>
            <a:r>
              <a:rPr lang="en-US" sz="2400" dirty="0">
                <a:solidFill>
                  <a:srgbClr val="FF0000"/>
                </a:solidFill>
              </a:rPr>
              <a:t>A </a:t>
            </a:r>
            <a:r>
              <a:rPr lang="en-US" sz="2400" i="1" dirty="0">
                <a:solidFill>
                  <a:srgbClr val="FF0000"/>
                </a:solidFill>
              </a:rPr>
              <a:t>risk-averse</a:t>
            </a:r>
            <a:r>
              <a:rPr lang="en-US" sz="2400" dirty="0">
                <a:solidFill>
                  <a:srgbClr val="FF0000"/>
                </a:solidFill>
              </a:rPr>
              <a:t> person prefers stock in the Feet-on-the-Ground (the sure thing) to Fly-by-Night stock (the riskier asset), </a:t>
            </a:r>
            <a:r>
              <a:rPr lang="en-US" sz="2400" dirty="0"/>
              <a:t>even though the stocks have the same expected return, 10%. By contrast, a person who prefers risk is a </a:t>
            </a:r>
            <a:r>
              <a:rPr lang="en-US" sz="2400" i="1" dirty="0"/>
              <a:t>risk </a:t>
            </a:r>
            <a:r>
              <a:rPr lang="en-US" sz="2400" i="1" dirty="0" err="1"/>
              <a:t>preferrer</a:t>
            </a:r>
            <a:r>
              <a:rPr lang="en-US" sz="2400" dirty="0"/>
              <a:t> or </a:t>
            </a:r>
            <a:r>
              <a:rPr lang="en-US" sz="2400" i="1" dirty="0"/>
              <a:t>risk lover</a:t>
            </a:r>
            <a:r>
              <a:rPr lang="en-US" sz="2400" dirty="0"/>
              <a:t>. We assume people are risk-averse, especially in their financial decisions </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304800"/>
            <a:ext cx="8229600" cy="6172200"/>
          </a:xfrm>
        </p:spPr>
        <p:txBody>
          <a:bodyPr>
            <a:normAutofit lnSpcReduction="10000"/>
          </a:bodyPr>
          <a:lstStyle/>
          <a:p>
            <a:pPr eaLnBrk="1" hangingPunct="1"/>
            <a:r>
              <a:rPr lang="en-US" b="1" dirty="0">
                <a:latin typeface="Arial" panose="020B0604020202020204" pitchFamily="34" charset="0"/>
                <a:cs typeface="Arial" panose="020B0604020202020204" pitchFamily="34" charset="0"/>
              </a:rPr>
              <a:t>Standard deviation- general equation</a:t>
            </a:r>
          </a:p>
          <a:p>
            <a:pPr eaLnBrk="1" hangingPunct="1"/>
            <a:endParaRPr lang="en-US" b="1" dirty="0">
              <a:latin typeface="Arial" panose="020B0604020202020204" pitchFamily="34" charset="0"/>
              <a:cs typeface="Arial" panose="020B0604020202020204" pitchFamily="34" charset="0"/>
            </a:endParaRPr>
          </a:p>
          <a:p>
            <a:pPr eaLnBrk="1" hangingPunct="1"/>
            <a:endParaRPr lang="en-US" b="1" dirty="0">
              <a:latin typeface="Arial" panose="020B0604020202020204" pitchFamily="34" charset="0"/>
              <a:cs typeface="Arial" panose="020B0604020202020204" pitchFamily="34" charset="0"/>
            </a:endParaRPr>
          </a:p>
          <a:p>
            <a:pPr eaLnBrk="1" hangingPunct="1">
              <a:buNone/>
            </a:pPr>
            <a:endParaRPr lang="en-US" b="1" dirty="0">
              <a:latin typeface="Arial" panose="020B0604020202020204" pitchFamily="34" charset="0"/>
              <a:cs typeface="Arial" panose="020B0604020202020204" pitchFamily="34" charset="0"/>
            </a:endParaRPr>
          </a:p>
          <a:p>
            <a:r>
              <a:rPr lang="fr-FR" i="1" dirty="0">
                <a:latin typeface="Arial" panose="020B0604020202020204" pitchFamily="34" charset="0"/>
                <a:cs typeface="Arial" panose="020B0604020202020204" pitchFamily="34" charset="0"/>
              </a:rPr>
              <a:t> </a:t>
            </a:r>
            <a:r>
              <a:rPr lang="en-US" dirty="0"/>
              <a:t>It’s rarely feasible to specify the full distribution of possible returns and expected variance.</a:t>
            </a:r>
          </a:p>
          <a:p>
            <a:pPr lvl="1"/>
            <a:r>
              <a:rPr lang="en-US" dirty="0"/>
              <a:t>Must know all possible outcomes &amp; associated probabilities</a:t>
            </a:r>
          </a:p>
          <a:p>
            <a:r>
              <a:rPr lang="en-US" dirty="0"/>
              <a:t>Instead, analysts usually gather historical data and use these to generate expected return and variance</a:t>
            </a:r>
          </a:p>
          <a:p>
            <a:endParaRPr lang="en-US" dirty="0"/>
          </a:p>
          <a:p>
            <a:pPr eaLnBrk="1" hangingPunct="1">
              <a:buNone/>
            </a:pPr>
            <a:endParaRPr lang="en-US" b="1" dirty="0">
              <a:latin typeface="Arial" panose="020B0604020202020204" pitchFamily="34" charset="0"/>
              <a:cs typeface="Arial" panose="020B0604020202020204" pitchFamily="34" charset="0"/>
            </a:endParaRPr>
          </a:p>
          <a:p>
            <a:pPr eaLnBrk="1" hangingPunct="1"/>
            <a:endParaRPr lang="en-US" dirty="0"/>
          </a:p>
        </p:txBody>
      </p:sp>
      <p:sp>
        <p:nvSpPr>
          <p:cNvPr id="1536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365"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5362" name="Object 3"/>
          <p:cNvGraphicFramePr>
            <a:graphicFrameLocks noChangeAspect="1"/>
          </p:cNvGraphicFramePr>
          <p:nvPr/>
        </p:nvGraphicFramePr>
        <p:xfrm>
          <a:off x="1447800" y="990600"/>
          <a:ext cx="5264150" cy="1249363"/>
        </p:xfrm>
        <a:graphic>
          <a:graphicData uri="http://schemas.openxmlformats.org/presentationml/2006/ole">
            <mc:AlternateContent xmlns:mc="http://schemas.openxmlformats.org/markup-compatibility/2006">
              <mc:Choice xmlns:v="urn:schemas-microsoft-com:vml" Requires="v">
                <p:oleObj name="Equation" r:id="rId3" imgW="49072800" imgH="11582400" progId="Equation.3">
                  <p:embed/>
                </p:oleObj>
              </mc:Choice>
              <mc:Fallback>
                <p:oleObj name="Equation" r:id="rId3" imgW="49072800" imgH="115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90600"/>
                        <a:ext cx="526415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Content Placeholder 2"/>
          <p:cNvSpPr>
            <a:spLocks noGrp="1"/>
          </p:cNvSpPr>
          <p:nvPr>
            <p:ph idx="1"/>
          </p:nvPr>
        </p:nvSpPr>
        <p:spPr>
          <a:xfrm>
            <a:off x="457200" y="304800"/>
            <a:ext cx="8229600" cy="5821363"/>
          </a:xfrm>
        </p:spPr>
        <p:txBody>
          <a:bodyPr/>
          <a:lstStyle/>
          <a:p>
            <a:r>
              <a:rPr lang="en-US" b="1" dirty="0"/>
              <a:t>Uncorrected sample standard deviation/ standard deviation of the sample</a:t>
            </a:r>
            <a:r>
              <a:rPr lang="en-US" dirty="0"/>
              <a:t> </a:t>
            </a:r>
          </a:p>
          <a:p>
            <a:endParaRPr lang="en-US" b="1" dirty="0"/>
          </a:p>
          <a:p>
            <a:endParaRPr lang="en-US" b="1" dirty="0"/>
          </a:p>
          <a:p>
            <a:r>
              <a:rPr lang="en-US" b="1" dirty="0"/>
              <a:t>Corrected sample standard deviation</a:t>
            </a:r>
          </a:p>
          <a:p>
            <a:endParaRPr lang="en-US" b="1" dirty="0"/>
          </a:p>
        </p:txBody>
      </p:sp>
      <p:sp>
        <p:nvSpPr>
          <p:cNvPr id="16389"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6386" name="Object 1"/>
          <p:cNvGraphicFramePr>
            <a:graphicFrameLocks noChangeAspect="1"/>
          </p:cNvGraphicFramePr>
          <p:nvPr/>
        </p:nvGraphicFramePr>
        <p:xfrm>
          <a:off x="1752600" y="1295400"/>
          <a:ext cx="3657600" cy="1219200"/>
        </p:xfrm>
        <a:graphic>
          <a:graphicData uri="http://schemas.openxmlformats.org/presentationml/2006/ole">
            <mc:AlternateContent xmlns:mc="http://schemas.openxmlformats.org/markup-compatibility/2006">
              <mc:Choice xmlns:v="urn:schemas-microsoft-com:vml" Requires="v">
                <p:oleObj name="Equation" r:id="rId3" imgW="36576000" imgH="11582400" progId="Equation.3">
                  <p:embed/>
                </p:oleObj>
              </mc:Choice>
              <mc:Fallback>
                <p:oleObj name="Equation" r:id="rId3" imgW="36576000" imgH="11582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36576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6387" name="Object 3"/>
          <p:cNvGraphicFramePr>
            <a:graphicFrameLocks noChangeAspect="1"/>
          </p:cNvGraphicFramePr>
          <p:nvPr/>
        </p:nvGraphicFramePr>
        <p:xfrm>
          <a:off x="1600200" y="3048000"/>
          <a:ext cx="4648200" cy="1412875"/>
        </p:xfrm>
        <a:graphic>
          <a:graphicData uri="http://schemas.openxmlformats.org/presentationml/2006/ole">
            <mc:AlternateContent xmlns:mc="http://schemas.openxmlformats.org/markup-compatibility/2006">
              <mc:Choice xmlns:v="urn:schemas-microsoft-com:vml" Requires="v">
                <p:oleObj name="Equation" r:id="rId5" imgW="41148000" imgH="11582400" progId="Equation.3">
                  <p:embed/>
                </p:oleObj>
              </mc:Choice>
              <mc:Fallback>
                <p:oleObj name="Equation" r:id="rId5" imgW="41148000" imgH="115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048000"/>
                        <a:ext cx="464820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381000" y="381000"/>
            <a:ext cx="8305800" cy="838200"/>
          </a:xfrm>
        </p:spPr>
        <p:txBody>
          <a:bodyPr>
            <a:normAutofit fontScale="90000"/>
          </a:bodyPr>
          <a:lstStyle/>
          <a:p>
            <a:pPr>
              <a:defRPr/>
            </a:pPr>
            <a:r>
              <a:rPr lang="en-US" sz="3200" dirty="0"/>
              <a:t>Two Assets With Same Expected Return But Different (Continuous) Probability Distributions</a:t>
            </a:r>
          </a:p>
        </p:txBody>
      </p:sp>
      <p:sp>
        <p:nvSpPr>
          <p:cNvPr id="30723" name="Rectangle 3"/>
          <p:cNvSpPr>
            <a:spLocks noChangeArrowheads="1"/>
          </p:cNvSpPr>
          <p:nvPr/>
        </p:nvSpPr>
        <p:spPr bwMode="auto">
          <a:xfrm>
            <a:off x="685800" y="1600200"/>
            <a:ext cx="7772400" cy="4267200"/>
          </a:xfrm>
          <a:prstGeom prst="rect">
            <a:avLst/>
          </a:prstGeom>
          <a:solidFill>
            <a:srgbClr val="ECDBC5"/>
          </a:solidFill>
          <a:ln w="9525">
            <a:noFill/>
            <a:miter lim="800000"/>
          </a:ln>
        </p:spPr>
        <p:txBody>
          <a:bodyPr wrap="none" anchor="ctr"/>
          <a:lstStyle/>
          <a:p>
            <a:endParaRPr lang="en-US"/>
          </a:p>
        </p:txBody>
      </p:sp>
      <p:sp>
        <p:nvSpPr>
          <p:cNvPr id="30724" name="Rectangle 4"/>
          <p:cNvSpPr>
            <a:spLocks noChangeArrowheads="1"/>
          </p:cNvSpPr>
          <p:nvPr/>
        </p:nvSpPr>
        <p:spPr bwMode="auto">
          <a:xfrm>
            <a:off x="1447800" y="1981200"/>
            <a:ext cx="6553200" cy="2895600"/>
          </a:xfrm>
          <a:prstGeom prst="rect">
            <a:avLst/>
          </a:prstGeom>
          <a:solidFill>
            <a:srgbClr val="C2B8A1"/>
          </a:solidFill>
          <a:ln w="9525">
            <a:noFill/>
            <a:miter lim="800000"/>
          </a:ln>
        </p:spPr>
        <p:txBody>
          <a:bodyPr wrap="none" anchor="ctr"/>
          <a:lstStyle/>
          <a:p>
            <a:endParaRPr lang="en-US"/>
          </a:p>
        </p:txBody>
      </p:sp>
      <p:sp>
        <p:nvSpPr>
          <p:cNvPr id="30725" name="Line 5"/>
          <p:cNvSpPr>
            <a:spLocks noChangeShapeType="1"/>
          </p:cNvSpPr>
          <p:nvPr/>
        </p:nvSpPr>
        <p:spPr bwMode="auto">
          <a:xfrm>
            <a:off x="1447800" y="2000250"/>
            <a:ext cx="0" cy="2895600"/>
          </a:xfrm>
          <a:prstGeom prst="line">
            <a:avLst/>
          </a:prstGeom>
          <a:noFill/>
          <a:ln w="9525">
            <a:solidFill>
              <a:schemeClr val="tx1"/>
            </a:solidFill>
            <a:round/>
          </a:ln>
        </p:spPr>
        <p:txBody>
          <a:bodyPr/>
          <a:lstStyle/>
          <a:p>
            <a:endParaRPr lang="en-US"/>
          </a:p>
        </p:txBody>
      </p:sp>
      <p:sp>
        <p:nvSpPr>
          <p:cNvPr id="30726" name="Line 6"/>
          <p:cNvSpPr>
            <a:spLocks noChangeShapeType="1"/>
          </p:cNvSpPr>
          <p:nvPr/>
        </p:nvSpPr>
        <p:spPr bwMode="auto">
          <a:xfrm>
            <a:off x="1981200" y="1981200"/>
            <a:ext cx="0" cy="2895600"/>
          </a:xfrm>
          <a:prstGeom prst="line">
            <a:avLst/>
          </a:prstGeom>
          <a:noFill/>
          <a:ln w="9525">
            <a:solidFill>
              <a:schemeClr val="bg1"/>
            </a:solidFill>
            <a:round/>
          </a:ln>
        </p:spPr>
        <p:txBody>
          <a:bodyPr/>
          <a:lstStyle/>
          <a:p>
            <a:endParaRPr lang="en-US"/>
          </a:p>
        </p:txBody>
      </p:sp>
      <p:sp>
        <p:nvSpPr>
          <p:cNvPr id="30727" name="Line 7"/>
          <p:cNvSpPr>
            <a:spLocks noChangeShapeType="1"/>
          </p:cNvSpPr>
          <p:nvPr/>
        </p:nvSpPr>
        <p:spPr bwMode="auto">
          <a:xfrm>
            <a:off x="2514600" y="1981200"/>
            <a:ext cx="0" cy="2897188"/>
          </a:xfrm>
          <a:prstGeom prst="line">
            <a:avLst/>
          </a:prstGeom>
          <a:noFill/>
          <a:ln w="9525">
            <a:solidFill>
              <a:schemeClr val="bg1"/>
            </a:solidFill>
            <a:round/>
          </a:ln>
        </p:spPr>
        <p:txBody>
          <a:bodyPr/>
          <a:lstStyle/>
          <a:p>
            <a:endParaRPr lang="en-US"/>
          </a:p>
        </p:txBody>
      </p:sp>
      <p:sp>
        <p:nvSpPr>
          <p:cNvPr id="30728" name="Line 8"/>
          <p:cNvSpPr>
            <a:spLocks noChangeShapeType="1"/>
          </p:cNvSpPr>
          <p:nvPr/>
        </p:nvSpPr>
        <p:spPr bwMode="auto">
          <a:xfrm>
            <a:off x="3048000" y="1981200"/>
            <a:ext cx="0" cy="2897188"/>
          </a:xfrm>
          <a:prstGeom prst="line">
            <a:avLst/>
          </a:prstGeom>
          <a:noFill/>
          <a:ln w="9525">
            <a:solidFill>
              <a:schemeClr val="bg1"/>
            </a:solidFill>
            <a:round/>
          </a:ln>
        </p:spPr>
        <p:txBody>
          <a:bodyPr/>
          <a:lstStyle/>
          <a:p>
            <a:endParaRPr lang="en-US"/>
          </a:p>
        </p:txBody>
      </p:sp>
      <p:sp>
        <p:nvSpPr>
          <p:cNvPr id="30729" name="Line 9"/>
          <p:cNvSpPr>
            <a:spLocks noChangeShapeType="1"/>
          </p:cNvSpPr>
          <p:nvPr/>
        </p:nvSpPr>
        <p:spPr bwMode="auto">
          <a:xfrm>
            <a:off x="3657600" y="1981200"/>
            <a:ext cx="0" cy="2897188"/>
          </a:xfrm>
          <a:prstGeom prst="line">
            <a:avLst/>
          </a:prstGeom>
          <a:noFill/>
          <a:ln w="9525">
            <a:solidFill>
              <a:schemeClr val="bg1"/>
            </a:solidFill>
            <a:round/>
          </a:ln>
        </p:spPr>
        <p:txBody>
          <a:bodyPr/>
          <a:lstStyle/>
          <a:p>
            <a:endParaRPr lang="en-US"/>
          </a:p>
        </p:txBody>
      </p:sp>
      <p:sp>
        <p:nvSpPr>
          <p:cNvPr id="30730" name="Line 10"/>
          <p:cNvSpPr>
            <a:spLocks noChangeShapeType="1"/>
          </p:cNvSpPr>
          <p:nvPr/>
        </p:nvSpPr>
        <p:spPr bwMode="auto">
          <a:xfrm>
            <a:off x="4191000" y="1981200"/>
            <a:ext cx="0" cy="2897188"/>
          </a:xfrm>
          <a:prstGeom prst="line">
            <a:avLst/>
          </a:prstGeom>
          <a:noFill/>
          <a:ln w="9525">
            <a:solidFill>
              <a:schemeClr val="bg1"/>
            </a:solidFill>
            <a:round/>
          </a:ln>
        </p:spPr>
        <p:txBody>
          <a:bodyPr/>
          <a:lstStyle/>
          <a:p>
            <a:endParaRPr lang="en-US"/>
          </a:p>
        </p:txBody>
      </p:sp>
      <p:sp>
        <p:nvSpPr>
          <p:cNvPr id="30731" name="Line 11"/>
          <p:cNvSpPr>
            <a:spLocks noChangeShapeType="1"/>
          </p:cNvSpPr>
          <p:nvPr/>
        </p:nvSpPr>
        <p:spPr bwMode="auto">
          <a:xfrm>
            <a:off x="5257800" y="1981200"/>
            <a:ext cx="0" cy="2897188"/>
          </a:xfrm>
          <a:prstGeom prst="line">
            <a:avLst/>
          </a:prstGeom>
          <a:noFill/>
          <a:ln w="9525">
            <a:solidFill>
              <a:schemeClr val="bg1"/>
            </a:solidFill>
            <a:round/>
          </a:ln>
        </p:spPr>
        <p:txBody>
          <a:bodyPr/>
          <a:lstStyle/>
          <a:p>
            <a:endParaRPr lang="en-US"/>
          </a:p>
        </p:txBody>
      </p:sp>
      <p:sp>
        <p:nvSpPr>
          <p:cNvPr id="30732" name="Line 12"/>
          <p:cNvSpPr>
            <a:spLocks noChangeShapeType="1"/>
          </p:cNvSpPr>
          <p:nvPr/>
        </p:nvSpPr>
        <p:spPr bwMode="auto">
          <a:xfrm>
            <a:off x="5791200" y="1981200"/>
            <a:ext cx="0" cy="2897188"/>
          </a:xfrm>
          <a:prstGeom prst="line">
            <a:avLst/>
          </a:prstGeom>
          <a:noFill/>
          <a:ln w="9525">
            <a:solidFill>
              <a:schemeClr val="bg1"/>
            </a:solidFill>
            <a:round/>
          </a:ln>
        </p:spPr>
        <p:txBody>
          <a:bodyPr/>
          <a:lstStyle/>
          <a:p>
            <a:endParaRPr lang="en-US"/>
          </a:p>
        </p:txBody>
      </p:sp>
      <p:sp>
        <p:nvSpPr>
          <p:cNvPr id="30733" name="Line 13"/>
          <p:cNvSpPr>
            <a:spLocks noChangeShapeType="1"/>
          </p:cNvSpPr>
          <p:nvPr/>
        </p:nvSpPr>
        <p:spPr bwMode="auto">
          <a:xfrm>
            <a:off x="6324600" y="1981200"/>
            <a:ext cx="0" cy="2897188"/>
          </a:xfrm>
          <a:prstGeom prst="line">
            <a:avLst/>
          </a:prstGeom>
          <a:noFill/>
          <a:ln w="9525">
            <a:solidFill>
              <a:schemeClr val="bg1"/>
            </a:solidFill>
            <a:round/>
          </a:ln>
        </p:spPr>
        <p:txBody>
          <a:bodyPr/>
          <a:lstStyle/>
          <a:p>
            <a:endParaRPr lang="en-US"/>
          </a:p>
        </p:txBody>
      </p:sp>
      <p:sp>
        <p:nvSpPr>
          <p:cNvPr id="30734" name="Line 14"/>
          <p:cNvSpPr>
            <a:spLocks noChangeShapeType="1"/>
          </p:cNvSpPr>
          <p:nvPr/>
        </p:nvSpPr>
        <p:spPr bwMode="auto">
          <a:xfrm>
            <a:off x="6934200" y="1981200"/>
            <a:ext cx="0" cy="2897188"/>
          </a:xfrm>
          <a:prstGeom prst="line">
            <a:avLst/>
          </a:prstGeom>
          <a:noFill/>
          <a:ln w="9525">
            <a:solidFill>
              <a:schemeClr val="bg1"/>
            </a:solidFill>
            <a:round/>
          </a:ln>
        </p:spPr>
        <p:txBody>
          <a:bodyPr/>
          <a:lstStyle/>
          <a:p>
            <a:endParaRPr lang="en-US"/>
          </a:p>
        </p:txBody>
      </p:sp>
      <p:sp>
        <p:nvSpPr>
          <p:cNvPr id="30735" name="Line 15"/>
          <p:cNvSpPr>
            <a:spLocks noChangeShapeType="1"/>
          </p:cNvSpPr>
          <p:nvPr/>
        </p:nvSpPr>
        <p:spPr bwMode="auto">
          <a:xfrm>
            <a:off x="7467600" y="1981200"/>
            <a:ext cx="0" cy="2897188"/>
          </a:xfrm>
          <a:prstGeom prst="line">
            <a:avLst/>
          </a:prstGeom>
          <a:noFill/>
          <a:ln w="9525">
            <a:solidFill>
              <a:schemeClr val="bg1"/>
            </a:solidFill>
            <a:round/>
          </a:ln>
        </p:spPr>
        <p:txBody>
          <a:bodyPr/>
          <a:lstStyle/>
          <a:p>
            <a:endParaRPr lang="en-US"/>
          </a:p>
        </p:txBody>
      </p:sp>
      <p:sp>
        <p:nvSpPr>
          <p:cNvPr id="30736" name="Line 16"/>
          <p:cNvSpPr>
            <a:spLocks noChangeShapeType="1"/>
          </p:cNvSpPr>
          <p:nvPr/>
        </p:nvSpPr>
        <p:spPr bwMode="auto">
          <a:xfrm>
            <a:off x="4724400" y="1981200"/>
            <a:ext cx="0" cy="2897188"/>
          </a:xfrm>
          <a:prstGeom prst="line">
            <a:avLst/>
          </a:prstGeom>
          <a:noFill/>
          <a:ln w="9525">
            <a:solidFill>
              <a:schemeClr val="bg2"/>
            </a:solidFill>
            <a:round/>
          </a:ln>
        </p:spPr>
        <p:txBody>
          <a:bodyPr/>
          <a:lstStyle/>
          <a:p>
            <a:endParaRPr lang="en-US"/>
          </a:p>
        </p:txBody>
      </p:sp>
      <p:sp>
        <p:nvSpPr>
          <p:cNvPr id="30737" name="Text Box 17"/>
          <p:cNvSpPr txBox="1">
            <a:spLocks noChangeArrowheads="1"/>
          </p:cNvSpPr>
          <p:nvPr/>
        </p:nvSpPr>
        <p:spPr bwMode="auto">
          <a:xfrm>
            <a:off x="4572000" y="2590800"/>
            <a:ext cx="1752600" cy="366713"/>
          </a:xfrm>
          <a:prstGeom prst="rect">
            <a:avLst/>
          </a:prstGeom>
          <a:noFill/>
          <a:ln w="9525">
            <a:noFill/>
            <a:miter lim="800000"/>
          </a:ln>
        </p:spPr>
        <p:txBody>
          <a:bodyPr>
            <a:spAutoFit/>
          </a:bodyPr>
          <a:lstStyle/>
          <a:p>
            <a:pPr algn="ctr">
              <a:spcBef>
                <a:spcPct val="50000"/>
              </a:spcBef>
            </a:pPr>
            <a:r>
              <a:rPr lang="en-US" b="1"/>
              <a:t>Stock 1</a:t>
            </a:r>
          </a:p>
        </p:txBody>
      </p:sp>
      <p:sp>
        <p:nvSpPr>
          <p:cNvPr id="30738" name="Text Box 18"/>
          <p:cNvSpPr txBox="1">
            <a:spLocks noChangeArrowheads="1"/>
          </p:cNvSpPr>
          <p:nvPr/>
        </p:nvSpPr>
        <p:spPr bwMode="auto">
          <a:xfrm>
            <a:off x="5181600" y="3748088"/>
            <a:ext cx="1752600" cy="366712"/>
          </a:xfrm>
          <a:prstGeom prst="rect">
            <a:avLst/>
          </a:prstGeom>
          <a:noFill/>
          <a:ln w="9525">
            <a:noFill/>
            <a:miter lim="800000"/>
          </a:ln>
        </p:spPr>
        <p:txBody>
          <a:bodyPr>
            <a:spAutoFit/>
          </a:bodyPr>
          <a:lstStyle/>
          <a:p>
            <a:pPr algn="ctr">
              <a:spcBef>
                <a:spcPct val="50000"/>
              </a:spcBef>
            </a:pPr>
            <a:r>
              <a:rPr lang="en-US" b="1"/>
              <a:t>Stock 2</a:t>
            </a:r>
          </a:p>
        </p:txBody>
      </p:sp>
      <p:sp>
        <p:nvSpPr>
          <p:cNvPr id="30739" name="Text Box 19"/>
          <p:cNvSpPr txBox="1">
            <a:spLocks noChangeArrowheads="1"/>
          </p:cNvSpPr>
          <p:nvPr/>
        </p:nvSpPr>
        <p:spPr bwMode="auto">
          <a:xfrm>
            <a:off x="1295400" y="4921250"/>
            <a:ext cx="6934200" cy="336550"/>
          </a:xfrm>
          <a:prstGeom prst="rect">
            <a:avLst/>
          </a:prstGeom>
          <a:noFill/>
          <a:ln w="9525">
            <a:noFill/>
            <a:miter lim="800000"/>
          </a:ln>
        </p:spPr>
        <p:txBody>
          <a:bodyPr>
            <a:spAutoFit/>
          </a:bodyPr>
          <a:lstStyle/>
          <a:p>
            <a:pPr>
              <a:spcBef>
                <a:spcPct val="50000"/>
              </a:spcBef>
            </a:pPr>
            <a:r>
              <a:rPr lang="en-US" sz="1600"/>
              <a:t>0       5        6        7        8       9      10      11     12      13      14      15</a:t>
            </a:r>
          </a:p>
        </p:txBody>
      </p:sp>
      <p:sp>
        <p:nvSpPr>
          <p:cNvPr id="30740" name="Text Box 20"/>
          <p:cNvSpPr txBox="1">
            <a:spLocks noChangeArrowheads="1"/>
          </p:cNvSpPr>
          <p:nvPr/>
        </p:nvSpPr>
        <p:spPr bwMode="auto">
          <a:xfrm>
            <a:off x="3581400" y="5211763"/>
            <a:ext cx="2590800" cy="427037"/>
          </a:xfrm>
          <a:prstGeom prst="rect">
            <a:avLst/>
          </a:prstGeom>
          <a:noFill/>
          <a:ln w="9525">
            <a:noFill/>
            <a:miter lim="800000"/>
          </a:ln>
        </p:spPr>
        <p:txBody>
          <a:bodyPr>
            <a:spAutoFit/>
          </a:bodyPr>
          <a:lstStyle/>
          <a:p>
            <a:pPr algn="ctr">
              <a:spcBef>
                <a:spcPct val="50000"/>
              </a:spcBef>
            </a:pPr>
            <a:r>
              <a:rPr lang="en-US" sz="2200" b="1"/>
              <a:t>Return %</a:t>
            </a:r>
          </a:p>
        </p:txBody>
      </p:sp>
      <p:sp>
        <p:nvSpPr>
          <p:cNvPr id="30741" name="Text Box 21"/>
          <p:cNvSpPr txBox="1">
            <a:spLocks noChangeArrowheads="1"/>
          </p:cNvSpPr>
          <p:nvPr/>
        </p:nvSpPr>
        <p:spPr bwMode="auto">
          <a:xfrm rot="-5400000">
            <a:off x="-627062" y="3292475"/>
            <a:ext cx="3354388" cy="427037"/>
          </a:xfrm>
          <a:prstGeom prst="rect">
            <a:avLst/>
          </a:prstGeom>
          <a:noFill/>
          <a:ln w="9525">
            <a:noFill/>
            <a:miter lim="800000"/>
          </a:ln>
        </p:spPr>
        <p:txBody>
          <a:bodyPr>
            <a:spAutoFit/>
          </a:bodyPr>
          <a:lstStyle/>
          <a:p>
            <a:pPr algn="ctr">
              <a:spcBef>
                <a:spcPct val="50000"/>
              </a:spcBef>
            </a:pPr>
            <a:r>
              <a:rPr lang="en-US" sz="2200" b="1"/>
              <a:t>Probability Density</a:t>
            </a:r>
          </a:p>
        </p:txBody>
      </p:sp>
      <p:sp>
        <p:nvSpPr>
          <p:cNvPr id="30742" name="Line 22"/>
          <p:cNvSpPr>
            <a:spLocks noChangeShapeType="1"/>
          </p:cNvSpPr>
          <p:nvPr/>
        </p:nvSpPr>
        <p:spPr bwMode="auto">
          <a:xfrm flipV="1">
            <a:off x="1600200" y="4724400"/>
            <a:ext cx="0" cy="152400"/>
          </a:xfrm>
          <a:prstGeom prst="line">
            <a:avLst/>
          </a:prstGeom>
          <a:noFill/>
          <a:ln w="9525">
            <a:solidFill>
              <a:schemeClr val="tx1"/>
            </a:solidFill>
            <a:round/>
          </a:ln>
        </p:spPr>
        <p:txBody>
          <a:bodyPr/>
          <a:lstStyle/>
          <a:p>
            <a:endParaRPr lang="en-US"/>
          </a:p>
        </p:txBody>
      </p:sp>
      <p:sp>
        <p:nvSpPr>
          <p:cNvPr id="30743" name="Line 23"/>
          <p:cNvSpPr>
            <a:spLocks noChangeShapeType="1"/>
          </p:cNvSpPr>
          <p:nvPr/>
        </p:nvSpPr>
        <p:spPr bwMode="auto">
          <a:xfrm>
            <a:off x="1600200" y="4724400"/>
            <a:ext cx="228600" cy="304800"/>
          </a:xfrm>
          <a:prstGeom prst="line">
            <a:avLst/>
          </a:prstGeom>
          <a:noFill/>
          <a:ln w="9525">
            <a:solidFill>
              <a:schemeClr val="tx1"/>
            </a:solidFill>
            <a:round/>
          </a:ln>
        </p:spPr>
        <p:txBody>
          <a:bodyPr/>
          <a:lstStyle/>
          <a:p>
            <a:endParaRPr lang="en-US"/>
          </a:p>
        </p:txBody>
      </p:sp>
      <p:sp>
        <p:nvSpPr>
          <p:cNvPr id="30744" name="Line 24"/>
          <p:cNvSpPr>
            <a:spLocks noChangeShapeType="1"/>
          </p:cNvSpPr>
          <p:nvPr/>
        </p:nvSpPr>
        <p:spPr bwMode="auto">
          <a:xfrm flipV="1">
            <a:off x="1828800" y="4876800"/>
            <a:ext cx="0" cy="152400"/>
          </a:xfrm>
          <a:prstGeom prst="line">
            <a:avLst/>
          </a:prstGeom>
          <a:noFill/>
          <a:ln w="9525">
            <a:solidFill>
              <a:schemeClr val="tx1"/>
            </a:solidFill>
            <a:round/>
          </a:ln>
        </p:spPr>
        <p:txBody>
          <a:bodyPr/>
          <a:lstStyle/>
          <a:p>
            <a:endParaRPr lang="en-US"/>
          </a:p>
        </p:txBody>
      </p:sp>
      <p:sp>
        <p:nvSpPr>
          <p:cNvPr id="30745" name="Line 25"/>
          <p:cNvSpPr>
            <a:spLocks noChangeShapeType="1"/>
          </p:cNvSpPr>
          <p:nvPr/>
        </p:nvSpPr>
        <p:spPr bwMode="auto">
          <a:xfrm flipH="1">
            <a:off x="1447800" y="4876800"/>
            <a:ext cx="152400" cy="0"/>
          </a:xfrm>
          <a:prstGeom prst="line">
            <a:avLst/>
          </a:prstGeom>
          <a:noFill/>
          <a:ln w="9525">
            <a:solidFill>
              <a:schemeClr val="tx1"/>
            </a:solidFill>
            <a:round/>
          </a:ln>
        </p:spPr>
        <p:txBody>
          <a:bodyPr/>
          <a:lstStyle/>
          <a:p>
            <a:endParaRPr lang="en-US"/>
          </a:p>
        </p:txBody>
      </p:sp>
      <p:sp>
        <p:nvSpPr>
          <p:cNvPr id="30746" name="Freeform 26"/>
          <p:cNvSpPr/>
          <p:nvPr/>
        </p:nvSpPr>
        <p:spPr bwMode="auto">
          <a:xfrm>
            <a:off x="3657600" y="2667000"/>
            <a:ext cx="2133600" cy="2209800"/>
          </a:xfrm>
          <a:custGeom>
            <a:avLst/>
            <a:gdLst>
              <a:gd name="T0" fmla="*/ 0 w 1344"/>
              <a:gd name="T1" fmla="*/ 1424 h 1424"/>
              <a:gd name="T2" fmla="*/ 336 w 1344"/>
              <a:gd name="T3" fmla="*/ 1088 h 1424"/>
              <a:gd name="T4" fmla="*/ 488 w 1344"/>
              <a:gd name="T5" fmla="*/ 604 h 1424"/>
              <a:gd name="T6" fmla="*/ 516 w 1344"/>
              <a:gd name="T7" fmla="*/ 440 h 1424"/>
              <a:gd name="T8" fmla="*/ 564 w 1344"/>
              <a:gd name="T9" fmla="*/ 220 h 1424"/>
              <a:gd name="T10" fmla="*/ 588 w 1344"/>
              <a:gd name="T11" fmla="*/ 128 h 1424"/>
              <a:gd name="T12" fmla="*/ 684 w 1344"/>
              <a:gd name="T13" fmla="*/ 8 h 1424"/>
              <a:gd name="T14" fmla="*/ 780 w 1344"/>
              <a:gd name="T15" fmla="*/ 176 h 1424"/>
              <a:gd name="T16" fmla="*/ 816 w 1344"/>
              <a:gd name="T17" fmla="*/ 416 h 1424"/>
              <a:gd name="T18" fmla="*/ 864 w 1344"/>
              <a:gd name="T19" fmla="*/ 752 h 1424"/>
              <a:gd name="T20" fmla="*/ 936 w 1344"/>
              <a:gd name="T21" fmla="*/ 992 h 1424"/>
              <a:gd name="T22" fmla="*/ 1104 w 1344"/>
              <a:gd name="T23" fmla="*/ 1232 h 1424"/>
              <a:gd name="T24" fmla="*/ 1344 w 1344"/>
              <a:gd name="T25" fmla="*/ 1424 h 1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4"/>
              <a:gd name="T40" fmla="*/ 0 h 1424"/>
              <a:gd name="T41" fmla="*/ 1344 w 1344"/>
              <a:gd name="T42" fmla="*/ 1424 h 1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4" h="1424">
                <a:moveTo>
                  <a:pt x="0" y="1424"/>
                </a:moveTo>
                <a:cubicBezTo>
                  <a:pt x="124" y="1324"/>
                  <a:pt x="255" y="1224"/>
                  <a:pt x="336" y="1088"/>
                </a:cubicBezTo>
                <a:cubicBezTo>
                  <a:pt x="417" y="952"/>
                  <a:pt x="458" y="712"/>
                  <a:pt x="488" y="604"/>
                </a:cubicBezTo>
                <a:cubicBezTo>
                  <a:pt x="518" y="496"/>
                  <a:pt x="503" y="504"/>
                  <a:pt x="516" y="440"/>
                </a:cubicBezTo>
                <a:cubicBezTo>
                  <a:pt x="529" y="376"/>
                  <a:pt x="552" y="272"/>
                  <a:pt x="564" y="220"/>
                </a:cubicBezTo>
                <a:cubicBezTo>
                  <a:pt x="576" y="168"/>
                  <a:pt x="568" y="163"/>
                  <a:pt x="588" y="128"/>
                </a:cubicBezTo>
                <a:cubicBezTo>
                  <a:pt x="608" y="93"/>
                  <a:pt x="652" y="0"/>
                  <a:pt x="684" y="8"/>
                </a:cubicBezTo>
                <a:cubicBezTo>
                  <a:pt x="716" y="16"/>
                  <a:pt x="758" y="108"/>
                  <a:pt x="780" y="176"/>
                </a:cubicBezTo>
                <a:cubicBezTo>
                  <a:pt x="802" y="244"/>
                  <a:pt x="802" y="320"/>
                  <a:pt x="816" y="416"/>
                </a:cubicBezTo>
                <a:cubicBezTo>
                  <a:pt x="830" y="512"/>
                  <a:pt x="844" y="656"/>
                  <a:pt x="864" y="752"/>
                </a:cubicBezTo>
                <a:cubicBezTo>
                  <a:pt x="884" y="848"/>
                  <a:pt x="896" y="912"/>
                  <a:pt x="936" y="992"/>
                </a:cubicBezTo>
                <a:cubicBezTo>
                  <a:pt x="976" y="1072"/>
                  <a:pt x="1036" y="1160"/>
                  <a:pt x="1104" y="1232"/>
                </a:cubicBezTo>
                <a:cubicBezTo>
                  <a:pt x="1172" y="1304"/>
                  <a:pt x="1264" y="1384"/>
                  <a:pt x="1344" y="1424"/>
                </a:cubicBezTo>
              </a:path>
            </a:pathLst>
          </a:custGeom>
          <a:noFill/>
          <a:ln w="63500">
            <a:solidFill>
              <a:srgbClr val="C68037"/>
            </a:solidFill>
            <a:round/>
          </a:ln>
        </p:spPr>
        <p:txBody>
          <a:bodyPr/>
          <a:lstStyle/>
          <a:p>
            <a:endParaRPr lang="en-US"/>
          </a:p>
        </p:txBody>
      </p:sp>
      <p:sp>
        <p:nvSpPr>
          <p:cNvPr id="30747" name="Freeform 27"/>
          <p:cNvSpPr/>
          <p:nvPr/>
        </p:nvSpPr>
        <p:spPr bwMode="auto">
          <a:xfrm>
            <a:off x="1828800" y="3590925"/>
            <a:ext cx="5753100" cy="1250950"/>
          </a:xfrm>
          <a:custGeom>
            <a:avLst/>
            <a:gdLst>
              <a:gd name="T0" fmla="*/ 0 w 3624"/>
              <a:gd name="T1" fmla="*/ 788 h 788"/>
              <a:gd name="T2" fmla="*/ 600 w 3624"/>
              <a:gd name="T3" fmla="*/ 630 h 788"/>
              <a:gd name="T4" fmla="*/ 1044 w 3624"/>
              <a:gd name="T5" fmla="*/ 426 h 788"/>
              <a:gd name="T6" fmla="*/ 1440 w 3624"/>
              <a:gd name="T7" fmla="*/ 186 h 788"/>
              <a:gd name="T8" fmla="*/ 1824 w 3624"/>
              <a:gd name="T9" fmla="*/ 20 h 788"/>
              <a:gd name="T10" fmla="*/ 2340 w 3624"/>
              <a:gd name="T11" fmla="*/ 306 h 788"/>
              <a:gd name="T12" fmla="*/ 2832 w 3624"/>
              <a:gd name="T13" fmla="*/ 570 h 788"/>
              <a:gd name="T14" fmla="*/ 3252 w 3624"/>
              <a:gd name="T15" fmla="*/ 702 h 788"/>
              <a:gd name="T16" fmla="*/ 3624 w 3624"/>
              <a:gd name="T17" fmla="*/ 786 h 7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24"/>
              <a:gd name="T28" fmla="*/ 0 h 788"/>
              <a:gd name="T29" fmla="*/ 3624 w 3624"/>
              <a:gd name="T30" fmla="*/ 788 h 7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24" h="788">
                <a:moveTo>
                  <a:pt x="0" y="788"/>
                </a:moveTo>
                <a:cubicBezTo>
                  <a:pt x="100" y="762"/>
                  <a:pt x="426" y="690"/>
                  <a:pt x="600" y="630"/>
                </a:cubicBezTo>
                <a:cubicBezTo>
                  <a:pt x="774" y="570"/>
                  <a:pt x="904" y="500"/>
                  <a:pt x="1044" y="426"/>
                </a:cubicBezTo>
                <a:cubicBezTo>
                  <a:pt x="1184" y="352"/>
                  <a:pt x="1310" y="254"/>
                  <a:pt x="1440" y="186"/>
                </a:cubicBezTo>
                <a:cubicBezTo>
                  <a:pt x="1570" y="118"/>
                  <a:pt x="1674" y="0"/>
                  <a:pt x="1824" y="20"/>
                </a:cubicBezTo>
                <a:cubicBezTo>
                  <a:pt x="1974" y="40"/>
                  <a:pt x="2172" y="214"/>
                  <a:pt x="2340" y="306"/>
                </a:cubicBezTo>
                <a:cubicBezTo>
                  <a:pt x="2508" y="398"/>
                  <a:pt x="2680" y="504"/>
                  <a:pt x="2832" y="570"/>
                </a:cubicBezTo>
                <a:cubicBezTo>
                  <a:pt x="2984" y="636"/>
                  <a:pt x="3120" y="666"/>
                  <a:pt x="3252" y="702"/>
                </a:cubicBezTo>
                <a:cubicBezTo>
                  <a:pt x="3384" y="738"/>
                  <a:pt x="3547" y="769"/>
                  <a:pt x="3624" y="786"/>
                </a:cubicBezTo>
              </a:path>
            </a:pathLst>
          </a:custGeom>
          <a:noFill/>
          <a:ln w="76200">
            <a:solidFill>
              <a:srgbClr val="322D59"/>
            </a:solidFill>
            <a:round/>
          </a:ln>
        </p:spPr>
        <p:txBody>
          <a:bodyPr/>
          <a:lstStyle/>
          <a:p>
            <a:endParaRPr lang="en-US"/>
          </a:p>
        </p:txBody>
      </p:sp>
      <p:sp>
        <p:nvSpPr>
          <p:cNvPr id="30748" name="Line 28"/>
          <p:cNvSpPr>
            <a:spLocks noChangeShapeType="1"/>
          </p:cNvSpPr>
          <p:nvPr/>
        </p:nvSpPr>
        <p:spPr bwMode="auto">
          <a:xfrm>
            <a:off x="1905000" y="4876800"/>
            <a:ext cx="6096000" cy="0"/>
          </a:xfrm>
          <a:prstGeom prst="line">
            <a:avLst/>
          </a:prstGeom>
          <a:noFill/>
          <a:ln w="9525">
            <a:solidFill>
              <a:schemeClr val="tx1"/>
            </a:solidFill>
            <a:round/>
          </a:ln>
        </p:spPr>
        <p:txBody>
          <a:bodyPr/>
          <a:lstStyle/>
          <a:p>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marL="471805" indent="-471805">
              <a:spcAft>
                <a:spcPct val="20000"/>
              </a:spcAft>
              <a:defRPr/>
            </a:pPr>
            <a:r>
              <a:rPr lang="en-US" b="1" dirty="0"/>
              <a:t>Interpretation of Interest Rate</a:t>
            </a:r>
            <a:br>
              <a:rPr lang="en-US" b="1" i="1" dirty="0"/>
            </a:br>
            <a:endParaRPr lang="en-US" b="1" dirty="0">
              <a:solidFill>
                <a:schemeClr val="tx1">
                  <a:lumMod val="95000"/>
                  <a:lumOff val="5000"/>
                </a:schemeClr>
              </a:solidFill>
            </a:endParaRPr>
          </a:p>
        </p:txBody>
      </p:sp>
      <p:sp>
        <p:nvSpPr>
          <p:cNvPr id="7171" name="Rectangle 3"/>
          <p:cNvSpPr>
            <a:spLocks noGrp="1" noChangeArrowheads="1"/>
          </p:cNvSpPr>
          <p:nvPr>
            <p:ph type="body" idx="1"/>
          </p:nvPr>
        </p:nvSpPr>
        <p:spPr>
          <a:xfrm>
            <a:off x="304800" y="1371600"/>
            <a:ext cx="8534400" cy="4876800"/>
          </a:xfrm>
        </p:spPr>
        <p:txBody>
          <a:bodyPr/>
          <a:lstStyle/>
          <a:p>
            <a:pPr eaLnBrk="1" hangingPunct="1">
              <a:spcBef>
                <a:spcPct val="50000"/>
              </a:spcBef>
              <a:buFont typeface="Wingdings" panose="05000000000000000000" pitchFamily="2" charset="2"/>
              <a:buChar char="§"/>
            </a:pPr>
            <a:r>
              <a:rPr lang="en-US" sz="3000" dirty="0"/>
              <a:t>Current consumption is preferred to future consumption. A dollar on hand is preferred to a dollar received in the future.</a:t>
            </a:r>
          </a:p>
          <a:p>
            <a:pPr eaLnBrk="1" hangingPunct="1">
              <a:spcBef>
                <a:spcPct val="50000"/>
              </a:spcBef>
              <a:buFont typeface="Wingdings" panose="05000000000000000000" pitchFamily="2" charset="2"/>
              <a:buChar char="§"/>
            </a:pPr>
            <a:r>
              <a:rPr lang="en-US" sz="3000" dirty="0"/>
              <a:t>To induce people to invest their money, investments must offer additional benefit (i.e., risk free rate).</a:t>
            </a:r>
          </a:p>
          <a:p>
            <a:pPr eaLnBrk="1" hangingPunct="1">
              <a:spcBef>
                <a:spcPct val="50000"/>
              </a:spcBef>
              <a:buFont typeface="Wingdings" panose="05000000000000000000" pitchFamily="2" charset="2"/>
              <a:buChar char="§"/>
            </a:pPr>
            <a:r>
              <a:rPr lang="en-US" sz="3000" dirty="0"/>
              <a:t>Investments are risky. Minor additional benefit is  not enough. There must be a risk premium.</a:t>
            </a:r>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2600" dirty="0"/>
          </a:p>
          <a:p>
            <a:pPr eaLnBrk="1" hangingPunct="1">
              <a:buFontTx/>
              <a:buNone/>
            </a:pPr>
            <a:endParaRPr 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2" name="Rectangle 4"/>
          <p:cNvSpPr>
            <a:spLocks noGrp="1" noChangeArrowheads="1"/>
          </p:cNvSpPr>
          <p:nvPr>
            <p:ph type="title" idx="4294967295"/>
          </p:nvPr>
        </p:nvSpPr>
        <p:spPr/>
        <p:txBody>
          <a:bodyPr/>
          <a:lstStyle/>
          <a:p>
            <a:r>
              <a:rPr lang="en-US"/>
              <a:t>Determinants of Asset Demand (2)</a:t>
            </a:r>
          </a:p>
        </p:txBody>
      </p:sp>
      <p:sp>
        <p:nvSpPr>
          <p:cNvPr id="125957" name="Rectangle 5"/>
          <p:cNvSpPr>
            <a:spLocks noGrp="1" noChangeArrowheads="1"/>
          </p:cNvSpPr>
          <p:nvPr>
            <p:ph type="body" idx="4294967295"/>
          </p:nvPr>
        </p:nvSpPr>
        <p:spPr/>
        <p:txBody>
          <a:bodyPr/>
          <a:lstStyle/>
          <a:p>
            <a:pPr marL="346075" indent="-346075">
              <a:lnSpc>
                <a:spcPct val="90000"/>
              </a:lnSpc>
              <a:spcBef>
                <a:spcPct val="70000"/>
              </a:spcBef>
            </a:pPr>
            <a:r>
              <a:rPr lang="en-US" sz="2400"/>
              <a:t>The quantity demanded of an asset differs by factor. </a:t>
            </a:r>
          </a:p>
          <a:p>
            <a:pPr marL="919480" lvl="1" indent="-457200">
              <a:lnSpc>
                <a:spcPct val="90000"/>
              </a:lnSpc>
              <a:spcBef>
                <a:spcPct val="70000"/>
              </a:spcBef>
              <a:buFont typeface="Times" charset="0"/>
              <a:buAutoNum type="arabicPeriod"/>
            </a:pPr>
            <a:r>
              <a:rPr lang="en-US" sz="2000" b="1"/>
              <a:t>Wealth:</a:t>
            </a:r>
            <a:r>
              <a:rPr lang="en-US" sz="2000"/>
              <a:t> Holding everything else constant, an increase in wealth raises the quantity demanded of an asset</a:t>
            </a:r>
          </a:p>
          <a:p>
            <a:pPr marL="919480" lvl="1" indent="-457200">
              <a:lnSpc>
                <a:spcPct val="90000"/>
              </a:lnSpc>
              <a:spcBef>
                <a:spcPct val="70000"/>
              </a:spcBef>
              <a:buFont typeface="Times" charset="0"/>
              <a:buAutoNum type="arabicPeriod"/>
            </a:pPr>
            <a:r>
              <a:rPr lang="en-US" sz="2000" b="1"/>
              <a:t>Expected return:</a:t>
            </a:r>
            <a:r>
              <a:rPr lang="en-US" sz="2000"/>
              <a:t> An increase in an asset’s expected return relative to that of an alternative asset, holding everything else unchanged, raises the quantity demanded of the asset</a:t>
            </a:r>
          </a:p>
          <a:p>
            <a:pPr marL="919480" lvl="1" indent="-457200">
              <a:lnSpc>
                <a:spcPct val="90000"/>
              </a:lnSpc>
              <a:spcBef>
                <a:spcPct val="70000"/>
              </a:spcBef>
              <a:buFont typeface="Times" charset="0"/>
              <a:buAutoNum type="arabicPeriod"/>
            </a:pPr>
            <a:r>
              <a:rPr lang="en-US" sz="2000" b="1"/>
              <a:t>Risk:</a:t>
            </a:r>
            <a:r>
              <a:rPr lang="en-US" sz="2000"/>
              <a:t> Holding everything else constant, if an asset’s risk rises relative to that of alternative assets, its quantity demanded </a:t>
            </a:r>
            <a:br>
              <a:rPr lang="en-US" sz="2000"/>
            </a:br>
            <a:r>
              <a:rPr lang="en-US" sz="2000"/>
              <a:t>will fall</a:t>
            </a:r>
          </a:p>
          <a:p>
            <a:pPr marL="919480" lvl="1" indent="-457200">
              <a:lnSpc>
                <a:spcPct val="90000"/>
              </a:lnSpc>
              <a:spcBef>
                <a:spcPct val="70000"/>
              </a:spcBef>
              <a:buFont typeface="Times" charset="0"/>
              <a:buAutoNum type="arabicPeriod"/>
            </a:pPr>
            <a:r>
              <a:rPr lang="en-US" sz="2000" b="1"/>
              <a:t>Liquidity:</a:t>
            </a:r>
            <a:r>
              <a:rPr lang="en-US" sz="2000"/>
              <a:t> The more liquid an asset is relative to alternative assets, holding everything else unchanged, the more desirable </a:t>
            </a:r>
            <a:br>
              <a:rPr lang="en-US" sz="2000"/>
            </a:br>
            <a:r>
              <a:rPr lang="en-US" sz="2000"/>
              <a:t>it is, and the greater will be the quantity demanded</a:t>
            </a: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14"/>
          <p:cNvSpPr>
            <a:spLocks noGrp="1" noChangeArrowheads="1"/>
          </p:cNvSpPr>
          <p:nvPr>
            <p:ph type="title" idx="4294967295"/>
          </p:nvPr>
        </p:nvSpPr>
        <p:spPr/>
        <p:txBody>
          <a:bodyPr/>
          <a:lstStyle/>
          <a:p>
            <a:r>
              <a:rPr lang="en-US"/>
              <a:t>Determinants of Asset Demand (3)  </a:t>
            </a:r>
          </a:p>
        </p:txBody>
      </p:sp>
      <p:pic>
        <p:nvPicPr>
          <p:cNvPr id="346120" name="Picture 8" descr="mishkin_04t01"/>
          <p:cNvPicPr preferRelativeResize="0">
            <a:picLocks noChangeAspect="1" noChangeArrowheads="1"/>
          </p:cNvPicPr>
          <p:nvPr>
            <p:custDataLst>
              <p:tags r:id="rId1"/>
            </p:custDataLst>
          </p:nvPr>
        </p:nvPicPr>
        <p:blipFill>
          <a:blip r:embed="rId3" cstate="print"/>
          <a:srcRect/>
          <a:stretch>
            <a:fillRect/>
          </a:stretch>
        </p:blipFill>
        <p:spPr bwMode="auto">
          <a:xfrm>
            <a:off x="328613" y="1862138"/>
            <a:ext cx="8458200" cy="3624262"/>
          </a:xfrm>
          <a:prstGeom prst="rect">
            <a:avLst/>
          </a:prstGeom>
          <a:noFill/>
          <a:ln w="9525">
            <a:noFill/>
            <a:miter lim="800000"/>
            <a:headEnd/>
            <a:tailEnd/>
          </a:ln>
          <a:effectLst/>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083"/>
            <a:ext cx="8229600" cy="1143000"/>
          </a:xfrm>
        </p:spPr>
        <p:txBody>
          <a:bodyPr>
            <a:normAutofit/>
          </a:bodyPr>
          <a:lstStyle/>
          <a:p>
            <a:pPr>
              <a:spcBef>
                <a:spcPct val="50000"/>
              </a:spcBef>
            </a:pPr>
            <a:r>
              <a:rPr lang="en-US" b="1" i="1" dirty="0" err="1"/>
              <a:t>Loanable</a:t>
            </a:r>
            <a:r>
              <a:rPr lang="en-US" b="1" i="1" dirty="0"/>
              <a:t> Funds Framework</a:t>
            </a:r>
          </a:p>
        </p:txBody>
      </p:sp>
      <p:sp>
        <p:nvSpPr>
          <p:cNvPr id="15363" name="Rectangle 3"/>
          <p:cNvSpPr>
            <a:spLocks noGrp="1" noChangeArrowheads="1"/>
          </p:cNvSpPr>
          <p:nvPr>
            <p:ph type="body" idx="1"/>
          </p:nvPr>
        </p:nvSpPr>
        <p:spPr>
          <a:xfrm>
            <a:off x="0" y="3733800"/>
            <a:ext cx="3581400" cy="5486400"/>
          </a:xfrm>
        </p:spPr>
        <p:txBody>
          <a:bodyPr/>
          <a:lstStyle/>
          <a:p>
            <a:pPr eaLnBrk="1" hangingPunct="1">
              <a:spcBef>
                <a:spcPct val="50000"/>
              </a:spcBef>
              <a:buFont typeface="Wingdings" panose="05000000000000000000" pitchFamily="2" charset="2"/>
              <a:buChar char="§"/>
            </a:pPr>
            <a:r>
              <a:rPr lang="en-US" sz="3000" dirty="0"/>
              <a:t>Interest rate is determined by bond supply and demand equilibrium.</a:t>
            </a:r>
          </a:p>
          <a:p>
            <a:pPr eaLnBrk="1" hangingPunct="1">
              <a:spcBef>
                <a:spcPct val="50000"/>
              </a:spcBef>
              <a:buFontTx/>
              <a:buNone/>
            </a:pPr>
            <a:r>
              <a:rPr lang="en-US" sz="2000" i="1" dirty="0"/>
              <a:t>(Refer: </a:t>
            </a:r>
            <a:r>
              <a:rPr lang="en-US" sz="2000" i="1" dirty="0" err="1"/>
              <a:t>Mishkin</a:t>
            </a:r>
            <a:r>
              <a:rPr lang="en-US" sz="2000" i="1" dirty="0"/>
              <a:t> 7</a:t>
            </a:r>
            <a:r>
              <a:rPr lang="en-US" sz="2000" i="1" baseline="30000" dirty="0"/>
              <a:t>th</a:t>
            </a:r>
            <a:r>
              <a:rPr lang="en-US" sz="2000" i="1" dirty="0"/>
              <a:t> Chapter 4, Madura 9</a:t>
            </a:r>
            <a:r>
              <a:rPr lang="en-US" sz="2000" i="1" baseline="30000" dirty="0"/>
              <a:t>th</a:t>
            </a:r>
            <a:r>
              <a:rPr lang="en-US" sz="2000" i="1" dirty="0"/>
              <a:t> Chapter 1)</a:t>
            </a:r>
          </a:p>
          <a:p>
            <a:pPr eaLnBrk="1" hangingPunct="1">
              <a:spcBef>
                <a:spcPct val="50000"/>
              </a:spcBef>
              <a:buFontTx/>
              <a:buNone/>
            </a:pPr>
            <a:endParaRPr lang="en-US" sz="3000" dirty="0"/>
          </a:p>
          <a:p>
            <a:pPr eaLnBrk="1" hangingPunct="1">
              <a:spcBef>
                <a:spcPct val="50000"/>
              </a:spcBef>
              <a:buFontTx/>
              <a:buNone/>
            </a:pPr>
            <a:endParaRPr lang="en-US" sz="3000" dirty="0"/>
          </a:p>
          <a:p>
            <a:pPr eaLnBrk="1" hangingPunct="1">
              <a:buFontTx/>
              <a:buNone/>
            </a:pPr>
            <a:endParaRPr lang="en-US" sz="2600" dirty="0"/>
          </a:p>
        </p:txBody>
      </p:sp>
      <p:pic>
        <p:nvPicPr>
          <p:cNvPr id="15364" name="Picture 4"/>
          <p:cNvPicPr>
            <a:picLocks noChangeAspect="1" noChangeArrowheads="1"/>
          </p:cNvPicPr>
          <p:nvPr/>
        </p:nvPicPr>
        <p:blipFill>
          <a:blip r:embed="rId3" cstate="print"/>
          <a:srcRect/>
          <a:stretch>
            <a:fillRect/>
          </a:stretch>
        </p:blipFill>
        <p:spPr bwMode="auto">
          <a:xfrm>
            <a:off x="3352800" y="1371600"/>
            <a:ext cx="5791200" cy="5486400"/>
          </a:xfrm>
          <a:prstGeom prst="rect">
            <a:avLst/>
          </a:prstGeom>
          <a:noFill/>
          <a:ln w="9525">
            <a:noFill/>
            <a:miter lim="800000"/>
            <a:headEnd/>
            <a:tailEnd/>
          </a:ln>
        </p:spPr>
      </p:pic>
      <p:sp>
        <p:nvSpPr>
          <p:cNvPr id="5" name="TextBox 4"/>
          <p:cNvSpPr txBox="1"/>
          <p:nvPr/>
        </p:nvSpPr>
        <p:spPr>
          <a:xfrm>
            <a:off x="304800" y="1219200"/>
            <a:ext cx="2971800" cy="2308324"/>
          </a:xfrm>
          <a:prstGeom prst="rect">
            <a:avLst/>
          </a:prstGeom>
          <a:noFill/>
        </p:spPr>
        <p:txBody>
          <a:bodyPr wrap="square" rtlCol="0">
            <a:spAutoFit/>
          </a:bodyPr>
          <a:lstStyle/>
          <a:p>
            <a:r>
              <a:rPr lang="en-US" sz="2400" dirty="0"/>
              <a:t>Let’s consider a one-year discount bond with a face value of $1,000. The return is, then, the bond’s yield to maturity.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500" name="Rectangle 6"/>
          <p:cNvSpPr>
            <a:spLocks noGrp="1" noChangeArrowheads="1"/>
          </p:cNvSpPr>
          <p:nvPr>
            <p:ph type="title" idx="4294967295"/>
          </p:nvPr>
        </p:nvSpPr>
        <p:spPr/>
        <p:txBody>
          <a:bodyPr/>
          <a:lstStyle/>
          <a:p>
            <a:r>
              <a:rPr lang="en-US" sz="3200" dirty="0"/>
              <a:t>How Factors Shift the Demand Curve</a:t>
            </a:r>
          </a:p>
        </p:txBody>
      </p:sp>
      <p:sp>
        <p:nvSpPr>
          <p:cNvPr id="40967" name="Rectangle 7"/>
          <p:cNvSpPr>
            <a:spLocks noGrp="1" noChangeArrowheads="1"/>
          </p:cNvSpPr>
          <p:nvPr>
            <p:ph type="body" idx="4294967295"/>
          </p:nvPr>
        </p:nvSpPr>
        <p:spPr>
          <a:xfrm>
            <a:off x="384175" y="1676400"/>
            <a:ext cx="5178425" cy="4419600"/>
          </a:xfrm>
        </p:spPr>
        <p:txBody>
          <a:bodyPr/>
          <a:lstStyle/>
          <a:p>
            <a:pPr marL="609600" indent="-609600">
              <a:spcBef>
                <a:spcPct val="40000"/>
              </a:spcBef>
              <a:buFont typeface="Times" charset="0"/>
              <a:buAutoNum type="arabicPeriod"/>
            </a:pPr>
            <a:r>
              <a:rPr lang="en-US" dirty="0"/>
              <a:t>Wealth/saving</a:t>
            </a:r>
          </a:p>
          <a:p>
            <a:pPr marL="990600" lvl="1" indent="-533400">
              <a:spcBef>
                <a:spcPct val="20000"/>
              </a:spcBef>
            </a:pPr>
            <a:r>
              <a:rPr lang="en-US" dirty="0"/>
              <a:t>Economy </a:t>
            </a:r>
            <a:r>
              <a:rPr lang="en-US" dirty="0">
                <a:sym typeface="Symbol" panose="05050102010706020507" pitchFamily="18" charset="2"/>
              </a:rPr>
              <a:t></a:t>
            </a:r>
            <a:r>
              <a:rPr lang="en-US" dirty="0"/>
              <a:t>, wealth </a:t>
            </a:r>
            <a:r>
              <a:rPr lang="en-US" dirty="0">
                <a:sym typeface="Symbol" panose="05050102010706020507" pitchFamily="18" charset="2"/>
              </a:rPr>
              <a:t></a:t>
            </a:r>
          </a:p>
          <a:p>
            <a:pPr marL="990600" lvl="1" indent="-533400">
              <a:spcBef>
                <a:spcPct val="20000"/>
              </a:spcBef>
            </a:pPr>
            <a:r>
              <a:rPr lang="en-US" i="1" dirty="0" err="1"/>
              <a:t>B</a:t>
            </a:r>
            <a:r>
              <a:rPr lang="en-US" i="1" baseline="30000" dirty="0" err="1"/>
              <a:t>d</a:t>
            </a:r>
            <a:r>
              <a:rPr lang="en-US" dirty="0"/>
              <a:t> </a:t>
            </a:r>
            <a:r>
              <a:rPr lang="en-US" dirty="0">
                <a:sym typeface="Symbol" panose="05050102010706020507" pitchFamily="18" charset="2"/>
              </a:rPr>
              <a:t></a:t>
            </a:r>
            <a:r>
              <a:rPr lang="en-US" dirty="0"/>
              <a:t>, </a:t>
            </a:r>
            <a:r>
              <a:rPr lang="en-US" i="1" dirty="0" err="1"/>
              <a:t>B</a:t>
            </a:r>
            <a:r>
              <a:rPr lang="en-US" i="1" baseline="30000" dirty="0" err="1"/>
              <a:t>d</a:t>
            </a:r>
            <a:r>
              <a:rPr lang="en-US" dirty="0"/>
              <a:t> shifts out to right</a:t>
            </a:r>
          </a:p>
          <a:p>
            <a:pPr marL="990600" lvl="1" indent="-533400">
              <a:spcBef>
                <a:spcPct val="20000"/>
              </a:spcBef>
              <a:buFont typeface="Times" charset="0"/>
              <a:buNone/>
            </a:pPr>
            <a:endParaRPr lang="en-US" dirty="0"/>
          </a:p>
          <a:p>
            <a:pPr marL="990600" lvl="1" indent="-533400">
              <a:spcBef>
                <a:spcPct val="20000"/>
              </a:spcBef>
              <a:buFont typeface="Times" charset="0"/>
              <a:buNone/>
            </a:pPr>
            <a:r>
              <a:rPr lang="en-US" dirty="0"/>
              <a:t>OR</a:t>
            </a:r>
          </a:p>
          <a:p>
            <a:pPr marL="990600" lvl="1" indent="-533400">
              <a:spcBef>
                <a:spcPct val="20000"/>
              </a:spcBef>
              <a:buFont typeface="Times" charset="0"/>
              <a:buNone/>
            </a:pPr>
            <a:endParaRPr lang="en-US" dirty="0"/>
          </a:p>
          <a:p>
            <a:pPr marL="990600" lvl="1" indent="-533400">
              <a:spcBef>
                <a:spcPct val="20000"/>
              </a:spcBef>
            </a:pPr>
            <a:r>
              <a:rPr lang="en-US" dirty="0"/>
              <a:t>Economy </a:t>
            </a:r>
            <a:r>
              <a:rPr lang="en-US" dirty="0">
                <a:sym typeface="Symbol" panose="05050102010706020507" pitchFamily="18" charset="2"/>
              </a:rPr>
              <a:t></a:t>
            </a:r>
            <a:r>
              <a:rPr lang="en-US" dirty="0"/>
              <a:t>, wealth </a:t>
            </a:r>
            <a:r>
              <a:rPr lang="en-US" dirty="0">
                <a:sym typeface="Symbol" panose="05050102010706020507" pitchFamily="18" charset="2"/>
              </a:rPr>
              <a:t></a:t>
            </a:r>
          </a:p>
          <a:p>
            <a:pPr marL="990600" lvl="1" indent="-533400">
              <a:spcBef>
                <a:spcPct val="20000"/>
              </a:spcBef>
            </a:pPr>
            <a:r>
              <a:rPr lang="en-US" dirty="0"/>
              <a:t> </a:t>
            </a:r>
            <a:r>
              <a:rPr lang="en-US" i="1" dirty="0" err="1"/>
              <a:t>B</a:t>
            </a:r>
            <a:r>
              <a:rPr lang="en-US" i="1" baseline="30000" dirty="0" err="1"/>
              <a:t>d</a:t>
            </a:r>
            <a:r>
              <a:rPr lang="en-US" dirty="0"/>
              <a:t> shifts out to left</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4" name="Rectangle 6"/>
          <p:cNvSpPr>
            <a:spLocks noGrp="1" noChangeArrowheads="1"/>
          </p:cNvSpPr>
          <p:nvPr>
            <p:ph type="title" idx="4294967295"/>
          </p:nvPr>
        </p:nvSpPr>
        <p:spPr/>
        <p:txBody>
          <a:bodyPr/>
          <a:lstStyle/>
          <a:p>
            <a:r>
              <a:rPr lang="en-US" sz="3200"/>
              <a:t>How Factors Shift the Demand Curve</a:t>
            </a:r>
          </a:p>
        </p:txBody>
      </p:sp>
      <p:sp>
        <p:nvSpPr>
          <p:cNvPr id="40967" name="Rectangle 7"/>
          <p:cNvSpPr>
            <a:spLocks noGrp="1" noChangeArrowheads="1"/>
          </p:cNvSpPr>
          <p:nvPr>
            <p:ph type="body" idx="4294967295"/>
          </p:nvPr>
        </p:nvSpPr>
        <p:spPr>
          <a:xfrm>
            <a:off x="384175" y="1676400"/>
            <a:ext cx="7083425" cy="4419600"/>
          </a:xfrm>
        </p:spPr>
        <p:txBody>
          <a:bodyPr/>
          <a:lstStyle/>
          <a:p>
            <a:pPr marL="609600" indent="-609600">
              <a:spcBef>
                <a:spcPct val="40000"/>
              </a:spcBef>
              <a:buFont typeface="Times" charset="0"/>
              <a:buNone/>
            </a:pPr>
            <a:r>
              <a:rPr lang="en-US" dirty="0"/>
              <a:t>2.	Expected Returns on bonds</a:t>
            </a:r>
          </a:p>
          <a:p>
            <a:pPr marL="990600" lvl="1" indent="-533400">
              <a:spcBef>
                <a:spcPct val="20000"/>
              </a:spcBef>
            </a:pPr>
            <a:r>
              <a:rPr lang="en-US" i="1" dirty="0" err="1"/>
              <a:t>i</a:t>
            </a:r>
            <a:r>
              <a:rPr lang="en-US" dirty="0"/>
              <a:t> </a:t>
            </a:r>
            <a:r>
              <a:rPr lang="en-US" dirty="0">
                <a:sym typeface="Symbol" panose="05050102010706020507" pitchFamily="18" charset="2"/>
              </a:rPr>
              <a:t></a:t>
            </a:r>
            <a:r>
              <a:rPr lang="en-US" dirty="0"/>
              <a:t> in future, </a:t>
            </a:r>
            <a:r>
              <a:rPr lang="en-US" i="1" dirty="0"/>
              <a:t>R</a:t>
            </a:r>
            <a:r>
              <a:rPr lang="en-US" i="1" baseline="30000" dirty="0"/>
              <a:t>e</a:t>
            </a:r>
            <a:r>
              <a:rPr lang="en-US" dirty="0"/>
              <a:t> for long-term bonds </a:t>
            </a:r>
            <a:r>
              <a:rPr lang="en-US" dirty="0">
                <a:sym typeface="Symbol" panose="05050102010706020507" pitchFamily="18" charset="2"/>
              </a:rPr>
              <a:t></a:t>
            </a:r>
          </a:p>
          <a:p>
            <a:pPr marL="990600" lvl="1" indent="-533400">
              <a:spcBef>
                <a:spcPct val="20000"/>
              </a:spcBef>
            </a:pPr>
            <a:r>
              <a:rPr lang="en-US" i="1" dirty="0" err="1"/>
              <a:t>B</a:t>
            </a:r>
            <a:r>
              <a:rPr lang="en-US" i="1" baseline="30000" dirty="0" err="1"/>
              <a:t>d</a:t>
            </a:r>
            <a:r>
              <a:rPr lang="en-US" dirty="0"/>
              <a:t> shifts out to right</a:t>
            </a:r>
          </a:p>
          <a:p>
            <a:pPr marL="990600" lvl="1" indent="-533400">
              <a:spcBef>
                <a:spcPct val="20000"/>
              </a:spcBef>
              <a:buFont typeface="Times" charset="0"/>
              <a:buNone/>
            </a:pPr>
            <a:r>
              <a:rPr lang="en-US" dirty="0"/>
              <a:t>OR</a:t>
            </a:r>
          </a:p>
          <a:p>
            <a:pPr marL="990600" lvl="1" indent="-533400">
              <a:spcBef>
                <a:spcPct val="20000"/>
              </a:spcBef>
            </a:pPr>
            <a:r>
              <a:rPr lang="en-US" i="1" dirty="0" err="1"/>
              <a:t>π</a:t>
            </a:r>
            <a:r>
              <a:rPr lang="en-US" i="1" baseline="30000" dirty="0" err="1"/>
              <a:t>e</a:t>
            </a:r>
            <a:r>
              <a:rPr lang="en-US" dirty="0"/>
              <a:t> </a:t>
            </a:r>
            <a:r>
              <a:rPr lang="en-US" dirty="0">
                <a:sym typeface="Symbol" panose="05050102010706020507" pitchFamily="18" charset="2"/>
              </a:rPr>
              <a:t></a:t>
            </a:r>
            <a:r>
              <a:rPr lang="en-US" dirty="0"/>
              <a:t>, relative </a:t>
            </a:r>
            <a:r>
              <a:rPr lang="en-US" i="1" dirty="0"/>
              <a:t>R</a:t>
            </a:r>
            <a:r>
              <a:rPr lang="en-US" i="1" baseline="30000" dirty="0"/>
              <a:t>e</a:t>
            </a:r>
            <a:r>
              <a:rPr lang="en-US" dirty="0"/>
              <a:t> </a:t>
            </a:r>
            <a:r>
              <a:rPr lang="en-US" dirty="0">
                <a:sym typeface="Symbol" panose="05050102010706020507" pitchFamily="18" charset="2"/>
              </a:rPr>
              <a:t></a:t>
            </a:r>
          </a:p>
          <a:p>
            <a:pPr marL="990600" lvl="1" indent="-533400">
              <a:spcBef>
                <a:spcPct val="20000"/>
              </a:spcBef>
            </a:pPr>
            <a:r>
              <a:rPr lang="en-US" i="1" dirty="0" err="1"/>
              <a:t>B</a:t>
            </a:r>
            <a:r>
              <a:rPr lang="en-US" i="1" baseline="30000" dirty="0" err="1"/>
              <a:t>d</a:t>
            </a:r>
            <a:r>
              <a:rPr lang="en-US" dirty="0"/>
              <a:t> shifts out to right</a:t>
            </a: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8" name="Rectangle 6"/>
          <p:cNvSpPr>
            <a:spLocks noGrp="1" noChangeArrowheads="1"/>
          </p:cNvSpPr>
          <p:nvPr>
            <p:ph type="title" idx="4294967295"/>
          </p:nvPr>
        </p:nvSpPr>
        <p:spPr/>
        <p:txBody>
          <a:bodyPr/>
          <a:lstStyle/>
          <a:p>
            <a:r>
              <a:rPr lang="en-US" sz="3200"/>
              <a:t>How Factors Shift the Demand Curve</a:t>
            </a:r>
          </a:p>
        </p:txBody>
      </p:sp>
      <p:sp>
        <p:nvSpPr>
          <p:cNvPr id="40967" name="Rectangle 7"/>
          <p:cNvSpPr>
            <a:spLocks noGrp="1" noChangeArrowheads="1"/>
          </p:cNvSpPr>
          <p:nvPr>
            <p:ph type="body" idx="4294967295"/>
          </p:nvPr>
        </p:nvSpPr>
        <p:spPr>
          <a:xfrm>
            <a:off x="384175" y="1676400"/>
            <a:ext cx="7464425" cy="3886200"/>
          </a:xfrm>
        </p:spPr>
        <p:txBody>
          <a:bodyPr/>
          <a:lstStyle/>
          <a:p>
            <a:pPr marL="609600" indent="-609600">
              <a:spcBef>
                <a:spcPct val="40000"/>
              </a:spcBef>
              <a:buFont typeface="Times" charset="0"/>
              <a:buAutoNum type="arabicPeriod" startAt="2"/>
            </a:pPr>
            <a:r>
              <a:rPr lang="en-US" sz="2800" dirty="0"/>
              <a:t>…and Expected Returns on other assets</a:t>
            </a:r>
          </a:p>
          <a:p>
            <a:pPr marL="990600" lvl="1" indent="-533400">
              <a:spcBef>
                <a:spcPct val="20000"/>
              </a:spcBef>
            </a:pPr>
            <a:r>
              <a:rPr lang="en-US" sz="2400" i="1" dirty="0"/>
              <a:t>ER </a:t>
            </a:r>
            <a:r>
              <a:rPr lang="en-US" sz="2400" dirty="0"/>
              <a:t>on other asset (stock) </a:t>
            </a:r>
            <a:r>
              <a:rPr lang="en-US" sz="2400" dirty="0">
                <a:sym typeface="Symbol" panose="05050102010706020507" pitchFamily="18" charset="2"/>
              </a:rPr>
              <a:t></a:t>
            </a:r>
            <a:endParaRPr lang="en-US" sz="2400" dirty="0"/>
          </a:p>
          <a:p>
            <a:pPr marL="990600" lvl="1" indent="-533400">
              <a:spcBef>
                <a:spcPct val="20000"/>
              </a:spcBef>
            </a:pPr>
            <a:r>
              <a:rPr lang="en-US" sz="2400" i="1" dirty="0"/>
              <a:t>R</a:t>
            </a:r>
            <a:r>
              <a:rPr lang="en-US" sz="2400" i="1" baseline="30000" dirty="0"/>
              <a:t>e</a:t>
            </a:r>
            <a:r>
              <a:rPr lang="en-US" sz="2400" dirty="0"/>
              <a:t> for long-term bonds </a:t>
            </a:r>
            <a:r>
              <a:rPr lang="en-US" sz="2400" dirty="0">
                <a:sym typeface="Symbol" panose="05050102010706020507" pitchFamily="18" charset="2"/>
              </a:rPr>
              <a:t></a:t>
            </a:r>
          </a:p>
          <a:p>
            <a:pPr marL="990600" lvl="1" indent="-533400">
              <a:spcBef>
                <a:spcPct val="20000"/>
              </a:spcBef>
            </a:pPr>
            <a:r>
              <a:rPr lang="en-US" sz="2400" i="1" dirty="0" err="1"/>
              <a:t>B</a:t>
            </a:r>
            <a:r>
              <a:rPr lang="en-US" sz="2400" i="1" baseline="30000" dirty="0" err="1"/>
              <a:t>d</a:t>
            </a:r>
            <a:r>
              <a:rPr lang="en-US" sz="2400" dirty="0"/>
              <a:t> shifts out to left</a:t>
            </a:r>
          </a:p>
          <a:p>
            <a:pPr marL="990600" lvl="1" indent="-533400">
              <a:spcBef>
                <a:spcPct val="20000"/>
              </a:spcBef>
            </a:pPr>
            <a:endParaRPr lang="en-US" sz="2400" dirty="0"/>
          </a:p>
          <a:p>
            <a:pPr marL="609600" indent="-609600">
              <a:spcBef>
                <a:spcPct val="20000"/>
              </a:spcBef>
              <a:buFont typeface="Times" charset="0"/>
              <a:buNone/>
            </a:pPr>
            <a:r>
              <a:rPr lang="en-US" sz="2800" dirty="0"/>
              <a:t>	These are closely tied to </a:t>
            </a:r>
            <a:r>
              <a:rPr lang="en-US" sz="2800" i="1" dirty="0"/>
              <a:t>expected interest rate</a:t>
            </a:r>
            <a:r>
              <a:rPr lang="en-US" sz="2800" dirty="0"/>
              <a:t> and </a:t>
            </a:r>
            <a:r>
              <a:rPr lang="en-US" sz="2800" i="1" dirty="0"/>
              <a:t>expected inflation</a:t>
            </a:r>
            <a:endParaRPr lang="en-US" sz="2800" dirty="0"/>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2" name="Rectangle 2"/>
          <p:cNvSpPr>
            <a:spLocks noGrp="1" noChangeArrowheads="1"/>
          </p:cNvSpPr>
          <p:nvPr>
            <p:ph type="title" idx="4294967295"/>
          </p:nvPr>
        </p:nvSpPr>
        <p:spPr/>
        <p:txBody>
          <a:bodyPr/>
          <a:lstStyle/>
          <a:p>
            <a:r>
              <a:rPr lang="en-US" sz="3200"/>
              <a:t>How Factors Shift the Demand Curve</a:t>
            </a:r>
          </a:p>
        </p:txBody>
      </p:sp>
      <p:sp>
        <p:nvSpPr>
          <p:cNvPr id="163843" name="Rectangle 3"/>
          <p:cNvSpPr>
            <a:spLocks noGrp="1" noChangeArrowheads="1"/>
          </p:cNvSpPr>
          <p:nvPr>
            <p:ph type="body" idx="4294967295"/>
          </p:nvPr>
        </p:nvSpPr>
        <p:spPr>
          <a:xfrm>
            <a:off x="384175" y="1676400"/>
            <a:ext cx="5559425" cy="4419600"/>
          </a:xfrm>
        </p:spPr>
        <p:txBody>
          <a:bodyPr/>
          <a:lstStyle/>
          <a:p>
            <a:pPr marL="609600" indent="-609600">
              <a:lnSpc>
                <a:spcPct val="90000"/>
              </a:lnSpc>
              <a:spcBef>
                <a:spcPct val="40000"/>
              </a:spcBef>
              <a:buFont typeface="Times" charset="0"/>
              <a:buAutoNum type="arabicPeriod" startAt="3"/>
            </a:pPr>
            <a:r>
              <a:rPr lang="en-US"/>
              <a:t>Risk</a:t>
            </a:r>
          </a:p>
          <a:p>
            <a:pPr marL="990600" lvl="1" indent="-533400">
              <a:lnSpc>
                <a:spcPct val="90000"/>
              </a:lnSpc>
              <a:spcBef>
                <a:spcPct val="20000"/>
              </a:spcBef>
            </a:pPr>
            <a:r>
              <a:rPr lang="en-US"/>
              <a:t>Risk of bonds </a:t>
            </a:r>
            <a:r>
              <a:rPr lang="en-US">
                <a:sym typeface="Symbol" panose="05050102010706020507" pitchFamily="18" charset="2"/>
              </a:rPr>
              <a:t></a:t>
            </a:r>
            <a:r>
              <a:rPr lang="en-US"/>
              <a:t>, </a:t>
            </a:r>
            <a:r>
              <a:rPr lang="en-US" i="1"/>
              <a:t>B</a:t>
            </a:r>
            <a:r>
              <a:rPr lang="en-US" i="1" baseline="30000"/>
              <a:t>d</a:t>
            </a:r>
            <a:r>
              <a:rPr lang="en-US"/>
              <a:t> </a:t>
            </a:r>
            <a:r>
              <a:rPr lang="en-US">
                <a:sym typeface="Symbol" panose="05050102010706020507" pitchFamily="18" charset="2"/>
              </a:rPr>
              <a:t></a:t>
            </a:r>
          </a:p>
          <a:p>
            <a:pPr marL="990600" lvl="1" indent="-533400">
              <a:lnSpc>
                <a:spcPct val="90000"/>
              </a:lnSpc>
              <a:spcBef>
                <a:spcPct val="20000"/>
              </a:spcBef>
            </a:pPr>
            <a:r>
              <a:rPr lang="en-US" i="1"/>
              <a:t>B</a:t>
            </a:r>
            <a:r>
              <a:rPr lang="en-US" i="1" baseline="30000"/>
              <a:t>d</a:t>
            </a:r>
            <a:r>
              <a:rPr lang="en-US"/>
              <a:t> shifts out to right</a:t>
            </a:r>
          </a:p>
          <a:p>
            <a:pPr marL="990600" lvl="1" indent="-533400">
              <a:lnSpc>
                <a:spcPct val="90000"/>
              </a:lnSpc>
              <a:spcBef>
                <a:spcPct val="20000"/>
              </a:spcBef>
              <a:buFont typeface="Times" charset="0"/>
              <a:buNone/>
            </a:pPr>
            <a:r>
              <a:rPr lang="en-US"/>
              <a:t>OR</a:t>
            </a:r>
          </a:p>
          <a:p>
            <a:pPr marL="990600" lvl="1" indent="-533400">
              <a:lnSpc>
                <a:spcPct val="90000"/>
              </a:lnSpc>
              <a:spcBef>
                <a:spcPct val="20000"/>
              </a:spcBef>
            </a:pPr>
            <a:r>
              <a:rPr lang="en-US"/>
              <a:t>Risk of other assets </a:t>
            </a:r>
            <a:r>
              <a:rPr lang="en-US">
                <a:sym typeface="Symbol" panose="05050102010706020507" pitchFamily="18" charset="2"/>
              </a:rPr>
              <a:t></a:t>
            </a:r>
            <a:r>
              <a:rPr lang="en-US"/>
              <a:t>, </a:t>
            </a:r>
            <a:r>
              <a:rPr lang="en-US" i="1"/>
              <a:t>B</a:t>
            </a:r>
            <a:r>
              <a:rPr lang="en-US" i="1" baseline="30000"/>
              <a:t>d</a:t>
            </a:r>
            <a:r>
              <a:rPr lang="en-US"/>
              <a:t> </a:t>
            </a:r>
            <a:r>
              <a:rPr lang="en-US">
                <a:sym typeface="Symbol" panose="05050102010706020507" pitchFamily="18" charset="2"/>
              </a:rPr>
              <a:t></a:t>
            </a:r>
          </a:p>
          <a:p>
            <a:pPr marL="990600" lvl="1" indent="-533400">
              <a:lnSpc>
                <a:spcPct val="90000"/>
              </a:lnSpc>
              <a:spcBef>
                <a:spcPct val="20000"/>
              </a:spcBef>
            </a:pPr>
            <a:r>
              <a:rPr lang="en-US" i="1"/>
              <a:t>B</a:t>
            </a:r>
            <a:r>
              <a:rPr lang="en-US" i="1" baseline="30000"/>
              <a:t>d</a:t>
            </a:r>
            <a:r>
              <a:rPr lang="en-US"/>
              <a:t> shifts out to right</a:t>
            </a: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6" name="Rectangle 2"/>
          <p:cNvSpPr>
            <a:spLocks noGrp="1" noChangeArrowheads="1"/>
          </p:cNvSpPr>
          <p:nvPr>
            <p:ph type="title" idx="4294967295"/>
          </p:nvPr>
        </p:nvSpPr>
        <p:spPr/>
        <p:txBody>
          <a:bodyPr/>
          <a:lstStyle/>
          <a:p>
            <a:r>
              <a:rPr lang="en-US" sz="3200"/>
              <a:t>How Factors Shift the Demand Curve</a:t>
            </a:r>
          </a:p>
        </p:txBody>
      </p:sp>
      <p:sp>
        <p:nvSpPr>
          <p:cNvPr id="163843" name="Rectangle 3"/>
          <p:cNvSpPr>
            <a:spLocks noGrp="1" noChangeArrowheads="1"/>
          </p:cNvSpPr>
          <p:nvPr>
            <p:ph type="body" idx="4294967295"/>
          </p:nvPr>
        </p:nvSpPr>
        <p:spPr>
          <a:xfrm>
            <a:off x="384175" y="1676400"/>
            <a:ext cx="6169025" cy="4419600"/>
          </a:xfrm>
        </p:spPr>
        <p:txBody>
          <a:bodyPr/>
          <a:lstStyle/>
          <a:p>
            <a:pPr marL="609600" indent="-609600">
              <a:lnSpc>
                <a:spcPct val="90000"/>
              </a:lnSpc>
              <a:spcBef>
                <a:spcPct val="40000"/>
              </a:spcBef>
              <a:buFont typeface="Times" charset="0"/>
              <a:buNone/>
            </a:pPr>
            <a:r>
              <a:rPr lang="en-US"/>
              <a:t>4.	Liquidity</a:t>
            </a:r>
          </a:p>
          <a:p>
            <a:pPr marL="990600" lvl="1" indent="-533400">
              <a:lnSpc>
                <a:spcPct val="90000"/>
              </a:lnSpc>
              <a:spcBef>
                <a:spcPct val="20000"/>
              </a:spcBef>
            </a:pPr>
            <a:r>
              <a:rPr lang="en-US"/>
              <a:t>Liquidity of bonds </a:t>
            </a:r>
            <a:r>
              <a:rPr lang="en-US">
                <a:sym typeface="Symbol" panose="05050102010706020507" pitchFamily="18" charset="2"/>
              </a:rPr>
              <a:t></a:t>
            </a:r>
            <a:r>
              <a:rPr lang="en-US"/>
              <a:t>, </a:t>
            </a:r>
            <a:r>
              <a:rPr lang="en-US" i="1"/>
              <a:t>B</a:t>
            </a:r>
            <a:r>
              <a:rPr lang="en-US" i="1" baseline="30000"/>
              <a:t>d</a:t>
            </a:r>
            <a:r>
              <a:rPr lang="en-US"/>
              <a:t> </a:t>
            </a:r>
            <a:r>
              <a:rPr lang="en-US">
                <a:sym typeface="Symbol" panose="05050102010706020507" pitchFamily="18" charset="2"/>
              </a:rPr>
              <a:t></a:t>
            </a:r>
          </a:p>
          <a:p>
            <a:pPr marL="990600" lvl="1" indent="-533400">
              <a:lnSpc>
                <a:spcPct val="90000"/>
              </a:lnSpc>
              <a:spcBef>
                <a:spcPct val="20000"/>
              </a:spcBef>
            </a:pPr>
            <a:r>
              <a:rPr lang="en-US" i="1"/>
              <a:t>B</a:t>
            </a:r>
            <a:r>
              <a:rPr lang="en-US" i="1" baseline="30000"/>
              <a:t>d</a:t>
            </a:r>
            <a:r>
              <a:rPr lang="en-US"/>
              <a:t> shifts out to right</a:t>
            </a:r>
          </a:p>
          <a:p>
            <a:pPr marL="990600" lvl="1" indent="-533400">
              <a:lnSpc>
                <a:spcPct val="90000"/>
              </a:lnSpc>
              <a:spcBef>
                <a:spcPct val="20000"/>
              </a:spcBef>
              <a:buFont typeface="Times" charset="0"/>
              <a:buNone/>
            </a:pPr>
            <a:r>
              <a:rPr lang="en-US"/>
              <a:t>OR</a:t>
            </a:r>
          </a:p>
          <a:p>
            <a:pPr marL="990600" lvl="1" indent="-533400">
              <a:lnSpc>
                <a:spcPct val="90000"/>
              </a:lnSpc>
              <a:spcBef>
                <a:spcPct val="20000"/>
              </a:spcBef>
            </a:pPr>
            <a:r>
              <a:rPr lang="en-US"/>
              <a:t>Liquidity of other assets </a:t>
            </a:r>
            <a:r>
              <a:rPr lang="en-US">
                <a:sym typeface="Symbol" panose="05050102010706020507" pitchFamily="18" charset="2"/>
              </a:rPr>
              <a:t></a:t>
            </a:r>
            <a:r>
              <a:rPr lang="en-US"/>
              <a:t>, </a:t>
            </a:r>
            <a:r>
              <a:rPr lang="en-US" i="1"/>
              <a:t>B</a:t>
            </a:r>
            <a:r>
              <a:rPr lang="en-US" i="1" baseline="30000"/>
              <a:t>d</a:t>
            </a:r>
            <a:r>
              <a:rPr lang="en-US"/>
              <a:t> </a:t>
            </a:r>
            <a:r>
              <a:rPr lang="en-US">
                <a:sym typeface="Symbol" panose="05050102010706020507" pitchFamily="18" charset="2"/>
              </a:rPr>
              <a:t></a:t>
            </a:r>
          </a:p>
          <a:p>
            <a:pPr marL="990600" lvl="1" indent="-533400">
              <a:lnSpc>
                <a:spcPct val="90000"/>
              </a:lnSpc>
              <a:spcBef>
                <a:spcPct val="20000"/>
              </a:spcBef>
            </a:pPr>
            <a:r>
              <a:rPr lang="en-US" i="1"/>
              <a:t>B</a:t>
            </a:r>
            <a:r>
              <a:rPr lang="en-US" i="1" baseline="30000"/>
              <a:t>d</a:t>
            </a:r>
            <a:r>
              <a:rPr lang="en-US"/>
              <a:t> shifts out to right</a:t>
            </a: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1" name="Rectangle 7"/>
          <p:cNvSpPr>
            <a:spLocks noGrp="1" noChangeArrowheads="1"/>
          </p:cNvSpPr>
          <p:nvPr>
            <p:ph type="title" idx="4294967295"/>
          </p:nvPr>
        </p:nvSpPr>
        <p:spPr/>
        <p:txBody>
          <a:bodyPr/>
          <a:lstStyle/>
          <a:p>
            <a:r>
              <a:rPr lang="en-US"/>
              <a:t>Shifts in the Demand Curve</a:t>
            </a:r>
          </a:p>
        </p:txBody>
      </p:sp>
      <p:pic>
        <p:nvPicPr>
          <p:cNvPr id="367624" name="Picture 8" descr="mishkin_04F02"/>
          <p:cNvPicPr preferRelativeResize="0">
            <a:picLocks noChangeAspect="1" noChangeArrowheads="1"/>
          </p:cNvPicPr>
          <p:nvPr>
            <p:custDataLst>
              <p:tags r:id="rId1"/>
            </p:custDataLst>
          </p:nvPr>
        </p:nvPicPr>
        <p:blipFill>
          <a:blip r:embed="rId3" cstate="print"/>
          <a:srcRect/>
          <a:stretch>
            <a:fillRect/>
          </a:stretch>
        </p:blipFill>
        <p:spPr bwMode="auto">
          <a:xfrm>
            <a:off x="1231900" y="1633538"/>
            <a:ext cx="6675438" cy="4541837"/>
          </a:xfrm>
          <a:prstGeom prst="rect">
            <a:avLst/>
          </a:prstGeom>
          <a:noFill/>
          <a:ln w="9525">
            <a:noFill/>
            <a:miter lim="800000"/>
            <a:headEnd/>
            <a:tailEnd/>
          </a:ln>
          <a:effectLst/>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44" name="Rectangle 2"/>
          <p:cNvSpPr>
            <a:spLocks noGrp="1" noChangeArrowheads="1"/>
          </p:cNvSpPr>
          <p:nvPr>
            <p:ph type="title" idx="4294967295"/>
          </p:nvPr>
        </p:nvSpPr>
        <p:spPr/>
        <p:txBody>
          <a:bodyPr/>
          <a:lstStyle/>
          <a:p>
            <a:r>
              <a:rPr lang="en-US" sz="3200"/>
              <a:t>Summary of Shifts </a:t>
            </a:r>
            <a:br>
              <a:rPr lang="en-US" sz="3200"/>
            </a:br>
            <a:r>
              <a:rPr lang="en-US" sz="3200"/>
              <a:t>in the Demand for Bonds</a:t>
            </a:r>
          </a:p>
        </p:txBody>
      </p:sp>
      <p:sp>
        <p:nvSpPr>
          <p:cNvPr id="135171" name="Rectangle 3"/>
          <p:cNvSpPr>
            <a:spLocks noGrp="1" noChangeArrowheads="1"/>
          </p:cNvSpPr>
          <p:nvPr>
            <p:ph type="body" idx="4294967295"/>
          </p:nvPr>
        </p:nvSpPr>
        <p:spPr/>
        <p:txBody>
          <a:bodyPr/>
          <a:lstStyle/>
          <a:p>
            <a:pPr marL="533400" indent="-533400">
              <a:spcBef>
                <a:spcPct val="50000"/>
              </a:spcBef>
              <a:buFont typeface="Times" charset="0"/>
              <a:buAutoNum type="arabicPeriod"/>
            </a:pPr>
            <a:r>
              <a:rPr lang="en-US" sz="2800" b="1"/>
              <a:t>Wealth:</a:t>
            </a:r>
            <a:r>
              <a:rPr lang="en-US" sz="2800"/>
              <a:t> in a business cycle expansion with growing wealth, the demand for bonds rises, conversely, in a recession, when income and wealth are falling, the demand for bonds falls</a:t>
            </a:r>
          </a:p>
          <a:p>
            <a:pPr marL="533400" indent="-533400">
              <a:spcBef>
                <a:spcPct val="50000"/>
              </a:spcBef>
              <a:buFont typeface="Times" charset="0"/>
              <a:buAutoNum type="arabicPeriod"/>
            </a:pPr>
            <a:r>
              <a:rPr lang="en-US" sz="2800" b="1"/>
              <a:t>Expected returns:</a:t>
            </a:r>
            <a:r>
              <a:rPr lang="en-US" sz="2800"/>
              <a:t> higher expected interest rates in the future decrease the demand for long-term bonds, conversely, lower expected interest rates in the future increase the demand for long-term bonds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spcBef>
                <a:spcPct val="50000"/>
              </a:spcBef>
            </a:pPr>
            <a:r>
              <a:rPr lang="en-US" b="1" dirty="0"/>
              <a:t>Interpretation of Interest Rate</a:t>
            </a:r>
          </a:p>
        </p:txBody>
      </p:sp>
      <p:sp>
        <p:nvSpPr>
          <p:cNvPr id="7171" name="Rectangle 3"/>
          <p:cNvSpPr>
            <a:spLocks noGrp="1" noChangeArrowheads="1"/>
          </p:cNvSpPr>
          <p:nvPr>
            <p:ph type="body" idx="1"/>
          </p:nvPr>
        </p:nvSpPr>
        <p:spPr>
          <a:xfrm>
            <a:off x="609600" y="1219200"/>
            <a:ext cx="8305800" cy="5486400"/>
          </a:xfrm>
        </p:spPr>
        <p:txBody>
          <a:bodyPr/>
          <a:lstStyle/>
          <a:p>
            <a:pPr eaLnBrk="1" hangingPunct="1">
              <a:spcBef>
                <a:spcPct val="50000"/>
              </a:spcBef>
              <a:buNone/>
            </a:pPr>
            <a:r>
              <a:rPr lang="en-US" sz="3000" dirty="0"/>
              <a:t>Interest Rate [or (Required) Rate of Return]</a:t>
            </a:r>
          </a:p>
          <a:p>
            <a:pPr eaLnBrk="1" hangingPunct="1">
              <a:spcBef>
                <a:spcPct val="50000"/>
              </a:spcBef>
              <a:buNone/>
            </a:pPr>
            <a:r>
              <a:rPr lang="en-US" sz="3000" dirty="0"/>
              <a:t>			= Risk Free Rate </a:t>
            </a:r>
          </a:p>
          <a:p>
            <a:pPr eaLnBrk="1" hangingPunct="1">
              <a:spcBef>
                <a:spcPct val="50000"/>
              </a:spcBef>
              <a:buNone/>
            </a:pPr>
            <a:r>
              <a:rPr lang="en-US" sz="3000" dirty="0"/>
              <a:t>				+ Risk Premium </a:t>
            </a:r>
          </a:p>
          <a:p>
            <a:pPr eaLnBrk="1" hangingPunct="1">
              <a:spcBef>
                <a:spcPct val="50000"/>
              </a:spcBef>
              <a:buNone/>
            </a:pPr>
            <a:r>
              <a:rPr lang="en-US" sz="3000" dirty="0"/>
              <a:t>				+ Inflation Premium</a:t>
            </a:r>
          </a:p>
          <a:p>
            <a:pPr eaLnBrk="1" hangingPunct="1">
              <a:spcBef>
                <a:spcPct val="50000"/>
              </a:spcBef>
              <a:buNone/>
            </a:pPr>
            <a:r>
              <a:rPr lang="en-US" sz="2800" dirty="0"/>
              <a:t>  Risk free rate: Preference of individuals for cash on hand versus future income.</a:t>
            </a:r>
          </a:p>
          <a:p>
            <a:pPr eaLnBrk="1" hangingPunct="1">
              <a:spcBef>
                <a:spcPct val="50000"/>
              </a:spcBef>
              <a:buFontTx/>
              <a:buNone/>
            </a:pPr>
            <a:endParaRPr lang="en-US" sz="2600" dirty="0"/>
          </a:p>
          <a:p>
            <a:pPr eaLnBrk="1" hangingPunct="1">
              <a:buFontTx/>
              <a:buNone/>
            </a:pPr>
            <a:endParaRPr lang="en-US" sz="2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68" name="Rectangle 4"/>
          <p:cNvSpPr>
            <a:spLocks noGrp="1" noChangeArrowheads="1"/>
          </p:cNvSpPr>
          <p:nvPr>
            <p:ph type="title" idx="4294967295"/>
          </p:nvPr>
        </p:nvSpPr>
        <p:spPr/>
        <p:txBody>
          <a:bodyPr/>
          <a:lstStyle/>
          <a:p>
            <a:r>
              <a:rPr lang="en-US" sz="3200"/>
              <a:t>Summary of Shifts </a:t>
            </a:r>
            <a:br>
              <a:rPr lang="en-US" sz="3200"/>
            </a:br>
            <a:r>
              <a:rPr lang="en-US" sz="3200"/>
              <a:t>in the Demand for Bonds (2)</a:t>
            </a:r>
          </a:p>
        </p:txBody>
      </p:sp>
      <p:sp>
        <p:nvSpPr>
          <p:cNvPr id="136197" name="Rectangle 5"/>
          <p:cNvSpPr>
            <a:spLocks noGrp="1" noChangeArrowheads="1"/>
          </p:cNvSpPr>
          <p:nvPr>
            <p:ph type="body" idx="4294967295"/>
          </p:nvPr>
        </p:nvSpPr>
        <p:spPr/>
        <p:txBody>
          <a:bodyPr/>
          <a:lstStyle/>
          <a:p>
            <a:pPr marL="533400" indent="-533400">
              <a:buFont typeface="Times" charset="0"/>
              <a:buAutoNum type="arabicPeriod" startAt="3"/>
            </a:pPr>
            <a:r>
              <a:rPr lang="en-US" sz="2800" b="1"/>
              <a:t>Risk:</a:t>
            </a:r>
            <a:r>
              <a:rPr lang="en-US" sz="2800"/>
              <a:t> an increase in the riskiness of bonds causes the demand for bonds to fall, conversely, an increase in the riskiness of alternative assets (like stocks) causes the demand for bonds </a:t>
            </a:r>
            <a:br>
              <a:rPr lang="en-US" sz="2800"/>
            </a:br>
            <a:r>
              <a:rPr lang="en-US" sz="2800"/>
              <a:t>to rise</a:t>
            </a:r>
          </a:p>
          <a:p>
            <a:pPr marL="533400" indent="-533400">
              <a:buFont typeface="Times" charset="0"/>
              <a:buAutoNum type="arabicPeriod" startAt="3"/>
            </a:pPr>
            <a:r>
              <a:rPr lang="en-US" sz="2800" b="1"/>
              <a:t>Liquidity:</a:t>
            </a:r>
            <a:r>
              <a:rPr lang="en-US" sz="2800"/>
              <a:t> increased liquidity of the bond market  results in an increased demand for bonds, conversely, increased liquidity of alternative asset markets (like the stock market) lowers the demand for bonds</a:t>
            </a: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8"/>
          <p:cNvSpPr>
            <a:spLocks noGrp="1" noChangeArrowheads="1"/>
          </p:cNvSpPr>
          <p:nvPr>
            <p:ph type="title" idx="4294967295"/>
          </p:nvPr>
        </p:nvSpPr>
        <p:spPr/>
        <p:txBody>
          <a:bodyPr/>
          <a:lstStyle/>
          <a:p>
            <a:r>
              <a:rPr lang="en-US"/>
              <a:t>Factors That Shift Supply Curve</a:t>
            </a:r>
          </a:p>
        </p:txBody>
      </p:sp>
      <p:sp>
        <p:nvSpPr>
          <p:cNvPr id="370695" name="TextBox 6"/>
          <p:cNvSpPr txBox="1">
            <a:spLocks noChangeArrowheads="1"/>
          </p:cNvSpPr>
          <p:nvPr/>
        </p:nvSpPr>
        <p:spPr bwMode="auto">
          <a:xfrm>
            <a:off x="457200" y="1552575"/>
            <a:ext cx="3276600" cy="1800225"/>
          </a:xfrm>
          <a:prstGeom prst="rect">
            <a:avLst/>
          </a:prstGeom>
          <a:noFill/>
          <a:ln w="9525">
            <a:noFill/>
            <a:miter lim="800000"/>
          </a:ln>
        </p:spPr>
        <p:txBody>
          <a:bodyPr>
            <a:spAutoFit/>
          </a:bodyPr>
          <a:lstStyle/>
          <a:p>
            <a:r>
              <a:rPr lang="en-US" sz="2800"/>
              <a:t>We now turn to the supply curve.  </a:t>
            </a:r>
            <a:br>
              <a:rPr lang="en-US" sz="2800"/>
            </a:br>
            <a:r>
              <a:rPr lang="en-US" sz="2800"/>
              <a:t>We summarize the effects in this table:</a:t>
            </a:r>
          </a:p>
        </p:txBody>
      </p:sp>
      <p:pic>
        <p:nvPicPr>
          <p:cNvPr id="370696" name="Picture 8" descr="mishkin_04t03"/>
          <p:cNvPicPr preferRelativeResize="0">
            <a:picLocks noChangeAspect="1" noChangeArrowheads="1"/>
          </p:cNvPicPr>
          <p:nvPr>
            <p:custDataLst>
              <p:tags r:id="rId1"/>
            </p:custDataLst>
          </p:nvPr>
        </p:nvPicPr>
        <p:blipFill>
          <a:blip r:embed="rId3" cstate="print"/>
          <a:srcRect/>
          <a:stretch>
            <a:fillRect/>
          </a:stretch>
        </p:blipFill>
        <p:spPr bwMode="auto">
          <a:xfrm>
            <a:off x="3929063" y="1338263"/>
            <a:ext cx="5026025" cy="5387975"/>
          </a:xfrm>
          <a:prstGeom prst="rect">
            <a:avLst/>
          </a:prstGeom>
          <a:noFill/>
          <a:ln w="9525">
            <a:noFill/>
            <a:miter lim="800000"/>
            <a:headEnd/>
            <a:tailEnd/>
          </a:ln>
          <a:effectLst/>
        </p:spPr>
      </p:pic>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40" name="Rectangle 7"/>
          <p:cNvSpPr>
            <a:spLocks noGrp="1" noChangeArrowheads="1"/>
          </p:cNvSpPr>
          <p:nvPr>
            <p:ph type="title" idx="4294967295"/>
          </p:nvPr>
        </p:nvSpPr>
        <p:spPr/>
        <p:txBody>
          <a:bodyPr/>
          <a:lstStyle/>
          <a:p>
            <a:r>
              <a:rPr lang="en-US"/>
              <a:t>Shifts in the Supply Curve</a:t>
            </a:r>
          </a:p>
        </p:txBody>
      </p:sp>
      <p:sp>
        <p:nvSpPr>
          <p:cNvPr id="43017" name="Rectangle 9"/>
          <p:cNvSpPr>
            <a:spLocks noGrp="1" noChangeArrowheads="1"/>
          </p:cNvSpPr>
          <p:nvPr>
            <p:ph type="body" idx="4294967295"/>
          </p:nvPr>
        </p:nvSpPr>
        <p:spPr>
          <a:xfrm>
            <a:off x="384175" y="1676400"/>
            <a:ext cx="6321425" cy="4419600"/>
          </a:xfrm>
        </p:spPr>
        <p:txBody>
          <a:bodyPr/>
          <a:lstStyle/>
          <a:p>
            <a:pPr marL="609600" indent="-609600">
              <a:lnSpc>
                <a:spcPct val="90000"/>
              </a:lnSpc>
              <a:buFont typeface="Times" charset="0"/>
              <a:buAutoNum type="arabicPeriod"/>
            </a:pPr>
            <a:r>
              <a:rPr lang="en-US" sz="2800"/>
              <a:t>Profitability of Investment Opportunities</a:t>
            </a:r>
          </a:p>
          <a:p>
            <a:pPr marL="990600" lvl="1" indent="-533400">
              <a:lnSpc>
                <a:spcPct val="90000"/>
              </a:lnSpc>
            </a:pPr>
            <a:r>
              <a:rPr lang="en-US"/>
              <a:t>Business cycle expansion,</a:t>
            </a:r>
          </a:p>
          <a:p>
            <a:pPr marL="990600" lvl="1" indent="-533400">
              <a:lnSpc>
                <a:spcPct val="90000"/>
              </a:lnSpc>
            </a:pPr>
            <a:r>
              <a:rPr lang="en-US"/>
              <a:t>investment opportunities </a:t>
            </a:r>
            <a:r>
              <a:rPr lang="en-US">
                <a:sym typeface="Symbol" panose="05050102010706020507" pitchFamily="18" charset="2"/>
              </a:rPr>
              <a:t></a:t>
            </a:r>
            <a:r>
              <a:rPr lang="en-US"/>
              <a:t>, </a:t>
            </a:r>
            <a:r>
              <a:rPr lang="en-US" i="1"/>
              <a:t>B</a:t>
            </a:r>
            <a:r>
              <a:rPr lang="en-US" i="1" baseline="30000"/>
              <a:t>s</a:t>
            </a:r>
            <a:r>
              <a:rPr lang="en-US"/>
              <a:t> </a:t>
            </a:r>
            <a:r>
              <a:rPr lang="en-US">
                <a:sym typeface="Symbol" panose="05050102010706020507" pitchFamily="18" charset="2"/>
              </a:rPr>
              <a:t></a:t>
            </a:r>
            <a:r>
              <a:rPr lang="en-US"/>
              <a:t>, </a:t>
            </a:r>
          </a:p>
          <a:p>
            <a:pPr marL="990600" lvl="1" indent="-533400">
              <a:lnSpc>
                <a:spcPct val="90000"/>
              </a:lnSpc>
            </a:pPr>
            <a:r>
              <a:rPr lang="en-US"/>
              <a:t>Bs shifts out to right</a:t>
            </a: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4" name="Rectangle 7"/>
          <p:cNvSpPr>
            <a:spLocks noGrp="1" noChangeArrowheads="1"/>
          </p:cNvSpPr>
          <p:nvPr>
            <p:ph type="title" idx="4294967295"/>
          </p:nvPr>
        </p:nvSpPr>
        <p:spPr/>
        <p:txBody>
          <a:bodyPr/>
          <a:lstStyle/>
          <a:p>
            <a:r>
              <a:rPr lang="en-US"/>
              <a:t>Shifts in the Supply Curve</a:t>
            </a:r>
          </a:p>
        </p:txBody>
      </p:sp>
      <p:sp>
        <p:nvSpPr>
          <p:cNvPr id="43017" name="Rectangle 9"/>
          <p:cNvSpPr>
            <a:spLocks noGrp="1" noChangeArrowheads="1"/>
          </p:cNvSpPr>
          <p:nvPr>
            <p:ph type="body" idx="4294967295"/>
          </p:nvPr>
        </p:nvSpPr>
        <p:spPr>
          <a:xfrm>
            <a:off x="384175" y="1676400"/>
            <a:ext cx="7921625" cy="1981200"/>
          </a:xfrm>
        </p:spPr>
        <p:txBody>
          <a:bodyPr/>
          <a:lstStyle/>
          <a:p>
            <a:pPr marL="609600" indent="-609600">
              <a:lnSpc>
                <a:spcPct val="90000"/>
              </a:lnSpc>
              <a:buFont typeface="Times" charset="0"/>
              <a:buNone/>
            </a:pPr>
            <a:r>
              <a:rPr lang="en-US" sz="2800"/>
              <a:t>2.	Expected Inflation</a:t>
            </a:r>
          </a:p>
          <a:p>
            <a:pPr marL="990600" lvl="1" indent="-533400">
              <a:lnSpc>
                <a:spcPct val="90000"/>
              </a:lnSpc>
            </a:pPr>
            <a:r>
              <a:rPr lang="en-US" i="1"/>
              <a:t>π</a:t>
            </a:r>
            <a:r>
              <a:rPr lang="en-US" i="1" baseline="30000"/>
              <a:t>e</a:t>
            </a:r>
            <a:r>
              <a:rPr lang="en-US"/>
              <a:t> </a:t>
            </a:r>
            <a:r>
              <a:rPr lang="en-US">
                <a:sym typeface="Symbol" panose="05050102010706020507" pitchFamily="18" charset="2"/>
              </a:rPr>
              <a:t></a:t>
            </a:r>
            <a:r>
              <a:rPr lang="en-US"/>
              <a:t>, </a:t>
            </a:r>
            <a:r>
              <a:rPr lang="en-US" i="1"/>
              <a:t>B</a:t>
            </a:r>
            <a:r>
              <a:rPr lang="en-US" i="1" baseline="30000"/>
              <a:t>s</a:t>
            </a:r>
            <a:r>
              <a:rPr lang="en-US"/>
              <a:t> </a:t>
            </a:r>
            <a:r>
              <a:rPr lang="en-US">
                <a:sym typeface="Symbol" panose="05050102010706020507" pitchFamily="18" charset="2"/>
              </a:rPr>
              <a:t></a:t>
            </a:r>
          </a:p>
          <a:p>
            <a:pPr marL="990600" lvl="1" indent="-533400">
              <a:lnSpc>
                <a:spcPct val="90000"/>
              </a:lnSpc>
            </a:pPr>
            <a:r>
              <a:rPr lang="en-US" i="1"/>
              <a:t>B</a:t>
            </a:r>
            <a:r>
              <a:rPr lang="en-US" i="1" baseline="30000"/>
              <a:t>s</a:t>
            </a:r>
            <a:r>
              <a:rPr lang="en-US"/>
              <a:t> shifts out </a:t>
            </a:r>
            <a:br>
              <a:rPr lang="en-US"/>
            </a:br>
            <a:r>
              <a:rPr lang="en-US"/>
              <a:t>to right</a:t>
            </a:r>
          </a:p>
        </p:txBody>
      </p:sp>
      <p:sp>
        <p:nvSpPr>
          <p:cNvPr id="9" name="Rectangle 9"/>
          <p:cNvSpPr txBox="1">
            <a:spLocks noChangeArrowheads="1"/>
          </p:cNvSpPr>
          <p:nvPr/>
        </p:nvSpPr>
        <p:spPr bwMode="auto">
          <a:xfrm>
            <a:off x="381000" y="4038600"/>
            <a:ext cx="8001000" cy="2362200"/>
          </a:xfrm>
          <a:prstGeom prst="rect">
            <a:avLst/>
          </a:prstGeom>
          <a:noFill/>
          <a:ln w="9525">
            <a:noFill/>
            <a:miter lim="800000"/>
          </a:ln>
          <a:effectLst/>
        </p:spPr>
        <p:txBody>
          <a:bodyPr/>
          <a:lstStyle/>
          <a:p>
            <a:pPr marL="609600" indent="-609600" eaLnBrk="1" hangingPunct="1">
              <a:lnSpc>
                <a:spcPct val="90000"/>
              </a:lnSpc>
              <a:spcBef>
                <a:spcPct val="30000"/>
              </a:spcBef>
              <a:buClr>
                <a:schemeClr val="tx1"/>
              </a:buClr>
              <a:buFont typeface="Times" charset="0"/>
              <a:buNone/>
            </a:pPr>
            <a:r>
              <a:rPr lang="en-US" sz="2800"/>
              <a:t>3.	Government Activities</a:t>
            </a:r>
          </a:p>
          <a:p>
            <a:pPr marL="990600" lvl="1" indent="-533400" eaLnBrk="1" hangingPunct="1">
              <a:lnSpc>
                <a:spcPct val="90000"/>
              </a:lnSpc>
              <a:spcBef>
                <a:spcPct val="30000"/>
              </a:spcBef>
              <a:buClr>
                <a:schemeClr val="tx1"/>
              </a:buClr>
              <a:buFont typeface="Times" charset="0"/>
              <a:buChar char="–"/>
            </a:pPr>
            <a:r>
              <a:rPr lang="en-US" sz="2800"/>
              <a:t>Deficits </a:t>
            </a:r>
            <a:r>
              <a:rPr lang="en-US" sz="2800">
                <a:sym typeface="Symbol" panose="05050102010706020507" pitchFamily="18" charset="2"/>
              </a:rPr>
              <a:t></a:t>
            </a:r>
            <a:r>
              <a:rPr lang="en-US" sz="2800"/>
              <a:t>, </a:t>
            </a:r>
            <a:r>
              <a:rPr lang="en-US" sz="2800" i="1"/>
              <a:t>B</a:t>
            </a:r>
            <a:r>
              <a:rPr lang="en-US" sz="2800" i="1" baseline="30000"/>
              <a:t>s</a:t>
            </a:r>
            <a:r>
              <a:rPr lang="en-US" sz="2800"/>
              <a:t> </a:t>
            </a:r>
            <a:r>
              <a:rPr lang="en-US" sz="2800">
                <a:sym typeface="Symbol" panose="05050102010706020507" pitchFamily="18" charset="2"/>
              </a:rPr>
              <a:t></a:t>
            </a:r>
          </a:p>
          <a:p>
            <a:pPr marL="990600" lvl="1" indent="-533400" eaLnBrk="1" hangingPunct="1">
              <a:lnSpc>
                <a:spcPct val="90000"/>
              </a:lnSpc>
              <a:spcBef>
                <a:spcPct val="30000"/>
              </a:spcBef>
              <a:buClr>
                <a:schemeClr val="tx1"/>
              </a:buClr>
              <a:buFont typeface="Times" charset="0"/>
              <a:buChar char="–"/>
            </a:pPr>
            <a:r>
              <a:rPr lang="en-US" sz="2800" i="1"/>
              <a:t>B</a:t>
            </a:r>
            <a:r>
              <a:rPr lang="en-US" sz="2800" i="1" baseline="30000"/>
              <a:t>s</a:t>
            </a:r>
            <a:r>
              <a:rPr lang="en-US" sz="2800"/>
              <a:t> shifts out to right</a:t>
            </a: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7"/>
          <p:cNvSpPr>
            <a:spLocks noGrp="1" noChangeArrowheads="1"/>
          </p:cNvSpPr>
          <p:nvPr>
            <p:ph type="title" idx="4294967295"/>
          </p:nvPr>
        </p:nvSpPr>
        <p:spPr/>
        <p:txBody>
          <a:bodyPr/>
          <a:lstStyle/>
          <a:p>
            <a:r>
              <a:rPr lang="en-US"/>
              <a:t>Shifts in the Supply Curve</a:t>
            </a:r>
          </a:p>
        </p:txBody>
      </p:sp>
      <p:pic>
        <p:nvPicPr>
          <p:cNvPr id="374792" name="Picture 8" descr="mishkin_04F03"/>
          <p:cNvPicPr preferRelativeResize="0">
            <a:picLocks noChangeAspect="1" noChangeArrowheads="1"/>
          </p:cNvPicPr>
          <p:nvPr>
            <p:custDataLst>
              <p:tags r:id="rId1"/>
            </p:custDataLst>
          </p:nvPr>
        </p:nvPicPr>
        <p:blipFill>
          <a:blip r:embed="rId3" cstate="print"/>
          <a:srcRect/>
          <a:stretch>
            <a:fillRect/>
          </a:stretch>
        </p:blipFill>
        <p:spPr bwMode="auto">
          <a:xfrm>
            <a:off x="1219200" y="1533525"/>
            <a:ext cx="6675438" cy="4557713"/>
          </a:xfrm>
          <a:prstGeom prst="rect">
            <a:avLst/>
          </a:prstGeom>
          <a:noFill/>
          <a:ln w="9525">
            <a:noFill/>
            <a:miter lim="800000"/>
            <a:headEnd/>
            <a:tailEnd/>
          </a:ln>
          <a:effectLst/>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2" name="Rectangle 4"/>
          <p:cNvSpPr>
            <a:spLocks noGrp="1" noChangeArrowheads="1"/>
          </p:cNvSpPr>
          <p:nvPr>
            <p:ph type="title" idx="4294967295"/>
          </p:nvPr>
        </p:nvSpPr>
        <p:spPr/>
        <p:txBody>
          <a:bodyPr/>
          <a:lstStyle/>
          <a:p>
            <a:r>
              <a:rPr lang="en-US" sz="3200"/>
              <a:t>Summary of Shifts </a:t>
            </a:r>
            <a:br>
              <a:rPr lang="en-US" sz="3200"/>
            </a:br>
            <a:r>
              <a:rPr lang="en-US" sz="3200"/>
              <a:t>in the Supply of Bonds</a:t>
            </a:r>
          </a:p>
        </p:txBody>
      </p:sp>
      <p:sp>
        <p:nvSpPr>
          <p:cNvPr id="137221" name="Rectangle 5"/>
          <p:cNvSpPr>
            <a:spLocks noGrp="1" noChangeArrowheads="1"/>
          </p:cNvSpPr>
          <p:nvPr>
            <p:ph type="body" idx="4294967295"/>
          </p:nvPr>
        </p:nvSpPr>
        <p:spPr/>
        <p:txBody>
          <a:bodyPr/>
          <a:lstStyle/>
          <a:p>
            <a:pPr marL="609600" indent="-609600">
              <a:spcBef>
                <a:spcPct val="50000"/>
              </a:spcBef>
              <a:buFont typeface="Times" charset="0"/>
              <a:buAutoNum type="arabicPeriod"/>
            </a:pPr>
            <a:r>
              <a:rPr lang="en-US" sz="2400" b="1"/>
              <a:t>Expected Profitability of Investment Opportunities: </a:t>
            </a:r>
            <a:r>
              <a:rPr lang="en-US" sz="2400"/>
              <a:t>in a business cycle expansion, the supply of bonds increases, conversely, in a recession, when there are far fewer expected profitable investment opportunities, the supply of bonds falls</a:t>
            </a:r>
          </a:p>
          <a:p>
            <a:pPr marL="609600" indent="-609600">
              <a:spcBef>
                <a:spcPct val="50000"/>
              </a:spcBef>
              <a:buFont typeface="Times" charset="0"/>
              <a:buAutoNum type="arabicPeriod"/>
            </a:pPr>
            <a:r>
              <a:rPr lang="en-US" sz="2400" b="1"/>
              <a:t>Expected Inflation:</a:t>
            </a:r>
            <a:r>
              <a:rPr lang="en-US" sz="2400"/>
              <a:t> an increase in expected inflation causes the supply of bonds to increase</a:t>
            </a:r>
          </a:p>
          <a:p>
            <a:pPr marL="609600" indent="-609600">
              <a:spcBef>
                <a:spcPct val="50000"/>
              </a:spcBef>
              <a:buFont typeface="Times" charset="0"/>
              <a:buAutoNum type="arabicPeriod"/>
            </a:pPr>
            <a:r>
              <a:rPr lang="en-US" sz="2400" b="1"/>
              <a:t>Government Activities: </a:t>
            </a:r>
            <a:r>
              <a:rPr lang="en-US" sz="2400"/>
              <a:t>higher government deficits increase the supply of bonds, conversely, government surpluses decrease the supply of bonds</a:t>
            </a:r>
            <a:endParaRPr lang="en-US" sz="2800"/>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itle 1"/>
          <p:cNvSpPr>
            <a:spLocks noGrp="1"/>
          </p:cNvSpPr>
          <p:nvPr>
            <p:ph type="title" idx="4294967295"/>
          </p:nvPr>
        </p:nvSpPr>
        <p:spPr/>
        <p:txBody>
          <a:bodyPr/>
          <a:lstStyle/>
          <a:p>
            <a:r>
              <a:rPr lang="en-US"/>
              <a:t>Case: Fisher Effect</a:t>
            </a:r>
          </a:p>
        </p:txBody>
      </p:sp>
      <p:sp>
        <p:nvSpPr>
          <p:cNvPr id="376835" name="Content Placeholder 2"/>
          <p:cNvSpPr>
            <a:spLocks noGrp="1"/>
          </p:cNvSpPr>
          <p:nvPr>
            <p:ph idx="4294967295"/>
          </p:nvPr>
        </p:nvSpPr>
        <p:spPr/>
        <p:txBody>
          <a:bodyPr/>
          <a:lstStyle/>
          <a:p>
            <a:pPr>
              <a:buFont typeface="Times" charset="0"/>
              <a:buNone/>
            </a:pPr>
            <a:r>
              <a:rPr lang="en-US" dirty="0"/>
              <a:t>	Recall that rates are composed of several components: a real rate, an inflation premium, and various risk premiums.</a:t>
            </a:r>
          </a:p>
          <a:p>
            <a:pPr>
              <a:buFont typeface="Times" charset="0"/>
              <a:buNone/>
            </a:pPr>
            <a:endParaRPr lang="en-US" sz="1100" dirty="0"/>
          </a:p>
          <a:p>
            <a:pPr>
              <a:buFont typeface="Times" charset="0"/>
              <a:buNone/>
            </a:pPr>
            <a:r>
              <a:rPr lang="en-US" dirty="0"/>
              <a:t>	What if there is only a change in expected inflation?</a:t>
            </a:r>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7865" name="Picture 9" descr="mishkin_04F04"/>
          <p:cNvPicPr preferRelativeResize="0">
            <a:picLocks noChangeAspect="1" noChangeArrowheads="1"/>
          </p:cNvPicPr>
          <p:nvPr>
            <p:custDataLst>
              <p:tags r:id="rId1"/>
            </p:custDataLst>
          </p:nvPr>
        </p:nvPicPr>
        <p:blipFill>
          <a:blip r:embed="rId3" cstate="print"/>
          <a:srcRect/>
          <a:stretch>
            <a:fillRect/>
          </a:stretch>
        </p:blipFill>
        <p:spPr bwMode="auto">
          <a:xfrm>
            <a:off x="1738313" y="1643063"/>
            <a:ext cx="7091362" cy="4519612"/>
          </a:xfrm>
          <a:prstGeom prst="rect">
            <a:avLst/>
          </a:prstGeom>
          <a:noFill/>
          <a:ln w="9525">
            <a:noFill/>
            <a:miter lim="800000"/>
            <a:headEnd/>
            <a:tailEnd/>
          </a:ln>
          <a:effectLst/>
        </p:spPr>
      </p:pic>
      <p:sp>
        <p:nvSpPr>
          <p:cNvPr id="377861" name="Rectangle 6"/>
          <p:cNvSpPr>
            <a:spLocks noGrp="1" noChangeArrowheads="1"/>
          </p:cNvSpPr>
          <p:nvPr>
            <p:ph type="title" idx="4294967295"/>
          </p:nvPr>
        </p:nvSpPr>
        <p:spPr/>
        <p:txBody>
          <a:bodyPr/>
          <a:lstStyle/>
          <a:p>
            <a:r>
              <a:rPr lang="en-US"/>
              <a:t>Changes in </a:t>
            </a:r>
            <a:r>
              <a:rPr lang="en-US" i="1"/>
              <a:t>π</a:t>
            </a:r>
            <a:r>
              <a:rPr lang="en-US" i="1" baseline="30000"/>
              <a:t>e</a:t>
            </a:r>
            <a:r>
              <a:rPr lang="en-US"/>
              <a:t>: The Fisher Effect </a:t>
            </a:r>
          </a:p>
        </p:txBody>
      </p:sp>
      <p:sp>
        <p:nvSpPr>
          <p:cNvPr id="45063" name="Rectangle 7"/>
          <p:cNvSpPr>
            <a:spLocks noGrp="1" noChangeArrowheads="1"/>
          </p:cNvSpPr>
          <p:nvPr>
            <p:ph type="body" idx="4294967295"/>
          </p:nvPr>
        </p:nvSpPr>
        <p:spPr>
          <a:xfrm>
            <a:off x="323850" y="1676400"/>
            <a:ext cx="3182938" cy="3124200"/>
          </a:xfrm>
        </p:spPr>
        <p:txBody>
          <a:bodyPr/>
          <a:lstStyle/>
          <a:p>
            <a:r>
              <a:rPr lang="en-US" sz="2400"/>
              <a:t>If </a:t>
            </a:r>
            <a:r>
              <a:rPr lang="en-US" sz="2400" i="1"/>
              <a:t>π</a:t>
            </a:r>
            <a:r>
              <a:rPr lang="en-US" sz="2400" i="1" baseline="30000"/>
              <a:t>e</a:t>
            </a:r>
            <a:r>
              <a:rPr lang="en-US" sz="2400"/>
              <a:t> </a:t>
            </a:r>
            <a:r>
              <a:rPr lang="en-US" sz="2400">
                <a:sym typeface="Symbol" panose="05050102010706020507" pitchFamily="18" charset="2"/>
              </a:rPr>
              <a:t></a:t>
            </a:r>
            <a:endParaRPr lang="en-US" sz="2400"/>
          </a:p>
          <a:p>
            <a:pPr marL="857250" lvl="1" indent="-400050">
              <a:buFont typeface="Times" charset="0"/>
              <a:buAutoNum type="arabicPeriod"/>
            </a:pPr>
            <a:r>
              <a:rPr lang="en-US" sz="2000"/>
              <a:t>Relative </a:t>
            </a:r>
            <a:r>
              <a:rPr lang="en-US" sz="2000" i="1"/>
              <a:t>R</a:t>
            </a:r>
            <a:r>
              <a:rPr lang="en-US" sz="2000" i="1" baseline="30000"/>
              <a:t>e</a:t>
            </a:r>
            <a:r>
              <a:rPr lang="en-US" sz="2000"/>
              <a:t> </a:t>
            </a:r>
            <a:r>
              <a:rPr lang="en-US" sz="2000">
                <a:sym typeface="Symbol" panose="05050102010706020507" pitchFamily="18" charset="2"/>
              </a:rPr>
              <a:t></a:t>
            </a:r>
            <a:r>
              <a:rPr lang="en-US" sz="2000"/>
              <a:t>, </a:t>
            </a:r>
            <a:br>
              <a:rPr lang="en-US" sz="2000"/>
            </a:br>
            <a:r>
              <a:rPr lang="en-US" sz="2000" i="1"/>
              <a:t>B</a:t>
            </a:r>
            <a:r>
              <a:rPr lang="en-US" sz="2000" i="1" baseline="30000"/>
              <a:t>d</a:t>
            </a:r>
            <a:r>
              <a:rPr lang="en-US" sz="2000"/>
              <a:t> shifts </a:t>
            </a:r>
            <a:br>
              <a:rPr lang="en-US" sz="2000"/>
            </a:br>
            <a:r>
              <a:rPr lang="en-US" sz="2000"/>
              <a:t>in to left</a:t>
            </a:r>
          </a:p>
          <a:p>
            <a:pPr marL="857250" lvl="1" indent="-400050">
              <a:buFont typeface="Times" charset="0"/>
              <a:buAutoNum type="arabicPeriod"/>
            </a:pPr>
            <a:r>
              <a:rPr lang="en-US" sz="2000" i="1"/>
              <a:t>B</a:t>
            </a:r>
            <a:r>
              <a:rPr lang="en-US" sz="2000" i="1" baseline="30000"/>
              <a:t>s</a:t>
            </a:r>
            <a:r>
              <a:rPr lang="en-US" sz="2000"/>
              <a:t> </a:t>
            </a:r>
            <a:r>
              <a:rPr lang="en-US" sz="2000">
                <a:sym typeface="Symbol" panose="05050102010706020507" pitchFamily="18" charset="2"/>
              </a:rPr>
              <a:t></a:t>
            </a:r>
            <a:r>
              <a:rPr lang="en-US" sz="2000"/>
              <a:t>, </a:t>
            </a:r>
            <a:r>
              <a:rPr lang="en-US" sz="2000" i="1"/>
              <a:t>B</a:t>
            </a:r>
            <a:r>
              <a:rPr lang="en-US" sz="2000" i="1" baseline="30000"/>
              <a:t>s</a:t>
            </a:r>
            <a:r>
              <a:rPr lang="en-US" sz="2000"/>
              <a:t> shifts </a:t>
            </a:r>
            <a:br>
              <a:rPr lang="en-US" sz="2000"/>
            </a:br>
            <a:r>
              <a:rPr lang="en-US" sz="2000"/>
              <a:t>out to right</a:t>
            </a:r>
          </a:p>
          <a:p>
            <a:pPr marL="857250" lvl="1" indent="-400050">
              <a:buFont typeface="Times" charset="0"/>
              <a:buAutoNum type="arabicPeriod"/>
            </a:pPr>
            <a:r>
              <a:rPr lang="en-US" sz="2000" i="1"/>
              <a:t>P</a:t>
            </a:r>
            <a:r>
              <a:rPr lang="en-US" sz="2000"/>
              <a:t> </a:t>
            </a:r>
            <a:r>
              <a:rPr lang="en-US" sz="2000">
                <a:sym typeface="Symbol" panose="05050102010706020507" pitchFamily="18" charset="2"/>
              </a:rPr>
              <a:t></a:t>
            </a:r>
            <a:r>
              <a:rPr lang="en-US" sz="2000"/>
              <a:t>, </a:t>
            </a:r>
            <a:r>
              <a:rPr lang="en-US" sz="2000" i="1"/>
              <a:t>i</a:t>
            </a:r>
            <a:r>
              <a:rPr lang="en-US" sz="2000"/>
              <a:t> </a:t>
            </a:r>
            <a:r>
              <a:rPr lang="en-US" sz="2000">
                <a:sym typeface="Symbol" panose="05050102010706020507" pitchFamily="18" charset="2"/>
              </a:rPr>
              <a:t></a:t>
            </a:r>
            <a:r>
              <a:rPr lang="en-US" sz="2000"/>
              <a:t> </a:t>
            </a: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Rectangle 13"/>
          <p:cNvSpPr>
            <a:spLocks noGrp="1" noChangeArrowheads="1"/>
          </p:cNvSpPr>
          <p:nvPr>
            <p:ph type="title" idx="4294967295"/>
          </p:nvPr>
        </p:nvSpPr>
        <p:spPr/>
        <p:txBody>
          <a:bodyPr/>
          <a:lstStyle/>
          <a:p>
            <a:r>
              <a:rPr lang="en-US" sz="3200"/>
              <a:t>Evidence on the Fisher Effect </a:t>
            </a:r>
            <a:br>
              <a:rPr lang="en-US" sz="3200"/>
            </a:br>
            <a:r>
              <a:rPr lang="en-US" sz="3200"/>
              <a:t>in the United States</a:t>
            </a:r>
          </a:p>
        </p:txBody>
      </p:sp>
      <p:pic>
        <p:nvPicPr>
          <p:cNvPr id="3" name="Picture 2"/>
          <p:cNvPicPr>
            <a:picLocks noChangeAspect="1"/>
          </p:cNvPicPr>
          <p:nvPr/>
        </p:nvPicPr>
        <p:blipFill>
          <a:blip r:embed="rId2"/>
          <a:stretch>
            <a:fillRect/>
          </a:stretch>
        </p:blipFill>
        <p:spPr>
          <a:xfrm>
            <a:off x="609600" y="1417638"/>
            <a:ext cx="8229600" cy="4602162"/>
          </a:xfrm>
          <a:prstGeom prst="rect">
            <a:avLst/>
          </a:prstGeom>
        </p:spPr>
      </p:pic>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8" name="Rectangle 4"/>
          <p:cNvSpPr>
            <a:spLocks noGrp="1" noChangeArrowheads="1"/>
          </p:cNvSpPr>
          <p:nvPr>
            <p:ph type="title" idx="4294967295"/>
          </p:nvPr>
        </p:nvSpPr>
        <p:spPr/>
        <p:txBody>
          <a:bodyPr/>
          <a:lstStyle/>
          <a:p>
            <a:r>
              <a:rPr lang="en-US"/>
              <a:t>Summary of the Fisher Effect</a:t>
            </a:r>
          </a:p>
        </p:txBody>
      </p:sp>
      <p:sp>
        <p:nvSpPr>
          <p:cNvPr id="140293" name="Rectangle 5"/>
          <p:cNvSpPr>
            <a:spLocks noGrp="1" noChangeArrowheads="1"/>
          </p:cNvSpPr>
          <p:nvPr>
            <p:ph type="body" idx="4294967295"/>
          </p:nvPr>
        </p:nvSpPr>
        <p:spPr/>
        <p:txBody>
          <a:bodyPr/>
          <a:lstStyle/>
          <a:p>
            <a:pPr marL="609600" indent="-609600">
              <a:lnSpc>
                <a:spcPct val="90000"/>
              </a:lnSpc>
              <a:spcBef>
                <a:spcPct val="50000"/>
              </a:spcBef>
              <a:buFont typeface="Times" charset="0"/>
              <a:buAutoNum type="arabicPeriod"/>
            </a:pPr>
            <a:r>
              <a:rPr lang="en-US" sz="2400"/>
              <a:t>If expected inflation rises from 5% to 10%, the expected return on bonds relative to real assets falls and, as a result, the demand for bonds falls</a:t>
            </a:r>
          </a:p>
          <a:p>
            <a:pPr marL="609600" indent="-609600">
              <a:lnSpc>
                <a:spcPct val="90000"/>
              </a:lnSpc>
              <a:spcBef>
                <a:spcPct val="50000"/>
              </a:spcBef>
              <a:buFont typeface="Times" charset="0"/>
              <a:buAutoNum type="arabicPeriod"/>
            </a:pPr>
            <a:r>
              <a:rPr lang="en-US" sz="2400"/>
              <a:t>The rise in expected inflation also means that the real cost of borrowing has declined, causing the quantity of bonds supplied to increase</a:t>
            </a:r>
          </a:p>
          <a:p>
            <a:pPr marL="609600" indent="-609600">
              <a:lnSpc>
                <a:spcPct val="90000"/>
              </a:lnSpc>
              <a:spcBef>
                <a:spcPct val="50000"/>
              </a:spcBef>
              <a:buFont typeface="Times" charset="0"/>
              <a:buAutoNum type="arabicPeriod"/>
            </a:pPr>
            <a:r>
              <a:rPr lang="en-US" sz="2400"/>
              <a:t>When the demand for bonds falls and the quantity of bonds supplied increases, the equilibrium bond </a:t>
            </a:r>
            <a:br>
              <a:rPr lang="en-US" sz="2400"/>
            </a:br>
            <a:r>
              <a:rPr lang="en-US" sz="2400"/>
              <a:t>price falls</a:t>
            </a:r>
          </a:p>
          <a:p>
            <a:pPr marL="609600" indent="-609600">
              <a:lnSpc>
                <a:spcPct val="90000"/>
              </a:lnSpc>
              <a:spcBef>
                <a:spcPct val="50000"/>
              </a:spcBef>
              <a:buFont typeface="Times" charset="0"/>
              <a:buAutoNum type="arabicPeriod"/>
            </a:pPr>
            <a:r>
              <a:rPr lang="en-US" sz="2400"/>
              <a:t>Since the bond price is negatively related to the interest rate, this means that the interest rate will rise</a:t>
            </a:r>
            <a:endParaRPr lang="en-US" sz="280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spcBef>
                <a:spcPct val="50000"/>
              </a:spcBef>
            </a:pPr>
            <a:r>
              <a:rPr lang="en-US" b="1" dirty="0"/>
              <a:t>Interpretation of Interest Rate</a:t>
            </a:r>
          </a:p>
        </p:txBody>
      </p:sp>
      <p:sp>
        <p:nvSpPr>
          <p:cNvPr id="7171" name="Rectangle 3"/>
          <p:cNvSpPr>
            <a:spLocks noGrp="1" noChangeArrowheads="1"/>
          </p:cNvSpPr>
          <p:nvPr>
            <p:ph type="body" idx="1"/>
          </p:nvPr>
        </p:nvSpPr>
        <p:spPr>
          <a:xfrm>
            <a:off x="304800" y="1295400"/>
            <a:ext cx="8610600" cy="5486400"/>
          </a:xfrm>
        </p:spPr>
        <p:txBody>
          <a:bodyPr/>
          <a:lstStyle/>
          <a:p>
            <a:pPr eaLnBrk="1" hangingPunct="1">
              <a:spcBef>
                <a:spcPct val="50000"/>
              </a:spcBef>
              <a:buFont typeface="Wingdings" panose="05000000000000000000" pitchFamily="2" charset="2"/>
              <a:buChar char="§"/>
            </a:pPr>
            <a:r>
              <a:rPr lang="en-US" sz="3000" dirty="0"/>
              <a:t>Each individual requires different rate of returns on the same assets, based on their level of risk tolerance. Highly risk-adverse investors required higher returns.</a:t>
            </a:r>
          </a:p>
          <a:p>
            <a:pPr eaLnBrk="1" hangingPunct="1">
              <a:spcBef>
                <a:spcPct val="50000"/>
              </a:spcBef>
              <a:buFont typeface="Wingdings" panose="05000000000000000000" pitchFamily="2" charset="2"/>
              <a:buChar char="§"/>
            </a:pPr>
            <a:r>
              <a:rPr lang="en-US" sz="3000" dirty="0"/>
              <a:t>However, many financial assets are traded in the markets. Their prices (and rates of return) are set at the equilibrium of demands and supplies or at arbitrage-free prices. The rates of return set by the market is called the </a:t>
            </a:r>
            <a:r>
              <a:rPr lang="en-US" sz="3000" dirty="0">
                <a:solidFill>
                  <a:srgbClr val="FF0000"/>
                </a:solidFill>
              </a:rPr>
              <a:t>market rates of return</a:t>
            </a:r>
            <a:r>
              <a:rPr lang="en-US" sz="3000" dirty="0"/>
              <a:t>.</a:t>
            </a:r>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2600" dirty="0"/>
          </a:p>
          <a:p>
            <a:pPr eaLnBrk="1" hangingPunct="1">
              <a:buFontTx/>
              <a:buNone/>
            </a:pPr>
            <a:endParaRPr lang="en-US" sz="2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itle 1"/>
          <p:cNvSpPr>
            <a:spLocks noGrp="1"/>
          </p:cNvSpPr>
          <p:nvPr>
            <p:ph type="title" idx="4294967295"/>
          </p:nvPr>
        </p:nvSpPr>
        <p:spPr/>
        <p:txBody>
          <a:bodyPr/>
          <a:lstStyle/>
          <a:p>
            <a:r>
              <a:rPr lang="en-US"/>
              <a:t>Case: Business Cycle Expansion</a:t>
            </a:r>
          </a:p>
        </p:txBody>
      </p:sp>
      <p:sp>
        <p:nvSpPr>
          <p:cNvPr id="380931" name="Content Placeholder 2"/>
          <p:cNvSpPr>
            <a:spLocks noGrp="1"/>
          </p:cNvSpPr>
          <p:nvPr>
            <p:ph idx="4294967295"/>
          </p:nvPr>
        </p:nvSpPr>
        <p:spPr/>
        <p:txBody>
          <a:bodyPr/>
          <a:lstStyle/>
          <a:p>
            <a:pPr>
              <a:buFont typeface="Times" charset="0"/>
              <a:buNone/>
            </a:pPr>
            <a:r>
              <a:rPr lang="en-US"/>
              <a:t>	Another good thing to examine is an expansionary business cycle.  Here, the amount of goods and services for the country is increasing, so national income is increasing.</a:t>
            </a:r>
          </a:p>
          <a:p>
            <a:pPr>
              <a:buFont typeface="Times" charset="0"/>
              <a:buNone/>
            </a:pPr>
            <a:endParaRPr lang="en-US"/>
          </a:p>
          <a:p>
            <a:pPr>
              <a:buFont typeface="Times" charset="0"/>
              <a:buNone/>
            </a:pPr>
            <a:r>
              <a:rPr lang="en-US"/>
              <a:t>	What is the expected effect on interest rates?</a:t>
            </a: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1961" name="Picture 9" descr="mishkin_04F06"/>
          <p:cNvPicPr preferRelativeResize="0">
            <a:picLocks noChangeAspect="1" noChangeArrowheads="1"/>
          </p:cNvPicPr>
          <p:nvPr>
            <p:custDataLst>
              <p:tags r:id="rId1"/>
            </p:custDataLst>
          </p:nvPr>
        </p:nvPicPr>
        <p:blipFill>
          <a:blip r:embed="rId3" cstate="print"/>
          <a:srcRect/>
          <a:stretch>
            <a:fillRect/>
          </a:stretch>
        </p:blipFill>
        <p:spPr bwMode="auto">
          <a:xfrm>
            <a:off x="2898775" y="1371600"/>
            <a:ext cx="6049963" cy="5006975"/>
          </a:xfrm>
          <a:prstGeom prst="rect">
            <a:avLst/>
          </a:prstGeom>
          <a:noFill/>
          <a:ln w="9525">
            <a:noFill/>
            <a:miter lim="800000"/>
            <a:headEnd/>
            <a:tailEnd/>
          </a:ln>
          <a:effectLst/>
        </p:spPr>
      </p:pic>
      <p:sp>
        <p:nvSpPr>
          <p:cNvPr id="381957" name="Rectangle 7"/>
          <p:cNvSpPr>
            <a:spLocks noGrp="1" noChangeArrowheads="1"/>
          </p:cNvSpPr>
          <p:nvPr>
            <p:ph type="title" idx="4294967295"/>
          </p:nvPr>
        </p:nvSpPr>
        <p:spPr/>
        <p:txBody>
          <a:bodyPr/>
          <a:lstStyle/>
          <a:p>
            <a:r>
              <a:rPr lang="en-US"/>
              <a:t>Business Cycle Expansion</a:t>
            </a:r>
          </a:p>
        </p:txBody>
      </p:sp>
      <p:sp>
        <p:nvSpPr>
          <p:cNvPr id="47113" name="Rectangle 9"/>
          <p:cNvSpPr>
            <a:spLocks noGrp="1" noChangeArrowheads="1"/>
          </p:cNvSpPr>
          <p:nvPr>
            <p:ph type="body" idx="4294967295"/>
          </p:nvPr>
        </p:nvSpPr>
        <p:spPr>
          <a:xfrm>
            <a:off x="355600" y="1676400"/>
            <a:ext cx="3273425" cy="4419600"/>
          </a:xfrm>
        </p:spPr>
        <p:txBody>
          <a:bodyPr/>
          <a:lstStyle/>
          <a:p>
            <a:pPr marL="609600" indent="-609600">
              <a:buFont typeface="Times" charset="0"/>
              <a:buAutoNum type="arabicPeriod"/>
            </a:pPr>
            <a:r>
              <a:rPr lang="en-US" sz="2400"/>
              <a:t>Wealth </a:t>
            </a:r>
            <a:r>
              <a:rPr lang="en-US" sz="2400">
                <a:sym typeface="Symbol" panose="05050102010706020507" pitchFamily="18" charset="2"/>
              </a:rPr>
              <a:t></a:t>
            </a:r>
            <a:r>
              <a:rPr lang="en-US" sz="2400"/>
              <a:t>, </a:t>
            </a:r>
            <a:r>
              <a:rPr lang="en-US" sz="2400" i="1"/>
              <a:t>B</a:t>
            </a:r>
            <a:r>
              <a:rPr lang="en-US" sz="2400" i="1" baseline="30000"/>
              <a:t>d</a:t>
            </a:r>
            <a:r>
              <a:rPr lang="en-US" sz="2400" i="1"/>
              <a:t> </a:t>
            </a:r>
            <a:r>
              <a:rPr lang="en-US" sz="2400">
                <a:sym typeface="Symbol" panose="05050102010706020507" pitchFamily="18" charset="2"/>
              </a:rPr>
              <a:t></a:t>
            </a:r>
            <a:r>
              <a:rPr lang="en-US" sz="2400"/>
              <a:t>, </a:t>
            </a:r>
            <a:r>
              <a:rPr lang="en-US" sz="2400" i="1"/>
              <a:t>B</a:t>
            </a:r>
            <a:r>
              <a:rPr lang="en-US" sz="2400" i="1" baseline="30000"/>
              <a:t>d</a:t>
            </a:r>
            <a:r>
              <a:rPr lang="en-US" sz="2400"/>
              <a:t> shifts out to right</a:t>
            </a:r>
          </a:p>
          <a:p>
            <a:pPr marL="609600" indent="-609600">
              <a:spcBef>
                <a:spcPct val="50000"/>
              </a:spcBef>
              <a:buFont typeface="Times" charset="0"/>
              <a:buAutoNum type="arabicPeriod"/>
            </a:pPr>
            <a:r>
              <a:rPr lang="en-US" sz="2400"/>
              <a:t>Investment </a:t>
            </a:r>
            <a:r>
              <a:rPr lang="en-US" sz="2400">
                <a:sym typeface="Symbol" panose="05050102010706020507" pitchFamily="18" charset="2"/>
              </a:rPr>
              <a:t></a:t>
            </a:r>
            <a:r>
              <a:rPr lang="en-US" sz="2400"/>
              <a:t>, </a:t>
            </a:r>
            <a:r>
              <a:rPr lang="en-US" sz="2400" i="1"/>
              <a:t>B</a:t>
            </a:r>
            <a:r>
              <a:rPr lang="en-US" sz="2400" i="1" baseline="30000"/>
              <a:t>s</a:t>
            </a:r>
            <a:r>
              <a:rPr lang="en-US" sz="2400"/>
              <a:t> </a:t>
            </a:r>
            <a:r>
              <a:rPr lang="en-US" sz="2400">
                <a:sym typeface="Symbol" panose="05050102010706020507" pitchFamily="18" charset="2"/>
              </a:rPr>
              <a:t></a:t>
            </a:r>
            <a:r>
              <a:rPr lang="en-US" sz="2400"/>
              <a:t>, </a:t>
            </a:r>
            <a:r>
              <a:rPr lang="en-US" sz="2400" i="1"/>
              <a:t>B</a:t>
            </a:r>
            <a:r>
              <a:rPr lang="en-US" sz="2400" i="1" baseline="30000"/>
              <a:t>s</a:t>
            </a:r>
            <a:r>
              <a:rPr lang="en-US" sz="2400"/>
              <a:t> shifts right</a:t>
            </a:r>
          </a:p>
          <a:p>
            <a:pPr marL="609600" indent="-609600">
              <a:spcBef>
                <a:spcPct val="50000"/>
              </a:spcBef>
              <a:buFont typeface="Times" charset="0"/>
              <a:buAutoNum type="arabicPeriod"/>
            </a:pPr>
            <a:r>
              <a:rPr lang="en-US" sz="2400"/>
              <a:t>If </a:t>
            </a:r>
            <a:r>
              <a:rPr lang="en-US" sz="2400" i="1"/>
              <a:t>B</a:t>
            </a:r>
            <a:r>
              <a:rPr lang="en-US" sz="2400" i="1" baseline="30000"/>
              <a:t>s</a:t>
            </a:r>
            <a:r>
              <a:rPr lang="en-US" sz="2400"/>
              <a:t> shifts </a:t>
            </a:r>
            <a:br>
              <a:rPr lang="en-US" sz="2400"/>
            </a:br>
            <a:r>
              <a:rPr lang="en-US" sz="2400"/>
              <a:t>more than </a:t>
            </a:r>
            <a:r>
              <a:rPr lang="en-US" sz="2400" i="1"/>
              <a:t>B</a:t>
            </a:r>
            <a:r>
              <a:rPr lang="en-US" sz="2400" i="1" baseline="30000"/>
              <a:t>d</a:t>
            </a:r>
            <a:r>
              <a:rPr lang="en-US" sz="2400"/>
              <a:t> </a:t>
            </a:r>
            <a:br>
              <a:rPr lang="en-US" sz="2400"/>
            </a:br>
            <a:r>
              <a:rPr lang="en-US" sz="2400"/>
              <a:t>then </a:t>
            </a:r>
            <a:r>
              <a:rPr lang="en-US" sz="2400" i="1"/>
              <a:t>P</a:t>
            </a:r>
            <a:r>
              <a:rPr lang="en-US" sz="2400"/>
              <a:t> </a:t>
            </a:r>
            <a:r>
              <a:rPr lang="en-US" sz="2400">
                <a:sym typeface="Symbol" panose="05050102010706020507" pitchFamily="18" charset="2"/>
              </a:rPr>
              <a:t></a:t>
            </a:r>
            <a:r>
              <a:rPr lang="en-US" sz="2400"/>
              <a:t>, </a:t>
            </a:r>
            <a:r>
              <a:rPr lang="en-US" sz="2400" i="1"/>
              <a:t>i</a:t>
            </a:r>
            <a:r>
              <a:rPr lang="en-US" sz="2400"/>
              <a:t> </a:t>
            </a:r>
            <a:r>
              <a:rPr lang="en-US" sz="2400">
                <a:sym typeface="Symbol" panose="05050102010706020507" pitchFamily="18" charset="2"/>
              </a:rPr>
              <a:t></a:t>
            </a: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7"/>
          <p:cNvSpPr>
            <a:spLocks noGrp="1" noChangeArrowheads="1"/>
          </p:cNvSpPr>
          <p:nvPr>
            <p:ph type="title" idx="4294967295"/>
          </p:nvPr>
        </p:nvSpPr>
        <p:spPr/>
        <p:txBody>
          <a:bodyPr/>
          <a:lstStyle/>
          <a:p>
            <a:r>
              <a:rPr lang="en-US" sz="3200"/>
              <a:t>Evidence on Business Cycles </a:t>
            </a:r>
            <a:br>
              <a:rPr lang="en-US" sz="3200"/>
            </a:br>
            <a:r>
              <a:rPr lang="en-US" sz="3200"/>
              <a:t>and Interest Rates</a:t>
            </a:r>
          </a:p>
        </p:txBody>
      </p:sp>
      <p:pic>
        <p:nvPicPr>
          <p:cNvPr id="3" name="Picture 2"/>
          <p:cNvPicPr>
            <a:picLocks noChangeAspect="1"/>
          </p:cNvPicPr>
          <p:nvPr/>
        </p:nvPicPr>
        <p:blipFill>
          <a:blip r:embed="rId2"/>
          <a:stretch>
            <a:fillRect/>
          </a:stretch>
        </p:blipFill>
        <p:spPr>
          <a:xfrm>
            <a:off x="762000" y="1524000"/>
            <a:ext cx="7391399" cy="4572000"/>
          </a:xfrm>
          <a:prstGeom prst="rect">
            <a:avLst/>
          </a:prstGeom>
        </p:spPr>
      </p:pic>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Title 1"/>
          <p:cNvSpPr>
            <a:spLocks noGrp="1"/>
          </p:cNvSpPr>
          <p:nvPr>
            <p:ph type="title" idx="4294967295"/>
          </p:nvPr>
        </p:nvSpPr>
        <p:spPr/>
        <p:txBody>
          <a:bodyPr/>
          <a:lstStyle/>
          <a:p>
            <a:r>
              <a:rPr lang="en-US"/>
              <a:t>Case: Low Japanese Interest Rates</a:t>
            </a:r>
          </a:p>
        </p:txBody>
      </p:sp>
      <p:sp>
        <p:nvSpPr>
          <p:cNvPr id="384003" name="Content Placeholder 2"/>
          <p:cNvSpPr>
            <a:spLocks noGrp="1"/>
          </p:cNvSpPr>
          <p:nvPr>
            <p:ph idx="4294967295"/>
          </p:nvPr>
        </p:nvSpPr>
        <p:spPr/>
        <p:txBody>
          <a:bodyPr/>
          <a:lstStyle/>
          <a:p>
            <a:pPr>
              <a:buFont typeface="Times" charset="0"/>
              <a:buNone/>
            </a:pPr>
            <a:r>
              <a:rPr lang="en-US"/>
              <a:t>	In November 1998, Japanese interest rates on six-month Treasury bills turned slightly negative.  How can we explain that within the framework discussed so far?</a:t>
            </a:r>
          </a:p>
          <a:p>
            <a:pPr>
              <a:buFont typeface="Times" charset="0"/>
              <a:buNone/>
            </a:pPr>
            <a:endParaRPr lang="en-US"/>
          </a:p>
          <a:p>
            <a:pPr>
              <a:buFont typeface="Times" charset="0"/>
              <a:buNone/>
            </a:pPr>
            <a:r>
              <a:rPr lang="en-US"/>
              <a:t>	It’s a little tricky, but we can do it!</a:t>
            </a: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itle 1"/>
          <p:cNvSpPr>
            <a:spLocks noGrp="1"/>
          </p:cNvSpPr>
          <p:nvPr>
            <p:ph type="title" idx="4294967295"/>
          </p:nvPr>
        </p:nvSpPr>
        <p:spPr/>
        <p:txBody>
          <a:bodyPr/>
          <a:lstStyle/>
          <a:p>
            <a:r>
              <a:rPr lang="en-US"/>
              <a:t>Case: Low Japanese Interest Rates</a:t>
            </a:r>
          </a:p>
        </p:txBody>
      </p:sp>
      <p:sp>
        <p:nvSpPr>
          <p:cNvPr id="3" name="Content Placeholder 2"/>
          <p:cNvSpPr>
            <a:spLocks noGrp="1"/>
          </p:cNvSpPr>
          <p:nvPr>
            <p:ph idx="4294967295"/>
          </p:nvPr>
        </p:nvSpPr>
        <p:spPr/>
        <p:txBody>
          <a:bodyPr/>
          <a:lstStyle/>
          <a:p>
            <a:pPr marL="514350" indent="-514350">
              <a:buFont typeface="Arial" panose="020B0604020202020204" pitchFamily="34" charset="0"/>
              <a:buAutoNum type="arabicPeriod"/>
            </a:pPr>
            <a:r>
              <a:rPr lang="en-US"/>
              <a:t>Negative inflation lead to </a:t>
            </a:r>
            <a:r>
              <a:rPr lang="en-US" i="1"/>
              <a:t>B</a:t>
            </a:r>
            <a:r>
              <a:rPr lang="en-US" i="1" baseline="30000"/>
              <a:t>d</a:t>
            </a:r>
            <a:r>
              <a:rPr lang="en-US" i="1"/>
              <a:t> </a:t>
            </a:r>
            <a:r>
              <a:rPr lang="en-US">
                <a:sym typeface="Symbol" panose="05050102010706020507" pitchFamily="18" charset="2"/>
              </a:rPr>
              <a:t></a:t>
            </a:r>
          </a:p>
          <a:p>
            <a:pPr marL="914400" lvl="1" indent="-514350">
              <a:buFont typeface="Arial" panose="020B0604020202020204" pitchFamily="34" charset="0"/>
              <a:buChar char="•"/>
            </a:pPr>
            <a:r>
              <a:rPr lang="en-US" i="1"/>
              <a:t>B</a:t>
            </a:r>
            <a:r>
              <a:rPr lang="en-US" i="1" baseline="30000"/>
              <a:t>d</a:t>
            </a:r>
            <a:r>
              <a:rPr lang="en-US"/>
              <a:t> shifts out to right</a:t>
            </a:r>
          </a:p>
          <a:p>
            <a:pPr marL="514350" indent="-514350">
              <a:buFont typeface="Arial" panose="020B0604020202020204" pitchFamily="34" charset="0"/>
              <a:buAutoNum type="arabicPeriod"/>
            </a:pPr>
            <a:r>
              <a:rPr lang="en-US"/>
              <a:t>Negative inflation lead to </a:t>
            </a:r>
            <a:r>
              <a:rPr lang="en-US">
                <a:sym typeface="Symbol" panose="05050102010706020507" pitchFamily="18" charset="2"/>
              </a:rPr>
              <a:t> in real rates</a:t>
            </a:r>
          </a:p>
          <a:p>
            <a:pPr marL="914400" lvl="1" indent="-514350">
              <a:buFont typeface="Arial" panose="020B0604020202020204" pitchFamily="34" charset="0"/>
              <a:buChar char="•"/>
            </a:pPr>
            <a:r>
              <a:rPr lang="en-US" i="1"/>
              <a:t>B</a:t>
            </a:r>
            <a:r>
              <a:rPr lang="en-US" i="1" baseline="30000"/>
              <a:t>s</a:t>
            </a:r>
            <a:r>
              <a:rPr lang="en-US"/>
              <a:t> shifts out to left</a:t>
            </a:r>
          </a:p>
          <a:p>
            <a:pPr marL="914400" lvl="1" indent="-514350">
              <a:buFont typeface="Arial" panose="020B0604020202020204" pitchFamily="34" charset="0"/>
              <a:buChar char="•"/>
            </a:pPr>
            <a:endParaRPr lang="en-US"/>
          </a:p>
          <a:p>
            <a:pPr marL="914400" lvl="1" indent="-514350">
              <a:buFont typeface="Times" charset="0"/>
              <a:buNone/>
            </a:pPr>
            <a:r>
              <a:rPr lang="en-US"/>
              <a:t>	Net effect was an increase in bond prices (falling interest rates).</a:t>
            </a:r>
          </a:p>
          <a:p>
            <a:pPr marL="514350" indent="-514350">
              <a:buFont typeface="Times" charset="0"/>
              <a:buNone/>
            </a:pPr>
            <a:endParaRPr lang="en-US"/>
          </a:p>
          <a:p>
            <a:pPr marL="514350" indent="-514350">
              <a:buFont typeface="Times" charset="0"/>
              <a:buNone/>
            </a:pP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itle 1"/>
          <p:cNvSpPr>
            <a:spLocks noGrp="1"/>
          </p:cNvSpPr>
          <p:nvPr>
            <p:ph type="title" idx="4294967295"/>
          </p:nvPr>
        </p:nvSpPr>
        <p:spPr/>
        <p:txBody>
          <a:bodyPr/>
          <a:lstStyle/>
          <a:p>
            <a:r>
              <a:rPr lang="en-US"/>
              <a:t>Case: Low Japanese Interest Rates</a:t>
            </a:r>
          </a:p>
        </p:txBody>
      </p:sp>
      <p:sp>
        <p:nvSpPr>
          <p:cNvPr id="3" name="Content Placeholder 2"/>
          <p:cNvSpPr>
            <a:spLocks noGrp="1"/>
          </p:cNvSpPr>
          <p:nvPr>
            <p:ph idx="4294967295"/>
          </p:nvPr>
        </p:nvSpPr>
        <p:spPr/>
        <p:txBody>
          <a:bodyPr/>
          <a:lstStyle/>
          <a:p>
            <a:pPr marL="514350" indent="-514350">
              <a:buFont typeface="Times" charset="0"/>
              <a:buAutoNum type="arabicPeriod" startAt="3"/>
              <a:defRPr/>
            </a:pPr>
            <a:r>
              <a:rPr lang="en-US" dirty="0">
                <a:latin typeface="+mn-lt"/>
                <a:ea typeface="+mn-ea"/>
                <a:cs typeface="+mn-cs"/>
              </a:rPr>
              <a:t>Business cycle </a:t>
            </a:r>
            <a:r>
              <a:rPr lang="en-US" i="1" dirty="0">
                <a:latin typeface="+mn-lt"/>
                <a:ea typeface="+mn-ea"/>
                <a:cs typeface="+mn-cs"/>
              </a:rPr>
              <a:t>contraction </a:t>
            </a:r>
            <a:r>
              <a:rPr lang="en-US" dirty="0">
                <a:latin typeface="+mn-lt"/>
                <a:ea typeface="+mn-ea"/>
                <a:cs typeface="+mn-cs"/>
              </a:rPr>
              <a:t>lead to </a:t>
            </a:r>
            <a:r>
              <a:rPr lang="en-US" dirty="0">
                <a:latin typeface="+mn-lt"/>
                <a:ea typeface="+mn-ea"/>
                <a:cs typeface="+mn-cs"/>
                <a:sym typeface="Symbol" panose="05050102010706020507" pitchFamily="18" charset="2"/>
              </a:rPr>
              <a:t> in interest rates</a:t>
            </a:r>
          </a:p>
          <a:p>
            <a:pPr marL="914400" lvl="1" indent="-514350">
              <a:buFont typeface="Arial" panose="020B0604020202020204" pitchFamily="34" charset="0"/>
              <a:buChar char="•"/>
              <a:defRPr/>
            </a:pPr>
            <a:r>
              <a:rPr lang="en-US" i="1" dirty="0">
                <a:latin typeface="+mn-lt"/>
              </a:rPr>
              <a:t>B</a:t>
            </a:r>
            <a:r>
              <a:rPr lang="en-US" i="1" baseline="30000" dirty="0">
                <a:latin typeface="+mn-lt"/>
              </a:rPr>
              <a:t>s</a:t>
            </a:r>
            <a:r>
              <a:rPr lang="en-US" dirty="0">
                <a:latin typeface="+mn-lt"/>
              </a:rPr>
              <a:t> shifts out to left</a:t>
            </a:r>
          </a:p>
          <a:p>
            <a:pPr marL="914400" lvl="1" indent="-514350">
              <a:buFont typeface="Arial" panose="020B0604020202020204" pitchFamily="34" charset="0"/>
              <a:buChar char="•"/>
              <a:defRPr/>
            </a:pPr>
            <a:r>
              <a:rPr lang="en-US" i="1" dirty="0">
                <a:latin typeface="+mn-lt"/>
              </a:rPr>
              <a:t>B</a:t>
            </a:r>
            <a:r>
              <a:rPr lang="en-US" i="1" baseline="30000" dirty="0">
                <a:latin typeface="+mn-lt"/>
              </a:rPr>
              <a:t>d</a:t>
            </a:r>
            <a:r>
              <a:rPr lang="en-US" dirty="0">
                <a:latin typeface="+mn-lt"/>
              </a:rPr>
              <a:t> shifts out to left</a:t>
            </a:r>
          </a:p>
          <a:p>
            <a:pPr marL="914400" lvl="1" indent="-514350">
              <a:buFont typeface="Arial" panose="020B0604020202020204" pitchFamily="34" charset="0"/>
              <a:buChar char="•"/>
              <a:defRPr/>
            </a:pPr>
            <a:endParaRPr lang="en-US" dirty="0">
              <a:latin typeface="+mn-lt"/>
            </a:endParaRPr>
          </a:p>
          <a:p>
            <a:pPr marL="914400" lvl="1" indent="-514350">
              <a:buFont typeface="Times" charset="0"/>
              <a:buNone/>
              <a:defRPr/>
            </a:pPr>
            <a:r>
              <a:rPr lang="en-US" dirty="0">
                <a:latin typeface="+mn-lt"/>
              </a:rPr>
              <a:t>	But the shift in </a:t>
            </a:r>
            <a:r>
              <a:rPr lang="en-US" i="1" dirty="0">
                <a:latin typeface="+mn-lt"/>
              </a:rPr>
              <a:t>B</a:t>
            </a:r>
            <a:r>
              <a:rPr lang="en-US" i="1" baseline="30000" dirty="0">
                <a:latin typeface="+mn-lt"/>
              </a:rPr>
              <a:t>d</a:t>
            </a:r>
            <a:r>
              <a:rPr lang="en-US" dirty="0">
                <a:latin typeface="+mn-lt"/>
              </a:rPr>
              <a:t> is less significant than the shift in B</a:t>
            </a:r>
            <a:r>
              <a:rPr lang="en-US" i="1" baseline="30000" dirty="0">
                <a:latin typeface="+mn-lt"/>
              </a:rPr>
              <a:t>s</a:t>
            </a:r>
            <a:r>
              <a:rPr lang="en-US" i="1" dirty="0">
                <a:latin typeface="+mn-lt"/>
              </a:rPr>
              <a:t>, </a:t>
            </a:r>
            <a:r>
              <a:rPr lang="en-US" dirty="0">
                <a:latin typeface="+mn-lt"/>
              </a:rPr>
              <a:t>so the net effect was also an increase in bond prices.</a:t>
            </a:r>
          </a:p>
          <a:p>
            <a:pPr>
              <a:buFont typeface="Times" charset="0"/>
              <a:buNone/>
              <a:defRPr/>
            </a:pPr>
            <a:endParaRPr lang="en-US" dirty="0">
              <a:latin typeface="+mn-lt"/>
              <a:ea typeface="+mn-ea"/>
              <a:cs typeface="+mn-cs"/>
            </a:endParaRPr>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Risk structure of interest rate</a:t>
            </a:r>
          </a:p>
        </p:txBody>
      </p:sp>
      <p:sp>
        <p:nvSpPr>
          <p:cNvPr id="3" name="Content Placeholder 2"/>
          <p:cNvSpPr>
            <a:spLocks noGrp="1"/>
          </p:cNvSpPr>
          <p:nvPr>
            <p:ph idx="1"/>
          </p:nvPr>
        </p:nvSpPr>
        <p:spPr/>
        <p:txBody>
          <a:bodyPr/>
          <a:lstStyle/>
          <a:p>
            <a:r>
              <a:rPr lang="en-US" dirty="0"/>
              <a:t>Factors Affecting Risk Structure </a:t>
            </a:r>
            <a:br>
              <a:rPr lang="en-US" dirty="0"/>
            </a:br>
            <a:r>
              <a:rPr lang="en-US" dirty="0"/>
              <a:t>of Interest Rates.</a:t>
            </a:r>
          </a:p>
          <a:p>
            <a:r>
              <a:rPr lang="en-US" dirty="0"/>
              <a:t>Credit ratings</a:t>
            </a:r>
          </a:p>
          <a:p>
            <a:r>
              <a:rPr lang="en-US" dirty="0"/>
              <a:t>Risk Structure of Interest Rate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2"/>
          <p:cNvSpPr>
            <a:spLocks noGrp="1" noChangeArrowheads="1"/>
          </p:cNvSpPr>
          <p:nvPr>
            <p:ph type="title"/>
          </p:nvPr>
        </p:nvSpPr>
        <p:spPr>
          <a:xfrm>
            <a:off x="457200" y="160338"/>
            <a:ext cx="8229600" cy="1143000"/>
          </a:xfrm>
        </p:spPr>
        <p:txBody>
          <a:bodyPr/>
          <a:lstStyle/>
          <a:p>
            <a:pPr eaLnBrk="1" hangingPunct="1"/>
            <a:r>
              <a:rPr lang="en-US" sz="3200" dirty="0"/>
              <a:t>Risk Structure </a:t>
            </a:r>
            <a:br>
              <a:rPr lang="en-US" sz="3200" dirty="0"/>
            </a:br>
            <a:r>
              <a:rPr lang="en-US" sz="3200" dirty="0"/>
              <a:t>of Long Bonds in the U.S.</a:t>
            </a:r>
          </a:p>
        </p:txBody>
      </p:sp>
      <p:pic>
        <p:nvPicPr>
          <p:cNvPr id="3" name="Picture 2"/>
          <p:cNvPicPr>
            <a:picLocks noChangeAspect="1"/>
          </p:cNvPicPr>
          <p:nvPr/>
        </p:nvPicPr>
        <p:blipFill>
          <a:blip r:embed="rId3"/>
          <a:stretch>
            <a:fillRect/>
          </a:stretch>
        </p:blipFill>
        <p:spPr>
          <a:xfrm>
            <a:off x="685800" y="1303338"/>
            <a:ext cx="7391399" cy="4906962"/>
          </a:xfrm>
          <a:prstGeom prst="rect">
            <a:avLst/>
          </a:prstGeom>
        </p:spPr>
      </p:pic>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200" dirty="0"/>
              <a:t>Risk Structure </a:t>
            </a:r>
            <a:br>
              <a:rPr lang="en-US" sz="3200" dirty="0"/>
            </a:br>
            <a:r>
              <a:rPr lang="en-US" sz="3200" dirty="0"/>
              <a:t>of Long Bonds in the U.S.</a:t>
            </a:r>
          </a:p>
        </p:txBody>
      </p:sp>
      <p:sp>
        <p:nvSpPr>
          <p:cNvPr id="9221" name="Rectangle 3"/>
          <p:cNvSpPr>
            <a:spLocks noGrp="1" noChangeArrowheads="1"/>
          </p:cNvSpPr>
          <p:nvPr>
            <p:ph type="body" idx="1"/>
          </p:nvPr>
        </p:nvSpPr>
        <p:spPr>
          <a:xfrm>
            <a:off x="0" y="1371600"/>
            <a:ext cx="8915400" cy="4419600"/>
          </a:xfrm>
        </p:spPr>
        <p:txBody>
          <a:bodyPr>
            <a:normAutofit fontScale="92500" lnSpcReduction="20000"/>
          </a:bodyPr>
          <a:lstStyle/>
          <a:p>
            <a:pPr marL="609600" indent="-609600" eaLnBrk="1" hangingPunct="1">
              <a:spcBef>
                <a:spcPct val="70000"/>
              </a:spcBef>
              <a:buFont typeface="Times" charset="0"/>
              <a:buNone/>
            </a:pPr>
            <a:r>
              <a:rPr lang="en-US" dirty="0"/>
              <a:t>	The figure show two important features of the interest-rate behavior of bonds.</a:t>
            </a:r>
          </a:p>
          <a:p>
            <a:pPr marL="609600" indent="-609600" eaLnBrk="1" hangingPunct="1">
              <a:spcBef>
                <a:spcPct val="70000"/>
              </a:spcBef>
            </a:pPr>
            <a:r>
              <a:rPr lang="en-US" dirty="0"/>
              <a:t>Rates on different bond categories change from one year to the next.</a:t>
            </a:r>
          </a:p>
          <a:p>
            <a:pPr marL="609600" indent="-609600" eaLnBrk="1" hangingPunct="1">
              <a:spcBef>
                <a:spcPct val="70000"/>
              </a:spcBef>
            </a:pPr>
            <a:r>
              <a:rPr lang="en-US" dirty="0"/>
              <a:t>Spreads on different bond categories change from one year to the next (The spread between the interest rate on Baa corporate bonds and U.S. government bonds is very large during the Great Depression)</a:t>
            </a:r>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eaLnBrk="1" hangingPunct="1"/>
            <a:r>
              <a:rPr lang="en-US" sz="3200" dirty="0"/>
              <a:t>Factors Affecting Risk Structure </a:t>
            </a:r>
            <a:br>
              <a:rPr lang="en-US" sz="3200" dirty="0"/>
            </a:br>
            <a:r>
              <a:rPr lang="en-US" sz="3200" dirty="0"/>
              <a:t>of Interest Rates</a:t>
            </a:r>
          </a:p>
        </p:txBody>
      </p:sp>
      <p:sp>
        <p:nvSpPr>
          <p:cNvPr id="10245" name="Rectangle 5"/>
          <p:cNvSpPr>
            <a:spLocks noGrp="1" noChangeArrowheads="1"/>
          </p:cNvSpPr>
          <p:nvPr>
            <p:ph type="body" idx="1"/>
          </p:nvPr>
        </p:nvSpPr>
        <p:spPr/>
        <p:txBody>
          <a:bodyPr/>
          <a:lstStyle/>
          <a:p>
            <a:pPr marL="609600" indent="-609600" eaLnBrk="1" hangingPunct="1">
              <a:spcBef>
                <a:spcPct val="70000"/>
              </a:spcBef>
              <a:buFont typeface="Times" charset="0"/>
              <a:buNone/>
            </a:pPr>
            <a:r>
              <a:rPr lang="en-US" dirty="0"/>
              <a:t>	To further examine these features, we will look at three specific risk factors.</a:t>
            </a:r>
          </a:p>
          <a:p>
            <a:pPr marL="609600" indent="-609600" eaLnBrk="1" hangingPunct="1">
              <a:spcBef>
                <a:spcPct val="70000"/>
              </a:spcBef>
            </a:pPr>
            <a:r>
              <a:rPr lang="en-US" dirty="0"/>
              <a:t>Default Risk</a:t>
            </a:r>
          </a:p>
          <a:p>
            <a:pPr marL="609600" indent="-609600" eaLnBrk="1" hangingPunct="1">
              <a:spcBef>
                <a:spcPct val="70000"/>
              </a:spcBef>
            </a:pPr>
            <a:r>
              <a:rPr lang="en-US" dirty="0"/>
              <a:t>Liquidity</a:t>
            </a:r>
          </a:p>
          <a:p>
            <a:pPr marL="609600" indent="-609600" eaLnBrk="1" hangingPunct="1">
              <a:spcBef>
                <a:spcPct val="70000"/>
              </a:spcBef>
            </a:pPr>
            <a:r>
              <a:rPr lang="en-US" dirty="0"/>
              <a:t>Income Tax Considerations</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defRPr/>
            </a:pPr>
            <a:r>
              <a:rPr lang="en-US" dirty="0">
                <a:cs typeface="ヒラギノ角ゴ Pro W3" charset="0"/>
              </a:rPr>
              <a:t>Interpretation of Present Value</a:t>
            </a:r>
          </a:p>
        </p:txBody>
      </p:sp>
      <p:sp>
        <p:nvSpPr>
          <p:cNvPr id="10243" name="Text Placeholder 2"/>
          <p:cNvSpPr>
            <a:spLocks noGrp="1"/>
          </p:cNvSpPr>
          <p:nvPr>
            <p:ph idx="1"/>
          </p:nvPr>
        </p:nvSpPr>
        <p:spPr/>
        <p:txBody>
          <a:bodyPr/>
          <a:lstStyle/>
          <a:p>
            <a:pPr eaLnBrk="1" hangingPunct="1"/>
            <a:r>
              <a:rPr lang="en-US" sz="2400" dirty="0"/>
              <a:t>Different debt instruments have very different streams of cash payments to the holder known as </a:t>
            </a:r>
            <a:r>
              <a:rPr lang="en-US" sz="2400" b="1" dirty="0"/>
              <a:t>cash flows (CF)</a:t>
            </a:r>
            <a:r>
              <a:rPr lang="en-US" sz="2400" dirty="0"/>
              <a:t>. </a:t>
            </a:r>
          </a:p>
          <a:p>
            <a:pPr eaLnBrk="1" hangingPunct="1"/>
            <a:r>
              <a:rPr lang="en-US" sz="2400" u="sng" dirty="0"/>
              <a:t>All else being equal</a:t>
            </a:r>
            <a:r>
              <a:rPr lang="en-US" sz="2400" dirty="0"/>
              <a:t>, </a:t>
            </a:r>
            <a:r>
              <a:rPr lang="en-US" sz="2400" dirty="0">
                <a:solidFill>
                  <a:srgbClr val="FF0000"/>
                </a:solidFill>
              </a:rPr>
              <a:t>debt instruments are evaluated against one another based on the </a:t>
            </a:r>
            <a:r>
              <a:rPr lang="en-US" sz="2400" i="1" u="sng" dirty="0">
                <a:solidFill>
                  <a:srgbClr val="FF0000"/>
                </a:solidFill>
              </a:rPr>
              <a:t>amount</a:t>
            </a:r>
            <a:r>
              <a:rPr lang="en-US" sz="2400" dirty="0">
                <a:solidFill>
                  <a:srgbClr val="FF0000"/>
                </a:solidFill>
              </a:rPr>
              <a:t> of each cash flow and the </a:t>
            </a:r>
            <a:r>
              <a:rPr lang="en-US" sz="2400" i="1" u="sng" dirty="0">
                <a:solidFill>
                  <a:srgbClr val="FF0000"/>
                </a:solidFill>
              </a:rPr>
              <a:t>timing</a:t>
            </a:r>
            <a:r>
              <a:rPr lang="en-US" sz="2400" i="1" dirty="0">
                <a:solidFill>
                  <a:srgbClr val="FF0000"/>
                </a:solidFill>
              </a:rPr>
              <a:t> </a:t>
            </a:r>
            <a:r>
              <a:rPr lang="en-US" sz="2400" dirty="0">
                <a:solidFill>
                  <a:srgbClr val="FF0000"/>
                </a:solidFill>
              </a:rPr>
              <a:t>of each cash flow.</a:t>
            </a:r>
          </a:p>
          <a:p>
            <a:pPr eaLnBrk="1" hangingPunct="1"/>
            <a:r>
              <a:rPr lang="en-US" sz="2400" dirty="0"/>
              <a:t>This evaluation, where the analysis of the amount and timing of a debt instrument</a:t>
            </a:r>
            <a:r>
              <a:rPr lang="ja-JP" altLang="en-US" sz="2400" dirty="0"/>
              <a:t>’</a:t>
            </a:r>
            <a:r>
              <a:rPr lang="en-US" altLang="ja-JP" sz="2400" dirty="0"/>
              <a:t>s cash flows lead to its </a:t>
            </a:r>
            <a:r>
              <a:rPr lang="en-US" altLang="ja-JP" sz="2400" i="1" dirty="0"/>
              <a:t>yield to maturity or interest rate</a:t>
            </a:r>
            <a:r>
              <a:rPr lang="en-US" altLang="ja-JP" sz="2400" dirty="0"/>
              <a:t>, is called </a:t>
            </a:r>
            <a:r>
              <a:rPr lang="en-US" altLang="ja-JP" sz="2400" i="1" u="sng" dirty="0"/>
              <a:t>present value </a:t>
            </a:r>
            <a:r>
              <a:rPr lang="en-US" altLang="ja-JP" sz="2400" u="sng" dirty="0"/>
              <a:t>analysis</a:t>
            </a:r>
            <a:r>
              <a:rPr lang="en-US" altLang="ja-JP" sz="2400" dirty="0"/>
              <a:t>.</a:t>
            </a:r>
            <a:endParaRPr 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274638"/>
            <a:ext cx="8229600" cy="868362"/>
          </a:xfrm>
        </p:spPr>
        <p:txBody>
          <a:bodyPr/>
          <a:lstStyle/>
          <a:p>
            <a:pPr eaLnBrk="1" hangingPunct="1"/>
            <a:r>
              <a:rPr lang="en-US" dirty="0"/>
              <a:t>Default Risk Factor</a:t>
            </a:r>
          </a:p>
        </p:txBody>
      </p:sp>
      <p:sp>
        <p:nvSpPr>
          <p:cNvPr id="11269" name="Rectangle 3"/>
          <p:cNvSpPr>
            <a:spLocks noGrp="1" noChangeArrowheads="1"/>
          </p:cNvSpPr>
          <p:nvPr>
            <p:ph type="body" idx="1"/>
          </p:nvPr>
        </p:nvSpPr>
        <p:spPr>
          <a:xfrm>
            <a:off x="457200" y="1143000"/>
            <a:ext cx="8229600" cy="5334000"/>
          </a:xfrm>
        </p:spPr>
        <p:txBody>
          <a:bodyPr>
            <a:normAutofit/>
          </a:bodyPr>
          <a:lstStyle/>
          <a:p>
            <a:pPr eaLnBrk="1" hangingPunct="1">
              <a:lnSpc>
                <a:spcPct val="90000"/>
              </a:lnSpc>
            </a:pPr>
            <a:r>
              <a:rPr lang="en-US" sz="2800" b="1" dirty="0"/>
              <a:t>Default risk: </a:t>
            </a:r>
            <a:r>
              <a:rPr lang="en-US" sz="2800" dirty="0"/>
              <a:t>the issuer of the bond is </a:t>
            </a:r>
            <a:r>
              <a:rPr lang="en-US" sz="2800" dirty="0">
                <a:solidFill>
                  <a:srgbClr val="FF0000"/>
                </a:solidFill>
              </a:rPr>
              <a:t>unable or unwilling to make interest payments when promised.</a:t>
            </a:r>
          </a:p>
          <a:p>
            <a:pPr eaLnBrk="1" hangingPunct="1">
              <a:lnSpc>
                <a:spcPct val="90000"/>
              </a:lnSpc>
            </a:pPr>
            <a:r>
              <a:rPr lang="en-US" sz="2800" dirty="0"/>
              <a:t>U.S. Treasury bonds have usually been considered to have no default risk because the federal government can always increase taxes to pay off its obligations (or just print money) </a:t>
            </a:r>
            <a:r>
              <a:rPr lang="en-US" sz="2800" dirty="0">
                <a:sym typeface="Wingdings" panose="05000000000000000000" pitchFamily="2" charset="2"/>
              </a:rPr>
              <a:t> </a:t>
            </a:r>
            <a:r>
              <a:rPr lang="en-US" sz="2800" b="1" dirty="0">
                <a:sym typeface="Wingdings" panose="05000000000000000000" pitchFamily="2" charset="2"/>
              </a:rPr>
              <a:t>D</a:t>
            </a:r>
            <a:r>
              <a:rPr lang="en-US" sz="2800" b="1" dirty="0"/>
              <a:t>efault-free bonds.</a:t>
            </a:r>
          </a:p>
          <a:p>
            <a:pPr>
              <a:lnSpc>
                <a:spcPct val="90000"/>
              </a:lnSpc>
            </a:pPr>
            <a:r>
              <a:rPr lang="en-US" sz="2800" dirty="0"/>
              <a:t>The spread between the interest rates on bonds with default risk and default-free bonds, called the </a:t>
            </a:r>
            <a:r>
              <a:rPr lang="en-US" sz="2800" b="1" dirty="0"/>
              <a:t>risk premium</a:t>
            </a:r>
            <a:r>
              <a:rPr lang="en-US" sz="2800" dirty="0"/>
              <a:t>.</a:t>
            </a:r>
          </a:p>
          <a:p>
            <a:pPr>
              <a:lnSpc>
                <a:spcPct val="90000"/>
              </a:lnSpc>
            </a:pPr>
            <a:r>
              <a:rPr lang="en-US" sz="2800" dirty="0"/>
              <a:t>A bond with default risk will always have a positive risk premium, and </a:t>
            </a:r>
            <a:r>
              <a:rPr lang="en-US" sz="2800" dirty="0">
                <a:solidFill>
                  <a:srgbClr val="FF0000"/>
                </a:solidFill>
              </a:rPr>
              <a:t>an increase in its default risk will raise the risk premium</a:t>
            </a:r>
            <a:r>
              <a:rPr lang="en-US" sz="2800" dirty="0"/>
              <a:t>.</a:t>
            </a:r>
          </a:p>
          <a:p>
            <a:pPr eaLnBrk="1" hangingPunct="1">
              <a:lnSpc>
                <a:spcPct val="90000"/>
              </a:lnSpc>
            </a:pPr>
            <a:endParaRPr lang="en-US" sz="2800" b="1" dirty="0"/>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7"/>
          <p:cNvSpPr>
            <a:spLocks noGrp="1" noChangeArrowheads="1"/>
          </p:cNvSpPr>
          <p:nvPr>
            <p:ph type="title"/>
          </p:nvPr>
        </p:nvSpPr>
        <p:spPr/>
        <p:txBody>
          <a:bodyPr/>
          <a:lstStyle/>
          <a:p>
            <a:pPr eaLnBrk="1" hangingPunct="1"/>
            <a:r>
              <a:rPr lang="en-US"/>
              <a:t>Bond Ratings</a:t>
            </a:r>
          </a:p>
        </p:txBody>
      </p:sp>
      <p:pic>
        <p:nvPicPr>
          <p:cNvPr id="17413" name="Picture 13" descr="mishkin_05t01"/>
          <p:cNvPicPr preferRelativeResize="0">
            <a:picLocks noChangeAspect="1" noChangeArrowheads="1"/>
          </p:cNvPicPr>
          <p:nvPr>
            <p:custDataLst>
              <p:tags r:id="rId1"/>
            </p:custDataLst>
          </p:nvPr>
        </p:nvPicPr>
        <p:blipFill>
          <a:blip r:embed="rId4" cstate="print"/>
          <a:srcRect/>
          <a:stretch>
            <a:fillRect/>
          </a:stretch>
        </p:blipFill>
        <p:spPr bwMode="auto">
          <a:xfrm>
            <a:off x="400050" y="1338263"/>
            <a:ext cx="8301038" cy="5040312"/>
          </a:xfrm>
          <a:prstGeom prst="rect">
            <a:avLst/>
          </a:prstGeom>
          <a:noFill/>
          <a:ln w="9525">
            <a:noFill/>
            <a:miter lim="800000"/>
            <a:headEnd/>
            <a:tailEnd/>
          </a:ln>
        </p:spPr>
      </p:pic>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rgbClr val="FF0000"/>
                </a:solidFill>
              </a:rPr>
              <a:t>Credit Ratings</a:t>
            </a:r>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r>
              <a:rPr lang="en-US" dirty="0"/>
              <a:t>Credit ratings are aimed at reducing information asymmetries by providing information on the rated security </a:t>
            </a:r>
          </a:p>
          <a:p>
            <a:r>
              <a:rPr lang="en-US" dirty="0">
                <a:solidFill>
                  <a:srgbClr val="FF0000"/>
                </a:solidFill>
              </a:rPr>
              <a:t>“ A firm’s credit rating reflects a rating agency’s opinion of an entity’s overall creditworthiness and its capacity to satisfy its financial obligations</a:t>
            </a:r>
            <a:r>
              <a:rPr lang="en-US" dirty="0"/>
              <a:t>”  (Standard &amp; Poor’s, 2002).</a:t>
            </a:r>
          </a:p>
          <a:p>
            <a:r>
              <a:rPr lang="en-US" dirty="0"/>
              <a:t>The rating does not provide guidance on other aspects essential for investment decisions, such as market liquidity or price volatility </a:t>
            </a:r>
            <a:r>
              <a:rPr lang="en-US" dirty="0">
                <a:sym typeface="Wingdings" panose="05000000000000000000" pitchFamily="2" charset="2"/>
              </a:rPr>
              <a:t> </a:t>
            </a:r>
            <a:r>
              <a:rPr lang="en-US" dirty="0"/>
              <a:t>bonds with the same rating may have very different market prices.</a:t>
            </a:r>
          </a:p>
          <a:p>
            <a:r>
              <a:rPr lang="en-US" dirty="0"/>
              <a:t>Ratings are opinions and not recommendations to purchase, sell, or hold any security.</a:t>
            </a:r>
          </a:p>
          <a:p>
            <a:pPr>
              <a:buNone/>
            </a:pPr>
            <a:r>
              <a:rPr lang="en-US" dirty="0"/>
              <a:t>(</a:t>
            </a:r>
            <a:r>
              <a:rPr lang="en-US" sz="2600" dirty="0"/>
              <a:t>Ref: </a:t>
            </a:r>
            <a:r>
              <a:rPr lang="en-US" sz="2600" i="1" dirty="0"/>
              <a:t>Katz, Salinas, and </a:t>
            </a:r>
            <a:r>
              <a:rPr lang="en-US" sz="2600" i="1" dirty="0" err="1"/>
              <a:t>Stephanou</a:t>
            </a:r>
            <a:r>
              <a:rPr lang="en-US" sz="2600" i="1" dirty="0"/>
              <a:t>, Credit Rating Agencies, No Easy Regulatory Solutions </a:t>
            </a:r>
            <a:r>
              <a:rPr lang="en-US" sz="2600" b="1" i="1" dirty="0"/>
              <a:t>)</a:t>
            </a:r>
            <a:endParaRPr lang="en-US" sz="2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p:cNvSpPr>
            <a:spLocks noGrp="1"/>
          </p:cNvSpPr>
          <p:nvPr>
            <p:ph type="title"/>
          </p:nvPr>
        </p:nvSpPr>
        <p:spPr/>
        <p:txBody>
          <a:bodyPr/>
          <a:lstStyle/>
          <a:p>
            <a:r>
              <a:rPr lang="it-IT" dirty="0"/>
              <a:t>Problem 5</a:t>
            </a:r>
          </a:p>
        </p:txBody>
      </p:sp>
      <p:sp>
        <p:nvSpPr>
          <p:cNvPr id="25603" name="Segnaposto contenuto 2"/>
          <p:cNvSpPr>
            <a:spLocks noGrp="1"/>
          </p:cNvSpPr>
          <p:nvPr>
            <p:ph idx="1"/>
          </p:nvPr>
        </p:nvSpPr>
        <p:spPr/>
        <p:txBody>
          <a:bodyPr>
            <a:normAutofit lnSpcReduction="10000"/>
          </a:bodyPr>
          <a:lstStyle/>
          <a:p>
            <a:pPr eaLnBrk="1" hangingPunct="1"/>
            <a:r>
              <a:rPr lang="en-US" dirty="0"/>
              <a:t>What is the yield on a $1,000,000 municipal bond with a coupon rate of 8%, paying interest annually, versus the yield of a $1,000,000 corporate bond with a coupon rate of 10% paying interest annually? Assume that you are in the 25% tax bracket</a:t>
            </a:r>
          </a:p>
          <a:p>
            <a:pPr eaLnBrk="1" hangingPunct="1"/>
            <a:r>
              <a:rPr lang="en-US" dirty="0"/>
              <a:t>Municipal bonds’ yield = coupon rate (because they are tax-exempt</a:t>
            </a:r>
          </a:p>
          <a:p>
            <a:pPr eaLnBrk="1" hangingPunct="1"/>
            <a:r>
              <a:rPr lang="en-US" dirty="0"/>
              <a:t>Corporate bonds’ yield = 10%*(1-25%)=7.5%</a:t>
            </a:r>
          </a:p>
          <a:p>
            <a:pPr eaLnBrk="1" hangingPunct="1"/>
            <a:endParaRPr lang="it-IT"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marL="471805" indent="-471805">
              <a:spcAft>
                <a:spcPct val="20000"/>
              </a:spcAft>
            </a:pPr>
            <a:r>
              <a:rPr lang="en-US" dirty="0"/>
              <a:t>Risk Structure of Interest Rate</a:t>
            </a:r>
            <a:endParaRPr lang="en-US" b="1" dirty="0"/>
          </a:p>
        </p:txBody>
      </p:sp>
      <p:sp>
        <p:nvSpPr>
          <p:cNvPr id="24579" name="Rectangle 3"/>
          <p:cNvSpPr>
            <a:spLocks noGrp="1" noChangeArrowheads="1"/>
          </p:cNvSpPr>
          <p:nvPr>
            <p:ph type="body" idx="1"/>
          </p:nvPr>
        </p:nvSpPr>
        <p:spPr>
          <a:xfrm>
            <a:off x="0" y="1447800"/>
            <a:ext cx="9144000" cy="5486400"/>
          </a:xfrm>
        </p:spPr>
        <p:txBody>
          <a:bodyPr/>
          <a:lstStyle/>
          <a:p>
            <a:pPr eaLnBrk="1" hangingPunct="1">
              <a:spcBef>
                <a:spcPct val="50000"/>
              </a:spcBef>
              <a:buFontTx/>
              <a:buNone/>
            </a:pPr>
            <a:endParaRPr lang="en-US" sz="3000" b="1" i="1" dirty="0"/>
          </a:p>
          <a:p>
            <a:pPr eaLnBrk="1" hangingPunct="1">
              <a:spcBef>
                <a:spcPct val="50000"/>
              </a:spcBef>
              <a:buFontTx/>
              <a:buNone/>
            </a:pPr>
            <a:r>
              <a:rPr lang="en-US" sz="3000" b="1" i="1" dirty="0"/>
              <a:t>Interest rate = Risk Free Rate</a:t>
            </a:r>
          </a:p>
          <a:p>
            <a:pPr eaLnBrk="1" hangingPunct="1">
              <a:spcBef>
                <a:spcPct val="50000"/>
              </a:spcBef>
              <a:buFontTx/>
              <a:buNone/>
            </a:pPr>
            <a:r>
              <a:rPr lang="en-US" sz="3000" b="1" i="1" dirty="0"/>
              <a:t>		+ (Inflation Premium)</a:t>
            </a:r>
          </a:p>
          <a:p>
            <a:pPr eaLnBrk="1" hangingPunct="1">
              <a:spcBef>
                <a:spcPct val="50000"/>
              </a:spcBef>
              <a:buFontTx/>
              <a:buNone/>
            </a:pPr>
            <a:r>
              <a:rPr lang="en-US" sz="3000" b="1" i="1" dirty="0"/>
              <a:t>		+ Default Risk Premium</a:t>
            </a:r>
          </a:p>
          <a:p>
            <a:pPr eaLnBrk="1" hangingPunct="1">
              <a:spcBef>
                <a:spcPct val="50000"/>
              </a:spcBef>
              <a:buFontTx/>
              <a:buNone/>
            </a:pPr>
            <a:r>
              <a:rPr lang="en-US" sz="3000" b="1" i="1" dirty="0"/>
              <a:t>		+ Liquidity Risk Premium</a:t>
            </a:r>
          </a:p>
          <a:p>
            <a:pPr eaLnBrk="1" hangingPunct="1">
              <a:spcBef>
                <a:spcPct val="50000"/>
              </a:spcBef>
              <a:buFontTx/>
              <a:buNone/>
            </a:pPr>
            <a:r>
              <a:rPr lang="en-US" sz="3000" b="1" i="1" dirty="0"/>
              <a:t>		+ (Maturity Risk Premium)</a:t>
            </a:r>
          </a:p>
          <a:p>
            <a:pPr eaLnBrk="1" hangingPunct="1">
              <a:spcBef>
                <a:spcPct val="50000"/>
              </a:spcBef>
              <a:buFontTx/>
              <a:buNone/>
            </a:pPr>
            <a:r>
              <a:rPr lang="en-US" sz="3000" b="1" i="1" dirty="0"/>
              <a:t>		+ (Tax Discrepancy Premium)</a:t>
            </a:r>
          </a:p>
          <a:p>
            <a:pPr eaLnBrk="1" hangingPunct="1">
              <a:spcBef>
                <a:spcPct val="50000"/>
              </a:spcBef>
              <a:buFontTx/>
              <a:buNone/>
            </a:pPr>
            <a:r>
              <a:rPr lang="en-US" sz="3000" b="1" i="1" dirty="0"/>
              <a:t>	</a:t>
            </a:r>
          </a:p>
          <a:p>
            <a:pPr eaLnBrk="1" hangingPunct="1">
              <a:spcBef>
                <a:spcPct val="50000"/>
              </a:spcBef>
              <a:buFontTx/>
              <a:buNone/>
            </a:pPr>
            <a:endParaRPr lang="en-US" sz="2000" i="1" dirty="0"/>
          </a:p>
          <a:p>
            <a:pPr eaLnBrk="1" hangingPunct="1">
              <a:spcBef>
                <a:spcPct val="50000"/>
              </a:spcBef>
              <a:buFontTx/>
              <a:buNone/>
            </a:pPr>
            <a:endParaRPr lang="en-US" sz="3000" b="1" i="1" dirty="0"/>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3000" dirty="0"/>
          </a:p>
          <a:p>
            <a:pPr eaLnBrk="1" hangingPunct="1">
              <a:spcBef>
                <a:spcPct val="50000"/>
              </a:spcBef>
              <a:buFontTx/>
              <a:buNone/>
            </a:pPr>
            <a:endParaRPr lang="en-US" sz="3000" dirty="0"/>
          </a:p>
          <a:p>
            <a:pPr eaLnBrk="1" hangingPunct="1">
              <a:buFontTx/>
              <a:buNone/>
            </a:pPr>
            <a:endParaRPr lang="en-US" sz="2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4. Term structure of interest rate</a:t>
            </a:r>
          </a:p>
        </p:txBody>
      </p:sp>
      <p:sp>
        <p:nvSpPr>
          <p:cNvPr id="3" name="Content Placeholder 2"/>
          <p:cNvSpPr>
            <a:spLocks noGrp="1"/>
          </p:cNvSpPr>
          <p:nvPr>
            <p:ph idx="1"/>
          </p:nvPr>
        </p:nvSpPr>
        <p:spPr/>
        <p:txBody>
          <a:bodyPr/>
          <a:lstStyle/>
          <a:p>
            <a:r>
              <a:rPr lang="en-US" dirty="0"/>
              <a:t>Yield curve</a:t>
            </a:r>
          </a:p>
          <a:p>
            <a:r>
              <a:rPr lang="en-US" dirty="0"/>
              <a:t>Spot rates and forward rates.</a:t>
            </a:r>
          </a:p>
          <a:p>
            <a:r>
              <a:rPr lang="en-US" dirty="0"/>
              <a:t>Three Facts  of the Term Structure </a:t>
            </a:r>
            <a:br>
              <a:rPr lang="en-US" dirty="0"/>
            </a:br>
            <a:r>
              <a:rPr lang="en-US" dirty="0"/>
              <a:t>of Interest Rates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00" y="685801"/>
            <a:ext cx="8077199" cy="5257799"/>
          </a:xfrm>
          <a:prstGeom prst="rect">
            <a:avLst/>
          </a:prstGeom>
        </p:spPr>
      </p:pic>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Term structure of interest rate</a:t>
            </a:r>
          </a:p>
        </p:txBody>
      </p:sp>
      <p:sp>
        <p:nvSpPr>
          <p:cNvPr id="8200" name="Rectangle 8"/>
          <p:cNvSpPr>
            <a:spLocks noGrp="1" noChangeArrowheads="1"/>
          </p:cNvSpPr>
          <p:nvPr>
            <p:ph type="body" sz="half" idx="2"/>
          </p:nvPr>
        </p:nvSpPr>
        <p:spPr>
          <a:xfrm>
            <a:off x="5029200" y="1752600"/>
            <a:ext cx="3886200" cy="4572000"/>
          </a:xfrm>
        </p:spPr>
        <p:txBody>
          <a:bodyPr/>
          <a:lstStyle/>
          <a:p>
            <a:pPr marL="0" indent="0">
              <a:lnSpc>
                <a:spcPct val="80000"/>
              </a:lnSpc>
              <a:buFont typeface="Wingdings" panose="05000000000000000000" pitchFamily="2" charset="2"/>
              <a:buNone/>
            </a:pPr>
            <a:r>
              <a:rPr lang="en-US" sz="2200" dirty="0"/>
              <a:t>The term structure of interest rates is the </a:t>
            </a:r>
            <a:r>
              <a:rPr lang="en-US" sz="2200" dirty="0">
                <a:solidFill>
                  <a:srgbClr val="FF0000"/>
                </a:solidFill>
              </a:rPr>
              <a:t>relation between different interest rates for different term-to-maturity loans.</a:t>
            </a:r>
          </a:p>
          <a:p>
            <a:pPr marL="0" indent="0">
              <a:lnSpc>
                <a:spcPct val="80000"/>
              </a:lnSpc>
              <a:buFont typeface="Wingdings" panose="05000000000000000000" pitchFamily="2" charset="2"/>
              <a:buNone/>
            </a:pPr>
            <a:endParaRPr lang="en-GB" sz="2200" dirty="0"/>
          </a:p>
          <a:p>
            <a:pPr marL="0" indent="0">
              <a:lnSpc>
                <a:spcPct val="80000"/>
              </a:lnSpc>
              <a:buFont typeface="Wingdings" panose="05000000000000000000" pitchFamily="2" charset="2"/>
              <a:buNone/>
            </a:pPr>
            <a:r>
              <a:rPr lang="en-GB" sz="2200" dirty="0"/>
              <a:t>If we observe  r</a:t>
            </a:r>
            <a:r>
              <a:rPr lang="en-GB" sz="2200" baseline="-25000" dirty="0"/>
              <a:t>1</a:t>
            </a:r>
            <a:r>
              <a:rPr lang="en-GB" sz="2200" dirty="0"/>
              <a:t> = 8%, </a:t>
            </a:r>
          </a:p>
          <a:p>
            <a:pPr marL="0" indent="0">
              <a:lnSpc>
                <a:spcPct val="80000"/>
              </a:lnSpc>
              <a:buFont typeface="Wingdings" panose="05000000000000000000" pitchFamily="2" charset="2"/>
              <a:buNone/>
            </a:pPr>
            <a:r>
              <a:rPr lang="en-GB" sz="2200" dirty="0"/>
              <a:t>r</a:t>
            </a:r>
            <a:r>
              <a:rPr lang="en-GB" sz="2200" baseline="-25000" dirty="0"/>
              <a:t>2</a:t>
            </a:r>
            <a:r>
              <a:rPr lang="en-GB" sz="2200" dirty="0"/>
              <a:t> = 9%, r</a:t>
            </a:r>
            <a:r>
              <a:rPr lang="en-GB" sz="2200" baseline="-25000" dirty="0"/>
              <a:t>3</a:t>
            </a:r>
            <a:r>
              <a:rPr lang="en-GB" sz="2200" dirty="0"/>
              <a:t> = 9.5%, </a:t>
            </a:r>
          </a:p>
          <a:p>
            <a:pPr marL="0" indent="0">
              <a:lnSpc>
                <a:spcPct val="80000"/>
              </a:lnSpc>
              <a:buFont typeface="Wingdings" panose="05000000000000000000" pitchFamily="2" charset="2"/>
              <a:buNone/>
            </a:pPr>
            <a:r>
              <a:rPr lang="en-GB" sz="2200" dirty="0"/>
              <a:t>r</a:t>
            </a:r>
            <a:r>
              <a:rPr lang="en-GB" sz="2200" baseline="-25000" dirty="0"/>
              <a:t>4</a:t>
            </a:r>
            <a:r>
              <a:rPr lang="en-GB" sz="2200" dirty="0"/>
              <a:t> = 9.75% and </a:t>
            </a:r>
          </a:p>
          <a:p>
            <a:pPr marL="0" indent="0">
              <a:lnSpc>
                <a:spcPct val="80000"/>
              </a:lnSpc>
              <a:buFont typeface="Wingdings" panose="05000000000000000000" pitchFamily="2" charset="2"/>
              <a:buNone/>
            </a:pPr>
            <a:r>
              <a:rPr lang="en-GB" sz="2200" dirty="0"/>
              <a:t>r</a:t>
            </a:r>
            <a:r>
              <a:rPr lang="en-GB" sz="2200" baseline="-25000" dirty="0"/>
              <a:t>5</a:t>
            </a:r>
            <a:r>
              <a:rPr lang="en-GB" sz="2200" dirty="0"/>
              <a:t> = 9.875% then the current term structure of interest rates is represented by plotting these “</a:t>
            </a:r>
            <a:r>
              <a:rPr lang="en-GB" sz="2200" dirty="0">
                <a:solidFill>
                  <a:srgbClr val="FF0000"/>
                </a:solidFill>
              </a:rPr>
              <a:t>spot rates</a:t>
            </a:r>
            <a:r>
              <a:rPr lang="en-GB" sz="2200" dirty="0"/>
              <a:t>” against their terms-to-maturity.</a:t>
            </a:r>
            <a:r>
              <a:rPr lang="en-US" sz="2200" dirty="0"/>
              <a:t> </a:t>
            </a:r>
          </a:p>
        </p:txBody>
      </p:sp>
      <p:graphicFrame>
        <p:nvGraphicFramePr>
          <p:cNvPr id="8196" name="Object 4"/>
          <p:cNvGraphicFramePr>
            <a:graphicFrameLocks noGrp="1" noChangeAspect="1"/>
          </p:cNvGraphicFramePr>
          <p:nvPr>
            <p:ph idx="4294967295"/>
          </p:nvPr>
        </p:nvGraphicFramePr>
        <p:xfrm>
          <a:off x="533400" y="1600200"/>
          <a:ext cx="4648200" cy="3752850"/>
        </p:xfrm>
        <a:graphic>
          <a:graphicData uri="http://schemas.openxmlformats.org/presentationml/2006/ole">
            <mc:AlternateContent xmlns:mc="http://schemas.openxmlformats.org/markup-compatibility/2006">
              <mc:Choice xmlns:v="urn:schemas-microsoft-com:vml" Requires="v">
                <p:oleObj name="Chart" r:id="rId3" imgW="2641600" imgH="2133600" progId="Excel.Sheet.8">
                  <p:embed/>
                </p:oleObj>
              </mc:Choice>
              <mc:Fallback>
                <p:oleObj name="Chart" r:id="rId3" imgW="2641600" imgH="213360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4648200" cy="375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Text Box 9"/>
          <p:cNvSpPr txBox="1">
            <a:spLocks noChangeArrowheads="1"/>
          </p:cNvSpPr>
          <p:nvPr/>
        </p:nvSpPr>
        <p:spPr bwMode="auto">
          <a:xfrm>
            <a:off x="457200" y="5334000"/>
            <a:ext cx="4572000" cy="641350"/>
          </a:xfrm>
          <a:prstGeom prst="rect">
            <a:avLst/>
          </a:prstGeom>
          <a:noFill/>
          <a:ln w="9525">
            <a:noFill/>
            <a:miter lim="800000"/>
          </a:ln>
          <a:effectLst/>
        </p:spPr>
        <p:txBody>
          <a:bodyPr>
            <a:spAutoFit/>
          </a:bodyPr>
          <a:lstStyle/>
          <a:p>
            <a:pPr>
              <a:spcBef>
                <a:spcPct val="50000"/>
              </a:spcBef>
            </a:pPr>
            <a:r>
              <a:rPr lang="en-US"/>
              <a:t>The curve plotted through the above points is also called the “yield curve”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checkerboard(across)">
                                      <p:cBhvr>
                                        <p:cTn id="7" dur="500"/>
                                        <p:tgtEl>
                                          <p:spTgt spid="820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200">
                                            <p:txEl>
                                              <p:pRg st="2" end="2"/>
                                            </p:txEl>
                                          </p:spTgt>
                                        </p:tgtEl>
                                        <p:attrNameLst>
                                          <p:attrName>style.visibility</p:attrName>
                                        </p:attrNameLst>
                                      </p:cBhvr>
                                      <p:to>
                                        <p:strVal val="visible"/>
                                      </p:to>
                                    </p:set>
                                    <p:animEffect transition="in" filter="checkerboard(across)">
                                      <p:cBhvr>
                                        <p:cTn id="12" dur="500"/>
                                        <p:tgtEl>
                                          <p:spTgt spid="8200">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8200">
                                            <p:txEl>
                                              <p:pRg st="3" end="3"/>
                                            </p:txEl>
                                          </p:spTgt>
                                        </p:tgtEl>
                                        <p:attrNameLst>
                                          <p:attrName>style.visibility</p:attrName>
                                        </p:attrNameLst>
                                      </p:cBhvr>
                                      <p:to>
                                        <p:strVal val="visible"/>
                                      </p:to>
                                    </p:set>
                                    <p:animEffect transition="in" filter="checkerboard(across)">
                                      <p:cBhvr>
                                        <p:cTn id="15" dur="500"/>
                                        <p:tgtEl>
                                          <p:spTgt spid="8200">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8200">
                                            <p:txEl>
                                              <p:pRg st="4" end="4"/>
                                            </p:txEl>
                                          </p:spTgt>
                                        </p:tgtEl>
                                        <p:attrNameLst>
                                          <p:attrName>style.visibility</p:attrName>
                                        </p:attrNameLst>
                                      </p:cBhvr>
                                      <p:to>
                                        <p:strVal val="visible"/>
                                      </p:to>
                                    </p:set>
                                    <p:animEffect transition="in" filter="checkerboard(across)">
                                      <p:cBhvr>
                                        <p:cTn id="18" dur="500"/>
                                        <p:tgtEl>
                                          <p:spTgt spid="8200">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8200">
                                            <p:txEl>
                                              <p:pRg st="5" end="5"/>
                                            </p:txEl>
                                          </p:spTgt>
                                        </p:tgtEl>
                                        <p:attrNameLst>
                                          <p:attrName>style.visibility</p:attrName>
                                        </p:attrNameLst>
                                      </p:cBhvr>
                                      <p:to>
                                        <p:strVal val="visible"/>
                                      </p:to>
                                    </p:set>
                                    <p:animEffect transition="in" filter="checkerboard(across)">
                                      <p:cBhvr>
                                        <p:cTn id="21" dur="500"/>
                                        <p:tgtEl>
                                          <p:spTgt spid="82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solidFill>
                  <a:srgbClr val="FF0000"/>
                </a:solidFill>
              </a:rPr>
              <a:t>Spot Rates</a:t>
            </a:r>
          </a:p>
        </p:txBody>
      </p:sp>
      <p:sp>
        <p:nvSpPr>
          <p:cNvPr id="12291" name="Rectangle 3"/>
          <p:cNvSpPr>
            <a:spLocks noGrp="1" noChangeArrowheads="1"/>
          </p:cNvSpPr>
          <p:nvPr>
            <p:ph type="body" idx="1"/>
          </p:nvPr>
        </p:nvSpPr>
        <p:spPr>
          <a:xfrm>
            <a:off x="457200" y="1219200"/>
            <a:ext cx="8229600" cy="4906963"/>
          </a:xfrm>
        </p:spPr>
        <p:txBody>
          <a:bodyPr>
            <a:normAutofit lnSpcReduction="10000"/>
          </a:bodyPr>
          <a:lstStyle/>
          <a:p>
            <a:pPr marL="630555" indent="-630555" algn="just">
              <a:lnSpc>
                <a:spcPct val="90000"/>
              </a:lnSpc>
            </a:pPr>
            <a:r>
              <a:rPr lang="en-GB" sz="3000" dirty="0"/>
              <a:t>The n-period </a:t>
            </a:r>
            <a:r>
              <a:rPr lang="en-GB" sz="3000" u="sng" dirty="0"/>
              <a:t>current spot rate</a:t>
            </a:r>
            <a:r>
              <a:rPr lang="en-GB" sz="3000" dirty="0"/>
              <a:t> of interest denoted </a:t>
            </a:r>
            <a:r>
              <a:rPr lang="en-GB" sz="3000" dirty="0" err="1"/>
              <a:t>r</a:t>
            </a:r>
            <a:r>
              <a:rPr lang="en-GB" sz="3000" baseline="-25000" dirty="0" err="1"/>
              <a:t>n</a:t>
            </a:r>
            <a:r>
              <a:rPr lang="en-GB" sz="3000" dirty="0"/>
              <a:t> is the current interest rate (fixed today) for a loan (where the cash is borrowed now) to be repaid in n periods.</a:t>
            </a:r>
          </a:p>
          <a:p>
            <a:pPr marL="630555" indent="-630555" algn="just">
              <a:lnSpc>
                <a:spcPct val="90000"/>
              </a:lnSpc>
            </a:pPr>
            <a:r>
              <a:rPr lang="en-GB" sz="3000" dirty="0"/>
              <a:t>Spot rates are only determined from the prices </a:t>
            </a:r>
            <a:r>
              <a:rPr lang="en-GB" sz="3000" dirty="0">
                <a:solidFill>
                  <a:srgbClr val="FF0000"/>
                </a:solidFill>
              </a:rPr>
              <a:t>of zero-coupon bonds</a:t>
            </a:r>
            <a:r>
              <a:rPr lang="en-GB" sz="3000" dirty="0"/>
              <a:t> and are thus </a:t>
            </a:r>
            <a:r>
              <a:rPr lang="en-GB" sz="3000" dirty="0">
                <a:solidFill>
                  <a:srgbClr val="FF0000"/>
                </a:solidFill>
              </a:rPr>
              <a:t>applicable for discounting cash flows that occur in a single time period.</a:t>
            </a:r>
          </a:p>
          <a:p>
            <a:pPr marL="630555" indent="-630555" algn="just">
              <a:lnSpc>
                <a:spcPct val="90000"/>
              </a:lnSpc>
            </a:pPr>
            <a:r>
              <a:rPr lang="en-GB" sz="3000" dirty="0"/>
              <a:t> This differs from the more broad concept of yield to maturity that is, in effect, an average rate used to discount all the cash flows of a level coupon bond.</a:t>
            </a:r>
          </a:p>
          <a:p>
            <a:pPr marL="630555" indent="-630555">
              <a:lnSpc>
                <a:spcPct val="90000"/>
              </a:lnSpc>
              <a:buFont typeface="Wingdings" panose="05000000000000000000" pitchFamily="2" charset="2"/>
              <a:buNone/>
            </a:pP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checkerboard(across)">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checkerboard(across)">
                                      <p:cBhvr>
                                        <p:cTn id="1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1" name="Rectangle 2053"/>
          <p:cNvSpPr>
            <a:spLocks noGrp="1" noChangeArrowheads="1"/>
          </p:cNvSpPr>
          <p:nvPr>
            <p:ph type="title"/>
          </p:nvPr>
        </p:nvSpPr>
        <p:spPr>
          <a:noFill/>
        </p:spPr>
        <p:txBody>
          <a:bodyPr lIns="90488" tIns="44450" rIns="90488" bIns="44450"/>
          <a:lstStyle/>
          <a:p>
            <a:r>
              <a:rPr lang="en-US" dirty="0">
                <a:solidFill>
                  <a:srgbClr val="FF0000"/>
                </a:solidFill>
              </a:rPr>
              <a:t>Spot rate and YTM</a:t>
            </a:r>
          </a:p>
        </p:txBody>
      </p:sp>
      <p:sp>
        <p:nvSpPr>
          <p:cNvPr id="372742" name="Rectangle 2054"/>
          <p:cNvSpPr>
            <a:spLocks noGrp="1" noChangeArrowheads="1"/>
          </p:cNvSpPr>
          <p:nvPr>
            <p:ph type="body" idx="1"/>
          </p:nvPr>
        </p:nvSpPr>
        <p:spPr>
          <a:noFill/>
        </p:spPr>
        <p:txBody>
          <a:bodyPr lIns="90488" tIns="44450" rIns="90488" bIns="44450">
            <a:normAutofit lnSpcReduction="10000"/>
          </a:bodyPr>
          <a:lstStyle/>
          <a:p>
            <a:pPr marL="0" indent="0">
              <a:buFontTx/>
              <a:buNone/>
            </a:pPr>
            <a:r>
              <a:rPr lang="en-US" sz="2800" dirty="0"/>
              <a:t>Yield to maturity is</a:t>
            </a:r>
            <a:r>
              <a:rPr lang="en-US" sz="2800" b="1" i="1" dirty="0"/>
              <a:t> </a:t>
            </a:r>
            <a:r>
              <a:rPr lang="en-US" sz="2800" dirty="0"/>
              <a:t>just </a:t>
            </a:r>
            <a:r>
              <a:rPr lang="en-US" sz="2800" dirty="0">
                <a:solidFill>
                  <a:srgbClr val="FF0000"/>
                </a:solidFill>
              </a:rPr>
              <a:t>a complex, nonlinear “average” of spot rates of interest.</a:t>
            </a:r>
          </a:p>
          <a:p>
            <a:pPr lvl="1"/>
            <a:r>
              <a:rPr lang="en-US" dirty="0"/>
              <a:t>Because most of the bond’s cash flow arrives at maturity (the principal</a:t>
            </a:r>
            <a:r>
              <a:rPr lang="en-US" dirty="0">
                <a:solidFill>
                  <a:srgbClr val="FF0000"/>
                </a:solidFill>
              </a:rPr>
              <a:t>), the T-year spot rate gets the most weight in the yield-to-maturity calculation.</a:t>
            </a:r>
          </a:p>
          <a:p>
            <a:pPr lvl="1"/>
            <a:r>
              <a:rPr lang="en-US" dirty="0"/>
              <a:t>High coupon bonds pay a larger percentage of their face value as coupons than low coupon bonds; thus, their yields-to-maturity give more weight to earlier spot rates.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defRPr/>
            </a:pPr>
            <a:r>
              <a:rPr lang="en-US">
                <a:cs typeface="ヒラギノ角ゴ Pro W3" charset="0"/>
              </a:rPr>
              <a:t>Present Value Concept: </a:t>
            </a:r>
            <a:br>
              <a:rPr lang="en-US">
                <a:cs typeface="ヒラギノ角ゴ Pro W3" charset="0"/>
              </a:rPr>
            </a:br>
            <a:r>
              <a:rPr lang="en-US">
                <a:cs typeface="ヒラギノ角ゴ Pro W3" charset="0"/>
              </a:rPr>
              <a:t>Simple Loan Terms</a:t>
            </a:r>
          </a:p>
        </p:txBody>
      </p:sp>
      <p:sp>
        <p:nvSpPr>
          <p:cNvPr id="13315" name="Text Placeholder 2"/>
          <p:cNvSpPr>
            <a:spLocks noGrp="1"/>
          </p:cNvSpPr>
          <p:nvPr>
            <p:ph idx="1"/>
          </p:nvPr>
        </p:nvSpPr>
        <p:spPr/>
        <p:txBody>
          <a:bodyPr/>
          <a:lstStyle/>
          <a:p>
            <a:pPr eaLnBrk="1" hangingPunct="1">
              <a:spcBef>
                <a:spcPts val="1200"/>
              </a:spcBef>
            </a:pPr>
            <a:r>
              <a:rPr lang="en-US" sz="2400" i="1" dirty="0"/>
              <a:t>Loan Principal:</a:t>
            </a:r>
            <a:r>
              <a:rPr lang="en-US" sz="2400" dirty="0"/>
              <a:t> the amount of funds the lender provides to the borrower.</a:t>
            </a:r>
          </a:p>
          <a:p>
            <a:pPr eaLnBrk="1" hangingPunct="1">
              <a:spcBef>
                <a:spcPts val="1200"/>
              </a:spcBef>
            </a:pPr>
            <a:r>
              <a:rPr lang="en-US" sz="2400" i="1" dirty="0"/>
              <a:t>Maturity Date:</a:t>
            </a:r>
            <a:r>
              <a:rPr lang="en-US" sz="2400" dirty="0"/>
              <a:t> the date the loan must be repaid; the </a:t>
            </a:r>
            <a:r>
              <a:rPr lang="en-US" sz="2400" i="1" dirty="0"/>
              <a:t>Loan Term </a:t>
            </a:r>
            <a:r>
              <a:rPr lang="en-US" sz="2400" dirty="0"/>
              <a:t>is from initiation to maturity date.</a:t>
            </a:r>
          </a:p>
          <a:p>
            <a:pPr eaLnBrk="1" hangingPunct="1">
              <a:spcBef>
                <a:spcPts val="1200"/>
              </a:spcBef>
            </a:pPr>
            <a:r>
              <a:rPr lang="en-US" sz="2400" i="1" dirty="0"/>
              <a:t>Interest Payment:</a:t>
            </a:r>
            <a:r>
              <a:rPr lang="en-US" sz="2400" dirty="0"/>
              <a:t> the cash amount that the borrower must pay the lender for the use of the loan principal.</a:t>
            </a:r>
          </a:p>
          <a:p>
            <a:pPr eaLnBrk="1" hangingPunct="1">
              <a:spcBef>
                <a:spcPts val="1200"/>
              </a:spcBef>
            </a:pPr>
            <a:r>
              <a:rPr lang="en-US" sz="2400" i="1" dirty="0"/>
              <a:t>Simple Interest Rate:</a:t>
            </a:r>
            <a:r>
              <a:rPr lang="en-US" sz="2400" dirty="0"/>
              <a:t> the interest payment divided by the loan principal; the percentage of principal that must be paid as interest to the lender. </a:t>
            </a:r>
            <a:r>
              <a:rPr lang="en-US" sz="2400" dirty="0">
                <a:solidFill>
                  <a:srgbClr val="FF0000"/>
                </a:solidFill>
              </a:rPr>
              <a:t>Convention is to express on an annual basis, irrespective of the loan term</a:t>
            </a:r>
            <a:r>
              <a:rPr lang="en-US" sz="2400" dirty="0"/>
              <a:t>.</a:t>
            </a:r>
            <a:endParaRPr lang="en-US" sz="2400" i="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8229600" cy="1143000"/>
          </a:xfrm>
        </p:spPr>
        <p:txBody>
          <a:bodyPr/>
          <a:lstStyle/>
          <a:p>
            <a:r>
              <a:rPr lang="en-US" dirty="0">
                <a:solidFill>
                  <a:srgbClr val="FF0000"/>
                </a:solidFill>
              </a:rPr>
              <a:t>Forward Rates</a:t>
            </a:r>
          </a:p>
        </p:txBody>
      </p:sp>
      <p:sp>
        <p:nvSpPr>
          <p:cNvPr id="13315" name="Rectangle 3"/>
          <p:cNvSpPr>
            <a:spLocks noGrp="1" noChangeArrowheads="1"/>
          </p:cNvSpPr>
          <p:nvPr>
            <p:ph type="body" idx="1"/>
          </p:nvPr>
        </p:nvSpPr>
        <p:spPr>
          <a:xfrm>
            <a:off x="566738" y="1066800"/>
            <a:ext cx="8001000" cy="5181600"/>
          </a:xfrm>
        </p:spPr>
        <p:txBody>
          <a:bodyPr>
            <a:noAutofit/>
          </a:bodyPr>
          <a:lstStyle/>
          <a:p>
            <a:pPr>
              <a:lnSpc>
                <a:spcPct val="80000"/>
              </a:lnSpc>
            </a:pPr>
            <a:r>
              <a:rPr lang="en-GB" sz="3000" dirty="0"/>
              <a:t>The </a:t>
            </a:r>
            <a:r>
              <a:rPr lang="en-GB" sz="3000" u="sng" dirty="0">
                <a:solidFill>
                  <a:srgbClr val="FF0000"/>
                </a:solidFill>
              </a:rPr>
              <a:t>one-period</a:t>
            </a:r>
            <a:r>
              <a:rPr lang="en-GB" sz="3000" dirty="0">
                <a:solidFill>
                  <a:srgbClr val="FF0000"/>
                </a:solidFill>
              </a:rPr>
              <a:t> </a:t>
            </a:r>
            <a:r>
              <a:rPr lang="en-GB" sz="3000" u="sng" dirty="0">
                <a:solidFill>
                  <a:srgbClr val="FF0000"/>
                </a:solidFill>
              </a:rPr>
              <a:t>forward rate</a:t>
            </a:r>
            <a:r>
              <a:rPr lang="en-GB" sz="3000" dirty="0">
                <a:solidFill>
                  <a:srgbClr val="FF0000"/>
                </a:solidFill>
              </a:rPr>
              <a:t> </a:t>
            </a:r>
            <a:r>
              <a:rPr lang="en-GB" sz="3000" dirty="0"/>
              <a:t>of interest denoted f</a:t>
            </a:r>
            <a:r>
              <a:rPr lang="en-GB" sz="3000" baseline="-25000" dirty="0"/>
              <a:t>n</a:t>
            </a:r>
            <a:r>
              <a:rPr lang="en-GB" sz="3000" dirty="0"/>
              <a:t> is the interest rate (fixed </a:t>
            </a:r>
            <a:r>
              <a:rPr lang="en-GB" sz="3000" u="sng" dirty="0"/>
              <a:t>today</a:t>
            </a:r>
            <a:r>
              <a:rPr lang="en-GB" sz="3000" dirty="0"/>
              <a:t>) for a one period loan to be repaid at some future time period, n.  </a:t>
            </a:r>
          </a:p>
          <a:p>
            <a:pPr>
              <a:lnSpc>
                <a:spcPct val="80000"/>
              </a:lnSpc>
            </a:pPr>
            <a:r>
              <a:rPr lang="en-GB" sz="3000" dirty="0"/>
              <a:t>I.e., the money is borrowed in period n-1 and repaid in period n.  </a:t>
            </a:r>
          </a:p>
          <a:p>
            <a:pPr lvl="1">
              <a:lnSpc>
                <a:spcPct val="80000"/>
              </a:lnSpc>
            </a:pPr>
            <a:r>
              <a:rPr lang="en-US" sz="3000" i="1" dirty="0"/>
              <a:t>Investing $1,000 in the two year zero coupon bond @ r</a:t>
            </a:r>
            <a:r>
              <a:rPr lang="en-US" sz="3000" i="1" baseline="-25000" dirty="0"/>
              <a:t>2</a:t>
            </a:r>
            <a:r>
              <a:rPr lang="en-US" sz="3000" i="1" dirty="0"/>
              <a:t>=9% gives $1,188.10 in 2 yrs. This is equivalent to investing in the one year bond at 8%, giving $1,080 after 1 year, and then investing in another 1 year bond @ X% for the second year to get $1,188.10.</a:t>
            </a:r>
          </a:p>
          <a:p>
            <a:pPr lvl="1">
              <a:lnSpc>
                <a:spcPct val="80000"/>
              </a:lnSpc>
            </a:pPr>
            <a:r>
              <a:rPr lang="en-US" sz="3000" i="1" dirty="0"/>
              <a:t>Solve for X . . . the forward rate.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checkerboard(across)">
                                      <p:cBhvr>
                                        <p:cTn id="7" dur="500"/>
                                        <p:tgtEl>
                                          <p:spTgt spid="1331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315">
                                            <p:txEl>
                                              <p:pRg st="3" end="3"/>
                                            </p:txEl>
                                          </p:spTgt>
                                        </p:tgtEl>
                                        <p:attrNameLst>
                                          <p:attrName>style.visibility</p:attrName>
                                        </p:attrNameLst>
                                      </p:cBhvr>
                                      <p:to>
                                        <p:strVal val="visible"/>
                                      </p:to>
                                    </p:set>
                                    <p:animEffect transition="in" filter="checkerboard(across)">
                                      <p:cBhvr>
                                        <p:cTn id="10"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400" dirty="0">
                <a:solidFill>
                  <a:srgbClr val="FF0000"/>
                </a:solidFill>
              </a:rPr>
              <a:t>Forward Rates (continued)</a:t>
            </a:r>
          </a:p>
        </p:txBody>
      </p:sp>
      <p:sp>
        <p:nvSpPr>
          <p:cNvPr id="14339" name="Rectangle 3"/>
          <p:cNvSpPr>
            <a:spLocks noGrp="1" noChangeArrowheads="1"/>
          </p:cNvSpPr>
          <p:nvPr>
            <p:ph type="body" idx="1"/>
          </p:nvPr>
        </p:nvSpPr>
        <p:spPr>
          <a:xfrm>
            <a:off x="457200" y="1371600"/>
            <a:ext cx="8229600" cy="5181600"/>
          </a:xfrm>
        </p:spPr>
        <p:txBody>
          <a:bodyPr/>
          <a:lstStyle/>
          <a:p>
            <a:r>
              <a:rPr lang="en-US" dirty="0"/>
              <a:t>To calculate a forward rate, the following equation is useful:</a:t>
            </a:r>
          </a:p>
          <a:p>
            <a:pPr lvl="2">
              <a:buFont typeface="Wingdings" panose="05000000000000000000" pitchFamily="2" charset="2"/>
              <a:buNone/>
            </a:pPr>
            <a:r>
              <a:rPr lang="en-GB" sz="3600" dirty="0"/>
              <a:t>1 + f</a:t>
            </a:r>
            <a:r>
              <a:rPr lang="en-GB" sz="3600" baseline="-25000" dirty="0"/>
              <a:t>n</a:t>
            </a:r>
            <a:r>
              <a:rPr lang="en-GB" sz="3600" dirty="0"/>
              <a:t> = (1+r</a:t>
            </a:r>
            <a:r>
              <a:rPr lang="en-GB" sz="3600" baseline="-25000" dirty="0"/>
              <a:t>n</a:t>
            </a:r>
            <a:r>
              <a:rPr lang="en-GB" sz="3600" dirty="0"/>
              <a:t>)</a:t>
            </a:r>
            <a:r>
              <a:rPr lang="en-GB" sz="3600" baseline="30000" dirty="0"/>
              <a:t>n</a:t>
            </a:r>
            <a:r>
              <a:rPr lang="en-GB" sz="3600" dirty="0"/>
              <a:t> / (1+r</a:t>
            </a:r>
            <a:r>
              <a:rPr lang="en-GB" sz="3600" baseline="-25000" dirty="0"/>
              <a:t>n-1</a:t>
            </a:r>
            <a:r>
              <a:rPr lang="en-GB" sz="3600" dirty="0"/>
              <a:t>)</a:t>
            </a:r>
            <a:r>
              <a:rPr lang="en-GB" sz="3600" baseline="30000" dirty="0"/>
              <a:t>n-1</a:t>
            </a:r>
          </a:p>
          <a:p>
            <a:pPr lvl="1"/>
            <a:r>
              <a:rPr lang="en-US" dirty="0"/>
              <a:t>where f</a:t>
            </a:r>
            <a:r>
              <a:rPr lang="en-US" baseline="-25000" dirty="0"/>
              <a:t>n</a:t>
            </a:r>
            <a:r>
              <a:rPr lang="en-US" dirty="0"/>
              <a:t> is the one period forward rate for a loan repaid in period n </a:t>
            </a:r>
          </a:p>
          <a:p>
            <a:pPr lvl="2"/>
            <a:r>
              <a:rPr lang="en-US" sz="1900" dirty="0"/>
              <a:t>(i.e., borrowed in period n-1 and repaid in period n)</a:t>
            </a:r>
          </a:p>
          <a:p>
            <a:pPr lvl="1"/>
            <a:r>
              <a:rPr lang="en-US" sz="2800" dirty="0"/>
              <a:t>Calculate f</a:t>
            </a:r>
            <a:r>
              <a:rPr lang="en-US" sz="2800" baseline="-25000" dirty="0"/>
              <a:t>2</a:t>
            </a:r>
            <a:r>
              <a:rPr lang="en-US" sz="2800" dirty="0"/>
              <a:t> given r</a:t>
            </a:r>
            <a:r>
              <a:rPr lang="en-US" sz="2800" baseline="-25000" dirty="0"/>
              <a:t>1</a:t>
            </a:r>
            <a:r>
              <a:rPr lang="en-US" sz="2800" dirty="0"/>
              <a:t>=8% and r</a:t>
            </a:r>
            <a:r>
              <a:rPr lang="en-US" sz="2800" baseline="-25000" dirty="0"/>
              <a:t>2</a:t>
            </a:r>
            <a:r>
              <a:rPr lang="en-US" sz="2800" dirty="0"/>
              <a:t>=9%</a:t>
            </a:r>
          </a:p>
          <a:p>
            <a:pPr lvl="1"/>
            <a:r>
              <a:rPr lang="en-US" sz="2800" dirty="0"/>
              <a:t>Calculate f</a:t>
            </a:r>
            <a:r>
              <a:rPr lang="en-US" sz="2800" baseline="-25000" dirty="0"/>
              <a:t>3</a:t>
            </a:r>
            <a:r>
              <a:rPr lang="en-US" sz="2800" dirty="0"/>
              <a:t> given r</a:t>
            </a:r>
            <a:r>
              <a:rPr lang="en-US" sz="2800" baseline="-25000" dirty="0"/>
              <a:t>3</a:t>
            </a:r>
            <a:r>
              <a:rPr lang="en-US" sz="2800" dirty="0"/>
              <a:t>=9.5%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dir="cw">
                                      <p:cBhvr override="childStyle">
                                        <p:cTn id="6" dur="100" fill="hold"/>
                                        <p:tgtEl>
                                          <p:spTgt spid="14339">
                                            <p:txEl>
                                              <p:pRg st="1" end="1"/>
                                            </p:txEl>
                                          </p:spTgt>
                                        </p:tgtEl>
                                        <p:attrNameLst>
                                          <p:attrName>style.color</p:attrName>
                                        </p:attrNameLst>
                                      </p:cBhvr>
                                      <p:to>
                                        <a:schemeClr val="accent2"/>
                                      </p:to>
                                    </p:animClr>
                                    <p:animClr clrSpc="rgb" dir="cw">
                                      <p:cBhvr>
                                        <p:cTn id="7" dur="100" fill="hold"/>
                                        <p:tgtEl>
                                          <p:spTgt spid="14339">
                                            <p:txEl>
                                              <p:pRg st="1" end="1"/>
                                            </p:txEl>
                                          </p:spTgt>
                                        </p:tgtEl>
                                        <p:attrNameLst>
                                          <p:attrName>fillcolor</p:attrName>
                                        </p:attrNameLst>
                                      </p:cBhvr>
                                      <p:to>
                                        <a:schemeClr val="accent2"/>
                                      </p:to>
                                    </p:animClr>
                                    <p:set>
                                      <p:cBhvr>
                                        <p:cTn id="8" dur="100" fill="hold"/>
                                        <p:tgtEl>
                                          <p:spTgt spid="14339">
                                            <p:txEl>
                                              <p:pRg st="1" end="1"/>
                                            </p:txEl>
                                          </p:spTgt>
                                        </p:tgtEl>
                                        <p:attrNameLst>
                                          <p:attrName>fill.type</p:attrName>
                                        </p:attrNameLst>
                                      </p:cBhvr>
                                      <p:to>
                                        <p:strVal val="solid"/>
                                      </p:to>
                                    </p:set>
                                    <p:set>
                                      <p:cBhvr>
                                        <p:cTn id="9" dur="100" fill="hold"/>
                                        <p:tgtEl>
                                          <p:spTgt spid="14339">
                                            <p:txEl>
                                              <p:pRg st="1" end="1"/>
                                            </p:txEl>
                                          </p:spTgt>
                                        </p:tgtEl>
                                        <p:attrNameLst>
                                          <p:attrName>fill.on</p:attrName>
                                        </p:attrNameLst>
                                      </p:cBhvr>
                                      <p:to>
                                        <p:strVal val="true"/>
                                      </p:to>
                                    </p:set>
                                    <p:animRot by="120000">
                                      <p:cBhvr>
                                        <p:cTn id="10" dur="100" fill="hold">
                                          <p:stCondLst>
                                            <p:cond delay="0"/>
                                          </p:stCondLst>
                                        </p:cTn>
                                        <p:tgtEl>
                                          <p:spTgt spid="14339">
                                            <p:txEl>
                                              <p:pRg st="1" end="1"/>
                                            </p:txEl>
                                          </p:spTgt>
                                        </p:tgtEl>
                                        <p:attrNameLst>
                                          <p:attrName>r</p:attrName>
                                        </p:attrNameLst>
                                      </p:cBhvr>
                                    </p:animRot>
                                    <p:animRot by="-240000">
                                      <p:cBhvr>
                                        <p:cTn id="11" dur="200" fill="hold">
                                          <p:stCondLst>
                                            <p:cond delay="200"/>
                                          </p:stCondLst>
                                        </p:cTn>
                                        <p:tgtEl>
                                          <p:spTgt spid="14339">
                                            <p:txEl>
                                              <p:pRg st="1" end="1"/>
                                            </p:txEl>
                                          </p:spTgt>
                                        </p:tgtEl>
                                        <p:attrNameLst>
                                          <p:attrName>r</p:attrName>
                                        </p:attrNameLst>
                                      </p:cBhvr>
                                    </p:animRot>
                                    <p:animRot by="240000">
                                      <p:cBhvr>
                                        <p:cTn id="12" dur="200" fill="hold">
                                          <p:stCondLst>
                                            <p:cond delay="400"/>
                                          </p:stCondLst>
                                        </p:cTn>
                                        <p:tgtEl>
                                          <p:spTgt spid="14339">
                                            <p:txEl>
                                              <p:pRg st="1" end="1"/>
                                            </p:txEl>
                                          </p:spTgt>
                                        </p:tgtEl>
                                        <p:attrNameLst>
                                          <p:attrName>r</p:attrName>
                                        </p:attrNameLst>
                                      </p:cBhvr>
                                    </p:animRot>
                                    <p:animRot by="-240000">
                                      <p:cBhvr>
                                        <p:cTn id="13" dur="200" fill="hold">
                                          <p:stCondLst>
                                            <p:cond delay="600"/>
                                          </p:stCondLst>
                                        </p:cTn>
                                        <p:tgtEl>
                                          <p:spTgt spid="14339">
                                            <p:txEl>
                                              <p:pRg st="1" end="1"/>
                                            </p:txEl>
                                          </p:spTgt>
                                        </p:tgtEl>
                                        <p:attrNameLst>
                                          <p:attrName>r</p:attrName>
                                        </p:attrNameLst>
                                      </p:cBhvr>
                                    </p:animRot>
                                    <p:animRot by="120000">
                                      <p:cBhvr>
                                        <p:cTn id="14" dur="200" fill="hold">
                                          <p:stCondLst>
                                            <p:cond delay="800"/>
                                          </p:stCondLst>
                                        </p:cTn>
                                        <p:tgtEl>
                                          <p:spTgt spid="1433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6</a:t>
            </a:r>
          </a:p>
        </p:txBody>
      </p:sp>
      <p:sp>
        <p:nvSpPr>
          <p:cNvPr id="3" name="Content Placeholder 2"/>
          <p:cNvSpPr>
            <a:spLocks noGrp="1"/>
          </p:cNvSpPr>
          <p:nvPr>
            <p:ph idx="1"/>
          </p:nvPr>
        </p:nvSpPr>
        <p:spPr>
          <a:xfrm>
            <a:off x="457200" y="1371600"/>
            <a:ext cx="8229600" cy="4754563"/>
          </a:xfrm>
        </p:spPr>
        <p:txBody>
          <a:bodyPr>
            <a:normAutofit/>
          </a:bodyPr>
          <a:lstStyle/>
          <a:p>
            <a:r>
              <a:rPr lang="en-US" sz="2600" dirty="0"/>
              <a:t>You are given the following prices of US Treasury Strips (discount or zero coupon bonds):</a:t>
            </a:r>
          </a:p>
          <a:p>
            <a:endParaRPr lang="en-US" sz="2600" dirty="0"/>
          </a:p>
          <a:p>
            <a:endParaRPr lang="en-US" sz="2600" dirty="0"/>
          </a:p>
          <a:p>
            <a:endParaRPr lang="en-US" sz="2600" dirty="0"/>
          </a:p>
          <a:p>
            <a:endParaRPr lang="en-US" sz="2600" dirty="0"/>
          </a:p>
          <a:p>
            <a:pPr>
              <a:buNone/>
            </a:pPr>
            <a:r>
              <a:rPr lang="en-US" sz="2600" dirty="0"/>
              <a:t>a. </a:t>
            </a:r>
            <a:r>
              <a:rPr lang="en-US" sz="2800" dirty="0"/>
              <a:t>Compute the spot rates for years 1, 2 and 3.</a:t>
            </a:r>
          </a:p>
          <a:p>
            <a:pPr>
              <a:buNone/>
            </a:pPr>
            <a:endParaRPr lang="en-US" dirty="0"/>
          </a:p>
        </p:txBody>
      </p:sp>
      <p:graphicFrame>
        <p:nvGraphicFramePr>
          <p:cNvPr id="4" name="Table 3"/>
          <p:cNvGraphicFramePr>
            <a:graphicFrameLocks noGrp="1"/>
          </p:cNvGraphicFramePr>
          <p:nvPr/>
        </p:nvGraphicFramePr>
        <p:xfrm>
          <a:off x="1219200" y="2133600"/>
          <a:ext cx="5867400" cy="164592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70840">
                <a:tc>
                  <a:txBody>
                    <a:bodyPr/>
                    <a:lstStyle/>
                    <a:p>
                      <a:r>
                        <a:rPr lang="en-US" sz="2400" dirty="0"/>
                        <a:t>Maturity</a:t>
                      </a:r>
                    </a:p>
                  </a:txBody>
                  <a:tcPr/>
                </a:tc>
                <a:tc>
                  <a:txBody>
                    <a:bodyPr/>
                    <a:lstStyle/>
                    <a:p>
                      <a:r>
                        <a:rPr lang="en-US" sz="2400" dirty="0"/>
                        <a:t>Price (per 100 FV)</a:t>
                      </a:r>
                    </a:p>
                  </a:txBody>
                  <a:tcPr/>
                </a:tc>
                <a:extLst>
                  <a:ext uri="{0D108BD9-81ED-4DB2-BD59-A6C34878D82A}">
                    <a16:rowId xmlns:a16="http://schemas.microsoft.com/office/drawing/2014/main" val="10000"/>
                  </a:ext>
                </a:extLst>
              </a:tr>
              <a:tr h="370840">
                <a:tc>
                  <a:txBody>
                    <a:bodyPr/>
                    <a:lstStyle/>
                    <a:p>
                      <a:r>
                        <a:rPr lang="en-US" sz="2400" dirty="0"/>
                        <a:t>1</a:t>
                      </a:r>
                    </a:p>
                    <a:p>
                      <a:r>
                        <a:rPr lang="en-US" sz="2400" dirty="0"/>
                        <a:t>2</a:t>
                      </a:r>
                    </a:p>
                    <a:p>
                      <a:r>
                        <a:rPr lang="en-US" sz="2400" dirty="0"/>
                        <a:t>3</a:t>
                      </a:r>
                    </a:p>
                  </a:txBody>
                  <a:tcPr/>
                </a:tc>
                <a:tc>
                  <a:txBody>
                    <a:bodyPr/>
                    <a:lstStyle/>
                    <a:p>
                      <a:r>
                        <a:rPr lang="en-US" sz="2400" kern="1200" baseline="0" dirty="0">
                          <a:solidFill>
                            <a:schemeClr val="dk1"/>
                          </a:solidFill>
                          <a:latin typeface="+mn-lt"/>
                          <a:ea typeface="+mn-ea"/>
                          <a:cs typeface="+mn-cs"/>
                        </a:rPr>
                        <a:t>96.2</a:t>
                      </a:r>
                    </a:p>
                    <a:p>
                      <a:r>
                        <a:rPr lang="en-US" sz="2400" kern="1200" baseline="0" dirty="0">
                          <a:solidFill>
                            <a:schemeClr val="dk1"/>
                          </a:solidFill>
                          <a:latin typeface="+mn-lt"/>
                          <a:ea typeface="+mn-ea"/>
                          <a:cs typeface="+mn-cs"/>
                        </a:rPr>
                        <a:t>91.6</a:t>
                      </a:r>
                    </a:p>
                    <a:p>
                      <a:r>
                        <a:rPr lang="en-US" sz="2400" kern="1200" baseline="0" dirty="0">
                          <a:solidFill>
                            <a:schemeClr val="dk1"/>
                          </a:solidFill>
                          <a:latin typeface="+mn-lt"/>
                          <a:ea typeface="+mn-ea"/>
                          <a:cs typeface="+mn-cs"/>
                        </a:rPr>
                        <a:t>86.1</a:t>
                      </a:r>
                      <a:endParaRPr lang="en-US" sz="2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6 (cont.)</a:t>
            </a:r>
          </a:p>
        </p:txBody>
      </p:sp>
      <p:sp>
        <p:nvSpPr>
          <p:cNvPr id="3" name="Content Placeholder 2"/>
          <p:cNvSpPr>
            <a:spLocks noGrp="1"/>
          </p:cNvSpPr>
          <p:nvPr>
            <p:ph idx="1"/>
          </p:nvPr>
        </p:nvSpPr>
        <p:spPr/>
        <p:txBody>
          <a:bodyPr/>
          <a:lstStyle/>
          <a:p>
            <a:pPr>
              <a:buNone/>
            </a:pPr>
            <a:r>
              <a:rPr lang="en-US" dirty="0"/>
              <a:t>   </a:t>
            </a:r>
            <a:r>
              <a:rPr lang="en-US" dirty="0" err="1"/>
              <a:t>b.Now</a:t>
            </a:r>
            <a:r>
              <a:rPr lang="en-US" dirty="0"/>
              <a:t>, suppose you are offered a project which returns the following </a:t>
            </a:r>
            <a:r>
              <a:rPr lang="en-US" dirty="0" err="1"/>
              <a:t>cashflows</a:t>
            </a:r>
            <a:r>
              <a:rPr lang="en-US" dirty="0"/>
              <a:t>: </a:t>
            </a:r>
          </a:p>
          <a:p>
            <a:pPr>
              <a:buNone/>
            </a:pPr>
            <a:r>
              <a:rPr lang="en-US" dirty="0"/>
              <a:t>    $300m at the end of year 1, </a:t>
            </a:r>
          </a:p>
          <a:p>
            <a:pPr>
              <a:buNone/>
            </a:pPr>
            <a:r>
              <a:rPr lang="en-US" dirty="0"/>
              <a:t>    $210m at the end of year 2, </a:t>
            </a:r>
          </a:p>
          <a:p>
            <a:pPr>
              <a:buNone/>
            </a:pPr>
            <a:r>
              <a:rPr lang="en-US" dirty="0"/>
              <a:t>    $400m at the end of year 3,</a:t>
            </a:r>
          </a:p>
          <a:p>
            <a:pPr>
              <a:buNone/>
            </a:pPr>
            <a:r>
              <a:rPr lang="en-US" dirty="0"/>
              <a:t>    The project costs $600m today.</a:t>
            </a:r>
          </a:p>
          <a:p>
            <a:pPr>
              <a:buNone/>
            </a:pPr>
            <a:r>
              <a:rPr lang="en-US" dirty="0"/>
              <a:t>Calculate the NPV of the project using the spot rates computed above.</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 7</a:t>
            </a:r>
          </a:p>
        </p:txBody>
      </p:sp>
      <p:sp>
        <p:nvSpPr>
          <p:cNvPr id="3" name="Content Placeholder 2"/>
          <p:cNvSpPr>
            <a:spLocks noGrp="1"/>
          </p:cNvSpPr>
          <p:nvPr>
            <p:ph idx="1"/>
          </p:nvPr>
        </p:nvSpPr>
        <p:spPr>
          <a:xfrm>
            <a:off x="457200" y="914400"/>
            <a:ext cx="8229600" cy="5943600"/>
          </a:xfrm>
        </p:spPr>
        <p:txBody>
          <a:bodyPr>
            <a:normAutofit fontScale="92500" lnSpcReduction="20000"/>
          </a:bodyPr>
          <a:lstStyle/>
          <a:p>
            <a:r>
              <a:rPr lang="en-US" sz="2800" dirty="0"/>
              <a:t>Assume that spot interest rates are as follows:</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Compute the prices and YTMs of the following bonds:</a:t>
            </a:r>
          </a:p>
          <a:p>
            <a:pPr>
              <a:buNone/>
            </a:pPr>
            <a:r>
              <a:rPr lang="en-US" sz="2800" dirty="0"/>
              <a:t>     - A zero-coupon bond with 3 years to maturity.</a:t>
            </a:r>
          </a:p>
          <a:p>
            <a:pPr>
              <a:buNone/>
            </a:pPr>
            <a:r>
              <a:rPr lang="en-US" sz="2800" dirty="0"/>
              <a:t>     - A bond with coupon rate 5% and 2 years to maturity.</a:t>
            </a:r>
          </a:p>
          <a:p>
            <a:pPr>
              <a:buNone/>
            </a:pPr>
            <a:r>
              <a:rPr lang="en-US" sz="2800" dirty="0"/>
              <a:t>     -  A bond with coupon rate 6% and 4 years to maturity.</a:t>
            </a:r>
          </a:p>
          <a:p>
            <a:pPr>
              <a:buNone/>
            </a:pPr>
            <a:r>
              <a:rPr lang="en-US" sz="2800" dirty="0"/>
              <a:t>    * </a:t>
            </a:r>
            <a:r>
              <a:rPr lang="en-US" sz="2800" i="1" dirty="0"/>
              <a:t>Assume that spot rates and YTMs are with annual compounding, coupon payments are annual, and par values are $100.</a:t>
            </a:r>
            <a:endParaRPr lang="en-US" sz="2600" i="1" dirty="0"/>
          </a:p>
        </p:txBody>
      </p:sp>
      <p:graphicFrame>
        <p:nvGraphicFramePr>
          <p:cNvPr id="4" name="Table 3"/>
          <p:cNvGraphicFramePr>
            <a:graphicFrameLocks noGrp="1"/>
          </p:cNvGraphicFramePr>
          <p:nvPr/>
        </p:nvGraphicFramePr>
        <p:xfrm>
          <a:off x="1524000" y="1524000"/>
          <a:ext cx="5867400" cy="201168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70840">
                <a:tc>
                  <a:txBody>
                    <a:bodyPr/>
                    <a:lstStyle/>
                    <a:p>
                      <a:r>
                        <a:rPr lang="en-US" sz="2400" dirty="0"/>
                        <a:t>Maturity (year)</a:t>
                      </a:r>
                    </a:p>
                  </a:txBody>
                  <a:tcPr/>
                </a:tc>
                <a:tc>
                  <a:txBody>
                    <a:bodyPr/>
                    <a:lstStyle/>
                    <a:p>
                      <a:r>
                        <a:rPr lang="en-US" sz="2400" dirty="0"/>
                        <a:t>Spot</a:t>
                      </a:r>
                      <a:r>
                        <a:rPr lang="en-US" sz="2400" baseline="0" dirty="0"/>
                        <a:t> rates (%)</a:t>
                      </a:r>
                      <a:endParaRPr lang="en-US" sz="2400" dirty="0"/>
                    </a:p>
                  </a:txBody>
                  <a:tcPr/>
                </a:tc>
                <a:extLst>
                  <a:ext uri="{0D108BD9-81ED-4DB2-BD59-A6C34878D82A}">
                    <a16:rowId xmlns:a16="http://schemas.microsoft.com/office/drawing/2014/main" val="10000"/>
                  </a:ext>
                </a:extLst>
              </a:tr>
              <a:tr h="370840">
                <a:tc>
                  <a:txBody>
                    <a:bodyPr/>
                    <a:lstStyle/>
                    <a:p>
                      <a:pPr algn="ctr"/>
                      <a:r>
                        <a:rPr lang="en-US" sz="2400" dirty="0"/>
                        <a:t>1</a:t>
                      </a:r>
                    </a:p>
                    <a:p>
                      <a:pPr algn="ctr"/>
                      <a:r>
                        <a:rPr lang="en-US" sz="2400" dirty="0"/>
                        <a:t>2</a:t>
                      </a:r>
                    </a:p>
                    <a:p>
                      <a:pPr algn="ctr"/>
                      <a:r>
                        <a:rPr lang="en-US" sz="2400" dirty="0"/>
                        <a:t>3</a:t>
                      </a:r>
                    </a:p>
                    <a:p>
                      <a:pPr algn="ctr"/>
                      <a:r>
                        <a:rPr lang="en-US" sz="2400" dirty="0"/>
                        <a:t>4</a:t>
                      </a:r>
                    </a:p>
                  </a:txBody>
                  <a:tcPr/>
                </a:tc>
                <a:tc>
                  <a:txBody>
                    <a:bodyPr/>
                    <a:lstStyle/>
                    <a:p>
                      <a:pPr algn="ctr"/>
                      <a:r>
                        <a:rPr lang="en-US" sz="2400" kern="1200" baseline="0" dirty="0">
                          <a:solidFill>
                            <a:schemeClr val="dk1"/>
                          </a:solidFill>
                          <a:latin typeface="+mn-lt"/>
                          <a:ea typeface="+mn-ea"/>
                          <a:cs typeface="+mn-cs"/>
                        </a:rPr>
                        <a:t>3.0</a:t>
                      </a:r>
                    </a:p>
                    <a:p>
                      <a:pPr algn="ctr"/>
                      <a:r>
                        <a:rPr lang="en-US" sz="2400" kern="1200" baseline="0" dirty="0">
                          <a:solidFill>
                            <a:schemeClr val="dk1"/>
                          </a:solidFill>
                          <a:latin typeface="+mn-lt"/>
                          <a:ea typeface="+mn-ea"/>
                          <a:cs typeface="+mn-cs"/>
                        </a:rPr>
                        <a:t>3.5</a:t>
                      </a:r>
                    </a:p>
                    <a:p>
                      <a:pPr algn="ctr"/>
                      <a:r>
                        <a:rPr lang="en-US" sz="2400" kern="1200" baseline="0" dirty="0">
                          <a:solidFill>
                            <a:schemeClr val="dk1"/>
                          </a:solidFill>
                          <a:latin typeface="+mn-lt"/>
                          <a:ea typeface="+mn-ea"/>
                          <a:cs typeface="+mn-cs"/>
                        </a:rPr>
                        <a:t>4.0</a:t>
                      </a:r>
                    </a:p>
                    <a:p>
                      <a:pPr algn="ctr"/>
                      <a:r>
                        <a:rPr lang="en-US" sz="2400" kern="1200" baseline="0" dirty="0">
                          <a:solidFill>
                            <a:schemeClr val="dk1"/>
                          </a:solidFill>
                          <a:latin typeface="+mn-lt"/>
                          <a:ea typeface="+mn-ea"/>
                          <a:cs typeface="+mn-cs"/>
                        </a:rPr>
                        <a:t>4.5</a:t>
                      </a:r>
                      <a:endParaRPr lang="en-US" sz="2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t>Term Structure of Interest Rates</a:t>
            </a:r>
          </a:p>
        </p:txBody>
      </p:sp>
      <p:sp>
        <p:nvSpPr>
          <p:cNvPr id="8195" name="Rectangle 3"/>
          <p:cNvSpPr>
            <a:spLocks noGrp="1" noChangeArrowheads="1"/>
          </p:cNvSpPr>
          <p:nvPr>
            <p:ph type="body" idx="1"/>
          </p:nvPr>
        </p:nvSpPr>
        <p:spPr>
          <a:xfrm>
            <a:off x="457200" y="1295400"/>
            <a:ext cx="8229600" cy="5287962"/>
          </a:xfrm>
        </p:spPr>
        <p:txBody>
          <a:bodyPr/>
          <a:lstStyle/>
          <a:p>
            <a:pPr>
              <a:spcBef>
                <a:spcPct val="50000"/>
              </a:spcBef>
            </a:pPr>
            <a:r>
              <a:rPr lang="en-US" sz="2400" dirty="0"/>
              <a:t>Bonds with identical risk, liquidity, and tax characteristics may have different interest rates because the time remaining to maturity is different</a:t>
            </a:r>
          </a:p>
          <a:p>
            <a:pPr>
              <a:spcBef>
                <a:spcPct val="50000"/>
              </a:spcBef>
            </a:pPr>
            <a:r>
              <a:rPr lang="en-US" sz="2400" dirty="0"/>
              <a:t>Yield curve—a plot of the yield on bonds (spot rates)  with differing terms to maturity but the same risk, liquidity and tax considerations</a:t>
            </a:r>
          </a:p>
          <a:p>
            <a:pPr lvl="1">
              <a:spcBef>
                <a:spcPct val="40000"/>
              </a:spcBef>
            </a:pPr>
            <a:r>
              <a:rPr lang="en-US" sz="2000" dirty="0"/>
              <a:t>Upward-sloping : </a:t>
            </a:r>
            <a:r>
              <a:rPr lang="en-US" sz="2000" dirty="0">
                <a:sym typeface="MT Symbol" pitchFamily="82" charset="2"/>
              </a:rPr>
              <a:t> long-term rates are above </a:t>
            </a:r>
            <a:br>
              <a:rPr lang="en-US" sz="2000" dirty="0">
                <a:sym typeface="MT Symbol" pitchFamily="82" charset="2"/>
              </a:rPr>
            </a:br>
            <a:r>
              <a:rPr lang="en-US" sz="2000" dirty="0">
                <a:sym typeface="MT Symbol" pitchFamily="82" charset="2"/>
              </a:rPr>
              <a:t>short-term rates</a:t>
            </a:r>
          </a:p>
          <a:p>
            <a:pPr lvl="1">
              <a:spcBef>
                <a:spcPct val="40000"/>
              </a:spcBef>
            </a:pPr>
            <a:r>
              <a:rPr lang="en-US" sz="2000" dirty="0"/>
              <a:t>Flat: </a:t>
            </a:r>
            <a:r>
              <a:rPr lang="en-US" sz="2000" dirty="0">
                <a:sym typeface="MT Symbol" pitchFamily="82" charset="2"/>
              </a:rPr>
              <a:t> short- and long-term rates are the same</a:t>
            </a:r>
          </a:p>
          <a:p>
            <a:pPr lvl="1">
              <a:spcBef>
                <a:spcPct val="40000"/>
              </a:spcBef>
            </a:pPr>
            <a:r>
              <a:rPr lang="en-US" sz="2000" dirty="0"/>
              <a:t>Inverted: </a:t>
            </a:r>
            <a:r>
              <a:rPr lang="en-US" sz="2000" dirty="0">
                <a:sym typeface="MT Symbol" pitchFamily="82" charset="2"/>
              </a:rPr>
              <a:t>long-term rates are below short-term rates</a:t>
            </a:r>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Mishkin_c06F04"/>
          <p:cNvPicPr preferRelativeResize="0">
            <a:picLocks noChangeAspect="1" noChangeArrowheads="1"/>
          </p:cNvPicPr>
          <p:nvPr>
            <p:custDataLst>
              <p:tags r:id="rId1"/>
            </p:custDataLst>
          </p:nvPr>
        </p:nvPicPr>
        <p:blipFill>
          <a:blip r:embed="rId4" cstate="print"/>
          <a:srcRect/>
          <a:stretch>
            <a:fillRect/>
          </a:stretch>
        </p:blipFill>
        <p:spPr bwMode="auto">
          <a:xfrm>
            <a:off x="1085850" y="1128713"/>
            <a:ext cx="7734300" cy="4600575"/>
          </a:xfrm>
          <a:prstGeom prst="rect">
            <a:avLst/>
          </a:prstGeom>
          <a:noFill/>
          <a:ln w="9525">
            <a:noFill/>
            <a:miter lim="800000"/>
            <a:headEnd/>
            <a:tailEnd/>
          </a:ln>
          <a:effectLst/>
        </p:spPr>
      </p:pic>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dirty="0"/>
              <a:t>Facts Theory of the Term Structure </a:t>
            </a:r>
            <a:br>
              <a:rPr lang="en-US" dirty="0"/>
            </a:br>
            <a:r>
              <a:rPr lang="en-US" dirty="0"/>
              <a:t>of Interest Rates Must Explain</a:t>
            </a:r>
          </a:p>
        </p:txBody>
      </p:sp>
      <p:sp>
        <p:nvSpPr>
          <p:cNvPr id="9219" name="Rectangle 3"/>
          <p:cNvSpPr>
            <a:spLocks noGrp="1" noChangeArrowheads="1"/>
          </p:cNvSpPr>
          <p:nvPr>
            <p:ph type="body" idx="1"/>
          </p:nvPr>
        </p:nvSpPr>
        <p:spPr>
          <a:xfrm>
            <a:off x="990600" y="1752600"/>
            <a:ext cx="7912100" cy="4495800"/>
          </a:xfrm>
        </p:spPr>
        <p:txBody>
          <a:bodyPr/>
          <a:lstStyle/>
          <a:p>
            <a:pPr marL="609600" indent="-609600">
              <a:lnSpc>
                <a:spcPct val="90000"/>
              </a:lnSpc>
              <a:spcBef>
                <a:spcPct val="40000"/>
              </a:spcBef>
              <a:buFontTx/>
              <a:buAutoNum type="arabicPeriod"/>
            </a:pPr>
            <a:r>
              <a:rPr lang="en-US"/>
              <a:t>Interest rates on bonds of different maturities move together over time</a:t>
            </a:r>
          </a:p>
          <a:p>
            <a:pPr marL="609600" indent="-609600">
              <a:lnSpc>
                <a:spcPct val="90000"/>
              </a:lnSpc>
              <a:spcBef>
                <a:spcPct val="40000"/>
              </a:spcBef>
              <a:buFontTx/>
              <a:buAutoNum type="arabicPeriod"/>
            </a:pPr>
            <a:r>
              <a:rPr lang="en-US"/>
              <a:t>When short-term interest rates are low, yield curves are more likely to have an upward slope; when short-term rates are high, yield curves are more likely to slope downward and be inverted</a:t>
            </a:r>
          </a:p>
          <a:p>
            <a:pPr marL="609600" indent="-609600">
              <a:lnSpc>
                <a:spcPct val="90000"/>
              </a:lnSpc>
              <a:spcBef>
                <a:spcPct val="40000"/>
              </a:spcBef>
              <a:buFontTx/>
              <a:buAutoNum type="arabicPeriod"/>
            </a:pPr>
            <a:r>
              <a:rPr lang="en-US"/>
              <a:t>Yield curves almost always </a:t>
            </a:r>
            <a:br>
              <a:rPr lang="en-US"/>
            </a:br>
            <a:r>
              <a:rPr lang="en-US"/>
              <a:t>slope upward</a:t>
            </a:r>
          </a:p>
        </p:txBody>
      </p:sp>
    </p:spTree>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Three Theories </a:t>
            </a:r>
            <a:br>
              <a:rPr lang="en-US"/>
            </a:br>
            <a:r>
              <a:rPr lang="en-US"/>
              <a:t>to Explain the Three Facts</a:t>
            </a:r>
          </a:p>
        </p:txBody>
      </p:sp>
      <p:sp>
        <p:nvSpPr>
          <p:cNvPr id="10243" name="Rectangle 3"/>
          <p:cNvSpPr>
            <a:spLocks noGrp="1" noChangeArrowheads="1"/>
          </p:cNvSpPr>
          <p:nvPr>
            <p:ph type="body" idx="1"/>
          </p:nvPr>
        </p:nvSpPr>
        <p:spPr/>
        <p:txBody>
          <a:bodyPr/>
          <a:lstStyle/>
          <a:p>
            <a:pPr marL="609600" indent="-609600">
              <a:spcBef>
                <a:spcPct val="50000"/>
              </a:spcBef>
              <a:buFontTx/>
              <a:buAutoNum type="arabicPeriod"/>
            </a:pPr>
            <a:r>
              <a:rPr lang="en-US"/>
              <a:t>Expectations theory explains the first two facts but not the third</a:t>
            </a:r>
          </a:p>
          <a:p>
            <a:pPr marL="609600" indent="-609600">
              <a:spcBef>
                <a:spcPct val="50000"/>
              </a:spcBef>
              <a:buFontTx/>
              <a:buAutoNum type="arabicPeriod"/>
            </a:pPr>
            <a:r>
              <a:rPr lang="en-US"/>
              <a:t>Segmented markets theory explains fact three but not the first two</a:t>
            </a:r>
          </a:p>
          <a:p>
            <a:pPr marL="609600" indent="-609600">
              <a:spcBef>
                <a:spcPct val="50000"/>
              </a:spcBef>
              <a:buFontTx/>
              <a:buAutoNum type="arabicPeriod"/>
            </a:pPr>
            <a:r>
              <a:rPr lang="en-US"/>
              <a:t>Liquidity premium theory combines the two theories to explain all three facts</a:t>
            </a:r>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Expectations Theory</a:t>
            </a:r>
          </a:p>
        </p:txBody>
      </p:sp>
      <p:sp>
        <p:nvSpPr>
          <p:cNvPr id="12291" name="Rectangle 3"/>
          <p:cNvSpPr>
            <a:spLocks noGrp="1" noChangeArrowheads="1"/>
          </p:cNvSpPr>
          <p:nvPr>
            <p:ph type="body" idx="1"/>
          </p:nvPr>
        </p:nvSpPr>
        <p:spPr>
          <a:xfrm>
            <a:off x="990600" y="1752600"/>
            <a:ext cx="7912100" cy="4495800"/>
          </a:xfrm>
        </p:spPr>
        <p:txBody>
          <a:bodyPr/>
          <a:lstStyle/>
          <a:p>
            <a:pPr>
              <a:lnSpc>
                <a:spcPct val="90000"/>
              </a:lnSpc>
            </a:pPr>
            <a:r>
              <a:rPr lang="en-US" sz="2800"/>
              <a:t>The interest rate on a long-term bond will equal an average of the short-term interest rates that people expect to occur over the life of the long-term bond</a:t>
            </a:r>
          </a:p>
          <a:p>
            <a:pPr>
              <a:lnSpc>
                <a:spcPct val="90000"/>
              </a:lnSpc>
            </a:pPr>
            <a:r>
              <a:rPr lang="en-US" sz="2800"/>
              <a:t>Buyers of bonds do not prefer bonds of one maturity over another; they will not hold </a:t>
            </a:r>
            <a:br>
              <a:rPr lang="en-US" sz="2800"/>
            </a:br>
            <a:r>
              <a:rPr lang="en-US" sz="2800"/>
              <a:t>any quantity of a bond if its expected return </a:t>
            </a:r>
            <a:br>
              <a:rPr lang="en-US" sz="2800"/>
            </a:br>
            <a:r>
              <a:rPr lang="en-US" sz="2800"/>
              <a:t>is less than that of another bond with a different maturity</a:t>
            </a:r>
          </a:p>
          <a:p>
            <a:pPr>
              <a:lnSpc>
                <a:spcPct val="90000"/>
              </a:lnSpc>
            </a:pPr>
            <a:r>
              <a:rPr lang="en-US" sz="2800"/>
              <a:t>Bonds like these are said to be perfect substitutes</a:t>
            </a:r>
            <a:endParaRPr lang="en-US" sz="2800" b="1"/>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Example-Simple Interest Rate</a:t>
            </a:r>
            <a:endParaRPr lang="en-US" dirty="0"/>
          </a:p>
        </p:txBody>
      </p:sp>
      <p:sp>
        <p:nvSpPr>
          <p:cNvPr id="3" name="Content Placeholder 2"/>
          <p:cNvSpPr>
            <a:spLocks noGrp="1"/>
          </p:cNvSpPr>
          <p:nvPr>
            <p:ph idx="1"/>
          </p:nvPr>
        </p:nvSpPr>
        <p:spPr/>
        <p:txBody>
          <a:bodyPr/>
          <a:lstStyle/>
          <a:p>
            <a:r>
              <a:rPr lang="en-US" i="1" dirty="0"/>
              <a:t>A simple loan of $100 requires the borrower to repay $100 principal plus $10 interest one year from now. For this simple loan, the interest payment expressed as a percentage of the principal is a sensible way of measuring the interest rate.</a:t>
            </a:r>
          </a:p>
          <a:p>
            <a:r>
              <a:rPr lang="en-US" b="1" i="1" dirty="0">
                <a:solidFill>
                  <a:srgbClr val="FF0000"/>
                </a:solidFill>
                <a:sym typeface="Wingdings" panose="05000000000000000000" pitchFamily="2" charset="2"/>
              </a:rPr>
              <a:t> Simple Interest Rate = 10%</a:t>
            </a:r>
            <a:endParaRPr lang="en-US" b="1" i="1" dirty="0">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US" sz="4000"/>
              <a:t>Expectations Theory—Example</a:t>
            </a:r>
          </a:p>
        </p:txBody>
      </p:sp>
      <p:sp>
        <p:nvSpPr>
          <p:cNvPr id="13317" name="Rectangle 5"/>
          <p:cNvSpPr>
            <a:spLocks noGrp="1" noChangeArrowheads="1"/>
          </p:cNvSpPr>
          <p:nvPr>
            <p:ph type="body" idx="1"/>
          </p:nvPr>
        </p:nvSpPr>
        <p:spPr/>
        <p:txBody>
          <a:bodyPr/>
          <a:lstStyle/>
          <a:p>
            <a:pPr>
              <a:spcBef>
                <a:spcPct val="50000"/>
              </a:spcBef>
            </a:pPr>
            <a:r>
              <a:rPr lang="en-US" sz="2800"/>
              <a:t>Let the current rate on one-year bond be 6%.</a:t>
            </a:r>
          </a:p>
          <a:p>
            <a:pPr>
              <a:spcBef>
                <a:spcPct val="50000"/>
              </a:spcBef>
            </a:pPr>
            <a:r>
              <a:rPr lang="en-US" sz="2800"/>
              <a:t>You expect the interest rate on a one-year bond to be 8% next year.</a:t>
            </a:r>
          </a:p>
          <a:p>
            <a:pPr>
              <a:spcBef>
                <a:spcPct val="50000"/>
              </a:spcBef>
            </a:pPr>
            <a:r>
              <a:rPr lang="en-US" sz="2800"/>
              <a:t>Then the expected return for buying two one-year bonds averages (6% + 8%)/2 = 7%.</a:t>
            </a:r>
          </a:p>
          <a:p>
            <a:pPr>
              <a:spcBef>
                <a:spcPct val="50000"/>
              </a:spcBef>
            </a:pPr>
            <a:r>
              <a:rPr lang="en-US" sz="2800"/>
              <a:t>The interest rate on a two-year bond must be 7% for you to be willing to purchase it.</a:t>
            </a:r>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a:t>Expectations Theory—In General</a:t>
            </a:r>
          </a:p>
        </p:txBody>
      </p:sp>
      <p:graphicFrame>
        <p:nvGraphicFramePr>
          <p:cNvPr id="14339" name="Object 3"/>
          <p:cNvGraphicFramePr>
            <a:graphicFrameLocks noGrp="1" noChangeAspect="1"/>
          </p:cNvGraphicFramePr>
          <p:nvPr>
            <p:ph idx="4294967295"/>
          </p:nvPr>
        </p:nvGraphicFramePr>
        <p:xfrm>
          <a:off x="1031875" y="2133600"/>
          <a:ext cx="7842250" cy="1958975"/>
        </p:xfrm>
        <a:graphic>
          <a:graphicData uri="http://schemas.openxmlformats.org/presentationml/2006/ole">
            <mc:AlternateContent xmlns:mc="http://schemas.openxmlformats.org/markup-compatibility/2006">
              <mc:Choice xmlns:v="urn:schemas-microsoft-com:vml" Requires="v">
                <p:oleObj name="Equation" r:id="rId3" imgW="93573600" imgH="22555200" progId="">
                  <p:embed/>
                </p:oleObj>
              </mc:Choice>
              <mc:Fallback>
                <p:oleObj name="Equation" r:id="rId3" imgW="93573600" imgH="22555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2133600"/>
                        <a:ext cx="7842250" cy="195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Expectations Theory—In General (cont’d)</a:t>
            </a:r>
          </a:p>
        </p:txBody>
      </p:sp>
      <p:graphicFrame>
        <p:nvGraphicFramePr>
          <p:cNvPr id="15363" name="Object 3"/>
          <p:cNvGraphicFramePr>
            <a:graphicFrameLocks noGrp="1" noChangeAspect="1"/>
          </p:cNvGraphicFramePr>
          <p:nvPr>
            <p:ph idx="1"/>
          </p:nvPr>
        </p:nvGraphicFramePr>
        <p:xfrm>
          <a:off x="1225550" y="1905000"/>
          <a:ext cx="7454900" cy="3613150"/>
        </p:xfrm>
        <a:graphic>
          <a:graphicData uri="http://schemas.openxmlformats.org/presentationml/2006/ole">
            <mc:AlternateContent xmlns:mc="http://schemas.openxmlformats.org/markup-compatibility/2006">
              <mc:Choice xmlns:v="urn:schemas-microsoft-com:vml" Requires="v">
                <p:oleObj name="Equation" r:id="rId3" imgW="103327200" imgH="45720000" progId="">
                  <p:embed/>
                </p:oleObj>
              </mc:Choice>
              <mc:Fallback>
                <p:oleObj name="Equation" r:id="rId3" imgW="103327200" imgH="457200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1905000"/>
                        <a:ext cx="7454900" cy="361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dirty="0"/>
              <a:t>Expectations Theory—In General (cont’d)</a:t>
            </a:r>
          </a:p>
        </p:txBody>
      </p:sp>
      <p:graphicFrame>
        <p:nvGraphicFramePr>
          <p:cNvPr id="16387" name="Object 3"/>
          <p:cNvGraphicFramePr>
            <a:graphicFrameLocks noGrp="1" noChangeAspect="1"/>
          </p:cNvGraphicFramePr>
          <p:nvPr>
            <p:ph idx="1"/>
          </p:nvPr>
        </p:nvGraphicFramePr>
        <p:xfrm>
          <a:off x="990600" y="1995488"/>
          <a:ext cx="7912100" cy="3857625"/>
        </p:xfrm>
        <a:graphic>
          <a:graphicData uri="http://schemas.openxmlformats.org/presentationml/2006/ole">
            <mc:AlternateContent xmlns:mc="http://schemas.openxmlformats.org/markup-compatibility/2006">
              <mc:Choice xmlns:v="urn:schemas-microsoft-com:vml" Requires="v">
                <p:oleObj name="Equation" r:id="rId3" imgW="86868000" imgH="40843200" progId="">
                  <p:embed/>
                </p:oleObj>
              </mc:Choice>
              <mc:Fallback>
                <p:oleObj name="Equation" r:id="rId3" imgW="86868000" imgH="40843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95488"/>
                        <a:ext cx="7912100" cy="385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Object 3"/>
          <p:cNvGraphicFramePr>
            <a:graphicFrameLocks noGrp="1" noChangeAspect="1"/>
          </p:cNvGraphicFramePr>
          <p:nvPr>
            <p:ph idx="4294967295"/>
          </p:nvPr>
        </p:nvGraphicFramePr>
        <p:xfrm>
          <a:off x="996950" y="1828800"/>
          <a:ext cx="7912100" cy="4259263"/>
        </p:xfrm>
        <a:graphic>
          <a:graphicData uri="http://schemas.openxmlformats.org/presentationml/2006/ole">
            <mc:AlternateContent xmlns:mc="http://schemas.openxmlformats.org/markup-compatibility/2006">
              <mc:Choice xmlns:v="urn:schemas-microsoft-com:vml" Requires="v">
                <p:oleObj name="Equation" r:id="rId3" imgW="104546400" imgH="54254400" progId="">
                  <p:embed/>
                </p:oleObj>
              </mc:Choice>
              <mc:Fallback>
                <p:oleObj name="Equation" r:id="rId3" imgW="104546400" imgH="542544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1828800"/>
                        <a:ext cx="7912100" cy="425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normAutofit fontScale="90000"/>
          </a:bodyPr>
          <a:lstStyle/>
          <a:p>
            <a:r>
              <a:rPr lang="en-US" dirty="0"/>
              <a:t>Expectations Theory—In General (cont’d)</a:t>
            </a:r>
          </a:p>
        </p:txBody>
      </p:sp>
    </p:spTree>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US" sz="4000"/>
              <a:t>Expectations Theory</a:t>
            </a:r>
          </a:p>
        </p:txBody>
      </p:sp>
      <p:sp>
        <p:nvSpPr>
          <p:cNvPr id="18437" name="Rectangle 5"/>
          <p:cNvSpPr>
            <a:spLocks noGrp="1" noChangeArrowheads="1"/>
          </p:cNvSpPr>
          <p:nvPr>
            <p:ph type="body" idx="1"/>
          </p:nvPr>
        </p:nvSpPr>
        <p:spPr>
          <a:xfrm>
            <a:off x="990600" y="1752600"/>
            <a:ext cx="7912100" cy="4495800"/>
          </a:xfrm>
        </p:spPr>
        <p:txBody>
          <a:bodyPr/>
          <a:lstStyle/>
          <a:p>
            <a:pPr>
              <a:lnSpc>
                <a:spcPct val="90000"/>
              </a:lnSpc>
              <a:spcBef>
                <a:spcPct val="40000"/>
              </a:spcBef>
            </a:pPr>
            <a:r>
              <a:rPr lang="en-US" sz="2800"/>
              <a:t>Explains why the term structure of interest rates changes at different times</a:t>
            </a:r>
          </a:p>
          <a:p>
            <a:pPr>
              <a:lnSpc>
                <a:spcPct val="90000"/>
              </a:lnSpc>
              <a:spcBef>
                <a:spcPct val="40000"/>
              </a:spcBef>
            </a:pPr>
            <a:r>
              <a:rPr lang="en-US" sz="2800"/>
              <a:t>Explains why interest rates on bonds with different maturities move together over time (fact 1)</a:t>
            </a:r>
          </a:p>
          <a:p>
            <a:pPr>
              <a:lnSpc>
                <a:spcPct val="90000"/>
              </a:lnSpc>
              <a:spcBef>
                <a:spcPct val="40000"/>
              </a:spcBef>
            </a:pPr>
            <a:r>
              <a:rPr lang="en-US" sz="2800"/>
              <a:t>Explains why yield curves tend to slope up when short-term rates are low and slope down when short-term rates are high (fact 2)</a:t>
            </a:r>
          </a:p>
          <a:p>
            <a:pPr>
              <a:lnSpc>
                <a:spcPct val="90000"/>
              </a:lnSpc>
              <a:spcBef>
                <a:spcPct val="40000"/>
              </a:spcBef>
            </a:pPr>
            <a:r>
              <a:rPr lang="en-US" sz="2800"/>
              <a:t>Cannot explain why yield curves usually slope upward (fact 3)</a:t>
            </a:r>
          </a:p>
        </p:txBody>
      </p:sp>
    </p:spTree>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sz="4000"/>
              <a:t>Segmented Markets Theory</a:t>
            </a:r>
          </a:p>
        </p:txBody>
      </p:sp>
      <p:sp>
        <p:nvSpPr>
          <p:cNvPr id="19461" name="Rectangle 5"/>
          <p:cNvSpPr>
            <a:spLocks noGrp="1" noChangeArrowheads="1"/>
          </p:cNvSpPr>
          <p:nvPr>
            <p:ph type="body" idx="1"/>
          </p:nvPr>
        </p:nvSpPr>
        <p:spPr/>
        <p:txBody>
          <a:bodyPr/>
          <a:lstStyle/>
          <a:p>
            <a:pPr>
              <a:spcBef>
                <a:spcPct val="50000"/>
              </a:spcBef>
            </a:pPr>
            <a:r>
              <a:rPr lang="en-US" sz="2400"/>
              <a:t>Bonds of different maturities are not substitutes at all</a:t>
            </a:r>
          </a:p>
          <a:p>
            <a:pPr>
              <a:spcBef>
                <a:spcPct val="50000"/>
              </a:spcBef>
            </a:pPr>
            <a:r>
              <a:rPr lang="en-US" sz="2400"/>
              <a:t>The interest rate for each bond with a different maturity is determined by the demand for and supply of that bond</a:t>
            </a:r>
          </a:p>
          <a:p>
            <a:pPr>
              <a:spcBef>
                <a:spcPct val="50000"/>
              </a:spcBef>
            </a:pPr>
            <a:r>
              <a:rPr lang="en-US" sz="2400"/>
              <a:t>Investors have preferences for bonds of one maturity over another</a:t>
            </a:r>
          </a:p>
          <a:p>
            <a:pPr>
              <a:spcBef>
                <a:spcPct val="50000"/>
              </a:spcBef>
            </a:pPr>
            <a:r>
              <a:rPr lang="en-US" sz="2400"/>
              <a:t>If investors have short desired holding periods and generally prefer bonds with shorter maturities that have less interest-rate risk, then this explains why yield curves usually slope upward (fact 3)</a:t>
            </a:r>
          </a:p>
        </p:txBody>
      </p:sp>
    </p:spTree>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normAutofit fontScale="90000"/>
          </a:bodyPr>
          <a:lstStyle/>
          <a:p>
            <a:r>
              <a:rPr lang="en-US"/>
              <a:t>Liquidity Premium &amp; </a:t>
            </a:r>
            <a:br>
              <a:rPr lang="en-US"/>
            </a:br>
            <a:r>
              <a:rPr lang="en-US"/>
              <a:t>Preferred Habitat Theories</a:t>
            </a:r>
          </a:p>
        </p:txBody>
      </p:sp>
      <p:sp>
        <p:nvSpPr>
          <p:cNvPr id="20485" name="Rectangle 5"/>
          <p:cNvSpPr>
            <a:spLocks noGrp="1" noChangeArrowheads="1"/>
          </p:cNvSpPr>
          <p:nvPr>
            <p:ph type="body" idx="1"/>
          </p:nvPr>
        </p:nvSpPr>
        <p:spPr/>
        <p:txBody>
          <a:bodyPr/>
          <a:lstStyle/>
          <a:p>
            <a:pPr>
              <a:spcBef>
                <a:spcPct val="50000"/>
              </a:spcBef>
            </a:pPr>
            <a:r>
              <a:rPr lang="en-US"/>
              <a:t>The interest rate on a long-term bond will equal an average of short-term interest rates expected to occur over the life of the long-term bond plus a liquidity premium that responds to supply and demand conditions for that bond</a:t>
            </a:r>
          </a:p>
          <a:p>
            <a:pPr>
              <a:spcBef>
                <a:spcPct val="50000"/>
              </a:spcBef>
            </a:pPr>
            <a:r>
              <a:rPr lang="en-US"/>
              <a:t>Bonds of different maturities are substitutes but not perfect substitutes</a:t>
            </a:r>
          </a:p>
        </p:txBody>
      </p:sp>
    </p:spTree>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Liquidity Premium Theory</a:t>
            </a:r>
          </a:p>
        </p:txBody>
      </p:sp>
      <p:graphicFrame>
        <p:nvGraphicFramePr>
          <p:cNvPr id="21507" name="Object 3"/>
          <p:cNvGraphicFramePr>
            <a:graphicFrameLocks noGrp="1" noChangeAspect="1"/>
          </p:cNvGraphicFramePr>
          <p:nvPr>
            <p:ph idx="1"/>
          </p:nvPr>
        </p:nvGraphicFramePr>
        <p:xfrm>
          <a:off x="1181100" y="2057400"/>
          <a:ext cx="7543800" cy="2263775"/>
        </p:xfrm>
        <a:graphic>
          <a:graphicData uri="http://schemas.openxmlformats.org/presentationml/2006/ole">
            <mc:AlternateContent xmlns:mc="http://schemas.openxmlformats.org/markup-compatibility/2006">
              <mc:Choice xmlns:v="urn:schemas-microsoft-com:vml" Requires="v">
                <p:oleObj name="Equation" r:id="rId3" imgW="94488000" imgH="28346400" progId="">
                  <p:embed/>
                </p:oleObj>
              </mc:Choice>
              <mc:Fallback>
                <p:oleObj name="Equation" r:id="rId3" imgW="94488000" imgH="2834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2057400"/>
                        <a:ext cx="7543800"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000"/>
              <a:t>Preferred Habitat Theory</a:t>
            </a:r>
          </a:p>
        </p:txBody>
      </p:sp>
      <p:sp>
        <p:nvSpPr>
          <p:cNvPr id="22531" name="Rectangle 3"/>
          <p:cNvSpPr>
            <a:spLocks noGrp="1" noChangeArrowheads="1"/>
          </p:cNvSpPr>
          <p:nvPr>
            <p:ph type="body" idx="1"/>
          </p:nvPr>
        </p:nvSpPr>
        <p:spPr/>
        <p:txBody>
          <a:bodyPr/>
          <a:lstStyle/>
          <a:p>
            <a:pPr>
              <a:spcBef>
                <a:spcPct val="50000"/>
              </a:spcBef>
            </a:pPr>
            <a:r>
              <a:rPr lang="en-US"/>
              <a:t>Investors have a preference for bonds of one maturity over another</a:t>
            </a:r>
          </a:p>
          <a:p>
            <a:pPr>
              <a:spcBef>
                <a:spcPct val="50000"/>
              </a:spcBef>
            </a:pPr>
            <a:r>
              <a:rPr lang="en-US"/>
              <a:t>They will be willing to buy bonds of different maturities only if they earn a somewhat higher expected return</a:t>
            </a:r>
          </a:p>
          <a:p>
            <a:pPr>
              <a:spcBef>
                <a:spcPct val="50000"/>
              </a:spcBef>
            </a:pPr>
            <a:r>
              <a:rPr lang="en-US"/>
              <a:t>Investors are likely to prefer short-term bonds over longer-term bonds</a:t>
            </a:r>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6018</Words>
  <Application>Microsoft Office PowerPoint</Application>
  <PresentationFormat>On-screen Show (4:3)</PresentationFormat>
  <Paragraphs>580</Paragraphs>
  <Slides>116</Slides>
  <Notes>61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116</vt:i4>
      </vt:variant>
    </vt:vector>
  </HeadingPairs>
  <TitlesOfParts>
    <vt:vector size="127" baseType="lpstr">
      <vt:lpstr>Arial</vt:lpstr>
      <vt:lpstr>Calibri</vt:lpstr>
      <vt:lpstr>nyt-imperial</vt:lpstr>
      <vt:lpstr>Times</vt:lpstr>
      <vt:lpstr>Times New Roman</vt:lpstr>
      <vt:lpstr>Wingdings</vt:lpstr>
      <vt:lpstr>YouTube Sans</vt:lpstr>
      <vt:lpstr>Office Theme</vt:lpstr>
      <vt:lpstr>Equation</vt:lpstr>
      <vt:lpstr>Worksheet</vt:lpstr>
      <vt:lpstr>Chart</vt:lpstr>
      <vt:lpstr>CHAPTER 2</vt:lpstr>
      <vt:lpstr>Chapter Outline</vt:lpstr>
      <vt:lpstr>Measuring interest rates (Ref: Mishkin, Financial Markets + Institutions Ch.3)</vt:lpstr>
      <vt:lpstr>Interpretation of Interest Rate </vt:lpstr>
      <vt:lpstr>Interpretation of Interest Rate</vt:lpstr>
      <vt:lpstr>Interpretation of Interest Rate</vt:lpstr>
      <vt:lpstr>Interpretation of Present Value</vt:lpstr>
      <vt:lpstr>Present Value Concept:  Simple Loan Terms</vt:lpstr>
      <vt:lpstr>Example-Simple Interest Rate</vt:lpstr>
      <vt:lpstr>PowerPoint Presentation</vt:lpstr>
      <vt:lpstr>Problem 1</vt:lpstr>
      <vt:lpstr>Problem 2</vt:lpstr>
      <vt:lpstr>Problem 3</vt:lpstr>
      <vt:lpstr>Yield to Maturity: Loans</vt:lpstr>
      <vt:lpstr>PowerPoint Presentation</vt:lpstr>
      <vt:lpstr>PowerPoint Presentation</vt:lpstr>
      <vt:lpstr>Problem  3</vt:lpstr>
      <vt:lpstr>PowerPoint Presentation</vt:lpstr>
      <vt:lpstr>Global perspective- Negative T-bill Rates</vt:lpstr>
      <vt:lpstr>Distinction Between Real  and Nominal Interest Rates</vt:lpstr>
      <vt:lpstr>U.S. Real and Nominal  Interest Rates</vt:lpstr>
      <vt:lpstr>Distinction Between Interest Rates  and Returns</vt:lpstr>
      <vt:lpstr>Key Facts about the Relationship  Between Rates and Returns</vt:lpstr>
      <vt:lpstr>Maturity and the Volatility  of Bond Returns</vt:lpstr>
      <vt:lpstr>Some conclusions</vt:lpstr>
      <vt:lpstr>Problem 4</vt:lpstr>
      <vt:lpstr>Current Yield </vt:lpstr>
      <vt:lpstr>Yield on a Discount Basis</vt:lpstr>
      <vt:lpstr>2. The behavior of interest rates </vt:lpstr>
      <vt:lpstr>EXAMPLE 1: Expected Return</vt:lpstr>
      <vt:lpstr>PowerPoint Presentation</vt:lpstr>
      <vt:lpstr>EXAMPLE 2: Standard Deviation (a)</vt:lpstr>
      <vt:lpstr>EXAMPLE 2: Standard Deviation (b)</vt:lpstr>
      <vt:lpstr>EXAMPLE 2: Standard Deviation (c)</vt:lpstr>
      <vt:lpstr>EXAMPLE 2: Standard Deviation (d)</vt:lpstr>
      <vt:lpstr>EXAMPLE 2: Standard Deviation (e)</vt:lpstr>
      <vt:lpstr>PowerPoint Presentation</vt:lpstr>
      <vt:lpstr>PowerPoint Presentation</vt:lpstr>
      <vt:lpstr>Two Assets With Same Expected Return But Different (Continuous) Probability Distributions</vt:lpstr>
      <vt:lpstr>Determinants of Asset Demand (2)</vt:lpstr>
      <vt:lpstr>Determinants of Asset Demand (3)  </vt:lpstr>
      <vt:lpstr>Loanable Funds Framework</vt:lpstr>
      <vt:lpstr>How Factors Shift the Demand Curve</vt:lpstr>
      <vt:lpstr>How Factors Shift the Demand Curve</vt:lpstr>
      <vt:lpstr>How Factors Shift the Demand Curve</vt:lpstr>
      <vt:lpstr>How Factors Shift the Demand Curve</vt:lpstr>
      <vt:lpstr>How Factors Shift the Demand Curve</vt:lpstr>
      <vt:lpstr>Shifts in the Demand Curve</vt:lpstr>
      <vt:lpstr>Summary of Shifts  in the Demand for Bonds</vt:lpstr>
      <vt:lpstr>Summary of Shifts  in the Demand for Bonds (2)</vt:lpstr>
      <vt:lpstr>Factors That Shift Supply Curve</vt:lpstr>
      <vt:lpstr>Shifts in the Supply Curve</vt:lpstr>
      <vt:lpstr>Shifts in the Supply Curve</vt:lpstr>
      <vt:lpstr>Shifts in the Supply Curve</vt:lpstr>
      <vt:lpstr>Summary of Shifts  in the Supply of Bonds</vt:lpstr>
      <vt:lpstr>Case: Fisher Effect</vt:lpstr>
      <vt:lpstr>Changes in πe: The Fisher Effect </vt:lpstr>
      <vt:lpstr>Evidence on the Fisher Effect  in the United States</vt:lpstr>
      <vt:lpstr>Summary of the Fisher Effect</vt:lpstr>
      <vt:lpstr>Case: Business Cycle Expansion</vt:lpstr>
      <vt:lpstr>Business Cycle Expansion</vt:lpstr>
      <vt:lpstr>Evidence on Business Cycles  and Interest Rates</vt:lpstr>
      <vt:lpstr>Case: Low Japanese Interest Rates</vt:lpstr>
      <vt:lpstr>Case: Low Japanese Interest Rates</vt:lpstr>
      <vt:lpstr>Case: Low Japanese Interest Rates</vt:lpstr>
      <vt:lpstr>3. Risk structure of interest rate</vt:lpstr>
      <vt:lpstr>Risk Structure  of Long Bonds in the U.S.</vt:lpstr>
      <vt:lpstr>Risk Structure  of Long Bonds in the U.S.</vt:lpstr>
      <vt:lpstr>Factors Affecting Risk Structure  of Interest Rates</vt:lpstr>
      <vt:lpstr>Default Risk Factor</vt:lpstr>
      <vt:lpstr>Bond Ratings</vt:lpstr>
      <vt:lpstr>Credit Ratings</vt:lpstr>
      <vt:lpstr>Problem 5</vt:lpstr>
      <vt:lpstr>Risk Structure of Interest Rate</vt:lpstr>
      <vt:lpstr>4. Term structure of interest rate</vt:lpstr>
      <vt:lpstr>PowerPoint Presentation</vt:lpstr>
      <vt:lpstr>Term structure of interest rate</vt:lpstr>
      <vt:lpstr>Spot Rates</vt:lpstr>
      <vt:lpstr>Spot rate and YTM</vt:lpstr>
      <vt:lpstr>Forward Rates</vt:lpstr>
      <vt:lpstr>Forward Rates (continued)</vt:lpstr>
      <vt:lpstr>Problem 6</vt:lpstr>
      <vt:lpstr>Problem 6 (cont.)</vt:lpstr>
      <vt:lpstr>Problem 7</vt:lpstr>
      <vt:lpstr>Term Structure of Interest Rates</vt:lpstr>
      <vt:lpstr>PowerPoint Presentation</vt:lpstr>
      <vt:lpstr>Facts Theory of the Term Structure  of Interest Rates Must Explain</vt:lpstr>
      <vt:lpstr>Three Theories  to Explain the Three Facts</vt:lpstr>
      <vt:lpstr>Expectations Theory</vt:lpstr>
      <vt:lpstr>Expectations Theory—Example</vt:lpstr>
      <vt:lpstr>Expectations Theory—In General</vt:lpstr>
      <vt:lpstr>Expectations Theory—In General (cont’d)</vt:lpstr>
      <vt:lpstr>Expectations Theory—In General (cont’d)</vt:lpstr>
      <vt:lpstr>Expectations Theory—In General (cont’d)</vt:lpstr>
      <vt:lpstr>Expectations Theory</vt:lpstr>
      <vt:lpstr>Segmented Markets Theory</vt:lpstr>
      <vt:lpstr>Liquidity Premium &amp;  Preferred Habitat Theories</vt:lpstr>
      <vt:lpstr>Liquidity Premium Theory</vt:lpstr>
      <vt:lpstr>Preferred Habitat Theory</vt:lpstr>
      <vt:lpstr>PowerPoint Presentation</vt:lpstr>
      <vt:lpstr>Liquidity Premium and Preferred Habitat Theories, Explanation of the Facts</vt:lpstr>
      <vt:lpstr>PowerPoint Presentation</vt:lpstr>
      <vt:lpstr>A Closer Look at the Term Structure</vt:lpstr>
      <vt:lpstr>A Closer Look at the Term Structure (cont’d)</vt:lpstr>
      <vt:lpstr>A Closer Look at the Term Structure (cont’d)</vt:lpstr>
      <vt:lpstr>PowerPoint Presentation</vt:lpstr>
      <vt:lpstr>Problem 8</vt:lpstr>
      <vt:lpstr>PowerPoint Presentation</vt:lpstr>
      <vt:lpstr>Reading materials </vt:lpstr>
      <vt:lpstr> Yield curve and recession </vt:lpstr>
      <vt:lpstr>NEGATIVE INTEREST RATES</vt:lpstr>
      <vt:lpstr>PowerPoint Presentation</vt:lpstr>
      <vt:lpstr>PowerPoint Presentation</vt:lpstr>
      <vt:lpstr>PowerPoint Presentation</vt:lpstr>
      <vt:lpstr>How does raising interest rates control inflation?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Hang</dc:creator>
  <cp:lastModifiedBy>Phạm Thị Thuỳ Trang</cp:lastModifiedBy>
  <cp:revision>95</cp:revision>
  <dcterms:created xsi:type="dcterms:W3CDTF">2017-02-09T12:39:00Z</dcterms:created>
  <dcterms:modified xsi:type="dcterms:W3CDTF">2023-06-08T04:01:44Z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E2C73CA4AD4749A583AFE7262D280873</vt:lpwstr>
  </property>
  <property fmtid="{D5CDD505-2E9C-101B-9397-08002B2CF9AE}" pid="3" name="KSOProductBuildVer">
    <vt:lpwstr>1033-11.2.0.11537</vt:lpwstr>
  </property>
</Properties>
</file>