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9" r:id="rId4"/>
    <p:sldId id="260" r:id="rId5"/>
    <p:sldId id="261" r:id="rId6"/>
    <p:sldId id="263" r:id="rId7"/>
    <p:sldId id="264" r:id="rId8"/>
    <p:sldId id="268" r:id="rId9"/>
    <p:sldId id="267" r:id="rId10"/>
    <p:sldId id="269" r:id="rId11"/>
    <p:sldId id="271" r:id="rId12"/>
    <p:sldId id="272" r:id="rId13"/>
    <p:sldId id="273" r:id="rId14"/>
    <p:sldId id="274" r:id="rId15"/>
    <p:sldId id="275" r:id="rId16"/>
    <p:sldId id="276" r:id="rId17"/>
    <p:sldId id="280" r:id="rId18"/>
    <p:sldId id="281" r:id="rId19"/>
    <p:sldId id="283" r:id="rId20"/>
    <p:sldId id="284" r:id="rId21"/>
    <p:sldId id="286" r:id="rId22"/>
    <p:sldId id="289" r:id="rId23"/>
    <p:sldId id="291" r:id="rId24"/>
    <p:sldId id="294" r:id="rId25"/>
    <p:sldId id="295" r:id="rId26"/>
    <p:sldId id="296" r:id="rId27"/>
    <p:sldId id="297" r:id="rId28"/>
    <p:sldId id="298" r:id="rId29"/>
    <p:sldId id="299" r:id="rId30"/>
    <p:sldId id="300" r:id="rId31"/>
    <p:sldId id="301" r:id="rId32"/>
    <p:sldId id="302" r:id="rId33"/>
    <p:sldId id="304" r:id="rId34"/>
    <p:sldId id="510" r:id="rId35"/>
    <p:sldId id="51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99" autoAdjust="0"/>
  </p:normalViewPr>
  <p:slideViewPr>
    <p:cSldViewPr>
      <p:cViewPr varScale="1">
        <p:scale>
          <a:sx n="71" d="100"/>
          <a:sy n="71" d="100"/>
        </p:scale>
        <p:origin x="1786"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53CEE7-5067-4872-B881-8C02F9336CB2}" type="datetimeFigureOut">
              <a:rPr lang="en-US" smtClean="0"/>
              <a:t>6/7/2023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3E2F6-A415-4217-899E-46E5AD8ACFA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p:spPr>
      </p:sp>
      <p:sp>
        <p:nvSpPr>
          <p:cNvPr id="819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26A3E2F6-A415-4217-899E-46E5AD8ACFAC}" type="slidenum">
              <a:rPr lang="en-US" smtClean="0"/>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3E2F6-A415-4217-899E-46E5AD8ACFAC}" type="slidenum">
              <a:rPr lang="en-US" smtClean="0"/>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Kim Oanh sold real estate projects to THP as </a:t>
            </a:r>
            <a:r>
              <a:rPr lang="en-US" dirty="0" err="1"/>
              <a:t>colleterals</a:t>
            </a:r>
            <a:r>
              <a:rPr lang="en-US" dirty="0"/>
              <a:t> (value increases) after that THP refuses to sell to KO again as the agreement has mentioned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3E2F6-A415-4217-899E-46E5AD8ACFAC}" type="slidenum">
              <a:rPr lang="en-US" smtClean="0"/>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90CBAF0A-1DD0-4C10-A51F-99020CB378F1}" type="slidenum">
              <a:rPr lang="en-US" smtClean="0">
                <a:cs typeface="Arial" panose="020B0604020202020204" pitchFamily="34" charset="0"/>
              </a:rPr>
              <a:t>34</a:t>
            </a:fld>
            <a:endParaRPr lang="en-US">
              <a:cs typeface="Arial" panose="020B0604020202020204" pitchFamily="34" charset="0"/>
            </a:endParaRPr>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noFill/>
        </p:spPr>
        <p:txBody>
          <a:bodyPr/>
          <a:lstStyle/>
          <a:p>
            <a:pPr eaLnBrk="1" hangingPunct="1">
              <a:lnSpc>
                <a:spcPct val="90000"/>
              </a:lnSpc>
            </a:pPr>
            <a:endParaRPr lang="en-US" sz="900"/>
          </a:p>
        </p:txBody>
      </p:sp>
      <p:sp>
        <p:nvSpPr>
          <p:cNvPr id="16389" name="Footer Placeholder 4"/>
          <p:cNvSpPr>
            <a:spLocks noGrp="1"/>
          </p:cNvSpPr>
          <p:nvPr>
            <p:ph type="ftr" sz="quarter" idx="4"/>
          </p:nvPr>
        </p:nvSpPr>
        <p:spPr>
          <a:noFill/>
        </p:spPr>
        <p:txBody>
          <a:bodyPr/>
          <a:lstStyle/>
          <a:p>
            <a:r>
              <a:rPr lang="en-US"/>
              <a:t>ThS. Trần Nguyên Chất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E26CE3-3DE7-475B-A57C-7A9ACB60C0F7}" type="datetime1">
              <a:rPr lang="en-US" smtClean="0"/>
              <a:t>6/7/2023</a:t>
            </a:fld>
            <a:endParaRPr lang="en-US"/>
          </a:p>
        </p:txBody>
      </p:sp>
      <p:sp>
        <p:nvSpPr>
          <p:cNvPr id="5" name="Footer Placeholder 4"/>
          <p:cNvSpPr>
            <a:spLocks noGrp="1"/>
          </p:cNvSpPr>
          <p:nvPr>
            <p:ph type="ftr" sz="quarter" idx="11"/>
          </p:nvPr>
        </p:nvSpPr>
        <p:spPr/>
        <p:txBody>
          <a:bodyPr/>
          <a:lstStyle/>
          <a:p>
            <a:r>
              <a:rPr lang="en-US"/>
              <a:t>Copyright © 2009 Pearson Prentice Hall. All rights reserved.</a:t>
            </a:r>
          </a:p>
        </p:txBody>
      </p:sp>
      <p:sp>
        <p:nvSpPr>
          <p:cNvPr id="6" name="Slide Number Placeholder 5"/>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65534-712F-463F-85EC-D963B8EC7F9E}" type="datetime1">
              <a:rPr lang="en-US" smtClean="0"/>
              <a:t>6/7/2023</a:t>
            </a:fld>
            <a:endParaRPr lang="en-US"/>
          </a:p>
        </p:txBody>
      </p:sp>
      <p:sp>
        <p:nvSpPr>
          <p:cNvPr id="5" name="Footer Placeholder 4"/>
          <p:cNvSpPr>
            <a:spLocks noGrp="1"/>
          </p:cNvSpPr>
          <p:nvPr>
            <p:ph type="ftr" sz="quarter" idx="11"/>
          </p:nvPr>
        </p:nvSpPr>
        <p:spPr/>
        <p:txBody>
          <a:bodyPr/>
          <a:lstStyle/>
          <a:p>
            <a:r>
              <a:rPr lang="en-US"/>
              <a:t>Copyright © 2009 Pearson Prentice Hall. All rights reserved.</a:t>
            </a:r>
          </a:p>
        </p:txBody>
      </p:sp>
      <p:sp>
        <p:nvSpPr>
          <p:cNvPr id="6" name="Slide Number Placeholder 5"/>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E8691-34C1-4951-9B97-7E3378D3D5F1}" type="datetime1">
              <a:rPr lang="en-US" smtClean="0"/>
              <a:t>6/7/2023</a:t>
            </a:fld>
            <a:endParaRPr lang="en-US"/>
          </a:p>
        </p:txBody>
      </p:sp>
      <p:sp>
        <p:nvSpPr>
          <p:cNvPr id="5" name="Footer Placeholder 4"/>
          <p:cNvSpPr>
            <a:spLocks noGrp="1"/>
          </p:cNvSpPr>
          <p:nvPr>
            <p:ph type="ftr" sz="quarter" idx="11"/>
          </p:nvPr>
        </p:nvSpPr>
        <p:spPr/>
        <p:txBody>
          <a:bodyPr/>
          <a:lstStyle/>
          <a:p>
            <a:r>
              <a:rPr lang="en-US"/>
              <a:t>Copyright © 2009 Pearson Prentice Hall. All rights reserved.</a:t>
            </a:r>
          </a:p>
        </p:txBody>
      </p:sp>
      <p:sp>
        <p:nvSpPr>
          <p:cNvPr id="6" name="Slide Number Placeholder 5"/>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620000" cy="1143000"/>
          </a:xfrm>
        </p:spPr>
        <p:txBody>
          <a:bodyPr/>
          <a:lstStyle/>
          <a:p>
            <a:r>
              <a:rPr lang="en-US"/>
              <a:t>Click to edit Master title style</a:t>
            </a:r>
          </a:p>
        </p:txBody>
      </p:sp>
      <p:sp>
        <p:nvSpPr>
          <p:cNvPr id="3" name="Text Placeholder 2"/>
          <p:cNvSpPr>
            <a:spLocks noGrp="1"/>
          </p:cNvSpPr>
          <p:nvPr>
            <p:ph type="body" sz="half" idx="1"/>
          </p:nvPr>
        </p:nvSpPr>
        <p:spPr>
          <a:xfrm>
            <a:off x="384175" y="1676400"/>
            <a:ext cx="4113213"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9788" y="1676400"/>
            <a:ext cx="4114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266700" y="6267450"/>
            <a:ext cx="6121400" cy="457200"/>
          </a:xfrm>
        </p:spPr>
        <p:txBody>
          <a:bodyPr/>
          <a:lstStyle>
            <a:lvl1pPr>
              <a:defRPr/>
            </a:lvl1pPr>
          </a:lstStyle>
          <a:p>
            <a:r>
              <a:rPr lang="en-US"/>
              <a:t>Copyright © 2009 Pearson Prentice Hall. All rights reserved.</a:t>
            </a:r>
            <a:endParaRPr lang="en-CA"/>
          </a:p>
        </p:txBody>
      </p:sp>
      <p:sp>
        <p:nvSpPr>
          <p:cNvPr id="6" name="Slide Number Placeholder 5"/>
          <p:cNvSpPr>
            <a:spLocks noGrp="1"/>
          </p:cNvSpPr>
          <p:nvPr>
            <p:ph type="sldNum" sz="quarter" idx="11"/>
          </p:nvPr>
        </p:nvSpPr>
        <p:spPr>
          <a:xfrm>
            <a:off x="7010400" y="6267450"/>
            <a:ext cx="1905000" cy="457200"/>
          </a:xfrm>
        </p:spPr>
        <p:txBody>
          <a:bodyPr/>
          <a:lstStyle>
            <a:lvl1pPr>
              <a:defRPr/>
            </a:lvl1pPr>
          </a:lstStyle>
          <a:p>
            <a:r>
              <a:rPr lang="en-US"/>
              <a:t>9-</a:t>
            </a:r>
            <a:fld id="{CDF09DCA-98B4-4654-8A37-11ABA4A416F6}" type="slidenum">
              <a:rPr lang="en-US"/>
              <a:t>‹#›</a:t>
            </a:fld>
            <a:endParaRPr lang="en-CA"/>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AC432-47B1-405A-9971-16BD36E660AD}" type="datetime1">
              <a:rPr lang="en-US" smtClean="0"/>
              <a:t>6/7/2023</a:t>
            </a:fld>
            <a:endParaRPr lang="en-US"/>
          </a:p>
        </p:txBody>
      </p:sp>
      <p:sp>
        <p:nvSpPr>
          <p:cNvPr id="5" name="Footer Placeholder 4"/>
          <p:cNvSpPr>
            <a:spLocks noGrp="1"/>
          </p:cNvSpPr>
          <p:nvPr>
            <p:ph type="ftr" sz="quarter" idx="11"/>
          </p:nvPr>
        </p:nvSpPr>
        <p:spPr/>
        <p:txBody>
          <a:bodyPr/>
          <a:lstStyle/>
          <a:p>
            <a:r>
              <a:rPr lang="en-US"/>
              <a:t>Copyright © 2009 Pearson Prentice Hall. All rights reserved.</a:t>
            </a:r>
          </a:p>
        </p:txBody>
      </p:sp>
      <p:sp>
        <p:nvSpPr>
          <p:cNvPr id="6" name="Slide Number Placeholder 5"/>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E1BBC-27AC-467B-A09A-CCCDCF7D79D1}" type="datetime1">
              <a:rPr lang="en-US" smtClean="0"/>
              <a:t>6/7/2023</a:t>
            </a:fld>
            <a:endParaRPr lang="en-US"/>
          </a:p>
        </p:txBody>
      </p:sp>
      <p:sp>
        <p:nvSpPr>
          <p:cNvPr id="5" name="Footer Placeholder 4"/>
          <p:cNvSpPr>
            <a:spLocks noGrp="1"/>
          </p:cNvSpPr>
          <p:nvPr>
            <p:ph type="ftr" sz="quarter" idx="11"/>
          </p:nvPr>
        </p:nvSpPr>
        <p:spPr/>
        <p:txBody>
          <a:bodyPr/>
          <a:lstStyle/>
          <a:p>
            <a:r>
              <a:rPr lang="en-US"/>
              <a:t>Copyright © 2009 Pearson Prentice Hall. All rights reserved.</a:t>
            </a:r>
          </a:p>
        </p:txBody>
      </p:sp>
      <p:sp>
        <p:nvSpPr>
          <p:cNvPr id="6" name="Slide Number Placeholder 5"/>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9C1789-BA72-42EB-9D82-DBDFD6A1B21F}" type="datetime1">
              <a:rPr lang="en-US" smtClean="0"/>
              <a:t>6/7/2023</a:t>
            </a:fld>
            <a:endParaRPr lang="en-US"/>
          </a:p>
        </p:txBody>
      </p:sp>
      <p:sp>
        <p:nvSpPr>
          <p:cNvPr id="6" name="Footer Placeholder 5"/>
          <p:cNvSpPr>
            <a:spLocks noGrp="1"/>
          </p:cNvSpPr>
          <p:nvPr>
            <p:ph type="ftr" sz="quarter" idx="11"/>
          </p:nvPr>
        </p:nvSpPr>
        <p:spPr/>
        <p:txBody>
          <a:bodyPr/>
          <a:lstStyle/>
          <a:p>
            <a:r>
              <a:rPr lang="en-US"/>
              <a:t>Copyright © 2009 Pearson Prentice Hall. All rights reserved.</a:t>
            </a:r>
          </a:p>
        </p:txBody>
      </p:sp>
      <p:sp>
        <p:nvSpPr>
          <p:cNvPr id="7" name="Slide Number Placeholder 6"/>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EBBD8-E0CF-4C42-B1A2-86B3EBAA2C87}" type="datetime1">
              <a:rPr lang="en-US" smtClean="0"/>
              <a:t>6/7/2023</a:t>
            </a:fld>
            <a:endParaRPr lang="en-US"/>
          </a:p>
        </p:txBody>
      </p:sp>
      <p:sp>
        <p:nvSpPr>
          <p:cNvPr id="8" name="Footer Placeholder 7"/>
          <p:cNvSpPr>
            <a:spLocks noGrp="1"/>
          </p:cNvSpPr>
          <p:nvPr>
            <p:ph type="ftr" sz="quarter" idx="11"/>
          </p:nvPr>
        </p:nvSpPr>
        <p:spPr/>
        <p:txBody>
          <a:bodyPr/>
          <a:lstStyle/>
          <a:p>
            <a:r>
              <a:rPr lang="en-US"/>
              <a:t>Copyright © 2009 Pearson Prentice Hall. All rights reserved.</a:t>
            </a:r>
          </a:p>
        </p:txBody>
      </p:sp>
      <p:sp>
        <p:nvSpPr>
          <p:cNvPr id="9" name="Slide Number Placeholder 8"/>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CFA57A-EC41-4674-815F-0FCB4EFABDE8}" type="datetime1">
              <a:rPr lang="en-US" smtClean="0"/>
              <a:t>6/7/2023</a:t>
            </a:fld>
            <a:endParaRPr lang="en-US"/>
          </a:p>
        </p:txBody>
      </p:sp>
      <p:sp>
        <p:nvSpPr>
          <p:cNvPr id="4" name="Footer Placeholder 3"/>
          <p:cNvSpPr>
            <a:spLocks noGrp="1"/>
          </p:cNvSpPr>
          <p:nvPr>
            <p:ph type="ftr" sz="quarter" idx="11"/>
          </p:nvPr>
        </p:nvSpPr>
        <p:spPr/>
        <p:txBody>
          <a:bodyPr/>
          <a:lstStyle/>
          <a:p>
            <a:r>
              <a:rPr lang="en-US"/>
              <a:t>Copyright © 2009 Pearson Prentice Hall. All rights reserved.</a:t>
            </a:r>
          </a:p>
        </p:txBody>
      </p:sp>
      <p:sp>
        <p:nvSpPr>
          <p:cNvPr id="5" name="Slide Number Placeholder 4"/>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94417-8AFB-4C7A-9149-A92063B99785}" type="datetime1">
              <a:rPr lang="en-US" smtClean="0"/>
              <a:t>6/7/2023</a:t>
            </a:fld>
            <a:endParaRPr lang="en-US"/>
          </a:p>
        </p:txBody>
      </p:sp>
      <p:sp>
        <p:nvSpPr>
          <p:cNvPr id="3" name="Footer Placeholder 2"/>
          <p:cNvSpPr>
            <a:spLocks noGrp="1"/>
          </p:cNvSpPr>
          <p:nvPr>
            <p:ph type="ftr" sz="quarter" idx="11"/>
          </p:nvPr>
        </p:nvSpPr>
        <p:spPr/>
        <p:txBody>
          <a:bodyPr/>
          <a:lstStyle/>
          <a:p>
            <a:r>
              <a:rPr lang="en-US"/>
              <a:t>Copyright © 2009 Pearson Prentice Hall. All rights reserved.</a:t>
            </a:r>
          </a:p>
        </p:txBody>
      </p:sp>
      <p:sp>
        <p:nvSpPr>
          <p:cNvPr id="4" name="Slide Number Placeholder 3"/>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F48DD-5A87-421F-B509-FC7DD084D2D0}" type="datetime1">
              <a:rPr lang="en-US" smtClean="0"/>
              <a:t>6/7/2023</a:t>
            </a:fld>
            <a:endParaRPr lang="en-US"/>
          </a:p>
        </p:txBody>
      </p:sp>
      <p:sp>
        <p:nvSpPr>
          <p:cNvPr id="6" name="Footer Placeholder 5"/>
          <p:cNvSpPr>
            <a:spLocks noGrp="1"/>
          </p:cNvSpPr>
          <p:nvPr>
            <p:ph type="ftr" sz="quarter" idx="11"/>
          </p:nvPr>
        </p:nvSpPr>
        <p:spPr/>
        <p:txBody>
          <a:bodyPr/>
          <a:lstStyle/>
          <a:p>
            <a:r>
              <a:rPr lang="en-US"/>
              <a:t>Copyright © 2009 Pearson Prentice Hall. All rights reserved.</a:t>
            </a:r>
          </a:p>
        </p:txBody>
      </p:sp>
      <p:sp>
        <p:nvSpPr>
          <p:cNvPr id="7" name="Slide Number Placeholder 6"/>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33EC9-AD84-4D4E-A8FE-F60FE0B4FE5D}" type="datetime1">
              <a:rPr lang="en-US" smtClean="0"/>
              <a:t>6/7/2023</a:t>
            </a:fld>
            <a:endParaRPr lang="en-US"/>
          </a:p>
        </p:txBody>
      </p:sp>
      <p:sp>
        <p:nvSpPr>
          <p:cNvPr id="6" name="Footer Placeholder 5"/>
          <p:cNvSpPr>
            <a:spLocks noGrp="1"/>
          </p:cNvSpPr>
          <p:nvPr>
            <p:ph type="ftr" sz="quarter" idx="11"/>
          </p:nvPr>
        </p:nvSpPr>
        <p:spPr/>
        <p:txBody>
          <a:bodyPr/>
          <a:lstStyle/>
          <a:p>
            <a:r>
              <a:rPr lang="en-US"/>
              <a:t>Copyright © 2009 Pearson Prentice Hall. All rights reserved.</a:t>
            </a:r>
          </a:p>
        </p:txBody>
      </p:sp>
      <p:sp>
        <p:nvSpPr>
          <p:cNvPr id="7" name="Slide Number Placeholder 6"/>
          <p:cNvSpPr>
            <a:spLocks noGrp="1"/>
          </p:cNvSpPr>
          <p:nvPr>
            <p:ph type="sldNum" sz="quarter" idx="12"/>
          </p:nvPr>
        </p:nvSpPr>
        <p:spPr/>
        <p:txBody>
          <a:bodyPr/>
          <a:lstStyle/>
          <a:p>
            <a:fld id="{9C9C1110-151B-48DC-8644-26BD39463A2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5EB28-67D3-4282-A7CD-4E00E6642475}" type="datetime1">
              <a:rPr lang="en-US" smtClean="0"/>
              <a:t>6/7/2023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2009 Pearson Prentice Hall.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C1110-151B-48DC-8644-26BD39463A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12.x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3</a:t>
            </a:r>
          </a:p>
        </p:txBody>
      </p:sp>
      <p:sp>
        <p:nvSpPr>
          <p:cNvPr id="3" name="Subtitle 2"/>
          <p:cNvSpPr>
            <a:spLocks noGrp="1"/>
          </p:cNvSpPr>
          <p:nvPr>
            <p:ph type="subTitle" idx="1"/>
          </p:nvPr>
        </p:nvSpPr>
        <p:spPr/>
        <p:txBody>
          <a:bodyPr>
            <a:normAutofit/>
          </a:bodyPr>
          <a:lstStyle/>
          <a:p>
            <a:r>
              <a:rPr lang="en-US" sz="4000" b="1" dirty="0">
                <a:solidFill>
                  <a:srgbClr val="FF0000"/>
                </a:solidFill>
              </a:rPr>
              <a:t>MONEY MARKETS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3" name="Rectangle 11"/>
          <p:cNvSpPr>
            <a:spLocks noGrp="1" noChangeArrowheads="1"/>
          </p:cNvSpPr>
          <p:nvPr>
            <p:ph type="title"/>
          </p:nvPr>
        </p:nvSpPr>
        <p:spPr/>
        <p:txBody>
          <a:bodyPr/>
          <a:lstStyle/>
          <a:p>
            <a:r>
              <a:rPr lang="en-US"/>
              <a:t>Money Market Instruments</a:t>
            </a:r>
          </a:p>
        </p:txBody>
      </p:sp>
      <p:sp>
        <p:nvSpPr>
          <p:cNvPr id="44044" name="Rectangle 12"/>
          <p:cNvSpPr>
            <a:spLocks noGrp="1" noChangeArrowheads="1"/>
          </p:cNvSpPr>
          <p:nvPr>
            <p:ph type="body" idx="1"/>
          </p:nvPr>
        </p:nvSpPr>
        <p:spPr/>
        <p:txBody>
          <a:bodyPr>
            <a:normAutofit/>
          </a:bodyPr>
          <a:lstStyle/>
          <a:p>
            <a:pPr lvl="1">
              <a:spcBef>
                <a:spcPct val="50000"/>
              </a:spcBef>
            </a:pPr>
            <a:r>
              <a:rPr lang="en-US" dirty="0"/>
              <a:t>Treasury Bills</a:t>
            </a:r>
          </a:p>
          <a:p>
            <a:pPr lvl="1">
              <a:spcBef>
                <a:spcPct val="50000"/>
              </a:spcBef>
            </a:pPr>
            <a:r>
              <a:rPr lang="en-US" dirty="0"/>
              <a:t>Federal Funds</a:t>
            </a:r>
          </a:p>
          <a:p>
            <a:pPr lvl="1">
              <a:spcBef>
                <a:spcPct val="50000"/>
              </a:spcBef>
            </a:pPr>
            <a:r>
              <a:rPr lang="en-US" dirty="0"/>
              <a:t>Repurchase Agreements</a:t>
            </a:r>
          </a:p>
          <a:p>
            <a:pPr lvl="1">
              <a:spcBef>
                <a:spcPct val="50000"/>
              </a:spcBef>
            </a:pPr>
            <a:r>
              <a:rPr lang="en-US" dirty="0"/>
              <a:t>Negotiable Certificates of Deposit</a:t>
            </a:r>
          </a:p>
          <a:p>
            <a:pPr lvl="1">
              <a:spcBef>
                <a:spcPct val="50000"/>
              </a:spcBef>
            </a:pPr>
            <a:r>
              <a:rPr lang="en-US" dirty="0"/>
              <a:t>Commercial Paper</a:t>
            </a:r>
          </a:p>
          <a:p>
            <a:pPr lvl="1">
              <a:spcBef>
                <a:spcPct val="50000"/>
              </a:spcBef>
            </a:pPr>
            <a:r>
              <a:rPr lang="en-US" dirty="0"/>
              <a:t>Banker’s Acceptance</a:t>
            </a:r>
          </a:p>
          <a:p>
            <a:pPr lvl="1">
              <a:spcBef>
                <a:spcPct val="50000"/>
              </a:spcBef>
            </a:pPr>
            <a:r>
              <a:rPr lang="en-US" dirty="0"/>
              <a:t>Eurodollars</a:t>
            </a:r>
          </a:p>
          <a:p>
            <a:pPr lvl="1">
              <a:spcBef>
                <a:spcPct val="50000"/>
              </a:spcBef>
            </a:pP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200"/>
              <a:t>Money Market Instruments: </a:t>
            </a:r>
            <a:br>
              <a:rPr lang="en-US" sz="3200"/>
            </a:br>
            <a:r>
              <a:rPr lang="en-US" sz="3200"/>
              <a:t>Treasury Bills</a:t>
            </a:r>
          </a:p>
        </p:txBody>
      </p:sp>
      <p:sp>
        <p:nvSpPr>
          <p:cNvPr id="64515" name="Rectangle 3"/>
          <p:cNvSpPr>
            <a:spLocks noGrp="1" noChangeArrowheads="1"/>
          </p:cNvSpPr>
          <p:nvPr>
            <p:ph type="body" idx="1"/>
          </p:nvPr>
        </p:nvSpPr>
        <p:spPr/>
        <p:txBody>
          <a:bodyPr/>
          <a:lstStyle/>
          <a:p>
            <a:pPr marL="533400" indent="-533400">
              <a:lnSpc>
                <a:spcPct val="90000"/>
              </a:lnSpc>
              <a:spcBef>
                <a:spcPct val="50000"/>
              </a:spcBef>
            </a:pPr>
            <a:r>
              <a:rPr lang="en-US" dirty="0"/>
              <a:t>T-bills have 28-day maturities through 12- month maturities. </a:t>
            </a:r>
          </a:p>
          <a:p>
            <a:pPr marL="533400" indent="-533400">
              <a:lnSpc>
                <a:spcPct val="90000"/>
              </a:lnSpc>
              <a:spcBef>
                <a:spcPct val="50000"/>
              </a:spcBef>
            </a:pPr>
            <a:r>
              <a:rPr lang="en-US" b="1" u="sng" dirty="0">
                <a:solidFill>
                  <a:srgbClr val="0A0A0A"/>
                </a:solidFill>
              </a:rPr>
              <a:t>Discounting</a:t>
            </a:r>
            <a:r>
              <a:rPr lang="en-US" b="1" dirty="0">
                <a:solidFill>
                  <a:srgbClr val="0A0A0A"/>
                </a:solidFill>
              </a:rPr>
              <a:t>:</a:t>
            </a:r>
            <a:r>
              <a:rPr lang="en-US" dirty="0"/>
              <a:t> When an investor pays less for the security than it will be worth when it matures, and the increase in price provides a return.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sz="3200"/>
              <a:t>Money Market Instruments: </a:t>
            </a:r>
            <a:br>
              <a:rPr lang="en-US" sz="3200"/>
            </a:br>
            <a:r>
              <a:rPr lang="en-US" sz="3200"/>
              <a:t>Treasury Bills Discounting Example</a:t>
            </a:r>
          </a:p>
        </p:txBody>
      </p:sp>
      <p:sp>
        <p:nvSpPr>
          <p:cNvPr id="149507" name="Rectangle 3"/>
          <p:cNvSpPr>
            <a:spLocks noGrp="1" noChangeArrowheads="1"/>
          </p:cNvSpPr>
          <p:nvPr>
            <p:ph type="body" sz="half" idx="1"/>
          </p:nvPr>
        </p:nvSpPr>
        <p:spPr>
          <a:xfrm>
            <a:off x="384175" y="1676400"/>
            <a:ext cx="7921625" cy="1676400"/>
          </a:xfrm>
        </p:spPr>
        <p:txBody>
          <a:bodyPr/>
          <a:lstStyle/>
          <a:p>
            <a:r>
              <a:rPr lang="en-US" sz="2800"/>
              <a:t>You pay $996.37 for a 28-day T-bill. It is worth $1,000 at maturity. What is its discount rate?</a:t>
            </a:r>
          </a:p>
        </p:txBody>
      </p:sp>
      <p:sp>
        <p:nvSpPr>
          <p:cNvPr id="149510" name="Text Box 6"/>
          <p:cNvSpPr txBox="1">
            <a:spLocks noChangeArrowheads="1"/>
          </p:cNvSpPr>
          <p:nvPr/>
        </p:nvSpPr>
        <p:spPr bwMode="auto">
          <a:xfrm>
            <a:off x="6781800" y="3276600"/>
            <a:ext cx="557213" cy="457200"/>
          </a:xfrm>
          <a:prstGeom prst="rect">
            <a:avLst/>
          </a:prstGeom>
          <a:noFill/>
          <a:ln w="12700">
            <a:noFill/>
            <a:miter lim="800000"/>
          </a:ln>
          <a:effectLst/>
        </p:spPr>
        <p:txBody>
          <a:bodyPr wrap="none">
            <a:spAutoFit/>
          </a:bodyPr>
          <a:lstStyle/>
          <a:p>
            <a:r>
              <a:rPr lang="en-US" sz="2400"/>
              <a:t>(1)</a:t>
            </a:r>
          </a:p>
        </p:txBody>
      </p:sp>
      <p:graphicFrame>
        <p:nvGraphicFramePr>
          <p:cNvPr id="149511" name="Object 7"/>
          <p:cNvGraphicFramePr>
            <a:graphicFrameLocks noChangeAspect="1"/>
          </p:cNvGraphicFramePr>
          <p:nvPr/>
        </p:nvGraphicFramePr>
        <p:xfrm>
          <a:off x="1676400" y="2971800"/>
          <a:ext cx="4038600" cy="1163638"/>
        </p:xfrm>
        <a:graphic>
          <a:graphicData uri="http://schemas.openxmlformats.org/presentationml/2006/ole">
            <mc:AlternateContent xmlns:mc="http://schemas.openxmlformats.org/markup-compatibility/2006">
              <mc:Choice xmlns:v="urn:schemas-microsoft-com:vml" Requires="v">
                <p:oleObj name="Equation" r:id="rId2" imgW="31394400" imgH="9448800" progId="Equation.3">
                  <p:embed/>
                </p:oleObj>
              </mc:Choice>
              <mc:Fallback>
                <p:oleObj name="Equation" r:id="rId2" imgW="31394400" imgH="94488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971800"/>
                        <a:ext cx="403860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3" name="Object 9"/>
          <p:cNvGraphicFramePr>
            <a:graphicFrameLocks noGrp="1" noChangeAspect="1"/>
          </p:cNvGraphicFramePr>
          <p:nvPr>
            <p:ph sz="half" idx="2"/>
          </p:nvPr>
        </p:nvGraphicFramePr>
        <p:xfrm>
          <a:off x="1219200" y="4740275"/>
          <a:ext cx="5638800" cy="974725"/>
        </p:xfrm>
        <a:graphic>
          <a:graphicData uri="http://schemas.openxmlformats.org/presentationml/2006/ole">
            <mc:AlternateContent xmlns:mc="http://schemas.openxmlformats.org/markup-compatibility/2006">
              <mc:Choice xmlns:v="urn:schemas-microsoft-com:vml" Requires="v">
                <p:oleObj name="Equation" r:id="rId4" imgW="58216800" imgH="10058400" progId="Equation.3">
                  <p:embed/>
                </p:oleObj>
              </mc:Choice>
              <mc:Fallback>
                <p:oleObj name="Equation" r:id="rId4" imgW="58216800" imgH="100584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740275"/>
                        <a:ext cx="5638800"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3200"/>
              <a:t>Money Market Instruments: </a:t>
            </a:r>
            <a:br>
              <a:rPr lang="en-US" sz="3200"/>
            </a:br>
            <a:r>
              <a:rPr lang="en-US" sz="3200"/>
              <a:t>Treasury Bills Discounting Example</a:t>
            </a:r>
          </a:p>
        </p:txBody>
      </p:sp>
      <p:sp>
        <p:nvSpPr>
          <p:cNvPr id="65539" name="Rectangle 3"/>
          <p:cNvSpPr>
            <a:spLocks noGrp="1" noChangeArrowheads="1"/>
          </p:cNvSpPr>
          <p:nvPr>
            <p:ph type="body" sz="half" idx="1"/>
          </p:nvPr>
        </p:nvSpPr>
        <p:spPr>
          <a:xfrm>
            <a:off x="384175" y="1676400"/>
            <a:ext cx="8150225" cy="1295400"/>
          </a:xfrm>
        </p:spPr>
        <p:txBody>
          <a:bodyPr/>
          <a:lstStyle/>
          <a:p>
            <a:r>
              <a:rPr lang="en-US" sz="2800"/>
              <a:t>You pay $996.37 for a 28-day T-bill. It is worth $1,000 at maturity. What is its annualized yield?</a:t>
            </a:r>
          </a:p>
        </p:txBody>
      </p:sp>
      <p:graphicFrame>
        <p:nvGraphicFramePr>
          <p:cNvPr id="65541" name="Object 5"/>
          <p:cNvGraphicFramePr>
            <a:graphicFrameLocks noChangeAspect="1"/>
          </p:cNvGraphicFramePr>
          <p:nvPr/>
        </p:nvGraphicFramePr>
        <p:xfrm>
          <a:off x="3206750" y="3124200"/>
          <a:ext cx="2728913" cy="889000"/>
        </p:xfrm>
        <a:graphic>
          <a:graphicData uri="http://schemas.openxmlformats.org/presentationml/2006/ole">
            <mc:AlternateContent xmlns:mc="http://schemas.openxmlformats.org/markup-compatibility/2006">
              <mc:Choice xmlns:v="urn:schemas-microsoft-com:vml" Requires="v">
                <p:oleObj name="Equation" r:id="rId2" imgW="819150" imgH="266700" progId="">
                  <p:embed/>
                </p:oleObj>
              </mc:Choice>
              <mc:Fallback>
                <p:oleObj name="Equation" r:id="rId2" imgW="819150" imgH="2667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0" y="3124200"/>
                        <a:ext cx="272891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3" name="Text Box 7"/>
          <p:cNvSpPr txBox="1">
            <a:spLocks noChangeArrowheads="1"/>
          </p:cNvSpPr>
          <p:nvPr/>
        </p:nvSpPr>
        <p:spPr bwMode="auto">
          <a:xfrm>
            <a:off x="7689850" y="3275013"/>
            <a:ext cx="557213" cy="457200"/>
          </a:xfrm>
          <a:prstGeom prst="rect">
            <a:avLst/>
          </a:prstGeom>
          <a:noFill/>
          <a:ln w="12700">
            <a:noFill/>
            <a:miter lim="800000"/>
          </a:ln>
          <a:effectLst/>
        </p:spPr>
        <p:txBody>
          <a:bodyPr wrap="none">
            <a:spAutoFit/>
          </a:bodyPr>
          <a:lstStyle/>
          <a:p>
            <a:r>
              <a:rPr lang="en-US" sz="2400"/>
              <a:t>(1)</a:t>
            </a:r>
          </a:p>
        </p:txBody>
      </p:sp>
      <p:graphicFrame>
        <p:nvGraphicFramePr>
          <p:cNvPr id="65544" name="Object 8"/>
          <p:cNvGraphicFramePr>
            <a:graphicFrameLocks noGrp="1" noChangeAspect="1"/>
          </p:cNvGraphicFramePr>
          <p:nvPr>
            <p:ph sz="half" idx="2"/>
          </p:nvPr>
        </p:nvGraphicFramePr>
        <p:xfrm>
          <a:off x="1171575" y="4724400"/>
          <a:ext cx="5199063" cy="965200"/>
        </p:xfrm>
        <a:graphic>
          <a:graphicData uri="http://schemas.openxmlformats.org/presentationml/2006/ole">
            <mc:AlternateContent xmlns:mc="http://schemas.openxmlformats.org/markup-compatibility/2006">
              <mc:Choice xmlns:v="urn:schemas-microsoft-com:vml" Requires="v">
                <p:oleObj name="Equation" r:id="rId4" imgW="50901600" imgH="9448800" progId="Equation.3">
                  <p:embed/>
                </p:oleObj>
              </mc:Choice>
              <mc:Fallback>
                <p:oleObj name="Equation" r:id="rId4" imgW="50901600" imgH="9448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575" y="4724400"/>
                        <a:ext cx="519906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z="3200"/>
              <a:t>Money Market Instruments: </a:t>
            </a:r>
            <a:br>
              <a:rPr lang="en-US" sz="3200"/>
            </a:br>
            <a:r>
              <a:rPr lang="en-US" sz="3200"/>
              <a:t>Treasury Bill Auctions</a:t>
            </a:r>
          </a:p>
        </p:txBody>
      </p:sp>
      <p:sp>
        <p:nvSpPr>
          <p:cNvPr id="98307" name="Rectangle 3"/>
          <p:cNvSpPr>
            <a:spLocks noGrp="1" noChangeArrowheads="1"/>
          </p:cNvSpPr>
          <p:nvPr>
            <p:ph type="body" idx="1"/>
          </p:nvPr>
        </p:nvSpPr>
        <p:spPr/>
        <p:txBody>
          <a:bodyPr/>
          <a:lstStyle/>
          <a:p>
            <a:pPr marL="533400" indent="-533400">
              <a:spcBef>
                <a:spcPct val="60000"/>
              </a:spcBef>
            </a:pPr>
            <a:r>
              <a:rPr lang="en-US"/>
              <a:t>T-bills are auctioned to the dealers </a:t>
            </a:r>
            <a:br>
              <a:rPr lang="en-US"/>
            </a:br>
            <a:r>
              <a:rPr lang="en-US"/>
              <a:t>every Thursday.</a:t>
            </a:r>
          </a:p>
          <a:p>
            <a:pPr marL="533400" indent="-533400">
              <a:spcBef>
                <a:spcPct val="60000"/>
              </a:spcBef>
            </a:pPr>
            <a:r>
              <a:rPr lang="en-US"/>
              <a:t>The Treasury may accept both </a:t>
            </a:r>
            <a:r>
              <a:rPr lang="en-US" i="1"/>
              <a:t>competitive</a:t>
            </a:r>
            <a:r>
              <a:rPr lang="en-US"/>
              <a:t> and </a:t>
            </a:r>
            <a:r>
              <a:rPr lang="en-US" i="1"/>
              <a:t>noncompetitive </a:t>
            </a:r>
            <a:r>
              <a:rPr lang="en-US"/>
              <a:t>bids, and the price everyone pays is the highest yield paid to any accepted bid.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z="3200"/>
              <a:t>Money Market Instruments: </a:t>
            </a:r>
            <a:br>
              <a:rPr lang="en-US" sz="3200"/>
            </a:br>
            <a:r>
              <a:rPr lang="en-US" sz="3200"/>
              <a:t>Treasury Bill Auctions Example</a:t>
            </a:r>
          </a:p>
        </p:txBody>
      </p:sp>
      <p:sp>
        <p:nvSpPr>
          <p:cNvPr id="100356" name="Rectangle 4"/>
          <p:cNvSpPr>
            <a:spLocks noGrp="1" noChangeArrowheads="1"/>
          </p:cNvSpPr>
          <p:nvPr>
            <p:ph type="body" idx="1"/>
          </p:nvPr>
        </p:nvSpPr>
        <p:spPr/>
        <p:txBody>
          <a:bodyPr/>
          <a:lstStyle/>
          <a:p>
            <a:pPr>
              <a:lnSpc>
                <a:spcPct val="90000"/>
              </a:lnSpc>
              <a:buFont typeface="Times"/>
              <a:buNone/>
            </a:pPr>
            <a:r>
              <a:rPr lang="en-US" sz="2000"/>
              <a:t>	</a:t>
            </a:r>
            <a:r>
              <a:rPr lang="en-US" sz="2400"/>
              <a:t>The Treasury auctioned $2.5 billion par value 91-day T-bills, the following bids were received:</a:t>
            </a:r>
          </a:p>
          <a:p>
            <a:pPr>
              <a:lnSpc>
                <a:spcPct val="90000"/>
              </a:lnSpc>
              <a:spcBef>
                <a:spcPct val="100000"/>
              </a:spcBef>
              <a:buFont typeface="Times"/>
              <a:buNone/>
            </a:pPr>
            <a:r>
              <a:rPr lang="en-US" sz="2000"/>
              <a:t>	</a:t>
            </a:r>
            <a:r>
              <a:rPr lang="en-US" sz="2000" u="sng"/>
              <a:t>	Bidder  Bid Amount        Bid Price</a:t>
            </a:r>
          </a:p>
          <a:p>
            <a:pPr>
              <a:lnSpc>
                <a:spcPct val="90000"/>
              </a:lnSpc>
              <a:buFont typeface="Times"/>
              <a:buNone/>
            </a:pPr>
            <a:r>
              <a:rPr lang="en-US" sz="2000"/>
              <a:t>		   1	$500 million	$0.9940</a:t>
            </a:r>
          </a:p>
          <a:p>
            <a:pPr>
              <a:lnSpc>
                <a:spcPct val="90000"/>
              </a:lnSpc>
              <a:buFont typeface="Times"/>
              <a:buNone/>
            </a:pPr>
            <a:r>
              <a:rPr lang="en-US" sz="2000"/>
              <a:t>		   2	$750 million	$0.9901</a:t>
            </a:r>
          </a:p>
          <a:p>
            <a:pPr>
              <a:lnSpc>
                <a:spcPct val="90000"/>
              </a:lnSpc>
              <a:buFont typeface="Times"/>
              <a:buNone/>
            </a:pPr>
            <a:r>
              <a:rPr lang="en-US" sz="2000"/>
              <a:t>		   3	$1.5 billion	$0.9925</a:t>
            </a:r>
          </a:p>
          <a:p>
            <a:pPr>
              <a:lnSpc>
                <a:spcPct val="90000"/>
              </a:lnSpc>
              <a:buFont typeface="Times"/>
              <a:buNone/>
            </a:pPr>
            <a:r>
              <a:rPr lang="en-US" sz="2000"/>
              <a:t>		   4	$1 billion	$0.9936</a:t>
            </a:r>
          </a:p>
          <a:p>
            <a:pPr>
              <a:lnSpc>
                <a:spcPct val="90000"/>
              </a:lnSpc>
              <a:buFont typeface="Times"/>
              <a:buNone/>
            </a:pPr>
            <a:r>
              <a:rPr lang="en-US" sz="2000"/>
              <a:t>		   5	$600 million	$0.9939</a:t>
            </a:r>
          </a:p>
          <a:p>
            <a:pPr>
              <a:lnSpc>
                <a:spcPct val="90000"/>
              </a:lnSpc>
              <a:spcBef>
                <a:spcPct val="100000"/>
              </a:spcBef>
              <a:buFont typeface="Times"/>
              <a:buNone/>
            </a:pPr>
            <a:r>
              <a:rPr lang="en-US" sz="2000"/>
              <a:t>	</a:t>
            </a:r>
            <a:r>
              <a:rPr lang="en-US" sz="2400"/>
              <a:t>The Treasury also received $750 million in noncompetitive bids.  Who will receive T-bills, what quantity, and at what price? </a:t>
            </a:r>
            <a:endParaRPr lang="en-US" sz="28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4" name="Rectangle 8"/>
          <p:cNvSpPr>
            <a:spLocks noGrp="1" noChangeArrowheads="1"/>
          </p:cNvSpPr>
          <p:nvPr>
            <p:ph type="title"/>
          </p:nvPr>
        </p:nvSpPr>
        <p:spPr/>
        <p:txBody>
          <a:bodyPr/>
          <a:lstStyle/>
          <a:p>
            <a:r>
              <a:rPr lang="en-US" sz="3200"/>
              <a:t>Money Market Instruments: </a:t>
            </a:r>
            <a:br>
              <a:rPr lang="en-US" sz="3200"/>
            </a:br>
            <a:r>
              <a:rPr lang="en-US" sz="3200"/>
              <a:t>Treasury Bill Auctions Example</a:t>
            </a:r>
          </a:p>
        </p:txBody>
      </p:sp>
      <p:sp>
        <p:nvSpPr>
          <p:cNvPr id="101385" name="Rectangle 9"/>
          <p:cNvSpPr>
            <a:spLocks noGrp="1" noChangeArrowheads="1"/>
          </p:cNvSpPr>
          <p:nvPr>
            <p:ph type="body" idx="1"/>
          </p:nvPr>
        </p:nvSpPr>
        <p:spPr/>
        <p:txBody>
          <a:bodyPr/>
          <a:lstStyle/>
          <a:p>
            <a:pPr>
              <a:lnSpc>
                <a:spcPct val="90000"/>
              </a:lnSpc>
              <a:buFont typeface="Times"/>
              <a:buNone/>
            </a:pPr>
            <a:r>
              <a:rPr lang="en-US" sz="2000"/>
              <a:t>	</a:t>
            </a:r>
            <a:r>
              <a:rPr lang="en-US" sz="2400"/>
              <a:t>The Treasury accepts the following bids:</a:t>
            </a:r>
          </a:p>
          <a:p>
            <a:pPr>
              <a:lnSpc>
                <a:spcPct val="90000"/>
              </a:lnSpc>
              <a:spcBef>
                <a:spcPct val="100000"/>
              </a:spcBef>
              <a:buFont typeface="Times"/>
              <a:buNone/>
            </a:pPr>
            <a:r>
              <a:rPr lang="en-US" sz="2000"/>
              <a:t>		</a:t>
            </a:r>
            <a:r>
              <a:rPr lang="en-US" sz="2000" u="sng"/>
              <a:t>Bidder   Bid Amount          Bid Price</a:t>
            </a:r>
            <a:endParaRPr lang="en-US" sz="2000"/>
          </a:p>
          <a:p>
            <a:pPr>
              <a:lnSpc>
                <a:spcPct val="90000"/>
              </a:lnSpc>
              <a:buFont typeface="Times"/>
              <a:buNone/>
            </a:pPr>
            <a:r>
              <a:rPr lang="en-US" sz="2000"/>
              <a:t>		   1	$500 million	    $0.9940</a:t>
            </a:r>
          </a:p>
          <a:p>
            <a:pPr>
              <a:lnSpc>
                <a:spcPct val="90000"/>
              </a:lnSpc>
              <a:buFont typeface="Times"/>
              <a:buNone/>
            </a:pPr>
            <a:r>
              <a:rPr lang="en-US" sz="2000"/>
              <a:t>		   5	$600 million	    $0.9939</a:t>
            </a:r>
          </a:p>
          <a:p>
            <a:pPr>
              <a:lnSpc>
                <a:spcPct val="90000"/>
              </a:lnSpc>
              <a:buFont typeface="Times"/>
              <a:buNone/>
            </a:pPr>
            <a:r>
              <a:rPr lang="en-US" sz="2000"/>
              <a:t>		   4	$650 million 	    $0.9936</a:t>
            </a:r>
          </a:p>
          <a:p>
            <a:pPr>
              <a:lnSpc>
                <a:spcPct val="90000"/>
              </a:lnSpc>
              <a:spcBef>
                <a:spcPct val="100000"/>
              </a:spcBef>
              <a:buFont typeface="Times"/>
              <a:buNone/>
            </a:pPr>
            <a:r>
              <a:rPr lang="en-US" sz="2000"/>
              <a:t>	</a:t>
            </a:r>
            <a:r>
              <a:rPr lang="en-US" sz="2400"/>
              <a:t>Both the competitive and noncompetitive bidders pay the highest yield – based on the price of 0.9936:</a:t>
            </a:r>
          </a:p>
          <a:p>
            <a:pPr>
              <a:lnSpc>
                <a:spcPct val="90000"/>
              </a:lnSpc>
              <a:spcBef>
                <a:spcPct val="100000"/>
              </a:spcBef>
              <a:buFont typeface="Times"/>
              <a:buNone/>
            </a:pPr>
            <a:r>
              <a:rPr lang="en-US" sz="2400"/>
              <a:t>	</a:t>
            </a:r>
            <a:endParaRPr lang="en-US" sz="28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6" name="Rectangle 16"/>
          <p:cNvSpPr>
            <a:spLocks noGrp="1" noChangeArrowheads="1"/>
          </p:cNvSpPr>
          <p:nvPr>
            <p:ph type="title"/>
          </p:nvPr>
        </p:nvSpPr>
        <p:spPr/>
        <p:txBody>
          <a:bodyPr/>
          <a:lstStyle/>
          <a:p>
            <a:r>
              <a:rPr lang="en-US" sz="3200"/>
              <a:t>Money Market Instruments: </a:t>
            </a:r>
            <a:br>
              <a:rPr lang="en-US" sz="3200"/>
            </a:br>
            <a:r>
              <a:rPr lang="en-US" sz="3200"/>
              <a:t>Treasury Bills</a:t>
            </a:r>
          </a:p>
        </p:txBody>
      </p:sp>
      <p:pic>
        <p:nvPicPr>
          <p:cNvPr id="3" name="Picture 2"/>
          <p:cNvPicPr>
            <a:picLocks noChangeAspect="1"/>
          </p:cNvPicPr>
          <p:nvPr/>
        </p:nvPicPr>
        <p:blipFill>
          <a:blip r:embed="rId2"/>
          <a:stretch>
            <a:fillRect/>
          </a:stretch>
        </p:blipFill>
        <p:spPr>
          <a:xfrm>
            <a:off x="914400" y="1417637"/>
            <a:ext cx="7086600" cy="4814449"/>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3200" dirty="0"/>
              <a:t>Fed Funds</a:t>
            </a:r>
          </a:p>
        </p:txBody>
      </p:sp>
      <p:sp>
        <p:nvSpPr>
          <p:cNvPr id="69635" name="Rectangle 3"/>
          <p:cNvSpPr>
            <a:spLocks noGrp="1" noChangeArrowheads="1"/>
          </p:cNvSpPr>
          <p:nvPr>
            <p:ph type="body" idx="1"/>
          </p:nvPr>
        </p:nvSpPr>
        <p:spPr/>
        <p:txBody>
          <a:bodyPr/>
          <a:lstStyle/>
          <a:p>
            <a:pPr>
              <a:spcBef>
                <a:spcPct val="50000"/>
              </a:spcBef>
            </a:pPr>
            <a:r>
              <a:rPr lang="en-US"/>
              <a:t>Short-term funds transferred (loaned or borrowed) between financial institutions, usually for a period of one day.</a:t>
            </a:r>
          </a:p>
          <a:p>
            <a:pPr>
              <a:spcBef>
                <a:spcPct val="50000"/>
              </a:spcBef>
            </a:pPr>
            <a:r>
              <a:rPr lang="en-US"/>
              <a:t>Used by banks to meet short-term needs to meet reserve requirements.</a:t>
            </a:r>
            <a:endParaRPr lang="en-US" sz="2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4" name="Rectangle 10"/>
          <p:cNvSpPr>
            <a:spLocks noGrp="1" noChangeArrowheads="1"/>
          </p:cNvSpPr>
          <p:nvPr>
            <p:ph type="title"/>
          </p:nvPr>
        </p:nvSpPr>
        <p:spPr/>
        <p:txBody>
          <a:bodyPr/>
          <a:lstStyle/>
          <a:p>
            <a:br>
              <a:rPr lang="en-US" sz="3200" dirty="0"/>
            </a:br>
            <a:r>
              <a:rPr lang="en-US" sz="3200" dirty="0"/>
              <a:t>Fed Funds Rates</a:t>
            </a:r>
            <a:endParaRPr lang="en-US" dirty="0"/>
          </a:p>
        </p:txBody>
      </p:sp>
      <p:pic>
        <p:nvPicPr>
          <p:cNvPr id="47117" name="Picture 13" descr="mishkin_09F03"/>
          <p:cNvPicPr preferRelativeResize="0">
            <a:picLocks noChangeAspect="1" noChangeArrowheads="1"/>
          </p:cNvPicPr>
          <p:nvPr>
            <p:custDataLst>
              <p:tags r:id="rId1"/>
            </p:custDataLst>
          </p:nvPr>
        </p:nvPicPr>
        <p:blipFill>
          <a:blip r:embed="rId4" cstate="print"/>
          <a:srcRect/>
          <a:stretch>
            <a:fillRect/>
          </a:stretch>
        </p:blipFill>
        <p:spPr bwMode="auto">
          <a:xfrm>
            <a:off x="1004888" y="1338263"/>
            <a:ext cx="7096125" cy="5094287"/>
          </a:xfrm>
          <a:prstGeom prst="rect">
            <a:avLst/>
          </a:prstGeom>
          <a:noFill/>
          <a:ln w="9525">
            <a:noFill/>
            <a:miter lim="800000"/>
            <a:headEnd/>
            <a:tailEnd/>
          </a:ln>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903" name="Rectangle 7"/>
          <p:cNvSpPr>
            <a:spLocks noGrp="1" noChangeArrowheads="1"/>
          </p:cNvSpPr>
          <p:nvPr>
            <p:ph type="title"/>
          </p:nvPr>
        </p:nvSpPr>
        <p:spPr>
          <a:xfrm>
            <a:off x="457200" y="381000"/>
            <a:ext cx="8229600" cy="1143000"/>
          </a:xfrm>
        </p:spPr>
        <p:txBody>
          <a:bodyPr>
            <a:normAutofit fontScale="90000"/>
          </a:bodyPr>
          <a:lstStyle/>
          <a:p>
            <a:r>
              <a:rPr lang="en-US" dirty="0"/>
              <a:t>Chapter Preview </a:t>
            </a:r>
            <a:br>
              <a:rPr lang="en-US" dirty="0"/>
            </a:br>
            <a:r>
              <a:rPr lang="en-US" b="1" dirty="0">
                <a:solidFill>
                  <a:srgbClr val="FF0000"/>
                </a:solidFill>
              </a:rPr>
              <a:t>(Self study)</a:t>
            </a:r>
            <a:br>
              <a:rPr lang="en-US" b="1" dirty="0">
                <a:solidFill>
                  <a:srgbClr val="FF0000"/>
                </a:solidFill>
              </a:rPr>
            </a:br>
            <a:endParaRPr lang="en-US" dirty="0"/>
          </a:p>
        </p:txBody>
      </p:sp>
      <p:sp>
        <p:nvSpPr>
          <p:cNvPr id="80904" name="Rectangle 8"/>
          <p:cNvSpPr>
            <a:spLocks noGrp="1" noChangeArrowheads="1"/>
          </p:cNvSpPr>
          <p:nvPr>
            <p:ph type="body" idx="1"/>
          </p:nvPr>
        </p:nvSpPr>
        <p:spPr/>
        <p:txBody>
          <a:bodyPr/>
          <a:lstStyle/>
          <a:p>
            <a:pPr lvl="1">
              <a:spcBef>
                <a:spcPct val="40000"/>
              </a:spcBef>
            </a:pPr>
            <a:r>
              <a:rPr lang="en-US" sz="2400" dirty="0"/>
              <a:t>The Money Markets Defined</a:t>
            </a:r>
          </a:p>
          <a:p>
            <a:pPr lvl="1">
              <a:spcBef>
                <a:spcPct val="40000"/>
              </a:spcBef>
            </a:pPr>
            <a:r>
              <a:rPr lang="en-US" sz="2400" dirty="0"/>
              <a:t>The Purpose of Money Markets</a:t>
            </a:r>
          </a:p>
          <a:p>
            <a:pPr lvl="1">
              <a:spcBef>
                <a:spcPct val="40000"/>
              </a:spcBef>
            </a:pPr>
            <a:r>
              <a:rPr lang="en-US" sz="2400" dirty="0"/>
              <a:t>Who Participates in Money Markets?</a:t>
            </a:r>
          </a:p>
          <a:p>
            <a:pPr lvl="1">
              <a:spcBef>
                <a:spcPct val="40000"/>
              </a:spcBef>
            </a:pPr>
            <a:r>
              <a:rPr lang="en-US" sz="2400" dirty="0"/>
              <a:t>Money Market Instruments</a:t>
            </a:r>
          </a:p>
          <a:p>
            <a:pPr lvl="1">
              <a:spcBef>
                <a:spcPct val="40000"/>
              </a:spcBef>
            </a:pPr>
            <a:r>
              <a:rPr lang="en-US" sz="2400" dirty="0"/>
              <a:t>Comparing Money Market Securities</a:t>
            </a:r>
          </a:p>
          <a:p>
            <a:pPr lvl="1">
              <a:spcBef>
                <a:spcPct val="40000"/>
              </a:spcBef>
            </a:pPr>
            <a:endParaRPr lang="en-US" sz="2400" dirty="0"/>
          </a:p>
          <a:p>
            <a:pPr lvl="1">
              <a:spcBef>
                <a:spcPct val="40000"/>
              </a:spcBef>
              <a:buNone/>
            </a:pPr>
            <a:r>
              <a:rPr lang="en-US" sz="2400" dirty="0"/>
              <a:t>Ref: Mishkin &amp; Eakins, Financial Markets + Institutions, Ch11</a:t>
            </a:r>
          </a:p>
          <a:p>
            <a:pPr lvl="1">
              <a:spcBef>
                <a:spcPct val="40000"/>
              </a:spcBef>
              <a:buNone/>
            </a:pPr>
            <a:endParaRPr 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z="3200" dirty="0"/>
              <a:t>Repurchase Agreements</a:t>
            </a:r>
          </a:p>
        </p:txBody>
      </p:sp>
      <p:sp>
        <p:nvSpPr>
          <p:cNvPr id="107523" name="Rectangle 3"/>
          <p:cNvSpPr>
            <a:spLocks noGrp="1" noChangeArrowheads="1"/>
          </p:cNvSpPr>
          <p:nvPr>
            <p:ph type="body" idx="1"/>
          </p:nvPr>
        </p:nvSpPr>
        <p:spPr>
          <a:xfrm>
            <a:off x="457200" y="1417638"/>
            <a:ext cx="8229600" cy="4708525"/>
          </a:xfrm>
        </p:spPr>
        <p:txBody>
          <a:bodyPr>
            <a:normAutofit fontScale="92500" lnSpcReduction="20000"/>
          </a:bodyPr>
          <a:lstStyle/>
          <a:p>
            <a:pPr>
              <a:spcBef>
                <a:spcPct val="50000"/>
              </a:spcBef>
            </a:pPr>
            <a:r>
              <a:rPr lang="en-US" dirty="0"/>
              <a:t>These work similar to the market for fed funds, but nonbanks can participate.</a:t>
            </a:r>
          </a:p>
          <a:p>
            <a:pPr>
              <a:spcBef>
                <a:spcPct val="50000"/>
              </a:spcBef>
            </a:pPr>
            <a:r>
              <a:rPr lang="en-US" dirty="0"/>
              <a:t>A firm sells Treasury securities but agrees to buy them back at a certain date (usually 3–14 days later) for a certain price.</a:t>
            </a:r>
          </a:p>
          <a:p>
            <a:pPr>
              <a:spcBef>
                <a:spcPct val="50000"/>
              </a:spcBef>
            </a:pPr>
            <a:r>
              <a:rPr lang="en-US" dirty="0"/>
              <a:t>This set-up makes a repo agreements essentially a short-term collateralized loan.</a:t>
            </a:r>
          </a:p>
          <a:p>
            <a:pPr>
              <a:spcBef>
                <a:spcPct val="50000"/>
              </a:spcBef>
            </a:pPr>
            <a:r>
              <a:rPr lang="en-US" dirty="0"/>
              <a:t>This is one market the Fed may use to conduct its monetary policy, whereby the Fed purchases/sells Treasury securities in the repo market.</a:t>
            </a:r>
          </a:p>
          <a:p>
            <a:pPr>
              <a:spcBef>
                <a:spcPct val="50000"/>
              </a:spcBef>
            </a:pP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200" dirty="0"/>
              <a:t>Negotiable Certificates of Deposit</a:t>
            </a:r>
          </a:p>
        </p:txBody>
      </p:sp>
      <p:sp>
        <p:nvSpPr>
          <p:cNvPr id="71683" name="Rectangle 3"/>
          <p:cNvSpPr>
            <a:spLocks noGrp="1" noChangeArrowheads="1"/>
          </p:cNvSpPr>
          <p:nvPr>
            <p:ph type="body" idx="1"/>
          </p:nvPr>
        </p:nvSpPr>
        <p:spPr/>
        <p:txBody>
          <a:bodyPr/>
          <a:lstStyle/>
          <a:p>
            <a:pPr>
              <a:spcBef>
                <a:spcPct val="50000"/>
              </a:spcBef>
            </a:pPr>
            <a:r>
              <a:rPr lang="en-US"/>
              <a:t>A bank-issued security that documents a deposit and specifies the interest rate and the maturity date</a:t>
            </a:r>
          </a:p>
          <a:p>
            <a:pPr>
              <a:spcBef>
                <a:spcPct val="50000"/>
              </a:spcBef>
            </a:pPr>
            <a:r>
              <a:rPr lang="en-US"/>
              <a:t>Denominations range from $100,000 </a:t>
            </a:r>
            <a:br>
              <a:rPr lang="en-US"/>
            </a:br>
            <a:r>
              <a:rPr lang="en-US"/>
              <a:t>to $10 million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3200" dirty="0"/>
              <a:t>Commercial Paper</a:t>
            </a:r>
          </a:p>
        </p:txBody>
      </p:sp>
      <p:sp>
        <p:nvSpPr>
          <p:cNvPr id="72707" name="Rectangle 3"/>
          <p:cNvSpPr>
            <a:spLocks noGrp="1" noChangeArrowheads="1"/>
          </p:cNvSpPr>
          <p:nvPr>
            <p:ph type="body" idx="1"/>
          </p:nvPr>
        </p:nvSpPr>
        <p:spPr/>
        <p:txBody>
          <a:bodyPr/>
          <a:lstStyle/>
          <a:p>
            <a:pPr>
              <a:spcBef>
                <a:spcPct val="50000"/>
              </a:spcBef>
            </a:pPr>
            <a:r>
              <a:rPr lang="en-US"/>
              <a:t>Unsecured promissory notes, issued by corporations, that mature in no more than </a:t>
            </a:r>
            <a:br>
              <a:rPr lang="en-US"/>
            </a:br>
            <a:r>
              <a:rPr lang="en-US"/>
              <a:t>270 days.</a:t>
            </a:r>
          </a:p>
          <a:p>
            <a:pPr>
              <a:spcBef>
                <a:spcPct val="50000"/>
              </a:spcBef>
            </a:pPr>
            <a:r>
              <a:rPr lang="en-US"/>
              <a:t>The use of commercial paper increased significantly in the early 1980s because of the rising cost of bank loans.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8"/>
          <p:cNvSpPr>
            <a:spLocks noGrp="1" noChangeArrowheads="1"/>
          </p:cNvSpPr>
          <p:nvPr>
            <p:ph type="title"/>
          </p:nvPr>
        </p:nvSpPr>
        <p:spPr/>
        <p:txBody>
          <a:bodyPr/>
          <a:lstStyle/>
          <a:p>
            <a:r>
              <a:rPr lang="en-US" sz="3200" dirty="0"/>
              <a:t>Commercial Paper Rates</a:t>
            </a:r>
          </a:p>
        </p:txBody>
      </p:sp>
      <p:pic>
        <p:nvPicPr>
          <p:cNvPr id="3" name="Picture 2"/>
          <p:cNvPicPr>
            <a:picLocks noChangeAspect="1"/>
          </p:cNvPicPr>
          <p:nvPr/>
        </p:nvPicPr>
        <p:blipFill>
          <a:blip r:embed="rId3"/>
          <a:stretch>
            <a:fillRect/>
          </a:stretch>
        </p:blipFill>
        <p:spPr>
          <a:xfrm>
            <a:off x="685800" y="1410418"/>
            <a:ext cx="8054569" cy="5300704"/>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6" name="Rectangle 4"/>
          <p:cNvSpPr>
            <a:spLocks noGrp="1" noChangeArrowheads="1"/>
          </p:cNvSpPr>
          <p:nvPr>
            <p:ph type="title"/>
          </p:nvPr>
        </p:nvSpPr>
        <p:spPr/>
        <p:txBody>
          <a:bodyPr/>
          <a:lstStyle/>
          <a:p>
            <a:br>
              <a:rPr lang="en-US" sz="3200" dirty="0"/>
            </a:br>
            <a:r>
              <a:rPr lang="en-US" sz="3200" dirty="0"/>
              <a:t>Banker’s Acceptances</a:t>
            </a:r>
          </a:p>
        </p:txBody>
      </p:sp>
      <p:sp>
        <p:nvSpPr>
          <p:cNvPr id="74757" name="Rectangle 5"/>
          <p:cNvSpPr>
            <a:spLocks noGrp="1" noChangeArrowheads="1"/>
          </p:cNvSpPr>
          <p:nvPr>
            <p:ph type="body" idx="1"/>
          </p:nvPr>
        </p:nvSpPr>
        <p:spPr/>
        <p:txBody>
          <a:bodyPr/>
          <a:lstStyle/>
          <a:p>
            <a:pPr>
              <a:spcBef>
                <a:spcPct val="60000"/>
              </a:spcBef>
            </a:pPr>
            <a:r>
              <a:rPr lang="en-US"/>
              <a:t>An order to pay a specified amount </a:t>
            </a:r>
            <a:br>
              <a:rPr lang="en-US"/>
            </a:br>
            <a:r>
              <a:rPr lang="en-US"/>
              <a:t>to the bearer on a given date if specified conditions have been met, usually delivery </a:t>
            </a:r>
            <a:br>
              <a:rPr lang="en-US"/>
            </a:br>
            <a:r>
              <a:rPr lang="en-US"/>
              <a:t>of promised goods.</a:t>
            </a:r>
          </a:p>
          <a:p>
            <a:pPr>
              <a:spcBef>
                <a:spcPct val="60000"/>
              </a:spcBef>
            </a:pPr>
            <a:r>
              <a:rPr lang="en-US"/>
              <a:t>These are often used when buyers / sellers of expensive goods live in different countries.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2" name="Rectangle 6"/>
          <p:cNvSpPr>
            <a:spLocks noGrp="1" noChangeArrowheads="1"/>
          </p:cNvSpPr>
          <p:nvPr>
            <p:ph type="title"/>
          </p:nvPr>
        </p:nvSpPr>
        <p:spPr/>
        <p:txBody>
          <a:bodyPr/>
          <a:lstStyle/>
          <a:p>
            <a:r>
              <a:rPr lang="en-US" sz="3200" dirty="0"/>
              <a:t>Banker’s Acceptances Advantages</a:t>
            </a:r>
          </a:p>
        </p:txBody>
      </p:sp>
      <p:sp>
        <p:nvSpPr>
          <p:cNvPr id="50183" name="Rectangle 7"/>
          <p:cNvSpPr>
            <a:spLocks noGrp="1" noChangeArrowheads="1"/>
          </p:cNvSpPr>
          <p:nvPr>
            <p:ph type="body" idx="1"/>
          </p:nvPr>
        </p:nvSpPr>
        <p:spPr/>
        <p:txBody>
          <a:bodyPr/>
          <a:lstStyle/>
          <a:p>
            <a:pPr marL="533400" indent="-533400">
              <a:spcBef>
                <a:spcPct val="40000"/>
              </a:spcBef>
              <a:buFontTx/>
              <a:buAutoNum type="arabicPeriod"/>
            </a:pPr>
            <a:r>
              <a:rPr lang="en-US"/>
              <a:t>Exporter paid immediately</a:t>
            </a:r>
          </a:p>
          <a:p>
            <a:pPr marL="533400" indent="-533400">
              <a:spcBef>
                <a:spcPct val="40000"/>
              </a:spcBef>
              <a:buFontTx/>
              <a:buAutoNum type="arabicPeriod"/>
            </a:pPr>
            <a:r>
              <a:rPr lang="en-US"/>
              <a:t>Exporter shielded from foreign </a:t>
            </a:r>
            <a:br>
              <a:rPr lang="en-US"/>
            </a:br>
            <a:r>
              <a:rPr lang="en-US"/>
              <a:t>exchange risk</a:t>
            </a:r>
          </a:p>
          <a:p>
            <a:pPr marL="533400" indent="-533400">
              <a:spcBef>
                <a:spcPct val="40000"/>
              </a:spcBef>
              <a:buFontTx/>
              <a:buAutoNum type="arabicPeriod"/>
            </a:pPr>
            <a:r>
              <a:rPr lang="en-US"/>
              <a:t>Exporter does not have to assess the financial security of the importer</a:t>
            </a:r>
          </a:p>
          <a:p>
            <a:pPr marL="533400" indent="-533400">
              <a:spcBef>
                <a:spcPct val="40000"/>
              </a:spcBef>
              <a:buFontTx/>
              <a:buAutoNum type="arabicPeriod"/>
            </a:pPr>
            <a:r>
              <a:rPr lang="en-US"/>
              <a:t>Importer’s bank guarantees payment</a:t>
            </a:r>
          </a:p>
          <a:p>
            <a:pPr marL="533400" indent="-533400">
              <a:spcBef>
                <a:spcPct val="40000"/>
              </a:spcBef>
              <a:buFontTx/>
              <a:buAutoNum type="arabicPeriod"/>
            </a:pPr>
            <a:r>
              <a:rPr lang="en-US"/>
              <a:t>Crucial to international trade</a:t>
            </a:r>
            <a:endParaRPr lang="en-US" sz="28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br>
              <a:rPr lang="en-US" sz="3200" dirty="0"/>
            </a:br>
            <a:r>
              <a:rPr lang="en-US" sz="3200" dirty="0"/>
              <a:t>Banker’s Acceptances</a:t>
            </a:r>
          </a:p>
        </p:txBody>
      </p:sp>
      <p:sp>
        <p:nvSpPr>
          <p:cNvPr id="112643" name="Rectangle 3"/>
          <p:cNvSpPr>
            <a:spLocks noGrp="1" noChangeArrowheads="1"/>
          </p:cNvSpPr>
          <p:nvPr>
            <p:ph type="body" idx="1"/>
          </p:nvPr>
        </p:nvSpPr>
        <p:spPr/>
        <p:txBody>
          <a:bodyPr/>
          <a:lstStyle/>
          <a:p>
            <a:pPr>
              <a:spcBef>
                <a:spcPct val="50000"/>
              </a:spcBef>
            </a:pPr>
            <a:r>
              <a:rPr lang="en-US"/>
              <a:t>As seen, banker’s acceptances avoid the need to establish the credit-worthiness of a customer living abroad.</a:t>
            </a:r>
          </a:p>
          <a:p>
            <a:pPr>
              <a:spcBef>
                <a:spcPct val="50000"/>
              </a:spcBef>
            </a:pPr>
            <a:r>
              <a:rPr lang="en-US"/>
              <a:t>There is also an active secondary market for banker’s acceptances until they mature.  The terms of note indicate that the bearer, whoever that is, will be paid upon maturity.</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3200" dirty="0"/>
              <a:t>Eurodollars</a:t>
            </a:r>
          </a:p>
        </p:txBody>
      </p:sp>
      <p:sp>
        <p:nvSpPr>
          <p:cNvPr id="75779" name="Rectangle 3"/>
          <p:cNvSpPr>
            <a:spLocks noGrp="1" noChangeArrowheads="1"/>
          </p:cNvSpPr>
          <p:nvPr>
            <p:ph type="body" idx="1"/>
          </p:nvPr>
        </p:nvSpPr>
        <p:spPr/>
        <p:txBody>
          <a:bodyPr/>
          <a:lstStyle/>
          <a:p>
            <a:pPr>
              <a:spcBef>
                <a:spcPct val="50000"/>
              </a:spcBef>
            </a:pPr>
            <a:r>
              <a:rPr lang="en-US"/>
              <a:t>Eurodollars represent Dollar denominated deposits held in foreign banks.</a:t>
            </a:r>
          </a:p>
          <a:p>
            <a:pPr>
              <a:spcBef>
                <a:spcPct val="50000"/>
              </a:spcBef>
            </a:pPr>
            <a:r>
              <a:rPr lang="en-US"/>
              <a:t>The market is essential since many foreign contracts call for payment is U.S. dollars due to the stability of the dollar, relative to other currencies.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p:txBody>
          <a:bodyPr/>
          <a:lstStyle/>
          <a:p>
            <a:r>
              <a:rPr lang="en-US" sz="3200" dirty="0"/>
              <a:t>Eurodollars</a:t>
            </a:r>
          </a:p>
        </p:txBody>
      </p:sp>
      <p:sp>
        <p:nvSpPr>
          <p:cNvPr id="51205" name="Rectangle 5"/>
          <p:cNvSpPr>
            <a:spLocks noGrp="1" noChangeArrowheads="1"/>
          </p:cNvSpPr>
          <p:nvPr>
            <p:ph type="body" idx="1"/>
          </p:nvPr>
        </p:nvSpPr>
        <p:spPr/>
        <p:txBody>
          <a:bodyPr/>
          <a:lstStyle/>
          <a:p>
            <a:pPr>
              <a:lnSpc>
                <a:spcPct val="90000"/>
              </a:lnSpc>
              <a:spcBef>
                <a:spcPct val="60000"/>
              </a:spcBef>
            </a:pPr>
            <a:r>
              <a:rPr lang="en-US" sz="2800"/>
              <a:t>The Eurodollar market has continued to grow rapidly because depositors receive a higher rate of return on a dollar deposit in the Eurodollar market than in the domestic market. </a:t>
            </a:r>
          </a:p>
          <a:p>
            <a:pPr>
              <a:lnSpc>
                <a:spcPct val="90000"/>
              </a:lnSpc>
              <a:spcBef>
                <a:spcPct val="60000"/>
              </a:spcBef>
            </a:pPr>
            <a:r>
              <a:rPr lang="en-US" sz="2800"/>
              <a:t>Multinational banks are not subject to the same regulations restricting U.S. banks and because they are willing to accept narrower spreads between the interest paid on deposits and the interest earned on loans.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200" dirty="0"/>
              <a:t>Eurodollars Rates</a:t>
            </a:r>
          </a:p>
        </p:txBody>
      </p:sp>
      <p:sp>
        <p:nvSpPr>
          <p:cNvPr id="113667" name="Rectangle 3"/>
          <p:cNvSpPr>
            <a:spLocks noGrp="1" noChangeArrowheads="1"/>
          </p:cNvSpPr>
          <p:nvPr>
            <p:ph type="body" idx="1"/>
          </p:nvPr>
        </p:nvSpPr>
        <p:spPr/>
        <p:txBody>
          <a:bodyPr/>
          <a:lstStyle/>
          <a:p>
            <a:r>
              <a:rPr lang="en-US" dirty="0"/>
              <a:t>London interbank bid rate (LIBID)</a:t>
            </a:r>
            <a:endParaRPr lang="en-US" sz="2800" dirty="0"/>
          </a:p>
          <a:p>
            <a:pPr lvl="1"/>
            <a:r>
              <a:rPr lang="en-US" dirty="0"/>
              <a:t>The rate paid by banks buying funds</a:t>
            </a:r>
            <a:endParaRPr lang="en-US" sz="2400" dirty="0"/>
          </a:p>
          <a:p>
            <a:pPr>
              <a:spcBef>
                <a:spcPct val="70000"/>
              </a:spcBef>
            </a:pPr>
            <a:r>
              <a:rPr lang="en-US" dirty="0"/>
              <a:t>London interbank offer rate (LIBOR)</a:t>
            </a:r>
            <a:endParaRPr lang="en-US" sz="2800" dirty="0"/>
          </a:p>
          <a:p>
            <a:pPr lvl="1"/>
            <a:r>
              <a:rPr lang="en-US" dirty="0"/>
              <a:t>The rate offered for sale of the funds</a:t>
            </a:r>
          </a:p>
          <a:p>
            <a:pPr>
              <a:spcBef>
                <a:spcPct val="70000"/>
              </a:spcBef>
            </a:pPr>
            <a:r>
              <a:rPr lang="en-US" dirty="0"/>
              <a:t>Time deposits with fixed maturities</a:t>
            </a:r>
            <a:endParaRPr lang="en-US" sz="2800" dirty="0"/>
          </a:p>
          <a:p>
            <a:pPr lvl="1"/>
            <a:r>
              <a:rPr lang="en-US" dirty="0"/>
              <a:t>Largest short-term security in the world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9" name="Rectangle 9"/>
          <p:cNvSpPr>
            <a:spLocks noGrp="1" noChangeArrowheads="1"/>
          </p:cNvSpPr>
          <p:nvPr>
            <p:ph type="title"/>
          </p:nvPr>
        </p:nvSpPr>
        <p:spPr/>
        <p:txBody>
          <a:bodyPr/>
          <a:lstStyle/>
          <a:p>
            <a:r>
              <a:rPr lang="en-US" dirty="0"/>
              <a:t>The Money Markets</a:t>
            </a:r>
          </a:p>
        </p:txBody>
      </p:sp>
      <p:sp>
        <p:nvSpPr>
          <p:cNvPr id="40971" name="Rectangle 11"/>
          <p:cNvSpPr>
            <a:spLocks noGrp="1" noChangeArrowheads="1"/>
          </p:cNvSpPr>
          <p:nvPr>
            <p:ph type="body" idx="1"/>
          </p:nvPr>
        </p:nvSpPr>
        <p:spPr/>
        <p:txBody>
          <a:bodyPr>
            <a:normAutofit/>
          </a:bodyPr>
          <a:lstStyle/>
          <a:p>
            <a:pPr lvl="1">
              <a:spcBef>
                <a:spcPct val="50000"/>
              </a:spcBef>
            </a:pPr>
            <a:r>
              <a:rPr lang="en-US" dirty="0"/>
              <a:t>Money market securities are usually sold in large denominations ($1,000,000 or more)</a:t>
            </a:r>
          </a:p>
          <a:p>
            <a:pPr lvl="1">
              <a:spcBef>
                <a:spcPct val="50000"/>
              </a:spcBef>
            </a:pPr>
            <a:r>
              <a:rPr lang="en-US" dirty="0"/>
              <a:t>They have low default risk</a:t>
            </a:r>
          </a:p>
          <a:p>
            <a:pPr lvl="1">
              <a:spcBef>
                <a:spcPct val="50000"/>
              </a:spcBef>
            </a:pPr>
            <a:r>
              <a:rPr lang="en-US" dirty="0"/>
              <a:t> They mature in one year or less from their issue date</a:t>
            </a:r>
          </a:p>
          <a:p>
            <a:pPr>
              <a:buFont typeface="Times"/>
              <a:buNone/>
            </a:pPr>
            <a:r>
              <a:rPr lang="en-US" sz="2800" dirty="0"/>
              <a:t>    Money (currency) is not actually traded in the money markets.  The securities in the money market are short term with high liquidity; therefore, they are close to being money.</a:t>
            </a:r>
          </a:p>
          <a:p>
            <a:pPr marL="865505" lvl="1" indent="-408305">
              <a:spcBef>
                <a:spcPct val="50000"/>
              </a:spcBef>
              <a:buFontTx/>
              <a:buAutoNum type="arabicPeriod"/>
            </a:pP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Global: Birth of the Eurodollar</a:t>
            </a:r>
          </a:p>
        </p:txBody>
      </p:sp>
      <p:sp>
        <p:nvSpPr>
          <p:cNvPr id="152579" name="Rectangle 3"/>
          <p:cNvSpPr>
            <a:spLocks noGrp="1" noChangeArrowheads="1"/>
          </p:cNvSpPr>
          <p:nvPr>
            <p:ph type="body" idx="1"/>
          </p:nvPr>
        </p:nvSpPr>
        <p:spPr>
          <a:xfrm>
            <a:off x="384175" y="1676400"/>
            <a:ext cx="8607425" cy="4724400"/>
          </a:xfrm>
        </p:spPr>
        <p:txBody>
          <a:bodyPr/>
          <a:lstStyle/>
          <a:p>
            <a:r>
              <a:rPr lang="en-US"/>
              <a:t>The Eurodollar market is one of the most important financial markets, but oddly enough, it was fathered by the Soviet Union.</a:t>
            </a:r>
          </a:p>
          <a:p>
            <a:r>
              <a:rPr lang="en-US"/>
              <a:t>In the 1950s, the USSR had accumulated large dollar deposits, but all were in US banks.  They feared the US might seize them, but still wanted dollars.  So, the USSR transferred the dollars to European banks, creating the Eurodollar market.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sz="3200"/>
              <a:t>Comparing Money Market Securities</a:t>
            </a:r>
          </a:p>
        </p:txBody>
      </p:sp>
      <p:sp>
        <p:nvSpPr>
          <p:cNvPr id="114691" name="Rectangle 3"/>
          <p:cNvSpPr>
            <a:spLocks noGrp="1" noChangeArrowheads="1"/>
          </p:cNvSpPr>
          <p:nvPr>
            <p:ph type="body" idx="1"/>
          </p:nvPr>
        </p:nvSpPr>
        <p:spPr/>
        <p:txBody>
          <a:bodyPr/>
          <a:lstStyle/>
          <a:p>
            <a:r>
              <a:rPr lang="en-US"/>
              <a:t>The next slide shows a comparison of various money market rates from 1990 through 2007.</a:t>
            </a:r>
          </a:p>
          <a:p>
            <a:r>
              <a:rPr lang="en-US"/>
              <a:t>Notice that no real pattern is present among the rates, indicating that investor preferences to the features on the instruments fluctuates.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6"/>
          <p:cNvSpPr>
            <a:spLocks noGrp="1" noChangeArrowheads="1"/>
          </p:cNvSpPr>
          <p:nvPr>
            <p:ph type="title"/>
          </p:nvPr>
        </p:nvSpPr>
        <p:spPr/>
        <p:txBody>
          <a:bodyPr/>
          <a:lstStyle/>
          <a:p>
            <a:r>
              <a:rPr lang="en-US" sz="3200"/>
              <a:t>Comparing Money Market Securities : A comparison of rates</a:t>
            </a:r>
          </a:p>
        </p:txBody>
      </p:sp>
      <p:pic>
        <p:nvPicPr>
          <p:cNvPr id="3" name="Picture 2"/>
          <p:cNvPicPr>
            <a:picLocks noChangeAspect="1"/>
          </p:cNvPicPr>
          <p:nvPr/>
        </p:nvPicPr>
        <p:blipFill>
          <a:blip r:embed="rId2"/>
          <a:stretch>
            <a:fillRect/>
          </a:stretch>
        </p:blipFill>
        <p:spPr>
          <a:xfrm>
            <a:off x="233851" y="1295400"/>
            <a:ext cx="8676297" cy="5120071"/>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7" name="Rectangle 9"/>
          <p:cNvSpPr>
            <a:spLocks noGrp="1" noChangeArrowheads="1"/>
          </p:cNvSpPr>
          <p:nvPr>
            <p:ph type="title"/>
          </p:nvPr>
        </p:nvSpPr>
        <p:spPr/>
        <p:txBody>
          <a:bodyPr/>
          <a:lstStyle/>
          <a:p>
            <a:r>
              <a:rPr lang="en-US" sz="2800" dirty="0"/>
              <a:t>Money Market Securities and Their Depth</a:t>
            </a:r>
          </a:p>
        </p:txBody>
      </p:sp>
      <p:pic>
        <p:nvPicPr>
          <p:cNvPr id="3" name="Picture 2"/>
          <p:cNvPicPr>
            <a:picLocks noChangeAspect="1"/>
          </p:cNvPicPr>
          <p:nvPr/>
        </p:nvPicPr>
        <p:blipFill>
          <a:blip r:embed="rId2"/>
          <a:stretch>
            <a:fillRect/>
          </a:stretch>
        </p:blipFill>
        <p:spPr>
          <a:xfrm>
            <a:off x="609600" y="1186269"/>
            <a:ext cx="7924800" cy="5420539"/>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685800"/>
            <a:ext cx="8382000" cy="1049235"/>
          </a:xfrm>
        </p:spPr>
        <p:txBody>
          <a:bodyPr>
            <a:normAutofit/>
          </a:bodyPr>
          <a:lstStyle/>
          <a:p>
            <a:pPr marL="471805" indent="-471805">
              <a:spcAft>
                <a:spcPct val="20000"/>
              </a:spcAft>
              <a:defRPr/>
            </a:pPr>
            <a:r>
              <a:rPr lang="en-US" b="1" dirty="0">
                <a:solidFill>
                  <a:srgbClr val="FF0000"/>
                </a:solidFill>
              </a:rPr>
              <a:t>MONEY MARKET MUTUAL FUNDS</a:t>
            </a:r>
          </a:p>
        </p:txBody>
      </p:sp>
      <p:sp>
        <p:nvSpPr>
          <p:cNvPr id="9219" name="Rectangle 3"/>
          <p:cNvSpPr>
            <a:spLocks noGrp="1" noChangeArrowheads="1"/>
          </p:cNvSpPr>
          <p:nvPr>
            <p:ph type="body" idx="1"/>
          </p:nvPr>
        </p:nvSpPr>
        <p:spPr>
          <a:xfrm>
            <a:off x="0" y="2057400"/>
            <a:ext cx="9144000" cy="4876800"/>
          </a:xfrm>
        </p:spPr>
        <p:txBody>
          <a:bodyPr/>
          <a:lstStyle/>
          <a:p>
            <a:pPr marL="0" indent="0" eaLnBrk="1" hangingPunct="1">
              <a:spcBef>
                <a:spcPct val="50000"/>
              </a:spcBef>
              <a:buNone/>
            </a:pPr>
            <a:r>
              <a:rPr lang="en-US" sz="3000" dirty="0"/>
              <a:t>  Base on Kacperczyk2013, compare Reserve Primary Fund and Fidelity Institutional Prime Money Market Fund and explain why Reserve Primary Fund collapsed.</a:t>
            </a:r>
          </a:p>
          <a:p>
            <a:pPr eaLnBrk="1" hangingPunct="1">
              <a:spcBef>
                <a:spcPct val="50000"/>
              </a:spcBef>
              <a:buFontTx/>
              <a:buNone/>
            </a:pPr>
            <a:r>
              <a:rPr lang="en-US" sz="2600" dirty="0"/>
              <a:t> (Read the topic Money Market Mutual Funds in Chapter 20 Mishkin 9</a:t>
            </a:r>
            <a:r>
              <a:rPr lang="en-US" sz="2600" baseline="30000" dirty="0"/>
              <a:t>th</a:t>
            </a:r>
            <a:r>
              <a:rPr lang="en-US" sz="2600" dirty="0"/>
              <a:t>)</a:t>
            </a:r>
          </a:p>
          <a:p>
            <a:pPr eaLnBrk="1" hangingPunct="1">
              <a:buFontTx/>
              <a:buNone/>
            </a:pPr>
            <a:endParaRPr lang="en-US" sz="2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End of Chapter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US" sz="3200" dirty="0"/>
              <a:t>Why Do We Need Money Markets?</a:t>
            </a:r>
          </a:p>
        </p:txBody>
      </p:sp>
      <p:sp>
        <p:nvSpPr>
          <p:cNvPr id="83975" name="Rectangle 7"/>
          <p:cNvSpPr>
            <a:spLocks noGrp="1" noChangeArrowheads="1"/>
          </p:cNvSpPr>
          <p:nvPr>
            <p:ph type="body" idx="1"/>
          </p:nvPr>
        </p:nvSpPr>
        <p:spPr>
          <a:xfrm>
            <a:off x="457200" y="1295400"/>
            <a:ext cx="8229600" cy="4830763"/>
          </a:xfrm>
        </p:spPr>
        <p:txBody>
          <a:bodyPr/>
          <a:lstStyle/>
          <a:p>
            <a:pPr>
              <a:lnSpc>
                <a:spcPct val="90000"/>
              </a:lnSpc>
              <a:spcBef>
                <a:spcPct val="60000"/>
              </a:spcBef>
            </a:pPr>
            <a:r>
              <a:rPr lang="en-US" dirty="0"/>
              <a:t>The banking industry should handle the needs for short-term loans and accept short-term deposits.  Banks also have an information advantage on the credit-worthiness of participants.</a:t>
            </a:r>
          </a:p>
          <a:p>
            <a:pPr>
              <a:lnSpc>
                <a:spcPct val="90000"/>
              </a:lnSpc>
              <a:spcBef>
                <a:spcPct val="60000"/>
              </a:spcBef>
            </a:pPr>
            <a:r>
              <a:rPr lang="en-US" dirty="0"/>
              <a:t>Banks do mediate between savers and borrowers; however, they are heavily regulated.  </a:t>
            </a:r>
            <a:r>
              <a:rPr lang="en-US" dirty="0">
                <a:solidFill>
                  <a:srgbClr val="FF0000"/>
                </a:solidFill>
              </a:rPr>
              <a:t>This creates a distinct cost advantage for money markets over banks.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lstStyle/>
          <a:p>
            <a:r>
              <a:rPr lang="en-US" sz="3200"/>
              <a:t>The Money Markets Defined: </a:t>
            </a:r>
            <a:br>
              <a:rPr lang="en-US" sz="3200"/>
            </a:br>
            <a:r>
              <a:rPr lang="en-US" sz="3200"/>
              <a:t>Cost Advantages</a:t>
            </a:r>
          </a:p>
        </p:txBody>
      </p:sp>
      <p:sp>
        <p:nvSpPr>
          <p:cNvPr id="92166" name="Rectangle 6"/>
          <p:cNvSpPr>
            <a:spLocks noGrp="1" noChangeArrowheads="1"/>
          </p:cNvSpPr>
          <p:nvPr>
            <p:ph type="body" idx="1"/>
          </p:nvPr>
        </p:nvSpPr>
        <p:spPr/>
        <p:txBody>
          <a:bodyPr/>
          <a:lstStyle/>
          <a:p>
            <a:pPr>
              <a:spcBef>
                <a:spcPct val="50000"/>
              </a:spcBef>
            </a:pPr>
            <a:r>
              <a:rPr lang="en-US" sz="2800"/>
              <a:t>Reserve requirements create additional expense for banks that money markets do not have</a:t>
            </a:r>
          </a:p>
          <a:p>
            <a:pPr>
              <a:spcBef>
                <a:spcPct val="50000"/>
              </a:spcBef>
            </a:pPr>
            <a:r>
              <a:rPr lang="en-US" sz="2800"/>
              <a:t>Regulations on the level of interest banks could offer depositors lead to a significant growth in money markets, especially in the 1970s and 1980s.  When interest rates rose, depositors moved their money from banks to money markets to earn a higher interest rate.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sz="3200"/>
              <a:t>3-month T-bill rates and</a:t>
            </a:r>
            <a:br>
              <a:rPr lang="en-US" sz="3200"/>
            </a:br>
            <a:r>
              <a:rPr lang="en-US" sz="3200"/>
              <a:t>Interest Rate Ceilings</a:t>
            </a:r>
          </a:p>
        </p:txBody>
      </p:sp>
      <p:pic>
        <p:nvPicPr>
          <p:cNvPr id="3" name="Picture 2"/>
          <p:cNvPicPr>
            <a:picLocks noChangeAspect="1"/>
          </p:cNvPicPr>
          <p:nvPr/>
        </p:nvPicPr>
        <p:blipFill>
          <a:blip r:embed="rId2"/>
          <a:stretch>
            <a:fillRect/>
          </a:stretch>
        </p:blipFill>
        <p:spPr>
          <a:xfrm>
            <a:off x="609600" y="1524000"/>
            <a:ext cx="7590068" cy="4703218"/>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The Purpose of Money Markets</a:t>
            </a:r>
          </a:p>
        </p:txBody>
      </p:sp>
      <p:sp>
        <p:nvSpPr>
          <p:cNvPr id="62467" name="Rectangle 3"/>
          <p:cNvSpPr>
            <a:spLocks noGrp="1" noChangeArrowheads="1"/>
          </p:cNvSpPr>
          <p:nvPr>
            <p:ph type="body" idx="1"/>
          </p:nvPr>
        </p:nvSpPr>
        <p:spPr/>
        <p:txBody>
          <a:bodyPr>
            <a:normAutofit fontScale="92500" lnSpcReduction="20000"/>
          </a:bodyPr>
          <a:lstStyle/>
          <a:p>
            <a:r>
              <a:rPr lang="en-US" dirty="0"/>
              <a:t>Investors in Money Market: Provides a place for warehousing surplus funds for short periods of time.</a:t>
            </a:r>
          </a:p>
          <a:p>
            <a:pPr>
              <a:spcBef>
                <a:spcPct val="50000"/>
              </a:spcBef>
            </a:pPr>
            <a:r>
              <a:rPr lang="en-US" dirty="0"/>
              <a:t>Borrowers from money market provide low-cost source of temporary funds.</a:t>
            </a:r>
          </a:p>
          <a:p>
            <a:pPr>
              <a:spcBef>
                <a:spcPct val="50000"/>
              </a:spcBef>
            </a:pPr>
            <a:r>
              <a:rPr lang="en-US" dirty="0"/>
              <a:t>Corporations and U.S. government use these markets because the timing of cash inflows and outflows are not well synchronized.  Money markets provide a way to solve these cash-timing problems.</a:t>
            </a:r>
          </a:p>
          <a:p>
            <a:pPr>
              <a:spcBef>
                <a:spcPct val="50000"/>
              </a:spcBef>
            </a:pP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Rectangle 8"/>
          <p:cNvSpPr>
            <a:spLocks noGrp="1" noChangeArrowheads="1"/>
          </p:cNvSpPr>
          <p:nvPr>
            <p:ph type="title"/>
          </p:nvPr>
        </p:nvSpPr>
        <p:spPr/>
        <p:txBody>
          <a:bodyPr/>
          <a:lstStyle/>
          <a:p>
            <a:r>
              <a:rPr lang="en-US" sz="3200"/>
              <a:t>Who Participates </a:t>
            </a:r>
            <a:br>
              <a:rPr lang="en-US" sz="3200"/>
            </a:br>
            <a:r>
              <a:rPr lang="en-US" sz="3200"/>
              <a:t>in the Money Markets?</a:t>
            </a:r>
          </a:p>
        </p:txBody>
      </p:sp>
      <p:pic>
        <p:nvPicPr>
          <p:cNvPr id="43018" name="Picture 10" descr="mishkin_09t02"/>
          <p:cNvPicPr preferRelativeResize="0">
            <a:picLocks noChangeAspect="1" noChangeArrowheads="1"/>
          </p:cNvPicPr>
          <p:nvPr>
            <p:custDataLst>
              <p:tags r:id="rId1"/>
            </p:custDataLst>
          </p:nvPr>
        </p:nvPicPr>
        <p:blipFill>
          <a:blip r:embed="rId3" cstate="print"/>
          <a:srcRect/>
          <a:stretch>
            <a:fillRect/>
          </a:stretch>
        </p:blipFill>
        <p:spPr bwMode="auto">
          <a:xfrm>
            <a:off x="606425" y="1328738"/>
            <a:ext cx="7908925" cy="5484812"/>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4" name="Rectangle 10"/>
          <p:cNvSpPr>
            <a:spLocks noGrp="1" noChangeArrowheads="1"/>
          </p:cNvSpPr>
          <p:nvPr>
            <p:ph type="title"/>
          </p:nvPr>
        </p:nvSpPr>
        <p:spPr/>
        <p:txBody>
          <a:bodyPr/>
          <a:lstStyle/>
          <a:p>
            <a:r>
              <a:rPr lang="en-US" sz="2800" dirty="0"/>
              <a:t>Who Participates in the Money Markets?</a:t>
            </a:r>
          </a:p>
        </p:txBody>
      </p:sp>
      <p:pic>
        <p:nvPicPr>
          <p:cNvPr id="3" name="Picture 2"/>
          <p:cNvPicPr>
            <a:picLocks noChangeAspect="1"/>
          </p:cNvPicPr>
          <p:nvPr/>
        </p:nvPicPr>
        <p:blipFill>
          <a:blip r:embed="rId2"/>
          <a:stretch>
            <a:fillRect/>
          </a:stretch>
        </p:blipFill>
        <p:spPr>
          <a:xfrm>
            <a:off x="838200" y="1433349"/>
            <a:ext cx="7665453" cy="457200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1411</Words>
  <Application>Microsoft Office PowerPoint</Application>
  <PresentationFormat>On-screen Show (4:3)</PresentationFormat>
  <Paragraphs>127</Paragraphs>
  <Slides>35</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Calibri</vt:lpstr>
      <vt:lpstr>Times</vt:lpstr>
      <vt:lpstr>Office Theme</vt:lpstr>
      <vt:lpstr>Equation</vt:lpstr>
      <vt:lpstr>Chapter 3</vt:lpstr>
      <vt:lpstr>Chapter Preview  (Self study) </vt:lpstr>
      <vt:lpstr>The Money Markets</vt:lpstr>
      <vt:lpstr>Why Do We Need Money Markets?</vt:lpstr>
      <vt:lpstr>The Money Markets Defined:  Cost Advantages</vt:lpstr>
      <vt:lpstr>3-month T-bill rates and Interest Rate Ceilings</vt:lpstr>
      <vt:lpstr>The Purpose of Money Markets</vt:lpstr>
      <vt:lpstr>Who Participates  in the Money Markets?</vt:lpstr>
      <vt:lpstr>Who Participates in the Money Markets?</vt:lpstr>
      <vt:lpstr>Money Market Instruments</vt:lpstr>
      <vt:lpstr>Money Market Instruments:  Treasury Bills</vt:lpstr>
      <vt:lpstr>Money Market Instruments:  Treasury Bills Discounting Example</vt:lpstr>
      <vt:lpstr>Money Market Instruments:  Treasury Bills Discounting Example</vt:lpstr>
      <vt:lpstr>Money Market Instruments:  Treasury Bill Auctions</vt:lpstr>
      <vt:lpstr>Money Market Instruments:  Treasury Bill Auctions Example</vt:lpstr>
      <vt:lpstr>Money Market Instruments:  Treasury Bill Auctions Example</vt:lpstr>
      <vt:lpstr>Money Market Instruments:  Treasury Bills</vt:lpstr>
      <vt:lpstr>Fed Funds</vt:lpstr>
      <vt:lpstr> Fed Funds Rates</vt:lpstr>
      <vt:lpstr>Repurchase Agreements</vt:lpstr>
      <vt:lpstr>Negotiable Certificates of Deposit</vt:lpstr>
      <vt:lpstr>Commercial Paper</vt:lpstr>
      <vt:lpstr>Commercial Paper Rates</vt:lpstr>
      <vt:lpstr> Banker’s Acceptances</vt:lpstr>
      <vt:lpstr>Banker’s Acceptances Advantages</vt:lpstr>
      <vt:lpstr> Banker’s Acceptances</vt:lpstr>
      <vt:lpstr>Eurodollars</vt:lpstr>
      <vt:lpstr>Eurodollars</vt:lpstr>
      <vt:lpstr>Eurodollars Rates</vt:lpstr>
      <vt:lpstr>Global: Birth of the Eurodollar</vt:lpstr>
      <vt:lpstr>Comparing Money Market Securities</vt:lpstr>
      <vt:lpstr>Comparing Money Market Securities : A comparison of rates</vt:lpstr>
      <vt:lpstr>Money Market Securities and Their Depth</vt:lpstr>
      <vt:lpstr>MONEY MARKET MUTUAL FUNDS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Hang</dc:creator>
  <cp:lastModifiedBy>Phạm Thị Thuỳ Trang</cp:lastModifiedBy>
  <cp:revision>22</cp:revision>
  <dcterms:created xsi:type="dcterms:W3CDTF">2017-02-10T14:24:00Z</dcterms:created>
  <dcterms:modified xsi:type="dcterms:W3CDTF">2023-06-08T04:13:43Z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05FAFF3CB9D846748307D9CC096689F4</vt:lpwstr>
  </property>
  <property fmtid="{D5CDD505-2E9C-101B-9397-08002B2CF9AE}" pid="3" name="KSOProductBuildVer">
    <vt:lpwstr>1033-11.2.0.11537</vt:lpwstr>
  </property>
</Properties>
</file>