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70" r:id="rId6"/>
    <p:sldId id="259" r:id="rId7"/>
    <p:sldId id="340" r:id="rId8"/>
    <p:sldId id="341" r:id="rId9"/>
    <p:sldId id="342" r:id="rId10"/>
    <p:sldId id="343" r:id="rId11"/>
    <p:sldId id="344" r:id="rId12"/>
    <p:sldId id="345" r:id="rId13"/>
    <p:sldId id="384" r:id="rId14"/>
    <p:sldId id="371" r:id="rId15"/>
    <p:sldId id="437" r:id="rId16"/>
    <p:sldId id="438" r:id="rId17"/>
    <p:sldId id="439" r:id="rId18"/>
    <p:sldId id="348" r:id="rId19"/>
    <p:sldId id="378" r:id="rId20"/>
    <p:sldId id="372" r:id="rId21"/>
    <p:sldId id="382" r:id="rId22"/>
    <p:sldId id="379" r:id="rId23"/>
    <p:sldId id="380" r:id="rId24"/>
    <p:sldId id="383" r:id="rId25"/>
    <p:sldId id="375" r:id="rId26"/>
    <p:sldId id="376" r:id="rId27"/>
    <p:sldId id="377" r:id="rId28"/>
    <p:sldId id="385" r:id="rId29"/>
    <p:sldId id="386" r:id="rId30"/>
    <p:sldId id="387" r:id="rId31"/>
    <p:sldId id="389" r:id="rId32"/>
    <p:sldId id="390" r:id="rId33"/>
    <p:sldId id="388" r:id="rId34"/>
    <p:sldId id="428" r:id="rId35"/>
    <p:sldId id="429" r:id="rId36"/>
    <p:sldId id="430" r:id="rId37"/>
    <p:sldId id="431" r:id="rId38"/>
    <p:sldId id="432" r:id="rId39"/>
    <p:sldId id="433" r:id="rId40"/>
    <p:sldId id="394" r:id="rId41"/>
    <p:sldId id="392" r:id="rId42"/>
    <p:sldId id="398" r:id="rId43"/>
    <p:sldId id="396" r:id="rId44"/>
    <p:sldId id="397" r:id="rId45"/>
    <p:sldId id="399" r:id="rId46"/>
    <p:sldId id="400" r:id="rId47"/>
    <p:sldId id="401" r:id="rId48"/>
    <p:sldId id="402" r:id="rId49"/>
    <p:sldId id="315" r:id="rId50"/>
    <p:sldId id="403" r:id="rId51"/>
    <p:sldId id="317" r:id="rId52"/>
    <p:sldId id="424" r:id="rId53"/>
    <p:sldId id="404" r:id="rId54"/>
    <p:sldId id="320" r:id="rId55"/>
    <p:sldId id="321" r:id="rId56"/>
    <p:sldId id="322" r:id="rId57"/>
    <p:sldId id="323" r:id="rId58"/>
    <p:sldId id="443" r:id="rId59"/>
    <p:sldId id="324" r:id="rId60"/>
    <p:sldId id="425" r:id="rId61"/>
    <p:sldId id="353" r:id="rId62"/>
    <p:sldId id="366" r:id="rId63"/>
    <p:sldId id="355" r:id="rId64"/>
    <p:sldId id="405" r:id="rId65"/>
    <p:sldId id="368" r:id="rId66"/>
    <p:sldId id="367" r:id="rId67"/>
    <p:sldId id="356" r:id="rId68"/>
    <p:sldId id="446" r:id="rId69"/>
    <p:sldId id="326" r:id="rId70"/>
    <p:sldId id="327" r:id="rId71"/>
    <p:sldId id="330" r:id="rId72"/>
    <p:sldId id="440" r:id="rId73"/>
    <p:sldId id="332" r:id="rId74"/>
    <p:sldId id="333" r:id="rId75"/>
    <p:sldId id="449" r:id="rId76"/>
    <p:sldId id="362" r:id="rId77"/>
    <p:sldId id="450" r:id="rId78"/>
    <p:sldId id="364" r:id="rId79"/>
    <p:sldId id="451" r:id="rId80"/>
    <p:sldId id="452" r:id="rId81"/>
    <p:sldId id="453" r:id="rId82"/>
    <p:sldId id="454" r:id="rId83"/>
    <p:sldId id="369" r:id="rId84"/>
    <p:sldId id="455" r:id="rId85"/>
    <p:sldId id="456" r:id="rId86"/>
    <p:sldId id="457" r:id="rId87"/>
    <p:sldId id="373" r:id="rId88"/>
    <p:sldId id="374" r:id="rId89"/>
    <p:sldId id="459" r:id="rId90"/>
    <p:sldId id="461" r:id="rId91"/>
    <p:sldId id="462" r:id="rId92"/>
    <p:sldId id="413" r:id="rId93"/>
    <p:sldId id="420" r:id="rId94"/>
    <p:sldId id="422" r:id="rId95"/>
    <p:sldId id="423" r:id="rId96"/>
    <p:sldId id="414" r:id="rId97"/>
    <p:sldId id="584" r:id="rId98"/>
    <p:sldId id="309"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3190" autoAdjust="0"/>
  </p:normalViewPr>
  <p:slideViewPr>
    <p:cSldViewPr>
      <p:cViewPr varScale="1">
        <p:scale>
          <a:sx n="42" d="100"/>
          <a:sy n="42" d="100"/>
        </p:scale>
        <p:origin x="1519"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5FEAD-3504-43C3-AE01-E75D1CC7CC7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1E0D20-D1E6-400B-BD7F-2727964498E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Lec</a:t>
            </a:r>
            <a:r>
              <a:rPr lang="en-US" dirty="0"/>
              <a:t> 1</a:t>
            </a:r>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AB266D-C132-40D1-83E4-E0485F2F2BE6}" type="slidenum">
              <a:rPr lang="en-US"/>
            </a:fld>
            <a:endParaRPr lang="en-US"/>
          </a:p>
        </p:txBody>
      </p:sp>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338DBFC-CA9C-4484-B8AA-8210BE6CB9B1}"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338DBFC-CA9C-4484-B8AA-8210BE6CB9B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A6EEFE9-3157-4890-B4EA-8C60EDC103BB}" type="slidenum">
              <a:rPr lang="en-US"/>
            </a:fld>
            <a:endParaRPr lang="en-US"/>
          </a:p>
        </p:txBody>
      </p:sp>
      <p:sp>
        <p:nvSpPr>
          <p:cNvPr id="290818" name="Rectangle 2"/>
          <p:cNvSpPr>
            <a:spLocks noGrp="1" noRot="1" noChangeAspect="1" noChangeArrowheads="1" noTextEdit="1"/>
          </p:cNvSpPr>
          <p:nvPr>
            <p:ph type="sldImg"/>
          </p:nvPr>
        </p:nvSpPr>
        <p:spPr/>
      </p:sp>
      <p:sp>
        <p:nvSpPr>
          <p:cNvPr id="290819"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C12336-72AD-470E-959B-7033B5A0471D}" type="slidenum">
              <a:rPr lang="en-US"/>
            </a:fld>
            <a:endParaRPr lang="en-US"/>
          </a:p>
        </p:txBody>
      </p:sp>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p:txBody>
          <a:bodyPr>
            <a:normAutofit lnSpcReduction="10000"/>
          </a:bodyPr>
          <a:lstStyle/>
          <a:p>
            <a:endParaRPr lang="en-US" b="1"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p:cNvSpPr>
            <a:spLocks noGrp="1" noChangeArrowheads="1"/>
          </p:cNvSpPr>
          <p:nvPr>
            <p:ph type="sldNum" sz="quarter" idx="5"/>
          </p:nvPr>
        </p:nvSpPr>
        <p:spPr/>
        <p:txBody>
          <a:bodyPr/>
          <a:lstStyle/>
          <a:p>
            <a:fld id="{DE196B20-8E21-485C-A166-F78661C3E221}" type="slidenum">
              <a:rPr lang="en-US"/>
            </a:fld>
            <a:endParaRPr lang="en-US"/>
          </a:p>
        </p:txBody>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p:cNvSpPr>
            <a:spLocks noGrp="1" noChangeArrowheads="1"/>
          </p:cNvSpPr>
          <p:nvPr>
            <p:ph type="sldNum" sz="quarter" idx="5"/>
          </p:nvPr>
        </p:nvSpPr>
        <p:spPr/>
        <p:txBody>
          <a:bodyPr/>
          <a:lstStyle/>
          <a:p>
            <a:fld id="{B97206E8-C0EC-4CA6-93B5-B6F1BB478C2E}"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F0B8C67-7412-46C5-A578-423D70892400}" type="slidenum">
              <a:rPr lang="en-US" smtClean="0">
                <a:cs typeface="Arial" panose="020B0604020202020204" pitchFamily="34" charset="0"/>
              </a:rPr>
            </a:fld>
            <a:endParaRPr lang="en-US">
              <a:cs typeface="Arial" panose="020B0604020202020204" pitchFamily="34"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61445"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LEC2</a:t>
            </a:r>
            <a:endParaRPr lang="en-US" b="1"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58F9380-8FD1-43CE-A2D3-C02E457023E6}" type="slidenum">
              <a:rPr lang="en-US" smtClean="0">
                <a:cs typeface="Arial" panose="020B0604020202020204" pitchFamily="34" charset="0"/>
              </a:rPr>
            </a:fld>
            <a:endParaRPr lang="en-US">
              <a:cs typeface="Arial" panose="020B0604020202020204"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88069"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71435E2-AC13-4725-BCBA-94F55E935AAE}" type="slidenum">
              <a:rPr lang="en-US" smtClean="0">
                <a:cs typeface="Arial" panose="020B0604020202020204" pitchFamily="34" charset="0"/>
              </a:rPr>
            </a:fld>
            <a:endParaRPr lang="en-US">
              <a:cs typeface="Arial" panose="020B0604020202020204" pitchFamily="34" charset="0"/>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89093"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662333E-FDB8-447D-83BE-B93CC376A2EA}" type="slidenum">
              <a:rPr lang="en-US" smtClean="0">
                <a:cs typeface="Arial" panose="020B0604020202020204" pitchFamily="34" charset="0"/>
              </a:rPr>
            </a:fld>
            <a:endParaRPr lang="en-US">
              <a:cs typeface="Arial"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90117"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1DEF08B-D941-4BC0-B38C-93C368C6CE4A}" type="slidenum">
              <a:rPr lang="en-US" smtClean="0">
                <a:cs typeface="Arial" panose="020B0604020202020204" pitchFamily="34" charset="0"/>
              </a:rPr>
            </a:fld>
            <a:endParaRPr lang="en-US">
              <a:cs typeface="Arial" panose="020B0604020202020204"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91141"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60CB3AC-BD89-4863-BBAA-849C79D39857}" type="slidenum">
              <a:rPr lang="en-US" altLang="en-US" sz="1200"/>
            </a:fld>
            <a:endParaRPr lang="en-US" altLang="en-US" sz="1200"/>
          </a:p>
        </p:txBody>
      </p:sp>
      <p:sp>
        <p:nvSpPr>
          <p:cNvPr id="243715" name="Rectangle 2"/>
          <p:cNvSpPr>
            <a:spLocks noGrp="1" noRot="1" noChangeAspect="1" noChangeArrowheads="1" noTextEdit="1"/>
          </p:cNvSpPr>
          <p:nvPr>
            <p:ph type="sldImg"/>
          </p:nvPr>
        </p:nvSpPr>
        <p:spPr>
          <a:solidFill>
            <a:srgbClr val="FFFFFF"/>
          </a:solidFill>
        </p:spPr>
      </p:sp>
      <p:sp>
        <p:nvSpPr>
          <p:cNvPr id="24371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8CEC8BB-DFE0-4878-907A-3567A3467D5B}" type="slidenum">
              <a:rPr lang="en-US" smtClean="0">
                <a:cs typeface="Arial" panose="020B0604020202020204" pitchFamily="34" charset="0"/>
              </a:rPr>
            </a:fld>
            <a:endParaRPr lang="en-US">
              <a:cs typeface="Arial"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endParaRPr lang="en-US" sz="900" dirty="0"/>
          </a:p>
        </p:txBody>
      </p:sp>
      <p:sp>
        <p:nvSpPr>
          <p:cNvPr id="92165"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1E0D20-D1E6-400B-BD7F-2727964498E6}"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2A8306-A517-4DC9-8EB7-AF80F4F5249A}" type="slidenum">
              <a:rPr lang="en-US" altLang="en-US" sz="1200"/>
            </a:fld>
            <a:endParaRPr lang="en-US" altLang="en-US" sz="1200"/>
          </a:p>
        </p:txBody>
      </p:sp>
      <p:sp>
        <p:nvSpPr>
          <p:cNvPr id="251907" name="Rectangle 2"/>
          <p:cNvSpPr>
            <a:spLocks noGrp="1" noRot="1" noChangeAspect="1" noChangeArrowheads="1" noTextEdit="1"/>
          </p:cNvSpPr>
          <p:nvPr>
            <p:ph type="sldImg"/>
          </p:nvPr>
        </p:nvSpPr>
        <p:spPr>
          <a:solidFill>
            <a:srgbClr val="FFFFFF"/>
          </a:solidFill>
        </p:spPr>
      </p:sp>
      <p:sp>
        <p:nvSpPr>
          <p:cNvPr id="2519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9B3E2D9-608E-4673-8E97-509904D7C335}" type="slidenum">
              <a:rPr lang="en-US" smtClean="0">
                <a:cs typeface="Arial" panose="020B0604020202020204" pitchFamily="34" charset="0"/>
              </a:rPr>
            </a:fld>
            <a:endParaRPr lang="en-US">
              <a:cs typeface="Arial"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94213"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BCCDAA0-DEB9-4597-AEDE-136C13A71E91}" type="slidenum">
              <a:rPr lang="en-US" smtClean="0">
                <a:cs typeface="Arial" panose="020B0604020202020204" pitchFamily="34" charset="0"/>
              </a:rPr>
            </a:fld>
            <a:endParaRPr lang="en-US">
              <a:cs typeface="Arial" panose="020B0604020202020204" pitchFamily="34" charset="0"/>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95237"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7221C09-2C36-494D-8B4B-496414BC8AE0}" type="slidenum">
              <a:rPr lang="en-US" smtClean="0">
                <a:cs typeface="Arial" panose="020B0604020202020204" pitchFamily="34" charset="0"/>
              </a:rPr>
            </a:fld>
            <a:endParaRPr lang="en-US">
              <a:cs typeface="Arial"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98309"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11EB598-7BE9-4A63-9405-F4DAFA36C29D}" type="slidenum">
              <a:rPr lang="en-US" smtClean="0">
                <a:cs typeface="Arial" panose="020B0604020202020204" pitchFamily="34" charset="0"/>
              </a:rPr>
            </a:fld>
            <a:endParaRPr lang="en-US">
              <a:cs typeface="Arial" panose="020B0604020202020204"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102405"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569432D-3A4F-4EF5-89F4-12E31FF6FD51}" type="slidenum">
              <a:rPr lang="en-US" smtClean="0">
                <a:cs typeface="Arial" panose="020B0604020202020204" pitchFamily="34" charset="0"/>
              </a:rPr>
            </a:fld>
            <a:endParaRPr lang="en-US">
              <a:cs typeface="Arial" panose="020B0604020202020204" pitchFamily="34"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100357"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BA63CD8-506C-4087-B962-DB5F6615A5C7}" type="slidenum">
              <a:rPr lang="en-US" smtClean="0">
                <a:cs typeface="Arial" panose="020B0604020202020204" pitchFamily="34" charset="0"/>
              </a:rPr>
            </a:fld>
            <a:endParaRPr lang="en-US">
              <a:cs typeface="Arial" panose="020B0604020202020204" pitchFamily="3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lnSpc>
                <a:spcPct val="90000"/>
              </a:lnSpc>
            </a:pPr>
            <a:endParaRPr lang="en-US" sz="900" dirty="0"/>
          </a:p>
        </p:txBody>
      </p:sp>
      <p:sp>
        <p:nvSpPr>
          <p:cNvPr id="62469"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256FD97-6E4F-416B-A719-F77A31E0B759}" type="slidenum">
              <a:rPr lang="en-US" smtClean="0">
                <a:cs typeface="Arial" panose="020B0604020202020204" pitchFamily="34" charset="0"/>
              </a:rPr>
            </a:fld>
            <a:endParaRPr lang="en-US">
              <a:cs typeface="Arial"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lnSpc>
                <a:spcPct val="90000"/>
              </a:lnSpc>
            </a:pPr>
            <a:endParaRPr lang="en-US" sz="900"/>
          </a:p>
        </p:txBody>
      </p:sp>
      <p:sp>
        <p:nvSpPr>
          <p:cNvPr id="101381" name="Footer Placeholder 4"/>
          <p:cNvSpPr>
            <a:spLocks noGrp="1"/>
          </p:cNvSpPr>
          <p:nvPr>
            <p:ph type="ftr" sz="quarter" idx="4"/>
          </p:nvPr>
        </p:nvSpPr>
        <p:spPr>
          <a:noFill/>
        </p:spPr>
        <p:txBody>
          <a:bodyPr/>
          <a:lstStyle/>
          <a:p>
            <a:r>
              <a:rPr lang="en-US"/>
              <a:t>ThS. Trần Nguyên Chất</a:t>
            </a: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BB852B-F329-49F0-918B-5211357CBF8D}" type="slidenum">
              <a:rPr lang="en-US" altLang="en-US" sz="1200"/>
            </a:fld>
            <a:endParaRPr lang="en-US" altLang="en-US" sz="1200"/>
          </a:p>
        </p:txBody>
      </p:sp>
      <p:sp>
        <p:nvSpPr>
          <p:cNvPr id="258051" name="Rectangle 2"/>
          <p:cNvSpPr>
            <a:spLocks noGrp="1" noRot="1" noChangeAspect="1" noChangeArrowheads="1" noTextEdit="1"/>
          </p:cNvSpPr>
          <p:nvPr>
            <p:ph type="sldImg"/>
          </p:nvPr>
        </p:nvSpPr>
        <p:spPr>
          <a:solidFill>
            <a:srgbClr val="FFFFFF"/>
          </a:solidFill>
        </p:spPr>
      </p:sp>
      <p:sp>
        <p:nvSpPr>
          <p:cNvPr id="2580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8FEDC9-3B9E-4925-ABA0-E6C933BAA93D}" type="slidenum">
              <a:rPr lang="en-US" altLang="en-US" sz="1200"/>
            </a:fld>
            <a:endParaRPr lang="en-US" altLang="en-US" sz="1200"/>
          </a:p>
        </p:txBody>
      </p:sp>
      <p:sp>
        <p:nvSpPr>
          <p:cNvPr id="262147" name="Rectangle 2"/>
          <p:cNvSpPr>
            <a:spLocks noGrp="1" noRot="1" noChangeAspect="1" noChangeArrowheads="1" noTextEdit="1"/>
          </p:cNvSpPr>
          <p:nvPr>
            <p:ph type="sldImg"/>
          </p:nvPr>
        </p:nvSpPr>
        <p:spPr>
          <a:solidFill>
            <a:srgbClr val="FFFFFF"/>
          </a:solidFill>
        </p:spPr>
      </p:sp>
      <p:sp>
        <p:nvSpPr>
          <p:cNvPr id="2621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E6BF4D-BC9E-411F-9418-D649B673FBAD}" type="slidenum">
              <a:rPr lang="en-US" altLang="en-US" sz="1200"/>
            </a:fld>
            <a:endParaRPr lang="en-US" altLang="en-US" sz="1200"/>
          </a:p>
        </p:txBody>
      </p:sp>
      <p:sp>
        <p:nvSpPr>
          <p:cNvPr id="260099" name="Rectangle 2"/>
          <p:cNvSpPr>
            <a:spLocks noGrp="1" noRot="1" noChangeAspect="1" noChangeArrowheads="1" noTextEdit="1"/>
          </p:cNvSpPr>
          <p:nvPr>
            <p:ph type="sldImg"/>
          </p:nvPr>
        </p:nvSpPr>
        <p:spPr>
          <a:solidFill>
            <a:srgbClr val="FFFFFF"/>
          </a:solidFill>
        </p:spPr>
      </p:sp>
      <p:sp>
        <p:nvSpPr>
          <p:cNvPr id="2601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C32A45F-C7A2-426B-BC27-B523E17179A3}" type="slidenum">
              <a:rPr lang="en-US" altLang="en-US" sz="1200"/>
            </a:fld>
            <a:endParaRPr lang="en-US" altLang="en-US" sz="1200"/>
          </a:p>
        </p:txBody>
      </p:sp>
      <p:sp>
        <p:nvSpPr>
          <p:cNvPr id="266243" name="Rectangle 2"/>
          <p:cNvSpPr>
            <a:spLocks noGrp="1" noRot="1" noChangeAspect="1" noChangeArrowheads="1" noTextEdit="1"/>
          </p:cNvSpPr>
          <p:nvPr>
            <p:ph type="sldImg"/>
          </p:nvPr>
        </p:nvSpPr>
        <p:spPr>
          <a:solidFill>
            <a:srgbClr val="FFFFFF"/>
          </a:solidFill>
        </p:spPr>
      </p:sp>
      <p:sp>
        <p:nvSpPr>
          <p:cNvPr id="2662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360BAB-BC68-4678-9583-C42C9546EA66}" type="slidenum">
              <a:rPr lang="en-US" altLang="en-US" sz="1200"/>
            </a:fld>
            <a:endParaRPr lang="en-US" altLang="en-US" sz="1200"/>
          </a:p>
        </p:txBody>
      </p:sp>
      <p:sp>
        <p:nvSpPr>
          <p:cNvPr id="268291" name="Rectangle 2"/>
          <p:cNvSpPr>
            <a:spLocks noGrp="1" noRot="1" noChangeAspect="1" noChangeArrowheads="1" noTextEdit="1"/>
          </p:cNvSpPr>
          <p:nvPr>
            <p:ph type="sldImg"/>
          </p:nvPr>
        </p:nvSpPr>
        <p:spPr>
          <a:solidFill>
            <a:srgbClr val="FFFFFF"/>
          </a:solidFill>
        </p:spPr>
      </p:sp>
      <p:sp>
        <p:nvSpPr>
          <p:cNvPr id="26829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A8AC45-17A0-4049-BC14-22E3E85A19C7}" type="slidenum">
              <a:rPr lang="en-US" altLang="en-US" sz="1200"/>
            </a:fld>
            <a:endParaRPr lang="en-US" altLang="en-US" sz="1200"/>
          </a:p>
        </p:txBody>
      </p:sp>
      <p:sp>
        <p:nvSpPr>
          <p:cNvPr id="270339" name="Rectangle 2"/>
          <p:cNvSpPr>
            <a:spLocks noGrp="1" noRot="1" noChangeAspect="1" noChangeArrowheads="1" noTextEdit="1"/>
          </p:cNvSpPr>
          <p:nvPr>
            <p:ph type="sldImg"/>
          </p:nvPr>
        </p:nvSpPr>
        <p:spPr>
          <a:solidFill>
            <a:srgbClr val="FFFFFF"/>
          </a:solidFill>
        </p:spPr>
      </p:sp>
      <p:sp>
        <p:nvSpPr>
          <p:cNvPr id="2703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3551F6A-7468-40D4-855B-2CDAAC86E135}" type="slidenum">
              <a:rPr lang="en-US" altLang="en-US" sz="1200"/>
            </a:fld>
            <a:endParaRPr lang="en-US" altLang="en-US" sz="1200"/>
          </a:p>
        </p:txBody>
      </p:sp>
      <p:sp>
        <p:nvSpPr>
          <p:cNvPr id="272387" name="Rectangle 2"/>
          <p:cNvSpPr>
            <a:spLocks noGrp="1" noRot="1" noChangeAspect="1" noChangeArrowheads="1" noTextEdit="1"/>
          </p:cNvSpPr>
          <p:nvPr>
            <p:ph type="sldImg"/>
          </p:nvPr>
        </p:nvSpPr>
        <p:spPr>
          <a:solidFill>
            <a:srgbClr val="FFFFFF"/>
          </a:solidFill>
        </p:spPr>
      </p:sp>
      <p:sp>
        <p:nvSpPr>
          <p:cNvPr id="2723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E62337-D2D8-4AEC-A40D-AAB6C027FEEC}" type="slidenum">
              <a:rPr lang="en-US" altLang="en-US" sz="1200"/>
            </a:fld>
            <a:endParaRPr lang="en-US" altLang="en-US" sz="1200"/>
          </a:p>
        </p:txBody>
      </p:sp>
      <p:sp>
        <p:nvSpPr>
          <p:cNvPr id="274435" name="Rectangle 2"/>
          <p:cNvSpPr>
            <a:spLocks noGrp="1" noRot="1" noChangeAspect="1" noChangeArrowheads="1" noTextEdit="1"/>
          </p:cNvSpPr>
          <p:nvPr>
            <p:ph type="sldImg"/>
          </p:nvPr>
        </p:nvSpPr>
        <p:spPr>
          <a:solidFill>
            <a:srgbClr val="FFFFFF"/>
          </a:solidFill>
        </p:spPr>
      </p:sp>
      <p:sp>
        <p:nvSpPr>
          <p:cNvPr id="27443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3BEAEC0-1E40-483D-AC2D-FCEA53EBA9C2}" type="slidenum">
              <a:rPr lang="en-US" altLang="en-US" sz="1200"/>
            </a:fld>
            <a:endParaRPr lang="en-US" altLang="en-US" sz="1200"/>
          </a:p>
        </p:txBody>
      </p:sp>
      <p:sp>
        <p:nvSpPr>
          <p:cNvPr id="276483" name="Rectangle 2"/>
          <p:cNvSpPr>
            <a:spLocks noGrp="1" noRot="1" noChangeAspect="1" noChangeArrowheads="1" noTextEdit="1"/>
          </p:cNvSpPr>
          <p:nvPr>
            <p:ph type="sldImg"/>
          </p:nvPr>
        </p:nvSpPr>
        <p:spPr>
          <a:solidFill>
            <a:srgbClr val="FFFFFF"/>
          </a:solidFill>
        </p:spPr>
      </p:sp>
      <p:sp>
        <p:nvSpPr>
          <p:cNvPr id="27648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83A603-CA22-4514-9F9D-5DB6FFADD191}" type="slidenum">
              <a:rPr lang="en-US" smtClean="0"/>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A9201F-230A-4A0E-8DD0-9D01699214EC}" type="slidenum">
              <a:rPr lang="en-US" altLang="en-US" sz="1200"/>
            </a:fld>
            <a:endParaRPr lang="en-US" altLang="en-US" sz="1200"/>
          </a:p>
        </p:txBody>
      </p:sp>
      <p:sp>
        <p:nvSpPr>
          <p:cNvPr id="278531" name="Rectangle 2"/>
          <p:cNvSpPr>
            <a:spLocks noGrp="1" noRot="1" noChangeAspect="1" noChangeArrowheads="1" noTextEdit="1"/>
          </p:cNvSpPr>
          <p:nvPr>
            <p:ph type="sldImg"/>
          </p:nvPr>
        </p:nvSpPr>
        <p:spPr>
          <a:solidFill>
            <a:srgbClr val="FFFFFF"/>
          </a:solidFill>
        </p:spPr>
      </p:sp>
      <p:sp>
        <p:nvSpPr>
          <p:cNvPr id="27853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BE700A-2388-4845-AFBD-5EA8480A400C}" type="slidenum">
              <a:rPr lang="en-US" altLang="en-US" sz="1200"/>
            </a:fld>
            <a:endParaRPr lang="en-US" altLang="en-US" sz="1200"/>
          </a:p>
        </p:txBody>
      </p:sp>
      <p:sp>
        <p:nvSpPr>
          <p:cNvPr id="280579" name="Rectangle 2"/>
          <p:cNvSpPr>
            <a:spLocks noGrp="1" noRot="1" noChangeAspect="1" noChangeArrowheads="1" noTextEdit="1"/>
          </p:cNvSpPr>
          <p:nvPr>
            <p:ph type="sldImg"/>
          </p:nvPr>
        </p:nvSpPr>
        <p:spPr>
          <a:solidFill>
            <a:srgbClr val="FFFFFF"/>
          </a:solidFill>
        </p:spPr>
      </p:sp>
      <p:sp>
        <p:nvSpPr>
          <p:cNvPr id="28058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08BF0B-BA65-4C13-8479-ADC48F338601}" type="slidenum">
              <a:rPr lang="en-US" altLang="en-US" sz="1200"/>
            </a:fld>
            <a:endParaRPr lang="en-US" altLang="en-US" sz="1200"/>
          </a:p>
        </p:txBody>
      </p:sp>
      <p:sp>
        <p:nvSpPr>
          <p:cNvPr id="282627" name="Rectangle 2"/>
          <p:cNvSpPr>
            <a:spLocks noGrp="1" noRot="1" noChangeAspect="1" noChangeArrowheads="1" noTextEdit="1"/>
          </p:cNvSpPr>
          <p:nvPr>
            <p:ph type="sldImg"/>
          </p:nvPr>
        </p:nvSpPr>
        <p:spPr>
          <a:solidFill>
            <a:srgbClr val="FFFFFF"/>
          </a:solidFill>
        </p:spPr>
      </p:sp>
      <p:sp>
        <p:nvSpPr>
          <p:cNvPr id="28262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E2D7976-1D80-4110-8188-85AC83E79920}" type="slidenum">
              <a:rPr lang="en-US" altLang="en-US" sz="1200"/>
            </a:fld>
            <a:endParaRPr lang="en-US" altLang="en-US" sz="1200"/>
          </a:p>
        </p:txBody>
      </p:sp>
      <p:sp>
        <p:nvSpPr>
          <p:cNvPr id="284675" name="Rectangle 2"/>
          <p:cNvSpPr>
            <a:spLocks noGrp="1" noRot="1" noChangeAspect="1" noChangeArrowheads="1" noTextEdit="1"/>
          </p:cNvSpPr>
          <p:nvPr>
            <p:ph type="sldImg"/>
          </p:nvPr>
        </p:nvSpPr>
        <p:spPr>
          <a:solidFill>
            <a:srgbClr val="FFFFFF"/>
          </a:solidFill>
        </p:spPr>
      </p:sp>
      <p:sp>
        <p:nvSpPr>
          <p:cNvPr id="28467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37931725" indent="-37474525">
              <a:defRPr sz="2400">
                <a:solidFill>
                  <a:schemeClr val="tx1"/>
                </a:solidFill>
                <a:latin typeface="Arial" panose="020B0604020202020204" pitchFamily="34" charset="0"/>
                <a:ea typeface="MS PGothic" panose="020B0600070205080204" pitchFamily="34" charset="-128"/>
              </a:defRPr>
            </a:lvl2pPr>
            <a:lvl3pPr>
              <a:defRPr sz="2400">
                <a:solidFill>
                  <a:schemeClr val="tx1"/>
                </a:solidFill>
                <a:latin typeface="Arial" panose="020B0604020202020204" pitchFamily="34" charset="0"/>
                <a:ea typeface="MS PGothic" panose="020B0600070205080204" pitchFamily="34" charset="-128"/>
              </a:defRPr>
            </a:lvl3pPr>
            <a:lvl4pPr>
              <a:defRPr sz="2400">
                <a:solidFill>
                  <a:schemeClr val="tx1"/>
                </a:solidFill>
                <a:latin typeface="Arial" panose="020B0604020202020204" pitchFamily="34" charset="0"/>
                <a:ea typeface="MS PGothic" panose="020B0600070205080204" pitchFamily="34" charset="-128"/>
              </a:defRPr>
            </a:lvl4pPr>
            <a:lvl5pPr>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729F6A5-1B24-4C74-826D-9344975ADC07}" type="slidenum">
              <a:rPr lang="en-US" altLang="en-US" sz="1200"/>
            </a:fld>
            <a:endParaRPr lang="en-US" altLang="en-US" sz="1200"/>
          </a:p>
        </p:txBody>
      </p:sp>
      <p:sp>
        <p:nvSpPr>
          <p:cNvPr id="286723" name="Rectangle 2"/>
          <p:cNvSpPr>
            <a:spLocks noGrp="1" noRot="1" noChangeAspect="1" noChangeArrowheads="1" noTextEdit="1"/>
          </p:cNvSpPr>
          <p:nvPr>
            <p:ph type="sldImg"/>
          </p:nvPr>
        </p:nvSpPr>
        <p:spPr>
          <a:solidFill>
            <a:srgbClr val="FFFFFF"/>
          </a:solidFill>
        </p:spPr>
      </p:sp>
      <p:sp>
        <p:nvSpPr>
          <p:cNvPr id="28672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buFont typeface="Wingdings" panose="05000000000000000000" pitchFamily="2" charset="2"/>
              <a:buChar char="§"/>
            </a:pPr>
            <a:endParaRPr lang="en-US" dirty="0"/>
          </a:p>
        </p:txBody>
      </p:sp>
      <p:sp>
        <p:nvSpPr>
          <p:cNvPr id="4" name="Slide Number Placeholder 3"/>
          <p:cNvSpPr>
            <a:spLocks noGrp="1"/>
          </p:cNvSpPr>
          <p:nvPr>
            <p:ph type="sldNum" sz="quarter" idx="10"/>
          </p:nvPr>
        </p:nvSpPr>
        <p:spPr/>
        <p:txBody>
          <a:bodyPr/>
          <a:lstStyle/>
          <a:p>
            <a:fld id="{8C83A603-CA22-4514-9F9D-5DB6FFADD191}"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8C83A603-CA22-4514-9F9D-5DB6FFADD191}"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AA874E1-B192-4268-AA6C-E14C1C74F661}" type="datetime1">
              <a:rPr lang="en-US" smtClean="0"/>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endParaRPr lang="en-US"/>
          </a:p>
        </p:txBody>
      </p:sp>
      <p:sp>
        <p:nvSpPr>
          <p:cNvPr id="6" name="Slide Number Placeholder 5"/>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ACB0E14-F135-4659-99FE-A83F86F88718}" type="datetime1">
              <a:rPr lang="en-US" smtClean="0"/>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endParaRPr lang="en-US"/>
          </a:p>
        </p:txBody>
      </p:sp>
      <p:sp>
        <p:nvSpPr>
          <p:cNvPr id="6" name="Slide Number Placeholder 5"/>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DCFD755-B0E1-4371-A4DC-3EC6BCCB776C}" type="datetime1">
              <a:rPr lang="en-US" smtClean="0"/>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endParaRPr lang="en-US"/>
          </a:p>
        </p:txBody>
      </p:sp>
      <p:sp>
        <p:nvSpPr>
          <p:cNvPr id="6" name="Slide Number Placeholder 5"/>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a:xfrm>
            <a:off x="2362200" y="6286500"/>
            <a:ext cx="4038600" cy="476250"/>
          </a:xfrm>
        </p:spPr>
        <p:txBody>
          <a:bodyPr/>
          <a:lstStyle>
            <a:lvl1pPr>
              <a:defRPr/>
            </a:lvl1pPr>
          </a:lstStyle>
          <a:p>
            <a:r>
              <a:rPr lang="en-US"/>
              <a:t>Copyright © 2009 Pearson Prentice Hall. All rights reserved.</a:t>
            </a:r>
            <a:endParaRPr lang="en-US"/>
          </a:p>
        </p:txBody>
      </p:sp>
      <p:sp>
        <p:nvSpPr>
          <p:cNvPr id="6" name="Slide Number Placeholder 5"/>
          <p:cNvSpPr>
            <a:spLocks noGrp="1"/>
          </p:cNvSpPr>
          <p:nvPr>
            <p:ph type="sldNum" sz="quarter" idx="11"/>
          </p:nvPr>
        </p:nvSpPr>
        <p:spPr>
          <a:xfrm>
            <a:off x="6553200" y="6286500"/>
            <a:ext cx="2133600" cy="476250"/>
          </a:xfrm>
        </p:spPr>
        <p:txBody>
          <a:bodyPr/>
          <a:lstStyle>
            <a:lvl1pPr>
              <a:defRPr/>
            </a:lvl1pPr>
          </a:lstStyle>
          <a:p>
            <a:r>
              <a:rPr lang="en-US"/>
              <a:t>6 - </a:t>
            </a:r>
            <a:fld id="{40DF4A91-9B07-4587-9310-310D21633A8C}"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464542B-54FF-4DE3-B473-C085BC8E4B11}" type="datetime1">
              <a:rPr lang="en-US" smtClean="0"/>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endParaRPr lang="en-US"/>
          </a:p>
        </p:txBody>
      </p:sp>
      <p:sp>
        <p:nvSpPr>
          <p:cNvPr id="6" name="Slide Number Placeholder 5"/>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CFF96A0-A8E8-4DB7-9ED0-6AC637835600}" type="datetime1">
              <a:rPr lang="en-US" smtClean="0"/>
            </a:fld>
            <a:endParaRPr lang="en-US"/>
          </a:p>
        </p:txBody>
      </p:sp>
      <p:sp>
        <p:nvSpPr>
          <p:cNvPr id="5" name="Footer Placeholder 4"/>
          <p:cNvSpPr>
            <a:spLocks noGrp="1"/>
          </p:cNvSpPr>
          <p:nvPr>
            <p:ph type="ftr" sz="quarter" idx="11"/>
          </p:nvPr>
        </p:nvSpPr>
        <p:spPr/>
        <p:txBody>
          <a:bodyPr/>
          <a:lstStyle/>
          <a:p>
            <a:r>
              <a:rPr lang="en-US"/>
              <a:t>Copyright © 2009 Pearson Prentice Hall. All rights reserved.</a:t>
            </a:r>
            <a:endParaRPr lang="en-US"/>
          </a:p>
        </p:txBody>
      </p:sp>
      <p:sp>
        <p:nvSpPr>
          <p:cNvPr id="6" name="Slide Number Placeholder 5"/>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32CDAD9-7C3B-423B-B5E0-9F0562564ECE}" type="datetime1">
              <a:rPr lang="en-US" smtClean="0"/>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endParaRPr lang="en-US"/>
          </a:p>
        </p:txBody>
      </p:sp>
      <p:sp>
        <p:nvSpPr>
          <p:cNvPr id="7" name="Slide Number Placeholder 6"/>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322ED54-8D36-4B34-81E7-4D7B2EA43B95}" type="datetime1">
              <a:rPr lang="en-US" smtClean="0"/>
            </a:fld>
            <a:endParaRPr lang="en-US"/>
          </a:p>
        </p:txBody>
      </p:sp>
      <p:sp>
        <p:nvSpPr>
          <p:cNvPr id="8" name="Footer Placeholder 7"/>
          <p:cNvSpPr>
            <a:spLocks noGrp="1"/>
          </p:cNvSpPr>
          <p:nvPr>
            <p:ph type="ftr" sz="quarter" idx="11"/>
          </p:nvPr>
        </p:nvSpPr>
        <p:spPr/>
        <p:txBody>
          <a:bodyPr/>
          <a:lstStyle/>
          <a:p>
            <a:r>
              <a:rPr lang="en-US"/>
              <a:t>Copyright © 2009 Pearson Prentice Hall. All rights reserved.</a:t>
            </a:r>
            <a:endParaRPr lang="en-US"/>
          </a:p>
        </p:txBody>
      </p:sp>
      <p:sp>
        <p:nvSpPr>
          <p:cNvPr id="9" name="Slide Number Placeholder 8"/>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EFFE4F1-1DD9-421C-B22B-6277184F47E2}" type="datetime1">
              <a:rPr lang="en-US" smtClean="0"/>
            </a:fld>
            <a:endParaRPr lang="en-US"/>
          </a:p>
        </p:txBody>
      </p:sp>
      <p:sp>
        <p:nvSpPr>
          <p:cNvPr id="4" name="Footer Placeholder 3"/>
          <p:cNvSpPr>
            <a:spLocks noGrp="1"/>
          </p:cNvSpPr>
          <p:nvPr>
            <p:ph type="ftr" sz="quarter" idx="11"/>
          </p:nvPr>
        </p:nvSpPr>
        <p:spPr/>
        <p:txBody>
          <a:bodyPr/>
          <a:lstStyle/>
          <a:p>
            <a:r>
              <a:rPr lang="en-US"/>
              <a:t>Copyright © 2009 Pearson Prentice Hall. All rights reserved.</a:t>
            </a:r>
            <a:endParaRPr lang="en-US"/>
          </a:p>
        </p:txBody>
      </p:sp>
      <p:sp>
        <p:nvSpPr>
          <p:cNvPr id="5" name="Slide Number Placeholder 4"/>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4B652-8054-426D-AE36-495EEE1CAA57}" type="datetime1">
              <a:rPr lang="en-US" smtClean="0"/>
            </a:fld>
            <a:endParaRPr lang="en-US"/>
          </a:p>
        </p:txBody>
      </p:sp>
      <p:sp>
        <p:nvSpPr>
          <p:cNvPr id="3" name="Footer Placeholder 2"/>
          <p:cNvSpPr>
            <a:spLocks noGrp="1"/>
          </p:cNvSpPr>
          <p:nvPr>
            <p:ph type="ftr" sz="quarter" idx="11"/>
          </p:nvPr>
        </p:nvSpPr>
        <p:spPr/>
        <p:txBody>
          <a:bodyPr/>
          <a:lstStyle/>
          <a:p>
            <a:r>
              <a:rPr lang="en-US"/>
              <a:t>Copyright © 2009 Pearson Prentice Hall. All rights reserved.</a:t>
            </a:r>
            <a:endParaRPr lang="en-US"/>
          </a:p>
        </p:txBody>
      </p:sp>
      <p:sp>
        <p:nvSpPr>
          <p:cNvPr id="4" name="Slide Number Placeholder 3"/>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5DD377-FC51-473A-A468-EBE976825509}" type="datetime1">
              <a:rPr lang="en-US" smtClean="0"/>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endParaRPr lang="en-US"/>
          </a:p>
        </p:txBody>
      </p:sp>
      <p:sp>
        <p:nvSpPr>
          <p:cNvPr id="7" name="Slide Number Placeholder 6"/>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5EC38F-0968-41F5-A379-6C000DC80A1D}" type="datetime1">
              <a:rPr lang="en-US" smtClean="0"/>
            </a:fld>
            <a:endParaRPr lang="en-US"/>
          </a:p>
        </p:txBody>
      </p:sp>
      <p:sp>
        <p:nvSpPr>
          <p:cNvPr id="6" name="Footer Placeholder 5"/>
          <p:cNvSpPr>
            <a:spLocks noGrp="1"/>
          </p:cNvSpPr>
          <p:nvPr>
            <p:ph type="ftr" sz="quarter" idx="11"/>
          </p:nvPr>
        </p:nvSpPr>
        <p:spPr/>
        <p:txBody>
          <a:bodyPr/>
          <a:lstStyle/>
          <a:p>
            <a:r>
              <a:rPr lang="en-US"/>
              <a:t>Copyright © 2009 Pearson Prentice Hall. All rights reserved.</a:t>
            </a:r>
            <a:endParaRPr lang="en-US"/>
          </a:p>
        </p:txBody>
      </p:sp>
      <p:sp>
        <p:nvSpPr>
          <p:cNvPr id="7" name="Slide Number Placeholder 6"/>
          <p:cNvSpPr>
            <a:spLocks noGrp="1"/>
          </p:cNvSpPr>
          <p:nvPr>
            <p:ph type="sldNum" sz="quarter" idx="12"/>
          </p:nvPr>
        </p:nvSpPr>
        <p:spPr/>
        <p:txBody>
          <a:bodyPr/>
          <a:lstStyle/>
          <a:p>
            <a:fld id="{C3BB2871-9579-42C1-BB78-3FD9C82BC6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02291-4DAB-4C6A-8DF8-0AE2D831DEF9}"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2009 Pearson Prentice Hall. All rights reserved.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B2871-9579-42C1-BB78-3FD9C82BC6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wmf"/><Relationship Id="rId7" Type="http://schemas.openxmlformats.org/officeDocument/2006/relationships/oleObject" Target="../embeddings/oleObject8.bin"/><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 Id="rId3" Type="http://schemas.openxmlformats.org/officeDocument/2006/relationships/oleObject" Target="../embeddings/oleObject6.bin"/><Relationship Id="rId2" Type="http://schemas.openxmlformats.org/officeDocument/2006/relationships/image" Target="../media/image13.wmf"/><Relationship Id="rId11" Type="http://schemas.openxmlformats.org/officeDocument/2006/relationships/notesSlide" Target="../notesSlides/notesSlide32.xml"/><Relationship Id="rId10" Type="http://schemas.openxmlformats.org/officeDocument/2006/relationships/vmlDrawing" Target="../drawings/vmlDrawing3.vml"/><Relationship Id="rId1"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0.bin"/><Relationship Id="rId2" Type="http://schemas.openxmlformats.org/officeDocument/2006/relationships/image" Target="../media/image17.wmf"/><Relationship Id="rId1"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20.wmf"/><Relationship Id="rId3" Type="http://schemas.openxmlformats.org/officeDocument/2006/relationships/oleObject" Target="../embeddings/oleObject12.bin"/><Relationship Id="rId2" Type="http://schemas.openxmlformats.org/officeDocument/2006/relationships/image" Target="../media/image19.wmf"/><Relationship Id="rId1" Type="http://schemas.openxmlformats.org/officeDocument/2006/relationships/oleObject" Target="../embeddings/oleObject11.bin"/></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16.bin"/><Relationship Id="rId4" Type="http://schemas.openxmlformats.org/officeDocument/2006/relationships/image" Target="../media/image23.wmf"/><Relationship Id="rId3" Type="http://schemas.openxmlformats.org/officeDocument/2006/relationships/oleObject" Target="../embeddings/oleObject15.bin"/><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19.bin"/><Relationship Id="rId2" Type="http://schemas.openxmlformats.org/officeDocument/2006/relationships/image" Target="../media/image26.wmf"/><Relationship Id="rId1"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20.bin"/></Relationships>
</file>

<file path=ppt/slides/_rels/slide67.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18.wmf"/><Relationship Id="rId3" Type="http://schemas.openxmlformats.org/officeDocument/2006/relationships/oleObject" Target="../embeddings/oleObject22.bin"/><Relationship Id="rId2" Type="http://schemas.openxmlformats.org/officeDocument/2006/relationships/image" Target="../media/image17.wmf"/><Relationship Id="rId1"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wmf"/><Relationship Id="rId3" Type="http://schemas.openxmlformats.org/officeDocument/2006/relationships/oleObject" Target="../embeddings/oleObject25.bin"/><Relationship Id="rId2" Type="http://schemas.openxmlformats.org/officeDocument/2006/relationships/image" Target="../media/image31.wmf"/><Relationship Id="rId1"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1.wmf"/><Relationship Id="rId3" Type="http://schemas.openxmlformats.org/officeDocument/2006/relationships/oleObject" Target="../embeddings/oleObject29.bin"/><Relationship Id="rId2" Type="http://schemas.openxmlformats.org/officeDocument/2006/relationships/image" Target="../media/image40.wmf"/><Relationship Id="rId1" Type="http://schemas.openxmlformats.org/officeDocument/2006/relationships/oleObject" Target="../embeddings/oleObject28.bin"/></Relationships>
</file>

<file path=ppt/slides/_rels/slide79.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60.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31.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62.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33.bin"/><Relationship Id="rId2" Type="http://schemas.openxmlformats.org/officeDocument/2006/relationships/image" Target="../media/image44.wmf"/><Relationship Id="rId1" Type="http://schemas.openxmlformats.org/officeDocument/2006/relationships/oleObject" Target="../embeddings/oleObject32.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image" Target="../media/image46.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4</a:t>
            </a:r>
            <a:endParaRPr lang="en-US" dirty="0"/>
          </a:p>
        </p:txBody>
      </p:sp>
      <p:sp>
        <p:nvSpPr>
          <p:cNvPr id="3" name="Subtitle 2"/>
          <p:cNvSpPr>
            <a:spLocks noGrp="1"/>
          </p:cNvSpPr>
          <p:nvPr>
            <p:ph type="subTitle" idx="1"/>
          </p:nvPr>
        </p:nvSpPr>
        <p:spPr/>
        <p:txBody>
          <a:bodyPr>
            <a:normAutofit/>
          </a:bodyPr>
          <a:lstStyle/>
          <a:p>
            <a:r>
              <a:rPr lang="en-US" sz="4000" b="1" dirty="0">
                <a:solidFill>
                  <a:srgbClr val="FF0000"/>
                </a:solidFill>
              </a:rPr>
              <a:t>BOND MARKETS</a:t>
            </a:r>
            <a:endParaRPr lang="en-US" sz="4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Yield-to-Maturity</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241667" name="Rectangle 3"/>
          <p:cNvSpPr>
            <a:spLocks noGrp="1" noChangeArrowheads="1"/>
          </p:cNvSpPr>
          <p:nvPr>
            <p:ph type="body" idx="1"/>
          </p:nvPr>
        </p:nvSpPr>
        <p:spPr>
          <a:xfrm>
            <a:off x="381000" y="1371600"/>
            <a:ext cx="8380413" cy="2547938"/>
          </a:xfrm>
        </p:spPr>
        <p:txBody>
          <a:bodyPr/>
          <a:lstStyle/>
          <a:p>
            <a:pPr>
              <a:lnSpc>
                <a:spcPct val="90000"/>
              </a:lnSpc>
            </a:pPr>
            <a:r>
              <a:rPr lang="en-US" sz="2600" dirty="0">
                <a:latin typeface="Times New Roman" panose="02020603050405020304" pitchFamily="18" charset="0"/>
                <a:cs typeface="Times New Roman" panose="02020603050405020304" pitchFamily="18" charset="0"/>
              </a:rPr>
              <a:t>Represents investor’s total return from settlement day until security expiration</a:t>
            </a:r>
            <a:endParaRPr lang="en-US" sz="2600" dirty="0">
              <a:latin typeface="Times New Roman" panose="02020603050405020304" pitchFamily="18" charset="0"/>
              <a:cs typeface="Times New Roman" panose="02020603050405020304" pitchFamily="18" charset="0"/>
            </a:endParaRPr>
          </a:p>
          <a:p>
            <a:pPr>
              <a:lnSpc>
                <a:spcPct val="90000"/>
              </a:lnSpc>
            </a:pPr>
            <a:r>
              <a:rPr lang="en-US" sz="2600" dirty="0">
                <a:solidFill>
                  <a:srgbClr val="FF0000"/>
                </a:solidFill>
                <a:latin typeface="Times New Roman" panose="02020603050405020304" pitchFamily="18" charset="0"/>
                <a:cs typeface="Times New Roman" panose="02020603050405020304" pitchFamily="18" charset="0"/>
              </a:rPr>
              <a:t>Allows investors to compare bonds with different maturities and coupon rates via internal rate of return calculations</a:t>
            </a:r>
            <a:endParaRPr lang="en-US" sz="2600" dirty="0">
              <a:solidFill>
                <a:srgbClr val="FF0000"/>
              </a:solidFill>
              <a:latin typeface="Times New Roman" panose="02020603050405020304" pitchFamily="18" charset="0"/>
              <a:cs typeface="Times New Roman" panose="02020603050405020304" pitchFamily="18" charset="0"/>
            </a:endParaRPr>
          </a:p>
          <a:p>
            <a:pPr>
              <a:lnSpc>
                <a:spcPct val="90000"/>
              </a:lnSpc>
            </a:pPr>
            <a:r>
              <a:rPr lang="en-US" sz="2600" dirty="0">
                <a:latin typeface="Times New Roman" panose="02020603050405020304" pitchFamily="18" charset="0"/>
                <a:cs typeface="Times New Roman" panose="02020603050405020304" pitchFamily="18" charset="0"/>
              </a:rPr>
              <a:t>Bond yields inversely related to bond prices</a:t>
            </a:r>
            <a:endParaRPr lang="en-US" sz="2600" dirty="0">
              <a:latin typeface="Times New Roman" panose="02020603050405020304" pitchFamily="18" charset="0"/>
              <a:cs typeface="Times New Roman" panose="02020603050405020304" pitchFamily="18" charset="0"/>
            </a:endParaRPr>
          </a:p>
        </p:txBody>
      </p:sp>
      <p:sp>
        <p:nvSpPr>
          <p:cNvPr id="241668" name="Rectangle 4"/>
          <p:cNvSpPr>
            <a:spLocks noChangeArrowheads="1"/>
          </p:cNvSpPr>
          <p:nvPr/>
        </p:nvSpPr>
        <p:spPr bwMode="auto">
          <a:xfrm>
            <a:off x="228600" y="4191000"/>
            <a:ext cx="8534400" cy="2057400"/>
          </a:xfrm>
          <a:prstGeom prst="rect">
            <a:avLst/>
          </a:prstGeom>
          <a:noFill/>
          <a:ln w="9525">
            <a:noFill/>
            <a:miter lim="800000"/>
          </a:ln>
          <a:effectLst/>
        </p:spPr>
        <p:txBody>
          <a:bodyPr/>
          <a:lstStyle/>
          <a:p>
            <a:pPr marL="342900" indent="-342900" eaLnBrk="1" hangingPunct="1">
              <a:lnSpc>
                <a:spcPct val="90000"/>
              </a:lnSpc>
              <a:spcAft>
                <a:spcPct val="25000"/>
              </a:spcAft>
              <a:buClr>
                <a:srgbClr val="00FFFF"/>
              </a:buClr>
              <a:buSzPct val="90000"/>
              <a:buFont typeface="Wingdings 3" panose="05040102010807070707" pitchFamily="18" charset="2"/>
              <a:buChar char="u"/>
            </a:pPr>
            <a:r>
              <a:rPr lang="en-US" sz="2800">
                <a:latin typeface="Times New Roman" panose="02020603050405020304" pitchFamily="18" charset="0"/>
              </a:rPr>
              <a:t>Common maturities:</a:t>
            </a:r>
            <a:endParaRPr lang="en-US" sz="2800">
              <a:latin typeface="Times New Roman" panose="02020603050405020304" pitchFamily="18" charset="0"/>
            </a:endParaRPr>
          </a:p>
          <a:p>
            <a:pPr marL="742950" lvl="1" indent="-285750" eaLnBrk="1" hangingPunct="1">
              <a:lnSpc>
                <a:spcPct val="90000"/>
              </a:lnSpc>
              <a:spcAft>
                <a:spcPct val="25000"/>
              </a:spcAft>
              <a:buClr>
                <a:srgbClr val="00FFFF"/>
              </a:buClr>
              <a:buSzPct val="80000"/>
              <a:buFont typeface="Wingdings 3" panose="05040102010807070707" pitchFamily="18" charset="2"/>
              <a:buChar char="w"/>
            </a:pPr>
            <a:r>
              <a:rPr lang="en-US" sz="2800">
                <a:latin typeface="Times New Roman" panose="02020603050405020304" pitchFamily="18" charset="0"/>
              </a:rPr>
              <a:t>short term: up to five years</a:t>
            </a:r>
            <a:endParaRPr lang="en-US" sz="2800">
              <a:latin typeface="Times New Roman" panose="02020603050405020304" pitchFamily="18" charset="0"/>
            </a:endParaRPr>
          </a:p>
          <a:p>
            <a:pPr marL="742950" lvl="1" indent="-285750" eaLnBrk="1" hangingPunct="1">
              <a:lnSpc>
                <a:spcPct val="90000"/>
              </a:lnSpc>
              <a:spcAft>
                <a:spcPct val="25000"/>
              </a:spcAft>
              <a:buClr>
                <a:srgbClr val="00FFFF"/>
              </a:buClr>
              <a:buSzPct val="80000"/>
              <a:buFont typeface="Wingdings 3" panose="05040102010807070707" pitchFamily="18" charset="2"/>
              <a:buChar char="w"/>
            </a:pPr>
            <a:r>
              <a:rPr lang="en-US" sz="2800">
                <a:latin typeface="Times New Roman" panose="02020603050405020304" pitchFamily="18" charset="0"/>
              </a:rPr>
              <a:t>medium term: 5-12 years</a:t>
            </a:r>
            <a:endParaRPr lang="en-US" sz="2800">
              <a:latin typeface="Times New Roman" panose="02020603050405020304" pitchFamily="18" charset="0"/>
            </a:endParaRPr>
          </a:p>
          <a:p>
            <a:pPr marL="742950" lvl="1" indent="-285750" eaLnBrk="1" hangingPunct="1">
              <a:lnSpc>
                <a:spcPct val="90000"/>
              </a:lnSpc>
              <a:spcAft>
                <a:spcPct val="25000"/>
              </a:spcAft>
              <a:buClr>
                <a:srgbClr val="00FFFF"/>
              </a:buClr>
              <a:buSzPct val="80000"/>
              <a:buFont typeface="Wingdings 3" panose="05040102010807070707" pitchFamily="18" charset="2"/>
              <a:buChar char="w"/>
            </a:pPr>
            <a:r>
              <a:rPr lang="en-US" sz="2800">
                <a:latin typeface="Times New Roman" panose="02020603050405020304" pitchFamily="18" charset="0"/>
              </a:rPr>
              <a:t>long term: 12 or more years</a:t>
            </a:r>
            <a:endParaRPr lang="en-US" sz="2800">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 calcmode="lin" valueType="num">
                                      <p:cBhvr additive="base">
                                        <p:cTn id="7" dur="500" fill="hold"/>
                                        <p:tgtEl>
                                          <p:spTgt spid="241666"/>
                                        </p:tgtEl>
                                        <p:attrNameLst>
                                          <p:attrName>ppt_x</p:attrName>
                                        </p:attrNameLst>
                                      </p:cBhvr>
                                      <p:tavLst>
                                        <p:tav tm="0">
                                          <p:val>
                                            <p:strVal val="#ppt_x"/>
                                          </p:val>
                                        </p:tav>
                                        <p:tav tm="100000">
                                          <p:val>
                                            <p:strVal val="#ppt_x"/>
                                          </p:val>
                                        </p:tav>
                                      </p:tavLst>
                                    </p:anim>
                                    <p:anim calcmode="lin" valueType="num">
                                      <p:cBhvr additive="base">
                                        <p:cTn id="8" dur="500" fill="hold"/>
                                        <p:tgtEl>
                                          <p:spTgt spid="24166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Effect transition="in" filter="wipe(left)">
                                      <p:cBhvr>
                                        <p:cTn id="13" dur="500"/>
                                        <p:tgtEl>
                                          <p:spTgt spid="241667">
                                            <p:txEl>
                                              <p:pRg st="0" end="0"/>
                                            </p:txEl>
                                          </p:spTgt>
                                        </p:tgtEl>
                                      </p:cBhvr>
                                    </p:animEffect>
                                  </p:childTnLst>
                                  <p:subTnLst>
                                    <p:animClr clrSpc="rgb" dir="cw">
                                      <p:cBhvr override="childStyle">
                                        <p:cTn dur="1" fill="hold" display="0" masterRel="nextClick" afterEffect="1"/>
                                        <p:tgtEl>
                                          <p:spTgt spid="241667">
                                            <p:txEl>
                                              <p:pRg st="0" end="0"/>
                                            </p:txEl>
                                          </p:spTgt>
                                        </p:tgtEl>
                                        <p:attrNameLst>
                                          <p:attrName>ppt_c</p:attrName>
                                        </p:attrNameLst>
                                      </p:cBhvr>
                                      <p:to>
                                        <a:schemeClr val="accent1"/>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1667">
                                            <p:txEl>
                                              <p:pRg st="1" end="1"/>
                                            </p:txEl>
                                          </p:spTgt>
                                        </p:tgtEl>
                                        <p:attrNameLst>
                                          <p:attrName>style.visibility</p:attrName>
                                        </p:attrNameLst>
                                      </p:cBhvr>
                                      <p:to>
                                        <p:strVal val="visible"/>
                                      </p:to>
                                    </p:set>
                                    <p:animEffect transition="in" filter="wipe(left)">
                                      <p:cBhvr>
                                        <p:cTn id="18" dur="500"/>
                                        <p:tgtEl>
                                          <p:spTgt spid="241667">
                                            <p:txEl>
                                              <p:pRg st="1" end="1"/>
                                            </p:txEl>
                                          </p:spTgt>
                                        </p:tgtEl>
                                      </p:cBhvr>
                                    </p:animEffect>
                                  </p:childTnLst>
                                  <p:subTnLst>
                                    <p:animClr clrSpc="rgb" dir="cw">
                                      <p:cBhvr override="childStyle">
                                        <p:cTn dur="1" fill="hold" display="0" masterRel="nextClick" afterEffect="1"/>
                                        <p:tgtEl>
                                          <p:spTgt spid="241667">
                                            <p:txEl>
                                              <p:pRg st="1" end="1"/>
                                            </p:txEl>
                                          </p:spTgt>
                                        </p:tgtEl>
                                        <p:attrNameLst>
                                          <p:attrName>ppt_c</p:attrName>
                                        </p:attrNameLst>
                                      </p:cBhvr>
                                      <p:to>
                                        <a:schemeClr val="accent1"/>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1667">
                                            <p:txEl>
                                              <p:pRg st="2" end="2"/>
                                            </p:txEl>
                                          </p:spTgt>
                                        </p:tgtEl>
                                        <p:attrNameLst>
                                          <p:attrName>style.visibility</p:attrName>
                                        </p:attrNameLst>
                                      </p:cBhvr>
                                      <p:to>
                                        <p:strVal val="visible"/>
                                      </p:to>
                                    </p:set>
                                    <p:animEffect transition="in" filter="wipe(left)">
                                      <p:cBhvr>
                                        <p:cTn id="23" dur="500"/>
                                        <p:tgtEl>
                                          <p:spTgt spid="241667">
                                            <p:txEl>
                                              <p:pRg st="2" end="2"/>
                                            </p:txEl>
                                          </p:spTgt>
                                        </p:tgtEl>
                                      </p:cBhvr>
                                    </p:animEffect>
                                  </p:childTnLst>
                                  <p:subTnLst>
                                    <p:animClr clrSpc="rgb" dir="cw">
                                      <p:cBhvr override="childStyle">
                                        <p:cTn dur="1" fill="hold" display="0" masterRel="nextClick" afterEffect="1"/>
                                        <p:tgtEl>
                                          <p:spTgt spid="241667">
                                            <p:txEl>
                                              <p:pRg st="2" end="2"/>
                                            </p:txEl>
                                          </p:spTgt>
                                        </p:tgtEl>
                                        <p:attrNameLst>
                                          <p:attrName>ppt_c</p:attrName>
                                        </p:attrNameLst>
                                      </p:cBhvr>
                                      <p:to>
                                        <a:schemeClr val="accent1"/>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1668">
                                            <p:txEl>
                                              <p:pRg st="0" end="0"/>
                                            </p:txEl>
                                          </p:spTgt>
                                        </p:tgtEl>
                                        <p:attrNameLst>
                                          <p:attrName>style.visibility</p:attrName>
                                        </p:attrNameLst>
                                      </p:cBhvr>
                                      <p:to>
                                        <p:strVal val="visible"/>
                                      </p:to>
                                    </p:set>
                                    <p:animEffect transition="in" filter="wipe(left)">
                                      <p:cBhvr>
                                        <p:cTn id="28" dur="500"/>
                                        <p:tgtEl>
                                          <p:spTgt spid="24166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1668">
                                            <p:txEl>
                                              <p:pRg st="1" end="1"/>
                                            </p:txEl>
                                          </p:spTgt>
                                        </p:tgtEl>
                                        <p:attrNameLst>
                                          <p:attrName>style.visibility</p:attrName>
                                        </p:attrNameLst>
                                      </p:cBhvr>
                                      <p:to>
                                        <p:strVal val="visible"/>
                                      </p:to>
                                    </p:set>
                                    <p:animEffect transition="in" filter="wipe(left)">
                                      <p:cBhvr>
                                        <p:cTn id="33" dur="500"/>
                                        <p:tgtEl>
                                          <p:spTgt spid="24166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1668">
                                            <p:txEl>
                                              <p:pRg st="2" end="2"/>
                                            </p:txEl>
                                          </p:spTgt>
                                        </p:tgtEl>
                                        <p:attrNameLst>
                                          <p:attrName>style.visibility</p:attrName>
                                        </p:attrNameLst>
                                      </p:cBhvr>
                                      <p:to>
                                        <p:strVal val="visible"/>
                                      </p:to>
                                    </p:set>
                                    <p:animEffect transition="in" filter="wipe(left)">
                                      <p:cBhvr>
                                        <p:cTn id="38" dur="500"/>
                                        <p:tgtEl>
                                          <p:spTgt spid="24166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1668">
                                            <p:txEl>
                                              <p:pRg st="3" end="3"/>
                                            </p:txEl>
                                          </p:spTgt>
                                        </p:tgtEl>
                                        <p:attrNameLst>
                                          <p:attrName>style.visibility</p:attrName>
                                        </p:attrNameLst>
                                      </p:cBhvr>
                                      <p:to>
                                        <p:strVal val="visible"/>
                                      </p:to>
                                    </p:set>
                                    <p:animEffect transition="in" filter="wipe(left)">
                                      <p:cBhvr>
                                        <p:cTn id="43" dur="500"/>
                                        <p:tgtEl>
                                          <p:spTgt spid="2416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autoUpdateAnimBg="0" build="p"/>
      <p:bldP spid="241668" grpId="0" bldLvl="2"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spcBef>
                <a:spcPct val="50000"/>
              </a:spcBef>
              <a:defRPr/>
            </a:pPr>
            <a:r>
              <a:rPr lang="en-US" b="1" i="1" dirty="0">
                <a:solidFill>
                  <a:srgbClr val="FF0000"/>
                </a:solidFill>
              </a:rPr>
              <a:t>Government Bonds</a:t>
            </a:r>
            <a:endParaRPr lang="en-US" b="1" i="1" dirty="0">
              <a:solidFill>
                <a:srgbClr val="FF0000"/>
              </a:solidFill>
            </a:endParaRPr>
          </a:p>
        </p:txBody>
      </p:sp>
      <p:sp>
        <p:nvSpPr>
          <p:cNvPr id="7171" name="Rectangle 3"/>
          <p:cNvSpPr>
            <a:spLocks noGrp="1" noChangeArrowheads="1"/>
          </p:cNvSpPr>
          <p:nvPr>
            <p:ph type="body" idx="1"/>
          </p:nvPr>
        </p:nvSpPr>
        <p:spPr>
          <a:xfrm>
            <a:off x="0" y="1295400"/>
            <a:ext cx="9144000" cy="5486400"/>
          </a:xfrm>
        </p:spPr>
        <p:txBody>
          <a:bodyPr/>
          <a:lstStyle/>
          <a:p>
            <a:pPr marL="514350" indent="-514350" eaLnBrk="1" hangingPunct="1">
              <a:spcBef>
                <a:spcPct val="50000"/>
              </a:spcBef>
              <a:buFont typeface="Wingdings" panose="05000000000000000000" pitchFamily="2" charset="2"/>
              <a:buChar char="§"/>
              <a:defRPr/>
            </a:pPr>
            <a:r>
              <a:rPr lang="en-US" sz="3000" dirty="0"/>
              <a:t>Low risk, high liquidity, low interest rate.</a:t>
            </a:r>
            <a:endParaRPr lang="en-US" sz="3000" dirty="0"/>
          </a:p>
          <a:p>
            <a:pPr marL="514350" indent="-514350" eaLnBrk="1" hangingPunct="1">
              <a:spcBef>
                <a:spcPct val="50000"/>
              </a:spcBef>
              <a:buFont typeface="Wingdings" panose="05000000000000000000" pitchFamily="2" charset="2"/>
              <a:buChar char="§"/>
              <a:defRPr/>
            </a:pPr>
            <a:r>
              <a:rPr lang="en-US" sz="3000" dirty="0"/>
              <a:t>Treasury notes, bonds.</a:t>
            </a:r>
            <a:endParaRPr lang="en-US" sz="3000" dirty="0"/>
          </a:p>
          <a:p>
            <a:pPr marL="514350" indent="-514350" eaLnBrk="1" hangingPunct="1">
              <a:spcBef>
                <a:spcPct val="50000"/>
              </a:spcBef>
              <a:buFont typeface="Wingdings" panose="05000000000000000000" pitchFamily="2" charset="2"/>
              <a:buChar char="§"/>
              <a:defRPr/>
            </a:pPr>
            <a:r>
              <a:rPr lang="en-US" sz="3000" dirty="0"/>
              <a:t>Municipal bonds.</a:t>
            </a:r>
            <a:endParaRPr lang="en-US" sz="3000" dirty="0"/>
          </a:p>
          <a:p>
            <a:pPr marL="514350" indent="-514350" eaLnBrk="1" hangingPunct="1">
              <a:spcBef>
                <a:spcPct val="50000"/>
              </a:spcBef>
              <a:buFont typeface="Wingdings" panose="05000000000000000000" pitchFamily="2" charset="2"/>
              <a:buChar char="§"/>
              <a:defRPr/>
            </a:pPr>
            <a:r>
              <a:rPr lang="en-US" sz="3000" dirty="0"/>
              <a:t>Treasury Inflation-Indexed bonds.</a:t>
            </a:r>
            <a:endParaRPr lang="en-US" sz="3000" dirty="0"/>
          </a:p>
          <a:p>
            <a:pPr marL="514350" indent="-514350" eaLnBrk="1" hangingPunct="1">
              <a:spcBef>
                <a:spcPct val="50000"/>
              </a:spcBef>
              <a:buFont typeface="Wingdings" panose="05000000000000000000" pitchFamily="2" charset="2"/>
              <a:buChar char="§"/>
              <a:defRPr/>
            </a:pPr>
            <a:r>
              <a:rPr lang="en-US" sz="3000" dirty="0"/>
              <a:t>Strips (Treasury Separate Trading of Registered Interest and Principal Securities).</a:t>
            </a:r>
            <a:endParaRPr lang="en-US" sz="3000" dirty="0"/>
          </a:p>
          <a:p>
            <a:pPr eaLnBrk="1" hangingPunct="1">
              <a:spcBef>
                <a:spcPct val="50000"/>
              </a:spcBef>
              <a:buFontTx/>
              <a:buNone/>
              <a:defRPr/>
            </a:pPr>
            <a:r>
              <a:rPr lang="en-US" sz="2000" i="1" dirty="0"/>
              <a:t>(Refer: </a:t>
            </a:r>
            <a:r>
              <a:rPr lang="en-US" sz="2000" i="1" dirty="0" err="1"/>
              <a:t>Mishkin</a:t>
            </a:r>
            <a:r>
              <a:rPr lang="en-US" sz="2000" i="1" dirty="0"/>
              <a:t> 7</a:t>
            </a:r>
            <a:r>
              <a:rPr lang="en-US" sz="2000" i="1" baseline="30000" dirty="0"/>
              <a:t>th</a:t>
            </a:r>
            <a:r>
              <a:rPr lang="en-US" sz="2000" i="1" dirty="0"/>
              <a:t> Chapter 12, Madura 9</a:t>
            </a:r>
            <a:r>
              <a:rPr lang="en-US" sz="2000" i="1" baseline="30000" dirty="0"/>
              <a:t>th</a:t>
            </a:r>
            <a:r>
              <a:rPr lang="en-US" sz="2000" i="1" dirty="0"/>
              <a:t> Chapter 7, CFAI 2012 Level 1 Volume 5 SS15)</a:t>
            </a:r>
            <a:endParaRPr lang="en-US" sz="2000" i="1" dirty="0"/>
          </a:p>
          <a:p>
            <a:pPr eaLnBrk="1" hangingPunct="1">
              <a:spcBef>
                <a:spcPct val="50000"/>
              </a:spcBef>
              <a:buFont typeface="Wingdings" panose="05000000000000000000" pitchFamily="2" charset="2"/>
              <a:buChar char="§"/>
              <a:defRPr/>
            </a:pPr>
            <a:endParaRPr lang="en-US" sz="3000" dirty="0"/>
          </a:p>
          <a:p>
            <a:pPr eaLnBrk="1" hangingPunct="1">
              <a:spcBef>
                <a:spcPct val="50000"/>
              </a:spcBef>
              <a:buFontTx/>
              <a:buNone/>
              <a:defRPr/>
            </a:pPr>
            <a:endParaRPr lang="en-US" sz="2600" dirty="0"/>
          </a:p>
          <a:p>
            <a:pPr eaLnBrk="1" hangingPunct="1">
              <a:buFontTx/>
              <a:buNone/>
              <a:defRPr/>
            </a:pPr>
            <a:endParaRPr lang="en-US" sz="2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7" name="Rectangle 9"/>
          <p:cNvSpPr>
            <a:spLocks noGrp="1" noChangeArrowheads="1"/>
          </p:cNvSpPr>
          <p:nvPr>
            <p:ph type="title"/>
          </p:nvPr>
        </p:nvSpPr>
        <p:spPr/>
        <p:txBody>
          <a:bodyPr/>
          <a:lstStyle/>
          <a:p>
            <a:r>
              <a:rPr lang="en-US"/>
              <a:t>Treasury Notes and Bonds</a:t>
            </a:r>
            <a:endParaRPr lang="en-US"/>
          </a:p>
        </p:txBody>
      </p:sp>
      <p:pic>
        <p:nvPicPr>
          <p:cNvPr id="43020" name="Picture 12" descr="mishkin_10t01"/>
          <p:cNvPicPr preferRelativeResize="0">
            <a:picLocks noChangeAspect="1" noChangeArrowheads="1"/>
          </p:cNvPicPr>
          <p:nvPr>
            <p:custDataLst>
              <p:tags r:id="rId1"/>
            </p:custDataLst>
          </p:nvPr>
        </p:nvPicPr>
        <p:blipFill>
          <a:blip r:embed="rId2" cstate="print"/>
          <a:srcRect/>
          <a:stretch>
            <a:fillRect/>
          </a:stretch>
        </p:blipFill>
        <p:spPr bwMode="auto">
          <a:xfrm>
            <a:off x="119063" y="2230438"/>
            <a:ext cx="8899525" cy="2327275"/>
          </a:xfrm>
          <a:prstGeom prst="rect">
            <a:avLst/>
          </a:prstGeom>
          <a:noFill/>
          <a:ln w="9525">
            <a:noFill/>
            <a:miter lim="800000"/>
            <a:headEnd/>
            <a:tailEnd/>
          </a:ln>
          <a:effec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763000" cy="4926013"/>
          </a:xfrm>
        </p:spPr>
        <p:txBody>
          <a:bodyPr>
            <a:noAutofit/>
          </a:bodyPr>
          <a:lstStyle/>
          <a:p>
            <a:pPr algn="just">
              <a:buFont typeface="Wingdings" panose="05000000000000000000" pitchFamily="2" charset="2"/>
              <a:buChar char="§"/>
            </a:pPr>
            <a:r>
              <a:rPr lang="en-US" sz="3000" dirty="0">
                <a:latin typeface="Arial" panose="020B0604020202020204" pitchFamily="34" charset="0"/>
                <a:cs typeface="Arial" panose="020B0604020202020204" pitchFamily="34" charset="0"/>
              </a:rPr>
              <a:t>Phương Xuân </a:t>
            </a:r>
            <a:r>
              <a:rPr lang="vi-VN" sz="3000" dirty="0">
                <a:latin typeface="Arial" panose="020B0604020202020204" pitchFamily="34" charset="0"/>
                <a:cs typeface="Arial" panose="020B0604020202020204" pitchFamily="34" charset="0"/>
              </a:rPr>
              <a:t>Limited Liability Company has a debt</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of </a:t>
            </a:r>
            <a:r>
              <a:rPr lang="en-US" sz="3000" dirty="0">
                <a:latin typeface="Arial" panose="020B0604020202020204" pitchFamily="34" charset="0"/>
                <a:cs typeface="Arial" panose="020B0604020202020204" pitchFamily="34" charset="0"/>
              </a:rPr>
              <a:t>100 </a:t>
            </a:r>
            <a:r>
              <a:rPr lang="vi-VN" sz="3000" dirty="0">
                <a:latin typeface="Arial" panose="020B0604020202020204" pitchFamily="34" charset="0"/>
                <a:cs typeface="Arial" panose="020B0604020202020204" pitchFamily="34" charset="0"/>
              </a:rPr>
              <a:t>bil. on the balan</a:t>
            </a:r>
            <a:r>
              <a:rPr lang="en-US" sz="3000" dirty="0" err="1">
                <a:latin typeface="Arial" panose="020B0604020202020204" pitchFamily="34" charset="0"/>
                <a:cs typeface="Arial" panose="020B0604020202020204" pitchFamily="34" charset="0"/>
              </a:rPr>
              <a:t>ce</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sheet payable in one year.</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Value of all asset is now 80 bil</a:t>
            </a:r>
            <a:r>
              <a:rPr lang="en-US" sz="3000" dirty="0">
                <a:latin typeface="Arial" panose="020B0604020202020204" pitchFamily="34" charset="0"/>
                <a:cs typeface="Arial" panose="020B0604020202020204" pitchFamily="34" charset="0"/>
              </a:rPr>
              <a:t>. </a:t>
            </a:r>
            <a:endParaRPr lang="vi-VN" sz="30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vi-VN" sz="3000" dirty="0">
                <a:latin typeface="Arial" panose="020B0604020202020204" pitchFamily="34" charset="0"/>
                <a:cs typeface="Arial" panose="020B0604020202020204" pitchFamily="34" charset="0"/>
              </a:rPr>
              <a:t>There is </a:t>
            </a:r>
            <a:r>
              <a:rPr lang="en-US" sz="3000" dirty="0">
                <a:latin typeface="Arial" panose="020B0604020202020204" pitchFamily="34" charset="0"/>
                <a:cs typeface="Arial" panose="020B0604020202020204" pitchFamily="34" charset="0"/>
              </a:rPr>
              <a:t>one</a:t>
            </a:r>
            <a:r>
              <a:rPr lang="vi-VN" sz="3000" dirty="0">
                <a:latin typeface="Arial" panose="020B0604020202020204" pitchFamily="34" charset="0"/>
                <a:cs typeface="Arial" panose="020B0604020202020204" pitchFamily="34" charset="0"/>
              </a:rPr>
              <a:t> investment opportunity available: Initial investment </a:t>
            </a:r>
            <a:r>
              <a:rPr lang="en-US" sz="3000" dirty="0">
                <a:latin typeface="Arial" panose="020B0604020202020204" pitchFamily="34" charset="0"/>
                <a:cs typeface="Arial" panose="020B0604020202020204" pitchFamily="34" charset="0"/>
              </a:rPr>
              <a:t>50 </a:t>
            </a:r>
            <a:r>
              <a:rPr lang="vi-VN" sz="3000" dirty="0">
                <a:latin typeface="Arial" panose="020B0604020202020204" pitchFamily="34" charset="0"/>
                <a:cs typeface="Arial" panose="020B0604020202020204" pitchFamily="34" charset="0"/>
              </a:rPr>
              <a:t>bil. In one year</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there is a probability of </a:t>
            </a:r>
            <a:r>
              <a:rPr lang="en-US" sz="3000" dirty="0">
                <a:latin typeface="Arial" panose="020B0604020202020204" pitchFamily="34" charset="0"/>
                <a:cs typeface="Arial" panose="020B0604020202020204" pitchFamily="34" charset="0"/>
              </a:rPr>
              <a:t>30% </a:t>
            </a:r>
            <a:r>
              <a:rPr lang="vi-VN" sz="3000" dirty="0">
                <a:latin typeface="Arial" panose="020B0604020202020204" pitchFamily="34" charset="0"/>
                <a:cs typeface="Arial" panose="020B0604020202020204" pitchFamily="34" charset="0"/>
              </a:rPr>
              <a:t>that the return is </a:t>
            </a:r>
            <a:r>
              <a:rPr lang="en-US" sz="3000" dirty="0">
                <a:latin typeface="Arial" panose="020B0604020202020204" pitchFamily="34" charset="0"/>
                <a:cs typeface="Arial" panose="020B0604020202020204" pitchFamily="34" charset="0"/>
              </a:rPr>
              <a:t>100 </a:t>
            </a:r>
            <a:r>
              <a:rPr lang="vi-VN" sz="3000" dirty="0">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(win)</a:t>
            </a:r>
            <a:r>
              <a:rPr lang="vi-VN" sz="3000" dirty="0">
                <a:latin typeface="Arial" panose="020B0604020202020204" pitchFamily="34" charset="0"/>
                <a:cs typeface="Arial" panose="020B0604020202020204" pitchFamily="34" charset="0"/>
              </a:rPr>
              <a:t>.</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and</a:t>
            </a:r>
            <a:r>
              <a:rPr lang="en-US" sz="3000" dirty="0">
                <a:latin typeface="Arial" panose="020B0604020202020204" pitchFamily="34" charset="0"/>
                <a:cs typeface="Arial" panose="020B0604020202020204" pitchFamily="34" charset="0"/>
              </a:rPr>
              <a:t> 70% </a:t>
            </a:r>
            <a:r>
              <a:rPr lang="vi-VN" sz="3000" dirty="0">
                <a:latin typeface="Arial" panose="020B0604020202020204" pitchFamily="34" charset="0"/>
                <a:cs typeface="Arial" panose="020B0604020202020204" pitchFamily="34" charset="0"/>
              </a:rPr>
              <a:t>that the return is 0</a:t>
            </a:r>
            <a:r>
              <a:rPr lang="en-US" sz="3000" dirty="0">
                <a:latin typeface="Arial" panose="020B0604020202020204" pitchFamily="34" charset="0"/>
                <a:cs typeface="Arial" panose="020B0604020202020204" pitchFamily="34" charset="0"/>
              </a:rPr>
              <a:t> (fail). </a:t>
            </a:r>
            <a:endParaRPr lang="en-US" sz="3000" dirty="0">
              <a:latin typeface="Arial" panose="020B0604020202020204" pitchFamily="34" charset="0"/>
              <a:cs typeface="Arial" panose="020B0604020202020204" pitchFamily="34" charset="0"/>
            </a:endParaRPr>
          </a:p>
          <a:p>
            <a:pPr algn="just">
              <a:buFont typeface="Wingdings" panose="05000000000000000000" pitchFamily="2" charset="2"/>
              <a:buChar char="§"/>
            </a:pPr>
            <a:r>
              <a:rPr lang="vi-VN" sz="3000" dirty="0">
                <a:latin typeface="Arial" panose="020B0604020202020204" pitchFamily="34" charset="0"/>
                <a:cs typeface="Arial" panose="020B0604020202020204" pitchFamily="34" charset="0"/>
              </a:rPr>
              <a:t>Phương Xuân is the only owner and manager of the company.</a:t>
            </a:r>
            <a:r>
              <a:rPr lang="en-US" sz="3000" dirty="0">
                <a:latin typeface="Arial" panose="020B0604020202020204" pitchFamily="34" charset="0"/>
                <a:cs typeface="Arial" panose="020B0604020202020204" pitchFamily="34" charset="0"/>
              </a:rPr>
              <a:t> </a:t>
            </a:r>
            <a:r>
              <a:rPr lang="vi-VN" sz="3000" dirty="0">
                <a:latin typeface="Arial" panose="020B0604020202020204" pitchFamily="34" charset="0"/>
                <a:cs typeface="Arial" panose="020B0604020202020204" pitchFamily="34" charset="0"/>
              </a:rPr>
              <a:t>Phương Xuân </a:t>
            </a:r>
            <a:r>
              <a:rPr lang="en-US" sz="3000" dirty="0">
                <a:latin typeface="Arial" panose="020B0604020202020204" pitchFamily="34" charset="0"/>
                <a:cs typeface="Arial" panose="020B0604020202020204" pitchFamily="34" charset="0"/>
              </a:rPr>
              <a:t>owns</a:t>
            </a:r>
            <a:r>
              <a:rPr lang="vi-VN" sz="3000" dirty="0">
                <a:latin typeface="Arial" panose="020B0604020202020204" pitchFamily="34" charset="0"/>
                <a:cs typeface="Arial" panose="020B0604020202020204" pitchFamily="34" charset="0"/>
              </a:rPr>
              <a:t> a house whose value is </a:t>
            </a:r>
            <a:r>
              <a:rPr lang="en-US" sz="3000" dirty="0">
                <a:latin typeface="Arial" panose="020B0604020202020204" pitchFamily="34" charset="0"/>
                <a:cs typeface="Arial" panose="020B0604020202020204" pitchFamily="34" charset="0"/>
              </a:rPr>
              <a:t>10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She also has a 10 </a:t>
            </a:r>
            <a:r>
              <a:rPr lang="en-US" sz="3000" dirty="0" err="1">
                <a:latin typeface="Arial" panose="020B0604020202020204" pitchFamily="34" charset="0"/>
                <a:cs typeface="Arial" panose="020B0604020202020204" pitchFamily="34" charset="0"/>
              </a:rPr>
              <a:t>bil</a:t>
            </a:r>
            <a:r>
              <a:rPr lang="en-US" sz="3000" dirty="0">
                <a:latin typeface="Arial" panose="020B0604020202020204" pitchFamily="34" charset="0"/>
                <a:cs typeface="Arial" panose="020B0604020202020204" pitchFamily="34" charset="0"/>
              </a:rPr>
              <a:t> bank deposit.</a:t>
            </a:r>
            <a:endParaRPr lang="en-US" sz="3000" dirty="0">
              <a:latin typeface="Arial" panose="020B0604020202020204" pitchFamily="34" charset="0"/>
              <a:cs typeface="Arial" panose="020B0604020202020204" pitchFamily="34" charset="0"/>
            </a:endParaRPr>
          </a:p>
          <a:p>
            <a:endParaRPr lang="en-US" sz="3000" dirty="0">
              <a:cs typeface="Calibri" panose="020F0502020204030204" charset="0"/>
            </a:endParaRPr>
          </a:p>
        </p:txBody>
      </p:sp>
      <p:sp>
        <p:nvSpPr>
          <p:cNvPr id="5" name="Title 4"/>
          <p:cNvSpPr>
            <a:spLocks noGrp="1"/>
          </p:cNvSpPr>
          <p:nvPr>
            <p:ph type="title"/>
          </p:nvPr>
        </p:nvSpPr>
        <p:spPr>
          <a:xfrm>
            <a:off x="457200" y="0"/>
            <a:ext cx="8229600" cy="1143000"/>
          </a:xfrm>
        </p:spPr>
        <p:txBody>
          <a:bodyPr>
            <a:normAutofit fontScale="90000"/>
          </a:bodyPr>
          <a:lstStyle/>
          <a:p>
            <a:r>
              <a:rPr lang="en-US" b="1" dirty="0">
                <a:solidFill>
                  <a:srgbClr val="FF0000"/>
                </a:solidFill>
                <a:cs typeface="Calibri" panose="020F0502020204030204" charset="0"/>
              </a:rPr>
              <a:t>Case : </a:t>
            </a:r>
            <a:r>
              <a:rPr lang="vi-VN" b="1" dirty="0">
                <a:solidFill>
                  <a:srgbClr val="FF0000"/>
                </a:solidFill>
                <a:cs typeface="Calibri" panose="020F0502020204030204" charset="0"/>
              </a:rPr>
              <a:t>Shareholders </a:t>
            </a:r>
            <a:r>
              <a:rPr lang="en-US" b="1" dirty="0">
                <a:solidFill>
                  <a:srgbClr val="FF0000"/>
                </a:solidFill>
                <a:cs typeface="Calibri" panose="020F0502020204030204" charset="0"/>
              </a:rPr>
              <a:t>VS D</a:t>
            </a:r>
            <a:r>
              <a:rPr lang="vi-VN" b="1" dirty="0">
                <a:solidFill>
                  <a:srgbClr val="FF0000"/>
                </a:solidFill>
                <a:cs typeface="Calibri" panose="020F0502020204030204" charset="0"/>
              </a:rPr>
              <a:t>ebtholders</a:t>
            </a:r>
            <a:endParaRPr lang="en-US" b="1" dirty="0">
              <a:solidFill>
                <a:srgbClr val="FF0000"/>
              </a:solidFill>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marL="514350" lvl="0" indent="-514350" algn="just">
              <a:buFont typeface="+mj-lt"/>
              <a:buAutoNum type="arabicPeriod"/>
            </a:pPr>
            <a:r>
              <a:rPr lang="en-US" sz="3000" dirty="0">
                <a:cs typeface="Calibri" panose="020F0502020204030204" charset="0"/>
              </a:rPr>
              <a:t>If Phuong Xuan decides not to invest. In one year, the value to Phuong </a:t>
            </a:r>
            <a:r>
              <a:rPr lang="en-US" sz="3000" dirty="0" err="1">
                <a:cs typeface="Calibri" panose="020F0502020204030204" charset="0"/>
              </a:rPr>
              <a:t>Xuan</a:t>
            </a:r>
            <a:r>
              <a:rPr lang="en-US" sz="3000" dirty="0">
                <a:cs typeface="Calibri" panose="020F0502020204030204" charset="0"/>
              </a:rPr>
              <a:t> and </a:t>
            </a:r>
            <a:r>
              <a:rPr lang="en-US" sz="3000" dirty="0" err="1">
                <a:cs typeface="Calibri" panose="020F0502020204030204" charset="0"/>
              </a:rPr>
              <a:t>debtholders</a:t>
            </a:r>
            <a:r>
              <a:rPr lang="en-US" sz="3000" dirty="0">
                <a:cs typeface="Calibri" panose="020F0502020204030204" charset="0"/>
              </a:rPr>
              <a:t> will be:</a:t>
            </a:r>
            <a:endParaRPr lang="en-US" sz="3000" dirty="0">
              <a:cs typeface="Calibri" panose="020F0502020204030204" charset="0"/>
            </a:endParaRPr>
          </a:p>
          <a:p>
            <a:pPr algn="just">
              <a:buNone/>
            </a:pPr>
            <a:r>
              <a:rPr lang="en-US" sz="3000" dirty="0">
                <a:cs typeface="Calibri" panose="020F0502020204030204" charset="0"/>
              </a:rPr>
              <a:t>a/ 80 </a:t>
            </a:r>
            <a:r>
              <a:rPr lang="en-US" sz="3000" dirty="0" err="1">
                <a:cs typeface="Calibri" panose="020F0502020204030204" charset="0"/>
              </a:rPr>
              <a:t>bil</a:t>
            </a:r>
            <a:r>
              <a:rPr lang="en-US" sz="3000" dirty="0">
                <a:cs typeface="Calibri" panose="020F0502020204030204" charset="0"/>
              </a:rPr>
              <a:t> and 20 </a:t>
            </a:r>
            <a:r>
              <a:rPr lang="en-US" sz="3000" dirty="0" err="1">
                <a:cs typeface="Calibri" panose="020F0502020204030204" charset="0"/>
              </a:rPr>
              <a:t>bil</a:t>
            </a:r>
            <a:r>
              <a:rPr lang="en-US" sz="3000" dirty="0">
                <a:cs typeface="Calibri" panose="020F0502020204030204" charset="0"/>
              </a:rPr>
              <a:t>		b/ 100 </a:t>
            </a:r>
            <a:r>
              <a:rPr lang="en-US" sz="3000" dirty="0" err="1">
                <a:cs typeface="Calibri" panose="020F0502020204030204" charset="0"/>
              </a:rPr>
              <a:t>bil</a:t>
            </a:r>
            <a:r>
              <a:rPr lang="en-US" sz="3000" dirty="0">
                <a:cs typeface="Calibri" panose="020F0502020204030204" charset="0"/>
              </a:rPr>
              <a:t> and 0 </a:t>
            </a:r>
            <a:r>
              <a:rPr lang="en-US" sz="3000" dirty="0" err="1">
                <a:cs typeface="Calibri" panose="020F0502020204030204" charset="0"/>
              </a:rPr>
              <a:t>bil</a:t>
            </a:r>
            <a:r>
              <a:rPr lang="en-US" sz="3000" dirty="0">
                <a:cs typeface="Calibri" panose="020F0502020204030204" charset="0"/>
              </a:rPr>
              <a:t>	   </a:t>
            </a:r>
            <a:endParaRPr lang="en-US" sz="3000" dirty="0">
              <a:cs typeface="Calibri" panose="020F0502020204030204" charset="0"/>
            </a:endParaRPr>
          </a:p>
          <a:p>
            <a:pPr algn="just">
              <a:buNone/>
            </a:pPr>
            <a:r>
              <a:rPr lang="en-US" sz="3000" dirty="0">
                <a:cs typeface="Calibri" panose="020F0502020204030204" charset="0"/>
              </a:rPr>
              <a:t>c/ Other</a:t>
            </a:r>
            <a:endParaRPr lang="en-US" sz="3000" dirty="0">
              <a:cs typeface="Calibri" panose="020F0502020204030204" charset="0"/>
            </a:endParaRPr>
          </a:p>
          <a:p>
            <a:pPr marL="514350" lvl="0" indent="-514350" algn="just">
              <a:buNone/>
            </a:pPr>
            <a:r>
              <a:rPr lang="en-US" sz="3000" dirty="0">
                <a:cs typeface="Calibri" panose="020F0502020204030204" charset="0"/>
              </a:rPr>
              <a:t>2. If Phuong </a:t>
            </a:r>
            <a:r>
              <a:rPr lang="en-US" sz="3000" dirty="0" err="1">
                <a:cs typeface="Calibri" panose="020F0502020204030204" charset="0"/>
              </a:rPr>
              <a:t>Xuan</a:t>
            </a:r>
            <a:r>
              <a:rPr lang="en-US" sz="3000" dirty="0">
                <a:cs typeface="Calibri" panose="020F0502020204030204" charset="0"/>
              </a:rPr>
              <a:t> decides to invest and fail, in one year the value to Phuong </a:t>
            </a:r>
            <a:r>
              <a:rPr lang="en-US" sz="3000" dirty="0" err="1">
                <a:cs typeface="Calibri" panose="020F0502020204030204" charset="0"/>
              </a:rPr>
              <a:t>Xuan</a:t>
            </a:r>
            <a:r>
              <a:rPr lang="en-US" sz="3000" dirty="0">
                <a:cs typeface="Calibri" panose="020F0502020204030204" charset="0"/>
              </a:rPr>
              <a:t> and </a:t>
            </a:r>
            <a:r>
              <a:rPr lang="en-US" sz="3000" dirty="0" err="1">
                <a:cs typeface="Calibri" panose="020F0502020204030204" charset="0"/>
              </a:rPr>
              <a:t>debtholders</a:t>
            </a:r>
            <a:r>
              <a:rPr lang="en-US" sz="3000" dirty="0">
                <a:cs typeface="Calibri" panose="020F0502020204030204" charset="0"/>
              </a:rPr>
              <a:t> will be:</a:t>
            </a:r>
            <a:endParaRPr lang="en-US" sz="3000" dirty="0">
              <a:cs typeface="Calibri" panose="020F0502020204030204" charset="0"/>
            </a:endParaRPr>
          </a:p>
          <a:p>
            <a:pPr algn="just">
              <a:buNone/>
            </a:pPr>
            <a:r>
              <a:rPr lang="en-US" sz="3000" dirty="0">
                <a:cs typeface="Calibri" panose="020F0502020204030204" charset="0"/>
              </a:rPr>
              <a:t>a/ 100 </a:t>
            </a:r>
            <a:r>
              <a:rPr lang="en-US" sz="3000" dirty="0" err="1">
                <a:cs typeface="Calibri" panose="020F0502020204030204" charset="0"/>
              </a:rPr>
              <a:t>bil</a:t>
            </a:r>
            <a:r>
              <a:rPr lang="en-US" sz="3000" dirty="0">
                <a:cs typeface="Calibri" panose="020F0502020204030204" charset="0"/>
              </a:rPr>
              <a:t> and 0 </a:t>
            </a:r>
            <a:r>
              <a:rPr lang="en-US" sz="3000" dirty="0" err="1">
                <a:cs typeface="Calibri" panose="020F0502020204030204" charset="0"/>
              </a:rPr>
              <a:t>bil</a:t>
            </a:r>
            <a:r>
              <a:rPr lang="en-US" sz="3000" dirty="0">
                <a:cs typeface="Calibri" panose="020F0502020204030204" charset="0"/>
              </a:rPr>
              <a:t>		b/ 80 </a:t>
            </a:r>
            <a:r>
              <a:rPr lang="en-US" sz="3000" dirty="0" err="1">
                <a:cs typeface="Calibri" panose="020F0502020204030204" charset="0"/>
              </a:rPr>
              <a:t>bil</a:t>
            </a:r>
            <a:r>
              <a:rPr lang="en-US" sz="3000" dirty="0">
                <a:cs typeface="Calibri" panose="020F0502020204030204" charset="0"/>
              </a:rPr>
              <a:t> and 20 </a:t>
            </a:r>
            <a:r>
              <a:rPr lang="en-US" sz="3000" dirty="0" err="1">
                <a:cs typeface="Calibri" panose="020F0502020204030204" charset="0"/>
              </a:rPr>
              <a:t>bil</a:t>
            </a:r>
            <a:r>
              <a:rPr lang="en-US" sz="3000" dirty="0">
                <a:cs typeface="Calibri" panose="020F0502020204030204" charset="0"/>
              </a:rPr>
              <a:t>	</a:t>
            </a:r>
            <a:endParaRPr lang="en-US" sz="3000" dirty="0">
              <a:cs typeface="Calibri" panose="020F0502020204030204" charset="0"/>
            </a:endParaRPr>
          </a:p>
          <a:p>
            <a:pPr algn="just">
              <a:buNone/>
            </a:pPr>
            <a:r>
              <a:rPr lang="en-US" sz="3000" dirty="0">
                <a:cs typeface="Calibri" panose="020F0502020204030204" charset="0"/>
              </a:rPr>
              <a:t>c/ 50 </a:t>
            </a:r>
            <a:r>
              <a:rPr lang="en-US" sz="3000" dirty="0" err="1">
                <a:cs typeface="Calibri" panose="020F0502020204030204" charset="0"/>
              </a:rPr>
              <a:t>bil</a:t>
            </a:r>
            <a:r>
              <a:rPr lang="en-US" sz="3000" dirty="0">
                <a:cs typeface="Calibri" panose="020F0502020204030204" charset="0"/>
              </a:rPr>
              <a:t> and 0 </a:t>
            </a:r>
            <a:r>
              <a:rPr lang="en-US" sz="3000" dirty="0" err="1">
                <a:cs typeface="Calibri" panose="020F0502020204030204" charset="0"/>
              </a:rPr>
              <a:t>bil</a:t>
            </a:r>
            <a:r>
              <a:rPr lang="en-US" sz="3000" dirty="0">
                <a:cs typeface="Calibri" panose="020F0502020204030204" charset="0"/>
              </a:rPr>
              <a:t>		d/ Other</a:t>
            </a:r>
            <a:endParaRPr lang="en-US" sz="3000" dirty="0">
              <a:cs typeface="Calibri" panose="020F0502020204030204" charset="0"/>
            </a:endParaRPr>
          </a:p>
        </p:txBody>
      </p:sp>
      <p:sp>
        <p:nvSpPr>
          <p:cNvPr id="5" name="Title 4"/>
          <p:cNvSpPr>
            <a:spLocks noGrp="1"/>
          </p:cNvSpPr>
          <p:nvPr>
            <p:ph type="title"/>
          </p:nvPr>
        </p:nvSpPr>
        <p:spPr/>
        <p:txBody>
          <a:bodyPr>
            <a:normAutofit fontScale="90000"/>
          </a:bodyPr>
          <a:lstStyle/>
          <a:p>
            <a:pPr marL="795655" indent="-795655"/>
            <a:r>
              <a:rPr lang="en-US" b="1" dirty="0">
                <a:solidFill>
                  <a:srgbClr val="FF0000"/>
                </a:solidFill>
                <a:cs typeface="Calibri" panose="020F0502020204030204" charset="0"/>
              </a:rPr>
              <a:t>Case : </a:t>
            </a:r>
            <a:r>
              <a:rPr lang="vi-VN" b="1" dirty="0">
                <a:solidFill>
                  <a:srgbClr val="FF0000"/>
                </a:solidFill>
                <a:cs typeface="Calibri" panose="020F0502020204030204" charset="0"/>
              </a:rPr>
              <a:t>Shareholders </a:t>
            </a:r>
            <a:r>
              <a:rPr lang="en-US" b="1" dirty="0">
                <a:solidFill>
                  <a:srgbClr val="FF0000"/>
                </a:solidFill>
                <a:cs typeface="Calibri" panose="020F0502020204030204" charset="0"/>
              </a:rPr>
              <a:t>VS D</a:t>
            </a:r>
            <a:r>
              <a:rPr lang="vi-VN" b="1" dirty="0">
                <a:solidFill>
                  <a:srgbClr val="FF0000"/>
                </a:solidFill>
                <a:cs typeface="Calibri" panose="020F0502020204030204" charset="0"/>
              </a:rPr>
              <a:t>ebtholders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295400"/>
            <a:ext cx="9067800" cy="4697413"/>
          </a:xfrm>
        </p:spPr>
        <p:txBody>
          <a:bodyPr>
            <a:noAutofit/>
          </a:bodyPr>
          <a:lstStyle/>
          <a:p>
            <a:pPr lvl="0">
              <a:buNone/>
            </a:pPr>
            <a:r>
              <a:rPr lang="en-US" sz="3000" dirty="0">
                <a:cs typeface="Calibri" panose="020F0502020204030204" charset="0"/>
              </a:rPr>
              <a:t>3. If Phuong </a:t>
            </a:r>
            <a:r>
              <a:rPr lang="en-US" sz="3000" dirty="0" err="1">
                <a:cs typeface="Calibri" panose="020F0502020204030204" charset="0"/>
              </a:rPr>
              <a:t>Xuan</a:t>
            </a:r>
            <a:r>
              <a:rPr lang="en-US" sz="3000" dirty="0">
                <a:cs typeface="Calibri" panose="020F0502020204030204" charset="0"/>
              </a:rPr>
              <a:t> decides to invest and win. In one year, the value to Phuong </a:t>
            </a:r>
            <a:r>
              <a:rPr lang="en-US" sz="3000" dirty="0" err="1">
                <a:cs typeface="Calibri" panose="020F0502020204030204" charset="0"/>
              </a:rPr>
              <a:t>Xuan</a:t>
            </a:r>
            <a:r>
              <a:rPr lang="en-US" sz="3000" dirty="0">
                <a:cs typeface="Calibri" panose="020F0502020204030204" charset="0"/>
              </a:rPr>
              <a:t> and </a:t>
            </a:r>
            <a:r>
              <a:rPr lang="en-US" sz="3000" dirty="0" err="1">
                <a:cs typeface="Calibri" panose="020F0502020204030204" charset="0"/>
              </a:rPr>
              <a:t>debtholders</a:t>
            </a:r>
            <a:r>
              <a:rPr lang="en-US" sz="3000" dirty="0">
                <a:cs typeface="Calibri" panose="020F0502020204030204" charset="0"/>
              </a:rPr>
              <a:t> will be:</a:t>
            </a:r>
            <a:endParaRPr lang="en-US" sz="3000" dirty="0">
              <a:cs typeface="Calibri" panose="020F0502020204030204" charset="0"/>
            </a:endParaRPr>
          </a:p>
          <a:p>
            <a:pPr>
              <a:buNone/>
            </a:pPr>
            <a:r>
              <a:rPr lang="en-US" sz="3000" dirty="0">
                <a:cs typeface="Calibri" panose="020F0502020204030204" charset="0"/>
              </a:rPr>
              <a:t>a/ 100 </a:t>
            </a:r>
            <a:r>
              <a:rPr lang="en-US" sz="3000" dirty="0" err="1">
                <a:cs typeface="Calibri" panose="020F0502020204030204" charset="0"/>
              </a:rPr>
              <a:t>bil</a:t>
            </a:r>
            <a:r>
              <a:rPr lang="en-US" sz="3000" dirty="0">
                <a:cs typeface="Calibri" panose="020F0502020204030204" charset="0"/>
              </a:rPr>
              <a:t> and 0 </a:t>
            </a:r>
            <a:r>
              <a:rPr lang="en-US" sz="3000" dirty="0" err="1">
                <a:cs typeface="Calibri" panose="020F0502020204030204" charset="0"/>
              </a:rPr>
              <a:t>bil</a:t>
            </a:r>
            <a:r>
              <a:rPr lang="en-US" sz="3000" dirty="0">
                <a:cs typeface="Calibri" panose="020F0502020204030204" charset="0"/>
              </a:rPr>
              <a:t>		         b/ 80 </a:t>
            </a:r>
            <a:r>
              <a:rPr lang="en-US" sz="3000" dirty="0" err="1">
                <a:cs typeface="Calibri" panose="020F0502020204030204" charset="0"/>
              </a:rPr>
              <a:t>bil</a:t>
            </a:r>
            <a:r>
              <a:rPr lang="en-US" sz="3000" dirty="0">
                <a:cs typeface="Calibri" panose="020F0502020204030204" charset="0"/>
              </a:rPr>
              <a:t> and 20 </a:t>
            </a:r>
            <a:r>
              <a:rPr lang="en-US" sz="3000" dirty="0" err="1">
                <a:cs typeface="Calibri" panose="020F0502020204030204" charset="0"/>
              </a:rPr>
              <a:t>bil</a:t>
            </a:r>
            <a:endParaRPr lang="en-US" sz="3000" dirty="0">
              <a:cs typeface="Calibri" panose="020F0502020204030204" charset="0"/>
            </a:endParaRPr>
          </a:p>
          <a:p>
            <a:pPr>
              <a:buNone/>
            </a:pPr>
            <a:r>
              <a:rPr lang="en-US" sz="3000" dirty="0">
                <a:cs typeface="Calibri" panose="020F0502020204030204" charset="0"/>
              </a:rPr>
              <a:t>c/ 100 </a:t>
            </a:r>
            <a:r>
              <a:rPr lang="en-US" sz="3000" dirty="0" err="1">
                <a:cs typeface="Calibri" panose="020F0502020204030204" charset="0"/>
              </a:rPr>
              <a:t>bil</a:t>
            </a:r>
            <a:r>
              <a:rPr lang="en-US" sz="3000" dirty="0">
                <a:cs typeface="Calibri" panose="020F0502020204030204" charset="0"/>
              </a:rPr>
              <a:t> and 50 </a:t>
            </a:r>
            <a:r>
              <a:rPr lang="en-US" sz="3000" dirty="0" err="1">
                <a:cs typeface="Calibri" panose="020F0502020204030204" charset="0"/>
              </a:rPr>
              <a:t>bil</a:t>
            </a:r>
            <a:r>
              <a:rPr lang="en-US" sz="3000" dirty="0">
                <a:cs typeface="Calibri" panose="020F0502020204030204" charset="0"/>
              </a:rPr>
              <a:t>			d/ Other</a:t>
            </a:r>
            <a:endParaRPr lang="en-US" sz="3000" dirty="0">
              <a:cs typeface="Calibri" panose="020F0502020204030204" charset="0"/>
            </a:endParaRPr>
          </a:p>
          <a:p>
            <a:pPr>
              <a:buNone/>
            </a:pPr>
            <a:r>
              <a:rPr lang="en-US" sz="3000" dirty="0">
                <a:cs typeface="Calibri" panose="020F0502020204030204" charset="0"/>
              </a:rPr>
              <a:t>4. If you were Phuong </a:t>
            </a:r>
            <a:r>
              <a:rPr lang="en-US" sz="3000" dirty="0" err="1">
                <a:cs typeface="Calibri" panose="020F0502020204030204" charset="0"/>
              </a:rPr>
              <a:t>Xuan</a:t>
            </a:r>
            <a:r>
              <a:rPr lang="en-US" sz="3000" dirty="0">
                <a:cs typeface="Calibri" panose="020F0502020204030204" charset="0"/>
              </a:rPr>
              <a:t>, what would you do?</a:t>
            </a:r>
            <a:endParaRPr lang="en-US" sz="3000" dirty="0">
              <a:cs typeface="Calibri" panose="020F0502020204030204" charset="0"/>
            </a:endParaRPr>
          </a:p>
          <a:p>
            <a:pPr>
              <a:buNone/>
            </a:pPr>
            <a:r>
              <a:rPr lang="en-US" sz="3000" dirty="0">
                <a:cs typeface="Calibri" panose="020F0502020204030204" charset="0"/>
              </a:rPr>
              <a:t>a/ Invest				         b/ Do not invest</a:t>
            </a:r>
            <a:endParaRPr lang="en-US" sz="3000" dirty="0">
              <a:cs typeface="Calibri" panose="020F0502020204030204" charset="0"/>
            </a:endParaRPr>
          </a:p>
          <a:p>
            <a:pPr>
              <a:buNone/>
            </a:pPr>
            <a:r>
              <a:rPr lang="en-US" sz="3000" dirty="0">
                <a:cs typeface="Calibri" panose="020F0502020204030204" charset="0"/>
              </a:rPr>
              <a:t>c/ Go America				d/ Other</a:t>
            </a:r>
            <a:endParaRPr lang="en-US" sz="3000" dirty="0">
              <a:cs typeface="Calibri" panose="020F0502020204030204" charset="0"/>
            </a:endParaRPr>
          </a:p>
          <a:p>
            <a:pPr>
              <a:buNone/>
            </a:pPr>
            <a:endParaRPr lang="en-US" sz="3000" b="1" dirty="0">
              <a:cs typeface="Calibri" panose="020F0502020204030204" charset="0"/>
            </a:endParaRPr>
          </a:p>
        </p:txBody>
      </p:sp>
      <p:sp>
        <p:nvSpPr>
          <p:cNvPr id="5" name="Title 4"/>
          <p:cNvSpPr>
            <a:spLocks noGrp="1"/>
          </p:cNvSpPr>
          <p:nvPr>
            <p:ph type="title"/>
          </p:nvPr>
        </p:nvSpPr>
        <p:spPr/>
        <p:txBody>
          <a:bodyPr>
            <a:normAutofit fontScale="90000"/>
          </a:bodyPr>
          <a:lstStyle/>
          <a:p>
            <a:pPr marL="795655" indent="-795655"/>
            <a:r>
              <a:rPr lang="en-US" b="1" dirty="0">
                <a:solidFill>
                  <a:srgbClr val="FF0000"/>
                </a:solidFill>
                <a:cs typeface="Calibri" panose="020F0502020204030204" charset="0"/>
              </a:rPr>
              <a:t>Case : </a:t>
            </a:r>
            <a:r>
              <a:rPr lang="vi-VN" b="1" dirty="0">
                <a:solidFill>
                  <a:srgbClr val="FF0000"/>
                </a:solidFill>
                <a:cs typeface="Calibri" panose="020F0502020204030204" charset="0"/>
              </a:rPr>
              <a:t>Shareholders </a:t>
            </a:r>
            <a:r>
              <a:rPr lang="en-US" b="1" dirty="0">
                <a:solidFill>
                  <a:srgbClr val="FF0000"/>
                </a:solidFill>
                <a:cs typeface="Calibri" panose="020F0502020204030204" charset="0"/>
              </a:rPr>
              <a:t>VS D</a:t>
            </a:r>
            <a:r>
              <a:rPr lang="vi-VN" b="1" dirty="0">
                <a:solidFill>
                  <a:srgbClr val="FF0000"/>
                </a:solidFill>
                <a:cs typeface="Calibri" panose="020F0502020204030204" charset="0"/>
              </a:rPr>
              <a:t>ebtholders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sz="4000" b="1">
                <a:latin typeface="Times New Roman" panose="02020603050405020304" pitchFamily="18" charset="0"/>
                <a:cs typeface="Times New Roman" panose="02020603050405020304" pitchFamily="18" charset="0"/>
              </a:rPr>
              <a:t>Corporate Bonds:</a:t>
            </a:r>
            <a:endParaRPr lang="en-US" sz="4000" b="1">
              <a:latin typeface="Times New Roman" panose="02020603050405020304" pitchFamily="18" charset="0"/>
              <a:cs typeface="Times New Roman" panose="02020603050405020304" pitchFamily="18" charset="0"/>
            </a:endParaRPr>
          </a:p>
        </p:txBody>
      </p:sp>
      <p:sp>
        <p:nvSpPr>
          <p:cNvPr id="248835" name="Rectangle 3"/>
          <p:cNvSpPr>
            <a:spLocks noGrp="1" noChangeArrowheads="1"/>
          </p:cNvSpPr>
          <p:nvPr>
            <p:ph type="body" idx="1"/>
          </p:nvPr>
        </p:nvSpPr>
        <p:spPr/>
        <p:txBody>
          <a:bodyPr/>
          <a:lstStyle/>
          <a:p>
            <a:pPr>
              <a:lnSpc>
                <a:spcPct val="90000"/>
              </a:lnSpc>
              <a:buFont typeface="Times" charset="0"/>
              <a:buNone/>
            </a:pPr>
            <a:r>
              <a:rPr lang="en-US" b="1" dirty="0">
                <a:latin typeface="Times New Roman" panose="02020603050405020304" pitchFamily="18" charset="0"/>
                <a:cs typeface="Times New Roman" panose="02020603050405020304" pitchFamily="18" charset="0"/>
              </a:rPr>
              <a:t>Characteristics of Corporate Bonds:</a:t>
            </a:r>
            <a:endParaRPr lang="en-US" b="1"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Bearer/ Registered Bonds/Indenture</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Sinking-Fund Provision.</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Restrictive Covenants.</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Call Provisions. </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Bond Collateral. </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Variable Rate Bonds.</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Convertibility. </a:t>
            </a:r>
            <a:endParaRPr lang="en-US" sz="2800" dirty="0">
              <a:latin typeface="Times New Roman" panose="02020603050405020304" pitchFamily="18" charset="0"/>
              <a:cs typeface="Times New Roman" panose="02020603050405020304" pitchFamily="18" charset="0"/>
            </a:endParaRPr>
          </a:p>
          <a:p>
            <a:pPr>
              <a:lnSpc>
                <a:spcPct val="90000"/>
              </a:lnSpc>
            </a:pPr>
            <a:r>
              <a:rPr lang="en-US" sz="2800" dirty="0">
                <a:latin typeface="Times New Roman" panose="02020603050405020304" pitchFamily="18" charset="0"/>
                <a:cs typeface="Times New Roman" panose="02020603050405020304" pitchFamily="18" charset="0"/>
              </a:rPr>
              <a:t>Junk bonds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04800" y="228600"/>
            <a:ext cx="8229600" cy="563562"/>
          </a:xfrm>
        </p:spPr>
        <p:txBody>
          <a:bodyPr>
            <a:normAutofit fontScale="90000"/>
          </a:bodyPr>
          <a:lstStyle/>
          <a:p>
            <a:br>
              <a:rPr lang="en-US" sz="3200" dirty="0"/>
            </a:br>
            <a:r>
              <a:rPr lang="en-US" sz="3800" b="1" dirty="0">
                <a:solidFill>
                  <a:srgbClr val="FF0000"/>
                </a:solidFill>
              </a:rPr>
              <a:t>Characteristics of Corporate Bonds</a:t>
            </a:r>
            <a:endParaRPr lang="en-US" sz="3800" b="1" dirty="0">
              <a:solidFill>
                <a:srgbClr val="FF0000"/>
              </a:solidFill>
            </a:endParaRPr>
          </a:p>
        </p:txBody>
      </p:sp>
      <p:sp>
        <p:nvSpPr>
          <p:cNvPr id="52229" name="Rectangle 5"/>
          <p:cNvSpPr>
            <a:spLocks noGrp="1" noChangeArrowheads="1"/>
          </p:cNvSpPr>
          <p:nvPr>
            <p:ph type="body" idx="1"/>
          </p:nvPr>
        </p:nvSpPr>
        <p:spPr>
          <a:xfrm>
            <a:off x="457200" y="1143000"/>
            <a:ext cx="8229600" cy="5486400"/>
          </a:xfrm>
        </p:spPr>
        <p:txBody>
          <a:bodyPr>
            <a:normAutofit fontScale="92500" lnSpcReduction="20000"/>
          </a:bodyPr>
          <a:lstStyle/>
          <a:p>
            <a:r>
              <a:rPr lang="en-US" b="1" dirty="0"/>
              <a:t>Bearer bonds </a:t>
            </a:r>
            <a:endParaRPr lang="en-US" b="1" dirty="0"/>
          </a:p>
          <a:p>
            <a:pPr algn="just">
              <a:buNone/>
            </a:pPr>
            <a:r>
              <a:rPr lang="en-US" sz="2700" b="1" dirty="0"/>
              <a:t>      </a:t>
            </a:r>
            <a:r>
              <a:rPr lang="en-US" sz="2800" dirty="0"/>
              <a:t>Payments were made to whoever had physical possession of the bonds. Bonds were sold with attached coupons. The owners of the bonds clipped and mailed the coupons to the firm to receive payment</a:t>
            </a:r>
            <a:endParaRPr lang="en-US" sz="2800" dirty="0"/>
          </a:p>
          <a:p>
            <a:r>
              <a:rPr lang="en-US" b="1" dirty="0"/>
              <a:t>Registered Bonds</a:t>
            </a:r>
            <a:endParaRPr lang="en-US" b="1" dirty="0"/>
          </a:p>
          <a:p>
            <a:pPr lvl="1"/>
            <a:r>
              <a:rPr lang="en-US" dirty="0"/>
              <a:t>Replaced “bearer” bonds.</a:t>
            </a:r>
            <a:endParaRPr lang="en-US" dirty="0"/>
          </a:p>
          <a:p>
            <a:pPr lvl="1"/>
            <a:r>
              <a:rPr lang="en-US" dirty="0"/>
              <a:t>Do not have coupons</a:t>
            </a:r>
            <a:endParaRPr lang="en-US" dirty="0"/>
          </a:p>
          <a:p>
            <a:pPr lvl="1"/>
            <a:r>
              <a:rPr lang="en-US" dirty="0"/>
              <a:t>The owners register with the firm to receive interest payment. </a:t>
            </a:r>
            <a:endParaRPr lang="en-US" dirty="0"/>
          </a:p>
          <a:p>
            <a:pPr lvl="1"/>
            <a:r>
              <a:rPr lang="en-US" dirty="0"/>
              <a:t>IRS can track interest income this way</a:t>
            </a:r>
            <a:endParaRPr lang="en-US" dirty="0"/>
          </a:p>
          <a:p>
            <a:r>
              <a:rPr lang="en-US" b="1" dirty="0"/>
              <a:t>Bond Indenture/ Trust Deed</a:t>
            </a:r>
            <a:endParaRPr lang="en-US" b="1" dirty="0"/>
          </a:p>
          <a:p>
            <a:pPr algn="just">
              <a:buNone/>
            </a:pPr>
            <a:r>
              <a:rPr lang="en-US" sz="2700" dirty="0"/>
              <a:t>      - A legal contract that describes the form of the bond, the obligations of the issuer and the right of the holders. </a:t>
            </a:r>
            <a:endParaRPr lang="en-US" dirty="0"/>
          </a:p>
          <a:p>
            <a:pPr lvl="1"/>
            <a:endParaRPr lang="en-US" dirty="0"/>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81000" y="0"/>
            <a:ext cx="8229600" cy="1143000"/>
          </a:xfrm>
        </p:spPr>
        <p:txBody>
          <a:bodyPr/>
          <a:lstStyle/>
          <a:p>
            <a:r>
              <a:rPr lang="en-US" sz="3200" b="1" dirty="0">
                <a:solidFill>
                  <a:srgbClr val="FF0000"/>
                </a:solidFill>
              </a:rPr>
              <a:t>Characteristics of Corporate Bonds</a:t>
            </a:r>
            <a:endParaRPr lang="en-US" sz="3200" dirty="0"/>
          </a:p>
        </p:txBody>
      </p:sp>
      <p:sp>
        <p:nvSpPr>
          <p:cNvPr id="52229" name="Rectangle 5"/>
          <p:cNvSpPr>
            <a:spLocks noGrp="1" noChangeArrowheads="1"/>
          </p:cNvSpPr>
          <p:nvPr>
            <p:ph type="body" idx="1"/>
          </p:nvPr>
        </p:nvSpPr>
        <p:spPr>
          <a:xfrm>
            <a:off x="457200" y="1066800"/>
            <a:ext cx="8229600" cy="5059363"/>
          </a:xfrm>
        </p:spPr>
        <p:txBody>
          <a:bodyPr>
            <a:normAutofit/>
          </a:bodyPr>
          <a:lstStyle/>
          <a:p>
            <a:pPr>
              <a:spcBef>
                <a:spcPct val="60000"/>
              </a:spcBef>
            </a:pPr>
            <a:r>
              <a:rPr lang="en-US" b="1" dirty="0"/>
              <a:t>Restrictive Covenants</a:t>
            </a:r>
            <a:endParaRPr lang="en-US" b="1" dirty="0"/>
          </a:p>
          <a:p>
            <a:pPr lvl="1">
              <a:spcBef>
                <a:spcPct val="50000"/>
              </a:spcBef>
            </a:pPr>
            <a:r>
              <a:rPr lang="en-US" dirty="0">
                <a:sym typeface="Wingdings" panose="05000000000000000000" pitchFamily="2" charset="2"/>
              </a:rPr>
              <a:t>Included in bond indenture </a:t>
            </a:r>
            <a:r>
              <a:rPr lang="en-US" sz="2400" b="1" i="1" dirty="0">
                <a:sym typeface="Wingdings" panose="05000000000000000000" pitchFamily="2" charset="2"/>
              </a:rPr>
              <a:t>(khế ước trái phiếu)</a:t>
            </a:r>
            <a:endParaRPr lang="en-US" sz="2400" b="1" i="1" dirty="0">
              <a:sym typeface="Wingdings" panose="05000000000000000000" pitchFamily="2" charset="2"/>
            </a:endParaRPr>
          </a:p>
          <a:p>
            <a:pPr lvl="1">
              <a:spcBef>
                <a:spcPct val="50000"/>
              </a:spcBef>
            </a:pPr>
            <a:r>
              <a:rPr lang="en-US" dirty="0">
                <a:sym typeface="Wingdings" panose="05000000000000000000" pitchFamily="2" charset="2"/>
              </a:rPr>
              <a:t>Rules and restrictions on managers designed to protect the bondholders’ interest. </a:t>
            </a:r>
            <a:endParaRPr lang="en-US" dirty="0"/>
          </a:p>
          <a:p>
            <a:pPr lvl="1">
              <a:spcBef>
                <a:spcPct val="50000"/>
              </a:spcBef>
            </a:pPr>
            <a:r>
              <a:rPr lang="en-US" dirty="0"/>
              <a:t>May limit dividends, new debt, ratios, financial policies, etc.</a:t>
            </a:r>
            <a:endParaRPr lang="en-US" dirty="0"/>
          </a:p>
          <a:p>
            <a:pPr lvl="1">
              <a:spcBef>
                <a:spcPct val="50000"/>
              </a:spcBef>
            </a:pPr>
            <a:r>
              <a:rPr lang="en-US" dirty="0"/>
              <a:t>Interest rate will be lower for more restrictive conditions because the bonds will be considered safer by buyers. </a:t>
            </a:r>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81000" y="0"/>
            <a:ext cx="8229600" cy="1143000"/>
          </a:xfrm>
        </p:spPr>
        <p:txBody>
          <a:bodyPr/>
          <a:lstStyle/>
          <a:p>
            <a:r>
              <a:rPr lang="en-US" sz="3200" b="1" dirty="0">
                <a:solidFill>
                  <a:srgbClr val="FF0000"/>
                </a:solidFill>
              </a:rPr>
              <a:t>Characteristics of Corporate Bonds</a:t>
            </a:r>
            <a:endParaRPr lang="en-US" sz="3200" dirty="0"/>
          </a:p>
        </p:txBody>
      </p:sp>
      <p:sp>
        <p:nvSpPr>
          <p:cNvPr id="52229" name="Rectangle 5"/>
          <p:cNvSpPr>
            <a:spLocks noGrp="1" noChangeArrowheads="1"/>
          </p:cNvSpPr>
          <p:nvPr>
            <p:ph type="body" idx="1"/>
          </p:nvPr>
        </p:nvSpPr>
        <p:spPr>
          <a:xfrm>
            <a:off x="457200" y="1066800"/>
            <a:ext cx="8229600" cy="5059363"/>
          </a:xfrm>
        </p:spPr>
        <p:txBody>
          <a:bodyPr>
            <a:normAutofit fontScale="92500" lnSpcReduction="10000"/>
          </a:bodyPr>
          <a:lstStyle/>
          <a:p>
            <a:pPr>
              <a:spcBef>
                <a:spcPct val="60000"/>
              </a:spcBef>
            </a:pPr>
            <a:r>
              <a:rPr lang="en-US" b="1" dirty="0"/>
              <a:t>Collaterals</a:t>
            </a:r>
            <a:endParaRPr lang="en-US" b="1" dirty="0"/>
          </a:p>
          <a:p>
            <a:pPr lvl="1">
              <a:spcBef>
                <a:spcPct val="50000"/>
              </a:spcBef>
            </a:pPr>
            <a:r>
              <a:rPr lang="en-US" dirty="0">
                <a:sym typeface="Wingdings" panose="05000000000000000000" pitchFamily="2" charset="2"/>
              </a:rPr>
              <a:t>Assets or financial guarantees underlying the debt obligations and beyond the issuer’s promise to pay. </a:t>
            </a:r>
            <a:endParaRPr lang="en-US" dirty="0">
              <a:sym typeface="Wingdings" panose="05000000000000000000" pitchFamily="2" charset="2"/>
            </a:endParaRPr>
          </a:p>
          <a:p>
            <a:pPr>
              <a:spcBef>
                <a:spcPct val="50000"/>
              </a:spcBef>
            </a:pPr>
            <a:r>
              <a:rPr lang="en-US" b="1" dirty="0">
                <a:sym typeface="Wingdings" panose="05000000000000000000" pitchFamily="2" charset="2"/>
              </a:rPr>
              <a:t>Credit enhancements </a:t>
            </a:r>
            <a:endParaRPr lang="en-US" b="1" dirty="0">
              <a:sym typeface="Wingdings" panose="05000000000000000000" pitchFamily="2" charset="2"/>
            </a:endParaRPr>
          </a:p>
          <a:p>
            <a:pPr>
              <a:spcBef>
                <a:spcPct val="50000"/>
              </a:spcBef>
              <a:buNone/>
            </a:pPr>
            <a:r>
              <a:rPr lang="en-US" dirty="0">
                <a:sym typeface="Wingdings" panose="05000000000000000000" pitchFamily="2" charset="2"/>
              </a:rPr>
              <a:t>   - </a:t>
            </a:r>
            <a:r>
              <a:rPr lang="en-US" sz="2800" dirty="0">
                <a:sym typeface="Wingdings" panose="05000000000000000000" pitchFamily="2" charset="2"/>
              </a:rPr>
              <a:t>A variety of provisions that can be used to reduce the credit risk of a bond issue</a:t>
            </a:r>
            <a:r>
              <a:rPr lang="en-US" dirty="0">
                <a:sym typeface="Wingdings" panose="05000000000000000000" pitchFamily="2" charset="2"/>
              </a:rPr>
              <a:t>.</a:t>
            </a:r>
            <a:endParaRPr lang="en-US" dirty="0">
              <a:sym typeface="Wingdings" panose="05000000000000000000" pitchFamily="2" charset="2"/>
            </a:endParaRPr>
          </a:p>
          <a:p>
            <a:pPr>
              <a:spcBef>
                <a:spcPct val="50000"/>
              </a:spcBef>
              <a:buFontTx/>
              <a:buChar char="-"/>
            </a:pPr>
            <a:r>
              <a:rPr lang="en-US" sz="2800" dirty="0">
                <a:sym typeface="Wingdings" panose="05000000000000000000" pitchFamily="2" charset="2"/>
              </a:rPr>
              <a:t>Internal credit enhancements</a:t>
            </a:r>
            <a:endParaRPr lang="en-US" sz="2800" dirty="0">
              <a:sym typeface="Wingdings" panose="05000000000000000000" pitchFamily="2" charset="2"/>
            </a:endParaRPr>
          </a:p>
          <a:p>
            <a:pPr>
              <a:spcBef>
                <a:spcPct val="50000"/>
              </a:spcBef>
              <a:buFontTx/>
              <a:buChar char="-"/>
            </a:pPr>
            <a:r>
              <a:rPr lang="en-US" sz="2800" dirty="0">
                <a:sym typeface="Wingdings" panose="05000000000000000000" pitchFamily="2" charset="2"/>
              </a:rPr>
              <a:t>External credit enhancements</a:t>
            </a:r>
            <a:endParaRPr lang="en-US" sz="2800" dirty="0">
              <a:sym typeface="Wingdings" panose="05000000000000000000" pitchFamily="2" charset="2"/>
            </a:endParaRPr>
          </a:p>
          <a:p>
            <a:pPr>
              <a:spcBef>
                <a:spcPct val="50000"/>
              </a:spcBef>
              <a:buNone/>
            </a:pPr>
            <a:r>
              <a:rPr lang="en-US" sz="2800" i="1" dirty="0">
                <a:sym typeface="Wingdings" panose="05000000000000000000" pitchFamily="2" charset="2"/>
              </a:rPr>
              <a:t>(Ref: CFA-level 1-B5-Equity and Fixed Income-p. 306)</a:t>
            </a:r>
            <a:endParaRPr lang="en-US" sz="2800" i="1" dirty="0">
              <a:sym typeface="Wingdings" panose="05000000000000000000" pitchFamily="2" charset="2"/>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outline</a:t>
            </a:r>
            <a:endParaRPr lang="en-US" dirty="0"/>
          </a:p>
        </p:txBody>
      </p:sp>
      <p:sp>
        <p:nvSpPr>
          <p:cNvPr id="3" name="Content Placeholder 2"/>
          <p:cNvSpPr>
            <a:spLocks noGrp="1"/>
          </p:cNvSpPr>
          <p:nvPr>
            <p:ph idx="1"/>
          </p:nvPr>
        </p:nvSpPr>
        <p:spPr/>
        <p:txBody>
          <a:bodyPr/>
          <a:lstStyle/>
          <a:p>
            <a:pPr>
              <a:buNone/>
            </a:pPr>
            <a:r>
              <a:rPr lang="en-US" dirty="0"/>
              <a:t>1. Overview of the bond market</a:t>
            </a:r>
            <a:endParaRPr lang="en-US" dirty="0"/>
          </a:p>
          <a:p>
            <a:pPr>
              <a:buNone/>
            </a:pPr>
            <a:r>
              <a:rPr lang="en-US" dirty="0"/>
              <a:t>2. Key characteristics of bonds</a:t>
            </a:r>
            <a:endParaRPr lang="en-US" dirty="0"/>
          </a:p>
          <a:p>
            <a:pPr>
              <a:buNone/>
            </a:pPr>
            <a:r>
              <a:rPr lang="en-US" dirty="0"/>
              <a:t>3. Bond valuation</a:t>
            </a:r>
            <a:endParaRPr lang="en-US" dirty="0"/>
          </a:p>
          <a:p>
            <a:pPr>
              <a:buNone/>
            </a:pPr>
            <a:r>
              <a:rPr lang="en-US" dirty="0"/>
              <a:t>4. Interest rate risk of bonds</a:t>
            </a:r>
            <a:endParaRPr lang="en-US" dirty="0"/>
          </a:p>
          <a:p>
            <a:pPr>
              <a:buNone/>
            </a:pPr>
            <a:r>
              <a:rPr lang="en-US" dirty="0"/>
              <a:t>5. Other risks of bonds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81000" y="0"/>
            <a:ext cx="8229600" cy="1143000"/>
          </a:xfrm>
        </p:spPr>
        <p:txBody>
          <a:bodyPr/>
          <a:lstStyle/>
          <a:p>
            <a:r>
              <a:rPr lang="en-US" sz="3200" b="1" dirty="0">
                <a:solidFill>
                  <a:srgbClr val="FF0000"/>
                </a:solidFill>
              </a:rPr>
              <a:t>Characteristics of Corporate Bonds</a:t>
            </a:r>
            <a:endParaRPr lang="en-US" sz="3200" dirty="0"/>
          </a:p>
        </p:txBody>
      </p:sp>
      <p:sp>
        <p:nvSpPr>
          <p:cNvPr id="52229" name="Rectangle 5"/>
          <p:cNvSpPr>
            <a:spLocks noGrp="1" noChangeArrowheads="1"/>
          </p:cNvSpPr>
          <p:nvPr>
            <p:ph type="body" idx="1"/>
          </p:nvPr>
        </p:nvSpPr>
        <p:spPr>
          <a:xfrm>
            <a:off x="457200" y="1066800"/>
            <a:ext cx="8229600" cy="5059363"/>
          </a:xfrm>
        </p:spPr>
        <p:txBody>
          <a:bodyPr>
            <a:normAutofit fontScale="92500"/>
          </a:bodyPr>
          <a:lstStyle/>
          <a:p>
            <a:pPr>
              <a:spcBef>
                <a:spcPct val="60000"/>
              </a:spcBef>
            </a:pPr>
            <a:r>
              <a:rPr lang="en-US" b="1" dirty="0"/>
              <a:t>Call provisions</a:t>
            </a:r>
            <a:endParaRPr lang="en-US" b="1" dirty="0"/>
          </a:p>
          <a:p>
            <a:pPr lvl="1">
              <a:spcBef>
                <a:spcPct val="50000"/>
              </a:spcBef>
            </a:pPr>
            <a:r>
              <a:rPr lang="en-US" dirty="0">
                <a:sym typeface="Wingdings" panose="05000000000000000000" pitchFamily="2" charset="2"/>
              </a:rPr>
              <a:t> The issuer has the right to force the bond holders to sell the bond back.   </a:t>
            </a:r>
            <a:r>
              <a:rPr lang="en-US" dirty="0">
                <a:solidFill>
                  <a:srgbClr val="FF0000"/>
                </a:solidFill>
                <a:sym typeface="Wingdings" panose="05000000000000000000" pitchFamily="2" charset="2"/>
              </a:rPr>
              <a:t>Callable bond</a:t>
            </a:r>
            <a:endParaRPr lang="en-US" dirty="0">
              <a:solidFill>
                <a:srgbClr val="FF0000"/>
              </a:solidFill>
              <a:sym typeface="Wingdings" panose="05000000000000000000" pitchFamily="2" charset="2"/>
            </a:endParaRPr>
          </a:p>
          <a:p>
            <a:pPr lvl="1">
              <a:spcBef>
                <a:spcPct val="50000"/>
              </a:spcBef>
            </a:pPr>
            <a:r>
              <a:rPr lang="en-US" dirty="0">
                <a:sym typeface="Wingdings" panose="05000000000000000000" pitchFamily="2" charset="2"/>
              </a:rPr>
              <a:t>Most corporate indentures include a call provision. </a:t>
            </a:r>
            <a:endParaRPr lang="en-US" dirty="0">
              <a:sym typeface="Wingdings" panose="05000000000000000000" pitchFamily="2" charset="2"/>
            </a:endParaRPr>
          </a:p>
          <a:p>
            <a:pPr lvl="1">
              <a:spcBef>
                <a:spcPct val="50000"/>
              </a:spcBef>
            </a:pPr>
            <a:r>
              <a:rPr lang="en-US" dirty="0">
                <a:sym typeface="Wingdings" panose="05000000000000000000" pitchFamily="2" charset="2"/>
              </a:rPr>
              <a:t>If interest rates fall enough, the price will rise above the call price, and the firm will call the bond.</a:t>
            </a:r>
            <a:endParaRPr lang="en-US" dirty="0">
              <a:sym typeface="Wingdings" panose="05000000000000000000" pitchFamily="2" charset="2"/>
            </a:endParaRPr>
          </a:p>
          <a:p>
            <a:pPr lvl="1">
              <a:spcBef>
                <a:spcPct val="50000"/>
              </a:spcBef>
            </a:pPr>
            <a:r>
              <a:rPr lang="en-US" dirty="0">
                <a:sym typeface="Wingdings" panose="05000000000000000000" pitchFamily="2" charset="2"/>
              </a:rPr>
              <a:t>Call provisions put a limit on the amount that bondholders can earn from the appreciation of a bond’s price Investors do not like call provisions. </a:t>
            </a:r>
            <a:endParaRPr lang="en-US" dirty="0">
              <a:sym typeface="Wingdings" panose="05000000000000000000" pitchFamily="2" charset="2"/>
            </a:endParaRPr>
          </a:p>
          <a:p>
            <a:pPr lvl="1">
              <a:spcBef>
                <a:spcPct val="50000"/>
              </a:spcBef>
              <a:buNone/>
            </a:pPr>
            <a:endParaRPr lang="en-US" dirty="0"/>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81000" y="0"/>
            <a:ext cx="8229600" cy="1143000"/>
          </a:xfrm>
        </p:spPr>
        <p:txBody>
          <a:bodyPr/>
          <a:lstStyle/>
          <a:p>
            <a:r>
              <a:rPr lang="en-US" sz="3200" b="1" dirty="0">
                <a:solidFill>
                  <a:srgbClr val="FF0000"/>
                </a:solidFill>
              </a:rPr>
              <a:t>Characteristics of Corporate Bonds</a:t>
            </a:r>
            <a:endParaRPr lang="en-US" sz="3200" dirty="0"/>
          </a:p>
        </p:txBody>
      </p:sp>
      <p:sp>
        <p:nvSpPr>
          <p:cNvPr id="52229" name="Rectangle 5"/>
          <p:cNvSpPr>
            <a:spLocks noGrp="1" noChangeArrowheads="1"/>
          </p:cNvSpPr>
          <p:nvPr>
            <p:ph type="body" idx="1"/>
          </p:nvPr>
        </p:nvSpPr>
        <p:spPr>
          <a:xfrm>
            <a:off x="457200" y="1066800"/>
            <a:ext cx="8229600" cy="5059363"/>
          </a:xfrm>
        </p:spPr>
        <p:txBody>
          <a:bodyPr>
            <a:normAutofit/>
          </a:bodyPr>
          <a:lstStyle/>
          <a:p>
            <a:pPr>
              <a:spcBef>
                <a:spcPct val="60000"/>
              </a:spcBef>
            </a:pPr>
            <a:r>
              <a:rPr lang="en-US" b="1" dirty="0"/>
              <a:t>Sinking fund</a:t>
            </a:r>
            <a:endParaRPr lang="en-US" b="1" dirty="0"/>
          </a:p>
          <a:p>
            <a:pPr lvl="1">
              <a:spcBef>
                <a:spcPct val="50000"/>
              </a:spcBef>
            </a:pPr>
            <a:r>
              <a:rPr lang="en-US" dirty="0">
                <a:sym typeface="Wingdings" panose="05000000000000000000" pitchFamily="2" charset="2"/>
              </a:rPr>
              <a:t> A requirement in the bond indenture that  the firm pay off a portion of the bond issue each year. </a:t>
            </a:r>
            <a:endParaRPr lang="en-US" dirty="0">
              <a:sym typeface="Wingdings" panose="05000000000000000000" pitchFamily="2" charset="2"/>
            </a:endParaRPr>
          </a:p>
          <a:p>
            <a:pPr lvl="1">
              <a:spcBef>
                <a:spcPct val="50000"/>
              </a:spcBef>
            </a:pPr>
            <a:r>
              <a:rPr lang="en-US" dirty="0"/>
              <a:t>Funds set aside by the issuer to ensure the firm is able to redeem the bond at maturity. </a:t>
            </a:r>
            <a:endParaRPr lang="en-US" dirty="0">
              <a:sym typeface="Wingdings" panose="05000000000000000000" pitchFamily="2" charset="2"/>
            </a:endParaRPr>
          </a:p>
          <a:p>
            <a:pPr lvl="1">
              <a:spcBef>
                <a:spcPct val="50000"/>
              </a:spcBef>
            </a:pPr>
            <a:r>
              <a:rPr lang="en-US" dirty="0">
                <a:sym typeface="Wingdings" panose="05000000000000000000" pitchFamily="2" charset="2"/>
              </a:rPr>
              <a:t>Reduce the probability of default when the issue mature. </a:t>
            </a:r>
            <a:endParaRPr lang="en-US" dirty="0"/>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a:xfrm>
            <a:off x="381000" y="0"/>
            <a:ext cx="8229600" cy="1143000"/>
          </a:xfrm>
        </p:spPr>
        <p:txBody>
          <a:bodyPr/>
          <a:lstStyle/>
          <a:p>
            <a:r>
              <a:rPr lang="en-US" sz="3200" b="1" dirty="0">
                <a:solidFill>
                  <a:srgbClr val="FF0000"/>
                </a:solidFill>
              </a:rPr>
              <a:t>Characteristics of Corporate Bonds</a:t>
            </a:r>
            <a:endParaRPr lang="en-US" sz="3200" dirty="0"/>
          </a:p>
        </p:txBody>
      </p:sp>
      <p:sp>
        <p:nvSpPr>
          <p:cNvPr id="52229" name="Rectangle 5"/>
          <p:cNvSpPr>
            <a:spLocks noGrp="1" noChangeArrowheads="1"/>
          </p:cNvSpPr>
          <p:nvPr>
            <p:ph type="body" idx="1"/>
          </p:nvPr>
        </p:nvSpPr>
        <p:spPr>
          <a:xfrm>
            <a:off x="228600" y="1066800"/>
            <a:ext cx="8458200" cy="5181600"/>
          </a:xfrm>
        </p:spPr>
        <p:txBody>
          <a:bodyPr>
            <a:normAutofit fontScale="92500" lnSpcReduction="20000"/>
          </a:bodyPr>
          <a:lstStyle/>
          <a:p>
            <a:pPr>
              <a:spcBef>
                <a:spcPct val="50000"/>
              </a:spcBef>
            </a:pPr>
            <a:r>
              <a:rPr lang="en-US" b="1" dirty="0"/>
              <a:t>Conversion</a:t>
            </a:r>
            <a:r>
              <a:rPr lang="en-US" dirty="0"/>
              <a:t> </a:t>
            </a:r>
            <a:endParaRPr lang="en-US" dirty="0"/>
          </a:p>
          <a:p>
            <a:pPr lvl="1" algn="just">
              <a:spcBef>
                <a:spcPct val="50000"/>
              </a:spcBef>
            </a:pPr>
            <a:r>
              <a:rPr lang="en-US" dirty="0"/>
              <a:t>The bond can be converted into certain number of common shares at </a:t>
            </a:r>
            <a:r>
              <a:rPr lang="en-US" dirty="0">
                <a:solidFill>
                  <a:srgbClr val="FF0000"/>
                </a:solidFill>
              </a:rPr>
              <a:t>the discretion of the bondholder </a:t>
            </a:r>
            <a:r>
              <a:rPr lang="en-US" dirty="0">
                <a:sym typeface="Wingdings" panose="05000000000000000000" pitchFamily="2" charset="2"/>
              </a:rPr>
              <a:t> Convertible bond</a:t>
            </a:r>
            <a:endParaRPr lang="en-US" dirty="0"/>
          </a:p>
          <a:p>
            <a:pPr lvl="1" algn="just">
              <a:spcBef>
                <a:spcPct val="50000"/>
              </a:spcBef>
            </a:pPr>
            <a:r>
              <a:rPr lang="en-US" dirty="0"/>
              <a:t>Similar to a stock option, but usually more limited.</a:t>
            </a:r>
            <a:endParaRPr lang="en-US" dirty="0"/>
          </a:p>
          <a:p>
            <a:pPr lvl="1" algn="just">
              <a:spcBef>
                <a:spcPct val="50000"/>
              </a:spcBef>
            </a:pPr>
            <a:r>
              <a:rPr lang="en-US" dirty="0"/>
              <a:t>Issuing convertible bonds is one way that firms avoid sending negative signal to the market (if managers believe that the firm will perform well in the future, they can issue convertible bonds. If the managers are correct and the stock price rises, the bondholders will convert to stocks. Alternatively, bondholders have the option not to convert if managers turn out to be wrong). </a:t>
            </a:r>
            <a:endParaRPr lang="en-US" dirty="0"/>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en-US" dirty="0"/>
              <a:t>Junk Bonds</a:t>
            </a:r>
            <a:endParaRPr lang="en-US" dirty="0"/>
          </a:p>
          <a:p>
            <a:pPr lvl="1"/>
            <a:r>
              <a:rPr lang="en-US" dirty="0"/>
              <a:t>Debt that is rated </a:t>
            </a:r>
            <a:r>
              <a:rPr lang="en-US" dirty="0">
                <a:solidFill>
                  <a:srgbClr val="FF0000"/>
                </a:solidFill>
              </a:rPr>
              <a:t>below BBB</a:t>
            </a:r>
            <a:endParaRPr lang="en-US" dirty="0">
              <a:solidFill>
                <a:srgbClr val="FF0000"/>
              </a:solidFill>
            </a:endParaRPr>
          </a:p>
          <a:p>
            <a:pPr lvl="1"/>
            <a:r>
              <a:rPr lang="en-US" dirty="0"/>
              <a:t>Often, trusts and insurance companies are not permitted to invest in junk debt</a:t>
            </a:r>
            <a:endParaRPr lang="en-US" dirty="0"/>
          </a:p>
          <a:p>
            <a:pPr lvl="1"/>
            <a:r>
              <a:rPr lang="en-US" dirty="0"/>
              <a:t>Michael Milken developed this market in the mid-1980s, although he was convicted of insider trading</a:t>
            </a:r>
            <a:endParaRPr lang="en-US" dirty="0"/>
          </a:p>
        </p:txBody>
      </p:sp>
      <p:sp>
        <p:nvSpPr>
          <p:cNvPr id="101381" name="Rectangle 5"/>
          <p:cNvSpPr>
            <a:spLocks noGrp="1" noChangeArrowheads="1"/>
          </p:cNvSpPr>
          <p:nvPr>
            <p:ph type="title"/>
          </p:nvPr>
        </p:nvSpPr>
        <p:spPr>
          <a:noFill/>
        </p:spPr>
        <p:txBody>
          <a:bodyPr/>
          <a:lstStyle/>
          <a:p>
            <a:r>
              <a:rPr lang="en-US" sz="3200" b="1" dirty="0">
                <a:solidFill>
                  <a:srgbClr val="FF0000"/>
                </a:solidFill>
              </a:rPr>
              <a:t>Characteristics of Corporate Bonds</a:t>
            </a:r>
            <a:endParaRPr lang="en-US" sz="3200" dirty="0"/>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t>Corporate Bonds: Debt Ratings</a:t>
            </a:r>
            <a:endParaRPr lang="en-US"/>
          </a:p>
        </p:txBody>
      </p:sp>
      <p:sp>
        <p:nvSpPr>
          <p:cNvPr id="102403" name="Rectangle 3"/>
          <p:cNvSpPr>
            <a:spLocks noGrp="1" noChangeArrowheads="1"/>
          </p:cNvSpPr>
          <p:nvPr>
            <p:ph type="body" idx="1"/>
          </p:nvPr>
        </p:nvSpPr>
        <p:spPr/>
        <p:txBody>
          <a:bodyPr/>
          <a:lstStyle/>
          <a:p>
            <a:pPr>
              <a:buFont typeface="Times"/>
              <a:buNone/>
            </a:pPr>
            <a:r>
              <a:rPr lang="en-US" dirty="0"/>
              <a:t>	The next slide explains in further details the rating scale for corporate debt.  The rating scale is for Moody’s.  Both Standard and Poor’s and Fitch have similar debt </a:t>
            </a:r>
            <a:br>
              <a:rPr lang="en-US" dirty="0"/>
            </a:br>
            <a:r>
              <a:rPr lang="en-US" dirty="0"/>
              <a:t>rating scales.</a:t>
            </a:r>
            <a:endParaRPr lang="en-US" dirty="0"/>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Rectangle 11"/>
          <p:cNvSpPr>
            <a:spLocks noGrp="1" noChangeArrowheads="1"/>
          </p:cNvSpPr>
          <p:nvPr>
            <p:ph type="title"/>
          </p:nvPr>
        </p:nvSpPr>
        <p:spPr>
          <a:xfrm>
            <a:off x="347663" y="152400"/>
            <a:ext cx="3124200" cy="2133600"/>
          </a:xfrm>
        </p:spPr>
        <p:txBody>
          <a:bodyPr/>
          <a:lstStyle/>
          <a:p>
            <a:pPr algn="l"/>
            <a:r>
              <a:rPr lang="en-US"/>
              <a:t>Corporate Bonds: </a:t>
            </a:r>
            <a:br>
              <a:rPr lang="en-US"/>
            </a:br>
            <a:r>
              <a:rPr lang="en-US"/>
              <a:t>Debt Ratings</a:t>
            </a:r>
            <a:endParaRPr lang="en-US"/>
          </a:p>
        </p:txBody>
      </p:sp>
      <p:pic>
        <p:nvPicPr>
          <p:cNvPr id="54285" name="Picture 13" descr="mishkin_10t02"/>
          <p:cNvPicPr preferRelativeResize="0">
            <a:picLocks noChangeAspect="1" noChangeArrowheads="1"/>
          </p:cNvPicPr>
          <p:nvPr>
            <p:custDataLst>
              <p:tags r:id="rId1"/>
            </p:custDataLst>
          </p:nvPr>
        </p:nvPicPr>
        <p:blipFill>
          <a:blip r:embed="rId2" cstate="print"/>
          <a:srcRect/>
          <a:stretch>
            <a:fillRect/>
          </a:stretch>
        </p:blipFill>
        <p:spPr bwMode="auto">
          <a:xfrm>
            <a:off x="3746500" y="22225"/>
            <a:ext cx="5245100" cy="6794500"/>
          </a:xfrm>
          <a:prstGeom prst="rect">
            <a:avLst/>
          </a:prstGeom>
          <a:noFill/>
          <a:ln w="9525">
            <a:noFill/>
            <a:miter lim="800000"/>
            <a:headEnd/>
            <a:tailEnd/>
          </a:ln>
          <a:effec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Bond valuation</a:t>
            </a:r>
            <a:endParaRPr lang="en-US" dirty="0">
              <a:solidFill>
                <a:srgbClr val="FF0000"/>
              </a:solidFill>
            </a:endParaRPr>
          </a:p>
        </p:txBody>
      </p:sp>
      <p:sp>
        <p:nvSpPr>
          <p:cNvPr id="3" name="Content Placeholder 2"/>
          <p:cNvSpPr>
            <a:spLocks noGrp="1"/>
          </p:cNvSpPr>
          <p:nvPr>
            <p:ph idx="1"/>
          </p:nvPr>
        </p:nvSpPr>
        <p:spPr/>
        <p:txBody>
          <a:bodyPr/>
          <a:lstStyle/>
          <a:p>
            <a:r>
              <a:rPr lang="en-US" dirty="0"/>
              <a:t>Bond valuation</a:t>
            </a:r>
            <a:endParaRPr lang="en-US" dirty="0"/>
          </a:p>
          <a:p>
            <a:r>
              <a:rPr lang="en-US" dirty="0"/>
              <a:t>Dynamics Behavior of Bond Prices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Cash Flow Pattern of a Bond</a:t>
            </a:r>
            <a:endParaRPr lang="en-US"/>
          </a:p>
        </p:txBody>
      </p:sp>
      <p:sp>
        <p:nvSpPr>
          <p:cNvPr id="271388" name="Text Box 28"/>
          <p:cNvSpPr txBox="1">
            <a:spLocks noChangeArrowheads="1"/>
          </p:cNvSpPr>
          <p:nvPr/>
        </p:nvSpPr>
        <p:spPr bwMode="auto">
          <a:xfrm>
            <a:off x="900113" y="5308600"/>
            <a:ext cx="7272337" cy="711200"/>
          </a:xfrm>
          <a:prstGeom prst="rect">
            <a:avLst/>
          </a:prstGeom>
          <a:solidFill>
            <a:srgbClr val="FFFF99"/>
          </a:solidFill>
          <a:ln w="9525">
            <a:solidFill>
              <a:srgbClr val="FFFF00"/>
            </a:solidFill>
            <a:miter lim="800000"/>
          </a:ln>
          <a:effectLst/>
        </p:spPr>
        <p:txBody>
          <a:bodyPr>
            <a:spAutoFit/>
          </a:bodyPr>
          <a:lstStyle/>
          <a:p>
            <a:pPr algn="ctr">
              <a:spcBef>
                <a:spcPct val="50000"/>
              </a:spcBef>
            </a:pPr>
            <a:r>
              <a:rPr lang="en-US" sz="2000">
                <a:solidFill>
                  <a:schemeClr val="tx2"/>
                </a:solidFill>
                <a:latin typeface="Times New Roman" panose="02020603050405020304" pitchFamily="18" charset="0"/>
              </a:rPr>
              <a:t>The Purchase Price or Market Price of a bond is simply the present value of the cash inflows, discounted at the bond’s yield-to-maturity</a:t>
            </a:r>
            <a:endParaRPr lang="en-US" sz="2000">
              <a:solidFill>
                <a:schemeClr val="tx2"/>
              </a:solidFill>
              <a:latin typeface="Times New Roman" panose="02020603050405020304" pitchFamily="18" charset="0"/>
            </a:endParaRPr>
          </a:p>
        </p:txBody>
      </p:sp>
      <p:grpSp>
        <p:nvGrpSpPr>
          <p:cNvPr id="2" name="Group 33"/>
          <p:cNvGrpSpPr/>
          <p:nvPr/>
        </p:nvGrpSpPr>
        <p:grpSpPr bwMode="auto">
          <a:xfrm>
            <a:off x="0" y="1524000"/>
            <a:ext cx="9251950" cy="2846388"/>
            <a:chOff x="0" y="1370"/>
            <a:chExt cx="5828" cy="1793"/>
          </a:xfrm>
        </p:grpSpPr>
        <p:sp>
          <p:nvSpPr>
            <p:cNvPr id="271364" name="Line 4"/>
            <p:cNvSpPr>
              <a:spLocks noChangeShapeType="1"/>
            </p:cNvSpPr>
            <p:nvPr/>
          </p:nvSpPr>
          <p:spPr bwMode="auto">
            <a:xfrm flipV="1">
              <a:off x="680" y="1776"/>
              <a:ext cx="4024" cy="2"/>
            </a:xfrm>
            <a:prstGeom prst="line">
              <a:avLst/>
            </a:prstGeom>
            <a:noFill/>
            <a:ln w="38100">
              <a:solidFill>
                <a:schemeClr val="bg1"/>
              </a:solidFill>
              <a:round/>
            </a:ln>
            <a:effectLst/>
          </p:spPr>
          <p:txBody>
            <a:bodyPr anchor="ctr"/>
            <a:lstStyle/>
            <a:p>
              <a:endParaRPr lang="en-US"/>
            </a:p>
          </p:txBody>
        </p:sp>
        <p:sp>
          <p:nvSpPr>
            <p:cNvPr id="271365" name="Line 5"/>
            <p:cNvSpPr>
              <a:spLocks noChangeShapeType="1"/>
            </p:cNvSpPr>
            <p:nvPr/>
          </p:nvSpPr>
          <p:spPr bwMode="auto">
            <a:xfrm>
              <a:off x="680" y="1687"/>
              <a:ext cx="0" cy="227"/>
            </a:xfrm>
            <a:prstGeom prst="line">
              <a:avLst/>
            </a:prstGeom>
            <a:noFill/>
            <a:ln w="9525">
              <a:solidFill>
                <a:schemeClr val="bg1"/>
              </a:solidFill>
              <a:round/>
            </a:ln>
            <a:effectLst/>
          </p:spPr>
          <p:txBody>
            <a:bodyPr anchor="ctr"/>
            <a:lstStyle/>
            <a:p>
              <a:endParaRPr lang="en-US"/>
            </a:p>
          </p:txBody>
        </p:sp>
        <p:sp>
          <p:nvSpPr>
            <p:cNvPr id="271366" name="Line 6"/>
            <p:cNvSpPr>
              <a:spLocks noChangeShapeType="1"/>
            </p:cNvSpPr>
            <p:nvPr/>
          </p:nvSpPr>
          <p:spPr bwMode="auto">
            <a:xfrm>
              <a:off x="1542" y="1687"/>
              <a:ext cx="0" cy="227"/>
            </a:xfrm>
            <a:prstGeom prst="line">
              <a:avLst/>
            </a:prstGeom>
            <a:noFill/>
            <a:ln w="9525">
              <a:solidFill>
                <a:schemeClr val="bg1"/>
              </a:solidFill>
              <a:round/>
            </a:ln>
            <a:effectLst/>
          </p:spPr>
          <p:txBody>
            <a:bodyPr anchor="ctr"/>
            <a:lstStyle/>
            <a:p>
              <a:endParaRPr lang="en-US"/>
            </a:p>
          </p:txBody>
        </p:sp>
        <p:sp>
          <p:nvSpPr>
            <p:cNvPr id="271367" name="Line 7"/>
            <p:cNvSpPr>
              <a:spLocks noChangeShapeType="1"/>
            </p:cNvSpPr>
            <p:nvPr/>
          </p:nvSpPr>
          <p:spPr bwMode="auto">
            <a:xfrm>
              <a:off x="2449" y="1687"/>
              <a:ext cx="0" cy="227"/>
            </a:xfrm>
            <a:prstGeom prst="line">
              <a:avLst/>
            </a:prstGeom>
            <a:noFill/>
            <a:ln w="9525">
              <a:solidFill>
                <a:schemeClr val="bg1"/>
              </a:solidFill>
              <a:round/>
            </a:ln>
            <a:effectLst/>
          </p:spPr>
          <p:txBody>
            <a:bodyPr anchor="ctr"/>
            <a:lstStyle/>
            <a:p>
              <a:endParaRPr lang="en-US"/>
            </a:p>
          </p:txBody>
        </p:sp>
        <p:sp>
          <p:nvSpPr>
            <p:cNvPr id="271368" name="Line 8"/>
            <p:cNvSpPr>
              <a:spLocks noChangeShapeType="1"/>
            </p:cNvSpPr>
            <p:nvPr/>
          </p:nvSpPr>
          <p:spPr bwMode="auto">
            <a:xfrm>
              <a:off x="3356" y="1687"/>
              <a:ext cx="0" cy="227"/>
            </a:xfrm>
            <a:prstGeom prst="line">
              <a:avLst/>
            </a:prstGeom>
            <a:noFill/>
            <a:ln w="9525">
              <a:solidFill>
                <a:schemeClr val="bg1"/>
              </a:solidFill>
              <a:round/>
            </a:ln>
            <a:effectLst/>
          </p:spPr>
          <p:txBody>
            <a:bodyPr anchor="ctr"/>
            <a:lstStyle/>
            <a:p>
              <a:endParaRPr lang="en-US"/>
            </a:p>
          </p:txBody>
        </p:sp>
        <p:sp>
          <p:nvSpPr>
            <p:cNvPr id="271369" name="Line 9"/>
            <p:cNvSpPr>
              <a:spLocks noChangeShapeType="1"/>
            </p:cNvSpPr>
            <p:nvPr/>
          </p:nvSpPr>
          <p:spPr bwMode="auto">
            <a:xfrm>
              <a:off x="4309" y="1687"/>
              <a:ext cx="0" cy="227"/>
            </a:xfrm>
            <a:prstGeom prst="line">
              <a:avLst/>
            </a:prstGeom>
            <a:noFill/>
            <a:ln w="9525">
              <a:solidFill>
                <a:schemeClr val="bg1"/>
              </a:solidFill>
              <a:round/>
            </a:ln>
            <a:effectLst/>
          </p:spPr>
          <p:txBody>
            <a:bodyPr anchor="ctr"/>
            <a:lstStyle/>
            <a:p>
              <a:endParaRPr lang="en-US"/>
            </a:p>
          </p:txBody>
        </p:sp>
        <p:sp>
          <p:nvSpPr>
            <p:cNvPr id="271370" name="Line 10"/>
            <p:cNvSpPr>
              <a:spLocks noChangeShapeType="1"/>
            </p:cNvSpPr>
            <p:nvPr/>
          </p:nvSpPr>
          <p:spPr bwMode="auto">
            <a:xfrm>
              <a:off x="5261" y="1687"/>
              <a:ext cx="0" cy="227"/>
            </a:xfrm>
            <a:prstGeom prst="line">
              <a:avLst/>
            </a:prstGeom>
            <a:noFill/>
            <a:ln w="9525">
              <a:solidFill>
                <a:schemeClr val="bg1"/>
              </a:solidFill>
              <a:round/>
            </a:ln>
            <a:effectLst/>
          </p:spPr>
          <p:txBody>
            <a:bodyPr anchor="ctr"/>
            <a:lstStyle/>
            <a:p>
              <a:endParaRPr lang="en-US"/>
            </a:p>
          </p:txBody>
        </p:sp>
        <p:sp>
          <p:nvSpPr>
            <p:cNvPr id="271371" name="Text Box 11"/>
            <p:cNvSpPr txBox="1">
              <a:spLocks noChangeArrowheads="1"/>
            </p:cNvSpPr>
            <p:nvPr/>
          </p:nvSpPr>
          <p:spPr bwMode="auto">
            <a:xfrm>
              <a:off x="453" y="1415"/>
              <a:ext cx="454" cy="288"/>
            </a:xfrm>
            <a:prstGeom prst="rect">
              <a:avLst/>
            </a:prstGeom>
            <a:noFill/>
            <a:ln w="9525">
              <a:noFill/>
              <a:miter lim="800000"/>
            </a:ln>
            <a:effectLst/>
          </p:spPr>
          <p:txBody>
            <a:bodyPr>
              <a:spAutoFit/>
            </a:bodyPr>
            <a:lstStyle/>
            <a:p>
              <a:pPr algn="ctr">
                <a:spcBef>
                  <a:spcPct val="50000"/>
                </a:spcBef>
              </a:pPr>
              <a:r>
                <a:rPr lang="en-US" sz="2400" dirty="0">
                  <a:latin typeface="Times New Roman" panose="02020603050405020304" pitchFamily="18" charset="0"/>
                </a:rPr>
                <a:t>0</a:t>
              </a:r>
              <a:endParaRPr lang="en-US" sz="2400" dirty="0">
                <a:latin typeface="Times New Roman" panose="02020603050405020304" pitchFamily="18" charset="0"/>
              </a:endParaRPr>
            </a:p>
          </p:txBody>
        </p:sp>
        <p:sp>
          <p:nvSpPr>
            <p:cNvPr id="271372" name="Text Box 12"/>
            <p:cNvSpPr txBox="1">
              <a:spLocks noChangeArrowheads="1"/>
            </p:cNvSpPr>
            <p:nvPr/>
          </p:nvSpPr>
          <p:spPr bwMode="auto">
            <a:xfrm>
              <a:off x="2222" y="1415"/>
              <a:ext cx="454"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2</a:t>
              </a:r>
              <a:endParaRPr lang="en-US" sz="2400">
                <a:latin typeface="Times New Roman" panose="02020603050405020304" pitchFamily="18" charset="0"/>
              </a:endParaRPr>
            </a:p>
          </p:txBody>
        </p:sp>
        <p:sp>
          <p:nvSpPr>
            <p:cNvPr id="271373" name="Text Box 13"/>
            <p:cNvSpPr txBox="1">
              <a:spLocks noChangeArrowheads="1"/>
            </p:cNvSpPr>
            <p:nvPr/>
          </p:nvSpPr>
          <p:spPr bwMode="auto">
            <a:xfrm>
              <a:off x="3129" y="1370"/>
              <a:ext cx="454"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3</a:t>
              </a:r>
              <a:endParaRPr lang="en-US" sz="2400">
                <a:latin typeface="Times New Roman" panose="02020603050405020304" pitchFamily="18" charset="0"/>
              </a:endParaRPr>
            </a:p>
          </p:txBody>
        </p:sp>
        <p:sp>
          <p:nvSpPr>
            <p:cNvPr id="271374" name="Text Box 14"/>
            <p:cNvSpPr txBox="1">
              <a:spLocks noChangeArrowheads="1"/>
            </p:cNvSpPr>
            <p:nvPr/>
          </p:nvSpPr>
          <p:spPr bwMode="auto">
            <a:xfrm>
              <a:off x="4082" y="1415"/>
              <a:ext cx="454"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4</a:t>
              </a:r>
              <a:endParaRPr lang="en-US" sz="2400">
                <a:latin typeface="Times New Roman" panose="02020603050405020304" pitchFamily="18" charset="0"/>
              </a:endParaRPr>
            </a:p>
          </p:txBody>
        </p:sp>
        <p:sp>
          <p:nvSpPr>
            <p:cNvPr id="271375" name="Text Box 15"/>
            <p:cNvSpPr txBox="1">
              <a:spLocks noChangeArrowheads="1"/>
            </p:cNvSpPr>
            <p:nvPr/>
          </p:nvSpPr>
          <p:spPr bwMode="auto">
            <a:xfrm>
              <a:off x="5035" y="1415"/>
              <a:ext cx="454"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n</a:t>
              </a:r>
              <a:endParaRPr lang="en-US" sz="2400">
                <a:latin typeface="Times New Roman" panose="02020603050405020304" pitchFamily="18" charset="0"/>
              </a:endParaRPr>
            </a:p>
          </p:txBody>
        </p:sp>
        <p:sp>
          <p:nvSpPr>
            <p:cNvPr id="271376" name="Text Box 16"/>
            <p:cNvSpPr txBox="1">
              <a:spLocks noChangeArrowheads="1"/>
            </p:cNvSpPr>
            <p:nvPr/>
          </p:nvSpPr>
          <p:spPr bwMode="auto">
            <a:xfrm>
              <a:off x="1315" y="1415"/>
              <a:ext cx="454"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1</a:t>
              </a:r>
              <a:endParaRPr lang="en-US" sz="2400">
                <a:latin typeface="Times New Roman" panose="02020603050405020304" pitchFamily="18" charset="0"/>
              </a:endParaRPr>
            </a:p>
          </p:txBody>
        </p:sp>
        <p:sp>
          <p:nvSpPr>
            <p:cNvPr id="271377" name="Text Box 17"/>
            <p:cNvSpPr txBox="1">
              <a:spLocks noChangeArrowheads="1"/>
            </p:cNvSpPr>
            <p:nvPr/>
          </p:nvSpPr>
          <p:spPr bwMode="auto">
            <a:xfrm>
              <a:off x="1043" y="1869"/>
              <a:ext cx="907" cy="288"/>
            </a:xfrm>
            <a:prstGeom prst="rect">
              <a:avLst/>
            </a:prstGeom>
            <a:noFill/>
            <a:ln w="9525">
              <a:noFill/>
              <a:miter lim="800000"/>
            </a:ln>
            <a:effectLst/>
          </p:spPr>
          <p:txBody>
            <a:bodyPr>
              <a:spAutoFit/>
            </a:bodyPr>
            <a:lstStyle/>
            <a:p>
              <a:pPr algn="ctr">
                <a:spcBef>
                  <a:spcPct val="50000"/>
                </a:spcBef>
              </a:pPr>
              <a:r>
                <a:rPr lang="en-US" sz="2400" dirty="0">
                  <a:latin typeface="Times New Roman" panose="02020603050405020304" pitchFamily="18" charset="0"/>
                </a:rPr>
                <a:t>Coupon</a:t>
              </a:r>
              <a:endParaRPr lang="en-US" sz="2400" dirty="0">
                <a:latin typeface="Times New Roman" panose="02020603050405020304" pitchFamily="18" charset="0"/>
              </a:endParaRPr>
            </a:p>
          </p:txBody>
        </p:sp>
        <p:sp>
          <p:nvSpPr>
            <p:cNvPr id="271378" name="Text Box 18"/>
            <p:cNvSpPr txBox="1">
              <a:spLocks noChangeArrowheads="1"/>
            </p:cNvSpPr>
            <p:nvPr/>
          </p:nvSpPr>
          <p:spPr bwMode="auto">
            <a:xfrm>
              <a:off x="1950" y="1869"/>
              <a:ext cx="907" cy="288"/>
            </a:xfrm>
            <a:prstGeom prst="rect">
              <a:avLst/>
            </a:prstGeom>
            <a:noFill/>
            <a:ln w="9525">
              <a:noFill/>
              <a:miter lim="800000"/>
            </a:ln>
            <a:effectLst/>
          </p:spPr>
          <p:txBody>
            <a:bodyPr>
              <a:spAutoFit/>
            </a:bodyPr>
            <a:lstStyle/>
            <a:p>
              <a:pPr algn="ctr">
                <a:spcBef>
                  <a:spcPct val="50000"/>
                </a:spcBef>
              </a:pPr>
              <a:r>
                <a:rPr lang="en-US" sz="2400" dirty="0">
                  <a:latin typeface="Times New Roman" panose="02020603050405020304" pitchFamily="18" charset="0"/>
                </a:rPr>
                <a:t>Coupon</a:t>
              </a:r>
              <a:endParaRPr lang="en-US" sz="2400" dirty="0">
                <a:latin typeface="Times New Roman" panose="02020603050405020304" pitchFamily="18" charset="0"/>
              </a:endParaRPr>
            </a:p>
          </p:txBody>
        </p:sp>
        <p:sp>
          <p:nvSpPr>
            <p:cNvPr id="271379" name="Text Box 19"/>
            <p:cNvSpPr txBox="1">
              <a:spLocks noChangeArrowheads="1"/>
            </p:cNvSpPr>
            <p:nvPr/>
          </p:nvSpPr>
          <p:spPr bwMode="auto">
            <a:xfrm>
              <a:off x="2857" y="1869"/>
              <a:ext cx="907"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Coupon</a:t>
              </a:r>
              <a:endParaRPr lang="en-US" sz="2400">
                <a:latin typeface="Times New Roman" panose="02020603050405020304" pitchFamily="18" charset="0"/>
              </a:endParaRPr>
            </a:p>
          </p:txBody>
        </p:sp>
        <p:sp>
          <p:nvSpPr>
            <p:cNvPr id="271380" name="Text Box 20"/>
            <p:cNvSpPr txBox="1">
              <a:spLocks noChangeArrowheads="1"/>
            </p:cNvSpPr>
            <p:nvPr/>
          </p:nvSpPr>
          <p:spPr bwMode="auto">
            <a:xfrm>
              <a:off x="3810" y="1869"/>
              <a:ext cx="907"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Coupon</a:t>
              </a:r>
              <a:endParaRPr lang="en-US" sz="2400">
                <a:latin typeface="Times New Roman" panose="02020603050405020304" pitchFamily="18" charset="0"/>
              </a:endParaRPr>
            </a:p>
          </p:txBody>
        </p:sp>
        <p:sp>
          <p:nvSpPr>
            <p:cNvPr id="271381" name="Text Box 21"/>
            <p:cNvSpPr txBox="1">
              <a:spLocks noChangeArrowheads="1"/>
            </p:cNvSpPr>
            <p:nvPr/>
          </p:nvSpPr>
          <p:spPr bwMode="auto">
            <a:xfrm>
              <a:off x="4762" y="1869"/>
              <a:ext cx="907"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Coupon +</a:t>
              </a:r>
              <a:endParaRPr lang="en-US" sz="2400">
                <a:latin typeface="Times New Roman" panose="02020603050405020304" pitchFamily="18" charset="0"/>
              </a:endParaRPr>
            </a:p>
          </p:txBody>
        </p:sp>
        <p:sp>
          <p:nvSpPr>
            <p:cNvPr id="271382" name="Text Box 22"/>
            <p:cNvSpPr txBox="1">
              <a:spLocks noChangeArrowheads="1"/>
            </p:cNvSpPr>
            <p:nvPr/>
          </p:nvSpPr>
          <p:spPr bwMode="auto">
            <a:xfrm>
              <a:off x="4717" y="2125"/>
              <a:ext cx="1111" cy="288"/>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Face Value</a:t>
              </a:r>
              <a:endParaRPr lang="en-US" sz="2400">
                <a:latin typeface="Times New Roman" panose="02020603050405020304" pitchFamily="18" charset="0"/>
              </a:endParaRPr>
            </a:p>
          </p:txBody>
        </p:sp>
        <p:sp>
          <p:nvSpPr>
            <p:cNvPr id="271383" name="Text Box 23"/>
            <p:cNvSpPr txBox="1">
              <a:spLocks noChangeArrowheads="1"/>
            </p:cNvSpPr>
            <p:nvPr/>
          </p:nvSpPr>
          <p:spPr bwMode="auto">
            <a:xfrm>
              <a:off x="226" y="1869"/>
              <a:ext cx="907" cy="523"/>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Purchase Price</a:t>
              </a:r>
              <a:endParaRPr lang="en-US" sz="2400">
                <a:latin typeface="Times New Roman" panose="02020603050405020304" pitchFamily="18" charset="0"/>
              </a:endParaRPr>
            </a:p>
          </p:txBody>
        </p:sp>
        <p:sp>
          <p:nvSpPr>
            <p:cNvPr id="271384" name="AutoShape 24"/>
            <p:cNvSpPr/>
            <p:nvPr/>
          </p:nvSpPr>
          <p:spPr bwMode="auto">
            <a:xfrm rot="16200000">
              <a:off x="3311" y="281"/>
              <a:ext cx="317" cy="4491"/>
            </a:xfrm>
            <a:prstGeom prst="leftBrace">
              <a:avLst>
                <a:gd name="adj1" fmla="val 118060"/>
                <a:gd name="adj2" fmla="val 50000"/>
              </a:avLst>
            </a:prstGeom>
            <a:noFill/>
            <a:ln w="9525">
              <a:solidFill>
                <a:schemeClr val="tx1"/>
              </a:solidFill>
              <a:round/>
            </a:ln>
            <a:effectLst/>
          </p:spPr>
          <p:txBody>
            <a:bodyPr wrap="none" anchor="ctr"/>
            <a:lstStyle/>
            <a:p>
              <a:endParaRPr lang="en-US"/>
            </a:p>
          </p:txBody>
        </p:sp>
        <p:sp>
          <p:nvSpPr>
            <p:cNvPr id="271385" name="Text Box 25"/>
            <p:cNvSpPr txBox="1">
              <a:spLocks noChangeArrowheads="1"/>
            </p:cNvSpPr>
            <p:nvPr/>
          </p:nvSpPr>
          <p:spPr bwMode="auto">
            <a:xfrm>
              <a:off x="2766" y="2640"/>
              <a:ext cx="1316" cy="523"/>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Cash Inflows to the Investor</a:t>
              </a:r>
              <a:endParaRPr lang="en-US" sz="2400">
                <a:latin typeface="Times New Roman" panose="02020603050405020304" pitchFamily="18" charset="0"/>
              </a:endParaRPr>
            </a:p>
          </p:txBody>
        </p:sp>
        <p:sp>
          <p:nvSpPr>
            <p:cNvPr id="271386" name="AutoShape 26"/>
            <p:cNvSpPr/>
            <p:nvPr/>
          </p:nvSpPr>
          <p:spPr bwMode="auto">
            <a:xfrm rot="16200000">
              <a:off x="589" y="2051"/>
              <a:ext cx="227" cy="862"/>
            </a:xfrm>
            <a:prstGeom prst="leftBrace">
              <a:avLst>
                <a:gd name="adj1" fmla="val 31645"/>
                <a:gd name="adj2" fmla="val 50000"/>
              </a:avLst>
            </a:prstGeom>
            <a:noFill/>
            <a:ln w="9525">
              <a:solidFill>
                <a:schemeClr val="tx1"/>
              </a:solidFill>
              <a:round/>
            </a:ln>
            <a:effectLst/>
          </p:spPr>
          <p:txBody>
            <a:bodyPr wrap="none" anchor="ctr"/>
            <a:lstStyle/>
            <a:p>
              <a:endParaRPr lang="en-US"/>
            </a:p>
          </p:txBody>
        </p:sp>
        <p:sp>
          <p:nvSpPr>
            <p:cNvPr id="271387" name="Text Box 27"/>
            <p:cNvSpPr txBox="1">
              <a:spLocks noChangeArrowheads="1"/>
            </p:cNvSpPr>
            <p:nvPr/>
          </p:nvSpPr>
          <p:spPr bwMode="auto">
            <a:xfrm>
              <a:off x="0" y="2624"/>
              <a:ext cx="1360" cy="523"/>
            </a:xfrm>
            <a:prstGeom prst="rect">
              <a:avLst/>
            </a:prstGeom>
            <a:noFill/>
            <a:ln w="9525">
              <a:noFill/>
              <a:miter lim="800000"/>
            </a:ln>
            <a:effectLst/>
          </p:spPr>
          <p:txBody>
            <a:bodyPr>
              <a:spAutoFit/>
            </a:bodyPr>
            <a:lstStyle/>
            <a:p>
              <a:pPr algn="ctr">
                <a:spcBef>
                  <a:spcPct val="50000"/>
                </a:spcBef>
              </a:pPr>
              <a:r>
                <a:rPr lang="en-US" sz="2400">
                  <a:latin typeface="Times New Roman" panose="02020603050405020304" pitchFamily="18" charset="0"/>
                </a:rPr>
                <a:t>Cash Outflows to the Investor</a:t>
              </a:r>
              <a:endParaRPr lang="en-US" sz="2400">
                <a:latin typeface="Times New Roman" panose="02020603050405020304" pitchFamily="18" charset="0"/>
              </a:endParaRPr>
            </a:p>
          </p:txBody>
        </p:sp>
        <p:sp>
          <p:nvSpPr>
            <p:cNvPr id="271389" name="Line 29"/>
            <p:cNvSpPr>
              <a:spLocks noChangeShapeType="1"/>
            </p:cNvSpPr>
            <p:nvPr/>
          </p:nvSpPr>
          <p:spPr bwMode="auto">
            <a:xfrm flipV="1">
              <a:off x="4896" y="1776"/>
              <a:ext cx="355" cy="0"/>
            </a:xfrm>
            <a:prstGeom prst="line">
              <a:avLst/>
            </a:prstGeom>
            <a:noFill/>
            <a:ln w="38100">
              <a:solidFill>
                <a:schemeClr val="bg1"/>
              </a:solidFill>
              <a:round/>
            </a:ln>
            <a:effectLst/>
          </p:spPr>
          <p:txBody>
            <a:bodyPr anchor="ctr"/>
            <a:lstStyle/>
            <a:p>
              <a:endParaRPr lang="en-US"/>
            </a:p>
          </p:txBody>
        </p:sp>
        <p:sp>
          <p:nvSpPr>
            <p:cNvPr id="271390" name="Line 30"/>
            <p:cNvSpPr>
              <a:spLocks noChangeShapeType="1"/>
            </p:cNvSpPr>
            <p:nvPr/>
          </p:nvSpPr>
          <p:spPr bwMode="auto">
            <a:xfrm flipV="1">
              <a:off x="4685" y="1536"/>
              <a:ext cx="115" cy="240"/>
            </a:xfrm>
            <a:prstGeom prst="line">
              <a:avLst/>
            </a:prstGeom>
            <a:noFill/>
            <a:ln w="38100">
              <a:solidFill>
                <a:schemeClr val="bg1"/>
              </a:solidFill>
              <a:round/>
            </a:ln>
            <a:effectLst/>
          </p:spPr>
          <p:txBody>
            <a:bodyPr anchor="ctr"/>
            <a:lstStyle/>
            <a:p>
              <a:endParaRPr lang="en-US"/>
            </a:p>
          </p:txBody>
        </p:sp>
        <p:sp>
          <p:nvSpPr>
            <p:cNvPr id="271391" name="Line 31"/>
            <p:cNvSpPr>
              <a:spLocks noChangeShapeType="1"/>
            </p:cNvSpPr>
            <p:nvPr/>
          </p:nvSpPr>
          <p:spPr bwMode="auto">
            <a:xfrm>
              <a:off x="4800" y="1536"/>
              <a:ext cx="48" cy="384"/>
            </a:xfrm>
            <a:prstGeom prst="line">
              <a:avLst/>
            </a:prstGeom>
            <a:noFill/>
            <a:ln w="38100">
              <a:solidFill>
                <a:schemeClr val="bg1"/>
              </a:solidFill>
              <a:round/>
            </a:ln>
            <a:effectLst/>
          </p:spPr>
          <p:txBody>
            <a:bodyPr anchor="ctr"/>
            <a:lstStyle/>
            <a:p>
              <a:endParaRPr lang="en-US"/>
            </a:p>
          </p:txBody>
        </p:sp>
        <p:sp>
          <p:nvSpPr>
            <p:cNvPr id="271392" name="Line 32"/>
            <p:cNvSpPr>
              <a:spLocks noChangeShapeType="1"/>
            </p:cNvSpPr>
            <p:nvPr/>
          </p:nvSpPr>
          <p:spPr bwMode="auto">
            <a:xfrm flipV="1">
              <a:off x="4848" y="1776"/>
              <a:ext cx="48" cy="144"/>
            </a:xfrm>
            <a:prstGeom prst="line">
              <a:avLst/>
            </a:prstGeom>
            <a:noFill/>
            <a:ln w="38100">
              <a:solidFill>
                <a:schemeClr val="bg1"/>
              </a:solidFill>
              <a:round/>
            </a:ln>
            <a:effectLst/>
          </p:spPr>
          <p:txBody>
            <a:bodyPr anchor="ctr"/>
            <a:lstStyle/>
            <a:p>
              <a:endParaRPr lang="en-US"/>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t>Bond Valuation</a:t>
            </a:r>
            <a:endParaRPr lang="en-US"/>
          </a:p>
        </p:txBody>
      </p:sp>
      <p:sp>
        <p:nvSpPr>
          <p:cNvPr id="376835" name="Rectangle 3"/>
          <p:cNvSpPr>
            <a:spLocks noGrp="1" noChangeArrowheads="1"/>
          </p:cNvSpPr>
          <p:nvPr>
            <p:ph type="body" idx="1"/>
          </p:nvPr>
        </p:nvSpPr>
        <p:spPr>
          <a:xfrm>
            <a:off x="457200" y="2057400"/>
            <a:ext cx="8229600" cy="4068763"/>
          </a:xfrm>
        </p:spPr>
        <p:txBody>
          <a:bodyPr/>
          <a:lstStyle/>
          <a:p>
            <a:r>
              <a:rPr lang="en-US"/>
              <a:t>The value of a bond is a function of:</a:t>
            </a:r>
            <a:endParaRPr lang="en-US"/>
          </a:p>
          <a:p>
            <a:pPr lvl="1"/>
            <a:r>
              <a:rPr lang="en-US"/>
              <a:t>Par value</a:t>
            </a:r>
            <a:endParaRPr lang="en-US"/>
          </a:p>
          <a:p>
            <a:pPr lvl="1"/>
            <a:r>
              <a:rPr lang="en-US"/>
              <a:t>Term to maturity</a:t>
            </a:r>
            <a:endParaRPr lang="en-US"/>
          </a:p>
          <a:p>
            <a:pPr lvl="1"/>
            <a:r>
              <a:rPr lang="en-US"/>
              <a:t>Coupon rate</a:t>
            </a:r>
            <a:endParaRPr lang="en-US"/>
          </a:p>
          <a:p>
            <a:pPr lvl="1"/>
            <a:r>
              <a:rPr lang="en-US"/>
              <a:t>Investor’s required rate of return (discount rate is also known as the bond’s yield to maturity)</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p:cNvSpPr>
            <a:spLocks noGrp="1"/>
          </p:cNvSpPr>
          <p:nvPr>
            <p:ph type="title"/>
          </p:nvPr>
        </p:nvSpPr>
        <p:spPr>
          <a:xfrm>
            <a:off x="381000" y="0"/>
            <a:ext cx="8229600" cy="838200"/>
          </a:xfrm>
        </p:spPr>
        <p:txBody>
          <a:bodyPr>
            <a:normAutofit/>
          </a:bodyPr>
          <a:lstStyle/>
          <a:p>
            <a:pPr eaLnBrk="1" fontAlgn="auto" hangingPunct="1">
              <a:spcAft>
                <a:spcPts val="0"/>
              </a:spcAft>
              <a:defRPr/>
            </a:pPr>
            <a:r>
              <a:rPr lang="en-US" sz="4000" dirty="0">
                <a:solidFill>
                  <a:srgbClr val="FF0000"/>
                </a:solidFill>
                <a:latin typeface="Arial" panose="020B0604020202020204" pitchFamily="34" charset="0"/>
                <a:cs typeface="Arial" panose="020B0604020202020204" pitchFamily="34" charset="0"/>
              </a:rPr>
              <a:t>Bond valuation</a:t>
            </a:r>
            <a:endParaRPr lang="en-US" sz="40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762000"/>
            <a:ext cx="8229600" cy="5364163"/>
          </a:xfrm>
        </p:spPr>
        <p:txBody>
          <a:bodyPr rtlCol="0">
            <a:normAutofit/>
          </a:bodyPr>
          <a:lstStyle/>
          <a:p>
            <a:pPr eaLnBrk="1" fontAlgn="auto" hangingPunct="1">
              <a:spcAft>
                <a:spcPts val="0"/>
              </a:spcAft>
              <a:defRPr/>
            </a:pPr>
            <a:r>
              <a:rPr lang="en-US" dirty="0">
                <a:latin typeface="Arial" panose="020B0604020202020204" pitchFamily="34" charset="0"/>
                <a:cs typeface="Arial" panose="020B0604020202020204" pitchFamily="34" charset="0"/>
              </a:rPr>
              <a:t>Annual coupon bond</a:t>
            </a:r>
            <a:endParaRPr lang="en-US" dirty="0">
              <a:latin typeface="Arial" panose="020B0604020202020204" pitchFamily="34" charset="0"/>
              <a:cs typeface="Arial" panose="020B0604020202020204" pitchFamily="34" charset="0"/>
            </a:endParaRPr>
          </a:p>
          <a:p>
            <a:pPr eaLnBrk="1" fontAlgn="auto" hangingPunct="1">
              <a:spcAft>
                <a:spcPts val="0"/>
              </a:spcAft>
              <a:defRPr/>
            </a:pPr>
            <a:endParaRPr lang="en-US" dirty="0">
              <a:latin typeface="Arial" panose="020B0604020202020204" pitchFamily="34" charset="0"/>
              <a:cs typeface="Arial" panose="020B0604020202020204" pitchFamily="34" charset="0"/>
            </a:endParaRPr>
          </a:p>
          <a:p>
            <a:pPr eaLnBrk="1" fontAlgn="auto" hangingPunct="1">
              <a:spcAft>
                <a:spcPts val="0"/>
              </a:spcAft>
              <a:defRPr/>
            </a:pPr>
            <a:endParaRPr lang="en-US" dirty="0">
              <a:latin typeface="Arial" panose="020B0604020202020204" pitchFamily="34" charset="0"/>
              <a:cs typeface="Arial" panose="020B0604020202020204" pitchFamily="34" charset="0"/>
            </a:endParaRPr>
          </a:p>
          <a:p>
            <a:pPr eaLnBrk="1" fontAlgn="auto" hangingPunct="1">
              <a:spcAft>
                <a:spcPts val="0"/>
              </a:spcAft>
              <a:defRPr/>
            </a:pPr>
            <a:endParaRPr lang="en-US" dirty="0">
              <a:latin typeface="Arial" panose="020B0604020202020204" pitchFamily="34" charset="0"/>
              <a:cs typeface="Arial" panose="020B0604020202020204" pitchFamily="34" charset="0"/>
            </a:endParaRPr>
          </a:p>
          <a:p>
            <a:pPr eaLnBrk="1" fontAlgn="auto" hangingPunct="1">
              <a:spcAft>
                <a:spcPts val="0"/>
              </a:spcAft>
              <a:buNone/>
              <a:defRPr/>
            </a:pPr>
            <a:endParaRPr lang="en-US" dirty="0">
              <a:latin typeface="Arial" panose="020B0604020202020204" pitchFamily="34" charset="0"/>
              <a:cs typeface="Arial" panose="020B0604020202020204" pitchFamily="34" charset="0"/>
            </a:endParaRPr>
          </a:p>
          <a:p>
            <a:pPr eaLnBrk="1" fontAlgn="auto" hangingPunct="1">
              <a:spcAft>
                <a:spcPts val="0"/>
              </a:spcAft>
              <a:defRPr/>
            </a:pPr>
            <a:r>
              <a:rPr lang="en-US" dirty="0"/>
              <a:t>Semiannual coupon bond</a:t>
            </a:r>
            <a:endParaRPr lang="en-US" dirty="0"/>
          </a:p>
        </p:txBody>
      </p:sp>
      <p:sp>
        <p:nvSpPr>
          <p:cNvPr id="1030"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graphicFrame>
        <p:nvGraphicFramePr>
          <p:cNvPr id="1026" name="Object 1"/>
          <p:cNvGraphicFramePr>
            <a:graphicFrameLocks noChangeAspect="1"/>
          </p:cNvGraphicFramePr>
          <p:nvPr/>
        </p:nvGraphicFramePr>
        <p:xfrm>
          <a:off x="2057400" y="1295400"/>
          <a:ext cx="4244975" cy="1066800"/>
        </p:xfrm>
        <a:graphic>
          <a:graphicData uri="http://schemas.openxmlformats.org/presentationml/2006/ole">
            <mc:AlternateContent xmlns:mc="http://schemas.openxmlformats.org/markup-compatibility/2006">
              <mc:Choice xmlns:v="urn:schemas-microsoft-com:vml" Requires="v">
                <p:oleObj spid="_x0000_s2" name="Equation" r:id="rId1" imgW="42672000" imgH="10668000" progId="Equation.3">
                  <p:embed/>
                </p:oleObj>
              </mc:Choice>
              <mc:Fallback>
                <p:oleObj name="Equation" r:id="rId1" imgW="42672000" imgH="106680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42449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graphicFrame>
        <p:nvGraphicFramePr>
          <p:cNvPr id="1027" name="Object 3"/>
          <p:cNvGraphicFramePr>
            <a:graphicFrameLocks noChangeAspect="1"/>
          </p:cNvGraphicFramePr>
          <p:nvPr/>
        </p:nvGraphicFramePr>
        <p:xfrm>
          <a:off x="2667000" y="2514600"/>
          <a:ext cx="5111750" cy="1066800"/>
        </p:xfrm>
        <a:graphic>
          <a:graphicData uri="http://schemas.openxmlformats.org/presentationml/2006/ole">
            <mc:AlternateContent xmlns:mc="http://schemas.openxmlformats.org/markup-compatibility/2006">
              <mc:Choice xmlns:v="urn:schemas-microsoft-com:vml" Requires="v">
                <p:oleObj spid="_x0000_s4" name="Equation" r:id="rId3" imgW="52425600" imgH="10972800" progId="Equation.3">
                  <p:embed/>
                </p:oleObj>
              </mc:Choice>
              <mc:Fallback>
                <p:oleObj name="Equation" r:id="rId3" imgW="52425600" imgH="10972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514600"/>
                        <a:ext cx="5111750" cy="1066800"/>
                      </a:xfrm>
                      <a:prstGeom prst="rect">
                        <a:avLst/>
                      </a:prstGeom>
                      <a:solidFill>
                        <a:srgbClr val="CCFFFF"/>
                      </a:solidFill>
                    </p:spPr>
                  </p:pic>
                </p:oleObj>
              </mc:Fallback>
            </mc:AlternateContent>
          </a:graphicData>
        </a:graphic>
      </p:graphicFrame>
      <p:graphicFrame>
        <p:nvGraphicFramePr>
          <p:cNvPr id="229380" name="Object 4"/>
          <p:cNvGraphicFramePr>
            <a:graphicFrameLocks noChangeAspect="1"/>
          </p:cNvGraphicFramePr>
          <p:nvPr/>
        </p:nvGraphicFramePr>
        <p:xfrm>
          <a:off x="1905000" y="4343400"/>
          <a:ext cx="6021388" cy="1905000"/>
        </p:xfrm>
        <a:graphic>
          <a:graphicData uri="http://schemas.openxmlformats.org/presentationml/2006/ole">
            <mc:AlternateContent xmlns:mc="http://schemas.openxmlformats.org/markup-compatibility/2006">
              <mc:Choice xmlns:v="urn:schemas-microsoft-com:vml" Requires="v">
                <p:oleObj spid="_x0000_s5" name="Equation" r:id="rId5" imgW="58521600" imgH="18288000" progId="Equation.3">
                  <p:embed/>
                </p:oleObj>
              </mc:Choice>
              <mc:Fallback>
                <p:oleObj name="Equation" r:id="rId5" imgW="58521600" imgH="18288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6021388" cy="1905000"/>
                      </a:xfrm>
                      <a:prstGeom prst="rect">
                        <a:avLst/>
                      </a:prstGeom>
                      <a:solidFill>
                        <a:srgbClr val="CCFFFF"/>
                      </a:solid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a:lstStyle/>
          <a:p>
            <a:r>
              <a:rPr lang="en-US" i="1" dirty="0" err="1"/>
              <a:t>Mishkin</a:t>
            </a:r>
            <a:r>
              <a:rPr lang="en-US" i="1" dirty="0"/>
              <a:t> &amp; </a:t>
            </a:r>
            <a:r>
              <a:rPr lang="en-US" i="1" dirty="0" err="1"/>
              <a:t>Easkin</a:t>
            </a:r>
            <a:r>
              <a:rPr lang="en-US" i="1" dirty="0"/>
              <a:t>, Financial Markets + Institutions, Chapter 9</a:t>
            </a:r>
            <a:endParaRPr lang="en-US" i="1" dirty="0"/>
          </a:p>
          <a:p>
            <a:r>
              <a:rPr lang="en-US" i="1" dirty="0" err="1"/>
              <a:t>Berk</a:t>
            </a:r>
            <a:r>
              <a:rPr lang="en-US" i="1" dirty="0"/>
              <a:t> </a:t>
            </a:r>
            <a:r>
              <a:rPr lang="en-US" i="1" dirty="0" err="1"/>
              <a:t>DeMarzo</a:t>
            </a:r>
            <a:r>
              <a:rPr lang="en-US" i="1" dirty="0"/>
              <a:t>, Corporate Finance, Chapter 6 + Chapter 30</a:t>
            </a:r>
            <a:endParaRPr lang="en-US" i="1" dirty="0"/>
          </a:p>
          <a:p>
            <a:r>
              <a:rPr lang="en-US" i="1" dirty="0"/>
              <a:t>Madura , Financial Institutions &amp; Market, 9</a:t>
            </a:r>
            <a:r>
              <a:rPr lang="en-US" i="1" baseline="30000" dirty="0"/>
              <a:t>th</a:t>
            </a:r>
            <a:r>
              <a:rPr lang="en-US" i="1" dirty="0"/>
              <a:t> Chapter 7</a:t>
            </a:r>
            <a:endParaRPr lang="en-US" i="1" dirty="0"/>
          </a:p>
          <a:p>
            <a:r>
              <a:rPr lang="en-US" i="1" dirty="0"/>
              <a:t> CFAI 2016 Level 1 Volume 5- Equity and Fixed Income</a:t>
            </a:r>
            <a:endParaRPr lang="en-US" i="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a:xfrm>
            <a:off x="457200" y="0"/>
            <a:ext cx="8229600" cy="1143000"/>
          </a:xfrm>
        </p:spPr>
        <p:txBody>
          <a:bodyPr>
            <a:normAutofit/>
          </a:bodyPr>
          <a:lstStyle/>
          <a:p>
            <a:pPr eaLnBrk="1" fontAlgn="auto" hangingPunct="1">
              <a:spcAft>
                <a:spcPts val="0"/>
              </a:spcAft>
              <a:defRPr/>
            </a:pPr>
            <a:r>
              <a:rPr lang="en-US" sz="4000" dirty="0">
                <a:solidFill>
                  <a:srgbClr val="FF0000"/>
                </a:solidFill>
                <a:latin typeface="Arial" panose="020B0604020202020204" pitchFamily="34" charset="0"/>
                <a:cs typeface="Arial" panose="020B0604020202020204" pitchFamily="34" charset="0"/>
              </a:rPr>
              <a:t>Bond valuation</a:t>
            </a:r>
            <a:endParaRPr lang="en-US" sz="40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990600"/>
            <a:ext cx="8229600" cy="5135563"/>
          </a:xfrm>
        </p:spPr>
        <p:txBody>
          <a:bodyPr rtlCol="0">
            <a:normAutofit/>
          </a:bodyPr>
          <a:lstStyle/>
          <a:p>
            <a:pPr eaLnBrk="1" fontAlgn="auto" hangingPunct="1">
              <a:spcAft>
                <a:spcPts val="0"/>
              </a:spcAft>
              <a:defRPr/>
            </a:pPr>
            <a:r>
              <a:rPr lang="en-US" dirty="0">
                <a:latin typeface="Arial" panose="020B0604020202020204" pitchFamily="34" charset="0"/>
                <a:cs typeface="Arial" panose="020B0604020202020204" pitchFamily="34" charset="0"/>
              </a:rPr>
              <a:t>Zero-coupon bond</a:t>
            </a:r>
            <a:endParaRPr lang="en-US" dirty="0">
              <a:latin typeface="Arial" panose="020B0604020202020204" pitchFamily="34" charset="0"/>
              <a:cs typeface="Arial" panose="020B0604020202020204" pitchFamily="34" charset="0"/>
            </a:endParaRPr>
          </a:p>
        </p:txBody>
      </p:sp>
      <p:sp>
        <p:nvSpPr>
          <p:cNvPr id="3077"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sp>
        <p:nvSpPr>
          <p:cNvPr id="3078"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sp>
        <p:nvSpPr>
          <p:cNvPr id="3079" name="Rectangle 5"/>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sp>
        <p:nvSpPr>
          <p:cNvPr id="3080" name="Rectangle 4"/>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en-US">
              <a:latin typeface="Calibri" panose="020F0502020204030204" charset="0"/>
            </a:endParaRPr>
          </a:p>
        </p:txBody>
      </p:sp>
      <p:graphicFrame>
        <p:nvGraphicFramePr>
          <p:cNvPr id="3074" name="Object 3"/>
          <p:cNvGraphicFramePr>
            <a:graphicFrameLocks noChangeAspect="1"/>
          </p:cNvGraphicFramePr>
          <p:nvPr/>
        </p:nvGraphicFramePr>
        <p:xfrm>
          <a:off x="2514600" y="2133600"/>
          <a:ext cx="3810000" cy="1852613"/>
        </p:xfrm>
        <a:graphic>
          <a:graphicData uri="http://schemas.openxmlformats.org/presentationml/2006/ole">
            <mc:AlternateContent xmlns:mc="http://schemas.openxmlformats.org/markup-compatibility/2006">
              <mc:Choice xmlns:v="urn:schemas-microsoft-com:vml" Requires="v">
                <p:oleObj spid="_x0000_s2" name="Equation" r:id="rId1" imgW="21336000" imgH="10363200" progId="Equation.3">
                  <p:embed/>
                </p:oleObj>
              </mc:Choice>
              <mc:Fallback>
                <p:oleObj name="Equation" r:id="rId1" imgW="21336000" imgH="10363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133600"/>
                        <a:ext cx="3810000" cy="1852613"/>
                      </a:xfrm>
                      <a:prstGeom prst="rect">
                        <a:avLst/>
                      </a:prstGeom>
                      <a:solidFill>
                        <a:srgbClr val="CCFFFF"/>
                      </a:solidFill>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a:t>
            </a:r>
            <a:endParaRPr lang="en-US" dirty="0"/>
          </a:p>
        </p:txBody>
      </p:sp>
      <p:sp>
        <p:nvSpPr>
          <p:cNvPr id="3" name="Content Placeholder 2"/>
          <p:cNvSpPr>
            <a:spLocks noGrp="1"/>
          </p:cNvSpPr>
          <p:nvPr>
            <p:ph idx="1"/>
          </p:nvPr>
        </p:nvSpPr>
        <p:spPr/>
        <p:txBody>
          <a:bodyPr/>
          <a:lstStyle/>
          <a:p>
            <a:r>
              <a:rPr lang="en-US" dirty="0"/>
              <a:t>What is the market price of a ten-year, $1,000 bond with a 5% coupon, if the bond’s yield-to-maturity is 6%?</a:t>
            </a:r>
            <a:endParaRPr lang="en-US" dirty="0"/>
          </a:p>
          <a:p>
            <a:r>
              <a:rPr lang="en-US" dirty="0"/>
              <a:t>What is the market price of a ten-year, $1,000 semiannual coupon bond with a 5% coupon, if the bond’s yield-to-maturity is 6%?</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dirty="0"/>
              <a:t>Conventions for Quotes and Calculations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When investors purchase shares, they pay quoted price. </a:t>
            </a:r>
            <a:endParaRPr lang="en-US" dirty="0"/>
          </a:p>
          <a:p>
            <a:r>
              <a:rPr lang="en-US" dirty="0"/>
              <a:t>For bonds, however, there can be a difference between the quoted price and the price paid. </a:t>
            </a:r>
            <a:endParaRPr lang="en-US" dirty="0"/>
          </a:p>
          <a:p>
            <a:r>
              <a:rPr lang="en-US" dirty="0"/>
              <a:t>Full Price = Flat price + Accrued Interest.</a:t>
            </a:r>
            <a:endParaRPr lang="en-US" dirty="0"/>
          </a:p>
          <a:p>
            <a:r>
              <a:rPr lang="en-US" dirty="0"/>
              <a:t>The flat price is called the quoted or “clean” price.</a:t>
            </a:r>
            <a:endParaRPr lang="en-US" dirty="0"/>
          </a:p>
          <a:p>
            <a:r>
              <a:rPr lang="en-US" dirty="0"/>
              <a:t>The full price is called  the </a:t>
            </a:r>
            <a:r>
              <a:rPr lang="en-US"/>
              <a:t>invoice or </a:t>
            </a:r>
            <a:r>
              <a:rPr lang="en-US" dirty="0"/>
              <a:t>“dirty” price. </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r>
              <a:rPr lang="en-US" dirty="0"/>
              <a:t>Flat price, Accrued Interest and Full Price</a:t>
            </a:r>
            <a:br>
              <a:rPr lang="en-US" dirty="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a:t>The flat price usually quoted by dealers. </a:t>
            </a:r>
            <a:endParaRPr lang="en-US" dirty="0"/>
          </a:p>
          <a:p>
            <a:r>
              <a:rPr lang="en-US" dirty="0"/>
              <a:t> If a trade takes places, the accrued interest is added to the flat price to obtain the full price paid by the buyer and received by the seller on the settlement date.</a:t>
            </a:r>
            <a:endParaRPr lang="en-US" dirty="0"/>
          </a:p>
          <a:p>
            <a:r>
              <a:rPr lang="en-US" dirty="0"/>
              <a:t> The settlement date is when the bond buyer makes cash payment and the bond seller deliver securities. </a:t>
            </a:r>
            <a:endParaRPr lang="en-US" dirty="0"/>
          </a:p>
          <a:p>
            <a:r>
              <a:rPr lang="en-US" dirty="0"/>
              <a:t>To avoid misleading investors about the market price trend for the bond. </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r>
              <a:rPr lang="en-US" dirty="0"/>
              <a:t>Accrued Interest</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r>
              <a:rPr lang="en-US" dirty="0"/>
              <a:t>Accrued interest is the proportional share of the next coupon payment. Assume that the coupon period has T days between payments dates and that t days have gone by since the last payment. The accrued interest: AI= t/T * PMT.</a:t>
            </a:r>
            <a:endParaRPr lang="en-US" dirty="0"/>
          </a:p>
          <a:p>
            <a:r>
              <a:rPr lang="en-US" dirty="0"/>
              <a:t>The AI part of the full price does not depend on the YTM.</a:t>
            </a:r>
            <a:endParaRPr lang="en-US" dirty="0"/>
          </a:p>
          <a:p>
            <a:r>
              <a:rPr lang="en-US" dirty="0"/>
              <a:t>The two most common day-count conventions are actual/actual and 30/360.</a:t>
            </a:r>
            <a:endParaRPr lang="en-US" dirty="0"/>
          </a:p>
          <a:p>
            <a:endParaRPr lang="en-US" dirty="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Accrued Interest</a:t>
            </a:r>
            <a:endParaRPr lang="en-US" dirty="0"/>
          </a:p>
        </p:txBody>
      </p:sp>
      <p:sp>
        <p:nvSpPr>
          <p:cNvPr id="3" name="Content Placeholder 2"/>
          <p:cNvSpPr>
            <a:spLocks noGrp="1"/>
          </p:cNvSpPr>
          <p:nvPr>
            <p:ph idx="1"/>
          </p:nvPr>
        </p:nvSpPr>
        <p:spPr/>
        <p:txBody>
          <a:bodyPr/>
          <a:lstStyle/>
          <a:p>
            <a:r>
              <a:rPr lang="en-US" dirty="0"/>
              <a:t>For example, a semiannual coupon bonds pays interest on 15 May and 15 November. Settlement date= 27 June. </a:t>
            </a:r>
            <a:endParaRPr lang="en-US" dirty="0"/>
          </a:p>
          <a:p>
            <a:r>
              <a:rPr lang="en-US" dirty="0"/>
              <a:t>The  actual/actual day- count convention t= 43, T=184</a:t>
            </a:r>
            <a:endParaRPr lang="en-US" dirty="0"/>
          </a:p>
          <a:p>
            <a:r>
              <a:rPr lang="en-US" dirty="0"/>
              <a:t>The 30/360 count convention t= 15+27=42, T=180</a:t>
            </a: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2514600" y="1981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stretch>
            <a:fillRect/>
          </a:stretch>
        </p:blipFill>
        <p:spPr>
          <a:xfrm>
            <a:off x="609600" y="1417638"/>
            <a:ext cx="8229599" cy="4343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514600" y="1981200"/>
            <a:ext cx="1447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1"/>
          <a:stretch>
            <a:fillRect/>
          </a:stretch>
        </p:blipFill>
        <p:spPr>
          <a:xfrm>
            <a:off x="423809" y="1164357"/>
            <a:ext cx="7705716" cy="2590800"/>
          </a:xfrm>
          <a:prstGeom prst="rect">
            <a:avLst/>
          </a:prstGeom>
        </p:spPr>
      </p:pic>
      <p:pic>
        <p:nvPicPr>
          <p:cNvPr id="10" name="Picture 9"/>
          <p:cNvPicPr>
            <a:picLocks noChangeAspect="1"/>
          </p:cNvPicPr>
          <p:nvPr/>
        </p:nvPicPr>
        <p:blipFill>
          <a:blip r:embed="rId2"/>
          <a:stretch>
            <a:fillRect/>
          </a:stretch>
        </p:blipFill>
        <p:spPr>
          <a:xfrm>
            <a:off x="423809" y="3937719"/>
            <a:ext cx="8001000" cy="237100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Dynamics Behavior of Bond Prices</a:t>
            </a:r>
            <a:endParaRPr lang="en-US" dirty="0"/>
          </a:p>
        </p:txBody>
      </p:sp>
      <p:sp>
        <p:nvSpPr>
          <p:cNvPr id="3" name="Content Placeholder 2"/>
          <p:cNvSpPr>
            <a:spLocks noGrp="1"/>
          </p:cNvSpPr>
          <p:nvPr>
            <p:ph idx="1"/>
          </p:nvPr>
        </p:nvSpPr>
        <p:spPr>
          <a:xfrm>
            <a:off x="457200" y="1371600"/>
            <a:ext cx="8229600" cy="5211763"/>
          </a:xfrm>
        </p:spPr>
        <p:txBody>
          <a:bodyPr/>
          <a:lstStyle/>
          <a:p>
            <a:r>
              <a:rPr lang="en-US" dirty="0"/>
              <a:t>Factors Affecting Bond Prices</a:t>
            </a:r>
            <a:endParaRPr lang="en-US" dirty="0"/>
          </a:p>
          <a:p>
            <a:r>
              <a:rPr lang="en-US" dirty="0"/>
              <a:t>Time and bond prices</a:t>
            </a:r>
            <a:endParaRPr lang="en-US" dirty="0"/>
          </a:p>
          <a:p>
            <a:r>
              <a:rPr lang="en-US" dirty="0"/>
              <a:t>Interest rate changes and bond prices </a:t>
            </a:r>
            <a:r>
              <a:rPr lang="en-US" dirty="0">
                <a:sym typeface="Wingdings" panose="05000000000000000000" pitchFamily="2" charset="2"/>
              </a:rPr>
              <a:t> Interest rate sensitivity</a:t>
            </a:r>
            <a:endParaRPr lang="en-US" dirty="0"/>
          </a:p>
          <a:p>
            <a:pPr>
              <a:buNone/>
            </a:pPr>
            <a:r>
              <a:rPr lang="en-US" sz="2600" i="1" dirty="0"/>
              <a:t>(Ref: Ch6, Valuing bonds, Corporate Finance, Berg </a:t>
            </a:r>
            <a:r>
              <a:rPr lang="en-US" sz="2600" i="1" dirty="0" err="1"/>
              <a:t>DeMarzo</a:t>
            </a:r>
            <a:r>
              <a:rPr lang="en-US" sz="2600" i="1" dirty="0"/>
              <a:t>)</a:t>
            </a:r>
            <a:br>
              <a:rPr lang="en-US" sz="2600" i="1" dirty="0"/>
            </a:br>
            <a:endParaRPr lang="en-US" sz="2600"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type="body" sz="half" idx="1"/>
          </p:nvPr>
        </p:nvSpPr>
        <p:spPr>
          <a:xfrm>
            <a:off x="609600" y="1828800"/>
            <a:ext cx="7923213" cy="1095375"/>
          </a:xfrm>
        </p:spPr>
        <p:txBody>
          <a:bodyPr/>
          <a:lstStyle/>
          <a:p>
            <a:pPr>
              <a:lnSpc>
                <a:spcPct val="90000"/>
              </a:lnSpc>
            </a:pPr>
            <a:r>
              <a:rPr lang="en-US" sz="2200" dirty="0"/>
              <a:t>The relationship between the coupon rate and the bond’s yield-to-maturity (YTM) determines if the bond will sell at a premium,  at a discount, or at par</a:t>
            </a:r>
            <a:endParaRPr lang="en-US" sz="2200" dirty="0"/>
          </a:p>
        </p:txBody>
      </p:sp>
      <p:graphicFrame>
        <p:nvGraphicFramePr>
          <p:cNvPr id="289818" name="Group 26"/>
          <p:cNvGraphicFramePr>
            <a:graphicFrameLocks noGrp="1"/>
          </p:cNvGraphicFramePr>
          <p:nvPr>
            <p:ph sz="half" idx="2"/>
          </p:nvPr>
        </p:nvGraphicFramePr>
        <p:xfrm>
          <a:off x="755650" y="3429000"/>
          <a:ext cx="7777163" cy="2447926"/>
        </p:xfrm>
        <a:graphic>
          <a:graphicData uri="http://schemas.openxmlformats.org/drawingml/2006/table">
            <a:tbl>
              <a:tblPr/>
              <a:tblGrid>
                <a:gridCol w="2592388"/>
                <a:gridCol w="2592387"/>
                <a:gridCol w="2592388"/>
              </a:tblGrid>
              <a:tr h="612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2"/>
                          </a:solidFill>
                          <a:effectLst/>
                          <a:latin typeface="Arial Rounded MT Bold" panose="020F0704030504030204" pitchFamily="34" charset="0"/>
                        </a:rPr>
                        <a:t>If</a:t>
                      </a:r>
                      <a:endParaRPr kumimoji="0" lang="en-US" sz="2200" b="0" i="0" u="none" strike="noStrike" cap="none" normalizeH="0" baseline="0" dirty="0">
                        <a:ln>
                          <a:noFill/>
                        </a:ln>
                        <a:solidFill>
                          <a:schemeClr val="tx2"/>
                        </a:solidFill>
                        <a:effectLst/>
                        <a:latin typeface="Arial Rounded MT Bold" panose="020F07040305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2"/>
                          </a:solidFill>
                          <a:effectLst/>
                          <a:latin typeface="Arial Rounded MT Bold" panose="020F0704030504030204" pitchFamily="34" charset="0"/>
                        </a:rPr>
                        <a:t>Then</a:t>
                      </a:r>
                      <a:endParaRPr kumimoji="0" lang="en-US" sz="2200" b="0" i="0" u="none" strike="noStrike" cap="none" normalizeH="0" baseline="0">
                        <a:ln>
                          <a:noFill/>
                        </a:ln>
                        <a:solidFill>
                          <a:schemeClr val="tx2"/>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2"/>
                          </a:solidFill>
                          <a:effectLst/>
                          <a:latin typeface="Arial Rounded MT Bold" panose="020F0704030504030204" pitchFamily="34" charset="0"/>
                        </a:rPr>
                        <a:t>Bond Sells at a:</a:t>
                      </a:r>
                      <a:endParaRPr kumimoji="0" lang="en-US" sz="2200" b="0" i="0" u="none" strike="noStrike" cap="none" normalizeH="0" baseline="0">
                        <a:ln>
                          <a:noFill/>
                        </a:ln>
                        <a:solidFill>
                          <a:schemeClr val="tx2"/>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11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Rounded MT Bold" panose="020F0704030504030204" pitchFamily="34" charset="0"/>
                        </a:rPr>
                        <a:t>Coupon &lt; YTM</a:t>
                      </a:r>
                      <a:endParaRPr kumimoji="0" lang="en-US" sz="2200" b="0" i="0" u="none" strike="noStrike" cap="none" normalizeH="0" baseline="0" dirty="0">
                        <a:ln>
                          <a:noFill/>
                        </a:ln>
                        <a:solidFill>
                          <a:schemeClr val="tx1"/>
                        </a:solidFill>
                        <a:effectLst/>
                        <a:latin typeface="Arial Rounded MT Bold" panose="020F07040305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Rounded MT Bold" panose="020F0704030504030204" pitchFamily="34" charset="0"/>
                        </a:rPr>
                        <a:t>Market &lt; Face</a:t>
                      </a:r>
                      <a:endParaRPr kumimoji="0" lang="en-US" sz="2200" b="0" i="0" u="none" strike="noStrike" cap="none" normalizeH="0" baseline="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Rounded MT Bold" panose="020F0704030504030204" pitchFamily="34" charset="0"/>
                        </a:rPr>
                        <a:t>Discount</a:t>
                      </a:r>
                      <a:endParaRPr kumimoji="0" lang="en-US" sz="2200" b="0" i="0" u="none" strike="noStrike" cap="none" normalizeH="0" baseline="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Rounded MT Bold" panose="020F0704030504030204" pitchFamily="34" charset="0"/>
                        </a:rPr>
                        <a:t>Coupon = YTM</a:t>
                      </a:r>
                      <a:endParaRPr kumimoji="0" lang="en-US" sz="2200" b="0" i="0" u="none" strike="noStrike" cap="none" normalizeH="0" baseline="0" dirty="0">
                        <a:ln>
                          <a:noFill/>
                        </a:ln>
                        <a:solidFill>
                          <a:schemeClr val="tx1"/>
                        </a:solidFill>
                        <a:effectLst/>
                        <a:latin typeface="Arial Rounded MT Bold" panose="020F07040305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Rounded MT Bold" panose="020F0704030504030204" pitchFamily="34" charset="0"/>
                        </a:rPr>
                        <a:t>Market = Face</a:t>
                      </a:r>
                      <a:endParaRPr kumimoji="0" lang="en-US" sz="2200" b="0" i="0" u="none" strike="noStrike" cap="none" normalizeH="0" baseline="0" dirty="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Rounded MT Bold" panose="020F0704030504030204" pitchFamily="34" charset="0"/>
                        </a:rPr>
                        <a:t>Par</a:t>
                      </a:r>
                      <a:endParaRPr kumimoji="0" lang="en-US" sz="2200" b="0" i="0" u="none" strike="noStrike" cap="none" normalizeH="0" baseline="0" dirty="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118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Rounded MT Bold" panose="020F0704030504030204" pitchFamily="34" charset="0"/>
                        </a:rPr>
                        <a:t>Coupon &gt; YTM</a:t>
                      </a:r>
                      <a:endParaRPr kumimoji="0" lang="en-US" sz="2200" b="0" i="0" u="none" strike="noStrike" cap="none" normalizeH="0" baseline="0">
                        <a:ln>
                          <a:noFill/>
                        </a:ln>
                        <a:solidFill>
                          <a:schemeClr val="tx1"/>
                        </a:solidFill>
                        <a:effectLst/>
                        <a:latin typeface="Arial Rounded MT Bold" panose="020F07040305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Rounded MT Bold" panose="020F0704030504030204" pitchFamily="34" charset="0"/>
                        </a:rPr>
                        <a:t>Market &gt; Face</a:t>
                      </a:r>
                      <a:endParaRPr kumimoji="0" lang="en-US" sz="2200" b="0" i="0" u="none" strike="noStrike" cap="none" normalizeH="0" baseline="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Rounded MT Bold" panose="020F0704030504030204" pitchFamily="34" charset="0"/>
                        </a:rPr>
                        <a:t>Premium</a:t>
                      </a:r>
                      <a:endParaRPr kumimoji="0" lang="en-US" sz="2200" b="0" i="0" u="none" strike="noStrike" cap="none" normalizeH="0" baseline="0" dirty="0">
                        <a:ln>
                          <a:noFill/>
                        </a:ln>
                        <a:solidFill>
                          <a:schemeClr val="tx1"/>
                        </a:solidFill>
                        <a:effectLst/>
                        <a:latin typeface="Arial Rounded MT Bold" panose="020F07040305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9820" name="Rectangle 28"/>
          <p:cNvSpPr>
            <a:spLocks noGrp="1" noChangeArrowheads="1"/>
          </p:cNvSpPr>
          <p:nvPr>
            <p:ph type="title"/>
          </p:nvPr>
        </p:nvSpPr>
        <p:spPr>
          <a:noFill/>
        </p:spPr>
        <p:txBody>
          <a:bodyPr/>
          <a:lstStyle/>
          <a:p>
            <a:r>
              <a:rPr lang="en-US"/>
              <a:t>Factors Affecting Bond Prices</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marL="471805" indent="-471805">
              <a:spcAft>
                <a:spcPct val="20000"/>
              </a:spcAft>
              <a:defRPr/>
            </a:pPr>
            <a:r>
              <a:rPr lang="en-AU" b="1" dirty="0">
                <a:solidFill>
                  <a:srgbClr val="FF0000"/>
                </a:solidFill>
              </a:rPr>
              <a:t>1.	Overview of the bond market </a:t>
            </a:r>
            <a:br>
              <a:rPr lang="en-AU" b="1" dirty="0">
                <a:solidFill>
                  <a:srgbClr val="FF0000"/>
                </a:solidFill>
              </a:rPr>
            </a:br>
            <a:r>
              <a:rPr lang="en-AU" b="1" dirty="0">
                <a:solidFill>
                  <a:srgbClr val="FF0000"/>
                </a:solidFill>
              </a:rPr>
              <a:t>(Self-study)</a:t>
            </a:r>
            <a:endParaRPr lang="en-US" b="1" dirty="0">
              <a:solidFill>
                <a:srgbClr val="FF0000"/>
              </a:solidFill>
            </a:endParaRPr>
          </a:p>
        </p:txBody>
      </p:sp>
      <p:sp>
        <p:nvSpPr>
          <p:cNvPr id="14339" name="Rectangle 3"/>
          <p:cNvSpPr>
            <a:spLocks noGrp="1" noChangeArrowheads="1"/>
          </p:cNvSpPr>
          <p:nvPr>
            <p:ph type="body" idx="1"/>
          </p:nvPr>
        </p:nvSpPr>
        <p:spPr>
          <a:xfrm>
            <a:off x="-76200" y="1295400"/>
            <a:ext cx="9448800" cy="5486400"/>
          </a:xfrm>
        </p:spPr>
        <p:txBody>
          <a:bodyPr/>
          <a:lstStyle/>
          <a:p>
            <a:pPr eaLnBrk="1" hangingPunct="1">
              <a:spcBef>
                <a:spcPct val="50000"/>
              </a:spcBef>
              <a:buFont typeface="Wingdings" panose="05000000000000000000" pitchFamily="2" charset="2"/>
              <a:buChar char="§"/>
            </a:pPr>
            <a:r>
              <a:rPr lang="en-US" sz="3000" dirty="0"/>
              <a:t>Bonds: represent a debt owed by the issuer to the investor; obligate the issuer to pay specified amounts at given dates. Types: coupon bond, zero-coupon bond, step-up note, floating-rate bond.</a:t>
            </a:r>
            <a:endParaRPr lang="en-US" sz="3000" dirty="0"/>
          </a:p>
          <a:p>
            <a:pPr eaLnBrk="1" hangingPunct="1">
              <a:spcBef>
                <a:spcPct val="50000"/>
              </a:spcBef>
              <a:buFont typeface="Wingdings" panose="05000000000000000000" pitchFamily="2" charset="2"/>
              <a:buChar char="§"/>
            </a:pPr>
            <a:r>
              <a:rPr lang="en-US" sz="3000" dirty="0"/>
              <a:t>Primary market trading: uniform-price auction, multi-price auction, competitive auction, non-competitive auction, syndication, underwriting, tap sales, private placement.</a:t>
            </a:r>
            <a:endParaRPr lang="en-US" sz="3000" dirty="0"/>
          </a:p>
          <a:p>
            <a:pPr eaLnBrk="1" hangingPunct="1">
              <a:spcBef>
                <a:spcPct val="50000"/>
              </a:spcBef>
              <a:buFont typeface="Wingdings" panose="05000000000000000000" pitchFamily="2" charset="2"/>
              <a:buChar char="§"/>
            </a:pPr>
            <a:r>
              <a:rPr lang="en-US" sz="3000" dirty="0"/>
              <a:t>Secondary market trading: spot trade, repo,…</a:t>
            </a:r>
            <a:endParaRPr lang="en-US" sz="3000" dirty="0"/>
          </a:p>
          <a:p>
            <a:pPr eaLnBrk="1" hangingPunct="1">
              <a:spcBef>
                <a:spcPct val="50000"/>
              </a:spcBef>
              <a:buFontTx/>
              <a:buNone/>
            </a:pPr>
            <a:r>
              <a:rPr lang="en-US" sz="2000" i="1" dirty="0"/>
              <a:t>(Refer: </a:t>
            </a:r>
            <a:r>
              <a:rPr lang="en-US" sz="2000" i="1" dirty="0" err="1"/>
              <a:t>Mishkin</a:t>
            </a:r>
            <a:r>
              <a:rPr lang="en-US" sz="2000" i="1" dirty="0"/>
              <a:t> 7</a:t>
            </a:r>
            <a:r>
              <a:rPr lang="en-US" sz="2000" i="1" baseline="30000" dirty="0"/>
              <a:t>th</a:t>
            </a:r>
            <a:r>
              <a:rPr lang="en-US" sz="2000" i="1" dirty="0"/>
              <a:t> Chapter 12, Madura 9</a:t>
            </a:r>
            <a:r>
              <a:rPr lang="en-US" sz="2000" i="1" baseline="30000" dirty="0"/>
              <a:t>th</a:t>
            </a:r>
            <a:r>
              <a:rPr lang="en-US" sz="2000" i="1" dirty="0"/>
              <a:t> Chapter 7, CFAI 2012 Level 1 Volume 5 SS15)</a:t>
            </a:r>
            <a:endParaRPr lang="en-US" sz="2000" i="1"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2600" dirty="0"/>
          </a:p>
          <a:p>
            <a:pPr eaLnBrk="1" hangingPunct="1">
              <a:buFontTx/>
              <a:buNone/>
            </a:pPr>
            <a:endParaRPr 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2</a:t>
            </a:r>
            <a:endParaRPr lang="en-US" dirty="0"/>
          </a:p>
        </p:txBody>
      </p:sp>
      <p:sp>
        <p:nvSpPr>
          <p:cNvPr id="3" name="Content Placeholder 2"/>
          <p:cNvSpPr>
            <a:spLocks noGrp="1"/>
          </p:cNvSpPr>
          <p:nvPr>
            <p:ph idx="1"/>
          </p:nvPr>
        </p:nvSpPr>
        <p:spPr/>
        <p:txBody>
          <a:bodyPr>
            <a:normAutofit lnSpcReduction="10000"/>
          </a:bodyPr>
          <a:lstStyle/>
          <a:p>
            <a:r>
              <a:rPr lang="en-US" dirty="0"/>
              <a:t>Consider a 30-year zero-coupon bond with a YTM of 5% and a $100 face value. What is the initial price of this bond? If the YTM remains at 5%, what is the price of the bond 5 years later? </a:t>
            </a:r>
            <a:r>
              <a:rPr lang="en-US"/>
              <a:t>What is </a:t>
            </a:r>
            <a:r>
              <a:rPr lang="en-US" dirty="0"/>
              <a:t>the annual return if coupon rate is 7%?</a:t>
            </a:r>
            <a:endParaRPr lang="en-US" dirty="0"/>
          </a:p>
          <a:p>
            <a:pPr marL="0" indent="0">
              <a:buNone/>
            </a:pPr>
            <a:r>
              <a:rPr lang="en-US" dirty="0">
                <a:sym typeface="Wingdings" panose="05000000000000000000" pitchFamily="2" charset="2"/>
              </a:rPr>
              <a:t> </a:t>
            </a:r>
            <a:r>
              <a:rPr lang="en-US" i="1" dirty="0">
                <a:sym typeface="Wingdings" panose="05000000000000000000" pitchFamily="2" charset="2"/>
              </a:rPr>
              <a:t>If a bond’s YTM has not changed, the annual return of an investment in the bond equals to its YTM even if you sell the bond early.</a:t>
            </a:r>
            <a:endParaRPr lang="en-US"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3</a:t>
            </a:r>
            <a:endParaRPr lang="en-US" dirty="0"/>
          </a:p>
        </p:txBody>
      </p:sp>
      <p:sp>
        <p:nvSpPr>
          <p:cNvPr id="3" name="Content Placeholder 2"/>
          <p:cNvSpPr>
            <a:spLocks noGrp="1"/>
          </p:cNvSpPr>
          <p:nvPr>
            <p:ph idx="1"/>
          </p:nvPr>
        </p:nvSpPr>
        <p:spPr/>
        <p:txBody>
          <a:bodyPr/>
          <a:lstStyle/>
          <a:p>
            <a:r>
              <a:rPr lang="en-US" dirty="0"/>
              <a:t>Consider a 30-year bond with a 10% coupon rate (annual payment) and a $100 face value. What is the initial price of this bond if it has a 5% YTM? If the YTM is unchanged, what will the price be immediately before and after the first coupon is paid?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Autofit/>
          </a:bodyPr>
          <a:lstStyle/>
          <a:p>
            <a:r>
              <a:rPr lang="en-US" sz="3600" dirty="0">
                <a:solidFill>
                  <a:srgbClr val="FF0000"/>
                </a:solidFill>
              </a:rPr>
              <a:t>The effect of time on bond prices</a:t>
            </a:r>
            <a:endParaRPr lang="en-US" sz="3600" dirty="0">
              <a:solidFill>
                <a:srgbClr val="FF0000"/>
              </a:solidFill>
            </a:endParaRPr>
          </a:p>
        </p:txBody>
      </p:sp>
      <p:sp>
        <p:nvSpPr>
          <p:cNvPr id="3" name="Content Placeholder 2"/>
          <p:cNvSpPr>
            <a:spLocks noGrp="1"/>
          </p:cNvSpPr>
          <p:nvPr>
            <p:ph idx="1"/>
          </p:nvPr>
        </p:nvSpPr>
        <p:spPr/>
        <p:txBody>
          <a:bodyPr/>
          <a:lstStyle/>
          <a:p>
            <a:endParaRPr lang="en-US"/>
          </a:p>
        </p:txBody>
      </p:sp>
      <p:sp>
        <p:nvSpPr>
          <p:cNvPr id="4" name="Rectangle 3"/>
          <p:cNvSpPr/>
          <p:nvPr/>
        </p:nvSpPr>
        <p:spPr>
          <a:xfrm>
            <a:off x="1143000" y="17526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2450" name="Picture 2"/>
          <p:cNvPicPr>
            <a:picLocks noChangeAspect="1" noChangeArrowheads="1"/>
          </p:cNvPicPr>
          <p:nvPr/>
        </p:nvPicPr>
        <p:blipFill>
          <a:blip r:embed="rId1" cstate="print"/>
          <a:srcRect/>
          <a:stretch>
            <a:fillRect/>
          </a:stretch>
        </p:blipFill>
        <p:spPr bwMode="auto">
          <a:xfrm>
            <a:off x="0" y="1295400"/>
            <a:ext cx="8610600" cy="52387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4</a:t>
            </a:r>
            <a:endParaRPr lang="en-US" dirty="0"/>
          </a:p>
        </p:txBody>
      </p:sp>
      <p:sp>
        <p:nvSpPr>
          <p:cNvPr id="3" name="Content Placeholder 2"/>
          <p:cNvSpPr>
            <a:spLocks noGrp="1"/>
          </p:cNvSpPr>
          <p:nvPr>
            <p:ph idx="1"/>
          </p:nvPr>
        </p:nvSpPr>
        <p:spPr/>
        <p:txBody>
          <a:bodyPr/>
          <a:lstStyle/>
          <a:p>
            <a:r>
              <a:rPr lang="en-US" dirty="0"/>
              <a:t>Consider a 15-year zero-coupon bond and a 30-year coupon bond with 10% annual coupons. By what percentage will the price of each bond change if its YTM increases from 5% to 6%?</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findings</a:t>
            </a:r>
            <a:endParaRPr lang="en-US" dirty="0"/>
          </a:p>
        </p:txBody>
      </p:sp>
      <p:sp>
        <p:nvSpPr>
          <p:cNvPr id="3" name="Content Placeholder 2"/>
          <p:cNvSpPr>
            <a:spLocks noGrp="1"/>
          </p:cNvSpPr>
          <p:nvPr>
            <p:ph idx="1"/>
          </p:nvPr>
        </p:nvSpPr>
        <p:spPr/>
        <p:txBody>
          <a:bodyPr/>
          <a:lstStyle/>
          <a:p>
            <a:r>
              <a:rPr lang="en-US" dirty="0"/>
              <a:t>Bond prices are subject to the effects of both the passage of time and the changes in interest rates. </a:t>
            </a:r>
            <a:endParaRPr lang="en-US" dirty="0"/>
          </a:p>
          <a:p>
            <a:r>
              <a:rPr lang="en-US" dirty="0"/>
              <a:t>Bond prices converge to the bond’s face value due to the time effect, but  simultaneously move up and down due to unpredictable changes in bond yields.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a:t>YTM and bond price fluctuations over time</a:t>
            </a:r>
            <a:endParaRPr lang="en-US" sz="3600"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828800" y="18288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3474" name="Picture 2"/>
          <p:cNvPicPr>
            <a:picLocks noChangeAspect="1" noChangeArrowheads="1"/>
          </p:cNvPicPr>
          <p:nvPr/>
        </p:nvPicPr>
        <p:blipFill>
          <a:blip r:embed="rId1" cstate="print"/>
          <a:srcRect/>
          <a:stretch>
            <a:fillRect/>
          </a:stretch>
        </p:blipFill>
        <p:spPr bwMode="auto">
          <a:xfrm>
            <a:off x="381000" y="914400"/>
            <a:ext cx="8382000" cy="56578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4" name="Group 434"/>
          <p:cNvGraphicFramePr>
            <a:graphicFrameLocks noGrp="1"/>
          </p:cNvGraphicFramePr>
          <p:nvPr/>
        </p:nvGraphicFramePr>
        <p:xfrm>
          <a:off x="457200" y="969963"/>
          <a:ext cx="8328660" cy="5181600"/>
        </p:xfrm>
        <a:graphic>
          <a:graphicData uri="http://schemas.openxmlformats.org/drawingml/2006/table">
            <a:tbl>
              <a:tblPr/>
              <a:tblGrid>
                <a:gridCol w="1073150"/>
                <a:gridCol w="208280"/>
                <a:gridCol w="1047750"/>
                <a:gridCol w="998538"/>
                <a:gridCol w="996950"/>
                <a:gridCol w="944562"/>
                <a:gridCol w="249238"/>
                <a:gridCol w="747712"/>
                <a:gridCol w="927100"/>
                <a:gridCol w="927100"/>
                <a:gridCol w="208280"/>
              </a:tblGrid>
              <a:tr h="242888">
                <a:tc>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15.3</a:t>
                      </a:r>
                      <a:endParaRPr kumimoji="0" 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cap="flat">
                      <a:noFill/>
                    </a:lnL>
                    <a:lnR>
                      <a:noFill/>
                    </a:lnR>
                    <a:lnT cap="flat">
                      <a:noFill/>
                    </a:lnT>
                    <a:lnB>
                      <a:noFill/>
                    </a:lnB>
                    <a:lnTlToBr>
                      <a:noFill/>
                    </a:lnTlToBr>
                    <a:lnBlToTr>
                      <a:noFill/>
                    </a:lnBlToTr>
                    <a:noFill/>
                  </a:tcPr>
                </a:tc>
                <a:tc gridSpan="10">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 Illustration of Interest-rate Risk for Treasury Securities With a 6% Coupon Selling at Par of $1,000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cap="flat">
                      <a:noFill/>
                    </a:lnT>
                    <a:lnB>
                      <a:noFill/>
                    </a:lnB>
                    <a:lnTlToBr>
                      <a:noFill/>
                    </a:lnTlToBr>
                    <a:lnBlToTr>
                      <a:noFill/>
                    </a:lnBlToTr>
                    <a:noFill/>
                  </a:tcPr>
                </a:tc>
                <a:tc hMerge="1">
                  <a:tcPr/>
                </a:tc>
                <a:tc hMerge="1">
                  <a:tcPr/>
                </a:tc>
                <a:tc hMerge="1">
                  <a:tcPr/>
                </a:tc>
                <a:tc hMerge="1">
                  <a:tcPr/>
                </a:tc>
                <a:tc hMerge="1">
                  <a:tcPr/>
                </a:tc>
                <a:tc hMerge="1">
                  <a:tcPr/>
                </a:tc>
                <a:tc hMerge="1">
                  <a:tcPr/>
                </a:tc>
                <a:tc hMerge="1">
                  <a:tcPr/>
                </a:tc>
                <a:tc hMerge="1">
                  <a:tcPr/>
                </a:tc>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Term to</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Decline in bond value following </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Rise in bond value following </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511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Maturity</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 increase in rates</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triangle" w="med" len="med"/>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gridSpan="3">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 decrease in rates</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w="12700" cap="flat" cmpd="sng" algn="ctr">
                      <a:solidFill>
                        <a:srgbClr val="000000"/>
                      </a:solidFill>
                      <a:prstDash val="solid"/>
                      <a:round/>
                      <a:headEnd type="none" w="med" len="med"/>
                      <a:tailEnd type="triangle" w="med" len="med"/>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Bond Type</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(years)</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ko-KR" sz="1400" b="1" i="0" u="none" strike="noStrike" cap="none" normalizeH="0" baseline="0" dirty="0">
                          <a:ln>
                            <a:noFill/>
                          </a:ln>
                          <a:solidFill>
                            <a:schemeClr val="tx1"/>
                          </a:solidFill>
                          <a:effectLst/>
                          <a:latin typeface="Times New Roman" panose="02020603050405020304" pitchFamily="18" charset="0"/>
                          <a:ea typeface="Gulim" pitchFamily="34" charset="-127"/>
                          <a:cs typeface="Times New Roman" panose="02020603050405020304" pitchFamily="18" charset="0"/>
                        </a:rPr>
                        <a:t>%</a:t>
                      </a:r>
                      <a:endParaRPr kumimoji="0" lang="en-US" sz="14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w="12700" cap="flat" cmpd="sng" algn="ctr">
                      <a:solidFill>
                        <a:srgbClr val="000000"/>
                      </a:solidFill>
                      <a:prstDash val="solid"/>
                      <a:round/>
                      <a:headEnd type="none" w="med" len="med"/>
                      <a:tailEnd type="triangl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bill</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Six months</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note</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-1.84%</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-3.63%</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-5.38%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1.88%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3.81%</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5.78%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note</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-4.16%</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-8.11%</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-11.87%</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4.38%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8.98%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13.83%</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bond</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-7.11%</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-13.59%</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-19.51%</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7.79%</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16.35%</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25.75%</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bond</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-10.68%</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-19.79%</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-27.60%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12.55%</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27.36%</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44.87%</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a:ln>
                          <a:noFill/>
                        </a:ln>
                        <a:solidFill>
                          <a:schemeClr val="tx1"/>
                        </a:solidFill>
                        <a:effectLst/>
                        <a:latin typeface="Arial" panose="020B0604020202020204" pitchFamily="34" charset="0"/>
                      </a:endParaRPr>
                    </a:p>
                  </a:txBody>
                  <a:tcPr anchor="b" horzOverflow="overflow">
                    <a:lnL>
                      <a:noFill/>
                    </a:lnL>
                    <a:lnR cap="flat">
                      <a:noFill/>
                    </a:lnR>
                    <a:lnT>
                      <a:noFill/>
                    </a:lnT>
                    <a:lnB>
                      <a:noFill/>
                    </a:lnB>
                    <a:lnTlToBr>
                      <a:noFill/>
                    </a:lnTlToBr>
                    <a:lnBlToTr>
                      <a:noFill/>
                    </a:lnBlToTr>
                    <a:noFill/>
                  </a:tcPr>
                </a:tc>
              </a:tr>
              <a:tr h="260350">
                <a:tc gridSpan="2">
                  <a:txBody>
                    <a:bodyPr/>
                    <a:lstStyle/>
                    <a:p>
                      <a:pPr marL="0" marR="0" lvl="0" indent="0" algn="l"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Treasury bond</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cap="flat">
                      <a:noFill/>
                    </a:lnL>
                    <a:lnR>
                      <a:noFill/>
                    </a:lnR>
                    <a:lnT>
                      <a:noFill/>
                    </a:lnT>
                    <a:lnB cap="flat">
                      <a:noFill/>
                    </a:lnB>
                    <a:lnTlToBr>
                      <a:noFill/>
                    </a:lnTlToBr>
                    <a:lnBlToTr>
                      <a:noFill/>
                    </a:lnBlToTr>
                    <a:noFill/>
                  </a:tcPr>
                </a:tc>
                <a:tc hMerge="1">
                  <a:tcPr/>
                </a:tc>
                <a:tc>
                  <a:txBody>
                    <a:bodyPr/>
                    <a:lstStyle/>
                    <a:p>
                      <a:pPr marL="0" marR="0" lvl="0" indent="0" algn="ct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-12.47%</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-22.62%</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-30.96%</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15.45%</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34.76%</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 latinLnBrk="0" hangingPunct="1">
                        <a:lnSpc>
                          <a:spcPct val="100000"/>
                        </a:lnSpc>
                        <a:spcBef>
                          <a:spcPct val="0"/>
                        </a:spcBef>
                        <a:spcAft>
                          <a:spcPct val="0"/>
                        </a:spcAft>
                        <a:buClr>
                          <a:schemeClr val="bg2"/>
                        </a:buClr>
                        <a:buSzPct val="75000"/>
                        <a:buFont typeface="Wingdings" panose="05000000000000000000" pitchFamily="2" charset="2"/>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59.07%</a:t>
                      </a:r>
                      <a:endParaRPr kumimoji="0" lang="en-US" sz="1400" b="0" i="0" u="none" strike="noStrike" cap="none" normalizeH="0" baseline="0">
                        <a:ln>
                          <a:noFill/>
                        </a:ln>
                        <a:solidFill>
                          <a:schemeClr val="tx1"/>
                        </a:solidFill>
                        <a:effectLst/>
                        <a:latin typeface="Arial" panose="020B0604020202020204" pitchFamily="34" charset="0"/>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a:ln>
                          <a:noFill/>
                        </a:ln>
                        <a:solidFill>
                          <a:schemeClr val="tx1"/>
                        </a:solidFill>
                        <a:effectLst/>
                        <a:latin typeface="Arial" panose="020B0604020202020204" pitchFamily="34" charset="0"/>
                      </a:endParaRPr>
                    </a:p>
                  </a:txBody>
                  <a:tcPr anchor="b" horzOverflow="overflow">
                    <a:lnL>
                      <a:noFill/>
                    </a:lnL>
                    <a:lnR cap="flat">
                      <a:noFill/>
                    </a:lnR>
                    <a:lnT>
                      <a:noFill/>
                    </a:lnT>
                    <a:lnB cap="flat">
                      <a:noFill/>
                    </a:lnB>
                    <a:lnTlToBr>
                      <a:noFill/>
                    </a:lnTlToBr>
                    <a:lnBlToTr>
                      <a:noFill/>
                    </a:lnBlToTr>
                    <a:noFill/>
                  </a:tcPr>
                </a:tc>
              </a:tr>
            </a:tbl>
          </a:graphicData>
        </a:graphic>
      </p:graphicFrame>
      <p:sp>
        <p:nvSpPr>
          <p:cNvPr id="3" name="TextBox 2"/>
          <p:cNvSpPr txBox="1"/>
          <p:nvPr/>
        </p:nvSpPr>
        <p:spPr>
          <a:xfrm>
            <a:off x="1905000" y="228600"/>
            <a:ext cx="5410200" cy="692497"/>
          </a:xfrm>
          <a:prstGeom prst="rect">
            <a:avLst/>
          </a:prstGeom>
          <a:noFill/>
        </p:spPr>
        <p:txBody>
          <a:bodyPr wrap="square" rtlCol="0">
            <a:spAutoFit/>
          </a:bodyPr>
          <a:lstStyle/>
          <a:p>
            <a:r>
              <a:rPr lang="en-US" sz="3900" b="1" dirty="0"/>
              <a:t>Example</a:t>
            </a:r>
            <a:endParaRPr lang="en-US" sz="39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dirty="0">
                <a:solidFill>
                  <a:srgbClr val="FF0000"/>
                </a:solidFill>
              </a:rPr>
              <a:t>Interest rate sensitivity and maturity</a:t>
            </a:r>
            <a:endParaRPr lang="en-US" dirty="0">
              <a:solidFill>
                <a:srgbClr val="FF0000"/>
              </a:solidFill>
            </a:endParaRPr>
          </a:p>
        </p:txBody>
      </p:sp>
      <p:sp>
        <p:nvSpPr>
          <p:cNvPr id="9219" name="Rectangle 3"/>
          <p:cNvSpPr>
            <a:spLocks noGrp="1" noChangeArrowheads="1"/>
          </p:cNvSpPr>
          <p:nvPr>
            <p:ph type="body" idx="1"/>
          </p:nvPr>
        </p:nvSpPr>
        <p:spPr>
          <a:xfrm>
            <a:off x="457200" y="1295400"/>
            <a:ext cx="8229600" cy="5105400"/>
          </a:xfrm>
        </p:spPr>
        <p:txBody>
          <a:bodyPr>
            <a:normAutofit/>
          </a:bodyPr>
          <a:lstStyle/>
          <a:p>
            <a:pPr>
              <a:lnSpc>
                <a:spcPct val="90000"/>
              </a:lnSpc>
            </a:pPr>
            <a:r>
              <a:rPr lang="en-US" dirty="0"/>
              <a:t> </a:t>
            </a:r>
            <a:r>
              <a:rPr lang="en-US" altLang="ko-KR" dirty="0">
                <a:ea typeface="Gulim" pitchFamily="34" charset="-127"/>
              </a:rPr>
              <a:t>Bond prices are sensitive to the market interest rate</a:t>
            </a:r>
            <a:endParaRPr lang="en-US" altLang="ko-KR" dirty="0">
              <a:ea typeface="Gulim" pitchFamily="34" charset="-127"/>
            </a:endParaRPr>
          </a:p>
          <a:p>
            <a:pPr>
              <a:lnSpc>
                <a:spcPct val="90000"/>
              </a:lnSpc>
            </a:pPr>
            <a:r>
              <a:rPr lang="en-US" altLang="ko-KR" dirty="0">
                <a:ea typeface="Gulim" pitchFamily="34" charset="-127"/>
              </a:rPr>
              <a:t>If interest rates rise, the market value of bonds fall in order to compete with newly issued bonds with higher coupon rates. </a:t>
            </a:r>
            <a:endParaRPr lang="en-US" altLang="ko-KR" dirty="0">
              <a:ea typeface="Gulim" pitchFamily="34" charset="-127"/>
            </a:endParaRPr>
          </a:p>
          <a:p>
            <a:pPr>
              <a:lnSpc>
                <a:spcPct val="90000"/>
              </a:lnSpc>
            </a:pPr>
            <a:r>
              <a:rPr lang="en-US" altLang="ko-KR" dirty="0">
                <a:solidFill>
                  <a:srgbClr val="FF0000"/>
                </a:solidFill>
                <a:ea typeface="Gulim" pitchFamily="34" charset="-127"/>
              </a:rPr>
              <a:t>Sensitivity to the interest rate chance become more severe for longer term bonds.</a:t>
            </a:r>
            <a:endParaRPr lang="en-US" altLang="ko-KR" dirty="0">
              <a:solidFill>
                <a:srgbClr val="FF0000"/>
              </a:solidFill>
              <a:ea typeface="Gulim" pitchFamily="34" charset="-127"/>
            </a:endParaRPr>
          </a:p>
          <a:p>
            <a:pPr>
              <a:lnSpc>
                <a:spcPct val="90000"/>
              </a:lnSpc>
            </a:pPr>
            <a:r>
              <a:rPr lang="en-US" altLang="ko-KR" dirty="0">
                <a:ea typeface="Gulim" pitchFamily="34" charset="-127"/>
              </a:rPr>
              <a:t>Percentage rise in price is not symmetric with percentage decline</a:t>
            </a:r>
            <a:endParaRPr lang="en-US" altLang="ko-KR" dirty="0">
              <a:solidFill>
                <a:srgbClr val="FF0000"/>
              </a:solidFill>
              <a:ea typeface="Gulim" pitchFamily="34" charset="-127"/>
            </a:endParaRP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52400"/>
            <a:ext cx="9144000" cy="914400"/>
          </a:xfrm>
          <a:noFill/>
        </p:spPr>
        <p:txBody>
          <a:bodyPr/>
          <a:lstStyle/>
          <a:p>
            <a:pPr eaLnBrk="1" hangingPunct="1"/>
            <a:r>
              <a:rPr lang="en-US" altLang="zh-TW" sz="3600" dirty="0">
                <a:ea typeface="PMingLiU" charset="-120"/>
              </a:rPr>
              <a:t>Change in Bond Price as a Function of YTM</a:t>
            </a:r>
            <a:endParaRPr lang="en-US" altLang="zh-TW" sz="3600" dirty="0">
              <a:ea typeface="PMingLiU" charset="-120"/>
            </a:endParaRPr>
          </a:p>
        </p:txBody>
      </p:sp>
      <p:pic>
        <p:nvPicPr>
          <p:cNvPr id="4" name="Picture 2"/>
          <p:cNvPicPr>
            <a:picLocks noChangeAspect="1" noChangeArrowheads="1"/>
          </p:cNvPicPr>
          <p:nvPr/>
        </p:nvPicPr>
        <p:blipFill>
          <a:blip r:embed="rId1" cstate="print"/>
          <a:srcRect/>
          <a:stretch>
            <a:fillRect/>
          </a:stretch>
        </p:blipFill>
        <p:spPr bwMode="auto">
          <a:xfrm>
            <a:off x="304800" y="1676400"/>
            <a:ext cx="8417541" cy="3748087"/>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dirty="0">
                <a:solidFill>
                  <a:srgbClr val="FF0000"/>
                </a:solidFill>
              </a:rPr>
              <a:t>Sensitivity and coupon/YTM</a:t>
            </a:r>
            <a:endParaRPr lang="en-US" dirty="0"/>
          </a:p>
        </p:txBody>
      </p:sp>
      <p:sp>
        <p:nvSpPr>
          <p:cNvPr id="13315" name="Rectangle 3"/>
          <p:cNvSpPr>
            <a:spLocks noGrp="1" noChangeArrowheads="1"/>
          </p:cNvSpPr>
          <p:nvPr>
            <p:ph type="body" idx="1"/>
          </p:nvPr>
        </p:nvSpPr>
        <p:spPr>
          <a:xfrm>
            <a:off x="457200" y="1219200"/>
            <a:ext cx="8229600" cy="4906963"/>
          </a:xfrm>
        </p:spPr>
        <p:txBody>
          <a:bodyPr>
            <a:normAutofit/>
          </a:bodyPr>
          <a:lstStyle/>
          <a:p>
            <a:pPr>
              <a:lnSpc>
                <a:spcPct val="97000"/>
              </a:lnSpc>
              <a:spcBef>
                <a:spcPts val="600"/>
              </a:spcBef>
              <a:defRPr/>
            </a:pPr>
            <a:r>
              <a:rPr lang="en-US" dirty="0"/>
              <a:t>Bonds with identical maturities will respond differently to interest rate changes when the coupons differ. </a:t>
            </a:r>
            <a:r>
              <a:rPr lang="en-US" dirty="0">
                <a:sym typeface="Wingdings" panose="05000000000000000000" pitchFamily="2" charset="2"/>
              </a:rPr>
              <a:t> Sensitivity </a:t>
            </a:r>
            <a:r>
              <a:rPr lang="en-US" altLang="zh-TW" sz="3000" dirty="0">
                <a:solidFill>
                  <a:srgbClr val="FF0000"/>
                </a:solidFill>
                <a:ea typeface="PMingLiU" charset="-120"/>
              </a:rPr>
              <a:t>is inversely related to bond’s coupon rate</a:t>
            </a:r>
            <a:endParaRPr lang="en-US" altLang="zh-TW" sz="2600" dirty="0">
              <a:solidFill>
                <a:srgbClr val="FF0000"/>
              </a:solidFill>
              <a:ea typeface="PMingLiU" charset="-120"/>
            </a:endParaRPr>
          </a:p>
          <a:p>
            <a:pPr>
              <a:lnSpc>
                <a:spcPct val="97000"/>
              </a:lnSpc>
              <a:spcBef>
                <a:spcPts val="600"/>
              </a:spcBef>
              <a:defRPr/>
            </a:pPr>
            <a:r>
              <a:rPr lang="en-US" altLang="zh-TW" sz="3000" dirty="0">
                <a:ea typeface="PMingLiU" charset="-120"/>
              </a:rPr>
              <a:t> Sensitivity is inversely related to the current level of the yield to maturity</a:t>
            </a:r>
            <a:endParaRPr lang="en-US" altLang="zh-TW" sz="2600" dirty="0">
              <a:ea typeface="PMingLiU" charset="-120"/>
            </a:endParaRPr>
          </a:p>
          <a:p>
            <a:pPr lvl="1">
              <a:lnSpc>
                <a:spcPct val="97000"/>
              </a:lnSpc>
              <a:spcBef>
                <a:spcPts val="600"/>
              </a:spcBef>
              <a:defRPr/>
            </a:pPr>
            <a:r>
              <a:rPr lang="en-US" altLang="zh-TW" sz="2600" dirty="0">
                <a:ea typeface="PMingLiU" charset="-120"/>
              </a:rPr>
              <a:t>Explained by analyzing the duration later</a:t>
            </a:r>
            <a:endParaRPr lang="en-US" altLang="zh-TW" sz="2600" dirty="0">
              <a:ea typeface="PMingLiU" charset="-120"/>
            </a:endParaRPr>
          </a:p>
          <a:p>
            <a:pPr>
              <a:lnSpc>
                <a:spcPct val="97000"/>
              </a:lnSpc>
              <a:spcBef>
                <a:spcPts val="600"/>
              </a:spcBef>
              <a:buNone/>
              <a:defRPr/>
            </a:pPr>
            <a:r>
              <a:rPr lang="en-US" altLang="zh-TW" sz="3000" dirty="0">
                <a:ea typeface="PMingLiU" charset="-120"/>
              </a:rPr>
              <a:t>※ In summary, the magnitude of  the sensitivity or interest rate risk is affected by</a:t>
            </a:r>
            <a:r>
              <a:rPr lang="en-US" altLang="zh-TW" sz="3000" dirty="0">
                <a:solidFill>
                  <a:srgbClr val="FF0000"/>
                </a:solidFill>
                <a:ea typeface="PMingLiU" charset="-120"/>
              </a:rPr>
              <a:t> the maturity, coupon rate, and yield to maturity of bonds</a:t>
            </a:r>
            <a:endParaRPr lang="en-US" altLang="zh-TW" sz="3000" dirty="0">
              <a:solidFill>
                <a:srgbClr val="FF0000"/>
              </a:solidFill>
              <a:ea typeface="PMingLiU" charset="-12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Key Characteristics of Bonds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237571" name="Rectangle 3"/>
          <p:cNvSpPr>
            <a:spLocks noGrp="1" noChangeArrowheads="1"/>
          </p:cNvSpPr>
          <p:nvPr>
            <p:ph type="body" idx="1"/>
          </p:nvPr>
        </p:nvSpPr>
        <p:spPr>
          <a:xfrm>
            <a:off x="914400" y="1981200"/>
            <a:ext cx="7924800" cy="3505200"/>
          </a:xfrm>
        </p:spPr>
        <p:txBody>
          <a:bodyPr>
            <a:normAutofit lnSpcReduction="10000"/>
          </a:bodyPr>
          <a:lstStyle/>
          <a:p>
            <a:pPr>
              <a:lnSpc>
                <a:spcPct val="90000"/>
              </a:lnSpc>
            </a:pPr>
            <a:r>
              <a:rPr lang="en-US" b="1" i="1" dirty="0">
                <a:latin typeface="Arial" panose="020B0604020202020204" pitchFamily="34" charset="0"/>
                <a:cs typeface="Arial" panose="020B0604020202020204" pitchFamily="34" charset="0"/>
              </a:rPr>
              <a:t>Par value:</a:t>
            </a:r>
            <a:r>
              <a:rPr lang="en-US" dirty="0">
                <a:latin typeface="Arial" panose="020B0604020202020204" pitchFamily="34" charset="0"/>
                <a:cs typeface="Arial" panose="020B0604020202020204" pitchFamily="34" charset="0"/>
              </a:rPr>
              <a:t>  face amount; paid at maturity.  Normally in denominations of $1,000.</a:t>
            </a:r>
            <a:endParaRPr lang="en-US" dirty="0">
              <a:latin typeface="Arial" panose="020B0604020202020204" pitchFamily="34" charset="0"/>
              <a:cs typeface="Arial" panose="020B0604020202020204" pitchFamily="34" charset="0"/>
            </a:endParaRPr>
          </a:p>
          <a:p>
            <a:pPr>
              <a:lnSpc>
                <a:spcPct val="90000"/>
              </a:lnSpc>
            </a:pPr>
            <a:r>
              <a:rPr lang="en-US" b="1" i="1" dirty="0">
                <a:latin typeface="Arial" panose="020B0604020202020204" pitchFamily="34" charset="0"/>
                <a:cs typeface="Arial" panose="020B0604020202020204" pitchFamily="34" charset="0"/>
              </a:rPr>
              <a:t>Coupon interest rate:</a:t>
            </a:r>
            <a:r>
              <a:rPr lang="en-US" dirty="0">
                <a:latin typeface="Arial" panose="020B0604020202020204" pitchFamily="34" charset="0"/>
                <a:cs typeface="Arial" panose="020B0604020202020204" pitchFamily="34" charset="0"/>
              </a:rPr>
              <a:t>  stated annual interest rate on a bond.  Multiply by par value to get the annual interest payment (coupon payment). Most bonds have fixed coupon rate.</a:t>
            </a:r>
            <a:endParaRPr lang="en-US"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p:cTn id="7" dur="500" fill="hold"/>
                                        <p:tgtEl>
                                          <p:spTgt spid="2375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375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37571">
                                            <p:txEl>
                                              <p:pRg st="1" end="1"/>
                                            </p:txEl>
                                          </p:spTgt>
                                        </p:tgtEl>
                                        <p:attrNameLst>
                                          <p:attrName>style.visibility</p:attrName>
                                        </p:attrNameLst>
                                      </p:cBhvr>
                                      <p:to>
                                        <p:strVal val="visible"/>
                                      </p:to>
                                    </p:set>
                                    <p:anim calcmode="lin" valueType="num">
                                      <p:cBhvr>
                                        <p:cTn id="13" dur="500" fill="hold"/>
                                        <p:tgtEl>
                                          <p:spTgt spid="237571">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37571">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sz="2700" dirty="0"/>
              <a:t>An investor is considering the following six annual coupon payment government bonds:</a:t>
            </a:r>
            <a:br>
              <a:rPr lang="en-US" sz="2700" dirty="0"/>
            </a:br>
            <a:r>
              <a:rPr lang="en-US" sz="2700" dirty="0"/>
              <a:t> </a:t>
            </a:r>
            <a:br>
              <a:rPr lang="en-US" dirty="0"/>
            </a:br>
            <a:endParaRPr lang="en-US" dirty="0"/>
          </a:p>
        </p:txBody>
      </p:sp>
      <p:graphicFrame>
        <p:nvGraphicFramePr>
          <p:cNvPr id="5" name="Content Placeholder 4"/>
          <p:cNvGraphicFramePr>
            <a:graphicFrameLocks noGrp="1"/>
          </p:cNvGraphicFramePr>
          <p:nvPr>
            <p:ph idx="1"/>
          </p:nvPr>
        </p:nvGraphicFramePr>
        <p:xfrm>
          <a:off x="990600" y="1143000"/>
          <a:ext cx="6629399" cy="3527903"/>
        </p:xfrm>
        <a:graphic>
          <a:graphicData uri="http://schemas.openxmlformats.org/drawingml/2006/table">
            <a:tbl>
              <a:tblPr/>
              <a:tblGrid>
                <a:gridCol w="1505937"/>
                <a:gridCol w="1685996"/>
                <a:gridCol w="1800577"/>
                <a:gridCol w="1636889"/>
              </a:tblGrid>
              <a:tr h="881975">
                <a:tc>
                  <a:txBody>
                    <a:bodyPr/>
                    <a:lstStyle/>
                    <a:p>
                      <a:pPr marL="0" marR="0" algn="ctr">
                        <a:lnSpc>
                          <a:spcPct val="150000"/>
                        </a:lnSpc>
                        <a:spcBef>
                          <a:spcPts val="0"/>
                        </a:spcBef>
                        <a:spcAft>
                          <a:spcPts val="0"/>
                        </a:spcAft>
                      </a:pPr>
                      <a:r>
                        <a:rPr lang="en-US" sz="2000" dirty="0">
                          <a:solidFill>
                            <a:srgbClr val="000000"/>
                          </a:solidFill>
                          <a:latin typeface="Times New Roman" panose="02020603050405020304"/>
                          <a:ea typeface="Times New Roman" panose="02020603050405020304"/>
                          <a:cs typeface="Times New Roman" panose="02020603050405020304"/>
                        </a:rPr>
                        <a:t>Bond</a:t>
                      </a:r>
                      <a:endParaRPr lang="en-US" sz="2000" dirty="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Coupon rate</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Time-to-Maturity</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Yield-to-Maturity</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988">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A</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0%</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2 years</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40988">
                <a:tc>
                  <a:txBody>
                    <a:bodyPr/>
                    <a:lstStyle/>
                    <a:p>
                      <a:pPr marL="0" marR="0" algn="ctr">
                        <a:lnSpc>
                          <a:spcPct val="150000"/>
                        </a:lnSpc>
                        <a:spcBef>
                          <a:spcPts val="0"/>
                        </a:spcBef>
                        <a:spcAft>
                          <a:spcPts val="0"/>
                        </a:spcAft>
                      </a:pPr>
                      <a:r>
                        <a:rPr lang="en-US" sz="2000" dirty="0">
                          <a:solidFill>
                            <a:srgbClr val="000000"/>
                          </a:solidFill>
                          <a:latin typeface="Times New Roman" panose="02020603050405020304"/>
                          <a:ea typeface="Times New Roman" panose="02020603050405020304"/>
                          <a:cs typeface="Times New Roman" panose="02020603050405020304"/>
                        </a:rPr>
                        <a:t>B</a:t>
                      </a:r>
                      <a:endParaRPr lang="en-US" sz="2000" dirty="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dirty="0">
                          <a:solidFill>
                            <a:srgbClr val="000000"/>
                          </a:solidFill>
                          <a:latin typeface="Times New Roman" panose="02020603050405020304"/>
                          <a:ea typeface="Times New Roman" panose="02020603050405020304"/>
                          <a:cs typeface="Times New Roman" panose="02020603050405020304"/>
                        </a:rPr>
                        <a:t>2 years</a:t>
                      </a:r>
                      <a:endParaRPr lang="en-US" sz="2000" dirty="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r>
              <a:tr h="440988">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C</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8%</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2 years</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r>
              <a:tr h="440988">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D</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0%</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4 years</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r>
              <a:tr h="440988">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E</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4 years</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5%</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a:noFill/>
                    </a:lnB>
                  </a:tcPr>
                </a:tc>
              </a:tr>
              <a:tr h="440988">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F</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8%</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a:solidFill>
                            <a:srgbClr val="000000"/>
                          </a:solidFill>
                          <a:latin typeface="Times New Roman" panose="02020603050405020304"/>
                          <a:ea typeface="Times New Roman" panose="02020603050405020304"/>
                          <a:cs typeface="Times New Roman" panose="02020603050405020304"/>
                        </a:rPr>
                        <a:t>4 years</a:t>
                      </a:r>
                      <a:endParaRPr lang="en-US" sz="2000">
                        <a:latin typeface="Calibri" panose="020F0502020204030204"/>
                        <a:ea typeface="ＭＳ 明朝"/>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2000" dirty="0">
                          <a:solidFill>
                            <a:srgbClr val="000000"/>
                          </a:solidFill>
                          <a:latin typeface="Times New Roman" panose="02020603050405020304"/>
                          <a:ea typeface="Times New Roman" panose="02020603050405020304"/>
                          <a:cs typeface="Times New Roman" panose="02020603050405020304"/>
                        </a:rPr>
                        <a:t>5%</a:t>
                      </a:r>
                      <a:endParaRPr lang="en-US" sz="2000" dirty="0">
                        <a:latin typeface="Calibri" panose="020F0502020204030204"/>
                        <a:ea typeface="ＭＳ 明朝"/>
                        <a:cs typeface="Times New Roman" panose="02020603050405020304"/>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04800" y="4876800"/>
            <a:ext cx="7924800" cy="2031325"/>
          </a:xfrm>
          <a:prstGeom prst="rect">
            <a:avLst/>
          </a:prstGeom>
          <a:noFill/>
        </p:spPr>
        <p:txBody>
          <a:bodyPr wrap="square" rtlCol="0">
            <a:spAutoFit/>
          </a:bodyPr>
          <a:lstStyle/>
          <a:p>
            <a:pPr lvl="0"/>
            <a:r>
              <a:rPr lang="en-US" dirty="0"/>
              <a:t>A. Based on the relationship between bond prices and bond characteristics, which bond will go up in price the most on a percentage basis if all yields go down from 5% to 4.9%?</a:t>
            </a:r>
            <a:endParaRPr lang="en-US" dirty="0"/>
          </a:p>
          <a:p>
            <a:pPr lvl="0"/>
            <a:r>
              <a:rPr lang="en-US" dirty="0"/>
              <a:t>B. Based on the relationships between the bond prices and bond characteristics, which bond will go down in price the least on a percentage basis if all yields go up from 5% to 5.1%?</a:t>
            </a: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 risk </a:t>
            </a:r>
            <a:endParaRPr lang="en-US" dirty="0"/>
          </a:p>
        </p:txBody>
      </p:sp>
      <p:sp>
        <p:nvSpPr>
          <p:cNvPr id="3" name="Content Placeholder 2"/>
          <p:cNvSpPr>
            <a:spLocks noGrp="1"/>
          </p:cNvSpPr>
          <p:nvPr>
            <p:ph idx="1"/>
          </p:nvPr>
        </p:nvSpPr>
        <p:spPr/>
        <p:txBody>
          <a:bodyPr/>
          <a:lstStyle/>
          <a:p>
            <a:pPr>
              <a:spcBef>
                <a:spcPct val="50000"/>
              </a:spcBef>
              <a:buFont typeface="Wingdings" panose="05000000000000000000" pitchFamily="2" charset="2"/>
              <a:buChar char="§"/>
            </a:pPr>
            <a:r>
              <a:rPr lang="en-US" dirty="0"/>
              <a:t>Interest rate risk/sensitivity = </a:t>
            </a:r>
            <a:r>
              <a:rPr lang="en-US" dirty="0">
                <a:solidFill>
                  <a:srgbClr val="FF0000"/>
                </a:solidFill>
              </a:rPr>
              <a:t>Duration.</a:t>
            </a:r>
            <a:endParaRPr lang="en-US" dirty="0">
              <a:solidFill>
                <a:srgbClr val="FF0000"/>
              </a:solidFill>
            </a:endParaRPr>
          </a:p>
          <a:p>
            <a:pPr>
              <a:spcBef>
                <a:spcPct val="50000"/>
              </a:spcBef>
              <a:buFont typeface="Wingdings" panose="05000000000000000000" pitchFamily="2" charset="2"/>
              <a:buChar char="§"/>
            </a:pPr>
            <a:r>
              <a:rPr lang="en-US" dirty="0"/>
              <a:t>Longer maturity ~ greater duration.</a:t>
            </a:r>
            <a:endParaRPr lang="en-US" dirty="0"/>
          </a:p>
          <a:p>
            <a:pPr>
              <a:spcBef>
                <a:spcPct val="50000"/>
              </a:spcBef>
              <a:buFont typeface="Wingdings" panose="05000000000000000000" pitchFamily="2" charset="2"/>
              <a:buChar char="§"/>
            </a:pPr>
            <a:r>
              <a:rPr lang="en-US" dirty="0"/>
              <a:t>Higher coupon rate ~ lower duration.</a:t>
            </a:r>
            <a:endParaRPr lang="en-US" dirty="0"/>
          </a:p>
          <a:p>
            <a:pPr>
              <a:spcBef>
                <a:spcPct val="50000"/>
              </a:spcBef>
              <a:buFont typeface="Wingdings" panose="05000000000000000000" pitchFamily="2" charset="2"/>
              <a:buChar char="§"/>
            </a:pPr>
            <a:r>
              <a:rPr lang="en-US" dirty="0"/>
              <a:t>Higher market rate/YTM ~ lower duration.</a:t>
            </a:r>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a:t>
            </a:r>
            <a:endParaRPr lang="en-US" b="1" dirty="0">
              <a:solidFill>
                <a:srgbClr val="FF0000"/>
              </a:solidFill>
            </a:endParaRPr>
          </a:p>
        </p:txBody>
      </p:sp>
      <p:sp>
        <p:nvSpPr>
          <p:cNvPr id="1031"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Taylor Series: Bond Price Function Application</a:t>
            </a: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r>
              <a:rPr lang="en-US" sz="3000" dirty="0"/>
              <a:t>Approximation using first derivative </a:t>
            </a:r>
            <a:r>
              <a:rPr lang="en-US" sz="2000" i="1" dirty="0"/>
              <a:t>(applied to Duration calculation)</a:t>
            </a:r>
            <a:r>
              <a:rPr lang="en-US" sz="3000" dirty="0"/>
              <a:t>:</a:t>
            </a:r>
            <a:endParaRPr lang="en-US" sz="3000" dirty="0"/>
          </a:p>
          <a:p>
            <a:pPr eaLnBrk="1" hangingPunct="1">
              <a:spcBef>
                <a:spcPct val="50000"/>
              </a:spcBef>
              <a:buFontTx/>
              <a:buNone/>
            </a:pPr>
            <a:endParaRPr lang="en-US" sz="3000" dirty="0"/>
          </a:p>
          <a:p>
            <a:pPr eaLnBrk="1" hangingPunct="1">
              <a:spcBef>
                <a:spcPct val="50000"/>
              </a:spcBef>
              <a:buFontTx/>
              <a:buNone/>
            </a:pPr>
            <a:r>
              <a:rPr lang="en-US" sz="3000" dirty="0"/>
              <a:t>                                                      </a:t>
            </a:r>
            <a:r>
              <a:rPr lang="en-US" sz="3000" dirty="0">
                <a:sym typeface="Wingdings" panose="05000000000000000000" pitchFamily="2" charset="2"/>
              </a:rPr>
              <a:t></a:t>
            </a: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3000" dirty="0"/>
          </a:p>
        </p:txBody>
      </p:sp>
      <p:graphicFrame>
        <p:nvGraphicFramePr>
          <p:cNvPr id="1026" name="Object 2"/>
          <p:cNvGraphicFramePr>
            <a:graphicFrameLocks noChangeAspect="1"/>
          </p:cNvGraphicFramePr>
          <p:nvPr/>
        </p:nvGraphicFramePr>
        <p:xfrm>
          <a:off x="914400" y="2133600"/>
          <a:ext cx="7148513" cy="1219200"/>
        </p:xfrm>
        <a:graphic>
          <a:graphicData uri="http://schemas.openxmlformats.org/presentationml/2006/ole">
            <mc:AlternateContent xmlns:mc="http://schemas.openxmlformats.org/markup-compatibility/2006">
              <mc:Choice xmlns:v="urn:schemas-microsoft-com:vml" Requires="v">
                <p:oleObj spid="_x0000_s2" name="Equation" r:id="rId1" imgW="58826400" imgH="10058400" progId="Equation.3">
                  <p:embed/>
                </p:oleObj>
              </mc:Choice>
              <mc:Fallback>
                <p:oleObj name="Equation" r:id="rId1" imgW="58826400" imgH="10058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14851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2057400" y="4240213"/>
          <a:ext cx="5029200" cy="636587"/>
        </p:xfrm>
        <a:graphic>
          <a:graphicData uri="http://schemas.openxmlformats.org/presentationml/2006/ole">
            <mc:AlternateContent xmlns:mc="http://schemas.openxmlformats.org/markup-compatibility/2006">
              <mc:Choice xmlns:v="urn:schemas-microsoft-com:vml" Requires="v">
                <p:oleObj spid="_x0000_s3" name="Equation" r:id="rId3" imgW="38100000" imgH="4876800" progId="Equation.3">
                  <p:embed/>
                </p:oleObj>
              </mc:Choice>
              <mc:Fallback>
                <p:oleObj name="Equation" r:id="rId3" imgW="38100000" imgH="4876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240213"/>
                        <a:ext cx="5029200"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6477000" y="4876800"/>
          <a:ext cx="2325688" cy="1295400"/>
        </p:xfrm>
        <a:graphic>
          <a:graphicData uri="http://schemas.openxmlformats.org/presentationml/2006/ole">
            <mc:AlternateContent xmlns:mc="http://schemas.openxmlformats.org/markup-compatibility/2006">
              <mc:Choice xmlns:v="urn:schemas-microsoft-com:vml" Requires="v">
                <p:oleObj spid="_x0000_s4" name="Equation" r:id="rId5" imgW="17983200" imgH="10058400" progId="Equation.3">
                  <p:embed/>
                </p:oleObj>
              </mc:Choice>
              <mc:Fallback>
                <p:oleObj name="Equation" r:id="rId5" imgW="17983200" imgH="10058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876800"/>
                        <a:ext cx="232568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685800" y="4953000"/>
          <a:ext cx="4960938" cy="1143000"/>
        </p:xfrm>
        <a:graphic>
          <a:graphicData uri="http://schemas.openxmlformats.org/presentationml/2006/ole">
            <mc:AlternateContent xmlns:mc="http://schemas.openxmlformats.org/markup-compatibility/2006">
              <mc:Choice xmlns:v="urn:schemas-microsoft-com:vml" Requires="v">
                <p:oleObj spid="_x0000_s5" name="Equation" r:id="rId7" imgW="43586400" imgH="10058400" progId="Equation.3">
                  <p:embed/>
                </p:oleObj>
              </mc:Choice>
              <mc:Fallback>
                <p:oleObj name="Equation" r:id="rId7" imgW="43586400" imgH="100584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953000"/>
                        <a:ext cx="496093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Oval 14"/>
          <p:cNvSpPr>
            <a:spLocks noChangeArrowheads="1"/>
          </p:cNvSpPr>
          <p:nvPr/>
        </p:nvSpPr>
        <p:spPr bwMode="auto">
          <a:xfrm>
            <a:off x="5029200" y="4267200"/>
            <a:ext cx="1371600" cy="1524000"/>
          </a:xfrm>
          <a:prstGeom prst="ellipse">
            <a:avLst/>
          </a:prstGeom>
          <a:solidFill>
            <a:schemeClr val="bg1"/>
          </a:solidFill>
          <a:ln w="9525" algn="ctr">
            <a:solidFill>
              <a:schemeClr val="tx1"/>
            </a:solidFill>
            <a:round/>
          </a:ln>
        </p:spPr>
        <p:txBody>
          <a:bodyPr/>
          <a:lstStyle/>
          <a:p>
            <a:endParaRPr lang="en-US"/>
          </a:p>
        </p:txBody>
      </p:sp>
      <p:sp>
        <p:nvSpPr>
          <p:cNvPr id="2053" name="Oval 10"/>
          <p:cNvSpPr>
            <a:spLocks noChangeArrowheads="1"/>
          </p:cNvSpPr>
          <p:nvPr/>
        </p:nvSpPr>
        <p:spPr bwMode="auto">
          <a:xfrm>
            <a:off x="2971800" y="4267200"/>
            <a:ext cx="1219200" cy="1371600"/>
          </a:xfrm>
          <a:prstGeom prst="ellipse">
            <a:avLst/>
          </a:prstGeom>
          <a:solidFill>
            <a:schemeClr val="bg1"/>
          </a:solidFill>
          <a:ln w="9525" algn="ctr">
            <a:solidFill>
              <a:schemeClr val="tx1"/>
            </a:solidFill>
            <a:round/>
          </a:ln>
        </p:spPr>
        <p:txBody>
          <a:bodyPr/>
          <a:lstStyle/>
          <a:p>
            <a:endParaRPr lang="en-US"/>
          </a:p>
        </p:txBody>
      </p:sp>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a:t>
            </a:r>
            <a:endParaRPr lang="en-US" b="1" dirty="0">
              <a:solidFill>
                <a:srgbClr val="FF0000"/>
              </a:solidFill>
            </a:endParaRPr>
          </a:p>
        </p:txBody>
      </p:sp>
      <p:sp>
        <p:nvSpPr>
          <p:cNvPr id="2055" name="Rectangle 3"/>
          <p:cNvSpPr>
            <a:spLocks noGrp="1" noChangeArrowheads="1"/>
          </p:cNvSpPr>
          <p:nvPr>
            <p:ph type="body" idx="1"/>
          </p:nvPr>
        </p:nvSpPr>
        <p:spPr>
          <a:xfrm>
            <a:off x="0" y="1371600"/>
            <a:ext cx="9144000" cy="5486400"/>
          </a:xfrm>
        </p:spPr>
        <p:txBody>
          <a:bodyPr>
            <a:normAutofit lnSpcReduction="10000"/>
          </a:bodyPr>
          <a:lstStyle/>
          <a:p>
            <a:pPr eaLnBrk="1" hangingPunct="1">
              <a:spcBef>
                <a:spcPct val="50000"/>
              </a:spcBef>
              <a:buFontTx/>
              <a:buNone/>
            </a:pPr>
            <a:r>
              <a:rPr lang="en-US" sz="3000" b="1" i="1"/>
              <a:t>Taylor Series: Bond Price Function Application</a:t>
            </a:r>
            <a:endParaRPr lang="en-US" sz="3000"/>
          </a:p>
          <a:p>
            <a:pPr eaLnBrk="1" hangingPunct="1">
              <a:spcBef>
                <a:spcPct val="50000"/>
              </a:spcBef>
              <a:buFont typeface="Wingdings" panose="05000000000000000000" pitchFamily="2" charset="2"/>
              <a:buChar char="§"/>
            </a:pPr>
            <a:r>
              <a:rPr lang="en-US" sz="3000"/>
              <a:t>Approximation using first and second derivatives </a:t>
            </a:r>
            <a:r>
              <a:rPr lang="en-US" sz="2000" i="1"/>
              <a:t>(applied to convexity calculation)</a:t>
            </a:r>
            <a:r>
              <a:rPr lang="en-US" sz="3000"/>
              <a:t>:</a:t>
            </a: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 typeface="Wingdings" panose="05000000000000000000" pitchFamily="2" charset="2"/>
              <a:buChar char="§"/>
            </a:pPr>
            <a:r>
              <a:rPr lang="en-US" sz="3000"/>
              <a:t>Divided by P:</a:t>
            </a:r>
            <a:endParaRPr lang="en-US" sz="3000"/>
          </a:p>
          <a:p>
            <a:pPr eaLnBrk="1" hangingPunct="1">
              <a:spcBef>
                <a:spcPct val="50000"/>
              </a:spcBef>
              <a:buFontTx/>
              <a:buNone/>
            </a:pP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Tx/>
              <a:buNone/>
            </a:pPr>
            <a:r>
              <a:rPr lang="en-US" sz="3000"/>
              <a:t>				Duration	   Convexity</a:t>
            </a:r>
            <a:endParaRPr lang="en-US" sz="3000"/>
          </a:p>
          <a:p>
            <a:pPr eaLnBrk="1" hangingPunct="1">
              <a:spcBef>
                <a:spcPct val="50000"/>
              </a:spcBef>
              <a:buFontTx/>
              <a:buNone/>
            </a:pPr>
            <a:r>
              <a:rPr lang="en-US" sz="3000"/>
              <a:t>                                                      </a:t>
            </a: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Tx/>
              <a:buNone/>
            </a:pPr>
            <a:endParaRPr lang="en-US" sz="3000"/>
          </a:p>
        </p:txBody>
      </p:sp>
      <p:graphicFrame>
        <p:nvGraphicFramePr>
          <p:cNvPr id="2050" name="Object 6"/>
          <p:cNvGraphicFramePr>
            <a:graphicFrameLocks noChangeAspect="1"/>
          </p:cNvGraphicFramePr>
          <p:nvPr/>
        </p:nvGraphicFramePr>
        <p:xfrm>
          <a:off x="1295400" y="2743200"/>
          <a:ext cx="6623050" cy="1219200"/>
        </p:xfrm>
        <a:graphic>
          <a:graphicData uri="http://schemas.openxmlformats.org/presentationml/2006/ole">
            <mc:AlternateContent xmlns:mc="http://schemas.openxmlformats.org/markup-compatibility/2006">
              <mc:Choice xmlns:v="urn:schemas-microsoft-com:vml" Requires="v">
                <p:oleObj spid="_x0000_s2" name="Equation" r:id="rId1" imgW="54559200" imgH="10058400" progId="Equation.3">
                  <p:embed/>
                </p:oleObj>
              </mc:Choice>
              <mc:Fallback>
                <p:oleObj name="Equation" r:id="rId1" imgW="54559200" imgH="100584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662305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7"/>
          <p:cNvGraphicFramePr>
            <a:graphicFrameLocks noChangeAspect="1"/>
          </p:cNvGraphicFramePr>
          <p:nvPr/>
        </p:nvGraphicFramePr>
        <p:xfrm>
          <a:off x="1905000" y="4362450"/>
          <a:ext cx="5105400" cy="1276350"/>
        </p:xfrm>
        <a:graphic>
          <a:graphicData uri="http://schemas.openxmlformats.org/presentationml/2006/ole">
            <mc:AlternateContent xmlns:mc="http://schemas.openxmlformats.org/markup-compatibility/2006">
              <mc:Choice xmlns:v="urn:schemas-microsoft-com:vml" Requires="v">
                <p:oleObj spid="_x0000_s3" name="Equation" r:id="rId3" imgW="40538400" imgH="10058400" progId="Equation.3">
                  <p:embed/>
                </p:oleObj>
              </mc:Choice>
              <mc:Fallback>
                <p:oleObj name="Equation" r:id="rId3" imgW="40538400" imgH="100584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362450"/>
                        <a:ext cx="510540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56" name="Straight Arrow Connector 12"/>
          <p:cNvCxnSpPr>
            <a:cxnSpLocks noChangeShapeType="1"/>
          </p:cNvCxnSpPr>
          <p:nvPr/>
        </p:nvCxnSpPr>
        <p:spPr bwMode="auto">
          <a:xfrm>
            <a:off x="3505200" y="5638800"/>
            <a:ext cx="0" cy="457200"/>
          </a:xfrm>
          <a:prstGeom prst="straightConnector1">
            <a:avLst/>
          </a:prstGeom>
          <a:noFill/>
          <a:ln w="9525" algn="ctr">
            <a:solidFill>
              <a:schemeClr val="tx1"/>
            </a:solidFill>
            <a:round/>
            <a:tailEnd type="arrow" w="med" len="med"/>
          </a:ln>
        </p:spPr>
      </p:cxnSp>
      <p:cxnSp>
        <p:nvCxnSpPr>
          <p:cNvPr id="2057" name="Straight Arrow Connector 16"/>
          <p:cNvCxnSpPr>
            <a:cxnSpLocks noChangeShapeType="1"/>
          </p:cNvCxnSpPr>
          <p:nvPr/>
        </p:nvCxnSpPr>
        <p:spPr bwMode="auto">
          <a:xfrm>
            <a:off x="5715000" y="5791200"/>
            <a:ext cx="0" cy="228600"/>
          </a:xfrm>
          <a:prstGeom prst="straightConnector1">
            <a:avLst/>
          </a:prstGeom>
          <a:noFill/>
          <a:ln w="9525" algn="ctr">
            <a:solidFill>
              <a:schemeClr val="tx1"/>
            </a:solidFill>
            <a:round/>
            <a:tailEnd type="arrow"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a:t>
            </a:r>
            <a:endParaRPr lang="en-US" b="1" dirty="0">
              <a:solidFill>
                <a:srgbClr val="FF0000"/>
              </a:solidFill>
            </a:endParaRPr>
          </a:p>
        </p:txBody>
      </p:sp>
      <p:sp>
        <p:nvSpPr>
          <p:cNvPr id="3078"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a:t>Duration: A Traditional Mathematical Definition</a:t>
            </a:r>
            <a:endParaRPr lang="en-US" sz="3000"/>
          </a:p>
          <a:p>
            <a:pPr eaLnBrk="1" hangingPunct="1">
              <a:spcBef>
                <a:spcPct val="50000"/>
              </a:spcBef>
              <a:buFontTx/>
              <a:buNone/>
            </a:pPr>
            <a:r>
              <a:rPr lang="en-US" sz="3000"/>
              <a:t>                                                      </a:t>
            </a: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Tx/>
              <a:buNone/>
            </a:pPr>
            <a:endParaRPr lang="en-US" sz="3000"/>
          </a:p>
        </p:txBody>
      </p:sp>
      <p:graphicFrame>
        <p:nvGraphicFramePr>
          <p:cNvPr id="3074" name="Object 4"/>
          <p:cNvGraphicFramePr>
            <a:graphicFrameLocks noChangeAspect="1"/>
          </p:cNvGraphicFramePr>
          <p:nvPr/>
        </p:nvGraphicFramePr>
        <p:xfrm>
          <a:off x="862013" y="2057400"/>
          <a:ext cx="7305675" cy="1066800"/>
        </p:xfrm>
        <a:graphic>
          <a:graphicData uri="http://schemas.openxmlformats.org/presentationml/2006/ole">
            <mc:AlternateContent xmlns:mc="http://schemas.openxmlformats.org/markup-compatibility/2006">
              <mc:Choice xmlns:v="urn:schemas-microsoft-com:vml" Requires="v">
                <p:oleObj spid="_x0000_s2" name="Equation" r:id="rId1" imgW="71932800" imgH="10363200" progId="Equation.3">
                  <p:embed/>
                </p:oleObj>
              </mc:Choice>
              <mc:Fallback>
                <p:oleObj name="Equation" r:id="rId1" imgW="71932800" imgH="1036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2057400"/>
                        <a:ext cx="73056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
          <p:cNvGraphicFramePr>
            <a:graphicFrameLocks noChangeAspect="1"/>
          </p:cNvGraphicFramePr>
          <p:nvPr/>
        </p:nvGraphicFramePr>
        <p:xfrm>
          <a:off x="152400" y="3657600"/>
          <a:ext cx="8939213" cy="1066800"/>
        </p:xfrm>
        <a:graphic>
          <a:graphicData uri="http://schemas.openxmlformats.org/presentationml/2006/ole">
            <mc:AlternateContent xmlns:mc="http://schemas.openxmlformats.org/markup-compatibility/2006">
              <mc:Choice xmlns:v="urn:schemas-microsoft-com:vml" Requires="v">
                <p:oleObj spid="_x0000_s3" name="Equation" r:id="rId3" imgW="95402400" imgH="11582400" progId="Equation.3">
                  <p:embed/>
                </p:oleObj>
              </mc:Choice>
              <mc:Fallback>
                <p:oleObj name="Equation" r:id="rId3" imgW="95402400" imgH="11582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8939213"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6"/>
          <p:cNvGraphicFramePr>
            <a:graphicFrameLocks noChangeAspect="1"/>
          </p:cNvGraphicFramePr>
          <p:nvPr/>
        </p:nvGraphicFramePr>
        <p:xfrm>
          <a:off x="338138" y="5257800"/>
          <a:ext cx="8448675" cy="1066800"/>
        </p:xfrm>
        <a:graphic>
          <a:graphicData uri="http://schemas.openxmlformats.org/presentationml/2006/ole">
            <mc:AlternateContent xmlns:mc="http://schemas.openxmlformats.org/markup-compatibility/2006">
              <mc:Choice xmlns:v="urn:schemas-microsoft-com:vml" Requires="v">
                <p:oleObj spid="_x0000_s4" name="Equation" r:id="rId5" imgW="90525600" imgH="11582400" progId="Equation.3">
                  <p:embed/>
                </p:oleObj>
              </mc:Choice>
              <mc:Fallback>
                <p:oleObj name="Equation" r:id="rId5" imgW="90525600" imgH="11582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8" y="5257800"/>
                        <a:ext cx="84486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a:t>
            </a:r>
            <a:endParaRPr lang="en-US" b="1" dirty="0">
              <a:solidFill>
                <a:srgbClr val="FF0000"/>
              </a:solidFill>
            </a:endParaRPr>
          </a:p>
        </p:txBody>
      </p:sp>
      <p:sp>
        <p:nvSpPr>
          <p:cNvPr id="4102"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      A Traditional Mathematical Definition</a:t>
            </a:r>
            <a:endParaRPr lang="en-US" sz="3000" dirty="0"/>
          </a:p>
          <a:p>
            <a:pPr eaLnBrk="1" hangingPunct="1">
              <a:spcBef>
                <a:spcPct val="50000"/>
              </a:spcBef>
              <a:buFont typeface="Wingdings" panose="05000000000000000000" pitchFamily="2" charset="2"/>
              <a:buChar char="§"/>
            </a:pPr>
            <a:r>
              <a:rPr lang="en-US" sz="3000" dirty="0"/>
              <a:t>{Big bracket*1/P} is called Macaulay Duration: </a:t>
            </a:r>
            <a:r>
              <a:rPr lang="en-US" sz="3000" dirty="0">
                <a:solidFill>
                  <a:srgbClr val="FF0000"/>
                </a:solidFill>
              </a:rPr>
              <a:t>present-value weighted average maturity of cash-flow. </a:t>
            </a:r>
            <a:endParaRPr lang="en-US" sz="3000" dirty="0">
              <a:solidFill>
                <a:srgbClr val="FF0000"/>
              </a:solidFill>
            </a:endParaRPr>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r>
              <a:rPr lang="en-US" sz="3000" dirty="0"/>
              <a:t>Modified Duration (more precise).</a:t>
            </a:r>
            <a:endParaRPr lang="en-US" sz="3000" dirty="0"/>
          </a:p>
          <a:p>
            <a:pPr eaLnBrk="1" hangingPunct="1">
              <a:spcBef>
                <a:spcPct val="50000"/>
              </a:spcBef>
              <a:buFontTx/>
              <a:buNone/>
            </a:pPr>
            <a:r>
              <a:rPr lang="en-US" sz="3000" dirty="0"/>
              <a:t>                                                    </a:t>
            </a: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3000" dirty="0"/>
          </a:p>
        </p:txBody>
      </p:sp>
      <p:graphicFrame>
        <p:nvGraphicFramePr>
          <p:cNvPr id="4098" name="Object 5"/>
          <p:cNvGraphicFramePr>
            <a:graphicFrameLocks noChangeAspect="1"/>
          </p:cNvGraphicFramePr>
          <p:nvPr/>
        </p:nvGraphicFramePr>
        <p:xfrm>
          <a:off x="304800" y="3200400"/>
          <a:ext cx="8839200" cy="1300162"/>
        </p:xfrm>
        <a:graphic>
          <a:graphicData uri="http://schemas.openxmlformats.org/presentationml/2006/ole">
            <mc:AlternateContent xmlns:mc="http://schemas.openxmlformats.org/markup-compatibility/2006">
              <mc:Choice xmlns:v="urn:schemas-microsoft-com:vml" Requires="v">
                <p:oleObj spid="_x0000_s2" name="Equation" r:id="rId1" imgW="77724000" imgH="11582400" progId="Equation.3">
                  <p:embed/>
                </p:oleObj>
              </mc:Choice>
              <mc:Fallback>
                <p:oleObj name="Equation" r:id="rId1" imgW="77724000" imgH="115824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839200" cy="1300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6"/>
          <p:cNvGraphicFramePr>
            <a:graphicFrameLocks noChangeAspect="1"/>
          </p:cNvGraphicFramePr>
          <p:nvPr/>
        </p:nvGraphicFramePr>
        <p:xfrm>
          <a:off x="457200" y="5554663"/>
          <a:ext cx="2667000" cy="1150937"/>
        </p:xfrm>
        <a:graphic>
          <a:graphicData uri="http://schemas.openxmlformats.org/presentationml/2006/ole">
            <mc:AlternateContent xmlns:mc="http://schemas.openxmlformats.org/markup-compatibility/2006">
              <mc:Choice xmlns:v="urn:schemas-microsoft-com:vml" Requires="v">
                <p:oleObj spid="_x0000_s3" name="Equation" r:id="rId3" imgW="23164800" imgH="10058400" progId="Equation.3">
                  <p:embed/>
                </p:oleObj>
              </mc:Choice>
              <mc:Fallback>
                <p:oleObj name="Equation" r:id="rId3" imgW="23164800" imgH="100584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5554663"/>
                        <a:ext cx="2667000"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7"/>
          <p:cNvGraphicFramePr>
            <a:graphicFrameLocks noChangeAspect="1"/>
          </p:cNvGraphicFramePr>
          <p:nvPr/>
        </p:nvGraphicFramePr>
        <p:xfrm>
          <a:off x="4267200" y="5608638"/>
          <a:ext cx="4038600" cy="1096962"/>
        </p:xfrm>
        <a:graphic>
          <a:graphicData uri="http://schemas.openxmlformats.org/presentationml/2006/ole">
            <mc:AlternateContent xmlns:mc="http://schemas.openxmlformats.org/markup-compatibility/2006">
              <mc:Choice xmlns:v="urn:schemas-microsoft-com:vml" Requires="v">
                <p:oleObj spid="_x0000_s4" name="Equation" r:id="rId5" imgW="36880800" imgH="10058400" progId="Equation.3">
                  <p:embed/>
                </p:oleObj>
              </mc:Choice>
              <mc:Fallback>
                <p:oleObj name="Equation" r:id="rId5" imgW="36880800" imgH="100584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5608638"/>
                        <a:ext cx="4038600"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2"/>
          <p:cNvSpPr>
            <a:spLocks noGrp="1" noChangeArrowheads="1"/>
          </p:cNvSpPr>
          <p:nvPr>
            <p:ph type="title"/>
          </p:nvPr>
        </p:nvSpPr>
        <p:spPr/>
        <p:txBody>
          <a:bodyPr/>
          <a:lstStyle/>
          <a:p>
            <a:pPr eaLnBrk="1" hangingPunct="1"/>
            <a:r>
              <a:rPr lang="en-US" altLang="en-US" dirty="0">
                <a:solidFill>
                  <a:srgbClr val="FF0000"/>
                </a:solidFill>
                <a:ea typeface="ヒラギノ角ゴ Pro W3" pitchFamily="-65" charset="-128"/>
              </a:rPr>
              <a:t>Duration</a:t>
            </a:r>
            <a:endParaRPr lang="en-US" altLang="en-US" dirty="0">
              <a:solidFill>
                <a:srgbClr val="FF0000"/>
              </a:solidFill>
              <a:ea typeface="ヒラギノ角ゴ Pro W3" pitchFamily="-65" charset="-128"/>
            </a:endParaRPr>
          </a:p>
        </p:txBody>
      </p:sp>
      <p:sp>
        <p:nvSpPr>
          <p:cNvPr id="242692" name="Rectangle 3"/>
          <p:cNvSpPr>
            <a:spLocks noGrp="1" noChangeArrowheads="1"/>
          </p:cNvSpPr>
          <p:nvPr>
            <p:ph idx="1"/>
          </p:nvPr>
        </p:nvSpPr>
        <p:spPr/>
        <p:txBody>
          <a:bodyPr rIns="91440">
            <a:normAutofit/>
          </a:bodyPr>
          <a:lstStyle/>
          <a:p>
            <a:pPr lvl="1" eaLnBrk="1" hangingPunct="1">
              <a:spcBef>
                <a:spcPct val="60000"/>
              </a:spcBef>
            </a:pPr>
            <a:r>
              <a:rPr lang="en-US" altLang="en-US" dirty="0">
                <a:ea typeface="ヒラギノ角ゴ Pro W3" pitchFamily="-65" charset="-128"/>
              </a:rPr>
              <a:t>A security’s duration is computed as:</a:t>
            </a:r>
            <a:endParaRPr lang="en-US" altLang="en-US" dirty="0">
              <a:ea typeface="ヒラギノ角ゴ Pro W3" pitchFamily="-65" charset="-128"/>
            </a:endParaRPr>
          </a:p>
          <a:p>
            <a:pPr lvl="2" eaLnBrk="1" hangingPunct="1">
              <a:spcBef>
                <a:spcPct val="350000"/>
              </a:spcBef>
            </a:pPr>
            <a:r>
              <a:rPr lang="en-US" altLang="en-US" dirty="0">
                <a:ea typeface="ヒラギノ角ゴ Pro W3" pitchFamily="-65" charset="-128"/>
              </a:rPr>
              <a:t>Where </a:t>
            </a:r>
            <a:r>
              <a:rPr lang="en-US" altLang="en-US" i="1" dirty="0">
                <a:ea typeface="ヒラギノ角ゴ Pro W3" pitchFamily="-65" charset="-128"/>
              </a:rPr>
              <a:t>C</a:t>
            </a:r>
            <a:r>
              <a:rPr lang="en-US" altLang="en-US" i="1" baseline="-25000" dirty="0">
                <a:ea typeface="ヒラギノ角ゴ Pro W3" pitchFamily="-65" charset="-128"/>
              </a:rPr>
              <a:t>t</a:t>
            </a:r>
            <a:r>
              <a:rPr lang="en-US" altLang="en-US" dirty="0">
                <a:ea typeface="ヒラギノ角ゴ Pro W3" pitchFamily="-65" charset="-128"/>
              </a:rPr>
              <a:t> is the cash flow on date </a:t>
            </a:r>
            <a:r>
              <a:rPr lang="en-US" altLang="en-US" i="1" dirty="0">
                <a:ea typeface="ヒラギノ角ゴ Pro W3" pitchFamily="-65" charset="-128"/>
              </a:rPr>
              <a:t>t</a:t>
            </a:r>
            <a:r>
              <a:rPr lang="en-US" altLang="en-US" dirty="0">
                <a:ea typeface="ヒラギノ角ゴ Pro W3" pitchFamily="-65" charset="-128"/>
              </a:rPr>
              <a:t>, </a:t>
            </a:r>
            <a:r>
              <a:rPr lang="en-US" altLang="en-US" i="1" dirty="0">
                <a:ea typeface="ヒラギノ角ゴ Pro W3" pitchFamily="-65" charset="-128"/>
              </a:rPr>
              <a:t>PV(C</a:t>
            </a:r>
            <a:r>
              <a:rPr lang="en-US" altLang="en-US" i="1" baseline="-25000" dirty="0">
                <a:ea typeface="ヒラギノ角ゴ Pro W3" pitchFamily="-65" charset="-128"/>
              </a:rPr>
              <a:t>t </a:t>
            </a:r>
            <a:r>
              <a:rPr lang="en-US" altLang="en-US" i="1" dirty="0">
                <a:ea typeface="ヒラギノ角ゴ Pro W3" pitchFamily="-65" charset="-128"/>
              </a:rPr>
              <a:t>)</a:t>
            </a:r>
            <a:r>
              <a:rPr lang="en-US" altLang="en-US" dirty="0">
                <a:ea typeface="ヒラギノ角ゴ Pro W3" pitchFamily="-65" charset="-128"/>
              </a:rPr>
              <a:t> is its present value (evaluated at the bond’s yield), and P=</a:t>
            </a:r>
            <a:r>
              <a:rPr lang="el-GR" altLang="en-US" dirty="0">
                <a:latin typeface="Lucida Grande" pitchFamily="-1" charset="0"/>
                <a:ea typeface="ヒラギノ角ゴ Pro W3" pitchFamily="-65" charset="-128"/>
                <a:cs typeface="Arial" panose="020B0604020202020204" pitchFamily="34" charset="0"/>
              </a:rPr>
              <a:t>Σ</a:t>
            </a:r>
            <a:r>
              <a:rPr lang="en-US" altLang="en-US" baseline="-25000" dirty="0" err="1">
                <a:ea typeface="ヒラギノ角ゴ Pro W3" pitchFamily="-65" charset="-128"/>
                <a:cs typeface="Arial" panose="020B0604020202020204" pitchFamily="34" charset="0"/>
              </a:rPr>
              <a:t>t</a:t>
            </a:r>
            <a:r>
              <a:rPr lang="en-US" altLang="en-US" i="1" dirty="0" err="1">
                <a:ea typeface="ヒラギノ角ゴ Pro W3" pitchFamily="-65" charset="-128"/>
              </a:rPr>
              <a:t>PV</a:t>
            </a:r>
            <a:r>
              <a:rPr lang="en-US" altLang="en-US" i="1" dirty="0">
                <a:ea typeface="ヒラギノ角ゴ Pro W3" pitchFamily="-65" charset="-128"/>
              </a:rPr>
              <a:t>(C</a:t>
            </a:r>
            <a:r>
              <a:rPr lang="en-US" altLang="en-US" i="1" baseline="-25000" dirty="0">
                <a:ea typeface="ヒラギノ角ゴ Pro W3" pitchFamily="-65" charset="-128"/>
              </a:rPr>
              <a:t>t </a:t>
            </a:r>
            <a:r>
              <a:rPr lang="en-US" altLang="en-US" i="1" dirty="0">
                <a:ea typeface="ヒラギノ角ゴ Pro W3" pitchFamily="-65" charset="-128"/>
              </a:rPr>
              <a:t>)</a:t>
            </a:r>
            <a:r>
              <a:rPr lang="en-US" altLang="en-US" dirty="0">
                <a:ea typeface="ヒラギノ角ゴ Pro W3" pitchFamily="-65" charset="-128"/>
              </a:rPr>
              <a:t> is the total present value of the cash flows</a:t>
            </a:r>
            <a:endParaRPr lang="en-US" altLang="en-US" dirty="0">
              <a:ea typeface="ヒラギノ角ゴ Pro W3" pitchFamily="-65" charset="-128"/>
            </a:endParaRPr>
          </a:p>
          <a:p>
            <a:pPr lvl="3" eaLnBrk="1" hangingPunct="1">
              <a:spcBef>
                <a:spcPct val="30000"/>
              </a:spcBef>
            </a:pPr>
            <a:r>
              <a:rPr lang="en-US" altLang="en-US" dirty="0">
                <a:ea typeface="ヒラギノ角ゴ Pro W3" pitchFamily="-65" charset="-128"/>
              </a:rPr>
              <a:t>Therefore, the duration weights each maturity </a:t>
            </a:r>
            <a:r>
              <a:rPr lang="en-US" altLang="en-US" i="1" dirty="0">
                <a:ea typeface="ヒラギノ角ゴ Pro W3" pitchFamily="-65" charset="-128"/>
              </a:rPr>
              <a:t>t</a:t>
            </a:r>
            <a:r>
              <a:rPr lang="en-US" altLang="en-US" dirty="0">
                <a:ea typeface="ヒラギノ角ゴ Pro W3" pitchFamily="-65" charset="-128"/>
              </a:rPr>
              <a:t> by the percentage contribution of its cash flow to the total present value, </a:t>
            </a:r>
            <a:r>
              <a:rPr lang="en-US" altLang="en-US" i="1" dirty="0">
                <a:ea typeface="ヒラギノ角ゴ Pro W3" pitchFamily="-65" charset="-128"/>
              </a:rPr>
              <a:t>PV(C</a:t>
            </a:r>
            <a:r>
              <a:rPr lang="en-US" altLang="en-US" i="1" baseline="-25000" dirty="0">
                <a:ea typeface="ヒラギノ角ゴ Pro W3" pitchFamily="-65" charset="-128"/>
              </a:rPr>
              <a:t>t </a:t>
            </a:r>
            <a:r>
              <a:rPr lang="en-US" altLang="en-US" i="1" dirty="0">
                <a:ea typeface="ヒラギノ角ゴ Pro W3" pitchFamily="-65" charset="-128"/>
              </a:rPr>
              <a:t>) </a:t>
            </a:r>
            <a:r>
              <a:rPr lang="en-US" altLang="en-US" dirty="0">
                <a:latin typeface="Lucida Grande" pitchFamily="-1" charset="0"/>
                <a:ea typeface="ヒラギノ角ゴ Pro W3" pitchFamily="-65" charset="-128"/>
                <a:cs typeface="Arial" panose="020B0604020202020204" pitchFamily="34" charset="0"/>
              </a:rPr>
              <a:t>∕</a:t>
            </a:r>
            <a:r>
              <a:rPr lang="en-US" altLang="en-US" i="1" dirty="0">
                <a:ea typeface="ヒラギノ角ゴ Pro W3" pitchFamily="-65" charset="-128"/>
              </a:rPr>
              <a:t> P</a:t>
            </a:r>
            <a:r>
              <a:rPr lang="en-US" altLang="en-US" dirty="0">
                <a:ea typeface="ヒラギノ角ゴ Pro W3" pitchFamily="-65" charset="-128"/>
              </a:rPr>
              <a:t>.</a:t>
            </a:r>
            <a:endParaRPr lang="en-US" altLang="en-US" dirty="0">
              <a:ea typeface="ヒラギノ角ゴ Pro W3" pitchFamily="-65" charset="-128"/>
            </a:endParaRPr>
          </a:p>
        </p:txBody>
      </p:sp>
      <p:graphicFrame>
        <p:nvGraphicFramePr>
          <p:cNvPr id="242690" name="Object 4"/>
          <p:cNvGraphicFramePr>
            <a:graphicFrameLocks noChangeAspect="1"/>
          </p:cNvGraphicFramePr>
          <p:nvPr/>
        </p:nvGraphicFramePr>
        <p:xfrm>
          <a:off x="1905000" y="2286000"/>
          <a:ext cx="3978275" cy="854075"/>
        </p:xfrm>
        <a:graphic>
          <a:graphicData uri="http://schemas.openxmlformats.org/presentationml/2006/ole">
            <mc:AlternateContent xmlns:mc="http://schemas.openxmlformats.org/markup-compatibility/2006">
              <mc:Choice xmlns:v="urn:schemas-microsoft-com:vml" Requires="v">
                <p:oleObj spid="_x0000_s2" name="Equation" r:id="rId1" imgW="1841500" imgH="393700" progId="Equation.DSMT4">
                  <p:embed/>
                </p:oleObj>
              </mc:Choice>
              <mc:Fallback>
                <p:oleObj name="Equation" r:id="rId1" imgW="18415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39782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a:t>
            </a:r>
            <a:endParaRPr lang="en-US" b="1" dirty="0">
              <a:solidFill>
                <a:srgbClr val="FF0000"/>
              </a:solidFill>
            </a:endParaRPr>
          </a:p>
        </p:txBody>
      </p:sp>
      <p:sp>
        <p:nvSpPr>
          <p:cNvPr id="5125"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Duration: A Traditional Mathematical Definition</a:t>
            </a:r>
            <a:endParaRPr lang="en-US" sz="3000" dirty="0"/>
          </a:p>
          <a:p>
            <a:pPr eaLnBrk="1" hangingPunct="1">
              <a:spcBef>
                <a:spcPct val="50000"/>
              </a:spcBef>
              <a:buFont typeface="Wingdings" panose="05000000000000000000" pitchFamily="2" charset="2"/>
              <a:buChar char="§"/>
            </a:pPr>
            <a:r>
              <a:rPr lang="en-US" sz="3000" dirty="0"/>
              <a:t>%Price change = - MD/(1+y)*change in y*100</a:t>
            </a:r>
            <a:endParaRPr lang="en-US" sz="3000" dirty="0"/>
          </a:p>
          <a:p>
            <a:pPr eaLnBrk="1" hangingPunct="1">
              <a:spcBef>
                <a:spcPct val="50000"/>
              </a:spcBef>
              <a:buFont typeface="Wingdings" panose="05000000000000000000" pitchFamily="2" charset="2"/>
              <a:buChar char="§"/>
            </a:pPr>
            <a:r>
              <a:rPr lang="en-US" sz="3000" dirty="0"/>
              <a:t>Modified Duration = MD/(1+y)</a:t>
            </a: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r>
              <a:rPr lang="en-US" sz="3000" dirty="0"/>
              <a:t>                                                    </a:t>
            </a:r>
            <a:endParaRPr lang="en-US" sz="3000" dirty="0"/>
          </a:p>
          <a:p>
            <a:pPr eaLnBrk="1" hangingPunct="1">
              <a:spcBef>
                <a:spcPct val="50000"/>
              </a:spcBef>
              <a:buFont typeface="Wingdings" panose="05000000000000000000" pitchFamily="2" charset="2"/>
              <a:buChar char="§"/>
            </a:pPr>
            <a:r>
              <a:rPr lang="en-US" sz="3000" dirty="0"/>
              <a:t>%Price change = -</a:t>
            </a:r>
            <a:r>
              <a:rPr lang="en-US" sz="3000" dirty="0" err="1"/>
              <a:t>MoD</a:t>
            </a:r>
            <a:r>
              <a:rPr lang="en-US" sz="3000" dirty="0"/>
              <a:t> *change in y*100</a:t>
            </a:r>
            <a:endParaRPr lang="en-US" sz="3000" dirty="0"/>
          </a:p>
          <a:p>
            <a:pPr eaLnBrk="1" hangingPunct="1">
              <a:spcBef>
                <a:spcPct val="50000"/>
              </a:spcBef>
              <a:buFontTx/>
              <a:buNone/>
            </a:pPr>
            <a:endParaRPr lang="en-US" sz="3000" dirty="0"/>
          </a:p>
        </p:txBody>
      </p:sp>
      <p:graphicFrame>
        <p:nvGraphicFramePr>
          <p:cNvPr id="5122" name="Object 5"/>
          <p:cNvGraphicFramePr>
            <a:graphicFrameLocks noChangeAspect="1"/>
          </p:cNvGraphicFramePr>
          <p:nvPr/>
        </p:nvGraphicFramePr>
        <p:xfrm>
          <a:off x="696913" y="3429000"/>
          <a:ext cx="7858125" cy="1009650"/>
        </p:xfrm>
        <a:graphic>
          <a:graphicData uri="http://schemas.openxmlformats.org/presentationml/2006/ole">
            <mc:AlternateContent xmlns:mc="http://schemas.openxmlformats.org/markup-compatibility/2006">
              <mc:Choice xmlns:v="urn:schemas-microsoft-com:vml" Requires="v">
                <p:oleObj spid="_x0000_s2" name="Equation" r:id="rId1" imgW="84124800" imgH="10972800" progId="Equation.3">
                  <p:embed/>
                </p:oleObj>
              </mc:Choice>
              <mc:Fallback>
                <p:oleObj name="Equation" r:id="rId1" imgW="84124800" imgH="10972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3429000"/>
                        <a:ext cx="7858125"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
          <p:cNvGraphicFramePr>
            <a:graphicFrameLocks noChangeAspect="1"/>
          </p:cNvGraphicFramePr>
          <p:nvPr/>
        </p:nvGraphicFramePr>
        <p:xfrm>
          <a:off x="3429000" y="4495800"/>
          <a:ext cx="2027238" cy="874713"/>
        </p:xfrm>
        <a:graphic>
          <a:graphicData uri="http://schemas.openxmlformats.org/presentationml/2006/ole">
            <mc:AlternateContent xmlns:mc="http://schemas.openxmlformats.org/markup-compatibility/2006">
              <mc:Choice xmlns:v="urn:schemas-microsoft-com:vml" Requires="v">
                <p:oleObj spid="_x0000_s3" name="Equation" r:id="rId3" imgW="21031200" imgH="9448800" progId="Equation.3">
                  <p:embed/>
                </p:oleObj>
              </mc:Choice>
              <mc:Fallback>
                <p:oleObj name="Equation" r:id="rId3" imgW="21031200" imgH="9448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495800"/>
                        <a:ext cx="2027238"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duration</a:t>
            </a:r>
            <a:endParaRPr lang="en-US" dirty="0"/>
          </a:p>
        </p:txBody>
      </p:sp>
      <p:sp>
        <p:nvSpPr>
          <p:cNvPr id="3" name="Content Placeholder 2"/>
          <p:cNvSpPr>
            <a:spLocks noGrp="1"/>
          </p:cNvSpPr>
          <p:nvPr>
            <p:ph idx="1"/>
          </p:nvPr>
        </p:nvSpPr>
        <p:spPr>
          <a:xfrm>
            <a:off x="457200" y="1600201"/>
            <a:ext cx="8229600" cy="4267200"/>
          </a:xfrm>
        </p:spPr>
        <p:txBody>
          <a:bodyPr>
            <a:normAutofit/>
          </a:bodyPr>
          <a:lstStyle/>
          <a:p>
            <a:r>
              <a:rPr lang="en-US" sz="2800" dirty="0"/>
              <a:t>The </a:t>
            </a:r>
            <a:r>
              <a:rPr lang="en-US" sz="2800" i="1" dirty="0"/>
              <a:t>duration of a bond is a linear approximation of minus the percent change in its price given a 100 basis point change in </a:t>
            </a:r>
            <a:r>
              <a:rPr lang="en-US" sz="2800" dirty="0"/>
              <a:t>interest rates. (100 basis points = 1% = 0.01)</a:t>
            </a:r>
            <a:endParaRPr lang="en-US" sz="2800" dirty="0"/>
          </a:p>
          <a:p>
            <a:r>
              <a:rPr lang="en-US" sz="2800" dirty="0"/>
              <a:t>For example, a bond with a duration of 7 will gain about 7% in value if interest rates fall 100 </a:t>
            </a:r>
            <a:r>
              <a:rPr lang="en-US" sz="2800" dirty="0" err="1"/>
              <a:t>bp</a:t>
            </a:r>
            <a:r>
              <a:rPr lang="en-US" sz="2800" dirty="0"/>
              <a:t>.</a:t>
            </a: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a:t>Calculating duration</a:t>
            </a:r>
            <a:endParaRPr lang="en-US" dirty="0"/>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1" cstate="print"/>
          <a:srcRect/>
          <a:stretch>
            <a:fillRect/>
          </a:stretch>
        </p:blipFill>
        <p:spPr bwMode="auto">
          <a:xfrm>
            <a:off x="228600" y="990600"/>
            <a:ext cx="8534400" cy="5486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sz="4000" b="1" dirty="0">
                <a:latin typeface="Arial" panose="020B0604020202020204" pitchFamily="34" charset="0"/>
                <a:cs typeface="Arial" panose="020B0604020202020204" pitchFamily="34" charset="0"/>
              </a:rPr>
              <a:t>Special Types of Bonds</a:t>
            </a:r>
            <a:endParaRPr lang="en-US" sz="4000" b="1" dirty="0">
              <a:latin typeface="Arial" panose="020B0604020202020204" pitchFamily="34" charset="0"/>
              <a:cs typeface="Arial" panose="020B0604020202020204" pitchFamily="34" charset="0"/>
            </a:endParaRPr>
          </a:p>
        </p:txBody>
      </p:sp>
      <p:sp>
        <p:nvSpPr>
          <p:cNvPr id="238595" name="Rectangle 3"/>
          <p:cNvSpPr>
            <a:spLocks noGrp="1" noChangeArrowheads="1"/>
          </p:cNvSpPr>
          <p:nvPr>
            <p:ph type="body" idx="1"/>
          </p:nvPr>
        </p:nvSpPr>
        <p:spPr>
          <a:xfrm>
            <a:off x="838200" y="1981200"/>
            <a:ext cx="7772400" cy="3429000"/>
          </a:xfrm>
        </p:spPr>
        <p:txBody>
          <a:bodyPr/>
          <a:lstStyle/>
          <a:p>
            <a:pPr>
              <a:lnSpc>
                <a:spcPct val="90000"/>
              </a:lnSpc>
            </a:pPr>
            <a:r>
              <a:rPr lang="en-US" b="1" i="1" dirty="0">
                <a:latin typeface="Arial" panose="020B0604020202020204" pitchFamily="34" charset="0"/>
                <a:cs typeface="Arial" panose="020B0604020202020204" pitchFamily="34" charset="0"/>
              </a:rPr>
              <a:t>Zero coupon bond</a:t>
            </a:r>
            <a:r>
              <a:rPr lang="en-US" dirty="0">
                <a:latin typeface="Arial" panose="020B0604020202020204" pitchFamily="34" charset="0"/>
                <a:cs typeface="Arial" panose="020B0604020202020204" pitchFamily="34" charset="0"/>
              </a:rPr>
              <a:t>: a bond that </a:t>
            </a:r>
            <a:r>
              <a:rPr lang="en-US" dirty="0">
                <a:solidFill>
                  <a:srgbClr val="FF0000"/>
                </a:solidFill>
                <a:latin typeface="Arial" panose="020B0604020202020204" pitchFamily="34" charset="0"/>
                <a:cs typeface="Arial" panose="020B0604020202020204" pitchFamily="34" charset="0"/>
              </a:rPr>
              <a:t>pays no annual interest</a:t>
            </a:r>
            <a:r>
              <a:rPr lang="en-US" dirty="0">
                <a:latin typeface="Arial" panose="020B0604020202020204" pitchFamily="34" charset="0"/>
                <a:cs typeface="Arial" panose="020B0604020202020204" pitchFamily="34" charset="0"/>
              </a:rPr>
              <a:t>; it provides compensation to investors in the form of </a:t>
            </a:r>
            <a:r>
              <a:rPr lang="en-US" dirty="0">
                <a:solidFill>
                  <a:srgbClr val="FF0000"/>
                </a:solidFill>
                <a:latin typeface="Arial" panose="020B0604020202020204" pitchFamily="34" charset="0"/>
                <a:cs typeface="Arial" panose="020B0604020202020204" pitchFamily="34" charset="0"/>
              </a:rPr>
              <a:t>capital appreciation</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nSpc>
                <a:spcPct val="90000"/>
              </a:lnSpc>
            </a:pPr>
            <a:r>
              <a:rPr lang="en-US" b="1" i="1" dirty="0">
                <a:latin typeface="Arial" panose="020B0604020202020204" pitchFamily="34" charset="0"/>
                <a:cs typeface="Arial" panose="020B0604020202020204" pitchFamily="34" charset="0"/>
              </a:rPr>
              <a:t>Floating rate bond:</a:t>
            </a:r>
            <a:r>
              <a:rPr lang="en-US" dirty="0">
                <a:latin typeface="Arial" panose="020B0604020202020204" pitchFamily="34" charset="0"/>
                <a:cs typeface="Arial" panose="020B0604020202020204" pitchFamily="34" charset="0"/>
              </a:rPr>
              <a:t> a bond whose coupon rate fluctuates with shifts in the general level of interest rates.</a:t>
            </a:r>
            <a:endParaRPr lang="en-US"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Effect transition="in" filter="blinds(horizontal)">
                                      <p:cBhvr>
                                        <p:cTn id="7" dur="500"/>
                                        <p:tgtEl>
                                          <p:spTgt spid="238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8595">
                                            <p:txEl>
                                              <p:pRg st="1" end="1"/>
                                            </p:txEl>
                                          </p:spTgt>
                                        </p:tgtEl>
                                        <p:attrNameLst>
                                          <p:attrName>style.visibility</p:attrName>
                                        </p:attrNameLst>
                                      </p:cBhvr>
                                      <p:to>
                                        <p:strVal val="visible"/>
                                      </p:to>
                                    </p:set>
                                    <p:animEffect transition="in" filter="blinds(horizontal)">
                                      <p:cBhvr>
                                        <p:cTn id="12" dur="500"/>
                                        <p:tgtEl>
                                          <p:spTgt spid="2385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lstStyle/>
          <a:p>
            <a:r>
              <a:rPr lang="en-US" dirty="0"/>
              <a:t>The duration for a 10% coupon bond is 6.758 years when the interest rate is 10%. Find the approximate change in the bond price when the interest rate increases from 10% to 11%. </a:t>
            </a:r>
            <a:endParaRPr lang="en-US" dirty="0"/>
          </a:p>
          <a:p>
            <a:endParaRPr lang="en-US" dirty="0"/>
          </a:p>
          <a:p>
            <a:r>
              <a:rPr lang="en-US" dirty="0"/>
              <a:t>%Price change = - MD/(1+y)*change in y*100</a:t>
            </a:r>
            <a:endParaRPr lang="en-US" dirty="0"/>
          </a:p>
          <a:p>
            <a:r>
              <a:rPr lang="en-US" dirty="0"/>
              <a:t>                            = -6.758/1.1*0.01 *100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a:t>Calculating duration</a:t>
            </a:r>
            <a:endParaRPr lang="en-US" dirty="0"/>
          </a:p>
        </p:txBody>
      </p:sp>
      <p:graphicFrame>
        <p:nvGraphicFramePr>
          <p:cNvPr id="5" name="Content Placeholder 4"/>
          <p:cNvGraphicFramePr>
            <a:graphicFrameLocks noGrp="1"/>
          </p:cNvGraphicFramePr>
          <p:nvPr>
            <p:ph idx="1"/>
          </p:nvPr>
        </p:nvGraphicFramePr>
        <p:xfrm>
          <a:off x="533400" y="1600200"/>
          <a:ext cx="8077200" cy="3752312"/>
        </p:xfrm>
        <a:graphic>
          <a:graphicData uri="http://schemas.openxmlformats.org/drawingml/2006/table">
            <a:tbl>
              <a:tblPr/>
              <a:tblGrid>
                <a:gridCol w="1641082"/>
                <a:gridCol w="2222298"/>
                <a:gridCol w="2393245"/>
                <a:gridCol w="1820575"/>
              </a:tblGrid>
              <a:tr h="598366">
                <a:tc>
                  <a:txBody>
                    <a:bodyPr/>
                    <a:lstStyle/>
                    <a:p>
                      <a:pPr algn="l" fontAlgn="b"/>
                      <a:r>
                        <a:rPr lang="en-US" sz="3200" b="1" i="0" u="none" strike="noStrike" dirty="0">
                          <a:solidFill>
                            <a:srgbClr val="000000"/>
                          </a:solidFill>
                          <a:latin typeface="Calibri" panose="020F0502020204030204"/>
                        </a:rPr>
                        <a:t>Maturity</a:t>
                      </a:r>
                      <a:endParaRPr lang="en-US" sz="3200" b="1"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200" b="1" i="0" u="none" strike="noStrike">
                          <a:solidFill>
                            <a:srgbClr val="000000"/>
                          </a:solidFill>
                          <a:latin typeface="Calibri" panose="020F0502020204030204"/>
                        </a:rPr>
                        <a:t>Coupon rate</a:t>
                      </a:r>
                      <a:endParaRPr lang="en-US" sz="3200" b="1"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200" b="1" i="0" u="none" strike="noStrike">
                          <a:solidFill>
                            <a:srgbClr val="000000"/>
                          </a:solidFill>
                          <a:latin typeface="Calibri" panose="020F0502020204030204"/>
                        </a:rPr>
                        <a:t>Interest rate </a:t>
                      </a:r>
                      <a:endParaRPr lang="en-US" sz="3200" b="1"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3200" b="1" i="0" u="none" strike="noStrike" dirty="0">
                          <a:solidFill>
                            <a:srgbClr val="000000"/>
                          </a:solidFill>
                          <a:latin typeface="Calibri" panose="020F0502020204030204"/>
                        </a:rPr>
                        <a:t>Duration</a:t>
                      </a:r>
                      <a:endParaRPr lang="en-US" sz="3200" b="1"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0496">
                <a:tc>
                  <a:txBody>
                    <a:bodyPr/>
                    <a:lstStyle/>
                    <a:p>
                      <a:pPr algn="r" fontAlgn="b"/>
                      <a:r>
                        <a:rPr lang="en-US" sz="3200" b="0" i="0" u="none" strike="noStrike">
                          <a:solidFill>
                            <a:srgbClr val="000000"/>
                          </a:solidFill>
                          <a:latin typeface="Calibri" panose="020F0502020204030204"/>
                        </a:rPr>
                        <a:t>10</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0.1</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6.759</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78693">
                <a:tc>
                  <a:txBody>
                    <a:bodyPr/>
                    <a:lstStyle/>
                    <a:p>
                      <a:pPr algn="r" fontAlgn="b"/>
                      <a:r>
                        <a:rPr lang="en-US" sz="3200" b="0" i="0" u="none" strike="noStrike">
                          <a:solidFill>
                            <a:srgbClr val="000000"/>
                          </a:solidFill>
                          <a:latin typeface="Calibri" panose="020F0502020204030204"/>
                        </a:rPr>
                        <a:t>10</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0.08</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mn-lt"/>
                        </a:rPr>
                        <a:t>7.044</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6234">
                <a:tc>
                  <a:txBody>
                    <a:bodyPr/>
                    <a:lstStyle/>
                    <a:p>
                      <a:pPr algn="r" fontAlgn="b"/>
                      <a:r>
                        <a:rPr lang="en-US" sz="3200" b="0" i="0" u="none" strike="noStrike">
                          <a:solidFill>
                            <a:srgbClr val="000000"/>
                          </a:solidFill>
                          <a:latin typeface="Calibri" panose="020F0502020204030204"/>
                        </a:rPr>
                        <a:t>10</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0.06</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mn-lt"/>
                        </a:rPr>
                        <a:t>7.169</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46234">
                <a:tc>
                  <a:txBody>
                    <a:bodyPr/>
                    <a:lstStyle/>
                    <a:p>
                      <a:pPr algn="r" fontAlgn="b"/>
                      <a:r>
                        <a:rPr lang="en-US" sz="3200" b="0" i="0" u="none" strike="noStrike">
                          <a:solidFill>
                            <a:srgbClr val="000000"/>
                          </a:solidFill>
                          <a:latin typeface="Calibri" panose="020F0502020204030204"/>
                        </a:rPr>
                        <a:t>10</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10</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3777">
                <a:tc>
                  <a:txBody>
                    <a:bodyPr/>
                    <a:lstStyle/>
                    <a:p>
                      <a:pPr algn="r" fontAlgn="b"/>
                      <a:r>
                        <a:rPr lang="en-US" sz="3200" b="0" i="0" u="none" strike="noStrike">
                          <a:solidFill>
                            <a:srgbClr val="000000"/>
                          </a:solidFill>
                          <a:latin typeface="Calibri" panose="020F0502020204030204"/>
                        </a:rPr>
                        <a:t>11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0.1</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a:solidFill>
                            <a:srgbClr val="000000"/>
                          </a:solidFill>
                          <a:latin typeface="Calibri" panose="020F0502020204030204"/>
                        </a:rPr>
                        <a:t>0.1</a:t>
                      </a:r>
                      <a:endParaRPr lang="en-US" sz="3200" b="0" i="0" u="none" strike="noStrike">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3200" b="0" i="0" u="none" strike="noStrike" dirty="0">
                          <a:solidFill>
                            <a:srgbClr val="000000"/>
                          </a:solidFill>
                          <a:latin typeface="Calibri" panose="020F0502020204030204"/>
                        </a:rPr>
                        <a:t>7.145</a:t>
                      </a:r>
                      <a:endParaRPr lang="en-US" sz="3200" b="0" i="0" u="none" strike="noStrike" dirty="0">
                        <a:solidFill>
                          <a:srgbClr val="000000"/>
                        </a:solidFill>
                        <a:latin typeface="Calibri" panose="020F0502020204030204"/>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Duration</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a:t>All else being equal, the longer the term to maturity of a bond, the longer its duration.</a:t>
            </a:r>
            <a:endParaRPr lang="en-US" dirty="0"/>
          </a:p>
          <a:p>
            <a:r>
              <a:rPr lang="en-US" dirty="0"/>
              <a:t>All else being equal, when interest rates rise, the duration of a coupon bond falls.</a:t>
            </a:r>
            <a:endParaRPr lang="en-US" dirty="0"/>
          </a:p>
          <a:p>
            <a:r>
              <a:rPr lang="en-US" dirty="0"/>
              <a:t>All else being equal, the higher the coupon rate on the bond, the shorter the bond’s </a:t>
            </a:r>
            <a:r>
              <a:rPr lang="en-US"/>
              <a:t>duration.</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5</a:t>
            </a:r>
            <a:endParaRPr lang="en-US" dirty="0"/>
          </a:p>
        </p:txBody>
      </p:sp>
      <p:sp>
        <p:nvSpPr>
          <p:cNvPr id="3" name="Content Placeholder 2"/>
          <p:cNvSpPr>
            <a:spLocks noGrp="1"/>
          </p:cNvSpPr>
          <p:nvPr>
            <p:ph idx="1"/>
          </p:nvPr>
        </p:nvSpPr>
        <p:spPr/>
        <p:txBody>
          <a:bodyPr/>
          <a:lstStyle/>
          <a:p>
            <a:pPr>
              <a:spcBef>
                <a:spcPct val="50000"/>
              </a:spcBef>
              <a:buNone/>
            </a:pPr>
            <a:r>
              <a:rPr lang="en-US" dirty="0"/>
              <a:t>     A $1000 par, 6% coupon, 5 year bond at 9% market rate. MD=? </a:t>
            </a:r>
            <a:r>
              <a:rPr lang="en-US" dirty="0" err="1"/>
              <a:t>MoD</a:t>
            </a:r>
            <a:r>
              <a:rPr lang="en-US" dirty="0"/>
              <a:t>=?  Market rate increase 0.1%. Calculate price change of the bond.</a:t>
            </a:r>
            <a:endParaRPr lang="en-US" dirty="0"/>
          </a:p>
          <a:p>
            <a:pPr>
              <a:buFont typeface="Wingdings" panose="05000000000000000000" pitchFamily="2" charset="2"/>
              <a:buChar char="§"/>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6</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What is the duration of a five-year, $1,000 Treasury bond with a 10 percent semiannual coupon selling at par?  Selling with a YTM of 12 percent?  14 percent?  What can you conclude about the relationship between duration and yield to maturity?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General Formula for Duration</a:t>
            </a:r>
            <a:br>
              <a:rPr lang="en-US" b="1" dirty="0"/>
            </a:br>
            <a:endParaRPr lang="en-US" dirty="0"/>
          </a:p>
        </p:txBody>
      </p:sp>
      <p:sp>
        <p:nvSpPr>
          <p:cNvPr id="3" name="Content Placeholder 2"/>
          <p:cNvSpPr>
            <a:spLocks noGrp="1"/>
          </p:cNvSpPr>
          <p:nvPr>
            <p:ph idx="1"/>
          </p:nvPr>
        </p:nvSpPr>
        <p:spPr/>
        <p:txBody>
          <a:bodyPr/>
          <a:lstStyle/>
          <a:p>
            <a:r>
              <a:rPr lang="en-US" dirty="0"/>
              <a:t>The Duration of a Zero-Coupon Bond equals its time to maturity</a:t>
            </a:r>
            <a:endParaRPr lang="en-US" dirty="0"/>
          </a:p>
          <a:p>
            <a:pPr lvl="0"/>
            <a:r>
              <a:rPr lang="en-US" dirty="0"/>
              <a:t>The Duration of a Consol Bond (Perpetuities):   </a:t>
            </a:r>
            <a:r>
              <a:rPr lang="en-US" dirty="0">
                <a:sym typeface="Symbol" panose="05050102010706020507" pitchFamily="18" charset="2"/>
              </a:rPr>
              <a:t>MD= 1 + 1/r</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2"/>
          <p:cNvSpPr>
            <a:spLocks noGrp="1" noChangeArrowheads="1"/>
          </p:cNvSpPr>
          <p:nvPr>
            <p:ph type="title"/>
          </p:nvPr>
        </p:nvSpPr>
        <p:spPr/>
        <p:txBody>
          <a:bodyPr/>
          <a:lstStyle/>
          <a:p>
            <a:pPr eaLnBrk="1" hangingPunct="1"/>
            <a:r>
              <a:rPr lang="en-US" altLang="en-US" dirty="0">
                <a:ea typeface="ヒラギノ角ゴ Pro W3" pitchFamily="-65" charset="-128"/>
              </a:rPr>
              <a:t>Interpretation of duration</a:t>
            </a:r>
            <a:endParaRPr lang="en-US" altLang="en-US" dirty="0">
              <a:ea typeface="ヒラギノ角ゴ Pro W3" pitchFamily="-65" charset="-128"/>
            </a:endParaRPr>
          </a:p>
        </p:txBody>
      </p:sp>
      <p:sp>
        <p:nvSpPr>
          <p:cNvPr id="250884" name="Rectangle 3"/>
          <p:cNvSpPr>
            <a:spLocks noGrp="1" noChangeArrowheads="1"/>
          </p:cNvSpPr>
          <p:nvPr>
            <p:ph idx="1"/>
          </p:nvPr>
        </p:nvSpPr>
        <p:spPr/>
        <p:txBody>
          <a:bodyPr rIns="91440">
            <a:normAutofit fontScale="92500"/>
          </a:bodyPr>
          <a:lstStyle/>
          <a:p>
            <a:pPr eaLnBrk="1" hangingPunct="1"/>
            <a:r>
              <a:rPr lang="en-US" altLang="en-US" dirty="0">
                <a:ea typeface="ヒラギノ角ゴ Pro W3" pitchFamily="-65" charset="-128"/>
              </a:rPr>
              <a:t>Interest Rate Risk Measurement: Duration</a:t>
            </a:r>
            <a:endParaRPr lang="en-US" altLang="en-US" dirty="0">
              <a:ea typeface="ヒラギノ角ゴ Pro W3" pitchFamily="-65" charset="-128"/>
            </a:endParaRPr>
          </a:p>
          <a:p>
            <a:pPr lvl="1" eaLnBrk="1" hangingPunct="1">
              <a:spcBef>
                <a:spcPct val="60000"/>
              </a:spcBef>
            </a:pPr>
            <a:r>
              <a:rPr lang="en-US" altLang="en-US" dirty="0">
                <a:ea typeface="ヒラギノ角ゴ Pro W3" pitchFamily="-65" charset="-128"/>
              </a:rPr>
              <a:t>Duration and Interest Rate Sensitivity: </a:t>
            </a:r>
            <a:r>
              <a:rPr lang="en-US" altLang="en-US" i="1" dirty="0">
                <a:ea typeface="ヒラギノ角ゴ Pro W3" pitchFamily="-65" charset="-128"/>
              </a:rPr>
              <a:t>If r, the APR used to discount a stream of cash flows, increases to r + </a:t>
            </a:r>
            <a:r>
              <a:rPr lang="en-US" altLang="en-US" i="1" dirty="0">
                <a:latin typeface="Symbol" panose="05050102010706020507" pitchFamily="18" charset="2"/>
                <a:ea typeface="ヒラギノ角ゴ Pro W3" pitchFamily="-65" charset="-128"/>
              </a:rPr>
              <a:t>e</a:t>
            </a:r>
            <a:r>
              <a:rPr lang="en-US" altLang="en-US" i="1" dirty="0">
                <a:ea typeface="ヒラギノ角ゴ Pro W3" pitchFamily="-65" charset="-128"/>
              </a:rPr>
              <a:t>, where </a:t>
            </a:r>
            <a:r>
              <a:rPr lang="en-US" altLang="en-US" i="1" dirty="0">
                <a:latin typeface="Symbol" panose="05050102010706020507" pitchFamily="18" charset="2"/>
                <a:ea typeface="ヒラギノ角ゴ Pro W3" pitchFamily="-65" charset="-128"/>
              </a:rPr>
              <a:t>e</a:t>
            </a:r>
            <a:r>
              <a:rPr lang="en-US" altLang="en-US" i="1" dirty="0">
                <a:ea typeface="ヒラギノ角ゴ Pro W3" pitchFamily="-65" charset="-128"/>
              </a:rPr>
              <a:t> is a small change, then the present value of the cash flows changes by approximately</a:t>
            </a:r>
            <a:r>
              <a:rPr lang="en-US" altLang="en-US" dirty="0">
                <a:ea typeface="ヒラギノ角ゴ Pro W3" pitchFamily="-65" charset="-128"/>
              </a:rPr>
              <a:t>:</a:t>
            </a:r>
            <a:endParaRPr lang="en-US" altLang="en-US" dirty="0">
              <a:ea typeface="ヒラギノ角ゴ Pro W3" pitchFamily="-65" charset="-128"/>
            </a:endParaRPr>
          </a:p>
          <a:p>
            <a:pPr lvl="2" eaLnBrk="1" hangingPunct="1">
              <a:spcBef>
                <a:spcPct val="350000"/>
              </a:spcBef>
            </a:pPr>
            <a:r>
              <a:rPr lang="en-US" altLang="en-US" dirty="0">
                <a:ea typeface="ヒラギノ角ゴ Pro W3" pitchFamily="-65" charset="-128"/>
              </a:rPr>
              <a:t>Where </a:t>
            </a:r>
            <a:r>
              <a:rPr lang="en-US" altLang="en-US" i="1" dirty="0">
                <a:ea typeface="ヒラギノ角ゴ Pro W3" pitchFamily="-65" charset="-128"/>
              </a:rPr>
              <a:t>k</a:t>
            </a:r>
            <a:r>
              <a:rPr lang="en-US" altLang="en-US" dirty="0">
                <a:ea typeface="ヒラギノ角ゴ Pro W3" pitchFamily="-65" charset="-128"/>
              </a:rPr>
              <a:t> is the number of compounding periods per year of the APR</a:t>
            </a:r>
            <a:endParaRPr lang="en-US" altLang="en-US" dirty="0">
              <a:ea typeface="ヒラギノ角ゴ Pro W3" pitchFamily="-65" charset="-128"/>
            </a:endParaRPr>
          </a:p>
        </p:txBody>
      </p:sp>
      <p:graphicFrame>
        <p:nvGraphicFramePr>
          <p:cNvPr id="250882" name="Object 4"/>
          <p:cNvGraphicFramePr>
            <a:graphicFrameLocks noChangeAspect="1"/>
          </p:cNvGraphicFramePr>
          <p:nvPr/>
        </p:nvGraphicFramePr>
        <p:xfrm>
          <a:off x="990600" y="3962400"/>
          <a:ext cx="7059613" cy="833438"/>
        </p:xfrm>
        <a:graphic>
          <a:graphicData uri="http://schemas.openxmlformats.org/presentationml/2006/ole">
            <mc:AlternateContent xmlns:mc="http://schemas.openxmlformats.org/markup-compatibility/2006">
              <mc:Choice xmlns:v="urn:schemas-microsoft-com:vml" Requires="v">
                <p:oleObj spid="_x0000_s2" name="Equation" r:id="rId1" imgW="3352800" imgH="393700" progId="Equation.DSMT4">
                  <p:embed/>
                </p:oleObj>
              </mc:Choice>
              <mc:Fallback>
                <p:oleObj name="Equation" r:id="rId1" imgW="33528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962400"/>
                        <a:ext cx="7059613"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Convexity</a:t>
            </a:r>
            <a:endParaRPr lang="en-US" b="1" dirty="0">
              <a:solidFill>
                <a:srgbClr val="FF0000"/>
              </a:solidFill>
            </a:endParaRPr>
          </a:p>
        </p:txBody>
      </p:sp>
      <p:sp>
        <p:nvSpPr>
          <p:cNvPr id="6150"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Convexity: A Traditional Mathematical Definition</a:t>
            </a: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Tx/>
              <a:buNone/>
            </a:pPr>
            <a:endParaRPr lang="en-US" sz="3000" dirty="0"/>
          </a:p>
        </p:txBody>
      </p:sp>
      <p:graphicFrame>
        <p:nvGraphicFramePr>
          <p:cNvPr id="6146" name="Object 4"/>
          <p:cNvGraphicFramePr>
            <a:graphicFrameLocks noChangeAspect="1"/>
          </p:cNvGraphicFramePr>
          <p:nvPr/>
        </p:nvGraphicFramePr>
        <p:xfrm>
          <a:off x="1295400" y="2133600"/>
          <a:ext cx="6623050" cy="1219200"/>
        </p:xfrm>
        <a:graphic>
          <a:graphicData uri="http://schemas.openxmlformats.org/presentationml/2006/ole">
            <mc:AlternateContent xmlns:mc="http://schemas.openxmlformats.org/markup-compatibility/2006">
              <mc:Choice xmlns:v="urn:schemas-microsoft-com:vml" Requires="v">
                <p:oleObj spid="_x0000_s2" name="Equation" r:id="rId1" imgW="54559200" imgH="10058400" progId="Equation.3">
                  <p:embed/>
                </p:oleObj>
              </mc:Choice>
              <mc:Fallback>
                <p:oleObj name="Equation" r:id="rId1" imgW="54559200" imgH="10058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33600"/>
                        <a:ext cx="662305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ChangeAspect="1"/>
          </p:cNvGraphicFramePr>
          <p:nvPr/>
        </p:nvGraphicFramePr>
        <p:xfrm>
          <a:off x="1905000" y="3524250"/>
          <a:ext cx="5105400" cy="1276350"/>
        </p:xfrm>
        <a:graphic>
          <a:graphicData uri="http://schemas.openxmlformats.org/presentationml/2006/ole">
            <mc:AlternateContent xmlns:mc="http://schemas.openxmlformats.org/markup-compatibility/2006">
              <mc:Choice xmlns:v="urn:schemas-microsoft-com:vml" Requires="v">
                <p:oleObj spid="_x0000_s3" name="Equation" r:id="rId3" imgW="40538400" imgH="10058400" progId="Equation.3">
                  <p:embed/>
                </p:oleObj>
              </mc:Choice>
              <mc:Fallback>
                <p:oleObj name="Equation" r:id="rId3" imgW="40538400" imgH="10058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24250"/>
                        <a:ext cx="510540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ChangeAspect="1"/>
          </p:cNvGraphicFramePr>
          <p:nvPr/>
        </p:nvGraphicFramePr>
        <p:xfrm>
          <a:off x="990600" y="5181600"/>
          <a:ext cx="7467600" cy="1249363"/>
        </p:xfrm>
        <a:graphic>
          <a:graphicData uri="http://schemas.openxmlformats.org/presentationml/2006/ole">
            <mc:AlternateContent xmlns:mc="http://schemas.openxmlformats.org/markup-compatibility/2006">
              <mc:Choice xmlns:v="urn:schemas-microsoft-com:vml" Requires="v">
                <p:oleObj spid="_x0000_s4" name="Equation" r:id="rId5" imgW="54559200" imgH="9448800" progId="Equation.3">
                  <p:embed/>
                </p:oleObj>
              </mc:Choice>
              <mc:Fallback>
                <p:oleObj name="Equation" r:id="rId5" imgW="54559200" imgH="944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81600"/>
                        <a:ext cx="7467600" cy="1249363"/>
                      </a:xfrm>
                      <a:prstGeom prst="rect">
                        <a:avLst/>
                      </a:prstGeom>
                      <a:solidFill>
                        <a:srgbClr val="FFFFFF"/>
                      </a:solidFill>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Convexity</a:t>
            </a:r>
            <a:endParaRPr lang="en-US" b="1" dirty="0">
              <a:solidFill>
                <a:schemeClr val="tx1">
                  <a:lumMod val="95000"/>
                  <a:lumOff val="5000"/>
                </a:schemeClr>
              </a:solidFill>
            </a:endParaRPr>
          </a:p>
        </p:txBody>
      </p:sp>
      <p:sp>
        <p:nvSpPr>
          <p:cNvPr id="7174"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a:t>Convexity: A Traditional Mathematical Definition</a:t>
            </a: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 typeface="Wingdings" panose="05000000000000000000" pitchFamily="2" charset="2"/>
              <a:buChar char="§"/>
            </a:pPr>
            <a:endParaRPr lang="en-US" sz="3000"/>
          </a:p>
          <a:p>
            <a:pPr eaLnBrk="1" hangingPunct="1">
              <a:spcBef>
                <a:spcPct val="50000"/>
              </a:spcBef>
              <a:buFontTx/>
              <a:buNone/>
            </a:pPr>
            <a:endParaRPr lang="en-US" sz="3000"/>
          </a:p>
        </p:txBody>
      </p:sp>
      <p:graphicFrame>
        <p:nvGraphicFramePr>
          <p:cNvPr id="2" name="Object 1"/>
          <p:cNvGraphicFramePr>
            <a:graphicFrameLocks noChangeAspect="1"/>
          </p:cNvGraphicFramePr>
          <p:nvPr/>
        </p:nvGraphicFramePr>
        <p:xfrm>
          <a:off x="1447800" y="2209800"/>
          <a:ext cx="6450013" cy="1143000"/>
        </p:xfrm>
        <a:graphic>
          <a:graphicData uri="http://schemas.openxmlformats.org/presentationml/2006/ole">
            <mc:AlternateContent xmlns:mc="http://schemas.openxmlformats.org/markup-compatibility/2006">
              <mc:Choice xmlns:v="urn:schemas-microsoft-com:vml" Requires="v">
                <p:oleObj spid="_x0000_s3" name="Equation" r:id="rId1" imgW="60350400" imgH="10668000" progId="Equation.3">
                  <p:embed/>
                </p:oleObj>
              </mc:Choice>
              <mc:Fallback>
                <p:oleObj name="Equation" r:id="rId1" imgW="60350400" imgH="106680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4500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1219200" y="3810000"/>
          <a:ext cx="6832600" cy="1066800"/>
        </p:xfrm>
        <a:graphic>
          <a:graphicData uri="http://schemas.openxmlformats.org/presentationml/2006/ole">
            <mc:AlternateContent xmlns:mc="http://schemas.openxmlformats.org/markup-compatibility/2006">
              <mc:Choice xmlns:v="urn:schemas-microsoft-com:vml" Requires="v">
                <p:oleObj spid="_x0000_s4" name="Equation" r:id="rId3" imgW="73152000" imgH="11582400" progId="Equation.3">
                  <p:embed/>
                </p:oleObj>
              </mc:Choice>
              <mc:Fallback>
                <p:oleObj name="Equation" r:id="rId3" imgW="73152000" imgH="115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10000"/>
                        <a:ext cx="6832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5"/>
          <p:cNvGraphicFramePr>
            <a:graphicFrameLocks noChangeAspect="1"/>
          </p:cNvGraphicFramePr>
          <p:nvPr/>
        </p:nvGraphicFramePr>
        <p:xfrm>
          <a:off x="76200" y="5562600"/>
          <a:ext cx="8999538" cy="990600"/>
        </p:xfrm>
        <a:graphic>
          <a:graphicData uri="http://schemas.openxmlformats.org/presentationml/2006/ole">
            <mc:AlternateContent xmlns:mc="http://schemas.openxmlformats.org/markup-compatibility/2006">
              <mc:Choice xmlns:v="urn:schemas-microsoft-com:vml" Requires="v">
                <p:oleObj spid="_x0000_s5" name="Equation" r:id="rId5" imgW="97536000" imgH="10668000" progId="Equation.3">
                  <p:embed/>
                </p:oleObj>
              </mc:Choice>
              <mc:Fallback>
                <p:oleObj name="Equation" r:id="rId5" imgW="97536000" imgH="10668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562600"/>
                        <a:ext cx="89995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Effective Duration and Convexity</a:t>
            </a:r>
            <a:endParaRPr lang="en-US" b="1" dirty="0">
              <a:solidFill>
                <a:srgbClr val="FF0000"/>
              </a:solidFill>
            </a:endParaRPr>
          </a:p>
        </p:txBody>
      </p:sp>
      <p:sp>
        <p:nvSpPr>
          <p:cNvPr id="44035"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Effective Duration</a:t>
            </a:r>
            <a:endParaRPr lang="en-US" sz="3000" dirty="0"/>
          </a:p>
          <a:p>
            <a:pPr eaLnBrk="1" hangingPunct="1">
              <a:spcBef>
                <a:spcPct val="50000"/>
              </a:spcBef>
              <a:buFontTx/>
              <a:buNone/>
            </a:pPr>
            <a:endParaRPr lang="en-US" sz="3000"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r>
              <a:rPr lang="en-US" sz="3000" dirty="0"/>
              <a:t>%Price change = -Duration*     *100.</a:t>
            </a:r>
            <a:endParaRPr lang="en-US" sz="3000" dirty="0"/>
          </a:p>
          <a:p>
            <a:pPr eaLnBrk="1" hangingPunct="1">
              <a:spcBef>
                <a:spcPct val="50000"/>
              </a:spcBef>
              <a:buFontTx/>
              <a:buNone/>
            </a:pPr>
            <a:r>
              <a:rPr lang="en-US" sz="3000" b="1" i="1" dirty="0"/>
              <a:t>Effective Convexity</a:t>
            </a:r>
            <a:endParaRPr lang="en-US" sz="3000" b="1" i="1" dirty="0"/>
          </a:p>
          <a:p>
            <a:pPr eaLnBrk="1" hangingPunct="1">
              <a:spcBef>
                <a:spcPct val="50000"/>
              </a:spcBef>
              <a:buFontTx/>
              <a:buNone/>
            </a:pPr>
            <a:endParaRPr lang="en-US" sz="3000" b="1" i="1" dirty="0"/>
          </a:p>
          <a:p>
            <a:pPr eaLnBrk="1" hangingPunct="1">
              <a:spcBef>
                <a:spcPct val="50000"/>
              </a:spcBef>
              <a:buFont typeface="Wingdings" panose="05000000000000000000" pitchFamily="2" charset="2"/>
              <a:buChar char="§"/>
            </a:pPr>
            <a:endParaRPr lang="en-US" sz="3000" dirty="0"/>
          </a:p>
          <a:p>
            <a:pPr eaLnBrk="1" hangingPunct="1">
              <a:spcBef>
                <a:spcPct val="50000"/>
              </a:spcBef>
              <a:buFont typeface="Wingdings" panose="05000000000000000000" pitchFamily="2" charset="2"/>
              <a:buChar char="§"/>
            </a:pPr>
            <a:r>
              <a:rPr lang="en-US" sz="3000" dirty="0"/>
              <a:t>%Price change = -Duration*    *100 + C*</a:t>
            </a:r>
            <a:endParaRPr lang="en-US" sz="3000" dirty="0"/>
          </a:p>
        </p:txBody>
      </p:sp>
      <p:pic>
        <p:nvPicPr>
          <p:cNvPr id="44036" name="Picture 3"/>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2505075" y="2124075"/>
            <a:ext cx="3286125" cy="1000125"/>
          </a:xfrm>
          <a:prstGeom prst="rect">
            <a:avLst/>
          </a:prstGeom>
          <a:noFill/>
          <a:ln w="9525">
            <a:noFill/>
            <a:miter lim="800000"/>
            <a:headEnd/>
            <a:tailEnd/>
          </a:ln>
        </p:spPr>
      </p:pic>
      <p:pic>
        <p:nvPicPr>
          <p:cNvPr id="44037"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48200" y="3505200"/>
            <a:ext cx="390525" cy="581025"/>
          </a:xfrm>
          <a:prstGeom prst="rect">
            <a:avLst/>
          </a:prstGeom>
          <a:noFill/>
          <a:ln w="9525">
            <a:noFill/>
            <a:miter lim="800000"/>
            <a:headEnd/>
            <a:tailEnd/>
          </a:ln>
        </p:spPr>
      </p:pic>
      <p:pic>
        <p:nvPicPr>
          <p:cNvPr id="44038"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19400" y="4933950"/>
            <a:ext cx="2695575" cy="1009650"/>
          </a:xfrm>
          <a:prstGeom prst="rect">
            <a:avLst/>
          </a:prstGeom>
          <a:noFill/>
          <a:ln w="9525">
            <a:noFill/>
            <a:miter lim="800000"/>
            <a:headEnd/>
            <a:tailEnd/>
          </a:ln>
        </p:spPr>
      </p:pic>
      <p:pic>
        <p:nvPicPr>
          <p:cNvPr id="44039"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48200" y="6276975"/>
            <a:ext cx="390525" cy="581025"/>
          </a:xfrm>
          <a:prstGeom prst="rect">
            <a:avLst/>
          </a:prstGeom>
          <a:noFill/>
          <a:ln w="9525">
            <a:noFill/>
            <a:miter lim="800000"/>
            <a:headEnd/>
            <a:tailEnd/>
          </a:ln>
        </p:spPr>
      </p:pic>
      <p:pic>
        <p:nvPicPr>
          <p:cNvPr id="44040"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58000" y="6276975"/>
            <a:ext cx="1800225" cy="5810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838200" y="1905000"/>
            <a:ext cx="7772400" cy="3886200"/>
          </a:xfrm>
        </p:spPr>
        <p:txBody>
          <a:bodyPr/>
          <a:lstStyle/>
          <a:p>
            <a:pPr>
              <a:spcBef>
                <a:spcPct val="25000"/>
              </a:spcBef>
            </a:pPr>
            <a:r>
              <a:rPr lang="en-US" b="1" i="1" dirty="0">
                <a:latin typeface="Arial" panose="020B0604020202020204" pitchFamily="34" charset="0"/>
                <a:cs typeface="Arial" panose="020B0604020202020204" pitchFamily="34" charset="0"/>
              </a:rPr>
              <a:t>Maturity date:</a:t>
            </a:r>
            <a:r>
              <a:rPr lang="en-US" dirty="0">
                <a:latin typeface="Arial" panose="020B0604020202020204" pitchFamily="34" charset="0"/>
                <a:cs typeface="Arial" panose="020B0604020202020204" pitchFamily="34" charset="0"/>
              </a:rPr>
              <a:t> a specified date on which the par value is repaid.</a:t>
            </a:r>
            <a:endParaRPr lang="en-US" dirty="0">
              <a:latin typeface="Arial" panose="020B0604020202020204" pitchFamily="34" charset="0"/>
              <a:cs typeface="Arial" panose="020B0604020202020204" pitchFamily="34" charset="0"/>
            </a:endParaRPr>
          </a:p>
          <a:p>
            <a:pPr>
              <a:spcBef>
                <a:spcPct val="25000"/>
              </a:spcBef>
            </a:pPr>
            <a:r>
              <a:rPr lang="en-US" b="1" i="1" dirty="0">
                <a:latin typeface="Arial" panose="020B0604020202020204" pitchFamily="34" charset="0"/>
                <a:cs typeface="Arial" panose="020B0604020202020204" pitchFamily="34" charset="0"/>
              </a:rPr>
              <a:t>Term to maturity:</a:t>
            </a:r>
            <a:r>
              <a:rPr lang="en-US" dirty="0">
                <a:latin typeface="Arial" panose="020B0604020202020204" pitchFamily="34" charset="0"/>
                <a:cs typeface="Arial" panose="020B0604020202020204" pitchFamily="34" charset="0"/>
              </a:rPr>
              <a:t> the length of time until maturity date.</a:t>
            </a:r>
            <a:endParaRPr lang="en-US" dirty="0">
              <a:latin typeface="Arial" panose="020B0604020202020204" pitchFamily="34" charset="0"/>
              <a:cs typeface="Arial" panose="020B0604020202020204" pitchFamily="34" charset="0"/>
            </a:endParaRPr>
          </a:p>
          <a:p>
            <a:pPr>
              <a:spcBef>
                <a:spcPct val="25000"/>
              </a:spcBef>
            </a:pPr>
            <a:r>
              <a:rPr lang="en-US" b="1" i="1" dirty="0">
                <a:latin typeface="Arial" panose="020B0604020202020204" pitchFamily="34" charset="0"/>
                <a:cs typeface="Arial" panose="020B0604020202020204" pitchFamily="34" charset="0"/>
              </a:rPr>
              <a:t>Payment pattern:</a:t>
            </a:r>
            <a:r>
              <a:rPr lang="en-US" dirty="0">
                <a:latin typeface="Arial" panose="020B0604020202020204" pitchFamily="34" charset="0"/>
                <a:cs typeface="Arial" panose="020B0604020202020204" pitchFamily="34" charset="0"/>
              </a:rPr>
              <a:t> the frequency of the interest payments.  Most bonds in the U.S. pay interest semiannually.</a:t>
            </a:r>
            <a:endParaRPr lang="en-US" sz="2800" dirty="0">
              <a:latin typeface="Arial" panose="020B0604020202020204" pitchFamily="34" charset="0"/>
              <a:cs typeface="Arial" panose="020B0604020202020204" pitchFamily="34" charset="0"/>
            </a:endParaRPr>
          </a:p>
        </p:txBody>
      </p:sp>
      <p:sp>
        <p:nvSpPr>
          <p:cNvPr id="239619" name="Rectangle 3"/>
          <p:cNvSpPr>
            <a:spLocks noGrp="1" noChangeArrowheads="1"/>
          </p:cNvSpPr>
          <p:nvPr>
            <p:ph type="title"/>
          </p:nvPr>
        </p:nvSpPr>
        <p:spPr>
          <a:xfrm>
            <a:off x="609600" y="609600"/>
            <a:ext cx="7620000" cy="762000"/>
          </a:xfrm>
          <a:noFill/>
        </p:spPr>
        <p:txBody>
          <a:bodyPr anchor="b"/>
          <a:lstStyle/>
          <a:p>
            <a:r>
              <a:rPr lang="en-US" sz="4000" b="1" dirty="0">
                <a:solidFill>
                  <a:srgbClr val="FF0000"/>
                </a:solidFill>
                <a:latin typeface="Times New Roman" panose="02020603050405020304" pitchFamily="18" charset="0"/>
                <a:cs typeface="Times New Roman" panose="02020603050405020304" pitchFamily="18" charset="0"/>
              </a:rPr>
              <a:t>Key Characteristics of Bonds</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9618">
                                            <p:txEl>
                                              <p:pRg st="0" end="0"/>
                                            </p:txEl>
                                          </p:spTgt>
                                        </p:tgtEl>
                                        <p:attrNameLst>
                                          <p:attrName>style.visibility</p:attrName>
                                        </p:attrNameLst>
                                      </p:cBhvr>
                                      <p:to>
                                        <p:strVal val="visible"/>
                                      </p:to>
                                    </p:set>
                                    <p:animEffect transition="in" filter="slide(fromBottom)">
                                      <p:cBhvr>
                                        <p:cTn id="7" dur="500"/>
                                        <p:tgtEl>
                                          <p:spTgt spid="2396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9618">
                                            <p:txEl>
                                              <p:pRg st="1" end="1"/>
                                            </p:txEl>
                                          </p:spTgt>
                                        </p:tgtEl>
                                        <p:attrNameLst>
                                          <p:attrName>style.visibility</p:attrName>
                                        </p:attrNameLst>
                                      </p:cBhvr>
                                      <p:to>
                                        <p:strVal val="visible"/>
                                      </p:to>
                                    </p:set>
                                    <p:animEffect transition="in" filter="slide(fromBottom)">
                                      <p:cBhvr>
                                        <p:cTn id="12" dur="500"/>
                                        <p:tgtEl>
                                          <p:spTgt spid="2396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9618">
                                            <p:txEl>
                                              <p:pRg st="2" end="2"/>
                                            </p:txEl>
                                          </p:spTgt>
                                        </p:tgtEl>
                                        <p:attrNameLst>
                                          <p:attrName>style.visibility</p:attrName>
                                        </p:attrNameLst>
                                      </p:cBhvr>
                                      <p:to>
                                        <p:strVal val="visible"/>
                                      </p:to>
                                    </p:set>
                                    <p:animEffect transition="in" filter="slide(fromBottom)">
                                      <p:cBhvr>
                                        <p:cTn id="17" dur="500"/>
                                        <p:tgtEl>
                                          <p:spTgt spid="2396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autoUpdateAnimBg="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US" b="1" i="1" dirty="0">
                <a:solidFill>
                  <a:srgbClr val="FF0000"/>
                </a:solidFill>
              </a:rPr>
              <a:t>Cautions on Using duration</a:t>
            </a:r>
            <a:endParaRPr lang="en-US" b="1" dirty="0">
              <a:solidFill>
                <a:srgbClr val="FF0000"/>
              </a:solidFill>
            </a:endParaRPr>
          </a:p>
        </p:txBody>
      </p:sp>
      <p:sp>
        <p:nvSpPr>
          <p:cNvPr id="48131" name="Rectangle 3"/>
          <p:cNvSpPr>
            <a:spLocks noGrp="1" noChangeArrowheads="1"/>
          </p:cNvSpPr>
          <p:nvPr>
            <p:ph type="body" idx="1"/>
          </p:nvPr>
        </p:nvSpPr>
        <p:spPr>
          <a:xfrm>
            <a:off x="0" y="1295400"/>
            <a:ext cx="9144000" cy="5486400"/>
          </a:xfrm>
        </p:spPr>
        <p:txBody>
          <a:bodyPr>
            <a:normAutofit/>
          </a:bodyPr>
          <a:lstStyle/>
          <a:p>
            <a:pPr eaLnBrk="1" hangingPunct="1">
              <a:spcBef>
                <a:spcPct val="50000"/>
              </a:spcBef>
              <a:buFont typeface="Wingdings" panose="05000000000000000000" pitchFamily="2" charset="2"/>
              <a:buChar char="§"/>
            </a:pPr>
            <a:r>
              <a:rPr lang="en-US" sz="3000" dirty="0"/>
              <a:t>Traditional and Effective Durations (and Convexity) is not very different for straight bond.</a:t>
            </a:r>
            <a:endParaRPr lang="en-US" sz="3000" dirty="0"/>
          </a:p>
          <a:p>
            <a:pPr eaLnBrk="1" hangingPunct="1">
              <a:spcBef>
                <a:spcPct val="50000"/>
              </a:spcBef>
              <a:buFont typeface="Wingdings" panose="05000000000000000000" pitchFamily="2" charset="2"/>
              <a:buChar char="§"/>
            </a:pPr>
            <a:r>
              <a:rPr lang="en-US" sz="3000" dirty="0"/>
              <a:t>Don’t use traditional duration/convexity for complex structured fixed-income securities whose cash-flows are not really “fixed” (i.e., bond with call option- embedded option bond, MBS,…).</a:t>
            </a:r>
            <a:endParaRPr lang="en-US" sz="3000" dirty="0"/>
          </a:p>
          <a:p>
            <a:pPr eaLnBrk="1" hangingPunct="1">
              <a:spcBef>
                <a:spcPct val="50000"/>
              </a:spcBef>
              <a:buFont typeface="Wingdings" panose="05000000000000000000" pitchFamily="2" charset="2"/>
              <a:buChar char="§"/>
            </a:pPr>
            <a:r>
              <a:rPr lang="en-US" sz="3000" dirty="0"/>
              <a:t>Only use Duration to estimate price change for one-time immediate parallel shift in the yield curve.</a:t>
            </a:r>
            <a:endParaRPr lang="en-US" sz="3000" dirty="0"/>
          </a:p>
          <a:p>
            <a:pPr eaLnBrk="1" hangingPunct="1">
              <a:spcBef>
                <a:spcPct val="50000"/>
              </a:spcBef>
              <a:buFont typeface="Wingdings" panose="05000000000000000000" pitchFamily="2" charset="2"/>
              <a:buChar char="§"/>
            </a:pPr>
            <a:r>
              <a:rPr lang="en-US" sz="3000" dirty="0"/>
              <a:t>Duration changes when time passes. </a:t>
            </a:r>
            <a:endParaRPr lang="en-US" sz="3000" dirty="0"/>
          </a:p>
          <a:p>
            <a:pPr eaLnBrk="1" hangingPunct="1">
              <a:spcBef>
                <a:spcPct val="50000"/>
              </a:spcBef>
              <a:buFont typeface="Wingdings" panose="05000000000000000000" pitchFamily="2" charset="2"/>
              <a:buChar char="§"/>
            </a:pPr>
            <a:endParaRPr lang="en-US" sz="3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 of a portfolio of bonds</a:t>
            </a:r>
            <a:endParaRPr lang="en-US" b="1" dirty="0">
              <a:solidFill>
                <a:srgbClr val="FF0000"/>
              </a:solidFill>
            </a:endParaRPr>
          </a:p>
        </p:txBody>
      </p:sp>
      <p:sp>
        <p:nvSpPr>
          <p:cNvPr id="46083" name="Rectangle 3"/>
          <p:cNvSpPr>
            <a:spLocks noGrp="1" noChangeArrowheads="1"/>
          </p:cNvSpPr>
          <p:nvPr>
            <p:ph type="body" idx="1"/>
          </p:nvPr>
        </p:nvSpPr>
        <p:spPr>
          <a:xfrm>
            <a:off x="0" y="1371600"/>
            <a:ext cx="9144000" cy="5486400"/>
          </a:xfrm>
        </p:spPr>
        <p:txBody>
          <a:bodyPr/>
          <a:lstStyle/>
          <a:p>
            <a:pPr eaLnBrk="1" hangingPunct="1">
              <a:spcBef>
                <a:spcPct val="50000"/>
              </a:spcBef>
              <a:buFont typeface="Wingdings" panose="05000000000000000000" pitchFamily="2" charset="2"/>
              <a:buChar char="§"/>
            </a:pPr>
            <a:r>
              <a:rPr lang="en-US" sz="3000" dirty="0"/>
              <a:t>Duration of a portfolio of bonds = market value weighted average of duration of all bonds in that portfolio.</a:t>
            </a:r>
            <a:endParaRPr lang="en-US" sz="3000" dirty="0"/>
          </a:p>
          <a:p>
            <a:pPr eaLnBrk="1" hangingPunct="1">
              <a:spcBef>
                <a:spcPct val="50000"/>
              </a:spcBef>
              <a:buFontTx/>
              <a:buNone/>
            </a:pPr>
            <a:r>
              <a:rPr lang="en-US" sz="3000" b="1" i="1" dirty="0"/>
              <a:t>Example</a:t>
            </a:r>
            <a:endParaRPr lang="en-US" sz="3000" b="1" i="1" dirty="0"/>
          </a:p>
          <a:p>
            <a:pPr eaLnBrk="1" hangingPunct="1">
              <a:spcBef>
                <a:spcPct val="50000"/>
              </a:spcBef>
              <a:buFont typeface="Wingdings" panose="05000000000000000000" pitchFamily="2" charset="2"/>
              <a:buChar char="§"/>
            </a:pPr>
            <a:r>
              <a:rPr lang="en-US" sz="3000" dirty="0"/>
              <a:t>Three bonds: 5, 15, 30 years to maturity; 10, 5, 14% coupon rates; $4000, $5000, $1000 par. Calculate the portfolio duration.</a:t>
            </a:r>
            <a:endParaRPr lang="en-US" sz="3000" dirty="0"/>
          </a:p>
          <a:p>
            <a:pPr eaLnBrk="1" hangingPunct="1">
              <a:spcBef>
                <a:spcPct val="50000"/>
              </a:spcBef>
              <a:buFont typeface="Wingdings" panose="05000000000000000000" pitchFamily="2" charset="2"/>
              <a:buChar char="§"/>
            </a:pPr>
            <a:r>
              <a:rPr lang="en-US" sz="3000" dirty="0"/>
              <a:t>How will the portfolio market value change if the market rates for all maturities increase by 50 basic points? </a:t>
            </a:r>
            <a:endParaRPr lang="en-US" sz="3000" dirty="0"/>
          </a:p>
          <a:p>
            <a:pPr eaLnBrk="1" hangingPunct="1">
              <a:spcBef>
                <a:spcPct val="50000"/>
              </a:spcBef>
              <a:buFont typeface="Wingdings" panose="05000000000000000000" pitchFamily="2" charset="2"/>
              <a:buChar char="§"/>
            </a:pPr>
            <a:endParaRPr lang="en-US" sz="3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685800" indent="-685800">
              <a:spcAft>
                <a:spcPct val="20000"/>
              </a:spcAft>
              <a:defRPr/>
            </a:pPr>
            <a:r>
              <a:rPr lang="en-AU" b="1" dirty="0">
                <a:solidFill>
                  <a:srgbClr val="FF0000"/>
                </a:solidFill>
              </a:rPr>
              <a:t>Duration of a portfolio of bonds</a:t>
            </a:r>
            <a:endParaRPr lang="en-US" b="1" dirty="0">
              <a:solidFill>
                <a:schemeClr val="tx1">
                  <a:lumMod val="95000"/>
                  <a:lumOff val="5000"/>
                </a:schemeClr>
              </a:solidFill>
            </a:endParaRPr>
          </a:p>
        </p:txBody>
      </p:sp>
      <p:sp>
        <p:nvSpPr>
          <p:cNvPr id="47107" name="Rectangle 3"/>
          <p:cNvSpPr>
            <a:spLocks noGrp="1" noChangeArrowheads="1"/>
          </p:cNvSpPr>
          <p:nvPr>
            <p:ph type="body" idx="1"/>
          </p:nvPr>
        </p:nvSpPr>
        <p:spPr>
          <a:xfrm>
            <a:off x="0" y="1371600"/>
            <a:ext cx="9144000" cy="5486400"/>
          </a:xfrm>
        </p:spPr>
        <p:txBody>
          <a:bodyPr/>
          <a:lstStyle/>
          <a:p>
            <a:pPr eaLnBrk="1" hangingPunct="1">
              <a:spcBef>
                <a:spcPct val="50000"/>
              </a:spcBef>
              <a:buFontTx/>
              <a:buNone/>
            </a:pPr>
            <a:r>
              <a:rPr lang="en-US" sz="3000" b="1" i="1" dirty="0"/>
              <a:t>Example</a:t>
            </a:r>
            <a:endParaRPr lang="en-US" sz="3000" b="1" i="1" dirty="0"/>
          </a:p>
          <a:p>
            <a:pPr eaLnBrk="1" hangingPunct="1">
              <a:spcBef>
                <a:spcPct val="50000"/>
              </a:spcBef>
              <a:buFont typeface="Wingdings" panose="05000000000000000000" pitchFamily="2" charset="2"/>
              <a:buChar char="§"/>
            </a:pPr>
            <a:r>
              <a:rPr lang="en-US" sz="3000" dirty="0"/>
              <a:t>Three bonds: 5, 15, 30 years to maturity; 10, 5, 14% coupon rates; $4000, $5000, $1000 par. Calculate the portfolio duration.</a:t>
            </a:r>
            <a:endParaRPr lang="en-US" sz="3000" dirty="0"/>
          </a:p>
          <a:p>
            <a:pPr eaLnBrk="1" hangingPunct="1">
              <a:spcBef>
                <a:spcPct val="50000"/>
              </a:spcBef>
              <a:buFont typeface="Wingdings" panose="05000000000000000000" pitchFamily="2" charset="2"/>
              <a:buChar char="§"/>
            </a:pPr>
            <a:r>
              <a:rPr lang="en-US" sz="3000" dirty="0"/>
              <a:t>How will the portfolio market value change if the market rates for all maturities increase by 50 basic points? </a:t>
            </a:r>
            <a:endParaRPr lang="en-US" sz="3000" dirty="0"/>
          </a:p>
          <a:p>
            <a:pPr eaLnBrk="1" hangingPunct="1">
              <a:spcBef>
                <a:spcPct val="50000"/>
              </a:spcBef>
              <a:buFont typeface="Wingdings" panose="05000000000000000000" pitchFamily="2" charset="2"/>
              <a:buChar char="§"/>
            </a:pPr>
            <a:endParaRPr lang="en-US" sz="3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a:t>
            </a:r>
            <a:endParaRPr lang="en-US" altLang="en-US">
              <a:ea typeface="ヒラギノ角ゴ Pro W3" pitchFamily="-65" charset="-128"/>
            </a:endParaRPr>
          </a:p>
        </p:txBody>
      </p:sp>
      <p:sp>
        <p:nvSpPr>
          <p:cNvPr id="257027" name="Rectangle 3"/>
          <p:cNvSpPr>
            <a:spLocks noGrp="1" noChangeArrowheads="1"/>
          </p:cNvSpPr>
          <p:nvPr>
            <p:ph idx="1"/>
          </p:nvPr>
        </p:nvSpPr>
        <p:spPr>
          <a:xfrm>
            <a:off x="457200" y="1295400"/>
            <a:ext cx="8229600" cy="4525963"/>
          </a:xfrm>
        </p:spPr>
        <p:txBody>
          <a:bodyPr rIns="91440"/>
          <a:lstStyle/>
          <a:p>
            <a:pPr eaLnBrk="1" hangingPunct="1"/>
            <a:r>
              <a:rPr lang="en-US" altLang="en-US" dirty="0">
                <a:ea typeface="ヒラギノ角ゴ Pro W3" pitchFamily="-65" charset="-128"/>
              </a:rPr>
              <a:t>If the market value of a firm’s assets and liabilities are affected by changes in interest rates, the firm’s equity value will also be affected. </a:t>
            </a:r>
            <a:endParaRPr lang="en-US" altLang="en-US" dirty="0">
              <a:ea typeface="ヒラギノ角ゴ Pro W3" pitchFamily="-65" charset="-128"/>
            </a:endParaRPr>
          </a:p>
          <a:p>
            <a:pPr lvl="1" eaLnBrk="1" hangingPunct="1">
              <a:spcBef>
                <a:spcPct val="60000"/>
              </a:spcBef>
            </a:pPr>
            <a:r>
              <a:rPr lang="en-US" altLang="en-US" dirty="0">
                <a:ea typeface="ヒラギノ角ゴ Pro W3" pitchFamily="-65" charset="-128"/>
              </a:rPr>
              <a:t>The firm’s sensitivity to changes in interest rates can be measured by computing the duration of its assets and liabilities.</a:t>
            </a:r>
            <a:endParaRPr lang="en-US" altLang="en-US" dirty="0">
              <a:ea typeface="ヒラギノ角ゴ Pro W3" pitchFamily="-65" charset="-128"/>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61123" name="Rectangle 3"/>
          <p:cNvSpPr>
            <a:spLocks noGrp="1" noChangeArrowheads="1"/>
          </p:cNvSpPr>
          <p:nvPr>
            <p:ph idx="1"/>
          </p:nvPr>
        </p:nvSpPr>
        <p:spPr/>
        <p:txBody>
          <a:bodyPr rIns="91440"/>
          <a:lstStyle/>
          <a:p>
            <a:pPr eaLnBrk="1" hangingPunct="1"/>
            <a:r>
              <a:rPr lang="en-US" altLang="en-US" dirty="0">
                <a:ea typeface="ヒラギノ角ゴ Pro W3" pitchFamily="-65" charset="-128"/>
              </a:rPr>
              <a:t>Savings and Loans: An Example</a:t>
            </a:r>
            <a:endParaRPr lang="en-US" altLang="en-US" dirty="0">
              <a:ea typeface="ヒラギノ角ゴ Pro W3" pitchFamily="-65" charset="-128"/>
            </a:endParaRPr>
          </a:p>
          <a:p>
            <a:pPr lvl="1" eaLnBrk="1" hangingPunct="1">
              <a:spcBef>
                <a:spcPct val="60000"/>
              </a:spcBef>
            </a:pPr>
            <a:r>
              <a:rPr lang="en-US" altLang="en-US" dirty="0">
                <a:ea typeface="ヒラギノ角ゴ Pro W3" pitchFamily="-65" charset="-128"/>
              </a:rPr>
              <a:t>When the durations of a firm’s assets and </a:t>
            </a:r>
            <a:br>
              <a:rPr lang="en-US" altLang="en-US" dirty="0">
                <a:ea typeface="ヒラギノ角ゴ Pro W3" pitchFamily="-65" charset="-128"/>
              </a:rPr>
            </a:br>
            <a:r>
              <a:rPr lang="en-US" altLang="en-US" dirty="0">
                <a:ea typeface="ヒラギノ角ゴ Pro W3" pitchFamily="-65" charset="-128"/>
              </a:rPr>
              <a:t>liabilities are significantly different, the firm has </a:t>
            </a:r>
            <a:br>
              <a:rPr lang="en-US" altLang="en-US" dirty="0">
                <a:ea typeface="ヒラギノ角ゴ Pro W3" pitchFamily="-65" charset="-128"/>
              </a:rPr>
            </a:br>
            <a:r>
              <a:rPr lang="en-US" altLang="en-US" dirty="0">
                <a:ea typeface="ヒラギノ角ゴ Pro W3" pitchFamily="-65" charset="-128"/>
              </a:rPr>
              <a:t>a </a:t>
            </a:r>
            <a:r>
              <a:rPr lang="en-US" altLang="en-US" b="1" dirty="0">
                <a:ea typeface="ヒラギノ角ゴ Pro W3" pitchFamily="-65" charset="-128"/>
              </a:rPr>
              <a:t>duration mismatch</a:t>
            </a:r>
            <a:r>
              <a:rPr lang="en-US" altLang="en-US" dirty="0">
                <a:ea typeface="ヒラギノ角ゴ Pro W3" pitchFamily="-65" charset="-128"/>
              </a:rPr>
              <a:t>. </a:t>
            </a:r>
            <a:endParaRPr lang="en-US" altLang="en-US" dirty="0">
              <a:ea typeface="ヒラギノ角ゴ Pro W3" pitchFamily="-65" charset="-128"/>
            </a:endParaRPr>
          </a:p>
          <a:p>
            <a:pPr lvl="2" eaLnBrk="1" hangingPunct="1">
              <a:spcBef>
                <a:spcPct val="50000"/>
              </a:spcBef>
            </a:pPr>
            <a:r>
              <a:rPr lang="en-US" altLang="en-US" dirty="0">
                <a:ea typeface="ヒラギノ角ゴ Pro W3" pitchFamily="-65" charset="-128"/>
              </a:rPr>
              <a:t>This mismatch puts the S&amp;L at risk if interest rates </a:t>
            </a:r>
            <a:br>
              <a:rPr lang="en-US" altLang="en-US" dirty="0">
                <a:ea typeface="ヒラギノ角ゴ Pro W3" pitchFamily="-65" charset="-128"/>
              </a:rPr>
            </a:br>
            <a:r>
              <a:rPr lang="en-US" altLang="en-US" dirty="0">
                <a:ea typeface="ヒラギノ角ゴ Pro W3" pitchFamily="-65" charset="-128"/>
              </a:rPr>
              <a:t>change significantly.</a:t>
            </a:r>
            <a:endParaRPr lang="en-US" altLang="en-US" dirty="0">
              <a:ea typeface="ヒラギノ角ゴ Pro W3" pitchFamily="-65" charset="-128"/>
            </a:endParaRP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a:t>
            </a:r>
            <a:endParaRPr lang="en-US" altLang="en-US">
              <a:ea typeface="ヒラギノ角ゴ Pro W3" pitchFamily="-65" charset="-128"/>
            </a:endParaRPr>
          </a:p>
        </p:txBody>
      </p:sp>
      <p:sp>
        <p:nvSpPr>
          <p:cNvPr id="259075" name="Rectangle 3"/>
          <p:cNvSpPr>
            <a:spLocks noGrp="1" noChangeArrowheads="1"/>
          </p:cNvSpPr>
          <p:nvPr>
            <p:ph idx="1"/>
          </p:nvPr>
        </p:nvSpPr>
        <p:spPr>
          <a:xfrm>
            <a:off x="381000" y="1600200"/>
            <a:ext cx="7848600" cy="4525963"/>
          </a:xfrm>
        </p:spPr>
        <p:txBody>
          <a:bodyPr rIns="91440">
            <a:normAutofit lnSpcReduction="10000"/>
          </a:bodyPr>
          <a:lstStyle/>
          <a:p>
            <a:pPr marL="914400" lvl="2" indent="0" algn="just" eaLnBrk="1" hangingPunct="1">
              <a:spcBef>
                <a:spcPct val="50000"/>
              </a:spcBef>
              <a:buNone/>
            </a:pPr>
            <a:r>
              <a:rPr lang="en-US" altLang="en-US" dirty="0">
                <a:ea typeface="ヒラギノ角ゴ Pro W3" pitchFamily="-65" charset="-128"/>
              </a:rPr>
              <a:t>Banks hold short-term deposits (checking and savings accounts, certificates of deposit, etc.) and make long-term loans (car loans, home mortgages, etc.). </a:t>
            </a:r>
            <a:endParaRPr lang="en-US" altLang="en-US" dirty="0">
              <a:ea typeface="ヒラギノ角ゴ Pro W3" pitchFamily="-65" charset="-128"/>
            </a:endParaRPr>
          </a:p>
          <a:p>
            <a:pPr lvl="3" algn="just" eaLnBrk="1" hangingPunct="1">
              <a:spcBef>
                <a:spcPct val="40000"/>
              </a:spcBef>
            </a:pPr>
            <a:r>
              <a:rPr lang="en-US" b="0" i="0" dirty="0">
                <a:effectLst/>
                <a:latin typeface="PT Sans" panose="020B0604020202020204" pitchFamily="34" charset="0"/>
                <a:ea typeface="ヒラギノ角ゴ Pro W3" pitchFamily="-65" charset="-128"/>
              </a:rPr>
              <a:t>A</a:t>
            </a:r>
            <a:r>
              <a:rPr lang="en-US" b="0" i="0" dirty="0">
                <a:effectLst/>
                <a:latin typeface="PT Sans" panose="020B0604020202020204" pitchFamily="34" charset="0"/>
              </a:rPr>
              <a:t>ssets have longer duration (or maturity) than liabilities, and therefore are less liquid </a:t>
            </a:r>
            <a:r>
              <a:rPr lang="en-US" b="0" i="0" dirty="0">
                <a:effectLst/>
                <a:latin typeface="PT Sans" panose="020B0604020202020204" pitchFamily="34" charset="0"/>
                <a:sym typeface="Wingdings" panose="05000000000000000000" pitchFamily="2" charset="2"/>
              </a:rPr>
              <a:t> </a:t>
            </a:r>
            <a:r>
              <a:rPr lang="en-US" altLang="en-US" b="1" dirty="0">
                <a:ea typeface="ヒラギノ角ゴ Pro W3" pitchFamily="-65" charset="-128"/>
              </a:rPr>
              <a:t>duration mismatch</a:t>
            </a:r>
            <a:endParaRPr lang="en-US" b="0" i="0" dirty="0">
              <a:effectLst/>
              <a:latin typeface="PT Sans" panose="020B0604020202020204" pitchFamily="34" charset="0"/>
            </a:endParaRPr>
          </a:p>
          <a:p>
            <a:pPr lvl="3" algn="just" eaLnBrk="1" hangingPunct="1">
              <a:spcBef>
                <a:spcPct val="40000"/>
              </a:spcBef>
            </a:pPr>
            <a:r>
              <a:rPr lang="en-US" b="0" i="0" dirty="0">
                <a:effectLst/>
                <a:latin typeface="PT Sans" panose="020B0604020202020204" pitchFamily="34" charset="0"/>
              </a:rPr>
              <a:t>For banks an excessive maturity mismatch is desirable-especially when the yield curve is positively sloped and longer-term interest rates are well above short-term rates-because it increases profitability.</a:t>
            </a:r>
            <a:endParaRPr lang="en-US" b="0" i="0" dirty="0">
              <a:effectLst/>
              <a:latin typeface="PT Sans" panose="020B0604020202020204" pitchFamily="34" charset="0"/>
            </a:endParaRPr>
          </a:p>
          <a:p>
            <a:pPr lvl="3" algn="just" eaLnBrk="1" hangingPunct="1">
              <a:spcBef>
                <a:spcPct val="40000"/>
              </a:spcBef>
            </a:pPr>
            <a:r>
              <a:rPr lang="en-US" dirty="0">
                <a:latin typeface="PT Sans" panose="020B0604020202020204" pitchFamily="34" charset="0"/>
              </a:rPr>
              <a:t>F</a:t>
            </a:r>
            <a:r>
              <a:rPr lang="en-US" b="0" i="0" dirty="0">
                <a:effectLst/>
                <a:latin typeface="PT Sans" panose="020B0604020202020204" pitchFamily="34" charset="0"/>
              </a:rPr>
              <a:t>or the financial system, maturity transformation is undesirable because it could create a liquidity crisis threatening the existence of the bank and undermine the confidence in the banking system.</a:t>
            </a:r>
            <a:endParaRPr lang="en-US" altLang="en-US" dirty="0">
              <a:ea typeface="ヒラギノ角ゴ Pro W3" pitchFamily="-65" charset="-128"/>
            </a:endParaRP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normAutofit fontScale="90000"/>
          </a:bodyPr>
          <a:lstStyle/>
          <a:p>
            <a:pPr eaLnBrk="1" hangingPunct="1"/>
            <a:r>
              <a:rPr lang="en-US" altLang="en-US" b="0" dirty="0">
                <a:ea typeface="ヒラギノ角ゴ Pro W3" pitchFamily="-65" charset="-128"/>
              </a:rPr>
              <a:t>Market-Value Balance Sheet for Acorn Savings and Loan</a:t>
            </a:r>
            <a:endParaRPr lang="en-US" altLang="en-US" dirty="0">
              <a:ea typeface="ヒラギノ角ゴ Pro W3" pitchFamily="-65" charset="-128"/>
            </a:endParaRPr>
          </a:p>
        </p:txBody>
      </p:sp>
      <p:pic>
        <p:nvPicPr>
          <p:cNvPr id="265219" name="Picture 3" descr="tbl30_04.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52600"/>
            <a:ext cx="83820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67268" name="Rectangle 3"/>
          <p:cNvSpPr>
            <a:spLocks noGrp="1" noChangeArrowheads="1"/>
          </p:cNvSpPr>
          <p:nvPr>
            <p:ph idx="1"/>
          </p:nvPr>
        </p:nvSpPr>
        <p:spPr/>
        <p:txBody>
          <a:bodyPr rIns="91440"/>
          <a:lstStyle/>
          <a:p>
            <a:pPr eaLnBrk="1" hangingPunct="1"/>
            <a:r>
              <a:rPr lang="en-US" altLang="en-US" dirty="0">
                <a:ea typeface="ヒラギノ角ゴ Pro W3" pitchFamily="-65" charset="-128"/>
              </a:rPr>
              <a:t>Savings and Loans: An Example</a:t>
            </a:r>
            <a:endParaRPr lang="en-US" altLang="en-US" dirty="0">
              <a:ea typeface="ヒラギノ角ゴ Pro W3" pitchFamily="-65" charset="-128"/>
            </a:endParaRPr>
          </a:p>
          <a:p>
            <a:pPr lvl="1" eaLnBrk="1" hangingPunct="1">
              <a:spcBef>
                <a:spcPct val="60000"/>
              </a:spcBef>
            </a:pPr>
            <a:r>
              <a:rPr lang="en-US" altLang="en-US" dirty="0">
                <a:ea typeface="ヒラギノ角ゴ Pro W3" pitchFamily="-65" charset="-128"/>
              </a:rPr>
              <a:t>The duration of a portfolio of investments is the value-weighted average of the durations of each investment in the portfolio.</a:t>
            </a:r>
            <a:endParaRPr lang="en-US" altLang="en-US" dirty="0">
              <a:ea typeface="ヒラギノ角ゴ Pro W3" pitchFamily="-65" charset="-128"/>
            </a:endParaRPr>
          </a:p>
          <a:p>
            <a:pPr lvl="2" eaLnBrk="1" hangingPunct="1">
              <a:spcBef>
                <a:spcPct val="50000"/>
              </a:spcBef>
            </a:pPr>
            <a:r>
              <a:rPr lang="en-US" altLang="en-US" dirty="0">
                <a:ea typeface="ヒラギノ角ゴ Pro W3" pitchFamily="-65" charset="-128"/>
              </a:rPr>
              <a:t>A portfolio of securities with market values </a:t>
            </a:r>
            <a:r>
              <a:rPr lang="en-US" altLang="en-US" i="1" dirty="0">
                <a:ea typeface="ヒラギノ角ゴ Pro W3" pitchFamily="-65" charset="-128"/>
              </a:rPr>
              <a:t>A</a:t>
            </a:r>
            <a:r>
              <a:rPr lang="en-US" altLang="en-US" dirty="0">
                <a:ea typeface="ヒラギノ角ゴ Pro W3" pitchFamily="-65" charset="-128"/>
              </a:rPr>
              <a:t> and </a:t>
            </a:r>
            <a:r>
              <a:rPr lang="en-US" altLang="en-US" i="1" dirty="0">
                <a:ea typeface="ヒラギノ角ゴ Pro W3" pitchFamily="-65" charset="-128"/>
              </a:rPr>
              <a:t>B</a:t>
            </a:r>
            <a:r>
              <a:rPr lang="en-US" altLang="en-US" dirty="0">
                <a:ea typeface="ヒラギノ角ゴ Pro W3" pitchFamily="-65" charset="-128"/>
              </a:rPr>
              <a:t> </a:t>
            </a:r>
            <a:br>
              <a:rPr lang="en-US" altLang="en-US" dirty="0">
                <a:ea typeface="ヒラギノ角ゴ Pro W3" pitchFamily="-65" charset="-128"/>
              </a:rPr>
            </a:br>
            <a:r>
              <a:rPr lang="en-US" altLang="en-US" dirty="0">
                <a:ea typeface="ヒラギノ角ゴ Pro W3" pitchFamily="-65" charset="-128"/>
              </a:rPr>
              <a:t>and durations </a:t>
            </a:r>
            <a:r>
              <a:rPr lang="en-US" altLang="en-US" i="1" dirty="0">
                <a:ea typeface="ヒラギノ角ゴ Pro W3" pitchFamily="-65" charset="-128"/>
              </a:rPr>
              <a:t>D</a:t>
            </a:r>
            <a:r>
              <a:rPr lang="en-US" altLang="en-US" i="1" baseline="-25000" dirty="0">
                <a:ea typeface="ヒラギノ角ゴ Pro W3" pitchFamily="-65" charset="-128"/>
              </a:rPr>
              <a:t>A</a:t>
            </a:r>
            <a:r>
              <a:rPr lang="en-US" altLang="en-US" dirty="0">
                <a:ea typeface="ヒラギノ角ゴ Pro W3" pitchFamily="-65" charset="-128"/>
              </a:rPr>
              <a:t> and </a:t>
            </a:r>
            <a:r>
              <a:rPr lang="en-US" altLang="en-US" i="1" dirty="0">
                <a:ea typeface="ヒラギノ角ゴ Pro W3" pitchFamily="-65" charset="-128"/>
              </a:rPr>
              <a:t>D</a:t>
            </a:r>
            <a:r>
              <a:rPr lang="en-US" altLang="en-US" i="1" baseline="-25000" dirty="0">
                <a:ea typeface="ヒラギノ角ゴ Pro W3" pitchFamily="-65" charset="-128"/>
              </a:rPr>
              <a:t>B</a:t>
            </a:r>
            <a:r>
              <a:rPr lang="en-US" altLang="en-US" dirty="0">
                <a:ea typeface="ヒラギノ角ゴ Pro W3" pitchFamily="-65" charset="-128"/>
              </a:rPr>
              <a:t>, respectively, has the </a:t>
            </a:r>
            <a:br>
              <a:rPr lang="en-US" altLang="en-US" dirty="0">
                <a:ea typeface="ヒラギノ角ゴ Pro W3" pitchFamily="-65" charset="-128"/>
              </a:rPr>
            </a:br>
            <a:r>
              <a:rPr lang="en-US" altLang="en-US" dirty="0">
                <a:ea typeface="ヒラギノ角ゴ Pro W3" pitchFamily="-65" charset="-128"/>
              </a:rPr>
              <a:t>following duration:</a:t>
            </a:r>
            <a:endParaRPr lang="en-US" altLang="en-US" dirty="0">
              <a:ea typeface="ヒラギノ角ゴ Pro W3" pitchFamily="-65" charset="-128"/>
            </a:endParaRPr>
          </a:p>
        </p:txBody>
      </p:sp>
      <p:graphicFrame>
        <p:nvGraphicFramePr>
          <p:cNvPr id="267266" name="Object 4"/>
          <p:cNvGraphicFramePr>
            <a:graphicFrameLocks noChangeAspect="1"/>
          </p:cNvGraphicFramePr>
          <p:nvPr/>
        </p:nvGraphicFramePr>
        <p:xfrm>
          <a:off x="2514600" y="4953000"/>
          <a:ext cx="4683125" cy="803275"/>
        </p:xfrm>
        <a:graphic>
          <a:graphicData uri="http://schemas.openxmlformats.org/presentationml/2006/ole">
            <mc:AlternateContent xmlns:mc="http://schemas.openxmlformats.org/markup-compatibility/2006">
              <mc:Choice xmlns:v="urn:schemas-microsoft-com:vml" Requires="v">
                <p:oleObj spid="_x0000_s2" name="Equation" r:id="rId1" imgW="2298700" imgH="393700" progId="Equation.DSMT4">
                  <p:embed/>
                </p:oleObj>
              </mc:Choice>
              <mc:Fallback>
                <p:oleObj name="Equation" r:id="rId1" imgW="22987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953000"/>
                        <a:ext cx="46831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69317" name="Rectangle 3"/>
          <p:cNvSpPr>
            <a:spLocks noGrp="1" noChangeArrowheads="1"/>
          </p:cNvSpPr>
          <p:nvPr>
            <p:ph idx="1"/>
          </p:nvPr>
        </p:nvSpPr>
        <p:spPr/>
        <p:txBody>
          <a:bodyPr rIns="91440"/>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The duration of Acorn’s assets is:</a:t>
            </a:r>
            <a:endParaRPr lang="en-US" altLang="en-US">
              <a:ea typeface="ヒラギノ角ゴ Pro W3" pitchFamily="-65" charset="-128"/>
            </a:endParaRPr>
          </a:p>
          <a:p>
            <a:pPr lvl="1" eaLnBrk="1" hangingPunct="1">
              <a:spcBef>
                <a:spcPct val="350000"/>
              </a:spcBef>
            </a:pPr>
            <a:r>
              <a:rPr lang="en-US" altLang="en-US">
                <a:ea typeface="ヒラギノ角ゴ Pro W3" pitchFamily="-65" charset="-128"/>
              </a:rPr>
              <a:t>The duration of Acorn’s liabilities is:</a:t>
            </a:r>
            <a:endParaRPr lang="en-US" altLang="en-US">
              <a:ea typeface="ヒラギノ角ゴ Pro W3" pitchFamily="-65" charset="-128"/>
            </a:endParaRPr>
          </a:p>
        </p:txBody>
      </p:sp>
      <p:graphicFrame>
        <p:nvGraphicFramePr>
          <p:cNvPr id="269314" name="Object 4"/>
          <p:cNvGraphicFramePr>
            <a:graphicFrameLocks noChangeAspect="1"/>
          </p:cNvGraphicFramePr>
          <p:nvPr/>
        </p:nvGraphicFramePr>
        <p:xfrm>
          <a:off x="727075" y="2940909"/>
          <a:ext cx="7948612" cy="852488"/>
        </p:xfrm>
        <a:graphic>
          <a:graphicData uri="http://schemas.openxmlformats.org/presentationml/2006/ole">
            <mc:AlternateContent xmlns:mc="http://schemas.openxmlformats.org/markup-compatibility/2006">
              <mc:Choice xmlns:v="urn:schemas-microsoft-com:vml" Requires="v">
                <p:oleObj spid="_x0000_s2" name="Equation" r:id="rId1" imgW="3670300" imgH="393700" progId="Equation.DSMT4">
                  <p:embed/>
                </p:oleObj>
              </mc:Choice>
              <mc:Fallback>
                <p:oleObj name="Equation" r:id="rId1" imgW="3670300"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75" y="2940909"/>
                        <a:ext cx="7948612"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5" name="Object 5"/>
          <p:cNvGraphicFramePr>
            <a:graphicFrameLocks noChangeAspect="1"/>
          </p:cNvGraphicFramePr>
          <p:nvPr/>
        </p:nvGraphicFramePr>
        <p:xfrm>
          <a:off x="752176" y="4831556"/>
          <a:ext cx="8024813" cy="852487"/>
        </p:xfrm>
        <a:graphic>
          <a:graphicData uri="http://schemas.openxmlformats.org/presentationml/2006/ole">
            <mc:AlternateContent xmlns:mc="http://schemas.openxmlformats.org/markup-compatibility/2006">
              <mc:Choice xmlns:v="urn:schemas-microsoft-com:vml" Requires="v">
                <p:oleObj spid="_x0000_s3" name="Equation" r:id="rId3" imgW="3708400" imgH="393700" progId="Equation.DSMT4">
                  <p:embed/>
                </p:oleObj>
              </mc:Choice>
              <mc:Fallback>
                <p:oleObj name="Equation" r:id="rId3" imgW="37084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176" y="4831556"/>
                        <a:ext cx="8024813"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71364" name="Rectangle 3"/>
          <p:cNvSpPr>
            <a:spLocks noGrp="1" noChangeArrowheads="1"/>
          </p:cNvSpPr>
          <p:nvPr>
            <p:ph idx="1"/>
          </p:nvPr>
        </p:nvSpPr>
        <p:spPr/>
        <p:txBody>
          <a:bodyPr rIns="91440"/>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The duration of Acorn’s equity is calculated as:</a:t>
            </a:r>
            <a:endParaRPr lang="en-US" altLang="en-US">
              <a:ea typeface="ヒラギノ角ゴ Pro W3" pitchFamily="-65" charset="-128"/>
            </a:endParaRPr>
          </a:p>
        </p:txBody>
      </p:sp>
      <p:graphicFrame>
        <p:nvGraphicFramePr>
          <p:cNvPr id="271362" name="Object 5"/>
          <p:cNvGraphicFramePr>
            <a:graphicFrameLocks noChangeAspect="1"/>
          </p:cNvGraphicFramePr>
          <p:nvPr/>
        </p:nvGraphicFramePr>
        <p:xfrm>
          <a:off x="1108075" y="2686050"/>
          <a:ext cx="6783388" cy="1704975"/>
        </p:xfrm>
        <a:graphic>
          <a:graphicData uri="http://schemas.openxmlformats.org/presentationml/2006/ole">
            <mc:AlternateContent xmlns:mc="http://schemas.openxmlformats.org/markup-compatibility/2006">
              <mc:Choice xmlns:v="urn:schemas-microsoft-com:vml" Requires="v">
                <p:oleObj spid="_x0000_s2" name="Equation" r:id="rId1" imgW="3238500" imgH="812800" progId="Equation.DSMT4">
                  <p:embed/>
                </p:oleObj>
              </mc:Choice>
              <mc:Fallback>
                <p:oleObj name="Equation" r:id="rId1" imgW="3238500" imgH="812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75" y="2686050"/>
                        <a:ext cx="6783388"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xfrm>
            <a:off x="990600" y="1828800"/>
            <a:ext cx="7848600" cy="4648200"/>
          </a:xfrm>
        </p:spPr>
        <p:txBody>
          <a:bodyPr/>
          <a:lstStyle/>
          <a:p>
            <a:r>
              <a:rPr lang="en-US" b="1" i="1" dirty="0">
                <a:latin typeface="Arial" panose="020B0604020202020204" pitchFamily="34" charset="0"/>
                <a:cs typeface="Arial" panose="020B0604020202020204" pitchFamily="34" charset="0"/>
              </a:rPr>
              <a:t>Bond ratings:</a:t>
            </a:r>
            <a:r>
              <a:rPr lang="en-US" dirty="0">
                <a:latin typeface="Arial" panose="020B0604020202020204" pitchFamily="34" charset="0"/>
                <a:cs typeface="Arial" panose="020B0604020202020204" pitchFamily="34" charset="0"/>
              </a:rPr>
              <a:t> ratings on corporate bonds that provide an indication of default risk.</a:t>
            </a:r>
            <a:endParaRPr lang="en-US" sz="3600"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Current yield:</a:t>
            </a:r>
            <a:r>
              <a:rPr lang="en-US" dirty="0">
                <a:latin typeface="Arial" panose="020B0604020202020204" pitchFamily="34" charset="0"/>
                <a:cs typeface="Arial" panose="020B0604020202020204" pitchFamily="34" charset="0"/>
              </a:rPr>
              <a:t> the ratio of the annual interest payment to the bond’s market price.</a:t>
            </a:r>
            <a:endParaRPr lang="en-US" dirty="0">
              <a:latin typeface="Arial" panose="020B0604020202020204" pitchFamily="34" charset="0"/>
              <a:cs typeface="Arial" panose="020B0604020202020204" pitchFamily="34" charset="0"/>
            </a:endParaRPr>
          </a:p>
        </p:txBody>
      </p:sp>
      <p:sp>
        <p:nvSpPr>
          <p:cNvPr id="240643" name="Rectangle 3"/>
          <p:cNvSpPr>
            <a:spLocks noGrp="1" noChangeArrowheads="1"/>
          </p:cNvSpPr>
          <p:nvPr>
            <p:ph type="title"/>
          </p:nvPr>
        </p:nvSpPr>
        <p:spPr>
          <a:xfrm>
            <a:off x="762000" y="228600"/>
            <a:ext cx="7620000" cy="762000"/>
          </a:xfrm>
          <a:noFill/>
        </p:spPr>
        <p:txBody>
          <a:bodyPr anchor="b"/>
          <a:lstStyle/>
          <a:p>
            <a:r>
              <a:rPr lang="en-US" sz="4000" b="1" dirty="0">
                <a:solidFill>
                  <a:srgbClr val="FF0000"/>
                </a:solidFill>
                <a:latin typeface="Times New Roman" panose="02020603050405020304" pitchFamily="18" charset="0"/>
                <a:cs typeface="Times New Roman" panose="02020603050405020304" pitchFamily="18" charset="0"/>
              </a:rPr>
              <a:t>Key Characteristics of Bonds</a:t>
            </a:r>
            <a:endParaRPr lang="en-US" sz="4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06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73411" name="Rectangle 3"/>
          <p:cNvSpPr>
            <a:spLocks noGrp="1" noChangeArrowheads="1"/>
          </p:cNvSpPr>
          <p:nvPr>
            <p:ph idx="1"/>
          </p:nvPr>
        </p:nvSpPr>
        <p:spPr/>
        <p:txBody>
          <a:bodyPr rIns="91440">
            <a:normAutofit fontScale="92500" lnSpcReduction="10000"/>
          </a:bodyPr>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Therefore, if interest rates rise by 1%, the value of Acorn’s equity will fall by about 40%. </a:t>
            </a:r>
            <a:endParaRPr lang="en-US" altLang="en-US">
              <a:ea typeface="ヒラギノ角ゴ Pro W3" pitchFamily="-65" charset="-128"/>
            </a:endParaRPr>
          </a:p>
          <a:p>
            <a:pPr lvl="2" eaLnBrk="1" hangingPunct="1">
              <a:spcBef>
                <a:spcPct val="50000"/>
              </a:spcBef>
            </a:pPr>
            <a:r>
              <a:rPr lang="en-US" altLang="en-US">
                <a:ea typeface="ヒラギノ角ゴ Pro W3" pitchFamily="-65" charset="-128"/>
              </a:rPr>
              <a:t>This decline in the value of equity will occur as a result of the value of Acorn’s assets decreasing by approximately $16 million, while the value of its liabilities decrease by only $9.9 million. Acorn’s market value of equity therefore declines by $6.1 million or 40.67%.</a:t>
            </a:r>
            <a:endParaRPr lang="en-US" altLang="en-US">
              <a:ea typeface="ヒラギノ角ゴ Pro W3" pitchFamily="-65" charset="-128"/>
            </a:endParaRPr>
          </a:p>
          <a:p>
            <a:pPr lvl="3" eaLnBrk="1" hangingPunct="1">
              <a:spcBef>
                <a:spcPct val="40000"/>
              </a:spcBef>
            </a:pPr>
            <a:r>
              <a:rPr lang="en-US" altLang="en-US">
                <a:ea typeface="ヒラギノ角ゴ Pro W3" pitchFamily="-65" charset="-128"/>
              </a:rPr>
              <a:t>5.33% </a:t>
            </a:r>
            <a:r>
              <a:rPr lang="en-US" altLang="en-US">
                <a:ea typeface="ヒラギノ角ゴ Pro W3" pitchFamily="-65" charset="-128"/>
                <a:cs typeface="Arial" panose="020B0604020202020204" pitchFamily="34" charset="0"/>
              </a:rPr>
              <a:t>×</a:t>
            </a:r>
            <a:r>
              <a:rPr lang="en-US" altLang="en-US">
                <a:ea typeface="ヒラギノ角ゴ Pro W3" pitchFamily="-65" charset="-128"/>
              </a:rPr>
              <a:t> $300 million = $16 million</a:t>
            </a:r>
            <a:endParaRPr lang="en-US" altLang="en-US">
              <a:ea typeface="ヒラギノ角ゴ Pro W3" pitchFamily="-65" charset="-128"/>
            </a:endParaRPr>
          </a:p>
          <a:p>
            <a:pPr lvl="3" eaLnBrk="1" hangingPunct="1">
              <a:spcBef>
                <a:spcPct val="40000"/>
              </a:spcBef>
            </a:pPr>
            <a:r>
              <a:rPr lang="en-US" altLang="en-US">
                <a:ea typeface="ヒラギノ角ゴ Pro W3" pitchFamily="-65" charset="-128"/>
              </a:rPr>
              <a:t>3.47% </a:t>
            </a:r>
            <a:r>
              <a:rPr lang="en-US" altLang="en-US">
                <a:ea typeface="ヒラギノ角ゴ Pro W3" pitchFamily="-65" charset="-128"/>
                <a:cs typeface="Arial" panose="020B0604020202020204" pitchFamily="34" charset="0"/>
              </a:rPr>
              <a:t>×</a:t>
            </a:r>
            <a:r>
              <a:rPr lang="en-US" altLang="en-US">
                <a:ea typeface="ヒラギノ角ゴ Pro W3" pitchFamily="-65" charset="-128"/>
              </a:rPr>
              <a:t> $285 million = $9.9 million</a:t>
            </a:r>
            <a:endParaRPr lang="en-US" altLang="en-US">
              <a:ea typeface="ヒラギノ角ゴ Pro W3" pitchFamily="-65" charset="-128"/>
            </a:endParaRPr>
          </a:p>
          <a:p>
            <a:pPr lvl="4" eaLnBrk="1" hangingPunct="1">
              <a:spcBef>
                <a:spcPct val="40000"/>
              </a:spcBef>
            </a:pPr>
            <a:r>
              <a:rPr lang="en-US" altLang="en-US">
                <a:ea typeface="ヒラギノ角ゴ Pro W3" pitchFamily="-65" charset="-128"/>
              </a:rPr>
              <a:t>($16 million – $9.9million) </a:t>
            </a:r>
            <a:r>
              <a:rPr lang="en-US" altLang="en-US">
                <a:latin typeface="Lucida Grande" pitchFamily="-1" charset="0"/>
                <a:ea typeface="ヒラギノ角ゴ Pro W3" pitchFamily="-65" charset="-128"/>
                <a:cs typeface="Arial" panose="020B0604020202020204" pitchFamily="34" charset="0"/>
              </a:rPr>
              <a:t>∕</a:t>
            </a:r>
            <a:r>
              <a:rPr lang="en-US" altLang="en-US">
                <a:ea typeface="ヒラギノ角ゴ Pro W3" pitchFamily="-65" charset="-128"/>
              </a:rPr>
              <a:t> $15 million = 40.67%</a:t>
            </a:r>
            <a:endParaRPr lang="en-US" altLang="en-US">
              <a:ea typeface="ヒラギノ角ゴ Pro W3" pitchFamily="-65" charset="-128"/>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75459" name="Rectangle 3"/>
          <p:cNvSpPr>
            <a:spLocks noGrp="1" noChangeArrowheads="1"/>
          </p:cNvSpPr>
          <p:nvPr>
            <p:ph idx="1"/>
          </p:nvPr>
        </p:nvSpPr>
        <p:spPr/>
        <p:txBody>
          <a:bodyPr rIns="91440">
            <a:normAutofit lnSpcReduction="10000"/>
          </a:bodyPr>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To fully protect its equity from an overall increase or decrease in the level of interest rates, Acorn needs an equity duration of zero. </a:t>
            </a:r>
            <a:endParaRPr lang="en-US" altLang="en-US">
              <a:ea typeface="ヒラギノ角ゴ Pro W3" pitchFamily="-65" charset="-128"/>
            </a:endParaRPr>
          </a:p>
          <a:p>
            <a:pPr lvl="2" eaLnBrk="1" hangingPunct="1">
              <a:spcBef>
                <a:spcPct val="40000"/>
              </a:spcBef>
            </a:pPr>
            <a:r>
              <a:rPr lang="en-US" altLang="en-US">
                <a:ea typeface="ヒラギノ角ゴ Pro W3" pitchFamily="-65" charset="-128"/>
              </a:rPr>
              <a:t>A portfolio with a zero duration is called a </a:t>
            </a:r>
            <a:r>
              <a:rPr lang="en-US" altLang="en-US" b="1">
                <a:ea typeface="ヒラギノ角ゴ Pro W3" pitchFamily="-65" charset="-128"/>
              </a:rPr>
              <a:t>duration-neutral portfolio</a:t>
            </a:r>
            <a:r>
              <a:rPr lang="en-US" altLang="en-US">
                <a:ea typeface="ヒラギノ角ゴ Pro W3" pitchFamily="-65" charset="-128"/>
              </a:rPr>
              <a:t> or an </a:t>
            </a:r>
            <a:r>
              <a:rPr lang="en-US" altLang="en-US" b="1">
                <a:ea typeface="ヒラギノ角ゴ Pro W3" pitchFamily="-65" charset="-128"/>
              </a:rPr>
              <a:t>immunized portfolio</a:t>
            </a:r>
            <a:r>
              <a:rPr lang="en-US" altLang="en-US">
                <a:ea typeface="ヒラギノ角ゴ Pro W3" pitchFamily="-65" charset="-128"/>
              </a:rPr>
              <a:t>, which means that for small interest rate fluctuations, the value of equity should remain unchanged.</a:t>
            </a:r>
            <a:endParaRPr lang="en-US" altLang="en-US">
              <a:ea typeface="ヒラギノ角ゴ Pro W3" pitchFamily="-65" charset="-128"/>
            </a:endParaRPr>
          </a:p>
          <a:p>
            <a:pPr lvl="2" eaLnBrk="1" hangingPunct="1">
              <a:spcBef>
                <a:spcPct val="40000"/>
              </a:spcBef>
            </a:pPr>
            <a:r>
              <a:rPr lang="en-US" altLang="en-US">
                <a:ea typeface="ヒラギノ角ゴ Pro W3" pitchFamily="-65" charset="-128"/>
              </a:rPr>
              <a:t>Adjusting a portfolio to make its duration zero is referred to as </a:t>
            </a:r>
            <a:r>
              <a:rPr lang="en-US" altLang="en-US" b="1">
                <a:ea typeface="ヒラギノ角ゴ Pro W3" pitchFamily="-65" charset="-128"/>
              </a:rPr>
              <a:t>immunizing</a:t>
            </a:r>
            <a:r>
              <a:rPr lang="en-US" altLang="en-US">
                <a:ea typeface="ヒラギノ角ゴ Pro W3" pitchFamily="-65" charset="-128"/>
              </a:rPr>
              <a:t> the portfolio.</a:t>
            </a:r>
            <a:endParaRPr lang="en-US" altLang="en-US">
              <a:ea typeface="ヒラギノ角ゴ Pro W3" pitchFamily="-65" charset="-128"/>
            </a:endParaRP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77508" name="Rectangle 3"/>
          <p:cNvSpPr>
            <a:spLocks noGrp="1" noChangeArrowheads="1"/>
          </p:cNvSpPr>
          <p:nvPr>
            <p:ph idx="1"/>
          </p:nvPr>
        </p:nvSpPr>
        <p:spPr/>
        <p:txBody>
          <a:bodyPr rIns="91440"/>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To make its equity duration neutral, Acorn must reduce the duration of its assets or increase the duration of its liabilities. </a:t>
            </a:r>
            <a:endParaRPr lang="en-US" altLang="en-US">
              <a:ea typeface="ヒラギノ角ゴ Pro W3" pitchFamily="-65" charset="-128"/>
            </a:endParaRPr>
          </a:p>
          <a:p>
            <a:pPr lvl="2" eaLnBrk="1" hangingPunct="1">
              <a:spcBef>
                <a:spcPct val="50000"/>
              </a:spcBef>
            </a:pPr>
            <a:r>
              <a:rPr lang="en-US" altLang="en-US">
                <a:ea typeface="ヒラギノ角ゴ Pro W3" pitchFamily="-65" charset="-128"/>
              </a:rPr>
              <a:t>The firm can lower the duration of its assets by selling some of its mortgages in exchange for cash.</a:t>
            </a:r>
            <a:endParaRPr lang="en-US" altLang="en-US">
              <a:ea typeface="ヒラギノ角ゴ Pro W3" pitchFamily="-65" charset="-128"/>
            </a:endParaRPr>
          </a:p>
        </p:txBody>
      </p:sp>
      <p:graphicFrame>
        <p:nvGraphicFramePr>
          <p:cNvPr id="277506" name="Object 4"/>
          <p:cNvGraphicFramePr>
            <a:graphicFrameLocks noChangeAspect="1"/>
          </p:cNvGraphicFramePr>
          <p:nvPr/>
        </p:nvGraphicFramePr>
        <p:xfrm>
          <a:off x="609600" y="4876800"/>
          <a:ext cx="7826375" cy="715963"/>
        </p:xfrm>
        <a:graphic>
          <a:graphicData uri="http://schemas.openxmlformats.org/presentationml/2006/ole">
            <mc:AlternateContent xmlns:mc="http://schemas.openxmlformats.org/markup-compatibility/2006">
              <mc:Choice xmlns:v="urn:schemas-microsoft-com:vml" Requires="v">
                <p:oleObj spid="_x0000_s2" name="Equation" r:id="rId1" imgW="4584700" imgH="419100" progId="Equation.DSMT4">
                  <p:embed/>
                </p:oleObj>
              </mc:Choice>
              <mc:Fallback>
                <p:oleObj name="Equation" r:id="rId1" imgW="4584700" imgH="4191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76800"/>
                        <a:ext cx="7826375"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79555" name="Rectangle 3"/>
          <p:cNvSpPr>
            <a:spLocks noGrp="1" noChangeArrowheads="1"/>
          </p:cNvSpPr>
          <p:nvPr>
            <p:ph idx="1"/>
          </p:nvPr>
        </p:nvSpPr>
        <p:spPr/>
        <p:txBody>
          <a:bodyPr rIns="91440"/>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Acorn would like to reduce the duration of its equity from 40.7 to 0. </a:t>
            </a:r>
            <a:endParaRPr lang="en-US" altLang="en-US">
              <a:ea typeface="ヒラギノ角ゴ Pro W3" pitchFamily="-65" charset="-128"/>
            </a:endParaRPr>
          </a:p>
          <a:p>
            <a:pPr lvl="2" eaLnBrk="1" hangingPunct="1">
              <a:spcBef>
                <a:spcPct val="50000"/>
              </a:spcBef>
            </a:pPr>
            <a:r>
              <a:rPr lang="en-US" altLang="en-US">
                <a:ea typeface="ヒラギノ角ゴ Pro W3" pitchFamily="-65" charset="-128"/>
              </a:rPr>
              <a:t>Because the duration of the mortgages will change from 8 to 0 if the S&amp;L sells the mortgages for cash, Acorn must sell $76.3 million worth of mortgages. </a:t>
            </a:r>
            <a:endParaRPr lang="en-US" altLang="en-US">
              <a:ea typeface="ヒラギノ角ゴ Pro W3" pitchFamily="-65" charset="-128"/>
            </a:endParaRPr>
          </a:p>
          <a:p>
            <a:pPr marL="1371600" lvl="3" indent="0" eaLnBrk="1" hangingPunct="1">
              <a:spcBef>
                <a:spcPct val="40000"/>
              </a:spcBef>
              <a:buFontTx/>
              <a:buNone/>
            </a:pPr>
            <a:r>
              <a:rPr lang="en-US" altLang="en-US">
                <a:ea typeface="ヒラギノ角ゴ Pro W3" pitchFamily="-65" charset="-128"/>
              </a:rPr>
              <a:t>(40.7 – 0) </a:t>
            </a:r>
            <a:r>
              <a:rPr lang="en-US" altLang="en-US">
                <a:ea typeface="ヒラギノ角ゴ Pro W3" pitchFamily="-65" charset="-128"/>
                <a:cs typeface="Arial" panose="020B0604020202020204" pitchFamily="34" charset="0"/>
              </a:rPr>
              <a:t>×</a:t>
            </a:r>
            <a:r>
              <a:rPr lang="en-US" altLang="en-US">
                <a:ea typeface="ヒラギノ角ゴ Pro W3" pitchFamily="-65" charset="-128"/>
              </a:rPr>
              <a:t> 15 </a:t>
            </a:r>
            <a:r>
              <a:rPr lang="en-US" altLang="en-US">
                <a:latin typeface="Lucida Grande" pitchFamily="-1" charset="0"/>
                <a:ea typeface="ヒラギノ角ゴ Pro W3" pitchFamily="-65" charset="-128"/>
                <a:cs typeface="Arial" panose="020B0604020202020204" pitchFamily="34" charset="0"/>
              </a:rPr>
              <a:t>∕</a:t>
            </a:r>
            <a:r>
              <a:rPr lang="en-US" altLang="en-US">
                <a:ea typeface="ヒラギノ角ゴ Pro W3" pitchFamily="-65" charset="-128"/>
                <a:cs typeface="Arial" panose="020B0604020202020204" pitchFamily="34" charset="0"/>
              </a:rPr>
              <a:t> </a:t>
            </a:r>
            <a:r>
              <a:rPr lang="en-US" altLang="en-US">
                <a:ea typeface="ヒラギノ角ゴ Pro W3" pitchFamily="-65" charset="-128"/>
              </a:rPr>
              <a:t>(8 – 0) = $76.3</a:t>
            </a:r>
            <a:endParaRPr lang="en-US" altLang="en-US">
              <a:ea typeface="ヒラギノ角ゴ Pro W3" pitchFamily="-65" charset="-128"/>
            </a:endParaRP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81605" name="Rectangle 3"/>
          <p:cNvSpPr>
            <a:spLocks noGrp="1" noChangeArrowheads="1"/>
          </p:cNvSpPr>
          <p:nvPr>
            <p:ph idx="1"/>
          </p:nvPr>
        </p:nvSpPr>
        <p:spPr/>
        <p:txBody>
          <a:bodyPr rIns="91440"/>
          <a:lstStyle/>
          <a:p>
            <a:pPr eaLnBrk="1" hangingPunct="1"/>
            <a:r>
              <a:rPr lang="en-US" altLang="en-US">
                <a:ea typeface="ヒラギノ角ゴ Pro W3" pitchFamily="-65" charset="-128"/>
              </a:rPr>
              <a:t>Savings and Loans: An Example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If it Acorn does so, the duration of its assets will </a:t>
            </a:r>
            <a:br>
              <a:rPr lang="en-US" altLang="en-US">
                <a:ea typeface="ヒラギノ角ゴ Pro W3" pitchFamily="-65" charset="-128"/>
              </a:rPr>
            </a:br>
            <a:r>
              <a:rPr lang="en-US" altLang="en-US">
                <a:ea typeface="ヒラギノ角ゴ Pro W3" pitchFamily="-65" charset="-128"/>
              </a:rPr>
              <a:t>decline to:</a:t>
            </a:r>
            <a:endParaRPr lang="en-US" altLang="en-US">
              <a:ea typeface="ヒラギノ角ゴ Pro W3" pitchFamily="-65" charset="-128"/>
            </a:endParaRPr>
          </a:p>
          <a:p>
            <a:pPr lvl="1" eaLnBrk="1" hangingPunct="1">
              <a:spcBef>
                <a:spcPct val="370000"/>
              </a:spcBef>
            </a:pPr>
            <a:r>
              <a:rPr lang="en-US" altLang="en-US">
                <a:ea typeface="ヒラギノ角ゴ Pro W3" pitchFamily="-65" charset="-128"/>
              </a:rPr>
              <a:t>Thus the equity duration will fall to:</a:t>
            </a:r>
            <a:endParaRPr lang="en-US" altLang="en-US">
              <a:solidFill>
                <a:srgbClr val="FF0000"/>
              </a:solidFill>
              <a:ea typeface="ヒラギノ角ゴ Pro W3" pitchFamily="-65" charset="-128"/>
            </a:endParaRPr>
          </a:p>
        </p:txBody>
      </p:sp>
      <p:graphicFrame>
        <p:nvGraphicFramePr>
          <p:cNvPr id="281602" name="Object 4"/>
          <p:cNvGraphicFramePr>
            <a:graphicFrameLocks noChangeAspect="1"/>
          </p:cNvGraphicFramePr>
          <p:nvPr/>
        </p:nvGraphicFramePr>
        <p:xfrm>
          <a:off x="819150" y="3200400"/>
          <a:ext cx="7867650" cy="990600"/>
        </p:xfrm>
        <a:graphic>
          <a:graphicData uri="http://schemas.openxmlformats.org/presentationml/2006/ole">
            <mc:AlternateContent xmlns:mc="http://schemas.openxmlformats.org/markup-compatibility/2006">
              <mc:Choice xmlns:v="urn:schemas-microsoft-com:vml" Requires="v">
                <p:oleObj spid="_x0000_s2" name="Equation" r:id="rId1" imgW="4546600" imgH="571500" progId="Equation.DSMT4">
                  <p:embed/>
                </p:oleObj>
              </mc:Choice>
              <mc:Fallback>
                <p:oleObj name="Equation" r:id="rId1" imgW="4546600" imgH="5715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3200400"/>
                        <a:ext cx="78676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1603" name="Object 5"/>
          <p:cNvGraphicFramePr>
            <a:graphicFrameLocks noChangeAspect="1"/>
          </p:cNvGraphicFramePr>
          <p:nvPr/>
        </p:nvGraphicFramePr>
        <p:xfrm>
          <a:off x="1828800" y="5287384"/>
          <a:ext cx="3779838" cy="681038"/>
        </p:xfrm>
        <a:graphic>
          <a:graphicData uri="http://schemas.openxmlformats.org/presentationml/2006/ole">
            <mc:AlternateContent xmlns:mc="http://schemas.openxmlformats.org/markup-compatibility/2006">
              <mc:Choice xmlns:v="urn:schemas-microsoft-com:vml" Requires="v">
                <p:oleObj spid="_x0000_s3" name="Equation" r:id="rId3" imgW="2184400" imgH="393700" progId="Equation.DSMT4">
                  <p:embed/>
                </p:oleObj>
              </mc:Choice>
              <mc:Fallback>
                <p:oleObj name="Equation" r:id="rId3" imgW="21844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5287384"/>
                        <a:ext cx="3779838"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1143000" y="76200"/>
            <a:ext cx="7696200" cy="1143000"/>
          </a:xfrm>
        </p:spPr>
        <p:txBody>
          <a:bodyPr/>
          <a:lstStyle/>
          <a:p>
            <a:pPr eaLnBrk="1" hangingPunct="1"/>
            <a:r>
              <a:rPr lang="en-US" altLang="en-US" sz="2800">
                <a:ea typeface="ヒラギノ角ゴ Pro W3" pitchFamily="-65" charset="-128"/>
              </a:rPr>
              <a:t>Table 30.5  </a:t>
            </a:r>
            <a:r>
              <a:rPr lang="en-US" altLang="en-US" sz="2800" b="0">
                <a:ea typeface="ヒラギノ角ゴ Pro W3" pitchFamily="-65" charset="-128"/>
              </a:rPr>
              <a:t>Market-Value Balance Sheet for Acorn Savings and Loan After Immunization</a:t>
            </a:r>
            <a:endParaRPr lang="en-US" altLang="en-US" sz="2800">
              <a:ea typeface="ヒラギノ角ゴ Pro W3" pitchFamily="-65" charset="-128"/>
            </a:endParaRPr>
          </a:p>
        </p:txBody>
      </p:sp>
      <p:pic>
        <p:nvPicPr>
          <p:cNvPr id="283651" name="Picture 3" descr="tbl30_05.gi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752600"/>
            <a:ext cx="832326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eaLnBrk="1" hangingPunct="1"/>
            <a:r>
              <a:rPr lang="en-US" altLang="en-US">
                <a:ea typeface="ヒラギノ角ゴ Pro W3" pitchFamily="-65" charset="-128"/>
              </a:rPr>
              <a:t>Duration-Based Hedging (cont'd)</a:t>
            </a:r>
            <a:endParaRPr lang="en-US" altLang="en-US">
              <a:ea typeface="ヒラギノ角ゴ Pro W3" pitchFamily="-65" charset="-128"/>
            </a:endParaRPr>
          </a:p>
        </p:txBody>
      </p:sp>
      <p:sp>
        <p:nvSpPr>
          <p:cNvPr id="285699" name="Rectangle 3"/>
          <p:cNvSpPr>
            <a:spLocks noGrp="1" noChangeArrowheads="1"/>
          </p:cNvSpPr>
          <p:nvPr>
            <p:ph idx="1"/>
          </p:nvPr>
        </p:nvSpPr>
        <p:spPr/>
        <p:txBody>
          <a:bodyPr rIns="91440"/>
          <a:lstStyle/>
          <a:p>
            <a:pPr eaLnBrk="1" hangingPunct="1"/>
            <a:r>
              <a:rPr lang="en-US" altLang="en-US">
                <a:ea typeface="ヒラギノ角ゴ Pro W3" pitchFamily="-65" charset="-128"/>
              </a:rPr>
              <a:t>A Cautionary Note</a:t>
            </a:r>
            <a:endParaRPr lang="en-US" altLang="en-US">
              <a:ea typeface="ヒラギノ角ゴ Pro W3" pitchFamily="-65" charset="-128"/>
            </a:endParaRPr>
          </a:p>
          <a:p>
            <a:pPr lvl="1" eaLnBrk="1" hangingPunct="1">
              <a:spcBef>
                <a:spcPct val="60000"/>
              </a:spcBef>
            </a:pPr>
            <a:r>
              <a:rPr lang="en-US" altLang="en-US">
                <a:ea typeface="ヒラギノ角ゴ Pro W3" pitchFamily="-65" charset="-128"/>
              </a:rPr>
              <a:t>Duration matching has some important limitations. </a:t>
            </a:r>
            <a:endParaRPr lang="en-US" altLang="en-US">
              <a:ea typeface="ヒラギノ角ゴ Pro W3" pitchFamily="-65" charset="-128"/>
            </a:endParaRPr>
          </a:p>
          <a:p>
            <a:pPr lvl="2" eaLnBrk="1" hangingPunct="1">
              <a:spcBef>
                <a:spcPct val="50000"/>
              </a:spcBef>
            </a:pPr>
            <a:r>
              <a:rPr lang="en-US" altLang="en-US">
                <a:ea typeface="ヒラギノ角ゴ Pro W3" pitchFamily="-65" charset="-128"/>
              </a:rPr>
              <a:t>The duration of a portfolio depends on the current </a:t>
            </a:r>
            <a:br>
              <a:rPr lang="en-US" altLang="en-US">
                <a:ea typeface="ヒラギノ角ゴ Pro W3" pitchFamily="-65" charset="-128"/>
              </a:rPr>
            </a:br>
            <a:r>
              <a:rPr lang="en-US" altLang="en-US">
                <a:ea typeface="ヒラギノ角ゴ Pro W3" pitchFamily="-65" charset="-128"/>
              </a:rPr>
              <a:t>interest rate. </a:t>
            </a:r>
            <a:endParaRPr lang="en-US" altLang="en-US">
              <a:ea typeface="ヒラギノ角ゴ Pro W3" pitchFamily="-65" charset="-128"/>
            </a:endParaRPr>
          </a:p>
          <a:p>
            <a:pPr lvl="3" eaLnBrk="1" hangingPunct="1">
              <a:spcBef>
                <a:spcPct val="40000"/>
              </a:spcBef>
            </a:pPr>
            <a:r>
              <a:rPr lang="en-US" altLang="en-US">
                <a:ea typeface="ヒラギノ角ゴ Pro W3" pitchFamily="-65" charset="-128"/>
              </a:rPr>
              <a:t>As interest rates change, the duration of the portfolio changes.</a:t>
            </a:r>
            <a:endParaRPr lang="en-US" altLang="en-US">
              <a:ea typeface="ヒラギノ角ゴ Pro W3" pitchFamily="-65" charset="-128"/>
            </a:endParaRPr>
          </a:p>
          <a:p>
            <a:pPr lvl="4" eaLnBrk="1" hangingPunct="1">
              <a:spcBef>
                <a:spcPct val="30000"/>
              </a:spcBef>
            </a:pPr>
            <a:r>
              <a:rPr lang="en-US" altLang="en-US">
                <a:ea typeface="ヒラギノ角ゴ Pro W3" pitchFamily="-65" charset="-128"/>
              </a:rPr>
              <a:t>Maintaining a duration-neutral portfolio requires constant adjusting as interest rates change.</a:t>
            </a:r>
            <a:endParaRPr lang="en-US" altLang="en-US">
              <a:ea typeface="ヒラギノ角ゴ Pro W3" pitchFamily="-65" charset="-128"/>
            </a:endParaRPr>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05"/>
            <a:ext cx="8229600" cy="1143000"/>
          </a:xfrm>
        </p:spPr>
        <p:txBody>
          <a:bodyPr>
            <a:normAutofit fontScale="90000"/>
          </a:bodyPr>
          <a:lstStyle/>
          <a:p>
            <a:pPr algn="l"/>
            <a:r>
              <a:rPr lang="en-US" b="1" i="0" dirty="0">
                <a:solidFill>
                  <a:srgbClr val="000000"/>
                </a:solidFill>
                <a:effectLst/>
                <a:latin typeface="var(--post_title_typography-font-family)"/>
              </a:rPr>
              <a:t>Silicon Valley Bank failure</a:t>
            </a:r>
            <a:br>
              <a:rPr lang="en-US" b="1" i="0" dirty="0">
                <a:solidFill>
                  <a:srgbClr val="000000"/>
                </a:solidFill>
                <a:effectLst/>
                <a:latin typeface="var(--post_title_typography-font-family)"/>
              </a:rPr>
            </a:br>
            <a:r>
              <a:rPr lang="en-US" sz="2200" i="0" dirty="0">
                <a:solidFill>
                  <a:srgbClr val="000000"/>
                </a:solidFill>
                <a:effectLst/>
                <a:latin typeface="var(--post_title_typography-font-family)"/>
              </a:rPr>
              <a:t>https://esg.gc.cuny.edu/2023/03/28/silicon-valley-bank-failure-explained/</a:t>
            </a:r>
            <a:endParaRPr lang="en-US" sz="2200" i="0" dirty="0">
              <a:solidFill>
                <a:srgbClr val="000000"/>
              </a:solidFill>
              <a:effectLst/>
              <a:latin typeface="var(--post_title_typography-font-family)"/>
            </a:endParaRPr>
          </a:p>
        </p:txBody>
      </p:sp>
      <p:sp>
        <p:nvSpPr>
          <p:cNvPr id="3" name="Content Placeholder 2"/>
          <p:cNvSpPr>
            <a:spLocks noGrp="1"/>
          </p:cNvSpPr>
          <p:nvPr>
            <p:ph idx="1"/>
          </p:nvPr>
        </p:nvSpPr>
        <p:spPr>
          <a:xfrm>
            <a:off x="457200" y="1219200"/>
            <a:ext cx="8229600" cy="5562600"/>
          </a:xfrm>
        </p:spPr>
        <p:txBody>
          <a:bodyPr>
            <a:normAutofit fontScale="85000" lnSpcReduction="20000"/>
          </a:bodyPr>
          <a:lstStyle/>
          <a:p>
            <a:r>
              <a:rPr lang="en-US" dirty="0">
                <a:solidFill>
                  <a:srgbClr val="FF0000"/>
                </a:solidFill>
                <a:effectLst/>
                <a:latin typeface="PT Sans" panose="020B0604020202020204" pitchFamily="34" charset="0"/>
              </a:rPr>
              <a:t>A massive expansion of “hot money” deposits and investments in long-term securities</a:t>
            </a:r>
            <a:endParaRPr lang="en-US" dirty="0">
              <a:solidFill>
                <a:srgbClr val="FF0000"/>
              </a:solidFill>
              <a:effectLst/>
              <a:latin typeface="PT Sans" panose="020B0604020202020204" pitchFamily="34" charset="0"/>
            </a:endParaRPr>
          </a:p>
          <a:p>
            <a:pPr algn="just"/>
            <a:r>
              <a:rPr lang="en-US" b="0" i="0" dirty="0">
                <a:effectLst/>
                <a:latin typeface="PT Sans" panose="020B0604020202020204" pitchFamily="34" charset="0"/>
              </a:rPr>
              <a:t>The year 2021 saw the raising of enormous capital for start-ups through Venture Capital firms. During the last four years, deposits in SVB increased dramatically from $50 billion in 2018 to almost 191 billion in 2021, before declining to 176 billion at end of 2022 (graph 2). This led to a threefold expansion in its total assets from $56 billion to $210 billion. The deposit growth rate was about 280%, compared with 30% for all the insured banks. SVB was flooded with deposits, primarily from start-up and tech companies concentrating in a unique client/deposit base and mainly uninsured deposits, and thus exposing itself to </a:t>
            </a:r>
            <a:r>
              <a:rPr lang="en-US" b="1" i="1" dirty="0">
                <a:effectLst/>
                <a:latin typeface="PT Sans" panose="020B0604020202020204" pitchFamily="34" charset="0"/>
              </a:rPr>
              <a:t>concentration risk</a:t>
            </a:r>
            <a:r>
              <a:rPr lang="en-US" b="0" i="0" dirty="0">
                <a:effectLst/>
                <a:latin typeface="PT Sans" panose="020B0604020202020204" pitchFamily="34" charset="0"/>
              </a:rPr>
              <a: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00000"/>
                </a:solidFill>
                <a:effectLst/>
                <a:latin typeface="var(--post_title_typography-font-family)"/>
              </a:rPr>
              <a:t>Silicon Valley Bank failure</a:t>
            </a:r>
            <a:endParaRPr lang="en-US" b="1" i="0" dirty="0">
              <a:solidFill>
                <a:srgbClr val="000000"/>
              </a:solidFill>
              <a:effectLst/>
              <a:latin typeface="var(--post_title_typography-font-family)"/>
            </a:endParaRPr>
          </a:p>
        </p:txBody>
      </p:sp>
      <p:sp>
        <p:nvSpPr>
          <p:cNvPr id="3" name="Content Placeholder 2"/>
          <p:cNvSpPr>
            <a:spLocks noGrp="1"/>
          </p:cNvSpPr>
          <p:nvPr>
            <p:ph idx="1"/>
          </p:nvPr>
        </p:nvSpPr>
        <p:spPr>
          <a:xfrm>
            <a:off x="457200" y="1219200"/>
            <a:ext cx="8229600" cy="5562600"/>
          </a:xfrm>
        </p:spPr>
        <p:txBody>
          <a:bodyPr>
            <a:normAutofit fontScale="70000" lnSpcReduction="20000"/>
          </a:bodyPr>
          <a:lstStyle/>
          <a:p>
            <a:r>
              <a:rPr lang="en-US" b="0" i="0" dirty="0">
                <a:effectLst/>
                <a:latin typeface="PT Sans" panose="020B0604020202020204" pitchFamily="34" charset="0"/>
              </a:rPr>
              <a:t>SVB invested mainly in longer-term, higher yielding government and government agency mortgage back securities, like Fannie Mae and Freddie Mac. </a:t>
            </a:r>
            <a:endParaRPr lang="en-US" b="0" i="0" dirty="0">
              <a:effectLst/>
              <a:latin typeface="PT Sans" panose="020B0604020202020204" pitchFamily="34" charset="0"/>
            </a:endParaRPr>
          </a:p>
          <a:p>
            <a:r>
              <a:rPr lang="en-US" b="0" i="0" dirty="0">
                <a:effectLst/>
                <a:latin typeface="PT Sans" panose="020B0604020202020204" pitchFamily="34" charset="0"/>
              </a:rPr>
              <a:t>Investments in securities are typically classified in the balance sheet, for accounting purposes, as a) held-to-maturity and b) available-for-sale.</a:t>
            </a:r>
            <a:endParaRPr lang="en-US" b="0" i="0" dirty="0">
              <a:effectLst/>
              <a:latin typeface="PT Sans" panose="020B0604020202020204" pitchFamily="34" charset="0"/>
            </a:endParaRPr>
          </a:p>
          <a:p>
            <a:r>
              <a:rPr lang="en-US" dirty="0">
                <a:latin typeface="PT Sans" panose="020B0604020202020204" pitchFamily="34" charset="0"/>
              </a:rPr>
              <a:t>I</a:t>
            </a:r>
            <a:r>
              <a:rPr lang="en-US" b="0" i="0" dirty="0">
                <a:effectLst/>
                <a:latin typeface="PT Sans" panose="020B0604020202020204" pitchFamily="34" charset="0"/>
              </a:rPr>
              <a:t>n 2022, SVB had placed $91.3 billion under the first category and $28.5 billion in the second, totaling around $120 billion (table 1). But due to the interest rates hike, the fair value of the portfolio went down to $102 billion, causing a hefty unrealized loss of $18 billion at the end of 2022. </a:t>
            </a:r>
            <a:endParaRPr lang="en-US" b="0" i="0" dirty="0">
              <a:effectLst/>
              <a:latin typeface="PT Sans" panose="020B0604020202020204" pitchFamily="34" charset="0"/>
            </a:endParaRPr>
          </a:p>
          <a:p>
            <a:r>
              <a:rPr lang="en-US" b="0" i="0" dirty="0">
                <a:effectLst/>
                <a:latin typeface="PT Sans" panose="020B0604020202020204" pitchFamily="34" charset="0"/>
              </a:rPr>
              <a:t>Typically, the decline in value is not a major issue, unless due to </a:t>
            </a:r>
            <a:r>
              <a:rPr lang="en-US" b="1" i="1" dirty="0">
                <a:effectLst/>
                <a:latin typeface="PT Sans" panose="020B0604020202020204" pitchFamily="34" charset="0"/>
              </a:rPr>
              <a:t>liquidity problems</a:t>
            </a:r>
            <a:r>
              <a:rPr lang="en-US" b="0" i="0" dirty="0">
                <a:effectLst/>
                <a:latin typeface="PT Sans" panose="020B0604020202020204" pitchFamily="34" charset="0"/>
              </a:rPr>
              <a:t> the bank is forced to sell part of the portfolio. The unrealized loss would have been much lower if SVB had invested in shorter maturities, like into two-year notes or less, since longer-term securities are more sensitive and more exposed to rising interest rate.</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i="0" dirty="0">
                <a:solidFill>
                  <a:srgbClr val="000000"/>
                </a:solidFill>
                <a:effectLst/>
                <a:latin typeface="var(--post_title_typography-font-family)"/>
              </a:rPr>
              <a:t>Silicon Valley Bank failure</a:t>
            </a:r>
            <a:endParaRPr lang="en-US" b="1" i="0" dirty="0">
              <a:solidFill>
                <a:srgbClr val="000000"/>
              </a:solidFill>
              <a:effectLst/>
              <a:latin typeface="var(--post_title_typography-font-family)"/>
            </a:endParaRPr>
          </a:p>
        </p:txBody>
      </p:sp>
      <p:sp>
        <p:nvSpPr>
          <p:cNvPr id="3" name="Content Placeholder 2"/>
          <p:cNvSpPr>
            <a:spLocks noGrp="1"/>
          </p:cNvSpPr>
          <p:nvPr>
            <p:ph idx="1"/>
          </p:nvPr>
        </p:nvSpPr>
        <p:spPr>
          <a:xfrm>
            <a:off x="457200" y="1219200"/>
            <a:ext cx="8229600" cy="5562600"/>
          </a:xfrm>
        </p:spPr>
        <p:txBody>
          <a:bodyPr>
            <a:normAutofit fontScale="55000" lnSpcReduction="20000"/>
          </a:bodyPr>
          <a:lstStyle/>
          <a:p>
            <a:pPr algn="just"/>
            <a:r>
              <a:rPr lang="en-US" b="1" dirty="0">
                <a:solidFill>
                  <a:srgbClr val="FF0000"/>
                </a:solidFill>
                <a:effectLst/>
                <a:latin typeface="PT Sans" panose="020B0604020202020204" pitchFamily="34" charset="0"/>
              </a:rPr>
              <a:t>The impact of higher interest rates, adverse market conditions and the Bank Run</a:t>
            </a:r>
            <a:endParaRPr lang="en-US" b="1" dirty="0">
              <a:solidFill>
                <a:srgbClr val="FF0000"/>
              </a:solidFill>
              <a:effectLst/>
              <a:latin typeface="PT Sans" panose="020B0604020202020204" pitchFamily="34" charset="0"/>
            </a:endParaRPr>
          </a:p>
          <a:p>
            <a:pPr algn="just"/>
            <a:r>
              <a:rPr lang="en-US" b="0" dirty="0">
                <a:effectLst/>
                <a:latin typeface="PT Sans" panose="020B0604020202020204" pitchFamily="34" charset="0"/>
              </a:rPr>
              <a:t>Associated with the rise in interest rate was a weakening of the economic environment and as market conditions worsened and firms-mainly start-ups- required more working capital (cash), deposit withdrawals escalated. </a:t>
            </a:r>
            <a:endParaRPr lang="en-US" b="0" dirty="0">
              <a:effectLst/>
              <a:latin typeface="PT Sans" panose="020B0604020202020204" pitchFamily="34" charset="0"/>
            </a:endParaRPr>
          </a:p>
          <a:p>
            <a:pPr algn="just"/>
            <a:r>
              <a:rPr lang="en-US" b="0" dirty="0">
                <a:effectLst/>
                <a:latin typeface="PT Sans" panose="020B0604020202020204" pitchFamily="34" charset="0"/>
              </a:rPr>
              <a:t>The excessive and increasing reliance on these “hot money” type of deposits, in the absence of other long-term funding sources and a means of keeping deposits intact, like a revolving credit line facility, formed a potentially fragile and insolvent bank environment. </a:t>
            </a:r>
            <a:endParaRPr lang="en-US" b="0" dirty="0">
              <a:effectLst/>
              <a:latin typeface="PT Sans" panose="020B0604020202020204" pitchFamily="34" charset="0"/>
            </a:endParaRPr>
          </a:p>
          <a:p>
            <a:pPr algn="just"/>
            <a:r>
              <a:rPr lang="en-US" b="0" dirty="0">
                <a:effectLst/>
                <a:latin typeface="PT Sans" panose="020B0604020202020204" pitchFamily="34" charset="0"/>
              </a:rPr>
              <a:t>And informed depositors are more likely to run away with the first sign of trouble. In an attempt to meet depositors’ claims for cash, and improve the </a:t>
            </a:r>
            <a:r>
              <a:rPr lang="en-US" b="1" dirty="0">
                <a:effectLst/>
                <a:latin typeface="PT Sans" panose="020B0604020202020204" pitchFamily="34" charset="0"/>
              </a:rPr>
              <a:t>bank’s liquidity profile</a:t>
            </a:r>
            <a:r>
              <a:rPr lang="en-US" b="0" dirty="0">
                <a:effectLst/>
                <a:latin typeface="PT Sans" panose="020B0604020202020204" pitchFamily="34" charset="0"/>
              </a:rPr>
              <a:t>, SVB was forced to sell $21 billion from the $26 billion of its available-for-sale securities portfolio, and, given the inversion of the yield curve, it had to incur a vast loss of $2 billion. Following this sale and to strengthen its balance sheet, SVB announced an unsuccessful sale of $2.25 billion worth of stock shares ($1.25 billion of common stock to the public, $0.5 billion to the General Atlantic firm, and $0.5 billion from a convertible preferred stock offering). </a:t>
            </a:r>
            <a:endParaRPr lang="en-US" b="0" dirty="0">
              <a:effectLst/>
              <a:latin typeface="PT Sans" panose="020B0604020202020204" pitchFamily="34" charset="0"/>
            </a:endParaRPr>
          </a:p>
          <a:p>
            <a:pPr algn="just"/>
            <a:r>
              <a:rPr lang="en-US" b="0" dirty="0">
                <a:effectLst/>
                <a:latin typeface="PT Sans" panose="020B0604020202020204" pitchFamily="34" charset="0"/>
              </a:rPr>
              <a:t>The sequence of these events triggered one of the biggest runs in history, with more depositors racing to withdraw their capital. The run heralded SVB’s failure: as the value of the stock plunged and after trading was halted, regulators placed the bank under receivership and created a bridge bank transferring all insured deposits.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sz="4000" b="1" dirty="0">
                <a:solidFill>
                  <a:srgbClr val="FF0000"/>
                </a:solidFill>
                <a:latin typeface="Times New Roman" panose="02020603050405020304" pitchFamily="18" charset="0"/>
                <a:cs typeface="Times New Roman" panose="02020603050405020304" pitchFamily="18" charset="0"/>
              </a:rPr>
              <a:t>Yield-to-Maturity</a:t>
            </a:r>
            <a:endParaRPr lang="en-US" sz="4000" b="1" dirty="0">
              <a:latin typeface="Times New Roman" panose="02020603050405020304" pitchFamily="18" charset="0"/>
              <a:cs typeface="Times New Roman" panose="02020603050405020304" pitchFamily="18" charset="0"/>
            </a:endParaRPr>
          </a:p>
        </p:txBody>
      </p:sp>
      <p:sp>
        <p:nvSpPr>
          <p:cNvPr id="242691" name="Rectangle 3"/>
          <p:cNvSpPr>
            <a:spLocks noGrp="1" noChangeArrowheads="1"/>
          </p:cNvSpPr>
          <p:nvPr>
            <p:ph type="body" idx="1"/>
          </p:nvPr>
        </p:nvSpPr>
        <p:spPr>
          <a:xfrm>
            <a:off x="1066800" y="1600200"/>
            <a:ext cx="7772400" cy="4495800"/>
          </a:xfrm>
        </p:spPr>
        <p:txBody>
          <a:bodyPr/>
          <a:lstStyle/>
          <a:p>
            <a:r>
              <a:rPr lang="en-US" b="1" dirty="0">
                <a:solidFill>
                  <a:srgbClr val="FF0000"/>
                </a:solidFill>
                <a:latin typeface="Times New Roman" panose="02020603050405020304" pitchFamily="18" charset="0"/>
                <a:cs typeface="Times New Roman" panose="02020603050405020304" pitchFamily="18" charset="0"/>
              </a:rPr>
              <a:t>Yield to maturity (YTM):</a:t>
            </a:r>
            <a:r>
              <a:rPr lang="en-US" dirty="0">
                <a:latin typeface="Times New Roman" panose="02020603050405020304" pitchFamily="18" charset="0"/>
                <a:cs typeface="Times New Roman" panose="02020603050405020304" pitchFamily="18" charset="0"/>
              </a:rPr>
              <a:t> the rate of return earned on a bond held to maturity.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the discount rate that </a:t>
            </a:r>
            <a:r>
              <a:rPr lang="en-US" dirty="0">
                <a:solidFill>
                  <a:srgbClr val="FF0000"/>
                </a:solidFill>
                <a:latin typeface="Times New Roman" panose="02020603050405020304" pitchFamily="18" charset="0"/>
                <a:cs typeface="Times New Roman" panose="02020603050405020304" pitchFamily="18" charset="0"/>
              </a:rPr>
              <a:t>equates the present value of the future cash flows with the current market price of the bond</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risk of bonds</a:t>
            </a:r>
            <a:endParaRPr lang="en-US" dirty="0"/>
          </a:p>
        </p:txBody>
      </p:sp>
      <p:sp>
        <p:nvSpPr>
          <p:cNvPr id="3" name="Content Placeholder 2"/>
          <p:cNvSpPr>
            <a:spLocks noGrp="1"/>
          </p:cNvSpPr>
          <p:nvPr>
            <p:ph idx="1"/>
          </p:nvPr>
        </p:nvSpPr>
        <p:spPr/>
        <p:txBody>
          <a:bodyPr>
            <a:normAutofit fontScale="92500" lnSpcReduction="10000"/>
          </a:bodyPr>
          <a:lstStyle/>
          <a:p>
            <a:pPr>
              <a:spcBef>
                <a:spcPct val="50000"/>
              </a:spcBef>
              <a:buNone/>
            </a:pPr>
            <a:r>
              <a:rPr lang="en-US" b="1" i="1" dirty="0"/>
              <a:t>Reinvestment Risk</a:t>
            </a:r>
            <a:endParaRPr lang="en-US" b="1" i="1" dirty="0"/>
          </a:p>
          <a:p>
            <a:pPr>
              <a:spcBef>
                <a:spcPct val="50000"/>
              </a:spcBef>
              <a:buFont typeface="Wingdings" panose="05000000000000000000" pitchFamily="2" charset="2"/>
              <a:buChar char="§"/>
            </a:pPr>
            <a:r>
              <a:rPr lang="en-US" dirty="0"/>
              <a:t>Contraction risk.</a:t>
            </a:r>
            <a:endParaRPr lang="en-US" dirty="0"/>
          </a:p>
          <a:p>
            <a:pPr>
              <a:spcBef>
                <a:spcPct val="50000"/>
              </a:spcBef>
              <a:buFont typeface="Wingdings" panose="05000000000000000000" pitchFamily="2" charset="2"/>
              <a:buChar char="§"/>
            </a:pPr>
            <a:r>
              <a:rPr lang="en-US" dirty="0"/>
              <a:t>Extension risk.</a:t>
            </a:r>
            <a:endParaRPr lang="en-US" dirty="0"/>
          </a:p>
          <a:p>
            <a:pPr>
              <a:spcBef>
                <a:spcPct val="50000"/>
              </a:spcBef>
              <a:buNone/>
            </a:pPr>
            <a:r>
              <a:rPr lang="en-US" b="1" i="1" dirty="0"/>
              <a:t>Credit Risk</a:t>
            </a:r>
            <a:endParaRPr lang="en-US" b="1" i="1" dirty="0"/>
          </a:p>
          <a:p>
            <a:pPr>
              <a:spcBef>
                <a:spcPct val="50000"/>
              </a:spcBef>
              <a:buFont typeface="Wingdings" panose="05000000000000000000" pitchFamily="2" charset="2"/>
              <a:buChar char="§"/>
            </a:pPr>
            <a:r>
              <a:rPr lang="en-US" dirty="0"/>
              <a:t>Default risk.</a:t>
            </a:r>
            <a:endParaRPr lang="en-US" dirty="0"/>
          </a:p>
          <a:p>
            <a:pPr>
              <a:spcBef>
                <a:spcPct val="50000"/>
              </a:spcBef>
              <a:buFont typeface="Wingdings" panose="05000000000000000000" pitchFamily="2" charset="2"/>
              <a:buChar char="§"/>
            </a:pPr>
            <a:r>
              <a:rPr lang="en-US" dirty="0"/>
              <a:t>Credit spread risk.</a:t>
            </a:r>
            <a:endParaRPr lang="en-US" dirty="0"/>
          </a:p>
          <a:p>
            <a:pPr>
              <a:spcBef>
                <a:spcPct val="50000"/>
              </a:spcBef>
              <a:buFont typeface="Wingdings" panose="05000000000000000000" pitchFamily="2" charset="2"/>
              <a:buChar char="§"/>
            </a:pPr>
            <a:r>
              <a:rPr lang="en-US" dirty="0"/>
              <a:t>Downgrade risk.</a:t>
            </a:r>
            <a:endParaRPr lang="en-US"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Reinvestment Risk</a:t>
            </a:r>
            <a:br>
              <a:rPr lang="en-US" b="1" i="1" dirty="0"/>
            </a:br>
            <a:endParaRPr lang="en-US" dirty="0"/>
          </a:p>
        </p:txBody>
      </p:sp>
      <p:sp>
        <p:nvSpPr>
          <p:cNvPr id="3" name="Content Placeholder 2"/>
          <p:cNvSpPr>
            <a:spLocks noGrp="1"/>
          </p:cNvSpPr>
          <p:nvPr>
            <p:ph idx="1"/>
          </p:nvPr>
        </p:nvSpPr>
        <p:spPr/>
        <p:txBody>
          <a:bodyPr/>
          <a:lstStyle/>
          <a:p>
            <a:r>
              <a:rPr lang="en-US" dirty="0"/>
              <a:t>The risk that CFs will have to be reinvested in the future at lower rates, reducing income.</a:t>
            </a:r>
            <a:endParaRPr lang="en-US" dirty="0"/>
          </a:p>
          <a:p>
            <a:pPr>
              <a:lnSpc>
                <a:spcPct val="50000"/>
              </a:lnSpc>
            </a:pPr>
            <a:endParaRPr lang="en-US" dirty="0"/>
          </a:p>
          <a:p>
            <a:r>
              <a:rPr lang="en-US" dirty="0">
                <a:solidFill>
                  <a:schemeClr val="hlink"/>
                </a:solidFill>
              </a:rPr>
              <a:t>Illustration:</a:t>
            </a:r>
            <a:r>
              <a:rPr lang="en-US" dirty="0"/>
              <a:t>  Suppose you just won $500,000 playing the lottery.  You’ll invest the money and live off the interest.  You buy a 1-year bond with a YTM of 10%.</a:t>
            </a:r>
            <a:endParaRPr lang="en-US" dirty="0"/>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Reinvestment Risk</a:t>
            </a:r>
            <a:br>
              <a:rPr lang="en-US" b="1" i="1" dirty="0"/>
            </a:br>
            <a:endParaRPr lang="en-US" dirty="0"/>
          </a:p>
        </p:txBody>
      </p:sp>
      <p:sp>
        <p:nvSpPr>
          <p:cNvPr id="3" name="Content Placeholder 2"/>
          <p:cNvSpPr>
            <a:spLocks noGrp="1"/>
          </p:cNvSpPr>
          <p:nvPr>
            <p:ph idx="1"/>
          </p:nvPr>
        </p:nvSpPr>
        <p:spPr/>
        <p:txBody>
          <a:bodyPr/>
          <a:lstStyle/>
          <a:p>
            <a:r>
              <a:rPr lang="en-US" dirty="0"/>
              <a:t>Year 1 income = $50,000.  At year-end get back $500,000 to reinvest.</a:t>
            </a:r>
            <a:endParaRPr lang="en-US" dirty="0"/>
          </a:p>
          <a:p>
            <a:endParaRPr lang="en-US" dirty="0"/>
          </a:p>
          <a:p>
            <a:r>
              <a:rPr lang="en-US" dirty="0"/>
              <a:t>If rates fall to 3%, income will drop from $50,000 to $15,000.  Had you bought 30-year bonds, income would have remained constant.</a:t>
            </a:r>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Reinvestment Risk</a:t>
            </a:r>
            <a:br>
              <a:rPr lang="en-US" b="1" i="1" dirty="0"/>
            </a:br>
            <a:endParaRPr lang="en-US" dirty="0"/>
          </a:p>
        </p:txBody>
      </p:sp>
      <p:sp>
        <p:nvSpPr>
          <p:cNvPr id="3" name="Content Placeholder 2"/>
          <p:cNvSpPr>
            <a:spLocks noGrp="1"/>
          </p:cNvSpPr>
          <p:nvPr>
            <p:ph idx="1"/>
          </p:nvPr>
        </p:nvSpPr>
        <p:spPr>
          <a:xfrm>
            <a:off x="457200" y="1295400"/>
            <a:ext cx="8229600" cy="5181600"/>
          </a:xfrm>
        </p:spPr>
        <p:txBody>
          <a:bodyPr/>
          <a:lstStyle/>
          <a:p>
            <a:r>
              <a:rPr lang="en-US" dirty="0"/>
              <a:t>Long-term bonds:  High interest rate risk, low reinvestment rate risk.</a:t>
            </a:r>
            <a:endParaRPr lang="en-US" dirty="0"/>
          </a:p>
          <a:p>
            <a:r>
              <a:rPr lang="en-US" dirty="0"/>
              <a:t>Short-term bonds:  Low interest rate risk, high reinvestment rate risk.</a:t>
            </a:r>
            <a:endParaRPr lang="en-US" dirty="0"/>
          </a:p>
          <a:p>
            <a:r>
              <a:rPr lang="en-US" dirty="0"/>
              <a:t>Low coupon bonds have less reinvestment rate risk but more price risk than high coupon bonds</a:t>
            </a:r>
            <a:endParaRPr lang="en-US" dirty="0"/>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risk of bonds</a:t>
            </a:r>
            <a:endParaRPr lang="en-US" dirty="0"/>
          </a:p>
        </p:txBody>
      </p:sp>
      <p:sp>
        <p:nvSpPr>
          <p:cNvPr id="3" name="Content Placeholder 2"/>
          <p:cNvSpPr>
            <a:spLocks noGrp="1"/>
          </p:cNvSpPr>
          <p:nvPr>
            <p:ph idx="1"/>
          </p:nvPr>
        </p:nvSpPr>
        <p:spPr/>
        <p:txBody>
          <a:bodyPr/>
          <a:lstStyle/>
          <a:p>
            <a:pPr>
              <a:spcBef>
                <a:spcPct val="50000"/>
              </a:spcBef>
              <a:buNone/>
            </a:pPr>
            <a:r>
              <a:rPr lang="en-US" b="1" i="1" dirty="0"/>
              <a:t>Inflation Risk</a:t>
            </a:r>
            <a:endParaRPr lang="en-US" b="1" i="1" dirty="0"/>
          </a:p>
          <a:p>
            <a:pPr>
              <a:spcBef>
                <a:spcPct val="50000"/>
              </a:spcBef>
              <a:buNone/>
            </a:pPr>
            <a:r>
              <a:rPr lang="en-US" b="1" i="1" dirty="0"/>
              <a:t>Exchange Rate Risk</a:t>
            </a:r>
            <a:endParaRPr lang="en-US" b="1" i="1" dirty="0"/>
          </a:p>
          <a:p>
            <a:pPr>
              <a:spcBef>
                <a:spcPct val="50000"/>
              </a:spcBef>
              <a:buNone/>
            </a:pPr>
            <a:r>
              <a:rPr lang="en-US" b="1" i="1" dirty="0"/>
              <a:t>Liquidity Risk</a:t>
            </a:r>
            <a:endParaRPr lang="en-US" b="1" i="1"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COPORARE BOND MARKETS</a:t>
            </a:r>
            <a:endParaRPr lang="en-US" sz="2800" dirty="0">
              <a:solidFill>
                <a:srgbClr val="FF0000"/>
              </a:solidFill>
            </a:endParaRPr>
          </a:p>
        </p:txBody>
      </p:sp>
      <p:sp>
        <p:nvSpPr>
          <p:cNvPr id="3" name="Content Placeholder 2"/>
          <p:cNvSpPr>
            <a:spLocks noGrp="1"/>
          </p:cNvSpPr>
          <p:nvPr>
            <p:ph idx="1"/>
          </p:nvPr>
        </p:nvSpPr>
        <p:spPr>
          <a:xfrm>
            <a:off x="1443491" y="2015733"/>
            <a:ext cx="7319509" cy="3450613"/>
          </a:xfrm>
        </p:spPr>
        <p:txBody>
          <a:bodyPr>
            <a:normAutofit/>
          </a:bodyPr>
          <a:lstStyle/>
          <a:p>
            <a:pPr algn="l"/>
            <a:r>
              <a:rPr lang="en-US" sz="2500" b="0" i="0" u="none" strike="noStrike" baseline="0" dirty="0" err="1">
                <a:solidFill>
                  <a:srgbClr val="000000"/>
                </a:solidFill>
                <a:latin typeface="ArialMT"/>
              </a:rPr>
              <a:t>Çelik</a:t>
            </a:r>
            <a:r>
              <a:rPr lang="en-US" sz="2500" b="0" i="0" u="none" strike="noStrike" baseline="0" dirty="0">
                <a:solidFill>
                  <a:srgbClr val="000000"/>
                </a:solidFill>
                <a:latin typeface="ArialMT"/>
              </a:rPr>
              <a:t>, S., G. </a:t>
            </a:r>
            <a:r>
              <a:rPr lang="en-US" sz="2500" b="0" i="0" u="none" strike="noStrike" baseline="0" dirty="0" err="1">
                <a:solidFill>
                  <a:srgbClr val="000000"/>
                </a:solidFill>
                <a:latin typeface="ArialMT"/>
              </a:rPr>
              <a:t>Demirtaş</a:t>
            </a:r>
            <a:r>
              <a:rPr lang="en-US" sz="2500" b="0" i="0" u="none" strike="noStrike" baseline="0" dirty="0">
                <a:solidFill>
                  <a:srgbClr val="000000"/>
                </a:solidFill>
                <a:latin typeface="ArialMT"/>
              </a:rPr>
              <a:t> and M. Isaksson (2019), “Corporate Bond Markets in a Time of Unconventional Monetary Policy”, OECD Capital Market Series, Paris, </a:t>
            </a:r>
            <a:r>
              <a:rPr lang="en-US" sz="2500" b="0" i="0" u="none" strike="noStrike" baseline="0" dirty="0">
                <a:solidFill>
                  <a:srgbClr val="0563C2"/>
                </a:solidFill>
                <a:latin typeface="ArialMT"/>
              </a:rPr>
              <a:t>www.oecd.org/corporate/Corporate-Bond-Markets-in-a-Time-of-Unconventional-Monetary-Policy.htm</a:t>
            </a:r>
            <a:r>
              <a:rPr lang="en-US" sz="2500" b="0" i="0" u="none" strike="noStrike" baseline="0" dirty="0">
                <a:solidFill>
                  <a:srgbClr val="000000"/>
                </a:solidFill>
                <a:latin typeface="ArialMT"/>
              </a:rPr>
              <a:t>.</a:t>
            </a:r>
            <a:endParaRPr lang="en-US" sz="25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2590800"/>
            <a:ext cx="6781800" cy="1016000"/>
          </a:xfrm>
          <a:prstGeom prst="rect">
            <a:avLst/>
          </a:prstGeom>
          <a:noFill/>
        </p:spPr>
        <p:txBody>
          <a:bodyPr>
            <a:spAutoFit/>
          </a:bodyPr>
          <a:lstStyle/>
          <a:p>
            <a:pPr>
              <a:defRPr/>
            </a:pPr>
            <a:r>
              <a:rPr lang="en-US" sz="6000" b="1" dirty="0">
                <a:latin typeface="+mn-lt"/>
              </a:rPr>
              <a:t>End of Chapter 4</a:t>
            </a:r>
            <a:endParaRPr lang="en-US" sz="6000" b="1" dirty="0">
              <a:latin typeface="+mn-lt"/>
            </a:endParaRPr>
          </a:p>
        </p:txBody>
      </p:sp>
    </p:spTree>
  </p:cSld>
  <p:clrMapOvr>
    <a:masterClrMapping/>
  </p:clrMapOvr>
</p:sld>
</file>

<file path=ppt/tags/tag1.xml><?xml version="1.0" encoding="utf-8"?>
<p:tagLst xmlns:p="http://schemas.openxmlformats.org/presentationml/2006/main">
  <p:tag name="IIW_TYPE_IMAGE" val="Text Box 3"/>
</p:tagLst>
</file>

<file path=ppt/tags/tag2.xml><?xml version="1.0" encoding="utf-8"?>
<p:tagLst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27752</Words>
  <Application>WPS Presentation</Application>
  <PresentationFormat>On-screen Show (4:3)</PresentationFormat>
  <Paragraphs>957</Paragraphs>
  <Slides>96</Slides>
  <Notes>64</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33</vt:i4>
      </vt:variant>
      <vt:variant>
        <vt:lpstr>幻灯片标题</vt:lpstr>
      </vt:variant>
      <vt:variant>
        <vt:i4>96</vt:i4>
      </vt:variant>
    </vt:vector>
  </HeadingPairs>
  <TitlesOfParts>
    <vt:vector size="158" baseType="lpstr">
      <vt:lpstr>Arial</vt:lpstr>
      <vt:lpstr>SimSun</vt:lpstr>
      <vt:lpstr>Wingdings</vt:lpstr>
      <vt:lpstr>Times New Roman</vt:lpstr>
      <vt:lpstr>Wingdings 3</vt:lpstr>
      <vt:lpstr>Calibri</vt:lpstr>
      <vt:lpstr>Microsoft YaHei</vt:lpstr>
      <vt:lpstr>Arial Unicode MS</vt:lpstr>
      <vt:lpstr>Times</vt:lpstr>
      <vt:lpstr>Times</vt:lpstr>
      <vt:lpstr>Arial Rounded MT Bold</vt:lpstr>
      <vt:lpstr>Gulim</vt:lpstr>
      <vt:lpstr>Malgun Gothic</vt:lpstr>
      <vt:lpstr>PMingLiU</vt:lpstr>
      <vt:lpstr>MingLiU-ExtB</vt:lpstr>
      <vt:lpstr>Times New Roman</vt:lpstr>
      <vt:lpstr>Calibri</vt:lpstr>
      <vt:lpstr>ＭＳ 明朝</vt:lpstr>
      <vt:lpstr>Euphorigenic</vt:lpstr>
      <vt:lpstr>ヒラギノ角ゴ Pro W3</vt:lpstr>
      <vt:lpstr>Yu Gothic</vt:lpstr>
      <vt:lpstr>Lucida Grande</vt:lpstr>
      <vt:lpstr>MS PGothic</vt:lpstr>
      <vt:lpstr>Symbol</vt:lpstr>
      <vt:lpstr>PT Sans</vt:lpstr>
      <vt:lpstr>var(--post_title_typography-font-family)</vt:lpstr>
      <vt:lpstr>ArialMT</vt:lpstr>
      <vt:lpstr>Segoe Print</vt:lpstr>
      <vt:lpstr>Office Theme</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Chapter 4</vt:lpstr>
      <vt:lpstr>Chapter outline</vt:lpstr>
      <vt:lpstr>References</vt:lpstr>
      <vt:lpstr>1.	Overview of the bond market  (Self-study)</vt:lpstr>
      <vt:lpstr>Key Characteristics of Bonds</vt:lpstr>
      <vt:lpstr>Special Types of Bonds</vt:lpstr>
      <vt:lpstr>Key Characteristics of Bonds</vt:lpstr>
      <vt:lpstr>Key Characteristics of Bonds</vt:lpstr>
      <vt:lpstr>Yield-to-Maturity</vt:lpstr>
      <vt:lpstr>Yield-to-Maturity</vt:lpstr>
      <vt:lpstr>Government Bonds</vt:lpstr>
      <vt:lpstr>Treasury Notes and Bonds</vt:lpstr>
      <vt:lpstr>Case : Shareholders VS Debtholders</vt:lpstr>
      <vt:lpstr>Case : Shareholders VS Debtholders</vt:lpstr>
      <vt:lpstr>Case : Shareholders VS Debtholders</vt:lpstr>
      <vt:lpstr>Corporate Bonds:</vt:lpstr>
      <vt:lpstr> Characteristics of Corporate Bonds</vt:lpstr>
      <vt:lpstr>Characteristics of Corporate Bonds</vt:lpstr>
      <vt:lpstr>Characteristics of Corporate Bonds</vt:lpstr>
      <vt:lpstr>Characteristics of Corporate Bonds</vt:lpstr>
      <vt:lpstr>Characteristics of Corporate Bonds</vt:lpstr>
      <vt:lpstr>Characteristics of Corporate Bonds</vt:lpstr>
      <vt:lpstr>Characteristics of Corporate Bonds</vt:lpstr>
      <vt:lpstr>Corporate Bonds: Debt Ratings</vt:lpstr>
      <vt:lpstr>Corporate Bonds:  Debt Ratings</vt:lpstr>
      <vt:lpstr>3. Bond valuation</vt:lpstr>
      <vt:lpstr>Cash Flow Pattern of a Bond</vt:lpstr>
      <vt:lpstr>Bond Valuation</vt:lpstr>
      <vt:lpstr>Bond valuation</vt:lpstr>
      <vt:lpstr>Bond valuation</vt:lpstr>
      <vt:lpstr>Problem 1</vt:lpstr>
      <vt:lpstr>Conventions for Quotes and Calculations </vt:lpstr>
      <vt:lpstr>Flat price, Accrued Interest and Full Price </vt:lpstr>
      <vt:lpstr>Accrued Interest</vt:lpstr>
      <vt:lpstr>Accrued Interest</vt:lpstr>
      <vt:lpstr>Example</vt:lpstr>
      <vt:lpstr>Example</vt:lpstr>
      <vt:lpstr>Dynamics Behavior of Bond Prices</vt:lpstr>
      <vt:lpstr>Factors Affecting Bond Prices</vt:lpstr>
      <vt:lpstr>Problem 2</vt:lpstr>
      <vt:lpstr>Problem 3</vt:lpstr>
      <vt:lpstr>The effect of time on bond prices</vt:lpstr>
      <vt:lpstr>Problem 4</vt:lpstr>
      <vt:lpstr>Some findings</vt:lpstr>
      <vt:lpstr>YTM and bond price fluctuations over time</vt:lpstr>
      <vt:lpstr>PowerPoint 演示文稿</vt:lpstr>
      <vt:lpstr>Interest rate sensitivity and maturity</vt:lpstr>
      <vt:lpstr>Change in Bond Price as a Function of YTM</vt:lpstr>
      <vt:lpstr>Sensitivity and coupon/YTM</vt:lpstr>
      <vt:lpstr>An investor is considering the following six annual coupon payment government bonds:   </vt:lpstr>
      <vt:lpstr>Interest rate risk </vt:lpstr>
      <vt:lpstr>Duration</vt:lpstr>
      <vt:lpstr>Duration</vt:lpstr>
      <vt:lpstr>Duration</vt:lpstr>
      <vt:lpstr>Duration</vt:lpstr>
      <vt:lpstr>Duration</vt:lpstr>
      <vt:lpstr>Duration</vt:lpstr>
      <vt:lpstr>Interpretation of duration</vt:lpstr>
      <vt:lpstr>Calculating duration</vt:lpstr>
      <vt:lpstr>Example</vt:lpstr>
      <vt:lpstr>Calculating duration</vt:lpstr>
      <vt:lpstr>Features of Duration</vt:lpstr>
      <vt:lpstr>Problem 5</vt:lpstr>
      <vt:lpstr>Problem 6</vt:lpstr>
      <vt:lpstr>A General Formula for Duration </vt:lpstr>
      <vt:lpstr>Interpretation of duration</vt:lpstr>
      <vt:lpstr>Convexity</vt:lpstr>
      <vt:lpstr>Convexity</vt:lpstr>
      <vt:lpstr>Effective Duration and Convexity</vt:lpstr>
      <vt:lpstr>Cautions on Using duration</vt:lpstr>
      <vt:lpstr>Duration of a portfolio of bonds</vt:lpstr>
      <vt:lpstr>Duration of a portfolio of bonds</vt:lpstr>
      <vt:lpstr>Duration-Based Hedging</vt:lpstr>
      <vt:lpstr>Duration-Based Hedging (cont'd)</vt:lpstr>
      <vt:lpstr>Duration-Based Hedging</vt:lpstr>
      <vt:lpstr>Market-Value Balance Sheet for Acorn Savings and Loan</vt:lpstr>
      <vt:lpstr>Duration-Based Hedging (cont'd)</vt:lpstr>
      <vt:lpstr>Duration-Based Hedging (cont'd)</vt:lpstr>
      <vt:lpstr>Duration-Based Hedging (cont'd)</vt:lpstr>
      <vt:lpstr>Duration-Based Hedging (cont'd)</vt:lpstr>
      <vt:lpstr>Duration-Based Hedging (cont'd)</vt:lpstr>
      <vt:lpstr>Duration-Based Hedging (cont'd)</vt:lpstr>
      <vt:lpstr>Duration-Based Hedging (cont'd)</vt:lpstr>
      <vt:lpstr>Duration-Based Hedging (cont'd)</vt:lpstr>
      <vt:lpstr>Table 30.5  Market-Value Balance Sheet for Acorn Savings and Loan After Immunization</vt:lpstr>
      <vt:lpstr>Duration-Based Hedging (cont'd)</vt:lpstr>
      <vt:lpstr>Silicon Valley Bank failure https://esg.gc.cuny.edu/2023/03/28/silicon-valley-bank-failure-explained/</vt:lpstr>
      <vt:lpstr>Silicon Valley Bank failure</vt:lpstr>
      <vt:lpstr>Silicon Valley Bank failure</vt:lpstr>
      <vt:lpstr>Other risk of bonds</vt:lpstr>
      <vt:lpstr>Reinvestment Risk </vt:lpstr>
      <vt:lpstr>Reinvestment Risk </vt:lpstr>
      <vt:lpstr>Reinvestment Risk </vt:lpstr>
      <vt:lpstr>Other risk of bonds</vt:lpstr>
      <vt:lpstr>COPORARE BOND MARKETS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Hang</dc:creator>
  <cp:lastModifiedBy>LENOVO</cp:lastModifiedBy>
  <cp:revision>96</cp:revision>
  <dcterms:created xsi:type="dcterms:W3CDTF">2017-02-10T14:31:00Z</dcterms:created>
  <dcterms:modified xsi:type="dcterms:W3CDTF">2023-05-21T10:28:43Z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1F54463DD38A4106897A45222E651355</vt:lpwstr>
  </property>
  <property fmtid="{D5CDD505-2E9C-101B-9397-08002B2CF9AE}" pid="3" name="KSOProductBuildVer">
    <vt:lpwstr>1033-11.2.0.11537</vt:lpwstr>
  </property>
</Properties>
</file>