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47" r:id="rId3"/>
    <p:sldId id="257" r:id="rId4"/>
    <p:sldId id="259" r:id="rId5"/>
    <p:sldId id="349" r:id="rId6"/>
    <p:sldId id="352" r:id="rId7"/>
    <p:sldId id="353" r:id="rId8"/>
    <p:sldId id="350" r:id="rId9"/>
    <p:sldId id="351" r:id="rId10"/>
    <p:sldId id="332" r:id="rId11"/>
    <p:sldId id="348" r:id="rId12"/>
    <p:sldId id="354" r:id="rId13"/>
    <p:sldId id="356" r:id="rId14"/>
    <p:sldId id="357" r:id="rId15"/>
    <p:sldId id="358" r:id="rId16"/>
    <p:sldId id="355" r:id="rId17"/>
    <p:sldId id="359" r:id="rId18"/>
    <p:sldId id="338" r:id="rId19"/>
    <p:sldId id="341" r:id="rId20"/>
    <p:sldId id="342" r:id="rId21"/>
    <p:sldId id="344" r:id="rId22"/>
    <p:sldId id="345" r:id="rId23"/>
    <p:sldId id="346" r:id="rId24"/>
    <p:sldId id="360" r:id="rId25"/>
    <p:sldId id="336" r:id="rId26"/>
    <p:sldId id="339" r:id="rId27"/>
    <p:sldId id="335" r:id="rId28"/>
    <p:sldId id="340" r:id="rId29"/>
    <p:sldId id="337" r:id="rId30"/>
    <p:sldId id="361" r:id="rId31"/>
    <p:sldId id="362" r:id="rId32"/>
    <p:sldId id="363" r:id="rId33"/>
    <p:sldId id="364" r:id="rId34"/>
    <p:sldId id="366" r:id="rId35"/>
    <p:sldId id="368" r:id="rId36"/>
    <p:sldId id="369" r:id="rId37"/>
    <p:sldId id="370" r:id="rId38"/>
    <p:sldId id="371" r:id="rId39"/>
    <p:sldId id="372" r:id="rId40"/>
    <p:sldId id="386" r:id="rId41"/>
    <p:sldId id="387" r:id="rId42"/>
    <p:sldId id="373" r:id="rId43"/>
    <p:sldId id="384" r:id="rId44"/>
    <p:sldId id="385" r:id="rId45"/>
    <p:sldId id="381" r:id="rId46"/>
    <p:sldId id="382" r:id="rId47"/>
    <p:sldId id="374" r:id="rId48"/>
    <p:sldId id="375" r:id="rId49"/>
    <p:sldId id="376" r:id="rId50"/>
    <p:sldId id="377" r:id="rId51"/>
    <p:sldId id="277" r:id="rId52"/>
    <p:sldId id="279" r:id="rId53"/>
    <p:sldId id="260" r:id="rId54"/>
    <p:sldId id="258" r:id="rId55"/>
    <p:sldId id="392" r:id="rId56"/>
    <p:sldId id="390" r:id="rId57"/>
    <p:sldId id="391" r:id="rId58"/>
    <p:sldId id="394" r:id="rId59"/>
    <p:sldId id="395" r:id="rId60"/>
    <p:sldId id="285" r:id="rId61"/>
    <p:sldId id="378" r:id="rId62"/>
    <p:sldId id="379" r:id="rId63"/>
    <p:sldId id="287" r:id="rId64"/>
    <p:sldId id="380" r:id="rId65"/>
    <p:sldId id="396" r:id="rId66"/>
    <p:sldId id="281" r:id="rId67"/>
    <p:sldId id="282" r:id="rId68"/>
    <p:sldId id="283" r:id="rId69"/>
    <p:sldId id="397" r:id="rId70"/>
    <p:sldId id="398" r:id="rId71"/>
    <p:sldId id="402" r:id="rId72"/>
    <p:sldId id="401" r:id="rId73"/>
    <p:sldId id="404" r:id="rId74"/>
    <p:sldId id="405" r:id="rId75"/>
    <p:sldId id="400" r:id="rId76"/>
    <p:sldId id="406" r:id="rId77"/>
    <p:sldId id="407" r:id="rId78"/>
    <p:sldId id="408" r:id="rId79"/>
    <p:sldId id="409" r:id="rId80"/>
    <p:sldId id="410" r:id="rId81"/>
    <p:sldId id="411" r:id="rId82"/>
    <p:sldId id="290" r:id="rId83"/>
    <p:sldId id="288"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03" autoAdjust="0"/>
  </p:normalViewPr>
  <p:slideViewPr>
    <p:cSldViewPr>
      <p:cViewPr varScale="1">
        <p:scale>
          <a:sx n="74" d="100"/>
          <a:sy n="74" d="100"/>
        </p:scale>
        <p:origin x="171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EFF8B4-C42F-4EC1-85C7-100F7C900692}" type="datetimeFigureOut">
              <a:rPr lang="en-US" smtClean="0"/>
              <a:pPr/>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5DB43-C303-494B-B725-C36B737F75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Limit order </a:t>
            </a:r>
          </a:p>
          <a:p>
            <a:pPr marL="171450" indent="-171450">
              <a:buFontTx/>
              <a:buChar char="-"/>
            </a:pPr>
            <a:r>
              <a:rPr lang="en-US" dirty="0"/>
              <a:t>Maximum price to buy</a:t>
            </a:r>
          </a:p>
          <a:p>
            <a:pPr marL="171450" indent="-171450">
              <a:buFontTx/>
              <a:buChar char="-"/>
            </a:pPr>
            <a:r>
              <a:rPr lang="en-US" dirty="0"/>
              <a:t>Minimum price to sell</a:t>
            </a:r>
          </a:p>
        </p:txBody>
      </p:sp>
      <p:sp>
        <p:nvSpPr>
          <p:cNvPr id="4" name="Slide Number Placeholder 3"/>
          <p:cNvSpPr>
            <a:spLocks noGrp="1"/>
          </p:cNvSpPr>
          <p:nvPr>
            <p:ph type="sldNum" sz="quarter" idx="10"/>
          </p:nvPr>
        </p:nvSpPr>
        <p:spPr/>
        <p:txBody>
          <a:bodyPr/>
          <a:lstStyle/>
          <a:p>
            <a:fld id="{C885DB43-C303-494B-B725-C36B737F75A0}"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85DB43-C303-494B-B725-C36B737F75A0}" type="slidenum">
              <a:rPr lang="en-US" smtClean="0"/>
              <a:pPr/>
              <a:t>18</a:t>
            </a:fld>
            <a:endParaRPr lang="en-US"/>
          </a:p>
        </p:txBody>
      </p:sp>
    </p:spTree>
    <p:extLst>
      <p:ext uri="{BB962C8B-B14F-4D97-AF65-F5344CB8AC3E}">
        <p14:creationId xmlns:p14="http://schemas.microsoft.com/office/powerpoint/2010/main" val="296996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21</a:t>
            </a:fld>
            <a:endParaRPr lang="hr-H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 </a:t>
            </a:r>
            <a:endParaRPr lang="en-US" dirty="0"/>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22</a:t>
            </a:fld>
            <a:endParaRPr lang="hr-H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23</a:t>
            </a:fld>
            <a:endParaRPr lang="hr-H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CFCA7A1-0DB9-481F-9CC5-DA0ECEB847D0}" type="slidenum">
              <a:rPr lang="hr-HR" smtClean="0"/>
              <a:pPr/>
              <a:t>28</a:t>
            </a:fld>
            <a:endParaRPr lang="hr-H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marL="171450" indent="-171450" eaLnBrk="1" hangingPunct="1">
              <a:buFont typeface="Symbol" panose="05050102010706020507" pitchFamily="18" charset="2"/>
              <a:buChar char="Þ"/>
            </a:pPr>
            <a:r>
              <a:rPr lang="en-US" dirty="0"/>
              <a:t>Matching price of selling 15000 =&gt; 10000/15000*119 + 5000/15000*115 =117</a:t>
            </a:r>
          </a:p>
          <a:p>
            <a:pPr marL="171450" indent="-171450" eaLnBrk="1" hangingPunct="1">
              <a:buFont typeface="Symbol" panose="05050102010706020507" pitchFamily="18" charset="2"/>
              <a:buChar char="Þ"/>
            </a:pPr>
            <a:r>
              <a:rPr lang="en-US" dirty="0"/>
              <a:t>Matching order – sort price orders to identify price priority – selling </a:t>
            </a:r>
            <a:r>
              <a:rPr lang="en-US" dirty="0" err="1"/>
              <a:t>vlumn</a:t>
            </a:r>
            <a:r>
              <a:rPr lang="en-US" dirty="0"/>
              <a:t> and buying </a:t>
            </a:r>
            <a:r>
              <a:rPr lang="en-US" dirty="0" err="1"/>
              <a:t>vloum</a:t>
            </a:r>
            <a:r>
              <a:rPr lang="en-US" dirty="0"/>
              <a:t> </a:t>
            </a:r>
          </a:p>
          <a:p>
            <a:pPr marL="171450" indent="-171450" eaLnBrk="1" hangingPunct="1">
              <a:buFont typeface="Symbol" panose="05050102010706020507" pitchFamily="18" charset="2"/>
              <a:buChar char="Þ"/>
            </a:pPr>
            <a:endParaRPr lang="en-US" dirty="0"/>
          </a:p>
          <a:p>
            <a:pPr marL="171450" indent="-171450" eaLnBrk="1" hangingPunct="1">
              <a:buFont typeface="Symbol" panose="05050102010706020507" pitchFamily="18" charset="2"/>
              <a:buChar char="Þ"/>
            </a:pPr>
            <a:r>
              <a:rPr lang="en-US" dirty="0" err="1"/>
              <a:t>Cơ</a:t>
            </a:r>
            <a:r>
              <a:rPr lang="en-US" dirty="0"/>
              <a:t> </a:t>
            </a:r>
            <a:r>
              <a:rPr lang="en-US" dirty="0" err="1"/>
              <a:t>chế</a:t>
            </a:r>
            <a:r>
              <a:rPr lang="en-US" dirty="0"/>
              <a:t> </a:t>
            </a:r>
            <a:r>
              <a:rPr lang="en-US" dirty="0" err="1"/>
              <a:t>xác</a:t>
            </a:r>
            <a:r>
              <a:rPr lang="en-US" dirty="0"/>
              <a:t> </a:t>
            </a:r>
            <a:r>
              <a:rPr lang="en-US" dirty="0" err="1"/>
              <a:t>định</a:t>
            </a:r>
            <a:r>
              <a:rPr lang="en-US" dirty="0"/>
              <a:t> </a:t>
            </a:r>
            <a:r>
              <a:rPr lang="en-US" dirty="0" err="1"/>
              <a:t>giá</a:t>
            </a:r>
            <a:r>
              <a:rPr lang="en-US" dirty="0"/>
              <a:t> </a:t>
            </a:r>
            <a:r>
              <a:rPr lang="en-US" dirty="0" err="1"/>
              <a:t>phiên</a:t>
            </a:r>
            <a:r>
              <a:rPr lang="en-US" dirty="0"/>
              <a:t> </a:t>
            </a:r>
            <a:r>
              <a:rPr lang="en-US" dirty="0" err="1"/>
              <a:t>mở</a:t>
            </a:r>
            <a:r>
              <a:rPr lang="en-US" dirty="0"/>
              <a:t> </a:t>
            </a:r>
            <a:r>
              <a:rPr lang="en-US" dirty="0" err="1"/>
              <a:t>cửa</a:t>
            </a:r>
            <a:r>
              <a:rPr lang="en-US" dirty="0"/>
              <a:t>/</a:t>
            </a:r>
            <a:r>
              <a:rPr lang="en-US" dirty="0" err="1"/>
              <a:t>đóng</a:t>
            </a:r>
            <a:r>
              <a:rPr lang="en-US" dirty="0"/>
              <a:t> </a:t>
            </a:r>
            <a:r>
              <a:rPr lang="en-US" dirty="0" err="1"/>
              <a:t>cửa</a:t>
            </a:r>
            <a:r>
              <a:rPr lang="en-US" dirty="0"/>
              <a:t>: </a:t>
            </a:r>
            <a:r>
              <a:rPr lang="en-US" dirty="0" err="1"/>
              <a:t>nguyên</a:t>
            </a:r>
            <a:r>
              <a:rPr lang="en-US" dirty="0"/>
              <a:t> </a:t>
            </a:r>
            <a:r>
              <a:rPr lang="en-US" dirty="0" err="1"/>
              <a:t>tắc</a:t>
            </a:r>
            <a:r>
              <a:rPr lang="en-US" dirty="0"/>
              <a:t> – </a:t>
            </a:r>
            <a:r>
              <a:rPr lang="en-US" dirty="0" err="1"/>
              <a:t>giá</a:t>
            </a:r>
            <a:r>
              <a:rPr lang="en-US" dirty="0"/>
              <a:t> </a:t>
            </a:r>
            <a:r>
              <a:rPr lang="en-US" dirty="0" err="1"/>
              <a:t>khớp</a:t>
            </a:r>
            <a:r>
              <a:rPr lang="en-US" dirty="0"/>
              <a:t> – </a:t>
            </a:r>
            <a:r>
              <a:rPr lang="en-US" dirty="0" err="1"/>
              <a:t>tại</a:t>
            </a:r>
            <a:r>
              <a:rPr lang="en-US" dirty="0"/>
              <a:t> đó </a:t>
            </a:r>
            <a:r>
              <a:rPr lang="en-US" dirty="0" err="1"/>
              <a:t>khối</a:t>
            </a:r>
            <a:r>
              <a:rPr lang="en-US" dirty="0"/>
              <a:t> </a:t>
            </a:r>
            <a:r>
              <a:rPr lang="en-US" dirty="0" err="1"/>
              <a:t>lượng</a:t>
            </a:r>
            <a:r>
              <a:rPr lang="en-US" dirty="0"/>
              <a:t> </a:t>
            </a:r>
            <a:r>
              <a:rPr lang="en-US" dirty="0" err="1"/>
              <a:t>giao</a:t>
            </a:r>
            <a:r>
              <a:rPr lang="en-US" dirty="0"/>
              <a:t> </a:t>
            </a:r>
            <a:r>
              <a:rPr lang="en-US" dirty="0" err="1"/>
              <a:t>dịch</a:t>
            </a:r>
            <a:r>
              <a:rPr lang="en-US" dirty="0"/>
              <a:t> </a:t>
            </a:r>
            <a:r>
              <a:rPr lang="en-US" dirty="0" err="1"/>
              <a:t>lớn</a:t>
            </a:r>
            <a:r>
              <a:rPr lang="en-US" dirty="0"/>
              <a:t> </a:t>
            </a:r>
            <a:r>
              <a:rPr lang="en-US" dirty="0" err="1"/>
              <a:t>nhất</a:t>
            </a:r>
            <a:endParaRPr lang="en-US" dirty="0"/>
          </a:p>
          <a:p>
            <a:pPr marL="171450" indent="-171450" eaLnBrk="1" hangingPunct="1">
              <a:buFontTx/>
              <a:buChar char="-"/>
            </a:pPr>
            <a:r>
              <a:rPr lang="en-US" dirty="0"/>
              <a:t>Sort </a:t>
            </a:r>
            <a:r>
              <a:rPr lang="en-US" dirty="0" err="1"/>
              <a:t>giá</a:t>
            </a:r>
            <a:r>
              <a:rPr lang="en-US" dirty="0"/>
              <a:t> </a:t>
            </a:r>
            <a:r>
              <a:rPr lang="en-US" dirty="0" err="1"/>
              <a:t>theo</a:t>
            </a:r>
            <a:r>
              <a:rPr lang="en-US" dirty="0"/>
              <a:t> </a:t>
            </a:r>
            <a:r>
              <a:rPr lang="en-US" dirty="0" err="1"/>
              <a:t>tứ</a:t>
            </a:r>
            <a:r>
              <a:rPr lang="en-US" dirty="0"/>
              <a:t> </a:t>
            </a:r>
            <a:r>
              <a:rPr lang="en-US" dirty="0" err="1"/>
              <a:t>tự</a:t>
            </a:r>
            <a:r>
              <a:rPr lang="en-US" dirty="0"/>
              <a:t> </a:t>
            </a:r>
            <a:r>
              <a:rPr lang="en-US" dirty="0" err="1"/>
              <a:t>cao</a:t>
            </a:r>
            <a:r>
              <a:rPr lang="en-US" dirty="0"/>
              <a:t> đến </a:t>
            </a:r>
            <a:r>
              <a:rPr lang="en-US" dirty="0" err="1"/>
              <a:t>thấp</a:t>
            </a:r>
            <a:r>
              <a:rPr lang="en-US" dirty="0"/>
              <a:t> ~ </a:t>
            </a:r>
            <a:r>
              <a:rPr lang="en-US" dirty="0" err="1"/>
              <a:t>khối</a:t>
            </a:r>
            <a:r>
              <a:rPr lang="en-US" dirty="0"/>
              <a:t> </a:t>
            </a:r>
            <a:r>
              <a:rPr lang="en-US" dirty="0" err="1"/>
              <a:t>lượng</a:t>
            </a:r>
            <a:r>
              <a:rPr lang="en-US" dirty="0"/>
              <a:t> </a:t>
            </a:r>
            <a:r>
              <a:rPr lang="en-US" dirty="0" err="1"/>
              <a:t>mua</a:t>
            </a:r>
            <a:r>
              <a:rPr lang="en-US" dirty="0"/>
              <a:t> </a:t>
            </a:r>
            <a:r>
              <a:rPr lang="en-US" dirty="0" err="1"/>
              <a:t>và</a:t>
            </a:r>
            <a:r>
              <a:rPr lang="en-US" dirty="0"/>
              <a:t> </a:t>
            </a:r>
            <a:r>
              <a:rPr lang="en-US" dirty="0" err="1"/>
              <a:t>bán</a:t>
            </a:r>
            <a:endParaRPr lang="en-US" dirty="0"/>
          </a:p>
          <a:p>
            <a:pPr marL="171450" indent="-171450" eaLnBrk="1" hangingPunct="1">
              <a:buFontTx/>
              <a:buChar char="-"/>
            </a:pPr>
            <a:r>
              <a:rPr lang="en-US" dirty="0" err="1"/>
              <a:t>Bên</a:t>
            </a:r>
            <a:r>
              <a:rPr lang="en-US" dirty="0"/>
              <a:t> </a:t>
            </a:r>
            <a:r>
              <a:rPr lang="en-US" dirty="0" err="1"/>
              <a:t>mua</a:t>
            </a:r>
            <a:r>
              <a:rPr lang="en-US" dirty="0"/>
              <a:t> </a:t>
            </a:r>
            <a:r>
              <a:rPr lang="en-US" dirty="0" err="1"/>
              <a:t>cộng</a:t>
            </a:r>
            <a:r>
              <a:rPr lang="en-US" dirty="0"/>
              <a:t> </a:t>
            </a:r>
            <a:r>
              <a:rPr lang="en-US" dirty="0" err="1"/>
              <a:t>khối</a:t>
            </a:r>
            <a:r>
              <a:rPr lang="en-US" dirty="0"/>
              <a:t> </a:t>
            </a:r>
            <a:r>
              <a:rPr lang="en-US" dirty="0" err="1"/>
              <a:t>lượng</a:t>
            </a:r>
            <a:r>
              <a:rPr lang="en-US" dirty="0"/>
              <a:t> </a:t>
            </a:r>
            <a:r>
              <a:rPr lang="en-US" dirty="0" err="1"/>
              <a:t>cộng</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bên</a:t>
            </a:r>
            <a:r>
              <a:rPr lang="en-US" dirty="0"/>
              <a:t> </a:t>
            </a:r>
            <a:r>
              <a:rPr lang="en-US" dirty="0" err="1"/>
              <a:t>bán</a:t>
            </a:r>
            <a:r>
              <a:rPr lang="en-US" dirty="0"/>
              <a:t> </a:t>
            </a:r>
            <a:r>
              <a:rPr lang="en-US" dirty="0" err="1"/>
              <a:t>ngược</a:t>
            </a:r>
            <a:r>
              <a:rPr lang="en-US" dirty="0"/>
              <a:t> </a:t>
            </a:r>
            <a:r>
              <a:rPr lang="en-US" dirty="0" err="1"/>
              <a:t>lại</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30</a:t>
            </a:fld>
            <a:endParaRPr lang="hr-H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Rule = matching price is the price of the previous order</a:t>
            </a:r>
          </a:p>
          <a:p>
            <a:r>
              <a:rPr lang="en-US" dirty="0" err="1"/>
              <a:t>Nếu</a:t>
            </a:r>
            <a:r>
              <a:rPr lang="en-US" dirty="0"/>
              <a:t> </a:t>
            </a:r>
            <a:r>
              <a:rPr lang="en-US" dirty="0" err="1"/>
              <a:t>dư</a:t>
            </a:r>
            <a:r>
              <a:rPr lang="en-US" dirty="0"/>
              <a:t> </a:t>
            </a:r>
            <a:r>
              <a:rPr lang="en-US" dirty="0" err="1"/>
              <a:t>thì</a:t>
            </a:r>
            <a:r>
              <a:rPr lang="en-US" dirty="0"/>
              <a:t> </a:t>
            </a:r>
            <a:r>
              <a:rPr lang="en-US" dirty="0" err="1"/>
              <a:t>đổi</a:t>
            </a:r>
            <a:r>
              <a:rPr lang="en-US" dirty="0"/>
              <a:t> </a:t>
            </a:r>
            <a:r>
              <a:rPr lang="en-US" dirty="0" err="1"/>
              <a:t>thành</a:t>
            </a:r>
            <a:r>
              <a:rPr lang="en-US" dirty="0"/>
              <a:t> limit orders</a:t>
            </a:r>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31</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F0B8C67-7412-46C5-A578-423D70892400}" type="slidenum">
              <a:rPr lang="en-US" smtClean="0">
                <a:cs typeface="Arial" charset="0"/>
              </a:rPr>
              <a:pPr/>
              <a:t>4</a:t>
            </a:fld>
            <a:endParaRPr lang="en-US">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lnSpc>
                <a:spcPct val="90000"/>
              </a:lnSpc>
            </a:pPr>
            <a:endParaRPr lang="en-US" sz="900"/>
          </a:p>
        </p:txBody>
      </p:sp>
      <p:sp>
        <p:nvSpPr>
          <p:cNvPr id="61445"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32</a:t>
            </a:fld>
            <a:endParaRPr lang="hr-H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33</a:t>
            </a:fld>
            <a:endParaRPr lang="hr-H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23F3541-EFC8-43E1-B516-4BFE7AD387A6}" type="slidenum">
              <a:rPr lang="hr-HR" smtClean="0"/>
              <a:pPr>
                <a:defRPr/>
              </a:pPr>
              <a:t>34</a:t>
            </a:fld>
            <a:endParaRPr lang="hr-H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Equity/Total Assets</a:t>
            </a:r>
          </a:p>
        </p:txBody>
      </p:sp>
      <p:sp>
        <p:nvSpPr>
          <p:cNvPr id="4" name="Slide Number Placeholder 3"/>
          <p:cNvSpPr>
            <a:spLocks noGrp="1"/>
          </p:cNvSpPr>
          <p:nvPr>
            <p:ph type="sldNum" sz="quarter" idx="10"/>
          </p:nvPr>
        </p:nvSpPr>
        <p:spPr/>
        <p:txBody>
          <a:bodyPr/>
          <a:lstStyle/>
          <a:p>
            <a:fld id="{C885DB43-C303-494B-B725-C36B737F75A0}" type="slidenum">
              <a:rPr lang="en-US" smtClean="0"/>
              <a:pPr/>
              <a:t>37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885DB43-C303-494B-B725-C36B737F75A0}" type="slidenum">
              <a:rPr lang="en-US" smtClean="0"/>
              <a:pPr/>
              <a:t>45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46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59B9D8-A1AA-44B2-BBB9-3276335E968E}" type="slidenum">
              <a:rPr lang="en-US"/>
              <a:pPr/>
              <a:t>50</a:t>
            </a:fld>
            <a:endParaRPr lang="en-US"/>
          </a:p>
        </p:txBody>
      </p:sp>
      <p:sp>
        <p:nvSpPr>
          <p:cNvPr id="38914" name="Rectangle 2"/>
          <p:cNvSpPr>
            <a:spLocks noGrp="1" noChangeArrowheads="1"/>
          </p:cNvSpPr>
          <p:nvPr>
            <p:ph type="body" idx="1"/>
          </p:nvPr>
        </p:nvSpPr>
        <p:spPr>
          <a:ln/>
        </p:spPr>
        <p:txBody>
          <a:bodyPr lIns="90488" tIns="44450" rIns="90488" bIns="44450"/>
          <a:lstStyle/>
          <a:p>
            <a:endParaRPr lang="en-CA"/>
          </a:p>
        </p:txBody>
      </p:sp>
      <p:sp>
        <p:nvSpPr>
          <p:cNvPr id="38915"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F0B8C67-7412-46C5-A578-423D70892400}" type="slidenum">
              <a:rPr lang="en-US" smtClean="0">
                <a:cs typeface="Arial" charset="0"/>
              </a:rPr>
              <a:pPr/>
              <a:t>53</a:t>
            </a:fld>
            <a:endParaRPr lang="en-US">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lnSpc>
                <a:spcPct val="90000"/>
              </a:lnSpc>
            </a:pPr>
            <a:endParaRPr lang="en-US" sz="900" dirty="0"/>
          </a:p>
        </p:txBody>
      </p:sp>
      <p:sp>
        <p:nvSpPr>
          <p:cNvPr id="61445" name="Footer Placeholder 4"/>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en-US">
              <a:latin typeface="Arial" pitchFamily="34" charset="0"/>
            </a:endParaRPr>
          </a:p>
        </p:txBody>
      </p:sp>
    </p:spTree>
    <p:extLst>
      <p:ext uri="{BB962C8B-B14F-4D97-AF65-F5344CB8AC3E}">
        <p14:creationId xmlns:p14="http://schemas.microsoft.com/office/powerpoint/2010/main" val="39253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Supplement</a:t>
            </a:r>
          </a:p>
        </p:txBody>
      </p:sp>
      <p:sp>
        <p:nvSpPr>
          <p:cNvPr id="4" name="Slide Number Placeholder 3"/>
          <p:cNvSpPr>
            <a:spLocks noGrp="1"/>
          </p:cNvSpPr>
          <p:nvPr>
            <p:ph type="sldNum" sz="quarter" idx="10"/>
          </p:nvPr>
        </p:nvSpPr>
        <p:spPr/>
        <p:txBody>
          <a:bodyPr/>
          <a:lstStyle/>
          <a:p>
            <a:fld id="{C885DB43-C303-494B-B725-C36B737F75A0}"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endParaRPr lang="en-US">
              <a:latin typeface="Arial" pitchFamily="34" charset="0"/>
            </a:endParaRPr>
          </a:p>
        </p:txBody>
      </p:sp>
    </p:spTree>
    <p:extLst>
      <p:ext uri="{BB962C8B-B14F-4D97-AF65-F5344CB8AC3E}">
        <p14:creationId xmlns:p14="http://schemas.microsoft.com/office/powerpoint/2010/main" val="3823547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DAD3084-5F8F-5842-33C3-6F3CAD31F3E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D645940-A3FF-4772-9822-3A3335321B32}" type="slidenum">
              <a:rPr lang="en-US" altLang="en-US" sz="1200" b="0"/>
              <a:pPr/>
              <a:t>59</a:t>
            </a:fld>
            <a:endParaRPr lang="en-US" altLang="en-US" sz="1200" b="0"/>
          </a:p>
        </p:txBody>
      </p:sp>
      <p:sp>
        <p:nvSpPr>
          <p:cNvPr id="34819" name="Rectangle 2">
            <a:extLst>
              <a:ext uri="{FF2B5EF4-FFF2-40B4-BE49-F238E27FC236}">
                <a16:creationId xmlns:a16="http://schemas.microsoft.com/office/drawing/2014/main" id="{4BF80B20-A93E-2A89-FD45-78CF3B442831}"/>
              </a:ext>
            </a:extLst>
          </p:cNvPr>
          <p:cNvSpPr>
            <a:spLocks noGrp="1" noRot="1" noChangeAspect="1" noChangeArrowheads="1" noTextEdit="1"/>
          </p:cNvSpPr>
          <p:nvPr>
            <p:ph type="sldImg"/>
          </p:nvPr>
        </p:nvSpPr>
        <p:spPr>
          <a:solidFill>
            <a:srgbClr val="FFFFFF"/>
          </a:solidFill>
          <a:ln/>
        </p:spPr>
      </p:sp>
      <p:sp>
        <p:nvSpPr>
          <p:cNvPr id="34820" name="Rectangle 3">
            <a:extLst>
              <a:ext uri="{FF2B5EF4-FFF2-40B4-BE49-F238E27FC236}">
                <a16:creationId xmlns:a16="http://schemas.microsoft.com/office/drawing/2014/main" id="{E1D9F19F-D766-A886-D4AA-0E53FC991BA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a:solidFill>
                  <a:schemeClr val="tx1"/>
                </a:solidFill>
                <a:latin typeface="+mn-lt"/>
                <a:ea typeface="+mn-ea"/>
                <a:cs typeface="+mn-cs"/>
              </a:rPr>
              <a:t>Market Efficiency per se is not testable because</a:t>
            </a:r>
          </a:p>
          <a:p>
            <a:r>
              <a:rPr lang="en-US" sz="1200" i="1" kern="1200" baseline="0" dirty="0">
                <a:solidFill>
                  <a:schemeClr val="tx1"/>
                </a:solidFill>
                <a:latin typeface="+mn-lt"/>
                <a:ea typeface="+mn-ea"/>
                <a:cs typeface="+mn-cs"/>
              </a:rPr>
              <a:t>the question whether price reflects a given piece of</a:t>
            </a:r>
          </a:p>
          <a:p>
            <a:r>
              <a:rPr lang="en-US" sz="1200" i="1" kern="1200" baseline="0" dirty="0">
                <a:solidFill>
                  <a:schemeClr val="tx1"/>
                </a:solidFill>
                <a:latin typeface="+mn-lt"/>
                <a:ea typeface="+mn-ea"/>
                <a:cs typeface="+mn-cs"/>
              </a:rPr>
              <a:t>information always depends on the model of asset</a:t>
            </a:r>
          </a:p>
          <a:p>
            <a:r>
              <a:rPr lang="en-US" sz="1200" i="1" kern="1200" baseline="0" dirty="0">
                <a:solidFill>
                  <a:schemeClr val="tx1"/>
                </a:solidFill>
                <a:latin typeface="+mn-lt"/>
                <a:ea typeface="+mn-ea"/>
                <a:cs typeface="+mn-cs"/>
              </a:rPr>
              <a:t>pricing that the researcher is using. It is always a joint</a:t>
            </a:r>
          </a:p>
          <a:p>
            <a:r>
              <a:rPr lang="en-US" sz="1200" i="1" kern="1200" baseline="0" dirty="0">
                <a:solidFill>
                  <a:schemeClr val="tx1"/>
                </a:solidFill>
                <a:latin typeface="+mn-lt"/>
                <a:ea typeface="+mn-ea"/>
                <a:cs typeface="+mn-cs"/>
              </a:rPr>
              <a:t>test of market efficiency and the used pricing model.</a:t>
            </a:r>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67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68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8259C3E-C141-8DB9-2BB5-4EF307D3B18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4FE6CBD-E2B0-4ECE-9317-8C9AED5ED141}" type="slidenum">
              <a:rPr lang="en-US" altLang="en-US" sz="1200" b="0"/>
              <a:pPr/>
              <a:t>70</a:t>
            </a:fld>
            <a:endParaRPr lang="en-US" altLang="en-US" sz="1200" b="0"/>
          </a:p>
        </p:txBody>
      </p:sp>
      <p:sp>
        <p:nvSpPr>
          <p:cNvPr id="35843" name="Rectangle 2">
            <a:extLst>
              <a:ext uri="{FF2B5EF4-FFF2-40B4-BE49-F238E27FC236}">
                <a16:creationId xmlns:a16="http://schemas.microsoft.com/office/drawing/2014/main" id="{BE5EF339-25DC-C292-7C12-45BD900074E4}"/>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id="{A730977D-B5D9-E54A-13E3-466C1C1F63F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C1BAED1-8B96-456F-1B05-F75F57406A2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6B8B523-AD2F-4958-98BC-B1D78E8D4095}" type="slidenum">
              <a:rPr lang="en-US" altLang="en-US" sz="1200" b="0"/>
              <a:pPr/>
              <a:t>79</a:t>
            </a:fld>
            <a:endParaRPr lang="en-US" altLang="en-US" sz="1200" b="0"/>
          </a:p>
        </p:txBody>
      </p:sp>
      <p:sp>
        <p:nvSpPr>
          <p:cNvPr id="36867" name="Rectangle 2">
            <a:extLst>
              <a:ext uri="{FF2B5EF4-FFF2-40B4-BE49-F238E27FC236}">
                <a16:creationId xmlns:a16="http://schemas.microsoft.com/office/drawing/2014/main" id="{1C56F83F-FDD9-87CA-C57F-D957C77C84B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DC323200-F4C0-D8A1-5CB5-4EB1F68C15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9223546-31FD-489A-80EC-A84691EA2FE1}" type="slidenum">
              <a:rPr lang="en-US"/>
              <a:pPr/>
              <a:t>82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ea typeface="ヒラギノ角ゴ Pro W3" pitchFamily="-1" charset="-128"/>
            </a:endParaRPr>
          </a:p>
        </p:txBody>
      </p:sp>
    </p:spTree>
    <p:extLst>
      <p:ext uri="{BB962C8B-B14F-4D97-AF65-F5344CB8AC3E}">
        <p14:creationId xmlns:p14="http://schemas.microsoft.com/office/powerpoint/2010/main" val="4066858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Phát</a:t>
            </a:r>
            <a:r>
              <a:rPr lang="en-US" dirty="0"/>
              <a:t> </a:t>
            </a:r>
            <a:r>
              <a:rPr lang="en-US" dirty="0" err="1"/>
              <a:t>hành</a:t>
            </a:r>
            <a:r>
              <a:rPr lang="en-US" dirty="0"/>
              <a:t> </a:t>
            </a:r>
            <a:r>
              <a:rPr lang="en-US" dirty="0" err="1"/>
              <a:t>quyền</a:t>
            </a:r>
            <a:r>
              <a:rPr lang="en-US" dirty="0"/>
              <a:t> </a:t>
            </a:r>
            <a:r>
              <a:rPr lang="en-US" dirty="0" err="1"/>
              <a:t>mua</a:t>
            </a:r>
            <a:r>
              <a:rPr lang="en-US" dirty="0"/>
              <a:t> </a:t>
            </a:r>
            <a:r>
              <a:rPr lang="en-US" dirty="0" err="1"/>
              <a:t>cổ</a:t>
            </a:r>
            <a:r>
              <a:rPr lang="en-US" dirty="0"/>
              <a:t> </a:t>
            </a:r>
            <a:r>
              <a:rPr lang="en-US" dirty="0" err="1"/>
              <a:t>phiếu</a:t>
            </a:r>
            <a:r>
              <a:rPr lang="en-US" dirty="0"/>
              <a:t> = </a:t>
            </a:r>
            <a:r>
              <a:rPr lang="en-US" dirty="0" err="1"/>
              <a:t>phát</a:t>
            </a:r>
            <a:r>
              <a:rPr lang="en-US" dirty="0"/>
              <a:t> </a:t>
            </a:r>
            <a:r>
              <a:rPr lang="en-US" dirty="0" err="1"/>
              <a:t>hành</a:t>
            </a:r>
            <a:r>
              <a:rPr lang="en-US" dirty="0"/>
              <a:t> </a:t>
            </a:r>
            <a:r>
              <a:rPr lang="en-US" dirty="0" err="1"/>
              <a:t>thêm</a:t>
            </a:r>
            <a:r>
              <a:rPr lang="en-US" dirty="0"/>
              <a:t> </a:t>
            </a:r>
            <a:r>
              <a:rPr lang="en-US" dirty="0" err="1"/>
              <a:t>cho</a:t>
            </a:r>
            <a:r>
              <a:rPr lang="en-US" dirty="0"/>
              <a:t> </a:t>
            </a:r>
            <a:r>
              <a:rPr lang="en-US" dirty="0" err="1"/>
              <a:t>cổ</a:t>
            </a:r>
            <a:r>
              <a:rPr lang="en-US" dirty="0"/>
              <a:t> </a:t>
            </a:r>
            <a:r>
              <a:rPr lang="en-US" dirty="0" err="1"/>
              <a:t>đông</a:t>
            </a:r>
            <a:r>
              <a:rPr lang="en-US" dirty="0"/>
              <a:t> </a:t>
            </a:r>
            <a:r>
              <a:rPr lang="en-US" dirty="0" err="1"/>
              <a:t>hiện</a:t>
            </a:r>
            <a:r>
              <a:rPr lang="en-US" dirty="0"/>
              <a:t> </a:t>
            </a:r>
            <a:r>
              <a:rPr lang="en-US" dirty="0" err="1"/>
              <a:t>hữu</a:t>
            </a:r>
            <a:r>
              <a:rPr lang="en-US" dirty="0"/>
              <a:t>, </a:t>
            </a:r>
            <a:r>
              <a:rPr lang="en-US" dirty="0" err="1"/>
              <a:t>hấp</a:t>
            </a:r>
            <a:r>
              <a:rPr lang="en-US" dirty="0"/>
              <a:t> </a:t>
            </a:r>
            <a:r>
              <a:rPr lang="en-US" dirty="0" err="1"/>
              <a:t>dẫn</a:t>
            </a:r>
            <a:r>
              <a:rPr lang="en-US" dirty="0"/>
              <a:t> </a:t>
            </a:r>
            <a:r>
              <a:rPr lang="en-US" dirty="0" err="1"/>
              <a:t>nếu</a:t>
            </a:r>
            <a:r>
              <a:rPr lang="en-US" dirty="0"/>
              <a:t> </a:t>
            </a:r>
            <a:r>
              <a:rPr lang="en-US" dirty="0" err="1"/>
              <a:t>giá</a:t>
            </a:r>
            <a:r>
              <a:rPr lang="en-US" dirty="0"/>
              <a:t> </a:t>
            </a:r>
            <a:r>
              <a:rPr lang="en-US" dirty="0" err="1"/>
              <a:t>phát</a:t>
            </a:r>
            <a:r>
              <a:rPr lang="en-US" dirty="0"/>
              <a:t> </a:t>
            </a:r>
            <a:r>
              <a:rPr lang="en-US" dirty="0" err="1"/>
              <a:t>hành</a:t>
            </a:r>
            <a:r>
              <a:rPr lang="en-US" dirty="0"/>
              <a:t> </a:t>
            </a:r>
            <a:r>
              <a:rPr lang="en-US" dirty="0" err="1"/>
              <a:t>thấp</a:t>
            </a:r>
            <a:r>
              <a:rPr lang="en-US" dirty="0"/>
              <a:t> </a:t>
            </a:r>
            <a:r>
              <a:rPr lang="en-US" dirty="0" err="1"/>
              <a:t>hơn</a:t>
            </a:r>
            <a:r>
              <a:rPr lang="en-US" dirty="0"/>
              <a:t> </a:t>
            </a:r>
            <a:r>
              <a:rPr lang="en-US" dirty="0" err="1"/>
              <a:t>giá</a:t>
            </a:r>
            <a:r>
              <a:rPr lang="en-US" dirty="0"/>
              <a:t> </a:t>
            </a:r>
            <a:r>
              <a:rPr lang="en-US" dirty="0" err="1"/>
              <a:t>đang</a:t>
            </a:r>
            <a:r>
              <a:rPr lang="en-US" dirty="0"/>
              <a:t> </a:t>
            </a:r>
            <a:r>
              <a:rPr lang="en-US" dirty="0" err="1"/>
              <a:t>giao</a:t>
            </a:r>
            <a:r>
              <a:rPr lang="en-US" dirty="0"/>
              <a:t> </a:t>
            </a:r>
            <a:r>
              <a:rPr lang="en-US" dirty="0" err="1"/>
              <a:t>dịch</a:t>
            </a:r>
            <a:r>
              <a:rPr lang="en-US" dirty="0"/>
              <a:t> </a:t>
            </a:r>
            <a:r>
              <a:rPr lang="en-US" dirty="0" err="1"/>
              <a:t>trên</a:t>
            </a:r>
            <a:r>
              <a:rPr lang="en-US" dirty="0"/>
              <a:t> </a:t>
            </a:r>
            <a:r>
              <a:rPr lang="en-US" dirty="0" err="1"/>
              <a:t>thị</a:t>
            </a:r>
            <a:r>
              <a:rPr lang="en-US" dirty="0"/>
              <a:t> </a:t>
            </a:r>
            <a:r>
              <a:rPr lang="en-US" dirty="0" err="1"/>
              <a:t>trường</a:t>
            </a:r>
            <a:r>
              <a:rPr lang="en-US" dirty="0"/>
              <a:t>, </a:t>
            </a:r>
            <a:r>
              <a:rPr lang="en-US" dirty="0" err="1"/>
              <a:t>nhưng</a:t>
            </a:r>
            <a:r>
              <a:rPr lang="en-US" dirty="0"/>
              <a:t> </a:t>
            </a:r>
            <a:r>
              <a:rPr lang="en-US" dirty="0" err="1"/>
              <a:t>thực</a:t>
            </a:r>
            <a:r>
              <a:rPr lang="en-US" dirty="0"/>
              <a:t> </a:t>
            </a:r>
            <a:r>
              <a:rPr lang="en-US" dirty="0" err="1"/>
              <a:t>ra</a:t>
            </a:r>
            <a:r>
              <a:rPr lang="en-US" dirty="0"/>
              <a:t> </a:t>
            </a:r>
            <a:r>
              <a:rPr lang="en-US" dirty="0" err="1"/>
              <a:t>giá</a:t>
            </a:r>
            <a:r>
              <a:rPr lang="en-US" dirty="0"/>
              <a:t> </a:t>
            </a:r>
            <a:r>
              <a:rPr lang="en-US" dirty="0" err="1"/>
              <a:t>trị</a:t>
            </a:r>
            <a:r>
              <a:rPr lang="en-US" dirty="0"/>
              <a:t> </a:t>
            </a:r>
            <a:r>
              <a:rPr lang="en-US" dirty="0" err="1"/>
              <a:t>cổ</a:t>
            </a:r>
            <a:r>
              <a:rPr lang="en-US" dirty="0"/>
              <a:t> </a:t>
            </a:r>
            <a:r>
              <a:rPr lang="en-US" dirty="0" err="1"/>
              <a:t>đông</a:t>
            </a:r>
            <a:r>
              <a:rPr lang="en-US" dirty="0"/>
              <a:t> không </a:t>
            </a:r>
            <a:r>
              <a:rPr lang="en-US" dirty="0" err="1"/>
              <a:t>thay</a:t>
            </a:r>
            <a:r>
              <a:rPr lang="en-US" dirty="0"/>
              <a:t> </a:t>
            </a:r>
            <a:r>
              <a:rPr lang="en-US" dirty="0" err="1"/>
              <a:t>đổi</a:t>
            </a:r>
            <a:r>
              <a:rPr lang="en-US" dirty="0"/>
              <a:t>. </a:t>
            </a:r>
            <a:r>
              <a:rPr lang="en-US" dirty="0" err="1"/>
              <a:t>Tuy</a:t>
            </a:r>
            <a:r>
              <a:rPr lang="en-US" dirty="0"/>
              <a:t> </a:t>
            </a:r>
            <a:r>
              <a:rPr lang="en-US" dirty="0" err="1"/>
              <a:t>nhiên</a:t>
            </a:r>
            <a:r>
              <a:rPr lang="en-US" dirty="0"/>
              <a:t>, </a:t>
            </a:r>
            <a:r>
              <a:rPr lang="en-US" dirty="0" err="1"/>
              <a:t>các</a:t>
            </a:r>
            <a:r>
              <a:rPr lang="en-US" dirty="0"/>
              <a:t> </a:t>
            </a:r>
            <a:r>
              <a:rPr lang="en-US" dirty="0" err="1"/>
              <a:t>cty</a:t>
            </a:r>
            <a:r>
              <a:rPr lang="en-US" dirty="0"/>
              <a:t> </a:t>
            </a:r>
            <a:r>
              <a:rPr lang="en-US" dirty="0" err="1"/>
              <a:t>thường</a:t>
            </a:r>
            <a:r>
              <a:rPr lang="en-US" dirty="0"/>
              <a:t> </a:t>
            </a:r>
            <a:r>
              <a:rPr lang="en-US" dirty="0" err="1"/>
              <a:t>đẩy</a:t>
            </a:r>
            <a:r>
              <a:rPr lang="en-US" dirty="0"/>
              <a:t> </a:t>
            </a:r>
            <a:r>
              <a:rPr lang="en-US" dirty="0" err="1"/>
              <a:t>giá</a:t>
            </a:r>
            <a:r>
              <a:rPr lang="en-US" dirty="0"/>
              <a:t> </a:t>
            </a:r>
            <a:r>
              <a:rPr lang="en-US" dirty="0" err="1"/>
              <a:t>cổ</a:t>
            </a:r>
            <a:r>
              <a:rPr lang="en-US" dirty="0"/>
              <a:t> </a:t>
            </a:r>
            <a:r>
              <a:rPr lang="en-US" dirty="0" err="1"/>
              <a:t>phiếu</a:t>
            </a:r>
            <a:r>
              <a:rPr lang="en-US" dirty="0"/>
              <a:t> </a:t>
            </a:r>
            <a:r>
              <a:rPr lang="en-US" dirty="0" err="1"/>
              <a:t>giao</a:t>
            </a:r>
            <a:r>
              <a:rPr lang="en-US" dirty="0"/>
              <a:t> </a:t>
            </a:r>
            <a:r>
              <a:rPr lang="en-US" dirty="0" err="1"/>
              <a:t>dịch</a:t>
            </a:r>
            <a:r>
              <a:rPr lang="en-US" dirty="0"/>
              <a:t> </a:t>
            </a:r>
            <a:r>
              <a:rPr lang="en-US" dirty="0" err="1"/>
              <a:t>để</a:t>
            </a:r>
            <a:r>
              <a:rPr lang="en-US" dirty="0"/>
              <a:t> </a:t>
            </a:r>
            <a:r>
              <a:rPr lang="en-US" dirty="0" err="1"/>
              <a:t>phát</a:t>
            </a:r>
            <a:r>
              <a:rPr lang="en-US" dirty="0"/>
              <a:t> </a:t>
            </a:r>
            <a:r>
              <a:rPr lang="en-US" dirty="0" err="1"/>
              <a:t>hành</a:t>
            </a:r>
            <a:r>
              <a:rPr lang="en-US" dirty="0"/>
              <a:t> </a:t>
            </a:r>
            <a:r>
              <a:rPr lang="en-US" dirty="0" err="1"/>
              <a:t>quyền</a:t>
            </a:r>
            <a:r>
              <a:rPr lang="en-US" dirty="0"/>
              <a:t> </a:t>
            </a:r>
            <a:r>
              <a:rPr lang="en-US" dirty="0" err="1"/>
              <a:t>này</a:t>
            </a:r>
            <a:r>
              <a:rPr lang="en-US" dirty="0"/>
              <a:t> </a:t>
            </a:r>
            <a:r>
              <a:rPr lang="en-US" dirty="0" err="1"/>
              <a:t>thành</a:t>
            </a:r>
            <a:r>
              <a:rPr lang="en-US" dirty="0"/>
              <a:t> </a:t>
            </a:r>
            <a:r>
              <a:rPr lang="en-US" dirty="0" err="1"/>
              <a:t>công</a:t>
            </a:r>
            <a:r>
              <a:rPr lang="en-US" dirty="0"/>
              <a:t> </a:t>
            </a:r>
            <a:r>
              <a:rPr lang="en-US" dirty="0" err="1"/>
              <a:t>hơn</a:t>
            </a:r>
            <a:r>
              <a:rPr lang="en-US" dirty="0"/>
              <a:t>.</a:t>
            </a:r>
          </a:p>
        </p:txBody>
      </p:sp>
      <p:sp>
        <p:nvSpPr>
          <p:cNvPr id="4" name="Slide Number Placeholder 3"/>
          <p:cNvSpPr>
            <a:spLocks noGrp="1"/>
          </p:cNvSpPr>
          <p:nvPr>
            <p:ph type="sldNum" sz="quarter" idx="10"/>
          </p:nvPr>
        </p:nvSpPr>
        <p:spPr/>
        <p:txBody>
          <a:bodyPr/>
          <a:lstStyle/>
          <a:p>
            <a:fld id="{C885DB43-C303-494B-B725-C36B737F75A0}"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85DB43-C303-494B-B725-C36B737F75A0}"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D84A5F-E1A6-4E69-882B-5E3D32C99D00}"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2005 Pearson Addison-Wesley. All rights reserved.</a:t>
            </a:r>
          </a:p>
        </p:txBody>
      </p:sp>
      <p:sp>
        <p:nvSpPr>
          <p:cNvPr id="6" name="Slide Number Placeholder 5"/>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A0C9F-3EBE-472F-97D6-BE9CF9971AA0}"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2005 Pearson Addison-Wesley. All rights reserved.</a:t>
            </a:r>
          </a:p>
        </p:txBody>
      </p:sp>
      <p:sp>
        <p:nvSpPr>
          <p:cNvPr id="6" name="Slide Number Placeholder 5"/>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B5EBA-2D08-4882-B7C6-ED2DFE868EE2}"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2005 Pearson Addison-Wesley. All rights reserved.</a:t>
            </a:r>
          </a:p>
        </p:txBody>
      </p:sp>
      <p:sp>
        <p:nvSpPr>
          <p:cNvPr id="6" name="Slide Number Placeholder 5"/>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r>
              <a:rPr lang="en-US"/>
              <a:t>Copyright © 2005 Pearson Addison-Wesley. All rights reserved.</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F51D0D6B-2350-4904-AF5C-630339663F6B}"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fld id="{0AA5E6D6-507E-40C0-9419-15002673FAC9}" type="datetime1">
              <a:rPr lang="en-US" smtClean="0"/>
              <a:t>6/7/2023</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9E723-CC07-46B8-BDC2-C162FAD4D179}"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2005 Pearson Addison-Wesley. All rights reserved.</a:t>
            </a:r>
          </a:p>
        </p:txBody>
      </p:sp>
      <p:sp>
        <p:nvSpPr>
          <p:cNvPr id="6" name="Slide Number Placeholder 5"/>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243CB-E424-4AFB-89A5-E9BDA557C301}" type="datetime1">
              <a:rPr lang="en-US" smtClean="0"/>
              <a:t>6/7/2023</a:t>
            </a:fld>
            <a:endParaRPr lang="en-US"/>
          </a:p>
        </p:txBody>
      </p:sp>
      <p:sp>
        <p:nvSpPr>
          <p:cNvPr id="5" name="Footer Placeholder 4"/>
          <p:cNvSpPr>
            <a:spLocks noGrp="1"/>
          </p:cNvSpPr>
          <p:nvPr>
            <p:ph type="ftr" sz="quarter" idx="11"/>
          </p:nvPr>
        </p:nvSpPr>
        <p:spPr/>
        <p:txBody>
          <a:bodyPr/>
          <a:lstStyle/>
          <a:p>
            <a:r>
              <a:rPr lang="en-US"/>
              <a:t>Copyright © 2005 Pearson Addison-Wesley. All rights reserved.</a:t>
            </a:r>
          </a:p>
        </p:txBody>
      </p:sp>
      <p:sp>
        <p:nvSpPr>
          <p:cNvPr id="6" name="Slide Number Placeholder 5"/>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2623C7-2437-4794-8E45-3C489F1DC902}" type="datetime1">
              <a:rPr lang="en-US" smtClean="0"/>
              <a:t>6/7/2023</a:t>
            </a:fld>
            <a:endParaRPr lang="en-US"/>
          </a:p>
        </p:txBody>
      </p:sp>
      <p:sp>
        <p:nvSpPr>
          <p:cNvPr id="6" name="Footer Placeholder 5"/>
          <p:cNvSpPr>
            <a:spLocks noGrp="1"/>
          </p:cNvSpPr>
          <p:nvPr>
            <p:ph type="ftr" sz="quarter" idx="11"/>
          </p:nvPr>
        </p:nvSpPr>
        <p:spPr/>
        <p:txBody>
          <a:bodyPr/>
          <a:lstStyle/>
          <a:p>
            <a:r>
              <a:rPr lang="en-US"/>
              <a:t>Copyright © 2005 Pearson Addison-Wesley. All rights reserved.</a:t>
            </a:r>
          </a:p>
        </p:txBody>
      </p:sp>
      <p:sp>
        <p:nvSpPr>
          <p:cNvPr id="7" name="Slide Number Placeholder 6"/>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504C70-16B4-4000-9510-770CF5D77195}" type="datetime1">
              <a:rPr lang="en-US" smtClean="0"/>
              <a:t>6/7/2023</a:t>
            </a:fld>
            <a:endParaRPr lang="en-US"/>
          </a:p>
        </p:txBody>
      </p:sp>
      <p:sp>
        <p:nvSpPr>
          <p:cNvPr id="8" name="Footer Placeholder 7"/>
          <p:cNvSpPr>
            <a:spLocks noGrp="1"/>
          </p:cNvSpPr>
          <p:nvPr>
            <p:ph type="ftr" sz="quarter" idx="11"/>
          </p:nvPr>
        </p:nvSpPr>
        <p:spPr/>
        <p:txBody>
          <a:bodyPr/>
          <a:lstStyle/>
          <a:p>
            <a:r>
              <a:rPr lang="en-US"/>
              <a:t>Copyright © 2005 Pearson Addison-Wesley. All rights reserved.</a:t>
            </a:r>
          </a:p>
        </p:txBody>
      </p:sp>
      <p:sp>
        <p:nvSpPr>
          <p:cNvPr id="9" name="Slide Number Placeholder 8"/>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8B2E27-00AD-49E8-809E-5D15E9B25A5E}" type="datetime1">
              <a:rPr lang="en-US" smtClean="0"/>
              <a:t>6/7/2023</a:t>
            </a:fld>
            <a:endParaRPr lang="en-US"/>
          </a:p>
        </p:txBody>
      </p:sp>
      <p:sp>
        <p:nvSpPr>
          <p:cNvPr id="4" name="Footer Placeholder 3"/>
          <p:cNvSpPr>
            <a:spLocks noGrp="1"/>
          </p:cNvSpPr>
          <p:nvPr>
            <p:ph type="ftr" sz="quarter" idx="11"/>
          </p:nvPr>
        </p:nvSpPr>
        <p:spPr/>
        <p:txBody>
          <a:bodyPr/>
          <a:lstStyle/>
          <a:p>
            <a:r>
              <a:rPr lang="en-US"/>
              <a:t>Copyright © 2005 Pearson Addison-Wesley. All rights reserved.</a:t>
            </a:r>
          </a:p>
        </p:txBody>
      </p:sp>
      <p:sp>
        <p:nvSpPr>
          <p:cNvPr id="5" name="Slide Number Placeholder 4"/>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27693-7E69-48B6-B610-37F9E42D11A7}" type="datetime1">
              <a:rPr lang="en-US" smtClean="0"/>
              <a:t>6/7/2023</a:t>
            </a:fld>
            <a:endParaRPr lang="en-US"/>
          </a:p>
        </p:txBody>
      </p:sp>
      <p:sp>
        <p:nvSpPr>
          <p:cNvPr id="3" name="Footer Placeholder 2"/>
          <p:cNvSpPr>
            <a:spLocks noGrp="1"/>
          </p:cNvSpPr>
          <p:nvPr>
            <p:ph type="ftr" sz="quarter" idx="11"/>
          </p:nvPr>
        </p:nvSpPr>
        <p:spPr/>
        <p:txBody>
          <a:bodyPr/>
          <a:lstStyle/>
          <a:p>
            <a:r>
              <a:rPr lang="en-US"/>
              <a:t>Copyright © 2005 Pearson Addison-Wesley. All rights reserved.</a:t>
            </a:r>
          </a:p>
        </p:txBody>
      </p:sp>
      <p:sp>
        <p:nvSpPr>
          <p:cNvPr id="4" name="Slide Number Placeholder 3"/>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FE4CA-5F4A-4D38-93DA-515674BBAD75}" type="datetime1">
              <a:rPr lang="en-US" smtClean="0"/>
              <a:t>6/7/2023</a:t>
            </a:fld>
            <a:endParaRPr lang="en-US"/>
          </a:p>
        </p:txBody>
      </p:sp>
      <p:sp>
        <p:nvSpPr>
          <p:cNvPr id="6" name="Footer Placeholder 5"/>
          <p:cNvSpPr>
            <a:spLocks noGrp="1"/>
          </p:cNvSpPr>
          <p:nvPr>
            <p:ph type="ftr" sz="quarter" idx="11"/>
          </p:nvPr>
        </p:nvSpPr>
        <p:spPr/>
        <p:txBody>
          <a:bodyPr/>
          <a:lstStyle/>
          <a:p>
            <a:r>
              <a:rPr lang="en-US"/>
              <a:t>Copyright © 2005 Pearson Addison-Wesley. All rights reserved.</a:t>
            </a:r>
          </a:p>
        </p:txBody>
      </p:sp>
      <p:sp>
        <p:nvSpPr>
          <p:cNvPr id="7" name="Slide Number Placeholder 6"/>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8EF081-B6B5-4F51-9ACF-780AEC57CA2F}" type="datetime1">
              <a:rPr lang="en-US" smtClean="0"/>
              <a:t>6/7/2023</a:t>
            </a:fld>
            <a:endParaRPr lang="en-US"/>
          </a:p>
        </p:txBody>
      </p:sp>
      <p:sp>
        <p:nvSpPr>
          <p:cNvPr id="6" name="Footer Placeholder 5"/>
          <p:cNvSpPr>
            <a:spLocks noGrp="1"/>
          </p:cNvSpPr>
          <p:nvPr>
            <p:ph type="ftr" sz="quarter" idx="11"/>
          </p:nvPr>
        </p:nvSpPr>
        <p:spPr/>
        <p:txBody>
          <a:bodyPr/>
          <a:lstStyle/>
          <a:p>
            <a:r>
              <a:rPr lang="en-US"/>
              <a:t>Copyright © 2005 Pearson Addison-Wesley. All rights reserved.</a:t>
            </a:r>
          </a:p>
        </p:txBody>
      </p:sp>
      <p:sp>
        <p:nvSpPr>
          <p:cNvPr id="7" name="Slide Number Placeholder 6"/>
          <p:cNvSpPr>
            <a:spLocks noGrp="1"/>
          </p:cNvSpPr>
          <p:nvPr>
            <p:ph type="sldNum" sz="quarter" idx="12"/>
          </p:nvPr>
        </p:nvSpPr>
        <p:spPr/>
        <p:txBody>
          <a:bodyPr/>
          <a:lstStyle/>
          <a:p>
            <a:fld id="{A7064177-55E8-4EE7-AED3-85D3B14894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5C611-0BD8-44C0-BA51-D7190E9EF09E}" type="datetime1">
              <a:rPr lang="en-US" smtClean="0"/>
              <a:t>6/7/2023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2005 Pearson Addison-Wesley.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64177-55E8-4EE7-AED3-85D3B14894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nggia2.ssi.com.v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hsc.com.vn/en/help-center/trading-regulations/hose-trading-regulatio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lstStyle/>
          <a:p>
            <a:r>
              <a:rPr lang="en-US" b="1" dirty="0"/>
              <a:t>CHAPTER 5</a:t>
            </a:r>
          </a:p>
        </p:txBody>
      </p:sp>
      <p:sp>
        <p:nvSpPr>
          <p:cNvPr id="3" name="Subtitle 2"/>
          <p:cNvSpPr>
            <a:spLocks noGrp="1"/>
          </p:cNvSpPr>
          <p:nvPr>
            <p:ph type="subTitle" idx="1"/>
          </p:nvPr>
        </p:nvSpPr>
        <p:spPr>
          <a:xfrm>
            <a:off x="1143000" y="2667000"/>
            <a:ext cx="6400800" cy="1752600"/>
          </a:xfrm>
        </p:spPr>
        <p:txBody>
          <a:bodyPr>
            <a:normAutofit/>
          </a:bodyPr>
          <a:lstStyle/>
          <a:p>
            <a:r>
              <a:rPr lang="en-US" sz="4400" b="1" dirty="0">
                <a:solidFill>
                  <a:srgbClr val="FF0000"/>
                </a:solidFill>
              </a:rPr>
              <a:t>THE STOCK MARKET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Autofit/>
          </a:bodyPr>
          <a:lstStyle/>
          <a:p>
            <a:pPr lvl="1" algn="ctr" rtl="0">
              <a:spcBef>
                <a:spcPct val="0"/>
              </a:spcBef>
            </a:pPr>
            <a:br>
              <a:rPr lang="en-US" sz="4000" b="1" dirty="0">
                <a:solidFill>
                  <a:srgbClr val="FF0000"/>
                </a:solidFill>
              </a:rPr>
            </a:br>
            <a:r>
              <a:rPr lang="en-US" sz="4000" b="1" dirty="0">
                <a:solidFill>
                  <a:srgbClr val="FF0000"/>
                </a:solidFill>
              </a:rPr>
              <a:t>Rights offering</a:t>
            </a:r>
            <a:br>
              <a:rPr lang="en-US" sz="4000" b="1" dirty="0">
                <a:solidFill>
                  <a:srgbClr val="FF0000"/>
                </a:solidFill>
              </a:rPr>
            </a:br>
            <a:endParaRPr lang="en-US" sz="4000" b="1" dirty="0">
              <a:solidFill>
                <a:srgbClr val="FF0000"/>
              </a:solidFill>
            </a:endParaRPr>
          </a:p>
        </p:txBody>
      </p:sp>
      <p:sp>
        <p:nvSpPr>
          <p:cNvPr id="3" name="Content Placeholder 2"/>
          <p:cNvSpPr>
            <a:spLocks noGrp="1"/>
          </p:cNvSpPr>
          <p:nvPr>
            <p:ph idx="1"/>
          </p:nvPr>
        </p:nvSpPr>
        <p:spPr>
          <a:xfrm>
            <a:off x="457200" y="1295400"/>
            <a:ext cx="8229600" cy="5029200"/>
          </a:xfrm>
        </p:spPr>
        <p:txBody>
          <a:bodyPr>
            <a:normAutofit fontScale="92500"/>
          </a:bodyPr>
          <a:lstStyle/>
          <a:p>
            <a:pPr algn="just"/>
            <a:r>
              <a:rPr lang="en-US" b="1" dirty="0">
                <a:latin typeface="Arial" pitchFamily="34" charset="0"/>
                <a:cs typeface="Arial" pitchFamily="34" charset="0"/>
              </a:rPr>
              <a:t>Rights offering </a:t>
            </a:r>
            <a:r>
              <a:rPr lang="en-US" dirty="0">
                <a:latin typeface="Arial" pitchFamily="34" charset="0"/>
                <a:cs typeface="Arial" pitchFamily="34" charset="0"/>
              </a:rPr>
              <a:t>allows the firm’s current shareholders to purchase additional shares in proportion to their current ownership.</a:t>
            </a:r>
          </a:p>
          <a:p>
            <a:pPr algn="just"/>
            <a:r>
              <a:rPr lang="en-US" dirty="0">
                <a:latin typeface="Arial" pitchFamily="34" charset="0"/>
                <a:cs typeface="Arial" pitchFamily="34" charset="0"/>
              </a:rPr>
              <a:t>So that the original shareholders remain in control of the firm while raising the needed equity capital.</a:t>
            </a:r>
          </a:p>
          <a:p>
            <a:pPr algn="just"/>
            <a:r>
              <a:rPr lang="en-US" dirty="0">
                <a:latin typeface="Arial" pitchFamily="34" charset="0"/>
                <a:cs typeface="Arial" pitchFamily="34" charset="0"/>
              </a:rPr>
              <a:t>It was very popular among U.S. public corporations but have become infrequent during the 1980s and 1990s, but remains quite popular in Europe, Asia and Vietnam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Rights offering</a:t>
            </a:r>
            <a:br>
              <a:rPr lang="en-US" b="1" dirty="0">
                <a:solidFill>
                  <a:srgbClr val="FF0000"/>
                </a:solidFill>
              </a:rPr>
            </a:br>
            <a:endParaRPr lang="en-US" dirty="0"/>
          </a:p>
        </p:txBody>
      </p:sp>
      <p:sp>
        <p:nvSpPr>
          <p:cNvPr id="3" name="Content Placeholder 2"/>
          <p:cNvSpPr>
            <a:spLocks noGrp="1"/>
          </p:cNvSpPr>
          <p:nvPr>
            <p:ph idx="1"/>
          </p:nvPr>
        </p:nvSpPr>
        <p:spPr/>
        <p:txBody>
          <a:bodyPr/>
          <a:lstStyle/>
          <a:p>
            <a:pPr algn="just"/>
            <a:r>
              <a:rPr lang="en-US" dirty="0">
                <a:latin typeface="Arial" pitchFamily="34" charset="0"/>
                <a:cs typeface="Arial" pitchFamily="34" charset="0"/>
              </a:rPr>
              <a:t>The advantage of this method is that the current set of shareholders can remain in control.</a:t>
            </a:r>
          </a:p>
          <a:p>
            <a:pPr algn="just"/>
            <a:r>
              <a:rPr lang="en-US" dirty="0">
                <a:latin typeface="Arial" pitchFamily="34" charset="0"/>
                <a:cs typeface="Arial" pitchFamily="34" charset="0"/>
              </a:rPr>
              <a:t>However, as a group, the shareholders may not be able to raise the needed funds</a:t>
            </a:r>
            <a:r>
              <a:rPr lang="en-US">
                <a:latin typeface="Arial" pitchFamily="34" charset="0"/>
                <a:cs typeface="Arial" pitchFamily="34" charset="0"/>
              </a:rPr>
              <a:t>, leading </a:t>
            </a:r>
            <a:r>
              <a:rPr lang="en-US" dirty="0">
                <a:latin typeface="Arial" pitchFamily="34" charset="0"/>
                <a:cs typeface="Arial" pitchFamily="34" charset="0"/>
              </a:rPr>
              <a:t>to a failure of the rights offering.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Public offerings</a:t>
            </a:r>
          </a:p>
        </p:txBody>
      </p:sp>
      <p:sp>
        <p:nvSpPr>
          <p:cNvPr id="3" name="Content Placeholder 2"/>
          <p:cNvSpPr>
            <a:spLocks noGrp="1"/>
          </p:cNvSpPr>
          <p:nvPr>
            <p:ph idx="1"/>
          </p:nvPr>
        </p:nvSpPr>
        <p:spPr/>
        <p:txBody>
          <a:bodyPr/>
          <a:lstStyle/>
          <a:p>
            <a:r>
              <a:rPr lang="en-US" dirty="0"/>
              <a:t>Corporations contract with an investment bank to help them sell securities to the public.</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3"/>
          <p:cNvSpPr>
            <a:spLocks noGrp="1" noChangeArrowheads="1"/>
          </p:cNvSpPr>
          <p:nvPr>
            <p:ph type="title"/>
          </p:nvPr>
        </p:nvSpPr>
        <p:spPr/>
        <p:txBody>
          <a:bodyPr/>
          <a:lstStyle/>
          <a:p>
            <a:r>
              <a:rPr lang="en-US"/>
              <a:t>Organized Securities Exchanges</a:t>
            </a:r>
          </a:p>
        </p:txBody>
      </p:sp>
      <p:sp>
        <p:nvSpPr>
          <p:cNvPr id="30734" name="Rectangle 14"/>
          <p:cNvSpPr>
            <a:spLocks noGrp="1" noChangeArrowheads="1"/>
          </p:cNvSpPr>
          <p:nvPr>
            <p:ph type="body" idx="1"/>
          </p:nvPr>
        </p:nvSpPr>
        <p:spPr/>
        <p:txBody>
          <a:bodyPr>
            <a:normAutofit lnSpcReduction="10000"/>
          </a:bodyPr>
          <a:lstStyle/>
          <a:p>
            <a:pPr>
              <a:lnSpc>
                <a:spcPct val="90000"/>
              </a:lnSpc>
            </a:pPr>
            <a:r>
              <a:rPr lang="en-US" sz="2800" dirty="0"/>
              <a:t>The New York Stock Exchange (NYSE)</a:t>
            </a:r>
          </a:p>
          <a:p>
            <a:pPr lvl="1">
              <a:lnSpc>
                <a:spcPct val="90000"/>
              </a:lnSpc>
              <a:spcBef>
                <a:spcPct val="5000"/>
              </a:spcBef>
            </a:pPr>
            <a:r>
              <a:rPr lang="en-US" sz="2400" dirty="0"/>
              <a:t>Largest stock exchange—over 3,025 companies</a:t>
            </a:r>
          </a:p>
          <a:p>
            <a:pPr lvl="1">
              <a:lnSpc>
                <a:spcPct val="90000"/>
              </a:lnSpc>
              <a:spcBef>
                <a:spcPct val="5000"/>
              </a:spcBef>
            </a:pPr>
            <a:r>
              <a:rPr lang="en-US" sz="2400" dirty="0"/>
              <a:t>Accounts for 90% of stocks traded on exchanges</a:t>
            </a:r>
          </a:p>
          <a:p>
            <a:pPr lvl="1">
              <a:lnSpc>
                <a:spcPct val="90000"/>
              </a:lnSpc>
              <a:spcBef>
                <a:spcPct val="5000"/>
              </a:spcBef>
            </a:pPr>
            <a:r>
              <a:rPr lang="en-US" sz="2400" dirty="0"/>
              <a:t>Specialists make transactions in key stocks</a:t>
            </a:r>
          </a:p>
          <a:p>
            <a:pPr lvl="1">
              <a:lnSpc>
                <a:spcPct val="90000"/>
              </a:lnSpc>
              <a:spcBef>
                <a:spcPct val="5000"/>
              </a:spcBef>
            </a:pPr>
            <a:r>
              <a:rPr lang="en-US" sz="2400" dirty="0"/>
              <a:t>Strictest listing policies </a:t>
            </a:r>
          </a:p>
          <a:p>
            <a:pPr>
              <a:lnSpc>
                <a:spcPct val="90000"/>
              </a:lnSpc>
              <a:spcBef>
                <a:spcPct val="30000"/>
              </a:spcBef>
            </a:pPr>
            <a:r>
              <a:rPr lang="en-US" sz="2800" dirty="0"/>
              <a:t>The American Exchange (AMEX)</a:t>
            </a:r>
          </a:p>
          <a:p>
            <a:pPr lvl="1">
              <a:lnSpc>
                <a:spcPct val="90000"/>
              </a:lnSpc>
              <a:spcBef>
                <a:spcPct val="5000"/>
              </a:spcBef>
            </a:pPr>
            <a:r>
              <a:rPr lang="en-US" sz="2400" dirty="0"/>
              <a:t>Second largest stock exchange—about 800 companies and 4% of stocks traded on exchanges</a:t>
            </a:r>
          </a:p>
          <a:p>
            <a:pPr lvl="1">
              <a:lnSpc>
                <a:spcPct val="90000"/>
              </a:lnSpc>
              <a:spcBef>
                <a:spcPct val="5000"/>
              </a:spcBef>
            </a:pPr>
            <a:r>
              <a:rPr lang="en-US" sz="2400" dirty="0"/>
              <a:t>Major market for Exchange Traded Funds</a:t>
            </a:r>
          </a:p>
          <a:p>
            <a:pPr lvl="1">
              <a:lnSpc>
                <a:spcPct val="90000"/>
              </a:lnSpc>
              <a:spcBef>
                <a:spcPct val="5000"/>
              </a:spcBef>
            </a:pPr>
            <a:r>
              <a:rPr lang="en-US" sz="2400" dirty="0"/>
              <a:t>Typically smaller and younger companies who cannot meet stricter listing requirements for NYSE</a:t>
            </a:r>
          </a:p>
          <a:p>
            <a:pPr>
              <a:lnSpc>
                <a:spcPct val="90000"/>
              </a:lnSpc>
              <a:spcBef>
                <a:spcPct val="5000"/>
              </a:spcBef>
            </a:pPr>
            <a:r>
              <a:rPr lang="en-US" dirty="0" err="1"/>
              <a:t>Hochiminh</a:t>
            </a:r>
            <a:r>
              <a:rPr lang="en-US" dirty="0"/>
              <a:t> Stock Exchange (HOSE)</a:t>
            </a:r>
          </a:p>
          <a:p>
            <a:pPr>
              <a:lnSpc>
                <a:spcPct val="90000"/>
              </a:lnSpc>
              <a:spcBef>
                <a:spcPct val="5000"/>
              </a:spcBef>
            </a:pPr>
            <a:r>
              <a:rPr lang="en-US" dirty="0"/>
              <a:t>Hanoi Stock Exchange (HNX)</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3" name="Rectangle 9"/>
          <p:cNvSpPr>
            <a:spLocks noGrp="1" noChangeArrowheads="1"/>
          </p:cNvSpPr>
          <p:nvPr>
            <p:ph type="title"/>
          </p:nvPr>
        </p:nvSpPr>
        <p:spPr/>
        <p:txBody>
          <a:bodyPr>
            <a:normAutofit fontScale="90000"/>
          </a:bodyPr>
          <a:lstStyle/>
          <a:p>
            <a:r>
              <a:rPr lang="en-US" sz="3600"/>
              <a:t>Organized Securities </a:t>
            </a:r>
            <a:br>
              <a:rPr lang="en-US" sz="3600"/>
            </a:br>
            <a:r>
              <a:rPr lang="en-US" sz="3600"/>
              <a:t>Exchanges (cont’d)</a:t>
            </a:r>
            <a:endParaRPr lang="en-US"/>
          </a:p>
        </p:txBody>
      </p:sp>
      <p:sp>
        <p:nvSpPr>
          <p:cNvPr id="72714" name="Rectangle 10"/>
          <p:cNvSpPr>
            <a:spLocks noGrp="1" noChangeArrowheads="1"/>
          </p:cNvSpPr>
          <p:nvPr>
            <p:ph type="body" idx="1"/>
          </p:nvPr>
        </p:nvSpPr>
        <p:spPr/>
        <p:txBody>
          <a:bodyPr/>
          <a:lstStyle/>
          <a:p>
            <a:pPr>
              <a:lnSpc>
                <a:spcPct val="90000"/>
              </a:lnSpc>
              <a:spcBef>
                <a:spcPct val="40000"/>
              </a:spcBef>
            </a:pPr>
            <a:r>
              <a:rPr lang="en-US" sz="2400"/>
              <a:t>Regional Stock Exchanges</a:t>
            </a:r>
          </a:p>
          <a:p>
            <a:pPr lvl="1">
              <a:lnSpc>
                <a:spcPct val="90000"/>
              </a:lnSpc>
              <a:spcBef>
                <a:spcPct val="10000"/>
              </a:spcBef>
            </a:pPr>
            <a:r>
              <a:rPr lang="en-US" sz="2000"/>
              <a:t>Typically lists between 100–500 companies</a:t>
            </a:r>
          </a:p>
          <a:p>
            <a:pPr lvl="1">
              <a:lnSpc>
                <a:spcPct val="90000"/>
              </a:lnSpc>
              <a:spcBef>
                <a:spcPct val="10000"/>
              </a:spcBef>
            </a:pPr>
            <a:r>
              <a:rPr lang="en-US" sz="2000"/>
              <a:t>Most listed stocks also listed on NYSE or AMEX</a:t>
            </a:r>
          </a:p>
          <a:p>
            <a:pPr lvl="1">
              <a:lnSpc>
                <a:spcPct val="90000"/>
              </a:lnSpc>
              <a:spcBef>
                <a:spcPct val="10000"/>
              </a:spcBef>
            </a:pPr>
            <a:r>
              <a:rPr lang="en-US" sz="2000"/>
              <a:t>Best-known: Chicago, Pacific, Philadelphia, Boston, </a:t>
            </a:r>
            <a:br>
              <a:rPr lang="en-US" sz="2000"/>
            </a:br>
            <a:r>
              <a:rPr lang="en-US" sz="2000"/>
              <a:t>and Cincinnati</a:t>
            </a:r>
          </a:p>
          <a:p>
            <a:pPr>
              <a:lnSpc>
                <a:spcPct val="90000"/>
              </a:lnSpc>
              <a:spcBef>
                <a:spcPct val="40000"/>
              </a:spcBef>
            </a:pPr>
            <a:r>
              <a:rPr lang="en-US" sz="2400"/>
              <a:t>Options Exchanges</a:t>
            </a:r>
          </a:p>
          <a:p>
            <a:pPr lvl="1">
              <a:lnSpc>
                <a:spcPct val="90000"/>
              </a:lnSpc>
              <a:spcBef>
                <a:spcPct val="10000"/>
              </a:spcBef>
            </a:pPr>
            <a:r>
              <a:rPr lang="en-US" sz="2000"/>
              <a:t>Allows trading of options</a:t>
            </a:r>
          </a:p>
          <a:p>
            <a:pPr lvl="1">
              <a:lnSpc>
                <a:spcPct val="90000"/>
              </a:lnSpc>
              <a:spcBef>
                <a:spcPct val="10000"/>
              </a:spcBef>
            </a:pPr>
            <a:r>
              <a:rPr lang="en-US" sz="2000"/>
              <a:t>Best-known: Chicago Board Options Exchange (CBOE)</a:t>
            </a:r>
          </a:p>
          <a:p>
            <a:pPr>
              <a:lnSpc>
                <a:spcPct val="90000"/>
              </a:lnSpc>
              <a:spcBef>
                <a:spcPct val="40000"/>
              </a:spcBef>
            </a:pPr>
            <a:r>
              <a:rPr lang="en-US" sz="2400"/>
              <a:t>Futures Exchanges</a:t>
            </a:r>
          </a:p>
          <a:p>
            <a:pPr lvl="1">
              <a:lnSpc>
                <a:spcPct val="90000"/>
              </a:lnSpc>
              <a:spcBef>
                <a:spcPct val="10000"/>
              </a:spcBef>
            </a:pPr>
            <a:r>
              <a:rPr lang="en-US" sz="2000"/>
              <a:t>Allows trading of financial futures (discussed in Chapter 15)</a:t>
            </a:r>
          </a:p>
          <a:p>
            <a:pPr lvl="1">
              <a:lnSpc>
                <a:spcPct val="90000"/>
              </a:lnSpc>
              <a:spcBef>
                <a:spcPct val="10000"/>
              </a:spcBef>
            </a:pPr>
            <a:r>
              <a:rPr lang="en-US" sz="2000"/>
              <a:t>Best-known: Chicago Board of Trade (CBT)</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Rectangle 10"/>
          <p:cNvSpPr>
            <a:spLocks noGrp="1" noChangeArrowheads="1"/>
          </p:cNvSpPr>
          <p:nvPr>
            <p:ph type="title"/>
          </p:nvPr>
        </p:nvSpPr>
        <p:spPr/>
        <p:txBody>
          <a:bodyPr/>
          <a:lstStyle/>
          <a:p>
            <a:r>
              <a:rPr lang="en-US"/>
              <a:t>Over-the-Counter (OTC) Market</a:t>
            </a:r>
          </a:p>
        </p:txBody>
      </p:sp>
      <p:sp>
        <p:nvSpPr>
          <p:cNvPr id="31755" name="Rectangle 11"/>
          <p:cNvSpPr>
            <a:spLocks noGrp="1" noChangeArrowheads="1"/>
          </p:cNvSpPr>
          <p:nvPr>
            <p:ph type="body" idx="1"/>
          </p:nvPr>
        </p:nvSpPr>
        <p:spPr/>
        <p:txBody>
          <a:bodyPr/>
          <a:lstStyle/>
          <a:p>
            <a:pPr>
              <a:lnSpc>
                <a:spcPct val="90000"/>
              </a:lnSpc>
              <a:spcBef>
                <a:spcPct val="40000"/>
              </a:spcBef>
            </a:pPr>
            <a:r>
              <a:rPr lang="en-US" sz="2800" dirty="0" err="1"/>
              <a:t>Nasdaq</a:t>
            </a:r>
            <a:endParaRPr lang="en-US" sz="2800" dirty="0"/>
          </a:p>
          <a:p>
            <a:pPr lvl="1">
              <a:lnSpc>
                <a:spcPct val="90000"/>
              </a:lnSpc>
              <a:spcBef>
                <a:spcPct val="10000"/>
              </a:spcBef>
            </a:pPr>
            <a:r>
              <a:rPr lang="en-US" sz="2400" dirty="0"/>
              <a:t>Electronic network that connects OTC dealers with buyers and sellers</a:t>
            </a:r>
          </a:p>
          <a:p>
            <a:pPr lvl="1">
              <a:lnSpc>
                <a:spcPct val="90000"/>
              </a:lnSpc>
              <a:spcBef>
                <a:spcPct val="10000"/>
              </a:spcBef>
            </a:pPr>
            <a:r>
              <a:rPr lang="en-US" sz="2400" dirty="0"/>
              <a:t>About 7,000 stocks trade on the </a:t>
            </a:r>
            <a:r>
              <a:rPr lang="en-US" sz="2400" dirty="0" err="1"/>
              <a:t>Nasdaq</a:t>
            </a:r>
            <a:endParaRPr lang="en-US" sz="2400" dirty="0"/>
          </a:p>
          <a:p>
            <a:pPr lvl="1">
              <a:lnSpc>
                <a:spcPct val="90000"/>
              </a:lnSpc>
              <a:spcBef>
                <a:spcPct val="10000"/>
              </a:spcBef>
            </a:pPr>
            <a:r>
              <a:rPr lang="en-US" sz="2400" dirty="0"/>
              <a:t>Both IPOs and secondary distributions are sold on OTC</a:t>
            </a:r>
          </a:p>
          <a:p>
            <a:pPr>
              <a:lnSpc>
                <a:spcPct val="90000"/>
              </a:lnSpc>
              <a:spcBef>
                <a:spcPct val="10000"/>
              </a:spcBef>
            </a:pPr>
            <a:r>
              <a:rPr lang="en-US" sz="2800" b="1" dirty="0"/>
              <a:t>UPCOM</a:t>
            </a:r>
          </a:p>
          <a:p>
            <a:pPr>
              <a:lnSpc>
                <a:spcPct val="90000"/>
              </a:lnSpc>
              <a:spcBef>
                <a:spcPct val="40000"/>
              </a:spcBef>
            </a:pPr>
            <a:r>
              <a:rPr lang="en-US" sz="2800" b="1" dirty="0"/>
              <a:t>Bid Price</a:t>
            </a:r>
            <a:r>
              <a:rPr lang="en-US" sz="2800" dirty="0"/>
              <a:t>: the highest price offered by market maker to purchase a given security</a:t>
            </a:r>
          </a:p>
          <a:p>
            <a:pPr>
              <a:lnSpc>
                <a:spcPct val="90000"/>
              </a:lnSpc>
              <a:spcBef>
                <a:spcPct val="40000"/>
              </a:spcBef>
            </a:pPr>
            <a:r>
              <a:rPr lang="en-US" sz="2800" b="1" dirty="0"/>
              <a:t>Ask Price</a:t>
            </a:r>
            <a:r>
              <a:rPr lang="en-US" sz="2800" dirty="0"/>
              <a:t>: the lowest price at which a market maker is willing to sell a given security</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2. Some trading regulations in HOSE</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b="1" dirty="0"/>
              <a:t>Types of orders</a:t>
            </a:r>
          </a:p>
          <a:p>
            <a:r>
              <a:rPr lang="en-US" b="1" dirty="0"/>
              <a:t>Order matching methods</a:t>
            </a:r>
          </a:p>
          <a:p>
            <a:pPr>
              <a:buNone/>
            </a:pPr>
            <a:r>
              <a:rPr lang="en-US" b="1" dirty="0"/>
              <a:t>       </a:t>
            </a:r>
            <a:r>
              <a:rPr lang="en-US" dirty="0"/>
              <a:t>- Periodic order matching</a:t>
            </a:r>
          </a:p>
          <a:p>
            <a:pPr>
              <a:buNone/>
            </a:pPr>
            <a:r>
              <a:rPr lang="en-US" dirty="0"/>
              <a:t>       - Continuous order matching</a:t>
            </a:r>
          </a:p>
          <a:p>
            <a:pPr>
              <a:buNone/>
            </a:pPr>
            <a:endParaRPr lang="en-US" dirty="0"/>
          </a:p>
          <a:p>
            <a:pPr>
              <a:buNone/>
            </a:pPr>
            <a:r>
              <a:rPr lang="en-US" dirty="0"/>
              <a:t>Ref: </a:t>
            </a:r>
            <a:r>
              <a:rPr lang="en-US" dirty="0">
                <a:hlinkClick r:id="rId3"/>
              </a:rPr>
              <a:t>http://banggia2.ssi.com.vn/</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Limit order</a:t>
            </a:r>
          </a:p>
        </p:txBody>
      </p:sp>
      <p:sp>
        <p:nvSpPr>
          <p:cNvPr id="3" name="Content Placeholder 2"/>
          <p:cNvSpPr>
            <a:spLocks noGrp="1"/>
          </p:cNvSpPr>
          <p:nvPr>
            <p:ph idx="1"/>
          </p:nvPr>
        </p:nvSpPr>
        <p:spPr/>
        <p:txBody>
          <a:bodyPr/>
          <a:lstStyle/>
          <a:p>
            <a:r>
              <a:rPr lang="en-US" dirty="0"/>
              <a:t>The buy/sell order at a certain price or better.</a:t>
            </a:r>
          </a:p>
          <a:p>
            <a:r>
              <a:rPr lang="en-US" dirty="0"/>
              <a:t> </a:t>
            </a:r>
            <a:r>
              <a:rPr lang="en-US" sz="2600" i="1" dirty="0">
                <a:latin typeface="Arial" pitchFamily="34" charset="0"/>
                <a:cs typeface="Arial" pitchFamily="34" charset="0"/>
              </a:rPr>
              <a:t>Buy</a:t>
            </a:r>
            <a:r>
              <a:rPr lang="en-US" altLang="ja-JP" sz="2600" i="1" dirty="0">
                <a:latin typeface="Arial" pitchFamily="34" charset="0"/>
                <a:cs typeface="Arial" pitchFamily="34" charset="0"/>
              </a:rPr>
              <a:t> 1000 shares of DHG at VND109.000 </a:t>
            </a:r>
            <a:r>
              <a:rPr lang="en-US" altLang="ja-JP" sz="2600" i="1" dirty="0">
                <a:latin typeface="Arial" pitchFamily="34" charset="0"/>
                <a:cs typeface="Arial" pitchFamily="34" charset="0"/>
                <a:sym typeface="Wingdings" pitchFamily="2" charset="2"/>
              </a:rPr>
              <a:t> The investors are willing to buy at </a:t>
            </a:r>
            <a:r>
              <a:rPr lang="en-US" altLang="ja-JP" sz="2600" i="1" dirty="0">
                <a:latin typeface="Arial" pitchFamily="34" charset="0"/>
                <a:cs typeface="Arial" pitchFamily="34" charset="0"/>
              </a:rPr>
              <a:t>VND109.000 or less</a:t>
            </a:r>
          </a:p>
          <a:p>
            <a:r>
              <a:rPr lang="en-US" altLang="ja-JP" sz="2600" i="1" dirty="0">
                <a:latin typeface="Arial" pitchFamily="34" charset="0"/>
                <a:cs typeface="Arial" pitchFamily="34" charset="0"/>
              </a:rPr>
              <a:t>Sell 1000 shares of DHG at VND109.000 </a:t>
            </a:r>
            <a:r>
              <a:rPr lang="en-US" altLang="ja-JP" sz="2600" i="1" dirty="0">
                <a:latin typeface="Arial" pitchFamily="34" charset="0"/>
                <a:cs typeface="Arial" pitchFamily="34" charset="0"/>
                <a:sym typeface="Wingdings" pitchFamily="2" charset="2"/>
              </a:rPr>
              <a:t> The investors are willing to sell at </a:t>
            </a:r>
            <a:r>
              <a:rPr lang="en-US" altLang="ja-JP" sz="2600" i="1" dirty="0">
                <a:latin typeface="Arial" pitchFamily="34" charset="0"/>
                <a:cs typeface="Arial" pitchFamily="34" charset="0"/>
              </a:rPr>
              <a:t>VND109.000 or more</a:t>
            </a:r>
            <a:endParaRPr lang="en-US" sz="2600" dirty="0"/>
          </a:p>
          <a:p>
            <a:endParaRPr lang="en-US"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Order which is executed at the opening order matching price (ATO)</a:t>
            </a:r>
          </a:p>
        </p:txBody>
      </p:sp>
      <p:sp>
        <p:nvSpPr>
          <p:cNvPr id="3" name="Content Placeholder 2"/>
          <p:cNvSpPr>
            <a:spLocks noGrp="1"/>
          </p:cNvSpPr>
          <p:nvPr>
            <p:ph idx="1"/>
          </p:nvPr>
        </p:nvSpPr>
        <p:spPr/>
        <p:txBody>
          <a:bodyPr>
            <a:normAutofit fontScale="92500"/>
          </a:bodyPr>
          <a:lstStyle/>
          <a:p>
            <a:r>
              <a:rPr lang="en-US" dirty="0"/>
              <a:t>ATO is buy or sell order that is to be matched at the opening price.</a:t>
            </a:r>
          </a:p>
          <a:p>
            <a:r>
              <a:rPr lang="en-US" dirty="0"/>
              <a:t> ATO orders receive higher priority than limit orders when comparing to match.</a:t>
            </a:r>
          </a:p>
          <a:p>
            <a:r>
              <a:rPr lang="en-US" dirty="0"/>
              <a:t> ATO orders are entered into the trading system in time for periodic order matching to determine the opening price and will be automatically cancelled at the end of the opening session if they are not executed or partially matched.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Order which is executed at the closing order matching price (ATC)</a:t>
            </a:r>
          </a:p>
        </p:txBody>
      </p:sp>
      <p:sp>
        <p:nvSpPr>
          <p:cNvPr id="3" name="Content Placeholder 2"/>
          <p:cNvSpPr>
            <a:spLocks noGrp="1"/>
          </p:cNvSpPr>
          <p:nvPr>
            <p:ph idx="1"/>
          </p:nvPr>
        </p:nvSpPr>
        <p:spPr/>
        <p:txBody>
          <a:bodyPr/>
          <a:lstStyle/>
          <a:p>
            <a:r>
              <a:rPr lang="en-US" dirty="0"/>
              <a:t>Similar to the ATO order but applied in time for periodic order matching to determine the closing price.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b="1" dirty="0"/>
              <a:t>HSX trading regulations </a:t>
            </a:r>
            <a:r>
              <a:rPr lang="en-US" sz="2300" dirty="0"/>
              <a:t>(</a:t>
            </a:r>
            <a:r>
              <a:rPr lang="en-US" sz="2300" dirty="0">
                <a:hlinkClick r:id="rId2"/>
              </a:rPr>
              <a:t>https://www.hsc.com.vn/en/help-center/trading-regulations/hose-trading-regulations</a:t>
            </a:r>
            <a:r>
              <a:rPr lang="en-US" sz="2300" dirty="0"/>
              <a:t>)</a:t>
            </a:r>
          </a:p>
          <a:p>
            <a:endParaRPr lang="en-US" sz="2300" dirty="0"/>
          </a:p>
          <a:p>
            <a:r>
              <a:rPr lang="en-US" dirty="0"/>
              <a:t>Mishkin &amp; Eakins, Financial Markets + Institutions, 6, Ch10</a:t>
            </a:r>
          </a:p>
          <a:p>
            <a:r>
              <a:rPr lang="en-US" dirty="0"/>
              <a:t>Madura 9</a:t>
            </a:r>
            <a:r>
              <a:rPr lang="en-US" baseline="30000" dirty="0"/>
              <a:t>th</a:t>
            </a:r>
            <a:r>
              <a:rPr lang="en-US" dirty="0"/>
              <a:t> Chapter 10, Chapter 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solidFill>
                  <a:srgbClr val="FF0000"/>
                </a:solidFill>
              </a:rPr>
              <a:t>Market order (MP)  </a:t>
            </a:r>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a:t>Is a buy/sell order to be executed at </a:t>
            </a:r>
            <a:r>
              <a:rPr lang="en-US" dirty="0">
                <a:solidFill>
                  <a:srgbClr val="FF0000"/>
                </a:solidFill>
              </a:rPr>
              <a:t>lowest offer price/ highest bid price</a:t>
            </a:r>
          </a:p>
          <a:p>
            <a:r>
              <a:rPr lang="en-US" dirty="0"/>
              <a:t>Once inputting into the trading system, the MP sell order will </a:t>
            </a:r>
            <a:r>
              <a:rPr lang="en-US" dirty="0">
                <a:solidFill>
                  <a:srgbClr val="FF0000"/>
                </a:solidFill>
              </a:rPr>
              <a:t>be immediately </a:t>
            </a:r>
            <a:r>
              <a:rPr lang="en-US" dirty="0"/>
              <a:t>executed  at the lowest offer price and the MP buy order will </a:t>
            </a:r>
            <a:r>
              <a:rPr lang="en-US" dirty="0">
                <a:solidFill>
                  <a:srgbClr val="FF0000"/>
                </a:solidFill>
              </a:rPr>
              <a:t>be immediately executed </a:t>
            </a:r>
            <a:r>
              <a:rPr lang="en-US" dirty="0"/>
              <a:t>at the  highest bid price.</a:t>
            </a:r>
          </a:p>
          <a:p>
            <a:r>
              <a:rPr lang="en-US" dirty="0"/>
              <a:t> In case the MP order is not fully matched, the MP order will be considered as buy order at a higher price or sell order at lower price and continue to  match.</a:t>
            </a:r>
          </a:p>
          <a:p>
            <a:r>
              <a:rPr lang="en-US" dirty="0"/>
              <a:t>The MP order is valid in continuous order-matching session only.</a:t>
            </a:r>
          </a:p>
          <a:p>
            <a:r>
              <a:rPr lang="en-US" dirty="0"/>
              <a:t>The MP order will be automatically cancelled if there is no corresponding limit order at the time the MP order is input into the trading system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a:xfrm>
            <a:off x="457200" y="1143000"/>
            <a:ext cx="8229600" cy="5257800"/>
          </a:xfrm>
        </p:spPr>
        <p:txBody>
          <a:bodyPr>
            <a:normAutofit lnSpcReduction="10000"/>
          </a:bodyPr>
          <a:lstStyle/>
          <a:p>
            <a:pPr>
              <a:buNone/>
            </a:pPr>
            <a:r>
              <a:rPr lang="en-US" sz="2800" dirty="0">
                <a:latin typeface="Arial" charset="0"/>
                <a:cs typeface="Arial" charset="0"/>
              </a:rPr>
              <a:t>Stock </a:t>
            </a:r>
            <a:r>
              <a:rPr lang="en-US" sz="2800" dirty="0"/>
              <a:t>ABC (Reference price: 14.0; limit up price: 14.7; limit down price 13.3):</a:t>
            </a: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eaLnBrk="1" hangingPunct="1">
              <a:buFont typeface="Wingdings" pitchFamily="2" charset="2"/>
              <a:buNone/>
            </a:pPr>
            <a:endParaRPr lang="en-US" sz="2800" i="1" dirty="0">
              <a:latin typeface="Arial" charset="0"/>
              <a:cs typeface="Arial" charset="0"/>
            </a:endParaRPr>
          </a:p>
          <a:p>
            <a:pPr>
              <a:buNone/>
            </a:pPr>
            <a:r>
              <a:rPr lang="en-US" sz="2800" dirty="0"/>
              <a:t> MP buy order:  8000 shares</a:t>
            </a:r>
            <a:endParaRPr lang="en-US" sz="2800" i="1" dirty="0">
              <a:latin typeface="Arial" charset="0"/>
              <a:cs typeface="Arial" charset="0"/>
            </a:endParaRPr>
          </a:p>
          <a:p>
            <a:pPr eaLnBrk="1" hangingPunct="1">
              <a:buFont typeface="Wingdings" pitchFamily="2" charset="2"/>
              <a:buNone/>
            </a:pPr>
            <a:endParaRPr lang="en-US" sz="2800" dirty="0"/>
          </a:p>
        </p:txBody>
      </p:sp>
      <p:sp>
        <p:nvSpPr>
          <p:cNvPr id="3" name="Title 2"/>
          <p:cNvSpPr>
            <a:spLocks noGrp="1"/>
          </p:cNvSpPr>
          <p:nvPr>
            <p:ph type="title"/>
          </p:nvPr>
        </p:nvSpPr>
        <p:spPr>
          <a:xfrm>
            <a:off x="0" y="0"/>
            <a:ext cx="8686800" cy="1143000"/>
          </a:xfrm>
        </p:spPr>
        <p:txBody>
          <a:bodyPr>
            <a:normAutofit/>
          </a:bodyPr>
          <a:lstStyle/>
          <a:p>
            <a:pPr eaLnBrk="1" hangingPunct="1">
              <a:defRPr/>
            </a:pPr>
            <a:r>
              <a:rPr lang="en-US" sz="3800" b="1" dirty="0">
                <a:latin typeface="Arial" pitchFamily="34" charset="0"/>
                <a:cs typeface="Arial" pitchFamily="34" charset="0"/>
              </a:rPr>
              <a:t>Example of market order (MP)</a:t>
            </a:r>
            <a:endParaRPr lang="en-US" sz="3800" b="1" dirty="0"/>
          </a:p>
        </p:txBody>
      </p:sp>
      <p:graphicFrame>
        <p:nvGraphicFramePr>
          <p:cNvPr id="7" name="Table 6"/>
          <p:cNvGraphicFramePr>
            <a:graphicFrameLocks noGrp="1"/>
          </p:cNvGraphicFramePr>
          <p:nvPr/>
        </p:nvGraphicFramePr>
        <p:xfrm>
          <a:off x="609599" y="2133600"/>
          <a:ext cx="7467601" cy="3505200"/>
        </p:xfrm>
        <a:graphic>
          <a:graphicData uri="http://schemas.openxmlformats.org/drawingml/2006/table">
            <a:tbl>
              <a:tblPr/>
              <a:tblGrid>
                <a:gridCol w="2997413">
                  <a:extLst>
                    <a:ext uri="{9D8B030D-6E8A-4147-A177-3AD203B41FA5}">
                      <a16:colId xmlns:a16="http://schemas.microsoft.com/office/drawing/2014/main" val="20000"/>
                    </a:ext>
                  </a:extLst>
                </a:gridCol>
                <a:gridCol w="1825412">
                  <a:extLst>
                    <a:ext uri="{9D8B030D-6E8A-4147-A177-3AD203B41FA5}">
                      <a16:colId xmlns:a16="http://schemas.microsoft.com/office/drawing/2014/main" val="20001"/>
                    </a:ext>
                  </a:extLst>
                </a:gridCol>
                <a:gridCol w="2644776">
                  <a:extLst>
                    <a:ext uri="{9D8B030D-6E8A-4147-A177-3AD203B41FA5}">
                      <a16:colId xmlns:a16="http://schemas.microsoft.com/office/drawing/2014/main" val="20002"/>
                    </a:ext>
                  </a:extLst>
                </a:gridCol>
              </a:tblGrid>
              <a:tr h="584200">
                <a:tc>
                  <a:txBody>
                    <a:bodyPr/>
                    <a:lstStyle/>
                    <a:p>
                      <a:pPr marL="0" marR="0">
                        <a:lnSpc>
                          <a:spcPct val="150000"/>
                        </a:lnSpc>
                        <a:spcBef>
                          <a:spcPts val="0"/>
                        </a:spcBef>
                        <a:spcAft>
                          <a:spcPts val="0"/>
                        </a:spcAft>
                      </a:pPr>
                      <a:r>
                        <a:rPr lang="en-US" sz="2400" dirty="0"/>
                        <a:t>Buying Volume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rPr>
                        <a:t>Price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rPr>
                        <a:t>Selling</a:t>
                      </a:r>
                      <a:r>
                        <a:rPr lang="en-US" sz="2400" baseline="0" dirty="0">
                          <a:latin typeface="TimesNewRomanPSMT"/>
                          <a:ea typeface="ＭＳ 明朝"/>
                        </a:rPr>
                        <a:t> Volume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4200">
                <a:tc>
                  <a:txBody>
                    <a:bodyPr/>
                    <a:lstStyle/>
                    <a:p>
                      <a:pPr marL="0" marR="0">
                        <a:lnSpc>
                          <a:spcPct val="150000"/>
                        </a:lnSpc>
                        <a:spcBef>
                          <a:spcPts val="0"/>
                        </a:spcBef>
                        <a:spcAft>
                          <a:spcPts val="0"/>
                        </a:spcAft>
                      </a:pPr>
                      <a:r>
                        <a:rPr lang="en-US" sz="2400">
                          <a:latin typeface="TimesNewRomanPSMT"/>
                          <a:ea typeface="ＭＳ 明朝"/>
                          <a:cs typeface="TimesNewRomanPSMT"/>
                        </a:rPr>
                        <a:t>5200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13.9</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4200">
                <a:tc>
                  <a:txBody>
                    <a:bodyPr/>
                    <a:lstStyle/>
                    <a:p>
                      <a:pPr marL="0" marR="0">
                        <a:lnSpc>
                          <a:spcPct val="150000"/>
                        </a:lnSpc>
                        <a:spcBef>
                          <a:spcPts val="0"/>
                        </a:spcBef>
                        <a:spcAft>
                          <a:spcPts val="0"/>
                        </a:spcAft>
                      </a:pPr>
                      <a:r>
                        <a:rPr lang="en-US" sz="2400">
                          <a:latin typeface="TimesNewRomanPSMT"/>
                          <a:ea typeface="ＭＳ 明朝"/>
                          <a:cs typeface="TimesNewRomanPSMT"/>
                        </a:rPr>
                        <a:t>8000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14.0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4200">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14.1</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6000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4200">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14.2</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3300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4200">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cs typeface="TimesNewRomanPSMT"/>
                        </a:rPr>
                        <a:t>14.7</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cs typeface="TimesNewRomanPSMT"/>
                        </a:rPr>
                        <a:t>2800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p:txBody>
          <a:bodyPr>
            <a:normAutofit fontScale="92500" lnSpcReduction="10000"/>
          </a:bodyPr>
          <a:lstStyle/>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r>
              <a:rPr lang="en-US" sz="2800" dirty="0"/>
              <a:t>Order matching result:</a:t>
            </a:r>
          </a:p>
          <a:p>
            <a:pPr eaLnBrk="1" hangingPunct="1">
              <a:buNone/>
            </a:pPr>
            <a:r>
              <a:rPr lang="en-US" sz="2800" dirty="0"/>
              <a:t>  </a:t>
            </a:r>
            <a:r>
              <a:rPr lang="en-US" sz="2800" dirty="0">
                <a:sym typeface="Wingdings" pitchFamily="2" charset="2"/>
              </a:rPr>
              <a:t> </a:t>
            </a:r>
            <a:r>
              <a:rPr lang="en-US" sz="2800" dirty="0"/>
              <a:t>Matching price: 14.1; matching volume 6000;</a:t>
            </a:r>
          </a:p>
          <a:p>
            <a:pPr eaLnBrk="1" hangingPunct="1">
              <a:buNone/>
            </a:pPr>
            <a:r>
              <a:rPr lang="en-US" sz="2800" dirty="0"/>
              <a:t> </a:t>
            </a:r>
            <a:r>
              <a:rPr lang="en-US" sz="2800" dirty="0">
                <a:sym typeface="Wingdings" pitchFamily="2" charset="2"/>
              </a:rPr>
              <a:t>  Matching price: 14.2; matching volume: 2000</a:t>
            </a:r>
            <a:endParaRPr lang="en-US" sz="2800" dirty="0"/>
          </a:p>
          <a:p>
            <a:pPr eaLnBrk="1" hangingPunct="1"/>
            <a:r>
              <a:rPr lang="en-US" sz="2800" dirty="0"/>
              <a:t>MP sell order:  15000  shares </a:t>
            </a:r>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dirty="0"/>
          </a:p>
        </p:txBody>
      </p:sp>
      <p:sp>
        <p:nvSpPr>
          <p:cNvPr id="3" name="Title 2"/>
          <p:cNvSpPr>
            <a:spLocks noGrp="1"/>
          </p:cNvSpPr>
          <p:nvPr>
            <p:ph type="title"/>
          </p:nvPr>
        </p:nvSpPr>
        <p:spPr>
          <a:xfrm>
            <a:off x="0" y="0"/>
            <a:ext cx="8686800" cy="1143000"/>
          </a:xfrm>
        </p:spPr>
        <p:txBody>
          <a:bodyPr>
            <a:normAutofit/>
          </a:bodyPr>
          <a:lstStyle/>
          <a:p>
            <a:pPr>
              <a:defRPr/>
            </a:pPr>
            <a:r>
              <a:rPr lang="en-US" sz="3800" b="1" dirty="0">
                <a:latin typeface="Arial" pitchFamily="34" charset="0"/>
                <a:cs typeface="Arial" pitchFamily="34" charset="0"/>
              </a:rPr>
              <a:t>Example of market order (MP)</a:t>
            </a:r>
            <a:endParaRPr lang="en-US" sz="3800" dirty="0"/>
          </a:p>
        </p:txBody>
      </p:sp>
      <p:graphicFrame>
        <p:nvGraphicFramePr>
          <p:cNvPr id="7" name="Table 6"/>
          <p:cNvGraphicFramePr>
            <a:graphicFrameLocks noGrp="1"/>
          </p:cNvGraphicFramePr>
          <p:nvPr/>
        </p:nvGraphicFramePr>
        <p:xfrm>
          <a:off x="1143000" y="1371600"/>
          <a:ext cx="7162800" cy="2440750"/>
        </p:xfrm>
        <a:graphic>
          <a:graphicData uri="http://schemas.openxmlformats.org/drawingml/2006/table">
            <a:tbl>
              <a:tblPr/>
              <a:tblGrid>
                <a:gridCol w="2875070">
                  <a:extLst>
                    <a:ext uri="{9D8B030D-6E8A-4147-A177-3AD203B41FA5}">
                      <a16:colId xmlns:a16="http://schemas.microsoft.com/office/drawing/2014/main" val="20000"/>
                    </a:ext>
                  </a:extLst>
                </a:gridCol>
                <a:gridCol w="2049356">
                  <a:extLst>
                    <a:ext uri="{9D8B030D-6E8A-4147-A177-3AD203B41FA5}">
                      <a16:colId xmlns:a16="http://schemas.microsoft.com/office/drawing/2014/main" val="20001"/>
                    </a:ext>
                  </a:extLst>
                </a:gridCol>
                <a:gridCol w="2238374">
                  <a:extLst>
                    <a:ext uri="{9D8B030D-6E8A-4147-A177-3AD203B41FA5}">
                      <a16:colId xmlns:a16="http://schemas.microsoft.com/office/drawing/2014/main" val="20002"/>
                    </a:ext>
                  </a:extLst>
                </a:gridCol>
              </a:tblGrid>
              <a:tr h="487680">
                <a:tc>
                  <a:txBody>
                    <a:bodyPr/>
                    <a:lstStyle/>
                    <a:p>
                      <a:pPr marL="0" marR="0">
                        <a:lnSpc>
                          <a:spcPct val="150000"/>
                        </a:lnSpc>
                        <a:spcBef>
                          <a:spcPts val="0"/>
                        </a:spcBef>
                        <a:spcAft>
                          <a:spcPts val="0"/>
                        </a:spcAft>
                      </a:pPr>
                      <a:r>
                        <a:rPr lang="en-US" sz="2400" dirty="0"/>
                        <a:t>Buying Volume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rPr>
                        <a:t>Price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rPr>
                        <a:t>Selling</a:t>
                      </a:r>
                      <a:r>
                        <a:rPr lang="en-US" sz="2400" baseline="0" dirty="0">
                          <a:latin typeface="TimesNewRomanPSMT"/>
                          <a:ea typeface="ＭＳ 明朝"/>
                        </a:rPr>
                        <a:t> Volume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7680">
                <a:tc>
                  <a:txBody>
                    <a:bodyPr/>
                    <a:lstStyle/>
                    <a:p>
                      <a:pPr marL="0" marR="0">
                        <a:lnSpc>
                          <a:spcPct val="150000"/>
                        </a:lnSpc>
                        <a:spcBef>
                          <a:spcPts val="0"/>
                        </a:spcBef>
                        <a:spcAft>
                          <a:spcPts val="0"/>
                        </a:spcAft>
                      </a:pPr>
                      <a:r>
                        <a:rPr lang="en-US" sz="2400">
                          <a:latin typeface="TimesNewRomanPSMT"/>
                          <a:ea typeface="ＭＳ 明朝"/>
                          <a:cs typeface="TimesNewRomanPSMT"/>
                        </a:rPr>
                        <a:t>5200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13.9</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7680">
                <a:tc>
                  <a:txBody>
                    <a:bodyPr/>
                    <a:lstStyle/>
                    <a:p>
                      <a:pPr marL="0" marR="0">
                        <a:lnSpc>
                          <a:spcPct val="150000"/>
                        </a:lnSpc>
                        <a:spcBef>
                          <a:spcPts val="0"/>
                        </a:spcBef>
                        <a:spcAft>
                          <a:spcPts val="0"/>
                        </a:spcAft>
                      </a:pPr>
                      <a:r>
                        <a:rPr lang="en-US" sz="2400">
                          <a:latin typeface="TimesNewRomanPSMT"/>
                          <a:ea typeface="ＭＳ 明朝"/>
                          <a:cs typeface="TimesNewRomanPSMT"/>
                        </a:rPr>
                        <a:t>8000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14.0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7680">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14.2</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1300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7680">
                <a:tc>
                  <a:txBody>
                    <a:bodyPr/>
                    <a:lstStyle/>
                    <a:p>
                      <a:pPr marL="0" marR="0">
                        <a:lnSpc>
                          <a:spcPct val="150000"/>
                        </a:lnSpc>
                        <a:spcBef>
                          <a:spcPts val="0"/>
                        </a:spcBef>
                        <a:spcAft>
                          <a:spcPts val="0"/>
                        </a:spcAft>
                      </a:pPr>
                      <a:endParaRPr lang="en-US" sz="2400">
                        <a:latin typeface="TimesNewRomanPSMT"/>
                        <a:ea typeface="ＭＳ 明朝"/>
                        <a:cs typeface="TimesNewRomanPSM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latin typeface="TimesNewRomanPSMT"/>
                          <a:ea typeface="ＭＳ 明朝"/>
                          <a:cs typeface="TimesNewRomanPSMT"/>
                        </a:rPr>
                        <a:t>14.7</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cs typeface="TimesNewRomanPSMT"/>
                        </a:rPr>
                        <a:t>2800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p:cNvSpPr>
            <a:spLocks noGrp="1"/>
          </p:cNvSpPr>
          <p:nvPr>
            <p:ph idx="1"/>
          </p:nvPr>
        </p:nvSpPr>
        <p:spPr>
          <a:xfrm>
            <a:off x="457200" y="1219200"/>
            <a:ext cx="8229600" cy="5105400"/>
          </a:xfrm>
        </p:spPr>
        <p:txBody>
          <a:bodyPr>
            <a:normAutofit/>
          </a:bodyPr>
          <a:lstStyle/>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endParaRPr lang="en-US" sz="2800" i="1" dirty="0">
              <a:latin typeface="Arial" charset="0"/>
              <a:cs typeface="Arial" charset="0"/>
            </a:endParaRPr>
          </a:p>
          <a:p>
            <a:pPr eaLnBrk="1" hangingPunct="1"/>
            <a:r>
              <a:rPr lang="en-US" sz="2800" dirty="0">
                <a:latin typeface="Arial" charset="0"/>
                <a:cs typeface="Arial" charset="0"/>
              </a:rPr>
              <a:t>Order matching result:</a:t>
            </a:r>
          </a:p>
          <a:p>
            <a:pPr eaLnBrk="1" hangingPunct="1">
              <a:buNone/>
            </a:pPr>
            <a:r>
              <a:rPr lang="en-US" sz="2800" dirty="0">
                <a:latin typeface="Arial" charset="0"/>
                <a:cs typeface="Arial" charset="0"/>
              </a:rPr>
              <a:t> </a:t>
            </a:r>
            <a:r>
              <a:rPr lang="en-US" sz="2800" dirty="0">
                <a:latin typeface="Arial" pitchFamily="34" charset="0"/>
                <a:cs typeface="Arial" pitchFamily="34" charset="0"/>
                <a:sym typeface="Wingdings" pitchFamily="2" charset="2"/>
              </a:rPr>
              <a:t> Matching price: 14; volume 8000</a:t>
            </a:r>
          </a:p>
          <a:p>
            <a:pPr eaLnBrk="1" hangingPunct="1">
              <a:buNone/>
            </a:pPr>
            <a:r>
              <a:rPr lang="en-US" sz="2800" dirty="0">
                <a:latin typeface="Arial" pitchFamily="34" charset="0"/>
                <a:cs typeface="Arial" pitchFamily="34" charset="0"/>
                <a:sym typeface="Wingdings" pitchFamily="2" charset="2"/>
              </a:rPr>
              <a:t> Matching price: 13.9; volume 5200</a:t>
            </a:r>
            <a:endParaRPr lang="en-US" sz="2800" dirty="0">
              <a:latin typeface="Arial" pitchFamily="34" charset="0"/>
              <a:cs typeface="Arial" pitchFamily="34" charset="0"/>
            </a:endParaRPr>
          </a:p>
          <a:p>
            <a:pPr>
              <a:buNone/>
            </a:pPr>
            <a:r>
              <a:rPr lang="en-US" sz="2800" dirty="0">
                <a:latin typeface="Arial" pitchFamily="34" charset="0"/>
                <a:cs typeface="Arial" pitchFamily="34" charset="0"/>
                <a:sym typeface="Wingdings" pitchFamily="2" charset="2"/>
              </a:rPr>
              <a:t> Sell order  (price:13.8; volume: 1800)</a:t>
            </a:r>
            <a:endParaRPr lang="en-US" sz="2800" i="1" dirty="0">
              <a:latin typeface="Arial" pitchFamily="34" charset="0"/>
              <a:cs typeface="Arial" pitchFamily="34" charset="0"/>
            </a:endParaRPr>
          </a:p>
          <a:p>
            <a:pPr eaLnBrk="1" hangingPunct="1"/>
            <a:endParaRPr lang="en-US" dirty="0"/>
          </a:p>
        </p:txBody>
      </p:sp>
      <p:sp>
        <p:nvSpPr>
          <p:cNvPr id="3" name="Title 2"/>
          <p:cNvSpPr>
            <a:spLocks noGrp="1"/>
          </p:cNvSpPr>
          <p:nvPr>
            <p:ph type="title"/>
          </p:nvPr>
        </p:nvSpPr>
        <p:spPr>
          <a:xfrm>
            <a:off x="457200" y="228600"/>
            <a:ext cx="8686800" cy="1143000"/>
          </a:xfrm>
        </p:spPr>
        <p:txBody>
          <a:bodyPr>
            <a:normAutofit/>
          </a:bodyPr>
          <a:lstStyle/>
          <a:p>
            <a:pPr>
              <a:defRPr/>
            </a:pPr>
            <a:r>
              <a:rPr lang="en-US" sz="3800" b="1" dirty="0">
                <a:latin typeface="Arial" pitchFamily="34" charset="0"/>
                <a:cs typeface="Arial" pitchFamily="34" charset="0"/>
              </a:rPr>
              <a:t>Example of market order (MP)</a:t>
            </a:r>
            <a:endParaRPr lang="en-US" sz="3800" dirty="0"/>
          </a:p>
        </p:txBody>
      </p:sp>
      <p:graphicFrame>
        <p:nvGraphicFramePr>
          <p:cNvPr id="7" name="Table 6"/>
          <p:cNvGraphicFramePr>
            <a:graphicFrameLocks noGrp="1"/>
          </p:cNvGraphicFramePr>
          <p:nvPr/>
        </p:nvGraphicFramePr>
        <p:xfrm>
          <a:off x="838200" y="1295400"/>
          <a:ext cx="7315200" cy="2286000"/>
        </p:xfrm>
        <a:graphic>
          <a:graphicData uri="http://schemas.openxmlformats.org/drawingml/2006/table">
            <a:tbl>
              <a:tblPr/>
              <a:tblGrid>
                <a:gridCol w="2514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71500">
                <a:tc>
                  <a:txBody>
                    <a:bodyPr/>
                    <a:lstStyle/>
                    <a:p>
                      <a:pPr marL="0" marR="0">
                        <a:lnSpc>
                          <a:spcPct val="150000"/>
                        </a:lnSpc>
                        <a:spcBef>
                          <a:spcPts val="0"/>
                        </a:spcBef>
                        <a:spcAft>
                          <a:spcPts val="0"/>
                        </a:spcAft>
                      </a:pPr>
                      <a:r>
                        <a:rPr lang="en-US" sz="2400" dirty="0">
                          <a:latin typeface="Arial" pitchFamily="34" charset="0"/>
                          <a:cs typeface="Arial" pitchFamily="34" charset="0"/>
                        </a:rPr>
                        <a:t>Buying Volume</a:t>
                      </a:r>
                      <a:endParaRPr lang="en-US" sz="2400" dirty="0">
                        <a:latin typeface="Arial" pitchFamily="34" charset="0"/>
                        <a:ea typeface="Times New Roman"/>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rPr>
                        <a:t>Price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latin typeface="TimesNewRomanPSMT"/>
                          <a:ea typeface="ＭＳ 明朝"/>
                        </a:rPr>
                        <a:t>Selling</a:t>
                      </a:r>
                      <a:r>
                        <a:rPr lang="en-US" sz="2400" baseline="0" dirty="0">
                          <a:latin typeface="TimesNewRomanPSMT"/>
                          <a:ea typeface="ＭＳ 明朝"/>
                        </a:rPr>
                        <a:t> Volume</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1500">
                <a:tc>
                  <a:txBody>
                    <a:bodyPr/>
                    <a:lstStyle/>
                    <a:p>
                      <a:pPr marL="0" marR="0">
                        <a:lnSpc>
                          <a:spcPct val="150000"/>
                        </a:lnSpc>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i="1">
                          <a:latin typeface="TimesNewRomanPS-ItalicMT"/>
                          <a:ea typeface="ＭＳ 明朝"/>
                          <a:cs typeface="TimesNewRomanPS-ItalicMT"/>
                        </a:rPr>
                        <a:t>13.8</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i="1">
                          <a:latin typeface="TimesNewRomanPS-ItalicMT"/>
                          <a:ea typeface="ＭＳ 明朝"/>
                          <a:cs typeface="TimesNewRomanPS-ItalicMT"/>
                        </a:rPr>
                        <a:t>1800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1500">
                <a:tc>
                  <a:txBody>
                    <a:bodyPr/>
                    <a:lstStyle/>
                    <a:p>
                      <a:pPr marL="0" marR="0">
                        <a:lnSpc>
                          <a:spcPct val="150000"/>
                        </a:lnSpc>
                        <a:spcBef>
                          <a:spcPts val="0"/>
                        </a:spcBef>
                        <a:spcAft>
                          <a:spcPts val="0"/>
                        </a:spcAft>
                      </a:pP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i="1">
                          <a:latin typeface="TimesNewRomanPS-ItalicMT"/>
                          <a:ea typeface="ＭＳ 明朝"/>
                          <a:cs typeface="TimesNewRomanPS-ItalicMT"/>
                        </a:rPr>
                        <a:t>14.2</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i="1">
                          <a:latin typeface="TimesNewRomanPS-ItalicMT"/>
                          <a:ea typeface="ＭＳ 明朝"/>
                          <a:cs typeface="TimesNewRomanPS-ItalicMT"/>
                        </a:rPr>
                        <a:t>1300</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1500">
                <a:tc>
                  <a:txBody>
                    <a:bodyPr/>
                    <a:lstStyle/>
                    <a:p>
                      <a:pPr marL="0" marR="0">
                        <a:lnSpc>
                          <a:spcPct val="150000"/>
                        </a:lnSpc>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i="1">
                          <a:latin typeface="TimesNewRomanPS-ItalicMT"/>
                          <a:ea typeface="ＭＳ 明朝"/>
                          <a:cs typeface="TimesNewRomanPS-ItalicMT"/>
                        </a:rPr>
                        <a:t>14.7</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i="1" dirty="0">
                          <a:latin typeface="TimesNewRomanPS-ItalicMT"/>
                          <a:ea typeface="ＭＳ 明朝"/>
                          <a:cs typeface="TimesNewRomanPS-ItalicMT"/>
                        </a:rPr>
                        <a:t>2000</a:t>
                      </a: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rgbClr val="FF0000"/>
                </a:solidFill>
              </a:rPr>
              <a:t>Stop orders</a:t>
            </a:r>
          </a:p>
        </p:txBody>
      </p:sp>
      <p:sp>
        <p:nvSpPr>
          <p:cNvPr id="3" name="Content Placeholder 2"/>
          <p:cNvSpPr>
            <a:spLocks noGrp="1"/>
          </p:cNvSpPr>
          <p:nvPr>
            <p:ph idx="1"/>
          </p:nvPr>
        </p:nvSpPr>
        <p:spPr>
          <a:xfrm>
            <a:off x="457200" y="685800"/>
            <a:ext cx="8229600" cy="5867400"/>
          </a:xfrm>
        </p:spPr>
        <p:txBody>
          <a:bodyPr>
            <a:normAutofit fontScale="92500"/>
          </a:bodyPr>
          <a:lstStyle/>
          <a:p>
            <a:r>
              <a:rPr lang="en-US" b="1" dirty="0">
                <a:latin typeface="Times New Roman" pitchFamily="18" charset="0"/>
                <a:cs typeface="Times New Roman" pitchFamily="18" charset="0"/>
              </a:rPr>
              <a:t>Stop orders </a:t>
            </a:r>
            <a:r>
              <a:rPr lang="en-US" dirty="0">
                <a:latin typeface="Times New Roman" pitchFamily="18" charset="0"/>
                <a:cs typeface="Times New Roman" pitchFamily="18" charset="0"/>
              </a:rPr>
              <a:t>are like limit orders because the trade is not executed unless </a:t>
            </a:r>
            <a:r>
              <a:rPr lang="en-US" dirty="0">
                <a:solidFill>
                  <a:srgbClr val="FF0000"/>
                </a:solidFill>
                <a:latin typeface="Times New Roman" pitchFamily="18" charset="0"/>
                <a:cs typeface="Times New Roman" pitchFamily="18" charset="0"/>
              </a:rPr>
              <a:t>the stock hits a specific price determined by the investor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a:t>
            </a:r>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stop-loss order</a:t>
            </a:r>
            <a:r>
              <a:rPr lang="en-US" dirty="0">
                <a:latin typeface="Times New Roman" pitchFamily="18" charset="0"/>
                <a:cs typeface="Times New Roman" pitchFamily="18" charset="0"/>
              </a:rPr>
              <a:t> means the stock should be </a:t>
            </a:r>
            <a:r>
              <a:rPr lang="en-US" i="1" dirty="0">
                <a:latin typeface="Times New Roman" pitchFamily="18" charset="0"/>
                <a:cs typeface="Times New Roman" pitchFamily="18" charset="0"/>
              </a:rPr>
              <a:t>sold</a:t>
            </a:r>
            <a:r>
              <a:rPr lang="en-US" dirty="0">
                <a:latin typeface="Times New Roman" pitchFamily="18" charset="0"/>
                <a:cs typeface="Times New Roman" pitchFamily="18" charset="0"/>
              </a:rPr>
              <a:t> if it falls </a:t>
            </a:r>
            <a:r>
              <a:rPr lang="en-US" b="1" i="1" dirty="0">
                <a:solidFill>
                  <a:srgbClr val="FF0000"/>
                </a:solidFill>
                <a:latin typeface="Times New Roman" pitchFamily="18" charset="0"/>
                <a:cs typeface="Times New Roman" pitchFamily="18" charset="0"/>
              </a:rPr>
              <a:t>below</a:t>
            </a:r>
            <a:r>
              <a:rPr lang="en-US" b="1" dirty="0">
                <a:solidFill>
                  <a:srgbClr val="FF0000"/>
                </a:solidFill>
                <a:latin typeface="Times New Roman" pitchFamily="18" charset="0"/>
                <a:cs typeface="Times New Roman" pitchFamily="18" charset="0"/>
              </a:rPr>
              <a:t> a price that has been designated by the investor, </a:t>
            </a:r>
            <a:r>
              <a:rPr lang="en-US" dirty="0">
                <a:latin typeface="Times New Roman" pitchFamily="18" charset="0"/>
                <a:cs typeface="Times New Roman" pitchFamily="18" charset="0"/>
              </a:rPr>
              <a:t>to prevent greater loss from happening.</a:t>
            </a:r>
          </a:p>
          <a:p>
            <a:r>
              <a:rPr lang="en-US" i="1" dirty="0">
                <a:latin typeface="Times New Roman" pitchFamily="18" charset="0"/>
                <a:cs typeface="Times New Roman" pitchFamily="18" charset="0"/>
              </a:rPr>
              <a:t>Stop-buy orders</a:t>
            </a:r>
            <a:r>
              <a:rPr lang="en-US" dirty="0">
                <a:latin typeface="Times New Roman" pitchFamily="18" charset="0"/>
                <a:cs typeface="Times New Roman" pitchFamily="18" charset="0"/>
              </a:rPr>
              <a:t> tell a broker to </a:t>
            </a:r>
            <a:r>
              <a:rPr lang="en-US" i="1" dirty="0">
                <a:latin typeface="Times New Roman" pitchFamily="18" charset="0"/>
                <a:cs typeface="Times New Roman" pitchFamily="18" charset="0"/>
              </a:rPr>
              <a:t> purchase </a:t>
            </a:r>
            <a:r>
              <a:rPr lang="en-US" dirty="0">
                <a:latin typeface="Times New Roman" pitchFamily="18" charset="0"/>
                <a:cs typeface="Times New Roman" pitchFamily="18" charset="0"/>
              </a:rPr>
              <a:t> shares when the price</a:t>
            </a:r>
            <a:r>
              <a:rPr lang="en-US" i="1" dirty="0">
                <a:latin typeface="Times New Roman" pitchFamily="18" charset="0"/>
                <a:cs typeface="Times New Roman" pitchFamily="18" charset="0"/>
              </a:rPr>
              <a:t> </a:t>
            </a:r>
            <a:r>
              <a:rPr lang="en-US" b="1" i="1" dirty="0">
                <a:solidFill>
                  <a:srgbClr val="FF0000"/>
                </a:solidFill>
                <a:latin typeface="Times New Roman" pitchFamily="18" charset="0"/>
                <a:cs typeface="Times New Roman" pitchFamily="18" charset="0"/>
              </a:rPr>
              <a:t>rises </a:t>
            </a:r>
            <a:r>
              <a:rPr lang="en-US" b="1" dirty="0">
                <a:solidFill>
                  <a:srgbClr val="FF0000"/>
                </a:solidFill>
                <a:latin typeface="Times New Roman" pitchFamily="18" charset="0"/>
                <a:cs typeface="Times New Roman" pitchFamily="18" charset="0"/>
              </a:rPr>
              <a:t>above  a given limit. </a:t>
            </a:r>
          </a:p>
          <a:p>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Stop-buy orders</a:t>
            </a:r>
            <a:r>
              <a:rPr lang="en-US" dirty="0">
                <a:latin typeface="Times New Roman" pitchFamily="18" charset="0"/>
                <a:cs typeface="Times New Roman" pitchFamily="18" charset="0"/>
              </a:rPr>
              <a:t> are often accompanied by </a:t>
            </a:r>
            <a:r>
              <a:rPr lang="en-US" i="1" dirty="0">
                <a:latin typeface="Times New Roman" pitchFamily="18" charset="0"/>
                <a:cs typeface="Times New Roman" pitchFamily="18" charset="0"/>
              </a:rPr>
              <a:t>short sales</a:t>
            </a:r>
            <a:r>
              <a:rPr lang="en-US" dirty="0">
                <a:latin typeface="Times New Roman" pitchFamily="18" charset="0"/>
                <a:cs typeface="Times New Roman" pitchFamily="18" charset="0"/>
              </a:rPr>
              <a:t>, which are the sales of securities that are borrowed from a broker.</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matching methods:</a:t>
            </a:r>
            <a:endParaRPr lang="en-US" dirty="0"/>
          </a:p>
        </p:txBody>
      </p:sp>
      <p:sp>
        <p:nvSpPr>
          <p:cNvPr id="3" name="Content Placeholder 2"/>
          <p:cNvSpPr>
            <a:spLocks noGrp="1"/>
          </p:cNvSpPr>
          <p:nvPr>
            <p:ph idx="1"/>
          </p:nvPr>
        </p:nvSpPr>
        <p:spPr/>
        <p:txBody>
          <a:bodyPr/>
          <a:lstStyle/>
          <a:p>
            <a:r>
              <a:rPr lang="en-US" b="1" dirty="0"/>
              <a:t>Periodic order matching- call markets</a:t>
            </a:r>
          </a:p>
          <a:p>
            <a:r>
              <a:rPr lang="en-US" b="1" dirty="0"/>
              <a:t>Continuous order matching</a:t>
            </a:r>
            <a:r>
              <a:rPr lang="en-US" dirty="0"/>
              <a:t>- </a:t>
            </a:r>
            <a:r>
              <a:rPr lang="en-US" b="1" dirty="0"/>
              <a:t>continuous trading markets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Matching principles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a:bodyPr>
          <a:lstStyle/>
          <a:p>
            <a:r>
              <a:rPr lang="en-US" b="1" dirty="0"/>
              <a:t>Price Priority</a:t>
            </a:r>
            <a:r>
              <a:rPr lang="en-US" dirty="0"/>
              <a:t>:</a:t>
            </a:r>
          </a:p>
          <a:p>
            <a:pPr>
              <a:buNone/>
            </a:pPr>
            <a:r>
              <a:rPr lang="en-US" dirty="0"/>
              <a:t>- </a:t>
            </a:r>
            <a:r>
              <a:rPr lang="en-US" sz="2800" dirty="0"/>
              <a:t>Buy orders at higher price will take precedence.</a:t>
            </a:r>
          </a:p>
          <a:p>
            <a:pPr>
              <a:buNone/>
            </a:pPr>
            <a:r>
              <a:rPr lang="en-US" sz="2800" dirty="0"/>
              <a:t>- Sell orders at lower price will take precedence</a:t>
            </a:r>
            <a:r>
              <a:rPr lang="en-US" dirty="0"/>
              <a:t>. </a:t>
            </a:r>
          </a:p>
          <a:p>
            <a:r>
              <a:rPr lang="en-US" b="1" dirty="0"/>
              <a:t>Time Priority:</a:t>
            </a:r>
            <a:endParaRPr lang="en-US" dirty="0"/>
          </a:p>
          <a:p>
            <a:pPr>
              <a:buNone/>
            </a:pPr>
            <a:r>
              <a:rPr lang="en-US" dirty="0"/>
              <a:t>-  </a:t>
            </a:r>
            <a:r>
              <a:rPr lang="en-US" sz="2800" dirty="0"/>
              <a:t>In case buy or sell orders at the same price, those which entered into the trading system  earlier will take precedence in execution.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Periodic order matching- call market</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a:t>The method is made on the basis of comparing buy orders and sell orders of stocks in a specified time. Principles to determine </a:t>
            </a:r>
            <a:r>
              <a:rPr lang="en-US" dirty="0">
                <a:solidFill>
                  <a:srgbClr val="FF0000"/>
                </a:solidFill>
              </a:rPr>
              <a:t>the price </a:t>
            </a:r>
            <a:r>
              <a:rPr lang="en-US" dirty="0"/>
              <a:t>as follows:</a:t>
            </a:r>
          </a:p>
          <a:p>
            <a:pPr>
              <a:buNone/>
            </a:pPr>
            <a:r>
              <a:rPr lang="en-US" dirty="0"/>
              <a:t>  - </a:t>
            </a:r>
            <a:r>
              <a:rPr lang="en-US" dirty="0">
                <a:solidFill>
                  <a:srgbClr val="FF0000"/>
                </a:solidFill>
              </a:rPr>
              <a:t>The executed price that reaches largest transaction volume.</a:t>
            </a:r>
          </a:p>
          <a:p>
            <a:pPr>
              <a:buNone/>
            </a:pPr>
            <a:r>
              <a:rPr lang="en-US" dirty="0"/>
              <a:t>  -  If more than one price satisfies the above condition, the price which is similar or closest with nearest matching order price will be selected.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pPr eaLnBrk="1" hangingPunct="1"/>
            <a:r>
              <a:rPr lang="en-US" dirty="0">
                <a:solidFill>
                  <a:srgbClr val="0000CC"/>
                </a:solidFill>
                <a:latin typeface="Arial" pitchFamily="34" charset="0"/>
                <a:cs typeface="Arial" pitchFamily="34" charset="0"/>
              </a:rPr>
              <a:t>Example of C</a:t>
            </a:r>
            <a:r>
              <a:rPr lang="en-US" b="0" dirty="0">
                <a:solidFill>
                  <a:srgbClr val="0000CC"/>
                </a:solidFill>
                <a:latin typeface="Arial" pitchFamily="34" charset="0"/>
                <a:cs typeface="Arial" pitchFamily="34" charset="0"/>
              </a:rPr>
              <a:t>all auction</a:t>
            </a:r>
            <a:endParaRPr lang="hr-HR" b="0" dirty="0">
              <a:solidFill>
                <a:srgbClr val="0000CC"/>
              </a:solidFill>
              <a:latin typeface="Arial" pitchFamily="34" charset="0"/>
              <a:cs typeface="Arial" pitchFamily="34" charset="0"/>
            </a:endParaRPr>
          </a:p>
        </p:txBody>
      </p:sp>
      <p:sp>
        <p:nvSpPr>
          <p:cNvPr id="45060" name="Rectangle 3"/>
          <p:cNvSpPr>
            <a:spLocks noGrp="1" noChangeArrowheads="1"/>
          </p:cNvSpPr>
          <p:nvPr>
            <p:ph type="body" sz="half" idx="1"/>
          </p:nvPr>
        </p:nvSpPr>
        <p:spPr>
          <a:xfrm>
            <a:off x="533400" y="1600200"/>
            <a:ext cx="8001000" cy="4267200"/>
          </a:xfrm>
        </p:spPr>
        <p:txBody>
          <a:bodyPr/>
          <a:lstStyle/>
          <a:p>
            <a:pPr eaLnBrk="1" hangingPunct="1"/>
            <a:r>
              <a:rPr lang="en-US" sz="2600" b="1" dirty="0"/>
              <a:t>Security P</a:t>
            </a:r>
            <a:endParaRPr lang="hr-HR" sz="2600" b="1" dirty="0"/>
          </a:p>
        </p:txBody>
      </p:sp>
      <p:graphicFrame>
        <p:nvGraphicFramePr>
          <p:cNvPr id="402486" name="Group 54"/>
          <p:cNvGraphicFramePr>
            <a:graphicFrameLocks noGrp="1"/>
          </p:cNvGraphicFramePr>
          <p:nvPr>
            <p:ph sz="half" idx="2"/>
          </p:nvPr>
        </p:nvGraphicFramePr>
        <p:xfrm>
          <a:off x="990600" y="2514600"/>
          <a:ext cx="7500938" cy="3641727"/>
        </p:xfrm>
        <a:graphic>
          <a:graphicData uri="http://schemas.openxmlformats.org/drawingml/2006/table">
            <a:tbl>
              <a:tblPr/>
              <a:tblGrid>
                <a:gridCol w="1428750">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516063">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gridCol w="1787525">
                  <a:extLst>
                    <a:ext uri="{9D8B030D-6E8A-4147-A177-3AD203B41FA5}">
                      <a16:colId xmlns:a16="http://schemas.microsoft.com/office/drawing/2014/main" val="20004"/>
                    </a:ext>
                  </a:extLst>
                </a:gridCol>
              </a:tblGrid>
              <a:tr h="649288">
                <a:tc gridSpan="2">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Buying </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hMerge="1">
                  <a:txBody>
                    <a:bodyPr/>
                    <a:lstStyle/>
                    <a:p>
                      <a:endParaRPr lang="en-US"/>
                    </a:p>
                  </a:txBody>
                  <a:tcPr/>
                </a:tc>
                <a:tc rowSpan="2">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Price</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gridSpan="2">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Selling </a:t>
                      </a:r>
                      <a:endParaRPr kumimoji="0" lang="hr-HR" sz="2000" b="1" i="0" u="none" strike="noStrike" cap="none" normalizeH="0" baseline="0" dirty="0">
                        <a:ln>
                          <a:noFill/>
                        </a:ln>
                        <a:solidFill>
                          <a:schemeClr val="tx1"/>
                        </a:solidFill>
                        <a:effectLst/>
                        <a:latin typeface="Verdana" pitchFamily="34"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Order code</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Volume</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vMerge="1">
                  <a:txBody>
                    <a:bodyPr/>
                    <a:lstStyle/>
                    <a:p>
                      <a:endParaRPr lang="en-US"/>
                    </a:p>
                  </a:txBody>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Volume</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Order code</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M1</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10.000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lnSpc>
                          <a:spcPct val="150000"/>
                        </a:lnSpc>
                        <a:spcBef>
                          <a:spcPts val="600"/>
                        </a:spcBef>
                        <a:spcAft>
                          <a:spcPts val="600"/>
                        </a:spcAft>
                      </a:pPr>
                      <a:r>
                        <a:rPr lang="en-US" sz="2000" b="1">
                          <a:latin typeface="Times New Roman"/>
                          <a:ea typeface="MS Mincho"/>
                          <a:cs typeface="Times New Roman"/>
                        </a:rPr>
                        <a:t>119</a:t>
                      </a:r>
                      <a:endParaRPr lang="en-US" sz="2000" b="1">
                        <a:latin typeface="VNI-Times"/>
                        <a:ea typeface="MS Mincho"/>
                        <a:cs typeface="Times New Roman"/>
                      </a:endParaRPr>
                    </a:p>
                  </a:txBody>
                  <a:tcPr marL="68580" marR="68580" marT="0" marB="0">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10.000</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B1</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M2</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5.500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lnSpc>
                          <a:spcPct val="150000"/>
                        </a:lnSpc>
                        <a:spcBef>
                          <a:spcPts val="600"/>
                        </a:spcBef>
                        <a:spcAft>
                          <a:spcPts val="600"/>
                        </a:spcAft>
                      </a:pPr>
                      <a:r>
                        <a:rPr lang="en-US" sz="2000" b="1">
                          <a:solidFill>
                            <a:srgbClr val="FF0000"/>
                          </a:solidFill>
                          <a:latin typeface="Times New Roman"/>
                          <a:ea typeface="MS Mincho"/>
                          <a:cs typeface="Times New Roman"/>
                        </a:rPr>
                        <a:t>115</a:t>
                      </a:r>
                      <a:endParaRPr lang="en-US" sz="2000" b="1">
                        <a:latin typeface="VNI-Times"/>
                        <a:ea typeface="MS Mincho"/>
                        <a:cs typeface="Times New Roman"/>
                      </a:endParaRPr>
                    </a:p>
                  </a:txBody>
                  <a:tcPr marL="68580" marR="68580" marT="0" marB="0">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15.000</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B2, B3</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M3</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7.000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lnSpc>
                          <a:spcPct val="150000"/>
                        </a:lnSpc>
                        <a:spcBef>
                          <a:spcPts val="600"/>
                        </a:spcBef>
                        <a:spcAft>
                          <a:spcPts val="600"/>
                        </a:spcAft>
                      </a:pPr>
                      <a:r>
                        <a:rPr lang="en-US" sz="2000" b="1">
                          <a:latin typeface="Times New Roman"/>
                          <a:ea typeface="MS Mincho"/>
                          <a:cs typeface="Times New Roman"/>
                        </a:rPr>
                        <a:t>114</a:t>
                      </a:r>
                      <a:endParaRPr lang="en-US" sz="2000" b="1">
                        <a:latin typeface="VNI-Times"/>
                        <a:ea typeface="MS Mincho"/>
                        <a:cs typeface="Times New Roman"/>
                      </a:endParaRPr>
                    </a:p>
                  </a:txBody>
                  <a:tcPr marL="68580" marR="68580" marT="0" marB="0">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4.000</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B4</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5873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M4</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3.000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lnSpc>
                          <a:spcPct val="150000"/>
                        </a:lnSpc>
                        <a:spcBef>
                          <a:spcPts val="600"/>
                        </a:spcBef>
                        <a:spcAft>
                          <a:spcPts val="600"/>
                        </a:spcAft>
                      </a:pPr>
                      <a:r>
                        <a:rPr lang="en-US" sz="2000" b="1">
                          <a:latin typeface="Times New Roman"/>
                          <a:ea typeface="MS Mincho"/>
                          <a:cs typeface="Times New Roman"/>
                        </a:rPr>
                        <a:t>112</a:t>
                      </a:r>
                      <a:endParaRPr lang="en-US" sz="2000" b="1">
                        <a:latin typeface="VNI-Times"/>
                        <a:ea typeface="MS Mincho"/>
                        <a:cs typeface="Times New Roman"/>
                      </a:endParaRPr>
                    </a:p>
                  </a:txBody>
                  <a:tcPr marL="68580" marR="68580" marT="0" marB="0">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3.000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B5</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5"/>
                  </a:ext>
                </a:extLst>
              </a:tr>
              <a:tr h="554038">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M5</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8.500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lnSpc>
                          <a:spcPct val="150000"/>
                        </a:lnSpc>
                        <a:spcBef>
                          <a:spcPts val="600"/>
                        </a:spcBef>
                        <a:spcAft>
                          <a:spcPts val="600"/>
                        </a:spcAft>
                      </a:pPr>
                      <a:r>
                        <a:rPr lang="en-US" sz="2000" b="1" dirty="0">
                          <a:latin typeface="Times New Roman"/>
                          <a:ea typeface="MS Mincho"/>
                          <a:cs typeface="Times New Roman"/>
                        </a:rPr>
                        <a:t>109</a:t>
                      </a:r>
                      <a:endParaRPr lang="en-US" sz="2000" b="1" dirty="0">
                        <a:latin typeface="VNI-Times"/>
                        <a:ea typeface="MS Mincho"/>
                        <a:cs typeface="Times New Roman"/>
                      </a:endParaRPr>
                    </a:p>
                  </a:txBody>
                  <a:tcPr marL="68580" marR="68580" marT="0" marB="0">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MS Mincho" pitchFamily="49" charset="-128"/>
                          <a:cs typeface="Times New Roman" pitchFamily="18" charset="0"/>
                        </a:rPr>
                        <a:t>2.500</a:t>
                      </a:r>
                      <a:endParaRPr kumimoji="0" lang="en-US" sz="2000" b="1" i="0" u="none" strike="noStrike" cap="none" normalizeH="0" baseline="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MS Mincho" pitchFamily="49" charset="-128"/>
                          <a:cs typeface="Times New Roman" pitchFamily="18" charset="0"/>
                        </a:rPr>
                        <a:t>B6</a:t>
                      </a:r>
                      <a:endParaRPr kumimoji="0" lang="en-US" sz="2000" b="1" i="0" u="none" strike="noStrike" cap="none" normalizeH="0" baseline="0" dirty="0">
                        <a:ln>
                          <a:noFill/>
                        </a:ln>
                        <a:solidFill>
                          <a:schemeClr val="tx1"/>
                        </a:solidFill>
                        <a:effectLst/>
                        <a:latin typeface="Arial" charset="0"/>
                        <a:ea typeface="MS Mincho" pitchFamily="49" charset="-128"/>
                        <a:cs typeface="Times New Roman" pitchFamily="18" charset="0"/>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order matching</a:t>
            </a:r>
            <a:endParaRPr lang="en-US" dirty="0"/>
          </a:p>
        </p:txBody>
      </p:sp>
      <p:sp>
        <p:nvSpPr>
          <p:cNvPr id="3" name="Content Placeholder 2"/>
          <p:cNvSpPr>
            <a:spLocks noGrp="1"/>
          </p:cNvSpPr>
          <p:nvPr>
            <p:ph idx="1"/>
          </p:nvPr>
        </p:nvSpPr>
        <p:spPr/>
        <p:txBody>
          <a:bodyPr/>
          <a:lstStyle/>
          <a:p>
            <a:pPr algn="just"/>
            <a:r>
              <a:rPr lang="en-US" dirty="0"/>
              <a:t>The method is made on the basis of comparing buy orders and sell orders immediately when they are inputted into the trading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outline</a:t>
            </a:r>
          </a:p>
        </p:txBody>
      </p:sp>
      <p:sp>
        <p:nvSpPr>
          <p:cNvPr id="3" name="Content Placeholder 2"/>
          <p:cNvSpPr>
            <a:spLocks noGrp="1"/>
          </p:cNvSpPr>
          <p:nvPr>
            <p:ph idx="1"/>
          </p:nvPr>
        </p:nvSpPr>
        <p:spPr/>
        <p:txBody>
          <a:bodyPr/>
          <a:lstStyle/>
          <a:p>
            <a:pPr>
              <a:buNone/>
            </a:pPr>
            <a:r>
              <a:rPr lang="en-US" dirty="0"/>
              <a:t>1. Overview of equity market</a:t>
            </a:r>
          </a:p>
          <a:p>
            <a:pPr>
              <a:buNone/>
            </a:pPr>
            <a:r>
              <a:rPr lang="en-US" dirty="0"/>
              <a:t>2. Some trading regulations in HOSE</a:t>
            </a:r>
          </a:p>
          <a:p>
            <a:pPr>
              <a:buNone/>
            </a:pPr>
            <a:r>
              <a:rPr lang="en-US" dirty="0"/>
              <a:t>3. Margin Trading</a:t>
            </a:r>
          </a:p>
          <a:p>
            <a:pPr>
              <a:buNone/>
            </a:pPr>
            <a:r>
              <a:rPr lang="en-US" dirty="0"/>
              <a:t>4. Market Efficiency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0" y="-228600"/>
            <a:ext cx="8001000" cy="1216025"/>
          </a:xfrm>
        </p:spPr>
        <p:txBody>
          <a:bodyPr/>
          <a:lstStyle/>
          <a:p>
            <a:r>
              <a:rPr lang="en-US" sz="3600" b="1" dirty="0"/>
              <a:t>Continuous order matching</a:t>
            </a:r>
            <a:endParaRPr lang="hr-HR" sz="3400" dirty="0"/>
          </a:p>
        </p:txBody>
      </p:sp>
      <p:sp>
        <p:nvSpPr>
          <p:cNvPr id="64516" name="Rectangle 3"/>
          <p:cNvSpPr>
            <a:spLocks noGrp="1" noChangeArrowheads="1"/>
          </p:cNvSpPr>
          <p:nvPr>
            <p:ph type="body" sz="half" idx="1"/>
          </p:nvPr>
        </p:nvSpPr>
        <p:spPr>
          <a:xfrm>
            <a:off x="566738" y="609600"/>
            <a:ext cx="8196262" cy="5867400"/>
          </a:xfrm>
        </p:spPr>
        <p:txBody>
          <a:bodyPr>
            <a:normAutofit lnSpcReduction="10000"/>
          </a:bodyPr>
          <a:lstStyle/>
          <a:p>
            <a:pPr eaLnBrk="1" hangingPunct="1">
              <a:lnSpc>
                <a:spcPct val="150000"/>
              </a:lnSpc>
            </a:pPr>
            <a:r>
              <a:rPr lang="en-US" sz="2600" i="1" dirty="0">
                <a:latin typeface="Arial" pitchFamily="34" charset="0"/>
                <a:cs typeface="Arial" pitchFamily="34" charset="0"/>
              </a:rPr>
              <a:t>Stock V;  ceiling price :119 ; reference price: 114, floor price: 109.</a:t>
            </a:r>
          </a:p>
          <a:p>
            <a:pPr eaLnBrk="1" hangingPunct="1">
              <a:lnSpc>
                <a:spcPct val="150000"/>
              </a:lnSpc>
            </a:pPr>
            <a:r>
              <a:rPr lang="en-US" sz="2600" i="1" dirty="0">
                <a:latin typeface="Arial" pitchFamily="34" charset="0"/>
                <a:cs typeface="Arial" pitchFamily="34" charset="0"/>
              </a:rPr>
              <a:t> 9:15   Buy order, price 119; volume 5.000.</a:t>
            </a:r>
          </a:p>
          <a:p>
            <a:pPr eaLnBrk="1" hangingPunct="1">
              <a:lnSpc>
                <a:spcPct val="150000"/>
              </a:lnSpc>
            </a:pPr>
            <a:endParaRPr lang="en-US" sz="2600" i="1" dirty="0">
              <a:latin typeface="Arial" pitchFamily="34" charset="0"/>
              <a:cs typeface="Arial" pitchFamily="34" charset="0"/>
            </a:endParaRPr>
          </a:p>
          <a:p>
            <a:pPr eaLnBrk="1" hangingPunct="1">
              <a:lnSpc>
                <a:spcPct val="150000"/>
              </a:lnSpc>
            </a:pPr>
            <a:endParaRPr lang="en-US" sz="2600" i="1" dirty="0">
              <a:latin typeface="Arial" pitchFamily="34" charset="0"/>
              <a:cs typeface="Arial" pitchFamily="34" charset="0"/>
            </a:endParaRPr>
          </a:p>
          <a:p>
            <a:pPr eaLnBrk="1" hangingPunct="1">
              <a:lnSpc>
                <a:spcPct val="150000"/>
              </a:lnSpc>
            </a:pPr>
            <a:endParaRPr lang="en-US" sz="2600" i="1" dirty="0">
              <a:latin typeface="Arial" pitchFamily="34" charset="0"/>
              <a:cs typeface="Arial" pitchFamily="34" charset="0"/>
            </a:endParaRPr>
          </a:p>
          <a:p>
            <a:pPr eaLnBrk="1" hangingPunct="1">
              <a:lnSpc>
                <a:spcPct val="150000"/>
              </a:lnSpc>
            </a:pPr>
            <a:endParaRPr lang="en-US" sz="2600" i="1" dirty="0">
              <a:latin typeface="Arial" pitchFamily="34" charset="0"/>
              <a:cs typeface="Arial" pitchFamily="34" charset="0"/>
            </a:endParaRPr>
          </a:p>
          <a:p>
            <a:pPr eaLnBrk="1" hangingPunct="1">
              <a:lnSpc>
                <a:spcPct val="150000"/>
              </a:lnSpc>
            </a:pPr>
            <a:endParaRPr lang="en-US" sz="2600" i="1" dirty="0">
              <a:latin typeface="Arial" pitchFamily="34" charset="0"/>
              <a:cs typeface="Arial" pitchFamily="34" charset="0"/>
            </a:endParaRPr>
          </a:p>
          <a:p>
            <a:pPr eaLnBrk="1" hangingPunct="1">
              <a:lnSpc>
                <a:spcPct val="150000"/>
              </a:lnSpc>
            </a:pPr>
            <a:r>
              <a:rPr lang="en-US" sz="2600" i="1" dirty="0">
                <a:latin typeface="Arial" pitchFamily="34" charset="0"/>
                <a:cs typeface="Arial" pitchFamily="34" charset="0"/>
              </a:rPr>
              <a:t>9:16    Sell order, price 114, volume 1000</a:t>
            </a:r>
          </a:p>
          <a:p>
            <a:pPr eaLnBrk="1" hangingPunct="1">
              <a:buFont typeface="Wingdings" pitchFamily="2" charset="2"/>
              <a:buNone/>
            </a:pPr>
            <a:endParaRPr lang="en-US" sz="2600" i="1" dirty="0"/>
          </a:p>
          <a:p>
            <a:pPr eaLnBrk="1" hangingPunct="1"/>
            <a:endParaRPr lang="en-US" sz="2600" i="1" dirty="0"/>
          </a:p>
          <a:p>
            <a:pPr eaLnBrk="1" hangingPunct="1"/>
            <a:endParaRPr lang="en-US" sz="2600" i="1" dirty="0"/>
          </a:p>
          <a:p>
            <a:pPr eaLnBrk="1" hangingPunct="1"/>
            <a:endParaRPr lang="en-US" sz="2600" i="1" dirty="0"/>
          </a:p>
          <a:p>
            <a:pPr eaLnBrk="1" hangingPunct="1">
              <a:buFont typeface="Wingdings" pitchFamily="2" charset="2"/>
              <a:buNone/>
            </a:pPr>
            <a:endParaRPr lang="hr-HR" sz="2600" dirty="0"/>
          </a:p>
        </p:txBody>
      </p:sp>
      <p:graphicFrame>
        <p:nvGraphicFramePr>
          <p:cNvPr id="6" name="Group 71"/>
          <p:cNvGraphicFramePr>
            <a:graphicFrameLocks noGrp="1"/>
          </p:cNvGraphicFramePr>
          <p:nvPr>
            <p:ph sz="half" idx="2"/>
          </p:nvPr>
        </p:nvGraphicFramePr>
        <p:xfrm>
          <a:off x="1600200" y="2819400"/>
          <a:ext cx="5986462" cy="1876426"/>
        </p:xfrm>
        <a:graphic>
          <a:graphicData uri="http://schemas.openxmlformats.org/drawingml/2006/table">
            <a:tbl>
              <a:tblPr/>
              <a:tblGrid>
                <a:gridCol w="2173288">
                  <a:extLst>
                    <a:ext uri="{9D8B030D-6E8A-4147-A177-3AD203B41FA5}">
                      <a16:colId xmlns:a16="http://schemas.microsoft.com/office/drawing/2014/main" val="20000"/>
                    </a:ext>
                  </a:extLst>
                </a:gridCol>
                <a:gridCol w="1995487">
                  <a:extLst>
                    <a:ext uri="{9D8B030D-6E8A-4147-A177-3AD203B41FA5}">
                      <a16:colId xmlns:a16="http://schemas.microsoft.com/office/drawing/2014/main" val="20001"/>
                    </a:ext>
                  </a:extLst>
                </a:gridCol>
                <a:gridCol w="1817687">
                  <a:extLst>
                    <a:ext uri="{9D8B030D-6E8A-4147-A177-3AD203B41FA5}">
                      <a16:colId xmlns:a16="http://schemas.microsoft.com/office/drawing/2014/main" val="20002"/>
                    </a:ext>
                  </a:extLst>
                </a:gridCol>
              </a:tblGrid>
              <a:tr h="8969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Buying volume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Price </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Selling volume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94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5.000 </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119</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304800" y="0"/>
            <a:ext cx="8229600" cy="1371600"/>
          </a:xfrm>
        </p:spPr>
        <p:txBody>
          <a:bodyPr/>
          <a:lstStyle/>
          <a:p>
            <a:r>
              <a:rPr lang="en-US" sz="3200" b="1" dirty="0"/>
              <a:t>Continuous order matching</a:t>
            </a:r>
            <a:endParaRPr lang="hr-HR" sz="3400" dirty="0"/>
          </a:p>
        </p:txBody>
      </p:sp>
      <p:sp>
        <p:nvSpPr>
          <p:cNvPr id="66564" name="Rectangle 3"/>
          <p:cNvSpPr>
            <a:spLocks noGrp="1" noChangeArrowheads="1"/>
          </p:cNvSpPr>
          <p:nvPr>
            <p:ph type="body" sz="half" idx="1"/>
          </p:nvPr>
        </p:nvSpPr>
        <p:spPr>
          <a:xfrm>
            <a:off x="566738" y="1066800"/>
            <a:ext cx="7586662" cy="4953000"/>
          </a:xfrm>
        </p:spPr>
        <p:txBody>
          <a:bodyPr/>
          <a:lstStyle/>
          <a:p>
            <a:pPr eaLnBrk="1" hangingPunct="1"/>
            <a:endParaRPr lang="en-US" sz="2600" b="1" dirty="0">
              <a:latin typeface="Arial" pitchFamily="34" charset="0"/>
              <a:cs typeface="Arial" pitchFamily="34" charset="0"/>
            </a:endParaRPr>
          </a:p>
          <a:p>
            <a:pPr eaLnBrk="1" hangingPunct="1"/>
            <a:endParaRPr lang="en-US" sz="2600" b="1" dirty="0">
              <a:latin typeface="Arial" pitchFamily="34" charset="0"/>
              <a:cs typeface="Arial" pitchFamily="34" charset="0"/>
            </a:endParaRPr>
          </a:p>
          <a:p>
            <a:pPr eaLnBrk="1" hangingPunct="1"/>
            <a:endParaRPr lang="en-US" sz="2600" b="1" dirty="0">
              <a:latin typeface="Arial" pitchFamily="34" charset="0"/>
              <a:cs typeface="Arial" pitchFamily="34" charset="0"/>
            </a:endParaRPr>
          </a:p>
          <a:p>
            <a:pPr eaLnBrk="1" hangingPunct="1"/>
            <a:endParaRPr lang="en-US" sz="2600" b="1" dirty="0">
              <a:latin typeface="Arial" pitchFamily="34" charset="0"/>
              <a:cs typeface="Arial" pitchFamily="34" charset="0"/>
            </a:endParaRPr>
          </a:p>
          <a:p>
            <a:pPr eaLnBrk="1" hangingPunct="1"/>
            <a:endParaRPr lang="en-US" sz="2600" b="1" dirty="0">
              <a:latin typeface="Arial" pitchFamily="34" charset="0"/>
              <a:cs typeface="Arial" pitchFamily="34" charset="0"/>
            </a:endParaRPr>
          </a:p>
          <a:p>
            <a:pPr eaLnBrk="1" hangingPunct="1"/>
            <a:endParaRPr lang="en-US" sz="2600" b="1" dirty="0">
              <a:latin typeface="Arial" pitchFamily="34" charset="0"/>
              <a:cs typeface="Arial" pitchFamily="34" charset="0"/>
            </a:endParaRPr>
          </a:p>
          <a:p>
            <a:pPr eaLnBrk="1" hangingPunct="1">
              <a:buNone/>
            </a:pPr>
            <a:endParaRPr lang="en-US" sz="2600" dirty="0">
              <a:latin typeface="Arial" pitchFamily="34" charset="0"/>
              <a:cs typeface="Arial" pitchFamily="34" charset="0"/>
            </a:endParaRPr>
          </a:p>
          <a:p>
            <a:pPr eaLnBrk="1" hangingPunct="1">
              <a:buNone/>
            </a:pPr>
            <a:r>
              <a:rPr lang="en-US" sz="2600" dirty="0">
                <a:latin typeface="Arial" pitchFamily="34" charset="0"/>
                <a:cs typeface="Arial" pitchFamily="34" charset="0"/>
              </a:rPr>
              <a:t> 9:17  sell order, price 117, volume 7000</a:t>
            </a:r>
          </a:p>
          <a:p>
            <a:pPr eaLnBrk="1" hangingPunct="1"/>
            <a:endParaRPr lang="en-US" sz="2600" b="1" dirty="0">
              <a:latin typeface="Arial" pitchFamily="34" charset="0"/>
              <a:cs typeface="Arial" pitchFamily="34" charset="0"/>
            </a:endParaRPr>
          </a:p>
          <a:p>
            <a:pPr eaLnBrk="1" hangingPunct="1"/>
            <a:endParaRPr lang="en-US" sz="2600" dirty="0"/>
          </a:p>
          <a:p>
            <a:pPr eaLnBrk="1" hangingPunct="1"/>
            <a:endParaRPr lang="hr-HR" sz="2600" dirty="0"/>
          </a:p>
        </p:txBody>
      </p:sp>
      <p:graphicFrame>
        <p:nvGraphicFramePr>
          <p:cNvPr id="182306" name="Group 34"/>
          <p:cNvGraphicFramePr>
            <a:graphicFrameLocks noGrp="1"/>
          </p:cNvGraphicFramePr>
          <p:nvPr>
            <p:ph sz="half" idx="2"/>
          </p:nvPr>
        </p:nvGraphicFramePr>
        <p:xfrm>
          <a:off x="1447800" y="1981200"/>
          <a:ext cx="5559425" cy="2081213"/>
        </p:xfrm>
        <a:graphic>
          <a:graphicData uri="http://schemas.openxmlformats.org/drawingml/2006/table">
            <a:tbl>
              <a:tblPr/>
              <a:tblGrid>
                <a:gridCol w="1828800">
                  <a:extLst>
                    <a:ext uri="{9D8B030D-6E8A-4147-A177-3AD203B41FA5}">
                      <a16:colId xmlns:a16="http://schemas.microsoft.com/office/drawing/2014/main" val="20000"/>
                    </a:ext>
                  </a:extLst>
                </a:gridCol>
                <a:gridCol w="1751013">
                  <a:extLst>
                    <a:ext uri="{9D8B030D-6E8A-4147-A177-3AD203B41FA5}">
                      <a16:colId xmlns:a16="http://schemas.microsoft.com/office/drawing/2014/main" val="20001"/>
                    </a:ext>
                  </a:extLst>
                </a:gridCol>
                <a:gridCol w="1979612">
                  <a:extLst>
                    <a:ext uri="{9D8B030D-6E8A-4147-A177-3AD203B41FA5}">
                      <a16:colId xmlns:a16="http://schemas.microsoft.com/office/drawing/2014/main" val="20002"/>
                    </a:ext>
                  </a:extLst>
                </a:gridCol>
              </a:tblGrid>
              <a:tr h="9794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Buying volume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Price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Selling volume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4.000 </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119</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533400" y="0"/>
            <a:ext cx="8229600" cy="1371600"/>
          </a:xfrm>
        </p:spPr>
        <p:txBody>
          <a:bodyPr/>
          <a:lstStyle/>
          <a:p>
            <a:r>
              <a:rPr lang="en-US" sz="3600" b="1" dirty="0"/>
              <a:t>Continuous order matching</a:t>
            </a:r>
            <a:endParaRPr lang="hr-HR" sz="3400" dirty="0"/>
          </a:p>
        </p:txBody>
      </p:sp>
      <p:sp>
        <p:nvSpPr>
          <p:cNvPr id="68612" name="Rectangle 3"/>
          <p:cNvSpPr>
            <a:spLocks noGrp="1" noChangeArrowheads="1"/>
          </p:cNvSpPr>
          <p:nvPr>
            <p:ph type="body" sz="half" idx="1"/>
          </p:nvPr>
        </p:nvSpPr>
        <p:spPr>
          <a:xfrm>
            <a:off x="566738" y="1219200"/>
            <a:ext cx="7966075" cy="5029200"/>
          </a:xfrm>
        </p:spPr>
        <p:txBody>
          <a:bodyPr/>
          <a:lstStyle/>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r>
              <a:rPr lang="en-US" sz="2600" dirty="0">
                <a:latin typeface="Arial" pitchFamily="34" charset="0"/>
                <a:cs typeface="Arial" pitchFamily="34" charset="0"/>
              </a:rPr>
              <a:t>9:18  sell order, price 114, volume 3000</a:t>
            </a:r>
          </a:p>
          <a:p>
            <a:pPr eaLnBrk="1" hangingPunct="1"/>
            <a:endParaRPr lang="en-US" sz="2600" dirty="0">
              <a:latin typeface="Arial" pitchFamily="34" charset="0"/>
              <a:cs typeface="Arial" pitchFamily="34" charset="0"/>
            </a:endParaRPr>
          </a:p>
          <a:p>
            <a:pPr eaLnBrk="1" hangingPunct="1"/>
            <a:endParaRPr lang="hr-HR" sz="2600" dirty="0"/>
          </a:p>
        </p:txBody>
      </p:sp>
      <p:graphicFrame>
        <p:nvGraphicFramePr>
          <p:cNvPr id="186398" name="Group 30"/>
          <p:cNvGraphicFramePr>
            <a:graphicFrameLocks noGrp="1"/>
          </p:cNvGraphicFramePr>
          <p:nvPr>
            <p:ph sz="half" idx="2"/>
          </p:nvPr>
        </p:nvGraphicFramePr>
        <p:xfrm>
          <a:off x="1143000" y="2286000"/>
          <a:ext cx="5580062" cy="2071688"/>
        </p:xfrm>
        <a:graphic>
          <a:graphicData uri="http://schemas.openxmlformats.org/drawingml/2006/table">
            <a:tbl>
              <a:tblPr/>
              <a:tblGrid>
                <a:gridCol w="2074862">
                  <a:extLst>
                    <a:ext uri="{9D8B030D-6E8A-4147-A177-3AD203B41FA5}">
                      <a16:colId xmlns:a16="http://schemas.microsoft.com/office/drawing/2014/main" val="20000"/>
                    </a:ext>
                  </a:extLst>
                </a:gridCol>
                <a:gridCol w="1674813">
                  <a:extLst>
                    <a:ext uri="{9D8B030D-6E8A-4147-A177-3AD203B41FA5}">
                      <a16:colId xmlns:a16="http://schemas.microsoft.com/office/drawing/2014/main" val="20001"/>
                    </a:ext>
                  </a:extLst>
                </a:gridCol>
                <a:gridCol w="1830387">
                  <a:extLst>
                    <a:ext uri="{9D8B030D-6E8A-4147-A177-3AD203B41FA5}">
                      <a16:colId xmlns:a16="http://schemas.microsoft.com/office/drawing/2014/main" val="20002"/>
                    </a:ext>
                  </a:extLst>
                </a:gridCol>
              </a:tblGrid>
              <a:tr h="9794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Buying volume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Price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Selling volume</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2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117</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Arial" pitchFamily="34" charset="0"/>
                          <a:cs typeface="Arial" pitchFamily="34" charset="0"/>
                        </a:rPr>
                        <a:t>3.000 </a:t>
                      </a:r>
                      <a:endParaRPr kumimoji="0" lang="hr-HR" sz="2600" b="1"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sz="3200" b="1" dirty="0"/>
              <a:t>Continuous order matching</a:t>
            </a:r>
            <a:endParaRPr lang="hr-HR" sz="3400" dirty="0"/>
          </a:p>
        </p:txBody>
      </p:sp>
      <p:sp>
        <p:nvSpPr>
          <p:cNvPr id="69636" name="Rectangle 3"/>
          <p:cNvSpPr>
            <a:spLocks noGrp="1" noChangeArrowheads="1"/>
          </p:cNvSpPr>
          <p:nvPr>
            <p:ph type="body" sz="half" idx="1"/>
          </p:nvPr>
        </p:nvSpPr>
        <p:spPr>
          <a:xfrm>
            <a:off x="1143000" y="4267200"/>
            <a:ext cx="8001000" cy="1519238"/>
          </a:xfrm>
        </p:spPr>
        <p:txBody>
          <a:bodyPr>
            <a:normAutofit fontScale="25000" lnSpcReduction="20000"/>
          </a:bodyPr>
          <a:lstStyle/>
          <a:p>
            <a:pPr eaLnBrk="1" hangingPunct="1"/>
            <a:r>
              <a:rPr lang="en-US" sz="2600" dirty="0">
                <a:latin typeface="Arial" pitchFamily="34" charset="0"/>
                <a:cs typeface="Arial" pitchFamily="34" charset="0"/>
                <a:sym typeface="Wingdings" pitchFamily="2" charset="2"/>
              </a:rPr>
              <a:t>:</a:t>
            </a:r>
          </a:p>
          <a:p>
            <a:pPr eaLnBrk="1" hangingPunct="1"/>
            <a:endParaRPr lang="en-US" sz="2600" dirty="0">
              <a:latin typeface="Arial" pitchFamily="34" charset="0"/>
              <a:cs typeface="Arial" pitchFamily="34" charset="0"/>
              <a:sym typeface="Wingdings" pitchFamily="2" charset="2"/>
            </a:endParaRPr>
          </a:p>
          <a:p>
            <a:pPr eaLnBrk="1" hangingPunct="1"/>
            <a:endParaRPr lang="en-US" sz="2600" dirty="0">
              <a:latin typeface="Arial" pitchFamily="34" charset="0"/>
              <a:cs typeface="Arial" pitchFamily="34" charset="0"/>
              <a:sym typeface="Wingdings" pitchFamily="2" charset="2"/>
            </a:endParaRPr>
          </a:p>
          <a:p>
            <a:pPr eaLnBrk="1" hangingPunct="1"/>
            <a:endParaRPr lang="en-US" sz="2600" dirty="0">
              <a:latin typeface="Arial" pitchFamily="34" charset="0"/>
              <a:cs typeface="Arial" pitchFamily="34" charset="0"/>
              <a:sym typeface="Wingdings" pitchFamily="2" charset="2"/>
            </a:endParaRPr>
          </a:p>
          <a:p>
            <a:pPr eaLnBrk="1" hangingPunct="1"/>
            <a:endParaRPr lang="en-US" sz="2600" dirty="0">
              <a:latin typeface="Arial" pitchFamily="34" charset="0"/>
              <a:cs typeface="Arial" pitchFamily="34" charset="0"/>
              <a:sym typeface="Wingdings" pitchFamily="2" charset="2"/>
            </a:endParaRPr>
          </a:p>
          <a:p>
            <a:pPr eaLnBrk="1" hangingPunct="1"/>
            <a:endParaRPr lang="en-US" sz="2600" dirty="0">
              <a:latin typeface="Arial" pitchFamily="34" charset="0"/>
              <a:cs typeface="Arial" pitchFamily="34" charset="0"/>
              <a:sym typeface="Wingdings" pitchFamily="2" charset="2"/>
            </a:endParaRPr>
          </a:p>
          <a:p>
            <a:pPr eaLnBrk="1" hangingPunct="1"/>
            <a:endParaRPr lang="en-US" sz="2600" dirty="0">
              <a:latin typeface="Arial" pitchFamily="34" charset="0"/>
              <a:cs typeface="Arial" pitchFamily="34" charset="0"/>
              <a:sym typeface="Wingdings" pitchFamily="2" charset="2"/>
            </a:endParaRPr>
          </a:p>
          <a:p>
            <a:pPr eaLnBrk="1" hangingPunct="1"/>
            <a:endParaRPr lang="en-US" sz="2600" dirty="0">
              <a:latin typeface="Arial" pitchFamily="34" charset="0"/>
              <a:cs typeface="Arial" pitchFamily="34" charset="0"/>
              <a:sym typeface="Wingdings" pitchFamily="2" charset="2"/>
            </a:endParaRPr>
          </a:p>
          <a:p>
            <a:pPr eaLnBrk="1" hangingPunct="1"/>
            <a:endParaRPr lang="en-US" sz="7100" dirty="0">
              <a:latin typeface="Arial" pitchFamily="34" charset="0"/>
              <a:cs typeface="Arial" pitchFamily="34" charset="0"/>
              <a:sym typeface="Wingdings" pitchFamily="2" charset="2"/>
            </a:endParaRPr>
          </a:p>
          <a:p>
            <a:pPr eaLnBrk="1" hangingPunct="1"/>
            <a:r>
              <a:rPr lang="en-US" sz="10400" b="1" dirty="0">
                <a:latin typeface="Arial" pitchFamily="34" charset="0"/>
                <a:cs typeface="Arial" pitchFamily="34" charset="0"/>
              </a:rPr>
              <a:t>9:20,  MP buy order, volume 10.000</a:t>
            </a:r>
          </a:p>
          <a:p>
            <a:pPr eaLnBrk="1" hangingPunct="1"/>
            <a:endParaRPr lang="en-US" sz="2600" dirty="0">
              <a:latin typeface="Arial" pitchFamily="34" charset="0"/>
              <a:cs typeface="Arial" pitchFamily="34" charset="0"/>
              <a:sym typeface="Wingdings" pitchFamily="2" charset="2"/>
            </a:endParaRPr>
          </a:p>
          <a:p>
            <a:pPr eaLnBrk="1" hangingPunct="1"/>
            <a:endParaRPr lang="hr-HR" sz="2600" dirty="0"/>
          </a:p>
        </p:txBody>
      </p:sp>
      <p:graphicFrame>
        <p:nvGraphicFramePr>
          <p:cNvPr id="188480" name="Group 64"/>
          <p:cNvGraphicFramePr>
            <a:graphicFrameLocks noGrp="1"/>
          </p:cNvGraphicFramePr>
          <p:nvPr>
            <p:ph sz="half" idx="2"/>
          </p:nvPr>
        </p:nvGraphicFramePr>
        <p:xfrm>
          <a:off x="1295400" y="1752600"/>
          <a:ext cx="6705600" cy="2615883"/>
        </p:xfrm>
        <a:graphic>
          <a:graphicData uri="http://schemas.openxmlformats.org/drawingml/2006/table">
            <a:tbl>
              <a:tblPr/>
              <a:tblGrid>
                <a:gridCol w="2160193">
                  <a:extLst>
                    <a:ext uri="{9D8B030D-6E8A-4147-A177-3AD203B41FA5}">
                      <a16:colId xmlns:a16="http://schemas.microsoft.com/office/drawing/2014/main" val="20000"/>
                    </a:ext>
                  </a:extLst>
                </a:gridCol>
                <a:gridCol w="1980177">
                  <a:extLst>
                    <a:ext uri="{9D8B030D-6E8A-4147-A177-3AD203B41FA5}">
                      <a16:colId xmlns:a16="http://schemas.microsoft.com/office/drawing/2014/main" val="20001"/>
                    </a:ext>
                  </a:extLst>
                </a:gridCol>
                <a:gridCol w="2565230">
                  <a:extLst>
                    <a:ext uri="{9D8B030D-6E8A-4147-A177-3AD203B41FA5}">
                      <a16:colId xmlns:a16="http://schemas.microsoft.com/office/drawing/2014/main" val="20002"/>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Buying volume</a:t>
                      </a:r>
                      <a:endParaRPr kumimoji="0" lang="hr-HR" sz="26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Price</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Selling volume</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0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114</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3.000 </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6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117</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3.000</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en-US" sz="3600" b="1" dirty="0"/>
              <a:t>Continuous order matching</a:t>
            </a:r>
            <a:endParaRPr lang="hr-HR" sz="3400" dirty="0"/>
          </a:p>
        </p:txBody>
      </p:sp>
      <p:sp>
        <p:nvSpPr>
          <p:cNvPr id="73732" name="Rectangle 3"/>
          <p:cNvSpPr>
            <a:spLocks noGrp="1" noChangeArrowheads="1"/>
          </p:cNvSpPr>
          <p:nvPr>
            <p:ph type="body" sz="half" idx="1"/>
          </p:nvPr>
        </p:nvSpPr>
        <p:spPr>
          <a:xfrm>
            <a:off x="566738" y="1752600"/>
            <a:ext cx="7966075" cy="4267200"/>
          </a:xfrm>
        </p:spPr>
        <p:txBody>
          <a:bodyPr/>
          <a:lstStyle/>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a:p>
            <a:pPr eaLnBrk="1" hangingPunct="1"/>
            <a:endParaRPr lang="en-US" sz="2600" dirty="0">
              <a:latin typeface="Arial" pitchFamily="34" charset="0"/>
              <a:cs typeface="Arial" pitchFamily="34" charset="0"/>
            </a:endParaRPr>
          </a:p>
        </p:txBody>
      </p:sp>
      <p:graphicFrame>
        <p:nvGraphicFramePr>
          <p:cNvPr id="205870" name="Group 46"/>
          <p:cNvGraphicFramePr>
            <a:graphicFrameLocks noGrp="1"/>
          </p:cNvGraphicFramePr>
          <p:nvPr>
            <p:ph sz="half" idx="2"/>
          </p:nvPr>
        </p:nvGraphicFramePr>
        <p:xfrm>
          <a:off x="990600" y="2590800"/>
          <a:ext cx="6857999" cy="2179320"/>
        </p:xfrm>
        <a:graphic>
          <a:graphicData uri="http://schemas.openxmlformats.org/drawingml/2006/table">
            <a:tbl>
              <a:tblPr/>
              <a:tblGrid>
                <a:gridCol w="2232392">
                  <a:extLst>
                    <a:ext uri="{9D8B030D-6E8A-4147-A177-3AD203B41FA5}">
                      <a16:colId xmlns:a16="http://schemas.microsoft.com/office/drawing/2014/main" val="20000"/>
                    </a:ext>
                  </a:extLst>
                </a:gridCol>
                <a:gridCol w="2261435">
                  <a:extLst>
                    <a:ext uri="{9D8B030D-6E8A-4147-A177-3AD203B41FA5}">
                      <a16:colId xmlns:a16="http://schemas.microsoft.com/office/drawing/2014/main" val="20001"/>
                    </a:ext>
                  </a:extLst>
                </a:gridCol>
                <a:gridCol w="2364172">
                  <a:extLst>
                    <a:ext uri="{9D8B030D-6E8A-4147-A177-3AD203B41FA5}">
                      <a16:colId xmlns:a16="http://schemas.microsoft.com/office/drawing/2014/main" val="20002"/>
                    </a:ext>
                  </a:extLst>
                </a:gridCol>
              </a:tblGrid>
              <a:tr h="838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Buying volume</a:t>
                      </a:r>
                      <a:endParaRPr kumimoji="0" lang="hr-HR" sz="26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Price </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Selling volume</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4.000 </a:t>
                      </a:r>
                      <a:endParaRPr kumimoji="0" lang="hr-HR" sz="26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600" b="1" i="0" u="none" strike="noStrike" cap="none" normalizeH="0" baseline="0" dirty="0">
                          <a:ln>
                            <a:noFill/>
                          </a:ln>
                          <a:solidFill>
                            <a:schemeClr val="tx1"/>
                          </a:solidFill>
                          <a:effectLst/>
                          <a:latin typeface="Verdana" pitchFamily="34" charset="0"/>
                        </a:rPr>
                        <a:t>118</a:t>
                      </a:r>
                      <a:endParaRPr kumimoji="0" lang="hr-HR"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26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1027"/>
          <p:cNvSpPr>
            <a:spLocks noGrp="1" noChangeArrowheads="1"/>
          </p:cNvSpPr>
          <p:nvPr>
            <p:ph type="body" idx="1"/>
          </p:nvPr>
        </p:nvSpPr>
        <p:spPr>
          <a:xfrm>
            <a:off x="809625" y="1371600"/>
            <a:ext cx="7958138" cy="4495800"/>
          </a:xfrm>
          <a:noFill/>
          <a:ln/>
        </p:spPr>
        <p:txBody>
          <a:bodyPr lIns="90484" tIns="44448" rIns="90484" bIns="44448"/>
          <a:lstStyle/>
          <a:p>
            <a:r>
              <a:rPr lang="en-US" dirty="0"/>
              <a:t>Using only a portion of the proceeds for an investment</a:t>
            </a:r>
          </a:p>
          <a:p>
            <a:r>
              <a:rPr lang="en-US" dirty="0"/>
              <a:t>Borrow remaining component</a:t>
            </a:r>
          </a:p>
          <a:p>
            <a:r>
              <a:rPr lang="en-US" dirty="0"/>
              <a:t>Margin arrangements differ for stocks and futures</a:t>
            </a:r>
          </a:p>
        </p:txBody>
      </p:sp>
      <p:sp>
        <p:nvSpPr>
          <p:cNvPr id="45060" name="Rectangle 1028"/>
          <p:cNvSpPr>
            <a:spLocks noGrp="1" noChangeArrowheads="1"/>
          </p:cNvSpPr>
          <p:nvPr>
            <p:ph type="title"/>
          </p:nvPr>
        </p:nvSpPr>
        <p:spPr/>
        <p:txBody>
          <a:bodyPr/>
          <a:lstStyle/>
          <a:p>
            <a:r>
              <a:rPr lang="en-US" b="1" dirty="0"/>
              <a:t>Margin Trading</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965200" y="1600200"/>
            <a:ext cx="7646988" cy="4495800"/>
          </a:xfrm>
          <a:noFill/>
          <a:ln/>
        </p:spPr>
        <p:txBody>
          <a:bodyPr lIns="90484" tIns="44448" rIns="90484" bIns="44448">
            <a:normAutofit/>
          </a:bodyPr>
          <a:lstStyle/>
          <a:p>
            <a:pPr>
              <a:lnSpc>
                <a:spcPct val="85000"/>
              </a:lnSpc>
              <a:spcBef>
                <a:spcPct val="15000"/>
              </a:spcBef>
            </a:pPr>
            <a:r>
              <a:rPr lang="en-US" dirty="0"/>
              <a:t>Greatest margin</a:t>
            </a:r>
          </a:p>
          <a:p>
            <a:pPr lvl="1">
              <a:lnSpc>
                <a:spcPct val="85000"/>
              </a:lnSpc>
              <a:spcBef>
                <a:spcPct val="15000"/>
              </a:spcBef>
            </a:pPr>
            <a:r>
              <a:rPr lang="en-US" dirty="0"/>
              <a:t>Currently 30%</a:t>
            </a:r>
          </a:p>
          <a:p>
            <a:pPr lvl="1">
              <a:lnSpc>
                <a:spcPct val="85000"/>
              </a:lnSpc>
              <a:spcBef>
                <a:spcPct val="15000"/>
              </a:spcBef>
            </a:pPr>
            <a:r>
              <a:rPr lang="en-US" dirty="0"/>
              <a:t>Set by the securities companies</a:t>
            </a:r>
          </a:p>
          <a:p>
            <a:pPr>
              <a:lnSpc>
                <a:spcPct val="85000"/>
              </a:lnSpc>
              <a:spcBef>
                <a:spcPct val="15000"/>
              </a:spcBef>
            </a:pPr>
            <a:r>
              <a:rPr lang="en-US" dirty="0"/>
              <a:t>Minimum margin</a:t>
            </a:r>
          </a:p>
          <a:p>
            <a:pPr lvl="1">
              <a:lnSpc>
                <a:spcPct val="85000"/>
              </a:lnSpc>
              <a:spcBef>
                <a:spcPct val="15000"/>
              </a:spcBef>
            </a:pPr>
            <a:r>
              <a:rPr lang="en-US" dirty="0"/>
              <a:t>Minimum level the equity margin can be</a:t>
            </a:r>
          </a:p>
          <a:p>
            <a:pPr lvl="1">
              <a:lnSpc>
                <a:spcPct val="85000"/>
              </a:lnSpc>
              <a:spcBef>
                <a:spcPct val="15000"/>
              </a:spcBef>
              <a:buFont typeface="Wingdings" pitchFamily="2" charset="2"/>
              <a:buNone/>
            </a:pPr>
            <a:r>
              <a:rPr lang="en-US" dirty="0"/>
              <a:t>(called “maintenance” in USA)</a:t>
            </a:r>
          </a:p>
          <a:p>
            <a:pPr>
              <a:lnSpc>
                <a:spcPct val="85000"/>
              </a:lnSpc>
              <a:spcBef>
                <a:spcPct val="15000"/>
              </a:spcBef>
            </a:pPr>
            <a:r>
              <a:rPr lang="en-US" dirty="0"/>
              <a:t>Margin call</a:t>
            </a:r>
          </a:p>
          <a:p>
            <a:pPr lvl="1">
              <a:lnSpc>
                <a:spcPct val="85000"/>
              </a:lnSpc>
              <a:spcBef>
                <a:spcPct val="15000"/>
              </a:spcBef>
            </a:pPr>
            <a:r>
              <a:rPr lang="en-US" dirty="0"/>
              <a:t>Call for more equity funds</a:t>
            </a:r>
          </a:p>
        </p:txBody>
      </p:sp>
      <p:sp>
        <p:nvSpPr>
          <p:cNvPr id="46084" name="Rectangle 4"/>
          <p:cNvSpPr>
            <a:spLocks noGrp="1" noChangeArrowheads="1"/>
          </p:cNvSpPr>
          <p:nvPr>
            <p:ph type="title"/>
          </p:nvPr>
        </p:nvSpPr>
        <p:spPr/>
        <p:txBody>
          <a:bodyPr/>
          <a:lstStyle/>
          <a:p>
            <a:r>
              <a:rPr lang="en-US"/>
              <a:t>Stock Margin Trading</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60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1027"/>
          <p:cNvSpPr>
            <a:spLocks noGrp="1" noChangeArrowheads="1"/>
          </p:cNvSpPr>
          <p:nvPr>
            <p:ph type="body" idx="1"/>
          </p:nvPr>
        </p:nvSpPr>
        <p:spPr>
          <a:noFill/>
          <a:ln/>
        </p:spPr>
        <p:txBody>
          <a:bodyPr lIns="90484" tIns="44448" rIns="90484" bIns="44448"/>
          <a:lstStyle/>
          <a:p>
            <a:pPr>
              <a:buFont typeface="Wingdings" pitchFamily="2" charset="2"/>
              <a:buNone/>
            </a:pPr>
            <a:r>
              <a:rPr lang="en-US"/>
              <a:t>X Corp		$70</a:t>
            </a:r>
          </a:p>
          <a:p>
            <a:pPr>
              <a:buFont typeface="Wingdings" pitchFamily="2" charset="2"/>
              <a:buNone/>
            </a:pPr>
            <a:r>
              <a:rPr lang="en-US"/>
              <a:t>50%			Initial Margin</a:t>
            </a:r>
          </a:p>
          <a:p>
            <a:pPr>
              <a:buFont typeface="Wingdings" pitchFamily="2" charset="2"/>
              <a:buNone/>
            </a:pPr>
            <a:r>
              <a:rPr lang="en-US"/>
              <a:t>30%			Minimum Margin</a:t>
            </a:r>
          </a:p>
          <a:p>
            <a:pPr>
              <a:buFont typeface="Wingdings" pitchFamily="2" charset="2"/>
              <a:buNone/>
            </a:pPr>
            <a:r>
              <a:rPr lang="en-US"/>
              <a:t>1000			Shares Purchased</a:t>
            </a:r>
          </a:p>
          <a:p>
            <a:pPr>
              <a:buFont typeface="Wingdings" pitchFamily="2" charset="2"/>
              <a:buNone/>
            </a:pPr>
            <a:r>
              <a:rPr lang="en-US" u="sng"/>
              <a:t>Initial Position</a:t>
            </a:r>
            <a:endParaRPr lang="en-US"/>
          </a:p>
          <a:p>
            <a:pPr>
              <a:buFont typeface="Wingdings" pitchFamily="2" charset="2"/>
              <a:buNone/>
            </a:pPr>
            <a:r>
              <a:rPr lang="en-US"/>
              <a:t>Stock   $70,000  Borrowed  	$35,000</a:t>
            </a:r>
          </a:p>
          <a:p>
            <a:pPr>
              <a:buFont typeface="Wingdings" pitchFamily="2" charset="2"/>
              <a:buNone/>
            </a:pPr>
            <a:r>
              <a:rPr lang="en-US"/>
              <a:t>                            Equity      	$35,000</a:t>
            </a:r>
          </a:p>
        </p:txBody>
      </p:sp>
      <p:sp>
        <p:nvSpPr>
          <p:cNvPr id="47108" name="Rectangle 1028"/>
          <p:cNvSpPr>
            <a:spLocks noGrp="1" noChangeArrowheads="1"/>
          </p:cNvSpPr>
          <p:nvPr>
            <p:ph type="title"/>
          </p:nvPr>
        </p:nvSpPr>
        <p:spPr/>
        <p:txBody>
          <a:bodyPr/>
          <a:lstStyle/>
          <a:p>
            <a:r>
              <a:rPr lang="en-US"/>
              <a:t>Margin Trading - Initial Conditions</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4"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Margin Trading - Minimum Margin</a:t>
            </a:r>
          </a:p>
        </p:txBody>
      </p:sp>
      <p:sp>
        <p:nvSpPr>
          <p:cNvPr id="32771" name="Rectangle 3"/>
          <p:cNvSpPr>
            <a:spLocks noGrp="1" noChangeArrowheads="1"/>
          </p:cNvSpPr>
          <p:nvPr>
            <p:ph type="body" idx="1"/>
          </p:nvPr>
        </p:nvSpPr>
        <p:spPr>
          <a:xfrm>
            <a:off x="809625" y="1447800"/>
            <a:ext cx="7958138" cy="4648200"/>
          </a:xfrm>
        </p:spPr>
        <p:txBody>
          <a:bodyPr>
            <a:normAutofit/>
          </a:bodyPr>
          <a:lstStyle/>
          <a:p>
            <a:pPr>
              <a:lnSpc>
                <a:spcPct val="90000"/>
              </a:lnSpc>
              <a:buFont typeface="Wingdings" pitchFamily="2" charset="2"/>
              <a:buNone/>
            </a:pPr>
            <a:r>
              <a:rPr lang="en-US" dirty="0"/>
              <a:t>Stock price falls to $60 per share</a:t>
            </a:r>
          </a:p>
          <a:p>
            <a:pPr>
              <a:lnSpc>
                <a:spcPct val="90000"/>
              </a:lnSpc>
              <a:buFont typeface="Wingdings" pitchFamily="2" charset="2"/>
              <a:buNone/>
            </a:pPr>
            <a:endParaRPr lang="en-US" dirty="0"/>
          </a:p>
          <a:p>
            <a:pPr>
              <a:lnSpc>
                <a:spcPct val="90000"/>
              </a:lnSpc>
              <a:buFont typeface="Wingdings" pitchFamily="2" charset="2"/>
              <a:buNone/>
            </a:pPr>
            <a:r>
              <a:rPr lang="en-US" u="sng" dirty="0"/>
              <a:t>New Position</a:t>
            </a:r>
          </a:p>
          <a:p>
            <a:pPr>
              <a:lnSpc>
                <a:spcPct val="90000"/>
              </a:lnSpc>
              <a:buFont typeface="Wingdings" pitchFamily="2" charset="2"/>
              <a:buNone/>
            </a:pPr>
            <a:r>
              <a:rPr lang="en-US" dirty="0"/>
              <a:t>Stock   $60,000  Borrowed   $35,000</a:t>
            </a:r>
          </a:p>
          <a:p>
            <a:pPr>
              <a:lnSpc>
                <a:spcPct val="90000"/>
              </a:lnSpc>
              <a:buFont typeface="Wingdings" pitchFamily="2" charset="2"/>
              <a:buNone/>
            </a:pPr>
            <a:r>
              <a:rPr lang="en-US" dirty="0"/>
              <a:t>                              Equity       $25,000</a:t>
            </a:r>
          </a:p>
          <a:p>
            <a:pPr>
              <a:lnSpc>
                <a:spcPct val="90000"/>
              </a:lnSpc>
              <a:buFont typeface="Wingdings" pitchFamily="2" charset="2"/>
              <a:buNone/>
            </a:pPr>
            <a:endParaRPr lang="en-US" dirty="0"/>
          </a:p>
          <a:p>
            <a:pPr>
              <a:lnSpc>
                <a:spcPct val="90000"/>
              </a:lnSpc>
              <a:buFont typeface="Wingdings" pitchFamily="2" charset="2"/>
              <a:buNone/>
            </a:pPr>
            <a:r>
              <a:rPr lang="en-US" dirty="0"/>
              <a:t>Margin% = $25,000/$60,000 = 41.67%</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4"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Margin Trading - Margin Call</a:t>
            </a:r>
          </a:p>
        </p:txBody>
      </p:sp>
      <p:sp>
        <p:nvSpPr>
          <p:cNvPr id="33795" name="Rectangle 3"/>
          <p:cNvSpPr>
            <a:spLocks noGrp="1" noChangeArrowheads="1"/>
          </p:cNvSpPr>
          <p:nvPr>
            <p:ph type="body" idx="1"/>
          </p:nvPr>
        </p:nvSpPr>
        <p:spPr>
          <a:xfrm>
            <a:off x="809625" y="1981200"/>
            <a:ext cx="7958138" cy="1676400"/>
          </a:xfrm>
        </p:spPr>
        <p:txBody>
          <a:bodyPr/>
          <a:lstStyle/>
          <a:p>
            <a:pPr marL="338138" indent="-338138"/>
            <a:r>
              <a:rPr lang="en-US" dirty="0"/>
              <a:t>How far can the stock price fall before a margin call?</a:t>
            </a:r>
          </a:p>
          <a:p>
            <a:pPr marL="338138" indent="-338138">
              <a:buFont typeface="Wingdings" pitchFamily="2" charset="2"/>
              <a:buNone/>
            </a:pPr>
            <a:endParaRPr lang="en-US" dirty="0"/>
          </a:p>
        </p:txBody>
      </p:sp>
      <p:graphicFrame>
        <p:nvGraphicFramePr>
          <p:cNvPr id="33796" name="Object 4"/>
          <p:cNvGraphicFramePr>
            <a:graphicFrameLocks noChangeAspect="1"/>
          </p:cNvGraphicFramePr>
          <p:nvPr/>
        </p:nvGraphicFramePr>
        <p:xfrm>
          <a:off x="3352800" y="3962400"/>
          <a:ext cx="2032000" cy="4318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962400"/>
                        <a:ext cx="2032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 name="Text Box 5"/>
          <p:cNvSpPr txBox="1">
            <a:spLocks noChangeArrowheads="1"/>
          </p:cNvSpPr>
          <p:nvPr/>
        </p:nvSpPr>
        <p:spPr bwMode="auto">
          <a:xfrm>
            <a:off x="685800" y="5105400"/>
            <a:ext cx="8001000" cy="1052596"/>
          </a:xfrm>
          <a:prstGeom prst="rect">
            <a:avLst/>
          </a:prstGeom>
          <a:noFill/>
          <a:ln w="9525">
            <a:noFill/>
            <a:miter lim="800000"/>
            <a:headEnd/>
            <a:tailEnd/>
          </a:ln>
          <a:effectLst/>
        </p:spPr>
        <p:txBody>
          <a:bodyPr wrap="square">
            <a:spAutoFit/>
          </a:bodyPr>
          <a:lstStyle/>
          <a:p>
            <a:pPr algn="l">
              <a:lnSpc>
                <a:spcPct val="90000"/>
              </a:lnSpc>
              <a:spcBef>
                <a:spcPct val="20000"/>
              </a:spcBef>
              <a:buClr>
                <a:srgbClr val="003399"/>
              </a:buClr>
              <a:buFont typeface="Wingdings" pitchFamily="2" charset="2"/>
              <a:buNone/>
            </a:pPr>
            <a:r>
              <a:rPr lang="en-US" dirty="0">
                <a:solidFill>
                  <a:srgbClr val="003399"/>
                </a:solidFill>
                <a:latin typeface="Verdana" pitchFamily="34" charset="0"/>
              </a:rPr>
              <a:t>Therefore, P = $50</a:t>
            </a:r>
          </a:p>
          <a:p>
            <a:pPr algn="l">
              <a:lnSpc>
                <a:spcPct val="90000"/>
              </a:lnSpc>
              <a:spcBef>
                <a:spcPct val="20000"/>
              </a:spcBef>
              <a:buClr>
                <a:srgbClr val="003399"/>
              </a:buClr>
              <a:buFont typeface="Wingdings" pitchFamily="2" charset="2"/>
              <a:buNone/>
            </a:pPr>
            <a:endParaRPr lang="en-US" dirty="0">
              <a:solidFill>
                <a:srgbClr val="003399"/>
              </a:solidFill>
              <a:latin typeface="Verdana" pitchFamily="34" charset="0"/>
            </a:endParaRPr>
          </a:p>
          <a:p>
            <a:pPr algn="l">
              <a:lnSpc>
                <a:spcPct val="90000"/>
              </a:lnSpc>
              <a:spcBef>
                <a:spcPct val="20000"/>
              </a:spcBef>
              <a:buClr>
                <a:srgbClr val="003399"/>
              </a:buClr>
              <a:buFont typeface="Wingdings" pitchFamily="2" charset="2"/>
              <a:buNone/>
            </a:pPr>
            <a:r>
              <a:rPr lang="en-US" sz="2400" dirty="0">
                <a:solidFill>
                  <a:srgbClr val="003399"/>
                </a:solidFill>
                <a:latin typeface="Verdana" pitchFamily="34" charset="0"/>
              </a:rPr>
              <a:t>Note: 1,000xP – Amount Borrowed = Equity</a:t>
            </a:r>
            <a:endParaRPr lang="en-US" sz="2400" dirty="0"/>
          </a:p>
        </p:txBody>
      </p:sp>
      <p:graphicFrame>
        <p:nvGraphicFramePr>
          <p:cNvPr id="33798" name="Object 6"/>
          <p:cNvGraphicFramePr>
            <a:graphicFrameLocks noChangeAspect="1"/>
          </p:cNvGraphicFramePr>
          <p:nvPr/>
        </p:nvGraphicFramePr>
        <p:xfrm>
          <a:off x="2057400" y="3886200"/>
          <a:ext cx="5529263" cy="1173163"/>
        </p:xfrm>
        <a:graphic>
          <a:graphicData uri="http://schemas.openxmlformats.org/presentationml/2006/ole">
            <mc:AlternateContent xmlns:mc="http://schemas.openxmlformats.org/markup-compatibility/2006">
              <mc:Choice xmlns:v="urn:schemas-microsoft-com:vml" Requires="v">
                <p:oleObj name="Equation" r:id="rId4" imgW="2031840" imgH="431640" progId="Equation.3">
                  <p:embed/>
                </p:oleObj>
              </mc:Choice>
              <mc:Fallback>
                <p:oleObj name="Equation" r:id="rId4" imgW="2031840" imgH="431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86200"/>
                        <a:ext cx="5529263"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P spid="337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marL="471488" indent="-471488">
              <a:spcAft>
                <a:spcPct val="20000"/>
              </a:spcAft>
              <a:defRPr/>
            </a:pPr>
            <a:r>
              <a:rPr lang="en-AU" b="1" dirty="0"/>
              <a:t>Overview of stock market (self-study)</a:t>
            </a:r>
            <a:endParaRPr lang="en-US" b="1" dirty="0">
              <a:solidFill>
                <a:schemeClr val="tx1">
                  <a:lumMod val="95000"/>
                  <a:lumOff val="5000"/>
                </a:schemeClr>
              </a:solidFill>
            </a:endParaRPr>
          </a:p>
        </p:txBody>
      </p:sp>
      <p:sp>
        <p:nvSpPr>
          <p:cNvPr id="14339" name="Rectangle 3"/>
          <p:cNvSpPr>
            <a:spLocks noGrp="1" noChangeArrowheads="1"/>
          </p:cNvSpPr>
          <p:nvPr>
            <p:ph type="body" idx="1"/>
          </p:nvPr>
        </p:nvSpPr>
        <p:spPr>
          <a:xfrm>
            <a:off x="-76200" y="1295400"/>
            <a:ext cx="9448800" cy="5486400"/>
          </a:xfrm>
        </p:spPr>
        <p:txBody>
          <a:bodyPr/>
          <a:lstStyle/>
          <a:p>
            <a:pPr eaLnBrk="1" hangingPunct="1">
              <a:spcBef>
                <a:spcPct val="50000"/>
              </a:spcBef>
              <a:buFont typeface="Wingdings" pitchFamily="2" charset="2"/>
              <a:buChar char="§"/>
            </a:pPr>
            <a:r>
              <a:rPr lang="en-US" sz="3000" dirty="0"/>
              <a:t>Stocks: represent ownership of firm’s net assets.</a:t>
            </a:r>
          </a:p>
          <a:p>
            <a:pPr eaLnBrk="1" hangingPunct="1">
              <a:spcBef>
                <a:spcPct val="50000"/>
              </a:spcBef>
              <a:buFont typeface="Wingdings" pitchFamily="2" charset="2"/>
              <a:buChar char="§"/>
            </a:pPr>
            <a:r>
              <a:rPr lang="en-US" sz="3000" dirty="0"/>
              <a:t>Common stocks versus preferred stocks.</a:t>
            </a:r>
          </a:p>
          <a:p>
            <a:pPr eaLnBrk="1" hangingPunct="1">
              <a:spcBef>
                <a:spcPct val="50000"/>
              </a:spcBef>
              <a:buNone/>
            </a:pPr>
            <a:r>
              <a:rPr lang="en-US" sz="3000" b="1" i="1" dirty="0"/>
              <a:t>Primary market trading</a:t>
            </a:r>
          </a:p>
          <a:p>
            <a:pPr eaLnBrk="1" hangingPunct="1">
              <a:spcBef>
                <a:spcPct val="50000"/>
              </a:spcBef>
              <a:buFont typeface="Wingdings" pitchFamily="2" charset="2"/>
              <a:buChar char="§"/>
            </a:pPr>
            <a:r>
              <a:rPr lang="en-US" sz="3000" dirty="0"/>
              <a:t>Public offerings and private placements.</a:t>
            </a:r>
          </a:p>
          <a:p>
            <a:pPr eaLnBrk="1" hangingPunct="1">
              <a:spcBef>
                <a:spcPct val="50000"/>
              </a:spcBef>
              <a:buNone/>
            </a:pPr>
            <a:r>
              <a:rPr lang="en-US" sz="3000" b="1" i="1" dirty="0"/>
              <a:t>Secondary market trading</a:t>
            </a:r>
          </a:p>
          <a:p>
            <a:pPr eaLnBrk="1" hangingPunct="1">
              <a:spcBef>
                <a:spcPct val="50000"/>
              </a:spcBef>
              <a:buFont typeface="Wingdings" pitchFamily="2" charset="2"/>
              <a:buChar char="§"/>
            </a:pPr>
            <a:r>
              <a:rPr lang="en-US" sz="3000" dirty="0"/>
              <a:t>Exchanges and over-the-counter markets.</a:t>
            </a:r>
          </a:p>
          <a:p>
            <a:pPr eaLnBrk="1" hangingPunct="1">
              <a:spcBef>
                <a:spcPct val="50000"/>
              </a:spcBef>
              <a:buFont typeface="Wingdings" pitchFamily="2" charset="2"/>
              <a:buChar char="§"/>
            </a:pPr>
            <a:r>
              <a:rPr lang="en-US" sz="3000" dirty="0"/>
              <a:t>Quote-driven markets and order-driven markets.</a:t>
            </a:r>
          </a:p>
          <a:p>
            <a:pPr eaLnBrk="1" hangingPunct="1">
              <a:spcBef>
                <a:spcPct val="50000"/>
              </a:spcBef>
              <a:buFontTx/>
              <a:buNone/>
            </a:pPr>
            <a:r>
              <a:rPr lang="en-US" sz="2000" i="1" dirty="0"/>
              <a:t>      (Refer: Madura 9</a:t>
            </a:r>
            <a:r>
              <a:rPr lang="en-US" sz="2000" i="1" baseline="30000" dirty="0"/>
              <a:t>th</a:t>
            </a:r>
            <a:r>
              <a:rPr lang="en-US" sz="2000" i="1" dirty="0"/>
              <a:t> Chapter 10, Chapter 12) </a:t>
            </a:r>
          </a:p>
          <a:p>
            <a:pPr eaLnBrk="1" hangingPunct="1">
              <a:spcBef>
                <a:spcPct val="50000"/>
              </a:spcBef>
              <a:buFont typeface="Wingdings" pitchFamily="2" charset="2"/>
              <a:buChar char="§"/>
            </a:pPr>
            <a:endParaRPr lang="en-US" sz="3000" dirty="0"/>
          </a:p>
          <a:p>
            <a:pPr eaLnBrk="1" hangingPunct="1">
              <a:spcBef>
                <a:spcPct val="50000"/>
              </a:spcBef>
              <a:buFontTx/>
              <a:buNone/>
            </a:pPr>
            <a:endParaRPr lang="en-US" sz="2600" dirty="0"/>
          </a:p>
          <a:p>
            <a:pPr eaLnBrk="1" hangingPunct="1">
              <a:buFontTx/>
              <a:buNone/>
            </a:pPr>
            <a:endParaRPr 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Rectangle 9"/>
          <p:cNvSpPr>
            <a:spLocks noGrp="1" noChangeArrowheads="1"/>
          </p:cNvSpPr>
          <p:nvPr>
            <p:ph type="title"/>
          </p:nvPr>
        </p:nvSpPr>
        <p:spPr/>
        <p:txBody>
          <a:bodyPr/>
          <a:lstStyle/>
          <a:p>
            <a:r>
              <a:rPr lang="en-US"/>
              <a:t>Margin Trading</a:t>
            </a:r>
          </a:p>
        </p:txBody>
      </p:sp>
      <p:sp>
        <p:nvSpPr>
          <p:cNvPr id="40970" name="Rectangle 10"/>
          <p:cNvSpPr>
            <a:spLocks noGrp="1" noChangeArrowheads="1"/>
          </p:cNvSpPr>
          <p:nvPr>
            <p:ph type="body" idx="1"/>
          </p:nvPr>
        </p:nvSpPr>
        <p:spPr/>
        <p:txBody>
          <a:bodyPr/>
          <a:lstStyle/>
          <a:p>
            <a:pPr>
              <a:lnSpc>
                <a:spcPct val="90000"/>
              </a:lnSpc>
              <a:spcBef>
                <a:spcPct val="40000"/>
              </a:spcBef>
            </a:pPr>
            <a:r>
              <a:rPr lang="en-US"/>
              <a:t> Advantages </a:t>
            </a:r>
          </a:p>
          <a:p>
            <a:pPr lvl="1">
              <a:lnSpc>
                <a:spcPct val="90000"/>
              </a:lnSpc>
              <a:spcBef>
                <a:spcPct val="10000"/>
              </a:spcBef>
            </a:pPr>
            <a:r>
              <a:rPr lang="en-US"/>
              <a:t>  Allows use of financial leverage</a:t>
            </a:r>
          </a:p>
          <a:p>
            <a:pPr lvl="1">
              <a:lnSpc>
                <a:spcPct val="90000"/>
              </a:lnSpc>
              <a:spcBef>
                <a:spcPct val="10000"/>
              </a:spcBef>
            </a:pPr>
            <a:r>
              <a:rPr lang="en-US"/>
              <a:t>  Magnifies profits  </a:t>
            </a:r>
          </a:p>
          <a:p>
            <a:pPr>
              <a:lnSpc>
                <a:spcPct val="90000"/>
              </a:lnSpc>
              <a:spcBef>
                <a:spcPct val="50000"/>
              </a:spcBef>
            </a:pPr>
            <a:r>
              <a:rPr lang="en-US"/>
              <a:t>  Disadvantages</a:t>
            </a:r>
          </a:p>
          <a:p>
            <a:pPr lvl="1">
              <a:lnSpc>
                <a:spcPct val="90000"/>
              </a:lnSpc>
              <a:spcBef>
                <a:spcPct val="10000"/>
              </a:spcBef>
            </a:pPr>
            <a:r>
              <a:rPr lang="en-US"/>
              <a:t>  Magnifies losses</a:t>
            </a:r>
          </a:p>
          <a:p>
            <a:pPr lvl="1">
              <a:lnSpc>
                <a:spcPct val="90000"/>
              </a:lnSpc>
              <a:spcBef>
                <a:spcPct val="10000"/>
              </a:spcBef>
            </a:pPr>
            <a:r>
              <a:rPr lang="en-US"/>
              <a:t>  Interest expense on margin loan</a:t>
            </a:r>
          </a:p>
          <a:p>
            <a:pPr lvl="1">
              <a:lnSpc>
                <a:spcPct val="90000"/>
              </a:lnSpc>
              <a:spcBef>
                <a:spcPct val="10000"/>
              </a:spcBef>
            </a:pPr>
            <a:r>
              <a:rPr lang="en-US"/>
              <a:t>  Margin calls</a:t>
            </a:r>
          </a:p>
          <a:p>
            <a:pPr>
              <a:lnSpc>
                <a:spcPct val="90000"/>
              </a:lnSpc>
            </a:pP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96" name="Rectangle 12"/>
          <p:cNvSpPr>
            <a:spLocks noChangeArrowheads="1"/>
          </p:cNvSpPr>
          <p:nvPr/>
        </p:nvSpPr>
        <p:spPr bwMode="auto">
          <a:xfrm>
            <a:off x="1295400" y="4191000"/>
            <a:ext cx="7315200" cy="723900"/>
          </a:xfrm>
          <a:prstGeom prst="rect">
            <a:avLst/>
          </a:prstGeom>
          <a:noFill/>
          <a:ln w="9525">
            <a:noFill/>
            <a:miter lim="800000"/>
            <a:headEnd/>
            <a:tailEnd/>
          </a:ln>
          <a:effectLst/>
        </p:spPr>
        <p:txBody>
          <a:bodyPr/>
          <a:lstStyle/>
          <a:p>
            <a:pPr marL="292100" indent="-292100" eaLnBrk="1" hangingPunct="1">
              <a:spcBef>
                <a:spcPct val="30000"/>
              </a:spcBef>
            </a:pPr>
            <a:endParaRPr lang="en-US" sz="2800" b="1" i="1"/>
          </a:p>
          <a:p>
            <a:pPr marL="685800" lvl="1" indent="-279400" eaLnBrk="1" hangingPunct="1">
              <a:spcBef>
                <a:spcPct val="30000"/>
              </a:spcBef>
            </a:pPr>
            <a:endParaRPr lang="en-US"/>
          </a:p>
        </p:txBody>
      </p:sp>
      <p:sp>
        <p:nvSpPr>
          <p:cNvPr id="42002" name="Rectangle 18"/>
          <p:cNvSpPr>
            <a:spLocks noGrp="1" noChangeArrowheads="1"/>
          </p:cNvSpPr>
          <p:nvPr>
            <p:ph type="title"/>
          </p:nvPr>
        </p:nvSpPr>
        <p:spPr/>
        <p:txBody>
          <a:bodyPr/>
          <a:lstStyle/>
          <a:p>
            <a:r>
              <a:rPr lang="en-US"/>
              <a:t>Margin Formulas</a:t>
            </a:r>
          </a:p>
        </p:txBody>
      </p:sp>
      <p:sp>
        <p:nvSpPr>
          <p:cNvPr id="42003" name="Rectangle 19"/>
          <p:cNvSpPr>
            <a:spLocks noGrp="1" noChangeArrowheads="1"/>
          </p:cNvSpPr>
          <p:nvPr>
            <p:ph type="body" idx="1"/>
          </p:nvPr>
        </p:nvSpPr>
        <p:spPr>
          <a:xfrm>
            <a:off x="1066800" y="1219200"/>
            <a:ext cx="7772400" cy="4572000"/>
          </a:xfrm>
        </p:spPr>
        <p:txBody>
          <a:bodyPr/>
          <a:lstStyle/>
          <a:p>
            <a:r>
              <a:rPr lang="en-US" sz="2400"/>
              <a:t>Basic Margin Formula</a:t>
            </a:r>
          </a:p>
          <a:p>
            <a:pPr>
              <a:spcBef>
                <a:spcPct val="480000"/>
              </a:spcBef>
            </a:pPr>
            <a:r>
              <a:rPr lang="en-US" sz="2400"/>
              <a:t>Example : buy 100 shares of stock at $40 per share, initial margin requirement is 70%. What happens when stock price moves to $65?</a:t>
            </a:r>
          </a:p>
        </p:txBody>
      </p:sp>
      <p:graphicFrame>
        <p:nvGraphicFramePr>
          <p:cNvPr id="42004" name="Object 20"/>
          <p:cNvGraphicFramePr>
            <a:graphicFrameLocks noChangeAspect="1"/>
          </p:cNvGraphicFramePr>
          <p:nvPr/>
        </p:nvGraphicFramePr>
        <p:xfrm>
          <a:off x="1676400" y="1828800"/>
          <a:ext cx="5257800" cy="1406525"/>
        </p:xfrm>
        <a:graphic>
          <a:graphicData uri="http://schemas.openxmlformats.org/presentationml/2006/ole">
            <mc:AlternateContent xmlns:mc="http://schemas.openxmlformats.org/markup-compatibility/2006">
              <mc:Choice xmlns:v="urn:schemas-microsoft-com:vml" Requires="v">
                <p:oleObj name="Equation" r:id="rId2" imgW="2895600" imgH="774700" progId="">
                  <p:embed/>
                </p:oleObj>
              </mc:Choice>
              <mc:Fallback>
                <p:oleObj name="Equation" r:id="rId2" imgW="2895600" imgH="7747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8800"/>
                        <a:ext cx="52578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6" name="Object 22"/>
          <p:cNvGraphicFramePr>
            <a:graphicFrameLocks noChangeAspect="1"/>
          </p:cNvGraphicFramePr>
          <p:nvPr/>
        </p:nvGraphicFramePr>
        <p:xfrm>
          <a:off x="1257300" y="4913313"/>
          <a:ext cx="6210300" cy="695325"/>
        </p:xfrm>
        <a:graphic>
          <a:graphicData uri="http://schemas.openxmlformats.org/presentationml/2006/ole">
            <mc:AlternateContent xmlns:mc="http://schemas.openxmlformats.org/markup-compatibility/2006">
              <mc:Choice xmlns:v="urn:schemas-microsoft-com:vml" Requires="v">
                <p:oleObj name="Equation" r:id="rId4" imgW="3632200" imgH="406400" progId="">
                  <p:embed/>
                </p:oleObj>
              </mc:Choice>
              <mc:Fallback>
                <p:oleObj name="Equation" r:id="rId4" imgW="3632200" imgH="4064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4913313"/>
                        <a:ext cx="62103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1+#ppt_w/2"/>
                                          </p:val>
                                        </p:tav>
                                        <p:tav tm="100000">
                                          <p:val>
                                            <p:strVal val="#ppt_x"/>
                                          </p:val>
                                        </p:tav>
                                      </p:tavLst>
                                    </p:anim>
                                    <p:anim calcmode="lin" valueType="num">
                                      <p:cBhvr additive="base">
                                        <p:cTn id="8" dur="500" fill="hold"/>
                                        <p:tgtEl>
                                          <p:spTgt spid="41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a:t>Leveraging effect of margin purchases</a:t>
            </a:r>
            <a:endParaRPr lang="en-CA"/>
          </a:p>
        </p:txBody>
      </p:sp>
      <p:sp>
        <p:nvSpPr>
          <p:cNvPr id="55299" name="Rectangle 3"/>
          <p:cNvSpPr>
            <a:spLocks noGrp="1" noChangeArrowheads="1"/>
          </p:cNvSpPr>
          <p:nvPr>
            <p:ph type="body" idx="1"/>
          </p:nvPr>
        </p:nvSpPr>
        <p:spPr>
          <a:xfrm>
            <a:off x="609600" y="1752600"/>
            <a:ext cx="8234363" cy="4567238"/>
          </a:xfrm>
        </p:spPr>
        <p:txBody>
          <a:bodyPr/>
          <a:lstStyle/>
          <a:p>
            <a:pPr marL="296863" indent="-296863"/>
            <a:r>
              <a:rPr lang="en-US" dirty="0"/>
              <a:t>You buy 200 shares of XYZ at $100, expecting a 30% appreciation of the stock in one year:</a:t>
            </a:r>
          </a:p>
          <a:p>
            <a:pPr lvl="1"/>
            <a:r>
              <a:rPr lang="en-US" dirty="0"/>
              <a:t>Initial margin: 50% </a:t>
            </a:r>
          </a:p>
          <a:p>
            <a:pPr lvl="1"/>
            <a:r>
              <a:rPr lang="en-US" dirty="0"/>
              <a:t>Financed by a 9% loan for one year</a:t>
            </a:r>
          </a:p>
          <a:p>
            <a:pPr lvl="1"/>
            <a:r>
              <a:rPr lang="en-US" dirty="0"/>
              <a:t>Expected net return: 51%</a:t>
            </a:r>
          </a:p>
          <a:p>
            <a:pPr marL="296863" indent="-296863"/>
            <a:r>
              <a:rPr lang="en-US" dirty="0"/>
              <a:t>A 30% drop in the price, though, brings a negative rate of return of -69%.</a:t>
            </a:r>
            <a:endParaRPr lang="en-CA" dirty="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p:txBody>
          <a:bodyPr>
            <a:normAutofit fontScale="90000"/>
          </a:bodyPr>
          <a:lstStyle/>
          <a:p>
            <a:r>
              <a:rPr lang="en-US" sz="3600" dirty="0">
                <a:cs typeface="Courier New" pitchFamily="49" charset="0"/>
              </a:rPr>
              <a:t>Effect of Margin </a:t>
            </a:r>
            <a:br>
              <a:rPr lang="en-US" sz="3600" dirty="0">
                <a:cs typeface="Courier New" pitchFamily="49" charset="0"/>
              </a:rPr>
            </a:br>
            <a:r>
              <a:rPr lang="en-US" sz="3600" dirty="0">
                <a:cs typeface="Courier New" pitchFamily="49" charset="0"/>
              </a:rPr>
              <a:t>on Security Returns</a:t>
            </a:r>
            <a:endParaRPr lang="en-US" dirty="0">
              <a:cs typeface="Courier New" pitchFamily="49" charset="0"/>
            </a:endParaRPr>
          </a:p>
        </p:txBody>
      </p:sp>
      <p:pic>
        <p:nvPicPr>
          <p:cNvPr id="79879" name="Picture 7"/>
          <p:cNvPicPr>
            <a:picLocks noChangeAspect="1" noChangeArrowheads="1"/>
          </p:cNvPicPr>
          <p:nvPr/>
        </p:nvPicPr>
        <p:blipFill>
          <a:blip r:embed="rId2" cstate="print"/>
          <a:srcRect/>
          <a:stretch>
            <a:fillRect/>
          </a:stretch>
        </p:blipFill>
        <p:spPr bwMode="auto">
          <a:xfrm>
            <a:off x="2338388" y="1549400"/>
            <a:ext cx="5229225" cy="4581525"/>
          </a:xfrm>
          <a:prstGeom prst="rect">
            <a:avLst/>
          </a:prstGeom>
          <a:noFill/>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0" name="Rectangle 12"/>
          <p:cNvSpPr>
            <a:spLocks noGrp="1" noChangeArrowheads="1"/>
          </p:cNvSpPr>
          <p:nvPr>
            <p:ph type="title"/>
          </p:nvPr>
        </p:nvSpPr>
        <p:spPr/>
        <p:txBody>
          <a:bodyPr/>
          <a:lstStyle/>
          <a:p>
            <a:r>
              <a:rPr lang="en-US"/>
              <a:t>Margin Formulas (cont’d)</a:t>
            </a:r>
          </a:p>
        </p:txBody>
      </p:sp>
      <p:sp>
        <p:nvSpPr>
          <p:cNvPr id="43021" name="Rectangle 13"/>
          <p:cNvSpPr>
            <a:spLocks noGrp="1" noChangeArrowheads="1"/>
          </p:cNvSpPr>
          <p:nvPr>
            <p:ph type="body" idx="1"/>
          </p:nvPr>
        </p:nvSpPr>
        <p:spPr>
          <a:xfrm>
            <a:off x="1066800" y="1219200"/>
            <a:ext cx="7772400" cy="4572000"/>
          </a:xfrm>
        </p:spPr>
        <p:txBody>
          <a:bodyPr>
            <a:normAutofit fontScale="92500"/>
          </a:bodyPr>
          <a:lstStyle/>
          <a:p>
            <a:pPr>
              <a:lnSpc>
                <a:spcPct val="80000"/>
              </a:lnSpc>
            </a:pPr>
            <a:r>
              <a:rPr lang="en-US" sz="2400"/>
              <a:t>Return on Invested Capital</a:t>
            </a:r>
          </a:p>
          <a:p>
            <a:pPr>
              <a:lnSpc>
                <a:spcPct val="80000"/>
              </a:lnSpc>
              <a:spcBef>
                <a:spcPct val="400000"/>
              </a:spcBef>
            </a:pPr>
            <a:endParaRPr lang="en-US" sz="2400"/>
          </a:p>
          <a:p>
            <a:pPr>
              <a:lnSpc>
                <a:spcPct val="80000"/>
              </a:lnSpc>
              <a:spcBef>
                <a:spcPct val="400000"/>
              </a:spcBef>
            </a:pPr>
            <a:r>
              <a:rPr lang="en-US" sz="2400"/>
              <a:t>Example: buy 100 shares at $50 each, expect the price to rise to $75 in 6 months. Stock pays $2/share annual dividends. You can buy on 50% margin with 10% annual interest rate on the loan. What is the expected return on invested capital?</a:t>
            </a:r>
          </a:p>
        </p:txBody>
      </p:sp>
      <p:graphicFrame>
        <p:nvGraphicFramePr>
          <p:cNvPr id="43022" name="Object 14"/>
          <p:cNvGraphicFramePr>
            <a:graphicFrameLocks noChangeAspect="1"/>
          </p:cNvGraphicFramePr>
          <p:nvPr/>
        </p:nvGraphicFramePr>
        <p:xfrm>
          <a:off x="1371600" y="2354263"/>
          <a:ext cx="7467600" cy="1724025"/>
        </p:xfrm>
        <a:graphic>
          <a:graphicData uri="http://schemas.openxmlformats.org/presentationml/2006/ole">
            <mc:AlternateContent xmlns:mc="http://schemas.openxmlformats.org/markup-compatibility/2006">
              <mc:Choice xmlns:v="urn:schemas-microsoft-com:vml" Requires="v">
                <p:oleObj name="Equation" r:id="rId2" imgW="5003800" imgH="1155700" progId="">
                  <p:embed/>
                </p:oleObj>
              </mc:Choice>
              <mc:Fallback>
                <p:oleObj name="Equation" r:id="rId2" imgW="5003800" imgH="11557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54263"/>
                        <a:ext cx="74676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 ratio</a:t>
            </a:r>
          </a:p>
        </p:txBody>
      </p:sp>
      <p:sp>
        <p:nvSpPr>
          <p:cNvPr id="3" name="Content Placeholder 2"/>
          <p:cNvSpPr>
            <a:spLocks noGrp="1"/>
          </p:cNvSpPr>
          <p:nvPr>
            <p:ph idx="1"/>
          </p:nvPr>
        </p:nvSpPr>
        <p:spPr/>
        <p:txBody>
          <a:bodyPr/>
          <a:lstStyle/>
          <a:p>
            <a:r>
              <a:rPr lang="en-US" dirty="0">
                <a:solidFill>
                  <a:srgbClr val="FF0000"/>
                </a:solidFill>
              </a:rPr>
              <a:t>The leverage ratio is the ratio of the value of the position to the value of the equity investment in it.</a:t>
            </a:r>
          </a:p>
          <a:p>
            <a:r>
              <a:rPr lang="en-US" dirty="0"/>
              <a:t>The leverage ratio indicates how many times larger a position is than the equity that supports to. </a:t>
            </a:r>
          </a:p>
          <a:p>
            <a:r>
              <a:rPr lang="en-US" dirty="0"/>
              <a:t>Maximum leverage ratio= 1/minimum margin requirement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Problem 1</a:t>
            </a:r>
          </a:p>
        </p:txBody>
      </p:sp>
      <p:sp>
        <p:nvSpPr>
          <p:cNvPr id="3" name="Content Placeholder 2"/>
          <p:cNvSpPr>
            <a:spLocks noGrp="1"/>
          </p:cNvSpPr>
          <p:nvPr>
            <p:ph idx="1"/>
          </p:nvPr>
        </p:nvSpPr>
        <p:spPr>
          <a:xfrm>
            <a:off x="457200" y="914400"/>
            <a:ext cx="8229600" cy="5211763"/>
          </a:xfrm>
        </p:spPr>
        <p:txBody>
          <a:bodyPr>
            <a:normAutofit fontScale="92500"/>
          </a:bodyPr>
          <a:lstStyle/>
          <a:p>
            <a:pPr algn="just"/>
            <a:r>
              <a:rPr lang="en-US" dirty="0"/>
              <a:t>A buyer buys  stock on margin and holds the position for exactly one year, during which time the stock pays a dividend. Assume that the interest on the loan and the dividend are both paid at the end of the year:</a:t>
            </a:r>
          </a:p>
          <a:p>
            <a:pPr algn="just"/>
            <a:r>
              <a:rPr lang="en-US" dirty="0"/>
              <a:t>Purchase price=$20/share; sale price=$15/share</a:t>
            </a:r>
          </a:p>
          <a:p>
            <a:pPr algn="just"/>
            <a:r>
              <a:rPr lang="en-US" dirty="0"/>
              <a:t>Shares purchased=1000; leverage ratio=2.5; interest rate=5%; dividend= $0.1/share; commission= $0.01/share</a:t>
            </a:r>
          </a:p>
          <a:p>
            <a:pPr algn="just">
              <a:buNone/>
            </a:pPr>
            <a:r>
              <a:rPr lang="en-US" dirty="0"/>
              <a:t>  What is the total return on this investment?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Short Sales</a:t>
            </a:r>
          </a:p>
        </p:txBody>
      </p:sp>
      <p:sp>
        <p:nvSpPr>
          <p:cNvPr id="34819" name="Rectangle 3"/>
          <p:cNvSpPr>
            <a:spLocks noGrp="1" noChangeArrowheads="1"/>
          </p:cNvSpPr>
          <p:nvPr>
            <p:ph type="body" idx="1"/>
          </p:nvPr>
        </p:nvSpPr>
        <p:spPr>
          <a:xfrm>
            <a:off x="838200" y="1447800"/>
            <a:ext cx="7958138" cy="4719638"/>
          </a:xfrm>
        </p:spPr>
        <p:txBody>
          <a:bodyPr>
            <a:normAutofit/>
          </a:bodyPr>
          <a:lstStyle/>
          <a:p>
            <a:r>
              <a:rPr lang="en-US" dirty="0"/>
              <a:t>Purpose:  to profit from a decline in the price of a stock or security</a:t>
            </a:r>
          </a:p>
          <a:p>
            <a:pPr>
              <a:buFont typeface="Wingdings" pitchFamily="2" charset="2"/>
              <a:buNone/>
            </a:pPr>
            <a:r>
              <a:rPr lang="en-US" u="sng" dirty="0"/>
              <a:t>Mechanics</a:t>
            </a:r>
            <a:endParaRPr lang="en-US" dirty="0"/>
          </a:p>
          <a:p>
            <a:r>
              <a:rPr lang="en-US" dirty="0"/>
              <a:t>Borrow stock through a broker</a:t>
            </a:r>
          </a:p>
          <a:p>
            <a:r>
              <a:rPr lang="en-US" dirty="0"/>
              <a:t>Sell it and deposit proceeds and margin in an account</a:t>
            </a:r>
          </a:p>
          <a:p>
            <a:r>
              <a:rPr lang="en-US" dirty="0"/>
              <a:t>Close out the position:  buy the stock and return it to the owner</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Short Sale - Initial Conditions</a:t>
            </a:r>
          </a:p>
        </p:txBody>
      </p:sp>
      <p:sp>
        <p:nvSpPr>
          <p:cNvPr id="35843" name="Rectangle 3"/>
          <p:cNvSpPr>
            <a:spLocks noGrp="1" noChangeArrowheads="1"/>
          </p:cNvSpPr>
          <p:nvPr>
            <p:ph type="body" idx="1"/>
          </p:nvPr>
        </p:nvSpPr>
        <p:spPr>
          <a:xfrm>
            <a:off x="838200" y="2286000"/>
            <a:ext cx="7958138" cy="4038600"/>
          </a:xfrm>
        </p:spPr>
        <p:txBody>
          <a:bodyPr>
            <a:normAutofit lnSpcReduction="10000"/>
          </a:bodyPr>
          <a:lstStyle/>
          <a:p>
            <a:pPr>
              <a:lnSpc>
                <a:spcPct val="90000"/>
              </a:lnSpc>
              <a:buFont typeface="Wingdings" pitchFamily="2" charset="2"/>
              <a:buNone/>
            </a:pPr>
            <a:r>
              <a:rPr lang="en-US"/>
              <a:t>Z Corp		100 Shares</a:t>
            </a:r>
          </a:p>
          <a:p>
            <a:pPr>
              <a:lnSpc>
                <a:spcPct val="90000"/>
              </a:lnSpc>
              <a:buFont typeface="Wingdings" pitchFamily="2" charset="2"/>
              <a:buNone/>
            </a:pPr>
            <a:r>
              <a:rPr lang="en-US"/>
              <a:t>50%			Initial Margin</a:t>
            </a:r>
          </a:p>
          <a:p>
            <a:pPr>
              <a:lnSpc>
                <a:spcPct val="90000"/>
              </a:lnSpc>
              <a:buFont typeface="Wingdings" pitchFamily="2" charset="2"/>
              <a:buNone/>
            </a:pPr>
            <a:r>
              <a:rPr lang="en-US"/>
              <a:t>30%			Minimum Margin</a:t>
            </a:r>
          </a:p>
          <a:p>
            <a:pPr>
              <a:lnSpc>
                <a:spcPct val="90000"/>
              </a:lnSpc>
              <a:buFont typeface="Wingdings" pitchFamily="2" charset="2"/>
              <a:buNone/>
            </a:pPr>
            <a:r>
              <a:rPr lang="en-US"/>
              <a:t>$100			Initial Price</a:t>
            </a:r>
          </a:p>
          <a:p>
            <a:pPr>
              <a:lnSpc>
                <a:spcPct val="90000"/>
              </a:lnSpc>
              <a:buFont typeface="Wingdings" pitchFamily="2" charset="2"/>
              <a:buNone/>
            </a:pPr>
            <a:endParaRPr lang="en-US"/>
          </a:p>
          <a:p>
            <a:pPr>
              <a:lnSpc>
                <a:spcPct val="90000"/>
              </a:lnSpc>
              <a:buFont typeface="Wingdings" pitchFamily="2" charset="2"/>
              <a:buNone/>
            </a:pPr>
            <a:r>
              <a:rPr lang="en-US"/>
              <a:t>Sale Proceeds		$10,000</a:t>
            </a:r>
          </a:p>
          <a:p>
            <a:pPr>
              <a:lnSpc>
                <a:spcPct val="90000"/>
              </a:lnSpc>
              <a:buFont typeface="Wingdings" pitchFamily="2" charset="2"/>
              <a:buNone/>
            </a:pPr>
            <a:r>
              <a:rPr lang="en-US"/>
              <a:t>Margin &amp; Equity	$  5,000</a:t>
            </a:r>
          </a:p>
          <a:p>
            <a:pPr>
              <a:lnSpc>
                <a:spcPct val="90000"/>
              </a:lnSpc>
              <a:buFont typeface="Wingdings" pitchFamily="2" charset="2"/>
              <a:buNone/>
            </a:pPr>
            <a:r>
              <a:rPr lang="en-US"/>
              <a:t>Stock Owed 	  	$10,000</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Short Sale - Minimum Margin</a:t>
            </a:r>
          </a:p>
        </p:txBody>
      </p:sp>
      <p:sp>
        <p:nvSpPr>
          <p:cNvPr id="36867" name="Rectangle 3"/>
          <p:cNvSpPr>
            <a:spLocks noGrp="1" noChangeArrowheads="1"/>
          </p:cNvSpPr>
          <p:nvPr>
            <p:ph type="body" idx="1"/>
          </p:nvPr>
        </p:nvSpPr>
        <p:spPr>
          <a:xfrm>
            <a:off x="838200" y="2362200"/>
            <a:ext cx="7958138" cy="3881438"/>
          </a:xfrm>
        </p:spPr>
        <p:txBody>
          <a:bodyPr>
            <a:normAutofit lnSpcReduction="10000"/>
          </a:bodyPr>
          <a:lstStyle/>
          <a:p>
            <a:pPr>
              <a:buFont typeface="Wingdings" pitchFamily="2" charset="2"/>
              <a:buNone/>
            </a:pPr>
            <a:r>
              <a:rPr lang="en-US"/>
              <a:t>Stock Price Rises to $110</a:t>
            </a:r>
          </a:p>
          <a:p>
            <a:pPr>
              <a:buFont typeface="Wingdings" pitchFamily="2" charset="2"/>
              <a:buNone/>
            </a:pPr>
            <a:endParaRPr lang="en-US"/>
          </a:p>
          <a:p>
            <a:pPr>
              <a:buFont typeface="Wingdings" pitchFamily="2" charset="2"/>
              <a:buNone/>
            </a:pPr>
            <a:r>
              <a:rPr lang="en-US"/>
              <a:t>Sale Proceeds			$10,000</a:t>
            </a:r>
          </a:p>
          <a:p>
            <a:pPr>
              <a:buFont typeface="Wingdings" pitchFamily="2" charset="2"/>
              <a:buNone/>
            </a:pPr>
            <a:r>
              <a:rPr lang="en-US"/>
              <a:t>Initial Margin			$  5,000</a:t>
            </a:r>
          </a:p>
          <a:p>
            <a:pPr>
              <a:buFont typeface="Wingdings" pitchFamily="2" charset="2"/>
              <a:buNone/>
            </a:pPr>
            <a:r>
              <a:rPr lang="en-US"/>
              <a:t>Stock Owed			$11,000</a:t>
            </a:r>
          </a:p>
          <a:p>
            <a:pPr>
              <a:buFont typeface="Wingdings" pitchFamily="2" charset="2"/>
              <a:buNone/>
            </a:pPr>
            <a:r>
              <a:rPr lang="en-US"/>
              <a:t>Net Equity			$  4,000</a:t>
            </a:r>
          </a:p>
          <a:p>
            <a:pPr>
              <a:buFont typeface="Wingdings" pitchFamily="2" charset="2"/>
              <a:buNone/>
            </a:pPr>
            <a:r>
              <a:rPr lang="en-US"/>
              <a:t>Margin %  (4,000/11,000)  = 36%	</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Trends in Long-Term Financing</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marR="0" algn="just">
              <a:spcAft>
                <a:spcPts val="0"/>
              </a:spcAft>
            </a:pPr>
            <a:r>
              <a:rPr lang="en-US" dirty="0">
                <a:latin typeface="Arial" pitchFamily="34" charset="0"/>
                <a:cs typeface="Arial" pitchFamily="34" charset="0"/>
              </a:rPr>
              <a:t>Each year, the manager must answer the questions:</a:t>
            </a:r>
          </a:p>
          <a:p>
            <a:pPr lvl="1" algn="just"/>
            <a:r>
              <a:rPr lang="en-US" dirty="0">
                <a:latin typeface="Arial" pitchFamily="34" charset="0"/>
                <a:cs typeface="Arial" pitchFamily="34" charset="0"/>
              </a:rPr>
              <a:t>Should we finance this year’s long-term projects with debt or equity?</a:t>
            </a:r>
          </a:p>
          <a:p>
            <a:pPr lvl="1" algn="just"/>
            <a:r>
              <a:rPr lang="en-US" dirty="0">
                <a:latin typeface="Arial" pitchFamily="34" charset="0"/>
                <a:cs typeface="Arial" pitchFamily="34" charset="0"/>
              </a:rPr>
              <a:t>Should we ration our capital and finance only the most attractive projects with this year’s addition to retained earnings?</a:t>
            </a:r>
          </a:p>
          <a:p>
            <a:pPr algn="just"/>
            <a:r>
              <a:rPr lang="en-US" dirty="0">
                <a:latin typeface="Arial" pitchFamily="34" charset="0"/>
                <a:cs typeface="Arial" pitchFamily="34" charset="0"/>
              </a:rPr>
              <a:t>After the decision is made, the manager must decide the external funds, if any, it will raise this year.</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Short Sale - Margin Call</a:t>
            </a:r>
          </a:p>
        </p:txBody>
      </p:sp>
      <p:sp>
        <p:nvSpPr>
          <p:cNvPr id="37891" name="Rectangle 3"/>
          <p:cNvSpPr>
            <a:spLocks noGrp="1" noChangeArrowheads="1"/>
          </p:cNvSpPr>
          <p:nvPr>
            <p:ph type="body" idx="1"/>
          </p:nvPr>
        </p:nvSpPr>
        <p:spPr>
          <a:xfrm>
            <a:off x="914400" y="2438400"/>
            <a:ext cx="7958138" cy="1143000"/>
          </a:xfrm>
        </p:spPr>
        <p:txBody>
          <a:bodyPr/>
          <a:lstStyle/>
          <a:p>
            <a:r>
              <a:rPr lang="en-US"/>
              <a:t>How much can the stock price rise before a margin call?</a:t>
            </a:r>
          </a:p>
          <a:p>
            <a:pPr>
              <a:buFont typeface="Wingdings" pitchFamily="2" charset="2"/>
              <a:buNone/>
            </a:pPr>
            <a:endParaRPr lang="en-US"/>
          </a:p>
        </p:txBody>
      </p:sp>
      <p:sp>
        <p:nvSpPr>
          <p:cNvPr id="37892" name="Text Box 4"/>
          <p:cNvSpPr txBox="1">
            <a:spLocks noChangeArrowheads="1"/>
          </p:cNvSpPr>
          <p:nvPr/>
        </p:nvSpPr>
        <p:spPr bwMode="auto">
          <a:xfrm>
            <a:off x="1066800" y="5257800"/>
            <a:ext cx="7543800" cy="1347788"/>
          </a:xfrm>
          <a:prstGeom prst="rect">
            <a:avLst/>
          </a:prstGeom>
          <a:noFill/>
          <a:ln w="9525">
            <a:noFill/>
            <a:miter lim="800000"/>
            <a:headEnd/>
            <a:tailEnd/>
          </a:ln>
          <a:effectLst/>
        </p:spPr>
        <p:txBody>
          <a:bodyPr>
            <a:spAutoFit/>
          </a:bodyPr>
          <a:lstStyle/>
          <a:p>
            <a:pPr algn="l">
              <a:lnSpc>
                <a:spcPct val="90000"/>
              </a:lnSpc>
              <a:spcBef>
                <a:spcPct val="20000"/>
              </a:spcBef>
              <a:buClr>
                <a:srgbClr val="003399"/>
              </a:buClr>
              <a:buFont typeface="Wingdings" pitchFamily="2" charset="2"/>
              <a:buNone/>
            </a:pPr>
            <a:r>
              <a:rPr lang="en-US">
                <a:solidFill>
                  <a:srgbClr val="003399"/>
                </a:solidFill>
                <a:latin typeface="Verdana" pitchFamily="34" charset="0"/>
              </a:rPr>
              <a:t>So, P = $115.38</a:t>
            </a:r>
          </a:p>
          <a:p>
            <a:pPr algn="l">
              <a:lnSpc>
                <a:spcPct val="90000"/>
              </a:lnSpc>
              <a:spcBef>
                <a:spcPct val="20000"/>
              </a:spcBef>
              <a:buClr>
                <a:srgbClr val="003399"/>
              </a:buClr>
              <a:buFont typeface="Wingdings" pitchFamily="2" charset="2"/>
              <a:buNone/>
            </a:pPr>
            <a:endParaRPr lang="en-US">
              <a:solidFill>
                <a:srgbClr val="003399"/>
              </a:solidFill>
              <a:latin typeface="Verdana" pitchFamily="34" charset="0"/>
            </a:endParaRPr>
          </a:p>
          <a:p>
            <a:pPr algn="l">
              <a:lnSpc>
                <a:spcPct val="90000"/>
              </a:lnSpc>
              <a:spcBef>
                <a:spcPct val="20000"/>
              </a:spcBef>
              <a:buClr>
                <a:srgbClr val="003399"/>
              </a:buClr>
              <a:buFont typeface="Wingdings" pitchFamily="2" charset="2"/>
              <a:buNone/>
            </a:pPr>
            <a:r>
              <a:rPr lang="en-US" sz="2400">
                <a:solidFill>
                  <a:srgbClr val="003399"/>
                </a:solidFill>
                <a:latin typeface="Verdana" pitchFamily="34" charset="0"/>
              </a:rPr>
              <a:t>Note: $15,000 = Initial margin + sale proceeds</a:t>
            </a:r>
          </a:p>
        </p:txBody>
      </p:sp>
      <p:graphicFrame>
        <p:nvGraphicFramePr>
          <p:cNvPr id="72704" name="Object 0"/>
          <p:cNvGraphicFramePr>
            <a:graphicFrameLocks noChangeAspect="1"/>
          </p:cNvGraphicFramePr>
          <p:nvPr/>
        </p:nvGraphicFramePr>
        <p:xfrm>
          <a:off x="2057400" y="3657600"/>
          <a:ext cx="5257800" cy="1122363"/>
        </p:xfrm>
        <a:graphic>
          <a:graphicData uri="http://schemas.openxmlformats.org/presentationml/2006/ole">
            <mc:AlternateContent xmlns:mc="http://schemas.openxmlformats.org/markup-compatibility/2006">
              <mc:Choice xmlns:v="urn:schemas-microsoft-com:vml" Requires="v">
                <p:oleObj name="Equation" r:id="rId3" imgW="1904760" imgH="406080" progId="Equation.3">
                  <p:embed/>
                </p:oleObj>
              </mc:Choice>
              <mc:Fallback>
                <p:oleObj name="Equation" r:id="rId3" imgW="190476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657600"/>
                        <a:ext cx="5257800"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27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P spid="3789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type="title"/>
          </p:nvPr>
        </p:nvSpPr>
        <p:spPr/>
        <p:txBody>
          <a:bodyPr/>
          <a:lstStyle/>
          <a:p>
            <a:r>
              <a:rPr lang="en-US"/>
              <a:t>Short Selling</a:t>
            </a:r>
          </a:p>
        </p:txBody>
      </p:sp>
      <p:sp>
        <p:nvSpPr>
          <p:cNvPr id="38920" name="Rectangle 8"/>
          <p:cNvSpPr>
            <a:spLocks noGrp="1" noChangeArrowheads="1"/>
          </p:cNvSpPr>
          <p:nvPr>
            <p:ph type="body" idx="1"/>
          </p:nvPr>
        </p:nvSpPr>
        <p:spPr/>
        <p:txBody>
          <a:bodyPr/>
          <a:lstStyle/>
          <a:p>
            <a:pPr>
              <a:lnSpc>
                <a:spcPct val="90000"/>
              </a:lnSpc>
            </a:pPr>
            <a:r>
              <a:rPr lang="en-US" sz="2800"/>
              <a:t>Advantages </a:t>
            </a:r>
          </a:p>
          <a:p>
            <a:pPr lvl="1">
              <a:lnSpc>
                <a:spcPct val="90000"/>
              </a:lnSpc>
            </a:pPr>
            <a:r>
              <a:rPr lang="en-US" sz="2400"/>
              <a:t>Chance to profit when stock price declines</a:t>
            </a:r>
          </a:p>
          <a:p>
            <a:pPr>
              <a:lnSpc>
                <a:spcPct val="90000"/>
              </a:lnSpc>
              <a:spcBef>
                <a:spcPct val="50000"/>
              </a:spcBef>
            </a:pPr>
            <a:r>
              <a:rPr lang="en-US" sz="2800"/>
              <a:t>Disadvantages</a:t>
            </a:r>
          </a:p>
          <a:p>
            <a:pPr lvl="1">
              <a:lnSpc>
                <a:spcPct val="90000"/>
              </a:lnSpc>
            </a:pPr>
            <a:r>
              <a:rPr lang="en-US" sz="2400" b="1"/>
              <a:t>Limited return opportunities</a:t>
            </a:r>
            <a:r>
              <a:rPr lang="en-US" sz="2400"/>
              <a:t>: stock price cannot go below $0.00</a:t>
            </a:r>
          </a:p>
          <a:p>
            <a:pPr lvl="1">
              <a:lnSpc>
                <a:spcPct val="90000"/>
              </a:lnSpc>
            </a:pPr>
            <a:r>
              <a:rPr lang="en-US" sz="2400" b="1"/>
              <a:t>Unlimited risks</a:t>
            </a:r>
            <a:r>
              <a:rPr lang="en-US" sz="2400"/>
              <a:t>: stock price can go up an</a:t>
            </a:r>
            <a:br>
              <a:rPr lang="en-US" sz="2400"/>
            </a:br>
            <a:r>
              <a:rPr lang="en-US" sz="2400"/>
              <a:t>unlimited amount</a:t>
            </a:r>
          </a:p>
          <a:p>
            <a:pPr lvl="1">
              <a:lnSpc>
                <a:spcPct val="90000"/>
              </a:lnSpc>
            </a:pPr>
            <a:r>
              <a:rPr lang="en-US" sz="2400"/>
              <a:t>If stock price goes up, short seller still needs to buy shares to pay back the “borrowed” shares to the broker</a:t>
            </a:r>
          </a:p>
          <a:p>
            <a:pPr lvl="1">
              <a:lnSpc>
                <a:spcPct val="90000"/>
              </a:lnSpc>
            </a:pPr>
            <a:r>
              <a:rPr lang="en-US" sz="2400"/>
              <a:t>Short sellers may not earn dividends</a:t>
            </a: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p:cNvSpPr>
            <a:spLocks noGrp="1" noChangeArrowheads="1"/>
          </p:cNvSpPr>
          <p:nvPr>
            <p:ph type="title"/>
          </p:nvPr>
        </p:nvSpPr>
        <p:spPr/>
        <p:txBody>
          <a:bodyPr/>
          <a:lstStyle/>
          <a:p>
            <a:r>
              <a:rPr lang="en-US" dirty="0"/>
              <a:t>Problem 2</a:t>
            </a:r>
          </a:p>
        </p:txBody>
      </p:sp>
      <p:sp>
        <p:nvSpPr>
          <p:cNvPr id="68617" name="Rectangle 9"/>
          <p:cNvSpPr>
            <a:spLocks noGrp="1" noChangeArrowheads="1"/>
          </p:cNvSpPr>
          <p:nvPr>
            <p:ph type="body" idx="1"/>
          </p:nvPr>
        </p:nvSpPr>
        <p:spPr/>
        <p:txBody>
          <a:bodyPr/>
          <a:lstStyle/>
          <a:p>
            <a:pPr marL="795338" lvl="1" indent="-342900">
              <a:lnSpc>
                <a:spcPct val="90000"/>
              </a:lnSpc>
              <a:spcBef>
                <a:spcPct val="40000"/>
              </a:spcBef>
            </a:pPr>
            <a:r>
              <a:rPr lang="en-US" dirty="0"/>
              <a:t>Sell Short of 100 shares of Smart, Inc., at $50 per share.</a:t>
            </a:r>
          </a:p>
          <a:p>
            <a:pPr marL="795338" lvl="1" indent="-342900">
              <a:lnSpc>
                <a:spcPct val="90000"/>
              </a:lnSpc>
              <a:spcBef>
                <a:spcPct val="40000"/>
              </a:spcBef>
            </a:pPr>
            <a:r>
              <a:rPr lang="en-US" dirty="0"/>
              <a:t>Initial margin at 50%</a:t>
            </a:r>
          </a:p>
          <a:p>
            <a:pPr marL="795338" lvl="1" indent="-342900">
              <a:lnSpc>
                <a:spcPct val="90000"/>
              </a:lnSpc>
              <a:spcBef>
                <a:spcPct val="40000"/>
              </a:spcBef>
            </a:pPr>
            <a:r>
              <a:rPr lang="en-US" dirty="0"/>
              <a:t>Maintenance margin at 30%</a:t>
            </a:r>
          </a:p>
          <a:p>
            <a:pPr marL="795338" lvl="1" indent="-342900">
              <a:lnSpc>
                <a:spcPct val="90000"/>
              </a:lnSpc>
              <a:spcBef>
                <a:spcPct val="40000"/>
              </a:spcBef>
            </a:pPr>
            <a:r>
              <a:rPr lang="en-US" dirty="0"/>
              <a:t>Initially, broker holds a deposit of $7,500 (100 shares sold at $50 per share, plus 50% margin).</a:t>
            </a:r>
          </a:p>
          <a:p>
            <a:pPr marL="795338" lvl="1" indent="-342900">
              <a:lnSpc>
                <a:spcPct val="90000"/>
              </a:lnSpc>
              <a:spcBef>
                <a:spcPct val="40000"/>
              </a:spcBef>
            </a:pPr>
            <a:r>
              <a:rPr lang="en-US" dirty="0"/>
              <a:t>What happens if price rise to $70 or falls to $30 subsequently?</a:t>
            </a: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marL="909638" indent="-909638">
              <a:spcAft>
                <a:spcPct val="20000"/>
              </a:spcAft>
              <a:defRPr/>
            </a:pPr>
            <a:r>
              <a:rPr lang="en-US" b="1" dirty="0">
                <a:solidFill>
                  <a:srgbClr val="FF0000"/>
                </a:solidFill>
                <a:latin typeface="CenturyStd-Bold"/>
              </a:rPr>
              <a:t>E</a:t>
            </a:r>
            <a:r>
              <a:rPr lang="en-US" sz="4400" b="1" i="0" u="none" strike="noStrike" baseline="0" dirty="0">
                <a:solidFill>
                  <a:srgbClr val="FF0000"/>
                </a:solidFill>
                <a:latin typeface="CenturyStd-Bold"/>
              </a:rPr>
              <a:t>fficient market hypothesis</a:t>
            </a:r>
            <a:br>
              <a:rPr lang="en-AU" b="1" dirty="0">
                <a:solidFill>
                  <a:srgbClr val="FF0000"/>
                </a:solidFill>
              </a:rPr>
            </a:br>
            <a:endParaRPr lang="en-US" b="1" dirty="0">
              <a:solidFill>
                <a:srgbClr val="FF0000"/>
              </a:solidFill>
            </a:endParaRPr>
          </a:p>
        </p:txBody>
      </p:sp>
      <p:sp>
        <p:nvSpPr>
          <p:cNvPr id="14339" name="Rectangle 3"/>
          <p:cNvSpPr>
            <a:spLocks noGrp="1" noChangeArrowheads="1"/>
          </p:cNvSpPr>
          <p:nvPr>
            <p:ph type="body" idx="1"/>
          </p:nvPr>
        </p:nvSpPr>
        <p:spPr>
          <a:xfrm>
            <a:off x="304800" y="914400"/>
            <a:ext cx="8534400" cy="5486400"/>
          </a:xfrm>
        </p:spPr>
        <p:txBody>
          <a:bodyPr/>
          <a:lstStyle/>
          <a:p>
            <a:pPr eaLnBrk="1" hangingPunct="1">
              <a:spcBef>
                <a:spcPct val="50000"/>
              </a:spcBef>
              <a:buFont typeface="Wingdings" pitchFamily="2" charset="2"/>
              <a:buChar char="§"/>
            </a:pPr>
            <a:r>
              <a:rPr lang="en-US" sz="3000" dirty="0"/>
              <a:t>In this section “efficiency” implies external/ information efficiency.</a:t>
            </a:r>
          </a:p>
          <a:p>
            <a:pPr eaLnBrk="1" hangingPunct="1">
              <a:spcBef>
                <a:spcPct val="50000"/>
              </a:spcBef>
              <a:buFont typeface="Wingdings" pitchFamily="2" charset="2"/>
              <a:buChar char="§"/>
            </a:pPr>
            <a:r>
              <a:rPr lang="en-US" sz="3000" dirty="0"/>
              <a:t>In an efficient market, securities market prices incorporate all available information. Market prices reflect intrinsic values. </a:t>
            </a:r>
          </a:p>
          <a:p>
            <a:pPr eaLnBrk="1" hangingPunct="1">
              <a:spcBef>
                <a:spcPct val="50000"/>
              </a:spcBef>
              <a:buFont typeface="Wingdings" pitchFamily="2" charset="2"/>
              <a:buChar char="§"/>
            </a:pPr>
            <a:r>
              <a:rPr lang="en-US" sz="3000" dirty="0"/>
              <a:t>As new information comes randomly, estimates of intrinsic value change, securities prices are not predictable. Investors cannot consistently earn returns higher than the average market return.</a:t>
            </a:r>
          </a:p>
          <a:p>
            <a:pPr eaLnBrk="1" hangingPunct="1">
              <a:spcBef>
                <a:spcPct val="50000"/>
              </a:spcBef>
              <a:buFontTx/>
              <a:buNone/>
            </a:pPr>
            <a:r>
              <a:rPr lang="en-US" sz="2000" i="1" dirty="0"/>
              <a:t>(Refer: CFAI 2012 Level 1 Volume 5 SS13, Mishkin &amp; Eakins, Financial Markets + Institutions, Ch.6)</a:t>
            </a:r>
          </a:p>
          <a:p>
            <a:pPr eaLnBrk="1" hangingPunct="1">
              <a:spcBef>
                <a:spcPct val="50000"/>
              </a:spcBef>
              <a:buFont typeface="Wingdings" pitchFamily="2" charset="2"/>
              <a:buChar char="§"/>
            </a:pPr>
            <a:endParaRPr lang="en-US" sz="3000" dirty="0"/>
          </a:p>
          <a:p>
            <a:pPr eaLnBrk="1" hangingPunct="1">
              <a:spcBef>
                <a:spcPct val="50000"/>
              </a:spcBef>
              <a:buFontTx/>
              <a:buNone/>
            </a:pPr>
            <a:endParaRPr lang="en-US" sz="2600" dirty="0"/>
          </a:p>
          <a:p>
            <a:pPr eaLnBrk="1" hangingPunct="1">
              <a:buFontTx/>
              <a:buNone/>
            </a:pPr>
            <a:endParaRPr lang="en-US" sz="2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solidFill>
                  <a:srgbClr val="FF0000"/>
                </a:solidFill>
              </a:rPr>
              <a:t>The Efficient Market Hypothesis (EMH)</a:t>
            </a:r>
            <a:endParaRPr lang="en-US" sz="36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In an efficient market, prices reflect all available information.</a:t>
            </a:r>
          </a:p>
          <a:p>
            <a:r>
              <a:rPr lang="en-US" dirty="0"/>
              <a:t>Notice that the </a:t>
            </a:r>
            <a:r>
              <a:rPr lang="en-US" i="1" dirty="0"/>
              <a:t>level/degree/form of efficiency in a market </a:t>
            </a:r>
            <a:r>
              <a:rPr lang="en-US" dirty="0"/>
              <a:t>depends on two dimensions:</a:t>
            </a:r>
          </a:p>
          <a:p>
            <a:pPr>
              <a:buNone/>
            </a:pPr>
            <a:r>
              <a:rPr lang="en-US" dirty="0"/>
              <a:t>   1. The </a:t>
            </a:r>
            <a:r>
              <a:rPr lang="en-US" i="1" dirty="0">
                <a:solidFill>
                  <a:srgbClr val="FF0000"/>
                </a:solidFill>
              </a:rPr>
              <a:t>type of information incorporated into price</a:t>
            </a:r>
          </a:p>
          <a:p>
            <a:pPr>
              <a:buNone/>
            </a:pPr>
            <a:r>
              <a:rPr lang="en-US" dirty="0"/>
              <a:t>    (which information is “available”?).</a:t>
            </a:r>
          </a:p>
          <a:p>
            <a:pPr>
              <a:buNone/>
            </a:pPr>
            <a:r>
              <a:rPr lang="en-US" dirty="0"/>
              <a:t>   2. The </a:t>
            </a:r>
            <a:r>
              <a:rPr lang="en-US" i="1" dirty="0">
                <a:solidFill>
                  <a:srgbClr val="FF0000"/>
                </a:solidFill>
              </a:rPr>
              <a:t>speed with which new information </a:t>
            </a:r>
            <a:r>
              <a:rPr lang="en-US" i="1" dirty="0"/>
              <a:t>is </a:t>
            </a:r>
            <a:r>
              <a:rPr lang="en-US" dirty="0"/>
              <a:t>incorporated into price ( how fast information is “reflected”?).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AD00-EAF1-CB82-313F-8F148DE0C2B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26C6502-E8A3-458C-5811-01E4429AC5EC}"/>
              </a:ext>
            </a:extLst>
          </p:cNvPr>
          <p:cNvSpPr>
            <a:spLocks noGrp="1"/>
          </p:cNvSpPr>
          <p:nvPr>
            <p:ph idx="1"/>
          </p:nvPr>
        </p:nvSpPr>
        <p:spPr>
          <a:xfrm>
            <a:off x="533400" y="1295400"/>
            <a:ext cx="8077200" cy="4525963"/>
          </a:xfrm>
        </p:spPr>
        <p:txBody>
          <a:bodyPr>
            <a:normAutofit/>
          </a:bodyPr>
          <a:lstStyle/>
          <a:p>
            <a:pPr algn="just"/>
            <a:r>
              <a:rPr lang="en-US" sz="2000" b="0" i="0" u="none" strike="noStrike" baseline="0" dirty="0">
                <a:latin typeface="TradeGothicLTPro"/>
              </a:rPr>
              <a:t>Suppose that a share of Microsoft had a closing price yesterday of $90, but new information was announced after the market closed that caused a revision in the forecast of the price for next year to go to $120. If the annual equilibrium return on Microsoft is 15%, what does the efficient market hypothesis indicate the price will go to today when the market opens? (Assume that Microsoft pays no dividends.)</a:t>
            </a:r>
            <a:endParaRPr lang="en-US" sz="2000" dirty="0"/>
          </a:p>
        </p:txBody>
      </p:sp>
      <p:pic>
        <p:nvPicPr>
          <p:cNvPr id="5" name="Picture 4">
            <a:extLst>
              <a:ext uri="{FF2B5EF4-FFF2-40B4-BE49-F238E27FC236}">
                <a16:creationId xmlns:a16="http://schemas.microsoft.com/office/drawing/2014/main" id="{FEAEA275-958D-80B8-356F-61334C61F9D4}"/>
              </a:ext>
            </a:extLst>
          </p:cNvPr>
          <p:cNvPicPr>
            <a:picLocks noChangeAspect="1"/>
          </p:cNvPicPr>
          <p:nvPr/>
        </p:nvPicPr>
        <p:blipFill>
          <a:blip r:embed="rId2"/>
          <a:stretch>
            <a:fillRect/>
          </a:stretch>
        </p:blipFill>
        <p:spPr>
          <a:xfrm>
            <a:off x="1524000" y="3477269"/>
            <a:ext cx="5289834" cy="2339813"/>
          </a:xfrm>
          <a:prstGeom prst="rect">
            <a:avLst/>
          </a:prstGeom>
        </p:spPr>
      </p:pic>
    </p:spTree>
    <p:extLst>
      <p:ext uri="{BB962C8B-B14F-4D97-AF65-F5344CB8AC3E}">
        <p14:creationId xmlns:p14="http://schemas.microsoft.com/office/powerpoint/2010/main" val="1531745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solidFill>
                  <a:srgbClr val="FF0000"/>
                </a:solidFill>
              </a:rPr>
              <a:t>Market reaction to news</a:t>
            </a:r>
          </a:p>
        </p:txBody>
      </p:sp>
      <p:sp>
        <p:nvSpPr>
          <p:cNvPr id="13315" name="Line 3"/>
          <p:cNvSpPr>
            <a:spLocks noChangeShapeType="1"/>
          </p:cNvSpPr>
          <p:nvPr/>
        </p:nvSpPr>
        <p:spPr bwMode="auto">
          <a:xfrm flipV="1">
            <a:off x="1752600" y="1844675"/>
            <a:ext cx="0" cy="3581400"/>
          </a:xfrm>
          <a:prstGeom prst="line">
            <a:avLst/>
          </a:prstGeom>
          <a:noFill/>
          <a:ln w="38100">
            <a:solidFill>
              <a:schemeClr val="tx1"/>
            </a:solidFill>
            <a:round/>
            <a:headEnd type="none" w="sm" len="sm"/>
            <a:tailEnd type="triangle" w="sm" len="sm"/>
          </a:ln>
        </p:spPr>
        <p:txBody>
          <a:bodyPr/>
          <a:lstStyle/>
          <a:p>
            <a:endParaRPr lang="en-US"/>
          </a:p>
        </p:txBody>
      </p:sp>
      <p:sp>
        <p:nvSpPr>
          <p:cNvPr id="13316" name="Line 4"/>
          <p:cNvSpPr>
            <a:spLocks noChangeShapeType="1"/>
          </p:cNvSpPr>
          <p:nvPr/>
        </p:nvSpPr>
        <p:spPr bwMode="auto">
          <a:xfrm flipV="1">
            <a:off x="1752600" y="5426075"/>
            <a:ext cx="6553200" cy="0"/>
          </a:xfrm>
          <a:prstGeom prst="line">
            <a:avLst/>
          </a:prstGeom>
          <a:noFill/>
          <a:ln w="38100">
            <a:solidFill>
              <a:schemeClr val="tx1"/>
            </a:solidFill>
            <a:round/>
            <a:headEnd type="none" w="sm" len="sm"/>
            <a:tailEnd type="triangle" w="sm" len="sm"/>
          </a:ln>
        </p:spPr>
        <p:txBody>
          <a:bodyPr/>
          <a:lstStyle/>
          <a:p>
            <a:endParaRPr lang="en-US"/>
          </a:p>
        </p:txBody>
      </p:sp>
      <p:sp>
        <p:nvSpPr>
          <p:cNvPr id="13317" name="Text Box 5"/>
          <p:cNvSpPr txBox="1">
            <a:spLocks noChangeArrowheads="1"/>
          </p:cNvSpPr>
          <p:nvPr/>
        </p:nvSpPr>
        <p:spPr bwMode="auto">
          <a:xfrm>
            <a:off x="533400" y="19970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a:solidFill>
                  <a:schemeClr val="tx1"/>
                </a:solidFill>
              </a:rPr>
              <a:t>Stock Price</a:t>
            </a:r>
          </a:p>
        </p:txBody>
      </p:sp>
      <p:sp>
        <p:nvSpPr>
          <p:cNvPr id="652294" name="Text Box 6"/>
          <p:cNvSpPr txBox="1">
            <a:spLocks noChangeArrowheads="1"/>
          </p:cNvSpPr>
          <p:nvPr/>
        </p:nvSpPr>
        <p:spPr bwMode="auto">
          <a:xfrm>
            <a:off x="2133600" y="55022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a:solidFill>
                  <a:schemeClr val="tx1"/>
                </a:solidFill>
              </a:rPr>
              <a:t>-30	-20	-10	  0	+10	+20	+30</a:t>
            </a:r>
          </a:p>
        </p:txBody>
      </p:sp>
      <p:sp>
        <p:nvSpPr>
          <p:cNvPr id="13319" name="Line 7"/>
          <p:cNvSpPr>
            <a:spLocks noChangeShapeType="1"/>
          </p:cNvSpPr>
          <p:nvPr/>
        </p:nvSpPr>
        <p:spPr bwMode="auto">
          <a:xfrm flipV="1">
            <a:off x="25146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0" name="Line 8"/>
          <p:cNvSpPr>
            <a:spLocks noChangeShapeType="1"/>
          </p:cNvSpPr>
          <p:nvPr/>
        </p:nvSpPr>
        <p:spPr bwMode="auto">
          <a:xfrm flipV="1">
            <a:off x="34290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1" name="Line 9"/>
          <p:cNvSpPr>
            <a:spLocks noChangeShapeType="1"/>
          </p:cNvSpPr>
          <p:nvPr/>
        </p:nvSpPr>
        <p:spPr bwMode="auto">
          <a:xfrm flipV="1">
            <a:off x="43434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2" name="Line 10"/>
          <p:cNvSpPr>
            <a:spLocks noChangeShapeType="1"/>
          </p:cNvSpPr>
          <p:nvPr/>
        </p:nvSpPr>
        <p:spPr bwMode="auto">
          <a:xfrm flipV="1">
            <a:off x="52578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3" name="Line 11"/>
          <p:cNvSpPr>
            <a:spLocks noChangeShapeType="1"/>
          </p:cNvSpPr>
          <p:nvPr/>
        </p:nvSpPr>
        <p:spPr bwMode="auto">
          <a:xfrm flipV="1">
            <a:off x="60960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4" name="Line 12"/>
          <p:cNvSpPr>
            <a:spLocks noChangeShapeType="1"/>
          </p:cNvSpPr>
          <p:nvPr/>
        </p:nvSpPr>
        <p:spPr bwMode="auto">
          <a:xfrm flipV="1">
            <a:off x="70866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5" name="Line 13"/>
          <p:cNvSpPr>
            <a:spLocks noChangeShapeType="1"/>
          </p:cNvSpPr>
          <p:nvPr/>
        </p:nvSpPr>
        <p:spPr bwMode="auto">
          <a:xfrm flipV="1">
            <a:off x="80010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3326" name="Text Box 14"/>
          <p:cNvSpPr txBox="1">
            <a:spLocks noChangeArrowheads="1"/>
          </p:cNvSpPr>
          <p:nvPr/>
        </p:nvSpPr>
        <p:spPr bwMode="auto">
          <a:xfrm>
            <a:off x="647700" y="5970885"/>
            <a:ext cx="7848600" cy="461665"/>
          </a:xfrm>
          <a:prstGeom prst="rect">
            <a:avLst/>
          </a:prstGeom>
          <a:noFill/>
          <a:ln w="12700">
            <a:noFill/>
            <a:miter lim="800000"/>
            <a:headEnd type="none" w="sm" len="sm"/>
            <a:tailEnd type="none" w="sm" len="sm"/>
          </a:ln>
        </p:spPr>
        <p:txBody>
          <a:bodyPr wrap="square">
            <a:spAutoFit/>
          </a:bodyPr>
          <a:lstStyle/>
          <a:p>
            <a:pPr algn="r" eaLnBrk="0" hangingPunct="0">
              <a:spcBef>
                <a:spcPct val="50000"/>
              </a:spcBef>
            </a:pPr>
            <a:r>
              <a:rPr lang="en-US" sz="2400" dirty="0">
                <a:solidFill>
                  <a:schemeClr val="tx1"/>
                </a:solidFill>
              </a:rPr>
              <a:t>Days before (-) and after (+) announcement</a:t>
            </a:r>
          </a:p>
        </p:txBody>
      </p:sp>
      <p:sp>
        <p:nvSpPr>
          <p:cNvPr id="652303" name="Line 15"/>
          <p:cNvSpPr>
            <a:spLocks noChangeShapeType="1"/>
          </p:cNvSpPr>
          <p:nvPr/>
        </p:nvSpPr>
        <p:spPr bwMode="auto">
          <a:xfrm>
            <a:off x="1752600" y="4130675"/>
            <a:ext cx="3505200" cy="0"/>
          </a:xfrm>
          <a:prstGeom prst="line">
            <a:avLst/>
          </a:prstGeom>
          <a:noFill/>
          <a:ln w="38100">
            <a:solidFill>
              <a:srgbClr val="6EA07A"/>
            </a:solidFill>
            <a:round/>
            <a:headEnd type="none" w="sm" len="sm"/>
            <a:tailEnd type="none" w="sm" len="sm"/>
          </a:ln>
        </p:spPr>
        <p:txBody>
          <a:bodyPr/>
          <a:lstStyle/>
          <a:p>
            <a:endParaRPr lang="en-US"/>
          </a:p>
        </p:txBody>
      </p:sp>
      <p:sp>
        <p:nvSpPr>
          <p:cNvPr id="652304" name="Line 16"/>
          <p:cNvSpPr>
            <a:spLocks noChangeShapeType="1"/>
          </p:cNvSpPr>
          <p:nvPr/>
        </p:nvSpPr>
        <p:spPr bwMode="auto">
          <a:xfrm flipV="1">
            <a:off x="5257800" y="2835275"/>
            <a:ext cx="0" cy="1295400"/>
          </a:xfrm>
          <a:prstGeom prst="line">
            <a:avLst/>
          </a:prstGeom>
          <a:noFill/>
          <a:ln w="38100">
            <a:solidFill>
              <a:srgbClr val="6EA07A"/>
            </a:solidFill>
            <a:round/>
            <a:headEnd type="none" w="sm" len="sm"/>
            <a:tailEnd type="none" w="sm" len="sm"/>
          </a:ln>
        </p:spPr>
        <p:txBody>
          <a:bodyPr/>
          <a:lstStyle/>
          <a:p>
            <a:endParaRPr lang="en-US"/>
          </a:p>
        </p:txBody>
      </p:sp>
      <p:sp>
        <p:nvSpPr>
          <p:cNvPr id="652305" name="Line 17"/>
          <p:cNvSpPr>
            <a:spLocks noChangeShapeType="1"/>
          </p:cNvSpPr>
          <p:nvPr/>
        </p:nvSpPr>
        <p:spPr bwMode="auto">
          <a:xfrm>
            <a:off x="5257800" y="2835275"/>
            <a:ext cx="3048000" cy="0"/>
          </a:xfrm>
          <a:prstGeom prst="line">
            <a:avLst/>
          </a:prstGeom>
          <a:noFill/>
          <a:ln w="38100">
            <a:solidFill>
              <a:srgbClr val="6EA07A"/>
            </a:solidFill>
            <a:round/>
            <a:headEnd type="none" w="sm" len="sm"/>
            <a:tailEnd type="none" w="sm" len="sm"/>
          </a:ln>
        </p:spPr>
        <p:txBody>
          <a:bodyPr/>
          <a:lstStyle/>
          <a:p>
            <a:endParaRPr lang="en-US"/>
          </a:p>
        </p:txBody>
      </p:sp>
      <p:sp>
        <p:nvSpPr>
          <p:cNvPr id="652306" name="Text Box 18"/>
          <p:cNvSpPr txBox="1">
            <a:spLocks noChangeArrowheads="1"/>
          </p:cNvSpPr>
          <p:nvPr/>
        </p:nvSpPr>
        <p:spPr bwMode="auto">
          <a:xfrm>
            <a:off x="2057400" y="42989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a:solidFill>
                  <a:srgbClr val="6EA07A"/>
                </a:solidFill>
              </a:rPr>
              <a:t>Efficient market response to “good news”</a:t>
            </a:r>
          </a:p>
        </p:txBody>
      </p:sp>
      <p:sp>
        <p:nvSpPr>
          <p:cNvPr id="652307" name="Arc 19"/>
          <p:cNvSpPr>
            <a:spLocks/>
          </p:cNvSpPr>
          <p:nvPr/>
        </p:nvSpPr>
        <p:spPr bwMode="auto">
          <a:xfrm flipH="1">
            <a:off x="4044950" y="3217863"/>
            <a:ext cx="1060450" cy="1293812"/>
          </a:xfrm>
          <a:custGeom>
            <a:avLst/>
            <a:gdLst>
              <a:gd name="T0" fmla="*/ 0 w 21488"/>
              <a:gd name="T1" fmla="*/ 0 h 21600"/>
              <a:gd name="T2" fmla="*/ 1060450 w 21488"/>
              <a:gd name="T3" fmla="*/ 1162334 h 21600"/>
              <a:gd name="T4" fmla="*/ 0 w 21488"/>
              <a:gd name="T5" fmla="*/ 1293812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1" y="0"/>
                </a:moveTo>
                <a:cubicBezTo>
                  <a:pt x="11079" y="0"/>
                  <a:pt x="20362" y="8382"/>
                  <a:pt x="21488" y="19404"/>
                </a:cubicBezTo>
              </a:path>
              <a:path w="21488" h="21600" stroke="0" extrusionOk="0">
                <a:moveTo>
                  <a:pt x="-1" y="0"/>
                </a:moveTo>
                <a:cubicBezTo>
                  <a:pt x="11079" y="0"/>
                  <a:pt x="20362" y="8382"/>
                  <a:pt x="21488" y="19404"/>
                </a:cubicBezTo>
                <a:lnTo>
                  <a:pt x="0" y="21600"/>
                </a:lnTo>
                <a:close/>
              </a:path>
            </a:pathLst>
          </a:custGeom>
          <a:noFill/>
          <a:ln w="28575">
            <a:solidFill>
              <a:srgbClr val="6EA07A"/>
            </a:solidFill>
            <a:round/>
            <a:headEnd type="triangle" w="med" len="med"/>
            <a:tailEnd/>
          </a:ln>
        </p:spPr>
        <p:txBody>
          <a:bodyPr wrap="none" anchor="ctr"/>
          <a:lstStyle/>
          <a:p>
            <a:endParaRPr lang="en-US"/>
          </a:p>
        </p:txBody>
      </p:sp>
      <p:sp>
        <p:nvSpPr>
          <p:cNvPr id="652308" name="Freeform 20"/>
          <p:cNvSpPr>
            <a:spLocks/>
          </p:cNvSpPr>
          <p:nvPr/>
        </p:nvSpPr>
        <p:spPr bwMode="auto">
          <a:xfrm>
            <a:off x="5219700" y="1882775"/>
            <a:ext cx="2324100" cy="1257300"/>
          </a:xfrm>
          <a:custGeom>
            <a:avLst/>
            <a:gdLst>
              <a:gd name="T0" fmla="*/ 24 w 1464"/>
              <a:gd name="T1" fmla="*/ 552 h 792"/>
              <a:gd name="T2" fmla="*/ 168 w 1464"/>
              <a:gd name="T3" fmla="*/ 24 h 792"/>
              <a:gd name="T4" fmla="*/ 1032 w 1464"/>
              <a:gd name="T5" fmla="*/ 696 h 792"/>
              <a:gd name="T6" fmla="*/ 1464 w 1464"/>
              <a:gd name="T7" fmla="*/ 600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a:p>
        </p:txBody>
      </p:sp>
      <p:sp>
        <p:nvSpPr>
          <p:cNvPr id="652309" name="Text Box 21"/>
          <p:cNvSpPr txBox="1">
            <a:spLocks noChangeArrowheads="1"/>
          </p:cNvSpPr>
          <p:nvPr/>
        </p:nvSpPr>
        <p:spPr bwMode="auto">
          <a:xfrm>
            <a:off x="1981200" y="23018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dirty="0">
                <a:solidFill>
                  <a:srgbClr val="FF0000"/>
                </a:solidFill>
              </a:rPr>
              <a:t>Overreaction to “good news” with reversion</a:t>
            </a:r>
          </a:p>
        </p:txBody>
      </p:sp>
      <p:sp>
        <p:nvSpPr>
          <p:cNvPr id="652310" name="Arc 22"/>
          <p:cNvSpPr>
            <a:spLocks/>
          </p:cNvSpPr>
          <p:nvPr/>
        </p:nvSpPr>
        <p:spPr bwMode="auto">
          <a:xfrm flipH="1">
            <a:off x="2667000" y="1844675"/>
            <a:ext cx="2362200" cy="528638"/>
          </a:xfrm>
          <a:custGeom>
            <a:avLst/>
            <a:gdLst>
              <a:gd name="T0" fmla="*/ 0 w 22275"/>
              <a:gd name="T1" fmla="*/ 233 h 24989"/>
              <a:gd name="T2" fmla="*/ 2333779 w 22275"/>
              <a:gd name="T3" fmla="*/ 528638 h 24989"/>
              <a:gd name="T4" fmla="*/ 71582 w 22275"/>
              <a:gd name="T5" fmla="*/ 456944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0"/>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0"/>
                </a:cubicBezTo>
                <a:cubicBezTo>
                  <a:pt x="12604" y="0"/>
                  <a:pt x="22275" y="9670"/>
                  <a:pt x="22275" y="21600"/>
                </a:cubicBezTo>
                <a:cubicBezTo>
                  <a:pt x="22275" y="22734"/>
                  <a:pt x="22185" y="23868"/>
                  <a:pt x="22007" y="24989"/>
                </a:cubicBezTo>
                <a:lnTo>
                  <a:pt x="675" y="21600"/>
                </a:lnTo>
                <a:close/>
              </a:path>
            </a:pathLst>
          </a:custGeom>
          <a:noFill/>
          <a:ln w="28575">
            <a:solidFill>
              <a:srgbClr val="FF0000"/>
            </a:solidFill>
            <a:round/>
            <a:headEnd type="triangle" w="med" len="med"/>
            <a:tailEnd/>
          </a:ln>
        </p:spPr>
        <p:txBody>
          <a:bodyPr wrap="none" anchor="ctr"/>
          <a:lstStyle/>
          <a:p>
            <a:endParaRPr lang="en-US"/>
          </a:p>
        </p:txBody>
      </p:sp>
      <p:sp>
        <p:nvSpPr>
          <p:cNvPr id="652311" name="Arc 23"/>
          <p:cNvSpPr>
            <a:spLocks/>
          </p:cNvSpPr>
          <p:nvPr/>
        </p:nvSpPr>
        <p:spPr bwMode="auto">
          <a:xfrm flipV="1">
            <a:off x="5257800" y="2682875"/>
            <a:ext cx="2514600" cy="1452563"/>
          </a:xfrm>
          <a:custGeom>
            <a:avLst/>
            <a:gdLst>
              <a:gd name="T0" fmla="*/ 0 w 22013"/>
              <a:gd name="T1" fmla="*/ 740 h 21600"/>
              <a:gd name="T2" fmla="*/ 2514600 w 22013"/>
              <a:gd name="T3" fmla="*/ 1227012 h 21600"/>
              <a:gd name="T4" fmla="*/ 77107 w 22013"/>
              <a:gd name="T5" fmla="*/ 1452563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0"/>
                </a:cubicBezTo>
                <a:cubicBezTo>
                  <a:pt x="11309" y="0"/>
                  <a:pt x="20361" y="7740"/>
                  <a:pt x="22013" y="18245"/>
                </a:cubicBezTo>
              </a:path>
              <a:path w="22013" h="21600" stroke="0" extrusionOk="0">
                <a:moveTo>
                  <a:pt x="-1" y="10"/>
                </a:moveTo>
                <a:cubicBezTo>
                  <a:pt x="224" y="3"/>
                  <a:pt x="449" y="-1"/>
                  <a:pt x="675" y="0"/>
                </a:cubicBezTo>
                <a:cubicBezTo>
                  <a:pt x="11309" y="0"/>
                  <a:pt x="20361" y="7740"/>
                  <a:pt x="22013" y="18245"/>
                </a:cubicBezTo>
                <a:lnTo>
                  <a:pt x="675" y="21600"/>
                </a:lnTo>
                <a:close/>
              </a:path>
            </a:pathLst>
          </a:custGeom>
          <a:noFill/>
          <a:ln w="57150" cap="rnd">
            <a:solidFill>
              <a:schemeClr val="accent2"/>
            </a:solidFill>
            <a:prstDash val="sysDot"/>
            <a:round/>
            <a:headEnd/>
            <a:tailEnd/>
          </a:ln>
        </p:spPr>
        <p:txBody>
          <a:bodyPr wrap="none" anchor="ctr"/>
          <a:lstStyle/>
          <a:p>
            <a:endParaRPr lang="en-US"/>
          </a:p>
        </p:txBody>
      </p:sp>
      <p:sp>
        <p:nvSpPr>
          <p:cNvPr id="652312" name="Text Box 24"/>
          <p:cNvSpPr txBox="1">
            <a:spLocks noChangeArrowheads="1"/>
          </p:cNvSpPr>
          <p:nvPr/>
        </p:nvSpPr>
        <p:spPr bwMode="auto">
          <a:xfrm>
            <a:off x="6477000" y="33686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a:solidFill>
                  <a:schemeClr val="accent2"/>
                </a:solidFill>
              </a:rPr>
              <a:t>Delayed response to “good news”</a:t>
            </a:r>
          </a:p>
        </p:txBody>
      </p:sp>
    </p:spTree>
    <p:extLst>
      <p:ext uri="{BB962C8B-B14F-4D97-AF65-F5344CB8AC3E}">
        <p14:creationId xmlns:p14="http://schemas.microsoft.com/office/powerpoint/2010/main" val="2149901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wipe(left)">
                                      <p:cBhvr>
                                        <p:cTn id="7" dur="500"/>
                                        <p:tgtEl>
                                          <p:spTgt spid="6522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2303"/>
                                        </p:tgtEl>
                                        <p:attrNameLst>
                                          <p:attrName>style.visibility</p:attrName>
                                        </p:attrNameLst>
                                      </p:cBhvr>
                                      <p:to>
                                        <p:strVal val="visible"/>
                                      </p:to>
                                    </p:set>
                                    <p:animEffect transition="in" filter="wipe(left)">
                                      <p:cBhvr>
                                        <p:cTn id="11" dur="500"/>
                                        <p:tgtEl>
                                          <p:spTgt spid="65230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52304"/>
                                        </p:tgtEl>
                                        <p:attrNameLst>
                                          <p:attrName>style.visibility</p:attrName>
                                        </p:attrNameLst>
                                      </p:cBhvr>
                                      <p:to>
                                        <p:strVal val="visible"/>
                                      </p:to>
                                    </p:set>
                                    <p:animEffect transition="in" filter="wipe(down)">
                                      <p:cBhvr>
                                        <p:cTn id="15" dur="500"/>
                                        <p:tgtEl>
                                          <p:spTgt spid="65230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52305"/>
                                        </p:tgtEl>
                                        <p:attrNameLst>
                                          <p:attrName>style.visibility</p:attrName>
                                        </p:attrNameLst>
                                      </p:cBhvr>
                                      <p:to>
                                        <p:strVal val="visible"/>
                                      </p:to>
                                    </p:set>
                                    <p:animEffect transition="in" filter="wipe(left)">
                                      <p:cBhvr>
                                        <p:cTn id="19" dur="500"/>
                                        <p:tgtEl>
                                          <p:spTgt spid="652305"/>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652306"/>
                                        </p:tgtEl>
                                        <p:attrNameLst>
                                          <p:attrName>style.visibility</p:attrName>
                                        </p:attrNameLst>
                                      </p:cBhvr>
                                      <p:to>
                                        <p:strVal val="visible"/>
                                      </p:to>
                                    </p:se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652307"/>
                                        </p:tgtEl>
                                        <p:attrNameLst>
                                          <p:attrName>style.visibility</p:attrName>
                                        </p:attrNameLst>
                                      </p:cBhvr>
                                      <p:to>
                                        <p:strVal val="visible"/>
                                      </p:to>
                                    </p:set>
                                    <p:animEffect transition="in" filter="wipe(down)">
                                      <p:cBhvr>
                                        <p:cTn id="26" dur="500"/>
                                        <p:tgtEl>
                                          <p:spTgt spid="65230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2308"/>
                                        </p:tgtEl>
                                        <p:attrNameLst>
                                          <p:attrName>style.visibility</p:attrName>
                                        </p:attrNameLst>
                                      </p:cBhvr>
                                      <p:to>
                                        <p:strVal val="visible"/>
                                      </p:to>
                                    </p:set>
                                    <p:animEffect transition="in" filter="wipe(left)">
                                      <p:cBhvr>
                                        <p:cTn id="31" dur="500"/>
                                        <p:tgtEl>
                                          <p:spTgt spid="652308"/>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652309"/>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652310"/>
                                        </p:tgtEl>
                                        <p:attrNameLst>
                                          <p:attrName>style.visibility</p:attrName>
                                        </p:attrNameLst>
                                      </p:cBhvr>
                                      <p:to>
                                        <p:strVal val="visible"/>
                                      </p:to>
                                    </p:set>
                                    <p:animEffect transition="in" filter="wipe(down)">
                                      <p:cBhvr>
                                        <p:cTn id="38" dur="500"/>
                                        <p:tgtEl>
                                          <p:spTgt spid="6523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52311"/>
                                        </p:tgtEl>
                                        <p:attrNameLst>
                                          <p:attrName>style.visibility</p:attrName>
                                        </p:attrNameLst>
                                      </p:cBhvr>
                                      <p:to>
                                        <p:strVal val="visible"/>
                                      </p:to>
                                    </p:set>
                                    <p:animEffect transition="in" filter="wipe(down)">
                                      <p:cBhvr>
                                        <p:cTn id="43" dur="500"/>
                                        <p:tgtEl>
                                          <p:spTgt spid="65231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652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4" grpId="0" autoUpdateAnimBg="0"/>
      <p:bldP spid="652303" grpId="0" animBg="1"/>
      <p:bldP spid="652304" grpId="0" animBg="1"/>
      <p:bldP spid="652305" grpId="0" animBg="1"/>
      <p:bldP spid="652306" grpId="0" autoUpdateAnimBg="0"/>
      <p:bldP spid="652307" grpId="0" animBg="1"/>
      <p:bldP spid="652308" grpId="0" animBg="1"/>
      <p:bldP spid="652309" grpId="0" autoUpdateAnimBg="0"/>
      <p:bldP spid="652310" grpId="0" animBg="1"/>
      <p:bldP spid="652311" grpId="0" animBg="1"/>
      <p:bldP spid="65231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04800"/>
            <a:ext cx="8229600" cy="1143000"/>
          </a:xfrm>
        </p:spPr>
        <p:txBody>
          <a:bodyPr/>
          <a:lstStyle/>
          <a:p>
            <a:pPr eaLnBrk="1" hangingPunct="1"/>
            <a:r>
              <a:rPr lang="en-US" dirty="0">
                <a:solidFill>
                  <a:srgbClr val="FF0000"/>
                </a:solidFill>
              </a:rPr>
              <a:t>Market reaction to news</a:t>
            </a:r>
            <a:endParaRPr lang="en-US" dirty="0"/>
          </a:p>
        </p:txBody>
      </p:sp>
      <p:sp>
        <p:nvSpPr>
          <p:cNvPr id="14339" name="Line 3"/>
          <p:cNvSpPr>
            <a:spLocks noChangeShapeType="1"/>
          </p:cNvSpPr>
          <p:nvPr/>
        </p:nvSpPr>
        <p:spPr bwMode="auto">
          <a:xfrm flipV="1">
            <a:off x="1676400" y="1844675"/>
            <a:ext cx="0" cy="3581400"/>
          </a:xfrm>
          <a:prstGeom prst="line">
            <a:avLst/>
          </a:prstGeom>
          <a:noFill/>
          <a:ln w="38100">
            <a:solidFill>
              <a:schemeClr val="tx1"/>
            </a:solidFill>
            <a:round/>
            <a:headEnd type="none" w="sm" len="sm"/>
            <a:tailEnd type="triangle" w="sm" len="sm"/>
          </a:ln>
        </p:spPr>
        <p:txBody>
          <a:bodyPr/>
          <a:lstStyle/>
          <a:p>
            <a:endParaRPr lang="en-US"/>
          </a:p>
        </p:txBody>
      </p:sp>
      <p:sp>
        <p:nvSpPr>
          <p:cNvPr id="14340" name="Line 4"/>
          <p:cNvSpPr>
            <a:spLocks noChangeShapeType="1"/>
          </p:cNvSpPr>
          <p:nvPr/>
        </p:nvSpPr>
        <p:spPr bwMode="auto">
          <a:xfrm flipV="1">
            <a:off x="1676400" y="5426075"/>
            <a:ext cx="6553200" cy="0"/>
          </a:xfrm>
          <a:prstGeom prst="line">
            <a:avLst/>
          </a:prstGeom>
          <a:noFill/>
          <a:ln w="38100">
            <a:solidFill>
              <a:schemeClr val="tx1"/>
            </a:solidFill>
            <a:round/>
            <a:headEnd type="none" w="sm" len="sm"/>
            <a:tailEnd type="triangle" w="sm" len="sm"/>
          </a:ln>
        </p:spPr>
        <p:txBody>
          <a:bodyPr/>
          <a:lstStyle/>
          <a:p>
            <a:endParaRPr lang="en-US"/>
          </a:p>
        </p:txBody>
      </p:sp>
      <p:sp>
        <p:nvSpPr>
          <p:cNvPr id="14341" name="Text Box 5"/>
          <p:cNvSpPr txBox="1">
            <a:spLocks noChangeArrowheads="1"/>
          </p:cNvSpPr>
          <p:nvPr/>
        </p:nvSpPr>
        <p:spPr bwMode="auto">
          <a:xfrm>
            <a:off x="457200" y="19970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a:solidFill>
                  <a:schemeClr val="tx1"/>
                </a:solidFill>
              </a:rPr>
              <a:t>Stock Price</a:t>
            </a:r>
          </a:p>
        </p:txBody>
      </p:sp>
      <p:sp>
        <p:nvSpPr>
          <p:cNvPr id="653318" name="Text Box 6"/>
          <p:cNvSpPr txBox="1">
            <a:spLocks noChangeArrowheads="1"/>
          </p:cNvSpPr>
          <p:nvPr/>
        </p:nvSpPr>
        <p:spPr bwMode="auto">
          <a:xfrm>
            <a:off x="2057400" y="55022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dirty="0">
                <a:solidFill>
                  <a:schemeClr val="tx1"/>
                </a:solidFill>
              </a:rPr>
              <a:t>-30	-20	-10	  0	+10	+20	+30</a:t>
            </a:r>
          </a:p>
        </p:txBody>
      </p:sp>
      <p:sp>
        <p:nvSpPr>
          <p:cNvPr id="14343" name="Line 7"/>
          <p:cNvSpPr>
            <a:spLocks noChangeShapeType="1"/>
          </p:cNvSpPr>
          <p:nvPr/>
        </p:nvSpPr>
        <p:spPr bwMode="auto">
          <a:xfrm flipV="1">
            <a:off x="24384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44" name="Line 8"/>
          <p:cNvSpPr>
            <a:spLocks noChangeShapeType="1"/>
          </p:cNvSpPr>
          <p:nvPr/>
        </p:nvSpPr>
        <p:spPr bwMode="auto">
          <a:xfrm flipV="1">
            <a:off x="33528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45" name="Line 9"/>
          <p:cNvSpPr>
            <a:spLocks noChangeShapeType="1"/>
          </p:cNvSpPr>
          <p:nvPr/>
        </p:nvSpPr>
        <p:spPr bwMode="auto">
          <a:xfrm flipV="1">
            <a:off x="42672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46" name="Line 10"/>
          <p:cNvSpPr>
            <a:spLocks noChangeShapeType="1"/>
          </p:cNvSpPr>
          <p:nvPr/>
        </p:nvSpPr>
        <p:spPr bwMode="auto">
          <a:xfrm flipV="1">
            <a:off x="51816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47" name="Line 11"/>
          <p:cNvSpPr>
            <a:spLocks noChangeShapeType="1"/>
          </p:cNvSpPr>
          <p:nvPr/>
        </p:nvSpPr>
        <p:spPr bwMode="auto">
          <a:xfrm flipV="1">
            <a:off x="60198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48" name="Line 12"/>
          <p:cNvSpPr>
            <a:spLocks noChangeShapeType="1"/>
          </p:cNvSpPr>
          <p:nvPr/>
        </p:nvSpPr>
        <p:spPr bwMode="auto">
          <a:xfrm flipV="1">
            <a:off x="70104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49" name="Line 13"/>
          <p:cNvSpPr>
            <a:spLocks noChangeShapeType="1"/>
          </p:cNvSpPr>
          <p:nvPr/>
        </p:nvSpPr>
        <p:spPr bwMode="auto">
          <a:xfrm flipV="1">
            <a:off x="7924800" y="5197475"/>
            <a:ext cx="0" cy="228600"/>
          </a:xfrm>
          <a:prstGeom prst="line">
            <a:avLst/>
          </a:prstGeom>
          <a:noFill/>
          <a:ln w="38100">
            <a:solidFill>
              <a:schemeClr val="tx1"/>
            </a:solidFill>
            <a:round/>
            <a:headEnd type="none" w="sm" len="sm"/>
            <a:tailEnd type="none" w="sm" len="sm"/>
          </a:ln>
        </p:spPr>
        <p:txBody>
          <a:bodyPr/>
          <a:lstStyle/>
          <a:p>
            <a:endParaRPr lang="en-US"/>
          </a:p>
        </p:txBody>
      </p:sp>
      <p:sp>
        <p:nvSpPr>
          <p:cNvPr id="14350" name="Text Box 14"/>
          <p:cNvSpPr txBox="1">
            <a:spLocks noChangeArrowheads="1"/>
          </p:cNvSpPr>
          <p:nvPr/>
        </p:nvSpPr>
        <p:spPr bwMode="auto">
          <a:xfrm>
            <a:off x="3505200" y="6035675"/>
            <a:ext cx="5638800" cy="461665"/>
          </a:xfrm>
          <a:prstGeom prst="rect">
            <a:avLst/>
          </a:prstGeom>
          <a:noFill/>
          <a:ln w="12700">
            <a:noFill/>
            <a:miter lim="800000"/>
            <a:headEnd type="none" w="sm" len="sm"/>
            <a:tailEnd type="none" w="sm" len="sm"/>
          </a:ln>
        </p:spPr>
        <p:txBody>
          <a:bodyPr wrap="square">
            <a:spAutoFit/>
          </a:bodyPr>
          <a:lstStyle/>
          <a:p>
            <a:pPr algn="r" eaLnBrk="0" hangingPunct="0">
              <a:spcBef>
                <a:spcPct val="50000"/>
              </a:spcBef>
            </a:pPr>
            <a:r>
              <a:rPr lang="en-US" sz="2400" dirty="0">
                <a:solidFill>
                  <a:schemeClr val="tx1"/>
                </a:solidFill>
              </a:rPr>
              <a:t>Days before (-) and after (+) announcement</a:t>
            </a:r>
          </a:p>
        </p:txBody>
      </p:sp>
      <p:sp>
        <p:nvSpPr>
          <p:cNvPr id="653327" name="Line 15"/>
          <p:cNvSpPr>
            <a:spLocks noChangeShapeType="1"/>
          </p:cNvSpPr>
          <p:nvPr/>
        </p:nvSpPr>
        <p:spPr bwMode="auto">
          <a:xfrm>
            <a:off x="1676400" y="2835275"/>
            <a:ext cx="3505200" cy="0"/>
          </a:xfrm>
          <a:prstGeom prst="line">
            <a:avLst/>
          </a:prstGeom>
          <a:noFill/>
          <a:ln w="38100">
            <a:solidFill>
              <a:srgbClr val="6EA07A"/>
            </a:solidFill>
            <a:round/>
            <a:headEnd type="none" w="sm" len="sm"/>
            <a:tailEnd type="none" w="sm" len="sm"/>
          </a:ln>
        </p:spPr>
        <p:txBody>
          <a:bodyPr/>
          <a:lstStyle/>
          <a:p>
            <a:endParaRPr lang="en-US"/>
          </a:p>
        </p:txBody>
      </p:sp>
      <p:sp>
        <p:nvSpPr>
          <p:cNvPr id="653328" name="Line 16"/>
          <p:cNvSpPr>
            <a:spLocks noChangeShapeType="1"/>
          </p:cNvSpPr>
          <p:nvPr/>
        </p:nvSpPr>
        <p:spPr bwMode="auto">
          <a:xfrm flipV="1">
            <a:off x="5181600" y="2835275"/>
            <a:ext cx="0" cy="1295400"/>
          </a:xfrm>
          <a:prstGeom prst="line">
            <a:avLst/>
          </a:prstGeom>
          <a:noFill/>
          <a:ln w="38100">
            <a:solidFill>
              <a:srgbClr val="6EA07A"/>
            </a:solidFill>
            <a:round/>
            <a:headEnd type="none" w="sm" len="sm"/>
            <a:tailEnd type="none" w="sm" len="sm"/>
          </a:ln>
        </p:spPr>
        <p:txBody>
          <a:bodyPr/>
          <a:lstStyle/>
          <a:p>
            <a:endParaRPr lang="en-US"/>
          </a:p>
        </p:txBody>
      </p:sp>
      <p:sp>
        <p:nvSpPr>
          <p:cNvPr id="653329" name="Line 17"/>
          <p:cNvSpPr>
            <a:spLocks noChangeShapeType="1"/>
          </p:cNvSpPr>
          <p:nvPr/>
        </p:nvSpPr>
        <p:spPr bwMode="auto">
          <a:xfrm>
            <a:off x="5181600" y="4130675"/>
            <a:ext cx="3048000" cy="0"/>
          </a:xfrm>
          <a:prstGeom prst="line">
            <a:avLst/>
          </a:prstGeom>
          <a:noFill/>
          <a:ln w="38100">
            <a:solidFill>
              <a:srgbClr val="6EA07A"/>
            </a:solidFill>
            <a:round/>
            <a:headEnd type="none" w="sm" len="sm"/>
            <a:tailEnd type="none" w="sm" len="sm"/>
          </a:ln>
        </p:spPr>
        <p:txBody>
          <a:bodyPr/>
          <a:lstStyle/>
          <a:p>
            <a:endParaRPr lang="en-US"/>
          </a:p>
        </p:txBody>
      </p:sp>
      <p:sp>
        <p:nvSpPr>
          <p:cNvPr id="653330" name="Text Box 18"/>
          <p:cNvSpPr txBox="1">
            <a:spLocks noChangeArrowheads="1"/>
          </p:cNvSpPr>
          <p:nvPr/>
        </p:nvSpPr>
        <p:spPr bwMode="auto">
          <a:xfrm>
            <a:off x="1981200" y="18446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dirty="0">
                <a:solidFill>
                  <a:srgbClr val="6EA07A"/>
                </a:solidFill>
              </a:rPr>
              <a:t>Efficient market response to “bad news”</a:t>
            </a:r>
          </a:p>
        </p:txBody>
      </p:sp>
      <p:sp>
        <p:nvSpPr>
          <p:cNvPr id="653331" name="Arc 19"/>
          <p:cNvSpPr>
            <a:spLocks/>
          </p:cNvSpPr>
          <p:nvPr/>
        </p:nvSpPr>
        <p:spPr bwMode="auto">
          <a:xfrm flipH="1" flipV="1">
            <a:off x="3968750" y="2605088"/>
            <a:ext cx="1060450" cy="1220787"/>
          </a:xfrm>
          <a:custGeom>
            <a:avLst/>
            <a:gdLst>
              <a:gd name="T0" fmla="*/ 0 w 21488"/>
              <a:gd name="T1" fmla="*/ 0 h 21600"/>
              <a:gd name="T2" fmla="*/ 1060450 w 21488"/>
              <a:gd name="T3" fmla="*/ 1096730 h 21600"/>
              <a:gd name="T4" fmla="*/ 0 w 21488"/>
              <a:gd name="T5" fmla="*/ 122078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1" y="0"/>
                </a:moveTo>
                <a:cubicBezTo>
                  <a:pt x="11079" y="0"/>
                  <a:pt x="20362" y="8382"/>
                  <a:pt x="21488" y="19404"/>
                </a:cubicBezTo>
              </a:path>
              <a:path w="21488" h="21600" stroke="0" extrusionOk="0">
                <a:moveTo>
                  <a:pt x="-1" y="0"/>
                </a:moveTo>
                <a:cubicBezTo>
                  <a:pt x="11079" y="0"/>
                  <a:pt x="20362" y="8382"/>
                  <a:pt x="21488" y="19404"/>
                </a:cubicBezTo>
                <a:lnTo>
                  <a:pt x="0" y="21600"/>
                </a:lnTo>
                <a:close/>
              </a:path>
            </a:pathLst>
          </a:custGeom>
          <a:noFill/>
          <a:ln w="28575">
            <a:solidFill>
              <a:srgbClr val="6EA07A"/>
            </a:solidFill>
            <a:round/>
            <a:headEnd type="triangle" w="med" len="med"/>
            <a:tailEnd/>
          </a:ln>
        </p:spPr>
        <p:txBody>
          <a:bodyPr wrap="none" anchor="ctr"/>
          <a:lstStyle/>
          <a:p>
            <a:endParaRPr lang="en-US"/>
          </a:p>
        </p:txBody>
      </p:sp>
      <p:sp>
        <p:nvSpPr>
          <p:cNvPr id="653332" name="Freeform 20"/>
          <p:cNvSpPr>
            <a:spLocks/>
          </p:cNvSpPr>
          <p:nvPr/>
        </p:nvSpPr>
        <p:spPr bwMode="auto">
          <a:xfrm flipV="1">
            <a:off x="5143500" y="3673475"/>
            <a:ext cx="2324100" cy="1524000"/>
          </a:xfrm>
          <a:custGeom>
            <a:avLst/>
            <a:gdLst>
              <a:gd name="T0" fmla="*/ 24 w 1464"/>
              <a:gd name="T1" fmla="*/ 552 h 792"/>
              <a:gd name="T2" fmla="*/ 168 w 1464"/>
              <a:gd name="T3" fmla="*/ 24 h 792"/>
              <a:gd name="T4" fmla="*/ 1032 w 1464"/>
              <a:gd name="T5" fmla="*/ 696 h 792"/>
              <a:gd name="T6" fmla="*/ 1464 w 1464"/>
              <a:gd name="T7" fmla="*/ 600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a:p>
        </p:txBody>
      </p:sp>
      <p:sp>
        <p:nvSpPr>
          <p:cNvPr id="653333" name="Text Box 21"/>
          <p:cNvSpPr txBox="1">
            <a:spLocks noChangeArrowheads="1"/>
          </p:cNvSpPr>
          <p:nvPr/>
        </p:nvSpPr>
        <p:spPr bwMode="auto">
          <a:xfrm>
            <a:off x="2209800" y="42672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dirty="0">
                <a:solidFill>
                  <a:srgbClr val="FF0000"/>
                </a:solidFill>
              </a:rPr>
              <a:t>Overreaction to “bad news” with reversion</a:t>
            </a:r>
          </a:p>
        </p:txBody>
      </p:sp>
      <p:sp>
        <p:nvSpPr>
          <p:cNvPr id="653335" name="Arc 23"/>
          <p:cNvSpPr>
            <a:spLocks/>
          </p:cNvSpPr>
          <p:nvPr/>
        </p:nvSpPr>
        <p:spPr bwMode="auto">
          <a:xfrm>
            <a:off x="5181600" y="2835275"/>
            <a:ext cx="2514600" cy="1524000"/>
          </a:xfrm>
          <a:custGeom>
            <a:avLst/>
            <a:gdLst>
              <a:gd name="T0" fmla="*/ 0 w 22013"/>
              <a:gd name="T1" fmla="*/ 776 h 21600"/>
              <a:gd name="T2" fmla="*/ 2514600 w 22013"/>
              <a:gd name="T3" fmla="*/ 1287357 h 21600"/>
              <a:gd name="T4" fmla="*/ 77107 w 22013"/>
              <a:gd name="T5" fmla="*/ 1524000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0"/>
                </a:cubicBezTo>
                <a:cubicBezTo>
                  <a:pt x="11309" y="0"/>
                  <a:pt x="20361" y="7740"/>
                  <a:pt x="22013" y="18245"/>
                </a:cubicBezTo>
              </a:path>
              <a:path w="22013" h="21600" stroke="0" extrusionOk="0">
                <a:moveTo>
                  <a:pt x="-1" y="10"/>
                </a:moveTo>
                <a:cubicBezTo>
                  <a:pt x="224" y="3"/>
                  <a:pt x="449" y="-1"/>
                  <a:pt x="675" y="0"/>
                </a:cubicBezTo>
                <a:cubicBezTo>
                  <a:pt x="11309" y="0"/>
                  <a:pt x="20361" y="7740"/>
                  <a:pt x="22013" y="18245"/>
                </a:cubicBezTo>
                <a:lnTo>
                  <a:pt x="675" y="21600"/>
                </a:lnTo>
                <a:close/>
              </a:path>
            </a:pathLst>
          </a:custGeom>
          <a:noFill/>
          <a:ln w="57150" cap="rnd">
            <a:solidFill>
              <a:schemeClr val="accent2"/>
            </a:solidFill>
            <a:prstDash val="sysDot"/>
            <a:round/>
            <a:headEnd/>
            <a:tailEnd/>
          </a:ln>
        </p:spPr>
        <p:txBody>
          <a:bodyPr wrap="none" anchor="ctr"/>
          <a:lstStyle/>
          <a:p>
            <a:endParaRPr lang="en-US"/>
          </a:p>
        </p:txBody>
      </p:sp>
      <p:sp>
        <p:nvSpPr>
          <p:cNvPr id="653336" name="Text Box 24"/>
          <p:cNvSpPr txBox="1">
            <a:spLocks noChangeArrowheads="1"/>
          </p:cNvSpPr>
          <p:nvPr/>
        </p:nvSpPr>
        <p:spPr bwMode="auto">
          <a:xfrm>
            <a:off x="6400800" y="20732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a:solidFill>
                  <a:schemeClr val="accent2"/>
                </a:solidFill>
              </a:rPr>
              <a:t>Delayed response to “bad news”</a:t>
            </a:r>
          </a:p>
        </p:txBody>
      </p:sp>
      <p:sp>
        <p:nvSpPr>
          <p:cNvPr id="653337" name="Arc 25"/>
          <p:cNvSpPr>
            <a:spLocks/>
          </p:cNvSpPr>
          <p:nvPr/>
        </p:nvSpPr>
        <p:spPr bwMode="auto">
          <a:xfrm>
            <a:off x="6259513" y="2225675"/>
            <a:ext cx="1131887" cy="609600"/>
          </a:xfrm>
          <a:custGeom>
            <a:avLst/>
            <a:gdLst>
              <a:gd name="T0" fmla="*/ 772 w 22004"/>
              <a:gd name="T1" fmla="*/ 609600 h 22399"/>
              <a:gd name="T2" fmla="*/ 1131887 w 22004"/>
              <a:gd name="T3" fmla="*/ 109 h 22399"/>
              <a:gd name="T4" fmla="*/ 1111105 w 22004"/>
              <a:gd name="T5" fmla="*/ 587855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1"/>
                  <a:pt x="21869" y="1"/>
                  <a:pt x="22004" y="3"/>
                </a:cubicBezTo>
              </a:path>
              <a:path w="22004" h="22399" stroke="0" extrusionOk="0">
                <a:moveTo>
                  <a:pt x="14" y="22399"/>
                </a:moveTo>
                <a:cubicBezTo>
                  <a:pt x="4" y="22132"/>
                  <a:pt x="0" y="21866"/>
                  <a:pt x="0" y="21600"/>
                </a:cubicBezTo>
                <a:cubicBezTo>
                  <a:pt x="0" y="9670"/>
                  <a:pt x="9670" y="0"/>
                  <a:pt x="21600" y="0"/>
                </a:cubicBezTo>
                <a:cubicBezTo>
                  <a:pt x="21734" y="-1"/>
                  <a:pt x="21869" y="1"/>
                  <a:pt x="22004" y="3"/>
                </a:cubicBezTo>
                <a:lnTo>
                  <a:pt x="21600" y="21600"/>
                </a:lnTo>
                <a:close/>
              </a:path>
            </a:pathLst>
          </a:custGeom>
          <a:noFill/>
          <a:ln w="28575">
            <a:solidFill>
              <a:schemeClr val="accent2"/>
            </a:solidFill>
            <a:round/>
            <a:headEnd type="triangle" w="med" len="med"/>
            <a:tailEnd/>
          </a:ln>
        </p:spPr>
        <p:txBody>
          <a:bodyPr wrap="none" anchor="ctr"/>
          <a:lstStyle/>
          <a:p>
            <a:endParaRPr lang="en-US"/>
          </a:p>
        </p:txBody>
      </p:sp>
    </p:spTree>
    <p:extLst>
      <p:ext uri="{BB962C8B-B14F-4D97-AF65-F5344CB8AC3E}">
        <p14:creationId xmlns:p14="http://schemas.microsoft.com/office/powerpoint/2010/main" val="1125337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3318"/>
                                        </p:tgtEl>
                                        <p:attrNameLst>
                                          <p:attrName>style.visibility</p:attrName>
                                        </p:attrNameLst>
                                      </p:cBhvr>
                                      <p:to>
                                        <p:strVal val="visible"/>
                                      </p:to>
                                    </p:set>
                                    <p:animEffect transition="in" filter="wipe(left)">
                                      <p:cBhvr>
                                        <p:cTn id="7" dur="500"/>
                                        <p:tgtEl>
                                          <p:spTgt spid="6533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3327"/>
                                        </p:tgtEl>
                                        <p:attrNameLst>
                                          <p:attrName>style.visibility</p:attrName>
                                        </p:attrNameLst>
                                      </p:cBhvr>
                                      <p:to>
                                        <p:strVal val="visible"/>
                                      </p:to>
                                    </p:set>
                                    <p:animEffect transition="in" filter="wipe(left)">
                                      <p:cBhvr>
                                        <p:cTn id="11" dur="500"/>
                                        <p:tgtEl>
                                          <p:spTgt spid="65332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3328"/>
                                        </p:tgtEl>
                                        <p:attrNameLst>
                                          <p:attrName>style.visibility</p:attrName>
                                        </p:attrNameLst>
                                      </p:cBhvr>
                                      <p:to>
                                        <p:strVal val="visible"/>
                                      </p:to>
                                    </p:set>
                                    <p:animEffect transition="in" filter="wipe(up)">
                                      <p:cBhvr>
                                        <p:cTn id="15" dur="500"/>
                                        <p:tgtEl>
                                          <p:spTgt spid="65332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53329"/>
                                        </p:tgtEl>
                                        <p:attrNameLst>
                                          <p:attrName>style.visibility</p:attrName>
                                        </p:attrNameLst>
                                      </p:cBhvr>
                                      <p:to>
                                        <p:strVal val="visible"/>
                                      </p:to>
                                    </p:set>
                                    <p:animEffect transition="in" filter="wipe(left)">
                                      <p:cBhvr>
                                        <p:cTn id="19" dur="500"/>
                                        <p:tgtEl>
                                          <p:spTgt spid="653329"/>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653330"/>
                                        </p:tgtEl>
                                        <p:attrNameLst>
                                          <p:attrName>style.visibility</p:attrName>
                                        </p:attrNameLst>
                                      </p:cBhvr>
                                      <p:to>
                                        <p:strVal val="visible"/>
                                      </p:to>
                                    </p:set>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653331"/>
                                        </p:tgtEl>
                                        <p:attrNameLst>
                                          <p:attrName>style.visibility</p:attrName>
                                        </p:attrNameLst>
                                      </p:cBhvr>
                                      <p:to>
                                        <p:strVal val="visible"/>
                                      </p:to>
                                    </p:set>
                                    <p:animEffect transition="in" filter="wipe(up)">
                                      <p:cBhvr>
                                        <p:cTn id="26" dur="500"/>
                                        <p:tgtEl>
                                          <p:spTgt spid="6533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3332"/>
                                        </p:tgtEl>
                                        <p:attrNameLst>
                                          <p:attrName>style.visibility</p:attrName>
                                        </p:attrNameLst>
                                      </p:cBhvr>
                                      <p:to>
                                        <p:strVal val="visible"/>
                                      </p:to>
                                    </p:set>
                                    <p:animEffect transition="in" filter="wipe(left)">
                                      <p:cBhvr>
                                        <p:cTn id="31" dur="500"/>
                                        <p:tgtEl>
                                          <p:spTgt spid="65333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6533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53335"/>
                                        </p:tgtEl>
                                        <p:attrNameLst>
                                          <p:attrName>style.visibility</p:attrName>
                                        </p:attrNameLst>
                                      </p:cBhvr>
                                      <p:to>
                                        <p:strVal val="visible"/>
                                      </p:to>
                                    </p:set>
                                    <p:animEffect transition="in" filter="wipe(left)">
                                      <p:cBhvr>
                                        <p:cTn id="39" dur="500"/>
                                        <p:tgtEl>
                                          <p:spTgt spid="653335"/>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653336"/>
                                        </p:tgtEl>
                                        <p:attrNameLst>
                                          <p:attrName>style.visibility</p:attrName>
                                        </p:attrNameLst>
                                      </p:cBhvr>
                                      <p:to>
                                        <p:strVal val="visible"/>
                                      </p:to>
                                    </p:se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653337"/>
                                        </p:tgtEl>
                                        <p:attrNameLst>
                                          <p:attrName>style.visibility</p:attrName>
                                        </p:attrNameLst>
                                      </p:cBhvr>
                                      <p:to>
                                        <p:strVal val="visible"/>
                                      </p:to>
                                    </p:set>
                                    <p:animEffect transition="in" filter="wipe(up)">
                                      <p:cBhvr>
                                        <p:cTn id="46" dur="500"/>
                                        <p:tgtEl>
                                          <p:spTgt spid="653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8" grpId="0" autoUpdateAnimBg="0"/>
      <p:bldP spid="653327" grpId="0" animBg="1"/>
      <p:bldP spid="653328" grpId="0" animBg="1"/>
      <p:bldP spid="653329" grpId="0" animBg="1"/>
      <p:bldP spid="653330" grpId="0" autoUpdateAnimBg="0"/>
      <p:bldP spid="653331" grpId="0" animBg="1"/>
      <p:bldP spid="653332" grpId="0" animBg="1"/>
      <p:bldP spid="653333" grpId="0" autoUpdateAnimBg="0"/>
      <p:bldP spid="653335" grpId="0" animBg="1"/>
      <p:bldP spid="653336" grpId="0" autoUpdateAnimBg="0"/>
      <p:bldP spid="65333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611181-4DF7-4896-AC83-FAD98471EA23}"/>
              </a:ext>
            </a:extLst>
          </p:cNvPr>
          <p:cNvSpPr>
            <a:spLocks noGrp="1" noChangeArrowheads="1"/>
          </p:cNvSpPr>
          <p:nvPr>
            <p:ph type="title"/>
          </p:nvPr>
        </p:nvSpPr>
        <p:spPr/>
        <p:txBody>
          <a:bodyPr/>
          <a:lstStyle/>
          <a:p>
            <a:pPr eaLnBrk="1" hangingPunct="1"/>
            <a:r>
              <a:rPr lang="en-US" altLang="en-US"/>
              <a:t> The Different Types of Efficiency</a:t>
            </a:r>
          </a:p>
        </p:txBody>
      </p:sp>
      <p:sp>
        <p:nvSpPr>
          <p:cNvPr id="654339" name="Rectangle 3">
            <a:extLst>
              <a:ext uri="{FF2B5EF4-FFF2-40B4-BE49-F238E27FC236}">
                <a16:creationId xmlns:a16="http://schemas.microsoft.com/office/drawing/2014/main" id="{7822389D-7487-818F-6A97-4FC3695501E8}"/>
              </a:ext>
            </a:extLst>
          </p:cNvPr>
          <p:cNvSpPr>
            <a:spLocks noGrp="1" noChangeArrowheads="1"/>
          </p:cNvSpPr>
          <p:nvPr>
            <p:ph idx="1"/>
          </p:nvPr>
        </p:nvSpPr>
        <p:spPr/>
        <p:txBody>
          <a:bodyPr rtlCol="0">
            <a:normAutofit fontScale="92500" lnSpcReduction="10000"/>
          </a:bodyPr>
          <a:lstStyle/>
          <a:p>
            <a:pPr algn="just" eaLnBrk="1" fontAlgn="auto" hangingPunct="1">
              <a:spcAft>
                <a:spcPts val="600"/>
              </a:spcAft>
              <a:defRPr/>
            </a:pPr>
            <a:r>
              <a:rPr lang="en-US"/>
              <a:t>Weak Form</a:t>
            </a:r>
          </a:p>
          <a:p>
            <a:pPr lvl="1" algn="just" eaLnBrk="1" fontAlgn="auto" hangingPunct="1">
              <a:spcAft>
                <a:spcPts val="600"/>
              </a:spcAft>
              <a:defRPr/>
            </a:pPr>
            <a:r>
              <a:rPr lang="en-US"/>
              <a:t>Security prices reflect all information found in past prices and volume.</a:t>
            </a:r>
          </a:p>
          <a:p>
            <a:pPr algn="just" eaLnBrk="1" fontAlgn="auto" hangingPunct="1">
              <a:spcAft>
                <a:spcPts val="600"/>
              </a:spcAft>
              <a:defRPr/>
            </a:pPr>
            <a:r>
              <a:rPr lang="en-US"/>
              <a:t>Semi-Strong Form</a:t>
            </a:r>
          </a:p>
          <a:p>
            <a:pPr lvl="1" algn="just" eaLnBrk="1" fontAlgn="auto" hangingPunct="1">
              <a:spcAft>
                <a:spcPts val="600"/>
              </a:spcAft>
              <a:defRPr/>
            </a:pPr>
            <a:r>
              <a:rPr lang="en-US"/>
              <a:t>Security prices reflect all publicly available information.</a:t>
            </a:r>
          </a:p>
          <a:p>
            <a:pPr algn="just" eaLnBrk="1" fontAlgn="auto" hangingPunct="1">
              <a:spcAft>
                <a:spcPts val="600"/>
              </a:spcAft>
              <a:defRPr/>
            </a:pPr>
            <a:r>
              <a:rPr lang="en-US"/>
              <a:t>Strong Form</a:t>
            </a:r>
          </a:p>
          <a:p>
            <a:pPr lvl="1" algn="just" eaLnBrk="1" fontAlgn="auto" hangingPunct="1">
              <a:spcAft>
                <a:spcPts val="600"/>
              </a:spcAft>
              <a:defRPr/>
            </a:pPr>
            <a:r>
              <a:rPr lang="en-US"/>
              <a:t>Security prices reflect all information—public and private.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02D1555-1307-CFB0-044F-1DA4C32C7499}"/>
              </a:ext>
            </a:extLst>
          </p:cNvPr>
          <p:cNvSpPr>
            <a:spLocks noGrp="1" noChangeArrowheads="1"/>
          </p:cNvSpPr>
          <p:nvPr>
            <p:ph type="title"/>
          </p:nvPr>
        </p:nvSpPr>
        <p:spPr/>
        <p:txBody>
          <a:bodyPr/>
          <a:lstStyle/>
          <a:p>
            <a:pPr algn="just" eaLnBrk="1" hangingPunct="1">
              <a:spcAft>
                <a:spcPts val="600"/>
              </a:spcAft>
            </a:pPr>
            <a:r>
              <a:rPr lang="en-US" altLang="en-US" dirty="0">
                <a:solidFill>
                  <a:srgbClr val="FF0000"/>
                </a:solidFill>
              </a:rPr>
              <a:t>Weak Form Market Efficiency</a:t>
            </a:r>
          </a:p>
        </p:txBody>
      </p:sp>
      <p:sp>
        <p:nvSpPr>
          <p:cNvPr id="655363" name="Rectangle 3">
            <a:extLst>
              <a:ext uri="{FF2B5EF4-FFF2-40B4-BE49-F238E27FC236}">
                <a16:creationId xmlns:a16="http://schemas.microsoft.com/office/drawing/2014/main" id="{1083EAA2-B199-A03F-E2B5-18B3A4D62A32}"/>
              </a:ext>
            </a:extLst>
          </p:cNvPr>
          <p:cNvSpPr>
            <a:spLocks noGrp="1" noChangeArrowheads="1"/>
          </p:cNvSpPr>
          <p:nvPr>
            <p:ph idx="1"/>
          </p:nvPr>
        </p:nvSpPr>
        <p:spPr>
          <a:xfrm>
            <a:off x="838200" y="1143000"/>
            <a:ext cx="7620000" cy="5334000"/>
          </a:xfrm>
        </p:spPr>
        <p:txBody>
          <a:bodyPr rtlCol="0">
            <a:normAutofit/>
          </a:bodyPr>
          <a:lstStyle/>
          <a:p>
            <a:pPr algn="just" eaLnBrk="1" fontAlgn="auto" hangingPunct="1">
              <a:spcAft>
                <a:spcPts val="600"/>
              </a:spcAft>
              <a:defRPr/>
            </a:pPr>
            <a:r>
              <a:rPr lang="en-US" dirty="0"/>
              <a:t>Security prices reflect all information found in past prices and volume.</a:t>
            </a:r>
          </a:p>
          <a:p>
            <a:pPr algn="just" eaLnBrk="1" fontAlgn="auto" hangingPunct="1">
              <a:spcAft>
                <a:spcPts val="600"/>
              </a:spcAft>
              <a:defRPr/>
            </a:pPr>
            <a:r>
              <a:rPr lang="en-US" dirty="0"/>
              <a:t>Often weak-form efficiency is represented as</a:t>
            </a:r>
          </a:p>
          <a:p>
            <a:pPr algn="ctr" eaLnBrk="1" fontAlgn="auto" hangingPunct="1">
              <a:spcAft>
                <a:spcPts val="600"/>
              </a:spcAft>
              <a:buFontTx/>
              <a:buNone/>
              <a:defRPr/>
            </a:pPr>
            <a:r>
              <a:rPr lang="en-US" i="1" dirty="0"/>
              <a:t>P</a:t>
            </a:r>
            <a:r>
              <a:rPr lang="en-US" i="1" baseline="-25000" dirty="0"/>
              <a:t>t</a:t>
            </a:r>
            <a:r>
              <a:rPr lang="en-US" dirty="0"/>
              <a:t> = </a:t>
            </a:r>
            <a:r>
              <a:rPr lang="en-US" i="1" dirty="0"/>
              <a:t>P</a:t>
            </a:r>
            <a:r>
              <a:rPr lang="en-US" i="1" baseline="-25000" dirty="0"/>
              <a:t>t</a:t>
            </a:r>
            <a:r>
              <a:rPr lang="en-US" baseline="-25000" dirty="0"/>
              <a:t>-1</a:t>
            </a:r>
            <a:r>
              <a:rPr lang="en-US" dirty="0"/>
              <a:t> + Expected return + random error </a:t>
            </a:r>
            <a:r>
              <a:rPr lang="en-US" i="1" baseline="-25000" dirty="0"/>
              <a:t>t</a:t>
            </a:r>
          </a:p>
          <a:p>
            <a:pPr algn="just" eaLnBrk="1" fontAlgn="auto" hangingPunct="1">
              <a:spcAft>
                <a:spcPts val="600"/>
              </a:spcAft>
              <a:defRPr/>
            </a:pPr>
            <a:r>
              <a:rPr lang="en-US" dirty="0"/>
              <a:t>Since stock prices only respond to </a:t>
            </a:r>
            <a:r>
              <a:rPr lang="en-US" i="1" dirty="0"/>
              <a:t>new</a:t>
            </a:r>
            <a:r>
              <a:rPr lang="en-US" dirty="0"/>
              <a:t> information, which by definition arrives randomly, stock prices are said to follow a </a:t>
            </a:r>
            <a:r>
              <a:rPr lang="en-US" b="1" dirty="0"/>
              <a:t>random walk</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Arial" pitchFamily="34" charset="0"/>
                <a:cs typeface="Arial" pitchFamily="34" charset="0"/>
              </a:rPr>
              <a:t>Trends in Long-Term Financing</a:t>
            </a:r>
          </a:p>
        </p:txBody>
      </p:sp>
      <p:sp>
        <p:nvSpPr>
          <p:cNvPr id="3" name="Content Placeholder 2"/>
          <p:cNvSpPr>
            <a:spLocks noGrp="1"/>
          </p:cNvSpPr>
          <p:nvPr>
            <p:ph idx="1"/>
          </p:nvPr>
        </p:nvSpPr>
        <p:spPr>
          <a:xfrm>
            <a:off x="457200" y="1371600"/>
            <a:ext cx="8229600" cy="4754563"/>
          </a:xfrm>
        </p:spPr>
        <p:txBody>
          <a:bodyPr>
            <a:normAutofit/>
          </a:bodyPr>
          <a:lstStyle/>
          <a:p>
            <a:pPr marR="0" algn="just">
              <a:spcAft>
                <a:spcPts val="0"/>
              </a:spcAft>
            </a:pPr>
            <a:r>
              <a:rPr lang="en-US" dirty="0">
                <a:latin typeface="Arial" pitchFamily="34" charset="0"/>
                <a:cs typeface="Arial" pitchFamily="34" charset="0"/>
              </a:rPr>
              <a:t>Internally generated funds</a:t>
            </a:r>
          </a:p>
          <a:p>
            <a:pPr marR="0" algn="just">
              <a:spcAft>
                <a:spcPts val="0"/>
              </a:spcAft>
            </a:pPr>
            <a:r>
              <a:rPr lang="en-US" dirty="0">
                <a:latin typeface="Arial" pitchFamily="34" charset="0"/>
                <a:cs typeface="Arial" pitchFamily="34" charset="0"/>
              </a:rPr>
              <a:t>Short-term  and long-term borrowing.</a:t>
            </a:r>
          </a:p>
          <a:p>
            <a:pPr marR="0" algn="just">
              <a:spcAft>
                <a:spcPts val="0"/>
              </a:spcAft>
            </a:pPr>
            <a:r>
              <a:rPr lang="en-US" dirty="0">
                <a:latin typeface="Arial" pitchFamily="34" charset="0"/>
                <a:cs typeface="Arial" pitchFamily="34" charset="0"/>
              </a:rPr>
              <a:t>Selling equity</a:t>
            </a:r>
          </a:p>
          <a:p>
            <a:pPr algn="just">
              <a:buNone/>
            </a:pPr>
            <a:r>
              <a:rPr lang="en-US" dirty="0">
                <a:latin typeface="Arial" pitchFamily="34" charset="0"/>
                <a:cs typeface="Arial" pitchFamily="34" charset="0"/>
              </a:rPr>
              <a:t>     - Staying Private</a:t>
            </a:r>
          </a:p>
          <a:p>
            <a:pPr algn="just">
              <a:buNone/>
            </a:pPr>
            <a:r>
              <a:rPr lang="en-US" dirty="0">
                <a:latin typeface="Arial" pitchFamily="34" charset="0"/>
                <a:cs typeface="Arial" pitchFamily="34" charset="0"/>
              </a:rPr>
              <a:t>     - Going public</a:t>
            </a:r>
          </a:p>
          <a:p>
            <a:pPr marR="0" algn="just">
              <a:spcAft>
                <a:spcPts val="0"/>
              </a:spcAft>
              <a:buNone/>
            </a:pPr>
            <a:endParaRPr lang="en-US" dirty="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rPr>
              <a:t>Weak Form Market Efficiency</a:t>
            </a:r>
            <a:endParaRPr lang="en-US" sz="34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Price reflects all information contained in market trading data (past prices, volume, dividends, interest rates, etc.).</a:t>
            </a:r>
          </a:p>
          <a:p>
            <a:r>
              <a:rPr lang="en-US" dirty="0"/>
              <a:t>An investor can not use past prices to identify mispriced securities.</a:t>
            </a:r>
          </a:p>
          <a:p>
            <a:r>
              <a:rPr lang="en-US" dirty="0"/>
              <a:t>Technical analysis:</a:t>
            </a:r>
          </a:p>
          <a:p>
            <a:pPr>
              <a:buNone/>
            </a:pPr>
            <a:r>
              <a:rPr lang="en-US" dirty="0"/>
              <a:t>      </a:t>
            </a:r>
            <a:r>
              <a:rPr lang="en-US" dirty="0">
                <a:sym typeface="Wingdings" pitchFamily="2" charset="2"/>
              </a:rPr>
              <a:t> </a:t>
            </a:r>
            <a:r>
              <a:rPr lang="en-US" dirty="0"/>
              <a:t>Refers to the practice of using past patterns in stock prices (and trades) to identify future patterns in prices.</a:t>
            </a:r>
          </a:p>
          <a:p>
            <a:pPr>
              <a:buNone/>
            </a:pPr>
            <a:r>
              <a:rPr lang="en-US" dirty="0">
                <a:sym typeface="Wingdings" pitchFamily="2" charset="2"/>
              </a:rPr>
              <a:t>     </a:t>
            </a:r>
            <a:r>
              <a:rPr lang="en-US" dirty="0"/>
              <a:t>Is not profitable in a market which is at least weak form (i.e., weakly) efficient.</a:t>
            </a:r>
          </a:p>
        </p:txBody>
      </p:sp>
    </p:spTree>
    <p:extLst>
      <p:ext uri="{BB962C8B-B14F-4D97-AF65-F5344CB8AC3E}">
        <p14:creationId xmlns:p14="http://schemas.microsoft.com/office/powerpoint/2010/main" val="3371860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097B8C3-85D8-E490-755A-50D32C370043}"/>
              </a:ext>
            </a:extLst>
          </p:cNvPr>
          <p:cNvSpPr>
            <a:spLocks noGrp="1" noChangeArrowheads="1"/>
          </p:cNvSpPr>
          <p:nvPr>
            <p:ph type="title"/>
          </p:nvPr>
        </p:nvSpPr>
        <p:spPr/>
        <p:txBody>
          <a:bodyPr/>
          <a:lstStyle/>
          <a:p>
            <a:pPr eaLnBrk="1" hangingPunct="1"/>
            <a:r>
              <a:rPr lang="en-US" altLang="en-US"/>
              <a:t>Why Technical Analysis Fails</a:t>
            </a:r>
          </a:p>
        </p:txBody>
      </p:sp>
      <p:sp>
        <p:nvSpPr>
          <p:cNvPr id="12291" name="Line 3">
            <a:extLst>
              <a:ext uri="{FF2B5EF4-FFF2-40B4-BE49-F238E27FC236}">
                <a16:creationId xmlns:a16="http://schemas.microsoft.com/office/drawing/2014/main" id="{08D5E75F-296C-947F-FD05-8DEB23433406}"/>
              </a:ext>
            </a:extLst>
          </p:cNvPr>
          <p:cNvSpPr>
            <a:spLocks noChangeShapeType="1"/>
          </p:cNvSpPr>
          <p:nvPr/>
        </p:nvSpPr>
        <p:spPr bwMode="auto">
          <a:xfrm>
            <a:off x="1447800" y="1981200"/>
            <a:ext cx="0" cy="3733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Line 4">
            <a:extLst>
              <a:ext uri="{FF2B5EF4-FFF2-40B4-BE49-F238E27FC236}">
                <a16:creationId xmlns:a16="http://schemas.microsoft.com/office/drawing/2014/main" id="{53EBABB4-D3D8-804B-3ED2-0717C20CC7F1}"/>
              </a:ext>
            </a:extLst>
          </p:cNvPr>
          <p:cNvSpPr>
            <a:spLocks noChangeShapeType="1"/>
          </p:cNvSpPr>
          <p:nvPr/>
        </p:nvSpPr>
        <p:spPr bwMode="auto">
          <a:xfrm>
            <a:off x="1447800" y="5715000"/>
            <a:ext cx="693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5">
            <a:extLst>
              <a:ext uri="{FF2B5EF4-FFF2-40B4-BE49-F238E27FC236}">
                <a16:creationId xmlns:a16="http://schemas.microsoft.com/office/drawing/2014/main" id="{C78C3AE0-74D9-CEAC-FAE3-0176CD99E0B9}"/>
              </a:ext>
            </a:extLst>
          </p:cNvPr>
          <p:cNvSpPr txBox="1">
            <a:spLocks noChangeArrowheads="1"/>
          </p:cNvSpPr>
          <p:nvPr/>
        </p:nvSpPr>
        <p:spPr bwMode="auto">
          <a:xfrm rot="-5400000">
            <a:off x="415131" y="2328069"/>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b="0"/>
              <a:t>Stock Price</a:t>
            </a:r>
          </a:p>
        </p:txBody>
      </p:sp>
      <p:sp>
        <p:nvSpPr>
          <p:cNvPr id="12294" name="Text Box 6">
            <a:extLst>
              <a:ext uri="{FF2B5EF4-FFF2-40B4-BE49-F238E27FC236}">
                <a16:creationId xmlns:a16="http://schemas.microsoft.com/office/drawing/2014/main" id="{E9B00EDC-6D10-D9A0-14AA-28548B738AB5}"/>
              </a:ext>
            </a:extLst>
          </p:cNvPr>
          <p:cNvSpPr txBox="1">
            <a:spLocks noChangeArrowheads="1"/>
          </p:cNvSpPr>
          <p:nvPr/>
        </p:nvSpPr>
        <p:spPr bwMode="auto">
          <a:xfrm>
            <a:off x="7315200" y="5943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b="0"/>
              <a:t>Time</a:t>
            </a:r>
          </a:p>
        </p:txBody>
      </p:sp>
      <p:sp>
        <p:nvSpPr>
          <p:cNvPr id="657415" name="Text Box 7">
            <a:extLst>
              <a:ext uri="{FF2B5EF4-FFF2-40B4-BE49-F238E27FC236}">
                <a16:creationId xmlns:a16="http://schemas.microsoft.com/office/drawing/2014/main" id="{3DC9EDCE-B3A0-D878-C72F-1E6111F0ADFD}"/>
              </a:ext>
            </a:extLst>
          </p:cNvPr>
          <p:cNvSpPr txBox="1">
            <a:spLocks noChangeArrowheads="1"/>
          </p:cNvSpPr>
          <p:nvPr/>
        </p:nvSpPr>
        <p:spPr bwMode="auto">
          <a:xfrm>
            <a:off x="1600200" y="1143000"/>
            <a:ext cx="7239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sz="2800" b="0"/>
              <a:t>Investor behavior tends to eliminate any profit opportunity associated with stock price patterns.</a:t>
            </a:r>
          </a:p>
        </p:txBody>
      </p:sp>
      <p:sp>
        <p:nvSpPr>
          <p:cNvPr id="657416" name="Text Box 8">
            <a:extLst>
              <a:ext uri="{FF2B5EF4-FFF2-40B4-BE49-F238E27FC236}">
                <a16:creationId xmlns:a16="http://schemas.microsoft.com/office/drawing/2014/main" id="{153BFFD3-5E8D-EFC2-CBB7-127C80B02629}"/>
              </a:ext>
            </a:extLst>
          </p:cNvPr>
          <p:cNvSpPr txBox="1">
            <a:spLocks noChangeArrowheads="1"/>
          </p:cNvSpPr>
          <p:nvPr/>
        </p:nvSpPr>
        <p:spPr bwMode="auto">
          <a:xfrm>
            <a:off x="5410200" y="2438400"/>
            <a:ext cx="358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b="0"/>
              <a:t>If it were possible to make big money simply by finding “the pattern” in the stock price movements, everyone would do it and the profits would be competed away.</a:t>
            </a:r>
          </a:p>
        </p:txBody>
      </p:sp>
      <p:sp>
        <p:nvSpPr>
          <p:cNvPr id="657417" name="Freeform 9">
            <a:extLst>
              <a:ext uri="{FF2B5EF4-FFF2-40B4-BE49-F238E27FC236}">
                <a16:creationId xmlns:a16="http://schemas.microsoft.com/office/drawing/2014/main" id="{80517B84-0B6D-9629-3ABA-0980C6420B14}"/>
              </a:ext>
            </a:extLst>
          </p:cNvPr>
          <p:cNvSpPr>
            <a:spLocks/>
          </p:cNvSpPr>
          <p:nvPr/>
        </p:nvSpPr>
        <p:spPr bwMode="auto">
          <a:xfrm>
            <a:off x="1447800" y="2514600"/>
            <a:ext cx="3505200" cy="1981200"/>
          </a:xfrm>
          <a:custGeom>
            <a:avLst/>
            <a:gdLst>
              <a:gd name="T0" fmla="*/ 0 w 2208"/>
              <a:gd name="T1" fmla="*/ 1752600 h 1248"/>
              <a:gd name="T2" fmla="*/ 533400 w 2208"/>
              <a:gd name="T3" fmla="*/ 914400 h 1248"/>
              <a:gd name="T4" fmla="*/ 1371600 w 2208"/>
              <a:gd name="T5" fmla="*/ 1905000 h 1248"/>
              <a:gd name="T6" fmla="*/ 2057400 w 2208"/>
              <a:gd name="T7" fmla="*/ 457200 h 1248"/>
              <a:gd name="T8" fmla="*/ 2819400 w 2208"/>
              <a:gd name="T9" fmla="*/ 1371600 h 1248"/>
              <a:gd name="T10" fmla="*/ 3505200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7418" name="Line 10">
            <a:extLst>
              <a:ext uri="{FF2B5EF4-FFF2-40B4-BE49-F238E27FC236}">
                <a16:creationId xmlns:a16="http://schemas.microsoft.com/office/drawing/2014/main" id="{E93B504B-BCBB-F7E0-0E69-A22B924FE262}"/>
              </a:ext>
            </a:extLst>
          </p:cNvPr>
          <p:cNvSpPr>
            <a:spLocks noChangeShapeType="1"/>
          </p:cNvSpPr>
          <p:nvPr/>
        </p:nvSpPr>
        <p:spPr bwMode="auto">
          <a:xfrm flipV="1">
            <a:off x="1447800" y="2971800"/>
            <a:ext cx="3657600" cy="1295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11">
            <a:extLst>
              <a:ext uri="{FF2B5EF4-FFF2-40B4-BE49-F238E27FC236}">
                <a16:creationId xmlns:a16="http://schemas.microsoft.com/office/drawing/2014/main" id="{F621C598-EBA9-C372-04CB-78999554E32A}"/>
              </a:ext>
            </a:extLst>
          </p:cNvPr>
          <p:cNvGrpSpPr>
            <a:grpSpLocks/>
          </p:cNvGrpSpPr>
          <p:nvPr/>
        </p:nvGrpSpPr>
        <p:grpSpPr bwMode="auto">
          <a:xfrm>
            <a:off x="1600200" y="3048000"/>
            <a:ext cx="685800" cy="685800"/>
            <a:chOff x="1008" y="1920"/>
            <a:chExt cx="432" cy="432"/>
          </a:xfrm>
        </p:grpSpPr>
        <p:sp>
          <p:nvSpPr>
            <p:cNvPr id="12310" name="Line 12">
              <a:extLst>
                <a:ext uri="{FF2B5EF4-FFF2-40B4-BE49-F238E27FC236}">
                  <a16:creationId xmlns:a16="http://schemas.microsoft.com/office/drawing/2014/main" id="{E3380B6F-6855-0DE6-A696-0D109A908E66}"/>
                </a:ext>
              </a:extLst>
            </p:cNvPr>
            <p:cNvSpPr>
              <a:spLocks noChangeShapeType="1"/>
            </p:cNvSpPr>
            <p:nvPr/>
          </p:nvSpPr>
          <p:spPr bwMode="auto">
            <a:xfrm>
              <a:off x="1224" y="2160"/>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1" name="Text Box 13">
              <a:extLst>
                <a:ext uri="{FF2B5EF4-FFF2-40B4-BE49-F238E27FC236}">
                  <a16:creationId xmlns:a16="http://schemas.microsoft.com/office/drawing/2014/main" id="{AA879872-FC15-B349-D6DA-4A45319FA142}"/>
                </a:ext>
              </a:extLst>
            </p:cNvPr>
            <p:cNvSpPr txBox="1">
              <a:spLocks noChangeArrowheads="1"/>
            </p:cNvSpPr>
            <p:nvPr/>
          </p:nvSpPr>
          <p:spPr bwMode="auto">
            <a:xfrm>
              <a:off x="1008" y="19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b="0"/>
                <a:t>Sell</a:t>
              </a:r>
            </a:p>
          </p:txBody>
        </p:sp>
      </p:grpSp>
      <p:grpSp>
        <p:nvGrpSpPr>
          <p:cNvPr id="3" name="Group 14">
            <a:extLst>
              <a:ext uri="{FF2B5EF4-FFF2-40B4-BE49-F238E27FC236}">
                <a16:creationId xmlns:a16="http://schemas.microsoft.com/office/drawing/2014/main" id="{023AB1A2-D0DF-61E4-10B4-289A87E56F84}"/>
              </a:ext>
            </a:extLst>
          </p:cNvPr>
          <p:cNvGrpSpPr>
            <a:grpSpLocks/>
          </p:cNvGrpSpPr>
          <p:nvPr/>
        </p:nvGrpSpPr>
        <p:grpSpPr bwMode="auto">
          <a:xfrm>
            <a:off x="3200400" y="2590800"/>
            <a:ext cx="685800" cy="685800"/>
            <a:chOff x="1008" y="1920"/>
            <a:chExt cx="432" cy="432"/>
          </a:xfrm>
        </p:grpSpPr>
        <p:sp>
          <p:nvSpPr>
            <p:cNvPr id="12308" name="Line 15">
              <a:extLst>
                <a:ext uri="{FF2B5EF4-FFF2-40B4-BE49-F238E27FC236}">
                  <a16:creationId xmlns:a16="http://schemas.microsoft.com/office/drawing/2014/main" id="{01DD7EB6-9A50-7FC0-416A-8B661CA3C229}"/>
                </a:ext>
              </a:extLst>
            </p:cNvPr>
            <p:cNvSpPr>
              <a:spLocks noChangeShapeType="1"/>
            </p:cNvSpPr>
            <p:nvPr/>
          </p:nvSpPr>
          <p:spPr bwMode="auto">
            <a:xfrm>
              <a:off x="1224" y="2160"/>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9" name="Text Box 16">
              <a:extLst>
                <a:ext uri="{FF2B5EF4-FFF2-40B4-BE49-F238E27FC236}">
                  <a16:creationId xmlns:a16="http://schemas.microsoft.com/office/drawing/2014/main" id="{41A1D2FC-045B-279B-B485-441BA5E84F9C}"/>
                </a:ext>
              </a:extLst>
            </p:cNvPr>
            <p:cNvSpPr txBox="1">
              <a:spLocks noChangeArrowheads="1"/>
            </p:cNvSpPr>
            <p:nvPr/>
          </p:nvSpPr>
          <p:spPr bwMode="auto">
            <a:xfrm>
              <a:off x="1008" y="19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b="0"/>
                <a:t>Sell</a:t>
              </a:r>
            </a:p>
          </p:txBody>
        </p:sp>
      </p:grpSp>
      <p:grpSp>
        <p:nvGrpSpPr>
          <p:cNvPr id="4" name="Group 17">
            <a:extLst>
              <a:ext uri="{FF2B5EF4-FFF2-40B4-BE49-F238E27FC236}">
                <a16:creationId xmlns:a16="http://schemas.microsoft.com/office/drawing/2014/main" id="{313F9210-EA41-C1A2-3057-E39A7122D8B7}"/>
              </a:ext>
            </a:extLst>
          </p:cNvPr>
          <p:cNvGrpSpPr>
            <a:grpSpLocks/>
          </p:cNvGrpSpPr>
          <p:nvPr/>
        </p:nvGrpSpPr>
        <p:grpSpPr bwMode="auto">
          <a:xfrm>
            <a:off x="2438400" y="4114800"/>
            <a:ext cx="762000" cy="762000"/>
            <a:chOff x="1872" y="3216"/>
            <a:chExt cx="480" cy="480"/>
          </a:xfrm>
        </p:grpSpPr>
        <p:sp>
          <p:nvSpPr>
            <p:cNvPr id="12306" name="Line 18">
              <a:extLst>
                <a:ext uri="{FF2B5EF4-FFF2-40B4-BE49-F238E27FC236}">
                  <a16:creationId xmlns:a16="http://schemas.microsoft.com/office/drawing/2014/main" id="{8241DB3C-40F3-32F9-57C7-B5E2C9F1EB2E}"/>
                </a:ext>
              </a:extLst>
            </p:cNvPr>
            <p:cNvSpPr>
              <a:spLocks noChangeShapeType="1"/>
            </p:cNvSpPr>
            <p:nvPr/>
          </p:nvSpPr>
          <p:spPr bwMode="auto">
            <a:xfrm>
              <a:off x="2112" y="3216"/>
              <a:ext cx="0" cy="19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7" name="Text Box 19">
              <a:extLst>
                <a:ext uri="{FF2B5EF4-FFF2-40B4-BE49-F238E27FC236}">
                  <a16:creationId xmlns:a16="http://schemas.microsoft.com/office/drawing/2014/main" id="{D35C8A99-FB85-F80A-0152-D8477E720D21}"/>
                </a:ext>
              </a:extLst>
            </p:cNvPr>
            <p:cNvSpPr txBox="1">
              <a:spLocks noChangeArrowheads="1"/>
            </p:cNvSpPr>
            <p:nvPr/>
          </p:nvSpPr>
          <p:spPr bwMode="auto">
            <a:xfrm>
              <a:off x="1872" y="340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spcBef>
                  <a:spcPct val="50000"/>
                </a:spcBef>
              </a:pPr>
              <a:r>
                <a:rPr lang="en-US" altLang="en-US" b="0"/>
                <a:t>Buy</a:t>
              </a:r>
            </a:p>
          </p:txBody>
        </p:sp>
      </p:grpSp>
      <p:grpSp>
        <p:nvGrpSpPr>
          <p:cNvPr id="5" name="Group 20">
            <a:extLst>
              <a:ext uri="{FF2B5EF4-FFF2-40B4-BE49-F238E27FC236}">
                <a16:creationId xmlns:a16="http://schemas.microsoft.com/office/drawing/2014/main" id="{9C74A766-3558-EB73-BD2D-B8D0867A2054}"/>
              </a:ext>
            </a:extLst>
          </p:cNvPr>
          <p:cNvGrpSpPr>
            <a:grpSpLocks/>
          </p:cNvGrpSpPr>
          <p:nvPr/>
        </p:nvGrpSpPr>
        <p:grpSpPr bwMode="auto">
          <a:xfrm>
            <a:off x="3886200" y="3581400"/>
            <a:ext cx="762000" cy="762000"/>
            <a:chOff x="1872" y="3216"/>
            <a:chExt cx="480" cy="480"/>
          </a:xfrm>
        </p:grpSpPr>
        <p:sp>
          <p:nvSpPr>
            <p:cNvPr id="12304" name="Line 21">
              <a:extLst>
                <a:ext uri="{FF2B5EF4-FFF2-40B4-BE49-F238E27FC236}">
                  <a16:creationId xmlns:a16="http://schemas.microsoft.com/office/drawing/2014/main" id="{E07E49DB-C5E0-DD93-98D0-6FD0AF2213D3}"/>
                </a:ext>
              </a:extLst>
            </p:cNvPr>
            <p:cNvSpPr>
              <a:spLocks noChangeShapeType="1"/>
            </p:cNvSpPr>
            <p:nvPr/>
          </p:nvSpPr>
          <p:spPr bwMode="auto">
            <a:xfrm>
              <a:off x="2112" y="3216"/>
              <a:ext cx="0" cy="19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5" name="Text Box 22">
              <a:extLst>
                <a:ext uri="{FF2B5EF4-FFF2-40B4-BE49-F238E27FC236}">
                  <a16:creationId xmlns:a16="http://schemas.microsoft.com/office/drawing/2014/main" id="{6646F11F-E04E-BD5D-E82E-89438AAF8402}"/>
                </a:ext>
              </a:extLst>
            </p:cNvPr>
            <p:cNvSpPr txBox="1">
              <a:spLocks noChangeArrowheads="1"/>
            </p:cNvSpPr>
            <p:nvPr/>
          </p:nvSpPr>
          <p:spPr bwMode="auto">
            <a:xfrm>
              <a:off x="1872" y="340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spcBef>
                  <a:spcPct val="50000"/>
                </a:spcBef>
              </a:pPr>
              <a:r>
                <a:rPr lang="en-US" altLang="en-US" b="0"/>
                <a:t>Buy</a:t>
              </a:r>
            </a:p>
          </p:txBody>
        </p:sp>
      </p:grpSp>
      <p:sp>
        <p:nvSpPr>
          <p:cNvPr id="657431" name="Freeform 23">
            <a:extLst>
              <a:ext uri="{FF2B5EF4-FFF2-40B4-BE49-F238E27FC236}">
                <a16:creationId xmlns:a16="http://schemas.microsoft.com/office/drawing/2014/main" id="{B6FD494B-7D95-23D0-2727-A842F812053B}"/>
              </a:ext>
            </a:extLst>
          </p:cNvPr>
          <p:cNvSpPr>
            <a:spLocks/>
          </p:cNvSpPr>
          <p:nvPr/>
        </p:nvSpPr>
        <p:spPr bwMode="auto">
          <a:xfrm>
            <a:off x="1524000" y="2819400"/>
            <a:ext cx="3505200" cy="1371600"/>
          </a:xfrm>
          <a:custGeom>
            <a:avLst/>
            <a:gdLst>
              <a:gd name="T0" fmla="*/ 0 w 2208"/>
              <a:gd name="T1" fmla="*/ 1371600 h 864"/>
              <a:gd name="T2" fmla="*/ 457200 w 2208"/>
              <a:gd name="T3" fmla="*/ 990600 h 864"/>
              <a:gd name="T4" fmla="*/ 1295400 w 2208"/>
              <a:gd name="T5" fmla="*/ 1219200 h 864"/>
              <a:gd name="T6" fmla="*/ 1981200 w 2208"/>
              <a:gd name="T7" fmla="*/ 533400 h 864"/>
              <a:gd name="T8" fmla="*/ 2819400 w 2208"/>
              <a:gd name="T9" fmla="*/ 685800 h 864"/>
              <a:gd name="T10" fmla="*/ 3505200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7415"/>
                                        </p:tgtEl>
                                        <p:attrNameLst>
                                          <p:attrName>style.visibility</p:attrName>
                                        </p:attrNameLst>
                                      </p:cBhvr>
                                      <p:to>
                                        <p:strVal val="visible"/>
                                      </p:to>
                                    </p:set>
                                    <p:anim calcmode="lin" valueType="num">
                                      <p:cBhvr additive="base">
                                        <p:cTn id="7" dur="500" fill="hold"/>
                                        <p:tgtEl>
                                          <p:spTgt spid="657415"/>
                                        </p:tgtEl>
                                        <p:attrNameLst>
                                          <p:attrName>ppt_x</p:attrName>
                                        </p:attrNameLst>
                                      </p:cBhvr>
                                      <p:tavLst>
                                        <p:tav tm="0">
                                          <p:val>
                                            <p:strVal val="#ppt_x"/>
                                          </p:val>
                                        </p:tav>
                                        <p:tav tm="100000">
                                          <p:val>
                                            <p:strVal val="#ppt_x"/>
                                          </p:val>
                                        </p:tav>
                                      </p:tavLst>
                                    </p:anim>
                                    <p:anim calcmode="lin" valueType="num">
                                      <p:cBhvr additive="base">
                                        <p:cTn id="8" dur="500" fill="hold"/>
                                        <p:tgtEl>
                                          <p:spTgt spid="65741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657417"/>
                                        </p:tgtEl>
                                        <p:attrNameLst>
                                          <p:attrName>style.visibility</p:attrName>
                                        </p:attrNameLst>
                                      </p:cBhvr>
                                      <p:to>
                                        <p:strVal val="visible"/>
                                      </p:to>
                                    </p:set>
                                    <p:animEffect transition="in" filter="wipe(left)">
                                      <p:cBhvr>
                                        <p:cTn id="12" dur="500"/>
                                        <p:tgtEl>
                                          <p:spTgt spid="657417"/>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657416"/>
                                        </p:tgtEl>
                                        <p:attrNameLst>
                                          <p:attrName>style.visibility</p:attrName>
                                        </p:attrNameLst>
                                      </p:cBhvr>
                                      <p:to>
                                        <p:strVal val="visible"/>
                                      </p:to>
                                    </p:set>
                                    <p:anim calcmode="lin" valueType="num">
                                      <p:cBhvr additive="base">
                                        <p:cTn id="29" dur="500" fill="hold"/>
                                        <p:tgtEl>
                                          <p:spTgt spid="657416"/>
                                        </p:tgtEl>
                                        <p:attrNameLst>
                                          <p:attrName>ppt_x</p:attrName>
                                        </p:attrNameLst>
                                      </p:cBhvr>
                                      <p:tavLst>
                                        <p:tav tm="0">
                                          <p:val>
                                            <p:strVal val="#ppt_x"/>
                                          </p:val>
                                        </p:tav>
                                        <p:tav tm="100000">
                                          <p:val>
                                            <p:strVal val="#ppt_x"/>
                                          </p:val>
                                        </p:tav>
                                      </p:tavLst>
                                    </p:anim>
                                    <p:anim calcmode="lin" valueType="num">
                                      <p:cBhvr additive="base">
                                        <p:cTn id="30" dur="500" fill="hold"/>
                                        <p:tgtEl>
                                          <p:spTgt spid="6574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57431"/>
                                        </p:tgtEl>
                                        <p:attrNameLst>
                                          <p:attrName>style.visibility</p:attrName>
                                        </p:attrNameLst>
                                      </p:cBhvr>
                                      <p:to>
                                        <p:strVal val="visible"/>
                                      </p:to>
                                    </p:set>
                                    <p:animEffect transition="in" filter="wipe(left)">
                                      <p:cBhvr>
                                        <p:cTn id="35" dur="500"/>
                                        <p:tgtEl>
                                          <p:spTgt spid="657431"/>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657418"/>
                                        </p:tgtEl>
                                        <p:attrNameLst>
                                          <p:attrName>style.visibility</p:attrName>
                                        </p:attrNameLst>
                                      </p:cBhvr>
                                      <p:to>
                                        <p:strVal val="visible"/>
                                      </p:to>
                                    </p:set>
                                    <p:animEffect transition="in" filter="wipe(left)">
                                      <p:cBhvr>
                                        <p:cTn id="39" dur="500"/>
                                        <p:tgtEl>
                                          <p:spTgt spid="65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5" grpId="0" autoUpdateAnimBg="0"/>
      <p:bldP spid="65741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9FB09230-D0F4-730B-0AAB-882262D0B301}"/>
              </a:ext>
            </a:extLst>
          </p:cNvPr>
          <p:cNvSpPr>
            <a:spLocks noGrp="1" noChangeArrowheads="1"/>
          </p:cNvSpPr>
          <p:nvPr>
            <p:ph type="title"/>
          </p:nvPr>
        </p:nvSpPr>
        <p:spPr/>
        <p:txBody>
          <a:bodyPr rtlCol="0">
            <a:normAutofit fontScale="90000"/>
          </a:bodyPr>
          <a:lstStyle/>
          <a:p>
            <a:pPr algn="just" eaLnBrk="1" fontAlgn="auto" hangingPunct="1">
              <a:spcAft>
                <a:spcPts val="600"/>
              </a:spcAft>
              <a:defRPr/>
            </a:pPr>
            <a:r>
              <a:rPr lang="en-US" dirty="0">
                <a:solidFill>
                  <a:srgbClr val="FF0000"/>
                </a:solidFill>
              </a:rPr>
              <a:t>Semi-Strong Form Market Efficiency</a:t>
            </a:r>
          </a:p>
        </p:txBody>
      </p:sp>
      <p:sp>
        <p:nvSpPr>
          <p:cNvPr id="13315" name="Rectangle 3">
            <a:extLst>
              <a:ext uri="{FF2B5EF4-FFF2-40B4-BE49-F238E27FC236}">
                <a16:creationId xmlns:a16="http://schemas.microsoft.com/office/drawing/2014/main" id="{5FF454C2-C3A1-519D-633E-6CD7912967C1}"/>
              </a:ext>
            </a:extLst>
          </p:cNvPr>
          <p:cNvSpPr>
            <a:spLocks noGrp="1" noChangeArrowheads="1"/>
          </p:cNvSpPr>
          <p:nvPr>
            <p:ph idx="1"/>
          </p:nvPr>
        </p:nvSpPr>
        <p:spPr>
          <a:xfrm>
            <a:off x="466618" y="1166018"/>
            <a:ext cx="8229600" cy="5417344"/>
          </a:xfrm>
        </p:spPr>
        <p:txBody>
          <a:bodyPr>
            <a:normAutofit/>
          </a:bodyPr>
          <a:lstStyle/>
          <a:p>
            <a:pPr algn="just" eaLnBrk="1" hangingPunct="1">
              <a:spcAft>
                <a:spcPts val="600"/>
              </a:spcAft>
            </a:pPr>
            <a:r>
              <a:rPr lang="en-US" altLang="en-US" dirty="0"/>
              <a:t>Security Prices reflect all </a:t>
            </a:r>
            <a:r>
              <a:rPr lang="en-US" altLang="en-US" b="1" dirty="0"/>
              <a:t>publicly available</a:t>
            </a:r>
            <a:r>
              <a:rPr lang="en-US" altLang="en-US" dirty="0"/>
              <a:t> information.</a:t>
            </a:r>
          </a:p>
          <a:p>
            <a:pPr algn="just" eaLnBrk="1" hangingPunct="1">
              <a:spcAft>
                <a:spcPts val="600"/>
              </a:spcAft>
            </a:pPr>
            <a:r>
              <a:rPr lang="en-US" altLang="en-US" dirty="0"/>
              <a:t>Publicly available information includes:</a:t>
            </a:r>
          </a:p>
          <a:p>
            <a:pPr lvl="1" algn="just" eaLnBrk="1" hangingPunct="1">
              <a:spcAft>
                <a:spcPts val="600"/>
              </a:spcAft>
            </a:pPr>
            <a:r>
              <a:rPr lang="en-US" altLang="en-US" dirty="0"/>
              <a:t>Historical price and volume information</a:t>
            </a:r>
          </a:p>
          <a:p>
            <a:pPr lvl="1" algn="just" eaLnBrk="1" hangingPunct="1">
              <a:spcAft>
                <a:spcPts val="600"/>
              </a:spcAft>
            </a:pPr>
            <a:r>
              <a:rPr lang="en-US" altLang="en-US" dirty="0"/>
              <a:t>Published accounting statements. </a:t>
            </a:r>
          </a:p>
          <a:p>
            <a:pPr lvl="1" algn="just">
              <a:spcAft>
                <a:spcPts val="600"/>
              </a:spcAft>
            </a:pPr>
            <a:r>
              <a:rPr lang="en-US" altLang="en-US" dirty="0"/>
              <a:t>Information found in annual reports.</a:t>
            </a:r>
            <a:r>
              <a:rPr lang="en-US" dirty="0"/>
              <a:t> </a:t>
            </a:r>
          </a:p>
          <a:p>
            <a:pPr lvl="1" algn="just" eaLnBrk="1" hangingPunct="1">
              <a:spcAft>
                <a:spcPts val="600"/>
              </a:spcAft>
            </a:pPr>
            <a:endParaRPr lang="en-US" altLang="en-US" dirty="0"/>
          </a:p>
          <a:p>
            <a:pPr lvl="1" algn="just" eaLnBrk="1" hangingPunct="1">
              <a:spcAft>
                <a:spcPts val="600"/>
              </a:spcAft>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1143000"/>
          </a:xfrm>
        </p:spPr>
        <p:txBody>
          <a:bodyPr>
            <a:normAutofit/>
          </a:bodyPr>
          <a:lstStyle/>
          <a:p>
            <a:r>
              <a:rPr lang="en-US" sz="3200" dirty="0">
                <a:solidFill>
                  <a:srgbClr val="FF0000"/>
                </a:solidFill>
              </a:rPr>
              <a:t>Semi-Strong Form Market Efficiency</a:t>
            </a:r>
            <a:br>
              <a:rPr lang="en-US" sz="3200" dirty="0">
                <a:solidFill>
                  <a:srgbClr val="FF0000"/>
                </a:solidFill>
              </a:rPr>
            </a:br>
            <a:r>
              <a:rPr lang="en-US" sz="3000" b="1" i="1" dirty="0">
                <a:solidFill>
                  <a:srgbClr val="FF0000"/>
                </a:solidFill>
              </a:rPr>
              <a:t>“Events” Reflected Immediately</a:t>
            </a:r>
            <a:endParaRPr lang="en-US" sz="3000" dirty="0">
              <a:solidFill>
                <a:srgbClr val="FF0000"/>
              </a:solidFill>
            </a:endParaRPr>
          </a:p>
        </p:txBody>
      </p:sp>
      <p:sp>
        <p:nvSpPr>
          <p:cNvPr id="3" name="Content Placeholder 2"/>
          <p:cNvSpPr>
            <a:spLocks noGrp="1"/>
          </p:cNvSpPr>
          <p:nvPr>
            <p:ph idx="1"/>
          </p:nvPr>
        </p:nvSpPr>
        <p:spPr>
          <a:xfrm>
            <a:off x="457200" y="914400"/>
            <a:ext cx="8229600" cy="5943600"/>
          </a:xfrm>
        </p:spPr>
        <p:txBody>
          <a:bodyPr>
            <a:normAutofit fontScale="92500" lnSpcReduction="10000"/>
          </a:bodyPr>
          <a:lstStyle/>
          <a:p>
            <a:r>
              <a:rPr lang="en-US" dirty="0"/>
              <a:t>Price reflects all publicly available information.</a:t>
            </a:r>
          </a:p>
          <a:p>
            <a:r>
              <a:rPr lang="en-US" dirty="0"/>
              <a:t>An investor can not use publicly available information to identify mispriced securities.</a:t>
            </a:r>
          </a:p>
          <a:p>
            <a:r>
              <a:rPr lang="en-US" dirty="0"/>
              <a:t>Fundamental analysis:</a:t>
            </a:r>
          </a:p>
          <a:p>
            <a:pPr>
              <a:buNone/>
            </a:pPr>
            <a:r>
              <a:rPr lang="en-US" dirty="0"/>
              <a:t>   </a:t>
            </a:r>
            <a:r>
              <a:rPr lang="en-US" dirty="0">
                <a:sym typeface="Wingdings" pitchFamily="2" charset="2"/>
              </a:rPr>
              <a:t> </a:t>
            </a:r>
            <a:r>
              <a:rPr lang="en-US" dirty="0"/>
              <a:t>Refers to the practice of using financial statements, announcements, and other publicly available information about firms to pick stocks.</a:t>
            </a:r>
          </a:p>
          <a:p>
            <a:pPr>
              <a:buNone/>
            </a:pPr>
            <a:r>
              <a:rPr lang="en-US" dirty="0"/>
              <a:t>  </a:t>
            </a:r>
            <a:r>
              <a:rPr lang="en-US" dirty="0">
                <a:sym typeface="Wingdings" pitchFamily="2" charset="2"/>
              </a:rPr>
              <a:t> </a:t>
            </a:r>
            <a:r>
              <a:rPr lang="en-US" dirty="0"/>
              <a:t>Is not profitable in a market which is at least semi-strong form (i.e., semi-strongly) efficient.</a:t>
            </a:r>
          </a:p>
          <a:p>
            <a:r>
              <a:rPr lang="en-US" dirty="0"/>
              <a:t>If a market is semi-strong form efficient, then it is also weak form efficient since past prices and other past trading data are publicly available.</a:t>
            </a:r>
          </a:p>
        </p:txBody>
      </p:sp>
    </p:spTree>
    <p:extLst>
      <p:ext uri="{BB962C8B-B14F-4D97-AF65-F5344CB8AC3E}">
        <p14:creationId xmlns:p14="http://schemas.microsoft.com/office/powerpoint/2010/main" val="2475367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183E37C-DCAD-81EA-FCB2-AE9AE44A95C5}"/>
              </a:ext>
            </a:extLst>
          </p:cNvPr>
          <p:cNvSpPr>
            <a:spLocks noGrp="1" noChangeArrowheads="1"/>
          </p:cNvSpPr>
          <p:nvPr>
            <p:ph type="title"/>
          </p:nvPr>
        </p:nvSpPr>
        <p:spPr>
          <a:xfrm>
            <a:off x="304800" y="381000"/>
            <a:ext cx="7620000" cy="1143000"/>
          </a:xfrm>
        </p:spPr>
        <p:txBody>
          <a:bodyPr>
            <a:normAutofit fontScale="90000"/>
          </a:bodyPr>
          <a:lstStyle/>
          <a:p>
            <a:pPr algn="just" eaLnBrk="1" hangingPunct="1">
              <a:spcAft>
                <a:spcPts val="600"/>
              </a:spcAft>
            </a:pPr>
            <a:r>
              <a:rPr lang="en-US" altLang="en-US" dirty="0">
                <a:solidFill>
                  <a:srgbClr val="FF0000"/>
                </a:solidFill>
              </a:rPr>
              <a:t>Strong Form Market Efficiency</a:t>
            </a:r>
            <a:br>
              <a:rPr lang="en-US" altLang="en-US" dirty="0">
                <a:solidFill>
                  <a:srgbClr val="FF0000"/>
                </a:solidFill>
              </a:rPr>
            </a:br>
            <a:r>
              <a:rPr lang="en-US" sz="3300" i="1" dirty="0">
                <a:solidFill>
                  <a:srgbClr val="FF0000"/>
                </a:solidFill>
              </a:rPr>
              <a:t>All Private Information is Reflected</a:t>
            </a:r>
            <a:endParaRPr lang="en-US" altLang="en-US" sz="3300" dirty="0">
              <a:solidFill>
                <a:srgbClr val="FF0000"/>
              </a:solidFill>
            </a:endParaRPr>
          </a:p>
        </p:txBody>
      </p:sp>
      <p:sp>
        <p:nvSpPr>
          <p:cNvPr id="14339" name="Rectangle 3">
            <a:extLst>
              <a:ext uri="{FF2B5EF4-FFF2-40B4-BE49-F238E27FC236}">
                <a16:creationId xmlns:a16="http://schemas.microsoft.com/office/drawing/2014/main" id="{10BCCF87-8C49-49AF-A64E-C79EEC093C62}"/>
              </a:ext>
            </a:extLst>
          </p:cNvPr>
          <p:cNvSpPr>
            <a:spLocks noGrp="1" noChangeArrowheads="1"/>
          </p:cNvSpPr>
          <p:nvPr>
            <p:ph idx="1"/>
          </p:nvPr>
        </p:nvSpPr>
        <p:spPr/>
        <p:txBody>
          <a:bodyPr/>
          <a:lstStyle/>
          <a:p>
            <a:pPr algn="just" eaLnBrk="1" hangingPunct="1">
              <a:spcAft>
                <a:spcPts val="600"/>
              </a:spcAft>
            </a:pPr>
            <a:r>
              <a:rPr lang="en-US" altLang="en-US" dirty="0"/>
              <a:t>Security Prices reflect all information—public and private.</a:t>
            </a:r>
          </a:p>
          <a:p>
            <a:pPr algn="just" eaLnBrk="1" hangingPunct="1">
              <a:spcAft>
                <a:spcPts val="600"/>
              </a:spcAft>
            </a:pPr>
            <a:r>
              <a:rPr lang="en-US" altLang="en-US" dirty="0"/>
              <a:t>Strong form efficiency incorporates weak and semi-strong form efficiency.</a:t>
            </a:r>
          </a:p>
          <a:p>
            <a:pPr algn="just" eaLnBrk="1" hangingPunct="1">
              <a:spcAft>
                <a:spcPts val="600"/>
              </a:spcAft>
            </a:pPr>
            <a:r>
              <a:rPr lang="en-US" altLang="en-US" dirty="0"/>
              <a:t>Strong form efficiency says that </a:t>
            </a:r>
            <a:r>
              <a:rPr lang="en-US" altLang="en-US" i="1" dirty="0"/>
              <a:t>anything</a:t>
            </a:r>
            <a:r>
              <a:rPr lang="en-US" altLang="en-US" dirty="0"/>
              <a:t> pertinent to the stock and known to at least one investor is already incorporated into the security’s price.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2">
            <a:extLst>
              <a:ext uri="{FF2B5EF4-FFF2-40B4-BE49-F238E27FC236}">
                <a16:creationId xmlns:a16="http://schemas.microsoft.com/office/drawing/2014/main" id="{02CFD2CD-6F7E-88E2-A049-83CF836C9B8E}"/>
              </a:ext>
            </a:extLst>
          </p:cNvPr>
          <p:cNvSpPr>
            <a:spLocks noChangeArrowheads="1"/>
          </p:cNvSpPr>
          <p:nvPr/>
        </p:nvSpPr>
        <p:spPr bwMode="auto">
          <a:xfrm>
            <a:off x="838200" y="914400"/>
            <a:ext cx="8153400" cy="152400"/>
          </a:xfrm>
          <a:prstGeom prst="rect">
            <a:avLst/>
          </a:prstGeom>
          <a:solidFill>
            <a:srgbClr val="FF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660482" name="Rectangle 2">
            <a:extLst>
              <a:ext uri="{FF2B5EF4-FFF2-40B4-BE49-F238E27FC236}">
                <a16:creationId xmlns:a16="http://schemas.microsoft.com/office/drawing/2014/main" id="{C4334D56-8C28-A1CA-B0C3-0C61D095D5AA}"/>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dirty="0"/>
              <a:t>Relationship among Three Different Information Sets</a:t>
            </a:r>
          </a:p>
        </p:txBody>
      </p:sp>
      <p:grpSp>
        <p:nvGrpSpPr>
          <p:cNvPr id="2" name="Group 3">
            <a:extLst>
              <a:ext uri="{FF2B5EF4-FFF2-40B4-BE49-F238E27FC236}">
                <a16:creationId xmlns:a16="http://schemas.microsoft.com/office/drawing/2014/main" id="{B132E006-F703-997D-AF80-B46BB57475FA}"/>
              </a:ext>
            </a:extLst>
          </p:cNvPr>
          <p:cNvGrpSpPr>
            <a:grpSpLocks/>
          </p:cNvGrpSpPr>
          <p:nvPr/>
        </p:nvGrpSpPr>
        <p:grpSpPr bwMode="auto">
          <a:xfrm>
            <a:off x="2535238" y="1363663"/>
            <a:ext cx="5160962" cy="5189537"/>
            <a:chOff x="1597" y="859"/>
            <a:chExt cx="3251" cy="3269"/>
          </a:xfrm>
        </p:grpSpPr>
        <p:sp>
          <p:nvSpPr>
            <p:cNvPr id="15371" name="Oval 4">
              <a:extLst>
                <a:ext uri="{FF2B5EF4-FFF2-40B4-BE49-F238E27FC236}">
                  <a16:creationId xmlns:a16="http://schemas.microsoft.com/office/drawing/2014/main" id="{09ADF44A-1469-4A04-BD72-853FD07EFAC5}"/>
                </a:ext>
              </a:extLst>
            </p:cNvPr>
            <p:cNvSpPr>
              <a:spLocks noChangeArrowheads="1"/>
            </p:cNvSpPr>
            <p:nvPr/>
          </p:nvSpPr>
          <p:spPr bwMode="auto">
            <a:xfrm>
              <a:off x="1597" y="859"/>
              <a:ext cx="3251" cy="3269"/>
            </a:xfrm>
            <a:prstGeom prst="ellipse">
              <a:avLst/>
            </a:prstGeom>
            <a:solidFill>
              <a:schemeClr val="accent1"/>
            </a:solidFill>
            <a:ln w="12700">
              <a:solidFill>
                <a:srgbClr val="0000CC"/>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15372" name="Text Box 5">
              <a:extLst>
                <a:ext uri="{FF2B5EF4-FFF2-40B4-BE49-F238E27FC236}">
                  <a16:creationId xmlns:a16="http://schemas.microsoft.com/office/drawing/2014/main" id="{2274A985-B379-E9D6-B481-FB0ABA8B7741}"/>
                </a:ext>
              </a:extLst>
            </p:cNvPr>
            <p:cNvSpPr txBox="1">
              <a:spLocks noChangeArrowheads="1"/>
            </p:cNvSpPr>
            <p:nvPr/>
          </p:nvSpPr>
          <p:spPr bwMode="auto">
            <a:xfrm>
              <a:off x="2611" y="1099"/>
              <a:ext cx="122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85000"/>
                </a:lnSpc>
              </a:pPr>
              <a:r>
                <a:rPr lang="en-US" altLang="en-US" sz="1900" b="0"/>
                <a:t>All information</a:t>
              </a:r>
              <a:br>
                <a:rPr lang="en-US" altLang="en-US" sz="1900" b="0"/>
              </a:br>
              <a:r>
                <a:rPr lang="en-US" altLang="en-US" sz="1900" b="0"/>
                <a:t>relevant to a stock</a:t>
              </a:r>
            </a:p>
          </p:txBody>
        </p:sp>
      </p:grpSp>
      <p:grpSp>
        <p:nvGrpSpPr>
          <p:cNvPr id="3" name="Group 6">
            <a:extLst>
              <a:ext uri="{FF2B5EF4-FFF2-40B4-BE49-F238E27FC236}">
                <a16:creationId xmlns:a16="http://schemas.microsoft.com/office/drawing/2014/main" id="{B0FE8FB1-481C-5E1A-1179-536AFFFC7C35}"/>
              </a:ext>
            </a:extLst>
          </p:cNvPr>
          <p:cNvGrpSpPr>
            <a:grpSpLocks/>
          </p:cNvGrpSpPr>
          <p:nvPr/>
        </p:nvGrpSpPr>
        <p:grpSpPr bwMode="auto">
          <a:xfrm>
            <a:off x="3470275" y="2370138"/>
            <a:ext cx="3387725" cy="3268662"/>
            <a:chOff x="576" y="1488"/>
            <a:chExt cx="2134" cy="2059"/>
          </a:xfrm>
        </p:grpSpPr>
        <p:sp>
          <p:nvSpPr>
            <p:cNvPr id="15369" name="Oval 7">
              <a:extLst>
                <a:ext uri="{FF2B5EF4-FFF2-40B4-BE49-F238E27FC236}">
                  <a16:creationId xmlns:a16="http://schemas.microsoft.com/office/drawing/2014/main" id="{193786C7-D758-F69D-A68F-8848DFB9E8D6}"/>
                </a:ext>
              </a:extLst>
            </p:cNvPr>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15370" name="Text Box 8">
              <a:extLst>
                <a:ext uri="{FF2B5EF4-FFF2-40B4-BE49-F238E27FC236}">
                  <a16:creationId xmlns:a16="http://schemas.microsoft.com/office/drawing/2014/main" id="{6F65A97F-3C80-217B-543D-E723E94B2DF2}"/>
                </a:ext>
              </a:extLst>
            </p:cNvPr>
            <p:cNvSpPr txBox="1">
              <a:spLocks noChangeArrowheads="1"/>
            </p:cNvSpPr>
            <p:nvPr/>
          </p:nvSpPr>
          <p:spPr bwMode="auto">
            <a:xfrm>
              <a:off x="962" y="1728"/>
              <a:ext cx="136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85000"/>
                </a:lnSpc>
              </a:pPr>
              <a:r>
                <a:rPr lang="en-US" altLang="en-US" sz="1900" b="0"/>
                <a:t>Information set</a:t>
              </a:r>
              <a:br>
                <a:rPr lang="en-US" altLang="en-US" sz="1900" b="0"/>
              </a:br>
              <a:r>
                <a:rPr lang="en-US" altLang="en-US" sz="1900" b="0"/>
                <a:t>of publicly available</a:t>
              </a:r>
              <a:br>
                <a:rPr lang="en-US" altLang="en-US" sz="1900" b="0"/>
              </a:br>
              <a:r>
                <a:rPr lang="en-US" altLang="en-US" sz="1900" b="0"/>
                <a:t>information</a:t>
              </a:r>
            </a:p>
          </p:txBody>
        </p:sp>
      </p:grpSp>
      <p:grpSp>
        <p:nvGrpSpPr>
          <p:cNvPr id="4" name="Group 9">
            <a:extLst>
              <a:ext uri="{FF2B5EF4-FFF2-40B4-BE49-F238E27FC236}">
                <a16:creationId xmlns:a16="http://schemas.microsoft.com/office/drawing/2014/main" id="{6F67C298-D7C4-76D8-8C8E-A1D82184F2E2}"/>
              </a:ext>
            </a:extLst>
          </p:cNvPr>
          <p:cNvGrpSpPr>
            <a:grpSpLocks/>
          </p:cNvGrpSpPr>
          <p:nvPr/>
        </p:nvGrpSpPr>
        <p:grpSpPr bwMode="auto">
          <a:xfrm>
            <a:off x="4402138" y="3540125"/>
            <a:ext cx="1524000" cy="1447800"/>
            <a:chOff x="2775" y="2033"/>
            <a:chExt cx="960" cy="912"/>
          </a:xfrm>
        </p:grpSpPr>
        <p:sp>
          <p:nvSpPr>
            <p:cNvPr id="15367" name="Oval 10">
              <a:extLst>
                <a:ext uri="{FF2B5EF4-FFF2-40B4-BE49-F238E27FC236}">
                  <a16:creationId xmlns:a16="http://schemas.microsoft.com/office/drawing/2014/main" id="{14D88BDE-83BE-0D80-E7FE-BA1F52467BAF}"/>
                </a:ext>
              </a:extLst>
            </p:cNvPr>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15368" name="Text Box 11">
              <a:extLst>
                <a:ext uri="{FF2B5EF4-FFF2-40B4-BE49-F238E27FC236}">
                  <a16:creationId xmlns:a16="http://schemas.microsoft.com/office/drawing/2014/main" id="{FA5CAA96-F41A-2BE4-BDE6-4646E521F161}"/>
                </a:ext>
              </a:extLst>
            </p:cNvPr>
            <p:cNvSpPr txBox="1">
              <a:spLocks noChangeArrowheads="1"/>
            </p:cNvSpPr>
            <p:nvPr/>
          </p:nvSpPr>
          <p:spPr bwMode="auto">
            <a:xfrm>
              <a:off x="2834" y="2228"/>
              <a:ext cx="84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85000"/>
                </a:lnSpc>
              </a:pPr>
              <a:r>
                <a:rPr lang="en-US" altLang="en-US" sz="1900" b="0"/>
                <a:t>Information</a:t>
              </a:r>
              <a:br>
                <a:rPr lang="en-US" altLang="en-US" sz="1900" b="0"/>
              </a:br>
              <a:r>
                <a:rPr lang="en-US" altLang="en-US" sz="1900" b="0"/>
                <a:t>set of</a:t>
              </a:r>
              <a:br>
                <a:rPr lang="en-US" altLang="en-US" sz="1900" b="0"/>
              </a:br>
              <a:r>
                <a:rPr lang="en-US" altLang="en-US" sz="1900" b="0"/>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rPr>
              <a:t>Why are we Interested in Market Efficiency?</a:t>
            </a:r>
            <a:endParaRPr lang="en-US" sz="3400" dirty="0">
              <a:solidFill>
                <a:srgbClr val="FF0000"/>
              </a:solidFill>
            </a:endParaRPr>
          </a:p>
        </p:txBody>
      </p:sp>
      <p:sp>
        <p:nvSpPr>
          <p:cNvPr id="3" name="Content Placeholder 2"/>
          <p:cNvSpPr>
            <a:spLocks noGrp="1"/>
          </p:cNvSpPr>
          <p:nvPr>
            <p:ph idx="1"/>
          </p:nvPr>
        </p:nvSpPr>
        <p:spPr/>
        <p:txBody>
          <a:bodyPr/>
          <a:lstStyle/>
          <a:p>
            <a:r>
              <a:rPr lang="en-US" dirty="0"/>
              <a:t>If market prices reflect at a given date only information of a particular type, then one can profit by trading based on information relevant for pricing but not yet reflected in prices.</a:t>
            </a:r>
          </a:p>
          <a:p>
            <a:r>
              <a:rPr lang="en-US" dirty="0"/>
              <a:t>Anomaly/Abnormal return occurs!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rPr>
              <a:t>Why are we Interested in Market Efficiency?</a:t>
            </a:r>
            <a:endParaRPr lang="en-US" sz="3400" dirty="0">
              <a:solidFill>
                <a:srgbClr val="FF0000"/>
              </a:solidFill>
            </a:endParaRPr>
          </a:p>
        </p:txBody>
      </p:sp>
      <p:sp>
        <p:nvSpPr>
          <p:cNvPr id="3" name="Content Placeholder 2"/>
          <p:cNvSpPr>
            <a:spLocks noGrp="1"/>
          </p:cNvSpPr>
          <p:nvPr>
            <p:ph idx="1"/>
          </p:nvPr>
        </p:nvSpPr>
        <p:spPr/>
        <p:txBody>
          <a:bodyPr>
            <a:normAutofit/>
          </a:bodyPr>
          <a:lstStyle/>
          <a:p>
            <a:r>
              <a:rPr lang="en-US" dirty="0"/>
              <a:t>To assess the level of market efficiency: need to know the security’s value; which requires knowing how assets are priced.</a:t>
            </a:r>
          </a:p>
          <a:p>
            <a:r>
              <a:rPr lang="en-US" dirty="0"/>
              <a:t>Joint-Test Problem in Empirical Tests of the EMH:  It is always a joint test of market efficiency and the used pricing model.</a:t>
            </a:r>
          </a:p>
          <a:p>
            <a:endParaRPr lang="en-US" i="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srgbClr val="FF0000"/>
                </a:solidFill>
              </a:rPr>
              <a:t>Why are we Interested in Market Efficiency?</a:t>
            </a:r>
            <a:endParaRPr lang="en-US" sz="3400" dirty="0">
              <a:solidFill>
                <a:srgbClr val="FF0000"/>
              </a:solidFill>
            </a:endParaRPr>
          </a:p>
        </p:txBody>
      </p:sp>
      <p:sp>
        <p:nvSpPr>
          <p:cNvPr id="3" name="Content Placeholder 2"/>
          <p:cNvSpPr>
            <a:spLocks noGrp="1"/>
          </p:cNvSpPr>
          <p:nvPr>
            <p:ph idx="1"/>
          </p:nvPr>
        </p:nvSpPr>
        <p:spPr/>
        <p:txBody>
          <a:bodyPr>
            <a:normAutofit/>
          </a:bodyPr>
          <a:lstStyle/>
          <a:p>
            <a:r>
              <a:rPr lang="en-US" dirty="0"/>
              <a:t>Despite the joint-test problem, tests of market efficiency, i.e., scientific search for inefficiencies, improves our understanding of the behavior of returns across time and securities. It helps to improve existing asset pricing models and the view and practices of financial-markets professionals.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B42949B-D04B-3227-8783-8CB416FADF4D}"/>
              </a:ext>
            </a:extLst>
          </p:cNvPr>
          <p:cNvSpPr>
            <a:spLocks noGrp="1" noChangeArrowheads="1"/>
          </p:cNvSpPr>
          <p:nvPr>
            <p:ph type="title"/>
          </p:nvPr>
        </p:nvSpPr>
        <p:spPr/>
        <p:txBody>
          <a:bodyPr/>
          <a:lstStyle/>
          <a:p>
            <a:pPr eaLnBrk="1" hangingPunct="1"/>
            <a:r>
              <a:rPr lang="en-US" altLang="en-US"/>
              <a:t>The Evidence</a:t>
            </a:r>
          </a:p>
        </p:txBody>
      </p:sp>
      <p:sp>
        <p:nvSpPr>
          <p:cNvPr id="664579" name="Rectangle 3">
            <a:extLst>
              <a:ext uri="{FF2B5EF4-FFF2-40B4-BE49-F238E27FC236}">
                <a16:creationId xmlns:a16="http://schemas.microsoft.com/office/drawing/2014/main" id="{7AF4441A-9641-3D9A-AD77-F6BE52EB7405}"/>
              </a:ext>
            </a:extLst>
          </p:cNvPr>
          <p:cNvSpPr>
            <a:spLocks noGrp="1" noChangeArrowheads="1"/>
          </p:cNvSpPr>
          <p:nvPr>
            <p:ph idx="1"/>
          </p:nvPr>
        </p:nvSpPr>
        <p:spPr>
          <a:xfrm>
            <a:off x="800100" y="1295400"/>
            <a:ext cx="7543800" cy="4876800"/>
          </a:xfrm>
        </p:spPr>
        <p:txBody>
          <a:bodyPr rtlCol="0">
            <a:normAutofit fontScale="92500" lnSpcReduction="10000"/>
          </a:bodyPr>
          <a:lstStyle/>
          <a:p>
            <a:pPr marL="476250" indent="-476250" algn="just" eaLnBrk="1" fontAlgn="auto" hangingPunct="1">
              <a:spcAft>
                <a:spcPts val="600"/>
              </a:spcAft>
              <a:defRPr/>
            </a:pPr>
            <a:r>
              <a:rPr lang="en-US" dirty="0"/>
              <a:t>The record on the EMH is extensive, and in large measure it is reassuring to advocates of the efficiency of markets.</a:t>
            </a:r>
          </a:p>
          <a:p>
            <a:pPr marL="476250" indent="-476250" algn="just" eaLnBrk="1" fontAlgn="auto" hangingPunct="1">
              <a:spcAft>
                <a:spcPts val="600"/>
              </a:spcAft>
              <a:defRPr/>
            </a:pPr>
            <a:r>
              <a:rPr lang="en-US" dirty="0"/>
              <a:t>Studies fall into three broad categories:</a:t>
            </a:r>
          </a:p>
          <a:p>
            <a:pPr marL="933450" lvl="1" indent="-476250" algn="just" eaLnBrk="1" fontAlgn="auto" hangingPunct="1">
              <a:spcAft>
                <a:spcPts val="600"/>
              </a:spcAft>
              <a:buFont typeface="Symbol" pitchFamily="18" charset="2"/>
              <a:buAutoNum type="arabicPeriod"/>
              <a:defRPr/>
            </a:pPr>
            <a:r>
              <a:rPr lang="en-US" dirty="0"/>
              <a:t>Are changes in stock prices random? Are there profitable “trading rules”?</a:t>
            </a:r>
          </a:p>
          <a:p>
            <a:pPr marL="933450" lvl="1" indent="-476250" algn="just" eaLnBrk="1" fontAlgn="auto" hangingPunct="1">
              <a:spcAft>
                <a:spcPts val="600"/>
              </a:spcAft>
              <a:buFont typeface="Symbol" pitchFamily="18" charset="2"/>
              <a:buAutoNum type="arabicPeriod"/>
              <a:defRPr/>
            </a:pPr>
            <a:r>
              <a:rPr lang="en-US" dirty="0"/>
              <a:t>Event studies: does the market quickly and accurately respond to new information?</a:t>
            </a:r>
          </a:p>
          <a:p>
            <a:pPr marL="933450" lvl="1" indent="-476250" algn="just" eaLnBrk="1" fontAlgn="auto" hangingPunct="1">
              <a:spcAft>
                <a:spcPts val="600"/>
              </a:spcAft>
              <a:buFont typeface="Symbol" pitchFamily="18" charset="2"/>
              <a:buAutoNum type="arabicPeriod"/>
              <a:defRPr/>
            </a:pPr>
            <a:r>
              <a:rPr lang="en-US" dirty="0"/>
              <a:t>The record of professionally managed investment firms.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Primary Markets- Issuing Equity</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Font typeface="Wingdings" pitchFamily="2" charset="2"/>
              <a:buChar char="q"/>
            </a:pPr>
            <a:r>
              <a:rPr lang="en-US" sz="3600" b="1" dirty="0"/>
              <a:t>Staying private</a:t>
            </a:r>
            <a:endParaRPr lang="en-US" sz="3600" dirty="0">
              <a:latin typeface="Arial" pitchFamily="34" charset="0"/>
              <a:cs typeface="Arial" pitchFamily="34" charset="0"/>
            </a:endParaRPr>
          </a:p>
          <a:p>
            <a:r>
              <a:rPr lang="en-US" dirty="0">
                <a:latin typeface="Arial" pitchFamily="34" charset="0"/>
                <a:cs typeface="Arial" pitchFamily="34" charset="0"/>
              </a:rPr>
              <a:t>Right Offering to Current Shareholders</a:t>
            </a:r>
          </a:p>
          <a:p>
            <a:r>
              <a:rPr lang="en-US" dirty="0">
                <a:latin typeface="Arial" pitchFamily="34" charset="0"/>
                <a:cs typeface="Arial" pitchFamily="34" charset="0"/>
              </a:rPr>
              <a:t>Private Placement of Equity</a:t>
            </a:r>
            <a:endParaRPr lang="en-US" sz="2400" dirty="0">
              <a:latin typeface="Arial" pitchFamily="34" charset="0"/>
              <a:cs typeface="Arial" pitchFamily="34" charset="0"/>
            </a:endParaRPr>
          </a:p>
          <a:p>
            <a:r>
              <a:rPr lang="en-US" dirty="0">
                <a:latin typeface="Arial" pitchFamily="34" charset="0"/>
                <a:cs typeface="Arial" pitchFamily="34" charset="0"/>
              </a:rPr>
              <a:t>Merger or Acquisition</a:t>
            </a:r>
          </a:p>
          <a:p>
            <a:pPr>
              <a:buFont typeface="Wingdings" pitchFamily="2" charset="2"/>
              <a:buChar char="q"/>
            </a:pPr>
            <a:r>
              <a:rPr lang="en-US" b="1" dirty="0">
                <a:latin typeface="Arial" pitchFamily="34" charset="0"/>
                <a:cs typeface="Arial" pitchFamily="34" charset="0"/>
              </a:rPr>
              <a:t>Going public</a:t>
            </a:r>
          </a:p>
          <a:p>
            <a:r>
              <a:rPr lang="en-US" dirty="0">
                <a:latin typeface="Arial" pitchFamily="34" charset="0"/>
                <a:cs typeface="Arial" pitchFamily="34" charset="0"/>
              </a:rPr>
              <a:t>IPO (</a:t>
            </a:r>
            <a:r>
              <a:rPr lang="en-US" dirty="0"/>
              <a:t>Initial Public Offering)</a:t>
            </a:r>
            <a:endParaRPr lang="en-US" dirty="0">
              <a:latin typeface="Arial" pitchFamily="34" charset="0"/>
              <a:cs typeface="Arial" pitchFamily="34" charset="0"/>
            </a:endParaRPr>
          </a:p>
          <a:p>
            <a:r>
              <a:rPr lang="en-US" dirty="0">
                <a:latin typeface="Arial" pitchFamily="34" charset="0"/>
                <a:cs typeface="Arial" pitchFamily="34" charset="0"/>
              </a:rPr>
              <a:t>Seasoned Equity Offerings (Right offerings, Public offerings)</a:t>
            </a:r>
          </a:p>
          <a:p>
            <a:r>
              <a:rPr lang="en-US" dirty="0">
                <a:latin typeface="Arial" pitchFamily="34" charset="0"/>
                <a:cs typeface="Arial" pitchFamily="34" charset="0"/>
              </a:rPr>
              <a:t>Private Placement of Equity</a:t>
            </a:r>
            <a:endParaRPr lang="en-US" sz="2400" dirty="0">
              <a:latin typeface="Arial" pitchFamily="34" charset="0"/>
              <a:cs typeface="Arial" pitchFamily="34" charset="0"/>
            </a:endParaRPr>
          </a:p>
          <a:p>
            <a:r>
              <a:rPr lang="en-US" dirty="0">
                <a:latin typeface="Arial" pitchFamily="34" charset="0"/>
                <a:cs typeface="Arial" pitchFamily="34" charset="0"/>
              </a:rPr>
              <a:t>Merger or Acquisition</a:t>
            </a:r>
          </a:p>
          <a:p>
            <a:endParaRPr lang="en-US" dirty="0">
              <a:latin typeface="Arial" pitchFamily="34" charset="0"/>
              <a:cs typeface="Arial" pitchFamily="34" charset="0"/>
            </a:endParaRP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8E230C35-0FBA-6AA7-F0F2-686F1E84BD9A}"/>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t>Are Changes in Stock Prices Random?</a:t>
            </a:r>
          </a:p>
        </p:txBody>
      </p:sp>
      <p:sp>
        <p:nvSpPr>
          <p:cNvPr id="665603" name="Rectangle 3">
            <a:extLst>
              <a:ext uri="{FF2B5EF4-FFF2-40B4-BE49-F238E27FC236}">
                <a16:creationId xmlns:a16="http://schemas.microsoft.com/office/drawing/2014/main" id="{D9365F70-8ACA-8C3C-4691-69DAC679CA53}"/>
              </a:ext>
            </a:extLst>
          </p:cNvPr>
          <p:cNvSpPr>
            <a:spLocks noGrp="1" noChangeArrowheads="1"/>
          </p:cNvSpPr>
          <p:nvPr>
            <p:ph idx="1"/>
          </p:nvPr>
        </p:nvSpPr>
        <p:spPr>
          <a:xfrm>
            <a:off x="838200" y="1143000"/>
            <a:ext cx="8001000" cy="5105400"/>
          </a:xfrm>
        </p:spPr>
        <p:txBody>
          <a:bodyPr rtlCol="0">
            <a:normAutofit lnSpcReduction="10000"/>
          </a:bodyPr>
          <a:lstStyle/>
          <a:p>
            <a:pPr eaLnBrk="1" fontAlgn="auto" hangingPunct="1">
              <a:lnSpc>
                <a:spcPct val="20000"/>
              </a:lnSpc>
              <a:spcAft>
                <a:spcPts val="0"/>
              </a:spcAft>
              <a:buFontTx/>
              <a:buNone/>
              <a:defRPr/>
            </a:pPr>
            <a:endParaRPr lang="en-US"/>
          </a:p>
          <a:p>
            <a:pPr eaLnBrk="1" fontAlgn="auto" hangingPunct="1">
              <a:lnSpc>
                <a:spcPct val="90000"/>
              </a:lnSpc>
              <a:spcAft>
                <a:spcPts val="0"/>
              </a:spcAft>
              <a:defRPr/>
            </a:pPr>
            <a:r>
              <a:rPr lang="en-US"/>
              <a:t>Can we really tell?</a:t>
            </a:r>
          </a:p>
          <a:p>
            <a:pPr lvl="1" eaLnBrk="1" fontAlgn="auto" hangingPunct="1">
              <a:lnSpc>
                <a:spcPct val="90000"/>
              </a:lnSpc>
              <a:spcAft>
                <a:spcPts val="0"/>
              </a:spcAft>
              <a:defRPr/>
            </a:pPr>
            <a:r>
              <a:rPr lang="en-US"/>
              <a:t>Many psychologists and statisticians believe that most people want to see patterns even when faced with pure randomness.</a:t>
            </a:r>
          </a:p>
          <a:p>
            <a:pPr lvl="1" eaLnBrk="1" fontAlgn="auto" hangingPunct="1">
              <a:lnSpc>
                <a:spcPct val="90000"/>
              </a:lnSpc>
              <a:spcAft>
                <a:spcPts val="0"/>
              </a:spcAft>
              <a:defRPr/>
            </a:pPr>
            <a:r>
              <a:rPr lang="en-US"/>
              <a:t>People claiming to see patterns in stock price movements are probably seeing optical illusions.</a:t>
            </a:r>
          </a:p>
          <a:p>
            <a:pPr eaLnBrk="1" fontAlgn="auto" hangingPunct="1">
              <a:lnSpc>
                <a:spcPct val="90000"/>
              </a:lnSpc>
              <a:spcAft>
                <a:spcPts val="0"/>
              </a:spcAft>
              <a:defRPr/>
            </a:pPr>
            <a:r>
              <a:rPr lang="en-US"/>
              <a:t>A matter of degree</a:t>
            </a:r>
          </a:p>
          <a:p>
            <a:pPr lvl="1" eaLnBrk="1" fontAlgn="auto" hangingPunct="1">
              <a:lnSpc>
                <a:spcPct val="90000"/>
              </a:lnSpc>
              <a:spcAft>
                <a:spcPts val="0"/>
              </a:spcAft>
              <a:defRPr/>
            </a:pPr>
            <a:r>
              <a:rPr lang="en-US"/>
              <a:t>Even if we can spot patterns, we need to have returns that beat our transactions costs.</a:t>
            </a:r>
          </a:p>
          <a:p>
            <a:pPr eaLnBrk="1" fontAlgn="auto" hangingPunct="1">
              <a:lnSpc>
                <a:spcPct val="90000"/>
              </a:lnSpc>
              <a:spcAft>
                <a:spcPts val="0"/>
              </a:spcAft>
              <a:defRPr/>
            </a:pPr>
            <a:r>
              <a:rPr lang="en-US"/>
              <a:t>Random stock price changes support weak-form efficiency.</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F13AE810-B823-071D-D92E-CD388799A903}"/>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t>Event Studies: How Tests Are Structured</a:t>
            </a:r>
          </a:p>
        </p:txBody>
      </p:sp>
      <p:sp>
        <p:nvSpPr>
          <p:cNvPr id="686083" name="Rectangle 3">
            <a:extLst>
              <a:ext uri="{FF2B5EF4-FFF2-40B4-BE49-F238E27FC236}">
                <a16:creationId xmlns:a16="http://schemas.microsoft.com/office/drawing/2014/main" id="{32C550AC-0528-1A76-1672-579FB5F06F94}"/>
              </a:ext>
            </a:extLst>
          </p:cNvPr>
          <p:cNvSpPr>
            <a:spLocks noGrp="1" noChangeArrowheads="1"/>
          </p:cNvSpPr>
          <p:nvPr>
            <p:ph idx="1"/>
          </p:nvPr>
        </p:nvSpPr>
        <p:spPr/>
        <p:txBody>
          <a:bodyPr rtlCol="0">
            <a:normAutofit fontScale="92500" lnSpcReduction="10000"/>
          </a:bodyPr>
          <a:lstStyle/>
          <a:p>
            <a:pPr eaLnBrk="1" fontAlgn="auto" hangingPunct="1">
              <a:spcAft>
                <a:spcPts val="0"/>
              </a:spcAft>
              <a:buFont typeface="Symbol" pitchFamily="18" charset="2"/>
              <a:buChar char="·"/>
              <a:defRPr/>
            </a:pPr>
            <a:r>
              <a:rPr lang="en-US"/>
              <a:t>Event Studies are one type of test of the semi-strong form of market efficiency.</a:t>
            </a:r>
          </a:p>
          <a:p>
            <a:pPr lvl="1" eaLnBrk="1" fontAlgn="auto" hangingPunct="1">
              <a:spcAft>
                <a:spcPts val="0"/>
              </a:spcAft>
              <a:buFont typeface="Wingdings" pitchFamily="2" charset="2"/>
              <a:buChar char="ü"/>
              <a:defRPr/>
            </a:pPr>
            <a:r>
              <a:rPr lang="en-US"/>
              <a:t>This form of the EMH implies that prices should reflect all publicly available information. </a:t>
            </a:r>
          </a:p>
          <a:p>
            <a:pPr eaLnBrk="1" fontAlgn="auto" hangingPunct="1">
              <a:spcAft>
                <a:spcPts val="0"/>
              </a:spcAft>
              <a:buFont typeface="Symbol" pitchFamily="18" charset="2"/>
              <a:buChar char="·"/>
              <a:defRPr/>
            </a:pPr>
            <a:r>
              <a:rPr lang="en-US"/>
              <a:t>To test this, event studies examine prices and returns over time—particularly around the arrival of new information.</a:t>
            </a:r>
          </a:p>
          <a:p>
            <a:pPr eaLnBrk="1" fontAlgn="auto" hangingPunct="1">
              <a:spcAft>
                <a:spcPts val="0"/>
              </a:spcAft>
              <a:buFont typeface="Symbol" pitchFamily="18" charset="2"/>
              <a:buChar char="·"/>
              <a:defRPr/>
            </a:pPr>
            <a:r>
              <a:rPr lang="en-US"/>
              <a:t>Test for evidence of under reaction, overreaction, early reaction, delayed reaction around the event.</a:t>
            </a:r>
          </a:p>
          <a:p>
            <a:pPr eaLnBrk="1" fontAlgn="auto" hangingPunct="1">
              <a:spcAft>
                <a:spcPts val="0"/>
              </a:spcAft>
              <a:buFontTx/>
              <a:buNone/>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A3A1668-C500-80BC-2DBB-59D7617D0281}"/>
              </a:ext>
            </a:extLst>
          </p:cNvPr>
          <p:cNvSpPr>
            <a:spLocks noGrp="1" noChangeArrowheads="1"/>
          </p:cNvSpPr>
          <p:nvPr>
            <p:ph type="title"/>
          </p:nvPr>
        </p:nvSpPr>
        <p:spPr/>
        <p:txBody>
          <a:bodyPr/>
          <a:lstStyle/>
          <a:p>
            <a:pPr eaLnBrk="1" hangingPunct="1"/>
            <a:r>
              <a:rPr lang="en-US" altLang="en-US"/>
              <a:t>How Tests Are Structured (cont.)</a:t>
            </a:r>
          </a:p>
        </p:txBody>
      </p:sp>
      <p:sp>
        <p:nvSpPr>
          <p:cNvPr id="685059" name="Rectangle 3">
            <a:extLst>
              <a:ext uri="{FF2B5EF4-FFF2-40B4-BE49-F238E27FC236}">
                <a16:creationId xmlns:a16="http://schemas.microsoft.com/office/drawing/2014/main" id="{91804C59-E046-ECAE-5B71-80AC2B79A8FD}"/>
              </a:ext>
            </a:extLst>
          </p:cNvPr>
          <p:cNvSpPr>
            <a:spLocks noGrp="1" noChangeArrowheads="1"/>
          </p:cNvSpPr>
          <p:nvPr>
            <p:ph idx="1"/>
          </p:nvPr>
        </p:nvSpPr>
        <p:spPr>
          <a:xfrm>
            <a:off x="457200" y="1417638"/>
            <a:ext cx="8229600" cy="4708525"/>
          </a:xfrm>
        </p:spPr>
        <p:txBody>
          <a:bodyPr rtlCol="0">
            <a:normAutofit fontScale="92500" lnSpcReduction="10000"/>
          </a:bodyPr>
          <a:lstStyle/>
          <a:p>
            <a:pPr eaLnBrk="1" fontAlgn="auto" hangingPunct="1">
              <a:lnSpc>
                <a:spcPct val="90000"/>
              </a:lnSpc>
              <a:spcAft>
                <a:spcPts val="0"/>
              </a:spcAft>
              <a:defRPr/>
            </a:pPr>
            <a:r>
              <a:rPr lang="en-US" dirty="0"/>
              <a:t>Returns are adjusted to determine if they are </a:t>
            </a:r>
            <a:r>
              <a:rPr lang="en-US" i="1" dirty="0"/>
              <a:t>abnormal </a:t>
            </a:r>
            <a:r>
              <a:rPr lang="en-US" dirty="0"/>
              <a:t>by taking into account what the rest of the market did that day.</a:t>
            </a:r>
            <a:endParaRPr lang="en-US" i="1" dirty="0"/>
          </a:p>
          <a:p>
            <a:pPr eaLnBrk="1" fontAlgn="auto" hangingPunct="1">
              <a:lnSpc>
                <a:spcPct val="90000"/>
              </a:lnSpc>
              <a:spcAft>
                <a:spcPts val="0"/>
              </a:spcAft>
              <a:defRPr/>
            </a:pPr>
            <a:r>
              <a:rPr lang="en-US" dirty="0"/>
              <a:t>The </a:t>
            </a:r>
            <a:r>
              <a:rPr lang="en-US" i="1" dirty="0"/>
              <a:t>Abnormal Return</a:t>
            </a:r>
            <a:r>
              <a:rPr lang="en-US" dirty="0"/>
              <a:t> on a given stock for a particular day </a:t>
            </a:r>
            <a:r>
              <a:rPr lang="en-US" u="sng" dirty="0"/>
              <a:t>can</a:t>
            </a:r>
            <a:r>
              <a:rPr lang="en-US" dirty="0"/>
              <a:t> be calculated by subtracting the market’s return on the same day (</a:t>
            </a:r>
            <a:r>
              <a:rPr lang="en-US" i="1" dirty="0"/>
              <a:t>R</a:t>
            </a:r>
            <a:r>
              <a:rPr lang="en-US" i="1" baseline="-25000" dirty="0"/>
              <a:t>M</a:t>
            </a:r>
            <a:r>
              <a:rPr lang="en-US" dirty="0"/>
              <a:t>) from the actual return (</a:t>
            </a:r>
            <a:r>
              <a:rPr lang="en-US" i="1" dirty="0"/>
              <a:t>R)</a:t>
            </a:r>
            <a:r>
              <a:rPr lang="en-US" dirty="0"/>
              <a:t> on the stock for that day:</a:t>
            </a:r>
          </a:p>
          <a:p>
            <a:pPr algn="ctr" eaLnBrk="1" fontAlgn="auto" hangingPunct="1">
              <a:lnSpc>
                <a:spcPct val="90000"/>
              </a:lnSpc>
              <a:spcAft>
                <a:spcPts val="0"/>
              </a:spcAft>
              <a:buFontTx/>
              <a:buNone/>
              <a:defRPr/>
            </a:pPr>
            <a:r>
              <a:rPr lang="en-US" i="1" dirty="0"/>
              <a:t>AR</a:t>
            </a:r>
            <a:r>
              <a:rPr lang="en-US" dirty="0"/>
              <a:t>= </a:t>
            </a:r>
            <a:r>
              <a:rPr lang="en-US" i="1" dirty="0"/>
              <a:t>R</a:t>
            </a:r>
            <a:r>
              <a:rPr lang="en-US" dirty="0"/>
              <a:t> </a:t>
            </a:r>
            <a:r>
              <a:rPr lang="en-US" dirty="0">
                <a:cs typeface="Times New Roman" charset="0"/>
              </a:rPr>
              <a:t>–</a:t>
            </a:r>
            <a:r>
              <a:rPr lang="en-US" dirty="0"/>
              <a:t> </a:t>
            </a:r>
            <a:r>
              <a:rPr lang="en-US" i="1" dirty="0"/>
              <a:t>R</a:t>
            </a:r>
            <a:r>
              <a:rPr lang="en-US" i="1" baseline="-25000" dirty="0"/>
              <a:t>M</a:t>
            </a:r>
            <a:endParaRPr lang="en-US" dirty="0"/>
          </a:p>
          <a:p>
            <a:pPr eaLnBrk="1" fontAlgn="auto" hangingPunct="1">
              <a:lnSpc>
                <a:spcPct val="90000"/>
              </a:lnSpc>
              <a:spcAft>
                <a:spcPts val="0"/>
              </a:spcAft>
              <a:defRPr/>
            </a:pPr>
            <a:r>
              <a:rPr lang="en-US" dirty="0"/>
              <a:t>The abnormal return can be calculated using the Market Model approach:</a:t>
            </a:r>
          </a:p>
          <a:p>
            <a:pPr algn="ctr" eaLnBrk="1" fontAlgn="auto" hangingPunct="1">
              <a:lnSpc>
                <a:spcPct val="90000"/>
              </a:lnSpc>
              <a:spcAft>
                <a:spcPts val="0"/>
              </a:spcAft>
              <a:buFontTx/>
              <a:buNone/>
              <a:defRPr/>
            </a:pPr>
            <a:r>
              <a:rPr lang="en-US" i="1" dirty="0"/>
              <a:t>AR</a:t>
            </a:r>
            <a:r>
              <a:rPr lang="en-US" dirty="0"/>
              <a:t>= </a:t>
            </a:r>
            <a:r>
              <a:rPr lang="en-US" i="1" dirty="0"/>
              <a:t>R</a:t>
            </a:r>
            <a:r>
              <a:rPr lang="en-US" dirty="0"/>
              <a:t> </a:t>
            </a:r>
            <a:r>
              <a:rPr lang="en-US" dirty="0">
                <a:cs typeface="Times New Roman" charset="0"/>
              </a:rPr>
              <a:t>– (</a:t>
            </a:r>
            <a:r>
              <a:rPr lang="en-US" dirty="0">
                <a:latin typeface="Symbol" pitchFamily="18" charset="2"/>
                <a:cs typeface="Times New Roman" charset="0"/>
              </a:rPr>
              <a:t>a</a:t>
            </a:r>
            <a:r>
              <a:rPr lang="en-US" dirty="0">
                <a:cs typeface="Times New Roman" charset="0"/>
              </a:rPr>
              <a:t> +</a:t>
            </a:r>
            <a:r>
              <a:rPr lang="en-US" dirty="0"/>
              <a:t> </a:t>
            </a:r>
            <a:r>
              <a:rPr lang="en-US" dirty="0" err="1">
                <a:latin typeface="Symbol" pitchFamily="18" charset="2"/>
              </a:rPr>
              <a:t>b</a:t>
            </a:r>
            <a:r>
              <a:rPr lang="en-US" i="1" dirty="0" err="1"/>
              <a:t>R</a:t>
            </a:r>
            <a:r>
              <a:rPr lang="en-US" i="1" baseline="-25000" dirty="0" err="1"/>
              <a:t>M</a:t>
            </a:r>
            <a:r>
              <a:rPr lang="en-US" i="1" dirty="0"/>
              <a:t>)</a:t>
            </a:r>
          </a:p>
          <a:p>
            <a:pPr eaLnBrk="1" fontAlgn="auto" hangingPunct="1">
              <a:lnSpc>
                <a:spcPct val="90000"/>
              </a:lnSpc>
              <a:spcAft>
                <a:spcPts val="0"/>
              </a:spcAft>
              <a:buFontTx/>
              <a:buNone/>
              <a:defRPr/>
            </a:pPr>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D3C4D9E7-0E66-5836-1EA0-B0FCF419564F}"/>
              </a:ext>
            </a:extLst>
          </p:cNvPr>
          <p:cNvSpPr>
            <a:spLocks noGrp="1" noChangeArrowheads="1"/>
          </p:cNvSpPr>
          <p:nvPr>
            <p:ph type="title"/>
          </p:nvPr>
        </p:nvSpPr>
        <p:spPr/>
        <p:txBody>
          <a:bodyPr/>
          <a:lstStyle/>
          <a:p>
            <a:pPr eaLnBrk="1" hangingPunct="1"/>
            <a:r>
              <a:rPr lang="en-US" altLang="en-US"/>
              <a:t>Event Studies: Dividend Omissions</a:t>
            </a:r>
          </a:p>
        </p:txBody>
      </p:sp>
      <p:graphicFrame>
        <p:nvGraphicFramePr>
          <p:cNvPr id="1026" name="Object 4">
            <a:extLst>
              <a:ext uri="{FF2B5EF4-FFF2-40B4-BE49-F238E27FC236}">
                <a16:creationId xmlns:a16="http://schemas.microsoft.com/office/drawing/2014/main" id="{D9DD4932-E513-3114-BAD4-1FE808D08B28}"/>
              </a:ext>
            </a:extLst>
          </p:cNvPr>
          <p:cNvGraphicFramePr>
            <a:graphicFrameLocks noChangeAspect="1"/>
          </p:cNvGraphicFramePr>
          <p:nvPr/>
        </p:nvGraphicFramePr>
        <p:xfrm>
          <a:off x="685800" y="1066800"/>
          <a:ext cx="8153400" cy="5376863"/>
        </p:xfrm>
        <a:graphic>
          <a:graphicData uri="http://schemas.openxmlformats.org/presentationml/2006/ole">
            <mc:AlternateContent xmlns:mc="http://schemas.openxmlformats.org/markup-compatibility/2006">
              <mc:Choice xmlns:v="urn:schemas-microsoft-com:vml" Requires="v">
                <p:oleObj name="Chart" r:id="rId2" imgW="6239414" imgH="4115250" progId="Excel.Chart.8">
                  <p:embed/>
                </p:oleObj>
              </mc:Choice>
              <mc:Fallback>
                <p:oleObj name="Chart" r:id="rId2" imgW="6239414" imgH="4115250" progId="Excel.Chart.8">
                  <p:embed/>
                  <p:pic>
                    <p:nvPicPr>
                      <p:cNvPr id="1026" name="Object 4">
                        <a:extLst>
                          <a:ext uri="{FF2B5EF4-FFF2-40B4-BE49-F238E27FC236}">
                            <a16:creationId xmlns:a16="http://schemas.microsoft.com/office/drawing/2014/main" id="{D9DD4932-E513-3114-BAD4-1FE808D08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8153400" cy="537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133" name="Line 5">
            <a:extLst>
              <a:ext uri="{FF2B5EF4-FFF2-40B4-BE49-F238E27FC236}">
                <a16:creationId xmlns:a16="http://schemas.microsoft.com/office/drawing/2014/main" id="{72ED8FFB-46E3-8AAB-80B8-08ED76218C8B}"/>
              </a:ext>
            </a:extLst>
          </p:cNvPr>
          <p:cNvSpPr>
            <a:spLocks noChangeShapeType="1"/>
          </p:cNvSpPr>
          <p:nvPr/>
        </p:nvSpPr>
        <p:spPr bwMode="auto">
          <a:xfrm>
            <a:off x="1600200" y="2895600"/>
            <a:ext cx="3505200" cy="0"/>
          </a:xfrm>
          <a:prstGeom prst="line">
            <a:avLst/>
          </a:prstGeom>
          <a:noFill/>
          <a:ln w="38100">
            <a:solidFill>
              <a:srgbClr val="6EA07A"/>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8134" name="Line 6">
            <a:extLst>
              <a:ext uri="{FF2B5EF4-FFF2-40B4-BE49-F238E27FC236}">
                <a16:creationId xmlns:a16="http://schemas.microsoft.com/office/drawing/2014/main" id="{14A8383F-F122-0928-D0BB-FA6A75FEE119}"/>
              </a:ext>
            </a:extLst>
          </p:cNvPr>
          <p:cNvSpPr>
            <a:spLocks noChangeShapeType="1"/>
          </p:cNvSpPr>
          <p:nvPr/>
        </p:nvSpPr>
        <p:spPr bwMode="auto">
          <a:xfrm flipV="1">
            <a:off x="5105400" y="2895600"/>
            <a:ext cx="0" cy="2209800"/>
          </a:xfrm>
          <a:prstGeom prst="line">
            <a:avLst/>
          </a:prstGeom>
          <a:noFill/>
          <a:ln w="57150">
            <a:solidFill>
              <a:srgbClr val="6EA07A"/>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8135" name="Line 7">
            <a:extLst>
              <a:ext uri="{FF2B5EF4-FFF2-40B4-BE49-F238E27FC236}">
                <a16:creationId xmlns:a16="http://schemas.microsoft.com/office/drawing/2014/main" id="{48F0C063-E339-7B4D-F72D-92BB9ADCF79D}"/>
              </a:ext>
            </a:extLst>
          </p:cNvPr>
          <p:cNvSpPr>
            <a:spLocks noChangeShapeType="1"/>
          </p:cNvSpPr>
          <p:nvPr/>
        </p:nvSpPr>
        <p:spPr bwMode="auto">
          <a:xfrm>
            <a:off x="5105400" y="5105400"/>
            <a:ext cx="3048000" cy="0"/>
          </a:xfrm>
          <a:prstGeom prst="line">
            <a:avLst/>
          </a:prstGeom>
          <a:noFill/>
          <a:ln w="38100">
            <a:solidFill>
              <a:srgbClr val="6EA07A"/>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8136" name="Text Box 8">
            <a:extLst>
              <a:ext uri="{FF2B5EF4-FFF2-40B4-BE49-F238E27FC236}">
                <a16:creationId xmlns:a16="http://schemas.microsoft.com/office/drawing/2014/main" id="{E30ADE09-DD90-5120-B256-8EA05A28E1A6}"/>
              </a:ext>
            </a:extLst>
          </p:cNvPr>
          <p:cNvSpPr txBox="1">
            <a:spLocks noChangeArrowheads="1"/>
          </p:cNvSpPr>
          <p:nvPr/>
        </p:nvSpPr>
        <p:spPr bwMode="auto">
          <a:xfrm>
            <a:off x="5334000" y="3352800"/>
            <a:ext cx="327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spcBef>
                <a:spcPct val="50000"/>
              </a:spcBef>
            </a:pPr>
            <a:r>
              <a:rPr lang="en-US" altLang="en-US" b="0">
                <a:solidFill>
                  <a:srgbClr val="6EA07A"/>
                </a:solidFill>
              </a:rPr>
              <a:t>Efficient market response to “bad news”</a:t>
            </a:r>
          </a:p>
        </p:txBody>
      </p:sp>
      <p:sp>
        <p:nvSpPr>
          <p:cNvPr id="1032" name="Text Box 13">
            <a:extLst>
              <a:ext uri="{FF2B5EF4-FFF2-40B4-BE49-F238E27FC236}">
                <a16:creationId xmlns:a16="http://schemas.microsoft.com/office/drawing/2014/main" id="{2726E89D-86EA-D513-4C05-9F5AB9B67C8C}"/>
              </a:ext>
            </a:extLst>
          </p:cNvPr>
          <p:cNvSpPr txBox="1">
            <a:spLocks noChangeArrowheads="1"/>
          </p:cNvSpPr>
          <p:nvPr/>
        </p:nvSpPr>
        <p:spPr bwMode="auto">
          <a:xfrm>
            <a:off x="1371600" y="6248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sz="1200" b="0" dirty="0"/>
              <a:t>S.H. </a:t>
            </a:r>
            <a:r>
              <a:rPr lang="en-US" altLang="en-US" sz="1200" b="0" dirty="0" err="1"/>
              <a:t>Szewczyk</a:t>
            </a:r>
            <a:r>
              <a:rPr lang="en-US" altLang="en-US" sz="1200" b="0" dirty="0"/>
              <a:t>, G.P. </a:t>
            </a:r>
            <a:r>
              <a:rPr lang="en-US" altLang="en-US" sz="1200" b="0" dirty="0" err="1"/>
              <a:t>Tsetsekos</a:t>
            </a:r>
            <a:r>
              <a:rPr lang="en-US" altLang="en-US" sz="1200" b="0" dirty="0"/>
              <a:t>, and Z. </a:t>
            </a:r>
            <a:r>
              <a:rPr lang="en-US" altLang="en-US" sz="1200" b="0" dirty="0" err="1"/>
              <a:t>Santout</a:t>
            </a:r>
            <a:r>
              <a:rPr lang="en-US" altLang="en-US" sz="1200" b="0" dirty="0"/>
              <a:t> “Do Dividend Omissions Signal Future Earnings or Past Earnings?” </a:t>
            </a:r>
            <a:r>
              <a:rPr lang="en-US" altLang="en-US" sz="1200" b="0" i="1" dirty="0"/>
              <a:t>Journal of Investing </a:t>
            </a:r>
            <a:r>
              <a:rPr lang="en-US" altLang="en-US" sz="1200" b="0" dirty="0"/>
              <a:t>(Spring 1997)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88133"/>
                                        </p:tgtEl>
                                        <p:attrNameLst>
                                          <p:attrName>style.visibility</p:attrName>
                                        </p:attrNameLst>
                                      </p:cBhvr>
                                      <p:to>
                                        <p:strVal val="visible"/>
                                      </p:to>
                                    </p:set>
                                    <p:animEffect transition="in" filter="wipe(left)">
                                      <p:cBhvr>
                                        <p:cTn id="7" dur="500"/>
                                        <p:tgtEl>
                                          <p:spTgt spid="68813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88134"/>
                                        </p:tgtEl>
                                        <p:attrNameLst>
                                          <p:attrName>style.visibility</p:attrName>
                                        </p:attrNameLst>
                                      </p:cBhvr>
                                      <p:to>
                                        <p:strVal val="visible"/>
                                      </p:to>
                                    </p:set>
                                    <p:animEffect transition="in" filter="wipe(up)">
                                      <p:cBhvr>
                                        <p:cTn id="11" dur="500"/>
                                        <p:tgtEl>
                                          <p:spTgt spid="68813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8135"/>
                                        </p:tgtEl>
                                        <p:attrNameLst>
                                          <p:attrName>style.visibility</p:attrName>
                                        </p:attrNameLst>
                                      </p:cBhvr>
                                      <p:to>
                                        <p:strVal val="visible"/>
                                      </p:to>
                                    </p:set>
                                    <p:animEffect transition="in" filter="wipe(left)">
                                      <p:cBhvr>
                                        <p:cTn id="15" dur="500"/>
                                        <p:tgtEl>
                                          <p:spTgt spid="688135"/>
                                        </p:tgtEl>
                                      </p:cBhvr>
                                    </p:animEffec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68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E3CBCFF-D203-680D-DD86-FE3193CF4C38}"/>
              </a:ext>
            </a:extLst>
          </p:cNvPr>
          <p:cNvSpPr>
            <a:spLocks noGrp="1" noChangeArrowheads="1"/>
          </p:cNvSpPr>
          <p:nvPr>
            <p:ph type="title"/>
          </p:nvPr>
        </p:nvSpPr>
        <p:spPr/>
        <p:txBody>
          <a:bodyPr/>
          <a:lstStyle/>
          <a:p>
            <a:pPr eaLnBrk="1" hangingPunct="1"/>
            <a:r>
              <a:rPr lang="en-US" altLang="en-US"/>
              <a:t>Event Study Results</a:t>
            </a:r>
          </a:p>
        </p:txBody>
      </p:sp>
      <p:sp>
        <p:nvSpPr>
          <p:cNvPr id="672771" name="Rectangle 3">
            <a:extLst>
              <a:ext uri="{FF2B5EF4-FFF2-40B4-BE49-F238E27FC236}">
                <a16:creationId xmlns:a16="http://schemas.microsoft.com/office/drawing/2014/main" id="{5A5AD92D-BE12-6DB2-B72F-3BE51246B968}"/>
              </a:ext>
            </a:extLst>
          </p:cNvPr>
          <p:cNvSpPr>
            <a:spLocks noGrp="1" noChangeArrowheads="1"/>
          </p:cNvSpPr>
          <p:nvPr>
            <p:ph idx="1"/>
          </p:nvPr>
        </p:nvSpPr>
        <p:spPr>
          <a:xfrm>
            <a:off x="838200" y="1143000"/>
            <a:ext cx="8077200" cy="5334000"/>
          </a:xfrm>
        </p:spPr>
        <p:txBody>
          <a:bodyPr rtlCol="0">
            <a:normAutofit lnSpcReduction="10000"/>
          </a:bodyPr>
          <a:lstStyle/>
          <a:p>
            <a:pPr eaLnBrk="1" fontAlgn="auto" hangingPunct="1">
              <a:lnSpc>
                <a:spcPct val="90000"/>
              </a:lnSpc>
              <a:spcAft>
                <a:spcPts val="0"/>
              </a:spcAft>
              <a:defRPr/>
            </a:pPr>
            <a:r>
              <a:rPr lang="en-US"/>
              <a:t>Over the years, event study methodology has been applied to a large number of events including:</a:t>
            </a:r>
          </a:p>
          <a:p>
            <a:pPr lvl="1" eaLnBrk="1" fontAlgn="auto" hangingPunct="1">
              <a:lnSpc>
                <a:spcPct val="90000"/>
              </a:lnSpc>
              <a:spcAft>
                <a:spcPts val="0"/>
              </a:spcAft>
              <a:defRPr/>
            </a:pPr>
            <a:r>
              <a:rPr lang="en-US" sz="2000"/>
              <a:t>Dividend increases and decreases</a:t>
            </a:r>
          </a:p>
          <a:p>
            <a:pPr lvl="1" eaLnBrk="1" fontAlgn="auto" hangingPunct="1">
              <a:lnSpc>
                <a:spcPct val="90000"/>
              </a:lnSpc>
              <a:spcAft>
                <a:spcPts val="0"/>
              </a:spcAft>
              <a:defRPr/>
            </a:pPr>
            <a:r>
              <a:rPr lang="en-US" sz="2000"/>
              <a:t>Earnings announcements</a:t>
            </a:r>
          </a:p>
          <a:p>
            <a:pPr lvl="1" eaLnBrk="1" fontAlgn="auto" hangingPunct="1">
              <a:lnSpc>
                <a:spcPct val="90000"/>
              </a:lnSpc>
              <a:spcAft>
                <a:spcPts val="0"/>
              </a:spcAft>
              <a:defRPr/>
            </a:pPr>
            <a:r>
              <a:rPr lang="en-US" sz="2000"/>
              <a:t>Mergers </a:t>
            </a:r>
          </a:p>
          <a:p>
            <a:pPr lvl="1" eaLnBrk="1" fontAlgn="auto" hangingPunct="1">
              <a:lnSpc>
                <a:spcPct val="90000"/>
              </a:lnSpc>
              <a:spcAft>
                <a:spcPts val="0"/>
              </a:spcAft>
              <a:defRPr/>
            </a:pPr>
            <a:r>
              <a:rPr lang="en-US" sz="2000"/>
              <a:t>Capital Spending</a:t>
            </a:r>
          </a:p>
          <a:p>
            <a:pPr lvl="1" eaLnBrk="1" fontAlgn="auto" hangingPunct="1">
              <a:lnSpc>
                <a:spcPct val="90000"/>
              </a:lnSpc>
              <a:spcAft>
                <a:spcPts val="0"/>
              </a:spcAft>
              <a:defRPr/>
            </a:pPr>
            <a:r>
              <a:rPr lang="en-US" sz="2000"/>
              <a:t>New Issues of Stock</a:t>
            </a:r>
          </a:p>
          <a:p>
            <a:pPr eaLnBrk="1" fontAlgn="auto" hangingPunct="1">
              <a:lnSpc>
                <a:spcPct val="90000"/>
              </a:lnSpc>
              <a:spcAft>
                <a:spcPts val="0"/>
              </a:spcAft>
              <a:defRPr/>
            </a:pPr>
            <a:r>
              <a:rPr lang="en-US"/>
              <a:t>The studies generally support the view that the market is semistrong-from efficient.</a:t>
            </a:r>
          </a:p>
          <a:p>
            <a:pPr eaLnBrk="1" fontAlgn="auto" hangingPunct="1">
              <a:lnSpc>
                <a:spcPct val="90000"/>
              </a:lnSpc>
              <a:spcAft>
                <a:spcPts val="0"/>
              </a:spcAft>
              <a:defRPr/>
            </a:pPr>
            <a:r>
              <a:rPr lang="en-US"/>
              <a:t>In fact, the studies suggest that markets may even have some foresight into the future—in other words, news tends to leak out in advance of public announcements.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27294F3-0451-0BBD-21A7-3C274151EAA5}"/>
              </a:ext>
            </a:extLst>
          </p:cNvPr>
          <p:cNvSpPr>
            <a:spLocks noGrp="1" noChangeArrowheads="1"/>
          </p:cNvSpPr>
          <p:nvPr>
            <p:ph type="title"/>
          </p:nvPr>
        </p:nvSpPr>
        <p:spPr/>
        <p:txBody>
          <a:bodyPr/>
          <a:lstStyle/>
          <a:p>
            <a:pPr eaLnBrk="1" hangingPunct="1"/>
            <a:r>
              <a:rPr lang="en-US" altLang="en-US"/>
              <a:t>Issues in Examining the Results</a:t>
            </a:r>
          </a:p>
        </p:txBody>
      </p:sp>
      <p:sp>
        <p:nvSpPr>
          <p:cNvPr id="23555" name="Rectangle 3">
            <a:extLst>
              <a:ext uri="{FF2B5EF4-FFF2-40B4-BE49-F238E27FC236}">
                <a16:creationId xmlns:a16="http://schemas.microsoft.com/office/drawing/2014/main" id="{73C6E079-860E-5795-82C8-E743CBB95D34}"/>
              </a:ext>
            </a:extLst>
          </p:cNvPr>
          <p:cNvSpPr>
            <a:spLocks noGrp="1" noChangeArrowheads="1"/>
          </p:cNvSpPr>
          <p:nvPr>
            <p:ph idx="1"/>
          </p:nvPr>
        </p:nvSpPr>
        <p:spPr/>
        <p:txBody>
          <a:bodyPr/>
          <a:lstStyle/>
          <a:p>
            <a:pPr eaLnBrk="1" hangingPunct="1"/>
            <a:r>
              <a:rPr lang="en-US" altLang="en-US"/>
              <a:t>Magnitude Issue</a:t>
            </a:r>
          </a:p>
          <a:p>
            <a:pPr eaLnBrk="1" hangingPunct="1"/>
            <a:r>
              <a:rPr lang="en-US" altLang="en-US"/>
              <a:t>Selection Bias Issue</a:t>
            </a:r>
          </a:p>
          <a:p>
            <a:pPr eaLnBrk="1" hangingPunct="1"/>
            <a:r>
              <a:rPr lang="en-US" altLang="en-US"/>
              <a:t>Lucky Event Issue</a:t>
            </a:r>
          </a:p>
          <a:p>
            <a:pPr eaLnBrk="1" hangingPunct="1"/>
            <a:r>
              <a:rPr lang="en-US" altLang="en-US"/>
              <a:t>Possible Model Misspecification</a:t>
            </a:r>
          </a:p>
          <a:p>
            <a:pPr eaLnBrk="1" hangingPunct="1">
              <a:buFontTx/>
              <a:buNone/>
            </a:pPr>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7FF1449-2AEF-F3D7-F894-EE61DD391509}"/>
              </a:ext>
            </a:extLst>
          </p:cNvPr>
          <p:cNvSpPr>
            <a:spLocks noGrp="1" noChangeArrowheads="1"/>
          </p:cNvSpPr>
          <p:nvPr>
            <p:ph type="title"/>
          </p:nvPr>
        </p:nvSpPr>
        <p:spPr/>
        <p:txBody>
          <a:bodyPr/>
          <a:lstStyle/>
          <a:p>
            <a:pPr eaLnBrk="1" hangingPunct="1"/>
            <a:r>
              <a:rPr lang="en-US" altLang="en-US"/>
              <a:t>The Record of Mutual Funds</a:t>
            </a:r>
          </a:p>
        </p:txBody>
      </p:sp>
      <p:sp>
        <p:nvSpPr>
          <p:cNvPr id="674819" name="Rectangle 3">
            <a:extLst>
              <a:ext uri="{FF2B5EF4-FFF2-40B4-BE49-F238E27FC236}">
                <a16:creationId xmlns:a16="http://schemas.microsoft.com/office/drawing/2014/main" id="{0A8E118F-12B5-3961-D44C-22A5535221B1}"/>
              </a:ext>
            </a:extLst>
          </p:cNvPr>
          <p:cNvSpPr>
            <a:spLocks noGrp="1" noChangeArrowheads="1"/>
          </p:cNvSpPr>
          <p:nvPr>
            <p:ph idx="1"/>
          </p:nvPr>
        </p:nvSpPr>
        <p:spPr/>
        <p:txBody>
          <a:bodyPr rtlCol="0">
            <a:normAutofit fontScale="92500"/>
          </a:bodyPr>
          <a:lstStyle/>
          <a:p>
            <a:pPr eaLnBrk="1" fontAlgn="auto" hangingPunct="1">
              <a:spcAft>
                <a:spcPts val="0"/>
              </a:spcAft>
              <a:defRPr/>
            </a:pPr>
            <a:r>
              <a:rPr lang="en-US"/>
              <a:t>If the market is semistrong-form efficient, then no matter what publicly available information mutual-fund managers rely on to pick stocks, their average returns should be the same as those of the average investor in the market as a whole.</a:t>
            </a:r>
          </a:p>
          <a:p>
            <a:pPr eaLnBrk="1" fontAlgn="auto" hangingPunct="1">
              <a:spcAft>
                <a:spcPts val="0"/>
              </a:spcAft>
              <a:defRPr/>
            </a:pPr>
            <a:r>
              <a:rPr lang="en-US"/>
              <a:t>We can test efficiency by comparing the performance of professionally managed mutual funds with the performance of a market index.</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253E75F0-4017-0A9A-99D6-98FF22881819}"/>
              </a:ext>
            </a:extLst>
          </p:cNvPr>
          <p:cNvSpPr>
            <a:spLocks noGrp="1" noChangeArrowheads="1"/>
          </p:cNvSpPr>
          <p:nvPr>
            <p:ph type="title"/>
          </p:nvPr>
        </p:nvSpPr>
        <p:spPr/>
        <p:txBody>
          <a:bodyPr/>
          <a:lstStyle/>
          <a:p>
            <a:pPr eaLnBrk="1" hangingPunct="1"/>
            <a:r>
              <a:rPr lang="en-US" altLang="en-US"/>
              <a:t>The Record of Mutual Funds</a:t>
            </a:r>
          </a:p>
        </p:txBody>
      </p:sp>
      <p:graphicFrame>
        <p:nvGraphicFramePr>
          <p:cNvPr id="2050" name="Object 3">
            <a:extLst>
              <a:ext uri="{FF2B5EF4-FFF2-40B4-BE49-F238E27FC236}">
                <a16:creationId xmlns:a16="http://schemas.microsoft.com/office/drawing/2014/main" id="{D6550418-550A-D3AD-06EB-DBEC1713FD2E}"/>
              </a:ext>
            </a:extLst>
          </p:cNvPr>
          <p:cNvGraphicFramePr>
            <a:graphicFrameLocks noChangeAspect="1"/>
          </p:cNvGraphicFramePr>
          <p:nvPr/>
        </p:nvGraphicFramePr>
        <p:xfrm>
          <a:off x="762000" y="1066800"/>
          <a:ext cx="8058150" cy="4849813"/>
        </p:xfrm>
        <a:graphic>
          <a:graphicData uri="http://schemas.openxmlformats.org/presentationml/2006/ole">
            <mc:AlternateContent xmlns:mc="http://schemas.openxmlformats.org/markup-compatibility/2006">
              <mc:Choice xmlns:v="urn:schemas-microsoft-com:vml" Requires="v">
                <p:oleObj name="Chart" r:id="rId2" imgW="6362960" imgH="3829489" progId="Excel.Chart.8">
                  <p:embed/>
                </p:oleObj>
              </mc:Choice>
              <mc:Fallback>
                <p:oleObj name="Chart" r:id="rId2" imgW="6362960" imgH="3829489" progId="Excel.Chart.8">
                  <p:embed/>
                  <p:pic>
                    <p:nvPicPr>
                      <p:cNvPr id="2050" name="Object 3">
                        <a:extLst>
                          <a:ext uri="{FF2B5EF4-FFF2-40B4-BE49-F238E27FC236}">
                            <a16:creationId xmlns:a16="http://schemas.microsoft.com/office/drawing/2014/main" id="{D6550418-550A-D3AD-06EB-DBEC1713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8058150" cy="484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 Box 4">
            <a:extLst>
              <a:ext uri="{FF2B5EF4-FFF2-40B4-BE49-F238E27FC236}">
                <a16:creationId xmlns:a16="http://schemas.microsoft.com/office/drawing/2014/main" id="{8A47CAAC-E2ED-D2BF-2B80-DF4270ED8F65}"/>
              </a:ext>
            </a:extLst>
          </p:cNvPr>
          <p:cNvSpPr txBox="1">
            <a:spLocks noChangeArrowheads="1"/>
          </p:cNvSpPr>
          <p:nvPr/>
        </p:nvSpPr>
        <p:spPr bwMode="auto">
          <a:xfrm>
            <a:off x="914400" y="5867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sz="1200" b="0"/>
              <a:t>Taken from Lubos Pastor and Robert F. Stambaugh, “Evaluating and Investing in Equity Mutual Funds,” unpublished paper, Graduate School of Business, University of Chicago (March 2000).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0237402-95B1-8CED-E9AB-B089CEB79F06}"/>
              </a:ext>
            </a:extLst>
          </p:cNvPr>
          <p:cNvSpPr>
            <a:spLocks noGrp="1" noChangeArrowheads="1"/>
          </p:cNvSpPr>
          <p:nvPr>
            <p:ph type="title"/>
          </p:nvPr>
        </p:nvSpPr>
        <p:spPr/>
        <p:txBody>
          <a:bodyPr/>
          <a:lstStyle/>
          <a:p>
            <a:pPr eaLnBrk="1" hangingPunct="1"/>
            <a:r>
              <a:rPr lang="en-US" altLang="en-US"/>
              <a:t>The Strong Form of the EMH</a:t>
            </a:r>
          </a:p>
        </p:txBody>
      </p:sp>
      <p:sp>
        <p:nvSpPr>
          <p:cNvPr id="25603" name="Rectangle 3">
            <a:extLst>
              <a:ext uri="{FF2B5EF4-FFF2-40B4-BE49-F238E27FC236}">
                <a16:creationId xmlns:a16="http://schemas.microsoft.com/office/drawing/2014/main" id="{CD50DD3A-087E-E678-DE2D-8FB74B85594A}"/>
              </a:ext>
            </a:extLst>
          </p:cNvPr>
          <p:cNvSpPr>
            <a:spLocks noGrp="1" noChangeArrowheads="1"/>
          </p:cNvSpPr>
          <p:nvPr>
            <p:ph idx="1"/>
          </p:nvPr>
        </p:nvSpPr>
        <p:spPr/>
        <p:txBody>
          <a:bodyPr/>
          <a:lstStyle/>
          <a:p>
            <a:pPr eaLnBrk="1" hangingPunct="1"/>
            <a:r>
              <a:rPr lang="en-US" altLang="en-US"/>
              <a:t>One group of studies of strong-form market efficiency investigates insider trading.</a:t>
            </a:r>
          </a:p>
          <a:p>
            <a:pPr eaLnBrk="1" hangingPunct="1"/>
            <a:r>
              <a:rPr lang="en-US" altLang="en-US"/>
              <a:t>A number of studies support the view that insider trading is abnormally profitable.</a:t>
            </a:r>
          </a:p>
          <a:p>
            <a:pPr eaLnBrk="1" hangingPunct="1"/>
            <a:r>
              <a:rPr lang="en-US" altLang="en-US"/>
              <a:t>Thus, strong-form efficiency does not seem to be substantiated by the evidence.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15D0E92C-CBF0-5D6B-91A3-1503D1F71492}"/>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t>Views Contrary to Market Efficiency</a:t>
            </a:r>
          </a:p>
        </p:txBody>
      </p:sp>
      <p:sp>
        <p:nvSpPr>
          <p:cNvPr id="677891" name="Rectangle 3">
            <a:extLst>
              <a:ext uri="{FF2B5EF4-FFF2-40B4-BE49-F238E27FC236}">
                <a16:creationId xmlns:a16="http://schemas.microsoft.com/office/drawing/2014/main" id="{641DE8E4-E36C-10B7-EF8C-99C491B18716}"/>
              </a:ext>
            </a:extLst>
          </p:cNvPr>
          <p:cNvSpPr>
            <a:spLocks noGrp="1" noChangeArrowheads="1"/>
          </p:cNvSpPr>
          <p:nvPr>
            <p:ph idx="1"/>
          </p:nvPr>
        </p:nvSpPr>
        <p:spPr/>
        <p:txBody>
          <a:bodyPr rtlCol="0">
            <a:normAutofit lnSpcReduction="10000"/>
          </a:bodyPr>
          <a:lstStyle/>
          <a:p>
            <a:pPr eaLnBrk="1" fontAlgn="auto" hangingPunct="1">
              <a:spcAft>
                <a:spcPts val="0"/>
              </a:spcAft>
              <a:defRPr/>
            </a:pPr>
            <a:r>
              <a:rPr lang="en-US" dirty="0"/>
              <a:t>Stock Market Crash of 1987</a:t>
            </a:r>
          </a:p>
          <a:p>
            <a:pPr lvl="1" eaLnBrk="1" fontAlgn="auto" hangingPunct="1">
              <a:spcAft>
                <a:spcPts val="0"/>
              </a:spcAft>
              <a:defRPr/>
            </a:pPr>
            <a:r>
              <a:rPr lang="en-US" dirty="0"/>
              <a:t>The market dropped between 20 percent and 25 percent on a Monday following a weekend during which little surprising information was released.</a:t>
            </a:r>
          </a:p>
          <a:p>
            <a:pPr eaLnBrk="1" fontAlgn="auto" hangingPunct="1">
              <a:spcAft>
                <a:spcPts val="0"/>
              </a:spcAft>
              <a:defRPr/>
            </a:pPr>
            <a:r>
              <a:rPr lang="en-US" dirty="0"/>
              <a:t>Temporal Anomalies</a:t>
            </a:r>
          </a:p>
          <a:p>
            <a:pPr lvl="1" eaLnBrk="1" fontAlgn="auto" hangingPunct="1">
              <a:spcAft>
                <a:spcPts val="0"/>
              </a:spcAft>
              <a:defRPr/>
            </a:pPr>
            <a:r>
              <a:rPr lang="en-US" dirty="0"/>
              <a:t>Turn of the year, </a:t>
            </a:r>
            <a:r>
              <a:rPr lang="en-US" dirty="0">
                <a:cs typeface="Times New Roman" charset="0"/>
              </a:rPr>
              <a:t>—</a:t>
            </a:r>
            <a:r>
              <a:rPr lang="en-US" dirty="0"/>
              <a:t>month, </a:t>
            </a:r>
            <a:r>
              <a:rPr lang="en-US" dirty="0">
                <a:cs typeface="Times New Roman" charset="0"/>
              </a:rPr>
              <a:t>—</a:t>
            </a:r>
            <a:r>
              <a:rPr lang="en-US" dirty="0"/>
              <a:t>week.</a:t>
            </a:r>
          </a:p>
          <a:p>
            <a:pPr eaLnBrk="1" fontAlgn="auto" hangingPunct="1">
              <a:spcAft>
                <a:spcPts val="0"/>
              </a:spcAft>
              <a:defRPr/>
            </a:pPr>
            <a:r>
              <a:rPr lang="en-US" dirty="0"/>
              <a:t>Speculative Bubbles	</a:t>
            </a:r>
          </a:p>
          <a:p>
            <a:pPr lvl="1" eaLnBrk="1" fontAlgn="auto" hangingPunct="1">
              <a:spcAft>
                <a:spcPts val="0"/>
              </a:spcAft>
              <a:defRPr/>
            </a:pPr>
            <a:r>
              <a:rPr lang="en-US" dirty="0"/>
              <a:t>Sometimes a crowd of investors can behave as a single squirrel.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Private Placement of Equity</a:t>
            </a:r>
            <a:br>
              <a:rPr lang="en-US" sz="3600" b="1" i="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US" dirty="0">
                <a:latin typeface="Arial" pitchFamily="34" charset="0"/>
                <a:cs typeface="Arial" pitchFamily="34" charset="0"/>
              </a:rPr>
              <a:t>A private placement raises funds by allowing </a:t>
            </a:r>
            <a:r>
              <a:rPr lang="en-US" dirty="0">
                <a:solidFill>
                  <a:srgbClr val="FF0000"/>
                </a:solidFill>
                <a:latin typeface="Arial" pitchFamily="34" charset="0"/>
                <a:cs typeface="Arial" pitchFamily="34" charset="0"/>
              </a:rPr>
              <a:t>outside private investors </a:t>
            </a:r>
            <a:r>
              <a:rPr lang="en-US" dirty="0">
                <a:latin typeface="Arial" pitchFamily="34" charset="0"/>
                <a:cs typeface="Arial" pitchFamily="34" charset="0"/>
              </a:rPr>
              <a:t>to purchase shares in the firm.</a:t>
            </a:r>
          </a:p>
          <a:p>
            <a:pPr algn="just"/>
            <a:r>
              <a:rPr lang="en-US" dirty="0">
                <a:latin typeface="Arial" pitchFamily="34" charset="0"/>
                <a:cs typeface="Arial" pitchFamily="34" charset="0"/>
              </a:rPr>
              <a:t>This may be difficult because new investors may want to examine the original owner’s motives and question their ability.</a:t>
            </a:r>
          </a:p>
          <a:p>
            <a:pPr algn="just"/>
            <a:r>
              <a:rPr lang="en-US" dirty="0">
                <a:latin typeface="Arial" pitchFamily="34" charset="0"/>
                <a:cs typeface="Arial" pitchFamily="34" charset="0"/>
              </a:rPr>
              <a:t>To limit cost and ensure the compatibility of the new owners, current shareholders may seek </a:t>
            </a:r>
            <a:r>
              <a:rPr lang="en-US" dirty="0">
                <a:solidFill>
                  <a:srgbClr val="FF0000"/>
                </a:solidFill>
                <a:latin typeface="Arial" pitchFamily="34" charset="0"/>
                <a:cs typeface="Arial" pitchFamily="34" charset="0"/>
              </a:rPr>
              <a:t>possible investors among their friends, relatives, and other contacts</a:t>
            </a:r>
            <a:r>
              <a:rPr lang="en-US" dirty="0">
                <a:latin typeface="Arial" pitchFamily="34" charset="0"/>
                <a:cs typeface="Arial" pitchFamily="34" charset="0"/>
              </a:rPr>
              <a:t>.</a:t>
            </a:r>
          </a:p>
          <a:p>
            <a:pPr algn="just"/>
            <a:r>
              <a:rPr lang="en-US" dirty="0">
                <a:latin typeface="Arial" pitchFamily="34" charset="0"/>
                <a:cs typeface="Arial" pitchFamily="34" charset="0"/>
              </a:rPr>
              <a:t>Another possibility can be to seek financing from venture capitalists, who invest funds in private companies in return for ownership shares.</a:t>
            </a:r>
          </a:p>
          <a:p>
            <a:pPr algn="just"/>
            <a:endParaRPr lang="en-US" dirty="0">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2A66EE0-2FA5-4986-5AE2-D5F2C503C100}"/>
              </a:ext>
            </a:extLst>
          </p:cNvPr>
          <p:cNvSpPr>
            <a:spLocks noGrp="1" noChangeArrowheads="1"/>
          </p:cNvSpPr>
          <p:nvPr>
            <p:ph type="title"/>
          </p:nvPr>
        </p:nvSpPr>
        <p:spPr/>
        <p:txBody>
          <a:bodyPr/>
          <a:lstStyle/>
          <a:p>
            <a:pPr eaLnBrk="1" hangingPunct="1"/>
            <a:r>
              <a:rPr lang="en-US" altLang="en-US"/>
              <a:t>Implications for Corporate Finance</a:t>
            </a:r>
          </a:p>
        </p:txBody>
      </p:sp>
      <p:sp>
        <p:nvSpPr>
          <p:cNvPr id="27651" name="Rectangle 3">
            <a:extLst>
              <a:ext uri="{FF2B5EF4-FFF2-40B4-BE49-F238E27FC236}">
                <a16:creationId xmlns:a16="http://schemas.microsoft.com/office/drawing/2014/main" id="{FDEEA6B3-9FF8-33EB-DD16-0E6DDF2E2A0F}"/>
              </a:ext>
            </a:extLst>
          </p:cNvPr>
          <p:cNvSpPr>
            <a:spLocks noGrp="1" noChangeArrowheads="1"/>
          </p:cNvSpPr>
          <p:nvPr>
            <p:ph idx="1"/>
          </p:nvPr>
        </p:nvSpPr>
        <p:spPr>
          <a:xfrm>
            <a:off x="914400" y="1143000"/>
            <a:ext cx="8001000" cy="5181600"/>
          </a:xfrm>
        </p:spPr>
        <p:txBody>
          <a:bodyPr/>
          <a:lstStyle/>
          <a:p>
            <a:pPr algn="just" eaLnBrk="1" hangingPunct="1">
              <a:spcAft>
                <a:spcPts val="600"/>
              </a:spcAft>
            </a:pPr>
            <a:r>
              <a:rPr lang="en-US" altLang="en-US"/>
              <a:t>Because information is reflected in security prices quickly, investors should only expect to obtain a normal rate of return.</a:t>
            </a:r>
          </a:p>
          <a:p>
            <a:pPr lvl="1" algn="just" eaLnBrk="1" hangingPunct="1">
              <a:spcAft>
                <a:spcPts val="600"/>
              </a:spcAft>
            </a:pPr>
            <a:r>
              <a:rPr lang="en-US" altLang="en-US" sz="2000"/>
              <a:t>Awareness of information when it is released does an investor little good. The price adjusts before the investor has time to act on it.</a:t>
            </a:r>
          </a:p>
          <a:p>
            <a:pPr algn="just" eaLnBrk="1" hangingPunct="1">
              <a:spcAft>
                <a:spcPts val="600"/>
              </a:spcAft>
            </a:pPr>
            <a:r>
              <a:rPr lang="en-US" altLang="en-US"/>
              <a:t>Firms should expect to receive the fair value for securities that they sell.</a:t>
            </a:r>
          </a:p>
          <a:p>
            <a:pPr lvl="1" algn="just" eaLnBrk="1" hangingPunct="1">
              <a:spcAft>
                <a:spcPts val="600"/>
              </a:spcAft>
            </a:pPr>
            <a:r>
              <a:rPr lang="en-US" altLang="en-US" sz="2000" i="1"/>
              <a:t>Fair</a:t>
            </a:r>
            <a:r>
              <a:rPr lang="en-US" altLang="en-US" sz="2000"/>
              <a:t> means that the price they receive for the securities they issue is the present value.</a:t>
            </a:r>
          </a:p>
          <a:p>
            <a:pPr lvl="1" algn="just" eaLnBrk="1" hangingPunct="1">
              <a:spcAft>
                <a:spcPts val="600"/>
              </a:spcAft>
            </a:pPr>
            <a:r>
              <a:rPr lang="en-US" altLang="en-US" sz="2000"/>
              <a:t>Thus, valuable financing opportunities that arise from fooling investors are unavailable in efficient markets.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0DC6996-0DED-31E3-966D-70C6C4A1B800}"/>
              </a:ext>
            </a:extLst>
          </p:cNvPr>
          <p:cNvSpPr>
            <a:spLocks noGrp="1" noChangeArrowheads="1"/>
          </p:cNvSpPr>
          <p:nvPr>
            <p:ph type="title"/>
          </p:nvPr>
        </p:nvSpPr>
        <p:spPr/>
        <p:txBody>
          <a:bodyPr/>
          <a:lstStyle/>
          <a:p>
            <a:pPr eaLnBrk="1" hangingPunct="1"/>
            <a:r>
              <a:rPr lang="en-US" altLang="en-US"/>
              <a:t>Implications for Corporate Finance</a:t>
            </a:r>
          </a:p>
        </p:txBody>
      </p:sp>
      <p:sp>
        <p:nvSpPr>
          <p:cNvPr id="679939" name="Rectangle 3">
            <a:extLst>
              <a:ext uri="{FF2B5EF4-FFF2-40B4-BE49-F238E27FC236}">
                <a16:creationId xmlns:a16="http://schemas.microsoft.com/office/drawing/2014/main" id="{478B0559-9676-9592-65B0-E88C6BB5770F}"/>
              </a:ext>
            </a:extLst>
          </p:cNvPr>
          <p:cNvSpPr>
            <a:spLocks noGrp="1" noChangeArrowheads="1"/>
          </p:cNvSpPr>
          <p:nvPr>
            <p:ph idx="1"/>
          </p:nvPr>
        </p:nvSpPr>
        <p:spPr>
          <a:xfrm>
            <a:off x="381000" y="1417638"/>
            <a:ext cx="8229600" cy="4525963"/>
          </a:xfrm>
        </p:spPr>
        <p:txBody>
          <a:bodyPr rtlCol="0">
            <a:normAutofit fontScale="92500" lnSpcReduction="10000"/>
          </a:bodyPr>
          <a:lstStyle/>
          <a:p>
            <a:pPr marL="476250" indent="-476250" algn="just" eaLnBrk="1" fontAlgn="auto" hangingPunct="1">
              <a:spcAft>
                <a:spcPts val="600"/>
              </a:spcAft>
              <a:defRPr/>
            </a:pPr>
            <a:r>
              <a:rPr lang="en-US" dirty="0"/>
              <a:t>The EMH has three implications for corporate finance:</a:t>
            </a:r>
          </a:p>
          <a:p>
            <a:pPr marL="933450" lvl="1" indent="-476250" algn="just" eaLnBrk="1" fontAlgn="auto" hangingPunct="1">
              <a:spcAft>
                <a:spcPts val="600"/>
              </a:spcAft>
              <a:buFont typeface="Symbol" pitchFamily="18" charset="2"/>
              <a:buAutoNum type="arabicPeriod"/>
              <a:defRPr/>
            </a:pPr>
            <a:r>
              <a:rPr lang="en-US" dirty="0"/>
              <a:t>The price of a company’s stock cannot be affected by a change in accounting.</a:t>
            </a:r>
          </a:p>
          <a:p>
            <a:pPr marL="933450" lvl="1" indent="-476250" algn="just" eaLnBrk="1" fontAlgn="auto" hangingPunct="1">
              <a:spcAft>
                <a:spcPts val="600"/>
              </a:spcAft>
              <a:buFont typeface="Symbol" pitchFamily="18" charset="2"/>
              <a:buAutoNum type="arabicPeriod"/>
              <a:defRPr/>
            </a:pPr>
            <a:r>
              <a:rPr lang="en-US" dirty="0"/>
              <a:t>Financial managers cannot “time” issues of stocks and bonds using publicly available information.</a:t>
            </a:r>
          </a:p>
          <a:p>
            <a:pPr marL="933450" lvl="1" indent="-476250" algn="just" eaLnBrk="1" fontAlgn="auto" hangingPunct="1">
              <a:spcAft>
                <a:spcPts val="600"/>
              </a:spcAft>
              <a:buFont typeface="Symbol" pitchFamily="18" charset="2"/>
              <a:buAutoNum type="arabicPeriod"/>
              <a:defRPr/>
            </a:pPr>
            <a:r>
              <a:rPr lang="en-US" dirty="0"/>
              <a:t>A firm can sell as many shares of stocks or bonds as it desires without depressing prices.</a:t>
            </a:r>
          </a:p>
          <a:p>
            <a:pPr marL="476250" indent="-476250" algn="just" eaLnBrk="1" fontAlgn="auto" hangingPunct="1">
              <a:spcAft>
                <a:spcPts val="600"/>
              </a:spcAft>
              <a:defRPr/>
            </a:pPr>
            <a:r>
              <a:rPr lang="en-US" dirty="0"/>
              <a:t>There is conflicting empirical evidence on all three points.</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219200" y="152400"/>
            <a:ext cx="7772400" cy="992188"/>
          </a:xfrm>
        </p:spPr>
        <p:txBody>
          <a:bodyPr/>
          <a:lstStyle/>
          <a:p>
            <a:pPr eaLnBrk="1" hangingPunct="1"/>
            <a:r>
              <a:rPr lang="en-US"/>
              <a:t>Behavioral Finance</a:t>
            </a:r>
          </a:p>
        </p:txBody>
      </p:sp>
      <p:sp>
        <p:nvSpPr>
          <p:cNvPr id="45059" name="Rectangle 3"/>
          <p:cNvSpPr>
            <a:spLocks noGrp="1" noChangeArrowheads="1"/>
          </p:cNvSpPr>
          <p:nvPr>
            <p:ph type="body" idx="4294967295"/>
          </p:nvPr>
        </p:nvSpPr>
        <p:spPr>
          <a:xfrm>
            <a:off x="533400" y="1600200"/>
            <a:ext cx="8534400" cy="4114800"/>
          </a:xfrm>
        </p:spPr>
        <p:txBody>
          <a:bodyPr rIns="91440">
            <a:normAutofit/>
          </a:bodyPr>
          <a:lstStyle/>
          <a:p>
            <a:pPr eaLnBrk="1" hangingPunct="1">
              <a:spcBef>
                <a:spcPct val="50000"/>
              </a:spcBef>
            </a:pPr>
            <a:r>
              <a:rPr lang="en-US" sz="2800" dirty="0"/>
              <a:t>The lack of short selling (causing over-priced stocks) may be explained by loss aversion</a:t>
            </a:r>
          </a:p>
          <a:p>
            <a:pPr eaLnBrk="1" hangingPunct="1">
              <a:spcBef>
                <a:spcPct val="50000"/>
              </a:spcBef>
            </a:pPr>
            <a:r>
              <a:rPr lang="en-US" sz="2800" dirty="0"/>
              <a:t>The large trading volume may be explained by investor overconfidence</a:t>
            </a:r>
          </a:p>
          <a:p>
            <a:pPr eaLnBrk="1" hangingPunct="1">
              <a:spcBef>
                <a:spcPct val="50000"/>
              </a:spcBef>
            </a:pPr>
            <a:r>
              <a:rPr lang="en-US" sz="2800" dirty="0"/>
              <a:t>Stock market bubbles may be explained by overconfidence and social contagion</a:t>
            </a:r>
          </a:p>
        </p:txBody>
      </p:sp>
    </p:spTree>
    <p:extLst>
      <p:ext uri="{BB962C8B-B14F-4D97-AF65-F5344CB8AC3E}">
        <p14:creationId xmlns:p14="http://schemas.microsoft.com/office/powerpoint/2010/main" val="2246624756"/>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4000" b="1" dirty="0"/>
              <a:t>End of Chapter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Merger or Acquisition</a:t>
            </a:r>
            <a:br>
              <a:rPr lang="en-US" b="1" i="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pPr algn="just"/>
            <a:r>
              <a:rPr lang="en-US" dirty="0">
                <a:latin typeface="Times New Roman" pitchFamily="18" charset="0"/>
                <a:cs typeface="Times New Roman" pitchFamily="18" charset="0"/>
              </a:rPr>
              <a:t>Another way to raise money is by selling all or part of the firm to another corporation.</a:t>
            </a:r>
          </a:p>
          <a:p>
            <a:pPr algn="just"/>
            <a:r>
              <a:rPr lang="en-US" dirty="0">
                <a:latin typeface="Times New Roman" pitchFamily="18" charset="0"/>
                <a:cs typeface="Times New Roman" pitchFamily="18" charset="0"/>
              </a:rPr>
              <a:t>Acquisitions can be negotiated to allow the firm’s managers to retain their current position or to receive lucrative consulting contracts.</a:t>
            </a:r>
          </a:p>
          <a:p>
            <a:pPr algn="just"/>
            <a:r>
              <a:rPr lang="en-US" dirty="0">
                <a:latin typeface="Times New Roman" pitchFamily="18" charset="0"/>
                <a:cs typeface="Times New Roman" pitchFamily="18" charset="0"/>
              </a:rPr>
              <a:t>Another advantage to a merger or acquisition is when the investor is a large corporation with deep pockets and a willingness to help the firm grow.</a:t>
            </a:r>
          </a:p>
          <a:p>
            <a:pPr algn="just"/>
            <a:r>
              <a:rPr lang="en-US" dirty="0">
                <a:latin typeface="Times New Roman" pitchFamily="18" charset="0"/>
                <a:cs typeface="Times New Roman" pitchFamily="18" charset="0"/>
              </a:rPr>
              <a:t>The drawback to a merger or acquisition is a loss of control.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10485</TotalTime>
  <Words>4676</Words>
  <Application>Microsoft Office PowerPoint</Application>
  <PresentationFormat>On-screen Show (4:3)</PresentationFormat>
  <Paragraphs>630</Paragraphs>
  <Slides>83</Slides>
  <Notes>36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97" baseType="lpstr">
      <vt:lpstr>Arial</vt:lpstr>
      <vt:lpstr>Calibri</vt:lpstr>
      <vt:lpstr>CenturyStd-Bold</vt:lpstr>
      <vt:lpstr>Symbol</vt:lpstr>
      <vt:lpstr>Times New Roman</vt:lpstr>
      <vt:lpstr>TimesNewRomanPS-ItalicMT</vt:lpstr>
      <vt:lpstr>TimesNewRomanPSMT</vt:lpstr>
      <vt:lpstr>TradeGothicLTPro</vt:lpstr>
      <vt:lpstr>Verdana</vt:lpstr>
      <vt:lpstr>VNI-Times</vt:lpstr>
      <vt:lpstr>Wingdings</vt:lpstr>
      <vt:lpstr>Office Theme</vt:lpstr>
      <vt:lpstr>Equation</vt:lpstr>
      <vt:lpstr>Chart</vt:lpstr>
      <vt:lpstr>CHAPTER 5</vt:lpstr>
      <vt:lpstr>References</vt:lpstr>
      <vt:lpstr>Chapter outline</vt:lpstr>
      <vt:lpstr>Overview of stock market (self-study)</vt:lpstr>
      <vt:lpstr>Trends in Long-Term Financing</vt:lpstr>
      <vt:lpstr>Trends in Long-Term Financing</vt:lpstr>
      <vt:lpstr>Primary Markets- Issuing Equity</vt:lpstr>
      <vt:lpstr>Private Placement of Equity </vt:lpstr>
      <vt:lpstr>Merger or Acquisition </vt:lpstr>
      <vt:lpstr> Rights offering </vt:lpstr>
      <vt:lpstr>Rights offering </vt:lpstr>
      <vt:lpstr>Public offerings</vt:lpstr>
      <vt:lpstr>Organized Securities Exchanges</vt:lpstr>
      <vt:lpstr>Organized Securities  Exchanges (cont’d)</vt:lpstr>
      <vt:lpstr>Over-the-Counter (OTC) Market</vt:lpstr>
      <vt:lpstr>2. Some trading regulations in HOSE </vt:lpstr>
      <vt:lpstr>Limit order</vt:lpstr>
      <vt:lpstr>Order which is executed at the opening order matching price (ATO)</vt:lpstr>
      <vt:lpstr>Order which is executed at the closing order matching price (ATC)</vt:lpstr>
      <vt:lpstr>Market order (MP)  </vt:lpstr>
      <vt:lpstr>Example of market order (MP)</vt:lpstr>
      <vt:lpstr>Example of market order (MP)</vt:lpstr>
      <vt:lpstr>Example of market order (MP)</vt:lpstr>
      <vt:lpstr>Stop orders</vt:lpstr>
      <vt:lpstr>Order matching methods:</vt:lpstr>
      <vt:lpstr>Matching principles </vt:lpstr>
      <vt:lpstr>Periodic order matching- call market</vt:lpstr>
      <vt:lpstr>Example of Call auction</vt:lpstr>
      <vt:lpstr>Continuous order matching</vt:lpstr>
      <vt:lpstr>Continuous order matching</vt:lpstr>
      <vt:lpstr>Continuous order matching</vt:lpstr>
      <vt:lpstr>Continuous order matching</vt:lpstr>
      <vt:lpstr>Continuous order matching</vt:lpstr>
      <vt:lpstr>Continuous order matching</vt:lpstr>
      <vt:lpstr>Margin Trading</vt:lpstr>
      <vt:lpstr>Stock Margin Trading</vt:lpstr>
      <vt:lpstr>Margin Trading - Initial Conditions</vt:lpstr>
      <vt:lpstr>Margin Trading - Minimum Margin</vt:lpstr>
      <vt:lpstr>Margin Trading - Margin Call</vt:lpstr>
      <vt:lpstr>Margin Trading</vt:lpstr>
      <vt:lpstr>Margin Formulas</vt:lpstr>
      <vt:lpstr>Leveraging effect of margin purchases</vt:lpstr>
      <vt:lpstr>Effect of Margin  on Security Returns</vt:lpstr>
      <vt:lpstr>Margin Formulas (cont’d)</vt:lpstr>
      <vt:lpstr>Leverage ratio</vt:lpstr>
      <vt:lpstr>Problem 1</vt:lpstr>
      <vt:lpstr>Short Sales</vt:lpstr>
      <vt:lpstr>Short Sale - Initial Conditions</vt:lpstr>
      <vt:lpstr>Short Sale - Minimum Margin</vt:lpstr>
      <vt:lpstr>Short Sale - Margin Call</vt:lpstr>
      <vt:lpstr>Short Selling</vt:lpstr>
      <vt:lpstr>Problem 2</vt:lpstr>
      <vt:lpstr>Efficient market hypothesis </vt:lpstr>
      <vt:lpstr>The Efficient Market Hypothesis (EMH)</vt:lpstr>
      <vt:lpstr>Example</vt:lpstr>
      <vt:lpstr>Market reaction to news</vt:lpstr>
      <vt:lpstr>Market reaction to news</vt:lpstr>
      <vt:lpstr> The Different Types of Efficiency</vt:lpstr>
      <vt:lpstr>Weak Form Market Efficiency</vt:lpstr>
      <vt:lpstr>Weak Form Market Efficiency</vt:lpstr>
      <vt:lpstr>Why Technical Analysis Fails</vt:lpstr>
      <vt:lpstr>Semi-Strong Form Market Efficiency</vt:lpstr>
      <vt:lpstr>Semi-Strong Form Market Efficiency “Events” Reflected Immediately</vt:lpstr>
      <vt:lpstr>Strong Form Market Efficiency All Private Information is Reflected</vt:lpstr>
      <vt:lpstr>Relationship among Three Different Information Sets</vt:lpstr>
      <vt:lpstr>Why are we Interested in Market Efficiency?</vt:lpstr>
      <vt:lpstr>Why are we Interested in Market Efficiency?</vt:lpstr>
      <vt:lpstr>Why are we Interested in Market Efficiency?</vt:lpstr>
      <vt:lpstr>The Evidence</vt:lpstr>
      <vt:lpstr>Are Changes in Stock Prices Random?</vt:lpstr>
      <vt:lpstr>Event Studies: How Tests Are Structured</vt:lpstr>
      <vt:lpstr>How Tests Are Structured (cont.)</vt:lpstr>
      <vt:lpstr>Event Studies: Dividend Omissions</vt:lpstr>
      <vt:lpstr>Event Study Results</vt:lpstr>
      <vt:lpstr>Issues in Examining the Results</vt:lpstr>
      <vt:lpstr>The Record of Mutual Funds</vt:lpstr>
      <vt:lpstr>The Record of Mutual Funds</vt:lpstr>
      <vt:lpstr>The Strong Form of the EMH</vt:lpstr>
      <vt:lpstr>Views Contrary to Market Efficiency</vt:lpstr>
      <vt:lpstr>Implications for Corporate Finance</vt:lpstr>
      <vt:lpstr>Implications for Corporate Finance</vt:lpstr>
      <vt:lpstr>Behavioral Finance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Hang</dc:creator>
  <cp:lastModifiedBy>Phạm Thị Thuỳ Trang</cp:lastModifiedBy>
  <cp:revision>71</cp:revision>
  <dcterms:created xsi:type="dcterms:W3CDTF">2017-02-11T07:58:26Z</dcterms:created>
  <dcterms:modified xsi:type="dcterms:W3CDTF">2023-06-08T16:02:03Z</dcterms:modified>
</cp:coreProperties>
</file>