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302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9" r:id="rId31"/>
    <p:sldId id="304" r:id="rId32"/>
    <p:sldId id="290" r:id="rId33"/>
    <p:sldId id="291" r:id="rId34"/>
    <p:sldId id="292" r:id="rId35"/>
    <p:sldId id="294" r:id="rId36"/>
    <p:sldId id="296" r:id="rId37"/>
    <p:sldId id="297" r:id="rId38"/>
    <p:sldId id="298" r:id="rId39"/>
    <p:sldId id="299" r:id="rId40"/>
    <p:sldId id="300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7013B0-ECAA-4703-AC7C-F1C36DCF75EE}">
          <p14:sldIdLst>
            <p14:sldId id="256"/>
            <p14:sldId id="258"/>
            <p14:sldId id="259"/>
            <p14:sldId id="302"/>
            <p14:sldId id="260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9"/>
            <p14:sldId id="304"/>
            <p14:sldId id="290"/>
            <p14:sldId id="291"/>
            <p14:sldId id="292"/>
            <p14:sldId id="294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3" autoAdjust="0"/>
  </p:normalViewPr>
  <p:slideViewPr>
    <p:cSldViewPr>
      <p:cViewPr varScale="1">
        <p:scale>
          <a:sx n="43" d="100"/>
          <a:sy n="43" d="100"/>
        </p:scale>
        <p:origin x="1485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0DC37-233A-4FA1-A939-0F53D738C0C3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1A0C8-9C47-4B1C-B292-086D58636E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1A0C8-9C47-4B1C-B292-086D58636E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1A0C8-9C47-4B1C-B292-086D58636E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0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</a:t>
            </a:r>
            <a:r>
              <a:rPr lang="en-US" baseline="0" dirty="0"/>
              <a:t> Mortgage Insurance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A0C8-9C47-4B1C-B292-086D58636EF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Collateralized Mortgage Obligation - CMO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1A0C8-9C47-4B1C-B292-086D58636EF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C0BE-C73B-4C93-A479-0F02728B58AB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0DE-4D43-4B52-90B7-382B8974B41B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6B41-1A58-4E6A-9B8C-0A3E33CF0FF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A507-806A-4963-8D23-323D6651B6D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234-1D80-45D9-8894-777CBE938BA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FDA9-5C76-4BA6-87EC-0DAFF67324C3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057A-BBE9-4A8E-B431-C7CC0B80E40A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31AF-484E-4DA2-B579-398B46AC225C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A296-00F4-4A1F-8BFE-7D328E32585F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8BFD-211E-4A6B-BF70-F12333C6D3FE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700-CF6D-48AF-A260-954A032E2347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798C-6839-498A-9DFC-1A8F5E37C6F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2009 Pearson Prentice Hall.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60FA-E904-41DA-AA14-A74D3D59B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MORTGAGE MARKETS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Characteristics of the Residential Mortgage: Mortgage Interest Rates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stated rate on a mortgage loan is determined by three rates:</a:t>
            </a:r>
          </a:p>
          <a:p>
            <a:pPr lvl="1"/>
            <a:r>
              <a:rPr lang="en-US" altLang="zh-TW">
                <a:ea typeface="新細明體" charset="-120"/>
              </a:rPr>
              <a:t>Market Rates: general rates on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Treasury bonds</a:t>
            </a:r>
          </a:p>
          <a:p>
            <a:pPr lvl="1"/>
            <a:r>
              <a:rPr lang="en-US" altLang="zh-TW">
                <a:ea typeface="新細明體" charset="-120"/>
              </a:rPr>
              <a:t>Term: longer-term mortgages have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higher rates</a:t>
            </a:r>
          </a:p>
          <a:p>
            <a:pPr lvl="1"/>
            <a:r>
              <a:rPr lang="en-US" altLang="zh-TW">
                <a:ea typeface="新細明體" charset="-120"/>
              </a:rPr>
              <a:t>Discount Points: a lower rates negotiated for cash upfront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Characteristics of the Residential Mortgage: Mortgage Interest Rates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51223-C1D1-AA3E-AD7D-CA80AFC0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79430"/>
            <a:ext cx="7467599" cy="446417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Characteristics of the Residential Mortgage: Mortgage Interest Rates &amp; Points</a:t>
            </a:r>
            <a:endParaRPr lang="en-US" altLang="zh-TW">
              <a:ea typeface="新細明體" charset="-120"/>
            </a:endParaRP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A difficult decision when getting a mortgage is whether to pay points (cash) upfront in exchange for a lower interest rate on the mortgage.  Suppose you had to choose between a 12% 30-year mortgage or an 11.5% mortgage with 2 discount points.  Which should you choose?  Assume you wished to borrow $100,000.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Characteristics of the Residential Mortgage: Mortgage Interest Rates &amp; Points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First, examine the 12% mortgage. 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Using a financial calculator, the required payments is:</a:t>
            </a:r>
          </a:p>
          <a:p>
            <a:pPr>
              <a:spcBef>
                <a:spcPct val="10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n = 360, i = 1.0, PV = 100,000, </a:t>
            </a:r>
          </a:p>
          <a:p>
            <a:pPr>
              <a:spcBef>
                <a:spcPct val="10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Calculate the PMT.  PMT = $1,028.61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Characteristics of the Residential Mortgage: Mortgage Interest Rates &amp; Points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Now, examine the 11.5% mortgage.  Using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 financial calculator, the required payments is:</a:t>
            </a:r>
          </a:p>
          <a:p>
            <a:pPr>
              <a:spcBef>
                <a:spcPct val="10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n = 360, i = 11.5/12, PV = 100,000, </a:t>
            </a:r>
          </a:p>
          <a:p>
            <a:pPr>
              <a:spcBef>
                <a:spcPct val="10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Calculate the PMT.  PMT = $990.29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Characteristics of the Residential Mortgage: Mortgage Interest Rates &amp; Points</a:t>
            </a:r>
            <a:endParaRPr lang="en-US" altLang="zh-TW">
              <a:ea typeface="新細明體" charset="-120"/>
            </a:endParaRP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zh-TW" sz="2800">
                <a:ea typeface="新細明體" charset="-120"/>
              </a:rPr>
              <a:t>So, paying the points will save you $38.32 </a:t>
            </a:r>
            <a:br>
              <a:rPr lang="en-US" altLang="zh-TW" sz="2800">
                <a:ea typeface="新細明體" charset="-120"/>
              </a:rPr>
            </a:br>
            <a:r>
              <a:rPr lang="en-US" altLang="zh-TW" sz="2800">
                <a:ea typeface="新細明體" charset="-120"/>
              </a:rPr>
              <a:t>each month.  However, you have to pay </a:t>
            </a:r>
            <a:br>
              <a:rPr lang="en-US" altLang="zh-TW" sz="2800">
                <a:ea typeface="新細明體" charset="-120"/>
              </a:rPr>
            </a:br>
            <a:r>
              <a:rPr lang="en-US" altLang="zh-TW" sz="2800">
                <a:ea typeface="新細明體" charset="-120"/>
              </a:rPr>
              <a:t>$2,000 upfront.</a:t>
            </a:r>
          </a:p>
          <a:p>
            <a:pPr>
              <a:spcBef>
                <a:spcPct val="70000"/>
              </a:spcBef>
            </a:pPr>
            <a:r>
              <a:rPr lang="en-US" altLang="zh-TW" sz="2800">
                <a:ea typeface="新細明體" charset="-120"/>
              </a:rPr>
              <a:t>You can see that the decision depends on how long you want to live in the house, keeping the same mortgage.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Characteristics of the Residential Mortgage: Mortgage Interest Rates &amp; Points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zh-TW">
                <a:ea typeface="新細明體" charset="-120"/>
              </a:rPr>
              <a:t>If you only want to live there 12 months, clearly the $2,000 upfront cost is not worth the monthly savings.</a:t>
            </a:r>
          </a:p>
          <a:p>
            <a:pPr>
              <a:spcBef>
                <a:spcPct val="70000"/>
              </a:spcBef>
            </a:pPr>
            <a:r>
              <a:rPr lang="en-US" altLang="zh-TW">
                <a:ea typeface="新細明體" charset="-120"/>
              </a:rPr>
              <a:t>Let’s see how to determine the answer.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Characteristics of the Residential Mortgage: Mortgage Interest Rates &amp; Points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You need to determine when the present value of the savings ($38.32) equals the $2,000 upfront.  Using a financial calculator, this is:</a:t>
            </a:r>
          </a:p>
          <a:p>
            <a:pPr>
              <a:spcBef>
                <a:spcPct val="7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i = 1, PV = -2,000, PMT = 38.32</a:t>
            </a:r>
          </a:p>
          <a:p>
            <a:pPr>
              <a:spcBef>
                <a:spcPct val="7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Calculate n. n = 74 months, or about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6.2 years.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Characteristics of the Residential Mortgage: Mortgage Interest Rates &amp; Points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So, if you </a:t>
            </a:r>
            <a:r>
              <a:rPr lang="en-US" altLang="zh-TW" i="1">
                <a:ea typeface="新細明體" charset="-120"/>
              </a:rPr>
              <a:t>think</a:t>
            </a:r>
            <a:r>
              <a:rPr lang="en-US" altLang="zh-TW">
                <a:ea typeface="新細明體" charset="-120"/>
              </a:rPr>
              <a:t> you will stay in the house and not refinance for at least 6.2 years, paying the $2,000 for the lower payment is a sound financial decision.</a:t>
            </a:r>
          </a:p>
          <a:p>
            <a:pPr>
              <a:spcBef>
                <a:spcPct val="7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Otherwise, you should accept the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12% loan.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>
                <a:ea typeface="新細明體" charset="-120"/>
              </a:rPr>
              <a:t>Characteristics of the Residential Mortgage: Mortgage Interest Rates &amp; Points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The next table further illustrates this point, showing the effective rate on the 11.5% mortgage if the mortgage is paid in full at various points.</a:t>
            </a:r>
          </a:p>
          <a:p>
            <a:pPr>
              <a:spcBef>
                <a:spcPct val="5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Note that right around year 6, the effective annual rate on the 11.5% mortgage is about the same as effective annual rate on the 12% mortgage (12.68%).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Chapter Preview</a:t>
            </a:r>
            <a:br>
              <a:rPr lang="en-US" altLang="zh-TW" dirty="0">
                <a:ea typeface="新細明體" charset="-120"/>
              </a:rPr>
            </a:br>
            <a:endParaRPr lang="en-US" altLang="zh-TW" dirty="0">
              <a:ea typeface="新細明體" charset="-120"/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4175" y="1600200"/>
            <a:ext cx="8380413" cy="44196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 dirty="0">
                <a:ea typeface="新細明體" charset="-120"/>
              </a:rPr>
              <a:t>What Are Mortgages?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 dirty="0">
                <a:ea typeface="新細明體" charset="-120"/>
              </a:rPr>
              <a:t>Characteristics of Residential Mortgages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 dirty="0">
                <a:ea typeface="新細明體" charset="-120"/>
              </a:rPr>
              <a:t>Types of Mortgage Loans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TW" sz="2400" dirty="0">
                <a:ea typeface="新細明體" charset="-120"/>
              </a:rPr>
              <a:t>Mortgage-Lending Institutions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Characteristics of the Residential Mortgage: Effective Rate of Interest</a:t>
            </a:r>
          </a:p>
        </p:txBody>
      </p:sp>
      <p:pic>
        <p:nvPicPr>
          <p:cNvPr id="46090" name="Picture 10" descr="mishkin_12t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38" y="1660525"/>
            <a:ext cx="8763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Characteristics of the Residential Mortgage: Loan Terms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Mortgage loan contracts contain many legal terms that need to be understood.  Most protect the lender from financial loss.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Collateral: usually the real estate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being finance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Down payment: a portion of the purchase price paid by the borrower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Characteristics of the Residential Mortgage: Loan Terms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Mortgage loan contracts contain many legal terms that need to be understood.  Most protect the lender from financial loss.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PMI: insurance against default by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borrower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charset="-120"/>
              </a:rPr>
              <a:t>Qualifications: includes credit history, employment history, etc., to determine the borrowers ability to repay the mortgage as specified in the contact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Characteristics of the Residential Mortgage: Loan Terms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Lenders will also order a credit report from one of the credit reporting agencies.</a:t>
            </a:r>
          </a:p>
          <a:p>
            <a:r>
              <a:rPr lang="en-US" altLang="zh-TW">
                <a:ea typeface="新細明體" charset="-120"/>
              </a:rPr>
              <a:t>The score reported is called the FICO.</a:t>
            </a:r>
          </a:p>
          <a:p>
            <a:r>
              <a:rPr lang="en-US" altLang="zh-TW">
                <a:ea typeface="新細明體" charset="-120"/>
              </a:rPr>
              <a:t>The range is 300 to 850, with 660 to 720 being average.</a:t>
            </a:r>
          </a:p>
          <a:p>
            <a:r>
              <a:rPr lang="en-US" altLang="zh-TW">
                <a:ea typeface="新細明體" charset="-120"/>
              </a:rPr>
              <a:t>Payment history, debt, and even credit card applications can affect your credit score.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Characteristics of the Residential Mortgage: Loan Amortization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 typeface="Times"/>
              <a:buNone/>
            </a:pPr>
            <a:r>
              <a:rPr lang="zh-TW" altLang="en-US">
                <a:ea typeface="新細明體" charset="-120"/>
              </a:rPr>
              <a:t>	</a:t>
            </a:r>
            <a:r>
              <a:rPr lang="en-US" altLang="zh-TW">
                <a:ea typeface="新細明體" charset="-120"/>
              </a:rPr>
              <a:t>Mortgage loans are amortized loans.  This means that a fixed, level payment will pay interest due plus a portion of the principal each month.  It is designed so that the balance on the mortgage will be zero when the last payment is made.</a:t>
            </a:r>
          </a:p>
          <a:p>
            <a:pPr>
              <a:spcBef>
                <a:spcPct val="50000"/>
              </a:spcBef>
              <a:buFont typeface="Times"/>
              <a:buNone/>
            </a:pPr>
            <a:r>
              <a:rPr lang="en-US" altLang="zh-TW">
                <a:ea typeface="新細明體" charset="-120"/>
              </a:rPr>
              <a:t>	The next table shows a typical amortization table for a 30-year mortgage at 8.5%.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Characteristics of the Residential Mortgage: Loan Amortization Schedule</a:t>
            </a:r>
          </a:p>
        </p:txBody>
      </p:sp>
      <p:pic>
        <p:nvPicPr>
          <p:cNvPr id="48137" name="Picture 9" descr="mishkin_12t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5" y="1739900"/>
            <a:ext cx="87884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Types of Mortgage Loans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Insured vs. Conventional Mortgages: if the down payment is less than 20%, insurance is usually required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Fixed-Rate Mortgages: the interest rate is fixed for the life of the mortgage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Adjustable-Rate Mortgages: the interest rate can fluctuate within certain parameters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Types of Mortgage Loans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charset="-120"/>
              </a:rPr>
              <a:t>Other Types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Graduated-Payment Mortgages (GPMs)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Growing Equity Mortgages (GEMs)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Shared-Appreciation Mortgages (SAMs)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Equity Participation Mortgages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Second Mortgages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Reverse Annuity Mortgages (RAMs)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following table lists additional characteristics on all the loans.</a:t>
            </a:r>
            <a:endParaRPr lang="en-US" altLang="zh-TW" sz="2800">
              <a:ea typeface="新細明體" charset="-12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Types of Mortgage Loans</a:t>
            </a:r>
          </a:p>
        </p:txBody>
      </p:sp>
      <p:pic>
        <p:nvPicPr>
          <p:cNvPr id="99335" name="Picture 7" descr="mishkin_12t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8" y="1352550"/>
            <a:ext cx="8004175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Mortgage-Lending Institutions</a:t>
            </a:r>
          </a:p>
        </p:txBody>
      </p:sp>
      <p:pic>
        <p:nvPicPr>
          <p:cNvPr id="51215" name="Picture 15" descr="mishkin_12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458913"/>
            <a:ext cx="77501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BE94D-E607-B69B-E1BF-4907ECDD8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17637"/>
            <a:ext cx="7750175" cy="538183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Chapter Preview (cont.)</a:t>
            </a:r>
          </a:p>
        </p:txBody>
      </p:sp>
      <p:sp>
        <p:nvSpPr>
          <p:cNvPr id="6964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Loan Servicing</a:t>
            </a:r>
          </a:p>
          <a:p>
            <a:pPr lvl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Secondary Mortgage Market</a:t>
            </a:r>
          </a:p>
          <a:p>
            <a:pPr lvl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Securitization of Mortgages</a:t>
            </a:r>
          </a:p>
          <a:p>
            <a:pPr lvl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The Impact of Securitized Mortgages on the Mortgage Market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Loan Servicing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 typeface="Times"/>
              <a:buNone/>
            </a:pPr>
            <a:r>
              <a:rPr lang="en-US" altLang="zh-TW" b="1" dirty="0">
                <a:ea typeface="新細明體" charset="-120"/>
              </a:rPr>
              <a:t>Three distinct elements in mortgage loans: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The originator packages the loan for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an investor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The investor holds the loan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The servicing agent handles the paperwork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EC77-EDFF-D582-CB03-98B5647E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Loan Servicing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1DFB-5217-2DC4-7E92-7C8D7DEE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5892"/>
            <a:ext cx="8229600" cy="4878708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latin typeface="CenturyStd-Light"/>
              </a:rPr>
              <a:t>Many of the institutions making mortgage loans do not want to hold large portfolios of long-term securities. Commercial banks, for example, obtain their funds from short-term sources. Investing in long-term loans would subject them to unacceptably high interest-rate risk. </a:t>
            </a:r>
          </a:p>
          <a:p>
            <a:pPr algn="just"/>
            <a:r>
              <a:rPr lang="en-US" sz="2400" dirty="0">
                <a:latin typeface="CenturyStd-Light"/>
              </a:rPr>
              <a:t>M</a:t>
            </a:r>
            <a:r>
              <a:rPr lang="en-US" sz="2400" b="0" i="0" u="none" strike="noStrike" baseline="0" dirty="0">
                <a:latin typeface="CenturyStd-Light"/>
              </a:rPr>
              <a:t>ost loan originators do make money through the fees that they earn by packaging loans for other investors to hold. Loan origination fees are typically 1% of the loan amount, though this varies with the market.</a:t>
            </a:r>
          </a:p>
          <a:p>
            <a:pPr algn="just"/>
            <a:r>
              <a:rPr lang="en-US" altLang="zh-TW" sz="2400" dirty="0">
                <a:ea typeface="新細明體" charset="-120"/>
              </a:rPr>
              <a:t>Someone have to collect the monthly payments and keep records.  This is known as loan servicing, and servicers usually keep a portion of the payments received to cover their costs.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937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Secondary Mortgage Market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The secondary mortgage market was originally established by the federal government after WWII when it created Fannie Mae to buy mortgages from thrifts.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ea typeface="新細明體" charset="-120"/>
              </a:rPr>
              <a:t>The market experienced tremendous growth in the early to mid-1980, and has continued to remain a strong market in  the U.S.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Securitization of Mortgages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latin typeface="CenturyStd-Light"/>
              </a:rPr>
              <a:t> </a:t>
            </a:r>
            <a:r>
              <a:rPr lang="en-US" sz="2600" b="0" i="0" u="none" strike="noStrike" baseline="0" dirty="0">
                <a:latin typeface="CenturyStd-Light"/>
              </a:rPr>
              <a:t>Intermediaries still faced several problems when trying to sell mortgages: </a:t>
            </a:r>
          </a:p>
          <a:p>
            <a:pPr algn="just"/>
            <a:r>
              <a:rPr lang="en-US" sz="2600" dirty="0">
                <a:latin typeface="CenturyStd-Light"/>
              </a:rPr>
              <a:t>M</a:t>
            </a:r>
            <a:r>
              <a:rPr lang="en-US" sz="2600" b="0" i="0" u="none" strike="noStrike" baseline="0" dirty="0">
                <a:latin typeface="CenturyStd-Light"/>
              </a:rPr>
              <a:t>ortgages are usually too small to be wholesale instruments. </a:t>
            </a:r>
          </a:p>
          <a:p>
            <a:pPr algn="just"/>
            <a:r>
              <a:rPr lang="en-US" sz="2600" dirty="0">
                <a:latin typeface="CenturyStd-Light"/>
              </a:rPr>
              <a:t>M</a:t>
            </a:r>
            <a:r>
              <a:rPr lang="en-US" sz="2600" b="0" i="0" u="none" strike="noStrike" baseline="0" dirty="0">
                <a:latin typeface="CenturyStd-Light"/>
              </a:rPr>
              <a:t>ortgages in the secondary market are not standardized: different times to maturity, interest rates, and contract terms. It </a:t>
            </a:r>
            <a:r>
              <a:rPr lang="en-US" sz="2600" dirty="0">
                <a:latin typeface="CenturyStd-Light"/>
              </a:rPr>
              <a:t>is </a:t>
            </a:r>
            <a:r>
              <a:rPr lang="en-US" sz="2600" b="0" i="0" u="none" strike="noStrike" baseline="0" dirty="0">
                <a:latin typeface="CenturyStd-Light"/>
              </a:rPr>
              <a:t>difficult to bundle a large number of mortgages together. </a:t>
            </a:r>
          </a:p>
          <a:p>
            <a:pPr algn="just"/>
            <a:r>
              <a:rPr lang="en-US" sz="2600" dirty="0">
                <a:latin typeface="CenturyStd-Light"/>
              </a:rPr>
              <a:t>M</a:t>
            </a:r>
            <a:r>
              <a:rPr lang="en-US" sz="2600" b="0" i="0" u="none" strike="noStrike" baseline="0" dirty="0">
                <a:latin typeface="CenturyStd-Light"/>
              </a:rPr>
              <a:t>ortgage loans are relatively costly to service. The lender must collect monthly payments, often pay property taxes and insurance premiums, and service reserve accounts. None of this is required if a bond is purchased.</a:t>
            </a:r>
          </a:p>
          <a:p>
            <a:pPr algn="just"/>
            <a:r>
              <a:rPr lang="en-US" sz="2600" dirty="0">
                <a:latin typeface="CenturyStd-Light"/>
              </a:rPr>
              <a:t>M</a:t>
            </a:r>
            <a:r>
              <a:rPr lang="en-US" sz="2600" b="0" i="0" u="none" strike="noStrike" baseline="0" dirty="0">
                <a:latin typeface="CenturyStd-Light"/>
              </a:rPr>
              <a:t>ortgages have unknown default risk. Investors in mortgages do not want to expend energy evaluating the credit of borrowers. </a:t>
            </a:r>
          </a:p>
          <a:p>
            <a:pPr algn="just"/>
            <a:r>
              <a:rPr lang="en-US" sz="2600" b="0" i="0" u="none" strike="noStrike" baseline="0" dirty="0">
                <a:latin typeface="CenturyStd-Light"/>
              </a:rPr>
              <a:t>These problems inspired the creation of the </a:t>
            </a:r>
            <a:r>
              <a:rPr lang="en-US" sz="2600" b="1" i="0" u="none" strike="noStrike" baseline="0" dirty="0">
                <a:latin typeface="CenturyStd-Bold"/>
              </a:rPr>
              <a:t>mortgage-backed security</a:t>
            </a:r>
            <a:r>
              <a:rPr lang="en-US" sz="2600" b="0" i="0" u="none" strike="noStrike" baseline="0" dirty="0">
                <a:latin typeface="CenturyStd-Light"/>
              </a:rPr>
              <a:t>, also known as a </a:t>
            </a:r>
            <a:r>
              <a:rPr lang="en-US" sz="2600" b="1" i="0" u="none" strike="noStrike" baseline="0" dirty="0">
                <a:latin typeface="CenturyStd-Bold"/>
              </a:rPr>
              <a:t>securitized mortgage.</a:t>
            </a:r>
            <a:endParaRPr lang="en-US" sz="2600" b="0" i="0" u="none" strike="noStrike" baseline="0" dirty="0">
              <a:latin typeface="CenturyStd-Light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Securitization of Mortgages</a:t>
            </a:r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074737"/>
            <a:ext cx="8229600" cy="5402263"/>
          </a:xfrm>
        </p:spPr>
        <p:txBody>
          <a:bodyPr>
            <a:noAutofit/>
          </a:bodyPr>
          <a:lstStyle/>
          <a:p>
            <a:pPr algn="just"/>
            <a:r>
              <a:rPr lang="en-US" sz="25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alternative to selling mortgages directly to investors is to create a new security backed by (secured by) a large number of mortgages assembled into what is called a </a:t>
            </a:r>
            <a:r>
              <a:rPr lang="en-US" sz="2500" b="0" i="1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mortgage pool</a:t>
            </a:r>
            <a:r>
              <a:rPr lang="en-US" sz="25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 trustee, such as a bank or a government agency, holds the mortgage pool, which serves as collateral for the new security. This process is called</a:t>
            </a:r>
            <a:r>
              <a:rPr lang="en-US" sz="2500" b="0" i="1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securitization.</a:t>
            </a:r>
          </a:p>
          <a:p>
            <a:pPr algn="just"/>
            <a:r>
              <a:rPr lang="en-US" sz="2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500" b="1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ortgage pass-through</a:t>
            </a:r>
            <a:r>
              <a:rPr lang="en-US" sz="25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 security that has the borrower’s mortgage payments pass through the trustee before being disbursed to the investors in the mortgage pass-through. </a:t>
            </a:r>
          </a:p>
          <a:p>
            <a:pPr algn="just"/>
            <a:r>
              <a:rPr lang="en-US" altLang="zh-TW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design did eliminate some risk, but investors still face </a:t>
            </a:r>
            <a:r>
              <a:rPr lang="en-US" altLang="zh-TW" sz="2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prepayment risk.</a:t>
            </a:r>
            <a:endParaRPr lang="en-US" altLang="zh-TW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zh-TW" altLang="en-US" sz="2500" dirty="0">
                <a:latin typeface="Tahoma" panose="020B0604030504040204" pitchFamily="34" charset="0"/>
                <a:ea typeface="新細明體" charset="-120"/>
                <a:cs typeface="Tahoma" panose="020B0604030504040204" pitchFamily="34" charset="0"/>
              </a:rPr>
              <a:t>	</a:t>
            </a:r>
            <a:endParaRPr lang="en-US" altLang="zh-TW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Securitization of Mortgages: CMOs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60000"/>
              </a:spcBef>
            </a:pPr>
            <a:r>
              <a:rPr lang="en-US" altLang="zh-TW" i="1">
                <a:ea typeface="新細明體" charset="-120"/>
              </a:rPr>
              <a:t>Definition:</a:t>
            </a:r>
            <a:r>
              <a:rPr lang="en-US" altLang="zh-TW">
                <a:ea typeface="新細明體" charset="-120"/>
              </a:rPr>
              <a:t> A CMO is a structured MBS where investor pools have different rights to different sets of cash flows.</a:t>
            </a:r>
          </a:p>
          <a:p>
            <a:pPr>
              <a:spcBef>
                <a:spcPct val="60000"/>
              </a:spcBef>
            </a:pPr>
            <a:r>
              <a:rPr lang="en-US" altLang="zh-TW">
                <a:ea typeface="新細明體" charset="-120"/>
              </a:rPr>
              <a:t>This design structured the </a:t>
            </a:r>
            <a:r>
              <a:rPr lang="en-US" altLang="zh-TW" i="1">
                <a:ea typeface="新細明體" charset="-120"/>
              </a:rPr>
              <a:t>prepayment risk.</a:t>
            </a:r>
            <a:r>
              <a:rPr lang="en-US" altLang="zh-TW">
                <a:ea typeface="新細明體" charset="-120"/>
              </a:rPr>
              <a:t>  Some classes had little, while other had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 lot.</a:t>
            </a:r>
            <a:endParaRPr lang="en-US" altLang="zh-TW" sz="2800">
              <a:ea typeface="新細明體" charset="-12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Rectangle 11"/>
          <p:cNvSpPr>
            <a:spLocks noGrp="1" noChangeArrowheads="1"/>
          </p:cNvSpPr>
          <p:nvPr>
            <p:ph type="title"/>
          </p:nvPr>
        </p:nvSpPr>
        <p:spPr>
          <a:xfrm>
            <a:off x="309562" y="228600"/>
            <a:ext cx="8224838" cy="838200"/>
          </a:xfrm>
        </p:spPr>
        <p:txBody>
          <a:bodyPr/>
          <a:lstStyle/>
          <a:p>
            <a:pPr algn="l"/>
            <a:r>
              <a:rPr lang="en-US" altLang="zh-TW" dirty="0">
                <a:ea typeface="新細明體" charset="-120"/>
              </a:rPr>
              <a:t>Mortgage Pools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E292A-7D24-B9E0-2A96-731D541D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8512"/>
            <a:ext cx="7543800" cy="521185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The Impact of Securitization </a:t>
            </a:r>
            <a:br>
              <a:rPr lang="en-US" altLang="zh-TW" sz="3200">
                <a:ea typeface="新細明體" charset="-120"/>
              </a:rPr>
            </a:br>
            <a:r>
              <a:rPr lang="en-US" altLang="zh-TW" sz="3200">
                <a:ea typeface="新細明體" charset="-120"/>
              </a:rPr>
              <a:t>on the Mortgage Market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4813" indent="-404813"/>
            <a:r>
              <a:rPr lang="en-US" altLang="zh-TW">
                <a:ea typeface="新細明體" charset="-120"/>
              </a:rPr>
              <a:t>Benefits</a:t>
            </a:r>
            <a:endParaRPr lang="en-US" altLang="zh-TW" sz="2800">
              <a:ea typeface="新細明體" charset="-120"/>
            </a:endParaRPr>
          </a:p>
          <a:p>
            <a:pPr marL="1090613" lvl="1" indent="-457200">
              <a:spcBef>
                <a:spcPct val="40000"/>
              </a:spcBef>
              <a:buFontTx/>
              <a:buAutoNum type="arabicPeriod"/>
            </a:pPr>
            <a:r>
              <a:rPr lang="en-US" altLang="zh-TW" sz="2600">
                <a:ea typeface="新細明體" charset="-120"/>
              </a:rPr>
              <a:t>Reduces the problems caused by regional lending institution’s sensitivity to local economic fluctuations</a:t>
            </a:r>
          </a:p>
          <a:p>
            <a:pPr marL="1090613" lvl="1" indent="-457200">
              <a:spcBef>
                <a:spcPct val="40000"/>
              </a:spcBef>
              <a:buFontTx/>
              <a:buAutoNum type="arabicPeriod"/>
            </a:pPr>
            <a:r>
              <a:rPr lang="en-US" altLang="zh-TW" sz="2600">
                <a:ea typeface="新細明體" charset="-120"/>
              </a:rPr>
              <a:t>Borrowers have access to a national capital market</a:t>
            </a:r>
          </a:p>
          <a:p>
            <a:pPr marL="1090613" lvl="1" indent="-457200">
              <a:spcBef>
                <a:spcPct val="40000"/>
              </a:spcBef>
              <a:buFontTx/>
              <a:buAutoNum type="arabicPeriod"/>
            </a:pPr>
            <a:r>
              <a:rPr lang="en-US" altLang="zh-TW" sz="2600">
                <a:ea typeface="新細明體" charset="-120"/>
              </a:rPr>
              <a:t>Investors have low-risk and long-term investments in mortgages without having to service the loan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The Impact of Securitization </a:t>
            </a:r>
            <a:br>
              <a:rPr lang="en-US" altLang="zh-TW" sz="3200">
                <a:ea typeface="新細明體" charset="-120"/>
              </a:rPr>
            </a:br>
            <a:r>
              <a:rPr lang="en-US" altLang="zh-TW" sz="3200">
                <a:ea typeface="新細明體" charset="-120"/>
              </a:rPr>
              <a:t>on the Mortgage Market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4813" indent="-404813">
              <a:buFont typeface="Times"/>
              <a:buNone/>
            </a:pPr>
            <a:r>
              <a:rPr lang="zh-TW" altLang="en-US" dirty="0">
                <a:ea typeface="新細明體" charset="-120"/>
              </a:rPr>
              <a:t>	</a:t>
            </a:r>
            <a:r>
              <a:rPr lang="en-US" altLang="zh-TW" dirty="0">
                <a:ea typeface="新細明體" charset="-120"/>
              </a:rPr>
              <a:t>However, this is not without its costs.  Because of securitization, mortgage rates have become more national in nature, and this has led to increased volatility in mortgage rates.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Subprime Mortgage Market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 2000, only 2% of mortgages were subprime.  This climbed to 17% by 2006.</a:t>
            </a:r>
          </a:p>
          <a:p>
            <a:r>
              <a:rPr lang="en-US" altLang="zh-TW">
                <a:ea typeface="新細明體" charset="-120"/>
              </a:rPr>
              <a:t>The average FICO score was 624 for subprime borrowers.  Prime mortgage borrowers were 742.</a:t>
            </a:r>
          </a:p>
          <a:p>
            <a:r>
              <a:rPr lang="en-US" altLang="zh-TW">
                <a:ea typeface="新細明體" charset="-120"/>
              </a:rPr>
              <a:t>Mortgage products became more complicated, and income requirements for these mortgages became very lax.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Mishkin</a:t>
            </a:r>
            <a:r>
              <a:rPr lang="en-US" sz="2400" dirty="0"/>
              <a:t> &amp; </a:t>
            </a:r>
            <a:r>
              <a:rPr lang="en-US" sz="2400" dirty="0" err="1"/>
              <a:t>Eakin</a:t>
            </a:r>
            <a:r>
              <a:rPr lang="en-US" sz="2400" dirty="0"/>
              <a:t>, Financial </a:t>
            </a:r>
            <a:r>
              <a:rPr lang="en-US" sz="2400" dirty="0" err="1"/>
              <a:t>Markets+Institutions</a:t>
            </a:r>
            <a:r>
              <a:rPr lang="en-US" sz="2400" dirty="0"/>
              <a:t>, Ch11</a:t>
            </a:r>
          </a:p>
          <a:p>
            <a:r>
              <a:rPr lang="en-US" sz="2400" dirty="0" err="1"/>
              <a:t>Cecchetti</a:t>
            </a:r>
            <a:r>
              <a:rPr lang="en-US" sz="2400" dirty="0"/>
              <a:t>, Stephen (2008), “Crisis and Responses: the Federal Reverse and the Financial Crisis of 2007-2008”, NBER Working Paper Series</a:t>
            </a:r>
          </a:p>
          <a:p>
            <a:r>
              <a:rPr lang="en-US" sz="2400" dirty="0" err="1"/>
              <a:t>Crotty</a:t>
            </a:r>
            <a:r>
              <a:rPr lang="en-US" sz="2400" dirty="0"/>
              <a:t>, James and Gerald Epstein (2008), “Proposals for Effectively Regulation the U.S. Financial System to Avoid Yet Another Meltdown”, Working paper</a:t>
            </a:r>
          </a:p>
          <a:p>
            <a:r>
              <a:rPr lang="en-US" sz="2400" dirty="0"/>
              <a:t>Jonathan, Katz; Emanuel, Salinas, and </a:t>
            </a:r>
            <a:r>
              <a:rPr lang="en-US" sz="2400" dirty="0" err="1"/>
              <a:t>Stephanou</a:t>
            </a:r>
            <a:r>
              <a:rPr lang="en-US" sz="2400" dirty="0"/>
              <a:t>, </a:t>
            </a:r>
            <a:r>
              <a:rPr lang="en-US" sz="2400" dirty="0" err="1"/>
              <a:t>Constantinos</a:t>
            </a:r>
            <a:r>
              <a:rPr lang="en-US" sz="2400" dirty="0"/>
              <a:t>, “Credit Rating Agencies”</a:t>
            </a:r>
          </a:p>
          <a:p>
            <a:r>
              <a:rPr lang="en-US" sz="2400" dirty="0"/>
              <a:t>Murphy, Austin, “An Analysis of the Financial Crisis of 2008: Causes and Solutions”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Subprime Mortgage Market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Subprime mortgages have become quite controversial.  Although predatory advertising and “bait and switch” tactics were all-too-common, home ownership did increase because of subprime lending.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4000" b="1" dirty="0"/>
              <a:t>End of Chapter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What Are Mortgages?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zh-TW" dirty="0">
                <a:ea typeface="新細明體" charset="-120"/>
              </a:rPr>
              <a:t>A long-term loan secured by real estate</a:t>
            </a:r>
          </a:p>
          <a:p>
            <a:pPr>
              <a:spcBef>
                <a:spcPct val="70000"/>
              </a:spcBef>
            </a:pPr>
            <a:r>
              <a:rPr lang="en-US" altLang="zh-TW" dirty="0">
                <a:ea typeface="新細明體" charset="-120"/>
              </a:rPr>
              <a:t>A fixed payment pays both principal and interest each month.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What Are Mortgages?</a:t>
            </a:r>
            <a:br>
              <a:rPr lang="en-US" altLang="zh-TW" sz="3200">
                <a:ea typeface="新細明體" charset="-120"/>
              </a:rPr>
            </a:br>
            <a:r>
              <a:rPr lang="en-US" altLang="zh-TW" sz="3200">
                <a:ea typeface="新細明體" charset="-120"/>
              </a:rPr>
              <a:t>Mortgage Loan Borrowers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90DCE-9FD1-43CF-C55B-2624D4BC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1" y="1600200"/>
            <a:ext cx="8211694" cy="300055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What Are Mortgages? History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Mortgages were used in the 1880s, but massive defaults in the agricultural recession of 1890 made long-term mortgages difficult to attain.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Until post-WWII, most mortgage loans were short-term balloon loans with maturities of five years or less.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What Are Mortgages? History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Balloon loans, however, caused problems during the depression.  Typically, the lender renews the loan.  But, with so many Americans out of work, lenders could not continue to extend credit.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As a part of the depression recovery program, the federal government assisted in creating the standard 30-year mortgage we know today.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charset="-120"/>
              </a:rPr>
              <a:t>Characteristics of </a:t>
            </a:r>
            <a:br>
              <a:rPr lang="en-US" altLang="zh-TW" sz="3200">
                <a:ea typeface="新細明體" charset="-120"/>
              </a:rPr>
            </a:br>
            <a:r>
              <a:rPr lang="en-US" altLang="zh-TW" sz="3200">
                <a:ea typeface="新細明體" charset="-120"/>
              </a:rPr>
              <a:t>the Residential Mortgage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Mortgages can be roughly classified along the following three dimensions:</a:t>
            </a:r>
          </a:p>
          <a:p>
            <a:pPr lvl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Mortgage Interest Rates</a:t>
            </a:r>
          </a:p>
          <a:p>
            <a:pPr lvl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Loan Terms</a:t>
            </a:r>
          </a:p>
          <a:p>
            <a:pPr lvl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Mortgage Loan Amortization </a:t>
            </a: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1897</Words>
  <Application>Microsoft Office PowerPoint</Application>
  <PresentationFormat>On-screen Show (4:3)</PresentationFormat>
  <Paragraphs>148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CenturyStd-Bold</vt:lpstr>
      <vt:lpstr>CenturyStd-Light</vt:lpstr>
      <vt:lpstr>Arial</vt:lpstr>
      <vt:lpstr>Calibri</vt:lpstr>
      <vt:lpstr>Tahoma</vt:lpstr>
      <vt:lpstr>Times</vt:lpstr>
      <vt:lpstr>Office Theme</vt:lpstr>
      <vt:lpstr>Chapter 6</vt:lpstr>
      <vt:lpstr>Chapter Preview </vt:lpstr>
      <vt:lpstr>Chapter Preview (cont.)</vt:lpstr>
      <vt:lpstr>References</vt:lpstr>
      <vt:lpstr>What Are Mortgages?</vt:lpstr>
      <vt:lpstr>What Are Mortgages? Mortgage Loan Borrowers</vt:lpstr>
      <vt:lpstr>What Are Mortgages? History</vt:lpstr>
      <vt:lpstr>What Are Mortgages? History</vt:lpstr>
      <vt:lpstr>Characteristics of  the Residential Mortgage</vt:lpstr>
      <vt:lpstr>Characteristics of the Residential Mortgage: Mortgage Interest Rates</vt:lpstr>
      <vt:lpstr>Characteristics of the Residential Mortgage: Mortgage Interest Rates</vt:lpstr>
      <vt:lpstr>Characteristics of the Residential Mortgage: Mortgage Interest Rates &amp; Points</vt:lpstr>
      <vt:lpstr>Characteristics of the Residential Mortgage: Mortgage Interest Rates &amp; Points</vt:lpstr>
      <vt:lpstr>Characteristics of the Residential Mortgage: Mortgage Interest Rates &amp; Points</vt:lpstr>
      <vt:lpstr>Characteristics of the Residential Mortgage: Mortgage Interest Rates &amp; Points</vt:lpstr>
      <vt:lpstr>Characteristics of the Residential Mortgage: Mortgage Interest Rates &amp; Points</vt:lpstr>
      <vt:lpstr>Characteristics of the Residential Mortgage: Mortgage Interest Rates &amp; Points</vt:lpstr>
      <vt:lpstr>Characteristics of the Residential Mortgage: Mortgage Interest Rates &amp; Points</vt:lpstr>
      <vt:lpstr>Characteristics of the Residential Mortgage: Mortgage Interest Rates &amp; Points</vt:lpstr>
      <vt:lpstr>Characteristics of the Residential Mortgage: Effective Rate of Interest</vt:lpstr>
      <vt:lpstr>Characteristics of the Residential Mortgage: Loan Terms</vt:lpstr>
      <vt:lpstr>Characteristics of the Residential Mortgage: Loan Terms</vt:lpstr>
      <vt:lpstr>Characteristics of the Residential Mortgage: Loan Terms</vt:lpstr>
      <vt:lpstr>Characteristics of the Residential Mortgage: Loan Amortization</vt:lpstr>
      <vt:lpstr>Characteristics of the Residential Mortgage: Loan Amortization Schedule</vt:lpstr>
      <vt:lpstr>Types of Mortgage Loans</vt:lpstr>
      <vt:lpstr>Types of Mortgage Loans</vt:lpstr>
      <vt:lpstr>Types of Mortgage Loans</vt:lpstr>
      <vt:lpstr>Mortgage-Lending Institutions</vt:lpstr>
      <vt:lpstr>Loan Servicing</vt:lpstr>
      <vt:lpstr>Loan Servicing</vt:lpstr>
      <vt:lpstr>Secondary Mortgage Market</vt:lpstr>
      <vt:lpstr>Securitization of Mortgages</vt:lpstr>
      <vt:lpstr>Securitization of Mortgages</vt:lpstr>
      <vt:lpstr>Securitization of Mortgages: CMOs</vt:lpstr>
      <vt:lpstr>Mortgage Pools</vt:lpstr>
      <vt:lpstr>The Impact of Securitization  on the Mortgage Market</vt:lpstr>
      <vt:lpstr>The Impact of Securitization  on the Mortgage Market</vt:lpstr>
      <vt:lpstr>The Subprime Mortgage Market</vt:lpstr>
      <vt:lpstr>The Subprime Mortgage Market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Hang</dc:creator>
  <cp:lastModifiedBy>Hang Nguyen Thu</cp:lastModifiedBy>
  <cp:revision>20</cp:revision>
  <dcterms:created xsi:type="dcterms:W3CDTF">2017-02-11T03:07:17Z</dcterms:created>
  <dcterms:modified xsi:type="dcterms:W3CDTF">2023-04-20T08:25:41Z</dcterms:modified>
</cp:coreProperties>
</file>