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331"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332" r:id="rId31"/>
    <p:sldId id="287" r:id="rId32"/>
    <p:sldId id="288" r:id="rId33"/>
    <p:sldId id="289" r:id="rId34"/>
    <p:sldId id="307" r:id="rId35"/>
    <p:sldId id="308" r:id="rId36"/>
    <p:sldId id="309" r:id="rId37"/>
    <p:sldId id="310" r:id="rId38"/>
    <p:sldId id="311" r:id="rId39"/>
    <p:sldId id="290" r:id="rId40"/>
    <p:sldId id="291" r:id="rId41"/>
    <p:sldId id="306" r:id="rId42"/>
    <p:sldId id="299" r:id="rId43"/>
    <p:sldId id="300" r:id="rId44"/>
    <p:sldId id="301" r:id="rId45"/>
    <p:sldId id="302" r:id="rId46"/>
    <p:sldId id="303" r:id="rId47"/>
    <p:sldId id="304" r:id="rId48"/>
    <p:sldId id="305" r:id="rId49"/>
    <p:sldId id="293" r:id="rId50"/>
    <p:sldId id="294" r:id="rId51"/>
    <p:sldId id="295" r:id="rId52"/>
    <p:sldId id="296" r:id="rId53"/>
    <p:sldId id="29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667" autoAdjust="0"/>
  </p:normalViewPr>
  <p:slideViewPr>
    <p:cSldViewPr>
      <p:cViewPr varScale="1">
        <p:scale>
          <a:sx n="38" d="100"/>
          <a:sy n="38" d="100"/>
        </p:scale>
        <p:origin x="1639" y="4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AA6D18-D665-4002-A464-B24E27AA74A0}" type="datetimeFigureOut">
              <a:rPr lang="en-US" smtClean="0"/>
              <a:pPr/>
              <a:t>4/20/2023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BC5BEC-16E4-402C-8566-C90D30F155A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49155"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defTabSz="762000" eaLnBrk="0" hangingPunct="0"/>
            <a:r>
              <a:rPr lang="en-US" sz="1000" i="1">
                <a:latin typeface="Times New Roman" pitchFamily="18" charset="0"/>
              </a:rPr>
              <a:t>2</a:t>
            </a:r>
          </a:p>
        </p:txBody>
      </p:sp>
      <p:sp>
        <p:nvSpPr>
          <p:cNvPr id="49156"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49157"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49158"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49159" name="Rectangle 7"/>
          <p:cNvSpPr>
            <a:spLocks noGrp="1" noChangeArrowheads="1"/>
          </p:cNvSpPr>
          <p:nvPr>
            <p:ph type="body" idx="1"/>
          </p:nvPr>
        </p:nvSpPr>
        <p:spPr>
          <a:noFill/>
          <a:ln/>
        </p:spPr>
        <p:txBody>
          <a:bodyPr lIns="90488" tIns="44450" rIns="90488" bIns="44450"/>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54275"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defTabSz="762000" eaLnBrk="0" hangingPunct="0"/>
            <a:r>
              <a:rPr lang="en-US" sz="1000" i="1">
                <a:latin typeface="Times New Roman" pitchFamily="18" charset="0"/>
              </a:rPr>
              <a:t>15</a:t>
            </a:r>
          </a:p>
        </p:txBody>
      </p:sp>
      <p:sp>
        <p:nvSpPr>
          <p:cNvPr id="54276"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54277"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54278"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54279" name="Rectangle 7"/>
          <p:cNvSpPr>
            <a:spLocks noGrp="1" noChangeArrowheads="1"/>
          </p:cNvSpPr>
          <p:nvPr>
            <p:ph type="body" idx="1"/>
          </p:nvPr>
        </p:nvSpPr>
        <p:spPr>
          <a:noFill/>
          <a:ln/>
        </p:spPr>
        <p:txBody>
          <a:bodyPr lIns="90488" tIns="44450" rIns="90488" bIns="44450"/>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dirty="0"/>
          </a:p>
        </p:txBody>
      </p:sp>
      <p:sp>
        <p:nvSpPr>
          <p:cNvPr id="55300" name="Slide Number Placeholder 3"/>
          <p:cNvSpPr>
            <a:spLocks noGrp="1"/>
          </p:cNvSpPr>
          <p:nvPr>
            <p:ph type="sldNum" sz="quarter" idx="5"/>
          </p:nvPr>
        </p:nvSpPr>
        <p:spPr>
          <a:noFill/>
        </p:spPr>
        <p:txBody>
          <a:bodyPr/>
          <a:lstStyle/>
          <a:p>
            <a:fld id="{08BE810B-651D-4427-9E45-630C05983192}" type="slidenum">
              <a:rPr lang="en-US"/>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Rot="1" noChangeAspect="1" noChangeArrowheads="1" noTextEdit="1"/>
          </p:cNvSpPr>
          <p:nvPr>
            <p:ph type="sldImg"/>
          </p:nvPr>
        </p:nvSpPr>
        <p:spPr>
          <a:ln/>
        </p:spPr>
      </p:sp>
      <p:sp>
        <p:nvSpPr>
          <p:cNvPr id="63491" name="Rectangle 1027"/>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BC5BEC-16E4-402C-8566-C90D30F155A3}"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50938" y="692150"/>
            <a:ext cx="4556125" cy="3416300"/>
          </a:xfrm>
          <a:ln cap="flat"/>
        </p:spPr>
      </p:sp>
      <p:sp>
        <p:nvSpPr>
          <p:cNvPr id="39939" name="Rectangle 3"/>
          <p:cNvSpPr>
            <a:spLocks noGrp="1" noChangeArrowheads="1"/>
          </p:cNvSpPr>
          <p:nvPr>
            <p:ph type="body" idx="1"/>
          </p:nvPr>
        </p:nvSpPr>
        <p:spPr>
          <a:noFill/>
          <a:ln w="9525"/>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50938" y="692150"/>
            <a:ext cx="4556125" cy="3416300"/>
          </a:xfrm>
          <a:ln cap="flat"/>
        </p:spPr>
      </p:sp>
      <p:sp>
        <p:nvSpPr>
          <p:cNvPr id="40963" name="Rectangle 3"/>
          <p:cNvSpPr>
            <a:spLocks noGrp="1" noChangeArrowheads="1"/>
          </p:cNvSpPr>
          <p:nvPr>
            <p:ph type="body" idx="1"/>
          </p:nvPr>
        </p:nvSpPr>
        <p:spPr>
          <a:noFill/>
          <a:ln w="9525"/>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50938" y="692150"/>
            <a:ext cx="4556125" cy="3416300"/>
          </a:xfrm>
          <a:ln cap="flat"/>
        </p:spPr>
      </p:sp>
      <p:sp>
        <p:nvSpPr>
          <p:cNvPr id="41987" name="Rectangle 3"/>
          <p:cNvSpPr>
            <a:spLocks noGrp="1" noChangeArrowheads="1"/>
          </p:cNvSpPr>
          <p:nvPr>
            <p:ph type="body" idx="1"/>
          </p:nvPr>
        </p:nvSpPr>
        <p:spPr>
          <a:noFill/>
          <a:ln w="9525"/>
        </p:spPr>
        <p:txBody>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0938" y="692150"/>
            <a:ext cx="4556125" cy="3416300"/>
          </a:xfrm>
          <a:ln cap="flat"/>
        </p:spPr>
      </p:sp>
      <p:sp>
        <p:nvSpPr>
          <p:cNvPr id="4301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31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32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33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defTabSz="762000" eaLnBrk="0" hangingPunct="0"/>
            <a:r>
              <a:rPr lang="en-US" sz="1000" i="1">
                <a:latin typeface="Times New Roman" pitchFamily="18" charset="0"/>
              </a:rPr>
              <a:t>7</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52230"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52231" name="Rectangle 7"/>
          <p:cNvSpPr>
            <a:spLocks noGrp="1" noChangeArrowheads="1"/>
          </p:cNvSpPr>
          <p:nvPr>
            <p:ph type="body" idx="1"/>
          </p:nvPr>
        </p:nvSpPr>
        <p:spPr>
          <a:noFill/>
          <a:ln/>
        </p:spPr>
        <p:txBody>
          <a:bodyPr lIns="90488" tIns="44450" rIns="90488" bIns="44450"/>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latin typeface="Arial" pitchFamily="34" charset="0"/>
                <a:cs typeface="Arial" pitchFamily="34" charset="0"/>
              </a:rPr>
              <a:t> </a:t>
            </a:r>
            <a:endParaRPr lang="en-US" dirty="0"/>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35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Microsoft s the fixed rate payer, Intel is the floating rate payer. </a:t>
            </a:r>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36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44588" y="687388"/>
            <a:ext cx="4568825" cy="3425825"/>
          </a:xfrm>
          <a:ln cap="flat"/>
        </p:spPr>
      </p:sp>
      <p:sp>
        <p:nvSpPr>
          <p:cNvPr id="55299" name="Rectangle 3"/>
          <p:cNvSpPr>
            <a:spLocks noGrp="1" noChangeArrowheads="1"/>
          </p:cNvSpPr>
          <p:nvPr>
            <p:ph type="body" idx="1"/>
          </p:nvPr>
        </p:nvSpPr>
        <p:spPr>
          <a:noFill/>
          <a:ln/>
        </p:spPr>
        <p:txBody>
          <a:bodyPr>
            <a:normAutofit fontScale="92500" lnSpcReduction="20000"/>
          </a:bodyPr>
          <a:lstStyle/>
          <a:p>
            <a:pPr>
              <a:spcBef>
                <a:spcPct val="0"/>
              </a:spcBef>
            </a:pPr>
            <a:r>
              <a:rPr lang="en-US" sz="2400" dirty="0">
                <a:latin typeface="Arial" pitchFamily="34" charset="0"/>
                <a:cs typeface="Arial" pitchFamily="34" charset="0"/>
              </a:rPr>
              <a:t>notional principal </a:t>
            </a:r>
          </a:p>
          <a:p>
            <a:pPr>
              <a:spcBef>
                <a:spcPct val="0"/>
              </a:spcBef>
            </a:pPr>
            <a:endParaRPr lang="en-US" sz="2400" dirty="0">
              <a:latin typeface="Arial" pitchFamily="34" charset="0"/>
              <a:cs typeface="Arial" pitchFamily="34" charset="0"/>
            </a:endParaRPr>
          </a:p>
          <a:p>
            <a:pPr algn="just" eaLnBrk="1" hangingPunct="1">
              <a:buFont typeface="Wingdings" pitchFamily="2" charset="2"/>
              <a:buChar char="q"/>
            </a:pPr>
            <a:r>
              <a:rPr lang="en-US" sz="2400" dirty="0">
                <a:latin typeface="Arial" charset="0"/>
                <a:cs typeface="Arial" charset="0"/>
              </a:rPr>
              <a:t>The principal is used only for the calculation of interest payments. The principal itself is not exchanged. </a:t>
            </a:r>
            <a:r>
              <a:rPr lang="en-US" sz="2400" dirty="0">
                <a:latin typeface="Arial" charset="0"/>
                <a:cs typeface="Arial" charset="0"/>
                <a:sym typeface="Wingdings" pitchFamily="2" charset="2"/>
              </a:rPr>
              <a:t> The notional principal.</a:t>
            </a:r>
          </a:p>
          <a:p>
            <a:pPr algn="just" eaLnBrk="1" hangingPunct="1">
              <a:buFont typeface="Wingdings" pitchFamily="2" charset="2"/>
              <a:buChar char="q"/>
            </a:pPr>
            <a:r>
              <a:rPr lang="en-US" sz="2400" dirty="0">
                <a:latin typeface="Arial" charset="0"/>
                <a:cs typeface="Arial" charset="0"/>
                <a:sym typeface="Wingdings" pitchFamily="2" charset="2"/>
              </a:rPr>
              <a:t>The floating rate is set 6 months before it is paid. The floating rate is the LIBOR rate prevailing 6 months prior to the time when it is paid.</a:t>
            </a:r>
          </a:p>
          <a:p>
            <a:pPr algn="just" eaLnBrk="1" hangingPunct="1">
              <a:buFont typeface="Wingdings" pitchFamily="2" charset="2"/>
              <a:buChar char="q"/>
            </a:pPr>
            <a:r>
              <a:rPr lang="en-US" sz="2400" dirty="0">
                <a:latin typeface="Arial" charset="0"/>
                <a:cs typeface="Arial" charset="0"/>
                <a:sym typeface="Wingdings" pitchFamily="2" charset="2"/>
              </a:rPr>
              <a:t>An interest rate swap is generally structured so that one side remits the difference between the two payments to the other side. </a:t>
            </a:r>
            <a:endParaRPr lang="en-US" sz="2400">
              <a:latin typeface="Arial" charset="0"/>
              <a:cs typeface="Arial" charset="0"/>
            </a:endParaRPr>
          </a:p>
          <a:p>
            <a:pPr>
              <a:spcBef>
                <a:spcPct val="0"/>
              </a:spcBef>
            </a:pPr>
            <a:endParaRPr lang="en-US" sz="24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38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51203"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defTabSz="762000" eaLnBrk="0" hangingPunct="0"/>
            <a:r>
              <a:rPr lang="en-US" sz="1000" i="1">
                <a:latin typeface="Times New Roman" pitchFamily="18" charset="0"/>
              </a:rPr>
              <a:t>4</a:t>
            </a:r>
          </a:p>
        </p:txBody>
      </p:sp>
      <p:sp>
        <p:nvSpPr>
          <p:cNvPr id="51204"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51205"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51206"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51207" name="Rectangle 7"/>
          <p:cNvSpPr>
            <a:spLocks noGrp="1" noChangeArrowheads="1"/>
          </p:cNvSpPr>
          <p:nvPr>
            <p:ph type="body" idx="1"/>
          </p:nvPr>
        </p:nvSpPr>
        <p:spPr>
          <a:noFill/>
          <a:ln/>
        </p:spPr>
        <p:txBody>
          <a:bodyPr lIns="90488" tIns="44450" rIns="90488" bIns="44450"/>
          <a:lstStyle/>
          <a:p>
            <a:pPr eaLnBrk="1" hangingPunct="1"/>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70659"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defTabSz="762000" eaLnBrk="0" hangingPunct="0"/>
            <a:r>
              <a:rPr lang="en-US" sz="1000" i="1">
                <a:latin typeface="Times New Roman" pitchFamily="18" charset="0"/>
              </a:rPr>
              <a:t>16</a:t>
            </a:r>
          </a:p>
        </p:txBody>
      </p:sp>
      <p:sp>
        <p:nvSpPr>
          <p:cNvPr id="70660"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70661"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70662"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70663" name="Rectangle 7"/>
          <p:cNvSpPr>
            <a:spLocks noGrp="1" noChangeArrowheads="1"/>
          </p:cNvSpPr>
          <p:nvPr>
            <p:ph type="body" idx="1"/>
          </p:nvPr>
        </p:nvSpPr>
        <p:spPr>
          <a:noFill/>
          <a:ln/>
        </p:spPr>
        <p:txBody>
          <a:bodyPr lIns="90488" tIns="44450" rIns="90488" bIns="44450"/>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026"/>
          <p:cNvSpPr>
            <a:spLocks noGrp="1" noRot="1" noChangeAspect="1" noChangeArrowheads="1" noTextEdit="1"/>
          </p:cNvSpPr>
          <p:nvPr>
            <p:ph type="sldImg"/>
          </p:nvPr>
        </p:nvSpPr>
        <p:spPr bwMode="auto">
          <a:noFill/>
          <a:ln>
            <a:solidFill>
              <a:srgbClr val="000000"/>
            </a:solidFill>
            <a:miter lim="800000"/>
            <a:headEnd/>
            <a:tailEnd/>
          </a:ln>
        </p:spPr>
      </p:sp>
      <p:sp>
        <p:nvSpPr>
          <p:cNvPr id="145411" name="Rectangle 1027"/>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p:spPr>
      </p:sp>
      <p:sp>
        <p:nvSpPr>
          <p:cNvPr id="1464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A4FFF5F1-DAA4-4E2E-AA66-0B55B6A8A91E}" type="slidenum">
              <a:rPr lang="en-US" smtClean="0"/>
              <a:pPr>
                <a:defRPr/>
              </a:pPr>
              <a:t>43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p:spPr>
      </p:sp>
      <p:sp>
        <p:nvSpPr>
          <p:cNvPr id="1474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7C195485-F005-4A9F-959B-6D0BC4B2EB76}" type="slidenum">
              <a:rPr lang="en-US" smtClean="0"/>
              <a:pPr>
                <a:defRPr/>
              </a:pPr>
              <a:t>44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0938" y="692150"/>
            <a:ext cx="4556125" cy="3416300"/>
          </a:xfrm>
          <a:ln/>
        </p:spPr>
      </p:sp>
      <p:sp>
        <p:nvSpPr>
          <p:cNvPr id="43011"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p:spPr>
      </p:sp>
      <p:sp>
        <p:nvSpPr>
          <p:cNvPr id="1484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4A036CC8-238B-4710-8960-E79EEBE9E974}" type="slidenum">
              <a:rPr lang="en-US" smtClean="0"/>
              <a:pPr>
                <a:defRPr/>
              </a:pPr>
              <a:t>45</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p:spPr>
      </p:sp>
      <p:sp>
        <p:nvSpPr>
          <p:cNvPr id="1495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F5E1BD46-DE3B-4C44-8491-6356B0EF8C3A}" type="slidenum">
              <a:rPr lang="en-US" smtClean="0"/>
              <a:pPr>
                <a:defRPr/>
              </a:pPr>
              <a:t>46</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p:spPr>
      </p:sp>
      <p:sp>
        <p:nvSpPr>
          <p:cNvPr id="1505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 </a:t>
            </a:r>
          </a:p>
        </p:txBody>
      </p:sp>
      <p:sp>
        <p:nvSpPr>
          <p:cNvPr id="4" name="Slide Number Placeholder 3"/>
          <p:cNvSpPr>
            <a:spLocks noGrp="1"/>
          </p:cNvSpPr>
          <p:nvPr>
            <p:ph type="sldNum" sz="quarter" idx="5"/>
          </p:nvPr>
        </p:nvSpPr>
        <p:spPr/>
        <p:txBody>
          <a:bodyPr/>
          <a:lstStyle/>
          <a:p>
            <a:pPr>
              <a:defRPr/>
            </a:pPr>
            <a:fld id="{38617DC3-429A-48C8-863A-803DF007C0A9}" type="slidenum">
              <a:rPr lang="en-US" smtClean="0"/>
              <a:pPr>
                <a:defRPr/>
              </a:pPr>
              <a:t>47</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p:spPr>
      </p:sp>
      <p:sp>
        <p:nvSpPr>
          <p:cNvPr id="1515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A82A9D51-C80C-410E-B0FA-30E2887BA2D8}" type="slidenum">
              <a:rPr lang="en-US" smtClean="0"/>
              <a:pPr>
                <a:defRPr/>
              </a:pPr>
              <a:t>48</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72707"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defTabSz="762000" eaLnBrk="0" hangingPunct="0"/>
            <a:r>
              <a:rPr lang="en-US" sz="1000" i="1">
                <a:latin typeface="Times New Roman" pitchFamily="18" charset="0"/>
              </a:rPr>
              <a:t>17</a:t>
            </a:r>
          </a:p>
        </p:txBody>
      </p:sp>
      <p:sp>
        <p:nvSpPr>
          <p:cNvPr id="72708"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72709"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72710"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72711" name="Rectangle 7"/>
          <p:cNvSpPr>
            <a:spLocks noGrp="1" noChangeArrowheads="1"/>
          </p:cNvSpPr>
          <p:nvPr>
            <p:ph type="body" idx="1"/>
          </p:nvPr>
        </p:nvSpPr>
        <p:spPr>
          <a:noFill/>
          <a:ln/>
        </p:spPr>
        <p:txBody>
          <a:bodyPr lIns="90488" tIns="44450" rIns="90488" bIns="44450"/>
          <a:lstStyle/>
          <a:p>
            <a:pPr eaLnBrk="1" hangingPunct="1"/>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50</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73731" name="Rectangle 3"/>
          <p:cNvSpPr>
            <a:spLocks noGrp="1" noChangeArrowheads="1"/>
          </p:cNvSpPr>
          <p:nvPr>
            <p:ph type="body" idx="1"/>
          </p:nvPr>
        </p:nvSpPr>
        <p:spPr>
          <a:noFill/>
          <a:ln/>
        </p:spPr>
        <p:txBody>
          <a:bodyPr lIns="90488" tIns="44450" rIns="90488" bIns="44450"/>
          <a:lstStyle/>
          <a:p>
            <a:pPr eaLnBrk="1" hangingPunct="1"/>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52</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53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0938" y="692150"/>
            <a:ext cx="4556125" cy="3416300"/>
          </a:xfrm>
          <a:ln/>
        </p:spPr>
      </p:sp>
      <p:sp>
        <p:nvSpPr>
          <p:cNvPr id="37891"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BC5BEC-16E4-402C-8566-C90D30F155A3}"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p:spPr>
      </p:sp>
      <p:sp>
        <p:nvSpPr>
          <p:cNvPr id="38915"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50938" y="692150"/>
            <a:ext cx="4556125" cy="3416300"/>
          </a:xfrm>
          <a:ln/>
        </p:spPr>
      </p:sp>
      <p:sp>
        <p:nvSpPr>
          <p:cNvPr id="39939"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53251"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defTabSz="762000" eaLnBrk="0" hangingPunct="0"/>
            <a:r>
              <a:rPr lang="en-US" sz="1000" i="1">
                <a:latin typeface="Times New Roman" pitchFamily="18" charset="0"/>
              </a:rPr>
              <a:t>14</a:t>
            </a:r>
          </a:p>
        </p:txBody>
      </p:sp>
      <p:sp>
        <p:nvSpPr>
          <p:cNvPr id="53252"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53253"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53254"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53255" name="Rectangle 7"/>
          <p:cNvSpPr>
            <a:spLocks noGrp="1" noChangeArrowheads="1"/>
          </p:cNvSpPr>
          <p:nvPr>
            <p:ph type="body" idx="1"/>
          </p:nvPr>
        </p:nvSpPr>
        <p:spPr>
          <a:noFill/>
          <a:ln/>
        </p:spPr>
        <p:txBody>
          <a:bodyPr lIns="90488" tIns="44450" rIns="90488" bIns="44450"/>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BC2B81E-3508-42BD-A182-786C77D8B1EF}" type="datetime1">
              <a:rPr lang="en-US" smtClean="0"/>
              <a:t>4/20/2023</a:t>
            </a:fld>
            <a:endParaRPr lang="en-US"/>
          </a:p>
        </p:txBody>
      </p:sp>
      <p:sp>
        <p:nvSpPr>
          <p:cNvPr id="5" name="Footer Placeholder 4"/>
          <p:cNvSpPr>
            <a:spLocks noGrp="1"/>
          </p:cNvSpPr>
          <p:nvPr>
            <p:ph type="ftr" sz="quarter" idx="11"/>
          </p:nvPr>
        </p:nvSpPr>
        <p:spPr/>
        <p:txBody>
          <a:bodyPr/>
          <a:lstStyle/>
          <a:p>
            <a:r>
              <a:rPr lang="en-US"/>
              <a:t>Fundamentals of Futures and Options Markets, 7th Ed, Ch 9, Copyright © John C. Hull 2010</a:t>
            </a:r>
          </a:p>
        </p:txBody>
      </p:sp>
      <p:sp>
        <p:nvSpPr>
          <p:cNvPr id="6" name="Slide Number Placeholder 5"/>
          <p:cNvSpPr>
            <a:spLocks noGrp="1"/>
          </p:cNvSpPr>
          <p:nvPr>
            <p:ph type="sldNum" sz="quarter" idx="12"/>
          </p:nvPr>
        </p:nvSpPr>
        <p:spPr/>
        <p:txBody>
          <a:bodyPr/>
          <a:lstStyle/>
          <a:p>
            <a:fld id="{8F559917-4077-4505-923A-1F75C81953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AFD973-910A-4924-81F1-787C9065CC9E}" type="datetime1">
              <a:rPr lang="en-US" smtClean="0"/>
              <a:t>4/20/2023</a:t>
            </a:fld>
            <a:endParaRPr lang="en-US"/>
          </a:p>
        </p:txBody>
      </p:sp>
      <p:sp>
        <p:nvSpPr>
          <p:cNvPr id="5" name="Footer Placeholder 4"/>
          <p:cNvSpPr>
            <a:spLocks noGrp="1"/>
          </p:cNvSpPr>
          <p:nvPr>
            <p:ph type="ftr" sz="quarter" idx="11"/>
          </p:nvPr>
        </p:nvSpPr>
        <p:spPr/>
        <p:txBody>
          <a:bodyPr/>
          <a:lstStyle/>
          <a:p>
            <a:r>
              <a:rPr lang="en-US"/>
              <a:t>Fundamentals of Futures and Options Markets, 7th Ed, Ch 9, Copyright © John C. Hull 2010</a:t>
            </a:r>
          </a:p>
        </p:txBody>
      </p:sp>
      <p:sp>
        <p:nvSpPr>
          <p:cNvPr id="6" name="Slide Number Placeholder 5"/>
          <p:cNvSpPr>
            <a:spLocks noGrp="1"/>
          </p:cNvSpPr>
          <p:nvPr>
            <p:ph type="sldNum" sz="quarter" idx="12"/>
          </p:nvPr>
        </p:nvSpPr>
        <p:spPr/>
        <p:txBody>
          <a:bodyPr/>
          <a:lstStyle/>
          <a:p>
            <a:fld id="{8F559917-4077-4505-923A-1F75C81953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6245E0-C9F2-4BB4-8E4F-16EE791D290E}" type="datetime1">
              <a:rPr lang="en-US" smtClean="0"/>
              <a:t>4/20/2023</a:t>
            </a:fld>
            <a:endParaRPr lang="en-US"/>
          </a:p>
        </p:txBody>
      </p:sp>
      <p:sp>
        <p:nvSpPr>
          <p:cNvPr id="5" name="Footer Placeholder 4"/>
          <p:cNvSpPr>
            <a:spLocks noGrp="1"/>
          </p:cNvSpPr>
          <p:nvPr>
            <p:ph type="ftr" sz="quarter" idx="11"/>
          </p:nvPr>
        </p:nvSpPr>
        <p:spPr/>
        <p:txBody>
          <a:bodyPr/>
          <a:lstStyle/>
          <a:p>
            <a:r>
              <a:rPr lang="en-US"/>
              <a:t>Fundamentals of Futures and Options Markets, 7th Ed, Ch 9, Copyright © John C. Hull 2010</a:t>
            </a:r>
          </a:p>
        </p:txBody>
      </p:sp>
      <p:sp>
        <p:nvSpPr>
          <p:cNvPr id="6" name="Slide Number Placeholder 5"/>
          <p:cNvSpPr>
            <a:spLocks noGrp="1"/>
          </p:cNvSpPr>
          <p:nvPr>
            <p:ph type="sldNum" sz="quarter" idx="12"/>
          </p:nvPr>
        </p:nvSpPr>
        <p:spPr/>
        <p:txBody>
          <a:bodyPr/>
          <a:lstStyle/>
          <a:p>
            <a:fld id="{8F559917-4077-4505-923A-1F75C81953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A1199E-4EED-4B5A-8FE7-CBD7A18853E9}" type="datetime1">
              <a:rPr lang="en-US" smtClean="0"/>
              <a:t>4/20/2023</a:t>
            </a:fld>
            <a:endParaRPr lang="en-US"/>
          </a:p>
        </p:txBody>
      </p:sp>
      <p:sp>
        <p:nvSpPr>
          <p:cNvPr id="5" name="Footer Placeholder 4"/>
          <p:cNvSpPr>
            <a:spLocks noGrp="1"/>
          </p:cNvSpPr>
          <p:nvPr>
            <p:ph type="ftr" sz="quarter" idx="11"/>
          </p:nvPr>
        </p:nvSpPr>
        <p:spPr/>
        <p:txBody>
          <a:bodyPr/>
          <a:lstStyle/>
          <a:p>
            <a:r>
              <a:rPr lang="en-US"/>
              <a:t>Fundamentals of Futures and Options Markets, 7th Ed, Ch 9, Copyright © John C. Hull 2010</a:t>
            </a:r>
          </a:p>
        </p:txBody>
      </p:sp>
      <p:sp>
        <p:nvSpPr>
          <p:cNvPr id="6" name="Slide Number Placeholder 5"/>
          <p:cNvSpPr>
            <a:spLocks noGrp="1"/>
          </p:cNvSpPr>
          <p:nvPr>
            <p:ph type="sldNum" sz="quarter" idx="12"/>
          </p:nvPr>
        </p:nvSpPr>
        <p:spPr/>
        <p:txBody>
          <a:bodyPr/>
          <a:lstStyle/>
          <a:p>
            <a:fld id="{8F559917-4077-4505-923A-1F75C81953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15A224-AD8A-4258-9B9F-0342EA522DCD}" type="datetime1">
              <a:rPr lang="en-US" smtClean="0"/>
              <a:t>4/20/2023</a:t>
            </a:fld>
            <a:endParaRPr lang="en-US"/>
          </a:p>
        </p:txBody>
      </p:sp>
      <p:sp>
        <p:nvSpPr>
          <p:cNvPr id="5" name="Footer Placeholder 4"/>
          <p:cNvSpPr>
            <a:spLocks noGrp="1"/>
          </p:cNvSpPr>
          <p:nvPr>
            <p:ph type="ftr" sz="quarter" idx="11"/>
          </p:nvPr>
        </p:nvSpPr>
        <p:spPr/>
        <p:txBody>
          <a:bodyPr/>
          <a:lstStyle/>
          <a:p>
            <a:r>
              <a:rPr lang="en-US"/>
              <a:t>Fundamentals of Futures and Options Markets, 7th Ed, Ch 9, Copyright © John C. Hull 2010</a:t>
            </a:r>
          </a:p>
        </p:txBody>
      </p:sp>
      <p:sp>
        <p:nvSpPr>
          <p:cNvPr id="6" name="Slide Number Placeholder 5"/>
          <p:cNvSpPr>
            <a:spLocks noGrp="1"/>
          </p:cNvSpPr>
          <p:nvPr>
            <p:ph type="sldNum" sz="quarter" idx="12"/>
          </p:nvPr>
        </p:nvSpPr>
        <p:spPr/>
        <p:txBody>
          <a:bodyPr/>
          <a:lstStyle/>
          <a:p>
            <a:fld id="{8F559917-4077-4505-923A-1F75C81953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9930E7-6F6F-41BE-AB35-D27C7FCF8267}" type="datetime1">
              <a:rPr lang="en-US" smtClean="0"/>
              <a:t>4/20/2023</a:t>
            </a:fld>
            <a:endParaRPr lang="en-US"/>
          </a:p>
        </p:txBody>
      </p:sp>
      <p:sp>
        <p:nvSpPr>
          <p:cNvPr id="6" name="Footer Placeholder 5"/>
          <p:cNvSpPr>
            <a:spLocks noGrp="1"/>
          </p:cNvSpPr>
          <p:nvPr>
            <p:ph type="ftr" sz="quarter" idx="11"/>
          </p:nvPr>
        </p:nvSpPr>
        <p:spPr/>
        <p:txBody>
          <a:bodyPr/>
          <a:lstStyle/>
          <a:p>
            <a:r>
              <a:rPr lang="en-US"/>
              <a:t>Fundamentals of Futures and Options Markets, 7th Ed, Ch 9, Copyright © John C. Hull 2010</a:t>
            </a:r>
          </a:p>
        </p:txBody>
      </p:sp>
      <p:sp>
        <p:nvSpPr>
          <p:cNvPr id="7" name="Slide Number Placeholder 6"/>
          <p:cNvSpPr>
            <a:spLocks noGrp="1"/>
          </p:cNvSpPr>
          <p:nvPr>
            <p:ph type="sldNum" sz="quarter" idx="12"/>
          </p:nvPr>
        </p:nvSpPr>
        <p:spPr/>
        <p:txBody>
          <a:bodyPr/>
          <a:lstStyle/>
          <a:p>
            <a:fld id="{8F559917-4077-4505-923A-1F75C81953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DE9662-708F-4922-8E5F-5933B19CDDBE}" type="datetime1">
              <a:rPr lang="en-US" smtClean="0"/>
              <a:t>4/20/2023</a:t>
            </a:fld>
            <a:endParaRPr lang="en-US"/>
          </a:p>
        </p:txBody>
      </p:sp>
      <p:sp>
        <p:nvSpPr>
          <p:cNvPr id="8" name="Footer Placeholder 7"/>
          <p:cNvSpPr>
            <a:spLocks noGrp="1"/>
          </p:cNvSpPr>
          <p:nvPr>
            <p:ph type="ftr" sz="quarter" idx="11"/>
          </p:nvPr>
        </p:nvSpPr>
        <p:spPr/>
        <p:txBody>
          <a:bodyPr/>
          <a:lstStyle/>
          <a:p>
            <a:r>
              <a:rPr lang="en-US"/>
              <a:t>Fundamentals of Futures and Options Markets, 7th Ed, Ch 9, Copyright © John C. Hull 2010</a:t>
            </a:r>
          </a:p>
        </p:txBody>
      </p:sp>
      <p:sp>
        <p:nvSpPr>
          <p:cNvPr id="9" name="Slide Number Placeholder 8"/>
          <p:cNvSpPr>
            <a:spLocks noGrp="1"/>
          </p:cNvSpPr>
          <p:nvPr>
            <p:ph type="sldNum" sz="quarter" idx="12"/>
          </p:nvPr>
        </p:nvSpPr>
        <p:spPr/>
        <p:txBody>
          <a:bodyPr/>
          <a:lstStyle/>
          <a:p>
            <a:fld id="{8F559917-4077-4505-923A-1F75C81953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17835C-7A3B-4C42-B8DB-FF73C2E5A354}" type="datetime1">
              <a:rPr lang="en-US" smtClean="0"/>
              <a:t>4/20/2023</a:t>
            </a:fld>
            <a:endParaRPr lang="en-US"/>
          </a:p>
        </p:txBody>
      </p:sp>
      <p:sp>
        <p:nvSpPr>
          <p:cNvPr id="4" name="Footer Placeholder 3"/>
          <p:cNvSpPr>
            <a:spLocks noGrp="1"/>
          </p:cNvSpPr>
          <p:nvPr>
            <p:ph type="ftr" sz="quarter" idx="11"/>
          </p:nvPr>
        </p:nvSpPr>
        <p:spPr/>
        <p:txBody>
          <a:bodyPr/>
          <a:lstStyle/>
          <a:p>
            <a:r>
              <a:rPr lang="en-US"/>
              <a:t>Fundamentals of Futures and Options Markets, 7th Ed, Ch 9, Copyright © John C. Hull 2010</a:t>
            </a:r>
          </a:p>
        </p:txBody>
      </p:sp>
      <p:sp>
        <p:nvSpPr>
          <p:cNvPr id="5" name="Slide Number Placeholder 4"/>
          <p:cNvSpPr>
            <a:spLocks noGrp="1"/>
          </p:cNvSpPr>
          <p:nvPr>
            <p:ph type="sldNum" sz="quarter" idx="12"/>
          </p:nvPr>
        </p:nvSpPr>
        <p:spPr/>
        <p:txBody>
          <a:bodyPr/>
          <a:lstStyle/>
          <a:p>
            <a:fld id="{8F559917-4077-4505-923A-1F75C81953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A926EB-D9F6-415A-B03B-C1B00F8DCF8A}" type="datetime1">
              <a:rPr lang="en-US" smtClean="0"/>
              <a:t>4/20/2023</a:t>
            </a:fld>
            <a:endParaRPr lang="en-US"/>
          </a:p>
        </p:txBody>
      </p:sp>
      <p:sp>
        <p:nvSpPr>
          <p:cNvPr id="3" name="Footer Placeholder 2"/>
          <p:cNvSpPr>
            <a:spLocks noGrp="1"/>
          </p:cNvSpPr>
          <p:nvPr>
            <p:ph type="ftr" sz="quarter" idx="11"/>
          </p:nvPr>
        </p:nvSpPr>
        <p:spPr/>
        <p:txBody>
          <a:bodyPr/>
          <a:lstStyle/>
          <a:p>
            <a:r>
              <a:rPr lang="en-US"/>
              <a:t>Fundamentals of Futures and Options Markets, 7th Ed, Ch 9, Copyright © John C. Hull 2010</a:t>
            </a:r>
          </a:p>
        </p:txBody>
      </p:sp>
      <p:sp>
        <p:nvSpPr>
          <p:cNvPr id="4" name="Slide Number Placeholder 3"/>
          <p:cNvSpPr>
            <a:spLocks noGrp="1"/>
          </p:cNvSpPr>
          <p:nvPr>
            <p:ph type="sldNum" sz="quarter" idx="12"/>
          </p:nvPr>
        </p:nvSpPr>
        <p:spPr/>
        <p:txBody>
          <a:bodyPr/>
          <a:lstStyle/>
          <a:p>
            <a:fld id="{8F559917-4077-4505-923A-1F75C81953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E051B5-6772-46A1-9BFD-6F453E579521}" type="datetime1">
              <a:rPr lang="en-US" smtClean="0"/>
              <a:t>4/20/2023</a:t>
            </a:fld>
            <a:endParaRPr lang="en-US"/>
          </a:p>
        </p:txBody>
      </p:sp>
      <p:sp>
        <p:nvSpPr>
          <p:cNvPr id="6" name="Footer Placeholder 5"/>
          <p:cNvSpPr>
            <a:spLocks noGrp="1"/>
          </p:cNvSpPr>
          <p:nvPr>
            <p:ph type="ftr" sz="quarter" idx="11"/>
          </p:nvPr>
        </p:nvSpPr>
        <p:spPr/>
        <p:txBody>
          <a:bodyPr/>
          <a:lstStyle/>
          <a:p>
            <a:r>
              <a:rPr lang="en-US"/>
              <a:t>Fundamentals of Futures and Options Markets, 7th Ed, Ch 9, Copyright © John C. Hull 2010</a:t>
            </a:r>
          </a:p>
        </p:txBody>
      </p:sp>
      <p:sp>
        <p:nvSpPr>
          <p:cNvPr id="7" name="Slide Number Placeholder 6"/>
          <p:cNvSpPr>
            <a:spLocks noGrp="1"/>
          </p:cNvSpPr>
          <p:nvPr>
            <p:ph type="sldNum" sz="quarter" idx="12"/>
          </p:nvPr>
        </p:nvSpPr>
        <p:spPr/>
        <p:txBody>
          <a:bodyPr/>
          <a:lstStyle/>
          <a:p>
            <a:fld id="{8F559917-4077-4505-923A-1F75C81953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D9C0F0-7C17-4199-BAC5-3D3771BFCE0A}" type="datetime1">
              <a:rPr lang="en-US" smtClean="0"/>
              <a:t>4/20/2023</a:t>
            </a:fld>
            <a:endParaRPr lang="en-US"/>
          </a:p>
        </p:txBody>
      </p:sp>
      <p:sp>
        <p:nvSpPr>
          <p:cNvPr id="6" name="Footer Placeholder 5"/>
          <p:cNvSpPr>
            <a:spLocks noGrp="1"/>
          </p:cNvSpPr>
          <p:nvPr>
            <p:ph type="ftr" sz="quarter" idx="11"/>
          </p:nvPr>
        </p:nvSpPr>
        <p:spPr/>
        <p:txBody>
          <a:bodyPr/>
          <a:lstStyle/>
          <a:p>
            <a:r>
              <a:rPr lang="en-US"/>
              <a:t>Fundamentals of Futures and Options Markets, 7th Ed, Ch 9, Copyright © John C. Hull 2010</a:t>
            </a:r>
          </a:p>
        </p:txBody>
      </p:sp>
      <p:sp>
        <p:nvSpPr>
          <p:cNvPr id="7" name="Slide Number Placeholder 6"/>
          <p:cNvSpPr>
            <a:spLocks noGrp="1"/>
          </p:cNvSpPr>
          <p:nvPr>
            <p:ph type="sldNum" sz="quarter" idx="12"/>
          </p:nvPr>
        </p:nvSpPr>
        <p:spPr/>
        <p:txBody>
          <a:bodyPr/>
          <a:lstStyle/>
          <a:p>
            <a:fld id="{8F559917-4077-4505-923A-1F75C81953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12302F-AF93-4CFE-BA30-60129471B365}" type="datetime1">
              <a:rPr lang="en-US" smtClean="0"/>
              <a:t>4/20/2023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Fundamentals of Futures and Options Markets, 7th Ed, Ch 9, Copyright © John C. Hull 2010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559917-4077-4505-923A-1F75C81953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Chapter 7</a:t>
            </a:r>
          </a:p>
        </p:txBody>
      </p:sp>
      <p:sp>
        <p:nvSpPr>
          <p:cNvPr id="3" name="Subtitle 2"/>
          <p:cNvSpPr>
            <a:spLocks noGrp="1"/>
          </p:cNvSpPr>
          <p:nvPr>
            <p:ph type="subTitle" idx="1"/>
          </p:nvPr>
        </p:nvSpPr>
        <p:spPr/>
        <p:txBody>
          <a:bodyPr>
            <a:normAutofit/>
          </a:bodyPr>
          <a:lstStyle/>
          <a:p>
            <a:r>
              <a:rPr lang="en-US" sz="4000" b="1" dirty="0">
                <a:solidFill>
                  <a:srgbClr val="FF0000"/>
                </a:solidFill>
              </a:rPr>
              <a:t>DERIVATIVE MARKETS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6388"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6389" name="Rectangle 4"/>
          <p:cNvSpPr>
            <a:spLocks noGrp="1" noChangeArrowheads="1"/>
          </p:cNvSpPr>
          <p:nvPr>
            <p:ph type="title"/>
          </p:nvPr>
        </p:nvSpPr>
        <p:spPr>
          <a:noFill/>
        </p:spPr>
        <p:txBody>
          <a:bodyPr lIns="90488" tIns="44450" rIns="90488" bIns="44450" anchor="ctr"/>
          <a:lstStyle/>
          <a:p>
            <a:pPr eaLnBrk="1" hangingPunct="1"/>
            <a:r>
              <a:rPr lang="en-US"/>
              <a:t>Example of a Futures Trade</a:t>
            </a:r>
          </a:p>
        </p:txBody>
      </p:sp>
      <p:sp>
        <p:nvSpPr>
          <p:cNvPr id="16390" name="Rectangle 5"/>
          <p:cNvSpPr>
            <a:spLocks noGrp="1" noChangeArrowheads="1"/>
          </p:cNvSpPr>
          <p:nvPr>
            <p:ph type="body" idx="1"/>
          </p:nvPr>
        </p:nvSpPr>
        <p:spPr>
          <a:xfrm>
            <a:off x="711200" y="1628775"/>
            <a:ext cx="7569200" cy="4176713"/>
          </a:xfrm>
          <a:noFill/>
        </p:spPr>
        <p:txBody>
          <a:bodyPr lIns="90488" tIns="44450" rIns="90488" bIns="44450"/>
          <a:lstStyle/>
          <a:p>
            <a:pPr eaLnBrk="1" hangingPunct="1"/>
            <a:r>
              <a:rPr lang="en-US"/>
              <a:t>An investor takes a long position in 2 December gold futures contracts on June 5</a:t>
            </a:r>
          </a:p>
          <a:p>
            <a:pPr lvl="1" eaLnBrk="1" hangingPunct="1"/>
            <a:r>
              <a:rPr lang="en-US" sz="2400"/>
              <a:t>contract size is 100 oz.</a:t>
            </a:r>
          </a:p>
          <a:p>
            <a:pPr lvl="1" eaLnBrk="1" hangingPunct="1"/>
            <a:r>
              <a:rPr lang="en-US" sz="2400"/>
              <a:t>futures price is US$900</a:t>
            </a:r>
          </a:p>
          <a:p>
            <a:pPr lvl="1" eaLnBrk="1" hangingPunct="1"/>
            <a:r>
              <a:rPr lang="en-US" sz="2400"/>
              <a:t>margin requirement is US$2,000/contract (US$4,000 in total)</a:t>
            </a:r>
          </a:p>
          <a:p>
            <a:pPr lvl="1" eaLnBrk="1" hangingPunct="1"/>
            <a:r>
              <a:rPr lang="en-US" sz="2400"/>
              <a:t>maintenance margin is US$1,500/contract (US$3,000 in total)</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7412"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7413" name="Rectangle 4"/>
          <p:cNvSpPr>
            <a:spLocks noGrp="1" noChangeArrowheads="1"/>
          </p:cNvSpPr>
          <p:nvPr>
            <p:ph type="title"/>
          </p:nvPr>
        </p:nvSpPr>
        <p:spPr>
          <a:xfrm>
            <a:off x="685800" y="352425"/>
            <a:ext cx="7772400" cy="1143000"/>
          </a:xfrm>
          <a:noFill/>
        </p:spPr>
        <p:txBody>
          <a:bodyPr lIns="90488" tIns="44450" rIns="90488" bIns="44450" anchor="ctr"/>
          <a:lstStyle/>
          <a:p>
            <a:pPr eaLnBrk="1" hangingPunct="1"/>
            <a:r>
              <a:rPr lang="en-US" sz="4300" dirty="0"/>
              <a:t>A Possible Outcome</a:t>
            </a:r>
            <a:br>
              <a:rPr lang="en-US" sz="4300" dirty="0"/>
            </a:br>
            <a:endParaRPr lang="en-US" sz="2400" dirty="0"/>
          </a:p>
        </p:txBody>
      </p:sp>
      <p:sp>
        <p:nvSpPr>
          <p:cNvPr id="17414" name="Rectangle 5"/>
          <p:cNvSpPr>
            <a:spLocks noGrp="1" noChangeArrowheads="1"/>
          </p:cNvSpPr>
          <p:nvPr>
            <p:ph type="body" idx="1"/>
          </p:nvPr>
        </p:nvSpPr>
        <p:spPr>
          <a:xfrm>
            <a:off x="1730375" y="1168400"/>
            <a:ext cx="3128963" cy="990600"/>
          </a:xfrm>
          <a:noFill/>
        </p:spPr>
        <p:txBody>
          <a:bodyPr lIns="90488" tIns="44450" rIns="90488" bIns="44450"/>
          <a:lstStyle/>
          <a:p>
            <a:pPr eaLnBrk="1" hangingPunct="1">
              <a:buFont typeface="Wingdings" pitchFamily="2" charset="2"/>
              <a:buNone/>
            </a:pPr>
            <a:r>
              <a:rPr lang="en-US" sz="1600" dirty="0">
                <a:latin typeface="Times New Roman" pitchFamily="18" charset="0"/>
              </a:rPr>
              <a:t> </a:t>
            </a:r>
          </a:p>
        </p:txBody>
      </p:sp>
      <p:sp>
        <p:nvSpPr>
          <p:cNvPr id="17415" name="Line 6"/>
          <p:cNvSpPr>
            <a:spLocks noChangeShapeType="1"/>
          </p:cNvSpPr>
          <p:nvPr/>
        </p:nvSpPr>
        <p:spPr bwMode="auto">
          <a:xfrm>
            <a:off x="1854200" y="1749425"/>
            <a:ext cx="5429250" cy="0"/>
          </a:xfrm>
          <a:prstGeom prst="line">
            <a:avLst/>
          </a:prstGeom>
          <a:noFill/>
          <a:ln w="12700">
            <a:solidFill>
              <a:srgbClr val="000000"/>
            </a:solidFill>
            <a:round/>
            <a:headEnd/>
            <a:tailEnd/>
          </a:ln>
        </p:spPr>
        <p:txBody>
          <a:bodyPr wrap="none" anchor="ctr"/>
          <a:lstStyle/>
          <a:p>
            <a:endParaRPr lang="en-US"/>
          </a:p>
        </p:txBody>
      </p:sp>
      <p:sp>
        <p:nvSpPr>
          <p:cNvPr id="17416" name="Rectangle 7"/>
          <p:cNvSpPr>
            <a:spLocks noChangeArrowheads="1"/>
          </p:cNvSpPr>
          <p:nvPr/>
        </p:nvSpPr>
        <p:spPr bwMode="auto">
          <a:xfrm>
            <a:off x="1860550" y="1749425"/>
            <a:ext cx="5407025" cy="3175"/>
          </a:xfrm>
          <a:prstGeom prst="rect">
            <a:avLst/>
          </a:prstGeom>
          <a:solidFill>
            <a:srgbClr val="000000"/>
          </a:solidFill>
          <a:ln w="25400">
            <a:solidFill>
              <a:schemeClr val="tx1"/>
            </a:solidFill>
            <a:miter lim="800000"/>
            <a:headEnd/>
            <a:tailEnd/>
          </a:ln>
        </p:spPr>
        <p:txBody>
          <a:bodyPr wrap="none" anchor="ctr"/>
          <a:lstStyle/>
          <a:p>
            <a:endParaRPr lang="en-US"/>
          </a:p>
        </p:txBody>
      </p:sp>
      <p:sp>
        <p:nvSpPr>
          <p:cNvPr id="17417" name="Line 8"/>
          <p:cNvSpPr>
            <a:spLocks noChangeShapeType="1"/>
          </p:cNvSpPr>
          <p:nvPr/>
        </p:nvSpPr>
        <p:spPr bwMode="auto">
          <a:xfrm>
            <a:off x="1854200" y="3181350"/>
            <a:ext cx="5429250" cy="0"/>
          </a:xfrm>
          <a:prstGeom prst="line">
            <a:avLst/>
          </a:prstGeom>
          <a:noFill/>
          <a:ln w="12700">
            <a:solidFill>
              <a:srgbClr val="000000"/>
            </a:solidFill>
            <a:round/>
            <a:headEnd/>
            <a:tailEnd/>
          </a:ln>
        </p:spPr>
        <p:txBody>
          <a:bodyPr wrap="none" anchor="ctr"/>
          <a:lstStyle/>
          <a:p>
            <a:endParaRPr lang="en-US"/>
          </a:p>
        </p:txBody>
      </p:sp>
      <p:sp>
        <p:nvSpPr>
          <p:cNvPr id="17418" name="Rectangle 9"/>
          <p:cNvSpPr>
            <a:spLocks noChangeArrowheads="1"/>
          </p:cNvSpPr>
          <p:nvPr/>
        </p:nvSpPr>
        <p:spPr bwMode="auto">
          <a:xfrm>
            <a:off x="1854200" y="3181350"/>
            <a:ext cx="5419725" cy="3175"/>
          </a:xfrm>
          <a:prstGeom prst="rect">
            <a:avLst/>
          </a:prstGeom>
          <a:solidFill>
            <a:srgbClr val="000000"/>
          </a:solidFill>
          <a:ln w="12700">
            <a:solidFill>
              <a:schemeClr val="tx1"/>
            </a:solidFill>
            <a:miter lim="800000"/>
            <a:headEnd/>
            <a:tailEnd/>
          </a:ln>
        </p:spPr>
        <p:txBody>
          <a:bodyPr wrap="none" anchor="ctr"/>
          <a:lstStyle/>
          <a:p>
            <a:endParaRPr lang="en-US"/>
          </a:p>
        </p:txBody>
      </p:sp>
      <p:sp>
        <p:nvSpPr>
          <p:cNvPr id="17419" name="Line 10"/>
          <p:cNvSpPr>
            <a:spLocks noChangeShapeType="1"/>
          </p:cNvSpPr>
          <p:nvPr/>
        </p:nvSpPr>
        <p:spPr bwMode="auto">
          <a:xfrm>
            <a:off x="1854200" y="6167438"/>
            <a:ext cx="5429250" cy="0"/>
          </a:xfrm>
          <a:prstGeom prst="line">
            <a:avLst/>
          </a:prstGeom>
          <a:noFill/>
          <a:ln w="12700">
            <a:solidFill>
              <a:srgbClr val="000000"/>
            </a:solidFill>
            <a:round/>
            <a:headEnd/>
            <a:tailEnd/>
          </a:ln>
        </p:spPr>
        <p:txBody>
          <a:bodyPr wrap="none" anchor="ctr"/>
          <a:lstStyle/>
          <a:p>
            <a:endParaRPr lang="en-US"/>
          </a:p>
        </p:txBody>
      </p:sp>
      <p:sp>
        <p:nvSpPr>
          <p:cNvPr id="17420" name="Rectangle 11"/>
          <p:cNvSpPr>
            <a:spLocks noChangeArrowheads="1"/>
          </p:cNvSpPr>
          <p:nvPr/>
        </p:nvSpPr>
        <p:spPr bwMode="auto">
          <a:xfrm>
            <a:off x="1860550" y="6167438"/>
            <a:ext cx="5407025" cy="3175"/>
          </a:xfrm>
          <a:prstGeom prst="rect">
            <a:avLst/>
          </a:prstGeom>
          <a:solidFill>
            <a:srgbClr val="000000"/>
          </a:solidFill>
          <a:ln w="25400">
            <a:solidFill>
              <a:schemeClr val="tx1"/>
            </a:solidFill>
            <a:miter lim="800000"/>
            <a:headEnd/>
            <a:tailEnd/>
          </a:ln>
        </p:spPr>
        <p:txBody>
          <a:bodyPr wrap="none" anchor="ctr"/>
          <a:lstStyle/>
          <a:p>
            <a:endParaRPr lang="en-US"/>
          </a:p>
        </p:txBody>
      </p:sp>
      <p:sp>
        <p:nvSpPr>
          <p:cNvPr id="17421" name="Rectangle 12"/>
          <p:cNvSpPr>
            <a:spLocks noChangeArrowheads="1"/>
          </p:cNvSpPr>
          <p:nvPr/>
        </p:nvSpPr>
        <p:spPr bwMode="auto">
          <a:xfrm>
            <a:off x="3681413" y="1870075"/>
            <a:ext cx="646112"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Daily</a:t>
            </a:r>
          </a:p>
        </p:txBody>
      </p:sp>
      <p:sp>
        <p:nvSpPr>
          <p:cNvPr id="17422" name="Rectangle 13"/>
          <p:cNvSpPr>
            <a:spLocks noChangeArrowheads="1"/>
          </p:cNvSpPr>
          <p:nvPr/>
        </p:nvSpPr>
        <p:spPr bwMode="auto">
          <a:xfrm>
            <a:off x="4402138" y="1870075"/>
            <a:ext cx="1144587"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Cumulative</a:t>
            </a:r>
          </a:p>
        </p:txBody>
      </p:sp>
      <p:sp>
        <p:nvSpPr>
          <p:cNvPr id="17423" name="Rectangle 14"/>
          <p:cNvSpPr>
            <a:spLocks noChangeArrowheads="1"/>
          </p:cNvSpPr>
          <p:nvPr/>
        </p:nvSpPr>
        <p:spPr bwMode="auto">
          <a:xfrm>
            <a:off x="5473700" y="1870075"/>
            <a:ext cx="793750"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Margin</a:t>
            </a:r>
          </a:p>
        </p:txBody>
      </p:sp>
      <p:sp>
        <p:nvSpPr>
          <p:cNvPr id="17424" name="Rectangle 15"/>
          <p:cNvSpPr>
            <a:spLocks noChangeArrowheads="1"/>
          </p:cNvSpPr>
          <p:nvPr/>
        </p:nvSpPr>
        <p:spPr bwMode="auto">
          <a:xfrm>
            <a:off x="2754313" y="2168525"/>
            <a:ext cx="804862"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Futures</a:t>
            </a:r>
          </a:p>
        </p:txBody>
      </p:sp>
      <p:sp>
        <p:nvSpPr>
          <p:cNvPr id="17425" name="Rectangle 16"/>
          <p:cNvSpPr>
            <a:spLocks noChangeArrowheads="1"/>
          </p:cNvSpPr>
          <p:nvPr/>
        </p:nvSpPr>
        <p:spPr bwMode="auto">
          <a:xfrm>
            <a:off x="3708400" y="2168525"/>
            <a:ext cx="588963"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Gain</a:t>
            </a:r>
          </a:p>
        </p:txBody>
      </p:sp>
      <p:sp>
        <p:nvSpPr>
          <p:cNvPr id="17426" name="Rectangle 17"/>
          <p:cNvSpPr>
            <a:spLocks noChangeArrowheads="1"/>
          </p:cNvSpPr>
          <p:nvPr/>
        </p:nvSpPr>
        <p:spPr bwMode="auto">
          <a:xfrm>
            <a:off x="4676775" y="2168525"/>
            <a:ext cx="588963"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Gain</a:t>
            </a:r>
          </a:p>
        </p:txBody>
      </p:sp>
      <p:sp>
        <p:nvSpPr>
          <p:cNvPr id="17427" name="Rectangle 18"/>
          <p:cNvSpPr>
            <a:spLocks noChangeArrowheads="1"/>
          </p:cNvSpPr>
          <p:nvPr/>
        </p:nvSpPr>
        <p:spPr bwMode="auto">
          <a:xfrm>
            <a:off x="5426075" y="2168525"/>
            <a:ext cx="882650"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Account</a:t>
            </a:r>
          </a:p>
        </p:txBody>
      </p:sp>
      <p:sp>
        <p:nvSpPr>
          <p:cNvPr id="17428" name="Rectangle 19"/>
          <p:cNvSpPr>
            <a:spLocks noChangeArrowheads="1"/>
          </p:cNvSpPr>
          <p:nvPr/>
        </p:nvSpPr>
        <p:spPr bwMode="auto">
          <a:xfrm>
            <a:off x="6284913" y="2168525"/>
            <a:ext cx="793750"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Margin</a:t>
            </a:r>
          </a:p>
        </p:txBody>
      </p:sp>
      <p:sp>
        <p:nvSpPr>
          <p:cNvPr id="17429" name="Rectangle 20"/>
          <p:cNvSpPr>
            <a:spLocks noChangeArrowheads="1"/>
          </p:cNvSpPr>
          <p:nvPr/>
        </p:nvSpPr>
        <p:spPr bwMode="auto">
          <a:xfrm>
            <a:off x="2855913" y="2466975"/>
            <a:ext cx="6127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Price</a:t>
            </a:r>
          </a:p>
        </p:txBody>
      </p:sp>
      <p:sp>
        <p:nvSpPr>
          <p:cNvPr id="17430" name="Rectangle 21"/>
          <p:cNvSpPr>
            <a:spLocks noChangeArrowheads="1"/>
          </p:cNvSpPr>
          <p:nvPr/>
        </p:nvSpPr>
        <p:spPr bwMode="auto">
          <a:xfrm>
            <a:off x="3619500" y="2466975"/>
            <a:ext cx="7143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(Loss)</a:t>
            </a:r>
          </a:p>
        </p:txBody>
      </p:sp>
      <p:sp>
        <p:nvSpPr>
          <p:cNvPr id="17431" name="Rectangle 22"/>
          <p:cNvSpPr>
            <a:spLocks noChangeArrowheads="1"/>
          </p:cNvSpPr>
          <p:nvPr/>
        </p:nvSpPr>
        <p:spPr bwMode="auto">
          <a:xfrm>
            <a:off x="4587875" y="2466975"/>
            <a:ext cx="7143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(Loss)</a:t>
            </a:r>
          </a:p>
        </p:txBody>
      </p:sp>
      <p:sp>
        <p:nvSpPr>
          <p:cNvPr id="17432" name="Rectangle 23"/>
          <p:cNvSpPr>
            <a:spLocks noChangeArrowheads="1"/>
          </p:cNvSpPr>
          <p:nvPr/>
        </p:nvSpPr>
        <p:spPr bwMode="auto">
          <a:xfrm>
            <a:off x="5440363" y="2466975"/>
            <a:ext cx="849312"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Balance</a:t>
            </a:r>
          </a:p>
        </p:txBody>
      </p:sp>
      <p:sp>
        <p:nvSpPr>
          <p:cNvPr id="17433" name="Rectangle 24"/>
          <p:cNvSpPr>
            <a:spLocks noChangeArrowheads="1"/>
          </p:cNvSpPr>
          <p:nvPr/>
        </p:nvSpPr>
        <p:spPr bwMode="auto">
          <a:xfrm>
            <a:off x="6419850" y="2466975"/>
            <a:ext cx="533400"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Call</a:t>
            </a:r>
          </a:p>
        </p:txBody>
      </p:sp>
      <p:sp>
        <p:nvSpPr>
          <p:cNvPr id="17434" name="Rectangle 25"/>
          <p:cNvSpPr>
            <a:spLocks noChangeArrowheads="1"/>
          </p:cNvSpPr>
          <p:nvPr/>
        </p:nvSpPr>
        <p:spPr bwMode="auto">
          <a:xfrm>
            <a:off x="2170113" y="2765425"/>
            <a:ext cx="531812"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Day</a:t>
            </a:r>
          </a:p>
        </p:txBody>
      </p:sp>
      <p:sp>
        <p:nvSpPr>
          <p:cNvPr id="17435" name="Rectangle 26"/>
          <p:cNvSpPr>
            <a:spLocks noChangeArrowheads="1"/>
          </p:cNvSpPr>
          <p:nvPr/>
        </p:nvSpPr>
        <p:spPr bwMode="auto">
          <a:xfrm>
            <a:off x="2809875" y="2765425"/>
            <a:ext cx="690563"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(US$)</a:t>
            </a:r>
          </a:p>
        </p:txBody>
      </p:sp>
      <p:sp>
        <p:nvSpPr>
          <p:cNvPr id="17436" name="Rectangle 27"/>
          <p:cNvSpPr>
            <a:spLocks noChangeArrowheads="1"/>
          </p:cNvSpPr>
          <p:nvPr/>
        </p:nvSpPr>
        <p:spPr bwMode="auto">
          <a:xfrm>
            <a:off x="3635375" y="2765425"/>
            <a:ext cx="690563"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(US$)</a:t>
            </a:r>
          </a:p>
        </p:txBody>
      </p:sp>
      <p:sp>
        <p:nvSpPr>
          <p:cNvPr id="17437" name="Rectangle 28"/>
          <p:cNvSpPr>
            <a:spLocks noChangeArrowheads="1"/>
          </p:cNvSpPr>
          <p:nvPr/>
        </p:nvSpPr>
        <p:spPr bwMode="auto">
          <a:xfrm>
            <a:off x="4602163" y="2765425"/>
            <a:ext cx="690562"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(US$)</a:t>
            </a:r>
          </a:p>
        </p:txBody>
      </p:sp>
      <p:sp>
        <p:nvSpPr>
          <p:cNvPr id="17438" name="Rectangle 29"/>
          <p:cNvSpPr>
            <a:spLocks noChangeArrowheads="1"/>
          </p:cNvSpPr>
          <p:nvPr/>
        </p:nvSpPr>
        <p:spPr bwMode="auto">
          <a:xfrm>
            <a:off x="5508625" y="2765425"/>
            <a:ext cx="690563"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(US$)</a:t>
            </a:r>
          </a:p>
        </p:txBody>
      </p:sp>
      <p:sp>
        <p:nvSpPr>
          <p:cNvPr id="17439" name="Rectangle 30"/>
          <p:cNvSpPr>
            <a:spLocks noChangeArrowheads="1"/>
          </p:cNvSpPr>
          <p:nvPr/>
        </p:nvSpPr>
        <p:spPr bwMode="auto">
          <a:xfrm>
            <a:off x="6315075" y="2765425"/>
            <a:ext cx="690563"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(US$)</a:t>
            </a:r>
          </a:p>
        </p:txBody>
      </p:sp>
      <p:sp>
        <p:nvSpPr>
          <p:cNvPr id="17440" name="Rectangle 31"/>
          <p:cNvSpPr>
            <a:spLocks noChangeArrowheads="1"/>
          </p:cNvSpPr>
          <p:nvPr/>
        </p:nvSpPr>
        <p:spPr bwMode="auto">
          <a:xfrm>
            <a:off x="2749550" y="3244850"/>
            <a:ext cx="747713" cy="336550"/>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900.00</a:t>
            </a:r>
          </a:p>
        </p:txBody>
      </p:sp>
      <p:sp>
        <p:nvSpPr>
          <p:cNvPr id="17441" name="Rectangle 32"/>
          <p:cNvSpPr>
            <a:spLocks noChangeArrowheads="1"/>
          </p:cNvSpPr>
          <p:nvPr/>
        </p:nvSpPr>
        <p:spPr bwMode="auto">
          <a:xfrm>
            <a:off x="5511800" y="3244850"/>
            <a:ext cx="6508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4,000</a:t>
            </a:r>
          </a:p>
        </p:txBody>
      </p:sp>
      <p:sp>
        <p:nvSpPr>
          <p:cNvPr id="17442" name="Rectangle 33"/>
          <p:cNvSpPr>
            <a:spLocks noChangeArrowheads="1"/>
          </p:cNvSpPr>
          <p:nvPr/>
        </p:nvSpPr>
        <p:spPr bwMode="auto">
          <a:xfrm>
            <a:off x="2176463" y="3602038"/>
            <a:ext cx="633412" cy="3333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5-Jun</a:t>
            </a:r>
          </a:p>
        </p:txBody>
      </p:sp>
      <p:sp>
        <p:nvSpPr>
          <p:cNvPr id="17443" name="Rectangle 34"/>
          <p:cNvSpPr>
            <a:spLocks noChangeArrowheads="1"/>
          </p:cNvSpPr>
          <p:nvPr/>
        </p:nvSpPr>
        <p:spPr bwMode="auto">
          <a:xfrm>
            <a:off x="2749550" y="3602038"/>
            <a:ext cx="747713" cy="336550"/>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897.00</a:t>
            </a:r>
          </a:p>
        </p:txBody>
      </p:sp>
      <p:sp>
        <p:nvSpPr>
          <p:cNvPr id="17444" name="Rectangle 35"/>
          <p:cNvSpPr>
            <a:spLocks noChangeArrowheads="1"/>
          </p:cNvSpPr>
          <p:nvPr/>
        </p:nvSpPr>
        <p:spPr bwMode="auto">
          <a:xfrm>
            <a:off x="3790950" y="3602038"/>
            <a:ext cx="635000"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(600)</a:t>
            </a:r>
          </a:p>
        </p:txBody>
      </p:sp>
      <p:sp>
        <p:nvSpPr>
          <p:cNvPr id="17445" name="Rectangle 36"/>
          <p:cNvSpPr>
            <a:spLocks noChangeArrowheads="1"/>
          </p:cNvSpPr>
          <p:nvPr/>
        </p:nvSpPr>
        <p:spPr bwMode="auto">
          <a:xfrm>
            <a:off x="3552825" y="3602038"/>
            <a:ext cx="3968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    </a:t>
            </a:r>
          </a:p>
        </p:txBody>
      </p:sp>
      <p:sp>
        <p:nvSpPr>
          <p:cNvPr id="17446" name="Rectangle 37"/>
          <p:cNvSpPr>
            <a:spLocks noChangeArrowheads="1"/>
          </p:cNvSpPr>
          <p:nvPr/>
        </p:nvSpPr>
        <p:spPr bwMode="auto">
          <a:xfrm>
            <a:off x="4806950" y="3602038"/>
            <a:ext cx="635000"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(600)</a:t>
            </a:r>
          </a:p>
        </p:txBody>
      </p:sp>
      <p:sp>
        <p:nvSpPr>
          <p:cNvPr id="17447" name="Rectangle 38"/>
          <p:cNvSpPr>
            <a:spLocks noChangeArrowheads="1"/>
          </p:cNvSpPr>
          <p:nvPr/>
        </p:nvSpPr>
        <p:spPr bwMode="auto">
          <a:xfrm>
            <a:off x="4475163" y="3602038"/>
            <a:ext cx="498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      </a:t>
            </a:r>
          </a:p>
        </p:txBody>
      </p:sp>
      <p:sp>
        <p:nvSpPr>
          <p:cNvPr id="17448" name="Rectangle 39"/>
          <p:cNvSpPr>
            <a:spLocks noChangeArrowheads="1"/>
          </p:cNvSpPr>
          <p:nvPr/>
        </p:nvSpPr>
        <p:spPr bwMode="auto">
          <a:xfrm>
            <a:off x="5511800" y="3602038"/>
            <a:ext cx="6508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3,400</a:t>
            </a:r>
          </a:p>
        </p:txBody>
      </p:sp>
      <p:sp>
        <p:nvSpPr>
          <p:cNvPr id="17449" name="Rectangle 40"/>
          <p:cNvSpPr>
            <a:spLocks noChangeArrowheads="1"/>
          </p:cNvSpPr>
          <p:nvPr/>
        </p:nvSpPr>
        <p:spPr bwMode="auto">
          <a:xfrm>
            <a:off x="6519863" y="3602038"/>
            <a:ext cx="2952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0</a:t>
            </a:r>
          </a:p>
        </p:txBody>
      </p:sp>
      <p:sp>
        <p:nvSpPr>
          <p:cNvPr id="17450" name="Rectangle 41"/>
          <p:cNvSpPr>
            <a:spLocks noChangeArrowheads="1"/>
          </p:cNvSpPr>
          <p:nvPr/>
        </p:nvSpPr>
        <p:spPr bwMode="auto">
          <a:xfrm>
            <a:off x="2309813" y="3721100"/>
            <a:ext cx="280987" cy="333375"/>
          </a:xfrm>
          <a:prstGeom prst="rect">
            <a:avLst/>
          </a:prstGeom>
          <a:noFill/>
          <a:ln w="12700">
            <a:noFill/>
            <a:miter lim="800000"/>
            <a:headEnd/>
            <a:tailEnd/>
          </a:ln>
        </p:spPr>
        <p:txBody>
          <a:bodyPr lIns="90488" tIns="44450" rIns="90488" bIns="44450">
            <a:spAutoFit/>
          </a:bodyPr>
          <a:lstStyle/>
          <a:p>
            <a:pPr eaLnBrk="0" hangingPunct="0"/>
            <a:r>
              <a:rPr lang="en-US" sz="1600">
                <a:solidFill>
                  <a:srgbClr val="000000"/>
                </a:solidFill>
                <a:latin typeface="Times New Roman" pitchFamily="18" charset="0"/>
              </a:rPr>
              <a:t>.</a:t>
            </a:r>
          </a:p>
        </p:txBody>
      </p:sp>
      <p:sp>
        <p:nvSpPr>
          <p:cNvPr id="17451" name="Rectangle 42"/>
          <p:cNvSpPr>
            <a:spLocks noChangeArrowheads="1"/>
          </p:cNvSpPr>
          <p:nvPr/>
        </p:nvSpPr>
        <p:spPr bwMode="auto">
          <a:xfrm>
            <a:off x="3048000" y="3721100"/>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52" name="Rectangle 43"/>
          <p:cNvSpPr>
            <a:spLocks noChangeArrowheads="1"/>
          </p:cNvSpPr>
          <p:nvPr/>
        </p:nvSpPr>
        <p:spPr bwMode="auto">
          <a:xfrm>
            <a:off x="3873500" y="3721100"/>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53" name="Rectangle 44"/>
          <p:cNvSpPr>
            <a:spLocks noChangeArrowheads="1"/>
          </p:cNvSpPr>
          <p:nvPr/>
        </p:nvSpPr>
        <p:spPr bwMode="auto">
          <a:xfrm>
            <a:off x="4840288" y="3721100"/>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54" name="Rectangle 45"/>
          <p:cNvSpPr>
            <a:spLocks noChangeArrowheads="1"/>
          </p:cNvSpPr>
          <p:nvPr/>
        </p:nvSpPr>
        <p:spPr bwMode="auto">
          <a:xfrm>
            <a:off x="5745163" y="3721100"/>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55" name="Rectangle 46"/>
          <p:cNvSpPr>
            <a:spLocks noChangeArrowheads="1"/>
          </p:cNvSpPr>
          <p:nvPr/>
        </p:nvSpPr>
        <p:spPr bwMode="auto">
          <a:xfrm>
            <a:off x="6553200" y="3721100"/>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56" name="Rectangle 47"/>
          <p:cNvSpPr>
            <a:spLocks noChangeArrowheads="1"/>
          </p:cNvSpPr>
          <p:nvPr/>
        </p:nvSpPr>
        <p:spPr bwMode="auto">
          <a:xfrm>
            <a:off x="2309813" y="3840163"/>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57" name="Rectangle 48"/>
          <p:cNvSpPr>
            <a:spLocks noChangeArrowheads="1"/>
          </p:cNvSpPr>
          <p:nvPr/>
        </p:nvSpPr>
        <p:spPr bwMode="auto">
          <a:xfrm>
            <a:off x="3048000" y="3840163"/>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58" name="Rectangle 49"/>
          <p:cNvSpPr>
            <a:spLocks noChangeArrowheads="1"/>
          </p:cNvSpPr>
          <p:nvPr/>
        </p:nvSpPr>
        <p:spPr bwMode="auto">
          <a:xfrm>
            <a:off x="3873500" y="3840163"/>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59" name="Rectangle 50"/>
          <p:cNvSpPr>
            <a:spLocks noChangeArrowheads="1"/>
          </p:cNvSpPr>
          <p:nvPr/>
        </p:nvSpPr>
        <p:spPr bwMode="auto">
          <a:xfrm>
            <a:off x="4840288" y="3840163"/>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60" name="Rectangle 51"/>
          <p:cNvSpPr>
            <a:spLocks noChangeArrowheads="1"/>
          </p:cNvSpPr>
          <p:nvPr/>
        </p:nvSpPr>
        <p:spPr bwMode="auto">
          <a:xfrm>
            <a:off x="5745163" y="3840163"/>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61" name="Rectangle 52"/>
          <p:cNvSpPr>
            <a:spLocks noChangeArrowheads="1"/>
          </p:cNvSpPr>
          <p:nvPr/>
        </p:nvSpPr>
        <p:spPr bwMode="auto">
          <a:xfrm>
            <a:off x="6553200" y="3840163"/>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62" name="Rectangle 53"/>
          <p:cNvSpPr>
            <a:spLocks noChangeArrowheads="1"/>
          </p:cNvSpPr>
          <p:nvPr/>
        </p:nvSpPr>
        <p:spPr bwMode="auto">
          <a:xfrm>
            <a:off x="2309813" y="3959225"/>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63" name="Rectangle 54"/>
          <p:cNvSpPr>
            <a:spLocks noChangeArrowheads="1"/>
          </p:cNvSpPr>
          <p:nvPr/>
        </p:nvSpPr>
        <p:spPr bwMode="auto">
          <a:xfrm>
            <a:off x="3048000" y="3959225"/>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64" name="Rectangle 55"/>
          <p:cNvSpPr>
            <a:spLocks noChangeArrowheads="1"/>
          </p:cNvSpPr>
          <p:nvPr/>
        </p:nvSpPr>
        <p:spPr bwMode="auto">
          <a:xfrm>
            <a:off x="3873500" y="3959225"/>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65" name="Rectangle 56"/>
          <p:cNvSpPr>
            <a:spLocks noChangeArrowheads="1"/>
          </p:cNvSpPr>
          <p:nvPr/>
        </p:nvSpPr>
        <p:spPr bwMode="auto">
          <a:xfrm>
            <a:off x="4840288" y="3959225"/>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66" name="Rectangle 57"/>
          <p:cNvSpPr>
            <a:spLocks noChangeArrowheads="1"/>
          </p:cNvSpPr>
          <p:nvPr/>
        </p:nvSpPr>
        <p:spPr bwMode="auto">
          <a:xfrm>
            <a:off x="5745163" y="3959225"/>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67" name="Rectangle 58"/>
          <p:cNvSpPr>
            <a:spLocks noChangeArrowheads="1"/>
          </p:cNvSpPr>
          <p:nvPr/>
        </p:nvSpPr>
        <p:spPr bwMode="auto">
          <a:xfrm>
            <a:off x="6553200" y="3959225"/>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68" name="Rectangle 59"/>
          <p:cNvSpPr>
            <a:spLocks noChangeArrowheads="1"/>
          </p:cNvSpPr>
          <p:nvPr/>
        </p:nvSpPr>
        <p:spPr bwMode="auto">
          <a:xfrm>
            <a:off x="2057400" y="4318000"/>
            <a:ext cx="735013" cy="3333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13-Jun</a:t>
            </a:r>
          </a:p>
        </p:txBody>
      </p:sp>
      <p:sp>
        <p:nvSpPr>
          <p:cNvPr id="17469" name="Rectangle 60"/>
          <p:cNvSpPr>
            <a:spLocks noChangeArrowheads="1"/>
          </p:cNvSpPr>
          <p:nvPr/>
        </p:nvSpPr>
        <p:spPr bwMode="auto">
          <a:xfrm>
            <a:off x="2749550" y="4318000"/>
            <a:ext cx="747713" cy="336550"/>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893.30</a:t>
            </a:r>
          </a:p>
        </p:txBody>
      </p:sp>
      <p:sp>
        <p:nvSpPr>
          <p:cNvPr id="17470" name="Rectangle 61"/>
          <p:cNvSpPr>
            <a:spLocks noChangeArrowheads="1"/>
          </p:cNvSpPr>
          <p:nvPr/>
        </p:nvSpPr>
        <p:spPr bwMode="auto">
          <a:xfrm>
            <a:off x="3790950" y="4318000"/>
            <a:ext cx="635000"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(420)</a:t>
            </a:r>
          </a:p>
        </p:txBody>
      </p:sp>
      <p:sp>
        <p:nvSpPr>
          <p:cNvPr id="17471" name="Rectangle 62"/>
          <p:cNvSpPr>
            <a:spLocks noChangeArrowheads="1"/>
          </p:cNvSpPr>
          <p:nvPr/>
        </p:nvSpPr>
        <p:spPr bwMode="auto">
          <a:xfrm>
            <a:off x="3552825" y="4318000"/>
            <a:ext cx="3968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    </a:t>
            </a:r>
          </a:p>
        </p:txBody>
      </p:sp>
      <p:sp>
        <p:nvSpPr>
          <p:cNvPr id="17472" name="Rectangle 63"/>
          <p:cNvSpPr>
            <a:spLocks noChangeArrowheads="1"/>
          </p:cNvSpPr>
          <p:nvPr/>
        </p:nvSpPr>
        <p:spPr bwMode="auto">
          <a:xfrm>
            <a:off x="4637088" y="4318000"/>
            <a:ext cx="787400"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(1,340)</a:t>
            </a:r>
          </a:p>
        </p:txBody>
      </p:sp>
      <p:sp>
        <p:nvSpPr>
          <p:cNvPr id="17473" name="Rectangle 64"/>
          <p:cNvSpPr>
            <a:spLocks noChangeArrowheads="1"/>
          </p:cNvSpPr>
          <p:nvPr/>
        </p:nvSpPr>
        <p:spPr bwMode="auto">
          <a:xfrm>
            <a:off x="4475163" y="4318000"/>
            <a:ext cx="3460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   </a:t>
            </a:r>
          </a:p>
        </p:txBody>
      </p:sp>
      <p:sp>
        <p:nvSpPr>
          <p:cNvPr id="17474" name="Rectangle 65"/>
          <p:cNvSpPr>
            <a:spLocks noChangeArrowheads="1"/>
          </p:cNvSpPr>
          <p:nvPr/>
        </p:nvSpPr>
        <p:spPr bwMode="auto">
          <a:xfrm>
            <a:off x="5511800" y="4318000"/>
            <a:ext cx="6508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2,660</a:t>
            </a:r>
          </a:p>
        </p:txBody>
      </p:sp>
      <p:sp>
        <p:nvSpPr>
          <p:cNvPr id="17475" name="Rectangle 66"/>
          <p:cNvSpPr>
            <a:spLocks noChangeArrowheads="1"/>
          </p:cNvSpPr>
          <p:nvPr/>
        </p:nvSpPr>
        <p:spPr bwMode="auto">
          <a:xfrm>
            <a:off x="6340475" y="4318000"/>
            <a:ext cx="6508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1,340</a:t>
            </a:r>
          </a:p>
        </p:txBody>
      </p:sp>
      <p:sp>
        <p:nvSpPr>
          <p:cNvPr id="17476" name="Rectangle 67"/>
          <p:cNvSpPr>
            <a:spLocks noChangeArrowheads="1"/>
          </p:cNvSpPr>
          <p:nvPr/>
        </p:nvSpPr>
        <p:spPr bwMode="auto">
          <a:xfrm>
            <a:off x="6281738" y="4318000"/>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 </a:t>
            </a:r>
          </a:p>
        </p:txBody>
      </p:sp>
      <p:sp>
        <p:nvSpPr>
          <p:cNvPr id="17477" name="Rectangle 68"/>
          <p:cNvSpPr>
            <a:spLocks noChangeArrowheads="1"/>
          </p:cNvSpPr>
          <p:nvPr/>
        </p:nvSpPr>
        <p:spPr bwMode="auto">
          <a:xfrm>
            <a:off x="2286000" y="4429125"/>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78" name="Rectangle 69"/>
          <p:cNvSpPr>
            <a:spLocks noChangeArrowheads="1"/>
          </p:cNvSpPr>
          <p:nvPr/>
        </p:nvSpPr>
        <p:spPr bwMode="auto">
          <a:xfrm>
            <a:off x="3048000" y="4437063"/>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79" name="Rectangle 70"/>
          <p:cNvSpPr>
            <a:spLocks noChangeArrowheads="1"/>
          </p:cNvSpPr>
          <p:nvPr/>
        </p:nvSpPr>
        <p:spPr bwMode="auto">
          <a:xfrm>
            <a:off x="3873500" y="4437063"/>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80" name="Rectangle 71"/>
          <p:cNvSpPr>
            <a:spLocks noChangeArrowheads="1"/>
          </p:cNvSpPr>
          <p:nvPr/>
        </p:nvSpPr>
        <p:spPr bwMode="auto">
          <a:xfrm>
            <a:off x="4840288" y="4437063"/>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81" name="Rectangle 72"/>
          <p:cNvSpPr>
            <a:spLocks noChangeArrowheads="1"/>
          </p:cNvSpPr>
          <p:nvPr/>
        </p:nvSpPr>
        <p:spPr bwMode="auto">
          <a:xfrm>
            <a:off x="5745163" y="4437063"/>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82" name="Rectangle 73"/>
          <p:cNvSpPr>
            <a:spLocks noChangeArrowheads="1"/>
          </p:cNvSpPr>
          <p:nvPr/>
        </p:nvSpPr>
        <p:spPr bwMode="auto">
          <a:xfrm>
            <a:off x="6553200" y="4437063"/>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83" name="Rectangle 74"/>
          <p:cNvSpPr>
            <a:spLocks noChangeArrowheads="1"/>
          </p:cNvSpPr>
          <p:nvPr/>
        </p:nvSpPr>
        <p:spPr bwMode="auto">
          <a:xfrm>
            <a:off x="2309813" y="4556125"/>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84" name="Rectangle 75"/>
          <p:cNvSpPr>
            <a:spLocks noChangeArrowheads="1"/>
          </p:cNvSpPr>
          <p:nvPr/>
        </p:nvSpPr>
        <p:spPr bwMode="auto">
          <a:xfrm>
            <a:off x="3048000" y="4556125"/>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85" name="Rectangle 76"/>
          <p:cNvSpPr>
            <a:spLocks noChangeArrowheads="1"/>
          </p:cNvSpPr>
          <p:nvPr/>
        </p:nvSpPr>
        <p:spPr bwMode="auto">
          <a:xfrm>
            <a:off x="3873500" y="4556125"/>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86" name="Rectangle 77"/>
          <p:cNvSpPr>
            <a:spLocks noChangeArrowheads="1"/>
          </p:cNvSpPr>
          <p:nvPr/>
        </p:nvSpPr>
        <p:spPr bwMode="auto">
          <a:xfrm>
            <a:off x="4840288" y="4556125"/>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87" name="Rectangle 78"/>
          <p:cNvSpPr>
            <a:spLocks noChangeArrowheads="1"/>
          </p:cNvSpPr>
          <p:nvPr/>
        </p:nvSpPr>
        <p:spPr bwMode="auto">
          <a:xfrm>
            <a:off x="5745163" y="4556125"/>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88" name="Rectangle 79"/>
          <p:cNvSpPr>
            <a:spLocks noChangeArrowheads="1"/>
          </p:cNvSpPr>
          <p:nvPr/>
        </p:nvSpPr>
        <p:spPr bwMode="auto">
          <a:xfrm>
            <a:off x="6557963" y="4470400"/>
            <a:ext cx="236537" cy="457200"/>
          </a:xfrm>
          <a:prstGeom prst="rect">
            <a:avLst/>
          </a:prstGeom>
          <a:noFill/>
          <a:ln w="12700">
            <a:noFill/>
            <a:miter lim="800000"/>
            <a:headEnd/>
            <a:tailEnd/>
          </a:ln>
        </p:spPr>
        <p:txBody>
          <a:bodyPr wrap="none" anchor="ctr"/>
          <a:lstStyle/>
          <a:p>
            <a:endParaRPr lang="en-US"/>
          </a:p>
        </p:txBody>
      </p:sp>
      <p:sp>
        <p:nvSpPr>
          <p:cNvPr id="17489" name="Rectangle 80"/>
          <p:cNvSpPr>
            <a:spLocks noChangeArrowheads="1"/>
          </p:cNvSpPr>
          <p:nvPr/>
        </p:nvSpPr>
        <p:spPr bwMode="auto">
          <a:xfrm>
            <a:off x="2309813" y="4675188"/>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90" name="Rectangle 81"/>
          <p:cNvSpPr>
            <a:spLocks noChangeArrowheads="1"/>
          </p:cNvSpPr>
          <p:nvPr/>
        </p:nvSpPr>
        <p:spPr bwMode="auto">
          <a:xfrm>
            <a:off x="3048000" y="4675188"/>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91" name="Rectangle 82"/>
          <p:cNvSpPr>
            <a:spLocks noChangeArrowheads="1"/>
          </p:cNvSpPr>
          <p:nvPr/>
        </p:nvSpPr>
        <p:spPr bwMode="auto">
          <a:xfrm>
            <a:off x="3873500" y="4675188"/>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92" name="Rectangle 83"/>
          <p:cNvSpPr>
            <a:spLocks noChangeArrowheads="1"/>
          </p:cNvSpPr>
          <p:nvPr/>
        </p:nvSpPr>
        <p:spPr bwMode="auto">
          <a:xfrm>
            <a:off x="4840288" y="4675188"/>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93" name="Rectangle 84"/>
          <p:cNvSpPr>
            <a:spLocks noChangeArrowheads="1"/>
          </p:cNvSpPr>
          <p:nvPr/>
        </p:nvSpPr>
        <p:spPr bwMode="auto">
          <a:xfrm>
            <a:off x="5745163" y="4675188"/>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94" name="Rectangle 85"/>
          <p:cNvSpPr>
            <a:spLocks noChangeArrowheads="1"/>
          </p:cNvSpPr>
          <p:nvPr/>
        </p:nvSpPr>
        <p:spPr bwMode="auto">
          <a:xfrm>
            <a:off x="6553200" y="4675188"/>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495" name="Rectangle 86"/>
          <p:cNvSpPr>
            <a:spLocks noChangeArrowheads="1"/>
          </p:cNvSpPr>
          <p:nvPr/>
        </p:nvSpPr>
        <p:spPr bwMode="auto">
          <a:xfrm>
            <a:off x="2057400" y="5035550"/>
            <a:ext cx="735013" cy="3333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19-Jun</a:t>
            </a:r>
          </a:p>
        </p:txBody>
      </p:sp>
      <p:sp>
        <p:nvSpPr>
          <p:cNvPr id="17496" name="Rectangle 87"/>
          <p:cNvSpPr>
            <a:spLocks noChangeArrowheads="1"/>
          </p:cNvSpPr>
          <p:nvPr/>
        </p:nvSpPr>
        <p:spPr bwMode="auto">
          <a:xfrm>
            <a:off x="2749550" y="5035550"/>
            <a:ext cx="747713" cy="336550"/>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887.00</a:t>
            </a:r>
          </a:p>
        </p:txBody>
      </p:sp>
      <p:sp>
        <p:nvSpPr>
          <p:cNvPr id="17497" name="Rectangle 88"/>
          <p:cNvSpPr>
            <a:spLocks noChangeArrowheads="1"/>
          </p:cNvSpPr>
          <p:nvPr/>
        </p:nvSpPr>
        <p:spPr bwMode="auto">
          <a:xfrm>
            <a:off x="3619500" y="5035550"/>
            <a:ext cx="787400"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(1,140)</a:t>
            </a:r>
          </a:p>
        </p:txBody>
      </p:sp>
      <p:sp>
        <p:nvSpPr>
          <p:cNvPr id="17498" name="Rectangle 89"/>
          <p:cNvSpPr>
            <a:spLocks noChangeArrowheads="1"/>
          </p:cNvSpPr>
          <p:nvPr/>
        </p:nvSpPr>
        <p:spPr bwMode="auto">
          <a:xfrm>
            <a:off x="3552825" y="5035550"/>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 </a:t>
            </a:r>
          </a:p>
        </p:txBody>
      </p:sp>
      <p:sp>
        <p:nvSpPr>
          <p:cNvPr id="17499" name="Rectangle 90"/>
          <p:cNvSpPr>
            <a:spLocks noChangeArrowheads="1"/>
          </p:cNvSpPr>
          <p:nvPr/>
        </p:nvSpPr>
        <p:spPr bwMode="auto">
          <a:xfrm>
            <a:off x="4637088" y="5035550"/>
            <a:ext cx="787400"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(2,600)</a:t>
            </a:r>
          </a:p>
        </p:txBody>
      </p:sp>
      <p:sp>
        <p:nvSpPr>
          <p:cNvPr id="17500" name="Rectangle 91"/>
          <p:cNvSpPr>
            <a:spLocks noChangeArrowheads="1"/>
          </p:cNvSpPr>
          <p:nvPr/>
        </p:nvSpPr>
        <p:spPr bwMode="auto">
          <a:xfrm>
            <a:off x="4475163" y="5035550"/>
            <a:ext cx="3460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   </a:t>
            </a:r>
          </a:p>
        </p:txBody>
      </p:sp>
      <p:sp>
        <p:nvSpPr>
          <p:cNvPr id="17501" name="Rectangle 92"/>
          <p:cNvSpPr>
            <a:spLocks noChangeArrowheads="1"/>
          </p:cNvSpPr>
          <p:nvPr/>
        </p:nvSpPr>
        <p:spPr bwMode="auto">
          <a:xfrm>
            <a:off x="5511800" y="5035550"/>
            <a:ext cx="6508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2,740</a:t>
            </a:r>
          </a:p>
        </p:txBody>
      </p:sp>
      <p:sp>
        <p:nvSpPr>
          <p:cNvPr id="17502" name="Rectangle 93"/>
          <p:cNvSpPr>
            <a:spLocks noChangeArrowheads="1"/>
          </p:cNvSpPr>
          <p:nvPr/>
        </p:nvSpPr>
        <p:spPr bwMode="auto">
          <a:xfrm>
            <a:off x="6340475" y="5035550"/>
            <a:ext cx="6508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1,260</a:t>
            </a:r>
          </a:p>
        </p:txBody>
      </p:sp>
      <p:sp>
        <p:nvSpPr>
          <p:cNvPr id="17503" name="Rectangle 94"/>
          <p:cNvSpPr>
            <a:spLocks noChangeArrowheads="1"/>
          </p:cNvSpPr>
          <p:nvPr/>
        </p:nvSpPr>
        <p:spPr bwMode="auto">
          <a:xfrm>
            <a:off x="6281738" y="5035550"/>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 </a:t>
            </a:r>
          </a:p>
        </p:txBody>
      </p:sp>
      <p:sp>
        <p:nvSpPr>
          <p:cNvPr id="17504" name="Rectangle 95"/>
          <p:cNvSpPr>
            <a:spLocks noChangeArrowheads="1"/>
          </p:cNvSpPr>
          <p:nvPr/>
        </p:nvSpPr>
        <p:spPr bwMode="auto">
          <a:xfrm>
            <a:off x="2309813" y="5153025"/>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505" name="Rectangle 96"/>
          <p:cNvSpPr>
            <a:spLocks noChangeArrowheads="1"/>
          </p:cNvSpPr>
          <p:nvPr/>
        </p:nvSpPr>
        <p:spPr bwMode="auto">
          <a:xfrm>
            <a:off x="3048000" y="5153025"/>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506" name="Rectangle 97"/>
          <p:cNvSpPr>
            <a:spLocks noChangeArrowheads="1"/>
          </p:cNvSpPr>
          <p:nvPr/>
        </p:nvSpPr>
        <p:spPr bwMode="auto">
          <a:xfrm>
            <a:off x="3873500" y="5153025"/>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507" name="Rectangle 98"/>
          <p:cNvSpPr>
            <a:spLocks noChangeArrowheads="1"/>
          </p:cNvSpPr>
          <p:nvPr/>
        </p:nvSpPr>
        <p:spPr bwMode="auto">
          <a:xfrm>
            <a:off x="4840288" y="5153025"/>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508" name="Rectangle 99"/>
          <p:cNvSpPr>
            <a:spLocks noChangeArrowheads="1"/>
          </p:cNvSpPr>
          <p:nvPr/>
        </p:nvSpPr>
        <p:spPr bwMode="auto">
          <a:xfrm>
            <a:off x="5745163" y="5153025"/>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509" name="Rectangle 100"/>
          <p:cNvSpPr>
            <a:spLocks noChangeArrowheads="1"/>
          </p:cNvSpPr>
          <p:nvPr/>
        </p:nvSpPr>
        <p:spPr bwMode="auto">
          <a:xfrm>
            <a:off x="6553200" y="5153025"/>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510" name="Rectangle 101"/>
          <p:cNvSpPr>
            <a:spLocks noChangeArrowheads="1"/>
          </p:cNvSpPr>
          <p:nvPr/>
        </p:nvSpPr>
        <p:spPr bwMode="auto">
          <a:xfrm>
            <a:off x="2309813" y="5272088"/>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511" name="Rectangle 102"/>
          <p:cNvSpPr>
            <a:spLocks noChangeArrowheads="1"/>
          </p:cNvSpPr>
          <p:nvPr/>
        </p:nvSpPr>
        <p:spPr bwMode="auto">
          <a:xfrm>
            <a:off x="3048000" y="5272088"/>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512" name="Rectangle 103"/>
          <p:cNvSpPr>
            <a:spLocks noChangeArrowheads="1"/>
          </p:cNvSpPr>
          <p:nvPr/>
        </p:nvSpPr>
        <p:spPr bwMode="auto">
          <a:xfrm>
            <a:off x="3873500" y="5272088"/>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513" name="Rectangle 104"/>
          <p:cNvSpPr>
            <a:spLocks noChangeArrowheads="1"/>
          </p:cNvSpPr>
          <p:nvPr/>
        </p:nvSpPr>
        <p:spPr bwMode="auto">
          <a:xfrm>
            <a:off x="4840288" y="5272088"/>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514" name="Rectangle 105"/>
          <p:cNvSpPr>
            <a:spLocks noChangeArrowheads="1"/>
          </p:cNvSpPr>
          <p:nvPr/>
        </p:nvSpPr>
        <p:spPr bwMode="auto">
          <a:xfrm>
            <a:off x="5745163" y="5272088"/>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515" name="Rectangle 106"/>
          <p:cNvSpPr>
            <a:spLocks noChangeArrowheads="1"/>
          </p:cNvSpPr>
          <p:nvPr/>
        </p:nvSpPr>
        <p:spPr bwMode="auto">
          <a:xfrm>
            <a:off x="6553200" y="5272088"/>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516" name="Rectangle 107"/>
          <p:cNvSpPr>
            <a:spLocks noChangeArrowheads="1"/>
          </p:cNvSpPr>
          <p:nvPr/>
        </p:nvSpPr>
        <p:spPr bwMode="auto">
          <a:xfrm>
            <a:off x="2309813" y="5391150"/>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517" name="Rectangle 108"/>
          <p:cNvSpPr>
            <a:spLocks noChangeArrowheads="1"/>
          </p:cNvSpPr>
          <p:nvPr/>
        </p:nvSpPr>
        <p:spPr bwMode="auto">
          <a:xfrm>
            <a:off x="3048000" y="5391150"/>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518" name="Rectangle 109"/>
          <p:cNvSpPr>
            <a:spLocks noChangeArrowheads="1"/>
          </p:cNvSpPr>
          <p:nvPr/>
        </p:nvSpPr>
        <p:spPr bwMode="auto">
          <a:xfrm>
            <a:off x="3873500" y="5391150"/>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519" name="Rectangle 110"/>
          <p:cNvSpPr>
            <a:spLocks noChangeArrowheads="1"/>
          </p:cNvSpPr>
          <p:nvPr/>
        </p:nvSpPr>
        <p:spPr bwMode="auto">
          <a:xfrm>
            <a:off x="4840288" y="5391150"/>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520" name="Rectangle 111"/>
          <p:cNvSpPr>
            <a:spLocks noChangeArrowheads="1"/>
          </p:cNvSpPr>
          <p:nvPr/>
        </p:nvSpPr>
        <p:spPr bwMode="auto">
          <a:xfrm>
            <a:off x="5745163" y="5391150"/>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521" name="Rectangle 112"/>
          <p:cNvSpPr>
            <a:spLocks noChangeArrowheads="1"/>
          </p:cNvSpPr>
          <p:nvPr/>
        </p:nvSpPr>
        <p:spPr bwMode="auto">
          <a:xfrm>
            <a:off x="6553200" y="5391150"/>
            <a:ext cx="244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a:t>
            </a:r>
          </a:p>
        </p:txBody>
      </p:sp>
      <p:sp>
        <p:nvSpPr>
          <p:cNvPr id="17522" name="Rectangle 113"/>
          <p:cNvSpPr>
            <a:spLocks noChangeArrowheads="1"/>
          </p:cNvSpPr>
          <p:nvPr/>
        </p:nvSpPr>
        <p:spPr bwMode="auto">
          <a:xfrm>
            <a:off x="2057400" y="5751513"/>
            <a:ext cx="735013" cy="3333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26-Jun</a:t>
            </a:r>
          </a:p>
        </p:txBody>
      </p:sp>
      <p:sp>
        <p:nvSpPr>
          <p:cNvPr id="17523" name="Rectangle 114"/>
          <p:cNvSpPr>
            <a:spLocks noChangeArrowheads="1"/>
          </p:cNvSpPr>
          <p:nvPr/>
        </p:nvSpPr>
        <p:spPr bwMode="auto">
          <a:xfrm>
            <a:off x="2749550" y="5751513"/>
            <a:ext cx="747713" cy="336550"/>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892.30</a:t>
            </a:r>
          </a:p>
        </p:txBody>
      </p:sp>
      <p:sp>
        <p:nvSpPr>
          <p:cNvPr id="17524" name="Rectangle 115"/>
          <p:cNvSpPr>
            <a:spLocks noChangeArrowheads="1"/>
          </p:cNvSpPr>
          <p:nvPr/>
        </p:nvSpPr>
        <p:spPr bwMode="auto">
          <a:xfrm>
            <a:off x="3876675" y="5751513"/>
            <a:ext cx="498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260</a:t>
            </a:r>
          </a:p>
        </p:txBody>
      </p:sp>
      <p:sp>
        <p:nvSpPr>
          <p:cNvPr id="17525" name="Rectangle 116"/>
          <p:cNvSpPr>
            <a:spLocks noChangeArrowheads="1"/>
          </p:cNvSpPr>
          <p:nvPr/>
        </p:nvSpPr>
        <p:spPr bwMode="auto">
          <a:xfrm>
            <a:off x="3552825" y="5751513"/>
            <a:ext cx="4984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      </a:t>
            </a:r>
          </a:p>
        </p:txBody>
      </p:sp>
      <p:sp>
        <p:nvSpPr>
          <p:cNvPr id="17526" name="Rectangle 117"/>
          <p:cNvSpPr>
            <a:spLocks noChangeArrowheads="1"/>
          </p:cNvSpPr>
          <p:nvPr/>
        </p:nvSpPr>
        <p:spPr bwMode="auto">
          <a:xfrm>
            <a:off x="4637088" y="5751513"/>
            <a:ext cx="787400"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(1,540)</a:t>
            </a:r>
          </a:p>
        </p:txBody>
      </p:sp>
      <p:sp>
        <p:nvSpPr>
          <p:cNvPr id="17527" name="Rectangle 118"/>
          <p:cNvSpPr>
            <a:spLocks noChangeArrowheads="1"/>
          </p:cNvSpPr>
          <p:nvPr/>
        </p:nvSpPr>
        <p:spPr bwMode="auto">
          <a:xfrm>
            <a:off x="4475163" y="5751513"/>
            <a:ext cx="3460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   </a:t>
            </a:r>
          </a:p>
        </p:txBody>
      </p:sp>
      <p:sp>
        <p:nvSpPr>
          <p:cNvPr id="17528" name="Rectangle 119"/>
          <p:cNvSpPr>
            <a:spLocks noChangeArrowheads="1"/>
          </p:cNvSpPr>
          <p:nvPr/>
        </p:nvSpPr>
        <p:spPr bwMode="auto">
          <a:xfrm>
            <a:off x="5511800" y="5751513"/>
            <a:ext cx="6508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5,060</a:t>
            </a:r>
          </a:p>
        </p:txBody>
      </p:sp>
      <p:sp>
        <p:nvSpPr>
          <p:cNvPr id="17529" name="Rectangle 120"/>
          <p:cNvSpPr>
            <a:spLocks noChangeArrowheads="1"/>
          </p:cNvSpPr>
          <p:nvPr/>
        </p:nvSpPr>
        <p:spPr bwMode="auto">
          <a:xfrm>
            <a:off x="6519863" y="5751513"/>
            <a:ext cx="295275" cy="346075"/>
          </a:xfrm>
          <a:prstGeom prst="rect">
            <a:avLst/>
          </a:prstGeom>
          <a:noFill/>
          <a:ln w="12700">
            <a:noFill/>
            <a:miter lim="800000"/>
            <a:headEnd/>
            <a:tailEnd/>
          </a:ln>
        </p:spPr>
        <p:txBody>
          <a:bodyPr wrap="none" lIns="90488" tIns="44450" rIns="90488" bIns="44450">
            <a:spAutoFit/>
          </a:bodyPr>
          <a:lstStyle/>
          <a:p>
            <a:pPr eaLnBrk="0" hangingPunct="0"/>
            <a:r>
              <a:rPr lang="en-US" sz="1600">
                <a:solidFill>
                  <a:srgbClr val="000000"/>
                </a:solidFill>
                <a:latin typeface="Times New Roman" pitchFamily="18" charset="0"/>
              </a:rPr>
              <a:t>0</a:t>
            </a:r>
          </a:p>
        </p:txBody>
      </p:sp>
      <p:sp>
        <p:nvSpPr>
          <p:cNvPr id="17530" name="Rectangle 121"/>
          <p:cNvSpPr>
            <a:spLocks noChangeArrowheads="1"/>
          </p:cNvSpPr>
          <p:nvPr/>
        </p:nvSpPr>
        <p:spPr bwMode="auto">
          <a:xfrm>
            <a:off x="6121400" y="5062538"/>
            <a:ext cx="307975" cy="346075"/>
          </a:xfrm>
          <a:prstGeom prst="rect">
            <a:avLst/>
          </a:prstGeom>
          <a:noFill/>
          <a:ln w="12700">
            <a:noFill/>
            <a:miter lim="800000"/>
            <a:headEnd/>
            <a:tailEnd/>
          </a:ln>
        </p:spPr>
        <p:txBody>
          <a:bodyPr wrap="none" lIns="90488" tIns="44450" rIns="90488" bIns="44450">
            <a:spAutoFit/>
          </a:bodyPr>
          <a:lstStyle/>
          <a:p>
            <a:pPr eaLnBrk="0" hangingPunct="0"/>
            <a:r>
              <a:rPr lang="en-US" sz="1600">
                <a:latin typeface="Times New Roman" pitchFamily="18" charset="0"/>
              </a:rPr>
              <a:t>+</a:t>
            </a:r>
          </a:p>
        </p:txBody>
      </p:sp>
      <p:sp>
        <p:nvSpPr>
          <p:cNvPr id="17531" name="Rectangle 122"/>
          <p:cNvSpPr>
            <a:spLocks noChangeArrowheads="1"/>
          </p:cNvSpPr>
          <p:nvPr/>
        </p:nvSpPr>
        <p:spPr bwMode="auto">
          <a:xfrm>
            <a:off x="6950075" y="4348163"/>
            <a:ext cx="307975" cy="346075"/>
          </a:xfrm>
          <a:prstGeom prst="rect">
            <a:avLst/>
          </a:prstGeom>
          <a:noFill/>
          <a:ln w="12700">
            <a:noFill/>
            <a:miter lim="800000"/>
            <a:headEnd/>
            <a:tailEnd/>
          </a:ln>
        </p:spPr>
        <p:txBody>
          <a:bodyPr wrap="none" lIns="90488" tIns="44450" rIns="90488" bIns="44450">
            <a:spAutoFit/>
          </a:bodyPr>
          <a:lstStyle/>
          <a:p>
            <a:pPr eaLnBrk="0" hangingPunct="0"/>
            <a:r>
              <a:rPr lang="en-US" sz="1600">
                <a:latin typeface="Times New Roman" pitchFamily="18" charset="0"/>
              </a:rPr>
              <a:t>=</a:t>
            </a:r>
          </a:p>
        </p:txBody>
      </p:sp>
      <p:sp>
        <p:nvSpPr>
          <p:cNvPr id="17532" name="Rectangle 123"/>
          <p:cNvSpPr>
            <a:spLocks noChangeArrowheads="1"/>
          </p:cNvSpPr>
          <p:nvPr/>
        </p:nvSpPr>
        <p:spPr bwMode="auto">
          <a:xfrm>
            <a:off x="7207250" y="4318000"/>
            <a:ext cx="650875" cy="346075"/>
          </a:xfrm>
          <a:prstGeom prst="rect">
            <a:avLst/>
          </a:prstGeom>
          <a:noFill/>
          <a:ln w="12700">
            <a:noFill/>
            <a:miter lim="800000"/>
            <a:headEnd/>
            <a:tailEnd/>
          </a:ln>
        </p:spPr>
        <p:txBody>
          <a:bodyPr wrap="none" lIns="90488" tIns="44450" rIns="90488" bIns="44450">
            <a:spAutoFit/>
          </a:bodyPr>
          <a:lstStyle/>
          <a:p>
            <a:pPr eaLnBrk="0" hangingPunct="0"/>
            <a:r>
              <a:rPr lang="en-US" sz="1600">
                <a:latin typeface="Times New Roman" pitchFamily="18" charset="0"/>
              </a:rPr>
              <a:t>4,000</a:t>
            </a:r>
          </a:p>
        </p:txBody>
      </p:sp>
      <p:sp>
        <p:nvSpPr>
          <p:cNvPr id="17533" name="Rectangle 125"/>
          <p:cNvSpPr>
            <a:spLocks noChangeArrowheads="1"/>
          </p:cNvSpPr>
          <p:nvPr/>
        </p:nvSpPr>
        <p:spPr bwMode="auto">
          <a:xfrm>
            <a:off x="6121400" y="4348163"/>
            <a:ext cx="307975" cy="346075"/>
          </a:xfrm>
          <a:prstGeom prst="rect">
            <a:avLst/>
          </a:prstGeom>
          <a:noFill/>
          <a:ln w="12700">
            <a:noFill/>
            <a:miter lim="800000"/>
            <a:headEnd/>
            <a:tailEnd/>
          </a:ln>
        </p:spPr>
        <p:txBody>
          <a:bodyPr wrap="none" lIns="90488" tIns="44450" rIns="90488" bIns="44450">
            <a:spAutoFit/>
          </a:bodyPr>
          <a:lstStyle/>
          <a:p>
            <a:pPr eaLnBrk="0" hangingPunct="0"/>
            <a:r>
              <a:rPr lang="en-US" sz="1600">
                <a:latin typeface="Times New Roman" pitchFamily="18" charset="0"/>
              </a:rPr>
              <a:t>+</a:t>
            </a:r>
          </a:p>
        </p:txBody>
      </p:sp>
      <p:sp>
        <p:nvSpPr>
          <p:cNvPr id="17534" name="Rectangle 126"/>
          <p:cNvSpPr>
            <a:spLocks noChangeArrowheads="1"/>
          </p:cNvSpPr>
          <p:nvPr/>
        </p:nvSpPr>
        <p:spPr bwMode="auto">
          <a:xfrm>
            <a:off x="6950075" y="5062538"/>
            <a:ext cx="307975" cy="346075"/>
          </a:xfrm>
          <a:prstGeom prst="rect">
            <a:avLst/>
          </a:prstGeom>
          <a:noFill/>
          <a:ln w="12700">
            <a:noFill/>
            <a:miter lim="800000"/>
            <a:headEnd/>
            <a:tailEnd/>
          </a:ln>
        </p:spPr>
        <p:txBody>
          <a:bodyPr wrap="none" lIns="90488" tIns="44450" rIns="90488" bIns="44450">
            <a:spAutoFit/>
          </a:bodyPr>
          <a:lstStyle/>
          <a:p>
            <a:pPr eaLnBrk="0" hangingPunct="0"/>
            <a:r>
              <a:rPr lang="en-US" sz="1600">
                <a:latin typeface="Times New Roman" pitchFamily="18" charset="0"/>
              </a:rPr>
              <a:t>=</a:t>
            </a:r>
          </a:p>
        </p:txBody>
      </p:sp>
      <p:sp>
        <p:nvSpPr>
          <p:cNvPr id="17535" name="Rectangle 127"/>
          <p:cNvSpPr>
            <a:spLocks noChangeArrowheads="1"/>
          </p:cNvSpPr>
          <p:nvPr/>
        </p:nvSpPr>
        <p:spPr bwMode="auto">
          <a:xfrm>
            <a:off x="7207250" y="5035550"/>
            <a:ext cx="650875" cy="346075"/>
          </a:xfrm>
          <a:prstGeom prst="rect">
            <a:avLst/>
          </a:prstGeom>
          <a:noFill/>
          <a:ln w="12700">
            <a:noFill/>
            <a:miter lim="800000"/>
            <a:headEnd/>
            <a:tailEnd/>
          </a:ln>
        </p:spPr>
        <p:txBody>
          <a:bodyPr wrap="none" lIns="90488" tIns="44450" rIns="90488" bIns="44450">
            <a:spAutoFit/>
          </a:bodyPr>
          <a:lstStyle/>
          <a:p>
            <a:pPr eaLnBrk="0" hangingPunct="0"/>
            <a:r>
              <a:rPr lang="en-US" sz="1600">
                <a:latin typeface="Times New Roman" pitchFamily="18" charset="0"/>
              </a:rPr>
              <a:t>4,000</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30724"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30725" name="Rectangle 4"/>
          <p:cNvSpPr>
            <a:spLocks noGrp="1" noChangeArrowheads="1"/>
          </p:cNvSpPr>
          <p:nvPr>
            <p:ph type="title"/>
          </p:nvPr>
        </p:nvSpPr>
        <p:spPr>
          <a:xfrm>
            <a:off x="457200" y="122238"/>
            <a:ext cx="7542213" cy="1295400"/>
          </a:xfrm>
          <a:noFill/>
        </p:spPr>
        <p:txBody>
          <a:bodyPr lIns="90488" tIns="44450" rIns="90488" bIns="44450" anchor="ctr">
            <a:normAutofit fontScale="90000"/>
          </a:bodyPr>
          <a:lstStyle/>
          <a:p>
            <a:pPr eaLnBrk="1" hangingPunct="1"/>
            <a:r>
              <a:rPr lang="en-US"/>
              <a:t>Profit from a Long Forward or Futures Position</a:t>
            </a:r>
          </a:p>
        </p:txBody>
      </p:sp>
      <p:grpSp>
        <p:nvGrpSpPr>
          <p:cNvPr id="2" name="Group 5"/>
          <p:cNvGrpSpPr>
            <a:grpSpLocks/>
          </p:cNvGrpSpPr>
          <p:nvPr/>
        </p:nvGrpSpPr>
        <p:grpSpPr bwMode="auto">
          <a:xfrm>
            <a:off x="2187575" y="2112963"/>
            <a:ext cx="5600700" cy="3792537"/>
            <a:chOff x="1378" y="1331"/>
            <a:chExt cx="3528" cy="2389"/>
          </a:xfrm>
        </p:grpSpPr>
        <p:sp>
          <p:nvSpPr>
            <p:cNvPr id="30728" name="Line 6"/>
            <p:cNvSpPr>
              <a:spLocks noChangeShapeType="1"/>
            </p:cNvSpPr>
            <p:nvPr/>
          </p:nvSpPr>
          <p:spPr bwMode="auto">
            <a:xfrm>
              <a:off x="1378" y="1368"/>
              <a:ext cx="0" cy="2352"/>
            </a:xfrm>
            <a:prstGeom prst="line">
              <a:avLst/>
            </a:prstGeom>
            <a:noFill/>
            <a:ln w="12700">
              <a:solidFill>
                <a:schemeClr val="tx1"/>
              </a:solidFill>
              <a:round/>
              <a:headEnd type="triangle" w="med" len="med"/>
              <a:tailEnd/>
            </a:ln>
          </p:spPr>
          <p:txBody>
            <a:bodyPr/>
            <a:lstStyle/>
            <a:p>
              <a:endParaRPr lang="en-US"/>
            </a:p>
          </p:txBody>
        </p:sp>
        <p:sp>
          <p:nvSpPr>
            <p:cNvPr id="30729" name="Line 7"/>
            <p:cNvSpPr>
              <a:spLocks noChangeShapeType="1"/>
            </p:cNvSpPr>
            <p:nvPr/>
          </p:nvSpPr>
          <p:spPr bwMode="auto">
            <a:xfrm>
              <a:off x="1378" y="2520"/>
              <a:ext cx="2400" cy="0"/>
            </a:xfrm>
            <a:prstGeom prst="line">
              <a:avLst/>
            </a:prstGeom>
            <a:noFill/>
            <a:ln w="12700">
              <a:solidFill>
                <a:schemeClr val="tx1"/>
              </a:solidFill>
              <a:round/>
              <a:headEnd/>
              <a:tailEnd type="triangle" w="med" len="med"/>
            </a:ln>
          </p:spPr>
          <p:txBody>
            <a:bodyPr/>
            <a:lstStyle/>
            <a:p>
              <a:endParaRPr lang="en-US"/>
            </a:p>
          </p:txBody>
        </p:sp>
        <p:sp>
          <p:nvSpPr>
            <p:cNvPr id="30730" name="Line 8"/>
            <p:cNvSpPr>
              <a:spLocks noChangeShapeType="1"/>
            </p:cNvSpPr>
            <p:nvPr/>
          </p:nvSpPr>
          <p:spPr bwMode="auto">
            <a:xfrm flipV="1">
              <a:off x="1378" y="1440"/>
              <a:ext cx="2100" cy="2100"/>
            </a:xfrm>
            <a:prstGeom prst="line">
              <a:avLst/>
            </a:prstGeom>
            <a:noFill/>
            <a:ln w="50800">
              <a:solidFill>
                <a:schemeClr val="tx1"/>
              </a:solidFill>
              <a:round/>
              <a:headEnd/>
              <a:tailEnd/>
            </a:ln>
          </p:spPr>
          <p:txBody>
            <a:bodyPr/>
            <a:lstStyle/>
            <a:p>
              <a:endParaRPr lang="en-US"/>
            </a:p>
          </p:txBody>
        </p:sp>
        <p:sp>
          <p:nvSpPr>
            <p:cNvPr id="30731" name="Rectangle 9"/>
            <p:cNvSpPr>
              <a:spLocks noChangeArrowheads="1"/>
            </p:cNvSpPr>
            <p:nvPr/>
          </p:nvSpPr>
          <p:spPr bwMode="auto">
            <a:xfrm>
              <a:off x="1397" y="1331"/>
              <a:ext cx="637" cy="325"/>
            </a:xfrm>
            <a:prstGeom prst="rect">
              <a:avLst/>
            </a:prstGeom>
            <a:noFill/>
            <a:ln w="12700">
              <a:noFill/>
              <a:miter lim="800000"/>
              <a:headEnd/>
              <a:tailEnd/>
            </a:ln>
          </p:spPr>
          <p:txBody>
            <a:bodyPr wrap="none" lIns="90488" tIns="44450" rIns="90488" bIns="44450">
              <a:spAutoFit/>
            </a:bodyPr>
            <a:lstStyle/>
            <a:p>
              <a:pPr eaLnBrk="0" hangingPunct="0"/>
              <a:r>
                <a:rPr lang="en-US" sz="2800"/>
                <a:t>Profit</a:t>
              </a:r>
            </a:p>
          </p:txBody>
        </p:sp>
        <p:sp>
          <p:nvSpPr>
            <p:cNvPr id="30732" name="Rectangle 10"/>
            <p:cNvSpPr>
              <a:spLocks noChangeArrowheads="1"/>
            </p:cNvSpPr>
            <p:nvPr/>
          </p:nvSpPr>
          <p:spPr bwMode="auto">
            <a:xfrm>
              <a:off x="2896" y="2230"/>
              <a:ext cx="2010" cy="632"/>
            </a:xfrm>
            <a:prstGeom prst="rect">
              <a:avLst/>
            </a:prstGeom>
            <a:noFill/>
            <a:ln w="12700">
              <a:noFill/>
              <a:miter lim="800000"/>
              <a:headEnd/>
              <a:tailEnd/>
            </a:ln>
          </p:spPr>
          <p:txBody>
            <a:bodyPr wrap="none" lIns="90488" tIns="44450" rIns="90488" bIns="44450">
              <a:spAutoFit/>
            </a:bodyPr>
            <a:lstStyle/>
            <a:p>
              <a:pPr eaLnBrk="0" hangingPunct="0"/>
              <a:r>
                <a:rPr lang="en-US" sz="2800"/>
                <a:t>Price of Underlying</a:t>
              </a:r>
              <a:endParaRPr lang="en-US" sz="3200"/>
            </a:p>
            <a:p>
              <a:pPr eaLnBrk="0" hangingPunct="0"/>
              <a:r>
                <a:rPr lang="en-US" sz="3200"/>
                <a:t>      </a:t>
              </a:r>
              <a:r>
                <a:rPr lang="en-US" sz="2800"/>
                <a:t>at Maturity</a:t>
              </a: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31748"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31749" name="Rectangle 4"/>
          <p:cNvSpPr>
            <a:spLocks noGrp="1" noChangeArrowheads="1"/>
          </p:cNvSpPr>
          <p:nvPr>
            <p:ph type="title"/>
          </p:nvPr>
        </p:nvSpPr>
        <p:spPr>
          <a:noFill/>
        </p:spPr>
        <p:txBody>
          <a:bodyPr lIns="90488" tIns="44450" rIns="90488" bIns="44450" anchor="ctr">
            <a:normAutofit fontScale="90000"/>
          </a:bodyPr>
          <a:lstStyle/>
          <a:p>
            <a:pPr eaLnBrk="1" hangingPunct="1"/>
            <a:r>
              <a:rPr lang="en-US"/>
              <a:t>Profit from a Short Forward or Futures Position</a:t>
            </a:r>
          </a:p>
        </p:txBody>
      </p:sp>
      <p:grpSp>
        <p:nvGrpSpPr>
          <p:cNvPr id="2" name="Group 5"/>
          <p:cNvGrpSpPr>
            <a:grpSpLocks/>
          </p:cNvGrpSpPr>
          <p:nvPr/>
        </p:nvGrpSpPr>
        <p:grpSpPr bwMode="auto">
          <a:xfrm>
            <a:off x="2187575" y="2112963"/>
            <a:ext cx="5600700" cy="3792537"/>
            <a:chOff x="1378" y="1331"/>
            <a:chExt cx="3528" cy="2389"/>
          </a:xfrm>
        </p:grpSpPr>
        <p:sp>
          <p:nvSpPr>
            <p:cNvPr id="31752" name="Line 6"/>
            <p:cNvSpPr>
              <a:spLocks noChangeShapeType="1"/>
            </p:cNvSpPr>
            <p:nvPr/>
          </p:nvSpPr>
          <p:spPr bwMode="auto">
            <a:xfrm>
              <a:off x="1378" y="1368"/>
              <a:ext cx="0" cy="2352"/>
            </a:xfrm>
            <a:prstGeom prst="line">
              <a:avLst/>
            </a:prstGeom>
            <a:noFill/>
            <a:ln w="12700">
              <a:solidFill>
                <a:schemeClr val="tx1"/>
              </a:solidFill>
              <a:round/>
              <a:headEnd type="triangle" w="med" len="med"/>
              <a:tailEnd/>
            </a:ln>
          </p:spPr>
          <p:txBody>
            <a:bodyPr/>
            <a:lstStyle/>
            <a:p>
              <a:endParaRPr lang="en-US"/>
            </a:p>
          </p:txBody>
        </p:sp>
        <p:sp>
          <p:nvSpPr>
            <p:cNvPr id="31753" name="Line 7"/>
            <p:cNvSpPr>
              <a:spLocks noChangeShapeType="1"/>
            </p:cNvSpPr>
            <p:nvPr/>
          </p:nvSpPr>
          <p:spPr bwMode="auto">
            <a:xfrm>
              <a:off x="1378" y="2520"/>
              <a:ext cx="2400" cy="0"/>
            </a:xfrm>
            <a:prstGeom prst="line">
              <a:avLst/>
            </a:prstGeom>
            <a:noFill/>
            <a:ln w="12700">
              <a:solidFill>
                <a:schemeClr val="tx1"/>
              </a:solidFill>
              <a:round/>
              <a:headEnd/>
              <a:tailEnd type="triangle" w="med" len="med"/>
            </a:ln>
          </p:spPr>
          <p:txBody>
            <a:bodyPr/>
            <a:lstStyle/>
            <a:p>
              <a:endParaRPr lang="en-US"/>
            </a:p>
          </p:txBody>
        </p:sp>
        <p:sp>
          <p:nvSpPr>
            <p:cNvPr id="31754" name="Rectangle 8"/>
            <p:cNvSpPr>
              <a:spLocks noChangeArrowheads="1"/>
            </p:cNvSpPr>
            <p:nvPr/>
          </p:nvSpPr>
          <p:spPr bwMode="auto">
            <a:xfrm>
              <a:off x="1397" y="1331"/>
              <a:ext cx="637" cy="325"/>
            </a:xfrm>
            <a:prstGeom prst="rect">
              <a:avLst/>
            </a:prstGeom>
            <a:noFill/>
            <a:ln w="12700">
              <a:noFill/>
              <a:miter lim="800000"/>
              <a:headEnd/>
              <a:tailEnd/>
            </a:ln>
          </p:spPr>
          <p:txBody>
            <a:bodyPr wrap="none" lIns="90488" tIns="44450" rIns="90488" bIns="44450">
              <a:spAutoFit/>
            </a:bodyPr>
            <a:lstStyle/>
            <a:p>
              <a:pPr eaLnBrk="0" hangingPunct="0"/>
              <a:r>
                <a:rPr lang="en-US" sz="2800"/>
                <a:t>Profit</a:t>
              </a:r>
            </a:p>
          </p:txBody>
        </p:sp>
        <p:sp>
          <p:nvSpPr>
            <p:cNvPr id="31755" name="Rectangle 9"/>
            <p:cNvSpPr>
              <a:spLocks noChangeArrowheads="1"/>
            </p:cNvSpPr>
            <p:nvPr/>
          </p:nvSpPr>
          <p:spPr bwMode="auto">
            <a:xfrm>
              <a:off x="2896" y="2230"/>
              <a:ext cx="2010" cy="632"/>
            </a:xfrm>
            <a:prstGeom prst="rect">
              <a:avLst/>
            </a:prstGeom>
            <a:noFill/>
            <a:ln w="12700">
              <a:noFill/>
              <a:miter lim="800000"/>
              <a:headEnd/>
              <a:tailEnd/>
            </a:ln>
          </p:spPr>
          <p:txBody>
            <a:bodyPr wrap="none" lIns="90488" tIns="44450" rIns="90488" bIns="44450">
              <a:spAutoFit/>
            </a:bodyPr>
            <a:lstStyle/>
            <a:p>
              <a:pPr eaLnBrk="0" hangingPunct="0"/>
              <a:r>
                <a:rPr lang="en-US" sz="2800"/>
                <a:t>Price of Underlying</a:t>
              </a:r>
              <a:endParaRPr lang="en-US" sz="3200"/>
            </a:p>
            <a:p>
              <a:pPr eaLnBrk="0" hangingPunct="0"/>
              <a:r>
                <a:rPr lang="en-US" sz="3200"/>
                <a:t>      </a:t>
              </a:r>
              <a:r>
                <a:rPr lang="en-US" sz="2800"/>
                <a:t>at Maturity</a:t>
              </a:r>
            </a:p>
          </p:txBody>
        </p:sp>
        <p:sp>
          <p:nvSpPr>
            <p:cNvPr id="31756" name="Line 10"/>
            <p:cNvSpPr>
              <a:spLocks noChangeShapeType="1"/>
            </p:cNvSpPr>
            <p:nvPr/>
          </p:nvSpPr>
          <p:spPr bwMode="auto">
            <a:xfrm>
              <a:off x="1378" y="1530"/>
              <a:ext cx="2070" cy="2070"/>
            </a:xfrm>
            <a:prstGeom prst="line">
              <a:avLst/>
            </a:prstGeom>
            <a:noFill/>
            <a:ln w="50800">
              <a:solidFill>
                <a:schemeClr val="tx1"/>
              </a:solidFill>
              <a:round/>
              <a:headEnd/>
              <a:tailEnd/>
            </a:ln>
          </p:spPr>
          <p:txBody>
            <a:bodyPr/>
            <a:lstStyle/>
            <a:p>
              <a:endParaRPr lang="en-US"/>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r>
              <a:rPr lang="en-US" dirty="0"/>
              <a:t>Forward Contracts </a:t>
            </a:r>
            <a:r>
              <a:rPr lang="en-US" dirty="0" err="1"/>
              <a:t>vs</a:t>
            </a:r>
            <a:r>
              <a:rPr lang="en-US" dirty="0"/>
              <a:t> Futures Contracts</a:t>
            </a:r>
            <a:endParaRPr lang="en-US" sz="2400" dirty="0"/>
          </a:p>
        </p:txBody>
      </p:sp>
      <p:graphicFrame>
        <p:nvGraphicFramePr>
          <p:cNvPr id="6" name="Content Placeholder 5"/>
          <p:cNvGraphicFramePr>
            <a:graphicFrameLocks noGrp="1"/>
          </p:cNvGraphicFramePr>
          <p:nvPr>
            <p:ph idx="1"/>
          </p:nvPr>
        </p:nvGraphicFramePr>
        <p:xfrm>
          <a:off x="571500" y="2071688"/>
          <a:ext cx="8229600" cy="2600655"/>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5615">
                <a:tc>
                  <a:txBody>
                    <a:bodyPr/>
                    <a:lstStyle/>
                    <a:p>
                      <a:r>
                        <a:rPr lang="en-US" b="1" i="1" dirty="0"/>
                        <a:t>Forward</a:t>
                      </a:r>
                    </a:p>
                  </a:txBody>
                  <a:tcPr/>
                </a:tc>
                <a:tc>
                  <a:txBody>
                    <a:bodyPr/>
                    <a:lstStyle/>
                    <a:p>
                      <a:r>
                        <a:rPr lang="en-US" b="1" i="1" dirty="0"/>
                        <a:t>Futures</a:t>
                      </a:r>
                    </a:p>
                  </a:txBody>
                  <a:tcPr/>
                </a:tc>
                <a:extLst>
                  <a:ext uri="{0D108BD9-81ED-4DB2-BD59-A6C34878D82A}">
                    <a16:rowId xmlns:a16="http://schemas.microsoft.com/office/drawing/2014/main" val="10000"/>
                  </a:ext>
                </a:extLst>
              </a:tr>
              <a:tr h="370840">
                <a:tc>
                  <a:txBody>
                    <a:bodyPr/>
                    <a:lstStyle/>
                    <a:p>
                      <a:r>
                        <a:rPr lang="en-US" dirty="0"/>
                        <a:t>Private contract between two parties</a:t>
                      </a:r>
                    </a:p>
                  </a:txBody>
                  <a:tcPr/>
                </a:tc>
                <a:tc>
                  <a:txBody>
                    <a:bodyPr/>
                    <a:lstStyle/>
                    <a:p>
                      <a:r>
                        <a:rPr lang="en-US" dirty="0"/>
                        <a:t>Traded on an exchange</a:t>
                      </a:r>
                    </a:p>
                  </a:txBody>
                  <a:tcPr/>
                </a:tc>
                <a:extLst>
                  <a:ext uri="{0D108BD9-81ED-4DB2-BD59-A6C34878D82A}">
                    <a16:rowId xmlns:a16="http://schemas.microsoft.com/office/drawing/2014/main" val="10001"/>
                  </a:ext>
                </a:extLst>
              </a:tr>
              <a:tr h="370840">
                <a:tc>
                  <a:txBody>
                    <a:bodyPr/>
                    <a:lstStyle/>
                    <a:p>
                      <a:r>
                        <a:rPr lang="en-US" dirty="0"/>
                        <a:t>Not standardized</a:t>
                      </a:r>
                    </a:p>
                  </a:txBody>
                  <a:tcPr/>
                </a:tc>
                <a:tc>
                  <a:txBody>
                    <a:bodyPr/>
                    <a:lstStyle/>
                    <a:p>
                      <a:r>
                        <a:rPr lang="en-US" dirty="0"/>
                        <a:t>Standardized</a:t>
                      </a:r>
                    </a:p>
                  </a:txBody>
                  <a:tcPr/>
                </a:tc>
                <a:extLst>
                  <a:ext uri="{0D108BD9-81ED-4DB2-BD59-A6C34878D82A}">
                    <a16:rowId xmlns:a16="http://schemas.microsoft.com/office/drawing/2014/main" val="10002"/>
                  </a:ext>
                </a:extLst>
              </a:tr>
              <a:tr h="370840">
                <a:tc>
                  <a:txBody>
                    <a:bodyPr/>
                    <a:lstStyle/>
                    <a:p>
                      <a:r>
                        <a:rPr lang="en-US" dirty="0"/>
                        <a:t>Usually one specified delivery date</a:t>
                      </a:r>
                    </a:p>
                  </a:txBody>
                  <a:tcPr/>
                </a:tc>
                <a:tc>
                  <a:txBody>
                    <a:bodyPr/>
                    <a:lstStyle/>
                    <a:p>
                      <a:r>
                        <a:rPr lang="en-US" dirty="0"/>
                        <a:t>Range of delivery dates</a:t>
                      </a:r>
                    </a:p>
                  </a:txBody>
                  <a:tcPr/>
                </a:tc>
                <a:extLst>
                  <a:ext uri="{0D108BD9-81ED-4DB2-BD59-A6C34878D82A}">
                    <a16:rowId xmlns:a16="http://schemas.microsoft.com/office/drawing/2014/main" val="10003"/>
                  </a:ext>
                </a:extLst>
              </a:tr>
              <a:tr h="370840">
                <a:tc>
                  <a:txBody>
                    <a:bodyPr/>
                    <a:lstStyle/>
                    <a:p>
                      <a:r>
                        <a:rPr lang="en-US" dirty="0"/>
                        <a:t>Settled at end of contract</a:t>
                      </a:r>
                    </a:p>
                  </a:txBody>
                  <a:tcPr/>
                </a:tc>
                <a:tc>
                  <a:txBody>
                    <a:bodyPr/>
                    <a:lstStyle/>
                    <a:p>
                      <a:r>
                        <a:rPr lang="en-US" dirty="0"/>
                        <a:t>Settled daily</a:t>
                      </a:r>
                    </a:p>
                  </a:txBody>
                  <a:tcPr/>
                </a:tc>
                <a:extLst>
                  <a:ext uri="{0D108BD9-81ED-4DB2-BD59-A6C34878D82A}">
                    <a16:rowId xmlns:a16="http://schemas.microsoft.com/office/drawing/2014/main" val="10004"/>
                  </a:ext>
                </a:extLst>
              </a:tr>
              <a:tr h="370840">
                <a:tc>
                  <a:txBody>
                    <a:bodyPr/>
                    <a:lstStyle/>
                    <a:p>
                      <a:r>
                        <a:rPr lang="en-US" dirty="0"/>
                        <a:t>Delivery or final settlement usual</a:t>
                      </a:r>
                    </a:p>
                  </a:txBody>
                  <a:tcPr/>
                </a:tc>
                <a:tc>
                  <a:txBody>
                    <a:bodyPr/>
                    <a:lstStyle/>
                    <a:p>
                      <a:r>
                        <a:rPr lang="en-US" dirty="0"/>
                        <a:t>Usually closed out prior to maturity</a:t>
                      </a:r>
                    </a:p>
                  </a:txBody>
                  <a:tcPr/>
                </a:tc>
                <a:extLst>
                  <a:ext uri="{0D108BD9-81ED-4DB2-BD59-A6C34878D82A}">
                    <a16:rowId xmlns:a16="http://schemas.microsoft.com/office/drawing/2014/main" val="10005"/>
                  </a:ext>
                </a:extLst>
              </a:tr>
              <a:tr h="370840">
                <a:tc>
                  <a:txBody>
                    <a:bodyPr/>
                    <a:lstStyle/>
                    <a:p>
                      <a:r>
                        <a:rPr lang="en-US" dirty="0"/>
                        <a:t>Some credit risk</a:t>
                      </a:r>
                    </a:p>
                  </a:txBody>
                  <a:tcPr/>
                </a:tc>
                <a:tc>
                  <a:txBody>
                    <a:bodyPr/>
                    <a:lstStyle/>
                    <a:p>
                      <a:r>
                        <a:rPr lang="en-US" dirty="0"/>
                        <a:t>Virtually no credit risk</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Problem</a:t>
            </a:r>
          </a:p>
        </p:txBody>
      </p:sp>
      <p:sp>
        <p:nvSpPr>
          <p:cNvPr id="3" name="Content Placeholder 2"/>
          <p:cNvSpPr>
            <a:spLocks noGrp="1"/>
          </p:cNvSpPr>
          <p:nvPr>
            <p:ph idx="1"/>
          </p:nvPr>
        </p:nvSpPr>
        <p:spPr>
          <a:xfrm>
            <a:off x="457200" y="990600"/>
            <a:ext cx="8229600" cy="5638800"/>
          </a:xfrm>
        </p:spPr>
        <p:txBody>
          <a:bodyPr/>
          <a:lstStyle/>
          <a:p>
            <a:pPr marL="514350" indent="-514350">
              <a:buNone/>
            </a:pPr>
            <a:r>
              <a:rPr lang="en-US" dirty="0"/>
              <a:t>1. A trader enters into a one-year short forward contract to sell an asset for $60 when the spot price is $58. The spot price in one year proves to be $63. What is the trader's gain or loss? </a:t>
            </a:r>
          </a:p>
          <a:p>
            <a:pPr marL="514350" indent="-514350">
              <a:buNone/>
            </a:pPr>
            <a:r>
              <a:rPr lang="en-US" dirty="0"/>
              <a:t>2. A company enters into a long futures contract to buy 1,000 units of a commodity for $20 per unit. The initial margin is $6,000 and the maintenance margin is $4,000. What futures price will allow $2,000 to be withdrawn from the margin account?</a:t>
            </a:r>
          </a:p>
          <a:p>
            <a:pPr marL="514350" indent="-514350">
              <a:buAutoNum type="arabicPeriod"/>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Problem </a:t>
            </a:r>
          </a:p>
        </p:txBody>
      </p:sp>
      <p:sp>
        <p:nvSpPr>
          <p:cNvPr id="3" name="Content Placeholder 2"/>
          <p:cNvSpPr>
            <a:spLocks noGrp="1"/>
          </p:cNvSpPr>
          <p:nvPr>
            <p:ph idx="1"/>
          </p:nvPr>
        </p:nvSpPr>
        <p:spPr>
          <a:xfrm>
            <a:off x="457200" y="990600"/>
            <a:ext cx="8229600" cy="5257800"/>
          </a:xfrm>
        </p:spPr>
        <p:txBody>
          <a:bodyPr/>
          <a:lstStyle/>
          <a:p>
            <a:pPr marL="514350" indent="-514350">
              <a:buNone/>
            </a:pPr>
            <a:r>
              <a:rPr lang="en-US" dirty="0"/>
              <a:t>3.  A company enters into a short futures contract to sell 50,000 pounds of cotton for 70 cents per pound. The initial margin is $4,000 and the maintenance margin is $3,000. What is the futures price above which there will be a margin call?  </a:t>
            </a:r>
          </a:p>
          <a:p>
            <a:pPr marL="514350" indent="-514350">
              <a:buNone/>
            </a:pPr>
            <a:r>
              <a:rPr lang="en-US" dirty="0"/>
              <a:t> </a:t>
            </a:r>
          </a:p>
          <a:p>
            <a:pPr marL="514350" indent="-51435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68313" y="0"/>
            <a:ext cx="7543800" cy="1125538"/>
          </a:xfrm>
        </p:spPr>
        <p:txBody>
          <a:bodyPr/>
          <a:lstStyle/>
          <a:p>
            <a:pPr eaLnBrk="1" hangingPunct="1"/>
            <a:r>
              <a:rPr lang="en-US"/>
              <a:t>Options</a:t>
            </a:r>
          </a:p>
        </p:txBody>
      </p:sp>
      <p:sp>
        <p:nvSpPr>
          <p:cNvPr id="30724" name="Rectangle 3"/>
          <p:cNvSpPr>
            <a:spLocks noGrp="1" noChangeArrowheads="1"/>
          </p:cNvSpPr>
          <p:nvPr>
            <p:ph type="body" idx="1"/>
          </p:nvPr>
        </p:nvSpPr>
        <p:spPr>
          <a:xfrm>
            <a:off x="381000" y="990600"/>
            <a:ext cx="8763000" cy="5135563"/>
          </a:xfrm>
        </p:spPr>
        <p:txBody>
          <a:bodyPr/>
          <a:lstStyle/>
          <a:p>
            <a:pPr eaLnBrk="1" hangingPunct="1"/>
            <a:r>
              <a:rPr lang="en-US" sz="3600" dirty="0"/>
              <a:t>A call option is an option to buy a certain asset (</a:t>
            </a:r>
            <a:r>
              <a:rPr lang="en-US" sz="3600" dirty="0">
                <a:solidFill>
                  <a:srgbClr val="FF0000"/>
                </a:solidFill>
              </a:rPr>
              <a:t>underlying</a:t>
            </a:r>
            <a:r>
              <a:rPr lang="en-US" sz="3600" dirty="0"/>
              <a:t> asset) by a certain date (expiration date  or maturity) for a certain price (the strike price or exercise price)</a:t>
            </a:r>
          </a:p>
          <a:p>
            <a:pPr eaLnBrk="1" hangingPunct="1"/>
            <a:r>
              <a:rPr lang="en-US" sz="3600" dirty="0"/>
              <a:t>A put option is an option to sell a certain asset (</a:t>
            </a:r>
            <a:r>
              <a:rPr lang="en-US" sz="3600" dirty="0">
                <a:solidFill>
                  <a:srgbClr val="FF0000"/>
                </a:solidFill>
              </a:rPr>
              <a:t>underlying</a:t>
            </a:r>
            <a:r>
              <a:rPr lang="en-US" sz="3600" dirty="0"/>
              <a:t> asset) by a certain date (expiration date  or maturity) for a certain price (the strike price or exercise price)</a:t>
            </a:r>
            <a:endParaRPr lang="en-US" sz="3600" i="1" dirty="0"/>
          </a:p>
          <a:p>
            <a:pPr eaLnBrk="1" hangingPunct="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t>Options vs Futures/Forwards</a:t>
            </a:r>
          </a:p>
        </p:txBody>
      </p:sp>
      <p:sp>
        <p:nvSpPr>
          <p:cNvPr id="34820" name="Rectangle 3"/>
          <p:cNvSpPr>
            <a:spLocks noGrp="1" noChangeArrowheads="1"/>
          </p:cNvSpPr>
          <p:nvPr>
            <p:ph type="body" idx="1"/>
          </p:nvPr>
        </p:nvSpPr>
        <p:spPr/>
        <p:txBody>
          <a:bodyPr/>
          <a:lstStyle/>
          <a:p>
            <a:pPr eaLnBrk="1" hangingPunct="1"/>
            <a:r>
              <a:rPr lang="en-US" dirty="0"/>
              <a:t>A futures/forward contract gives the holder </a:t>
            </a:r>
            <a:r>
              <a:rPr lang="en-US" dirty="0">
                <a:solidFill>
                  <a:srgbClr val="FF0000"/>
                </a:solidFill>
              </a:rPr>
              <a:t>the obligation</a:t>
            </a:r>
            <a:r>
              <a:rPr lang="en-US" dirty="0"/>
              <a:t> to buy or sell at a certain price</a:t>
            </a:r>
          </a:p>
          <a:p>
            <a:pPr eaLnBrk="1" hangingPunct="1"/>
            <a:r>
              <a:rPr lang="en-US" dirty="0"/>
              <a:t>An option gives the holder </a:t>
            </a:r>
            <a:r>
              <a:rPr lang="en-US" dirty="0">
                <a:solidFill>
                  <a:srgbClr val="FF0000"/>
                </a:solidFill>
              </a:rPr>
              <a:t>the right </a:t>
            </a:r>
            <a:r>
              <a:rPr lang="en-US" dirty="0"/>
              <a:t>to buy or sell at a certain price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t>American vs European Options</a:t>
            </a:r>
          </a:p>
        </p:txBody>
      </p:sp>
      <p:sp>
        <p:nvSpPr>
          <p:cNvPr id="31748" name="Rectangle 3"/>
          <p:cNvSpPr>
            <a:spLocks noGrp="1" noChangeArrowheads="1"/>
          </p:cNvSpPr>
          <p:nvPr>
            <p:ph type="body" idx="1"/>
          </p:nvPr>
        </p:nvSpPr>
        <p:spPr/>
        <p:txBody>
          <a:bodyPr/>
          <a:lstStyle/>
          <a:p>
            <a:pPr eaLnBrk="1" hangingPunct="1"/>
            <a:r>
              <a:rPr lang="en-US" dirty="0"/>
              <a:t>An American option can be exercised at any time during its life</a:t>
            </a:r>
          </a:p>
          <a:p>
            <a:pPr eaLnBrk="1" hangingPunct="1"/>
            <a:r>
              <a:rPr lang="en-US" dirty="0"/>
              <a:t>A European option can be exercised only at maturity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outline</a:t>
            </a:r>
          </a:p>
        </p:txBody>
      </p:sp>
      <p:sp>
        <p:nvSpPr>
          <p:cNvPr id="3" name="Content Placeholder 2"/>
          <p:cNvSpPr>
            <a:spLocks noGrp="1"/>
          </p:cNvSpPr>
          <p:nvPr>
            <p:ph idx="1"/>
          </p:nvPr>
        </p:nvSpPr>
        <p:spPr/>
        <p:txBody>
          <a:bodyPr/>
          <a:lstStyle/>
          <a:p>
            <a:pPr>
              <a:buNone/>
            </a:pPr>
            <a:r>
              <a:rPr lang="en-US" dirty="0"/>
              <a:t>1. The Nature of Derivatives</a:t>
            </a:r>
          </a:p>
          <a:p>
            <a:pPr>
              <a:buNone/>
            </a:pPr>
            <a:r>
              <a:rPr lang="en-US" dirty="0"/>
              <a:t>2. Ways Derivatives are Used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noFill/>
        </p:spPr>
        <p:txBody>
          <a:bodyPr lIns="90488" tIns="44450" rIns="90488" bIns="44450" anchor="ctr"/>
          <a:lstStyle/>
          <a:p>
            <a:pPr eaLnBrk="1" hangingPunct="1"/>
            <a:r>
              <a:rPr lang="en-US"/>
              <a:t>Option Positions</a:t>
            </a:r>
          </a:p>
        </p:txBody>
      </p:sp>
      <p:sp>
        <p:nvSpPr>
          <p:cNvPr id="16388" name="Rectangle 3"/>
          <p:cNvSpPr>
            <a:spLocks noGrp="1" noChangeArrowheads="1"/>
          </p:cNvSpPr>
          <p:nvPr>
            <p:ph type="body" idx="1"/>
          </p:nvPr>
        </p:nvSpPr>
        <p:spPr>
          <a:xfrm>
            <a:off x="3314700" y="2124075"/>
            <a:ext cx="5816600" cy="4114800"/>
          </a:xfrm>
          <a:noFill/>
        </p:spPr>
        <p:txBody>
          <a:bodyPr lIns="90488" tIns="44450" rIns="90488" bIns="44450"/>
          <a:lstStyle/>
          <a:p>
            <a:pPr eaLnBrk="1" hangingPunct="1"/>
            <a:r>
              <a:rPr lang="en-US" sz="3600"/>
              <a:t>Long call</a:t>
            </a:r>
          </a:p>
          <a:p>
            <a:pPr eaLnBrk="1" hangingPunct="1"/>
            <a:r>
              <a:rPr lang="en-US" sz="3600"/>
              <a:t>Long put</a:t>
            </a:r>
          </a:p>
          <a:p>
            <a:pPr eaLnBrk="1" hangingPunct="1"/>
            <a:r>
              <a:rPr lang="en-US" sz="3600"/>
              <a:t>Short call</a:t>
            </a:r>
          </a:p>
          <a:p>
            <a:pPr eaLnBrk="1" hangingPunct="1"/>
            <a:r>
              <a:rPr lang="en-US" sz="3600"/>
              <a:t>Short put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European Call option-example (a)</a:t>
            </a:r>
          </a:p>
        </p:txBody>
      </p:sp>
      <p:sp>
        <p:nvSpPr>
          <p:cNvPr id="3" name="Content Placeholder 2"/>
          <p:cNvSpPr>
            <a:spLocks noGrp="1"/>
          </p:cNvSpPr>
          <p:nvPr>
            <p:ph idx="1"/>
          </p:nvPr>
        </p:nvSpPr>
        <p:spPr/>
        <p:txBody>
          <a:bodyPr/>
          <a:lstStyle/>
          <a:p>
            <a:r>
              <a:rPr lang="en-US" dirty="0"/>
              <a:t>A European call option with a strike price of $100 to purchase 100 shares of a certain stock. The current stock price is $98, the expiration date of the option is in 4 months, and the price of an option to purchase one share is $5 (</a:t>
            </a:r>
            <a:r>
              <a:rPr lang="en-US" dirty="0">
                <a:solidFill>
                  <a:srgbClr val="FF0000"/>
                </a:solidFill>
              </a:rPr>
              <a:t>call premium/call price</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European Call option-example (b)</a:t>
            </a:r>
          </a:p>
        </p:txBody>
      </p:sp>
      <p:sp>
        <p:nvSpPr>
          <p:cNvPr id="3" name="Content Placeholder 2"/>
          <p:cNvSpPr>
            <a:spLocks noGrp="1"/>
          </p:cNvSpPr>
          <p:nvPr>
            <p:ph idx="1"/>
          </p:nvPr>
        </p:nvSpPr>
        <p:spPr>
          <a:xfrm>
            <a:off x="304800" y="1295400"/>
            <a:ext cx="7924800" cy="4830763"/>
          </a:xfrm>
        </p:spPr>
        <p:txBody>
          <a:bodyPr/>
          <a:lstStyle/>
          <a:p>
            <a:r>
              <a:rPr lang="en-US" dirty="0"/>
              <a:t>On the expiration date,</a:t>
            </a:r>
          </a:p>
          <a:p>
            <a:pPr>
              <a:buNone/>
            </a:pPr>
            <a:r>
              <a:rPr lang="en-US" dirty="0"/>
              <a:t>  - If ST(stock price = $115) is above $100 </a:t>
            </a:r>
            <a:r>
              <a:rPr lang="en-US" dirty="0">
                <a:sym typeface="Wingdings" pitchFamily="2" charset="2"/>
              </a:rPr>
              <a:t> The investor will choose to exercise Makes a gain of $15 per share or $1500   A net profit of $1000.</a:t>
            </a:r>
          </a:p>
          <a:p>
            <a:pPr>
              <a:buNone/>
            </a:pPr>
            <a:r>
              <a:rPr lang="en-US" dirty="0">
                <a:sym typeface="Wingdings" pitchFamily="2" charset="2"/>
              </a:rPr>
              <a:t>-  If ST is less than $100  The investor will choose not to exercise.  Losses $5 per share of $500.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57200" y="304800"/>
            <a:ext cx="8077200" cy="1295400"/>
          </a:xfrm>
          <a:noFill/>
        </p:spPr>
        <p:txBody>
          <a:bodyPr lIns="90488" tIns="44450" rIns="90488" bIns="44450" anchor="ctr">
            <a:normAutofit fontScale="90000"/>
          </a:bodyPr>
          <a:lstStyle/>
          <a:p>
            <a:pPr eaLnBrk="1" hangingPunct="1"/>
            <a:r>
              <a:rPr lang="en-US" dirty="0"/>
              <a:t>Long Call </a:t>
            </a:r>
            <a:br>
              <a:rPr lang="en-US" dirty="0"/>
            </a:br>
            <a:endParaRPr lang="en-US" dirty="0"/>
          </a:p>
        </p:txBody>
      </p:sp>
      <p:sp>
        <p:nvSpPr>
          <p:cNvPr id="17412" name="Rectangle 3"/>
          <p:cNvSpPr>
            <a:spLocks noGrp="1" noChangeArrowheads="1"/>
          </p:cNvSpPr>
          <p:nvPr>
            <p:ph type="body" idx="1"/>
          </p:nvPr>
        </p:nvSpPr>
        <p:spPr>
          <a:xfrm>
            <a:off x="685800" y="1600200"/>
            <a:ext cx="8172450" cy="4114800"/>
          </a:xfrm>
          <a:noFill/>
        </p:spPr>
        <p:txBody>
          <a:bodyPr lIns="90488" tIns="44450" rIns="90488" bIns="44450"/>
          <a:lstStyle/>
          <a:p>
            <a:pPr eaLnBrk="1" hangingPunct="1">
              <a:buFont typeface="Wingdings" pitchFamily="2" charset="2"/>
              <a:buNone/>
            </a:pPr>
            <a:r>
              <a:rPr lang="en-US"/>
              <a:t>  	</a:t>
            </a:r>
            <a:r>
              <a:rPr lang="en-US" sz="2400"/>
              <a:t>Profit from buying one European call option: option price = $5, strike price = $100.</a:t>
            </a:r>
          </a:p>
        </p:txBody>
      </p:sp>
      <p:grpSp>
        <p:nvGrpSpPr>
          <p:cNvPr id="2" name="Group 4"/>
          <p:cNvGrpSpPr>
            <a:grpSpLocks/>
          </p:cNvGrpSpPr>
          <p:nvPr/>
        </p:nvGrpSpPr>
        <p:grpSpPr bwMode="auto">
          <a:xfrm>
            <a:off x="1566863" y="2819400"/>
            <a:ext cx="6637337" cy="3200400"/>
            <a:chOff x="987" y="1707"/>
            <a:chExt cx="4181" cy="1973"/>
          </a:xfrm>
        </p:grpSpPr>
        <p:sp>
          <p:nvSpPr>
            <p:cNvPr id="17415" name="Line 5"/>
            <p:cNvSpPr>
              <a:spLocks noChangeShapeType="1"/>
            </p:cNvSpPr>
            <p:nvPr/>
          </p:nvSpPr>
          <p:spPr bwMode="auto">
            <a:xfrm>
              <a:off x="1248" y="1721"/>
              <a:ext cx="0" cy="1959"/>
            </a:xfrm>
            <a:prstGeom prst="line">
              <a:avLst/>
            </a:prstGeom>
            <a:noFill/>
            <a:ln w="12700">
              <a:solidFill>
                <a:schemeClr val="tx1"/>
              </a:solidFill>
              <a:round/>
              <a:headEnd type="triangle" w="med" len="med"/>
              <a:tailEnd/>
            </a:ln>
          </p:spPr>
          <p:txBody>
            <a:bodyPr wrap="none" anchor="ctr"/>
            <a:lstStyle/>
            <a:p>
              <a:endParaRPr lang="en-US"/>
            </a:p>
          </p:txBody>
        </p:sp>
        <p:sp>
          <p:nvSpPr>
            <p:cNvPr id="17416" name="Line 6"/>
            <p:cNvSpPr>
              <a:spLocks noChangeShapeType="1"/>
            </p:cNvSpPr>
            <p:nvPr/>
          </p:nvSpPr>
          <p:spPr bwMode="auto">
            <a:xfrm>
              <a:off x="1530" y="3204"/>
              <a:ext cx="3386" cy="0"/>
            </a:xfrm>
            <a:prstGeom prst="line">
              <a:avLst/>
            </a:prstGeom>
            <a:noFill/>
            <a:ln w="12700">
              <a:solidFill>
                <a:schemeClr val="tx1"/>
              </a:solidFill>
              <a:round/>
              <a:headEnd/>
              <a:tailEnd type="triangle" w="med" len="med"/>
            </a:ln>
          </p:spPr>
          <p:txBody>
            <a:bodyPr wrap="none" anchor="ctr"/>
            <a:lstStyle/>
            <a:p>
              <a:endParaRPr lang="en-US"/>
            </a:p>
          </p:txBody>
        </p:sp>
        <p:sp>
          <p:nvSpPr>
            <p:cNvPr id="17417" name="Line 7"/>
            <p:cNvSpPr>
              <a:spLocks noChangeShapeType="1"/>
            </p:cNvSpPr>
            <p:nvPr/>
          </p:nvSpPr>
          <p:spPr bwMode="auto">
            <a:xfrm flipV="1">
              <a:off x="1448" y="3110"/>
              <a:ext cx="36" cy="174"/>
            </a:xfrm>
            <a:prstGeom prst="line">
              <a:avLst/>
            </a:prstGeom>
            <a:noFill/>
            <a:ln w="12700">
              <a:solidFill>
                <a:schemeClr val="tx1"/>
              </a:solidFill>
              <a:round/>
              <a:headEnd/>
              <a:tailEnd/>
            </a:ln>
          </p:spPr>
          <p:txBody>
            <a:bodyPr wrap="none" anchor="ctr"/>
            <a:lstStyle/>
            <a:p>
              <a:endParaRPr lang="en-US"/>
            </a:p>
          </p:txBody>
        </p:sp>
        <p:sp>
          <p:nvSpPr>
            <p:cNvPr id="17418" name="Line 8"/>
            <p:cNvSpPr>
              <a:spLocks noChangeShapeType="1"/>
            </p:cNvSpPr>
            <p:nvPr/>
          </p:nvSpPr>
          <p:spPr bwMode="auto">
            <a:xfrm flipH="1" flipV="1">
              <a:off x="1486" y="3112"/>
              <a:ext cx="39" cy="92"/>
            </a:xfrm>
            <a:prstGeom prst="line">
              <a:avLst/>
            </a:prstGeom>
            <a:noFill/>
            <a:ln w="12700">
              <a:solidFill>
                <a:schemeClr val="tx1"/>
              </a:solidFill>
              <a:round/>
              <a:headEnd/>
              <a:tailEnd/>
            </a:ln>
          </p:spPr>
          <p:txBody>
            <a:bodyPr wrap="none" anchor="ctr"/>
            <a:lstStyle/>
            <a:p>
              <a:endParaRPr lang="en-US"/>
            </a:p>
          </p:txBody>
        </p:sp>
        <p:sp>
          <p:nvSpPr>
            <p:cNvPr id="17419" name="Line 9"/>
            <p:cNvSpPr>
              <a:spLocks noChangeShapeType="1"/>
            </p:cNvSpPr>
            <p:nvPr/>
          </p:nvSpPr>
          <p:spPr bwMode="auto">
            <a:xfrm flipH="1" flipV="1">
              <a:off x="1392" y="3111"/>
              <a:ext cx="51" cy="175"/>
            </a:xfrm>
            <a:prstGeom prst="line">
              <a:avLst/>
            </a:prstGeom>
            <a:noFill/>
            <a:ln w="12700">
              <a:solidFill>
                <a:schemeClr val="tx1"/>
              </a:solidFill>
              <a:round/>
              <a:headEnd/>
              <a:tailEnd/>
            </a:ln>
          </p:spPr>
          <p:txBody>
            <a:bodyPr wrap="none" anchor="ctr"/>
            <a:lstStyle/>
            <a:p>
              <a:endParaRPr lang="en-US"/>
            </a:p>
          </p:txBody>
        </p:sp>
        <p:sp>
          <p:nvSpPr>
            <p:cNvPr id="17420" name="Line 10"/>
            <p:cNvSpPr>
              <a:spLocks noChangeShapeType="1"/>
            </p:cNvSpPr>
            <p:nvPr/>
          </p:nvSpPr>
          <p:spPr bwMode="auto">
            <a:xfrm flipH="1">
              <a:off x="1361" y="3121"/>
              <a:ext cx="38" cy="75"/>
            </a:xfrm>
            <a:prstGeom prst="line">
              <a:avLst/>
            </a:prstGeom>
            <a:noFill/>
            <a:ln w="12700">
              <a:solidFill>
                <a:schemeClr val="tx1"/>
              </a:solidFill>
              <a:round/>
              <a:headEnd/>
              <a:tailEnd/>
            </a:ln>
          </p:spPr>
          <p:txBody>
            <a:bodyPr wrap="none" anchor="ctr"/>
            <a:lstStyle/>
            <a:p>
              <a:endParaRPr lang="en-US"/>
            </a:p>
          </p:txBody>
        </p:sp>
        <p:sp>
          <p:nvSpPr>
            <p:cNvPr id="17421" name="Line 11"/>
            <p:cNvSpPr>
              <a:spLocks noChangeShapeType="1"/>
            </p:cNvSpPr>
            <p:nvPr/>
          </p:nvSpPr>
          <p:spPr bwMode="auto">
            <a:xfrm flipH="1">
              <a:off x="1245" y="3206"/>
              <a:ext cx="115" cy="0"/>
            </a:xfrm>
            <a:prstGeom prst="line">
              <a:avLst/>
            </a:prstGeom>
            <a:noFill/>
            <a:ln w="12700">
              <a:solidFill>
                <a:schemeClr val="tx1"/>
              </a:solidFill>
              <a:round/>
              <a:headEnd/>
              <a:tailEnd/>
            </a:ln>
          </p:spPr>
          <p:txBody>
            <a:bodyPr wrap="none" anchor="ctr"/>
            <a:lstStyle/>
            <a:p>
              <a:endParaRPr lang="en-US"/>
            </a:p>
          </p:txBody>
        </p:sp>
        <p:sp>
          <p:nvSpPr>
            <p:cNvPr id="17422" name="Line 12"/>
            <p:cNvSpPr>
              <a:spLocks noChangeShapeType="1"/>
            </p:cNvSpPr>
            <p:nvPr/>
          </p:nvSpPr>
          <p:spPr bwMode="auto">
            <a:xfrm>
              <a:off x="1253" y="2772"/>
              <a:ext cx="39" cy="0"/>
            </a:xfrm>
            <a:prstGeom prst="line">
              <a:avLst/>
            </a:prstGeom>
            <a:noFill/>
            <a:ln w="12700">
              <a:solidFill>
                <a:schemeClr val="tx1"/>
              </a:solidFill>
              <a:round/>
              <a:headEnd/>
              <a:tailEnd/>
            </a:ln>
          </p:spPr>
          <p:txBody>
            <a:bodyPr wrap="none" anchor="ctr"/>
            <a:lstStyle/>
            <a:p>
              <a:endParaRPr lang="en-US"/>
            </a:p>
          </p:txBody>
        </p:sp>
        <p:sp>
          <p:nvSpPr>
            <p:cNvPr id="17423" name="Line 13"/>
            <p:cNvSpPr>
              <a:spLocks noChangeShapeType="1"/>
            </p:cNvSpPr>
            <p:nvPr/>
          </p:nvSpPr>
          <p:spPr bwMode="auto">
            <a:xfrm>
              <a:off x="1256" y="2337"/>
              <a:ext cx="39" cy="0"/>
            </a:xfrm>
            <a:prstGeom prst="line">
              <a:avLst/>
            </a:prstGeom>
            <a:noFill/>
            <a:ln w="12700">
              <a:solidFill>
                <a:schemeClr val="tx1"/>
              </a:solidFill>
              <a:round/>
              <a:headEnd/>
              <a:tailEnd/>
            </a:ln>
          </p:spPr>
          <p:txBody>
            <a:bodyPr wrap="none" anchor="ctr"/>
            <a:lstStyle/>
            <a:p>
              <a:endParaRPr lang="en-US"/>
            </a:p>
          </p:txBody>
        </p:sp>
        <p:sp>
          <p:nvSpPr>
            <p:cNvPr id="17424" name="Line 14"/>
            <p:cNvSpPr>
              <a:spLocks noChangeShapeType="1"/>
            </p:cNvSpPr>
            <p:nvPr/>
          </p:nvSpPr>
          <p:spPr bwMode="auto">
            <a:xfrm>
              <a:off x="1252" y="1911"/>
              <a:ext cx="39" cy="0"/>
            </a:xfrm>
            <a:prstGeom prst="line">
              <a:avLst/>
            </a:prstGeom>
            <a:noFill/>
            <a:ln w="12700">
              <a:solidFill>
                <a:schemeClr val="tx1"/>
              </a:solidFill>
              <a:round/>
              <a:headEnd/>
              <a:tailEnd/>
            </a:ln>
          </p:spPr>
          <p:txBody>
            <a:bodyPr wrap="none" anchor="ctr"/>
            <a:lstStyle/>
            <a:p>
              <a:endParaRPr lang="en-US"/>
            </a:p>
          </p:txBody>
        </p:sp>
        <p:sp>
          <p:nvSpPr>
            <p:cNvPr id="17425" name="Line 15"/>
            <p:cNvSpPr>
              <a:spLocks noChangeShapeType="1"/>
            </p:cNvSpPr>
            <p:nvPr/>
          </p:nvSpPr>
          <p:spPr bwMode="auto">
            <a:xfrm>
              <a:off x="1596" y="3158"/>
              <a:ext cx="0" cy="39"/>
            </a:xfrm>
            <a:prstGeom prst="line">
              <a:avLst/>
            </a:prstGeom>
            <a:noFill/>
            <a:ln w="12700">
              <a:solidFill>
                <a:schemeClr val="tx1"/>
              </a:solidFill>
              <a:round/>
              <a:headEnd/>
              <a:tailEnd/>
            </a:ln>
          </p:spPr>
          <p:txBody>
            <a:bodyPr wrap="none" anchor="ctr"/>
            <a:lstStyle/>
            <a:p>
              <a:endParaRPr lang="en-US"/>
            </a:p>
          </p:txBody>
        </p:sp>
        <p:sp>
          <p:nvSpPr>
            <p:cNvPr id="17426" name="Line 16"/>
            <p:cNvSpPr>
              <a:spLocks noChangeShapeType="1"/>
            </p:cNvSpPr>
            <p:nvPr/>
          </p:nvSpPr>
          <p:spPr bwMode="auto">
            <a:xfrm>
              <a:off x="2028" y="3158"/>
              <a:ext cx="0" cy="39"/>
            </a:xfrm>
            <a:prstGeom prst="line">
              <a:avLst/>
            </a:prstGeom>
            <a:noFill/>
            <a:ln w="12700">
              <a:solidFill>
                <a:schemeClr val="tx1"/>
              </a:solidFill>
              <a:round/>
              <a:headEnd/>
              <a:tailEnd/>
            </a:ln>
          </p:spPr>
          <p:txBody>
            <a:bodyPr wrap="none" anchor="ctr"/>
            <a:lstStyle/>
            <a:p>
              <a:endParaRPr lang="en-US"/>
            </a:p>
          </p:txBody>
        </p:sp>
        <p:sp>
          <p:nvSpPr>
            <p:cNvPr id="17427" name="Line 17"/>
            <p:cNvSpPr>
              <a:spLocks noChangeShapeType="1"/>
            </p:cNvSpPr>
            <p:nvPr/>
          </p:nvSpPr>
          <p:spPr bwMode="auto">
            <a:xfrm>
              <a:off x="2457" y="3158"/>
              <a:ext cx="0" cy="39"/>
            </a:xfrm>
            <a:prstGeom prst="line">
              <a:avLst/>
            </a:prstGeom>
            <a:noFill/>
            <a:ln w="12700">
              <a:solidFill>
                <a:schemeClr val="tx1"/>
              </a:solidFill>
              <a:round/>
              <a:headEnd/>
              <a:tailEnd/>
            </a:ln>
          </p:spPr>
          <p:txBody>
            <a:bodyPr wrap="none" anchor="ctr"/>
            <a:lstStyle/>
            <a:p>
              <a:endParaRPr lang="en-US"/>
            </a:p>
          </p:txBody>
        </p:sp>
        <p:sp>
          <p:nvSpPr>
            <p:cNvPr id="17428" name="Line 18"/>
            <p:cNvSpPr>
              <a:spLocks noChangeShapeType="1"/>
            </p:cNvSpPr>
            <p:nvPr/>
          </p:nvSpPr>
          <p:spPr bwMode="auto">
            <a:xfrm>
              <a:off x="2892" y="3158"/>
              <a:ext cx="0" cy="39"/>
            </a:xfrm>
            <a:prstGeom prst="line">
              <a:avLst/>
            </a:prstGeom>
            <a:noFill/>
            <a:ln w="12700">
              <a:solidFill>
                <a:schemeClr val="tx1"/>
              </a:solidFill>
              <a:round/>
              <a:headEnd/>
              <a:tailEnd/>
            </a:ln>
          </p:spPr>
          <p:txBody>
            <a:bodyPr wrap="none" anchor="ctr"/>
            <a:lstStyle/>
            <a:p>
              <a:endParaRPr lang="en-US"/>
            </a:p>
          </p:txBody>
        </p:sp>
        <p:sp>
          <p:nvSpPr>
            <p:cNvPr id="17429" name="Line 19"/>
            <p:cNvSpPr>
              <a:spLocks noChangeShapeType="1"/>
            </p:cNvSpPr>
            <p:nvPr/>
          </p:nvSpPr>
          <p:spPr bwMode="auto">
            <a:xfrm>
              <a:off x="3324" y="3158"/>
              <a:ext cx="0" cy="39"/>
            </a:xfrm>
            <a:prstGeom prst="line">
              <a:avLst/>
            </a:prstGeom>
            <a:noFill/>
            <a:ln w="12700">
              <a:solidFill>
                <a:schemeClr val="tx1"/>
              </a:solidFill>
              <a:round/>
              <a:headEnd/>
              <a:tailEnd/>
            </a:ln>
          </p:spPr>
          <p:txBody>
            <a:bodyPr wrap="none" anchor="ctr"/>
            <a:lstStyle/>
            <a:p>
              <a:endParaRPr lang="en-US"/>
            </a:p>
          </p:txBody>
        </p:sp>
        <p:sp>
          <p:nvSpPr>
            <p:cNvPr id="17430" name="Line 20"/>
            <p:cNvSpPr>
              <a:spLocks noChangeShapeType="1"/>
            </p:cNvSpPr>
            <p:nvPr/>
          </p:nvSpPr>
          <p:spPr bwMode="auto">
            <a:xfrm>
              <a:off x="3753" y="3158"/>
              <a:ext cx="0" cy="39"/>
            </a:xfrm>
            <a:prstGeom prst="line">
              <a:avLst/>
            </a:prstGeom>
            <a:noFill/>
            <a:ln w="12700">
              <a:solidFill>
                <a:schemeClr val="tx1"/>
              </a:solidFill>
              <a:round/>
              <a:headEnd/>
              <a:tailEnd/>
            </a:ln>
          </p:spPr>
          <p:txBody>
            <a:bodyPr wrap="none" anchor="ctr"/>
            <a:lstStyle/>
            <a:p>
              <a:endParaRPr lang="en-US"/>
            </a:p>
          </p:txBody>
        </p:sp>
        <p:sp>
          <p:nvSpPr>
            <p:cNvPr id="17431" name="Line 21"/>
            <p:cNvSpPr>
              <a:spLocks noChangeShapeType="1"/>
            </p:cNvSpPr>
            <p:nvPr/>
          </p:nvSpPr>
          <p:spPr bwMode="auto">
            <a:xfrm>
              <a:off x="4185" y="3158"/>
              <a:ext cx="0" cy="39"/>
            </a:xfrm>
            <a:prstGeom prst="line">
              <a:avLst/>
            </a:prstGeom>
            <a:noFill/>
            <a:ln w="12700">
              <a:solidFill>
                <a:schemeClr val="tx1"/>
              </a:solidFill>
              <a:round/>
              <a:headEnd/>
              <a:tailEnd/>
            </a:ln>
          </p:spPr>
          <p:txBody>
            <a:bodyPr wrap="none" anchor="ctr"/>
            <a:lstStyle/>
            <a:p>
              <a:endParaRPr lang="en-US"/>
            </a:p>
          </p:txBody>
        </p:sp>
        <p:sp>
          <p:nvSpPr>
            <p:cNvPr id="17432" name="Line 22"/>
            <p:cNvSpPr>
              <a:spLocks noChangeShapeType="1"/>
            </p:cNvSpPr>
            <p:nvPr/>
          </p:nvSpPr>
          <p:spPr bwMode="auto">
            <a:xfrm>
              <a:off x="1254" y="3633"/>
              <a:ext cx="39" cy="0"/>
            </a:xfrm>
            <a:prstGeom prst="line">
              <a:avLst/>
            </a:prstGeom>
            <a:noFill/>
            <a:ln w="12700">
              <a:solidFill>
                <a:schemeClr val="tx1"/>
              </a:solidFill>
              <a:round/>
              <a:headEnd/>
              <a:tailEnd/>
            </a:ln>
          </p:spPr>
          <p:txBody>
            <a:bodyPr wrap="none" anchor="ctr"/>
            <a:lstStyle/>
            <a:p>
              <a:endParaRPr lang="en-US"/>
            </a:p>
          </p:txBody>
        </p:sp>
        <p:sp>
          <p:nvSpPr>
            <p:cNvPr id="17433" name="Line 23"/>
            <p:cNvSpPr>
              <a:spLocks noChangeShapeType="1"/>
            </p:cNvSpPr>
            <p:nvPr/>
          </p:nvSpPr>
          <p:spPr bwMode="auto">
            <a:xfrm flipH="1">
              <a:off x="1245" y="3420"/>
              <a:ext cx="37" cy="0"/>
            </a:xfrm>
            <a:prstGeom prst="line">
              <a:avLst/>
            </a:prstGeom>
            <a:noFill/>
            <a:ln w="12700">
              <a:solidFill>
                <a:schemeClr val="tx1"/>
              </a:solidFill>
              <a:round/>
              <a:headEnd/>
              <a:tailEnd/>
            </a:ln>
          </p:spPr>
          <p:txBody>
            <a:bodyPr wrap="none" anchor="ctr"/>
            <a:lstStyle/>
            <a:p>
              <a:endParaRPr lang="en-US"/>
            </a:p>
          </p:txBody>
        </p:sp>
        <p:sp>
          <p:nvSpPr>
            <p:cNvPr id="17434" name="Line 24"/>
            <p:cNvSpPr>
              <a:spLocks noChangeShapeType="1"/>
            </p:cNvSpPr>
            <p:nvPr/>
          </p:nvSpPr>
          <p:spPr bwMode="auto">
            <a:xfrm>
              <a:off x="1620" y="3404"/>
              <a:ext cx="1335" cy="0"/>
            </a:xfrm>
            <a:prstGeom prst="line">
              <a:avLst/>
            </a:prstGeom>
            <a:noFill/>
            <a:ln w="50800">
              <a:solidFill>
                <a:schemeClr val="tx1"/>
              </a:solidFill>
              <a:round/>
              <a:headEnd/>
              <a:tailEnd/>
            </a:ln>
          </p:spPr>
          <p:txBody>
            <a:bodyPr wrap="none" anchor="ctr"/>
            <a:lstStyle/>
            <a:p>
              <a:endParaRPr lang="en-US"/>
            </a:p>
          </p:txBody>
        </p:sp>
        <p:sp>
          <p:nvSpPr>
            <p:cNvPr id="17435" name="Line 25"/>
            <p:cNvSpPr>
              <a:spLocks noChangeShapeType="1"/>
            </p:cNvSpPr>
            <p:nvPr/>
          </p:nvSpPr>
          <p:spPr bwMode="auto">
            <a:xfrm flipV="1">
              <a:off x="2925" y="1951"/>
              <a:ext cx="1393" cy="1457"/>
            </a:xfrm>
            <a:prstGeom prst="line">
              <a:avLst/>
            </a:prstGeom>
            <a:noFill/>
            <a:ln w="50800">
              <a:solidFill>
                <a:schemeClr val="tx1"/>
              </a:solidFill>
              <a:round/>
              <a:headEnd/>
              <a:tailEnd/>
            </a:ln>
          </p:spPr>
          <p:txBody>
            <a:bodyPr wrap="none" anchor="ctr"/>
            <a:lstStyle/>
            <a:p>
              <a:endParaRPr lang="en-US"/>
            </a:p>
          </p:txBody>
        </p:sp>
        <p:sp>
          <p:nvSpPr>
            <p:cNvPr id="17436" name="Rectangle 26"/>
            <p:cNvSpPr>
              <a:spLocks noChangeArrowheads="1"/>
            </p:cNvSpPr>
            <p:nvPr/>
          </p:nvSpPr>
          <p:spPr bwMode="auto">
            <a:xfrm>
              <a:off x="987" y="1765"/>
              <a:ext cx="328" cy="280"/>
            </a:xfrm>
            <a:prstGeom prst="rect">
              <a:avLst/>
            </a:prstGeom>
            <a:noFill/>
            <a:ln w="12700">
              <a:noFill/>
              <a:miter lim="800000"/>
              <a:headEnd/>
              <a:tailEnd/>
            </a:ln>
          </p:spPr>
          <p:txBody>
            <a:bodyPr wrap="none" lIns="90488" tIns="44450" rIns="90488" bIns="44450">
              <a:spAutoFit/>
            </a:bodyPr>
            <a:lstStyle/>
            <a:p>
              <a:pPr eaLnBrk="0" hangingPunct="0"/>
              <a:r>
                <a:rPr lang="en-US" sz="2400"/>
                <a:t>30</a:t>
              </a:r>
            </a:p>
          </p:txBody>
        </p:sp>
        <p:sp>
          <p:nvSpPr>
            <p:cNvPr id="17437" name="Rectangle 27"/>
            <p:cNvSpPr>
              <a:spLocks noChangeArrowheads="1"/>
            </p:cNvSpPr>
            <p:nvPr/>
          </p:nvSpPr>
          <p:spPr bwMode="auto">
            <a:xfrm>
              <a:off x="987" y="2221"/>
              <a:ext cx="328" cy="280"/>
            </a:xfrm>
            <a:prstGeom prst="rect">
              <a:avLst/>
            </a:prstGeom>
            <a:noFill/>
            <a:ln w="12700">
              <a:noFill/>
              <a:miter lim="800000"/>
              <a:headEnd/>
              <a:tailEnd/>
            </a:ln>
          </p:spPr>
          <p:txBody>
            <a:bodyPr wrap="none" lIns="90488" tIns="44450" rIns="90488" bIns="44450">
              <a:spAutoFit/>
            </a:bodyPr>
            <a:lstStyle/>
            <a:p>
              <a:pPr eaLnBrk="0" hangingPunct="0"/>
              <a:r>
                <a:rPr lang="en-US" sz="2400"/>
                <a:t>20</a:t>
              </a:r>
            </a:p>
          </p:txBody>
        </p:sp>
        <p:sp>
          <p:nvSpPr>
            <p:cNvPr id="17438" name="Rectangle 28"/>
            <p:cNvSpPr>
              <a:spLocks noChangeArrowheads="1"/>
            </p:cNvSpPr>
            <p:nvPr/>
          </p:nvSpPr>
          <p:spPr bwMode="auto">
            <a:xfrm>
              <a:off x="999" y="2655"/>
              <a:ext cx="328" cy="280"/>
            </a:xfrm>
            <a:prstGeom prst="rect">
              <a:avLst/>
            </a:prstGeom>
            <a:noFill/>
            <a:ln w="12700">
              <a:noFill/>
              <a:miter lim="800000"/>
              <a:headEnd/>
              <a:tailEnd/>
            </a:ln>
          </p:spPr>
          <p:txBody>
            <a:bodyPr wrap="none" lIns="90488" tIns="44450" rIns="90488" bIns="44450">
              <a:spAutoFit/>
            </a:bodyPr>
            <a:lstStyle/>
            <a:p>
              <a:pPr eaLnBrk="0" hangingPunct="0"/>
              <a:r>
                <a:rPr lang="en-US" sz="2400"/>
                <a:t>10</a:t>
              </a:r>
            </a:p>
          </p:txBody>
        </p:sp>
        <p:sp>
          <p:nvSpPr>
            <p:cNvPr id="17439" name="Rectangle 29"/>
            <p:cNvSpPr>
              <a:spLocks noChangeArrowheads="1"/>
            </p:cNvSpPr>
            <p:nvPr/>
          </p:nvSpPr>
          <p:spPr bwMode="auto">
            <a:xfrm>
              <a:off x="1059" y="3063"/>
              <a:ext cx="221" cy="280"/>
            </a:xfrm>
            <a:prstGeom prst="rect">
              <a:avLst/>
            </a:prstGeom>
            <a:noFill/>
            <a:ln w="12700">
              <a:noFill/>
              <a:miter lim="800000"/>
              <a:headEnd/>
              <a:tailEnd/>
            </a:ln>
          </p:spPr>
          <p:txBody>
            <a:bodyPr wrap="none" lIns="90488" tIns="44450" rIns="90488" bIns="44450">
              <a:spAutoFit/>
            </a:bodyPr>
            <a:lstStyle/>
            <a:p>
              <a:pPr eaLnBrk="0" hangingPunct="0"/>
              <a:r>
                <a:rPr lang="en-US" sz="2400"/>
                <a:t>0</a:t>
              </a:r>
            </a:p>
          </p:txBody>
        </p:sp>
        <p:sp>
          <p:nvSpPr>
            <p:cNvPr id="17440" name="Rectangle 30"/>
            <p:cNvSpPr>
              <a:spLocks noChangeArrowheads="1"/>
            </p:cNvSpPr>
            <p:nvPr/>
          </p:nvSpPr>
          <p:spPr bwMode="auto">
            <a:xfrm>
              <a:off x="1011" y="3279"/>
              <a:ext cx="285" cy="280"/>
            </a:xfrm>
            <a:prstGeom prst="rect">
              <a:avLst/>
            </a:prstGeom>
            <a:noFill/>
            <a:ln w="12700">
              <a:noFill/>
              <a:miter lim="800000"/>
              <a:headEnd/>
              <a:tailEnd/>
            </a:ln>
          </p:spPr>
          <p:txBody>
            <a:bodyPr wrap="none" lIns="90488" tIns="44450" rIns="90488" bIns="44450">
              <a:spAutoFit/>
            </a:bodyPr>
            <a:lstStyle/>
            <a:p>
              <a:pPr eaLnBrk="0" hangingPunct="0"/>
              <a:r>
                <a:rPr lang="en-US" sz="2400"/>
                <a:t>-5</a:t>
              </a:r>
            </a:p>
          </p:txBody>
        </p:sp>
        <p:sp>
          <p:nvSpPr>
            <p:cNvPr id="17441" name="Rectangle 31"/>
            <p:cNvSpPr>
              <a:spLocks noChangeArrowheads="1"/>
            </p:cNvSpPr>
            <p:nvPr/>
          </p:nvSpPr>
          <p:spPr bwMode="auto">
            <a:xfrm>
              <a:off x="1464" y="2859"/>
              <a:ext cx="328" cy="280"/>
            </a:xfrm>
            <a:prstGeom prst="rect">
              <a:avLst/>
            </a:prstGeom>
            <a:noFill/>
            <a:ln w="12700">
              <a:noFill/>
              <a:miter lim="800000"/>
              <a:headEnd/>
              <a:tailEnd/>
            </a:ln>
          </p:spPr>
          <p:txBody>
            <a:bodyPr wrap="none" lIns="90488" tIns="44450" rIns="90488" bIns="44450">
              <a:spAutoFit/>
            </a:bodyPr>
            <a:lstStyle/>
            <a:p>
              <a:pPr eaLnBrk="0" hangingPunct="0"/>
              <a:r>
                <a:rPr lang="en-US" sz="2400"/>
                <a:t>70</a:t>
              </a:r>
            </a:p>
          </p:txBody>
        </p:sp>
        <p:sp>
          <p:nvSpPr>
            <p:cNvPr id="17442" name="Rectangle 32"/>
            <p:cNvSpPr>
              <a:spLocks noChangeArrowheads="1"/>
            </p:cNvSpPr>
            <p:nvPr/>
          </p:nvSpPr>
          <p:spPr bwMode="auto">
            <a:xfrm>
              <a:off x="1896" y="2859"/>
              <a:ext cx="328" cy="280"/>
            </a:xfrm>
            <a:prstGeom prst="rect">
              <a:avLst/>
            </a:prstGeom>
            <a:noFill/>
            <a:ln w="12700">
              <a:noFill/>
              <a:miter lim="800000"/>
              <a:headEnd/>
              <a:tailEnd/>
            </a:ln>
          </p:spPr>
          <p:txBody>
            <a:bodyPr wrap="none" lIns="90488" tIns="44450" rIns="90488" bIns="44450">
              <a:spAutoFit/>
            </a:bodyPr>
            <a:lstStyle/>
            <a:p>
              <a:pPr eaLnBrk="0" hangingPunct="0"/>
              <a:r>
                <a:rPr lang="en-US" sz="2400"/>
                <a:t>80</a:t>
              </a:r>
            </a:p>
          </p:txBody>
        </p:sp>
        <p:sp>
          <p:nvSpPr>
            <p:cNvPr id="17443" name="Rectangle 33"/>
            <p:cNvSpPr>
              <a:spLocks noChangeArrowheads="1"/>
            </p:cNvSpPr>
            <p:nvPr/>
          </p:nvSpPr>
          <p:spPr bwMode="auto">
            <a:xfrm>
              <a:off x="2316" y="2859"/>
              <a:ext cx="328" cy="280"/>
            </a:xfrm>
            <a:prstGeom prst="rect">
              <a:avLst/>
            </a:prstGeom>
            <a:noFill/>
            <a:ln w="12700">
              <a:noFill/>
              <a:miter lim="800000"/>
              <a:headEnd/>
              <a:tailEnd/>
            </a:ln>
          </p:spPr>
          <p:txBody>
            <a:bodyPr wrap="none" lIns="90488" tIns="44450" rIns="90488" bIns="44450">
              <a:spAutoFit/>
            </a:bodyPr>
            <a:lstStyle/>
            <a:p>
              <a:pPr eaLnBrk="0" hangingPunct="0"/>
              <a:r>
                <a:rPr lang="en-US" sz="2400"/>
                <a:t>90</a:t>
              </a:r>
            </a:p>
          </p:txBody>
        </p:sp>
        <p:sp>
          <p:nvSpPr>
            <p:cNvPr id="17444" name="Rectangle 34"/>
            <p:cNvSpPr>
              <a:spLocks noChangeArrowheads="1"/>
            </p:cNvSpPr>
            <p:nvPr/>
          </p:nvSpPr>
          <p:spPr bwMode="auto">
            <a:xfrm>
              <a:off x="2727" y="2859"/>
              <a:ext cx="435" cy="280"/>
            </a:xfrm>
            <a:prstGeom prst="rect">
              <a:avLst/>
            </a:prstGeom>
            <a:noFill/>
            <a:ln w="12700">
              <a:noFill/>
              <a:miter lim="800000"/>
              <a:headEnd/>
              <a:tailEnd/>
            </a:ln>
          </p:spPr>
          <p:txBody>
            <a:bodyPr wrap="none" lIns="90488" tIns="44450" rIns="90488" bIns="44450">
              <a:spAutoFit/>
            </a:bodyPr>
            <a:lstStyle/>
            <a:p>
              <a:pPr eaLnBrk="0" hangingPunct="0"/>
              <a:r>
                <a:rPr lang="en-US" sz="2400"/>
                <a:t>100</a:t>
              </a:r>
            </a:p>
          </p:txBody>
        </p:sp>
        <p:sp>
          <p:nvSpPr>
            <p:cNvPr id="17445" name="Rectangle 35"/>
            <p:cNvSpPr>
              <a:spLocks noChangeArrowheads="1"/>
            </p:cNvSpPr>
            <p:nvPr/>
          </p:nvSpPr>
          <p:spPr bwMode="auto">
            <a:xfrm>
              <a:off x="3159" y="3255"/>
              <a:ext cx="435" cy="280"/>
            </a:xfrm>
            <a:prstGeom prst="rect">
              <a:avLst/>
            </a:prstGeom>
            <a:noFill/>
            <a:ln w="12700">
              <a:noFill/>
              <a:miter lim="800000"/>
              <a:headEnd/>
              <a:tailEnd/>
            </a:ln>
          </p:spPr>
          <p:txBody>
            <a:bodyPr wrap="none" lIns="90488" tIns="44450" rIns="90488" bIns="44450">
              <a:spAutoFit/>
            </a:bodyPr>
            <a:lstStyle/>
            <a:p>
              <a:pPr eaLnBrk="0" hangingPunct="0"/>
              <a:r>
                <a:rPr lang="en-US" sz="2400"/>
                <a:t>110</a:t>
              </a:r>
            </a:p>
          </p:txBody>
        </p:sp>
        <p:sp>
          <p:nvSpPr>
            <p:cNvPr id="17446" name="Rectangle 36"/>
            <p:cNvSpPr>
              <a:spLocks noChangeArrowheads="1"/>
            </p:cNvSpPr>
            <p:nvPr/>
          </p:nvSpPr>
          <p:spPr bwMode="auto">
            <a:xfrm>
              <a:off x="3591" y="3255"/>
              <a:ext cx="435" cy="280"/>
            </a:xfrm>
            <a:prstGeom prst="rect">
              <a:avLst/>
            </a:prstGeom>
            <a:noFill/>
            <a:ln w="12700">
              <a:noFill/>
              <a:miter lim="800000"/>
              <a:headEnd/>
              <a:tailEnd/>
            </a:ln>
          </p:spPr>
          <p:txBody>
            <a:bodyPr wrap="none" lIns="90488" tIns="44450" rIns="90488" bIns="44450">
              <a:spAutoFit/>
            </a:bodyPr>
            <a:lstStyle/>
            <a:p>
              <a:pPr eaLnBrk="0" hangingPunct="0"/>
              <a:r>
                <a:rPr lang="en-US" sz="2400"/>
                <a:t>120</a:t>
              </a:r>
            </a:p>
          </p:txBody>
        </p:sp>
        <p:sp>
          <p:nvSpPr>
            <p:cNvPr id="17447" name="Rectangle 37"/>
            <p:cNvSpPr>
              <a:spLocks noChangeArrowheads="1"/>
            </p:cNvSpPr>
            <p:nvPr/>
          </p:nvSpPr>
          <p:spPr bwMode="auto">
            <a:xfrm>
              <a:off x="4023" y="3255"/>
              <a:ext cx="435" cy="280"/>
            </a:xfrm>
            <a:prstGeom prst="rect">
              <a:avLst/>
            </a:prstGeom>
            <a:noFill/>
            <a:ln w="12700">
              <a:noFill/>
              <a:miter lim="800000"/>
              <a:headEnd/>
              <a:tailEnd/>
            </a:ln>
          </p:spPr>
          <p:txBody>
            <a:bodyPr wrap="none" lIns="90488" tIns="44450" rIns="90488" bIns="44450">
              <a:spAutoFit/>
            </a:bodyPr>
            <a:lstStyle/>
            <a:p>
              <a:pPr eaLnBrk="0" hangingPunct="0"/>
              <a:r>
                <a:rPr lang="en-US" sz="2400"/>
                <a:t>130</a:t>
              </a:r>
            </a:p>
          </p:txBody>
        </p:sp>
        <p:sp>
          <p:nvSpPr>
            <p:cNvPr id="17448" name="Rectangle 38"/>
            <p:cNvSpPr>
              <a:spLocks noChangeArrowheads="1"/>
            </p:cNvSpPr>
            <p:nvPr/>
          </p:nvSpPr>
          <p:spPr bwMode="auto">
            <a:xfrm>
              <a:off x="1335" y="1707"/>
              <a:ext cx="850" cy="280"/>
            </a:xfrm>
            <a:prstGeom prst="rect">
              <a:avLst/>
            </a:prstGeom>
            <a:noFill/>
            <a:ln w="12700">
              <a:noFill/>
              <a:miter lim="800000"/>
              <a:headEnd/>
              <a:tailEnd/>
            </a:ln>
          </p:spPr>
          <p:txBody>
            <a:bodyPr wrap="none" lIns="90488" tIns="44450" rIns="90488" bIns="44450">
              <a:spAutoFit/>
            </a:bodyPr>
            <a:lstStyle/>
            <a:p>
              <a:pPr eaLnBrk="0" hangingPunct="0"/>
              <a:r>
                <a:rPr lang="en-US" sz="2400"/>
                <a:t>Profit ($)</a:t>
              </a:r>
            </a:p>
          </p:txBody>
        </p:sp>
        <p:sp>
          <p:nvSpPr>
            <p:cNvPr id="17449" name="Rectangle 39"/>
            <p:cNvSpPr>
              <a:spLocks noChangeArrowheads="1"/>
            </p:cNvSpPr>
            <p:nvPr/>
          </p:nvSpPr>
          <p:spPr bwMode="auto">
            <a:xfrm>
              <a:off x="3848" y="2667"/>
              <a:ext cx="1320" cy="505"/>
            </a:xfrm>
            <a:prstGeom prst="rect">
              <a:avLst/>
            </a:prstGeom>
            <a:noFill/>
            <a:ln w="12700">
              <a:noFill/>
              <a:miter lim="800000"/>
              <a:headEnd/>
              <a:tailEnd/>
            </a:ln>
          </p:spPr>
          <p:txBody>
            <a:bodyPr wrap="none" lIns="90488" tIns="44450" rIns="90488" bIns="44450">
              <a:spAutoFit/>
            </a:bodyPr>
            <a:lstStyle/>
            <a:p>
              <a:pPr algn="ctr" eaLnBrk="0" hangingPunct="0"/>
              <a:r>
                <a:rPr lang="en-US" sz="2400"/>
                <a:t>Terminal</a:t>
              </a:r>
            </a:p>
            <a:p>
              <a:pPr algn="ctr" eaLnBrk="0" hangingPunct="0"/>
              <a:r>
                <a:rPr lang="en-US" sz="2400"/>
                <a:t>stock price ($)</a:t>
              </a:r>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304800"/>
            <a:ext cx="8077200" cy="1524000"/>
          </a:xfrm>
          <a:noFill/>
        </p:spPr>
        <p:txBody>
          <a:bodyPr lIns="90488" tIns="44450" rIns="90488" bIns="44450" anchor="ctr"/>
          <a:lstStyle/>
          <a:p>
            <a:pPr eaLnBrk="1" hangingPunct="1"/>
            <a:r>
              <a:rPr lang="en-US" dirty="0"/>
              <a:t>Short Call  </a:t>
            </a:r>
            <a:br>
              <a:rPr lang="en-US" dirty="0"/>
            </a:br>
            <a:endParaRPr lang="en-US" dirty="0"/>
          </a:p>
        </p:txBody>
      </p:sp>
      <p:sp>
        <p:nvSpPr>
          <p:cNvPr id="18436" name="Rectangle 3"/>
          <p:cNvSpPr>
            <a:spLocks noGrp="1" noChangeArrowheads="1"/>
          </p:cNvSpPr>
          <p:nvPr>
            <p:ph type="body" idx="1"/>
          </p:nvPr>
        </p:nvSpPr>
        <p:spPr>
          <a:xfrm>
            <a:off x="685800" y="1600200"/>
            <a:ext cx="8229600" cy="4114800"/>
          </a:xfrm>
          <a:noFill/>
        </p:spPr>
        <p:txBody>
          <a:bodyPr lIns="90488" tIns="44450" rIns="90488" bIns="44450"/>
          <a:lstStyle/>
          <a:p>
            <a:pPr eaLnBrk="1" hangingPunct="1">
              <a:buFont typeface="Wingdings" pitchFamily="2" charset="2"/>
              <a:buNone/>
            </a:pPr>
            <a:r>
              <a:rPr lang="en-US"/>
              <a:t>   </a:t>
            </a:r>
            <a:r>
              <a:rPr lang="en-US" sz="2400"/>
              <a:t>Profit from writing one European call option: option price = $5, strike price = $100</a:t>
            </a:r>
          </a:p>
        </p:txBody>
      </p:sp>
      <p:grpSp>
        <p:nvGrpSpPr>
          <p:cNvPr id="2" name="Group 4"/>
          <p:cNvGrpSpPr>
            <a:grpSpLocks/>
          </p:cNvGrpSpPr>
          <p:nvPr/>
        </p:nvGrpSpPr>
        <p:grpSpPr bwMode="auto">
          <a:xfrm>
            <a:off x="1492250" y="2619375"/>
            <a:ext cx="6626225" cy="3413125"/>
            <a:chOff x="940" y="1650"/>
            <a:chExt cx="4174" cy="2150"/>
          </a:xfrm>
        </p:grpSpPr>
        <p:sp>
          <p:nvSpPr>
            <p:cNvPr id="18439" name="Rectangle 5"/>
            <p:cNvSpPr>
              <a:spLocks noChangeArrowheads="1"/>
            </p:cNvSpPr>
            <p:nvPr/>
          </p:nvSpPr>
          <p:spPr bwMode="auto">
            <a:xfrm>
              <a:off x="940" y="3514"/>
              <a:ext cx="392" cy="286"/>
            </a:xfrm>
            <a:prstGeom prst="rect">
              <a:avLst/>
            </a:prstGeom>
            <a:noFill/>
            <a:ln w="12700">
              <a:noFill/>
              <a:miter lim="800000"/>
              <a:headEnd/>
              <a:tailEnd/>
            </a:ln>
          </p:spPr>
          <p:txBody>
            <a:bodyPr wrap="none" lIns="90488" tIns="44450" rIns="90488" bIns="44450">
              <a:spAutoFit/>
            </a:bodyPr>
            <a:lstStyle/>
            <a:p>
              <a:pPr eaLnBrk="0" hangingPunct="0"/>
              <a:r>
                <a:rPr lang="en-US" sz="2400"/>
                <a:t>-30</a:t>
              </a:r>
            </a:p>
          </p:txBody>
        </p:sp>
        <p:sp>
          <p:nvSpPr>
            <p:cNvPr id="18440" name="Rectangle 6"/>
            <p:cNvSpPr>
              <a:spLocks noChangeArrowheads="1"/>
            </p:cNvSpPr>
            <p:nvPr/>
          </p:nvSpPr>
          <p:spPr bwMode="auto">
            <a:xfrm>
              <a:off x="940" y="3088"/>
              <a:ext cx="392" cy="286"/>
            </a:xfrm>
            <a:prstGeom prst="rect">
              <a:avLst/>
            </a:prstGeom>
            <a:noFill/>
            <a:ln w="12700">
              <a:noFill/>
              <a:miter lim="800000"/>
              <a:headEnd/>
              <a:tailEnd/>
            </a:ln>
          </p:spPr>
          <p:txBody>
            <a:bodyPr wrap="none" lIns="90488" tIns="44450" rIns="90488" bIns="44450">
              <a:spAutoFit/>
            </a:bodyPr>
            <a:lstStyle/>
            <a:p>
              <a:pPr eaLnBrk="0" hangingPunct="0"/>
              <a:r>
                <a:rPr lang="en-US" sz="2400"/>
                <a:t>-20</a:t>
              </a:r>
            </a:p>
          </p:txBody>
        </p:sp>
        <p:sp>
          <p:nvSpPr>
            <p:cNvPr id="18441" name="Rectangle 7"/>
            <p:cNvSpPr>
              <a:spLocks noChangeArrowheads="1"/>
            </p:cNvSpPr>
            <p:nvPr/>
          </p:nvSpPr>
          <p:spPr bwMode="auto">
            <a:xfrm>
              <a:off x="940" y="2634"/>
              <a:ext cx="392" cy="286"/>
            </a:xfrm>
            <a:prstGeom prst="rect">
              <a:avLst/>
            </a:prstGeom>
            <a:noFill/>
            <a:ln w="12700">
              <a:noFill/>
              <a:miter lim="800000"/>
              <a:headEnd/>
              <a:tailEnd/>
            </a:ln>
          </p:spPr>
          <p:txBody>
            <a:bodyPr wrap="none" lIns="90488" tIns="44450" rIns="90488" bIns="44450">
              <a:spAutoFit/>
            </a:bodyPr>
            <a:lstStyle/>
            <a:p>
              <a:pPr eaLnBrk="0" hangingPunct="0"/>
              <a:r>
                <a:rPr lang="en-US" sz="2400"/>
                <a:t>-10</a:t>
              </a:r>
            </a:p>
          </p:txBody>
        </p:sp>
        <p:sp>
          <p:nvSpPr>
            <p:cNvPr id="18442" name="Rectangle 8"/>
            <p:cNvSpPr>
              <a:spLocks noChangeArrowheads="1"/>
            </p:cNvSpPr>
            <p:nvPr/>
          </p:nvSpPr>
          <p:spPr bwMode="auto">
            <a:xfrm>
              <a:off x="1059" y="2217"/>
              <a:ext cx="221" cy="286"/>
            </a:xfrm>
            <a:prstGeom prst="rect">
              <a:avLst/>
            </a:prstGeom>
            <a:noFill/>
            <a:ln w="12700">
              <a:noFill/>
              <a:miter lim="800000"/>
              <a:headEnd/>
              <a:tailEnd/>
            </a:ln>
          </p:spPr>
          <p:txBody>
            <a:bodyPr wrap="none" lIns="90488" tIns="44450" rIns="90488" bIns="44450">
              <a:spAutoFit/>
            </a:bodyPr>
            <a:lstStyle/>
            <a:p>
              <a:pPr eaLnBrk="0" hangingPunct="0"/>
              <a:r>
                <a:rPr lang="en-US" sz="2400"/>
                <a:t>0</a:t>
              </a:r>
            </a:p>
          </p:txBody>
        </p:sp>
        <p:sp>
          <p:nvSpPr>
            <p:cNvPr id="18443" name="Rectangle 9"/>
            <p:cNvSpPr>
              <a:spLocks noChangeArrowheads="1"/>
            </p:cNvSpPr>
            <p:nvPr/>
          </p:nvSpPr>
          <p:spPr bwMode="auto">
            <a:xfrm>
              <a:off x="1059" y="2014"/>
              <a:ext cx="221" cy="286"/>
            </a:xfrm>
            <a:prstGeom prst="rect">
              <a:avLst/>
            </a:prstGeom>
            <a:noFill/>
            <a:ln w="12700">
              <a:noFill/>
              <a:miter lim="800000"/>
              <a:headEnd/>
              <a:tailEnd/>
            </a:ln>
          </p:spPr>
          <p:txBody>
            <a:bodyPr wrap="none" lIns="90488" tIns="44450" rIns="90488" bIns="44450">
              <a:spAutoFit/>
            </a:bodyPr>
            <a:lstStyle/>
            <a:p>
              <a:pPr eaLnBrk="0" hangingPunct="0"/>
              <a:r>
                <a:rPr lang="en-US" sz="2400"/>
                <a:t>5</a:t>
              </a:r>
            </a:p>
          </p:txBody>
        </p:sp>
        <p:sp>
          <p:nvSpPr>
            <p:cNvPr id="18444" name="Line 10"/>
            <p:cNvSpPr>
              <a:spLocks noChangeShapeType="1"/>
            </p:cNvSpPr>
            <p:nvPr/>
          </p:nvSpPr>
          <p:spPr bwMode="auto">
            <a:xfrm>
              <a:off x="1248" y="1706"/>
              <a:ext cx="0" cy="2010"/>
            </a:xfrm>
            <a:prstGeom prst="line">
              <a:avLst/>
            </a:prstGeom>
            <a:noFill/>
            <a:ln w="12700">
              <a:solidFill>
                <a:schemeClr val="tx1"/>
              </a:solidFill>
              <a:round/>
              <a:headEnd type="triangle" w="med" len="med"/>
              <a:tailEnd/>
            </a:ln>
          </p:spPr>
          <p:txBody>
            <a:bodyPr wrap="none" anchor="ctr"/>
            <a:lstStyle/>
            <a:p>
              <a:endParaRPr lang="en-US"/>
            </a:p>
          </p:txBody>
        </p:sp>
        <p:sp>
          <p:nvSpPr>
            <p:cNvPr id="18445" name="Line 11"/>
            <p:cNvSpPr>
              <a:spLocks noChangeShapeType="1"/>
            </p:cNvSpPr>
            <p:nvPr/>
          </p:nvSpPr>
          <p:spPr bwMode="auto">
            <a:xfrm>
              <a:off x="1530" y="2340"/>
              <a:ext cx="3386" cy="0"/>
            </a:xfrm>
            <a:prstGeom prst="line">
              <a:avLst/>
            </a:prstGeom>
            <a:noFill/>
            <a:ln w="12700">
              <a:solidFill>
                <a:schemeClr val="tx1"/>
              </a:solidFill>
              <a:round/>
              <a:headEnd/>
              <a:tailEnd type="triangle" w="med" len="med"/>
            </a:ln>
          </p:spPr>
          <p:txBody>
            <a:bodyPr wrap="none" anchor="ctr"/>
            <a:lstStyle/>
            <a:p>
              <a:endParaRPr lang="en-US"/>
            </a:p>
          </p:txBody>
        </p:sp>
        <p:sp>
          <p:nvSpPr>
            <p:cNvPr id="18446" name="Line 12"/>
            <p:cNvSpPr>
              <a:spLocks noChangeShapeType="1"/>
            </p:cNvSpPr>
            <p:nvPr/>
          </p:nvSpPr>
          <p:spPr bwMode="auto">
            <a:xfrm flipV="1">
              <a:off x="1448" y="2246"/>
              <a:ext cx="36" cy="174"/>
            </a:xfrm>
            <a:prstGeom prst="line">
              <a:avLst/>
            </a:prstGeom>
            <a:noFill/>
            <a:ln w="12700">
              <a:solidFill>
                <a:schemeClr val="tx1"/>
              </a:solidFill>
              <a:round/>
              <a:headEnd/>
              <a:tailEnd/>
            </a:ln>
          </p:spPr>
          <p:txBody>
            <a:bodyPr wrap="none" anchor="ctr"/>
            <a:lstStyle/>
            <a:p>
              <a:endParaRPr lang="en-US"/>
            </a:p>
          </p:txBody>
        </p:sp>
        <p:sp>
          <p:nvSpPr>
            <p:cNvPr id="18447" name="Line 13"/>
            <p:cNvSpPr>
              <a:spLocks noChangeShapeType="1"/>
            </p:cNvSpPr>
            <p:nvPr/>
          </p:nvSpPr>
          <p:spPr bwMode="auto">
            <a:xfrm flipH="1" flipV="1">
              <a:off x="1486" y="2248"/>
              <a:ext cx="39" cy="92"/>
            </a:xfrm>
            <a:prstGeom prst="line">
              <a:avLst/>
            </a:prstGeom>
            <a:noFill/>
            <a:ln w="12700">
              <a:solidFill>
                <a:schemeClr val="tx1"/>
              </a:solidFill>
              <a:round/>
              <a:headEnd/>
              <a:tailEnd/>
            </a:ln>
          </p:spPr>
          <p:txBody>
            <a:bodyPr wrap="none" anchor="ctr"/>
            <a:lstStyle/>
            <a:p>
              <a:endParaRPr lang="en-US"/>
            </a:p>
          </p:txBody>
        </p:sp>
        <p:sp>
          <p:nvSpPr>
            <p:cNvPr id="18448" name="Line 14"/>
            <p:cNvSpPr>
              <a:spLocks noChangeShapeType="1"/>
            </p:cNvSpPr>
            <p:nvPr/>
          </p:nvSpPr>
          <p:spPr bwMode="auto">
            <a:xfrm flipH="1" flipV="1">
              <a:off x="1392" y="2247"/>
              <a:ext cx="51" cy="175"/>
            </a:xfrm>
            <a:prstGeom prst="line">
              <a:avLst/>
            </a:prstGeom>
            <a:noFill/>
            <a:ln w="12700">
              <a:solidFill>
                <a:schemeClr val="tx1"/>
              </a:solidFill>
              <a:round/>
              <a:headEnd/>
              <a:tailEnd/>
            </a:ln>
          </p:spPr>
          <p:txBody>
            <a:bodyPr wrap="none" anchor="ctr"/>
            <a:lstStyle/>
            <a:p>
              <a:endParaRPr lang="en-US"/>
            </a:p>
          </p:txBody>
        </p:sp>
        <p:sp>
          <p:nvSpPr>
            <p:cNvPr id="18449" name="Line 15"/>
            <p:cNvSpPr>
              <a:spLocks noChangeShapeType="1"/>
            </p:cNvSpPr>
            <p:nvPr/>
          </p:nvSpPr>
          <p:spPr bwMode="auto">
            <a:xfrm flipH="1">
              <a:off x="1361" y="2257"/>
              <a:ext cx="38" cy="75"/>
            </a:xfrm>
            <a:prstGeom prst="line">
              <a:avLst/>
            </a:prstGeom>
            <a:noFill/>
            <a:ln w="12700">
              <a:solidFill>
                <a:schemeClr val="tx1"/>
              </a:solidFill>
              <a:round/>
              <a:headEnd/>
              <a:tailEnd/>
            </a:ln>
          </p:spPr>
          <p:txBody>
            <a:bodyPr wrap="none" anchor="ctr"/>
            <a:lstStyle/>
            <a:p>
              <a:endParaRPr lang="en-US"/>
            </a:p>
          </p:txBody>
        </p:sp>
        <p:sp>
          <p:nvSpPr>
            <p:cNvPr id="18450" name="Line 16"/>
            <p:cNvSpPr>
              <a:spLocks noChangeShapeType="1"/>
            </p:cNvSpPr>
            <p:nvPr/>
          </p:nvSpPr>
          <p:spPr bwMode="auto">
            <a:xfrm flipH="1">
              <a:off x="1245" y="2342"/>
              <a:ext cx="115" cy="0"/>
            </a:xfrm>
            <a:prstGeom prst="line">
              <a:avLst/>
            </a:prstGeom>
            <a:noFill/>
            <a:ln w="12700">
              <a:solidFill>
                <a:schemeClr val="tx1"/>
              </a:solidFill>
              <a:round/>
              <a:headEnd/>
              <a:tailEnd/>
            </a:ln>
          </p:spPr>
          <p:txBody>
            <a:bodyPr wrap="none" anchor="ctr"/>
            <a:lstStyle/>
            <a:p>
              <a:endParaRPr lang="en-US"/>
            </a:p>
          </p:txBody>
        </p:sp>
        <p:sp>
          <p:nvSpPr>
            <p:cNvPr id="18451" name="Line 17"/>
            <p:cNvSpPr>
              <a:spLocks noChangeShapeType="1"/>
            </p:cNvSpPr>
            <p:nvPr/>
          </p:nvSpPr>
          <p:spPr bwMode="auto">
            <a:xfrm>
              <a:off x="1596" y="2294"/>
              <a:ext cx="0" cy="39"/>
            </a:xfrm>
            <a:prstGeom prst="line">
              <a:avLst/>
            </a:prstGeom>
            <a:noFill/>
            <a:ln w="12700">
              <a:solidFill>
                <a:schemeClr val="tx1"/>
              </a:solidFill>
              <a:round/>
              <a:headEnd/>
              <a:tailEnd/>
            </a:ln>
          </p:spPr>
          <p:txBody>
            <a:bodyPr wrap="none" anchor="ctr"/>
            <a:lstStyle/>
            <a:p>
              <a:endParaRPr lang="en-US"/>
            </a:p>
          </p:txBody>
        </p:sp>
        <p:sp>
          <p:nvSpPr>
            <p:cNvPr id="18452" name="Line 18"/>
            <p:cNvSpPr>
              <a:spLocks noChangeShapeType="1"/>
            </p:cNvSpPr>
            <p:nvPr/>
          </p:nvSpPr>
          <p:spPr bwMode="auto">
            <a:xfrm>
              <a:off x="2028" y="2294"/>
              <a:ext cx="0" cy="39"/>
            </a:xfrm>
            <a:prstGeom prst="line">
              <a:avLst/>
            </a:prstGeom>
            <a:noFill/>
            <a:ln w="12700">
              <a:solidFill>
                <a:schemeClr val="tx1"/>
              </a:solidFill>
              <a:round/>
              <a:headEnd/>
              <a:tailEnd/>
            </a:ln>
          </p:spPr>
          <p:txBody>
            <a:bodyPr wrap="none" anchor="ctr"/>
            <a:lstStyle/>
            <a:p>
              <a:endParaRPr lang="en-US"/>
            </a:p>
          </p:txBody>
        </p:sp>
        <p:sp>
          <p:nvSpPr>
            <p:cNvPr id="18453" name="Line 19"/>
            <p:cNvSpPr>
              <a:spLocks noChangeShapeType="1"/>
            </p:cNvSpPr>
            <p:nvPr/>
          </p:nvSpPr>
          <p:spPr bwMode="auto">
            <a:xfrm>
              <a:off x="2457" y="2294"/>
              <a:ext cx="0" cy="39"/>
            </a:xfrm>
            <a:prstGeom prst="line">
              <a:avLst/>
            </a:prstGeom>
            <a:noFill/>
            <a:ln w="12700">
              <a:solidFill>
                <a:schemeClr val="tx1"/>
              </a:solidFill>
              <a:round/>
              <a:headEnd/>
              <a:tailEnd/>
            </a:ln>
          </p:spPr>
          <p:txBody>
            <a:bodyPr wrap="none" anchor="ctr"/>
            <a:lstStyle/>
            <a:p>
              <a:endParaRPr lang="en-US"/>
            </a:p>
          </p:txBody>
        </p:sp>
        <p:sp>
          <p:nvSpPr>
            <p:cNvPr id="18454" name="Line 20"/>
            <p:cNvSpPr>
              <a:spLocks noChangeShapeType="1"/>
            </p:cNvSpPr>
            <p:nvPr/>
          </p:nvSpPr>
          <p:spPr bwMode="auto">
            <a:xfrm>
              <a:off x="2892" y="2294"/>
              <a:ext cx="0" cy="39"/>
            </a:xfrm>
            <a:prstGeom prst="line">
              <a:avLst/>
            </a:prstGeom>
            <a:noFill/>
            <a:ln w="12700">
              <a:solidFill>
                <a:schemeClr val="tx1"/>
              </a:solidFill>
              <a:round/>
              <a:headEnd/>
              <a:tailEnd/>
            </a:ln>
          </p:spPr>
          <p:txBody>
            <a:bodyPr wrap="none" anchor="ctr"/>
            <a:lstStyle/>
            <a:p>
              <a:endParaRPr lang="en-US"/>
            </a:p>
          </p:txBody>
        </p:sp>
        <p:sp>
          <p:nvSpPr>
            <p:cNvPr id="18455" name="Line 21"/>
            <p:cNvSpPr>
              <a:spLocks noChangeShapeType="1"/>
            </p:cNvSpPr>
            <p:nvPr/>
          </p:nvSpPr>
          <p:spPr bwMode="auto">
            <a:xfrm>
              <a:off x="3324" y="2294"/>
              <a:ext cx="0" cy="39"/>
            </a:xfrm>
            <a:prstGeom prst="line">
              <a:avLst/>
            </a:prstGeom>
            <a:noFill/>
            <a:ln w="12700">
              <a:solidFill>
                <a:schemeClr val="tx1"/>
              </a:solidFill>
              <a:round/>
              <a:headEnd/>
              <a:tailEnd/>
            </a:ln>
          </p:spPr>
          <p:txBody>
            <a:bodyPr wrap="none" anchor="ctr"/>
            <a:lstStyle/>
            <a:p>
              <a:endParaRPr lang="en-US"/>
            </a:p>
          </p:txBody>
        </p:sp>
        <p:sp>
          <p:nvSpPr>
            <p:cNvPr id="18456" name="Line 22"/>
            <p:cNvSpPr>
              <a:spLocks noChangeShapeType="1"/>
            </p:cNvSpPr>
            <p:nvPr/>
          </p:nvSpPr>
          <p:spPr bwMode="auto">
            <a:xfrm>
              <a:off x="3753" y="2294"/>
              <a:ext cx="0" cy="39"/>
            </a:xfrm>
            <a:prstGeom prst="line">
              <a:avLst/>
            </a:prstGeom>
            <a:noFill/>
            <a:ln w="12700">
              <a:solidFill>
                <a:schemeClr val="tx1"/>
              </a:solidFill>
              <a:round/>
              <a:headEnd/>
              <a:tailEnd/>
            </a:ln>
          </p:spPr>
          <p:txBody>
            <a:bodyPr wrap="none" anchor="ctr"/>
            <a:lstStyle/>
            <a:p>
              <a:endParaRPr lang="en-US"/>
            </a:p>
          </p:txBody>
        </p:sp>
        <p:sp>
          <p:nvSpPr>
            <p:cNvPr id="18457" name="Line 23"/>
            <p:cNvSpPr>
              <a:spLocks noChangeShapeType="1"/>
            </p:cNvSpPr>
            <p:nvPr/>
          </p:nvSpPr>
          <p:spPr bwMode="auto">
            <a:xfrm>
              <a:off x="4185" y="2294"/>
              <a:ext cx="0" cy="39"/>
            </a:xfrm>
            <a:prstGeom prst="line">
              <a:avLst/>
            </a:prstGeom>
            <a:noFill/>
            <a:ln w="12700">
              <a:solidFill>
                <a:schemeClr val="tx1"/>
              </a:solidFill>
              <a:round/>
              <a:headEnd/>
              <a:tailEnd/>
            </a:ln>
          </p:spPr>
          <p:txBody>
            <a:bodyPr wrap="none" anchor="ctr"/>
            <a:lstStyle/>
            <a:p>
              <a:endParaRPr lang="en-US"/>
            </a:p>
          </p:txBody>
        </p:sp>
        <p:sp>
          <p:nvSpPr>
            <p:cNvPr id="18458" name="Line 24"/>
            <p:cNvSpPr>
              <a:spLocks noChangeShapeType="1"/>
            </p:cNvSpPr>
            <p:nvPr/>
          </p:nvSpPr>
          <p:spPr bwMode="auto">
            <a:xfrm>
              <a:off x="1254" y="2769"/>
              <a:ext cx="39" cy="0"/>
            </a:xfrm>
            <a:prstGeom prst="line">
              <a:avLst/>
            </a:prstGeom>
            <a:noFill/>
            <a:ln w="12700">
              <a:solidFill>
                <a:schemeClr val="tx1"/>
              </a:solidFill>
              <a:round/>
              <a:headEnd/>
              <a:tailEnd/>
            </a:ln>
          </p:spPr>
          <p:txBody>
            <a:bodyPr wrap="none" anchor="ctr"/>
            <a:lstStyle/>
            <a:p>
              <a:endParaRPr lang="en-US"/>
            </a:p>
          </p:txBody>
        </p:sp>
        <p:sp>
          <p:nvSpPr>
            <p:cNvPr id="18459" name="Rectangle 25"/>
            <p:cNvSpPr>
              <a:spLocks noChangeArrowheads="1"/>
            </p:cNvSpPr>
            <p:nvPr/>
          </p:nvSpPr>
          <p:spPr bwMode="auto">
            <a:xfrm>
              <a:off x="1476" y="2391"/>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70</a:t>
              </a:r>
            </a:p>
          </p:txBody>
        </p:sp>
        <p:sp>
          <p:nvSpPr>
            <p:cNvPr id="18460" name="Rectangle 26"/>
            <p:cNvSpPr>
              <a:spLocks noChangeArrowheads="1"/>
            </p:cNvSpPr>
            <p:nvPr/>
          </p:nvSpPr>
          <p:spPr bwMode="auto">
            <a:xfrm>
              <a:off x="1908" y="2391"/>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80</a:t>
              </a:r>
            </a:p>
          </p:txBody>
        </p:sp>
        <p:sp>
          <p:nvSpPr>
            <p:cNvPr id="18461" name="Rectangle 27"/>
            <p:cNvSpPr>
              <a:spLocks noChangeArrowheads="1"/>
            </p:cNvSpPr>
            <p:nvPr/>
          </p:nvSpPr>
          <p:spPr bwMode="auto">
            <a:xfrm>
              <a:off x="2340" y="2391"/>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90</a:t>
              </a:r>
            </a:p>
          </p:txBody>
        </p:sp>
        <p:sp>
          <p:nvSpPr>
            <p:cNvPr id="18462" name="Rectangle 28"/>
            <p:cNvSpPr>
              <a:spLocks noChangeArrowheads="1"/>
            </p:cNvSpPr>
            <p:nvPr/>
          </p:nvSpPr>
          <p:spPr bwMode="auto">
            <a:xfrm>
              <a:off x="2727" y="2391"/>
              <a:ext cx="435" cy="286"/>
            </a:xfrm>
            <a:prstGeom prst="rect">
              <a:avLst/>
            </a:prstGeom>
            <a:noFill/>
            <a:ln w="12700">
              <a:noFill/>
              <a:miter lim="800000"/>
              <a:headEnd/>
              <a:tailEnd/>
            </a:ln>
          </p:spPr>
          <p:txBody>
            <a:bodyPr wrap="none" lIns="90488" tIns="44450" rIns="90488" bIns="44450">
              <a:spAutoFit/>
            </a:bodyPr>
            <a:lstStyle/>
            <a:p>
              <a:pPr eaLnBrk="0" hangingPunct="0"/>
              <a:r>
                <a:rPr lang="en-US" sz="2400"/>
                <a:t>100</a:t>
              </a:r>
            </a:p>
          </p:txBody>
        </p:sp>
        <p:sp>
          <p:nvSpPr>
            <p:cNvPr id="18463" name="Rectangle 29"/>
            <p:cNvSpPr>
              <a:spLocks noChangeArrowheads="1"/>
            </p:cNvSpPr>
            <p:nvPr/>
          </p:nvSpPr>
          <p:spPr bwMode="auto">
            <a:xfrm>
              <a:off x="3159" y="1995"/>
              <a:ext cx="435" cy="286"/>
            </a:xfrm>
            <a:prstGeom prst="rect">
              <a:avLst/>
            </a:prstGeom>
            <a:noFill/>
            <a:ln w="12700">
              <a:noFill/>
              <a:miter lim="800000"/>
              <a:headEnd/>
              <a:tailEnd/>
            </a:ln>
          </p:spPr>
          <p:txBody>
            <a:bodyPr wrap="none" lIns="90488" tIns="44450" rIns="90488" bIns="44450">
              <a:spAutoFit/>
            </a:bodyPr>
            <a:lstStyle/>
            <a:p>
              <a:pPr eaLnBrk="0" hangingPunct="0"/>
              <a:r>
                <a:rPr lang="en-US" sz="2400"/>
                <a:t>110</a:t>
              </a:r>
            </a:p>
          </p:txBody>
        </p:sp>
        <p:sp>
          <p:nvSpPr>
            <p:cNvPr id="18464" name="Rectangle 30"/>
            <p:cNvSpPr>
              <a:spLocks noChangeArrowheads="1"/>
            </p:cNvSpPr>
            <p:nvPr/>
          </p:nvSpPr>
          <p:spPr bwMode="auto">
            <a:xfrm>
              <a:off x="3591" y="1995"/>
              <a:ext cx="435" cy="286"/>
            </a:xfrm>
            <a:prstGeom prst="rect">
              <a:avLst/>
            </a:prstGeom>
            <a:noFill/>
            <a:ln w="12700">
              <a:noFill/>
              <a:miter lim="800000"/>
              <a:headEnd/>
              <a:tailEnd/>
            </a:ln>
          </p:spPr>
          <p:txBody>
            <a:bodyPr wrap="none" lIns="90488" tIns="44450" rIns="90488" bIns="44450">
              <a:spAutoFit/>
            </a:bodyPr>
            <a:lstStyle/>
            <a:p>
              <a:pPr eaLnBrk="0" hangingPunct="0"/>
              <a:r>
                <a:rPr lang="en-US" sz="2400"/>
                <a:t>120</a:t>
              </a:r>
            </a:p>
          </p:txBody>
        </p:sp>
        <p:sp>
          <p:nvSpPr>
            <p:cNvPr id="18465" name="Rectangle 31"/>
            <p:cNvSpPr>
              <a:spLocks noChangeArrowheads="1"/>
            </p:cNvSpPr>
            <p:nvPr/>
          </p:nvSpPr>
          <p:spPr bwMode="auto">
            <a:xfrm>
              <a:off x="4023" y="1995"/>
              <a:ext cx="435" cy="286"/>
            </a:xfrm>
            <a:prstGeom prst="rect">
              <a:avLst/>
            </a:prstGeom>
            <a:noFill/>
            <a:ln w="12700">
              <a:noFill/>
              <a:miter lim="800000"/>
              <a:headEnd/>
              <a:tailEnd/>
            </a:ln>
          </p:spPr>
          <p:txBody>
            <a:bodyPr wrap="none" lIns="90488" tIns="44450" rIns="90488" bIns="44450">
              <a:spAutoFit/>
            </a:bodyPr>
            <a:lstStyle/>
            <a:p>
              <a:pPr eaLnBrk="0" hangingPunct="0"/>
              <a:r>
                <a:rPr lang="en-US" sz="2400"/>
                <a:t>130</a:t>
              </a:r>
            </a:p>
          </p:txBody>
        </p:sp>
        <p:sp>
          <p:nvSpPr>
            <p:cNvPr id="18466" name="Rectangle 32"/>
            <p:cNvSpPr>
              <a:spLocks noChangeArrowheads="1"/>
            </p:cNvSpPr>
            <p:nvPr/>
          </p:nvSpPr>
          <p:spPr bwMode="auto">
            <a:xfrm>
              <a:off x="1335" y="1650"/>
              <a:ext cx="850" cy="286"/>
            </a:xfrm>
            <a:prstGeom prst="rect">
              <a:avLst/>
            </a:prstGeom>
            <a:noFill/>
            <a:ln w="12700">
              <a:noFill/>
              <a:miter lim="800000"/>
              <a:headEnd/>
              <a:tailEnd/>
            </a:ln>
          </p:spPr>
          <p:txBody>
            <a:bodyPr wrap="none" lIns="90488" tIns="44450" rIns="90488" bIns="44450">
              <a:spAutoFit/>
            </a:bodyPr>
            <a:lstStyle/>
            <a:p>
              <a:pPr eaLnBrk="0" hangingPunct="0"/>
              <a:r>
                <a:rPr lang="en-US" sz="2400"/>
                <a:t>Profit ($)</a:t>
              </a:r>
            </a:p>
          </p:txBody>
        </p:sp>
        <p:sp>
          <p:nvSpPr>
            <p:cNvPr id="18467" name="Rectangle 33"/>
            <p:cNvSpPr>
              <a:spLocks noChangeArrowheads="1"/>
            </p:cNvSpPr>
            <p:nvPr/>
          </p:nvSpPr>
          <p:spPr bwMode="auto">
            <a:xfrm>
              <a:off x="3794" y="2397"/>
              <a:ext cx="1320" cy="516"/>
            </a:xfrm>
            <a:prstGeom prst="rect">
              <a:avLst/>
            </a:prstGeom>
            <a:noFill/>
            <a:ln w="12700">
              <a:noFill/>
              <a:miter lim="800000"/>
              <a:headEnd/>
              <a:tailEnd/>
            </a:ln>
          </p:spPr>
          <p:txBody>
            <a:bodyPr wrap="none" lIns="90488" tIns="44450" rIns="90488" bIns="44450">
              <a:spAutoFit/>
            </a:bodyPr>
            <a:lstStyle/>
            <a:p>
              <a:pPr algn="ctr" eaLnBrk="0" hangingPunct="0"/>
              <a:r>
                <a:rPr lang="en-US" sz="2400"/>
                <a:t>Terminal</a:t>
              </a:r>
            </a:p>
            <a:p>
              <a:pPr algn="ctr" eaLnBrk="0" hangingPunct="0"/>
              <a:r>
                <a:rPr lang="en-US" sz="2400"/>
                <a:t>stock price ($)</a:t>
              </a:r>
            </a:p>
          </p:txBody>
        </p:sp>
        <p:sp>
          <p:nvSpPr>
            <p:cNvPr id="18468" name="Line 34"/>
            <p:cNvSpPr>
              <a:spLocks noChangeShapeType="1"/>
            </p:cNvSpPr>
            <p:nvPr/>
          </p:nvSpPr>
          <p:spPr bwMode="auto">
            <a:xfrm flipH="1">
              <a:off x="1248" y="2136"/>
              <a:ext cx="37" cy="0"/>
            </a:xfrm>
            <a:prstGeom prst="line">
              <a:avLst/>
            </a:prstGeom>
            <a:noFill/>
            <a:ln w="12700">
              <a:solidFill>
                <a:schemeClr val="tx1"/>
              </a:solidFill>
              <a:round/>
              <a:headEnd/>
              <a:tailEnd/>
            </a:ln>
          </p:spPr>
          <p:txBody>
            <a:bodyPr wrap="none" anchor="ctr"/>
            <a:lstStyle/>
            <a:p>
              <a:endParaRPr lang="en-US"/>
            </a:p>
          </p:txBody>
        </p:sp>
        <p:sp>
          <p:nvSpPr>
            <p:cNvPr id="18469" name="Line 35"/>
            <p:cNvSpPr>
              <a:spLocks noChangeShapeType="1"/>
            </p:cNvSpPr>
            <p:nvPr/>
          </p:nvSpPr>
          <p:spPr bwMode="auto">
            <a:xfrm>
              <a:off x="1255" y="3205"/>
              <a:ext cx="39" cy="0"/>
            </a:xfrm>
            <a:prstGeom prst="line">
              <a:avLst/>
            </a:prstGeom>
            <a:noFill/>
            <a:ln w="12700">
              <a:solidFill>
                <a:schemeClr val="tx1"/>
              </a:solidFill>
              <a:round/>
              <a:headEnd/>
              <a:tailEnd/>
            </a:ln>
          </p:spPr>
          <p:txBody>
            <a:bodyPr wrap="none" anchor="ctr"/>
            <a:lstStyle/>
            <a:p>
              <a:endParaRPr lang="en-US"/>
            </a:p>
          </p:txBody>
        </p:sp>
        <p:sp>
          <p:nvSpPr>
            <p:cNvPr id="18470" name="Line 36"/>
            <p:cNvSpPr>
              <a:spLocks noChangeShapeType="1"/>
            </p:cNvSpPr>
            <p:nvPr/>
          </p:nvSpPr>
          <p:spPr bwMode="auto">
            <a:xfrm>
              <a:off x="1256" y="3639"/>
              <a:ext cx="39" cy="0"/>
            </a:xfrm>
            <a:prstGeom prst="line">
              <a:avLst/>
            </a:prstGeom>
            <a:noFill/>
            <a:ln w="12700">
              <a:solidFill>
                <a:schemeClr val="tx1"/>
              </a:solidFill>
              <a:round/>
              <a:headEnd/>
              <a:tailEnd/>
            </a:ln>
          </p:spPr>
          <p:txBody>
            <a:bodyPr wrap="none" anchor="ctr"/>
            <a:lstStyle/>
            <a:p>
              <a:endParaRPr lang="en-US"/>
            </a:p>
          </p:txBody>
        </p:sp>
        <p:sp>
          <p:nvSpPr>
            <p:cNvPr id="18471" name="Line 37"/>
            <p:cNvSpPr>
              <a:spLocks noChangeShapeType="1"/>
            </p:cNvSpPr>
            <p:nvPr/>
          </p:nvSpPr>
          <p:spPr bwMode="auto">
            <a:xfrm>
              <a:off x="1575" y="2160"/>
              <a:ext cx="1305" cy="0"/>
            </a:xfrm>
            <a:prstGeom prst="line">
              <a:avLst/>
            </a:prstGeom>
            <a:noFill/>
            <a:ln w="50800">
              <a:solidFill>
                <a:schemeClr val="tx1"/>
              </a:solidFill>
              <a:round/>
              <a:headEnd/>
              <a:tailEnd/>
            </a:ln>
          </p:spPr>
          <p:txBody>
            <a:bodyPr wrap="none" anchor="ctr"/>
            <a:lstStyle/>
            <a:p>
              <a:endParaRPr lang="en-US"/>
            </a:p>
          </p:txBody>
        </p:sp>
        <p:sp>
          <p:nvSpPr>
            <p:cNvPr id="18472" name="Line 38"/>
            <p:cNvSpPr>
              <a:spLocks noChangeShapeType="1"/>
            </p:cNvSpPr>
            <p:nvPr/>
          </p:nvSpPr>
          <p:spPr bwMode="auto">
            <a:xfrm>
              <a:off x="2886" y="2142"/>
              <a:ext cx="1528" cy="1528"/>
            </a:xfrm>
            <a:prstGeom prst="line">
              <a:avLst/>
            </a:prstGeom>
            <a:noFill/>
            <a:ln w="50800">
              <a:solidFill>
                <a:schemeClr val="tx1"/>
              </a:solidFill>
              <a:round/>
              <a:headEnd/>
              <a:tailEnd/>
            </a:ln>
          </p:spPr>
          <p:txBody>
            <a:bodyPr wrap="none" anchor="ctr"/>
            <a:lstStyle/>
            <a:p>
              <a:endParaRPr lang="en-US"/>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European put option-example (a)</a:t>
            </a:r>
          </a:p>
        </p:txBody>
      </p:sp>
      <p:sp>
        <p:nvSpPr>
          <p:cNvPr id="3" name="Content Placeholder 2"/>
          <p:cNvSpPr>
            <a:spLocks noGrp="1"/>
          </p:cNvSpPr>
          <p:nvPr>
            <p:ph idx="1"/>
          </p:nvPr>
        </p:nvSpPr>
        <p:spPr/>
        <p:txBody>
          <a:bodyPr/>
          <a:lstStyle/>
          <a:p>
            <a:r>
              <a:rPr lang="en-US" dirty="0"/>
              <a:t>A European put option with a strike price of $70 to sell 100 shares of a certain stock. The current stock price is $65, the expiration date of the option is in 3 months, and the price of an option to sell one share is $7.</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European put option-example (b)</a:t>
            </a:r>
          </a:p>
        </p:txBody>
      </p:sp>
      <p:sp>
        <p:nvSpPr>
          <p:cNvPr id="3" name="Content Placeholder 2"/>
          <p:cNvSpPr>
            <a:spLocks noGrp="1"/>
          </p:cNvSpPr>
          <p:nvPr>
            <p:ph idx="1"/>
          </p:nvPr>
        </p:nvSpPr>
        <p:spPr>
          <a:xfrm>
            <a:off x="304800" y="1295400"/>
            <a:ext cx="7924800" cy="4830763"/>
          </a:xfrm>
        </p:spPr>
        <p:txBody>
          <a:bodyPr/>
          <a:lstStyle/>
          <a:p>
            <a:r>
              <a:rPr lang="en-US" dirty="0"/>
              <a:t>On the expiration date,</a:t>
            </a:r>
          </a:p>
          <a:p>
            <a:pPr>
              <a:buNone/>
            </a:pPr>
            <a:r>
              <a:rPr lang="en-US" dirty="0"/>
              <a:t>  - If ST(stock price) is below $70 (let’s say $55)</a:t>
            </a:r>
            <a:r>
              <a:rPr lang="en-US" dirty="0">
                <a:sym typeface="Wingdings" pitchFamily="2" charset="2"/>
              </a:rPr>
              <a:t> The investor will choose to exercise Makes a gain of $15 per share or $1500  A net profit of $800.</a:t>
            </a:r>
          </a:p>
          <a:p>
            <a:pPr>
              <a:buNone/>
            </a:pPr>
            <a:r>
              <a:rPr lang="en-US" dirty="0">
                <a:sym typeface="Wingdings" pitchFamily="2" charset="2"/>
              </a:rPr>
              <a:t>-  If ST is above $70  The investor will choose not to exercise.  Losses $7 per share of $700.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57200" y="304800"/>
            <a:ext cx="8077200" cy="1524000"/>
          </a:xfrm>
          <a:noFill/>
        </p:spPr>
        <p:txBody>
          <a:bodyPr lIns="90488" tIns="44450" rIns="90488" bIns="44450" anchor="ctr"/>
          <a:lstStyle/>
          <a:p>
            <a:pPr eaLnBrk="1" hangingPunct="1"/>
            <a:r>
              <a:rPr lang="en-US" dirty="0"/>
              <a:t>Long Put  </a:t>
            </a:r>
            <a:br>
              <a:rPr lang="en-US" dirty="0"/>
            </a:br>
            <a:endParaRPr lang="en-US" dirty="0"/>
          </a:p>
        </p:txBody>
      </p:sp>
      <p:sp>
        <p:nvSpPr>
          <p:cNvPr id="19460" name="Rectangle 3"/>
          <p:cNvSpPr>
            <a:spLocks noGrp="1" noChangeArrowheads="1"/>
          </p:cNvSpPr>
          <p:nvPr>
            <p:ph type="body" idx="1"/>
          </p:nvPr>
        </p:nvSpPr>
        <p:spPr>
          <a:xfrm>
            <a:off x="642938" y="1714500"/>
            <a:ext cx="8134350" cy="4114800"/>
          </a:xfrm>
          <a:noFill/>
        </p:spPr>
        <p:txBody>
          <a:bodyPr lIns="90488" tIns="44450" rIns="90488" bIns="44450"/>
          <a:lstStyle/>
          <a:p>
            <a:pPr eaLnBrk="1" hangingPunct="1">
              <a:buFont typeface="Wingdings" pitchFamily="2" charset="2"/>
              <a:buNone/>
            </a:pPr>
            <a:r>
              <a:rPr lang="en-US"/>
              <a:t>   </a:t>
            </a:r>
            <a:r>
              <a:rPr lang="en-US" sz="2400"/>
              <a:t>Profit from buying a European put option: option price = $7, strike price = $70</a:t>
            </a:r>
          </a:p>
        </p:txBody>
      </p:sp>
      <p:grpSp>
        <p:nvGrpSpPr>
          <p:cNvPr id="2" name="Group 4"/>
          <p:cNvGrpSpPr>
            <a:grpSpLocks/>
          </p:cNvGrpSpPr>
          <p:nvPr/>
        </p:nvGrpSpPr>
        <p:grpSpPr bwMode="auto">
          <a:xfrm>
            <a:off x="1566863" y="2709863"/>
            <a:ext cx="6637337" cy="3132137"/>
            <a:chOff x="987" y="1707"/>
            <a:chExt cx="4181" cy="1973"/>
          </a:xfrm>
        </p:grpSpPr>
        <p:sp>
          <p:nvSpPr>
            <p:cNvPr id="19463" name="Line 5"/>
            <p:cNvSpPr>
              <a:spLocks noChangeShapeType="1"/>
            </p:cNvSpPr>
            <p:nvPr/>
          </p:nvSpPr>
          <p:spPr bwMode="auto">
            <a:xfrm>
              <a:off x="1248" y="1721"/>
              <a:ext cx="0" cy="1959"/>
            </a:xfrm>
            <a:prstGeom prst="line">
              <a:avLst/>
            </a:prstGeom>
            <a:noFill/>
            <a:ln w="12700">
              <a:solidFill>
                <a:schemeClr val="tx1"/>
              </a:solidFill>
              <a:round/>
              <a:headEnd type="triangle" w="med" len="med"/>
              <a:tailEnd/>
            </a:ln>
          </p:spPr>
          <p:txBody>
            <a:bodyPr wrap="none" anchor="ctr"/>
            <a:lstStyle/>
            <a:p>
              <a:endParaRPr lang="en-US"/>
            </a:p>
          </p:txBody>
        </p:sp>
        <p:sp>
          <p:nvSpPr>
            <p:cNvPr id="19464" name="Line 6"/>
            <p:cNvSpPr>
              <a:spLocks noChangeShapeType="1"/>
            </p:cNvSpPr>
            <p:nvPr/>
          </p:nvSpPr>
          <p:spPr bwMode="auto">
            <a:xfrm>
              <a:off x="1530" y="3206"/>
              <a:ext cx="3392" cy="0"/>
            </a:xfrm>
            <a:prstGeom prst="line">
              <a:avLst/>
            </a:prstGeom>
            <a:noFill/>
            <a:ln w="12700">
              <a:solidFill>
                <a:schemeClr val="tx1"/>
              </a:solidFill>
              <a:round/>
              <a:headEnd/>
              <a:tailEnd type="triangle" w="med" len="med"/>
            </a:ln>
          </p:spPr>
          <p:txBody>
            <a:bodyPr wrap="none" anchor="ctr"/>
            <a:lstStyle/>
            <a:p>
              <a:endParaRPr lang="en-US"/>
            </a:p>
          </p:txBody>
        </p:sp>
        <p:sp>
          <p:nvSpPr>
            <p:cNvPr id="19465" name="Line 7"/>
            <p:cNvSpPr>
              <a:spLocks noChangeShapeType="1"/>
            </p:cNvSpPr>
            <p:nvPr/>
          </p:nvSpPr>
          <p:spPr bwMode="auto">
            <a:xfrm flipV="1">
              <a:off x="1448" y="3110"/>
              <a:ext cx="36" cy="178"/>
            </a:xfrm>
            <a:prstGeom prst="line">
              <a:avLst/>
            </a:prstGeom>
            <a:noFill/>
            <a:ln w="12700">
              <a:solidFill>
                <a:schemeClr val="tx1"/>
              </a:solidFill>
              <a:round/>
              <a:headEnd/>
              <a:tailEnd/>
            </a:ln>
          </p:spPr>
          <p:txBody>
            <a:bodyPr wrap="none" anchor="ctr"/>
            <a:lstStyle/>
            <a:p>
              <a:endParaRPr lang="en-US"/>
            </a:p>
          </p:txBody>
        </p:sp>
        <p:sp>
          <p:nvSpPr>
            <p:cNvPr id="19466" name="Line 8"/>
            <p:cNvSpPr>
              <a:spLocks noChangeShapeType="1"/>
            </p:cNvSpPr>
            <p:nvPr/>
          </p:nvSpPr>
          <p:spPr bwMode="auto">
            <a:xfrm flipH="1" flipV="1">
              <a:off x="1485" y="3113"/>
              <a:ext cx="42" cy="95"/>
            </a:xfrm>
            <a:prstGeom prst="line">
              <a:avLst/>
            </a:prstGeom>
            <a:noFill/>
            <a:ln w="12700">
              <a:solidFill>
                <a:schemeClr val="tx1"/>
              </a:solidFill>
              <a:round/>
              <a:headEnd/>
              <a:tailEnd/>
            </a:ln>
          </p:spPr>
          <p:txBody>
            <a:bodyPr wrap="none" anchor="ctr"/>
            <a:lstStyle/>
            <a:p>
              <a:endParaRPr lang="en-US"/>
            </a:p>
          </p:txBody>
        </p:sp>
        <p:sp>
          <p:nvSpPr>
            <p:cNvPr id="19467" name="Line 9"/>
            <p:cNvSpPr>
              <a:spLocks noChangeShapeType="1"/>
            </p:cNvSpPr>
            <p:nvPr/>
          </p:nvSpPr>
          <p:spPr bwMode="auto">
            <a:xfrm flipH="1" flipV="1">
              <a:off x="1392" y="3110"/>
              <a:ext cx="51" cy="178"/>
            </a:xfrm>
            <a:prstGeom prst="line">
              <a:avLst/>
            </a:prstGeom>
            <a:noFill/>
            <a:ln w="12700">
              <a:solidFill>
                <a:schemeClr val="tx1"/>
              </a:solidFill>
              <a:round/>
              <a:headEnd/>
              <a:tailEnd/>
            </a:ln>
          </p:spPr>
          <p:txBody>
            <a:bodyPr wrap="none" anchor="ctr"/>
            <a:lstStyle/>
            <a:p>
              <a:endParaRPr lang="en-US"/>
            </a:p>
          </p:txBody>
        </p:sp>
        <p:sp>
          <p:nvSpPr>
            <p:cNvPr id="19468" name="Line 10"/>
            <p:cNvSpPr>
              <a:spLocks noChangeShapeType="1"/>
            </p:cNvSpPr>
            <p:nvPr/>
          </p:nvSpPr>
          <p:spPr bwMode="auto">
            <a:xfrm flipH="1">
              <a:off x="1359" y="3121"/>
              <a:ext cx="40" cy="79"/>
            </a:xfrm>
            <a:prstGeom prst="line">
              <a:avLst/>
            </a:prstGeom>
            <a:noFill/>
            <a:ln w="12700">
              <a:solidFill>
                <a:schemeClr val="tx1"/>
              </a:solidFill>
              <a:round/>
              <a:headEnd/>
              <a:tailEnd/>
            </a:ln>
          </p:spPr>
          <p:txBody>
            <a:bodyPr wrap="none" anchor="ctr"/>
            <a:lstStyle/>
            <a:p>
              <a:endParaRPr lang="en-US"/>
            </a:p>
          </p:txBody>
        </p:sp>
        <p:sp>
          <p:nvSpPr>
            <p:cNvPr id="19469" name="Line 11"/>
            <p:cNvSpPr>
              <a:spLocks noChangeShapeType="1"/>
            </p:cNvSpPr>
            <p:nvPr/>
          </p:nvSpPr>
          <p:spPr bwMode="auto">
            <a:xfrm flipH="1">
              <a:off x="1245" y="3206"/>
              <a:ext cx="115" cy="0"/>
            </a:xfrm>
            <a:prstGeom prst="line">
              <a:avLst/>
            </a:prstGeom>
            <a:noFill/>
            <a:ln w="12700">
              <a:solidFill>
                <a:schemeClr val="tx1"/>
              </a:solidFill>
              <a:round/>
              <a:headEnd/>
              <a:tailEnd/>
            </a:ln>
          </p:spPr>
          <p:txBody>
            <a:bodyPr wrap="none" anchor="ctr"/>
            <a:lstStyle/>
            <a:p>
              <a:endParaRPr lang="en-US"/>
            </a:p>
          </p:txBody>
        </p:sp>
        <p:sp>
          <p:nvSpPr>
            <p:cNvPr id="19470" name="Line 12"/>
            <p:cNvSpPr>
              <a:spLocks noChangeShapeType="1"/>
            </p:cNvSpPr>
            <p:nvPr/>
          </p:nvSpPr>
          <p:spPr bwMode="auto">
            <a:xfrm>
              <a:off x="1253" y="2772"/>
              <a:ext cx="39" cy="0"/>
            </a:xfrm>
            <a:prstGeom prst="line">
              <a:avLst/>
            </a:prstGeom>
            <a:noFill/>
            <a:ln w="12700">
              <a:solidFill>
                <a:schemeClr val="tx1"/>
              </a:solidFill>
              <a:round/>
              <a:headEnd/>
              <a:tailEnd/>
            </a:ln>
          </p:spPr>
          <p:txBody>
            <a:bodyPr wrap="none" anchor="ctr"/>
            <a:lstStyle/>
            <a:p>
              <a:endParaRPr lang="en-US"/>
            </a:p>
          </p:txBody>
        </p:sp>
        <p:sp>
          <p:nvSpPr>
            <p:cNvPr id="19471" name="Line 13"/>
            <p:cNvSpPr>
              <a:spLocks noChangeShapeType="1"/>
            </p:cNvSpPr>
            <p:nvPr/>
          </p:nvSpPr>
          <p:spPr bwMode="auto">
            <a:xfrm>
              <a:off x="1256" y="2337"/>
              <a:ext cx="39" cy="0"/>
            </a:xfrm>
            <a:prstGeom prst="line">
              <a:avLst/>
            </a:prstGeom>
            <a:noFill/>
            <a:ln w="12700">
              <a:solidFill>
                <a:schemeClr val="tx1"/>
              </a:solidFill>
              <a:round/>
              <a:headEnd/>
              <a:tailEnd/>
            </a:ln>
          </p:spPr>
          <p:txBody>
            <a:bodyPr wrap="none" anchor="ctr"/>
            <a:lstStyle/>
            <a:p>
              <a:endParaRPr lang="en-US"/>
            </a:p>
          </p:txBody>
        </p:sp>
        <p:sp>
          <p:nvSpPr>
            <p:cNvPr id="19472" name="Line 14"/>
            <p:cNvSpPr>
              <a:spLocks noChangeShapeType="1"/>
            </p:cNvSpPr>
            <p:nvPr/>
          </p:nvSpPr>
          <p:spPr bwMode="auto">
            <a:xfrm>
              <a:off x="1252" y="1911"/>
              <a:ext cx="39" cy="0"/>
            </a:xfrm>
            <a:prstGeom prst="line">
              <a:avLst/>
            </a:prstGeom>
            <a:noFill/>
            <a:ln w="12700">
              <a:solidFill>
                <a:schemeClr val="tx1"/>
              </a:solidFill>
              <a:round/>
              <a:headEnd/>
              <a:tailEnd/>
            </a:ln>
          </p:spPr>
          <p:txBody>
            <a:bodyPr wrap="none" anchor="ctr"/>
            <a:lstStyle/>
            <a:p>
              <a:endParaRPr lang="en-US"/>
            </a:p>
          </p:txBody>
        </p:sp>
        <p:sp>
          <p:nvSpPr>
            <p:cNvPr id="19473" name="Line 15"/>
            <p:cNvSpPr>
              <a:spLocks noChangeShapeType="1"/>
            </p:cNvSpPr>
            <p:nvPr/>
          </p:nvSpPr>
          <p:spPr bwMode="auto">
            <a:xfrm>
              <a:off x="1596" y="3158"/>
              <a:ext cx="0" cy="39"/>
            </a:xfrm>
            <a:prstGeom prst="line">
              <a:avLst/>
            </a:prstGeom>
            <a:noFill/>
            <a:ln w="12700">
              <a:solidFill>
                <a:schemeClr val="tx1"/>
              </a:solidFill>
              <a:round/>
              <a:headEnd/>
              <a:tailEnd/>
            </a:ln>
          </p:spPr>
          <p:txBody>
            <a:bodyPr wrap="none" anchor="ctr"/>
            <a:lstStyle/>
            <a:p>
              <a:endParaRPr lang="en-US"/>
            </a:p>
          </p:txBody>
        </p:sp>
        <p:sp>
          <p:nvSpPr>
            <p:cNvPr id="19474" name="Line 16"/>
            <p:cNvSpPr>
              <a:spLocks noChangeShapeType="1"/>
            </p:cNvSpPr>
            <p:nvPr/>
          </p:nvSpPr>
          <p:spPr bwMode="auto">
            <a:xfrm>
              <a:off x="2028" y="3158"/>
              <a:ext cx="0" cy="39"/>
            </a:xfrm>
            <a:prstGeom prst="line">
              <a:avLst/>
            </a:prstGeom>
            <a:noFill/>
            <a:ln w="12700">
              <a:solidFill>
                <a:schemeClr val="tx1"/>
              </a:solidFill>
              <a:round/>
              <a:headEnd/>
              <a:tailEnd/>
            </a:ln>
          </p:spPr>
          <p:txBody>
            <a:bodyPr wrap="none" anchor="ctr"/>
            <a:lstStyle/>
            <a:p>
              <a:endParaRPr lang="en-US"/>
            </a:p>
          </p:txBody>
        </p:sp>
        <p:sp>
          <p:nvSpPr>
            <p:cNvPr id="19475" name="Line 17"/>
            <p:cNvSpPr>
              <a:spLocks noChangeShapeType="1"/>
            </p:cNvSpPr>
            <p:nvPr/>
          </p:nvSpPr>
          <p:spPr bwMode="auto">
            <a:xfrm>
              <a:off x="2457" y="3158"/>
              <a:ext cx="0" cy="39"/>
            </a:xfrm>
            <a:prstGeom prst="line">
              <a:avLst/>
            </a:prstGeom>
            <a:noFill/>
            <a:ln w="12700">
              <a:solidFill>
                <a:schemeClr val="tx1"/>
              </a:solidFill>
              <a:round/>
              <a:headEnd/>
              <a:tailEnd/>
            </a:ln>
          </p:spPr>
          <p:txBody>
            <a:bodyPr wrap="none" anchor="ctr"/>
            <a:lstStyle/>
            <a:p>
              <a:endParaRPr lang="en-US"/>
            </a:p>
          </p:txBody>
        </p:sp>
        <p:sp>
          <p:nvSpPr>
            <p:cNvPr id="19476" name="Line 18"/>
            <p:cNvSpPr>
              <a:spLocks noChangeShapeType="1"/>
            </p:cNvSpPr>
            <p:nvPr/>
          </p:nvSpPr>
          <p:spPr bwMode="auto">
            <a:xfrm>
              <a:off x="2892" y="3158"/>
              <a:ext cx="0" cy="39"/>
            </a:xfrm>
            <a:prstGeom prst="line">
              <a:avLst/>
            </a:prstGeom>
            <a:noFill/>
            <a:ln w="12700">
              <a:solidFill>
                <a:schemeClr val="tx1"/>
              </a:solidFill>
              <a:round/>
              <a:headEnd/>
              <a:tailEnd/>
            </a:ln>
          </p:spPr>
          <p:txBody>
            <a:bodyPr wrap="none" anchor="ctr"/>
            <a:lstStyle/>
            <a:p>
              <a:endParaRPr lang="en-US"/>
            </a:p>
          </p:txBody>
        </p:sp>
        <p:sp>
          <p:nvSpPr>
            <p:cNvPr id="19477" name="Line 19"/>
            <p:cNvSpPr>
              <a:spLocks noChangeShapeType="1"/>
            </p:cNvSpPr>
            <p:nvPr/>
          </p:nvSpPr>
          <p:spPr bwMode="auto">
            <a:xfrm>
              <a:off x="3324" y="3158"/>
              <a:ext cx="0" cy="39"/>
            </a:xfrm>
            <a:prstGeom prst="line">
              <a:avLst/>
            </a:prstGeom>
            <a:noFill/>
            <a:ln w="12700">
              <a:solidFill>
                <a:schemeClr val="tx1"/>
              </a:solidFill>
              <a:round/>
              <a:headEnd/>
              <a:tailEnd/>
            </a:ln>
          </p:spPr>
          <p:txBody>
            <a:bodyPr wrap="none" anchor="ctr"/>
            <a:lstStyle/>
            <a:p>
              <a:endParaRPr lang="en-US"/>
            </a:p>
          </p:txBody>
        </p:sp>
        <p:sp>
          <p:nvSpPr>
            <p:cNvPr id="19478" name="Line 20"/>
            <p:cNvSpPr>
              <a:spLocks noChangeShapeType="1"/>
            </p:cNvSpPr>
            <p:nvPr/>
          </p:nvSpPr>
          <p:spPr bwMode="auto">
            <a:xfrm>
              <a:off x="3753" y="3160"/>
              <a:ext cx="0" cy="39"/>
            </a:xfrm>
            <a:prstGeom prst="line">
              <a:avLst/>
            </a:prstGeom>
            <a:noFill/>
            <a:ln w="12700">
              <a:solidFill>
                <a:schemeClr val="tx1"/>
              </a:solidFill>
              <a:round/>
              <a:headEnd/>
              <a:tailEnd/>
            </a:ln>
          </p:spPr>
          <p:txBody>
            <a:bodyPr wrap="none" anchor="ctr"/>
            <a:lstStyle/>
            <a:p>
              <a:endParaRPr lang="en-US"/>
            </a:p>
          </p:txBody>
        </p:sp>
        <p:sp>
          <p:nvSpPr>
            <p:cNvPr id="19479" name="Line 21"/>
            <p:cNvSpPr>
              <a:spLocks noChangeShapeType="1"/>
            </p:cNvSpPr>
            <p:nvPr/>
          </p:nvSpPr>
          <p:spPr bwMode="auto">
            <a:xfrm>
              <a:off x="4185" y="3158"/>
              <a:ext cx="0" cy="39"/>
            </a:xfrm>
            <a:prstGeom prst="line">
              <a:avLst/>
            </a:prstGeom>
            <a:noFill/>
            <a:ln w="12700">
              <a:solidFill>
                <a:schemeClr val="tx1"/>
              </a:solidFill>
              <a:round/>
              <a:headEnd/>
              <a:tailEnd/>
            </a:ln>
          </p:spPr>
          <p:txBody>
            <a:bodyPr wrap="none" anchor="ctr"/>
            <a:lstStyle/>
            <a:p>
              <a:endParaRPr lang="en-US"/>
            </a:p>
          </p:txBody>
        </p:sp>
        <p:sp>
          <p:nvSpPr>
            <p:cNvPr id="19480" name="Line 22"/>
            <p:cNvSpPr>
              <a:spLocks noChangeShapeType="1"/>
            </p:cNvSpPr>
            <p:nvPr/>
          </p:nvSpPr>
          <p:spPr bwMode="auto">
            <a:xfrm>
              <a:off x="1253" y="3633"/>
              <a:ext cx="39" cy="0"/>
            </a:xfrm>
            <a:prstGeom prst="line">
              <a:avLst/>
            </a:prstGeom>
            <a:noFill/>
            <a:ln w="12700">
              <a:solidFill>
                <a:schemeClr val="tx1"/>
              </a:solidFill>
              <a:round/>
              <a:headEnd/>
              <a:tailEnd/>
            </a:ln>
          </p:spPr>
          <p:txBody>
            <a:bodyPr wrap="none" anchor="ctr"/>
            <a:lstStyle/>
            <a:p>
              <a:endParaRPr lang="en-US"/>
            </a:p>
          </p:txBody>
        </p:sp>
        <p:sp>
          <p:nvSpPr>
            <p:cNvPr id="19481" name="Line 23"/>
            <p:cNvSpPr>
              <a:spLocks noChangeShapeType="1"/>
            </p:cNvSpPr>
            <p:nvPr/>
          </p:nvSpPr>
          <p:spPr bwMode="auto">
            <a:xfrm flipH="1">
              <a:off x="1245" y="3420"/>
              <a:ext cx="37" cy="0"/>
            </a:xfrm>
            <a:prstGeom prst="line">
              <a:avLst/>
            </a:prstGeom>
            <a:noFill/>
            <a:ln w="12700">
              <a:solidFill>
                <a:schemeClr val="tx1"/>
              </a:solidFill>
              <a:round/>
              <a:headEnd/>
              <a:tailEnd/>
            </a:ln>
          </p:spPr>
          <p:txBody>
            <a:bodyPr wrap="none" anchor="ctr"/>
            <a:lstStyle/>
            <a:p>
              <a:endParaRPr lang="en-US"/>
            </a:p>
          </p:txBody>
        </p:sp>
        <p:sp>
          <p:nvSpPr>
            <p:cNvPr id="19482" name="Rectangle 24"/>
            <p:cNvSpPr>
              <a:spLocks noChangeArrowheads="1"/>
            </p:cNvSpPr>
            <p:nvPr/>
          </p:nvSpPr>
          <p:spPr bwMode="auto">
            <a:xfrm>
              <a:off x="987" y="1765"/>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30</a:t>
              </a:r>
            </a:p>
          </p:txBody>
        </p:sp>
        <p:sp>
          <p:nvSpPr>
            <p:cNvPr id="19483" name="Rectangle 25"/>
            <p:cNvSpPr>
              <a:spLocks noChangeArrowheads="1"/>
            </p:cNvSpPr>
            <p:nvPr/>
          </p:nvSpPr>
          <p:spPr bwMode="auto">
            <a:xfrm>
              <a:off x="987" y="2221"/>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20</a:t>
              </a:r>
            </a:p>
          </p:txBody>
        </p:sp>
        <p:sp>
          <p:nvSpPr>
            <p:cNvPr id="19484" name="Rectangle 26"/>
            <p:cNvSpPr>
              <a:spLocks noChangeArrowheads="1"/>
            </p:cNvSpPr>
            <p:nvPr/>
          </p:nvSpPr>
          <p:spPr bwMode="auto">
            <a:xfrm>
              <a:off x="999" y="2655"/>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10</a:t>
              </a:r>
            </a:p>
          </p:txBody>
        </p:sp>
        <p:sp>
          <p:nvSpPr>
            <p:cNvPr id="19485" name="Rectangle 27"/>
            <p:cNvSpPr>
              <a:spLocks noChangeArrowheads="1"/>
            </p:cNvSpPr>
            <p:nvPr/>
          </p:nvSpPr>
          <p:spPr bwMode="auto">
            <a:xfrm>
              <a:off x="1059" y="3063"/>
              <a:ext cx="221" cy="286"/>
            </a:xfrm>
            <a:prstGeom prst="rect">
              <a:avLst/>
            </a:prstGeom>
            <a:noFill/>
            <a:ln w="12700">
              <a:noFill/>
              <a:miter lim="800000"/>
              <a:headEnd/>
              <a:tailEnd/>
            </a:ln>
          </p:spPr>
          <p:txBody>
            <a:bodyPr wrap="none" lIns="90488" tIns="44450" rIns="90488" bIns="44450">
              <a:spAutoFit/>
            </a:bodyPr>
            <a:lstStyle/>
            <a:p>
              <a:pPr eaLnBrk="0" hangingPunct="0"/>
              <a:r>
                <a:rPr lang="en-US" sz="2400"/>
                <a:t>0</a:t>
              </a:r>
            </a:p>
          </p:txBody>
        </p:sp>
        <p:sp>
          <p:nvSpPr>
            <p:cNvPr id="19486" name="Rectangle 28"/>
            <p:cNvSpPr>
              <a:spLocks noChangeArrowheads="1"/>
            </p:cNvSpPr>
            <p:nvPr/>
          </p:nvSpPr>
          <p:spPr bwMode="auto">
            <a:xfrm>
              <a:off x="1011" y="3373"/>
              <a:ext cx="285" cy="286"/>
            </a:xfrm>
            <a:prstGeom prst="rect">
              <a:avLst/>
            </a:prstGeom>
            <a:noFill/>
            <a:ln w="12700">
              <a:noFill/>
              <a:miter lim="800000"/>
              <a:headEnd/>
              <a:tailEnd/>
            </a:ln>
          </p:spPr>
          <p:txBody>
            <a:bodyPr wrap="none" lIns="90488" tIns="44450" rIns="90488" bIns="44450">
              <a:spAutoFit/>
            </a:bodyPr>
            <a:lstStyle/>
            <a:p>
              <a:pPr eaLnBrk="0" hangingPunct="0"/>
              <a:r>
                <a:rPr lang="en-US" sz="2400"/>
                <a:t>-7</a:t>
              </a:r>
            </a:p>
          </p:txBody>
        </p:sp>
        <p:sp>
          <p:nvSpPr>
            <p:cNvPr id="19487" name="Rectangle 29"/>
            <p:cNvSpPr>
              <a:spLocks noChangeArrowheads="1"/>
            </p:cNvSpPr>
            <p:nvPr/>
          </p:nvSpPr>
          <p:spPr bwMode="auto">
            <a:xfrm>
              <a:off x="2785" y="3219"/>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70</a:t>
              </a:r>
            </a:p>
          </p:txBody>
        </p:sp>
        <p:sp>
          <p:nvSpPr>
            <p:cNvPr id="19488" name="Rectangle 30"/>
            <p:cNvSpPr>
              <a:spLocks noChangeArrowheads="1"/>
            </p:cNvSpPr>
            <p:nvPr/>
          </p:nvSpPr>
          <p:spPr bwMode="auto">
            <a:xfrm>
              <a:off x="2343" y="3219"/>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60</a:t>
              </a:r>
            </a:p>
          </p:txBody>
        </p:sp>
        <p:sp>
          <p:nvSpPr>
            <p:cNvPr id="19489" name="Rectangle 31"/>
            <p:cNvSpPr>
              <a:spLocks noChangeArrowheads="1"/>
            </p:cNvSpPr>
            <p:nvPr/>
          </p:nvSpPr>
          <p:spPr bwMode="auto">
            <a:xfrm>
              <a:off x="1917" y="3219"/>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50</a:t>
              </a:r>
            </a:p>
          </p:txBody>
        </p:sp>
        <p:sp>
          <p:nvSpPr>
            <p:cNvPr id="19490" name="Rectangle 32"/>
            <p:cNvSpPr>
              <a:spLocks noChangeArrowheads="1"/>
            </p:cNvSpPr>
            <p:nvPr/>
          </p:nvSpPr>
          <p:spPr bwMode="auto">
            <a:xfrm>
              <a:off x="1489" y="3219"/>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40</a:t>
              </a:r>
            </a:p>
          </p:txBody>
        </p:sp>
        <p:sp>
          <p:nvSpPr>
            <p:cNvPr id="19491" name="Rectangle 33"/>
            <p:cNvSpPr>
              <a:spLocks noChangeArrowheads="1"/>
            </p:cNvSpPr>
            <p:nvPr/>
          </p:nvSpPr>
          <p:spPr bwMode="auto">
            <a:xfrm>
              <a:off x="3213" y="3219"/>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80</a:t>
              </a:r>
            </a:p>
          </p:txBody>
        </p:sp>
        <p:sp>
          <p:nvSpPr>
            <p:cNvPr id="19492" name="Rectangle 34"/>
            <p:cNvSpPr>
              <a:spLocks noChangeArrowheads="1"/>
            </p:cNvSpPr>
            <p:nvPr/>
          </p:nvSpPr>
          <p:spPr bwMode="auto">
            <a:xfrm>
              <a:off x="3627" y="3219"/>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90</a:t>
              </a:r>
            </a:p>
          </p:txBody>
        </p:sp>
        <p:sp>
          <p:nvSpPr>
            <p:cNvPr id="19493" name="Rectangle 35"/>
            <p:cNvSpPr>
              <a:spLocks noChangeArrowheads="1"/>
            </p:cNvSpPr>
            <p:nvPr/>
          </p:nvSpPr>
          <p:spPr bwMode="auto">
            <a:xfrm>
              <a:off x="4023" y="3219"/>
              <a:ext cx="435" cy="286"/>
            </a:xfrm>
            <a:prstGeom prst="rect">
              <a:avLst/>
            </a:prstGeom>
            <a:noFill/>
            <a:ln w="12700">
              <a:noFill/>
              <a:miter lim="800000"/>
              <a:headEnd/>
              <a:tailEnd/>
            </a:ln>
          </p:spPr>
          <p:txBody>
            <a:bodyPr wrap="none" lIns="90488" tIns="44450" rIns="90488" bIns="44450">
              <a:spAutoFit/>
            </a:bodyPr>
            <a:lstStyle/>
            <a:p>
              <a:pPr eaLnBrk="0" hangingPunct="0"/>
              <a:r>
                <a:rPr lang="en-US" sz="2400"/>
                <a:t>100</a:t>
              </a:r>
            </a:p>
          </p:txBody>
        </p:sp>
        <p:sp>
          <p:nvSpPr>
            <p:cNvPr id="19494" name="Rectangle 36"/>
            <p:cNvSpPr>
              <a:spLocks noChangeArrowheads="1"/>
            </p:cNvSpPr>
            <p:nvPr/>
          </p:nvSpPr>
          <p:spPr bwMode="auto">
            <a:xfrm>
              <a:off x="1335" y="1707"/>
              <a:ext cx="850" cy="286"/>
            </a:xfrm>
            <a:prstGeom prst="rect">
              <a:avLst/>
            </a:prstGeom>
            <a:noFill/>
            <a:ln w="12700">
              <a:noFill/>
              <a:miter lim="800000"/>
              <a:headEnd/>
              <a:tailEnd/>
            </a:ln>
          </p:spPr>
          <p:txBody>
            <a:bodyPr wrap="none" lIns="90488" tIns="44450" rIns="90488" bIns="44450">
              <a:spAutoFit/>
            </a:bodyPr>
            <a:lstStyle/>
            <a:p>
              <a:pPr eaLnBrk="0" hangingPunct="0"/>
              <a:r>
                <a:rPr lang="en-US" sz="2400"/>
                <a:t>Profit ($)</a:t>
              </a:r>
            </a:p>
          </p:txBody>
        </p:sp>
        <p:sp>
          <p:nvSpPr>
            <p:cNvPr id="19495" name="Rectangle 37"/>
            <p:cNvSpPr>
              <a:spLocks noChangeArrowheads="1"/>
            </p:cNvSpPr>
            <p:nvPr/>
          </p:nvSpPr>
          <p:spPr bwMode="auto">
            <a:xfrm>
              <a:off x="3848" y="2667"/>
              <a:ext cx="1320" cy="516"/>
            </a:xfrm>
            <a:prstGeom prst="rect">
              <a:avLst/>
            </a:prstGeom>
            <a:noFill/>
            <a:ln w="12700">
              <a:noFill/>
              <a:miter lim="800000"/>
              <a:headEnd/>
              <a:tailEnd/>
            </a:ln>
          </p:spPr>
          <p:txBody>
            <a:bodyPr wrap="none" lIns="90488" tIns="44450" rIns="90488" bIns="44450">
              <a:spAutoFit/>
            </a:bodyPr>
            <a:lstStyle/>
            <a:p>
              <a:pPr algn="ctr" eaLnBrk="0" hangingPunct="0"/>
              <a:r>
                <a:rPr lang="en-US" sz="2400"/>
                <a:t>Terminal</a:t>
              </a:r>
            </a:p>
            <a:p>
              <a:pPr algn="ctr" eaLnBrk="0" hangingPunct="0"/>
              <a:r>
                <a:rPr lang="en-US" sz="2400"/>
                <a:t>stock price ($)</a:t>
              </a:r>
            </a:p>
          </p:txBody>
        </p:sp>
        <p:sp>
          <p:nvSpPr>
            <p:cNvPr id="19496" name="Line 38"/>
            <p:cNvSpPr>
              <a:spLocks noChangeShapeType="1"/>
            </p:cNvSpPr>
            <p:nvPr/>
          </p:nvSpPr>
          <p:spPr bwMode="auto">
            <a:xfrm flipH="1">
              <a:off x="1211" y="3492"/>
              <a:ext cx="37" cy="0"/>
            </a:xfrm>
            <a:prstGeom prst="line">
              <a:avLst/>
            </a:prstGeom>
            <a:noFill/>
            <a:ln w="12700">
              <a:solidFill>
                <a:schemeClr val="tx1"/>
              </a:solidFill>
              <a:round/>
              <a:headEnd/>
              <a:tailEnd/>
            </a:ln>
          </p:spPr>
          <p:txBody>
            <a:bodyPr wrap="none" anchor="ctr"/>
            <a:lstStyle/>
            <a:p>
              <a:endParaRPr lang="en-US"/>
            </a:p>
          </p:txBody>
        </p:sp>
        <p:sp>
          <p:nvSpPr>
            <p:cNvPr id="19497" name="Line 39"/>
            <p:cNvSpPr>
              <a:spLocks noChangeShapeType="1"/>
            </p:cNvSpPr>
            <p:nvPr/>
          </p:nvSpPr>
          <p:spPr bwMode="auto">
            <a:xfrm>
              <a:off x="2925" y="3510"/>
              <a:ext cx="1699" cy="0"/>
            </a:xfrm>
            <a:prstGeom prst="line">
              <a:avLst/>
            </a:prstGeom>
            <a:noFill/>
            <a:ln w="50800">
              <a:solidFill>
                <a:schemeClr val="tx1"/>
              </a:solidFill>
              <a:round/>
              <a:headEnd/>
              <a:tailEnd/>
            </a:ln>
          </p:spPr>
          <p:txBody>
            <a:bodyPr wrap="none" anchor="ctr"/>
            <a:lstStyle/>
            <a:p>
              <a:endParaRPr lang="en-US"/>
            </a:p>
          </p:txBody>
        </p:sp>
        <p:sp>
          <p:nvSpPr>
            <p:cNvPr id="19498" name="Line 40"/>
            <p:cNvSpPr>
              <a:spLocks noChangeShapeType="1"/>
            </p:cNvSpPr>
            <p:nvPr/>
          </p:nvSpPr>
          <p:spPr bwMode="auto">
            <a:xfrm flipH="1" flipV="1">
              <a:off x="1513" y="2119"/>
              <a:ext cx="1402" cy="1402"/>
            </a:xfrm>
            <a:prstGeom prst="line">
              <a:avLst/>
            </a:prstGeom>
            <a:noFill/>
            <a:ln w="50800">
              <a:solidFill>
                <a:schemeClr val="tx1"/>
              </a:solidFill>
              <a:round/>
              <a:headEnd/>
              <a:tailEnd/>
            </a:ln>
          </p:spPr>
          <p:txBody>
            <a:bodyPr wrap="none" anchor="ctr"/>
            <a:lstStyle/>
            <a:p>
              <a:endParaRPr lang="en-US"/>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457200" y="228600"/>
            <a:ext cx="8305800" cy="1600200"/>
          </a:xfrm>
          <a:noFill/>
        </p:spPr>
        <p:txBody>
          <a:bodyPr lIns="90488" tIns="44450" rIns="90488" bIns="44450" anchor="ctr"/>
          <a:lstStyle/>
          <a:p>
            <a:pPr eaLnBrk="1" hangingPunct="1"/>
            <a:r>
              <a:rPr lang="en-US" dirty="0"/>
              <a:t>Short Put </a:t>
            </a:r>
            <a:br>
              <a:rPr lang="en-US" dirty="0"/>
            </a:br>
            <a:endParaRPr lang="en-US" dirty="0"/>
          </a:p>
        </p:txBody>
      </p:sp>
      <p:sp>
        <p:nvSpPr>
          <p:cNvPr id="20484" name="Rectangle 3"/>
          <p:cNvSpPr>
            <a:spLocks noGrp="1" noChangeArrowheads="1"/>
          </p:cNvSpPr>
          <p:nvPr>
            <p:ph type="body" idx="1"/>
          </p:nvPr>
        </p:nvSpPr>
        <p:spPr>
          <a:xfrm>
            <a:off x="685800" y="1600200"/>
            <a:ext cx="8172450" cy="4114800"/>
          </a:xfrm>
          <a:noFill/>
        </p:spPr>
        <p:txBody>
          <a:bodyPr lIns="90488" tIns="44450" rIns="90488" bIns="44450"/>
          <a:lstStyle/>
          <a:p>
            <a:pPr eaLnBrk="1" hangingPunct="1">
              <a:buFont typeface="Wingdings" pitchFamily="2" charset="2"/>
              <a:buNone/>
            </a:pPr>
            <a:r>
              <a:rPr lang="en-US"/>
              <a:t>   </a:t>
            </a:r>
            <a:r>
              <a:rPr lang="en-US" sz="2400"/>
              <a:t>Profit from writing a European put option: option price = $7, strike price = $70</a:t>
            </a:r>
          </a:p>
        </p:txBody>
      </p:sp>
      <p:grpSp>
        <p:nvGrpSpPr>
          <p:cNvPr id="2" name="Group 4"/>
          <p:cNvGrpSpPr>
            <a:grpSpLocks/>
          </p:cNvGrpSpPr>
          <p:nvPr/>
        </p:nvGrpSpPr>
        <p:grpSpPr bwMode="auto">
          <a:xfrm>
            <a:off x="1485900" y="2541588"/>
            <a:ext cx="6784975" cy="3535362"/>
            <a:chOff x="936" y="1601"/>
            <a:chExt cx="4274" cy="2227"/>
          </a:xfrm>
        </p:grpSpPr>
        <p:sp>
          <p:nvSpPr>
            <p:cNvPr id="20487" name="Rectangle 5"/>
            <p:cNvSpPr>
              <a:spLocks noChangeArrowheads="1"/>
            </p:cNvSpPr>
            <p:nvPr/>
          </p:nvSpPr>
          <p:spPr bwMode="auto">
            <a:xfrm>
              <a:off x="937" y="3542"/>
              <a:ext cx="392" cy="286"/>
            </a:xfrm>
            <a:prstGeom prst="rect">
              <a:avLst/>
            </a:prstGeom>
            <a:noFill/>
            <a:ln w="12700">
              <a:noFill/>
              <a:miter lim="800000"/>
              <a:headEnd/>
              <a:tailEnd/>
            </a:ln>
          </p:spPr>
          <p:txBody>
            <a:bodyPr wrap="none" lIns="90488" tIns="44450" rIns="90488" bIns="44450">
              <a:spAutoFit/>
            </a:bodyPr>
            <a:lstStyle/>
            <a:p>
              <a:pPr eaLnBrk="0" hangingPunct="0"/>
              <a:r>
                <a:rPr lang="en-US" sz="2400"/>
                <a:t>-30</a:t>
              </a:r>
            </a:p>
          </p:txBody>
        </p:sp>
        <p:sp>
          <p:nvSpPr>
            <p:cNvPr id="20488" name="Rectangle 6"/>
            <p:cNvSpPr>
              <a:spLocks noChangeArrowheads="1"/>
            </p:cNvSpPr>
            <p:nvPr/>
          </p:nvSpPr>
          <p:spPr bwMode="auto">
            <a:xfrm>
              <a:off x="936" y="3115"/>
              <a:ext cx="392" cy="286"/>
            </a:xfrm>
            <a:prstGeom prst="rect">
              <a:avLst/>
            </a:prstGeom>
            <a:noFill/>
            <a:ln w="12700">
              <a:noFill/>
              <a:miter lim="800000"/>
              <a:headEnd/>
              <a:tailEnd/>
            </a:ln>
          </p:spPr>
          <p:txBody>
            <a:bodyPr wrap="none" lIns="90488" tIns="44450" rIns="90488" bIns="44450">
              <a:spAutoFit/>
            </a:bodyPr>
            <a:lstStyle/>
            <a:p>
              <a:pPr eaLnBrk="0" hangingPunct="0"/>
              <a:r>
                <a:rPr lang="en-US" sz="2400"/>
                <a:t>-20</a:t>
              </a:r>
            </a:p>
          </p:txBody>
        </p:sp>
        <p:sp>
          <p:nvSpPr>
            <p:cNvPr id="20489" name="Rectangle 7"/>
            <p:cNvSpPr>
              <a:spLocks noChangeArrowheads="1"/>
            </p:cNvSpPr>
            <p:nvPr/>
          </p:nvSpPr>
          <p:spPr bwMode="auto">
            <a:xfrm>
              <a:off x="937" y="2683"/>
              <a:ext cx="392" cy="286"/>
            </a:xfrm>
            <a:prstGeom prst="rect">
              <a:avLst/>
            </a:prstGeom>
            <a:noFill/>
            <a:ln w="12700">
              <a:noFill/>
              <a:miter lim="800000"/>
              <a:headEnd/>
              <a:tailEnd/>
            </a:ln>
          </p:spPr>
          <p:txBody>
            <a:bodyPr wrap="none" lIns="90488" tIns="44450" rIns="90488" bIns="44450">
              <a:spAutoFit/>
            </a:bodyPr>
            <a:lstStyle/>
            <a:p>
              <a:pPr eaLnBrk="0" hangingPunct="0"/>
              <a:r>
                <a:rPr lang="en-US" sz="2400"/>
                <a:t>-10</a:t>
              </a:r>
            </a:p>
          </p:txBody>
        </p:sp>
        <p:sp>
          <p:nvSpPr>
            <p:cNvPr id="20490" name="Rectangle 8"/>
            <p:cNvSpPr>
              <a:spLocks noChangeArrowheads="1"/>
            </p:cNvSpPr>
            <p:nvPr/>
          </p:nvSpPr>
          <p:spPr bwMode="auto">
            <a:xfrm>
              <a:off x="1053" y="1956"/>
              <a:ext cx="221" cy="286"/>
            </a:xfrm>
            <a:prstGeom prst="rect">
              <a:avLst/>
            </a:prstGeom>
            <a:noFill/>
            <a:ln w="12700">
              <a:noFill/>
              <a:miter lim="800000"/>
              <a:headEnd/>
              <a:tailEnd/>
            </a:ln>
          </p:spPr>
          <p:txBody>
            <a:bodyPr wrap="none" lIns="90488" tIns="44450" rIns="90488" bIns="44450">
              <a:spAutoFit/>
            </a:bodyPr>
            <a:lstStyle/>
            <a:p>
              <a:pPr eaLnBrk="0" hangingPunct="0"/>
              <a:r>
                <a:rPr lang="en-US" sz="2400"/>
                <a:t>7</a:t>
              </a:r>
            </a:p>
          </p:txBody>
        </p:sp>
        <p:sp>
          <p:nvSpPr>
            <p:cNvPr id="20491" name="Line 9"/>
            <p:cNvSpPr>
              <a:spLocks noChangeShapeType="1"/>
            </p:cNvSpPr>
            <p:nvPr/>
          </p:nvSpPr>
          <p:spPr bwMode="auto">
            <a:xfrm>
              <a:off x="1248" y="1601"/>
              <a:ext cx="0" cy="2081"/>
            </a:xfrm>
            <a:prstGeom prst="line">
              <a:avLst/>
            </a:prstGeom>
            <a:noFill/>
            <a:ln w="12700">
              <a:solidFill>
                <a:schemeClr val="tx1"/>
              </a:solidFill>
              <a:round/>
              <a:headEnd type="triangle" w="med" len="med"/>
              <a:tailEnd/>
            </a:ln>
          </p:spPr>
          <p:txBody>
            <a:bodyPr wrap="none" anchor="ctr"/>
            <a:lstStyle/>
            <a:p>
              <a:endParaRPr lang="en-US"/>
            </a:p>
          </p:txBody>
        </p:sp>
        <p:sp>
          <p:nvSpPr>
            <p:cNvPr id="20492" name="Line 10"/>
            <p:cNvSpPr>
              <a:spLocks noChangeShapeType="1"/>
            </p:cNvSpPr>
            <p:nvPr/>
          </p:nvSpPr>
          <p:spPr bwMode="auto">
            <a:xfrm>
              <a:off x="1530" y="2396"/>
              <a:ext cx="3392" cy="0"/>
            </a:xfrm>
            <a:prstGeom prst="line">
              <a:avLst/>
            </a:prstGeom>
            <a:noFill/>
            <a:ln w="12700">
              <a:solidFill>
                <a:schemeClr val="tx1"/>
              </a:solidFill>
              <a:round/>
              <a:headEnd/>
              <a:tailEnd type="triangle" w="med" len="med"/>
            </a:ln>
          </p:spPr>
          <p:txBody>
            <a:bodyPr wrap="none" anchor="ctr"/>
            <a:lstStyle/>
            <a:p>
              <a:endParaRPr lang="en-US"/>
            </a:p>
          </p:txBody>
        </p:sp>
        <p:sp>
          <p:nvSpPr>
            <p:cNvPr id="20493" name="Line 11"/>
            <p:cNvSpPr>
              <a:spLocks noChangeShapeType="1"/>
            </p:cNvSpPr>
            <p:nvPr/>
          </p:nvSpPr>
          <p:spPr bwMode="auto">
            <a:xfrm flipV="1">
              <a:off x="1448" y="2300"/>
              <a:ext cx="36" cy="178"/>
            </a:xfrm>
            <a:prstGeom prst="line">
              <a:avLst/>
            </a:prstGeom>
            <a:noFill/>
            <a:ln w="12700">
              <a:solidFill>
                <a:schemeClr val="tx1"/>
              </a:solidFill>
              <a:round/>
              <a:headEnd/>
              <a:tailEnd/>
            </a:ln>
          </p:spPr>
          <p:txBody>
            <a:bodyPr wrap="none" anchor="ctr"/>
            <a:lstStyle/>
            <a:p>
              <a:endParaRPr lang="en-US"/>
            </a:p>
          </p:txBody>
        </p:sp>
        <p:sp>
          <p:nvSpPr>
            <p:cNvPr id="20494" name="Line 12"/>
            <p:cNvSpPr>
              <a:spLocks noChangeShapeType="1"/>
            </p:cNvSpPr>
            <p:nvPr/>
          </p:nvSpPr>
          <p:spPr bwMode="auto">
            <a:xfrm flipH="1" flipV="1">
              <a:off x="1485" y="2303"/>
              <a:ext cx="42" cy="95"/>
            </a:xfrm>
            <a:prstGeom prst="line">
              <a:avLst/>
            </a:prstGeom>
            <a:noFill/>
            <a:ln w="12700">
              <a:solidFill>
                <a:schemeClr val="tx1"/>
              </a:solidFill>
              <a:round/>
              <a:headEnd/>
              <a:tailEnd/>
            </a:ln>
          </p:spPr>
          <p:txBody>
            <a:bodyPr wrap="none" anchor="ctr"/>
            <a:lstStyle/>
            <a:p>
              <a:endParaRPr lang="en-US"/>
            </a:p>
          </p:txBody>
        </p:sp>
        <p:sp>
          <p:nvSpPr>
            <p:cNvPr id="20495" name="Line 13"/>
            <p:cNvSpPr>
              <a:spLocks noChangeShapeType="1"/>
            </p:cNvSpPr>
            <p:nvPr/>
          </p:nvSpPr>
          <p:spPr bwMode="auto">
            <a:xfrm flipH="1" flipV="1">
              <a:off x="1392" y="2300"/>
              <a:ext cx="51" cy="178"/>
            </a:xfrm>
            <a:prstGeom prst="line">
              <a:avLst/>
            </a:prstGeom>
            <a:noFill/>
            <a:ln w="12700">
              <a:solidFill>
                <a:schemeClr val="tx1"/>
              </a:solidFill>
              <a:round/>
              <a:headEnd/>
              <a:tailEnd/>
            </a:ln>
          </p:spPr>
          <p:txBody>
            <a:bodyPr wrap="none" anchor="ctr"/>
            <a:lstStyle/>
            <a:p>
              <a:endParaRPr lang="en-US"/>
            </a:p>
          </p:txBody>
        </p:sp>
        <p:sp>
          <p:nvSpPr>
            <p:cNvPr id="20496" name="Line 14"/>
            <p:cNvSpPr>
              <a:spLocks noChangeShapeType="1"/>
            </p:cNvSpPr>
            <p:nvPr/>
          </p:nvSpPr>
          <p:spPr bwMode="auto">
            <a:xfrm flipH="1">
              <a:off x="1359" y="2311"/>
              <a:ext cx="40" cy="79"/>
            </a:xfrm>
            <a:prstGeom prst="line">
              <a:avLst/>
            </a:prstGeom>
            <a:noFill/>
            <a:ln w="12700">
              <a:solidFill>
                <a:schemeClr val="tx1"/>
              </a:solidFill>
              <a:round/>
              <a:headEnd/>
              <a:tailEnd/>
            </a:ln>
          </p:spPr>
          <p:txBody>
            <a:bodyPr wrap="none" anchor="ctr"/>
            <a:lstStyle/>
            <a:p>
              <a:endParaRPr lang="en-US"/>
            </a:p>
          </p:txBody>
        </p:sp>
        <p:sp>
          <p:nvSpPr>
            <p:cNvPr id="20497" name="Line 15"/>
            <p:cNvSpPr>
              <a:spLocks noChangeShapeType="1"/>
            </p:cNvSpPr>
            <p:nvPr/>
          </p:nvSpPr>
          <p:spPr bwMode="auto">
            <a:xfrm flipH="1">
              <a:off x="1245" y="2396"/>
              <a:ext cx="115" cy="0"/>
            </a:xfrm>
            <a:prstGeom prst="line">
              <a:avLst/>
            </a:prstGeom>
            <a:noFill/>
            <a:ln w="12700">
              <a:solidFill>
                <a:schemeClr val="tx1"/>
              </a:solidFill>
              <a:round/>
              <a:headEnd/>
              <a:tailEnd/>
            </a:ln>
          </p:spPr>
          <p:txBody>
            <a:bodyPr wrap="none" anchor="ctr"/>
            <a:lstStyle/>
            <a:p>
              <a:endParaRPr lang="en-US"/>
            </a:p>
          </p:txBody>
        </p:sp>
        <p:sp>
          <p:nvSpPr>
            <p:cNvPr id="20498" name="Line 16"/>
            <p:cNvSpPr>
              <a:spLocks noChangeShapeType="1"/>
            </p:cNvSpPr>
            <p:nvPr/>
          </p:nvSpPr>
          <p:spPr bwMode="auto">
            <a:xfrm>
              <a:off x="1253" y="1962"/>
              <a:ext cx="39" cy="0"/>
            </a:xfrm>
            <a:prstGeom prst="line">
              <a:avLst/>
            </a:prstGeom>
            <a:noFill/>
            <a:ln w="12700">
              <a:solidFill>
                <a:schemeClr val="tx1"/>
              </a:solidFill>
              <a:round/>
              <a:headEnd/>
              <a:tailEnd/>
            </a:ln>
          </p:spPr>
          <p:txBody>
            <a:bodyPr wrap="none" anchor="ctr"/>
            <a:lstStyle/>
            <a:p>
              <a:endParaRPr lang="en-US"/>
            </a:p>
          </p:txBody>
        </p:sp>
        <p:sp>
          <p:nvSpPr>
            <p:cNvPr id="20499" name="Line 17"/>
            <p:cNvSpPr>
              <a:spLocks noChangeShapeType="1"/>
            </p:cNvSpPr>
            <p:nvPr/>
          </p:nvSpPr>
          <p:spPr bwMode="auto">
            <a:xfrm>
              <a:off x="1596" y="2348"/>
              <a:ext cx="0" cy="39"/>
            </a:xfrm>
            <a:prstGeom prst="line">
              <a:avLst/>
            </a:prstGeom>
            <a:noFill/>
            <a:ln w="12700">
              <a:solidFill>
                <a:schemeClr val="tx1"/>
              </a:solidFill>
              <a:round/>
              <a:headEnd/>
              <a:tailEnd/>
            </a:ln>
          </p:spPr>
          <p:txBody>
            <a:bodyPr wrap="none" anchor="ctr"/>
            <a:lstStyle/>
            <a:p>
              <a:endParaRPr lang="en-US"/>
            </a:p>
          </p:txBody>
        </p:sp>
        <p:sp>
          <p:nvSpPr>
            <p:cNvPr id="20500" name="Line 18"/>
            <p:cNvSpPr>
              <a:spLocks noChangeShapeType="1"/>
            </p:cNvSpPr>
            <p:nvPr/>
          </p:nvSpPr>
          <p:spPr bwMode="auto">
            <a:xfrm>
              <a:off x="2028" y="2348"/>
              <a:ext cx="0" cy="39"/>
            </a:xfrm>
            <a:prstGeom prst="line">
              <a:avLst/>
            </a:prstGeom>
            <a:noFill/>
            <a:ln w="12700">
              <a:solidFill>
                <a:schemeClr val="tx1"/>
              </a:solidFill>
              <a:round/>
              <a:headEnd/>
              <a:tailEnd/>
            </a:ln>
          </p:spPr>
          <p:txBody>
            <a:bodyPr wrap="none" anchor="ctr"/>
            <a:lstStyle/>
            <a:p>
              <a:endParaRPr lang="en-US"/>
            </a:p>
          </p:txBody>
        </p:sp>
        <p:sp>
          <p:nvSpPr>
            <p:cNvPr id="20501" name="Line 19"/>
            <p:cNvSpPr>
              <a:spLocks noChangeShapeType="1"/>
            </p:cNvSpPr>
            <p:nvPr/>
          </p:nvSpPr>
          <p:spPr bwMode="auto">
            <a:xfrm>
              <a:off x="2457" y="2348"/>
              <a:ext cx="0" cy="39"/>
            </a:xfrm>
            <a:prstGeom prst="line">
              <a:avLst/>
            </a:prstGeom>
            <a:noFill/>
            <a:ln w="12700">
              <a:solidFill>
                <a:schemeClr val="tx1"/>
              </a:solidFill>
              <a:round/>
              <a:headEnd/>
              <a:tailEnd/>
            </a:ln>
          </p:spPr>
          <p:txBody>
            <a:bodyPr wrap="none" anchor="ctr"/>
            <a:lstStyle/>
            <a:p>
              <a:endParaRPr lang="en-US"/>
            </a:p>
          </p:txBody>
        </p:sp>
        <p:sp>
          <p:nvSpPr>
            <p:cNvPr id="20502" name="Line 20"/>
            <p:cNvSpPr>
              <a:spLocks noChangeShapeType="1"/>
            </p:cNvSpPr>
            <p:nvPr/>
          </p:nvSpPr>
          <p:spPr bwMode="auto">
            <a:xfrm>
              <a:off x="2892" y="2348"/>
              <a:ext cx="0" cy="39"/>
            </a:xfrm>
            <a:prstGeom prst="line">
              <a:avLst/>
            </a:prstGeom>
            <a:noFill/>
            <a:ln w="12700">
              <a:solidFill>
                <a:schemeClr val="tx1"/>
              </a:solidFill>
              <a:round/>
              <a:headEnd/>
              <a:tailEnd/>
            </a:ln>
          </p:spPr>
          <p:txBody>
            <a:bodyPr wrap="none" anchor="ctr"/>
            <a:lstStyle/>
            <a:p>
              <a:endParaRPr lang="en-US"/>
            </a:p>
          </p:txBody>
        </p:sp>
        <p:sp>
          <p:nvSpPr>
            <p:cNvPr id="20503" name="Line 21"/>
            <p:cNvSpPr>
              <a:spLocks noChangeShapeType="1"/>
            </p:cNvSpPr>
            <p:nvPr/>
          </p:nvSpPr>
          <p:spPr bwMode="auto">
            <a:xfrm>
              <a:off x="3324" y="2348"/>
              <a:ext cx="0" cy="39"/>
            </a:xfrm>
            <a:prstGeom prst="line">
              <a:avLst/>
            </a:prstGeom>
            <a:noFill/>
            <a:ln w="12700">
              <a:solidFill>
                <a:schemeClr val="tx1"/>
              </a:solidFill>
              <a:round/>
              <a:headEnd/>
              <a:tailEnd/>
            </a:ln>
          </p:spPr>
          <p:txBody>
            <a:bodyPr wrap="none" anchor="ctr"/>
            <a:lstStyle/>
            <a:p>
              <a:endParaRPr lang="en-US"/>
            </a:p>
          </p:txBody>
        </p:sp>
        <p:sp>
          <p:nvSpPr>
            <p:cNvPr id="20504" name="Line 22"/>
            <p:cNvSpPr>
              <a:spLocks noChangeShapeType="1"/>
            </p:cNvSpPr>
            <p:nvPr/>
          </p:nvSpPr>
          <p:spPr bwMode="auto">
            <a:xfrm>
              <a:off x="3753" y="2350"/>
              <a:ext cx="0" cy="39"/>
            </a:xfrm>
            <a:prstGeom prst="line">
              <a:avLst/>
            </a:prstGeom>
            <a:noFill/>
            <a:ln w="12700">
              <a:solidFill>
                <a:schemeClr val="tx1"/>
              </a:solidFill>
              <a:round/>
              <a:headEnd/>
              <a:tailEnd/>
            </a:ln>
          </p:spPr>
          <p:txBody>
            <a:bodyPr wrap="none" anchor="ctr"/>
            <a:lstStyle/>
            <a:p>
              <a:endParaRPr lang="en-US"/>
            </a:p>
          </p:txBody>
        </p:sp>
        <p:sp>
          <p:nvSpPr>
            <p:cNvPr id="20505" name="Line 23"/>
            <p:cNvSpPr>
              <a:spLocks noChangeShapeType="1"/>
            </p:cNvSpPr>
            <p:nvPr/>
          </p:nvSpPr>
          <p:spPr bwMode="auto">
            <a:xfrm>
              <a:off x="4185" y="2348"/>
              <a:ext cx="0" cy="39"/>
            </a:xfrm>
            <a:prstGeom prst="line">
              <a:avLst/>
            </a:prstGeom>
            <a:noFill/>
            <a:ln w="12700">
              <a:solidFill>
                <a:schemeClr val="tx1"/>
              </a:solidFill>
              <a:round/>
              <a:headEnd/>
              <a:tailEnd/>
            </a:ln>
          </p:spPr>
          <p:txBody>
            <a:bodyPr wrap="none" anchor="ctr"/>
            <a:lstStyle/>
            <a:p>
              <a:endParaRPr lang="en-US"/>
            </a:p>
          </p:txBody>
        </p:sp>
        <p:sp>
          <p:nvSpPr>
            <p:cNvPr id="20506" name="Line 24"/>
            <p:cNvSpPr>
              <a:spLocks noChangeShapeType="1"/>
            </p:cNvSpPr>
            <p:nvPr/>
          </p:nvSpPr>
          <p:spPr bwMode="auto">
            <a:xfrm>
              <a:off x="1253" y="2823"/>
              <a:ext cx="39" cy="0"/>
            </a:xfrm>
            <a:prstGeom prst="line">
              <a:avLst/>
            </a:prstGeom>
            <a:noFill/>
            <a:ln w="12700">
              <a:solidFill>
                <a:schemeClr val="tx1"/>
              </a:solidFill>
              <a:round/>
              <a:headEnd/>
              <a:tailEnd/>
            </a:ln>
          </p:spPr>
          <p:txBody>
            <a:bodyPr wrap="none" anchor="ctr"/>
            <a:lstStyle/>
            <a:p>
              <a:endParaRPr lang="en-US"/>
            </a:p>
          </p:txBody>
        </p:sp>
        <p:sp>
          <p:nvSpPr>
            <p:cNvPr id="20507" name="Line 25"/>
            <p:cNvSpPr>
              <a:spLocks noChangeShapeType="1"/>
            </p:cNvSpPr>
            <p:nvPr/>
          </p:nvSpPr>
          <p:spPr bwMode="auto">
            <a:xfrm flipH="1">
              <a:off x="1245" y="2177"/>
              <a:ext cx="31" cy="0"/>
            </a:xfrm>
            <a:prstGeom prst="line">
              <a:avLst/>
            </a:prstGeom>
            <a:noFill/>
            <a:ln w="12700">
              <a:solidFill>
                <a:schemeClr val="tx1"/>
              </a:solidFill>
              <a:round/>
              <a:headEnd/>
              <a:tailEnd/>
            </a:ln>
          </p:spPr>
          <p:txBody>
            <a:bodyPr wrap="none" anchor="ctr"/>
            <a:lstStyle/>
            <a:p>
              <a:endParaRPr lang="en-US"/>
            </a:p>
          </p:txBody>
        </p:sp>
        <p:sp>
          <p:nvSpPr>
            <p:cNvPr id="20508" name="Rectangle 26"/>
            <p:cNvSpPr>
              <a:spLocks noChangeArrowheads="1"/>
            </p:cNvSpPr>
            <p:nvPr/>
          </p:nvSpPr>
          <p:spPr bwMode="auto">
            <a:xfrm>
              <a:off x="1059" y="2253"/>
              <a:ext cx="221" cy="286"/>
            </a:xfrm>
            <a:prstGeom prst="rect">
              <a:avLst/>
            </a:prstGeom>
            <a:noFill/>
            <a:ln w="12700">
              <a:noFill/>
              <a:miter lim="800000"/>
              <a:headEnd/>
              <a:tailEnd/>
            </a:ln>
          </p:spPr>
          <p:txBody>
            <a:bodyPr wrap="none" lIns="90488" tIns="44450" rIns="90488" bIns="44450">
              <a:spAutoFit/>
            </a:bodyPr>
            <a:lstStyle/>
            <a:p>
              <a:pPr eaLnBrk="0" hangingPunct="0"/>
              <a:r>
                <a:rPr lang="en-US" sz="2400"/>
                <a:t>0</a:t>
              </a:r>
            </a:p>
          </p:txBody>
        </p:sp>
        <p:sp>
          <p:nvSpPr>
            <p:cNvPr id="20509" name="Rectangle 27"/>
            <p:cNvSpPr>
              <a:spLocks noChangeArrowheads="1"/>
            </p:cNvSpPr>
            <p:nvPr/>
          </p:nvSpPr>
          <p:spPr bwMode="auto">
            <a:xfrm>
              <a:off x="2761" y="2402"/>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70</a:t>
              </a:r>
            </a:p>
          </p:txBody>
        </p:sp>
        <p:sp>
          <p:nvSpPr>
            <p:cNvPr id="20510" name="Rectangle 28"/>
            <p:cNvSpPr>
              <a:spLocks noChangeArrowheads="1"/>
            </p:cNvSpPr>
            <p:nvPr/>
          </p:nvSpPr>
          <p:spPr bwMode="auto">
            <a:xfrm>
              <a:off x="2324" y="2080"/>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60</a:t>
              </a:r>
            </a:p>
          </p:txBody>
        </p:sp>
        <p:sp>
          <p:nvSpPr>
            <p:cNvPr id="20511" name="Rectangle 29"/>
            <p:cNvSpPr>
              <a:spLocks noChangeArrowheads="1"/>
            </p:cNvSpPr>
            <p:nvPr/>
          </p:nvSpPr>
          <p:spPr bwMode="auto">
            <a:xfrm>
              <a:off x="1897" y="2080"/>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50</a:t>
              </a:r>
            </a:p>
          </p:txBody>
        </p:sp>
        <p:sp>
          <p:nvSpPr>
            <p:cNvPr id="20512" name="Rectangle 30"/>
            <p:cNvSpPr>
              <a:spLocks noChangeArrowheads="1"/>
            </p:cNvSpPr>
            <p:nvPr/>
          </p:nvSpPr>
          <p:spPr bwMode="auto">
            <a:xfrm>
              <a:off x="1466" y="2080"/>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40</a:t>
              </a:r>
            </a:p>
          </p:txBody>
        </p:sp>
        <p:sp>
          <p:nvSpPr>
            <p:cNvPr id="20513" name="Rectangle 31"/>
            <p:cNvSpPr>
              <a:spLocks noChangeArrowheads="1"/>
            </p:cNvSpPr>
            <p:nvPr/>
          </p:nvSpPr>
          <p:spPr bwMode="auto">
            <a:xfrm>
              <a:off x="3194" y="2402"/>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80</a:t>
              </a:r>
            </a:p>
          </p:txBody>
        </p:sp>
        <p:sp>
          <p:nvSpPr>
            <p:cNvPr id="20514" name="Rectangle 32"/>
            <p:cNvSpPr>
              <a:spLocks noChangeArrowheads="1"/>
            </p:cNvSpPr>
            <p:nvPr/>
          </p:nvSpPr>
          <p:spPr bwMode="auto">
            <a:xfrm>
              <a:off x="3623" y="2402"/>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90</a:t>
              </a:r>
            </a:p>
          </p:txBody>
        </p:sp>
        <p:sp>
          <p:nvSpPr>
            <p:cNvPr id="20515" name="Rectangle 33"/>
            <p:cNvSpPr>
              <a:spLocks noChangeArrowheads="1"/>
            </p:cNvSpPr>
            <p:nvPr/>
          </p:nvSpPr>
          <p:spPr bwMode="auto">
            <a:xfrm>
              <a:off x="4018" y="2402"/>
              <a:ext cx="435" cy="286"/>
            </a:xfrm>
            <a:prstGeom prst="rect">
              <a:avLst/>
            </a:prstGeom>
            <a:noFill/>
            <a:ln w="12700">
              <a:noFill/>
              <a:miter lim="800000"/>
              <a:headEnd/>
              <a:tailEnd/>
            </a:ln>
          </p:spPr>
          <p:txBody>
            <a:bodyPr wrap="none" lIns="90488" tIns="44450" rIns="90488" bIns="44450">
              <a:spAutoFit/>
            </a:bodyPr>
            <a:lstStyle/>
            <a:p>
              <a:pPr eaLnBrk="0" hangingPunct="0"/>
              <a:r>
                <a:rPr lang="en-US" sz="2400"/>
                <a:t>100</a:t>
              </a:r>
            </a:p>
          </p:txBody>
        </p:sp>
        <p:sp>
          <p:nvSpPr>
            <p:cNvPr id="20516" name="Rectangle 34"/>
            <p:cNvSpPr>
              <a:spLocks noChangeArrowheads="1"/>
            </p:cNvSpPr>
            <p:nvPr/>
          </p:nvSpPr>
          <p:spPr bwMode="auto">
            <a:xfrm>
              <a:off x="1335" y="1689"/>
              <a:ext cx="850" cy="286"/>
            </a:xfrm>
            <a:prstGeom prst="rect">
              <a:avLst/>
            </a:prstGeom>
            <a:noFill/>
            <a:ln w="12700">
              <a:noFill/>
              <a:miter lim="800000"/>
              <a:headEnd/>
              <a:tailEnd/>
            </a:ln>
          </p:spPr>
          <p:txBody>
            <a:bodyPr wrap="none" lIns="90488" tIns="44450" rIns="90488" bIns="44450">
              <a:spAutoFit/>
            </a:bodyPr>
            <a:lstStyle/>
            <a:p>
              <a:pPr eaLnBrk="0" hangingPunct="0"/>
              <a:r>
                <a:rPr lang="en-US" sz="2400"/>
                <a:t>Profit ($)</a:t>
              </a:r>
            </a:p>
          </p:txBody>
        </p:sp>
        <p:sp>
          <p:nvSpPr>
            <p:cNvPr id="20517" name="Rectangle 35"/>
            <p:cNvSpPr>
              <a:spLocks noChangeArrowheads="1"/>
            </p:cNvSpPr>
            <p:nvPr/>
          </p:nvSpPr>
          <p:spPr bwMode="auto">
            <a:xfrm>
              <a:off x="3890" y="1857"/>
              <a:ext cx="1320" cy="516"/>
            </a:xfrm>
            <a:prstGeom prst="rect">
              <a:avLst/>
            </a:prstGeom>
            <a:noFill/>
            <a:ln w="12700">
              <a:noFill/>
              <a:miter lim="800000"/>
              <a:headEnd/>
              <a:tailEnd/>
            </a:ln>
          </p:spPr>
          <p:txBody>
            <a:bodyPr wrap="none" lIns="90488" tIns="44450" rIns="90488" bIns="44450">
              <a:spAutoFit/>
            </a:bodyPr>
            <a:lstStyle/>
            <a:p>
              <a:pPr algn="ctr" eaLnBrk="0" hangingPunct="0"/>
              <a:r>
                <a:rPr lang="en-US" sz="2400"/>
                <a:t>Terminal</a:t>
              </a:r>
            </a:p>
            <a:p>
              <a:pPr algn="ctr" eaLnBrk="0" hangingPunct="0"/>
              <a:r>
                <a:rPr lang="en-US" sz="2400"/>
                <a:t>stock price ($)</a:t>
              </a:r>
            </a:p>
          </p:txBody>
        </p:sp>
        <p:sp>
          <p:nvSpPr>
            <p:cNvPr id="20518" name="Line 36"/>
            <p:cNvSpPr>
              <a:spLocks noChangeShapeType="1"/>
            </p:cNvSpPr>
            <p:nvPr/>
          </p:nvSpPr>
          <p:spPr bwMode="auto">
            <a:xfrm flipH="1">
              <a:off x="1211" y="2098"/>
              <a:ext cx="37" cy="0"/>
            </a:xfrm>
            <a:prstGeom prst="line">
              <a:avLst/>
            </a:prstGeom>
            <a:noFill/>
            <a:ln w="12700">
              <a:solidFill>
                <a:schemeClr val="tx1"/>
              </a:solidFill>
              <a:round/>
              <a:headEnd/>
              <a:tailEnd/>
            </a:ln>
          </p:spPr>
          <p:txBody>
            <a:bodyPr wrap="none" anchor="ctr"/>
            <a:lstStyle/>
            <a:p>
              <a:endParaRPr lang="en-US"/>
            </a:p>
          </p:txBody>
        </p:sp>
        <p:sp>
          <p:nvSpPr>
            <p:cNvPr id="20519" name="Line 37"/>
            <p:cNvSpPr>
              <a:spLocks noChangeShapeType="1"/>
            </p:cNvSpPr>
            <p:nvPr/>
          </p:nvSpPr>
          <p:spPr bwMode="auto">
            <a:xfrm>
              <a:off x="2909" y="2096"/>
              <a:ext cx="1269" cy="0"/>
            </a:xfrm>
            <a:prstGeom prst="line">
              <a:avLst/>
            </a:prstGeom>
            <a:noFill/>
            <a:ln w="50800">
              <a:solidFill>
                <a:schemeClr val="tx1"/>
              </a:solidFill>
              <a:round/>
              <a:headEnd/>
              <a:tailEnd/>
            </a:ln>
          </p:spPr>
          <p:txBody>
            <a:bodyPr wrap="none" anchor="ctr"/>
            <a:lstStyle/>
            <a:p>
              <a:endParaRPr lang="en-US"/>
            </a:p>
          </p:txBody>
        </p:sp>
        <p:sp>
          <p:nvSpPr>
            <p:cNvPr id="20520" name="Line 38"/>
            <p:cNvSpPr>
              <a:spLocks noChangeShapeType="1"/>
            </p:cNvSpPr>
            <p:nvPr/>
          </p:nvSpPr>
          <p:spPr bwMode="auto">
            <a:xfrm flipH="1">
              <a:off x="1509" y="2104"/>
              <a:ext cx="1408" cy="1344"/>
            </a:xfrm>
            <a:prstGeom prst="line">
              <a:avLst/>
            </a:prstGeom>
            <a:noFill/>
            <a:ln w="50800">
              <a:solidFill>
                <a:schemeClr val="tx1"/>
              </a:solidFill>
              <a:round/>
              <a:headEnd/>
              <a:tailEnd/>
            </a:ln>
          </p:spPr>
          <p:txBody>
            <a:bodyPr wrap="none" anchor="ctr"/>
            <a:lstStyle/>
            <a:p>
              <a:endParaRPr lang="en-US"/>
            </a:p>
          </p:txBody>
        </p:sp>
        <p:sp>
          <p:nvSpPr>
            <p:cNvPr id="20521" name="Line 39"/>
            <p:cNvSpPr>
              <a:spLocks noChangeShapeType="1"/>
            </p:cNvSpPr>
            <p:nvPr/>
          </p:nvSpPr>
          <p:spPr bwMode="auto">
            <a:xfrm>
              <a:off x="1253" y="3255"/>
              <a:ext cx="39" cy="0"/>
            </a:xfrm>
            <a:prstGeom prst="line">
              <a:avLst/>
            </a:prstGeom>
            <a:noFill/>
            <a:ln w="12700">
              <a:solidFill>
                <a:schemeClr val="tx1"/>
              </a:solidFill>
              <a:round/>
              <a:headEnd/>
              <a:tailEnd/>
            </a:ln>
          </p:spPr>
          <p:txBody>
            <a:bodyPr wrap="none" anchor="ctr"/>
            <a:lstStyle/>
            <a:p>
              <a:endParaRPr lang="en-US"/>
            </a:p>
          </p:txBody>
        </p:sp>
        <p:sp>
          <p:nvSpPr>
            <p:cNvPr id="20522" name="Line 40"/>
            <p:cNvSpPr>
              <a:spLocks noChangeShapeType="1"/>
            </p:cNvSpPr>
            <p:nvPr/>
          </p:nvSpPr>
          <p:spPr bwMode="auto">
            <a:xfrm>
              <a:off x="1253" y="3684"/>
              <a:ext cx="39" cy="0"/>
            </a:xfrm>
            <a:prstGeom prst="line">
              <a:avLst/>
            </a:prstGeom>
            <a:noFill/>
            <a:ln w="12700">
              <a:solidFill>
                <a:schemeClr val="tx1"/>
              </a:solidFill>
              <a:round/>
              <a:headEnd/>
              <a:tailEnd/>
            </a:ln>
          </p:spPr>
          <p:txBody>
            <a:bodyPr wrap="none" anchor="ctr"/>
            <a:lstStyle/>
            <a:p>
              <a:endParaRPr lang="en-US"/>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Content Placeholder 2"/>
          <p:cNvSpPr>
            <a:spLocks noGrp="1"/>
          </p:cNvSpPr>
          <p:nvPr>
            <p:ph idx="1"/>
          </p:nvPr>
        </p:nvSpPr>
        <p:spPr>
          <a:xfrm>
            <a:off x="304800" y="304800"/>
            <a:ext cx="8839200" cy="5821363"/>
          </a:xfrm>
        </p:spPr>
        <p:txBody>
          <a:bodyPr/>
          <a:lstStyle/>
          <a:p>
            <a:r>
              <a:rPr lang="en-US" sz="2800" dirty="0">
                <a:latin typeface="Arial" charset="0"/>
                <a:cs typeface="Arial" charset="0"/>
              </a:rPr>
              <a:t>Payoff of the four positions on the date of maturity T</a:t>
            </a:r>
          </a:p>
        </p:txBody>
      </p:sp>
      <p:graphicFrame>
        <p:nvGraphicFramePr>
          <p:cNvPr id="23554" name="Object 10"/>
          <p:cNvGraphicFramePr>
            <a:graphicFrameLocks noChangeAspect="1"/>
          </p:cNvGraphicFramePr>
          <p:nvPr/>
        </p:nvGraphicFramePr>
        <p:xfrm>
          <a:off x="685800" y="1905000"/>
          <a:ext cx="3603625" cy="2628900"/>
        </p:xfrm>
        <a:graphic>
          <a:graphicData uri="http://schemas.openxmlformats.org/presentationml/2006/ole">
            <mc:AlternateContent xmlns:mc="http://schemas.openxmlformats.org/markup-compatibility/2006">
              <mc:Choice xmlns:v="urn:schemas-microsoft-com:vml" Requires="v">
                <p:oleObj name="Picture" r:id="rId3" imgW="2138760" imgH="1884600" progId="Word.Picture.8">
                  <p:embed/>
                </p:oleObj>
              </mc:Choice>
              <mc:Fallback>
                <p:oleObj name="Picture" r:id="rId3" imgW="2138760" imgH="1884600"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05000"/>
                        <a:ext cx="3603625" cy="2628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10"/>
          <p:cNvGraphicFramePr>
            <a:graphicFrameLocks noChangeAspect="1"/>
          </p:cNvGraphicFramePr>
          <p:nvPr/>
        </p:nvGraphicFramePr>
        <p:xfrm>
          <a:off x="5257800" y="1905000"/>
          <a:ext cx="2852738" cy="2514600"/>
        </p:xfrm>
        <a:graphic>
          <a:graphicData uri="http://schemas.openxmlformats.org/presentationml/2006/ole">
            <mc:AlternateContent xmlns:mc="http://schemas.openxmlformats.org/markup-compatibility/2006">
              <mc:Choice xmlns:v="urn:schemas-microsoft-com:vml" Requires="v">
                <p:oleObj name="Picture" r:id="rId5" imgW="2138760" imgH="1884600" progId="Word.Picture.8">
                  <p:embed/>
                </p:oleObj>
              </mc:Choice>
              <mc:Fallback>
                <p:oleObj name="Picture" r:id="rId5" imgW="2138760" imgH="1884600" progId="Word.Picture.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1905000"/>
                        <a:ext cx="2852738" cy="251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lstStyle/>
          <a:p>
            <a:r>
              <a:rPr lang="en-US" dirty="0"/>
              <a:t>John Hull, Options, Futures and other Derivatives, Ch1,2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Alternative terminologies</a:t>
            </a:r>
            <a:endParaRPr lang="en-US" dirty="0"/>
          </a:p>
        </p:txBody>
      </p:sp>
      <p:sp>
        <p:nvSpPr>
          <p:cNvPr id="3" name="Content Placeholder 2"/>
          <p:cNvSpPr>
            <a:spLocks noGrp="1"/>
          </p:cNvSpPr>
          <p:nvPr>
            <p:ph idx="1"/>
          </p:nvPr>
        </p:nvSpPr>
        <p:spPr/>
        <p:txBody>
          <a:bodyPr/>
          <a:lstStyle/>
          <a:p>
            <a:r>
              <a:rPr lang="en-US" dirty="0"/>
              <a:t>You write one AT&amp;T February 50 put for a premium of $5.</a:t>
            </a:r>
          </a:p>
          <a:p>
            <a:r>
              <a:rPr lang="en-US" dirty="0"/>
              <a:t>You purchase one IBM 70 call option for a premium of $6.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457200" y="1219200"/>
            <a:ext cx="8229600" cy="4906963"/>
          </a:xfrm>
        </p:spPr>
        <p:txBody>
          <a:bodyPr/>
          <a:lstStyle/>
          <a:p>
            <a:pPr>
              <a:buNone/>
            </a:pPr>
            <a:r>
              <a:rPr lang="en-US" sz="2500" dirty="0"/>
              <a:t>  4. A trader buys 100 European call options with a strike price of $20 and a time to maturity of one year. The cost of each option is $2. The price of the underlying asset proves to be $25 in one year. What is the trader's gain or loss?  </a:t>
            </a:r>
          </a:p>
          <a:p>
            <a:pPr>
              <a:buNone/>
            </a:pPr>
            <a:r>
              <a:rPr lang="en-US" sz="2500" dirty="0"/>
              <a:t>  5.  A trader sells 100 European put options with a strike price of $50 and a time to maturity of six months. The price received for each option is $4. The price of the underlying asset is $41 in six months. What is the trader's gain or loss?  </a:t>
            </a:r>
          </a:p>
          <a:p>
            <a:pPr>
              <a:buNone/>
            </a:pPr>
            <a:endParaRPr lang="en-US" sz="25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a:t>Problems</a:t>
            </a:r>
          </a:p>
        </p:txBody>
      </p:sp>
      <p:sp>
        <p:nvSpPr>
          <p:cNvPr id="3" name="Content Placeholder 2"/>
          <p:cNvSpPr>
            <a:spLocks noGrp="1"/>
          </p:cNvSpPr>
          <p:nvPr>
            <p:ph idx="1"/>
          </p:nvPr>
        </p:nvSpPr>
        <p:spPr>
          <a:xfrm>
            <a:off x="457200" y="609600"/>
            <a:ext cx="8686800" cy="6019800"/>
          </a:xfrm>
        </p:spPr>
        <p:txBody>
          <a:bodyPr/>
          <a:lstStyle/>
          <a:p>
            <a:pPr>
              <a:buNone/>
            </a:pPr>
            <a:r>
              <a:rPr lang="en-US" sz="2500" dirty="0"/>
              <a:t>6. The price of a stock is $36 and the price of a three-month call option on the stock with a strike price of $36 is $3.60. Suppose a trader has $3,600 to invest and is trying to choose between buying 1,000 options and 100 shares of stock. How high does the stock price have to rise for an investment in options to be as profitable as an investment in the stock?  </a:t>
            </a:r>
          </a:p>
          <a:p>
            <a:pPr>
              <a:buNone/>
            </a:pPr>
            <a:r>
              <a:rPr lang="en-US" sz="2500" dirty="0"/>
              <a:t>7.  A one-year call option on a stock with a strike price of $30 costs $3; a one-year put option on the stock with a strike price of $30 costs $4. Suppose that a trader buys two call options and one put option. </a:t>
            </a:r>
          </a:p>
          <a:p>
            <a:pPr>
              <a:buNone/>
            </a:pPr>
            <a:r>
              <a:rPr lang="en-US" sz="2500" dirty="0"/>
              <a:t>   (</a:t>
            </a:r>
            <a:r>
              <a:rPr lang="en-US" sz="2500" dirty="0" err="1"/>
              <a:t>i</a:t>
            </a:r>
            <a:r>
              <a:rPr lang="en-US" sz="2500" dirty="0"/>
              <a:t>) What is the breakeven stock price, above which the trader makes a profit?  ……….</a:t>
            </a:r>
          </a:p>
          <a:p>
            <a:pPr>
              <a:buNone/>
            </a:pPr>
            <a:r>
              <a:rPr lang="en-US" sz="2500" dirty="0"/>
              <a:t>  (ii) What is the breakeven stock price below which the trader makes a profit?  ……….</a:t>
            </a:r>
          </a:p>
          <a:p>
            <a:endParaRPr lang="en-US" sz="25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SWAPS</a:t>
            </a:r>
          </a:p>
        </p:txBody>
      </p:sp>
      <p:sp>
        <p:nvSpPr>
          <p:cNvPr id="3" name="Content Placeholder 2"/>
          <p:cNvSpPr>
            <a:spLocks noGrp="1"/>
          </p:cNvSpPr>
          <p:nvPr>
            <p:ph idx="1"/>
          </p:nvPr>
        </p:nvSpPr>
        <p:spPr/>
        <p:txBody>
          <a:bodyPr/>
          <a:lstStyle/>
          <a:p>
            <a:r>
              <a:rPr lang="en-US" dirty="0"/>
              <a:t>A swap is an agreement to exchange cash flows at specified future times according to certain specified rules.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81000" y="0"/>
            <a:ext cx="8229600" cy="6400800"/>
          </a:xfrm>
        </p:spPr>
        <p:txBody>
          <a:bodyPr>
            <a:normAutofit/>
          </a:bodyPr>
          <a:lstStyle/>
          <a:p>
            <a:pPr marL="552450" indent="-552450" eaLnBrk="1" hangingPunct="1">
              <a:lnSpc>
                <a:spcPct val="150000"/>
              </a:lnSpc>
              <a:buFont typeface="Wingdings" pitchFamily="2" charset="2"/>
              <a:buNone/>
            </a:pPr>
            <a:r>
              <a:rPr lang="en-US" altLang="ja-JP" sz="2500" b="1" dirty="0">
                <a:solidFill>
                  <a:srgbClr val="FF0000"/>
                </a:solidFill>
                <a:latin typeface="Arial" charset="0"/>
                <a:cs typeface="Arial" charset="0"/>
              </a:rPr>
              <a:t>SWAPS</a:t>
            </a:r>
            <a:endParaRPr lang="en-US" altLang="ja-JP" sz="2500" dirty="0">
              <a:solidFill>
                <a:srgbClr val="FF0000"/>
              </a:solidFill>
              <a:latin typeface="Arial" charset="0"/>
              <a:cs typeface="Arial" charset="0"/>
            </a:endParaRPr>
          </a:p>
          <a:p>
            <a:pPr marL="552450" indent="-552450" eaLnBrk="1" hangingPunct="1">
              <a:lnSpc>
                <a:spcPct val="150000"/>
              </a:lnSpc>
              <a:buFont typeface="Wingdings" pitchFamily="2" charset="2"/>
              <a:buChar char="q"/>
            </a:pPr>
            <a:r>
              <a:rPr lang="en-US" sz="2400" dirty="0">
                <a:latin typeface="Arial" pitchFamily="34" charset="0"/>
                <a:cs typeface="Arial" pitchFamily="34" charset="0"/>
              </a:rPr>
              <a:t>A swap is an agreement between two companies to exchange cash flows in the future.</a:t>
            </a:r>
          </a:p>
          <a:p>
            <a:pPr marL="552450" indent="-552450" eaLnBrk="1" hangingPunct="1">
              <a:lnSpc>
                <a:spcPct val="150000"/>
              </a:lnSpc>
              <a:buFont typeface="Wingdings" pitchFamily="2" charset="2"/>
              <a:buChar char="q"/>
            </a:pPr>
            <a:r>
              <a:rPr lang="en-US" sz="2400" dirty="0">
                <a:latin typeface="Arial" pitchFamily="34" charset="0"/>
                <a:cs typeface="Arial" pitchFamily="34" charset="0"/>
              </a:rPr>
              <a:t>The agreement defines the dates when the cash flows are to be paid and the way in which they are to be calculated. </a:t>
            </a:r>
            <a:endParaRPr lang="en-US" altLang="ja-JP" sz="2400" dirty="0">
              <a:latin typeface="Arial" pitchFamily="34" charset="0"/>
              <a:cs typeface="Arial" pitchFamily="34" charset="0"/>
            </a:endParaRPr>
          </a:p>
          <a:p>
            <a:pPr marL="552450" indent="-552450" eaLnBrk="1" hangingPunct="1">
              <a:lnSpc>
                <a:spcPct val="150000"/>
              </a:lnSpc>
              <a:buFont typeface="Wingdings" pitchFamily="2" charset="2"/>
              <a:buChar char="q"/>
            </a:pPr>
            <a:r>
              <a:rPr lang="en-US" altLang="ja-JP" sz="2400" dirty="0">
                <a:latin typeface="Arial" pitchFamily="34" charset="0"/>
                <a:cs typeface="Arial" pitchFamily="34" charset="0"/>
              </a:rPr>
              <a:t>Usually the calculation of the cash flows involves the future value of an interest rate, an exchange rate or other market variable.</a:t>
            </a:r>
          </a:p>
          <a:p>
            <a:pPr marL="552450" indent="-552450" eaLnBrk="1" hangingPunct="1">
              <a:lnSpc>
                <a:spcPct val="150000"/>
              </a:lnSpc>
              <a:buFont typeface="Wingdings" pitchFamily="2" charset="2"/>
              <a:buChar char="q"/>
            </a:pPr>
            <a:r>
              <a:rPr lang="en-US" sz="2400" dirty="0">
                <a:latin typeface="Arial" pitchFamily="34" charset="0"/>
                <a:cs typeface="Arial" pitchFamily="34" charset="0"/>
              </a:rPr>
              <a:t>Two popular swaps: plain vanilla interest rate swaps and fixed-to-fixed currency swaps.</a:t>
            </a:r>
            <a:endParaRPr lang="hr-HR" sz="2400" dirty="0">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Grp="1" noChangeArrowheads="1"/>
          </p:cNvSpPr>
          <p:nvPr>
            <p:ph type="body" idx="1"/>
          </p:nvPr>
        </p:nvSpPr>
        <p:spPr>
          <a:xfrm>
            <a:off x="304800" y="228600"/>
            <a:ext cx="8378825" cy="6096000"/>
          </a:xfrm>
        </p:spPr>
        <p:txBody>
          <a:bodyPr rtlCol="0">
            <a:normAutofit lnSpcReduction="10000"/>
          </a:bodyPr>
          <a:lstStyle/>
          <a:p>
            <a:pPr eaLnBrk="1" fontAlgn="auto" hangingPunct="1">
              <a:lnSpc>
                <a:spcPct val="150000"/>
              </a:lnSpc>
              <a:spcAft>
                <a:spcPts val="0"/>
              </a:spcAft>
              <a:buFont typeface="Arial" pitchFamily="34" charset="0"/>
              <a:buNone/>
              <a:defRPr/>
            </a:pPr>
            <a:r>
              <a:rPr lang="en-US" altLang="ja-JP" sz="3300" dirty="0">
                <a:latin typeface="Arial" pitchFamily="34" charset="0"/>
                <a:cs typeface="Arial" pitchFamily="34" charset="0"/>
              </a:rPr>
              <a:t>Mechanics of interest rate swaps (a)</a:t>
            </a:r>
            <a:endParaRPr lang="en-US" sz="3300" dirty="0">
              <a:latin typeface="Arial" pitchFamily="34" charset="0"/>
              <a:cs typeface="Arial" pitchFamily="34" charset="0"/>
            </a:endParaRPr>
          </a:p>
          <a:p>
            <a:pPr eaLnBrk="1" fontAlgn="auto" hangingPunct="1">
              <a:lnSpc>
                <a:spcPct val="150000"/>
              </a:lnSpc>
              <a:spcAft>
                <a:spcPts val="0"/>
              </a:spcAft>
              <a:buFont typeface="Wingdings" pitchFamily="2" charset="2"/>
              <a:buChar char="q"/>
              <a:defRPr/>
            </a:pPr>
            <a:r>
              <a:rPr lang="en-US" sz="2500" dirty="0">
                <a:latin typeface="Arial" pitchFamily="34" charset="0"/>
                <a:cs typeface="Arial" pitchFamily="34" charset="0"/>
              </a:rPr>
              <a:t>The most common type is a plain vanilla interest rate swap</a:t>
            </a:r>
            <a:r>
              <a:rPr lang="en-US" sz="2400" dirty="0">
                <a:latin typeface="Arial" pitchFamily="34" charset="0"/>
                <a:cs typeface="Arial" pitchFamily="34" charset="0"/>
              </a:rPr>
              <a:t>.</a:t>
            </a:r>
            <a:endParaRPr lang="en-US" sz="2500" dirty="0">
              <a:latin typeface="Arial" pitchFamily="34" charset="0"/>
              <a:cs typeface="Arial" pitchFamily="34" charset="0"/>
            </a:endParaRPr>
          </a:p>
          <a:p>
            <a:pPr eaLnBrk="1" fontAlgn="auto" hangingPunct="1">
              <a:lnSpc>
                <a:spcPct val="150000"/>
              </a:lnSpc>
              <a:spcAft>
                <a:spcPts val="0"/>
              </a:spcAft>
              <a:buFont typeface="Wingdings" pitchFamily="2" charset="2"/>
              <a:buChar char="q"/>
              <a:defRPr/>
            </a:pPr>
            <a:r>
              <a:rPr lang="en-US" sz="2500" dirty="0">
                <a:latin typeface="Arial" pitchFamily="34" charset="0"/>
                <a:cs typeface="Arial" pitchFamily="34" charset="0"/>
              </a:rPr>
              <a:t>A company agrees to pay cash flows equal to interest  at a predetermined fixed rate on a notional principal for a number of years.  In return, it receives interest at a floating rate on the same notional principal for the same period of time. </a:t>
            </a:r>
          </a:p>
          <a:p>
            <a:pPr eaLnBrk="1" fontAlgn="auto" hangingPunct="1">
              <a:lnSpc>
                <a:spcPct val="150000"/>
              </a:lnSpc>
              <a:spcAft>
                <a:spcPts val="0"/>
              </a:spcAft>
              <a:buFont typeface="Wingdings" pitchFamily="2" charset="2"/>
              <a:buChar char="q"/>
              <a:defRPr/>
            </a:pPr>
            <a:r>
              <a:rPr lang="en-US" sz="2500" dirty="0">
                <a:latin typeface="Arial" pitchFamily="34" charset="0"/>
                <a:cs typeface="Arial" pitchFamily="34" charset="0"/>
              </a:rPr>
              <a:t> The floating rate in most interest rate swaps is the London Interbank Offered Rate (LIBOR).</a:t>
            </a:r>
            <a:endParaRPr lang="hr-HR" sz="2500" dirty="0">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457200" y="304800"/>
            <a:ext cx="8458200" cy="6172200"/>
          </a:xfrm>
        </p:spPr>
        <p:txBody>
          <a:bodyPr/>
          <a:lstStyle/>
          <a:p>
            <a:pPr eaLnBrk="1" hangingPunct="1">
              <a:buFont typeface="Wingdings" pitchFamily="2" charset="2"/>
              <a:buChar char="q"/>
            </a:pPr>
            <a:r>
              <a:rPr lang="en-US" sz="2500" b="1" i="1" dirty="0">
                <a:latin typeface="Arial" charset="0"/>
                <a:cs typeface="Arial" charset="0"/>
              </a:rPr>
              <a:t>Example</a:t>
            </a:r>
          </a:p>
          <a:p>
            <a:pPr eaLnBrk="1" hangingPunct="1">
              <a:buFont typeface="Arial" charset="0"/>
              <a:buNone/>
            </a:pPr>
            <a:r>
              <a:rPr lang="en-US" sz="2500" i="1" dirty="0">
                <a:latin typeface="Arial" charset="0"/>
                <a:cs typeface="Arial" charset="0"/>
              </a:rPr>
              <a:t>    Consider a 3-year swap initiated on March 5, 2010, between Microsoft and Intel: </a:t>
            </a:r>
          </a:p>
          <a:p>
            <a:pPr eaLnBrk="1" hangingPunct="1">
              <a:buFontTx/>
              <a:buChar char="-"/>
            </a:pPr>
            <a:r>
              <a:rPr lang="en-US" sz="2500" i="1" dirty="0">
                <a:latin typeface="Arial" charset="0"/>
                <a:cs typeface="Arial" charset="0"/>
              </a:rPr>
              <a:t>Microsoft agrees to pay Intel an interest rate of 5% per annum on a principal of $100 million.</a:t>
            </a:r>
          </a:p>
          <a:p>
            <a:pPr eaLnBrk="1" hangingPunct="1">
              <a:buFontTx/>
              <a:buChar char="-"/>
            </a:pPr>
            <a:r>
              <a:rPr lang="en-US" sz="2500" i="1" dirty="0">
                <a:latin typeface="Arial" charset="0"/>
                <a:cs typeface="Arial" charset="0"/>
              </a:rPr>
              <a:t>Intel  agrees to pay Microsoft the 6-month LIBOR rate on the same principal. </a:t>
            </a:r>
          </a:p>
          <a:p>
            <a:pPr eaLnBrk="1" hangingPunct="1">
              <a:buFontTx/>
              <a:buChar char="-"/>
            </a:pPr>
            <a:r>
              <a:rPr lang="en-US" sz="2500" i="1" dirty="0">
                <a:latin typeface="Arial" charset="0"/>
                <a:cs typeface="Arial" charset="0"/>
              </a:rPr>
              <a:t>The payments are to be exchanged every 6 months, and 5% interest rate is quoted with semiannual compounding. </a:t>
            </a:r>
            <a:endParaRPr lang="hr-HR" sz="2500" i="1" dirty="0">
              <a:latin typeface="Arial" charset="0"/>
              <a:cs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7"/>
          <p:cNvGrpSpPr>
            <a:grpSpLocks/>
          </p:cNvGrpSpPr>
          <p:nvPr/>
        </p:nvGrpSpPr>
        <p:grpSpPr bwMode="auto">
          <a:xfrm>
            <a:off x="1065213" y="1214438"/>
            <a:ext cx="7078662" cy="4740275"/>
            <a:chOff x="671" y="765"/>
            <a:chExt cx="4459" cy="2986"/>
          </a:xfrm>
        </p:grpSpPr>
        <p:sp>
          <p:nvSpPr>
            <p:cNvPr id="17414" name="Rectangle 2"/>
            <p:cNvSpPr>
              <a:spLocks noChangeArrowheads="1"/>
            </p:cNvSpPr>
            <p:nvPr/>
          </p:nvSpPr>
          <p:spPr bwMode="auto">
            <a:xfrm>
              <a:off x="671" y="765"/>
              <a:ext cx="1882" cy="250"/>
            </a:xfrm>
            <a:prstGeom prst="rect">
              <a:avLst/>
            </a:prstGeom>
            <a:noFill/>
            <a:ln w="9525">
              <a:noFill/>
              <a:miter lim="800000"/>
              <a:headEnd/>
              <a:tailEnd/>
            </a:ln>
          </p:spPr>
          <p:txBody>
            <a:bodyPr wrap="none" anchor="ctr"/>
            <a:lstStyle/>
            <a:p>
              <a:endParaRPr lang="en-US"/>
            </a:p>
          </p:txBody>
        </p:sp>
        <p:sp>
          <p:nvSpPr>
            <p:cNvPr id="17415" name="Line 3"/>
            <p:cNvSpPr>
              <a:spLocks noChangeShapeType="1"/>
            </p:cNvSpPr>
            <p:nvPr/>
          </p:nvSpPr>
          <p:spPr bwMode="auto">
            <a:xfrm>
              <a:off x="2441" y="2083"/>
              <a:ext cx="400" cy="128"/>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7416" name="Line 4"/>
            <p:cNvSpPr>
              <a:spLocks noChangeShapeType="1"/>
            </p:cNvSpPr>
            <p:nvPr/>
          </p:nvSpPr>
          <p:spPr bwMode="auto">
            <a:xfrm>
              <a:off x="2441" y="2335"/>
              <a:ext cx="400" cy="128"/>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7417" name="Line 5"/>
            <p:cNvSpPr>
              <a:spLocks noChangeShapeType="1"/>
            </p:cNvSpPr>
            <p:nvPr/>
          </p:nvSpPr>
          <p:spPr bwMode="auto">
            <a:xfrm>
              <a:off x="2441" y="2603"/>
              <a:ext cx="400" cy="128"/>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7418" name="Line 6"/>
            <p:cNvSpPr>
              <a:spLocks noChangeShapeType="1"/>
            </p:cNvSpPr>
            <p:nvPr/>
          </p:nvSpPr>
          <p:spPr bwMode="auto">
            <a:xfrm>
              <a:off x="2441" y="2871"/>
              <a:ext cx="400" cy="128"/>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7419" name="Line 7"/>
            <p:cNvSpPr>
              <a:spLocks noChangeShapeType="1"/>
            </p:cNvSpPr>
            <p:nvPr/>
          </p:nvSpPr>
          <p:spPr bwMode="auto">
            <a:xfrm>
              <a:off x="2441" y="3139"/>
              <a:ext cx="400" cy="128"/>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7420" name="Line 8"/>
            <p:cNvSpPr>
              <a:spLocks noChangeShapeType="1"/>
            </p:cNvSpPr>
            <p:nvPr/>
          </p:nvSpPr>
          <p:spPr bwMode="auto">
            <a:xfrm>
              <a:off x="2441" y="3399"/>
              <a:ext cx="400" cy="128"/>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7421" name="Line 9"/>
            <p:cNvSpPr>
              <a:spLocks noChangeShapeType="1"/>
            </p:cNvSpPr>
            <p:nvPr/>
          </p:nvSpPr>
          <p:spPr bwMode="auto">
            <a:xfrm>
              <a:off x="769" y="1072"/>
              <a:ext cx="432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7422" name="Rectangle 10"/>
            <p:cNvSpPr>
              <a:spLocks noChangeArrowheads="1"/>
            </p:cNvSpPr>
            <p:nvPr/>
          </p:nvSpPr>
          <p:spPr bwMode="auto">
            <a:xfrm>
              <a:off x="769" y="1072"/>
              <a:ext cx="4315" cy="0"/>
            </a:xfrm>
            <a:prstGeom prst="rect">
              <a:avLst/>
            </a:prstGeom>
            <a:solidFill>
              <a:srgbClr val="000000"/>
            </a:solidFill>
            <a:ln w="9525">
              <a:noFill/>
              <a:miter lim="800000"/>
              <a:headEnd/>
              <a:tailEnd/>
            </a:ln>
          </p:spPr>
          <p:txBody>
            <a:bodyPr wrap="none" anchor="ctr"/>
            <a:lstStyle/>
            <a:p>
              <a:endParaRPr lang="en-US"/>
            </a:p>
          </p:txBody>
        </p:sp>
        <p:sp>
          <p:nvSpPr>
            <p:cNvPr id="17423" name="Line 11"/>
            <p:cNvSpPr>
              <a:spLocks noChangeShapeType="1"/>
            </p:cNvSpPr>
            <p:nvPr/>
          </p:nvSpPr>
          <p:spPr bwMode="auto">
            <a:xfrm>
              <a:off x="769" y="1869"/>
              <a:ext cx="432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7424" name="Rectangle 12"/>
            <p:cNvSpPr>
              <a:spLocks noChangeArrowheads="1"/>
            </p:cNvSpPr>
            <p:nvPr/>
          </p:nvSpPr>
          <p:spPr bwMode="auto">
            <a:xfrm>
              <a:off x="769" y="1869"/>
              <a:ext cx="4315" cy="0"/>
            </a:xfrm>
            <a:prstGeom prst="rect">
              <a:avLst/>
            </a:prstGeom>
            <a:solidFill>
              <a:srgbClr val="000000"/>
            </a:solidFill>
            <a:ln w="9525">
              <a:noFill/>
              <a:miter lim="800000"/>
              <a:headEnd/>
              <a:tailEnd/>
            </a:ln>
          </p:spPr>
          <p:txBody>
            <a:bodyPr wrap="none" anchor="ctr"/>
            <a:lstStyle/>
            <a:p>
              <a:endParaRPr lang="en-US"/>
            </a:p>
          </p:txBody>
        </p:sp>
        <p:sp>
          <p:nvSpPr>
            <p:cNvPr id="17425" name="Line 13"/>
            <p:cNvSpPr>
              <a:spLocks noChangeShapeType="1"/>
            </p:cNvSpPr>
            <p:nvPr/>
          </p:nvSpPr>
          <p:spPr bwMode="auto">
            <a:xfrm>
              <a:off x="769" y="3727"/>
              <a:ext cx="432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7426" name="Rectangle 14"/>
            <p:cNvSpPr>
              <a:spLocks noChangeArrowheads="1"/>
            </p:cNvSpPr>
            <p:nvPr/>
          </p:nvSpPr>
          <p:spPr bwMode="auto">
            <a:xfrm>
              <a:off x="769" y="3727"/>
              <a:ext cx="4315" cy="0"/>
            </a:xfrm>
            <a:prstGeom prst="rect">
              <a:avLst/>
            </a:prstGeom>
            <a:solidFill>
              <a:srgbClr val="000000"/>
            </a:solidFill>
            <a:ln w="9525">
              <a:noFill/>
              <a:miter lim="800000"/>
              <a:headEnd/>
              <a:tailEnd/>
            </a:ln>
          </p:spPr>
          <p:txBody>
            <a:bodyPr wrap="none" anchor="ctr"/>
            <a:lstStyle/>
            <a:p>
              <a:endParaRPr lang="en-US"/>
            </a:p>
          </p:txBody>
        </p:sp>
        <p:sp>
          <p:nvSpPr>
            <p:cNvPr id="17427" name="Rectangle 15"/>
            <p:cNvSpPr>
              <a:spLocks noChangeArrowheads="1"/>
            </p:cNvSpPr>
            <p:nvPr/>
          </p:nvSpPr>
          <p:spPr bwMode="auto">
            <a:xfrm>
              <a:off x="2631" y="1110"/>
              <a:ext cx="2329"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---------Millions of Dollars---------</a:t>
              </a:r>
            </a:p>
          </p:txBody>
        </p:sp>
        <p:sp>
          <p:nvSpPr>
            <p:cNvPr id="17428" name="Rectangle 16"/>
            <p:cNvSpPr>
              <a:spLocks noChangeArrowheads="1"/>
            </p:cNvSpPr>
            <p:nvPr/>
          </p:nvSpPr>
          <p:spPr bwMode="auto">
            <a:xfrm>
              <a:off x="1959" y="1376"/>
              <a:ext cx="596"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LIBOR</a:t>
              </a:r>
            </a:p>
          </p:txBody>
        </p:sp>
        <p:sp>
          <p:nvSpPr>
            <p:cNvPr id="17429" name="Rectangle 17"/>
            <p:cNvSpPr>
              <a:spLocks noChangeArrowheads="1"/>
            </p:cNvSpPr>
            <p:nvPr/>
          </p:nvSpPr>
          <p:spPr bwMode="auto">
            <a:xfrm>
              <a:off x="2597" y="1376"/>
              <a:ext cx="961" cy="250"/>
            </a:xfrm>
            <a:prstGeom prst="rect">
              <a:avLst/>
            </a:prstGeom>
            <a:noFill/>
            <a:ln w="9525">
              <a:noFill/>
              <a:miter lim="800000"/>
              <a:headEnd/>
              <a:tailEnd/>
            </a:ln>
          </p:spPr>
          <p:txBody>
            <a:bodyPr wrap="none" lIns="92075" tIns="46038" rIns="92075" bIns="46038">
              <a:spAutoFit/>
            </a:bodyPr>
            <a:lstStyle/>
            <a:p>
              <a:pPr eaLnBrk="0" hangingPunct="0"/>
              <a:r>
                <a:rPr lang="en-US" sz="2000" i="1">
                  <a:solidFill>
                    <a:srgbClr val="000000"/>
                  </a:solidFill>
                </a:rPr>
                <a:t>FLOATING </a:t>
              </a:r>
            </a:p>
          </p:txBody>
        </p:sp>
        <p:sp>
          <p:nvSpPr>
            <p:cNvPr id="17430" name="Rectangle 18"/>
            <p:cNvSpPr>
              <a:spLocks noChangeArrowheads="1"/>
            </p:cNvSpPr>
            <p:nvPr/>
          </p:nvSpPr>
          <p:spPr bwMode="auto">
            <a:xfrm>
              <a:off x="3556" y="1376"/>
              <a:ext cx="632" cy="250"/>
            </a:xfrm>
            <a:prstGeom prst="rect">
              <a:avLst/>
            </a:prstGeom>
            <a:noFill/>
            <a:ln w="9525">
              <a:noFill/>
              <a:miter lim="800000"/>
              <a:headEnd/>
              <a:tailEnd/>
            </a:ln>
          </p:spPr>
          <p:txBody>
            <a:bodyPr wrap="none" lIns="92075" tIns="46038" rIns="92075" bIns="46038">
              <a:spAutoFit/>
            </a:bodyPr>
            <a:lstStyle/>
            <a:p>
              <a:pPr eaLnBrk="0" hangingPunct="0"/>
              <a:r>
                <a:rPr lang="en-US" sz="2000" i="1">
                  <a:solidFill>
                    <a:srgbClr val="000000"/>
                  </a:solidFill>
                </a:rPr>
                <a:t>FIXED </a:t>
              </a:r>
            </a:p>
          </p:txBody>
        </p:sp>
        <p:sp>
          <p:nvSpPr>
            <p:cNvPr id="17431" name="Rectangle 19"/>
            <p:cNvSpPr>
              <a:spLocks noChangeArrowheads="1"/>
            </p:cNvSpPr>
            <p:nvPr/>
          </p:nvSpPr>
          <p:spPr bwMode="auto">
            <a:xfrm>
              <a:off x="4504" y="1376"/>
              <a:ext cx="365"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Net</a:t>
              </a:r>
            </a:p>
          </p:txBody>
        </p:sp>
        <p:sp>
          <p:nvSpPr>
            <p:cNvPr id="17432" name="Rectangle 20"/>
            <p:cNvSpPr>
              <a:spLocks noChangeArrowheads="1"/>
            </p:cNvSpPr>
            <p:nvPr/>
          </p:nvSpPr>
          <p:spPr bwMode="auto">
            <a:xfrm>
              <a:off x="1083" y="1641"/>
              <a:ext cx="454"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Date</a:t>
              </a:r>
            </a:p>
          </p:txBody>
        </p:sp>
        <p:sp>
          <p:nvSpPr>
            <p:cNvPr id="17433" name="Rectangle 21"/>
            <p:cNvSpPr>
              <a:spLocks noChangeArrowheads="1"/>
            </p:cNvSpPr>
            <p:nvPr/>
          </p:nvSpPr>
          <p:spPr bwMode="auto">
            <a:xfrm>
              <a:off x="2031" y="1641"/>
              <a:ext cx="454"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Rate</a:t>
              </a:r>
            </a:p>
          </p:txBody>
        </p:sp>
        <p:sp>
          <p:nvSpPr>
            <p:cNvPr id="17434" name="Rectangle 22"/>
            <p:cNvSpPr>
              <a:spLocks noChangeArrowheads="1"/>
            </p:cNvSpPr>
            <p:nvPr/>
          </p:nvSpPr>
          <p:spPr bwMode="auto">
            <a:xfrm>
              <a:off x="2640" y="1641"/>
              <a:ext cx="872"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Cash Flow</a:t>
              </a:r>
            </a:p>
          </p:txBody>
        </p:sp>
        <p:sp>
          <p:nvSpPr>
            <p:cNvPr id="17435" name="Rectangle 23"/>
            <p:cNvSpPr>
              <a:spLocks noChangeArrowheads="1"/>
            </p:cNvSpPr>
            <p:nvPr/>
          </p:nvSpPr>
          <p:spPr bwMode="auto">
            <a:xfrm>
              <a:off x="3448" y="1641"/>
              <a:ext cx="872"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Cash Flow</a:t>
              </a:r>
            </a:p>
          </p:txBody>
        </p:sp>
        <p:sp>
          <p:nvSpPr>
            <p:cNvPr id="17436" name="Rectangle 24"/>
            <p:cNvSpPr>
              <a:spLocks noChangeArrowheads="1"/>
            </p:cNvSpPr>
            <p:nvPr/>
          </p:nvSpPr>
          <p:spPr bwMode="auto">
            <a:xfrm>
              <a:off x="4258" y="1641"/>
              <a:ext cx="872"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Cash Flow</a:t>
              </a:r>
            </a:p>
          </p:txBody>
        </p:sp>
        <p:sp>
          <p:nvSpPr>
            <p:cNvPr id="17437" name="Rectangle 25"/>
            <p:cNvSpPr>
              <a:spLocks noChangeArrowheads="1"/>
            </p:cNvSpPr>
            <p:nvPr/>
          </p:nvSpPr>
          <p:spPr bwMode="auto">
            <a:xfrm>
              <a:off x="837" y="1907"/>
              <a:ext cx="969" cy="252"/>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Mar.5, 2010</a:t>
              </a:r>
            </a:p>
          </p:txBody>
        </p:sp>
        <p:sp>
          <p:nvSpPr>
            <p:cNvPr id="17438" name="Rectangle 26"/>
            <p:cNvSpPr>
              <a:spLocks noChangeArrowheads="1"/>
            </p:cNvSpPr>
            <p:nvPr/>
          </p:nvSpPr>
          <p:spPr bwMode="auto">
            <a:xfrm>
              <a:off x="1995" y="1907"/>
              <a:ext cx="481"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4.2%</a:t>
              </a:r>
            </a:p>
          </p:txBody>
        </p:sp>
        <p:sp>
          <p:nvSpPr>
            <p:cNvPr id="17439" name="Rectangle 27"/>
            <p:cNvSpPr>
              <a:spLocks noChangeArrowheads="1"/>
            </p:cNvSpPr>
            <p:nvPr/>
          </p:nvSpPr>
          <p:spPr bwMode="auto">
            <a:xfrm>
              <a:off x="759" y="2172"/>
              <a:ext cx="1076" cy="252"/>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Sept. 5, 2010</a:t>
              </a:r>
            </a:p>
          </p:txBody>
        </p:sp>
        <p:sp>
          <p:nvSpPr>
            <p:cNvPr id="17440" name="Rectangle 28"/>
            <p:cNvSpPr>
              <a:spLocks noChangeArrowheads="1"/>
            </p:cNvSpPr>
            <p:nvPr/>
          </p:nvSpPr>
          <p:spPr bwMode="auto">
            <a:xfrm>
              <a:off x="1995" y="2172"/>
              <a:ext cx="481"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4.8%</a:t>
              </a:r>
            </a:p>
          </p:txBody>
        </p:sp>
        <p:sp>
          <p:nvSpPr>
            <p:cNvPr id="17441" name="Rectangle 29"/>
            <p:cNvSpPr>
              <a:spLocks noChangeArrowheads="1"/>
            </p:cNvSpPr>
            <p:nvPr/>
          </p:nvSpPr>
          <p:spPr bwMode="auto">
            <a:xfrm>
              <a:off x="2775" y="2172"/>
              <a:ext cx="521"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+2.10</a:t>
              </a:r>
            </a:p>
          </p:txBody>
        </p:sp>
        <p:sp>
          <p:nvSpPr>
            <p:cNvPr id="17442" name="Rectangle 30"/>
            <p:cNvSpPr>
              <a:spLocks noChangeArrowheads="1"/>
            </p:cNvSpPr>
            <p:nvPr/>
          </p:nvSpPr>
          <p:spPr bwMode="auto">
            <a:xfrm>
              <a:off x="3574" y="2172"/>
              <a:ext cx="516" cy="250"/>
            </a:xfrm>
            <a:prstGeom prst="rect">
              <a:avLst/>
            </a:prstGeom>
            <a:noFill/>
            <a:ln w="9525">
              <a:noFill/>
              <a:miter lim="800000"/>
              <a:headEnd/>
              <a:tailEnd/>
            </a:ln>
          </p:spPr>
          <p:txBody>
            <a:bodyPr wrap="none" lIns="92075" tIns="46038" rIns="92075" bIns="46038">
              <a:spAutoFit/>
            </a:bodyPr>
            <a:lstStyle/>
            <a:p>
              <a:pPr eaLnBrk="0" hangingPunct="0"/>
              <a:r>
                <a:rPr lang="en-US" sz="2000"/>
                <a:t>–</a:t>
              </a:r>
              <a:r>
                <a:rPr lang="en-US" sz="2000">
                  <a:solidFill>
                    <a:srgbClr val="000000"/>
                  </a:solidFill>
                </a:rPr>
                <a:t>2.50</a:t>
              </a:r>
            </a:p>
          </p:txBody>
        </p:sp>
        <p:sp>
          <p:nvSpPr>
            <p:cNvPr id="17443" name="Rectangle 31"/>
            <p:cNvSpPr>
              <a:spLocks noChangeArrowheads="1"/>
            </p:cNvSpPr>
            <p:nvPr/>
          </p:nvSpPr>
          <p:spPr bwMode="auto">
            <a:xfrm>
              <a:off x="4384" y="2172"/>
              <a:ext cx="516" cy="250"/>
            </a:xfrm>
            <a:prstGeom prst="rect">
              <a:avLst/>
            </a:prstGeom>
            <a:noFill/>
            <a:ln w="9525">
              <a:noFill/>
              <a:miter lim="800000"/>
              <a:headEnd/>
              <a:tailEnd/>
            </a:ln>
          </p:spPr>
          <p:txBody>
            <a:bodyPr wrap="none" lIns="92075" tIns="46038" rIns="92075" bIns="46038">
              <a:spAutoFit/>
            </a:bodyPr>
            <a:lstStyle/>
            <a:p>
              <a:pPr eaLnBrk="0" hangingPunct="0"/>
              <a:r>
                <a:rPr lang="en-US" sz="2000"/>
                <a:t>–</a:t>
              </a:r>
              <a:r>
                <a:rPr lang="en-US" sz="2000">
                  <a:solidFill>
                    <a:srgbClr val="000000"/>
                  </a:solidFill>
                </a:rPr>
                <a:t>0.40</a:t>
              </a:r>
            </a:p>
          </p:txBody>
        </p:sp>
        <p:sp>
          <p:nvSpPr>
            <p:cNvPr id="17444" name="Rectangle 32"/>
            <p:cNvSpPr>
              <a:spLocks noChangeArrowheads="1"/>
            </p:cNvSpPr>
            <p:nvPr/>
          </p:nvSpPr>
          <p:spPr bwMode="auto">
            <a:xfrm>
              <a:off x="837" y="2437"/>
              <a:ext cx="957" cy="252"/>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Mar.5, 2011</a:t>
              </a:r>
            </a:p>
          </p:txBody>
        </p:sp>
        <p:sp>
          <p:nvSpPr>
            <p:cNvPr id="17445" name="Rectangle 33"/>
            <p:cNvSpPr>
              <a:spLocks noChangeArrowheads="1"/>
            </p:cNvSpPr>
            <p:nvPr/>
          </p:nvSpPr>
          <p:spPr bwMode="auto">
            <a:xfrm>
              <a:off x="1995" y="2437"/>
              <a:ext cx="481"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5.3%</a:t>
              </a:r>
            </a:p>
          </p:txBody>
        </p:sp>
        <p:sp>
          <p:nvSpPr>
            <p:cNvPr id="17446" name="Rectangle 34"/>
            <p:cNvSpPr>
              <a:spLocks noChangeArrowheads="1"/>
            </p:cNvSpPr>
            <p:nvPr/>
          </p:nvSpPr>
          <p:spPr bwMode="auto">
            <a:xfrm>
              <a:off x="2775" y="2437"/>
              <a:ext cx="521"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+2.40</a:t>
              </a:r>
            </a:p>
          </p:txBody>
        </p:sp>
        <p:sp>
          <p:nvSpPr>
            <p:cNvPr id="17447" name="Rectangle 35"/>
            <p:cNvSpPr>
              <a:spLocks noChangeArrowheads="1"/>
            </p:cNvSpPr>
            <p:nvPr/>
          </p:nvSpPr>
          <p:spPr bwMode="auto">
            <a:xfrm>
              <a:off x="3574" y="2437"/>
              <a:ext cx="516" cy="250"/>
            </a:xfrm>
            <a:prstGeom prst="rect">
              <a:avLst/>
            </a:prstGeom>
            <a:noFill/>
            <a:ln w="9525">
              <a:noFill/>
              <a:miter lim="800000"/>
              <a:headEnd/>
              <a:tailEnd/>
            </a:ln>
          </p:spPr>
          <p:txBody>
            <a:bodyPr wrap="none" lIns="92075" tIns="46038" rIns="92075" bIns="46038">
              <a:spAutoFit/>
            </a:bodyPr>
            <a:lstStyle/>
            <a:p>
              <a:pPr eaLnBrk="0" hangingPunct="0"/>
              <a:r>
                <a:rPr lang="en-US" sz="2000"/>
                <a:t>–</a:t>
              </a:r>
              <a:r>
                <a:rPr lang="en-US" sz="2000">
                  <a:solidFill>
                    <a:srgbClr val="000000"/>
                  </a:solidFill>
                </a:rPr>
                <a:t>2.50</a:t>
              </a:r>
            </a:p>
          </p:txBody>
        </p:sp>
        <p:sp>
          <p:nvSpPr>
            <p:cNvPr id="17448" name="Rectangle 36"/>
            <p:cNvSpPr>
              <a:spLocks noChangeArrowheads="1"/>
            </p:cNvSpPr>
            <p:nvPr/>
          </p:nvSpPr>
          <p:spPr bwMode="auto">
            <a:xfrm>
              <a:off x="4384" y="2437"/>
              <a:ext cx="516" cy="250"/>
            </a:xfrm>
            <a:prstGeom prst="rect">
              <a:avLst/>
            </a:prstGeom>
            <a:noFill/>
            <a:ln w="9525">
              <a:noFill/>
              <a:miter lim="800000"/>
              <a:headEnd/>
              <a:tailEnd/>
            </a:ln>
          </p:spPr>
          <p:txBody>
            <a:bodyPr wrap="none" lIns="92075" tIns="46038" rIns="92075" bIns="46038">
              <a:spAutoFit/>
            </a:bodyPr>
            <a:lstStyle/>
            <a:p>
              <a:pPr eaLnBrk="0" hangingPunct="0"/>
              <a:r>
                <a:rPr lang="en-US" sz="2000"/>
                <a:t>–</a:t>
              </a:r>
              <a:r>
                <a:rPr lang="en-US" sz="2000">
                  <a:solidFill>
                    <a:srgbClr val="000000"/>
                  </a:solidFill>
                </a:rPr>
                <a:t>0.10</a:t>
              </a:r>
            </a:p>
          </p:txBody>
        </p:sp>
        <p:sp>
          <p:nvSpPr>
            <p:cNvPr id="17449" name="Rectangle 37"/>
            <p:cNvSpPr>
              <a:spLocks noChangeArrowheads="1"/>
            </p:cNvSpPr>
            <p:nvPr/>
          </p:nvSpPr>
          <p:spPr bwMode="auto">
            <a:xfrm>
              <a:off x="759" y="2703"/>
              <a:ext cx="1064" cy="252"/>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Sept. 5, 2011</a:t>
              </a:r>
            </a:p>
          </p:txBody>
        </p:sp>
        <p:sp>
          <p:nvSpPr>
            <p:cNvPr id="17450" name="Rectangle 38"/>
            <p:cNvSpPr>
              <a:spLocks noChangeArrowheads="1"/>
            </p:cNvSpPr>
            <p:nvPr/>
          </p:nvSpPr>
          <p:spPr bwMode="auto">
            <a:xfrm>
              <a:off x="1995" y="2703"/>
              <a:ext cx="481"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5.5%</a:t>
              </a:r>
            </a:p>
          </p:txBody>
        </p:sp>
        <p:sp>
          <p:nvSpPr>
            <p:cNvPr id="17451" name="Rectangle 39"/>
            <p:cNvSpPr>
              <a:spLocks noChangeArrowheads="1"/>
            </p:cNvSpPr>
            <p:nvPr/>
          </p:nvSpPr>
          <p:spPr bwMode="auto">
            <a:xfrm>
              <a:off x="2775" y="2703"/>
              <a:ext cx="521"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+2.65</a:t>
              </a:r>
            </a:p>
          </p:txBody>
        </p:sp>
        <p:sp>
          <p:nvSpPr>
            <p:cNvPr id="17452" name="Rectangle 40"/>
            <p:cNvSpPr>
              <a:spLocks noChangeArrowheads="1"/>
            </p:cNvSpPr>
            <p:nvPr/>
          </p:nvSpPr>
          <p:spPr bwMode="auto">
            <a:xfrm>
              <a:off x="3574" y="2703"/>
              <a:ext cx="516" cy="250"/>
            </a:xfrm>
            <a:prstGeom prst="rect">
              <a:avLst/>
            </a:prstGeom>
            <a:noFill/>
            <a:ln w="9525">
              <a:noFill/>
              <a:miter lim="800000"/>
              <a:headEnd/>
              <a:tailEnd/>
            </a:ln>
          </p:spPr>
          <p:txBody>
            <a:bodyPr wrap="none" lIns="92075" tIns="46038" rIns="92075" bIns="46038">
              <a:spAutoFit/>
            </a:bodyPr>
            <a:lstStyle/>
            <a:p>
              <a:pPr eaLnBrk="0" hangingPunct="0"/>
              <a:r>
                <a:rPr lang="en-US" sz="2000"/>
                <a:t>–</a:t>
              </a:r>
              <a:r>
                <a:rPr lang="en-US" sz="2000">
                  <a:solidFill>
                    <a:srgbClr val="000000"/>
                  </a:solidFill>
                </a:rPr>
                <a:t>2.50</a:t>
              </a:r>
            </a:p>
          </p:txBody>
        </p:sp>
        <p:sp>
          <p:nvSpPr>
            <p:cNvPr id="17453" name="Rectangle 41"/>
            <p:cNvSpPr>
              <a:spLocks noChangeArrowheads="1"/>
            </p:cNvSpPr>
            <p:nvPr/>
          </p:nvSpPr>
          <p:spPr bwMode="auto">
            <a:xfrm>
              <a:off x="4392" y="2703"/>
              <a:ext cx="521"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+0.15</a:t>
              </a:r>
            </a:p>
          </p:txBody>
        </p:sp>
        <p:sp>
          <p:nvSpPr>
            <p:cNvPr id="17454" name="Rectangle 42"/>
            <p:cNvSpPr>
              <a:spLocks noChangeArrowheads="1"/>
            </p:cNvSpPr>
            <p:nvPr/>
          </p:nvSpPr>
          <p:spPr bwMode="auto">
            <a:xfrm>
              <a:off x="837" y="2968"/>
              <a:ext cx="969" cy="252"/>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Mar.5, 2012</a:t>
              </a:r>
            </a:p>
          </p:txBody>
        </p:sp>
        <p:sp>
          <p:nvSpPr>
            <p:cNvPr id="17455" name="Rectangle 43"/>
            <p:cNvSpPr>
              <a:spLocks noChangeArrowheads="1"/>
            </p:cNvSpPr>
            <p:nvPr/>
          </p:nvSpPr>
          <p:spPr bwMode="auto">
            <a:xfrm>
              <a:off x="1995" y="2968"/>
              <a:ext cx="481"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5.6%</a:t>
              </a:r>
            </a:p>
          </p:txBody>
        </p:sp>
        <p:sp>
          <p:nvSpPr>
            <p:cNvPr id="17456" name="Rectangle 44"/>
            <p:cNvSpPr>
              <a:spLocks noChangeArrowheads="1"/>
            </p:cNvSpPr>
            <p:nvPr/>
          </p:nvSpPr>
          <p:spPr bwMode="auto">
            <a:xfrm>
              <a:off x="2775" y="2968"/>
              <a:ext cx="521"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+2.75</a:t>
              </a:r>
            </a:p>
          </p:txBody>
        </p:sp>
        <p:sp>
          <p:nvSpPr>
            <p:cNvPr id="17457" name="Rectangle 45"/>
            <p:cNvSpPr>
              <a:spLocks noChangeArrowheads="1"/>
            </p:cNvSpPr>
            <p:nvPr/>
          </p:nvSpPr>
          <p:spPr bwMode="auto">
            <a:xfrm>
              <a:off x="3574" y="2968"/>
              <a:ext cx="516" cy="250"/>
            </a:xfrm>
            <a:prstGeom prst="rect">
              <a:avLst/>
            </a:prstGeom>
            <a:noFill/>
            <a:ln w="9525">
              <a:noFill/>
              <a:miter lim="800000"/>
              <a:headEnd/>
              <a:tailEnd/>
            </a:ln>
          </p:spPr>
          <p:txBody>
            <a:bodyPr wrap="none" lIns="92075" tIns="46038" rIns="92075" bIns="46038">
              <a:spAutoFit/>
            </a:bodyPr>
            <a:lstStyle/>
            <a:p>
              <a:pPr eaLnBrk="0" hangingPunct="0"/>
              <a:r>
                <a:rPr lang="en-US" sz="2000"/>
                <a:t>–</a:t>
              </a:r>
              <a:r>
                <a:rPr lang="en-US" sz="2000">
                  <a:solidFill>
                    <a:srgbClr val="000000"/>
                  </a:solidFill>
                </a:rPr>
                <a:t>2.50</a:t>
              </a:r>
            </a:p>
          </p:txBody>
        </p:sp>
        <p:sp>
          <p:nvSpPr>
            <p:cNvPr id="17458" name="Rectangle 46"/>
            <p:cNvSpPr>
              <a:spLocks noChangeArrowheads="1"/>
            </p:cNvSpPr>
            <p:nvPr/>
          </p:nvSpPr>
          <p:spPr bwMode="auto">
            <a:xfrm>
              <a:off x="4392" y="2968"/>
              <a:ext cx="521"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+0.25</a:t>
              </a:r>
            </a:p>
          </p:txBody>
        </p:sp>
        <p:sp>
          <p:nvSpPr>
            <p:cNvPr id="17459" name="Rectangle 47"/>
            <p:cNvSpPr>
              <a:spLocks noChangeArrowheads="1"/>
            </p:cNvSpPr>
            <p:nvPr/>
          </p:nvSpPr>
          <p:spPr bwMode="auto">
            <a:xfrm>
              <a:off x="759" y="3234"/>
              <a:ext cx="1076" cy="252"/>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Sept. 5, 2012</a:t>
              </a:r>
            </a:p>
          </p:txBody>
        </p:sp>
        <p:sp>
          <p:nvSpPr>
            <p:cNvPr id="17460" name="Rectangle 48"/>
            <p:cNvSpPr>
              <a:spLocks noChangeArrowheads="1"/>
            </p:cNvSpPr>
            <p:nvPr/>
          </p:nvSpPr>
          <p:spPr bwMode="auto">
            <a:xfrm>
              <a:off x="1995" y="3234"/>
              <a:ext cx="481"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5.9%</a:t>
              </a:r>
            </a:p>
          </p:txBody>
        </p:sp>
        <p:sp>
          <p:nvSpPr>
            <p:cNvPr id="17461" name="Rectangle 49"/>
            <p:cNvSpPr>
              <a:spLocks noChangeArrowheads="1"/>
            </p:cNvSpPr>
            <p:nvPr/>
          </p:nvSpPr>
          <p:spPr bwMode="auto">
            <a:xfrm>
              <a:off x="2775" y="3234"/>
              <a:ext cx="521"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+2.80</a:t>
              </a:r>
            </a:p>
          </p:txBody>
        </p:sp>
        <p:sp>
          <p:nvSpPr>
            <p:cNvPr id="17462" name="Rectangle 50"/>
            <p:cNvSpPr>
              <a:spLocks noChangeArrowheads="1"/>
            </p:cNvSpPr>
            <p:nvPr/>
          </p:nvSpPr>
          <p:spPr bwMode="auto">
            <a:xfrm>
              <a:off x="3574" y="3234"/>
              <a:ext cx="516" cy="250"/>
            </a:xfrm>
            <a:prstGeom prst="rect">
              <a:avLst/>
            </a:prstGeom>
            <a:noFill/>
            <a:ln w="9525">
              <a:noFill/>
              <a:miter lim="800000"/>
              <a:headEnd/>
              <a:tailEnd/>
            </a:ln>
          </p:spPr>
          <p:txBody>
            <a:bodyPr wrap="none" lIns="92075" tIns="46038" rIns="92075" bIns="46038">
              <a:spAutoFit/>
            </a:bodyPr>
            <a:lstStyle/>
            <a:p>
              <a:pPr eaLnBrk="0" hangingPunct="0"/>
              <a:r>
                <a:rPr lang="en-US" sz="2000"/>
                <a:t>–</a:t>
              </a:r>
              <a:r>
                <a:rPr lang="en-US" sz="2000">
                  <a:solidFill>
                    <a:srgbClr val="000000"/>
                  </a:solidFill>
                </a:rPr>
                <a:t>2.50</a:t>
              </a:r>
            </a:p>
          </p:txBody>
        </p:sp>
        <p:sp>
          <p:nvSpPr>
            <p:cNvPr id="17463" name="Rectangle 51"/>
            <p:cNvSpPr>
              <a:spLocks noChangeArrowheads="1"/>
            </p:cNvSpPr>
            <p:nvPr/>
          </p:nvSpPr>
          <p:spPr bwMode="auto">
            <a:xfrm>
              <a:off x="4392" y="3234"/>
              <a:ext cx="521"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+0.30</a:t>
              </a:r>
            </a:p>
          </p:txBody>
        </p:sp>
        <p:sp>
          <p:nvSpPr>
            <p:cNvPr id="17464" name="Rectangle 52"/>
            <p:cNvSpPr>
              <a:spLocks noChangeArrowheads="1"/>
            </p:cNvSpPr>
            <p:nvPr/>
          </p:nvSpPr>
          <p:spPr bwMode="auto">
            <a:xfrm>
              <a:off x="837" y="3499"/>
              <a:ext cx="969" cy="252"/>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Mar.5, 2013</a:t>
              </a:r>
            </a:p>
          </p:txBody>
        </p:sp>
        <p:sp>
          <p:nvSpPr>
            <p:cNvPr id="17465" name="Rectangle 53"/>
            <p:cNvSpPr>
              <a:spLocks noChangeArrowheads="1"/>
            </p:cNvSpPr>
            <p:nvPr/>
          </p:nvSpPr>
          <p:spPr bwMode="auto">
            <a:xfrm>
              <a:off x="1995" y="3499"/>
              <a:ext cx="481"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6.4%</a:t>
              </a:r>
            </a:p>
          </p:txBody>
        </p:sp>
        <p:sp>
          <p:nvSpPr>
            <p:cNvPr id="17466" name="Rectangle 54"/>
            <p:cNvSpPr>
              <a:spLocks noChangeArrowheads="1"/>
            </p:cNvSpPr>
            <p:nvPr/>
          </p:nvSpPr>
          <p:spPr bwMode="auto">
            <a:xfrm>
              <a:off x="2775" y="3499"/>
              <a:ext cx="521"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+2.95</a:t>
              </a:r>
            </a:p>
          </p:txBody>
        </p:sp>
        <p:sp>
          <p:nvSpPr>
            <p:cNvPr id="17467" name="Rectangle 55"/>
            <p:cNvSpPr>
              <a:spLocks noChangeArrowheads="1"/>
            </p:cNvSpPr>
            <p:nvPr/>
          </p:nvSpPr>
          <p:spPr bwMode="auto">
            <a:xfrm>
              <a:off x="3574" y="3499"/>
              <a:ext cx="516" cy="250"/>
            </a:xfrm>
            <a:prstGeom prst="rect">
              <a:avLst/>
            </a:prstGeom>
            <a:noFill/>
            <a:ln w="9525">
              <a:noFill/>
              <a:miter lim="800000"/>
              <a:headEnd/>
              <a:tailEnd/>
            </a:ln>
          </p:spPr>
          <p:txBody>
            <a:bodyPr wrap="none" lIns="92075" tIns="46038" rIns="92075" bIns="46038">
              <a:spAutoFit/>
            </a:bodyPr>
            <a:lstStyle/>
            <a:p>
              <a:pPr eaLnBrk="0" hangingPunct="0"/>
              <a:r>
                <a:rPr lang="en-US" sz="2000"/>
                <a:t>–</a:t>
              </a:r>
              <a:r>
                <a:rPr lang="en-US" sz="2000">
                  <a:solidFill>
                    <a:srgbClr val="000000"/>
                  </a:solidFill>
                </a:rPr>
                <a:t>2.50</a:t>
              </a:r>
            </a:p>
          </p:txBody>
        </p:sp>
        <p:sp>
          <p:nvSpPr>
            <p:cNvPr id="17468" name="Rectangle 56"/>
            <p:cNvSpPr>
              <a:spLocks noChangeArrowheads="1"/>
            </p:cNvSpPr>
            <p:nvPr/>
          </p:nvSpPr>
          <p:spPr bwMode="auto">
            <a:xfrm>
              <a:off x="4392" y="3499"/>
              <a:ext cx="521"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000000"/>
                  </a:solidFill>
                </a:rPr>
                <a:t>+0.45</a:t>
              </a:r>
            </a:p>
          </p:txBody>
        </p:sp>
      </p:grpSp>
      <p:sp>
        <p:nvSpPr>
          <p:cNvPr id="17412" name="Rectangle 58"/>
          <p:cNvSpPr>
            <a:spLocks noGrp="1" noChangeArrowheads="1"/>
          </p:cNvSpPr>
          <p:nvPr>
            <p:ph type="title"/>
          </p:nvPr>
        </p:nvSpPr>
        <p:spPr>
          <a:xfrm>
            <a:off x="474663" y="211138"/>
            <a:ext cx="8204200" cy="1011237"/>
          </a:xfrm>
          <a:noFill/>
        </p:spPr>
        <p:txBody>
          <a:bodyPr lIns="92075" tIns="46038" rIns="92075" bIns="46038" anchor="ctr">
            <a:normAutofit fontScale="90000"/>
          </a:bodyPr>
          <a:lstStyle/>
          <a:p>
            <a:pPr eaLnBrk="1" hangingPunct="1"/>
            <a:r>
              <a:rPr lang="en-US" sz="3500" dirty="0"/>
              <a:t>Cash Flows to Microsoft</a:t>
            </a:r>
            <a:br>
              <a:rPr lang="en-US" sz="3500" dirty="0"/>
            </a:br>
            <a:endParaRPr lang="en-US" sz="3500"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304800" y="228600"/>
            <a:ext cx="8378825" cy="6096000"/>
          </a:xfrm>
        </p:spPr>
        <p:txBody>
          <a:bodyPr/>
          <a:lstStyle/>
          <a:p>
            <a:pPr eaLnBrk="1" hangingPunct="1">
              <a:lnSpc>
                <a:spcPct val="150000"/>
              </a:lnSpc>
              <a:buNone/>
            </a:pPr>
            <a:r>
              <a:rPr lang="en-US" altLang="ja-JP" sz="2800" b="1" dirty="0">
                <a:latin typeface="Arial" pitchFamily="34" charset="0"/>
                <a:cs typeface="Arial" pitchFamily="34" charset="0"/>
              </a:rPr>
              <a:t> Mechanics of interest rate swaps (b)</a:t>
            </a:r>
            <a:endParaRPr lang="en-US" sz="2800" b="1" dirty="0">
              <a:latin typeface="Arial" pitchFamily="34" charset="0"/>
              <a:cs typeface="Arial" pitchFamily="34" charset="0"/>
            </a:endParaRPr>
          </a:p>
          <a:p>
            <a:pPr algn="just" eaLnBrk="1" hangingPunct="1">
              <a:buFont typeface="Wingdings" pitchFamily="2" charset="2"/>
              <a:buChar char="q"/>
            </a:pPr>
            <a:r>
              <a:rPr lang="en-US" sz="2800" dirty="0">
                <a:latin typeface="Arial" charset="0"/>
                <a:cs typeface="Arial" charset="0"/>
              </a:rPr>
              <a:t>The principal is used only for the calculation of interest payments. The principal itself is not exchanged. </a:t>
            </a:r>
            <a:r>
              <a:rPr lang="en-US" sz="2800" dirty="0">
                <a:latin typeface="Arial" charset="0"/>
                <a:cs typeface="Arial" charset="0"/>
                <a:sym typeface="Wingdings" pitchFamily="2" charset="2"/>
              </a:rPr>
              <a:t> The notional principal.</a:t>
            </a:r>
          </a:p>
          <a:p>
            <a:pPr algn="just" eaLnBrk="1" hangingPunct="1">
              <a:buFont typeface="Wingdings" pitchFamily="2" charset="2"/>
              <a:buChar char="q"/>
            </a:pPr>
            <a:r>
              <a:rPr lang="en-US" sz="2800" dirty="0">
                <a:latin typeface="Arial" charset="0"/>
                <a:cs typeface="Arial" charset="0"/>
                <a:sym typeface="Wingdings" pitchFamily="2" charset="2"/>
              </a:rPr>
              <a:t>The floating rate is set 6 months before it is paid. The floating rate is the LIBOR rate prevailing 6 months prior to the time when it is paid.</a:t>
            </a:r>
          </a:p>
          <a:p>
            <a:pPr algn="just" eaLnBrk="1" hangingPunct="1">
              <a:buFont typeface="Wingdings" pitchFamily="2" charset="2"/>
              <a:buChar char="q"/>
            </a:pPr>
            <a:r>
              <a:rPr lang="en-US" sz="2800" dirty="0">
                <a:latin typeface="Arial" charset="0"/>
                <a:cs typeface="Arial" charset="0"/>
                <a:sym typeface="Wingdings" pitchFamily="2" charset="2"/>
              </a:rPr>
              <a:t>An interest rate swap is generally structured so that one side remits the difference between the two payments to the other side. </a:t>
            </a:r>
            <a:endParaRPr lang="en-US" sz="2800" dirty="0">
              <a:latin typeface="Arial" charset="0"/>
              <a:cs typeface="Arial" charset="0"/>
            </a:endParaRPr>
          </a:p>
          <a:p>
            <a:pPr eaLnBrk="1" hangingPunct="1">
              <a:lnSpc>
                <a:spcPct val="150000"/>
              </a:lnSpc>
              <a:buFont typeface="Wingdings" pitchFamily="2" charset="2"/>
              <a:buChar char="q"/>
            </a:pPr>
            <a:endParaRPr lang="hr-HR" sz="2500" dirty="0">
              <a:latin typeface="Arial" charset="0"/>
              <a:cs typeface="Arial"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9460"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9461" name="Rectangle 4"/>
          <p:cNvSpPr>
            <a:spLocks noGrp="1" noChangeArrowheads="1"/>
          </p:cNvSpPr>
          <p:nvPr>
            <p:ph type="title"/>
          </p:nvPr>
        </p:nvSpPr>
        <p:spPr>
          <a:noFill/>
        </p:spPr>
        <p:txBody>
          <a:bodyPr lIns="90488" tIns="44450" rIns="90488" bIns="44450" anchor="ctr"/>
          <a:lstStyle/>
          <a:p>
            <a:pPr eaLnBrk="1" hangingPunct="1"/>
            <a:r>
              <a:rPr lang="en-US" dirty="0">
                <a:solidFill>
                  <a:srgbClr val="FF0000"/>
                </a:solidFill>
              </a:rPr>
              <a:t>2. Ways Derivatives are Used</a:t>
            </a:r>
          </a:p>
        </p:txBody>
      </p:sp>
      <p:sp>
        <p:nvSpPr>
          <p:cNvPr id="19462" name="Rectangle 5"/>
          <p:cNvSpPr>
            <a:spLocks noGrp="1" noChangeArrowheads="1"/>
          </p:cNvSpPr>
          <p:nvPr>
            <p:ph type="body" idx="1"/>
          </p:nvPr>
        </p:nvSpPr>
        <p:spPr>
          <a:xfrm>
            <a:off x="990600" y="1295400"/>
            <a:ext cx="7146925" cy="4724400"/>
          </a:xfrm>
          <a:noFill/>
        </p:spPr>
        <p:txBody>
          <a:bodyPr lIns="90488" tIns="44450" rIns="90488" bIns="44450">
            <a:normAutofit/>
          </a:bodyPr>
          <a:lstStyle/>
          <a:p>
            <a:pPr eaLnBrk="1" hangingPunct="1"/>
            <a:r>
              <a:rPr lang="en-US" sz="3000" dirty="0"/>
              <a:t>To hedge risks</a:t>
            </a:r>
          </a:p>
          <a:p>
            <a:pPr eaLnBrk="1" hangingPunct="1"/>
            <a:r>
              <a:rPr lang="en-US" sz="3000" dirty="0"/>
              <a:t>To speculate (take a view on the future direction of the market)</a:t>
            </a:r>
          </a:p>
          <a:p>
            <a:pPr eaLnBrk="1" hangingPunct="1"/>
            <a:r>
              <a:rPr lang="en-US" sz="3000" dirty="0"/>
              <a:t>To lock in an arbitrage profit</a:t>
            </a:r>
          </a:p>
          <a:p>
            <a:pPr eaLnBrk="1" hangingPunct="1"/>
            <a:r>
              <a:rPr lang="en-US" sz="3000" dirty="0"/>
              <a:t>To change the nature of a liability</a:t>
            </a:r>
          </a:p>
          <a:p>
            <a:pPr eaLnBrk="1" hangingPunct="1"/>
            <a:r>
              <a:rPr lang="en-US" sz="3000" dirty="0"/>
              <a:t>To change the nature of an investment without incurring the costs of selling one portfolio and buying another</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7412"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7413" name="Rectangle 4"/>
          <p:cNvSpPr>
            <a:spLocks noGrp="1" noChangeArrowheads="1"/>
          </p:cNvSpPr>
          <p:nvPr>
            <p:ph type="title"/>
          </p:nvPr>
        </p:nvSpPr>
        <p:spPr>
          <a:noFill/>
        </p:spPr>
        <p:txBody>
          <a:bodyPr lIns="90488" tIns="44450" rIns="90488" bIns="44450" anchor="ctr"/>
          <a:lstStyle/>
          <a:p>
            <a:pPr eaLnBrk="1" hangingPunct="1"/>
            <a:r>
              <a:rPr lang="en-US" dirty="0"/>
              <a:t>The Nature of Derivatives</a:t>
            </a:r>
          </a:p>
        </p:txBody>
      </p:sp>
      <p:sp>
        <p:nvSpPr>
          <p:cNvPr id="17414" name="Rectangle 5"/>
          <p:cNvSpPr>
            <a:spLocks noGrp="1" noChangeArrowheads="1"/>
          </p:cNvSpPr>
          <p:nvPr>
            <p:ph type="body" idx="1"/>
          </p:nvPr>
        </p:nvSpPr>
        <p:spPr>
          <a:xfrm>
            <a:off x="611188" y="1371600"/>
            <a:ext cx="8075612" cy="4759325"/>
          </a:xfrm>
          <a:noFill/>
        </p:spPr>
        <p:txBody>
          <a:bodyPr lIns="90488" tIns="44450" rIns="90488" bIns="44450"/>
          <a:lstStyle/>
          <a:p>
            <a:pPr eaLnBrk="1" hangingPunct="1">
              <a:buClr>
                <a:schemeClr val="tx1"/>
              </a:buClr>
              <a:buSzPct val="150000"/>
              <a:buFont typeface="Wingdings" pitchFamily="2" charset="2"/>
              <a:buNone/>
            </a:pPr>
            <a:r>
              <a:rPr lang="en-US" dirty="0"/>
              <a:t>   A derivative is an instrument whose value depends on the values of other more basic underlying variables</a:t>
            </a:r>
          </a:p>
          <a:p>
            <a:pPr eaLnBrk="1" hangingPunct="1">
              <a:buClr>
                <a:schemeClr val="tx1"/>
              </a:buClr>
              <a:buSzPct val="150000"/>
              <a:buFontTx/>
              <a:buChar char="•"/>
            </a:pPr>
            <a:r>
              <a:rPr lang="en-US" dirty="0"/>
              <a:t>Futures Contracts</a:t>
            </a:r>
          </a:p>
          <a:p>
            <a:pPr eaLnBrk="1" hangingPunct="1">
              <a:buClr>
                <a:schemeClr val="tx1"/>
              </a:buClr>
              <a:buSzPct val="150000"/>
              <a:buFontTx/>
              <a:buChar char="•"/>
            </a:pPr>
            <a:r>
              <a:rPr lang="en-US" dirty="0"/>
              <a:t>Forward Contracts</a:t>
            </a:r>
          </a:p>
          <a:p>
            <a:pPr eaLnBrk="1" hangingPunct="1">
              <a:buClr>
                <a:schemeClr val="tx1"/>
              </a:buClr>
              <a:buSzPct val="150000"/>
              <a:buFontTx/>
              <a:buChar char="•"/>
            </a:pPr>
            <a:r>
              <a:rPr lang="en-US" dirty="0"/>
              <a:t>Swaps</a:t>
            </a:r>
          </a:p>
          <a:p>
            <a:pPr eaLnBrk="1" hangingPunct="1">
              <a:buClr>
                <a:schemeClr val="tx1"/>
              </a:buClr>
              <a:buSzPct val="150000"/>
              <a:buFontTx/>
              <a:buChar char="•"/>
            </a:pPr>
            <a:r>
              <a:rPr lang="en-US" dirty="0"/>
              <a:t>Options</a:t>
            </a:r>
          </a:p>
          <a:p>
            <a:pPr eaLnBrk="1" hangingPunct="1">
              <a:buClr>
                <a:schemeClr val="tx1"/>
              </a:buClr>
              <a:buSzPct val="150000"/>
              <a:buFont typeface="Wingdings" pitchFamily="2" charset="2"/>
              <a:buNone/>
            </a:pPr>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37892" name="Rectangle 3"/>
          <p:cNvSpPr>
            <a:spLocks noGrp="1" noChangeArrowheads="1"/>
          </p:cNvSpPr>
          <p:nvPr>
            <p:ph type="title"/>
          </p:nvPr>
        </p:nvSpPr>
        <p:spPr>
          <a:xfrm>
            <a:off x="457200" y="260350"/>
            <a:ext cx="7467600" cy="1263650"/>
          </a:xfrm>
          <a:noFill/>
        </p:spPr>
        <p:txBody>
          <a:bodyPr lIns="90488" tIns="44450" rIns="90488" bIns="44450" anchor="ctr"/>
          <a:lstStyle/>
          <a:p>
            <a:pPr eaLnBrk="1" hangingPunct="1"/>
            <a:r>
              <a:rPr lang="en-US" dirty="0"/>
              <a:t>Hedging Examples</a:t>
            </a:r>
          </a:p>
        </p:txBody>
      </p:sp>
      <p:sp>
        <p:nvSpPr>
          <p:cNvPr id="37893" name="Rectangle 4"/>
          <p:cNvSpPr>
            <a:spLocks noGrp="1" noChangeArrowheads="1"/>
          </p:cNvSpPr>
          <p:nvPr>
            <p:ph type="body" idx="1"/>
          </p:nvPr>
        </p:nvSpPr>
        <p:spPr>
          <a:xfrm>
            <a:off x="685800" y="1857375"/>
            <a:ext cx="7772400" cy="4086225"/>
          </a:xfrm>
          <a:noFill/>
        </p:spPr>
        <p:txBody>
          <a:bodyPr lIns="90488" tIns="44450" rIns="90488" bIns="44450"/>
          <a:lstStyle/>
          <a:p>
            <a:pPr eaLnBrk="1" hangingPunct="1">
              <a:lnSpc>
                <a:spcPct val="90000"/>
              </a:lnSpc>
            </a:pPr>
            <a:r>
              <a:rPr lang="en-US" sz="2800" dirty="0"/>
              <a:t>A US company will pay £10 million for imports from Britain in 3 months and decides to hedge using a long position in a forward contract</a:t>
            </a:r>
          </a:p>
          <a:p>
            <a:pPr eaLnBrk="1" hangingPunct="1">
              <a:lnSpc>
                <a:spcPct val="90000"/>
              </a:lnSpc>
            </a:pPr>
            <a:r>
              <a:rPr lang="en-US" sz="2800" dirty="0"/>
              <a:t>An investor owns 1,000 Microsoft  shares currently worth $28 per share. A two-month put with a strike price of $27.50 costs $1. The investor decides to hedge by buying 1000 </a:t>
            </a:r>
            <a:r>
              <a:rPr lang="en-US" sz="2800"/>
              <a:t>put options.</a:t>
            </a:r>
            <a:endParaRPr lang="en-US" sz="28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fontScale="90000"/>
          </a:bodyPr>
          <a:lstStyle/>
          <a:p>
            <a:pPr eaLnBrk="1" hangingPunct="1"/>
            <a:r>
              <a:rPr lang="en-US"/>
              <a:t>Value of Microsoft Shares with and without Hedging </a:t>
            </a:r>
            <a:r>
              <a:rPr lang="en-US" sz="2200"/>
              <a:t>(Fig 1.4, page 12)</a:t>
            </a:r>
          </a:p>
        </p:txBody>
      </p:sp>
      <p:cxnSp>
        <p:nvCxnSpPr>
          <p:cNvPr id="38916" name="Straight Connector 6"/>
          <p:cNvCxnSpPr>
            <a:cxnSpLocks noChangeShapeType="1"/>
          </p:cNvCxnSpPr>
          <p:nvPr/>
        </p:nvCxnSpPr>
        <p:spPr bwMode="auto">
          <a:xfrm>
            <a:off x="6286500" y="3286125"/>
            <a:ext cx="428625" cy="0"/>
          </a:xfrm>
          <a:prstGeom prst="line">
            <a:avLst/>
          </a:prstGeom>
          <a:noFill/>
          <a:ln w="12700" algn="ctr">
            <a:solidFill>
              <a:schemeClr val="tx1"/>
            </a:solidFill>
            <a:prstDash val="sysDot"/>
            <a:round/>
            <a:headEnd type="none" w="sm" len="sm"/>
            <a:tailEnd type="none" w="sm" len="sm"/>
          </a:ln>
        </p:spPr>
      </p:cxnSp>
      <p:pic>
        <p:nvPicPr>
          <p:cNvPr id="38917" name="Picture 6"/>
          <p:cNvPicPr>
            <a:picLocks noGrp="1" noChangeAspect="1" noChangeArrowheads="1"/>
          </p:cNvPicPr>
          <p:nvPr>
            <p:ph idx="1"/>
          </p:nvPr>
        </p:nvPicPr>
        <p:blipFill>
          <a:blip r:embed="rId3" cstate="print"/>
          <a:srcRect/>
          <a:stretch>
            <a:fillRect/>
          </a:stretch>
        </p:blipFill>
        <p:spPr>
          <a:xfrm>
            <a:off x="1500188" y="1785938"/>
            <a:ext cx="6405562" cy="4110037"/>
          </a:xfr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p:spPr>
        <p:txBody>
          <a:bodyPr lIns="90488" tIns="44450" rIns="90488" bIns="44450"/>
          <a:lstStyle/>
          <a:p>
            <a:pPr eaLnBrk="1" hangingPunct="1"/>
            <a:r>
              <a:rPr lang="en-US"/>
              <a:t>Long &amp; Short Hedges</a:t>
            </a:r>
          </a:p>
        </p:txBody>
      </p:sp>
      <p:sp>
        <p:nvSpPr>
          <p:cNvPr id="48131" name="Rectangle 3"/>
          <p:cNvSpPr>
            <a:spLocks noGrp="1" noChangeArrowheads="1"/>
          </p:cNvSpPr>
          <p:nvPr>
            <p:ph type="body" idx="1"/>
          </p:nvPr>
        </p:nvSpPr>
        <p:spPr>
          <a:xfrm>
            <a:off x="593725" y="1719263"/>
            <a:ext cx="7956550" cy="4411662"/>
          </a:xfrm>
          <a:noFill/>
        </p:spPr>
        <p:txBody>
          <a:bodyPr lIns="90488" tIns="44450" rIns="90488" bIns="44450"/>
          <a:lstStyle/>
          <a:p>
            <a:pPr eaLnBrk="1" hangingPunct="1"/>
            <a:r>
              <a:rPr lang="en-US"/>
              <a:t>A long futures hedge is appropriate when you know you will purchase an asset in the future and want to lock in the price</a:t>
            </a:r>
          </a:p>
          <a:p>
            <a:pPr eaLnBrk="1" hangingPunct="1"/>
            <a:r>
              <a:rPr lang="en-US"/>
              <a:t>A short futures hedge is appropriate when you know you will sell an asset in the future &amp; want to lock in the price</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0"/>
            <a:ext cx="8229600" cy="1143000"/>
          </a:xfrm>
        </p:spPr>
        <p:txBody>
          <a:bodyPr/>
          <a:lstStyle/>
          <a:p>
            <a:r>
              <a:rPr lang="en-US"/>
              <a:t>Short Hedges- Example (a)</a:t>
            </a:r>
          </a:p>
        </p:txBody>
      </p:sp>
      <p:sp>
        <p:nvSpPr>
          <p:cNvPr id="49155" name="Content Placeholder 2"/>
          <p:cNvSpPr>
            <a:spLocks noGrp="1"/>
          </p:cNvSpPr>
          <p:nvPr>
            <p:ph idx="1"/>
          </p:nvPr>
        </p:nvSpPr>
        <p:spPr>
          <a:xfrm>
            <a:off x="457200" y="914400"/>
            <a:ext cx="8229600" cy="5638800"/>
          </a:xfrm>
        </p:spPr>
        <p:txBody>
          <a:bodyPr>
            <a:normAutofit lnSpcReduction="10000"/>
          </a:bodyPr>
          <a:lstStyle/>
          <a:p>
            <a:r>
              <a:rPr lang="en-US" sz="2800"/>
              <a:t>It is May 15 today and an oil producer has just negotiated a contract to sell 1 million barrels of crude oil. It has been agreed that the price that will apply in the contract is the market price on August 15. How does the firm hedge its exposure?</a:t>
            </a:r>
          </a:p>
          <a:p>
            <a:r>
              <a:rPr lang="en-US" sz="2800"/>
              <a:t>Suppose that on May 15, the spot price is $60 per barrel and the crude oil futures price on the NYMEX for August delivery is $59 per barrel. Each futures contract on NYMEX is for the delivery of 1,000 barrels.</a:t>
            </a:r>
          </a:p>
          <a:p>
            <a:r>
              <a:rPr lang="en-US" sz="2800">
                <a:solidFill>
                  <a:srgbClr val="FF0000"/>
                </a:solidFill>
              </a:rPr>
              <a:t>Short hedge: the company can hedge its exposure by shorting 1,000 futures contracts for August delivery and close its position on August 15.</a:t>
            </a:r>
          </a:p>
          <a:p>
            <a:endParaRPr lang="en-US"/>
          </a:p>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0"/>
            <a:ext cx="8229600" cy="1143000"/>
          </a:xfrm>
        </p:spPr>
        <p:txBody>
          <a:bodyPr/>
          <a:lstStyle/>
          <a:p>
            <a:r>
              <a:rPr lang="en-US"/>
              <a:t>Short Hedges- Example (b)</a:t>
            </a:r>
          </a:p>
        </p:txBody>
      </p:sp>
      <p:sp>
        <p:nvSpPr>
          <p:cNvPr id="50179" name="Content Placeholder 2"/>
          <p:cNvSpPr>
            <a:spLocks noGrp="1"/>
          </p:cNvSpPr>
          <p:nvPr>
            <p:ph idx="1"/>
          </p:nvPr>
        </p:nvSpPr>
        <p:spPr>
          <a:xfrm>
            <a:off x="381000" y="838200"/>
            <a:ext cx="8534400" cy="5638800"/>
          </a:xfrm>
        </p:spPr>
        <p:txBody>
          <a:bodyPr/>
          <a:lstStyle/>
          <a:p>
            <a:r>
              <a:rPr lang="en-US" sz="2600" b="1"/>
              <a:t>On August 15</a:t>
            </a:r>
          </a:p>
          <a:p>
            <a:pPr>
              <a:buFont typeface="Arial" charset="0"/>
              <a:buNone/>
            </a:pPr>
            <a:r>
              <a:rPr lang="en-US" sz="2600" b="1"/>
              <a:t>  </a:t>
            </a:r>
            <a:r>
              <a:rPr lang="en-US" sz="2600"/>
              <a:t>(1)  Suppose the spot price is $55 per barrel:</a:t>
            </a:r>
          </a:p>
          <a:p>
            <a:pPr>
              <a:buFont typeface="Arial" charset="0"/>
              <a:buNone/>
            </a:pPr>
            <a:r>
              <a:rPr lang="en-US" sz="2600"/>
              <a:t>  </a:t>
            </a:r>
            <a:r>
              <a:rPr lang="en-US" sz="2600">
                <a:sym typeface="Wingdings" pitchFamily="2" charset="2"/>
              </a:rPr>
              <a:t> The firm realizes $55 million for the oil under its sales contract.</a:t>
            </a:r>
            <a:r>
              <a:rPr lang="en-US" sz="2600"/>
              <a:t> </a:t>
            </a:r>
          </a:p>
          <a:p>
            <a:pPr>
              <a:buFont typeface="Wingdings" pitchFamily="2" charset="2"/>
              <a:buChar char="à"/>
            </a:pPr>
            <a:r>
              <a:rPr lang="en-US" sz="2600">
                <a:sym typeface="Wingdings" pitchFamily="2" charset="2"/>
              </a:rPr>
              <a:t>August is the delivery month for the futures contract  The futures price on August 15 should be very close to the spot price of $55 on that date.  The firm gains  approximately  59 - 55= $4 per barrel or $4 million in total from the short futures position.  </a:t>
            </a:r>
          </a:p>
          <a:p>
            <a:pPr>
              <a:buFont typeface="Wingdings" pitchFamily="2" charset="2"/>
              <a:buChar char="à"/>
            </a:pPr>
            <a:r>
              <a:rPr lang="en-US" sz="2600">
                <a:sym typeface="Wingdings" pitchFamily="2" charset="2"/>
              </a:rPr>
              <a:t>Total amount realized from both the futures position and the sales contract is </a:t>
            </a:r>
            <a:r>
              <a:rPr lang="en-US" sz="2600">
                <a:solidFill>
                  <a:srgbClr val="FF0000"/>
                </a:solidFill>
                <a:sym typeface="Wingdings" pitchFamily="2" charset="2"/>
              </a:rPr>
              <a:t>approximately $59 per barrel or $59 million in total. </a:t>
            </a:r>
            <a:endParaRPr lang="en-US" sz="260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0"/>
            <a:ext cx="8229600" cy="1143000"/>
          </a:xfrm>
        </p:spPr>
        <p:txBody>
          <a:bodyPr/>
          <a:lstStyle/>
          <a:p>
            <a:r>
              <a:rPr lang="en-US"/>
              <a:t>Short Hedges- Example (c)</a:t>
            </a:r>
          </a:p>
        </p:txBody>
      </p:sp>
      <p:sp>
        <p:nvSpPr>
          <p:cNvPr id="51203" name="Content Placeholder 2"/>
          <p:cNvSpPr>
            <a:spLocks noGrp="1"/>
          </p:cNvSpPr>
          <p:nvPr>
            <p:ph idx="1"/>
          </p:nvPr>
        </p:nvSpPr>
        <p:spPr>
          <a:xfrm>
            <a:off x="457200" y="914400"/>
            <a:ext cx="8229600" cy="5638800"/>
          </a:xfrm>
        </p:spPr>
        <p:txBody>
          <a:bodyPr/>
          <a:lstStyle/>
          <a:p>
            <a:r>
              <a:rPr lang="en-US" sz="2600" b="1"/>
              <a:t>On August 15</a:t>
            </a:r>
          </a:p>
          <a:p>
            <a:pPr>
              <a:buFont typeface="Arial" charset="0"/>
              <a:buNone/>
            </a:pPr>
            <a:r>
              <a:rPr lang="en-US" sz="2600"/>
              <a:t>(2)  Suppose the spot price is $65 per barrel:</a:t>
            </a:r>
          </a:p>
          <a:p>
            <a:pPr>
              <a:buFont typeface="Arial" charset="0"/>
              <a:buNone/>
            </a:pPr>
            <a:r>
              <a:rPr lang="en-US" sz="2600"/>
              <a:t>  </a:t>
            </a:r>
            <a:r>
              <a:rPr lang="en-US" sz="2600">
                <a:sym typeface="Wingdings" pitchFamily="2" charset="2"/>
              </a:rPr>
              <a:t> The firm realizes $65 million for the oil under its sales contract.</a:t>
            </a:r>
            <a:r>
              <a:rPr lang="en-US" sz="2600"/>
              <a:t> </a:t>
            </a:r>
          </a:p>
          <a:p>
            <a:pPr>
              <a:buFont typeface="Wingdings" pitchFamily="2" charset="2"/>
              <a:buChar char="à"/>
            </a:pPr>
            <a:r>
              <a:rPr lang="en-US" sz="2600">
                <a:sym typeface="Wingdings" pitchFamily="2" charset="2"/>
              </a:rPr>
              <a:t>August is the delivery month for the futures contract  The futures price on August 15 should be very close to the spot price of $65 on that date.  The firm losses approximately  65 - 59= $6 per barrel or $6 million in total from the short futures position.  </a:t>
            </a:r>
          </a:p>
          <a:p>
            <a:pPr>
              <a:buFont typeface="Wingdings" pitchFamily="2" charset="2"/>
              <a:buChar char="à"/>
            </a:pPr>
            <a:r>
              <a:rPr lang="en-US" sz="2600">
                <a:sym typeface="Wingdings" pitchFamily="2" charset="2"/>
              </a:rPr>
              <a:t>Total amount realized from both the futures position and the sales contract is </a:t>
            </a:r>
            <a:r>
              <a:rPr lang="en-US" sz="2600">
                <a:solidFill>
                  <a:srgbClr val="FF0000"/>
                </a:solidFill>
                <a:sym typeface="Wingdings" pitchFamily="2" charset="2"/>
              </a:rPr>
              <a:t>approximately $59 per barrel or $59 million in total. </a:t>
            </a:r>
            <a:endParaRPr lang="en-US" sz="2600">
              <a:solidFill>
                <a:srgbClr val="FF0000"/>
              </a:solidFill>
            </a:endParaRPr>
          </a:p>
          <a:p>
            <a:pPr>
              <a:buFont typeface="Arial" charset="0"/>
              <a:buNone/>
            </a:pPr>
            <a:endParaRPr lang="en-US" sz="26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0"/>
            <a:ext cx="8229600" cy="1143000"/>
          </a:xfrm>
        </p:spPr>
        <p:txBody>
          <a:bodyPr/>
          <a:lstStyle/>
          <a:p>
            <a:r>
              <a:rPr lang="en-US" dirty="0"/>
              <a:t>Long Hedges- Example (a)</a:t>
            </a:r>
          </a:p>
        </p:txBody>
      </p:sp>
      <p:sp>
        <p:nvSpPr>
          <p:cNvPr id="52227" name="Content Placeholder 2"/>
          <p:cNvSpPr>
            <a:spLocks noGrp="1"/>
          </p:cNvSpPr>
          <p:nvPr>
            <p:ph idx="1"/>
          </p:nvPr>
        </p:nvSpPr>
        <p:spPr>
          <a:xfrm>
            <a:off x="457200" y="914400"/>
            <a:ext cx="8153400" cy="5638800"/>
          </a:xfrm>
        </p:spPr>
        <p:txBody>
          <a:bodyPr>
            <a:normAutofit lnSpcReduction="10000"/>
          </a:bodyPr>
          <a:lstStyle/>
          <a:p>
            <a:r>
              <a:rPr lang="en-US" dirty="0"/>
              <a:t>It is now January 15. A copper fabricator knows it will require 100,000 pounds of copper on May 15 to meet a certain contract. How does the firm hedge its exposure?</a:t>
            </a:r>
          </a:p>
          <a:p>
            <a:r>
              <a:rPr lang="en-US" dirty="0"/>
              <a:t> Suppose that the spot price of copper is 340 cents per pound, and the futures price for May delivery is 320 cents per pound. </a:t>
            </a:r>
          </a:p>
          <a:p>
            <a:r>
              <a:rPr lang="en-US" dirty="0"/>
              <a:t>Long hedge: the firm can hedge its exposure by </a:t>
            </a:r>
            <a:r>
              <a:rPr lang="en-US" dirty="0">
                <a:solidFill>
                  <a:srgbClr val="FF0000"/>
                </a:solidFill>
              </a:rPr>
              <a:t>taking a long position in four futures contract on COMEX division of NYMEX and closing its position on May 15.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0"/>
            <a:ext cx="8229600" cy="1143000"/>
          </a:xfrm>
        </p:spPr>
        <p:txBody>
          <a:bodyPr/>
          <a:lstStyle/>
          <a:p>
            <a:r>
              <a:rPr lang="en-US"/>
              <a:t>Long Hedges- Example (b)</a:t>
            </a:r>
          </a:p>
        </p:txBody>
      </p:sp>
      <p:sp>
        <p:nvSpPr>
          <p:cNvPr id="53251" name="Content Placeholder 2"/>
          <p:cNvSpPr>
            <a:spLocks noGrp="1"/>
          </p:cNvSpPr>
          <p:nvPr>
            <p:ph idx="1"/>
          </p:nvPr>
        </p:nvSpPr>
        <p:spPr>
          <a:xfrm>
            <a:off x="457200" y="914400"/>
            <a:ext cx="8153400" cy="5638800"/>
          </a:xfrm>
        </p:spPr>
        <p:txBody>
          <a:bodyPr/>
          <a:lstStyle/>
          <a:p>
            <a:r>
              <a:rPr lang="en-US" sz="2700"/>
              <a:t>On May 15:</a:t>
            </a:r>
          </a:p>
          <a:p>
            <a:pPr>
              <a:buFont typeface="Arial" charset="0"/>
              <a:buNone/>
            </a:pPr>
            <a:r>
              <a:rPr lang="en-US" sz="2700"/>
              <a:t>(1)  Suppose the spot price is 325 cents per pound.</a:t>
            </a:r>
          </a:p>
          <a:p>
            <a:pPr>
              <a:buFont typeface="Arial" charset="0"/>
              <a:buNone/>
            </a:pPr>
            <a:r>
              <a:rPr lang="en-US" sz="2700">
                <a:sym typeface="Wingdings" pitchFamily="2" charset="2"/>
              </a:rPr>
              <a:t> </a:t>
            </a:r>
            <a:r>
              <a:rPr lang="en-US" sz="2700"/>
              <a:t> The firm pays: 100,000 x$3.25= $325,000 for the copper in the spot market.</a:t>
            </a:r>
          </a:p>
          <a:p>
            <a:pPr>
              <a:buFont typeface="Wingdings" pitchFamily="2" charset="2"/>
              <a:buChar char="à"/>
            </a:pPr>
            <a:r>
              <a:rPr lang="en-US" sz="2700">
                <a:sym typeface="Wingdings" pitchFamily="2" charset="2"/>
              </a:rPr>
              <a:t> May is the delivery month for the futures contract  The futures price on May 15 should be very close to the spot price of 325 cents on that date.  The firm gains  approximately  325 - 320= 5 cents per pound or $5000 on the futures contract.</a:t>
            </a:r>
          </a:p>
          <a:p>
            <a:pPr>
              <a:buFont typeface="Wingdings" pitchFamily="2" charset="2"/>
              <a:buChar char="à"/>
            </a:pPr>
            <a:r>
              <a:rPr lang="en-US" sz="2700">
                <a:sym typeface="Wingdings" pitchFamily="2" charset="2"/>
              </a:rPr>
              <a:t>It net cost is </a:t>
            </a:r>
            <a:r>
              <a:rPr lang="en-US" sz="2700">
                <a:solidFill>
                  <a:srgbClr val="FF0000"/>
                </a:solidFill>
                <a:sym typeface="Wingdings" pitchFamily="2" charset="2"/>
              </a:rPr>
              <a:t>approximately $320,000 or 320 cents per pound.</a:t>
            </a:r>
            <a:endParaRPr lang="en-US" sz="270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0"/>
            <a:ext cx="8229600" cy="1143000"/>
          </a:xfrm>
        </p:spPr>
        <p:txBody>
          <a:bodyPr/>
          <a:lstStyle/>
          <a:p>
            <a:r>
              <a:rPr lang="en-US"/>
              <a:t>Long Hedges- Example (c)</a:t>
            </a:r>
          </a:p>
        </p:txBody>
      </p:sp>
      <p:sp>
        <p:nvSpPr>
          <p:cNvPr id="54275" name="Content Placeholder 2"/>
          <p:cNvSpPr>
            <a:spLocks noGrp="1"/>
          </p:cNvSpPr>
          <p:nvPr>
            <p:ph idx="1"/>
          </p:nvPr>
        </p:nvSpPr>
        <p:spPr>
          <a:xfrm>
            <a:off x="457200" y="914400"/>
            <a:ext cx="8153400" cy="5638800"/>
          </a:xfrm>
        </p:spPr>
        <p:txBody>
          <a:bodyPr/>
          <a:lstStyle/>
          <a:p>
            <a:r>
              <a:rPr lang="en-US" sz="2700"/>
              <a:t>On May 15:</a:t>
            </a:r>
          </a:p>
          <a:p>
            <a:pPr>
              <a:buFont typeface="Arial" charset="0"/>
              <a:buNone/>
            </a:pPr>
            <a:r>
              <a:rPr lang="en-US" sz="2700"/>
              <a:t>(1)  Suppose the spot price is 305 cents per pound.</a:t>
            </a:r>
          </a:p>
          <a:p>
            <a:pPr>
              <a:buFont typeface="Arial" charset="0"/>
              <a:buNone/>
            </a:pPr>
            <a:r>
              <a:rPr lang="en-US" sz="2700">
                <a:sym typeface="Wingdings" pitchFamily="2" charset="2"/>
              </a:rPr>
              <a:t> </a:t>
            </a:r>
            <a:r>
              <a:rPr lang="en-US" sz="2700"/>
              <a:t> The firm pays: 100,000 x$3.05= $305,000 for the copper in the spot market.</a:t>
            </a:r>
          </a:p>
          <a:p>
            <a:pPr>
              <a:buFont typeface="Wingdings" pitchFamily="2" charset="2"/>
              <a:buChar char="à"/>
            </a:pPr>
            <a:r>
              <a:rPr lang="en-US" sz="2700">
                <a:sym typeface="Wingdings" pitchFamily="2" charset="2"/>
              </a:rPr>
              <a:t> May is the delivery month for the futures contract  The futures price on May 15 should be very close to the spot price of 305 cents on that date.  The firm losses approximately  320- 305= 15 cents per pound or $15000 on the futures contract.</a:t>
            </a:r>
          </a:p>
          <a:p>
            <a:pPr>
              <a:buFont typeface="Wingdings" pitchFamily="2" charset="2"/>
              <a:buChar char="à"/>
            </a:pPr>
            <a:r>
              <a:rPr lang="en-US" sz="2700">
                <a:sym typeface="Wingdings" pitchFamily="2" charset="2"/>
              </a:rPr>
              <a:t>It net cost is </a:t>
            </a:r>
            <a:r>
              <a:rPr lang="en-US" sz="2700">
                <a:solidFill>
                  <a:srgbClr val="FF0000"/>
                </a:solidFill>
                <a:sym typeface="Wingdings" pitchFamily="2" charset="2"/>
              </a:rPr>
              <a:t>approximately $320,000 or 320 cents per pound.</a:t>
            </a:r>
            <a:endParaRPr lang="en-US" sz="2700">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39940"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39941" name="Rectangle 4"/>
          <p:cNvSpPr>
            <a:spLocks noGrp="1" noChangeArrowheads="1"/>
          </p:cNvSpPr>
          <p:nvPr>
            <p:ph type="title"/>
          </p:nvPr>
        </p:nvSpPr>
        <p:spPr>
          <a:noFill/>
        </p:spPr>
        <p:txBody>
          <a:bodyPr lIns="90488" tIns="44450" rIns="90488" bIns="44450" anchor="ctr">
            <a:normAutofit fontScale="90000"/>
          </a:bodyPr>
          <a:lstStyle/>
          <a:p>
            <a:pPr eaLnBrk="1" hangingPunct="1"/>
            <a:r>
              <a:rPr lang="en-US" dirty="0"/>
              <a:t>Speculation Example </a:t>
            </a:r>
            <a:br>
              <a:rPr lang="en-US" dirty="0"/>
            </a:br>
            <a:endParaRPr lang="en-US" dirty="0"/>
          </a:p>
        </p:txBody>
      </p:sp>
      <p:sp>
        <p:nvSpPr>
          <p:cNvPr id="39942" name="Rectangle 5"/>
          <p:cNvSpPr>
            <a:spLocks noGrp="1" noChangeArrowheads="1"/>
          </p:cNvSpPr>
          <p:nvPr>
            <p:ph type="body" idx="1"/>
          </p:nvPr>
        </p:nvSpPr>
        <p:spPr>
          <a:xfrm>
            <a:off x="720725" y="1728788"/>
            <a:ext cx="7775575" cy="4103687"/>
          </a:xfrm>
          <a:noFill/>
        </p:spPr>
        <p:txBody>
          <a:bodyPr lIns="90488" tIns="44450" rIns="90488" bIns="44450"/>
          <a:lstStyle/>
          <a:p>
            <a:pPr eaLnBrk="1" hangingPunct="1"/>
            <a:r>
              <a:rPr lang="en-US" dirty="0"/>
              <a:t>An investor with $2,000 to invest feels that a stock price will increase over the next 2 months. The current stock price is $20 and the price of a 2-month call option with a strike of $22.50 is $1</a:t>
            </a:r>
          </a:p>
          <a:p>
            <a:pPr eaLnBrk="1" hangingPunct="1"/>
            <a:r>
              <a:rPr lang="en-US" dirty="0"/>
              <a:t>What are the alternative strategies? What are their returns?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0"/>
            <a:ext cx="8229600" cy="1143000"/>
          </a:xfrm>
        </p:spPr>
        <p:txBody>
          <a:bodyPr/>
          <a:lstStyle/>
          <a:p>
            <a:pPr eaLnBrk="1" hangingPunct="1"/>
            <a:r>
              <a:rPr lang="en-US" dirty="0">
                <a:solidFill>
                  <a:srgbClr val="FF0000"/>
                </a:solidFill>
              </a:rPr>
              <a:t>Forward Contracts</a:t>
            </a:r>
          </a:p>
        </p:txBody>
      </p:sp>
      <p:sp>
        <p:nvSpPr>
          <p:cNvPr id="28676" name="Rectangle 3"/>
          <p:cNvSpPr>
            <a:spLocks noGrp="1" noChangeArrowheads="1"/>
          </p:cNvSpPr>
          <p:nvPr>
            <p:ph type="body" idx="1"/>
          </p:nvPr>
        </p:nvSpPr>
        <p:spPr>
          <a:xfrm>
            <a:off x="457200" y="1371600"/>
            <a:ext cx="8382000" cy="5029200"/>
          </a:xfrm>
        </p:spPr>
        <p:txBody>
          <a:bodyPr/>
          <a:lstStyle/>
          <a:p>
            <a:pPr eaLnBrk="1" hangingPunct="1"/>
            <a:r>
              <a:rPr lang="en-US" sz="2700" dirty="0"/>
              <a:t>An agreement to buy or sell an asset at a certain time in the future for a certain price.</a:t>
            </a:r>
          </a:p>
          <a:p>
            <a:pPr eaLnBrk="1" hangingPunct="1"/>
            <a:r>
              <a:rPr lang="en-US" sz="2700" dirty="0"/>
              <a:t>Traded in the OTC market.</a:t>
            </a:r>
          </a:p>
          <a:p>
            <a:pPr eaLnBrk="1" hangingPunct="1"/>
            <a:r>
              <a:rPr lang="en-US" sz="2700" dirty="0"/>
              <a:t>Popular on currencies and interest rates.</a:t>
            </a:r>
          </a:p>
          <a:p>
            <a:pPr eaLnBrk="1" hangingPunct="1"/>
            <a:r>
              <a:rPr lang="en-US" sz="2700" dirty="0"/>
              <a:t>No daily settlement (but collateral may have to be posted)</a:t>
            </a:r>
            <a:r>
              <a:rPr lang="en-US" sz="2700" i="1" dirty="0"/>
              <a:t>. </a:t>
            </a:r>
            <a:r>
              <a:rPr lang="en-US" sz="2700" dirty="0"/>
              <a:t>At the end of the life of the contract one party buys the asset for the agreed price from the other party.</a:t>
            </a:r>
          </a:p>
          <a:p>
            <a:pPr eaLnBrk="1" hangingPunct="1"/>
            <a:r>
              <a:rPr lang="en-US" sz="2700" dirty="0"/>
              <a:t>By contrast in a </a:t>
            </a:r>
            <a:r>
              <a:rPr lang="en-US" sz="2700" dirty="0">
                <a:solidFill>
                  <a:srgbClr val="FF0000"/>
                </a:solidFill>
              </a:rPr>
              <a:t>spot contract</a:t>
            </a:r>
            <a:r>
              <a:rPr lang="en-US" sz="2700" dirty="0"/>
              <a:t> there is an agreement to buy or sell the asset immediately (or within a very short period of time).</a:t>
            </a:r>
          </a:p>
          <a:p>
            <a:pPr eaLnBrk="1" hangingPunct="1"/>
            <a:endParaRPr lang="en-US" sz="25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Problems</a:t>
            </a:r>
          </a:p>
        </p:txBody>
      </p:sp>
      <p:sp>
        <p:nvSpPr>
          <p:cNvPr id="3" name="Content Placeholder 2"/>
          <p:cNvSpPr>
            <a:spLocks noGrp="1"/>
          </p:cNvSpPr>
          <p:nvPr>
            <p:ph idx="1"/>
          </p:nvPr>
        </p:nvSpPr>
        <p:spPr>
          <a:xfrm>
            <a:off x="457200" y="838200"/>
            <a:ext cx="8229600" cy="5715000"/>
          </a:xfrm>
        </p:spPr>
        <p:txBody>
          <a:bodyPr>
            <a:normAutofit lnSpcReduction="10000"/>
          </a:bodyPr>
          <a:lstStyle/>
          <a:p>
            <a:pPr>
              <a:buNone/>
            </a:pPr>
            <a:r>
              <a:rPr lang="en-US" sz="2800" dirty="0"/>
              <a:t>10. You would like to speculate on a rise in the price of a certain stock. The current stock price is $29 and a 3-month call with a strike price of $30 costs $2.90. You have $5,800 to invest. Identify two alternative investment strategies, one in the stock and the other in an option on the stock. What are the potential returns of the strategies?</a:t>
            </a:r>
          </a:p>
          <a:p>
            <a:pPr>
              <a:buNone/>
            </a:pPr>
            <a:r>
              <a:rPr lang="en-US" sz="2800" dirty="0"/>
              <a:t>11. Describe the profit from the following portfolio: a long forward contract on an asset and a long European put option on the asset with the same maturity as the forward contract and a  strike price that is equal to the forward price of the asset at the time the portfolio is set up.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noFill/>
        </p:spPr>
        <p:txBody>
          <a:bodyPr lIns="90488" tIns="44450" rIns="90488" bIns="44450" anchor="ctr"/>
          <a:lstStyle/>
          <a:p>
            <a:pPr eaLnBrk="1" hangingPunct="1"/>
            <a:r>
              <a:rPr lang="en-US" dirty="0"/>
              <a:t>Arbitrage Example </a:t>
            </a:r>
          </a:p>
        </p:txBody>
      </p:sp>
      <p:sp>
        <p:nvSpPr>
          <p:cNvPr id="40964" name="Rectangle 3"/>
          <p:cNvSpPr>
            <a:spLocks noGrp="1" noChangeArrowheads="1"/>
          </p:cNvSpPr>
          <p:nvPr>
            <p:ph type="body" idx="1"/>
          </p:nvPr>
        </p:nvSpPr>
        <p:spPr>
          <a:xfrm>
            <a:off x="685800" y="1295401"/>
            <a:ext cx="7772400" cy="5181600"/>
          </a:xfrm>
          <a:noFill/>
        </p:spPr>
        <p:txBody>
          <a:bodyPr lIns="90488" tIns="44450" rIns="90488" bIns="44450"/>
          <a:lstStyle/>
          <a:p>
            <a:pPr eaLnBrk="1" hangingPunct="1"/>
            <a:r>
              <a:rPr lang="en-US" dirty="0"/>
              <a:t>A stock price is quoted as £100 in London and $162 in New York</a:t>
            </a:r>
          </a:p>
          <a:p>
            <a:pPr eaLnBrk="1" hangingPunct="1"/>
            <a:r>
              <a:rPr lang="en-US" dirty="0"/>
              <a:t>The current exchange rate is 1.6500</a:t>
            </a:r>
          </a:p>
          <a:p>
            <a:pPr eaLnBrk="1" hangingPunct="1"/>
            <a:r>
              <a:rPr lang="en-US" dirty="0"/>
              <a:t>What is the arbitrage opportunity?</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Law of One Price and arbitrage</a:t>
            </a:r>
          </a:p>
        </p:txBody>
      </p:sp>
      <p:sp>
        <p:nvSpPr>
          <p:cNvPr id="3" name="Content Placeholder 2"/>
          <p:cNvSpPr>
            <a:spLocks noGrp="1"/>
          </p:cNvSpPr>
          <p:nvPr>
            <p:ph idx="1"/>
          </p:nvPr>
        </p:nvSpPr>
        <p:spPr>
          <a:xfrm>
            <a:off x="457200" y="1295400"/>
            <a:ext cx="8229600" cy="4830763"/>
          </a:xfrm>
        </p:spPr>
        <p:txBody>
          <a:bodyPr/>
          <a:lstStyle/>
          <a:p>
            <a:r>
              <a:rPr lang="en-US" dirty="0"/>
              <a:t>In a competitive market, if two assets are equivalent, they will tend to have the same market price.</a:t>
            </a:r>
          </a:p>
          <a:p>
            <a:r>
              <a:rPr lang="en-US" dirty="0"/>
              <a:t>The Law of One Price is enforced by a process called arbitrage.</a:t>
            </a:r>
          </a:p>
          <a:p>
            <a:r>
              <a:rPr lang="en-US" i="1" dirty="0"/>
              <a:t>Ex: if the price of gold in Tokyo is $1200 per ounce, what is its price in Seoul?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sz="6000" dirty="0"/>
              <a:t>End of Chapter 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0485" name="Rectangle 4"/>
          <p:cNvSpPr>
            <a:spLocks noGrp="1" noChangeArrowheads="1"/>
          </p:cNvSpPr>
          <p:nvPr>
            <p:ph type="title"/>
          </p:nvPr>
        </p:nvSpPr>
        <p:spPr>
          <a:xfrm>
            <a:off x="457200" y="0"/>
            <a:ext cx="8229600" cy="1143000"/>
          </a:xfrm>
          <a:noFill/>
        </p:spPr>
        <p:txBody>
          <a:bodyPr lIns="90488" tIns="44450" rIns="90488" bIns="44450" anchor="ctr"/>
          <a:lstStyle/>
          <a:p>
            <a:pPr eaLnBrk="1" hangingPunct="1"/>
            <a:r>
              <a:rPr lang="en-US" dirty="0">
                <a:solidFill>
                  <a:srgbClr val="FF0000"/>
                </a:solidFill>
              </a:rPr>
              <a:t>Futures Contracts</a:t>
            </a:r>
          </a:p>
        </p:txBody>
      </p:sp>
      <p:sp>
        <p:nvSpPr>
          <p:cNvPr id="20486" name="Rectangle 5"/>
          <p:cNvSpPr>
            <a:spLocks noGrp="1" noChangeArrowheads="1"/>
          </p:cNvSpPr>
          <p:nvPr>
            <p:ph type="body" idx="1"/>
          </p:nvPr>
        </p:nvSpPr>
        <p:spPr>
          <a:xfrm>
            <a:off x="838200" y="914400"/>
            <a:ext cx="7696200" cy="5410200"/>
          </a:xfrm>
          <a:noFill/>
        </p:spPr>
        <p:txBody>
          <a:bodyPr lIns="90488" tIns="44450" rIns="90488" bIns="44450"/>
          <a:lstStyle/>
          <a:p>
            <a:pPr eaLnBrk="1" hangingPunct="1"/>
            <a:r>
              <a:rPr lang="en-US" sz="2800" dirty="0"/>
              <a:t>An agreement to buy or sell an asset at a certain time in the future for a certain price</a:t>
            </a:r>
          </a:p>
          <a:p>
            <a:pPr eaLnBrk="1" hangingPunct="1"/>
            <a:r>
              <a:rPr lang="en-US" sz="2800" dirty="0"/>
              <a:t>Available on a wide range of underlying assets</a:t>
            </a:r>
          </a:p>
          <a:p>
            <a:pPr eaLnBrk="1" hangingPunct="1"/>
            <a:r>
              <a:rPr lang="en-US" sz="2800" dirty="0"/>
              <a:t>Traded in futures exchanges</a:t>
            </a:r>
          </a:p>
          <a:p>
            <a:pPr eaLnBrk="1" hangingPunct="1"/>
            <a:r>
              <a:rPr lang="en-US" sz="2800" dirty="0"/>
              <a:t>A range of delivery dates.</a:t>
            </a:r>
          </a:p>
          <a:p>
            <a:pPr eaLnBrk="1" hangingPunct="1"/>
            <a:r>
              <a:rPr lang="en-US" sz="2800" dirty="0"/>
              <a:t>Futures contracts are </a:t>
            </a:r>
            <a:r>
              <a:rPr lang="en-US" sz="2800" dirty="0">
                <a:solidFill>
                  <a:srgbClr val="FF0000"/>
                </a:solidFill>
              </a:rPr>
              <a:t>standardized </a:t>
            </a:r>
            <a:r>
              <a:rPr lang="en-US" sz="2800" dirty="0"/>
              <a:t>by the exchange</a:t>
            </a:r>
          </a:p>
          <a:p>
            <a:pPr eaLnBrk="1" hangingPunct="1"/>
            <a:r>
              <a:rPr lang="en-US" sz="2800" dirty="0">
                <a:solidFill>
                  <a:srgbClr val="FF0000"/>
                </a:solidFill>
              </a:rPr>
              <a:t>Settled daily</a:t>
            </a:r>
          </a:p>
          <a:p>
            <a:pPr eaLnBrk="1" hangingPunct="1"/>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t>Delivery</a:t>
            </a:r>
          </a:p>
        </p:txBody>
      </p:sp>
      <p:sp>
        <p:nvSpPr>
          <p:cNvPr id="20484" name="Rectangle 3"/>
          <p:cNvSpPr>
            <a:spLocks noGrp="1" noChangeArrowheads="1"/>
          </p:cNvSpPr>
          <p:nvPr>
            <p:ph type="body" idx="1"/>
          </p:nvPr>
        </p:nvSpPr>
        <p:spPr>
          <a:xfrm>
            <a:off x="468313" y="1295401"/>
            <a:ext cx="8218487" cy="4800599"/>
          </a:xfrm>
        </p:spPr>
        <p:txBody>
          <a:bodyPr/>
          <a:lstStyle/>
          <a:p>
            <a:pPr eaLnBrk="1" hangingPunct="1"/>
            <a:r>
              <a:rPr lang="en-US" sz="2400" dirty="0"/>
              <a:t>Delivery or final cash settlement  </a:t>
            </a:r>
            <a:r>
              <a:rPr lang="en-US" sz="2400" dirty="0">
                <a:solidFill>
                  <a:srgbClr val="FF0000"/>
                </a:solidFill>
              </a:rPr>
              <a:t>rarely takes place with futures contracts.</a:t>
            </a:r>
            <a:r>
              <a:rPr lang="en-US" sz="2400" dirty="0">
                <a:sym typeface="Wingdings" pitchFamily="2" charset="2"/>
              </a:rPr>
              <a:t> They are normally closed out before maturity.</a:t>
            </a:r>
            <a:endParaRPr lang="en-US" sz="2400" dirty="0"/>
          </a:p>
          <a:p>
            <a:pPr eaLnBrk="1" hangingPunct="1"/>
            <a:r>
              <a:rPr lang="en-US" sz="2400" dirty="0"/>
              <a:t>If </a:t>
            </a:r>
            <a:r>
              <a:rPr lang="en-US" sz="2400" dirty="0">
                <a:solidFill>
                  <a:srgbClr val="FF0000"/>
                </a:solidFill>
              </a:rPr>
              <a:t>a futures contract is not closed out before maturity, it is usually settled by delivering the assets underlying the contract. </a:t>
            </a:r>
            <a:r>
              <a:rPr lang="en-US" sz="2400" dirty="0"/>
              <a:t>When there are alternatives about what is delivered, where it is delivered, and when it is delivered</a:t>
            </a:r>
            <a:r>
              <a:rPr lang="en-US" sz="2400" dirty="0">
                <a:solidFill>
                  <a:srgbClr val="FF0000"/>
                </a:solidFill>
              </a:rPr>
              <a:t>, the party with the short position chooses.</a:t>
            </a:r>
          </a:p>
          <a:p>
            <a:pPr eaLnBrk="1" hangingPunct="1"/>
            <a:r>
              <a:rPr lang="en-US" sz="2400" dirty="0"/>
              <a:t> A few contracts (for example, those on stock indices and Eurodollars) are settled in cash </a:t>
            </a:r>
          </a:p>
          <a:p>
            <a:pPr eaLnBrk="1" hangingPunct="1"/>
            <a:r>
              <a:rPr lang="en-CA" sz="2400" dirty="0"/>
              <a:t>When there is cash settlement contracts are traded until a predetermined time. All are then declared to be closed out.</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Margins</a:t>
            </a:r>
          </a:p>
        </p:txBody>
      </p:sp>
      <p:sp>
        <p:nvSpPr>
          <p:cNvPr id="15364" name="Rectangle 3"/>
          <p:cNvSpPr>
            <a:spLocks noGrp="1" noChangeArrowheads="1"/>
          </p:cNvSpPr>
          <p:nvPr>
            <p:ph type="body" idx="1"/>
          </p:nvPr>
        </p:nvSpPr>
        <p:spPr/>
        <p:txBody>
          <a:bodyPr>
            <a:normAutofit lnSpcReduction="10000"/>
          </a:bodyPr>
          <a:lstStyle/>
          <a:p>
            <a:pPr eaLnBrk="1" hangingPunct="1"/>
            <a:r>
              <a:rPr lang="en-US" dirty="0"/>
              <a:t>A margin is cash or marketable securities deposited by an investor with his or her broker</a:t>
            </a:r>
          </a:p>
          <a:p>
            <a:r>
              <a:rPr lang="en-US" dirty="0"/>
              <a:t>At the end of trading day,</a:t>
            </a:r>
            <a:r>
              <a:rPr lang="en-US" dirty="0">
                <a:solidFill>
                  <a:srgbClr val="FF0000"/>
                </a:solidFill>
              </a:rPr>
              <a:t> the margin account is adjusted to reflect the investor’s gain or loss. </a:t>
            </a:r>
            <a:r>
              <a:rPr lang="en-US" dirty="0"/>
              <a:t>This practice is referred to as </a:t>
            </a:r>
            <a:r>
              <a:rPr lang="en-US" dirty="0">
                <a:solidFill>
                  <a:srgbClr val="FF0000"/>
                </a:solidFill>
              </a:rPr>
              <a:t>marking to market</a:t>
            </a:r>
            <a:r>
              <a:rPr lang="en-US" dirty="0"/>
              <a:t> the account. </a:t>
            </a:r>
          </a:p>
          <a:p>
            <a:pPr eaLnBrk="1" hangingPunct="1"/>
            <a:r>
              <a:rPr lang="en-US" dirty="0"/>
              <a:t>Margins minimize the possibility of a loss through a default on a contract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t>
            </a:r>
          </a:p>
        </p:txBody>
      </p:sp>
      <p:sp>
        <p:nvSpPr>
          <p:cNvPr id="3" name="Content Placeholder 2"/>
          <p:cNvSpPr>
            <a:spLocks noGrp="1"/>
          </p:cNvSpPr>
          <p:nvPr>
            <p:ph idx="1"/>
          </p:nvPr>
        </p:nvSpPr>
        <p:spPr/>
        <p:txBody>
          <a:bodyPr>
            <a:normAutofit lnSpcReduction="10000"/>
          </a:bodyPr>
          <a:lstStyle/>
          <a:p>
            <a:pPr>
              <a:buNone/>
            </a:pPr>
            <a:endParaRPr lang="en-US" dirty="0"/>
          </a:p>
          <a:p>
            <a:r>
              <a:rPr lang="en-US" dirty="0"/>
              <a:t>Investor can withdraw any balance in the margin account in excess of the initial margin. </a:t>
            </a:r>
          </a:p>
          <a:p>
            <a:endParaRPr lang="en-US" dirty="0"/>
          </a:p>
          <a:p>
            <a:r>
              <a:rPr lang="en-US" dirty="0"/>
              <a:t>If the balance in the margin account falls below the maintenance margin, the investor receive </a:t>
            </a:r>
            <a:r>
              <a:rPr lang="en-US" dirty="0">
                <a:solidFill>
                  <a:srgbClr val="FF0000"/>
                </a:solidFill>
              </a:rPr>
              <a:t>margin call </a:t>
            </a:r>
            <a:r>
              <a:rPr lang="en-US" dirty="0"/>
              <a:t>and have to deposit extra funds to raise the margin account to the initial margin level.</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3550</Words>
  <Application>Microsoft Office PowerPoint</Application>
  <PresentationFormat>On-screen Show (4:3)</PresentationFormat>
  <Paragraphs>459</Paragraphs>
  <Slides>53</Slides>
  <Notes>48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9" baseType="lpstr">
      <vt:lpstr>Arial</vt:lpstr>
      <vt:lpstr>Calibri</vt:lpstr>
      <vt:lpstr>Times New Roman</vt:lpstr>
      <vt:lpstr>Wingdings</vt:lpstr>
      <vt:lpstr>Office Theme</vt:lpstr>
      <vt:lpstr>Picture</vt:lpstr>
      <vt:lpstr>Chapter 7</vt:lpstr>
      <vt:lpstr>Chapter outline</vt:lpstr>
      <vt:lpstr>Reference</vt:lpstr>
      <vt:lpstr>The Nature of Derivatives</vt:lpstr>
      <vt:lpstr>Forward Contracts</vt:lpstr>
      <vt:lpstr>Futures Contracts</vt:lpstr>
      <vt:lpstr>Delivery</vt:lpstr>
      <vt:lpstr>Margins</vt:lpstr>
      <vt:lpstr>Margin</vt:lpstr>
      <vt:lpstr>Example of a Futures Trade</vt:lpstr>
      <vt:lpstr>A Possible Outcome </vt:lpstr>
      <vt:lpstr>Profit from a Long Forward or Futures Position</vt:lpstr>
      <vt:lpstr>Profit from a Short Forward or Futures Position</vt:lpstr>
      <vt:lpstr>Forward Contracts vs Futures Contracts</vt:lpstr>
      <vt:lpstr>Problem</vt:lpstr>
      <vt:lpstr>Problem </vt:lpstr>
      <vt:lpstr>Options</vt:lpstr>
      <vt:lpstr>Options vs Futures/Forwards</vt:lpstr>
      <vt:lpstr>American vs European Options</vt:lpstr>
      <vt:lpstr>Option Positions</vt:lpstr>
      <vt:lpstr>European Call option-example (a)</vt:lpstr>
      <vt:lpstr>European Call option-example (b)</vt:lpstr>
      <vt:lpstr>Long Call  </vt:lpstr>
      <vt:lpstr>Short Call   </vt:lpstr>
      <vt:lpstr>European put option-example (a)</vt:lpstr>
      <vt:lpstr>European put option-example (b)</vt:lpstr>
      <vt:lpstr>Long Put   </vt:lpstr>
      <vt:lpstr>Short Put  </vt:lpstr>
      <vt:lpstr>PowerPoint Presentation</vt:lpstr>
      <vt:lpstr>Alternative terminologies</vt:lpstr>
      <vt:lpstr>Problems</vt:lpstr>
      <vt:lpstr>Problems</vt:lpstr>
      <vt:lpstr>SWAPS</vt:lpstr>
      <vt:lpstr>PowerPoint Presentation</vt:lpstr>
      <vt:lpstr>PowerPoint Presentation</vt:lpstr>
      <vt:lpstr>PowerPoint Presentation</vt:lpstr>
      <vt:lpstr>Cash Flows to Microsoft </vt:lpstr>
      <vt:lpstr>PowerPoint Presentation</vt:lpstr>
      <vt:lpstr>2. Ways Derivatives are Used</vt:lpstr>
      <vt:lpstr>Hedging Examples</vt:lpstr>
      <vt:lpstr>Value of Microsoft Shares with and without Hedging (Fig 1.4, page 12)</vt:lpstr>
      <vt:lpstr>Long &amp; Short Hedges</vt:lpstr>
      <vt:lpstr>Short Hedges- Example (a)</vt:lpstr>
      <vt:lpstr>Short Hedges- Example (b)</vt:lpstr>
      <vt:lpstr>Short Hedges- Example (c)</vt:lpstr>
      <vt:lpstr>Long Hedges- Example (a)</vt:lpstr>
      <vt:lpstr>Long Hedges- Example (b)</vt:lpstr>
      <vt:lpstr>Long Hedges- Example (c)</vt:lpstr>
      <vt:lpstr>Speculation Example  </vt:lpstr>
      <vt:lpstr>Problems</vt:lpstr>
      <vt:lpstr>Arbitrage Example </vt:lpstr>
      <vt:lpstr>The Law of One Price and arbitrage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creator>Hang</dc:creator>
  <cp:lastModifiedBy>Hang Nguyen Thu</cp:lastModifiedBy>
  <cp:revision>24</cp:revision>
  <dcterms:created xsi:type="dcterms:W3CDTF">2017-02-09T14:09:14Z</dcterms:created>
  <dcterms:modified xsi:type="dcterms:W3CDTF">2023-04-20T08:30:09Z</dcterms:modified>
</cp:coreProperties>
</file>