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34" r:id="rId3"/>
    <p:sldId id="335" r:id="rId4"/>
    <p:sldId id="337" r:id="rId5"/>
    <p:sldId id="257" r:id="rId6"/>
    <p:sldId id="301" r:id="rId7"/>
    <p:sldId id="259" r:id="rId8"/>
    <p:sldId id="261" r:id="rId9"/>
    <p:sldId id="262" r:id="rId10"/>
    <p:sldId id="263" r:id="rId11"/>
    <p:sldId id="264" r:id="rId12"/>
    <p:sldId id="267" r:id="rId13"/>
    <p:sldId id="322" r:id="rId14"/>
    <p:sldId id="266" r:id="rId15"/>
    <p:sldId id="339" r:id="rId16"/>
    <p:sldId id="341" r:id="rId17"/>
    <p:sldId id="329" r:id="rId18"/>
    <p:sldId id="323" r:id="rId19"/>
    <p:sldId id="269" r:id="rId20"/>
    <p:sldId id="324" r:id="rId21"/>
    <p:sldId id="325" r:id="rId22"/>
    <p:sldId id="326" r:id="rId23"/>
    <p:sldId id="327" r:id="rId24"/>
    <p:sldId id="328" r:id="rId25"/>
    <p:sldId id="270" r:id="rId26"/>
    <p:sldId id="271" r:id="rId27"/>
    <p:sldId id="272" r:id="rId28"/>
    <p:sldId id="273" r:id="rId29"/>
    <p:sldId id="274" r:id="rId30"/>
    <p:sldId id="330" r:id="rId31"/>
    <p:sldId id="303" r:id="rId32"/>
    <p:sldId id="331" r:id="rId33"/>
    <p:sldId id="305" r:id="rId34"/>
    <p:sldId id="332" r:id="rId35"/>
    <p:sldId id="306" r:id="rId36"/>
    <p:sldId id="333" r:id="rId37"/>
    <p:sldId id="307" r:id="rId38"/>
    <p:sldId id="309" r:id="rId39"/>
    <p:sldId id="30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40" autoAdjust="0"/>
  </p:normalViewPr>
  <p:slideViewPr>
    <p:cSldViewPr>
      <p:cViewPr varScale="1">
        <p:scale>
          <a:sx n="62" d="100"/>
          <a:sy n="62" d="100"/>
        </p:scale>
        <p:origin x="205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350A4-4F4B-45DA-8B0A-40BCF6F686AD}" type="datetimeFigureOut">
              <a:rPr lang="en-US" smtClean="0"/>
              <a:pPr/>
              <a:t>6/7/2023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91AE63-B94C-4711-832C-DC5CFBDF25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2003E-C7F5-4B2C-9028-1517FA6E6DA6}" type="slidenum">
              <a:rPr lang="en-CA"/>
              <a:pPr/>
              <a:t>15</a:t>
            </a:fld>
            <a:endParaRPr lang="en-CA"/>
          </a:p>
        </p:txBody>
      </p:sp>
      <p:sp>
        <p:nvSpPr>
          <p:cNvPr id="2068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6853" name="Rectangle 5"/>
          <p:cNvSpPr>
            <a:spLocks noGrp="1" noChangeArrowheads="1"/>
          </p:cNvSpPr>
          <p:nvPr>
            <p:ph type="body" idx="1"/>
          </p:nvPr>
        </p:nvSpPr>
        <p:spPr>
          <a:noFill/>
          <a:ln/>
        </p:spPr>
        <p:txBody>
          <a:bodyPr/>
          <a:lstStyle/>
          <a:p>
            <a:r>
              <a:rPr lang="en-US"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1B2CE-ADCA-4E89-88E8-9C7DD6483FE6}" type="slidenum">
              <a:rPr lang="en-US"/>
              <a:pPr/>
              <a:t>16</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3EF05-0740-46F9-8DCF-506090FCF4BA}" type="slidenum">
              <a:rPr lang="en-US"/>
              <a:pPr/>
              <a:t>18</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8514C-736C-4E04-A382-B232F82BF91A}" type="slidenum">
              <a:rPr lang="en-US"/>
              <a:pPr/>
              <a:t>19</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6BA34-D252-4EB4-AA68-BB9B96714536}" type="slidenum">
              <a:rPr lang="en-US"/>
              <a:pPr/>
              <a:t>20</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45F0C2-5835-42D5-9397-004397821FCD}" type="slidenum">
              <a:rPr lang="en-US"/>
              <a:pPr/>
              <a:t>21</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F5CBF-F53D-4BD5-87B6-CF0CBDDCAA7A}" type="slidenum">
              <a:rPr lang="en-US"/>
              <a:pPr/>
              <a:t>22</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2FCF9E-1245-4270-A4A1-4008FE072F3F}" type="slidenum">
              <a:rPr lang="en-US"/>
              <a:pPr/>
              <a:t>23</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3D29C-2FEB-4714-8ACA-CE84E7C877AD}" type="slidenum">
              <a:rPr lang="en-US"/>
              <a:pPr/>
              <a:t>24</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42559-DBED-4B74-B732-6142720EF807}" type="slidenum">
              <a:rPr lang="en-US"/>
              <a:pPr/>
              <a:t>25</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1480C-5CAD-4BB4-91C1-B9254F37D4BC}" type="slidenum">
              <a:rPr lang="en-US"/>
              <a:pPr/>
              <a:t>26</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78540-D10E-4EF2-B873-37585F26AF3C}" type="slidenum">
              <a:rPr lang="en-US"/>
              <a:pPr/>
              <a:t>27</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DB1B4-AD62-444D-8B1B-F403DBE354A6}" type="slidenum">
              <a:rPr lang="en-US"/>
              <a:pPr/>
              <a:t>28</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E0D5D-7F44-4200-80A8-4DBB72245B12}" type="slidenum">
              <a:rPr lang="en-US"/>
              <a:pPr/>
              <a:t>29</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DD46B1B-C383-4B02-AD03-5361F80F8F3C}" type="slidenum">
              <a:rPr lang="en-CA"/>
              <a:pPr/>
              <a:t>31</a:t>
            </a:fld>
            <a:endParaRPr lang="en-CA"/>
          </a:p>
        </p:txBody>
      </p:sp>
      <p:sp>
        <p:nvSpPr>
          <p:cNvPr id="243714" name="Rectangle 2"/>
          <p:cNvSpPr>
            <a:spLocks noChangeArrowheads="1"/>
          </p:cNvSpPr>
          <p:nvPr/>
        </p:nvSpPr>
        <p:spPr bwMode="auto">
          <a:xfrm>
            <a:off x="3886698" y="0"/>
            <a:ext cx="2971303"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3715" name="Rectangle 3"/>
          <p:cNvSpPr>
            <a:spLocks noChangeArrowheads="1"/>
          </p:cNvSpPr>
          <p:nvPr/>
        </p:nvSpPr>
        <p:spPr bwMode="auto">
          <a:xfrm>
            <a:off x="3886698" y="8686725"/>
            <a:ext cx="2971303" cy="457276"/>
          </a:xfrm>
          <a:prstGeom prst="rect">
            <a:avLst/>
          </a:prstGeom>
          <a:noFill/>
          <a:ln w="9525">
            <a:noFill/>
            <a:miter lim="800000"/>
            <a:headEnd/>
            <a:tailEnd/>
          </a:ln>
          <a:effectLst/>
        </p:spPr>
        <p:txBody>
          <a:bodyPr lIns="19047" tIns="0" rIns="19047" bIns="0" anchor="b"/>
          <a:lstStyle/>
          <a:p>
            <a:pPr algn="r" defTabSz="914430"/>
            <a:r>
              <a:rPr lang="en-US" sz="1000" i="1" dirty="0">
                <a:latin typeface="Times New Roman" pitchFamily="18" charset="0"/>
              </a:rPr>
              <a:t>2</a:t>
            </a:r>
          </a:p>
        </p:txBody>
      </p:sp>
      <p:sp>
        <p:nvSpPr>
          <p:cNvPr id="243716" name="Rectangle 4"/>
          <p:cNvSpPr>
            <a:spLocks noChangeArrowheads="1"/>
          </p:cNvSpPr>
          <p:nvPr/>
        </p:nvSpPr>
        <p:spPr bwMode="auto">
          <a:xfrm>
            <a:off x="0" y="8686725"/>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3717" name="Rectangle 5"/>
          <p:cNvSpPr>
            <a:spLocks noChangeArrowheads="1"/>
          </p:cNvSpPr>
          <p:nvPr/>
        </p:nvSpPr>
        <p:spPr bwMode="auto">
          <a:xfrm>
            <a:off x="0" y="0"/>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3718" name="Rectangle 6"/>
          <p:cNvSpPr>
            <a:spLocks noGrp="1" noRot="1" noChangeAspect="1" noChangeArrowheads="1" noTextEdit="1"/>
          </p:cNvSpPr>
          <p:nvPr>
            <p:ph type="sldImg"/>
          </p:nvPr>
        </p:nvSpPr>
        <p:spPr>
          <a:ln w="12700" cap="flat">
            <a:solidFill>
              <a:schemeClr val="tx1"/>
            </a:solidFill>
          </a:ln>
        </p:spPr>
      </p:sp>
      <p:sp>
        <p:nvSpPr>
          <p:cNvPr id="243719" name="Rectangle 7"/>
          <p:cNvSpPr>
            <a:spLocks noGrp="1" noChangeArrowheads="1"/>
          </p:cNvSpPr>
          <p:nvPr>
            <p:ph type="body" idx="1"/>
          </p:nvPr>
        </p:nvSpPr>
        <p:spPr>
          <a:noFill/>
          <a:ln/>
        </p:spPr>
        <p:txBody>
          <a:bodyPr lIns="92065" tIns="46033" rIns="92065" bIns="46033"/>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B8F0E69-8D4F-40BF-80C9-F2D66F692AD5}" type="slidenum">
              <a:rPr lang="en-CA"/>
              <a:pPr/>
              <a:t>32</a:t>
            </a:fld>
            <a:endParaRPr lang="en-CA"/>
          </a:p>
        </p:txBody>
      </p:sp>
      <p:sp>
        <p:nvSpPr>
          <p:cNvPr id="245762" name="Rectangle 2"/>
          <p:cNvSpPr>
            <a:spLocks noChangeArrowheads="1"/>
          </p:cNvSpPr>
          <p:nvPr/>
        </p:nvSpPr>
        <p:spPr bwMode="auto">
          <a:xfrm>
            <a:off x="3886698" y="0"/>
            <a:ext cx="2971303"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5763" name="Rectangle 3"/>
          <p:cNvSpPr>
            <a:spLocks noChangeArrowheads="1"/>
          </p:cNvSpPr>
          <p:nvPr/>
        </p:nvSpPr>
        <p:spPr bwMode="auto">
          <a:xfrm>
            <a:off x="3886698" y="8686725"/>
            <a:ext cx="2971303" cy="457276"/>
          </a:xfrm>
          <a:prstGeom prst="rect">
            <a:avLst/>
          </a:prstGeom>
          <a:noFill/>
          <a:ln w="9525">
            <a:noFill/>
            <a:miter lim="800000"/>
            <a:headEnd/>
            <a:tailEnd/>
          </a:ln>
          <a:effectLst/>
        </p:spPr>
        <p:txBody>
          <a:bodyPr lIns="19047" tIns="0" rIns="19047" bIns="0" anchor="b"/>
          <a:lstStyle/>
          <a:p>
            <a:pPr algn="r" defTabSz="914430"/>
            <a:r>
              <a:rPr lang="en-US" sz="1000" i="1" dirty="0">
                <a:latin typeface="Times New Roman" pitchFamily="18" charset="0"/>
              </a:rPr>
              <a:t>3</a:t>
            </a:r>
          </a:p>
        </p:txBody>
      </p:sp>
      <p:sp>
        <p:nvSpPr>
          <p:cNvPr id="245764" name="Rectangle 4"/>
          <p:cNvSpPr>
            <a:spLocks noChangeArrowheads="1"/>
          </p:cNvSpPr>
          <p:nvPr/>
        </p:nvSpPr>
        <p:spPr bwMode="auto">
          <a:xfrm>
            <a:off x="0" y="8686725"/>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5765" name="Rectangle 5"/>
          <p:cNvSpPr>
            <a:spLocks noChangeArrowheads="1"/>
          </p:cNvSpPr>
          <p:nvPr/>
        </p:nvSpPr>
        <p:spPr bwMode="auto">
          <a:xfrm>
            <a:off x="0" y="0"/>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5766" name="Rectangle 6"/>
          <p:cNvSpPr>
            <a:spLocks noGrp="1" noRot="1" noChangeAspect="1" noChangeArrowheads="1" noTextEdit="1"/>
          </p:cNvSpPr>
          <p:nvPr>
            <p:ph type="sldImg"/>
          </p:nvPr>
        </p:nvSpPr>
        <p:spPr>
          <a:ln w="12700" cap="flat">
            <a:solidFill>
              <a:schemeClr val="tx1"/>
            </a:solidFill>
          </a:ln>
        </p:spPr>
      </p:sp>
      <p:sp>
        <p:nvSpPr>
          <p:cNvPr id="245767" name="Rectangle 7"/>
          <p:cNvSpPr>
            <a:spLocks noGrp="1" noChangeArrowheads="1"/>
          </p:cNvSpPr>
          <p:nvPr>
            <p:ph type="body" idx="1"/>
          </p:nvPr>
        </p:nvSpPr>
        <p:spPr>
          <a:noFill/>
          <a:ln/>
        </p:spPr>
        <p:txBody>
          <a:bodyPr lIns="92065" tIns="46033" rIns="92065" bIns="46033"/>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BE7C4A6-9492-4E2F-B8BE-32B9BF678C08}" type="slidenum">
              <a:rPr lang="en-CA"/>
              <a:pPr/>
              <a:t>33</a:t>
            </a:fld>
            <a:endParaRPr lang="en-CA"/>
          </a:p>
        </p:txBody>
      </p:sp>
      <p:sp>
        <p:nvSpPr>
          <p:cNvPr id="247810" name="Rectangle 2"/>
          <p:cNvSpPr>
            <a:spLocks noChangeArrowheads="1"/>
          </p:cNvSpPr>
          <p:nvPr/>
        </p:nvSpPr>
        <p:spPr bwMode="auto">
          <a:xfrm>
            <a:off x="3886698" y="0"/>
            <a:ext cx="2971303"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7811" name="Rectangle 3"/>
          <p:cNvSpPr>
            <a:spLocks noChangeArrowheads="1"/>
          </p:cNvSpPr>
          <p:nvPr/>
        </p:nvSpPr>
        <p:spPr bwMode="auto">
          <a:xfrm>
            <a:off x="3886698" y="8686725"/>
            <a:ext cx="2971303" cy="457276"/>
          </a:xfrm>
          <a:prstGeom prst="rect">
            <a:avLst/>
          </a:prstGeom>
          <a:noFill/>
          <a:ln w="9525">
            <a:noFill/>
            <a:miter lim="800000"/>
            <a:headEnd/>
            <a:tailEnd/>
          </a:ln>
          <a:effectLst/>
        </p:spPr>
        <p:txBody>
          <a:bodyPr lIns="19047" tIns="0" rIns="19047" bIns="0" anchor="b"/>
          <a:lstStyle/>
          <a:p>
            <a:pPr algn="r" defTabSz="914430"/>
            <a:r>
              <a:rPr lang="en-US" sz="1000" i="1" dirty="0">
                <a:latin typeface="Times New Roman" pitchFamily="18" charset="0"/>
              </a:rPr>
              <a:t>4</a:t>
            </a:r>
          </a:p>
        </p:txBody>
      </p:sp>
      <p:sp>
        <p:nvSpPr>
          <p:cNvPr id="247812" name="Rectangle 4"/>
          <p:cNvSpPr>
            <a:spLocks noChangeArrowheads="1"/>
          </p:cNvSpPr>
          <p:nvPr/>
        </p:nvSpPr>
        <p:spPr bwMode="auto">
          <a:xfrm>
            <a:off x="0" y="8686725"/>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7813" name="Rectangle 5"/>
          <p:cNvSpPr>
            <a:spLocks noChangeArrowheads="1"/>
          </p:cNvSpPr>
          <p:nvPr/>
        </p:nvSpPr>
        <p:spPr bwMode="auto">
          <a:xfrm>
            <a:off x="0" y="0"/>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7814" name="Rectangle 6"/>
          <p:cNvSpPr>
            <a:spLocks noGrp="1" noRot="1" noChangeAspect="1" noChangeArrowheads="1" noTextEdit="1"/>
          </p:cNvSpPr>
          <p:nvPr>
            <p:ph type="sldImg"/>
          </p:nvPr>
        </p:nvSpPr>
        <p:spPr>
          <a:ln w="12700" cap="flat">
            <a:solidFill>
              <a:schemeClr val="tx1"/>
            </a:solidFill>
          </a:ln>
        </p:spPr>
      </p:sp>
      <p:sp>
        <p:nvSpPr>
          <p:cNvPr id="247815" name="Rectangle 7"/>
          <p:cNvSpPr>
            <a:spLocks noGrp="1" noChangeArrowheads="1"/>
          </p:cNvSpPr>
          <p:nvPr>
            <p:ph type="body" idx="1"/>
          </p:nvPr>
        </p:nvSpPr>
        <p:spPr>
          <a:xfrm>
            <a:off x="357809" y="4344120"/>
            <a:ext cx="6500191" cy="4113967"/>
          </a:xfrm>
          <a:noFill/>
          <a:ln/>
        </p:spPr>
        <p:txBody>
          <a:bodyPr lIns="92065" tIns="46033" rIns="92065" bIns="46033">
            <a:normAutofit fontScale="92500" lnSpcReduction="20000"/>
          </a:bodyPr>
          <a:lstStyle/>
          <a:p>
            <a:r>
              <a:rPr lang="en-US" b="1" i="0" dirty="0">
                <a:solidFill>
                  <a:srgbClr val="FF6700"/>
                </a:solidFill>
                <a:effectLst/>
                <a:latin typeface="Muli"/>
              </a:rPr>
              <a:t>Lemons Problem</a:t>
            </a:r>
            <a:r>
              <a:rPr lang="en-US" b="1" i="0" dirty="0">
                <a:solidFill>
                  <a:srgbClr val="000838"/>
                </a:solidFill>
                <a:effectLst/>
                <a:latin typeface="Muli"/>
              </a:rPr>
              <a:t> - </a:t>
            </a:r>
            <a:r>
              <a:rPr lang="en-US" b="0" i="0" dirty="0">
                <a:solidFill>
                  <a:srgbClr val="000838"/>
                </a:solidFill>
                <a:effectLst/>
                <a:latin typeface="Muli"/>
              </a:rPr>
              <a:t>This is when the</a:t>
            </a:r>
            <a:r>
              <a:rPr lang="en-US" b="1" i="0" dirty="0">
                <a:solidFill>
                  <a:srgbClr val="000838"/>
                </a:solidFill>
                <a:effectLst/>
                <a:latin typeface="Muli"/>
              </a:rPr>
              <a:t> low quality</a:t>
            </a:r>
            <a:r>
              <a:rPr lang="en-US" b="0" i="0" dirty="0">
                <a:solidFill>
                  <a:srgbClr val="000838"/>
                </a:solidFill>
                <a:effectLst/>
                <a:latin typeface="Muli"/>
              </a:rPr>
              <a:t> products </a:t>
            </a:r>
            <a:r>
              <a:rPr lang="en-US" b="1" i="0" dirty="0">
                <a:solidFill>
                  <a:srgbClr val="000838"/>
                </a:solidFill>
                <a:effectLst/>
                <a:latin typeface="Muli"/>
              </a:rPr>
              <a:t>drive out</a:t>
            </a:r>
            <a:r>
              <a:rPr lang="en-US" b="0" i="0" dirty="0">
                <a:solidFill>
                  <a:srgbClr val="000838"/>
                </a:solidFill>
                <a:effectLst/>
                <a:latin typeface="Muli"/>
              </a:rPr>
              <a:t> the</a:t>
            </a:r>
            <a:r>
              <a:rPr lang="en-US" b="1" i="0" dirty="0">
                <a:solidFill>
                  <a:srgbClr val="000838"/>
                </a:solidFill>
                <a:effectLst/>
                <a:latin typeface="Muli"/>
              </a:rPr>
              <a:t> high quality</a:t>
            </a:r>
            <a:r>
              <a:rPr lang="en-US" b="0" i="0" dirty="0">
                <a:solidFill>
                  <a:srgbClr val="000838"/>
                </a:solidFill>
                <a:effectLst/>
                <a:latin typeface="Muli"/>
              </a:rPr>
              <a:t> products until only </a:t>
            </a:r>
            <a:r>
              <a:rPr lang="en-US" b="1" i="0" dirty="0">
                <a:solidFill>
                  <a:srgbClr val="000838"/>
                </a:solidFill>
                <a:effectLst/>
                <a:latin typeface="Muli"/>
              </a:rPr>
              <a:t>lemons </a:t>
            </a:r>
            <a:r>
              <a:rPr lang="en-US" b="0" i="0" dirty="0">
                <a:solidFill>
                  <a:srgbClr val="000838"/>
                </a:solidFill>
                <a:effectLst/>
                <a:latin typeface="Muli"/>
              </a:rPr>
              <a:t>(low quality products) are left in the market. </a:t>
            </a:r>
            <a:r>
              <a:rPr lang="en-US" b="1" i="1" dirty="0">
                <a:solidFill>
                  <a:srgbClr val="8392A6"/>
                </a:solidFill>
                <a:effectLst/>
                <a:latin typeface="Muli"/>
              </a:rPr>
              <a:t>Example</a:t>
            </a:r>
            <a:r>
              <a:rPr lang="en-US" b="1" i="0" dirty="0">
                <a:solidFill>
                  <a:srgbClr val="000838"/>
                </a:solidFill>
                <a:effectLst/>
                <a:latin typeface="Muli"/>
              </a:rPr>
              <a:t>: </a:t>
            </a:r>
            <a:r>
              <a:rPr lang="en-US" b="0" i="0" dirty="0">
                <a:solidFill>
                  <a:srgbClr val="000838"/>
                </a:solidFill>
                <a:effectLst/>
                <a:latin typeface="Muli"/>
              </a:rPr>
              <a:t>The market for </a:t>
            </a:r>
            <a:r>
              <a:rPr lang="en-US" b="1" i="0" dirty="0">
                <a:solidFill>
                  <a:srgbClr val="000838"/>
                </a:solidFill>
                <a:effectLst/>
                <a:latin typeface="Muli"/>
              </a:rPr>
              <a:t>used cars</a:t>
            </a:r>
            <a:r>
              <a:rPr lang="en-US" b="0" i="0" dirty="0">
                <a:solidFill>
                  <a:srgbClr val="000838"/>
                </a:solidFill>
                <a:effectLst/>
                <a:latin typeface="Muli"/>
              </a:rPr>
              <a:t>. Let's say Sarah is selling high quality used cars and is willing to sell each one for </a:t>
            </a:r>
            <a:r>
              <a:rPr lang="en-US" b="1" i="0" dirty="0">
                <a:solidFill>
                  <a:srgbClr val="000838"/>
                </a:solidFill>
                <a:effectLst/>
                <a:latin typeface="Muli"/>
              </a:rPr>
              <a:t>$20,000</a:t>
            </a:r>
            <a:r>
              <a:rPr lang="en-US" b="0" i="0" dirty="0">
                <a:solidFill>
                  <a:srgbClr val="000838"/>
                </a:solidFill>
                <a:effectLst/>
                <a:latin typeface="Muli"/>
              </a:rPr>
              <a:t> and Ameen is selling low quality used cars for </a:t>
            </a:r>
            <a:r>
              <a:rPr lang="en-US" b="1" i="0" dirty="0">
                <a:solidFill>
                  <a:srgbClr val="000838"/>
                </a:solidFill>
                <a:effectLst/>
                <a:latin typeface="Muli"/>
              </a:rPr>
              <a:t>$10,000</a:t>
            </a:r>
            <a:r>
              <a:rPr lang="en-US" b="0" i="0" dirty="0">
                <a:solidFill>
                  <a:srgbClr val="000838"/>
                </a:solidFill>
                <a:effectLst/>
                <a:latin typeface="Muli"/>
              </a:rPr>
              <a:t>. Due to asymmetric information, most customers do not know the difference between low and high quality used cars so they take an </a:t>
            </a:r>
            <a:r>
              <a:rPr lang="en-US" b="1" i="0" dirty="0">
                <a:solidFill>
                  <a:srgbClr val="000838"/>
                </a:solidFill>
                <a:effectLst/>
                <a:latin typeface="Muli"/>
              </a:rPr>
              <a:t>average </a:t>
            </a:r>
            <a:r>
              <a:rPr lang="en-US" b="0" i="0" dirty="0">
                <a:solidFill>
                  <a:srgbClr val="000838"/>
                </a:solidFill>
                <a:effectLst/>
                <a:latin typeface="Muli"/>
              </a:rPr>
              <a:t>of the prices at </a:t>
            </a:r>
            <a:r>
              <a:rPr lang="en-US" b="1" i="0" dirty="0">
                <a:solidFill>
                  <a:srgbClr val="000838"/>
                </a:solidFill>
                <a:effectLst/>
                <a:latin typeface="Muli"/>
              </a:rPr>
              <a:t>$15,000</a:t>
            </a:r>
            <a:r>
              <a:rPr lang="en-US" b="0" i="0" dirty="0">
                <a:solidFill>
                  <a:srgbClr val="000838"/>
                </a:solidFill>
                <a:effectLst/>
                <a:latin typeface="Muli"/>
              </a:rPr>
              <a:t> and that is the price they think is fair. Sarah will </a:t>
            </a:r>
            <a:r>
              <a:rPr lang="en-US" b="1" i="0" dirty="0">
                <a:solidFill>
                  <a:srgbClr val="000838"/>
                </a:solidFill>
                <a:effectLst/>
                <a:latin typeface="Muli"/>
              </a:rPr>
              <a:t>not </a:t>
            </a:r>
            <a:r>
              <a:rPr lang="en-US" b="0" i="0" dirty="0">
                <a:solidFill>
                  <a:srgbClr val="000838"/>
                </a:solidFill>
                <a:effectLst/>
                <a:latin typeface="Muli"/>
              </a:rPr>
              <a:t>be </a:t>
            </a:r>
            <a:r>
              <a:rPr lang="en-US" b="1" i="0" dirty="0">
                <a:solidFill>
                  <a:srgbClr val="000838"/>
                </a:solidFill>
                <a:effectLst/>
                <a:latin typeface="Muli"/>
              </a:rPr>
              <a:t>willing </a:t>
            </a:r>
            <a:r>
              <a:rPr lang="en-US" b="0" i="0" dirty="0">
                <a:solidFill>
                  <a:srgbClr val="000838"/>
                </a:solidFill>
                <a:effectLst/>
                <a:latin typeface="Muli"/>
              </a:rPr>
              <a:t>to </a:t>
            </a:r>
            <a:r>
              <a:rPr lang="en-US" b="1" i="0" dirty="0">
                <a:solidFill>
                  <a:srgbClr val="000838"/>
                </a:solidFill>
                <a:effectLst/>
                <a:latin typeface="Muli"/>
              </a:rPr>
              <a:t>sell </a:t>
            </a:r>
            <a:r>
              <a:rPr lang="en-US" b="0" i="0" dirty="0">
                <a:solidFill>
                  <a:srgbClr val="000838"/>
                </a:solidFill>
                <a:effectLst/>
                <a:latin typeface="Muli"/>
              </a:rPr>
              <a:t>her high quality used cars at this price so she will stop selling and leave the market. This process will keep happening until only low quality cars are left in the market.</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91AE63-B94C-4711-832C-DC5CFBDF251F}" type="slidenum">
              <a:rPr lang="en-US" smtClean="0"/>
              <a:pPr/>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1395BCE-AE52-4DF3-B5DC-DC2EF6EC6B27}" type="slidenum">
              <a:rPr lang="en-CA"/>
              <a:pPr/>
              <a:t>35</a:t>
            </a:fld>
            <a:endParaRPr lang="en-CA"/>
          </a:p>
        </p:txBody>
      </p:sp>
      <p:sp>
        <p:nvSpPr>
          <p:cNvPr id="249858" name="Rectangle 2"/>
          <p:cNvSpPr>
            <a:spLocks noChangeArrowheads="1"/>
          </p:cNvSpPr>
          <p:nvPr/>
        </p:nvSpPr>
        <p:spPr bwMode="auto">
          <a:xfrm>
            <a:off x="3886698" y="0"/>
            <a:ext cx="2971303"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9859" name="Rectangle 3"/>
          <p:cNvSpPr>
            <a:spLocks noChangeArrowheads="1"/>
          </p:cNvSpPr>
          <p:nvPr/>
        </p:nvSpPr>
        <p:spPr bwMode="auto">
          <a:xfrm>
            <a:off x="3886698" y="8686725"/>
            <a:ext cx="2971303" cy="457276"/>
          </a:xfrm>
          <a:prstGeom prst="rect">
            <a:avLst/>
          </a:prstGeom>
          <a:noFill/>
          <a:ln w="9525">
            <a:noFill/>
            <a:miter lim="800000"/>
            <a:headEnd/>
            <a:tailEnd/>
          </a:ln>
          <a:effectLst/>
        </p:spPr>
        <p:txBody>
          <a:bodyPr lIns="19047" tIns="0" rIns="19047" bIns="0" anchor="b"/>
          <a:lstStyle/>
          <a:p>
            <a:pPr algn="r" defTabSz="914430"/>
            <a:r>
              <a:rPr lang="en-US" sz="1000" i="1" dirty="0">
                <a:latin typeface="Times New Roman" pitchFamily="18" charset="0"/>
              </a:rPr>
              <a:t>5</a:t>
            </a:r>
          </a:p>
        </p:txBody>
      </p:sp>
      <p:sp>
        <p:nvSpPr>
          <p:cNvPr id="249860" name="Rectangle 4"/>
          <p:cNvSpPr>
            <a:spLocks noChangeArrowheads="1"/>
          </p:cNvSpPr>
          <p:nvPr/>
        </p:nvSpPr>
        <p:spPr bwMode="auto">
          <a:xfrm>
            <a:off x="0" y="8686725"/>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9861" name="Rectangle 5"/>
          <p:cNvSpPr>
            <a:spLocks noChangeArrowheads="1"/>
          </p:cNvSpPr>
          <p:nvPr/>
        </p:nvSpPr>
        <p:spPr bwMode="auto">
          <a:xfrm>
            <a:off x="0" y="0"/>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49862" name="Rectangle 6"/>
          <p:cNvSpPr>
            <a:spLocks noGrp="1" noRot="1" noChangeAspect="1" noChangeArrowheads="1" noTextEdit="1"/>
          </p:cNvSpPr>
          <p:nvPr>
            <p:ph type="sldImg"/>
          </p:nvPr>
        </p:nvSpPr>
        <p:spPr>
          <a:ln w="12700" cap="flat">
            <a:solidFill>
              <a:schemeClr val="tx1"/>
            </a:solidFill>
          </a:ln>
        </p:spPr>
      </p:sp>
      <p:sp>
        <p:nvSpPr>
          <p:cNvPr id="249863" name="Rectangle 7"/>
          <p:cNvSpPr>
            <a:spLocks noGrp="1" noChangeArrowheads="1"/>
          </p:cNvSpPr>
          <p:nvPr>
            <p:ph type="body" idx="1"/>
          </p:nvPr>
        </p:nvSpPr>
        <p:spPr>
          <a:xfrm>
            <a:off x="0" y="4360775"/>
            <a:ext cx="6858000" cy="4097311"/>
          </a:xfrm>
          <a:noFill/>
          <a:ln/>
        </p:spPr>
        <p:txBody>
          <a:bodyPr lIns="92065" tIns="46033" rIns="92065" bIns="46033"/>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25FCF-9F22-4EF2-BECA-CA01840919E8}" type="slidenum">
              <a:rPr lang="en-US"/>
              <a:pPr/>
              <a:t>36</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91AE63-B94C-4711-832C-DC5CFBDF251F}"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43A1951-E0A7-42E4-9431-274C520D8D21}" type="slidenum">
              <a:rPr lang="en-CA"/>
              <a:pPr/>
              <a:t>37</a:t>
            </a:fld>
            <a:endParaRPr lang="en-CA"/>
          </a:p>
        </p:txBody>
      </p:sp>
      <p:sp>
        <p:nvSpPr>
          <p:cNvPr id="251906" name="Rectangle 2"/>
          <p:cNvSpPr>
            <a:spLocks noChangeArrowheads="1"/>
          </p:cNvSpPr>
          <p:nvPr/>
        </p:nvSpPr>
        <p:spPr bwMode="auto">
          <a:xfrm>
            <a:off x="3886698" y="0"/>
            <a:ext cx="2971303"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51907" name="Rectangle 3"/>
          <p:cNvSpPr>
            <a:spLocks noChangeArrowheads="1"/>
          </p:cNvSpPr>
          <p:nvPr/>
        </p:nvSpPr>
        <p:spPr bwMode="auto">
          <a:xfrm>
            <a:off x="3886698" y="8686725"/>
            <a:ext cx="2971303" cy="457276"/>
          </a:xfrm>
          <a:prstGeom prst="rect">
            <a:avLst/>
          </a:prstGeom>
          <a:noFill/>
          <a:ln w="9525">
            <a:noFill/>
            <a:miter lim="800000"/>
            <a:headEnd/>
            <a:tailEnd/>
          </a:ln>
          <a:effectLst/>
        </p:spPr>
        <p:txBody>
          <a:bodyPr lIns="19047" tIns="0" rIns="19047" bIns="0" anchor="b"/>
          <a:lstStyle/>
          <a:p>
            <a:pPr algn="r" defTabSz="914430"/>
            <a:r>
              <a:rPr lang="en-US" sz="1000" i="1" dirty="0">
                <a:latin typeface="Times New Roman" pitchFamily="18" charset="0"/>
              </a:rPr>
              <a:t>6</a:t>
            </a:r>
          </a:p>
        </p:txBody>
      </p:sp>
      <p:sp>
        <p:nvSpPr>
          <p:cNvPr id="251908" name="Rectangle 4"/>
          <p:cNvSpPr>
            <a:spLocks noChangeArrowheads="1"/>
          </p:cNvSpPr>
          <p:nvPr/>
        </p:nvSpPr>
        <p:spPr bwMode="auto">
          <a:xfrm>
            <a:off x="0" y="8686725"/>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51909" name="Rectangle 5"/>
          <p:cNvSpPr>
            <a:spLocks noChangeArrowheads="1"/>
          </p:cNvSpPr>
          <p:nvPr/>
        </p:nvSpPr>
        <p:spPr bwMode="auto">
          <a:xfrm>
            <a:off x="0" y="0"/>
            <a:ext cx="2971304" cy="457276"/>
          </a:xfrm>
          <a:prstGeom prst="rect">
            <a:avLst/>
          </a:prstGeom>
          <a:noFill/>
          <a:ln w="9525">
            <a:noFill/>
            <a:miter lim="800000"/>
            <a:headEnd/>
            <a:tailEnd/>
          </a:ln>
          <a:effectLst/>
        </p:spPr>
        <p:txBody>
          <a:bodyPr wrap="none" lIns="86630" tIns="43315" rIns="86630" bIns="43315" anchor="ctr"/>
          <a:lstStyle/>
          <a:p>
            <a:endParaRPr lang="en-US"/>
          </a:p>
        </p:txBody>
      </p:sp>
      <p:sp>
        <p:nvSpPr>
          <p:cNvPr id="251910" name="Rectangle 6"/>
          <p:cNvSpPr>
            <a:spLocks noGrp="1" noRot="1" noChangeAspect="1" noChangeArrowheads="1" noTextEdit="1"/>
          </p:cNvSpPr>
          <p:nvPr>
            <p:ph type="sldImg"/>
          </p:nvPr>
        </p:nvSpPr>
        <p:spPr>
          <a:ln w="12700" cap="flat">
            <a:solidFill>
              <a:schemeClr val="tx1"/>
            </a:solidFill>
          </a:ln>
        </p:spPr>
      </p:sp>
      <p:sp>
        <p:nvSpPr>
          <p:cNvPr id="251911" name="Rectangle 7"/>
          <p:cNvSpPr>
            <a:spLocks noGrp="1" noChangeArrowheads="1"/>
          </p:cNvSpPr>
          <p:nvPr>
            <p:ph type="body" idx="1"/>
          </p:nvPr>
        </p:nvSpPr>
        <p:spPr>
          <a:xfrm>
            <a:off x="858741" y="4344120"/>
            <a:ext cx="5085357" cy="4304750"/>
          </a:xfrm>
          <a:noFill/>
          <a:ln/>
        </p:spPr>
        <p:txBody>
          <a:bodyPr lIns="92065" tIns="46033" rIns="92065" bIns="46033"/>
          <a:lstStyle/>
          <a:p>
            <a:endParaRPr lang="en-US" sz="13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6F064-F7E8-46F8-931D-D0D925698998}" type="slidenum">
              <a:rPr lang="en-CA"/>
              <a:pPr/>
              <a:t>38</a:t>
            </a:fld>
            <a:endParaRPr lang="en-CA"/>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pPr>
              <a:lnSpc>
                <a:spcPct val="90000"/>
              </a:lnSpc>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intermediaries</a:t>
            </a:r>
            <a:endParaRPr lang="en-US" dirty="0"/>
          </a:p>
        </p:txBody>
      </p:sp>
      <p:sp>
        <p:nvSpPr>
          <p:cNvPr id="4" name="Slide Number Placeholder 3"/>
          <p:cNvSpPr>
            <a:spLocks noGrp="1"/>
          </p:cNvSpPr>
          <p:nvPr>
            <p:ph type="sldNum" sz="quarter" idx="10"/>
          </p:nvPr>
        </p:nvSpPr>
        <p:spPr/>
        <p:txBody>
          <a:bodyPr/>
          <a:lstStyle/>
          <a:p>
            <a:fld id="{0991AE63-B94C-4711-832C-DC5CFBDF251F}"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F25ED9F-1152-438D-AB59-25010EC2E072}" type="slidenum">
              <a:rPr lang="en-US" smtClean="0">
                <a:cs typeface="Arial" charset="0"/>
              </a:rPr>
              <a:pPr/>
              <a:t>7</a:t>
            </a:fld>
            <a:endParaRPr lang="en-US">
              <a:cs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lnSpc>
                <a:spcPct val="90000"/>
              </a:lnSpc>
            </a:pPr>
            <a:endParaRPr lang="en-US" sz="900" dirty="0"/>
          </a:p>
        </p:txBody>
      </p:sp>
      <p:sp>
        <p:nvSpPr>
          <p:cNvPr id="36869"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991AE63-B94C-4711-832C-DC5CFBDF251F}"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7DBAB-C562-4F46-9CF1-1529D8E83E3F}" type="slidenum">
              <a:rPr lang="en-US"/>
              <a:pPr/>
              <a:t>12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91AE63-B94C-4711-832C-DC5CFBDF251F}"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t>. </a:t>
            </a:r>
            <a:endParaRPr lang="en-US" dirty="0"/>
          </a:p>
        </p:txBody>
      </p:sp>
      <p:sp>
        <p:nvSpPr>
          <p:cNvPr id="4" name="Slide Number Placeholder 3"/>
          <p:cNvSpPr>
            <a:spLocks noGrp="1"/>
          </p:cNvSpPr>
          <p:nvPr>
            <p:ph type="sldNum" sz="quarter" idx="10"/>
          </p:nvPr>
        </p:nvSpPr>
        <p:spPr/>
        <p:txBody>
          <a:bodyPr/>
          <a:lstStyle/>
          <a:p>
            <a:fld id="{0991AE63-B94C-4711-832C-DC5CFBDF251F}"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0D20E-540E-429C-ACBA-77F0890848F8}" type="datetime1">
              <a:rPr lang="en-US" smtClean="0"/>
              <a:t>6/7/2023</a:t>
            </a:fld>
            <a:endParaRPr lang="en-US"/>
          </a:p>
        </p:txBody>
      </p:sp>
      <p:sp>
        <p:nvSpPr>
          <p:cNvPr id="5" name="Footer Placeholder 4"/>
          <p:cNvSpPr>
            <a:spLocks noGrp="1"/>
          </p:cNvSpPr>
          <p:nvPr>
            <p:ph type="ftr" sz="quarter" idx="11"/>
          </p:nvPr>
        </p:nvSpPr>
        <p:spPr/>
        <p:txBody>
          <a:bodyPr/>
          <a:lstStyle/>
          <a:p>
            <a:r>
              <a:rPr lang="en-US"/>
              <a:t>Nguyen Thu Hang-BMNV, FTU CS2</a:t>
            </a:r>
          </a:p>
        </p:txBody>
      </p:sp>
      <p:sp>
        <p:nvSpPr>
          <p:cNvPr id="6" name="Slide Number Placeholder 5"/>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B2216B-E524-4308-B98D-369A6EAD08D7}" type="datetime1">
              <a:rPr lang="en-US" smtClean="0"/>
              <a:t>6/7/2023</a:t>
            </a:fld>
            <a:endParaRPr lang="en-US"/>
          </a:p>
        </p:txBody>
      </p:sp>
      <p:sp>
        <p:nvSpPr>
          <p:cNvPr id="5" name="Footer Placeholder 4"/>
          <p:cNvSpPr>
            <a:spLocks noGrp="1"/>
          </p:cNvSpPr>
          <p:nvPr>
            <p:ph type="ftr" sz="quarter" idx="11"/>
          </p:nvPr>
        </p:nvSpPr>
        <p:spPr/>
        <p:txBody>
          <a:bodyPr/>
          <a:lstStyle/>
          <a:p>
            <a:r>
              <a:rPr lang="en-US"/>
              <a:t>Nguyen Thu Hang-BMNV, FTU CS2</a:t>
            </a:r>
          </a:p>
        </p:txBody>
      </p:sp>
      <p:sp>
        <p:nvSpPr>
          <p:cNvPr id="6" name="Slide Number Placeholder 5"/>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1181FB-C69F-4840-877B-12CC7A49C2FE}" type="datetime1">
              <a:rPr lang="en-US" smtClean="0"/>
              <a:t>6/7/2023</a:t>
            </a:fld>
            <a:endParaRPr lang="en-US"/>
          </a:p>
        </p:txBody>
      </p:sp>
      <p:sp>
        <p:nvSpPr>
          <p:cNvPr id="5" name="Footer Placeholder 4"/>
          <p:cNvSpPr>
            <a:spLocks noGrp="1"/>
          </p:cNvSpPr>
          <p:nvPr>
            <p:ph type="ftr" sz="quarter" idx="11"/>
          </p:nvPr>
        </p:nvSpPr>
        <p:spPr/>
        <p:txBody>
          <a:bodyPr/>
          <a:lstStyle/>
          <a:p>
            <a:r>
              <a:rPr lang="en-US"/>
              <a:t>Nguyen Thu Hang-BMNV, FTU CS2</a:t>
            </a:r>
          </a:p>
        </p:txBody>
      </p:sp>
      <p:sp>
        <p:nvSpPr>
          <p:cNvPr id="6" name="Slide Number Placeholder 5"/>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DB6B1-4A83-4EBF-B81F-7226F265C980}" type="datetime1">
              <a:rPr lang="en-US" smtClean="0"/>
              <a:t>6/7/2023</a:t>
            </a:fld>
            <a:endParaRPr lang="en-US"/>
          </a:p>
        </p:txBody>
      </p:sp>
      <p:sp>
        <p:nvSpPr>
          <p:cNvPr id="5" name="Footer Placeholder 4"/>
          <p:cNvSpPr>
            <a:spLocks noGrp="1"/>
          </p:cNvSpPr>
          <p:nvPr>
            <p:ph type="ftr" sz="quarter" idx="11"/>
          </p:nvPr>
        </p:nvSpPr>
        <p:spPr/>
        <p:txBody>
          <a:bodyPr/>
          <a:lstStyle/>
          <a:p>
            <a:r>
              <a:rPr lang="en-US"/>
              <a:t>Nguyen Thu Hang-BMNV, FTU CS2</a:t>
            </a:r>
          </a:p>
        </p:txBody>
      </p:sp>
      <p:sp>
        <p:nvSpPr>
          <p:cNvPr id="6" name="Slide Number Placeholder 5"/>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7D8A4-7955-4E3A-8DE0-59A1562BD3FA}" type="datetime1">
              <a:rPr lang="en-US" smtClean="0"/>
              <a:t>6/7/2023</a:t>
            </a:fld>
            <a:endParaRPr lang="en-US"/>
          </a:p>
        </p:txBody>
      </p:sp>
      <p:sp>
        <p:nvSpPr>
          <p:cNvPr id="5" name="Footer Placeholder 4"/>
          <p:cNvSpPr>
            <a:spLocks noGrp="1"/>
          </p:cNvSpPr>
          <p:nvPr>
            <p:ph type="ftr" sz="quarter" idx="11"/>
          </p:nvPr>
        </p:nvSpPr>
        <p:spPr/>
        <p:txBody>
          <a:bodyPr/>
          <a:lstStyle/>
          <a:p>
            <a:r>
              <a:rPr lang="en-US"/>
              <a:t>Nguyen Thu Hang-BMNV, FTU CS2</a:t>
            </a:r>
          </a:p>
        </p:txBody>
      </p:sp>
      <p:sp>
        <p:nvSpPr>
          <p:cNvPr id="6" name="Slide Number Placeholder 5"/>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DAE652-D22F-4324-BD0B-C3B65AB04E2C}" type="datetime1">
              <a:rPr lang="en-US" smtClean="0"/>
              <a:t>6/7/2023</a:t>
            </a:fld>
            <a:endParaRPr lang="en-US"/>
          </a:p>
        </p:txBody>
      </p:sp>
      <p:sp>
        <p:nvSpPr>
          <p:cNvPr id="6" name="Footer Placeholder 5"/>
          <p:cNvSpPr>
            <a:spLocks noGrp="1"/>
          </p:cNvSpPr>
          <p:nvPr>
            <p:ph type="ftr" sz="quarter" idx="11"/>
          </p:nvPr>
        </p:nvSpPr>
        <p:spPr/>
        <p:txBody>
          <a:bodyPr/>
          <a:lstStyle/>
          <a:p>
            <a:r>
              <a:rPr lang="en-US"/>
              <a:t>Nguyen Thu Hang-BMNV, FTU CS2</a:t>
            </a:r>
          </a:p>
        </p:txBody>
      </p:sp>
      <p:sp>
        <p:nvSpPr>
          <p:cNvPr id="7" name="Slide Number Placeholder 6"/>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F86922-04CB-4816-8233-188A2F56E960}" type="datetime1">
              <a:rPr lang="en-US" smtClean="0"/>
              <a:t>6/7/2023</a:t>
            </a:fld>
            <a:endParaRPr lang="en-US"/>
          </a:p>
        </p:txBody>
      </p:sp>
      <p:sp>
        <p:nvSpPr>
          <p:cNvPr id="8" name="Footer Placeholder 7"/>
          <p:cNvSpPr>
            <a:spLocks noGrp="1"/>
          </p:cNvSpPr>
          <p:nvPr>
            <p:ph type="ftr" sz="quarter" idx="11"/>
          </p:nvPr>
        </p:nvSpPr>
        <p:spPr/>
        <p:txBody>
          <a:bodyPr/>
          <a:lstStyle/>
          <a:p>
            <a:r>
              <a:rPr lang="en-US"/>
              <a:t>Nguyen Thu Hang-BMNV, FTU CS2</a:t>
            </a:r>
          </a:p>
        </p:txBody>
      </p:sp>
      <p:sp>
        <p:nvSpPr>
          <p:cNvPr id="9" name="Slide Number Placeholder 8"/>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9C703E-191D-4019-80EF-1CDAC81965B0}" type="datetime1">
              <a:rPr lang="en-US" smtClean="0"/>
              <a:t>6/7/2023</a:t>
            </a:fld>
            <a:endParaRPr lang="en-US"/>
          </a:p>
        </p:txBody>
      </p:sp>
      <p:sp>
        <p:nvSpPr>
          <p:cNvPr id="4" name="Footer Placeholder 3"/>
          <p:cNvSpPr>
            <a:spLocks noGrp="1"/>
          </p:cNvSpPr>
          <p:nvPr>
            <p:ph type="ftr" sz="quarter" idx="11"/>
          </p:nvPr>
        </p:nvSpPr>
        <p:spPr/>
        <p:txBody>
          <a:bodyPr/>
          <a:lstStyle/>
          <a:p>
            <a:r>
              <a:rPr lang="en-US"/>
              <a:t>Nguyen Thu Hang-BMNV, FTU CS2</a:t>
            </a:r>
          </a:p>
        </p:txBody>
      </p:sp>
      <p:sp>
        <p:nvSpPr>
          <p:cNvPr id="5" name="Slide Number Placeholder 4"/>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57643-8C96-4A32-B383-A7BE62B9FFB1}" type="datetime1">
              <a:rPr lang="en-US" smtClean="0"/>
              <a:t>6/7/2023</a:t>
            </a:fld>
            <a:endParaRPr lang="en-US"/>
          </a:p>
        </p:txBody>
      </p:sp>
      <p:sp>
        <p:nvSpPr>
          <p:cNvPr id="3" name="Footer Placeholder 2"/>
          <p:cNvSpPr>
            <a:spLocks noGrp="1"/>
          </p:cNvSpPr>
          <p:nvPr>
            <p:ph type="ftr" sz="quarter" idx="11"/>
          </p:nvPr>
        </p:nvSpPr>
        <p:spPr/>
        <p:txBody>
          <a:bodyPr/>
          <a:lstStyle/>
          <a:p>
            <a:r>
              <a:rPr lang="en-US"/>
              <a:t>Nguyen Thu Hang-BMNV, FTU CS2</a:t>
            </a:r>
          </a:p>
        </p:txBody>
      </p:sp>
      <p:sp>
        <p:nvSpPr>
          <p:cNvPr id="4" name="Slide Number Placeholder 3"/>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84AAE-1392-4A77-AF43-664AA4D67683}" type="datetime1">
              <a:rPr lang="en-US" smtClean="0"/>
              <a:t>6/7/2023</a:t>
            </a:fld>
            <a:endParaRPr lang="en-US"/>
          </a:p>
        </p:txBody>
      </p:sp>
      <p:sp>
        <p:nvSpPr>
          <p:cNvPr id="6" name="Footer Placeholder 5"/>
          <p:cNvSpPr>
            <a:spLocks noGrp="1"/>
          </p:cNvSpPr>
          <p:nvPr>
            <p:ph type="ftr" sz="quarter" idx="11"/>
          </p:nvPr>
        </p:nvSpPr>
        <p:spPr/>
        <p:txBody>
          <a:bodyPr/>
          <a:lstStyle/>
          <a:p>
            <a:r>
              <a:rPr lang="en-US"/>
              <a:t>Nguyen Thu Hang-BMNV, FTU CS2</a:t>
            </a:r>
          </a:p>
        </p:txBody>
      </p:sp>
      <p:sp>
        <p:nvSpPr>
          <p:cNvPr id="7" name="Slide Number Placeholder 6"/>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18FDC-3090-46AD-9AD2-8D40127CFA5F}" type="datetime1">
              <a:rPr lang="en-US" smtClean="0"/>
              <a:t>6/7/2023</a:t>
            </a:fld>
            <a:endParaRPr lang="en-US"/>
          </a:p>
        </p:txBody>
      </p:sp>
      <p:sp>
        <p:nvSpPr>
          <p:cNvPr id="6" name="Footer Placeholder 5"/>
          <p:cNvSpPr>
            <a:spLocks noGrp="1"/>
          </p:cNvSpPr>
          <p:nvPr>
            <p:ph type="ftr" sz="quarter" idx="11"/>
          </p:nvPr>
        </p:nvSpPr>
        <p:spPr/>
        <p:txBody>
          <a:bodyPr/>
          <a:lstStyle/>
          <a:p>
            <a:r>
              <a:rPr lang="en-US"/>
              <a:t>Nguyen Thu Hang-BMNV, FTU CS2</a:t>
            </a:r>
          </a:p>
        </p:txBody>
      </p:sp>
      <p:sp>
        <p:nvSpPr>
          <p:cNvPr id="7" name="Slide Number Placeholder 6"/>
          <p:cNvSpPr>
            <a:spLocks noGrp="1"/>
          </p:cNvSpPr>
          <p:nvPr>
            <p:ph type="sldNum" sz="quarter" idx="12"/>
          </p:nvPr>
        </p:nvSpPr>
        <p:spPr/>
        <p:txBody>
          <a:bodyPr/>
          <a:lstStyle/>
          <a:p>
            <a:fld id="{F954DC2C-F4AD-4532-B699-6152F09B0F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21AA1-8AF6-415D-B21E-6CD9F1DCDBB0}" type="datetime1">
              <a:rPr lang="en-US" smtClean="0"/>
              <a:t>6/7/2023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Nguyen Thu Hang-BMNV, FTU CS2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4DC2C-F4AD-4532-B699-6152F09B0F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chemeClr val="tx1"/>
                </a:solidFill>
              </a:rPr>
              <a:t>FINANCIAL MARKETS AND INSTITUTIONS </a:t>
            </a:r>
            <a:br>
              <a:rPr lang="en-US" b="1" dirty="0">
                <a:solidFill>
                  <a:schemeClr val="tx1"/>
                </a:solidFill>
              </a:rPr>
            </a:br>
            <a:endParaRPr lang="en-US" dirty="0"/>
          </a:p>
        </p:txBody>
      </p:sp>
      <p:sp>
        <p:nvSpPr>
          <p:cNvPr id="3" name="Subtitle 2"/>
          <p:cNvSpPr>
            <a:spLocks noGrp="1"/>
          </p:cNvSpPr>
          <p:nvPr>
            <p:ph type="subTitle" idx="1"/>
          </p:nvPr>
        </p:nvSpPr>
        <p:spPr/>
        <p:txBody>
          <a:bodyPr/>
          <a:lstStyle/>
          <a:p>
            <a:r>
              <a:rPr lang="en-US" dirty="0"/>
              <a:t>Nguyen Thu Hang</a:t>
            </a:r>
          </a:p>
          <a:p>
            <a:r>
              <a:rPr lang="en-US" dirty="0"/>
              <a:t>nguyenthuhang.cs2@ftu.edu.vn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5"/>
          <p:cNvSpPr>
            <a:spLocks noGrp="1"/>
          </p:cNvSpPr>
          <p:nvPr>
            <p:ph idx="1"/>
          </p:nvPr>
        </p:nvSpPr>
        <p:spPr>
          <a:xfrm>
            <a:off x="76200" y="1219200"/>
            <a:ext cx="9067800" cy="4697413"/>
          </a:xfrm>
        </p:spPr>
        <p:txBody>
          <a:bodyPr/>
          <a:lstStyle/>
          <a:p>
            <a:pPr>
              <a:buNone/>
            </a:pPr>
            <a:endParaRPr lang="vi-VN" sz="3000" b="1" dirty="0"/>
          </a:p>
        </p:txBody>
      </p:sp>
      <p:sp>
        <p:nvSpPr>
          <p:cNvPr id="9220" name="Title 4"/>
          <p:cNvSpPr>
            <a:spLocks noGrp="1"/>
          </p:cNvSpPr>
          <p:nvPr>
            <p:ph type="title"/>
          </p:nvPr>
        </p:nvSpPr>
        <p:spPr/>
        <p:txBody>
          <a:bodyPr>
            <a:normAutofit/>
          </a:bodyPr>
          <a:lstStyle/>
          <a:p>
            <a:r>
              <a:rPr lang="en-US" sz="3400" b="1" dirty="0"/>
              <a:t>Capital Movements in the Financial System</a:t>
            </a:r>
            <a:endParaRPr lang="vi-VN" sz="3400" b="1" dirty="0"/>
          </a:p>
        </p:txBody>
      </p:sp>
      <p:pic>
        <p:nvPicPr>
          <p:cNvPr id="9221" name="Picture 2"/>
          <p:cNvPicPr>
            <a:picLocks noChangeAspect="1" noChangeArrowheads="1"/>
          </p:cNvPicPr>
          <p:nvPr/>
        </p:nvPicPr>
        <p:blipFill>
          <a:blip r:embed="rId3" cstate="print"/>
          <a:srcRect/>
          <a:stretch>
            <a:fillRect/>
          </a:stretch>
        </p:blipFill>
        <p:spPr bwMode="auto">
          <a:xfrm>
            <a:off x="685800" y="1752600"/>
            <a:ext cx="7829550" cy="4314825"/>
          </a:xfrm>
          <a:prstGeom prst="rect">
            <a:avLst/>
          </a:prstGeom>
          <a:noFill/>
          <a:ln w="9525">
            <a:noFill/>
            <a:miter lim="800000"/>
            <a:headEnd/>
            <a:tailEnd/>
          </a:ln>
        </p:spPr>
      </p:pic>
      <p:sp>
        <p:nvSpPr>
          <p:cNvPr id="8" name="Rectangle 7"/>
          <p:cNvSpPr/>
          <p:nvPr/>
        </p:nvSpPr>
        <p:spPr>
          <a:xfrm>
            <a:off x="1524000" y="6248400"/>
            <a:ext cx="4572000" cy="400050"/>
          </a:xfrm>
          <a:prstGeom prst="rect">
            <a:avLst/>
          </a:prstGeom>
        </p:spPr>
        <p:txBody>
          <a:bodyPr>
            <a:spAutoFit/>
          </a:bodyPr>
          <a:lstStyle/>
          <a:p>
            <a:pPr>
              <a:defRPr/>
            </a:pPr>
            <a:r>
              <a:rPr lang="en-US" sz="2000" i="1" dirty="0">
                <a:latin typeface="+mn-lt"/>
              </a:rPr>
              <a:t>(Refer: </a:t>
            </a:r>
            <a:r>
              <a:rPr lang="en-US" sz="2000" i="1" dirty="0" err="1">
                <a:latin typeface="+mn-lt"/>
              </a:rPr>
              <a:t>Mishkin</a:t>
            </a:r>
            <a:r>
              <a:rPr lang="en-US" sz="2000" i="1" dirty="0">
                <a:latin typeface="+mn-lt"/>
              </a:rPr>
              <a:t> 7</a:t>
            </a:r>
            <a:r>
              <a:rPr lang="en-US" sz="2000" i="1" baseline="30000" dirty="0">
                <a:latin typeface="+mn-lt"/>
              </a:rPr>
              <a:t>th</a:t>
            </a:r>
            <a:r>
              <a:rPr lang="en-US" sz="2000" i="1" dirty="0">
                <a:latin typeface="+mn-lt"/>
              </a:rPr>
              <a:t> Chapter 2)</a:t>
            </a:r>
            <a:endParaRPr lang="vi-VN" sz="2000" i="1"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5"/>
          <p:cNvSpPr>
            <a:spLocks noGrp="1"/>
          </p:cNvSpPr>
          <p:nvPr>
            <p:ph idx="1"/>
          </p:nvPr>
        </p:nvSpPr>
        <p:spPr>
          <a:xfrm>
            <a:off x="76200" y="1219200"/>
            <a:ext cx="9067800" cy="4697413"/>
          </a:xfrm>
        </p:spPr>
        <p:txBody>
          <a:bodyPr>
            <a:normAutofit lnSpcReduction="10000"/>
          </a:bodyPr>
          <a:lstStyle/>
          <a:p>
            <a:pPr>
              <a:buFont typeface="Wingdings" pitchFamily="2" charset="2"/>
              <a:buChar char="§"/>
            </a:pPr>
            <a:r>
              <a:rPr lang="en-US" sz="3000" b="1" dirty="0"/>
              <a:t>Direct finance</a:t>
            </a:r>
            <a:r>
              <a:rPr lang="en-US" sz="3000" dirty="0"/>
              <a:t>: borrowers issue securities to borrow funds directly from the lenders: bond market, stock market, money market, foreign exchange market,…</a:t>
            </a:r>
          </a:p>
          <a:p>
            <a:pPr>
              <a:buFont typeface="Wingdings" pitchFamily="2" charset="2"/>
              <a:buChar char="§"/>
            </a:pPr>
            <a:r>
              <a:rPr lang="en-US" sz="3000" b="1" dirty="0"/>
              <a:t>Indirect finance</a:t>
            </a:r>
            <a:r>
              <a:rPr lang="en-US" sz="3000" dirty="0"/>
              <a:t>: financial intermediaries channel funds from lenders to borrowers: commercial banks, insurance companies, finance companies, mutual funds, pension funds,…</a:t>
            </a:r>
          </a:p>
          <a:p>
            <a:pPr>
              <a:buNone/>
            </a:pPr>
            <a:r>
              <a:rPr lang="en-US" sz="3000" b="1" dirty="0"/>
              <a:t>Function</a:t>
            </a:r>
            <a:r>
              <a:rPr lang="en-US" sz="3000" dirty="0"/>
              <a:t>: Channels and allocates funds efficiently from savers to spenders, across economic sectors and geographical areas.</a:t>
            </a:r>
          </a:p>
          <a:p>
            <a:pPr>
              <a:buFont typeface="Wingdings" pitchFamily="2" charset="2"/>
              <a:buChar char="§"/>
            </a:pPr>
            <a:endParaRPr lang="en-US" sz="3000" dirty="0"/>
          </a:p>
          <a:p>
            <a:pPr>
              <a:buFontTx/>
              <a:buNone/>
            </a:pPr>
            <a:endParaRPr lang="vi-VN" sz="2000" i="1" dirty="0"/>
          </a:p>
        </p:txBody>
      </p:sp>
      <p:sp>
        <p:nvSpPr>
          <p:cNvPr id="10244" name="Title 4"/>
          <p:cNvSpPr>
            <a:spLocks noGrp="1"/>
          </p:cNvSpPr>
          <p:nvPr>
            <p:ph type="title"/>
          </p:nvPr>
        </p:nvSpPr>
        <p:spPr/>
        <p:txBody>
          <a:bodyPr>
            <a:normAutofit/>
          </a:bodyPr>
          <a:lstStyle/>
          <a:p>
            <a:pPr marL="465138" indent="-465138"/>
            <a:r>
              <a:rPr lang="en-US" sz="3400" b="1" dirty="0"/>
              <a:t>Capital Movements in the Financial System</a:t>
            </a:r>
            <a:endParaRPr lang="en-US" sz="3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0"/>
            <a:ext cx="8229600" cy="1143000"/>
          </a:xfrm>
        </p:spPr>
        <p:txBody>
          <a:bodyPr/>
          <a:lstStyle/>
          <a:p>
            <a:r>
              <a:rPr lang="en-AU" b="1" dirty="0"/>
              <a:t>Financial Markets</a:t>
            </a:r>
            <a:endParaRPr lang="en-US" dirty="0"/>
          </a:p>
        </p:txBody>
      </p:sp>
      <p:sp>
        <p:nvSpPr>
          <p:cNvPr id="65539" name="Rectangle 3"/>
          <p:cNvSpPr>
            <a:spLocks noGrp="1" noChangeArrowheads="1"/>
          </p:cNvSpPr>
          <p:nvPr>
            <p:ph type="body" idx="1"/>
          </p:nvPr>
        </p:nvSpPr>
        <p:spPr>
          <a:xfrm>
            <a:off x="457200" y="1219200"/>
            <a:ext cx="8229600" cy="5181600"/>
          </a:xfrm>
        </p:spPr>
        <p:txBody>
          <a:bodyPr>
            <a:normAutofit/>
          </a:bodyPr>
          <a:lstStyle/>
          <a:p>
            <a:pPr>
              <a:lnSpc>
                <a:spcPct val="150000"/>
              </a:lnSpc>
              <a:spcBef>
                <a:spcPts val="0"/>
              </a:spcBef>
            </a:pPr>
            <a:r>
              <a:rPr lang="en-US" sz="3600" dirty="0"/>
              <a:t>Financial markets facilitate financing and investing by households, firms, and government agencies.</a:t>
            </a:r>
          </a:p>
          <a:p>
            <a:pPr>
              <a:lnSpc>
                <a:spcPct val="150000"/>
              </a:lnSpc>
              <a:spcBef>
                <a:spcPts val="0"/>
              </a:spcBef>
            </a:pPr>
            <a:r>
              <a:rPr lang="en-US" sz="3600" dirty="0"/>
              <a:t>A </a:t>
            </a:r>
            <a:r>
              <a:rPr lang="en-US" sz="3600" b="1" dirty="0"/>
              <a:t>financial market</a:t>
            </a:r>
            <a:r>
              <a:rPr lang="en-US" sz="3600" dirty="0"/>
              <a:t> is a market in which financial assets (securities) can be purchased or sold</a:t>
            </a:r>
          </a:p>
          <a:p>
            <a:pPr>
              <a:lnSpc>
                <a:spcPct val="150000"/>
              </a:lnSpc>
              <a:spcBef>
                <a:spcPts val="0"/>
              </a:spcBef>
            </a:pPr>
            <a:endParaRPr lang="en-US" sz="3600" dirty="0"/>
          </a:p>
          <a:p>
            <a:pPr>
              <a:lnSpc>
                <a:spcPct val="8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5"/>
          <p:cNvSpPr>
            <a:spLocks noGrp="1"/>
          </p:cNvSpPr>
          <p:nvPr>
            <p:ph idx="1"/>
          </p:nvPr>
        </p:nvSpPr>
        <p:spPr>
          <a:xfrm>
            <a:off x="304800" y="1219200"/>
            <a:ext cx="8382000" cy="4697413"/>
          </a:xfrm>
        </p:spPr>
        <p:txBody>
          <a:bodyPr/>
          <a:lstStyle/>
          <a:p>
            <a:pPr>
              <a:buFontTx/>
              <a:buNone/>
            </a:pPr>
            <a:r>
              <a:rPr lang="en-US" sz="3000" dirty="0"/>
              <a:t>Financial markets are factor markets (capital).</a:t>
            </a:r>
          </a:p>
          <a:p>
            <a:pPr>
              <a:buFontTx/>
              <a:buNone/>
            </a:pPr>
            <a:r>
              <a:rPr lang="en-US" sz="3000" b="1" i="1" dirty="0"/>
              <a:t>Function</a:t>
            </a:r>
          </a:p>
          <a:p>
            <a:pPr>
              <a:buFont typeface="Wingdings" pitchFamily="2" charset="2"/>
              <a:buChar char="§"/>
            </a:pPr>
            <a:r>
              <a:rPr lang="en-US" sz="3000" dirty="0"/>
              <a:t>Channel funds from saving to investment.</a:t>
            </a:r>
          </a:p>
          <a:p>
            <a:pPr>
              <a:buFont typeface="Wingdings" pitchFamily="2" charset="2"/>
              <a:buChar char="§"/>
            </a:pPr>
            <a:r>
              <a:rPr lang="en-US" sz="3000" dirty="0"/>
              <a:t>Determine prices of financial instruments.</a:t>
            </a:r>
          </a:p>
          <a:p>
            <a:pPr>
              <a:buFont typeface="Wingdings" pitchFamily="2" charset="2"/>
              <a:buChar char="§"/>
            </a:pPr>
            <a:r>
              <a:rPr lang="en-US" sz="3000" dirty="0"/>
              <a:t>Reduce information cost, search cost.</a:t>
            </a:r>
          </a:p>
          <a:p>
            <a:pPr>
              <a:buFont typeface="Wingdings" pitchFamily="2" charset="2"/>
              <a:buChar char="§"/>
            </a:pPr>
            <a:r>
              <a:rPr lang="en-US" sz="3000" dirty="0"/>
              <a:t>Create liquidity.</a:t>
            </a:r>
          </a:p>
          <a:p>
            <a:pPr>
              <a:buFont typeface="Wingdings" pitchFamily="2" charset="2"/>
              <a:buChar char="§"/>
            </a:pPr>
            <a:r>
              <a:rPr lang="en-US" sz="3000" dirty="0"/>
              <a:t>Government implements its economic policy.</a:t>
            </a:r>
          </a:p>
          <a:p>
            <a:pPr>
              <a:buFontTx/>
              <a:buNone/>
            </a:pPr>
            <a:r>
              <a:rPr lang="en-US" sz="2000" i="1" dirty="0"/>
              <a:t>(Refer: </a:t>
            </a:r>
            <a:r>
              <a:rPr lang="en-US" sz="2000" i="1" dirty="0" err="1"/>
              <a:t>Mishkin</a:t>
            </a:r>
            <a:r>
              <a:rPr lang="en-US" sz="2000" i="1" dirty="0"/>
              <a:t> 7</a:t>
            </a:r>
            <a:r>
              <a:rPr lang="en-US" sz="2000" i="1" baseline="30000" dirty="0"/>
              <a:t>th</a:t>
            </a:r>
            <a:r>
              <a:rPr lang="en-US" sz="2000" i="1" dirty="0"/>
              <a:t> Chapter 2; Madura 9</a:t>
            </a:r>
            <a:r>
              <a:rPr lang="en-US" sz="2000" i="1" baseline="30000" dirty="0"/>
              <a:t>th</a:t>
            </a:r>
            <a:r>
              <a:rPr lang="en-US" sz="2000" i="1" dirty="0"/>
              <a:t> Chapter 1)</a:t>
            </a:r>
            <a:endParaRPr lang="vi-VN" sz="2000" i="1" dirty="0"/>
          </a:p>
        </p:txBody>
      </p:sp>
      <p:sp>
        <p:nvSpPr>
          <p:cNvPr id="13316" name="Title 4"/>
          <p:cNvSpPr>
            <a:spLocks noGrp="1"/>
          </p:cNvSpPr>
          <p:nvPr>
            <p:ph type="title"/>
          </p:nvPr>
        </p:nvSpPr>
        <p:spPr/>
        <p:txBody>
          <a:bodyPr/>
          <a:lstStyle/>
          <a:p>
            <a:pPr marL="465138" indent="-465138"/>
            <a:r>
              <a:rPr lang="en-AU" b="1" dirty="0"/>
              <a:t>Financial markets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5"/>
          <p:cNvSpPr>
            <a:spLocks noGrp="1"/>
          </p:cNvSpPr>
          <p:nvPr>
            <p:ph idx="1"/>
          </p:nvPr>
        </p:nvSpPr>
        <p:spPr>
          <a:xfrm>
            <a:off x="76200" y="533400"/>
            <a:ext cx="9067800" cy="5307013"/>
          </a:xfrm>
        </p:spPr>
        <p:txBody>
          <a:bodyPr/>
          <a:lstStyle/>
          <a:p>
            <a:pPr>
              <a:buNone/>
            </a:pPr>
            <a:r>
              <a:rPr lang="en-US" sz="3000" b="1" dirty="0"/>
              <a:t>Sources of External Funds for Nonfinancial Businesses </a:t>
            </a:r>
            <a:r>
              <a:rPr lang="en-US" sz="2000" i="1" dirty="0"/>
              <a:t>(Refer: </a:t>
            </a:r>
            <a:r>
              <a:rPr lang="en-US" sz="2000" i="1" dirty="0" err="1"/>
              <a:t>Miskin</a:t>
            </a:r>
            <a:r>
              <a:rPr lang="en-US" sz="2000" i="1" dirty="0"/>
              <a:t> 7</a:t>
            </a:r>
            <a:r>
              <a:rPr lang="en-US" sz="2000" i="1" baseline="30000" dirty="0"/>
              <a:t>th</a:t>
            </a:r>
            <a:r>
              <a:rPr lang="en-US" sz="2000" i="1" dirty="0"/>
              <a:t> Chapter 7)</a:t>
            </a:r>
            <a:endParaRPr lang="vi-VN" sz="2000" i="1" dirty="0"/>
          </a:p>
        </p:txBody>
      </p:sp>
      <p:pic>
        <p:nvPicPr>
          <p:cNvPr id="12293" name="Picture 6"/>
          <p:cNvPicPr>
            <a:picLocks noChangeAspect="1" noChangeArrowheads="1"/>
          </p:cNvPicPr>
          <p:nvPr/>
        </p:nvPicPr>
        <p:blipFill>
          <a:blip r:embed="rId3" cstate="print"/>
          <a:srcRect/>
          <a:stretch>
            <a:fillRect/>
          </a:stretch>
        </p:blipFill>
        <p:spPr bwMode="auto">
          <a:xfrm>
            <a:off x="228600" y="1524000"/>
            <a:ext cx="8534400" cy="4800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9" name="Rectangle 15"/>
          <p:cNvSpPr>
            <a:spLocks noGrp="1" noChangeArrowheads="1"/>
          </p:cNvSpPr>
          <p:nvPr>
            <p:ph type="title"/>
          </p:nvPr>
        </p:nvSpPr>
        <p:spPr/>
        <p:txBody>
          <a:bodyPr>
            <a:normAutofit fontScale="90000"/>
          </a:bodyPr>
          <a:lstStyle/>
          <a:p>
            <a:r>
              <a:rPr lang="en-US" b="1"/>
              <a:t>Table 11.1  </a:t>
            </a:r>
            <a:r>
              <a:rPr lang="en-US"/>
              <a:t>Sources of Finance for Business Firms</a:t>
            </a:r>
            <a:endParaRPr lang="en-CA"/>
          </a:p>
        </p:txBody>
      </p:sp>
      <p:pic>
        <p:nvPicPr>
          <p:cNvPr id="205841" name="Picture 17" descr="tbl11_01"/>
          <p:cNvPicPr>
            <a:picLocks noChangeAspect="1" noChangeArrowheads="1"/>
          </p:cNvPicPr>
          <p:nvPr/>
        </p:nvPicPr>
        <p:blipFill>
          <a:blip r:embed="rId3" cstate="print"/>
          <a:srcRect/>
          <a:stretch>
            <a:fillRect/>
          </a:stretch>
        </p:blipFill>
        <p:spPr bwMode="auto">
          <a:xfrm>
            <a:off x="415925" y="2097088"/>
            <a:ext cx="8312150" cy="3084512"/>
          </a:xfrm>
          <a:prstGeom prst="rect">
            <a:avLst/>
          </a:prstGeom>
          <a:noFill/>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57200" y="0"/>
            <a:ext cx="8229600" cy="1143000"/>
          </a:xfrm>
        </p:spPr>
        <p:txBody>
          <a:bodyPr/>
          <a:lstStyle/>
          <a:p>
            <a:r>
              <a:rPr lang="en-US" sz="4000" dirty="0"/>
              <a:t>Some Facts</a:t>
            </a:r>
          </a:p>
        </p:txBody>
      </p:sp>
      <p:sp>
        <p:nvSpPr>
          <p:cNvPr id="4101" name="Rectangle 5"/>
          <p:cNvSpPr>
            <a:spLocks noGrp="1" noChangeArrowheads="1"/>
          </p:cNvSpPr>
          <p:nvPr>
            <p:ph type="body" idx="1"/>
          </p:nvPr>
        </p:nvSpPr>
        <p:spPr>
          <a:xfrm>
            <a:off x="457200" y="1143000"/>
            <a:ext cx="8229600" cy="4572000"/>
          </a:xfrm>
        </p:spPr>
        <p:txBody>
          <a:bodyPr>
            <a:normAutofit/>
          </a:bodyPr>
          <a:lstStyle/>
          <a:p>
            <a:pPr>
              <a:buNone/>
            </a:pPr>
            <a:r>
              <a:rPr lang="en-US" sz="2800" dirty="0"/>
              <a:t>1. Indirect finance is more important than direct finance.</a:t>
            </a:r>
          </a:p>
          <a:p>
            <a:pPr>
              <a:buNone/>
            </a:pPr>
            <a:r>
              <a:rPr lang="en-US" sz="2800" dirty="0"/>
              <a:t>2. Banks are the most important source of external funds</a:t>
            </a:r>
          </a:p>
          <a:p>
            <a:pPr>
              <a:buNone/>
            </a:pPr>
            <a:r>
              <a:rPr lang="en-US" sz="2800" dirty="0"/>
              <a:t>3. Stocks are not the most important source of external financing.</a:t>
            </a:r>
          </a:p>
          <a:p>
            <a:pPr>
              <a:buNone/>
            </a:pPr>
            <a:r>
              <a:rPr lang="en-US" sz="2800" dirty="0"/>
              <a:t>4. Marketable securities are not the primary source of finance.</a:t>
            </a:r>
          </a:p>
          <a:p>
            <a:pPr marL="533400" indent="-533400">
              <a:lnSpc>
                <a:spcPct val="90000"/>
              </a:lnSpc>
              <a:spcBef>
                <a:spcPct val="50000"/>
              </a:spcBef>
              <a:buFont typeface="Arial" charset="0"/>
              <a:buAutoNum type="arabicPeriod"/>
            </a:pPr>
            <a:endParaRPr lang="en-US" sz="2800"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5"/>
          <p:cNvSpPr>
            <a:spLocks noGrp="1"/>
          </p:cNvSpPr>
          <p:nvPr>
            <p:ph idx="1"/>
          </p:nvPr>
        </p:nvSpPr>
        <p:spPr>
          <a:xfrm>
            <a:off x="76200" y="1398588"/>
            <a:ext cx="9067800" cy="4697412"/>
          </a:xfrm>
        </p:spPr>
        <p:txBody>
          <a:bodyPr/>
          <a:lstStyle/>
          <a:p>
            <a:pPr>
              <a:buFont typeface="Wingdings" pitchFamily="2" charset="2"/>
              <a:buChar char="§"/>
            </a:pPr>
            <a:r>
              <a:rPr lang="pt-PT" sz="3000" dirty="0"/>
              <a:t>Monetary markets and Capital markets. </a:t>
            </a:r>
          </a:p>
          <a:p>
            <a:pPr>
              <a:buFont typeface="Wingdings" pitchFamily="2" charset="2"/>
              <a:buChar char="§"/>
            </a:pPr>
            <a:r>
              <a:rPr lang="pt-PT" sz="3000" dirty="0"/>
              <a:t>Debt markets and Equity markets.</a:t>
            </a:r>
            <a:endParaRPr lang="en-US" sz="3000" dirty="0"/>
          </a:p>
          <a:p>
            <a:pPr>
              <a:buFont typeface="Wingdings" pitchFamily="2" charset="2"/>
              <a:buChar char="§"/>
            </a:pPr>
            <a:r>
              <a:rPr lang="pt-PT" sz="3000" dirty="0"/>
              <a:t>Primary markets and Secondary markets.</a:t>
            </a:r>
          </a:p>
          <a:p>
            <a:pPr>
              <a:buFont typeface="Wingdings" pitchFamily="2" charset="2"/>
              <a:buChar char="§"/>
            </a:pPr>
            <a:r>
              <a:rPr lang="pt-PT" sz="3000" dirty="0"/>
              <a:t>Exchanges and Over-the-counter markets.</a:t>
            </a:r>
          </a:p>
          <a:p>
            <a:pPr>
              <a:buFont typeface="Wingdings" pitchFamily="2" charset="2"/>
              <a:buChar char="§"/>
            </a:pPr>
            <a:r>
              <a:rPr lang="en-US" sz="2800" dirty="0"/>
              <a:t>Derivatives Markets</a:t>
            </a:r>
            <a:endParaRPr lang="pt-PT" sz="3000" dirty="0"/>
          </a:p>
          <a:p>
            <a:pPr>
              <a:buFontTx/>
              <a:buNone/>
            </a:pPr>
            <a:r>
              <a:rPr lang="en-US" sz="2000" i="1" dirty="0"/>
              <a:t>(Refer: </a:t>
            </a:r>
            <a:r>
              <a:rPr lang="en-US" sz="2000" i="1" dirty="0" err="1"/>
              <a:t>Mishkin</a:t>
            </a:r>
            <a:r>
              <a:rPr lang="en-US" sz="2000" i="1" dirty="0"/>
              <a:t> 7</a:t>
            </a:r>
            <a:r>
              <a:rPr lang="en-US" sz="2000" i="1" baseline="30000" dirty="0"/>
              <a:t>th</a:t>
            </a:r>
            <a:r>
              <a:rPr lang="en-US" sz="2000" i="1" dirty="0"/>
              <a:t> Chapter 2)</a:t>
            </a:r>
          </a:p>
          <a:p>
            <a:pPr>
              <a:buFontTx/>
              <a:buNone/>
            </a:pPr>
            <a:r>
              <a:rPr lang="pt-PT" sz="3000" dirty="0"/>
              <a:t> </a:t>
            </a:r>
            <a:endParaRPr lang="en-US" sz="3000" dirty="0"/>
          </a:p>
          <a:p>
            <a:pPr>
              <a:buFontTx/>
              <a:buNone/>
            </a:pPr>
            <a:endParaRPr lang="en-US" sz="3000" dirty="0"/>
          </a:p>
          <a:p>
            <a:pPr>
              <a:buFontTx/>
              <a:buNone/>
            </a:pPr>
            <a:endParaRPr lang="en-US" sz="3000" dirty="0"/>
          </a:p>
          <a:p>
            <a:pPr>
              <a:buFontTx/>
              <a:buNone/>
            </a:pPr>
            <a:endParaRPr lang="vi-VN" sz="3000" i="1" dirty="0"/>
          </a:p>
        </p:txBody>
      </p:sp>
      <p:sp>
        <p:nvSpPr>
          <p:cNvPr id="22532" name="Title 4"/>
          <p:cNvSpPr>
            <a:spLocks noGrp="1"/>
          </p:cNvSpPr>
          <p:nvPr>
            <p:ph type="title"/>
          </p:nvPr>
        </p:nvSpPr>
        <p:spPr/>
        <p:txBody>
          <a:bodyPr/>
          <a:lstStyle/>
          <a:p>
            <a:r>
              <a:rPr lang="en-US" dirty="0"/>
              <a:t>Types of Financial Markets</a:t>
            </a:r>
            <a:endParaRPr lang="en-US" b="1"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dirty="0"/>
              <a:t>Types of Financial Markets</a:t>
            </a:r>
          </a:p>
        </p:txBody>
      </p:sp>
      <p:sp>
        <p:nvSpPr>
          <p:cNvPr id="183299" name="Rectangle 3"/>
          <p:cNvSpPr>
            <a:spLocks noGrp="1" noChangeArrowheads="1"/>
          </p:cNvSpPr>
          <p:nvPr>
            <p:ph type="body" idx="1"/>
          </p:nvPr>
        </p:nvSpPr>
        <p:spPr/>
        <p:txBody>
          <a:bodyPr/>
          <a:lstStyle/>
          <a:p>
            <a:r>
              <a:rPr lang="en-US" dirty="0">
                <a:solidFill>
                  <a:schemeClr val="accent2"/>
                </a:solidFill>
              </a:rPr>
              <a:t>Money Markets</a:t>
            </a:r>
            <a:endParaRPr lang="en-US" dirty="0"/>
          </a:p>
          <a:p>
            <a:pPr lvl="1"/>
            <a:r>
              <a:rPr lang="en-US" dirty="0"/>
              <a:t>instruments traded mature in one year or less</a:t>
            </a:r>
          </a:p>
          <a:p>
            <a:r>
              <a:rPr lang="en-US" dirty="0">
                <a:solidFill>
                  <a:schemeClr val="accent2"/>
                </a:solidFill>
              </a:rPr>
              <a:t>Capital Markets</a:t>
            </a:r>
            <a:endParaRPr lang="en-US" dirty="0"/>
          </a:p>
          <a:p>
            <a:pPr lvl="1"/>
            <a:r>
              <a:rPr lang="en-US" dirty="0"/>
              <a:t>includes instruments with maturities greater than one year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slide(fromTop)">
                                      <p:cBhvr>
                                        <p:cTn id="7" dur="500"/>
                                        <p:tgtEl>
                                          <p:spTgt spid="18329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83299">
                                            <p:txEl>
                                              <p:pRg st="0" end="0"/>
                                            </p:txEl>
                                          </p:spTgt>
                                        </p:tgtEl>
                                        <p:attrNameLst>
                                          <p:attrName>style.visibility</p:attrName>
                                        </p:attrNameLst>
                                      </p:cBhvr>
                                      <p:to>
                                        <p:strVal val="visible"/>
                                      </p:to>
                                    </p:set>
                                    <p:animEffect transition="in" filter="slide(fromBottom)">
                                      <p:cBhvr>
                                        <p:cTn id="11" dur="500"/>
                                        <p:tgtEl>
                                          <p:spTgt spid="183299">
                                            <p:txEl>
                                              <p:pRg st="0" end="0"/>
                                            </p:txEl>
                                          </p:spTgt>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83299">
                                            <p:txEl>
                                              <p:pRg st="1" end="1"/>
                                            </p:txEl>
                                          </p:spTgt>
                                        </p:tgtEl>
                                        <p:attrNameLst>
                                          <p:attrName>style.visibility</p:attrName>
                                        </p:attrNameLst>
                                      </p:cBhvr>
                                      <p:to>
                                        <p:strVal val="visible"/>
                                      </p:to>
                                    </p:set>
                                    <p:anim calcmode="lin" valueType="num">
                                      <p:cBhvr additive="base">
                                        <p:cTn id="15" dur="500" fill="hold"/>
                                        <p:tgtEl>
                                          <p:spTgt spid="183299">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83299">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83299">
                                            <p:txEl>
                                              <p:pRg st="2" end="2"/>
                                            </p:txEl>
                                          </p:spTgt>
                                        </p:tgtEl>
                                        <p:attrNameLst>
                                          <p:attrName>style.visibility</p:attrName>
                                        </p:attrNameLst>
                                      </p:cBhvr>
                                      <p:to>
                                        <p:strVal val="visible"/>
                                      </p:to>
                                    </p:set>
                                    <p:animEffect transition="in" filter="slide(fromBottom)">
                                      <p:cBhvr>
                                        <p:cTn id="20" dur="500"/>
                                        <p:tgtEl>
                                          <p:spTgt spid="183299">
                                            <p:txEl>
                                              <p:pRg st="2" end="2"/>
                                            </p:txEl>
                                          </p:spTgt>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183299">
                                            <p:txEl>
                                              <p:pRg st="3" end="3"/>
                                            </p:txEl>
                                          </p:spTgt>
                                        </p:tgtEl>
                                        <p:attrNameLst>
                                          <p:attrName>style.visibility</p:attrName>
                                        </p:attrNameLst>
                                      </p:cBhvr>
                                      <p:to>
                                        <p:strVal val="visible"/>
                                      </p:to>
                                    </p:set>
                                    <p:anim calcmode="lin" valueType="num">
                                      <p:cBhvr additive="base">
                                        <p:cTn id="24" dur="500" fill="hold"/>
                                        <p:tgtEl>
                                          <p:spTgt spid="183299">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32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z="4000" dirty="0"/>
              <a:t>Types of Financial Markets</a:t>
            </a:r>
          </a:p>
        </p:txBody>
      </p:sp>
      <p:sp>
        <p:nvSpPr>
          <p:cNvPr id="114691" name="Rectangle 3"/>
          <p:cNvSpPr>
            <a:spLocks noGrp="1" noChangeArrowheads="1"/>
          </p:cNvSpPr>
          <p:nvPr>
            <p:ph type="body" idx="1"/>
          </p:nvPr>
        </p:nvSpPr>
        <p:spPr>
          <a:xfrm>
            <a:off x="457200" y="1371600"/>
            <a:ext cx="8229600" cy="5181600"/>
          </a:xfrm>
        </p:spPr>
        <p:txBody>
          <a:bodyPr>
            <a:normAutofit/>
          </a:bodyPr>
          <a:lstStyle/>
          <a:p>
            <a:pPr lvl="1">
              <a:lnSpc>
                <a:spcPct val="80000"/>
              </a:lnSpc>
              <a:buFont typeface="Arial" pitchFamily="34" charset="0"/>
              <a:buChar char="•"/>
            </a:pPr>
            <a:r>
              <a:rPr lang="en-US" b="1" dirty="0"/>
              <a:t>Organized exchange </a:t>
            </a:r>
          </a:p>
          <a:p>
            <a:pPr lvl="1">
              <a:lnSpc>
                <a:spcPct val="80000"/>
              </a:lnSpc>
              <a:buNone/>
            </a:pPr>
            <a:r>
              <a:rPr lang="en-US" b="1" dirty="0"/>
              <a:t>    - </a:t>
            </a:r>
            <a:r>
              <a:rPr lang="en-US" dirty="0"/>
              <a:t>A visible marketplace for secondary market transactions</a:t>
            </a:r>
          </a:p>
          <a:p>
            <a:pPr lvl="1">
              <a:lnSpc>
                <a:spcPct val="80000"/>
              </a:lnSpc>
              <a:buFont typeface="Arial" pitchFamily="34" charset="0"/>
              <a:buChar char="•"/>
            </a:pPr>
            <a:r>
              <a:rPr lang="en-US" b="1" dirty="0"/>
              <a:t>Over-the-counter (OTC)</a:t>
            </a:r>
            <a:r>
              <a:rPr lang="en-US" dirty="0"/>
              <a:t> market</a:t>
            </a:r>
          </a:p>
          <a:p>
            <a:pPr lvl="1">
              <a:lnSpc>
                <a:spcPct val="80000"/>
              </a:lnSpc>
            </a:pPr>
            <a:r>
              <a:rPr lang="en-US" dirty="0"/>
              <a:t>Some transactions occur in the </a:t>
            </a:r>
            <a:r>
              <a:rPr lang="en-US" b="1" dirty="0"/>
              <a:t>over-the-counter (OTC)</a:t>
            </a:r>
            <a:r>
              <a:rPr lang="en-US" dirty="0"/>
              <a:t> market (a telecommunications network)</a:t>
            </a:r>
          </a:p>
          <a:p>
            <a:pPr>
              <a:lnSpc>
                <a:spcPct val="80000"/>
              </a:lnSpc>
            </a:pPr>
            <a:endParaRPr lang="en-US" sz="2800" dirty="0"/>
          </a:p>
          <a:p>
            <a:pPr lvl="1">
              <a:lnSpc>
                <a:spcPct val="80000"/>
              </a:lnSpc>
            </a:pPr>
            <a:endParaRPr lang="en-US" dirty="0"/>
          </a:p>
          <a:p>
            <a:pPr>
              <a:lnSpc>
                <a:spcPct val="80000"/>
              </a:lnSpc>
            </a:pP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materials</a:t>
            </a:r>
          </a:p>
        </p:txBody>
      </p:sp>
      <p:sp>
        <p:nvSpPr>
          <p:cNvPr id="3" name="Content Placeholder 2"/>
          <p:cNvSpPr>
            <a:spLocks noGrp="1"/>
          </p:cNvSpPr>
          <p:nvPr>
            <p:ph idx="1"/>
          </p:nvPr>
        </p:nvSpPr>
        <p:spPr>
          <a:xfrm>
            <a:off x="457200" y="1371600"/>
            <a:ext cx="8229600" cy="4754563"/>
          </a:xfrm>
        </p:spPr>
        <p:txBody>
          <a:bodyPr>
            <a:normAutofit fontScale="92500"/>
          </a:bodyPr>
          <a:lstStyle/>
          <a:p>
            <a:pPr lvl="0">
              <a:buNone/>
            </a:pPr>
            <a:r>
              <a:rPr lang="en-US" dirty="0"/>
              <a:t>1. Mishkin &amp; Eakins, Financial Markets+ Institutions, 9e (Ch1-10)</a:t>
            </a:r>
          </a:p>
          <a:p>
            <a:pPr lvl="0">
              <a:buNone/>
            </a:pPr>
            <a:r>
              <a:rPr lang="en-US" dirty="0"/>
              <a:t>2. Madura, Financial Institutions and Markets. (Ch1-14)</a:t>
            </a:r>
          </a:p>
          <a:p>
            <a:pPr lvl="0">
              <a:buNone/>
            </a:pPr>
            <a:r>
              <a:rPr lang="en-US" dirty="0"/>
              <a:t>3. </a:t>
            </a:r>
            <a:r>
              <a:rPr lang="en-US" dirty="0" err="1"/>
              <a:t>Mishkin</a:t>
            </a:r>
            <a:r>
              <a:rPr lang="en-US" dirty="0"/>
              <a:t>, The economics of Money, Banking and Financial Markets (Ch1-8) </a:t>
            </a:r>
          </a:p>
          <a:p>
            <a:pPr lvl="0">
              <a:buNone/>
            </a:pPr>
            <a:r>
              <a:rPr lang="en-US" dirty="0"/>
              <a:t>3. Hull, Options, Futures and other Derivatives, Ch1</a:t>
            </a:r>
          </a:p>
          <a:p>
            <a:pPr lvl="0">
              <a:buNone/>
            </a:pPr>
            <a:r>
              <a:rPr lang="en-US" dirty="0"/>
              <a:t>4. </a:t>
            </a:r>
            <a:r>
              <a:rPr lang="en-US" dirty="0" err="1"/>
              <a:t>Berk</a:t>
            </a:r>
            <a:r>
              <a:rPr lang="en-US" dirty="0"/>
              <a:t> </a:t>
            </a:r>
            <a:r>
              <a:rPr lang="en-US" dirty="0" err="1"/>
              <a:t>DeMarzo</a:t>
            </a:r>
            <a:r>
              <a:rPr lang="en-US" dirty="0"/>
              <a:t>, Corporate Finance (Ch4, 5,6)</a:t>
            </a:r>
          </a:p>
          <a:p>
            <a:pPr lvl="0">
              <a:buNone/>
            </a:pPr>
            <a:r>
              <a:rPr lang="en-US" dirty="0"/>
              <a:t>5. CFA Curriculum, L1B5, Equity and Fixed Income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dirty="0"/>
              <a:t>Types of Financial Markets</a:t>
            </a:r>
          </a:p>
        </p:txBody>
      </p:sp>
      <p:sp>
        <p:nvSpPr>
          <p:cNvPr id="184323" name="Rectangle 3"/>
          <p:cNvSpPr>
            <a:spLocks noGrp="1" noChangeArrowheads="1"/>
          </p:cNvSpPr>
          <p:nvPr>
            <p:ph type="body" idx="1"/>
          </p:nvPr>
        </p:nvSpPr>
        <p:spPr/>
        <p:txBody>
          <a:bodyPr/>
          <a:lstStyle/>
          <a:p>
            <a:r>
              <a:rPr lang="en-US">
                <a:solidFill>
                  <a:schemeClr val="accent2"/>
                </a:solidFill>
              </a:rPr>
              <a:t>Debt Markets</a:t>
            </a:r>
            <a:endParaRPr lang="en-US"/>
          </a:p>
          <a:p>
            <a:pPr lvl="1"/>
            <a:r>
              <a:rPr lang="en-US"/>
              <a:t>treasury, corporate, mortgage-backed, money market, municipal, etc...</a:t>
            </a:r>
          </a:p>
          <a:p>
            <a:r>
              <a:rPr lang="en-US">
                <a:solidFill>
                  <a:schemeClr val="accent2"/>
                </a:solidFill>
              </a:rPr>
              <a:t>Equity Markets</a:t>
            </a:r>
            <a:endParaRPr lang="en-US"/>
          </a:p>
          <a:p>
            <a:pPr lvl="1"/>
            <a:r>
              <a:rPr lang="en-US"/>
              <a:t>stock markets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slide(fromBottom)">
                                      <p:cBhvr>
                                        <p:cTn id="7" dur="500"/>
                                        <p:tgtEl>
                                          <p:spTgt spid="184323">
                                            <p:txEl>
                                              <p:pRg st="0" end="0"/>
                                            </p:txEl>
                                          </p:spTgt>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anim calcmode="lin" valueType="num">
                                      <p:cBhvr additive="base">
                                        <p:cTn id="11" dur="500" fill="hold"/>
                                        <p:tgtEl>
                                          <p:spTgt spid="18432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84323">
                                            <p:txEl>
                                              <p:pRg st="1" end="1"/>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84323">
                                            <p:txEl>
                                              <p:pRg st="2" end="2"/>
                                            </p:txEl>
                                          </p:spTgt>
                                        </p:tgtEl>
                                        <p:attrNameLst>
                                          <p:attrName>style.visibility</p:attrName>
                                        </p:attrNameLst>
                                      </p:cBhvr>
                                      <p:to>
                                        <p:strVal val="visible"/>
                                      </p:to>
                                    </p:set>
                                    <p:animEffect transition="in" filter="slide(fromBottom)">
                                      <p:cBhvr>
                                        <p:cTn id="16" dur="500"/>
                                        <p:tgtEl>
                                          <p:spTgt spid="184323">
                                            <p:txEl>
                                              <p:pRg st="2" end="2"/>
                                            </p:txEl>
                                          </p:spTgt>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184323">
                                            <p:txEl>
                                              <p:pRg st="3" end="3"/>
                                            </p:txEl>
                                          </p:spTgt>
                                        </p:tgtEl>
                                        <p:attrNameLst>
                                          <p:attrName>style.visibility</p:attrName>
                                        </p:attrNameLst>
                                      </p:cBhvr>
                                      <p:to>
                                        <p:strVal val="visible"/>
                                      </p:to>
                                    </p:set>
                                    <p:anim calcmode="lin" valueType="num">
                                      <p:cBhvr additive="base">
                                        <p:cTn id="20" dur="500" fill="hold"/>
                                        <p:tgtEl>
                                          <p:spTgt spid="184323">
                                            <p:txEl>
                                              <p:pRg st="3" end="3"/>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843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Types of Financial Markets</a:t>
            </a:r>
            <a:endParaRPr lang="en-US" dirty="0"/>
          </a:p>
        </p:txBody>
      </p:sp>
      <p:sp>
        <p:nvSpPr>
          <p:cNvPr id="185347" name="Rectangle 3"/>
          <p:cNvSpPr>
            <a:spLocks noGrp="1" noChangeArrowheads="1"/>
          </p:cNvSpPr>
          <p:nvPr>
            <p:ph type="body" idx="1"/>
          </p:nvPr>
        </p:nvSpPr>
        <p:spPr/>
        <p:txBody>
          <a:bodyPr/>
          <a:lstStyle/>
          <a:p>
            <a:r>
              <a:rPr lang="en-US" dirty="0">
                <a:solidFill>
                  <a:schemeClr val="accent2"/>
                </a:solidFill>
              </a:rPr>
              <a:t>Primary</a:t>
            </a:r>
            <a:endParaRPr lang="en-US" dirty="0"/>
          </a:p>
          <a:p>
            <a:pPr lvl="1"/>
            <a:r>
              <a:rPr lang="en-US" dirty="0"/>
              <a:t>corporations raise funds by issuing new securities</a:t>
            </a:r>
          </a:p>
          <a:p>
            <a:r>
              <a:rPr lang="en-US" dirty="0">
                <a:solidFill>
                  <a:schemeClr val="accent2"/>
                </a:solidFill>
              </a:rPr>
              <a:t>Secondary</a:t>
            </a:r>
            <a:endParaRPr lang="en-US" dirty="0"/>
          </a:p>
          <a:p>
            <a:pPr lvl="1"/>
            <a:r>
              <a:rPr lang="en-US" dirty="0"/>
              <a:t>securities are traded among investors after they have been issued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slide(fromTop)">
                                      <p:cBhvr>
                                        <p:cTn id="7" dur="500"/>
                                        <p:tgtEl>
                                          <p:spTgt spid="185346"/>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85347">
                                            <p:txEl>
                                              <p:pRg st="0" end="0"/>
                                            </p:txEl>
                                          </p:spTgt>
                                        </p:tgtEl>
                                        <p:attrNameLst>
                                          <p:attrName>style.visibility</p:attrName>
                                        </p:attrNameLst>
                                      </p:cBhvr>
                                      <p:to>
                                        <p:strVal val="visible"/>
                                      </p:to>
                                    </p:set>
                                    <p:animEffect transition="in" filter="slide(fromBottom)">
                                      <p:cBhvr>
                                        <p:cTn id="11" dur="500"/>
                                        <p:tgtEl>
                                          <p:spTgt spid="185347">
                                            <p:txEl>
                                              <p:pRg st="0" end="0"/>
                                            </p:txEl>
                                          </p:spTgt>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85347">
                                            <p:txEl>
                                              <p:pRg st="1" end="1"/>
                                            </p:txEl>
                                          </p:spTgt>
                                        </p:tgtEl>
                                        <p:attrNameLst>
                                          <p:attrName>style.visibility</p:attrName>
                                        </p:attrNameLst>
                                      </p:cBhvr>
                                      <p:to>
                                        <p:strVal val="visible"/>
                                      </p:to>
                                    </p:set>
                                    <p:anim calcmode="lin" valueType="num">
                                      <p:cBhvr additive="base">
                                        <p:cTn id="15" dur="500" fill="hold"/>
                                        <p:tgtEl>
                                          <p:spTgt spid="185347">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85347">
                                            <p:txEl>
                                              <p:pRg st="2" end="2"/>
                                            </p:txEl>
                                          </p:spTgt>
                                        </p:tgtEl>
                                        <p:attrNameLst>
                                          <p:attrName>style.visibility</p:attrName>
                                        </p:attrNameLst>
                                      </p:cBhvr>
                                      <p:to>
                                        <p:strVal val="visible"/>
                                      </p:to>
                                    </p:set>
                                    <p:animEffect transition="in" filter="slide(fromBottom)">
                                      <p:cBhvr>
                                        <p:cTn id="20" dur="500"/>
                                        <p:tgtEl>
                                          <p:spTgt spid="185347">
                                            <p:txEl>
                                              <p:pRg st="2" end="2"/>
                                            </p:txEl>
                                          </p:spTgt>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185347">
                                            <p:txEl>
                                              <p:pRg st="3" end="3"/>
                                            </p:txEl>
                                          </p:spTgt>
                                        </p:tgtEl>
                                        <p:attrNameLst>
                                          <p:attrName>style.visibility</p:attrName>
                                        </p:attrNameLst>
                                      </p:cBhvr>
                                      <p:to>
                                        <p:strVal val="visible"/>
                                      </p:to>
                                    </p:set>
                                    <p:anim calcmode="lin" valueType="num">
                                      <p:cBhvr additive="base">
                                        <p:cTn id="24" dur="500" fill="hold"/>
                                        <p:tgtEl>
                                          <p:spTgt spid="185347">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53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Derivatives Markets</a:t>
            </a:r>
          </a:p>
        </p:txBody>
      </p:sp>
      <p:sp>
        <p:nvSpPr>
          <p:cNvPr id="186371" name="Rectangle 3"/>
          <p:cNvSpPr>
            <a:spLocks noGrp="1" noChangeArrowheads="1"/>
          </p:cNvSpPr>
          <p:nvPr>
            <p:ph type="body" idx="1"/>
          </p:nvPr>
        </p:nvSpPr>
        <p:spPr/>
        <p:txBody>
          <a:bodyPr/>
          <a:lstStyle/>
          <a:p>
            <a:r>
              <a:rPr lang="en-US"/>
              <a:t>Options, futures and swaps are securities whose value is determined, or derived directly from other assets</a:t>
            </a:r>
          </a:p>
          <a:p>
            <a:r>
              <a:rPr lang="en-US"/>
              <a:t>These can be used to manage risk or to speculate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slide(fromTop)">
                                      <p:cBhvr>
                                        <p:cTn id="7" dur="500"/>
                                        <p:tgtEl>
                                          <p:spTgt spid="18637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86371">
                                            <p:txEl>
                                              <p:pRg st="0" end="0"/>
                                            </p:txEl>
                                          </p:spTgt>
                                        </p:tgtEl>
                                        <p:attrNameLst>
                                          <p:attrName>style.visibility</p:attrName>
                                        </p:attrNameLst>
                                      </p:cBhvr>
                                      <p:to>
                                        <p:strVal val="visible"/>
                                      </p:to>
                                    </p:set>
                                    <p:animEffect transition="in" filter="slide(fromBottom)">
                                      <p:cBhvr>
                                        <p:cTn id="11" dur="500"/>
                                        <p:tgtEl>
                                          <p:spTgt spid="186371">
                                            <p:txEl>
                                              <p:pRg st="0" end="0"/>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86371">
                                            <p:txEl>
                                              <p:pRg st="1" end="1"/>
                                            </p:txEl>
                                          </p:spTgt>
                                        </p:tgtEl>
                                        <p:attrNameLst>
                                          <p:attrName>style.visibility</p:attrName>
                                        </p:attrNameLst>
                                      </p:cBhvr>
                                      <p:to>
                                        <p:strVal val="visible"/>
                                      </p:to>
                                    </p:set>
                                    <p:animEffect transition="in" filter="slide(fromBottom)">
                                      <p:cBhvr>
                                        <p:cTn id="15" dur="500"/>
                                        <p:tgtEl>
                                          <p:spTgt spid="186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p:bldP spid="18637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571500" y="533400"/>
            <a:ext cx="8001000" cy="914400"/>
          </a:xfrm>
        </p:spPr>
        <p:txBody>
          <a:bodyPr>
            <a:normAutofit fontScale="90000"/>
          </a:bodyPr>
          <a:lstStyle/>
          <a:p>
            <a:r>
              <a:rPr lang="en-US" dirty="0"/>
              <a:t>Types of Stock Market Transactions</a:t>
            </a:r>
          </a:p>
        </p:txBody>
      </p:sp>
      <p:sp>
        <p:nvSpPr>
          <p:cNvPr id="187395" name="Rectangle 3"/>
          <p:cNvSpPr>
            <a:spLocks noGrp="1" noChangeArrowheads="1"/>
          </p:cNvSpPr>
          <p:nvPr>
            <p:ph type="body" idx="1"/>
          </p:nvPr>
        </p:nvSpPr>
        <p:spPr>
          <a:xfrm>
            <a:off x="762000" y="1828800"/>
            <a:ext cx="7848600" cy="4343400"/>
          </a:xfrm>
        </p:spPr>
        <p:txBody>
          <a:bodyPr/>
          <a:lstStyle/>
          <a:p>
            <a:pPr marL="711200" indent="-609600">
              <a:lnSpc>
                <a:spcPct val="100000"/>
              </a:lnSpc>
              <a:buFont typeface="Arial" charset="0"/>
              <a:buAutoNum type="arabicPeriod"/>
            </a:pPr>
            <a:r>
              <a:rPr lang="en-US" dirty="0"/>
              <a:t>Secondary market</a:t>
            </a:r>
          </a:p>
          <a:p>
            <a:pPr marL="1101725" lvl="1" indent="-533400">
              <a:lnSpc>
                <a:spcPct val="90000"/>
              </a:lnSpc>
            </a:pPr>
            <a:r>
              <a:rPr lang="en-US" dirty="0"/>
              <a:t>trading existing stocks</a:t>
            </a:r>
          </a:p>
          <a:p>
            <a:pPr marL="711200" indent="-609600">
              <a:lnSpc>
                <a:spcPct val="100000"/>
              </a:lnSpc>
              <a:buFont typeface="Arial" charset="0"/>
              <a:buAutoNum type="arabicPeriod"/>
            </a:pPr>
            <a:r>
              <a:rPr lang="en-US" dirty="0"/>
              <a:t>Primary market</a:t>
            </a:r>
          </a:p>
          <a:p>
            <a:pPr marL="1101725" lvl="1" indent="-533400">
              <a:lnSpc>
                <a:spcPct val="90000"/>
              </a:lnSpc>
            </a:pPr>
            <a:r>
              <a:rPr lang="en-US" dirty="0"/>
              <a:t>existing firm issues additional shares</a:t>
            </a:r>
          </a:p>
          <a:p>
            <a:pPr marL="711200" indent="-609600">
              <a:lnSpc>
                <a:spcPct val="100000"/>
              </a:lnSpc>
              <a:buFont typeface="Arial" charset="0"/>
              <a:buAutoNum type="arabicPeriod"/>
            </a:pPr>
            <a:r>
              <a:rPr lang="en-US" dirty="0"/>
              <a:t>Initial Public Offering (IPO)</a:t>
            </a:r>
          </a:p>
          <a:p>
            <a:pPr marL="1101725" lvl="1" indent="-533400">
              <a:lnSpc>
                <a:spcPct val="90000"/>
              </a:lnSpc>
            </a:pPr>
            <a:r>
              <a:rPr lang="en-US" dirty="0"/>
              <a:t>privately held company offers stock to the public for the first time </a:t>
            </a:r>
          </a:p>
          <a:p>
            <a:pPr marL="1101725" lvl="1" indent="-533400">
              <a:lnSpc>
                <a:spcPct val="90000"/>
              </a:lnSpc>
            </a:pPr>
            <a:r>
              <a:rPr lang="en-US" dirty="0"/>
              <a:t>called “going public”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slide(fromTop)">
                                      <p:cBhvr>
                                        <p:cTn id="7" dur="500"/>
                                        <p:tgtEl>
                                          <p:spTgt spid="18739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87395">
                                            <p:txEl>
                                              <p:pRg st="0" end="0"/>
                                            </p:txEl>
                                          </p:spTgt>
                                        </p:tgtEl>
                                        <p:attrNameLst>
                                          <p:attrName>style.visibility</p:attrName>
                                        </p:attrNameLst>
                                      </p:cBhvr>
                                      <p:to>
                                        <p:strVal val="visible"/>
                                      </p:to>
                                    </p:set>
                                    <p:animEffect transition="in" filter="slide(fromBottom)">
                                      <p:cBhvr>
                                        <p:cTn id="11" dur="500"/>
                                        <p:tgtEl>
                                          <p:spTgt spid="187395">
                                            <p:txEl>
                                              <p:pRg st="0" end="0"/>
                                            </p:txEl>
                                          </p:spTgt>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87395">
                                            <p:txEl>
                                              <p:pRg st="1" end="1"/>
                                            </p:txEl>
                                          </p:spTgt>
                                        </p:tgtEl>
                                        <p:attrNameLst>
                                          <p:attrName>style.visibility</p:attrName>
                                        </p:attrNameLst>
                                      </p:cBhvr>
                                      <p:to>
                                        <p:strVal val="visible"/>
                                      </p:to>
                                    </p:set>
                                    <p:anim calcmode="lin" valueType="num">
                                      <p:cBhvr additive="base">
                                        <p:cTn id="15" dur="500" fill="hold"/>
                                        <p:tgtEl>
                                          <p:spTgt spid="18739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87395">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87395">
                                            <p:txEl>
                                              <p:pRg st="2" end="2"/>
                                            </p:txEl>
                                          </p:spTgt>
                                        </p:tgtEl>
                                        <p:attrNameLst>
                                          <p:attrName>style.visibility</p:attrName>
                                        </p:attrNameLst>
                                      </p:cBhvr>
                                      <p:to>
                                        <p:strVal val="visible"/>
                                      </p:to>
                                    </p:set>
                                    <p:animEffect transition="in" filter="slide(fromBottom)">
                                      <p:cBhvr>
                                        <p:cTn id="20" dur="500"/>
                                        <p:tgtEl>
                                          <p:spTgt spid="187395">
                                            <p:txEl>
                                              <p:pRg st="2" end="2"/>
                                            </p:txEl>
                                          </p:spTgt>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187395">
                                            <p:txEl>
                                              <p:pRg st="3" end="3"/>
                                            </p:txEl>
                                          </p:spTgt>
                                        </p:tgtEl>
                                        <p:attrNameLst>
                                          <p:attrName>style.visibility</p:attrName>
                                        </p:attrNameLst>
                                      </p:cBhvr>
                                      <p:to>
                                        <p:strVal val="visible"/>
                                      </p:to>
                                    </p:set>
                                    <p:anim calcmode="lin" valueType="num">
                                      <p:cBhvr additive="base">
                                        <p:cTn id="24" dur="500" fill="hold"/>
                                        <p:tgtEl>
                                          <p:spTgt spid="187395">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7395">
                                            <p:txEl>
                                              <p:pRg st="3" end="3"/>
                                            </p:txEl>
                                          </p:spTgt>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2" presetClass="entr" presetSubtype="4" fill="hold" grpId="0" nodeType="afterEffect">
                                  <p:stCondLst>
                                    <p:cond delay="0"/>
                                  </p:stCondLst>
                                  <p:childTnLst>
                                    <p:set>
                                      <p:cBhvr>
                                        <p:cTn id="28" dur="1" fill="hold">
                                          <p:stCondLst>
                                            <p:cond delay="0"/>
                                          </p:stCondLst>
                                        </p:cTn>
                                        <p:tgtEl>
                                          <p:spTgt spid="187395">
                                            <p:txEl>
                                              <p:pRg st="4" end="4"/>
                                            </p:txEl>
                                          </p:spTgt>
                                        </p:tgtEl>
                                        <p:attrNameLst>
                                          <p:attrName>style.visibility</p:attrName>
                                        </p:attrNameLst>
                                      </p:cBhvr>
                                      <p:to>
                                        <p:strVal val="visible"/>
                                      </p:to>
                                    </p:set>
                                    <p:animEffect transition="in" filter="slide(fromBottom)">
                                      <p:cBhvr>
                                        <p:cTn id="29" dur="500"/>
                                        <p:tgtEl>
                                          <p:spTgt spid="187395">
                                            <p:txEl>
                                              <p:pRg st="4" end="4"/>
                                            </p:txEl>
                                          </p:spTgt>
                                        </p:tgtEl>
                                      </p:cBhvr>
                                    </p:animEffect>
                                  </p:childTnLst>
                                </p:cTn>
                              </p:par>
                            </p:childTnLst>
                          </p:cTn>
                        </p:par>
                        <p:par>
                          <p:cTn id="30" fill="hold">
                            <p:stCondLst>
                              <p:cond delay="3000"/>
                            </p:stCondLst>
                            <p:childTnLst>
                              <p:par>
                                <p:cTn id="31" presetID="2" presetClass="entr" presetSubtype="2" fill="hold" grpId="0" nodeType="afterEffect">
                                  <p:stCondLst>
                                    <p:cond delay="0"/>
                                  </p:stCondLst>
                                  <p:childTnLst>
                                    <p:set>
                                      <p:cBhvr>
                                        <p:cTn id="32" dur="1" fill="hold">
                                          <p:stCondLst>
                                            <p:cond delay="0"/>
                                          </p:stCondLst>
                                        </p:cTn>
                                        <p:tgtEl>
                                          <p:spTgt spid="187395">
                                            <p:txEl>
                                              <p:pRg st="5" end="5"/>
                                            </p:txEl>
                                          </p:spTgt>
                                        </p:tgtEl>
                                        <p:attrNameLst>
                                          <p:attrName>style.visibility</p:attrName>
                                        </p:attrNameLst>
                                      </p:cBhvr>
                                      <p:to>
                                        <p:strVal val="visible"/>
                                      </p:to>
                                    </p:set>
                                    <p:anim calcmode="lin" valueType="num">
                                      <p:cBhvr additive="base">
                                        <p:cTn id="33" dur="500" fill="hold"/>
                                        <p:tgtEl>
                                          <p:spTgt spid="18739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87395">
                                            <p:txEl>
                                              <p:pRg st="5" end="5"/>
                                            </p:txEl>
                                          </p:spTgt>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187395">
                                            <p:txEl>
                                              <p:pRg st="6" end="6"/>
                                            </p:txEl>
                                          </p:spTgt>
                                        </p:tgtEl>
                                        <p:attrNameLst>
                                          <p:attrName>style.visibility</p:attrName>
                                        </p:attrNameLst>
                                      </p:cBhvr>
                                      <p:to>
                                        <p:strVal val="visible"/>
                                      </p:to>
                                    </p:set>
                                    <p:anim calcmode="lin" valueType="num">
                                      <p:cBhvr additive="base">
                                        <p:cTn id="38" dur="500" fill="hold"/>
                                        <p:tgtEl>
                                          <p:spTgt spid="187395">
                                            <p:txEl>
                                              <p:pRg st="6" end="6"/>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8739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p:bldP spid="1873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The Physical Stock Exchanges</a:t>
            </a:r>
          </a:p>
        </p:txBody>
      </p:sp>
      <p:sp>
        <p:nvSpPr>
          <p:cNvPr id="188419" name="Rectangle 3"/>
          <p:cNvSpPr>
            <a:spLocks noGrp="1" noChangeArrowheads="1"/>
          </p:cNvSpPr>
          <p:nvPr>
            <p:ph type="body" idx="1"/>
          </p:nvPr>
        </p:nvSpPr>
        <p:spPr/>
        <p:txBody>
          <a:bodyPr/>
          <a:lstStyle/>
          <a:p>
            <a:r>
              <a:rPr lang="en-US" dirty="0"/>
              <a:t>Physical exchanges</a:t>
            </a:r>
          </a:p>
          <a:p>
            <a:pPr lvl="1"/>
            <a:r>
              <a:rPr lang="en-US" dirty="0"/>
              <a:t>New York Stock Exchange (NYSE)</a:t>
            </a:r>
          </a:p>
          <a:p>
            <a:pPr lvl="1"/>
            <a:r>
              <a:rPr lang="en-US" dirty="0"/>
              <a:t>American Stock Exchange (AMEX)</a:t>
            </a:r>
          </a:p>
          <a:p>
            <a:pPr lvl="1"/>
            <a:r>
              <a:rPr lang="en-US" dirty="0"/>
              <a:t>Chicago Stock Exchange (CHX)</a:t>
            </a:r>
          </a:p>
          <a:p>
            <a:pPr lvl="1"/>
            <a:r>
              <a:rPr lang="en-US" dirty="0"/>
              <a:t>Philadelphia Stock Exchange (PHLX)</a:t>
            </a:r>
          </a:p>
          <a:p>
            <a:pPr lvl="1"/>
            <a:r>
              <a:rPr lang="en-US" dirty="0"/>
              <a:t>HOSE</a:t>
            </a:r>
          </a:p>
          <a:p>
            <a:pPr lvl="1"/>
            <a:r>
              <a:rPr lang="en-US" dirty="0"/>
              <a:t>HNX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slide(fromTop)">
                                      <p:cBhvr>
                                        <p:cTn id="7" dur="500"/>
                                        <p:tgtEl>
                                          <p:spTgt spid="18841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88419">
                                            <p:txEl>
                                              <p:pRg st="0" end="0"/>
                                            </p:txEl>
                                          </p:spTgt>
                                        </p:tgtEl>
                                        <p:attrNameLst>
                                          <p:attrName>style.visibility</p:attrName>
                                        </p:attrNameLst>
                                      </p:cBhvr>
                                      <p:to>
                                        <p:strVal val="visible"/>
                                      </p:to>
                                    </p:set>
                                    <p:animEffect transition="in" filter="slide(fromBottom)">
                                      <p:cBhvr>
                                        <p:cTn id="11" dur="500"/>
                                        <p:tgtEl>
                                          <p:spTgt spid="188419">
                                            <p:txEl>
                                              <p:pRg st="0" end="0"/>
                                            </p:txEl>
                                          </p:spTgt>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188419">
                                            <p:txEl>
                                              <p:pRg st="1" end="1"/>
                                            </p:txEl>
                                          </p:spTgt>
                                        </p:tgtEl>
                                        <p:attrNameLst>
                                          <p:attrName>style.visibility</p:attrName>
                                        </p:attrNameLst>
                                      </p:cBhvr>
                                      <p:to>
                                        <p:strVal val="visible"/>
                                      </p:to>
                                    </p:set>
                                    <p:animEffect transition="in" filter="slide(fromBottom)">
                                      <p:cBhvr>
                                        <p:cTn id="14" dur="500"/>
                                        <p:tgtEl>
                                          <p:spTgt spid="188419">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slide(fromBottom)">
                                      <p:cBhvr>
                                        <p:cTn id="17" dur="500"/>
                                        <p:tgtEl>
                                          <p:spTgt spid="188419">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88419">
                                            <p:txEl>
                                              <p:pRg st="3" end="3"/>
                                            </p:txEl>
                                          </p:spTgt>
                                        </p:tgtEl>
                                        <p:attrNameLst>
                                          <p:attrName>style.visibility</p:attrName>
                                        </p:attrNameLst>
                                      </p:cBhvr>
                                      <p:to>
                                        <p:strVal val="visible"/>
                                      </p:to>
                                    </p:set>
                                    <p:animEffect transition="in" filter="slide(fromBottom)">
                                      <p:cBhvr>
                                        <p:cTn id="20" dur="500"/>
                                        <p:tgtEl>
                                          <p:spTgt spid="188419">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88419">
                                            <p:txEl>
                                              <p:pRg st="4" end="4"/>
                                            </p:txEl>
                                          </p:spTgt>
                                        </p:tgtEl>
                                        <p:attrNameLst>
                                          <p:attrName>style.visibility</p:attrName>
                                        </p:attrNameLst>
                                      </p:cBhvr>
                                      <p:to>
                                        <p:strVal val="visible"/>
                                      </p:to>
                                    </p:set>
                                    <p:animEffect transition="in" filter="slide(fromBottom)">
                                      <p:cBhvr>
                                        <p:cTn id="23" dur="500"/>
                                        <p:tgtEl>
                                          <p:spTgt spid="188419">
                                            <p:txEl>
                                              <p:pRg st="4" end="4"/>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88419">
                                            <p:txEl>
                                              <p:pRg st="5" end="5"/>
                                            </p:txEl>
                                          </p:spTgt>
                                        </p:tgtEl>
                                        <p:attrNameLst>
                                          <p:attrName>style.visibility</p:attrName>
                                        </p:attrNameLst>
                                      </p:cBhvr>
                                      <p:to>
                                        <p:strVal val="visible"/>
                                      </p:to>
                                    </p:set>
                                    <p:animEffect transition="in" filter="slide(fromBottom)">
                                      <p:cBhvr>
                                        <p:cTn id="26" dur="500"/>
                                        <p:tgtEl>
                                          <p:spTgt spid="188419">
                                            <p:txEl>
                                              <p:pRg st="5" end="5"/>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88419">
                                            <p:txEl>
                                              <p:pRg st="6" end="6"/>
                                            </p:txEl>
                                          </p:spTgt>
                                        </p:tgtEl>
                                        <p:attrNameLst>
                                          <p:attrName>style.visibility</p:attrName>
                                        </p:attrNameLst>
                                      </p:cBhvr>
                                      <p:to>
                                        <p:strVal val="visible"/>
                                      </p:to>
                                    </p:set>
                                    <p:animEffect transition="in" filter="slide(fromBottom)">
                                      <p:cBhvr>
                                        <p:cTn id="29" dur="500"/>
                                        <p:tgtEl>
                                          <p:spTgt spid="188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P spid="1884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r>
              <a:rPr lang="en-US" sz="4000"/>
              <a:t>Securities Traded in Financial Markets	</a:t>
            </a:r>
          </a:p>
        </p:txBody>
      </p:sp>
      <p:sp>
        <p:nvSpPr>
          <p:cNvPr id="66563" name="Rectangle 3"/>
          <p:cNvSpPr>
            <a:spLocks noGrp="1" noChangeArrowheads="1"/>
          </p:cNvSpPr>
          <p:nvPr>
            <p:ph type="body" idx="1"/>
          </p:nvPr>
        </p:nvSpPr>
        <p:spPr/>
        <p:txBody>
          <a:bodyPr/>
          <a:lstStyle/>
          <a:p>
            <a:r>
              <a:rPr lang="en-US"/>
              <a:t>Money market securities</a:t>
            </a:r>
          </a:p>
          <a:p>
            <a:pPr lvl="1"/>
            <a:r>
              <a:rPr lang="en-US" b="1"/>
              <a:t>Money market securities</a:t>
            </a:r>
            <a:r>
              <a:rPr lang="en-US"/>
              <a:t> are debt securities with a maturity of one year or less</a:t>
            </a:r>
          </a:p>
          <a:p>
            <a:pPr lvl="1"/>
            <a:r>
              <a:rPr lang="en-US"/>
              <a:t>Characteristics:</a:t>
            </a:r>
          </a:p>
          <a:p>
            <a:pPr lvl="2"/>
            <a:r>
              <a:rPr lang="en-US"/>
              <a:t>Liquid</a:t>
            </a:r>
          </a:p>
          <a:p>
            <a:pPr lvl="2"/>
            <a:r>
              <a:rPr lang="en-US"/>
              <a:t>Low expected return</a:t>
            </a:r>
          </a:p>
          <a:p>
            <a:pPr lvl="2"/>
            <a:r>
              <a:rPr lang="en-US"/>
              <a:t>Low degree of risk</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fontScale="90000"/>
          </a:bodyPr>
          <a:lstStyle/>
          <a:p>
            <a:r>
              <a:rPr lang="en-US" sz="4000"/>
              <a:t>Securities Traded in Financial Markets	 (cont’d)</a:t>
            </a:r>
          </a:p>
        </p:txBody>
      </p:sp>
      <p:sp>
        <p:nvSpPr>
          <p:cNvPr id="116739" name="Rectangle 3"/>
          <p:cNvSpPr>
            <a:spLocks noGrp="1" noChangeArrowheads="1"/>
          </p:cNvSpPr>
          <p:nvPr>
            <p:ph type="body" idx="1"/>
          </p:nvPr>
        </p:nvSpPr>
        <p:spPr/>
        <p:txBody>
          <a:bodyPr/>
          <a:lstStyle/>
          <a:p>
            <a:r>
              <a:rPr lang="en-US"/>
              <a:t>Capital market securities</a:t>
            </a:r>
          </a:p>
          <a:p>
            <a:pPr lvl="1"/>
            <a:r>
              <a:rPr lang="en-US" b="1"/>
              <a:t>Capital market securities</a:t>
            </a:r>
            <a:r>
              <a:rPr lang="en-US"/>
              <a:t> are those with a maturity of more than one year</a:t>
            </a:r>
          </a:p>
          <a:p>
            <a:pPr lvl="2"/>
            <a:r>
              <a:rPr lang="en-US"/>
              <a:t>Bonds and mortgages</a:t>
            </a:r>
          </a:p>
          <a:p>
            <a:pPr lvl="2"/>
            <a:r>
              <a:rPr lang="en-US"/>
              <a:t>Stocks</a:t>
            </a:r>
          </a:p>
          <a:p>
            <a:pPr lvl="1"/>
            <a:r>
              <a:rPr lang="en-US"/>
              <a:t>Capital market securities have a higher expected return and more risk than money market securities</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fontScale="90000"/>
          </a:bodyPr>
          <a:lstStyle/>
          <a:p>
            <a:r>
              <a:rPr lang="en-US" sz="4000"/>
              <a:t>Securities Traded in Financial Markets	 (cont’d)</a:t>
            </a:r>
          </a:p>
        </p:txBody>
      </p:sp>
      <p:sp>
        <p:nvSpPr>
          <p:cNvPr id="118787" name="Rectangle 3"/>
          <p:cNvSpPr>
            <a:spLocks noGrp="1" noChangeArrowheads="1"/>
          </p:cNvSpPr>
          <p:nvPr>
            <p:ph type="body" idx="1"/>
          </p:nvPr>
        </p:nvSpPr>
        <p:spPr/>
        <p:txBody>
          <a:bodyPr/>
          <a:lstStyle/>
          <a:p>
            <a:r>
              <a:rPr lang="en-US"/>
              <a:t>Bonds and mortgages</a:t>
            </a:r>
          </a:p>
          <a:p>
            <a:pPr lvl="1"/>
            <a:r>
              <a:rPr lang="en-US"/>
              <a:t>Bonds are long-term debt obligations issued by corporations and government agencies</a:t>
            </a:r>
          </a:p>
          <a:p>
            <a:pPr lvl="1"/>
            <a:r>
              <a:rPr lang="en-US"/>
              <a:t>Mortgages are long-term debt obligations created to finance the purchase of real estate</a:t>
            </a:r>
          </a:p>
          <a:p>
            <a:pPr lvl="1"/>
            <a:r>
              <a:rPr lang="en-US"/>
              <a:t>Bonds and mortgages specify the amount and timing of interest and principal payments</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fontScale="90000"/>
          </a:bodyPr>
          <a:lstStyle/>
          <a:p>
            <a:r>
              <a:rPr lang="en-US" sz="4000"/>
              <a:t>Securities Traded in Financial Markets	 (cont’d)</a:t>
            </a:r>
          </a:p>
        </p:txBody>
      </p:sp>
      <p:sp>
        <p:nvSpPr>
          <p:cNvPr id="120835" name="Rectangle 3"/>
          <p:cNvSpPr>
            <a:spLocks noGrp="1" noChangeArrowheads="1"/>
          </p:cNvSpPr>
          <p:nvPr>
            <p:ph type="body" idx="1"/>
          </p:nvPr>
        </p:nvSpPr>
        <p:spPr/>
        <p:txBody>
          <a:bodyPr/>
          <a:lstStyle/>
          <a:p>
            <a:r>
              <a:rPr lang="en-US"/>
              <a:t>Stocks</a:t>
            </a:r>
          </a:p>
          <a:p>
            <a:pPr lvl="1"/>
            <a:r>
              <a:rPr lang="en-US"/>
              <a:t>Stocks (equity) are certificates representing partial ownership in corporations</a:t>
            </a:r>
          </a:p>
          <a:p>
            <a:pPr lvl="1"/>
            <a:r>
              <a:rPr lang="en-US"/>
              <a:t>Investors may earn a return by receiving dividends and capital gains</a:t>
            </a:r>
          </a:p>
          <a:p>
            <a:pPr lvl="1"/>
            <a:r>
              <a:rPr lang="en-US"/>
              <a:t>Stocks have a higher expected return and higher risk than long-term debt securities</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fontScale="90000"/>
          </a:bodyPr>
          <a:lstStyle/>
          <a:p>
            <a:r>
              <a:rPr lang="en-US" sz="4000"/>
              <a:t>Securities Traded in Financial Markets	 (cont’d)</a:t>
            </a:r>
          </a:p>
        </p:txBody>
      </p:sp>
      <p:sp>
        <p:nvSpPr>
          <p:cNvPr id="122883" name="Rectangle 3"/>
          <p:cNvSpPr>
            <a:spLocks noGrp="1" noChangeArrowheads="1"/>
          </p:cNvSpPr>
          <p:nvPr>
            <p:ph type="body" idx="1"/>
          </p:nvPr>
        </p:nvSpPr>
        <p:spPr>
          <a:xfrm>
            <a:off x="457200" y="1600200"/>
            <a:ext cx="8229600" cy="4800600"/>
          </a:xfrm>
        </p:spPr>
        <p:txBody>
          <a:bodyPr/>
          <a:lstStyle/>
          <a:p>
            <a:r>
              <a:rPr lang="en-US" sz="2800" dirty="0"/>
              <a:t>Derivative securities</a:t>
            </a:r>
          </a:p>
          <a:p>
            <a:pPr lvl="1"/>
            <a:r>
              <a:rPr lang="en-US" sz="2400" b="1" dirty="0"/>
              <a:t>Derivative securities</a:t>
            </a:r>
            <a:r>
              <a:rPr lang="en-US" sz="2400" dirty="0"/>
              <a:t> are financial contracts whose values are derived from the values of underlying assets</a:t>
            </a:r>
          </a:p>
          <a:p>
            <a:pPr lvl="1"/>
            <a:r>
              <a:rPr lang="en-US" sz="2400" b="1" dirty="0"/>
              <a:t>Speculating</a:t>
            </a:r>
            <a:r>
              <a:rPr lang="en-US" sz="2400" dirty="0"/>
              <a:t> with derivatives allow investors to benefit from increases or decreases in the underlying asset</a:t>
            </a:r>
          </a:p>
          <a:p>
            <a:pPr lvl="1"/>
            <a:r>
              <a:rPr lang="en-US" sz="2400" b="1" dirty="0"/>
              <a:t>Risk management</a:t>
            </a:r>
            <a:r>
              <a:rPr lang="en-US" sz="2400" dirty="0"/>
              <a:t> with derivatives generates gains if the value of the underlying security declines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t>
            </a:r>
          </a:p>
        </p:txBody>
      </p:sp>
      <p:sp>
        <p:nvSpPr>
          <p:cNvPr id="3" name="Content Placeholder 2"/>
          <p:cNvSpPr>
            <a:spLocks noGrp="1"/>
          </p:cNvSpPr>
          <p:nvPr>
            <p:ph idx="1"/>
          </p:nvPr>
        </p:nvSpPr>
        <p:spPr/>
        <p:txBody>
          <a:bodyPr/>
          <a:lstStyle/>
          <a:p>
            <a:r>
              <a:rPr lang="en-US" dirty="0"/>
              <a:t>Performance: 10%</a:t>
            </a:r>
          </a:p>
          <a:p>
            <a:r>
              <a:rPr lang="en-US" dirty="0"/>
              <a:t>Mid-term test : 30%</a:t>
            </a:r>
          </a:p>
          <a:p>
            <a:r>
              <a:rPr lang="en-US" dirty="0"/>
              <a:t>Final exam: 60%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9763"/>
          </a:xfrm>
        </p:spPr>
        <p:txBody>
          <a:bodyPr/>
          <a:lstStyle/>
          <a:p>
            <a:pPr algn="ctr">
              <a:buNone/>
            </a:pPr>
            <a:r>
              <a:rPr lang="en-US" sz="4000" dirty="0">
                <a:solidFill>
                  <a:srgbClr val="FF0000"/>
                </a:solidFill>
              </a:rPr>
              <a:t>   The importance of financial intermediaries to securities markets</a:t>
            </a:r>
          </a:p>
          <a:p>
            <a:pPr algn="ct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42698" name="Rectangle 10"/>
          <p:cNvSpPr>
            <a:spLocks noGrp="1" noChangeArrowheads="1"/>
          </p:cNvSpPr>
          <p:nvPr>
            <p:ph type="title"/>
          </p:nvPr>
        </p:nvSpPr>
        <p:spPr/>
        <p:txBody>
          <a:bodyPr>
            <a:normAutofit fontScale="90000"/>
          </a:bodyPr>
          <a:lstStyle/>
          <a:p>
            <a:r>
              <a:rPr lang="en-US"/>
              <a:t>Obstacles to Matching Savers and Borrowers</a:t>
            </a:r>
          </a:p>
        </p:txBody>
      </p:sp>
      <p:sp>
        <p:nvSpPr>
          <p:cNvPr id="242699" name="Rectangle 11"/>
          <p:cNvSpPr>
            <a:spLocks noGrp="1" noChangeArrowheads="1"/>
          </p:cNvSpPr>
          <p:nvPr>
            <p:ph type="body" idx="1"/>
          </p:nvPr>
        </p:nvSpPr>
        <p:spPr>
          <a:xfrm>
            <a:off x="457200" y="1600200"/>
            <a:ext cx="8229600" cy="4724400"/>
          </a:xfrm>
        </p:spPr>
        <p:txBody>
          <a:bodyPr/>
          <a:lstStyle/>
          <a:p>
            <a:r>
              <a:rPr lang="en-US" dirty="0">
                <a:solidFill>
                  <a:srgbClr val="FF0000"/>
                </a:solidFill>
              </a:rPr>
              <a:t>Transactions costs:</a:t>
            </a:r>
            <a:r>
              <a:rPr lang="en-US" dirty="0"/>
              <a:t> costs of buying and selling a financial instrument. </a:t>
            </a:r>
            <a:r>
              <a:rPr lang="en-US" dirty="0">
                <a:sym typeface="Wingdings" pitchFamily="2" charset="2"/>
              </a:rPr>
              <a:t> </a:t>
            </a:r>
            <a:r>
              <a:rPr lang="en-US" dirty="0"/>
              <a:t>Financial intermediaries reduce transactions costs by exploiting economies of scale.</a:t>
            </a:r>
          </a:p>
          <a:p>
            <a:r>
              <a:rPr lang="en-US" dirty="0">
                <a:solidFill>
                  <a:srgbClr val="FF0000"/>
                </a:solidFill>
              </a:rPr>
              <a:t>Information costs:</a:t>
            </a:r>
            <a:r>
              <a:rPr lang="en-US" dirty="0"/>
              <a:t> costs to determine the creditworthiness and monitor the use of funds. </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447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44744" name="Rectangle 8"/>
          <p:cNvSpPr>
            <a:spLocks noGrp="1" noChangeArrowheads="1"/>
          </p:cNvSpPr>
          <p:nvPr>
            <p:ph type="title"/>
          </p:nvPr>
        </p:nvSpPr>
        <p:spPr>
          <a:xfrm>
            <a:off x="457200" y="0"/>
            <a:ext cx="8229600" cy="1143000"/>
          </a:xfrm>
        </p:spPr>
        <p:txBody>
          <a:bodyPr/>
          <a:lstStyle/>
          <a:p>
            <a:r>
              <a:rPr lang="en-US" dirty="0"/>
              <a:t>Information Problems</a:t>
            </a:r>
          </a:p>
        </p:txBody>
      </p:sp>
      <p:sp>
        <p:nvSpPr>
          <p:cNvPr id="244745" name="Rectangle 9"/>
          <p:cNvSpPr>
            <a:spLocks noGrp="1" noChangeArrowheads="1"/>
          </p:cNvSpPr>
          <p:nvPr>
            <p:ph type="body" idx="1"/>
          </p:nvPr>
        </p:nvSpPr>
        <p:spPr>
          <a:xfrm>
            <a:off x="457200" y="1219200"/>
            <a:ext cx="8229600" cy="4906963"/>
          </a:xfrm>
        </p:spPr>
        <p:txBody>
          <a:bodyPr>
            <a:normAutofit/>
          </a:bodyPr>
          <a:lstStyle/>
          <a:p>
            <a:r>
              <a:rPr lang="en-US" dirty="0"/>
              <a:t>Asymmetric information: one party has better information than the other.</a:t>
            </a:r>
          </a:p>
          <a:p>
            <a:r>
              <a:rPr lang="en-US" dirty="0">
                <a:solidFill>
                  <a:srgbClr val="FF0000"/>
                </a:solidFill>
              </a:rPr>
              <a:t>Adverse selection</a:t>
            </a:r>
            <a:r>
              <a:rPr lang="en-US" dirty="0"/>
              <a:t>: lender’s problem of sorting good risks from bad risks.</a:t>
            </a:r>
          </a:p>
          <a:p>
            <a:r>
              <a:rPr lang="en-US" dirty="0">
                <a:solidFill>
                  <a:srgbClr val="FF0000"/>
                </a:solidFill>
              </a:rPr>
              <a:t>Moral hazard</a:t>
            </a:r>
            <a:r>
              <a:rPr lang="en-US" dirty="0"/>
              <a:t>: (hidden action) is the risk (hazard) that the borrower will engage in activities that are undesirable (immoral) for the lender.</a:t>
            </a: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467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46792" name="Rectangle 8"/>
          <p:cNvSpPr>
            <a:spLocks noGrp="1" noChangeArrowheads="1"/>
          </p:cNvSpPr>
          <p:nvPr>
            <p:ph type="title"/>
          </p:nvPr>
        </p:nvSpPr>
        <p:spPr/>
        <p:txBody>
          <a:bodyPr/>
          <a:lstStyle/>
          <a:p>
            <a:r>
              <a:rPr lang="en-US" dirty="0"/>
              <a:t>Adverse Selection</a:t>
            </a:r>
          </a:p>
        </p:txBody>
      </p:sp>
      <p:sp>
        <p:nvSpPr>
          <p:cNvPr id="246793" name="Rectangle 9"/>
          <p:cNvSpPr>
            <a:spLocks noGrp="1" noChangeArrowheads="1"/>
          </p:cNvSpPr>
          <p:nvPr>
            <p:ph type="body" idx="1"/>
          </p:nvPr>
        </p:nvSpPr>
        <p:spPr/>
        <p:txBody>
          <a:bodyPr>
            <a:normAutofit/>
          </a:bodyPr>
          <a:lstStyle/>
          <a:p>
            <a:pPr>
              <a:lnSpc>
                <a:spcPct val="90000"/>
              </a:lnSpc>
            </a:pPr>
            <a:r>
              <a:rPr lang="en-US" dirty="0"/>
              <a:t>Lemon problem: asymmetric information in a market leads to adverse selection.</a:t>
            </a:r>
          </a:p>
          <a:p>
            <a:pPr>
              <a:lnSpc>
                <a:spcPct val="90000"/>
              </a:lnSpc>
            </a:pPr>
            <a:r>
              <a:rPr lang="en-US" dirty="0"/>
              <a:t>Lemon problem raises lending costs.</a:t>
            </a:r>
          </a:p>
          <a:p>
            <a:pPr>
              <a:lnSpc>
                <a:spcPct val="90000"/>
              </a:lnSpc>
            </a:pPr>
            <a:r>
              <a:rPr lang="en-US" dirty="0"/>
              <a:t>Lemon problems in the bond markets lead to </a:t>
            </a:r>
            <a:r>
              <a:rPr lang="en-US" dirty="0">
                <a:solidFill>
                  <a:srgbClr val="FF0000"/>
                </a:solidFill>
              </a:rPr>
              <a:t>credit rationing.</a:t>
            </a:r>
          </a:p>
          <a:p>
            <a:pPr>
              <a:lnSpc>
                <a:spcPct val="90000"/>
              </a:lnSpc>
            </a:pPr>
            <a:endParaRPr lang="en-US" dirty="0">
              <a:solidFill>
                <a:srgbClr val="FF0000"/>
              </a:solidFill>
            </a:endParaRPr>
          </a:p>
          <a:p>
            <a:pPr>
              <a:lnSpc>
                <a:spcPct val="90000"/>
              </a:lnSpc>
              <a:buNone/>
            </a:pPr>
            <a:r>
              <a:rPr lang="en-US" i="1" dirty="0"/>
              <a:t>Ref: STIGLITZ AND WEISS* (1981) Credit Rationing in Markets with Imperfect Information </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87" y="609600"/>
            <a:ext cx="8229600" cy="1143000"/>
          </a:xfrm>
        </p:spPr>
        <p:txBody>
          <a:bodyPr>
            <a:normAutofit fontScale="90000"/>
          </a:bodyPr>
          <a:lstStyle/>
          <a:p>
            <a:r>
              <a:rPr lang="en-US" dirty="0"/>
              <a:t>How to solve the problems arising </a:t>
            </a:r>
            <a:br>
              <a:rPr lang="en-US" dirty="0"/>
            </a:br>
            <a:r>
              <a:rPr lang="en-US" dirty="0"/>
              <a:t>from adverse selection?</a:t>
            </a:r>
            <a:br>
              <a:rPr lang="en-US" dirty="0"/>
            </a:br>
            <a:endParaRPr lang="en-US" dirty="0"/>
          </a:p>
        </p:txBody>
      </p:sp>
      <p:sp>
        <p:nvSpPr>
          <p:cNvPr id="3" name="Content Placeholder 2"/>
          <p:cNvSpPr>
            <a:spLocks noGrp="1"/>
          </p:cNvSpPr>
          <p:nvPr>
            <p:ph idx="1"/>
          </p:nvPr>
        </p:nvSpPr>
        <p:spPr/>
        <p:txBody>
          <a:bodyPr/>
          <a:lstStyle/>
          <a:p>
            <a:r>
              <a:rPr lang="en-US" sz="2800" dirty="0"/>
              <a:t>Private production and sale of information</a:t>
            </a:r>
          </a:p>
          <a:p>
            <a:pPr lvl="1"/>
            <a:r>
              <a:rPr lang="en-US" sz="2400" dirty="0"/>
              <a:t>Free-rider problem</a:t>
            </a:r>
          </a:p>
          <a:p>
            <a:pPr>
              <a:lnSpc>
                <a:spcPct val="90000"/>
              </a:lnSpc>
            </a:pPr>
            <a:r>
              <a:rPr lang="en-US" sz="2800" dirty="0"/>
              <a:t>Many countries set information disclosure requirements if a firm sells securities. </a:t>
            </a:r>
          </a:p>
          <a:p>
            <a:pPr>
              <a:spcBef>
                <a:spcPct val="50000"/>
              </a:spcBef>
            </a:pPr>
            <a:r>
              <a:rPr lang="en-US" sz="2800" dirty="0">
                <a:solidFill>
                  <a:srgbClr val="FF0000"/>
                </a:solidFill>
              </a:rPr>
              <a:t>Financial intermediation</a:t>
            </a:r>
          </a:p>
          <a:p>
            <a:pPr>
              <a:spcBef>
                <a:spcPct val="50000"/>
              </a:spcBef>
            </a:pPr>
            <a:r>
              <a:rPr lang="en-US" sz="2800" dirty="0"/>
              <a:t>Collateral and net worth</a:t>
            </a:r>
          </a:p>
          <a:p>
            <a:pPr>
              <a:spcBef>
                <a:spcPct val="50000"/>
              </a:spcBef>
            </a:pPr>
            <a:r>
              <a:rPr lang="en-US" sz="2600" i="1" dirty="0"/>
              <a:t>(Refer: </a:t>
            </a:r>
            <a:r>
              <a:rPr lang="en-US" sz="2600" i="1" dirty="0" err="1"/>
              <a:t>Mishkin</a:t>
            </a:r>
            <a:r>
              <a:rPr lang="en-US" sz="2600" i="1" dirty="0"/>
              <a:t> 7</a:t>
            </a:r>
            <a:r>
              <a:rPr lang="en-US" sz="2600" i="1" baseline="30000" dirty="0"/>
              <a:t>th</a:t>
            </a:r>
            <a:r>
              <a:rPr lang="en-US" sz="2600" i="1" dirty="0"/>
              <a:t> , The economics of Money, Banking and Financial Markets, Chapter 8)</a:t>
            </a:r>
          </a:p>
          <a:p>
            <a:pPr>
              <a:spcBef>
                <a:spcPct val="50000"/>
              </a:spcBef>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48840" name="Rectangle 8"/>
          <p:cNvSpPr>
            <a:spLocks noGrp="1" noChangeArrowheads="1"/>
          </p:cNvSpPr>
          <p:nvPr>
            <p:ph type="title"/>
          </p:nvPr>
        </p:nvSpPr>
        <p:spPr/>
        <p:txBody>
          <a:bodyPr/>
          <a:lstStyle/>
          <a:p>
            <a:r>
              <a:rPr lang="en-US" dirty="0">
                <a:solidFill>
                  <a:srgbClr val="FF0000"/>
                </a:solidFill>
              </a:rPr>
              <a:t>Moral Hazard</a:t>
            </a:r>
          </a:p>
        </p:txBody>
      </p:sp>
      <p:sp>
        <p:nvSpPr>
          <p:cNvPr id="248841" name="Rectangle 9"/>
          <p:cNvSpPr>
            <a:spLocks noGrp="1" noChangeArrowheads="1"/>
          </p:cNvSpPr>
          <p:nvPr>
            <p:ph type="body" idx="1"/>
          </p:nvPr>
        </p:nvSpPr>
        <p:spPr/>
        <p:txBody>
          <a:bodyPr/>
          <a:lstStyle/>
          <a:p>
            <a:pPr>
              <a:lnSpc>
                <a:spcPct val="90000"/>
              </a:lnSpc>
            </a:pPr>
            <a:r>
              <a:rPr lang="en-US" dirty="0"/>
              <a:t>Regulations on reporting by firms reduce the chance of fraud in equity financing.</a:t>
            </a:r>
          </a:p>
          <a:p>
            <a:pPr>
              <a:lnSpc>
                <a:spcPct val="90000"/>
              </a:lnSpc>
            </a:pPr>
            <a:r>
              <a:rPr lang="en-US" dirty="0"/>
              <a:t>Principal-agent problem: managers have different goals than the firm’s owners. 	</a:t>
            </a:r>
          </a:p>
          <a:p>
            <a:pPr>
              <a:lnSpc>
                <a:spcPct val="90000"/>
              </a:lnSpc>
            </a:pPr>
            <a:r>
              <a:rPr lang="en-US" dirty="0"/>
              <a:t>Moral hazard in debt financing is reduced with the use of restrictive covenants.</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Principal-Agent Problem: Solutions</a:t>
            </a:r>
          </a:p>
        </p:txBody>
      </p:sp>
      <p:sp>
        <p:nvSpPr>
          <p:cNvPr id="10243" name="Rectangle 3"/>
          <p:cNvSpPr>
            <a:spLocks noGrp="1" noChangeArrowheads="1"/>
          </p:cNvSpPr>
          <p:nvPr>
            <p:ph type="body" idx="1"/>
          </p:nvPr>
        </p:nvSpPr>
        <p:spPr>
          <a:xfrm>
            <a:off x="990600" y="1752600"/>
            <a:ext cx="7912100" cy="4495800"/>
          </a:xfrm>
        </p:spPr>
        <p:txBody>
          <a:bodyPr/>
          <a:lstStyle/>
          <a:p>
            <a:pPr>
              <a:lnSpc>
                <a:spcPct val="90000"/>
              </a:lnSpc>
            </a:pPr>
            <a:r>
              <a:rPr lang="en-US" sz="2800" dirty="0"/>
              <a:t>Monitoring</a:t>
            </a:r>
          </a:p>
          <a:p>
            <a:pPr>
              <a:lnSpc>
                <a:spcPct val="90000"/>
              </a:lnSpc>
              <a:spcBef>
                <a:spcPct val="40000"/>
              </a:spcBef>
            </a:pPr>
            <a:r>
              <a:rPr lang="en-US" sz="2800" dirty="0"/>
              <a:t>Government regulation to increase information</a:t>
            </a:r>
          </a:p>
          <a:p>
            <a:pPr>
              <a:lnSpc>
                <a:spcPct val="90000"/>
              </a:lnSpc>
              <a:spcBef>
                <a:spcPct val="40000"/>
              </a:spcBef>
            </a:pPr>
            <a:r>
              <a:rPr lang="en-US" sz="2800" dirty="0">
                <a:solidFill>
                  <a:srgbClr val="FF0000"/>
                </a:solidFill>
              </a:rPr>
              <a:t>Financial Intermediation</a:t>
            </a:r>
          </a:p>
          <a:p>
            <a:pPr>
              <a:lnSpc>
                <a:spcPct val="90000"/>
              </a:lnSpc>
              <a:spcBef>
                <a:spcPct val="40000"/>
              </a:spcBef>
            </a:pPr>
            <a:r>
              <a:rPr lang="en-US" sz="2800" dirty="0"/>
              <a:t>Debt Contracts</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50888" name="Rectangle 8"/>
          <p:cNvSpPr>
            <a:spLocks noGrp="1" noChangeArrowheads="1"/>
          </p:cNvSpPr>
          <p:nvPr>
            <p:ph type="title"/>
          </p:nvPr>
        </p:nvSpPr>
        <p:spPr/>
        <p:txBody>
          <a:bodyPr>
            <a:normAutofit fontScale="90000"/>
          </a:bodyPr>
          <a:lstStyle/>
          <a:p>
            <a:r>
              <a:rPr lang="en-US" dirty="0">
                <a:solidFill>
                  <a:srgbClr val="FF0000"/>
                </a:solidFill>
              </a:rPr>
              <a:t>Information Costs and Financial Intermediaries</a:t>
            </a:r>
          </a:p>
        </p:txBody>
      </p:sp>
      <p:sp>
        <p:nvSpPr>
          <p:cNvPr id="250889" name="Rectangle 9"/>
          <p:cNvSpPr>
            <a:spLocks noGrp="1" noChangeArrowheads="1"/>
          </p:cNvSpPr>
          <p:nvPr>
            <p:ph type="body" idx="1"/>
          </p:nvPr>
        </p:nvSpPr>
        <p:spPr/>
        <p:txBody>
          <a:bodyPr/>
          <a:lstStyle/>
          <a:p>
            <a:r>
              <a:rPr lang="en-US" dirty="0"/>
              <a:t>Financial intermediaries reduce adverse selection by specializing in gathering default risk information.</a:t>
            </a:r>
          </a:p>
          <a:p>
            <a:r>
              <a:rPr lang="en-US" dirty="0"/>
              <a:t>Banks’ information advantage largely accounts for their role in providing external financing.</a:t>
            </a:r>
          </a:p>
          <a:p>
            <a:r>
              <a:rPr lang="en-US" dirty="0"/>
              <a:t>Financial intermediaries deal with moral hazard through monitoring.	</a:t>
            </a: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228600" y="152400"/>
            <a:ext cx="7239000" cy="1143000"/>
          </a:xfrm>
        </p:spPr>
        <p:txBody>
          <a:bodyPr>
            <a:normAutofit fontScale="90000"/>
          </a:bodyPr>
          <a:lstStyle/>
          <a:p>
            <a:r>
              <a:rPr lang="en-US" sz="3600" dirty="0">
                <a:solidFill>
                  <a:srgbClr val="FF0000"/>
                </a:solidFill>
              </a:rPr>
              <a:t>Financial Intermediaries and Moral Hazard</a:t>
            </a:r>
          </a:p>
        </p:txBody>
      </p:sp>
      <p:sp>
        <p:nvSpPr>
          <p:cNvPr id="259075" name="Rectangle 3"/>
          <p:cNvSpPr>
            <a:spLocks noGrp="1" noChangeArrowheads="1"/>
          </p:cNvSpPr>
          <p:nvPr>
            <p:ph type="body" idx="1"/>
          </p:nvPr>
        </p:nvSpPr>
        <p:spPr>
          <a:xfrm>
            <a:off x="228600" y="1219200"/>
            <a:ext cx="8382000" cy="5257800"/>
          </a:xfrm>
        </p:spPr>
        <p:txBody>
          <a:bodyPr>
            <a:normAutofit/>
          </a:bodyPr>
          <a:lstStyle/>
          <a:p>
            <a:pPr>
              <a:lnSpc>
                <a:spcPct val="80000"/>
              </a:lnSpc>
            </a:pPr>
            <a:r>
              <a:rPr lang="en-US" sz="2500" dirty="0"/>
              <a:t>Large investors often have more success in reducing the free-rider problem: they have an incentive to closely monitor how agents use their funds</a:t>
            </a:r>
          </a:p>
          <a:p>
            <a:pPr lvl="1">
              <a:lnSpc>
                <a:spcPct val="80000"/>
              </a:lnSpc>
            </a:pPr>
            <a:r>
              <a:rPr lang="en-US" sz="2500" dirty="0"/>
              <a:t>When venture capital firms acquires equity in a new firm, the shares are not marketable to other investors, and the firm avoids the free-rider problem and can profit from its monitoring activities</a:t>
            </a:r>
          </a:p>
          <a:p>
            <a:pPr lvl="1">
              <a:lnSpc>
                <a:spcPct val="80000"/>
              </a:lnSpc>
            </a:pPr>
            <a:r>
              <a:rPr lang="en-US" sz="2500" dirty="0"/>
              <a:t>Private equity or corporate restructuring firms acquire large blocks of equity in mature firms</a:t>
            </a:r>
          </a:p>
          <a:p>
            <a:pPr>
              <a:lnSpc>
                <a:spcPct val="80000"/>
              </a:lnSpc>
            </a:pPr>
            <a:r>
              <a:rPr lang="en-US" sz="2500" dirty="0"/>
              <a:t>Financial Intermediaries, like banks, earn a profit by acting as delegated monitors for individual savers</a:t>
            </a:r>
          </a:p>
          <a:p>
            <a:pPr lvl="1">
              <a:lnSpc>
                <a:spcPct val="80000"/>
              </a:lnSpc>
              <a:buFontTx/>
              <a:buNone/>
            </a:pPr>
            <a:endParaRPr lang="en-US" sz="2500" dirty="0"/>
          </a:p>
        </p:txBody>
      </p:sp>
    </p:spTree>
  </p:cSld>
  <p:clrMapOvr>
    <a:masterClrMapping/>
  </p:clrMapOvr>
  <p:transition spd="med">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2590800"/>
            <a:ext cx="6781800" cy="1016000"/>
          </a:xfrm>
          <a:prstGeom prst="rect">
            <a:avLst/>
          </a:prstGeom>
          <a:noFill/>
        </p:spPr>
        <p:txBody>
          <a:bodyPr>
            <a:spAutoFit/>
          </a:bodyPr>
          <a:lstStyle/>
          <a:p>
            <a:pPr>
              <a:defRPr/>
            </a:pPr>
            <a:r>
              <a:rPr lang="en-US" sz="6000" b="1" dirty="0">
                <a:latin typeface="+mn-lt"/>
              </a:rPr>
              <a:t>End of Chapter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371600"/>
            <a:ext cx="8229600" cy="4754563"/>
          </a:xfrm>
        </p:spPr>
        <p:txBody>
          <a:bodyPr>
            <a:normAutofit/>
          </a:bodyPr>
          <a:lstStyle/>
          <a:p>
            <a:r>
              <a:rPr lang="en-US" dirty="0"/>
              <a:t>Chapter 1: Overview of Financial Markets and Institutions </a:t>
            </a:r>
          </a:p>
          <a:p>
            <a:r>
              <a:rPr lang="en-US" dirty="0"/>
              <a:t>Chapter 2: Interest Rates </a:t>
            </a:r>
          </a:p>
          <a:p>
            <a:r>
              <a:rPr lang="en-US" dirty="0"/>
              <a:t>Chapter 3: Money Markets </a:t>
            </a:r>
          </a:p>
          <a:p>
            <a:r>
              <a:rPr lang="en-US" dirty="0"/>
              <a:t>Chapter 4: Bond Markets</a:t>
            </a:r>
          </a:p>
          <a:p>
            <a:r>
              <a:rPr lang="en-US" dirty="0"/>
              <a:t>Chapter 5: Mortgage Markets</a:t>
            </a:r>
          </a:p>
          <a:p>
            <a:r>
              <a:rPr lang="en-US" dirty="0"/>
              <a:t>Chapter 6: The Stock Market</a:t>
            </a:r>
          </a:p>
          <a:p>
            <a:r>
              <a:rPr lang="en-US" dirty="0"/>
              <a:t>Chapter 7: Derivatives Markets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3600" b="1" dirty="0">
                <a:solidFill>
                  <a:srgbClr val="FF0000"/>
                </a:solidFill>
              </a:rPr>
              <a:t>CHAPTER 1</a:t>
            </a:r>
          </a:p>
          <a:p>
            <a:pPr algn="ctr">
              <a:buNone/>
            </a:pPr>
            <a:br>
              <a:rPr lang="en-US" sz="3600" b="1" i="1" dirty="0">
                <a:solidFill>
                  <a:schemeClr val="tx1"/>
                </a:solidFill>
              </a:rPr>
            </a:br>
            <a:r>
              <a:rPr lang="en-US" b="1" dirty="0">
                <a:solidFill>
                  <a:schemeClr val="tx1"/>
                </a:solidFill>
              </a:rPr>
              <a:t>OVERVIEW OF FINANCIAL MARKETS </a:t>
            </a:r>
            <a:br>
              <a:rPr lang="en-US" b="1" dirty="0">
                <a:solidFill>
                  <a:schemeClr val="tx1"/>
                </a:solidFill>
              </a:rPr>
            </a:br>
            <a:r>
              <a:rPr lang="en-US" b="1" dirty="0">
                <a:solidFill>
                  <a:schemeClr val="tx1"/>
                </a:solidFill>
              </a:rPr>
              <a:t>AND INSTITUTIONS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752600"/>
            <a:ext cx="8229600" cy="3810000"/>
          </a:xfrm>
        </p:spPr>
        <p:txBody>
          <a:bodyPr/>
          <a:lstStyle/>
          <a:p>
            <a:r>
              <a:rPr lang="en-US" dirty="0"/>
              <a:t>Overview of financial system and financial markets</a:t>
            </a:r>
          </a:p>
          <a:p>
            <a:r>
              <a:rPr lang="en-US" dirty="0"/>
              <a:t>Structure of financial markets</a:t>
            </a:r>
          </a:p>
          <a:p>
            <a:r>
              <a:rPr lang="en-US" dirty="0"/>
              <a:t>Financial Intermediaries</a:t>
            </a:r>
          </a:p>
          <a:p>
            <a:pPr>
              <a:buNone/>
            </a:pPr>
            <a:r>
              <a:rPr lang="en-US" sz="2500" i="1" dirty="0"/>
              <a:t>Ref: </a:t>
            </a:r>
            <a:r>
              <a:rPr lang="en-US" sz="2500" i="1" dirty="0" err="1"/>
              <a:t>Mishkin</a:t>
            </a:r>
            <a:r>
              <a:rPr lang="en-US" sz="2500" i="1" dirty="0"/>
              <a:t> &amp; Eakins, Financial </a:t>
            </a:r>
            <a:r>
              <a:rPr lang="en-US" sz="2500" i="1" dirty="0" err="1"/>
              <a:t>Markets+Institutions</a:t>
            </a:r>
            <a:r>
              <a:rPr lang="en-US" sz="2500" i="1" dirty="0"/>
              <a:t> (Ch1, 2)</a:t>
            </a:r>
          </a:p>
          <a:p>
            <a:pPr>
              <a:buNone/>
            </a:pPr>
            <a:r>
              <a:rPr lang="en-US" sz="2500" i="1" dirty="0"/>
              <a:t>        </a:t>
            </a:r>
            <a:r>
              <a:rPr lang="en-US" sz="2500" i="1" dirty="0" err="1"/>
              <a:t>Mishkin</a:t>
            </a:r>
            <a:r>
              <a:rPr lang="en-US" sz="2500" i="1" dirty="0"/>
              <a:t>, The economics of Money, Banking and Financial Markets (Ch1,2,8)</a:t>
            </a:r>
          </a:p>
          <a:p>
            <a:pPr>
              <a:buNone/>
            </a:pPr>
            <a:endParaRPr lang="en-US" sz="25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471488" indent="-471488">
              <a:spcAft>
                <a:spcPct val="20000"/>
              </a:spcAft>
            </a:pPr>
            <a:r>
              <a:rPr lang="en-AU" b="1" dirty="0"/>
              <a:t>Financial system</a:t>
            </a:r>
            <a:endParaRPr lang="en-US" b="1" dirty="0"/>
          </a:p>
        </p:txBody>
      </p:sp>
      <p:sp>
        <p:nvSpPr>
          <p:cNvPr id="7171" name="Rectangle 3"/>
          <p:cNvSpPr>
            <a:spLocks noGrp="1" noChangeArrowheads="1"/>
          </p:cNvSpPr>
          <p:nvPr>
            <p:ph type="body" idx="1"/>
          </p:nvPr>
        </p:nvSpPr>
        <p:spPr>
          <a:xfrm>
            <a:off x="0" y="1371600"/>
            <a:ext cx="9753600" cy="5486400"/>
          </a:xfrm>
        </p:spPr>
        <p:txBody>
          <a:bodyPr/>
          <a:lstStyle/>
          <a:p>
            <a:pPr eaLnBrk="1" hangingPunct="1">
              <a:spcBef>
                <a:spcPct val="50000"/>
              </a:spcBef>
              <a:buNone/>
            </a:pPr>
            <a:r>
              <a:rPr lang="en-US" sz="3000" b="1" dirty="0"/>
              <a:t>The Financial System</a:t>
            </a:r>
          </a:p>
          <a:p>
            <a:pPr eaLnBrk="1" hangingPunct="1">
              <a:spcBef>
                <a:spcPct val="50000"/>
              </a:spcBef>
              <a:buFontTx/>
              <a:buNone/>
            </a:pPr>
            <a:endParaRPr lang="en-US" sz="2600" dirty="0"/>
          </a:p>
          <a:p>
            <a:pPr eaLnBrk="1" hangingPunct="1">
              <a:buFontTx/>
              <a:buNone/>
            </a:pPr>
            <a:endParaRPr lang="en-US" sz="2600" dirty="0"/>
          </a:p>
        </p:txBody>
      </p:sp>
      <p:sp>
        <p:nvSpPr>
          <p:cNvPr id="7172" name="Text Box 2"/>
          <p:cNvSpPr txBox="1">
            <a:spLocks noChangeArrowheads="1"/>
          </p:cNvSpPr>
          <p:nvPr/>
        </p:nvSpPr>
        <p:spPr bwMode="auto">
          <a:xfrm>
            <a:off x="3352800" y="2057400"/>
            <a:ext cx="2438400" cy="533400"/>
          </a:xfrm>
          <a:prstGeom prst="rect">
            <a:avLst/>
          </a:prstGeom>
          <a:solidFill>
            <a:srgbClr val="FFFFFF"/>
          </a:solidFill>
          <a:ln w="9525">
            <a:solidFill>
              <a:srgbClr val="000000"/>
            </a:solidFill>
            <a:miter lim="800000"/>
            <a:headEnd/>
            <a:tailEnd/>
          </a:ln>
        </p:spPr>
        <p:txBody>
          <a:bodyPr/>
          <a:lstStyle/>
          <a:p>
            <a:pPr>
              <a:spcAft>
                <a:spcPts val="1000"/>
              </a:spcAft>
            </a:pPr>
            <a:r>
              <a:rPr lang="en-US" altLang="zh-CN" sz="2600">
                <a:latin typeface="Arial" charset="0"/>
                <a:ea typeface="SimSun" pitchFamily="2" charset="-122"/>
                <a:cs typeface="Arial" charset="0"/>
              </a:rPr>
              <a:t>Public Finance</a:t>
            </a:r>
            <a:endParaRPr lang="en-US" sz="2600">
              <a:latin typeface="Arial" charset="0"/>
              <a:ea typeface="SimSun" pitchFamily="2" charset="-122"/>
              <a:cs typeface="Arial" charset="0"/>
            </a:endParaRPr>
          </a:p>
        </p:txBody>
      </p:sp>
      <p:sp>
        <p:nvSpPr>
          <p:cNvPr id="7173" name="Text Box 3"/>
          <p:cNvSpPr txBox="1">
            <a:spLocks noChangeArrowheads="1"/>
          </p:cNvSpPr>
          <p:nvPr/>
        </p:nvSpPr>
        <p:spPr bwMode="auto">
          <a:xfrm>
            <a:off x="533400" y="5562600"/>
            <a:ext cx="2844800" cy="609600"/>
          </a:xfrm>
          <a:prstGeom prst="rect">
            <a:avLst/>
          </a:prstGeom>
          <a:solidFill>
            <a:srgbClr val="FFFFFF"/>
          </a:solidFill>
          <a:ln w="9525">
            <a:solidFill>
              <a:srgbClr val="000000"/>
            </a:solidFill>
            <a:miter lim="800000"/>
            <a:headEnd/>
            <a:tailEnd/>
          </a:ln>
        </p:spPr>
        <p:txBody>
          <a:bodyPr/>
          <a:lstStyle/>
          <a:p>
            <a:pPr>
              <a:spcAft>
                <a:spcPts val="1000"/>
              </a:spcAft>
            </a:pPr>
            <a:r>
              <a:rPr lang="en-US" altLang="zh-CN" sz="2600">
                <a:latin typeface="Arial" charset="0"/>
                <a:ea typeface="SimSun" pitchFamily="2" charset="-122"/>
                <a:cs typeface="Arial" charset="0"/>
              </a:rPr>
              <a:t>Business Finance</a:t>
            </a:r>
            <a:endParaRPr lang="en-US" sz="2600">
              <a:latin typeface="Arial" charset="0"/>
              <a:ea typeface="SimSun" pitchFamily="2" charset="-122"/>
              <a:cs typeface="Arial" charset="0"/>
            </a:endParaRPr>
          </a:p>
        </p:txBody>
      </p:sp>
      <p:sp>
        <p:nvSpPr>
          <p:cNvPr id="7174" name="Text Box 4"/>
          <p:cNvSpPr txBox="1">
            <a:spLocks noChangeArrowheads="1"/>
          </p:cNvSpPr>
          <p:nvPr/>
        </p:nvSpPr>
        <p:spPr bwMode="auto">
          <a:xfrm>
            <a:off x="5638800" y="5562600"/>
            <a:ext cx="2925763" cy="533400"/>
          </a:xfrm>
          <a:prstGeom prst="rect">
            <a:avLst/>
          </a:prstGeom>
          <a:solidFill>
            <a:srgbClr val="FFFFFF"/>
          </a:solidFill>
          <a:ln w="9525">
            <a:solidFill>
              <a:srgbClr val="000000"/>
            </a:solidFill>
            <a:miter lim="800000"/>
            <a:headEnd/>
            <a:tailEnd/>
          </a:ln>
        </p:spPr>
        <p:txBody>
          <a:bodyPr/>
          <a:lstStyle/>
          <a:p>
            <a:pPr>
              <a:spcAft>
                <a:spcPts val="1000"/>
              </a:spcAft>
            </a:pPr>
            <a:r>
              <a:rPr lang="en-US" altLang="zh-CN" sz="2600">
                <a:latin typeface="Arial" charset="0"/>
                <a:ea typeface="SimSun" pitchFamily="2" charset="-122"/>
                <a:cs typeface="Arial" charset="0"/>
              </a:rPr>
              <a:t>Personal Finance</a:t>
            </a:r>
            <a:endParaRPr lang="en-US" sz="2600">
              <a:latin typeface="Arial" charset="0"/>
              <a:ea typeface="SimSun" pitchFamily="2" charset="-122"/>
              <a:cs typeface="Arial" charset="0"/>
            </a:endParaRPr>
          </a:p>
        </p:txBody>
      </p:sp>
      <p:sp>
        <p:nvSpPr>
          <p:cNvPr id="7" name="Oval 5"/>
          <p:cNvSpPr>
            <a:spLocks noChangeArrowheads="1"/>
          </p:cNvSpPr>
          <p:nvPr/>
        </p:nvSpPr>
        <p:spPr bwMode="auto">
          <a:xfrm>
            <a:off x="3048000" y="3429000"/>
            <a:ext cx="3006725" cy="1981200"/>
          </a:xfrm>
          <a:prstGeom prst="ellipse">
            <a:avLst/>
          </a:prstGeom>
          <a:solidFill>
            <a:srgbClr val="FFFFFF"/>
          </a:solidFill>
          <a:ln w="9525">
            <a:solidFill>
              <a:srgbClr val="000000"/>
            </a:solidFill>
            <a:round/>
            <a:headEnd/>
            <a:tailEnd/>
          </a:ln>
        </p:spPr>
        <p:txBody>
          <a:bodyPr/>
          <a:lstStyle/>
          <a:p>
            <a:pPr>
              <a:defRPr/>
            </a:pPr>
            <a:endParaRPr lang="en-US" sz="3600" dirty="0">
              <a:latin typeface="+mn-lt"/>
            </a:endParaRPr>
          </a:p>
        </p:txBody>
      </p:sp>
      <p:sp>
        <p:nvSpPr>
          <p:cNvPr id="8" name="Text Box 6"/>
          <p:cNvSpPr txBox="1">
            <a:spLocks noChangeArrowheads="1"/>
          </p:cNvSpPr>
          <p:nvPr/>
        </p:nvSpPr>
        <p:spPr bwMode="auto">
          <a:xfrm>
            <a:off x="3789363" y="3581400"/>
            <a:ext cx="1544637" cy="762000"/>
          </a:xfrm>
          <a:prstGeom prst="rect">
            <a:avLst/>
          </a:prstGeom>
          <a:solidFill>
            <a:srgbClr val="FFFFFF"/>
          </a:solidFill>
          <a:ln w="9525">
            <a:noFill/>
            <a:miter lim="800000"/>
            <a:headEnd/>
            <a:tailEnd/>
          </a:ln>
        </p:spPr>
        <p:txBody>
          <a:bodyPr/>
          <a:lstStyle/>
          <a:p>
            <a:pPr>
              <a:defRPr/>
            </a:pPr>
            <a:r>
              <a:rPr lang="en-US" sz="2600" dirty="0">
                <a:latin typeface="+mn-lt"/>
                <a:cs typeface="Arial" pitchFamily="34" charset="0"/>
              </a:rPr>
              <a:t>Financial Market</a:t>
            </a:r>
          </a:p>
        </p:txBody>
      </p:sp>
      <p:sp>
        <p:nvSpPr>
          <p:cNvPr id="7177" name="Text Box 7"/>
          <p:cNvSpPr txBox="1">
            <a:spLocks noChangeArrowheads="1"/>
          </p:cNvSpPr>
          <p:nvPr/>
        </p:nvSpPr>
        <p:spPr bwMode="auto">
          <a:xfrm>
            <a:off x="3581400" y="4419600"/>
            <a:ext cx="2012950" cy="577850"/>
          </a:xfrm>
          <a:prstGeom prst="rect">
            <a:avLst/>
          </a:prstGeom>
          <a:solidFill>
            <a:srgbClr val="FFFFFF"/>
          </a:solidFill>
          <a:ln w="9525">
            <a:noFill/>
            <a:miter lim="800000"/>
            <a:headEnd/>
            <a:tailEnd/>
          </a:ln>
        </p:spPr>
        <p:txBody>
          <a:bodyPr/>
          <a:lstStyle/>
          <a:p>
            <a:r>
              <a:rPr lang="en-US" altLang="zh-CN" sz="2600">
                <a:latin typeface="Arial" charset="0"/>
                <a:ea typeface="SimSun" pitchFamily="2" charset="-122"/>
                <a:cs typeface="Arial" charset="0"/>
              </a:rPr>
              <a:t>Financial Institutions</a:t>
            </a:r>
            <a:endParaRPr lang="en-US" sz="2600">
              <a:latin typeface="Arial" charset="0"/>
              <a:ea typeface="SimSun" pitchFamily="2" charset="-122"/>
              <a:cs typeface="Arial" charset="0"/>
            </a:endParaRPr>
          </a:p>
        </p:txBody>
      </p:sp>
      <p:cxnSp>
        <p:nvCxnSpPr>
          <p:cNvPr id="7178" name="AutoShape 8"/>
          <p:cNvCxnSpPr>
            <a:cxnSpLocks noChangeShapeType="1"/>
            <a:endCxn id="7" idx="6"/>
          </p:cNvCxnSpPr>
          <p:nvPr/>
        </p:nvCxnSpPr>
        <p:spPr bwMode="auto">
          <a:xfrm flipV="1">
            <a:off x="3124200" y="4419600"/>
            <a:ext cx="2930525" cy="25400"/>
          </a:xfrm>
          <a:prstGeom prst="straightConnector1">
            <a:avLst/>
          </a:prstGeom>
          <a:noFill/>
          <a:ln w="9525">
            <a:solidFill>
              <a:srgbClr val="000000"/>
            </a:solidFill>
            <a:round/>
            <a:headEnd/>
            <a:tailEnd/>
          </a:ln>
        </p:spPr>
      </p:cxnSp>
      <p:cxnSp>
        <p:nvCxnSpPr>
          <p:cNvPr id="7179" name="AutoShape 9"/>
          <p:cNvCxnSpPr>
            <a:cxnSpLocks noChangeShapeType="1"/>
            <a:stCxn id="7172" idx="1"/>
            <a:endCxn id="7173" idx="0"/>
          </p:cNvCxnSpPr>
          <p:nvPr/>
        </p:nvCxnSpPr>
        <p:spPr bwMode="auto">
          <a:xfrm flipH="1">
            <a:off x="1955800" y="2324100"/>
            <a:ext cx="1397000" cy="3238500"/>
          </a:xfrm>
          <a:prstGeom prst="straightConnector1">
            <a:avLst/>
          </a:prstGeom>
          <a:noFill/>
          <a:ln w="9525">
            <a:solidFill>
              <a:srgbClr val="000000"/>
            </a:solidFill>
            <a:round/>
            <a:headEnd type="triangle" w="med" len="med"/>
            <a:tailEnd type="triangle" w="med" len="med"/>
          </a:ln>
        </p:spPr>
      </p:cxnSp>
      <p:cxnSp>
        <p:nvCxnSpPr>
          <p:cNvPr id="7180" name="AutoShape 10"/>
          <p:cNvCxnSpPr>
            <a:cxnSpLocks noChangeShapeType="1"/>
            <a:stCxn id="7172" idx="2"/>
            <a:endCxn id="7" idx="0"/>
          </p:cNvCxnSpPr>
          <p:nvPr/>
        </p:nvCxnSpPr>
        <p:spPr bwMode="auto">
          <a:xfrm flipH="1">
            <a:off x="4551363" y="2590800"/>
            <a:ext cx="20637" cy="838200"/>
          </a:xfrm>
          <a:prstGeom prst="straightConnector1">
            <a:avLst/>
          </a:prstGeom>
          <a:noFill/>
          <a:ln w="9525">
            <a:solidFill>
              <a:srgbClr val="000000"/>
            </a:solidFill>
            <a:round/>
            <a:headEnd type="triangle" w="med" len="med"/>
            <a:tailEnd type="triangle" w="med" len="med"/>
          </a:ln>
        </p:spPr>
      </p:cxnSp>
      <p:cxnSp>
        <p:nvCxnSpPr>
          <p:cNvPr id="7181" name="AutoShape 11"/>
          <p:cNvCxnSpPr>
            <a:cxnSpLocks noChangeShapeType="1"/>
            <a:stCxn id="7" idx="3"/>
            <a:endCxn id="7173" idx="0"/>
          </p:cNvCxnSpPr>
          <p:nvPr/>
        </p:nvCxnSpPr>
        <p:spPr bwMode="auto">
          <a:xfrm flipH="1">
            <a:off x="1955800" y="5119688"/>
            <a:ext cx="1531938" cy="442912"/>
          </a:xfrm>
          <a:prstGeom prst="straightConnector1">
            <a:avLst/>
          </a:prstGeom>
          <a:noFill/>
          <a:ln w="9525">
            <a:solidFill>
              <a:srgbClr val="000000"/>
            </a:solidFill>
            <a:round/>
            <a:headEnd type="triangle" w="med" len="med"/>
            <a:tailEnd type="triangle" w="med" len="med"/>
          </a:ln>
        </p:spPr>
      </p:cxnSp>
      <p:cxnSp>
        <p:nvCxnSpPr>
          <p:cNvPr id="7182" name="AutoShape 12"/>
          <p:cNvCxnSpPr>
            <a:cxnSpLocks noChangeShapeType="1"/>
            <a:stCxn id="7173" idx="3"/>
            <a:endCxn id="7174" idx="1"/>
          </p:cNvCxnSpPr>
          <p:nvPr/>
        </p:nvCxnSpPr>
        <p:spPr bwMode="auto">
          <a:xfrm flipV="1">
            <a:off x="3378200" y="5829300"/>
            <a:ext cx="2260600" cy="38100"/>
          </a:xfrm>
          <a:prstGeom prst="straightConnector1">
            <a:avLst/>
          </a:prstGeom>
          <a:noFill/>
          <a:ln w="9525">
            <a:solidFill>
              <a:srgbClr val="000000"/>
            </a:solidFill>
            <a:round/>
            <a:headEnd type="triangle" w="med" len="med"/>
            <a:tailEnd type="triangle" w="med" len="med"/>
          </a:ln>
        </p:spPr>
      </p:cxnSp>
      <p:cxnSp>
        <p:nvCxnSpPr>
          <p:cNvPr id="7183" name="AutoShape 13"/>
          <p:cNvCxnSpPr>
            <a:cxnSpLocks noChangeShapeType="1"/>
            <a:stCxn id="7" idx="5"/>
            <a:endCxn id="7174" idx="0"/>
          </p:cNvCxnSpPr>
          <p:nvPr/>
        </p:nvCxnSpPr>
        <p:spPr bwMode="auto">
          <a:xfrm>
            <a:off x="5614988" y="5119688"/>
            <a:ext cx="1487487" cy="442912"/>
          </a:xfrm>
          <a:prstGeom prst="straightConnector1">
            <a:avLst/>
          </a:prstGeom>
          <a:noFill/>
          <a:ln w="9525">
            <a:solidFill>
              <a:srgbClr val="000000"/>
            </a:solidFill>
            <a:round/>
            <a:headEnd type="triangle" w="med" len="med"/>
            <a:tailEnd type="triangle" w="med" len="med"/>
          </a:ln>
        </p:spPr>
      </p:cxnSp>
      <p:cxnSp>
        <p:nvCxnSpPr>
          <p:cNvPr id="7184" name="AutoShape 14"/>
          <p:cNvCxnSpPr>
            <a:cxnSpLocks noChangeShapeType="1"/>
            <a:stCxn id="7172" idx="3"/>
            <a:endCxn id="7174" idx="0"/>
          </p:cNvCxnSpPr>
          <p:nvPr/>
        </p:nvCxnSpPr>
        <p:spPr bwMode="auto">
          <a:xfrm>
            <a:off x="5791200" y="2324100"/>
            <a:ext cx="1311275" cy="3238500"/>
          </a:xfrm>
          <a:prstGeom prst="straightConnector1">
            <a:avLst/>
          </a:prstGeom>
          <a:noFill/>
          <a:ln w="9525">
            <a:solidFill>
              <a:srgbClr val="000000"/>
            </a:solidFill>
            <a:round/>
            <a:headEnd type="triangl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marL="465138" indent="-465138"/>
            <a:r>
              <a:rPr lang="en-AU" b="1" dirty="0"/>
              <a:t>Financial system (cont.)</a:t>
            </a:r>
            <a:endParaRPr lang="en-US" dirty="0"/>
          </a:p>
        </p:txBody>
      </p:sp>
      <p:sp>
        <p:nvSpPr>
          <p:cNvPr id="8196" name="Content Placeholder 5"/>
          <p:cNvSpPr>
            <a:spLocks noGrp="1"/>
          </p:cNvSpPr>
          <p:nvPr>
            <p:ph idx="1"/>
          </p:nvPr>
        </p:nvSpPr>
        <p:spPr>
          <a:xfrm>
            <a:off x="76200" y="1322387"/>
            <a:ext cx="9067800" cy="4697413"/>
          </a:xfrm>
        </p:spPr>
        <p:txBody>
          <a:bodyPr>
            <a:normAutofit fontScale="92500" lnSpcReduction="10000"/>
          </a:bodyPr>
          <a:lstStyle/>
          <a:p>
            <a:pPr>
              <a:buFontTx/>
              <a:buNone/>
            </a:pPr>
            <a:r>
              <a:rPr lang="en-US" sz="3000" b="1" i="1" dirty="0"/>
              <a:t>Public Finance (TCH431)</a:t>
            </a:r>
          </a:p>
          <a:p>
            <a:pPr>
              <a:buFont typeface="Wingdings" pitchFamily="2" charset="2"/>
              <a:buChar char="§"/>
            </a:pPr>
            <a:r>
              <a:rPr lang="en-US" sz="3000" dirty="0"/>
              <a:t>Government operations to implement policy</a:t>
            </a:r>
            <a:r>
              <a:rPr lang="vi-VN" sz="3000" dirty="0"/>
              <a:t>. </a:t>
            </a:r>
          </a:p>
          <a:p>
            <a:pPr>
              <a:buFont typeface="Wingdings" pitchFamily="2" charset="2"/>
              <a:buChar char="§"/>
            </a:pPr>
            <a:r>
              <a:rPr lang="en-US" sz="3000" dirty="0"/>
              <a:t>Efficient resources allocation, income distribution and economic stabilization.</a:t>
            </a:r>
          </a:p>
          <a:p>
            <a:pPr>
              <a:buFontTx/>
              <a:buNone/>
            </a:pPr>
            <a:r>
              <a:rPr lang="en-US" sz="3000" b="1" i="1" dirty="0"/>
              <a:t>Business Finance (TCH321)</a:t>
            </a:r>
            <a:endParaRPr lang="vi-VN" sz="3000" b="1" i="1" dirty="0"/>
          </a:p>
          <a:p>
            <a:pPr>
              <a:buFont typeface="Wingdings" pitchFamily="2" charset="2"/>
              <a:buChar char="§"/>
            </a:pPr>
            <a:r>
              <a:rPr lang="en-US" sz="3000" dirty="0"/>
              <a:t>Business operations to maximize owner’s wealth.</a:t>
            </a:r>
            <a:r>
              <a:rPr lang="vi-VN" sz="3000" dirty="0"/>
              <a:t> </a:t>
            </a:r>
            <a:endParaRPr lang="en-US" sz="3000" dirty="0"/>
          </a:p>
          <a:p>
            <a:pPr>
              <a:buFont typeface="Wingdings" pitchFamily="2" charset="2"/>
              <a:buChar char="§"/>
            </a:pPr>
            <a:r>
              <a:rPr lang="en-US" sz="3000" dirty="0"/>
              <a:t>Investing and financing decisions.</a:t>
            </a:r>
          </a:p>
          <a:p>
            <a:pPr>
              <a:buFontTx/>
              <a:buNone/>
            </a:pPr>
            <a:r>
              <a:rPr lang="en-US" sz="3000" b="1" i="1" dirty="0"/>
              <a:t>Personal Finance</a:t>
            </a:r>
            <a:endParaRPr lang="vi-VN" sz="3000" b="1" i="1" dirty="0"/>
          </a:p>
          <a:p>
            <a:pPr>
              <a:buFont typeface="Wingdings" pitchFamily="2" charset="2"/>
              <a:buChar char="§"/>
            </a:pPr>
            <a:r>
              <a:rPr lang="en-US" sz="3000" dirty="0"/>
              <a:t>Individual or family activities</a:t>
            </a:r>
            <a:r>
              <a:rPr lang="vi-VN" sz="3000" dirty="0"/>
              <a:t>. </a:t>
            </a:r>
          </a:p>
          <a:p>
            <a:pPr>
              <a:buFont typeface="Wingdings" pitchFamily="2" charset="2"/>
              <a:buChar char="§"/>
            </a:pPr>
            <a:r>
              <a:rPr lang="en-US" sz="3000" dirty="0"/>
              <a:t>Maximize utilities. </a:t>
            </a:r>
            <a:endParaRPr lang="vi-VN"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5"/>
          <p:cNvSpPr>
            <a:spLocks noGrp="1"/>
          </p:cNvSpPr>
          <p:nvPr>
            <p:ph idx="1"/>
          </p:nvPr>
        </p:nvSpPr>
        <p:spPr>
          <a:xfrm>
            <a:off x="152400" y="1322387"/>
            <a:ext cx="8686800" cy="4697413"/>
          </a:xfrm>
        </p:spPr>
        <p:txBody>
          <a:bodyPr/>
          <a:lstStyle/>
          <a:p>
            <a:pPr>
              <a:buFont typeface="Wingdings" pitchFamily="2" charset="2"/>
              <a:buChar char="§"/>
            </a:pPr>
            <a:r>
              <a:rPr lang="en-US" sz="3000" b="1" dirty="0"/>
              <a:t>Internal Finance: </a:t>
            </a:r>
            <a:r>
              <a:rPr lang="en-US" sz="3000" dirty="0"/>
              <a:t>Reinvest the cash-flows generated within the families, firms,...</a:t>
            </a:r>
          </a:p>
          <a:p>
            <a:pPr>
              <a:buFont typeface="Wingdings" pitchFamily="2" charset="2"/>
              <a:buChar char="§"/>
            </a:pPr>
            <a:r>
              <a:rPr lang="en-US" sz="3000" dirty="0"/>
              <a:t>Some households/firms/governments/sectors are in budget deficit. Others have a budget surplus. </a:t>
            </a:r>
          </a:p>
          <a:p>
            <a:pPr>
              <a:buFont typeface="Wingdings" pitchFamily="2" charset="2"/>
              <a:buChar char="§"/>
            </a:pPr>
            <a:r>
              <a:rPr lang="en-US" sz="3000" b="1" dirty="0"/>
              <a:t>External Finance</a:t>
            </a:r>
            <a:r>
              <a:rPr lang="en-US" sz="3000" dirty="0"/>
              <a:t>: Ones with budget deficits seek for outside sources of capital from those with budget surpluses by the means of direct finance and indirect finance.</a:t>
            </a:r>
          </a:p>
          <a:p>
            <a:pPr>
              <a:buNone/>
            </a:pPr>
            <a:endParaRPr lang="en-US" sz="3000" dirty="0"/>
          </a:p>
          <a:p>
            <a:pPr>
              <a:buFont typeface="Wingdings" pitchFamily="2" charset="2"/>
              <a:buChar char="§"/>
            </a:pPr>
            <a:endParaRPr lang="en-US" sz="3000" dirty="0"/>
          </a:p>
          <a:p>
            <a:pPr>
              <a:buFontTx/>
              <a:buNone/>
            </a:pPr>
            <a:endParaRPr lang="vi-VN" sz="2000" i="1" dirty="0"/>
          </a:p>
        </p:txBody>
      </p:sp>
      <p:sp>
        <p:nvSpPr>
          <p:cNvPr id="10244" name="Title 4"/>
          <p:cNvSpPr>
            <a:spLocks noGrp="1"/>
          </p:cNvSpPr>
          <p:nvPr>
            <p:ph type="title"/>
          </p:nvPr>
        </p:nvSpPr>
        <p:spPr/>
        <p:txBody>
          <a:bodyPr/>
          <a:lstStyle/>
          <a:p>
            <a:pPr marL="465138" indent="-465138"/>
            <a:r>
              <a:rPr lang="en-AU" b="1" dirty="0"/>
              <a:t>Financial system (cont.)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1676</Words>
  <Application>Microsoft Office PowerPoint</Application>
  <PresentationFormat>On-screen Show (4:3)</PresentationFormat>
  <Paragraphs>235</Paragraphs>
  <Slides>39</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Muli</vt:lpstr>
      <vt:lpstr>Times New Roman</vt:lpstr>
      <vt:lpstr>Wingdings</vt:lpstr>
      <vt:lpstr>Office Theme</vt:lpstr>
      <vt:lpstr>FINANCIAL MARKETS AND INSTITUTIONS  </vt:lpstr>
      <vt:lpstr>Course materials</vt:lpstr>
      <vt:lpstr>Assessment </vt:lpstr>
      <vt:lpstr>Outline</vt:lpstr>
      <vt:lpstr>PowerPoint Presentation</vt:lpstr>
      <vt:lpstr>Outline</vt:lpstr>
      <vt:lpstr>Financial system</vt:lpstr>
      <vt:lpstr>Financial system (cont.)</vt:lpstr>
      <vt:lpstr>Financial system (cont.)</vt:lpstr>
      <vt:lpstr>Capital Movements in the Financial System</vt:lpstr>
      <vt:lpstr>Capital Movements in the Financial System</vt:lpstr>
      <vt:lpstr>Financial Markets</vt:lpstr>
      <vt:lpstr>Financial markets</vt:lpstr>
      <vt:lpstr>PowerPoint Presentation</vt:lpstr>
      <vt:lpstr>Table 11.1  Sources of Finance for Business Firms</vt:lpstr>
      <vt:lpstr>Some Facts</vt:lpstr>
      <vt:lpstr>Types of Financial Markets</vt:lpstr>
      <vt:lpstr>Types of Financial Markets</vt:lpstr>
      <vt:lpstr>Types of Financial Markets</vt:lpstr>
      <vt:lpstr>Types of Financial Markets</vt:lpstr>
      <vt:lpstr>Types of Financial Markets</vt:lpstr>
      <vt:lpstr>Derivatives Markets</vt:lpstr>
      <vt:lpstr>Types of Stock Market Transactions</vt:lpstr>
      <vt:lpstr>The Physical Stock Exchanges</vt:lpstr>
      <vt:lpstr>Securities Traded in Financial Markets </vt:lpstr>
      <vt:lpstr>Securities Traded in Financial Markets  (cont’d)</vt:lpstr>
      <vt:lpstr>Securities Traded in Financial Markets  (cont’d)</vt:lpstr>
      <vt:lpstr>Securities Traded in Financial Markets  (cont’d)</vt:lpstr>
      <vt:lpstr>Securities Traded in Financial Markets  (cont’d)</vt:lpstr>
      <vt:lpstr>PowerPoint Presentation</vt:lpstr>
      <vt:lpstr>Obstacles to Matching Savers and Borrowers</vt:lpstr>
      <vt:lpstr>Information Problems</vt:lpstr>
      <vt:lpstr>Adverse Selection</vt:lpstr>
      <vt:lpstr>How to solve the problems arising  from adverse selection? </vt:lpstr>
      <vt:lpstr>Moral Hazard</vt:lpstr>
      <vt:lpstr>Principal-Agent Problem: Solutions</vt:lpstr>
      <vt:lpstr>Information Costs and Financial Intermediaries</vt:lpstr>
      <vt:lpstr>Financial Intermediaries and Moral Hazard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dc:title>
  <dc:creator>Hang</dc:creator>
  <cp:lastModifiedBy>Phạm Thị Thuỳ Trang</cp:lastModifiedBy>
  <cp:revision>46</cp:revision>
  <dcterms:created xsi:type="dcterms:W3CDTF">2017-01-04T15:59:55Z</dcterms:created>
  <dcterms:modified xsi:type="dcterms:W3CDTF">2023-06-07T03:21:16Z</dcterms:modified>
</cp:coreProperties>
</file>