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292" r:id="rId3"/>
    <p:sldId id="258" r:id="rId4"/>
    <p:sldId id="259" r:id="rId5"/>
    <p:sldId id="262" r:id="rId6"/>
    <p:sldId id="263" r:id="rId7"/>
    <p:sldId id="295" r:id="rId8"/>
    <p:sldId id="265" r:id="rId9"/>
    <p:sldId id="273" r:id="rId10"/>
    <p:sldId id="274" r:id="rId11"/>
    <p:sldId id="266" r:id="rId12"/>
    <p:sldId id="264" r:id="rId13"/>
    <p:sldId id="267" r:id="rId14"/>
    <p:sldId id="260" r:id="rId15"/>
    <p:sldId id="296" r:id="rId16"/>
    <p:sldId id="297" r:id="rId17"/>
    <p:sldId id="298" r:id="rId18"/>
    <p:sldId id="277" r:id="rId19"/>
    <p:sldId id="278" r:id="rId20"/>
    <p:sldId id="299" r:id="rId21"/>
    <p:sldId id="300" r:id="rId22"/>
    <p:sldId id="301" r:id="rId23"/>
    <p:sldId id="302" r:id="rId24"/>
    <p:sldId id="303" r:id="rId25"/>
    <p:sldId id="304" r:id="rId26"/>
    <p:sldId id="305" r:id="rId27"/>
    <p:sldId id="290" r:id="rId28"/>
    <p:sldId id="291" r:id="rId29"/>
    <p:sldId id="276" r:id="rId3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660"/>
  </p:normalViewPr>
  <p:slideViewPr>
    <p:cSldViewPr snapToGrid="0">
      <p:cViewPr varScale="1">
        <p:scale>
          <a:sx n="78" d="100"/>
          <a:sy n="78" d="100"/>
        </p:scale>
        <p:origin x="8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63D782-293F-4CE3-92C9-6804CD1173A6}" type="datetimeFigureOut">
              <a:rPr lang="vi-VN" smtClean="0"/>
              <a:t>19/03/2024</a:t>
            </a:fld>
            <a:endParaRPr lang="vi-V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527042-6B5D-4F86-B45E-C478638A0D77}" type="slidenum">
              <a:rPr lang="vi-VN" smtClean="0"/>
              <a:t>‹#›</a:t>
            </a:fld>
            <a:endParaRPr lang="vi-VN"/>
          </a:p>
        </p:txBody>
      </p:sp>
    </p:spTree>
    <p:extLst>
      <p:ext uri="{BB962C8B-B14F-4D97-AF65-F5344CB8AC3E}">
        <p14:creationId xmlns:p14="http://schemas.microsoft.com/office/powerpoint/2010/main" val="38053488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D62CE-DBEF-42B5-89A2-6F619C27DFCA}" type="datetimeFigureOut">
              <a:rPr lang="vi-VN" smtClean="0"/>
              <a:t>19/03/2024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3AE81-6099-4BE0-829B-105A24AF75C9}" type="slidenum">
              <a:rPr lang="vi-VN" smtClean="0"/>
              <a:t>‹#›</a:t>
            </a:fld>
            <a:endParaRPr lang="vi-VN"/>
          </a:p>
        </p:txBody>
      </p:sp>
    </p:spTree>
    <p:extLst>
      <p:ext uri="{BB962C8B-B14F-4D97-AF65-F5344CB8AC3E}">
        <p14:creationId xmlns:p14="http://schemas.microsoft.com/office/powerpoint/2010/main" val="289538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C2A80651-C542-48E4-BAF1-C4617A52ABA2}" type="datetime1">
              <a:rPr lang="vi-VN" smtClean="0"/>
              <a:t>19/03/2024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770DD3F-1D5A-4451-8922-B639CADAC34F}" type="slidenum">
              <a:rPr lang="vi-VN" smtClean="0"/>
              <a:t>‹#›</a:t>
            </a:fld>
            <a:endParaRPr lang="vi-VN"/>
          </a:p>
        </p:txBody>
      </p:sp>
    </p:spTree>
    <p:extLst>
      <p:ext uri="{BB962C8B-B14F-4D97-AF65-F5344CB8AC3E}">
        <p14:creationId xmlns:p14="http://schemas.microsoft.com/office/powerpoint/2010/main" val="1158781674"/>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26AED726-88C2-4C6C-965D-660C66C06457}" type="datetime1">
              <a:rPr lang="vi-VN" smtClean="0"/>
              <a:t>19/03/2024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770DD3F-1D5A-4451-8922-B639CADAC34F}" type="slidenum">
              <a:rPr lang="vi-VN" smtClean="0"/>
              <a:t>‹#›</a:t>
            </a:fld>
            <a:endParaRPr lang="vi-VN"/>
          </a:p>
        </p:txBody>
      </p:sp>
    </p:spTree>
    <p:extLst>
      <p:ext uri="{BB962C8B-B14F-4D97-AF65-F5344CB8AC3E}">
        <p14:creationId xmlns:p14="http://schemas.microsoft.com/office/powerpoint/2010/main" val="1457637903"/>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525A7C6F-2C73-4CE3-AFE7-615C1E19D961}" type="datetime1">
              <a:rPr lang="vi-VN" smtClean="0"/>
              <a:t>19/03/2024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770DD3F-1D5A-4451-8922-B639CADAC34F}" type="slidenum">
              <a:rPr lang="vi-VN" smtClean="0"/>
              <a:t>‹#›</a:t>
            </a:fld>
            <a:endParaRPr lang="vi-VN"/>
          </a:p>
        </p:txBody>
      </p:sp>
    </p:spTree>
    <p:extLst>
      <p:ext uri="{BB962C8B-B14F-4D97-AF65-F5344CB8AC3E}">
        <p14:creationId xmlns:p14="http://schemas.microsoft.com/office/powerpoint/2010/main" val="234788841"/>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B0EA781-F5D9-4047-A0F1-950D3F3D6069}" type="datetime1">
              <a:rPr lang="vi-VN" smtClean="0"/>
              <a:t>19/03/2024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770DD3F-1D5A-4451-8922-B639CADAC34F}" type="slidenum">
              <a:rPr lang="vi-VN" smtClean="0"/>
              <a:t>‹#›</a:t>
            </a:fld>
            <a:endParaRPr lang="vi-VN"/>
          </a:p>
        </p:txBody>
      </p:sp>
    </p:spTree>
    <p:extLst>
      <p:ext uri="{BB962C8B-B14F-4D97-AF65-F5344CB8AC3E}">
        <p14:creationId xmlns:p14="http://schemas.microsoft.com/office/powerpoint/2010/main" val="2235746914"/>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D7D1D7-05FC-4ADA-A968-3AC58668F1E2}" type="datetime1">
              <a:rPr lang="vi-VN" smtClean="0"/>
              <a:t>19/03/2024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770DD3F-1D5A-4451-8922-B639CADAC34F}" type="slidenum">
              <a:rPr lang="vi-VN" smtClean="0"/>
              <a:t>‹#›</a:t>
            </a:fld>
            <a:endParaRPr lang="vi-VN"/>
          </a:p>
        </p:txBody>
      </p:sp>
    </p:spTree>
    <p:extLst>
      <p:ext uri="{BB962C8B-B14F-4D97-AF65-F5344CB8AC3E}">
        <p14:creationId xmlns:p14="http://schemas.microsoft.com/office/powerpoint/2010/main" val="248276990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B6C958F1-FD3C-4A60-B68C-6992CE30AB7C}" type="datetime1">
              <a:rPr lang="vi-VN" smtClean="0"/>
              <a:t>19/03/2024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770DD3F-1D5A-4451-8922-B639CADAC34F}" type="slidenum">
              <a:rPr lang="vi-VN" smtClean="0"/>
              <a:t>‹#›</a:t>
            </a:fld>
            <a:endParaRPr lang="vi-VN"/>
          </a:p>
        </p:txBody>
      </p:sp>
    </p:spTree>
    <p:extLst>
      <p:ext uri="{BB962C8B-B14F-4D97-AF65-F5344CB8AC3E}">
        <p14:creationId xmlns:p14="http://schemas.microsoft.com/office/powerpoint/2010/main" val="858457806"/>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D1327DB1-75C9-4CE6-BEB1-9332763F953C}" type="datetime1">
              <a:rPr lang="vi-VN" smtClean="0"/>
              <a:t>19/03/2024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770DD3F-1D5A-4451-8922-B639CADAC34F}" type="slidenum">
              <a:rPr lang="vi-VN" smtClean="0"/>
              <a:t>‹#›</a:t>
            </a:fld>
            <a:endParaRPr lang="vi-VN"/>
          </a:p>
        </p:txBody>
      </p:sp>
    </p:spTree>
    <p:extLst>
      <p:ext uri="{BB962C8B-B14F-4D97-AF65-F5344CB8AC3E}">
        <p14:creationId xmlns:p14="http://schemas.microsoft.com/office/powerpoint/2010/main" val="6323137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5492F249-33FE-4414-A22C-72EDB0CDD6C7}" type="datetime1">
              <a:rPr lang="vi-VN" smtClean="0"/>
              <a:t>19/03/2024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770DD3F-1D5A-4451-8922-B639CADAC34F}" type="slidenum">
              <a:rPr lang="vi-VN" smtClean="0"/>
              <a:t>‹#›</a:t>
            </a:fld>
            <a:endParaRPr lang="vi-VN"/>
          </a:p>
        </p:txBody>
      </p:sp>
    </p:spTree>
    <p:extLst>
      <p:ext uri="{BB962C8B-B14F-4D97-AF65-F5344CB8AC3E}">
        <p14:creationId xmlns:p14="http://schemas.microsoft.com/office/powerpoint/2010/main" val="3033029215"/>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7BB95-E9FD-420C-9129-C75F173EC641}" type="datetime1">
              <a:rPr lang="vi-VN" smtClean="0"/>
              <a:t>19/03/2024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770DD3F-1D5A-4451-8922-B639CADAC34F}" type="slidenum">
              <a:rPr lang="vi-VN" smtClean="0"/>
              <a:t>‹#›</a:t>
            </a:fld>
            <a:endParaRPr lang="vi-VN"/>
          </a:p>
        </p:txBody>
      </p:sp>
    </p:spTree>
    <p:extLst>
      <p:ext uri="{BB962C8B-B14F-4D97-AF65-F5344CB8AC3E}">
        <p14:creationId xmlns:p14="http://schemas.microsoft.com/office/powerpoint/2010/main" val="3368005745"/>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83D46-4533-4A0D-ADB0-98EEA14BEE3C}" type="datetime1">
              <a:rPr lang="vi-VN" smtClean="0"/>
              <a:t>19/03/2024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770DD3F-1D5A-4451-8922-B639CADAC34F}" type="slidenum">
              <a:rPr lang="vi-VN" smtClean="0"/>
              <a:t>‹#›</a:t>
            </a:fld>
            <a:endParaRPr lang="vi-VN"/>
          </a:p>
        </p:txBody>
      </p:sp>
    </p:spTree>
    <p:extLst>
      <p:ext uri="{BB962C8B-B14F-4D97-AF65-F5344CB8AC3E}">
        <p14:creationId xmlns:p14="http://schemas.microsoft.com/office/powerpoint/2010/main" val="2383208185"/>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5F9210-331A-4A68-96A3-2EE73F74FCD7}" type="datetime1">
              <a:rPr lang="vi-VN" smtClean="0"/>
              <a:t>19/03/2024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770DD3F-1D5A-4451-8922-B639CADAC34F}" type="slidenum">
              <a:rPr lang="vi-VN" smtClean="0"/>
              <a:t>‹#›</a:t>
            </a:fld>
            <a:endParaRPr lang="vi-VN"/>
          </a:p>
        </p:txBody>
      </p:sp>
    </p:spTree>
    <p:extLst>
      <p:ext uri="{BB962C8B-B14F-4D97-AF65-F5344CB8AC3E}">
        <p14:creationId xmlns:p14="http://schemas.microsoft.com/office/powerpoint/2010/main" val="2388902397"/>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762D13-CC32-40AD-9492-DAA22762631B}" type="datetime1">
              <a:rPr lang="vi-VN" smtClean="0"/>
              <a:t>19/03/2024</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0DD3F-1D5A-4451-8922-B639CADAC34F}" type="slidenum">
              <a:rPr lang="vi-VN" smtClean="0"/>
              <a:t>‹#›</a:t>
            </a:fld>
            <a:endParaRPr lang="vi-VN"/>
          </a:p>
        </p:txBody>
      </p:sp>
    </p:spTree>
    <p:extLst>
      <p:ext uri="{BB962C8B-B14F-4D97-AF65-F5344CB8AC3E}">
        <p14:creationId xmlns:p14="http://schemas.microsoft.com/office/powerpoint/2010/main" val="2166754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27.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6641" y="1387366"/>
            <a:ext cx="7225862" cy="1696927"/>
          </a:xfrm>
        </p:spPr>
        <p:txBody>
          <a:bodyPr>
            <a:noAutofit/>
          </a:bodyPr>
          <a:lstStyle/>
          <a:p>
            <a:r>
              <a:rPr lang="vi-VN" sz="7000" b="1">
                <a:ln w="22225">
                  <a:solidFill>
                    <a:schemeClr val="accent6">
                      <a:lumMod val="75000"/>
                    </a:schemeClr>
                  </a:solidFill>
                  <a:prstDash val="solid"/>
                </a:ln>
                <a:solidFill>
                  <a:schemeClr val="accent6">
                    <a:lumMod val="75000"/>
                  </a:schemeClr>
                </a:solidFill>
              </a:rPr>
              <a:t>PRESENTATION REPORT</a:t>
            </a:r>
          </a:p>
        </p:txBody>
      </p:sp>
      <p:sp>
        <p:nvSpPr>
          <p:cNvPr id="3" name="Subtitle 2"/>
          <p:cNvSpPr>
            <a:spLocks noGrp="1"/>
          </p:cNvSpPr>
          <p:nvPr>
            <p:ph type="subTitle" idx="1"/>
          </p:nvPr>
        </p:nvSpPr>
        <p:spPr>
          <a:xfrm>
            <a:off x="8803769" y="5499263"/>
            <a:ext cx="3226676" cy="402403"/>
          </a:xfrm>
        </p:spPr>
        <p:txBody>
          <a:bodyPr>
            <a:noAutofit/>
          </a:bodyPr>
          <a:lstStyle/>
          <a:p>
            <a:r>
              <a:rPr lang="en-US" sz="2800" dirty="0" err="1">
                <a:solidFill>
                  <a:srgbClr val="FF0000"/>
                </a:solidFill>
              </a:rPr>
              <a:t>Hồ</a:t>
            </a:r>
            <a:r>
              <a:rPr lang="en-US" sz="2800" dirty="0">
                <a:solidFill>
                  <a:srgbClr val="FF0000"/>
                </a:solidFill>
              </a:rPr>
              <a:t> Chí Minh - 2023</a:t>
            </a:r>
          </a:p>
        </p:txBody>
      </p:sp>
      <p:sp>
        <p:nvSpPr>
          <p:cNvPr id="4" name="Title 1"/>
          <p:cNvSpPr txBox="1">
            <a:spLocks/>
          </p:cNvSpPr>
          <p:nvPr/>
        </p:nvSpPr>
        <p:spPr>
          <a:xfrm>
            <a:off x="583324" y="2661031"/>
            <a:ext cx="11098923" cy="13728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500" b="1" dirty="0">
                <a:ln w="22225">
                  <a:solidFill>
                    <a:schemeClr val="accent5">
                      <a:lumMod val="75000"/>
                    </a:schemeClr>
                  </a:solidFill>
                  <a:prstDash val="solid"/>
                </a:ln>
                <a:solidFill>
                  <a:schemeClr val="accent1">
                    <a:lumMod val="75000"/>
                  </a:schemeClr>
                </a:solidFill>
                <a:latin typeface="Times New Roman" panose="02020603050405020304" pitchFamily="18" charset="0"/>
                <a:cs typeface="Times New Roman" panose="02020603050405020304" pitchFamily="18" charset="0"/>
              </a:rPr>
              <a:t>TOPIC:CUSTOMER CHURN PREDICT</a:t>
            </a:r>
            <a:endParaRPr lang="vi-VN" sz="4500" b="1" dirty="0">
              <a:ln w="22225">
                <a:solidFill>
                  <a:schemeClr val="accent5">
                    <a:lumMod val="75000"/>
                  </a:schemeClr>
                </a:solidFill>
                <a:prstDash val="solid"/>
              </a:ln>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1</a:t>
            </a:fld>
            <a:endParaRPr lang="vi-VN" sz="1600" b="1"/>
          </a:p>
        </p:txBody>
      </p:sp>
    </p:spTree>
    <p:extLst>
      <p:ext uri="{BB962C8B-B14F-4D97-AF65-F5344CB8AC3E}">
        <p14:creationId xmlns:p14="http://schemas.microsoft.com/office/powerpoint/2010/main" val="4148440746"/>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startAt="4"/>
            </a:pPr>
            <a:r>
              <a:rPr lang="en-US"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OUTPUT </a:t>
            </a:r>
            <a:endParaRPr lang="vi-VN"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10</a:t>
            </a:fld>
            <a:endParaRPr lang="vi-VN" sz="1600" b="1"/>
          </a:p>
        </p:txBody>
      </p:sp>
      <p:sp>
        <p:nvSpPr>
          <p:cNvPr id="3" name="Content Placeholder 2"/>
          <p:cNvSpPr>
            <a:spLocks noGrp="1"/>
          </p:cNvSpPr>
          <p:nvPr>
            <p:ph idx="1"/>
          </p:nvPr>
        </p:nvSpPr>
        <p:spPr>
          <a:xfrm>
            <a:off x="752651" y="1812178"/>
            <a:ext cx="10552694" cy="2853951"/>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Accuracy of rating prediction of the Random Forest model. </a:t>
            </a:r>
          </a:p>
          <a:p>
            <a:pPr algn="just">
              <a:lnSpc>
                <a:spcPct val="150000"/>
              </a:lnSpc>
            </a:pPr>
            <a:r>
              <a:rPr lang="en-US" dirty="0">
                <a:latin typeface="Times New Roman" panose="02020603050405020304" pitchFamily="18" charset="0"/>
                <a:cs typeface="Times New Roman" panose="02020603050405020304" pitchFamily="18" charset="0"/>
              </a:rPr>
              <a:t>Accuracy of rating prediction of the Decision Tree model.</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68089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571" y="1545021"/>
            <a:ext cx="10844048" cy="3657599"/>
          </a:xfrm>
        </p:spPr>
        <p:txBody>
          <a:bodyPr>
            <a:noAutofit/>
          </a:bodyPr>
          <a:lstStyle/>
          <a:p>
            <a:pPr marL="1143000" indent="-1143000" algn="ctr">
              <a:buFont typeface="+mj-lt"/>
              <a:buAutoNum type="romanUcPeriod" startAt="2"/>
            </a:pPr>
            <a:r>
              <a:rPr lang="vi-VN" sz="7200" b="1">
                <a:ln w="22225">
                  <a:solidFill>
                    <a:srgbClr val="7030A0"/>
                  </a:solidFill>
                  <a:prstDash val="solid"/>
                </a:ln>
                <a:solidFill>
                  <a:srgbClr val="7030A0"/>
                </a:solidFill>
                <a:cs typeface="Times New Roman" panose="02020603050405020304" pitchFamily="18" charset="0"/>
              </a:rPr>
              <a:t>EXPLORATORY DATA ANALYSIS</a:t>
            </a:r>
            <a:endParaRPr lang="vi-VN" sz="70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11</a:t>
            </a:fld>
            <a:endParaRPr lang="vi-VN" sz="1600" b="1"/>
          </a:p>
        </p:txBody>
      </p:sp>
    </p:spTree>
    <p:extLst>
      <p:ext uri="{BB962C8B-B14F-4D97-AF65-F5344CB8AC3E}">
        <p14:creationId xmlns:p14="http://schemas.microsoft.com/office/powerpoint/2010/main" val="3078104194"/>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935420" y="0"/>
            <a:ext cx="10733690" cy="10575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a:pPr>
            <a:r>
              <a:rPr lang="vi-VN" sz="4500" b="1">
                <a:ln w="22225">
                  <a:solidFill>
                    <a:srgbClr val="7030A0"/>
                  </a:solidFill>
                  <a:prstDash val="solid"/>
                </a:ln>
                <a:solidFill>
                  <a:srgbClr val="7030A0"/>
                </a:solidFill>
                <a:cs typeface="Times New Roman" panose="02020603050405020304" pitchFamily="18" charset="0"/>
              </a:rPr>
              <a:t>DATASET AFTER PROCESSING</a:t>
            </a:r>
            <a:endParaRPr lang="vi-VN"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12</a:t>
            </a:fld>
            <a:endParaRPr lang="vi-VN" sz="1600" b="1"/>
          </a:p>
        </p:txBody>
      </p:sp>
      <p:pic>
        <p:nvPicPr>
          <p:cNvPr id="8" name="Picture 7">
            <a:extLst>
              <a:ext uri="{FF2B5EF4-FFF2-40B4-BE49-F238E27FC236}">
                <a16:creationId xmlns:a16="http://schemas.microsoft.com/office/drawing/2014/main" id="{EBE9FA5B-F5FA-F3B0-9E64-7CE7ED7D5EC9}"/>
              </a:ext>
            </a:extLst>
          </p:cNvPr>
          <p:cNvPicPr>
            <a:picLocks noChangeAspect="1"/>
          </p:cNvPicPr>
          <p:nvPr/>
        </p:nvPicPr>
        <p:blipFill>
          <a:blip r:embed="rId2"/>
          <a:stretch>
            <a:fillRect/>
          </a:stretch>
        </p:blipFill>
        <p:spPr>
          <a:xfrm>
            <a:off x="838199" y="1825625"/>
            <a:ext cx="10546667" cy="3886917"/>
          </a:xfrm>
          <a:prstGeom prst="rect">
            <a:avLst/>
          </a:prstGeom>
        </p:spPr>
      </p:pic>
    </p:spTree>
    <p:extLst>
      <p:ext uri="{BB962C8B-B14F-4D97-AF65-F5344CB8AC3E}">
        <p14:creationId xmlns:p14="http://schemas.microsoft.com/office/powerpoint/2010/main" val="176626961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838200" y="149611"/>
            <a:ext cx="10733690" cy="10575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a:pPr>
            <a:r>
              <a:rPr lang="vi-VN" sz="4500" b="1">
                <a:ln w="22225">
                  <a:solidFill>
                    <a:srgbClr val="7030A0"/>
                  </a:solidFill>
                  <a:prstDash val="solid"/>
                </a:ln>
                <a:solidFill>
                  <a:srgbClr val="7030A0"/>
                </a:solidFill>
                <a:cs typeface="Times New Roman" panose="02020603050405020304" pitchFamily="18" charset="0"/>
              </a:rPr>
              <a:t>DATASET AFTER PROCESSING</a:t>
            </a:r>
            <a:endParaRPr lang="vi-VN"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13</a:t>
            </a:fld>
            <a:endParaRPr lang="vi-VN" sz="1600" b="1"/>
          </a:p>
        </p:txBody>
      </p:sp>
      <p:pic>
        <p:nvPicPr>
          <p:cNvPr id="8" name="Picture 7">
            <a:extLst>
              <a:ext uri="{FF2B5EF4-FFF2-40B4-BE49-F238E27FC236}">
                <a16:creationId xmlns:a16="http://schemas.microsoft.com/office/drawing/2014/main" id="{6F6F2D71-9131-0008-353F-4DF7F2D71DE2}"/>
              </a:ext>
            </a:extLst>
          </p:cNvPr>
          <p:cNvPicPr>
            <a:picLocks noChangeAspect="1"/>
          </p:cNvPicPr>
          <p:nvPr/>
        </p:nvPicPr>
        <p:blipFill>
          <a:blip r:embed="rId2"/>
          <a:stretch>
            <a:fillRect/>
          </a:stretch>
        </p:blipFill>
        <p:spPr>
          <a:xfrm>
            <a:off x="3542584" y="1825625"/>
            <a:ext cx="5106832" cy="3965575"/>
          </a:xfrm>
          <a:prstGeom prst="rect">
            <a:avLst/>
          </a:prstGeom>
        </p:spPr>
      </p:pic>
    </p:spTree>
    <p:extLst>
      <p:ext uri="{BB962C8B-B14F-4D97-AF65-F5344CB8AC3E}">
        <p14:creationId xmlns:p14="http://schemas.microsoft.com/office/powerpoint/2010/main" val="366611900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0DD3F-1D5A-4451-8922-B639CADAC34F}" type="slidenum">
              <a:rPr lang="vi-VN" sz="1600" b="1" smtClean="0"/>
              <a:t>14</a:t>
            </a:fld>
            <a:endParaRPr lang="vi-VN" sz="1600" b="1"/>
          </a:p>
        </p:txBody>
      </p:sp>
      <p:sp>
        <p:nvSpPr>
          <p:cNvPr id="5" name="Title 1"/>
          <p:cNvSpPr txBox="1">
            <a:spLocks/>
          </p:cNvSpPr>
          <p:nvPr/>
        </p:nvSpPr>
        <p:spPr>
          <a:xfrm>
            <a:off x="838200" y="370328"/>
            <a:ext cx="10733690" cy="10575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startAt="2"/>
            </a:pP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EXPLORING DATA</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CB93D03-8924-D41F-912B-2690C8083B1E}"/>
              </a:ext>
            </a:extLst>
          </p:cNvPr>
          <p:cNvPicPr>
            <a:picLocks noGrp="1" noChangeAspect="1"/>
          </p:cNvPicPr>
          <p:nvPr>
            <p:ph idx="1"/>
          </p:nvPr>
        </p:nvPicPr>
        <p:blipFill>
          <a:blip r:embed="rId2"/>
          <a:stretch>
            <a:fillRect/>
          </a:stretch>
        </p:blipFill>
        <p:spPr>
          <a:xfrm>
            <a:off x="1886605" y="1416030"/>
            <a:ext cx="6862889" cy="4351338"/>
          </a:xfrm>
        </p:spPr>
      </p:pic>
      <p:sp>
        <p:nvSpPr>
          <p:cNvPr id="10" name="TextBox 9">
            <a:extLst>
              <a:ext uri="{FF2B5EF4-FFF2-40B4-BE49-F238E27FC236}">
                <a16:creationId xmlns:a16="http://schemas.microsoft.com/office/drawing/2014/main" id="{4276A920-1B02-34A5-6105-6986D5EEE810}"/>
              </a:ext>
            </a:extLst>
          </p:cNvPr>
          <p:cNvSpPr txBox="1"/>
          <p:nvPr/>
        </p:nvSpPr>
        <p:spPr>
          <a:xfrm>
            <a:off x="1155317" y="5903893"/>
            <a:ext cx="8325464" cy="954107"/>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Boxplots to visualize the distribution of quantitative features after remove outliers</a:t>
            </a:r>
            <a:endParaRPr lang="vi-V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918923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0DD3F-1D5A-4451-8922-B639CADAC34F}" type="slidenum">
              <a:rPr lang="vi-VN" sz="1600" b="1" smtClean="0"/>
              <a:t>15</a:t>
            </a:fld>
            <a:endParaRPr lang="vi-VN" sz="1600" b="1"/>
          </a:p>
        </p:txBody>
      </p:sp>
      <p:sp>
        <p:nvSpPr>
          <p:cNvPr id="5" name="Title 1"/>
          <p:cNvSpPr txBox="1">
            <a:spLocks/>
          </p:cNvSpPr>
          <p:nvPr/>
        </p:nvSpPr>
        <p:spPr>
          <a:xfrm>
            <a:off x="838200" y="370328"/>
            <a:ext cx="10733690" cy="10575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startAt="2"/>
            </a:pP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EXPLORING DATA</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276A920-1B02-34A5-6105-6986D5EEE810}"/>
              </a:ext>
            </a:extLst>
          </p:cNvPr>
          <p:cNvSpPr txBox="1"/>
          <p:nvPr/>
        </p:nvSpPr>
        <p:spPr>
          <a:xfrm>
            <a:off x="1045947" y="5903893"/>
            <a:ext cx="8325464" cy="523220"/>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Extract the numerical features from the dataset</a:t>
            </a:r>
            <a:endParaRPr lang="vi-VN" sz="28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8085207-2F3E-A823-C62F-D9165A73DA54}"/>
              </a:ext>
            </a:extLst>
          </p:cNvPr>
          <p:cNvPicPr>
            <a:picLocks noChangeAspect="1"/>
          </p:cNvPicPr>
          <p:nvPr/>
        </p:nvPicPr>
        <p:blipFill>
          <a:blip r:embed="rId2"/>
          <a:stretch>
            <a:fillRect/>
          </a:stretch>
        </p:blipFill>
        <p:spPr>
          <a:xfrm>
            <a:off x="1357643" y="1427875"/>
            <a:ext cx="7252957" cy="4405084"/>
          </a:xfrm>
          <a:prstGeom prst="rect">
            <a:avLst/>
          </a:prstGeom>
        </p:spPr>
      </p:pic>
    </p:spTree>
    <p:extLst>
      <p:ext uri="{BB962C8B-B14F-4D97-AF65-F5344CB8AC3E}">
        <p14:creationId xmlns:p14="http://schemas.microsoft.com/office/powerpoint/2010/main" val="96968752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0DD3F-1D5A-4451-8922-B639CADAC34F}" type="slidenum">
              <a:rPr lang="vi-VN" sz="1600" b="1" smtClean="0"/>
              <a:t>16</a:t>
            </a:fld>
            <a:endParaRPr lang="vi-VN" sz="1600" b="1"/>
          </a:p>
        </p:txBody>
      </p:sp>
      <p:sp>
        <p:nvSpPr>
          <p:cNvPr id="5" name="Title 1"/>
          <p:cNvSpPr txBox="1">
            <a:spLocks/>
          </p:cNvSpPr>
          <p:nvPr/>
        </p:nvSpPr>
        <p:spPr>
          <a:xfrm>
            <a:off x="838200" y="370328"/>
            <a:ext cx="10733690" cy="10575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startAt="2"/>
            </a:pP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EXPLORING DATA</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276A920-1B02-34A5-6105-6986D5EEE810}"/>
              </a:ext>
            </a:extLst>
          </p:cNvPr>
          <p:cNvSpPr txBox="1"/>
          <p:nvPr/>
        </p:nvSpPr>
        <p:spPr>
          <a:xfrm>
            <a:off x="2186489" y="5289204"/>
            <a:ext cx="8325464" cy="1384995"/>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Distribution of total daytime call duration (</a:t>
            </a:r>
            <a:r>
              <a:rPr lang="en-US" sz="2800" b="1" dirty="0" err="1">
                <a:latin typeface="Times New Roman" panose="02020603050405020304" pitchFamily="18" charset="0"/>
                <a:cs typeface="Times New Roman" panose="02020603050405020304" pitchFamily="18" charset="0"/>
              </a:rPr>
              <a:t>total_day_minutes</a:t>
            </a:r>
            <a:r>
              <a:rPr lang="en-US" sz="2800" b="1" dirty="0">
                <a:latin typeface="Times New Roman" panose="02020603050405020304" pitchFamily="18" charset="0"/>
                <a:cs typeface="Times New Roman" panose="02020603050405020304" pitchFamily="18" charset="0"/>
              </a:rPr>
              <a:t>) among loyal and churned customers</a:t>
            </a:r>
            <a:endParaRPr lang="vi-VN"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ED57FD5-3773-5A6E-820B-3275C7D1051D}"/>
              </a:ext>
            </a:extLst>
          </p:cNvPr>
          <p:cNvPicPr>
            <a:picLocks noChangeAspect="1"/>
          </p:cNvPicPr>
          <p:nvPr/>
        </p:nvPicPr>
        <p:blipFill>
          <a:blip r:embed="rId2"/>
          <a:stretch>
            <a:fillRect/>
          </a:stretch>
        </p:blipFill>
        <p:spPr>
          <a:xfrm>
            <a:off x="2377873" y="1568796"/>
            <a:ext cx="6808057" cy="3337501"/>
          </a:xfrm>
          <a:prstGeom prst="rect">
            <a:avLst/>
          </a:prstGeom>
        </p:spPr>
      </p:pic>
    </p:spTree>
    <p:extLst>
      <p:ext uri="{BB962C8B-B14F-4D97-AF65-F5344CB8AC3E}">
        <p14:creationId xmlns:p14="http://schemas.microsoft.com/office/powerpoint/2010/main" val="418721732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0DD3F-1D5A-4451-8922-B639CADAC34F}" type="slidenum">
              <a:rPr lang="vi-VN" sz="1600" b="1" smtClean="0"/>
              <a:t>17</a:t>
            </a:fld>
            <a:endParaRPr lang="vi-VN" sz="1600" b="1"/>
          </a:p>
        </p:txBody>
      </p:sp>
      <p:sp>
        <p:nvSpPr>
          <p:cNvPr id="5" name="Title 1"/>
          <p:cNvSpPr txBox="1">
            <a:spLocks/>
          </p:cNvSpPr>
          <p:nvPr/>
        </p:nvSpPr>
        <p:spPr>
          <a:xfrm>
            <a:off x="838200" y="370328"/>
            <a:ext cx="10733690" cy="105754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startAt="2"/>
            </a:pP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EXPLORING DATA</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276A920-1B02-34A5-6105-6986D5EEE810}"/>
              </a:ext>
            </a:extLst>
          </p:cNvPr>
          <p:cNvSpPr txBox="1"/>
          <p:nvPr/>
        </p:nvSpPr>
        <p:spPr>
          <a:xfrm>
            <a:off x="2042312" y="5118878"/>
            <a:ext cx="9697404" cy="954107"/>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The first </a:t>
            </a:r>
            <a:r>
              <a:rPr lang="en-US" sz="2800" b="1" dirty="0" err="1">
                <a:latin typeface="Times New Roman" panose="02020603050405020304" pitchFamily="18" charset="0"/>
                <a:cs typeface="Times New Roman" panose="02020603050405020304" pitchFamily="18" charset="0"/>
              </a:rPr>
              <a:t>countplot</a:t>
            </a:r>
            <a:r>
              <a:rPr lang="en-US" sz="2800" b="1" dirty="0">
                <a:latin typeface="Times New Roman" panose="02020603050405020304" pitchFamily="18" charset="0"/>
                <a:cs typeface="Times New Roman" panose="02020603050405020304" pitchFamily="18" charset="0"/>
              </a:rPr>
              <a:t> for '</a:t>
            </a:r>
            <a:r>
              <a:rPr lang="en-US" sz="2800" b="1" dirty="0" err="1">
                <a:latin typeface="Times New Roman" panose="02020603050405020304" pitchFamily="18" charset="0"/>
                <a:cs typeface="Times New Roman" panose="02020603050405020304" pitchFamily="18" charset="0"/>
              </a:rPr>
              <a:t>international_plan</a:t>
            </a:r>
            <a:r>
              <a:rPr lang="en-US" sz="2800" b="1" dirty="0">
                <a:latin typeface="Times New Roman" panose="02020603050405020304" pitchFamily="18" charset="0"/>
                <a:cs typeface="Times New Roman" panose="02020603050405020304" pitchFamily="18" charset="0"/>
              </a:rPr>
              <a:t>' with hue 'churn’</a:t>
            </a:r>
          </a:p>
          <a:p>
            <a:pPr algn="just"/>
            <a:r>
              <a:rPr lang="en-US" sz="2800" b="1" dirty="0">
                <a:latin typeface="Times New Roman" panose="02020603050405020304" pitchFamily="18" charset="0"/>
                <a:cs typeface="Times New Roman" panose="02020603050405020304" pitchFamily="18" charset="0"/>
              </a:rPr>
              <a:t>The second  </a:t>
            </a:r>
            <a:r>
              <a:rPr lang="en-US" sz="2800" b="1" dirty="0" err="1">
                <a:latin typeface="Times New Roman" panose="02020603050405020304" pitchFamily="18" charset="0"/>
                <a:cs typeface="Times New Roman" panose="02020603050405020304" pitchFamily="18" charset="0"/>
              </a:rPr>
              <a:t>countplot</a:t>
            </a:r>
            <a:r>
              <a:rPr lang="en-US" sz="2800" b="1" dirty="0">
                <a:latin typeface="Times New Roman" panose="02020603050405020304" pitchFamily="18" charset="0"/>
                <a:cs typeface="Times New Roman" panose="02020603050405020304" pitchFamily="18" charset="0"/>
              </a:rPr>
              <a:t> for '</a:t>
            </a:r>
            <a:r>
              <a:rPr lang="en-US" sz="2800" b="1" dirty="0" err="1">
                <a:latin typeface="Times New Roman" panose="02020603050405020304" pitchFamily="18" charset="0"/>
                <a:cs typeface="Times New Roman" panose="02020603050405020304" pitchFamily="18" charset="0"/>
              </a:rPr>
              <a:t>voice_mail_plan</a:t>
            </a:r>
            <a:r>
              <a:rPr lang="en-US" sz="2800" b="1" dirty="0">
                <a:latin typeface="Times New Roman" panose="02020603050405020304" pitchFamily="18" charset="0"/>
                <a:cs typeface="Times New Roman" panose="02020603050405020304" pitchFamily="18" charset="0"/>
              </a:rPr>
              <a:t>' with hue 'churn'</a:t>
            </a:r>
            <a:endParaRPr lang="vi-V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3EA4A9-D16E-4553-B70C-E370A07BC66A}"/>
              </a:ext>
            </a:extLst>
          </p:cNvPr>
          <p:cNvPicPr>
            <a:picLocks noChangeAspect="1"/>
          </p:cNvPicPr>
          <p:nvPr/>
        </p:nvPicPr>
        <p:blipFill>
          <a:blip r:embed="rId2"/>
          <a:stretch>
            <a:fillRect/>
          </a:stretch>
        </p:blipFill>
        <p:spPr>
          <a:xfrm>
            <a:off x="2801555" y="1333954"/>
            <a:ext cx="6414997" cy="3542846"/>
          </a:xfrm>
          <a:prstGeom prst="rect">
            <a:avLst/>
          </a:prstGeom>
        </p:spPr>
      </p:pic>
    </p:spTree>
    <p:extLst>
      <p:ext uri="{BB962C8B-B14F-4D97-AF65-F5344CB8AC3E}">
        <p14:creationId xmlns:p14="http://schemas.microsoft.com/office/powerpoint/2010/main" val="93863837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54" y="1545021"/>
            <a:ext cx="11362764" cy="3657599"/>
          </a:xfrm>
        </p:spPr>
        <p:txBody>
          <a:bodyPr>
            <a:noAutofit/>
          </a:bodyPr>
          <a:lstStyle/>
          <a:p>
            <a:pPr marL="1143000" indent="-1143000" algn="ctr">
              <a:buFont typeface="+mj-lt"/>
              <a:buAutoNum type="romanUcPeriod" startAt="3"/>
            </a:pPr>
            <a:r>
              <a:rPr lang="vi-VN" sz="7000" b="1">
                <a:ln w="22225">
                  <a:solidFill>
                    <a:srgbClr val="7030A0"/>
                  </a:solidFill>
                  <a:prstDash val="solid"/>
                </a:ln>
                <a:solidFill>
                  <a:srgbClr val="7030A0"/>
                </a:solidFill>
                <a:cs typeface="Times New Roman" panose="02020603050405020304" pitchFamily="18" charset="0"/>
              </a:rPr>
              <a:t>EXPERIMENT, RESULTS AND REVIEW</a:t>
            </a:r>
            <a:endParaRPr lang="vi-VN" sz="70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18</a:t>
            </a:fld>
            <a:endParaRPr lang="vi-VN" sz="1600" b="1"/>
          </a:p>
        </p:txBody>
      </p:sp>
    </p:spTree>
    <p:extLst>
      <p:ext uri="{BB962C8B-B14F-4D97-AF65-F5344CB8AC3E}">
        <p14:creationId xmlns:p14="http://schemas.microsoft.com/office/powerpoint/2010/main" val="3567457837"/>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ctr">
              <a:buFont typeface="+mj-lt"/>
              <a:buAutoNum type="arabicPeriod"/>
            </a:pP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RANDOM FOREST CLASSIFIER MODEL</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19</a:t>
            </a:fld>
            <a:endParaRPr lang="vi-VN" sz="1600" b="1"/>
          </a:p>
        </p:txBody>
      </p:sp>
      <p:sp>
        <p:nvSpPr>
          <p:cNvPr id="3" name="Content Placeholder 2"/>
          <p:cNvSpPr>
            <a:spLocks noGrp="1"/>
          </p:cNvSpPr>
          <p:nvPr>
            <p:ph idx="1"/>
          </p:nvPr>
        </p:nvSpPr>
        <p:spPr>
          <a:xfrm>
            <a:off x="544165" y="1344996"/>
            <a:ext cx="10485459" cy="4760258"/>
          </a:xfrm>
        </p:spPr>
        <p:txBody>
          <a:bodyPr>
            <a:normAutofit/>
          </a:bodyPr>
          <a:lstStyle/>
          <a:p>
            <a:pPr marL="514350" indent="-514350" algn="just">
              <a:lnSpc>
                <a:spcPct val="150000"/>
              </a:lnSpc>
              <a:buFont typeface="+mj-lt"/>
              <a:buAutoNum type="alphaLcPeriod"/>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Before </a:t>
            </a:r>
            <a:r>
              <a:rPr lang="en-US"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param_grid</a:t>
            </a: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gn="just">
              <a:lnSpc>
                <a:spcPct val="150000"/>
              </a:lnSpc>
            </a:pPr>
            <a:r>
              <a:rPr lang="en-US" sz="2800" dirty="0">
                <a:latin typeface="Times New Roman" panose="02020603050405020304" pitchFamily="18" charset="0"/>
                <a:cs typeface="Times New Roman" panose="02020603050405020304" pitchFamily="18" charset="0"/>
              </a:rPr>
              <a:t>The model’s accuracy value is 0.92125</a:t>
            </a:r>
          </a:p>
          <a:p>
            <a:pPr lvl="1" algn="just">
              <a:lnSpc>
                <a:spcPct val="150000"/>
              </a:lnSpc>
            </a:pPr>
            <a:r>
              <a:rPr lang="en-US" sz="2800" dirty="0">
                <a:latin typeface="Times New Roman" panose="02020603050405020304" pitchFamily="18" charset="0"/>
                <a:cs typeface="Times New Roman" panose="02020603050405020304" pitchFamily="18" charset="0"/>
              </a:rPr>
              <a:t>Confusion Matrix </a:t>
            </a:r>
          </a:p>
        </p:txBody>
      </p:sp>
      <p:pic>
        <p:nvPicPr>
          <p:cNvPr id="7" name="Picture 6">
            <a:extLst>
              <a:ext uri="{FF2B5EF4-FFF2-40B4-BE49-F238E27FC236}">
                <a16:creationId xmlns:a16="http://schemas.microsoft.com/office/drawing/2014/main" id="{B1782A47-313E-8637-E794-6002321852FA}"/>
              </a:ext>
            </a:extLst>
          </p:cNvPr>
          <p:cNvPicPr>
            <a:picLocks noChangeAspect="1"/>
          </p:cNvPicPr>
          <p:nvPr/>
        </p:nvPicPr>
        <p:blipFill>
          <a:blip r:embed="rId2"/>
          <a:stretch>
            <a:fillRect/>
          </a:stretch>
        </p:blipFill>
        <p:spPr>
          <a:xfrm>
            <a:off x="5864130" y="2868682"/>
            <a:ext cx="4942901" cy="3738328"/>
          </a:xfrm>
          <a:prstGeom prst="rect">
            <a:avLst/>
          </a:prstGeom>
        </p:spPr>
      </p:pic>
    </p:spTree>
    <p:extLst>
      <p:ext uri="{BB962C8B-B14F-4D97-AF65-F5344CB8AC3E}">
        <p14:creationId xmlns:p14="http://schemas.microsoft.com/office/powerpoint/2010/main" val="1618353877"/>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ln w="22225">
                  <a:solidFill>
                    <a:srgbClr val="7030A0"/>
                  </a:solidFill>
                  <a:prstDash val="solid"/>
                </a:ln>
                <a:solidFill>
                  <a:srgbClr val="7030A0"/>
                </a:solidFill>
              </a:rPr>
              <a:t>TABLE OF CONTENTS</a:t>
            </a:r>
          </a:p>
        </p:txBody>
      </p:sp>
      <p:sp>
        <p:nvSpPr>
          <p:cNvPr id="3" name="Content Placeholder 2"/>
          <p:cNvSpPr>
            <a:spLocks noGrp="1"/>
          </p:cNvSpPr>
          <p:nvPr>
            <p:ph idx="1"/>
          </p:nvPr>
        </p:nvSpPr>
        <p:spPr>
          <a:xfrm>
            <a:off x="1108588" y="1700494"/>
            <a:ext cx="9974823" cy="4283447"/>
          </a:xfrm>
        </p:spPr>
        <p:txBody>
          <a:bodyPr>
            <a:noAutofit/>
          </a:bodyPr>
          <a:lstStyle/>
          <a:p>
            <a:pPr marL="571500" indent="-571500" algn="just">
              <a:lnSpc>
                <a:spcPct val="150000"/>
              </a:lnSpc>
              <a:buFont typeface="+mj-lt"/>
              <a:buAutoNum type="romanUcPeriod"/>
            </a:pPr>
            <a:r>
              <a:rPr lang="vi-VN" sz="3500">
                <a:latin typeface="+mj-lt"/>
              </a:rPr>
              <a:t>INTRODUCTION TO THE PROJECT </a:t>
            </a:r>
            <a:r>
              <a:rPr lang="vi-VN" sz="3500">
                <a:latin typeface="Cormorant Infant Medium" panose="00000600000000000000" pitchFamily="2" charset="0"/>
                <a:hlinkClick r:id="rId2" action="ppaction://hlinksldjump"/>
              </a:rPr>
              <a:t>↗</a:t>
            </a:r>
            <a:endParaRPr lang="vi-VN" sz="3500">
              <a:latin typeface="+mj-lt"/>
            </a:endParaRPr>
          </a:p>
          <a:p>
            <a:pPr marL="571500" indent="-571500" algn="just">
              <a:lnSpc>
                <a:spcPct val="150000"/>
              </a:lnSpc>
              <a:buFont typeface="+mj-lt"/>
              <a:buAutoNum type="romanUcPeriod"/>
            </a:pPr>
            <a:r>
              <a:rPr lang="vi-VN" sz="3500">
                <a:latin typeface="+mj-lt"/>
              </a:rPr>
              <a:t>EXPLORATORY DATA ANALYSIS </a:t>
            </a:r>
            <a:r>
              <a:rPr lang="vi-VN" sz="3500">
                <a:latin typeface="Cormorant Infant Medium" panose="00000600000000000000" pitchFamily="2" charset="0"/>
                <a:hlinkClick r:id="rId3" action="ppaction://hlinksldjump"/>
              </a:rPr>
              <a:t>↗</a:t>
            </a:r>
            <a:endParaRPr lang="vi-VN" sz="3500">
              <a:latin typeface="+mj-lt"/>
            </a:endParaRPr>
          </a:p>
          <a:p>
            <a:pPr marL="571500" indent="-571500" algn="just">
              <a:lnSpc>
                <a:spcPct val="150000"/>
              </a:lnSpc>
              <a:buFont typeface="+mj-lt"/>
              <a:buAutoNum type="romanUcPeriod"/>
            </a:pPr>
            <a:r>
              <a:rPr lang="vi-VN" sz="3500">
                <a:latin typeface="+mj-lt"/>
              </a:rPr>
              <a:t>EXPERIMENT, RESULTS AND REVIEW </a:t>
            </a:r>
            <a:r>
              <a:rPr lang="vi-VN" sz="3500">
                <a:latin typeface="Cormorant Infant Medium" panose="00000600000000000000" pitchFamily="2" charset="0"/>
                <a:hlinkClick r:id="rId4" action="ppaction://hlinksldjump"/>
              </a:rPr>
              <a:t>↗</a:t>
            </a:r>
            <a:endParaRPr lang="vi-VN" sz="3500">
              <a:latin typeface="+mj-lt"/>
            </a:endParaRPr>
          </a:p>
          <a:p>
            <a:pPr marL="571500" indent="-571500" algn="just">
              <a:lnSpc>
                <a:spcPct val="150000"/>
              </a:lnSpc>
              <a:buFont typeface="+mj-lt"/>
              <a:buAutoNum type="romanUcPeriod"/>
            </a:pPr>
            <a:r>
              <a:rPr lang="vi-VN" sz="3500">
                <a:latin typeface="+mj-lt"/>
              </a:rPr>
              <a:t>CONCLUDE </a:t>
            </a:r>
            <a:r>
              <a:rPr lang="vi-VN" sz="3500">
                <a:latin typeface="Cormorant Infant Medium" panose="00000600000000000000" pitchFamily="2" charset="0"/>
                <a:hlinkClick r:id="rId5" action="ppaction://hlinksldjump"/>
              </a:rPr>
              <a:t>↗</a:t>
            </a:r>
            <a:endParaRPr lang="vi-VN" sz="3500">
              <a:latin typeface="+mj-lt"/>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2</a:t>
            </a:fld>
            <a:endParaRPr lang="vi-VN" sz="1600" b="1"/>
          </a:p>
        </p:txBody>
      </p:sp>
    </p:spTree>
    <p:extLst>
      <p:ext uri="{BB962C8B-B14F-4D97-AF65-F5344CB8AC3E}">
        <p14:creationId xmlns:p14="http://schemas.microsoft.com/office/powerpoint/2010/main" val="261653276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ctr">
              <a:buFont typeface="+mj-lt"/>
              <a:buAutoNum type="arabicPeriod"/>
            </a:pP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RANDOM FOREST CLASSIFIER MODEL</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20</a:t>
            </a:fld>
            <a:endParaRPr lang="vi-VN" sz="1600" b="1"/>
          </a:p>
        </p:txBody>
      </p:sp>
      <p:sp>
        <p:nvSpPr>
          <p:cNvPr id="3" name="Content Placeholder 2"/>
          <p:cNvSpPr>
            <a:spLocks noGrp="1"/>
          </p:cNvSpPr>
          <p:nvPr>
            <p:ph idx="1"/>
          </p:nvPr>
        </p:nvSpPr>
        <p:spPr>
          <a:xfrm>
            <a:off x="544165" y="1344996"/>
            <a:ext cx="10485459" cy="4760258"/>
          </a:xfrm>
        </p:spPr>
        <p:txBody>
          <a:bodyPr>
            <a:normAutofit/>
          </a:bodyPr>
          <a:lstStyle/>
          <a:p>
            <a:pPr marL="0" indent="0" algn="just">
              <a:lnSpc>
                <a:spcPct val="150000"/>
              </a:lnSpc>
              <a:buNone/>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After </a:t>
            </a:r>
            <a:r>
              <a:rPr lang="en-US"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param_grid</a:t>
            </a: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gn="just">
              <a:lnSpc>
                <a:spcPct val="150000"/>
              </a:lnSpc>
            </a:pPr>
            <a:r>
              <a:rPr lang="en-US" sz="2800" dirty="0">
                <a:latin typeface="Times New Roman" panose="02020603050405020304" pitchFamily="18" charset="0"/>
                <a:cs typeface="Times New Roman" panose="02020603050405020304" pitchFamily="18" charset="0"/>
              </a:rPr>
              <a:t>The model’s accuracy value is 0.92375</a:t>
            </a:r>
          </a:p>
          <a:p>
            <a:pPr lvl="1" algn="just">
              <a:lnSpc>
                <a:spcPct val="150000"/>
              </a:lnSpc>
            </a:pPr>
            <a:r>
              <a:rPr lang="en-US" sz="2800" dirty="0">
                <a:latin typeface="Times New Roman" panose="02020603050405020304" pitchFamily="18" charset="0"/>
                <a:cs typeface="Times New Roman" panose="02020603050405020304" pitchFamily="18" charset="0"/>
              </a:rPr>
              <a:t>Best </a:t>
            </a:r>
            <a:r>
              <a:rPr lang="en-US"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param_grid</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1" algn="just">
              <a:lnSpc>
                <a:spcPct val="150000"/>
              </a:lnSpc>
            </a:pP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2D5B37B-1611-6284-B025-A9747CB7B7E6}"/>
              </a:ext>
            </a:extLst>
          </p:cNvPr>
          <p:cNvPicPr>
            <a:picLocks noChangeAspect="1"/>
          </p:cNvPicPr>
          <p:nvPr/>
        </p:nvPicPr>
        <p:blipFill>
          <a:blip r:embed="rId2"/>
          <a:stretch>
            <a:fillRect/>
          </a:stretch>
        </p:blipFill>
        <p:spPr>
          <a:xfrm>
            <a:off x="4452974" y="2786589"/>
            <a:ext cx="4052967" cy="1817474"/>
          </a:xfrm>
          <a:prstGeom prst="rect">
            <a:avLst/>
          </a:prstGeom>
        </p:spPr>
      </p:pic>
    </p:spTree>
    <p:extLst>
      <p:ext uri="{BB962C8B-B14F-4D97-AF65-F5344CB8AC3E}">
        <p14:creationId xmlns:p14="http://schemas.microsoft.com/office/powerpoint/2010/main" val="1407904407"/>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ctr">
              <a:buFont typeface="+mj-lt"/>
              <a:buAutoNum type="arabicPeriod"/>
            </a:pP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RANDOM FOREST CLASSIFIER MODEL</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21</a:t>
            </a:fld>
            <a:endParaRPr lang="vi-VN" sz="1600" b="1"/>
          </a:p>
        </p:txBody>
      </p:sp>
      <p:sp>
        <p:nvSpPr>
          <p:cNvPr id="3" name="Content Placeholder 2"/>
          <p:cNvSpPr>
            <a:spLocks noGrp="1"/>
          </p:cNvSpPr>
          <p:nvPr>
            <p:ph idx="1"/>
          </p:nvPr>
        </p:nvSpPr>
        <p:spPr>
          <a:xfrm>
            <a:off x="544165" y="1344996"/>
            <a:ext cx="10485459" cy="4760258"/>
          </a:xfrm>
        </p:spPr>
        <p:txBody>
          <a:bodyPr>
            <a:normAutofit/>
          </a:bodyPr>
          <a:lstStyle/>
          <a:p>
            <a:pPr marL="0" indent="0" algn="just">
              <a:lnSpc>
                <a:spcPct val="150000"/>
              </a:lnSpc>
              <a:buNone/>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After </a:t>
            </a:r>
            <a:r>
              <a:rPr lang="en-US"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param_grid</a:t>
            </a: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gn="just">
              <a:lnSpc>
                <a:spcPct val="150000"/>
              </a:lnSpc>
            </a:pPr>
            <a:r>
              <a:rPr lang="en-US" sz="2800" dirty="0">
                <a:latin typeface="Times New Roman" panose="02020603050405020304" pitchFamily="18" charset="0"/>
                <a:cs typeface="Times New Roman" panose="02020603050405020304" pitchFamily="18" charset="0"/>
              </a:rPr>
              <a:t>The model’s accuracy value is 0.92375</a:t>
            </a:r>
          </a:p>
          <a:p>
            <a:pPr lvl="1" algn="just">
              <a:lnSpc>
                <a:spcPct val="150000"/>
              </a:lnSpc>
            </a:pPr>
            <a:r>
              <a:rPr lang="en-US" sz="2800" dirty="0">
                <a:latin typeface="Times New Roman" panose="02020603050405020304" pitchFamily="18" charset="0"/>
                <a:cs typeface="Times New Roman" panose="02020603050405020304" pitchFamily="18" charset="0"/>
              </a:rPr>
              <a:t>Confusion Matrix </a:t>
            </a:r>
          </a:p>
          <a:p>
            <a:pPr lvl="1" algn="just">
              <a:lnSpc>
                <a:spcPct val="150000"/>
              </a:lnSpc>
            </a:pPr>
            <a:endParaRPr lang="en-US" sz="2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1570A90-E015-4AC7-6B6E-65901177B4EC}"/>
              </a:ext>
            </a:extLst>
          </p:cNvPr>
          <p:cNvPicPr>
            <a:picLocks noChangeAspect="1"/>
          </p:cNvPicPr>
          <p:nvPr/>
        </p:nvPicPr>
        <p:blipFill>
          <a:blip r:embed="rId2"/>
          <a:stretch>
            <a:fillRect/>
          </a:stretch>
        </p:blipFill>
        <p:spPr>
          <a:xfrm>
            <a:off x="5714844" y="2934340"/>
            <a:ext cx="4640982" cy="3604572"/>
          </a:xfrm>
          <a:prstGeom prst="rect">
            <a:avLst/>
          </a:prstGeom>
        </p:spPr>
      </p:pic>
    </p:spTree>
    <p:extLst>
      <p:ext uri="{BB962C8B-B14F-4D97-AF65-F5344CB8AC3E}">
        <p14:creationId xmlns:p14="http://schemas.microsoft.com/office/powerpoint/2010/main" val="3348647775"/>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ctr">
              <a:buFont typeface="+mj-lt"/>
              <a:buAutoNum type="arabicPeriod"/>
            </a:pP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RANDOM FOREST CLASSIFIER MODEL</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22</a:t>
            </a:fld>
            <a:endParaRPr lang="vi-VN" sz="1600" b="1"/>
          </a:p>
        </p:txBody>
      </p:sp>
      <p:sp>
        <p:nvSpPr>
          <p:cNvPr id="3" name="Content Placeholder 2"/>
          <p:cNvSpPr>
            <a:spLocks noGrp="1"/>
          </p:cNvSpPr>
          <p:nvPr>
            <p:ph idx="1"/>
          </p:nvPr>
        </p:nvSpPr>
        <p:spPr>
          <a:xfrm>
            <a:off x="544165" y="1344996"/>
            <a:ext cx="10485459" cy="4760258"/>
          </a:xfrm>
        </p:spPr>
        <p:txBody>
          <a:bodyPr>
            <a:normAutofit/>
          </a:bodyPr>
          <a:lstStyle/>
          <a:p>
            <a:pPr marL="0" indent="0" algn="just">
              <a:lnSpc>
                <a:spcPct val="150000"/>
              </a:lnSpc>
              <a:buNone/>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Test on Test Data:</a:t>
            </a:r>
          </a:p>
          <a:p>
            <a:pPr lvl="1" algn="just">
              <a:lnSpc>
                <a:spcPct val="150000"/>
              </a:lnSpc>
            </a:pPr>
            <a:endParaRPr lang="en-US" sz="2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86926C-016D-59E7-D68D-EF4777D5C163}"/>
              </a:ext>
            </a:extLst>
          </p:cNvPr>
          <p:cNvPicPr>
            <a:picLocks noChangeAspect="1"/>
          </p:cNvPicPr>
          <p:nvPr/>
        </p:nvPicPr>
        <p:blipFill>
          <a:blip r:embed="rId2"/>
          <a:stretch>
            <a:fillRect/>
          </a:stretch>
        </p:blipFill>
        <p:spPr>
          <a:xfrm>
            <a:off x="1565048" y="2251803"/>
            <a:ext cx="8884248" cy="3608223"/>
          </a:xfrm>
          <a:prstGeom prst="rect">
            <a:avLst/>
          </a:prstGeom>
        </p:spPr>
      </p:pic>
    </p:spTree>
    <p:extLst>
      <p:ext uri="{BB962C8B-B14F-4D97-AF65-F5344CB8AC3E}">
        <p14:creationId xmlns:p14="http://schemas.microsoft.com/office/powerpoint/2010/main" val="4117136920"/>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2. DECISION TREE CLASSIFIER MODEL</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23</a:t>
            </a:fld>
            <a:endParaRPr lang="vi-VN" sz="1600" b="1"/>
          </a:p>
        </p:txBody>
      </p:sp>
      <p:sp>
        <p:nvSpPr>
          <p:cNvPr id="3" name="Content Placeholder 2"/>
          <p:cNvSpPr>
            <a:spLocks noGrp="1"/>
          </p:cNvSpPr>
          <p:nvPr>
            <p:ph idx="1"/>
          </p:nvPr>
        </p:nvSpPr>
        <p:spPr>
          <a:xfrm>
            <a:off x="544165" y="1344996"/>
            <a:ext cx="10485459" cy="4760258"/>
          </a:xfrm>
        </p:spPr>
        <p:txBody>
          <a:bodyPr>
            <a:normAutofit/>
          </a:bodyPr>
          <a:lstStyle/>
          <a:p>
            <a:pPr marL="514350" indent="-514350" algn="just">
              <a:lnSpc>
                <a:spcPct val="150000"/>
              </a:lnSpc>
              <a:buFont typeface="+mj-lt"/>
              <a:buAutoNum type="alphaLcPeriod"/>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Before </a:t>
            </a:r>
            <a:r>
              <a:rPr lang="en-US"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param_grid</a:t>
            </a: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gn="just">
              <a:lnSpc>
                <a:spcPct val="150000"/>
              </a:lnSpc>
            </a:pPr>
            <a:r>
              <a:rPr lang="en-US" sz="2800" dirty="0">
                <a:latin typeface="Times New Roman" panose="02020603050405020304" pitchFamily="18" charset="0"/>
                <a:cs typeface="Times New Roman" panose="02020603050405020304" pitchFamily="18" charset="0"/>
              </a:rPr>
              <a:t>The model’s accuracy value is 0.85875</a:t>
            </a:r>
          </a:p>
          <a:p>
            <a:pPr lvl="1" algn="just">
              <a:lnSpc>
                <a:spcPct val="150000"/>
              </a:lnSpc>
            </a:pPr>
            <a:r>
              <a:rPr lang="en-US" sz="2800" dirty="0">
                <a:latin typeface="Times New Roman" panose="02020603050405020304" pitchFamily="18" charset="0"/>
                <a:cs typeface="Times New Roman" panose="02020603050405020304" pitchFamily="18" charset="0"/>
              </a:rPr>
              <a:t>Confusion Matrix </a:t>
            </a:r>
          </a:p>
        </p:txBody>
      </p:sp>
      <p:pic>
        <p:nvPicPr>
          <p:cNvPr id="6" name="Picture 5">
            <a:extLst>
              <a:ext uri="{FF2B5EF4-FFF2-40B4-BE49-F238E27FC236}">
                <a16:creationId xmlns:a16="http://schemas.microsoft.com/office/drawing/2014/main" id="{4B633C9B-F118-828F-9E89-17BC84AA3026}"/>
              </a:ext>
            </a:extLst>
          </p:cNvPr>
          <p:cNvPicPr>
            <a:picLocks noChangeAspect="1"/>
          </p:cNvPicPr>
          <p:nvPr/>
        </p:nvPicPr>
        <p:blipFill>
          <a:blip r:embed="rId2"/>
          <a:stretch>
            <a:fillRect/>
          </a:stretch>
        </p:blipFill>
        <p:spPr>
          <a:xfrm>
            <a:off x="5044723" y="3094374"/>
            <a:ext cx="4816257" cy="3444538"/>
          </a:xfrm>
          <a:prstGeom prst="rect">
            <a:avLst/>
          </a:prstGeom>
        </p:spPr>
      </p:pic>
    </p:spTree>
    <p:extLst>
      <p:ext uri="{BB962C8B-B14F-4D97-AF65-F5344CB8AC3E}">
        <p14:creationId xmlns:p14="http://schemas.microsoft.com/office/powerpoint/2010/main" val="3429445558"/>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2. DECISION TREE CLASSIFIER MODEL</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24</a:t>
            </a:fld>
            <a:endParaRPr lang="vi-VN" sz="1600" b="1"/>
          </a:p>
        </p:txBody>
      </p:sp>
      <p:sp>
        <p:nvSpPr>
          <p:cNvPr id="3" name="Content Placeholder 2"/>
          <p:cNvSpPr>
            <a:spLocks noGrp="1"/>
          </p:cNvSpPr>
          <p:nvPr>
            <p:ph idx="1"/>
          </p:nvPr>
        </p:nvSpPr>
        <p:spPr>
          <a:xfrm>
            <a:off x="544165" y="1344996"/>
            <a:ext cx="10485459" cy="4760258"/>
          </a:xfrm>
        </p:spPr>
        <p:txBody>
          <a:bodyPr>
            <a:normAutofit/>
          </a:bodyPr>
          <a:lstStyle/>
          <a:p>
            <a:pPr marL="0" indent="0" algn="just">
              <a:lnSpc>
                <a:spcPct val="150000"/>
              </a:lnSpc>
              <a:buNone/>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After </a:t>
            </a:r>
            <a:r>
              <a:rPr lang="en-US"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param_grid</a:t>
            </a: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gn="just">
              <a:lnSpc>
                <a:spcPct val="150000"/>
              </a:lnSpc>
            </a:pPr>
            <a:r>
              <a:rPr lang="en-US" sz="2800" dirty="0">
                <a:latin typeface="Times New Roman" panose="02020603050405020304" pitchFamily="18" charset="0"/>
                <a:cs typeface="Times New Roman" panose="02020603050405020304" pitchFamily="18" charset="0"/>
              </a:rPr>
              <a:t>The model’s accuracy value is 0.9175</a:t>
            </a:r>
          </a:p>
          <a:p>
            <a:pPr lvl="1" algn="just">
              <a:lnSpc>
                <a:spcPct val="150000"/>
              </a:lnSpc>
            </a:pPr>
            <a:r>
              <a:rPr lang="en-US" sz="2800" dirty="0">
                <a:latin typeface="Times New Roman" panose="02020603050405020304" pitchFamily="18" charset="0"/>
                <a:cs typeface="Times New Roman" panose="02020603050405020304" pitchFamily="18" charset="0"/>
              </a:rPr>
              <a:t>Best </a:t>
            </a:r>
            <a:r>
              <a:rPr lang="en-US"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param_grid</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1" algn="just">
              <a:lnSpc>
                <a:spcPct val="150000"/>
              </a:lnSpc>
            </a:pP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9B5AA53-29FC-A767-3A09-355D0F9654F3}"/>
              </a:ext>
            </a:extLst>
          </p:cNvPr>
          <p:cNvPicPr>
            <a:picLocks noChangeAspect="1"/>
          </p:cNvPicPr>
          <p:nvPr/>
        </p:nvPicPr>
        <p:blipFill>
          <a:blip r:embed="rId2"/>
          <a:stretch>
            <a:fillRect/>
          </a:stretch>
        </p:blipFill>
        <p:spPr>
          <a:xfrm>
            <a:off x="4455904" y="2952228"/>
            <a:ext cx="4645895" cy="1845914"/>
          </a:xfrm>
          <a:prstGeom prst="rect">
            <a:avLst/>
          </a:prstGeom>
        </p:spPr>
      </p:pic>
    </p:spTree>
    <p:extLst>
      <p:ext uri="{BB962C8B-B14F-4D97-AF65-F5344CB8AC3E}">
        <p14:creationId xmlns:p14="http://schemas.microsoft.com/office/powerpoint/2010/main" val="1482873340"/>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2.   DECISION TREE CLASSIFIER MODEL</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25</a:t>
            </a:fld>
            <a:endParaRPr lang="vi-VN" sz="1600" b="1"/>
          </a:p>
        </p:txBody>
      </p:sp>
      <p:sp>
        <p:nvSpPr>
          <p:cNvPr id="3" name="Content Placeholder 2"/>
          <p:cNvSpPr>
            <a:spLocks noGrp="1"/>
          </p:cNvSpPr>
          <p:nvPr>
            <p:ph idx="1"/>
          </p:nvPr>
        </p:nvSpPr>
        <p:spPr>
          <a:xfrm>
            <a:off x="544165" y="1344996"/>
            <a:ext cx="10485459" cy="4760258"/>
          </a:xfrm>
        </p:spPr>
        <p:txBody>
          <a:bodyPr>
            <a:normAutofit/>
          </a:bodyPr>
          <a:lstStyle/>
          <a:p>
            <a:pPr marL="0" indent="0" algn="just">
              <a:lnSpc>
                <a:spcPct val="150000"/>
              </a:lnSpc>
              <a:buNone/>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   After </a:t>
            </a:r>
            <a:r>
              <a:rPr lang="en-US"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param_grid</a:t>
            </a: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lgn="just">
              <a:lnSpc>
                <a:spcPct val="150000"/>
              </a:lnSpc>
            </a:pPr>
            <a:r>
              <a:rPr lang="en-US" sz="2800" dirty="0">
                <a:latin typeface="Times New Roman" panose="02020603050405020304" pitchFamily="18" charset="0"/>
                <a:cs typeface="Times New Roman" panose="02020603050405020304" pitchFamily="18" charset="0"/>
              </a:rPr>
              <a:t>The model’s accuracy value is 0.9175</a:t>
            </a:r>
          </a:p>
          <a:p>
            <a:pPr lvl="1" algn="just">
              <a:lnSpc>
                <a:spcPct val="150000"/>
              </a:lnSpc>
            </a:pPr>
            <a:r>
              <a:rPr lang="en-US" sz="2800" dirty="0">
                <a:latin typeface="Times New Roman" panose="02020603050405020304" pitchFamily="18" charset="0"/>
                <a:cs typeface="Times New Roman" panose="02020603050405020304" pitchFamily="18" charset="0"/>
              </a:rPr>
              <a:t>Confusion Matrix </a:t>
            </a:r>
          </a:p>
          <a:p>
            <a:pPr lvl="1" algn="just">
              <a:lnSpc>
                <a:spcPct val="150000"/>
              </a:lnSpc>
            </a:pPr>
            <a:endParaRPr lang="en-US" sz="2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853C7DA-BA9B-CB43-7E8A-BCD39EAC81D1}"/>
              </a:ext>
            </a:extLst>
          </p:cNvPr>
          <p:cNvPicPr>
            <a:picLocks noChangeAspect="1"/>
          </p:cNvPicPr>
          <p:nvPr/>
        </p:nvPicPr>
        <p:blipFill>
          <a:blip r:embed="rId2"/>
          <a:stretch>
            <a:fillRect/>
          </a:stretch>
        </p:blipFill>
        <p:spPr>
          <a:xfrm>
            <a:off x="4943095" y="3072169"/>
            <a:ext cx="4879331" cy="3785831"/>
          </a:xfrm>
          <a:prstGeom prst="rect">
            <a:avLst/>
          </a:prstGeom>
        </p:spPr>
      </p:pic>
    </p:spTree>
    <p:extLst>
      <p:ext uri="{BB962C8B-B14F-4D97-AF65-F5344CB8AC3E}">
        <p14:creationId xmlns:p14="http://schemas.microsoft.com/office/powerpoint/2010/main" val="700017494"/>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2.  DECISION TREE CLASSIFIER MODEL</a:t>
            </a:r>
            <a:endParaRPr lang="vi-VN" sz="4500" b="1" dirty="0">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26</a:t>
            </a:fld>
            <a:endParaRPr lang="vi-VN" sz="1600" b="1"/>
          </a:p>
        </p:txBody>
      </p:sp>
      <p:sp>
        <p:nvSpPr>
          <p:cNvPr id="3" name="Content Placeholder 2"/>
          <p:cNvSpPr>
            <a:spLocks noGrp="1"/>
          </p:cNvSpPr>
          <p:nvPr>
            <p:ph idx="1"/>
          </p:nvPr>
        </p:nvSpPr>
        <p:spPr>
          <a:xfrm>
            <a:off x="544165" y="1344996"/>
            <a:ext cx="10485459" cy="4760258"/>
          </a:xfrm>
        </p:spPr>
        <p:txBody>
          <a:bodyPr>
            <a:normAutofit/>
          </a:bodyPr>
          <a:lstStyle/>
          <a:p>
            <a:pPr marL="0" indent="0" algn="just">
              <a:lnSpc>
                <a:spcPct val="150000"/>
              </a:lnSpc>
              <a:buNone/>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Test on Test Data:</a:t>
            </a:r>
          </a:p>
          <a:p>
            <a:pPr lvl="1" algn="just">
              <a:lnSpc>
                <a:spcPct val="150000"/>
              </a:lnSpc>
            </a:pPr>
            <a:endParaRPr lang="en-US" sz="2800"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65AE0E1-3A48-E7C4-2949-71B0D2A4C14E}"/>
              </a:ext>
            </a:extLst>
          </p:cNvPr>
          <p:cNvPicPr>
            <a:picLocks noChangeAspect="1"/>
          </p:cNvPicPr>
          <p:nvPr/>
        </p:nvPicPr>
        <p:blipFill>
          <a:blip r:embed="rId2"/>
          <a:stretch>
            <a:fillRect/>
          </a:stretch>
        </p:blipFill>
        <p:spPr>
          <a:xfrm>
            <a:off x="1312409" y="2138812"/>
            <a:ext cx="8549346" cy="4468198"/>
          </a:xfrm>
          <a:prstGeom prst="rect">
            <a:avLst/>
          </a:prstGeom>
        </p:spPr>
      </p:pic>
    </p:spTree>
    <p:extLst>
      <p:ext uri="{BB962C8B-B14F-4D97-AF65-F5344CB8AC3E}">
        <p14:creationId xmlns:p14="http://schemas.microsoft.com/office/powerpoint/2010/main" val="487382166"/>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571" y="1545021"/>
            <a:ext cx="10844048" cy="3657599"/>
          </a:xfrm>
        </p:spPr>
        <p:txBody>
          <a:bodyPr>
            <a:noAutofit/>
          </a:bodyPr>
          <a:lstStyle/>
          <a:p>
            <a:pPr marL="1143000" indent="-1143000" algn="ctr">
              <a:buFont typeface="+mj-lt"/>
              <a:buAutoNum type="romanUcPeriod" startAt="4"/>
            </a:pPr>
            <a:r>
              <a:rPr lang="vi-VN" sz="7000" b="1">
                <a:ln w="22225">
                  <a:solidFill>
                    <a:srgbClr val="7030A0"/>
                  </a:solidFill>
                  <a:prstDash val="solid"/>
                </a:ln>
                <a:solidFill>
                  <a:srgbClr val="7030A0"/>
                </a:solidFill>
                <a:cs typeface="Times New Roman" panose="02020603050405020304" pitchFamily="18" charset="0"/>
              </a:rPr>
              <a:t>CONCLUDE</a:t>
            </a:r>
            <a:endParaRPr lang="vi-VN" sz="70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27</a:t>
            </a:fld>
            <a:endParaRPr lang="vi-VN" sz="1600" b="1"/>
          </a:p>
        </p:txBody>
      </p:sp>
    </p:spTree>
    <p:extLst>
      <p:ext uri="{BB962C8B-B14F-4D97-AF65-F5344CB8AC3E}">
        <p14:creationId xmlns:p14="http://schemas.microsoft.com/office/powerpoint/2010/main" val="202728870"/>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770DD3F-1D5A-4451-8922-B639CADAC34F}" type="slidenum">
              <a:rPr lang="vi-VN" sz="1600" b="1" smtClean="0"/>
              <a:t>28</a:t>
            </a:fld>
            <a:endParaRPr lang="vi-VN" sz="1600" b="1"/>
          </a:p>
        </p:txBody>
      </p:sp>
      <p:sp>
        <p:nvSpPr>
          <p:cNvPr id="3" name="Content Placeholder 2"/>
          <p:cNvSpPr>
            <a:spLocks noGrp="1"/>
          </p:cNvSpPr>
          <p:nvPr>
            <p:ph idx="1"/>
          </p:nvPr>
        </p:nvSpPr>
        <p:spPr>
          <a:xfrm>
            <a:off x="471268" y="400212"/>
            <a:ext cx="11335871" cy="6138700"/>
          </a:xfrm>
        </p:spPr>
        <p:txBody>
          <a:bodyPr>
            <a:noAutofit/>
          </a:bodyPr>
          <a:lstStyle/>
          <a:p>
            <a:pPr algn="just">
              <a:lnSpc>
                <a:spcPct val="150000"/>
              </a:lnSpc>
            </a:pPr>
            <a:r>
              <a:rPr lang="en-US" sz="3200" b="1" dirty="0">
                <a:latin typeface="Times New Roman" panose="02020603050405020304" pitchFamily="18" charset="0"/>
                <a:cs typeface="Times New Roman" panose="02020603050405020304" pitchFamily="18" charset="0"/>
              </a:rPr>
              <a:t>Conclude</a:t>
            </a:r>
          </a:p>
          <a:p>
            <a:pPr lvl="1" algn="just">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After parameter tuning, both Random Forest Classifier and Decision Tree models achieved an accuracy of 91%. </a:t>
            </a:r>
          </a:p>
          <a:p>
            <a:pPr lvl="1" algn="just">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Random Forest Classifier has lower computational demands and allows parallel tree construction, it would be a better choice in this case.</a:t>
            </a:r>
          </a:p>
          <a:p>
            <a:pPr marL="457200" lvl="1" indent="0" algn="just">
              <a:lnSpc>
                <a:spcPct val="150000"/>
              </a:lnSpc>
              <a:buNone/>
            </a:pPr>
            <a:r>
              <a:rPr lang="en-US" sz="3200" b="1" dirty="0">
                <a:latin typeface="Times New Roman" panose="02020603050405020304" pitchFamily="18" charset="0"/>
                <a:cs typeface="Times New Roman" panose="02020603050405020304" pitchFamily="18" charset="0"/>
              </a:rPr>
              <a:t>Developmental direction</a:t>
            </a:r>
          </a:p>
          <a:p>
            <a:pPr lvl="1" algn="just">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It is possible to explore and develop more algorithms.</a:t>
            </a:r>
          </a:p>
        </p:txBody>
      </p:sp>
    </p:spTree>
    <p:extLst>
      <p:ext uri="{BB962C8B-B14F-4D97-AF65-F5344CB8AC3E}">
        <p14:creationId xmlns:p14="http://schemas.microsoft.com/office/powerpoint/2010/main" val="3513372172"/>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770DD3F-1D5A-4451-8922-B639CADAC34F}" type="slidenum">
              <a:rPr lang="vi-VN" sz="1600" b="1" smtClean="0"/>
              <a:t>29</a:t>
            </a:fld>
            <a:endParaRPr lang="vi-VN" sz="1600" b="1"/>
          </a:p>
        </p:txBody>
      </p:sp>
      <p:sp>
        <p:nvSpPr>
          <p:cNvPr id="2" name="TextBox 1"/>
          <p:cNvSpPr txBox="1"/>
          <p:nvPr/>
        </p:nvSpPr>
        <p:spPr>
          <a:xfrm>
            <a:off x="1744394" y="2792230"/>
            <a:ext cx="9151031" cy="784830"/>
          </a:xfrm>
          <a:prstGeom prst="rect">
            <a:avLst/>
          </a:prstGeom>
          <a:noFill/>
        </p:spPr>
        <p:txBody>
          <a:bodyPr wrap="none" rtlCol="0">
            <a:spAutoFit/>
          </a:bodyPr>
          <a:lstStyle/>
          <a:p>
            <a:r>
              <a:rPr lang="vi-VN" sz="4500"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THANK YOU FOR WATCHING !!!</a:t>
            </a:r>
          </a:p>
        </p:txBody>
      </p:sp>
    </p:spTree>
    <p:extLst>
      <p:ext uri="{BB962C8B-B14F-4D97-AF65-F5344CB8AC3E}">
        <p14:creationId xmlns:p14="http://schemas.microsoft.com/office/powerpoint/2010/main" val="262185317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571" y="1545021"/>
            <a:ext cx="10844048" cy="3657599"/>
          </a:xfrm>
        </p:spPr>
        <p:txBody>
          <a:bodyPr>
            <a:noAutofit/>
          </a:bodyPr>
          <a:lstStyle/>
          <a:p>
            <a:pPr marL="857250" indent="-857250" algn="ctr">
              <a:buFont typeface="+mj-lt"/>
              <a:buAutoNum type="romanUcPeriod"/>
            </a:pPr>
            <a:r>
              <a:rPr lang="en-US" sz="70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INTRODUCTION TO THE PROJECT</a:t>
            </a:r>
            <a:endParaRPr lang="vi-VN" sz="70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3</a:t>
            </a:fld>
            <a:endParaRPr lang="vi-VN" sz="1600" b="1"/>
          </a:p>
        </p:txBody>
      </p:sp>
    </p:spTree>
    <p:extLst>
      <p:ext uri="{BB962C8B-B14F-4D97-AF65-F5344CB8AC3E}">
        <p14:creationId xmlns:p14="http://schemas.microsoft.com/office/powerpoint/2010/main" val="64838849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153" y="1576553"/>
            <a:ext cx="11051626" cy="4367048"/>
          </a:xfrm>
        </p:spPr>
        <p:txBody>
          <a:bodyPr>
            <a:noAutofit/>
          </a:bodyPr>
          <a:lstStyle/>
          <a:p>
            <a:pPr algn="just">
              <a:lnSpc>
                <a:spcPct val="150000"/>
              </a:lnSpc>
            </a:pPr>
            <a:r>
              <a:rPr lang="en-US" sz="3200" b="0" i="0" dirty="0">
                <a:solidFill>
                  <a:srgbClr val="000000"/>
                </a:solidFill>
                <a:effectLst/>
                <a:latin typeface="Times New Roman" panose="02020603050405020304" pitchFamily="18" charset="0"/>
                <a:cs typeface="Times New Roman" panose="02020603050405020304" pitchFamily="18" charset="0"/>
              </a:rPr>
              <a:t>Customer churn prediction is a critical aspect of business management, particularly for industries like telecommunications, internet service providers, pay TV companies, insurance firms, and alarm monitoring services. It involves understanding and addressing customer attrition, which refers to the loss of clients or customers.</a:t>
            </a:r>
            <a:endParaRPr lang="en-US" sz="3200" dirty="0">
              <a:latin typeface="Times New Roman" panose="02020603050405020304" pitchFamily="18" charset="0"/>
              <a:cs typeface="Times New Roman" panose="02020603050405020304" pitchFamily="18" charset="0"/>
            </a:endParaRPr>
          </a:p>
        </p:txBody>
      </p:sp>
      <p:sp>
        <p:nvSpPr>
          <p:cNvPr id="4" name="Title 1"/>
          <p:cNvSpPr txBox="1">
            <a:spLocks noGrp="1"/>
          </p:cNvSpPr>
          <p:nvPr>
            <p:ph type="title"/>
          </p:nvPr>
        </p:nvSpPr>
        <p:spPr>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a:pPr>
            <a:r>
              <a:rPr lang="en-US"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INTRODUCTION TO THE TOPIC </a:t>
            </a:r>
            <a:endParaRPr lang="vi-VN"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4</a:t>
            </a:fld>
            <a:endParaRPr lang="vi-VN" sz="1600" b="1"/>
          </a:p>
        </p:txBody>
      </p:sp>
    </p:spTree>
    <p:extLst>
      <p:ext uri="{BB962C8B-B14F-4D97-AF65-F5344CB8AC3E}">
        <p14:creationId xmlns:p14="http://schemas.microsoft.com/office/powerpoint/2010/main" val="229980918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153" y="1491266"/>
            <a:ext cx="11161986" cy="4950371"/>
          </a:xfrm>
        </p:spPr>
        <p:txBody>
          <a:bodyPr>
            <a:normAutofit fontScale="62500" lnSpcReduction="20000"/>
          </a:bodyPr>
          <a:lstStyle/>
          <a:p>
            <a:pPr algn="just">
              <a:lnSpc>
                <a:spcPct val="150000"/>
              </a:lnSpc>
            </a:pPr>
            <a:r>
              <a:rPr lang="en-US" sz="4500" dirty="0">
                <a:latin typeface="Times New Roman" panose="02020603050405020304" pitchFamily="18" charset="0"/>
                <a:cs typeface="Times New Roman" panose="02020603050405020304" pitchFamily="18" charset="0"/>
              </a:rPr>
              <a:t>Dataset description: The dataset has 20 variables and over 3333 rows:</a:t>
            </a:r>
          </a:p>
          <a:p>
            <a:pPr lvl="1" indent="-365760" algn="just">
              <a:lnSpc>
                <a:spcPct val="150000"/>
              </a:lnSpc>
              <a:buFont typeface="Courier New" panose="02070309020205020404" pitchFamily="49" charset="0"/>
              <a:buChar char="o"/>
            </a:pPr>
            <a:r>
              <a:rPr lang="en-US" sz="4000" i="0" dirty="0">
                <a:solidFill>
                  <a:srgbClr val="1F1F1F"/>
                </a:solidFill>
                <a:effectLst/>
                <a:latin typeface="Times New Roman" panose="02020603050405020304" pitchFamily="18" charset="0"/>
                <a:cs typeface="Times New Roman" panose="02020603050405020304" pitchFamily="18" charset="0"/>
              </a:rPr>
              <a:t>State: State name in the US.</a:t>
            </a:r>
          </a:p>
          <a:p>
            <a:pPr lvl="1" indent="-365760" algn="just">
              <a:lnSpc>
                <a:spcPct val="150000"/>
              </a:lnSpc>
              <a:buFont typeface="Courier New" panose="02070309020205020404" pitchFamily="49" charset="0"/>
              <a:buChar char="o"/>
            </a:pPr>
            <a:r>
              <a:rPr lang="en-US" sz="4000" i="0" dirty="0">
                <a:solidFill>
                  <a:srgbClr val="1F1F1F"/>
                </a:solidFill>
                <a:effectLst/>
                <a:latin typeface="Times New Roman" panose="02020603050405020304" pitchFamily="18" charset="0"/>
                <a:cs typeface="Times New Roman" panose="02020603050405020304" pitchFamily="18" charset="0"/>
              </a:rPr>
              <a:t>Account length: Account type</a:t>
            </a:r>
          </a:p>
          <a:p>
            <a:pPr lvl="1" indent="-365760" algn="just">
              <a:lnSpc>
                <a:spcPct val="150000"/>
              </a:lnSpc>
              <a:buFont typeface="Courier New" panose="02070309020205020404" pitchFamily="49" charset="0"/>
              <a:buChar char="o"/>
            </a:pPr>
            <a:r>
              <a:rPr lang="en-US" sz="4000" i="0" dirty="0">
                <a:solidFill>
                  <a:srgbClr val="1F1F1F"/>
                </a:solidFill>
                <a:effectLst/>
                <a:latin typeface="Times New Roman" panose="02020603050405020304" pitchFamily="18" charset="0"/>
                <a:cs typeface="Times New Roman" panose="02020603050405020304" pitchFamily="18" charset="0"/>
              </a:rPr>
              <a:t>Area code: Phone area code.</a:t>
            </a:r>
            <a:endParaRPr lang="en-US" sz="4000" dirty="0">
              <a:latin typeface="Times New Roman" panose="02020603050405020304" pitchFamily="18" charset="0"/>
              <a:cs typeface="Times New Roman" panose="02020603050405020304" pitchFamily="18" charset="0"/>
            </a:endParaRPr>
          </a:p>
          <a:p>
            <a:pPr lvl="1" indent="-365760" algn="just">
              <a:lnSpc>
                <a:spcPct val="150000"/>
              </a:lnSpc>
              <a:buFont typeface="Courier New" panose="02070309020205020404" pitchFamily="49" charset="0"/>
              <a:buChar char="o"/>
            </a:pPr>
            <a:r>
              <a:rPr lang="en-US" sz="4000" dirty="0">
                <a:latin typeface="Times New Roman" panose="02020603050405020304" pitchFamily="18" charset="0"/>
                <a:cs typeface="Times New Roman" panose="02020603050405020304" pitchFamily="18" charset="0"/>
              </a:rPr>
              <a:t>International plan: </a:t>
            </a:r>
            <a:r>
              <a:rPr lang="en-US" sz="4000" i="0" dirty="0">
                <a:solidFill>
                  <a:srgbClr val="1F1F1F"/>
                </a:solidFill>
                <a:effectLst/>
                <a:latin typeface="Times New Roman" panose="02020603050405020304" pitchFamily="18" charset="0"/>
                <a:cs typeface="Times New Roman" panose="02020603050405020304" pitchFamily="18" charset="0"/>
              </a:rPr>
              <a:t>International call type</a:t>
            </a:r>
            <a:r>
              <a:rPr lang="en-US" sz="4000" dirty="0">
                <a:latin typeface="Times New Roman" panose="02020603050405020304" pitchFamily="18" charset="0"/>
                <a:cs typeface="Times New Roman" panose="02020603050405020304" pitchFamily="18" charset="0"/>
              </a:rPr>
              <a:t>.</a:t>
            </a:r>
          </a:p>
          <a:p>
            <a:pPr lvl="1" indent="-365760" algn="just">
              <a:lnSpc>
                <a:spcPct val="150000"/>
              </a:lnSpc>
              <a:buFont typeface="Courier New" panose="02070309020205020404" pitchFamily="49" charset="0"/>
              <a:buChar char="o"/>
            </a:pPr>
            <a:r>
              <a:rPr lang="en-US" sz="4000" dirty="0">
                <a:latin typeface="Times New Roman" panose="02020603050405020304" pitchFamily="18" charset="0"/>
                <a:cs typeface="Times New Roman" panose="02020603050405020304" pitchFamily="18" charset="0"/>
              </a:rPr>
              <a:t>Voice mail plan: </a:t>
            </a:r>
            <a:r>
              <a:rPr lang="en-US" sz="4000" i="0" dirty="0">
                <a:solidFill>
                  <a:srgbClr val="1F1F1F"/>
                </a:solidFill>
                <a:effectLst/>
                <a:latin typeface="Times New Roman" panose="02020603050405020304" pitchFamily="18" charset="0"/>
                <a:cs typeface="Times New Roman" panose="02020603050405020304" pitchFamily="18" charset="0"/>
              </a:rPr>
              <a:t>Number of voicemails.</a:t>
            </a:r>
            <a:endParaRPr lang="en-US" sz="4000" dirty="0">
              <a:latin typeface="Times New Roman" panose="02020603050405020304" pitchFamily="18" charset="0"/>
              <a:cs typeface="Times New Roman" panose="02020603050405020304" pitchFamily="18" charset="0"/>
            </a:endParaRPr>
          </a:p>
          <a:p>
            <a:pPr lvl="1" indent="-365760" algn="just">
              <a:lnSpc>
                <a:spcPct val="150000"/>
              </a:lnSpc>
              <a:buFont typeface="Courier New" panose="02070309020205020404" pitchFamily="49" charset="0"/>
              <a:buChar char="o"/>
            </a:pPr>
            <a:r>
              <a:rPr lang="en-US" sz="4000" dirty="0">
                <a:latin typeface="Times New Roman" panose="02020603050405020304" pitchFamily="18" charset="0"/>
                <a:cs typeface="Times New Roman" panose="02020603050405020304" pitchFamily="18" charset="0"/>
              </a:rPr>
              <a:t>Number </a:t>
            </a:r>
            <a:r>
              <a:rPr lang="en-US" sz="4000" dirty="0" err="1">
                <a:latin typeface="Times New Roman" panose="02020603050405020304" pitchFamily="18" charset="0"/>
                <a:cs typeface="Times New Roman" panose="02020603050405020304" pitchFamily="18" charset="0"/>
              </a:rPr>
              <a:t>vmail</a:t>
            </a:r>
            <a:r>
              <a:rPr lang="en-US" sz="4000" dirty="0">
                <a:latin typeface="Times New Roman" panose="02020603050405020304" pitchFamily="18" charset="0"/>
                <a:cs typeface="Times New Roman" panose="02020603050405020304" pitchFamily="18" charset="0"/>
              </a:rPr>
              <a:t> messages: total number of voice messages received by the user</a:t>
            </a:r>
          </a:p>
          <a:p>
            <a:pPr lvl="1" indent="-365760" algn="just">
              <a:lnSpc>
                <a:spcPct val="150000"/>
              </a:lnSpc>
              <a:buFont typeface="Courier New" panose="02070309020205020404" pitchFamily="49" charset="0"/>
              <a:buChar char="o"/>
            </a:pPr>
            <a:r>
              <a:rPr lang="en-US" sz="4000" dirty="0">
                <a:latin typeface="Times New Roman" panose="02020603050405020304" pitchFamily="18" charset="0"/>
                <a:cs typeface="Times New Roman" panose="02020603050405020304" pitchFamily="18" charset="0"/>
              </a:rPr>
              <a:t>Total day minutes:</a:t>
            </a:r>
            <a:r>
              <a:rPr lang="en-US" sz="4000" i="0" dirty="0">
                <a:solidFill>
                  <a:srgbClr val="1F1F1F"/>
                </a:solidFill>
                <a:effectLst/>
                <a:latin typeface="Times New Roman" panose="02020603050405020304" pitchFamily="18" charset="0"/>
                <a:cs typeface="Times New Roman" panose="02020603050405020304" pitchFamily="18" charset="0"/>
              </a:rPr>
              <a:t> total number of minutes spent on phone calls during the day</a:t>
            </a:r>
            <a:endParaRPr lang="en-US" sz="4000" dirty="0">
              <a:latin typeface="Times New Roman" panose="02020603050405020304" pitchFamily="18" charset="0"/>
              <a:cs typeface="Times New Roman" panose="02020603050405020304" pitchFamily="18" charset="0"/>
            </a:endParaRPr>
          </a:p>
        </p:txBody>
      </p:sp>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startAt="2"/>
            </a:pPr>
            <a:r>
              <a:rPr lang="en-US"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INTRODUCTION TO THE DATASET </a:t>
            </a:r>
            <a:endParaRPr lang="vi-VN"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5</a:t>
            </a:fld>
            <a:endParaRPr lang="vi-VN" sz="1600" b="1"/>
          </a:p>
        </p:txBody>
      </p:sp>
      <p:sp>
        <p:nvSpPr>
          <p:cNvPr id="2" name="Rectangle 1">
            <a:extLst>
              <a:ext uri="{FF2B5EF4-FFF2-40B4-BE49-F238E27FC236}">
                <a16:creationId xmlns:a16="http://schemas.microsoft.com/office/drawing/2014/main" id="{7384BB10-AAC0-9D6E-7825-81003A9B5989}"/>
              </a:ext>
            </a:extLst>
          </p:cNvPr>
          <p:cNvSpPr>
            <a:spLocks noChangeArrowheads="1"/>
          </p:cNvSpPr>
          <p:nvPr/>
        </p:nvSpPr>
        <p:spPr bwMode="auto">
          <a:xfrm>
            <a:off x="0" y="12531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091777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138" y="1443971"/>
            <a:ext cx="11556124" cy="4981902"/>
          </a:xfrm>
        </p:spPr>
        <p:txBody>
          <a:bodyPr>
            <a:normAutofit/>
          </a:bodyPr>
          <a:lstStyle/>
          <a:p>
            <a:pPr lvl="1" indent="-365760" algn="just">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Total day calls : </a:t>
            </a:r>
            <a:r>
              <a:rPr lang="en-US" sz="2800" b="0" i="0" dirty="0">
                <a:solidFill>
                  <a:srgbClr val="3C4043"/>
                </a:solidFill>
                <a:effectLst/>
                <a:latin typeface="Times New Roman" panose="02020603050405020304" pitchFamily="18" charset="0"/>
                <a:cs typeface="Times New Roman" panose="02020603050405020304" pitchFamily="18" charset="0"/>
              </a:rPr>
              <a:t>Total number of day calls.</a:t>
            </a:r>
            <a:r>
              <a:rPr lang="en-US" sz="2800" dirty="0">
                <a:latin typeface="Times New Roman" panose="02020603050405020304" pitchFamily="18" charset="0"/>
                <a:cs typeface="Times New Roman" panose="02020603050405020304" pitchFamily="18" charset="0"/>
              </a:rPr>
              <a:t>.</a:t>
            </a:r>
          </a:p>
          <a:p>
            <a:pPr lvl="1" indent="-365760" algn="just">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Total day charge: </a:t>
            </a:r>
            <a:r>
              <a:rPr lang="en-US" sz="2800" b="0" i="0" dirty="0">
                <a:solidFill>
                  <a:srgbClr val="3C4043"/>
                </a:solidFill>
                <a:effectLst/>
                <a:latin typeface="Times New Roman" panose="02020603050405020304" pitchFamily="18" charset="0"/>
                <a:cs typeface="Times New Roman" panose="02020603050405020304" pitchFamily="18" charset="0"/>
              </a:rPr>
              <a:t>Total charge of day calls</a:t>
            </a:r>
            <a:endParaRPr lang="en-US" sz="2800" dirty="0">
              <a:latin typeface="Times New Roman" panose="02020603050405020304" pitchFamily="18" charset="0"/>
              <a:cs typeface="Times New Roman" panose="02020603050405020304" pitchFamily="18" charset="0"/>
            </a:endParaRPr>
          </a:p>
          <a:p>
            <a:pPr lvl="1" indent="-365760" algn="just">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Total eve minutes - </a:t>
            </a:r>
            <a:r>
              <a:rPr lang="en-US" sz="2800" b="0" i="0" dirty="0">
                <a:solidFill>
                  <a:srgbClr val="3C4043"/>
                </a:solidFill>
                <a:effectLst/>
                <a:latin typeface="Times New Roman" panose="02020603050405020304" pitchFamily="18" charset="0"/>
                <a:cs typeface="Times New Roman" panose="02020603050405020304" pitchFamily="18" charset="0"/>
              </a:rPr>
              <a:t>Total minutes of evening calls.</a:t>
            </a:r>
            <a:endParaRPr lang="en-US" sz="2800" dirty="0">
              <a:latin typeface="Times New Roman" panose="02020603050405020304" pitchFamily="18" charset="0"/>
              <a:cs typeface="Times New Roman" panose="02020603050405020304" pitchFamily="18" charset="0"/>
            </a:endParaRPr>
          </a:p>
          <a:p>
            <a:pPr lvl="1" indent="-365760" algn="just">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Total eve calls - </a:t>
            </a:r>
            <a:r>
              <a:rPr lang="en-US" sz="2800" b="0" i="0" dirty="0">
                <a:solidFill>
                  <a:srgbClr val="3C4043"/>
                </a:solidFill>
                <a:effectLst/>
                <a:latin typeface="Times New Roman" panose="02020603050405020304" pitchFamily="18" charset="0"/>
                <a:cs typeface="Times New Roman" panose="02020603050405020304" pitchFamily="18" charset="0"/>
              </a:rPr>
              <a:t>Total number of evening calls.</a:t>
            </a:r>
            <a:endParaRPr lang="en-US" sz="2800" dirty="0">
              <a:latin typeface="Times New Roman" panose="02020603050405020304" pitchFamily="18" charset="0"/>
              <a:cs typeface="Times New Roman" panose="02020603050405020304" pitchFamily="18" charset="0"/>
            </a:endParaRPr>
          </a:p>
          <a:p>
            <a:pPr lvl="1" indent="-365760" algn="just">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Total eve calls - </a:t>
            </a:r>
            <a:r>
              <a:rPr lang="en-US" sz="2800" b="0" i="0" dirty="0">
                <a:solidFill>
                  <a:srgbClr val="3C4043"/>
                </a:solidFill>
                <a:effectLst/>
                <a:latin typeface="Times New Roman" panose="02020603050405020304" pitchFamily="18" charset="0"/>
                <a:cs typeface="Times New Roman" panose="02020603050405020304" pitchFamily="18" charset="0"/>
              </a:rPr>
              <a:t>Total charge of evening calls </a:t>
            </a:r>
          </a:p>
          <a:p>
            <a:pPr lvl="1" indent="-365760" algn="just">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Total night minutes - </a:t>
            </a:r>
            <a:r>
              <a:rPr lang="en-US" sz="2800" b="0" i="0" dirty="0">
                <a:solidFill>
                  <a:srgbClr val="3C4043"/>
                </a:solidFill>
                <a:effectLst/>
                <a:latin typeface="Times New Roman" panose="02020603050405020304" pitchFamily="18" charset="0"/>
                <a:cs typeface="Times New Roman" panose="02020603050405020304" pitchFamily="18" charset="0"/>
              </a:rPr>
              <a:t>Total minutes of night calls </a:t>
            </a:r>
          </a:p>
          <a:p>
            <a:pPr lvl="1" indent="-365760" algn="just">
              <a:lnSpc>
                <a:spcPct val="15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Total night calls - </a:t>
            </a:r>
            <a:r>
              <a:rPr lang="en-US" sz="2800" b="0" i="0" dirty="0">
                <a:solidFill>
                  <a:srgbClr val="3C4043"/>
                </a:solidFill>
                <a:effectLst/>
                <a:latin typeface="Times New Roman" panose="02020603050405020304" pitchFamily="18" charset="0"/>
                <a:cs typeface="Times New Roman" panose="02020603050405020304" pitchFamily="18" charset="0"/>
              </a:rPr>
              <a:t>Total number of night calls.</a:t>
            </a:r>
            <a:endParaRPr lang="en-US" sz="2800" dirty="0">
              <a:latin typeface="Times New Roman" panose="02020603050405020304" pitchFamily="18" charset="0"/>
              <a:cs typeface="Times New Roman" panose="02020603050405020304" pitchFamily="18" charset="0"/>
            </a:endParaRPr>
          </a:p>
        </p:txBody>
      </p:sp>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startAt="2"/>
            </a:pPr>
            <a:r>
              <a:rPr lang="en-US"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INTRODUCTION TO THE DATASET </a:t>
            </a:r>
            <a:endParaRPr lang="vi-VN"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6</a:t>
            </a:fld>
            <a:endParaRPr lang="vi-VN" sz="1600" b="1"/>
          </a:p>
        </p:txBody>
      </p:sp>
    </p:spTree>
    <p:extLst>
      <p:ext uri="{BB962C8B-B14F-4D97-AF65-F5344CB8AC3E}">
        <p14:creationId xmlns:p14="http://schemas.microsoft.com/office/powerpoint/2010/main" val="382975832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138" y="1443971"/>
            <a:ext cx="11556124" cy="4981902"/>
          </a:xfrm>
        </p:spPr>
        <p:txBody>
          <a:bodyPr>
            <a:normAutofit/>
          </a:bodyPr>
          <a:lstStyle/>
          <a:p>
            <a:pPr lvl="1" indent="-365760" algn="just">
              <a:lnSpc>
                <a:spcPct val="150000"/>
              </a:lnSpc>
              <a:buFont typeface="Courier New" panose="02070309020205020404" pitchFamily="49" charset="0"/>
              <a:buChar char="o"/>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Total night charge</a:t>
            </a:r>
            <a:r>
              <a:rPr lang="en-US" sz="2800" dirty="0">
                <a:latin typeface="Times New Roman" panose="02020603050405020304" pitchFamily="18" charset="0"/>
                <a:cs typeface="Times New Roman" panose="02020603050405020304" pitchFamily="18" charset="0"/>
              </a:rPr>
              <a:t> : </a:t>
            </a:r>
            <a:r>
              <a:rPr lang="en-US" sz="2800" b="0" i="0" dirty="0">
                <a:solidFill>
                  <a:srgbClr val="3C4043"/>
                </a:solidFill>
                <a:effectLst/>
                <a:latin typeface="Times New Roman" panose="02020603050405020304" pitchFamily="18" charset="0"/>
                <a:cs typeface="Times New Roman" panose="02020603050405020304" pitchFamily="18" charset="0"/>
              </a:rPr>
              <a:t>Total charge of night calls.</a:t>
            </a:r>
            <a:endParaRPr lang="en-US" sz="2800" dirty="0">
              <a:latin typeface="Times New Roman" panose="02020603050405020304" pitchFamily="18" charset="0"/>
              <a:cs typeface="Times New Roman" panose="02020603050405020304" pitchFamily="18" charset="0"/>
            </a:endParaRPr>
          </a:p>
          <a:p>
            <a:pPr lvl="1" indent="-365760" algn="just">
              <a:lnSpc>
                <a:spcPct val="150000"/>
              </a:lnSpc>
              <a:buFont typeface="Courier New" panose="02070309020205020404" pitchFamily="49" charset="0"/>
              <a:buChar char="o"/>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Total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intl</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minutes</a:t>
            </a:r>
            <a:r>
              <a:rPr lang="en-US" sz="2800" dirty="0">
                <a:latin typeface="Times New Roman" panose="02020603050405020304" pitchFamily="18" charset="0"/>
                <a:cs typeface="Times New Roman" panose="02020603050405020304" pitchFamily="18" charset="0"/>
              </a:rPr>
              <a:t> : </a:t>
            </a:r>
            <a:r>
              <a:rPr lang="en-US" sz="2800" b="0" i="0" dirty="0">
                <a:solidFill>
                  <a:srgbClr val="3C4043"/>
                </a:solidFill>
                <a:effectLst/>
                <a:latin typeface="Times New Roman" panose="02020603050405020304" pitchFamily="18" charset="0"/>
                <a:cs typeface="Times New Roman" panose="02020603050405020304" pitchFamily="18" charset="0"/>
              </a:rPr>
              <a:t>Total minutes of international calls.</a:t>
            </a:r>
            <a:endParaRPr lang="en-US" sz="2800" dirty="0">
              <a:latin typeface="Times New Roman" panose="02020603050405020304" pitchFamily="18" charset="0"/>
              <a:cs typeface="Times New Roman" panose="02020603050405020304" pitchFamily="18" charset="0"/>
            </a:endParaRPr>
          </a:p>
          <a:p>
            <a:pPr lvl="1" indent="-365760" algn="just">
              <a:lnSpc>
                <a:spcPct val="150000"/>
              </a:lnSpc>
              <a:buFont typeface="Courier New" panose="02070309020205020404" pitchFamily="49" charset="0"/>
              <a:buChar char="o"/>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Total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intl</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calls</a:t>
            </a:r>
            <a:r>
              <a:rPr lang="en-US" sz="2800" dirty="0">
                <a:latin typeface="Times New Roman" panose="02020603050405020304" pitchFamily="18" charset="0"/>
                <a:cs typeface="Times New Roman" panose="02020603050405020304" pitchFamily="18" charset="0"/>
              </a:rPr>
              <a:t> : </a:t>
            </a:r>
            <a:r>
              <a:rPr lang="en-US" sz="2800" b="0" i="0" dirty="0">
                <a:solidFill>
                  <a:srgbClr val="3C4043"/>
                </a:solidFill>
                <a:effectLst/>
                <a:latin typeface="Times New Roman" panose="02020603050405020304" pitchFamily="18" charset="0"/>
                <a:cs typeface="Times New Roman" panose="02020603050405020304" pitchFamily="18" charset="0"/>
              </a:rPr>
              <a:t>Total number of international calls. </a:t>
            </a:r>
          </a:p>
          <a:p>
            <a:pPr lvl="1" indent="-365760" algn="just">
              <a:lnSpc>
                <a:spcPct val="150000"/>
              </a:lnSpc>
              <a:buFont typeface="Courier New" panose="02070309020205020404" pitchFamily="49" charset="0"/>
              <a:buChar char="o"/>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Total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intl</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charge</a:t>
            </a:r>
            <a:r>
              <a:rPr lang="en-US" sz="2800" dirty="0">
                <a:latin typeface="Times New Roman" panose="02020603050405020304" pitchFamily="18" charset="0"/>
                <a:cs typeface="Times New Roman" panose="02020603050405020304" pitchFamily="18" charset="0"/>
              </a:rPr>
              <a:t> : </a:t>
            </a:r>
            <a:r>
              <a:rPr lang="en-US" sz="2800" b="0" i="0" dirty="0">
                <a:solidFill>
                  <a:srgbClr val="3C4043"/>
                </a:solidFill>
                <a:effectLst/>
                <a:latin typeface="Times New Roman" panose="02020603050405020304" pitchFamily="18" charset="0"/>
                <a:cs typeface="Times New Roman" panose="02020603050405020304" pitchFamily="18" charset="0"/>
              </a:rPr>
              <a:t>Total charge of international calls.</a:t>
            </a:r>
            <a:endParaRPr lang="en-US" sz="2800" dirty="0">
              <a:latin typeface="Times New Roman" panose="02020603050405020304" pitchFamily="18" charset="0"/>
              <a:cs typeface="Times New Roman" panose="02020603050405020304" pitchFamily="18" charset="0"/>
            </a:endParaRPr>
          </a:p>
          <a:p>
            <a:pPr lvl="1" indent="-365760" algn="just">
              <a:lnSpc>
                <a:spcPct val="150000"/>
              </a:lnSpc>
              <a:buFont typeface="Courier New" panose="02070309020205020404" pitchFamily="49" charset="0"/>
              <a:buChar char="o"/>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Customer service calls</a:t>
            </a:r>
            <a:r>
              <a:rPr lang="en-US" sz="2800" dirty="0">
                <a:latin typeface="Times New Roman" panose="02020603050405020304" pitchFamily="18" charset="0"/>
                <a:cs typeface="Times New Roman" panose="02020603050405020304" pitchFamily="18" charset="0"/>
              </a:rPr>
              <a:t> : </a:t>
            </a:r>
            <a:r>
              <a:rPr lang="en-US" sz="2800" b="0" i="0" dirty="0">
                <a:solidFill>
                  <a:srgbClr val="3C4043"/>
                </a:solidFill>
                <a:effectLst/>
                <a:latin typeface="Times New Roman" panose="02020603050405020304" pitchFamily="18" charset="0"/>
                <a:cs typeface="Times New Roman" panose="02020603050405020304" pitchFamily="18" charset="0"/>
              </a:rPr>
              <a:t>numerical. Number of calls to customer service</a:t>
            </a:r>
          </a:p>
          <a:p>
            <a:pPr lvl="1" indent="-365760" algn="just">
              <a:lnSpc>
                <a:spcPct val="150000"/>
              </a:lnSpc>
              <a:buFont typeface="Courier New" panose="02070309020205020404" pitchFamily="49" charset="0"/>
              <a:buChar char="o"/>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Churn</a:t>
            </a:r>
            <a:r>
              <a:rPr lang="en-US" sz="2800" dirty="0">
                <a:latin typeface="Times New Roman" panose="02020603050405020304" pitchFamily="18" charset="0"/>
                <a:cs typeface="Times New Roman" panose="02020603050405020304" pitchFamily="18" charset="0"/>
              </a:rPr>
              <a:t> : </a:t>
            </a:r>
            <a:r>
              <a:rPr lang="en-US" sz="2800" b="0" i="0" dirty="0">
                <a:solidFill>
                  <a:srgbClr val="3C4043"/>
                </a:solidFill>
                <a:effectLst/>
                <a:latin typeface="Times New Roman" panose="02020603050405020304" pitchFamily="18" charset="0"/>
                <a:cs typeface="Times New Roman" panose="02020603050405020304" pitchFamily="18" charset="0"/>
              </a:rPr>
              <a:t>Customer churn</a:t>
            </a:r>
          </a:p>
        </p:txBody>
      </p:sp>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startAt="2"/>
            </a:pPr>
            <a:r>
              <a:rPr lang="en-US"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INTRODUCTION TO THE DATASET </a:t>
            </a:r>
            <a:endParaRPr lang="vi-VN"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7</a:t>
            </a:fld>
            <a:endParaRPr lang="vi-VN" sz="1600" b="1"/>
          </a:p>
        </p:txBody>
      </p:sp>
    </p:spTree>
    <p:extLst>
      <p:ext uri="{BB962C8B-B14F-4D97-AF65-F5344CB8AC3E}">
        <p14:creationId xmlns:p14="http://schemas.microsoft.com/office/powerpoint/2010/main" val="416738602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startAt="2"/>
            </a:pPr>
            <a:r>
              <a:rPr lang="en-US"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INTRODUCTION TO THE DATASET </a:t>
            </a:r>
            <a:endParaRPr lang="vi-VN"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8</a:t>
            </a:fld>
            <a:endParaRPr lang="vi-VN" sz="1600" b="1"/>
          </a:p>
        </p:txBody>
      </p:sp>
      <p:pic>
        <p:nvPicPr>
          <p:cNvPr id="8" name="Picture 7">
            <a:extLst>
              <a:ext uri="{FF2B5EF4-FFF2-40B4-BE49-F238E27FC236}">
                <a16:creationId xmlns:a16="http://schemas.microsoft.com/office/drawing/2014/main" id="{46DD48DA-35F2-F85C-8B26-50FFF07E763F}"/>
              </a:ext>
            </a:extLst>
          </p:cNvPr>
          <p:cNvPicPr>
            <a:picLocks noChangeAspect="1"/>
          </p:cNvPicPr>
          <p:nvPr/>
        </p:nvPicPr>
        <p:blipFill>
          <a:blip r:embed="rId2"/>
          <a:stretch>
            <a:fillRect/>
          </a:stretch>
        </p:blipFill>
        <p:spPr>
          <a:xfrm>
            <a:off x="835518" y="1894451"/>
            <a:ext cx="10386960" cy="2461240"/>
          </a:xfrm>
          <a:prstGeom prst="rect">
            <a:avLst/>
          </a:prstGeom>
        </p:spPr>
      </p:pic>
    </p:spTree>
    <p:extLst>
      <p:ext uri="{BB962C8B-B14F-4D97-AF65-F5344CB8AC3E}">
        <p14:creationId xmlns:p14="http://schemas.microsoft.com/office/powerpoint/2010/main" val="400775310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662153" y="250990"/>
            <a:ext cx="1073369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914400" indent="-914400" algn="just">
              <a:buFont typeface="+mj-lt"/>
              <a:buAutoNum type="arabicPeriod" startAt="3"/>
            </a:pPr>
            <a:r>
              <a:rPr lang="en-US"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rPr>
              <a:t>METHODS OF USE</a:t>
            </a:r>
            <a:endParaRPr lang="vi-VN" sz="4500" b="1">
              <a:ln w="22225">
                <a:solidFill>
                  <a:srgbClr val="7030A0"/>
                </a:solidFill>
                <a:prstDash val="solid"/>
              </a:ln>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2770DD3F-1D5A-4451-8922-B639CADAC34F}" type="slidenum">
              <a:rPr lang="vi-VN" sz="1600" b="1" smtClean="0"/>
              <a:t>9</a:t>
            </a:fld>
            <a:endParaRPr lang="vi-VN" sz="1600" b="1"/>
          </a:p>
        </p:txBody>
      </p:sp>
      <p:sp>
        <p:nvSpPr>
          <p:cNvPr id="3" name="Content Placeholder 2"/>
          <p:cNvSpPr>
            <a:spLocks noGrp="1"/>
          </p:cNvSpPr>
          <p:nvPr>
            <p:ph idx="1"/>
          </p:nvPr>
        </p:nvSpPr>
        <p:spPr>
          <a:xfrm>
            <a:off x="1147482" y="1812178"/>
            <a:ext cx="9247094" cy="3445622"/>
          </a:xfrm>
        </p:spPr>
        <p:txBody>
          <a:bodyPr/>
          <a:lstStyle/>
          <a:p>
            <a:pPr algn="just">
              <a:lnSpc>
                <a:spcPct val="150000"/>
              </a:lnSpc>
            </a:pPr>
            <a:r>
              <a:rPr lang="vi-VN" dirty="0">
                <a:latin typeface="Times New Roman" panose="02020603050405020304" pitchFamily="18" charset="0"/>
                <a:cs typeface="Times New Roman" panose="02020603050405020304" pitchFamily="18" charset="0"/>
              </a:rPr>
              <a:t>Using algorithms Random Forest Classifier</a:t>
            </a:r>
            <a:r>
              <a:rPr lang="vi-VN" dirty="0">
                <a:latin typeface="+mj-lt"/>
              </a:rPr>
              <a:t> .</a:t>
            </a:r>
          </a:p>
          <a:p>
            <a:pPr algn="just">
              <a:lnSpc>
                <a:spcPct val="150000"/>
              </a:lnSpc>
            </a:pPr>
            <a:r>
              <a:rPr lang="vi-VN" dirty="0">
                <a:latin typeface="+mj-lt"/>
              </a:rPr>
              <a:t>Using algorithms Decision Tree Classifier.</a:t>
            </a:r>
          </a:p>
        </p:txBody>
      </p:sp>
    </p:spTree>
    <p:extLst>
      <p:ext uri="{BB962C8B-B14F-4D97-AF65-F5344CB8AC3E}">
        <p14:creationId xmlns:p14="http://schemas.microsoft.com/office/powerpoint/2010/main" val="2790946627"/>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661</Words>
  <Application>Microsoft Office PowerPoint</Application>
  <PresentationFormat>Widescreen</PresentationFormat>
  <Paragraphs>119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Cormorant Infant Medium</vt:lpstr>
      <vt:lpstr>Courier New</vt:lpstr>
      <vt:lpstr>Times New Roman</vt:lpstr>
      <vt:lpstr>Office Theme</vt:lpstr>
      <vt:lpstr>PRESENTATION REPORT</vt:lpstr>
      <vt:lpstr>TABLE OF CONTENTS</vt:lpstr>
      <vt:lpstr>INTRODUCTION TO THE PROJECT</vt:lpstr>
      <vt:lpstr>INTRODUCTION TO THE TOPIC </vt:lpstr>
      <vt:lpstr>INTRODUCTION TO THE DATASET </vt:lpstr>
      <vt:lpstr>INTRODUCTION TO THE DATASET </vt:lpstr>
      <vt:lpstr>INTRODUCTION TO THE DATASET </vt:lpstr>
      <vt:lpstr>INTRODUCTION TO THE DATASET </vt:lpstr>
      <vt:lpstr>METHODS OF USE</vt:lpstr>
      <vt:lpstr>OUTPUT </vt:lpstr>
      <vt:lpstr>EXPLORATORY DATA ANALYSIS</vt:lpstr>
      <vt:lpstr>DATASET AFTER PROCESSING</vt:lpstr>
      <vt:lpstr>DATASET AFTER PROCESSING</vt:lpstr>
      <vt:lpstr>PowerPoint Presentation</vt:lpstr>
      <vt:lpstr>PowerPoint Presentation</vt:lpstr>
      <vt:lpstr>PowerPoint Presentation</vt:lpstr>
      <vt:lpstr>PowerPoint Presentation</vt:lpstr>
      <vt:lpstr>EXPERIMENT, RESULTS AND REVIEW</vt:lpstr>
      <vt:lpstr>RANDOM FOREST CLASSIFIER MODEL</vt:lpstr>
      <vt:lpstr>RANDOM FOREST CLASSIFIER MODEL</vt:lpstr>
      <vt:lpstr>RANDOM FOREST CLASSIFIER MODEL</vt:lpstr>
      <vt:lpstr>RANDOM FOREST CLASSIFIER MODEL</vt:lpstr>
      <vt:lpstr>2. DECISION TREE CLASSIFIER MODEL</vt:lpstr>
      <vt:lpstr>2. DECISION TREE CLASSIFIER MODEL</vt:lpstr>
      <vt:lpstr>2.   DECISION TREE CLASSIFIER MODEL</vt:lpstr>
      <vt:lpstr>2.  DECISION TREE CLASSIFIER MODEL</vt:lpstr>
      <vt:lpstr>CONCLUDE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REPORT</dc:title>
  <dc:creator>DELL</dc:creator>
  <cp:lastModifiedBy>Doan Quoc Trung</cp:lastModifiedBy>
  <cp:revision>50</cp:revision>
  <dcterms:created xsi:type="dcterms:W3CDTF">2023-12-19T06:02:47Z</dcterms:created>
  <dcterms:modified xsi:type="dcterms:W3CDTF">2024-03-19T16:49:21Z</dcterms:modified>
</cp:coreProperties>
</file>