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9" r:id="rId10"/>
    <p:sldId id="270" r:id="rId11"/>
    <p:sldId id="264" r:id="rId12"/>
    <p:sldId id="265" r:id="rId13"/>
    <p:sldId id="266" r:id="rId14"/>
    <p:sldId id="267" r:id="rId15"/>
    <p:sldId id="268" r:id="rId16"/>
  </p:sldIdLst>
  <p:sldSz cx="18288000" cy="10287000"/>
  <p:notesSz cx="6858000" cy="9144000"/>
  <p:embeddedFontLst>
    <p:embeddedFont>
      <p:font typeface="Muli Semi-Bold" panose="020B0604020202020204" charset="0"/>
      <p:regular r:id="rId17"/>
    </p:embeddedFont>
    <p:embeddedFont>
      <p:font typeface="Saira ExtraCondensed Semi-Bold" panose="020B0604020202020204" charset="0"/>
      <p:regular r:id="rId18"/>
    </p:embeddedFont>
    <p:embeddedFont>
      <p:font typeface="Noto Sans Bold" panose="020B0604020202020204" charset="0"/>
      <p:regular r:id="rId19"/>
    </p:embeddedFont>
    <p:embeddedFont>
      <p:font typeface="Saira ExtraCondensed Bold" panose="020B0604020202020204" charset="0"/>
      <p:regular r:id="rId20"/>
    </p:embeddedFont>
    <p:embeddedFont>
      <p:font typeface="DejaVu Serif" panose="020B0604020202020204" charset="0"/>
      <p:regular r:id="rId21"/>
    </p:embeddedFont>
    <p:embeddedFont>
      <p:font typeface="Calibri" panose="020F0502020204030204" pitchFamily="34" charset="0"/>
      <p:regular r:id="rId22"/>
      <p:bold r:id="rId23"/>
      <p:italic r:id="rId24"/>
      <p:boldItalic r:id="rId25"/>
    </p:embeddedFont>
    <p:embeddedFont>
      <p:font typeface="Muli" panose="020B0604020202020204" charset="0"/>
      <p:regular r:id="rId26"/>
    </p:embeddedFont>
    <p:embeddedFont>
      <p:font typeface="Saira ExtraCondensed" panose="020B0604020202020204" charset="0"/>
      <p:regular r:id="rId27"/>
    </p:embeddedFont>
    <p:embeddedFont>
      <p:font typeface="DejaVu Serif Bold" panose="020B0604020202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4" d="100"/>
          <a:sy n="44" d="100"/>
        </p:scale>
        <p:origin x="87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D85D"/>
        </a:solidFill>
        <a:effectLst/>
      </p:bgPr>
    </p:bg>
    <p:spTree>
      <p:nvGrpSpPr>
        <p:cNvPr id="1" name=""/>
        <p:cNvGrpSpPr/>
        <p:nvPr/>
      </p:nvGrpSpPr>
      <p:grpSpPr>
        <a:xfrm>
          <a:off x="0" y="0"/>
          <a:ext cx="0" cy="0"/>
          <a:chOff x="0" y="0"/>
          <a:chExt cx="0" cy="0"/>
        </a:xfrm>
      </p:grpSpPr>
      <p:grpSp>
        <p:nvGrpSpPr>
          <p:cNvPr id="2" name="Group 2"/>
          <p:cNvGrpSpPr/>
          <p:nvPr/>
        </p:nvGrpSpPr>
        <p:grpSpPr>
          <a:xfrm>
            <a:off x="16687800" y="-3019225"/>
            <a:ext cx="8275151" cy="18621426"/>
            <a:chOff x="0" y="0"/>
            <a:chExt cx="11033535" cy="24828568"/>
          </a:xfrm>
        </p:grpSpPr>
        <p:sp>
          <p:nvSpPr>
            <p:cNvPr id="3" name="Freeform 3"/>
            <p:cNvSpPr/>
            <p:nvPr/>
          </p:nvSpPr>
          <p:spPr>
            <a:xfrm>
              <a:off x="0" y="11208012"/>
              <a:ext cx="11033535" cy="13620556"/>
            </a:xfrm>
            <a:custGeom>
              <a:avLst/>
              <a:gdLst/>
              <a:ahLst/>
              <a:cxnLst/>
              <a:rect l="l" t="t" r="r" b="b"/>
              <a:pathLst>
                <a:path w="11033535" h="13620556">
                  <a:moveTo>
                    <a:pt x="0" y="0"/>
                  </a:moveTo>
                  <a:lnTo>
                    <a:pt x="11033535" y="0"/>
                  </a:lnTo>
                  <a:lnTo>
                    <a:pt x="11033535" y="13620556"/>
                  </a:lnTo>
                  <a:lnTo>
                    <a:pt x="0" y="1362055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0" y="0"/>
              <a:ext cx="11033535" cy="13620556"/>
            </a:xfrm>
            <a:custGeom>
              <a:avLst/>
              <a:gdLst/>
              <a:ahLst/>
              <a:cxnLst/>
              <a:rect l="l" t="t" r="r" b="b"/>
              <a:pathLst>
                <a:path w="11033535" h="13620556">
                  <a:moveTo>
                    <a:pt x="0" y="0"/>
                  </a:moveTo>
                  <a:lnTo>
                    <a:pt x="11033535" y="0"/>
                  </a:lnTo>
                  <a:lnTo>
                    <a:pt x="11033535" y="13620556"/>
                  </a:lnTo>
                  <a:lnTo>
                    <a:pt x="0" y="1362055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sp>
        <p:nvSpPr>
          <p:cNvPr id="8" name="TextBox 8"/>
          <p:cNvSpPr txBox="1"/>
          <p:nvPr/>
        </p:nvSpPr>
        <p:spPr>
          <a:xfrm>
            <a:off x="3733800" y="1790700"/>
            <a:ext cx="11040839" cy="1406176"/>
          </a:xfrm>
          <a:prstGeom prst="rect">
            <a:avLst/>
          </a:prstGeom>
        </p:spPr>
        <p:txBody>
          <a:bodyPr lIns="0" tIns="0" rIns="0" bIns="0" rtlCol="0" anchor="t">
            <a:spAutoFit/>
          </a:bodyPr>
          <a:lstStyle/>
          <a:p>
            <a:pPr algn="l">
              <a:lnSpc>
                <a:spcPts val="10872"/>
              </a:lnSpc>
            </a:pPr>
            <a:r>
              <a:rPr lang="en-US" sz="9975" spc="319" dirty="0">
                <a:solidFill>
                  <a:srgbClr val="000000"/>
                </a:solidFill>
                <a:latin typeface="Saira ExtraCondensed Bold"/>
              </a:rPr>
              <a:t>BẢO VỆ ĐỒ ÁN TỐT NGHIỆP</a:t>
            </a:r>
          </a:p>
        </p:txBody>
      </p:sp>
      <p:sp>
        <p:nvSpPr>
          <p:cNvPr id="10" name="TextBox 10"/>
          <p:cNvSpPr txBox="1"/>
          <p:nvPr/>
        </p:nvSpPr>
        <p:spPr>
          <a:xfrm>
            <a:off x="3267480" y="4544467"/>
            <a:ext cx="12180838" cy="577081"/>
          </a:xfrm>
          <a:prstGeom prst="rect">
            <a:avLst/>
          </a:prstGeom>
        </p:spPr>
        <p:txBody>
          <a:bodyPr lIns="0" tIns="0" rIns="0" bIns="0" rtlCol="0" anchor="t">
            <a:spAutoFit/>
          </a:bodyPr>
          <a:lstStyle/>
          <a:p>
            <a:pPr algn="ctr">
              <a:lnSpc>
                <a:spcPts val="4487"/>
              </a:lnSpc>
            </a:pPr>
            <a:r>
              <a:rPr lang="en-US" sz="3205" dirty="0" err="1">
                <a:solidFill>
                  <a:srgbClr val="000000"/>
                </a:solidFill>
                <a:latin typeface="DejaVu Serif Bold"/>
              </a:rPr>
              <a:t>Đề</a:t>
            </a:r>
            <a:r>
              <a:rPr lang="en-US" sz="3205" dirty="0">
                <a:solidFill>
                  <a:srgbClr val="000000"/>
                </a:solidFill>
                <a:latin typeface="DejaVu Serif Bold"/>
              </a:rPr>
              <a:t> </a:t>
            </a:r>
            <a:r>
              <a:rPr lang="en-US" sz="3205" dirty="0" err="1">
                <a:solidFill>
                  <a:srgbClr val="000000"/>
                </a:solidFill>
                <a:latin typeface="DejaVu Serif Bold"/>
              </a:rPr>
              <a:t>tài</a:t>
            </a:r>
            <a:r>
              <a:rPr lang="en-US" sz="3205" dirty="0">
                <a:solidFill>
                  <a:srgbClr val="000000"/>
                </a:solidFill>
                <a:latin typeface="DejaVu Serif Bold"/>
              </a:rPr>
              <a:t>: </a:t>
            </a:r>
            <a:r>
              <a:rPr lang="en-US" sz="3205" dirty="0" err="1">
                <a:solidFill>
                  <a:srgbClr val="000000"/>
                </a:solidFill>
                <a:latin typeface="DejaVu Serif Bold"/>
              </a:rPr>
              <a:t>Xây</a:t>
            </a:r>
            <a:r>
              <a:rPr lang="en-US" sz="3205" dirty="0">
                <a:solidFill>
                  <a:srgbClr val="000000"/>
                </a:solidFill>
                <a:latin typeface="DejaVu Serif Bold"/>
              </a:rPr>
              <a:t> </a:t>
            </a:r>
            <a:r>
              <a:rPr lang="en-US" sz="3205" dirty="0" err="1">
                <a:solidFill>
                  <a:srgbClr val="000000"/>
                </a:solidFill>
                <a:latin typeface="DejaVu Serif Bold"/>
              </a:rPr>
              <a:t>dựng</a:t>
            </a:r>
            <a:r>
              <a:rPr lang="en-US" sz="3205" dirty="0">
                <a:solidFill>
                  <a:srgbClr val="000000"/>
                </a:solidFill>
                <a:latin typeface="DejaVu Serif Bold"/>
              </a:rPr>
              <a:t> website </a:t>
            </a:r>
            <a:r>
              <a:rPr lang="en-US" sz="3205" dirty="0" err="1">
                <a:solidFill>
                  <a:srgbClr val="000000"/>
                </a:solidFill>
                <a:latin typeface="DejaVu Serif Bold"/>
              </a:rPr>
              <a:t>bán</a:t>
            </a:r>
            <a:r>
              <a:rPr lang="en-US" sz="3205" dirty="0">
                <a:solidFill>
                  <a:srgbClr val="000000"/>
                </a:solidFill>
                <a:latin typeface="DejaVu Serif Bold"/>
              </a:rPr>
              <a:t> </a:t>
            </a:r>
            <a:r>
              <a:rPr lang="en-US" sz="3205" dirty="0" err="1">
                <a:solidFill>
                  <a:srgbClr val="000000"/>
                </a:solidFill>
                <a:latin typeface="DejaVu Serif Bold"/>
              </a:rPr>
              <a:t>nước</a:t>
            </a:r>
            <a:r>
              <a:rPr lang="en-US" sz="3205" dirty="0">
                <a:solidFill>
                  <a:srgbClr val="000000"/>
                </a:solidFill>
                <a:latin typeface="DejaVu Serif Bold"/>
              </a:rPr>
              <a:t> </a:t>
            </a:r>
            <a:r>
              <a:rPr lang="en-US" sz="3205" dirty="0" err="1" smtClean="0">
                <a:solidFill>
                  <a:srgbClr val="000000"/>
                </a:solidFill>
                <a:latin typeface="DejaVu Serif Bold"/>
              </a:rPr>
              <a:t>hoa</a:t>
            </a:r>
            <a:r>
              <a:rPr lang="en-US" sz="3205" dirty="0" smtClean="0">
                <a:solidFill>
                  <a:srgbClr val="000000"/>
                </a:solidFill>
                <a:latin typeface="DejaVu Serif Bold"/>
              </a:rPr>
              <a:t> </a:t>
            </a:r>
            <a:r>
              <a:rPr lang="en-US" sz="3205" dirty="0" err="1">
                <a:solidFill>
                  <a:srgbClr val="000000"/>
                </a:solidFill>
                <a:latin typeface="DejaVu Serif Bold"/>
              </a:rPr>
              <a:t>bằng</a:t>
            </a:r>
            <a:r>
              <a:rPr lang="en-US" sz="3205" dirty="0">
                <a:solidFill>
                  <a:srgbClr val="000000"/>
                </a:solidFill>
                <a:latin typeface="DejaVu Serif Bold"/>
              </a:rPr>
              <a:t> </a:t>
            </a:r>
            <a:r>
              <a:rPr lang="en-US" sz="3205" dirty="0" err="1">
                <a:solidFill>
                  <a:srgbClr val="000000"/>
                </a:solidFill>
                <a:latin typeface="DejaVu Serif Bold"/>
              </a:rPr>
              <a:t>Asp.Net</a:t>
            </a:r>
            <a:r>
              <a:rPr lang="en-US" sz="3205" dirty="0">
                <a:solidFill>
                  <a:srgbClr val="000000"/>
                </a:solidFill>
                <a:latin typeface="DejaVu Serif Bold"/>
              </a:rPr>
              <a:t> </a:t>
            </a:r>
          </a:p>
        </p:txBody>
      </p:sp>
      <p:sp>
        <p:nvSpPr>
          <p:cNvPr id="11" name="TextBox 11"/>
          <p:cNvSpPr txBox="1"/>
          <p:nvPr/>
        </p:nvSpPr>
        <p:spPr>
          <a:xfrm>
            <a:off x="3888477" y="6291488"/>
            <a:ext cx="11325773" cy="2154436"/>
          </a:xfrm>
          <a:prstGeom prst="rect">
            <a:avLst/>
          </a:prstGeom>
        </p:spPr>
        <p:txBody>
          <a:bodyPr wrap="square" lIns="0" tIns="0" rIns="0" bIns="0" rtlCol="0" anchor="t">
            <a:spAutoFit/>
          </a:bodyPr>
          <a:lstStyle/>
          <a:p>
            <a:pPr algn="l">
              <a:lnSpc>
                <a:spcPts val="5600"/>
              </a:lnSpc>
            </a:pPr>
            <a:r>
              <a:rPr lang="en-US" sz="4000" dirty="0">
                <a:solidFill>
                  <a:srgbClr val="000000"/>
                </a:solidFill>
                <a:latin typeface="DejaVu Serif"/>
              </a:rPr>
              <a:t>CBHD           : </a:t>
            </a:r>
            <a:r>
              <a:rPr lang="en-US" sz="4000" dirty="0" err="1">
                <a:solidFill>
                  <a:srgbClr val="000000"/>
                </a:solidFill>
                <a:latin typeface="DejaVu Serif"/>
              </a:rPr>
              <a:t>Th.S</a:t>
            </a:r>
            <a:r>
              <a:rPr lang="en-US" sz="4000" dirty="0">
                <a:solidFill>
                  <a:srgbClr val="000000"/>
                </a:solidFill>
                <a:latin typeface="DejaVu Serif"/>
              </a:rPr>
              <a:t> </a:t>
            </a:r>
            <a:r>
              <a:rPr lang="en-US" sz="4000" dirty="0" err="1" smtClean="0">
                <a:solidFill>
                  <a:srgbClr val="000000"/>
                </a:solidFill>
                <a:latin typeface="DejaVu Serif"/>
              </a:rPr>
              <a:t>Nguyễn</a:t>
            </a:r>
            <a:r>
              <a:rPr lang="en-US" sz="4000" dirty="0" smtClean="0">
                <a:solidFill>
                  <a:srgbClr val="000000"/>
                </a:solidFill>
                <a:latin typeface="DejaVu Serif"/>
              </a:rPr>
              <a:t> </a:t>
            </a:r>
            <a:r>
              <a:rPr lang="en-US" sz="4000" dirty="0" err="1" smtClean="0">
                <a:solidFill>
                  <a:srgbClr val="000000"/>
                </a:solidFill>
                <a:latin typeface="DejaVu Serif"/>
              </a:rPr>
              <a:t>Thị</a:t>
            </a:r>
            <a:r>
              <a:rPr lang="en-US" sz="4000" dirty="0" smtClean="0">
                <a:solidFill>
                  <a:srgbClr val="000000"/>
                </a:solidFill>
                <a:latin typeface="DejaVu Serif"/>
              </a:rPr>
              <a:t> </a:t>
            </a:r>
            <a:r>
              <a:rPr lang="en-US" sz="4000" dirty="0" err="1" smtClean="0">
                <a:solidFill>
                  <a:srgbClr val="000000"/>
                </a:solidFill>
                <a:latin typeface="DejaVu Serif"/>
              </a:rPr>
              <a:t>Hương</a:t>
            </a:r>
            <a:r>
              <a:rPr lang="en-US" sz="4000" dirty="0" smtClean="0">
                <a:solidFill>
                  <a:srgbClr val="000000"/>
                </a:solidFill>
                <a:latin typeface="DejaVu Serif"/>
              </a:rPr>
              <a:t> Lan</a:t>
            </a:r>
            <a:endParaRPr lang="en-US" sz="4000" dirty="0">
              <a:solidFill>
                <a:srgbClr val="000000"/>
              </a:solidFill>
              <a:latin typeface="DejaVu Serif"/>
            </a:endParaRPr>
          </a:p>
          <a:p>
            <a:pPr algn="l">
              <a:lnSpc>
                <a:spcPts val="5600"/>
              </a:lnSpc>
            </a:pPr>
            <a:r>
              <a:rPr lang="en-US" sz="4000" dirty="0" err="1">
                <a:solidFill>
                  <a:srgbClr val="000000"/>
                </a:solidFill>
                <a:latin typeface="DejaVu Serif"/>
              </a:rPr>
              <a:t>Sinh</a:t>
            </a:r>
            <a:r>
              <a:rPr lang="en-US" sz="4000" dirty="0">
                <a:solidFill>
                  <a:srgbClr val="000000"/>
                </a:solidFill>
                <a:latin typeface="DejaVu Serif"/>
              </a:rPr>
              <a:t> </a:t>
            </a:r>
            <a:r>
              <a:rPr lang="en-US" sz="4000" dirty="0" err="1">
                <a:solidFill>
                  <a:srgbClr val="000000"/>
                </a:solidFill>
                <a:latin typeface="DejaVu Serif"/>
              </a:rPr>
              <a:t>Viên</a:t>
            </a:r>
            <a:r>
              <a:rPr lang="en-US" sz="4000" dirty="0">
                <a:solidFill>
                  <a:srgbClr val="000000"/>
                </a:solidFill>
                <a:latin typeface="DejaVu Serif"/>
              </a:rPr>
              <a:t>      : </a:t>
            </a:r>
            <a:r>
              <a:rPr lang="en-US" sz="4000" dirty="0" err="1" smtClean="0">
                <a:solidFill>
                  <a:srgbClr val="000000"/>
                </a:solidFill>
                <a:latin typeface="DejaVu Serif"/>
              </a:rPr>
              <a:t>Bùi</a:t>
            </a:r>
            <a:r>
              <a:rPr lang="en-US" sz="4000" dirty="0" smtClean="0">
                <a:solidFill>
                  <a:srgbClr val="000000"/>
                </a:solidFill>
                <a:latin typeface="DejaVu Serif"/>
              </a:rPr>
              <a:t> </a:t>
            </a:r>
            <a:r>
              <a:rPr lang="en-US" sz="4000" dirty="0" err="1" smtClean="0">
                <a:solidFill>
                  <a:srgbClr val="000000"/>
                </a:solidFill>
                <a:latin typeface="DejaVu Serif"/>
              </a:rPr>
              <a:t>Trung</a:t>
            </a:r>
            <a:r>
              <a:rPr lang="en-US" sz="4000" dirty="0" smtClean="0">
                <a:solidFill>
                  <a:srgbClr val="000000"/>
                </a:solidFill>
                <a:latin typeface="DejaVu Serif"/>
              </a:rPr>
              <a:t> </a:t>
            </a:r>
            <a:r>
              <a:rPr lang="en-US" sz="4000" dirty="0" err="1" smtClean="0">
                <a:solidFill>
                  <a:srgbClr val="000000"/>
                </a:solidFill>
                <a:latin typeface="DejaVu Serif"/>
              </a:rPr>
              <a:t>Đức</a:t>
            </a:r>
            <a:endParaRPr lang="en-US" sz="4000" dirty="0">
              <a:solidFill>
                <a:srgbClr val="000000"/>
              </a:solidFill>
              <a:latin typeface="DejaVu Serif"/>
            </a:endParaRPr>
          </a:p>
          <a:p>
            <a:pPr algn="l">
              <a:lnSpc>
                <a:spcPts val="5600"/>
              </a:lnSpc>
            </a:pPr>
            <a:r>
              <a:rPr lang="en-US" sz="4000" dirty="0" err="1">
                <a:solidFill>
                  <a:srgbClr val="000000"/>
                </a:solidFill>
                <a:latin typeface="DejaVu Serif"/>
              </a:rPr>
              <a:t>Mã</a:t>
            </a:r>
            <a:r>
              <a:rPr lang="en-US" sz="4000" dirty="0">
                <a:solidFill>
                  <a:srgbClr val="000000"/>
                </a:solidFill>
                <a:latin typeface="DejaVu Serif"/>
              </a:rPr>
              <a:t> </a:t>
            </a:r>
            <a:r>
              <a:rPr lang="en-US" sz="4000" dirty="0" err="1">
                <a:solidFill>
                  <a:srgbClr val="000000"/>
                </a:solidFill>
                <a:latin typeface="DejaVu Serif"/>
              </a:rPr>
              <a:t>sinh</a:t>
            </a:r>
            <a:r>
              <a:rPr lang="en-US" sz="4000" dirty="0">
                <a:solidFill>
                  <a:srgbClr val="000000"/>
                </a:solidFill>
                <a:latin typeface="DejaVu Serif"/>
              </a:rPr>
              <a:t> </a:t>
            </a:r>
            <a:r>
              <a:rPr lang="en-US" sz="4000" dirty="0" err="1">
                <a:solidFill>
                  <a:srgbClr val="000000"/>
                </a:solidFill>
                <a:latin typeface="DejaVu Serif"/>
              </a:rPr>
              <a:t>viên</a:t>
            </a:r>
            <a:r>
              <a:rPr lang="en-US" sz="4000" dirty="0">
                <a:solidFill>
                  <a:srgbClr val="000000"/>
                </a:solidFill>
                <a:latin typeface="DejaVu Serif"/>
              </a:rPr>
              <a:t> : </a:t>
            </a:r>
            <a:r>
              <a:rPr lang="en-US" sz="4000" dirty="0" smtClean="0">
                <a:solidFill>
                  <a:srgbClr val="000000"/>
                </a:solidFill>
                <a:latin typeface="DejaVu Serif"/>
              </a:rPr>
              <a:t>2020605848</a:t>
            </a:r>
            <a:endParaRPr lang="en-US" sz="4000" dirty="0">
              <a:solidFill>
                <a:srgbClr val="000000"/>
              </a:solidFill>
              <a:latin typeface="DejaVu Serif"/>
            </a:endParaRPr>
          </a:p>
        </p:txBody>
      </p:sp>
      <p:sp>
        <p:nvSpPr>
          <p:cNvPr id="12" name="AutoShape 2" descr="Nhận diện thương hiệu Logo HaU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4" descr="Nhận diện thương hiệu Logo HaU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6" descr="Nhận diện thương hiệu Logo HaU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8" descr="Nhận diện thương hiệu Logo HaUI"/>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2" name="Picture 18" descr="Nhận diện thương hiệu Logo HaU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82471" y="3196876"/>
            <a:ext cx="1139120" cy="1139120"/>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2"/>
          <p:cNvGrpSpPr/>
          <p:nvPr/>
        </p:nvGrpSpPr>
        <p:grpSpPr>
          <a:xfrm>
            <a:off x="16840200" y="-2866825"/>
            <a:ext cx="8275151" cy="18621426"/>
            <a:chOff x="0" y="0"/>
            <a:chExt cx="11033535" cy="24828568"/>
          </a:xfrm>
        </p:grpSpPr>
        <p:sp>
          <p:nvSpPr>
            <p:cNvPr id="17" name="Freeform 3"/>
            <p:cNvSpPr/>
            <p:nvPr/>
          </p:nvSpPr>
          <p:spPr>
            <a:xfrm>
              <a:off x="0" y="11208012"/>
              <a:ext cx="11033535" cy="13620556"/>
            </a:xfrm>
            <a:custGeom>
              <a:avLst/>
              <a:gdLst/>
              <a:ahLst/>
              <a:cxnLst/>
              <a:rect l="l" t="t" r="r" b="b"/>
              <a:pathLst>
                <a:path w="11033535" h="13620556">
                  <a:moveTo>
                    <a:pt x="0" y="0"/>
                  </a:moveTo>
                  <a:lnTo>
                    <a:pt x="11033535" y="0"/>
                  </a:lnTo>
                  <a:lnTo>
                    <a:pt x="11033535" y="13620556"/>
                  </a:lnTo>
                  <a:lnTo>
                    <a:pt x="0" y="1362055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8" name="Freeform 4"/>
            <p:cNvSpPr/>
            <p:nvPr/>
          </p:nvSpPr>
          <p:spPr>
            <a:xfrm>
              <a:off x="0" y="0"/>
              <a:ext cx="11033535" cy="13620556"/>
            </a:xfrm>
            <a:custGeom>
              <a:avLst/>
              <a:gdLst/>
              <a:ahLst/>
              <a:cxnLst/>
              <a:rect l="l" t="t" r="r" b="b"/>
              <a:pathLst>
                <a:path w="11033535" h="13620556">
                  <a:moveTo>
                    <a:pt x="0" y="0"/>
                  </a:moveTo>
                  <a:lnTo>
                    <a:pt x="11033535" y="0"/>
                  </a:lnTo>
                  <a:lnTo>
                    <a:pt x="11033535" y="13620556"/>
                  </a:lnTo>
                  <a:lnTo>
                    <a:pt x="0" y="1362055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grpSp>
        <p:nvGrpSpPr>
          <p:cNvPr id="19" name="Group 2"/>
          <p:cNvGrpSpPr/>
          <p:nvPr/>
        </p:nvGrpSpPr>
        <p:grpSpPr>
          <a:xfrm>
            <a:off x="-6705600" y="-4477706"/>
            <a:ext cx="8275151" cy="18621426"/>
            <a:chOff x="0" y="0"/>
            <a:chExt cx="11033535" cy="24828568"/>
          </a:xfrm>
        </p:grpSpPr>
        <p:sp>
          <p:nvSpPr>
            <p:cNvPr id="20" name="Freeform 3"/>
            <p:cNvSpPr/>
            <p:nvPr/>
          </p:nvSpPr>
          <p:spPr>
            <a:xfrm>
              <a:off x="0" y="11208012"/>
              <a:ext cx="11033535" cy="13620556"/>
            </a:xfrm>
            <a:custGeom>
              <a:avLst/>
              <a:gdLst/>
              <a:ahLst/>
              <a:cxnLst/>
              <a:rect l="l" t="t" r="r" b="b"/>
              <a:pathLst>
                <a:path w="11033535" h="13620556">
                  <a:moveTo>
                    <a:pt x="0" y="0"/>
                  </a:moveTo>
                  <a:lnTo>
                    <a:pt x="11033535" y="0"/>
                  </a:lnTo>
                  <a:lnTo>
                    <a:pt x="11033535" y="13620556"/>
                  </a:lnTo>
                  <a:lnTo>
                    <a:pt x="0" y="1362055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21" name="Freeform 4"/>
            <p:cNvSpPr/>
            <p:nvPr/>
          </p:nvSpPr>
          <p:spPr>
            <a:xfrm>
              <a:off x="0" y="0"/>
              <a:ext cx="11033535" cy="13620556"/>
            </a:xfrm>
            <a:custGeom>
              <a:avLst/>
              <a:gdLst/>
              <a:ahLst/>
              <a:cxnLst/>
              <a:rect l="l" t="t" r="r" b="b"/>
              <a:pathLst>
                <a:path w="11033535" h="13620556">
                  <a:moveTo>
                    <a:pt x="0" y="0"/>
                  </a:moveTo>
                  <a:lnTo>
                    <a:pt x="11033535" y="0"/>
                  </a:lnTo>
                  <a:lnTo>
                    <a:pt x="11033535" y="13620556"/>
                  </a:lnTo>
                  <a:lnTo>
                    <a:pt x="0" y="1362055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019420" y="-190500"/>
            <a:ext cx="12413227" cy="10732736"/>
          </a:xfrm>
          <a:custGeom>
            <a:avLst/>
            <a:gdLst/>
            <a:ahLst/>
            <a:cxnLst/>
            <a:rect l="l" t="t" r="r" b="b"/>
            <a:pathLst>
              <a:path w="12413227" h="10732736">
                <a:moveTo>
                  <a:pt x="0" y="0"/>
                </a:moveTo>
                <a:lnTo>
                  <a:pt x="12413228" y="0"/>
                </a:lnTo>
                <a:lnTo>
                  <a:pt x="12413228" y="10732736"/>
                </a:lnTo>
                <a:lnTo>
                  <a:pt x="0" y="1073273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TextBox 3"/>
          <p:cNvSpPr txBox="1"/>
          <p:nvPr/>
        </p:nvSpPr>
        <p:spPr>
          <a:xfrm>
            <a:off x="1028699" y="3857390"/>
            <a:ext cx="5425778" cy="1144544"/>
          </a:xfrm>
          <a:prstGeom prst="rect">
            <a:avLst/>
          </a:prstGeom>
        </p:spPr>
        <p:txBody>
          <a:bodyPr lIns="0" tIns="0" rIns="0" bIns="0" rtlCol="0" anchor="t">
            <a:spAutoFit/>
          </a:bodyPr>
          <a:lstStyle/>
          <a:p>
            <a:pPr marL="0" lvl="0" indent="0" algn="l">
              <a:lnSpc>
                <a:spcPts val="8720"/>
              </a:lnSpc>
              <a:spcBef>
                <a:spcPct val="0"/>
              </a:spcBef>
            </a:pPr>
            <a:r>
              <a:rPr lang="en-US" sz="8000" spc="80" dirty="0" err="1" smtClean="0">
                <a:solidFill>
                  <a:srgbClr val="000000"/>
                </a:solidFill>
                <a:latin typeface="Saira ExtraCondensed Semi-Bold"/>
              </a:rPr>
              <a:t>Cơ</a:t>
            </a:r>
            <a:r>
              <a:rPr lang="en-US" sz="8000" spc="80" dirty="0" smtClean="0">
                <a:solidFill>
                  <a:srgbClr val="000000"/>
                </a:solidFill>
                <a:latin typeface="Saira ExtraCondensed Semi-Bold"/>
              </a:rPr>
              <a:t> Sở </a:t>
            </a:r>
            <a:r>
              <a:rPr lang="en-US" sz="8000" spc="80" dirty="0" err="1" smtClean="0">
                <a:solidFill>
                  <a:srgbClr val="000000"/>
                </a:solidFill>
                <a:latin typeface="Saira ExtraCondensed Semi-Bold"/>
              </a:rPr>
              <a:t>Dữ</a:t>
            </a:r>
            <a:r>
              <a:rPr lang="en-US" sz="8000" spc="80" dirty="0" smtClean="0">
                <a:solidFill>
                  <a:srgbClr val="000000"/>
                </a:solidFill>
                <a:latin typeface="Saira ExtraCondensed Semi-Bold"/>
              </a:rPr>
              <a:t> </a:t>
            </a:r>
            <a:r>
              <a:rPr lang="en-US" sz="8000" spc="80" dirty="0" err="1" smtClean="0">
                <a:solidFill>
                  <a:srgbClr val="000000"/>
                </a:solidFill>
                <a:latin typeface="Saira ExtraCondensed Semi-Bold"/>
              </a:rPr>
              <a:t>Liệu</a:t>
            </a:r>
            <a:endParaRPr lang="en-US" sz="8000" spc="80" dirty="0">
              <a:solidFill>
                <a:srgbClr val="000000"/>
              </a:solidFill>
              <a:latin typeface="Saira ExtraCondensed Semi-Bold"/>
            </a:endParaRPr>
          </a:p>
        </p:txBody>
      </p:sp>
      <p:pic>
        <p:nvPicPr>
          <p:cNvPr id="7" name="Picture 6" descr="C:\Users\Admin\AppData\Local\Microsoft\Windows\INetCache\Content.Word\z5676155487086_ed4f6b48ec4e1667ba55652a30c5045f.jpg"/>
          <p:cNvPicPr/>
          <p:nvPr/>
        </p:nvPicPr>
        <p:blipFill>
          <a:blip r:embed="rId4">
            <a:extLst>
              <a:ext uri="{28A0092B-C50C-407E-A947-70E740481C1C}">
                <a14:useLocalDpi xmlns:a14="http://schemas.microsoft.com/office/drawing/2010/main" val="0"/>
              </a:ext>
            </a:extLst>
          </a:blip>
          <a:srcRect/>
          <a:stretch>
            <a:fillRect/>
          </a:stretch>
        </p:blipFill>
        <p:spPr bwMode="auto">
          <a:xfrm>
            <a:off x="6454477" y="429934"/>
            <a:ext cx="11353800" cy="9144000"/>
          </a:xfrm>
          <a:prstGeom prst="rect">
            <a:avLst/>
          </a:prstGeom>
          <a:noFill/>
          <a:ln>
            <a:noFill/>
          </a:ln>
        </p:spPr>
      </p:pic>
    </p:spTree>
    <p:extLst>
      <p:ext uri="{BB962C8B-B14F-4D97-AF65-F5344CB8AC3E}">
        <p14:creationId xmlns:p14="http://schemas.microsoft.com/office/powerpoint/2010/main" val="28214129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177914" y="0"/>
            <a:ext cx="12413227" cy="10732736"/>
          </a:xfrm>
          <a:custGeom>
            <a:avLst/>
            <a:gdLst/>
            <a:ahLst/>
            <a:cxnLst/>
            <a:rect l="l" t="t" r="r" b="b"/>
            <a:pathLst>
              <a:path w="12413227" h="10732736">
                <a:moveTo>
                  <a:pt x="0" y="0"/>
                </a:moveTo>
                <a:lnTo>
                  <a:pt x="12413228" y="0"/>
                </a:lnTo>
                <a:lnTo>
                  <a:pt x="12413228" y="10732736"/>
                </a:lnTo>
                <a:lnTo>
                  <a:pt x="0" y="1073273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TextBox 3"/>
          <p:cNvSpPr txBox="1"/>
          <p:nvPr/>
        </p:nvSpPr>
        <p:spPr>
          <a:xfrm>
            <a:off x="1028700" y="3762421"/>
            <a:ext cx="5425778" cy="1130935"/>
          </a:xfrm>
          <a:prstGeom prst="rect">
            <a:avLst/>
          </a:prstGeom>
        </p:spPr>
        <p:txBody>
          <a:bodyPr lIns="0" tIns="0" rIns="0" bIns="0" rtlCol="0" anchor="t">
            <a:spAutoFit/>
          </a:bodyPr>
          <a:lstStyle/>
          <a:p>
            <a:pPr marL="0" lvl="0" indent="0" algn="l">
              <a:lnSpc>
                <a:spcPts val="8720"/>
              </a:lnSpc>
              <a:spcBef>
                <a:spcPct val="0"/>
              </a:spcBef>
            </a:pPr>
            <a:r>
              <a:rPr lang="en-US" sz="8000" spc="80">
                <a:solidFill>
                  <a:srgbClr val="000000"/>
                </a:solidFill>
                <a:latin typeface="Saira ExtraCondensed Semi-Bold"/>
              </a:rPr>
              <a:t>DEMO Sản Phẩm</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tretch>
            <a:fillRect/>
          </a:stretch>
        </p:blipFill>
        <p:spPr>
          <a:xfrm>
            <a:off x="9445420" y="2501970"/>
            <a:ext cx="2349451" cy="2349451"/>
          </a:xfrm>
          <a:prstGeom prst="rect">
            <a:avLst/>
          </a:prstGeom>
        </p:spPr>
      </p:pic>
      <p:pic>
        <p:nvPicPr>
          <p:cNvPr id="3" name="Picture 3"/>
          <p:cNvPicPr>
            <a:picLocks noChangeAspect="1"/>
          </p:cNvPicPr>
          <p:nvPr/>
        </p:nvPicPr>
        <p:blipFill>
          <a:blip r:embed="rId3"/>
          <a:stretch>
            <a:fillRect/>
          </a:stretch>
        </p:blipFill>
        <p:spPr>
          <a:xfrm>
            <a:off x="9502881" y="6207649"/>
            <a:ext cx="2286767" cy="2286767"/>
          </a:xfrm>
          <a:prstGeom prst="rect">
            <a:avLst/>
          </a:prstGeom>
        </p:spPr>
      </p:pic>
      <p:sp>
        <p:nvSpPr>
          <p:cNvPr id="4" name="Freeform 4"/>
          <p:cNvSpPr/>
          <p:nvPr/>
        </p:nvSpPr>
        <p:spPr>
          <a:xfrm>
            <a:off x="-5177914" y="0"/>
            <a:ext cx="12413227" cy="10732736"/>
          </a:xfrm>
          <a:custGeom>
            <a:avLst/>
            <a:gdLst/>
            <a:ahLst/>
            <a:cxnLst/>
            <a:rect l="l" t="t" r="r" b="b"/>
            <a:pathLst>
              <a:path w="12413227" h="10732736">
                <a:moveTo>
                  <a:pt x="0" y="0"/>
                </a:moveTo>
                <a:lnTo>
                  <a:pt x="12413228" y="0"/>
                </a:lnTo>
                <a:lnTo>
                  <a:pt x="12413228" y="10732736"/>
                </a:lnTo>
                <a:lnTo>
                  <a:pt x="0" y="10732736"/>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TextBox 5"/>
          <p:cNvSpPr txBox="1"/>
          <p:nvPr/>
        </p:nvSpPr>
        <p:spPr>
          <a:xfrm>
            <a:off x="1028700" y="3762421"/>
            <a:ext cx="5425778" cy="1130935"/>
          </a:xfrm>
          <a:prstGeom prst="rect">
            <a:avLst/>
          </a:prstGeom>
        </p:spPr>
        <p:txBody>
          <a:bodyPr lIns="0" tIns="0" rIns="0" bIns="0" rtlCol="0" anchor="t">
            <a:spAutoFit/>
          </a:bodyPr>
          <a:lstStyle/>
          <a:p>
            <a:pPr marL="0" lvl="0" indent="0" algn="l">
              <a:lnSpc>
                <a:spcPts val="8720"/>
              </a:lnSpc>
              <a:spcBef>
                <a:spcPct val="0"/>
              </a:spcBef>
            </a:pPr>
            <a:r>
              <a:rPr lang="en-US" sz="8000" spc="80">
                <a:solidFill>
                  <a:srgbClr val="000000"/>
                </a:solidFill>
                <a:latin typeface="Saira ExtraCondensed Semi-Bold"/>
              </a:rPr>
              <a:t>Tổng kết</a:t>
            </a:r>
          </a:p>
        </p:txBody>
      </p:sp>
      <p:sp>
        <p:nvSpPr>
          <p:cNvPr id="6" name="TextBox 6"/>
          <p:cNvSpPr txBox="1"/>
          <p:nvPr/>
        </p:nvSpPr>
        <p:spPr>
          <a:xfrm>
            <a:off x="11599084" y="3290933"/>
            <a:ext cx="6316840" cy="781050"/>
          </a:xfrm>
          <a:prstGeom prst="rect">
            <a:avLst/>
          </a:prstGeom>
        </p:spPr>
        <p:txBody>
          <a:bodyPr lIns="0" tIns="0" rIns="0" bIns="0" rtlCol="0" anchor="t">
            <a:spAutoFit/>
          </a:bodyPr>
          <a:lstStyle/>
          <a:p>
            <a:pPr marL="1122692" lvl="1" indent="-561346" algn="l">
              <a:lnSpc>
                <a:spcPts val="6240"/>
              </a:lnSpc>
              <a:spcBef>
                <a:spcPct val="0"/>
              </a:spcBef>
              <a:buAutoNum type="arabicPeriod"/>
            </a:pPr>
            <a:r>
              <a:rPr lang="en-US" sz="5200" spc="-130">
                <a:solidFill>
                  <a:srgbClr val="000000"/>
                </a:solidFill>
                <a:latin typeface="Muli Semi-Bold"/>
              </a:rPr>
              <a:t>Kết quả đạt được</a:t>
            </a:r>
          </a:p>
        </p:txBody>
      </p:sp>
      <p:sp>
        <p:nvSpPr>
          <p:cNvPr id="7" name="TextBox 7"/>
          <p:cNvSpPr txBox="1"/>
          <p:nvPr/>
        </p:nvSpPr>
        <p:spPr>
          <a:xfrm>
            <a:off x="12310026" y="6965270"/>
            <a:ext cx="6583418" cy="781050"/>
          </a:xfrm>
          <a:prstGeom prst="rect">
            <a:avLst/>
          </a:prstGeom>
        </p:spPr>
        <p:txBody>
          <a:bodyPr lIns="0" tIns="0" rIns="0" bIns="0" rtlCol="0" anchor="t">
            <a:spAutoFit/>
          </a:bodyPr>
          <a:lstStyle/>
          <a:p>
            <a:pPr algn="l">
              <a:lnSpc>
                <a:spcPts val="6240"/>
              </a:lnSpc>
              <a:spcBef>
                <a:spcPct val="0"/>
              </a:spcBef>
            </a:pPr>
            <a:r>
              <a:rPr lang="en-US" sz="5200" spc="-130">
                <a:solidFill>
                  <a:srgbClr val="000000"/>
                </a:solidFill>
                <a:latin typeface="Muli Semi-Bold"/>
              </a:rPr>
              <a:t>2. Hướng phát triển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177914" y="0"/>
            <a:ext cx="12413227" cy="10732736"/>
          </a:xfrm>
          <a:custGeom>
            <a:avLst/>
            <a:gdLst/>
            <a:ahLst/>
            <a:cxnLst/>
            <a:rect l="l" t="t" r="r" b="b"/>
            <a:pathLst>
              <a:path w="12413227" h="10732736">
                <a:moveTo>
                  <a:pt x="0" y="0"/>
                </a:moveTo>
                <a:lnTo>
                  <a:pt x="12413228" y="0"/>
                </a:lnTo>
                <a:lnTo>
                  <a:pt x="12413228" y="10732736"/>
                </a:lnTo>
                <a:lnTo>
                  <a:pt x="0" y="1073273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TextBox 3"/>
          <p:cNvSpPr txBox="1"/>
          <p:nvPr/>
        </p:nvSpPr>
        <p:spPr>
          <a:xfrm>
            <a:off x="1028700" y="3209971"/>
            <a:ext cx="5425778" cy="2235835"/>
          </a:xfrm>
          <a:prstGeom prst="rect">
            <a:avLst/>
          </a:prstGeom>
        </p:spPr>
        <p:txBody>
          <a:bodyPr lIns="0" tIns="0" rIns="0" bIns="0" rtlCol="0" anchor="t">
            <a:spAutoFit/>
          </a:bodyPr>
          <a:lstStyle/>
          <a:p>
            <a:pPr marL="0" lvl="0" indent="0" algn="l">
              <a:lnSpc>
                <a:spcPts val="8720"/>
              </a:lnSpc>
              <a:spcBef>
                <a:spcPct val="0"/>
              </a:spcBef>
            </a:pPr>
            <a:r>
              <a:rPr lang="en-US" sz="8000" spc="80">
                <a:solidFill>
                  <a:srgbClr val="000000"/>
                </a:solidFill>
                <a:latin typeface="Saira ExtraCondensed Semi-Bold"/>
              </a:rPr>
              <a:t>1.Kết quả đạt được</a:t>
            </a:r>
          </a:p>
        </p:txBody>
      </p:sp>
      <p:sp>
        <p:nvSpPr>
          <p:cNvPr id="4" name="TextBox 4"/>
          <p:cNvSpPr txBox="1"/>
          <p:nvPr/>
        </p:nvSpPr>
        <p:spPr>
          <a:xfrm>
            <a:off x="7235313" y="965686"/>
            <a:ext cx="9058573" cy="843186"/>
          </a:xfrm>
          <a:prstGeom prst="rect">
            <a:avLst/>
          </a:prstGeom>
        </p:spPr>
        <p:txBody>
          <a:bodyPr lIns="0" tIns="0" rIns="0" bIns="0" rtlCol="0" anchor="t">
            <a:spAutoFit/>
          </a:bodyPr>
          <a:lstStyle/>
          <a:p>
            <a:pPr marL="1063300" lvl="1" indent="-531650" algn="ctr">
              <a:lnSpc>
                <a:spcPts val="6845"/>
              </a:lnSpc>
              <a:buFont typeface="Arial"/>
              <a:buChar char="•"/>
            </a:pPr>
            <a:r>
              <a:rPr lang="en-US" sz="4924" dirty="0" err="1">
                <a:solidFill>
                  <a:srgbClr val="000000"/>
                </a:solidFill>
                <a:latin typeface="Saira ExtraCondensed"/>
              </a:rPr>
              <a:t>Xây</a:t>
            </a:r>
            <a:r>
              <a:rPr lang="en-US" sz="4924" dirty="0">
                <a:solidFill>
                  <a:srgbClr val="000000"/>
                </a:solidFill>
                <a:latin typeface="Saira ExtraCondensed"/>
              </a:rPr>
              <a:t> </a:t>
            </a:r>
            <a:r>
              <a:rPr lang="en-US" sz="4924" dirty="0" err="1">
                <a:solidFill>
                  <a:srgbClr val="000000"/>
                </a:solidFill>
                <a:latin typeface="Saira ExtraCondensed"/>
              </a:rPr>
              <a:t>dựng</a:t>
            </a:r>
            <a:r>
              <a:rPr lang="en-US" sz="4924" dirty="0">
                <a:solidFill>
                  <a:srgbClr val="000000"/>
                </a:solidFill>
                <a:latin typeface="Saira ExtraCondensed"/>
              </a:rPr>
              <a:t> </a:t>
            </a:r>
            <a:r>
              <a:rPr lang="en-US" sz="4924" dirty="0" err="1">
                <a:solidFill>
                  <a:srgbClr val="000000"/>
                </a:solidFill>
                <a:latin typeface="Saira ExtraCondensed"/>
              </a:rPr>
              <a:t>được</a:t>
            </a:r>
            <a:r>
              <a:rPr lang="en-US" sz="4924" dirty="0">
                <a:solidFill>
                  <a:srgbClr val="000000"/>
                </a:solidFill>
                <a:latin typeface="Saira ExtraCondensed"/>
              </a:rPr>
              <a:t> </a:t>
            </a:r>
            <a:r>
              <a:rPr lang="en-US" sz="4924" dirty="0" err="1">
                <a:solidFill>
                  <a:srgbClr val="000000"/>
                </a:solidFill>
                <a:latin typeface="Saira ExtraCondensed"/>
              </a:rPr>
              <a:t>trang</a:t>
            </a:r>
            <a:r>
              <a:rPr lang="en-US" sz="4924" dirty="0">
                <a:solidFill>
                  <a:srgbClr val="000000"/>
                </a:solidFill>
                <a:latin typeface="Saira ExtraCondensed"/>
              </a:rPr>
              <a:t> web </a:t>
            </a:r>
            <a:r>
              <a:rPr lang="en-US" sz="4924" dirty="0" err="1">
                <a:solidFill>
                  <a:srgbClr val="000000"/>
                </a:solidFill>
                <a:latin typeface="Saira ExtraCondensed"/>
              </a:rPr>
              <a:t>bán</a:t>
            </a:r>
            <a:r>
              <a:rPr lang="en-US" sz="4924" dirty="0">
                <a:solidFill>
                  <a:srgbClr val="000000"/>
                </a:solidFill>
                <a:latin typeface="Saira ExtraCondensed"/>
              </a:rPr>
              <a:t> </a:t>
            </a:r>
            <a:r>
              <a:rPr lang="en-US" sz="4924" dirty="0" err="1">
                <a:solidFill>
                  <a:srgbClr val="000000"/>
                </a:solidFill>
                <a:latin typeface="Saira ExtraCondensed"/>
              </a:rPr>
              <a:t>hàng</a:t>
            </a:r>
            <a:r>
              <a:rPr lang="en-US" sz="4924" dirty="0">
                <a:solidFill>
                  <a:srgbClr val="000000"/>
                </a:solidFill>
                <a:latin typeface="Saira ExtraCondensed"/>
              </a:rPr>
              <a:t> </a:t>
            </a:r>
            <a:r>
              <a:rPr lang="en-US" sz="4924" dirty="0" err="1">
                <a:solidFill>
                  <a:srgbClr val="000000"/>
                </a:solidFill>
                <a:latin typeface="Saira ExtraCondensed"/>
              </a:rPr>
              <a:t>cơ</a:t>
            </a:r>
            <a:r>
              <a:rPr lang="en-US" sz="4924" dirty="0">
                <a:solidFill>
                  <a:srgbClr val="000000"/>
                </a:solidFill>
                <a:latin typeface="Saira ExtraCondensed"/>
              </a:rPr>
              <a:t> </a:t>
            </a:r>
            <a:r>
              <a:rPr lang="en-US" sz="4924" dirty="0" err="1">
                <a:solidFill>
                  <a:srgbClr val="000000"/>
                </a:solidFill>
                <a:latin typeface="Saira ExtraCondensed"/>
              </a:rPr>
              <a:t>bản</a:t>
            </a:r>
            <a:endParaRPr lang="en-US" sz="4924" dirty="0">
              <a:solidFill>
                <a:srgbClr val="000000"/>
              </a:solidFill>
              <a:latin typeface="Saira ExtraCondensed"/>
            </a:endParaRPr>
          </a:p>
        </p:txBody>
      </p:sp>
      <p:sp>
        <p:nvSpPr>
          <p:cNvPr id="5" name="TextBox 5"/>
          <p:cNvSpPr txBox="1"/>
          <p:nvPr/>
        </p:nvSpPr>
        <p:spPr>
          <a:xfrm>
            <a:off x="6454478" y="2142333"/>
            <a:ext cx="9500661" cy="897682"/>
          </a:xfrm>
          <a:prstGeom prst="rect">
            <a:avLst/>
          </a:prstGeom>
        </p:spPr>
        <p:txBody>
          <a:bodyPr wrap="square" lIns="0" tIns="0" rIns="0" bIns="0" rtlCol="0" anchor="t">
            <a:spAutoFit/>
          </a:bodyPr>
          <a:lstStyle/>
          <a:p>
            <a:pPr marL="1084889" lvl="1" indent="-542445" algn="ctr">
              <a:lnSpc>
                <a:spcPts val="6984"/>
              </a:lnSpc>
              <a:buFont typeface="Arial"/>
              <a:buChar char="•"/>
            </a:pPr>
            <a:r>
              <a:rPr lang="en-US" sz="5024" dirty="0" err="1">
                <a:solidFill>
                  <a:srgbClr val="000000"/>
                </a:solidFill>
                <a:latin typeface="Saira ExtraCondensed"/>
              </a:rPr>
              <a:t>Giao</a:t>
            </a:r>
            <a:r>
              <a:rPr lang="en-US" sz="5024" dirty="0">
                <a:solidFill>
                  <a:srgbClr val="000000"/>
                </a:solidFill>
                <a:latin typeface="Saira ExtraCondensed"/>
              </a:rPr>
              <a:t> </a:t>
            </a:r>
            <a:r>
              <a:rPr lang="en-US" sz="5024" dirty="0" err="1">
                <a:solidFill>
                  <a:srgbClr val="000000"/>
                </a:solidFill>
                <a:latin typeface="Saira ExtraCondensed"/>
              </a:rPr>
              <a:t>diện</a:t>
            </a:r>
            <a:r>
              <a:rPr lang="en-US" sz="5024" dirty="0">
                <a:solidFill>
                  <a:srgbClr val="000000"/>
                </a:solidFill>
                <a:latin typeface="Saira ExtraCondensed"/>
              </a:rPr>
              <a:t> </a:t>
            </a:r>
            <a:r>
              <a:rPr lang="en-US" sz="5024" dirty="0" err="1">
                <a:solidFill>
                  <a:srgbClr val="000000"/>
                </a:solidFill>
                <a:latin typeface="Saira ExtraCondensed"/>
              </a:rPr>
              <a:t>thân</a:t>
            </a:r>
            <a:r>
              <a:rPr lang="en-US" sz="5024" dirty="0">
                <a:solidFill>
                  <a:srgbClr val="000000"/>
                </a:solidFill>
                <a:latin typeface="Saira ExtraCondensed"/>
              </a:rPr>
              <a:t> </a:t>
            </a:r>
            <a:r>
              <a:rPr lang="en-US" sz="5024" dirty="0" err="1">
                <a:solidFill>
                  <a:srgbClr val="000000"/>
                </a:solidFill>
                <a:latin typeface="Saira ExtraCondensed"/>
              </a:rPr>
              <a:t>thiện</a:t>
            </a:r>
            <a:r>
              <a:rPr lang="en-US" sz="5024" dirty="0">
                <a:solidFill>
                  <a:srgbClr val="000000"/>
                </a:solidFill>
                <a:latin typeface="Saira ExtraCondensed"/>
              </a:rPr>
              <a:t> </a:t>
            </a:r>
            <a:r>
              <a:rPr lang="en-US" sz="5024" dirty="0" err="1">
                <a:solidFill>
                  <a:srgbClr val="000000"/>
                </a:solidFill>
                <a:latin typeface="Saira ExtraCondensed"/>
              </a:rPr>
              <a:t>với</a:t>
            </a:r>
            <a:r>
              <a:rPr lang="en-US" sz="5024" dirty="0">
                <a:solidFill>
                  <a:srgbClr val="000000"/>
                </a:solidFill>
                <a:latin typeface="Saira ExtraCondensed"/>
              </a:rPr>
              <a:t> </a:t>
            </a:r>
            <a:r>
              <a:rPr lang="en-US" sz="5024" dirty="0" err="1">
                <a:solidFill>
                  <a:srgbClr val="000000"/>
                </a:solidFill>
                <a:latin typeface="Saira ExtraCondensed"/>
              </a:rPr>
              <a:t>người</a:t>
            </a:r>
            <a:r>
              <a:rPr lang="en-US" sz="5024" dirty="0">
                <a:solidFill>
                  <a:srgbClr val="000000"/>
                </a:solidFill>
                <a:latin typeface="Saira ExtraCondensed"/>
              </a:rPr>
              <a:t> </a:t>
            </a:r>
            <a:r>
              <a:rPr lang="en-US" sz="5024" dirty="0" err="1">
                <a:solidFill>
                  <a:srgbClr val="000000"/>
                </a:solidFill>
                <a:latin typeface="Saira ExtraCondensed"/>
              </a:rPr>
              <a:t>dùng</a:t>
            </a:r>
            <a:endParaRPr lang="en-US" sz="5024" dirty="0">
              <a:solidFill>
                <a:srgbClr val="000000"/>
              </a:solidFill>
              <a:latin typeface="Saira ExtraCondensed"/>
            </a:endParaRPr>
          </a:p>
        </p:txBody>
      </p:sp>
      <p:sp>
        <p:nvSpPr>
          <p:cNvPr id="6" name="TextBox 6"/>
          <p:cNvSpPr txBox="1"/>
          <p:nvPr/>
        </p:nvSpPr>
        <p:spPr>
          <a:xfrm>
            <a:off x="7235313" y="3543300"/>
            <a:ext cx="10222855" cy="2612423"/>
          </a:xfrm>
          <a:prstGeom prst="rect">
            <a:avLst/>
          </a:prstGeom>
        </p:spPr>
        <p:txBody>
          <a:bodyPr lIns="0" tIns="0" rIns="0" bIns="0" rtlCol="0" anchor="t">
            <a:spAutoFit/>
          </a:bodyPr>
          <a:lstStyle/>
          <a:p>
            <a:pPr marL="1084889" lvl="1" indent="-542445" algn="just">
              <a:lnSpc>
                <a:spcPts val="6984"/>
              </a:lnSpc>
              <a:buFont typeface="Arial"/>
              <a:buChar char="•"/>
            </a:pPr>
            <a:r>
              <a:rPr lang="en-US" sz="5024" dirty="0">
                <a:solidFill>
                  <a:srgbClr val="000000"/>
                </a:solidFill>
                <a:latin typeface="Saira ExtraCondensed"/>
              </a:rPr>
              <a:t>Back-end </a:t>
            </a:r>
            <a:r>
              <a:rPr lang="en-US" sz="5024" dirty="0" err="1">
                <a:solidFill>
                  <a:srgbClr val="000000"/>
                </a:solidFill>
                <a:latin typeface="Saira ExtraCondensed"/>
              </a:rPr>
              <a:t>các</a:t>
            </a:r>
            <a:r>
              <a:rPr lang="en-US" sz="5024" dirty="0">
                <a:solidFill>
                  <a:srgbClr val="000000"/>
                </a:solidFill>
                <a:latin typeface="Saira ExtraCondensed"/>
              </a:rPr>
              <a:t> </a:t>
            </a:r>
            <a:r>
              <a:rPr lang="en-US" sz="5024" dirty="0" err="1">
                <a:solidFill>
                  <a:srgbClr val="000000"/>
                </a:solidFill>
                <a:latin typeface="Saira ExtraCondensed"/>
              </a:rPr>
              <a:t>chức</a:t>
            </a:r>
            <a:r>
              <a:rPr lang="en-US" sz="5024" dirty="0">
                <a:solidFill>
                  <a:srgbClr val="000000"/>
                </a:solidFill>
                <a:latin typeface="Saira ExtraCondensed"/>
              </a:rPr>
              <a:t> </a:t>
            </a:r>
            <a:r>
              <a:rPr lang="en-US" sz="5024" dirty="0" err="1">
                <a:solidFill>
                  <a:srgbClr val="000000"/>
                </a:solidFill>
                <a:latin typeface="Saira ExtraCondensed"/>
              </a:rPr>
              <a:t>năng</a:t>
            </a:r>
            <a:r>
              <a:rPr lang="en-US" sz="5024" dirty="0">
                <a:solidFill>
                  <a:srgbClr val="000000"/>
                </a:solidFill>
                <a:latin typeface="Saira ExtraCondensed"/>
              </a:rPr>
              <a:t> </a:t>
            </a:r>
            <a:r>
              <a:rPr lang="en-US" sz="5024" dirty="0" err="1">
                <a:solidFill>
                  <a:srgbClr val="000000"/>
                </a:solidFill>
                <a:latin typeface="Saira ExtraCondensed"/>
              </a:rPr>
              <a:t>quản</a:t>
            </a:r>
            <a:r>
              <a:rPr lang="en-US" sz="5024" dirty="0">
                <a:solidFill>
                  <a:srgbClr val="000000"/>
                </a:solidFill>
                <a:latin typeface="Saira ExtraCondensed"/>
              </a:rPr>
              <a:t> </a:t>
            </a:r>
            <a:r>
              <a:rPr lang="en-US" sz="5024" dirty="0" err="1">
                <a:solidFill>
                  <a:srgbClr val="000000"/>
                </a:solidFill>
                <a:latin typeface="Saira ExtraCondensed"/>
              </a:rPr>
              <a:t>lý</a:t>
            </a:r>
            <a:r>
              <a:rPr lang="en-US" sz="5024" dirty="0">
                <a:solidFill>
                  <a:srgbClr val="000000"/>
                </a:solidFill>
                <a:latin typeface="Saira ExtraCondensed"/>
              </a:rPr>
              <a:t>: </a:t>
            </a:r>
            <a:r>
              <a:rPr lang="en-US" sz="5024" dirty="0" err="1">
                <a:solidFill>
                  <a:srgbClr val="000000"/>
                </a:solidFill>
                <a:latin typeface="Saira ExtraCondensed"/>
              </a:rPr>
              <a:t>đăng</a:t>
            </a:r>
            <a:r>
              <a:rPr lang="en-US" sz="5024" dirty="0">
                <a:solidFill>
                  <a:srgbClr val="000000"/>
                </a:solidFill>
                <a:latin typeface="Saira ExtraCondensed"/>
              </a:rPr>
              <a:t> </a:t>
            </a:r>
            <a:r>
              <a:rPr lang="en-US" sz="5024" dirty="0" err="1">
                <a:solidFill>
                  <a:srgbClr val="000000"/>
                </a:solidFill>
                <a:latin typeface="Saira ExtraCondensed"/>
              </a:rPr>
              <a:t>nhập</a:t>
            </a:r>
            <a:r>
              <a:rPr lang="en-US" sz="5024" dirty="0">
                <a:solidFill>
                  <a:srgbClr val="000000"/>
                </a:solidFill>
                <a:latin typeface="Saira ExtraCondensed"/>
              </a:rPr>
              <a:t> </a:t>
            </a:r>
            <a:r>
              <a:rPr lang="en-US" sz="5024" dirty="0" err="1">
                <a:solidFill>
                  <a:srgbClr val="000000"/>
                </a:solidFill>
                <a:latin typeface="Saira ExtraCondensed"/>
              </a:rPr>
              <a:t>với</a:t>
            </a:r>
            <a:r>
              <a:rPr lang="en-US" sz="5024" dirty="0">
                <a:solidFill>
                  <a:srgbClr val="000000"/>
                </a:solidFill>
                <a:latin typeface="Saira ExtraCondensed"/>
              </a:rPr>
              <a:t> </a:t>
            </a:r>
          </a:p>
          <a:p>
            <a:pPr algn="just">
              <a:lnSpc>
                <a:spcPts val="6984"/>
              </a:lnSpc>
            </a:pPr>
            <a:r>
              <a:rPr lang="en-US" sz="5024" dirty="0" err="1">
                <a:solidFill>
                  <a:srgbClr val="000000"/>
                </a:solidFill>
                <a:latin typeface="Saira ExtraCondensed"/>
              </a:rPr>
              <a:t>quyền</a:t>
            </a:r>
            <a:r>
              <a:rPr lang="en-US" sz="5024" dirty="0">
                <a:solidFill>
                  <a:srgbClr val="000000"/>
                </a:solidFill>
                <a:latin typeface="Saira ExtraCondensed"/>
              </a:rPr>
              <a:t> </a:t>
            </a:r>
            <a:r>
              <a:rPr lang="en-US" sz="5024" dirty="0" err="1">
                <a:solidFill>
                  <a:srgbClr val="000000"/>
                </a:solidFill>
                <a:latin typeface="Saira ExtraCondensed"/>
              </a:rPr>
              <a:t>tài</a:t>
            </a:r>
            <a:r>
              <a:rPr lang="en-US" sz="5024" dirty="0">
                <a:solidFill>
                  <a:srgbClr val="000000"/>
                </a:solidFill>
                <a:latin typeface="Saira ExtraCondensed"/>
              </a:rPr>
              <a:t> </a:t>
            </a:r>
            <a:r>
              <a:rPr lang="en-US" sz="5024" dirty="0" err="1">
                <a:solidFill>
                  <a:srgbClr val="000000"/>
                </a:solidFill>
                <a:latin typeface="Saira ExtraCondensed"/>
              </a:rPr>
              <a:t>khoản</a:t>
            </a:r>
            <a:r>
              <a:rPr lang="en-US" sz="5024" dirty="0">
                <a:solidFill>
                  <a:srgbClr val="000000"/>
                </a:solidFill>
                <a:latin typeface="Saira ExtraCondensed"/>
              </a:rPr>
              <a:t>, </a:t>
            </a:r>
            <a:r>
              <a:rPr lang="en-US" sz="5024" dirty="0" err="1">
                <a:solidFill>
                  <a:srgbClr val="000000"/>
                </a:solidFill>
                <a:latin typeface="Saira ExtraCondensed"/>
              </a:rPr>
              <a:t>quản</a:t>
            </a:r>
            <a:r>
              <a:rPr lang="en-US" sz="5024" dirty="0">
                <a:solidFill>
                  <a:srgbClr val="000000"/>
                </a:solidFill>
                <a:latin typeface="Saira ExtraCondensed"/>
              </a:rPr>
              <a:t> </a:t>
            </a:r>
            <a:r>
              <a:rPr lang="en-US" sz="5024" dirty="0" err="1">
                <a:solidFill>
                  <a:srgbClr val="000000"/>
                </a:solidFill>
                <a:latin typeface="Saira ExtraCondensed"/>
              </a:rPr>
              <a:t>lý</a:t>
            </a:r>
            <a:r>
              <a:rPr lang="en-US" sz="5024" dirty="0">
                <a:solidFill>
                  <a:srgbClr val="000000"/>
                </a:solidFill>
                <a:latin typeface="Saira ExtraCondensed"/>
              </a:rPr>
              <a:t> </a:t>
            </a:r>
            <a:r>
              <a:rPr lang="en-US" sz="5024" dirty="0" err="1">
                <a:solidFill>
                  <a:srgbClr val="000000"/>
                </a:solidFill>
                <a:latin typeface="Saira ExtraCondensed"/>
              </a:rPr>
              <a:t>sản</a:t>
            </a:r>
            <a:r>
              <a:rPr lang="en-US" sz="5024" dirty="0">
                <a:solidFill>
                  <a:srgbClr val="000000"/>
                </a:solidFill>
                <a:latin typeface="Saira ExtraCondensed"/>
              </a:rPr>
              <a:t> </a:t>
            </a:r>
            <a:r>
              <a:rPr lang="en-US" sz="5024" dirty="0" err="1">
                <a:solidFill>
                  <a:srgbClr val="000000"/>
                </a:solidFill>
                <a:latin typeface="Saira ExtraCondensed"/>
              </a:rPr>
              <a:t>phẩm</a:t>
            </a:r>
            <a:r>
              <a:rPr lang="en-US" sz="5024" dirty="0">
                <a:solidFill>
                  <a:srgbClr val="000000"/>
                </a:solidFill>
                <a:latin typeface="Saira ExtraCondensed"/>
              </a:rPr>
              <a:t> , </a:t>
            </a:r>
            <a:r>
              <a:rPr lang="en-US" sz="5024" dirty="0" err="1">
                <a:solidFill>
                  <a:srgbClr val="000000"/>
                </a:solidFill>
                <a:latin typeface="Saira ExtraCondensed"/>
              </a:rPr>
              <a:t>đơn</a:t>
            </a:r>
            <a:r>
              <a:rPr lang="en-US" sz="5024" dirty="0">
                <a:solidFill>
                  <a:srgbClr val="000000"/>
                </a:solidFill>
                <a:latin typeface="Saira ExtraCondensed"/>
              </a:rPr>
              <a:t> </a:t>
            </a:r>
            <a:r>
              <a:rPr lang="en-US" sz="5024" dirty="0" err="1">
                <a:solidFill>
                  <a:srgbClr val="000000"/>
                </a:solidFill>
                <a:latin typeface="Saira ExtraCondensed"/>
              </a:rPr>
              <a:t>hàng</a:t>
            </a:r>
            <a:r>
              <a:rPr lang="en-US" sz="5024" dirty="0">
                <a:solidFill>
                  <a:srgbClr val="000000"/>
                </a:solidFill>
                <a:latin typeface="Saira ExtraCondensed"/>
              </a:rPr>
              <a:t> , </a:t>
            </a:r>
            <a:r>
              <a:rPr lang="en-US" sz="5024" dirty="0" err="1">
                <a:solidFill>
                  <a:srgbClr val="000000"/>
                </a:solidFill>
                <a:latin typeface="Saira ExtraCondensed"/>
              </a:rPr>
              <a:t>xác</a:t>
            </a:r>
            <a:endParaRPr lang="en-US" sz="5024" dirty="0">
              <a:solidFill>
                <a:srgbClr val="000000"/>
              </a:solidFill>
              <a:latin typeface="Saira ExtraCondensed"/>
            </a:endParaRPr>
          </a:p>
          <a:p>
            <a:pPr algn="just">
              <a:lnSpc>
                <a:spcPts val="6984"/>
              </a:lnSpc>
            </a:pPr>
            <a:r>
              <a:rPr lang="en-US" sz="5024" dirty="0" err="1">
                <a:solidFill>
                  <a:srgbClr val="000000"/>
                </a:solidFill>
                <a:latin typeface="Saira ExtraCondensed"/>
              </a:rPr>
              <a:t>nhận</a:t>
            </a:r>
            <a:r>
              <a:rPr lang="en-US" sz="5024" dirty="0">
                <a:solidFill>
                  <a:srgbClr val="000000"/>
                </a:solidFill>
                <a:latin typeface="Saira ExtraCondensed"/>
              </a:rPr>
              <a:t> </a:t>
            </a:r>
            <a:r>
              <a:rPr lang="en-US" sz="5024" dirty="0" err="1">
                <a:solidFill>
                  <a:srgbClr val="000000"/>
                </a:solidFill>
                <a:latin typeface="Saira ExtraCondensed"/>
              </a:rPr>
              <a:t>đơn</a:t>
            </a:r>
            <a:r>
              <a:rPr lang="en-US" sz="5024" dirty="0">
                <a:solidFill>
                  <a:srgbClr val="000000"/>
                </a:solidFill>
                <a:latin typeface="Saira ExtraCondensed"/>
              </a:rPr>
              <a:t> </a:t>
            </a:r>
            <a:r>
              <a:rPr lang="en-US" sz="5024" dirty="0" err="1">
                <a:solidFill>
                  <a:srgbClr val="000000"/>
                </a:solidFill>
                <a:latin typeface="Saira ExtraCondensed"/>
              </a:rPr>
              <a:t>hàng</a:t>
            </a:r>
            <a:r>
              <a:rPr lang="en-US" sz="5024" dirty="0">
                <a:solidFill>
                  <a:srgbClr val="000000"/>
                </a:solidFill>
                <a:latin typeface="Saira ExtraCondensed"/>
              </a:rPr>
              <a:t>,...</a:t>
            </a:r>
          </a:p>
        </p:txBody>
      </p:sp>
      <p:sp>
        <p:nvSpPr>
          <p:cNvPr id="7" name="TextBox 7"/>
          <p:cNvSpPr txBox="1"/>
          <p:nvPr/>
        </p:nvSpPr>
        <p:spPr>
          <a:xfrm>
            <a:off x="7411126" y="6335572"/>
            <a:ext cx="10536882" cy="2612423"/>
          </a:xfrm>
          <a:prstGeom prst="rect">
            <a:avLst/>
          </a:prstGeom>
        </p:spPr>
        <p:txBody>
          <a:bodyPr lIns="0" tIns="0" rIns="0" bIns="0" rtlCol="0" anchor="t">
            <a:spAutoFit/>
          </a:bodyPr>
          <a:lstStyle/>
          <a:p>
            <a:pPr marL="1084889" lvl="1" indent="-542445" algn="l">
              <a:lnSpc>
                <a:spcPts val="6984"/>
              </a:lnSpc>
              <a:buFont typeface="Arial"/>
              <a:buChar char="•"/>
            </a:pPr>
            <a:r>
              <a:rPr lang="en-US" sz="5024" dirty="0" err="1">
                <a:solidFill>
                  <a:srgbClr val="000000"/>
                </a:solidFill>
                <a:latin typeface="Saira ExtraCondensed"/>
              </a:rPr>
              <a:t>Khách</a:t>
            </a:r>
            <a:r>
              <a:rPr lang="en-US" sz="5024" dirty="0">
                <a:solidFill>
                  <a:srgbClr val="000000"/>
                </a:solidFill>
                <a:latin typeface="Saira ExtraCondensed"/>
              </a:rPr>
              <a:t> </a:t>
            </a:r>
            <a:r>
              <a:rPr lang="en-US" sz="5024" dirty="0" err="1">
                <a:solidFill>
                  <a:srgbClr val="000000"/>
                </a:solidFill>
                <a:latin typeface="Saira ExtraCondensed"/>
              </a:rPr>
              <a:t>hàng</a:t>
            </a:r>
            <a:r>
              <a:rPr lang="en-US" sz="5024" dirty="0">
                <a:solidFill>
                  <a:srgbClr val="000000"/>
                </a:solidFill>
                <a:latin typeface="Saira ExtraCondensed"/>
              </a:rPr>
              <a:t>: </a:t>
            </a:r>
            <a:r>
              <a:rPr lang="en-US" sz="5024" dirty="0" err="1">
                <a:solidFill>
                  <a:srgbClr val="000000"/>
                </a:solidFill>
                <a:latin typeface="Saira ExtraCondensed"/>
              </a:rPr>
              <a:t>Mua</a:t>
            </a:r>
            <a:r>
              <a:rPr lang="en-US" sz="5024" dirty="0">
                <a:solidFill>
                  <a:srgbClr val="000000"/>
                </a:solidFill>
                <a:latin typeface="Saira ExtraCondensed"/>
              </a:rPr>
              <a:t> </a:t>
            </a:r>
            <a:r>
              <a:rPr lang="en-US" sz="5024" dirty="0" err="1">
                <a:solidFill>
                  <a:srgbClr val="000000"/>
                </a:solidFill>
                <a:latin typeface="Saira ExtraCondensed"/>
              </a:rPr>
              <a:t>hàng</a:t>
            </a:r>
            <a:r>
              <a:rPr lang="en-US" sz="5024" dirty="0">
                <a:solidFill>
                  <a:srgbClr val="000000"/>
                </a:solidFill>
                <a:latin typeface="Saira ExtraCondensed"/>
              </a:rPr>
              <a:t>, </a:t>
            </a:r>
            <a:r>
              <a:rPr lang="en-US" sz="5024" dirty="0" err="1">
                <a:solidFill>
                  <a:srgbClr val="000000"/>
                </a:solidFill>
                <a:latin typeface="Saira ExtraCondensed"/>
              </a:rPr>
              <a:t>xem</a:t>
            </a:r>
            <a:r>
              <a:rPr lang="en-US" sz="5024" dirty="0">
                <a:solidFill>
                  <a:srgbClr val="000000"/>
                </a:solidFill>
                <a:latin typeface="Saira ExtraCondensed"/>
              </a:rPr>
              <a:t> </a:t>
            </a:r>
            <a:r>
              <a:rPr lang="en-US" sz="5024" dirty="0" err="1">
                <a:solidFill>
                  <a:srgbClr val="000000"/>
                </a:solidFill>
                <a:latin typeface="Saira ExtraCondensed"/>
              </a:rPr>
              <a:t>sản</a:t>
            </a:r>
            <a:r>
              <a:rPr lang="en-US" sz="5024" dirty="0">
                <a:solidFill>
                  <a:srgbClr val="000000"/>
                </a:solidFill>
                <a:latin typeface="Saira ExtraCondensed"/>
              </a:rPr>
              <a:t> </a:t>
            </a:r>
            <a:r>
              <a:rPr lang="en-US" sz="5024" dirty="0" err="1">
                <a:solidFill>
                  <a:srgbClr val="000000"/>
                </a:solidFill>
                <a:latin typeface="Saira ExtraCondensed"/>
              </a:rPr>
              <a:t>phẩm</a:t>
            </a:r>
            <a:r>
              <a:rPr lang="en-US" sz="5024" dirty="0">
                <a:solidFill>
                  <a:srgbClr val="000000"/>
                </a:solidFill>
                <a:latin typeface="Saira ExtraCondensed"/>
              </a:rPr>
              <a:t> </a:t>
            </a:r>
            <a:r>
              <a:rPr lang="en-US" sz="5024" dirty="0" err="1">
                <a:solidFill>
                  <a:srgbClr val="000000"/>
                </a:solidFill>
                <a:latin typeface="Saira ExtraCondensed"/>
              </a:rPr>
              <a:t>bình</a:t>
            </a:r>
            <a:r>
              <a:rPr lang="en-US" sz="5024" dirty="0">
                <a:solidFill>
                  <a:srgbClr val="000000"/>
                </a:solidFill>
                <a:latin typeface="Saira ExtraCondensed"/>
              </a:rPr>
              <a:t> </a:t>
            </a:r>
            <a:r>
              <a:rPr lang="en-US" sz="5024" dirty="0" err="1">
                <a:solidFill>
                  <a:srgbClr val="000000"/>
                </a:solidFill>
                <a:latin typeface="Saira ExtraCondensed"/>
              </a:rPr>
              <a:t>luận</a:t>
            </a:r>
            <a:endParaRPr lang="en-US" sz="5024" dirty="0">
              <a:solidFill>
                <a:srgbClr val="000000"/>
              </a:solidFill>
              <a:latin typeface="Saira ExtraCondensed"/>
            </a:endParaRPr>
          </a:p>
          <a:p>
            <a:pPr algn="l">
              <a:lnSpc>
                <a:spcPts val="6984"/>
              </a:lnSpc>
            </a:pPr>
            <a:r>
              <a:rPr lang="en-US" sz="5024" dirty="0">
                <a:solidFill>
                  <a:srgbClr val="000000"/>
                </a:solidFill>
                <a:latin typeface="Saira ExtraCondensed"/>
              </a:rPr>
              <a:t> </a:t>
            </a:r>
            <a:r>
              <a:rPr lang="en-US" sz="5024" dirty="0" err="1">
                <a:solidFill>
                  <a:srgbClr val="000000"/>
                </a:solidFill>
                <a:latin typeface="Saira ExtraCondensed"/>
              </a:rPr>
              <a:t>đánh</a:t>
            </a:r>
            <a:r>
              <a:rPr lang="en-US" sz="5024" dirty="0">
                <a:solidFill>
                  <a:srgbClr val="000000"/>
                </a:solidFill>
                <a:latin typeface="Saira ExtraCondensed"/>
              </a:rPr>
              <a:t> </a:t>
            </a:r>
            <a:r>
              <a:rPr lang="en-US" sz="5024" dirty="0" err="1">
                <a:solidFill>
                  <a:srgbClr val="000000"/>
                </a:solidFill>
                <a:latin typeface="Saira ExtraCondensed"/>
              </a:rPr>
              <a:t>giá</a:t>
            </a:r>
            <a:r>
              <a:rPr lang="en-US" sz="5024" dirty="0">
                <a:solidFill>
                  <a:srgbClr val="000000"/>
                </a:solidFill>
                <a:latin typeface="Saira ExtraCondensed"/>
              </a:rPr>
              <a:t> </a:t>
            </a:r>
            <a:r>
              <a:rPr lang="en-US" sz="5024" dirty="0" err="1">
                <a:solidFill>
                  <a:srgbClr val="000000"/>
                </a:solidFill>
                <a:latin typeface="Saira ExtraCondensed"/>
              </a:rPr>
              <a:t>sản</a:t>
            </a:r>
            <a:r>
              <a:rPr lang="en-US" sz="5024" dirty="0">
                <a:solidFill>
                  <a:srgbClr val="000000"/>
                </a:solidFill>
                <a:latin typeface="Saira ExtraCondensed"/>
              </a:rPr>
              <a:t> </a:t>
            </a:r>
            <a:r>
              <a:rPr lang="en-US" sz="5024" dirty="0" err="1">
                <a:solidFill>
                  <a:srgbClr val="000000"/>
                </a:solidFill>
                <a:latin typeface="Saira ExtraCondensed"/>
              </a:rPr>
              <a:t>phẩm</a:t>
            </a:r>
            <a:r>
              <a:rPr lang="en-US" sz="5024" dirty="0">
                <a:solidFill>
                  <a:srgbClr val="000000"/>
                </a:solidFill>
                <a:latin typeface="Saira ExtraCondensed"/>
              </a:rPr>
              <a:t>, </a:t>
            </a:r>
            <a:r>
              <a:rPr lang="en-US" sz="5024" dirty="0" err="1">
                <a:solidFill>
                  <a:srgbClr val="000000"/>
                </a:solidFill>
                <a:latin typeface="Saira ExtraCondensed"/>
              </a:rPr>
              <a:t>gửi</a:t>
            </a:r>
            <a:r>
              <a:rPr lang="en-US" sz="5024" dirty="0">
                <a:solidFill>
                  <a:srgbClr val="000000"/>
                </a:solidFill>
                <a:latin typeface="Saira ExtraCondensed"/>
              </a:rPr>
              <a:t> </a:t>
            </a:r>
            <a:r>
              <a:rPr lang="en-US" sz="5024" dirty="0" err="1">
                <a:solidFill>
                  <a:srgbClr val="000000"/>
                </a:solidFill>
                <a:latin typeface="Saira ExtraCondensed"/>
              </a:rPr>
              <a:t>thông</a:t>
            </a:r>
            <a:r>
              <a:rPr lang="en-US" sz="5024" dirty="0">
                <a:solidFill>
                  <a:srgbClr val="000000"/>
                </a:solidFill>
                <a:latin typeface="Saira ExtraCondensed"/>
              </a:rPr>
              <a:t> tin </a:t>
            </a:r>
            <a:r>
              <a:rPr lang="en-US" sz="5024" dirty="0" err="1">
                <a:solidFill>
                  <a:srgbClr val="000000"/>
                </a:solidFill>
                <a:latin typeface="Saira ExtraCondensed"/>
              </a:rPr>
              <a:t>về</a:t>
            </a:r>
            <a:r>
              <a:rPr lang="en-US" sz="5024" dirty="0">
                <a:solidFill>
                  <a:srgbClr val="000000"/>
                </a:solidFill>
                <a:latin typeface="Saira ExtraCondensed"/>
              </a:rPr>
              <a:t> Email </a:t>
            </a:r>
            <a:r>
              <a:rPr lang="en-US" sz="5024" dirty="0" err="1">
                <a:solidFill>
                  <a:srgbClr val="000000"/>
                </a:solidFill>
                <a:latin typeface="Saira ExtraCondensed"/>
              </a:rPr>
              <a:t>khách</a:t>
            </a:r>
            <a:r>
              <a:rPr lang="en-US" sz="5024" dirty="0">
                <a:solidFill>
                  <a:srgbClr val="000000"/>
                </a:solidFill>
                <a:latin typeface="Saira ExtraCondensed"/>
              </a:rPr>
              <a:t> </a:t>
            </a:r>
            <a:r>
              <a:rPr lang="en-US" sz="5024" dirty="0" err="1">
                <a:solidFill>
                  <a:srgbClr val="000000"/>
                </a:solidFill>
                <a:latin typeface="Saira ExtraCondensed"/>
              </a:rPr>
              <a:t>hàng</a:t>
            </a:r>
            <a:r>
              <a:rPr lang="en-US" sz="5024" dirty="0">
                <a:solidFill>
                  <a:srgbClr val="000000"/>
                </a:solidFill>
                <a:latin typeface="Saira ExtraCondensed"/>
              </a:rPr>
              <a:t> </a:t>
            </a:r>
          </a:p>
          <a:p>
            <a:pPr algn="l">
              <a:lnSpc>
                <a:spcPts val="6984"/>
              </a:lnSpc>
            </a:pPr>
            <a:r>
              <a:rPr lang="en-US" sz="5024" dirty="0" err="1">
                <a:solidFill>
                  <a:srgbClr val="000000"/>
                </a:solidFill>
                <a:latin typeface="Saira ExtraCondensed"/>
              </a:rPr>
              <a:t>khi</a:t>
            </a:r>
            <a:r>
              <a:rPr lang="en-US" sz="5024" dirty="0">
                <a:solidFill>
                  <a:srgbClr val="000000"/>
                </a:solidFill>
                <a:latin typeface="Saira ExtraCondensed"/>
              </a:rPr>
              <a:t> </a:t>
            </a:r>
            <a:r>
              <a:rPr lang="en-US" sz="5024" dirty="0" err="1">
                <a:solidFill>
                  <a:srgbClr val="000000"/>
                </a:solidFill>
                <a:latin typeface="Saira ExtraCondensed"/>
              </a:rPr>
              <a:t>thực</a:t>
            </a:r>
            <a:r>
              <a:rPr lang="en-US" sz="5024" dirty="0">
                <a:solidFill>
                  <a:srgbClr val="000000"/>
                </a:solidFill>
                <a:latin typeface="Saira ExtraCondensed"/>
              </a:rPr>
              <a:t> </a:t>
            </a:r>
            <a:r>
              <a:rPr lang="en-US" sz="5024" dirty="0" err="1">
                <a:solidFill>
                  <a:srgbClr val="000000"/>
                </a:solidFill>
                <a:latin typeface="Saira ExtraCondensed"/>
              </a:rPr>
              <a:t>hiện</a:t>
            </a:r>
            <a:r>
              <a:rPr lang="en-US" sz="5024" dirty="0">
                <a:solidFill>
                  <a:srgbClr val="000000"/>
                </a:solidFill>
                <a:latin typeface="Saira ExtraCondensed"/>
              </a:rPr>
              <a:t> </a:t>
            </a:r>
            <a:r>
              <a:rPr lang="en-US" sz="5024" dirty="0" err="1">
                <a:solidFill>
                  <a:srgbClr val="000000"/>
                </a:solidFill>
                <a:latin typeface="Saira ExtraCondensed"/>
              </a:rPr>
              <a:t>đặt</a:t>
            </a:r>
            <a:r>
              <a:rPr lang="en-US" sz="5024" dirty="0">
                <a:solidFill>
                  <a:srgbClr val="000000"/>
                </a:solidFill>
                <a:latin typeface="Saira ExtraCondensed"/>
              </a:rPr>
              <a:t> </a:t>
            </a:r>
            <a:r>
              <a:rPr lang="en-US" sz="5024" dirty="0" err="1">
                <a:solidFill>
                  <a:srgbClr val="000000"/>
                </a:solidFill>
                <a:latin typeface="Saira ExtraCondensed"/>
              </a:rPr>
              <a:t>hàng</a:t>
            </a:r>
            <a:r>
              <a:rPr lang="en-US" sz="5024" dirty="0">
                <a:solidFill>
                  <a:srgbClr val="000000"/>
                </a:solidFill>
                <a:latin typeface="Saira ExtraCondensed"/>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177914" y="0"/>
            <a:ext cx="12413227" cy="10732736"/>
          </a:xfrm>
          <a:custGeom>
            <a:avLst/>
            <a:gdLst/>
            <a:ahLst/>
            <a:cxnLst/>
            <a:rect l="l" t="t" r="r" b="b"/>
            <a:pathLst>
              <a:path w="12413227" h="10732736">
                <a:moveTo>
                  <a:pt x="0" y="0"/>
                </a:moveTo>
                <a:lnTo>
                  <a:pt x="12413228" y="0"/>
                </a:lnTo>
                <a:lnTo>
                  <a:pt x="12413228" y="10732736"/>
                </a:lnTo>
                <a:lnTo>
                  <a:pt x="0" y="1073273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TextBox 3"/>
          <p:cNvSpPr txBox="1"/>
          <p:nvPr/>
        </p:nvSpPr>
        <p:spPr>
          <a:xfrm>
            <a:off x="1028700" y="3209971"/>
            <a:ext cx="5425778" cy="2235835"/>
          </a:xfrm>
          <a:prstGeom prst="rect">
            <a:avLst/>
          </a:prstGeom>
        </p:spPr>
        <p:txBody>
          <a:bodyPr lIns="0" tIns="0" rIns="0" bIns="0" rtlCol="0" anchor="t">
            <a:spAutoFit/>
          </a:bodyPr>
          <a:lstStyle/>
          <a:p>
            <a:pPr marL="0" lvl="0" indent="0" algn="l">
              <a:lnSpc>
                <a:spcPts val="8720"/>
              </a:lnSpc>
              <a:spcBef>
                <a:spcPct val="0"/>
              </a:spcBef>
            </a:pPr>
            <a:r>
              <a:rPr lang="en-US" sz="8000" spc="80">
                <a:solidFill>
                  <a:srgbClr val="000000"/>
                </a:solidFill>
                <a:latin typeface="Saira ExtraCondensed Semi-Bold"/>
              </a:rPr>
              <a:t>2.Hướng phát triển</a:t>
            </a:r>
          </a:p>
        </p:txBody>
      </p:sp>
      <p:sp>
        <p:nvSpPr>
          <p:cNvPr id="4" name="TextBox 4"/>
          <p:cNvSpPr txBox="1"/>
          <p:nvPr/>
        </p:nvSpPr>
        <p:spPr>
          <a:xfrm>
            <a:off x="7351997" y="1085660"/>
            <a:ext cx="10297418" cy="1726598"/>
          </a:xfrm>
          <a:prstGeom prst="rect">
            <a:avLst/>
          </a:prstGeom>
        </p:spPr>
        <p:txBody>
          <a:bodyPr lIns="0" tIns="0" rIns="0" bIns="0" rtlCol="0" anchor="t">
            <a:spAutoFit/>
          </a:bodyPr>
          <a:lstStyle/>
          <a:p>
            <a:pPr marL="1084889" lvl="1" indent="-542445" algn="just">
              <a:lnSpc>
                <a:spcPts val="6984"/>
              </a:lnSpc>
              <a:buFont typeface="Arial"/>
              <a:buChar char="•"/>
            </a:pPr>
            <a:r>
              <a:rPr lang="en-US" sz="5024">
                <a:solidFill>
                  <a:srgbClr val="000000"/>
                </a:solidFill>
                <a:latin typeface="Saira ExtraCondensed"/>
              </a:rPr>
              <a:t>Tiếp tục hoàn thiện các tính năng mở rộng nhằm</a:t>
            </a:r>
          </a:p>
          <a:p>
            <a:pPr algn="just">
              <a:lnSpc>
                <a:spcPts val="6984"/>
              </a:lnSpc>
            </a:pPr>
            <a:r>
              <a:rPr lang="en-US" sz="5024">
                <a:solidFill>
                  <a:srgbClr val="000000"/>
                </a:solidFill>
                <a:latin typeface="Saira ExtraCondensed"/>
              </a:rPr>
              <a:t>           cải tiến và nâng cấp chương trình.</a:t>
            </a:r>
          </a:p>
        </p:txBody>
      </p:sp>
      <p:sp>
        <p:nvSpPr>
          <p:cNvPr id="5" name="TextBox 5"/>
          <p:cNvSpPr txBox="1"/>
          <p:nvPr/>
        </p:nvSpPr>
        <p:spPr>
          <a:xfrm>
            <a:off x="7351997" y="3719208"/>
            <a:ext cx="10936003" cy="1726598"/>
          </a:xfrm>
          <a:prstGeom prst="rect">
            <a:avLst/>
          </a:prstGeom>
        </p:spPr>
        <p:txBody>
          <a:bodyPr lIns="0" tIns="0" rIns="0" bIns="0" rtlCol="0" anchor="t">
            <a:spAutoFit/>
          </a:bodyPr>
          <a:lstStyle/>
          <a:p>
            <a:pPr marL="1084889" lvl="1" indent="-542445" algn="just">
              <a:lnSpc>
                <a:spcPts val="6984"/>
              </a:lnSpc>
              <a:buFont typeface="Arial"/>
              <a:buChar char="•"/>
            </a:pPr>
            <a:r>
              <a:rPr lang="en-US" sz="5024" dirty="0" err="1">
                <a:solidFill>
                  <a:srgbClr val="000000"/>
                </a:solidFill>
                <a:latin typeface="Saira ExtraCondensed"/>
              </a:rPr>
              <a:t>Quản</a:t>
            </a:r>
            <a:r>
              <a:rPr lang="en-US" sz="5024" dirty="0">
                <a:solidFill>
                  <a:srgbClr val="000000"/>
                </a:solidFill>
                <a:latin typeface="Saira ExtraCondensed"/>
              </a:rPr>
              <a:t> </a:t>
            </a:r>
            <a:r>
              <a:rPr lang="en-US" sz="5024" dirty="0" err="1">
                <a:solidFill>
                  <a:srgbClr val="000000"/>
                </a:solidFill>
                <a:latin typeface="Saira ExtraCondensed"/>
              </a:rPr>
              <a:t>lý</a:t>
            </a:r>
            <a:r>
              <a:rPr lang="en-US" sz="5024" dirty="0">
                <a:solidFill>
                  <a:srgbClr val="000000"/>
                </a:solidFill>
                <a:latin typeface="Saira ExtraCondensed"/>
              </a:rPr>
              <a:t>: </a:t>
            </a:r>
            <a:r>
              <a:rPr lang="en-US" sz="5024" dirty="0" err="1">
                <a:solidFill>
                  <a:srgbClr val="000000"/>
                </a:solidFill>
                <a:latin typeface="Saira ExtraCondensed"/>
              </a:rPr>
              <a:t>Xuất</a:t>
            </a:r>
            <a:r>
              <a:rPr lang="en-US" sz="5024" dirty="0">
                <a:solidFill>
                  <a:srgbClr val="000000"/>
                </a:solidFill>
                <a:latin typeface="Saira ExtraCondensed"/>
              </a:rPr>
              <a:t> </a:t>
            </a:r>
            <a:r>
              <a:rPr lang="en-US" sz="5024" dirty="0" err="1">
                <a:solidFill>
                  <a:srgbClr val="000000"/>
                </a:solidFill>
                <a:latin typeface="Saira ExtraCondensed"/>
              </a:rPr>
              <a:t>được</a:t>
            </a:r>
            <a:r>
              <a:rPr lang="en-US" sz="5024" dirty="0">
                <a:solidFill>
                  <a:srgbClr val="000000"/>
                </a:solidFill>
                <a:latin typeface="Saira ExtraCondensed"/>
              </a:rPr>
              <a:t> </a:t>
            </a:r>
            <a:r>
              <a:rPr lang="en-US" sz="5024" dirty="0" err="1">
                <a:solidFill>
                  <a:srgbClr val="000000"/>
                </a:solidFill>
                <a:latin typeface="Saira ExtraCondensed"/>
              </a:rPr>
              <a:t>hoá</a:t>
            </a:r>
            <a:r>
              <a:rPr lang="en-US" sz="5024" dirty="0">
                <a:solidFill>
                  <a:srgbClr val="000000"/>
                </a:solidFill>
                <a:latin typeface="Saira ExtraCondensed"/>
              </a:rPr>
              <a:t> </a:t>
            </a:r>
            <a:r>
              <a:rPr lang="en-US" sz="5024" dirty="0" err="1">
                <a:solidFill>
                  <a:srgbClr val="000000"/>
                </a:solidFill>
                <a:latin typeface="Saira ExtraCondensed"/>
              </a:rPr>
              <a:t>đơn</a:t>
            </a:r>
            <a:r>
              <a:rPr lang="en-US" sz="5024" dirty="0">
                <a:solidFill>
                  <a:srgbClr val="000000"/>
                </a:solidFill>
                <a:latin typeface="Saira ExtraCondensed"/>
              </a:rPr>
              <a:t> </a:t>
            </a:r>
            <a:r>
              <a:rPr lang="en-US" sz="5024" dirty="0" err="1">
                <a:solidFill>
                  <a:srgbClr val="000000"/>
                </a:solidFill>
                <a:latin typeface="Saira ExtraCondensed"/>
              </a:rPr>
              <a:t>liên</a:t>
            </a:r>
            <a:r>
              <a:rPr lang="en-US" sz="5024" dirty="0">
                <a:solidFill>
                  <a:srgbClr val="000000"/>
                </a:solidFill>
                <a:latin typeface="Saira ExtraCondensed"/>
              </a:rPr>
              <a:t> </a:t>
            </a:r>
            <a:r>
              <a:rPr lang="en-US" sz="5024" dirty="0" err="1">
                <a:solidFill>
                  <a:srgbClr val="000000"/>
                </a:solidFill>
                <a:latin typeface="Saira ExtraCondensed"/>
              </a:rPr>
              <a:t>kết</a:t>
            </a:r>
            <a:r>
              <a:rPr lang="en-US" sz="5024" dirty="0">
                <a:solidFill>
                  <a:srgbClr val="000000"/>
                </a:solidFill>
                <a:latin typeface="Saira ExtraCondensed"/>
              </a:rPr>
              <a:t> </a:t>
            </a:r>
            <a:r>
              <a:rPr lang="en-US" sz="5024" dirty="0" err="1">
                <a:solidFill>
                  <a:srgbClr val="000000"/>
                </a:solidFill>
                <a:latin typeface="Saira ExtraCondensed"/>
              </a:rPr>
              <a:t>với</a:t>
            </a:r>
            <a:r>
              <a:rPr lang="en-US" sz="5024" dirty="0">
                <a:solidFill>
                  <a:srgbClr val="000000"/>
                </a:solidFill>
                <a:latin typeface="Saira ExtraCondensed"/>
              </a:rPr>
              <a:t> </a:t>
            </a:r>
            <a:r>
              <a:rPr lang="en-US" sz="5024" dirty="0" err="1">
                <a:solidFill>
                  <a:srgbClr val="000000"/>
                </a:solidFill>
                <a:latin typeface="Saira ExtraCondensed"/>
              </a:rPr>
              <a:t>máy</a:t>
            </a:r>
            <a:r>
              <a:rPr lang="en-US" sz="5024" dirty="0">
                <a:solidFill>
                  <a:srgbClr val="000000"/>
                </a:solidFill>
                <a:latin typeface="Saira ExtraCondensed"/>
              </a:rPr>
              <a:t> in, </a:t>
            </a:r>
            <a:r>
              <a:rPr lang="en-US" sz="5024" dirty="0" err="1">
                <a:solidFill>
                  <a:srgbClr val="000000"/>
                </a:solidFill>
                <a:latin typeface="Saira ExtraCondensed"/>
              </a:rPr>
              <a:t>xử</a:t>
            </a:r>
            <a:r>
              <a:rPr lang="en-US" sz="5024" dirty="0">
                <a:solidFill>
                  <a:srgbClr val="000000"/>
                </a:solidFill>
                <a:latin typeface="Saira ExtraCondensed"/>
              </a:rPr>
              <a:t> </a:t>
            </a:r>
            <a:r>
              <a:rPr lang="en-US" sz="5024" dirty="0" err="1">
                <a:solidFill>
                  <a:srgbClr val="000000"/>
                </a:solidFill>
                <a:latin typeface="Saira ExtraCondensed"/>
              </a:rPr>
              <a:t>lý</a:t>
            </a:r>
            <a:r>
              <a:rPr lang="en-US" sz="5024" dirty="0">
                <a:solidFill>
                  <a:srgbClr val="000000"/>
                </a:solidFill>
                <a:latin typeface="Saira ExtraCondensed"/>
              </a:rPr>
              <a:t> </a:t>
            </a:r>
            <a:r>
              <a:rPr lang="en-US" sz="5024" dirty="0" err="1">
                <a:solidFill>
                  <a:srgbClr val="000000"/>
                </a:solidFill>
                <a:latin typeface="Saira ExtraCondensed"/>
              </a:rPr>
              <a:t>được</a:t>
            </a:r>
            <a:r>
              <a:rPr lang="en-US" sz="5024" dirty="0">
                <a:solidFill>
                  <a:srgbClr val="000000"/>
                </a:solidFill>
                <a:latin typeface="Saira ExtraCondensed"/>
              </a:rPr>
              <a:t> </a:t>
            </a:r>
            <a:r>
              <a:rPr lang="en-US" sz="5024" dirty="0" err="1">
                <a:solidFill>
                  <a:srgbClr val="000000"/>
                </a:solidFill>
                <a:latin typeface="Saira ExtraCondensed"/>
              </a:rPr>
              <a:t>thanh</a:t>
            </a:r>
            <a:r>
              <a:rPr lang="en-US" sz="5024" dirty="0">
                <a:solidFill>
                  <a:srgbClr val="000000"/>
                </a:solidFill>
                <a:latin typeface="Saira ExtraCondensed"/>
              </a:rPr>
              <a:t> </a:t>
            </a:r>
            <a:r>
              <a:rPr lang="en-US" sz="5024" dirty="0" err="1">
                <a:solidFill>
                  <a:srgbClr val="000000"/>
                </a:solidFill>
                <a:latin typeface="Saira ExtraCondensed"/>
              </a:rPr>
              <a:t>toán</a:t>
            </a:r>
            <a:r>
              <a:rPr lang="en-US" sz="5024" dirty="0">
                <a:solidFill>
                  <a:srgbClr val="000000"/>
                </a:solidFill>
                <a:latin typeface="Saira ExtraCondensed"/>
              </a:rPr>
              <a:t> qua </a:t>
            </a:r>
            <a:r>
              <a:rPr lang="en-US" sz="5024" dirty="0" err="1">
                <a:solidFill>
                  <a:srgbClr val="000000"/>
                </a:solidFill>
                <a:latin typeface="Saira ExtraCondensed"/>
              </a:rPr>
              <a:t>thẻ</a:t>
            </a:r>
            <a:r>
              <a:rPr lang="en-US" sz="5024" dirty="0">
                <a:solidFill>
                  <a:srgbClr val="000000"/>
                </a:solidFill>
                <a:latin typeface="Saira ExtraCondensed"/>
              </a:rPr>
              <a:t> </a:t>
            </a:r>
            <a:r>
              <a:rPr lang="en-US" sz="5024" dirty="0" err="1">
                <a:solidFill>
                  <a:srgbClr val="000000"/>
                </a:solidFill>
                <a:latin typeface="Saira ExtraCondensed"/>
              </a:rPr>
              <a:t>ví</a:t>
            </a:r>
            <a:r>
              <a:rPr lang="en-US" sz="5024" dirty="0">
                <a:solidFill>
                  <a:srgbClr val="000000"/>
                </a:solidFill>
                <a:latin typeface="Saira ExtraCondensed"/>
              </a:rPr>
              <a:t> </a:t>
            </a:r>
            <a:r>
              <a:rPr lang="en-US" sz="5024" dirty="0" err="1">
                <a:solidFill>
                  <a:srgbClr val="000000"/>
                </a:solidFill>
                <a:latin typeface="Saira ExtraCondensed"/>
              </a:rPr>
              <a:t>điện</a:t>
            </a:r>
            <a:r>
              <a:rPr lang="en-US" sz="5024" dirty="0">
                <a:solidFill>
                  <a:srgbClr val="000000"/>
                </a:solidFill>
                <a:latin typeface="Saira ExtraCondensed"/>
              </a:rPr>
              <a:t> </a:t>
            </a:r>
            <a:r>
              <a:rPr lang="en-US" sz="5024" dirty="0" err="1">
                <a:solidFill>
                  <a:srgbClr val="000000"/>
                </a:solidFill>
                <a:latin typeface="Saira ExtraCondensed"/>
              </a:rPr>
              <a:t>tử</a:t>
            </a:r>
            <a:r>
              <a:rPr lang="en-US" sz="5024" dirty="0">
                <a:solidFill>
                  <a:srgbClr val="000000"/>
                </a:solidFill>
                <a:latin typeface="Saira ExtraCondensed"/>
              </a:rPr>
              <a:t>,...</a:t>
            </a:r>
          </a:p>
        </p:txBody>
      </p:sp>
      <p:sp>
        <p:nvSpPr>
          <p:cNvPr id="6" name="TextBox 6"/>
          <p:cNvSpPr txBox="1"/>
          <p:nvPr/>
        </p:nvSpPr>
        <p:spPr>
          <a:xfrm>
            <a:off x="7235314" y="6350681"/>
            <a:ext cx="11052686" cy="2612423"/>
          </a:xfrm>
          <a:prstGeom prst="rect">
            <a:avLst/>
          </a:prstGeom>
        </p:spPr>
        <p:txBody>
          <a:bodyPr lIns="0" tIns="0" rIns="0" bIns="0" rtlCol="0" anchor="t">
            <a:spAutoFit/>
          </a:bodyPr>
          <a:lstStyle/>
          <a:p>
            <a:pPr marL="1084889" lvl="1" indent="-542445" algn="just">
              <a:lnSpc>
                <a:spcPts val="6984"/>
              </a:lnSpc>
              <a:buFont typeface="Arial"/>
              <a:buChar char="•"/>
            </a:pPr>
            <a:r>
              <a:rPr lang="en-US" sz="5024">
                <a:solidFill>
                  <a:srgbClr val="000000"/>
                </a:solidFill>
                <a:latin typeface="Saira ExtraCondensed"/>
              </a:rPr>
              <a:t>Giao diện người dùng thêm chức năng linh hoạt trong voucher khuyến mãi cho khách hàng, xử lý lấy địa chỉ khách hàng qua API, chat bot,...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0" y="3239757"/>
            <a:ext cx="18288000" cy="3195319"/>
          </a:xfrm>
          <a:prstGeom prst="rect">
            <a:avLst/>
          </a:prstGeom>
        </p:spPr>
        <p:txBody>
          <a:bodyPr lIns="0" tIns="0" rIns="0" bIns="0" rtlCol="0" anchor="t">
            <a:spAutoFit/>
          </a:bodyPr>
          <a:lstStyle/>
          <a:p>
            <a:pPr algn="ctr">
              <a:lnSpc>
                <a:spcPts val="12880"/>
              </a:lnSpc>
            </a:pPr>
            <a:r>
              <a:rPr lang="en-US" sz="9200">
                <a:solidFill>
                  <a:srgbClr val="FDD85D"/>
                </a:solidFill>
                <a:latin typeface="Noto Sans Bold"/>
              </a:rPr>
              <a:t>Cảm ơn thầy cô và mọi người đã lắng nghe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D85D"/>
        </a:solidFill>
        <a:effectLst/>
      </p:bgPr>
    </p:bg>
    <p:spTree>
      <p:nvGrpSpPr>
        <p:cNvPr id="1" name=""/>
        <p:cNvGrpSpPr/>
        <p:nvPr/>
      </p:nvGrpSpPr>
      <p:grpSpPr>
        <a:xfrm>
          <a:off x="0" y="0"/>
          <a:ext cx="0" cy="0"/>
          <a:chOff x="0" y="0"/>
          <a:chExt cx="0" cy="0"/>
        </a:xfrm>
      </p:grpSpPr>
      <p:sp>
        <p:nvSpPr>
          <p:cNvPr id="2" name="Freeform 2"/>
          <p:cNvSpPr/>
          <p:nvPr/>
        </p:nvSpPr>
        <p:spPr>
          <a:xfrm>
            <a:off x="7459776" y="0"/>
            <a:ext cx="11897699" cy="10287000"/>
          </a:xfrm>
          <a:custGeom>
            <a:avLst/>
            <a:gdLst/>
            <a:ahLst/>
            <a:cxnLst/>
            <a:rect l="l" t="t" r="r" b="b"/>
            <a:pathLst>
              <a:path w="11897699" h="10287000">
                <a:moveTo>
                  <a:pt x="0" y="0"/>
                </a:moveTo>
                <a:lnTo>
                  <a:pt x="11897699" y="0"/>
                </a:lnTo>
                <a:lnTo>
                  <a:pt x="11897699" y="10287000"/>
                </a:lnTo>
                <a:lnTo>
                  <a:pt x="0" y="1028700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AutoShape 3"/>
          <p:cNvSpPr/>
          <p:nvPr/>
        </p:nvSpPr>
        <p:spPr>
          <a:xfrm>
            <a:off x="5799667" y="6229673"/>
            <a:ext cx="9773301" cy="19050"/>
          </a:xfrm>
          <a:prstGeom prst="line">
            <a:avLst/>
          </a:prstGeom>
          <a:ln w="19050" cap="rnd">
            <a:solidFill>
              <a:srgbClr val="6D86DD"/>
            </a:solidFill>
            <a:prstDash val="solid"/>
            <a:headEnd type="none" w="sm" len="sm"/>
            <a:tailEnd type="none" w="sm" len="sm"/>
          </a:ln>
        </p:spPr>
      </p:sp>
      <p:grpSp>
        <p:nvGrpSpPr>
          <p:cNvPr id="4" name="Group 4"/>
          <p:cNvGrpSpPr/>
          <p:nvPr/>
        </p:nvGrpSpPr>
        <p:grpSpPr>
          <a:xfrm>
            <a:off x="10519553" y="1028700"/>
            <a:ext cx="323850" cy="323850"/>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D86DD"/>
            </a:solidFill>
          </p:spPr>
        </p:sp>
      </p:grpSp>
      <p:grpSp>
        <p:nvGrpSpPr>
          <p:cNvPr id="6" name="Group 6"/>
          <p:cNvGrpSpPr/>
          <p:nvPr/>
        </p:nvGrpSpPr>
        <p:grpSpPr>
          <a:xfrm>
            <a:off x="10529078" y="3441767"/>
            <a:ext cx="323850" cy="323850"/>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D86DD"/>
            </a:solidFill>
          </p:spPr>
        </p:sp>
      </p:grpSp>
      <p:grpSp>
        <p:nvGrpSpPr>
          <p:cNvPr id="8" name="Group 8"/>
          <p:cNvGrpSpPr/>
          <p:nvPr/>
        </p:nvGrpSpPr>
        <p:grpSpPr>
          <a:xfrm>
            <a:off x="10529078" y="5559383"/>
            <a:ext cx="323850" cy="323850"/>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D86DD"/>
            </a:solidFill>
          </p:spPr>
        </p:sp>
      </p:grpSp>
      <p:grpSp>
        <p:nvGrpSpPr>
          <p:cNvPr id="10" name="Group 10"/>
          <p:cNvGrpSpPr/>
          <p:nvPr/>
        </p:nvGrpSpPr>
        <p:grpSpPr>
          <a:xfrm>
            <a:off x="10529078" y="7824724"/>
            <a:ext cx="323850" cy="323850"/>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D86DD"/>
            </a:solidFill>
          </p:spPr>
        </p:sp>
      </p:grpSp>
      <p:sp>
        <p:nvSpPr>
          <p:cNvPr id="12" name="TextBox 12"/>
          <p:cNvSpPr txBox="1"/>
          <p:nvPr/>
        </p:nvSpPr>
        <p:spPr>
          <a:xfrm>
            <a:off x="11605453" y="1085850"/>
            <a:ext cx="5262999" cy="1016668"/>
          </a:xfrm>
          <a:prstGeom prst="rect">
            <a:avLst/>
          </a:prstGeom>
        </p:spPr>
        <p:txBody>
          <a:bodyPr lIns="0" tIns="0" rIns="0" bIns="0" rtlCol="0" anchor="t">
            <a:spAutoFit/>
          </a:bodyPr>
          <a:lstStyle/>
          <a:p>
            <a:pPr marL="1300784" lvl="1" indent="-650392" algn="l">
              <a:lnSpc>
                <a:spcPts val="8374"/>
              </a:lnSpc>
              <a:spcBef>
                <a:spcPct val="0"/>
              </a:spcBef>
              <a:buAutoNum type="arabicPeriod"/>
            </a:pPr>
            <a:r>
              <a:rPr lang="en-US" sz="6024">
                <a:solidFill>
                  <a:srgbClr val="000000"/>
                </a:solidFill>
                <a:latin typeface="Saira ExtraCondensed Semi-Bold"/>
              </a:rPr>
              <a:t>Tổng quan</a:t>
            </a:r>
          </a:p>
        </p:txBody>
      </p:sp>
      <p:sp>
        <p:nvSpPr>
          <p:cNvPr id="13" name="TextBox 13"/>
          <p:cNvSpPr txBox="1"/>
          <p:nvPr/>
        </p:nvSpPr>
        <p:spPr>
          <a:xfrm>
            <a:off x="12590389" y="7719949"/>
            <a:ext cx="5262999" cy="1039515"/>
          </a:xfrm>
          <a:prstGeom prst="rect">
            <a:avLst/>
          </a:prstGeom>
        </p:spPr>
        <p:txBody>
          <a:bodyPr lIns="0" tIns="0" rIns="0" bIns="0" rtlCol="0" anchor="t">
            <a:spAutoFit/>
          </a:bodyPr>
          <a:lstStyle/>
          <a:p>
            <a:pPr marL="0" lvl="1" indent="0" algn="l">
              <a:lnSpc>
                <a:spcPts val="8367"/>
              </a:lnSpc>
              <a:spcBef>
                <a:spcPct val="0"/>
              </a:spcBef>
            </a:pPr>
            <a:r>
              <a:rPr lang="en-US" sz="6020" dirty="0" smtClean="0">
                <a:solidFill>
                  <a:srgbClr val="000000"/>
                </a:solidFill>
                <a:latin typeface="Saira ExtraCondensed Semi-Bold"/>
              </a:rPr>
              <a:t>4.Demo </a:t>
            </a:r>
            <a:r>
              <a:rPr lang="en-US" sz="6020" dirty="0" err="1" smtClean="0">
                <a:solidFill>
                  <a:srgbClr val="000000"/>
                </a:solidFill>
                <a:latin typeface="Saira ExtraCondensed Semi-Bold"/>
              </a:rPr>
              <a:t>Sản</a:t>
            </a:r>
            <a:r>
              <a:rPr lang="en-US" sz="6020" dirty="0" smtClean="0">
                <a:solidFill>
                  <a:srgbClr val="000000"/>
                </a:solidFill>
                <a:latin typeface="Saira ExtraCondensed Semi-Bold"/>
              </a:rPr>
              <a:t> </a:t>
            </a:r>
            <a:r>
              <a:rPr lang="en-US" sz="6020" dirty="0" err="1" smtClean="0">
                <a:solidFill>
                  <a:srgbClr val="000000"/>
                </a:solidFill>
                <a:latin typeface="Saira ExtraCondensed Semi-Bold"/>
              </a:rPr>
              <a:t>Phẩm</a:t>
            </a:r>
            <a:endParaRPr lang="en-US" sz="6020" dirty="0">
              <a:solidFill>
                <a:srgbClr val="000000"/>
              </a:solidFill>
              <a:latin typeface="Saira ExtraCondensed Semi-Bold"/>
            </a:endParaRPr>
          </a:p>
        </p:txBody>
      </p:sp>
      <p:sp>
        <p:nvSpPr>
          <p:cNvPr id="14" name="TextBox 14"/>
          <p:cNvSpPr txBox="1"/>
          <p:nvPr/>
        </p:nvSpPr>
        <p:spPr>
          <a:xfrm>
            <a:off x="12590389" y="5454608"/>
            <a:ext cx="5262999" cy="1077218"/>
          </a:xfrm>
          <a:prstGeom prst="rect">
            <a:avLst/>
          </a:prstGeom>
        </p:spPr>
        <p:txBody>
          <a:bodyPr lIns="0" tIns="0" rIns="0" bIns="0" rtlCol="0" anchor="t">
            <a:spAutoFit/>
          </a:bodyPr>
          <a:lstStyle/>
          <a:p>
            <a:pPr marL="0" lvl="1" indent="0" algn="l">
              <a:lnSpc>
                <a:spcPts val="8367"/>
              </a:lnSpc>
              <a:spcBef>
                <a:spcPct val="0"/>
              </a:spcBef>
            </a:pPr>
            <a:r>
              <a:rPr lang="en-US" sz="6020" dirty="0" smtClean="0">
                <a:solidFill>
                  <a:srgbClr val="000000"/>
                </a:solidFill>
                <a:latin typeface="Saira ExtraCondensed Semi-Bold"/>
              </a:rPr>
              <a:t>3.Biểu </a:t>
            </a:r>
            <a:r>
              <a:rPr lang="en-US" sz="6020" dirty="0" err="1" smtClean="0">
                <a:solidFill>
                  <a:srgbClr val="000000"/>
                </a:solidFill>
                <a:latin typeface="Saira ExtraCondensed Semi-Bold"/>
              </a:rPr>
              <a:t>đồ</a:t>
            </a:r>
            <a:r>
              <a:rPr lang="en-US" sz="6020" dirty="0" smtClean="0">
                <a:solidFill>
                  <a:srgbClr val="000000"/>
                </a:solidFill>
                <a:latin typeface="Saira ExtraCondensed Semi-Bold"/>
              </a:rPr>
              <a:t> UC,CSDL</a:t>
            </a:r>
            <a:endParaRPr lang="en-US" sz="6020" dirty="0">
              <a:solidFill>
                <a:srgbClr val="000000"/>
              </a:solidFill>
              <a:latin typeface="Saira ExtraCondensed Semi-Bold"/>
            </a:endParaRPr>
          </a:p>
        </p:txBody>
      </p:sp>
      <p:sp>
        <p:nvSpPr>
          <p:cNvPr id="15" name="TextBox 15"/>
          <p:cNvSpPr txBox="1"/>
          <p:nvPr/>
        </p:nvSpPr>
        <p:spPr>
          <a:xfrm>
            <a:off x="12590389" y="3336992"/>
            <a:ext cx="5262999" cy="1016668"/>
          </a:xfrm>
          <a:prstGeom prst="rect">
            <a:avLst/>
          </a:prstGeom>
        </p:spPr>
        <p:txBody>
          <a:bodyPr lIns="0" tIns="0" rIns="0" bIns="0" rtlCol="0" anchor="t">
            <a:spAutoFit/>
          </a:bodyPr>
          <a:lstStyle/>
          <a:p>
            <a:pPr marL="0" lvl="1" indent="0" algn="l">
              <a:lnSpc>
                <a:spcPts val="8374"/>
              </a:lnSpc>
              <a:spcBef>
                <a:spcPct val="0"/>
              </a:spcBef>
            </a:pPr>
            <a:r>
              <a:rPr lang="en-US" sz="6024" dirty="0">
                <a:solidFill>
                  <a:srgbClr val="000000"/>
                </a:solidFill>
                <a:latin typeface="Saira ExtraCondensed Semi-Bold"/>
              </a:rPr>
              <a:t>2.Phương </a:t>
            </a:r>
            <a:r>
              <a:rPr lang="en-US" sz="6024" dirty="0" err="1">
                <a:solidFill>
                  <a:srgbClr val="000000"/>
                </a:solidFill>
                <a:latin typeface="Saira ExtraCondensed Semi-Bold"/>
              </a:rPr>
              <a:t>pháp</a:t>
            </a:r>
            <a:endParaRPr lang="en-US" sz="6024" dirty="0">
              <a:solidFill>
                <a:srgbClr val="000000"/>
              </a:solidFill>
              <a:latin typeface="Saira ExtraCondensed Semi-Bold"/>
            </a:endParaRPr>
          </a:p>
        </p:txBody>
      </p:sp>
      <p:sp>
        <p:nvSpPr>
          <p:cNvPr id="16" name="TextBox 16"/>
          <p:cNvSpPr txBox="1"/>
          <p:nvPr/>
        </p:nvSpPr>
        <p:spPr>
          <a:xfrm>
            <a:off x="1028700" y="4137878"/>
            <a:ext cx="5839918" cy="1151031"/>
          </a:xfrm>
          <a:prstGeom prst="rect">
            <a:avLst/>
          </a:prstGeom>
        </p:spPr>
        <p:txBody>
          <a:bodyPr lIns="0" tIns="0" rIns="0" bIns="0" rtlCol="0" anchor="t">
            <a:spAutoFit/>
          </a:bodyPr>
          <a:lstStyle/>
          <a:p>
            <a:pPr marL="0" lvl="0" indent="0" algn="ctr">
              <a:lnSpc>
                <a:spcPts val="8801"/>
              </a:lnSpc>
              <a:spcBef>
                <a:spcPct val="0"/>
              </a:spcBef>
            </a:pPr>
            <a:r>
              <a:rPr lang="en-US" sz="8074" dirty="0" err="1">
                <a:solidFill>
                  <a:srgbClr val="000000"/>
                </a:solidFill>
                <a:latin typeface="Saira ExtraCondensed Semi-Bold"/>
              </a:rPr>
              <a:t>Nội</a:t>
            </a:r>
            <a:r>
              <a:rPr lang="en-US" sz="8074" dirty="0">
                <a:solidFill>
                  <a:srgbClr val="000000"/>
                </a:solidFill>
                <a:latin typeface="Saira ExtraCondensed Semi-Bold"/>
              </a:rPr>
              <a:t> dung </a:t>
            </a:r>
            <a:r>
              <a:rPr lang="en-US" sz="8074" dirty="0" err="1">
                <a:solidFill>
                  <a:srgbClr val="000000"/>
                </a:solidFill>
                <a:latin typeface="Saira ExtraCondensed Semi-Bold"/>
              </a:rPr>
              <a:t>chính</a:t>
            </a:r>
            <a:endParaRPr lang="en-US" sz="8074" dirty="0">
              <a:solidFill>
                <a:srgbClr val="000000"/>
              </a:solidFill>
              <a:latin typeface="Saira ExtraCondensed Semi-Bo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tretch>
            <a:fillRect/>
          </a:stretch>
        </p:blipFill>
        <p:spPr>
          <a:xfrm>
            <a:off x="9445420" y="2501970"/>
            <a:ext cx="2349451" cy="2349451"/>
          </a:xfrm>
          <a:prstGeom prst="rect">
            <a:avLst/>
          </a:prstGeom>
        </p:spPr>
      </p:pic>
      <p:pic>
        <p:nvPicPr>
          <p:cNvPr id="3" name="Picture 3"/>
          <p:cNvPicPr>
            <a:picLocks noChangeAspect="1"/>
          </p:cNvPicPr>
          <p:nvPr/>
        </p:nvPicPr>
        <p:blipFill>
          <a:blip r:embed="rId3"/>
          <a:stretch>
            <a:fillRect/>
          </a:stretch>
        </p:blipFill>
        <p:spPr>
          <a:xfrm>
            <a:off x="9502881" y="6207649"/>
            <a:ext cx="2286767" cy="2286767"/>
          </a:xfrm>
          <a:prstGeom prst="rect">
            <a:avLst/>
          </a:prstGeom>
        </p:spPr>
      </p:pic>
      <p:sp>
        <p:nvSpPr>
          <p:cNvPr id="4" name="Freeform 4"/>
          <p:cNvSpPr/>
          <p:nvPr/>
        </p:nvSpPr>
        <p:spPr>
          <a:xfrm>
            <a:off x="-5177914" y="0"/>
            <a:ext cx="12413227" cy="10732736"/>
          </a:xfrm>
          <a:custGeom>
            <a:avLst/>
            <a:gdLst/>
            <a:ahLst/>
            <a:cxnLst/>
            <a:rect l="l" t="t" r="r" b="b"/>
            <a:pathLst>
              <a:path w="12413227" h="10732736">
                <a:moveTo>
                  <a:pt x="0" y="0"/>
                </a:moveTo>
                <a:lnTo>
                  <a:pt x="12413228" y="0"/>
                </a:lnTo>
                <a:lnTo>
                  <a:pt x="12413228" y="10732736"/>
                </a:lnTo>
                <a:lnTo>
                  <a:pt x="0" y="10732736"/>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TextBox 5"/>
          <p:cNvSpPr txBox="1"/>
          <p:nvPr/>
        </p:nvSpPr>
        <p:spPr>
          <a:xfrm>
            <a:off x="1028700" y="3762421"/>
            <a:ext cx="5425778" cy="1130935"/>
          </a:xfrm>
          <a:prstGeom prst="rect">
            <a:avLst/>
          </a:prstGeom>
        </p:spPr>
        <p:txBody>
          <a:bodyPr lIns="0" tIns="0" rIns="0" bIns="0" rtlCol="0" anchor="t">
            <a:spAutoFit/>
          </a:bodyPr>
          <a:lstStyle/>
          <a:p>
            <a:pPr marL="0" lvl="0" indent="0" algn="l">
              <a:lnSpc>
                <a:spcPts val="8720"/>
              </a:lnSpc>
              <a:spcBef>
                <a:spcPct val="0"/>
              </a:spcBef>
            </a:pPr>
            <a:r>
              <a:rPr lang="en-US" sz="8000" spc="80">
                <a:solidFill>
                  <a:srgbClr val="000000"/>
                </a:solidFill>
                <a:latin typeface="Saira ExtraCondensed Semi-Bold"/>
              </a:rPr>
              <a:t>Tổng quan</a:t>
            </a:r>
          </a:p>
        </p:txBody>
      </p:sp>
      <p:sp>
        <p:nvSpPr>
          <p:cNvPr id="6" name="TextBox 6"/>
          <p:cNvSpPr txBox="1"/>
          <p:nvPr/>
        </p:nvSpPr>
        <p:spPr>
          <a:xfrm>
            <a:off x="11599084" y="3290933"/>
            <a:ext cx="6316840" cy="781050"/>
          </a:xfrm>
          <a:prstGeom prst="rect">
            <a:avLst/>
          </a:prstGeom>
        </p:spPr>
        <p:txBody>
          <a:bodyPr lIns="0" tIns="0" rIns="0" bIns="0" rtlCol="0" anchor="t">
            <a:spAutoFit/>
          </a:bodyPr>
          <a:lstStyle/>
          <a:p>
            <a:pPr marL="1122692" lvl="1" indent="-561346" algn="l">
              <a:lnSpc>
                <a:spcPts val="6240"/>
              </a:lnSpc>
              <a:spcBef>
                <a:spcPct val="0"/>
              </a:spcBef>
              <a:buAutoNum type="arabicPeriod"/>
            </a:pPr>
            <a:r>
              <a:rPr lang="en-US" sz="5200" spc="-130">
                <a:solidFill>
                  <a:srgbClr val="000000"/>
                </a:solidFill>
                <a:latin typeface="Muli Semi-Bold"/>
              </a:rPr>
              <a:t>Lý do chọn đề tài</a:t>
            </a:r>
          </a:p>
        </p:txBody>
      </p:sp>
      <p:sp>
        <p:nvSpPr>
          <p:cNvPr id="7" name="TextBox 7"/>
          <p:cNvSpPr txBox="1"/>
          <p:nvPr/>
        </p:nvSpPr>
        <p:spPr>
          <a:xfrm>
            <a:off x="12310026" y="6965270"/>
            <a:ext cx="6583418" cy="781050"/>
          </a:xfrm>
          <a:prstGeom prst="rect">
            <a:avLst/>
          </a:prstGeom>
        </p:spPr>
        <p:txBody>
          <a:bodyPr lIns="0" tIns="0" rIns="0" bIns="0" rtlCol="0" anchor="t">
            <a:spAutoFit/>
          </a:bodyPr>
          <a:lstStyle/>
          <a:p>
            <a:pPr algn="l">
              <a:lnSpc>
                <a:spcPts val="6240"/>
              </a:lnSpc>
              <a:spcBef>
                <a:spcPct val="0"/>
              </a:spcBef>
            </a:pPr>
            <a:r>
              <a:rPr lang="en-US" sz="5200" spc="-130">
                <a:solidFill>
                  <a:srgbClr val="000000"/>
                </a:solidFill>
                <a:latin typeface="Muli Semi-Bold"/>
              </a:rPr>
              <a:t>2. Mục tiêu , ý nghĩa</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177914" y="0"/>
            <a:ext cx="12413227" cy="10732736"/>
          </a:xfrm>
          <a:custGeom>
            <a:avLst/>
            <a:gdLst/>
            <a:ahLst/>
            <a:cxnLst/>
            <a:rect l="l" t="t" r="r" b="b"/>
            <a:pathLst>
              <a:path w="12413227" h="10732736">
                <a:moveTo>
                  <a:pt x="0" y="0"/>
                </a:moveTo>
                <a:lnTo>
                  <a:pt x="12413228" y="0"/>
                </a:lnTo>
                <a:lnTo>
                  <a:pt x="12413228" y="10732736"/>
                </a:lnTo>
                <a:lnTo>
                  <a:pt x="0" y="1073273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TextBox 3"/>
          <p:cNvSpPr txBox="1"/>
          <p:nvPr/>
        </p:nvSpPr>
        <p:spPr>
          <a:xfrm>
            <a:off x="1028700" y="3805409"/>
            <a:ext cx="5425778" cy="1035433"/>
          </a:xfrm>
          <a:prstGeom prst="rect">
            <a:avLst/>
          </a:prstGeom>
        </p:spPr>
        <p:txBody>
          <a:bodyPr lIns="0" tIns="0" rIns="0" bIns="0" rtlCol="0" anchor="t">
            <a:spAutoFit/>
          </a:bodyPr>
          <a:lstStyle/>
          <a:p>
            <a:pPr marL="0" lvl="0" indent="0" algn="l">
              <a:lnSpc>
                <a:spcPts val="7957"/>
              </a:lnSpc>
              <a:spcBef>
                <a:spcPct val="0"/>
              </a:spcBef>
            </a:pPr>
            <a:r>
              <a:rPr lang="en-US" sz="7300" spc="73">
                <a:solidFill>
                  <a:srgbClr val="000000"/>
                </a:solidFill>
                <a:latin typeface="Saira ExtraCondensed Semi-Bold"/>
              </a:rPr>
              <a:t>1.Lý do chọn đề tài</a:t>
            </a:r>
          </a:p>
        </p:txBody>
      </p:sp>
      <p:sp>
        <p:nvSpPr>
          <p:cNvPr id="4" name="TextBox 4"/>
          <p:cNvSpPr txBox="1"/>
          <p:nvPr/>
        </p:nvSpPr>
        <p:spPr>
          <a:xfrm>
            <a:off x="8049433" y="1746933"/>
            <a:ext cx="8505230" cy="1762285"/>
          </a:xfrm>
          <a:prstGeom prst="rect">
            <a:avLst/>
          </a:prstGeom>
        </p:spPr>
        <p:txBody>
          <a:bodyPr lIns="0" tIns="0" rIns="0" bIns="0" rtlCol="0" anchor="t">
            <a:spAutoFit/>
          </a:bodyPr>
          <a:lstStyle/>
          <a:p>
            <a:pPr marL="1106479" lvl="1" indent="-553239" algn="ctr">
              <a:lnSpc>
                <a:spcPts val="7123"/>
              </a:lnSpc>
              <a:buFont typeface="Arial"/>
              <a:buChar char="•"/>
            </a:pPr>
            <a:r>
              <a:rPr lang="en-US" sz="5124">
                <a:solidFill>
                  <a:srgbClr val="000000"/>
                </a:solidFill>
                <a:latin typeface="Saira ExtraCondensed"/>
              </a:rPr>
              <a:t>Nhu cầu mua sắm trực tuyến đang gia</a:t>
            </a:r>
          </a:p>
          <a:p>
            <a:pPr algn="just">
              <a:lnSpc>
                <a:spcPts val="7123"/>
              </a:lnSpc>
              <a:spcBef>
                <a:spcPct val="0"/>
              </a:spcBef>
            </a:pPr>
            <a:r>
              <a:rPr lang="en-US" sz="5124">
                <a:solidFill>
                  <a:srgbClr val="000000"/>
                </a:solidFill>
                <a:latin typeface="Saira ExtraCondensed"/>
              </a:rPr>
              <a:t>tăng mạnh mẽ.</a:t>
            </a:r>
          </a:p>
        </p:txBody>
      </p:sp>
      <p:sp>
        <p:nvSpPr>
          <p:cNvPr id="5" name="TextBox 5"/>
          <p:cNvSpPr txBox="1"/>
          <p:nvPr/>
        </p:nvSpPr>
        <p:spPr>
          <a:xfrm>
            <a:off x="8049433" y="4214733"/>
            <a:ext cx="8845748" cy="1762285"/>
          </a:xfrm>
          <a:prstGeom prst="rect">
            <a:avLst/>
          </a:prstGeom>
        </p:spPr>
        <p:txBody>
          <a:bodyPr lIns="0" tIns="0" rIns="0" bIns="0" rtlCol="0" anchor="t">
            <a:spAutoFit/>
          </a:bodyPr>
          <a:lstStyle/>
          <a:p>
            <a:pPr marL="1106479" lvl="1" indent="-553239" algn="ctr">
              <a:lnSpc>
                <a:spcPts val="7123"/>
              </a:lnSpc>
              <a:buFont typeface="Arial"/>
              <a:buChar char="•"/>
            </a:pPr>
            <a:r>
              <a:rPr lang="en-US" sz="5124">
                <a:solidFill>
                  <a:srgbClr val="000000"/>
                </a:solidFill>
                <a:latin typeface="Saira ExtraCondensed"/>
              </a:rPr>
              <a:t>Cơ hội cải thiện trải nghiệm khách hàng </a:t>
            </a:r>
          </a:p>
          <a:p>
            <a:pPr algn="l">
              <a:lnSpc>
                <a:spcPts val="7123"/>
              </a:lnSpc>
              <a:spcBef>
                <a:spcPct val="0"/>
              </a:spcBef>
            </a:pPr>
            <a:r>
              <a:rPr lang="en-US" sz="5124">
                <a:solidFill>
                  <a:srgbClr val="000000"/>
                </a:solidFill>
                <a:latin typeface="Saira ExtraCondensed"/>
              </a:rPr>
              <a:t>và dịch vụ bán hàng .</a:t>
            </a:r>
          </a:p>
        </p:txBody>
      </p:sp>
      <p:sp>
        <p:nvSpPr>
          <p:cNvPr id="6" name="TextBox 6"/>
          <p:cNvSpPr txBox="1"/>
          <p:nvPr/>
        </p:nvSpPr>
        <p:spPr>
          <a:xfrm>
            <a:off x="8049433" y="6681867"/>
            <a:ext cx="9096821" cy="2657635"/>
          </a:xfrm>
          <a:prstGeom prst="rect">
            <a:avLst/>
          </a:prstGeom>
        </p:spPr>
        <p:txBody>
          <a:bodyPr lIns="0" tIns="0" rIns="0" bIns="0" rtlCol="0" anchor="t">
            <a:spAutoFit/>
          </a:bodyPr>
          <a:lstStyle/>
          <a:p>
            <a:pPr marL="1106479" lvl="1" indent="-553239" algn="ctr">
              <a:lnSpc>
                <a:spcPts val="7123"/>
              </a:lnSpc>
              <a:buFont typeface="Arial"/>
              <a:buChar char="•"/>
            </a:pPr>
            <a:r>
              <a:rPr lang="en-US" sz="5124">
                <a:solidFill>
                  <a:srgbClr val="000000"/>
                </a:solidFill>
                <a:latin typeface="Saira ExtraCondensed"/>
              </a:rPr>
              <a:t>Tạo cơ hội cạnh tranh cho cửa hàng trong</a:t>
            </a:r>
          </a:p>
          <a:p>
            <a:pPr algn="l">
              <a:lnSpc>
                <a:spcPts val="7123"/>
              </a:lnSpc>
            </a:pPr>
            <a:r>
              <a:rPr lang="en-US" sz="5124">
                <a:solidFill>
                  <a:srgbClr val="000000"/>
                </a:solidFill>
                <a:latin typeface="Saira ExtraCondensed"/>
              </a:rPr>
              <a:t>bối cảnh thương mại điện tử đang phát triển</a:t>
            </a:r>
          </a:p>
          <a:p>
            <a:pPr algn="l">
              <a:lnSpc>
                <a:spcPts val="7123"/>
              </a:lnSpc>
              <a:spcBef>
                <a:spcPct val="0"/>
              </a:spcBef>
            </a:pPr>
            <a:r>
              <a:rPr lang="en-US" sz="5124">
                <a:solidFill>
                  <a:srgbClr val="000000"/>
                </a:solidFill>
                <a:latin typeface="Saira ExtraCondensed"/>
              </a:rPr>
              <a:t>nhanh chóng.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177914" y="0"/>
            <a:ext cx="12413227" cy="10732736"/>
          </a:xfrm>
          <a:custGeom>
            <a:avLst/>
            <a:gdLst/>
            <a:ahLst/>
            <a:cxnLst/>
            <a:rect l="l" t="t" r="r" b="b"/>
            <a:pathLst>
              <a:path w="12413227" h="10732736">
                <a:moveTo>
                  <a:pt x="0" y="0"/>
                </a:moveTo>
                <a:lnTo>
                  <a:pt x="12413228" y="0"/>
                </a:lnTo>
                <a:lnTo>
                  <a:pt x="12413228" y="10732736"/>
                </a:lnTo>
                <a:lnTo>
                  <a:pt x="0" y="1073273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TextBox 3"/>
          <p:cNvSpPr txBox="1"/>
          <p:nvPr/>
        </p:nvSpPr>
        <p:spPr>
          <a:xfrm>
            <a:off x="1028700" y="3805409"/>
            <a:ext cx="5597751" cy="1035433"/>
          </a:xfrm>
          <a:prstGeom prst="rect">
            <a:avLst/>
          </a:prstGeom>
        </p:spPr>
        <p:txBody>
          <a:bodyPr lIns="0" tIns="0" rIns="0" bIns="0" rtlCol="0" anchor="t">
            <a:spAutoFit/>
          </a:bodyPr>
          <a:lstStyle/>
          <a:p>
            <a:pPr marL="0" lvl="0" indent="0" algn="l">
              <a:lnSpc>
                <a:spcPts val="7957"/>
              </a:lnSpc>
              <a:spcBef>
                <a:spcPct val="0"/>
              </a:spcBef>
            </a:pPr>
            <a:r>
              <a:rPr lang="en-US" sz="7300" spc="73">
                <a:solidFill>
                  <a:srgbClr val="000000"/>
                </a:solidFill>
                <a:latin typeface="Saira ExtraCondensed Semi-Bold"/>
              </a:rPr>
              <a:t>2.Mục tiêu,ý nghĩa</a:t>
            </a:r>
          </a:p>
        </p:txBody>
      </p:sp>
      <p:sp>
        <p:nvSpPr>
          <p:cNvPr id="4" name="TextBox 4"/>
          <p:cNvSpPr txBox="1"/>
          <p:nvPr/>
        </p:nvSpPr>
        <p:spPr>
          <a:xfrm>
            <a:off x="7902482" y="2121215"/>
            <a:ext cx="9796743" cy="866935"/>
          </a:xfrm>
          <a:prstGeom prst="rect">
            <a:avLst/>
          </a:prstGeom>
        </p:spPr>
        <p:txBody>
          <a:bodyPr lIns="0" tIns="0" rIns="0" bIns="0" rtlCol="0" anchor="t">
            <a:spAutoFit/>
          </a:bodyPr>
          <a:lstStyle/>
          <a:p>
            <a:pPr marL="1106479" lvl="1" indent="-553239" algn="ctr">
              <a:lnSpc>
                <a:spcPts val="7123"/>
              </a:lnSpc>
              <a:spcBef>
                <a:spcPct val="0"/>
              </a:spcBef>
              <a:buFont typeface="Arial"/>
              <a:buChar char="•"/>
            </a:pPr>
            <a:r>
              <a:rPr lang="en-US" sz="5124">
                <a:solidFill>
                  <a:srgbClr val="000000"/>
                </a:solidFill>
                <a:latin typeface="Saira ExtraCondensed"/>
              </a:rPr>
              <a:t>Giải quyết được vấn đề quảng bá sản phẩm.</a:t>
            </a:r>
          </a:p>
        </p:txBody>
      </p:sp>
      <p:sp>
        <p:nvSpPr>
          <p:cNvPr id="5" name="TextBox 5"/>
          <p:cNvSpPr txBox="1"/>
          <p:nvPr/>
        </p:nvSpPr>
        <p:spPr>
          <a:xfrm>
            <a:off x="7620000" y="3912075"/>
            <a:ext cx="9295954" cy="1762285"/>
          </a:xfrm>
          <a:prstGeom prst="rect">
            <a:avLst/>
          </a:prstGeom>
        </p:spPr>
        <p:txBody>
          <a:bodyPr lIns="0" tIns="0" rIns="0" bIns="0" rtlCol="0" anchor="t">
            <a:spAutoFit/>
          </a:bodyPr>
          <a:lstStyle/>
          <a:p>
            <a:pPr marL="1106479" lvl="1" indent="-553239" algn="ctr">
              <a:lnSpc>
                <a:spcPts val="7123"/>
              </a:lnSpc>
              <a:buFont typeface="Arial"/>
              <a:buChar char="•"/>
            </a:pPr>
            <a:r>
              <a:rPr lang="en-US" sz="5124" dirty="0" err="1">
                <a:solidFill>
                  <a:srgbClr val="000000"/>
                </a:solidFill>
                <a:latin typeface="Saira ExtraCondensed"/>
              </a:rPr>
              <a:t>Hiểu</a:t>
            </a:r>
            <a:r>
              <a:rPr lang="en-US" sz="5124" dirty="0">
                <a:solidFill>
                  <a:srgbClr val="000000"/>
                </a:solidFill>
                <a:latin typeface="Saira ExtraCondensed"/>
              </a:rPr>
              <a:t> </a:t>
            </a:r>
            <a:r>
              <a:rPr lang="en-US" sz="5124" dirty="0" err="1">
                <a:solidFill>
                  <a:srgbClr val="000000"/>
                </a:solidFill>
                <a:latin typeface="Saira ExtraCondensed"/>
              </a:rPr>
              <a:t>biết</a:t>
            </a:r>
            <a:r>
              <a:rPr lang="en-US" sz="5124" dirty="0">
                <a:solidFill>
                  <a:srgbClr val="000000"/>
                </a:solidFill>
                <a:latin typeface="Saira ExtraCondensed"/>
              </a:rPr>
              <a:t> </a:t>
            </a:r>
            <a:r>
              <a:rPr lang="en-US" sz="5124" dirty="0" err="1">
                <a:solidFill>
                  <a:srgbClr val="000000"/>
                </a:solidFill>
                <a:latin typeface="Saira ExtraCondensed"/>
              </a:rPr>
              <a:t>những</a:t>
            </a:r>
            <a:r>
              <a:rPr lang="en-US" sz="5124" dirty="0">
                <a:solidFill>
                  <a:srgbClr val="000000"/>
                </a:solidFill>
                <a:latin typeface="Saira ExtraCondensed"/>
              </a:rPr>
              <a:t> </a:t>
            </a:r>
            <a:r>
              <a:rPr lang="en-US" sz="5124" dirty="0" err="1">
                <a:solidFill>
                  <a:srgbClr val="000000"/>
                </a:solidFill>
                <a:latin typeface="Saira ExtraCondensed"/>
              </a:rPr>
              <a:t>kiến</a:t>
            </a:r>
            <a:r>
              <a:rPr lang="en-US" sz="5124" dirty="0">
                <a:solidFill>
                  <a:srgbClr val="000000"/>
                </a:solidFill>
                <a:latin typeface="Saira ExtraCondensed"/>
              </a:rPr>
              <a:t> </a:t>
            </a:r>
            <a:r>
              <a:rPr lang="en-US" sz="5124" dirty="0" err="1">
                <a:solidFill>
                  <a:srgbClr val="000000"/>
                </a:solidFill>
                <a:latin typeface="Saira ExtraCondensed"/>
              </a:rPr>
              <a:t>thức</a:t>
            </a:r>
            <a:r>
              <a:rPr lang="en-US" sz="5124" dirty="0">
                <a:solidFill>
                  <a:srgbClr val="000000"/>
                </a:solidFill>
                <a:latin typeface="Saira ExtraCondensed"/>
              </a:rPr>
              <a:t> </a:t>
            </a:r>
            <a:r>
              <a:rPr lang="en-US" sz="5124" dirty="0" err="1">
                <a:solidFill>
                  <a:srgbClr val="000000"/>
                </a:solidFill>
                <a:latin typeface="Saira ExtraCondensed"/>
              </a:rPr>
              <a:t>cần</a:t>
            </a:r>
            <a:r>
              <a:rPr lang="en-US" sz="5124" dirty="0">
                <a:solidFill>
                  <a:srgbClr val="000000"/>
                </a:solidFill>
                <a:latin typeface="Saira ExtraCondensed"/>
              </a:rPr>
              <a:t> </a:t>
            </a:r>
            <a:r>
              <a:rPr lang="en-US" sz="5124" dirty="0" err="1">
                <a:solidFill>
                  <a:srgbClr val="000000"/>
                </a:solidFill>
                <a:latin typeface="Saira ExtraCondensed"/>
              </a:rPr>
              <a:t>thiết</a:t>
            </a:r>
            <a:r>
              <a:rPr lang="en-US" sz="5124" dirty="0">
                <a:solidFill>
                  <a:srgbClr val="000000"/>
                </a:solidFill>
                <a:latin typeface="Saira ExtraCondensed"/>
              </a:rPr>
              <a:t> </a:t>
            </a:r>
            <a:r>
              <a:rPr lang="en-US" sz="5124" dirty="0" err="1">
                <a:solidFill>
                  <a:srgbClr val="000000"/>
                </a:solidFill>
                <a:latin typeface="Saira ExtraCondensed"/>
              </a:rPr>
              <a:t>để</a:t>
            </a:r>
            <a:r>
              <a:rPr lang="en-US" sz="5124" dirty="0">
                <a:solidFill>
                  <a:srgbClr val="000000"/>
                </a:solidFill>
                <a:latin typeface="Saira ExtraCondensed"/>
              </a:rPr>
              <a:t> </a:t>
            </a:r>
            <a:r>
              <a:rPr lang="en-US" sz="5124" dirty="0" err="1">
                <a:solidFill>
                  <a:srgbClr val="000000"/>
                </a:solidFill>
                <a:latin typeface="Saira ExtraCondensed"/>
              </a:rPr>
              <a:t>xây</a:t>
            </a:r>
            <a:endParaRPr lang="en-US" sz="5124" dirty="0">
              <a:solidFill>
                <a:srgbClr val="000000"/>
              </a:solidFill>
              <a:latin typeface="Saira ExtraCondensed"/>
            </a:endParaRPr>
          </a:p>
          <a:p>
            <a:pPr algn="l">
              <a:lnSpc>
                <a:spcPts val="7123"/>
              </a:lnSpc>
              <a:spcBef>
                <a:spcPct val="0"/>
              </a:spcBef>
            </a:pPr>
            <a:r>
              <a:rPr lang="en-US" sz="5124" dirty="0" err="1">
                <a:solidFill>
                  <a:srgbClr val="000000"/>
                </a:solidFill>
                <a:latin typeface="Saira ExtraCondensed"/>
              </a:rPr>
              <a:t>dựng</a:t>
            </a:r>
            <a:r>
              <a:rPr lang="en-US" sz="5124" dirty="0">
                <a:solidFill>
                  <a:srgbClr val="000000"/>
                </a:solidFill>
                <a:latin typeface="Saira ExtraCondensed"/>
              </a:rPr>
              <a:t> website .</a:t>
            </a:r>
          </a:p>
        </p:txBody>
      </p:sp>
      <p:sp>
        <p:nvSpPr>
          <p:cNvPr id="6" name="TextBox 6"/>
          <p:cNvSpPr txBox="1"/>
          <p:nvPr/>
        </p:nvSpPr>
        <p:spPr>
          <a:xfrm>
            <a:off x="7654636" y="6598285"/>
            <a:ext cx="10202763" cy="1762285"/>
          </a:xfrm>
          <a:prstGeom prst="rect">
            <a:avLst/>
          </a:prstGeom>
        </p:spPr>
        <p:txBody>
          <a:bodyPr lIns="0" tIns="0" rIns="0" bIns="0" rtlCol="0" anchor="t">
            <a:spAutoFit/>
          </a:bodyPr>
          <a:lstStyle/>
          <a:p>
            <a:pPr marL="1106479" lvl="1" indent="-553239" algn="ctr">
              <a:lnSpc>
                <a:spcPts val="7123"/>
              </a:lnSpc>
              <a:buFont typeface="Arial"/>
              <a:buChar char="•"/>
            </a:pPr>
            <a:r>
              <a:rPr lang="en-US" sz="5124" dirty="0" err="1">
                <a:solidFill>
                  <a:srgbClr val="000000"/>
                </a:solidFill>
                <a:latin typeface="Saira ExtraCondensed"/>
              </a:rPr>
              <a:t>Tiết</a:t>
            </a:r>
            <a:r>
              <a:rPr lang="en-US" sz="5124" dirty="0">
                <a:solidFill>
                  <a:srgbClr val="000000"/>
                </a:solidFill>
                <a:latin typeface="Saira ExtraCondensed"/>
              </a:rPr>
              <a:t> </a:t>
            </a:r>
            <a:r>
              <a:rPr lang="en-US" sz="5124" dirty="0" err="1">
                <a:solidFill>
                  <a:srgbClr val="000000"/>
                </a:solidFill>
                <a:latin typeface="Saira ExtraCondensed"/>
              </a:rPr>
              <a:t>kiệm</a:t>
            </a:r>
            <a:r>
              <a:rPr lang="en-US" sz="5124" dirty="0">
                <a:solidFill>
                  <a:srgbClr val="000000"/>
                </a:solidFill>
                <a:latin typeface="Saira ExtraCondensed"/>
              </a:rPr>
              <a:t> </a:t>
            </a:r>
            <a:r>
              <a:rPr lang="en-US" sz="5124" dirty="0" err="1">
                <a:solidFill>
                  <a:srgbClr val="000000"/>
                </a:solidFill>
                <a:latin typeface="Saira ExtraCondensed"/>
              </a:rPr>
              <a:t>thời</a:t>
            </a:r>
            <a:r>
              <a:rPr lang="en-US" sz="5124" dirty="0">
                <a:solidFill>
                  <a:srgbClr val="000000"/>
                </a:solidFill>
                <a:latin typeface="Saira ExtraCondensed"/>
              </a:rPr>
              <a:t> </a:t>
            </a:r>
            <a:r>
              <a:rPr lang="en-US" sz="5124" dirty="0" err="1">
                <a:solidFill>
                  <a:srgbClr val="000000"/>
                </a:solidFill>
                <a:latin typeface="Saira ExtraCondensed"/>
              </a:rPr>
              <a:t>gian</a:t>
            </a:r>
            <a:r>
              <a:rPr lang="en-US" sz="5124" dirty="0">
                <a:solidFill>
                  <a:srgbClr val="000000"/>
                </a:solidFill>
                <a:latin typeface="Saira ExtraCondensed"/>
              </a:rPr>
              <a:t> </a:t>
            </a:r>
            <a:r>
              <a:rPr lang="en-US" sz="5124" dirty="0" err="1">
                <a:solidFill>
                  <a:srgbClr val="000000"/>
                </a:solidFill>
                <a:latin typeface="Saira ExtraCondensed"/>
              </a:rPr>
              <a:t>cho</a:t>
            </a:r>
            <a:r>
              <a:rPr lang="en-US" sz="5124" dirty="0">
                <a:solidFill>
                  <a:srgbClr val="000000"/>
                </a:solidFill>
                <a:latin typeface="Saira ExtraCondensed"/>
              </a:rPr>
              <a:t> </a:t>
            </a:r>
            <a:r>
              <a:rPr lang="en-US" sz="5124" dirty="0" err="1">
                <a:solidFill>
                  <a:srgbClr val="000000"/>
                </a:solidFill>
                <a:latin typeface="Saira ExtraCondensed"/>
              </a:rPr>
              <a:t>khách</a:t>
            </a:r>
            <a:r>
              <a:rPr lang="en-US" sz="5124" dirty="0">
                <a:solidFill>
                  <a:srgbClr val="000000"/>
                </a:solidFill>
                <a:latin typeface="Saira ExtraCondensed"/>
              </a:rPr>
              <a:t> </a:t>
            </a:r>
            <a:r>
              <a:rPr lang="en-US" sz="5124" dirty="0" err="1">
                <a:solidFill>
                  <a:srgbClr val="000000"/>
                </a:solidFill>
                <a:latin typeface="Saira ExtraCondensed"/>
              </a:rPr>
              <a:t>hàng,tạo</a:t>
            </a:r>
            <a:r>
              <a:rPr lang="en-US" sz="5124" dirty="0">
                <a:solidFill>
                  <a:srgbClr val="000000"/>
                </a:solidFill>
                <a:latin typeface="Saira ExtraCondensed"/>
              </a:rPr>
              <a:t> </a:t>
            </a:r>
            <a:r>
              <a:rPr lang="en-US" sz="5124" dirty="0" err="1">
                <a:solidFill>
                  <a:srgbClr val="000000"/>
                </a:solidFill>
                <a:latin typeface="Saira ExtraCondensed"/>
              </a:rPr>
              <a:t>cho</a:t>
            </a:r>
            <a:r>
              <a:rPr lang="en-US" sz="5124" dirty="0">
                <a:solidFill>
                  <a:srgbClr val="000000"/>
                </a:solidFill>
                <a:latin typeface="Saira ExtraCondensed"/>
              </a:rPr>
              <a:t> </a:t>
            </a:r>
          </a:p>
          <a:p>
            <a:pPr algn="ctr">
              <a:lnSpc>
                <a:spcPts val="7123"/>
              </a:lnSpc>
              <a:spcBef>
                <a:spcPct val="0"/>
              </a:spcBef>
            </a:pPr>
            <a:r>
              <a:rPr lang="en-US" sz="5124" dirty="0" err="1">
                <a:solidFill>
                  <a:srgbClr val="000000"/>
                </a:solidFill>
                <a:latin typeface="Saira ExtraCondensed"/>
              </a:rPr>
              <a:t>khách</a:t>
            </a:r>
            <a:r>
              <a:rPr lang="en-US" sz="5124" dirty="0">
                <a:solidFill>
                  <a:srgbClr val="000000"/>
                </a:solidFill>
                <a:latin typeface="Saira ExtraCondensed"/>
              </a:rPr>
              <a:t> </a:t>
            </a:r>
            <a:r>
              <a:rPr lang="en-US" sz="5124" dirty="0" err="1">
                <a:solidFill>
                  <a:srgbClr val="000000"/>
                </a:solidFill>
                <a:latin typeface="Saira ExtraCondensed"/>
              </a:rPr>
              <a:t>hàng</a:t>
            </a:r>
            <a:r>
              <a:rPr lang="en-US" sz="5124" dirty="0">
                <a:solidFill>
                  <a:srgbClr val="000000"/>
                </a:solidFill>
                <a:latin typeface="Saira ExtraCondensed"/>
              </a:rPr>
              <a:t> </a:t>
            </a:r>
            <a:r>
              <a:rPr lang="en-US" sz="5124" dirty="0" err="1">
                <a:solidFill>
                  <a:srgbClr val="000000"/>
                </a:solidFill>
                <a:latin typeface="Saira ExtraCondensed"/>
              </a:rPr>
              <a:t>có</a:t>
            </a:r>
            <a:r>
              <a:rPr lang="en-US" sz="5124" dirty="0">
                <a:solidFill>
                  <a:srgbClr val="000000"/>
                </a:solidFill>
                <a:latin typeface="Saira ExtraCondensed"/>
              </a:rPr>
              <a:t> </a:t>
            </a:r>
            <a:r>
              <a:rPr lang="en-US" sz="5124" dirty="0" err="1">
                <a:solidFill>
                  <a:srgbClr val="000000"/>
                </a:solidFill>
                <a:latin typeface="Saira ExtraCondensed"/>
              </a:rPr>
              <a:t>những</a:t>
            </a:r>
            <a:r>
              <a:rPr lang="en-US" sz="5124" dirty="0">
                <a:solidFill>
                  <a:srgbClr val="000000"/>
                </a:solidFill>
                <a:latin typeface="Saira ExtraCondensed"/>
              </a:rPr>
              <a:t> </a:t>
            </a:r>
            <a:r>
              <a:rPr lang="en-US" sz="5124" dirty="0" err="1">
                <a:solidFill>
                  <a:srgbClr val="000000"/>
                </a:solidFill>
                <a:latin typeface="Saira ExtraCondensed"/>
              </a:rPr>
              <a:t>trải</a:t>
            </a:r>
            <a:r>
              <a:rPr lang="en-US" sz="5124" dirty="0">
                <a:solidFill>
                  <a:srgbClr val="000000"/>
                </a:solidFill>
                <a:latin typeface="Saira ExtraCondensed"/>
              </a:rPr>
              <a:t> </a:t>
            </a:r>
            <a:r>
              <a:rPr lang="en-US" sz="5124" dirty="0" err="1">
                <a:solidFill>
                  <a:srgbClr val="000000"/>
                </a:solidFill>
                <a:latin typeface="Saira ExtraCondensed"/>
              </a:rPr>
              <a:t>nghiệm</a:t>
            </a:r>
            <a:r>
              <a:rPr lang="en-US" sz="5124" dirty="0">
                <a:solidFill>
                  <a:srgbClr val="000000"/>
                </a:solidFill>
                <a:latin typeface="Saira ExtraCondensed"/>
              </a:rPr>
              <a:t> </a:t>
            </a:r>
            <a:r>
              <a:rPr lang="en-US" sz="5124" dirty="0" err="1">
                <a:solidFill>
                  <a:srgbClr val="000000"/>
                </a:solidFill>
                <a:latin typeface="Saira ExtraCondensed"/>
              </a:rPr>
              <a:t>mua</a:t>
            </a:r>
            <a:r>
              <a:rPr lang="en-US" sz="5124" dirty="0">
                <a:solidFill>
                  <a:srgbClr val="000000"/>
                </a:solidFill>
                <a:latin typeface="Saira ExtraCondensed"/>
              </a:rPr>
              <a:t> </a:t>
            </a:r>
            <a:r>
              <a:rPr lang="en-US" sz="5124" dirty="0" err="1">
                <a:solidFill>
                  <a:srgbClr val="000000"/>
                </a:solidFill>
                <a:latin typeface="Saira ExtraCondensed"/>
              </a:rPr>
              <a:t>sắm</a:t>
            </a:r>
            <a:r>
              <a:rPr lang="en-US" sz="5124" dirty="0">
                <a:solidFill>
                  <a:srgbClr val="000000"/>
                </a:solidFill>
                <a:latin typeface="Saira ExtraCondensed"/>
              </a:rPr>
              <a:t> </a:t>
            </a:r>
            <a:r>
              <a:rPr lang="en-US" sz="5124" dirty="0" err="1">
                <a:solidFill>
                  <a:srgbClr val="000000"/>
                </a:solidFill>
                <a:latin typeface="Saira ExtraCondensed"/>
              </a:rPr>
              <a:t>tốt</a:t>
            </a:r>
            <a:r>
              <a:rPr lang="en-US" sz="5124" dirty="0">
                <a:solidFill>
                  <a:srgbClr val="000000"/>
                </a:solidFill>
                <a:latin typeface="Saira ExtraCondensed"/>
              </a:rPr>
              <a:t> </a:t>
            </a:r>
            <a:r>
              <a:rPr lang="en-US" sz="5124" dirty="0" err="1">
                <a:solidFill>
                  <a:srgbClr val="000000"/>
                </a:solidFill>
                <a:latin typeface="Saira ExtraCondensed"/>
              </a:rPr>
              <a:t>nhất</a:t>
            </a:r>
            <a:r>
              <a:rPr lang="en-US" sz="5124" dirty="0">
                <a:solidFill>
                  <a:srgbClr val="000000"/>
                </a:solidFill>
                <a:latin typeface="Saira ExtraCondensed"/>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tretch>
            <a:fillRect/>
          </a:stretch>
        </p:blipFill>
        <p:spPr>
          <a:xfrm>
            <a:off x="9445420" y="2501970"/>
            <a:ext cx="2349451" cy="2349451"/>
          </a:xfrm>
          <a:prstGeom prst="rect">
            <a:avLst/>
          </a:prstGeom>
        </p:spPr>
      </p:pic>
      <p:pic>
        <p:nvPicPr>
          <p:cNvPr id="3" name="Picture 3"/>
          <p:cNvPicPr>
            <a:picLocks noChangeAspect="1"/>
          </p:cNvPicPr>
          <p:nvPr/>
        </p:nvPicPr>
        <p:blipFill>
          <a:blip r:embed="rId3"/>
          <a:stretch>
            <a:fillRect/>
          </a:stretch>
        </p:blipFill>
        <p:spPr>
          <a:xfrm>
            <a:off x="9502881" y="6207649"/>
            <a:ext cx="2286767" cy="2286767"/>
          </a:xfrm>
          <a:prstGeom prst="rect">
            <a:avLst/>
          </a:prstGeom>
        </p:spPr>
      </p:pic>
      <p:sp>
        <p:nvSpPr>
          <p:cNvPr id="4" name="Freeform 4"/>
          <p:cNvSpPr/>
          <p:nvPr/>
        </p:nvSpPr>
        <p:spPr>
          <a:xfrm>
            <a:off x="-5177914" y="0"/>
            <a:ext cx="12413227" cy="10732736"/>
          </a:xfrm>
          <a:custGeom>
            <a:avLst/>
            <a:gdLst/>
            <a:ahLst/>
            <a:cxnLst/>
            <a:rect l="l" t="t" r="r" b="b"/>
            <a:pathLst>
              <a:path w="12413227" h="10732736">
                <a:moveTo>
                  <a:pt x="0" y="0"/>
                </a:moveTo>
                <a:lnTo>
                  <a:pt x="12413228" y="0"/>
                </a:lnTo>
                <a:lnTo>
                  <a:pt x="12413228" y="10732736"/>
                </a:lnTo>
                <a:lnTo>
                  <a:pt x="0" y="10732736"/>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TextBox 5"/>
          <p:cNvSpPr txBox="1"/>
          <p:nvPr/>
        </p:nvSpPr>
        <p:spPr>
          <a:xfrm>
            <a:off x="1028700" y="3762421"/>
            <a:ext cx="5425778" cy="1130935"/>
          </a:xfrm>
          <a:prstGeom prst="rect">
            <a:avLst/>
          </a:prstGeom>
        </p:spPr>
        <p:txBody>
          <a:bodyPr lIns="0" tIns="0" rIns="0" bIns="0" rtlCol="0" anchor="t">
            <a:spAutoFit/>
          </a:bodyPr>
          <a:lstStyle/>
          <a:p>
            <a:pPr marL="0" lvl="0" indent="0" algn="l">
              <a:lnSpc>
                <a:spcPts val="8720"/>
              </a:lnSpc>
              <a:spcBef>
                <a:spcPct val="0"/>
              </a:spcBef>
            </a:pPr>
            <a:r>
              <a:rPr lang="en-US" sz="8000" spc="80">
                <a:solidFill>
                  <a:srgbClr val="000000"/>
                </a:solidFill>
                <a:latin typeface="Saira ExtraCondensed Semi-Bold"/>
              </a:rPr>
              <a:t>Phương Pháp</a:t>
            </a:r>
          </a:p>
        </p:txBody>
      </p:sp>
      <p:sp>
        <p:nvSpPr>
          <p:cNvPr id="6" name="TextBox 6"/>
          <p:cNvSpPr txBox="1"/>
          <p:nvPr/>
        </p:nvSpPr>
        <p:spPr>
          <a:xfrm>
            <a:off x="11599084" y="3290933"/>
            <a:ext cx="6316840" cy="781050"/>
          </a:xfrm>
          <a:prstGeom prst="rect">
            <a:avLst/>
          </a:prstGeom>
        </p:spPr>
        <p:txBody>
          <a:bodyPr lIns="0" tIns="0" rIns="0" bIns="0" rtlCol="0" anchor="t">
            <a:spAutoFit/>
          </a:bodyPr>
          <a:lstStyle/>
          <a:p>
            <a:pPr marL="1122692" lvl="1" indent="-561346" algn="l">
              <a:lnSpc>
                <a:spcPts val="6240"/>
              </a:lnSpc>
              <a:spcBef>
                <a:spcPct val="0"/>
              </a:spcBef>
              <a:buAutoNum type="arabicPeriod"/>
            </a:pPr>
            <a:r>
              <a:rPr lang="en-US" sz="5200" spc="-130">
                <a:solidFill>
                  <a:srgbClr val="000000"/>
                </a:solidFill>
                <a:latin typeface="Muli"/>
              </a:rPr>
              <a:t>Asp.Net MVC</a:t>
            </a:r>
          </a:p>
        </p:txBody>
      </p:sp>
      <p:sp>
        <p:nvSpPr>
          <p:cNvPr id="7" name="TextBox 7"/>
          <p:cNvSpPr txBox="1"/>
          <p:nvPr/>
        </p:nvSpPr>
        <p:spPr>
          <a:xfrm>
            <a:off x="12200589" y="6732228"/>
            <a:ext cx="5605898" cy="1571625"/>
          </a:xfrm>
          <a:prstGeom prst="rect">
            <a:avLst/>
          </a:prstGeom>
        </p:spPr>
        <p:txBody>
          <a:bodyPr lIns="0" tIns="0" rIns="0" bIns="0" rtlCol="0" anchor="t">
            <a:spAutoFit/>
          </a:bodyPr>
          <a:lstStyle/>
          <a:p>
            <a:pPr algn="l">
              <a:lnSpc>
                <a:spcPts val="6240"/>
              </a:lnSpc>
            </a:pPr>
            <a:r>
              <a:rPr lang="en-US" sz="5200" spc="-130">
                <a:solidFill>
                  <a:srgbClr val="000000"/>
                </a:solidFill>
                <a:latin typeface="Muli Semi-Bold"/>
              </a:rPr>
              <a:t>2. Cơ sở dữ liệu </a:t>
            </a:r>
          </a:p>
          <a:p>
            <a:pPr algn="l">
              <a:lnSpc>
                <a:spcPts val="6240"/>
              </a:lnSpc>
              <a:spcBef>
                <a:spcPct val="0"/>
              </a:spcBef>
            </a:pPr>
            <a:r>
              <a:rPr lang="en-US" sz="5200" spc="-130">
                <a:solidFill>
                  <a:srgbClr val="000000"/>
                </a:solidFill>
                <a:latin typeface="Muli Semi-Bold"/>
              </a:rPr>
              <a:t>Sql Server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906068" y="0"/>
            <a:ext cx="12413227" cy="10732736"/>
          </a:xfrm>
          <a:custGeom>
            <a:avLst/>
            <a:gdLst/>
            <a:ahLst/>
            <a:cxnLst/>
            <a:rect l="l" t="t" r="r" b="b"/>
            <a:pathLst>
              <a:path w="12413227" h="10732736">
                <a:moveTo>
                  <a:pt x="0" y="0"/>
                </a:moveTo>
                <a:lnTo>
                  <a:pt x="12413227" y="0"/>
                </a:lnTo>
                <a:lnTo>
                  <a:pt x="12413227" y="10732736"/>
                </a:lnTo>
                <a:lnTo>
                  <a:pt x="0" y="1073273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68058" y="5694817"/>
            <a:ext cx="4232093" cy="3088685"/>
          </a:xfrm>
          <a:custGeom>
            <a:avLst/>
            <a:gdLst/>
            <a:ahLst/>
            <a:cxnLst/>
            <a:rect l="l" t="t" r="r" b="b"/>
            <a:pathLst>
              <a:path w="4232093" h="3088685">
                <a:moveTo>
                  <a:pt x="0" y="0"/>
                </a:moveTo>
                <a:lnTo>
                  <a:pt x="4232093" y="0"/>
                </a:lnTo>
                <a:lnTo>
                  <a:pt x="4232093" y="3088685"/>
                </a:lnTo>
                <a:lnTo>
                  <a:pt x="0" y="3088685"/>
                </a:lnTo>
                <a:lnTo>
                  <a:pt x="0" y="0"/>
                </a:lnTo>
                <a:close/>
              </a:path>
            </a:pathLst>
          </a:custGeom>
          <a:blipFill>
            <a:blip r:embed="rId4"/>
            <a:stretch>
              <a:fillRect/>
            </a:stretch>
          </a:blipFill>
        </p:spPr>
      </p:sp>
      <p:sp>
        <p:nvSpPr>
          <p:cNvPr id="4" name="TextBox 4"/>
          <p:cNvSpPr txBox="1"/>
          <p:nvPr/>
        </p:nvSpPr>
        <p:spPr>
          <a:xfrm>
            <a:off x="1028700" y="3805409"/>
            <a:ext cx="5597751" cy="1035433"/>
          </a:xfrm>
          <a:prstGeom prst="rect">
            <a:avLst/>
          </a:prstGeom>
        </p:spPr>
        <p:txBody>
          <a:bodyPr lIns="0" tIns="0" rIns="0" bIns="0" rtlCol="0" anchor="t">
            <a:spAutoFit/>
          </a:bodyPr>
          <a:lstStyle/>
          <a:p>
            <a:pPr marL="0" lvl="0" indent="0" algn="l">
              <a:lnSpc>
                <a:spcPts val="7957"/>
              </a:lnSpc>
              <a:spcBef>
                <a:spcPct val="0"/>
              </a:spcBef>
            </a:pPr>
            <a:r>
              <a:rPr lang="en-US" sz="7300" spc="73">
                <a:solidFill>
                  <a:srgbClr val="000000"/>
                </a:solidFill>
                <a:latin typeface="Saira ExtraCondensed Semi-Bold"/>
              </a:rPr>
              <a:t>1.Asp.Net Mvc</a:t>
            </a:r>
          </a:p>
        </p:txBody>
      </p:sp>
      <p:sp>
        <p:nvSpPr>
          <p:cNvPr id="5" name="TextBox 5"/>
          <p:cNvSpPr txBox="1"/>
          <p:nvPr/>
        </p:nvSpPr>
        <p:spPr>
          <a:xfrm>
            <a:off x="7235314" y="238014"/>
            <a:ext cx="11231221" cy="1762285"/>
          </a:xfrm>
          <a:prstGeom prst="rect">
            <a:avLst/>
          </a:prstGeom>
        </p:spPr>
        <p:txBody>
          <a:bodyPr lIns="0" tIns="0" rIns="0" bIns="0" rtlCol="0" anchor="t">
            <a:spAutoFit/>
          </a:bodyPr>
          <a:lstStyle/>
          <a:p>
            <a:pPr algn="ctr">
              <a:lnSpc>
                <a:spcPts val="7123"/>
              </a:lnSpc>
            </a:pPr>
            <a:r>
              <a:rPr lang="en-US" sz="5124">
                <a:solidFill>
                  <a:srgbClr val="000000"/>
                </a:solidFill>
                <a:latin typeface="Saira ExtraCondensed"/>
              </a:rPr>
              <a:t>-</a:t>
            </a:r>
            <a:r>
              <a:rPr lang="en-US" sz="5124">
                <a:solidFill>
                  <a:srgbClr val="000000"/>
                </a:solidFill>
                <a:latin typeface="Saira ExtraCondensed Bold"/>
              </a:rPr>
              <a:t>Asp.Net</a:t>
            </a:r>
            <a:r>
              <a:rPr lang="en-US" sz="5124">
                <a:solidFill>
                  <a:srgbClr val="000000"/>
                </a:solidFill>
                <a:latin typeface="Saira ExtraCondensed"/>
              </a:rPr>
              <a:t>: Xây dựng logic nghiệp vụ, kết nối với Microsoft </a:t>
            </a:r>
          </a:p>
          <a:p>
            <a:pPr algn="l">
              <a:lnSpc>
                <a:spcPts val="7123"/>
              </a:lnSpc>
              <a:spcBef>
                <a:spcPct val="0"/>
              </a:spcBef>
            </a:pPr>
            <a:r>
              <a:rPr lang="en-US" sz="5124">
                <a:solidFill>
                  <a:srgbClr val="000000"/>
                </a:solidFill>
                <a:latin typeface="Saira ExtraCondensed"/>
              </a:rPr>
              <a:t>Sql Serverđể lưu trữ và truy xuất dữ liệu. </a:t>
            </a:r>
          </a:p>
        </p:txBody>
      </p:sp>
      <p:sp>
        <p:nvSpPr>
          <p:cNvPr id="6" name="TextBox 6"/>
          <p:cNvSpPr txBox="1"/>
          <p:nvPr/>
        </p:nvSpPr>
        <p:spPr>
          <a:xfrm>
            <a:off x="7235314" y="2176617"/>
            <a:ext cx="12143036" cy="1762285"/>
          </a:xfrm>
          <a:prstGeom prst="rect">
            <a:avLst/>
          </a:prstGeom>
        </p:spPr>
        <p:txBody>
          <a:bodyPr lIns="0" tIns="0" rIns="0" bIns="0" rtlCol="0" anchor="t">
            <a:spAutoFit/>
          </a:bodyPr>
          <a:lstStyle/>
          <a:p>
            <a:pPr algn="ctr">
              <a:lnSpc>
                <a:spcPts val="7123"/>
              </a:lnSpc>
            </a:pPr>
            <a:r>
              <a:rPr lang="en-US" sz="5124">
                <a:solidFill>
                  <a:srgbClr val="000000"/>
                </a:solidFill>
                <a:latin typeface="Saira ExtraCondensed"/>
              </a:rPr>
              <a:t>-</a:t>
            </a:r>
            <a:r>
              <a:rPr lang="en-US" sz="5124">
                <a:solidFill>
                  <a:srgbClr val="000000"/>
                </a:solidFill>
                <a:latin typeface="Saira ExtraCondensed Bold"/>
              </a:rPr>
              <a:t>Mô hình MVC(Model-View-Controller)</a:t>
            </a:r>
            <a:r>
              <a:rPr lang="en-US" sz="5124">
                <a:solidFill>
                  <a:srgbClr val="000000"/>
                </a:solidFill>
                <a:latin typeface="Saira ExtraCondensed"/>
              </a:rPr>
              <a:t>: là một kiến trúc phần </a:t>
            </a:r>
          </a:p>
          <a:p>
            <a:pPr algn="l">
              <a:lnSpc>
                <a:spcPts val="7123"/>
              </a:lnSpc>
              <a:spcBef>
                <a:spcPct val="0"/>
              </a:spcBef>
            </a:pPr>
            <a:r>
              <a:rPr lang="en-US" sz="5124">
                <a:solidFill>
                  <a:srgbClr val="000000"/>
                </a:solidFill>
                <a:latin typeface="Saira ExtraCondensed"/>
              </a:rPr>
              <a:t>phần mềm phân tách ứng dụng thành 3 phần chính:</a:t>
            </a:r>
          </a:p>
        </p:txBody>
      </p:sp>
      <p:sp>
        <p:nvSpPr>
          <p:cNvPr id="7" name="TextBox 7"/>
          <p:cNvSpPr txBox="1"/>
          <p:nvPr/>
        </p:nvSpPr>
        <p:spPr>
          <a:xfrm>
            <a:off x="8358594" y="4274421"/>
            <a:ext cx="10010924" cy="1762285"/>
          </a:xfrm>
          <a:prstGeom prst="rect">
            <a:avLst/>
          </a:prstGeom>
        </p:spPr>
        <p:txBody>
          <a:bodyPr lIns="0" tIns="0" rIns="0" bIns="0" rtlCol="0" anchor="t">
            <a:spAutoFit/>
          </a:bodyPr>
          <a:lstStyle/>
          <a:p>
            <a:pPr algn="ctr">
              <a:lnSpc>
                <a:spcPts val="7123"/>
              </a:lnSpc>
            </a:pPr>
            <a:r>
              <a:rPr lang="en-US" sz="5124">
                <a:solidFill>
                  <a:srgbClr val="000000"/>
                </a:solidFill>
                <a:latin typeface="Saira ExtraCondensed"/>
              </a:rPr>
              <a:t>+Model: Quản lý  dữ liệu và logic nghiệp vụ của ứng</a:t>
            </a:r>
          </a:p>
          <a:p>
            <a:pPr algn="l">
              <a:lnSpc>
                <a:spcPts val="7123"/>
              </a:lnSpc>
              <a:spcBef>
                <a:spcPct val="0"/>
              </a:spcBef>
            </a:pPr>
            <a:r>
              <a:rPr lang="en-US" sz="5124">
                <a:solidFill>
                  <a:srgbClr val="000000"/>
                </a:solidFill>
                <a:latin typeface="Saira ExtraCondensed"/>
              </a:rPr>
              <a:t> dụng.</a:t>
            </a:r>
          </a:p>
        </p:txBody>
      </p:sp>
      <p:sp>
        <p:nvSpPr>
          <p:cNvPr id="8" name="TextBox 8"/>
          <p:cNvSpPr txBox="1"/>
          <p:nvPr/>
        </p:nvSpPr>
        <p:spPr>
          <a:xfrm>
            <a:off x="8358594" y="6372225"/>
            <a:ext cx="9320212" cy="866935"/>
          </a:xfrm>
          <a:prstGeom prst="rect">
            <a:avLst/>
          </a:prstGeom>
        </p:spPr>
        <p:txBody>
          <a:bodyPr lIns="0" tIns="0" rIns="0" bIns="0" rtlCol="0" anchor="t">
            <a:spAutoFit/>
          </a:bodyPr>
          <a:lstStyle/>
          <a:p>
            <a:pPr algn="ctr">
              <a:lnSpc>
                <a:spcPts val="7123"/>
              </a:lnSpc>
              <a:spcBef>
                <a:spcPct val="0"/>
              </a:spcBef>
            </a:pPr>
            <a:r>
              <a:rPr lang="en-US" sz="5124">
                <a:solidFill>
                  <a:srgbClr val="000000"/>
                </a:solidFill>
                <a:latin typeface="Saira ExtraCondensed"/>
              </a:rPr>
              <a:t>+View: Hiển thị dữ liệu và tương tác người dùng.</a:t>
            </a:r>
          </a:p>
        </p:txBody>
      </p:sp>
      <p:sp>
        <p:nvSpPr>
          <p:cNvPr id="9" name="TextBox 9"/>
          <p:cNvSpPr txBox="1"/>
          <p:nvPr/>
        </p:nvSpPr>
        <p:spPr>
          <a:xfrm>
            <a:off x="8358594" y="7730907"/>
            <a:ext cx="9641681" cy="1762285"/>
          </a:xfrm>
          <a:prstGeom prst="rect">
            <a:avLst/>
          </a:prstGeom>
        </p:spPr>
        <p:txBody>
          <a:bodyPr lIns="0" tIns="0" rIns="0" bIns="0" rtlCol="0" anchor="t">
            <a:spAutoFit/>
          </a:bodyPr>
          <a:lstStyle/>
          <a:p>
            <a:pPr algn="l">
              <a:lnSpc>
                <a:spcPts val="7123"/>
              </a:lnSpc>
            </a:pPr>
            <a:r>
              <a:rPr lang="en-US" sz="5124">
                <a:solidFill>
                  <a:srgbClr val="000000"/>
                </a:solidFill>
                <a:latin typeface="Saira ExtraCondensed"/>
              </a:rPr>
              <a:t>+Controller: Xử lý các yêu cầu từ người dùng, </a:t>
            </a:r>
          </a:p>
          <a:p>
            <a:pPr algn="l">
              <a:lnSpc>
                <a:spcPts val="7123"/>
              </a:lnSpc>
              <a:spcBef>
                <a:spcPct val="0"/>
              </a:spcBef>
            </a:pPr>
            <a:r>
              <a:rPr lang="en-US" sz="5124">
                <a:solidFill>
                  <a:srgbClr val="000000"/>
                </a:solidFill>
                <a:latin typeface="Saira ExtraCondensed"/>
              </a:rPr>
              <a:t>cập nhật Model và chọn View phù hợp để hiển thị.</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177914" y="0"/>
            <a:ext cx="12413227" cy="10732736"/>
          </a:xfrm>
          <a:custGeom>
            <a:avLst/>
            <a:gdLst/>
            <a:ahLst/>
            <a:cxnLst/>
            <a:rect l="l" t="t" r="r" b="b"/>
            <a:pathLst>
              <a:path w="12413227" h="10732736">
                <a:moveTo>
                  <a:pt x="0" y="0"/>
                </a:moveTo>
                <a:lnTo>
                  <a:pt x="12413228" y="0"/>
                </a:lnTo>
                <a:lnTo>
                  <a:pt x="12413228" y="10732736"/>
                </a:lnTo>
                <a:lnTo>
                  <a:pt x="0" y="1073273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TextBox 3"/>
          <p:cNvSpPr txBox="1"/>
          <p:nvPr/>
        </p:nvSpPr>
        <p:spPr>
          <a:xfrm>
            <a:off x="1028700" y="3209971"/>
            <a:ext cx="5425778" cy="2235835"/>
          </a:xfrm>
          <a:prstGeom prst="rect">
            <a:avLst/>
          </a:prstGeom>
        </p:spPr>
        <p:txBody>
          <a:bodyPr lIns="0" tIns="0" rIns="0" bIns="0" rtlCol="0" anchor="t">
            <a:spAutoFit/>
          </a:bodyPr>
          <a:lstStyle/>
          <a:p>
            <a:pPr marL="0" lvl="0" indent="0" algn="l">
              <a:lnSpc>
                <a:spcPts val="8720"/>
              </a:lnSpc>
              <a:spcBef>
                <a:spcPct val="0"/>
              </a:spcBef>
            </a:pPr>
            <a:r>
              <a:rPr lang="en-US" sz="8000" spc="80">
                <a:solidFill>
                  <a:srgbClr val="000000"/>
                </a:solidFill>
                <a:latin typeface="Saira ExtraCondensed Semi-Bold"/>
              </a:rPr>
              <a:t>2.Cơ sở dữ liệu Sql Server</a:t>
            </a:r>
          </a:p>
        </p:txBody>
      </p:sp>
      <p:sp>
        <p:nvSpPr>
          <p:cNvPr id="4" name="TextBox 4"/>
          <p:cNvSpPr txBox="1"/>
          <p:nvPr/>
        </p:nvSpPr>
        <p:spPr>
          <a:xfrm>
            <a:off x="7751935" y="1876372"/>
            <a:ext cx="9323964" cy="5106580"/>
          </a:xfrm>
          <a:prstGeom prst="rect">
            <a:avLst/>
          </a:prstGeom>
        </p:spPr>
        <p:txBody>
          <a:bodyPr lIns="0" tIns="0" rIns="0" bIns="0" rtlCol="0" anchor="t">
            <a:spAutoFit/>
          </a:bodyPr>
          <a:lstStyle/>
          <a:p>
            <a:pPr algn="l">
              <a:lnSpc>
                <a:spcPts val="8162"/>
              </a:lnSpc>
              <a:spcBef>
                <a:spcPct val="0"/>
              </a:spcBef>
            </a:pPr>
            <a:r>
              <a:rPr lang="en-US" sz="5872">
                <a:solidFill>
                  <a:srgbClr val="000000"/>
                </a:solidFill>
                <a:latin typeface="Saira ExtraCondensed"/>
              </a:rPr>
              <a:t>Sử dụng Microsoft SQl Server để xây dựng cấu trúc cơ sở dữ liệu, quản lý và truy xuất dữ liệu được lưu trữ như quản lý sản phẩm, quản lý đơn hàng, quản lý thông tin người dùng,...</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162800" y="-190500"/>
            <a:ext cx="12413227" cy="10732736"/>
          </a:xfrm>
          <a:custGeom>
            <a:avLst/>
            <a:gdLst/>
            <a:ahLst/>
            <a:cxnLst/>
            <a:rect l="l" t="t" r="r" b="b"/>
            <a:pathLst>
              <a:path w="12413227" h="10732736">
                <a:moveTo>
                  <a:pt x="0" y="0"/>
                </a:moveTo>
                <a:lnTo>
                  <a:pt x="12413228" y="0"/>
                </a:lnTo>
                <a:lnTo>
                  <a:pt x="12413228" y="10732736"/>
                </a:lnTo>
                <a:lnTo>
                  <a:pt x="0" y="1073273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TextBox 3"/>
          <p:cNvSpPr txBox="1"/>
          <p:nvPr/>
        </p:nvSpPr>
        <p:spPr>
          <a:xfrm>
            <a:off x="1028699" y="3857390"/>
            <a:ext cx="5425778" cy="1144544"/>
          </a:xfrm>
          <a:prstGeom prst="rect">
            <a:avLst/>
          </a:prstGeom>
        </p:spPr>
        <p:txBody>
          <a:bodyPr lIns="0" tIns="0" rIns="0" bIns="0" rtlCol="0" anchor="t">
            <a:spAutoFit/>
          </a:bodyPr>
          <a:lstStyle/>
          <a:p>
            <a:pPr marL="0" lvl="0" indent="0" algn="l">
              <a:lnSpc>
                <a:spcPts val="8720"/>
              </a:lnSpc>
              <a:spcBef>
                <a:spcPct val="0"/>
              </a:spcBef>
            </a:pPr>
            <a:r>
              <a:rPr lang="en-US" sz="8000" spc="80" dirty="0" err="1" smtClean="0">
                <a:solidFill>
                  <a:srgbClr val="000000"/>
                </a:solidFill>
                <a:latin typeface="Saira ExtraCondensed Semi-Bold"/>
              </a:rPr>
              <a:t>Biểu</a:t>
            </a:r>
            <a:r>
              <a:rPr lang="en-US" sz="8000" spc="80" dirty="0" smtClean="0">
                <a:solidFill>
                  <a:srgbClr val="000000"/>
                </a:solidFill>
                <a:latin typeface="Saira ExtraCondensed Semi-Bold"/>
              </a:rPr>
              <a:t> </a:t>
            </a:r>
            <a:r>
              <a:rPr lang="en-US" sz="8000" spc="80" dirty="0" err="1" smtClean="0">
                <a:solidFill>
                  <a:srgbClr val="000000"/>
                </a:solidFill>
                <a:latin typeface="Saira ExtraCondensed Semi-Bold"/>
              </a:rPr>
              <a:t>đồ</a:t>
            </a:r>
            <a:r>
              <a:rPr lang="en-US" sz="8000" spc="80" dirty="0" smtClean="0">
                <a:solidFill>
                  <a:srgbClr val="000000"/>
                </a:solidFill>
                <a:latin typeface="Saira ExtraCondensed Semi-Bold"/>
              </a:rPr>
              <a:t> UC</a:t>
            </a:r>
            <a:endParaRPr lang="en-US" sz="8000" spc="80" dirty="0">
              <a:solidFill>
                <a:srgbClr val="000000"/>
              </a:solidFill>
              <a:latin typeface="Saira ExtraCondensed Semi-Bold"/>
            </a:endParaRPr>
          </a:p>
        </p:txBody>
      </p:sp>
      <p:pic>
        <p:nvPicPr>
          <p:cNvPr id="5" name="Picture 4"/>
          <p:cNvPicPr/>
          <p:nvPr/>
        </p:nvPicPr>
        <p:blipFill>
          <a:blip r:embed="rId4"/>
          <a:stretch>
            <a:fillRect/>
          </a:stretch>
        </p:blipFill>
        <p:spPr>
          <a:xfrm>
            <a:off x="5398112" y="0"/>
            <a:ext cx="8043813" cy="10096500"/>
          </a:xfrm>
          <a:prstGeom prst="rect">
            <a:avLst/>
          </a:prstGeom>
        </p:spPr>
      </p:pic>
      <p:pic>
        <p:nvPicPr>
          <p:cNvPr id="6" name="Picture 5"/>
          <p:cNvPicPr/>
          <p:nvPr/>
        </p:nvPicPr>
        <p:blipFill>
          <a:blip r:embed="rId5"/>
          <a:stretch>
            <a:fillRect/>
          </a:stretch>
        </p:blipFill>
        <p:spPr>
          <a:xfrm>
            <a:off x="10896600" y="-190500"/>
            <a:ext cx="9571673" cy="9403715"/>
          </a:xfrm>
          <a:prstGeom prst="rect">
            <a:avLst/>
          </a:prstGeom>
        </p:spPr>
      </p:pic>
    </p:spTree>
    <p:extLst>
      <p:ext uri="{BB962C8B-B14F-4D97-AF65-F5344CB8AC3E}">
        <p14:creationId xmlns:p14="http://schemas.microsoft.com/office/powerpoint/2010/main" val="22185424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502</Words>
  <Application>Microsoft Office PowerPoint</Application>
  <PresentationFormat>Custom</PresentationFormat>
  <Paragraphs>64</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Muli Semi-Bold</vt:lpstr>
      <vt:lpstr>Saira ExtraCondensed Semi-Bold</vt:lpstr>
      <vt:lpstr>Noto Sans Bold</vt:lpstr>
      <vt:lpstr>Saira ExtraCondensed Bold</vt:lpstr>
      <vt:lpstr>DejaVu Serif</vt:lpstr>
      <vt:lpstr>Calibri</vt:lpstr>
      <vt:lpstr>Arial</vt:lpstr>
      <vt:lpstr>Muli</vt:lpstr>
      <vt:lpstr>Saira ExtraCondensed</vt:lpstr>
      <vt:lpstr>DejaVu Serif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Vàng Trắng Công ty Hình học Kế hoạch Dự án Bản thuyết trình Kinh doanh</dc:title>
  <cp:lastModifiedBy>Admin</cp:lastModifiedBy>
  <cp:revision>4</cp:revision>
  <dcterms:created xsi:type="dcterms:W3CDTF">2006-08-16T00:00:00Z</dcterms:created>
  <dcterms:modified xsi:type="dcterms:W3CDTF">2024-09-19T00:24:11Z</dcterms:modified>
  <dc:identifier>DAGHnpbmrZ4</dc:identifier>
</cp:coreProperties>
</file>