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00"/>
    <a:srgbClr val="FFFF99"/>
    <a:srgbClr val="008000"/>
    <a:srgbClr val="00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32" autoAdjust="0"/>
    <p:restoredTop sz="94660"/>
  </p:normalViewPr>
  <p:slideViewPr>
    <p:cSldViewPr>
      <p:cViewPr>
        <p:scale>
          <a:sx n="100" d="100"/>
          <a:sy n="100" d="100"/>
        </p:scale>
        <p:origin x="-624" y="1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9BE3-4C21-43A1-9498-CE4CC80E12F2}" type="datetimeFigureOut">
              <a:rPr kumimoji="1" lang="ja-JP" altLang="en-US" smtClean="0"/>
              <a:t>2016/11/22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76BA-02AE-4201-BFEC-216F76DDE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46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9BE3-4C21-43A1-9498-CE4CC80E12F2}" type="datetimeFigureOut">
              <a:rPr kumimoji="1" lang="ja-JP" altLang="en-US" smtClean="0"/>
              <a:t>2016/11/22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76BA-02AE-4201-BFEC-216F76DDE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40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9BE3-4C21-43A1-9498-CE4CC80E12F2}" type="datetimeFigureOut">
              <a:rPr kumimoji="1" lang="ja-JP" altLang="en-US" smtClean="0"/>
              <a:t>2016/11/22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76BA-02AE-4201-BFEC-216F76DDE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70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9BE3-4C21-43A1-9498-CE4CC80E12F2}" type="datetimeFigureOut">
              <a:rPr kumimoji="1" lang="ja-JP" altLang="en-US" smtClean="0"/>
              <a:t>2016/11/22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76BA-02AE-4201-BFEC-216F76DDE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52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9BE3-4C21-43A1-9498-CE4CC80E12F2}" type="datetimeFigureOut">
              <a:rPr kumimoji="1" lang="ja-JP" altLang="en-US" smtClean="0"/>
              <a:t>2016/11/22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76BA-02AE-4201-BFEC-216F76DDE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76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9BE3-4C21-43A1-9498-CE4CC80E12F2}" type="datetimeFigureOut">
              <a:rPr kumimoji="1" lang="ja-JP" altLang="en-US" smtClean="0"/>
              <a:t>2016/11/22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76BA-02AE-4201-BFEC-216F76DDE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07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9BE3-4C21-43A1-9498-CE4CC80E12F2}" type="datetimeFigureOut">
              <a:rPr kumimoji="1" lang="ja-JP" altLang="en-US" smtClean="0"/>
              <a:t>2016/11/22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76BA-02AE-4201-BFEC-216F76DDE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50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9BE3-4C21-43A1-9498-CE4CC80E12F2}" type="datetimeFigureOut">
              <a:rPr kumimoji="1" lang="ja-JP" altLang="en-US" smtClean="0"/>
              <a:t>2016/11/22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76BA-02AE-4201-BFEC-216F76DDE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68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9BE3-4C21-43A1-9498-CE4CC80E12F2}" type="datetimeFigureOut">
              <a:rPr kumimoji="1" lang="ja-JP" altLang="en-US" smtClean="0"/>
              <a:t>2016/11/22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76BA-02AE-4201-BFEC-216F76DDE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9BE3-4C21-43A1-9498-CE4CC80E12F2}" type="datetimeFigureOut">
              <a:rPr kumimoji="1" lang="ja-JP" altLang="en-US" smtClean="0"/>
              <a:t>2016/11/22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76BA-02AE-4201-BFEC-216F76DDE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55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9BE3-4C21-43A1-9498-CE4CC80E12F2}" type="datetimeFigureOut">
              <a:rPr kumimoji="1" lang="ja-JP" altLang="en-US" smtClean="0"/>
              <a:t>2016/11/22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76BA-02AE-4201-BFEC-216F76DDE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26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E9BE3-4C21-43A1-9498-CE4CC80E12F2}" type="datetimeFigureOut">
              <a:rPr kumimoji="1" lang="ja-JP" altLang="en-US" smtClean="0"/>
              <a:t>2016/11/22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C76BA-02AE-4201-BFEC-216F76DDE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92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808409" y="185877"/>
            <a:ext cx="7508723" cy="5402222"/>
            <a:chOff x="808409" y="960927"/>
            <a:chExt cx="7508723" cy="4583704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2292759" y="3134290"/>
              <a:ext cx="4540025" cy="705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rgbClr val="FF0000"/>
                  </a:solidFill>
                  <a:latin typeface="+mj-ea"/>
                </a:rPr>
                <a:t>（作業見積依頼</a:t>
              </a:r>
              <a:r>
                <a:rPr lang="ja-JP" altLang="en-US" sz="2400">
                  <a:solidFill>
                    <a:srgbClr val="FF0000"/>
                  </a:solidFill>
                  <a:latin typeface="+mj-ea"/>
                </a:rPr>
                <a:t>用</a:t>
              </a:r>
              <a:r>
                <a:rPr lang="ja-JP" altLang="en-US" sz="2400" smtClean="0">
                  <a:solidFill>
                    <a:srgbClr val="FF0000"/>
                  </a:solidFill>
                  <a:latin typeface="+mj-ea"/>
                </a:rPr>
                <a:t>）</a:t>
              </a:r>
              <a:endParaRPr lang="en-US" altLang="ja-JP" sz="2400" smtClean="0">
                <a:solidFill>
                  <a:srgbClr val="FF0000"/>
                </a:solidFill>
                <a:latin typeface="+mj-ea"/>
              </a:endParaRPr>
            </a:p>
            <a:p>
              <a:pPr algn="ctr"/>
              <a:r>
                <a:rPr lang="en-US" altLang="ja-JP" sz="2400" smtClean="0">
                  <a:solidFill>
                    <a:srgbClr val="FF0000"/>
                  </a:solidFill>
                  <a:latin typeface="+mj-ea"/>
                </a:rPr>
                <a:t>( Yêu cầu estimate các đầu việc)</a:t>
              </a:r>
              <a:endParaRPr lang="ja-JP" altLang="en-US" sz="2400" dirty="0">
                <a:solidFill>
                  <a:srgbClr val="FF0000"/>
                </a:solidFill>
                <a:latin typeface="+mj-ea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808409" y="960927"/>
              <a:ext cx="7508723" cy="1958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600" dirty="0">
                  <a:latin typeface="+mj-ea"/>
                </a:rPr>
                <a:t>フォトニック監視ツール機能追加要望について</a:t>
              </a:r>
              <a:endParaRPr lang="en-US" altLang="ja-JP" sz="1600" dirty="0">
                <a:latin typeface="+mj-ea"/>
              </a:endParaRPr>
            </a:p>
            <a:p>
              <a:pPr algn="ctr"/>
              <a:endParaRPr lang="en-US" altLang="ja-JP" sz="1600" dirty="0">
                <a:latin typeface="+mj-ea"/>
                <a:ea typeface="+mj-ea"/>
              </a:endParaRPr>
            </a:p>
            <a:p>
              <a:pPr algn="ctr"/>
              <a:r>
                <a:rPr kumimoji="1" lang="ja-JP" altLang="en-US" sz="1600" dirty="0" smtClean="0">
                  <a:latin typeface="+mj-ea"/>
                  <a:ea typeface="+mj-ea"/>
                </a:rPr>
                <a:t>（</a:t>
              </a:r>
              <a:r>
                <a:rPr lang="ja-JP" altLang="en-US" sz="1600" dirty="0" smtClean="0">
                  <a:latin typeface="+mj-ea"/>
                  <a:ea typeface="+mj-ea"/>
                </a:rPr>
                <a:t>プラスレピータ</a:t>
              </a:r>
              <a:r>
                <a:rPr lang="ja-JP" altLang="en-US" sz="1600" smtClean="0">
                  <a:latin typeface="+mj-ea"/>
                  <a:ea typeface="+mj-ea"/>
                </a:rPr>
                <a:t>　アクセス装置</a:t>
              </a:r>
              <a:r>
                <a:rPr lang="en-US" altLang="ja-JP" sz="1600" dirty="0">
                  <a:latin typeface="+mj-ea"/>
                  <a:ea typeface="+mj-ea"/>
                </a:rPr>
                <a:t>/</a:t>
              </a:r>
              <a:r>
                <a:rPr kumimoji="1" lang="en-US" altLang="ja-JP" sz="1600" dirty="0" smtClean="0">
                  <a:latin typeface="+mj-ea"/>
                  <a:ea typeface="+mj-ea"/>
                </a:rPr>
                <a:t>NEL</a:t>
              </a:r>
              <a:r>
                <a:rPr kumimoji="1" lang="ja-JP" altLang="en-US" sz="1600" dirty="0" smtClean="0">
                  <a:latin typeface="+mj-ea"/>
                  <a:ea typeface="+mj-ea"/>
                </a:rPr>
                <a:t>社</a:t>
              </a:r>
              <a:r>
                <a:rPr kumimoji="1" lang="ja-JP" altLang="en-US" sz="1600" smtClean="0">
                  <a:latin typeface="+mj-ea"/>
                  <a:ea typeface="+mj-ea"/>
                </a:rPr>
                <a:t>製）</a:t>
              </a:r>
              <a:endParaRPr kumimoji="1" lang="en-US" altLang="ja-JP" sz="1600" smtClean="0">
                <a:latin typeface="+mj-ea"/>
                <a:ea typeface="+mj-ea"/>
              </a:endParaRPr>
            </a:p>
            <a:p>
              <a:pPr algn="ctr"/>
              <a:r>
                <a:rPr lang="en-US" altLang="ja-JP" sz="2400">
                  <a:latin typeface="Tahoma" pitchFamily="34" charset="0"/>
                  <a:ea typeface="Tahoma" pitchFamily="34" charset="0"/>
                  <a:cs typeface="Tahoma" pitchFamily="34" charset="0"/>
                </a:rPr>
                <a:t>Các yêu cầu thêm các chức năng cho </a:t>
              </a:r>
            </a:p>
            <a:p>
              <a:pPr algn="ctr"/>
              <a:r>
                <a:rPr lang="en-US" altLang="ja-JP" sz="2400">
                  <a:latin typeface="Tahoma" pitchFamily="34" charset="0"/>
                  <a:ea typeface="Tahoma" pitchFamily="34" charset="0"/>
                  <a:cs typeface="Tahoma" pitchFamily="34" charset="0"/>
                </a:rPr>
                <a:t>Photonic Observation Tool </a:t>
              </a:r>
              <a:endParaRPr lang="en-US" altLang="ja-JP" sz="240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algn="ctr"/>
              <a:r>
                <a:rPr lang="en-US" altLang="ja-JP" sz="24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(Thiết bị kích sóng Plus Repeater Access/ công ty NEL</a:t>
              </a:r>
              <a:endParaRPr lang="en-US" altLang="ja-JP" sz="24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algn="ctr"/>
              <a:endParaRPr kumimoji="1" lang="ja-JP" altLang="en-US" sz="2400" dirty="0">
                <a:latin typeface="+mj-ea"/>
                <a:ea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896586" y="4839543"/>
              <a:ext cx="3373039" cy="705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400" dirty="0" smtClean="0">
                  <a:latin typeface="+mj-ea"/>
                  <a:ea typeface="+mj-ea"/>
                </a:rPr>
                <a:t>NTT</a:t>
              </a:r>
              <a:r>
                <a:rPr lang="ja-JP" altLang="en-US" sz="2400" dirty="0" smtClean="0">
                  <a:latin typeface="+mj-ea"/>
                  <a:ea typeface="+mj-ea"/>
                </a:rPr>
                <a:t>アドバンステクノ</a:t>
              </a:r>
              <a:r>
                <a:rPr lang="ja-JP" altLang="en-US" sz="2400" smtClean="0">
                  <a:latin typeface="+mj-ea"/>
                  <a:ea typeface="+mj-ea"/>
                </a:rPr>
                <a:t>ロ</a:t>
              </a:r>
              <a:r>
                <a:rPr lang="ja-JP" altLang="en-US" sz="2400" smtClean="0">
                  <a:latin typeface="+mj-ea"/>
                  <a:ea typeface="+mj-ea"/>
                </a:rPr>
                <a:t>ジ</a:t>
              </a:r>
              <a:endParaRPr lang="en-US" altLang="ja-JP" sz="2400" smtClean="0">
                <a:latin typeface="+mj-ea"/>
                <a:ea typeface="+mj-ea"/>
              </a:endParaRPr>
            </a:p>
            <a:p>
              <a:pPr algn="ctr"/>
              <a:r>
                <a:rPr kumimoji="1" lang="en-US" altLang="ja-JP" sz="2400" smtClean="0">
                  <a:latin typeface="+mj-ea"/>
                  <a:ea typeface="+mj-ea"/>
                </a:rPr>
                <a:t>NTT advance technology</a:t>
              </a:r>
              <a:endParaRPr kumimoji="1" lang="ja-JP" altLang="en-US" sz="2400" dirty="0">
                <a:latin typeface="+mj-ea"/>
                <a:ea typeface="+mj-ea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3847965" y="4047455"/>
              <a:ext cx="1470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400" dirty="0" smtClean="0">
                  <a:latin typeface="+mj-ea"/>
                  <a:ea typeface="+mj-ea"/>
                </a:rPr>
                <a:t>Ｈ</a:t>
              </a:r>
              <a:r>
                <a:rPr kumimoji="1" lang="en-US" altLang="ja-JP" sz="2400" dirty="0" smtClean="0">
                  <a:latin typeface="+mj-ea"/>
                  <a:ea typeface="+mj-ea"/>
                </a:rPr>
                <a:t>28.11.19</a:t>
              </a:r>
              <a:endParaRPr kumimoji="1" lang="ja-JP" altLang="en-US" sz="2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35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3528" y="285850"/>
            <a:ext cx="8182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+mj-ea"/>
                <a:ea typeface="+mj-ea"/>
              </a:rPr>
              <a:t>プラスレピータ　アクセス</a:t>
            </a:r>
            <a:r>
              <a:rPr lang="en-US" altLang="ja-JP" sz="1600" dirty="0" smtClean="0">
                <a:latin typeface="+mj-ea"/>
                <a:ea typeface="+mj-ea"/>
              </a:rPr>
              <a:t>(WDM</a:t>
            </a:r>
            <a:r>
              <a:rPr lang="ja-JP" altLang="en-US" sz="1600" dirty="0" smtClean="0">
                <a:latin typeface="+mj-ea"/>
                <a:ea typeface="+mj-ea"/>
              </a:rPr>
              <a:t>装置）</a:t>
            </a:r>
            <a:r>
              <a:rPr lang="ja-JP" altLang="en-US" sz="1600" dirty="0" smtClean="0">
                <a:latin typeface="+mj-ea"/>
              </a:rPr>
              <a:t>設置</a:t>
            </a:r>
            <a:r>
              <a:rPr lang="ja-JP" altLang="en-US" sz="1600" dirty="0">
                <a:latin typeface="+mj-ea"/>
              </a:rPr>
              <a:t>に伴い監視ツールに以下の機能追加を要望します。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56322" y="1916832"/>
            <a:ext cx="81179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+mj-ea"/>
              </a:rPr>
              <a:t>１）警報</a:t>
            </a:r>
            <a:r>
              <a:rPr lang="en-US" altLang="ja-JP" sz="1200" dirty="0">
                <a:latin typeface="+mj-ea"/>
              </a:rPr>
              <a:t>TRAP</a:t>
            </a:r>
            <a:r>
              <a:rPr lang="ja-JP" altLang="en-US" sz="1200" dirty="0">
                <a:latin typeface="+mj-ea"/>
              </a:rPr>
              <a:t>受信により「リアルタイム警報表示画面」および「全履歴情報表示画面」</a:t>
            </a:r>
            <a:r>
              <a:rPr lang="ja-JP" altLang="en-US" sz="1200" dirty="0" smtClean="0">
                <a:latin typeface="+mj-ea"/>
              </a:rPr>
              <a:t>に</a:t>
            </a:r>
            <a:r>
              <a:rPr lang="ja-JP" altLang="en-US" sz="1200" dirty="0">
                <a:latin typeface="+mj-ea"/>
              </a:rPr>
              <a:t>警報</a:t>
            </a:r>
            <a:r>
              <a:rPr lang="ja-JP" altLang="en-US" sz="1200" dirty="0" smtClean="0">
                <a:latin typeface="+mj-ea"/>
              </a:rPr>
              <a:t>表示</a:t>
            </a:r>
            <a:r>
              <a:rPr lang="ja-JP" altLang="en-US" sz="1200" dirty="0">
                <a:latin typeface="+mj-ea"/>
              </a:rPr>
              <a:t>させること。（他装置と同じ</a:t>
            </a:r>
            <a:r>
              <a:rPr lang="ja-JP" altLang="en-US" sz="1200" dirty="0" smtClean="0">
                <a:latin typeface="+mj-ea"/>
              </a:rPr>
              <a:t>）</a:t>
            </a:r>
            <a:endParaRPr lang="en-US" altLang="ja-JP" sz="1200" dirty="0" smtClean="0">
              <a:latin typeface="+mj-ea"/>
            </a:endParaRPr>
          </a:p>
          <a:p>
            <a:r>
              <a:rPr lang="ja-JP" altLang="en-US" sz="1200" dirty="0" smtClean="0">
                <a:latin typeface="+mj-ea"/>
              </a:rPr>
              <a:t>　　なお、本装置に搭載するパッケージは</a:t>
            </a:r>
            <a:r>
              <a:rPr lang="ja-JP" altLang="en-US" sz="1200" dirty="0">
                <a:latin typeface="+mj-ea"/>
              </a:rPr>
              <a:t>次</a:t>
            </a:r>
            <a:r>
              <a:rPr lang="ja-JP" altLang="en-US" sz="1200" dirty="0" smtClean="0">
                <a:latin typeface="+mj-ea"/>
              </a:rPr>
              <a:t>のとおりです。</a:t>
            </a:r>
            <a:endParaRPr lang="en-US" altLang="ja-JP" sz="1200" dirty="0" smtClean="0">
              <a:latin typeface="+mj-ea"/>
            </a:endParaRPr>
          </a:p>
          <a:p>
            <a:r>
              <a:rPr lang="ja-JP" altLang="en-US" sz="1200" dirty="0">
                <a:latin typeface="+mj-ea"/>
              </a:rPr>
              <a:t>　</a:t>
            </a:r>
            <a:r>
              <a:rPr lang="ja-JP" altLang="en-US" sz="1200" dirty="0" smtClean="0">
                <a:latin typeface="+mj-ea"/>
              </a:rPr>
              <a:t>　　・</a:t>
            </a:r>
            <a:r>
              <a:rPr lang="en-US" altLang="ja-JP" sz="1200" dirty="0" smtClean="0">
                <a:latin typeface="+mj-ea"/>
              </a:rPr>
              <a:t>Plus </a:t>
            </a:r>
            <a:r>
              <a:rPr lang="en-US" altLang="ja-JP" sz="1200" dirty="0" err="1" smtClean="0">
                <a:latin typeface="+mj-ea"/>
              </a:rPr>
              <a:t>Reperater</a:t>
            </a:r>
            <a:r>
              <a:rPr lang="en-US" altLang="ja-JP" sz="1200" dirty="0" smtClean="0">
                <a:latin typeface="+mj-ea"/>
              </a:rPr>
              <a:t> Access XG card</a:t>
            </a:r>
            <a:r>
              <a:rPr lang="ja-JP" altLang="en-US" sz="1200" dirty="0" smtClean="0">
                <a:latin typeface="+mj-ea"/>
              </a:rPr>
              <a:t>　（</a:t>
            </a:r>
            <a:r>
              <a:rPr lang="en-US" altLang="ja-JP" sz="1200" dirty="0" smtClean="0">
                <a:latin typeface="+mj-ea"/>
              </a:rPr>
              <a:t>10GbE)</a:t>
            </a:r>
            <a:endParaRPr lang="en-US" altLang="ja-JP" sz="1200" dirty="0">
              <a:latin typeface="+mj-ea"/>
            </a:endParaRPr>
          </a:p>
          <a:p>
            <a:r>
              <a:rPr lang="ja-JP" altLang="en-US" sz="1200" dirty="0">
                <a:latin typeface="+mj-ea"/>
              </a:rPr>
              <a:t>　　　・</a:t>
            </a:r>
            <a:r>
              <a:rPr lang="en-US" altLang="ja-JP" sz="1200" dirty="0">
                <a:latin typeface="+mj-ea"/>
              </a:rPr>
              <a:t>Plus </a:t>
            </a:r>
            <a:r>
              <a:rPr lang="en-US" altLang="ja-JP" sz="1200" dirty="0" err="1">
                <a:latin typeface="+mj-ea"/>
              </a:rPr>
              <a:t>Reperater</a:t>
            </a:r>
            <a:r>
              <a:rPr lang="en-US" altLang="ja-JP" sz="1200" dirty="0">
                <a:latin typeface="+mj-ea"/>
              </a:rPr>
              <a:t> Access </a:t>
            </a:r>
            <a:r>
              <a:rPr lang="en-US" altLang="ja-JP" sz="1200" dirty="0" smtClean="0">
                <a:latin typeface="+mj-ea"/>
              </a:rPr>
              <a:t>1000 card</a:t>
            </a:r>
            <a:r>
              <a:rPr lang="ja-JP" altLang="en-US" sz="1200" dirty="0">
                <a:latin typeface="+mj-ea"/>
              </a:rPr>
              <a:t>　</a:t>
            </a:r>
            <a:r>
              <a:rPr lang="ja-JP" altLang="en-US" sz="1200" dirty="0" smtClean="0">
                <a:latin typeface="+mj-ea"/>
              </a:rPr>
              <a:t>（</a:t>
            </a:r>
            <a:r>
              <a:rPr lang="en-US" altLang="ja-JP" sz="1200" dirty="0" err="1" smtClean="0">
                <a:latin typeface="+mj-ea"/>
              </a:rPr>
              <a:t>GbE</a:t>
            </a:r>
            <a:r>
              <a:rPr lang="en-US" altLang="ja-JP" sz="1200" dirty="0" smtClean="0">
                <a:latin typeface="+mj-ea"/>
              </a:rPr>
              <a:t>)</a:t>
            </a:r>
          </a:p>
          <a:p>
            <a:r>
              <a:rPr lang="ja-JP" altLang="en-US" sz="1200" dirty="0">
                <a:latin typeface="+mj-ea"/>
              </a:rPr>
              <a:t>　</a:t>
            </a:r>
            <a:r>
              <a:rPr lang="ja-JP" altLang="en-US" sz="1200" dirty="0" smtClean="0">
                <a:latin typeface="+mj-ea"/>
              </a:rPr>
              <a:t>　　・</a:t>
            </a:r>
            <a:r>
              <a:rPr lang="en-US" altLang="ja-JP" sz="1200" dirty="0">
                <a:latin typeface="+mj-ea"/>
              </a:rPr>
              <a:t>Plus </a:t>
            </a:r>
            <a:r>
              <a:rPr lang="en-US" altLang="ja-JP" sz="1200" dirty="0" err="1">
                <a:latin typeface="+mj-ea"/>
              </a:rPr>
              <a:t>Reperater</a:t>
            </a:r>
            <a:r>
              <a:rPr lang="en-US" altLang="ja-JP" sz="1200" dirty="0">
                <a:latin typeface="+mj-ea"/>
              </a:rPr>
              <a:t> Access </a:t>
            </a:r>
            <a:r>
              <a:rPr lang="en-US" altLang="ja-JP" sz="1200" dirty="0" smtClean="0">
                <a:latin typeface="+mj-ea"/>
              </a:rPr>
              <a:t>–NMC card</a:t>
            </a:r>
            <a:r>
              <a:rPr lang="ja-JP" altLang="en-US" sz="1200" dirty="0">
                <a:latin typeface="+mj-ea"/>
              </a:rPr>
              <a:t>　</a:t>
            </a:r>
            <a:r>
              <a:rPr lang="ja-JP" altLang="en-US" sz="1200" dirty="0" smtClean="0">
                <a:latin typeface="+mj-ea"/>
              </a:rPr>
              <a:t>（管理</a:t>
            </a:r>
            <a:r>
              <a:rPr lang="en-US" altLang="ja-JP" sz="1200" dirty="0" smtClean="0">
                <a:latin typeface="+mj-ea"/>
              </a:rPr>
              <a:t>)</a:t>
            </a:r>
            <a:endParaRPr lang="en-US" altLang="ja-JP" sz="1200" dirty="0">
              <a:latin typeface="+mj-ea"/>
            </a:endParaRPr>
          </a:p>
          <a:p>
            <a:endParaRPr kumimoji="1" lang="en-US" altLang="ja-JP" sz="1200" dirty="0" smtClean="0">
              <a:latin typeface="+mj-ea"/>
              <a:ea typeface="+mj-ea"/>
            </a:endParaRPr>
          </a:p>
          <a:p>
            <a:r>
              <a:rPr lang="ja-JP" altLang="en-US" sz="1200" dirty="0">
                <a:latin typeface="+mj-ea"/>
                <a:ea typeface="+mj-ea"/>
              </a:rPr>
              <a:t>２</a:t>
            </a:r>
            <a:r>
              <a:rPr kumimoji="1" lang="ja-JP" altLang="en-US" sz="1200" dirty="0" smtClean="0">
                <a:latin typeface="+mj-ea"/>
                <a:ea typeface="+mj-ea"/>
              </a:rPr>
              <a:t>）装置表示画面に装置表示し、装置アイコンクリックにて</a:t>
            </a:r>
            <a:r>
              <a:rPr lang="en-US" altLang="ja-JP" sz="1200" dirty="0" smtClean="0">
                <a:latin typeface="+mj-ea"/>
                <a:ea typeface="+mj-ea"/>
              </a:rPr>
              <a:t>WEB</a:t>
            </a:r>
            <a:r>
              <a:rPr lang="ja-JP" altLang="en-US" sz="1200" dirty="0" smtClean="0">
                <a:latin typeface="+mj-ea"/>
                <a:ea typeface="+mj-ea"/>
              </a:rPr>
              <a:t>接続にて装置</a:t>
            </a:r>
            <a:r>
              <a:rPr lang="en-US" altLang="ja-JP" sz="1200" dirty="0" smtClean="0">
                <a:latin typeface="+mj-ea"/>
                <a:ea typeface="+mj-ea"/>
              </a:rPr>
              <a:t>HP</a:t>
            </a:r>
            <a:r>
              <a:rPr lang="ja-JP" altLang="en-US" sz="1200" dirty="0" smtClean="0">
                <a:latin typeface="+mj-ea"/>
                <a:ea typeface="+mj-ea"/>
              </a:rPr>
              <a:t>に接続表示すること。</a:t>
            </a:r>
            <a:endParaRPr lang="en-US" altLang="ja-JP" sz="1200" dirty="0" smtClean="0">
              <a:latin typeface="+mj-ea"/>
              <a:ea typeface="+mj-ea"/>
            </a:endParaRPr>
          </a:p>
          <a:p>
            <a:endParaRPr lang="en-US" altLang="ja-JP" sz="1200" dirty="0" smtClean="0">
              <a:latin typeface="+mj-ea"/>
              <a:ea typeface="+mj-ea"/>
            </a:endParaRPr>
          </a:p>
          <a:p>
            <a:r>
              <a:rPr lang="ja-JP" altLang="en-US" sz="1200" dirty="0">
                <a:latin typeface="+mj-ea"/>
                <a:ea typeface="+mj-ea"/>
              </a:rPr>
              <a:t>３</a:t>
            </a:r>
            <a:r>
              <a:rPr lang="ja-JP" altLang="en-US" sz="1200" dirty="0" smtClean="0">
                <a:latin typeface="+mj-ea"/>
                <a:ea typeface="+mj-ea"/>
              </a:rPr>
              <a:t>）システム</a:t>
            </a:r>
            <a:r>
              <a:rPr lang="ja-JP" altLang="en-US" sz="1200" dirty="0">
                <a:latin typeface="+mj-ea"/>
                <a:ea typeface="+mj-ea"/>
              </a:rPr>
              <a:t>構成表示画面に装置表示し</a:t>
            </a:r>
            <a:r>
              <a:rPr lang="ja-JP" altLang="en-US" sz="1200" dirty="0" smtClean="0">
                <a:latin typeface="+mj-ea"/>
                <a:ea typeface="+mj-ea"/>
              </a:rPr>
              <a:t>、</a:t>
            </a:r>
            <a:r>
              <a:rPr lang="ja-JP" altLang="en-US" sz="1200" dirty="0">
                <a:latin typeface="+mj-ea"/>
              </a:rPr>
              <a:t>装置アイコンクリックにて</a:t>
            </a:r>
            <a:r>
              <a:rPr lang="en-US" altLang="ja-JP" sz="1200" dirty="0">
                <a:latin typeface="+mj-ea"/>
              </a:rPr>
              <a:t>WEB</a:t>
            </a:r>
            <a:r>
              <a:rPr lang="ja-JP" altLang="en-US" sz="1200" dirty="0">
                <a:latin typeface="+mj-ea"/>
              </a:rPr>
              <a:t>接続にて装置</a:t>
            </a:r>
            <a:r>
              <a:rPr lang="en-US" altLang="ja-JP" sz="1200" dirty="0">
                <a:latin typeface="+mj-ea"/>
              </a:rPr>
              <a:t>HP</a:t>
            </a:r>
            <a:r>
              <a:rPr lang="ja-JP" altLang="en-US" sz="1200" dirty="0">
                <a:latin typeface="+mj-ea"/>
              </a:rPr>
              <a:t>に接続表示すること</a:t>
            </a:r>
            <a:r>
              <a:rPr lang="ja-JP" altLang="en-US" sz="1200" dirty="0" smtClean="0">
                <a:latin typeface="+mj-ea"/>
              </a:rPr>
              <a:t>。</a:t>
            </a:r>
            <a:endParaRPr lang="en-US" altLang="ja-JP" sz="1200" dirty="0" smtClean="0">
              <a:latin typeface="+mj-ea"/>
            </a:endParaRPr>
          </a:p>
          <a:p>
            <a:endParaRPr lang="en-US" altLang="ja-JP" sz="1200" dirty="0" smtClean="0">
              <a:latin typeface="+mj-ea"/>
            </a:endParaRPr>
          </a:p>
          <a:p>
            <a:r>
              <a:rPr lang="ja-JP" altLang="en-US" sz="1200" dirty="0">
                <a:latin typeface="+mj-ea"/>
              </a:rPr>
              <a:t>４</a:t>
            </a:r>
            <a:r>
              <a:rPr lang="ja-JP" altLang="en-US" sz="1200" dirty="0" smtClean="0">
                <a:latin typeface="+mj-ea"/>
              </a:rPr>
              <a:t>）</a:t>
            </a:r>
            <a:r>
              <a:rPr lang="ja-JP" altLang="en-US" sz="1200" dirty="0">
                <a:latin typeface="+mj-ea"/>
              </a:rPr>
              <a:t>接続した</a:t>
            </a:r>
            <a:r>
              <a:rPr lang="en-US" altLang="ja-JP" sz="1200" dirty="0">
                <a:latin typeface="+mj-ea"/>
              </a:rPr>
              <a:t>HP</a:t>
            </a:r>
            <a:r>
              <a:rPr lang="ja-JP" altLang="en-US" sz="1200" dirty="0">
                <a:latin typeface="+mj-ea"/>
              </a:rPr>
              <a:t>は「日本語」で表示すること。</a:t>
            </a:r>
            <a:endParaRPr lang="en-US" altLang="ja-JP" sz="1200" dirty="0">
              <a:latin typeface="+mj-ea"/>
            </a:endParaRPr>
          </a:p>
          <a:p>
            <a:endParaRPr lang="en-US" altLang="ja-JP" sz="1200" dirty="0" smtClean="0">
              <a:latin typeface="+mj-ea"/>
              <a:ea typeface="+mj-ea"/>
            </a:endParaRPr>
          </a:p>
          <a:p>
            <a:r>
              <a:rPr lang="ja-JP" altLang="en-US" sz="1200" dirty="0">
                <a:latin typeface="+mj-ea"/>
                <a:ea typeface="+mj-ea"/>
              </a:rPr>
              <a:t>５</a:t>
            </a:r>
            <a:r>
              <a:rPr lang="ja-JP" altLang="en-US" sz="1200" dirty="0" smtClean="0">
                <a:latin typeface="+mj-ea"/>
                <a:ea typeface="+mj-ea"/>
              </a:rPr>
              <a:t>）</a:t>
            </a:r>
            <a:r>
              <a:rPr lang="en-US" altLang="ja-JP" sz="1200" dirty="0" smtClean="0">
                <a:latin typeface="+mj-ea"/>
                <a:ea typeface="+mj-ea"/>
              </a:rPr>
              <a:t>TRAP</a:t>
            </a:r>
            <a:r>
              <a:rPr lang="ja-JP" altLang="en-US" sz="1200" dirty="0" smtClean="0">
                <a:latin typeface="+mj-ea"/>
                <a:ea typeface="+mj-ea"/>
              </a:rPr>
              <a:t>受信した装置アイコンを警報状態色別にて点滅すること。（他装置と同じ）</a:t>
            </a:r>
            <a:endParaRPr lang="en-US" altLang="ja-JP" sz="1200" dirty="0" smtClean="0">
              <a:latin typeface="+mj-ea"/>
              <a:ea typeface="+mj-ea"/>
            </a:endParaRPr>
          </a:p>
          <a:p>
            <a:endParaRPr lang="en-US" altLang="ja-JP" sz="1200" dirty="0" smtClean="0">
              <a:latin typeface="+mj-ea"/>
              <a:ea typeface="+mj-ea"/>
            </a:endParaRPr>
          </a:p>
          <a:p>
            <a:r>
              <a:rPr lang="ja-JP" altLang="en-US" sz="1200" dirty="0">
                <a:latin typeface="+mj-ea"/>
                <a:ea typeface="+mj-ea"/>
              </a:rPr>
              <a:t>６</a:t>
            </a:r>
            <a:r>
              <a:rPr lang="ja-JP" altLang="en-US" sz="1200" dirty="0" smtClean="0">
                <a:latin typeface="+mj-ea"/>
                <a:ea typeface="+mj-ea"/>
              </a:rPr>
              <a:t>）</a:t>
            </a:r>
            <a:r>
              <a:rPr lang="en-US" altLang="ja-JP" sz="1200" dirty="0" smtClean="0">
                <a:latin typeface="+mj-ea"/>
                <a:ea typeface="+mj-ea"/>
              </a:rPr>
              <a:t>TRAP</a:t>
            </a:r>
            <a:r>
              <a:rPr lang="ja-JP" altLang="en-US" sz="1200" dirty="0" smtClean="0">
                <a:latin typeface="+mj-ea"/>
                <a:ea typeface="+mj-ea"/>
              </a:rPr>
              <a:t>受信にて色別表示した装置アイコンの点滅を解除できること。（他装置と同じ）</a:t>
            </a:r>
            <a:endParaRPr lang="en-US" altLang="ja-JP" sz="1200" dirty="0" smtClean="0">
              <a:latin typeface="+mj-ea"/>
              <a:ea typeface="+mj-ea"/>
            </a:endParaRPr>
          </a:p>
          <a:p>
            <a:endParaRPr lang="en-US" altLang="ja-JP" sz="1200" dirty="0" smtClean="0">
              <a:latin typeface="+mj-ea"/>
              <a:ea typeface="+mj-ea"/>
            </a:endParaRPr>
          </a:p>
          <a:p>
            <a:r>
              <a:rPr lang="ja-JP" altLang="en-US" sz="1200" dirty="0">
                <a:latin typeface="+mj-ea"/>
              </a:rPr>
              <a:t>７</a:t>
            </a:r>
            <a:r>
              <a:rPr lang="ja-JP" altLang="en-US" sz="1200" dirty="0" smtClean="0">
                <a:latin typeface="+mj-ea"/>
              </a:rPr>
              <a:t>） </a:t>
            </a:r>
            <a:r>
              <a:rPr lang="ja-JP" altLang="en-US" sz="1200" dirty="0">
                <a:latin typeface="+mj-ea"/>
              </a:rPr>
              <a:t>「</a:t>
            </a:r>
            <a:r>
              <a:rPr lang="ja-JP" altLang="en-US" sz="1200" dirty="0" smtClean="0">
                <a:latin typeface="+mj-ea"/>
              </a:rPr>
              <a:t>メール送信アプリケーション」ソフトにも対応させること。</a:t>
            </a:r>
            <a:r>
              <a:rPr lang="ja-JP" altLang="en-US" sz="1200" dirty="0">
                <a:latin typeface="+mj-ea"/>
              </a:rPr>
              <a:t>（他装置と同じ</a:t>
            </a:r>
            <a:r>
              <a:rPr lang="ja-JP" altLang="en-US" sz="1200" dirty="0" smtClean="0">
                <a:latin typeface="+mj-ea"/>
              </a:rPr>
              <a:t>）</a:t>
            </a:r>
            <a:endParaRPr lang="en-US" altLang="ja-JP" sz="1200" dirty="0">
              <a:latin typeface="+mj-ea"/>
            </a:endParaRPr>
          </a:p>
          <a:p>
            <a:endParaRPr lang="en-US" altLang="ja-JP" sz="1200" dirty="0" smtClean="0">
              <a:latin typeface="+mj-ea"/>
              <a:ea typeface="+mj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65804" y="1005580"/>
            <a:ext cx="77768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latin typeface="+mj-ea"/>
                <a:ea typeface="+mj-ea"/>
              </a:rPr>
              <a:t>　はじめに、本装置は</a:t>
            </a:r>
            <a:r>
              <a:rPr kumimoji="1" lang="en-US" altLang="ja-JP" sz="1200" dirty="0" smtClean="0">
                <a:latin typeface="+mj-ea"/>
                <a:ea typeface="+mj-ea"/>
              </a:rPr>
              <a:t>WEB</a:t>
            </a:r>
            <a:r>
              <a:rPr kumimoji="1" lang="ja-JP" altLang="en-US" sz="1200" dirty="0" smtClean="0">
                <a:latin typeface="+mj-ea"/>
                <a:ea typeface="+mj-ea"/>
              </a:rPr>
              <a:t>ベースの管理をサポートしていますので、装置設定および監視は装置</a:t>
            </a:r>
            <a:r>
              <a:rPr kumimoji="1" lang="en-US" altLang="ja-JP" sz="1200" dirty="0" smtClean="0">
                <a:latin typeface="+mj-ea"/>
                <a:ea typeface="+mj-ea"/>
              </a:rPr>
              <a:t>H</a:t>
            </a:r>
            <a:r>
              <a:rPr kumimoji="1" lang="ja-JP" altLang="en-US" sz="1200" dirty="0" smtClean="0">
                <a:latin typeface="+mj-ea"/>
                <a:ea typeface="+mj-ea"/>
              </a:rPr>
              <a:t>Ｐより行いますが、</a:t>
            </a:r>
            <a:endParaRPr kumimoji="1" lang="en-US" altLang="ja-JP" sz="1200" dirty="0" smtClean="0">
              <a:latin typeface="+mj-ea"/>
              <a:ea typeface="+mj-ea"/>
            </a:endParaRPr>
          </a:p>
          <a:p>
            <a:r>
              <a:rPr lang="ja-JP" altLang="en-US" sz="1200" b="1" dirty="0">
                <a:latin typeface="+mj-ea"/>
                <a:ea typeface="+mj-ea"/>
              </a:rPr>
              <a:t>故障</a:t>
            </a:r>
            <a:r>
              <a:rPr lang="ja-JP" altLang="en-US" sz="1200" b="1" dirty="0" smtClean="0">
                <a:latin typeface="+mj-ea"/>
                <a:ea typeface="+mj-ea"/>
              </a:rPr>
              <a:t>発生検知</a:t>
            </a:r>
            <a:r>
              <a:rPr lang="ja-JP" altLang="en-US" sz="1200" dirty="0" smtClean="0">
                <a:latin typeface="+mj-ea"/>
                <a:ea typeface="+mj-ea"/>
              </a:rPr>
              <a:t>および</a:t>
            </a:r>
            <a:r>
              <a:rPr lang="ja-JP" altLang="en-US" sz="1200" b="1" dirty="0" smtClean="0">
                <a:latin typeface="+mj-ea"/>
                <a:ea typeface="+mj-ea"/>
              </a:rPr>
              <a:t>運用者への発生通知</a:t>
            </a:r>
            <a:r>
              <a:rPr lang="ja-JP" altLang="en-US" sz="1200" dirty="0" smtClean="0">
                <a:latin typeface="+mj-ea"/>
                <a:ea typeface="+mj-ea"/>
              </a:rPr>
              <a:t>は</a:t>
            </a:r>
            <a:r>
              <a:rPr lang="ja-JP" altLang="en-US" sz="1200" dirty="0">
                <a:latin typeface="+mj-ea"/>
                <a:ea typeface="+mj-ea"/>
              </a:rPr>
              <a:t>フォ</a:t>
            </a:r>
            <a:r>
              <a:rPr lang="ja-JP" altLang="en-US" sz="1200" dirty="0" smtClean="0">
                <a:latin typeface="+mj-ea"/>
                <a:ea typeface="+mj-ea"/>
              </a:rPr>
              <a:t>トニック監視ツールで対応したいと思います。</a:t>
            </a:r>
            <a:endParaRPr lang="en-US" altLang="ja-JP" sz="1200" dirty="0" smtClean="0">
              <a:latin typeface="+mj-ea"/>
              <a:ea typeface="+mj-ea"/>
            </a:endParaRPr>
          </a:p>
        </p:txBody>
      </p:sp>
      <p:sp>
        <p:nvSpPr>
          <p:cNvPr id="6" name="テキスト ボックス 3"/>
          <p:cNvSpPr txBox="1"/>
          <p:nvPr/>
        </p:nvSpPr>
        <p:spPr>
          <a:xfrm>
            <a:off x="475928" y="285850"/>
            <a:ext cx="774763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600" smtClean="0">
                <a:latin typeface="+mj-ea"/>
              </a:rPr>
              <a:t>Mong muốn thêm các chức năng như dưới đây cho Tool giám sát cùng với việc cài đặt </a:t>
            </a:r>
          </a:p>
          <a:p>
            <a:r>
              <a:rPr lang="en-US" altLang="ja-JP" sz="1600" smtClean="0">
                <a:latin typeface="+mj-ea"/>
              </a:rPr>
              <a:t>thiết bị kích sóng Plus Repeater Access ( cài đặt WDM)</a:t>
            </a:r>
            <a:endParaRPr lang="ja-JP" altLang="en-US" sz="1600" dirty="0">
              <a:latin typeface="+mj-ea"/>
            </a:endParaRPr>
          </a:p>
        </p:txBody>
      </p:sp>
      <p:sp>
        <p:nvSpPr>
          <p:cNvPr id="7" name="テキスト ボックス 1"/>
          <p:cNvSpPr txBox="1"/>
          <p:nvPr/>
        </p:nvSpPr>
        <p:spPr>
          <a:xfrm>
            <a:off x="467544" y="982469"/>
            <a:ext cx="803803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smtClean="0">
                <a:latin typeface="+mj-ea"/>
                <a:ea typeface="+mj-ea"/>
              </a:rPr>
              <a:t>Lúc đầu chỉ support quản lý kiểu web base  nên code cài đặt và giá sát chỉ cần sử dụng thiết bị HP</a:t>
            </a:r>
            <a:r>
              <a:rPr lang="en-US" altLang="ja-JP" sz="1200" smtClean="0">
                <a:solidFill>
                  <a:srgbClr val="FF0000"/>
                </a:solidFill>
                <a:latin typeface="+mj-ea"/>
                <a:ea typeface="+mj-ea"/>
              </a:rPr>
              <a:t>??</a:t>
            </a:r>
            <a:r>
              <a:rPr lang="en-US" altLang="ja-JP" sz="1200" smtClean="0">
                <a:latin typeface="+mj-ea"/>
                <a:ea typeface="+mj-ea"/>
              </a:rPr>
              <a:t>thôi, nhưng phần detect các sự cố phát sinh và các thông báo gửi cho người vận hành thì muốn xử lý bằng tool giám sát của Photonic</a:t>
            </a:r>
            <a:endParaRPr lang="en-US" altLang="ja-JP" sz="1200" dirty="0" smtClean="0">
              <a:latin typeface="+mj-ea"/>
              <a:ea typeface="+mj-ea"/>
            </a:endParaRPr>
          </a:p>
        </p:txBody>
      </p:sp>
      <p:sp>
        <p:nvSpPr>
          <p:cNvPr id="8" name="テキスト ボックス 4"/>
          <p:cNvSpPr txBox="1"/>
          <p:nvPr/>
        </p:nvSpPr>
        <p:spPr>
          <a:xfrm>
            <a:off x="683568" y="1988840"/>
            <a:ext cx="8550739" cy="53245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1)Chức </a:t>
            </a:r>
            <a:r>
              <a:rPr lang="en-US" altLang="ja-JP" sz="1200">
                <a:latin typeface="Tahoma" pitchFamily="34" charset="0"/>
                <a:ea typeface="Tahoma" pitchFamily="34" charset="0"/>
                <a:cs typeface="Tahoma" pitchFamily="34" charset="0"/>
              </a:rPr>
              <a:t>năng hiển thị cảnh báo trên “màn hình hiển thị cảnh báo Real time” và “màn hình hiển thị toàn bộ lịch sử </a:t>
            </a:r>
            <a:r>
              <a:rPr lang="en-US" altLang="ja-JP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thông</a:t>
            </a:r>
          </a:p>
          <a:p>
            <a:r>
              <a:rPr lang="en-US" altLang="ja-JP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ja-JP" sz="1200">
                <a:latin typeface="Tahoma" pitchFamily="34" charset="0"/>
                <a:ea typeface="Tahoma" pitchFamily="34" charset="0"/>
                <a:cs typeface="Tahoma" pitchFamily="34" charset="0"/>
              </a:rPr>
              <a:t>báo” tùy theo tín hiệu nhận được từ thiết bị cảnh báo TRAP.</a:t>
            </a:r>
          </a:p>
          <a:p>
            <a:r>
              <a:rPr lang="en-US" altLang="ja-JP" sz="1200">
                <a:latin typeface="Tahoma" pitchFamily="34" charset="0"/>
                <a:ea typeface="Tahoma" pitchFamily="34" charset="0"/>
                <a:cs typeface="Tahoma" pitchFamily="34" charset="0"/>
              </a:rPr>
              <a:t>(giống với các thiết bị khác</a:t>
            </a:r>
            <a:r>
              <a:rPr lang="en-US" altLang="ja-JP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r>
              <a:rPr lang="en-US" altLang="ja-JP" sz="1200">
                <a:latin typeface="Tahoma" pitchFamily="34" charset="0"/>
                <a:ea typeface="Tahoma" pitchFamily="34" charset="0"/>
                <a:cs typeface="Tahoma" pitchFamily="34" charset="0"/>
              </a:rPr>
              <a:t>Các </a:t>
            </a:r>
            <a:r>
              <a:rPr lang="en-US" altLang="ja-JP" sz="1200" b="1">
                <a:latin typeface="Tahoma" pitchFamily="34" charset="0"/>
                <a:ea typeface="Tahoma" pitchFamily="34" charset="0"/>
                <a:cs typeface="Tahoma" pitchFamily="34" charset="0"/>
              </a:rPr>
              <a:t>packet</a:t>
            </a:r>
            <a:r>
              <a:rPr lang="en-US" altLang="ja-JP" sz="1200">
                <a:latin typeface="Tahoma" pitchFamily="34" charset="0"/>
                <a:ea typeface="Tahoma" pitchFamily="34" charset="0"/>
                <a:cs typeface="Tahoma" pitchFamily="34" charset="0"/>
              </a:rPr>
              <a:t> cần cài đặt cho thiết bị như sau:</a:t>
            </a:r>
          </a:p>
          <a:p>
            <a:endParaRPr lang="en-US" altLang="ja-JP" sz="12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ja-JP" altLang="en-US" sz="1200">
                <a:latin typeface="+mj-ea"/>
              </a:rPr>
              <a:t>　・</a:t>
            </a:r>
            <a:r>
              <a:rPr lang="en-US" altLang="ja-JP" sz="1200">
                <a:latin typeface="+mj-ea"/>
              </a:rPr>
              <a:t>Plus Reperater Access XG card</a:t>
            </a:r>
            <a:r>
              <a:rPr lang="ja-JP" altLang="en-US" sz="1200">
                <a:latin typeface="+mj-ea"/>
              </a:rPr>
              <a:t>　（</a:t>
            </a:r>
            <a:r>
              <a:rPr lang="en-US" altLang="ja-JP" sz="1200">
                <a:latin typeface="+mj-ea"/>
              </a:rPr>
              <a:t>10GbE)</a:t>
            </a:r>
          </a:p>
          <a:p>
            <a:r>
              <a:rPr lang="ja-JP" altLang="en-US" sz="1200">
                <a:latin typeface="+mj-ea"/>
              </a:rPr>
              <a:t>　　　・</a:t>
            </a:r>
            <a:r>
              <a:rPr lang="en-US" altLang="ja-JP" sz="1200">
                <a:latin typeface="+mj-ea"/>
              </a:rPr>
              <a:t>Plus Reperater Access 1000 card</a:t>
            </a:r>
            <a:r>
              <a:rPr lang="ja-JP" altLang="en-US" sz="1200">
                <a:latin typeface="+mj-ea"/>
              </a:rPr>
              <a:t>　（</a:t>
            </a:r>
            <a:r>
              <a:rPr lang="en-US" altLang="ja-JP" sz="1200">
                <a:latin typeface="+mj-ea"/>
              </a:rPr>
              <a:t>GbE)</a:t>
            </a:r>
          </a:p>
          <a:p>
            <a:r>
              <a:rPr lang="ja-JP" altLang="en-US" sz="1200">
                <a:latin typeface="+mj-ea"/>
              </a:rPr>
              <a:t>　　　・</a:t>
            </a:r>
            <a:r>
              <a:rPr lang="en-US" altLang="ja-JP" sz="1200">
                <a:latin typeface="+mj-ea"/>
              </a:rPr>
              <a:t>Plus Reperater Access –NMC card</a:t>
            </a:r>
            <a:r>
              <a:rPr lang="ja-JP" altLang="en-US" sz="1200">
                <a:latin typeface="+mj-ea"/>
              </a:rPr>
              <a:t>　</a:t>
            </a:r>
            <a:r>
              <a:rPr lang="ja-JP" altLang="en-US" sz="1200" smtClean="0">
                <a:latin typeface="+mj-ea"/>
              </a:rPr>
              <a:t>（</a:t>
            </a:r>
            <a:r>
              <a:rPr lang="en-US" altLang="ja-JP" sz="1200" smtClean="0">
                <a:latin typeface="+mj-ea"/>
              </a:rPr>
              <a:t>quản lý)</a:t>
            </a:r>
            <a:endParaRPr lang="en-US" altLang="ja-JP" sz="1200">
              <a:latin typeface="+mj-ea"/>
            </a:endParaRPr>
          </a:p>
          <a:p>
            <a:endParaRPr lang="en-US" altLang="ja-JP" sz="1200" dirty="0">
              <a:latin typeface="+mj-ea"/>
            </a:endParaRPr>
          </a:p>
          <a:p>
            <a:endParaRPr kumimoji="1" lang="en-US" altLang="ja-JP" sz="1200" dirty="0" smtClean="0">
              <a:latin typeface="+mj-ea"/>
              <a:ea typeface="+mj-ea"/>
            </a:endParaRPr>
          </a:p>
          <a:p>
            <a:r>
              <a:rPr lang="ja-JP" altLang="en-US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２</a:t>
            </a:r>
            <a:r>
              <a:rPr kumimoji="1" lang="ja-JP" altLang="en-US" sz="12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）装置表示画面に装置表示し、装置アイコンクリックにて</a:t>
            </a:r>
            <a:r>
              <a:rPr lang="en-US" altLang="ja-JP" sz="12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WEB</a:t>
            </a:r>
            <a:r>
              <a:rPr lang="ja-JP" altLang="en-US" sz="12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接続にて装置</a:t>
            </a:r>
            <a:r>
              <a:rPr lang="en-US" altLang="ja-JP" sz="12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HP</a:t>
            </a:r>
            <a:r>
              <a:rPr lang="ja-JP" altLang="en-US" sz="12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に接続表示するこ</a:t>
            </a:r>
            <a:r>
              <a:rPr lang="ja-JP" altLang="en-US" sz="12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と。</a:t>
            </a:r>
            <a:endParaRPr lang="en-US" altLang="ja-JP" sz="120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r>
              <a:rPr lang="en-US" altLang="ja-JP" sz="1200" smtClean="0">
                <a:latin typeface="+mj-ea"/>
                <a:ea typeface="+mj-ea"/>
              </a:rPr>
              <a:t>2) Hiển thị thiết bị trên màn hình hiển thị thiết bị, bấm vào icon thiết bị -&gt; kết nối web-&gt;hiên rthij kết nối thiết bị HP</a:t>
            </a:r>
            <a:endParaRPr lang="en-US" altLang="ja-JP" sz="1200" dirty="0" smtClean="0">
              <a:latin typeface="+mj-ea"/>
              <a:ea typeface="+mj-ea"/>
            </a:endParaRPr>
          </a:p>
          <a:p>
            <a:endParaRPr lang="en-US" altLang="ja-JP" sz="1200" dirty="0" smtClean="0">
              <a:latin typeface="+mj-ea"/>
              <a:ea typeface="+mj-ea"/>
            </a:endParaRPr>
          </a:p>
          <a:p>
            <a:r>
              <a:rPr lang="ja-JP" altLang="en-US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３</a:t>
            </a:r>
            <a:r>
              <a:rPr lang="ja-JP" altLang="en-US" sz="12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）システム</a:t>
            </a:r>
            <a:r>
              <a:rPr lang="ja-JP" altLang="en-US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構成表示画面に装置表示し</a:t>
            </a:r>
            <a:r>
              <a:rPr lang="ja-JP" altLang="en-US" sz="12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、</a:t>
            </a:r>
            <a:r>
              <a:rPr lang="ja-JP" altLang="en-US" sz="12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装置アイコンクリックにて</a:t>
            </a:r>
            <a:r>
              <a:rPr lang="en-US" altLang="ja-JP" sz="12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WEB</a:t>
            </a:r>
            <a:r>
              <a:rPr lang="ja-JP" altLang="en-US" sz="12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接続にて装置</a:t>
            </a:r>
            <a:r>
              <a:rPr lang="en-US" altLang="ja-JP" sz="12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HP</a:t>
            </a:r>
            <a:r>
              <a:rPr lang="ja-JP" altLang="en-US" sz="12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に接続表示するこ</a:t>
            </a:r>
            <a:r>
              <a:rPr lang="ja-JP" altLang="en-US" sz="1200">
                <a:solidFill>
                  <a:schemeClr val="bg1">
                    <a:lumMod val="65000"/>
                  </a:schemeClr>
                </a:solidFill>
                <a:latin typeface="+mj-ea"/>
              </a:rPr>
              <a:t>と</a:t>
            </a:r>
            <a:r>
              <a:rPr lang="ja-JP" altLang="en-US" sz="1200" smtClean="0">
                <a:latin typeface="+mj-ea"/>
              </a:rPr>
              <a:t>。</a:t>
            </a:r>
            <a:endParaRPr lang="en-US" altLang="ja-JP" sz="1200" smtClean="0">
              <a:latin typeface="+mj-ea"/>
            </a:endParaRPr>
          </a:p>
          <a:p>
            <a:r>
              <a:rPr lang="en-US" altLang="ja-JP" sz="1200" smtClean="0">
                <a:latin typeface="+mj-ea"/>
              </a:rPr>
              <a:t>3) Trên màn hình cấu tạo hệ thống, bấm vào icon thiết bị -&gt; kết nối WEB-&gt; hiển thị kết nối với thiết bị HP</a:t>
            </a:r>
            <a:endParaRPr lang="en-US" altLang="ja-JP" sz="1200" dirty="0" smtClean="0">
              <a:latin typeface="+mj-ea"/>
            </a:endParaRPr>
          </a:p>
          <a:p>
            <a:endParaRPr lang="en-US" altLang="ja-JP" sz="1200" dirty="0" smtClean="0">
              <a:latin typeface="+mj-ea"/>
            </a:endParaRPr>
          </a:p>
          <a:p>
            <a:r>
              <a:rPr lang="ja-JP" altLang="en-US" sz="12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４</a:t>
            </a:r>
            <a:r>
              <a:rPr lang="ja-JP" altLang="en-US" sz="1200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）</a:t>
            </a:r>
            <a:r>
              <a:rPr lang="ja-JP" altLang="en-US" sz="12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接続した</a:t>
            </a:r>
            <a:r>
              <a:rPr lang="en-US" altLang="ja-JP" sz="12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HP</a:t>
            </a:r>
            <a:r>
              <a:rPr lang="ja-JP" altLang="en-US" sz="12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は「日本語」で表示するこ</a:t>
            </a:r>
            <a:r>
              <a:rPr lang="ja-JP" altLang="en-US" sz="1200">
                <a:solidFill>
                  <a:schemeClr val="bg1">
                    <a:lumMod val="65000"/>
                  </a:schemeClr>
                </a:solidFill>
                <a:latin typeface="+mj-ea"/>
              </a:rPr>
              <a:t>と</a:t>
            </a:r>
            <a:r>
              <a:rPr lang="ja-JP" altLang="en-US" sz="120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。</a:t>
            </a:r>
            <a:endParaRPr lang="en-US" altLang="ja-JP" sz="1200" smtClean="0">
              <a:solidFill>
                <a:schemeClr val="bg1">
                  <a:lumMod val="65000"/>
                </a:schemeClr>
              </a:solidFill>
              <a:latin typeface="+mj-ea"/>
            </a:endParaRPr>
          </a:p>
          <a:p>
            <a:r>
              <a:rPr lang="en-US" altLang="ja-JP" sz="1200" smtClean="0">
                <a:latin typeface="+mj-ea"/>
              </a:rPr>
              <a:t>4) Trên thiết bị HP đã kết nối-&gt; hiển thị tiếng Nhật</a:t>
            </a:r>
            <a:endParaRPr lang="en-US" altLang="ja-JP" sz="1200" dirty="0">
              <a:latin typeface="+mj-ea"/>
            </a:endParaRPr>
          </a:p>
          <a:p>
            <a:endParaRPr lang="en-US" altLang="ja-JP" sz="1200" dirty="0" smtClean="0">
              <a:latin typeface="+mj-ea"/>
              <a:ea typeface="+mj-ea"/>
            </a:endParaRPr>
          </a:p>
          <a:p>
            <a:r>
              <a:rPr lang="ja-JP" altLang="en-US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５</a:t>
            </a:r>
            <a:r>
              <a:rPr lang="ja-JP" altLang="en-US" sz="12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）</a:t>
            </a:r>
            <a:r>
              <a:rPr lang="en-US" altLang="ja-JP" sz="12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TRAP</a:t>
            </a:r>
            <a:r>
              <a:rPr lang="ja-JP" altLang="en-US" sz="12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受信した装置アイコンを警報状態色別にて点滅すること。（他装置と同</a:t>
            </a:r>
            <a:r>
              <a:rPr lang="ja-JP" altLang="en-US" sz="12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じ）</a:t>
            </a:r>
            <a:endParaRPr lang="en-US" altLang="ja-JP" sz="120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r>
              <a:rPr lang="en-US" altLang="ja-JP" sz="1200" smtClean="0">
                <a:latin typeface="+mj-ea"/>
                <a:ea typeface="+mj-ea"/>
              </a:rPr>
              <a:t>5)Nháy sáng icon thiết bị nhận tín hiệu TRAP bằng màu khác nhau theo trạng thái </a:t>
            </a:r>
            <a:r>
              <a:rPr lang="en-US" altLang="ja-JP" sz="1200" smtClean="0">
                <a:latin typeface="+mj-ea"/>
                <a:ea typeface="+mj-ea"/>
              </a:rPr>
              <a:t>(làm  </a:t>
            </a:r>
            <a:r>
              <a:rPr lang="en-US" altLang="ja-JP" sz="1200" smtClean="0">
                <a:latin typeface="+mj-ea"/>
                <a:ea typeface="+mj-ea"/>
              </a:rPr>
              <a:t>giống các thiết bị khác )</a:t>
            </a:r>
            <a:endParaRPr lang="en-US" altLang="ja-JP" sz="1200" dirty="0" smtClean="0">
              <a:latin typeface="+mj-ea"/>
              <a:ea typeface="+mj-ea"/>
            </a:endParaRPr>
          </a:p>
          <a:p>
            <a:endParaRPr lang="en-US" altLang="ja-JP" sz="1200" dirty="0" smtClean="0">
              <a:latin typeface="+mj-ea"/>
              <a:ea typeface="+mj-ea"/>
            </a:endParaRPr>
          </a:p>
          <a:p>
            <a:r>
              <a:rPr lang="ja-JP" altLang="en-US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６</a:t>
            </a:r>
            <a:r>
              <a:rPr lang="ja-JP" altLang="en-US" sz="12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）</a:t>
            </a:r>
            <a:r>
              <a:rPr lang="en-US" altLang="ja-JP" sz="12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TRAP</a:t>
            </a:r>
            <a:r>
              <a:rPr lang="ja-JP" altLang="en-US" sz="12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受信にて色別表示した装置アイコンの点滅を解除できること。（他装置と同</a:t>
            </a:r>
            <a:r>
              <a:rPr lang="ja-JP" altLang="en-US" sz="12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じ）</a:t>
            </a:r>
            <a:endParaRPr lang="en-US" altLang="ja-JP" sz="120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r>
              <a:rPr lang="en-US" altLang="ja-JP" sz="1200" smtClean="0">
                <a:latin typeface="+mj-ea"/>
                <a:ea typeface="+mj-ea"/>
              </a:rPr>
              <a:t>6) Có thể tắt nháy sáng icon thiết bị bằng màu khác nhau trên thiết bị nhận tín hiệu TRAP</a:t>
            </a:r>
            <a:r>
              <a:rPr lang="en-US" altLang="ja-JP" sz="1200">
                <a:latin typeface="+mj-ea"/>
              </a:rPr>
              <a:t> ( </a:t>
            </a:r>
            <a:r>
              <a:rPr lang="en-US" altLang="ja-JP" sz="1200" smtClean="0">
                <a:latin typeface="+mj-ea"/>
              </a:rPr>
              <a:t>làm giống </a:t>
            </a:r>
            <a:r>
              <a:rPr lang="en-US" altLang="ja-JP" sz="1200">
                <a:latin typeface="+mj-ea"/>
              </a:rPr>
              <a:t>các thiết bị khác )</a:t>
            </a:r>
            <a:endParaRPr lang="en-US" altLang="ja-JP" sz="1200" dirty="0" smtClean="0">
              <a:latin typeface="+mj-ea"/>
              <a:ea typeface="+mj-ea"/>
            </a:endParaRPr>
          </a:p>
          <a:p>
            <a:endParaRPr lang="en-US" altLang="ja-JP" sz="12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r>
              <a:rPr lang="ja-JP" altLang="en-US" sz="12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７</a:t>
            </a:r>
            <a:r>
              <a:rPr lang="ja-JP" altLang="en-US" sz="1200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） </a:t>
            </a:r>
            <a:r>
              <a:rPr lang="ja-JP" altLang="en-US" sz="12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「</a:t>
            </a:r>
            <a:r>
              <a:rPr lang="ja-JP" altLang="en-US" sz="1200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メール送信アプリケーション」ソフトにも対応させること。</a:t>
            </a:r>
            <a:r>
              <a:rPr lang="ja-JP" altLang="en-US" sz="12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（他装置と同</a:t>
            </a:r>
            <a:r>
              <a:rPr lang="ja-JP" altLang="en-US" sz="1200">
                <a:solidFill>
                  <a:schemeClr val="bg1">
                    <a:lumMod val="65000"/>
                  </a:schemeClr>
                </a:solidFill>
                <a:latin typeface="+mj-ea"/>
              </a:rPr>
              <a:t>じ</a:t>
            </a:r>
            <a:r>
              <a:rPr lang="ja-JP" altLang="en-US" sz="120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）</a:t>
            </a:r>
            <a:endParaRPr lang="en-US" altLang="ja-JP" sz="1200" smtClean="0">
              <a:solidFill>
                <a:schemeClr val="bg1">
                  <a:lumMod val="65000"/>
                </a:schemeClr>
              </a:solidFill>
              <a:latin typeface="+mj-ea"/>
            </a:endParaRPr>
          </a:p>
          <a:p>
            <a:r>
              <a:rPr lang="en-US" altLang="ja-JP" sz="1200" smtClean="0">
                <a:latin typeface="+mj-ea"/>
              </a:rPr>
              <a:t>7) </a:t>
            </a:r>
            <a:r>
              <a:rPr lang="en-US" altLang="ja-JP" sz="1200">
                <a:latin typeface="Tahoma" pitchFamily="34" charset="0"/>
                <a:ea typeface="Tahoma" pitchFamily="34" charset="0"/>
                <a:cs typeface="Tahoma" pitchFamily="34" charset="0"/>
              </a:rPr>
              <a:t>Software cho phép ứng dụng  gửi mail (giống các thiết bị khác )</a:t>
            </a:r>
            <a:endParaRPr lang="en-US" altLang="ja-JP" sz="1200" dirty="0">
              <a:latin typeface="+mj-ea"/>
            </a:endParaRPr>
          </a:p>
          <a:p>
            <a:endParaRPr lang="en-US" altLang="ja-JP" sz="1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983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6708558" cy="401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57" y="2852936"/>
            <a:ext cx="655566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45224"/>
            <a:ext cx="10668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611560" y="18864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+mj-ea"/>
                <a:ea typeface="+mj-ea"/>
              </a:rPr>
              <a:t>装置</a:t>
            </a:r>
            <a:r>
              <a:rPr kumimoji="1" lang="en-US" altLang="ja-JP" dirty="0" smtClean="0">
                <a:latin typeface="+mj-ea"/>
                <a:ea typeface="+mj-ea"/>
              </a:rPr>
              <a:t>HP</a:t>
            </a:r>
            <a:r>
              <a:rPr kumimoji="1" lang="ja-JP" altLang="en-US" dirty="0" smtClean="0">
                <a:latin typeface="+mj-ea"/>
                <a:ea typeface="+mj-ea"/>
              </a:rPr>
              <a:t>と言語選択（日本</a:t>
            </a:r>
            <a:r>
              <a:rPr kumimoji="1" lang="ja-JP" altLang="en-US" smtClean="0">
                <a:latin typeface="+mj-ea"/>
                <a:ea typeface="+mj-ea"/>
              </a:rPr>
              <a:t>語）</a:t>
            </a:r>
            <a:endParaRPr kumimoji="1" lang="en-US" altLang="ja-JP" smtClean="0">
              <a:latin typeface="+mj-ea"/>
              <a:ea typeface="+mj-ea"/>
            </a:endParaRPr>
          </a:p>
          <a:p>
            <a:r>
              <a:rPr lang="en-US" altLang="ja-JP" smtClean="0">
                <a:latin typeface="+mj-ea"/>
                <a:ea typeface="+mj-ea"/>
              </a:rPr>
              <a:t>Thiết bị HP và chọn lựa ngôn ngữ ( tiếng Nhật)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940152" y="2060848"/>
            <a:ext cx="854721" cy="369332"/>
          </a:xfrm>
          <a:prstGeom prst="rect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English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812360" y="3933056"/>
            <a:ext cx="1374094" cy="646331"/>
          </a:xfrm>
          <a:prstGeom prst="rect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+mj-ea"/>
                <a:ea typeface="+mj-ea"/>
              </a:rPr>
              <a:t>日</a:t>
            </a:r>
            <a:r>
              <a:rPr lang="ja-JP" altLang="en-US">
                <a:latin typeface="+mj-ea"/>
                <a:ea typeface="+mj-ea"/>
              </a:rPr>
              <a:t>本</a:t>
            </a:r>
            <a:r>
              <a:rPr lang="ja-JP" altLang="en-US" smtClean="0">
                <a:latin typeface="+mj-ea"/>
                <a:ea typeface="+mj-ea"/>
              </a:rPr>
              <a:t>語</a:t>
            </a:r>
            <a:endParaRPr lang="en-US" altLang="ja-JP" smtClean="0">
              <a:latin typeface="+mj-ea"/>
              <a:ea typeface="+mj-ea"/>
            </a:endParaRPr>
          </a:p>
          <a:p>
            <a:r>
              <a:rPr kumimoji="1" lang="en-US" altLang="ja-JP" smtClean="0">
                <a:latin typeface="+mj-ea"/>
                <a:ea typeface="+mj-ea"/>
              </a:rPr>
              <a:t>Tiếng Nhật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12549" y="5301208"/>
            <a:ext cx="1464822" cy="115212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683568" y="3068960"/>
            <a:ext cx="864096" cy="43204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971600" y="3501008"/>
            <a:ext cx="288032" cy="18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004375" y="5005476"/>
            <a:ext cx="1137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言語</a:t>
            </a:r>
            <a:r>
              <a:rPr kumimoji="1" lang="ja-JP" altLang="en-US" sz="1200" smtClean="0">
                <a:solidFill>
                  <a:srgbClr val="FF0000"/>
                </a:solidFill>
              </a:rPr>
              <a:t>選択</a:t>
            </a:r>
            <a:endParaRPr kumimoji="1" lang="en-US" altLang="ja-JP" sz="1200" smtClean="0">
              <a:solidFill>
                <a:srgbClr val="FF0000"/>
              </a:solidFill>
            </a:endParaRPr>
          </a:p>
          <a:p>
            <a:r>
              <a:rPr lang="en-US" altLang="ja-JP" sz="1200" smtClean="0">
                <a:solidFill>
                  <a:srgbClr val="FF0000"/>
                </a:solidFill>
              </a:rPr>
              <a:t>Chọn ngôn ngữ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6165304"/>
            <a:ext cx="994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Tiếng Nhật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720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311</Words>
  <Application>Microsoft Office PowerPoint</Application>
  <PresentationFormat>On-screen Show (4:3)</PresentationFormat>
  <Paragraphs>69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​​テーマ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transport</dc:creator>
  <cp:lastModifiedBy>newbie</cp:lastModifiedBy>
  <cp:revision>205</cp:revision>
  <cp:lastPrinted>2016-07-11T02:24:50Z</cp:lastPrinted>
  <dcterms:created xsi:type="dcterms:W3CDTF">2016-07-06T01:58:06Z</dcterms:created>
  <dcterms:modified xsi:type="dcterms:W3CDTF">2016-11-22T01:50:21Z</dcterms:modified>
</cp:coreProperties>
</file>