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8"/>
  </p:notesMasterIdLst>
  <p:sldIdLst>
    <p:sldId id="256" r:id="rId2"/>
    <p:sldId id="258" r:id="rId3"/>
    <p:sldId id="353" r:id="rId4"/>
    <p:sldId id="259" r:id="rId5"/>
    <p:sldId id="260" r:id="rId6"/>
    <p:sldId id="261" r:id="rId7"/>
    <p:sldId id="304" r:id="rId8"/>
    <p:sldId id="306" r:id="rId9"/>
    <p:sldId id="305" r:id="rId10"/>
    <p:sldId id="307" r:id="rId11"/>
    <p:sldId id="266"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8" r:id="rId52"/>
    <p:sldId id="349" r:id="rId53"/>
    <p:sldId id="350" r:id="rId54"/>
    <p:sldId id="351" r:id="rId55"/>
    <p:sldId id="352" r:id="rId56"/>
    <p:sldId id="347"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D8F90F-BB85-430E-9DE5-1485B2A61F09}">
  <a:tblStyle styleId="{A0D8F90F-BB85-430E-9DE5-1485B2A61F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743271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237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26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77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298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008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45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53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447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509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86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3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287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0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07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150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5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032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898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570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747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394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961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971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09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854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826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734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817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869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858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448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677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360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741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2688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1868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243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806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1007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072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8839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074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521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4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044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615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733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1583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6731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126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12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619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69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211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9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20316" y="959820"/>
            <a:ext cx="5333929"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3949516" y="1862480"/>
            <a:ext cx="5209117" cy="5192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800" smtClean="0">
                <a:latin typeface="+mj-lt"/>
              </a:rPr>
              <a:t>Báo cáo bài tập lớn Mã Nguồn Mở</a:t>
            </a:r>
            <a:endParaRPr sz="2800">
              <a:solidFill>
                <a:schemeClr val="dk2"/>
              </a:solidFill>
              <a:latin typeface="+mj-lt"/>
            </a:endParaRPr>
          </a:p>
        </p:txBody>
      </p:sp>
      <p:sp>
        <p:nvSpPr>
          <p:cNvPr id="1885" name="Google Shape;1885;p35"/>
          <p:cNvSpPr txBox="1">
            <a:spLocks noGrp="1"/>
          </p:cNvSpPr>
          <p:nvPr>
            <p:ph type="subTitle" idx="1"/>
          </p:nvPr>
        </p:nvSpPr>
        <p:spPr>
          <a:xfrm>
            <a:off x="5150372" y="2537260"/>
            <a:ext cx="3993628" cy="2598900"/>
          </a:xfrm>
          <a:prstGeom prst="rect">
            <a:avLst/>
          </a:prstGeom>
        </p:spPr>
        <p:txBody>
          <a:bodyPr spcFirstLastPara="1" wrap="square" lIns="91425" tIns="91425" rIns="91425" bIns="91425" anchor="t" anchorCtr="0">
            <a:noAutofit/>
          </a:bodyPr>
          <a:lstStyle/>
          <a:p>
            <a:pPr lvl="0">
              <a:buClr>
                <a:schemeClr val="dk1"/>
              </a:buClr>
              <a:buSzPts val="1100"/>
            </a:pPr>
            <a:r>
              <a:rPr lang="vi-VN" sz="1800" smtClean="0">
                <a:solidFill>
                  <a:schemeClr val="accent1">
                    <a:lumMod val="50000"/>
                  </a:schemeClr>
                </a:solidFill>
                <a:latin typeface="+mj-lt"/>
              </a:rPr>
              <a:t>Đề 27:</a:t>
            </a:r>
            <a:r>
              <a:rPr lang="en-US" sz="1800" err="1">
                <a:solidFill>
                  <a:schemeClr val="accent1">
                    <a:lumMod val="50000"/>
                  </a:schemeClr>
                </a:solidFill>
                <a:latin typeface="Times New Roman" panose="02020603050405020304" pitchFamily="18" charset="0"/>
                <a:cs typeface="Times New Roman" panose="02020603050405020304" pitchFamily="18" charset="0"/>
              </a:rPr>
              <a:t>Tìm</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hiểu</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Git</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GitHub</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Cài</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đặt</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sử</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dụng</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các</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tính</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năng</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cơ</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bản</a:t>
            </a:r>
            <a:r>
              <a:rPr lang="en-US" sz="1800">
                <a:solidFill>
                  <a:schemeClr val="accent1">
                    <a:lumMod val="50000"/>
                  </a:schemeClr>
                </a:solidFill>
                <a:latin typeface="Times New Roman" panose="02020603050405020304" pitchFamily="18" charset="0"/>
                <a:cs typeface="Times New Roman" panose="02020603050405020304" pitchFamily="18" charset="0"/>
              </a:rPr>
              <a:t>, demo </a:t>
            </a:r>
            <a:r>
              <a:rPr lang="en-US" sz="1800" err="1">
                <a:solidFill>
                  <a:schemeClr val="accent1">
                    <a:lumMod val="50000"/>
                  </a:schemeClr>
                </a:solidFill>
                <a:latin typeface="Times New Roman" panose="02020603050405020304" pitchFamily="18" charset="0"/>
                <a:cs typeface="Times New Roman" panose="02020603050405020304" pitchFamily="18" charset="0"/>
              </a:rPr>
              <a:t>và</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nêu</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ưu</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nhược</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điểm</a:t>
            </a:r>
            <a:r>
              <a:rPr lang="en-US" sz="1800">
                <a:solidFill>
                  <a:schemeClr val="accent1">
                    <a:lumMod val="50000"/>
                  </a:schemeClr>
                </a:solidFill>
                <a:latin typeface="Times New Roman" panose="02020603050405020304" pitchFamily="18" charset="0"/>
                <a:cs typeface="Times New Roman" panose="02020603050405020304" pitchFamily="18" charset="0"/>
              </a:rPr>
              <a:t>. So </a:t>
            </a:r>
            <a:r>
              <a:rPr lang="en-US" sz="1800" err="1">
                <a:solidFill>
                  <a:schemeClr val="accent1">
                    <a:lumMod val="50000"/>
                  </a:schemeClr>
                </a:solidFill>
                <a:latin typeface="Times New Roman" panose="02020603050405020304" pitchFamily="18" charset="0"/>
                <a:cs typeface="Times New Roman" panose="02020603050405020304" pitchFamily="18" charset="0"/>
              </a:rPr>
              <a:t>sánh</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với</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các</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phần</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mềm</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nguồn</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đóng</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có</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cùng</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chức</a:t>
            </a:r>
            <a:r>
              <a:rPr lang="en-US" sz="1800">
                <a:solidFill>
                  <a:schemeClr val="accent1">
                    <a:lumMod val="50000"/>
                  </a:schemeClr>
                </a:solidFill>
                <a:latin typeface="Times New Roman" panose="02020603050405020304" pitchFamily="18" charset="0"/>
                <a:cs typeface="Times New Roman" panose="02020603050405020304" pitchFamily="18" charset="0"/>
              </a:rPr>
              <a:t> </a:t>
            </a:r>
            <a:r>
              <a:rPr lang="en-US" sz="1800" err="1">
                <a:solidFill>
                  <a:schemeClr val="accent1">
                    <a:lumMod val="50000"/>
                  </a:schemeClr>
                </a:solidFill>
                <a:latin typeface="Times New Roman" panose="02020603050405020304" pitchFamily="18" charset="0"/>
                <a:cs typeface="Times New Roman" panose="02020603050405020304" pitchFamily="18" charset="0"/>
              </a:rPr>
              <a:t>năng</a:t>
            </a:r>
            <a:r>
              <a:rPr lang="en-US" sz="1800" smtClean="0">
                <a:solidFill>
                  <a:schemeClr val="accent1">
                    <a:lumMod val="50000"/>
                  </a:schemeClr>
                </a:solidFill>
                <a:latin typeface="Times New Roman" panose="02020603050405020304" pitchFamily="18" charset="0"/>
                <a:cs typeface="Times New Roman" panose="02020603050405020304" pitchFamily="18" charset="0"/>
              </a:rPr>
              <a:t>.</a:t>
            </a:r>
            <a:endParaRPr lang="vi-VN" sz="1800" smtClean="0">
              <a:solidFill>
                <a:schemeClr val="accent1">
                  <a:lumMod val="50000"/>
                </a:schemeClr>
              </a:solidFill>
              <a:latin typeface="Times New Roman" panose="02020603050405020304" pitchFamily="18" charset="0"/>
              <a:cs typeface="Times New Roman" panose="02020603050405020304" pitchFamily="18" charset="0"/>
            </a:endParaRPr>
          </a:p>
          <a:p>
            <a:pPr lvl="0">
              <a:buClr>
                <a:schemeClr val="dk1"/>
              </a:buClr>
              <a:buSzPts val="1100"/>
            </a:pPr>
            <a:endParaRPr lang="vi-VN" sz="1800" smtClean="0">
              <a:solidFill>
                <a:schemeClr val="accent1">
                  <a:lumMod val="50000"/>
                </a:schemeClr>
              </a:solidFill>
              <a:latin typeface="Times New Roman" panose="02020603050405020304" pitchFamily="18" charset="0"/>
              <a:cs typeface="Times New Roman" panose="02020603050405020304" pitchFamily="18" charset="0"/>
            </a:endParaRPr>
          </a:p>
          <a:p>
            <a:pPr lvl="0">
              <a:buClr>
                <a:schemeClr val="dk1"/>
              </a:buClr>
              <a:buSzPts val="1100"/>
            </a:pPr>
            <a:r>
              <a:rPr lang="vi-VN" sz="1800" i="1" smtClean="0">
                <a:solidFill>
                  <a:schemeClr val="accent1">
                    <a:lumMod val="50000"/>
                  </a:schemeClr>
                </a:solidFill>
                <a:latin typeface="Times New Roman" panose="02020603050405020304" pitchFamily="18" charset="0"/>
                <a:cs typeface="Times New Roman" panose="02020603050405020304" pitchFamily="18" charset="0"/>
              </a:rPr>
              <a:t>Nhóm 1 - Nguyễn Long Thành - 18A4</a:t>
            </a:r>
            <a:r>
              <a:rPr lang="vi-VN" sz="1800" smtClean="0">
                <a:solidFill>
                  <a:schemeClr val="accent1">
                    <a:lumMod val="50000"/>
                  </a:schemeClr>
                </a:solidFill>
                <a:latin typeface="Times New Roman" panose="02020603050405020304" pitchFamily="18" charset="0"/>
                <a:cs typeface="Times New Roman" panose="02020603050405020304" pitchFamily="18" charset="0"/>
              </a:rPr>
              <a:t> </a:t>
            </a:r>
            <a:endParaRPr sz="1800" smtClean="0">
              <a:solidFill>
                <a:schemeClr val="accent1">
                  <a:lumMod val="50000"/>
                </a:schemeClr>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44" name="Title 1"/>
          <p:cNvSpPr txBox="1">
            <a:spLocks/>
          </p:cNvSpPr>
          <p:nvPr/>
        </p:nvSpPr>
        <p:spPr>
          <a:xfrm>
            <a:off x="1070811" y="0"/>
            <a:ext cx="6978315"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2400" smtClean="0"/>
              <a:t>3. </a:t>
            </a:r>
            <a:r>
              <a:rPr lang="vi-VN" sz="2400" smtClean="0"/>
              <a:t>Lịch sử hình thành của Git</a:t>
            </a:r>
            <a:endParaRPr lang="en-US" sz="2400"/>
          </a:p>
        </p:txBody>
      </p:sp>
      <p:sp>
        <p:nvSpPr>
          <p:cNvPr id="46" name="Subtitle 2"/>
          <p:cNvSpPr>
            <a:spLocks noGrp="1"/>
          </p:cNvSpPr>
          <p:nvPr>
            <p:ph type="subTitle" idx="1"/>
          </p:nvPr>
        </p:nvSpPr>
        <p:spPr>
          <a:xfrm>
            <a:off x="1070811" y="576000"/>
            <a:ext cx="6978315" cy="4567500"/>
          </a:xfrm>
        </p:spPr>
        <p:txBody>
          <a:bodyPr/>
          <a:lstStyle/>
          <a:p>
            <a:pPr marL="285750" indent="-285750" algn="just">
              <a:buFont typeface="Arial" panose="020B0604020202020204" pitchFamily="34" charset="0"/>
              <a:buChar char="•"/>
            </a:pPr>
            <a:r>
              <a:rPr lang="en-US">
                <a:solidFill>
                  <a:schemeClr val="tx1"/>
                </a:solidFill>
              </a:rPr>
              <a:t>Nhân Linux là một dự án phần mềm nguồn mở có phạm vi khá lớn. Trong những năm đầu của quá trình bảo trì nhân Linux (1991–2002), các thay đổi đối với phần mềm đã được phân</a:t>
            </a:r>
            <a:r>
              <a:rPr lang="vi-VN">
                <a:solidFill>
                  <a:schemeClr val="tx1"/>
                </a:solidFill>
              </a:rPr>
              <a:t> phối</a:t>
            </a:r>
            <a:r>
              <a:rPr lang="en-US">
                <a:solidFill>
                  <a:schemeClr val="tx1"/>
                </a:solidFill>
              </a:rPr>
              <a:t>dưới dạng các bản vá lỗi và tệp lưu trữ. Năm 2002, dự án nhân Linux bắt đầu sử dụng DVCS độc quyền có tên là BitKeeper</a:t>
            </a:r>
            <a:r>
              <a:rPr lang="en-US" smtClean="0">
                <a:solidFill>
                  <a:schemeClr val="tx1"/>
                </a:solidFill>
              </a:rPr>
              <a:t>.</a:t>
            </a:r>
            <a:endParaRPr lang="vi-VN" smtClean="0">
              <a:solidFill>
                <a:schemeClr val="tx1"/>
              </a:solidFill>
            </a:endParaRPr>
          </a:p>
          <a:p>
            <a:pPr marL="285750" lvl="0" indent="-285750" algn="just">
              <a:buFont typeface="Arial" panose="020B0604020202020204" pitchFamily="34" charset="0"/>
              <a:buChar char="•"/>
            </a:pPr>
            <a:r>
              <a:rPr lang="en-US">
                <a:solidFill>
                  <a:schemeClr val="tx1"/>
                </a:solidFill>
              </a:rPr>
              <a:t>Vào năm 2005, mối quan hệ giữa cộng đồng phát triển nhân Linux và công ty thương mại đã phát triển BitKeeper đã đổ</a:t>
            </a:r>
            <a:r>
              <a:rPr lang="vi-VN">
                <a:solidFill>
                  <a:schemeClr val="tx1"/>
                </a:solidFill>
              </a:rPr>
              <a:t> vỡ</a:t>
            </a:r>
            <a:r>
              <a:rPr lang="en-US">
                <a:solidFill>
                  <a:schemeClr val="tx1"/>
                </a:solidFill>
              </a:rPr>
              <a:t> và trạng thái miễn phí của công cụ này đã bị thu hồi. Điều này đã thúc đẩy cộng đồng phát triển Linux (và đặc biệt là Linus Torvalds, người tạo ra Linux) phát triển công cụ của riêng họ dựa trên một số bài học mà họ đã học được khi sử dụng BitKeeper.</a:t>
            </a:r>
          </a:p>
          <a:p>
            <a:pPr marL="285750" indent="-285750" algn="jus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08097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3" name="Google Shape;2336;p45"/>
          <p:cNvSpPr txBox="1">
            <a:spLocks noGrp="1"/>
          </p:cNvSpPr>
          <p:nvPr>
            <p:ph type="title"/>
          </p:nvPr>
        </p:nvSpPr>
        <p:spPr>
          <a:xfrm>
            <a:off x="0" y="850733"/>
            <a:ext cx="9144000" cy="7735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9600"/>
              <a:t>II</a:t>
            </a:r>
            <a:endParaRPr sz="9600"/>
          </a:p>
        </p:txBody>
      </p:sp>
      <p:sp>
        <p:nvSpPr>
          <p:cNvPr id="4" name="Rectangle 3"/>
          <p:cNvSpPr/>
          <p:nvPr/>
        </p:nvSpPr>
        <p:spPr>
          <a:xfrm>
            <a:off x="1396290" y="1768157"/>
            <a:ext cx="6351419" cy="1107996"/>
          </a:xfrm>
          <a:prstGeom prst="rect">
            <a:avLst/>
          </a:prstGeom>
        </p:spPr>
        <p:txBody>
          <a:bodyPr wrap="none">
            <a:spAutoFit/>
          </a:bodyPr>
          <a:lstStyle/>
          <a:p>
            <a:r>
              <a:rPr lang="vi-VN" sz="6600">
                <a:latin typeface="Fjalla One"/>
              </a:rPr>
              <a:t>Tìm hiểu </a:t>
            </a:r>
            <a:r>
              <a:rPr lang="vi-VN" sz="6600" smtClean="0">
                <a:latin typeface="Fjalla One"/>
              </a:rPr>
              <a:t>GitHub</a:t>
            </a:r>
            <a:endParaRPr lang="en-US" sz="6600">
              <a:latin typeface="Fjalla One"/>
            </a:endParaRPr>
          </a:p>
        </p:txBody>
      </p:sp>
      <p:pic>
        <p:nvPicPr>
          <p:cNvPr id="2056" name="Picture 8" descr="GitHub Logos and Usage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979" y="2876153"/>
            <a:ext cx="1540040" cy="1540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0"/>
            <a:ext cx="6978315" cy="576000"/>
          </a:xfrm>
        </p:spPr>
        <p:txBody>
          <a:bodyPr/>
          <a:lstStyle/>
          <a:p>
            <a:pPr algn="l"/>
            <a:r>
              <a:rPr lang="vi-VN" sz="2400" smtClean="0"/>
              <a:t>1. Giới thiệu về GitHub</a:t>
            </a:r>
            <a:endParaRPr lang="en-US" sz="2400"/>
          </a:p>
        </p:txBody>
      </p:sp>
      <p:sp>
        <p:nvSpPr>
          <p:cNvPr id="3" name="Subtitle 2"/>
          <p:cNvSpPr>
            <a:spLocks noGrp="1"/>
          </p:cNvSpPr>
          <p:nvPr>
            <p:ph type="subTitle" idx="1"/>
          </p:nvPr>
        </p:nvSpPr>
        <p:spPr>
          <a:xfrm>
            <a:off x="1070811" y="576000"/>
            <a:ext cx="6978315" cy="4567500"/>
          </a:xfrm>
        </p:spPr>
        <p:txBody>
          <a:bodyPr/>
          <a:lstStyle/>
          <a:p>
            <a:pPr marL="285750" lvl="0" indent="-285750" algn="just">
              <a:lnSpc>
                <a:spcPct val="150000"/>
              </a:lnSpc>
              <a:buFont typeface="Arial" panose="020B0604020202020204" pitchFamily="34" charset="0"/>
              <a:buChar char="•"/>
            </a:pPr>
            <a:r>
              <a:rPr lang="en-US" sz="1800">
                <a:solidFill>
                  <a:schemeClr val="tx1"/>
                </a:solidFill>
              </a:rPr>
              <a:t>GitHub là một dịch vụ cung cấp kho lưu trữ mã nguồn Git dựa trên nền web cho các dự án phát triển phần mềm. GitHub cung cấp cả phiên bản trả tiền lẫn miễn phí cho các tài khoản. Các dự án mã nguồn mở sẽ được cung cấp kho lưu trữ miễn phí.</a:t>
            </a:r>
          </a:p>
          <a:p>
            <a:pPr marL="285750" lvl="0" indent="-285750" algn="just">
              <a:lnSpc>
                <a:spcPct val="150000"/>
              </a:lnSpc>
              <a:buFont typeface="Arial" panose="020B0604020202020204" pitchFamily="34" charset="0"/>
              <a:buChar char="•"/>
            </a:pPr>
            <a:r>
              <a:rPr lang="en-US" sz="1800">
                <a:solidFill>
                  <a:schemeClr val="tx1"/>
                </a:solidFill>
              </a:rPr>
              <a:t>Github đã trở thành một yếu tố có sức ảnh hưởng trong cộng đồng phát triển mã nguồn mở. Thậm chí nhiều nhà phát triển đã bắt đầu xem nó là một sự thay thế cho sơ yếu lý lịch và một số nhà tuyển dụng yêu cầu các ứng viên cung cấp một liên kết đến tài khoản Github để đánh giá ứng viên.</a:t>
            </a:r>
          </a:p>
          <a:p>
            <a:endParaRPr lang="en-US">
              <a:solidFill>
                <a:schemeClr val="tx1"/>
              </a:solidFill>
            </a:endParaRPr>
          </a:p>
        </p:txBody>
      </p:sp>
    </p:spTree>
    <p:extLst>
      <p:ext uri="{BB962C8B-B14F-4D97-AF65-F5344CB8AC3E}">
        <p14:creationId xmlns:p14="http://schemas.microsoft.com/office/powerpoint/2010/main" val="23300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0"/>
            <a:ext cx="6978315" cy="576000"/>
          </a:xfrm>
        </p:spPr>
        <p:txBody>
          <a:bodyPr/>
          <a:lstStyle/>
          <a:p>
            <a:pPr algn="l"/>
            <a:r>
              <a:rPr lang="vi-VN" sz="2400" smtClean="0"/>
              <a:t>2. Lịch sử</a:t>
            </a:r>
            <a:endParaRPr lang="en-US" sz="2400"/>
          </a:p>
        </p:txBody>
      </p:sp>
      <p:sp>
        <p:nvSpPr>
          <p:cNvPr id="3" name="Subtitle 2"/>
          <p:cNvSpPr>
            <a:spLocks noGrp="1"/>
          </p:cNvSpPr>
          <p:nvPr>
            <p:ph type="subTitle" idx="1"/>
          </p:nvPr>
        </p:nvSpPr>
        <p:spPr>
          <a:xfrm>
            <a:off x="1070811" y="576000"/>
            <a:ext cx="6978315" cy="4567500"/>
          </a:xfrm>
        </p:spPr>
        <p:txBody>
          <a:bodyPr/>
          <a:lstStyle/>
          <a:p>
            <a:pPr marL="285750" lvl="0" indent="-285750" algn="just">
              <a:lnSpc>
                <a:spcPct val="150000"/>
              </a:lnSpc>
              <a:buFont typeface="Arial" panose="020B0604020202020204" pitchFamily="34" charset="0"/>
              <a:buChar char="•"/>
            </a:pPr>
            <a:r>
              <a:rPr lang="en-US" sz="1800"/>
              <a:t>GitHub được viết bằng Ruby on Rails và Erlang do Tom Preston-Werner, Chris Wanstrath, và PJ Hyett phát triển trang web được đưa ra và chạy chính thức vào tháng 4 năm 2008.</a:t>
            </a:r>
          </a:p>
          <a:p>
            <a:pPr marL="285750" lvl="0" indent="-285750" algn="just">
              <a:lnSpc>
                <a:spcPct val="150000"/>
              </a:lnSpc>
              <a:buFont typeface="Arial" panose="020B0604020202020204" pitchFamily="34" charset="0"/>
              <a:buChar char="•"/>
            </a:pPr>
            <a:r>
              <a:rPr lang="en-US" sz="1800"/>
              <a:t>Tính đến thời điểm tháng 3 năm 2018 Github đang là dịch vụ máy chủ lưu trữ các mã nguồn lập trình lớn nhất thế giới với hơn 25 triệu người dùng và hơn 80 triệu mã nguồn dự án Github đã trở thành một phần không thể thiêu đối với cộng đồng phát triển mã nguồn mở và cộng đồng lập trình viên trên toàn thế giới.</a:t>
            </a:r>
          </a:p>
          <a:p>
            <a:pPr marL="285750" indent="-285750" algn="jus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74155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3" name="Google Shape;2336;p45"/>
          <p:cNvSpPr txBox="1">
            <a:spLocks noGrp="1"/>
          </p:cNvSpPr>
          <p:nvPr>
            <p:ph type="title"/>
          </p:nvPr>
        </p:nvSpPr>
        <p:spPr>
          <a:xfrm>
            <a:off x="0" y="1115428"/>
            <a:ext cx="9144000" cy="7735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9600" smtClean="0"/>
              <a:t>III</a:t>
            </a:r>
            <a:endParaRPr sz="9600"/>
          </a:p>
        </p:txBody>
      </p:sp>
      <p:sp>
        <p:nvSpPr>
          <p:cNvPr id="4" name="Rectangle 3"/>
          <p:cNvSpPr/>
          <p:nvPr/>
        </p:nvSpPr>
        <p:spPr>
          <a:xfrm>
            <a:off x="3020132" y="2249419"/>
            <a:ext cx="3103735" cy="1107996"/>
          </a:xfrm>
          <a:prstGeom prst="rect">
            <a:avLst/>
          </a:prstGeom>
        </p:spPr>
        <p:txBody>
          <a:bodyPr wrap="none">
            <a:spAutoFit/>
          </a:bodyPr>
          <a:lstStyle/>
          <a:p>
            <a:r>
              <a:rPr lang="vi-VN" sz="6600" smtClean="0">
                <a:latin typeface="Fjalla One"/>
              </a:rPr>
              <a:t>Cài đặt </a:t>
            </a:r>
            <a:endParaRPr lang="en-US" sz="6600">
              <a:latin typeface="Fjalla One"/>
            </a:endParaRPr>
          </a:p>
        </p:txBody>
      </p:sp>
    </p:spTree>
    <p:extLst>
      <p:ext uri="{BB962C8B-B14F-4D97-AF65-F5344CB8AC3E}">
        <p14:creationId xmlns:p14="http://schemas.microsoft.com/office/powerpoint/2010/main" val="55392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a) Cài đặt qua công cụ quản lý gói:</a:t>
            </a:r>
            <a:endParaRPr lang="en-US" sz="2400"/>
          </a:p>
        </p:txBody>
      </p:sp>
      <p:sp>
        <p:nvSpPr>
          <p:cNvPr id="3" name="Subtitle 2"/>
          <p:cNvSpPr>
            <a:spLocks noGrp="1"/>
          </p:cNvSpPr>
          <p:nvPr>
            <p:ph type="subTitle" idx="1"/>
          </p:nvPr>
        </p:nvSpPr>
        <p:spPr>
          <a:xfrm>
            <a:off x="1070811" y="866274"/>
            <a:ext cx="6978315" cy="565484"/>
          </a:xfrm>
        </p:spPr>
        <p:txBody>
          <a:bodyPr/>
          <a:lstStyle/>
          <a:p>
            <a:pPr marL="285750" lvl="0" indent="-285750" algn="just">
              <a:buFont typeface="Arial" panose="020B0604020202020204" pitchFamily="34" charset="0"/>
              <a:buChar char="•"/>
            </a:pPr>
            <a:r>
              <a:rPr lang="en-US" sz="1800"/>
              <a:t>Bước</a:t>
            </a:r>
            <a:r>
              <a:rPr lang="vi-VN" sz="1800"/>
              <a:t> 1: Update hệ thống bằng lệnh sudo apt-get update</a:t>
            </a:r>
            <a:endParaRPr lang="en-US" sz="1800"/>
          </a:p>
          <a:p>
            <a:pPr marL="285750" indent="-285750" algn="just">
              <a:buFont typeface="Arial" panose="020B0604020202020204" pitchFamily="34" charset="0"/>
              <a:buChar char="•"/>
            </a:pPr>
            <a:endParaRPr lang="en-US" sz="1800">
              <a:solidFill>
                <a:schemeClr val="tx1"/>
              </a:solidFill>
            </a:endParaRPr>
          </a:p>
        </p:txBody>
      </p:sp>
      <p:pic>
        <p:nvPicPr>
          <p:cNvPr id="10" name="Picture 9"/>
          <p:cNvPicPr/>
          <p:nvPr/>
        </p:nvPicPr>
        <p:blipFill>
          <a:blip r:embed="rId3"/>
          <a:stretch>
            <a:fillRect/>
          </a:stretch>
        </p:blipFill>
        <p:spPr>
          <a:xfrm>
            <a:off x="1106904" y="1455736"/>
            <a:ext cx="6906127" cy="1684593"/>
          </a:xfrm>
          <a:prstGeom prst="rect">
            <a:avLst/>
          </a:prstGeom>
        </p:spPr>
      </p:pic>
    </p:spTree>
    <p:extLst>
      <p:ext uri="{BB962C8B-B14F-4D97-AF65-F5344CB8AC3E}">
        <p14:creationId xmlns:p14="http://schemas.microsoft.com/office/powerpoint/2010/main" val="178864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a) Cài đặt qua công cụ quản lý gói:</a:t>
            </a:r>
            <a:endParaRPr lang="en-US" sz="2400"/>
          </a:p>
        </p:txBody>
      </p:sp>
      <p:sp>
        <p:nvSpPr>
          <p:cNvPr id="3" name="Subtitle 2"/>
          <p:cNvSpPr>
            <a:spLocks noGrp="1"/>
          </p:cNvSpPr>
          <p:nvPr>
            <p:ph type="subTitle" idx="1"/>
          </p:nvPr>
        </p:nvSpPr>
        <p:spPr>
          <a:xfrm>
            <a:off x="1070811" y="866274"/>
            <a:ext cx="6978315" cy="565484"/>
          </a:xfrm>
        </p:spPr>
        <p:txBody>
          <a:bodyPr/>
          <a:lstStyle/>
          <a:p>
            <a:pPr marL="285750" lvl="0" indent="-285750" algn="just">
              <a:buFont typeface="Arial" panose="020B0604020202020204" pitchFamily="34" charset="0"/>
              <a:buChar char="•"/>
            </a:pPr>
            <a:r>
              <a:rPr lang="en-US" sz="1800"/>
              <a:t>Bước</a:t>
            </a:r>
            <a:r>
              <a:rPr lang="vi-VN" sz="1800"/>
              <a:t> 2: Cài đặt git bằng lệnh sudo apt-get install git</a:t>
            </a:r>
            <a:endParaRPr lang="en-US" sz="1800">
              <a:solidFill>
                <a:schemeClr val="tx1"/>
              </a:solidFill>
            </a:endParaRPr>
          </a:p>
        </p:txBody>
      </p:sp>
      <p:pic>
        <p:nvPicPr>
          <p:cNvPr id="5" name="Picture 4"/>
          <p:cNvPicPr/>
          <p:nvPr/>
        </p:nvPicPr>
        <p:blipFill>
          <a:blip r:embed="rId3"/>
          <a:stretch>
            <a:fillRect/>
          </a:stretch>
        </p:blipFill>
        <p:spPr>
          <a:xfrm>
            <a:off x="1052453" y="1431758"/>
            <a:ext cx="6996673" cy="3272589"/>
          </a:xfrm>
          <a:prstGeom prst="rect">
            <a:avLst/>
          </a:prstGeom>
        </p:spPr>
      </p:pic>
    </p:spTree>
    <p:extLst>
      <p:ext uri="{BB962C8B-B14F-4D97-AF65-F5344CB8AC3E}">
        <p14:creationId xmlns:p14="http://schemas.microsoft.com/office/powerpoint/2010/main" val="116644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a) Cài đặt qua công cụ quản lý gói:</a:t>
            </a:r>
            <a:endParaRPr lang="en-US" sz="2400"/>
          </a:p>
        </p:txBody>
      </p:sp>
      <p:sp>
        <p:nvSpPr>
          <p:cNvPr id="3" name="Subtitle 2"/>
          <p:cNvSpPr>
            <a:spLocks noGrp="1"/>
          </p:cNvSpPr>
          <p:nvPr>
            <p:ph type="subTitle" idx="1"/>
          </p:nvPr>
        </p:nvSpPr>
        <p:spPr>
          <a:xfrm>
            <a:off x="1070811" y="866274"/>
            <a:ext cx="6978315" cy="565484"/>
          </a:xfrm>
        </p:spPr>
        <p:txBody>
          <a:bodyPr/>
          <a:lstStyle/>
          <a:p>
            <a:pPr marL="285750" lvl="0" indent="-285750" algn="just">
              <a:buFont typeface="Arial" panose="020B0604020202020204" pitchFamily="34" charset="0"/>
              <a:buChar char="•"/>
            </a:pPr>
            <a:r>
              <a:rPr lang="en-US" sz="1800"/>
              <a:t>Bước</a:t>
            </a:r>
            <a:r>
              <a:rPr lang="vi-VN" sz="1800"/>
              <a:t> 3: Kiểm tra Git đã được cài đặt hay chưa bằng lệnh git</a:t>
            </a:r>
            <a:endParaRPr lang="en-US" sz="1800">
              <a:solidFill>
                <a:schemeClr val="tx1"/>
              </a:solidFill>
            </a:endParaRPr>
          </a:p>
        </p:txBody>
      </p:sp>
      <p:pic>
        <p:nvPicPr>
          <p:cNvPr id="4" name="Picture 3"/>
          <p:cNvPicPr>
            <a:picLocks noChangeAspect="1"/>
          </p:cNvPicPr>
          <p:nvPr/>
        </p:nvPicPr>
        <p:blipFill>
          <a:blip r:embed="rId3"/>
          <a:stretch>
            <a:fillRect/>
          </a:stretch>
        </p:blipFill>
        <p:spPr>
          <a:xfrm>
            <a:off x="1102611" y="1431758"/>
            <a:ext cx="6946515" cy="2839451"/>
          </a:xfrm>
          <a:prstGeom prst="rect">
            <a:avLst/>
          </a:prstGeom>
        </p:spPr>
      </p:pic>
    </p:spTree>
    <p:extLst>
      <p:ext uri="{BB962C8B-B14F-4D97-AF65-F5344CB8AC3E}">
        <p14:creationId xmlns:p14="http://schemas.microsoft.com/office/powerpoint/2010/main" val="346272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b) Cài đặt qua source</a:t>
            </a:r>
            <a:endParaRPr lang="en-US" sz="2400"/>
          </a:p>
        </p:txBody>
      </p:sp>
      <p:sp>
        <p:nvSpPr>
          <p:cNvPr id="3" name="Subtitle 2"/>
          <p:cNvSpPr>
            <a:spLocks noGrp="1"/>
          </p:cNvSpPr>
          <p:nvPr>
            <p:ph type="subTitle" idx="1"/>
          </p:nvPr>
        </p:nvSpPr>
        <p:spPr>
          <a:xfrm>
            <a:off x="1070811" y="866273"/>
            <a:ext cx="6978315" cy="1335505"/>
          </a:xfrm>
        </p:spPr>
        <p:txBody>
          <a:bodyPr/>
          <a:lstStyle/>
          <a:p>
            <a:pPr marL="285750" lvl="0" indent="-285750" algn="just">
              <a:buFont typeface="Arial" panose="020B0604020202020204" pitchFamily="34" charset="0"/>
              <a:buChar char="•"/>
            </a:pPr>
            <a:r>
              <a:rPr lang="en-US" sz="1800"/>
              <a:t>Bước</a:t>
            </a:r>
            <a:r>
              <a:rPr lang="vi-VN" sz="1800"/>
              <a:t> 1: Chúng ta cần phải có các thư viện mà Git dựa vào: </a:t>
            </a:r>
            <a:r>
              <a:rPr lang="en-US" sz="1800"/>
              <a:t>autotools, curl, zlib, openssl, expat, và libiconv</a:t>
            </a:r>
            <a:r>
              <a:rPr lang="vi-VN" sz="1800"/>
              <a:t>. Sử dụng </a:t>
            </a:r>
            <a:r>
              <a:rPr lang="vi-VN" sz="1800" smtClean="0"/>
              <a:t>lệnh</a:t>
            </a:r>
          </a:p>
          <a:p>
            <a:pPr algn="just"/>
            <a:r>
              <a:rPr lang="en-US" sz="1800"/>
              <a:t>$ sudo apt-get install dh-autoreconf libcurl4-gnutls-dev libexpat1-dev </a:t>
            </a:r>
            <a:r>
              <a:rPr lang="en-US" sz="1800" smtClean="0"/>
              <a:t>gettext </a:t>
            </a:r>
            <a:r>
              <a:rPr lang="en-US" sz="1800"/>
              <a:t>libz-dev libssl-dev</a:t>
            </a:r>
          </a:p>
          <a:p>
            <a:pPr lvl="0" algn="just"/>
            <a:r>
              <a:rPr lang="vi-VN" sz="1800" smtClean="0"/>
              <a:t> </a:t>
            </a:r>
            <a:endParaRPr lang="en-US" sz="1800"/>
          </a:p>
        </p:txBody>
      </p:sp>
      <p:pic>
        <p:nvPicPr>
          <p:cNvPr id="5" name="Picture 4"/>
          <p:cNvPicPr>
            <a:picLocks noChangeAspect="1"/>
          </p:cNvPicPr>
          <p:nvPr/>
        </p:nvPicPr>
        <p:blipFill>
          <a:blip r:embed="rId3"/>
          <a:stretch>
            <a:fillRect/>
          </a:stretch>
        </p:blipFill>
        <p:spPr>
          <a:xfrm>
            <a:off x="1597279" y="2115100"/>
            <a:ext cx="5925377" cy="2886478"/>
          </a:xfrm>
          <a:prstGeom prst="rect">
            <a:avLst/>
          </a:prstGeom>
        </p:spPr>
      </p:pic>
    </p:spTree>
    <p:extLst>
      <p:ext uri="{BB962C8B-B14F-4D97-AF65-F5344CB8AC3E}">
        <p14:creationId xmlns:p14="http://schemas.microsoft.com/office/powerpoint/2010/main" val="263523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b) Cài đặt qua source</a:t>
            </a:r>
            <a:endParaRPr lang="en-US" sz="2400"/>
          </a:p>
        </p:txBody>
      </p:sp>
      <p:sp>
        <p:nvSpPr>
          <p:cNvPr id="8" name="Rectangle 4"/>
          <p:cNvSpPr>
            <a:spLocks noGrp="1" noChangeArrowheads="1"/>
          </p:cNvSpPr>
          <p:nvPr>
            <p:ph type="subTitle" idx="1"/>
          </p:nvPr>
        </p:nvSpPr>
        <p:spPr bwMode="auto">
          <a:xfrm>
            <a:off x="1070811" y="866274"/>
            <a:ext cx="6978316"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sz="1800" i="0" u="none" strike="noStrike" cap="none" normalizeH="0" baseline="0" smtClean="0">
                <a:ln>
                  <a:noFill/>
                </a:ln>
                <a:solidFill>
                  <a:schemeClr val="tx1"/>
                </a:solidFill>
                <a:effectLst/>
                <a:latin typeface="Barlow Semi Condensed Medium"/>
                <a:ea typeface="Calibri" panose="020F0502020204030204" pitchFamily="34" charset="0"/>
                <a:cs typeface="Times New Roman" panose="02020603050405020304" pitchFamily="18" charset="0"/>
              </a:rPr>
              <a:t>Bước 2: </a:t>
            </a:r>
            <a:r>
              <a:rPr kumimoji="0" lang="en-US" sz="1800" i="0" u="none" strike="noStrike" cap="none" normalizeH="0" baseline="0" smtClean="0">
                <a:ln>
                  <a:noFill/>
                </a:ln>
                <a:solidFill>
                  <a:schemeClr val="tx1"/>
                </a:solidFill>
                <a:effectLst/>
                <a:latin typeface="Barlow Semi Condensed Medium"/>
                <a:ea typeface="Calibri" panose="020F0502020204030204" pitchFamily="34" charset="0"/>
                <a:cs typeface="Times New Roman" panose="02020603050405020304" pitchFamily="18" charset="0"/>
              </a:rPr>
              <a:t>Để có thể thêm tài liệu ở các định dạng khác nhau (doc, html, info), cần có các phụ thuộc bổ sung sau:</a:t>
            </a:r>
            <a:endParaRPr kumimoji="0" lang="en-US" sz="1800" i="0" u="none" strike="noStrike" cap="none" normalizeH="0" baseline="0" smtClean="0">
              <a:ln>
                <a:noFill/>
              </a:ln>
              <a:solidFill>
                <a:schemeClr val="tx1"/>
              </a:solidFill>
              <a:effectLst/>
              <a:latin typeface="Barlow Semi Condensed Medium"/>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sz="1800" b="0" i="0" u="none" strike="noStrike" cap="none" normalizeH="0" baseline="0" smtClean="0">
                <a:ln>
                  <a:noFill/>
                </a:ln>
                <a:solidFill>
                  <a:schemeClr val="tx1"/>
                </a:solidFill>
                <a:effectLst/>
                <a:latin typeface="Barlow Semi Condensed Medium"/>
                <a:ea typeface="Times New Roman" panose="02020603050405020304" pitchFamily="18" charset="0"/>
                <a:cs typeface="Times New Roman" panose="02020603050405020304" pitchFamily="18" charset="0"/>
              </a:rPr>
              <a:t>	</a:t>
            </a:r>
            <a:r>
              <a:rPr kumimoji="0" lang="en-US" sz="1800" b="0" i="0" u="none" strike="noStrike" cap="none" normalizeH="0" baseline="0" smtClean="0">
                <a:ln>
                  <a:noFill/>
                </a:ln>
                <a:solidFill>
                  <a:schemeClr val="tx1"/>
                </a:solidFill>
                <a:effectLst/>
                <a:latin typeface="Barlow Semi Condensed Medium"/>
                <a:ea typeface="Times New Roman" panose="02020603050405020304" pitchFamily="18" charset="0"/>
                <a:cs typeface="Times New Roman" panose="02020603050405020304" pitchFamily="18" charset="0"/>
              </a:rPr>
              <a:t>$ sudo apt-get install asciidoc xmlto docbook2x</a:t>
            </a:r>
            <a:endParaRPr kumimoji="0" lang="en-US" sz="1800" b="0" i="0" u="none" strike="noStrike" cap="none" normalizeH="0" baseline="0" smtClean="0">
              <a:ln>
                <a:noFill/>
              </a:ln>
              <a:solidFill>
                <a:schemeClr val="tx1"/>
              </a:solidFill>
              <a:effectLst/>
              <a:latin typeface="Barlow Semi Condensed Medium"/>
            </a:endParaRPr>
          </a:p>
        </p:txBody>
      </p:sp>
      <p:pic>
        <p:nvPicPr>
          <p:cNvPr id="9" name="Picture 8"/>
          <p:cNvPicPr>
            <a:picLocks noChangeAspect="1"/>
          </p:cNvPicPr>
          <p:nvPr/>
        </p:nvPicPr>
        <p:blipFill>
          <a:blip r:embed="rId3"/>
          <a:stretch>
            <a:fillRect/>
          </a:stretch>
        </p:blipFill>
        <p:spPr>
          <a:xfrm>
            <a:off x="1602042" y="1843631"/>
            <a:ext cx="5915851" cy="2972215"/>
          </a:xfrm>
          <a:prstGeom prst="rect">
            <a:avLst/>
          </a:prstGeom>
        </p:spPr>
      </p:pic>
    </p:spTree>
    <p:extLst>
      <p:ext uri="{BB962C8B-B14F-4D97-AF65-F5344CB8AC3E}">
        <p14:creationId xmlns:p14="http://schemas.microsoft.com/office/powerpoint/2010/main" val="228509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104710"/>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23434" y="926073"/>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1763916"/>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2597921"/>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348925" y="356616"/>
            <a:ext cx="3434127"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mtClean="0"/>
              <a:t>Các mục chính</a:t>
            </a:r>
            <a:endParaRPr/>
          </a:p>
        </p:txBody>
      </p:sp>
      <p:sp>
        <p:nvSpPr>
          <p:cNvPr id="2140" name="Google Shape;2140;p37"/>
          <p:cNvSpPr txBox="1">
            <a:spLocks noGrp="1"/>
          </p:cNvSpPr>
          <p:nvPr>
            <p:ph type="subTitle" idx="1"/>
          </p:nvPr>
        </p:nvSpPr>
        <p:spPr>
          <a:xfrm>
            <a:off x="1726629" y="155373"/>
            <a:ext cx="2615100" cy="384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vi-VN" sz="1800" smtClean="0">
                <a:solidFill>
                  <a:schemeClr val="accent1"/>
                </a:solidFill>
              </a:rPr>
              <a:t>Tìm hiểu về Git</a:t>
            </a:r>
            <a:endParaRPr/>
          </a:p>
        </p:txBody>
      </p:sp>
      <p:sp>
        <p:nvSpPr>
          <p:cNvPr id="2141" name="Google Shape;2141;p37"/>
          <p:cNvSpPr txBox="1">
            <a:spLocks noGrp="1"/>
          </p:cNvSpPr>
          <p:nvPr>
            <p:ph type="subTitle" idx="3"/>
          </p:nvPr>
        </p:nvSpPr>
        <p:spPr>
          <a:xfrm>
            <a:off x="1726629" y="97538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smtClean="0">
                <a:solidFill>
                  <a:schemeClr val="accent1"/>
                </a:solidFill>
              </a:rPr>
              <a:t>Tìm hiểu về GitHub</a:t>
            </a:r>
            <a:endParaRPr/>
          </a:p>
        </p:txBody>
      </p:sp>
      <p:sp>
        <p:nvSpPr>
          <p:cNvPr id="2143" name="Google Shape;2143;p37"/>
          <p:cNvSpPr txBox="1">
            <a:spLocks noGrp="1"/>
          </p:cNvSpPr>
          <p:nvPr>
            <p:ph type="subTitle" idx="5"/>
          </p:nvPr>
        </p:nvSpPr>
        <p:spPr>
          <a:xfrm>
            <a:off x="1722900" y="181462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smtClean="0">
                <a:solidFill>
                  <a:schemeClr val="accent1"/>
                </a:solidFill>
              </a:rPr>
              <a:t>Cài đặt</a:t>
            </a:r>
            <a:endParaRPr/>
          </a:p>
        </p:txBody>
      </p:sp>
      <p:sp>
        <p:nvSpPr>
          <p:cNvPr id="2145" name="Google Shape;2145;p37"/>
          <p:cNvSpPr txBox="1">
            <a:spLocks noGrp="1"/>
          </p:cNvSpPr>
          <p:nvPr>
            <p:ph type="subTitle" idx="7"/>
          </p:nvPr>
        </p:nvSpPr>
        <p:spPr>
          <a:xfrm>
            <a:off x="1726458" y="252007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smtClean="0">
                <a:solidFill>
                  <a:schemeClr val="accent1"/>
                </a:solidFill>
              </a:rPr>
              <a:t>Các khái niệm và tính năng cơ bản</a:t>
            </a:r>
            <a:endParaRPr/>
          </a:p>
        </p:txBody>
      </p:sp>
      <p:sp>
        <p:nvSpPr>
          <p:cNvPr id="2147" name="Google Shape;2147;p37"/>
          <p:cNvSpPr txBox="1">
            <a:spLocks noGrp="1"/>
          </p:cNvSpPr>
          <p:nvPr>
            <p:ph type="title" idx="9"/>
          </p:nvPr>
        </p:nvSpPr>
        <p:spPr>
          <a:xfrm>
            <a:off x="813815" y="189434"/>
            <a:ext cx="468131" cy="4861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01</a:t>
            </a:r>
            <a:endParaRPr sz="1800"/>
          </a:p>
        </p:txBody>
      </p:sp>
      <p:sp>
        <p:nvSpPr>
          <p:cNvPr id="2148" name="Google Shape;2148;p37"/>
          <p:cNvSpPr txBox="1">
            <a:spLocks noGrp="1"/>
          </p:cNvSpPr>
          <p:nvPr>
            <p:ph type="title" idx="13"/>
          </p:nvPr>
        </p:nvSpPr>
        <p:spPr>
          <a:xfrm>
            <a:off x="805603" y="1076981"/>
            <a:ext cx="46813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02</a:t>
            </a:r>
            <a:endParaRPr sz="1800"/>
          </a:p>
        </p:txBody>
      </p:sp>
      <p:sp>
        <p:nvSpPr>
          <p:cNvPr id="2149" name="Google Shape;2149;p37"/>
          <p:cNvSpPr txBox="1">
            <a:spLocks noGrp="1"/>
          </p:cNvSpPr>
          <p:nvPr>
            <p:ph type="title" idx="14"/>
          </p:nvPr>
        </p:nvSpPr>
        <p:spPr>
          <a:xfrm>
            <a:off x="813816" y="1915999"/>
            <a:ext cx="46813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03</a:t>
            </a:r>
            <a:endParaRPr sz="1800"/>
          </a:p>
        </p:txBody>
      </p:sp>
      <p:sp>
        <p:nvSpPr>
          <p:cNvPr id="2150" name="Google Shape;2150;p37"/>
          <p:cNvSpPr txBox="1">
            <a:spLocks noGrp="1"/>
          </p:cNvSpPr>
          <p:nvPr>
            <p:ph type="title" idx="15"/>
          </p:nvPr>
        </p:nvSpPr>
        <p:spPr>
          <a:xfrm>
            <a:off x="813815" y="2750598"/>
            <a:ext cx="468131"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04</a:t>
            </a:r>
            <a:endParaRPr sz="1800"/>
          </a:p>
        </p:txBody>
      </p:sp>
      <p:grpSp>
        <p:nvGrpSpPr>
          <p:cNvPr id="260" name="Google Shape;2130;p37"/>
          <p:cNvGrpSpPr/>
          <p:nvPr/>
        </p:nvGrpSpPr>
        <p:grpSpPr>
          <a:xfrm>
            <a:off x="723434" y="3409975"/>
            <a:ext cx="635100" cy="734704"/>
            <a:chOff x="731647" y="3806675"/>
            <a:chExt cx="635100" cy="734704"/>
          </a:xfrm>
        </p:grpSpPr>
        <p:grpSp>
          <p:nvGrpSpPr>
            <p:cNvPr id="261" name="Google Shape;2131;p37"/>
            <p:cNvGrpSpPr/>
            <p:nvPr/>
          </p:nvGrpSpPr>
          <p:grpSpPr>
            <a:xfrm>
              <a:off x="731647" y="3806675"/>
              <a:ext cx="635100" cy="635100"/>
              <a:chOff x="917231" y="3983097"/>
              <a:chExt cx="635100" cy="635100"/>
            </a:xfrm>
          </p:grpSpPr>
          <p:sp>
            <p:nvSpPr>
              <p:cNvPr id="266"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134;p37"/>
            <p:cNvGrpSpPr/>
            <p:nvPr/>
          </p:nvGrpSpPr>
          <p:grpSpPr>
            <a:xfrm>
              <a:off x="961679" y="4514379"/>
              <a:ext cx="175013" cy="27000"/>
              <a:chOff x="5662375" y="212375"/>
              <a:chExt cx="175013" cy="27000"/>
            </a:xfrm>
          </p:grpSpPr>
          <p:sp>
            <p:nvSpPr>
              <p:cNvPr id="263"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5"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68" name="Google Shape;2150;p37"/>
          <p:cNvSpPr txBox="1">
            <a:spLocks/>
          </p:cNvSpPr>
          <p:nvPr/>
        </p:nvSpPr>
        <p:spPr>
          <a:xfrm>
            <a:off x="815228" y="3563803"/>
            <a:ext cx="468131"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vi-VN" sz="1800" smtClean="0"/>
              <a:t>05</a:t>
            </a:r>
            <a:endParaRPr lang="en" sz="1800"/>
          </a:p>
        </p:txBody>
      </p:sp>
      <p:grpSp>
        <p:nvGrpSpPr>
          <p:cNvPr id="269" name="Google Shape;2130;p37"/>
          <p:cNvGrpSpPr/>
          <p:nvPr/>
        </p:nvGrpSpPr>
        <p:grpSpPr>
          <a:xfrm>
            <a:off x="731647" y="4299379"/>
            <a:ext cx="635100" cy="734704"/>
            <a:chOff x="731647" y="3806675"/>
            <a:chExt cx="635100" cy="734704"/>
          </a:xfrm>
        </p:grpSpPr>
        <p:grpSp>
          <p:nvGrpSpPr>
            <p:cNvPr id="270" name="Google Shape;2131;p37"/>
            <p:cNvGrpSpPr/>
            <p:nvPr/>
          </p:nvGrpSpPr>
          <p:grpSpPr>
            <a:xfrm>
              <a:off x="731647" y="3806675"/>
              <a:ext cx="635100" cy="635100"/>
              <a:chOff x="917231" y="3983097"/>
              <a:chExt cx="635100" cy="635100"/>
            </a:xfrm>
          </p:grpSpPr>
          <p:sp>
            <p:nvSpPr>
              <p:cNvPr id="275"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134;p37"/>
            <p:cNvGrpSpPr/>
            <p:nvPr/>
          </p:nvGrpSpPr>
          <p:grpSpPr>
            <a:xfrm>
              <a:off x="961679" y="4514379"/>
              <a:ext cx="175013" cy="27000"/>
              <a:chOff x="5662375" y="212375"/>
              <a:chExt cx="175013" cy="27000"/>
            </a:xfrm>
          </p:grpSpPr>
          <p:sp>
            <p:nvSpPr>
              <p:cNvPr id="272"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3"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4"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77" name="Google Shape;2150;p37"/>
          <p:cNvSpPr txBox="1">
            <a:spLocks/>
          </p:cNvSpPr>
          <p:nvPr/>
        </p:nvSpPr>
        <p:spPr>
          <a:xfrm>
            <a:off x="813815" y="4452056"/>
            <a:ext cx="468131"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vi-VN" sz="1800" smtClean="0"/>
              <a:t>06</a:t>
            </a:r>
            <a:endParaRPr lang="en" sz="1800"/>
          </a:p>
        </p:txBody>
      </p:sp>
      <p:sp>
        <p:nvSpPr>
          <p:cNvPr id="278" name="Google Shape;2143;p37"/>
          <p:cNvSpPr txBox="1">
            <a:spLocks noGrp="1"/>
          </p:cNvSpPr>
          <p:nvPr>
            <p:ph type="subTitle" idx="5"/>
          </p:nvPr>
        </p:nvSpPr>
        <p:spPr>
          <a:xfrm>
            <a:off x="1722685" y="3460341"/>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mtClean="0"/>
              <a:t>Ưu, nhược điểm</a:t>
            </a:r>
            <a:endParaRPr/>
          </a:p>
        </p:txBody>
      </p:sp>
      <p:sp>
        <p:nvSpPr>
          <p:cNvPr id="279" name="Google Shape;2143;p37"/>
          <p:cNvSpPr txBox="1">
            <a:spLocks noGrp="1"/>
          </p:cNvSpPr>
          <p:nvPr>
            <p:ph type="subTitle" idx="5"/>
          </p:nvPr>
        </p:nvSpPr>
        <p:spPr>
          <a:xfrm>
            <a:off x="1722814" y="433473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sz="1800" smtClean="0">
                <a:solidFill>
                  <a:schemeClr val="accent1"/>
                </a:solidFill>
              </a:rPr>
              <a:t>So sánh với P-SCM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b) Cài đặt qua source</a:t>
            </a:r>
            <a:endParaRPr lang="en-US" sz="2400"/>
          </a:p>
        </p:txBody>
      </p:sp>
      <p:sp>
        <p:nvSpPr>
          <p:cNvPr id="8" name="Rectangle 4"/>
          <p:cNvSpPr>
            <a:spLocks noGrp="1" noChangeArrowheads="1"/>
          </p:cNvSpPr>
          <p:nvPr>
            <p:ph type="subTitle" idx="1"/>
          </p:nvPr>
        </p:nvSpPr>
        <p:spPr bwMode="auto">
          <a:xfrm>
            <a:off x="1070811" y="866274"/>
            <a:ext cx="697831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sz="1800" i="0" u="none" strike="noStrike" cap="none" normalizeH="0" baseline="0" smtClean="0">
                <a:ln>
                  <a:noFill/>
                </a:ln>
                <a:solidFill>
                  <a:schemeClr val="tx1"/>
                </a:solidFill>
                <a:effectLst/>
                <a:latin typeface="Barlow Semi Condensed Medium"/>
                <a:ea typeface="Calibri" panose="020F0502020204030204" pitchFamily="34" charset="0"/>
                <a:cs typeface="Times New Roman" panose="02020603050405020304" pitchFamily="18" charset="0"/>
              </a:rPr>
              <a:t>Bước 3: Cài thêm gói install-info</a:t>
            </a:r>
          </a:p>
          <a:p>
            <a:pPr marR="0" lvl="0" algn="just" defTabSz="914400" rtl="0" eaLnBrk="0" fontAlgn="base" latinLnBrk="0" hangingPunct="0">
              <a:lnSpc>
                <a:spcPct val="100000"/>
              </a:lnSpc>
              <a:spcBef>
                <a:spcPct val="0"/>
              </a:spcBef>
              <a:spcAft>
                <a:spcPct val="0"/>
              </a:spcAft>
              <a:buClrTx/>
              <a:buSzTx/>
              <a:tabLst/>
            </a:pPr>
            <a:r>
              <a:rPr kumimoji="0" lang="vi-VN" sz="1800" b="0" i="0" u="none" strike="noStrike" cap="none" normalizeH="0" baseline="0" smtClean="0">
                <a:ln>
                  <a:noFill/>
                </a:ln>
                <a:solidFill>
                  <a:schemeClr val="tx1"/>
                </a:solidFill>
                <a:effectLst/>
                <a:latin typeface="Barlow Semi Condensed Medium"/>
                <a:ea typeface="Times New Roman" panose="02020603050405020304" pitchFamily="18" charset="0"/>
                <a:cs typeface="Times New Roman" panose="02020603050405020304" pitchFamily="18" charset="0"/>
              </a:rPr>
              <a:t>	</a:t>
            </a:r>
            <a:r>
              <a:rPr kumimoji="0" lang="en-US" sz="1800" b="0" i="0" u="none" strike="noStrike" cap="none" normalizeH="0" baseline="0" smtClean="0">
                <a:ln>
                  <a:noFill/>
                </a:ln>
                <a:solidFill>
                  <a:schemeClr val="tx1"/>
                </a:solidFill>
                <a:effectLst/>
                <a:latin typeface="Barlow Semi Condensed Medium"/>
                <a:ea typeface="Times New Roman" panose="02020603050405020304" pitchFamily="18" charset="0"/>
                <a:cs typeface="Times New Roman" panose="02020603050405020304" pitchFamily="18" charset="0"/>
              </a:rPr>
              <a:t>$ sudo apt-get install </a:t>
            </a:r>
            <a:r>
              <a:rPr kumimoji="0" lang="vi-VN" sz="1800" b="0" i="0" u="none" strike="noStrike" cap="none" normalizeH="0" baseline="0" smtClean="0">
                <a:ln>
                  <a:noFill/>
                </a:ln>
                <a:solidFill>
                  <a:schemeClr val="tx1"/>
                </a:solidFill>
                <a:effectLst/>
                <a:latin typeface="Barlow Semi Condensed Medium"/>
                <a:ea typeface="Times New Roman" panose="02020603050405020304" pitchFamily="18" charset="0"/>
                <a:cs typeface="Times New Roman" panose="02020603050405020304" pitchFamily="18" charset="0"/>
              </a:rPr>
              <a:t>install-info</a:t>
            </a:r>
            <a:endParaRPr kumimoji="0" lang="en-US" sz="1800" b="0" i="0" u="none" strike="noStrike" cap="none" normalizeH="0" baseline="0" smtClean="0">
              <a:ln>
                <a:noFill/>
              </a:ln>
              <a:solidFill>
                <a:schemeClr val="tx1"/>
              </a:solidFill>
              <a:effectLst/>
              <a:latin typeface="Barlow Semi Condensed Medium"/>
            </a:endParaRPr>
          </a:p>
        </p:txBody>
      </p:sp>
      <p:pic>
        <p:nvPicPr>
          <p:cNvPr id="5" name="Picture 4"/>
          <p:cNvPicPr/>
          <p:nvPr/>
        </p:nvPicPr>
        <p:blipFill>
          <a:blip r:embed="rId3"/>
          <a:stretch>
            <a:fillRect/>
          </a:stretch>
        </p:blipFill>
        <p:spPr>
          <a:xfrm>
            <a:off x="1070811" y="1743438"/>
            <a:ext cx="6978315" cy="2308957"/>
          </a:xfrm>
          <a:prstGeom prst="rect">
            <a:avLst/>
          </a:prstGeom>
        </p:spPr>
      </p:pic>
    </p:spTree>
    <p:extLst>
      <p:ext uri="{BB962C8B-B14F-4D97-AF65-F5344CB8AC3E}">
        <p14:creationId xmlns:p14="http://schemas.microsoft.com/office/powerpoint/2010/main" val="158152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b) Cài đặt qua source</a:t>
            </a:r>
            <a:endParaRPr lang="en-US" sz="2400"/>
          </a:p>
        </p:txBody>
      </p:sp>
      <p:sp>
        <p:nvSpPr>
          <p:cNvPr id="8" name="Rectangle 4"/>
          <p:cNvSpPr>
            <a:spLocks noGrp="1" noChangeArrowheads="1"/>
          </p:cNvSpPr>
          <p:nvPr>
            <p:ph type="subTitle" idx="1"/>
          </p:nvPr>
        </p:nvSpPr>
        <p:spPr bwMode="auto">
          <a:xfrm>
            <a:off x="1070811" y="866274"/>
            <a:ext cx="697831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vi-VN" sz="1800" smtClean="0"/>
              <a:t>Bước </a:t>
            </a:r>
            <a:r>
              <a:rPr lang="vi-VN" sz="1800"/>
              <a:t>4: Chuyển hướng đến thư mục Downloads:</a:t>
            </a:r>
            <a:endParaRPr lang="en-US" sz="1800"/>
          </a:p>
          <a:p>
            <a:r>
              <a:rPr lang="en-US" sz="1800"/>
              <a:t>$ cd /home/[username]/Downloads</a:t>
            </a:r>
            <a:endParaRPr kumimoji="0" lang="en-US" sz="1800" b="0" i="0" u="none" strike="noStrike" cap="none" normalizeH="0" baseline="0" smtClean="0">
              <a:ln>
                <a:noFill/>
              </a:ln>
              <a:solidFill>
                <a:schemeClr val="tx1"/>
              </a:solidFill>
              <a:effectLst/>
              <a:latin typeface="Barlow Semi Condensed Medium"/>
            </a:endParaRPr>
          </a:p>
        </p:txBody>
      </p:sp>
      <p:pic>
        <p:nvPicPr>
          <p:cNvPr id="6" name="Picture 5"/>
          <p:cNvPicPr/>
          <p:nvPr/>
        </p:nvPicPr>
        <p:blipFill>
          <a:blip r:embed="rId3"/>
          <a:stretch>
            <a:fillRect/>
          </a:stretch>
        </p:blipFill>
        <p:spPr>
          <a:xfrm>
            <a:off x="1070811" y="2207677"/>
            <a:ext cx="6978315" cy="770149"/>
          </a:xfrm>
          <a:prstGeom prst="rect">
            <a:avLst/>
          </a:prstGeom>
        </p:spPr>
      </p:pic>
    </p:spTree>
    <p:extLst>
      <p:ext uri="{BB962C8B-B14F-4D97-AF65-F5344CB8AC3E}">
        <p14:creationId xmlns:p14="http://schemas.microsoft.com/office/powerpoint/2010/main" val="250272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b) Cài đặt qua source</a:t>
            </a:r>
            <a:endParaRPr lang="en-US" sz="2400"/>
          </a:p>
        </p:txBody>
      </p:sp>
      <p:sp>
        <p:nvSpPr>
          <p:cNvPr id="8" name="Rectangle 4"/>
          <p:cNvSpPr>
            <a:spLocks noGrp="1" noChangeArrowheads="1"/>
          </p:cNvSpPr>
          <p:nvPr>
            <p:ph type="subTitle" idx="1"/>
          </p:nvPr>
        </p:nvSpPr>
        <p:spPr bwMode="auto">
          <a:xfrm>
            <a:off x="1070810" y="1004773"/>
            <a:ext cx="6978316" cy="14311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vi-VN" sz="1800" smtClean="0"/>
              <a:t>Bước </a:t>
            </a:r>
            <a:r>
              <a:rPr lang="vi-VN" sz="1800"/>
              <a:t>5</a:t>
            </a:r>
            <a:r>
              <a:rPr lang="vi-VN" sz="1800" smtClean="0"/>
              <a:t>: Tải source code của Git từ trang web:</a:t>
            </a:r>
          </a:p>
          <a:p>
            <a:pPr marL="285750" lvl="0" indent="-285750" algn="just">
              <a:buFont typeface="Arial" panose="020B0604020202020204" pitchFamily="34" charset="0"/>
              <a:buChar char="•"/>
            </a:pPr>
            <a:r>
              <a:rPr lang="pt-BR" sz="1800"/>
              <a:t>o	https://mirrors.edge.kernel.org/pub/software/scm/git/ hoặc</a:t>
            </a:r>
          </a:p>
          <a:p>
            <a:pPr marL="285750" lvl="0" indent="-285750" algn="just">
              <a:buFont typeface="Arial" panose="020B0604020202020204" pitchFamily="34" charset="0"/>
              <a:buChar char="•"/>
            </a:pPr>
            <a:r>
              <a:rPr lang="pt-BR" sz="1800"/>
              <a:t>o	https://github.com/git/git/</a:t>
            </a:r>
          </a:p>
          <a:p>
            <a:pPr lvl="0" algn="l"/>
            <a:r>
              <a:rPr lang="pt-BR" sz="1800"/>
              <a:t>$ curl –o </a:t>
            </a:r>
            <a:r>
              <a:rPr lang="pt-BR" sz="1800" smtClean="0"/>
              <a:t>git.tar.gz</a:t>
            </a:r>
            <a:r>
              <a:rPr lang="vi-VN" sz="1800" smtClean="0"/>
              <a:t> </a:t>
            </a:r>
            <a:r>
              <a:rPr lang="pt-BR" sz="1800" smtClean="0"/>
              <a:t>https</a:t>
            </a:r>
            <a:r>
              <a:rPr lang="pt-BR" sz="1800"/>
              <a:t>://</a:t>
            </a:r>
            <a:r>
              <a:rPr lang="pt-BR" sz="1800" smtClean="0"/>
              <a:t>mirrors.edge.kernel.org/pub/software/</a:t>
            </a:r>
            <a:endParaRPr lang="vi-VN" sz="1800" smtClean="0"/>
          </a:p>
          <a:p>
            <a:pPr lvl="0" algn="l"/>
            <a:r>
              <a:rPr lang="pt-BR" sz="1800" smtClean="0"/>
              <a:t>scm/git/git-2.39.2.tar.gz </a:t>
            </a:r>
            <a:endParaRPr lang="en-US" sz="1800"/>
          </a:p>
        </p:txBody>
      </p:sp>
      <p:pic>
        <p:nvPicPr>
          <p:cNvPr id="9" name="Picture 8"/>
          <p:cNvPicPr/>
          <p:nvPr/>
        </p:nvPicPr>
        <p:blipFill>
          <a:blip r:embed="rId3"/>
          <a:stretch>
            <a:fillRect/>
          </a:stretch>
        </p:blipFill>
        <p:spPr>
          <a:xfrm>
            <a:off x="1070811" y="2682393"/>
            <a:ext cx="6978316" cy="1151870"/>
          </a:xfrm>
          <a:prstGeom prst="rect">
            <a:avLst/>
          </a:prstGeom>
        </p:spPr>
      </p:pic>
    </p:spTree>
    <p:extLst>
      <p:ext uri="{BB962C8B-B14F-4D97-AF65-F5344CB8AC3E}">
        <p14:creationId xmlns:p14="http://schemas.microsoft.com/office/powerpoint/2010/main" val="230158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866275"/>
          </a:xfrm>
        </p:spPr>
        <p:txBody>
          <a:bodyPr/>
          <a:lstStyle/>
          <a:p>
            <a:pPr algn="l"/>
            <a:r>
              <a:rPr lang="vi-VN" sz="2400" smtClean="0"/>
              <a:t>1. Cài đặt Git trên Kali Linux: Có 2 cách cài đặt Git</a:t>
            </a:r>
            <a:br>
              <a:rPr lang="vi-VN" sz="2400" smtClean="0"/>
            </a:br>
            <a:r>
              <a:rPr lang="vi-VN" sz="2400" smtClean="0"/>
              <a:t>b) Cài đặt qua source</a:t>
            </a:r>
            <a:endParaRPr lang="en-US" sz="2400"/>
          </a:p>
        </p:txBody>
      </p:sp>
      <p:sp>
        <p:nvSpPr>
          <p:cNvPr id="8" name="Rectangle 4"/>
          <p:cNvSpPr>
            <a:spLocks noGrp="1" noChangeArrowheads="1"/>
          </p:cNvSpPr>
          <p:nvPr>
            <p:ph type="subTitle" idx="1"/>
          </p:nvPr>
        </p:nvSpPr>
        <p:spPr bwMode="auto">
          <a:xfrm>
            <a:off x="1070810" y="866274"/>
            <a:ext cx="6978316" cy="1708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vi-VN" sz="1800" smtClean="0"/>
              <a:t>Bước 6: Mở và giải nén file tarball</a:t>
            </a:r>
          </a:p>
          <a:p>
            <a:pPr lvl="0" algn="just"/>
            <a:r>
              <a:rPr lang="en-US" sz="1800"/>
              <a:t>$ tar -zxf </a:t>
            </a:r>
            <a:r>
              <a:rPr lang="en-US" sz="1800" smtClean="0"/>
              <a:t>git.tar.gz</a:t>
            </a:r>
            <a:endParaRPr lang="vi-VN" sz="1800" smtClean="0"/>
          </a:p>
          <a:p>
            <a:pPr lvl="0" algn="just"/>
            <a:r>
              <a:rPr lang="en-US" sz="1800" smtClean="0"/>
              <a:t>$ </a:t>
            </a:r>
            <a:r>
              <a:rPr lang="en-US" sz="1800"/>
              <a:t>cd git-</a:t>
            </a:r>
            <a:r>
              <a:rPr lang="en-US" sz="1800" smtClean="0"/>
              <a:t>*</a:t>
            </a:r>
            <a:endParaRPr lang="vi-VN" sz="1800" smtClean="0"/>
          </a:p>
          <a:p>
            <a:pPr lvl="0" algn="just"/>
            <a:r>
              <a:rPr lang="en-US" sz="1800" smtClean="0"/>
              <a:t>$ </a:t>
            </a:r>
            <a:r>
              <a:rPr lang="en-US" sz="1800"/>
              <a:t>make prefix=/usr/local </a:t>
            </a:r>
            <a:r>
              <a:rPr lang="en-US" sz="1800" smtClean="0"/>
              <a:t>all</a:t>
            </a:r>
            <a:endParaRPr lang="vi-VN" sz="1800" smtClean="0"/>
          </a:p>
          <a:p>
            <a:pPr lvl="0" algn="just"/>
            <a:r>
              <a:rPr lang="en-US" sz="1800" smtClean="0"/>
              <a:t>$ </a:t>
            </a:r>
            <a:r>
              <a:rPr lang="en-US" sz="1800"/>
              <a:t>sudo make prefix=/usr/local </a:t>
            </a:r>
            <a:r>
              <a:rPr lang="en-US" sz="1800" smtClean="0"/>
              <a:t>install</a:t>
            </a:r>
            <a:endParaRPr lang="vi-VN" sz="1800" smtClean="0"/>
          </a:p>
          <a:p>
            <a:pPr lvl="0" algn="just"/>
            <a:r>
              <a:rPr lang="en-US" sz="1800" smtClean="0"/>
              <a:t>$ </a:t>
            </a:r>
            <a:r>
              <a:rPr lang="en-US" sz="1800"/>
              <a:t>exec bash</a:t>
            </a:r>
            <a:endParaRPr kumimoji="0" lang="en-US" sz="1800" b="0" i="0" u="none" strike="noStrike" cap="none" normalizeH="0" baseline="0" smtClean="0">
              <a:ln>
                <a:noFill/>
              </a:ln>
              <a:solidFill>
                <a:schemeClr val="tx1"/>
              </a:solidFill>
              <a:effectLst/>
              <a:latin typeface="Barlow Semi Condensed Medium"/>
            </a:endParaRPr>
          </a:p>
        </p:txBody>
      </p:sp>
    </p:spTree>
    <p:extLst>
      <p:ext uri="{BB962C8B-B14F-4D97-AF65-F5344CB8AC3E}">
        <p14:creationId xmlns:p14="http://schemas.microsoft.com/office/powerpoint/2010/main" val="215068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565485"/>
          </a:xfrm>
        </p:spPr>
        <p:txBody>
          <a:bodyPr/>
          <a:lstStyle/>
          <a:p>
            <a:pPr algn="l"/>
            <a:r>
              <a:rPr lang="vi-VN" sz="2400"/>
              <a:t>2</a:t>
            </a:r>
            <a:r>
              <a:rPr lang="vi-VN" sz="2400" smtClean="0"/>
              <a:t>. Cấu hình cơ bản cho Git</a:t>
            </a:r>
            <a:endParaRPr lang="en-US" sz="2400"/>
          </a:p>
        </p:txBody>
      </p:sp>
      <p:sp>
        <p:nvSpPr>
          <p:cNvPr id="8" name="Rectangle 4"/>
          <p:cNvSpPr>
            <a:spLocks noGrp="1" noChangeArrowheads="1"/>
          </p:cNvSpPr>
          <p:nvPr>
            <p:ph type="subTitle" idx="1"/>
          </p:nvPr>
        </p:nvSpPr>
        <p:spPr bwMode="auto">
          <a:xfrm>
            <a:off x="1070811" y="565484"/>
            <a:ext cx="6978316" cy="22621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Khai báo</a:t>
            </a:r>
            <a:r>
              <a:rPr lang="vi-VN" sz="1800"/>
              <a:t> tên và địa chỉ email trong file cấu hình của git bằng lệnh:</a:t>
            </a:r>
            <a:endParaRPr lang="en-US" sz="1800"/>
          </a:p>
          <a:p>
            <a:pPr marL="285750" lvl="1" indent="-285750" algn="just">
              <a:buFont typeface="Wingdings" panose="05000000000000000000" pitchFamily="2" charset="2"/>
              <a:buChar char="q"/>
            </a:pPr>
            <a:r>
              <a:rPr lang="vi-VN" sz="1800" smtClean="0"/>
              <a:t>	git </a:t>
            </a:r>
            <a:r>
              <a:rPr lang="vi-VN" sz="1800"/>
              <a:t>config --global user.name “thanh”</a:t>
            </a:r>
            <a:endParaRPr lang="en-US" sz="1800"/>
          </a:p>
          <a:p>
            <a:pPr marL="285750" lvl="1" indent="-285750" algn="just">
              <a:buFont typeface="Wingdings" panose="05000000000000000000" pitchFamily="2" charset="2"/>
              <a:buChar char="q"/>
            </a:pPr>
            <a:r>
              <a:rPr lang="vi-VN" sz="1800" smtClean="0"/>
              <a:t>	git </a:t>
            </a:r>
            <a:r>
              <a:rPr lang="vi-VN" sz="1800"/>
              <a:t>config --global user.email thanhabc@gmail.com</a:t>
            </a:r>
            <a:endParaRPr lang="en-US" sz="1800"/>
          </a:p>
          <a:p>
            <a:pPr marL="285750" lvl="0" indent="-285750" algn="just">
              <a:buFont typeface="Arial" panose="020B0604020202020204" pitchFamily="34" charset="0"/>
              <a:buChar char="•"/>
            </a:pPr>
            <a:r>
              <a:rPr lang="en-US" sz="1800"/>
              <a:t>Xem tất cả các mục cấu hình đã được thiết lập bằng cách gõ:</a:t>
            </a:r>
          </a:p>
          <a:p>
            <a:pPr marL="285750" lvl="1" indent="-285750" algn="just">
              <a:buFont typeface="Wingdings" panose="05000000000000000000" pitchFamily="2" charset="2"/>
              <a:buChar char="q"/>
            </a:pPr>
            <a:r>
              <a:rPr lang="vi-VN" sz="1800" smtClean="0"/>
              <a:t>	</a:t>
            </a:r>
            <a:r>
              <a:rPr lang="en-US" sz="1800" smtClean="0"/>
              <a:t>git </a:t>
            </a:r>
            <a:r>
              <a:rPr lang="en-US" sz="1800"/>
              <a:t>config --list</a:t>
            </a:r>
          </a:p>
          <a:p>
            <a:pPr marL="285750" lvl="0" indent="-285750" algn="just">
              <a:buFont typeface="Arial" panose="020B0604020202020204" pitchFamily="34" charset="0"/>
              <a:buChar char="•"/>
            </a:pPr>
            <a:r>
              <a:rPr lang="en-US" sz="1800"/>
              <a:t>Chỉnh sửa file</a:t>
            </a:r>
            <a:r>
              <a:rPr lang="vi-VN" sz="1800"/>
              <a:t> config </a:t>
            </a:r>
            <a:r>
              <a:rPr lang="en-US" sz="1800"/>
              <a:t>với trình chỉnh sửa văn bản:</a:t>
            </a:r>
          </a:p>
          <a:p>
            <a:pPr marL="285750" lvl="1" indent="-285750" algn="just">
              <a:buFont typeface="Wingdings" panose="05000000000000000000" pitchFamily="2" charset="2"/>
              <a:buChar char="q"/>
            </a:pPr>
            <a:r>
              <a:rPr lang="vi-VN" sz="1800" smtClean="0"/>
              <a:t>	</a:t>
            </a:r>
            <a:r>
              <a:rPr lang="en-US" sz="1800" smtClean="0"/>
              <a:t>nano </a:t>
            </a:r>
            <a:r>
              <a:rPr lang="en-US" sz="1800"/>
              <a:t>~/.gitconfig</a:t>
            </a:r>
          </a:p>
        </p:txBody>
      </p:sp>
    </p:spTree>
    <p:extLst>
      <p:ext uri="{BB962C8B-B14F-4D97-AF65-F5344CB8AC3E}">
        <p14:creationId xmlns:p14="http://schemas.microsoft.com/office/powerpoint/2010/main" val="3820296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565485"/>
          </a:xfrm>
        </p:spPr>
        <p:txBody>
          <a:bodyPr/>
          <a:lstStyle/>
          <a:p>
            <a:pPr algn="l"/>
            <a:r>
              <a:rPr lang="vi-VN" sz="2400" smtClean="0"/>
              <a:t>3. Đăng ký GitHub</a:t>
            </a:r>
            <a:endParaRPr lang="en-US" sz="2400"/>
          </a:p>
        </p:txBody>
      </p:sp>
      <p:sp>
        <p:nvSpPr>
          <p:cNvPr id="8" name="Rectangle 4"/>
          <p:cNvSpPr>
            <a:spLocks noGrp="1" noChangeArrowheads="1"/>
          </p:cNvSpPr>
          <p:nvPr>
            <p:ph type="subTitle" idx="1"/>
          </p:nvPr>
        </p:nvSpPr>
        <p:spPr bwMode="auto">
          <a:xfrm>
            <a:off x="1070810" y="565484"/>
            <a:ext cx="697831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indent="-285750" algn="just">
              <a:buFont typeface="Arial" panose="020B0604020202020204" pitchFamily="34" charset="0"/>
              <a:buChar char="•"/>
            </a:pPr>
            <a:r>
              <a:rPr lang="vi-VN" sz="1800" smtClean="0"/>
              <a:t>Vào </a:t>
            </a:r>
            <a:r>
              <a:rPr lang="vi-VN" sz="1800"/>
              <a:t>https://github.com/signup?source=login, nhập email.</a:t>
            </a:r>
            <a:endParaRPr lang="en-US" sz="1800"/>
          </a:p>
          <a:p>
            <a:pPr marL="285750" lvl="0" indent="-285750" algn="just">
              <a:buFont typeface="Arial" panose="020B0604020202020204" pitchFamily="34" charset="0"/>
              <a:buChar char="•"/>
            </a:pPr>
            <a:endParaRPr lang="en-US" sz="1800"/>
          </a:p>
        </p:txBody>
      </p:sp>
      <p:pic>
        <p:nvPicPr>
          <p:cNvPr id="4" name="Picture 3"/>
          <p:cNvPicPr/>
          <p:nvPr/>
        </p:nvPicPr>
        <p:blipFill>
          <a:blip r:embed="rId3"/>
          <a:stretch>
            <a:fillRect/>
          </a:stretch>
        </p:blipFill>
        <p:spPr>
          <a:xfrm>
            <a:off x="1070809" y="1165647"/>
            <a:ext cx="6978317" cy="3580115"/>
          </a:xfrm>
          <a:prstGeom prst="rect">
            <a:avLst/>
          </a:prstGeom>
        </p:spPr>
      </p:pic>
    </p:spTree>
    <p:extLst>
      <p:ext uri="{BB962C8B-B14F-4D97-AF65-F5344CB8AC3E}">
        <p14:creationId xmlns:p14="http://schemas.microsoft.com/office/powerpoint/2010/main" val="365699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565485"/>
          </a:xfrm>
        </p:spPr>
        <p:txBody>
          <a:bodyPr/>
          <a:lstStyle/>
          <a:p>
            <a:pPr algn="l"/>
            <a:r>
              <a:rPr lang="vi-VN" sz="2400" smtClean="0"/>
              <a:t>3. Đăng ký GitHub</a:t>
            </a:r>
            <a:endParaRPr lang="en-US" sz="2400"/>
          </a:p>
        </p:txBody>
      </p:sp>
      <p:sp>
        <p:nvSpPr>
          <p:cNvPr id="8" name="Rectangle 4"/>
          <p:cNvSpPr>
            <a:spLocks noGrp="1" noChangeArrowheads="1"/>
          </p:cNvSpPr>
          <p:nvPr>
            <p:ph type="subTitle" idx="1"/>
          </p:nvPr>
        </p:nvSpPr>
        <p:spPr bwMode="auto">
          <a:xfrm>
            <a:off x="1070810" y="56548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indent="-285750" algn="just">
              <a:buFont typeface="Arial" panose="020B0604020202020204" pitchFamily="34" charset="0"/>
              <a:buChar char="•"/>
            </a:pPr>
            <a:r>
              <a:rPr lang="vi-VN" sz="1800"/>
              <a:t>Nhập tiếp mật </a:t>
            </a:r>
            <a:r>
              <a:rPr lang="vi-VN" sz="1800" smtClean="0"/>
              <a:t>khẩu</a:t>
            </a:r>
            <a:endParaRPr lang="en-US" sz="1800"/>
          </a:p>
        </p:txBody>
      </p:sp>
      <p:pic>
        <p:nvPicPr>
          <p:cNvPr id="5" name="Picture 4"/>
          <p:cNvPicPr/>
          <p:nvPr/>
        </p:nvPicPr>
        <p:blipFill>
          <a:blip r:embed="rId3"/>
          <a:stretch>
            <a:fillRect/>
          </a:stretch>
        </p:blipFill>
        <p:spPr>
          <a:xfrm>
            <a:off x="1070808" y="1045059"/>
            <a:ext cx="6978318" cy="3558495"/>
          </a:xfrm>
          <a:prstGeom prst="rect">
            <a:avLst/>
          </a:prstGeom>
        </p:spPr>
      </p:pic>
    </p:spTree>
    <p:extLst>
      <p:ext uri="{BB962C8B-B14F-4D97-AF65-F5344CB8AC3E}">
        <p14:creationId xmlns:p14="http://schemas.microsoft.com/office/powerpoint/2010/main" val="1424605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565485"/>
          </a:xfrm>
        </p:spPr>
        <p:txBody>
          <a:bodyPr/>
          <a:lstStyle/>
          <a:p>
            <a:pPr algn="l"/>
            <a:r>
              <a:rPr lang="vi-VN" sz="2400" smtClean="0"/>
              <a:t>3. Đăng ký GitHub</a:t>
            </a:r>
            <a:endParaRPr lang="en-US" sz="2400"/>
          </a:p>
        </p:txBody>
      </p:sp>
      <p:sp>
        <p:nvSpPr>
          <p:cNvPr id="8" name="Rectangle 4"/>
          <p:cNvSpPr>
            <a:spLocks noGrp="1" noChangeArrowheads="1"/>
          </p:cNvSpPr>
          <p:nvPr>
            <p:ph type="subTitle" idx="1"/>
          </p:nvPr>
        </p:nvSpPr>
        <p:spPr bwMode="auto">
          <a:xfrm>
            <a:off x="1070810" y="56548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indent="-285750" algn="just">
              <a:buFont typeface="Arial" panose="020B0604020202020204" pitchFamily="34" charset="0"/>
              <a:buChar char="•"/>
            </a:pPr>
            <a:r>
              <a:rPr lang="vi-VN" sz="1800" smtClean="0"/>
              <a:t>Nhập username</a:t>
            </a:r>
            <a:endParaRPr lang="en-US" sz="1800"/>
          </a:p>
        </p:txBody>
      </p:sp>
      <p:pic>
        <p:nvPicPr>
          <p:cNvPr id="6" name="Picture 5"/>
          <p:cNvPicPr/>
          <p:nvPr/>
        </p:nvPicPr>
        <p:blipFill>
          <a:blip r:embed="rId3"/>
          <a:stretch>
            <a:fillRect/>
          </a:stretch>
        </p:blipFill>
        <p:spPr>
          <a:xfrm>
            <a:off x="1070810" y="1130969"/>
            <a:ext cx="6978316" cy="3554766"/>
          </a:xfrm>
          <a:prstGeom prst="rect">
            <a:avLst/>
          </a:prstGeom>
        </p:spPr>
      </p:pic>
    </p:spTree>
    <p:extLst>
      <p:ext uri="{BB962C8B-B14F-4D97-AF65-F5344CB8AC3E}">
        <p14:creationId xmlns:p14="http://schemas.microsoft.com/office/powerpoint/2010/main" val="3102212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565485"/>
          </a:xfrm>
        </p:spPr>
        <p:txBody>
          <a:bodyPr/>
          <a:lstStyle/>
          <a:p>
            <a:pPr algn="l"/>
            <a:r>
              <a:rPr lang="vi-VN" sz="2400" smtClean="0"/>
              <a:t>3. Đăng ký GitHub</a:t>
            </a:r>
            <a:endParaRPr lang="en-US" sz="2400"/>
          </a:p>
        </p:txBody>
      </p:sp>
      <p:sp>
        <p:nvSpPr>
          <p:cNvPr id="8" name="Rectangle 4"/>
          <p:cNvSpPr>
            <a:spLocks noGrp="1" noChangeArrowheads="1"/>
          </p:cNvSpPr>
          <p:nvPr>
            <p:ph type="subTitle" idx="1"/>
          </p:nvPr>
        </p:nvSpPr>
        <p:spPr bwMode="auto">
          <a:xfrm>
            <a:off x="1070810" y="56548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indent="-285750" algn="just">
              <a:buFont typeface="Arial" panose="020B0604020202020204" pitchFamily="34" charset="0"/>
              <a:buChar char="•"/>
            </a:pPr>
            <a:r>
              <a:rPr lang="vi-VN" sz="1800"/>
              <a:t>Nhập </a:t>
            </a:r>
            <a:r>
              <a:rPr lang="vi-VN" sz="1800" smtClean="0"/>
              <a:t>y/n</a:t>
            </a:r>
            <a:endParaRPr lang="en-US" sz="1800"/>
          </a:p>
        </p:txBody>
      </p:sp>
      <p:pic>
        <p:nvPicPr>
          <p:cNvPr id="6" name="Picture 5"/>
          <p:cNvPicPr/>
          <p:nvPr/>
        </p:nvPicPr>
        <p:blipFill>
          <a:blip r:embed="rId3"/>
          <a:stretch>
            <a:fillRect/>
          </a:stretch>
        </p:blipFill>
        <p:spPr>
          <a:xfrm>
            <a:off x="1070810" y="993307"/>
            <a:ext cx="6978316" cy="3565204"/>
          </a:xfrm>
          <a:prstGeom prst="rect">
            <a:avLst/>
          </a:prstGeom>
        </p:spPr>
      </p:pic>
    </p:spTree>
    <p:extLst>
      <p:ext uri="{BB962C8B-B14F-4D97-AF65-F5344CB8AC3E}">
        <p14:creationId xmlns:p14="http://schemas.microsoft.com/office/powerpoint/2010/main" val="1569924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
            <a:ext cx="6978315" cy="565485"/>
          </a:xfrm>
        </p:spPr>
        <p:txBody>
          <a:bodyPr/>
          <a:lstStyle/>
          <a:p>
            <a:pPr algn="l"/>
            <a:r>
              <a:rPr lang="vi-VN" sz="2400" smtClean="0"/>
              <a:t>3. Đăng ký GitHub</a:t>
            </a:r>
            <a:endParaRPr lang="en-US" sz="2400"/>
          </a:p>
        </p:txBody>
      </p:sp>
      <p:sp>
        <p:nvSpPr>
          <p:cNvPr id="8" name="Rectangle 4"/>
          <p:cNvSpPr>
            <a:spLocks noGrp="1" noChangeArrowheads="1"/>
          </p:cNvSpPr>
          <p:nvPr>
            <p:ph type="subTitle" idx="1"/>
          </p:nvPr>
        </p:nvSpPr>
        <p:spPr bwMode="auto">
          <a:xfrm>
            <a:off x="1070810" y="56548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indent="-285750" algn="just">
              <a:buFont typeface="Arial" panose="020B0604020202020204" pitchFamily="34" charset="0"/>
              <a:buChar char="•"/>
            </a:pPr>
            <a:r>
              <a:rPr lang="vi-VN" sz="1800" smtClean="0"/>
              <a:t>Tạo tài khoản thành công</a:t>
            </a:r>
            <a:endParaRPr lang="en-US" sz="1800"/>
          </a:p>
        </p:txBody>
      </p:sp>
      <p:pic>
        <p:nvPicPr>
          <p:cNvPr id="6" name="Picture 5"/>
          <p:cNvPicPr/>
          <p:nvPr/>
        </p:nvPicPr>
        <p:blipFill>
          <a:blip r:embed="rId3"/>
          <a:stretch>
            <a:fillRect/>
          </a:stretch>
        </p:blipFill>
        <p:spPr>
          <a:xfrm>
            <a:off x="1070810" y="1041433"/>
            <a:ext cx="6978316" cy="3565204"/>
          </a:xfrm>
          <a:prstGeom prst="rect">
            <a:avLst/>
          </a:prstGeom>
        </p:spPr>
      </p:pic>
    </p:spTree>
    <p:extLst>
      <p:ext uri="{BB962C8B-B14F-4D97-AF65-F5344CB8AC3E}">
        <p14:creationId xmlns:p14="http://schemas.microsoft.com/office/powerpoint/2010/main" val="2888257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47537" y="0"/>
            <a:ext cx="6725653" cy="576000"/>
          </a:xfrm>
        </p:spPr>
        <p:txBody>
          <a:bodyPr/>
          <a:lstStyle/>
          <a:p>
            <a:r>
              <a:rPr lang="vi-VN" smtClean="0">
                <a:latin typeface="+mj-lt"/>
              </a:rPr>
              <a:t>Phân công công việc</a:t>
            </a:r>
            <a:endParaRPr lang="en-US">
              <a:latin typeface="+mj-lt"/>
            </a:endParaRPr>
          </a:p>
        </p:txBody>
      </p:sp>
      <p:graphicFrame>
        <p:nvGraphicFramePr>
          <p:cNvPr id="7" name="Google Shape;2242;p42"/>
          <p:cNvGraphicFramePr/>
          <p:nvPr>
            <p:extLst>
              <p:ext uri="{D42A27DB-BD31-4B8C-83A1-F6EECF244321}">
                <p14:modId xmlns:p14="http://schemas.microsoft.com/office/powerpoint/2010/main" val="187556924"/>
              </p:ext>
            </p:extLst>
          </p:nvPr>
        </p:nvGraphicFramePr>
        <p:xfrm>
          <a:off x="1347537" y="576000"/>
          <a:ext cx="6725652" cy="4122046"/>
        </p:xfrm>
        <a:graphic>
          <a:graphicData uri="http://schemas.openxmlformats.org/drawingml/2006/table">
            <a:tbl>
              <a:tblPr>
                <a:noFill/>
                <a:tableStyleId>{A0D8F90F-BB85-430E-9DE5-1485B2A61F09}</a:tableStyleId>
              </a:tblPr>
              <a:tblGrid>
                <a:gridCol w="2083740">
                  <a:extLst>
                    <a:ext uri="{9D8B030D-6E8A-4147-A177-3AD203B41FA5}">
                      <a16:colId xmlns:a16="http://schemas.microsoft.com/office/drawing/2014/main" val="20000"/>
                    </a:ext>
                  </a:extLst>
                </a:gridCol>
                <a:gridCol w="2083740">
                  <a:extLst>
                    <a:ext uri="{9D8B030D-6E8A-4147-A177-3AD203B41FA5}">
                      <a16:colId xmlns:a16="http://schemas.microsoft.com/office/drawing/2014/main" val="20001"/>
                    </a:ext>
                  </a:extLst>
                </a:gridCol>
                <a:gridCol w="2558172">
                  <a:extLst>
                    <a:ext uri="{9D8B030D-6E8A-4147-A177-3AD203B41FA5}">
                      <a16:colId xmlns:a16="http://schemas.microsoft.com/office/drawing/2014/main" val="20002"/>
                    </a:ext>
                  </a:extLst>
                </a:gridCol>
              </a:tblGrid>
              <a:tr h="518854">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vi-VN" sz="1600" smtClean="0">
                          <a:solidFill>
                            <a:schemeClr val="dk2"/>
                          </a:solidFill>
                          <a:latin typeface="+mj-lt"/>
                          <a:ea typeface="Barlow Semi Condensed Medium"/>
                          <a:cs typeface="Barlow Semi Condensed Medium"/>
                          <a:sym typeface="Barlow Semi Condensed Medium"/>
                        </a:rPr>
                        <a:t>Nguyễn Long Thành</a:t>
                      </a:r>
                      <a:endParaRPr sz="1600">
                        <a:solidFill>
                          <a:schemeClr val="dk2"/>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vi-VN" sz="1600" smtClean="0">
                          <a:solidFill>
                            <a:schemeClr val="dk2"/>
                          </a:solidFill>
                          <a:latin typeface="+mj-lt"/>
                          <a:ea typeface="Barlow Semi Condensed Medium"/>
                          <a:cs typeface="Barlow Semi Condensed Medium"/>
                          <a:sym typeface="Barlow Semi Condensed Medium"/>
                        </a:rPr>
                        <a:t>Bùi Trung Dũng </a:t>
                      </a:r>
                      <a:endParaRPr sz="1600">
                        <a:solidFill>
                          <a:schemeClr val="dk2"/>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98937">
                <a:tc>
                  <a:txBody>
                    <a:bodyPr/>
                    <a:lstStyle/>
                    <a:p>
                      <a:pPr marL="0" lvl="0" indent="0" algn="ctr" rtl="0">
                        <a:spcBef>
                          <a:spcPts val="0"/>
                        </a:spcBef>
                        <a:spcAft>
                          <a:spcPts val="0"/>
                        </a:spcAft>
                        <a:buNone/>
                      </a:pPr>
                      <a:r>
                        <a:rPr lang="vi-VN" smtClean="0">
                          <a:solidFill>
                            <a:srgbClr val="595959"/>
                          </a:solidFill>
                          <a:latin typeface="+mj-lt"/>
                          <a:ea typeface="Barlow Semi Condensed Medium"/>
                          <a:cs typeface="Barlow Semi Condensed Medium"/>
                          <a:sym typeface="Barlow Semi Condensed Medium"/>
                        </a:rPr>
                        <a:t>Tìm hiểu Git</a:t>
                      </a: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98937">
                <a:tc>
                  <a:txBody>
                    <a:bodyPr/>
                    <a:lstStyle/>
                    <a:p>
                      <a:pPr marL="0" lvl="0" indent="0" algn="ctr" rtl="0">
                        <a:spcBef>
                          <a:spcPts val="0"/>
                        </a:spcBef>
                        <a:spcAft>
                          <a:spcPts val="0"/>
                        </a:spcAft>
                        <a:buNone/>
                      </a:pPr>
                      <a:r>
                        <a:rPr lang="vi-VN" smtClean="0">
                          <a:solidFill>
                            <a:srgbClr val="595959"/>
                          </a:solidFill>
                          <a:latin typeface="+mj-lt"/>
                          <a:ea typeface="Barlow Semi Condensed Medium"/>
                          <a:cs typeface="Barlow Semi Condensed Medium"/>
                          <a:sym typeface="Barlow Semi Condensed Medium"/>
                        </a:rPr>
                        <a:t>Tìm hiểu GitHub</a:t>
                      </a: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8937">
                <a:tc>
                  <a:txBody>
                    <a:bodyPr/>
                    <a:lstStyle/>
                    <a:p>
                      <a:pPr marL="0" lvl="0" indent="0" algn="ctr" rtl="0">
                        <a:spcBef>
                          <a:spcPts val="0"/>
                        </a:spcBef>
                        <a:spcAft>
                          <a:spcPts val="0"/>
                        </a:spcAft>
                        <a:buNone/>
                      </a:pPr>
                      <a:r>
                        <a:rPr lang="vi-VN" smtClean="0">
                          <a:solidFill>
                            <a:srgbClr val="595959"/>
                          </a:solidFill>
                          <a:latin typeface="+mj-lt"/>
                          <a:ea typeface="Barlow Semi Condensed Medium"/>
                          <a:cs typeface="Barlow Semi Condensed Medium"/>
                          <a:sym typeface="Barlow Semi Condensed Medium"/>
                        </a:rPr>
                        <a:t>Cài đặt</a:t>
                      </a: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98937">
                <a:tc>
                  <a:txBody>
                    <a:bodyPr/>
                    <a:lstStyle/>
                    <a:p>
                      <a:pPr marL="0" lvl="0" indent="0" algn="ctr" rtl="0">
                        <a:spcBef>
                          <a:spcPts val="0"/>
                        </a:spcBef>
                        <a:spcAft>
                          <a:spcPts val="0"/>
                        </a:spcAft>
                        <a:buNone/>
                      </a:pPr>
                      <a:r>
                        <a:rPr lang="vi-VN" smtClean="0">
                          <a:solidFill>
                            <a:srgbClr val="595959"/>
                          </a:solidFill>
                          <a:latin typeface="+mj-lt"/>
                          <a:ea typeface="Barlow Semi Condensed Medium"/>
                          <a:cs typeface="Barlow Semi Condensed Medium"/>
                          <a:sym typeface="Barlow Semi Condensed Medium"/>
                        </a:rPr>
                        <a:t>Khái niệm và chức năng cơ bản</a:t>
                      </a: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98937">
                <a:tc>
                  <a:txBody>
                    <a:bodyPr/>
                    <a:lstStyle/>
                    <a:p>
                      <a:pPr marL="0" lvl="0" indent="0" algn="ctr" rtl="0">
                        <a:spcBef>
                          <a:spcPts val="0"/>
                        </a:spcBef>
                        <a:spcAft>
                          <a:spcPts val="0"/>
                        </a:spcAft>
                        <a:buNone/>
                      </a:pPr>
                      <a:r>
                        <a:rPr lang="vi-VN" smtClean="0">
                          <a:solidFill>
                            <a:srgbClr val="595959"/>
                          </a:solidFill>
                          <a:latin typeface="+mj-lt"/>
                          <a:ea typeface="Barlow Semi Condensed Medium"/>
                          <a:cs typeface="Barlow Semi Condensed Medium"/>
                          <a:sym typeface="Barlow Semi Condensed Medium"/>
                        </a:rPr>
                        <a:t>Ưu, nhược điểm</a:t>
                      </a: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98937">
                <a:tc>
                  <a:txBody>
                    <a:bodyPr/>
                    <a:lstStyle/>
                    <a:p>
                      <a:pPr marL="0" lvl="0" indent="0" algn="ctr" rtl="0">
                        <a:spcBef>
                          <a:spcPts val="0"/>
                        </a:spcBef>
                        <a:spcAft>
                          <a:spcPts val="0"/>
                        </a:spcAft>
                        <a:buNone/>
                      </a:pPr>
                      <a:r>
                        <a:rPr lang="vi-VN" smtClean="0">
                          <a:solidFill>
                            <a:srgbClr val="595959"/>
                          </a:solidFill>
                          <a:latin typeface="+mj-lt"/>
                          <a:ea typeface="Barlow Semi Condensed Medium"/>
                          <a:cs typeface="Barlow Semi Condensed Medium"/>
                          <a:sym typeface="Barlow Semi Condensed Medium"/>
                        </a:rPr>
                        <a:t>So sánh với Plastic SCM</a:t>
                      </a: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98937">
                <a:tc>
                  <a:txBody>
                    <a:bodyPr/>
                    <a:lstStyle/>
                    <a:p>
                      <a:pPr marL="0" lvl="0" indent="0" algn="ctr" rtl="0">
                        <a:spcBef>
                          <a:spcPts val="0"/>
                        </a:spcBef>
                        <a:spcAft>
                          <a:spcPts val="0"/>
                        </a:spcAft>
                        <a:buNone/>
                      </a:pPr>
                      <a:r>
                        <a:rPr lang="vi-VN" smtClean="0">
                          <a:solidFill>
                            <a:srgbClr val="595959"/>
                          </a:solidFill>
                          <a:latin typeface="+mj-lt"/>
                          <a:ea typeface="Barlow Semi Condensed Medium"/>
                          <a:cs typeface="Barlow Semi Condensed Medium"/>
                          <a:sym typeface="Barlow Semi Condensed Medium"/>
                        </a:rPr>
                        <a:t>10 Câu hỏi về bài học</a:t>
                      </a: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595959"/>
                        </a:solidFill>
                        <a:latin typeface="+mj-lt"/>
                        <a:ea typeface="Barlow Semi Condensed Medium"/>
                        <a:cs typeface="Barlow Semi Condensed Medium"/>
                        <a:sym typeface="Barlow Semi Condensed Medium"/>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grpSp>
        <p:nvGrpSpPr>
          <p:cNvPr id="8" name="Google Shape;13473;p75"/>
          <p:cNvGrpSpPr/>
          <p:nvPr/>
        </p:nvGrpSpPr>
        <p:grpSpPr>
          <a:xfrm>
            <a:off x="4402129" y="1180488"/>
            <a:ext cx="308234" cy="308234"/>
            <a:chOff x="1487200" y="4993750"/>
            <a:chExt cx="483125" cy="483125"/>
          </a:xfrm>
        </p:grpSpPr>
        <p:sp>
          <p:nvSpPr>
            <p:cNvPr id="9" name="Google Shape;13474;p7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3475;p7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13473;p75"/>
          <p:cNvGrpSpPr/>
          <p:nvPr/>
        </p:nvGrpSpPr>
        <p:grpSpPr>
          <a:xfrm>
            <a:off x="4408145" y="1683219"/>
            <a:ext cx="308234" cy="308234"/>
            <a:chOff x="1487200" y="4993750"/>
            <a:chExt cx="483125" cy="483125"/>
          </a:xfrm>
        </p:grpSpPr>
        <p:sp>
          <p:nvSpPr>
            <p:cNvPr id="15" name="Google Shape;13474;p7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13475;p7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13473;p75"/>
          <p:cNvGrpSpPr/>
          <p:nvPr/>
        </p:nvGrpSpPr>
        <p:grpSpPr>
          <a:xfrm>
            <a:off x="4408145" y="2191880"/>
            <a:ext cx="308234" cy="308234"/>
            <a:chOff x="1487200" y="4993750"/>
            <a:chExt cx="483125" cy="483125"/>
          </a:xfrm>
        </p:grpSpPr>
        <p:sp>
          <p:nvSpPr>
            <p:cNvPr id="18" name="Google Shape;13474;p7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13475;p7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13710;p76"/>
          <p:cNvGrpSpPr/>
          <p:nvPr/>
        </p:nvGrpSpPr>
        <p:grpSpPr>
          <a:xfrm>
            <a:off x="6691094" y="1219220"/>
            <a:ext cx="356020" cy="230770"/>
            <a:chOff x="-27728850" y="2382950"/>
            <a:chExt cx="297750" cy="193000"/>
          </a:xfrm>
        </p:grpSpPr>
        <p:sp>
          <p:nvSpPr>
            <p:cNvPr id="21" name="Google Shape;13711;p7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712;p7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713;p7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3710;p76"/>
          <p:cNvGrpSpPr/>
          <p:nvPr/>
        </p:nvGrpSpPr>
        <p:grpSpPr>
          <a:xfrm>
            <a:off x="6691094" y="1724916"/>
            <a:ext cx="356020" cy="230770"/>
            <a:chOff x="-27728850" y="2382950"/>
            <a:chExt cx="297750" cy="193000"/>
          </a:xfrm>
        </p:grpSpPr>
        <p:sp>
          <p:nvSpPr>
            <p:cNvPr id="25" name="Google Shape;13711;p7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712;p7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13;p7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3710;p76"/>
          <p:cNvGrpSpPr/>
          <p:nvPr/>
        </p:nvGrpSpPr>
        <p:grpSpPr>
          <a:xfrm>
            <a:off x="6691094" y="2230612"/>
            <a:ext cx="356020" cy="230770"/>
            <a:chOff x="-27728850" y="2382950"/>
            <a:chExt cx="297750" cy="193000"/>
          </a:xfrm>
        </p:grpSpPr>
        <p:sp>
          <p:nvSpPr>
            <p:cNvPr id="29" name="Google Shape;13711;p7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712;p7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713;p7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3710;p76"/>
          <p:cNvGrpSpPr/>
          <p:nvPr/>
        </p:nvGrpSpPr>
        <p:grpSpPr>
          <a:xfrm>
            <a:off x="6680273" y="2736308"/>
            <a:ext cx="356020" cy="230770"/>
            <a:chOff x="-27728850" y="2382950"/>
            <a:chExt cx="297750" cy="193000"/>
          </a:xfrm>
        </p:grpSpPr>
        <p:sp>
          <p:nvSpPr>
            <p:cNvPr id="33" name="Google Shape;13711;p7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712;p7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713;p7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3710;p76"/>
          <p:cNvGrpSpPr/>
          <p:nvPr/>
        </p:nvGrpSpPr>
        <p:grpSpPr>
          <a:xfrm>
            <a:off x="4384252" y="3346862"/>
            <a:ext cx="356020" cy="230770"/>
            <a:chOff x="-27728850" y="2382950"/>
            <a:chExt cx="297750" cy="193000"/>
          </a:xfrm>
        </p:grpSpPr>
        <p:sp>
          <p:nvSpPr>
            <p:cNvPr id="37" name="Google Shape;13711;p7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712;p7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713;p7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3710;p76"/>
          <p:cNvGrpSpPr/>
          <p:nvPr/>
        </p:nvGrpSpPr>
        <p:grpSpPr>
          <a:xfrm>
            <a:off x="4373431" y="3849593"/>
            <a:ext cx="356020" cy="230770"/>
            <a:chOff x="-27728850" y="2382950"/>
            <a:chExt cx="297750" cy="193000"/>
          </a:xfrm>
        </p:grpSpPr>
        <p:sp>
          <p:nvSpPr>
            <p:cNvPr id="41" name="Google Shape;13711;p7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712;p7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713;p7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3710;p76"/>
          <p:cNvGrpSpPr/>
          <p:nvPr/>
        </p:nvGrpSpPr>
        <p:grpSpPr>
          <a:xfrm>
            <a:off x="6691094" y="4293554"/>
            <a:ext cx="356020" cy="230770"/>
            <a:chOff x="-27728850" y="2382950"/>
            <a:chExt cx="297750" cy="193000"/>
          </a:xfrm>
        </p:grpSpPr>
        <p:sp>
          <p:nvSpPr>
            <p:cNvPr id="45" name="Google Shape;13711;p76"/>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712;p76"/>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713;p76"/>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3473;p75"/>
          <p:cNvGrpSpPr/>
          <p:nvPr/>
        </p:nvGrpSpPr>
        <p:grpSpPr>
          <a:xfrm>
            <a:off x="4402129" y="2745237"/>
            <a:ext cx="308234" cy="308234"/>
            <a:chOff x="1487200" y="4993750"/>
            <a:chExt cx="483125" cy="483125"/>
          </a:xfrm>
        </p:grpSpPr>
        <p:sp>
          <p:nvSpPr>
            <p:cNvPr id="49" name="Google Shape;13474;p7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13475;p7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1" name="Google Shape;13473;p75"/>
          <p:cNvGrpSpPr/>
          <p:nvPr/>
        </p:nvGrpSpPr>
        <p:grpSpPr>
          <a:xfrm>
            <a:off x="6704166" y="3298698"/>
            <a:ext cx="308234" cy="308234"/>
            <a:chOff x="1487200" y="4993750"/>
            <a:chExt cx="483125" cy="483125"/>
          </a:xfrm>
        </p:grpSpPr>
        <p:sp>
          <p:nvSpPr>
            <p:cNvPr id="52" name="Google Shape;13474;p7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13475;p7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 name="Google Shape;13473;p75"/>
          <p:cNvGrpSpPr/>
          <p:nvPr/>
        </p:nvGrpSpPr>
        <p:grpSpPr>
          <a:xfrm>
            <a:off x="6703535" y="3801429"/>
            <a:ext cx="308234" cy="308234"/>
            <a:chOff x="1487200" y="4993750"/>
            <a:chExt cx="483125" cy="483125"/>
          </a:xfrm>
        </p:grpSpPr>
        <p:sp>
          <p:nvSpPr>
            <p:cNvPr id="55" name="Google Shape;13474;p7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 name="Google Shape;13475;p7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7" name="Google Shape;13473;p75"/>
          <p:cNvGrpSpPr/>
          <p:nvPr/>
        </p:nvGrpSpPr>
        <p:grpSpPr>
          <a:xfrm>
            <a:off x="4405182" y="4256517"/>
            <a:ext cx="308234" cy="308234"/>
            <a:chOff x="1487200" y="4993750"/>
            <a:chExt cx="483125" cy="483125"/>
          </a:xfrm>
        </p:grpSpPr>
        <p:sp>
          <p:nvSpPr>
            <p:cNvPr id="58" name="Google Shape;13474;p7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13475;p7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5306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3" name="Google Shape;2336;p45"/>
          <p:cNvSpPr txBox="1">
            <a:spLocks noGrp="1"/>
          </p:cNvSpPr>
          <p:nvPr>
            <p:ph type="title"/>
          </p:nvPr>
        </p:nvSpPr>
        <p:spPr>
          <a:xfrm>
            <a:off x="0" y="1115428"/>
            <a:ext cx="9144000" cy="7735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9600" smtClean="0"/>
              <a:t>IV</a:t>
            </a:r>
            <a:endParaRPr sz="9600"/>
          </a:p>
        </p:txBody>
      </p:sp>
      <p:sp>
        <p:nvSpPr>
          <p:cNvPr id="4" name="Rectangle 3"/>
          <p:cNvSpPr/>
          <p:nvPr/>
        </p:nvSpPr>
        <p:spPr>
          <a:xfrm>
            <a:off x="2328437" y="2272279"/>
            <a:ext cx="4487126" cy="1323439"/>
          </a:xfrm>
          <a:prstGeom prst="rect">
            <a:avLst/>
          </a:prstGeom>
        </p:spPr>
        <p:txBody>
          <a:bodyPr wrap="none">
            <a:spAutoFit/>
          </a:bodyPr>
          <a:lstStyle/>
          <a:p>
            <a:r>
              <a:rPr lang="vi-VN" sz="4000" smtClean="0">
                <a:latin typeface="Fjalla One"/>
              </a:rPr>
              <a:t>Các khái niệm và </a:t>
            </a:r>
          </a:p>
          <a:p>
            <a:r>
              <a:rPr lang="vi-VN" sz="4000" smtClean="0">
                <a:latin typeface="Fjalla One"/>
              </a:rPr>
              <a:t>chức năng cơ bản </a:t>
            </a:r>
            <a:endParaRPr lang="en-US" sz="4000">
              <a:latin typeface="Fjalla One"/>
            </a:endParaRPr>
          </a:p>
        </p:txBody>
      </p:sp>
    </p:spTree>
    <p:extLst>
      <p:ext uri="{BB962C8B-B14F-4D97-AF65-F5344CB8AC3E}">
        <p14:creationId xmlns:p14="http://schemas.microsoft.com/office/powerpoint/2010/main" val="21379364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Rectangle 4"/>
          <p:cNvSpPr>
            <a:spLocks noGrp="1" noChangeArrowheads="1"/>
          </p:cNvSpPr>
          <p:nvPr>
            <p:ph type="subTitle" idx="1"/>
          </p:nvPr>
        </p:nvSpPr>
        <p:spPr bwMode="auto">
          <a:xfrm>
            <a:off x="1130967" y="354795"/>
            <a:ext cx="6978316" cy="4478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b="1" dirty="0"/>
              <a:t>Repository (repo):</a:t>
            </a:r>
            <a:r>
              <a:rPr lang="en-US" sz="1800" dirty="0"/>
              <a:t> </a:t>
            </a:r>
            <a:r>
              <a:rPr lang="en-US" sz="1800" dirty="0" err="1"/>
              <a:t>Nghĩa</a:t>
            </a:r>
            <a:r>
              <a:rPr lang="en-US" sz="1800" dirty="0"/>
              <a:t> </a:t>
            </a:r>
            <a:r>
              <a:rPr lang="en-US" sz="1800" dirty="0" err="1"/>
              <a:t>gốc</a:t>
            </a:r>
            <a:r>
              <a:rPr lang="en-US" sz="1800" dirty="0"/>
              <a:t> </a:t>
            </a:r>
            <a:r>
              <a:rPr lang="en-US" sz="1800" dirty="0" err="1"/>
              <a:t>là</a:t>
            </a:r>
            <a:r>
              <a:rPr lang="en-US" sz="1800" dirty="0"/>
              <a:t> </a:t>
            </a:r>
            <a:r>
              <a:rPr lang="en-US" sz="1800" dirty="0" err="1">
                <a:solidFill>
                  <a:srgbClr val="FF0000"/>
                </a:solidFill>
              </a:rPr>
              <a:t>kho</a:t>
            </a:r>
            <a:r>
              <a:rPr lang="en-US" sz="1800" dirty="0">
                <a:solidFill>
                  <a:srgbClr val="FF0000"/>
                </a:solidFill>
              </a:rPr>
              <a:t> </a:t>
            </a:r>
            <a:r>
              <a:rPr lang="en-US" sz="1800" dirty="0" err="1">
                <a:solidFill>
                  <a:srgbClr val="FF0000"/>
                </a:solidFill>
              </a:rPr>
              <a:t>lưu</a:t>
            </a:r>
            <a:r>
              <a:rPr lang="en-US" sz="1800" dirty="0">
                <a:solidFill>
                  <a:srgbClr val="FF0000"/>
                </a:solidFill>
              </a:rPr>
              <a:t> </a:t>
            </a:r>
            <a:r>
              <a:rPr lang="en-US" sz="1800" dirty="0" err="1">
                <a:solidFill>
                  <a:srgbClr val="FF0000"/>
                </a:solidFill>
              </a:rPr>
              <a:t>trữ</a:t>
            </a:r>
            <a:r>
              <a:rPr lang="en-US" sz="1800" dirty="0"/>
              <a:t>. </a:t>
            </a:r>
            <a:r>
              <a:rPr lang="en-US" sz="1800" dirty="0" err="1"/>
              <a:t>Hiểu</a:t>
            </a:r>
            <a:r>
              <a:rPr lang="en-US" sz="1800" dirty="0"/>
              <a:t> </a:t>
            </a:r>
            <a:r>
              <a:rPr lang="en-US" sz="1800" dirty="0" err="1"/>
              <a:t>đơn</a:t>
            </a:r>
            <a:r>
              <a:rPr lang="en-US" sz="1800" dirty="0"/>
              <a:t> </a:t>
            </a:r>
            <a:r>
              <a:rPr lang="en-US" sz="1800" dirty="0" err="1"/>
              <a:t>giản</a:t>
            </a:r>
            <a:r>
              <a:rPr lang="en-US" sz="1800" dirty="0"/>
              <a:t>, repo </a:t>
            </a:r>
            <a:r>
              <a:rPr lang="en-US" sz="1800" dirty="0" err="1"/>
              <a:t>là</a:t>
            </a:r>
            <a:r>
              <a:rPr lang="en-US" sz="1800" dirty="0"/>
              <a:t> </a:t>
            </a:r>
            <a:r>
              <a:rPr lang="en-US" sz="1800" dirty="0" err="1">
                <a:solidFill>
                  <a:srgbClr val="FF0000"/>
                </a:solidFill>
              </a:rPr>
              <a:t>các</a:t>
            </a:r>
            <a:r>
              <a:rPr lang="en-US" sz="1800" dirty="0">
                <a:solidFill>
                  <a:srgbClr val="FF0000"/>
                </a:solidFill>
              </a:rPr>
              <a:t> </a:t>
            </a:r>
            <a:r>
              <a:rPr lang="en-US" sz="1800" dirty="0" err="1">
                <a:solidFill>
                  <a:srgbClr val="FF0000"/>
                </a:solidFill>
              </a:rPr>
              <a:t>dự</a:t>
            </a:r>
            <a:r>
              <a:rPr lang="en-US" sz="1800" dirty="0">
                <a:solidFill>
                  <a:srgbClr val="FF0000"/>
                </a:solidFill>
              </a:rPr>
              <a:t> </a:t>
            </a:r>
            <a:r>
              <a:rPr lang="en-US" sz="1800" dirty="0" err="1">
                <a:solidFill>
                  <a:srgbClr val="FF0000"/>
                </a:solidFill>
              </a:rPr>
              <a:t>án</a:t>
            </a:r>
            <a:r>
              <a:rPr lang="en-US" sz="1800" dirty="0">
                <a:solidFill>
                  <a:srgbClr val="FF0000"/>
                </a:solidFill>
              </a:rPr>
              <a:t> </a:t>
            </a:r>
            <a:r>
              <a:rPr lang="en-US" sz="1800" dirty="0" err="1">
                <a:solidFill>
                  <a:srgbClr val="FF0000"/>
                </a:solidFill>
              </a:rPr>
              <a:t>bạn</a:t>
            </a:r>
            <a:r>
              <a:rPr lang="en-US" sz="1800" dirty="0">
                <a:solidFill>
                  <a:srgbClr val="FF0000"/>
                </a:solidFill>
              </a:rPr>
              <a:t> </a:t>
            </a:r>
            <a:r>
              <a:rPr lang="en-US" sz="1800" dirty="0" err="1">
                <a:solidFill>
                  <a:srgbClr val="FF0000"/>
                </a:solidFill>
              </a:rPr>
              <a:t>tạo</a:t>
            </a:r>
            <a:r>
              <a:rPr lang="en-US" sz="1800" dirty="0">
                <a:solidFill>
                  <a:srgbClr val="FF0000"/>
                </a:solidFill>
              </a:rPr>
              <a:t> </a:t>
            </a:r>
            <a:r>
              <a:rPr lang="en-US" sz="1800" dirty="0" err="1">
                <a:solidFill>
                  <a:srgbClr val="FF0000"/>
                </a:solidFill>
              </a:rPr>
              <a:t>ra</a:t>
            </a:r>
            <a:r>
              <a:rPr lang="en-US" sz="1800" dirty="0">
                <a:solidFill>
                  <a:srgbClr val="FF0000"/>
                </a:solidFill>
              </a:rPr>
              <a:t>, </a:t>
            </a:r>
            <a:r>
              <a:rPr lang="en-US" sz="1800" dirty="0" err="1">
                <a:solidFill>
                  <a:srgbClr val="FF0000"/>
                </a:solidFill>
              </a:rPr>
              <a:t>chứa</a:t>
            </a:r>
            <a:r>
              <a:rPr lang="en-US" sz="1800" dirty="0">
                <a:solidFill>
                  <a:srgbClr val="FF0000"/>
                </a:solidFill>
              </a:rPr>
              <a:t> </a:t>
            </a:r>
            <a:r>
              <a:rPr lang="en-US" sz="1800" dirty="0" err="1">
                <a:solidFill>
                  <a:srgbClr val="FF0000"/>
                </a:solidFill>
              </a:rPr>
              <a:t>mã</a:t>
            </a:r>
            <a:r>
              <a:rPr lang="en-US" sz="1800" dirty="0">
                <a:solidFill>
                  <a:srgbClr val="FF0000"/>
                </a:solidFill>
              </a:rPr>
              <a:t> </a:t>
            </a:r>
            <a:r>
              <a:rPr lang="en-US" sz="1800" dirty="0" err="1">
                <a:solidFill>
                  <a:srgbClr val="FF0000"/>
                </a:solidFill>
              </a:rPr>
              <a:t>nguồn</a:t>
            </a:r>
            <a:r>
              <a:rPr lang="en-US" sz="1800" dirty="0">
                <a:solidFill>
                  <a:srgbClr val="FF0000"/>
                </a:solidFill>
              </a:rPr>
              <a:t> </a:t>
            </a:r>
            <a:r>
              <a:rPr lang="en-US" sz="1800" dirty="0" err="1">
                <a:solidFill>
                  <a:srgbClr val="FF0000"/>
                </a:solidFill>
              </a:rPr>
              <a:t>phần</a:t>
            </a:r>
            <a:r>
              <a:rPr lang="en-US" sz="1800" dirty="0">
                <a:solidFill>
                  <a:srgbClr val="FF0000"/>
                </a:solidFill>
              </a:rPr>
              <a:t> </a:t>
            </a:r>
            <a:r>
              <a:rPr lang="en-US" sz="1800" dirty="0" err="1">
                <a:solidFill>
                  <a:srgbClr val="FF0000"/>
                </a:solidFill>
              </a:rPr>
              <a:t>mềm</a:t>
            </a:r>
            <a:r>
              <a:rPr lang="en-US" sz="1800" dirty="0">
                <a:solidFill>
                  <a:srgbClr val="FF0000"/>
                </a:solidFill>
              </a:rPr>
              <a:t> </a:t>
            </a:r>
            <a:r>
              <a:rPr lang="en-US" sz="1800" dirty="0" err="1">
                <a:solidFill>
                  <a:srgbClr val="FF0000"/>
                </a:solidFill>
              </a:rPr>
              <a:t>của</a:t>
            </a:r>
            <a:r>
              <a:rPr lang="en-US" sz="1800" dirty="0">
                <a:solidFill>
                  <a:srgbClr val="FF0000"/>
                </a:solidFill>
              </a:rPr>
              <a:t> </a:t>
            </a:r>
            <a:r>
              <a:rPr lang="en-US" sz="1800" dirty="0" err="1">
                <a:solidFill>
                  <a:srgbClr val="FF0000"/>
                </a:solidFill>
              </a:rPr>
              <a:t>bạn</a:t>
            </a:r>
            <a:r>
              <a:rPr lang="en-US" sz="1800" dirty="0"/>
              <a:t>. </a:t>
            </a:r>
            <a:r>
              <a:rPr lang="en-US" sz="1800" dirty="0" err="1"/>
              <a:t>Có</a:t>
            </a:r>
            <a:r>
              <a:rPr lang="en-US" sz="1800" dirty="0"/>
              <a:t> 2 </a:t>
            </a:r>
            <a:r>
              <a:rPr lang="en-US" sz="1800" dirty="0" err="1"/>
              <a:t>dạng</a:t>
            </a:r>
            <a:r>
              <a:rPr lang="en-US" sz="1800" dirty="0"/>
              <a:t>: </a:t>
            </a:r>
            <a:r>
              <a:rPr lang="en-US" sz="1800" dirty="0">
                <a:solidFill>
                  <a:srgbClr val="FF0000"/>
                </a:solidFill>
              </a:rPr>
              <a:t>Remote repo </a:t>
            </a:r>
            <a:r>
              <a:rPr lang="en-US" sz="1800" dirty="0"/>
              <a:t>(</a:t>
            </a:r>
            <a:r>
              <a:rPr lang="en-US" sz="1800" dirty="0" err="1"/>
              <a:t>là</a:t>
            </a:r>
            <a:r>
              <a:rPr lang="en-US" sz="1800" dirty="0"/>
              <a:t> </a:t>
            </a:r>
            <a:r>
              <a:rPr lang="en-US" sz="1800" dirty="0">
                <a:solidFill>
                  <a:srgbClr val="FF0000"/>
                </a:solidFill>
              </a:rPr>
              <a:t>repo </a:t>
            </a:r>
            <a:r>
              <a:rPr lang="en-US" sz="1800" dirty="0" err="1">
                <a:solidFill>
                  <a:srgbClr val="FF0000"/>
                </a:solidFill>
              </a:rPr>
              <a:t>chung</a:t>
            </a:r>
            <a:r>
              <a:rPr lang="en-US" sz="1800" dirty="0">
                <a:solidFill>
                  <a:srgbClr val="FF0000"/>
                </a:solidFill>
              </a:rPr>
              <a:t> </a:t>
            </a:r>
            <a:r>
              <a:rPr lang="en-US" sz="1800" dirty="0" err="1">
                <a:solidFill>
                  <a:srgbClr val="FF0000"/>
                </a:solidFill>
              </a:rPr>
              <a:t>được</a:t>
            </a:r>
            <a:r>
              <a:rPr lang="en-US" sz="1800" dirty="0">
                <a:solidFill>
                  <a:srgbClr val="FF0000"/>
                </a:solidFill>
              </a:rPr>
              <a:t> </a:t>
            </a:r>
            <a:r>
              <a:rPr lang="en-US" sz="1800" dirty="0" err="1">
                <a:solidFill>
                  <a:srgbClr val="FF0000"/>
                </a:solidFill>
              </a:rPr>
              <a:t>lưu</a:t>
            </a:r>
            <a:r>
              <a:rPr lang="en-US" sz="1800" dirty="0">
                <a:solidFill>
                  <a:srgbClr val="FF0000"/>
                </a:solidFill>
              </a:rPr>
              <a:t> </a:t>
            </a:r>
            <a:r>
              <a:rPr lang="en-US" sz="1800" dirty="0" err="1">
                <a:solidFill>
                  <a:srgbClr val="FF0000"/>
                </a:solidFill>
              </a:rPr>
              <a:t>trên</a:t>
            </a:r>
            <a:r>
              <a:rPr lang="en-US" sz="1800" dirty="0">
                <a:solidFill>
                  <a:srgbClr val="FF0000"/>
                </a:solidFill>
              </a:rPr>
              <a:t> server</a:t>
            </a:r>
            <a:r>
              <a:rPr lang="en-US" sz="1800" dirty="0"/>
              <a:t>), </a:t>
            </a:r>
            <a:r>
              <a:rPr lang="en-US" sz="1800" dirty="0" err="1"/>
              <a:t>và</a:t>
            </a:r>
            <a:r>
              <a:rPr lang="en-US" sz="1800" dirty="0"/>
              <a:t> </a:t>
            </a:r>
            <a:r>
              <a:rPr lang="en-US" sz="1800" dirty="0">
                <a:solidFill>
                  <a:srgbClr val="FF0000"/>
                </a:solidFill>
              </a:rPr>
              <a:t>Local repo </a:t>
            </a:r>
            <a:r>
              <a:rPr lang="en-US" sz="1800" dirty="0"/>
              <a:t>(</a:t>
            </a:r>
            <a:r>
              <a:rPr lang="en-US" sz="1800" dirty="0" err="1"/>
              <a:t>là</a:t>
            </a:r>
            <a:r>
              <a:rPr lang="en-US" sz="1800" dirty="0"/>
              <a:t> </a:t>
            </a:r>
            <a:r>
              <a:rPr lang="en-US" sz="1800" dirty="0">
                <a:solidFill>
                  <a:srgbClr val="FF0000"/>
                </a:solidFill>
              </a:rPr>
              <a:t>repo </a:t>
            </a:r>
            <a:r>
              <a:rPr lang="en-US" sz="1800" dirty="0" err="1">
                <a:solidFill>
                  <a:srgbClr val="FF0000"/>
                </a:solidFill>
              </a:rPr>
              <a:t>lưu</a:t>
            </a:r>
            <a:r>
              <a:rPr lang="en-US" sz="1800" dirty="0">
                <a:solidFill>
                  <a:srgbClr val="FF0000"/>
                </a:solidFill>
              </a:rPr>
              <a:t> </a:t>
            </a:r>
            <a:r>
              <a:rPr lang="en-US" sz="1800" dirty="0" err="1">
                <a:solidFill>
                  <a:srgbClr val="FF0000"/>
                </a:solidFill>
              </a:rPr>
              <a:t>trên</a:t>
            </a:r>
            <a:r>
              <a:rPr lang="en-US" sz="1800" dirty="0">
                <a:solidFill>
                  <a:srgbClr val="FF0000"/>
                </a:solidFill>
              </a:rPr>
              <a:t> </a:t>
            </a:r>
            <a:r>
              <a:rPr lang="en-US" sz="1800" dirty="0" err="1">
                <a:solidFill>
                  <a:srgbClr val="FF0000"/>
                </a:solidFill>
              </a:rPr>
              <a:t>máy</a:t>
            </a:r>
            <a:r>
              <a:rPr lang="en-US" sz="1800" dirty="0">
                <a:solidFill>
                  <a:srgbClr val="FF0000"/>
                </a:solidFill>
              </a:rPr>
              <a:t> </a:t>
            </a:r>
            <a:r>
              <a:rPr lang="en-US" sz="1800" dirty="0" err="1">
                <a:solidFill>
                  <a:srgbClr val="FF0000"/>
                </a:solidFill>
              </a:rPr>
              <a:t>của</a:t>
            </a:r>
            <a:r>
              <a:rPr lang="en-US" sz="1800" dirty="0">
                <a:solidFill>
                  <a:srgbClr val="FF0000"/>
                </a:solidFill>
              </a:rPr>
              <a:t> </a:t>
            </a:r>
            <a:r>
              <a:rPr lang="en-US" sz="1800" dirty="0" err="1">
                <a:solidFill>
                  <a:srgbClr val="FF0000"/>
                </a:solidFill>
              </a:rPr>
              <a:t>người</a:t>
            </a:r>
            <a:r>
              <a:rPr lang="en-US" sz="1800" dirty="0">
                <a:solidFill>
                  <a:srgbClr val="FF0000"/>
                </a:solidFill>
              </a:rPr>
              <a:t> </a:t>
            </a:r>
            <a:r>
              <a:rPr lang="en-US" sz="1800" dirty="0" err="1">
                <a:solidFill>
                  <a:srgbClr val="FF0000"/>
                </a:solidFill>
              </a:rPr>
              <a:t>dùng</a:t>
            </a:r>
            <a:r>
              <a:rPr lang="en-US" sz="1800" dirty="0"/>
              <a:t>). Ta </a:t>
            </a:r>
            <a:r>
              <a:rPr lang="en-US" sz="1800" dirty="0" err="1"/>
              <a:t>có</a:t>
            </a:r>
            <a:r>
              <a:rPr lang="en-US" sz="1800" dirty="0"/>
              <a:t> </a:t>
            </a:r>
            <a:r>
              <a:rPr lang="en-US" sz="1800" dirty="0" err="1"/>
              <a:t>thể</a:t>
            </a:r>
            <a:r>
              <a:rPr lang="en-US" sz="1800" dirty="0"/>
              <a:t> </a:t>
            </a:r>
            <a:r>
              <a:rPr lang="en-US" sz="1800" dirty="0" err="1"/>
              <a:t>làm</a:t>
            </a:r>
            <a:r>
              <a:rPr lang="en-US" sz="1800" dirty="0"/>
              <a:t> </a:t>
            </a:r>
            <a:r>
              <a:rPr lang="en-US" sz="1800" dirty="0" err="1"/>
              <a:t>việc</a:t>
            </a:r>
            <a:r>
              <a:rPr lang="en-US" sz="1800" dirty="0"/>
              <a:t> </a:t>
            </a:r>
            <a:r>
              <a:rPr lang="en-US" sz="1800" dirty="0" err="1"/>
              <a:t>và</a:t>
            </a:r>
            <a:r>
              <a:rPr lang="en-US" sz="1800" dirty="0"/>
              <a:t> </a:t>
            </a:r>
            <a:r>
              <a:rPr lang="en-US" sz="1800" dirty="0">
                <a:solidFill>
                  <a:srgbClr val="FF0000"/>
                </a:solidFill>
              </a:rPr>
              <a:t>commit </a:t>
            </a:r>
            <a:r>
              <a:rPr lang="en-US" sz="1800" dirty="0" err="1">
                <a:solidFill>
                  <a:srgbClr val="FF0000"/>
                </a:solidFill>
              </a:rPr>
              <a:t>trên</a:t>
            </a:r>
            <a:r>
              <a:rPr lang="en-US" sz="1800" dirty="0">
                <a:solidFill>
                  <a:srgbClr val="FF0000"/>
                </a:solidFill>
              </a:rPr>
              <a:t> local </a:t>
            </a:r>
            <a:r>
              <a:rPr lang="en-US" sz="1800" dirty="0" err="1">
                <a:solidFill>
                  <a:srgbClr val="FF0000"/>
                </a:solidFill>
              </a:rPr>
              <a:t>reposity</a:t>
            </a:r>
            <a:r>
              <a:rPr lang="en-US" sz="1800" dirty="0">
                <a:solidFill>
                  <a:srgbClr val="FF0000"/>
                </a:solidFill>
              </a:rPr>
              <a:t> </a:t>
            </a:r>
            <a:r>
              <a:rPr lang="en-US" sz="1800" dirty="0" err="1">
                <a:solidFill>
                  <a:srgbClr val="FF0000"/>
                </a:solidFill>
              </a:rPr>
              <a:t>ngay</a:t>
            </a:r>
            <a:r>
              <a:rPr lang="en-US" sz="1800" dirty="0">
                <a:solidFill>
                  <a:srgbClr val="FF0000"/>
                </a:solidFill>
              </a:rPr>
              <a:t> </a:t>
            </a:r>
            <a:r>
              <a:rPr lang="en-US" sz="1800" dirty="0" err="1">
                <a:solidFill>
                  <a:srgbClr val="FF0000"/>
                </a:solidFill>
              </a:rPr>
              <a:t>cả</a:t>
            </a:r>
            <a:r>
              <a:rPr lang="en-US" sz="1800" dirty="0">
                <a:solidFill>
                  <a:srgbClr val="FF0000"/>
                </a:solidFill>
              </a:rPr>
              <a:t> </a:t>
            </a:r>
            <a:r>
              <a:rPr lang="en-US" sz="1800" dirty="0" err="1">
                <a:solidFill>
                  <a:srgbClr val="FF0000"/>
                </a:solidFill>
              </a:rPr>
              <a:t>trong</a:t>
            </a:r>
            <a:r>
              <a:rPr lang="en-US" sz="1800" dirty="0">
                <a:solidFill>
                  <a:srgbClr val="FF0000"/>
                </a:solidFill>
              </a:rPr>
              <a:t> </a:t>
            </a:r>
            <a:r>
              <a:rPr lang="en-US" sz="1800" dirty="0" err="1">
                <a:solidFill>
                  <a:srgbClr val="FF0000"/>
                </a:solidFill>
              </a:rPr>
              <a:t>điều</a:t>
            </a:r>
            <a:r>
              <a:rPr lang="en-US" sz="1800" dirty="0">
                <a:solidFill>
                  <a:srgbClr val="FF0000"/>
                </a:solidFill>
              </a:rPr>
              <a:t> </a:t>
            </a:r>
            <a:r>
              <a:rPr lang="en-US" sz="1800" dirty="0" err="1">
                <a:solidFill>
                  <a:srgbClr val="FF0000"/>
                </a:solidFill>
              </a:rPr>
              <a:t>kiện</a:t>
            </a:r>
            <a:r>
              <a:rPr lang="en-US" sz="1800" dirty="0">
                <a:solidFill>
                  <a:srgbClr val="FF0000"/>
                </a:solidFill>
              </a:rPr>
              <a:t> offline</a:t>
            </a:r>
            <a:r>
              <a:rPr lang="en-US" sz="1800" dirty="0"/>
              <a:t>, </a:t>
            </a:r>
            <a:r>
              <a:rPr lang="en-US" sz="1800" dirty="0" err="1">
                <a:solidFill>
                  <a:srgbClr val="FF0000"/>
                </a:solidFill>
              </a:rPr>
              <a:t>khi</a:t>
            </a:r>
            <a:r>
              <a:rPr lang="en-US" sz="1800" dirty="0">
                <a:solidFill>
                  <a:srgbClr val="FF0000"/>
                </a:solidFill>
              </a:rPr>
              <a:t> </a:t>
            </a:r>
            <a:r>
              <a:rPr lang="en-US" sz="1800" dirty="0" err="1">
                <a:solidFill>
                  <a:srgbClr val="FF0000"/>
                </a:solidFill>
              </a:rPr>
              <a:t>có</a:t>
            </a:r>
            <a:r>
              <a:rPr lang="en-US" sz="1800" dirty="0">
                <a:solidFill>
                  <a:srgbClr val="FF0000"/>
                </a:solidFill>
              </a:rPr>
              <a:t> </a:t>
            </a:r>
            <a:r>
              <a:rPr lang="en-US" sz="1800" dirty="0" err="1">
                <a:solidFill>
                  <a:srgbClr val="FF0000"/>
                </a:solidFill>
              </a:rPr>
              <a:t>mạng</a:t>
            </a:r>
            <a:r>
              <a:rPr lang="en-US" sz="1800" dirty="0">
                <a:solidFill>
                  <a:srgbClr val="FF0000"/>
                </a:solidFill>
              </a:rPr>
              <a:t> </a:t>
            </a:r>
            <a:r>
              <a:rPr lang="en-US" sz="1800" dirty="0" err="1">
                <a:solidFill>
                  <a:srgbClr val="FF0000"/>
                </a:solidFill>
              </a:rPr>
              <a:t>chỉ</a:t>
            </a:r>
            <a:r>
              <a:rPr lang="en-US" sz="1800" dirty="0">
                <a:solidFill>
                  <a:srgbClr val="FF0000"/>
                </a:solidFill>
              </a:rPr>
              <a:t> </a:t>
            </a:r>
            <a:r>
              <a:rPr lang="en-US" sz="1800" dirty="0" err="1">
                <a:solidFill>
                  <a:srgbClr val="FF0000"/>
                </a:solidFill>
              </a:rPr>
              <a:t>việc</a:t>
            </a:r>
            <a:r>
              <a:rPr lang="en-US" sz="1800" dirty="0">
                <a:solidFill>
                  <a:srgbClr val="FF0000"/>
                </a:solidFill>
              </a:rPr>
              <a:t> </a:t>
            </a:r>
            <a:r>
              <a:rPr lang="en-US" sz="1800" dirty="0" err="1">
                <a:solidFill>
                  <a:srgbClr val="FF0000"/>
                </a:solidFill>
              </a:rPr>
              <a:t>đồng</a:t>
            </a:r>
            <a:r>
              <a:rPr lang="en-US" sz="1800" dirty="0">
                <a:solidFill>
                  <a:srgbClr val="FF0000"/>
                </a:solidFill>
              </a:rPr>
              <a:t> </a:t>
            </a:r>
            <a:r>
              <a:rPr lang="en-US" sz="1800" dirty="0" err="1">
                <a:solidFill>
                  <a:srgbClr val="FF0000"/>
                </a:solidFill>
              </a:rPr>
              <a:t>bộ</a:t>
            </a:r>
            <a:r>
              <a:rPr lang="en-US" sz="1800" dirty="0">
                <a:solidFill>
                  <a:srgbClr val="FF0000"/>
                </a:solidFill>
              </a:rPr>
              <a:t> </a:t>
            </a:r>
            <a:r>
              <a:rPr lang="en-US" sz="1800" dirty="0" err="1">
                <a:solidFill>
                  <a:srgbClr val="FF0000"/>
                </a:solidFill>
              </a:rPr>
              <a:t>lên</a:t>
            </a:r>
            <a:r>
              <a:rPr lang="en-US" sz="1800" dirty="0">
                <a:solidFill>
                  <a:srgbClr val="FF0000"/>
                </a:solidFill>
              </a:rPr>
              <a:t> remote repo </a:t>
            </a:r>
            <a:r>
              <a:rPr lang="en-US" sz="1800" dirty="0" err="1">
                <a:solidFill>
                  <a:srgbClr val="FF0000"/>
                </a:solidFill>
              </a:rPr>
              <a:t>để</a:t>
            </a:r>
            <a:r>
              <a:rPr lang="en-US" sz="1800" dirty="0">
                <a:solidFill>
                  <a:srgbClr val="FF0000"/>
                </a:solidFill>
              </a:rPr>
              <a:t> chia </a:t>
            </a:r>
            <a:r>
              <a:rPr lang="en-US" sz="1800" dirty="0" err="1">
                <a:solidFill>
                  <a:srgbClr val="FF0000"/>
                </a:solidFill>
              </a:rPr>
              <a:t>sẻ</a:t>
            </a:r>
            <a:r>
              <a:rPr lang="en-US" sz="1800" dirty="0">
                <a:solidFill>
                  <a:srgbClr val="FF0000"/>
                </a:solidFill>
              </a:rPr>
              <a:t> </a:t>
            </a:r>
            <a:r>
              <a:rPr lang="en-US" sz="1800" dirty="0" err="1">
                <a:solidFill>
                  <a:srgbClr val="FF0000"/>
                </a:solidFill>
              </a:rPr>
              <a:t>cho</a:t>
            </a:r>
            <a:r>
              <a:rPr lang="en-US" sz="1800" dirty="0">
                <a:solidFill>
                  <a:srgbClr val="FF0000"/>
                </a:solidFill>
              </a:rPr>
              <a:t> </a:t>
            </a:r>
            <a:r>
              <a:rPr lang="en-US" sz="1800" dirty="0" err="1">
                <a:solidFill>
                  <a:srgbClr val="FF0000"/>
                </a:solidFill>
              </a:rPr>
              <a:t>người</a:t>
            </a:r>
            <a:r>
              <a:rPr lang="en-US" sz="1800" dirty="0">
                <a:solidFill>
                  <a:srgbClr val="FF0000"/>
                </a:solidFill>
              </a:rPr>
              <a:t> </a:t>
            </a:r>
            <a:r>
              <a:rPr lang="en-US" sz="1800" dirty="0" err="1">
                <a:solidFill>
                  <a:srgbClr val="FF0000"/>
                </a:solidFill>
              </a:rPr>
              <a:t>dùng</a:t>
            </a:r>
            <a:r>
              <a:rPr lang="en-US" sz="1800" dirty="0">
                <a:solidFill>
                  <a:srgbClr val="FF0000"/>
                </a:solidFill>
              </a:rPr>
              <a:t> </a:t>
            </a:r>
            <a:r>
              <a:rPr lang="en-US" sz="1800" dirty="0" err="1">
                <a:solidFill>
                  <a:srgbClr val="FF0000"/>
                </a:solidFill>
              </a:rPr>
              <a:t>khác</a:t>
            </a:r>
            <a:r>
              <a:rPr lang="en-US" sz="1800" dirty="0">
                <a:solidFill>
                  <a:srgbClr val="FF0000"/>
                </a:solidFill>
              </a:rPr>
              <a:t>. </a:t>
            </a:r>
            <a:r>
              <a:rPr lang="en-US" sz="1800" dirty="0" err="1">
                <a:solidFill>
                  <a:srgbClr val="FF0000"/>
                </a:solidFill>
              </a:rPr>
              <a:t>Cú</a:t>
            </a:r>
            <a:r>
              <a:rPr lang="en-US" sz="1800" dirty="0">
                <a:solidFill>
                  <a:srgbClr val="FF0000"/>
                </a:solidFill>
              </a:rPr>
              <a:t> </a:t>
            </a:r>
            <a:r>
              <a:rPr lang="en-US" sz="1800" dirty="0" err="1">
                <a:solidFill>
                  <a:srgbClr val="FF0000"/>
                </a:solidFill>
              </a:rPr>
              <a:t>pháp</a:t>
            </a:r>
            <a:r>
              <a:rPr lang="en-US" sz="1800" dirty="0">
                <a:solidFill>
                  <a:srgbClr val="FF0000"/>
                </a:solidFill>
              </a:rPr>
              <a:t>: </a:t>
            </a:r>
            <a:r>
              <a:rPr lang="en-US" sz="1800" dirty="0" err="1">
                <a:solidFill>
                  <a:srgbClr val="FF0000"/>
                </a:solidFill>
              </a:rPr>
              <a:t>git</a:t>
            </a:r>
            <a:r>
              <a:rPr lang="en-US" sz="1800" dirty="0">
                <a:solidFill>
                  <a:srgbClr val="FF0000"/>
                </a:solidFill>
              </a:rPr>
              <a:t> </a:t>
            </a:r>
            <a:r>
              <a:rPr lang="en-US" sz="1800" dirty="0" err="1">
                <a:solidFill>
                  <a:srgbClr val="FF0000"/>
                </a:solidFill>
              </a:rPr>
              <a:t>init</a:t>
            </a:r>
            <a:r>
              <a:rPr lang="vi-VN" sz="1800" dirty="0" smtClean="0">
                <a:solidFill>
                  <a:srgbClr val="FF0000"/>
                </a:solidFill>
              </a:rPr>
              <a:t>.</a:t>
            </a:r>
          </a:p>
          <a:p>
            <a:pPr marL="285750" lvl="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b="1" dirty="0"/>
              <a:t>Commit</a:t>
            </a:r>
            <a:r>
              <a:rPr lang="en-US" sz="1800" dirty="0"/>
              <a:t>: </a:t>
            </a:r>
            <a:r>
              <a:rPr lang="en-US" sz="1800" dirty="0" err="1"/>
              <a:t>là</a:t>
            </a:r>
            <a:r>
              <a:rPr lang="en-US" sz="1800" dirty="0"/>
              <a:t> </a:t>
            </a:r>
            <a:r>
              <a:rPr lang="en-US" sz="1800" dirty="0" err="1">
                <a:solidFill>
                  <a:srgbClr val="FF0000"/>
                </a:solidFill>
              </a:rPr>
              <a:t>hành</a:t>
            </a:r>
            <a:r>
              <a:rPr lang="en-US" sz="1800" dirty="0">
                <a:solidFill>
                  <a:srgbClr val="FF0000"/>
                </a:solidFill>
              </a:rPr>
              <a:t> </a:t>
            </a:r>
            <a:r>
              <a:rPr lang="en-US" sz="1800" dirty="0" err="1">
                <a:solidFill>
                  <a:srgbClr val="FF0000"/>
                </a:solidFill>
              </a:rPr>
              <a:t>động</a:t>
            </a:r>
            <a:r>
              <a:rPr lang="en-US" sz="1800" dirty="0">
                <a:solidFill>
                  <a:srgbClr val="FF0000"/>
                </a:solidFill>
              </a:rPr>
              <a:t> </a:t>
            </a:r>
            <a:r>
              <a:rPr lang="en-US" sz="1800" dirty="0" err="1">
                <a:solidFill>
                  <a:srgbClr val="FF0000"/>
                </a:solidFill>
              </a:rPr>
              <a:t>xác</a:t>
            </a:r>
            <a:r>
              <a:rPr lang="en-US" sz="1800" dirty="0">
                <a:solidFill>
                  <a:srgbClr val="FF0000"/>
                </a:solidFill>
              </a:rPr>
              <a:t> </a:t>
            </a:r>
            <a:r>
              <a:rPr lang="en-US" sz="1800" dirty="0" err="1">
                <a:solidFill>
                  <a:srgbClr val="FF0000"/>
                </a:solidFill>
              </a:rPr>
              <a:t>nhận</a:t>
            </a:r>
            <a:r>
              <a:rPr lang="en-US" sz="1800" dirty="0">
                <a:solidFill>
                  <a:srgbClr val="FF0000"/>
                </a:solidFill>
              </a:rPr>
              <a:t> </a:t>
            </a:r>
            <a:r>
              <a:rPr lang="en-US" sz="1800" dirty="0" err="1">
                <a:solidFill>
                  <a:srgbClr val="FF0000"/>
                </a:solidFill>
              </a:rPr>
              <a:t>sự</a:t>
            </a:r>
            <a:r>
              <a:rPr lang="en-US" sz="1800" dirty="0">
                <a:solidFill>
                  <a:srgbClr val="FF0000"/>
                </a:solidFill>
              </a:rPr>
              <a:t> </a:t>
            </a:r>
            <a:r>
              <a:rPr lang="en-US" sz="1800" dirty="0" err="1">
                <a:solidFill>
                  <a:srgbClr val="FF0000"/>
                </a:solidFill>
              </a:rPr>
              <a:t>thay</a:t>
            </a:r>
            <a:r>
              <a:rPr lang="en-US" sz="1800" dirty="0">
                <a:solidFill>
                  <a:srgbClr val="FF0000"/>
                </a:solidFill>
              </a:rPr>
              <a:t> </a:t>
            </a:r>
            <a:r>
              <a:rPr lang="en-US" sz="1800" dirty="0" err="1">
                <a:solidFill>
                  <a:srgbClr val="FF0000"/>
                </a:solidFill>
              </a:rPr>
              <a:t>đổi</a:t>
            </a:r>
            <a:r>
              <a:rPr lang="en-US" sz="1800" dirty="0">
                <a:solidFill>
                  <a:srgbClr val="FF0000"/>
                </a:solidFill>
              </a:rPr>
              <a:t> </a:t>
            </a:r>
            <a:r>
              <a:rPr lang="en-US" sz="1800" dirty="0" err="1">
                <a:solidFill>
                  <a:srgbClr val="FF0000"/>
                </a:solidFill>
              </a:rPr>
              <a:t>của</a:t>
            </a:r>
            <a:r>
              <a:rPr lang="en-US" sz="1800" dirty="0">
                <a:solidFill>
                  <a:srgbClr val="FF0000"/>
                </a:solidFill>
              </a:rPr>
              <a:t> repo, </a:t>
            </a:r>
            <a:r>
              <a:rPr lang="en-US" sz="1800" dirty="0" err="1">
                <a:solidFill>
                  <a:srgbClr val="FF0000"/>
                </a:solidFill>
              </a:rPr>
              <a:t>lưu</a:t>
            </a:r>
            <a:r>
              <a:rPr lang="en-US" sz="1800" dirty="0">
                <a:solidFill>
                  <a:srgbClr val="FF0000"/>
                </a:solidFill>
              </a:rPr>
              <a:t> </a:t>
            </a:r>
            <a:r>
              <a:rPr lang="en-US" sz="1800" dirty="0" err="1">
                <a:solidFill>
                  <a:srgbClr val="FF0000"/>
                </a:solidFill>
              </a:rPr>
              <a:t>lại</a:t>
            </a:r>
            <a:r>
              <a:rPr lang="en-US" sz="1800" dirty="0">
                <a:solidFill>
                  <a:srgbClr val="FF0000"/>
                </a:solidFill>
              </a:rPr>
              <a:t> </a:t>
            </a:r>
            <a:r>
              <a:rPr lang="en-US" sz="1800" dirty="0" err="1">
                <a:solidFill>
                  <a:srgbClr val="FF0000"/>
                </a:solidFill>
              </a:rPr>
              <a:t>một</a:t>
            </a:r>
            <a:r>
              <a:rPr lang="en-US" sz="1800" dirty="0">
                <a:solidFill>
                  <a:srgbClr val="FF0000"/>
                </a:solidFill>
              </a:rPr>
              <a:t> </a:t>
            </a:r>
            <a:r>
              <a:rPr lang="en-US" sz="1800" dirty="0" err="1">
                <a:solidFill>
                  <a:srgbClr val="FF0000"/>
                </a:solidFill>
              </a:rPr>
              <a:t>trạng</a:t>
            </a:r>
            <a:r>
              <a:rPr lang="en-US" sz="1800" dirty="0">
                <a:solidFill>
                  <a:srgbClr val="FF0000"/>
                </a:solidFill>
              </a:rPr>
              <a:t> </a:t>
            </a:r>
            <a:r>
              <a:rPr lang="en-US" sz="1800" dirty="0" err="1">
                <a:solidFill>
                  <a:srgbClr val="FF0000"/>
                </a:solidFill>
              </a:rPr>
              <a:t>thái</a:t>
            </a:r>
            <a:r>
              <a:rPr lang="en-US" sz="1800" dirty="0">
                <a:solidFill>
                  <a:srgbClr val="FF0000"/>
                </a:solidFill>
              </a:rPr>
              <a:t> </a:t>
            </a:r>
            <a:r>
              <a:rPr lang="en-US" sz="1800" dirty="0" err="1">
                <a:solidFill>
                  <a:srgbClr val="FF0000"/>
                </a:solidFill>
              </a:rPr>
              <a:t>của</a:t>
            </a:r>
            <a:r>
              <a:rPr lang="en-US" sz="1800" dirty="0">
                <a:solidFill>
                  <a:srgbClr val="FF0000"/>
                </a:solidFill>
              </a:rPr>
              <a:t> repo</a:t>
            </a:r>
            <a:r>
              <a:rPr lang="en-US" sz="1800" dirty="0"/>
              <a:t>. </a:t>
            </a:r>
            <a:r>
              <a:rPr lang="en-US" sz="1800" dirty="0" err="1"/>
              <a:t>Khi</a:t>
            </a:r>
            <a:r>
              <a:rPr lang="en-US" sz="1800" dirty="0"/>
              <a:t> </a:t>
            </a:r>
            <a:r>
              <a:rPr lang="en-US" sz="1800" dirty="0" err="1"/>
              <a:t>thực</a:t>
            </a:r>
            <a:r>
              <a:rPr lang="en-US" sz="1800" dirty="0"/>
              <a:t> </a:t>
            </a:r>
            <a:r>
              <a:rPr lang="en-US" sz="1800" dirty="0" err="1"/>
              <a:t>hiện</a:t>
            </a:r>
            <a:r>
              <a:rPr lang="en-US" sz="1800" dirty="0"/>
              <a:t> commit, </a:t>
            </a:r>
            <a:r>
              <a:rPr lang="en-US" sz="1800" dirty="0" err="1"/>
              <a:t>trong</a:t>
            </a:r>
            <a:r>
              <a:rPr lang="en-US" sz="1800" dirty="0"/>
              <a:t> repo </a:t>
            </a:r>
            <a:r>
              <a:rPr lang="en-US" sz="1800" dirty="0" err="1"/>
              <a:t>sẽ</a:t>
            </a:r>
            <a:r>
              <a:rPr lang="en-US" sz="1800" dirty="0"/>
              <a:t> </a:t>
            </a:r>
            <a:r>
              <a:rPr lang="en-US" sz="1800" dirty="0" err="1"/>
              <a:t>tạo</a:t>
            </a:r>
            <a:r>
              <a:rPr lang="en-US" sz="1800" dirty="0"/>
              <a:t> </a:t>
            </a:r>
            <a:r>
              <a:rPr lang="en-US" sz="1800" dirty="0" err="1"/>
              <a:t>ra</a:t>
            </a:r>
            <a:r>
              <a:rPr lang="en-US" sz="1800" dirty="0"/>
              <a:t> commit (</a:t>
            </a:r>
            <a:r>
              <a:rPr lang="en-US" sz="1800" dirty="0" err="1"/>
              <a:t>hoặc</a:t>
            </a:r>
            <a:r>
              <a:rPr lang="en-US" sz="1800" dirty="0"/>
              <a:t> revision) </a:t>
            </a:r>
            <a:r>
              <a:rPr lang="en-US" sz="1800" dirty="0" err="1"/>
              <a:t>ghi</a:t>
            </a:r>
            <a:r>
              <a:rPr lang="en-US" sz="1800" dirty="0"/>
              <a:t> </a:t>
            </a:r>
            <a:r>
              <a:rPr lang="en-US" sz="1800" dirty="0" err="1"/>
              <a:t>lại</a:t>
            </a:r>
            <a:r>
              <a:rPr lang="en-US" sz="1800" dirty="0"/>
              <a:t> </a:t>
            </a:r>
            <a:r>
              <a:rPr lang="en-US" sz="1800" dirty="0" err="1"/>
              <a:t>sự</a:t>
            </a:r>
            <a:r>
              <a:rPr lang="en-US" sz="1800" dirty="0"/>
              <a:t> </a:t>
            </a:r>
            <a:r>
              <a:rPr lang="en-US" sz="1800" dirty="0" err="1"/>
              <a:t>khác</a:t>
            </a:r>
            <a:r>
              <a:rPr lang="en-US" sz="1800" dirty="0"/>
              <a:t> </a:t>
            </a:r>
            <a:r>
              <a:rPr lang="en-US" sz="1800" dirty="0" err="1"/>
              <a:t>biệt</a:t>
            </a:r>
            <a:r>
              <a:rPr lang="en-US" sz="1800" dirty="0"/>
              <a:t> </a:t>
            </a:r>
            <a:r>
              <a:rPr lang="en-US" sz="1800" dirty="0" err="1"/>
              <a:t>của</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file </a:t>
            </a:r>
            <a:r>
              <a:rPr lang="en-US" sz="1800" dirty="0" err="1"/>
              <a:t>trong</a:t>
            </a:r>
            <a:r>
              <a:rPr lang="en-US" sz="1800" dirty="0"/>
              <a:t> repo </a:t>
            </a:r>
            <a:r>
              <a:rPr lang="en-US" sz="1800" dirty="0" err="1"/>
              <a:t>từ</a:t>
            </a:r>
            <a:r>
              <a:rPr lang="en-US" sz="1800" dirty="0"/>
              <a:t> </a:t>
            </a:r>
            <a:r>
              <a:rPr lang="en-US" sz="1800" dirty="0" err="1"/>
              <a:t>trạng</a:t>
            </a:r>
            <a:r>
              <a:rPr lang="en-US" sz="1800" dirty="0"/>
              <a:t> </a:t>
            </a:r>
            <a:r>
              <a:rPr lang="en-US" sz="1800" dirty="0" err="1"/>
              <a:t>thái</a:t>
            </a:r>
            <a:r>
              <a:rPr lang="en-US" sz="1800" dirty="0"/>
              <a:t> </a:t>
            </a:r>
            <a:r>
              <a:rPr lang="en-US" sz="1800" dirty="0" err="1"/>
              <a:t>đã</a:t>
            </a:r>
            <a:r>
              <a:rPr lang="en-US" sz="1800" dirty="0"/>
              <a:t> commit </a:t>
            </a:r>
            <a:r>
              <a:rPr lang="en-US" sz="1800" dirty="0" err="1"/>
              <a:t>lần</a:t>
            </a:r>
            <a:r>
              <a:rPr lang="en-US" sz="1800" dirty="0"/>
              <a:t> </a:t>
            </a:r>
            <a:r>
              <a:rPr lang="en-US" sz="1800" dirty="0" err="1"/>
              <a:t>trước</a:t>
            </a:r>
            <a:r>
              <a:rPr lang="en-US" sz="1800" dirty="0"/>
              <a:t> </a:t>
            </a:r>
            <a:r>
              <a:rPr lang="en-US" sz="1800" dirty="0" err="1"/>
              <a:t>đó</a:t>
            </a:r>
            <a:r>
              <a:rPr lang="en-US" sz="1800" dirty="0"/>
              <a:t> </a:t>
            </a:r>
            <a:r>
              <a:rPr lang="en-US" sz="1800" dirty="0" err="1"/>
              <a:t>đến</a:t>
            </a:r>
            <a:r>
              <a:rPr lang="en-US" sz="1800" dirty="0"/>
              <a:t> </a:t>
            </a:r>
            <a:r>
              <a:rPr lang="en-US" sz="1800" dirty="0" err="1"/>
              <a:t>trạng</a:t>
            </a:r>
            <a:r>
              <a:rPr lang="en-US" sz="1800" dirty="0"/>
              <a:t> </a:t>
            </a:r>
            <a:r>
              <a:rPr lang="en-US" sz="1800" dirty="0" err="1"/>
              <a:t>thái</a:t>
            </a:r>
            <a:r>
              <a:rPr lang="en-US" sz="1800" dirty="0"/>
              <a:t> </a:t>
            </a:r>
            <a:r>
              <a:rPr lang="en-US" sz="1800" dirty="0" err="1"/>
              <a:t>hiện</a:t>
            </a:r>
            <a:r>
              <a:rPr lang="en-US" sz="1800" dirty="0"/>
              <a:t> </a:t>
            </a:r>
            <a:r>
              <a:rPr lang="en-US" sz="1800" dirty="0" err="1"/>
              <a:t>tại</a:t>
            </a:r>
            <a:r>
              <a:rPr lang="en-US" sz="1800" dirty="0"/>
              <a:t>. </a:t>
            </a:r>
            <a:r>
              <a:rPr lang="en-US" sz="1800" dirty="0" err="1"/>
              <a:t>Bằng</a:t>
            </a:r>
            <a:r>
              <a:rPr lang="en-US" sz="1800" dirty="0"/>
              <a:t> </a:t>
            </a:r>
            <a:r>
              <a:rPr lang="en-US" sz="1800" dirty="0" err="1"/>
              <a:t>việc</a:t>
            </a:r>
            <a:r>
              <a:rPr lang="en-US" sz="1800" dirty="0"/>
              <a:t> </a:t>
            </a:r>
            <a:r>
              <a:rPr lang="en-US" sz="1800" dirty="0" err="1"/>
              <a:t>xem</a:t>
            </a:r>
            <a:r>
              <a:rPr lang="en-US" sz="1800" dirty="0"/>
              <a:t> </a:t>
            </a:r>
            <a:r>
              <a:rPr lang="en-US" sz="1800" dirty="0" err="1"/>
              <a:t>các</a:t>
            </a:r>
            <a:r>
              <a:rPr lang="en-US" sz="1800" dirty="0"/>
              <a:t> commit </a:t>
            </a:r>
            <a:r>
              <a:rPr lang="en-US" sz="1800" dirty="0" err="1"/>
              <a:t>bạn</a:t>
            </a:r>
            <a:r>
              <a:rPr lang="en-US" sz="1800" dirty="0"/>
              <a:t> </a:t>
            </a:r>
            <a:r>
              <a:rPr lang="en-US" sz="1800" dirty="0" err="1"/>
              <a:t>có</a:t>
            </a:r>
            <a:r>
              <a:rPr lang="en-US" sz="1800" dirty="0"/>
              <a:t> </a:t>
            </a:r>
            <a:r>
              <a:rPr lang="en-US" sz="1800" dirty="0" err="1"/>
              <a:t>thể</a:t>
            </a:r>
            <a:r>
              <a:rPr lang="en-US" sz="1800" dirty="0"/>
              <a:t> </a:t>
            </a:r>
            <a:r>
              <a:rPr lang="en-US" sz="1800" dirty="0" err="1"/>
              <a:t>biết</a:t>
            </a:r>
            <a:r>
              <a:rPr lang="en-US" sz="1800" dirty="0"/>
              <a:t> </a:t>
            </a:r>
            <a:r>
              <a:rPr lang="en-US" sz="1800" dirty="0" err="1"/>
              <a:t>được</a:t>
            </a:r>
            <a:r>
              <a:rPr lang="en-US" sz="1800" dirty="0"/>
              <a:t> file </a:t>
            </a:r>
            <a:r>
              <a:rPr lang="en-US" sz="1800" dirty="0" err="1"/>
              <a:t>đã</a:t>
            </a:r>
            <a:r>
              <a:rPr lang="en-US" sz="1800" dirty="0"/>
              <a:t> </a:t>
            </a:r>
            <a:r>
              <a:rPr lang="en-US" sz="1800" dirty="0" err="1"/>
              <a:t>được</a:t>
            </a:r>
            <a:r>
              <a:rPr lang="en-US" sz="1800" dirty="0"/>
              <a:t> </a:t>
            </a:r>
            <a:r>
              <a:rPr lang="en-US" sz="1800" dirty="0" err="1"/>
              <a:t>sửa</a:t>
            </a:r>
            <a:r>
              <a:rPr lang="en-US" sz="1800" dirty="0"/>
              <a:t> </a:t>
            </a:r>
            <a:r>
              <a:rPr lang="en-US" sz="1800" dirty="0" err="1"/>
              <a:t>đổi</a:t>
            </a:r>
            <a:r>
              <a:rPr lang="en-US" sz="1800" dirty="0"/>
              <a:t> </a:t>
            </a:r>
            <a:r>
              <a:rPr lang="en-US" sz="1800" dirty="0" err="1"/>
              <a:t>như</a:t>
            </a:r>
            <a:r>
              <a:rPr lang="en-US" sz="1800" dirty="0"/>
              <a:t> </a:t>
            </a:r>
            <a:r>
              <a:rPr lang="en-US" sz="1800" dirty="0" err="1"/>
              <a:t>thế</a:t>
            </a:r>
            <a:r>
              <a:rPr lang="en-US" sz="1800" dirty="0"/>
              <a:t> </a:t>
            </a:r>
            <a:r>
              <a:rPr lang="en-US" sz="1800" dirty="0" err="1"/>
              <a:t>nào</a:t>
            </a:r>
            <a:r>
              <a:rPr lang="en-US" sz="1800" dirty="0"/>
              <a:t>. </a:t>
            </a:r>
            <a:r>
              <a:rPr lang="en-US" sz="1800" dirty="0" err="1"/>
              <a:t>Khi</a:t>
            </a:r>
            <a:r>
              <a:rPr lang="en-US" sz="1800" dirty="0"/>
              <a:t> code </a:t>
            </a:r>
            <a:r>
              <a:rPr lang="en-US" sz="1800" dirty="0" err="1"/>
              <a:t>một</a:t>
            </a:r>
            <a:r>
              <a:rPr lang="en-US" sz="1800" dirty="0"/>
              <a:t> </a:t>
            </a:r>
            <a:r>
              <a:rPr lang="en-US" sz="1800" dirty="0" err="1"/>
              <a:t>tính</a:t>
            </a:r>
            <a:r>
              <a:rPr lang="en-US" sz="1800" dirty="0"/>
              <a:t> </a:t>
            </a:r>
            <a:r>
              <a:rPr lang="en-US" sz="1800" dirty="0" err="1"/>
              <a:t>năng</a:t>
            </a:r>
            <a:r>
              <a:rPr lang="en-US" sz="1800" dirty="0"/>
              <a:t> </a:t>
            </a:r>
            <a:r>
              <a:rPr lang="en-US" sz="1800" dirty="0" err="1"/>
              <a:t>phải</a:t>
            </a:r>
            <a:r>
              <a:rPr lang="en-US" sz="1800" dirty="0"/>
              <a:t> </a:t>
            </a:r>
            <a:r>
              <a:rPr lang="en-US" sz="1800" dirty="0" err="1"/>
              <a:t>được</a:t>
            </a:r>
            <a:r>
              <a:rPr lang="en-US" sz="1800" dirty="0"/>
              <a:t> </a:t>
            </a:r>
            <a:r>
              <a:rPr lang="en-US" sz="1800" dirty="0" err="1"/>
              <a:t>hoàn</a:t>
            </a:r>
            <a:r>
              <a:rPr lang="en-US" sz="1800" dirty="0"/>
              <a:t> </a:t>
            </a:r>
            <a:r>
              <a:rPr lang="en-US" sz="1800" dirty="0" err="1"/>
              <a:t>thiện</a:t>
            </a:r>
            <a:r>
              <a:rPr lang="en-US" sz="1800" dirty="0"/>
              <a:t> </a:t>
            </a:r>
            <a:r>
              <a:rPr lang="en-US" sz="1800" dirty="0" err="1"/>
              <a:t>cơ</a:t>
            </a:r>
            <a:r>
              <a:rPr lang="en-US" sz="1800" dirty="0"/>
              <a:t> </a:t>
            </a:r>
            <a:r>
              <a:rPr lang="en-US" sz="1800" dirty="0" err="1"/>
              <a:t>bản</a:t>
            </a:r>
            <a:r>
              <a:rPr lang="en-US" sz="1800" dirty="0"/>
              <a:t> </a:t>
            </a:r>
            <a:r>
              <a:rPr lang="en-US" sz="1800" dirty="0" err="1"/>
              <a:t>và</a:t>
            </a:r>
            <a:r>
              <a:rPr lang="en-US" sz="1800" dirty="0"/>
              <a:t> </a:t>
            </a:r>
            <a:r>
              <a:rPr lang="en-US" sz="1800" dirty="0" err="1"/>
              <a:t>chạy</a:t>
            </a:r>
            <a:r>
              <a:rPr lang="en-US" sz="1800" dirty="0"/>
              <a:t> </a:t>
            </a:r>
            <a:r>
              <a:rPr lang="en-US" sz="1800" dirty="0" err="1"/>
              <a:t>được</a:t>
            </a:r>
            <a:r>
              <a:rPr lang="en-US" sz="1800" dirty="0"/>
              <a:t> </a:t>
            </a:r>
            <a:r>
              <a:rPr lang="en-US" sz="1800" dirty="0" err="1"/>
              <a:t>thì</a:t>
            </a:r>
            <a:r>
              <a:rPr lang="en-US" sz="1800" dirty="0"/>
              <a:t> </a:t>
            </a:r>
            <a:r>
              <a:rPr lang="en-US" sz="1800" dirty="0" err="1"/>
              <a:t>mới</a:t>
            </a:r>
            <a:r>
              <a:rPr lang="en-US" sz="1800" dirty="0"/>
              <a:t> </a:t>
            </a:r>
            <a:r>
              <a:rPr lang="en-US" sz="1800" dirty="0" err="1"/>
              <a:t>nên</a:t>
            </a:r>
            <a:r>
              <a:rPr lang="en-US" sz="1800" dirty="0"/>
              <a:t> commit. </a:t>
            </a:r>
            <a:r>
              <a:rPr lang="en-US" sz="1800" dirty="0" err="1"/>
              <a:t>Cú</a:t>
            </a:r>
            <a:r>
              <a:rPr lang="en-US" sz="1800" dirty="0"/>
              <a:t> </a:t>
            </a:r>
            <a:r>
              <a:rPr lang="en-US" sz="1800" dirty="0" err="1"/>
              <a:t>pháp</a:t>
            </a:r>
            <a:r>
              <a:rPr lang="en-US" sz="1800" dirty="0"/>
              <a:t>: </a:t>
            </a:r>
            <a:r>
              <a:rPr lang="en-US" sz="1800" dirty="0" err="1"/>
              <a:t>git</a:t>
            </a:r>
            <a:r>
              <a:rPr lang="en-US" sz="1800" dirty="0"/>
              <a:t> commit -m “</a:t>
            </a:r>
            <a:r>
              <a:rPr lang="en-US" sz="1800" dirty="0" err="1"/>
              <a:t>Ghi</a:t>
            </a:r>
            <a:r>
              <a:rPr lang="en-US" sz="1800" dirty="0"/>
              <a:t> </a:t>
            </a:r>
            <a:r>
              <a:rPr lang="en-US" sz="1800" dirty="0" err="1"/>
              <a:t>chú</a:t>
            </a:r>
            <a:r>
              <a:rPr lang="en-US" sz="1800" dirty="0"/>
              <a:t> commit”</a:t>
            </a:r>
            <a:r>
              <a:rPr lang="vi-VN" sz="1800" dirty="0"/>
              <a:t>.</a:t>
            </a:r>
            <a:endParaRPr kumimoji="0" lang="en-US" sz="1800" b="0" i="0" u="none" strike="noStrike" cap="none" normalizeH="0" baseline="0" dirty="0" smtClean="0">
              <a:ln>
                <a:noFill/>
              </a:ln>
              <a:solidFill>
                <a:schemeClr val="tx1"/>
              </a:solidFill>
              <a:effectLst/>
              <a:latin typeface="Barlow Semi Condensed Medium"/>
            </a:endParaRPr>
          </a:p>
        </p:txBody>
      </p:sp>
    </p:spTree>
    <p:extLst>
      <p:ext uri="{BB962C8B-B14F-4D97-AF65-F5344CB8AC3E}">
        <p14:creationId xmlns:p14="http://schemas.microsoft.com/office/powerpoint/2010/main" val="3122565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Rectangle 4"/>
          <p:cNvSpPr>
            <a:spLocks noGrp="1" noChangeArrowheads="1"/>
          </p:cNvSpPr>
          <p:nvPr>
            <p:ph type="subTitle" idx="1"/>
          </p:nvPr>
        </p:nvSpPr>
        <p:spPr bwMode="auto">
          <a:xfrm>
            <a:off x="1070808" y="433138"/>
            <a:ext cx="6978316" cy="4201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b="1" dirty="0"/>
              <a:t>Branch</a:t>
            </a:r>
            <a:r>
              <a:rPr lang="en-US" sz="1800" dirty="0"/>
              <a:t>: </a:t>
            </a:r>
            <a:r>
              <a:rPr lang="en-US" sz="1800" dirty="0" err="1">
                <a:solidFill>
                  <a:srgbClr val="FF0000"/>
                </a:solidFill>
              </a:rPr>
              <a:t>là</a:t>
            </a:r>
            <a:r>
              <a:rPr lang="en-US" sz="1800" dirty="0">
                <a:solidFill>
                  <a:srgbClr val="FF0000"/>
                </a:solidFill>
              </a:rPr>
              <a:t> </a:t>
            </a:r>
            <a:r>
              <a:rPr lang="en-US" sz="1800" dirty="0" err="1">
                <a:solidFill>
                  <a:srgbClr val="FF0000"/>
                </a:solidFill>
              </a:rPr>
              <a:t>các</a:t>
            </a:r>
            <a:r>
              <a:rPr lang="en-US" sz="1800" dirty="0">
                <a:solidFill>
                  <a:srgbClr val="FF0000"/>
                </a:solidFill>
              </a:rPr>
              <a:t> </a:t>
            </a:r>
            <a:r>
              <a:rPr lang="en-US" sz="1800" dirty="0" err="1">
                <a:solidFill>
                  <a:srgbClr val="FF0000"/>
                </a:solidFill>
              </a:rPr>
              <a:t>nhánh</a:t>
            </a:r>
            <a:r>
              <a:rPr lang="en-US" sz="1800" dirty="0">
                <a:solidFill>
                  <a:srgbClr val="FF0000"/>
                </a:solidFill>
              </a:rPr>
              <a:t> </a:t>
            </a:r>
            <a:r>
              <a:rPr lang="en-US" sz="1800" dirty="0" err="1">
                <a:solidFill>
                  <a:srgbClr val="FF0000"/>
                </a:solidFill>
              </a:rPr>
              <a:t>phát</a:t>
            </a:r>
            <a:r>
              <a:rPr lang="en-US" sz="1800" dirty="0">
                <a:solidFill>
                  <a:srgbClr val="FF0000"/>
                </a:solidFill>
              </a:rPr>
              <a:t> </a:t>
            </a:r>
            <a:r>
              <a:rPr lang="en-US" sz="1800" dirty="0" err="1">
                <a:solidFill>
                  <a:srgbClr val="FF0000"/>
                </a:solidFill>
              </a:rPr>
              <a:t>triển</a:t>
            </a:r>
            <a:r>
              <a:rPr lang="en-US" sz="1800" dirty="0">
                <a:solidFill>
                  <a:srgbClr val="FF0000"/>
                </a:solidFill>
              </a:rPr>
              <a:t> </a:t>
            </a:r>
            <a:r>
              <a:rPr lang="en-US" sz="1800" dirty="0" err="1">
                <a:solidFill>
                  <a:srgbClr val="FF0000"/>
                </a:solidFill>
              </a:rPr>
              <a:t>của</a:t>
            </a:r>
            <a:r>
              <a:rPr lang="en-US" sz="1800" dirty="0">
                <a:solidFill>
                  <a:srgbClr val="FF0000"/>
                </a:solidFill>
              </a:rPr>
              <a:t> repo</a:t>
            </a:r>
            <a:r>
              <a:rPr lang="en-US" sz="1800" dirty="0"/>
              <a:t>. </a:t>
            </a:r>
            <a:r>
              <a:rPr lang="en-US" sz="1800" dirty="0" err="1"/>
              <a:t>Ví</a:t>
            </a:r>
            <a:r>
              <a:rPr lang="en-US" sz="1800" dirty="0"/>
              <a:t> </a:t>
            </a:r>
            <a:r>
              <a:rPr lang="en-US" sz="1800" dirty="0" err="1"/>
              <a:t>dụ</a:t>
            </a:r>
            <a:r>
              <a:rPr lang="en-US" sz="1800" dirty="0"/>
              <a:t>: </a:t>
            </a:r>
            <a:r>
              <a:rPr lang="en-US" sz="1800" dirty="0" err="1"/>
              <a:t>bạn</a:t>
            </a:r>
            <a:r>
              <a:rPr lang="en-US" sz="1800" dirty="0"/>
              <a:t> </a:t>
            </a:r>
            <a:r>
              <a:rPr lang="en-US" sz="1800" dirty="0" err="1"/>
              <a:t>muốn</a:t>
            </a:r>
            <a:r>
              <a:rPr lang="en-US" sz="1800" dirty="0"/>
              <a:t> </a:t>
            </a:r>
            <a:r>
              <a:rPr lang="en-US" sz="1800" dirty="0" err="1"/>
              <a:t>thêm</a:t>
            </a:r>
            <a:r>
              <a:rPr lang="en-US" sz="1800" dirty="0"/>
              <a:t> </a:t>
            </a:r>
            <a:r>
              <a:rPr lang="en-US" sz="1800" dirty="0" err="1"/>
              <a:t>một</a:t>
            </a:r>
            <a:r>
              <a:rPr lang="en-US" sz="1800" dirty="0"/>
              <a:t> </a:t>
            </a:r>
            <a:r>
              <a:rPr lang="en-US" sz="1800" dirty="0" err="1"/>
              <a:t>tính</a:t>
            </a:r>
            <a:r>
              <a:rPr lang="en-US" sz="1800" dirty="0"/>
              <a:t> </a:t>
            </a:r>
            <a:r>
              <a:rPr lang="en-US" sz="1800" dirty="0" err="1"/>
              <a:t>năng</a:t>
            </a:r>
            <a:r>
              <a:rPr lang="en-US" sz="1800" dirty="0"/>
              <a:t> </a:t>
            </a:r>
            <a:r>
              <a:rPr lang="en-US" sz="1800" dirty="0" err="1"/>
              <a:t>mới</a:t>
            </a:r>
            <a:r>
              <a:rPr lang="en-US" sz="1800" dirty="0"/>
              <a:t> </a:t>
            </a:r>
            <a:r>
              <a:rPr lang="en-US" sz="1800" dirty="0" err="1"/>
              <a:t>cho</a:t>
            </a:r>
            <a:r>
              <a:rPr lang="en-US" sz="1800" dirty="0"/>
              <a:t> </a:t>
            </a:r>
            <a:r>
              <a:rPr lang="en-US" sz="1800" dirty="0" err="1"/>
              <a:t>phần</a:t>
            </a:r>
            <a:r>
              <a:rPr lang="en-US" sz="1800" dirty="0"/>
              <a:t> </a:t>
            </a:r>
            <a:r>
              <a:rPr lang="en-US" sz="1800" dirty="0" err="1"/>
              <a:t>mềm</a:t>
            </a:r>
            <a:r>
              <a:rPr lang="en-US" sz="1800" dirty="0"/>
              <a:t>, </a:t>
            </a:r>
            <a:r>
              <a:rPr lang="en-US" sz="1800" dirty="0" err="1"/>
              <a:t>bạn</a:t>
            </a:r>
            <a:r>
              <a:rPr lang="en-US" sz="1800" dirty="0"/>
              <a:t> </a:t>
            </a:r>
            <a:r>
              <a:rPr lang="en-US" sz="1800" dirty="0" err="1"/>
              <a:t>có</a:t>
            </a:r>
            <a:r>
              <a:rPr lang="en-US" sz="1800" dirty="0"/>
              <a:t> </a:t>
            </a:r>
            <a:r>
              <a:rPr lang="en-US" sz="1800" dirty="0" err="1"/>
              <a:t>thể</a:t>
            </a:r>
            <a:r>
              <a:rPr lang="en-US" sz="1800" dirty="0"/>
              <a:t> </a:t>
            </a:r>
            <a:r>
              <a:rPr lang="en-US" sz="1800" dirty="0" err="1"/>
              <a:t>tạo</a:t>
            </a:r>
            <a:r>
              <a:rPr lang="en-US" sz="1800" dirty="0"/>
              <a:t> </a:t>
            </a:r>
            <a:r>
              <a:rPr lang="en-US" sz="1800" dirty="0" err="1"/>
              <a:t>một</a:t>
            </a:r>
            <a:r>
              <a:rPr lang="en-US" sz="1800" dirty="0"/>
              <a:t> branch </a:t>
            </a:r>
            <a:r>
              <a:rPr lang="en-US" sz="1800" dirty="0" err="1"/>
              <a:t>khác</a:t>
            </a:r>
            <a:r>
              <a:rPr lang="en-US" sz="1800" dirty="0"/>
              <a:t> </a:t>
            </a:r>
            <a:r>
              <a:rPr lang="en-US" sz="1800" dirty="0" err="1"/>
              <a:t>để</a:t>
            </a:r>
            <a:r>
              <a:rPr lang="en-US" sz="1800" dirty="0"/>
              <a:t> </a:t>
            </a:r>
            <a:r>
              <a:rPr lang="en-US" sz="1800" dirty="0" err="1"/>
              <a:t>phát</a:t>
            </a:r>
            <a:r>
              <a:rPr lang="en-US" sz="1800" dirty="0"/>
              <a:t> </a:t>
            </a:r>
            <a:r>
              <a:rPr lang="en-US" sz="1800" dirty="0" err="1"/>
              <a:t>triển</a:t>
            </a:r>
            <a:r>
              <a:rPr lang="en-US" sz="1800" dirty="0"/>
              <a:t> </a:t>
            </a:r>
            <a:r>
              <a:rPr lang="en-US" sz="1800" dirty="0" err="1"/>
              <a:t>tiếp</a:t>
            </a:r>
            <a:r>
              <a:rPr lang="en-US" sz="1800" dirty="0"/>
              <a:t>. </a:t>
            </a:r>
            <a:r>
              <a:rPr lang="en-US" sz="1800" dirty="0" err="1"/>
              <a:t>Nếu</a:t>
            </a:r>
            <a:r>
              <a:rPr lang="en-US" sz="1800" dirty="0"/>
              <a:t> </a:t>
            </a:r>
            <a:r>
              <a:rPr lang="en-US" sz="1800" dirty="0" err="1"/>
              <a:t>sau</a:t>
            </a:r>
            <a:r>
              <a:rPr lang="en-US" sz="1800" dirty="0"/>
              <a:t> </a:t>
            </a:r>
            <a:r>
              <a:rPr lang="en-US" sz="1800" dirty="0" err="1"/>
              <a:t>này</a:t>
            </a:r>
            <a:r>
              <a:rPr lang="en-US" sz="1800" dirty="0"/>
              <a:t> </a:t>
            </a:r>
            <a:r>
              <a:rPr lang="en-US" sz="1800" dirty="0" err="1"/>
              <a:t>có</a:t>
            </a:r>
            <a:r>
              <a:rPr lang="en-US" sz="1800" dirty="0"/>
              <a:t> </a:t>
            </a:r>
            <a:r>
              <a:rPr lang="en-US" sz="1800" dirty="0" err="1"/>
              <a:t>muốn</a:t>
            </a:r>
            <a:r>
              <a:rPr lang="en-US" sz="1800" dirty="0"/>
              <a:t> </a:t>
            </a:r>
            <a:r>
              <a:rPr lang="en-US" sz="1800" dirty="0" err="1"/>
              <a:t>hủy</a:t>
            </a:r>
            <a:r>
              <a:rPr lang="en-US" sz="1800" dirty="0"/>
              <a:t> </a:t>
            </a:r>
            <a:r>
              <a:rPr lang="en-US" sz="1800" dirty="0" err="1"/>
              <a:t>bỏ</a:t>
            </a:r>
            <a:r>
              <a:rPr lang="en-US" sz="1800" dirty="0"/>
              <a:t> </a:t>
            </a:r>
            <a:r>
              <a:rPr lang="en-US" sz="1800" dirty="0" err="1"/>
              <a:t>tính</a:t>
            </a:r>
            <a:r>
              <a:rPr lang="en-US" sz="1800" dirty="0"/>
              <a:t> </a:t>
            </a:r>
            <a:r>
              <a:rPr lang="en-US" sz="1800" dirty="0" err="1"/>
              <a:t>năng</a:t>
            </a:r>
            <a:r>
              <a:rPr lang="en-US" sz="1800" dirty="0"/>
              <a:t> </a:t>
            </a:r>
            <a:r>
              <a:rPr lang="en-US" sz="1800" dirty="0" err="1"/>
              <a:t>đó</a:t>
            </a:r>
            <a:r>
              <a:rPr lang="en-US" sz="1800" dirty="0"/>
              <a:t> </a:t>
            </a:r>
            <a:r>
              <a:rPr lang="en-US" sz="1800" dirty="0" err="1"/>
              <a:t>thì</a:t>
            </a:r>
            <a:r>
              <a:rPr lang="en-US" sz="1800" dirty="0"/>
              <a:t> </a:t>
            </a:r>
            <a:r>
              <a:rPr lang="en-US" sz="1800" dirty="0" err="1"/>
              <a:t>cũng</a:t>
            </a:r>
            <a:r>
              <a:rPr lang="en-US" sz="1800" dirty="0"/>
              <a:t> </a:t>
            </a:r>
            <a:r>
              <a:rPr lang="en-US" sz="1800" dirty="0" err="1"/>
              <a:t>sẽ</a:t>
            </a:r>
            <a:r>
              <a:rPr lang="en-US" sz="1800" dirty="0"/>
              <a:t> </a:t>
            </a:r>
            <a:r>
              <a:rPr lang="en-US" sz="1800" dirty="0" err="1"/>
              <a:t>được</a:t>
            </a:r>
            <a:r>
              <a:rPr lang="en-US" sz="1800" dirty="0"/>
              <a:t> </a:t>
            </a:r>
            <a:r>
              <a:rPr lang="en-US" sz="1800" dirty="0" err="1"/>
              <a:t>thực</a:t>
            </a:r>
            <a:r>
              <a:rPr lang="en-US" sz="1800" dirty="0"/>
              <a:t> </a:t>
            </a:r>
            <a:r>
              <a:rPr lang="en-US" sz="1800" dirty="0" err="1"/>
              <a:t>hiện</a:t>
            </a:r>
            <a:r>
              <a:rPr lang="en-US" sz="1800" dirty="0"/>
              <a:t> </a:t>
            </a:r>
            <a:r>
              <a:rPr lang="en-US" sz="1800" dirty="0" err="1"/>
              <a:t>một</a:t>
            </a:r>
            <a:r>
              <a:rPr lang="en-US" sz="1800" dirty="0"/>
              <a:t> </a:t>
            </a:r>
            <a:r>
              <a:rPr lang="en-US" sz="1800" dirty="0" err="1"/>
              <a:t>cách</a:t>
            </a:r>
            <a:r>
              <a:rPr lang="en-US" sz="1800" dirty="0"/>
              <a:t> </a:t>
            </a:r>
            <a:r>
              <a:rPr lang="en-US" sz="1800" dirty="0" err="1"/>
              <a:t>dễ</a:t>
            </a:r>
            <a:r>
              <a:rPr lang="en-US" sz="1800" dirty="0"/>
              <a:t> </a:t>
            </a:r>
            <a:r>
              <a:rPr lang="en-US" sz="1800" dirty="0" err="1"/>
              <a:t>dàng</a:t>
            </a:r>
            <a:r>
              <a:rPr lang="en-US" sz="1800" dirty="0"/>
              <a:t> </a:t>
            </a:r>
            <a:r>
              <a:rPr lang="en-US" sz="1800" dirty="0" err="1"/>
              <a:t>mà</a:t>
            </a:r>
            <a:r>
              <a:rPr lang="en-US" sz="1800" dirty="0"/>
              <a:t> </a:t>
            </a:r>
            <a:r>
              <a:rPr lang="en-US" sz="1800" dirty="0" err="1"/>
              <a:t>không</a:t>
            </a:r>
            <a:r>
              <a:rPr lang="en-US" sz="1800" dirty="0"/>
              <a:t> </a:t>
            </a:r>
            <a:r>
              <a:rPr lang="en-US" sz="1800" dirty="0" err="1"/>
              <a:t>ảnh</a:t>
            </a:r>
            <a:r>
              <a:rPr lang="en-US" sz="1800" dirty="0"/>
              <a:t> </a:t>
            </a:r>
            <a:r>
              <a:rPr lang="en-US" sz="1800" dirty="0" err="1"/>
              <a:t>hưởng</a:t>
            </a:r>
            <a:r>
              <a:rPr lang="en-US" sz="1800" dirty="0"/>
              <a:t> </a:t>
            </a:r>
            <a:r>
              <a:rPr lang="en-US" sz="1800" dirty="0" err="1"/>
              <a:t>đến</a:t>
            </a:r>
            <a:r>
              <a:rPr lang="en-US" sz="1800" dirty="0"/>
              <a:t> branch </a:t>
            </a:r>
            <a:r>
              <a:rPr lang="en-US" sz="1800" dirty="0" err="1"/>
              <a:t>chính</a:t>
            </a:r>
            <a:r>
              <a:rPr lang="en-US" sz="1800" dirty="0"/>
              <a:t>. </a:t>
            </a:r>
            <a:r>
              <a:rPr lang="en-US" sz="1800" dirty="0" err="1"/>
              <a:t>Mỗi</a:t>
            </a:r>
            <a:r>
              <a:rPr lang="en-US" sz="1800" dirty="0"/>
              <a:t> repo </a:t>
            </a:r>
            <a:r>
              <a:rPr lang="en-US" sz="1800" dirty="0" err="1"/>
              <a:t>sẽ</a:t>
            </a:r>
            <a:r>
              <a:rPr lang="en-US" sz="1800" dirty="0"/>
              <a:t> </a:t>
            </a:r>
            <a:r>
              <a:rPr lang="en-US" sz="1800" dirty="0" err="1"/>
              <a:t>có</a:t>
            </a:r>
            <a:r>
              <a:rPr lang="en-US" sz="1800" dirty="0"/>
              <a:t> </a:t>
            </a:r>
            <a:r>
              <a:rPr lang="en-US" sz="1800" dirty="0" err="1"/>
              <a:t>một</a:t>
            </a:r>
            <a:r>
              <a:rPr lang="en-US" sz="1800" dirty="0"/>
              <a:t> branch </a:t>
            </a:r>
            <a:r>
              <a:rPr lang="en-US" sz="1800" dirty="0" err="1"/>
              <a:t>chính</a:t>
            </a:r>
            <a:r>
              <a:rPr lang="en-US" sz="1800" dirty="0"/>
              <a:t> </a:t>
            </a:r>
            <a:r>
              <a:rPr lang="en-US" sz="1800" dirty="0" err="1"/>
              <a:t>là</a:t>
            </a:r>
            <a:r>
              <a:rPr lang="en-US" sz="1800" dirty="0"/>
              <a:t> master, </a:t>
            </a:r>
            <a:r>
              <a:rPr lang="en-US" sz="1800" dirty="0" err="1"/>
              <a:t>các</a:t>
            </a:r>
            <a:r>
              <a:rPr lang="en-US" sz="1800" dirty="0"/>
              <a:t> </a:t>
            </a:r>
            <a:r>
              <a:rPr lang="en-US" sz="1800" dirty="0" err="1"/>
              <a:t>thành</a:t>
            </a:r>
            <a:r>
              <a:rPr lang="en-US" sz="1800" dirty="0"/>
              <a:t> </a:t>
            </a:r>
            <a:r>
              <a:rPr lang="en-US" sz="1800" dirty="0" err="1"/>
              <a:t>viên</a:t>
            </a:r>
            <a:r>
              <a:rPr lang="en-US" sz="1800" dirty="0"/>
              <a:t> </a:t>
            </a:r>
            <a:r>
              <a:rPr lang="en-US" sz="1800" dirty="0" err="1"/>
              <a:t>trong</a:t>
            </a:r>
            <a:r>
              <a:rPr lang="en-US" sz="1800" dirty="0"/>
              <a:t> </a:t>
            </a:r>
            <a:r>
              <a:rPr lang="en-US" sz="1800" dirty="0" err="1"/>
              <a:t>nhóm</a:t>
            </a:r>
            <a:r>
              <a:rPr lang="en-US" sz="1800" dirty="0"/>
              <a:t> </a:t>
            </a:r>
            <a:r>
              <a:rPr lang="en-US" sz="1800" dirty="0" err="1"/>
              <a:t>sẽ</a:t>
            </a:r>
            <a:r>
              <a:rPr lang="en-US" sz="1800" dirty="0"/>
              <a:t> </a:t>
            </a:r>
            <a:r>
              <a:rPr lang="en-US" sz="1800" dirty="0" err="1"/>
              <a:t>tạo</a:t>
            </a:r>
            <a:r>
              <a:rPr lang="en-US" sz="1800" dirty="0"/>
              <a:t> </a:t>
            </a:r>
            <a:r>
              <a:rPr lang="en-US" sz="1800" dirty="0" err="1"/>
              <a:t>các</a:t>
            </a:r>
            <a:r>
              <a:rPr lang="en-US" sz="1800" dirty="0"/>
              <a:t> branch </a:t>
            </a:r>
            <a:r>
              <a:rPr lang="en-US" sz="1800" dirty="0" err="1"/>
              <a:t>khác</a:t>
            </a:r>
            <a:r>
              <a:rPr lang="en-US" sz="1800" dirty="0"/>
              <a:t> </a:t>
            </a:r>
            <a:r>
              <a:rPr lang="en-US" sz="1800" dirty="0" err="1"/>
              <a:t>nhau</a:t>
            </a:r>
            <a:r>
              <a:rPr lang="en-US" sz="1800" dirty="0"/>
              <a:t> </a:t>
            </a:r>
            <a:r>
              <a:rPr lang="en-US" sz="1800" dirty="0" err="1"/>
              <a:t>để</a:t>
            </a:r>
            <a:r>
              <a:rPr lang="en-US" sz="1800" dirty="0"/>
              <a:t> </a:t>
            </a:r>
            <a:r>
              <a:rPr lang="en-US" sz="1800" dirty="0" err="1"/>
              <a:t>làm</a:t>
            </a:r>
            <a:r>
              <a:rPr lang="en-US" sz="1800" dirty="0"/>
              <a:t> </a:t>
            </a:r>
            <a:r>
              <a:rPr lang="en-US" sz="1800" dirty="0" err="1"/>
              <a:t>việc</a:t>
            </a:r>
            <a:r>
              <a:rPr lang="en-US" sz="1800" dirty="0"/>
              <a:t>. </a:t>
            </a:r>
            <a:r>
              <a:rPr lang="en-US" sz="1800" dirty="0" err="1"/>
              <a:t>Có</a:t>
            </a:r>
            <a:r>
              <a:rPr lang="en-US" sz="1800" dirty="0"/>
              <a:t> </a:t>
            </a:r>
            <a:r>
              <a:rPr lang="en-US" sz="1800" dirty="0" err="1"/>
              <a:t>nhiều</a:t>
            </a:r>
            <a:r>
              <a:rPr lang="en-US" sz="1800" dirty="0"/>
              <a:t> </a:t>
            </a:r>
            <a:r>
              <a:rPr lang="en-US" sz="1800" dirty="0" err="1"/>
              <a:t>cách</a:t>
            </a:r>
            <a:r>
              <a:rPr lang="en-US" sz="1800" dirty="0"/>
              <a:t> chia branch </a:t>
            </a:r>
            <a:r>
              <a:rPr lang="en-US" sz="1800" dirty="0" err="1"/>
              <a:t>khác</a:t>
            </a:r>
            <a:r>
              <a:rPr lang="en-US" sz="1800" dirty="0"/>
              <a:t> </a:t>
            </a:r>
            <a:r>
              <a:rPr lang="en-US" sz="1800" dirty="0" err="1"/>
              <a:t>nhau</a:t>
            </a:r>
            <a:r>
              <a:rPr lang="en-US" sz="1800" dirty="0"/>
              <a:t> </a:t>
            </a:r>
            <a:r>
              <a:rPr lang="en-US" sz="1800" dirty="0" err="1"/>
              <a:t>tùy</a:t>
            </a:r>
            <a:r>
              <a:rPr lang="en-US" sz="1800" dirty="0"/>
              <a:t> </a:t>
            </a:r>
            <a:r>
              <a:rPr lang="en-US" sz="1800" dirty="0" err="1"/>
              <a:t>mục</a:t>
            </a:r>
            <a:r>
              <a:rPr lang="en-US" sz="1800" dirty="0"/>
              <a:t> </a:t>
            </a:r>
            <a:r>
              <a:rPr lang="en-US" sz="1800" dirty="0" err="1"/>
              <a:t>đích</a:t>
            </a:r>
            <a:r>
              <a:rPr lang="en-US" sz="1800" dirty="0"/>
              <a:t> </a:t>
            </a:r>
            <a:r>
              <a:rPr lang="en-US" sz="1800" dirty="0" err="1"/>
              <a:t>và</a:t>
            </a:r>
            <a:r>
              <a:rPr lang="en-US" sz="1800" dirty="0"/>
              <a:t> </a:t>
            </a:r>
            <a:r>
              <a:rPr lang="en-US" sz="1800" dirty="0" err="1"/>
              <a:t>bạn</a:t>
            </a:r>
            <a:r>
              <a:rPr lang="en-US" sz="1800" dirty="0"/>
              <a:t> </a:t>
            </a:r>
            <a:r>
              <a:rPr lang="en-US" sz="1800" dirty="0" err="1"/>
              <a:t>cần</a:t>
            </a:r>
            <a:r>
              <a:rPr lang="en-US" sz="1800" dirty="0"/>
              <a:t> </a:t>
            </a:r>
            <a:r>
              <a:rPr lang="en-US" sz="1800" dirty="0" err="1"/>
              <a:t>phải</a:t>
            </a:r>
            <a:r>
              <a:rPr lang="en-US" sz="1800" dirty="0"/>
              <a:t> </a:t>
            </a:r>
            <a:r>
              <a:rPr lang="en-US" sz="1800" dirty="0" err="1"/>
              <a:t>học</a:t>
            </a:r>
            <a:r>
              <a:rPr lang="en-US" sz="1800" dirty="0"/>
              <a:t> </a:t>
            </a:r>
            <a:r>
              <a:rPr lang="en-US" sz="1800" dirty="0" err="1"/>
              <a:t>cách</a:t>
            </a:r>
            <a:r>
              <a:rPr lang="en-US" sz="1800" dirty="0"/>
              <a:t> chia branch. </a:t>
            </a:r>
            <a:r>
              <a:rPr lang="en-US" sz="1800" dirty="0" err="1"/>
              <a:t>Mỗi</a:t>
            </a:r>
            <a:r>
              <a:rPr lang="en-US" sz="1800" dirty="0"/>
              <a:t> branch </a:t>
            </a:r>
            <a:r>
              <a:rPr lang="en-US" sz="1800" dirty="0" err="1"/>
              <a:t>giống</a:t>
            </a:r>
            <a:r>
              <a:rPr lang="en-US" sz="1800" dirty="0"/>
              <a:t> </a:t>
            </a:r>
            <a:r>
              <a:rPr lang="en-US" sz="1800" dirty="0" err="1"/>
              <a:t>như</a:t>
            </a:r>
            <a:r>
              <a:rPr lang="en-US" sz="1800" dirty="0"/>
              <a:t> </a:t>
            </a:r>
            <a:r>
              <a:rPr lang="en-US" sz="1800" dirty="0" err="1"/>
              <a:t>một</a:t>
            </a:r>
            <a:r>
              <a:rPr lang="en-US" sz="1800" dirty="0"/>
              <a:t> </a:t>
            </a:r>
            <a:r>
              <a:rPr lang="en-US" sz="1800" dirty="0" err="1"/>
              <a:t>ngữ</a:t>
            </a:r>
            <a:r>
              <a:rPr lang="en-US" sz="1800" dirty="0"/>
              <a:t> </a:t>
            </a:r>
            <a:r>
              <a:rPr lang="en-US" sz="1800" dirty="0" err="1"/>
              <a:t>cảnh</a:t>
            </a:r>
            <a:r>
              <a:rPr lang="en-US" sz="1800" dirty="0"/>
              <a:t> </a:t>
            </a:r>
            <a:r>
              <a:rPr lang="en-US" sz="1800" dirty="0" err="1"/>
              <a:t>khác</a:t>
            </a:r>
            <a:r>
              <a:rPr lang="en-US" sz="1800" dirty="0"/>
              <a:t> </a:t>
            </a:r>
            <a:r>
              <a:rPr lang="en-US" sz="1800" dirty="0" err="1"/>
              <a:t>nhau</a:t>
            </a:r>
            <a:r>
              <a:rPr lang="en-US" sz="1800" dirty="0"/>
              <a:t>, branch </a:t>
            </a:r>
            <a:r>
              <a:rPr lang="en-US" sz="1800" dirty="0" err="1"/>
              <a:t>có</a:t>
            </a:r>
            <a:r>
              <a:rPr lang="en-US" sz="1800" dirty="0"/>
              <a:t> </a:t>
            </a:r>
            <a:r>
              <a:rPr lang="en-US" sz="1800" dirty="0" err="1"/>
              <a:t>thể</a:t>
            </a:r>
            <a:r>
              <a:rPr lang="en-US" sz="1800" dirty="0"/>
              <a:t> </a:t>
            </a:r>
            <a:r>
              <a:rPr lang="en-US" sz="1800" dirty="0" err="1"/>
              <a:t>được</a:t>
            </a:r>
            <a:r>
              <a:rPr lang="en-US" sz="1800" dirty="0"/>
              <a:t> chia </a:t>
            </a:r>
            <a:r>
              <a:rPr lang="en-US" sz="1800" dirty="0" err="1"/>
              <a:t>tách</a:t>
            </a:r>
            <a:r>
              <a:rPr lang="en-US" sz="1800" dirty="0"/>
              <a:t> </a:t>
            </a:r>
            <a:r>
              <a:rPr lang="en-US" sz="1800" dirty="0" err="1"/>
              <a:t>cũng</a:t>
            </a:r>
            <a:r>
              <a:rPr lang="en-US" sz="1800" dirty="0"/>
              <a:t> </a:t>
            </a:r>
            <a:r>
              <a:rPr lang="en-US" sz="1800" dirty="0" err="1"/>
              <a:t>như</a:t>
            </a:r>
            <a:r>
              <a:rPr lang="en-US" sz="1800" dirty="0"/>
              <a:t> </a:t>
            </a:r>
            <a:r>
              <a:rPr lang="en-US" sz="1800" dirty="0" err="1"/>
              <a:t>sát</a:t>
            </a:r>
            <a:r>
              <a:rPr lang="en-US" sz="1800" dirty="0"/>
              <a:t> </a:t>
            </a:r>
            <a:r>
              <a:rPr lang="en-US" sz="1800" dirty="0" err="1"/>
              <a:t>nhập</a:t>
            </a:r>
            <a:r>
              <a:rPr lang="en-US" sz="1800" dirty="0"/>
              <a:t> </a:t>
            </a:r>
            <a:r>
              <a:rPr lang="en-US" sz="1800" dirty="0" err="1"/>
              <a:t>dễ</a:t>
            </a:r>
            <a:r>
              <a:rPr lang="en-US" sz="1800" dirty="0"/>
              <a:t> </a:t>
            </a:r>
            <a:r>
              <a:rPr lang="en-US" sz="1800" dirty="0" err="1"/>
              <a:t>dàng</a:t>
            </a:r>
            <a:r>
              <a:rPr lang="en-US" sz="1800" dirty="0" smtClean="0"/>
              <a:t>.</a:t>
            </a:r>
            <a:endParaRPr lang="vi-VN" sz="1800" dirty="0" smtClean="0"/>
          </a:p>
          <a:p>
            <a:pPr marL="285750" lvl="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b="1" dirty="0"/>
              <a:t>Check out</a:t>
            </a:r>
            <a:r>
              <a:rPr lang="en-US" sz="1800" dirty="0"/>
              <a:t>: </a:t>
            </a:r>
            <a:r>
              <a:rPr lang="en-US" sz="1800" dirty="0" err="1"/>
              <a:t>là</a:t>
            </a:r>
            <a:r>
              <a:rPr lang="en-US" sz="1800" dirty="0"/>
              <a:t> </a:t>
            </a:r>
            <a:r>
              <a:rPr lang="en-US" sz="1800" dirty="0" err="1"/>
              <a:t>hành</a:t>
            </a:r>
            <a:r>
              <a:rPr lang="en-US" sz="1800" dirty="0"/>
              <a:t> </a:t>
            </a:r>
            <a:r>
              <a:rPr lang="en-US" sz="1800" dirty="0" err="1"/>
              <a:t>động</a:t>
            </a:r>
            <a:r>
              <a:rPr lang="en-US" sz="1800" dirty="0"/>
              <a:t> </a:t>
            </a:r>
            <a:r>
              <a:rPr lang="en-US" sz="1800" dirty="0" err="1"/>
              <a:t>chuyển</a:t>
            </a:r>
            <a:r>
              <a:rPr lang="en-US" sz="1800" dirty="0"/>
              <a:t> sang </a:t>
            </a:r>
            <a:r>
              <a:rPr lang="en-US" sz="1800" dirty="0" err="1"/>
              <a:t>làm</a:t>
            </a:r>
            <a:r>
              <a:rPr lang="en-US" sz="1800" dirty="0"/>
              <a:t> </a:t>
            </a:r>
            <a:r>
              <a:rPr lang="en-US" sz="1800" dirty="0" err="1"/>
              <a:t>việc</a:t>
            </a:r>
            <a:r>
              <a:rPr lang="en-US" sz="1800" dirty="0"/>
              <a:t> </a:t>
            </a:r>
            <a:r>
              <a:rPr lang="en-US" sz="1800" dirty="0" err="1"/>
              <a:t>trên</a:t>
            </a:r>
            <a:r>
              <a:rPr lang="en-US" sz="1800" dirty="0"/>
              <a:t> </a:t>
            </a:r>
            <a:r>
              <a:rPr lang="en-US" sz="1800" dirty="0" err="1"/>
              <a:t>một</a:t>
            </a:r>
            <a:r>
              <a:rPr lang="en-US" sz="1800" dirty="0"/>
              <a:t> branch </a:t>
            </a:r>
            <a:r>
              <a:rPr lang="en-US" sz="1800" dirty="0" err="1"/>
              <a:t>khác</a:t>
            </a:r>
            <a:r>
              <a:rPr lang="en-US" sz="1800" dirty="0"/>
              <a:t>. </a:t>
            </a:r>
            <a:r>
              <a:rPr lang="en-US" sz="1800" dirty="0" err="1"/>
              <a:t>Trước</a:t>
            </a:r>
            <a:r>
              <a:rPr lang="en-US" sz="1800" dirty="0"/>
              <a:t> </a:t>
            </a:r>
            <a:r>
              <a:rPr lang="en-US" sz="1800" dirty="0" err="1"/>
              <a:t>khi</a:t>
            </a:r>
            <a:r>
              <a:rPr lang="en-US" sz="1800" dirty="0"/>
              <a:t> </a:t>
            </a:r>
            <a:r>
              <a:rPr lang="en-US" sz="1800" dirty="0" err="1"/>
              <a:t>chuyển</a:t>
            </a:r>
            <a:r>
              <a:rPr lang="en-US" sz="1800" dirty="0"/>
              <a:t> branch </a:t>
            </a:r>
            <a:r>
              <a:rPr lang="en-US" sz="1800" dirty="0" err="1"/>
              <a:t>thì</a:t>
            </a:r>
            <a:r>
              <a:rPr lang="en-US" sz="1800" dirty="0"/>
              <a:t> </a:t>
            </a:r>
            <a:r>
              <a:rPr lang="en-US" sz="1800" dirty="0" err="1"/>
              <a:t>bạn</a:t>
            </a:r>
            <a:r>
              <a:rPr lang="en-US" sz="1800" dirty="0"/>
              <a:t> </a:t>
            </a:r>
            <a:r>
              <a:rPr lang="en-US" sz="1800" dirty="0" err="1"/>
              <a:t>phải</a:t>
            </a:r>
            <a:r>
              <a:rPr lang="en-US" sz="1800" dirty="0"/>
              <a:t> </a:t>
            </a:r>
            <a:r>
              <a:rPr lang="en-US" sz="1800" dirty="0" err="1"/>
              <a:t>lưu</a:t>
            </a:r>
            <a:r>
              <a:rPr lang="en-US" sz="1800" dirty="0"/>
              <a:t> </a:t>
            </a:r>
            <a:r>
              <a:rPr lang="en-US" sz="1800" dirty="0" err="1"/>
              <a:t>lại</a:t>
            </a:r>
            <a:r>
              <a:rPr lang="en-US" sz="1800" dirty="0"/>
              <a:t> </a:t>
            </a:r>
            <a:r>
              <a:rPr lang="en-US" sz="1800" dirty="0" err="1"/>
              <a:t>trạng</a:t>
            </a:r>
            <a:r>
              <a:rPr lang="en-US" sz="1800" dirty="0"/>
              <a:t> </a:t>
            </a:r>
            <a:r>
              <a:rPr lang="en-US" sz="1800" dirty="0" err="1"/>
              <a:t>thái</a:t>
            </a:r>
            <a:r>
              <a:rPr lang="en-US" sz="1800" dirty="0"/>
              <a:t> </a:t>
            </a:r>
            <a:r>
              <a:rPr lang="en-US" sz="1800" dirty="0" err="1"/>
              <a:t>của</a:t>
            </a:r>
            <a:r>
              <a:rPr lang="en-US" sz="1800" dirty="0"/>
              <a:t> branch </a:t>
            </a:r>
            <a:r>
              <a:rPr lang="en-US" sz="1800" dirty="0" err="1"/>
              <a:t>hiện</a:t>
            </a:r>
            <a:r>
              <a:rPr lang="en-US" sz="1800" dirty="0"/>
              <a:t> </a:t>
            </a:r>
            <a:r>
              <a:rPr lang="en-US" sz="1800" dirty="0" err="1"/>
              <a:t>tại</a:t>
            </a:r>
            <a:r>
              <a:rPr lang="en-US" sz="1800" dirty="0"/>
              <a:t> </a:t>
            </a:r>
            <a:r>
              <a:rPr lang="en-US" sz="1800" dirty="0" err="1"/>
              <a:t>bằng</a:t>
            </a:r>
            <a:r>
              <a:rPr lang="en-US" sz="1800" dirty="0"/>
              <a:t> </a:t>
            </a:r>
            <a:r>
              <a:rPr lang="en-US" sz="1800" dirty="0" err="1"/>
              <a:t>cách</a:t>
            </a:r>
            <a:r>
              <a:rPr lang="en-US" sz="1800" dirty="0"/>
              <a:t> commit. </a:t>
            </a:r>
            <a:r>
              <a:rPr lang="en-US" sz="1800" dirty="0" err="1"/>
              <a:t>Cú</a:t>
            </a:r>
            <a:r>
              <a:rPr lang="en-US" sz="1800" dirty="0"/>
              <a:t> </a:t>
            </a:r>
            <a:r>
              <a:rPr lang="en-US" sz="1800" dirty="0" err="1"/>
              <a:t>pháp</a:t>
            </a:r>
            <a:r>
              <a:rPr lang="en-US" sz="1800" dirty="0"/>
              <a:t>: </a:t>
            </a:r>
            <a:r>
              <a:rPr lang="en-US" sz="1800" dirty="0" err="1"/>
              <a:t>git</a:t>
            </a:r>
            <a:r>
              <a:rPr lang="en-US" sz="1800" dirty="0"/>
              <a:t> checkout  “</a:t>
            </a:r>
            <a:r>
              <a:rPr lang="en-US" sz="1800" dirty="0" err="1"/>
              <a:t>tên</a:t>
            </a:r>
            <a:r>
              <a:rPr lang="en-US" sz="1800" dirty="0"/>
              <a:t> branch”</a:t>
            </a:r>
            <a:endParaRPr kumimoji="0" lang="en-US" sz="1800" b="0" i="0" u="none" strike="noStrike" cap="none" normalizeH="0" baseline="0" dirty="0" smtClean="0">
              <a:ln>
                <a:noFill/>
              </a:ln>
              <a:solidFill>
                <a:schemeClr val="tx1"/>
              </a:solidFill>
              <a:effectLst/>
              <a:latin typeface="Barlow Semi Condensed Medium"/>
            </a:endParaRPr>
          </a:p>
        </p:txBody>
      </p:sp>
    </p:spTree>
    <p:extLst>
      <p:ext uri="{BB962C8B-B14F-4D97-AF65-F5344CB8AC3E}">
        <p14:creationId xmlns:p14="http://schemas.microsoft.com/office/powerpoint/2010/main" val="3968524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Rectangle 4"/>
          <p:cNvSpPr>
            <a:spLocks noGrp="1" noChangeArrowheads="1"/>
          </p:cNvSpPr>
          <p:nvPr>
            <p:ph type="subTitle" idx="1"/>
          </p:nvPr>
        </p:nvSpPr>
        <p:spPr bwMode="auto">
          <a:xfrm>
            <a:off x="1082839" y="204266"/>
            <a:ext cx="6978316" cy="47551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b="1"/>
              <a:t>Push</a:t>
            </a:r>
            <a:r>
              <a:rPr lang="en-US" sz="1800"/>
              <a:t>: là hành động upload một commit hoặc branch lên remote repo. Sau khi upload lên thì các thành viên của team có thể thấy và đồng bộ code xuống máy. Cú pháp: git push push “tên nhánh”</a:t>
            </a:r>
          </a:p>
          <a:p>
            <a:pPr marL="285750" lvl="0" indent="-285750" algn="just">
              <a:buFont typeface="Arial" panose="020B0604020202020204" pitchFamily="34" charset="0"/>
              <a:buChar char="•"/>
            </a:pPr>
            <a:r>
              <a:rPr lang="en-US" sz="1800" b="1"/>
              <a:t>Pull</a:t>
            </a:r>
            <a:r>
              <a:rPr lang="en-US" sz="1800"/>
              <a:t>: là hành động download các thay đổi xuống local repo. Ví dụ: trong khi bạn đang code trên một file thì một người bạn trong nhóm của bạn cũng code trên một file khác cùng branch, người bạn đó hoàn thành công việc, commit và push lên remote repo. Lúc này bạn muốn lấy những thay đổi mà người bạn của bạn đã thực hiện thì bạn sẽ thực hiện hành động Pull xuống. Cú pháp: git pull</a:t>
            </a:r>
          </a:p>
          <a:p>
            <a:pPr marL="285750" indent="-285750" algn="just">
              <a:buFont typeface="Arial" panose="020B0604020202020204" pitchFamily="34" charset="0"/>
              <a:buChar char="•"/>
            </a:pPr>
            <a:r>
              <a:rPr lang="en-US" sz="1800" b="1"/>
              <a:t>Clone</a:t>
            </a:r>
            <a:r>
              <a:rPr lang="en-US" sz="1800"/>
              <a:t>: là hành động tạo bản sao của remote repo từ máy chủ về máy mình để có thể lập trình và phát triển. Local repo được clone về cũng có lịch sử thay đổi giống hệt như remote repo. Vì vậy bạn có thể commit lên local repo này. Cú pháp: git clone “đường đẫn đến repos”</a:t>
            </a:r>
          </a:p>
          <a:p>
            <a:pPr marL="285750" lvl="0" indent="-285750" algn="just">
              <a:buFont typeface="Arial" panose="020B0604020202020204" pitchFamily="34" charset="0"/>
              <a:buChar char="•"/>
            </a:pPr>
            <a:endParaRPr kumimoji="0" lang="en-US" sz="1800" b="0" i="0" u="none" strike="noStrike" cap="none" normalizeH="0" baseline="0" smtClean="0">
              <a:ln>
                <a:noFill/>
              </a:ln>
              <a:solidFill>
                <a:schemeClr val="tx1"/>
              </a:solidFill>
              <a:effectLst/>
              <a:latin typeface="Barlow Semi Condensed Medium"/>
            </a:endParaRPr>
          </a:p>
        </p:txBody>
      </p:sp>
    </p:spTree>
    <p:extLst>
      <p:ext uri="{BB962C8B-B14F-4D97-AF65-F5344CB8AC3E}">
        <p14:creationId xmlns:p14="http://schemas.microsoft.com/office/powerpoint/2010/main" val="1884917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Rectangle 4"/>
          <p:cNvSpPr>
            <a:spLocks noGrp="1" noChangeArrowheads="1"/>
          </p:cNvSpPr>
          <p:nvPr>
            <p:ph type="subTitle" idx="1"/>
          </p:nvPr>
        </p:nvSpPr>
        <p:spPr bwMode="auto">
          <a:xfrm>
            <a:off x="1082839" y="168174"/>
            <a:ext cx="6978316" cy="47551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b="1"/>
              <a:t>Merge</a:t>
            </a:r>
            <a:r>
              <a:rPr lang="en-US" sz="1800"/>
              <a:t>: là hành động hợp nhất một nhánh phát triển vào nhánh khác hoặc hợp nhất lịch sử thay đổi khi pull hoặc push. Ví dụ trường hợp merge branch: bạn phát triển xong 1 tính năng, đã test/ kiểm thử các kiểu và thấy nó hoàn chỉnh, có thể tích hợp vào phần mềm thì bạn sẽ tiến hành merge code. Sau khi merge có thể giữ lại 1 trong 2 branch hoặc cả 2. Yêu cầu trước khi merge: phải push hết các commit lên branch. Cú pháp: git merge “tên nhánh” </a:t>
            </a:r>
          </a:p>
          <a:p>
            <a:pPr marL="285750" lvl="0" indent="-285750" algn="just">
              <a:buFont typeface="Arial" panose="020B0604020202020204" pitchFamily="34" charset="0"/>
              <a:buChar char="•"/>
            </a:pPr>
            <a:r>
              <a:rPr lang="en-US" sz="1800" b="1"/>
              <a:t>Conflict</a:t>
            </a:r>
            <a:r>
              <a:rPr lang="en-US" sz="1800"/>
              <a:t>: là trường hợp có nhiều sự thay đổi trong cùng 1 dòng code khi merge và máy không thể tự quyết định cái nào là đúng. Lúc này bạn phải tự quyết định giữ lại dòng code nào. Công việc xử lý conflict nên được thực hiện bằng GUI thay vì command-line.</a:t>
            </a:r>
          </a:p>
          <a:p>
            <a:pPr marL="285750" lvl="0" indent="-285750" algn="just">
              <a:buFont typeface="Arial" panose="020B0604020202020204" pitchFamily="34" charset="0"/>
              <a:buChar char="•"/>
            </a:pPr>
            <a:r>
              <a:rPr lang="en-US" sz="1800" b="1"/>
              <a:t>Fork</a:t>
            </a:r>
            <a:r>
              <a:rPr lang="en-US" sz="1800"/>
              <a:t>: là hành động một người dùng khác copy một bản sao của repo về kho của họ. Trước khi tham gia vào một dự án của người khác thì bạn sẽ fork repo của họ và kho của mình nếu như người khác chưa cho phép bạn trở thành thành viên.</a:t>
            </a:r>
          </a:p>
        </p:txBody>
      </p:sp>
    </p:spTree>
    <p:extLst>
      <p:ext uri="{BB962C8B-B14F-4D97-AF65-F5344CB8AC3E}">
        <p14:creationId xmlns:p14="http://schemas.microsoft.com/office/powerpoint/2010/main" val="832286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Rectangle 4"/>
          <p:cNvSpPr>
            <a:spLocks noGrp="1" noChangeArrowheads="1"/>
          </p:cNvSpPr>
          <p:nvPr>
            <p:ph type="subTitle" idx="1"/>
          </p:nvPr>
        </p:nvSpPr>
        <p:spPr bwMode="auto">
          <a:xfrm>
            <a:off x="1082839" y="1956363"/>
            <a:ext cx="6978316" cy="17081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indent="-285750" algn="just">
              <a:buFont typeface="Arial" panose="020B0604020202020204" pitchFamily="34" charset="0"/>
              <a:buChar char="•"/>
            </a:pPr>
            <a:r>
              <a:rPr lang="en-US" sz="1800" b="1"/>
              <a:t>Pull request hay Merge request</a:t>
            </a:r>
            <a:r>
              <a:rPr lang="en-US" sz="1800"/>
              <a:t>: Khi người dùng khác tham gia phát triển phần mềm và đã phát triển xong một tính năng, họ muốn merge tính năng của họ vào phần mềm của bạn thì lúc này họ sẽ gửi một Pull request/Merge request để bạn chọn chấp nhận hay không.</a:t>
            </a:r>
          </a:p>
          <a:p>
            <a:pPr marL="285750" lvl="0" indent="-285750" algn="just">
              <a:buFont typeface="Arial" panose="020B0604020202020204" pitchFamily="34" charset="0"/>
              <a:buChar char="•"/>
            </a:pPr>
            <a:endParaRPr lang="en-US" sz="1800"/>
          </a:p>
        </p:txBody>
      </p:sp>
    </p:spTree>
    <p:extLst>
      <p:ext uri="{BB962C8B-B14F-4D97-AF65-F5344CB8AC3E}">
        <p14:creationId xmlns:p14="http://schemas.microsoft.com/office/powerpoint/2010/main" val="279092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3" name="Google Shape;2336;p45"/>
          <p:cNvSpPr txBox="1">
            <a:spLocks noGrp="1"/>
          </p:cNvSpPr>
          <p:nvPr>
            <p:ph type="title"/>
          </p:nvPr>
        </p:nvSpPr>
        <p:spPr>
          <a:xfrm>
            <a:off x="0" y="1307933"/>
            <a:ext cx="9144000" cy="7735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9600" smtClean="0"/>
              <a:t>V</a:t>
            </a:r>
            <a:endParaRPr sz="9600"/>
          </a:p>
        </p:txBody>
      </p:sp>
      <p:sp>
        <p:nvSpPr>
          <p:cNvPr id="4" name="Rectangle 3"/>
          <p:cNvSpPr/>
          <p:nvPr/>
        </p:nvSpPr>
        <p:spPr>
          <a:xfrm>
            <a:off x="1652771" y="2585100"/>
            <a:ext cx="5838458" cy="1015663"/>
          </a:xfrm>
          <a:prstGeom prst="rect">
            <a:avLst/>
          </a:prstGeom>
        </p:spPr>
        <p:txBody>
          <a:bodyPr wrap="none">
            <a:spAutoFit/>
          </a:bodyPr>
          <a:lstStyle/>
          <a:p>
            <a:r>
              <a:rPr lang="vi-VN" sz="6000" smtClean="0">
                <a:latin typeface="Fjalla One"/>
              </a:rPr>
              <a:t>Ưu, nhược điểm</a:t>
            </a:r>
            <a:endParaRPr lang="en-US" sz="6000">
              <a:latin typeface="Fjalla One"/>
            </a:endParaRPr>
          </a:p>
        </p:txBody>
      </p:sp>
    </p:spTree>
    <p:extLst>
      <p:ext uri="{BB962C8B-B14F-4D97-AF65-F5344CB8AC3E}">
        <p14:creationId xmlns:p14="http://schemas.microsoft.com/office/powerpoint/2010/main" val="3656864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68442"/>
            <a:ext cx="6978315" cy="553454"/>
          </a:xfrm>
        </p:spPr>
        <p:txBody>
          <a:bodyPr/>
          <a:lstStyle/>
          <a:p>
            <a:pPr algn="l"/>
            <a:r>
              <a:rPr lang="vi-VN" sz="2400" smtClean="0"/>
              <a:t>1. Ưu điểm</a:t>
            </a:r>
            <a:endParaRPr lang="en-US" sz="2400"/>
          </a:p>
        </p:txBody>
      </p:sp>
      <p:sp>
        <p:nvSpPr>
          <p:cNvPr id="8" name="Rectangle 4"/>
          <p:cNvSpPr>
            <a:spLocks noGrp="1" noChangeArrowheads="1"/>
          </p:cNvSpPr>
          <p:nvPr>
            <p:ph type="subTitle" idx="1"/>
          </p:nvPr>
        </p:nvSpPr>
        <p:spPr bwMode="auto">
          <a:xfrm>
            <a:off x="1070811" y="721896"/>
            <a:ext cx="6978316" cy="4201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Git cho phép và khuyến khích bạn tạo nhiều branch tại máy tính cá nhân của bạn, việc tạo, sáp nhập và xóa bỏ những branch này diễn ra rất nhanh chóng.</a:t>
            </a:r>
          </a:p>
          <a:p>
            <a:pPr marL="285750" lvl="0" indent="-285750" algn="just">
              <a:buFont typeface="Arial" panose="020B0604020202020204" pitchFamily="34" charset="0"/>
              <a:buChar char="•"/>
            </a:pPr>
            <a:r>
              <a:rPr lang="en-US" sz="1800"/>
              <a:t>Git chứng tỏ rằng mình rất nhẹ và hoạt động nhanh chóng vì những lý do sau:</a:t>
            </a:r>
          </a:p>
          <a:p>
            <a:pPr marL="285750" lvl="1" indent="-285750" algn="just">
              <a:buFont typeface="Wingdings" panose="05000000000000000000" pitchFamily="2" charset="2"/>
              <a:buChar char="q"/>
            </a:pPr>
            <a:r>
              <a:rPr lang="vi-VN" sz="1800" smtClean="0"/>
              <a:t>	</a:t>
            </a:r>
            <a:r>
              <a:rPr lang="en-US" sz="1800" smtClean="0"/>
              <a:t>Gần </a:t>
            </a:r>
            <a:r>
              <a:rPr lang="en-US" sz="1800"/>
              <a:t>như tất cả các hoạt động được thực hiện tại máy tính cá nhân nên Git có một lợi thế tốc độ rất lớn so với các hệ thống mà liên tục phải giao tiếp với một máy chủ ở đâu đó.</a:t>
            </a:r>
          </a:p>
          <a:p>
            <a:pPr marL="285750" lvl="1" indent="-285750" algn="just">
              <a:buFont typeface="Wingdings" panose="05000000000000000000" pitchFamily="2" charset="2"/>
              <a:buChar char="q"/>
            </a:pPr>
            <a:r>
              <a:rPr lang="vi-VN" sz="1800" smtClean="0"/>
              <a:t>	</a:t>
            </a:r>
            <a:r>
              <a:rPr lang="en-US" sz="1800" smtClean="0"/>
              <a:t>Git </a:t>
            </a:r>
            <a:r>
              <a:rPr lang="en-US" sz="1800"/>
              <a:t>được viết bằng C, giảm tổng phí thời gian chạy liên quan đến ngôn ngữ cấp cao hơn.</a:t>
            </a:r>
          </a:p>
          <a:p>
            <a:pPr marL="285750" lvl="1" indent="-285750" algn="just">
              <a:buFont typeface="Wingdings" panose="05000000000000000000" pitchFamily="2" charset="2"/>
              <a:buChar char="q"/>
            </a:pPr>
            <a:r>
              <a:rPr lang="vi-VN" sz="1800" smtClean="0"/>
              <a:t>	</a:t>
            </a:r>
            <a:r>
              <a:rPr lang="en-US" sz="1800" smtClean="0"/>
              <a:t>Ban </a:t>
            </a:r>
            <a:r>
              <a:rPr lang="en-US" sz="1800"/>
              <a:t>đầu Git được xây dựng để làm việc trên hạt nhân Linux, tốc độ và hiệu suất là một mục tiêu thiết kế chính của Git  ngay từ đầu.</a:t>
            </a:r>
          </a:p>
          <a:p>
            <a:pPr marL="285750" indent="-285750" algn="just">
              <a:buFont typeface="Wingdings" panose="05000000000000000000" pitchFamily="2" charset="2"/>
              <a:buChar char="q"/>
            </a:pPr>
            <a:r>
              <a:rPr lang="vi-VN" sz="1800" smtClean="0"/>
              <a:t>	</a:t>
            </a:r>
            <a:r>
              <a:rPr lang="en-US" sz="1800" smtClean="0"/>
              <a:t>Họ </a:t>
            </a:r>
            <a:r>
              <a:rPr lang="en-US" sz="1800"/>
              <a:t>có dẫn ra một vài biểu đồ để so sánh Git với SVN, số liệu để tăng tính thuyết phục (cột bé hơn thể hiện là nhanh hơn)</a:t>
            </a:r>
          </a:p>
        </p:txBody>
      </p:sp>
    </p:spTree>
    <p:extLst>
      <p:ext uri="{BB962C8B-B14F-4D97-AF65-F5344CB8AC3E}">
        <p14:creationId xmlns:p14="http://schemas.microsoft.com/office/powerpoint/2010/main" val="1482008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68442"/>
            <a:ext cx="6978315" cy="553454"/>
          </a:xfrm>
        </p:spPr>
        <p:txBody>
          <a:bodyPr/>
          <a:lstStyle/>
          <a:p>
            <a:pPr algn="l"/>
            <a:r>
              <a:rPr lang="vi-VN" sz="2400" smtClean="0"/>
              <a:t>1. Ưu điểm</a:t>
            </a:r>
            <a:endParaRPr lang="en-US" sz="2400"/>
          </a:p>
        </p:txBody>
      </p:sp>
      <p:pic>
        <p:nvPicPr>
          <p:cNvPr id="4" name="image6.png"/>
          <p:cNvPicPr/>
          <p:nvPr/>
        </p:nvPicPr>
        <p:blipFill>
          <a:blip r:embed="rId3"/>
          <a:srcRect/>
          <a:stretch>
            <a:fillRect/>
          </a:stretch>
        </p:blipFill>
        <p:spPr>
          <a:xfrm>
            <a:off x="1070811" y="1194921"/>
            <a:ext cx="6978315" cy="2580350"/>
          </a:xfrm>
          <a:prstGeom prst="rect">
            <a:avLst/>
          </a:prstGeom>
          <a:ln/>
        </p:spPr>
      </p:pic>
    </p:spTree>
    <p:extLst>
      <p:ext uri="{BB962C8B-B14F-4D97-AF65-F5344CB8AC3E}">
        <p14:creationId xmlns:p14="http://schemas.microsoft.com/office/powerpoint/2010/main" val="3288609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168442"/>
            <a:ext cx="6978315" cy="553454"/>
          </a:xfrm>
        </p:spPr>
        <p:txBody>
          <a:bodyPr/>
          <a:lstStyle/>
          <a:p>
            <a:pPr algn="l"/>
            <a:r>
              <a:rPr lang="vi-VN" sz="2400" smtClean="0"/>
              <a:t>1. Ưu điểm</a:t>
            </a:r>
            <a:endParaRPr lang="en-US" sz="2400"/>
          </a:p>
        </p:txBody>
      </p:sp>
      <p:sp>
        <p:nvSpPr>
          <p:cNvPr id="8" name="Rectangle 4"/>
          <p:cNvSpPr>
            <a:spLocks noGrp="1" noChangeArrowheads="1"/>
          </p:cNvSpPr>
          <p:nvPr>
            <p:ph type="subTitle" idx="1"/>
          </p:nvPr>
        </p:nvSpPr>
        <p:spPr bwMode="auto">
          <a:xfrm>
            <a:off x="1070811" y="721896"/>
            <a:ext cx="69783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Tính phân phối của Git</a:t>
            </a:r>
          </a:p>
          <a:p>
            <a:pPr marL="285750" lvl="0" indent="-285750" algn="just">
              <a:buFont typeface="Wingdings" panose="05000000000000000000" pitchFamily="2" charset="2"/>
              <a:buChar char="q"/>
            </a:pPr>
            <a:r>
              <a:rPr lang="vi-VN" sz="1800" smtClean="0"/>
              <a:t>	</a:t>
            </a:r>
            <a:r>
              <a:rPr lang="en-US" sz="1800" smtClean="0"/>
              <a:t>Mỗi </a:t>
            </a:r>
            <a:r>
              <a:rPr lang="en-US" sz="1800"/>
              <a:t>người chúng ta có thể tạo ra 1 bản backup với đầy đủ dữ liệu về máy tính cá nhân của mình bằng hành động </a:t>
            </a:r>
            <a:r>
              <a:rPr lang="en-US" sz="1800" smtClean="0"/>
              <a:t>clone.</a:t>
            </a:r>
            <a:r>
              <a:rPr lang="vi-VN" sz="1800" smtClean="0"/>
              <a:t> </a:t>
            </a:r>
            <a:r>
              <a:rPr lang="en-US" sz="1800" smtClean="0"/>
              <a:t>Sau </a:t>
            </a:r>
            <a:r>
              <a:rPr lang="en-US" sz="1800"/>
              <a:t>khi sửa thì mỗi bản sao đẩy lên </a:t>
            </a:r>
            <a:r>
              <a:rPr lang="en-US" sz="1800" smtClean="0"/>
              <a:t>(Push) </a:t>
            </a:r>
            <a:r>
              <a:rPr lang="en-US" sz="1800"/>
              <a:t>sẽ thay thế bản trước </a:t>
            </a:r>
            <a:r>
              <a:rPr lang="en-US" sz="1800" smtClean="0"/>
              <a:t>đó. </a:t>
            </a:r>
            <a:r>
              <a:rPr lang="en-US" sz="1800"/>
              <a:t>Hoặc khi thay đổi cập nhập – một cách liên tục </a:t>
            </a:r>
            <a:r>
              <a:rPr lang="en-US" sz="1800" smtClean="0"/>
              <a:t>(Pull) </a:t>
            </a:r>
            <a:r>
              <a:rPr lang="en-US" sz="1800"/>
              <a:t>thì git cũng tự cập </a:t>
            </a:r>
            <a:r>
              <a:rPr lang="en-US" sz="1800" smtClean="0"/>
              <a:t>nhập.</a:t>
            </a:r>
            <a:endParaRPr lang="en-US" sz="1800"/>
          </a:p>
          <a:p>
            <a:pPr marL="285750" lvl="0" indent="-285750" algn="just">
              <a:buFont typeface="Wingdings" panose="05000000000000000000" pitchFamily="2" charset="2"/>
              <a:buChar char="q"/>
            </a:pPr>
            <a:r>
              <a:rPr lang="vi-VN" sz="1800" smtClean="0"/>
              <a:t>	</a:t>
            </a:r>
            <a:r>
              <a:rPr lang="en-US" sz="1800" smtClean="0"/>
              <a:t>Có </a:t>
            </a:r>
            <a:r>
              <a:rPr lang="en-US" sz="1800"/>
              <a:t>2 kiểu làm việc </a:t>
            </a:r>
            <a:r>
              <a:rPr lang="en-US" sz="1800" smtClean="0"/>
              <a:t>chính: </a:t>
            </a:r>
            <a:r>
              <a:rPr lang="en-US" sz="1800"/>
              <a:t>Subversion-style và Integration </a:t>
            </a:r>
            <a:r>
              <a:rPr lang="en-US" sz="1800" smtClean="0"/>
              <a:t>Manager.</a:t>
            </a:r>
            <a:endParaRPr lang="en-US" sz="1800"/>
          </a:p>
          <a:p>
            <a:pPr marL="285750" lvl="0" indent="-285750" algn="just">
              <a:buFont typeface="Wingdings" panose="05000000000000000000" pitchFamily="2" charset="2"/>
              <a:buChar char="q"/>
            </a:pPr>
            <a:r>
              <a:rPr lang="vi-VN" sz="1800" smtClean="0"/>
              <a:t>	</a:t>
            </a:r>
            <a:r>
              <a:rPr lang="en-US" sz="1800" smtClean="0"/>
              <a:t>Nói </a:t>
            </a:r>
            <a:r>
              <a:rPr lang="en-US" sz="1800"/>
              <a:t>chung với nhiều cách làm việc thì Git có thể đáp ứng được nhiều đối </a:t>
            </a:r>
            <a:r>
              <a:rPr lang="en-US" sz="1800" smtClean="0"/>
              <a:t>tượng, </a:t>
            </a:r>
            <a:r>
              <a:rPr lang="en-US" sz="1800"/>
              <a:t>từ sinh viên đến những developer với quy mô từ nhỏ đến lớn </a:t>
            </a:r>
            <a:r>
              <a:rPr lang="en-US" sz="1800" smtClean="0"/>
              <a:t>(thậm </a:t>
            </a:r>
            <a:r>
              <a:rPr lang="en-US" sz="1800"/>
              <a:t>chí rất </a:t>
            </a:r>
            <a:r>
              <a:rPr lang="en-US" sz="1800" smtClean="0"/>
              <a:t>lớn).</a:t>
            </a:r>
            <a:endParaRPr lang="en-US" sz="1800"/>
          </a:p>
          <a:p>
            <a:pPr marL="285750" lvl="0" indent="-285750" algn="just">
              <a:buFont typeface="Arial" panose="020B0604020202020204" pitchFamily="34" charset="0"/>
              <a:buChar char="•"/>
            </a:pPr>
            <a:endParaRPr lang="en-US" sz="1800"/>
          </a:p>
        </p:txBody>
      </p:sp>
    </p:spTree>
    <p:extLst>
      <p:ext uri="{BB962C8B-B14F-4D97-AF65-F5344CB8AC3E}">
        <p14:creationId xmlns:p14="http://schemas.microsoft.com/office/powerpoint/2010/main" val="297803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18516" y="2122852"/>
            <a:ext cx="3874168"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700" smtClean="0"/>
              <a:t>Tìm hiểu Git</a:t>
            </a:r>
            <a:endParaRPr sz="4700"/>
          </a:p>
        </p:txBody>
      </p:sp>
      <p:sp>
        <p:nvSpPr>
          <p:cNvPr id="2156" name="Google Shape;2156;p38"/>
          <p:cNvSpPr txBox="1">
            <a:spLocks noGrp="1"/>
          </p:cNvSpPr>
          <p:nvPr>
            <p:ph type="title" idx="2"/>
          </p:nvPr>
        </p:nvSpPr>
        <p:spPr>
          <a:xfrm>
            <a:off x="2971800" y="1161288"/>
            <a:ext cx="2967600" cy="5953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I</a:t>
            </a:r>
            <a:endParaRPr/>
          </a:p>
        </p:txBody>
      </p:sp>
      <p:pic>
        <p:nvPicPr>
          <p:cNvPr id="1026" name="Picture 2" descr="Git - Logo Downlo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596" y="2927452"/>
            <a:ext cx="1028008" cy="10280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1. Ưu điểm</a:t>
            </a:r>
            <a:endParaRPr lang="en-US" sz="2400"/>
          </a:p>
        </p:txBody>
      </p:sp>
      <p:sp>
        <p:nvSpPr>
          <p:cNvPr id="8" name="Rectangle 4"/>
          <p:cNvSpPr>
            <a:spLocks noGrp="1" noChangeArrowheads="1"/>
          </p:cNvSpPr>
          <p:nvPr>
            <p:ph type="subTitle" idx="1"/>
          </p:nvPr>
        </p:nvSpPr>
        <p:spPr bwMode="auto">
          <a:xfrm>
            <a:off x="1070811" y="388352"/>
            <a:ext cx="6978316" cy="47551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700"/>
              <a:t>Git đảm bảo tính toàn vẹn của dữ liệu. Mỗi một commit sẽ đính kèm theo một message mô tả sự thay đổi của code cho tới thời điểm bạn </a:t>
            </a:r>
            <a:r>
              <a:rPr lang="en-US" sz="1700" smtClean="0"/>
              <a:t>commit. </a:t>
            </a:r>
            <a:r>
              <a:rPr lang="en-US" sz="1700"/>
              <a:t>Như vậy mỗi khi bạn commit thì Git sẽ nhận nội dung thay đổi code của bạn và nội dung của commit. Git đảm bảo rằng những nội dung này được toàn </a:t>
            </a:r>
            <a:r>
              <a:rPr lang="vi-VN" sz="1700" smtClean="0"/>
              <a:t>vẹn. </a:t>
            </a:r>
            <a:endParaRPr lang="en-US" sz="1700"/>
          </a:p>
          <a:p>
            <a:pPr marL="285750" lvl="1" indent="-285750" algn="just">
              <a:buFont typeface="Wingdings" panose="05000000000000000000" pitchFamily="2" charset="2"/>
              <a:buChar char="q"/>
            </a:pPr>
            <a:r>
              <a:rPr lang="vi-VN" sz="1700" smtClean="0"/>
              <a:t>	</a:t>
            </a:r>
            <a:r>
              <a:rPr lang="en-US" sz="1700" smtClean="0"/>
              <a:t>Mọi </a:t>
            </a:r>
            <a:r>
              <a:rPr lang="en-US" sz="1700"/>
              <a:t>thứ trong Git được "băm" (checksum or hash) trước khi lưu trữ và được tham chiếu tới bằng mã băm đó. Có nghĩa là việc thay đổi nội dung của một tập tin hay một thư mục mà Git không biết tới là điều không thể. Chức năng này được xây dựng trong Git ở tầng thấp nhất, bạn không thể mất thông tin/dữ liệu trong khi truyền tải hoặc nhận về một tập tin bị hỏng mà Git không phát hiện ra.</a:t>
            </a:r>
          </a:p>
          <a:p>
            <a:pPr marL="285750" lvl="1" indent="-285750" algn="just">
              <a:buFont typeface="Wingdings" panose="05000000000000000000" pitchFamily="2" charset="2"/>
              <a:buChar char="q"/>
            </a:pPr>
            <a:r>
              <a:rPr lang="vi-VN" sz="1700" smtClean="0"/>
              <a:t>	</a:t>
            </a:r>
            <a:r>
              <a:rPr lang="en-US" sz="1700" smtClean="0"/>
              <a:t>Cơ </a:t>
            </a:r>
            <a:r>
              <a:rPr lang="en-US" sz="1700"/>
              <a:t>chế mà Git sử dụng cho việc băm này được gọi là mã băm SHA-1. Đây là một chuỗi được tạo thành bởi 40 ký tự của hệ cơ số 16 (0-9 và a-f) và được tính toán dựa trên nội dung của tập tin hoặc cấu trúc thư mục trong Git .</a:t>
            </a:r>
          </a:p>
          <a:p>
            <a:pPr algn="just"/>
            <a:r>
              <a:rPr lang="en-US" sz="1700"/>
              <a:t>=&gt; Tóm </a:t>
            </a:r>
            <a:r>
              <a:rPr lang="en-US" sz="1700" smtClean="0"/>
              <a:t>lại, </a:t>
            </a:r>
            <a:r>
              <a:rPr lang="en-US" sz="1700"/>
              <a:t>những ưu điểm trên sẽ được tóm gọn trong 3 </a:t>
            </a:r>
            <a:r>
              <a:rPr lang="en-US" sz="1700" smtClean="0"/>
              <a:t>từ: </a:t>
            </a:r>
            <a:r>
              <a:rPr lang="en-US" sz="1700"/>
              <a:t>An </a:t>
            </a:r>
            <a:r>
              <a:rPr lang="en-US" sz="1700" smtClean="0"/>
              <a:t>toàn, </a:t>
            </a:r>
            <a:r>
              <a:rPr lang="en-US" sz="1700"/>
              <a:t>hiệu </a:t>
            </a:r>
            <a:r>
              <a:rPr lang="en-US" sz="1700" smtClean="0"/>
              <a:t>quả, </a:t>
            </a:r>
            <a:r>
              <a:rPr lang="en-US" sz="1700"/>
              <a:t>không phụ thuộc vào Server </a:t>
            </a:r>
            <a:r>
              <a:rPr lang="en-US" sz="1700" smtClean="0"/>
              <a:t>.</a:t>
            </a:r>
            <a:endParaRPr lang="en-US" sz="1700"/>
          </a:p>
        </p:txBody>
      </p:sp>
    </p:spTree>
    <p:extLst>
      <p:ext uri="{BB962C8B-B14F-4D97-AF65-F5344CB8AC3E}">
        <p14:creationId xmlns:p14="http://schemas.microsoft.com/office/powerpoint/2010/main" val="132217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a:t>2</a:t>
            </a:r>
            <a:r>
              <a:rPr lang="vi-VN" sz="2400" smtClean="0"/>
              <a:t>. Nhược điểm</a:t>
            </a:r>
            <a:endParaRPr lang="en-US" sz="2400"/>
          </a:p>
        </p:txBody>
      </p:sp>
      <p:sp>
        <p:nvSpPr>
          <p:cNvPr id="8" name="Rectangle 4"/>
          <p:cNvSpPr>
            <a:spLocks noGrp="1" noChangeArrowheads="1"/>
          </p:cNvSpPr>
          <p:nvPr>
            <p:ph type="subTitle" idx="1"/>
          </p:nvPr>
        </p:nvSpPr>
        <p:spPr bwMode="auto">
          <a:xfrm>
            <a:off x="1070811" y="1642542"/>
            <a:ext cx="697831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UI </a:t>
            </a:r>
            <a:r>
              <a:rPr lang="en-US" sz="1800" smtClean="0"/>
              <a:t>(User Interface) </a:t>
            </a:r>
            <a:r>
              <a:rPr lang="en-US" sz="1800"/>
              <a:t>của Git vẫn chưa đủ </a:t>
            </a:r>
            <a:r>
              <a:rPr lang="en-US" sz="1800" smtClean="0"/>
              <a:t>tốt, </a:t>
            </a:r>
            <a:r>
              <a:rPr lang="en-US" sz="1800"/>
              <a:t>vẫn chưa cung cấp đủ các tính năng nâng cao mà một người dùng lâu năm cần </a:t>
            </a:r>
            <a:r>
              <a:rPr lang="en-US" sz="1800" smtClean="0"/>
              <a:t>có. </a:t>
            </a:r>
            <a:r>
              <a:rPr lang="en-US" sz="1800"/>
              <a:t>Chẳng hạn như giao diện rebase sơ </a:t>
            </a:r>
            <a:r>
              <a:rPr lang="en-US" sz="1800" smtClean="0"/>
              <a:t>sài, </a:t>
            </a:r>
            <a:r>
              <a:rPr lang="en-US" sz="1800"/>
              <a:t>chỉ thích hợp sử dụng 1 cách cơ </a:t>
            </a:r>
            <a:r>
              <a:rPr lang="en-US" sz="1800" smtClean="0"/>
              <a:t>bản, </a:t>
            </a:r>
            <a:r>
              <a:rPr lang="en-US" sz="1800"/>
              <a:t>bên cạnh đó khi xảy ra lỗi thì không phải lúc nào cũng xử lý </a:t>
            </a:r>
            <a:r>
              <a:rPr lang="en-US" sz="1800" smtClean="0"/>
              <a:t>tốt.</a:t>
            </a:r>
            <a:endParaRPr lang="en-US" sz="1800"/>
          </a:p>
          <a:p>
            <a:pPr marL="285750" lvl="0" indent="-285750" algn="just">
              <a:buFont typeface="Arial" panose="020B0604020202020204" pitchFamily="34" charset="0"/>
              <a:buChar char="•"/>
            </a:pPr>
            <a:r>
              <a:rPr lang="en-US" sz="1800"/>
              <a:t>Cơ chế hoạt </a:t>
            </a:r>
            <a:r>
              <a:rPr lang="en-US" sz="1800" smtClean="0"/>
              <a:t>động, </a:t>
            </a:r>
            <a:r>
              <a:rPr lang="en-US" sz="1800"/>
              <a:t>cấu trúc của Git cũng gây khó khăn cho nhiều người mới tập làm quen với Git</a:t>
            </a:r>
          </a:p>
          <a:p>
            <a:pPr marL="285750" lvl="0" indent="-285750" algn="just">
              <a:buFont typeface="Arial" panose="020B0604020202020204" pitchFamily="34" charset="0"/>
              <a:buChar char="•"/>
            </a:pPr>
            <a:endParaRPr lang="en-US" sz="1700"/>
          </a:p>
        </p:txBody>
      </p:sp>
    </p:spTree>
    <p:extLst>
      <p:ext uri="{BB962C8B-B14F-4D97-AF65-F5344CB8AC3E}">
        <p14:creationId xmlns:p14="http://schemas.microsoft.com/office/powerpoint/2010/main" val="3459260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3" name="Google Shape;2336;p45"/>
          <p:cNvSpPr txBox="1">
            <a:spLocks noGrp="1"/>
          </p:cNvSpPr>
          <p:nvPr>
            <p:ph type="title"/>
          </p:nvPr>
        </p:nvSpPr>
        <p:spPr>
          <a:xfrm>
            <a:off x="0" y="1500438"/>
            <a:ext cx="9144000" cy="7735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9600" smtClean="0"/>
              <a:t>VI</a:t>
            </a:r>
            <a:endParaRPr sz="9600"/>
          </a:p>
        </p:txBody>
      </p:sp>
      <p:sp>
        <p:nvSpPr>
          <p:cNvPr id="4" name="Rectangle 3"/>
          <p:cNvSpPr/>
          <p:nvPr/>
        </p:nvSpPr>
        <p:spPr>
          <a:xfrm>
            <a:off x="1646359" y="2837763"/>
            <a:ext cx="5851282" cy="707886"/>
          </a:xfrm>
          <a:prstGeom prst="rect">
            <a:avLst/>
          </a:prstGeom>
        </p:spPr>
        <p:txBody>
          <a:bodyPr wrap="none">
            <a:spAutoFit/>
          </a:bodyPr>
          <a:lstStyle/>
          <a:p>
            <a:r>
              <a:rPr lang="vi-VN" sz="4000" smtClean="0">
                <a:latin typeface="Fjalla One"/>
              </a:rPr>
              <a:t>So sánh với Plastic SCM</a:t>
            </a:r>
            <a:endParaRPr lang="en-US" sz="4000">
              <a:latin typeface="Fjalla One"/>
            </a:endParaRPr>
          </a:p>
        </p:txBody>
      </p:sp>
    </p:spTree>
    <p:extLst>
      <p:ext uri="{BB962C8B-B14F-4D97-AF65-F5344CB8AC3E}">
        <p14:creationId xmlns:p14="http://schemas.microsoft.com/office/powerpoint/2010/main" val="36614110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1. Về thương mại</a:t>
            </a:r>
            <a:endParaRPr lang="en-US" sz="2400"/>
          </a:p>
        </p:txBody>
      </p:sp>
      <p:sp>
        <p:nvSpPr>
          <p:cNvPr id="8" name="Rectangle 4"/>
          <p:cNvSpPr>
            <a:spLocks noGrp="1" noChangeArrowheads="1"/>
          </p:cNvSpPr>
          <p:nvPr>
            <p:ph type="subTitle" idx="1"/>
          </p:nvPr>
        </p:nvSpPr>
        <p:spPr bwMode="auto">
          <a:xfrm>
            <a:off x="1070811" y="55345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Mô hình thanh toán</a:t>
            </a:r>
            <a:endParaRPr lang="en-US" sz="1700"/>
          </a:p>
        </p:txBody>
      </p:sp>
      <p:pic>
        <p:nvPicPr>
          <p:cNvPr id="4" name="image8.png"/>
          <p:cNvPicPr/>
          <p:nvPr/>
        </p:nvPicPr>
        <p:blipFill>
          <a:blip r:embed="rId3"/>
          <a:srcRect/>
          <a:stretch>
            <a:fillRect/>
          </a:stretch>
        </p:blipFill>
        <p:spPr>
          <a:xfrm>
            <a:off x="1070811" y="1106908"/>
            <a:ext cx="6978316" cy="3342203"/>
          </a:xfrm>
          <a:prstGeom prst="rect">
            <a:avLst/>
          </a:prstGeom>
          <a:ln/>
        </p:spPr>
      </p:pic>
    </p:spTree>
    <p:extLst>
      <p:ext uri="{BB962C8B-B14F-4D97-AF65-F5344CB8AC3E}">
        <p14:creationId xmlns:p14="http://schemas.microsoft.com/office/powerpoint/2010/main" val="16458984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1. Về thương mại</a:t>
            </a:r>
            <a:endParaRPr lang="en-US" sz="2400"/>
          </a:p>
        </p:txBody>
      </p:sp>
      <p:sp>
        <p:nvSpPr>
          <p:cNvPr id="8" name="Rectangle 4"/>
          <p:cNvSpPr>
            <a:spLocks noGrp="1" noChangeArrowheads="1"/>
          </p:cNvSpPr>
          <p:nvPr>
            <p:ph type="subTitle" idx="1"/>
          </p:nvPr>
        </p:nvSpPr>
        <p:spPr bwMode="auto">
          <a:xfrm>
            <a:off x="1070811" y="55345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vi-VN" sz="1800" smtClean="0"/>
              <a:t>Danh sách các tính năng</a:t>
            </a:r>
            <a:endParaRPr lang="en-US" sz="1700"/>
          </a:p>
        </p:txBody>
      </p:sp>
      <p:pic>
        <p:nvPicPr>
          <p:cNvPr id="5" name="image13.png"/>
          <p:cNvPicPr/>
          <p:nvPr/>
        </p:nvPicPr>
        <p:blipFill>
          <a:blip r:embed="rId3"/>
          <a:srcRect/>
          <a:stretch>
            <a:fillRect/>
          </a:stretch>
        </p:blipFill>
        <p:spPr>
          <a:xfrm>
            <a:off x="1070811" y="1106908"/>
            <a:ext cx="6978316" cy="3353492"/>
          </a:xfrm>
          <a:prstGeom prst="rect">
            <a:avLst/>
          </a:prstGeom>
          <a:ln/>
        </p:spPr>
      </p:pic>
    </p:spTree>
    <p:extLst>
      <p:ext uri="{BB962C8B-B14F-4D97-AF65-F5344CB8AC3E}">
        <p14:creationId xmlns:p14="http://schemas.microsoft.com/office/powerpoint/2010/main" val="4242335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1. Về thương mại</a:t>
            </a:r>
            <a:endParaRPr lang="en-US" sz="2400"/>
          </a:p>
        </p:txBody>
      </p:sp>
      <p:sp>
        <p:nvSpPr>
          <p:cNvPr id="8" name="Rectangle 4"/>
          <p:cNvSpPr>
            <a:spLocks noGrp="1" noChangeArrowheads="1"/>
          </p:cNvSpPr>
          <p:nvPr>
            <p:ph type="subTitle" idx="1"/>
          </p:nvPr>
        </p:nvSpPr>
        <p:spPr bwMode="auto">
          <a:xfrm>
            <a:off x="1070811" y="55345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vi-VN" sz="1800" smtClean="0"/>
              <a:t>Thông tin mức giá</a:t>
            </a:r>
            <a:endParaRPr lang="en-US" sz="1700"/>
          </a:p>
        </p:txBody>
      </p:sp>
      <p:pic>
        <p:nvPicPr>
          <p:cNvPr id="5" name="image12.png"/>
          <p:cNvPicPr/>
          <p:nvPr/>
        </p:nvPicPr>
        <p:blipFill>
          <a:blip r:embed="rId3"/>
          <a:srcRect/>
          <a:stretch>
            <a:fillRect/>
          </a:stretch>
        </p:blipFill>
        <p:spPr>
          <a:xfrm>
            <a:off x="1070811" y="1106908"/>
            <a:ext cx="6978316" cy="3461638"/>
          </a:xfrm>
          <a:prstGeom prst="rect">
            <a:avLst/>
          </a:prstGeom>
          <a:ln/>
        </p:spPr>
      </p:pic>
    </p:spTree>
    <p:extLst>
      <p:ext uri="{BB962C8B-B14F-4D97-AF65-F5344CB8AC3E}">
        <p14:creationId xmlns:p14="http://schemas.microsoft.com/office/powerpoint/2010/main" val="749956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1. Về thương mại</a:t>
            </a:r>
            <a:endParaRPr lang="en-US" sz="2400"/>
          </a:p>
        </p:txBody>
      </p:sp>
      <p:sp>
        <p:nvSpPr>
          <p:cNvPr id="8" name="Rectangle 4"/>
          <p:cNvSpPr>
            <a:spLocks noGrp="1" noChangeArrowheads="1"/>
          </p:cNvSpPr>
          <p:nvPr>
            <p:ph type="subTitle" idx="1"/>
          </p:nvPr>
        </p:nvSpPr>
        <p:spPr bwMode="auto">
          <a:xfrm>
            <a:off x="1070811" y="55345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vi-VN" sz="1800" smtClean="0"/>
              <a:t>Được tích hợp sẵn</a:t>
            </a:r>
            <a:endParaRPr lang="en-US" sz="1700"/>
          </a:p>
        </p:txBody>
      </p:sp>
      <p:pic>
        <p:nvPicPr>
          <p:cNvPr id="5" name="image5.png"/>
          <p:cNvPicPr/>
          <p:nvPr/>
        </p:nvPicPr>
        <p:blipFill>
          <a:blip r:embed="rId3"/>
          <a:srcRect/>
          <a:stretch>
            <a:fillRect/>
          </a:stretch>
        </p:blipFill>
        <p:spPr>
          <a:xfrm>
            <a:off x="1070811" y="1106908"/>
            <a:ext cx="6978316" cy="3229390"/>
          </a:xfrm>
          <a:prstGeom prst="rect">
            <a:avLst/>
          </a:prstGeom>
          <a:ln/>
        </p:spPr>
      </p:pic>
    </p:spTree>
    <p:extLst>
      <p:ext uri="{BB962C8B-B14F-4D97-AF65-F5344CB8AC3E}">
        <p14:creationId xmlns:p14="http://schemas.microsoft.com/office/powerpoint/2010/main" val="558325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1. Về thương mại</a:t>
            </a:r>
            <a:endParaRPr lang="en-US" sz="2400"/>
          </a:p>
        </p:txBody>
      </p:sp>
      <p:sp>
        <p:nvSpPr>
          <p:cNvPr id="8" name="Rectangle 4"/>
          <p:cNvSpPr>
            <a:spLocks noGrp="1" noChangeArrowheads="1"/>
          </p:cNvSpPr>
          <p:nvPr>
            <p:ph type="subTitle" idx="1"/>
          </p:nvPr>
        </p:nvSpPr>
        <p:spPr bwMode="auto">
          <a:xfrm>
            <a:off x="1070811" y="553454"/>
            <a:ext cx="697831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vi-VN" sz="1800" smtClean="0"/>
              <a:t>Các thiết bị khả dụng/hỗ trợ</a:t>
            </a:r>
            <a:endParaRPr lang="en-US" sz="1700"/>
          </a:p>
        </p:txBody>
      </p:sp>
      <p:pic>
        <p:nvPicPr>
          <p:cNvPr id="5" name="image2.png"/>
          <p:cNvPicPr/>
          <p:nvPr/>
        </p:nvPicPr>
        <p:blipFill>
          <a:blip r:embed="rId3"/>
          <a:srcRect/>
          <a:stretch>
            <a:fillRect/>
          </a:stretch>
        </p:blipFill>
        <p:spPr>
          <a:xfrm>
            <a:off x="1070811" y="1106908"/>
            <a:ext cx="6978316" cy="2594770"/>
          </a:xfrm>
          <a:prstGeom prst="rect">
            <a:avLst/>
          </a:prstGeom>
          <a:ln/>
        </p:spPr>
      </p:pic>
    </p:spTree>
    <p:extLst>
      <p:ext uri="{BB962C8B-B14F-4D97-AF65-F5344CB8AC3E}">
        <p14:creationId xmlns:p14="http://schemas.microsoft.com/office/powerpoint/2010/main" val="182631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2. Sự khác biệt giữa SCM và Git</a:t>
            </a:r>
            <a:endParaRPr lang="en-US" sz="2400"/>
          </a:p>
        </p:txBody>
      </p:sp>
      <p:sp>
        <p:nvSpPr>
          <p:cNvPr id="8" name="Rectangle 4"/>
          <p:cNvSpPr>
            <a:spLocks noGrp="1" noChangeArrowheads="1"/>
          </p:cNvSpPr>
          <p:nvPr>
            <p:ph type="subTitle" idx="1"/>
          </p:nvPr>
        </p:nvSpPr>
        <p:spPr bwMode="auto">
          <a:xfrm>
            <a:off x="1070812" y="553454"/>
            <a:ext cx="6978316"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Kiểm soát nhánh</a:t>
            </a:r>
          </a:p>
          <a:p>
            <a:pPr marL="285750" lvl="1" indent="-285750" algn="just">
              <a:buFont typeface="Wingdings" panose="05000000000000000000" pitchFamily="2" charset="2"/>
              <a:buChar char="q"/>
            </a:pPr>
            <a:r>
              <a:rPr lang="en-US" sz="1800"/>
              <a:t>Trong khi Git branches là con trỏ tới một commit nhất định thì các phiên bản Plastic là các container chứa những sự thay đổi (là commit nếu theo thuật ngữ của Git)</a:t>
            </a:r>
          </a:p>
          <a:p>
            <a:pPr marL="285750" lvl="1" indent="-285750" algn="just">
              <a:buFont typeface="Wingdings" panose="05000000000000000000" pitchFamily="2" charset="2"/>
              <a:buChar char="q"/>
            </a:pPr>
            <a:r>
              <a:rPr lang="en-US" sz="1800"/>
              <a:t>Với Git, phải dựa vào nội dung các commit để xác định nguồn thay đổi, trong sự thay đổi của Plastic thuộc về một branch duy nhất khi nó luôn có một container chứa tất cả những thay đổi.  Điều này tránh được khó khăn khi phải tìm ra nơi một commit được thực hiện. Nó cũng góp phần làm thay đổi cách hoạt động như tách, gộp nhánh giữa hai phần mềm.</a:t>
            </a:r>
          </a:p>
          <a:p>
            <a:pPr marL="285750" lvl="0" indent="-285750" algn="just">
              <a:buFont typeface="Arial" panose="020B0604020202020204" pitchFamily="34" charset="0"/>
              <a:buChar char="•"/>
            </a:pPr>
            <a:endParaRPr lang="en-US" sz="1700"/>
          </a:p>
        </p:txBody>
      </p:sp>
    </p:spTree>
    <p:extLst>
      <p:ext uri="{BB962C8B-B14F-4D97-AF65-F5344CB8AC3E}">
        <p14:creationId xmlns:p14="http://schemas.microsoft.com/office/powerpoint/2010/main" val="2975314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2. Sự khác biệt giữa SCM và Git</a:t>
            </a:r>
            <a:endParaRPr lang="en-US" sz="2400"/>
          </a:p>
        </p:txBody>
      </p:sp>
      <p:sp>
        <p:nvSpPr>
          <p:cNvPr id="8" name="Rectangle 4"/>
          <p:cNvSpPr>
            <a:spLocks noGrp="1" noChangeArrowheads="1"/>
          </p:cNvSpPr>
          <p:nvPr>
            <p:ph type="subTitle" idx="1"/>
          </p:nvPr>
        </p:nvSpPr>
        <p:spPr bwMode="auto">
          <a:xfrm>
            <a:off x="1070812" y="553454"/>
            <a:ext cx="6978316"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Cách làm việc</a:t>
            </a:r>
          </a:p>
          <a:p>
            <a:pPr marL="285750" lvl="1" indent="-285750" algn="just">
              <a:buFont typeface="Wingdings" panose="05000000000000000000" pitchFamily="2" charset="2"/>
              <a:buChar char="q"/>
            </a:pPr>
            <a:r>
              <a:rPr lang="en-US" sz="1800"/>
              <a:t>Với Git, chúng ta đã quá quen với cách làm việc phân tán. Phần mềm Git được cài đặt trên máy trạm và hoạt động như máy khách và máy chủ, mọi nhà phát triển đều có một bản sao cục bộ về lịch sử phiên bản đầy đủ của dự án trên máy cá nhân của họ.</a:t>
            </a:r>
          </a:p>
          <a:p>
            <a:pPr marL="285750" indent="-285750" algn="just">
              <a:buFont typeface="Wingdings" panose="05000000000000000000" pitchFamily="2" charset="2"/>
              <a:buChar char="q"/>
            </a:pPr>
            <a:r>
              <a:rPr lang="en-US" sz="1800"/>
              <a:t>Plastic SCM cũng tương tự, nhưng ngoài cách làm việc tương tự Git, Plastic cũng cho phép làm việc tập trung giống như SVN, tức là có một máy chủ và máy khách riêng biệt, chỉ các tệp mà nhà phát triển đang làm việc được lưu giữ trên máy cục bộ và nhà phát triển phải trực tuyến, làm việc với máy chủ. Điều này giúp Plastic có sự linh hoạt hơn về cách cách làm việc phù hợp với từng nhu cầu người dùng.</a:t>
            </a:r>
            <a:endParaRPr lang="en-US" sz="2000"/>
          </a:p>
        </p:txBody>
      </p:sp>
    </p:spTree>
    <p:extLst>
      <p:ext uri="{BB962C8B-B14F-4D97-AF65-F5344CB8AC3E}">
        <p14:creationId xmlns:p14="http://schemas.microsoft.com/office/powerpoint/2010/main" val="8463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1" y="0"/>
            <a:ext cx="6978315" cy="576000"/>
          </a:xfrm>
        </p:spPr>
        <p:txBody>
          <a:bodyPr/>
          <a:lstStyle/>
          <a:p>
            <a:pPr algn="l"/>
            <a:r>
              <a:rPr lang="vi-VN" sz="2400" smtClean="0"/>
              <a:t>1. Giới thiệu về Version Control System (VCS).</a:t>
            </a:r>
            <a:endParaRPr lang="en-US" sz="2400"/>
          </a:p>
        </p:txBody>
      </p:sp>
      <p:sp>
        <p:nvSpPr>
          <p:cNvPr id="3" name="Subtitle 2"/>
          <p:cNvSpPr>
            <a:spLocks noGrp="1"/>
          </p:cNvSpPr>
          <p:nvPr>
            <p:ph type="subTitle" idx="1"/>
          </p:nvPr>
        </p:nvSpPr>
        <p:spPr>
          <a:xfrm>
            <a:off x="1070811" y="576000"/>
            <a:ext cx="6978315" cy="4567500"/>
          </a:xfrm>
        </p:spPr>
        <p:txBody>
          <a:bodyPr/>
          <a:lstStyle/>
          <a:p>
            <a:pPr marL="285750" lvl="0" indent="-285750" algn="just">
              <a:buFont typeface="Arial" panose="020B0604020202020204" pitchFamily="34" charset="0"/>
              <a:buChar char="•"/>
            </a:pPr>
            <a:r>
              <a:rPr lang="en-US" sz="1800">
                <a:solidFill>
                  <a:schemeClr val="tx1"/>
                </a:solidFill>
              </a:rPr>
              <a:t>Version Control System (VCS) là hệ thống ghi lại các thay đổi đối với tệp hoặc tập hợp các tệp theo thời gian để có thể gọi</a:t>
            </a:r>
            <a:r>
              <a:rPr lang="vi-VN" sz="1800">
                <a:solidFill>
                  <a:schemeClr val="tx1"/>
                </a:solidFill>
              </a:rPr>
              <a:t> (recall)</a:t>
            </a:r>
            <a:r>
              <a:rPr lang="en-US" sz="1800">
                <a:solidFill>
                  <a:schemeClr val="tx1"/>
                </a:solidFill>
              </a:rPr>
              <a:t> lại các phiên bản cũ</a:t>
            </a:r>
            <a:r>
              <a:rPr lang="vi-VN" sz="1800">
                <a:solidFill>
                  <a:schemeClr val="tx1"/>
                </a:solidFill>
              </a:rPr>
              <a:t> hơn của tệp đó.</a:t>
            </a:r>
            <a:endParaRPr lang="en-US" sz="1800">
              <a:solidFill>
                <a:schemeClr val="tx1"/>
              </a:solidFill>
            </a:endParaRPr>
          </a:p>
          <a:p>
            <a:pPr marL="285750" lvl="0" indent="-285750" algn="just">
              <a:buFont typeface="Arial" panose="020B0604020202020204" pitchFamily="34" charset="0"/>
              <a:buChar char="•"/>
            </a:pPr>
            <a:r>
              <a:rPr lang="en-US" sz="1800">
                <a:solidFill>
                  <a:schemeClr val="tx1"/>
                </a:solidFill>
              </a:rPr>
              <a:t>Có</a:t>
            </a:r>
            <a:r>
              <a:rPr lang="vi-VN" sz="1800">
                <a:solidFill>
                  <a:schemeClr val="tx1"/>
                </a:solidFill>
              </a:rPr>
              <a:t> nhiều phương pháp để kiểm soát phiên bản: </a:t>
            </a:r>
            <a:endParaRPr lang="en-US" sz="1800">
              <a:solidFill>
                <a:schemeClr val="tx1"/>
              </a:solidFill>
            </a:endParaRPr>
          </a:p>
          <a:p>
            <a:pPr marL="285750" lvl="5" indent="-285750" algn="just">
              <a:buFont typeface="Wingdings" panose="05000000000000000000" pitchFamily="2" charset="2"/>
              <a:buChar char="q"/>
            </a:pPr>
            <a:r>
              <a:rPr lang="en-US" sz="1800">
                <a:solidFill>
                  <a:schemeClr val="tx1"/>
                </a:solidFill>
              </a:rPr>
              <a:t>Local Version Control Systems: Hệ</a:t>
            </a:r>
            <a:r>
              <a:rPr lang="vi-VN" sz="1800">
                <a:solidFill>
                  <a:schemeClr val="tx1"/>
                </a:solidFill>
              </a:rPr>
              <a:t> thống cục bộ trên máy tính có cơ sở dữ liệu đơn giản giữ tất cả các thay đổi với tệp với quyền sửa đổi.</a:t>
            </a:r>
            <a:endParaRPr lang="en-US" sz="1800">
              <a:solidFill>
                <a:schemeClr val="tx1"/>
              </a:solidFill>
            </a:endParaRPr>
          </a:p>
          <a:p>
            <a:pPr marL="285750" lvl="1" indent="-285750" algn="just">
              <a:buFont typeface="Wingdings" panose="05000000000000000000" pitchFamily="2" charset="2"/>
              <a:buChar char="q"/>
            </a:pPr>
            <a:r>
              <a:rPr lang="en-US" sz="1800">
                <a:solidFill>
                  <a:schemeClr val="tx1"/>
                </a:solidFill>
              </a:rPr>
              <a:t>Centralized Version Control Systems (CVCSs): Các hệ thống này (chẳng hạn như CVS, Subversion và Perforce) có một máy chủ duy nhất chứa tất cả các tệp đã được kiểm</a:t>
            </a:r>
            <a:r>
              <a:rPr lang="vi-VN" sz="1800">
                <a:solidFill>
                  <a:schemeClr val="tx1"/>
                </a:solidFill>
              </a:rPr>
              <a:t> soát </a:t>
            </a:r>
            <a:r>
              <a:rPr lang="en-US" sz="1800">
                <a:solidFill>
                  <a:schemeClr val="tx1"/>
                </a:solidFill>
              </a:rPr>
              <a:t>phiên bản và một số máy khách kiểm tra các tệp từ vị trí trung tâm đó.</a:t>
            </a:r>
          </a:p>
          <a:p>
            <a:pPr marL="285750" lvl="1" indent="-285750" algn="just">
              <a:buFont typeface="Wingdings" panose="05000000000000000000" pitchFamily="2" charset="2"/>
              <a:buChar char="q"/>
            </a:pPr>
            <a:r>
              <a:rPr lang="en-US" sz="1800">
                <a:solidFill>
                  <a:schemeClr val="tx1"/>
                </a:solidFill>
              </a:rPr>
              <a:t>Distributed Version Control Systems (DVCSs): Trong một DVCS (chẳng hạn như Git, Mercurial, Bazaar hoặc Darcs), máy</a:t>
            </a:r>
            <a:r>
              <a:rPr lang="vi-VN" sz="1800">
                <a:solidFill>
                  <a:schemeClr val="tx1"/>
                </a:solidFill>
              </a:rPr>
              <a:t> khách</a:t>
            </a:r>
            <a:r>
              <a:rPr lang="en-US" sz="1800">
                <a:solidFill>
                  <a:schemeClr val="tx1"/>
                </a:solidFill>
              </a:rPr>
              <a:t> không chỉ xem phiên</a:t>
            </a:r>
            <a:r>
              <a:rPr lang="vi-VN" sz="1800">
                <a:solidFill>
                  <a:schemeClr val="tx1"/>
                </a:solidFill>
              </a:rPr>
              <a:t> bản </a:t>
            </a:r>
            <a:r>
              <a:rPr lang="en-US" sz="1800">
                <a:solidFill>
                  <a:schemeClr val="tx1"/>
                </a:solidFill>
              </a:rPr>
              <a:t>mới nhất của các tệp,</a:t>
            </a:r>
            <a:r>
              <a:rPr lang="vi-VN" sz="1800">
                <a:solidFill>
                  <a:schemeClr val="tx1"/>
                </a:solidFill>
              </a:rPr>
              <a:t> mà</a:t>
            </a:r>
            <a:r>
              <a:rPr lang="en-US" sz="1800">
                <a:solidFill>
                  <a:schemeClr val="tx1"/>
                </a:solidFill>
              </a:rPr>
              <a:t> chúng thể</a:t>
            </a:r>
            <a:r>
              <a:rPr lang="vi-VN" sz="1800">
                <a:solidFill>
                  <a:schemeClr val="tx1"/>
                </a:solidFill>
              </a:rPr>
              <a:t> hiện </a:t>
            </a:r>
            <a:r>
              <a:rPr lang="en-US" sz="1800">
                <a:solidFill>
                  <a:schemeClr val="tx1"/>
                </a:solidFill>
              </a:rPr>
              <a:t>đầy đủ kho lưu trữ</a:t>
            </a:r>
            <a:r>
              <a:rPr lang="vi-VN" sz="1800">
                <a:solidFill>
                  <a:schemeClr val="tx1"/>
                </a:solidFill>
              </a:rPr>
              <a:t> (repository)</a:t>
            </a:r>
            <a:r>
              <a:rPr lang="en-US" sz="1800">
                <a:solidFill>
                  <a:schemeClr val="tx1"/>
                </a:solidFill>
              </a:rPr>
              <a:t>, bao gồm toàn bộ</a:t>
            </a:r>
            <a:r>
              <a:rPr lang="vi-VN" sz="1800">
                <a:solidFill>
                  <a:schemeClr val="tx1"/>
                </a:solidFill>
              </a:rPr>
              <a:t> phiên bản trước</a:t>
            </a:r>
            <a:r>
              <a:rPr lang="en-US" sz="1800">
                <a:solidFill>
                  <a:schemeClr val="tx1"/>
                </a:solidFill>
              </a:rPr>
              <a:t> của nó.</a:t>
            </a:r>
          </a:p>
          <a:p>
            <a:endParaRPr lang="en-US">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553454"/>
          </a:xfrm>
        </p:spPr>
        <p:txBody>
          <a:bodyPr/>
          <a:lstStyle/>
          <a:p>
            <a:pPr algn="l"/>
            <a:r>
              <a:rPr lang="vi-VN" sz="2400" smtClean="0"/>
              <a:t>2. Sự khác biệt giữa SCM và Git</a:t>
            </a:r>
            <a:endParaRPr lang="en-US" sz="2400"/>
          </a:p>
        </p:txBody>
      </p:sp>
      <p:sp>
        <p:nvSpPr>
          <p:cNvPr id="8" name="Rectangle 4"/>
          <p:cNvSpPr>
            <a:spLocks noGrp="1" noChangeArrowheads="1"/>
          </p:cNvSpPr>
          <p:nvPr>
            <p:ph type="subTitle" idx="1"/>
          </p:nvPr>
        </p:nvSpPr>
        <p:spPr bwMode="auto">
          <a:xfrm>
            <a:off x="1070812" y="1046749"/>
            <a:ext cx="69783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Làm việc với số lượng lớn Repos</a:t>
            </a:r>
          </a:p>
          <a:p>
            <a:pPr marL="285750" lvl="1" indent="-285750" algn="just">
              <a:buFont typeface="Wingdings" panose="05000000000000000000" pitchFamily="2" charset="2"/>
              <a:buChar char="q"/>
            </a:pPr>
            <a:r>
              <a:rPr lang="en-US" sz="1800"/>
              <a:t>Ở Plastic có thể làm việc với số lượng lớn repos. Phù hợp, nếu bạn đang làm việc trong một dự án trò chơi, thiết kế hoặc bất cứ thứ gì có kích thước lớn.</a:t>
            </a:r>
          </a:p>
          <a:p>
            <a:pPr marL="285750" lvl="1" indent="-285750" algn="just">
              <a:buFont typeface="Wingdings" panose="05000000000000000000" pitchFamily="2" charset="2"/>
              <a:buChar char="q"/>
            </a:pPr>
            <a:r>
              <a:rPr lang="en-US" sz="1800"/>
              <a:t>Còn ở </a:t>
            </a:r>
            <a:r>
              <a:rPr lang="en-US" sz="1800" smtClean="0"/>
              <a:t>Git, </a:t>
            </a:r>
            <a:r>
              <a:rPr lang="en-US" sz="1800"/>
              <a:t>nếu bạn muốn làm với số lượng lớn repos bạn có thể yêu cầu khách hàng của mình đặt mã của họ vào Git và các tệp nhị phân trong Dropbox</a:t>
            </a:r>
            <a:r>
              <a:rPr lang="en-US" sz="1800" smtClean="0"/>
              <a:t>,… Tại </a:t>
            </a:r>
            <a:r>
              <a:rPr lang="en-US" sz="1800"/>
              <a:t>GitHub, bạn phải xóa repo của bạn ngay khi nó tăng lên hơn 2GB. Vì Git là miễn phí.</a:t>
            </a:r>
          </a:p>
          <a:p>
            <a:pPr marL="285750" lvl="0" indent="-285750" algn="just">
              <a:buFont typeface="Arial" panose="020B0604020202020204" pitchFamily="34" charset="0"/>
              <a:buChar char="•"/>
            </a:pPr>
            <a:r>
              <a:rPr lang="en-US" sz="1800"/>
              <a:t>Plastic cho phép tương tác với Git</a:t>
            </a:r>
          </a:p>
          <a:p>
            <a:pPr marL="285750" lvl="1" indent="-285750" algn="just">
              <a:buFont typeface="Wingdings" panose="05000000000000000000" pitchFamily="2" charset="2"/>
              <a:buChar char="q"/>
            </a:pPr>
            <a:r>
              <a:rPr lang="en-US" sz="1800"/>
              <a:t>Mọi máy khách Plastic có thể push/pull đến máy chủ Git và mọi máy chủ Plastic có thể hoạt động như một máy chủ Git và xử lý push/pull  từ các máy khách Git.</a:t>
            </a:r>
          </a:p>
        </p:txBody>
      </p:sp>
    </p:spTree>
    <p:extLst>
      <p:ext uri="{BB962C8B-B14F-4D97-AF65-F5344CB8AC3E}">
        <p14:creationId xmlns:p14="http://schemas.microsoft.com/office/powerpoint/2010/main" val="15010691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3" name="Google Shape;2336;p45"/>
          <p:cNvSpPr txBox="1">
            <a:spLocks noGrp="1"/>
          </p:cNvSpPr>
          <p:nvPr>
            <p:ph type="title"/>
          </p:nvPr>
        </p:nvSpPr>
        <p:spPr>
          <a:xfrm>
            <a:off x="0" y="1500438"/>
            <a:ext cx="9144000" cy="7735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9600" smtClean="0"/>
              <a:t>VII</a:t>
            </a:r>
            <a:endParaRPr sz="9600"/>
          </a:p>
        </p:txBody>
      </p:sp>
      <p:sp>
        <p:nvSpPr>
          <p:cNvPr id="4" name="Rectangle 3"/>
          <p:cNvSpPr/>
          <p:nvPr/>
        </p:nvSpPr>
        <p:spPr>
          <a:xfrm>
            <a:off x="1998218" y="2801668"/>
            <a:ext cx="5147563" cy="707886"/>
          </a:xfrm>
          <a:prstGeom prst="rect">
            <a:avLst/>
          </a:prstGeom>
        </p:spPr>
        <p:txBody>
          <a:bodyPr wrap="none">
            <a:spAutoFit/>
          </a:bodyPr>
          <a:lstStyle/>
          <a:p>
            <a:r>
              <a:rPr lang="vi-VN" sz="4000" smtClean="0">
                <a:latin typeface="Fjalla One"/>
              </a:rPr>
              <a:t>10 Câu hỏi về bài học</a:t>
            </a:r>
            <a:endParaRPr lang="en-US" sz="4000">
              <a:latin typeface="Fjalla One"/>
            </a:endParaRPr>
          </a:p>
        </p:txBody>
      </p:sp>
    </p:spTree>
    <p:extLst>
      <p:ext uri="{BB962C8B-B14F-4D97-AF65-F5344CB8AC3E}">
        <p14:creationId xmlns:p14="http://schemas.microsoft.com/office/powerpoint/2010/main" val="19594672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2" y="0"/>
            <a:ext cx="6978315" cy="469232"/>
          </a:xfrm>
        </p:spPr>
        <p:txBody>
          <a:bodyPr/>
          <a:lstStyle/>
          <a:p>
            <a:pPr lvl="0" algn="l"/>
            <a:r>
              <a:rPr lang="vi-VN" sz="1800" b="1" smtClean="0">
                <a:solidFill>
                  <a:schemeClr val="tx1"/>
                </a:solidFill>
                <a:latin typeface="+mj-lt"/>
              </a:rPr>
              <a:t>1. </a:t>
            </a:r>
            <a:r>
              <a:rPr lang="en-US" sz="1800" b="1">
                <a:solidFill>
                  <a:schemeClr val="tx1"/>
                </a:solidFill>
                <a:latin typeface="Times New Roman" panose="02020603050405020304" pitchFamily="18" charset="0"/>
                <a:cs typeface="Times New Roman" panose="02020603050405020304" pitchFamily="18" charset="0"/>
              </a:rPr>
              <a:t>Sự</a:t>
            </a:r>
            <a:r>
              <a:rPr lang="vi-VN" sz="1800" b="1">
                <a:solidFill>
                  <a:schemeClr val="tx1"/>
                </a:solidFill>
                <a:latin typeface="+mj-lt"/>
                <a:cs typeface="Times New Roman" panose="02020603050405020304" pitchFamily="18" charset="0"/>
              </a:rPr>
              <a:t> khác biệt giữa “bare repository” và “working directory” là gì</a:t>
            </a:r>
            <a:r>
              <a:rPr lang="vi-VN" sz="1800" b="1" smtClean="0">
                <a:solidFill>
                  <a:schemeClr val="tx1"/>
                </a:solidFill>
                <a:latin typeface="+mj-lt"/>
                <a:cs typeface="Times New Roman" panose="02020603050405020304" pitchFamily="18" charset="0"/>
              </a:rPr>
              <a:t>?</a:t>
            </a:r>
            <a:endParaRPr lang="en-US" sz="1800" b="1">
              <a:solidFill>
                <a:schemeClr val="tx1"/>
              </a:solidFill>
              <a:latin typeface="+mj-lt"/>
            </a:endParaRPr>
          </a:p>
        </p:txBody>
      </p:sp>
      <p:sp>
        <p:nvSpPr>
          <p:cNvPr id="8" name="Rectangle 4"/>
          <p:cNvSpPr>
            <a:spLocks noGrp="1" noChangeArrowheads="1"/>
          </p:cNvSpPr>
          <p:nvPr>
            <p:ph type="subTitle" idx="1"/>
          </p:nvPr>
        </p:nvSpPr>
        <p:spPr bwMode="auto">
          <a:xfrm>
            <a:off x="1070812" y="481265"/>
            <a:ext cx="6978316" cy="1985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Một bare repository (kho lưu trữ trống), như tên của nó, không chứa bất kỳ tệp đang hoạt động nào được sử dụng trong Git. Không có thư mục con, không có kiểm soát phiên bản - chỉ là một mẫu template không.</a:t>
            </a:r>
          </a:p>
          <a:p>
            <a:pPr marL="285750" lvl="0" indent="-285750" algn="just">
              <a:buFont typeface="Arial" panose="020B0604020202020204" pitchFamily="34" charset="0"/>
              <a:buChar char="•"/>
            </a:pPr>
            <a:r>
              <a:rPr lang="en-US" sz="1800"/>
              <a:t>Một working directory (thư mục làm việc) chứa tất cả các thứ ở trên - các tệp làm việc (và lịch sử thay đổi của chúng), các thư mục con, v.v...</a:t>
            </a:r>
          </a:p>
        </p:txBody>
      </p:sp>
      <p:sp>
        <p:nvSpPr>
          <p:cNvPr id="3" name="Rectangle 2"/>
          <p:cNvSpPr/>
          <p:nvPr/>
        </p:nvSpPr>
        <p:spPr>
          <a:xfrm>
            <a:off x="1070812" y="2723279"/>
            <a:ext cx="6978314" cy="369332"/>
          </a:xfrm>
          <a:prstGeom prst="rect">
            <a:avLst/>
          </a:prstGeom>
        </p:spPr>
        <p:txBody>
          <a:bodyPr wrap="square">
            <a:spAutoFit/>
          </a:bodyPr>
          <a:lstStyle/>
          <a:p>
            <a:pPr lvl="0"/>
            <a:r>
              <a:rPr lang="vi-VN" sz="1800" b="1" smtClean="0">
                <a:solidFill>
                  <a:schemeClr val="tx1"/>
                </a:solidFill>
                <a:latin typeface="+mj-lt"/>
              </a:rPr>
              <a:t>2. </a:t>
            </a:r>
            <a:r>
              <a:rPr lang="en-US" sz="1800" b="1" smtClean="0">
                <a:solidFill>
                  <a:schemeClr val="tx1"/>
                </a:solidFill>
                <a:latin typeface="Times New Roman" panose="02020603050405020304" pitchFamily="18" charset="0"/>
                <a:cs typeface="Times New Roman" panose="02020603050405020304" pitchFamily="18" charset="0"/>
              </a:rPr>
              <a:t>Sự</a:t>
            </a:r>
            <a:r>
              <a:rPr lang="vi-VN" sz="1800" b="1" smtClean="0">
                <a:solidFill>
                  <a:schemeClr val="tx1"/>
                </a:solidFill>
                <a:latin typeface="+mj-lt"/>
              </a:rPr>
              <a:t> khác biệt giữa “fork” và “branch” là gì?</a:t>
            </a:r>
            <a:endParaRPr lang="en-US" sz="1800" b="1">
              <a:solidFill>
                <a:schemeClr val="tx1"/>
              </a:solidFill>
              <a:latin typeface="+mj-lt"/>
            </a:endParaRPr>
          </a:p>
        </p:txBody>
      </p:sp>
      <p:sp>
        <p:nvSpPr>
          <p:cNvPr id="4" name="Rectangle 3"/>
          <p:cNvSpPr/>
          <p:nvPr/>
        </p:nvSpPr>
        <p:spPr>
          <a:xfrm>
            <a:off x="1070812" y="3088914"/>
            <a:ext cx="6978314" cy="1477328"/>
          </a:xfrm>
          <a:prstGeom prst="rect">
            <a:avLst/>
          </a:prstGeom>
        </p:spPr>
        <p:txBody>
          <a:bodyPr wrap="square">
            <a:spAutoFit/>
          </a:bodyPr>
          <a:lstStyle/>
          <a:p>
            <a:pPr marL="285750" lvl="0" indent="-285750">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fork là một bản sao của một kho lưu trữ hoàn toàn tách biệt với bản gốc.</a:t>
            </a:r>
          </a:p>
          <a:p>
            <a:pPr marL="285750" lvl="0" indent="-285750">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branch là thứ được sử dụng để thay đổi các phần nhất định của chương trình</a:t>
            </a:r>
            <a:r>
              <a:rPr lang="en-US" sz="1800" i="1">
                <a:solidFill>
                  <a:schemeClr val="tx1"/>
                </a:solidFill>
                <a:latin typeface="Times New Roman" panose="02020603050405020304" pitchFamily="18" charset="0"/>
                <a:cs typeface="Times New Roman" panose="02020603050405020304" pitchFamily="18" charset="0"/>
              </a:rPr>
              <a:t> </a:t>
            </a:r>
            <a:r>
              <a:rPr lang="en-US" sz="1800">
                <a:solidFill>
                  <a:schemeClr val="tx1"/>
                </a:solidFill>
                <a:latin typeface="Times New Roman" panose="02020603050405020304" pitchFamily="18" charset="0"/>
                <a:cs typeface="Times New Roman" panose="02020603050405020304" pitchFamily="18" charset="0"/>
              </a:rPr>
              <a:t>(từ khía cạnh phát triển), sau đó hợp nhất các thay đổi với lõi sau đó.</a:t>
            </a:r>
          </a:p>
        </p:txBody>
      </p:sp>
    </p:spTree>
    <p:extLst>
      <p:ext uri="{BB962C8B-B14F-4D97-AF65-F5344CB8AC3E}">
        <p14:creationId xmlns:p14="http://schemas.microsoft.com/office/powerpoint/2010/main" val="27773455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0" y="231570"/>
            <a:ext cx="6978315" cy="469232"/>
          </a:xfrm>
        </p:spPr>
        <p:txBody>
          <a:bodyPr/>
          <a:lstStyle/>
          <a:p>
            <a:pPr lvl="0" algn="just"/>
            <a:r>
              <a:rPr lang="vi-VN" sz="1800" b="1" smtClean="0">
                <a:solidFill>
                  <a:schemeClr val="tx1"/>
                </a:solidFill>
                <a:latin typeface="+mj-lt"/>
              </a:rPr>
              <a:t>3. “Cherry-picking</a:t>
            </a:r>
            <a:r>
              <a:rPr lang="vi-VN" sz="1800" b="1">
                <a:solidFill>
                  <a:schemeClr val="tx1"/>
                </a:solidFill>
                <a:latin typeface="+mj-lt"/>
              </a:rPr>
              <a:t>” là gì?</a:t>
            </a:r>
            <a:endParaRPr lang="en-US" sz="1800">
              <a:solidFill>
                <a:schemeClr val="tx1"/>
              </a:solidFill>
              <a:latin typeface="+mj-lt"/>
            </a:endParaRPr>
          </a:p>
        </p:txBody>
      </p:sp>
      <p:sp>
        <p:nvSpPr>
          <p:cNvPr id="8" name="Rectangle 4"/>
          <p:cNvSpPr>
            <a:spLocks noGrp="1" noChangeArrowheads="1"/>
          </p:cNvSpPr>
          <p:nvPr>
            <p:ph type="subTitle" idx="1"/>
          </p:nvPr>
        </p:nvSpPr>
        <p:spPr bwMode="auto">
          <a:xfrm>
            <a:off x="1070810" y="700802"/>
            <a:ext cx="697831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Cherry-picking xảy ra khi commit từ một branch và sau đó áp dụng các tính năng của nó cho một số branch.</a:t>
            </a:r>
          </a:p>
        </p:txBody>
      </p:sp>
      <p:sp>
        <p:nvSpPr>
          <p:cNvPr id="3" name="Rectangle 2"/>
          <p:cNvSpPr/>
          <p:nvPr/>
        </p:nvSpPr>
        <p:spPr>
          <a:xfrm>
            <a:off x="1070810" y="1688545"/>
            <a:ext cx="6978314" cy="369332"/>
          </a:xfrm>
          <a:prstGeom prst="rect">
            <a:avLst/>
          </a:prstGeom>
        </p:spPr>
        <p:txBody>
          <a:bodyPr wrap="square">
            <a:spAutoFit/>
          </a:bodyPr>
          <a:lstStyle/>
          <a:p>
            <a:pPr lvl="0"/>
            <a:r>
              <a:rPr lang="vi-VN" sz="1800" b="1" smtClean="0">
                <a:solidFill>
                  <a:schemeClr val="tx1"/>
                </a:solidFill>
                <a:latin typeface="+mj-lt"/>
              </a:rPr>
              <a:t>4. “Stash</a:t>
            </a:r>
            <a:r>
              <a:rPr lang="vi-VN" sz="1800" b="1">
                <a:solidFill>
                  <a:schemeClr val="tx1"/>
                </a:solidFill>
                <a:latin typeface="+mj-lt"/>
              </a:rPr>
              <a:t>” là gì?</a:t>
            </a:r>
            <a:endParaRPr lang="en-US" sz="1800">
              <a:solidFill>
                <a:schemeClr val="tx1"/>
              </a:solidFill>
              <a:latin typeface="+mj-lt"/>
            </a:endParaRPr>
          </a:p>
        </p:txBody>
      </p:sp>
      <p:sp>
        <p:nvSpPr>
          <p:cNvPr id="4" name="Rectangle 3"/>
          <p:cNvSpPr/>
          <p:nvPr/>
        </p:nvSpPr>
        <p:spPr>
          <a:xfrm>
            <a:off x="1070810" y="2057574"/>
            <a:ext cx="6978314" cy="923330"/>
          </a:xfrm>
          <a:prstGeom prst="rect">
            <a:avLst/>
          </a:prstGeom>
        </p:spPr>
        <p:txBody>
          <a:bodyPr wrap="square">
            <a:spAutoFit/>
          </a:bodyPr>
          <a:lstStyle/>
          <a:p>
            <a:pPr marL="285750" lvl="0" indent="-285750"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Stash hoạt động như một đơn vị lưu trữ - nó lưu dự án và tất cả các tính năng liên quan, giúp bạn có thể quay lại và tiếp tục làm việc từ nơi bạn đã dừng lại.</a:t>
            </a:r>
          </a:p>
        </p:txBody>
      </p:sp>
      <p:sp>
        <p:nvSpPr>
          <p:cNvPr id="5" name="Rectangle 4"/>
          <p:cNvSpPr/>
          <p:nvPr/>
        </p:nvSpPr>
        <p:spPr>
          <a:xfrm>
            <a:off x="1070810" y="3342358"/>
            <a:ext cx="6978314" cy="369332"/>
          </a:xfrm>
          <a:prstGeom prst="rect">
            <a:avLst/>
          </a:prstGeom>
        </p:spPr>
        <p:txBody>
          <a:bodyPr wrap="square">
            <a:spAutoFit/>
          </a:bodyPr>
          <a:lstStyle/>
          <a:p>
            <a:pPr lvl="0"/>
            <a:r>
              <a:rPr lang="vi-VN" sz="1800" b="1" smtClean="0">
                <a:solidFill>
                  <a:schemeClr val="tx1"/>
                </a:solidFill>
                <a:latin typeface="+mj-lt"/>
              </a:rPr>
              <a:t>5. Git </a:t>
            </a:r>
            <a:r>
              <a:rPr lang="vi-VN" sz="1800" b="1">
                <a:solidFill>
                  <a:schemeClr val="tx1"/>
                </a:solidFill>
                <a:latin typeface="+mj-lt"/>
              </a:rPr>
              <a:t>“stash drop” là gì?</a:t>
            </a:r>
            <a:endParaRPr lang="en-US" sz="1800">
              <a:solidFill>
                <a:schemeClr val="tx1"/>
              </a:solidFill>
              <a:latin typeface="+mj-lt"/>
            </a:endParaRPr>
          </a:p>
        </p:txBody>
      </p:sp>
      <p:sp>
        <p:nvSpPr>
          <p:cNvPr id="6" name="Rectangle 5"/>
          <p:cNvSpPr/>
          <p:nvPr/>
        </p:nvSpPr>
        <p:spPr>
          <a:xfrm>
            <a:off x="1070810" y="3711690"/>
            <a:ext cx="6978314" cy="646331"/>
          </a:xfrm>
          <a:prstGeom prst="rect">
            <a:avLst/>
          </a:prstGeom>
        </p:spPr>
        <p:txBody>
          <a:bodyPr wrap="square">
            <a:spAutoFit/>
          </a:bodyPr>
          <a:lstStyle/>
          <a:p>
            <a:pPr marL="285750" lvl="0" indent="-285750"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Đây là một lệnh để sử dụng sau khi hoàn thành với mục đã lưu trữ </a:t>
            </a:r>
            <a:r>
              <a:rPr lang="vi-VN" sz="1800">
                <a:solidFill>
                  <a:schemeClr val="tx1"/>
                </a:solidFill>
                <a:latin typeface="Times New Roman" panose="02020603050405020304" pitchFamily="18" charset="0"/>
                <a:cs typeface="Times New Roman" panose="02020603050405020304" pitchFamily="18" charset="0"/>
              </a:rPr>
              <a:t>(stash) </a:t>
            </a:r>
            <a:r>
              <a:rPr lang="en-US" sz="1800">
                <a:solidFill>
                  <a:schemeClr val="tx1"/>
                </a:solidFill>
                <a:latin typeface="Times New Roman" panose="02020603050405020304" pitchFamily="18" charset="0"/>
                <a:cs typeface="Times New Roman" panose="02020603050405020304" pitchFamily="18" charset="0"/>
              </a:rPr>
              <a:t>hoặc bạn muốn xóa nó khỏi danh sách.</a:t>
            </a:r>
          </a:p>
        </p:txBody>
      </p:sp>
    </p:spTree>
    <p:extLst>
      <p:ext uri="{BB962C8B-B14F-4D97-AF65-F5344CB8AC3E}">
        <p14:creationId xmlns:p14="http://schemas.microsoft.com/office/powerpoint/2010/main" val="9263865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0" y="231570"/>
            <a:ext cx="6978315" cy="469232"/>
          </a:xfrm>
        </p:spPr>
        <p:txBody>
          <a:bodyPr/>
          <a:lstStyle/>
          <a:p>
            <a:pPr lvl="0" algn="just"/>
            <a:r>
              <a:rPr lang="vi-VN" sz="1800" b="1" smtClean="0">
                <a:solidFill>
                  <a:schemeClr val="tx1"/>
                </a:solidFill>
                <a:latin typeface="Times New Roman" panose="02020603050405020304" pitchFamily="18" charset="0"/>
                <a:cs typeface="Times New Roman" panose="02020603050405020304" pitchFamily="18" charset="0"/>
              </a:rPr>
              <a:t>6. </a:t>
            </a:r>
            <a:r>
              <a:rPr lang="en-US" sz="1800" b="1" smtClean="0">
                <a:solidFill>
                  <a:schemeClr val="tx1"/>
                </a:solidFill>
                <a:latin typeface="Times New Roman" panose="02020603050405020304" pitchFamily="18" charset="0"/>
                <a:cs typeface="Times New Roman" panose="02020603050405020304" pitchFamily="18" charset="0"/>
              </a:rPr>
              <a:t>Làm</a:t>
            </a:r>
            <a:r>
              <a:rPr lang="vi-VN" sz="1800" b="1" smtClean="0">
                <a:solidFill>
                  <a:schemeClr val="tx1"/>
                </a:solidFill>
                <a:latin typeface="Times New Roman" panose="02020603050405020304" pitchFamily="18" charset="0"/>
                <a:cs typeface="Times New Roman" panose="02020603050405020304" pitchFamily="18" charset="0"/>
              </a:rPr>
              <a:t> </a:t>
            </a:r>
            <a:r>
              <a:rPr lang="vi-VN" sz="1800" b="1">
                <a:solidFill>
                  <a:schemeClr val="tx1"/>
                </a:solidFill>
                <a:latin typeface="Times New Roman" panose="02020603050405020304" pitchFamily="18" charset="0"/>
                <a:cs typeface="Times New Roman" panose="02020603050405020304" pitchFamily="18" charset="0"/>
              </a:rPr>
              <a:t>thế nào để giải quyết “conflicts” trong Git?</a:t>
            </a:r>
            <a:endParaRPr lang="en-US" sz="1800">
              <a:solidFill>
                <a:schemeClr val="tx1"/>
              </a:solidFill>
              <a:latin typeface="Times New Roman" panose="02020603050405020304" pitchFamily="18" charset="0"/>
              <a:cs typeface="Times New Roman" panose="02020603050405020304" pitchFamily="18" charset="0"/>
            </a:endParaRPr>
          </a:p>
        </p:txBody>
      </p:sp>
      <p:sp>
        <p:nvSpPr>
          <p:cNvPr id="8" name="Rectangle 4"/>
          <p:cNvSpPr>
            <a:spLocks noGrp="1" noChangeArrowheads="1"/>
          </p:cNvSpPr>
          <p:nvPr>
            <p:ph type="subTitle" idx="1"/>
          </p:nvPr>
        </p:nvSpPr>
        <p:spPr bwMode="auto">
          <a:xfrm>
            <a:off x="1070810" y="700802"/>
            <a:ext cx="6978316" cy="1985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Nếu bạn làm việc trên một commit và cuối cùng quyết định merge nó, nó sẽ kiểm tra bất kỳ thay đổi trùng lặp nào có thể có trong commit hiện đang diễn ra. Trong trường hợp tìm thấy các bản sao như vậy, Git sẽ đưa ra conflict - điều này được thực hiện vì Git không quyết định thay đổi nào là phù hợp và thay đổi nào nên bị loại bỏ. </a:t>
            </a:r>
          </a:p>
          <a:p>
            <a:pPr marL="285750" lvl="0" indent="-285750"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Có các lệnh Git phổ biến được sử dụng để giải quyết xung đột (chẳng hạn như git add và git commit).</a:t>
            </a:r>
          </a:p>
        </p:txBody>
      </p:sp>
      <p:sp>
        <p:nvSpPr>
          <p:cNvPr id="3" name="Rectangle 2"/>
          <p:cNvSpPr/>
          <p:nvPr/>
        </p:nvSpPr>
        <p:spPr>
          <a:xfrm>
            <a:off x="1070810" y="3168126"/>
            <a:ext cx="6978314" cy="369332"/>
          </a:xfrm>
          <a:prstGeom prst="rect">
            <a:avLst/>
          </a:prstGeom>
        </p:spPr>
        <p:txBody>
          <a:bodyPr wrap="square">
            <a:spAutoFit/>
          </a:bodyPr>
          <a:lstStyle/>
          <a:p>
            <a:pPr lvl="0"/>
            <a:r>
              <a:rPr lang="vi-VN" sz="1800" b="1" smtClean="0">
                <a:solidFill>
                  <a:schemeClr val="tx1"/>
                </a:solidFill>
                <a:latin typeface="Times New Roman" panose="02020603050405020304" pitchFamily="18" charset="0"/>
                <a:cs typeface="Times New Roman" panose="02020603050405020304" pitchFamily="18" charset="0"/>
              </a:rPr>
              <a:t>7. </a:t>
            </a:r>
            <a:r>
              <a:rPr lang="en-US" sz="1800" b="1" smtClean="0">
                <a:solidFill>
                  <a:schemeClr val="tx1"/>
                </a:solidFill>
                <a:latin typeface="Times New Roman" panose="02020603050405020304" pitchFamily="18" charset="0"/>
                <a:cs typeface="Times New Roman" panose="02020603050405020304" pitchFamily="18" charset="0"/>
              </a:rPr>
              <a:t>Ngôn</a:t>
            </a:r>
            <a:r>
              <a:rPr lang="vi-VN" sz="1800" b="1" smtClean="0">
                <a:solidFill>
                  <a:schemeClr val="tx1"/>
                </a:solidFill>
                <a:latin typeface="Times New Roman" panose="02020603050405020304" pitchFamily="18" charset="0"/>
                <a:cs typeface="Times New Roman" panose="02020603050405020304" pitchFamily="18" charset="0"/>
              </a:rPr>
              <a:t> </a:t>
            </a:r>
            <a:r>
              <a:rPr lang="vi-VN" sz="1800" b="1">
                <a:solidFill>
                  <a:schemeClr val="tx1"/>
                </a:solidFill>
                <a:latin typeface="Times New Roman" panose="02020603050405020304" pitchFamily="18" charset="0"/>
                <a:cs typeface="Times New Roman" panose="02020603050405020304" pitchFamily="18" charset="0"/>
              </a:rPr>
              <a:t>ngữ nào được sử dụng trong Git?</a:t>
            </a:r>
            <a:endParaRPr lang="en-US" sz="180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70810" y="3537458"/>
            <a:ext cx="6978314" cy="646331"/>
          </a:xfrm>
          <a:prstGeom prst="rect">
            <a:avLst/>
          </a:prstGeom>
        </p:spPr>
        <p:txBody>
          <a:bodyPr wrap="square">
            <a:spAutoFit/>
          </a:bodyPr>
          <a:lstStyle/>
          <a:p>
            <a:pPr marL="285750" lvl="0" indent="-285750"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Git sử dụng ngôn ngữ “C”. Vì ngôn ngữ “C” cho phép Git cực kỳ nhanh</a:t>
            </a:r>
          </a:p>
        </p:txBody>
      </p:sp>
    </p:spTree>
    <p:extLst>
      <p:ext uri="{BB962C8B-B14F-4D97-AF65-F5344CB8AC3E}">
        <p14:creationId xmlns:p14="http://schemas.microsoft.com/office/powerpoint/2010/main" val="12395480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Title 1"/>
          <p:cNvSpPr>
            <a:spLocks noGrp="1"/>
          </p:cNvSpPr>
          <p:nvPr>
            <p:ph type="title"/>
          </p:nvPr>
        </p:nvSpPr>
        <p:spPr>
          <a:xfrm>
            <a:off x="1070810" y="0"/>
            <a:ext cx="6978315" cy="469232"/>
          </a:xfrm>
        </p:spPr>
        <p:txBody>
          <a:bodyPr/>
          <a:lstStyle/>
          <a:p>
            <a:pPr lvl="0" algn="just"/>
            <a:r>
              <a:rPr lang="vi-VN" sz="1800" b="1" smtClean="0">
                <a:latin typeface="+mj-lt"/>
              </a:rPr>
              <a:t>8. “Pull </a:t>
            </a:r>
            <a:r>
              <a:rPr lang="vi-VN" sz="1800" b="1">
                <a:latin typeface="+mj-lt"/>
              </a:rPr>
              <a:t>Request” là gì?</a:t>
            </a:r>
            <a:endParaRPr lang="en-US" sz="1800">
              <a:latin typeface="+mj-lt"/>
            </a:endParaRPr>
          </a:p>
        </p:txBody>
      </p:sp>
      <p:sp>
        <p:nvSpPr>
          <p:cNvPr id="8" name="Rectangle 4"/>
          <p:cNvSpPr>
            <a:spLocks noGrp="1" noChangeArrowheads="1"/>
          </p:cNvSpPr>
          <p:nvPr>
            <p:ph type="subTitle" idx="1"/>
          </p:nvPr>
        </p:nvSpPr>
        <p:spPr bwMode="auto">
          <a:xfrm>
            <a:off x="1070810" y="469232"/>
            <a:ext cx="6978316"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lvl="0" indent="-285750" algn="just">
              <a:buFont typeface="Arial" panose="020B0604020202020204" pitchFamily="34" charset="0"/>
              <a:buChar char="•"/>
            </a:pPr>
            <a:r>
              <a:rPr lang="en-US" sz="1800"/>
              <a:t>Một pull request</a:t>
            </a:r>
            <a:r>
              <a:rPr lang="en-US" sz="1800" b="1"/>
              <a:t> </a:t>
            </a:r>
            <a:r>
              <a:rPr lang="en-US" sz="1800"/>
              <a:t>là khi bạn lấy một kho lưu trữ và sau đó chuyển </a:t>
            </a:r>
            <a:r>
              <a:rPr lang="vi-VN" sz="1800" smtClean="0"/>
              <a:t>branch</a:t>
            </a:r>
            <a:r>
              <a:rPr lang="en-US" sz="1800" smtClean="0"/>
              <a:t> ra </a:t>
            </a:r>
            <a:r>
              <a:rPr lang="en-US" sz="1800"/>
              <a:t>khỏi nó. Sau đó, bạn thực hiện một số thay đổi và cố gắng hợp nhất </a:t>
            </a:r>
            <a:r>
              <a:rPr lang="vi-VN" sz="1800" smtClean="0"/>
              <a:t>branch đó</a:t>
            </a:r>
            <a:r>
              <a:rPr lang="en-US" sz="1800" smtClean="0"/>
              <a:t> </a:t>
            </a:r>
            <a:r>
              <a:rPr lang="en-US" sz="1800"/>
              <a:t>trở lại dự án chính.</a:t>
            </a:r>
          </a:p>
        </p:txBody>
      </p:sp>
      <p:sp>
        <p:nvSpPr>
          <p:cNvPr id="3" name="Rectangle 2"/>
          <p:cNvSpPr/>
          <p:nvPr/>
        </p:nvSpPr>
        <p:spPr>
          <a:xfrm>
            <a:off x="1070810" y="1670884"/>
            <a:ext cx="6978314" cy="369332"/>
          </a:xfrm>
          <a:prstGeom prst="rect">
            <a:avLst/>
          </a:prstGeom>
        </p:spPr>
        <p:txBody>
          <a:bodyPr wrap="square">
            <a:spAutoFit/>
          </a:bodyPr>
          <a:lstStyle/>
          <a:p>
            <a:pPr lvl="0" algn="just"/>
            <a:r>
              <a:rPr lang="vi-VN" sz="1800" b="1" smtClean="0">
                <a:solidFill>
                  <a:schemeClr val="tx1"/>
                </a:solidFill>
                <a:latin typeface="+mj-lt"/>
              </a:rPr>
              <a:t>9. “Git </a:t>
            </a:r>
            <a:r>
              <a:rPr lang="vi-VN" sz="1800" b="1">
                <a:solidFill>
                  <a:schemeClr val="tx1"/>
                </a:solidFill>
                <a:latin typeface="+mj-lt"/>
              </a:rPr>
              <a:t>CONFIG” được dùng để làm gì?</a:t>
            </a:r>
            <a:endParaRPr lang="en-US" sz="1800">
              <a:solidFill>
                <a:schemeClr val="tx1"/>
              </a:solidFill>
              <a:latin typeface="+mj-lt"/>
            </a:endParaRPr>
          </a:p>
        </p:txBody>
      </p:sp>
      <p:sp>
        <p:nvSpPr>
          <p:cNvPr id="4" name="Rectangle 3"/>
          <p:cNvSpPr/>
          <p:nvPr/>
        </p:nvSpPr>
        <p:spPr>
          <a:xfrm>
            <a:off x="1070810" y="2057574"/>
            <a:ext cx="6978314" cy="646331"/>
          </a:xfrm>
          <a:prstGeom prst="rect">
            <a:avLst/>
          </a:prstGeom>
        </p:spPr>
        <p:txBody>
          <a:bodyPr wrap="square">
            <a:spAutoFit/>
          </a:bodyPr>
          <a:lstStyle/>
          <a:p>
            <a:pPr marL="285750" lvl="0" indent="-285750">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Lệnh git config là một lệnh có thể được sử dụng để định cấu hình hầu hết các tùy chọn mà bạn sẽ cần khi sử dụng Git.</a:t>
            </a:r>
          </a:p>
        </p:txBody>
      </p:sp>
      <p:sp>
        <p:nvSpPr>
          <p:cNvPr id="5" name="Rectangle 4"/>
          <p:cNvSpPr/>
          <p:nvPr/>
        </p:nvSpPr>
        <p:spPr>
          <a:xfrm>
            <a:off x="1070810" y="3023131"/>
            <a:ext cx="6978314" cy="369332"/>
          </a:xfrm>
          <a:prstGeom prst="rect">
            <a:avLst/>
          </a:prstGeom>
        </p:spPr>
        <p:txBody>
          <a:bodyPr wrap="square">
            <a:spAutoFit/>
          </a:bodyPr>
          <a:lstStyle/>
          <a:p>
            <a:pPr lvl="0" algn="just"/>
            <a:r>
              <a:rPr lang="vi-VN" sz="1800" b="1" smtClean="0">
                <a:solidFill>
                  <a:schemeClr val="tx1"/>
                </a:solidFill>
                <a:latin typeface="+mj-lt"/>
              </a:rPr>
              <a:t>10. Sự </a:t>
            </a:r>
            <a:r>
              <a:rPr lang="vi-VN" sz="1800" b="1">
                <a:solidFill>
                  <a:schemeClr val="tx1"/>
                </a:solidFill>
                <a:latin typeface="+mj-lt"/>
              </a:rPr>
              <a:t>khác biệt giữa “get” và “pull” là gì?</a:t>
            </a:r>
            <a:endParaRPr lang="en-US" sz="1800">
              <a:solidFill>
                <a:schemeClr val="tx1"/>
              </a:solidFill>
              <a:latin typeface="+mj-lt"/>
            </a:endParaRPr>
          </a:p>
        </p:txBody>
      </p:sp>
      <p:sp>
        <p:nvSpPr>
          <p:cNvPr id="6" name="Rectangle 5"/>
          <p:cNvSpPr/>
          <p:nvPr/>
        </p:nvSpPr>
        <p:spPr>
          <a:xfrm>
            <a:off x="1070810" y="3392463"/>
            <a:ext cx="6978314" cy="1200329"/>
          </a:xfrm>
          <a:prstGeom prst="rect">
            <a:avLst/>
          </a:prstGeom>
        </p:spPr>
        <p:txBody>
          <a:bodyPr wrap="square">
            <a:spAutoFit/>
          </a:bodyPr>
          <a:lstStyle/>
          <a:p>
            <a:pPr marL="285750" lvl="0" indent="-285750">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Khi bạn “kéo” (pull) dữ liệu, nó sẽ được tải xuống và sau đó được hợp nhất ngay lập tức với các tệp đang làm việc hiện tại. Ngược lại với điều đó, "lấy" (getting) dữ liệu là cách để thực hiện nếu bạn muốn tải xuống nhưng chưa hợp nhất các tệp.</a:t>
            </a:r>
          </a:p>
        </p:txBody>
      </p:sp>
    </p:spTree>
    <p:extLst>
      <p:ext uri="{BB962C8B-B14F-4D97-AF65-F5344CB8AC3E}">
        <p14:creationId xmlns:p14="http://schemas.microsoft.com/office/powerpoint/2010/main" val="11682936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3" name="Google Shape;2336;p45"/>
          <p:cNvSpPr txBox="1">
            <a:spLocks noGrp="1"/>
          </p:cNvSpPr>
          <p:nvPr>
            <p:ph type="title"/>
          </p:nvPr>
        </p:nvSpPr>
        <p:spPr>
          <a:xfrm>
            <a:off x="0" y="2102017"/>
            <a:ext cx="9144000" cy="7735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8800" smtClean="0"/>
              <a:t>Thanks!</a:t>
            </a:r>
            <a:endParaRPr sz="8800"/>
          </a:p>
        </p:txBody>
      </p:sp>
    </p:spTree>
    <p:extLst>
      <p:ext uri="{BB962C8B-B14F-4D97-AF65-F5344CB8AC3E}">
        <p14:creationId xmlns:p14="http://schemas.microsoft.com/office/powerpoint/2010/main" val="2430696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44" name="Title 1"/>
          <p:cNvSpPr txBox="1">
            <a:spLocks/>
          </p:cNvSpPr>
          <p:nvPr/>
        </p:nvSpPr>
        <p:spPr>
          <a:xfrm>
            <a:off x="1070811" y="0"/>
            <a:ext cx="6978315"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vi-VN" sz="2400" smtClean="0"/>
              <a:t>2. Git là gì?</a:t>
            </a:r>
            <a:endParaRPr lang="en-US" sz="2400"/>
          </a:p>
        </p:txBody>
      </p:sp>
      <p:sp>
        <p:nvSpPr>
          <p:cNvPr id="46" name="Subtitle 2"/>
          <p:cNvSpPr>
            <a:spLocks noGrp="1"/>
          </p:cNvSpPr>
          <p:nvPr>
            <p:ph type="subTitle" idx="1"/>
          </p:nvPr>
        </p:nvSpPr>
        <p:spPr>
          <a:xfrm>
            <a:off x="1070811" y="576000"/>
            <a:ext cx="6978315" cy="4567500"/>
          </a:xfrm>
        </p:spPr>
        <p:txBody>
          <a:bodyPr/>
          <a:lstStyle/>
          <a:p>
            <a:pPr marL="285750" lvl="0" indent="-285750" algn="just">
              <a:buFont typeface="Arial" panose="020B0604020202020204" pitchFamily="34" charset="0"/>
              <a:buChar char="•"/>
            </a:pPr>
            <a:r>
              <a:rPr lang="en-US" b="1">
                <a:solidFill>
                  <a:schemeClr val="tx1"/>
                </a:solidFill>
              </a:rPr>
              <a:t>Git</a:t>
            </a:r>
            <a:r>
              <a:rPr lang="en-US">
                <a:solidFill>
                  <a:schemeClr val="tx1"/>
                </a:solidFill>
              </a:rPr>
              <a:t> (/ɡɪt/, đọc là "Ghít") là hệ</a:t>
            </a:r>
            <a:r>
              <a:rPr lang="vi-VN">
                <a:solidFill>
                  <a:schemeClr val="tx1"/>
                </a:solidFill>
              </a:rPr>
              <a:t> thống </a:t>
            </a:r>
            <a:r>
              <a:rPr lang="en-US">
                <a:solidFill>
                  <a:schemeClr val="tx1"/>
                </a:solidFill>
              </a:rPr>
              <a:t>quản lý mã nguồn phân tán </a:t>
            </a:r>
            <a:r>
              <a:rPr lang="vi-VN">
                <a:solidFill>
                  <a:schemeClr val="tx1"/>
                </a:solidFill>
              </a:rPr>
              <a:t>(DVCS) </a:t>
            </a:r>
            <a:r>
              <a:rPr lang="en-US">
                <a:solidFill>
                  <a:schemeClr val="tx1"/>
                </a:solidFill>
              </a:rPr>
              <a:t>được phát triển bởi Linus Torvalds vào năm 2005, ban đầu dành cho việc phát triển nhân Linux. Hiện nay, Git trở thành một trong các phần mềm quản lý mã nguồn phổ biến nhất. Git là phần mềm mã nguồn mở được phân phối theo giấy phép công cộng GPL2</a:t>
            </a:r>
            <a:r>
              <a:rPr lang="vi-VN">
                <a:solidFill>
                  <a:schemeClr val="tx1"/>
                </a:solidFill>
              </a:rPr>
              <a:t> (Theo Wikipedia).</a:t>
            </a:r>
            <a:endParaRPr lang="en-US">
              <a:solidFill>
                <a:schemeClr val="tx1"/>
              </a:solidFill>
            </a:endParaRPr>
          </a:p>
          <a:p>
            <a:pPr marL="285750" lvl="0" indent="-285750" algn="just">
              <a:buFont typeface="Arial" panose="020B0604020202020204" pitchFamily="34" charset="0"/>
              <a:buChar char="•"/>
            </a:pPr>
            <a:r>
              <a:rPr lang="en-US">
                <a:solidFill>
                  <a:schemeClr val="tx1"/>
                </a:solidFill>
              </a:rPr>
              <a:t>Các hệ thống khác (CVS, Subversion, Perforce, Bazaar,</a:t>
            </a:r>
            <a:r>
              <a:rPr lang="vi-VN">
                <a:solidFill>
                  <a:schemeClr val="tx1"/>
                </a:solidFill>
              </a:rPr>
              <a:t>...</a:t>
            </a:r>
            <a:r>
              <a:rPr lang="en-US">
                <a:solidFill>
                  <a:schemeClr val="tx1"/>
                </a:solidFill>
              </a:rPr>
              <a:t>) coi thông tin chúng lưu trữ dưới dạng một tập hợp các tệp và các thay đổi được thực hiện cho từng tệp theo thời gian</a:t>
            </a:r>
            <a:r>
              <a:rPr lang="vi-VN">
                <a:solidFill>
                  <a:schemeClr val="tx1"/>
                </a:solidFill>
              </a:rPr>
              <a:t>. </a:t>
            </a:r>
            <a:r>
              <a:rPr lang="en-US">
                <a:solidFill>
                  <a:schemeClr val="tx1"/>
                </a:solidFill>
              </a:rPr>
              <a:t>Với Git, mỗi khi commit, Git sẽ lưu</a:t>
            </a:r>
            <a:r>
              <a:rPr lang="vi-VN">
                <a:solidFill>
                  <a:schemeClr val="tx1"/>
                </a:solidFill>
              </a:rPr>
              <a:t> lại</a:t>
            </a:r>
            <a:r>
              <a:rPr lang="en-US">
                <a:solidFill>
                  <a:schemeClr val="tx1"/>
                </a:solidFill>
              </a:rPr>
              <a:t> hình </a:t>
            </a:r>
            <a:r>
              <a:rPr lang="vi-VN">
                <a:solidFill>
                  <a:schemeClr val="tx1"/>
                </a:solidFill>
              </a:rPr>
              <a:t>ảnh (snapshot) của files </a:t>
            </a:r>
            <a:r>
              <a:rPr lang="en-US">
                <a:solidFill>
                  <a:schemeClr val="tx1"/>
                </a:solidFill>
              </a:rPr>
              <a:t>tại thời điểm đó và lưu trữ một tham chiếu đến snapshot</a:t>
            </a:r>
            <a:r>
              <a:rPr lang="vi-VN">
                <a:solidFill>
                  <a:schemeClr val="tx1"/>
                </a:solidFill>
              </a:rPr>
              <a:t> đó</a:t>
            </a:r>
            <a:r>
              <a:rPr lang="en-US">
                <a:solidFill>
                  <a:schemeClr val="tx1"/>
                </a:solidFill>
              </a:rPr>
              <a:t>. Nếu các tệp không thay đổi, Git sẽ không lưu trữ lại tệp đó, chỉ là một liên kết đến tệp giống hệt trước đó mà nó đã lưu trữ</a:t>
            </a:r>
            <a:r>
              <a:rPr lang="en-US" smtClean="0">
                <a:solidFill>
                  <a:schemeClr val="tx1"/>
                </a:solidFill>
              </a:rPr>
              <a:t>.</a:t>
            </a:r>
            <a:endParaRPr lang="vi-VN" smtClean="0">
              <a:solidFill>
                <a:schemeClr val="tx1"/>
              </a:solidFill>
            </a:endParaRPr>
          </a:p>
          <a:p>
            <a:pPr marL="285750" indent="-285750" algn="just">
              <a:buFont typeface="Arial" panose="020B0604020202020204" pitchFamily="34" charset="0"/>
              <a:buChar char="•"/>
            </a:pPr>
            <a:r>
              <a:rPr lang="en-US">
                <a:solidFill>
                  <a:schemeClr val="tx1"/>
                </a:solidFill>
              </a:rPr>
              <a:t>Hầu hết các hoạt động trong Git chỉ cần các tệp và tài nguyên cục bộ để hoạt động </a:t>
            </a:r>
            <a:r>
              <a:rPr lang="vi-VN">
                <a:solidFill>
                  <a:schemeClr val="tx1"/>
                </a:solidFill>
              </a:rPr>
              <a:t>- </a:t>
            </a:r>
            <a:r>
              <a:rPr lang="en-US">
                <a:solidFill>
                  <a:schemeClr val="tx1"/>
                </a:solidFill>
              </a:rPr>
              <a:t>thường không cần thông tin từ một máy tính khác trong mạng.</a:t>
            </a:r>
          </a:p>
          <a:p>
            <a:pPr marL="285750" lvl="0" indent="-285750" algn="just">
              <a:buFont typeface="Arial" panose="020B0604020202020204" pitchFamily="34" charset="0"/>
              <a:buChar char="•"/>
            </a:pPr>
            <a:endParaRPr lang="en-US">
              <a:solidFill>
                <a:schemeClr val="tx1"/>
              </a:solidFill>
            </a:endParaRPr>
          </a:p>
          <a:p>
            <a:pPr algn="just"/>
            <a:endParaRPr 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44" name="Title 1"/>
          <p:cNvSpPr txBox="1">
            <a:spLocks/>
          </p:cNvSpPr>
          <p:nvPr/>
        </p:nvSpPr>
        <p:spPr>
          <a:xfrm>
            <a:off x="1070811" y="0"/>
            <a:ext cx="6978315"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vi-VN" sz="2400" smtClean="0"/>
              <a:t>2. Git là gì?</a:t>
            </a:r>
            <a:endParaRPr lang="en-US" sz="2400"/>
          </a:p>
        </p:txBody>
      </p:sp>
      <p:sp>
        <p:nvSpPr>
          <p:cNvPr id="46" name="Subtitle 2"/>
          <p:cNvSpPr>
            <a:spLocks noGrp="1"/>
          </p:cNvSpPr>
          <p:nvPr>
            <p:ph type="subTitle" idx="1"/>
          </p:nvPr>
        </p:nvSpPr>
        <p:spPr>
          <a:xfrm>
            <a:off x="1070811" y="576000"/>
            <a:ext cx="6978315" cy="4567500"/>
          </a:xfrm>
        </p:spPr>
        <p:txBody>
          <a:bodyPr/>
          <a:lstStyle/>
          <a:p>
            <a:pPr marL="285750" lvl="0" indent="-285750" algn="l">
              <a:buFont typeface="Arial" panose="020B0604020202020204" pitchFamily="34" charset="0"/>
              <a:buChar char="•"/>
            </a:pPr>
            <a:r>
              <a:rPr lang="en-US">
                <a:solidFill>
                  <a:schemeClr val="tx1"/>
                </a:solidFill>
                <a:cs typeface="Times New Roman" panose="02020603050405020304" pitchFamily="18" charset="0"/>
              </a:rPr>
              <a:t>Mọi thứ trong Git đều được checksum trước khi lưu trữ và sau đó được gọi bằng hàm</a:t>
            </a:r>
            <a:r>
              <a:rPr lang="vi-VN">
                <a:solidFill>
                  <a:schemeClr val="tx1"/>
                </a:solidFill>
                <a:cs typeface="Times New Roman" panose="02020603050405020304" pitchFamily="18" charset="0"/>
              </a:rPr>
              <a:t> check sum </a:t>
            </a:r>
            <a:r>
              <a:rPr lang="en-US">
                <a:solidFill>
                  <a:schemeClr val="tx1"/>
                </a:solidFill>
                <a:cs typeface="Times New Roman" panose="02020603050405020304" pitchFamily="18" charset="0"/>
              </a:rPr>
              <a:t>đó. Điều này có nghĩa là không thể thay đổi nội dung của bất kỳ tệp hoặc thư mục nào mà Git không biết về nó. Cơ chế mà Git sử dụng để checksum được gọi là hàm băm SHA-1. Đây là một chuỗi 40 ký tự bao gồm các ký tự thập lục phân (0–9 và a–f) và được tính toán dựa trên nội dung của tệp hoặc cấu trúc thư </a:t>
            </a:r>
            <a:r>
              <a:rPr lang="en-US" smtClean="0">
                <a:solidFill>
                  <a:schemeClr val="tx1"/>
                </a:solidFill>
                <a:cs typeface="Times New Roman" panose="02020603050405020304" pitchFamily="18" charset="0"/>
              </a:rPr>
              <a:t>mục</a:t>
            </a:r>
            <a:r>
              <a:rPr lang="vi-VN" smtClean="0">
                <a:solidFill>
                  <a:schemeClr val="tx1"/>
                </a:solidFill>
                <a:cs typeface="Times New Roman" panose="02020603050405020304" pitchFamily="18" charset="0"/>
              </a:rPr>
              <a:t> </a:t>
            </a:r>
            <a:r>
              <a:rPr lang="en-US" smtClean="0">
                <a:solidFill>
                  <a:schemeClr val="tx1"/>
                </a:solidFill>
                <a:cs typeface="Times New Roman" panose="02020603050405020304" pitchFamily="18" charset="0"/>
              </a:rPr>
              <a:t>trong </a:t>
            </a:r>
            <a:r>
              <a:rPr lang="en-US">
                <a:solidFill>
                  <a:schemeClr val="tx1"/>
                </a:solidFill>
                <a:cs typeface="Times New Roman" panose="02020603050405020304" pitchFamily="18" charset="0"/>
              </a:rPr>
              <a:t>Git. Băm SHA-1 trông giống như thế này: </a:t>
            </a:r>
            <a:endParaRPr lang="vi-VN" smtClean="0">
              <a:solidFill>
                <a:schemeClr val="tx1"/>
              </a:solidFill>
              <a:cs typeface="Times New Roman" panose="02020603050405020304" pitchFamily="18" charset="0"/>
            </a:endParaRPr>
          </a:p>
          <a:p>
            <a:pPr marL="285750" lvl="0" indent="-285750" algn="l">
              <a:buFont typeface="Arial" panose="020B0604020202020204" pitchFamily="34" charset="0"/>
              <a:buChar char="•"/>
            </a:pPr>
            <a:endParaRPr lang="vi-VN">
              <a:solidFill>
                <a:schemeClr val="tx1"/>
              </a:solidFill>
              <a:cs typeface="Times New Roman" panose="02020603050405020304" pitchFamily="18" charset="0"/>
            </a:endParaRPr>
          </a:p>
          <a:p>
            <a:pPr lvl="0"/>
            <a:r>
              <a:rPr lang="en-US" smtClean="0">
                <a:solidFill>
                  <a:schemeClr val="tx1"/>
                </a:solidFill>
                <a:cs typeface="Times New Roman" panose="02020603050405020304" pitchFamily="18" charset="0"/>
              </a:rPr>
              <a:t>24b9da6552252987aa493b52f8696cd6d3b00373</a:t>
            </a:r>
            <a:endParaRPr lang="vi-VN" smtClean="0">
              <a:solidFill>
                <a:schemeClr val="tx1"/>
              </a:solidFill>
              <a:cs typeface="Times New Roman" panose="02020603050405020304" pitchFamily="18" charset="0"/>
            </a:endParaRPr>
          </a:p>
          <a:p>
            <a:pPr marL="285750" lvl="0" indent="-285750" algn="l">
              <a:buFont typeface="Arial" panose="020B0604020202020204" pitchFamily="34" charset="0"/>
              <a:buChar char="•"/>
            </a:pPr>
            <a:endParaRPr lang="en-US">
              <a:solidFill>
                <a:schemeClr val="tx1"/>
              </a:solidFill>
              <a:cs typeface="Times New Roman" panose="02020603050405020304" pitchFamily="18" charset="0"/>
            </a:endParaRPr>
          </a:p>
          <a:p>
            <a:pPr marL="285750" indent="-285750" algn="l">
              <a:buFont typeface="Arial" panose="020B0604020202020204" pitchFamily="34" charset="0"/>
              <a:buChar char="•"/>
            </a:pPr>
            <a:r>
              <a:rPr lang="en-US">
                <a:solidFill>
                  <a:schemeClr val="tx1"/>
                </a:solidFill>
                <a:cs typeface="Times New Roman" panose="02020603050405020304" pitchFamily="18" charset="0"/>
              </a:rPr>
              <a:t>Trên thực tế, Git lưu trữ mọi thứ trong cơ sở dữ liệu của nó không phải theo tên tệp mà theo giá trị băm của nội dung.</a:t>
            </a:r>
          </a:p>
          <a:p>
            <a:pPr marL="285750" lvl="0" indent="-285750" algn="l">
              <a:buFont typeface="Arial" panose="020B0604020202020204" pitchFamily="34" charset="0"/>
              <a:buChar char="•"/>
            </a:pPr>
            <a:r>
              <a:rPr lang="en-US">
                <a:solidFill>
                  <a:schemeClr val="tx1"/>
                </a:solidFill>
                <a:cs typeface="Times New Roman" panose="02020603050405020304" pitchFamily="18" charset="0"/>
              </a:rPr>
              <a:t>Khi thực hiện các hành động trong Git, gần như tất cả chúng chỉ thêm dữ liệu vào cơ sở dữ liệu Git. </a:t>
            </a:r>
          </a:p>
          <a:p>
            <a:pPr marL="285750" lvl="0" indent="-285750" algn="l">
              <a:buFont typeface="Arial" panose="020B0604020202020204" pitchFamily="34" charset="0"/>
              <a:buChar char="•"/>
            </a:pPr>
            <a:endParaRPr lang="en-US">
              <a:solidFill>
                <a:schemeClr val="tx1"/>
              </a:solidFill>
              <a:latin typeface="Times New Roman" panose="02020603050405020304" pitchFamily="18" charset="0"/>
              <a:cs typeface="Times New Roman" panose="02020603050405020304" pitchFamily="18" charset="0"/>
            </a:endParaRPr>
          </a:p>
          <a:p>
            <a:pPr algn="l"/>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46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44" name="Title 1"/>
          <p:cNvSpPr txBox="1">
            <a:spLocks/>
          </p:cNvSpPr>
          <p:nvPr/>
        </p:nvSpPr>
        <p:spPr>
          <a:xfrm>
            <a:off x="1070811" y="0"/>
            <a:ext cx="6978315"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vi-VN" sz="2400" smtClean="0"/>
              <a:t>2. Git là gì?</a:t>
            </a:r>
            <a:endParaRPr lang="en-US" sz="2400"/>
          </a:p>
        </p:txBody>
      </p:sp>
      <p:sp>
        <p:nvSpPr>
          <p:cNvPr id="46" name="Subtitle 2"/>
          <p:cNvSpPr>
            <a:spLocks noGrp="1"/>
          </p:cNvSpPr>
          <p:nvPr>
            <p:ph type="subTitle" idx="1"/>
          </p:nvPr>
        </p:nvSpPr>
        <p:spPr>
          <a:xfrm>
            <a:off x="1070811" y="576000"/>
            <a:ext cx="6978315" cy="4567500"/>
          </a:xfrm>
        </p:spPr>
        <p:txBody>
          <a:bodyPr/>
          <a:lstStyle/>
          <a:p>
            <a:pPr marL="285750" lvl="0" indent="-285750" algn="just">
              <a:buFont typeface="Arial" panose="020B0604020202020204" pitchFamily="34" charset="0"/>
              <a:buChar char="•"/>
            </a:pPr>
            <a:r>
              <a:rPr lang="en-US">
                <a:solidFill>
                  <a:schemeClr val="tx1"/>
                </a:solidFill>
              </a:rPr>
              <a:t>Git có ba trạng thái chính</a:t>
            </a:r>
            <a:r>
              <a:rPr lang="vi-VN">
                <a:solidFill>
                  <a:schemeClr val="tx1"/>
                </a:solidFill>
              </a:rPr>
              <a:t>: </a:t>
            </a:r>
            <a:endParaRPr lang="en-US">
              <a:solidFill>
                <a:schemeClr val="tx1"/>
              </a:solidFill>
            </a:endParaRPr>
          </a:p>
          <a:p>
            <a:pPr marL="285750" lvl="5" indent="-285750" algn="just">
              <a:buFont typeface="Wingdings" panose="05000000000000000000" pitchFamily="2" charset="2"/>
              <a:buChar char="q"/>
            </a:pPr>
            <a:r>
              <a:rPr lang="vi-VN" b="1" smtClean="0">
                <a:solidFill>
                  <a:schemeClr val="tx1"/>
                </a:solidFill>
              </a:rPr>
              <a:t>Modified</a:t>
            </a:r>
            <a:r>
              <a:rPr lang="vi-VN" b="1">
                <a:solidFill>
                  <a:schemeClr val="tx1"/>
                </a:solidFill>
              </a:rPr>
              <a:t>: </a:t>
            </a:r>
            <a:r>
              <a:rPr lang="en-US">
                <a:solidFill>
                  <a:schemeClr val="tx1"/>
                </a:solidFill>
              </a:rPr>
              <a:t>Đã thay đổi tệp nhưng chưa commit nó với database</a:t>
            </a:r>
            <a:r>
              <a:rPr lang="vi-VN">
                <a:solidFill>
                  <a:schemeClr val="tx1"/>
                </a:solidFill>
              </a:rPr>
              <a:t>.</a:t>
            </a:r>
            <a:endParaRPr lang="en-US">
              <a:solidFill>
                <a:schemeClr val="tx1"/>
              </a:solidFill>
            </a:endParaRPr>
          </a:p>
          <a:p>
            <a:pPr marL="285750" lvl="1" indent="-285750" algn="just">
              <a:buFont typeface="Wingdings" panose="05000000000000000000" pitchFamily="2" charset="2"/>
              <a:buChar char="q"/>
            </a:pPr>
            <a:r>
              <a:rPr lang="vi-VN" b="1" smtClean="0">
                <a:solidFill>
                  <a:schemeClr val="tx1"/>
                </a:solidFill>
              </a:rPr>
              <a:t>Staged</a:t>
            </a:r>
            <a:r>
              <a:rPr lang="vi-VN" b="1">
                <a:solidFill>
                  <a:schemeClr val="tx1"/>
                </a:solidFill>
              </a:rPr>
              <a:t>: </a:t>
            </a:r>
            <a:r>
              <a:rPr lang="en-US">
                <a:solidFill>
                  <a:schemeClr val="tx1"/>
                </a:solidFill>
              </a:rPr>
              <a:t>Đã đánh dấu một tệp là</a:t>
            </a:r>
            <a:r>
              <a:rPr lang="vi-VN">
                <a:solidFill>
                  <a:schemeClr val="tx1"/>
                </a:solidFill>
              </a:rPr>
              <a:t> “</a:t>
            </a:r>
            <a:r>
              <a:rPr lang="en-US">
                <a:solidFill>
                  <a:schemeClr val="tx1"/>
                </a:solidFill>
              </a:rPr>
              <a:t>Đã modified</a:t>
            </a:r>
            <a:r>
              <a:rPr lang="vi-VN">
                <a:solidFill>
                  <a:schemeClr val="tx1"/>
                </a:solidFill>
              </a:rPr>
              <a:t>”</a:t>
            </a:r>
            <a:r>
              <a:rPr lang="en-US">
                <a:solidFill>
                  <a:schemeClr val="tx1"/>
                </a:solidFill>
              </a:rPr>
              <a:t> trong phiên bản hiện tại của nó để chuyển sang</a:t>
            </a:r>
            <a:r>
              <a:rPr lang="vi-VN">
                <a:solidFill>
                  <a:schemeClr val="tx1"/>
                </a:solidFill>
              </a:rPr>
              <a:t> commit</a:t>
            </a:r>
            <a:r>
              <a:rPr lang="en-US">
                <a:solidFill>
                  <a:schemeClr val="tx1"/>
                </a:solidFill>
              </a:rPr>
              <a:t>.</a:t>
            </a:r>
          </a:p>
          <a:p>
            <a:pPr marL="285750" lvl="1" indent="-285750" algn="just">
              <a:buFont typeface="Wingdings" panose="05000000000000000000" pitchFamily="2" charset="2"/>
              <a:buChar char="q"/>
            </a:pPr>
            <a:r>
              <a:rPr lang="vi-VN" b="1">
                <a:solidFill>
                  <a:schemeClr val="tx1"/>
                </a:solidFill>
              </a:rPr>
              <a:t>Committed: </a:t>
            </a:r>
            <a:r>
              <a:rPr lang="en-US">
                <a:solidFill>
                  <a:schemeClr val="tx1"/>
                </a:solidFill>
              </a:rPr>
              <a:t>Dữ liệu </a:t>
            </a:r>
            <a:r>
              <a:rPr lang="vi-VN">
                <a:solidFill>
                  <a:schemeClr val="tx1"/>
                </a:solidFill>
              </a:rPr>
              <a:t>đã </a:t>
            </a:r>
            <a:r>
              <a:rPr lang="en-US">
                <a:solidFill>
                  <a:schemeClr val="tx1"/>
                </a:solidFill>
              </a:rPr>
              <a:t>được lưu trữ an toàn trong cơ sở dữ liệu cục bộ</a:t>
            </a:r>
            <a:r>
              <a:rPr lang="vi-VN">
                <a:solidFill>
                  <a:schemeClr val="tx1"/>
                </a:solidFill>
              </a:rPr>
              <a:t>.</a:t>
            </a:r>
            <a:endParaRPr lang="en-US">
              <a:solidFill>
                <a:schemeClr val="tx1"/>
              </a:solidFill>
            </a:endParaRPr>
          </a:p>
          <a:p>
            <a:pPr marL="285750" indent="-285750" algn="just">
              <a:buFont typeface="Arial" panose="020B0604020202020204" pitchFamily="34" charset="0"/>
              <a:buChar char="•"/>
            </a:pPr>
            <a:r>
              <a:rPr lang="en-US">
                <a:solidFill>
                  <a:schemeClr val="tx1"/>
                </a:solidFill>
              </a:rPr>
              <a:t>Ba phần chính của dự án Git:</a:t>
            </a:r>
            <a:r>
              <a:rPr lang="vi-VN">
                <a:solidFill>
                  <a:schemeClr val="tx1"/>
                </a:solidFill>
              </a:rPr>
              <a:t> the working tree, the staging area, và the Git directory</a:t>
            </a:r>
            <a:r>
              <a:rPr lang="vi-VN" smtClean="0">
                <a:solidFill>
                  <a:schemeClr val="tx1"/>
                </a:solidFill>
              </a:rPr>
              <a:t>.</a:t>
            </a:r>
            <a:endParaRPr lang="en-US" smtClean="0">
              <a:solidFill>
                <a:schemeClr val="tx1"/>
              </a:solidFill>
            </a:endParaRPr>
          </a:p>
          <a:p>
            <a:pPr marL="285750" lvl="1" indent="-285750" algn="just">
              <a:buFont typeface="Wingdings" panose="05000000000000000000" pitchFamily="2" charset="2"/>
              <a:buChar char="q"/>
            </a:pPr>
            <a:r>
              <a:rPr lang="vi-VN" b="1">
                <a:solidFill>
                  <a:schemeClr val="tx1"/>
                </a:solidFill>
              </a:rPr>
              <a:t>The working tree: </a:t>
            </a:r>
            <a:r>
              <a:rPr lang="en-US">
                <a:solidFill>
                  <a:schemeClr val="tx1"/>
                </a:solidFill>
              </a:rPr>
              <a:t>là </a:t>
            </a:r>
            <a:r>
              <a:rPr lang="vi-VN">
                <a:solidFill>
                  <a:schemeClr val="tx1"/>
                </a:solidFill>
              </a:rPr>
              <a:t>một phiên bản của project được checkout</a:t>
            </a:r>
            <a:r>
              <a:rPr lang="en-US">
                <a:solidFill>
                  <a:schemeClr val="tx1"/>
                </a:solidFill>
              </a:rPr>
              <a:t>.</a:t>
            </a:r>
          </a:p>
          <a:p>
            <a:pPr marL="285750" lvl="1" indent="-285750" algn="just">
              <a:buFont typeface="Wingdings" panose="05000000000000000000" pitchFamily="2" charset="2"/>
              <a:buChar char="q"/>
            </a:pPr>
            <a:r>
              <a:rPr lang="vi-VN" b="1">
                <a:solidFill>
                  <a:schemeClr val="tx1"/>
                </a:solidFill>
              </a:rPr>
              <a:t>The staging area: </a:t>
            </a:r>
            <a:r>
              <a:rPr lang="vi-VN">
                <a:solidFill>
                  <a:schemeClr val="tx1"/>
                </a:solidFill>
              </a:rPr>
              <a:t>là</a:t>
            </a:r>
            <a:r>
              <a:rPr lang="vi-VN" b="1">
                <a:solidFill>
                  <a:schemeClr val="tx1"/>
                </a:solidFill>
              </a:rPr>
              <a:t> </a:t>
            </a:r>
            <a:r>
              <a:rPr lang="en-US">
                <a:solidFill>
                  <a:schemeClr val="tx1"/>
                </a:solidFill>
              </a:rPr>
              <a:t>một tệp, thường được chứa trong thư mục Git</a:t>
            </a:r>
            <a:r>
              <a:rPr lang="vi-VN">
                <a:solidFill>
                  <a:schemeClr val="tx1"/>
                </a:solidFill>
              </a:rPr>
              <a:t>, </a:t>
            </a:r>
            <a:r>
              <a:rPr lang="en-US">
                <a:solidFill>
                  <a:schemeClr val="tx1"/>
                </a:solidFill>
              </a:rPr>
              <a:t>lưu trữ thông tin về những thay</a:t>
            </a:r>
            <a:r>
              <a:rPr lang="vi-VN">
                <a:solidFill>
                  <a:schemeClr val="tx1"/>
                </a:solidFill>
              </a:rPr>
              <a:t> đổi trong lần commit tiếp theo</a:t>
            </a:r>
            <a:r>
              <a:rPr lang="en-US">
                <a:solidFill>
                  <a:schemeClr val="tx1"/>
                </a:solidFill>
              </a:rPr>
              <a:t>.</a:t>
            </a:r>
          </a:p>
          <a:p>
            <a:pPr marL="285750" lvl="1" indent="-285750" algn="just">
              <a:buFont typeface="Wingdings" panose="05000000000000000000" pitchFamily="2" charset="2"/>
              <a:buChar char="q"/>
            </a:pPr>
            <a:r>
              <a:rPr lang="vi-VN" b="1">
                <a:solidFill>
                  <a:schemeClr val="tx1"/>
                </a:solidFill>
              </a:rPr>
              <a:t>The Git directory: </a:t>
            </a:r>
            <a:r>
              <a:rPr lang="en-US">
                <a:solidFill>
                  <a:schemeClr val="tx1"/>
                </a:solidFill>
              </a:rPr>
              <a:t>là nơi Git lưu trữ metadata và cơ sở dữ liệu cho dự án</a:t>
            </a:r>
            <a:r>
              <a:rPr lang="vi-VN">
                <a:solidFill>
                  <a:schemeClr val="tx1"/>
                </a:solidFill>
              </a:rPr>
              <a:t>.</a:t>
            </a:r>
            <a:endParaRPr lang="en-US">
              <a:solidFill>
                <a:schemeClr val="tx1"/>
              </a:solidFill>
            </a:endParaRPr>
          </a:p>
          <a:p>
            <a:pPr marL="285750" indent="-285750" algn="jus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56248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44" name="Title 1"/>
          <p:cNvSpPr txBox="1">
            <a:spLocks/>
          </p:cNvSpPr>
          <p:nvPr/>
        </p:nvSpPr>
        <p:spPr>
          <a:xfrm>
            <a:off x="1070811" y="0"/>
            <a:ext cx="6978315"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vi-VN" sz="2400" smtClean="0"/>
              <a:t>2. Git là gì?</a:t>
            </a:r>
            <a:endParaRPr lang="en-US" sz="2400"/>
          </a:p>
        </p:txBody>
      </p:sp>
      <p:pic>
        <p:nvPicPr>
          <p:cNvPr id="4" name="Picture 3"/>
          <p:cNvPicPr/>
          <p:nvPr/>
        </p:nvPicPr>
        <p:blipFill>
          <a:blip r:embed="rId3"/>
          <a:stretch>
            <a:fillRect/>
          </a:stretch>
        </p:blipFill>
        <p:spPr>
          <a:xfrm>
            <a:off x="1828799" y="576000"/>
            <a:ext cx="5462336" cy="2965042"/>
          </a:xfrm>
          <a:prstGeom prst="rect">
            <a:avLst/>
          </a:prstGeom>
        </p:spPr>
      </p:pic>
      <p:sp>
        <p:nvSpPr>
          <p:cNvPr id="2" name="Rectangle 1"/>
          <p:cNvSpPr/>
          <p:nvPr/>
        </p:nvSpPr>
        <p:spPr>
          <a:xfrm>
            <a:off x="1070810" y="3666172"/>
            <a:ext cx="6978315" cy="1477328"/>
          </a:xfrm>
          <a:prstGeom prst="rect">
            <a:avLst/>
          </a:prstGeom>
        </p:spPr>
        <p:txBody>
          <a:bodyPr wrap="square">
            <a:spAutoFit/>
          </a:bodyPr>
          <a:lstStyle/>
          <a:p>
            <a:pPr marL="285750" lvl="0" indent="-285750">
              <a:buFont typeface="Arial" panose="020B0604020202020204" pitchFamily="34" charset="0"/>
              <a:buChar char="•"/>
            </a:pPr>
            <a:r>
              <a:rPr lang="en-US" sz="1800">
                <a:solidFill>
                  <a:schemeClr val="tx1"/>
                </a:solidFill>
                <a:latin typeface="Barlow Semi Condensed Medium"/>
              </a:rPr>
              <a:t>Quy trình làm việc của Git cơ bản diễn ra như sau:</a:t>
            </a:r>
          </a:p>
          <a:p>
            <a:pPr marL="285750" lvl="1" indent="-285750">
              <a:buFont typeface="Wingdings" panose="05000000000000000000" pitchFamily="2" charset="2"/>
              <a:buChar char="q"/>
            </a:pPr>
            <a:r>
              <a:rPr lang="en-US" sz="1800">
                <a:solidFill>
                  <a:schemeClr val="tx1"/>
                </a:solidFill>
                <a:latin typeface="Barlow Semi Condensed Medium"/>
              </a:rPr>
              <a:t>Modified các tệp trong working</a:t>
            </a:r>
            <a:r>
              <a:rPr lang="vi-VN" sz="1800">
                <a:solidFill>
                  <a:schemeClr val="tx1"/>
                </a:solidFill>
                <a:latin typeface="Barlow Semi Condensed Medium"/>
              </a:rPr>
              <a:t> tree.</a:t>
            </a:r>
            <a:endParaRPr lang="en-US" sz="1800">
              <a:solidFill>
                <a:schemeClr val="tx1"/>
              </a:solidFill>
              <a:latin typeface="Barlow Semi Condensed Medium"/>
            </a:endParaRPr>
          </a:p>
          <a:p>
            <a:pPr marL="285750" lvl="1" indent="-285750">
              <a:buFont typeface="Wingdings" panose="05000000000000000000" pitchFamily="2" charset="2"/>
              <a:buChar char="q"/>
            </a:pPr>
            <a:r>
              <a:rPr lang="en-US" sz="1800">
                <a:solidFill>
                  <a:schemeClr val="tx1"/>
                </a:solidFill>
                <a:latin typeface="Barlow Semi Condensed Medium"/>
              </a:rPr>
              <a:t>Chỉ</a:t>
            </a:r>
            <a:r>
              <a:rPr lang="vi-VN" sz="1800">
                <a:solidFill>
                  <a:schemeClr val="tx1"/>
                </a:solidFill>
                <a:latin typeface="Barlow Semi Condensed Medium"/>
              </a:rPr>
              <a:t> stage những thay đổi cần thiết để commit.</a:t>
            </a:r>
            <a:endParaRPr lang="en-US" sz="1800">
              <a:solidFill>
                <a:schemeClr val="tx1"/>
              </a:solidFill>
              <a:latin typeface="Barlow Semi Condensed Medium"/>
            </a:endParaRPr>
          </a:p>
          <a:p>
            <a:pPr marL="285750" lvl="1" indent="-285750">
              <a:buFont typeface="Wingdings" panose="05000000000000000000" pitchFamily="2" charset="2"/>
              <a:buChar char="q"/>
            </a:pPr>
            <a:r>
              <a:rPr lang="vi-VN" sz="1800">
                <a:solidFill>
                  <a:schemeClr val="tx1"/>
                </a:solidFill>
                <a:latin typeface="Barlow Semi Condensed Medium"/>
              </a:rPr>
              <a:t>Commit những thay đổi trong staging area.</a:t>
            </a:r>
            <a:endParaRPr lang="en-US" sz="1800">
              <a:solidFill>
                <a:schemeClr val="tx1"/>
              </a:solidFill>
              <a:latin typeface="Barlow Semi Condensed Medium"/>
            </a:endParaRPr>
          </a:p>
          <a:p>
            <a:pPr marL="285750" indent="-285750" algn="just">
              <a:buFont typeface="Wingdings" panose="05000000000000000000" pitchFamily="2" charset="2"/>
              <a:buChar char="q"/>
            </a:pPr>
            <a:endParaRPr lang="en-US" sz="1800">
              <a:solidFill>
                <a:schemeClr val="tx1"/>
              </a:solidFill>
              <a:latin typeface="Barlow Semi Condensed Medium"/>
            </a:endParaRPr>
          </a:p>
        </p:txBody>
      </p:sp>
    </p:spTree>
    <p:extLst>
      <p:ext uri="{BB962C8B-B14F-4D97-AF65-F5344CB8AC3E}">
        <p14:creationId xmlns:p14="http://schemas.microsoft.com/office/powerpoint/2010/main" val="2021403412"/>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TotalTime>
  <Words>3377</Words>
  <Application>Microsoft Office PowerPoint</Application>
  <PresentationFormat>On-screen Show (16:9)</PresentationFormat>
  <Paragraphs>214</Paragraphs>
  <Slides>56</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Barlow Semi Condensed</vt:lpstr>
      <vt:lpstr>Barlow Semi Condensed Medium</vt:lpstr>
      <vt:lpstr>Calibri</vt:lpstr>
      <vt:lpstr>Fjalla One</vt:lpstr>
      <vt:lpstr>Times New Roman</vt:lpstr>
      <vt:lpstr>Wingdings</vt:lpstr>
      <vt:lpstr>Technology Consulting by Slidesgo</vt:lpstr>
      <vt:lpstr>Báo cáo bài tập lớn Mã Nguồn Mở</vt:lpstr>
      <vt:lpstr>Các mục chính</vt:lpstr>
      <vt:lpstr>Phân công công việc</vt:lpstr>
      <vt:lpstr>Tìm hiểu Git</vt:lpstr>
      <vt:lpstr>1. Giới thiệu về Version Control System (VCS).</vt:lpstr>
      <vt:lpstr>PowerPoint Presentation</vt:lpstr>
      <vt:lpstr>PowerPoint Presentation</vt:lpstr>
      <vt:lpstr>PowerPoint Presentation</vt:lpstr>
      <vt:lpstr>PowerPoint Presentation</vt:lpstr>
      <vt:lpstr>PowerPoint Presentation</vt:lpstr>
      <vt:lpstr>II</vt:lpstr>
      <vt:lpstr>1. Giới thiệu về GitHub</vt:lpstr>
      <vt:lpstr>2. Lịch sử</vt:lpstr>
      <vt:lpstr>III</vt:lpstr>
      <vt:lpstr>1. Cài đặt Git trên Kali Linux: Có 2 cách cài đặt Git a) Cài đặt qua công cụ quản lý gói:</vt:lpstr>
      <vt:lpstr>1. Cài đặt Git trên Kali Linux: Có 2 cách cài đặt Git a) Cài đặt qua công cụ quản lý gói:</vt:lpstr>
      <vt:lpstr>1. Cài đặt Git trên Kali Linux: Có 2 cách cài đặt Git a) Cài đặt qua công cụ quản lý gói:</vt:lpstr>
      <vt:lpstr>1. Cài đặt Git trên Kali Linux: Có 2 cách cài đặt Git b) Cài đặt qua source</vt:lpstr>
      <vt:lpstr>1. Cài đặt Git trên Kali Linux: Có 2 cách cài đặt Git b) Cài đặt qua source</vt:lpstr>
      <vt:lpstr>1. Cài đặt Git trên Kali Linux: Có 2 cách cài đặt Git b) Cài đặt qua source</vt:lpstr>
      <vt:lpstr>1. Cài đặt Git trên Kali Linux: Có 2 cách cài đặt Git b) Cài đặt qua source</vt:lpstr>
      <vt:lpstr>1. Cài đặt Git trên Kali Linux: Có 2 cách cài đặt Git b) Cài đặt qua source</vt:lpstr>
      <vt:lpstr>1. Cài đặt Git trên Kali Linux: Có 2 cách cài đặt Git b) Cài đặt qua source</vt:lpstr>
      <vt:lpstr>2. Cấu hình cơ bản cho Git</vt:lpstr>
      <vt:lpstr>3. Đăng ký GitHub</vt:lpstr>
      <vt:lpstr>3. Đăng ký GitHub</vt:lpstr>
      <vt:lpstr>3. Đăng ký GitHub</vt:lpstr>
      <vt:lpstr>3. Đăng ký GitHub</vt:lpstr>
      <vt:lpstr>3. Đăng ký GitHub</vt:lpstr>
      <vt:lpstr>IV</vt:lpstr>
      <vt:lpstr>PowerPoint Presentation</vt:lpstr>
      <vt:lpstr>PowerPoint Presentation</vt:lpstr>
      <vt:lpstr>PowerPoint Presentation</vt:lpstr>
      <vt:lpstr>PowerPoint Presentation</vt:lpstr>
      <vt:lpstr>PowerPoint Presentation</vt:lpstr>
      <vt:lpstr>V</vt:lpstr>
      <vt:lpstr>1. Ưu điểm</vt:lpstr>
      <vt:lpstr>1. Ưu điểm</vt:lpstr>
      <vt:lpstr>1. Ưu điểm</vt:lpstr>
      <vt:lpstr>1. Ưu điểm</vt:lpstr>
      <vt:lpstr>2. Nhược điểm</vt:lpstr>
      <vt:lpstr>VI</vt:lpstr>
      <vt:lpstr>1. Về thương mại</vt:lpstr>
      <vt:lpstr>1. Về thương mại</vt:lpstr>
      <vt:lpstr>1. Về thương mại</vt:lpstr>
      <vt:lpstr>1. Về thương mại</vt:lpstr>
      <vt:lpstr>1. Về thương mại</vt:lpstr>
      <vt:lpstr>2. Sự khác biệt giữa SCM và Git</vt:lpstr>
      <vt:lpstr>2. Sự khác biệt giữa SCM và Git</vt:lpstr>
      <vt:lpstr>2. Sự khác biệt giữa SCM và Git</vt:lpstr>
      <vt:lpstr>VII</vt:lpstr>
      <vt:lpstr>1. Sự khác biệt giữa “bare repository” và “working directory” là gì?</vt:lpstr>
      <vt:lpstr>3. “Cherry-picking” là gì?</vt:lpstr>
      <vt:lpstr>6. Làm thế nào để giải quyết “conflicts” trong Git?</vt:lpstr>
      <vt:lpstr>8. “Pull Request” là gì?</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Thành Nguyễn</dc:creator>
  <cp:lastModifiedBy>trungdung</cp:lastModifiedBy>
  <cp:revision>36</cp:revision>
  <dcterms:modified xsi:type="dcterms:W3CDTF">2023-03-07T03:40:01Z</dcterms:modified>
</cp:coreProperties>
</file>