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matic SC"/>
      <p:regular r:id="rId30"/>
      <p:bold r:id="rId31"/>
    </p:embeddedFont>
    <p:embeddedFont>
      <p:font typeface="Source Code Pro"/>
      <p:regular r:id="rId32"/>
      <p:bold r:id="rId33"/>
      <p:italic r:id="rId34"/>
      <p:boldItalic r:id="rId35"/>
    </p:embeddedFont>
    <p:embeddedFont>
      <p:font typeface="Source Code Pro SemiBold"/>
      <p:regular r:id="rId36"/>
      <p:bold r:id="rId37"/>
      <p:italic r:id="rId38"/>
      <p:boldItalic r:id="rId39"/>
    </p:embeddedFont>
    <p:embeddedFont>
      <p:font typeface="Source Code Pro ExtraBold"/>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ExtraBold-bold.fntdata"/><Relationship Id="rId20" Type="http://schemas.openxmlformats.org/officeDocument/2006/relationships/slide" Target="slides/slide15.xml"/><Relationship Id="rId41" Type="http://schemas.openxmlformats.org/officeDocument/2006/relationships/font" Target="fonts/SourceCodeProExtraBol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37" Type="http://schemas.openxmlformats.org/officeDocument/2006/relationships/font" Target="fonts/SourceCodeProSemiBold-bold.fntdata"/><Relationship Id="rId14" Type="http://schemas.openxmlformats.org/officeDocument/2006/relationships/slide" Target="slides/slide9.xml"/><Relationship Id="rId36" Type="http://schemas.openxmlformats.org/officeDocument/2006/relationships/font" Target="fonts/SourceCodeProSemiBold-regular.fntdata"/><Relationship Id="rId17" Type="http://schemas.openxmlformats.org/officeDocument/2006/relationships/slide" Target="slides/slide12.xml"/><Relationship Id="rId39" Type="http://schemas.openxmlformats.org/officeDocument/2006/relationships/font" Target="fonts/SourceCodeProSemiBold-boldItalic.fntdata"/><Relationship Id="rId16" Type="http://schemas.openxmlformats.org/officeDocument/2006/relationships/slide" Target="slides/slide11.xml"/><Relationship Id="rId38" Type="http://schemas.openxmlformats.org/officeDocument/2006/relationships/font" Target="fonts/SourceCodeProSemi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e6c320b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e6c320b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e6c320b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e6c320b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9e48affe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9e48affe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b="1" lang="vi" sz="1200">
                <a:solidFill>
                  <a:srgbClr val="212121"/>
                </a:solidFill>
                <a:highlight>
                  <a:srgbClr val="6DB33F"/>
                </a:highlight>
                <a:latin typeface="Source Code Pro"/>
                <a:ea typeface="Source Code Pro"/>
                <a:cs typeface="Source Code Pro"/>
                <a:sym typeface="Source Code Pro"/>
              </a:rPr>
              <a:t>Core Container</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Spring core, bean cung cấp tính năng IOC và Dependency Injection.</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Spring Context hỗ trợ đa ngôn ngữ (internationalization), các tính năng Java EE như EJB, JMX.</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Expression Language được mở rộng từ Expresion Language trong JSP. Nó cung cấp hỗ trợ việc setting/getting giá trị, các method cải tiến cho phép truy cập collections, index, các toán tử logic…</a:t>
            </a:r>
            <a:endParaRPr b="1" sz="1200">
              <a:solidFill>
                <a:srgbClr val="212121"/>
              </a:solidFill>
              <a:highlight>
                <a:srgbClr val="6DB33F"/>
              </a:highlight>
              <a:latin typeface="Source Code Pro"/>
              <a:ea typeface="Source Code Pro"/>
              <a:cs typeface="Source Code Pro"/>
              <a:sym typeface="Source Code 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a2342c8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a2342c8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b="1" lang="vi" sz="1200">
                <a:solidFill>
                  <a:srgbClr val="212121"/>
                </a:solidFill>
                <a:highlight>
                  <a:srgbClr val="6DB33F"/>
                </a:highlight>
                <a:latin typeface="Source Code Pro"/>
                <a:ea typeface="Source Code Pro"/>
                <a:cs typeface="Source Code Pro"/>
                <a:sym typeface="Source Code Pro"/>
              </a:rPr>
              <a:t>Core Container</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Spring core, bean cung cấp tính năng IOC và Dependency Injection.</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Spring Context hỗ trợ đa ngôn ngữ (internationalization), các tính năng Java EE như EJB, JMX.</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Expression Language được mở rộng từ Expresion Language trong JSP. Nó cung cấp hỗ trợ việc setting/getting giá trị, các method cải tiến cho phép truy cập collections, index, các toán tử logic…</a:t>
            </a:r>
            <a:endParaRPr b="1" sz="1200">
              <a:solidFill>
                <a:srgbClr val="212121"/>
              </a:solidFill>
              <a:highlight>
                <a:srgbClr val="6DB33F"/>
              </a:highlight>
              <a:latin typeface="Source Code Pro"/>
              <a:ea typeface="Source Code Pro"/>
              <a:cs typeface="Source Code Pro"/>
              <a:sym typeface="Source Code Pr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2f0caf3a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2f0caf3a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Source Code Pro"/>
              <a:buChar char="-"/>
            </a:pPr>
            <a:r>
              <a:rPr b="1" lang="vi" sz="1000">
                <a:solidFill>
                  <a:srgbClr val="212121"/>
                </a:solidFill>
                <a:highlight>
                  <a:srgbClr val="6DB33F"/>
                </a:highlight>
                <a:latin typeface="Source Code Pro"/>
                <a:ea typeface="Source Code Pro"/>
                <a:cs typeface="Source Code Pro"/>
                <a:sym typeface="Source Code Pro"/>
              </a:rPr>
              <a:t>như chức năng tải lên tệp nhiều phần và khởi tạo vùng chứa IoC bằng cách sử dụng trình lắng nghe servlet và ngữ cảnh ứng dụng hướng web. Nó cũng chứa các phần liên quan đến web của hỗ trợ từ xa của Spring.</a:t>
            </a:r>
            <a:endParaRPr sz="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9e48affeb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9e48affeb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2f0caf3a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2f0caf3a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2f0caf3a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2f0caf3a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9ecb110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9ecb110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2f0caf3a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2f0caf3a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212529"/>
              </a:buClr>
              <a:buSzPts val="1150"/>
              <a:buAutoNum type="arabicPeriod"/>
            </a:pPr>
            <a:r>
              <a:rPr b="1" lang="vi" sz="1300">
                <a:solidFill>
                  <a:srgbClr val="212529"/>
                </a:solidFill>
                <a:highlight>
                  <a:srgbClr val="FFFFFF"/>
                </a:highlight>
              </a:rPr>
              <a:t>Người dùng điền vào tên website mình cần truy cập trên browser sau đó bấm enter. Lúc này mình gửi 1 request lên server nơi mà mình triển khai ứng dụng Spring.</a:t>
            </a:r>
            <a:endParaRPr b="1" sz="1300">
              <a:solidFill>
                <a:srgbClr val="212529"/>
              </a:solidFill>
              <a:highlight>
                <a:srgbClr val="FFFFFF"/>
              </a:highlight>
            </a:endParaRPr>
          </a:p>
          <a:p>
            <a:pPr indent="-301625" lvl="0" marL="457200" rtl="0" algn="l">
              <a:lnSpc>
                <a:spcPct val="115000"/>
              </a:lnSpc>
              <a:spcBef>
                <a:spcPts val="0"/>
              </a:spcBef>
              <a:spcAft>
                <a:spcPts val="0"/>
              </a:spcAft>
              <a:buClr>
                <a:srgbClr val="212529"/>
              </a:buClr>
              <a:buSzPts val="1150"/>
              <a:buAutoNum type="arabicPeriod"/>
            </a:pPr>
            <a:r>
              <a:rPr b="1" lang="vi" sz="1300">
                <a:solidFill>
                  <a:srgbClr val="212529"/>
                </a:solidFill>
                <a:highlight>
                  <a:srgbClr val="FFFFFF"/>
                </a:highlight>
              </a:rPr>
              <a:t>Thành phần DispatcherServlet của Spring MVC sẽ nhận được request (yêu cầu) của người dùng ở bước 1. Dispatcher là thành phần quan trọng nhất trong SpringMVC. Nó sẽ là nơi đầu tiên nhận request từ client sau đó sẽ chuyển request đó tới các controller tương ứng, đồng thời sẽ là chốt chặn cuối cùng trả về kết quả cho client.</a:t>
            </a:r>
            <a:endParaRPr b="1" sz="1300">
              <a:solidFill>
                <a:srgbClr val="212529"/>
              </a:solidFill>
              <a:highlight>
                <a:srgbClr val="FFFFFF"/>
              </a:highlight>
            </a:endParaRPr>
          </a:p>
          <a:p>
            <a:pPr indent="-301625" lvl="0" marL="457200" rtl="0" algn="l">
              <a:lnSpc>
                <a:spcPct val="115000"/>
              </a:lnSpc>
              <a:spcBef>
                <a:spcPts val="0"/>
              </a:spcBef>
              <a:spcAft>
                <a:spcPts val="0"/>
              </a:spcAft>
              <a:buClr>
                <a:srgbClr val="212529"/>
              </a:buClr>
              <a:buSzPts val="1150"/>
              <a:buAutoNum type="arabicPeriod"/>
            </a:pPr>
            <a:r>
              <a:rPr b="1" lang="vi" sz="1300">
                <a:solidFill>
                  <a:srgbClr val="212529"/>
                </a:solidFill>
                <a:highlight>
                  <a:srgbClr val="FFFFFF"/>
                </a:highlight>
              </a:rPr>
              <a:t>Sau khi nhận được request(yêu cầu) DispatcherServlet sẽ chuyển yêu cầu đó tới Controller bằng các cơ chế mapping mà ta khai báo trong Handler Mapping. Có 4 cách chúng ta có thể dùng để mapping một request vào controller tương ứng</a:t>
            </a:r>
            <a:endParaRPr b="1" sz="1300">
              <a:solidFill>
                <a:srgbClr val="212529"/>
              </a:solidFill>
              <a:highlight>
                <a:srgbClr val="FFFFFF"/>
              </a:highlight>
            </a:endParaRPr>
          </a:p>
          <a:p>
            <a:pPr indent="0" lvl="0" marL="457200" rtl="0" algn="l">
              <a:lnSpc>
                <a:spcPct val="115000"/>
              </a:lnSpc>
              <a:spcBef>
                <a:spcPts val="1400"/>
              </a:spcBef>
              <a:spcAft>
                <a:spcPts val="0"/>
              </a:spcAft>
              <a:buNone/>
            </a:pPr>
            <a:r>
              <a:t/>
            </a:r>
            <a:endParaRPr sz="1250">
              <a:solidFill>
                <a:srgbClr val="1B1B1B"/>
              </a:solidFill>
              <a:highlight>
                <a:srgbClr val="FFFFFF"/>
              </a:highlight>
            </a:endParaRPr>
          </a:p>
          <a:p>
            <a:pPr indent="0" lvl="0" marL="0" rtl="0" algn="l">
              <a:spcBef>
                <a:spcPts val="7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2f0caf3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2f0caf3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09cc923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09cc923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09cc923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09cc923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a2342c8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a2342c8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a5569248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a556924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2f0caf3a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2f0caf3a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2f0caf3a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2f0caf3a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Dependency Inject là 1 kỹ thuật, 1 design pattern cho phép xóa bỏ sự phụ thuộc hard-code và làm cho ứng dụng dễ mở rộng và maintain hơn.</a:t>
            </a:r>
            <a:endParaRPr/>
          </a:p>
          <a:p>
            <a:pPr indent="0" lvl="0" marL="0" rtl="0" algn="l">
              <a:spcBef>
                <a:spcPts val="0"/>
              </a:spcBef>
              <a:spcAft>
                <a:spcPts val="0"/>
              </a:spcAft>
              <a:buNone/>
            </a:pPr>
            <a:r>
              <a:rPr lang="vi"/>
              <a:t>Aspect Oriented Programming: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2f0caf3a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2f0caf3a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2f0caf3a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2f0caf3a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2f0caf3a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2f0caf3a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Source Code Pro"/>
              <a:buChar char="-"/>
            </a:pPr>
            <a:r>
              <a:rPr b="1" lang="vi" sz="1200">
                <a:solidFill>
                  <a:srgbClr val="212121"/>
                </a:solidFill>
                <a:highlight>
                  <a:srgbClr val="6DB33F"/>
                </a:highlight>
                <a:latin typeface="Source Code Pro"/>
                <a:ea typeface="Source Code Pro"/>
                <a:cs typeface="Source Code Pro"/>
                <a:sym typeface="Source Code Pro"/>
              </a:rPr>
              <a:t>Core Container</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Spring core, bean cung cấp tính năng IOC và Dependency Injection.</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Spring Context hỗ trợ đa ngôn ngữ (internationalization), các tính năng Java EE như EJB, JMX.</a:t>
            </a:r>
            <a:endParaRPr b="1" sz="1200">
              <a:solidFill>
                <a:srgbClr val="21212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rPr b="1" lang="vi" sz="1200">
                <a:solidFill>
                  <a:srgbClr val="212121"/>
                </a:solidFill>
                <a:highlight>
                  <a:srgbClr val="6DB33F"/>
                </a:highlight>
                <a:latin typeface="Source Code Pro"/>
                <a:ea typeface="Source Code Pro"/>
                <a:cs typeface="Source Code Pro"/>
                <a:sym typeface="Source Code Pro"/>
              </a:rPr>
              <a:t>Expression Language được mở rộng từ Expresion Language trong JSP. Nó cung cấp hỗ trợ việc setting/getting giá trị, các method cải tiến cho phép truy cập collections, index, các toán tử logic…</a:t>
            </a:r>
            <a:endParaRPr b="1" sz="1200">
              <a:solidFill>
                <a:srgbClr val="212121"/>
              </a:solidFill>
              <a:highlight>
                <a:srgbClr val="6DB33F"/>
              </a:highlight>
              <a:latin typeface="Source Code Pro"/>
              <a:ea typeface="Source Code Pro"/>
              <a:cs typeface="Source Code Pro"/>
              <a:sym typeface="Source Code Pr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9e48affeb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9e48affeb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e6c320b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e6c320b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9e48affeb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9e48affeb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localhost:8080/metho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sz="6000"/>
              <a:t>Spring Java FramewORK</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Instrumentation</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vi">
                <a:solidFill>
                  <a:schemeClr val="accent1"/>
                </a:solidFill>
                <a:latin typeface="Source Code Pro SemiBold"/>
                <a:ea typeface="Source Code Pro SemiBold"/>
                <a:cs typeface="Source Code Pro SemiBold"/>
                <a:sym typeface="Source Code Pro SemiBold"/>
              </a:rPr>
              <a:t>"Instrumentation" trong Spring là một tính năng cho phép chia sẻ thông tin về hiệu suất và tài nguyên của một ứng dụng Java. Nó cho phép các lớp instrumented (được giám sát) được theo dõi để biết được các hoạt động tài nguyên như thế nào và giúp các lập trình viên tìm ra các khu vực ứng dụng có thể tối ưu hóa hiệu suất.</a:t>
            </a:r>
            <a:endParaRPr>
              <a:solidFill>
                <a:schemeClr val="accent1"/>
              </a:solidFill>
              <a:latin typeface="Source Code Pro SemiBold"/>
              <a:ea typeface="Source Code Pro SemiBold"/>
              <a:cs typeface="Source Code Pro SemiBold"/>
              <a:sym typeface="Source Code Pro SemiBold"/>
            </a:endParaRPr>
          </a:p>
          <a:p>
            <a:pPr indent="0" lvl="0" marL="0" rtl="0" algn="l">
              <a:spcBef>
                <a:spcPts val="1200"/>
              </a:spcBef>
              <a:spcAft>
                <a:spcPts val="0"/>
              </a:spcAft>
              <a:buNone/>
            </a:pPr>
            <a:r>
              <a:rPr lang="vi">
                <a:solidFill>
                  <a:schemeClr val="accent1"/>
                </a:solidFill>
                <a:latin typeface="Source Code Pro SemiBold"/>
                <a:ea typeface="Source Code Pro SemiBold"/>
                <a:cs typeface="Source Code Pro SemiBold"/>
                <a:sym typeface="Source Code Pro SemiBold"/>
              </a:rPr>
              <a:t>Việc sử dụng instrumentation trong Spring thường liên quan đến việc sử dụng AOP (Aspect-Oriented Programming) để bổ sung hoặc thay đổi động vị trí trong code của ứng dụng.</a:t>
            </a:r>
            <a:endParaRPr>
              <a:solidFill>
                <a:schemeClr val="accent1"/>
              </a:solidFill>
              <a:latin typeface="Source Code Pro SemiBold"/>
              <a:ea typeface="Source Code Pro SemiBold"/>
              <a:cs typeface="Source Code Pro SemiBold"/>
              <a:sym typeface="Source Code Pro SemiBold"/>
            </a:endParaRPr>
          </a:p>
          <a:p>
            <a:pPr indent="-325755" lvl="0" marL="457200" rtl="0" algn="l">
              <a:spcBef>
                <a:spcPts val="1200"/>
              </a:spcBef>
              <a:spcAft>
                <a:spcPts val="0"/>
              </a:spcAft>
              <a:buClr>
                <a:schemeClr val="accent1"/>
              </a:buClr>
              <a:buSzPct val="100000"/>
              <a:buFont typeface="Source Code Pro SemiBold"/>
              <a:buChar char="-"/>
            </a:pPr>
            <a:r>
              <a:rPr lang="vi">
                <a:solidFill>
                  <a:schemeClr val="accent1"/>
                </a:solidFill>
                <a:latin typeface="Source Code Pro SemiBold"/>
                <a:ea typeface="Source Code Pro SemiBold"/>
                <a:cs typeface="Source Code Pro SemiBold"/>
                <a:sym typeface="Source Code Pro SemiBold"/>
              </a:rPr>
              <a:t> Ví dụ: sử dụng instrumentation và AOP có thể giúp giảm thời gian phản hồi của ứng dụng bằng cách giảm thời gian chờ đợi hoặc số lần chia sẻ tài nguyên giữa các luồng xử lý khác nhau.</a:t>
            </a:r>
            <a:endParaRPr>
              <a:solidFill>
                <a:schemeClr val="accent1"/>
              </a:solidFill>
              <a:latin typeface="Source Code Pro SemiBold"/>
              <a:ea typeface="Source Code Pro SemiBold"/>
              <a:cs typeface="Source Code Pro SemiBold"/>
              <a:sym typeface="Source Code Pro SemiBold"/>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vi" sz="3500">
                <a:solidFill>
                  <a:srgbClr val="1B1B1B"/>
                </a:solidFill>
                <a:latin typeface="Source Code Pro"/>
                <a:ea typeface="Source Code Pro"/>
                <a:cs typeface="Source Code Pro"/>
                <a:sym typeface="Source Code Pro"/>
              </a:rPr>
              <a:t>Messaging</a:t>
            </a:r>
            <a:endParaRPr sz="5900">
              <a:solidFill>
                <a:srgbClr val="1B1B1B"/>
              </a:solidFill>
            </a:endParaRPr>
          </a:p>
        </p:txBody>
      </p:sp>
      <p:sp>
        <p:nvSpPr>
          <p:cNvPr id="116" name="Google Shape;116;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Font typeface="Source Code Pro SemiBold"/>
              <a:buChar char="-"/>
            </a:pPr>
            <a:r>
              <a:rPr lang="vi">
                <a:solidFill>
                  <a:schemeClr val="accent1"/>
                </a:solidFill>
                <a:latin typeface="Source Code Pro SemiBold"/>
                <a:ea typeface="Source Code Pro SemiBold"/>
                <a:cs typeface="Source Code Pro SemiBold"/>
                <a:sym typeface="Source Code Pro SemiBold"/>
              </a:rPr>
              <a:t>Messaging trong Spring là một tính năng trong Spring Framework cho phép ứng dụng tương tác với các message broker và gửi/nhận các tin nhắn giữa các thành phần khác nhau của ứng dụng. </a:t>
            </a:r>
            <a:endParaRPr>
              <a:solidFill>
                <a:schemeClr val="accent1"/>
              </a:solidFill>
              <a:latin typeface="Source Code Pro SemiBold"/>
              <a:ea typeface="Source Code Pro SemiBold"/>
              <a:cs typeface="Source Code Pro SemiBold"/>
              <a:sym typeface="Source Code Pro SemiBold"/>
            </a:endParaRPr>
          </a:p>
          <a:p>
            <a:pPr indent="0" lvl="0" marL="914400" rtl="0" algn="l">
              <a:spcBef>
                <a:spcPts val="1200"/>
              </a:spcBef>
              <a:spcAft>
                <a:spcPts val="1200"/>
              </a:spcAft>
              <a:buNone/>
            </a:pPr>
            <a:r>
              <a:rPr lang="vi">
                <a:solidFill>
                  <a:schemeClr val="accent1"/>
                </a:solidFill>
                <a:latin typeface="Source Code Pro SemiBold"/>
                <a:ea typeface="Source Code Pro SemiBold"/>
                <a:cs typeface="Source Code Pro SemiBold"/>
                <a:sym typeface="Source Code Pro SemiBold"/>
              </a:rPr>
              <a:t>Ví dụ: bạn có thể sử dụng Spring AMQP để gửi/nhận tin nhắn với RabbitMQ hoặc sử dụng Spring JMS để tương tác với một message broker ActiveMQ.</a:t>
            </a:r>
            <a:endParaRPr>
              <a:solidFill>
                <a:schemeClr val="accent1"/>
              </a:solidFill>
              <a:latin typeface="Source Code Pro SemiBold"/>
              <a:ea typeface="Source Code Pro SemiBold"/>
              <a:cs typeface="Source Code Pro SemiBold"/>
              <a:sym typeface="Source Code Pro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20" name="Shape 120"/>
        <p:cNvGrpSpPr/>
        <p:nvPr/>
      </p:nvGrpSpPr>
      <p:grpSpPr>
        <a:xfrm>
          <a:off x="0" y="0"/>
          <a:ext cx="0" cy="0"/>
          <a:chOff x="0" y="0"/>
          <a:chExt cx="0" cy="0"/>
        </a:xfrm>
      </p:grpSpPr>
      <p:sp>
        <p:nvSpPr>
          <p:cNvPr id="121" name="Google Shape;121;p24"/>
          <p:cNvSpPr txBox="1"/>
          <p:nvPr/>
        </p:nvSpPr>
        <p:spPr>
          <a:xfrm>
            <a:off x="172575" y="174875"/>
            <a:ext cx="654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500">
                <a:solidFill>
                  <a:schemeClr val="lt1"/>
                </a:solidFill>
                <a:latin typeface="Source Code Pro ExtraBold"/>
                <a:ea typeface="Source Code Pro ExtraBold"/>
                <a:cs typeface="Source Code Pro ExtraBold"/>
                <a:sym typeface="Source Code Pro ExtraBold"/>
              </a:rPr>
              <a:t> </a:t>
            </a:r>
            <a:endParaRPr sz="2500">
              <a:solidFill>
                <a:schemeClr val="lt1"/>
              </a:solidFill>
              <a:latin typeface="Source Code Pro ExtraBold"/>
              <a:ea typeface="Source Code Pro ExtraBold"/>
              <a:cs typeface="Source Code Pro ExtraBold"/>
              <a:sym typeface="Source Code Pro ExtraBold"/>
            </a:endParaRPr>
          </a:p>
        </p:txBody>
      </p:sp>
      <p:sp>
        <p:nvSpPr>
          <p:cNvPr id="122" name="Google Shape;122;p24"/>
          <p:cNvSpPr txBox="1"/>
          <p:nvPr/>
        </p:nvSpPr>
        <p:spPr>
          <a:xfrm>
            <a:off x="203100" y="668975"/>
            <a:ext cx="839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solidFill>
                <a:schemeClr val="accent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t/>
            </a:r>
            <a:endParaRPr sz="1100">
              <a:latin typeface="Source Code Pro"/>
              <a:ea typeface="Source Code Pro"/>
              <a:cs typeface="Source Code Pro"/>
              <a:sym typeface="Source Code Pro"/>
            </a:endParaRPr>
          </a:p>
        </p:txBody>
      </p:sp>
      <p:sp>
        <p:nvSpPr>
          <p:cNvPr id="123" name="Google Shape;123;p24"/>
          <p:cNvSpPr txBox="1"/>
          <p:nvPr/>
        </p:nvSpPr>
        <p:spPr>
          <a:xfrm>
            <a:off x="232500" y="174875"/>
            <a:ext cx="654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500">
                <a:solidFill>
                  <a:schemeClr val="lt1"/>
                </a:solidFill>
                <a:latin typeface="Source Code Pro ExtraBold"/>
                <a:ea typeface="Source Code Pro ExtraBold"/>
                <a:cs typeface="Source Code Pro ExtraBold"/>
                <a:sym typeface="Source Code Pro ExtraBold"/>
              </a:rPr>
              <a:t>Core Container</a:t>
            </a:r>
            <a:endParaRPr sz="2500">
              <a:solidFill>
                <a:schemeClr val="lt1"/>
              </a:solidFill>
              <a:latin typeface="Source Code Pro ExtraBold"/>
              <a:ea typeface="Source Code Pro ExtraBold"/>
              <a:cs typeface="Source Code Pro ExtraBold"/>
              <a:sym typeface="Source Code Pro ExtraBold"/>
            </a:endParaRPr>
          </a:p>
        </p:txBody>
      </p:sp>
      <p:sp>
        <p:nvSpPr>
          <p:cNvPr id="124" name="Google Shape;124;p24"/>
          <p:cNvSpPr txBox="1"/>
          <p:nvPr/>
        </p:nvSpPr>
        <p:spPr>
          <a:xfrm>
            <a:off x="406050" y="668075"/>
            <a:ext cx="83907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Source Code Pro"/>
              <a:buChar char="-"/>
            </a:pPr>
            <a:r>
              <a:rPr b="1" lang="vi" sz="1700">
                <a:solidFill>
                  <a:schemeClr val="accent1"/>
                </a:solidFill>
                <a:highlight>
                  <a:srgbClr val="6DB33F"/>
                </a:highlight>
                <a:latin typeface="Source Code Pro"/>
                <a:ea typeface="Source Code Pro"/>
                <a:cs typeface="Source Code Pro"/>
                <a:sym typeface="Source Code Pro"/>
              </a:rPr>
              <a:t>IoC (Inversion of Control): là một design pattern trong đó các phần viết được tùy chỉnh trong chương trình nhận luồng dữ liệu từ framework. Các phần mềm có kiến trúc này sẽ có quyền đảo ngược kiểm soát so với lập trình thủ tục. Có nghĩa là, framework sẽ gọi các mã tùy chỉnh, hoặc mã chi tiết cho nhiệm vụ </a:t>
            </a:r>
            <a:endParaRPr b="1" sz="1700">
              <a:solidFill>
                <a:schemeClr val="accent1"/>
              </a:solidFill>
              <a:highlight>
                <a:srgbClr val="6DB33F"/>
              </a:highlight>
              <a:latin typeface="Source Code Pro"/>
              <a:ea typeface="Source Code Pro"/>
              <a:cs typeface="Source Code Pro"/>
              <a:sym typeface="Source Code Pro"/>
            </a:endParaRPr>
          </a:p>
          <a:p>
            <a:pPr indent="-336550" lvl="0" marL="457200" rtl="0" algn="l">
              <a:spcBef>
                <a:spcPts val="0"/>
              </a:spcBef>
              <a:spcAft>
                <a:spcPts val="0"/>
              </a:spcAft>
              <a:buSzPts val="1700"/>
              <a:buFont typeface="Source Code Pro"/>
              <a:buChar char="-"/>
            </a:pPr>
            <a:r>
              <a:rPr b="1" lang="vi" sz="1700">
                <a:solidFill>
                  <a:schemeClr val="accent1"/>
                </a:solidFill>
                <a:highlight>
                  <a:srgbClr val="6DB33F"/>
                </a:highlight>
                <a:latin typeface="Source Code Pro"/>
                <a:ea typeface="Source Code Pro"/>
                <a:cs typeface="Source Code Pro"/>
                <a:sym typeface="Source Code Pro"/>
              </a:rPr>
              <a:t>DI</a:t>
            </a:r>
            <a:r>
              <a:rPr b="1" lang="vi" sz="1700">
                <a:solidFill>
                  <a:schemeClr val="accent1"/>
                </a:solidFill>
                <a:highlight>
                  <a:srgbClr val="6DB33F"/>
                </a:highlight>
                <a:latin typeface="Source Code Pro"/>
                <a:ea typeface="Source Code Pro"/>
                <a:cs typeface="Source Code Pro"/>
                <a:sym typeface="Source Code Pro"/>
              </a:rPr>
              <a:t> (Dependency Injection): là một design pattern trong đó một đối tượng hoặc một chức năng nhận các đối tượng, chức năng khác mà nó phụ thuộc vào. Là một dạng của IoC. Mục đích là tách biệt các ràng buộc, các quan hệ từ đó dẫn đến ghép nối lỏng lẻo(loose coupling)  </a:t>
            </a:r>
            <a:endParaRPr sz="1100">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28" name="Shape 128"/>
        <p:cNvGrpSpPr/>
        <p:nvPr/>
      </p:nvGrpSpPr>
      <p:grpSpPr>
        <a:xfrm>
          <a:off x="0" y="0"/>
          <a:ext cx="0" cy="0"/>
          <a:chOff x="0" y="0"/>
          <a:chExt cx="0" cy="0"/>
        </a:xfrm>
      </p:grpSpPr>
      <p:sp>
        <p:nvSpPr>
          <p:cNvPr id="129" name="Google Shape;129;p25"/>
          <p:cNvSpPr txBox="1"/>
          <p:nvPr/>
        </p:nvSpPr>
        <p:spPr>
          <a:xfrm>
            <a:off x="172575" y="174875"/>
            <a:ext cx="654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500">
                <a:solidFill>
                  <a:schemeClr val="lt1"/>
                </a:solidFill>
                <a:latin typeface="Source Code Pro ExtraBold"/>
                <a:ea typeface="Source Code Pro ExtraBold"/>
                <a:cs typeface="Source Code Pro ExtraBold"/>
                <a:sym typeface="Source Code Pro ExtraBold"/>
              </a:rPr>
              <a:t> </a:t>
            </a:r>
            <a:endParaRPr sz="2500">
              <a:solidFill>
                <a:schemeClr val="lt1"/>
              </a:solidFill>
              <a:latin typeface="Source Code Pro ExtraBold"/>
              <a:ea typeface="Source Code Pro ExtraBold"/>
              <a:cs typeface="Source Code Pro ExtraBold"/>
              <a:sym typeface="Source Code Pro ExtraBold"/>
            </a:endParaRPr>
          </a:p>
        </p:txBody>
      </p:sp>
      <p:sp>
        <p:nvSpPr>
          <p:cNvPr id="130" name="Google Shape;130;p25"/>
          <p:cNvSpPr txBox="1"/>
          <p:nvPr/>
        </p:nvSpPr>
        <p:spPr>
          <a:xfrm>
            <a:off x="203100" y="668975"/>
            <a:ext cx="839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solidFill>
                <a:schemeClr val="accent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t/>
            </a:r>
            <a:endParaRPr sz="1100">
              <a:latin typeface="Source Code Pro"/>
              <a:ea typeface="Source Code Pro"/>
              <a:cs typeface="Source Code Pro"/>
              <a:sym typeface="Source Code Pro"/>
            </a:endParaRPr>
          </a:p>
        </p:txBody>
      </p:sp>
      <p:sp>
        <p:nvSpPr>
          <p:cNvPr id="131" name="Google Shape;131;p25"/>
          <p:cNvSpPr txBox="1"/>
          <p:nvPr/>
        </p:nvSpPr>
        <p:spPr>
          <a:xfrm>
            <a:off x="232500" y="174875"/>
            <a:ext cx="654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2500">
                <a:solidFill>
                  <a:schemeClr val="lt1"/>
                </a:solidFill>
                <a:latin typeface="Source Code Pro ExtraBold"/>
                <a:ea typeface="Source Code Pro ExtraBold"/>
                <a:cs typeface="Source Code Pro ExtraBold"/>
                <a:sym typeface="Source Code Pro ExtraBold"/>
              </a:rPr>
              <a:t>Core Container</a:t>
            </a:r>
            <a:endParaRPr sz="2500">
              <a:solidFill>
                <a:schemeClr val="lt1"/>
              </a:solidFill>
              <a:latin typeface="Source Code Pro ExtraBold"/>
              <a:ea typeface="Source Code Pro ExtraBold"/>
              <a:cs typeface="Source Code Pro ExtraBold"/>
              <a:sym typeface="Source Code Pro ExtraBold"/>
            </a:endParaRPr>
          </a:p>
        </p:txBody>
      </p:sp>
      <p:sp>
        <p:nvSpPr>
          <p:cNvPr id="132" name="Google Shape;132;p25"/>
          <p:cNvSpPr txBox="1"/>
          <p:nvPr/>
        </p:nvSpPr>
        <p:spPr>
          <a:xfrm>
            <a:off x="406050" y="668075"/>
            <a:ext cx="83907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ource Code Pro"/>
              <a:buChar char="-"/>
            </a:pPr>
            <a:r>
              <a:rPr b="1" lang="vi" sz="1600">
                <a:solidFill>
                  <a:schemeClr val="accent1"/>
                </a:solidFill>
                <a:highlight>
                  <a:srgbClr val="6DB33F"/>
                </a:highlight>
                <a:latin typeface="Source Code Pro"/>
                <a:ea typeface="Source Code Pro"/>
                <a:cs typeface="Source Code Pro"/>
                <a:sym typeface="Source Code Pro"/>
              </a:rPr>
              <a:t>Beans: là các đối tượng(Controller, Service, Repository hoặc DAO) trong Spring framework, được tạo ra và quản lý bởi container Spring, thường được cấu hình thông qua XML hoặc bằng cách sử dụng các annotations như @Component @Bean. Beans có thể có các phụ thuộc vào các đối tượng khác và Spring sẽ đảm bảo các phụ thuộc này được đưa vào Bean 1 cách hợp lý thông qua DI</a:t>
            </a:r>
            <a:endParaRPr b="1" sz="1600">
              <a:solidFill>
                <a:schemeClr val="accent1"/>
              </a:solidFill>
              <a:highlight>
                <a:srgbClr val="6DB33F"/>
              </a:highlight>
              <a:latin typeface="Source Code Pro"/>
              <a:ea typeface="Source Code Pro"/>
              <a:cs typeface="Source Code Pro"/>
              <a:sym typeface="Source Code Pro"/>
            </a:endParaRPr>
          </a:p>
          <a:p>
            <a:pPr indent="-330200" lvl="0" marL="457200" rtl="0" algn="l">
              <a:spcBef>
                <a:spcPts val="0"/>
              </a:spcBef>
              <a:spcAft>
                <a:spcPts val="0"/>
              </a:spcAft>
              <a:buSzPts val="1600"/>
              <a:buFont typeface="Source Code Pro"/>
              <a:buChar char="-"/>
            </a:pPr>
            <a:r>
              <a:rPr b="1" lang="vi" sz="1600">
                <a:solidFill>
                  <a:schemeClr val="accent1"/>
                </a:solidFill>
                <a:highlight>
                  <a:srgbClr val="6DB33F"/>
                </a:highlight>
                <a:latin typeface="Source Code Pro"/>
                <a:ea typeface="Source Code Pro"/>
                <a:cs typeface="Source Code Pro"/>
                <a:sym typeface="Source Code Pro"/>
              </a:rPr>
              <a:t>Context: bao gồm Application Context, Servlet Context</a:t>
            </a:r>
            <a:endParaRPr b="1" sz="1600">
              <a:solidFill>
                <a:schemeClr val="accent1"/>
              </a:solidFill>
              <a:highlight>
                <a:srgbClr val="6DB33F"/>
              </a:highlight>
              <a:latin typeface="Source Code Pro"/>
              <a:ea typeface="Source Code Pro"/>
              <a:cs typeface="Source Code Pro"/>
              <a:sym typeface="Source Code Pro"/>
            </a:endParaRPr>
          </a:p>
          <a:p>
            <a:pPr indent="-330200" lvl="0" marL="914400" rtl="0" algn="l">
              <a:spcBef>
                <a:spcPts val="0"/>
              </a:spcBef>
              <a:spcAft>
                <a:spcPts val="0"/>
              </a:spcAft>
              <a:buClr>
                <a:schemeClr val="accent1"/>
              </a:buClr>
              <a:buSzPts val="1600"/>
              <a:buFont typeface="Source Code Pro"/>
              <a:buChar char="+"/>
            </a:pPr>
            <a:r>
              <a:rPr b="1" lang="vi" sz="1600">
                <a:solidFill>
                  <a:schemeClr val="accent1"/>
                </a:solidFill>
                <a:highlight>
                  <a:srgbClr val="6DB33F"/>
                </a:highlight>
                <a:latin typeface="Source Code Pro"/>
                <a:ea typeface="Source Code Pro"/>
                <a:cs typeface="Source Code Pro"/>
                <a:sym typeface="Source Code Pro"/>
              </a:rPr>
              <a:t>Application Context: </a:t>
            </a:r>
            <a:r>
              <a:rPr b="1" lang="vi" sz="1600">
                <a:solidFill>
                  <a:srgbClr val="1B1B1B"/>
                </a:solidFill>
                <a:highlight>
                  <a:srgbClr val="6DB33F"/>
                </a:highlight>
                <a:latin typeface="Source Code Pro"/>
                <a:ea typeface="Source Code Pro"/>
                <a:cs typeface="Source Code Pro"/>
                <a:sym typeface="Source Code Pro"/>
              </a:rPr>
              <a:t>Là nơi chứa toàn bộ các bean của ứng dụng. Application Context được tạo ra khi ứng dụng khởi động và được quản lý bởi container Spring. Trong Spring MVC, file applicationContext.xml chứa các thông tin cấu hình cho Application Context.</a:t>
            </a:r>
            <a:endParaRPr b="1" sz="1600">
              <a:solidFill>
                <a:srgbClr val="1B1B1B"/>
              </a:solidFill>
              <a:highlight>
                <a:srgbClr val="6DB33F"/>
              </a:highlight>
              <a:latin typeface="Source Code Pro"/>
              <a:ea typeface="Source Code Pro"/>
              <a:cs typeface="Source Code Pro"/>
              <a:sym typeface="Source Code Pro"/>
            </a:endParaRPr>
          </a:p>
          <a:p>
            <a:pPr indent="-330200" lvl="0" marL="914400" rtl="0" algn="l">
              <a:spcBef>
                <a:spcPts val="0"/>
              </a:spcBef>
              <a:spcAft>
                <a:spcPts val="0"/>
              </a:spcAft>
              <a:buClr>
                <a:srgbClr val="1B1B1B"/>
              </a:buClr>
              <a:buSzPts val="1600"/>
              <a:buFont typeface="Source Code Pro"/>
              <a:buChar char="+"/>
            </a:pPr>
            <a:r>
              <a:rPr b="1" lang="vi" sz="1600">
                <a:solidFill>
                  <a:srgbClr val="1B1B1B"/>
                </a:solidFill>
                <a:highlight>
                  <a:srgbClr val="6DB33F"/>
                </a:highlight>
                <a:latin typeface="Source Code Pro"/>
                <a:ea typeface="Source Code Pro"/>
                <a:cs typeface="Source Code Pro"/>
                <a:sym typeface="Source Code Pro"/>
              </a:rPr>
              <a:t>Servlet Context: Là nơi chứa các bean cụ thể cho một Servlet trong ứng dụng. Mỗi Servlet sẽ có một Servlet Context riêng. Trong Spring MVC, file spring-servlet.xml chứa các thông tin cấu hình cho Servlet Context.</a:t>
            </a:r>
            <a:endParaRPr b="1" sz="1600">
              <a:solidFill>
                <a:srgbClr val="1B1B1B"/>
              </a:solidFill>
              <a:highlight>
                <a:srgbClr val="6DB33F"/>
              </a:highlight>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36" name="Shape 136"/>
        <p:cNvGrpSpPr/>
        <p:nvPr/>
      </p:nvGrpSpPr>
      <p:grpSpPr>
        <a:xfrm>
          <a:off x="0" y="0"/>
          <a:ext cx="0" cy="0"/>
          <a:chOff x="0" y="0"/>
          <a:chExt cx="0" cy="0"/>
        </a:xfrm>
      </p:grpSpPr>
      <p:sp>
        <p:nvSpPr>
          <p:cNvPr id="137" name="Google Shape;137;p26"/>
          <p:cNvSpPr txBox="1"/>
          <p:nvPr/>
        </p:nvSpPr>
        <p:spPr>
          <a:xfrm>
            <a:off x="172575" y="174875"/>
            <a:ext cx="654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000">
                <a:solidFill>
                  <a:schemeClr val="lt1"/>
                </a:solidFill>
                <a:latin typeface="Source Code Pro ExtraBold"/>
                <a:ea typeface="Source Code Pro ExtraBold"/>
                <a:cs typeface="Source Code Pro ExtraBold"/>
                <a:sym typeface="Source Code Pro ExtraBold"/>
              </a:rPr>
              <a:t>Web</a:t>
            </a:r>
            <a:endParaRPr sz="3000">
              <a:solidFill>
                <a:schemeClr val="lt1"/>
              </a:solidFill>
              <a:latin typeface="Source Code Pro ExtraBold"/>
              <a:ea typeface="Source Code Pro ExtraBold"/>
              <a:cs typeface="Source Code Pro ExtraBold"/>
              <a:sym typeface="Source Code Pro ExtraBold"/>
            </a:endParaRPr>
          </a:p>
        </p:txBody>
      </p:sp>
      <p:sp>
        <p:nvSpPr>
          <p:cNvPr id="138" name="Google Shape;138;p26"/>
          <p:cNvSpPr txBox="1"/>
          <p:nvPr/>
        </p:nvSpPr>
        <p:spPr>
          <a:xfrm>
            <a:off x="240750" y="821375"/>
            <a:ext cx="8390700" cy="1015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Source Code Pro"/>
              <a:buChar char="-"/>
            </a:pPr>
            <a:r>
              <a:rPr b="1" lang="vi" sz="2000">
                <a:latin typeface="Source Code Pro"/>
                <a:ea typeface="Source Code Pro"/>
                <a:cs typeface="Source Code Pro"/>
                <a:sym typeface="Source Code Pro"/>
              </a:rPr>
              <a:t>Web: </a:t>
            </a:r>
            <a:r>
              <a:rPr b="1" lang="vi" sz="2000">
                <a:solidFill>
                  <a:schemeClr val="accent1"/>
                </a:solidFill>
                <a:highlight>
                  <a:srgbClr val="6DB33F"/>
                </a:highlight>
                <a:latin typeface="Source Code Pro"/>
                <a:ea typeface="Source Code Pro"/>
                <a:cs typeface="Source Code Pro"/>
                <a:sym typeface="Source Code Pro"/>
              </a:rPr>
              <a:t>cung cấp các tính năng tích hợp hướng web cơ bản. </a:t>
            </a:r>
            <a:endParaRPr b="1" sz="2000">
              <a:solidFill>
                <a:schemeClr val="accent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139" name="Google Shape;139;p26"/>
          <p:cNvSpPr txBox="1"/>
          <p:nvPr/>
        </p:nvSpPr>
        <p:spPr>
          <a:xfrm>
            <a:off x="341875" y="1837175"/>
            <a:ext cx="80865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Source Code Pro"/>
              <a:buChar char="-"/>
            </a:pPr>
            <a:r>
              <a:rPr b="1" lang="vi" sz="2000">
                <a:highlight>
                  <a:srgbClr val="6DB33F"/>
                </a:highlight>
                <a:latin typeface="Source Code Pro"/>
                <a:ea typeface="Source Code Pro"/>
                <a:cs typeface="Source Code Pro"/>
                <a:sym typeface="Source Code Pro"/>
              </a:rPr>
              <a:t>Web-Portlet: cung cấp các implementation MVC được sử dụng và ánh xạ các chức năng của Servlet  </a:t>
            </a:r>
            <a:endParaRPr b="1" sz="2000">
              <a:highlight>
                <a:srgbClr val="6DB33F"/>
              </a:highlight>
              <a:latin typeface="Source Code Pro"/>
              <a:ea typeface="Source Code Pro"/>
              <a:cs typeface="Source Code Pro"/>
              <a:sym typeface="Source Code Pro"/>
            </a:endParaRPr>
          </a:p>
        </p:txBody>
      </p:sp>
      <p:sp>
        <p:nvSpPr>
          <p:cNvPr id="140" name="Google Shape;140;p26"/>
          <p:cNvSpPr txBox="1"/>
          <p:nvPr/>
        </p:nvSpPr>
        <p:spPr>
          <a:xfrm>
            <a:off x="240750" y="2942950"/>
            <a:ext cx="8390700" cy="1015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Source Code Pro"/>
              <a:buChar char="-"/>
            </a:pPr>
            <a:r>
              <a:rPr b="1" lang="vi" sz="2000">
                <a:latin typeface="Source Code Pro"/>
                <a:ea typeface="Source Code Pro"/>
                <a:cs typeface="Source Code Pro"/>
                <a:sym typeface="Source Code Pro"/>
              </a:rPr>
              <a:t>Web-Servlet: </a:t>
            </a:r>
            <a:r>
              <a:rPr b="1" lang="vi" sz="2000">
                <a:solidFill>
                  <a:schemeClr val="accent1"/>
                </a:solidFill>
                <a:highlight>
                  <a:srgbClr val="6DB33F"/>
                </a:highlight>
                <a:latin typeface="Source Code Pro"/>
                <a:ea typeface="Source Code Pro"/>
                <a:cs typeface="Source Code Pro"/>
                <a:sym typeface="Source Code Pro"/>
              </a:rPr>
              <a:t>chứa các implementation của Spring’s MVC cho ứng dụng web</a:t>
            </a:r>
            <a:endParaRPr b="1" sz="2000">
              <a:solidFill>
                <a:schemeClr val="accent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3. </a:t>
            </a:r>
            <a:r>
              <a:rPr lang="vi" sz="4533"/>
              <a:t>Spring MVC</a:t>
            </a:r>
            <a:endParaRPr sz="4533"/>
          </a:p>
        </p:txBody>
      </p:sp>
      <p:sp>
        <p:nvSpPr>
          <p:cNvPr id="146" name="Google Shape;146;p27"/>
          <p:cNvSpPr txBox="1"/>
          <p:nvPr>
            <p:ph idx="1" type="body"/>
          </p:nvPr>
        </p:nvSpPr>
        <p:spPr>
          <a:xfrm>
            <a:off x="311700" y="1486775"/>
            <a:ext cx="8520600" cy="3340200"/>
          </a:xfrm>
          <a:prstGeom prst="rect">
            <a:avLst/>
          </a:prstGeom>
        </p:spPr>
        <p:txBody>
          <a:bodyPr anchorCtr="0" anchor="t" bIns="91425" lIns="91425" spcFirstLastPara="1" rIns="91425" wrap="square" tIns="91425">
            <a:normAutofit fontScale="85000"/>
          </a:bodyPr>
          <a:lstStyle/>
          <a:p>
            <a:pPr indent="-336550" lvl="0" marL="457200" rtl="0" algn="l">
              <a:spcBef>
                <a:spcPts val="0"/>
              </a:spcBef>
              <a:spcAft>
                <a:spcPts val="0"/>
              </a:spcAft>
              <a:buClr>
                <a:schemeClr val="accent1"/>
              </a:buClr>
              <a:buSzPct val="100000"/>
              <a:buChar char="-"/>
            </a:pPr>
            <a:r>
              <a:rPr b="1" lang="vi" sz="2000">
                <a:solidFill>
                  <a:schemeClr val="accent1"/>
                </a:solidFill>
              </a:rPr>
              <a:t>Là một mẫu kiến trúc chia nhỏ ứng dụng thành 3 lớp chính: M(Model)-V(View)-C(Controller). Điều này giúp tách biệt các cách biểu diễn thông tin bên trong ứng dụng với cách thông tin được trình bày và chấp nhận từ người dùng. Mỗi thành phần thực hiện một chức năng cụ thể cho ứng dụng:</a:t>
            </a:r>
            <a:endParaRPr b="1" sz="2000">
              <a:solidFill>
                <a:schemeClr val="accent1"/>
              </a:solidFill>
            </a:endParaRPr>
          </a:p>
          <a:p>
            <a:pPr indent="-336550" lvl="1" marL="914400" rtl="0" algn="l">
              <a:spcBef>
                <a:spcPts val="0"/>
              </a:spcBef>
              <a:spcAft>
                <a:spcPts val="0"/>
              </a:spcAft>
              <a:buClr>
                <a:schemeClr val="accent1"/>
              </a:buClr>
              <a:buSzPct val="100000"/>
              <a:buChar char="-"/>
            </a:pPr>
            <a:r>
              <a:rPr b="1" lang="vi" sz="2000">
                <a:solidFill>
                  <a:schemeClr val="accent1"/>
                </a:solidFill>
              </a:rPr>
              <a:t>Model: quản lý dữ liệu, logic, quy tắc của ứng dụng</a:t>
            </a:r>
            <a:endParaRPr b="1" sz="2000">
              <a:solidFill>
                <a:schemeClr val="accent1"/>
              </a:solidFill>
            </a:endParaRPr>
          </a:p>
          <a:p>
            <a:pPr indent="-336550" lvl="1" marL="914400" rtl="0" algn="l">
              <a:spcBef>
                <a:spcPts val="0"/>
              </a:spcBef>
              <a:spcAft>
                <a:spcPts val="0"/>
              </a:spcAft>
              <a:buClr>
                <a:schemeClr val="accent1"/>
              </a:buClr>
              <a:buSzPct val="100000"/>
              <a:buChar char="-"/>
            </a:pPr>
            <a:r>
              <a:rPr b="1" lang="vi" sz="2000">
                <a:solidFill>
                  <a:schemeClr val="accent1"/>
                </a:solidFill>
              </a:rPr>
              <a:t>View: Biểu diễn thông tin </a:t>
            </a:r>
            <a:endParaRPr b="1" sz="2000">
              <a:solidFill>
                <a:schemeClr val="accent1"/>
              </a:solidFill>
            </a:endParaRPr>
          </a:p>
          <a:p>
            <a:pPr indent="-336550" lvl="1" marL="914400" rtl="0" algn="l">
              <a:spcBef>
                <a:spcPts val="0"/>
              </a:spcBef>
              <a:spcAft>
                <a:spcPts val="0"/>
              </a:spcAft>
              <a:buClr>
                <a:schemeClr val="accent1"/>
              </a:buClr>
              <a:buSzPct val="100000"/>
              <a:buChar char="-"/>
            </a:pPr>
            <a:r>
              <a:rPr b="1" lang="vi" sz="2000">
                <a:solidFill>
                  <a:schemeClr val="accent1"/>
                </a:solidFill>
              </a:rPr>
              <a:t>Controller: bộ phận trung gian giữa Model và View. Điều khiển và chuyển đổi thành lệnh cho Model và View</a:t>
            </a:r>
            <a:endParaRPr b="1" sz="2000">
              <a:solidFill>
                <a:schemeClr val="accent1"/>
              </a:solidFill>
            </a:endParaRPr>
          </a:p>
          <a:p>
            <a:pPr indent="0" lvl="0" marL="0" rtl="0" algn="l">
              <a:spcBef>
                <a:spcPts val="1200"/>
              </a:spcBef>
              <a:spcAft>
                <a:spcPts val="1200"/>
              </a:spcAft>
              <a:buNone/>
            </a:pPr>
            <a:r>
              <a:t/>
            </a:r>
            <a:endParaRPr b="1" sz="2000">
              <a:solidFill>
                <a:schemeClr val="accent1"/>
              </a:solidFill>
            </a:endParaRPr>
          </a:p>
        </p:txBody>
      </p:sp>
      <p:sp>
        <p:nvSpPr>
          <p:cNvPr id="147" name="Google Shape;147;p27"/>
          <p:cNvSpPr txBox="1"/>
          <p:nvPr/>
        </p:nvSpPr>
        <p:spPr>
          <a:xfrm>
            <a:off x="311700" y="1030825"/>
            <a:ext cx="39267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vi" sz="2500">
                <a:solidFill>
                  <a:schemeClr val="lt1"/>
                </a:solidFill>
                <a:latin typeface="Source Code Pro"/>
                <a:ea typeface="Source Code Pro"/>
                <a:cs typeface="Source Code Pro"/>
                <a:sym typeface="Source Code Pro"/>
              </a:rPr>
              <a:t>Mô hình MVC</a:t>
            </a:r>
            <a:endParaRPr sz="19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3</a:t>
            </a:r>
            <a:r>
              <a:rPr lang="vi"/>
              <a:t>.</a:t>
            </a:r>
            <a:r>
              <a:rPr lang="vi" sz="4533"/>
              <a:t> Spring MVC</a:t>
            </a:r>
            <a:endParaRPr sz="4533"/>
          </a:p>
        </p:txBody>
      </p:sp>
      <p:sp>
        <p:nvSpPr>
          <p:cNvPr id="153" name="Google Shape;153;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accent1"/>
              </a:buClr>
              <a:buSzPts val="2000"/>
              <a:buChar char="-"/>
            </a:pPr>
            <a:r>
              <a:rPr b="1" lang="vi" sz="2000">
                <a:solidFill>
                  <a:schemeClr val="accent1"/>
                </a:solidFill>
              </a:rPr>
              <a:t>Là framework của Java dùng để xây dựng nên ứng dụng web bằng mô hình MVC.</a:t>
            </a:r>
            <a:endParaRPr b="1" sz="2000">
              <a:solidFill>
                <a:schemeClr val="accent1"/>
              </a:solidFill>
            </a:endParaRPr>
          </a:p>
          <a:p>
            <a:pPr indent="-355600" lvl="0" marL="457200" rtl="0" algn="l">
              <a:spcBef>
                <a:spcPts val="0"/>
              </a:spcBef>
              <a:spcAft>
                <a:spcPts val="0"/>
              </a:spcAft>
              <a:buClr>
                <a:schemeClr val="accent1"/>
              </a:buClr>
              <a:buSzPts val="2000"/>
              <a:buChar char="-"/>
            </a:pPr>
            <a:r>
              <a:rPr b="1" lang="vi" sz="2000">
                <a:solidFill>
                  <a:schemeClr val="accent1"/>
                </a:solidFill>
              </a:rPr>
              <a:t>Implementation tất cả các chức năng cốt lõi của Spring như IoC(Inversion of Control), DI(Dependency Injection.</a:t>
            </a:r>
            <a:endParaRPr b="1" sz="2000">
              <a:solidFill>
                <a:schemeClr val="accent1"/>
              </a:solidFill>
            </a:endParaRPr>
          </a:p>
          <a:p>
            <a:pPr indent="-355600" lvl="0" marL="457200" rtl="0" algn="l">
              <a:spcBef>
                <a:spcPts val="0"/>
              </a:spcBef>
              <a:spcAft>
                <a:spcPts val="0"/>
              </a:spcAft>
              <a:buClr>
                <a:schemeClr val="accent1"/>
              </a:buClr>
              <a:buSzPts val="2000"/>
              <a:buChar char="-"/>
            </a:pPr>
            <a:r>
              <a:rPr b="1" lang="vi" sz="2000">
                <a:solidFill>
                  <a:schemeClr val="accent1"/>
                </a:solidFill>
              </a:rPr>
              <a:t>Cung cấp giải pháp tinh tế để sử dụng MVC với DispatcherServlet</a:t>
            </a:r>
            <a:endParaRPr b="1" sz="20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3. </a:t>
            </a:r>
            <a:r>
              <a:rPr lang="vi" sz="4533"/>
              <a:t>Spring MVC</a:t>
            </a:r>
            <a:endParaRPr sz="4533"/>
          </a:p>
        </p:txBody>
      </p:sp>
      <p:sp>
        <p:nvSpPr>
          <p:cNvPr id="159" name="Google Shape;159;p29"/>
          <p:cNvSpPr txBox="1"/>
          <p:nvPr>
            <p:ph idx="1" type="body"/>
          </p:nvPr>
        </p:nvSpPr>
        <p:spPr>
          <a:xfrm>
            <a:off x="311700" y="1682500"/>
            <a:ext cx="8520600" cy="334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accent1"/>
              </a:buClr>
              <a:buSzPts val="2000"/>
              <a:buChar char="+"/>
            </a:pPr>
            <a:r>
              <a:rPr b="1" lang="vi" sz="2000">
                <a:solidFill>
                  <a:schemeClr val="accent1"/>
                </a:solidFill>
              </a:rPr>
              <a:t>DispatcherServlet: là một Front Controller, xử lý tất cả các yêu cầu và phản hồi từ HTTP.</a:t>
            </a:r>
            <a:endParaRPr b="1" sz="2000">
              <a:solidFill>
                <a:schemeClr val="accent1"/>
              </a:solidFill>
            </a:endParaRPr>
          </a:p>
          <a:p>
            <a:pPr indent="-355600" lvl="0" marL="457200" rtl="0" algn="l">
              <a:spcBef>
                <a:spcPts val="0"/>
              </a:spcBef>
              <a:spcAft>
                <a:spcPts val="0"/>
              </a:spcAft>
              <a:buClr>
                <a:schemeClr val="accent1"/>
              </a:buClr>
              <a:buSzPts val="2000"/>
              <a:buChar char="+"/>
            </a:pPr>
            <a:r>
              <a:rPr b="1" lang="vi" sz="2000">
                <a:solidFill>
                  <a:schemeClr val="accent1"/>
                </a:solidFill>
              </a:rPr>
              <a:t>Handler Mappings: là một giao diện xác định ánh xạ giữa yêu cầu với các đối tượng xử lý. Mặc dù Spring MVC cung cấp một số implementation có sẵn, nhưng các developer cũng có thể tuỳ chỉnh việc ánh xạ. </a:t>
            </a:r>
            <a:endParaRPr b="1" sz="2000">
              <a:solidFill>
                <a:schemeClr val="accent1"/>
              </a:solidFill>
            </a:endParaRPr>
          </a:p>
          <a:p>
            <a:pPr indent="0" lvl="0" marL="0" rtl="0" algn="l">
              <a:spcBef>
                <a:spcPts val="1200"/>
              </a:spcBef>
              <a:spcAft>
                <a:spcPts val="1200"/>
              </a:spcAft>
              <a:buNone/>
            </a:pPr>
            <a:r>
              <a:t/>
            </a:r>
            <a:endParaRPr b="1" sz="2000">
              <a:solidFill>
                <a:schemeClr val="accent1"/>
              </a:solidFill>
            </a:endParaRPr>
          </a:p>
        </p:txBody>
      </p:sp>
      <p:sp>
        <p:nvSpPr>
          <p:cNvPr id="160" name="Google Shape;160;p29"/>
          <p:cNvSpPr txBox="1"/>
          <p:nvPr/>
        </p:nvSpPr>
        <p:spPr>
          <a:xfrm>
            <a:off x="311700" y="1030825"/>
            <a:ext cx="6204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vi" sz="2500">
                <a:solidFill>
                  <a:schemeClr val="lt1"/>
                </a:solidFill>
                <a:latin typeface="Source Code Pro"/>
                <a:ea typeface="Source Code Pro"/>
                <a:cs typeface="Source Code Pro"/>
                <a:sym typeface="Source Code Pro"/>
              </a:rPr>
              <a:t>Các thành phần trong Spring MVC</a:t>
            </a:r>
            <a:endParaRPr sz="19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3. </a:t>
            </a:r>
            <a:r>
              <a:rPr lang="vi" sz="4533"/>
              <a:t>Spring MVC</a:t>
            </a:r>
            <a:endParaRPr sz="4533"/>
          </a:p>
        </p:txBody>
      </p:sp>
      <p:sp>
        <p:nvSpPr>
          <p:cNvPr id="166" name="Google Shape;166;p30"/>
          <p:cNvSpPr txBox="1"/>
          <p:nvPr>
            <p:ph idx="1" type="body"/>
          </p:nvPr>
        </p:nvSpPr>
        <p:spPr>
          <a:xfrm>
            <a:off x="311700" y="1682500"/>
            <a:ext cx="8520600" cy="334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accent1"/>
              </a:buClr>
              <a:buSzPts val="2000"/>
              <a:buChar char="+"/>
            </a:pPr>
            <a:r>
              <a:rPr b="1" lang="vi" sz="2000">
                <a:solidFill>
                  <a:schemeClr val="accent1"/>
                </a:solidFill>
              </a:rPr>
              <a:t>View Resolver</a:t>
            </a:r>
            <a:r>
              <a:rPr b="1" lang="vi" sz="2000">
                <a:solidFill>
                  <a:schemeClr val="accent1"/>
                </a:solidFill>
              </a:rPr>
              <a:t>: cho phép hiển thị các model trong trình duyệt mà không cần thực hiện việc triển khai (implementation) </a:t>
            </a:r>
            <a:endParaRPr b="1" sz="2000">
              <a:solidFill>
                <a:schemeClr val="accent1"/>
              </a:solidFill>
            </a:endParaRPr>
          </a:p>
          <a:p>
            <a:pPr indent="0" lvl="0" marL="0" rtl="0" algn="l">
              <a:spcBef>
                <a:spcPts val="1200"/>
              </a:spcBef>
              <a:spcAft>
                <a:spcPts val="1200"/>
              </a:spcAft>
              <a:buNone/>
            </a:pPr>
            <a:r>
              <a:t/>
            </a:r>
            <a:endParaRPr b="1" sz="2000">
              <a:solidFill>
                <a:schemeClr val="accent1"/>
              </a:solidFill>
            </a:endParaRPr>
          </a:p>
        </p:txBody>
      </p:sp>
      <p:sp>
        <p:nvSpPr>
          <p:cNvPr id="167" name="Google Shape;167;p30"/>
          <p:cNvSpPr txBox="1"/>
          <p:nvPr/>
        </p:nvSpPr>
        <p:spPr>
          <a:xfrm>
            <a:off x="311700" y="1030825"/>
            <a:ext cx="6204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vi" sz="2500">
                <a:solidFill>
                  <a:schemeClr val="lt1"/>
                </a:solidFill>
                <a:latin typeface="Source Code Pro"/>
                <a:ea typeface="Source Code Pro"/>
                <a:cs typeface="Source Code Pro"/>
                <a:sym typeface="Source Code Pro"/>
              </a:rPr>
              <a:t>Các thành phần trong Spring MVC</a:t>
            </a:r>
            <a:endParaRPr sz="19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4</a:t>
            </a:r>
            <a:r>
              <a:rPr lang="vi"/>
              <a:t>. </a:t>
            </a:r>
            <a:r>
              <a:rPr lang="vi" sz="4533"/>
              <a:t>Luồng dữ liệu trong spring mvc</a:t>
            </a:r>
            <a:endParaRPr sz="4533"/>
          </a:p>
        </p:txBody>
      </p:sp>
      <p:sp>
        <p:nvSpPr>
          <p:cNvPr id="173" name="Google Shape;173;p31"/>
          <p:cNvSpPr txBox="1"/>
          <p:nvPr>
            <p:ph idx="1" type="body"/>
          </p:nvPr>
        </p:nvSpPr>
        <p:spPr>
          <a:xfrm>
            <a:off x="311700" y="1682500"/>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2000">
              <a:solidFill>
                <a:schemeClr val="accent1"/>
              </a:solidFill>
            </a:endParaRPr>
          </a:p>
          <a:p>
            <a:pPr indent="0" lvl="0" marL="0" rtl="0" algn="l">
              <a:spcBef>
                <a:spcPts val="1200"/>
              </a:spcBef>
              <a:spcAft>
                <a:spcPts val="1200"/>
              </a:spcAft>
              <a:buNone/>
            </a:pPr>
            <a:r>
              <a:t/>
            </a:r>
            <a:endParaRPr b="1" sz="2000">
              <a:solidFill>
                <a:schemeClr val="accent1"/>
              </a:solidFill>
            </a:endParaRPr>
          </a:p>
        </p:txBody>
      </p:sp>
      <p:sp>
        <p:nvSpPr>
          <p:cNvPr id="174" name="Google Shape;174;p31"/>
          <p:cNvSpPr txBox="1"/>
          <p:nvPr/>
        </p:nvSpPr>
        <p:spPr>
          <a:xfrm>
            <a:off x="311700" y="1030825"/>
            <a:ext cx="39267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sz="1900">
              <a:solidFill>
                <a:schemeClr val="lt1"/>
              </a:solidFill>
            </a:endParaRPr>
          </a:p>
        </p:txBody>
      </p:sp>
      <p:pic>
        <p:nvPicPr>
          <p:cNvPr id="175" name="Google Shape;175;p31"/>
          <p:cNvPicPr preferRelativeResize="0"/>
          <p:nvPr/>
        </p:nvPicPr>
        <p:blipFill>
          <a:blip r:embed="rId3">
            <a:alphaModFix/>
          </a:blip>
          <a:stretch>
            <a:fillRect/>
          </a:stretch>
        </p:blipFill>
        <p:spPr>
          <a:xfrm>
            <a:off x="1238250" y="1093850"/>
            <a:ext cx="6667500" cy="38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265500" y="1081400"/>
            <a:ext cx="4045200" cy="1710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vi"/>
              <a:t>SPRING JAVA FRAMEWORK</a:t>
            </a:r>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vi" sz="2500">
                <a:highlight>
                  <a:schemeClr val="dk1"/>
                </a:highlight>
              </a:rPr>
              <a:t>MỤC LỤC</a:t>
            </a:r>
            <a:endParaRPr sz="2500">
              <a:highlight>
                <a:schemeClr val="dk1"/>
              </a:highlight>
            </a:endParaRPr>
          </a:p>
          <a:p>
            <a:pPr indent="-342900" lvl="0" marL="457200" rtl="0" algn="l">
              <a:spcBef>
                <a:spcPts val="1200"/>
              </a:spcBef>
              <a:spcAft>
                <a:spcPts val="0"/>
              </a:spcAft>
              <a:buSzPts val="1800"/>
              <a:buAutoNum type="arabicPeriod"/>
            </a:pPr>
            <a:r>
              <a:rPr lang="vi">
                <a:highlight>
                  <a:schemeClr val="dk1"/>
                </a:highlight>
              </a:rPr>
              <a:t>Giới thiệu Spring Java Framework</a:t>
            </a:r>
            <a:endParaRPr>
              <a:highlight>
                <a:schemeClr val="dk1"/>
              </a:highlight>
            </a:endParaRPr>
          </a:p>
          <a:p>
            <a:pPr indent="-342900" lvl="0" marL="457200" rtl="0" algn="l">
              <a:spcBef>
                <a:spcPts val="0"/>
              </a:spcBef>
              <a:spcAft>
                <a:spcPts val="0"/>
              </a:spcAft>
              <a:buSzPts val="1800"/>
              <a:buAutoNum type="arabicPeriod"/>
            </a:pPr>
            <a:r>
              <a:rPr lang="vi">
                <a:highlight>
                  <a:schemeClr val="dk1"/>
                </a:highlight>
              </a:rPr>
              <a:t>Các modules của Spring</a:t>
            </a:r>
            <a:endParaRPr>
              <a:highlight>
                <a:schemeClr val="dk1"/>
              </a:highlight>
            </a:endParaRPr>
          </a:p>
          <a:p>
            <a:pPr indent="-342900" lvl="0" marL="457200" rtl="0" algn="l">
              <a:spcBef>
                <a:spcPts val="0"/>
              </a:spcBef>
              <a:spcAft>
                <a:spcPts val="0"/>
              </a:spcAft>
              <a:buSzPts val="1800"/>
              <a:buAutoNum type="arabicPeriod"/>
            </a:pPr>
            <a:r>
              <a:rPr lang="vi">
                <a:highlight>
                  <a:schemeClr val="dk1"/>
                </a:highlight>
              </a:rPr>
              <a:t>Spring MVC</a:t>
            </a:r>
            <a:endParaRPr>
              <a:highlight>
                <a:schemeClr val="dk1"/>
              </a:highlight>
            </a:endParaRPr>
          </a:p>
          <a:p>
            <a:pPr indent="-342900" lvl="0" marL="457200" rtl="0" algn="l">
              <a:spcBef>
                <a:spcPts val="0"/>
              </a:spcBef>
              <a:spcAft>
                <a:spcPts val="0"/>
              </a:spcAft>
              <a:buSzPts val="1800"/>
              <a:buAutoNum type="arabicPeriod"/>
            </a:pPr>
            <a:r>
              <a:rPr lang="vi">
                <a:highlight>
                  <a:schemeClr val="dk1"/>
                </a:highlight>
              </a:rPr>
              <a:t>Luồng dữ liệu trong Spring MVC</a:t>
            </a:r>
            <a:endParaRPr>
              <a:highlight>
                <a:schemeClr val="dk1"/>
              </a:highlight>
            </a:endParaRPr>
          </a:p>
          <a:p>
            <a:pPr indent="-342900" lvl="0" marL="457200" rtl="0" algn="l">
              <a:spcBef>
                <a:spcPts val="0"/>
              </a:spcBef>
              <a:spcAft>
                <a:spcPts val="0"/>
              </a:spcAft>
              <a:buSzPts val="1800"/>
              <a:buAutoNum type="arabicPeriod"/>
            </a:pPr>
            <a:r>
              <a:rPr lang="vi">
                <a:highlight>
                  <a:schemeClr val="dk1"/>
                </a:highlight>
              </a:rPr>
              <a:t>Các annotations trong Spring</a:t>
            </a:r>
            <a:endParaRPr>
              <a:highlight>
                <a:schemeClr val="dk1"/>
              </a:highlight>
            </a:endParaRPr>
          </a:p>
          <a:p>
            <a:pPr indent="0" lvl="0" marL="457200" rtl="0" algn="l">
              <a:spcBef>
                <a:spcPts val="1200"/>
              </a:spcBef>
              <a:spcAft>
                <a:spcPts val="1200"/>
              </a:spcAft>
              <a:buNone/>
            </a:pPr>
            <a:r>
              <a:t/>
            </a:r>
            <a:endParaRPr>
              <a:highlight>
                <a:schemeClr val="dk1"/>
              </a:highlight>
            </a:endParaRPr>
          </a:p>
        </p:txBody>
      </p:sp>
      <p:sp>
        <p:nvSpPr>
          <p:cNvPr id="63" name="Google Shape;63;p14"/>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vi"/>
              <a:t>Members:</a:t>
            </a:r>
            <a:endParaRPr/>
          </a:p>
          <a:p>
            <a:pPr indent="0" lvl="0" marL="0" rtl="0" algn="ctr">
              <a:spcBef>
                <a:spcPts val="0"/>
              </a:spcBef>
              <a:spcAft>
                <a:spcPts val="0"/>
              </a:spcAft>
              <a:buNone/>
            </a:pPr>
            <a:r>
              <a:rPr lang="vi"/>
              <a:t>Hàn Quốc Trung</a:t>
            </a:r>
            <a:endParaRPr/>
          </a:p>
          <a:p>
            <a:pPr indent="0" lvl="0" marL="0" rtl="0" algn="ctr">
              <a:spcBef>
                <a:spcPts val="0"/>
              </a:spcBef>
              <a:spcAft>
                <a:spcPts val="0"/>
              </a:spcAft>
              <a:buNone/>
            </a:pPr>
            <a:r>
              <a:rPr lang="vi"/>
              <a:t>Nguyễn Thị Thu Hà</a:t>
            </a:r>
            <a:endParaRPr/>
          </a:p>
          <a:p>
            <a:pPr indent="0" lvl="0" marL="0" rtl="0" algn="ctr">
              <a:spcBef>
                <a:spcPts val="0"/>
              </a:spcBef>
              <a:spcAft>
                <a:spcPts val="0"/>
              </a:spcAft>
              <a:buNone/>
            </a:pPr>
            <a:r>
              <a:rPr lang="vi"/>
              <a:t>Nguyễn Văn An</a:t>
            </a:r>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5</a:t>
            </a:r>
            <a:r>
              <a:rPr lang="vi"/>
              <a:t>. </a:t>
            </a:r>
            <a:r>
              <a:rPr lang="vi" sz="4533"/>
              <a:t>Các annotation trong spring mvc</a:t>
            </a:r>
            <a:endParaRPr sz="4533"/>
          </a:p>
        </p:txBody>
      </p:sp>
      <p:sp>
        <p:nvSpPr>
          <p:cNvPr id="181" name="Google Shape;181;p32"/>
          <p:cNvSpPr txBox="1"/>
          <p:nvPr>
            <p:ph idx="1" type="body"/>
          </p:nvPr>
        </p:nvSpPr>
        <p:spPr>
          <a:xfrm>
            <a:off x="311700" y="1682500"/>
            <a:ext cx="8520600" cy="33402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chemeClr val="accent1"/>
              </a:buClr>
              <a:buSzPts val="2000"/>
              <a:buChar char="+"/>
            </a:pPr>
            <a:r>
              <a:rPr b="1" lang="vi" sz="2000">
                <a:solidFill>
                  <a:schemeClr val="accent1"/>
                </a:solidFill>
              </a:rPr>
              <a:t>@Controller</a:t>
            </a:r>
            <a:r>
              <a:rPr b="1" lang="vi" sz="2000">
                <a:solidFill>
                  <a:schemeClr val="accent1"/>
                </a:solidFill>
              </a:rPr>
              <a:t>: khai báo Class đó là Controller và có nhiệm vụ Request Mapping trên URL vào các method tương ứng trong controller </a:t>
            </a:r>
            <a:endParaRPr b="1" sz="2000">
              <a:solidFill>
                <a:schemeClr val="accent1"/>
              </a:solidFill>
            </a:endParaRPr>
          </a:p>
          <a:p>
            <a:pPr indent="-355600" lvl="0" marL="457200" rtl="0" algn="l">
              <a:spcBef>
                <a:spcPts val="0"/>
              </a:spcBef>
              <a:spcAft>
                <a:spcPts val="0"/>
              </a:spcAft>
              <a:buClr>
                <a:schemeClr val="accent1"/>
              </a:buClr>
              <a:buSzPts val="2000"/>
              <a:buChar char="+"/>
            </a:pPr>
            <a:r>
              <a:rPr b="1" lang="vi" sz="2000">
                <a:solidFill>
                  <a:schemeClr val="accent1"/>
                </a:solidFill>
              </a:rPr>
              <a:t>@RequestMapping: ánh xạ các request người dùng vào method tương ứng trong controller. VD: khi người dùng nhập vào url là: </a:t>
            </a:r>
            <a:r>
              <a:rPr b="1" lang="vi" sz="2000" u="sng">
                <a:solidFill>
                  <a:schemeClr val="hlink"/>
                </a:solidFill>
                <a:hlinkClick r:id="rId3"/>
              </a:rPr>
              <a:t>https://localhost:8080/method</a:t>
            </a:r>
            <a:r>
              <a:rPr b="1" lang="vi" sz="2000">
                <a:solidFill>
                  <a:schemeClr val="accent1"/>
                </a:solidFill>
              </a:rPr>
              <a:t> thì sẽ là @RequestMapping(“/method”) nó sẽ được xử lý bởi phương thức là public String method();</a:t>
            </a:r>
            <a:endParaRPr b="1" sz="2000">
              <a:solidFill>
                <a:schemeClr val="accent1"/>
              </a:solidFill>
            </a:endParaRPr>
          </a:p>
          <a:p>
            <a:pPr indent="0" lvl="0" marL="0" rtl="0" algn="l">
              <a:spcBef>
                <a:spcPts val="1200"/>
              </a:spcBef>
              <a:spcAft>
                <a:spcPts val="1200"/>
              </a:spcAft>
              <a:buNone/>
            </a:pPr>
            <a:r>
              <a:t/>
            </a:r>
            <a:endParaRPr b="1" sz="2000">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5. </a:t>
            </a:r>
            <a:r>
              <a:rPr lang="vi" sz="4533"/>
              <a:t>Các annotation trong spring mvc</a:t>
            </a:r>
            <a:endParaRPr sz="4533"/>
          </a:p>
        </p:txBody>
      </p:sp>
      <p:sp>
        <p:nvSpPr>
          <p:cNvPr id="187" name="Google Shape;187;p33"/>
          <p:cNvSpPr txBox="1"/>
          <p:nvPr>
            <p:ph idx="1" type="body"/>
          </p:nvPr>
        </p:nvSpPr>
        <p:spPr>
          <a:xfrm>
            <a:off x="311700" y="1682500"/>
            <a:ext cx="8520600" cy="33402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Clr>
                <a:schemeClr val="accent1"/>
              </a:buClr>
              <a:buSzPts val="1900"/>
              <a:buChar char="+"/>
            </a:pPr>
            <a:r>
              <a:rPr b="1" lang="vi" sz="1900">
                <a:solidFill>
                  <a:schemeClr val="accent1"/>
                </a:solidFill>
              </a:rPr>
              <a:t>@RequestParam: dùng để bắt các giá trị các tham số mà người dùng truyền vào trên url theo định dạng là key và value.</a:t>
            </a:r>
            <a:r>
              <a:rPr lang="vi" sz="1900">
                <a:solidFill>
                  <a:srgbClr val="212529"/>
                </a:solidFill>
                <a:highlight>
                  <a:srgbClr val="6DB33F"/>
                </a:highlight>
                <a:latin typeface="Source Code Pro ExtraBold"/>
                <a:ea typeface="Source Code Pro ExtraBold"/>
                <a:cs typeface="Source Code Pro ExtraBold"/>
                <a:sym typeface="Source Code Pro ExtraBold"/>
              </a:rPr>
              <a:t>VD: mình có cái link sau http://localhost:8080/api/foos?id=abc. Bây giờ mình muốn lấy giá trị abc của tham số id trên URL thì mình sẽ dùng @RequestParam . Ở đây mình khai báo giá trị tham số trên URL theo định dạng key = value (id=abc).</a:t>
            </a:r>
            <a:r>
              <a:rPr b="1" lang="vi" sz="1900">
                <a:solidFill>
                  <a:schemeClr val="accent1"/>
                </a:solidFill>
              </a:rPr>
              <a:t> </a:t>
            </a:r>
            <a:endParaRPr b="1" sz="1900">
              <a:solidFill>
                <a:schemeClr val="accent1"/>
              </a:solidFill>
            </a:endParaRPr>
          </a:p>
          <a:p>
            <a:pPr indent="-349250" lvl="0" marL="457200" rtl="0" algn="l">
              <a:spcBef>
                <a:spcPts val="0"/>
              </a:spcBef>
              <a:spcAft>
                <a:spcPts val="0"/>
              </a:spcAft>
              <a:buClr>
                <a:schemeClr val="accent1"/>
              </a:buClr>
              <a:buSzPts val="1900"/>
              <a:buFont typeface="Source Code Pro ExtraBold"/>
              <a:buChar char="+"/>
            </a:pPr>
            <a:r>
              <a:rPr lang="vi" sz="1900">
                <a:solidFill>
                  <a:schemeClr val="accent1"/>
                </a:solidFill>
                <a:latin typeface="Source Code Pro ExtraBold"/>
                <a:ea typeface="Source Code Pro ExtraBold"/>
                <a:cs typeface="Source Code Pro ExtraBold"/>
                <a:sym typeface="Source Code Pro ExtraBold"/>
              </a:rPr>
              <a:t>@ModelAttribute: truyền dữ liệu từ Controller qua View thông qua Model Attribute</a:t>
            </a:r>
            <a:endParaRPr sz="1900">
              <a:solidFill>
                <a:schemeClr val="accent1"/>
              </a:solidFill>
              <a:latin typeface="Source Code Pro ExtraBold"/>
              <a:ea typeface="Source Code Pro ExtraBold"/>
              <a:cs typeface="Source Code Pro ExtraBold"/>
              <a:sym typeface="Source Code Pro ExtraBold"/>
            </a:endParaRPr>
          </a:p>
          <a:p>
            <a:pPr indent="0" lvl="0" marL="0" rtl="0" algn="l">
              <a:spcBef>
                <a:spcPts val="1200"/>
              </a:spcBef>
              <a:spcAft>
                <a:spcPts val="1200"/>
              </a:spcAft>
              <a:buNone/>
            </a:pPr>
            <a:r>
              <a:t/>
            </a:r>
            <a:endParaRPr b="1" sz="20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5. </a:t>
            </a:r>
            <a:r>
              <a:rPr lang="vi" sz="4533"/>
              <a:t>Các annotation trong spring mvc</a:t>
            </a:r>
            <a:endParaRPr sz="4533"/>
          </a:p>
        </p:txBody>
      </p:sp>
      <p:sp>
        <p:nvSpPr>
          <p:cNvPr id="193" name="Google Shape;193;p34"/>
          <p:cNvSpPr txBox="1"/>
          <p:nvPr>
            <p:ph idx="1" type="body"/>
          </p:nvPr>
        </p:nvSpPr>
        <p:spPr>
          <a:xfrm>
            <a:off x="311700" y="1682500"/>
            <a:ext cx="8520600" cy="3340200"/>
          </a:xfrm>
          <a:prstGeom prst="rect">
            <a:avLst/>
          </a:prstGeom>
        </p:spPr>
        <p:txBody>
          <a:bodyPr anchorCtr="0" anchor="t" bIns="91425" lIns="91425" spcFirstLastPara="1" rIns="91425" wrap="square" tIns="91425">
            <a:normAutofit fontScale="32500" lnSpcReduction="10000"/>
          </a:bodyPr>
          <a:lstStyle/>
          <a:p>
            <a:pPr indent="-323849" lvl="0" marL="457200" rtl="0" algn="l">
              <a:spcBef>
                <a:spcPts val="0"/>
              </a:spcBef>
              <a:spcAft>
                <a:spcPts val="0"/>
              </a:spcAft>
              <a:buClr>
                <a:schemeClr val="accent1"/>
              </a:buClr>
              <a:buSzPct val="100000"/>
              <a:buChar char="+"/>
            </a:pPr>
            <a:r>
              <a:rPr b="1" lang="vi" sz="4615">
                <a:solidFill>
                  <a:schemeClr val="accent1"/>
                </a:solidFill>
              </a:rPr>
              <a:t>@Component: </a:t>
            </a:r>
            <a:r>
              <a:rPr b="1" lang="vi" sz="4615">
                <a:solidFill>
                  <a:schemeClr val="accent1"/>
                </a:solidFill>
                <a:highlight>
                  <a:srgbClr val="6DB33F"/>
                </a:highlight>
              </a:rPr>
              <a:t>là một annotation trong Spring Framework được sử dụng để chú thích trên một class để giúp Spring nhận diện được rằng đối tượng đó được quản lý bởi Spring và nó có thể được inject đến các dependent object thông qua các annotation như @Autowired</a:t>
            </a:r>
            <a:r>
              <a:rPr b="1" lang="vi" sz="4615">
                <a:solidFill>
                  <a:schemeClr val="accent1"/>
                </a:solidFill>
              </a:rPr>
              <a:t> </a:t>
            </a:r>
            <a:r>
              <a:rPr lang="vi" sz="4615">
                <a:solidFill>
                  <a:srgbClr val="212529"/>
                </a:solidFill>
                <a:highlight>
                  <a:srgbClr val="6DB33F"/>
                </a:highlight>
                <a:latin typeface="Source Code Pro ExtraBold"/>
                <a:ea typeface="Source Code Pro ExtraBold"/>
                <a:cs typeface="Source Code Pro ExtraBold"/>
                <a:sym typeface="Source Code Pro ExtraBold"/>
              </a:rPr>
              <a:t>.</a:t>
            </a:r>
            <a:r>
              <a:rPr b="1" lang="vi" sz="4615">
                <a:solidFill>
                  <a:schemeClr val="accent1"/>
                </a:solidFill>
              </a:rPr>
              <a:t> </a:t>
            </a:r>
            <a:endParaRPr b="1" sz="4615">
              <a:solidFill>
                <a:schemeClr val="accent1"/>
              </a:solidFill>
            </a:endParaRPr>
          </a:p>
          <a:p>
            <a:pPr indent="-323849" lvl="0" marL="457200" rtl="0" algn="l">
              <a:spcBef>
                <a:spcPts val="0"/>
              </a:spcBef>
              <a:spcAft>
                <a:spcPts val="0"/>
              </a:spcAft>
              <a:buClr>
                <a:schemeClr val="accent1"/>
              </a:buClr>
              <a:buSzPct val="100000"/>
              <a:buChar char="+"/>
            </a:pPr>
            <a:r>
              <a:rPr b="1" lang="vi" sz="4615">
                <a:solidFill>
                  <a:schemeClr val="accent1"/>
                </a:solidFill>
              </a:rPr>
              <a:t>@Autowired </a:t>
            </a:r>
            <a:r>
              <a:rPr b="1" lang="vi" sz="4615">
                <a:solidFill>
                  <a:schemeClr val="accent1"/>
                </a:solidFill>
                <a:highlight>
                  <a:srgbClr val="6DB33F"/>
                </a:highlight>
              </a:rPr>
              <a:t>là một annotation trong Spring Framework được sử dụng để inject dependency tự động. Khi một bean được đánh dấu bằng @Autowired, Spring tự động tìm kiếm các bean có thể được inject vào đó và tiêm các dependency vào tại các vị trí tương ứng. Annotation này thường được sử dụng để inject các bean đã được đăng ký trong Context hoặc các bean được quản lý trong các component khác như @Component…</a:t>
            </a:r>
            <a:endParaRPr b="1" sz="4615">
              <a:solidFill>
                <a:schemeClr val="accent1"/>
              </a:solidFill>
            </a:endParaRPr>
          </a:p>
          <a:p>
            <a:pPr indent="0" lvl="0" marL="457200" rtl="0" algn="l">
              <a:spcBef>
                <a:spcPts val="1200"/>
              </a:spcBef>
              <a:spcAft>
                <a:spcPts val="0"/>
              </a:spcAft>
              <a:buNone/>
            </a:pPr>
            <a:r>
              <a:t/>
            </a:r>
            <a:endParaRPr sz="1900">
              <a:solidFill>
                <a:schemeClr val="accent1"/>
              </a:solidFill>
              <a:latin typeface="Source Code Pro ExtraBold"/>
              <a:ea typeface="Source Code Pro ExtraBold"/>
              <a:cs typeface="Source Code Pro ExtraBold"/>
              <a:sym typeface="Source Code Pro ExtraBold"/>
            </a:endParaRPr>
          </a:p>
          <a:p>
            <a:pPr indent="0" lvl="0" marL="0" rtl="0" algn="l">
              <a:spcBef>
                <a:spcPts val="1200"/>
              </a:spcBef>
              <a:spcAft>
                <a:spcPts val="1200"/>
              </a:spcAft>
              <a:buNone/>
            </a:pPr>
            <a:r>
              <a:t/>
            </a:r>
            <a:endParaRPr b="1" sz="20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5. </a:t>
            </a:r>
            <a:r>
              <a:rPr lang="vi" sz="4533"/>
              <a:t>Các annotation trong spring mvc</a:t>
            </a:r>
            <a:endParaRPr sz="4533"/>
          </a:p>
        </p:txBody>
      </p:sp>
      <p:sp>
        <p:nvSpPr>
          <p:cNvPr id="199" name="Google Shape;199;p35"/>
          <p:cNvSpPr txBox="1"/>
          <p:nvPr>
            <p:ph idx="1" type="body"/>
          </p:nvPr>
        </p:nvSpPr>
        <p:spPr>
          <a:xfrm>
            <a:off x="311700" y="1682500"/>
            <a:ext cx="8520600" cy="3340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accent1"/>
              </a:buClr>
              <a:buSzPts val="1900"/>
              <a:buChar char="+"/>
            </a:pPr>
            <a:r>
              <a:rPr b="1" lang="vi" sz="1900">
                <a:solidFill>
                  <a:schemeClr val="accent1"/>
                </a:solidFill>
              </a:rPr>
              <a:t>@Service: </a:t>
            </a:r>
            <a:r>
              <a:rPr b="1" lang="vi" sz="1700">
                <a:solidFill>
                  <a:schemeClr val="accent1"/>
                </a:solidFill>
                <a:highlight>
                  <a:srgbClr val="6DB33F"/>
                </a:highlight>
              </a:rPr>
              <a:t>tương đương với @Component, nhưng nó được sử dụng khi đánh dấu các lớp tạo ra bởi Spring để thực hiện một nhiệm vụ cụ thể trong ứng dụng. Các lớp được chú thích bằng @Service thường chứa các phương thức để xử lý nghiệp vụ, cũng như các phương thức để tương tác với các resource khác như Database hoặc External APIs.</a:t>
            </a:r>
            <a:endParaRPr b="1" sz="1700">
              <a:solidFill>
                <a:schemeClr val="accent1"/>
              </a:solidFill>
              <a:highlight>
                <a:srgbClr val="6DB33F"/>
              </a:highlight>
            </a:endParaRPr>
          </a:p>
          <a:p>
            <a:pPr indent="0" lvl="0" marL="0" rtl="0" algn="l">
              <a:spcBef>
                <a:spcPts val="1200"/>
              </a:spcBef>
              <a:spcAft>
                <a:spcPts val="1200"/>
              </a:spcAft>
              <a:buNone/>
            </a:pPr>
            <a:r>
              <a:t/>
            </a:r>
            <a:endParaRPr b="1" sz="20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6"/>
          <p:cNvPicPr preferRelativeResize="0"/>
          <p:nvPr/>
        </p:nvPicPr>
        <p:blipFill>
          <a:blip r:embed="rId3">
            <a:alphaModFix/>
          </a:blip>
          <a:stretch>
            <a:fillRect/>
          </a:stretch>
        </p:blipFill>
        <p:spPr>
          <a:xfrm>
            <a:off x="2931763" y="304800"/>
            <a:ext cx="328047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1.Giới thiệu Spring Java Framework</a:t>
            </a:r>
            <a:endParaRPr/>
          </a:p>
        </p:txBody>
      </p:sp>
      <p:sp>
        <p:nvSpPr>
          <p:cNvPr id="69" name="Google Shape;69;p15"/>
          <p:cNvSpPr txBox="1"/>
          <p:nvPr>
            <p:ph idx="1" type="body"/>
          </p:nvPr>
        </p:nvSpPr>
        <p:spPr>
          <a:xfrm>
            <a:off x="374100" y="997650"/>
            <a:ext cx="8520600" cy="4201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1B1B1B"/>
              </a:buClr>
              <a:buSzPts val="1800"/>
              <a:buChar char="●"/>
            </a:pPr>
            <a:r>
              <a:rPr b="1" lang="vi">
                <a:solidFill>
                  <a:srgbClr val="1B1B1B"/>
                </a:solidFill>
                <a:highlight>
                  <a:srgbClr val="6DB33F"/>
                </a:highlight>
              </a:rPr>
              <a:t>Spring Java Framework là gì?</a:t>
            </a:r>
            <a:endParaRPr b="1">
              <a:solidFill>
                <a:srgbClr val="1B1B1B"/>
              </a:solidFill>
              <a:highlight>
                <a:srgbClr val="6DB33F"/>
              </a:highlight>
            </a:endParaRPr>
          </a:p>
          <a:p>
            <a:pPr indent="-317500" lvl="1" marL="914400" rtl="0" algn="l">
              <a:spcBef>
                <a:spcPts val="0"/>
              </a:spcBef>
              <a:spcAft>
                <a:spcPts val="0"/>
              </a:spcAft>
              <a:buClr>
                <a:srgbClr val="1B1B1B"/>
              </a:buClr>
              <a:buSzPts val="1400"/>
              <a:buChar char="○"/>
            </a:pPr>
            <a:r>
              <a:rPr b="1" lang="vi" sz="1800">
                <a:solidFill>
                  <a:srgbClr val="1B1B1B"/>
                </a:solidFill>
                <a:highlight>
                  <a:srgbClr val="6DB33F"/>
                </a:highlight>
              </a:rPr>
              <a:t>Spring Java Framework </a:t>
            </a:r>
            <a:r>
              <a:rPr lang="vi" sz="1800">
                <a:solidFill>
                  <a:srgbClr val="1B1B1B"/>
                </a:solidFill>
                <a:highlight>
                  <a:srgbClr val="6DB33F"/>
                </a:highlight>
              </a:rPr>
              <a:t>là một framework ứng dụng và inversion of control container cho nền tảng Java. Các tính năng cốt lõi của framework này có thể được sử dụng cho bất kỳ ứng dụng Java nào.</a:t>
            </a:r>
            <a:endParaRPr sz="1800">
              <a:solidFill>
                <a:srgbClr val="1B1B1B"/>
              </a:solidFill>
              <a:highlight>
                <a:srgbClr val="6DB33F"/>
              </a:highlight>
            </a:endParaRPr>
          </a:p>
          <a:p>
            <a:pPr indent="-342900" lvl="1" marL="914400" rtl="0" algn="l">
              <a:spcBef>
                <a:spcPts val="0"/>
              </a:spcBef>
              <a:spcAft>
                <a:spcPts val="0"/>
              </a:spcAft>
              <a:buClr>
                <a:srgbClr val="1B1B1B"/>
              </a:buClr>
              <a:buSzPts val="1800"/>
              <a:buChar char="○"/>
            </a:pPr>
            <a:r>
              <a:rPr lang="vi" sz="1800">
                <a:solidFill>
                  <a:srgbClr val="1B1B1B"/>
                </a:solidFill>
                <a:highlight>
                  <a:srgbClr val="6DB33F"/>
                </a:highlight>
              </a:rPr>
              <a:t>Spring Framework được xây dựng dựa trên 2 nguyên tắc design chính là: Dependency Injection và Aspect Oriented Programming.</a:t>
            </a:r>
            <a:endParaRPr b="1">
              <a:solidFill>
                <a:srgbClr val="1B1B1B"/>
              </a:solidFill>
              <a:highlight>
                <a:srgbClr val="6DB33F"/>
              </a:highlight>
            </a:endParaRPr>
          </a:p>
          <a:p>
            <a:pPr indent="-342900" lvl="0" marL="457200" rtl="0" algn="l">
              <a:spcBef>
                <a:spcPts val="0"/>
              </a:spcBef>
              <a:spcAft>
                <a:spcPts val="0"/>
              </a:spcAft>
              <a:buClr>
                <a:srgbClr val="1B1B1B"/>
              </a:buClr>
              <a:buSzPts val="1800"/>
              <a:buChar char="●"/>
            </a:pPr>
            <a:r>
              <a:rPr b="1" lang="vi">
                <a:solidFill>
                  <a:srgbClr val="1B1B1B"/>
                </a:solidFill>
                <a:highlight>
                  <a:srgbClr val="6DB33F"/>
                </a:highlight>
              </a:rPr>
              <a:t>Tại sao cần dùng Spring Java Framework?</a:t>
            </a:r>
            <a:endParaRPr b="1">
              <a:solidFill>
                <a:srgbClr val="1B1B1B"/>
              </a:solidFill>
              <a:highlight>
                <a:srgbClr val="6DB33F"/>
              </a:highlight>
            </a:endParaRPr>
          </a:p>
          <a:p>
            <a:pPr indent="-342900" lvl="1" marL="914400" rtl="0" algn="l">
              <a:spcBef>
                <a:spcPts val="0"/>
              </a:spcBef>
              <a:spcAft>
                <a:spcPts val="0"/>
              </a:spcAft>
              <a:buClr>
                <a:srgbClr val="1B1B1B"/>
              </a:buClr>
              <a:buSzPts val="1800"/>
              <a:buChar char="○"/>
            </a:pPr>
            <a:r>
              <a:rPr lang="vi" sz="1800">
                <a:solidFill>
                  <a:srgbClr val="1B1B1B"/>
                </a:solidFill>
                <a:highlight>
                  <a:srgbClr val="6DB33F"/>
                </a:highlight>
              </a:rPr>
              <a:t>Spring giúp lập trình Java nhanh hơn, dễ dàng hơn và an toàn hơn cho mọi người. Spring tập trung vào tốc độ, sự đơn giản và năng suất.</a:t>
            </a:r>
            <a:endParaRPr sz="1800">
              <a:solidFill>
                <a:srgbClr val="1B1B1B"/>
              </a:solidFill>
              <a:highlight>
                <a:srgbClr val="6DB33F"/>
              </a:highlight>
            </a:endParaRPr>
          </a:p>
          <a:p>
            <a:pPr indent="0" lvl="0" marL="0" rtl="0" algn="l">
              <a:spcBef>
                <a:spcPts val="1200"/>
              </a:spcBef>
              <a:spcAft>
                <a:spcPts val="1200"/>
              </a:spcAft>
              <a:buNone/>
            </a:pPr>
            <a:r>
              <a:t/>
            </a:r>
            <a:endParaRPr sz="1800">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Các modules của spring</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1346200" y="152400"/>
            <a:ext cx="6451600" cy="4838700"/>
          </a:xfrm>
          <a:prstGeom prst="rect">
            <a:avLst/>
          </a:prstGeom>
          <a:noFill/>
          <a:ln cap="flat" cmpd="sng" w="9525">
            <a:solidFill>
              <a:srgbClr val="6DB33F"/>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84" name="Shape 84"/>
        <p:cNvGrpSpPr/>
        <p:nvPr/>
      </p:nvGrpSpPr>
      <p:grpSpPr>
        <a:xfrm>
          <a:off x="0" y="0"/>
          <a:ext cx="0" cy="0"/>
          <a:chOff x="0" y="0"/>
          <a:chExt cx="0" cy="0"/>
        </a:xfrm>
      </p:grpSpPr>
      <p:sp>
        <p:nvSpPr>
          <p:cNvPr id="85" name="Google Shape;85;p18"/>
          <p:cNvSpPr txBox="1"/>
          <p:nvPr/>
        </p:nvSpPr>
        <p:spPr>
          <a:xfrm>
            <a:off x="172575" y="174875"/>
            <a:ext cx="654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300">
                <a:solidFill>
                  <a:schemeClr val="lt1"/>
                </a:solidFill>
                <a:latin typeface="Source Code Pro ExtraBold"/>
                <a:ea typeface="Source Code Pro ExtraBold"/>
                <a:cs typeface="Source Code Pro ExtraBold"/>
                <a:sym typeface="Source Code Pro ExtraBold"/>
              </a:rPr>
              <a:t>Test </a:t>
            </a:r>
            <a:endParaRPr sz="3300">
              <a:solidFill>
                <a:schemeClr val="lt1"/>
              </a:solidFill>
              <a:latin typeface="Source Code Pro ExtraBold"/>
              <a:ea typeface="Source Code Pro ExtraBold"/>
              <a:cs typeface="Source Code Pro ExtraBold"/>
              <a:sym typeface="Source Code Pro ExtraBold"/>
            </a:endParaRPr>
          </a:p>
        </p:txBody>
      </p:sp>
      <p:sp>
        <p:nvSpPr>
          <p:cNvPr id="86" name="Google Shape;86;p18"/>
          <p:cNvSpPr txBox="1"/>
          <p:nvPr/>
        </p:nvSpPr>
        <p:spPr>
          <a:xfrm>
            <a:off x="203100" y="668975"/>
            <a:ext cx="8390700" cy="340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Source Code Pro"/>
              <a:buChar char="-"/>
            </a:pPr>
            <a:r>
              <a:rPr b="1" lang="vi" sz="1800">
                <a:solidFill>
                  <a:schemeClr val="accent1"/>
                </a:solidFill>
                <a:highlight>
                  <a:srgbClr val="6DB33F"/>
                </a:highlight>
                <a:latin typeface="Source Code Pro"/>
                <a:ea typeface="Source Code Pro"/>
                <a:cs typeface="Source Code Pro"/>
                <a:sym typeface="Source Code Pro"/>
              </a:rPr>
              <a:t>Spring Test là một framework hỗ trợ unit testing và integration testing cho các thành phần của Spring. Nó cung cấp khả năng tải và lưu cache các thành phần Spring một cách liên tục và đồng nhất, tích hợp với các framework test như JUnit và TestNG.</a:t>
            </a:r>
            <a:endParaRPr b="1" sz="1800">
              <a:solidFill>
                <a:schemeClr val="accent1"/>
              </a:solidFill>
              <a:highlight>
                <a:srgbClr val="6DB33F"/>
              </a:highlight>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b="1" lang="vi" sz="1800">
                <a:solidFill>
                  <a:schemeClr val="accent1"/>
                </a:solidFill>
                <a:highlight>
                  <a:srgbClr val="6DB33F"/>
                </a:highlight>
                <a:latin typeface="Source Code Pro"/>
                <a:ea typeface="Source Code Pro"/>
                <a:cs typeface="Source Code Pro"/>
                <a:sym typeface="Source Code Pro"/>
              </a:rPr>
              <a:t>Spring Test framework hỗ trợ các kiểu test như:</a:t>
            </a:r>
            <a:endParaRPr b="1" sz="1800">
              <a:solidFill>
                <a:schemeClr val="accent1"/>
              </a:solidFill>
              <a:highlight>
                <a:srgbClr val="6DB33F"/>
              </a:highlight>
              <a:latin typeface="Source Code Pro"/>
              <a:ea typeface="Source Code Pro"/>
              <a:cs typeface="Source Code Pro"/>
              <a:sym typeface="Source Code Pro"/>
            </a:endParaRPr>
          </a:p>
          <a:p>
            <a:pPr indent="-342900" lvl="1" marL="914400" rtl="0" algn="l">
              <a:spcBef>
                <a:spcPts val="0"/>
              </a:spcBef>
              <a:spcAft>
                <a:spcPts val="0"/>
              </a:spcAft>
              <a:buSzPts val="1800"/>
              <a:buFont typeface="Source Code Pro"/>
              <a:buChar char="-"/>
            </a:pPr>
            <a:r>
              <a:rPr b="1" lang="vi" sz="1800">
                <a:solidFill>
                  <a:schemeClr val="accent1"/>
                </a:solidFill>
                <a:highlight>
                  <a:srgbClr val="6DB33F"/>
                </a:highlight>
                <a:latin typeface="Source Code Pro"/>
                <a:ea typeface="Source Code Pro"/>
                <a:cs typeface="Source Code Pro"/>
                <a:sym typeface="Source Code Pro"/>
              </a:rPr>
              <a:t>Unit testing: kiểm tra từng thành phần riêng lẻ trong ứng dụng để đảm bảo chúng hoạt động đúng.</a:t>
            </a:r>
            <a:endParaRPr b="1" sz="1800">
              <a:solidFill>
                <a:schemeClr val="accent1"/>
              </a:solidFill>
              <a:highlight>
                <a:srgbClr val="6DB33F"/>
              </a:highlight>
              <a:latin typeface="Source Code Pro"/>
              <a:ea typeface="Source Code Pro"/>
              <a:cs typeface="Source Code Pro"/>
              <a:sym typeface="Source Code Pro"/>
            </a:endParaRPr>
          </a:p>
          <a:p>
            <a:pPr indent="-342900" lvl="1" marL="914400" rtl="0" algn="l">
              <a:spcBef>
                <a:spcPts val="0"/>
              </a:spcBef>
              <a:spcAft>
                <a:spcPts val="0"/>
              </a:spcAft>
              <a:buSzPts val="1800"/>
              <a:buFont typeface="Source Code Pro"/>
              <a:buChar char="-"/>
            </a:pPr>
            <a:r>
              <a:rPr b="1" lang="vi" sz="1800">
                <a:solidFill>
                  <a:schemeClr val="accent1"/>
                </a:solidFill>
                <a:highlight>
                  <a:srgbClr val="6DB33F"/>
                </a:highlight>
                <a:latin typeface="Source Code Pro"/>
                <a:ea typeface="Source Code Pro"/>
                <a:cs typeface="Source Code Pro"/>
                <a:sym typeface="Source Code Pro"/>
              </a:rPr>
              <a:t>Integration testing: kiểm tra xem các thành phần của ứng dụng có tương tác với nhau theo cách đúng đắn hay không.</a:t>
            </a:r>
            <a:endParaRPr b="1" sz="1800">
              <a:solidFill>
                <a:schemeClr val="accent1"/>
              </a:solidFill>
              <a:highlight>
                <a:srgbClr val="6DB33F"/>
              </a:highlight>
              <a:latin typeface="Source Code Pro"/>
              <a:ea typeface="Source Code Pro"/>
              <a:cs typeface="Source Code Pro"/>
              <a:sym typeface="Source Code Pro"/>
            </a:endParaRPr>
          </a:p>
          <a:p>
            <a:pPr indent="0" lvl="0" marL="0" rtl="0" algn="l">
              <a:spcBef>
                <a:spcPts val="0"/>
              </a:spcBef>
              <a:spcAft>
                <a:spcPts val="0"/>
              </a:spcAft>
              <a:buNone/>
            </a:pPr>
            <a:r>
              <a:t/>
            </a:r>
            <a:endParaRPr sz="11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a:effectLst>
            <a:outerShdw blurRad="57150" rotWithShape="0" algn="bl" dir="5400000" dist="19050">
              <a:schemeClr val="lt1">
                <a:alpha val="50000"/>
              </a:schemeClr>
            </a:outerShdw>
          </a:effectLst>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vi" sz="2100">
                <a:solidFill>
                  <a:schemeClr val="lt1"/>
                </a:solidFill>
                <a:latin typeface="Source Code Pro"/>
                <a:ea typeface="Source Code Pro"/>
                <a:cs typeface="Source Code Pro"/>
                <a:sym typeface="Source Code Pro"/>
              </a:rPr>
              <a:t>Spring Data Access/Integration</a:t>
            </a:r>
            <a:endParaRPr sz="2100">
              <a:solidFill>
                <a:schemeClr val="lt1"/>
              </a:solidFill>
              <a:latin typeface="Source Code Pro"/>
              <a:ea typeface="Source Code Pro"/>
              <a:cs typeface="Source Code Pro"/>
              <a:sym typeface="Source Code Pro"/>
            </a:endParaRPr>
          </a:p>
        </p:txBody>
      </p:sp>
      <p:sp>
        <p:nvSpPr>
          <p:cNvPr id="92" name="Google Shape;92;p19"/>
          <p:cNvSpPr txBox="1"/>
          <p:nvPr>
            <p:ph idx="1" type="body"/>
          </p:nvPr>
        </p:nvSpPr>
        <p:spPr>
          <a:xfrm>
            <a:off x="311700" y="878600"/>
            <a:ext cx="8520600" cy="4058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accent1"/>
              </a:buClr>
              <a:buSzPts val="1800"/>
              <a:buChar char="-"/>
            </a:pPr>
            <a:r>
              <a:rPr b="1" lang="vi">
                <a:solidFill>
                  <a:schemeClr val="accent1"/>
                </a:solidFill>
              </a:rPr>
              <a:t>Spring Data Access/Integration layer</a:t>
            </a:r>
            <a:r>
              <a:rPr lang="vi">
                <a:solidFill>
                  <a:schemeClr val="accent1"/>
                </a:solidFill>
              </a:rPr>
              <a:t> </a:t>
            </a:r>
            <a:r>
              <a:rPr lang="vi">
                <a:solidFill>
                  <a:schemeClr val="accent1"/>
                </a:solidFill>
                <a:latin typeface="Source Code Pro SemiBold"/>
                <a:ea typeface="Source Code Pro SemiBold"/>
                <a:cs typeface="Source Code Pro SemiBold"/>
                <a:sym typeface="Source Code Pro SemiBold"/>
              </a:rPr>
              <a:t>cung cấp một loạt các module để khai thác và tương tác với các nguồn dữ liệu khác nhau.</a:t>
            </a:r>
            <a:endParaRPr>
              <a:solidFill>
                <a:schemeClr val="accent1"/>
              </a:solidFill>
              <a:latin typeface="Source Code Pro SemiBold"/>
              <a:ea typeface="Source Code Pro SemiBold"/>
              <a:cs typeface="Source Code Pro SemiBold"/>
              <a:sym typeface="Source Code Pro SemiBold"/>
            </a:endParaRPr>
          </a:p>
          <a:p>
            <a:pPr indent="-342900" lvl="0" marL="457200" rtl="0" algn="l">
              <a:spcBef>
                <a:spcPts val="0"/>
              </a:spcBef>
              <a:spcAft>
                <a:spcPts val="0"/>
              </a:spcAft>
              <a:buClr>
                <a:schemeClr val="accent1"/>
              </a:buClr>
              <a:buSzPts val="1800"/>
              <a:buFont typeface="Source Code Pro SemiBold"/>
              <a:buChar char="-"/>
            </a:pPr>
            <a:r>
              <a:rPr lang="vi">
                <a:solidFill>
                  <a:schemeClr val="accent1"/>
                </a:solidFill>
                <a:latin typeface="Source Code Pro SemiBold"/>
                <a:ea typeface="Source Code Pro SemiBold"/>
                <a:cs typeface="Source Code Pro SemiBold"/>
                <a:sym typeface="Source Code Pro SemiBold"/>
              </a:rPr>
              <a:t>Các module bao gồm:</a:t>
            </a:r>
            <a:endParaRPr>
              <a:solidFill>
                <a:schemeClr val="accent1"/>
              </a:solidFill>
              <a:latin typeface="Source Code Pro SemiBold"/>
              <a:ea typeface="Source Code Pro SemiBold"/>
              <a:cs typeface="Source Code Pro SemiBold"/>
              <a:sym typeface="Source Code Pro SemiBold"/>
            </a:endParaRPr>
          </a:p>
          <a:p>
            <a:pPr indent="-342900" lvl="1" marL="914400" rtl="0" algn="l">
              <a:spcBef>
                <a:spcPts val="0"/>
              </a:spcBef>
              <a:spcAft>
                <a:spcPts val="0"/>
              </a:spcAft>
              <a:buClr>
                <a:schemeClr val="accent1"/>
              </a:buClr>
              <a:buSzPts val="1800"/>
              <a:buFont typeface="Source Code Pro SemiBold"/>
              <a:buChar char="-"/>
            </a:pPr>
            <a:r>
              <a:rPr lang="vi" sz="1800">
                <a:solidFill>
                  <a:schemeClr val="accent1"/>
                </a:solidFill>
                <a:latin typeface="Source Code Pro SemiBold"/>
                <a:ea typeface="Source Code Pro SemiBold"/>
                <a:cs typeface="Source Code Pro SemiBold"/>
                <a:sym typeface="Source Code Pro SemiBold"/>
              </a:rPr>
              <a:t>JDBC (Java Database Connectivity): hỗ trợ truy cập cơ sở dữ liệu quan hệ</a:t>
            </a:r>
            <a:endParaRPr sz="1800">
              <a:solidFill>
                <a:schemeClr val="accent1"/>
              </a:solidFill>
              <a:latin typeface="Source Code Pro SemiBold"/>
              <a:ea typeface="Source Code Pro SemiBold"/>
              <a:cs typeface="Source Code Pro SemiBold"/>
              <a:sym typeface="Source Code Pro SemiBold"/>
            </a:endParaRPr>
          </a:p>
          <a:p>
            <a:pPr indent="-342900" lvl="1" marL="914400" rtl="0" algn="l">
              <a:spcBef>
                <a:spcPts val="0"/>
              </a:spcBef>
              <a:spcAft>
                <a:spcPts val="0"/>
              </a:spcAft>
              <a:buClr>
                <a:schemeClr val="accent1"/>
              </a:buClr>
              <a:buSzPts val="1800"/>
              <a:buFont typeface="Source Code Pro SemiBold"/>
              <a:buChar char="-"/>
            </a:pPr>
            <a:r>
              <a:rPr lang="vi" sz="1800">
                <a:solidFill>
                  <a:schemeClr val="accent1"/>
                </a:solidFill>
                <a:latin typeface="Source Code Pro SemiBold"/>
                <a:ea typeface="Source Code Pro SemiBold"/>
                <a:cs typeface="Source Code Pro SemiBold"/>
                <a:sym typeface="Source Code Pro SemiBold"/>
              </a:rPr>
              <a:t>ORM (Object Relational Mapping): hỗ trợ truy cập cơ sở dữ liệu quan hệ thông qua các đối tượng Java</a:t>
            </a:r>
            <a:endParaRPr sz="1800">
              <a:solidFill>
                <a:schemeClr val="accent1"/>
              </a:solidFill>
              <a:latin typeface="Source Code Pro SemiBold"/>
              <a:ea typeface="Source Code Pro SemiBold"/>
              <a:cs typeface="Source Code Pro SemiBold"/>
              <a:sym typeface="Source Code Pro SemiBold"/>
            </a:endParaRPr>
          </a:p>
          <a:p>
            <a:pPr indent="-342900" lvl="1" marL="914400" rtl="0" algn="l">
              <a:spcBef>
                <a:spcPts val="0"/>
              </a:spcBef>
              <a:spcAft>
                <a:spcPts val="0"/>
              </a:spcAft>
              <a:buClr>
                <a:schemeClr val="accent1"/>
              </a:buClr>
              <a:buSzPts val="1800"/>
              <a:buFont typeface="Source Code Pro SemiBold"/>
              <a:buChar char="-"/>
            </a:pPr>
            <a:r>
              <a:rPr lang="vi" sz="1800">
                <a:solidFill>
                  <a:schemeClr val="accent1"/>
                </a:solidFill>
                <a:latin typeface="Source Code Pro SemiBold"/>
                <a:ea typeface="Source Code Pro SemiBold"/>
                <a:cs typeface="Source Code Pro SemiBold"/>
                <a:sym typeface="Source Code Pro SemiBold"/>
              </a:rPr>
              <a:t>OXM (Object XML Mapping): hỗ trợ truy cập dữ liệu XML thông qua các đối tượng Java</a:t>
            </a:r>
            <a:endParaRPr sz="1800">
              <a:solidFill>
                <a:schemeClr val="accent1"/>
              </a:solidFill>
              <a:latin typeface="Source Code Pro SemiBold"/>
              <a:ea typeface="Source Code Pro SemiBold"/>
              <a:cs typeface="Source Code Pro SemiBold"/>
              <a:sym typeface="Source Code Pro SemiBold"/>
            </a:endParaRPr>
          </a:p>
          <a:p>
            <a:pPr indent="-342900" lvl="1" marL="914400" rtl="0" algn="l">
              <a:spcBef>
                <a:spcPts val="0"/>
              </a:spcBef>
              <a:spcAft>
                <a:spcPts val="0"/>
              </a:spcAft>
              <a:buClr>
                <a:schemeClr val="accent1"/>
              </a:buClr>
              <a:buSzPts val="1800"/>
              <a:buFont typeface="Source Code Pro SemiBold"/>
              <a:buChar char="-"/>
            </a:pPr>
            <a:r>
              <a:rPr lang="vi" sz="1800">
                <a:solidFill>
                  <a:schemeClr val="accent1"/>
                </a:solidFill>
                <a:latin typeface="Source Code Pro SemiBold"/>
                <a:ea typeface="Source Code Pro SemiBold"/>
                <a:cs typeface="Source Code Pro SemiBold"/>
                <a:sym typeface="Source Code Pro SemiBold"/>
              </a:rPr>
              <a:t>JMS (Java Message Service): hỗ trợ truyền thông qua đối tượng tin nhắn JMS</a:t>
            </a:r>
            <a:endParaRPr sz="1800">
              <a:solidFill>
                <a:schemeClr val="accent1"/>
              </a:solidFill>
              <a:latin typeface="Source Code Pro SemiBold"/>
              <a:ea typeface="Source Code Pro SemiBold"/>
              <a:cs typeface="Source Code Pro SemiBold"/>
              <a:sym typeface="Source Code Pro SemiBold"/>
            </a:endParaRPr>
          </a:p>
          <a:p>
            <a:pPr indent="-342900" lvl="1" marL="914400" rtl="0" algn="l">
              <a:spcBef>
                <a:spcPts val="0"/>
              </a:spcBef>
              <a:spcAft>
                <a:spcPts val="0"/>
              </a:spcAft>
              <a:buClr>
                <a:schemeClr val="accent1"/>
              </a:buClr>
              <a:buSzPts val="1800"/>
              <a:buFont typeface="Source Code Pro SemiBold"/>
              <a:buChar char="-"/>
            </a:pPr>
            <a:r>
              <a:rPr lang="vi" sz="1800">
                <a:solidFill>
                  <a:schemeClr val="accent1"/>
                </a:solidFill>
                <a:latin typeface="Source Code Pro SemiBold"/>
                <a:ea typeface="Source Code Pro SemiBold"/>
                <a:cs typeface="Source Code Pro SemiBold"/>
                <a:sym typeface="Source Code Pro SemiBold"/>
              </a:rPr>
              <a:t>Transaction: cung cấp hỗ trợ cho các giao dịch</a:t>
            </a:r>
            <a:endParaRPr sz="1800">
              <a:solidFill>
                <a:schemeClr val="accent1"/>
              </a:solidFill>
              <a:latin typeface="Source Code Pro SemiBold"/>
              <a:ea typeface="Source Code Pro SemiBold"/>
              <a:cs typeface="Source Code Pro SemiBold"/>
              <a:sym typeface="Source Code Pro SemiBold"/>
            </a:endParaRPr>
          </a:p>
          <a:p>
            <a:pPr indent="0" lvl="0" marL="0" rtl="0" algn="l">
              <a:spcBef>
                <a:spcPts val="1200"/>
              </a:spcBef>
              <a:spcAft>
                <a:spcPts val="1200"/>
              </a:spcAft>
              <a:buNone/>
            </a:pPr>
            <a:r>
              <a:t/>
            </a:r>
            <a:endParaRPr>
              <a:highlight>
                <a:srgbClr val="6DB33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b="0" lang="vi" sz="3600">
                <a:solidFill>
                  <a:schemeClr val="lt1"/>
                </a:solidFill>
                <a:latin typeface="Source Code Pro"/>
                <a:ea typeface="Source Code Pro"/>
                <a:cs typeface="Source Code Pro"/>
                <a:sym typeface="Source Code Pro"/>
              </a:rPr>
              <a:t>Aspects</a:t>
            </a:r>
            <a:r>
              <a:rPr b="0" lang="vi" sz="3600">
                <a:solidFill>
                  <a:schemeClr val="dk2"/>
                </a:solidFill>
                <a:latin typeface="Source Code Pro"/>
                <a:ea typeface="Source Code Pro"/>
                <a:cs typeface="Source Code Pro"/>
                <a:sym typeface="Source Code Pro"/>
              </a:rPr>
              <a:t> </a:t>
            </a:r>
            <a:endParaRPr b="0" sz="3600">
              <a:solidFill>
                <a:schemeClr val="dk2"/>
              </a:solidFill>
              <a:latin typeface="Source Code Pro"/>
              <a:ea typeface="Source Code Pro"/>
              <a:cs typeface="Source Code Pro"/>
              <a:sym typeface="Source Code Pro"/>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vi">
                <a:solidFill>
                  <a:schemeClr val="accent1"/>
                </a:solidFill>
                <a:latin typeface="Source Code Pro SemiBold"/>
                <a:ea typeface="Source Code Pro SemiBold"/>
                <a:cs typeface="Source Code Pro SemiBold"/>
                <a:sym typeface="Source Code Pro SemiBold"/>
              </a:rPr>
              <a:t>Aspects trong Spring là một tính năng của Spring Framework, cung cấp khả năng triển khai AOP (Aspect-Oriented Programming) trong ứng dụng Java. Nó cho phép chia sẻ những mặt khác nhau của một chức năng giữa các thành phần khác nhau của ứng dụng, với mục đích giảm sự phản ứng và sự giảm hiệu suất của mã trong một ứng dụng. </a:t>
            </a:r>
            <a:endParaRPr>
              <a:solidFill>
                <a:schemeClr val="accent1"/>
              </a:solidFill>
              <a:latin typeface="Source Code Pro SemiBold"/>
              <a:ea typeface="Source Code Pro SemiBold"/>
              <a:cs typeface="Source Code Pro SemiBold"/>
              <a:sym typeface="Source Code Pro SemiBold"/>
            </a:endParaRPr>
          </a:p>
          <a:p>
            <a:pPr indent="0" lvl="0" marL="0" marR="0" rtl="0" algn="l">
              <a:lnSpc>
                <a:spcPct val="115000"/>
              </a:lnSpc>
              <a:spcBef>
                <a:spcPts val="1200"/>
              </a:spcBef>
              <a:spcAft>
                <a:spcPts val="1200"/>
              </a:spcAft>
              <a:buNone/>
            </a:pPr>
            <a:r>
              <a:rPr lang="vi">
                <a:solidFill>
                  <a:schemeClr val="accent1"/>
                </a:solidFill>
                <a:latin typeface="Source Code Pro SemiBold"/>
                <a:ea typeface="Source Code Pro SemiBold"/>
                <a:cs typeface="Source Code Pro SemiBold"/>
                <a:sym typeface="Source Code Pro SemiBold"/>
              </a:rPr>
              <a:t>Ví dụ: Aspects được sử dụng để giám sát tài khoản người dùng, đánh dấu các hành động khác nhau và trả về một thông báo khi người dùng đăng nhập</a:t>
            </a:r>
            <a:r>
              <a:rPr lang="vi">
                <a:solidFill>
                  <a:schemeClr val="accent1"/>
                </a:solidFill>
              </a:rPr>
              <a:t>.</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B33F"/>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solidFill>
                  <a:schemeClr val="lt1"/>
                </a:solidFill>
              </a:rPr>
              <a:t>AOP là gì?</a:t>
            </a:r>
            <a:endParaRPr>
              <a:solidFill>
                <a:schemeClr val="lt1"/>
              </a:solidFill>
            </a:endParaRPr>
          </a:p>
        </p:txBody>
      </p:sp>
      <p:sp>
        <p:nvSpPr>
          <p:cNvPr id="104" name="Google Shape;104;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23532" lvl="0" marL="457200" rtl="0" algn="l">
              <a:lnSpc>
                <a:spcPct val="95000"/>
              </a:lnSpc>
              <a:spcBef>
                <a:spcPts val="0"/>
              </a:spcBef>
              <a:spcAft>
                <a:spcPts val="0"/>
              </a:spcAft>
              <a:buClr>
                <a:schemeClr val="accent1"/>
              </a:buClr>
              <a:buSzPts val="1495"/>
              <a:buFont typeface="Source Code Pro SemiBold"/>
              <a:buChar char="●"/>
            </a:pPr>
            <a:r>
              <a:rPr lang="vi" sz="1495">
                <a:solidFill>
                  <a:schemeClr val="accent1"/>
                </a:solidFill>
                <a:latin typeface="Source Code Pro ExtraBold"/>
                <a:ea typeface="Source Code Pro ExtraBold"/>
                <a:cs typeface="Source Code Pro ExtraBold"/>
                <a:sym typeface="Source Code Pro ExtraBold"/>
              </a:rPr>
              <a:t>Aspect Oriented Programming (AOP)</a:t>
            </a:r>
            <a:r>
              <a:rPr lang="vi" sz="1495">
                <a:solidFill>
                  <a:schemeClr val="accent1"/>
                </a:solidFill>
                <a:latin typeface="Source Code Pro SemiBold"/>
                <a:ea typeface="Source Code Pro SemiBold"/>
                <a:cs typeface="Source Code Pro SemiBold"/>
                <a:sym typeface="Source Code Pro SemiBold"/>
              </a:rPr>
              <a:t> là một kỹ thuật lập trình trong đó các chức năng chung và chuyên biệt được phân tách ra , giúp giảm độ phức tạp của mã và tăng tính sử dụng lại của mã.</a:t>
            </a:r>
            <a:endParaRPr sz="1495">
              <a:solidFill>
                <a:schemeClr val="accent1"/>
              </a:solidFill>
              <a:latin typeface="Source Code Pro SemiBold"/>
              <a:ea typeface="Source Code Pro SemiBold"/>
              <a:cs typeface="Source Code Pro SemiBold"/>
              <a:sym typeface="Source Code Pro SemiBold"/>
            </a:endParaRPr>
          </a:p>
          <a:p>
            <a:pPr indent="-323532" lvl="0" marL="457200" rtl="0" algn="l">
              <a:lnSpc>
                <a:spcPct val="95000"/>
              </a:lnSpc>
              <a:spcBef>
                <a:spcPts val="0"/>
              </a:spcBef>
              <a:spcAft>
                <a:spcPts val="0"/>
              </a:spcAft>
              <a:buClr>
                <a:schemeClr val="accent1"/>
              </a:buClr>
              <a:buSzPts val="1495"/>
              <a:buFont typeface="Source Code Pro SemiBold"/>
              <a:buChar char="●"/>
            </a:pPr>
            <a:r>
              <a:rPr lang="vi" sz="1495">
                <a:solidFill>
                  <a:schemeClr val="accent1"/>
                </a:solidFill>
                <a:latin typeface="Source Code Pro ExtraBold"/>
                <a:ea typeface="Source Code Pro ExtraBold"/>
                <a:cs typeface="Source Code Pro ExtraBold"/>
                <a:sym typeface="Source Code Pro ExtraBold"/>
              </a:rPr>
              <a:t>Spring AOP </a:t>
            </a:r>
            <a:r>
              <a:rPr lang="vi" sz="1495">
                <a:solidFill>
                  <a:schemeClr val="accent1"/>
                </a:solidFill>
                <a:latin typeface="Source Code Pro SemiBold"/>
                <a:ea typeface="Source Code Pro SemiBold"/>
                <a:cs typeface="Source Code Pro SemiBold"/>
                <a:sym typeface="Source Code Pro SemiBold"/>
              </a:rPr>
              <a:t>là một framework AOP được tích hợp trực tiếp vào Spring Framework, cho phép phát triển việc tách riêng các quan tâm chung của một ứng dụng, như phân phối, bảo mật, caching hoặc logging, vào các module trạng thái quan sát, gọi là aspects.</a:t>
            </a:r>
            <a:endParaRPr sz="1495">
              <a:solidFill>
                <a:schemeClr val="accent1"/>
              </a:solidFill>
              <a:latin typeface="Source Code Pro SemiBold"/>
              <a:ea typeface="Source Code Pro SemiBold"/>
              <a:cs typeface="Source Code Pro SemiBold"/>
              <a:sym typeface="Source Code Pro SemiBold"/>
            </a:endParaRPr>
          </a:p>
          <a:p>
            <a:pPr indent="-323532" lvl="0" marL="457200" rtl="0" algn="l">
              <a:lnSpc>
                <a:spcPct val="95000"/>
              </a:lnSpc>
              <a:spcBef>
                <a:spcPts val="0"/>
              </a:spcBef>
              <a:spcAft>
                <a:spcPts val="0"/>
              </a:spcAft>
              <a:buClr>
                <a:schemeClr val="accent1"/>
              </a:buClr>
              <a:buSzPts val="1495"/>
              <a:buFont typeface="Source Code Pro SemiBold"/>
              <a:buChar char="●"/>
            </a:pPr>
            <a:r>
              <a:rPr lang="vi" sz="1495">
                <a:solidFill>
                  <a:schemeClr val="accent1"/>
                </a:solidFill>
                <a:latin typeface="Source Code Pro SemiBold"/>
                <a:ea typeface="Source Code Pro SemiBold"/>
                <a:cs typeface="Source Code Pro SemiBold"/>
                <a:sym typeface="Source Code Pro SemiBold"/>
              </a:rPr>
              <a:t>Khi kết hợp AOP với Spring, bạn có thể:</a:t>
            </a:r>
            <a:endParaRPr sz="1495">
              <a:solidFill>
                <a:schemeClr val="accent1"/>
              </a:solidFill>
              <a:latin typeface="Source Code Pro SemiBold"/>
              <a:ea typeface="Source Code Pro SemiBold"/>
              <a:cs typeface="Source Code Pro SemiBold"/>
              <a:sym typeface="Source Code Pro SemiBold"/>
            </a:endParaRPr>
          </a:p>
          <a:p>
            <a:pPr indent="-323532" lvl="0" marL="914400" rtl="0" algn="l">
              <a:lnSpc>
                <a:spcPct val="95000"/>
              </a:lnSpc>
              <a:spcBef>
                <a:spcPts val="0"/>
              </a:spcBef>
              <a:spcAft>
                <a:spcPts val="0"/>
              </a:spcAft>
              <a:buClr>
                <a:schemeClr val="accent1"/>
              </a:buClr>
              <a:buSzPts val="1495"/>
              <a:buFont typeface="Source Code Pro SemiBold"/>
              <a:buChar char="-"/>
            </a:pPr>
            <a:r>
              <a:rPr lang="vi" sz="1495">
                <a:solidFill>
                  <a:schemeClr val="accent1"/>
                </a:solidFill>
                <a:latin typeface="Source Code Pro SemiBold"/>
                <a:ea typeface="Source Code Pro SemiBold"/>
                <a:cs typeface="Source Code Pro SemiBold"/>
                <a:sym typeface="Source Code Pro SemiBold"/>
              </a:rPr>
              <a:t>Chỉ định các tầng khác nhau từ việc chia sẻ một aspect, đây là một chức năng cắt ngang</a:t>
            </a:r>
            <a:endParaRPr sz="1495">
              <a:solidFill>
                <a:schemeClr val="accent1"/>
              </a:solidFill>
              <a:latin typeface="Source Code Pro SemiBold"/>
              <a:ea typeface="Source Code Pro SemiBold"/>
              <a:cs typeface="Source Code Pro SemiBold"/>
              <a:sym typeface="Source Code Pro SemiBold"/>
            </a:endParaRPr>
          </a:p>
          <a:p>
            <a:pPr indent="-323532" lvl="0" marL="914400" rtl="0" algn="l">
              <a:lnSpc>
                <a:spcPct val="95000"/>
              </a:lnSpc>
              <a:spcBef>
                <a:spcPts val="0"/>
              </a:spcBef>
              <a:spcAft>
                <a:spcPts val="0"/>
              </a:spcAft>
              <a:buClr>
                <a:schemeClr val="accent1"/>
              </a:buClr>
              <a:buSzPts val="1495"/>
              <a:buFont typeface="Source Code Pro SemiBold"/>
              <a:buChar char="-"/>
            </a:pPr>
            <a:r>
              <a:rPr lang="vi" sz="1495">
                <a:solidFill>
                  <a:schemeClr val="accent1"/>
                </a:solidFill>
                <a:latin typeface="Source Code Pro SemiBold"/>
                <a:ea typeface="Source Code Pro SemiBold"/>
                <a:cs typeface="Source Code Pro SemiBold"/>
                <a:sym typeface="Source Code Pro SemiBold"/>
              </a:rPr>
              <a:t>Chỉ định các khía cạnh khác nhau trong viên nén cùng, đây là một chức năng rung, mà là một khía cạnh của hành động của viên nén</a:t>
            </a:r>
            <a:endParaRPr sz="1495">
              <a:solidFill>
                <a:schemeClr val="accent1"/>
              </a:solidFill>
              <a:latin typeface="Source Code Pro SemiBold"/>
              <a:ea typeface="Source Code Pro SemiBold"/>
              <a:cs typeface="Source Code Pro SemiBold"/>
              <a:sym typeface="Source Code Pro SemiBold"/>
            </a:endParaRPr>
          </a:p>
          <a:p>
            <a:pPr indent="-323532" lvl="0" marL="914400" rtl="0" algn="l">
              <a:lnSpc>
                <a:spcPct val="95000"/>
              </a:lnSpc>
              <a:spcBef>
                <a:spcPts val="0"/>
              </a:spcBef>
              <a:spcAft>
                <a:spcPts val="0"/>
              </a:spcAft>
              <a:buClr>
                <a:schemeClr val="accent1"/>
              </a:buClr>
              <a:buSzPts val="1495"/>
              <a:buFont typeface="Source Code Pro SemiBold"/>
              <a:buChar char="-"/>
            </a:pPr>
            <a:r>
              <a:rPr lang="vi" sz="1495">
                <a:solidFill>
                  <a:schemeClr val="accent1"/>
                </a:solidFill>
                <a:latin typeface="Source Code Pro SemiBold"/>
                <a:ea typeface="Source Code Pro SemiBold"/>
                <a:cs typeface="Source Code Pro SemiBold"/>
                <a:sym typeface="Source Code Pro SemiBold"/>
              </a:rPr>
              <a:t>Chỉ định các điểm chức năng để thực hiện các khía cạnh AOP</a:t>
            </a:r>
            <a:endParaRPr sz="1495">
              <a:solidFill>
                <a:schemeClr val="accent1"/>
              </a:solidFill>
              <a:latin typeface="Source Code Pro SemiBold"/>
              <a:ea typeface="Source Code Pro SemiBold"/>
              <a:cs typeface="Source Code Pro SemiBold"/>
              <a:sym typeface="Source Code Pro SemiBold"/>
            </a:endParaRPr>
          </a:p>
          <a:p>
            <a:pPr indent="0" lvl="0" marL="0" rtl="0" algn="l">
              <a:lnSpc>
                <a:spcPct val="95000"/>
              </a:lnSpc>
              <a:spcBef>
                <a:spcPts val="1200"/>
              </a:spcBef>
              <a:spcAft>
                <a:spcPts val="1200"/>
              </a:spcAft>
              <a:buSzPts val="852"/>
              <a:buNone/>
            </a:pPr>
            <a:r>
              <a:t/>
            </a:r>
            <a:endParaRPr sz="139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