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95" r:id="rId5"/>
    <p:sldId id="296" r:id="rId6"/>
    <p:sldId id="297" r:id="rId7"/>
    <p:sldId id="298" r:id="rId8"/>
    <p:sldId id="327" r:id="rId9"/>
    <p:sldId id="260" r:id="rId10"/>
    <p:sldId id="289" r:id="rId11"/>
    <p:sldId id="292" r:id="rId12"/>
    <p:sldId id="262" r:id="rId13"/>
    <p:sldId id="360" r:id="rId14"/>
    <p:sldId id="263" r:id="rId15"/>
    <p:sldId id="294" r:id="rId16"/>
    <p:sldId id="368" r:id="rId17"/>
    <p:sldId id="287" r:id="rId18"/>
    <p:sldId id="266" r:id="rId19"/>
    <p:sldId id="369" r:id="rId20"/>
    <p:sldId id="269" r:id="rId21"/>
    <p:sldId id="272" r:id="rId22"/>
    <p:sldId id="273" r:id="rId23"/>
    <p:sldId id="361" r:id="rId24"/>
    <p:sldId id="362" r:id="rId25"/>
    <p:sldId id="299" r:id="rId26"/>
    <p:sldId id="326" r:id="rId27"/>
    <p:sldId id="305" r:id="rId28"/>
    <p:sldId id="304" r:id="rId29"/>
    <p:sldId id="303" r:id="rId30"/>
    <p:sldId id="301" r:id="rId31"/>
    <p:sldId id="306" r:id="rId32"/>
    <p:sldId id="307" r:id="rId33"/>
    <p:sldId id="302" r:id="rId34"/>
    <p:sldId id="371" r:id="rId35"/>
    <p:sldId id="300" r:id="rId36"/>
    <p:sldId id="308" r:id="rId37"/>
    <p:sldId id="312" r:id="rId38"/>
    <p:sldId id="313" r:id="rId39"/>
    <p:sldId id="325" r:id="rId40"/>
    <p:sldId id="324" r:id="rId41"/>
    <p:sldId id="323" r:id="rId42"/>
    <p:sldId id="363" r:id="rId43"/>
    <p:sldId id="319" r:id="rId44"/>
    <p:sldId id="320" r:id="rId45"/>
    <p:sldId id="318" r:id="rId46"/>
    <p:sldId id="341" r:id="rId47"/>
    <p:sldId id="370" r:id="rId48"/>
    <p:sldId id="372" r:id="rId49"/>
    <p:sldId id="374" r:id="rId50"/>
    <p:sldId id="375" r:id="rId51"/>
    <p:sldId id="376" r:id="rId52"/>
    <p:sldId id="377" r:id="rId53"/>
    <p:sldId id="290" r:id="rId54"/>
    <p:sldId id="367" r:id="rId55"/>
    <p:sldId id="281"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99"/>
    <a:srgbClr val="CC3300"/>
    <a:srgbClr val="000066"/>
    <a:srgbClr val="FF3300"/>
    <a:srgbClr val="F995CE"/>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9A0ADACB-084E-4D9A-A246-91E34B6266D6}" type="datetimeFigureOut">
              <a:rPr lang="en-US"/>
              <a:pPr>
                <a:defRPr/>
              </a:pPr>
              <a:t>07/21/2021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314454B-104D-4172-9DF2-C692925D58C4}" type="slidenum">
              <a:rPr lang="en-US" altLang="vi-VN"/>
              <a:pPr>
                <a:defRPr/>
              </a:pPr>
              <a:t>‹#›</a:t>
            </a:fld>
            <a:endParaRPr lang="en-US" altLang="vi-VN"/>
          </a:p>
        </p:txBody>
      </p:sp>
    </p:spTree>
    <p:extLst>
      <p:ext uri="{BB962C8B-B14F-4D97-AF65-F5344CB8AC3E}">
        <p14:creationId xmlns:p14="http://schemas.microsoft.com/office/powerpoint/2010/main" val="997650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825692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5094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DECE9C-57E9-4211-89F0-AD5B2A175520}" type="slidenum">
              <a:rPr lang="en-US" altLang="vi-VN" smtClean="0"/>
              <a:pPr/>
              <a:t>11</a:t>
            </a:fld>
            <a:endParaRPr lang="en-US" altLang="vi-VN" smtClean="0"/>
          </a:p>
        </p:txBody>
      </p:sp>
    </p:spTree>
    <p:extLst>
      <p:ext uri="{BB962C8B-B14F-4D97-AF65-F5344CB8AC3E}">
        <p14:creationId xmlns:p14="http://schemas.microsoft.com/office/powerpoint/2010/main" val="175256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90282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760220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273861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58205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188065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79962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41497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11473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923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055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010115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76008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91426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304714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141911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51263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119849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431947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97097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535309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431008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787322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0625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69911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48650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656572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451070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922104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626640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smtClean="0"/>
              <a:t>ả</a:t>
            </a:r>
          </a:p>
        </p:txBody>
      </p:sp>
    </p:spTree>
    <p:extLst>
      <p:ext uri="{BB962C8B-B14F-4D97-AF65-F5344CB8AC3E}">
        <p14:creationId xmlns:p14="http://schemas.microsoft.com/office/powerpoint/2010/main" val="401891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590824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596233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29593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67746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762158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67946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91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756077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64352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78557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5945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968289-9B2B-474B-88C7-434A6959BD90}" type="slidenum">
              <a:rPr lang="en-US" altLang="vi-VN"/>
              <a:pPr>
                <a:defRPr/>
              </a:pPr>
              <a:t>‹#›</a:t>
            </a:fld>
            <a:endParaRPr lang="en-US" altLang="vi-VN"/>
          </a:p>
        </p:txBody>
      </p:sp>
    </p:spTree>
    <p:extLst>
      <p:ext uri="{BB962C8B-B14F-4D97-AF65-F5344CB8AC3E}">
        <p14:creationId xmlns:p14="http://schemas.microsoft.com/office/powerpoint/2010/main" val="15927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9176AA-EEA0-4BAE-BFA9-9E0DE0E076A0}" type="slidenum">
              <a:rPr lang="en-US" altLang="vi-VN"/>
              <a:pPr>
                <a:defRPr/>
              </a:pPr>
              <a:t>‹#›</a:t>
            </a:fld>
            <a:endParaRPr lang="en-US" altLang="vi-VN"/>
          </a:p>
        </p:txBody>
      </p:sp>
    </p:spTree>
    <p:extLst>
      <p:ext uri="{BB962C8B-B14F-4D97-AF65-F5344CB8AC3E}">
        <p14:creationId xmlns:p14="http://schemas.microsoft.com/office/powerpoint/2010/main" val="397615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E62C8D-779A-4EC6-9B99-ED674B8C4EE9}" type="slidenum">
              <a:rPr lang="en-US" altLang="vi-VN"/>
              <a:pPr>
                <a:defRPr/>
              </a:pPr>
              <a:t>‹#›</a:t>
            </a:fld>
            <a:endParaRPr lang="en-US" altLang="vi-VN"/>
          </a:p>
        </p:txBody>
      </p:sp>
    </p:spTree>
    <p:extLst>
      <p:ext uri="{BB962C8B-B14F-4D97-AF65-F5344CB8AC3E}">
        <p14:creationId xmlns:p14="http://schemas.microsoft.com/office/powerpoint/2010/main" val="356000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940C94-72BD-448C-BE4D-84A2345A15CE}" type="slidenum">
              <a:rPr lang="en-US" altLang="vi-VN"/>
              <a:pPr>
                <a:defRPr/>
              </a:pPr>
              <a:t>‹#›</a:t>
            </a:fld>
            <a:endParaRPr lang="en-US" altLang="vi-VN"/>
          </a:p>
        </p:txBody>
      </p:sp>
    </p:spTree>
    <p:extLst>
      <p:ext uri="{BB962C8B-B14F-4D97-AF65-F5344CB8AC3E}">
        <p14:creationId xmlns:p14="http://schemas.microsoft.com/office/powerpoint/2010/main" val="343018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59A695-476E-4977-8912-137F5847908A}" type="slidenum">
              <a:rPr lang="en-US" altLang="vi-VN"/>
              <a:pPr>
                <a:defRPr/>
              </a:pPr>
              <a:t>‹#›</a:t>
            </a:fld>
            <a:endParaRPr lang="en-US" altLang="vi-VN"/>
          </a:p>
        </p:txBody>
      </p:sp>
    </p:spTree>
    <p:extLst>
      <p:ext uri="{BB962C8B-B14F-4D97-AF65-F5344CB8AC3E}">
        <p14:creationId xmlns:p14="http://schemas.microsoft.com/office/powerpoint/2010/main" val="264146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DA435B-69BB-493A-9CBB-C986995DB2F5}" type="slidenum">
              <a:rPr lang="en-US" altLang="vi-VN"/>
              <a:pPr>
                <a:defRPr/>
              </a:pPr>
              <a:t>‹#›</a:t>
            </a:fld>
            <a:endParaRPr lang="en-US" altLang="vi-VN"/>
          </a:p>
        </p:txBody>
      </p:sp>
    </p:spTree>
    <p:extLst>
      <p:ext uri="{BB962C8B-B14F-4D97-AF65-F5344CB8AC3E}">
        <p14:creationId xmlns:p14="http://schemas.microsoft.com/office/powerpoint/2010/main" val="268839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BB28237-5C93-458B-829C-4FBAF6F513B5}" type="slidenum">
              <a:rPr lang="en-US" altLang="vi-VN"/>
              <a:pPr>
                <a:defRPr/>
              </a:pPr>
              <a:t>‹#›</a:t>
            </a:fld>
            <a:endParaRPr lang="en-US" altLang="vi-VN"/>
          </a:p>
        </p:txBody>
      </p:sp>
    </p:spTree>
    <p:extLst>
      <p:ext uri="{BB962C8B-B14F-4D97-AF65-F5344CB8AC3E}">
        <p14:creationId xmlns:p14="http://schemas.microsoft.com/office/powerpoint/2010/main" val="121221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F3212DE-6864-4905-825D-76EA3156029A}" type="slidenum">
              <a:rPr lang="en-US" altLang="vi-VN"/>
              <a:pPr>
                <a:defRPr/>
              </a:pPr>
              <a:t>‹#›</a:t>
            </a:fld>
            <a:endParaRPr lang="en-US" altLang="vi-VN"/>
          </a:p>
        </p:txBody>
      </p:sp>
    </p:spTree>
    <p:extLst>
      <p:ext uri="{BB962C8B-B14F-4D97-AF65-F5344CB8AC3E}">
        <p14:creationId xmlns:p14="http://schemas.microsoft.com/office/powerpoint/2010/main" val="271936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14AB8F-02A0-4EDF-AE34-236D207D6E91}" type="slidenum">
              <a:rPr lang="en-US" altLang="vi-VN"/>
              <a:pPr>
                <a:defRPr/>
              </a:pPr>
              <a:t>‹#›</a:t>
            </a:fld>
            <a:endParaRPr lang="en-US" altLang="vi-VN"/>
          </a:p>
        </p:txBody>
      </p:sp>
    </p:spTree>
    <p:extLst>
      <p:ext uri="{BB962C8B-B14F-4D97-AF65-F5344CB8AC3E}">
        <p14:creationId xmlns:p14="http://schemas.microsoft.com/office/powerpoint/2010/main" val="170477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B07534-10CE-441C-8903-63A24671E6DE}" type="slidenum">
              <a:rPr lang="en-US" altLang="vi-VN"/>
              <a:pPr>
                <a:defRPr/>
              </a:pPr>
              <a:t>‹#›</a:t>
            </a:fld>
            <a:endParaRPr lang="en-US" altLang="vi-VN"/>
          </a:p>
        </p:txBody>
      </p:sp>
    </p:spTree>
    <p:extLst>
      <p:ext uri="{BB962C8B-B14F-4D97-AF65-F5344CB8AC3E}">
        <p14:creationId xmlns:p14="http://schemas.microsoft.com/office/powerpoint/2010/main" val="82650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E7968E-3DE9-4D20-83A8-E6DE69690313}" type="slidenum">
              <a:rPr lang="en-US" altLang="vi-VN"/>
              <a:pPr>
                <a:defRPr/>
              </a:pPr>
              <a:t>‹#›</a:t>
            </a:fld>
            <a:endParaRPr lang="en-US" altLang="vi-VN"/>
          </a:p>
        </p:txBody>
      </p:sp>
    </p:spTree>
    <p:extLst>
      <p:ext uri="{BB962C8B-B14F-4D97-AF65-F5344CB8AC3E}">
        <p14:creationId xmlns:p14="http://schemas.microsoft.com/office/powerpoint/2010/main" val="358386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582F45E-0E1C-4E60-844B-E52619651B4A}" type="slidenum">
              <a:rPr lang="en-US" altLang="vi-VN"/>
              <a:pPr>
                <a:defRPr/>
              </a:pPr>
              <a:t>‹#›</a:t>
            </a:fld>
            <a:endParaRPr lang="en-US" alt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translate.googleusercontent.com/translate_c?hl=vi&amp;langpair=en%7Cvi&amp;u=http://en.wikipedia.org/wiki/Twisted_pair&amp;rurl=translate.google.com.vn&amp;usg=ALkJrhgEIAwfzY3Zq0hJNX6TZdgITbz-ZQ" TargetMode="External"/><Relationship Id="rId4" Type="http://schemas.openxmlformats.org/officeDocument/2006/relationships/hyperlink" Target="http://translate.googleusercontent.com/translate_c?hl=vi&amp;langpair=en%7Cvi&amp;u=http://en.wikipedia.org/wiki/IEEE_802.3&amp;rurl=translate.google.com.vn&amp;usg=ALkJrhhT45jZ7fRVTUygnJFzDRImZgfCcQ"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hyperlink" Target="http://translate.googleusercontent.com/translate_c?hl=vi&amp;sl=en&amp;u=http://en.wikipedia.org/wiki/Conexant&amp;prev=/search%3Fq%3DDOCSIS%26hl%3Dvi%26rlz%3D1R2RNTM_enVN361&amp;rurl=translate.google.com.vn&amp;twu=1&amp;usg=ALkJrhidcNu8KFbKSqUMTki7GlMbTNmbzA" TargetMode="External"/><Relationship Id="rId13" Type="http://schemas.openxmlformats.org/officeDocument/2006/relationships/hyperlink" Target="http://translate.googleusercontent.com/translate_c?hl=vi&amp;sl=en&amp;u=http://en.wikipedia.org/wiki/Terayon&amp;prev=/search%3Fq%3DDOCSIS%26hl%3Dvi%26rlz%3D1R2RNTM_enVN361&amp;rurl=translate.google.com.vn&amp;twu=1&amp;usg=ALkJrhiq2mXD2_H6-8JAxzdxRES2-Fv82g" TargetMode="External"/><Relationship Id="rId3" Type="http://schemas.openxmlformats.org/officeDocument/2006/relationships/image" Target="../media/image4.png"/><Relationship Id="rId7" Type="http://schemas.openxmlformats.org/officeDocument/2006/relationships/hyperlink" Target="http://translate.googleusercontent.com/translate_c?hl=vi&amp;sl=en&amp;u=http://en.wikipedia.org/wiki/Cisco&amp;prev=/search%3Fq%3DDOCSIS%26hl%3Dvi%26rlz%3D1R2RNTM_enVN361&amp;rurl=translate.google.com.vn&amp;twu=1&amp;usg=ALkJrhjiGQGrZxFFFGdkqYW-iP7plEiKxg" TargetMode="External"/><Relationship Id="rId12" Type="http://schemas.openxmlformats.org/officeDocument/2006/relationships/hyperlink" Target="http://translate.googleusercontent.com/translate_c?hl=vi&amp;sl=en&amp;u=http://en.wikipedia.org/wiki/Netgear&amp;prev=/search%3Fq%3DDOCSIS%26hl%3Dvi%26rlz%3D1R2RNTM_enVN361&amp;rurl=translate.google.com.vn&amp;twu=1&amp;usg=ALkJrhioOjI2UYXDkchZwmPSSCct8Vo3kQ"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translate.googleusercontent.com/translate_c?hl=vi&amp;sl=en&amp;u=http://en.wikipedia.org/wiki/Broadcom&amp;prev=/search%3Fq%3DDOCSIS%26hl%3Dvi%26rlz%3D1R2RNTM_enVN361&amp;rurl=translate.google.com.vn&amp;twu=1&amp;usg=ALkJrhhTtX5pWDC4ixeO3GMZUwWuz9WvZA" TargetMode="External"/><Relationship Id="rId11" Type="http://schemas.openxmlformats.org/officeDocument/2006/relationships/hyperlink" Target="http://translate.googleusercontent.com/translate_c?hl=vi&amp;sl=en&amp;u=http://en.wikipedia.org/wiki/Motorola&amp;prev=/search%3Fq%3DDOCSIS%26hl%3Dvi%26rlz%3D1R2RNTM_enVN361&amp;rurl=translate.google.com.vn&amp;twu=1&amp;usg=ALkJrhhX9NcezuSGIwjyN4PUasNzM11Psw" TargetMode="External"/><Relationship Id="rId5" Type="http://schemas.openxmlformats.org/officeDocument/2006/relationships/hyperlink" Target="http://translate.googleusercontent.com/translate_c?hl=vi&amp;sl=en&amp;u=http://en.wikipedia.org/wiki/BigBand_Networks&amp;prev=/search%3Fq%3DDOCSIS%26hl%3Dvi%26rlz%3D1R2RNTM_enVN361&amp;rurl=translate.google.com.vn&amp;twu=1&amp;usg=ALkJrhhj2rfjbn8VpfEzmaKyVnjRiq1iAQ" TargetMode="External"/><Relationship Id="rId10" Type="http://schemas.openxmlformats.org/officeDocument/2006/relationships/hyperlink" Target="http://translate.googleusercontent.com/translate_c?hl=vi&amp;sl=en&amp;u=http://en.wikipedia.org/wiki/Intel&amp;prev=/search%3Fq%3DDOCSIS%26hl%3Dvi%26rlz%3D1R2RNTM_enVN361&amp;rurl=translate.google.com.vn&amp;twu=1&amp;usg=ALkJrhi04cuw2vkFRUa1XsmxBLxXnM-i3w" TargetMode="External"/><Relationship Id="rId4" Type="http://schemas.openxmlformats.org/officeDocument/2006/relationships/hyperlink" Target="http://translate.googleusercontent.com/translate_c?hl=vi&amp;sl=en&amp;u=http://en.wikipedia.org/wiki/ARRIS&amp;prev=/search%3Fq%3DDOCSIS%26hl%3Dvi%26rlz%3D1R2RNTM_enVN361&amp;rurl=translate.google.com.vn&amp;twu=1&amp;usg=ALkJrhg2fNAkLp03x7aRodnZefOLAr3EXQ" TargetMode="External"/><Relationship Id="rId9" Type="http://schemas.openxmlformats.org/officeDocument/2006/relationships/hyperlink" Target="http://translate.googleusercontent.com/translate_c?hl=vi&amp;sl=en&amp;u=http://en.wikipedia.org/w/index.php%3Ftitle%3DCorrelant%26action%3Dedit%26redlink%3D1&amp;prev=/search%3Fq%3DDOCSIS%26hl%3Dvi%26rlz%3D1R2RNTM_enVN361&amp;rurl=translate.google.com.vn&amp;twu=1&amp;usg=ALkJrhjLydDuf7ZL7BpvzFrBl6j8avN5eQ"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translate.googleusercontent.com/translate_c?hl=vi&amp;sl=en&amp;u=http://www.webopedia.com/TERM/C/dedicated.html&amp;prev=/search%3Fq%3DCircuit-switched%26hl%3Dvi%26rlz%3D1R2RNTM_enVN361%26sa%3DG&amp;rurl=translate.google.com.vn&amp;twu=1&amp;usg=ALkJrhgEOuL5uGno-5bV0-DsCR3LNXfBqQ" TargetMode="External"/><Relationship Id="rId4" Type="http://schemas.openxmlformats.org/officeDocument/2006/relationships/hyperlink" Target="http://translate.googleusercontent.com/translate_c?hl=vi&amp;sl=en&amp;u=http://www.webopedia.com/TERM/C/channel.html&amp;prev=/search%3Fq%3DCircuit-switched%26hl%3Dvi%26rlz%3D1R2RNTM_enVN361%26sa%3DG&amp;rurl=translate.google.com.vn&amp;twu=1&amp;usg=ALkJrhjFpiBLEKkZRzcIa9jOciKEjnJTng"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hyperlink" Target="http://gsd.di.uminho.pt/members/cbm/ps/itc2008.pdf" TargetMode="External"/><Relationship Id="rId5" Type="http://schemas.openxmlformats.org/officeDocument/2006/relationships/hyperlink" Target="http://sky.scitech.qut.edu.au/~fidgec/Publications/fidge88a.pdf" TargetMode="Externa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translate.googleusercontent.com/translate_c?hl=vi&amp;sl=en&amp;u=http://www.webopedia.com/TERM/P/e_mail.html&amp;prev=/search%3Fq%3DPacket-switched%26hl%3Dvi%26rlz%3D1R2RNTM_enVN361&amp;rurl=translate.google.com.vn&amp;twu=1&amp;usg=ALkJrhhr6ZZtx4cx1UzHeqjh4gfLyvNF0g" TargetMode="External"/><Relationship Id="rId5" Type="http://schemas.openxmlformats.org/officeDocument/2006/relationships/hyperlink" Target="http://translate.googleusercontent.com/translate_c?hl=vi&amp;sl=en&amp;u=http://www.webopedia.com/TERM/P/Frame_Relay.html&amp;prev=/search%3Fq%3DPacket-switched%26hl%3Dvi%26rlz%3D1R2RNTM_enVN361&amp;rurl=translate.google.com.vn&amp;twu=1&amp;usg=ALkJrhitnwy_AFekcAOmNCJY9PzJapAclg" TargetMode="External"/><Relationship Id="rId4" Type="http://schemas.openxmlformats.org/officeDocument/2006/relationships/hyperlink" Target="http://translate.googleusercontent.com/translate_c?hl=vi&amp;sl=en&amp;u=http://www.webopedia.com/TERM/P/wide_area_network_WAN.html&amp;prev=/search%3Fq%3DPacket-switched%26hl%3Dvi%26rlz%3D1R2RNTM_enVN361&amp;rurl=translate.google.com.vn&amp;twu=1&amp;usg=ALkJrhiI8RzJZdypL-3XFgntN6QEAN_HjQ"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2895600" y="4572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4000" b="1">
                <a:solidFill>
                  <a:srgbClr val="FFFFFF"/>
                </a:solidFill>
                <a:latin typeface="Times New Roman" panose="02020603050405020304" pitchFamily="18" charset="0"/>
                <a:cs typeface="Times New Roman" panose="02020603050405020304" pitchFamily="18" charset="0"/>
              </a:rPr>
              <a:t>DISTRIBUTED  </a:t>
            </a:r>
            <a:r>
              <a:rPr lang="en-US" altLang="vi-VN" sz="3600" b="1">
                <a:solidFill>
                  <a:srgbClr val="FFFFFF"/>
                </a:solidFill>
                <a:latin typeface="Times New Roman" panose="02020603050405020304" pitchFamily="18" charset="0"/>
                <a:cs typeface="Times New Roman" panose="02020603050405020304" pitchFamily="18" charset="0"/>
              </a:rPr>
              <a:t>SYSTEM</a:t>
            </a:r>
            <a:r>
              <a:rPr lang="en-US" altLang="vi-VN" sz="4000">
                <a:solidFill>
                  <a:srgbClr val="FFFFFF"/>
                </a:solidFill>
                <a:latin typeface="Times New Roman" panose="02020603050405020304" pitchFamily="18" charset="0"/>
                <a:cs typeface="Times New Roman" panose="02020603050405020304" pitchFamily="18" charset="0"/>
              </a:rPr>
              <a:t> </a:t>
            </a:r>
            <a:endParaRPr lang="en-US" altLang="vi-VN" sz="3000" i="1">
              <a:solidFill>
                <a:srgbClr val="FFFFFF"/>
              </a:solidFill>
            </a:endParaRPr>
          </a:p>
        </p:txBody>
      </p:sp>
      <p:sp>
        <p:nvSpPr>
          <p:cNvPr id="9" name="Text Box 20"/>
          <p:cNvSpPr txBox="1">
            <a:spLocks noChangeArrowheads="1"/>
          </p:cNvSpPr>
          <p:nvPr/>
        </p:nvSpPr>
        <p:spPr bwMode="auto">
          <a:xfrm>
            <a:off x="4267200" y="4648200"/>
            <a:ext cx="4083050" cy="1108075"/>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600" dirty="0" err="1" smtClean="0">
                <a:effectLst>
                  <a:outerShdw blurRad="38100" dist="38100" dir="2700000" algn="tl">
                    <a:srgbClr val="C0C0C0"/>
                  </a:outerShdw>
                </a:effectLst>
                <a:latin typeface="Verdana" pitchFamily="34" charset="0"/>
              </a:rPr>
              <a:t>Trình</a:t>
            </a:r>
            <a:r>
              <a:rPr lang="en-US" sz="1600" dirty="0" smtClean="0">
                <a:effectLst>
                  <a:outerShdw blurRad="38100" dist="38100" dir="2700000" algn="tl">
                    <a:srgbClr val="C0C0C0"/>
                  </a:outerShdw>
                </a:effectLst>
                <a:latin typeface="Verdana" pitchFamily="34" charset="0"/>
              </a:rPr>
              <a:t> </a:t>
            </a:r>
            <a:r>
              <a:rPr lang="en-US" sz="1600" dirty="0" err="1" smtClean="0">
                <a:effectLst>
                  <a:outerShdw blurRad="38100" dist="38100" dir="2700000" algn="tl">
                    <a:srgbClr val="C0C0C0"/>
                  </a:outerShdw>
                </a:effectLst>
                <a:latin typeface="Verdana" pitchFamily="34" charset="0"/>
              </a:rPr>
              <a:t>bày</a:t>
            </a:r>
            <a:r>
              <a:rPr lang="en-US" sz="1600" dirty="0" smtClean="0">
                <a:effectLst>
                  <a:outerShdw blurRad="38100" dist="38100" dir="2700000" algn="tl">
                    <a:srgbClr val="C0C0C0"/>
                  </a:outerShdw>
                </a:effectLst>
                <a:latin typeface="Verdana" pitchFamily="34" charset="0"/>
              </a:rPr>
              <a:t>  : </a:t>
            </a:r>
            <a:r>
              <a:rPr lang="en-US" sz="1600" dirty="0" err="1" smtClean="0">
                <a:effectLst>
                  <a:outerShdw blurRad="38100" dist="38100" dir="2700000" algn="tl">
                    <a:srgbClr val="C0C0C0"/>
                  </a:outerShdw>
                </a:effectLst>
                <a:latin typeface="Verdana" pitchFamily="34" charset="0"/>
              </a:rPr>
              <a:t>Nguyễn</a:t>
            </a:r>
            <a:r>
              <a:rPr lang="en-US" sz="1600" dirty="0" smtClean="0">
                <a:effectLst>
                  <a:outerShdw blurRad="38100" dist="38100" dir="2700000" algn="tl">
                    <a:srgbClr val="C0C0C0"/>
                  </a:outerShdw>
                </a:effectLst>
                <a:latin typeface="Verdana" pitchFamily="34" charset="0"/>
              </a:rPr>
              <a:t> Minh </a:t>
            </a:r>
            <a:r>
              <a:rPr lang="en-US" sz="1600" dirty="0" err="1" smtClean="0">
                <a:effectLst>
                  <a:outerShdw blurRad="38100" dist="38100" dir="2700000" algn="tl">
                    <a:srgbClr val="C0C0C0"/>
                  </a:outerShdw>
                </a:effectLst>
                <a:latin typeface="Verdana" pitchFamily="34" charset="0"/>
              </a:rPr>
              <a:t>Nhật</a:t>
            </a:r>
            <a:endParaRPr lang="en-US" sz="1600" dirty="0" smtClean="0">
              <a:effectLst>
                <a:outerShdw blurRad="38100" dist="38100" dir="2700000" algn="tl">
                  <a:srgbClr val="C0C0C0"/>
                </a:outerShdw>
              </a:effectLst>
              <a:latin typeface="Verdana" pitchFamily="34" charset="0"/>
            </a:endParaRPr>
          </a:p>
          <a:p>
            <a:pPr>
              <a:defRPr/>
            </a:pPr>
            <a:r>
              <a:rPr lang="en-US" sz="1600" dirty="0" smtClean="0">
                <a:effectLst>
                  <a:outerShdw blurRad="38100" dist="38100" dir="2700000" algn="tl">
                    <a:srgbClr val="C0C0C0"/>
                  </a:outerShdw>
                </a:effectLst>
                <a:latin typeface="Verdana" pitchFamily="34" charset="0"/>
              </a:rPr>
              <a:t>Mobile      : 0905125143</a:t>
            </a:r>
          </a:p>
          <a:p>
            <a:pPr>
              <a:defRPr/>
            </a:pPr>
            <a:r>
              <a:rPr lang="en-US" sz="1600" dirty="0" smtClean="0">
                <a:effectLst>
                  <a:outerShdw blurRad="38100" dist="38100" dir="2700000" algn="tl">
                    <a:srgbClr val="C0C0C0"/>
                  </a:outerShdw>
                </a:effectLst>
                <a:latin typeface="Verdana" pitchFamily="34" charset="0"/>
              </a:rPr>
              <a:t>Email        : nhatnm2010@gmail.com</a:t>
            </a:r>
          </a:p>
          <a:p>
            <a:pPr>
              <a:defRPr/>
            </a:pPr>
            <a:endParaRPr lang="en-US" b="1" dirty="0" smtClean="0">
              <a:effectLst>
                <a:outerShdw blurRad="38100" dist="38100" dir="2700000" algn="tl">
                  <a:srgbClr val="C0C0C0"/>
                </a:outerShdw>
              </a:effectLst>
              <a:latin typeface="Verdana" pitchFamily="34" charset="0"/>
            </a:endParaRPr>
          </a:p>
        </p:txBody>
      </p:sp>
      <p:sp>
        <p:nvSpPr>
          <p:cNvPr id="3076" name="Text Box 6"/>
          <p:cNvSpPr txBox="1">
            <a:spLocks noChangeArrowheads="1"/>
          </p:cNvSpPr>
          <p:nvPr/>
        </p:nvSpPr>
        <p:spPr bwMode="auto">
          <a:xfrm>
            <a:off x="1143000" y="2743200"/>
            <a:ext cx="6781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b="1">
                <a:solidFill>
                  <a:srgbClr val="CC3300"/>
                </a:solidFill>
              </a:rPr>
              <a:t>Mạng dữ liệu và</a:t>
            </a:r>
          </a:p>
          <a:p>
            <a:pPr algn="ctr">
              <a:spcBef>
                <a:spcPct val="0"/>
              </a:spcBef>
              <a:buFontTx/>
              <a:buNone/>
            </a:pPr>
            <a:r>
              <a:rPr lang="en-US" altLang="vi-VN" b="1">
                <a:solidFill>
                  <a:srgbClr val="CC3300"/>
                </a:solidFill>
              </a:rPr>
              <a:t>Giao tiếp Client – Server</a:t>
            </a:r>
            <a:endParaRPr lang="en-US" altLang="vi-VN" sz="3600" b="1">
              <a:solidFill>
                <a:srgbClr val="CC3300"/>
              </a:solidFill>
            </a:endParaRPr>
          </a:p>
        </p:txBody>
      </p:sp>
      <p:sp>
        <p:nvSpPr>
          <p:cNvPr id="3" name="Rectangle 2"/>
          <p:cNvSpPr/>
          <p:nvPr/>
        </p:nvSpPr>
        <p:spPr>
          <a:xfrm>
            <a:off x="4479925" y="2967038"/>
            <a:ext cx="184150" cy="923925"/>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endParaRPr lang="en-US" sz="54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endParaRPr>
          </a:p>
        </p:txBody>
      </p:sp>
      <p:pic>
        <p:nvPicPr>
          <p:cNvPr id="307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6324600"/>
            <a:ext cx="9191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20"/>
          <p:cNvSpPr txBox="1">
            <a:spLocks noChangeArrowheads="1"/>
          </p:cNvSpPr>
          <p:nvPr/>
        </p:nvSpPr>
        <p:spPr bwMode="auto">
          <a:xfrm>
            <a:off x="0" y="6477000"/>
            <a:ext cx="6338888" cy="304800"/>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400" smtClean="0">
                <a:solidFill>
                  <a:schemeClr val="bg1"/>
                </a:solidFill>
                <a:effectLst>
                  <a:outerShdw blurRad="38100" dist="38100" dir="2700000" algn="tl">
                    <a:srgbClr val="C0C0C0"/>
                  </a:outerShdw>
                </a:effectLst>
                <a:latin typeface="Verdana" pitchFamily="34" charset="0"/>
              </a:rPr>
              <a:t>Trường ĐH Duy Tân, Khoa CNTT- Website : http:\\ www.dtu.edu.vn </a:t>
            </a:r>
          </a:p>
        </p:txBody>
      </p:sp>
      <p:pic>
        <p:nvPicPr>
          <p:cNvPr id="308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6324600"/>
            <a:ext cx="9191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20"/>
          <p:cNvSpPr txBox="1">
            <a:spLocks noChangeArrowheads="1"/>
          </p:cNvSpPr>
          <p:nvPr/>
        </p:nvSpPr>
        <p:spPr bwMode="auto">
          <a:xfrm>
            <a:off x="0" y="6477000"/>
            <a:ext cx="6338888" cy="304800"/>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400" smtClean="0">
                <a:solidFill>
                  <a:schemeClr val="bg1"/>
                </a:solidFill>
                <a:effectLst>
                  <a:outerShdw blurRad="38100" dist="38100" dir="2700000" algn="tl">
                    <a:srgbClr val="C0C0C0"/>
                  </a:outerShdw>
                </a:effectLst>
                <a:latin typeface="Verdana" pitchFamily="34" charset="0"/>
              </a:rPr>
              <a:t>Trường ĐH Duy Tân, Khoa CNTT- Website : http:\\ www.dtu.edu.vn </a:t>
            </a:r>
          </a:p>
        </p:txBody>
      </p:sp>
      <p:sp>
        <p:nvSpPr>
          <p:cNvPr id="3082" name="Rectangle 3"/>
          <p:cNvSpPr>
            <a:spLocks noChangeArrowheads="1"/>
          </p:cNvSpPr>
          <p:nvPr/>
        </p:nvSpPr>
        <p:spPr bwMode="auto">
          <a:xfrm>
            <a:off x="407988" y="2209800"/>
            <a:ext cx="1914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800" b="1">
                <a:solidFill>
                  <a:srgbClr val="0070C0"/>
                </a:solidFill>
              </a:rPr>
              <a:t>Chương II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1508"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Mạng cục bộ </a:t>
            </a:r>
            <a:r>
              <a:rPr lang="en-US" altLang="vi-VN" sz="2400">
                <a:solidFill>
                  <a:srgbClr val="00B050"/>
                </a:solidFill>
              </a:rPr>
              <a:t>(LAN)</a:t>
            </a:r>
            <a:endParaRPr lang="en-US" altLang="vi-VN" sz="1800">
              <a:solidFill>
                <a:srgbClr val="00B050"/>
              </a:solidFill>
            </a:endParaRPr>
          </a:p>
        </p:txBody>
      </p:sp>
      <p:sp>
        <p:nvSpPr>
          <p:cNvPr id="21509"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a:t>Là một mạng máy tính:</a:t>
            </a:r>
          </a:p>
          <a:p>
            <a:pPr>
              <a:spcBef>
                <a:spcPct val="0"/>
              </a:spcBef>
              <a:buFontTx/>
              <a:buNone/>
            </a:pPr>
            <a:r>
              <a:rPr lang="en-US" altLang="vi-VN" sz="2400"/>
              <a:t>  - một khu vực nhỏ (một ngôi nhà, văn phòng, trường học, sân bay v.v...)</a:t>
            </a:r>
          </a:p>
          <a:p>
            <a:pPr>
              <a:spcBef>
                <a:spcPct val="0"/>
              </a:spcBef>
              <a:buFontTx/>
              <a:buNone/>
            </a:pPr>
            <a:r>
              <a:rPr lang="en-US" altLang="vi-VN" sz="2400"/>
              <a:t>  - Cùng, đôi khi được chia sẻ dữ liệu, truyền tải trung bình</a:t>
            </a:r>
          </a:p>
          <a:p>
            <a:pPr>
              <a:spcBef>
                <a:spcPct val="0"/>
              </a:spcBef>
              <a:buFontTx/>
              <a:buNone/>
            </a:pPr>
            <a:r>
              <a:rPr lang="en-US" altLang="vi-VN" sz="2400"/>
              <a:t>  - Có tốc độ dữ liệu cao thường : 1 Mbps - 1 Gbps</a:t>
            </a:r>
          </a:p>
          <a:p>
            <a:pPr>
              <a:spcBef>
                <a:spcPct val="0"/>
              </a:spcBef>
              <a:buFontTx/>
              <a:buNone/>
            </a:pPr>
            <a:r>
              <a:rPr lang="en-US" altLang="vi-VN" sz="2400"/>
              <a:t>  - Độ trễ thấp</a:t>
            </a:r>
          </a:p>
          <a:p>
            <a:pPr>
              <a:spcBef>
                <a:spcPct val="0"/>
              </a:spcBef>
              <a:buFontTx/>
              <a:buNone/>
            </a:pPr>
            <a:r>
              <a:rPr lang="en-US" altLang="vi-VN" sz="2400"/>
              <a:t>  - Thiết bị được bình đẳng (Bất kỳ thiết bị có thể bắt đầu chuyển dữ liệu với bất kỳ thiết bị khác).</a:t>
            </a:r>
          </a:p>
          <a:p>
            <a:pPr>
              <a:spcBef>
                <a:spcPct val="0"/>
              </a:spcBef>
              <a:buFontTx/>
              <a:buNone/>
            </a:pPr>
            <a:r>
              <a:rPr lang="en-US" altLang="vi-VN" sz="2400"/>
              <a:t>  - Hầu hết các thành phần trên mạng LAN là máy trạm. Thiết bị đầu cuối trên các LAN được gọi là các node</a:t>
            </a:r>
          </a:p>
          <a:p>
            <a:pPr>
              <a:spcBef>
                <a:spcPct val="0"/>
              </a:spcBef>
              <a:buFontTx/>
              <a:buNone/>
            </a:pPr>
            <a:r>
              <a:rPr lang="en-US" altLang="vi-VN" sz="2400">
                <a:solidFill>
                  <a:srgbClr val="660033"/>
                </a:solidFill>
                <a:ea typeface="ＭＳ Ｐゴシック" panose="020B0600070205080204" pitchFamily="34" charset="-128"/>
              </a:rPr>
              <a:t>	</a:t>
            </a:r>
            <a:endParaRPr lang="en-US" altLang="vi-VN" sz="2400"/>
          </a:p>
        </p:txBody>
      </p:sp>
      <p:sp>
        <p:nvSpPr>
          <p:cNvPr id="2151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MỘT SỐ KHÁI NIỆM VỀ MẠNG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3556"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Mạng diện rộng </a:t>
            </a:r>
            <a:r>
              <a:rPr lang="en-US" altLang="vi-VN" sz="2000">
                <a:solidFill>
                  <a:srgbClr val="00B050"/>
                </a:solidFill>
              </a:rPr>
              <a:t>(Wide Area Network - WAN)</a:t>
            </a:r>
            <a:endParaRPr lang="en-US" altLang="vi-VN" sz="1800">
              <a:solidFill>
                <a:srgbClr val="00B050"/>
              </a:solidFill>
            </a:endParaRPr>
          </a:p>
        </p:txBody>
      </p:sp>
      <p:sp>
        <p:nvSpPr>
          <p:cNvPr id="23557"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Có khả năng liên kết các tài nguyên máy tính trong một vùng địa lý rộng </a:t>
            </a:r>
            <a:r>
              <a:rPr lang="en-US" altLang="vi-VN" sz="2400">
                <a:ea typeface="ＭＳ Ｐゴシック" panose="020B0600070205080204" pitchFamily="34" charset="-128"/>
              </a:rPr>
              <a:t>(</a:t>
            </a:r>
            <a:r>
              <a:rPr lang="en-US" altLang="vi-VN" sz="2400"/>
              <a:t>thị xã, thành phố, tỉnh/bang, quốc gia</a:t>
            </a:r>
            <a:r>
              <a:rPr lang="en-US" altLang="vi-VN" sz="2400">
                <a:ea typeface="ＭＳ Ｐゴシック" panose="020B0600070205080204" pitchFamily="34" charset="-128"/>
              </a:rPr>
              <a:t>), </a:t>
            </a:r>
          </a:p>
          <a:p>
            <a:pPr algn="just">
              <a:spcBef>
                <a:spcPct val="0"/>
              </a:spcBef>
            </a:pPr>
            <a:r>
              <a:rPr lang="en-US" altLang="vi-VN" sz="2400"/>
              <a:t>Có thể coi mạng WAN gồm nhiều mạng LAN kết nối với nhau</a:t>
            </a:r>
          </a:p>
          <a:p>
            <a:pPr algn="just">
              <a:spcBef>
                <a:spcPct val="0"/>
              </a:spcBef>
            </a:pPr>
            <a:r>
              <a:rPr lang="en-US" altLang="vi-VN" sz="2400">
                <a:ea typeface="ＭＳ Ｐゴシック" panose="020B0600070205080204" pitchFamily="34" charset="-128"/>
                <a:sym typeface="Symbol" panose="05050102010706020507" pitchFamily="18" charset="2"/>
              </a:rPr>
              <a:t>Mạng WAN thường hoạt động trên 3 lớp : Vật lý, liên kết DL và lớp mạng</a:t>
            </a:r>
          </a:p>
          <a:p>
            <a:pPr algn="just">
              <a:spcBef>
                <a:spcPct val="0"/>
              </a:spcBef>
            </a:pPr>
            <a:r>
              <a:rPr lang="en-US" altLang="vi-VN" sz="2400">
                <a:ea typeface="ＭＳ Ｐゴシック" panose="020B0600070205080204" pitchFamily="34" charset="-128"/>
                <a:sym typeface="Symbol" panose="05050102010706020507" pitchFamily="18" charset="2"/>
              </a:rPr>
              <a:t>Kết nối giữa các người dùng đến WAN thường là kết nối Peer - to - peer </a:t>
            </a:r>
          </a:p>
          <a:p>
            <a:pPr algn="just">
              <a:spcBef>
                <a:spcPct val="0"/>
              </a:spcBef>
            </a:pPr>
            <a:r>
              <a:rPr lang="en-US" altLang="vi-VN" sz="2400"/>
              <a:t>Các công nghệ kết nối trên WAN: ISDN </a:t>
            </a:r>
            <a:r>
              <a:rPr lang="en-US" altLang="vi-VN" sz="2400" i="1"/>
              <a:t>(Integrated Services Data Network), </a:t>
            </a:r>
            <a:r>
              <a:rPr lang="en-US" altLang="vi-VN" sz="2400"/>
              <a:t>Frame relay, SMDS </a:t>
            </a:r>
            <a:r>
              <a:rPr lang="en-US" altLang="vi-VN" sz="2400" i="1"/>
              <a:t>(Switched Multimegabit Data Service), </a:t>
            </a:r>
            <a:r>
              <a:rPr lang="en-US" altLang="vi-VN" sz="2400"/>
              <a:t>ATM </a:t>
            </a:r>
            <a:r>
              <a:rPr lang="en-US" altLang="vi-VN" sz="2400" i="1"/>
              <a:t>(Asynchronous Transfer Mode)</a:t>
            </a:r>
          </a:p>
        </p:txBody>
      </p:sp>
      <p:sp>
        <p:nvSpPr>
          <p:cNvPr id="2355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MẠNG MÁY TÍNH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5604"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Phương tiện truyền thông </a:t>
            </a:r>
            <a:r>
              <a:rPr lang="en-US" altLang="vi-VN" sz="2400">
                <a:solidFill>
                  <a:srgbClr val="00B050"/>
                </a:solidFill>
              </a:rPr>
              <a:t>(media)</a:t>
            </a:r>
            <a:endParaRPr lang="en-US" altLang="vi-VN" sz="1800">
              <a:solidFill>
                <a:srgbClr val="00B050"/>
              </a:solidFill>
            </a:endParaRPr>
          </a:p>
        </p:txBody>
      </p:sp>
      <p:sp>
        <p:nvSpPr>
          <p:cNvPr id="25605"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Kết nối tất cả các thiết bị để tạo thành mạng (LAN, WAN...)</a:t>
            </a:r>
          </a:p>
          <a:p>
            <a:pPr algn="just">
              <a:spcBef>
                <a:spcPct val="0"/>
              </a:spcBef>
            </a:pPr>
            <a:r>
              <a:rPr lang="en-US" altLang="vi-VN" sz="2400"/>
              <a:t> Có dây (</a:t>
            </a:r>
            <a:r>
              <a:rPr lang="en-US" altLang="vi-VN" sz="2400">
                <a:ea typeface="ＭＳ Ｐゴシック" panose="020B0600070205080204" pitchFamily="34" charset="-128"/>
              </a:rPr>
              <a:t>Wires)</a:t>
            </a:r>
            <a:r>
              <a:rPr lang="en-US" altLang="vi-VN" sz="2400">
                <a:solidFill>
                  <a:srgbClr val="0000CC"/>
                </a:solidFill>
              </a:rPr>
              <a:t> </a:t>
            </a:r>
          </a:p>
          <a:p>
            <a:pPr algn="just">
              <a:spcBef>
                <a:spcPct val="0"/>
              </a:spcBef>
              <a:buFontTx/>
              <a:buNone/>
            </a:pPr>
            <a:r>
              <a:rPr lang="en-US" altLang="vi-VN" sz="2400"/>
              <a:t>  - </a:t>
            </a:r>
            <a:r>
              <a:rPr lang="vi-VN" altLang="vi-VN" sz="2400"/>
              <a:t>xoắn đôi</a:t>
            </a:r>
            <a:r>
              <a:rPr lang="en-US" altLang="vi-VN" sz="2400"/>
              <a:t> (</a:t>
            </a:r>
            <a:r>
              <a:rPr lang="en-US" altLang="vi-VN" sz="2400">
                <a:ea typeface="ＭＳ Ｐゴシック" panose="020B0600070205080204" pitchFamily="34" charset="-128"/>
              </a:rPr>
              <a:t>Twisted pair</a:t>
            </a:r>
            <a:r>
              <a:rPr lang="en-US" altLang="vi-VN" sz="2400"/>
              <a:t>): </a:t>
            </a:r>
            <a:r>
              <a:rPr lang="vi-VN" altLang="vi-VN" sz="2400"/>
              <a:t>Phổ biến nhất</a:t>
            </a:r>
          </a:p>
          <a:p>
            <a:pPr algn="just">
              <a:spcBef>
                <a:spcPct val="0"/>
              </a:spcBef>
              <a:buFontTx/>
              <a:buNone/>
            </a:pPr>
            <a:r>
              <a:rPr lang="en-US" altLang="vi-VN" sz="2400"/>
              <a:t>     +</a:t>
            </a:r>
            <a:r>
              <a:rPr lang="vi-VN" altLang="vi-VN" sz="2400"/>
              <a:t>STP</a:t>
            </a:r>
            <a:r>
              <a:rPr lang="en-US" altLang="vi-VN" sz="2400"/>
              <a:t>: </a:t>
            </a:r>
            <a:endParaRPr lang="vi-VN" altLang="vi-VN" sz="2400"/>
          </a:p>
          <a:p>
            <a:pPr algn="just">
              <a:spcBef>
                <a:spcPct val="0"/>
              </a:spcBef>
              <a:buFontTx/>
              <a:buNone/>
            </a:pPr>
            <a:r>
              <a:rPr lang="en-US" altLang="vi-VN" sz="2400"/>
              <a:t>     +</a:t>
            </a:r>
            <a:r>
              <a:rPr lang="vi-VN" altLang="vi-VN" sz="2400"/>
              <a:t>UTP (ví dụ: </a:t>
            </a:r>
            <a:r>
              <a:rPr lang="en-US" altLang="vi-VN" sz="2400"/>
              <a:t>Cáp đ</a:t>
            </a:r>
            <a:r>
              <a:rPr lang="vi-VN" altLang="vi-VN" sz="2400"/>
              <a:t>iện thoại cáp, Ethernet 10BaseT)</a:t>
            </a:r>
            <a:endParaRPr lang="en-US" altLang="vi-VN" sz="2400"/>
          </a:p>
          <a:p>
            <a:pPr algn="just">
              <a:spcBef>
                <a:spcPct val="0"/>
              </a:spcBef>
              <a:buFontTx/>
              <a:buNone/>
            </a:pPr>
            <a:r>
              <a:rPr lang="fr-FR" altLang="vi-VN" sz="1800"/>
              <a:t>theo tiêu chuẩn </a:t>
            </a:r>
            <a:r>
              <a:rPr lang="fr-FR" altLang="vi-VN" sz="1800" u="sng">
                <a:hlinkClick r:id="rId4" tooltip="IEEE 802.3"/>
              </a:rPr>
              <a:t>IEEE </a:t>
            </a:r>
            <a:r>
              <a:rPr lang="fr-FR" altLang="vi-VN" sz="1800"/>
              <a:t>. Là loại cable  dựa trên các </a:t>
            </a:r>
            <a:r>
              <a:rPr lang="fr-FR" altLang="vi-VN" sz="1800" u="sng">
                <a:hlinkClick r:id="rId5" tooltip="Xoắn đôi"/>
              </a:rPr>
              <a:t>cặp xoắn</a:t>
            </a:r>
            <a:r>
              <a:rPr lang="fr-FR" altLang="vi-VN" sz="1800"/>
              <a:t> thiết kế để loại bỏ nhiễu </a:t>
            </a:r>
            <a:endParaRPr lang="vi-VN" altLang="vi-VN" sz="2400"/>
          </a:p>
          <a:p>
            <a:pPr algn="just">
              <a:spcBef>
                <a:spcPct val="0"/>
              </a:spcBef>
              <a:buFontTx/>
              <a:buNone/>
            </a:pPr>
            <a:r>
              <a:rPr lang="en-US" altLang="vi-VN" sz="2400"/>
              <a:t> - </a:t>
            </a:r>
            <a:r>
              <a:rPr lang="vi-VN" altLang="vi-VN" sz="2400"/>
              <a:t>cáp đồng trục</a:t>
            </a:r>
            <a:r>
              <a:rPr lang="en-US" altLang="vi-VN" sz="2400"/>
              <a:t> (</a:t>
            </a:r>
            <a:r>
              <a:rPr lang="en-US" altLang="vi-VN" sz="2400">
                <a:ea typeface="ＭＳ Ｐゴシック" panose="020B0600070205080204" pitchFamily="34" charset="-128"/>
              </a:rPr>
              <a:t>Coaxial cable</a:t>
            </a:r>
            <a:r>
              <a:rPr lang="en-US" altLang="vi-VN" sz="2400"/>
              <a:t>)</a:t>
            </a:r>
            <a:endParaRPr lang="vi-VN" altLang="vi-VN" sz="2400"/>
          </a:p>
          <a:p>
            <a:pPr algn="just">
              <a:spcBef>
                <a:spcPct val="0"/>
              </a:spcBef>
              <a:buFontTx/>
              <a:buNone/>
            </a:pPr>
            <a:r>
              <a:rPr lang="en-US" altLang="vi-VN" sz="2400"/>
              <a:t>     +</a:t>
            </a:r>
            <a:r>
              <a:rPr lang="vi-VN" altLang="vi-VN" sz="2400"/>
              <a:t>Thin (tương tự như truyền hình cáp)</a:t>
            </a:r>
          </a:p>
          <a:p>
            <a:pPr algn="just">
              <a:spcBef>
                <a:spcPct val="0"/>
              </a:spcBef>
              <a:buFontTx/>
              <a:buNone/>
            </a:pPr>
            <a:r>
              <a:rPr lang="en-US" altLang="vi-VN" sz="2400"/>
              <a:t>     +Thick</a:t>
            </a:r>
            <a:r>
              <a:rPr lang="vi-VN" altLang="vi-VN" sz="2400"/>
              <a:t>(ví dụ, 10Base5, ThickNet)</a:t>
            </a:r>
          </a:p>
          <a:p>
            <a:pPr algn="just">
              <a:spcBef>
                <a:spcPct val="0"/>
              </a:spcBef>
              <a:buFontTx/>
              <a:buNone/>
            </a:pPr>
            <a:r>
              <a:rPr lang="en-US" altLang="vi-VN" sz="2400"/>
              <a:t> - Cáp quang (Fiber)</a:t>
            </a:r>
            <a:endParaRPr lang="vi-VN" altLang="vi-VN" sz="2400"/>
          </a:p>
          <a:p>
            <a:pPr algn="just">
              <a:spcBef>
                <a:spcPct val="0"/>
              </a:spcBef>
            </a:pPr>
            <a:r>
              <a:rPr lang="en-US" altLang="vi-VN" sz="2400"/>
              <a:t>Không dây (</a:t>
            </a:r>
            <a:r>
              <a:rPr lang="en-US" altLang="vi-VN" sz="2400">
                <a:ea typeface="ＭＳ Ｐゴシック" panose="020B0600070205080204" pitchFamily="34" charset="-128"/>
              </a:rPr>
              <a:t>Wireless/</a:t>
            </a:r>
            <a:r>
              <a:rPr lang="en-US" altLang="vi-VN" sz="2400"/>
              <a:t>)</a:t>
            </a:r>
            <a:endParaRPr lang="en-US" altLang="vi-VN" sz="2400">
              <a:ea typeface="ＭＳ Ｐゴシック" panose="020B0600070205080204" pitchFamily="34" charset="-128"/>
            </a:endParaRPr>
          </a:p>
        </p:txBody>
      </p:sp>
      <p:sp>
        <p:nvSpPr>
          <p:cNvPr id="2560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PHƯƠNG TIỆN TRUYỀN THÔNG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7652"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Các thiết bị liên kết mạng</a:t>
            </a:r>
          </a:p>
        </p:txBody>
      </p:sp>
      <p:sp>
        <p:nvSpPr>
          <p:cNvPr id="2765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THIẾT BỊ LIÊN KẾT MẠNG</a:t>
            </a:r>
          </a:p>
        </p:txBody>
      </p:sp>
      <p:sp>
        <p:nvSpPr>
          <p:cNvPr id="27654"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a:t>
            </a:r>
            <a:r>
              <a:rPr lang="vi-VN" altLang="vi-VN" sz="2400" b="1">
                <a:solidFill>
                  <a:srgbClr val="0000CC"/>
                </a:solidFill>
              </a:rPr>
              <a:t>Hub</a:t>
            </a:r>
          </a:p>
          <a:p>
            <a:pPr algn="just">
              <a:spcBef>
                <a:spcPct val="0"/>
              </a:spcBef>
              <a:buFontTx/>
              <a:buNone/>
            </a:pPr>
            <a:r>
              <a:rPr lang="en-US" altLang="vi-VN" sz="2400"/>
              <a:t>  -</a:t>
            </a:r>
            <a:r>
              <a:rPr lang="vi-VN" altLang="vi-VN" sz="2400"/>
              <a:t>Thiết bị hoạt động như một điểm trung tâm cho các loại cáp mạng LAN</a:t>
            </a:r>
          </a:p>
          <a:p>
            <a:pPr algn="just">
              <a:spcBef>
                <a:spcPct val="0"/>
              </a:spcBef>
              <a:buFontTx/>
              <a:buNone/>
            </a:pPr>
            <a:r>
              <a:rPr lang="en-US" altLang="vi-VN" sz="2400"/>
              <a:t>  -</a:t>
            </a:r>
            <a:r>
              <a:rPr lang="vi-VN" altLang="vi-VN" sz="2400"/>
              <a:t>Lấy dữ liệu đến từ một cổng và gửi cho tất cả các cổng khác</a:t>
            </a:r>
            <a:endParaRPr lang="en-US" altLang="vi-VN" sz="2400"/>
          </a:p>
          <a:p>
            <a:pPr algn="just">
              <a:spcBef>
                <a:spcPct val="0"/>
              </a:spcBef>
              <a:buFontTx/>
              <a:buNone/>
            </a:pPr>
            <a:r>
              <a:rPr lang="en-US" altLang="vi-VN" sz="2400"/>
              <a:t>  - Hoạt động ở tầng vật lý</a:t>
            </a:r>
          </a:p>
          <a:p>
            <a:pPr algn="just">
              <a:spcBef>
                <a:spcPct val="0"/>
              </a:spcBef>
            </a:pPr>
            <a:r>
              <a:rPr lang="en-US" altLang="vi-VN" sz="2400"/>
              <a:t> </a:t>
            </a:r>
            <a:r>
              <a:rPr lang="en-US" altLang="vi-VN" sz="2400" b="1">
                <a:solidFill>
                  <a:srgbClr val="0000CC"/>
                </a:solidFill>
              </a:rPr>
              <a:t>Switch </a:t>
            </a:r>
          </a:p>
          <a:p>
            <a:pPr algn="just">
              <a:spcBef>
                <a:spcPct val="0"/>
              </a:spcBef>
              <a:buFontTx/>
              <a:buNone/>
            </a:pPr>
            <a:r>
              <a:rPr lang="en-US" altLang="vi-VN" sz="2400"/>
              <a:t>  - </a:t>
            </a:r>
            <a:r>
              <a:rPr lang="vi-VN" altLang="vi-VN" sz="2400"/>
              <a:t>Di chuyển dữ liệu từ đầu vào đến cổng </a:t>
            </a:r>
            <a:r>
              <a:rPr lang="en-US" altLang="vi-VN" sz="2400"/>
              <a:t> </a:t>
            </a:r>
            <a:r>
              <a:rPr lang="vi-VN" altLang="vi-VN" sz="2400"/>
              <a:t>đầu ra.</a:t>
            </a:r>
          </a:p>
          <a:p>
            <a:pPr algn="just">
              <a:spcBef>
                <a:spcPct val="0"/>
              </a:spcBef>
              <a:buFontTx/>
              <a:buNone/>
            </a:pPr>
            <a:r>
              <a:rPr lang="en-US" altLang="vi-VN" sz="2400"/>
              <a:t>  - </a:t>
            </a:r>
            <a:r>
              <a:rPr lang="vi-VN" altLang="vi-VN" sz="2400"/>
              <a:t>Phân tích gói để xác định cổng đích và làm cho một kết nối ảo giữa các c</a:t>
            </a:r>
            <a:r>
              <a:rPr lang="en-US" altLang="vi-VN" sz="2400"/>
              <a:t>ổ</a:t>
            </a:r>
            <a:r>
              <a:rPr lang="vi-VN" altLang="vi-VN" sz="2400"/>
              <a:t>ng.</a:t>
            </a:r>
          </a:p>
          <a:p>
            <a:pPr algn="just">
              <a:spcBef>
                <a:spcPct val="0"/>
              </a:spcBef>
            </a:pPr>
            <a:r>
              <a:rPr lang="en-US" altLang="vi-VN" sz="2400" b="1">
                <a:solidFill>
                  <a:srgbClr val="0000CC"/>
                </a:solidFill>
                <a:ea typeface="ＭＳ Ｐゴシック" panose="020B0600070205080204" pitchFamily="34" charset="-128"/>
              </a:rPr>
              <a:t>Concentrator</a:t>
            </a:r>
            <a:r>
              <a:rPr lang="en-US" altLang="vi-VN" sz="2400">
                <a:solidFill>
                  <a:srgbClr val="0000CC"/>
                </a:solidFill>
                <a:ea typeface="ＭＳ Ｐゴシック" panose="020B0600070205080204" pitchFamily="34" charset="-128"/>
              </a:rPr>
              <a:t> / </a:t>
            </a:r>
            <a:r>
              <a:rPr lang="en-US" altLang="vi-VN" sz="2400" b="1">
                <a:solidFill>
                  <a:srgbClr val="0000CC"/>
                </a:solidFill>
                <a:ea typeface="ＭＳ Ｐゴシック" panose="020B0600070205080204" pitchFamily="34" charset="-128"/>
              </a:rPr>
              <a:t>repeater</a:t>
            </a:r>
          </a:p>
          <a:p>
            <a:pPr algn="just">
              <a:spcBef>
                <a:spcPct val="0"/>
              </a:spcBef>
              <a:buFontTx/>
              <a:buNone/>
            </a:pPr>
            <a:r>
              <a:rPr lang="en-US" altLang="vi-VN" sz="2400"/>
              <a:t>  - </a:t>
            </a:r>
            <a:r>
              <a:rPr lang="vi-VN" altLang="vi-VN" sz="2400"/>
              <a:t>Phục hồi dữ liệu đi qua nó</a:t>
            </a:r>
            <a:endParaRPr lang="en-US" altLang="vi-VN" sz="240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867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MẠNG MÁY TÍNH</a:t>
            </a:r>
          </a:p>
        </p:txBody>
      </p:sp>
      <p:sp>
        <p:nvSpPr>
          <p:cNvPr id="28677"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Các thiết bị liên kết mạng</a:t>
            </a:r>
          </a:p>
        </p:txBody>
      </p:sp>
      <p:sp>
        <p:nvSpPr>
          <p:cNvPr id="28678" name="Text Box 4"/>
          <p:cNvSpPr txBox="1">
            <a:spLocks noChangeArrowheads="1"/>
          </p:cNvSpPr>
          <p:nvPr/>
        </p:nvSpPr>
        <p:spPr bwMode="auto">
          <a:xfrm>
            <a:off x="304800" y="1601788"/>
            <a:ext cx="84582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a:t>
            </a:r>
            <a:r>
              <a:rPr lang="en-US" altLang="vi-VN" sz="2400" b="1">
                <a:solidFill>
                  <a:srgbClr val="0000CC"/>
                </a:solidFill>
                <a:ea typeface="ＭＳ Ｐゴシック" panose="020B0600070205080204" pitchFamily="34" charset="-128"/>
              </a:rPr>
              <a:t>Bridge</a:t>
            </a:r>
            <a:endParaRPr lang="vi-VN" altLang="vi-VN" sz="2400" b="1">
              <a:solidFill>
                <a:srgbClr val="0000CC"/>
              </a:solidFill>
            </a:endParaRPr>
          </a:p>
          <a:p>
            <a:pPr algn="just">
              <a:spcBef>
                <a:spcPct val="0"/>
              </a:spcBef>
              <a:buFontTx/>
              <a:buNone/>
            </a:pPr>
            <a:r>
              <a:rPr lang="en-US" altLang="vi-VN" sz="2400"/>
              <a:t>- </a:t>
            </a:r>
            <a:r>
              <a:rPr lang="vi-VN" altLang="vi-VN" sz="2400"/>
              <a:t>Kết nối hai mạng LAN hoặc hai phân đoạn của một mạng LAN</a:t>
            </a:r>
            <a:endParaRPr lang="en-US" altLang="vi-VN" sz="2400"/>
          </a:p>
          <a:p>
            <a:pPr algn="just">
              <a:spcBef>
                <a:spcPct val="0"/>
              </a:spcBef>
              <a:buFontTx/>
              <a:buNone/>
            </a:pPr>
            <a:r>
              <a:rPr lang="en-US" altLang="vi-VN" sz="2400"/>
              <a:t>  - </a:t>
            </a:r>
            <a:r>
              <a:rPr lang="vi-VN" altLang="vi-VN" sz="2400"/>
              <a:t>Kết nối ở lớp liên kết dữ liệu (layer 2) </a:t>
            </a:r>
            <a:endParaRPr lang="en-US" altLang="vi-VN" sz="2400"/>
          </a:p>
          <a:p>
            <a:pPr algn="just">
              <a:spcBef>
                <a:spcPct val="0"/>
              </a:spcBef>
            </a:pPr>
            <a:r>
              <a:rPr lang="en-US" altLang="vi-VN" sz="2400" b="1">
                <a:solidFill>
                  <a:srgbClr val="0000CC"/>
                </a:solidFill>
                <a:ea typeface="ＭＳ Ｐゴシック" panose="020B0600070205080204" pitchFamily="34" charset="-128"/>
              </a:rPr>
              <a:t>Router</a:t>
            </a:r>
          </a:p>
          <a:p>
            <a:pPr algn="just">
              <a:spcBef>
                <a:spcPct val="0"/>
              </a:spcBef>
              <a:buFontTx/>
              <a:buNone/>
            </a:pPr>
            <a:r>
              <a:rPr lang="en-US" altLang="vi-VN" sz="2400"/>
              <a:t>  -</a:t>
            </a:r>
            <a:r>
              <a:rPr lang="vi-VN" altLang="vi-VN" sz="2400"/>
              <a:t> Xác định điểm mạng tiếp theo mà một gói tin sẽ được chuyển</a:t>
            </a:r>
            <a:r>
              <a:rPr lang="en-US" altLang="vi-VN" sz="2400"/>
              <a:t> đến</a:t>
            </a:r>
            <a:endParaRPr lang="vi-VN" altLang="vi-VN" sz="2400"/>
          </a:p>
          <a:p>
            <a:pPr algn="just">
              <a:spcBef>
                <a:spcPct val="0"/>
              </a:spcBef>
              <a:buFontTx/>
              <a:buNone/>
            </a:pPr>
            <a:r>
              <a:rPr lang="en-US" altLang="vi-VN" sz="2400"/>
              <a:t>  - </a:t>
            </a:r>
            <a:r>
              <a:rPr lang="vi-VN" altLang="vi-VN" sz="2400"/>
              <a:t>Liên kết các loại khác nhau của các mạng cục bộ và </a:t>
            </a:r>
            <a:r>
              <a:rPr lang="en-US" altLang="vi-VN" sz="2400"/>
              <a:t>diện </a:t>
            </a:r>
            <a:r>
              <a:rPr lang="vi-VN" altLang="vi-VN" sz="2400"/>
              <a:t>rộng tại lớp mạng (lớp 3)</a:t>
            </a:r>
            <a:endParaRPr lang="en-US" altLang="vi-VN" sz="2400"/>
          </a:p>
          <a:p>
            <a:pPr algn="just">
              <a:spcBef>
                <a:spcPct val="0"/>
              </a:spcBef>
              <a:buFontTx/>
              <a:buNone/>
            </a:pPr>
            <a:endParaRPr lang="en-US" altLang="vi-VN"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072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Topology mạng</a:t>
            </a:r>
            <a:endParaRPr lang="en-US" altLang="vi-VN" sz="2400" b="1">
              <a:solidFill>
                <a:srgbClr val="C00000"/>
              </a:solidFill>
            </a:endParaRPr>
          </a:p>
        </p:txBody>
      </p:sp>
      <p:sp>
        <p:nvSpPr>
          <p:cNvPr id="3072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TOPO MẠNG</a:t>
            </a:r>
          </a:p>
        </p:txBody>
      </p:sp>
      <p:sp>
        <p:nvSpPr>
          <p:cNvPr id="30726"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Bus</a:t>
            </a:r>
            <a:r>
              <a:rPr lang="en-US" altLang="vi-VN" sz="2400"/>
              <a:t>  </a:t>
            </a:r>
            <a:endParaRPr lang="en-US" altLang="vi-VN" sz="2400">
              <a:ea typeface="ＭＳ Ｐゴシック" panose="020B0600070205080204" pitchFamily="34" charset="-128"/>
            </a:endParaRPr>
          </a:p>
        </p:txBody>
      </p:sp>
      <p:grpSp>
        <p:nvGrpSpPr>
          <p:cNvPr id="30727" name="Group 1"/>
          <p:cNvGrpSpPr>
            <a:grpSpLocks/>
          </p:cNvGrpSpPr>
          <p:nvPr/>
        </p:nvGrpSpPr>
        <p:grpSpPr bwMode="auto">
          <a:xfrm>
            <a:off x="1981200" y="2057400"/>
            <a:ext cx="5257800" cy="1066800"/>
            <a:chOff x="1981200" y="2057400"/>
            <a:chExt cx="5257800" cy="1066800"/>
          </a:xfrm>
        </p:grpSpPr>
        <p:sp>
          <p:nvSpPr>
            <p:cNvPr id="30755" name="AutoShape 3"/>
            <p:cNvSpPr>
              <a:spLocks noChangeArrowheads="1"/>
            </p:cNvSpPr>
            <p:nvPr/>
          </p:nvSpPr>
          <p:spPr bwMode="auto">
            <a:xfrm>
              <a:off x="19812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6" name="AutoShape 4"/>
            <p:cNvSpPr>
              <a:spLocks noChangeArrowheads="1"/>
            </p:cNvSpPr>
            <p:nvPr/>
          </p:nvSpPr>
          <p:spPr bwMode="auto">
            <a:xfrm>
              <a:off x="28956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7" name="AutoShape 5"/>
            <p:cNvSpPr>
              <a:spLocks noChangeArrowheads="1"/>
            </p:cNvSpPr>
            <p:nvPr/>
          </p:nvSpPr>
          <p:spPr bwMode="auto">
            <a:xfrm>
              <a:off x="38100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8" name="AutoShape 6"/>
            <p:cNvSpPr>
              <a:spLocks noChangeArrowheads="1"/>
            </p:cNvSpPr>
            <p:nvPr/>
          </p:nvSpPr>
          <p:spPr bwMode="auto">
            <a:xfrm>
              <a:off x="47244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9" name="AutoShape 7"/>
            <p:cNvSpPr>
              <a:spLocks noChangeArrowheads="1"/>
            </p:cNvSpPr>
            <p:nvPr/>
          </p:nvSpPr>
          <p:spPr bwMode="auto">
            <a:xfrm>
              <a:off x="56388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60" name="AutoShape 8"/>
            <p:cNvSpPr>
              <a:spLocks noChangeArrowheads="1"/>
            </p:cNvSpPr>
            <p:nvPr/>
          </p:nvSpPr>
          <p:spPr bwMode="auto">
            <a:xfrm>
              <a:off x="65532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61" name="Line 9"/>
            <p:cNvSpPr>
              <a:spLocks noChangeShapeType="1"/>
            </p:cNvSpPr>
            <p:nvPr/>
          </p:nvSpPr>
          <p:spPr bwMode="auto">
            <a:xfrm>
              <a:off x="1981200" y="3124200"/>
              <a:ext cx="52578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62" name="Line 10"/>
            <p:cNvSpPr>
              <a:spLocks noChangeShapeType="1"/>
            </p:cNvSpPr>
            <p:nvPr/>
          </p:nvSpPr>
          <p:spPr bwMode="auto">
            <a:xfrm>
              <a:off x="22860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63" name="Line 11"/>
            <p:cNvSpPr>
              <a:spLocks noChangeShapeType="1"/>
            </p:cNvSpPr>
            <p:nvPr/>
          </p:nvSpPr>
          <p:spPr bwMode="auto">
            <a:xfrm>
              <a:off x="32004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64" name="Line 12"/>
            <p:cNvSpPr>
              <a:spLocks noChangeShapeType="1"/>
            </p:cNvSpPr>
            <p:nvPr/>
          </p:nvSpPr>
          <p:spPr bwMode="auto">
            <a:xfrm>
              <a:off x="41148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65" name="Line 13"/>
            <p:cNvSpPr>
              <a:spLocks noChangeShapeType="1"/>
            </p:cNvSpPr>
            <p:nvPr/>
          </p:nvSpPr>
          <p:spPr bwMode="auto">
            <a:xfrm>
              <a:off x="50292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66" name="Line 14"/>
            <p:cNvSpPr>
              <a:spLocks noChangeShapeType="1"/>
            </p:cNvSpPr>
            <p:nvPr/>
          </p:nvSpPr>
          <p:spPr bwMode="auto">
            <a:xfrm>
              <a:off x="59436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67" name="Line 15"/>
            <p:cNvSpPr>
              <a:spLocks noChangeShapeType="1"/>
            </p:cNvSpPr>
            <p:nvPr/>
          </p:nvSpPr>
          <p:spPr bwMode="auto">
            <a:xfrm>
              <a:off x="68580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sp>
        <p:nvSpPr>
          <p:cNvPr id="30728" name="Text Box 4"/>
          <p:cNvSpPr txBox="1">
            <a:spLocks noChangeArrowheads="1"/>
          </p:cNvSpPr>
          <p:nvPr/>
        </p:nvSpPr>
        <p:spPr bwMode="auto">
          <a:xfrm>
            <a:off x="304800" y="3352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Tree</a:t>
            </a:r>
            <a:endParaRPr lang="en-US" altLang="vi-VN" sz="2400">
              <a:ea typeface="ＭＳ Ｐゴシック" panose="020B0600070205080204" pitchFamily="34" charset="-128"/>
            </a:endParaRPr>
          </a:p>
        </p:txBody>
      </p:sp>
      <p:grpSp>
        <p:nvGrpSpPr>
          <p:cNvPr id="30729" name="Group 38"/>
          <p:cNvGrpSpPr>
            <a:grpSpLocks/>
          </p:cNvGrpSpPr>
          <p:nvPr/>
        </p:nvGrpSpPr>
        <p:grpSpPr bwMode="auto">
          <a:xfrm>
            <a:off x="1714500" y="4098925"/>
            <a:ext cx="5829300" cy="1692275"/>
            <a:chOff x="609600" y="1371600"/>
            <a:chExt cx="7924800" cy="3352800"/>
          </a:xfrm>
        </p:grpSpPr>
        <p:sp>
          <p:nvSpPr>
            <p:cNvPr id="30730" name="AutoShape 3"/>
            <p:cNvSpPr>
              <a:spLocks noChangeArrowheads="1"/>
            </p:cNvSpPr>
            <p:nvPr/>
          </p:nvSpPr>
          <p:spPr bwMode="auto">
            <a:xfrm>
              <a:off x="4267200" y="13716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grpSp>
          <p:nvGrpSpPr>
            <p:cNvPr id="30731" name="Group 5"/>
            <p:cNvGrpSpPr>
              <a:grpSpLocks/>
            </p:cNvGrpSpPr>
            <p:nvPr/>
          </p:nvGrpSpPr>
          <p:grpSpPr bwMode="auto">
            <a:xfrm>
              <a:off x="609600" y="2667000"/>
              <a:ext cx="3581400" cy="2057400"/>
              <a:chOff x="384" y="1680"/>
              <a:chExt cx="2256" cy="1296"/>
            </a:xfrm>
          </p:grpSpPr>
          <p:sp>
            <p:nvSpPr>
              <p:cNvPr id="30745" name="AutoShape 6"/>
              <p:cNvSpPr>
                <a:spLocks noChangeArrowheads="1"/>
              </p:cNvSpPr>
              <p:nvPr/>
            </p:nvSpPr>
            <p:spPr bwMode="auto">
              <a:xfrm>
                <a:off x="1320" y="1680"/>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grpSp>
            <p:nvGrpSpPr>
              <p:cNvPr id="30746" name="Group 7"/>
              <p:cNvGrpSpPr>
                <a:grpSpLocks/>
              </p:cNvGrpSpPr>
              <p:nvPr/>
            </p:nvGrpSpPr>
            <p:grpSpPr bwMode="auto">
              <a:xfrm>
                <a:off x="384" y="2592"/>
                <a:ext cx="2256" cy="384"/>
                <a:chOff x="384" y="2304"/>
                <a:chExt cx="2256" cy="384"/>
              </a:xfrm>
            </p:grpSpPr>
            <p:sp>
              <p:nvSpPr>
                <p:cNvPr id="30751" name="AutoShape 8"/>
                <p:cNvSpPr>
                  <a:spLocks noChangeArrowheads="1"/>
                </p:cNvSpPr>
                <p:nvPr/>
              </p:nvSpPr>
              <p:spPr bwMode="auto">
                <a:xfrm>
                  <a:off x="384"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2" name="AutoShape 9"/>
                <p:cNvSpPr>
                  <a:spLocks noChangeArrowheads="1"/>
                </p:cNvSpPr>
                <p:nvPr/>
              </p:nvSpPr>
              <p:spPr bwMode="auto">
                <a:xfrm>
                  <a:off x="1008"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3" name="AutoShape 10"/>
                <p:cNvSpPr>
                  <a:spLocks noChangeArrowheads="1"/>
                </p:cNvSpPr>
                <p:nvPr/>
              </p:nvSpPr>
              <p:spPr bwMode="auto">
                <a:xfrm>
                  <a:off x="1632"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54" name="AutoShape 11"/>
                <p:cNvSpPr>
                  <a:spLocks noChangeArrowheads="1"/>
                </p:cNvSpPr>
                <p:nvPr/>
              </p:nvSpPr>
              <p:spPr bwMode="auto">
                <a:xfrm>
                  <a:off x="2256"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grpSp>
          <p:sp>
            <p:nvSpPr>
              <p:cNvPr id="30747" name="Line 12"/>
              <p:cNvSpPr>
                <a:spLocks noChangeShapeType="1"/>
              </p:cNvSpPr>
              <p:nvPr/>
            </p:nvSpPr>
            <p:spPr bwMode="auto">
              <a:xfrm flipH="1">
                <a:off x="576" y="2064"/>
                <a:ext cx="816"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48" name="Line 13"/>
              <p:cNvSpPr>
                <a:spLocks noChangeShapeType="1"/>
              </p:cNvSpPr>
              <p:nvPr/>
            </p:nvSpPr>
            <p:spPr bwMode="auto">
              <a:xfrm flipH="1">
                <a:off x="1200" y="2064"/>
                <a:ext cx="288"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49" name="Line 14"/>
              <p:cNvSpPr>
                <a:spLocks noChangeShapeType="1"/>
              </p:cNvSpPr>
              <p:nvPr/>
            </p:nvSpPr>
            <p:spPr bwMode="auto">
              <a:xfrm>
                <a:off x="1536" y="2064"/>
                <a:ext cx="288"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50" name="Line 15"/>
              <p:cNvSpPr>
                <a:spLocks noChangeShapeType="1"/>
              </p:cNvSpPr>
              <p:nvPr/>
            </p:nvSpPr>
            <p:spPr bwMode="auto">
              <a:xfrm>
                <a:off x="1632" y="2064"/>
                <a:ext cx="816"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sp>
          <p:nvSpPr>
            <p:cNvPr id="30732" name="Line 16"/>
            <p:cNvSpPr>
              <a:spLocks noChangeShapeType="1"/>
            </p:cNvSpPr>
            <p:nvPr/>
          </p:nvSpPr>
          <p:spPr bwMode="auto">
            <a:xfrm flipH="1">
              <a:off x="2438400" y="1978025"/>
              <a:ext cx="2038350" cy="688975"/>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nvGrpSpPr>
            <p:cNvPr id="30733" name="Group 17"/>
            <p:cNvGrpSpPr>
              <a:grpSpLocks/>
            </p:cNvGrpSpPr>
            <p:nvPr/>
          </p:nvGrpSpPr>
          <p:grpSpPr bwMode="auto">
            <a:xfrm>
              <a:off x="4953000" y="2667000"/>
              <a:ext cx="3581400" cy="2057400"/>
              <a:chOff x="384" y="1680"/>
              <a:chExt cx="2256" cy="1296"/>
            </a:xfrm>
          </p:grpSpPr>
          <p:sp>
            <p:nvSpPr>
              <p:cNvPr id="30735" name="AutoShape 18"/>
              <p:cNvSpPr>
                <a:spLocks noChangeArrowheads="1"/>
              </p:cNvSpPr>
              <p:nvPr/>
            </p:nvSpPr>
            <p:spPr bwMode="auto">
              <a:xfrm>
                <a:off x="1320" y="1680"/>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grpSp>
            <p:nvGrpSpPr>
              <p:cNvPr id="30736" name="Group 19"/>
              <p:cNvGrpSpPr>
                <a:grpSpLocks/>
              </p:cNvGrpSpPr>
              <p:nvPr/>
            </p:nvGrpSpPr>
            <p:grpSpPr bwMode="auto">
              <a:xfrm>
                <a:off x="384" y="2592"/>
                <a:ext cx="2256" cy="384"/>
                <a:chOff x="384" y="2304"/>
                <a:chExt cx="2256" cy="384"/>
              </a:xfrm>
            </p:grpSpPr>
            <p:sp>
              <p:nvSpPr>
                <p:cNvPr id="30741" name="AutoShape 20"/>
                <p:cNvSpPr>
                  <a:spLocks noChangeArrowheads="1"/>
                </p:cNvSpPr>
                <p:nvPr/>
              </p:nvSpPr>
              <p:spPr bwMode="auto">
                <a:xfrm>
                  <a:off x="384"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42" name="AutoShape 21"/>
                <p:cNvSpPr>
                  <a:spLocks noChangeArrowheads="1"/>
                </p:cNvSpPr>
                <p:nvPr/>
              </p:nvSpPr>
              <p:spPr bwMode="auto">
                <a:xfrm>
                  <a:off x="1008"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43" name="AutoShape 22"/>
                <p:cNvSpPr>
                  <a:spLocks noChangeArrowheads="1"/>
                </p:cNvSpPr>
                <p:nvPr/>
              </p:nvSpPr>
              <p:spPr bwMode="auto">
                <a:xfrm>
                  <a:off x="1632"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0744" name="AutoShape 23"/>
                <p:cNvSpPr>
                  <a:spLocks noChangeArrowheads="1"/>
                </p:cNvSpPr>
                <p:nvPr/>
              </p:nvSpPr>
              <p:spPr bwMode="auto">
                <a:xfrm>
                  <a:off x="2256" y="2304"/>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grpSp>
          <p:sp>
            <p:nvSpPr>
              <p:cNvPr id="30737" name="Line 24"/>
              <p:cNvSpPr>
                <a:spLocks noChangeShapeType="1"/>
              </p:cNvSpPr>
              <p:nvPr/>
            </p:nvSpPr>
            <p:spPr bwMode="auto">
              <a:xfrm flipH="1">
                <a:off x="576" y="2064"/>
                <a:ext cx="816"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38" name="Line 25"/>
              <p:cNvSpPr>
                <a:spLocks noChangeShapeType="1"/>
              </p:cNvSpPr>
              <p:nvPr/>
            </p:nvSpPr>
            <p:spPr bwMode="auto">
              <a:xfrm flipH="1">
                <a:off x="1200" y="2064"/>
                <a:ext cx="288"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39" name="Line 26"/>
              <p:cNvSpPr>
                <a:spLocks noChangeShapeType="1"/>
              </p:cNvSpPr>
              <p:nvPr/>
            </p:nvSpPr>
            <p:spPr bwMode="auto">
              <a:xfrm>
                <a:off x="1536" y="2064"/>
                <a:ext cx="288"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0740" name="Line 27"/>
              <p:cNvSpPr>
                <a:spLocks noChangeShapeType="1"/>
              </p:cNvSpPr>
              <p:nvPr/>
            </p:nvSpPr>
            <p:spPr bwMode="auto">
              <a:xfrm>
                <a:off x="1632" y="2064"/>
                <a:ext cx="816" cy="52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sp>
          <p:nvSpPr>
            <p:cNvPr id="30734" name="Line 28"/>
            <p:cNvSpPr>
              <a:spLocks noChangeShapeType="1"/>
            </p:cNvSpPr>
            <p:nvPr/>
          </p:nvSpPr>
          <p:spPr bwMode="auto">
            <a:xfrm flipH="1" flipV="1">
              <a:off x="4724400" y="1981200"/>
              <a:ext cx="2057400" cy="6858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277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Topology mạng</a:t>
            </a:r>
            <a:endParaRPr lang="en-US" altLang="vi-VN" sz="2400" b="1">
              <a:solidFill>
                <a:srgbClr val="C00000"/>
              </a:solidFill>
            </a:endParaRPr>
          </a:p>
        </p:txBody>
      </p:sp>
      <p:sp>
        <p:nvSpPr>
          <p:cNvPr id="3277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TOPO MẠNG</a:t>
            </a:r>
          </a:p>
        </p:txBody>
      </p:sp>
      <p:sp>
        <p:nvSpPr>
          <p:cNvPr id="32774"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Bus</a:t>
            </a:r>
            <a:r>
              <a:rPr lang="en-US" altLang="vi-VN" sz="2400"/>
              <a:t>  </a:t>
            </a:r>
            <a:endParaRPr lang="en-US" altLang="vi-VN" sz="2400">
              <a:ea typeface="ＭＳ Ｐゴシック" panose="020B0600070205080204" pitchFamily="34" charset="-128"/>
            </a:endParaRPr>
          </a:p>
        </p:txBody>
      </p:sp>
      <p:grpSp>
        <p:nvGrpSpPr>
          <p:cNvPr id="32775" name="Group 1"/>
          <p:cNvGrpSpPr>
            <a:grpSpLocks/>
          </p:cNvGrpSpPr>
          <p:nvPr/>
        </p:nvGrpSpPr>
        <p:grpSpPr bwMode="auto">
          <a:xfrm>
            <a:off x="1981200" y="2057400"/>
            <a:ext cx="5257800" cy="1066800"/>
            <a:chOff x="1981200" y="2057400"/>
            <a:chExt cx="5257800" cy="1066800"/>
          </a:xfrm>
        </p:grpSpPr>
        <p:sp>
          <p:nvSpPr>
            <p:cNvPr id="32793" name="AutoShape 3"/>
            <p:cNvSpPr>
              <a:spLocks noChangeArrowheads="1"/>
            </p:cNvSpPr>
            <p:nvPr/>
          </p:nvSpPr>
          <p:spPr bwMode="auto">
            <a:xfrm>
              <a:off x="19812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2794" name="AutoShape 4"/>
            <p:cNvSpPr>
              <a:spLocks noChangeArrowheads="1"/>
            </p:cNvSpPr>
            <p:nvPr/>
          </p:nvSpPr>
          <p:spPr bwMode="auto">
            <a:xfrm>
              <a:off x="28956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2795" name="AutoShape 5"/>
            <p:cNvSpPr>
              <a:spLocks noChangeArrowheads="1"/>
            </p:cNvSpPr>
            <p:nvPr/>
          </p:nvSpPr>
          <p:spPr bwMode="auto">
            <a:xfrm>
              <a:off x="38100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2796" name="AutoShape 6"/>
            <p:cNvSpPr>
              <a:spLocks noChangeArrowheads="1"/>
            </p:cNvSpPr>
            <p:nvPr/>
          </p:nvSpPr>
          <p:spPr bwMode="auto">
            <a:xfrm>
              <a:off x="47244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2797" name="AutoShape 7"/>
            <p:cNvSpPr>
              <a:spLocks noChangeArrowheads="1"/>
            </p:cNvSpPr>
            <p:nvPr/>
          </p:nvSpPr>
          <p:spPr bwMode="auto">
            <a:xfrm>
              <a:off x="56388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2798" name="AutoShape 8"/>
            <p:cNvSpPr>
              <a:spLocks noChangeArrowheads="1"/>
            </p:cNvSpPr>
            <p:nvPr/>
          </p:nvSpPr>
          <p:spPr bwMode="auto">
            <a:xfrm>
              <a:off x="6553200" y="20574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2799" name="Line 9"/>
            <p:cNvSpPr>
              <a:spLocks noChangeShapeType="1"/>
            </p:cNvSpPr>
            <p:nvPr/>
          </p:nvSpPr>
          <p:spPr bwMode="auto">
            <a:xfrm>
              <a:off x="1981200" y="3124200"/>
              <a:ext cx="52578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2800" name="Line 10"/>
            <p:cNvSpPr>
              <a:spLocks noChangeShapeType="1"/>
            </p:cNvSpPr>
            <p:nvPr/>
          </p:nvSpPr>
          <p:spPr bwMode="auto">
            <a:xfrm>
              <a:off x="22860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2801" name="Line 11"/>
            <p:cNvSpPr>
              <a:spLocks noChangeShapeType="1"/>
            </p:cNvSpPr>
            <p:nvPr/>
          </p:nvSpPr>
          <p:spPr bwMode="auto">
            <a:xfrm>
              <a:off x="32004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2802" name="Line 12"/>
            <p:cNvSpPr>
              <a:spLocks noChangeShapeType="1"/>
            </p:cNvSpPr>
            <p:nvPr/>
          </p:nvSpPr>
          <p:spPr bwMode="auto">
            <a:xfrm>
              <a:off x="41148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2803" name="Line 13"/>
            <p:cNvSpPr>
              <a:spLocks noChangeShapeType="1"/>
            </p:cNvSpPr>
            <p:nvPr/>
          </p:nvSpPr>
          <p:spPr bwMode="auto">
            <a:xfrm>
              <a:off x="50292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2804" name="Line 14"/>
            <p:cNvSpPr>
              <a:spLocks noChangeShapeType="1"/>
            </p:cNvSpPr>
            <p:nvPr/>
          </p:nvSpPr>
          <p:spPr bwMode="auto">
            <a:xfrm>
              <a:off x="59436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2805" name="Line 15"/>
            <p:cNvSpPr>
              <a:spLocks noChangeShapeType="1"/>
            </p:cNvSpPr>
            <p:nvPr/>
          </p:nvSpPr>
          <p:spPr bwMode="auto">
            <a:xfrm>
              <a:off x="6858000" y="266700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sp>
        <p:nvSpPr>
          <p:cNvPr id="2" name="Rounded Rectangle 1"/>
          <p:cNvSpPr/>
          <p:nvPr/>
        </p:nvSpPr>
        <p:spPr bwMode="auto">
          <a:xfrm>
            <a:off x="2409825" y="3956050"/>
            <a:ext cx="7620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cxnSp>
        <p:nvCxnSpPr>
          <p:cNvPr id="32777" name="Straight Connector 3"/>
          <p:cNvCxnSpPr>
            <a:cxnSpLocks noChangeShapeType="1"/>
            <a:endCxn id="2" idx="0"/>
          </p:cNvCxnSpPr>
          <p:nvPr/>
        </p:nvCxnSpPr>
        <p:spPr bwMode="auto">
          <a:xfrm flipH="1">
            <a:off x="2790825" y="3122613"/>
            <a:ext cx="28575" cy="8334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1" name="Rounded Rectangle 50"/>
          <p:cNvSpPr/>
          <p:nvPr/>
        </p:nvSpPr>
        <p:spPr bwMode="auto">
          <a:xfrm>
            <a:off x="3295650" y="4017963"/>
            <a:ext cx="7620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cxnSp>
        <p:nvCxnSpPr>
          <p:cNvPr id="32779" name="Straight Connector 51"/>
          <p:cNvCxnSpPr>
            <a:cxnSpLocks noChangeShapeType="1"/>
            <a:endCxn id="51" idx="0"/>
          </p:cNvCxnSpPr>
          <p:nvPr/>
        </p:nvCxnSpPr>
        <p:spPr bwMode="auto">
          <a:xfrm flipH="1">
            <a:off x="3676650" y="3184525"/>
            <a:ext cx="28575" cy="8334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3" name="Rounded Rectangle 52"/>
          <p:cNvSpPr/>
          <p:nvPr/>
        </p:nvSpPr>
        <p:spPr bwMode="auto">
          <a:xfrm>
            <a:off x="4214813" y="3998913"/>
            <a:ext cx="7620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cxnSp>
        <p:nvCxnSpPr>
          <p:cNvPr id="32781" name="Straight Connector 53"/>
          <p:cNvCxnSpPr>
            <a:cxnSpLocks noChangeShapeType="1"/>
            <a:endCxn id="53" idx="0"/>
          </p:cNvCxnSpPr>
          <p:nvPr/>
        </p:nvCxnSpPr>
        <p:spPr bwMode="auto">
          <a:xfrm flipH="1">
            <a:off x="4595813" y="3163888"/>
            <a:ext cx="28575" cy="8350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5" name="Rounded Rectangle 54"/>
          <p:cNvSpPr/>
          <p:nvPr/>
        </p:nvSpPr>
        <p:spPr bwMode="auto">
          <a:xfrm>
            <a:off x="5086350" y="3998913"/>
            <a:ext cx="7620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cxnSp>
        <p:nvCxnSpPr>
          <p:cNvPr id="32783" name="Straight Connector 55"/>
          <p:cNvCxnSpPr>
            <a:cxnSpLocks noChangeShapeType="1"/>
            <a:endCxn id="55" idx="0"/>
          </p:cNvCxnSpPr>
          <p:nvPr/>
        </p:nvCxnSpPr>
        <p:spPr bwMode="auto">
          <a:xfrm flipH="1">
            <a:off x="5467350" y="3163888"/>
            <a:ext cx="28575" cy="8350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784" name="Straight Connector 5"/>
          <p:cNvCxnSpPr>
            <a:cxnSpLocks noChangeShapeType="1"/>
          </p:cNvCxnSpPr>
          <p:nvPr/>
        </p:nvCxnSpPr>
        <p:spPr bwMode="auto">
          <a:xfrm flipH="1">
            <a:off x="1600200" y="4413250"/>
            <a:ext cx="990600" cy="692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785" name="Straight Connector 7"/>
          <p:cNvCxnSpPr>
            <a:cxnSpLocks noChangeShapeType="1"/>
            <a:stCxn id="2" idx="2"/>
          </p:cNvCxnSpPr>
          <p:nvPr/>
        </p:nvCxnSpPr>
        <p:spPr bwMode="auto">
          <a:xfrm>
            <a:off x="2790825" y="4413250"/>
            <a:ext cx="0" cy="8445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786" name="Straight Connector 9"/>
          <p:cNvCxnSpPr>
            <a:cxnSpLocks noChangeShapeType="1"/>
          </p:cNvCxnSpPr>
          <p:nvPr/>
        </p:nvCxnSpPr>
        <p:spPr bwMode="auto">
          <a:xfrm>
            <a:off x="2971800" y="4413250"/>
            <a:ext cx="704850" cy="768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2787" name="Straight Connector 11"/>
          <p:cNvCxnSpPr>
            <a:cxnSpLocks noChangeShapeType="1"/>
          </p:cNvCxnSpPr>
          <p:nvPr/>
        </p:nvCxnSpPr>
        <p:spPr bwMode="auto">
          <a:xfrm>
            <a:off x="1281113" y="4191000"/>
            <a:ext cx="1114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Rounded Rectangle 12"/>
          <p:cNvSpPr/>
          <p:nvPr/>
        </p:nvSpPr>
        <p:spPr bwMode="auto">
          <a:xfrm>
            <a:off x="457200" y="3956050"/>
            <a:ext cx="8382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sp>
        <p:nvSpPr>
          <p:cNvPr id="66" name="Rounded Rectangle 65"/>
          <p:cNvSpPr/>
          <p:nvPr/>
        </p:nvSpPr>
        <p:spPr bwMode="auto">
          <a:xfrm>
            <a:off x="1228725" y="5083175"/>
            <a:ext cx="8382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sp>
        <p:nvSpPr>
          <p:cNvPr id="67" name="Rounded Rectangle 66"/>
          <p:cNvSpPr/>
          <p:nvPr/>
        </p:nvSpPr>
        <p:spPr bwMode="auto">
          <a:xfrm>
            <a:off x="2386013" y="5119688"/>
            <a:ext cx="8382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sp>
        <p:nvSpPr>
          <p:cNvPr id="68" name="Rounded Rectangle 67"/>
          <p:cNvSpPr/>
          <p:nvPr/>
        </p:nvSpPr>
        <p:spPr bwMode="auto">
          <a:xfrm>
            <a:off x="3352800" y="5099050"/>
            <a:ext cx="838200" cy="4572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lgn="ctr">
              <a:defRPr/>
            </a:pPr>
            <a:endParaRPr lang="vi-VN"/>
          </a:p>
        </p:txBody>
      </p:sp>
      <p:sp>
        <p:nvSpPr>
          <p:cNvPr id="32792" name="Rectangle 13"/>
          <p:cNvSpPr>
            <a:spLocks noChangeArrowheads="1"/>
          </p:cNvSpPr>
          <p:nvPr/>
        </p:nvSpPr>
        <p:spPr bwMode="auto">
          <a:xfrm>
            <a:off x="5178425" y="5103813"/>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solidFill>
                  <a:srgbClr val="0000CC"/>
                </a:solidFill>
                <a:ea typeface="ＭＳ Ｐゴシック" panose="020B0600070205080204" pitchFamily="34" charset="-128"/>
              </a:rPr>
              <a:t>Star - Bus</a:t>
            </a:r>
            <a:r>
              <a:rPr lang="en-US" altLang="vi-VN" sz="1800"/>
              <a:t> </a:t>
            </a:r>
            <a:endParaRPr lang="vi-VN" altLang="vi-VN"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482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Topology mạng</a:t>
            </a:r>
            <a:endParaRPr lang="en-US" altLang="vi-VN" sz="2400" b="1">
              <a:solidFill>
                <a:srgbClr val="C00000"/>
              </a:solidFill>
            </a:endParaRPr>
          </a:p>
        </p:txBody>
      </p:sp>
      <p:sp>
        <p:nvSpPr>
          <p:cNvPr id="34821" name="Text Box 4"/>
          <p:cNvSpPr txBox="1">
            <a:spLocks noChangeArrowheads="1"/>
          </p:cNvSpPr>
          <p:nvPr/>
        </p:nvSpPr>
        <p:spPr bwMode="auto">
          <a:xfrm>
            <a:off x="304800" y="160178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Star</a:t>
            </a:r>
            <a:endParaRPr lang="en-US" altLang="vi-VN" sz="2400">
              <a:ea typeface="ＭＳ Ｐゴシック" panose="020B0600070205080204" pitchFamily="34" charset="-128"/>
            </a:endParaRPr>
          </a:p>
        </p:txBody>
      </p:sp>
      <p:grpSp>
        <p:nvGrpSpPr>
          <p:cNvPr id="34822" name="Group 9"/>
          <p:cNvGrpSpPr>
            <a:grpSpLocks/>
          </p:cNvGrpSpPr>
          <p:nvPr/>
        </p:nvGrpSpPr>
        <p:grpSpPr bwMode="auto">
          <a:xfrm>
            <a:off x="1371600" y="2452688"/>
            <a:ext cx="2922588" cy="2424112"/>
            <a:chOff x="2555875" y="1416050"/>
            <a:chExt cx="4049713" cy="3575050"/>
          </a:xfrm>
        </p:grpSpPr>
        <p:sp>
          <p:nvSpPr>
            <p:cNvPr id="34848" name="AutoShape 3"/>
            <p:cNvSpPr>
              <a:spLocks noChangeArrowheads="1"/>
            </p:cNvSpPr>
            <p:nvPr/>
          </p:nvSpPr>
          <p:spPr bwMode="auto">
            <a:xfrm rot="-5400000">
              <a:off x="2555875" y="3122613"/>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49" name="Line 4"/>
            <p:cNvSpPr>
              <a:spLocks noChangeShapeType="1"/>
            </p:cNvSpPr>
            <p:nvPr/>
          </p:nvSpPr>
          <p:spPr bwMode="auto">
            <a:xfrm rot="-5400000">
              <a:off x="3733800" y="2895600"/>
              <a:ext cx="0" cy="10668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50" name="AutoShape 5"/>
            <p:cNvSpPr>
              <a:spLocks noChangeArrowheads="1"/>
            </p:cNvSpPr>
            <p:nvPr/>
          </p:nvSpPr>
          <p:spPr bwMode="auto">
            <a:xfrm rot="-3013395">
              <a:off x="3024188" y="1985963"/>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51" name="Line 6"/>
            <p:cNvSpPr>
              <a:spLocks noChangeShapeType="1"/>
            </p:cNvSpPr>
            <p:nvPr/>
          </p:nvSpPr>
          <p:spPr bwMode="auto">
            <a:xfrm rot="-3013395">
              <a:off x="3963194" y="2278857"/>
              <a:ext cx="41275" cy="106203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52" name="AutoShape 7"/>
            <p:cNvSpPr>
              <a:spLocks noChangeArrowheads="1"/>
            </p:cNvSpPr>
            <p:nvPr/>
          </p:nvSpPr>
          <p:spPr bwMode="auto">
            <a:xfrm>
              <a:off x="4267200" y="141605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53" name="Line 8"/>
            <p:cNvSpPr>
              <a:spLocks noChangeShapeType="1"/>
            </p:cNvSpPr>
            <p:nvPr/>
          </p:nvSpPr>
          <p:spPr bwMode="auto">
            <a:xfrm>
              <a:off x="4572000" y="2025650"/>
              <a:ext cx="0" cy="109855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54" name="AutoShape 9"/>
            <p:cNvSpPr>
              <a:spLocks noChangeArrowheads="1"/>
            </p:cNvSpPr>
            <p:nvPr/>
          </p:nvSpPr>
          <p:spPr bwMode="auto">
            <a:xfrm rot="2717797">
              <a:off x="5572125" y="1971675"/>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55" name="Line 10"/>
            <p:cNvSpPr>
              <a:spLocks noChangeShapeType="1"/>
            </p:cNvSpPr>
            <p:nvPr/>
          </p:nvSpPr>
          <p:spPr bwMode="auto">
            <a:xfrm rot="2717797" flipV="1">
              <a:off x="5132387" y="2270126"/>
              <a:ext cx="138113" cy="1154112"/>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56" name="AutoShape 11"/>
            <p:cNvSpPr>
              <a:spLocks noChangeArrowheads="1"/>
            </p:cNvSpPr>
            <p:nvPr/>
          </p:nvSpPr>
          <p:spPr bwMode="auto">
            <a:xfrm rot="5400000">
              <a:off x="5995988" y="3122613"/>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57" name="Line 12"/>
            <p:cNvSpPr>
              <a:spLocks noChangeShapeType="1"/>
            </p:cNvSpPr>
            <p:nvPr/>
          </p:nvSpPr>
          <p:spPr bwMode="auto">
            <a:xfrm rot="5400000">
              <a:off x="5448300" y="2857500"/>
              <a:ext cx="0" cy="1143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58" name="AutoShape 13"/>
            <p:cNvSpPr>
              <a:spLocks noChangeArrowheads="1"/>
            </p:cNvSpPr>
            <p:nvPr/>
          </p:nvSpPr>
          <p:spPr bwMode="auto">
            <a:xfrm rot="7966923">
              <a:off x="5500688" y="4344988"/>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59" name="Line 14"/>
            <p:cNvSpPr>
              <a:spLocks noChangeShapeType="1"/>
            </p:cNvSpPr>
            <p:nvPr/>
          </p:nvSpPr>
          <p:spPr bwMode="auto">
            <a:xfrm rot="7966923" flipV="1">
              <a:off x="5190332" y="3525043"/>
              <a:ext cx="12700" cy="10779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60" name="AutoShape 16"/>
            <p:cNvSpPr>
              <a:spLocks noChangeArrowheads="1"/>
            </p:cNvSpPr>
            <p:nvPr/>
          </p:nvSpPr>
          <p:spPr bwMode="auto">
            <a:xfrm rot="-8302223">
              <a:off x="3090863" y="43815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61" name="Line 17"/>
            <p:cNvSpPr>
              <a:spLocks noChangeShapeType="1"/>
            </p:cNvSpPr>
            <p:nvPr/>
          </p:nvSpPr>
          <p:spPr bwMode="auto">
            <a:xfrm rot="-8302223">
              <a:off x="3948113" y="3502025"/>
              <a:ext cx="23812" cy="1095375"/>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sp>
          <p:nvSpPr>
            <p:cNvPr id="34862" name="AutoShape 18"/>
            <p:cNvSpPr>
              <a:spLocks noChangeArrowheads="1"/>
            </p:cNvSpPr>
            <p:nvPr/>
          </p:nvSpPr>
          <p:spPr bwMode="auto">
            <a:xfrm rot="5400000">
              <a:off x="4267200" y="3124200"/>
              <a:ext cx="609600" cy="609600"/>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grpSp>
      <p:sp>
        <p:nvSpPr>
          <p:cNvPr id="34823" name="Text Box 4"/>
          <p:cNvSpPr txBox="1">
            <a:spLocks noChangeArrowheads="1"/>
          </p:cNvSpPr>
          <p:nvPr/>
        </p:nvSpPr>
        <p:spPr bwMode="auto">
          <a:xfrm>
            <a:off x="4762500" y="1601788"/>
            <a:ext cx="1849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Ring</a:t>
            </a:r>
          </a:p>
        </p:txBody>
      </p:sp>
      <p:grpSp>
        <p:nvGrpSpPr>
          <p:cNvPr id="34824" name="Group 26"/>
          <p:cNvGrpSpPr>
            <a:grpSpLocks/>
          </p:cNvGrpSpPr>
          <p:nvPr/>
        </p:nvGrpSpPr>
        <p:grpSpPr bwMode="auto">
          <a:xfrm>
            <a:off x="5638800" y="2279650"/>
            <a:ext cx="2813050" cy="2597150"/>
            <a:chOff x="2557463" y="1416050"/>
            <a:chExt cx="4049712" cy="3633788"/>
          </a:xfrm>
        </p:grpSpPr>
        <p:grpSp>
          <p:nvGrpSpPr>
            <p:cNvPr id="34826" name="Group 3"/>
            <p:cNvGrpSpPr>
              <a:grpSpLocks/>
            </p:cNvGrpSpPr>
            <p:nvPr/>
          </p:nvGrpSpPr>
          <p:grpSpPr bwMode="auto">
            <a:xfrm rot="-5400000">
              <a:off x="2786063" y="2895600"/>
              <a:ext cx="609600" cy="1066800"/>
              <a:chOff x="1248" y="1296"/>
              <a:chExt cx="384" cy="672"/>
            </a:xfrm>
          </p:grpSpPr>
          <p:sp>
            <p:nvSpPr>
              <p:cNvPr id="34846" name="AutoShape 4"/>
              <p:cNvSpPr>
                <a:spLocks noChangeArrowheads="1"/>
              </p:cNvSpPr>
              <p:nvPr/>
            </p:nvSpPr>
            <p:spPr bwMode="auto">
              <a:xfrm>
                <a:off x="1248"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47" name="Line 5"/>
              <p:cNvSpPr>
                <a:spLocks noChangeShapeType="1"/>
              </p:cNvSpPr>
              <p:nvPr/>
            </p:nvSpPr>
            <p:spPr bwMode="auto">
              <a:xfrm>
                <a:off x="1440"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grpSp>
          <p:nvGrpSpPr>
            <p:cNvPr id="34827" name="Group 6"/>
            <p:cNvGrpSpPr>
              <a:grpSpLocks/>
            </p:cNvGrpSpPr>
            <p:nvPr/>
          </p:nvGrpSpPr>
          <p:grpSpPr bwMode="auto">
            <a:xfrm rot="-3013395">
              <a:off x="3200400" y="1905000"/>
              <a:ext cx="609600" cy="1066800"/>
              <a:chOff x="1824" y="1296"/>
              <a:chExt cx="384" cy="672"/>
            </a:xfrm>
          </p:grpSpPr>
          <p:sp>
            <p:nvSpPr>
              <p:cNvPr id="34844" name="AutoShape 7"/>
              <p:cNvSpPr>
                <a:spLocks noChangeArrowheads="1"/>
              </p:cNvSpPr>
              <p:nvPr/>
            </p:nvSpPr>
            <p:spPr bwMode="auto">
              <a:xfrm>
                <a:off x="1824"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45" name="Line 8"/>
              <p:cNvSpPr>
                <a:spLocks noChangeShapeType="1"/>
              </p:cNvSpPr>
              <p:nvPr/>
            </p:nvSpPr>
            <p:spPr bwMode="auto">
              <a:xfrm>
                <a:off x="2016"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grpSp>
          <p:nvGrpSpPr>
            <p:cNvPr id="34828" name="Group 9"/>
            <p:cNvGrpSpPr>
              <a:grpSpLocks/>
            </p:cNvGrpSpPr>
            <p:nvPr/>
          </p:nvGrpSpPr>
          <p:grpSpPr bwMode="auto">
            <a:xfrm>
              <a:off x="4267200" y="1416050"/>
              <a:ext cx="609600" cy="1066800"/>
              <a:chOff x="2400" y="1296"/>
              <a:chExt cx="384" cy="672"/>
            </a:xfrm>
          </p:grpSpPr>
          <p:sp>
            <p:nvSpPr>
              <p:cNvPr id="34842" name="AutoShape 10"/>
              <p:cNvSpPr>
                <a:spLocks noChangeArrowheads="1"/>
              </p:cNvSpPr>
              <p:nvPr/>
            </p:nvSpPr>
            <p:spPr bwMode="auto">
              <a:xfrm>
                <a:off x="2400"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43" name="Line 11"/>
              <p:cNvSpPr>
                <a:spLocks noChangeShapeType="1"/>
              </p:cNvSpPr>
              <p:nvPr/>
            </p:nvSpPr>
            <p:spPr bwMode="auto">
              <a:xfrm>
                <a:off x="2592"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grpSp>
          <p:nvGrpSpPr>
            <p:cNvPr id="34829" name="Group 12"/>
            <p:cNvGrpSpPr>
              <a:grpSpLocks/>
            </p:cNvGrpSpPr>
            <p:nvPr/>
          </p:nvGrpSpPr>
          <p:grpSpPr bwMode="auto">
            <a:xfrm rot="2717797">
              <a:off x="5410200" y="1905000"/>
              <a:ext cx="609600" cy="1066800"/>
              <a:chOff x="2976" y="1296"/>
              <a:chExt cx="384" cy="672"/>
            </a:xfrm>
          </p:grpSpPr>
          <p:sp>
            <p:nvSpPr>
              <p:cNvPr id="34840" name="AutoShape 13"/>
              <p:cNvSpPr>
                <a:spLocks noChangeArrowheads="1"/>
              </p:cNvSpPr>
              <p:nvPr/>
            </p:nvSpPr>
            <p:spPr bwMode="auto">
              <a:xfrm>
                <a:off x="2976"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41" name="Line 14"/>
              <p:cNvSpPr>
                <a:spLocks noChangeShapeType="1"/>
              </p:cNvSpPr>
              <p:nvPr/>
            </p:nvSpPr>
            <p:spPr bwMode="auto">
              <a:xfrm>
                <a:off x="3168"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grpSp>
          <p:nvGrpSpPr>
            <p:cNvPr id="34830" name="Group 15"/>
            <p:cNvGrpSpPr>
              <a:grpSpLocks/>
            </p:cNvGrpSpPr>
            <p:nvPr/>
          </p:nvGrpSpPr>
          <p:grpSpPr bwMode="auto">
            <a:xfrm rot="5400000">
              <a:off x="5768975" y="2895600"/>
              <a:ext cx="609600" cy="1066800"/>
              <a:chOff x="3552" y="1296"/>
              <a:chExt cx="384" cy="672"/>
            </a:xfrm>
          </p:grpSpPr>
          <p:sp>
            <p:nvSpPr>
              <p:cNvPr id="34838" name="AutoShape 16"/>
              <p:cNvSpPr>
                <a:spLocks noChangeArrowheads="1"/>
              </p:cNvSpPr>
              <p:nvPr/>
            </p:nvSpPr>
            <p:spPr bwMode="auto">
              <a:xfrm>
                <a:off x="3552"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39" name="Line 17"/>
              <p:cNvSpPr>
                <a:spLocks noChangeShapeType="1"/>
              </p:cNvSpPr>
              <p:nvPr/>
            </p:nvSpPr>
            <p:spPr bwMode="auto">
              <a:xfrm>
                <a:off x="3744"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grpSp>
          <p:nvGrpSpPr>
            <p:cNvPr id="34831" name="Group 18"/>
            <p:cNvGrpSpPr>
              <a:grpSpLocks/>
            </p:cNvGrpSpPr>
            <p:nvPr/>
          </p:nvGrpSpPr>
          <p:grpSpPr bwMode="auto">
            <a:xfrm rot="7947032">
              <a:off x="5356225" y="3929063"/>
              <a:ext cx="609600" cy="1066800"/>
              <a:chOff x="4135" y="1296"/>
              <a:chExt cx="384" cy="672"/>
            </a:xfrm>
          </p:grpSpPr>
          <p:sp>
            <p:nvSpPr>
              <p:cNvPr id="34836" name="AutoShape 19"/>
              <p:cNvSpPr>
                <a:spLocks noChangeArrowheads="1"/>
              </p:cNvSpPr>
              <p:nvPr/>
            </p:nvSpPr>
            <p:spPr bwMode="auto">
              <a:xfrm>
                <a:off x="4135"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37" name="Line 20"/>
              <p:cNvSpPr>
                <a:spLocks noChangeShapeType="1"/>
              </p:cNvSpPr>
              <p:nvPr/>
            </p:nvSpPr>
            <p:spPr bwMode="auto">
              <a:xfrm>
                <a:off x="4320"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sp>
          <p:nvSpPr>
            <p:cNvPr id="34832" name="Oval 22"/>
            <p:cNvSpPr>
              <a:spLocks noChangeArrowheads="1"/>
            </p:cNvSpPr>
            <p:nvPr/>
          </p:nvSpPr>
          <p:spPr bwMode="auto">
            <a:xfrm>
              <a:off x="3619500" y="2476500"/>
              <a:ext cx="1905000" cy="1905000"/>
            </a:xfrm>
            <a:prstGeom prst="ellipse">
              <a:avLst/>
            </a:prstGeom>
            <a:noFill/>
            <a:ln w="38100">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2800">
                <a:latin typeface="Times New Roman" panose="02020603050405020304" pitchFamily="18" charset="0"/>
              </a:endParaRPr>
            </a:p>
          </p:txBody>
        </p:sp>
        <p:grpSp>
          <p:nvGrpSpPr>
            <p:cNvPr id="34833" name="Group 23"/>
            <p:cNvGrpSpPr>
              <a:grpSpLocks/>
            </p:cNvGrpSpPr>
            <p:nvPr/>
          </p:nvGrpSpPr>
          <p:grpSpPr bwMode="auto">
            <a:xfrm rot="-8302223">
              <a:off x="3243263" y="3983038"/>
              <a:ext cx="609600" cy="1066800"/>
              <a:chOff x="4135" y="1296"/>
              <a:chExt cx="384" cy="672"/>
            </a:xfrm>
          </p:grpSpPr>
          <p:sp>
            <p:nvSpPr>
              <p:cNvPr id="34834" name="AutoShape 24"/>
              <p:cNvSpPr>
                <a:spLocks noChangeArrowheads="1"/>
              </p:cNvSpPr>
              <p:nvPr/>
            </p:nvSpPr>
            <p:spPr bwMode="auto">
              <a:xfrm>
                <a:off x="4135" y="1296"/>
                <a:ext cx="384" cy="384"/>
              </a:xfrm>
              <a:prstGeom prst="roundRect">
                <a:avLst>
                  <a:gd name="adj" fmla="val 16667"/>
                </a:avLst>
              </a:prstGeom>
              <a:solidFill>
                <a:srgbClr val="66CCFF"/>
              </a:solidFill>
              <a:ln w="25400">
                <a:solidFill>
                  <a:schemeClr val="tx1"/>
                </a:solidFill>
                <a:round/>
                <a:headEnd/>
                <a:tailEnd type="none" w="lg" len="me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vi-VN" altLang="vi-VN" sz="1800"/>
              </a:p>
            </p:txBody>
          </p:sp>
          <p:sp>
            <p:nvSpPr>
              <p:cNvPr id="34835" name="Line 25"/>
              <p:cNvSpPr>
                <a:spLocks noChangeShapeType="1"/>
              </p:cNvSpPr>
              <p:nvPr/>
            </p:nvSpPr>
            <p:spPr bwMode="auto">
              <a:xfrm>
                <a:off x="4320" y="1680"/>
                <a:ext cx="0" cy="2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vi-VN"/>
              </a:p>
            </p:txBody>
          </p:sp>
        </p:grpSp>
      </p:grpSp>
      <p:sp>
        <p:nvSpPr>
          <p:cNvPr id="3482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TOPO MẠNG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686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
        <p:nvSpPr>
          <p:cNvPr id="3686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sp>
        <p:nvSpPr>
          <p:cNvPr id="36870" name="Text Box 4"/>
          <p:cNvSpPr txBox="1">
            <a:spLocks noChangeArrowheads="1"/>
          </p:cNvSpPr>
          <p:nvPr/>
        </p:nvSpPr>
        <p:spPr bwMode="auto">
          <a:xfrm>
            <a:off x="304800" y="1601788"/>
            <a:ext cx="8458200" cy="912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Baseband và Broadband</a:t>
            </a:r>
          </a:p>
          <a:p>
            <a:pPr algn="just">
              <a:spcBef>
                <a:spcPct val="0"/>
              </a:spcBef>
              <a:buFontTx/>
              <a:buNone/>
            </a:pPr>
            <a:r>
              <a:rPr lang="en-US" altLang="vi-VN" sz="2400"/>
              <a:t> </a:t>
            </a:r>
            <a:r>
              <a:rPr lang="en-US" altLang="vi-VN" sz="2300"/>
              <a:t>- </a:t>
            </a:r>
            <a:r>
              <a:rPr lang="vi-VN" altLang="vi-VN" sz="2300"/>
              <a:t>Các tín hiệu </a:t>
            </a:r>
            <a:r>
              <a:rPr lang="en-US" altLang="vi-VN" sz="2300"/>
              <a:t>truyền</a:t>
            </a:r>
            <a:r>
              <a:rPr lang="vi-VN" altLang="vi-VN" sz="2300"/>
              <a:t>: tín hiệu </a:t>
            </a:r>
            <a:r>
              <a:rPr lang="vi-VN" altLang="vi-VN" sz="2300" i="1">
                <a:solidFill>
                  <a:srgbClr val="FF0000"/>
                </a:solidFill>
              </a:rPr>
              <a:t>tương tự</a:t>
            </a:r>
            <a:r>
              <a:rPr lang="en-US" altLang="vi-VN" sz="2300" i="1">
                <a:solidFill>
                  <a:srgbClr val="FF0000"/>
                </a:solidFill>
              </a:rPr>
              <a:t> (xung)</a:t>
            </a:r>
            <a:r>
              <a:rPr lang="en-US" altLang="vi-VN" sz="2300"/>
              <a:t>, </a:t>
            </a:r>
            <a:r>
              <a:rPr lang="vi-VN" altLang="vi-VN" sz="2300"/>
              <a:t>và tín </a:t>
            </a:r>
            <a:r>
              <a:rPr lang="vi-VN" altLang="vi-VN" sz="2300" i="1">
                <a:solidFill>
                  <a:srgbClr val="FF0000"/>
                </a:solidFill>
              </a:rPr>
              <a:t>hiệu số</a:t>
            </a:r>
            <a:r>
              <a:rPr lang="en-US" altLang="vi-VN" sz="2300" i="1">
                <a:solidFill>
                  <a:srgbClr val="FF0000"/>
                </a:solidFill>
              </a:rPr>
              <a:t> (bit “0”,”1”) </a:t>
            </a:r>
          </a:p>
          <a:p>
            <a:pPr>
              <a:spcBef>
                <a:spcPct val="0"/>
              </a:spcBef>
              <a:buFontTx/>
              <a:buNone/>
            </a:pPr>
            <a:r>
              <a:rPr lang="en-US" altLang="vi-VN" sz="2300"/>
              <a:t>   +Mạng truyền thông tương tự: Mạng băng rộng (broadband network)</a:t>
            </a:r>
          </a:p>
          <a:p>
            <a:pPr algn="just">
              <a:spcBef>
                <a:spcPct val="0"/>
              </a:spcBef>
              <a:buFontTx/>
              <a:buNone/>
            </a:pPr>
            <a:r>
              <a:rPr lang="en-US" altLang="vi-VN" sz="2300"/>
              <a:t>   + Mạng truyền thông số : Mạng cơ sở (baseband network)</a:t>
            </a:r>
          </a:p>
          <a:p>
            <a:pPr algn="just">
              <a:spcBef>
                <a:spcPct val="0"/>
              </a:spcBef>
              <a:buFontTx/>
              <a:buNone/>
            </a:pPr>
            <a:r>
              <a:rPr lang="en-US" altLang="vi-VN" sz="2300" b="1">
                <a:solidFill>
                  <a:srgbClr val="0000CC"/>
                </a:solidFill>
                <a:ea typeface="ＭＳ Ｐゴシック" panose="020B0600070205080204" pitchFamily="34" charset="-128"/>
              </a:rPr>
              <a:t> -</a:t>
            </a:r>
            <a:r>
              <a:rPr lang="en-US" altLang="vi-VN" sz="2300"/>
              <a:t>Tất cả các nút chia sẻ quyền truy cập vào mạng truyền thông trên cơ sở bình đẳng nhau</a:t>
            </a:r>
          </a:p>
          <a:p>
            <a:pPr algn="just">
              <a:spcBef>
                <a:spcPct val="0"/>
              </a:spcBef>
              <a:buFontTx/>
              <a:buNone/>
            </a:pPr>
            <a:r>
              <a:rPr lang="en-US" altLang="vi-VN" sz="2300"/>
              <a:t> - </a:t>
            </a:r>
            <a:r>
              <a:rPr lang="vi-VN" altLang="vi-VN" sz="2300"/>
              <a:t>Dữ liệu sử dụng toàn bộ băng thông</a:t>
            </a:r>
            <a:r>
              <a:rPr lang="en-US" altLang="vi-VN" sz="2300"/>
              <a:t> (</a:t>
            </a:r>
            <a:r>
              <a:rPr lang="en-US" altLang="vi-VN" sz="2300">
                <a:ea typeface="ＭＳ Ｐゴシック" panose="020B0600070205080204" pitchFamily="34" charset="-128"/>
              </a:rPr>
              <a:t>bandwidth</a:t>
            </a:r>
            <a:r>
              <a:rPr lang="en-US" altLang="vi-VN" sz="2300"/>
              <a:t>)</a:t>
            </a:r>
            <a:r>
              <a:rPr lang="vi-VN" altLang="vi-VN" sz="2300"/>
              <a:t> của các phương tiện truyền thông</a:t>
            </a:r>
            <a:endParaRPr lang="en-US" altLang="vi-VN" sz="2300"/>
          </a:p>
          <a:p>
            <a:pPr algn="just">
              <a:spcBef>
                <a:spcPct val="0"/>
              </a:spcBef>
              <a:buFontTx/>
              <a:buNone/>
            </a:pPr>
            <a:r>
              <a:rPr lang="en-US" altLang="vi-VN" sz="2300"/>
              <a:t> - </a:t>
            </a:r>
            <a:r>
              <a:rPr lang="vi-VN" altLang="vi-VN" sz="2300"/>
              <a:t>Dữ liệu </a:t>
            </a:r>
            <a:r>
              <a:rPr lang="en-US" altLang="vi-VN" sz="2300"/>
              <a:t>thực hiện </a:t>
            </a:r>
            <a:r>
              <a:rPr lang="vi-VN" altLang="vi-VN" sz="2300"/>
              <a:t>phân đoạn </a:t>
            </a:r>
            <a:r>
              <a:rPr lang="en-US" altLang="vi-VN" sz="2300"/>
              <a:t>qua </a:t>
            </a:r>
            <a:r>
              <a:rPr lang="vi-VN" altLang="vi-VN" sz="2300"/>
              <a:t>các phương tiện truyền thông bằng cách chia vào các kênh (</a:t>
            </a:r>
            <a:r>
              <a:rPr lang="vi-VN" altLang="vi-VN" sz="2300">
                <a:solidFill>
                  <a:srgbClr val="FF0000"/>
                </a:solidFill>
              </a:rPr>
              <a:t>dải tần số</a:t>
            </a:r>
            <a:r>
              <a:rPr lang="vi-VN" altLang="vi-VN" sz="2300"/>
              <a:t>)</a:t>
            </a:r>
            <a:r>
              <a:rPr lang="en-US" altLang="vi-VN" sz="2300"/>
              <a:t>: cơ sở, cao, thấp </a:t>
            </a:r>
          </a:p>
          <a:p>
            <a:pPr algn="just">
              <a:spcBef>
                <a:spcPct val="0"/>
              </a:spcBef>
              <a:buFontTx/>
              <a:buNone/>
            </a:pPr>
            <a:r>
              <a:rPr lang="en-US" altLang="vi-VN" sz="2300" b="1">
                <a:solidFill>
                  <a:srgbClr val="0000CC"/>
                </a:solidFill>
                <a:ea typeface="ＭＳ Ｐゴシック" panose="020B0600070205080204" pitchFamily="34" charset="-128"/>
              </a:rPr>
              <a:t> - </a:t>
            </a:r>
            <a:r>
              <a:rPr lang="vi-VN" altLang="vi-VN" sz="2300"/>
              <a:t>Hầu hết các mạng máy tính cục bộ đều là mạng </a:t>
            </a:r>
            <a:r>
              <a:rPr lang="en-US" altLang="vi-VN" sz="2300"/>
              <a:t>băng thông </a:t>
            </a:r>
            <a:r>
              <a:rPr lang="vi-VN" altLang="vi-VN" sz="2300"/>
              <a:t>cơ sở</a:t>
            </a:r>
            <a:endParaRPr lang="en-US" altLang="vi-VN" sz="2300"/>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891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
        <p:nvSpPr>
          <p:cNvPr id="3891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sp>
        <p:nvSpPr>
          <p:cNvPr id="38918" name="Text Box 4"/>
          <p:cNvSpPr txBox="1">
            <a:spLocks noChangeArrowheads="1"/>
          </p:cNvSpPr>
          <p:nvPr/>
        </p:nvSpPr>
        <p:spPr bwMode="auto">
          <a:xfrm>
            <a:off x="304800" y="1601788"/>
            <a:ext cx="8458200"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Baseband và Broadband</a:t>
            </a:r>
          </a:p>
          <a:p>
            <a:pPr algn="just">
              <a:spcBef>
                <a:spcPct val="0"/>
              </a:spcBef>
              <a:buFontTx/>
              <a:buNone/>
            </a:pPr>
            <a:r>
              <a:rPr lang="en-US" altLang="vi-VN" sz="2400"/>
              <a:t> </a:t>
            </a:r>
            <a:r>
              <a:rPr lang="en-US" altLang="vi-VN" sz="2000"/>
              <a:t>- </a:t>
            </a:r>
            <a:r>
              <a:rPr lang="vi-VN" altLang="vi-VN" sz="2000"/>
              <a:t>Các tín hiệu </a:t>
            </a:r>
            <a:r>
              <a:rPr lang="en-US" altLang="vi-VN" sz="2000"/>
              <a:t>truyền</a:t>
            </a:r>
            <a:r>
              <a:rPr lang="vi-VN" altLang="vi-VN" sz="2000"/>
              <a:t>: tín hiệu </a:t>
            </a:r>
            <a:r>
              <a:rPr lang="vi-VN" altLang="vi-VN" sz="2000" i="1">
                <a:solidFill>
                  <a:srgbClr val="FF0000"/>
                </a:solidFill>
              </a:rPr>
              <a:t>tương tự</a:t>
            </a:r>
            <a:r>
              <a:rPr lang="en-US" altLang="vi-VN" sz="2000" i="1">
                <a:solidFill>
                  <a:srgbClr val="FF0000"/>
                </a:solidFill>
              </a:rPr>
              <a:t> (xung)</a:t>
            </a:r>
            <a:r>
              <a:rPr lang="en-US" altLang="vi-VN" sz="2000"/>
              <a:t>, </a:t>
            </a:r>
            <a:r>
              <a:rPr lang="vi-VN" altLang="vi-VN" sz="2000"/>
              <a:t>và tín </a:t>
            </a:r>
            <a:r>
              <a:rPr lang="vi-VN" altLang="vi-VN" sz="2000" i="1">
                <a:solidFill>
                  <a:srgbClr val="FF0000"/>
                </a:solidFill>
              </a:rPr>
              <a:t>hiệu số</a:t>
            </a:r>
            <a:r>
              <a:rPr lang="en-US" altLang="vi-VN" sz="2000" i="1">
                <a:solidFill>
                  <a:srgbClr val="FF0000"/>
                </a:solidFill>
              </a:rPr>
              <a:t> (bit “0”,”1”) </a:t>
            </a:r>
          </a:p>
          <a:p>
            <a:pPr>
              <a:spcBef>
                <a:spcPct val="0"/>
              </a:spcBef>
              <a:buFontTx/>
              <a:buNone/>
            </a:pPr>
            <a:r>
              <a:rPr lang="en-US" altLang="vi-VN" sz="2000"/>
              <a:t>   +Mạng truyền thông tương tự: Mạng băng rộng (broadband network)</a:t>
            </a:r>
          </a:p>
          <a:p>
            <a:pPr algn="just">
              <a:spcBef>
                <a:spcPct val="0"/>
              </a:spcBef>
              <a:buFontTx/>
              <a:buNone/>
            </a:pPr>
            <a:r>
              <a:rPr lang="en-US" altLang="vi-VN" sz="2000"/>
              <a:t>   + Mạng truyền thông số: Mạng cơ sở (baseband network)</a:t>
            </a:r>
          </a:p>
          <a:p>
            <a:pPr algn="just">
              <a:spcBef>
                <a:spcPct val="0"/>
              </a:spcBef>
              <a:buFontTx/>
              <a:buNone/>
            </a:pPr>
            <a:r>
              <a:rPr lang="en-US" altLang="vi-VN" sz="2000" b="1">
                <a:solidFill>
                  <a:srgbClr val="0000CC"/>
                </a:solidFill>
                <a:ea typeface="ＭＳ Ｐゴシック" panose="020B0600070205080204" pitchFamily="34" charset="-128"/>
              </a:rPr>
              <a:t> -</a:t>
            </a:r>
            <a:r>
              <a:rPr lang="en-US" altLang="vi-VN" sz="2000"/>
              <a:t>Tất cả các nút chia sẻ quyền truy cập vào mạng truyền thông trên cơ sở bình đẳng nhau</a:t>
            </a:r>
          </a:p>
          <a:p>
            <a:pPr algn="just">
              <a:spcBef>
                <a:spcPct val="0"/>
              </a:spcBef>
              <a:buFontTx/>
              <a:buNone/>
            </a:pPr>
            <a:r>
              <a:rPr lang="en-US" altLang="vi-VN" sz="2000"/>
              <a:t> - </a:t>
            </a:r>
            <a:r>
              <a:rPr lang="vi-VN" altLang="vi-VN" sz="2000"/>
              <a:t>Dữ liệu sử dụng toàn bộ băng thông</a:t>
            </a:r>
            <a:r>
              <a:rPr lang="en-US" altLang="vi-VN" sz="2000"/>
              <a:t> (</a:t>
            </a:r>
            <a:r>
              <a:rPr lang="en-US" altLang="vi-VN" sz="2000">
                <a:ea typeface="ＭＳ Ｐゴシック" panose="020B0600070205080204" pitchFamily="34" charset="-128"/>
              </a:rPr>
              <a:t>bandwidth</a:t>
            </a:r>
            <a:r>
              <a:rPr lang="en-US" altLang="vi-VN" sz="2000"/>
              <a:t>)</a:t>
            </a:r>
            <a:r>
              <a:rPr lang="vi-VN" altLang="vi-VN" sz="2000"/>
              <a:t> của các phương tiện truyền thông</a:t>
            </a:r>
            <a:endParaRPr lang="en-US" altLang="vi-VN" sz="2000"/>
          </a:p>
          <a:p>
            <a:pPr algn="just">
              <a:spcBef>
                <a:spcPct val="0"/>
              </a:spcBef>
              <a:buFontTx/>
              <a:buNone/>
            </a:pPr>
            <a:r>
              <a:rPr lang="en-US" altLang="vi-VN" sz="2000"/>
              <a:t> - </a:t>
            </a:r>
            <a:r>
              <a:rPr lang="vi-VN" altLang="vi-VN" sz="2000"/>
              <a:t>Dữ liệu </a:t>
            </a:r>
            <a:r>
              <a:rPr lang="en-US" altLang="vi-VN" sz="2000"/>
              <a:t>thực hiện </a:t>
            </a:r>
            <a:r>
              <a:rPr lang="vi-VN" altLang="vi-VN" sz="2000"/>
              <a:t>phân đoạn </a:t>
            </a:r>
            <a:r>
              <a:rPr lang="en-US" altLang="vi-VN" sz="2000"/>
              <a:t>qua </a:t>
            </a:r>
            <a:r>
              <a:rPr lang="vi-VN" altLang="vi-VN" sz="2000"/>
              <a:t>các phương tiện truyền thông bằng cách chia vào các kênh (</a:t>
            </a:r>
            <a:r>
              <a:rPr lang="vi-VN" altLang="vi-VN" sz="2000">
                <a:solidFill>
                  <a:srgbClr val="FF0000"/>
                </a:solidFill>
              </a:rPr>
              <a:t>dải tần số</a:t>
            </a:r>
            <a:r>
              <a:rPr lang="vi-VN" altLang="vi-VN" sz="2000"/>
              <a:t>)</a:t>
            </a:r>
            <a:r>
              <a:rPr lang="en-US" altLang="vi-VN" sz="2000"/>
              <a:t>: dải tần cơ sở, dải tần cao, dải tần thấp </a:t>
            </a:r>
          </a:p>
          <a:p>
            <a:pPr algn="just">
              <a:spcBef>
                <a:spcPct val="0"/>
              </a:spcBef>
              <a:buFontTx/>
              <a:buNone/>
            </a:pPr>
            <a:r>
              <a:rPr lang="en-US" altLang="vi-VN" sz="2000" b="1">
                <a:solidFill>
                  <a:srgbClr val="0000CC"/>
                </a:solidFill>
                <a:ea typeface="ＭＳ Ｐゴシック" panose="020B0600070205080204" pitchFamily="34" charset="-128"/>
              </a:rPr>
              <a:t> - </a:t>
            </a:r>
            <a:r>
              <a:rPr lang="vi-VN" altLang="vi-VN" sz="2000"/>
              <a:t>Hầu hết các mạng máy tính cục bộ đều là mạng </a:t>
            </a:r>
            <a:r>
              <a:rPr lang="en-US" altLang="vi-VN" sz="2000">
                <a:solidFill>
                  <a:srgbClr val="FF0000"/>
                </a:solidFill>
              </a:rPr>
              <a:t>băng thông </a:t>
            </a:r>
            <a:r>
              <a:rPr lang="vi-VN" altLang="vi-VN" sz="2000">
                <a:solidFill>
                  <a:srgbClr val="FF0000"/>
                </a:solidFill>
              </a:rPr>
              <a:t>cơ sở</a:t>
            </a:r>
            <a:r>
              <a:rPr lang="en-US" altLang="vi-VN" sz="2000"/>
              <a:t>.</a:t>
            </a: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b="1">
              <a:solidFill>
                <a:srgbClr val="0000CC"/>
              </a:solidFill>
              <a:ea typeface="ＭＳ Ｐゴシック" panose="020B0600070205080204" pitchFamily="34" charset="-128"/>
            </a:endParaRPr>
          </a:p>
          <a:p>
            <a:pPr algn="just">
              <a:spcBef>
                <a:spcPct val="0"/>
              </a:spcBef>
            </a:pPr>
            <a:endParaRPr lang="en-US" altLang="vi-VN" sz="240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762000"/>
          </a:xfrm>
        </p:spPr>
        <p:txBody>
          <a:bodyPr/>
          <a:lstStyle/>
          <a:p>
            <a:pPr eaLnBrk="1" hangingPunct="1"/>
            <a:r>
              <a:rPr lang="en-US" altLang="vi-VN" sz="3600" b="1" smtClean="0">
                <a:solidFill>
                  <a:srgbClr val="C00000"/>
                </a:solidFill>
                <a:latin typeface="Times New Roman" panose="02020603050405020304" pitchFamily="18" charset="0"/>
                <a:cs typeface="Times New Roman" panose="02020603050405020304" pitchFamily="18" charset="0"/>
              </a:rPr>
              <a:t>NỘI DUNG</a:t>
            </a:r>
            <a:endParaRPr lang="en-US" altLang="vi-VN" sz="2800" b="1" smtClean="0">
              <a:solidFill>
                <a:srgbClr val="C00000"/>
              </a:solidFill>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body" idx="1"/>
          </p:nvPr>
        </p:nvSpPr>
        <p:spPr>
          <a:xfrm>
            <a:off x="990600" y="1752600"/>
            <a:ext cx="6858000" cy="2895600"/>
          </a:xfrm>
        </p:spPr>
        <p:txBody>
          <a:bodyPr/>
          <a:lstStyle/>
          <a:p>
            <a:pPr algn="just" eaLnBrk="1" hangingPunct="1">
              <a:buFont typeface="Wingdings" pitchFamily="2" charset="2"/>
              <a:buChar char="Ø"/>
              <a:defRPr/>
            </a:pPr>
            <a:r>
              <a:rPr lang="en-US" sz="2800" dirty="0" err="1">
                <a:solidFill>
                  <a:srgbClr val="FF0000"/>
                </a:solidFill>
              </a:rPr>
              <a:t>Các</a:t>
            </a:r>
            <a:r>
              <a:rPr lang="en-US" sz="2800" dirty="0">
                <a:solidFill>
                  <a:srgbClr val="FF0000"/>
                </a:solidFill>
              </a:rPr>
              <a:t> </a:t>
            </a:r>
            <a:r>
              <a:rPr lang="en-US" sz="2800" dirty="0" err="1">
                <a:solidFill>
                  <a:srgbClr val="FF0000"/>
                </a:solidFill>
              </a:rPr>
              <a:t>mô</a:t>
            </a:r>
            <a:r>
              <a:rPr lang="en-US" sz="2800" dirty="0">
                <a:solidFill>
                  <a:srgbClr val="FF0000"/>
                </a:solidFill>
              </a:rPr>
              <a:t> </a:t>
            </a:r>
            <a:r>
              <a:rPr lang="en-US" sz="2800" dirty="0" err="1">
                <a:solidFill>
                  <a:srgbClr val="FF0000"/>
                </a:solidFill>
              </a:rPr>
              <a:t>hình</a:t>
            </a:r>
            <a:r>
              <a:rPr lang="en-US" sz="2800" dirty="0">
                <a:solidFill>
                  <a:srgbClr val="FF0000"/>
                </a:solidFill>
              </a:rPr>
              <a:t> </a:t>
            </a:r>
            <a:r>
              <a:rPr lang="en-US" sz="2800" dirty="0" err="1">
                <a:solidFill>
                  <a:srgbClr val="FF0000"/>
                </a:solidFill>
              </a:rPr>
              <a:t>kết</a:t>
            </a:r>
            <a:r>
              <a:rPr lang="en-US" sz="2800" dirty="0">
                <a:solidFill>
                  <a:srgbClr val="FF0000"/>
                </a:solidFill>
              </a:rPr>
              <a:t> </a:t>
            </a:r>
            <a:r>
              <a:rPr lang="en-US" sz="2800" dirty="0" err="1">
                <a:solidFill>
                  <a:srgbClr val="FF0000"/>
                </a:solidFill>
              </a:rPr>
              <a:t>nối</a:t>
            </a:r>
            <a:r>
              <a:rPr lang="en-US" sz="2800" dirty="0">
                <a:solidFill>
                  <a:srgbClr val="FF0000"/>
                </a:solidFill>
              </a:rPr>
              <a:t> </a:t>
            </a:r>
            <a:r>
              <a:rPr lang="en-US" sz="2800" dirty="0" err="1" smtClean="0">
                <a:solidFill>
                  <a:srgbClr val="FF0000"/>
                </a:solidFill>
              </a:rPr>
              <a:t>mạng</a:t>
            </a:r>
            <a:endParaRPr lang="en-US" sz="2800" dirty="0" smtClean="0">
              <a:solidFill>
                <a:srgbClr val="FF0000"/>
              </a:solidFill>
            </a:endParaRPr>
          </a:p>
          <a:p>
            <a:pPr algn="just" eaLnBrk="1" hangingPunct="1">
              <a:buFont typeface="Wingdings" pitchFamily="2" charset="2"/>
              <a:buChar char="Ø"/>
              <a:defRPr/>
            </a:pPr>
            <a:r>
              <a:rPr lang="en-US" sz="2800" dirty="0" err="1" smtClean="0">
                <a:solidFill>
                  <a:srgbClr val="FF0000"/>
                </a:solidFill>
              </a:rPr>
              <a:t>Mô</a:t>
            </a:r>
            <a:r>
              <a:rPr lang="en-US" sz="2800" dirty="0" smtClean="0">
                <a:solidFill>
                  <a:srgbClr val="FF0000"/>
                </a:solidFill>
              </a:rPr>
              <a:t> </a:t>
            </a:r>
            <a:r>
              <a:rPr lang="en-US" sz="2800" dirty="0" err="1" smtClean="0">
                <a:solidFill>
                  <a:srgbClr val="FF0000"/>
                </a:solidFill>
              </a:rPr>
              <a:t>hình</a:t>
            </a:r>
            <a:r>
              <a:rPr lang="en-US" sz="2800" dirty="0" smtClean="0">
                <a:solidFill>
                  <a:srgbClr val="FF0000"/>
                </a:solidFill>
              </a:rPr>
              <a:t> </a:t>
            </a:r>
            <a:r>
              <a:rPr lang="en-US" sz="2800" dirty="0" err="1" smtClean="0">
                <a:solidFill>
                  <a:srgbClr val="FF0000"/>
                </a:solidFill>
              </a:rPr>
              <a:t>tham</a:t>
            </a:r>
            <a:r>
              <a:rPr lang="en-US" sz="2800" dirty="0" smtClean="0">
                <a:solidFill>
                  <a:srgbClr val="FF0000"/>
                </a:solidFill>
              </a:rPr>
              <a:t> </a:t>
            </a:r>
            <a:r>
              <a:rPr lang="en-US" sz="2800" dirty="0" err="1" smtClean="0">
                <a:solidFill>
                  <a:srgbClr val="FF0000"/>
                </a:solidFill>
              </a:rPr>
              <a:t>chiếu</a:t>
            </a:r>
            <a:r>
              <a:rPr lang="en-US" sz="2800" dirty="0" smtClean="0">
                <a:solidFill>
                  <a:srgbClr val="FF0000"/>
                </a:solidFill>
              </a:rPr>
              <a:t> OSI</a:t>
            </a:r>
          </a:p>
          <a:p>
            <a:pPr algn="just" eaLnBrk="1" hangingPunct="1">
              <a:buFont typeface="Wingdings" pitchFamily="2" charset="2"/>
              <a:buChar char="Ø"/>
              <a:defRPr/>
            </a:pPr>
            <a:r>
              <a:rPr lang="en-US" sz="2800" dirty="0" err="1">
                <a:solidFill>
                  <a:srgbClr val="FF0000"/>
                </a:solidFill>
              </a:rPr>
              <a:t>Kết</a:t>
            </a:r>
            <a:r>
              <a:rPr lang="en-US" sz="2800" dirty="0">
                <a:solidFill>
                  <a:srgbClr val="FF0000"/>
                </a:solidFill>
              </a:rPr>
              <a:t> </a:t>
            </a:r>
            <a:r>
              <a:rPr lang="en-US" sz="2800" dirty="0" err="1">
                <a:solidFill>
                  <a:srgbClr val="FF0000"/>
                </a:solidFill>
              </a:rPr>
              <a:t>nối</a:t>
            </a:r>
            <a:r>
              <a:rPr lang="en-US" sz="2800" dirty="0">
                <a:solidFill>
                  <a:srgbClr val="FF0000"/>
                </a:solidFill>
              </a:rPr>
              <a:t> </a:t>
            </a:r>
            <a:r>
              <a:rPr lang="en-US" sz="2800" dirty="0" err="1">
                <a:solidFill>
                  <a:srgbClr val="FF0000"/>
                </a:solidFill>
              </a:rPr>
              <a:t>các</a:t>
            </a:r>
            <a:r>
              <a:rPr lang="en-US" sz="2800" dirty="0">
                <a:solidFill>
                  <a:srgbClr val="FF0000"/>
                </a:solidFill>
              </a:rPr>
              <a:t> node </a:t>
            </a:r>
            <a:r>
              <a:rPr lang="en-US" sz="2800" dirty="0" err="1">
                <a:solidFill>
                  <a:srgbClr val="FF0000"/>
                </a:solidFill>
              </a:rPr>
              <a:t>trên</a:t>
            </a:r>
            <a:r>
              <a:rPr lang="en-US" sz="2800" dirty="0">
                <a:solidFill>
                  <a:srgbClr val="FF0000"/>
                </a:solidFill>
              </a:rPr>
              <a:t> </a:t>
            </a:r>
            <a:r>
              <a:rPr lang="en-US" sz="2800" dirty="0" err="1" smtClean="0">
                <a:solidFill>
                  <a:srgbClr val="FF0000"/>
                </a:solidFill>
              </a:rPr>
              <a:t>mạng</a:t>
            </a:r>
            <a:endParaRPr lang="en-US" sz="2800" dirty="0" smtClean="0">
              <a:solidFill>
                <a:srgbClr val="FF0000"/>
              </a:solidFill>
            </a:endParaRPr>
          </a:p>
          <a:p>
            <a:pPr algn="just" eaLnBrk="1" hangingPunct="1">
              <a:buFont typeface="Wingdings" pitchFamily="2" charset="2"/>
              <a:buChar char="Ø"/>
              <a:defRPr/>
            </a:pPr>
            <a:r>
              <a:rPr lang="en-US" sz="2800" dirty="0" err="1">
                <a:solidFill>
                  <a:srgbClr val="0000CC"/>
                </a:solidFill>
              </a:rPr>
              <a:t>Truyền</a:t>
            </a:r>
            <a:r>
              <a:rPr lang="en-US" sz="2800" dirty="0">
                <a:solidFill>
                  <a:srgbClr val="0000CC"/>
                </a:solidFill>
              </a:rPr>
              <a:t> </a:t>
            </a:r>
            <a:r>
              <a:rPr lang="en-US" sz="2800" dirty="0" err="1">
                <a:solidFill>
                  <a:srgbClr val="0000CC"/>
                </a:solidFill>
              </a:rPr>
              <a:t>thông</a:t>
            </a:r>
            <a:r>
              <a:rPr lang="en-US" sz="2800" dirty="0">
                <a:solidFill>
                  <a:srgbClr val="0000CC"/>
                </a:solidFill>
              </a:rPr>
              <a:t> </a:t>
            </a:r>
            <a:r>
              <a:rPr lang="en-US" sz="2800" dirty="0" err="1" smtClean="0">
                <a:solidFill>
                  <a:srgbClr val="0000CC"/>
                </a:solidFill>
              </a:rPr>
              <a:t>mạng</a:t>
            </a:r>
            <a:endParaRPr lang="en-US" sz="2800" dirty="0" smtClean="0">
              <a:solidFill>
                <a:srgbClr val="0000CC"/>
              </a:solidFill>
            </a:endParaRPr>
          </a:p>
          <a:p>
            <a:pPr algn="just" eaLnBrk="1" hangingPunct="1">
              <a:buFont typeface="Wingdings" pitchFamily="2" charset="2"/>
              <a:buChar char="Ø"/>
              <a:defRPr/>
            </a:pPr>
            <a:r>
              <a:rPr lang="en-US" sz="2800" dirty="0" err="1">
                <a:solidFill>
                  <a:srgbClr val="0000CC"/>
                </a:solidFill>
              </a:rPr>
              <a:t>Lập</a:t>
            </a:r>
            <a:r>
              <a:rPr lang="en-US" sz="2800" dirty="0">
                <a:solidFill>
                  <a:srgbClr val="0000CC"/>
                </a:solidFill>
              </a:rPr>
              <a:t> </a:t>
            </a:r>
            <a:r>
              <a:rPr lang="en-US" sz="2800" dirty="0" err="1">
                <a:solidFill>
                  <a:srgbClr val="0000CC"/>
                </a:solidFill>
              </a:rPr>
              <a:t>trình</a:t>
            </a:r>
            <a:r>
              <a:rPr lang="en-US" sz="2800" dirty="0">
                <a:solidFill>
                  <a:srgbClr val="0000CC"/>
                </a:solidFill>
              </a:rPr>
              <a:t> </a:t>
            </a:r>
            <a:r>
              <a:rPr lang="en-US" sz="2800" dirty="0" err="1">
                <a:solidFill>
                  <a:srgbClr val="0000CC"/>
                </a:solidFill>
              </a:rPr>
              <a:t>giao</a:t>
            </a:r>
            <a:r>
              <a:rPr lang="en-US" sz="2800" dirty="0">
                <a:solidFill>
                  <a:srgbClr val="0000CC"/>
                </a:solidFill>
              </a:rPr>
              <a:t> </a:t>
            </a:r>
            <a:r>
              <a:rPr lang="en-US" sz="2800" dirty="0" err="1">
                <a:solidFill>
                  <a:srgbClr val="0000CC"/>
                </a:solidFill>
              </a:rPr>
              <a:t>tiếp</a:t>
            </a:r>
            <a:endParaRPr lang="en-US" sz="2800" dirty="0" smtClean="0">
              <a:solidFill>
                <a:srgbClr val="0000CC"/>
              </a:solidFill>
            </a:endParaRPr>
          </a:p>
          <a:p>
            <a:pPr eaLnBrk="1" hangingPunct="1">
              <a:buFont typeface="Wingdings" pitchFamily="2" charset="2"/>
              <a:buChar char="Ø"/>
              <a:defRPr/>
            </a:pPr>
            <a:endParaRPr lang="en-US" sz="2800" dirty="0" smtClean="0"/>
          </a:p>
          <a:p>
            <a:pPr eaLnBrk="1" hangingPunct="1">
              <a:buFont typeface="Wingdings" pitchFamily="2" charset="2"/>
              <a:buChar char="Ø"/>
              <a:defRPr/>
            </a:pPr>
            <a:endParaRPr lang="en-US" sz="2800" dirty="0" smtClean="0">
              <a:solidFill>
                <a:srgbClr val="0000CC"/>
              </a:solidFill>
            </a:endParaRPr>
          </a:p>
          <a:p>
            <a:pPr marL="0" indent="0" eaLnBrk="1" hangingPunct="1">
              <a:buFontTx/>
              <a:buNone/>
              <a:defRPr/>
            </a:pPr>
            <a:endParaRPr lang="en-US" sz="2800" b="1" dirty="0" smtClean="0">
              <a:solidFill>
                <a:srgbClr val="0000CC"/>
              </a:solidFill>
              <a:cs typeface="Times New Roman" pitchFamily="18" charset="0"/>
            </a:endParaRPr>
          </a:p>
          <a:p>
            <a:pPr eaLnBrk="1" hangingPunct="1">
              <a:buFont typeface="Wingdings" pitchFamily="2" charset="2"/>
              <a:buChar char="Ø"/>
              <a:defRPr/>
            </a:pPr>
            <a:endParaRPr lang="en-US" b="1" dirty="0" smtClean="0">
              <a:solidFill>
                <a:srgbClr val="C00000"/>
              </a:solidFill>
              <a:cs typeface="Times New Roman" pitchFamily="18" charset="0"/>
            </a:endParaRPr>
          </a:p>
          <a:p>
            <a:pPr eaLnBrk="1" hangingPunct="1">
              <a:buFont typeface="Wingdings" pitchFamily="2" charset="2"/>
              <a:buChar char="Ø"/>
              <a:defRPr/>
            </a:pPr>
            <a:endParaRPr lang="en-US" dirty="0" smtClean="0">
              <a:latin typeface="Times New Roman" pitchFamily="18" charset="0"/>
              <a:cs typeface="Times New Roman" pitchFamily="18" charset="0"/>
            </a:endParaRPr>
          </a:p>
          <a:p>
            <a:pPr eaLnBrk="1" hangingPunct="1">
              <a:defRPr/>
            </a:pPr>
            <a:endParaRPr lang="en-US" dirty="0" smtClean="0">
              <a:solidFill>
                <a:schemeClr val="accent2"/>
              </a:solidFill>
            </a:endParaRPr>
          </a:p>
        </p:txBody>
      </p:sp>
      <p:pic>
        <p:nvPicPr>
          <p:cNvPr id="51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09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0964"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Bảng thống kê dãi tần của Hoa Kỳ</a:t>
            </a:r>
            <a:endParaRPr lang="it-IT" altLang="vi-VN" sz="2400" b="1"/>
          </a:p>
        </p:txBody>
      </p:sp>
      <p:sp>
        <p:nvSpPr>
          <p:cNvPr id="4096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pic>
        <p:nvPicPr>
          <p:cNvPr id="40966" name="Picture 4" descr="Description: us_frequency_allocations_ch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17725"/>
            <a:ext cx="67564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3012" name="Text Box 4"/>
          <p:cNvSpPr txBox="1">
            <a:spLocks noChangeArrowheads="1"/>
          </p:cNvSpPr>
          <p:nvPr/>
        </p:nvSpPr>
        <p:spPr bwMode="auto">
          <a:xfrm>
            <a:off x="304800" y="1601788"/>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t>Dải tần /Băng thông rộng (Broadband)</a:t>
            </a:r>
            <a:endParaRPr lang="en-US" altLang="vi-VN" sz="2400"/>
          </a:p>
          <a:p>
            <a:pPr algn="just">
              <a:spcBef>
                <a:spcPct val="0"/>
              </a:spcBef>
              <a:buFontTx/>
              <a:buNone/>
            </a:pPr>
            <a:r>
              <a:rPr lang="it-IT" altLang="vi-VN" sz="2400" b="1"/>
              <a:t>  - </a:t>
            </a:r>
            <a:r>
              <a:rPr lang="en-US" altLang="vi-VN" sz="2400"/>
              <a:t>Các dãi tần quy định cho các dịch vụ truyền thông ở Hoa Kỳ</a:t>
            </a:r>
          </a:p>
        </p:txBody>
      </p:sp>
      <p:sp>
        <p:nvSpPr>
          <p:cNvPr id="4301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pic>
        <p:nvPicPr>
          <p:cNvPr id="43014"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2667000"/>
            <a:ext cx="60769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5060" name="Text Box 4"/>
          <p:cNvSpPr txBox="1">
            <a:spLocks noChangeArrowheads="1"/>
          </p:cNvSpPr>
          <p:nvPr/>
        </p:nvSpPr>
        <p:spPr bwMode="auto">
          <a:xfrm>
            <a:off x="304800" y="1601788"/>
            <a:ext cx="84582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b="1"/>
              <a:t>DOCSIS </a:t>
            </a:r>
            <a:r>
              <a:rPr lang="en-US" altLang="vi-VN" sz="2400" i="1"/>
              <a:t>(Data Over Cable Service Interface Specification)</a:t>
            </a:r>
          </a:p>
          <a:p>
            <a:pPr>
              <a:spcBef>
                <a:spcPct val="0"/>
              </a:spcBef>
              <a:buFontTx/>
              <a:buNone/>
            </a:pPr>
            <a:r>
              <a:rPr lang="en-US" altLang="vi-VN" sz="2400"/>
              <a:t>  + chuẩn truyền dữ liệu tốc độ cao cho hệ thống cáp đồng trục : truyền dữ liệu TV + kết nối internet.</a:t>
            </a:r>
          </a:p>
          <a:p>
            <a:pPr algn="just">
              <a:spcBef>
                <a:spcPct val="0"/>
              </a:spcBef>
              <a:buFontTx/>
              <a:buNone/>
            </a:pPr>
            <a:r>
              <a:rPr lang="it-IT" altLang="vi-VN" sz="2400"/>
              <a:t>  + </a:t>
            </a:r>
            <a:r>
              <a:rPr lang="en-US" altLang="vi-VN" sz="2400"/>
              <a:t>Được phát triển bởi Cable Labs và sau đó được các công ty </a:t>
            </a:r>
            <a:r>
              <a:rPr lang="en-US" altLang="vi-VN" sz="2400" u="sng">
                <a:hlinkClick r:id="rId4" tooltip="ARRIS"/>
              </a:rPr>
              <a:t>ARRIS,</a:t>
            </a:r>
            <a:r>
              <a:rPr lang="en-US" altLang="vi-VN" sz="2400"/>
              <a:t> </a:t>
            </a:r>
            <a:r>
              <a:rPr lang="en-US" altLang="vi-VN" sz="2400" u="sng">
                <a:hlinkClick r:id="rId5" tooltip="BigBand Networks"/>
              </a:rPr>
              <a:t>BigBand Networks,</a:t>
            </a:r>
            <a:r>
              <a:rPr lang="en-US" altLang="vi-VN" sz="2400"/>
              <a:t> </a:t>
            </a:r>
            <a:r>
              <a:rPr lang="en-US" altLang="vi-VN" sz="2400" u="sng">
                <a:hlinkClick r:id="rId6" tooltip="Broadcom"/>
              </a:rPr>
              <a:t>Broadcom,</a:t>
            </a:r>
            <a:r>
              <a:rPr lang="en-US" altLang="vi-VN" sz="2400"/>
              <a:t> </a:t>
            </a:r>
            <a:r>
              <a:rPr lang="en-US" altLang="vi-VN" sz="2400" u="sng">
                <a:hlinkClick r:id="rId7" tooltip="Cisco"/>
              </a:rPr>
              <a:t>Cisco,</a:t>
            </a:r>
            <a:r>
              <a:rPr lang="en-US" altLang="vi-VN" sz="2400"/>
              <a:t> </a:t>
            </a:r>
            <a:r>
              <a:rPr lang="en-US" altLang="vi-VN" sz="2400" u="sng">
                <a:hlinkClick r:id="rId8" tooltip="Conexant"/>
              </a:rPr>
              <a:t>Conexant,</a:t>
            </a:r>
            <a:r>
              <a:rPr lang="en-US" altLang="vi-VN" sz="2400"/>
              <a:t> </a:t>
            </a:r>
            <a:r>
              <a:rPr lang="en-US" altLang="vi-VN" sz="2400" u="sng">
                <a:hlinkClick r:id="rId9" tooltip="Correlant (trang không tồn tại)"/>
              </a:rPr>
              <a:t>Correlant,</a:t>
            </a:r>
            <a:r>
              <a:rPr lang="en-US" altLang="vi-VN" sz="2400"/>
              <a:t> ,</a:t>
            </a:r>
            <a:r>
              <a:rPr lang="en-US" altLang="vi-VN" sz="2400" u="sng">
                <a:hlinkClick r:id="rId10" tooltip="Intel"/>
              </a:rPr>
              <a:t>Intel,</a:t>
            </a:r>
            <a:r>
              <a:rPr lang="en-US" altLang="vi-VN" sz="2400"/>
              <a:t> </a:t>
            </a:r>
            <a:r>
              <a:rPr lang="en-US" altLang="vi-VN" sz="2400" u="sng">
                <a:hlinkClick r:id="rId11" tooltip="Motorola"/>
              </a:rPr>
              <a:t>Motorola,</a:t>
            </a:r>
            <a:r>
              <a:rPr lang="en-US" altLang="vi-VN" sz="2400"/>
              <a:t> </a:t>
            </a:r>
            <a:r>
              <a:rPr lang="en-US" altLang="vi-VN" sz="2400" u="sng">
                <a:hlinkClick r:id="rId12" tooltip="Netgear"/>
              </a:rPr>
              <a:t>Netgear,</a:t>
            </a:r>
            <a:r>
              <a:rPr lang="en-US" altLang="vi-VN" sz="2400"/>
              <a:t> </a:t>
            </a:r>
            <a:r>
              <a:rPr lang="en-US" altLang="vi-VN" sz="2400" u="sng">
                <a:hlinkClick r:id="rId13" tooltip="Terayon"/>
              </a:rPr>
              <a:t>Terayon, v.v..</a:t>
            </a:r>
            <a:endParaRPr lang="en-US" altLang="vi-VN" sz="2400"/>
          </a:p>
          <a:p>
            <a:pPr algn="just">
              <a:spcBef>
                <a:spcPct val="0"/>
              </a:spcBef>
              <a:buFontTx/>
              <a:buNone/>
            </a:pPr>
            <a:r>
              <a:rPr lang="en-US" altLang="vi-VN" sz="2400"/>
              <a:t>+ DOCSIS có nhiều phiên bản khác nhau (1.0, 1.1, 3.0  )</a:t>
            </a:r>
          </a:p>
          <a:p>
            <a:pPr algn="just">
              <a:spcBef>
                <a:spcPct val="0"/>
              </a:spcBef>
              <a:buFontTx/>
              <a:buNone/>
            </a:pPr>
            <a:r>
              <a:rPr lang="en-US" altLang="vi-VN" sz="2400"/>
              <a:t>DOSSIS là chuẩn truyền dữ liệu tốc độ cao cho hệ thống cáp đồng trục vừa phục vụ truyền dữ liệu TV vửa phục vụ nhu cần kết nối internet.</a:t>
            </a:r>
          </a:p>
          <a:p>
            <a:pPr algn="just">
              <a:spcBef>
                <a:spcPct val="0"/>
              </a:spcBef>
              <a:buFontTx/>
              <a:buNone/>
            </a:pPr>
            <a:endParaRPr lang="en-US" altLang="vi-VN" sz="2400"/>
          </a:p>
          <a:p>
            <a:pPr algn="just">
              <a:spcBef>
                <a:spcPct val="0"/>
              </a:spcBef>
              <a:buFontTx/>
              <a:buNone/>
            </a:pPr>
            <a:endParaRPr lang="it-IT" altLang="vi-VN" sz="2400"/>
          </a:p>
        </p:txBody>
      </p:sp>
      <p:sp>
        <p:nvSpPr>
          <p:cNvPr id="4506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sp>
        <p:nvSpPr>
          <p:cNvPr id="4506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710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sp>
        <p:nvSpPr>
          <p:cNvPr id="47109" name="Text Box 4"/>
          <p:cNvSpPr txBox="1">
            <a:spLocks noChangeArrowheads="1"/>
          </p:cNvSpPr>
          <p:nvPr/>
        </p:nvSpPr>
        <p:spPr bwMode="auto">
          <a:xfrm>
            <a:off x="304800" y="1601788"/>
            <a:ext cx="8458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b="1"/>
              <a:t>Các  tính năng của DOCSIS</a:t>
            </a:r>
            <a:endParaRPr lang="it-IT" altLang="vi-VN" sz="2400" b="1"/>
          </a:p>
          <a:p>
            <a:pPr algn="just">
              <a:spcBef>
                <a:spcPct val="0"/>
              </a:spcBef>
              <a:buFontTx/>
              <a:buNone/>
            </a:pPr>
            <a:r>
              <a:rPr lang="it-IT" altLang="vi-VN" sz="2400"/>
              <a:t>  + </a:t>
            </a:r>
            <a:r>
              <a:rPr lang="en-US" altLang="vi-VN" sz="2400"/>
              <a:t>Dòng xuống (Downstream) : phạm vi 50-750 Mhz, băng thông 6 Mhz, có thể lên đến 38 Mbps; nhận được tất cả các loại modem </a:t>
            </a:r>
          </a:p>
          <a:p>
            <a:pPr algn="just">
              <a:spcBef>
                <a:spcPct val="0"/>
              </a:spcBef>
              <a:buFontTx/>
              <a:buNone/>
            </a:pPr>
            <a:r>
              <a:rPr lang="en-US" altLang="vi-VN" sz="2400"/>
              <a:t>  + Dòng lên (Upstream): 5-42 MHz; 30,72 Mbps  </a:t>
            </a:r>
          </a:p>
          <a:p>
            <a:pPr algn="just">
              <a:spcBef>
                <a:spcPct val="0"/>
              </a:spcBef>
              <a:buFontTx/>
              <a:buNone/>
            </a:pPr>
            <a:r>
              <a:rPr lang="en-US" altLang="vi-VN" sz="2400"/>
              <a:t>  + </a:t>
            </a:r>
            <a:r>
              <a:rPr lang="vi-VN" altLang="vi-VN" sz="2400"/>
              <a:t>DOCSIS 3,0 tính năng liên kết kênh cho băng thông lớn hơn</a:t>
            </a:r>
            <a:endParaRPr lang="en-US" altLang="vi-VN" sz="2400"/>
          </a:p>
        </p:txBody>
      </p:sp>
      <p:sp>
        <p:nvSpPr>
          <p:cNvPr id="4711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8132"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t>DOCSIS Modem</a:t>
            </a:r>
            <a:endParaRPr lang="it-IT" altLang="vi-VN" sz="2400" b="1"/>
          </a:p>
        </p:txBody>
      </p:sp>
      <p:sp>
        <p:nvSpPr>
          <p:cNvPr id="4813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pic>
        <p:nvPicPr>
          <p:cNvPr id="481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09800"/>
            <a:ext cx="5626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
        <p:nvSpPr>
          <p:cNvPr id="48136" name="Rectangle 1"/>
          <p:cNvSpPr>
            <a:spLocks noChangeArrowheads="1"/>
          </p:cNvSpPr>
          <p:nvPr/>
        </p:nvSpPr>
        <p:spPr bwMode="auto">
          <a:xfrm>
            <a:off x="1476375" y="5181600"/>
            <a:ext cx="7210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vi-VN" sz="2400"/>
              <a:t>Hạn chế tỷ lệ: upload/download: bằng cách thiết lập chuyển một tập tin cấu hình cho modem thông qua TFTP khi nó kết nối với nhà cung cấp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381000" y="15494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b="1" dirty="0" err="1"/>
              <a:t>Kết</a:t>
            </a:r>
            <a:r>
              <a:rPr lang="en-US" sz="2400" b="1" dirty="0"/>
              <a:t> </a:t>
            </a:r>
            <a:r>
              <a:rPr lang="en-US" sz="2400" b="1" dirty="0" err="1"/>
              <a:t>nối</a:t>
            </a:r>
            <a:r>
              <a:rPr lang="en-US" sz="2400" b="1" dirty="0"/>
              <a:t> </a:t>
            </a:r>
            <a:r>
              <a:rPr lang="en-US" sz="2400" b="1" dirty="0" err="1"/>
              <a:t>đến</a:t>
            </a:r>
            <a:r>
              <a:rPr lang="en-US" sz="2400" b="1" dirty="0"/>
              <a:t> Internet</a:t>
            </a:r>
          </a:p>
          <a:p>
            <a:pPr>
              <a:defRPr/>
            </a:pPr>
            <a:r>
              <a:rPr lang="en-US" sz="2400" dirty="0"/>
              <a:t>  </a:t>
            </a:r>
            <a:r>
              <a:rPr lang="vi-VN" sz="2400" dirty="0"/>
              <a:t>- DOCSIS modem thông qua dịch vụ truyền hình cáp</a:t>
            </a:r>
          </a:p>
          <a:p>
            <a:pPr>
              <a:defRPr/>
            </a:pPr>
            <a:r>
              <a:rPr lang="vi-VN" sz="2400" dirty="0"/>
              <a:t>  </a:t>
            </a:r>
            <a:r>
              <a:rPr lang="en-US" sz="2400" dirty="0"/>
              <a:t>- </a:t>
            </a:r>
            <a:r>
              <a:rPr lang="vi-VN" sz="2400" dirty="0"/>
              <a:t>DSL router</a:t>
            </a:r>
          </a:p>
          <a:p>
            <a:pPr>
              <a:defRPr/>
            </a:pPr>
            <a:r>
              <a:rPr lang="en-US" sz="2400" dirty="0"/>
              <a:t>  </a:t>
            </a:r>
            <a:r>
              <a:rPr lang="vi-VN" sz="2400" dirty="0"/>
              <a:t>- Modem</a:t>
            </a:r>
          </a:p>
          <a:p>
            <a:pPr>
              <a:defRPr/>
            </a:pPr>
            <a:r>
              <a:rPr lang="en-US" sz="2400" dirty="0"/>
              <a:t>  </a:t>
            </a:r>
            <a:r>
              <a:rPr lang="vi-VN" sz="2400" dirty="0"/>
              <a:t>- </a:t>
            </a:r>
            <a:r>
              <a:rPr lang="en-US" sz="2400" dirty="0"/>
              <a:t>Line c</a:t>
            </a:r>
            <a:r>
              <a:rPr lang="vi-VN" sz="2400" dirty="0"/>
              <a:t>huyên dụng T1</a:t>
            </a:r>
            <a:r>
              <a:rPr lang="en-US" sz="2400" dirty="0"/>
              <a:t> (</a:t>
            </a:r>
            <a:r>
              <a:rPr lang="en-US" sz="2400" dirty="0">
                <a:latin typeface="Arial" charset="0"/>
                <a:ea typeface="ＭＳ Ｐゴシック" pitchFamily="34" charset="-128"/>
              </a:rPr>
              <a:t>1.544 Mbps</a:t>
            </a:r>
            <a:r>
              <a:rPr lang="en-US" sz="2400" dirty="0"/>
              <a:t>)</a:t>
            </a:r>
            <a:r>
              <a:rPr lang="vi-VN" sz="2400" dirty="0"/>
              <a:t> hoặc T3</a:t>
            </a:r>
            <a:r>
              <a:rPr lang="en-US" sz="2400" dirty="0"/>
              <a:t>(</a:t>
            </a:r>
            <a:r>
              <a:rPr lang="en-US" sz="2400" dirty="0">
                <a:latin typeface="Arial" charset="0"/>
                <a:ea typeface="ＭＳ Ｐゴシック" pitchFamily="34" charset="-128"/>
              </a:rPr>
              <a:t>44.736 Mbps </a:t>
            </a:r>
            <a:r>
              <a:rPr lang="en-US" sz="2400" dirty="0"/>
              <a:t>)</a:t>
            </a:r>
            <a:endParaRPr lang="vi-VN" sz="2400" dirty="0"/>
          </a:p>
          <a:p>
            <a:pPr>
              <a:defRPr/>
            </a:pPr>
            <a:r>
              <a:rPr lang="en-US" sz="2400" dirty="0"/>
              <a:t>  </a:t>
            </a:r>
            <a:r>
              <a:rPr lang="vi-VN" sz="2400" dirty="0"/>
              <a:t>- </a:t>
            </a:r>
            <a:r>
              <a:rPr lang="en-US" sz="2400" dirty="0"/>
              <a:t>  </a:t>
            </a:r>
            <a:r>
              <a:rPr lang="vi-VN" sz="2400" dirty="0"/>
              <a:t>Channel Service Unit / Data Service Unit</a:t>
            </a:r>
            <a:r>
              <a:rPr lang="en-US" sz="2400" dirty="0"/>
              <a:t> (</a:t>
            </a:r>
            <a:r>
              <a:rPr lang="en-US" sz="2400" dirty="0">
                <a:ea typeface="ＭＳ Ｐゴシック" pitchFamily="34" charset="-128"/>
              </a:rPr>
              <a:t>CSU/DSU</a:t>
            </a:r>
            <a:r>
              <a:rPr lang="en-US" sz="2400" dirty="0"/>
              <a:t>)</a:t>
            </a:r>
          </a:p>
          <a:p>
            <a:pPr>
              <a:defRPr/>
            </a:pPr>
            <a:r>
              <a:rPr lang="en-US" sz="1400" dirty="0" err="1">
                <a:latin typeface="Arial" charset="0"/>
              </a:rPr>
              <a:t>là</a:t>
            </a:r>
            <a:r>
              <a:rPr lang="en-US" sz="1400" dirty="0">
                <a:latin typeface="Arial" charset="0"/>
              </a:rPr>
              <a:t> </a:t>
            </a:r>
            <a:r>
              <a:rPr lang="en-US" sz="1400" dirty="0" err="1">
                <a:latin typeface="Arial" charset="0"/>
              </a:rPr>
              <a:t>một</a:t>
            </a:r>
            <a:r>
              <a:rPr lang="en-US" sz="1400" dirty="0">
                <a:latin typeface="Arial" charset="0"/>
              </a:rPr>
              <a:t> </a:t>
            </a:r>
            <a:r>
              <a:rPr lang="en-US" sz="1400" dirty="0" err="1">
                <a:latin typeface="Arial" charset="0"/>
              </a:rPr>
              <a:t>thiết</a:t>
            </a:r>
            <a:r>
              <a:rPr lang="en-US" sz="1400" dirty="0">
                <a:latin typeface="Arial" charset="0"/>
              </a:rPr>
              <a:t> </a:t>
            </a:r>
            <a:r>
              <a:rPr lang="en-US" sz="1400" dirty="0" err="1">
                <a:latin typeface="Arial" charset="0"/>
              </a:rPr>
              <a:t>bị</a:t>
            </a:r>
            <a:r>
              <a:rPr lang="en-US" sz="1400" dirty="0">
                <a:latin typeface="Arial" charset="0"/>
              </a:rPr>
              <a:t> </a:t>
            </a:r>
            <a:r>
              <a:rPr lang="en-US" sz="1400" dirty="0" err="1">
                <a:latin typeface="Arial" charset="0"/>
              </a:rPr>
              <a:t>phần</a:t>
            </a:r>
            <a:r>
              <a:rPr lang="en-US" sz="1400" dirty="0">
                <a:latin typeface="Arial" charset="0"/>
              </a:rPr>
              <a:t> </a:t>
            </a:r>
            <a:r>
              <a:rPr lang="en-US" sz="1400" dirty="0" err="1">
                <a:latin typeface="Arial" charset="0"/>
              </a:rPr>
              <a:t>cứng</a:t>
            </a:r>
            <a:r>
              <a:rPr lang="en-US" sz="1400" dirty="0">
                <a:latin typeface="Arial" charset="0"/>
              </a:rPr>
              <a:t> </a:t>
            </a:r>
            <a:r>
              <a:rPr lang="en-US" sz="1400" dirty="0" err="1">
                <a:latin typeface="Arial" charset="0"/>
              </a:rPr>
              <a:t>có</a:t>
            </a:r>
            <a:r>
              <a:rPr lang="en-US" sz="1400" dirty="0">
                <a:latin typeface="Arial" charset="0"/>
              </a:rPr>
              <a:t> </a:t>
            </a:r>
            <a:r>
              <a:rPr lang="en-US" sz="1400" dirty="0" err="1">
                <a:latin typeface="Arial" charset="0"/>
              </a:rPr>
              <a:t>kích</a:t>
            </a:r>
            <a:r>
              <a:rPr lang="en-US" sz="1400" dirty="0">
                <a:latin typeface="Arial" charset="0"/>
              </a:rPr>
              <a:t> </a:t>
            </a:r>
            <a:r>
              <a:rPr lang="en-US" sz="1400" dirty="0" err="1">
                <a:latin typeface="Arial" charset="0"/>
              </a:rPr>
              <a:t>thước</a:t>
            </a:r>
            <a:r>
              <a:rPr lang="en-US" sz="1400" dirty="0">
                <a:latin typeface="Arial" charset="0"/>
              </a:rPr>
              <a:t> </a:t>
            </a:r>
            <a:r>
              <a:rPr lang="en-US" sz="1400" dirty="0" err="1">
                <a:latin typeface="Arial" charset="0"/>
              </a:rPr>
              <a:t>tương</a:t>
            </a:r>
            <a:r>
              <a:rPr lang="en-US" sz="1400" dirty="0">
                <a:latin typeface="Arial" charset="0"/>
              </a:rPr>
              <a:t> </a:t>
            </a:r>
            <a:r>
              <a:rPr lang="en-US" sz="1400" dirty="0" err="1">
                <a:latin typeface="Arial" charset="0"/>
              </a:rPr>
              <a:t>đương</a:t>
            </a:r>
            <a:r>
              <a:rPr lang="en-US" sz="1400" dirty="0">
                <a:latin typeface="Arial" charset="0"/>
              </a:rPr>
              <a:t> </a:t>
            </a:r>
            <a:r>
              <a:rPr lang="en-US" sz="1400" dirty="0" err="1">
                <a:latin typeface="Arial" charset="0"/>
              </a:rPr>
              <a:t>với</a:t>
            </a:r>
            <a:r>
              <a:rPr lang="en-US" sz="1400" dirty="0">
                <a:latin typeface="Arial" charset="0"/>
              </a:rPr>
              <a:t> </a:t>
            </a:r>
            <a:r>
              <a:rPr lang="en-US" sz="1400" dirty="0" err="1">
                <a:latin typeface="Arial" charset="0"/>
              </a:rPr>
              <a:t>một</a:t>
            </a:r>
            <a:r>
              <a:rPr lang="en-US" sz="1400" dirty="0">
                <a:latin typeface="Arial" charset="0"/>
              </a:rPr>
              <a:t> modem </a:t>
            </a:r>
            <a:r>
              <a:rPr lang="en-US" sz="1400" dirty="0" err="1">
                <a:latin typeface="Arial" charset="0"/>
              </a:rPr>
              <a:t>cắm</a:t>
            </a:r>
            <a:r>
              <a:rPr lang="en-US" sz="1400" dirty="0">
                <a:latin typeface="Arial" charset="0"/>
              </a:rPr>
              <a:t> </a:t>
            </a:r>
            <a:r>
              <a:rPr lang="en-US" sz="1400" dirty="0" err="1">
                <a:latin typeface="Arial" charset="0"/>
              </a:rPr>
              <a:t>ngòai</a:t>
            </a:r>
            <a:r>
              <a:rPr lang="en-US" sz="1400" dirty="0">
                <a:latin typeface="Arial" charset="0"/>
              </a:rPr>
              <a:t>, </a:t>
            </a:r>
            <a:r>
              <a:rPr lang="en-US" sz="1400" dirty="0" err="1">
                <a:latin typeface="Arial" charset="0"/>
              </a:rPr>
              <a:t>nó</a:t>
            </a:r>
            <a:r>
              <a:rPr lang="en-US" sz="1400" dirty="0">
                <a:latin typeface="Arial" charset="0"/>
              </a:rPr>
              <a:t> </a:t>
            </a:r>
            <a:r>
              <a:rPr lang="en-US" sz="1400" dirty="0" err="1">
                <a:latin typeface="Arial" charset="0"/>
              </a:rPr>
              <a:t>có</a:t>
            </a:r>
            <a:r>
              <a:rPr lang="en-US" sz="1400" dirty="0">
                <a:latin typeface="Arial" charset="0"/>
              </a:rPr>
              <a:t> </a:t>
            </a:r>
            <a:r>
              <a:rPr lang="en-US" sz="1400" dirty="0" err="1">
                <a:latin typeface="Arial" charset="0"/>
              </a:rPr>
              <a:t>khả</a:t>
            </a:r>
            <a:r>
              <a:rPr lang="en-US" sz="1400" dirty="0">
                <a:latin typeface="Arial" charset="0"/>
              </a:rPr>
              <a:t> </a:t>
            </a:r>
            <a:r>
              <a:rPr lang="en-US" sz="1400" dirty="0" err="1">
                <a:latin typeface="Arial" charset="0"/>
              </a:rPr>
              <a:t>năng</a:t>
            </a:r>
            <a:r>
              <a:rPr lang="en-US" sz="1400" dirty="0">
                <a:latin typeface="Arial" charset="0"/>
              </a:rPr>
              <a:t> </a:t>
            </a:r>
            <a:r>
              <a:rPr lang="en-US" sz="1400" dirty="0" err="1">
                <a:latin typeface="Arial" charset="0"/>
              </a:rPr>
              <a:t>chuyển</a:t>
            </a:r>
            <a:r>
              <a:rPr lang="en-US" sz="1400" dirty="0">
                <a:latin typeface="Arial" charset="0"/>
              </a:rPr>
              <a:t> </a:t>
            </a:r>
            <a:r>
              <a:rPr lang="en-US" sz="1400" dirty="0" err="1">
                <a:latin typeface="Arial" charset="0"/>
              </a:rPr>
              <a:t>đổi</a:t>
            </a:r>
            <a:r>
              <a:rPr lang="en-US" sz="1400" dirty="0">
                <a:latin typeface="Arial" charset="0"/>
              </a:rPr>
              <a:t> </a:t>
            </a:r>
            <a:r>
              <a:rPr lang="en-US" sz="1400" dirty="0" err="1">
                <a:latin typeface="Arial" charset="0"/>
              </a:rPr>
              <a:t>các</a:t>
            </a:r>
            <a:r>
              <a:rPr lang="en-US" sz="1400" dirty="0">
                <a:latin typeface="Arial" charset="0"/>
              </a:rPr>
              <a:t> </a:t>
            </a:r>
            <a:r>
              <a:rPr lang="en-US" sz="1400" dirty="0" err="1">
                <a:latin typeface="Arial" charset="0"/>
              </a:rPr>
              <a:t>khung</a:t>
            </a:r>
            <a:r>
              <a:rPr lang="en-US" sz="1400" dirty="0">
                <a:latin typeface="Arial" charset="0"/>
              </a:rPr>
              <a:t> </a:t>
            </a:r>
            <a:r>
              <a:rPr lang="en-US" sz="1400" dirty="0" err="1">
                <a:latin typeface="Arial" charset="0"/>
              </a:rPr>
              <a:t>dữ</a:t>
            </a:r>
            <a:r>
              <a:rPr lang="en-US" sz="1400" dirty="0">
                <a:latin typeface="Arial" charset="0"/>
              </a:rPr>
              <a:t> </a:t>
            </a:r>
            <a:r>
              <a:rPr lang="en-US" sz="1400" dirty="0" err="1">
                <a:latin typeface="Arial" charset="0"/>
              </a:rPr>
              <a:t>liệu</a:t>
            </a:r>
            <a:r>
              <a:rPr lang="en-US" sz="1400" dirty="0">
                <a:latin typeface="Arial" charset="0"/>
              </a:rPr>
              <a:t> </a:t>
            </a:r>
            <a:r>
              <a:rPr lang="en-US" sz="1400" dirty="0" err="1">
                <a:latin typeface="Arial" charset="0"/>
              </a:rPr>
              <a:t>dùng</a:t>
            </a:r>
            <a:r>
              <a:rPr lang="en-US" sz="1400" dirty="0">
                <a:latin typeface="Arial" charset="0"/>
              </a:rPr>
              <a:t> </a:t>
            </a:r>
            <a:r>
              <a:rPr lang="en-US" sz="1400" dirty="0" err="1">
                <a:latin typeface="Arial" charset="0"/>
              </a:rPr>
              <a:t>trong</a:t>
            </a:r>
            <a:r>
              <a:rPr lang="en-US" sz="1400" dirty="0">
                <a:latin typeface="Arial" charset="0"/>
              </a:rPr>
              <a:t> </a:t>
            </a:r>
            <a:r>
              <a:rPr lang="en-US" sz="1400" dirty="0" err="1">
                <a:latin typeface="Arial" charset="0"/>
              </a:rPr>
              <a:t>mạng</a:t>
            </a:r>
            <a:r>
              <a:rPr lang="en-US" sz="1400" dirty="0">
                <a:latin typeface="Arial" charset="0"/>
              </a:rPr>
              <a:t> LAN sang </a:t>
            </a:r>
            <a:r>
              <a:rPr lang="en-US" sz="1400" dirty="0" err="1">
                <a:latin typeface="Arial" charset="0"/>
              </a:rPr>
              <a:t>dạng</a:t>
            </a:r>
            <a:r>
              <a:rPr lang="en-US" sz="1400" dirty="0">
                <a:latin typeface="Arial" charset="0"/>
              </a:rPr>
              <a:t> </a:t>
            </a:r>
            <a:r>
              <a:rPr lang="en-US" sz="1400" dirty="0" err="1">
                <a:latin typeface="Arial" charset="0"/>
              </a:rPr>
              <a:t>dữ</a:t>
            </a:r>
            <a:r>
              <a:rPr lang="en-US" sz="1400" dirty="0">
                <a:latin typeface="Arial" charset="0"/>
              </a:rPr>
              <a:t> </a:t>
            </a:r>
            <a:r>
              <a:rPr lang="en-US" sz="1400" dirty="0" err="1">
                <a:latin typeface="Arial" charset="0"/>
              </a:rPr>
              <a:t>liệu</a:t>
            </a:r>
            <a:r>
              <a:rPr lang="en-US" sz="1400" dirty="0">
                <a:latin typeface="Arial" charset="0"/>
              </a:rPr>
              <a:t> </a:t>
            </a:r>
            <a:r>
              <a:rPr lang="en-US" sz="1400" dirty="0" err="1">
                <a:latin typeface="Arial" charset="0"/>
              </a:rPr>
              <a:t>tương</a:t>
            </a:r>
            <a:r>
              <a:rPr lang="en-US" sz="1400" dirty="0">
                <a:latin typeface="Arial" charset="0"/>
              </a:rPr>
              <a:t> </a:t>
            </a:r>
            <a:r>
              <a:rPr lang="en-US" sz="1400" dirty="0" err="1">
                <a:latin typeface="Arial" charset="0"/>
              </a:rPr>
              <a:t>thích</a:t>
            </a:r>
            <a:r>
              <a:rPr lang="en-US" sz="1400" dirty="0">
                <a:latin typeface="Arial" charset="0"/>
              </a:rPr>
              <a:t> </a:t>
            </a:r>
            <a:r>
              <a:rPr lang="en-US" sz="1400" dirty="0" err="1">
                <a:latin typeface="Arial" charset="0"/>
              </a:rPr>
              <a:t>với</a:t>
            </a:r>
            <a:r>
              <a:rPr lang="en-US" sz="1400" dirty="0">
                <a:latin typeface="Arial" charset="0"/>
              </a:rPr>
              <a:t> </a:t>
            </a:r>
            <a:r>
              <a:rPr lang="en-US" sz="1400" dirty="0" err="1">
                <a:latin typeface="Arial" charset="0"/>
              </a:rPr>
              <a:t>đường</a:t>
            </a:r>
            <a:r>
              <a:rPr lang="en-US" sz="1400" dirty="0">
                <a:latin typeface="Arial" charset="0"/>
              </a:rPr>
              <a:t> </a:t>
            </a:r>
            <a:r>
              <a:rPr lang="en-US" sz="1400" dirty="0" err="1">
                <a:latin typeface="Arial" charset="0"/>
              </a:rPr>
              <a:t>truyền</a:t>
            </a:r>
            <a:r>
              <a:rPr lang="en-US" sz="1400" dirty="0">
                <a:latin typeface="Arial" charset="0"/>
              </a:rPr>
              <a:t> </a:t>
            </a:r>
            <a:r>
              <a:rPr lang="en-US" sz="1400" dirty="0" err="1">
                <a:latin typeface="Arial" charset="0"/>
              </a:rPr>
              <a:t>mạng</a:t>
            </a:r>
            <a:r>
              <a:rPr lang="en-US" sz="1400" dirty="0">
                <a:latin typeface="Arial" charset="0"/>
              </a:rPr>
              <a:t> WAN </a:t>
            </a:r>
            <a:r>
              <a:rPr lang="en-US" sz="1400" dirty="0" err="1">
                <a:latin typeface="Arial" charset="0"/>
              </a:rPr>
              <a:t>và</a:t>
            </a:r>
            <a:r>
              <a:rPr lang="en-US" sz="1400" dirty="0">
                <a:latin typeface="Arial" charset="0"/>
              </a:rPr>
              <a:t> </a:t>
            </a:r>
            <a:r>
              <a:rPr lang="en-US" sz="1400" dirty="0" err="1">
                <a:latin typeface="Arial" charset="0"/>
              </a:rPr>
              <a:t>ngược</a:t>
            </a:r>
            <a:r>
              <a:rPr lang="en-US" sz="1400" dirty="0">
                <a:latin typeface="Arial" charset="0"/>
              </a:rPr>
              <a:t> </a:t>
            </a:r>
            <a:r>
              <a:rPr lang="en-US" sz="1400" dirty="0" err="1">
                <a:latin typeface="Arial" charset="0"/>
              </a:rPr>
              <a:t>lại</a:t>
            </a:r>
            <a:r>
              <a:rPr lang="en-US" sz="3200" dirty="0">
                <a:latin typeface="Arial" charset="0"/>
              </a:rPr>
              <a:t>.</a:t>
            </a:r>
          </a:p>
          <a:p>
            <a:pPr>
              <a:defRPr/>
            </a:pPr>
            <a:r>
              <a:rPr lang="en-US" sz="3200" dirty="0"/>
              <a:t> </a:t>
            </a:r>
            <a:endParaRPr lang="en-US" sz="2400" dirty="0"/>
          </a:p>
        </p:txBody>
      </p:sp>
      <p:pic>
        <p:nvPicPr>
          <p:cNvPr id="491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915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Truyền thông mạng</a:t>
            </a:r>
            <a:endParaRPr lang="en-US" altLang="vi-VN" sz="2400" b="1">
              <a:solidFill>
                <a:srgbClr val="C00000"/>
              </a:solidFill>
            </a:endParaRPr>
          </a:p>
        </p:txBody>
      </p:sp>
      <p:grpSp>
        <p:nvGrpSpPr>
          <p:cNvPr id="49158" name="Group 11"/>
          <p:cNvGrpSpPr>
            <a:grpSpLocks noChangeAspect="1"/>
          </p:cNvGrpSpPr>
          <p:nvPr/>
        </p:nvGrpSpPr>
        <p:grpSpPr bwMode="auto">
          <a:xfrm>
            <a:off x="838200" y="4979988"/>
            <a:ext cx="7302500" cy="1649412"/>
            <a:chOff x="1797" y="3716"/>
            <a:chExt cx="8313" cy="1877"/>
          </a:xfrm>
        </p:grpSpPr>
        <p:sp>
          <p:nvSpPr>
            <p:cNvPr id="49160" name="AutoShape 22"/>
            <p:cNvSpPr>
              <a:spLocks noChangeAspect="1" noChangeArrowheads="1" noTextEdit="1"/>
            </p:cNvSpPr>
            <p:nvPr/>
          </p:nvSpPr>
          <p:spPr bwMode="auto">
            <a:xfrm>
              <a:off x="1797" y="3716"/>
              <a:ext cx="8313" cy="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49161" name="Text Box 11"/>
            <p:cNvSpPr txBox="1">
              <a:spLocks noChangeArrowheads="1"/>
            </p:cNvSpPr>
            <p:nvPr/>
          </p:nvSpPr>
          <p:spPr bwMode="auto">
            <a:xfrm>
              <a:off x="1797" y="3963"/>
              <a:ext cx="72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094" tIns="31547" rIns="63094" bIns="31547">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200">
                  <a:ea typeface="ＭＳ Ｐゴシック" panose="020B0600070205080204" pitchFamily="34" charset="-128"/>
                  <a:cs typeface="Verdana" panose="020B0604030504040204" pitchFamily="34" charset="0"/>
                </a:rPr>
                <a:t>LAN</a:t>
              </a:r>
              <a:endParaRPr lang="en-US" altLang="vi-VN" sz="1800">
                <a:ea typeface="ＭＳ Ｐゴシック" panose="020B0600070205080204" pitchFamily="34" charset="-128"/>
                <a:cs typeface="Verdana" panose="020B0604030504040204" pitchFamily="34" charset="0"/>
              </a:endParaRPr>
            </a:p>
          </p:txBody>
        </p:sp>
        <p:sp>
          <p:nvSpPr>
            <p:cNvPr id="49162" name="Text Box 7"/>
            <p:cNvSpPr txBox="1">
              <a:spLocks noChangeArrowheads="1"/>
            </p:cNvSpPr>
            <p:nvPr/>
          </p:nvSpPr>
          <p:spPr bwMode="auto">
            <a:xfrm>
              <a:off x="3621" y="4293"/>
              <a:ext cx="1894"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3094" tIns="31547" rIns="63094" bIns="31547">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200">
                  <a:ea typeface="ＭＳ Ｐゴシック" panose="020B0600070205080204" pitchFamily="34" charset="-128"/>
                  <a:cs typeface="Verdana" panose="020B0604030504040204" pitchFamily="34" charset="0"/>
                </a:rPr>
                <a:t>RS-232C, RS-449, V.xx</a:t>
              </a:r>
              <a:br>
                <a:rPr lang="en-US" altLang="vi-VN" sz="1200">
                  <a:ea typeface="ＭＳ Ｐゴシック" panose="020B0600070205080204" pitchFamily="34" charset="-128"/>
                  <a:cs typeface="Verdana" panose="020B0604030504040204" pitchFamily="34" charset="0"/>
                </a:rPr>
              </a:br>
              <a:r>
                <a:rPr lang="en-US" altLang="vi-VN" sz="1200">
                  <a:ea typeface="ＭＳ Ｐゴシック" panose="020B0600070205080204" pitchFamily="34" charset="-128"/>
                  <a:cs typeface="Verdana" panose="020B0604030504040204" pitchFamily="34" charset="0"/>
                </a:rPr>
                <a:t>serial line</a:t>
              </a:r>
              <a:endParaRPr lang="en-US" altLang="vi-VN" sz="1800">
                <a:ea typeface="ＭＳ Ｐゴシック" panose="020B0600070205080204" pitchFamily="34" charset="-128"/>
                <a:cs typeface="Verdana" panose="020B0604030504040204" pitchFamily="34" charset="0"/>
              </a:endParaRPr>
            </a:p>
          </p:txBody>
        </p:sp>
        <p:sp>
          <p:nvSpPr>
            <p:cNvPr id="49163" name="Line 8"/>
            <p:cNvSpPr>
              <a:spLocks noChangeShapeType="1"/>
            </p:cNvSpPr>
            <p:nvPr/>
          </p:nvSpPr>
          <p:spPr bwMode="auto">
            <a:xfrm>
              <a:off x="3855" y="4292"/>
              <a:ext cx="1481"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9164" name="Text Box 6"/>
            <p:cNvSpPr txBox="1">
              <a:spLocks noChangeArrowheads="1"/>
            </p:cNvSpPr>
            <p:nvPr/>
          </p:nvSpPr>
          <p:spPr bwMode="auto">
            <a:xfrm>
              <a:off x="6982" y="3963"/>
              <a:ext cx="108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63094" tIns="31547" rIns="63094" bIns="31547">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200">
                  <a:ea typeface="ＭＳ Ｐゴシック" panose="020B0600070205080204" pitchFamily="34" charset="-128"/>
                  <a:cs typeface="Verdana" panose="020B0604030504040204" pitchFamily="34" charset="0"/>
                </a:rPr>
                <a:t>T1 line</a:t>
              </a:r>
              <a:endParaRPr lang="en-US" altLang="vi-VN" sz="1800">
                <a:ea typeface="ＭＳ Ｐゴシック" panose="020B0600070205080204" pitchFamily="34" charset="-128"/>
                <a:cs typeface="Verdana" panose="020B0604030504040204" pitchFamily="34" charset="0"/>
              </a:endParaRPr>
            </a:p>
          </p:txBody>
        </p:sp>
        <p:sp>
          <p:nvSpPr>
            <p:cNvPr id="49165" name="Cloud"/>
            <p:cNvSpPr>
              <a:spLocks noChangeAspect="1" noEditPoints="1" noChangeArrowheads="1"/>
            </p:cNvSpPr>
            <p:nvPr/>
          </p:nvSpPr>
          <p:spPr bwMode="auto">
            <a:xfrm>
              <a:off x="8217" y="3716"/>
              <a:ext cx="1893" cy="1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8 w 21600"/>
                <a:gd name="T13" fmla="*/ 3270 h 21600"/>
                <a:gd name="T14" fmla="*/ 17081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6FFC1"/>
            </a:solidFill>
            <a:ln w="9525">
              <a:solidFill>
                <a:srgbClr val="000000"/>
              </a:solidFill>
              <a:miter lim="800000"/>
              <a:headEnd/>
              <a:tailEnd/>
            </a:ln>
            <a:effectLst>
              <a:outerShdw dist="107763" dir="2700000" algn="ctr" rotWithShape="0">
                <a:srgbClr val="808080"/>
              </a:outerShdw>
            </a:effectLst>
          </p:spPr>
          <p:txBody>
            <a:bodyPr lIns="63094" tIns="31547" rIns="63094" bIns="31547"/>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200">
                  <a:solidFill>
                    <a:srgbClr val="1C1C1C"/>
                  </a:solidFill>
                  <a:ea typeface="ＭＳ Ｐゴシック" panose="020B0600070205080204" pitchFamily="34" charset="-128"/>
                  <a:cs typeface="Verdana" panose="020B0604030504040204" pitchFamily="34" charset="0"/>
                </a:rPr>
                <a:t>Phone</a:t>
              </a:r>
              <a:br>
                <a:rPr lang="en-US" altLang="vi-VN" sz="1200">
                  <a:solidFill>
                    <a:srgbClr val="1C1C1C"/>
                  </a:solidFill>
                  <a:ea typeface="ＭＳ Ｐゴシック" panose="020B0600070205080204" pitchFamily="34" charset="-128"/>
                  <a:cs typeface="Verdana" panose="020B0604030504040204" pitchFamily="34" charset="0"/>
                </a:rPr>
              </a:br>
              <a:r>
                <a:rPr lang="en-US" altLang="vi-VN" sz="1200">
                  <a:solidFill>
                    <a:srgbClr val="1C1C1C"/>
                  </a:solidFill>
                  <a:ea typeface="ＭＳ Ｐゴシック" panose="020B0600070205080204" pitchFamily="34" charset="-128"/>
                  <a:cs typeface="Verdana" panose="020B0604030504040204" pitchFamily="34" charset="0"/>
                </a:rPr>
                <a:t>network</a:t>
              </a:r>
              <a:endParaRPr lang="en-US" altLang="vi-VN" sz="1800">
                <a:ea typeface="ＭＳ Ｐゴシック" panose="020B0600070205080204" pitchFamily="34" charset="-128"/>
                <a:cs typeface="Verdana" panose="020B0604030504040204" pitchFamily="34" charset="0"/>
              </a:endParaRPr>
            </a:p>
          </p:txBody>
        </p:sp>
        <p:sp>
          <p:nvSpPr>
            <p:cNvPr id="49166" name="Rectangle 4"/>
            <p:cNvSpPr>
              <a:spLocks noChangeArrowheads="1"/>
            </p:cNvSpPr>
            <p:nvPr/>
          </p:nvSpPr>
          <p:spPr bwMode="auto">
            <a:xfrm>
              <a:off x="5254" y="4045"/>
              <a:ext cx="1433" cy="494"/>
            </a:xfrm>
            <a:prstGeom prst="rect">
              <a:avLst/>
            </a:prstGeom>
            <a:solidFill>
              <a:srgbClr val="F6FFC1"/>
            </a:solidFill>
            <a:ln w="12700">
              <a:solidFill>
                <a:srgbClr val="000000"/>
              </a:solidFill>
              <a:miter lim="800000"/>
              <a:headEnd/>
              <a:tailEnd/>
            </a:ln>
          </p:spPr>
          <p:txBody>
            <a:bodyPr wrap="none" lIns="63094" tIns="31547" rIns="63094" bIns="31547"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200">
                  <a:solidFill>
                    <a:srgbClr val="1C1C1C"/>
                  </a:solidFill>
                  <a:ea typeface="ＭＳ Ｐゴシック" panose="020B0600070205080204" pitchFamily="34" charset="-128"/>
                  <a:cs typeface="Verdana" panose="020B0604030504040204" pitchFamily="34" charset="0"/>
                </a:rPr>
                <a:t>CSU/DSU</a:t>
              </a:r>
              <a:endParaRPr lang="en-US" altLang="vi-VN" sz="1800">
                <a:ea typeface="ＭＳ Ｐゴシック" panose="020B0600070205080204" pitchFamily="34" charset="-128"/>
                <a:cs typeface="Verdana" panose="020B0604030504040204" pitchFamily="34" charset="0"/>
              </a:endParaRPr>
            </a:p>
          </p:txBody>
        </p:sp>
        <p:sp>
          <p:nvSpPr>
            <p:cNvPr id="49167" name="Rectangle 9"/>
            <p:cNvSpPr>
              <a:spLocks noChangeArrowheads="1"/>
            </p:cNvSpPr>
            <p:nvPr/>
          </p:nvSpPr>
          <p:spPr bwMode="auto">
            <a:xfrm>
              <a:off x="2538" y="4045"/>
              <a:ext cx="998" cy="494"/>
            </a:xfrm>
            <a:prstGeom prst="rect">
              <a:avLst/>
            </a:prstGeom>
            <a:solidFill>
              <a:srgbClr val="F6FFC1"/>
            </a:solidFill>
            <a:ln w="12700">
              <a:solidFill>
                <a:srgbClr val="000000"/>
              </a:solidFill>
              <a:miter lim="800000"/>
              <a:headEnd/>
              <a:tailEnd/>
            </a:ln>
          </p:spPr>
          <p:txBody>
            <a:bodyPr wrap="none" lIns="63094" tIns="31547" rIns="63094" bIns="31547"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200">
                  <a:solidFill>
                    <a:srgbClr val="1C1C1C"/>
                  </a:solidFill>
                  <a:ea typeface="ＭＳ Ｐゴシック" panose="020B0600070205080204" pitchFamily="34" charset="-128"/>
                  <a:cs typeface="Verdana" panose="020B0604030504040204" pitchFamily="34" charset="0"/>
                </a:rPr>
                <a:t>router</a:t>
              </a:r>
              <a:endParaRPr lang="en-US" altLang="vi-VN" sz="1800">
                <a:ea typeface="ＭＳ Ｐゴシック" panose="020B0600070205080204" pitchFamily="34" charset="-128"/>
                <a:cs typeface="Verdana" panose="020B0604030504040204" pitchFamily="34" charset="0"/>
              </a:endParaRPr>
            </a:p>
          </p:txBody>
        </p:sp>
        <p:sp>
          <p:nvSpPr>
            <p:cNvPr id="49168" name="Line 14"/>
            <p:cNvSpPr>
              <a:spLocks noChangeShapeType="1"/>
            </p:cNvSpPr>
            <p:nvPr/>
          </p:nvSpPr>
          <p:spPr bwMode="auto">
            <a:xfrm>
              <a:off x="1917" y="4331"/>
              <a:ext cx="6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9169" name="Line 13"/>
            <p:cNvSpPr>
              <a:spLocks noChangeShapeType="1"/>
            </p:cNvSpPr>
            <p:nvPr/>
          </p:nvSpPr>
          <p:spPr bwMode="auto">
            <a:xfrm>
              <a:off x="3492" y="4286"/>
              <a:ext cx="180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49170" name="Line 12"/>
            <p:cNvSpPr>
              <a:spLocks noChangeShapeType="1"/>
            </p:cNvSpPr>
            <p:nvPr/>
          </p:nvSpPr>
          <p:spPr bwMode="auto">
            <a:xfrm>
              <a:off x="6642" y="4301"/>
              <a:ext cx="168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
        <p:nvSpPr>
          <p:cNvPr id="4915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TRUYỀN THÔNG MẠNG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120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sp>
        <p:nvSpPr>
          <p:cNvPr id="5120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
        <p:nvSpPr>
          <p:cNvPr id="51206" name="Text Box 4"/>
          <p:cNvSpPr txBox="1">
            <a:spLocks noChangeArrowheads="1"/>
          </p:cNvSpPr>
          <p:nvPr/>
        </p:nvSpPr>
        <p:spPr bwMode="auto">
          <a:xfrm>
            <a:off x="304800" y="1601788"/>
            <a:ext cx="84582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Việc gởi/nhận thông điệp giữa các máy tính qua lớp Transport. Có loại kết nối :</a:t>
            </a:r>
          </a:p>
          <a:p>
            <a:pPr algn="just">
              <a:spcBef>
                <a:spcPct val="0"/>
              </a:spcBef>
              <a:buFontTx/>
              <a:buNone/>
            </a:pPr>
            <a:r>
              <a:rPr lang="en-US" altLang="vi-VN" sz="2400" b="1">
                <a:solidFill>
                  <a:srgbClr val="0000CC"/>
                </a:solidFill>
                <a:ea typeface="ＭＳ Ｐゴシック" panose="020B0600070205080204" pitchFamily="34" charset="-128"/>
              </a:rPr>
              <a:t> - </a:t>
            </a:r>
            <a:r>
              <a:rPr lang="en-US" altLang="vi-VN" sz="2400" b="1">
                <a:ea typeface="ＭＳ Ｐゴシック" panose="020B0600070205080204" pitchFamily="34" charset="-128"/>
              </a:rPr>
              <a:t>G</a:t>
            </a:r>
            <a:r>
              <a:rPr lang="en-US" altLang="vi-VN" sz="2400" b="1"/>
              <a:t>iao thức hướng kết nối </a:t>
            </a:r>
            <a:r>
              <a:rPr lang="en-US" altLang="vi-VN" sz="2400"/>
              <a:t>(Connection-oriented protocols)</a:t>
            </a:r>
          </a:p>
          <a:p>
            <a:pPr algn="just">
              <a:spcBef>
                <a:spcPct val="0"/>
              </a:spcBef>
              <a:buFontTx/>
              <a:buNone/>
            </a:pPr>
            <a:r>
              <a:rPr lang="en-US" altLang="vi-VN" sz="2400"/>
              <a:t>   </a:t>
            </a:r>
            <a:r>
              <a:rPr lang="vi-VN" altLang="vi-VN" sz="2400"/>
              <a:t>1.</a:t>
            </a:r>
            <a:r>
              <a:rPr lang="en-US" altLang="vi-VN" sz="2400"/>
              <a:t> </a:t>
            </a:r>
            <a:r>
              <a:rPr lang="vi-VN" altLang="vi-VN" sz="2400"/>
              <a:t>thiết lập kết nối</a:t>
            </a:r>
            <a:r>
              <a:rPr lang="en-US" altLang="vi-VN" sz="2400"/>
              <a:t> (“bắt tay”)</a:t>
            </a:r>
            <a:endParaRPr lang="vi-VN" altLang="vi-VN" sz="2400"/>
          </a:p>
          <a:p>
            <a:pPr algn="just">
              <a:spcBef>
                <a:spcPct val="0"/>
              </a:spcBef>
              <a:buFontTx/>
              <a:buNone/>
            </a:pPr>
            <a:r>
              <a:rPr lang="en-US" altLang="vi-VN" sz="2400"/>
              <a:t>   </a:t>
            </a:r>
            <a:r>
              <a:rPr lang="vi-VN" altLang="vi-VN" sz="2400"/>
              <a:t>2. [đàm phán giao thức]</a:t>
            </a:r>
            <a:r>
              <a:rPr lang="en-US" altLang="vi-VN" sz="2400"/>
              <a:t> </a:t>
            </a:r>
            <a:endParaRPr lang="vi-VN" altLang="vi-VN" sz="2400"/>
          </a:p>
          <a:p>
            <a:pPr algn="just">
              <a:spcBef>
                <a:spcPct val="0"/>
              </a:spcBef>
              <a:buFontTx/>
              <a:buNone/>
            </a:pPr>
            <a:r>
              <a:rPr lang="en-US" altLang="vi-VN" sz="2400"/>
              <a:t>   </a:t>
            </a:r>
            <a:r>
              <a:rPr lang="vi-VN" altLang="vi-VN" sz="2400"/>
              <a:t>3.</a:t>
            </a:r>
            <a:r>
              <a:rPr lang="en-US" altLang="vi-VN" sz="2400"/>
              <a:t> </a:t>
            </a:r>
            <a:r>
              <a:rPr lang="vi-VN" altLang="vi-VN" sz="2400"/>
              <a:t>trao đổi dữ liệu</a:t>
            </a:r>
          </a:p>
          <a:p>
            <a:pPr algn="just">
              <a:spcBef>
                <a:spcPct val="0"/>
              </a:spcBef>
              <a:buFontTx/>
              <a:buNone/>
            </a:pPr>
            <a:r>
              <a:rPr lang="en-US" altLang="vi-VN" sz="2400"/>
              <a:t>   </a:t>
            </a:r>
            <a:r>
              <a:rPr lang="vi-VN" altLang="vi-VN" sz="2400"/>
              <a:t>4. chấm dứt kết nối</a:t>
            </a:r>
            <a:r>
              <a:rPr lang="en-US" altLang="vi-VN" sz="2400"/>
              <a:t> </a:t>
            </a:r>
          </a:p>
          <a:p>
            <a:pPr>
              <a:spcBef>
                <a:spcPct val="0"/>
              </a:spcBef>
              <a:buFontTx/>
              <a:buChar char="-"/>
            </a:pPr>
            <a:r>
              <a:rPr lang="en-US" altLang="vi-VN" sz="2400" b="1"/>
              <a:t>Giao thức hướng không kết nối </a:t>
            </a:r>
            <a:r>
              <a:rPr lang="en-US" altLang="vi-VN" sz="2400"/>
              <a:t>(Connectionless protocols) </a:t>
            </a:r>
          </a:p>
          <a:p>
            <a:pPr algn="just">
              <a:spcBef>
                <a:spcPct val="0"/>
              </a:spcBef>
              <a:buFontTx/>
              <a:buNone/>
            </a:pPr>
            <a:r>
              <a:rPr lang="en-US" altLang="vi-VN" sz="2400"/>
              <a:t>   1. Không thiết lập kết nối</a:t>
            </a:r>
          </a:p>
          <a:p>
            <a:pPr algn="just">
              <a:spcBef>
                <a:spcPct val="0"/>
              </a:spcBef>
              <a:buFontTx/>
              <a:buNone/>
            </a:pPr>
            <a:r>
              <a:rPr lang="en-US" altLang="vi-VN" sz="2400"/>
              <a:t>   2. </a:t>
            </a:r>
            <a:r>
              <a:rPr lang="vi-VN" altLang="vi-VN" sz="2400"/>
              <a:t>Gửi / nhận dữ liệu </a:t>
            </a:r>
            <a:r>
              <a:rPr lang="en-US" altLang="vi-VN" sz="2400"/>
              <a:t>thực hiên qua gói</a:t>
            </a:r>
          </a:p>
          <a:p>
            <a:pPr algn="just">
              <a:spcBef>
                <a:spcPct val="0"/>
              </a:spcBef>
              <a:buFontTx/>
              <a:buNone/>
            </a:pPr>
            <a:r>
              <a:rPr lang="en-US" altLang="vi-VN" sz="2400"/>
              <a:t>   3. Không chấm dứt kết nối	</a:t>
            </a:r>
          </a:p>
          <a:p>
            <a:pPr algn="just">
              <a:spcBef>
                <a:spcPct val="0"/>
              </a:spcBef>
              <a:buFontTx/>
              <a:buChar char="-"/>
            </a:pPr>
            <a:endParaRPr lang="en-US" altLang="vi-VN" sz="2400"/>
          </a:p>
          <a:p>
            <a:pPr algn="just">
              <a:spcBef>
                <a:spcPct val="0"/>
              </a:spcBef>
              <a:buFontTx/>
              <a:buChar char="-"/>
            </a:pPr>
            <a:endParaRPr lang="en-US" altLang="vi-VN" sz="2400"/>
          </a:p>
        </p:txBody>
      </p:sp>
      <p:sp>
        <p:nvSpPr>
          <p:cNvPr id="11" name="Rounded Rectangular Callout 10"/>
          <p:cNvSpPr/>
          <p:nvPr/>
        </p:nvSpPr>
        <p:spPr bwMode="auto">
          <a:xfrm>
            <a:off x="5224463" y="2820988"/>
            <a:ext cx="3629025" cy="1023937"/>
          </a:xfrm>
          <a:prstGeom prst="wedgeRoundRectCallout">
            <a:avLst>
              <a:gd name="adj1" fmla="val -86126"/>
              <a:gd name="adj2" fmla="val 14935"/>
              <a:gd name="adj3" fmla="val 16667"/>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err="1"/>
              <a:t>Ví</a:t>
            </a:r>
            <a:r>
              <a:rPr lang="en-US" dirty="0"/>
              <a:t> </a:t>
            </a:r>
            <a:r>
              <a:rPr lang="en-US" dirty="0" err="1"/>
              <a:t>dụ</a:t>
            </a:r>
            <a:r>
              <a:rPr lang="en-US" dirty="0"/>
              <a:t>: </a:t>
            </a:r>
            <a:r>
              <a:rPr lang="en-US" dirty="0" err="1"/>
              <a:t>hình</a:t>
            </a:r>
            <a:r>
              <a:rPr lang="en-US" dirty="0"/>
              <a:t> </a:t>
            </a:r>
            <a:r>
              <a:rPr lang="en-US" dirty="0" err="1"/>
              <a:t>thức</a:t>
            </a:r>
            <a:r>
              <a:rPr lang="en-US" dirty="0"/>
              <a:t> </a:t>
            </a:r>
            <a:r>
              <a:rPr lang="en-US" dirty="0" err="1"/>
              <a:t>gọi</a:t>
            </a:r>
            <a:r>
              <a:rPr lang="en-US" dirty="0"/>
              <a:t> </a:t>
            </a:r>
            <a:r>
              <a:rPr lang="en-US" dirty="0" err="1"/>
              <a:t>điện</a:t>
            </a:r>
            <a:r>
              <a:rPr lang="en-US" dirty="0"/>
              <a:t> </a:t>
            </a:r>
          </a:p>
          <a:p>
            <a:pPr algn="ctr">
              <a:defRPr/>
            </a:pPr>
            <a:r>
              <a:rPr lang="en-US" dirty="0" err="1"/>
              <a:t>thoại</a:t>
            </a:r>
            <a:endParaRPr lang="vi-VN" dirty="0"/>
          </a:p>
        </p:txBody>
      </p:sp>
      <p:sp>
        <p:nvSpPr>
          <p:cNvPr id="12" name="Rounded Rectangular Callout 11"/>
          <p:cNvSpPr/>
          <p:nvPr/>
        </p:nvSpPr>
        <p:spPr bwMode="auto">
          <a:xfrm>
            <a:off x="5224463" y="4602163"/>
            <a:ext cx="3629025" cy="1025525"/>
          </a:xfrm>
          <a:prstGeom prst="wedgeRoundRectCallout">
            <a:avLst>
              <a:gd name="adj1" fmla="val -92962"/>
              <a:gd name="adj2" fmla="val 44214"/>
              <a:gd name="adj3" fmla="val 16667"/>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err="1"/>
              <a:t>Ví</a:t>
            </a:r>
            <a:r>
              <a:rPr lang="en-US" dirty="0"/>
              <a:t> </a:t>
            </a:r>
            <a:r>
              <a:rPr lang="en-US" dirty="0" err="1"/>
              <a:t>dụ</a:t>
            </a:r>
            <a:r>
              <a:rPr lang="en-US" dirty="0"/>
              <a:t>: </a:t>
            </a:r>
            <a:r>
              <a:rPr lang="en-US" dirty="0" err="1"/>
              <a:t>Hình</a:t>
            </a:r>
            <a:r>
              <a:rPr lang="en-US" dirty="0"/>
              <a:t> </a:t>
            </a:r>
            <a:r>
              <a:rPr lang="en-US" dirty="0" err="1"/>
              <a:t>thức</a:t>
            </a:r>
            <a:r>
              <a:rPr lang="en-US" dirty="0"/>
              <a:t> Email</a:t>
            </a:r>
            <a:endParaRPr lang="vi-VN" dirty="0"/>
          </a:p>
        </p:txBody>
      </p:sp>
      <p:sp>
        <p:nvSpPr>
          <p:cNvPr id="4" name="Rounded Rectangle 3"/>
          <p:cNvSpPr/>
          <p:nvPr/>
        </p:nvSpPr>
        <p:spPr bwMode="auto">
          <a:xfrm>
            <a:off x="228600" y="6064250"/>
            <a:ext cx="8763000" cy="750888"/>
          </a:xfrm>
          <a:prstGeom prst="round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err="1"/>
              <a:t>Lưu</a:t>
            </a:r>
            <a:r>
              <a:rPr lang="en-US" dirty="0"/>
              <a:t> ý: - </a:t>
            </a:r>
            <a:r>
              <a:rPr lang="en-US" dirty="0" err="1"/>
              <a:t>Truyền</a:t>
            </a:r>
            <a:r>
              <a:rPr lang="en-US" dirty="0"/>
              <a:t> </a:t>
            </a:r>
            <a:r>
              <a:rPr lang="en-US" dirty="0" err="1"/>
              <a:t>tín</a:t>
            </a:r>
            <a:r>
              <a:rPr lang="en-US" dirty="0"/>
              <a:t> </a:t>
            </a:r>
            <a:r>
              <a:rPr lang="en-US" dirty="0" err="1"/>
              <a:t>hiệu</a:t>
            </a:r>
            <a:r>
              <a:rPr lang="en-US" dirty="0"/>
              <a:t> </a:t>
            </a:r>
            <a:r>
              <a:rPr lang="en-US" dirty="0" err="1"/>
              <a:t>theo</a:t>
            </a:r>
            <a:r>
              <a:rPr lang="en-US" dirty="0"/>
              <a:t> </a:t>
            </a:r>
            <a:r>
              <a:rPr lang="en-US" dirty="0" err="1"/>
              <a:t>giao</a:t>
            </a:r>
            <a:r>
              <a:rPr lang="en-US" dirty="0"/>
              <a:t> </a:t>
            </a:r>
            <a:r>
              <a:rPr lang="en-US" dirty="0" err="1"/>
              <a:t>thức</a:t>
            </a:r>
            <a:r>
              <a:rPr lang="en-US" dirty="0"/>
              <a:t> </a:t>
            </a:r>
            <a:r>
              <a:rPr lang="en-US" dirty="0" err="1"/>
              <a:t>kết</a:t>
            </a:r>
            <a:r>
              <a:rPr lang="en-US" dirty="0"/>
              <a:t> </a:t>
            </a:r>
            <a:r>
              <a:rPr lang="en-US" dirty="0" err="1"/>
              <a:t>nối</a:t>
            </a:r>
            <a:r>
              <a:rPr lang="en-US" dirty="0"/>
              <a:t>: </a:t>
            </a:r>
            <a:r>
              <a:rPr lang="en-US" dirty="0" err="1"/>
              <a:t>Sử</a:t>
            </a:r>
            <a:r>
              <a:rPr lang="en-US" dirty="0"/>
              <a:t> </a:t>
            </a:r>
            <a:r>
              <a:rPr lang="en-US" dirty="0" err="1"/>
              <a:t>dụng</a:t>
            </a:r>
            <a:r>
              <a:rPr lang="en-US" dirty="0"/>
              <a:t> </a:t>
            </a:r>
            <a:r>
              <a:rPr lang="en-US" dirty="0" err="1"/>
              <a:t>giao</a:t>
            </a:r>
            <a:r>
              <a:rPr lang="en-US" dirty="0"/>
              <a:t> </a:t>
            </a:r>
            <a:r>
              <a:rPr lang="en-US" dirty="0" err="1"/>
              <a:t>thức</a:t>
            </a:r>
            <a:r>
              <a:rPr lang="en-US" dirty="0"/>
              <a:t> TCP</a:t>
            </a:r>
          </a:p>
          <a:p>
            <a:pPr algn="ctr">
              <a:defRPr/>
            </a:pPr>
            <a:r>
              <a:rPr lang="en-US" dirty="0"/>
              <a:t>                      - </a:t>
            </a:r>
            <a:r>
              <a:rPr lang="en-US" dirty="0" err="1"/>
              <a:t>Truyền</a:t>
            </a:r>
            <a:r>
              <a:rPr lang="en-US" dirty="0"/>
              <a:t> </a:t>
            </a:r>
            <a:r>
              <a:rPr lang="en-US" dirty="0" err="1"/>
              <a:t>tín</a:t>
            </a:r>
            <a:r>
              <a:rPr lang="en-US" dirty="0"/>
              <a:t> </a:t>
            </a:r>
            <a:r>
              <a:rPr lang="en-US" dirty="0" err="1"/>
              <a:t>hiệu</a:t>
            </a:r>
            <a:r>
              <a:rPr lang="en-US" dirty="0"/>
              <a:t> </a:t>
            </a:r>
            <a:r>
              <a:rPr lang="en-US" dirty="0" err="1"/>
              <a:t>theo</a:t>
            </a:r>
            <a:r>
              <a:rPr lang="en-US" dirty="0"/>
              <a:t> </a:t>
            </a:r>
            <a:r>
              <a:rPr lang="en-US" dirty="0" err="1"/>
              <a:t>giao</a:t>
            </a:r>
            <a:r>
              <a:rPr lang="en-US" dirty="0"/>
              <a:t> </a:t>
            </a:r>
            <a:r>
              <a:rPr lang="en-US" dirty="0" err="1"/>
              <a:t>thức</a:t>
            </a:r>
            <a:r>
              <a:rPr lang="en-US" dirty="0"/>
              <a:t> </a:t>
            </a:r>
            <a:r>
              <a:rPr lang="en-US" dirty="0" err="1"/>
              <a:t>không</a:t>
            </a:r>
            <a:r>
              <a:rPr lang="en-US" dirty="0"/>
              <a:t> </a:t>
            </a:r>
            <a:r>
              <a:rPr lang="en-US" dirty="0" err="1"/>
              <a:t>kết</a:t>
            </a:r>
            <a:r>
              <a:rPr lang="en-US" dirty="0"/>
              <a:t> </a:t>
            </a:r>
            <a:r>
              <a:rPr lang="en-US" dirty="0" err="1"/>
              <a:t>nối</a:t>
            </a:r>
            <a:r>
              <a:rPr lang="en-US" dirty="0"/>
              <a:t>: </a:t>
            </a:r>
            <a:r>
              <a:rPr lang="en-US" dirty="0" err="1"/>
              <a:t>Sử</a:t>
            </a:r>
            <a:r>
              <a:rPr lang="en-US" dirty="0"/>
              <a:t> </a:t>
            </a:r>
            <a:r>
              <a:rPr lang="en-US" dirty="0" err="1"/>
              <a:t>dụng</a:t>
            </a:r>
            <a:r>
              <a:rPr lang="en-US" dirty="0"/>
              <a:t> </a:t>
            </a:r>
            <a:r>
              <a:rPr lang="en-US" dirty="0" err="1"/>
              <a:t>giao</a:t>
            </a:r>
            <a:r>
              <a:rPr lang="en-US" dirty="0"/>
              <a:t> </a:t>
            </a:r>
            <a:r>
              <a:rPr lang="en-US" dirty="0" err="1"/>
              <a:t>thức</a:t>
            </a:r>
            <a:r>
              <a:rPr lang="en-US" dirty="0"/>
              <a:t> UDP</a:t>
            </a:r>
          </a:p>
          <a:p>
            <a:pPr algn="ctr">
              <a:defRPr/>
            </a:pPr>
            <a:r>
              <a:rPr lang="en-US" dirty="0"/>
              <a:t> </a:t>
            </a:r>
            <a:endParaRPr lang="vi-V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325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sp>
        <p:nvSpPr>
          <p:cNvPr id="8"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buFont typeface="Arial" pitchFamily="34" charset="0"/>
              <a:buChar char="•"/>
              <a:defRPr/>
            </a:pPr>
            <a:r>
              <a:rPr lang="en-US" sz="2400" b="1"/>
              <a:t>Giao thức Internet (IP -  Internet Protocol)</a:t>
            </a:r>
            <a:endParaRPr lang="en-US" sz="2400"/>
          </a:p>
          <a:p>
            <a:pPr>
              <a:defRPr/>
            </a:pPr>
            <a:r>
              <a:rPr lang="en-US" sz="2400">
                <a:latin typeface="Arial" charset="0"/>
              </a:rPr>
              <a:t>  - </a:t>
            </a:r>
            <a:r>
              <a:rPr lang="vi-VN" sz="2400"/>
              <a:t>1969</a:t>
            </a:r>
            <a:r>
              <a:rPr lang="en-US" sz="2400"/>
              <a:t> :  là công trình nghiên cứu áp dụng cho 4 máy tính kết nối mạng (dự án có tên </a:t>
            </a:r>
            <a:r>
              <a:rPr lang="vi-VN" sz="2400"/>
              <a:t>ARPA</a:t>
            </a:r>
            <a:r>
              <a:rPr lang="en-US" sz="2400"/>
              <a:t> -</a:t>
            </a:r>
            <a:r>
              <a:rPr lang="vi-VN" sz="2400"/>
              <a:t> Bộ Quốc phòng </a:t>
            </a:r>
            <a:r>
              <a:rPr lang="en-US" sz="2400"/>
              <a:t> Mỹ)</a:t>
            </a:r>
            <a:endParaRPr lang="en-US" sz="2400">
              <a:latin typeface="Arial" charset="0"/>
            </a:endParaRPr>
          </a:p>
          <a:p>
            <a:pPr>
              <a:defRPr/>
            </a:pPr>
            <a:r>
              <a:rPr lang="en-US" sz="2400">
                <a:latin typeface="Arial" charset="0"/>
              </a:rPr>
              <a:t>  - </a:t>
            </a:r>
            <a:r>
              <a:rPr lang="vi-VN" sz="2400"/>
              <a:t>Xây dựng một mạng  chịu lỗi hiệu quả mà có thể kết nối các máy không đồng nhất và liên kết riêng các mạng được kết nối</a:t>
            </a:r>
            <a:r>
              <a:rPr lang="en-US" sz="2400"/>
              <a:t> với nhau</a:t>
            </a:r>
          </a:p>
          <a:p>
            <a:pPr marL="342900" indent="-342900">
              <a:buFont typeface="Arial" pitchFamily="34" charset="0"/>
              <a:buChar char="•"/>
              <a:defRPr/>
            </a:pPr>
            <a:r>
              <a:rPr lang="en-US" sz="2400" b="1">
                <a:latin typeface="Arial" charset="0"/>
              </a:rPr>
              <a:t>Địa chỉ IP</a:t>
            </a:r>
          </a:p>
          <a:p>
            <a:pPr>
              <a:defRPr/>
            </a:pPr>
            <a:r>
              <a:rPr lang="en-US" sz="2400">
                <a:latin typeface="Arial" charset="0"/>
              </a:rPr>
              <a:t>  -  </a:t>
            </a:r>
            <a:r>
              <a:rPr lang="en-US" sz="2400"/>
              <a:t>địa chỉ đơn nhất mà những thiết bị điện tử mà  hiện nay đang sử dụng để nhận diện và liên lạc với nhau trên mạng bằng cách sử dụng  giao thức Internet </a:t>
            </a:r>
            <a:r>
              <a:rPr lang="en-US" sz="2400">
                <a:sym typeface="Wingdings" pitchFamily="2" charset="2"/>
              </a:rPr>
              <a:t></a:t>
            </a:r>
            <a:endParaRPr lang="vi-VN" sz="2400">
              <a:latin typeface="Arial" charset="0"/>
            </a:endParaRPr>
          </a:p>
          <a:p>
            <a:pPr>
              <a:defRPr/>
            </a:pPr>
            <a:r>
              <a:rPr lang="en-US" sz="2400">
                <a:latin typeface="Arial" charset="0"/>
              </a:rPr>
              <a:t>   + </a:t>
            </a:r>
            <a:r>
              <a:rPr lang="vi-VN" sz="2400">
                <a:latin typeface="Arial" charset="0"/>
              </a:rPr>
              <a:t>không phải máy địa chỉ</a:t>
            </a:r>
          </a:p>
          <a:p>
            <a:pPr>
              <a:defRPr/>
            </a:pPr>
            <a:r>
              <a:rPr lang="en-US" sz="2400">
                <a:latin typeface="Arial" charset="0"/>
              </a:rPr>
              <a:t>  </a:t>
            </a:r>
            <a:r>
              <a:rPr lang="vi-VN" sz="2400">
                <a:latin typeface="Arial" charset="0"/>
              </a:rPr>
              <a:t>- Một máy tính kết nối đến một</a:t>
            </a:r>
            <a:r>
              <a:rPr lang="en-US" sz="2400">
                <a:latin typeface="Arial" charset="0"/>
              </a:rPr>
              <a:t> vài</a:t>
            </a:r>
            <a:r>
              <a:rPr lang="vi-VN" sz="2400">
                <a:latin typeface="Arial" charset="0"/>
              </a:rPr>
              <a:t> mạng vật lý sẽ có một </a:t>
            </a:r>
            <a:r>
              <a:rPr lang="en-US" sz="2400">
                <a:latin typeface="Arial" charset="0"/>
              </a:rPr>
              <a:t> </a:t>
            </a:r>
            <a:r>
              <a:rPr lang="vi-VN" sz="2400">
                <a:latin typeface="Arial" charset="0"/>
              </a:rPr>
              <a:t>số địa chỉ IP</a:t>
            </a:r>
            <a:r>
              <a:rPr lang="en-US" sz="2400">
                <a:latin typeface="Arial" charset="0"/>
              </a:rPr>
              <a:t> riêng c</a:t>
            </a:r>
            <a:r>
              <a:rPr lang="vi-VN" sz="2400">
                <a:latin typeface="Arial" charset="0"/>
              </a:rPr>
              <a:t>ho mỗi mạng</a:t>
            </a:r>
            <a:endParaRPr lang="en-US" sz="2400">
              <a:latin typeface="Arial" charset="0"/>
            </a:endParaRPr>
          </a:p>
        </p:txBody>
      </p:sp>
      <p:sp>
        <p:nvSpPr>
          <p:cNvPr id="5325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
          <p:cNvSpPr>
            <a:spLocks noChangeArrowheads="1"/>
          </p:cNvSpPr>
          <p:nvPr/>
        </p:nvSpPr>
        <p:spPr bwMode="auto">
          <a:xfrm>
            <a:off x="381000" y="15494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buFont typeface="Arial" pitchFamily="34" charset="0"/>
              <a:buChar char="•"/>
              <a:defRPr/>
            </a:pPr>
            <a:r>
              <a:rPr lang="en-US" sz="2400" b="1">
                <a:latin typeface="Arial" charset="0"/>
              </a:rPr>
              <a:t>Không gian địa chỉ IP</a:t>
            </a:r>
          </a:p>
          <a:p>
            <a:pPr>
              <a:defRPr/>
            </a:pPr>
            <a:r>
              <a:rPr lang="en-US" sz="2400">
                <a:latin typeface="Arial" charset="0"/>
              </a:rPr>
              <a:t>+ </a:t>
            </a:r>
            <a:r>
              <a:rPr lang="vi-VN" sz="2400">
                <a:latin typeface="Arial" charset="0"/>
              </a:rPr>
              <a:t>Địa chỉ lớp dài 32 bit</a:t>
            </a:r>
            <a:r>
              <a:rPr lang="en-US" sz="2400">
                <a:latin typeface="Arial" charset="0"/>
              </a:rPr>
              <a:t> </a:t>
            </a:r>
            <a:r>
              <a:rPr lang="en-US" sz="2400">
                <a:latin typeface="Arial" charset="0"/>
                <a:sym typeface="Wingdings" pitchFamily="2" charset="2"/>
              </a:rPr>
              <a:t></a:t>
            </a:r>
            <a:r>
              <a:rPr lang="vi-VN" sz="2400">
                <a:latin typeface="Arial" charset="0"/>
              </a:rPr>
              <a:t>.</a:t>
            </a:r>
            <a:r>
              <a:rPr lang="en-US" sz="2400">
                <a:latin typeface="Arial" charset="0"/>
              </a:rPr>
              <a:t>hơm 4 tỷ địa chỉ</a:t>
            </a:r>
            <a:endParaRPr lang="vi-VN" sz="2400">
              <a:latin typeface="Arial" charset="0"/>
            </a:endParaRPr>
          </a:p>
          <a:p>
            <a:pPr>
              <a:defRPr/>
            </a:pPr>
            <a:r>
              <a:rPr lang="en-US" sz="2400">
                <a:latin typeface="Arial" charset="0"/>
              </a:rPr>
              <a:t>+ </a:t>
            </a:r>
            <a:r>
              <a:rPr lang="vi-VN" sz="2400">
                <a:latin typeface="Arial" charset="0"/>
              </a:rPr>
              <a:t>Được trình bày </a:t>
            </a:r>
            <a:r>
              <a:rPr lang="en-US" sz="2400">
                <a:latin typeface="Arial" charset="0"/>
              </a:rPr>
              <a:t>gồm :</a:t>
            </a:r>
            <a:r>
              <a:rPr lang="vi-VN" sz="2400">
                <a:latin typeface="Arial" charset="0"/>
              </a:rPr>
              <a:t> </a:t>
            </a:r>
            <a:r>
              <a:rPr lang="en-US" sz="2400">
                <a:latin typeface="Arial" charset="0"/>
              </a:rPr>
              <a:t>4</a:t>
            </a:r>
            <a:r>
              <a:rPr lang="vi-VN" sz="2400">
                <a:latin typeface="Arial" charset="0"/>
              </a:rPr>
              <a:t> octet ở định dạng chấm thập phân.</a:t>
            </a:r>
          </a:p>
          <a:p>
            <a:pPr>
              <a:defRPr/>
            </a:pPr>
            <a:r>
              <a:rPr lang="en-US" sz="2400">
                <a:latin typeface="Arial" charset="0"/>
              </a:rPr>
              <a:t>+ </a:t>
            </a:r>
            <a:r>
              <a:rPr lang="vi-VN" sz="2400">
                <a:latin typeface="Arial" charset="0"/>
              </a:rPr>
              <a:t>Địa chỉ IP có hai thành phần: Network ID và Host ID.</a:t>
            </a:r>
            <a:endParaRPr lang="en-US" sz="2400">
              <a:latin typeface="Arial" charset="0"/>
            </a:endParaRPr>
          </a:p>
        </p:txBody>
      </p:sp>
      <p:pic>
        <p:nvPicPr>
          <p:cNvPr id="55299"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530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grpSp>
        <p:nvGrpSpPr>
          <p:cNvPr id="55302" name="Group 10"/>
          <p:cNvGrpSpPr>
            <a:grpSpLocks/>
          </p:cNvGrpSpPr>
          <p:nvPr/>
        </p:nvGrpSpPr>
        <p:grpSpPr bwMode="auto">
          <a:xfrm>
            <a:off x="2057400" y="3581400"/>
            <a:ext cx="4800600" cy="2344738"/>
            <a:chOff x="152400" y="420687"/>
            <a:chExt cx="7848600" cy="4972050"/>
          </a:xfrm>
        </p:grpSpPr>
        <p:pic>
          <p:nvPicPr>
            <p:cNvPr id="5530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20687"/>
              <a:ext cx="77724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39887"/>
              <a:ext cx="78486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30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734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sp>
        <p:nvSpPr>
          <p:cNvPr id="10" name="Rectangle 3"/>
          <p:cNvSpPr>
            <a:spLocks noChangeArrowheads="1"/>
          </p:cNvSpPr>
          <p:nvPr/>
        </p:nvSpPr>
        <p:spPr bwMode="auto">
          <a:xfrm>
            <a:off x="381000" y="15494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buFont typeface="Arial" pitchFamily="34" charset="0"/>
              <a:buChar char="•"/>
              <a:defRPr/>
            </a:pPr>
            <a:r>
              <a:rPr lang="en-US" sz="2400" b="1">
                <a:latin typeface="Arial" charset="0"/>
              </a:rPr>
              <a:t>Không gian địa chỉ IP</a:t>
            </a:r>
          </a:p>
          <a:p>
            <a:pPr>
              <a:defRPr/>
            </a:pPr>
            <a:r>
              <a:rPr lang="en-US" sz="2400">
                <a:latin typeface="Arial" charset="0"/>
              </a:rPr>
              <a:t>  - </a:t>
            </a:r>
            <a:r>
              <a:rPr lang="vi-VN" sz="2400">
                <a:latin typeface="Arial" charset="0"/>
              </a:rPr>
              <a:t>Network ID </a:t>
            </a:r>
            <a:endParaRPr lang="en-US" sz="2400">
              <a:latin typeface="Arial" charset="0"/>
            </a:endParaRPr>
          </a:p>
          <a:p>
            <a:pPr>
              <a:defRPr/>
            </a:pPr>
            <a:r>
              <a:rPr lang="en-US" sz="2400">
                <a:latin typeface="Arial" charset="0"/>
              </a:rPr>
              <a:t>    + </a:t>
            </a:r>
            <a:r>
              <a:rPr lang="en-US" sz="2400"/>
              <a:t>Phân bởi Trung tâm Thông tin mạng Internet (</a:t>
            </a:r>
            <a:r>
              <a:rPr lang="en-US" sz="2400">
                <a:solidFill>
                  <a:srgbClr val="009900"/>
                </a:solidFill>
              </a:rPr>
              <a:t>Internet Network Information Center)</a:t>
            </a:r>
            <a:endParaRPr lang="en-US" sz="2400">
              <a:latin typeface="Arial" charset="0"/>
            </a:endParaRPr>
          </a:p>
          <a:p>
            <a:pPr>
              <a:defRPr/>
            </a:pPr>
            <a:r>
              <a:rPr lang="en-US" sz="2400">
                <a:latin typeface="Arial" charset="0"/>
              </a:rPr>
              <a:t>    + </a:t>
            </a:r>
            <a:r>
              <a:rPr lang="vi-VN" sz="2400"/>
              <a:t>Xác định các mạng mà một thiết bị được gắn</a:t>
            </a:r>
            <a:endParaRPr lang="en-US" sz="2400">
              <a:latin typeface="Arial" charset="0"/>
            </a:endParaRPr>
          </a:p>
          <a:p>
            <a:pPr>
              <a:defRPr/>
            </a:pPr>
            <a:r>
              <a:rPr lang="en-US" sz="2400">
                <a:latin typeface="Arial" charset="0"/>
              </a:rPr>
              <a:t>- </a:t>
            </a:r>
            <a:r>
              <a:rPr lang="vi-VN" sz="2400">
                <a:latin typeface="Arial" charset="0"/>
              </a:rPr>
              <a:t>Host ID.</a:t>
            </a:r>
            <a:endParaRPr lang="en-US" sz="2400">
              <a:latin typeface="Arial" charset="0"/>
            </a:endParaRPr>
          </a:p>
          <a:p>
            <a:pPr>
              <a:defRPr/>
            </a:pPr>
            <a:r>
              <a:rPr lang="en-US" sz="2400">
                <a:latin typeface="Arial" charset="0"/>
              </a:rPr>
              <a:t>   + Phân công của một quản trị mạng</a:t>
            </a:r>
          </a:p>
          <a:p>
            <a:pPr>
              <a:defRPr/>
            </a:pPr>
            <a:r>
              <a:rPr lang="en-US" sz="2400">
                <a:latin typeface="Arial" charset="0"/>
              </a:rPr>
              <a:t>   + </a:t>
            </a:r>
            <a:r>
              <a:rPr lang="vi-VN" sz="2400">
                <a:latin typeface="Arial" charset="0"/>
              </a:rPr>
              <a:t>Xác định các thiết bị cụ thể trên mạng đó</a:t>
            </a:r>
            <a:endParaRPr lang="en-US" sz="2400">
              <a:latin typeface="Arial" charset="0"/>
            </a:endParaRPr>
          </a:p>
        </p:txBody>
      </p:sp>
      <p:sp>
        <p:nvSpPr>
          <p:cNvPr id="5735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HỆ THỐNG TẬP TRUNG VÀ PHÂN TÁN</a:t>
            </a:r>
          </a:p>
        </p:txBody>
      </p:sp>
      <p:sp>
        <p:nvSpPr>
          <p:cNvPr id="7171" name="Text Box 4"/>
          <p:cNvSpPr txBox="1">
            <a:spLocks noChangeArrowheads="1"/>
          </p:cNvSpPr>
          <p:nvPr/>
        </p:nvSpPr>
        <p:spPr bwMode="auto">
          <a:xfrm>
            <a:off x="304800" y="1601788"/>
            <a:ext cx="84582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
              </a:spcBef>
            </a:pPr>
            <a:r>
              <a:rPr lang="vi-VN" altLang="vi-VN" sz="2400"/>
              <a:t>Hệ thống trong đó các chức năng chính được thực hiện bởi một máy tính vật lý duy nhất</a:t>
            </a:r>
            <a:r>
              <a:rPr lang="en-US" altLang="vi-VN" sz="2400"/>
              <a:t> (Master). Các máy sử dụng tài nguyên của máy của máy Master gọi là (Claver)</a:t>
            </a:r>
          </a:p>
          <a:p>
            <a:pPr>
              <a:lnSpc>
                <a:spcPct val="80000"/>
              </a:lnSpc>
              <a:spcBef>
                <a:spcPct val="5000"/>
              </a:spcBef>
              <a:buFontTx/>
              <a:buNone/>
            </a:pPr>
            <a:r>
              <a:rPr lang="en-US" altLang="vi-VN" sz="2400"/>
              <a:t>   + </a:t>
            </a:r>
            <a:r>
              <a:rPr lang="vi-VN" altLang="vi-VN" sz="2400"/>
              <a:t>Ban đầu</a:t>
            </a:r>
            <a:r>
              <a:rPr lang="en-US" altLang="vi-VN" sz="2400"/>
              <a:t>: T</a:t>
            </a:r>
            <a:r>
              <a:rPr lang="vi-VN" altLang="vi-VN" sz="2400"/>
              <a:t>ất cả mọi thứ </a:t>
            </a:r>
            <a:r>
              <a:rPr lang="en-US" altLang="vi-VN" sz="2400"/>
              <a:t>xãy ra </a:t>
            </a:r>
            <a:r>
              <a:rPr lang="vi-VN" altLang="vi-VN" sz="2400"/>
              <a:t>trên máy tính duy nhất</a:t>
            </a:r>
            <a:r>
              <a:rPr lang="en-US" altLang="vi-VN" sz="2400"/>
              <a:t>   </a:t>
            </a:r>
          </a:p>
          <a:p>
            <a:pPr>
              <a:lnSpc>
                <a:spcPct val="80000"/>
              </a:lnSpc>
              <a:spcBef>
                <a:spcPct val="5000"/>
              </a:spcBef>
              <a:buFontTx/>
              <a:buNone/>
            </a:pPr>
            <a:r>
              <a:rPr lang="vi-VN" altLang="vi-VN" sz="2400"/>
              <a:t>   + Sau đó: </a:t>
            </a:r>
            <a:r>
              <a:rPr lang="en-US" altLang="vi-VN" sz="2400"/>
              <a:t>Mở rộng thành </a:t>
            </a:r>
            <a:r>
              <a:rPr lang="vi-VN" altLang="vi-VN" sz="2400"/>
              <a:t>mô hình </a:t>
            </a:r>
            <a:r>
              <a:rPr lang="en-US" altLang="vi-VN" sz="2400"/>
              <a:t>C</a:t>
            </a:r>
            <a:r>
              <a:rPr lang="vi-VN" altLang="vi-VN" sz="2400"/>
              <a:t>lient / </a:t>
            </a:r>
            <a:r>
              <a:rPr lang="en-US" altLang="vi-VN" sz="2400"/>
              <a:t>S</a:t>
            </a:r>
            <a:r>
              <a:rPr lang="vi-VN" altLang="vi-VN" sz="2400"/>
              <a:t>erver</a:t>
            </a:r>
            <a:r>
              <a:rPr lang="en-US" altLang="vi-VN" sz="2400"/>
              <a:t> </a:t>
            </a:r>
          </a:p>
        </p:txBody>
      </p:sp>
      <p:pic>
        <p:nvPicPr>
          <p:cNvPr id="71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174" name="Rectangle 1"/>
          <p:cNvSpPr>
            <a:spLocks noChangeArrowheads="1"/>
          </p:cNvSpPr>
          <p:nvPr/>
        </p:nvSpPr>
        <p:spPr bwMode="auto">
          <a:xfrm>
            <a:off x="49213" y="1062038"/>
            <a:ext cx="5894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Hệ thống tập trung </a:t>
            </a:r>
            <a:r>
              <a:rPr lang="en-US" altLang="vi-VN" sz="2400" b="1">
                <a:solidFill>
                  <a:srgbClr val="009999"/>
                </a:solidFill>
              </a:rPr>
              <a:t>(</a:t>
            </a:r>
            <a:r>
              <a:rPr lang="en-US" altLang="vi-VN" sz="2400">
                <a:solidFill>
                  <a:srgbClr val="009999"/>
                </a:solidFill>
              </a:rPr>
              <a:t>Centralized System</a:t>
            </a:r>
            <a:r>
              <a:rPr lang="en-US" altLang="vi-VN" sz="2400" b="1">
                <a:solidFill>
                  <a:srgbClr val="009999"/>
                </a:solidFill>
              </a:rPr>
              <a:t>)</a:t>
            </a:r>
            <a:endParaRPr lang="en-US" altLang="vi-VN" sz="2400">
              <a:solidFill>
                <a:srgbClr val="009999"/>
              </a:solidFill>
            </a:endParaRPr>
          </a:p>
        </p:txBody>
      </p:sp>
      <p:pic>
        <p:nvPicPr>
          <p:cNvPr id="717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3271838"/>
            <a:ext cx="350520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6" name="Text Box 31"/>
          <p:cNvSpPr txBox="1">
            <a:spLocks noChangeArrowheads="1"/>
          </p:cNvSpPr>
          <p:nvPr/>
        </p:nvSpPr>
        <p:spPr bwMode="auto">
          <a:xfrm>
            <a:off x="2570163" y="5984875"/>
            <a:ext cx="26384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478" tIns="44445" rIns="90478" bIns="44445">
            <a:spAutoFit/>
          </a:bodyPr>
          <a:lstStyle>
            <a:lvl1pPr marL="228600" indent="-2286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000" b="1">
                <a:latin typeface="Times New Roman" panose="02020603050405020304" pitchFamily="18" charset="0"/>
                <a:cs typeface="Times New Roman" panose="02020603050405020304" pitchFamily="18" charset="0"/>
              </a:rPr>
              <a:t>Mô hình Client Server</a:t>
            </a:r>
          </a:p>
        </p:txBody>
      </p:sp>
      <p:sp>
        <p:nvSpPr>
          <p:cNvPr id="19" name="Text Box 31"/>
          <p:cNvSpPr txBox="1">
            <a:spLocks noChangeArrowheads="1"/>
          </p:cNvSpPr>
          <p:nvPr/>
        </p:nvSpPr>
        <p:spPr bwMode="auto">
          <a:xfrm>
            <a:off x="5681663" y="4775200"/>
            <a:ext cx="3462337"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478" tIns="44445" rIns="90478" bIns="44445">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just">
              <a:defRPr/>
            </a:pPr>
            <a:r>
              <a:rPr lang="en-US" sz="2000" dirty="0" smtClean="0">
                <a:latin typeface="Times New Roman" pitchFamily="18" charset="0"/>
                <a:cs typeface="Times New Roman" pitchFamily="18" charset="0"/>
              </a:rPr>
              <a:t>* Server: </a:t>
            </a:r>
            <a:r>
              <a:rPr lang="en-US" sz="2000" dirty="0" err="1" smtClean="0">
                <a:latin typeface="Times New Roman" pitchFamily="18" charset="0"/>
                <a:cs typeface="Times New Roman" pitchFamily="18" charset="0"/>
              </a:rPr>
              <a:t>Kết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nối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truy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cập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đến</a:t>
            </a:r>
            <a:r>
              <a:rPr lang="en-US" sz="2000" dirty="0" smtClean="0">
                <a:latin typeface="Times New Roman" pitchFamily="18" charset="0"/>
                <a:cs typeface="Times New Roman" pitchFamily="18" charset="0"/>
              </a:rPr>
              <a:t> </a:t>
            </a:r>
          </a:p>
          <a:p>
            <a:pPr algn="just">
              <a:defRPr/>
            </a:pPr>
            <a:r>
              <a:rPr lang="en-US" sz="2000" dirty="0" err="1" smtClean="0">
                <a:latin typeface="Times New Roman" pitchFamily="18" charset="0"/>
                <a:cs typeface="Times New Roman" pitchFamily="18" charset="0"/>
              </a:rPr>
              <a:t>tất</a:t>
            </a:r>
            <a:r>
              <a:rPr lang="en-US" sz="2000" dirty="0" smtClean="0">
                <a:latin typeface="Times New Roman" pitchFamily="18" charset="0"/>
                <a:cs typeface="Times New Roman" pitchFamily="18" charset="0"/>
              </a:rPr>
              <a:t> cả Client </a:t>
            </a:r>
          </a:p>
          <a:p>
            <a:pPr marL="0" indent="0" algn="just">
              <a:defRPr/>
            </a:pPr>
            <a:r>
              <a:rPr lang="en-US" sz="2000" dirty="0" smtClean="0">
                <a:latin typeface="Times New Roman" pitchFamily="18" charset="0"/>
                <a:cs typeface="Times New Roman" pitchFamily="18" charset="0"/>
              </a:rPr>
              <a:t>* Client: </a:t>
            </a:r>
            <a:r>
              <a:rPr lang="en-US" sz="2000" dirty="0" err="1" smtClean="0">
                <a:latin typeface="Times New Roman" pitchFamily="18" charset="0"/>
                <a:cs typeface="Times New Roman" pitchFamily="18" charset="0"/>
              </a:rPr>
              <a:t>Không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kết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nối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trực</a:t>
            </a:r>
            <a:r>
              <a:rPr lang="en-US" sz="2000" dirty="0" smtClean="0">
                <a:latin typeface="Times New Roman" pitchFamily="18" charset="0"/>
                <a:cs typeface="Times New Roman" pitchFamily="18" charset="0"/>
              </a:rPr>
              <a:t> </a:t>
            </a:r>
          </a:p>
          <a:p>
            <a:pPr marL="0" indent="0" algn="just">
              <a:defRPr/>
            </a:pPr>
            <a:r>
              <a:rPr lang="en-US" sz="2000" dirty="0" err="1" smtClean="0">
                <a:latin typeface="Times New Roman" pitchFamily="18" charset="0"/>
                <a:cs typeface="Times New Roman" pitchFamily="18" charset="0"/>
              </a:rPr>
              <a:t>tiếp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các</a:t>
            </a:r>
            <a:r>
              <a:rPr lang="en-US" sz="2000" dirty="0" smtClean="0">
                <a:latin typeface="Times New Roman" pitchFamily="18" charset="0"/>
                <a:cs typeface="Times New Roman" pitchFamily="18" charset="0"/>
              </a:rPr>
              <a:t> Client </a:t>
            </a:r>
            <a:r>
              <a:rPr lang="en-US" sz="2000" dirty="0" err="1" smtClean="0">
                <a:latin typeface="Times New Roman" pitchFamily="18" charset="0"/>
                <a:cs typeface="Times New Roman" pitchFamily="18" charset="0"/>
              </a:rPr>
              <a:t>khác</a:t>
            </a:r>
            <a:endParaRPr lang="en-US" sz="2000" dirty="0" smtClean="0">
              <a:latin typeface="Times New Roman" pitchFamily="18" charset="0"/>
              <a:cs typeface="Times New Roman" pitchFamily="18" charset="0"/>
            </a:endParaRPr>
          </a:p>
        </p:txBody>
      </p:sp>
      <p:sp>
        <p:nvSpPr>
          <p:cNvPr id="7178" name="Rectangle 1"/>
          <p:cNvSpPr>
            <a:spLocks noChangeArrowheads="1"/>
          </p:cNvSpPr>
          <p:nvPr/>
        </p:nvSpPr>
        <p:spPr bwMode="auto">
          <a:xfrm>
            <a:off x="4484688" y="3271838"/>
            <a:ext cx="922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a:latin typeface="Times New Roman" panose="02020603050405020304" pitchFamily="18" charset="0"/>
                <a:cs typeface="Times New Roman" panose="02020603050405020304" pitchFamily="18" charset="0"/>
              </a:rPr>
              <a:t>Client 1</a:t>
            </a:r>
            <a:endParaRPr lang="vi-VN" altLang="vi-VN" sz="1800"/>
          </a:p>
        </p:txBody>
      </p:sp>
      <p:sp>
        <p:nvSpPr>
          <p:cNvPr id="7179" name="Rectangle 10"/>
          <p:cNvSpPr>
            <a:spLocks noChangeArrowheads="1"/>
          </p:cNvSpPr>
          <p:nvPr/>
        </p:nvSpPr>
        <p:spPr bwMode="auto">
          <a:xfrm>
            <a:off x="5108575" y="4048125"/>
            <a:ext cx="922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a:latin typeface="Times New Roman" panose="02020603050405020304" pitchFamily="18" charset="0"/>
                <a:cs typeface="Times New Roman" panose="02020603050405020304" pitchFamily="18" charset="0"/>
              </a:rPr>
              <a:t>Client 2</a:t>
            </a:r>
            <a:endParaRPr lang="vi-VN" altLang="vi-VN" sz="1800"/>
          </a:p>
        </p:txBody>
      </p:sp>
      <p:sp>
        <p:nvSpPr>
          <p:cNvPr id="7180" name="Rectangle 11"/>
          <p:cNvSpPr>
            <a:spLocks noChangeArrowheads="1"/>
          </p:cNvSpPr>
          <p:nvPr/>
        </p:nvSpPr>
        <p:spPr bwMode="auto">
          <a:xfrm>
            <a:off x="3733800" y="5508625"/>
            <a:ext cx="922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a:latin typeface="Times New Roman" panose="02020603050405020304" pitchFamily="18" charset="0"/>
                <a:cs typeface="Times New Roman" panose="02020603050405020304" pitchFamily="18" charset="0"/>
              </a:rPr>
              <a:t>Client 3</a:t>
            </a:r>
            <a:endParaRPr lang="vi-VN" altLang="vi-VN" sz="1800"/>
          </a:p>
        </p:txBody>
      </p:sp>
      <p:sp>
        <p:nvSpPr>
          <p:cNvPr id="7181" name="Rectangle 13"/>
          <p:cNvSpPr>
            <a:spLocks noChangeArrowheads="1"/>
          </p:cNvSpPr>
          <p:nvPr/>
        </p:nvSpPr>
        <p:spPr bwMode="auto">
          <a:xfrm>
            <a:off x="1374775" y="4876800"/>
            <a:ext cx="92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a:latin typeface="Times New Roman" panose="02020603050405020304" pitchFamily="18" charset="0"/>
                <a:cs typeface="Times New Roman" panose="02020603050405020304" pitchFamily="18" charset="0"/>
              </a:rPr>
              <a:t>Client 4</a:t>
            </a:r>
            <a:endParaRPr lang="vi-VN" altLang="vi-VN" sz="1800"/>
          </a:p>
        </p:txBody>
      </p:sp>
      <p:sp>
        <p:nvSpPr>
          <p:cNvPr id="7182" name="Rectangle 14"/>
          <p:cNvSpPr>
            <a:spLocks noChangeArrowheads="1"/>
          </p:cNvSpPr>
          <p:nvPr/>
        </p:nvSpPr>
        <p:spPr bwMode="auto">
          <a:xfrm>
            <a:off x="1338263" y="3795713"/>
            <a:ext cx="920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a:latin typeface="Times New Roman" panose="02020603050405020304" pitchFamily="18" charset="0"/>
                <a:cs typeface="Times New Roman" panose="02020603050405020304" pitchFamily="18" charset="0"/>
              </a:rPr>
              <a:t>Client 5</a:t>
            </a:r>
            <a:endParaRPr lang="vi-VN" altLang="vi-VN" sz="1800"/>
          </a:p>
        </p:txBody>
      </p:sp>
      <p:cxnSp>
        <p:nvCxnSpPr>
          <p:cNvPr id="7183" name="Straight Arrow Connector 3"/>
          <p:cNvCxnSpPr>
            <a:cxnSpLocks noChangeShapeType="1"/>
          </p:cNvCxnSpPr>
          <p:nvPr/>
        </p:nvCxnSpPr>
        <p:spPr bwMode="auto">
          <a:xfrm>
            <a:off x="4484688" y="3795713"/>
            <a:ext cx="461962" cy="62230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7184" name="Straight Connector 5"/>
          <p:cNvCxnSpPr>
            <a:cxnSpLocks noChangeShapeType="1"/>
          </p:cNvCxnSpPr>
          <p:nvPr/>
        </p:nvCxnSpPr>
        <p:spPr bwMode="auto">
          <a:xfrm flipH="1">
            <a:off x="4495800" y="3962400"/>
            <a:ext cx="374650" cy="4381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85" name="Straight Connector 7"/>
          <p:cNvCxnSpPr>
            <a:cxnSpLocks noChangeShapeType="1"/>
          </p:cNvCxnSpPr>
          <p:nvPr/>
        </p:nvCxnSpPr>
        <p:spPr bwMode="auto">
          <a:xfrm>
            <a:off x="4533900" y="4119563"/>
            <a:ext cx="3063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buFont typeface="Arial" pitchFamily="34" charset="0"/>
              <a:buChar char="•"/>
              <a:defRPr/>
            </a:pPr>
            <a:r>
              <a:rPr lang="en-US" sz="2400" b="1">
                <a:latin typeface="Arial" charset="0"/>
              </a:rPr>
              <a:t>Không gian địa chỉ IP</a:t>
            </a:r>
          </a:p>
          <a:p>
            <a:pPr>
              <a:defRPr/>
            </a:pPr>
            <a:r>
              <a:rPr lang="en-US" sz="2400">
                <a:latin typeface="Arial" charset="0"/>
              </a:rPr>
              <a:t>  - Lớp A </a:t>
            </a:r>
          </a:p>
          <a:p>
            <a:pPr>
              <a:defRPr/>
            </a:pPr>
            <a:endParaRPr lang="en-US" sz="2400">
              <a:latin typeface="Arial" charset="0"/>
            </a:endParaRPr>
          </a:p>
        </p:txBody>
      </p:sp>
      <p:pic>
        <p:nvPicPr>
          <p:cNvPr id="59395"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939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grpSp>
        <p:nvGrpSpPr>
          <p:cNvPr id="59398" name="Group 10"/>
          <p:cNvGrpSpPr>
            <a:grpSpLocks/>
          </p:cNvGrpSpPr>
          <p:nvPr/>
        </p:nvGrpSpPr>
        <p:grpSpPr bwMode="auto">
          <a:xfrm>
            <a:off x="1295400" y="2546350"/>
            <a:ext cx="6705600" cy="3092450"/>
            <a:chOff x="457200" y="1731963"/>
            <a:chExt cx="8458200" cy="3875087"/>
          </a:xfrm>
        </p:grpSpPr>
        <p:pic>
          <p:nvPicPr>
            <p:cNvPr id="594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31963"/>
              <a:ext cx="84582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46525"/>
              <a:ext cx="83820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39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6144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buFont typeface="Arial" pitchFamily="34" charset="0"/>
              <a:buChar char="•"/>
              <a:defRPr/>
            </a:pPr>
            <a:r>
              <a:rPr lang="en-US" sz="2400" b="1">
                <a:latin typeface="Arial" charset="0"/>
              </a:rPr>
              <a:t>Không gian địa chỉ IP</a:t>
            </a:r>
          </a:p>
          <a:p>
            <a:pPr>
              <a:defRPr/>
            </a:pPr>
            <a:r>
              <a:rPr lang="en-US" sz="2400">
                <a:latin typeface="Arial" charset="0"/>
              </a:rPr>
              <a:t>  - Lớp B </a:t>
            </a:r>
          </a:p>
          <a:p>
            <a:pPr>
              <a:defRPr/>
            </a:pPr>
            <a:endParaRPr lang="en-US" sz="2400">
              <a:latin typeface="Arial" charset="0"/>
            </a:endParaRPr>
          </a:p>
        </p:txBody>
      </p:sp>
      <p:grpSp>
        <p:nvGrpSpPr>
          <p:cNvPr id="61446" name="Group 9"/>
          <p:cNvGrpSpPr>
            <a:grpSpLocks/>
          </p:cNvGrpSpPr>
          <p:nvPr/>
        </p:nvGrpSpPr>
        <p:grpSpPr bwMode="auto">
          <a:xfrm>
            <a:off x="1447800" y="2438400"/>
            <a:ext cx="6096000" cy="3505200"/>
            <a:chOff x="457200" y="1752600"/>
            <a:chExt cx="8534400" cy="3906838"/>
          </a:xfrm>
        </p:grpSpPr>
        <p:pic>
          <p:nvPicPr>
            <p:cNvPr id="614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752600"/>
              <a:ext cx="853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38600"/>
              <a:ext cx="8305800"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buFont typeface="Arial" pitchFamily="34" charset="0"/>
              <a:buChar char="•"/>
              <a:defRPr/>
            </a:pPr>
            <a:r>
              <a:rPr lang="en-US" sz="2400" b="1">
                <a:latin typeface="Arial" charset="0"/>
              </a:rPr>
              <a:t>Không gian địa chỉ IP</a:t>
            </a:r>
          </a:p>
          <a:p>
            <a:pPr>
              <a:defRPr/>
            </a:pPr>
            <a:r>
              <a:rPr lang="en-US" sz="2400">
                <a:latin typeface="Arial" charset="0"/>
              </a:rPr>
              <a:t>  - Lớp C </a:t>
            </a:r>
          </a:p>
          <a:p>
            <a:pPr>
              <a:defRPr/>
            </a:pPr>
            <a:endParaRPr lang="en-US" sz="2400">
              <a:latin typeface="Arial" charset="0"/>
            </a:endParaRPr>
          </a:p>
        </p:txBody>
      </p:sp>
      <p:sp>
        <p:nvSpPr>
          <p:cNvPr id="6349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Địa chỉ máy tính và địa chỉ truyền thông</a:t>
            </a:r>
            <a:endParaRPr lang="en-US" altLang="vi-VN" sz="1800" b="1">
              <a:solidFill>
                <a:srgbClr val="C00000"/>
              </a:solidFill>
            </a:endParaRPr>
          </a:p>
        </p:txBody>
      </p:sp>
      <p:grpSp>
        <p:nvGrpSpPr>
          <p:cNvPr id="63494" name="Group 8"/>
          <p:cNvGrpSpPr>
            <a:grpSpLocks/>
          </p:cNvGrpSpPr>
          <p:nvPr/>
        </p:nvGrpSpPr>
        <p:grpSpPr bwMode="auto">
          <a:xfrm>
            <a:off x="1524000" y="2401888"/>
            <a:ext cx="6172200" cy="3617912"/>
            <a:chOff x="609600" y="1981200"/>
            <a:chExt cx="8229600" cy="3846513"/>
          </a:xfrm>
        </p:grpSpPr>
        <p:pic>
          <p:nvPicPr>
            <p:cNvPr id="6349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81200"/>
              <a:ext cx="82296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191000"/>
              <a:ext cx="8229600"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ĐỊACHỈ MÁY TÍNH VÀ </a:t>
            </a:r>
          </a:p>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ĐỊA CHỈ TRUYỀN THÔNG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solidFill>
                  <a:srgbClr val="0000CC"/>
                </a:solidFill>
              </a:rPr>
              <a:t> </a:t>
            </a:r>
            <a:r>
              <a:rPr lang="en-US" altLang="vi-VN" sz="2400"/>
              <a:t>Mỗi máy tính muốn giao tiếp với nhau cần phải có một địa chỉ duy nhất (điạ chỉ IP).</a:t>
            </a:r>
          </a:p>
          <a:p>
            <a:pPr algn="just">
              <a:spcBef>
                <a:spcPct val="0"/>
              </a:spcBef>
            </a:pPr>
            <a:r>
              <a:rPr lang="en-US" altLang="vi-VN" sz="2400">
                <a:solidFill>
                  <a:srgbClr val="0000CC"/>
                </a:solidFill>
              </a:rPr>
              <a:t> M</a:t>
            </a:r>
            <a:r>
              <a:rPr lang="en-US" altLang="vi-VN" sz="2400"/>
              <a:t>ột máy tính chạy nhiều chuơng trình, thì các chương trình đó được phân biệt với nhau bởii khái niệm </a:t>
            </a:r>
            <a:r>
              <a:rPr lang="en-US" altLang="vi-VN" sz="2400" b="1"/>
              <a:t>port</a:t>
            </a:r>
          </a:p>
          <a:p>
            <a:pPr algn="just">
              <a:spcBef>
                <a:spcPct val="0"/>
              </a:spcBef>
            </a:pPr>
            <a:r>
              <a:rPr lang="en-US" altLang="vi-VN" sz="2400">
                <a:solidFill>
                  <a:srgbClr val="0000CC"/>
                </a:solidFill>
              </a:rPr>
              <a:t> </a:t>
            </a:r>
            <a:r>
              <a:rPr lang="en-US" altLang="vi-VN" sz="2400"/>
              <a:t>Kết hợp giữa IP và port thì chúng ta mới xác định đựợc một dịch vụ cụ thể để truy nhập đến máy chủ </a:t>
            </a:r>
          </a:p>
          <a:p>
            <a:pPr algn="just">
              <a:spcBef>
                <a:spcPct val="0"/>
              </a:spcBef>
            </a:pPr>
            <a:r>
              <a:rPr lang="en-US" altLang="vi-VN" sz="2400" b="1"/>
              <a:t> </a:t>
            </a:r>
            <a:r>
              <a:rPr lang="en-US" altLang="vi-VN" sz="2400" b="1">
                <a:solidFill>
                  <a:srgbClr val="FF0000"/>
                </a:solidFill>
              </a:rPr>
              <a:t>Socket</a:t>
            </a:r>
            <a:r>
              <a:rPr lang="en-US" altLang="vi-VN" sz="2400"/>
              <a:t> là một phương pháp để thiết lập kết nối truyền thông giữa một chương trình </a:t>
            </a:r>
            <a:r>
              <a:rPr lang="en-US" altLang="vi-VN" sz="2400">
                <a:solidFill>
                  <a:srgbClr val="FF0000"/>
                </a:solidFill>
              </a:rPr>
              <a:t>yêu cầu dịch vụ</a:t>
            </a:r>
            <a:r>
              <a:rPr lang="en-US" altLang="vi-VN" sz="2400"/>
              <a:t> (client) và một chương trình </a:t>
            </a:r>
            <a:r>
              <a:rPr lang="en-US" altLang="vi-VN" sz="2400">
                <a:solidFill>
                  <a:srgbClr val="FF0000"/>
                </a:solidFill>
              </a:rPr>
              <a:t>cung cấp dịch vụ </a:t>
            </a:r>
            <a:r>
              <a:rPr lang="en-US" altLang="vi-VN" sz="2400"/>
              <a:t>(server) trên mạng LAN, WAN hay Internet.  </a:t>
            </a:r>
            <a:r>
              <a:rPr lang="en-US" altLang="vi-VN" sz="2400">
                <a:solidFill>
                  <a:srgbClr val="0000CC"/>
                </a:solidFill>
              </a:rPr>
              <a:t> </a:t>
            </a:r>
          </a:p>
          <a:p>
            <a:pPr algn="just">
              <a:spcBef>
                <a:spcPct val="0"/>
              </a:spcBef>
              <a:buFontTx/>
              <a:buNone/>
            </a:pPr>
            <a:r>
              <a:rPr lang="en-US" altLang="vi-VN" sz="2400">
                <a:solidFill>
                  <a:srgbClr val="0000CC"/>
                </a:solidFill>
              </a:rPr>
              <a:t>              </a:t>
            </a:r>
            <a:r>
              <a:rPr lang="en-US" altLang="vi-VN" sz="2400"/>
              <a:t>có thể xem:  Sockets = (IP + Port)</a:t>
            </a:r>
          </a:p>
          <a:p>
            <a:pPr algn="just">
              <a:spcBef>
                <a:spcPct val="0"/>
              </a:spcBef>
              <a:buFontTx/>
              <a:buNone/>
            </a:pPr>
            <a:r>
              <a:rPr lang="en-US" altLang="vi-VN" sz="2400"/>
              <a:t>  Trong đó: IP: Địa chỉ của máy gởi hoặc máy nhận</a:t>
            </a:r>
          </a:p>
          <a:p>
            <a:pPr algn="just">
              <a:spcBef>
                <a:spcPct val="0"/>
              </a:spcBef>
              <a:buFontTx/>
              <a:buNone/>
            </a:pPr>
            <a:r>
              <a:rPr lang="en-US" altLang="vi-VN" sz="2400"/>
              <a:t>                  Port: Cổng kết nối  </a:t>
            </a:r>
          </a:p>
          <a:p>
            <a:pPr algn="just">
              <a:spcBef>
                <a:spcPct val="0"/>
              </a:spcBef>
              <a:buFontTx/>
              <a:buNone/>
            </a:pPr>
            <a:endParaRPr lang="en-US" altLang="vi-VN" sz="2400"/>
          </a:p>
          <a:p>
            <a:pPr lvl="2" algn="just">
              <a:spcBef>
                <a:spcPct val="0"/>
              </a:spcBef>
            </a:pPr>
            <a:endParaRPr lang="en-US" altLang="vi-VN" sz="1600">
              <a:solidFill>
                <a:srgbClr val="0000CC"/>
              </a:solidFill>
            </a:endParaRPr>
          </a:p>
        </p:txBody>
      </p:sp>
      <p:pic>
        <p:nvPicPr>
          <p:cNvPr id="6553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6554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với socket</a:t>
            </a:r>
          </a:p>
        </p:txBody>
      </p:sp>
      <p:sp>
        <p:nvSpPr>
          <p:cNvPr id="6554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solidFill>
                  <a:srgbClr val="0000CC"/>
                </a:solidFill>
              </a:rPr>
              <a:t> Socket lần đầu tiên được nhóm nghiên của Trường ĐH Beckerly công bố. </a:t>
            </a:r>
          </a:p>
          <a:p>
            <a:pPr algn="just">
              <a:spcBef>
                <a:spcPct val="0"/>
              </a:spcBef>
            </a:pPr>
            <a:r>
              <a:rPr lang="en-US" altLang="vi-VN" sz="2400">
                <a:solidFill>
                  <a:srgbClr val="0000CC"/>
                </a:solidFill>
              </a:rPr>
              <a:t> Socket ngày nay có rất nhiều loại do các tập đoàn định nghĩa thành các class trong ngôn ngữ lập trình.</a:t>
            </a:r>
          </a:p>
          <a:p>
            <a:pPr algn="just">
              <a:spcBef>
                <a:spcPct val="0"/>
              </a:spcBef>
            </a:pPr>
            <a:r>
              <a:rPr lang="en-US" altLang="vi-VN" sz="2400">
                <a:solidFill>
                  <a:srgbClr val="0000CC"/>
                </a:solidFill>
              </a:rPr>
              <a:t>Ví dụ: Đối với ngôn ngữ java, socket được định ở  package: java.net.</a:t>
            </a:r>
            <a:endParaRPr lang="en-US" altLang="vi-VN" sz="2400"/>
          </a:p>
          <a:p>
            <a:pPr lvl="2" algn="just">
              <a:spcBef>
                <a:spcPct val="0"/>
              </a:spcBef>
            </a:pPr>
            <a:endParaRPr lang="en-US" altLang="vi-VN" sz="1600">
              <a:solidFill>
                <a:srgbClr val="0000CC"/>
              </a:solidFill>
            </a:endParaRPr>
          </a:p>
        </p:txBody>
      </p:sp>
      <p:pic>
        <p:nvPicPr>
          <p:cNvPr id="6758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6758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với socket</a:t>
            </a:r>
          </a:p>
        </p:txBody>
      </p:sp>
      <p:sp>
        <p:nvSpPr>
          <p:cNvPr id="6759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pic>
        <p:nvPicPr>
          <p:cNvPr id="67591"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840163"/>
            <a:ext cx="510540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t>Bước 1 :</a:t>
            </a:r>
            <a:r>
              <a:rPr lang="en-US" altLang="vi-VN" sz="2400"/>
              <a:t>Tạo socket</a:t>
            </a:r>
          </a:p>
          <a:p>
            <a:pPr>
              <a:spcBef>
                <a:spcPct val="0"/>
              </a:spcBef>
              <a:buFontTx/>
              <a:buNone/>
            </a:pPr>
            <a:r>
              <a:rPr lang="en-US" altLang="vi-VN" sz="2400"/>
              <a:t>           </a:t>
            </a:r>
            <a:r>
              <a:rPr lang="en-US" altLang="vi-VN" sz="2400">
                <a:solidFill>
                  <a:srgbClr val="0000CC"/>
                </a:solidFill>
              </a:rPr>
              <a:t>int s = socket(domain, type, protocol)</a:t>
            </a:r>
          </a:p>
          <a:p>
            <a:pPr>
              <a:spcBef>
                <a:spcPct val="0"/>
              </a:spcBef>
              <a:buFontTx/>
              <a:buNone/>
            </a:pPr>
            <a:r>
              <a:rPr lang="en-US" altLang="vi-VN" sz="2400"/>
              <a:t>Trong đó:</a:t>
            </a:r>
          </a:p>
          <a:p>
            <a:pPr>
              <a:spcBef>
                <a:spcPct val="0"/>
              </a:spcBef>
              <a:buFontTx/>
              <a:buNone/>
            </a:pPr>
            <a:r>
              <a:rPr lang="en-US" altLang="vi-VN" sz="2400"/>
              <a:t>+Domain: AF_INF</a:t>
            </a:r>
          </a:p>
          <a:p>
            <a:pPr>
              <a:spcBef>
                <a:spcPct val="0"/>
              </a:spcBef>
              <a:buFontTx/>
              <a:buNone/>
            </a:pPr>
            <a:r>
              <a:rPr lang="en-US" altLang="vi-VN" sz="2400"/>
              <a:t>+Type : Socket dạng gói hoặc  luồng (SOCK_DRAM hoặc SOCK_STREAM)</a:t>
            </a:r>
          </a:p>
          <a:p>
            <a:pPr>
              <a:spcBef>
                <a:spcPct val="0"/>
              </a:spcBef>
              <a:buFontTx/>
              <a:buNone/>
            </a:pPr>
            <a:r>
              <a:rPr lang="en-US" altLang="vi-VN" sz="2400"/>
              <a:t>+Protocol : Kiểu giao thức sử dung (UDP, TCP)</a:t>
            </a:r>
          </a:p>
          <a:p>
            <a:pPr>
              <a:spcBef>
                <a:spcPct val="0"/>
              </a:spcBef>
              <a:buFontTx/>
              <a:buNone/>
            </a:pPr>
            <a:endParaRPr lang="en-US" altLang="vi-VN" sz="2400" b="1"/>
          </a:p>
          <a:p>
            <a:pPr>
              <a:spcBef>
                <a:spcPct val="0"/>
              </a:spcBef>
              <a:buFontTx/>
              <a:buNone/>
            </a:pPr>
            <a:r>
              <a:rPr lang="en-US" altLang="vi-VN" sz="2400" b="1"/>
              <a:t>Bước 2 : </a:t>
            </a:r>
            <a:r>
              <a:rPr lang="en-US" altLang="vi-VN" sz="2400"/>
              <a:t>Kết buộc</a:t>
            </a:r>
            <a:r>
              <a:rPr lang="en-US" altLang="vi-VN" sz="2400" b="1"/>
              <a:t> </a:t>
            </a:r>
            <a:r>
              <a:rPr lang="en-US" altLang="vi-VN" sz="2400"/>
              <a:t>socket vào máy tính cụ thể (assign address, port)</a:t>
            </a:r>
          </a:p>
          <a:p>
            <a:pPr>
              <a:spcBef>
                <a:spcPct val="0"/>
              </a:spcBef>
              <a:buFontTx/>
              <a:buNone/>
            </a:pPr>
            <a:r>
              <a:rPr lang="en-US" altLang="vi-VN" sz="2400" b="1"/>
              <a:t>           </a:t>
            </a:r>
            <a:r>
              <a:rPr lang="en-US" altLang="vi-VN" sz="2400">
                <a:solidFill>
                  <a:srgbClr val="0000CC"/>
                </a:solidFill>
              </a:rPr>
              <a:t>int error = bind(s, addr, addrlen)</a:t>
            </a:r>
          </a:p>
          <a:p>
            <a:pPr>
              <a:spcBef>
                <a:spcPct val="0"/>
              </a:spcBef>
            </a:pPr>
            <a:endParaRPr lang="en-US" altLang="vi-VN" sz="2400">
              <a:solidFill>
                <a:srgbClr val="0000CC"/>
              </a:solidFill>
            </a:endParaRPr>
          </a:p>
        </p:txBody>
      </p:sp>
      <p:pic>
        <p:nvPicPr>
          <p:cNvPr id="6963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6963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6963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với socket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168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7168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với socket</a:t>
            </a:r>
          </a:p>
        </p:txBody>
      </p:sp>
      <p:sp>
        <p:nvSpPr>
          <p:cNvPr id="71686"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t>Bước 3a (server) : </a:t>
            </a:r>
            <a:r>
              <a:rPr lang="en-US" altLang="vi-VN" sz="2400"/>
              <a:t>Thiết lập socket để có  thể chấp nhận kết nối</a:t>
            </a:r>
          </a:p>
          <a:p>
            <a:pPr>
              <a:spcBef>
                <a:spcPct val="0"/>
              </a:spcBef>
              <a:buFontTx/>
              <a:buNone/>
            </a:pPr>
            <a:r>
              <a:rPr lang="en-US" altLang="vi-VN" sz="2400" b="1"/>
              <a:t>          </a:t>
            </a:r>
            <a:r>
              <a:rPr lang="en-US" altLang="vi-VN" sz="2400" b="1">
                <a:solidFill>
                  <a:srgbClr val="92D050"/>
                </a:solidFill>
              </a:rPr>
              <a:t> </a:t>
            </a:r>
            <a:r>
              <a:rPr lang="en-US" altLang="vi-VN" sz="2400">
                <a:solidFill>
                  <a:srgbClr val="0000CC"/>
                </a:solidFill>
              </a:rPr>
              <a:t>int error = listen(s, backlog)</a:t>
            </a:r>
          </a:p>
          <a:p>
            <a:pPr>
              <a:spcBef>
                <a:spcPct val="0"/>
              </a:spcBef>
              <a:buFontTx/>
              <a:buNone/>
            </a:pPr>
            <a:r>
              <a:rPr lang="en-US" altLang="vi-VN" sz="2400"/>
              <a:t>Backlog : </a:t>
            </a:r>
            <a:r>
              <a:rPr lang="en-US" altLang="vi-VN" sz="2400" i="1"/>
              <a:t>Chiều dài hàng đợi cho các kết nối  được cấp phát</a:t>
            </a:r>
          </a:p>
          <a:p>
            <a:pPr>
              <a:spcBef>
                <a:spcPct val="0"/>
              </a:spcBef>
              <a:buFontTx/>
              <a:buNone/>
            </a:pPr>
            <a:endParaRPr lang="en-US" altLang="vi-VN" sz="2400" b="1"/>
          </a:p>
          <a:p>
            <a:pPr>
              <a:spcBef>
                <a:spcPct val="0"/>
              </a:spcBef>
              <a:buFontTx/>
              <a:buNone/>
            </a:pPr>
            <a:r>
              <a:rPr lang="en-US" altLang="vi-VN" sz="2400" b="1"/>
              <a:t>Bước 3b (server) :</a:t>
            </a:r>
            <a:r>
              <a:rPr lang="en-US" altLang="vi-VN" sz="2400"/>
              <a:t> Chờ cho một kết nối từ Client</a:t>
            </a:r>
          </a:p>
          <a:p>
            <a:pPr algn="ctr">
              <a:spcBef>
                <a:spcPct val="0"/>
              </a:spcBef>
              <a:buFontTx/>
              <a:buNone/>
            </a:pPr>
            <a:r>
              <a:rPr lang="en-US" altLang="vi-VN" sz="2400">
                <a:solidFill>
                  <a:srgbClr val="0000CC"/>
                </a:solidFill>
              </a:rPr>
              <a:t>int snew = accept(s, clntaddr, &amp;clntalen)</a:t>
            </a:r>
          </a:p>
          <a:p>
            <a:pPr>
              <a:spcBef>
                <a:spcPct val="0"/>
              </a:spcBef>
              <a:buFontTx/>
              <a:buNone/>
            </a:pPr>
            <a:r>
              <a:rPr lang="en-US" altLang="vi-VN" sz="2400">
                <a:solidFill>
                  <a:srgbClr val="0000CC"/>
                </a:solidFill>
              </a:rPr>
              <a:t>Clntaddr : con trỏ đến địa chỉ </a:t>
            </a:r>
          </a:p>
          <a:p>
            <a:pPr>
              <a:spcBef>
                <a:spcPct val="0"/>
              </a:spcBef>
              <a:buFontTx/>
              <a:buNone/>
            </a:pPr>
            <a:r>
              <a:rPr lang="en-US" altLang="vi-VN" sz="2400">
                <a:solidFill>
                  <a:srgbClr val="0000CC"/>
                </a:solidFill>
              </a:rPr>
              <a:t>Clntalen : Chiều dài địa chỉ</a:t>
            </a:r>
            <a:endParaRPr lang="fr-FR" altLang="vi-VN" sz="2400" b="1"/>
          </a:p>
          <a:p>
            <a:pPr>
              <a:spcBef>
                <a:spcPct val="0"/>
              </a:spcBef>
              <a:buFontTx/>
              <a:buNone/>
            </a:pPr>
            <a:endParaRPr lang="fr-FR" altLang="vi-VN" sz="2400" b="1"/>
          </a:p>
          <a:p>
            <a:pPr>
              <a:spcBef>
                <a:spcPct val="0"/>
              </a:spcBef>
              <a:buFontTx/>
              <a:buNone/>
            </a:pPr>
            <a:r>
              <a:rPr lang="fr-FR" altLang="vi-VN" sz="2400" b="1"/>
              <a:t>Bước 3 (Client) :</a:t>
            </a:r>
            <a:r>
              <a:rPr lang="fr-FR" altLang="vi-VN" sz="2400"/>
              <a:t> Kết nối đến Server</a:t>
            </a:r>
            <a:endParaRPr lang="en-US" altLang="vi-VN" sz="2400"/>
          </a:p>
          <a:p>
            <a:pPr algn="ctr">
              <a:spcBef>
                <a:spcPct val="0"/>
              </a:spcBef>
              <a:buFontTx/>
              <a:buNone/>
            </a:pPr>
            <a:r>
              <a:rPr lang="en-US" altLang="vi-VN" sz="2400">
                <a:solidFill>
                  <a:srgbClr val="0000CC"/>
                </a:solidFill>
              </a:rPr>
              <a:t>int error = connect(s, svraddr, svraddrlen)</a:t>
            </a:r>
          </a:p>
          <a:p>
            <a:pPr>
              <a:spcBef>
                <a:spcPct val="0"/>
              </a:spcBef>
            </a:pPr>
            <a:endParaRPr lang="en-US" altLang="vi-VN" sz="2400">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373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7373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với socket</a:t>
            </a:r>
          </a:p>
        </p:txBody>
      </p:sp>
      <p:sp>
        <p:nvSpPr>
          <p:cNvPr id="73734"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t>Bước 4</a:t>
            </a:r>
            <a:r>
              <a:rPr lang="en-US" altLang="vi-VN" sz="2400"/>
              <a:t> :  Trao đổi dữ liệu</a:t>
            </a:r>
            <a:endParaRPr lang="en-US" altLang="vi-VN" sz="2400">
              <a:solidFill>
                <a:srgbClr val="92D050"/>
              </a:solidFill>
            </a:endParaRPr>
          </a:p>
          <a:p>
            <a:pPr>
              <a:spcBef>
                <a:spcPct val="0"/>
              </a:spcBef>
              <a:buFontTx/>
              <a:buNone/>
            </a:pPr>
            <a:r>
              <a:rPr lang="en-US" altLang="vi-VN" sz="2400"/>
              <a:t>  - Kết nối định hướng (Connection-oriented)</a:t>
            </a:r>
          </a:p>
          <a:p>
            <a:pPr>
              <a:spcBef>
                <a:spcPct val="0"/>
              </a:spcBef>
              <a:buFontTx/>
              <a:buNone/>
            </a:pPr>
            <a:r>
              <a:rPr lang="en-US" altLang="vi-VN" sz="2400"/>
              <a:t>		</a:t>
            </a:r>
            <a:r>
              <a:rPr lang="en-US" altLang="vi-VN" sz="2400">
                <a:solidFill>
                  <a:srgbClr val="0000CC"/>
                </a:solidFill>
              </a:rPr>
              <a:t>+ read/write</a:t>
            </a:r>
            <a:br>
              <a:rPr lang="en-US" altLang="vi-VN" sz="2400">
                <a:solidFill>
                  <a:srgbClr val="0000CC"/>
                </a:solidFill>
              </a:rPr>
            </a:br>
            <a:r>
              <a:rPr lang="en-US" altLang="vi-VN" sz="2400">
                <a:solidFill>
                  <a:srgbClr val="0000CC"/>
                </a:solidFill>
              </a:rPr>
              <a:t>		+ recv/send    </a:t>
            </a:r>
            <a:r>
              <a:rPr lang="en-US" altLang="vi-VN" sz="2400" i="1">
                <a:solidFill>
                  <a:srgbClr val="0000CC"/>
                </a:solidFill>
              </a:rPr>
              <a:t>(extra flags)</a:t>
            </a:r>
            <a:endParaRPr lang="en-US" altLang="vi-VN" sz="2400">
              <a:solidFill>
                <a:srgbClr val="0000CC"/>
              </a:solidFill>
            </a:endParaRPr>
          </a:p>
          <a:p>
            <a:pPr>
              <a:spcBef>
                <a:spcPct val="0"/>
              </a:spcBef>
              <a:buFontTx/>
              <a:buNone/>
            </a:pPr>
            <a:r>
              <a:rPr lang="en-US" altLang="vi-VN" sz="2400"/>
              <a:t>  - Kết nối không định hướng(Connectionless)</a:t>
            </a:r>
            <a:br>
              <a:rPr lang="en-US" altLang="vi-VN" sz="2400"/>
            </a:br>
            <a:r>
              <a:rPr lang="en-US" altLang="vi-VN" sz="2400"/>
              <a:t>		</a:t>
            </a:r>
            <a:r>
              <a:rPr lang="en-US" altLang="vi-VN" sz="2400">
                <a:solidFill>
                  <a:srgbClr val="0000CC"/>
                </a:solidFill>
              </a:rPr>
              <a:t>+sendto, sendmsg</a:t>
            </a:r>
            <a:br>
              <a:rPr lang="en-US" altLang="vi-VN" sz="2400">
                <a:solidFill>
                  <a:srgbClr val="0000CC"/>
                </a:solidFill>
              </a:rPr>
            </a:br>
            <a:r>
              <a:rPr lang="en-US" altLang="vi-VN" sz="2400">
                <a:solidFill>
                  <a:srgbClr val="0000CC"/>
                </a:solidFill>
              </a:rPr>
              <a:t>		+recvfrom, recvmsg</a:t>
            </a:r>
          </a:p>
          <a:p>
            <a:pPr>
              <a:spcBef>
                <a:spcPct val="0"/>
              </a:spcBef>
              <a:buFontTx/>
              <a:buNone/>
            </a:pPr>
            <a:r>
              <a:rPr lang="en-US" altLang="vi-VN" sz="2400" b="1"/>
              <a:t>Bước 5 </a:t>
            </a:r>
            <a:r>
              <a:rPr lang="en-US" altLang="vi-VN" sz="2400"/>
              <a:t>: Đóng kết nối</a:t>
            </a:r>
          </a:p>
          <a:p>
            <a:pPr>
              <a:spcBef>
                <a:spcPct val="0"/>
              </a:spcBef>
              <a:buFontTx/>
              <a:buNone/>
            </a:pPr>
            <a:r>
              <a:rPr lang="en-US" altLang="vi-VN" sz="2400" b="1"/>
              <a:t>                     </a:t>
            </a:r>
            <a:r>
              <a:rPr lang="en-US" altLang="vi-VN" sz="2400">
                <a:solidFill>
                  <a:srgbClr val="0000CC"/>
                </a:solidFill>
              </a:rPr>
              <a:t>+shutdown(s, </a:t>
            </a:r>
            <a:r>
              <a:rPr lang="en-US" altLang="vi-VN" sz="2400" i="1">
                <a:solidFill>
                  <a:srgbClr val="0000CC"/>
                </a:solidFill>
              </a:rPr>
              <a:t>how</a:t>
            </a:r>
            <a:r>
              <a:rPr lang="en-US" altLang="vi-VN" sz="2400">
                <a:solidFill>
                  <a:srgbClr val="0000CC"/>
                </a:solidFill>
              </a:rPr>
              <a:t>)</a:t>
            </a:r>
          </a:p>
          <a:p>
            <a:pPr>
              <a:spcBef>
                <a:spcPct val="0"/>
              </a:spcBef>
              <a:buFontTx/>
              <a:buNone/>
            </a:pPr>
            <a:endParaRPr lang="en-US" altLang="vi-VN" sz="2400">
              <a:solidFill>
                <a:srgbClr val="92D050"/>
              </a:solidFill>
            </a:endParaRPr>
          </a:p>
          <a:p>
            <a:pPr>
              <a:spcBef>
                <a:spcPct val="0"/>
              </a:spcBef>
            </a:pPr>
            <a:endParaRPr lang="en-US" altLang="vi-VN" sz="2400">
              <a:solidFill>
                <a:srgbClr val="0000CC"/>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578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7578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sp>
        <p:nvSpPr>
          <p:cNvPr id="10"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buFont typeface="Arial" pitchFamily="34" charset="0"/>
              <a:buChar char="•"/>
              <a:defRPr/>
            </a:pPr>
            <a:r>
              <a:rPr lang="en-US" sz="2400" b="1"/>
              <a:t>Khối điều khiển giao thức (Protocol Control Block)</a:t>
            </a:r>
            <a:endParaRPr lang="en-US" sz="2400"/>
          </a:p>
          <a:p>
            <a:pPr>
              <a:defRPr/>
            </a:pPr>
            <a:r>
              <a:rPr lang="en-US" sz="2400"/>
              <a:t>Client </a:t>
            </a:r>
            <a:r>
              <a:rPr lang="vi-VN" sz="2400"/>
              <a:t>chỉ gửi dữ liệu đến </a:t>
            </a:r>
            <a:r>
              <a:rPr lang="en-US" sz="2400"/>
              <a:t>máy tính qua các port. </a:t>
            </a:r>
            <a:r>
              <a:rPr lang="vi-VN" sz="2400"/>
              <a:t>Làm thế nào để các máy chủ theo dõi phiên đồng thời cùng </a:t>
            </a:r>
            <a:r>
              <a:rPr lang="en-US" sz="2400"/>
              <a:t>lúc trên các port? </a:t>
            </a:r>
          </a:p>
          <a:p>
            <a:pPr marL="342900" indent="-342900">
              <a:buFont typeface="Arial" pitchFamily="34" charset="0"/>
              <a:buChar char="•"/>
              <a:defRPr/>
            </a:pPr>
            <a:r>
              <a:rPr lang="vi-VN" sz="2400"/>
              <a:t>Hệ điều hành duy trì một cấu trúc gọi là</a:t>
            </a:r>
            <a:r>
              <a:rPr lang="en-US" sz="2400"/>
              <a:t> gọi là : Khối điều khiển giao thức </a:t>
            </a:r>
            <a:r>
              <a:rPr lang="en-US" sz="2400" b="1"/>
              <a:t>PCB</a:t>
            </a:r>
            <a:r>
              <a:rPr lang="en-US" sz="2400"/>
              <a:t>(Protocol Control Block)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782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7782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sp>
        <p:nvSpPr>
          <p:cNvPr id="77830"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b="1"/>
              <a:t>Trên Server</a:t>
            </a:r>
            <a:r>
              <a:rPr lang="en-US" altLang="vi-VN" sz="2400"/>
              <a:t> : Với câu lệnh : </a:t>
            </a:r>
            <a:r>
              <a:rPr lang="en-US" altLang="vi-VN" sz="2400" b="1"/>
              <a:t>Server: svr=socket()</a:t>
            </a:r>
            <a:r>
              <a:rPr lang="en-US" altLang="vi-VN" sz="2400"/>
              <a:t>, khi System Call tạo Socket thì  sẽ tạo các mục trong bảng PCB</a:t>
            </a:r>
          </a:p>
          <a:p>
            <a:pPr>
              <a:spcBef>
                <a:spcPct val="0"/>
              </a:spcBef>
            </a:pPr>
            <a:endParaRPr lang="en-US" altLang="vi-VN" sz="2400"/>
          </a:p>
        </p:txBody>
      </p:sp>
      <p:pic>
        <p:nvPicPr>
          <p:cNvPr id="7783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2819400"/>
            <a:ext cx="76485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04800" y="1651000"/>
            <a:ext cx="84582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pPr>
            <a:r>
              <a:rPr lang="vi-VN" altLang="vi-VN" sz="2400"/>
              <a:t>Hệ thống trong đó </a:t>
            </a:r>
            <a:r>
              <a:rPr lang="en-US" altLang="vi-VN" sz="2400"/>
              <a:t>các máy tính được tách rời về mặt vật lý và làm việc cùng nhau trên 1 số công việc</a:t>
            </a:r>
          </a:p>
          <a:p>
            <a:pPr algn="just">
              <a:lnSpc>
                <a:spcPct val="80000"/>
              </a:lnSpc>
              <a:spcBef>
                <a:spcPct val="0"/>
              </a:spcBef>
              <a:buFontTx/>
              <a:buNone/>
            </a:pPr>
            <a:r>
              <a:rPr lang="en-US" altLang="vi-VN" sz="2400"/>
              <a:t>  + Mô hình ban đầu: Nhiều máy tính làm việc cùng nhau hoặc kết hợp thành từng cụm/đám gọi là “cluster” </a:t>
            </a:r>
          </a:p>
          <a:p>
            <a:pPr algn="just">
              <a:lnSpc>
                <a:spcPct val="80000"/>
              </a:lnSpc>
              <a:spcBef>
                <a:spcPct val="0"/>
              </a:spcBef>
              <a:buFontTx/>
              <a:buNone/>
            </a:pPr>
            <a:r>
              <a:rPr lang="en-US" altLang="vi-VN" sz="2400"/>
              <a:t>  + Mô hình phát triển sau đó: điểm nối điểm/ hợp tác trên diện rộng (peer-to-peer/wide-spread collaboration)</a:t>
            </a:r>
          </a:p>
          <a:p>
            <a:pPr algn="just">
              <a:lnSpc>
                <a:spcPct val="80000"/>
              </a:lnSpc>
              <a:spcBef>
                <a:spcPct val="0"/>
              </a:spcBef>
              <a:buFontTx/>
              <a:buNone/>
            </a:pPr>
            <a:r>
              <a:rPr lang="en-US" altLang="vi-VN" sz="2400"/>
              <a:t>Lưu ý: Mỗi máy tính trong mô hình phân tán được goi là</a:t>
            </a:r>
          </a:p>
          <a:p>
            <a:pPr algn="just">
              <a:lnSpc>
                <a:spcPct val="80000"/>
              </a:lnSpc>
              <a:spcBef>
                <a:spcPct val="0"/>
              </a:spcBef>
              <a:buFontTx/>
              <a:buNone/>
            </a:pPr>
            <a:r>
              <a:rPr lang="en-US" altLang="vi-VN" sz="2400"/>
              <a:t>host/node/server</a:t>
            </a:r>
          </a:p>
          <a:p>
            <a:pPr>
              <a:spcBef>
                <a:spcPct val="0"/>
              </a:spcBef>
            </a:pPr>
            <a:endParaRPr lang="en-US" altLang="vi-VN" sz="2400"/>
          </a:p>
        </p:txBody>
      </p:sp>
      <p:pic>
        <p:nvPicPr>
          <p:cNvPr id="92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7"/>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22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HỆ THỐNG TẬP TRUNG VÀ PHÂN TÁN</a:t>
            </a:r>
          </a:p>
        </p:txBody>
      </p:sp>
      <p:sp>
        <p:nvSpPr>
          <p:cNvPr id="9222" name="Rectangle 1"/>
          <p:cNvSpPr>
            <a:spLocks noChangeArrowheads="1"/>
          </p:cNvSpPr>
          <p:nvPr/>
        </p:nvSpPr>
        <p:spPr bwMode="auto">
          <a:xfrm>
            <a:off x="7938" y="1062038"/>
            <a:ext cx="5976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Hệ thống phân tán </a:t>
            </a:r>
            <a:r>
              <a:rPr lang="en-US" altLang="vi-VN" sz="2400">
                <a:solidFill>
                  <a:srgbClr val="009999"/>
                </a:solidFill>
              </a:rPr>
              <a:t>(Distributed System)</a:t>
            </a:r>
          </a:p>
        </p:txBody>
      </p:sp>
      <p:pic>
        <p:nvPicPr>
          <p:cNvPr id="922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2775" y="3829050"/>
            <a:ext cx="3105150" cy="27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4" name="Text Box 31"/>
          <p:cNvSpPr txBox="1">
            <a:spLocks noChangeArrowheads="1"/>
          </p:cNvSpPr>
          <p:nvPr/>
        </p:nvSpPr>
        <p:spPr bwMode="auto">
          <a:xfrm>
            <a:off x="3179763" y="6184900"/>
            <a:ext cx="251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478" tIns="44445" rIns="90478" bIns="44445">
            <a:spAutoFit/>
          </a:bodyPr>
          <a:lstStyle>
            <a:lvl1pPr marL="228600" indent="-2286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000" b="1">
                <a:latin typeface="Times New Roman" panose="02020603050405020304" pitchFamily="18" charset="0"/>
                <a:cs typeface="Times New Roman" panose="02020603050405020304" pitchFamily="18" charset="0"/>
              </a:rPr>
              <a:t>Mô hình Peer to Peer</a:t>
            </a:r>
            <a:endParaRPr lang="en-US" altLang="vi-VN" sz="22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381000" y="1549400"/>
            <a:ext cx="82296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a:t>Với  câu lệnh:</a:t>
            </a:r>
            <a:r>
              <a:rPr lang="en-US" sz="2400" b="1"/>
              <a:t> 	bind(svr)</a:t>
            </a:r>
            <a:endParaRPr lang="en-US" sz="2400"/>
          </a:p>
          <a:p>
            <a:pPr>
              <a:defRPr/>
            </a:pPr>
            <a:r>
              <a:rPr lang="en-US" sz="2400"/>
              <a:t>  - Yêu cầu client ràng buộc đến địa chỉ 0.0.0.0 (INADDR_ANY), port 7801</a:t>
            </a:r>
          </a:p>
          <a:p>
            <a:pPr>
              <a:defRPr/>
            </a:pPr>
            <a:r>
              <a:rPr lang="en-US" sz="2400"/>
              <a:t>  - Xác định port và address cục bộ ràng buộc đến Socket của Server add=0.0.0.0, port : 1234)</a:t>
            </a:r>
          </a:p>
          <a:p>
            <a:pPr algn="just">
              <a:defRPr/>
            </a:pPr>
            <a:endParaRPr lang="en-US" sz="2400">
              <a:solidFill>
                <a:srgbClr val="0000CC"/>
              </a:solidFill>
            </a:endParaRPr>
          </a:p>
        </p:txBody>
      </p:sp>
      <p:pic>
        <p:nvPicPr>
          <p:cNvPr id="7987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987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7987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pic>
        <p:nvPicPr>
          <p:cNvPr id="79879"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3505200"/>
            <a:ext cx="80200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a:t>Với  câu lệnh: 	</a:t>
            </a:r>
            <a:r>
              <a:rPr lang="en-US" sz="2400" b="1"/>
              <a:t>listen(svr, 10)</a:t>
            </a:r>
            <a:endParaRPr lang="en-US" sz="2400"/>
          </a:p>
          <a:p>
            <a:pPr>
              <a:defRPr/>
            </a:pPr>
            <a:r>
              <a:rPr lang="en-US" sz="2400"/>
              <a:t>Thiết lập socket để lắng nghe từ Socket của Client </a:t>
            </a:r>
          </a:p>
          <a:p>
            <a:pPr marL="342900" indent="-342900" algn="just">
              <a:buFont typeface="Arial" pitchFamily="34" charset="0"/>
              <a:buChar char="•"/>
              <a:defRPr/>
            </a:pPr>
            <a:endParaRPr lang="vi-VN" sz="2400"/>
          </a:p>
        </p:txBody>
      </p:sp>
      <p:pic>
        <p:nvPicPr>
          <p:cNvPr id="8192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8192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8192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pic>
        <p:nvPicPr>
          <p:cNvPr id="81927"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598738"/>
            <a:ext cx="7480300"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381000" y="1549400"/>
            <a:ext cx="82296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a:t>Với  câu lệnh:</a:t>
            </a:r>
            <a:r>
              <a:rPr lang="en-US" sz="2400" b="1"/>
              <a:t>  snew=accept(svr)</a:t>
            </a:r>
            <a:endParaRPr lang="en-US" sz="2400"/>
          </a:p>
          <a:p>
            <a:pPr>
              <a:defRPr/>
            </a:pPr>
            <a:r>
              <a:rPr lang="en-US" sz="2400"/>
              <a:t>Block –  Chờ kết nối từ Client. Rõ ràng lúc này PCB không thay đổi về cấu trúc.</a:t>
            </a:r>
            <a:endParaRPr lang="en-US" sz="2400">
              <a:latin typeface="Arial" charset="0"/>
            </a:endParaRPr>
          </a:p>
        </p:txBody>
      </p:sp>
      <p:pic>
        <p:nvPicPr>
          <p:cNvPr id="83971"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8397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8397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pic>
        <p:nvPicPr>
          <p:cNvPr id="839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2895600"/>
            <a:ext cx="83375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b="1"/>
              <a:t>Trên Client</a:t>
            </a:r>
            <a:r>
              <a:rPr lang="en-US" sz="2400"/>
              <a:t> , Với  câu lệnh:  </a:t>
            </a:r>
            <a:r>
              <a:rPr lang="en-US" sz="2400" b="1"/>
              <a:t>s = socket()</a:t>
            </a:r>
            <a:endParaRPr lang="en-US" sz="2400"/>
          </a:p>
          <a:p>
            <a:pPr>
              <a:defRPr/>
            </a:pPr>
            <a:r>
              <a:rPr lang="en-US" sz="2400"/>
              <a:t>   - Tạo khối PCB ở Client </a:t>
            </a:r>
            <a:endParaRPr lang="en-US" sz="2400">
              <a:latin typeface="Arial" charset="0"/>
            </a:endParaRPr>
          </a:p>
          <a:p>
            <a:pPr>
              <a:defRPr/>
            </a:pPr>
            <a:r>
              <a:rPr lang="en-US" sz="2400">
                <a:latin typeface="Arial" charset="0"/>
              </a:rPr>
              <a:t>  </a:t>
            </a:r>
            <a:endParaRPr lang="en-US" sz="2400">
              <a:solidFill>
                <a:srgbClr val="0000CC"/>
              </a:solidFill>
              <a:latin typeface="Arial" charset="0"/>
            </a:endParaRPr>
          </a:p>
        </p:txBody>
      </p:sp>
      <p:pic>
        <p:nvPicPr>
          <p:cNvPr id="8499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8499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sp>
        <p:nvSpPr>
          <p:cNvPr id="8499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pic>
        <p:nvPicPr>
          <p:cNvPr id="849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33700"/>
            <a:ext cx="7539038"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81000" y="15494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a:t>Với  câu lệnh:  </a:t>
            </a:r>
            <a:r>
              <a:rPr lang="en-US" sz="2400" b="1"/>
              <a:t>s = bind(s)</a:t>
            </a:r>
            <a:endParaRPr lang="en-US" sz="2400"/>
          </a:p>
          <a:p>
            <a:pPr>
              <a:defRPr/>
            </a:pPr>
            <a:r>
              <a:rPr lang="en-US" sz="2400"/>
              <a:t>Client sẽ xác định port và địa chỉ cục bộ đến socket, bind(addr=0.0.0.0, port=7801) </a:t>
            </a:r>
            <a:endParaRPr lang="en-US" sz="2400">
              <a:solidFill>
                <a:srgbClr val="0000CC"/>
              </a:solidFill>
              <a:latin typeface="Arial" charset="0"/>
            </a:endParaRPr>
          </a:p>
        </p:txBody>
      </p:sp>
      <p:pic>
        <p:nvPicPr>
          <p:cNvPr id="8704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8704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8704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pic>
        <p:nvPicPr>
          <p:cNvPr id="870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1800"/>
            <a:ext cx="81597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itchFamily="34" charset="0"/>
              <a:buChar char="•"/>
              <a:defRPr/>
            </a:pPr>
            <a:r>
              <a:rPr lang="en-US" sz="2400"/>
              <a:t>Với  câu lệnh:</a:t>
            </a:r>
            <a:r>
              <a:rPr lang="en-US" sz="2400" b="1"/>
              <a:t> connect(s)</a:t>
            </a:r>
            <a:endParaRPr lang="en-US" sz="2400"/>
          </a:p>
          <a:p>
            <a:pPr>
              <a:defRPr/>
            </a:pPr>
            <a:r>
              <a:rPr lang="en-US" sz="2400"/>
              <a:t>Gửi yêu cầu kết nối đến máy chủ [135.250.68.3:7801] to [192.11.35.15:1234]</a:t>
            </a:r>
            <a:endParaRPr lang="en-US" sz="2400">
              <a:solidFill>
                <a:srgbClr val="0000CC"/>
              </a:solidFill>
            </a:endParaRPr>
          </a:p>
        </p:txBody>
      </p:sp>
      <p:pic>
        <p:nvPicPr>
          <p:cNvPr id="8909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8909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sp>
        <p:nvSpPr>
          <p:cNvPr id="8909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pic>
        <p:nvPicPr>
          <p:cNvPr id="890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3048000"/>
            <a:ext cx="74041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a:t>- Server đáp ứng với ghi nhận (acknowledgement) [192.11.35.15:1234] đến  [135.250.68.3 :7801]</a:t>
            </a:r>
          </a:p>
          <a:p>
            <a:pPr>
              <a:spcBef>
                <a:spcPct val="0"/>
              </a:spcBef>
              <a:buFontTx/>
              <a:buNone/>
            </a:pPr>
            <a:endParaRPr lang="en-US" altLang="vi-VN" sz="2400">
              <a:solidFill>
                <a:srgbClr val="0000CC"/>
              </a:solidFill>
            </a:endParaRPr>
          </a:p>
        </p:txBody>
      </p:sp>
      <p:pic>
        <p:nvPicPr>
          <p:cNvPr id="91139"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114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114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Bản chất của socket</a:t>
            </a:r>
          </a:p>
        </p:txBody>
      </p:sp>
      <p:pic>
        <p:nvPicPr>
          <p:cNvPr id="91143"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90800"/>
            <a:ext cx="77343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vi-VN" sz="2400">
              <a:solidFill>
                <a:srgbClr val="0000CC"/>
              </a:solidFill>
            </a:endParaRPr>
          </a:p>
        </p:txBody>
      </p:sp>
      <p:pic>
        <p:nvPicPr>
          <p:cNvPr id="92163"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216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216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Socket ở Java</a:t>
            </a:r>
          </a:p>
        </p:txBody>
      </p:sp>
      <p:sp>
        <p:nvSpPr>
          <p:cNvPr id="7" name="Rectangle 3"/>
          <p:cNvSpPr>
            <a:spLocks noChangeArrowheads="1"/>
          </p:cNvSpPr>
          <p:nvPr/>
        </p:nvSpPr>
        <p:spPr bwMode="auto">
          <a:xfrm>
            <a:off x="533400" y="1701800"/>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a:solidFill>
                  <a:srgbClr val="0000CC"/>
                </a:solidFill>
              </a:rPr>
              <a:t>Socket được khai báo ở trong gói java.net.</a:t>
            </a:r>
          </a:p>
          <a:p>
            <a:pPr>
              <a:spcBef>
                <a:spcPct val="0"/>
              </a:spcBef>
              <a:buFontTx/>
              <a:buNone/>
            </a:pPr>
            <a:r>
              <a:rPr lang="en-US" altLang="vi-VN" sz="2400">
                <a:solidFill>
                  <a:srgbClr val="0000CC"/>
                </a:solidFill>
              </a:rPr>
              <a:t>Ví dụ: Một class về socket trong java.net.</a:t>
            </a:r>
          </a:p>
          <a:p>
            <a:pPr>
              <a:spcBef>
                <a:spcPct val="0"/>
              </a:spcBef>
            </a:pPr>
            <a:endParaRPr lang="en-US" altLang="vi-VN" sz="2400">
              <a:solidFill>
                <a:srgbClr val="0000CC"/>
              </a:solidFill>
            </a:endParaRPr>
          </a:p>
          <a:p>
            <a:pPr>
              <a:spcBef>
                <a:spcPct val="0"/>
              </a:spcBef>
            </a:pPr>
            <a:endParaRPr lang="en-US" altLang="vi-VN" sz="2400">
              <a:solidFill>
                <a:srgbClr val="0000CC"/>
              </a:solidFill>
            </a:endParaRPr>
          </a:p>
          <a:p>
            <a:pPr>
              <a:spcBef>
                <a:spcPct val="0"/>
              </a:spcBef>
            </a:pPr>
            <a:endParaRPr lang="en-US" altLang="vi-VN" sz="2400">
              <a:solidFill>
                <a:srgbClr val="0000CC"/>
              </a:solidFill>
            </a:endParaRPr>
          </a:p>
          <a:p>
            <a:pPr>
              <a:spcBef>
                <a:spcPct val="0"/>
              </a:spcBef>
            </a:pPr>
            <a:endParaRPr lang="en-US" altLang="vi-VN" sz="2400">
              <a:solidFill>
                <a:srgbClr val="0000CC"/>
              </a:solidFill>
            </a:endParaRPr>
          </a:p>
          <a:p>
            <a:pPr>
              <a:spcBef>
                <a:spcPct val="0"/>
              </a:spcBef>
            </a:pPr>
            <a:endParaRPr lang="en-US" altLang="vi-VN" sz="2400">
              <a:solidFill>
                <a:srgbClr val="0000CC"/>
              </a:solidFill>
            </a:endParaRPr>
          </a:p>
          <a:p>
            <a:pPr>
              <a:spcBef>
                <a:spcPct val="0"/>
              </a:spcBef>
            </a:pPr>
            <a:r>
              <a:rPr lang="en-US" altLang="vi-VN" sz="2400">
                <a:solidFill>
                  <a:srgbClr val="0000CC"/>
                </a:solidFill>
              </a:rPr>
              <a:t>Để lập trình Socket thì phải lập trình cả 2 phía: Server và Client</a:t>
            </a:r>
          </a:p>
          <a:p>
            <a:pPr>
              <a:spcBef>
                <a:spcPct val="0"/>
              </a:spcBef>
            </a:pPr>
            <a:r>
              <a:rPr lang="en-US" altLang="vi-VN" sz="2400">
                <a:solidFill>
                  <a:srgbClr val="0000CC"/>
                </a:solidFill>
              </a:rPr>
              <a:t>Mô hình giao tiếp giữa Server và Client như:</a:t>
            </a:r>
          </a:p>
          <a:p>
            <a:pPr>
              <a:spcBef>
                <a:spcPct val="0"/>
              </a:spcBef>
            </a:pPr>
            <a:endParaRPr lang="en-US" altLang="vi-VN" sz="2400">
              <a:solidFill>
                <a:srgbClr val="0000CC"/>
              </a:solidFill>
            </a:endParaRPr>
          </a:p>
        </p:txBody>
      </p:sp>
      <p:pic>
        <p:nvPicPr>
          <p:cNvPr id="921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138" y="2667000"/>
            <a:ext cx="66579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vi-VN" sz="2400">
              <a:solidFill>
                <a:srgbClr val="0000CC"/>
              </a:solidFill>
            </a:endParaRPr>
          </a:p>
        </p:txBody>
      </p:sp>
      <p:pic>
        <p:nvPicPr>
          <p:cNvPr id="93187"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318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319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Socket ở Java</a:t>
            </a:r>
          </a:p>
        </p:txBody>
      </p:sp>
      <p:sp>
        <p:nvSpPr>
          <p:cNvPr id="7" name="Rectangle 3"/>
          <p:cNvSpPr>
            <a:spLocks noChangeArrowheads="1"/>
          </p:cNvSpPr>
          <p:nvPr/>
        </p:nvSpPr>
        <p:spPr bwMode="auto">
          <a:xfrm>
            <a:off x="533400" y="1701800"/>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endParaRPr lang="en-US" altLang="vi-VN" sz="2400">
              <a:solidFill>
                <a:srgbClr val="0000CC"/>
              </a:solidFill>
            </a:endParaRPr>
          </a:p>
          <a:p>
            <a:pPr>
              <a:spcBef>
                <a:spcPct val="0"/>
              </a:spcBef>
            </a:pPr>
            <a:endParaRPr lang="en-US" altLang="vi-VN" sz="2400">
              <a:solidFill>
                <a:srgbClr val="0000CC"/>
              </a:solidFill>
            </a:endParaRPr>
          </a:p>
          <a:p>
            <a:pPr>
              <a:spcBef>
                <a:spcPct val="0"/>
              </a:spcBef>
            </a:pPr>
            <a:endParaRPr lang="en-US" altLang="vi-VN" sz="2400">
              <a:solidFill>
                <a:srgbClr val="0000CC"/>
              </a:solidFill>
            </a:endParaRPr>
          </a:p>
          <a:p>
            <a:pPr>
              <a:spcBef>
                <a:spcPct val="0"/>
              </a:spcBef>
              <a:buFontTx/>
              <a:buNone/>
            </a:pPr>
            <a:endParaRPr lang="en-US" altLang="vi-VN" sz="2400">
              <a:solidFill>
                <a:srgbClr val="0000CC"/>
              </a:solidFill>
            </a:endParaRPr>
          </a:p>
        </p:txBody>
      </p:sp>
      <p:sp>
        <p:nvSpPr>
          <p:cNvPr id="9" name="Text Box 49"/>
          <p:cNvSpPr txBox="1">
            <a:spLocks noChangeArrowheads="1"/>
          </p:cNvSpPr>
          <p:nvPr/>
        </p:nvSpPr>
        <p:spPr bwMode="auto">
          <a:xfrm>
            <a:off x="304800" y="2071688"/>
            <a:ext cx="2406650" cy="3649662"/>
          </a:xfrm>
          <a:prstGeom prst="rect">
            <a:avLst/>
          </a:prstGeom>
          <a:solidFill>
            <a:srgbClr val="FFFFFF"/>
          </a:solidFill>
          <a:ln w="28575">
            <a:solidFill>
              <a:srgbClr val="000000"/>
            </a:solidFill>
            <a:miter lim="800000"/>
            <a:headEnd/>
            <a:tailEnd/>
          </a:ln>
          <a:effectLst>
            <a:outerShdw dist="35921" dir="2700000" algn="ctr" rotWithShape="0">
              <a:srgbClr val="808080"/>
            </a:outerShdw>
          </a:effectLst>
        </p:spPr>
        <p:txBody>
          <a:bodyPr/>
          <a:lstStyle/>
          <a:p>
            <a:pPr algn="ctr">
              <a:defRPr/>
            </a:pPr>
            <a:r>
              <a:rPr lang="en-US" sz="1400" u="sng">
                <a:solidFill>
                  <a:srgbClr val="FF0000"/>
                </a:solidFill>
                <a:latin typeface="Arial" charset="0"/>
              </a:rPr>
              <a:t>MÁY A</a:t>
            </a:r>
          </a:p>
          <a:p>
            <a:pPr algn="ctr">
              <a:defRPr/>
            </a:pPr>
            <a:r>
              <a:rPr lang="en-US" sz="1200" i="1">
                <a:latin typeface="Arial" charset="0"/>
              </a:rPr>
              <a:t>(Server)</a:t>
            </a:r>
          </a:p>
          <a:p>
            <a:pPr algn="ctr">
              <a:defRPr/>
            </a:pPr>
            <a:r>
              <a:rPr lang="en-US" sz="1200" b="1">
                <a:effectLst>
                  <a:outerShdw blurRad="38100" dist="38100" dir="2700000" algn="tl">
                    <a:srgbClr val="C0C0C0"/>
                  </a:outerShdw>
                </a:effectLst>
                <a:latin typeface="Arial" charset="0"/>
              </a:rPr>
              <a:t>Tạo socket()</a:t>
            </a:r>
          </a:p>
          <a:p>
            <a:pPr algn="ctr">
              <a:defRPr/>
            </a:pPr>
            <a:endParaRPr lang="en-US" sz="1200">
              <a:latin typeface="Arial" charset="0"/>
            </a:endParaRPr>
          </a:p>
          <a:p>
            <a:pPr algn="ctr">
              <a:defRPr/>
            </a:pPr>
            <a:r>
              <a:rPr lang="en-US" sz="1200" b="1">
                <a:effectLst>
                  <a:outerShdw blurRad="38100" dist="38100" dir="2700000" algn="tl">
                    <a:srgbClr val="C0C0C0"/>
                  </a:outerShdw>
                </a:effectLst>
                <a:latin typeface="Arial" charset="0"/>
              </a:rPr>
              <a:t>Bind()</a:t>
            </a:r>
          </a:p>
          <a:p>
            <a:pPr algn="ctr">
              <a:defRPr/>
            </a:pPr>
            <a:endParaRPr lang="en-US" sz="1300">
              <a:latin typeface="Arial" charset="0"/>
            </a:endParaRPr>
          </a:p>
          <a:p>
            <a:pPr algn="ctr">
              <a:defRPr/>
            </a:pPr>
            <a:r>
              <a:rPr lang="en-US" sz="1200" b="1">
                <a:effectLst>
                  <a:outerShdw blurRad="38100" dist="38100" dir="2700000" algn="tl">
                    <a:srgbClr val="C0C0C0"/>
                  </a:outerShdw>
                </a:effectLst>
                <a:latin typeface="Arial" charset="0"/>
              </a:rPr>
              <a:t>Listen()</a:t>
            </a:r>
          </a:p>
          <a:p>
            <a:pPr algn="ctr">
              <a:defRPr/>
            </a:pPr>
            <a:endParaRPr lang="en-US" sz="1300">
              <a:latin typeface="Arial" charset="0"/>
            </a:endParaRPr>
          </a:p>
          <a:p>
            <a:pPr algn="ctr">
              <a:defRPr/>
            </a:pPr>
            <a:r>
              <a:rPr lang="en-US" sz="1200" b="1">
                <a:effectLst>
                  <a:outerShdw blurRad="38100" dist="38100" dir="2700000" algn="tl">
                    <a:srgbClr val="C0C0C0"/>
                  </a:outerShdw>
                </a:effectLst>
                <a:latin typeface="Arial" charset="0"/>
              </a:rPr>
              <a:t>Accept()</a:t>
            </a:r>
          </a:p>
          <a:p>
            <a:pPr algn="ctr">
              <a:defRPr/>
            </a:pPr>
            <a:endParaRPr lang="en-US" sz="1300">
              <a:latin typeface="Arial" charset="0"/>
            </a:endParaRPr>
          </a:p>
          <a:p>
            <a:pPr algn="ctr">
              <a:defRPr/>
            </a:pPr>
            <a:r>
              <a:rPr lang="en-US" sz="1200" b="1">
                <a:effectLst>
                  <a:outerShdw blurRad="38100" dist="38100" dir="2700000" algn="tl">
                    <a:srgbClr val="C0C0C0"/>
                  </a:outerShdw>
                </a:effectLst>
                <a:latin typeface="Arial" charset="0"/>
              </a:rPr>
              <a:t>Recv/send()</a:t>
            </a:r>
          </a:p>
          <a:p>
            <a:pPr algn="ctr">
              <a:defRPr/>
            </a:pPr>
            <a:endParaRPr lang="en-US" sz="1300">
              <a:latin typeface="Arial" charset="0"/>
            </a:endParaRPr>
          </a:p>
          <a:p>
            <a:pPr algn="ctr">
              <a:defRPr/>
            </a:pPr>
            <a:r>
              <a:rPr lang="en-US" sz="1200" b="1">
                <a:effectLst>
                  <a:outerShdw blurRad="38100" dist="38100" dir="2700000" algn="tl">
                    <a:srgbClr val="C0C0C0"/>
                  </a:outerShdw>
                </a:effectLst>
                <a:latin typeface="Arial" charset="0"/>
              </a:rPr>
              <a:t>Close()</a:t>
            </a:r>
          </a:p>
          <a:p>
            <a:pPr>
              <a:defRPr/>
            </a:pPr>
            <a:endParaRPr lang="en-US" sz="1200">
              <a:latin typeface="Arial" charset="0"/>
            </a:endParaRPr>
          </a:p>
          <a:p>
            <a:pPr algn="ctr">
              <a:defRPr/>
            </a:pPr>
            <a:endParaRPr lang="en-US">
              <a:latin typeface="Arial" charset="0"/>
            </a:endParaRPr>
          </a:p>
        </p:txBody>
      </p:sp>
      <p:grpSp>
        <p:nvGrpSpPr>
          <p:cNvPr id="93193" name="Group 50"/>
          <p:cNvGrpSpPr>
            <a:grpSpLocks/>
          </p:cNvGrpSpPr>
          <p:nvPr/>
        </p:nvGrpSpPr>
        <p:grpSpPr bwMode="auto">
          <a:xfrm>
            <a:off x="2667000" y="4357688"/>
            <a:ext cx="3578225" cy="2035175"/>
            <a:chOff x="11254" y="8326"/>
            <a:chExt cx="2780" cy="2336"/>
          </a:xfrm>
        </p:grpSpPr>
        <p:sp>
          <p:nvSpPr>
            <p:cNvPr id="93218" name="Rectangle 51"/>
            <p:cNvSpPr>
              <a:spLocks noChangeArrowheads="1"/>
            </p:cNvSpPr>
            <p:nvPr/>
          </p:nvSpPr>
          <p:spPr bwMode="auto">
            <a:xfrm>
              <a:off x="12104" y="10225"/>
              <a:ext cx="1100" cy="437"/>
            </a:xfrm>
            <a:prstGeom prst="rect">
              <a:avLst/>
            </a:prstGeom>
            <a:solidFill>
              <a:srgbClr val="FFFFFF"/>
            </a:solidFill>
            <a:ln w="38100" cmpd="dbl">
              <a:solidFill>
                <a:srgbClr val="0000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500" b="1"/>
                <a:t>Port</a:t>
              </a:r>
              <a:endParaRPr lang="en-US" altLang="en-US" sz="2400"/>
            </a:p>
          </p:txBody>
        </p:sp>
        <p:sp>
          <p:nvSpPr>
            <p:cNvPr id="93219" name="Line 52"/>
            <p:cNvSpPr>
              <a:spLocks noChangeShapeType="1"/>
            </p:cNvSpPr>
            <p:nvPr/>
          </p:nvSpPr>
          <p:spPr bwMode="auto">
            <a:xfrm>
              <a:off x="11254" y="8326"/>
              <a:ext cx="550"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20" name="Line 53"/>
            <p:cNvSpPr>
              <a:spLocks noChangeShapeType="1"/>
            </p:cNvSpPr>
            <p:nvPr/>
          </p:nvSpPr>
          <p:spPr bwMode="auto">
            <a:xfrm>
              <a:off x="11804" y="8326"/>
              <a:ext cx="0" cy="2093"/>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21" name="Line 54"/>
            <p:cNvSpPr>
              <a:spLocks noChangeShapeType="1"/>
            </p:cNvSpPr>
            <p:nvPr/>
          </p:nvSpPr>
          <p:spPr bwMode="auto">
            <a:xfrm>
              <a:off x="13484" y="8326"/>
              <a:ext cx="0" cy="2093"/>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22" name="Line 55"/>
            <p:cNvSpPr>
              <a:spLocks noChangeShapeType="1"/>
            </p:cNvSpPr>
            <p:nvPr/>
          </p:nvSpPr>
          <p:spPr bwMode="auto">
            <a:xfrm>
              <a:off x="13484" y="8326"/>
              <a:ext cx="550"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23" name="Line 56"/>
            <p:cNvSpPr>
              <a:spLocks noChangeShapeType="1"/>
            </p:cNvSpPr>
            <p:nvPr/>
          </p:nvSpPr>
          <p:spPr bwMode="auto">
            <a:xfrm>
              <a:off x="11804" y="10416"/>
              <a:ext cx="330"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24" name="Line 57"/>
            <p:cNvSpPr>
              <a:spLocks noChangeShapeType="1"/>
            </p:cNvSpPr>
            <p:nvPr/>
          </p:nvSpPr>
          <p:spPr bwMode="auto">
            <a:xfrm>
              <a:off x="13189" y="10419"/>
              <a:ext cx="330" cy="0"/>
            </a:xfrm>
            <a:prstGeom prst="line">
              <a:avLst/>
            </a:prstGeom>
            <a:noFill/>
            <a:ln w="38100" cmpd="dbl">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grpSp>
      <p:sp>
        <p:nvSpPr>
          <p:cNvPr id="93194" name="Line 58"/>
          <p:cNvSpPr>
            <a:spLocks noChangeShapeType="1"/>
          </p:cNvSpPr>
          <p:nvPr/>
        </p:nvSpPr>
        <p:spPr bwMode="auto">
          <a:xfrm>
            <a:off x="1524000" y="2605088"/>
            <a:ext cx="3175" cy="261937"/>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195" name="Line 59"/>
          <p:cNvSpPr>
            <a:spLocks noChangeShapeType="1"/>
          </p:cNvSpPr>
          <p:nvPr/>
        </p:nvSpPr>
        <p:spPr bwMode="auto">
          <a:xfrm>
            <a:off x="1524000" y="2986088"/>
            <a:ext cx="3175" cy="261937"/>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196" name="Line 60"/>
          <p:cNvSpPr>
            <a:spLocks noChangeShapeType="1"/>
          </p:cNvSpPr>
          <p:nvPr/>
        </p:nvSpPr>
        <p:spPr bwMode="auto">
          <a:xfrm>
            <a:off x="1524000" y="3409950"/>
            <a:ext cx="3175" cy="261938"/>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197" name="Line 61"/>
          <p:cNvSpPr>
            <a:spLocks noChangeShapeType="1"/>
          </p:cNvSpPr>
          <p:nvPr/>
        </p:nvSpPr>
        <p:spPr bwMode="auto">
          <a:xfrm>
            <a:off x="1524000" y="3748088"/>
            <a:ext cx="3175" cy="25876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198" name="Line 62"/>
          <p:cNvSpPr>
            <a:spLocks noChangeShapeType="1"/>
          </p:cNvSpPr>
          <p:nvPr/>
        </p:nvSpPr>
        <p:spPr bwMode="auto">
          <a:xfrm>
            <a:off x="1524000" y="4175125"/>
            <a:ext cx="3175" cy="258763"/>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199" name="Line 63"/>
          <p:cNvSpPr>
            <a:spLocks noChangeShapeType="1"/>
          </p:cNvSpPr>
          <p:nvPr/>
        </p:nvSpPr>
        <p:spPr bwMode="auto">
          <a:xfrm>
            <a:off x="533400" y="4433888"/>
            <a:ext cx="708025" cy="15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00" name="Line 64"/>
          <p:cNvSpPr>
            <a:spLocks noChangeShapeType="1"/>
          </p:cNvSpPr>
          <p:nvPr/>
        </p:nvSpPr>
        <p:spPr bwMode="auto">
          <a:xfrm flipV="1">
            <a:off x="3389313" y="4586288"/>
            <a:ext cx="3175" cy="78263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01" name="Line 65"/>
          <p:cNvSpPr>
            <a:spLocks noChangeShapeType="1"/>
          </p:cNvSpPr>
          <p:nvPr/>
        </p:nvSpPr>
        <p:spPr bwMode="auto">
          <a:xfrm>
            <a:off x="533400" y="3881438"/>
            <a:ext cx="990600" cy="1587"/>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26" name="Text Box 66"/>
          <p:cNvSpPr txBox="1">
            <a:spLocks noChangeArrowheads="1"/>
          </p:cNvSpPr>
          <p:nvPr/>
        </p:nvSpPr>
        <p:spPr bwMode="auto">
          <a:xfrm>
            <a:off x="6172200" y="2071688"/>
            <a:ext cx="2406650" cy="3649662"/>
          </a:xfrm>
          <a:prstGeom prst="rect">
            <a:avLst/>
          </a:prstGeom>
          <a:solidFill>
            <a:srgbClr val="FFFFFF"/>
          </a:solidFill>
          <a:ln w="28575">
            <a:solidFill>
              <a:srgbClr val="000000"/>
            </a:solidFill>
            <a:miter lim="800000"/>
            <a:headEnd/>
            <a:tailEnd/>
          </a:ln>
          <a:effectLst>
            <a:outerShdw dist="35921" dir="2700000" algn="ctr" rotWithShape="0">
              <a:srgbClr val="808080"/>
            </a:outerShdw>
          </a:effectLst>
        </p:spPr>
        <p:txBody>
          <a:bodyPr/>
          <a:lstStyle/>
          <a:p>
            <a:pPr algn="ctr">
              <a:defRPr/>
            </a:pPr>
            <a:r>
              <a:rPr lang="en-US" sz="1400" u="sng">
                <a:solidFill>
                  <a:srgbClr val="FF0000"/>
                </a:solidFill>
                <a:latin typeface="Arial" charset="0"/>
              </a:rPr>
              <a:t>MÁY B</a:t>
            </a:r>
          </a:p>
          <a:p>
            <a:pPr algn="ctr">
              <a:defRPr/>
            </a:pPr>
            <a:r>
              <a:rPr lang="en-US" sz="1200" i="1">
                <a:latin typeface="Arial" charset="0"/>
              </a:rPr>
              <a:t>(Client)</a:t>
            </a:r>
          </a:p>
          <a:p>
            <a:pPr algn="ctr">
              <a:defRPr/>
            </a:pPr>
            <a:endParaRPr lang="en-US" sz="1200" b="1">
              <a:effectLst>
                <a:outerShdw blurRad="38100" dist="38100" dir="2700000" algn="tl">
                  <a:srgbClr val="C0C0C0"/>
                </a:outerShdw>
              </a:effectLst>
              <a:latin typeface="Arial" charset="0"/>
            </a:endParaRPr>
          </a:p>
          <a:p>
            <a:pPr algn="ctr">
              <a:defRPr/>
            </a:pPr>
            <a:endParaRPr lang="en-US" sz="1200" b="1">
              <a:effectLst>
                <a:outerShdw blurRad="38100" dist="38100" dir="2700000" algn="tl">
                  <a:srgbClr val="C0C0C0"/>
                </a:outerShdw>
              </a:effectLst>
              <a:latin typeface="Arial" charset="0"/>
            </a:endParaRPr>
          </a:p>
          <a:p>
            <a:pPr algn="ctr">
              <a:defRPr/>
            </a:pPr>
            <a:endParaRPr lang="en-US" sz="1200" b="1">
              <a:effectLst>
                <a:outerShdw blurRad="38100" dist="38100" dir="2700000" algn="tl">
                  <a:srgbClr val="C0C0C0"/>
                </a:outerShdw>
              </a:effectLst>
              <a:latin typeface="Arial" charset="0"/>
            </a:endParaRPr>
          </a:p>
          <a:p>
            <a:pPr algn="ctr">
              <a:defRPr/>
            </a:pPr>
            <a:endParaRPr lang="en-US" sz="1200" b="1">
              <a:effectLst>
                <a:outerShdw blurRad="38100" dist="38100" dir="2700000" algn="tl">
                  <a:srgbClr val="C0C0C0"/>
                </a:outerShdw>
              </a:effectLst>
              <a:latin typeface="Arial" charset="0"/>
            </a:endParaRPr>
          </a:p>
          <a:p>
            <a:pPr algn="ctr">
              <a:defRPr/>
            </a:pPr>
            <a:r>
              <a:rPr lang="en-US" sz="1200" b="1">
                <a:effectLst>
                  <a:outerShdw blurRad="38100" dist="38100" dir="2700000" algn="tl">
                    <a:srgbClr val="C0C0C0"/>
                  </a:outerShdw>
                </a:effectLst>
                <a:latin typeface="Arial" charset="0"/>
              </a:rPr>
              <a:t>Tạo socket()</a:t>
            </a:r>
          </a:p>
          <a:p>
            <a:pPr algn="ctr">
              <a:defRPr/>
            </a:pPr>
            <a:endParaRPr lang="en-US" sz="1300">
              <a:latin typeface="Arial" charset="0"/>
            </a:endParaRPr>
          </a:p>
          <a:p>
            <a:pPr algn="ctr">
              <a:defRPr/>
            </a:pPr>
            <a:r>
              <a:rPr lang="en-US" sz="1200" b="1">
                <a:effectLst>
                  <a:outerShdw blurRad="38100" dist="38100" dir="2700000" algn="tl">
                    <a:srgbClr val="C0C0C0"/>
                  </a:outerShdw>
                </a:effectLst>
                <a:latin typeface="Arial" charset="0"/>
              </a:rPr>
              <a:t>Connect()</a:t>
            </a:r>
          </a:p>
          <a:p>
            <a:pPr algn="ctr">
              <a:defRPr/>
            </a:pPr>
            <a:endParaRPr lang="en-US" sz="1200" b="1">
              <a:effectLst>
                <a:outerShdw blurRad="38100" dist="38100" dir="2700000" algn="tl">
                  <a:srgbClr val="C0C0C0"/>
                </a:outerShdw>
              </a:effectLst>
              <a:latin typeface="Arial" charset="0"/>
            </a:endParaRPr>
          </a:p>
          <a:p>
            <a:pPr algn="ctr">
              <a:defRPr/>
            </a:pPr>
            <a:r>
              <a:rPr lang="en-US" sz="1200" b="1">
                <a:effectLst>
                  <a:outerShdw blurRad="38100" dist="38100" dir="2700000" algn="tl">
                    <a:srgbClr val="C0C0C0"/>
                  </a:outerShdw>
                </a:effectLst>
                <a:latin typeface="Arial" charset="0"/>
              </a:rPr>
              <a:t> Send/recv()</a:t>
            </a:r>
          </a:p>
          <a:p>
            <a:pPr algn="ctr">
              <a:defRPr/>
            </a:pPr>
            <a:endParaRPr lang="en-US" sz="1200" b="1">
              <a:effectLst>
                <a:outerShdw blurRad="38100" dist="38100" dir="2700000" algn="tl">
                  <a:srgbClr val="C0C0C0"/>
                </a:outerShdw>
              </a:effectLst>
              <a:latin typeface="Arial" charset="0"/>
            </a:endParaRPr>
          </a:p>
          <a:p>
            <a:pPr algn="ctr">
              <a:defRPr/>
            </a:pPr>
            <a:endParaRPr lang="en-US" sz="1200" b="1">
              <a:effectLst>
                <a:outerShdw blurRad="38100" dist="38100" dir="2700000" algn="tl">
                  <a:srgbClr val="C0C0C0"/>
                </a:outerShdw>
              </a:effectLst>
              <a:latin typeface="Arial" charset="0"/>
            </a:endParaRPr>
          </a:p>
          <a:p>
            <a:pPr algn="ctr">
              <a:defRPr/>
            </a:pPr>
            <a:r>
              <a:rPr lang="en-US" sz="1200" b="1">
                <a:effectLst>
                  <a:outerShdw blurRad="38100" dist="38100" dir="2700000" algn="tl">
                    <a:srgbClr val="C0C0C0"/>
                  </a:outerShdw>
                </a:effectLst>
                <a:latin typeface="Arial" charset="0"/>
              </a:rPr>
              <a:t>Close()</a:t>
            </a:r>
            <a:endParaRPr lang="en-US" sz="1300">
              <a:latin typeface="Arial" charset="0"/>
            </a:endParaRPr>
          </a:p>
          <a:p>
            <a:pPr algn="ctr">
              <a:defRPr/>
            </a:pPr>
            <a:endParaRPr lang="en-US">
              <a:latin typeface="Arial" charset="0"/>
            </a:endParaRPr>
          </a:p>
        </p:txBody>
      </p:sp>
      <p:sp>
        <p:nvSpPr>
          <p:cNvPr id="93203" name="Line 68"/>
          <p:cNvSpPr>
            <a:spLocks noChangeShapeType="1"/>
          </p:cNvSpPr>
          <p:nvPr/>
        </p:nvSpPr>
        <p:spPr bwMode="auto">
          <a:xfrm>
            <a:off x="7386638" y="3449638"/>
            <a:ext cx="0" cy="26035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04" name="Line 69"/>
          <p:cNvSpPr>
            <a:spLocks noChangeShapeType="1"/>
          </p:cNvSpPr>
          <p:nvPr/>
        </p:nvSpPr>
        <p:spPr bwMode="auto">
          <a:xfrm>
            <a:off x="7391400" y="3787775"/>
            <a:ext cx="0" cy="26035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05" name="Line 70"/>
          <p:cNvSpPr>
            <a:spLocks noChangeShapeType="1"/>
          </p:cNvSpPr>
          <p:nvPr/>
        </p:nvSpPr>
        <p:spPr bwMode="auto">
          <a:xfrm>
            <a:off x="7391400" y="4257675"/>
            <a:ext cx="0" cy="26035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06" name="Line 71"/>
          <p:cNvSpPr>
            <a:spLocks noChangeShapeType="1"/>
          </p:cNvSpPr>
          <p:nvPr/>
        </p:nvSpPr>
        <p:spPr bwMode="auto">
          <a:xfrm>
            <a:off x="6388100" y="4438650"/>
            <a:ext cx="70802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07" name="Line 73"/>
          <p:cNvSpPr>
            <a:spLocks noChangeShapeType="1"/>
          </p:cNvSpPr>
          <p:nvPr/>
        </p:nvSpPr>
        <p:spPr bwMode="auto">
          <a:xfrm>
            <a:off x="6381750" y="3900488"/>
            <a:ext cx="990600"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08" name="Line 99"/>
          <p:cNvSpPr>
            <a:spLocks noChangeShapeType="1"/>
          </p:cNvSpPr>
          <p:nvPr/>
        </p:nvSpPr>
        <p:spPr bwMode="auto">
          <a:xfrm flipV="1">
            <a:off x="533400" y="3862388"/>
            <a:ext cx="0" cy="5699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09" name="Line 100"/>
          <p:cNvSpPr>
            <a:spLocks noChangeShapeType="1"/>
          </p:cNvSpPr>
          <p:nvPr/>
        </p:nvSpPr>
        <p:spPr bwMode="auto">
          <a:xfrm>
            <a:off x="6400800" y="3886200"/>
            <a:ext cx="0" cy="53340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93210" name="Rectangle 101"/>
          <p:cNvSpPr>
            <a:spLocks noChangeArrowheads="1"/>
          </p:cNvSpPr>
          <p:nvPr/>
        </p:nvSpPr>
        <p:spPr bwMode="auto">
          <a:xfrm>
            <a:off x="5334000" y="6262688"/>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800"/>
              <a:t>Networking System</a:t>
            </a:r>
            <a:r>
              <a:rPr lang="en-US" altLang="en-US" sz="1800"/>
              <a:t> </a:t>
            </a:r>
          </a:p>
        </p:txBody>
      </p:sp>
      <p:sp>
        <p:nvSpPr>
          <p:cNvPr id="93211" name="Rectangle 102"/>
          <p:cNvSpPr>
            <a:spLocks noChangeArrowheads="1"/>
          </p:cNvSpPr>
          <p:nvPr/>
        </p:nvSpPr>
        <p:spPr bwMode="auto">
          <a:xfrm>
            <a:off x="3810000" y="3214688"/>
            <a:ext cx="140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800"/>
              <a:t>Connection</a:t>
            </a:r>
            <a:r>
              <a:rPr lang="en-US" altLang="en-US" sz="1800"/>
              <a:t> </a:t>
            </a:r>
          </a:p>
        </p:txBody>
      </p:sp>
      <p:sp>
        <p:nvSpPr>
          <p:cNvPr id="93212" name="Line 103"/>
          <p:cNvSpPr>
            <a:spLocks noChangeShapeType="1"/>
          </p:cNvSpPr>
          <p:nvPr/>
        </p:nvSpPr>
        <p:spPr bwMode="auto">
          <a:xfrm>
            <a:off x="4343400" y="3671888"/>
            <a:ext cx="2597150" cy="0"/>
          </a:xfrm>
          <a:prstGeom prst="line">
            <a:avLst/>
          </a:prstGeom>
          <a:noFill/>
          <a:ln w="19050">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vi-VN"/>
          </a:p>
        </p:txBody>
      </p:sp>
      <p:sp>
        <p:nvSpPr>
          <p:cNvPr id="93213" name="Line 105"/>
          <p:cNvSpPr>
            <a:spLocks noChangeShapeType="1"/>
          </p:cNvSpPr>
          <p:nvPr/>
        </p:nvSpPr>
        <p:spPr bwMode="auto">
          <a:xfrm>
            <a:off x="4343400" y="3671888"/>
            <a:ext cx="0" cy="228600"/>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vi-VN"/>
          </a:p>
        </p:txBody>
      </p:sp>
      <p:sp>
        <p:nvSpPr>
          <p:cNvPr id="93214" name="Line 106"/>
          <p:cNvSpPr>
            <a:spLocks noChangeShapeType="1"/>
          </p:cNvSpPr>
          <p:nvPr/>
        </p:nvSpPr>
        <p:spPr bwMode="auto">
          <a:xfrm flipH="1">
            <a:off x="1524000" y="3900488"/>
            <a:ext cx="2819400" cy="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15" name="Line 107"/>
          <p:cNvSpPr>
            <a:spLocks noChangeShapeType="1"/>
          </p:cNvSpPr>
          <p:nvPr/>
        </p:nvSpPr>
        <p:spPr bwMode="auto">
          <a:xfrm flipH="1">
            <a:off x="1905000" y="4052888"/>
            <a:ext cx="5029200" cy="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16" name="Line 108"/>
          <p:cNvSpPr>
            <a:spLocks noChangeShapeType="1"/>
          </p:cNvSpPr>
          <p:nvPr/>
        </p:nvSpPr>
        <p:spPr bwMode="auto">
          <a:xfrm>
            <a:off x="1981200" y="4143375"/>
            <a:ext cx="5029200" cy="0"/>
          </a:xfrm>
          <a:prstGeom prst="line">
            <a:avLst/>
          </a:prstGeom>
          <a:noFill/>
          <a:ln w="952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93217" name="Rectangle 2"/>
          <p:cNvSpPr>
            <a:spLocks noChangeArrowheads="1"/>
          </p:cNvSpPr>
          <p:nvPr/>
        </p:nvSpPr>
        <p:spPr bwMode="auto">
          <a:xfrm>
            <a:off x="219075" y="1485900"/>
            <a:ext cx="7324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solidFill>
                  <a:srgbClr val="0000CC"/>
                </a:solidFill>
              </a:rPr>
              <a:t>Mô hình giao tiếp giữa Server và Client bằng Socket</a:t>
            </a:r>
            <a:endParaRPr lang="vi-VN" altLang="vi-VN"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vi-VN" sz="2400">
              <a:solidFill>
                <a:srgbClr val="0000CC"/>
              </a:solidFill>
            </a:endParaRPr>
          </a:p>
        </p:txBody>
      </p:sp>
      <p:pic>
        <p:nvPicPr>
          <p:cNvPr id="94211"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421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421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Socket ở Java</a:t>
            </a:r>
          </a:p>
        </p:txBody>
      </p:sp>
      <p:sp>
        <p:nvSpPr>
          <p:cNvPr id="94215" name="Rectangle 3"/>
          <p:cNvSpPr>
            <a:spLocks noChangeArrowheads="1"/>
          </p:cNvSpPr>
          <p:nvPr/>
        </p:nvSpPr>
        <p:spPr bwMode="auto">
          <a:xfrm>
            <a:off x="533400" y="1701800"/>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endParaRPr lang="en-US" altLang="vi-VN" sz="2400">
              <a:solidFill>
                <a:srgbClr val="0000CC"/>
              </a:solidFill>
            </a:endParaRPr>
          </a:p>
        </p:txBody>
      </p:sp>
      <p:sp>
        <p:nvSpPr>
          <p:cNvPr id="9" name="Rectangle 3"/>
          <p:cNvSpPr>
            <a:spLocks noChangeArrowheads="1"/>
          </p:cNvSpPr>
          <p:nvPr/>
        </p:nvSpPr>
        <p:spPr bwMode="auto">
          <a:xfrm>
            <a:off x="228600" y="1681163"/>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108585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a:solidFill>
                  <a:srgbClr val="0000CC"/>
                </a:solidFill>
              </a:rPr>
              <a:t>Phía Server (Máy A):</a:t>
            </a:r>
          </a:p>
          <a:p>
            <a:pPr lvl="1">
              <a:spcBef>
                <a:spcPct val="0"/>
              </a:spcBef>
              <a:buFont typeface="Wingdings" panose="05000000000000000000" pitchFamily="2" charset="2"/>
              <a:buChar char="ü"/>
            </a:pPr>
            <a:r>
              <a:rPr lang="en-US" altLang="vi-VN" sz="2400">
                <a:solidFill>
                  <a:srgbClr val="FF0000"/>
                </a:solidFill>
              </a:rPr>
              <a:t>B1</a:t>
            </a:r>
            <a:r>
              <a:rPr lang="en-US" altLang="vi-VN" sz="2400"/>
              <a:t>: Tạo Socket Server (Gán địa chỉ </a:t>
            </a:r>
            <a:r>
              <a:rPr lang="en-US" altLang="vi-VN" sz="2400" i="1">
                <a:solidFill>
                  <a:srgbClr val="FF0000"/>
                </a:solidFill>
              </a:rPr>
              <a:t>IP</a:t>
            </a:r>
            <a:r>
              <a:rPr lang="en-US" altLang="vi-VN" sz="2400"/>
              <a:t> và mở </a:t>
            </a:r>
            <a:r>
              <a:rPr lang="en-US" altLang="vi-VN" sz="2400" i="1">
                <a:solidFill>
                  <a:srgbClr val="FF0000"/>
                </a:solidFill>
              </a:rPr>
              <a:t>Port</a:t>
            </a:r>
            <a:r>
              <a:rPr lang="en-US" altLang="vi-VN" sz="2400"/>
              <a:t>)</a:t>
            </a:r>
          </a:p>
          <a:p>
            <a:pPr lvl="1">
              <a:spcBef>
                <a:spcPct val="0"/>
              </a:spcBef>
              <a:buFont typeface="Wingdings" panose="05000000000000000000" pitchFamily="2" charset="2"/>
              <a:buChar char="ü"/>
            </a:pPr>
            <a:r>
              <a:rPr lang="en-US" altLang="vi-VN" sz="2400">
                <a:solidFill>
                  <a:srgbClr val="FF0000"/>
                </a:solidFill>
              </a:rPr>
              <a:t>B2</a:t>
            </a:r>
            <a:r>
              <a:rPr lang="en-US" altLang="vi-VN" sz="2400"/>
              <a:t>: Ràng buộc Socket vào Server (Binding)</a:t>
            </a:r>
          </a:p>
          <a:p>
            <a:pPr lvl="1">
              <a:spcBef>
                <a:spcPct val="0"/>
              </a:spcBef>
              <a:buFont typeface="Wingdings" panose="05000000000000000000" pitchFamily="2" charset="2"/>
              <a:buChar char="ü"/>
            </a:pPr>
            <a:r>
              <a:rPr lang="en-US" altLang="vi-VN" sz="2400">
                <a:solidFill>
                  <a:srgbClr val="FF0000"/>
                </a:solidFill>
              </a:rPr>
              <a:t>B3</a:t>
            </a:r>
            <a:r>
              <a:rPr lang="en-US" altLang="vi-VN" sz="2400"/>
              <a:t>: Thực hiện lắng nghe kết nối từ Client (listen)</a:t>
            </a:r>
          </a:p>
          <a:p>
            <a:pPr lvl="1">
              <a:spcBef>
                <a:spcPct val="0"/>
              </a:spcBef>
              <a:buFont typeface="Wingdings" panose="05000000000000000000" pitchFamily="2" charset="2"/>
              <a:buChar char="ü"/>
            </a:pPr>
            <a:r>
              <a:rPr lang="en-US" altLang="vi-VN" sz="2400">
                <a:solidFill>
                  <a:srgbClr val="FF0000"/>
                </a:solidFill>
              </a:rPr>
              <a:t>B4</a:t>
            </a:r>
            <a:r>
              <a:rPr lang="en-US" altLang="vi-VN" sz="2400"/>
              <a:t>: Thực hiện kết nối (connect/Accept) với Client. Nếu kết nối thành công chuyển đến B5.</a:t>
            </a:r>
          </a:p>
          <a:p>
            <a:pPr lvl="1">
              <a:spcBef>
                <a:spcPct val="0"/>
              </a:spcBef>
              <a:buFont typeface="Wingdings" panose="05000000000000000000" pitchFamily="2" charset="2"/>
              <a:buChar char="ü"/>
            </a:pPr>
            <a:r>
              <a:rPr lang="en-US" altLang="vi-VN" sz="2400">
                <a:solidFill>
                  <a:srgbClr val="FF0000"/>
                </a:solidFill>
              </a:rPr>
              <a:t>B5</a:t>
            </a:r>
            <a:r>
              <a:rPr lang="en-US" altLang="vi-VN" sz="2400"/>
              <a:t>: Trao đổi dữ liệu (Nhận/Gởi). Có thể là quá trình lặp và chỉ dừng lại khi Server đóng kết nối. </a:t>
            </a:r>
          </a:p>
          <a:p>
            <a:pPr lvl="1">
              <a:spcBef>
                <a:spcPct val="0"/>
              </a:spcBef>
              <a:buFont typeface="Wingdings" panose="05000000000000000000" pitchFamily="2" charset="2"/>
              <a:buChar char="ü"/>
            </a:pPr>
            <a:r>
              <a:rPr lang="en-US" altLang="vi-VN" sz="2400">
                <a:solidFill>
                  <a:srgbClr val="FF0000"/>
                </a:solidFill>
              </a:rPr>
              <a:t>B6</a:t>
            </a:r>
            <a:r>
              <a:rPr lang="en-US" altLang="vi-VN" sz="2400"/>
              <a:t>: Đóng kết nối (Đóng Socket Server)  </a:t>
            </a:r>
          </a:p>
          <a:p>
            <a:pPr>
              <a:spcBef>
                <a:spcPct val="0"/>
              </a:spcBef>
              <a:buFontTx/>
              <a:buNone/>
            </a:pPr>
            <a:r>
              <a:rPr lang="en-US" altLang="vi-VN" sz="2400">
                <a:solidFill>
                  <a:srgbClr val="0000CC"/>
                </a:solidFill>
              </a:rPr>
              <a:t> </a:t>
            </a:r>
          </a:p>
          <a:p>
            <a:pPr>
              <a:spcBef>
                <a:spcPct val="0"/>
              </a:spcBef>
            </a:pPr>
            <a:endParaRPr lang="en-US" altLang="vi-VN" sz="2400">
              <a:solidFill>
                <a:srgbClr val="0000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9"/>
          <p:cNvGrpSpPr>
            <a:grpSpLocks/>
          </p:cNvGrpSpPr>
          <p:nvPr/>
        </p:nvGrpSpPr>
        <p:grpSpPr bwMode="auto">
          <a:xfrm>
            <a:off x="15875" y="6413500"/>
            <a:ext cx="1447800" cy="412750"/>
            <a:chOff x="-1392" y="4020"/>
            <a:chExt cx="912" cy="260"/>
          </a:xfrm>
        </p:grpSpPr>
        <p:pic>
          <p:nvPicPr>
            <p:cNvPr id="112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11267" name="Rectangle 49"/>
          <p:cNvSpPr>
            <a:spLocks noChangeArrowheads="1"/>
          </p:cNvSpPr>
          <p:nvPr/>
        </p:nvSpPr>
        <p:spPr bwMode="auto">
          <a:xfrm>
            <a:off x="0" y="1062038"/>
            <a:ext cx="694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Các mô hình kết nối</a:t>
            </a:r>
            <a:endParaRPr lang="en-US" altLang="vi-VN" sz="2400"/>
          </a:p>
        </p:txBody>
      </p:sp>
      <p:sp>
        <p:nvSpPr>
          <p:cNvPr id="1126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MÔ HÌNH KẾT NỐI</a:t>
            </a:r>
          </a:p>
        </p:txBody>
      </p:sp>
      <p:sp>
        <p:nvSpPr>
          <p:cNvPr id="11269" name="Text Box 4"/>
          <p:cNvSpPr txBox="1">
            <a:spLocks noChangeArrowheads="1"/>
          </p:cNvSpPr>
          <p:nvPr/>
        </p:nvSpPr>
        <p:spPr bwMode="auto">
          <a:xfrm>
            <a:off x="304800" y="1601788"/>
            <a:ext cx="84582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a:t>
            </a:r>
            <a:r>
              <a:rPr lang="en-US" altLang="vi-VN" sz="2400" b="1">
                <a:solidFill>
                  <a:srgbClr val="0000CC"/>
                </a:solidFill>
              </a:rPr>
              <a:t>Chuyển mạch kênh</a:t>
            </a:r>
            <a:r>
              <a:rPr lang="en-US" altLang="vi-VN" sz="2400">
                <a:solidFill>
                  <a:srgbClr val="0000CC"/>
                </a:solidFill>
              </a:rPr>
              <a:t> (</a:t>
            </a:r>
            <a:r>
              <a:rPr lang="en-US" altLang="vi-VN" sz="2400">
                <a:solidFill>
                  <a:srgbClr val="0000CC"/>
                </a:solidFill>
                <a:ea typeface="ＭＳ Ｐゴシック" panose="020B0600070205080204" pitchFamily="34" charset="-128"/>
              </a:rPr>
              <a:t>Circuit - Switched</a:t>
            </a:r>
            <a:r>
              <a:rPr lang="en-US" altLang="vi-VN" sz="2400">
                <a:solidFill>
                  <a:srgbClr val="0000CC"/>
                </a:solidFill>
              </a:rPr>
              <a:t>)</a:t>
            </a:r>
            <a:r>
              <a:rPr lang="en-US" altLang="vi-VN" sz="2400"/>
              <a:t>: </a:t>
            </a:r>
          </a:p>
          <a:p>
            <a:pPr algn="just">
              <a:spcBef>
                <a:spcPct val="0"/>
              </a:spcBef>
              <a:buFontTx/>
              <a:buNone/>
            </a:pPr>
            <a:r>
              <a:rPr lang="en-US" altLang="vi-VN" sz="2400"/>
              <a:t>  +sử dụng một </a:t>
            </a:r>
            <a:r>
              <a:rPr lang="en-US" altLang="vi-VN" sz="2400">
                <a:hlinkClick r:id="rId4"/>
              </a:rPr>
              <a:t>kênh</a:t>
            </a:r>
            <a:r>
              <a:rPr lang="en-US" altLang="vi-VN" sz="2400"/>
              <a:t> </a:t>
            </a:r>
            <a:r>
              <a:rPr lang="en-US" altLang="vi-VN" sz="2400">
                <a:hlinkClick r:id="rId5"/>
              </a:rPr>
              <a:t>chuyên dụng</a:t>
            </a:r>
            <a:r>
              <a:rPr lang="en-US" altLang="vi-VN" sz="2400"/>
              <a:t> hoặc </a:t>
            </a:r>
            <a:r>
              <a:rPr lang="en-US" altLang="vi-VN" sz="2400" i="1"/>
              <a:t>mạch </a:t>
            </a:r>
            <a:r>
              <a:rPr lang="en-US" altLang="vi-VN" sz="2400"/>
              <a:t>riêng được thành lập trong thời gian truyền</a:t>
            </a:r>
          </a:p>
          <a:p>
            <a:pPr algn="just">
              <a:spcBef>
                <a:spcPct val="0"/>
              </a:spcBef>
              <a:buFontTx/>
              <a:buNone/>
            </a:pPr>
            <a:r>
              <a:rPr lang="en-US" altLang="vi-VN" sz="2400"/>
              <a:t>  +dữ liệu được truyền đi ở thời gian thực. (real time)</a:t>
            </a:r>
          </a:p>
          <a:p>
            <a:pPr marL="0" lvl="1" algn="just">
              <a:spcBef>
                <a:spcPct val="0"/>
              </a:spcBef>
              <a:buFontTx/>
              <a:buNone/>
            </a:pPr>
            <a:r>
              <a:rPr lang="en-US" altLang="vi-VN" sz="2400"/>
              <a:t>  +độ trễ (</a:t>
            </a:r>
            <a:r>
              <a:rPr lang="en-US" altLang="vi-VN" sz="2400">
                <a:ea typeface="ＭＳ Ｐゴシック" panose="020B0600070205080204" pitchFamily="34" charset="-128"/>
              </a:rPr>
              <a:t>latency</a:t>
            </a:r>
            <a:r>
              <a:rPr lang="en-US" altLang="vi-VN" sz="2400"/>
              <a:t>) hầu như không đổi</a:t>
            </a:r>
          </a:p>
          <a:p>
            <a:pPr marL="0" lvl="1" algn="just">
              <a:spcBef>
                <a:spcPct val="0"/>
              </a:spcBef>
              <a:buFontTx/>
              <a:buNone/>
            </a:pPr>
            <a:r>
              <a:rPr lang="en-US" altLang="vi-VN" sz="2400"/>
              <a:t>  +tín hiệu truyền dạng xung (Analog/Digital)  </a:t>
            </a:r>
          </a:p>
          <a:p>
            <a:pPr marL="0" lvl="1" algn="just">
              <a:spcBef>
                <a:spcPct val="0"/>
              </a:spcBef>
              <a:buFontTx/>
              <a:buNone/>
            </a:pPr>
            <a:endParaRPr lang="en-US" altLang="vi-VN" sz="2400"/>
          </a:p>
          <a:p>
            <a:pPr marL="0" lvl="1" algn="just">
              <a:spcBef>
                <a:spcPct val="0"/>
              </a:spcBef>
              <a:buFontTx/>
              <a:buNone/>
            </a:pPr>
            <a:endParaRPr lang="en-US" altLang="vi-VN" sz="2400"/>
          </a:p>
          <a:p>
            <a:pPr marL="0" lvl="1" algn="just">
              <a:spcBef>
                <a:spcPct val="0"/>
              </a:spcBef>
              <a:buFontTx/>
              <a:buNone/>
            </a:pPr>
            <a:endParaRPr lang="en-US" altLang="vi-VN" sz="2400"/>
          </a:p>
          <a:p>
            <a:pPr marL="0" lvl="1" algn="just">
              <a:spcBef>
                <a:spcPct val="0"/>
              </a:spcBef>
              <a:buFontTx/>
              <a:buNone/>
            </a:pPr>
            <a:endParaRPr lang="en-US" altLang="vi-VN" sz="2400"/>
          </a:p>
          <a:p>
            <a:pPr marL="0" lvl="1" algn="just">
              <a:spcBef>
                <a:spcPct val="0"/>
              </a:spcBef>
              <a:buFontTx/>
              <a:buNone/>
            </a:pPr>
            <a:endParaRPr lang="en-US" altLang="vi-VN" sz="2400"/>
          </a:p>
          <a:p>
            <a:pPr marL="0" lvl="1" algn="just">
              <a:spcBef>
                <a:spcPct val="0"/>
              </a:spcBef>
              <a:buFontTx/>
              <a:buNone/>
            </a:pPr>
            <a:endParaRPr lang="en-US" altLang="vi-VN" sz="2400"/>
          </a:p>
          <a:p>
            <a:pPr marL="0" lvl="1" algn="just">
              <a:spcBef>
                <a:spcPct val="0"/>
              </a:spcBef>
              <a:buFontTx/>
              <a:buNone/>
            </a:pPr>
            <a:r>
              <a:rPr lang="en-US" altLang="vi-VN" sz="2400"/>
              <a:t>Ví dụ: Mạng điện thoại, truyền hình vệ tinh </a:t>
            </a:r>
          </a:p>
        </p:txBody>
      </p:sp>
      <p:pic>
        <p:nvPicPr>
          <p:cNvPr id="11270"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67038" y="3962400"/>
            <a:ext cx="35861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vi-VN" sz="2400">
              <a:solidFill>
                <a:srgbClr val="0000CC"/>
              </a:solidFill>
            </a:endParaRPr>
          </a:p>
        </p:txBody>
      </p:sp>
      <p:pic>
        <p:nvPicPr>
          <p:cNvPr id="95235"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523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523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Lập trình Socket ở Java</a:t>
            </a:r>
          </a:p>
        </p:txBody>
      </p:sp>
      <p:sp>
        <p:nvSpPr>
          <p:cNvPr id="95239" name="Rectangle 3"/>
          <p:cNvSpPr>
            <a:spLocks noChangeArrowheads="1"/>
          </p:cNvSpPr>
          <p:nvPr/>
        </p:nvSpPr>
        <p:spPr bwMode="auto">
          <a:xfrm>
            <a:off x="533400" y="1701800"/>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endParaRPr lang="en-US" altLang="vi-VN" sz="2400">
              <a:solidFill>
                <a:srgbClr val="0000CC"/>
              </a:solidFill>
            </a:endParaRPr>
          </a:p>
        </p:txBody>
      </p:sp>
      <p:sp>
        <p:nvSpPr>
          <p:cNvPr id="9" name="Rectangle 3"/>
          <p:cNvSpPr>
            <a:spLocks noChangeArrowheads="1"/>
          </p:cNvSpPr>
          <p:nvPr/>
        </p:nvSpPr>
        <p:spPr bwMode="auto">
          <a:xfrm>
            <a:off x="228600" y="1681163"/>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108585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a:solidFill>
                  <a:srgbClr val="0000CC"/>
                </a:solidFill>
              </a:rPr>
              <a:t>Phía Client (Máy B):</a:t>
            </a:r>
          </a:p>
          <a:p>
            <a:pPr lvl="1">
              <a:spcBef>
                <a:spcPct val="0"/>
              </a:spcBef>
              <a:buFont typeface="Wingdings" panose="05000000000000000000" pitchFamily="2" charset="2"/>
              <a:buChar char="ü"/>
            </a:pPr>
            <a:r>
              <a:rPr lang="en-US" altLang="vi-VN" sz="2400">
                <a:solidFill>
                  <a:srgbClr val="FF0000"/>
                </a:solidFill>
              </a:rPr>
              <a:t>B1</a:t>
            </a:r>
            <a:r>
              <a:rPr lang="en-US" altLang="vi-VN" sz="2400"/>
              <a:t>: Tạo Socket Client (Gán địa chỉ </a:t>
            </a:r>
            <a:r>
              <a:rPr lang="en-US" altLang="vi-VN" sz="2400" i="1">
                <a:solidFill>
                  <a:srgbClr val="FF0000"/>
                </a:solidFill>
              </a:rPr>
              <a:t>IP</a:t>
            </a:r>
            <a:r>
              <a:rPr lang="en-US" altLang="vi-VN" sz="2400"/>
              <a:t> và </a:t>
            </a:r>
            <a:r>
              <a:rPr lang="en-US" altLang="vi-VN" sz="2400" i="1">
                <a:solidFill>
                  <a:srgbClr val="FF0000"/>
                </a:solidFill>
              </a:rPr>
              <a:t>Port </a:t>
            </a:r>
            <a:r>
              <a:rPr lang="en-US" altLang="vi-VN" sz="2400"/>
              <a:t>của Server)</a:t>
            </a:r>
          </a:p>
          <a:p>
            <a:pPr lvl="1">
              <a:spcBef>
                <a:spcPct val="0"/>
              </a:spcBef>
              <a:buFont typeface="Wingdings" panose="05000000000000000000" pitchFamily="2" charset="2"/>
              <a:buChar char="ü"/>
            </a:pPr>
            <a:r>
              <a:rPr lang="en-US" altLang="vi-VN" sz="2400">
                <a:solidFill>
                  <a:srgbClr val="FF0000"/>
                </a:solidFill>
              </a:rPr>
              <a:t>B2</a:t>
            </a:r>
            <a:r>
              <a:rPr lang="en-US" altLang="vi-VN" sz="2400"/>
              <a:t>: Kết nối với Server (connect). Nếu kết nối thành công chuyển đến bước B3</a:t>
            </a:r>
          </a:p>
          <a:p>
            <a:pPr lvl="1">
              <a:spcBef>
                <a:spcPct val="0"/>
              </a:spcBef>
              <a:buFont typeface="Wingdings" panose="05000000000000000000" pitchFamily="2" charset="2"/>
              <a:buChar char="ü"/>
            </a:pPr>
            <a:r>
              <a:rPr lang="en-US" altLang="vi-VN" sz="2400">
                <a:solidFill>
                  <a:srgbClr val="FF0000"/>
                </a:solidFill>
              </a:rPr>
              <a:t>B3</a:t>
            </a:r>
            <a:r>
              <a:rPr lang="en-US" altLang="vi-VN" sz="2400"/>
              <a:t>: Trao đổi dữ liệu (Gởi/Nhận). Có thể là quá trình lặp và chỉ dừng lại khi Server đóng kết nối hoặc Client đóng kết nối.</a:t>
            </a:r>
          </a:p>
          <a:p>
            <a:pPr lvl="1">
              <a:spcBef>
                <a:spcPct val="0"/>
              </a:spcBef>
              <a:buFont typeface="Wingdings" panose="05000000000000000000" pitchFamily="2" charset="2"/>
              <a:buChar char="ü"/>
            </a:pPr>
            <a:r>
              <a:rPr lang="en-US" altLang="vi-VN" sz="2400">
                <a:solidFill>
                  <a:srgbClr val="FF0000"/>
                </a:solidFill>
              </a:rPr>
              <a:t>B4</a:t>
            </a:r>
            <a:r>
              <a:rPr lang="en-US" altLang="vi-VN" sz="2400"/>
              <a:t>: Đóng kết nối (Đóng Socket Client) </a:t>
            </a:r>
          </a:p>
          <a:p>
            <a:pPr lvl="1">
              <a:spcBef>
                <a:spcPct val="0"/>
              </a:spcBef>
              <a:buFontTx/>
              <a:buNone/>
            </a:pPr>
            <a:r>
              <a:rPr lang="en-US" altLang="vi-VN" sz="2400"/>
              <a:t>	  </a:t>
            </a:r>
            <a:r>
              <a:rPr lang="en-US" altLang="vi-VN" sz="2400" i="1"/>
              <a:t>Lưu ý</a:t>
            </a:r>
            <a:r>
              <a:rPr lang="en-US" altLang="vi-VN" sz="2400"/>
              <a:t>: B4 Có thể bắt buộc. </a:t>
            </a:r>
          </a:p>
          <a:p>
            <a:pPr>
              <a:spcBef>
                <a:spcPct val="0"/>
              </a:spcBef>
              <a:buFontTx/>
              <a:buNone/>
            </a:pPr>
            <a:r>
              <a:rPr lang="en-US" altLang="vi-VN" sz="2400">
                <a:solidFill>
                  <a:srgbClr val="0000CC"/>
                </a:solidFill>
              </a:rPr>
              <a:t> </a:t>
            </a:r>
          </a:p>
          <a:p>
            <a:pPr>
              <a:spcBef>
                <a:spcPct val="0"/>
              </a:spcBef>
            </a:pPr>
            <a:endParaRPr lang="en-US" altLang="vi-VN" sz="2400">
              <a:solidFill>
                <a:srgbClr val="0000CC"/>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vi-VN" sz="2400">
              <a:solidFill>
                <a:srgbClr val="0000CC"/>
              </a:solidFill>
            </a:endParaRPr>
          </a:p>
        </p:txBody>
      </p:sp>
      <p:pic>
        <p:nvPicPr>
          <p:cNvPr id="96259"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626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626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Ưu và nhược của Giao tiếp bằng Socket</a:t>
            </a:r>
          </a:p>
        </p:txBody>
      </p:sp>
      <p:sp>
        <p:nvSpPr>
          <p:cNvPr id="96263" name="Rectangle 3"/>
          <p:cNvSpPr>
            <a:spLocks noChangeArrowheads="1"/>
          </p:cNvSpPr>
          <p:nvPr/>
        </p:nvSpPr>
        <p:spPr bwMode="auto">
          <a:xfrm>
            <a:off x="533400" y="1701800"/>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endParaRPr lang="en-US" altLang="vi-VN" sz="2400">
              <a:solidFill>
                <a:srgbClr val="0000CC"/>
              </a:solidFill>
            </a:endParaRPr>
          </a:p>
        </p:txBody>
      </p:sp>
      <p:sp>
        <p:nvSpPr>
          <p:cNvPr id="9" name="Rectangle 3"/>
          <p:cNvSpPr>
            <a:spLocks noChangeArrowheads="1"/>
          </p:cNvSpPr>
          <p:nvPr/>
        </p:nvSpPr>
        <p:spPr bwMode="auto">
          <a:xfrm>
            <a:off x="228600" y="1681163"/>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68580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vi-VN" altLang="vi-VN" sz="2400">
                <a:solidFill>
                  <a:srgbClr val="0000CC"/>
                </a:solidFill>
              </a:rPr>
              <a:t>Ư</a:t>
            </a:r>
            <a:r>
              <a:rPr lang="en-US" altLang="vi-VN" sz="2400">
                <a:solidFill>
                  <a:srgbClr val="0000CC"/>
                </a:solidFill>
              </a:rPr>
              <a:t>u điểm </a:t>
            </a:r>
          </a:p>
          <a:p>
            <a:pPr>
              <a:spcBef>
                <a:spcPct val="0"/>
              </a:spcBef>
              <a:buFont typeface="Wingdings" panose="05000000000000000000" pitchFamily="2" charset="2"/>
              <a:buChar char="ü"/>
            </a:pPr>
            <a:r>
              <a:rPr lang="en-US" altLang="vi-VN" sz="2400"/>
              <a:t>So với các kỹ thuật giao tiếp giữa các máy tính (</a:t>
            </a:r>
            <a:r>
              <a:rPr lang="en-US" altLang="vi-VN" sz="2400" i="1"/>
              <a:t>Signal, Pipe, Message, Shared memory</a:t>
            </a:r>
            <a:r>
              <a:rPr lang="en-US" altLang="vi-VN" sz="2400"/>
              <a:t>) thì Socket tối ưu hơn vì có thể truyền dữ liệu ở định dạng bất kỳ ( file văn bản, âm thanh, hình ảnh hoặc video v.v…) </a:t>
            </a:r>
          </a:p>
          <a:p>
            <a:pPr lvl="1" algn="just">
              <a:spcBef>
                <a:spcPct val="0"/>
              </a:spcBef>
              <a:buFont typeface="Wingdings" panose="05000000000000000000" pitchFamily="2" charset="2"/>
              <a:buChar char="ü"/>
            </a:pPr>
            <a:r>
              <a:rPr lang="en-US" altLang="vi-VN" sz="2400"/>
              <a:t>Cài đặt và thực hiện dễ dàng vì được sự hỗ trợ của các thư viên có sẵn tong các ngôn ngữ lập trình</a:t>
            </a:r>
          </a:p>
          <a:p>
            <a:pPr>
              <a:spcBef>
                <a:spcPct val="0"/>
              </a:spcBef>
            </a:pPr>
            <a:r>
              <a:rPr lang="en-US" altLang="vi-VN" sz="2400">
                <a:solidFill>
                  <a:srgbClr val="0000CC"/>
                </a:solidFill>
              </a:rPr>
              <a:t>Nhược điểm </a:t>
            </a:r>
          </a:p>
          <a:p>
            <a:pPr lvl="1" algn="just">
              <a:spcBef>
                <a:spcPct val="0"/>
              </a:spcBef>
              <a:buFont typeface="Wingdings" panose="05000000000000000000" pitchFamily="2" charset="2"/>
              <a:buChar char="ü"/>
            </a:pPr>
            <a:r>
              <a:rPr lang="en-US" altLang="vi-VN" sz="2400"/>
              <a:t>Vì bộ nhớ Socket hạn chế nên đối với các dịch vụ mà yêu nhiều kết nối từ Client (vài trăm nghìn, đến triệu kết nối) thì Socket không hoạt động được </a:t>
            </a:r>
            <a:r>
              <a:rPr lang="en-US" altLang="vi-VN" sz="2400">
                <a:sym typeface="Wingdings" panose="05000000000000000000" pitchFamily="2" charset="2"/>
              </a:rPr>
              <a:t> Các dịch vụ Web thì người ta không sử dụng Socket hoặc thay thế Socket bằng WebSocket </a:t>
            </a:r>
            <a:endParaRPr lang="en-US" altLang="vi-VN" sz="2400"/>
          </a:p>
          <a:p>
            <a:pPr>
              <a:spcBef>
                <a:spcPct val="0"/>
              </a:spcBef>
              <a:buFontTx/>
              <a:buNone/>
            </a:pPr>
            <a:r>
              <a:rPr lang="en-US" altLang="vi-VN" sz="2400">
                <a:solidFill>
                  <a:srgbClr val="0000CC"/>
                </a:solidFill>
              </a:rPr>
              <a:t> </a:t>
            </a:r>
          </a:p>
          <a:p>
            <a:pPr>
              <a:spcBef>
                <a:spcPct val="0"/>
              </a:spcBef>
              <a:buFont typeface="Wingdings" panose="05000000000000000000" pitchFamily="2" charset="2"/>
              <a:buChar char="ü"/>
            </a:pPr>
            <a:endParaRPr lang="en-US" altLang="vi-VN" sz="2400">
              <a:solidFill>
                <a:srgbClr val="0000CC"/>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381000" y="1549400"/>
            <a:ext cx="8229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vi-VN" sz="2400">
              <a:solidFill>
                <a:srgbClr val="0000CC"/>
              </a:solidFill>
            </a:endParaRPr>
          </a:p>
        </p:txBody>
      </p:sp>
      <p:pic>
        <p:nvPicPr>
          <p:cNvPr id="97283"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728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LẬP TRÌNH GIAO TIẾP</a:t>
            </a:r>
          </a:p>
        </p:txBody>
      </p:sp>
      <p:sp>
        <p:nvSpPr>
          <p:cNvPr id="9728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Ưu và nhược của Giao tiếp bằng Socket</a:t>
            </a:r>
          </a:p>
        </p:txBody>
      </p:sp>
      <p:sp>
        <p:nvSpPr>
          <p:cNvPr id="97287" name="Rectangle 3"/>
          <p:cNvSpPr>
            <a:spLocks noChangeArrowheads="1"/>
          </p:cNvSpPr>
          <p:nvPr/>
        </p:nvSpPr>
        <p:spPr bwMode="auto">
          <a:xfrm>
            <a:off x="533400" y="1701800"/>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endParaRPr lang="en-US" altLang="vi-VN" sz="2400">
              <a:solidFill>
                <a:srgbClr val="0000CC"/>
              </a:solidFill>
            </a:endParaRPr>
          </a:p>
        </p:txBody>
      </p:sp>
      <p:sp>
        <p:nvSpPr>
          <p:cNvPr id="9" name="Rectangle 3"/>
          <p:cNvSpPr>
            <a:spLocks noChangeArrowheads="1"/>
          </p:cNvSpPr>
          <p:nvPr/>
        </p:nvSpPr>
        <p:spPr bwMode="auto">
          <a:xfrm>
            <a:off x="228600" y="1681163"/>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62865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a:solidFill>
                  <a:srgbClr val="0000CC"/>
                </a:solidFill>
              </a:rPr>
              <a:t>Nhược điểm (tt)</a:t>
            </a:r>
          </a:p>
          <a:p>
            <a:pPr lvl="1" algn="just">
              <a:spcBef>
                <a:spcPct val="0"/>
              </a:spcBef>
              <a:buFont typeface="Wingdings" panose="05000000000000000000" pitchFamily="2" charset="2"/>
              <a:buChar char="ü"/>
            </a:pPr>
            <a:r>
              <a:rPr lang="en-US" altLang="vi-VN" sz="2400"/>
              <a:t>Phù hợp với môi trường tập, hạn chế với môi trường phân tán.</a:t>
            </a:r>
          </a:p>
          <a:p>
            <a:pPr>
              <a:spcBef>
                <a:spcPct val="0"/>
              </a:spcBef>
              <a:buFontTx/>
              <a:buNone/>
            </a:pPr>
            <a:r>
              <a:rPr lang="en-US" altLang="vi-VN" sz="2400">
                <a:solidFill>
                  <a:srgbClr val="0000CC"/>
                </a:solidFill>
              </a:rPr>
              <a:t> </a:t>
            </a:r>
          </a:p>
          <a:p>
            <a:pPr>
              <a:spcBef>
                <a:spcPct val="0"/>
              </a:spcBef>
              <a:buFont typeface="Wingdings" panose="05000000000000000000" pitchFamily="2" charset="2"/>
              <a:buChar char="ü"/>
            </a:pPr>
            <a:endParaRPr lang="en-US" altLang="vi-VN" sz="2400">
              <a:solidFill>
                <a:srgbClr val="0000CC"/>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488950" y="1143000"/>
            <a:ext cx="8229600" cy="1371600"/>
          </a:xfrm>
          <a:prstGeom prst="rect">
            <a:avLst/>
          </a:prstGeom>
          <a:noFill/>
          <a:ln w="9525">
            <a:noFill/>
            <a:miter lim="800000"/>
            <a:headEnd/>
            <a:tailEnd/>
          </a:ln>
        </p:spPr>
        <p:txBody>
          <a:bodyPr anchor="ctr"/>
          <a:lstStyle/>
          <a:p>
            <a:pPr algn="just">
              <a:defRPr/>
            </a:pPr>
            <a:endParaRPr lang="en-US" sz="2000" kern="0" dirty="0">
              <a:solidFill>
                <a:schemeClr val="tx2"/>
              </a:solidFill>
              <a:latin typeface="+mj-lt"/>
              <a:ea typeface="+mj-ea"/>
              <a:cs typeface="+mj-cs"/>
            </a:endParaRPr>
          </a:p>
        </p:txBody>
      </p:sp>
      <p:pic>
        <p:nvPicPr>
          <p:cNvPr id="983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pic>
        <p:nvPicPr>
          <p:cNvPr id="9830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26670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0" name="Rectangle 7"/>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TÀI LIỆU THAM KHẢO</a:t>
            </a:r>
          </a:p>
        </p:txBody>
      </p:sp>
      <p:sp>
        <p:nvSpPr>
          <p:cNvPr id="98311" name="Rectangle 2"/>
          <p:cNvSpPr>
            <a:spLocks noChangeArrowheads="1"/>
          </p:cNvSpPr>
          <p:nvPr/>
        </p:nvSpPr>
        <p:spPr bwMode="auto">
          <a:xfrm>
            <a:off x="455613" y="1212850"/>
            <a:ext cx="8201025"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800"/>
              <a:t>[1]. Colin J. Fidge (February 1988). </a:t>
            </a:r>
            <a:r>
              <a:rPr lang="en-US" altLang="vi-VN" sz="1800">
                <a:hlinkClick r:id="rId5"/>
              </a:rPr>
              <a:t>"Timestamps in Message-Passing Systems That Preserve the Partial Ordering</a:t>
            </a:r>
            <a:r>
              <a:rPr lang="en-US" altLang="vi-VN" sz="1800" u="sng">
                <a:hlinkClick r:id="rId5"/>
              </a:rPr>
              <a:t>"</a:t>
            </a:r>
            <a:r>
              <a:rPr lang="en-US" altLang="vi-VN" sz="1800"/>
              <a:t>. In K. Raymond (Ed.). </a:t>
            </a:r>
            <a:r>
              <a:rPr lang="en-US" altLang="vi-VN" sz="1800" i="1"/>
              <a:t>Proc. of the 11th Australian Computer Science Conference (ACSC'88)</a:t>
            </a:r>
            <a:r>
              <a:rPr lang="en-US" altLang="vi-VN" sz="1800"/>
              <a:t>. pp. 56–66. Retrieved 2009-02-13.</a:t>
            </a:r>
          </a:p>
          <a:p>
            <a:pPr>
              <a:spcBef>
                <a:spcPts val="600"/>
              </a:spcBef>
              <a:buFontTx/>
              <a:buNone/>
            </a:pPr>
            <a:r>
              <a:rPr lang="en-US" altLang="vi-VN" sz="1800"/>
              <a:t>[2].Mattern, F. (October 1988), </a:t>
            </a:r>
            <a:r>
              <a:rPr lang="en-US" altLang="vi-VN" sz="1800">
                <a:solidFill>
                  <a:srgbClr val="009999"/>
                </a:solidFill>
              </a:rPr>
              <a:t>"Virtual Time and Global States of Distributed Systems", </a:t>
            </a:r>
            <a:r>
              <a:rPr lang="en-US" altLang="vi-VN" sz="1800"/>
              <a:t>in Cosnard, M., </a:t>
            </a:r>
            <a:r>
              <a:rPr lang="en-US" altLang="vi-VN" sz="1800" i="1"/>
              <a:t>Proc. Workshop on Parallel and Distributed Algorithms</a:t>
            </a:r>
            <a:r>
              <a:rPr lang="en-US" altLang="vi-VN" sz="1800"/>
              <a:t>, Chateau de Bonas, France: Elsevier, pp. 215–226</a:t>
            </a:r>
          </a:p>
          <a:p>
            <a:pPr>
              <a:spcBef>
                <a:spcPts val="600"/>
              </a:spcBef>
              <a:buFontTx/>
              <a:buNone/>
            </a:pPr>
            <a:r>
              <a:rPr lang="en-US" altLang="vi-VN" sz="1800"/>
              <a:t>[3].lmeida, Paulo; Baquero, Carlos; Fonte, Victor (2008), </a:t>
            </a:r>
            <a:r>
              <a:rPr lang="en-US" altLang="vi-VN" sz="1800">
                <a:hlinkClick r:id="rId6"/>
              </a:rPr>
              <a:t>"Interval Tree Clocks: A Logical Clock for Dynamic Systems"</a:t>
            </a:r>
            <a:r>
              <a:rPr lang="en-US" altLang="vi-VN" sz="1800"/>
              <a:t>, in Baker, Theodore P.; Bui, Alain; Tixeuil, Sébastien, </a:t>
            </a:r>
            <a:r>
              <a:rPr lang="en-US" altLang="vi-VN" sz="1800" i="1"/>
              <a:t>Principles of Distributed Systems</a:t>
            </a:r>
            <a:r>
              <a:rPr lang="en-US" altLang="vi-VN" sz="1800"/>
              <a:t>, Lecture Notes in Computer Science, 5401, Springer-Verlag, Lecture Notes in Computer Science, pp. 259–274</a:t>
            </a:r>
          </a:p>
          <a:p>
            <a:pPr>
              <a:spcBef>
                <a:spcPts val="600"/>
              </a:spcBef>
              <a:buFontTx/>
              <a:buNone/>
            </a:pPr>
            <a:r>
              <a:rPr lang="en-US" altLang="vi-VN" sz="1800"/>
              <a:t>[4]. Torres-Rojas, Francisco; Ahamad, Mustaque (1999), </a:t>
            </a:r>
            <a:r>
              <a:rPr lang="en-US" altLang="vi-VN" sz="1800">
                <a:solidFill>
                  <a:srgbClr val="009999"/>
                </a:solidFill>
              </a:rPr>
              <a:t>"Plausible clocks: constant size logical clocks for distributed systems", </a:t>
            </a:r>
            <a:r>
              <a:rPr lang="en-US" altLang="vi-VN" sz="1800"/>
              <a:t>Distributed Computing (Springer Verlag) 12 (4): 179–195</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488950" y="1143000"/>
            <a:ext cx="8229600" cy="1371600"/>
          </a:xfrm>
          <a:prstGeom prst="rect">
            <a:avLst/>
          </a:prstGeom>
          <a:noFill/>
          <a:ln w="9525">
            <a:noFill/>
            <a:miter lim="800000"/>
            <a:headEnd/>
            <a:tailEnd/>
          </a:ln>
        </p:spPr>
        <p:txBody>
          <a:bodyPr anchor="ctr"/>
          <a:lstStyle/>
          <a:p>
            <a:pPr algn="just">
              <a:defRPr/>
            </a:pPr>
            <a:endParaRPr lang="en-US" sz="2000" kern="0" dirty="0">
              <a:solidFill>
                <a:schemeClr val="tx2"/>
              </a:solidFill>
              <a:latin typeface="+mj-lt"/>
              <a:ea typeface="+mj-ea"/>
              <a:cs typeface="+mj-cs"/>
            </a:endParaRPr>
          </a:p>
        </p:txBody>
      </p:sp>
      <p:pic>
        <p:nvPicPr>
          <p:cNvPr id="1003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pic>
        <p:nvPicPr>
          <p:cNvPr id="1003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26670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Rectangle 7"/>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TÀI LIỆU THAM KHẢO</a:t>
            </a:r>
          </a:p>
        </p:txBody>
      </p:sp>
      <p:sp>
        <p:nvSpPr>
          <p:cNvPr id="100359" name="Rectangle 5"/>
          <p:cNvSpPr>
            <a:spLocks noChangeArrowheads="1"/>
          </p:cNvSpPr>
          <p:nvPr/>
        </p:nvSpPr>
        <p:spPr bwMode="auto">
          <a:xfrm>
            <a:off x="455613" y="1212850"/>
            <a:ext cx="8201025"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800"/>
              <a:t>[5]. S. Mullender ed., </a:t>
            </a:r>
            <a:r>
              <a:rPr lang="en-US" altLang="vi-VN" sz="1800">
                <a:solidFill>
                  <a:srgbClr val="009999"/>
                </a:solidFill>
              </a:rPr>
              <a:t>"</a:t>
            </a:r>
            <a:r>
              <a:rPr lang="en-US" altLang="vi-VN" sz="1800" i="1">
                <a:solidFill>
                  <a:srgbClr val="009999"/>
                </a:solidFill>
              </a:rPr>
              <a:t>Distributed Systems</a:t>
            </a:r>
            <a:r>
              <a:rPr lang="en-US" altLang="vi-VN" sz="1800">
                <a:solidFill>
                  <a:srgbClr val="009999"/>
                </a:solidFill>
              </a:rPr>
              <a:t>", </a:t>
            </a:r>
            <a:r>
              <a:rPr lang="en-US" altLang="vi-VN" sz="1800"/>
              <a:t>2nd ed., Addison-Wesley, 1993 </a:t>
            </a:r>
            <a:endParaRPr lang="en-US" altLang="vi-VN" sz="1800" i="1"/>
          </a:p>
          <a:p>
            <a:pPr>
              <a:spcBef>
                <a:spcPts val="600"/>
              </a:spcBef>
              <a:spcAft>
                <a:spcPts val="600"/>
              </a:spcAft>
              <a:buFontTx/>
              <a:buNone/>
            </a:pPr>
            <a:r>
              <a:rPr lang="en-US" altLang="vi-VN" sz="1800"/>
              <a:t>[6]. Jie Wu, </a:t>
            </a:r>
            <a:r>
              <a:rPr lang="en-US" altLang="vi-VN" sz="1800">
                <a:solidFill>
                  <a:srgbClr val="009999"/>
                </a:solidFill>
              </a:rPr>
              <a:t>"</a:t>
            </a:r>
            <a:r>
              <a:rPr lang="en-US" altLang="vi-VN" sz="1800" i="1">
                <a:solidFill>
                  <a:srgbClr val="009999"/>
                </a:solidFill>
              </a:rPr>
              <a:t>Distributed Systems Design</a:t>
            </a:r>
            <a:r>
              <a:rPr lang="en-US" altLang="vi-VN" sz="1800"/>
              <a:t>", Addison-Wesley, 2008 </a:t>
            </a:r>
            <a:r>
              <a:rPr lang="en-US" altLang="vi-VN" sz="1800" i="1"/>
              <a:t> </a:t>
            </a:r>
            <a:endParaRPr lang="en-US" altLang="vi-VN" sz="1800"/>
          </a:p>
          <a:p>
            <a:pPr>
              <a:spcBef>
                <a:spcPct val="0"/>
              </a:spcBef>
              <a:buFontTx/>
              <a:buNone/>
            </a:pPr>
            <a:r>
              <a:rPr lang="en-US" altLang="vi-VN" sz="1800"/>
              <a:t>[7].  G. Coulouris, J. Dollimore, T. Kinberg</a:t>
            </a:r>
            <a:r>
              <a:rPr lang="en-US" altLang="vi-VN" sz="1800" i="1"/>
              <a:t>, </a:t>
            </a:r>
            <a:r>
              <a:rPr lang="en-US" altLang="vi-VN" sz="1800" i="1">
                <a:solidFill>
                  <a:srgbClr val="009999"/>
                </a:solidFill>
              </a:rPr>
              <a:t>"Distributed systems : Conceptand  Design</a:t>
            </a:r>
            <a:r>
              <a:rPr lang="en-US" altLang="vi-VN" sz="1800">
                <a:solidFill>
                  <a:srgbClr val="009999"/>
                </a:solidFill>
              </a:rPr>
              <a:t>“</a:t>
            </a:r>
            <a:r>
              <a:rPr lang="en-US" altLang="vi-VN" sz="1800"/>
              <a:t>, Australia. IASTED, ACTA Press</a:t>
            </a:r>
          </a:p>
          <a:p>
            <a:pPr>
              <a:spcBef>
                <a:spcPct val="0"/>
              </a:spcBef>
              <a:buFontTx/>
              <a:buNone/>
            </a:pPr>
            <a:r>
              <a:rPr lang="en-US" altLang="vi-VN" sz="180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4" descr="wifi_bann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76200"/>
            <a:ext cx="91598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pic>
        <p:nvPicPr>
          <p:cNvPr id="10240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988" y="4610100"/>
            <a:ext cx="28717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6"/>
          <p:cNvSpPr>
            <a:spLocks noChangeArrowheads="1"/>
          </p:cNvSpPr>
          <p:nvPr/>
        </p:nvSpPr>
        <p:spPr bwMode="auto">
          <a:xfrm>
            <a:off x="457200" y="30861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KẾT THÚC CHƯƠNG II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9"/>
          <p:cNvGrpSpPr>
            <a:grpSpLocks/>
          </p:cNvGrpSpPr>
          <p:nvPr/>
        </p:nvGrpSpPr>
        <p:grpSpPr bwMode="auto">
          <a:xfrm>
            <a:off x="15875" y="6413500"/>
            <a:ext cx="1447800" cy="412750"/>
            <a:chOff x="-1392" y="4020"/>
            <a:chExt cx="912" cy="260"/>
          </a:xfrm>
        </p:grpSpPr>
        <p:pic>
          <p:nvPicPr>
            <p:cNvPr id="1331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1331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MÔ HÌNH KẾT NỐI</a:t>
            </a:r>
          </a:p>
        </p:txBody>
      </p:sp>
      <p:sp>
        <p:nvSpPr>
          <p:cNvPr id="13316" name="Text Box 4"/>
          <p:cNvSpPr txBox="1">
            <a:spLocks noChangeArrowheads="1"/>
          </p:cNvSpPr>
          <p:nvPr/>
        </p:nvSpPr>
        <p:spPr bwMode="auto">
          <a:xfrm>
            <a:off x="304800" y="1601788"/>
            <a:ext cx="8458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a:t>
            </a:r>
            <a:r>
              <a:rPr lang="en-US" altLang="vi-VN" sz="2400" b="1">
                <a:solidFill>
                  <a:srgbClr val="0000CC"/>
                </a:solidFill>
              </a:rPr>
              <a:t>Chuyển mạch gói</a:t>
            </a:r>
            <a:r>
              <a:rPr lang="en-US" altLang="vi-VN" sz="2400">
                <a:solidFill>
                  <a:srgbClr val="0000CC"/>
                </a:solidFill>
              </a:rPr>
              <a:t> (</a:t>
            </a:r>
            <a:r>
              <a:rPr lang="en-US" altLang="vi-VN" sz="2400">
                <a:solidFill>
                  <a:srgbClr val="0000CC"/>
                </a:solidFill>
                <a:ea typeface="ＭＳ Ｐゴシック" panose="020B0600070205080204" pitchFamily="34" charset="-128"/>
              </a:rPr>
              <a:t>Package - Switched</a:t>
            </a:r>
            <a:r>
              <a:rPr lang="en-US" altLang="vi-VN" sz="2400">
                <a:solidFill>
                  <a:srgbClr val="0000CC"/>
                </a:solidFill>
              </a:rPr>
              <a:t>)</a:t>
            </a:r>
            <a:r>
              <a:rPr lang="en-US" altLang="vi-VN" sz="2400"/>
              <a:t>: </a:t>
            </a:r>
          </a:p>
          <a:p>
            <a:pPr algn="just">
              <a:spcBef>
                <a:spcPct val="0"/>
              </a:spcBef>
              <a:buFontTx/>
              <a:buNone/>
            </a:pPr>
            <a:r>
              <a:rPr lang="en-US" altLang="vi-VN" sz="2400"/>
              <a:t>+sử dụng nhiều kênh truyền khác nhau </a:t>
            </a:r>
            <a:r>
              <a:rPr lang="en-US" altLang="vi-VN" sz="2400">
                <a:sym typeface="Wingdings" panose="05000000000000000000" pitchFamily="2" charset="2"/>
              </a:rPr>
              <a:t> thất lạc gói tin trên đường truyền. Trường hợp gói tin mất quá nhiều  máy nhận sẽ không thể nhận được thông tin gởi (Checksum Err)</a:t>
            </a:r>
          </a:p>
          <a:p>
            <a:pPr algn="just">
              <a:spcBef>
                <a:spcPct val="0"/>
              </a:spcBef>
              <a:buFontTx/>
              <a:buNone/>
            </a:pPr>
            <a:r>
              <a:rPr lang="en-US" altLang="vi-VN" sz="2400">
                <a:sym typeface="Wingdings" panose="05000000000000000000" pitchFamily="2" charset="2"/>
              </a:rPr>
              <a:t> + </a:t>
            </a:r>
            <a:r>
              <a:rPr lang="en-US" altLang="vi-VN" sz="2400"/>
              <a:t>dữ liệu được truyền đi không ở thời gian thực.</a:t>
            </a:r>
          </a:p>
          <a:p>
            <a:pPr marL="0" lvl="1" algn="just">
              <a:spcBef>
                <a:spcPct val="0"/>
              </a:spcBef>
              <a:buFontTx/>
              <a:buNone/>
            </a:pPr>
            <a:r>
              <a:rPr lang="en-US" altLang="vi-VN" sz="2400"/>
              <a:t> +độ trễ (</a:t>
            </a:r>
            <a:r>
              <a:rPr lang="en-US" altLang="vi-VN" sz="2400">
                <a:ea typeface="ＭＳ Ｐゴシック" panose="020B0600070205080204" pitchFamily="34" charset="-128"/>
              </a:rPr>
              <a:t>latency</a:t>
            </a:r>
            <a:r>
              <a:rPr lang="en-US" altLang="vi-VN" sz="2400"/>
              <a:t>) lớn</a:t>
            </a:r>
          </a:p>
          <a:p>
            <a:pPr marL="0" lvl="1" algn="just">
              <a:spcBef>
                <a:spcPct val="0"/>
              </a:spcBef>
              <a:buFontTx/>
              <a:buNone/>
            </a:pPr>
            <a:r>
              <a:rPr lang="en-US" altLang="vi-VN" sz="2400"/>
              <a:t> +tín hiệu truyền dạng số: 01010…1010100</a:t>
            </a:r>
          </a:p>
          <a:p>
            <a:pPr algn="just">
              <a:spcBef>
                <a:spcPct val="0"/>
              </a:spcBef>
              <a:buFontTx/>
              <a:buNone/>
            </a:pPr>
            <a:r>
              <a:rPr lang="en-US" altLang="vi-VN" sz="2400"/>
              <a:t>  Ví dụ: Mạng </a:t>
            </a:r>
            <a:r>
              <a:rPr lang="en-US" altLang="vi-VN" sz="2400">
                <a:hlinkClick r:id="rId4"/>
              </a:rPr>
              <a:t>Wide Area Network (WAN)</a:t>
            </a:r>
            <a:r>
              <a:rPr lang="en-US" altLang="vi-VN" sz="2400"/>
              <a:t> and </a:t>
            </a:r>
            <a:r>
              <a:rPr lang="en-US" altLang="vi-VN" sz="2400">
                <a:hlinkClick r:id="rId5"/>
              </a:rPr>
              <a:t>Frame Relay</a:t>
            </a:r>
            <a:r>
              <a:rPr lang="en-US" altLang="vi-VN" sz="2400"/>
              <a:t> dựa trên chuyển mạch gói</a:t>
            </a:r>
          </a:p>
          <a:p>
            <a:pPr algn="just">
              <a:spcBef>
                <a:spcPct val="0"/>
              </a:spcBef>
              <a:buFontTx/>
              <a:buNone/>
            </a:pPr>
            <a:r>
              <a:rPr lang="en-US" altLang="vi-VN" sz="2400"/>
              <a:t>  + Các ứng dụng phát triển trên hạ tầng Internet (</a:t>
            </a:r>
            <a:r>
              <a:rPr lang="en-US" altLang="vi-VN" sz="2400">
                <a:hlinkClick r:id="rId6"/>
              </a:rPr>
              <a:t>e-mail</a:t>
            </a:r>
            <a:r>
              <a:rPr lang="en-US" altLang="vi-VN" sz="2400"/>
              <a:t>,  các ứng dụng Web v.v...)</a:t>
            </a:r>
          </a:p>
          <a:p>
            <a:pPr algn="just">
              <a:spcBef>
                <a:spcPct val="0"/>
              </a:spcBef>
              <a:buFontTx/>
              <a:buNone/>
            </a:pPr>
            <a:r>
              <a:rPr lang="en-US" altLang="vi-VN" sz="2400"/>
              <a:t>Do giá thành của mạch kênh cao hơn rất nhiều so với mạch gói </a:t>
            </a:r>
            <a:r>
              <a:rPr lang="en-US" altLang="vi-VN" sz="2400">
                <a:sym typeface="Wingdings" panose="05000000000000000000" pitchFamily="2" charset="2"/>
              </a:rPr>
              <a:t> chuyển đổi nhiều ứng qua mạch gói.</a:t>
            </a:r>
            <a:endParaRPr lang="en-US" altLang="vi-VN" sz="2400"/>
          </a:p>
          <a:p>
            <a:pPr algn="just">
              <a:spcBef>
                <a:spcPct val="0"/>
              </a:spcBef>
              <a:buFontTx/>
              <a:buNone/>
            </a:pPr>
            <a:endParaRPr lang="en-US" altLang="vi-VN" sz="2400"/>
          </a:p>
          <a:p>
            <a:pPr algn="just">
              <a:spcBef>
                <a:spcPct val="0"/>
              </a:spcBef>
              <a:buFontTx/>
              <a:buNone/>
            </a:pPr>
            <a:endParaRPr lang="en-US" altLang="vi-VN" sz="2400"/>
          </a:p>
        </p:txBody>
      </p:sp>
      <p:sp>
        <p:nvSpPr>
          <p:cNvPr id="13317" name="Rectangle 49"/>
          <p:cNvSpPr>
            <a:spLocks noChangeArrowheads="1"/>
          </p:cNvSpPr>
          <p:nvPr/>
        </p:nvSpPr>
        <p:spPr bwMode="auto">
          <a:xfrm>
            <a:off x="0" y="1062038"/>
            <a:ext cx="694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Các mô hình kết nối</a:t>
            </a:r>
            <a:endParaRPr lang="en-US" altLang="vi-VN"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nvGrpSpPr>
          <p:cNvPr id="15364" name="Group 29"/>
          <p:cNvGrpSpPr>
            <a:grpSpLocks/>
          </p:cNvGrpSpPr>
          <p:nvPr/>
        </p:nvGrpSpPr>
        <p:grpSpPr bwMode="auto">
          <a:xfrm>
            <a:off x="15875" y="6413500"/>
            <a:ext cx="1447800" cy="412750"/>
            <a:chOff x="-1392" y="4020"/>
            <a:chExt cx="912" cy="260"/>
          </a:xfrm>
        </p:grpSpPr>
        <p:pic>
          <p:nvPicPr>
            <p:cNvPr id="1536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15365" name="Rectangle 66"/>
          <p:cNvSpPr>
            <a:spLocks noChangeArrowheads="1"/>
          </p:cNvSpPr>
          <p:nvPr/>
        </p:nvSpPr>
        <p:spPr bwMode="auto">
          <a:xfrm>
            <a:off x="14288" y="1062038"/>
            <a:ext cx="3567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C3300"/>
                </a:solidFill>
              </a:rPr>
              <a:t>Giao thức </a:t>
            </a:r>
            <a:r>
              <a:rPr lang="en-US" altLang="vi-VN" sz="2400">
                <a:solidFill>
                  <a:srgbClr val="00B050"/>
                </a:solidFill>
              </a:rPr>
              <a:t>(Protocol)</a:t>
            </a:r>
          </a:p>
        </p:txBody>
      </p:sp>
      <p:sp>
        <p:nvSpPr>
          <p:cNvPr id="15366" name="Text Box 4"/>
          <p:cNvSpPr txBox="1">
            <a:spLocks noChangeArrowheads="1"/>
          </p:cNvSpPr>
          <p:nvPr/>
        </p:nvSpPr>
        <p:spPr bwMode="auto">
          <a:xfrm>
            <a:off x="304800" y="1601788"/>
            <a:ext cx="84582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Một tập các </a:t>
            </a:r>
            <a:r>
              <a:rPr lang="en-US" altLang="vi-VN" sz="2400">
                <a:solidFill>
                  <a:srgbClr val="FF0000"/>
                </a:solidFill>
              </a:rPr>
              <a:t>quy tắc </a:t>
            </a:r>
            <a:r>
              <a:rPr lang="en-US" altLang="vi-VN" sz="2400"/>
              <a:t>được sử dụng bởi các </a:t>
            </a:r>
            <a:r>
              <a:rPr lang="en-US" altLang="vi-VN" sz="2400">
                <a:solidFill>
                  <a:srgbClr val="FF0000"/>
                </a:solidFill>
              </a:rPr>
              <a:t>máy tính để giao tiếp </a:t>
            </a:r>
            <a:r>
              <a:rPr lang="en-US" altLang="vi-VN" sz="2400"/>
              <a:t>với nhau thông qua mạng.</a:t>
            </a:r>
          </a:p>
          <a:p>
            <a:pPr algn="just">
              <a:spcBef>
                <a:spcPct val="0"/>
              </a:spcBef>
              <a:buFontTx/>
              <a:buNone/>
            </a:pPr>
            <a:r>
              <a:rPr lang="en-US" altLang="vi-VN" sz="2400">
                <a:ea typeface="ＭＳ Ｐゴシック" panose="020B0600070205080204" pitchFamily="34" charset="-128"/>
              </a:rPr>
              <a:t>Lưu ý: Bản chất của giao thức là các </a:t>
            </a:r>
            <a:r>
              <a:rPr lang="en-US" altLang="vi-VN" sz="2400">
                <a:solidFill>
                  <a:srgbClr val="FF0000"/>
                </a:solidFill>
                <a:ea typeface="ＭＳ Ｐゴシック" panose="020B0600070205080204" pitchFamily="34" charset="-128"/>
              </a:rPr>
              <a:t>thuật toán chuyển đổi định dạng </a:t>
            </a:r>
            <a:r>
              <a:rPr lang="en-US" altLang="vi-VN" sz="2400">
                <a:ea typeface="ＭＳ Ｐゴシック" panose="020B0600070205080204" pitchFamily="34" charset="-128"/>
              </a:rPr>
              <a:t>để phù hợp với mới trường mới.</a:t>
            </a:r>
          </a:p>
          <a:p>
            <a:pPr>
              <a:spcBef>
                <a:spcPct val="0"/>
              </a:spcBef>
            </a:pPr>
            <a:r>
              <a:rPr lang="en-US" altLang="vi-VN" sz="2400"/>
              <a:t>Phần cứng, phần mềm, hoặc sự kết hợp của hai và tồn tại với nhiều cấp độ khác nhau</a:t>
            </a:r>
          </a:p>
          <a:p>
            <a:pPr>
              <a:spcBef>
                <a:spcPct val="0"/>
              </a:spcBef>
            </a:pPr>
            <a:r>
              <a:rPr lang="en-US" altLang="vi-VN" sz="2400">
                <a:ea typeface="ＭＳ Ｐゴシック" panose="020B0600070205080204" pitchFamily="34" charset="-128"/>
              </a:rPr>
              <a:t>Tồn tại ở các lớp khác nhau ở mô hình OSI </a:t>
            </a:r>
          </a:p>
          <a:p>
            <a:pPr>
              <a:spcBef>
                <a:spcPct val="0"/>
              </a:spcBef>
            </a:pPr>
            <a:r>
              <a:rPr lang="en-US" altLang="vi-VN" sz="2400"/>
              <a:t>Các giao thức thường gặp: IP, UDP, TCP, DHCP, HTTP, FTP, Telnet, SSH, POP3, SMTP, IMAP, SOAP, PPP, XML, HTML  v.v…</a:t>
            </a:r>
            <a:r>
              <a:rPr lang="en-US" altLang="vi-VN" sz="2400">
                <a:ea typeface="ＭＳ Ｐゴシック" panose="020B0600070205080204" pitchFamily="34" charset="-128"/>
              </a:rPr>
              <a:t> </a:t>
            </a:r>
          </a:p>
        </p:txBody>
      </p:sp>
      <p:sp>
        <p:nvSpPr>
          <p:cNvPr id="1536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GIAO THỨC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nvGrpSpPr>
          <p:cNvPr id="17414" name="Group 29"/>
          <p:cNvGrpSpPr>
            <a:grpSpLocks/>
          </p:cNvGrpSpPr>
          <p:nvPr/>
        </p:nvGrpSpPr>
        <p:grpSpPr bwMode="auto">
          <a:xfrm>
            <a:off x="15875" y="6413500"/>
            <a:ext cx="1447800" cy="412750"/>
            <a:chOff x="-1392" y="4020"/>
            <a:chExt cx="912" cy="260"/>
          </a:xfrm>
        </p:grpSpPr>
        <p:pic>
          <p:nvPicPr>
            <p:cNvPr id="1741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17415" name="Rectangle 66"/>
          <p:cNvSpPr>
            <a:spLocks noChangeArrowheads="1"/>
          </p:cNvSpPr>
          <p:nvPr/>
        </p:nvSpPr>
        <p:spPr bwMode="auto">
          <a:xfrm>
            <a:off x="14288" y="1062038"/>
            <a:ext cx="1839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ea typeface="ＭＳ Ｐゴシック" panose="020B0600070205080204" pitchFamily="34" charset="-128"/>
              </a:rPr>
              <a:t>Lớp </a:t>
            </a:r>
            <a:r>
              <a:rPr lang="en-US" altLang="vi-VN" sz="2400">
                <a:solidFill>
                  <a:srgbClr val="00B050"/>
                </a:solidFill>
                <a:ea typeface="ＭＳ Ｐゴシック" panose="020B0600070205080204" pitchFamily="34" charset="-128"/>
              </a:rPr>
              <a:t>(Layer)</a:t>
            </a:r>
            <a:endParaRPr lang="en-US" altLang="vi-VN" sz="2400"/>
          </a:p>
        </p:txBody>
      </p:sp>
      <p:sp>
        <p:nvSpPr>
          <p:cNvPr id="17416" name="Text Box 4"/>
          <p:cNvSpPr txBox="1">
            <a:spLocks noChangeArrowheads="1"/>
          </p:cNvSpPr>
          <p:nvPr/>
        </p:nvSpPr>
        <p:spPr bwMode="auto">
          <a:xfrm>
            <a:off x="304800" y="1601788"/>
            <a:ext cx="84582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a:t>
            </a:r>
            <a:r>
              <a:rPr lang="vi-VN" altLang="vi-VN" sz="2400"/>
              <a:t>Để dễ dàng phát triển phần mềm và tối đa hóa tính linh hoạt</a:t>
            </a:r>
            <a:r>
              <a:rPr lang="en-US" altLang="vi-VN" sz="2400"/>
              <a:t> </a:t>
            </a:r>
            <a:r>
              <a:rPr lang="en-US" altLang="vi-VN" sz="2400">
                <a:sym typeface="Wingdings" panose="05000000000000000000" pitchFamily="2" charset="2"/>
              </a:rPr>
              <a:t></a:t>
            </a:r>
            <a:r>
              <a:rPr lang="vi-VN" altLang="vi-VN" sz="2400"/>
              <a:t>Các giao thức mạng thường được tổ chức trong lớp</a:t>
            </a:r>
          </a:p>
          <a:p>
            <a:pPr algn="just">
              <a:spcBef>
                <a:spcPct val="0"/>
              </a:spcBef>
            </a:pPr>
            <a:r>
              <a:rPr lang="en-US" altLang="vi-VN" sz="2400"/>
              <a:t> </a:t>
            </a:r>
            <a:r>
              <a:rPr lang="vi-VN" altLang="vi-VN" sz="2400"/>
              <a:t>Thay thế một lớp mà không cần thay thế các lớp xung quanh</a:t>
            </a:r>
          </a:p>
          <a:p>
            <a:pPr algn="just">
              <a:spcBef>
                <a:spcPct val="0"/>
              </a:spcBef>
            </a:pPr>
            <a:r>
              <a:rPr lang="vi-VN" altLang="vi-VN" sz="2400"/>
              <a:t> </a:t>
            </a:r>
            <a:r>
              <a:rPr lang="en-US" altLang="vi-VN" sz="2400"/>
              <a:t>Mô hình phổ biến nhất cho việc sử dụng giao thức lớp là mô hình tham chiếu OSI</a:t>
            </a:r>
          </a:p>
          <a:p>
            <a:pPr algn="just">
              <a:spcBef>
                <a:spcPct val="0"/>
              </a:spcBef>
            </a:pPr>
            <a:r>
              <a:rPr lang="en-US" altLang="vi-VN" sz="2400"/>
              <a:t> </a:t>
            </a:r>
            <a:r>
              <a:rPr lang="en-US" altLang="vi-VN" sz="1400"/>
              <a:t>Làm việc trên một mô hình lớp của kiến trúc mạng được bắt đầu và Tổ chức tiêu chuẩn quốc tế (ISO) bắt đầu phát triển kiến ​​trúc của nó OSI khuôn khổ. OSI có hai thành phần chính: một mô hình trừu tượng của mạng, được gọi là mô hình tham chiếu cơ bản hoặc mô hình bảy lớp, và một tập hợp các giao thức cụ thể</a:t>
            </a:r>
          </a:p>
          <a:p>
            <a:pPr algn="just">
              <a:spcBef>
                <a:spcPct val="0"/>
              </a:spcBef>
            </a:pPr>
            <a:endParaRPr lang="en-US" altLang="vi-VN" sz="2400"/>
          </a:p>
          <a:p>
            <a:pPr algn="just">
              <a:spcBef>
                <a:spcPct val="0"/>
              </a:spcBef>
            </a:pPr>
            <a:endParaRPr lang="en-US" altLang="vi-VN" sz="2400"/>
          </a:p>
        </p:txBody>
      </p:sp>
      <p:sp>
        <p:nvSpPr>
          <p:cNvPr id="1741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LỚP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1946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MÔ HÌNH THAM CHIẾU OSI</a:t>
            </a:r>
          </a:p>
        </p:txBody>
      </p:sp>
      <p:sp>
        <p:nvSpPr>
          <p:cNvPr id="19461"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Mô hình tham chiếu OSI </a:t>
            </a:r>
            <a:r>
              <a:rPr lang="en-US" altLang="vi-VN" sz="2400">
                <a:solidFill>
                  <a:srgbClr val="009999"/>
                </a:solidFill>
              </a:rPr>
              <a:t>(Open Systems Interconnection)</a:t>
            </a:r>
          </a:p>
        </p:txBody>
      </p:sp>
      <p:sp>
        <p:nvSpPr>
          <p:cNvPr id="19462" name="Rectangle 2"/>
          <p:cNvSpPr>
            <a:spLocks noChangeArrowheads="1"/>
          </p:cNvSpPr>
          <p:nvPr/>
        </p:nvSpPr>
        <p:spPr bwMode="auto">
          <a:xfrm>
            <a:off x="990600" y="1524000"/>
            <a:ext cx="2667000" cy="685800"/>
          </a:xfrm>
          <a:prstGeom prst="rect">
            <a:avLst/>
          </a:prstGeom>
          <a:solidFill>
            <a:srgbClr val="FF33CC"/>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Application</a:t>
            </a:r>
          </a:p>
        </p:txBody>
      </p:sp>
      <p:sp>
        <p:nvSpPr>
          <p:cNvPr id="19463" name="Rectangle 3"/>
          <p:cNvSpPr>
            <a:spLocks noChangeArrowheads="1"/>
          </p:cNvSpPr>
          <p:nvPr/>
        </p:nvSpPr>
        <p:spPr bwMode="auto">
          <a:xfrm>
            <a:off x="990600" y="2209800"/>
            <a:ext cx="2667000" cy="685800"/>
          </a:xfrm>
          <a:prstGeom prst="rect">
            <a:avLst/>
          </a:prstGeom>
          <a:solidFill>
            <a:srgbClr val="9966FF"/>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Presentation</a:t>
            </a:r>
          </a:p>
        </p:txBody>
      </p:sp>
      <p:sp>
        <p:nvSpPr>
          <p:cNvPr id="19464" name="Rectangle 4"/>
          <p:cNvSpPr>
            <a:spLocks noChangeArrowheads="1"/>
          </p:cNvSpPr>
          <p:nvPr/>
        </p:nvSpPr>
        <p:spPr bwMode="auto">
          <a:xfrm>
            <a:off x="990600" y="2895600"/>
            <a:ext cx="2667000" cy="685800"/>
          </a:xfrm>
          <a:prstGeom prst="rect">
            <a:avLst/>
          </a:prstGeom>
          <a:solidFill>
            <a:srgbClr val="0099FF"/>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Session</a:t>
            </a:r>
          </a:p>
        </p:txBody>
      </p:sp>
      <p:sp>
        <p:nvSpPr>
          <p:cNvPr id="19465" name="Rectangle 5"/>
          <p:cNvSpPr>
            <a:spLocks noChangeArrowheads="1"/>
          </p:cNvSpPr>
          <p:nvPr/>
        </p:nvSpPr>
        <p:spPr bwMode="auto">
          <a:xfrm>
            <a:off x="990600" y="3581400"/>
            <a:ext cx="2667000" cy="685800"/>
          </a:xfrm>
          <a:prstGeom prst="rect">
            <a:avLst/>
          </a:prstGeom>
          <a:solidFill>
            <a:srgbClr val="33CC33"/>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Transport</a:t>
            </a:r>
          </a:p>
        </p:txBody>
      </p:sp>
      <p:sp>
        <p:nvSpPr>
          <p:cNvPr id="19466" name="Rectangle 7"/>
          <p:cNvSpPr>
            <a:spLocks noChangeArrowheads="1"/>
          </p:cNvSpPr>
          <p:nvPr/>
        </p:nvSpPr>
        <p:spPr bwMode="auto">
          <a:xfrm>
            <a:off x="990600" y="4962525"/>
            <a:ext cx="2667000" cy="663575"/>
          </a:xfrm>
          <a:prstGeom prst="rect">
            <a:avLst/>
          </a:prstGeom>
          <a:solidFill>
            <a:srgbClr val="FF6600"/>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Data Link</a:t>
            </a:r>
          </a:p>
        </p:txBody>
      </p:sp>
      <p:sp>
        <p:nvSpPr>
          <p:cNvPr id="19467" name="Rectangle 10"/>
          <p:cNvSpPr>
            <a:spLocks noChangeArrowheads="1"/>
          </p:cNvSpPr>
          <p:nvPr/>
        </p:nvSpPr>
        <p:spPr bwMode="auto">
          <a:xfrm>
            <a:off x="990600" y="5638800"/>
            <a:ext cx="2667000" cy="685800"/>
          </a:xfrm>
          <a:prstGeom prst="rect">
            <a:avLst/>
          </a:prstGeom>
          <a:solidFill>
            <a:srgbClr val="FF0000"/>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Physical</a:t>
            </a:r>
          </a:p>
        </p:txBody>
      </p:sp>
      <p:sp>
        <p:nvSpPr>
          <p:cNvPr id="19468" name="Text Box 11"/>
          <p:cNvSpPr txBox="1">
            <a:spLocks noChangeArrowheads="1"/>
          </p:cNvSpPr>
          <p:nvPr/>
        </p:nvSpPr>
        <p:spPr bwMode="auto">
          <a:xfrm>
            <a:off x="533400" y="57912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1</a:t>
            </a:r>
          </a:p>
        </p:txBody>
      </p:sp>
      <p:sp>
        <p:nvSpPr>
          <p:cNvPr id="19469" name="Text Box 12"/>
          <p:cNvSpPr txBox="1">
            <a:spLocks noChangeArrowheads="1"/>
          </p:cNvSpPr>
          <p:nvPr/>
        </p:nvSpPr>
        <p:spPr bwMode="auto">
          <a:xfrm>
            <a:off x="533400" y="51054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2</a:t>
            </a:r>
          </a:p>
        </p:txBody>
      </p:sp>
      <p:sp>
        <p:nvSpPr>
          <p:cNvPr id="19470" name="Text Box 13"/>
          <p:cNvSpPr txBox="1">
            <a:spLocks noChangeArrowheads="1"/>
          </p:cNvSpPr>
          <p:nvPr/>
        </p:nvSpPr>
        <p:spPr bwMode="auto">
          <a:xfrm>
            <a:off x="533400" y="44196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3</a:t>
            </a:r>
          </a:p>
        </p:txBody>
      </p:sp>
      <p:sp>
        <p:nvSpPr>
          <p:cNvPr id="19471" name="Text Box 14"/>
          <p:cNvSpPr txBox="1">
            <a:spLocks noChangeArrowheads="1"/>
          </p:cNvSpPr>
          <p:nvPr/>
        </p:nvSpPr>
        <p:spPr bwMode="auto">
          <a:xfrm>
            <a:off x="533400" y="37338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4</a:t>
            </a:r>
          </a:p>
        </p:txBody>
      </p:sp>
      <p:sp>
        <p:nvSpPr>
          <p:cNvPr id="19472" name="Text Box 15"/>
          <p:cNvSpPr txBox="1">
            <a:spLocks noChangeArrowheads="1"/>
          </p:cNvSpPr>
          <p:nvPr/>
        </p:nvSpPr>
        <p:spPr bwMode="auto">
          <a:xfrm>
            <a:off x="533400" y="30480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5</a:t>
            </a:r>
          </a:p>
        </p:txBody>
      </p:sp>
      <p:sp>
        <p:nvSpPr>
          <p:cNvPr id="19473" name="Text Box 16"/>
          <p:cNvSpPr txBox="1">
            <a:spLocks noChangeArrowheads="1"/>
          </p:cNvSpPr>
          <p:nvPr/>
        </p:nvSpPr>
        <p:spPr bwMode="auto">
          <a:xfrm>
            <a:off x="533400" y="23622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6</a:t>
            </a:r>
          </a:p>
        </p:txBody>
      </p:sp>
      <p:sp>
        <p:nvSpPr>
          <p:cNvPr id="19474" name="Text Box 17"/>
          <p:cNvSpPr txBox="1">
            <a:spLocks noChangeArrowheads="1"/>
          </p:cNvSpPr>
          <p:nvPr/>
        </p:nvSpPr>
        <p:spPr bwMode="auto">
          <a:xfrm>
            <a:off x="533400" y="1600200"/>
            <a:ext cx="40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latin typeface="Verdana" panose="020B0604030504040204" pitchFamily="34" charset="0"/>
                <a:ea typeface="ＭＳ Ｐゴシック" panose="020B0600070205080204" pitchFamily="34" charset="-128"/>
              </a:rPr>
              <a:t>7</a:t>
            </a:r>
          </a:p>
        </p:txBody>
      </p:sp>
      <p:sp>
        <p:nvSpPr>
          <p:cNvPr id="19475" name="Rectangle 6"/>
          <p:cNvSpPr>
            <a:spLocks noChangeArrowheads="1"/>
          </p:cNvSpPr>
          <p:nvPr/>
        </p:nvSpPr>
        <p:spPr bwMode="auto">
          <a:xfrm>
            <a:off x="990600" y="4281488"/>
            <a:ext cx="2667000" cy="685800"/>
          </a:xfrm>
          <a:prstGeom prst="rect">
            <a:avLst/>
          </a:prstGeom>
          <a:solidFill>
            <a:srgbClr val="FFFF00"/>
          </a:solidFill>
          <a:ln w="19050">
            <a:solidFill>
              <a:schemeClr val="tx1"/>
            </a:solidFill>
            <a:miter lim="800000"/>
            <a:headEnd/>
            <a:tailEnd/>
          </a:ln>
          <a:effectLst>
            <a:outerShdw dist="71842" dir="2700000" algn="ctr" rotWithShape="0">
              <a:schemeClr val="bg2"/>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800" b="1">
                <a:latin typeface="Verdana" panose="020B0604030504040204" pitchFamily="34" charset="0"/>
              </a:rPr>
              <a:t>Network</a:t>
            </a:r>
          </a:p>
        </p:txBody>
      </p:sp>
      <p:sp>
        <p:nvSpPr>
          <p:cNvPr id="19476" name="Text Box 6"/>
          <p:cNvSpPr txBox="1">
            <a:spLocks noChangeArrowheads="1"/>
          </p:cNvSpPr>
          <p:nvPr/>
        </p:nvSpPr>
        <p:spPr bwMode="auto">
          <a:xfrm>
            <a:off x="4038600" y="5791200"/>
            <a:ext cx="3962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600">
                <a:latin typeface="Verdana" panose="020B0604030504040204" pitchFamily="34" charset="0"/>
                <a:ea typeface="ＭＳ Ｐゴシック" panose="020B0600070205080204" pitchFamily="34" charset="-128"/>
              </a:rPr>
              <a:t>RS-232, 10BaseT, IEEE 802.11, IEEE 802.15,Bluetooth </a:t>
            </a:r>
            <a:r>
              <a:rPr lang="en-US" altLang="vi-VN" sz="900">
                <a:latin typeface="Verdana" panose="020B0604030504040204" pitchFamily="34" charset="0"/>
                <a:ea typeface="ＭＳ Ｐゴシック" panose="020B0600070205080204" pitchFamily="34" charset="-128"/>
              </a:rPr>
              <a:t>(</a:t>
            </a:r>
            <a:r>
              <a:rPr lang="vi-VN" altLang="vi-VN" sz="900">
                <a:latin typeface="Verdana" panose="020B0604030504040204" pitchFamily="34" charset="0"/>
                <a:ea typeface="ＭＳ Ｐゴシック" panose="020B0600070205080204" pitchFamily="34" charset="-128"/>
              </a:rPr>
              <a:t>Truyền và nhận dữ liệu thô để môi trường truyền thông.</a:t>
            </a:r>
            <a:r>
              <a:rPr lang="en-US" altLang="vi-VN" sz="900">
                <a:latin typeface="Verdana" panose="020B0604030504040204" pitchFamily="34" charset="0"/>
                <a:ea typeface="ＭＳ Ｐゴシック" panose="020B0600070205080204" pitchFamily="34" charset="-128"/>
              </a:rPr>
              <a:t> </a:t>
            </a:r>
            <a:r>
              <a:rPr lang="vi-VN" altLang="vi-VN" sz="900">
                <a:latin typeface="Verdana" panose="020B0604030504040204" pitchFamily="34" charset="0"/>
                <a:ea typeface="ＭＳ Ｐゴシック" panose="020B0600070205080204" pitchFamily="34" charset="-128"/>
              </a:rPr>
              <a:t>Không quan tâm về nội dung</a:t>
            </a:r>
            <a:r>
              <a:rPr lang="en-US" altLang="vi-VN" sz="900">
                <a:latin typeface="Verdana" panose="020B0604030504040204" pitchFamily="34" charset="0"/>
                <a:ea typeface="ＭＳ Ｐゴシック" panose="020B0600070205080204" pitchFamily="34" charset="-128"/>
              </a:rPr>
              <a:t>)</a:t>
            </a:r>
            <a:endParaRPr lang="en-US" altLang="vi-VN" sz="1200">
              <a:latin typeface="Times New Roman" panose="02020603050405020304" pitchFamily="18" charset="0"/>
              <a:ea typeface="ＭＳ Ｐゴシック" panose="020B0600070205080204" pitchFamily="34" charset="-128"/>
            </a:endParaRPr>
          </a:p>
        </p:txBody>
      </p:sp>
      <p:sp>
        <p:nvSpPr>
          <p:cNvPr id="19477" name="Text Box 8"/>
          <p:cNvSpPr txBox="1">
            <a:spLocks noChangeArrowheads="1"/>
          </p:cNvSpPr>
          <p:nvPr/>
        </p:nvSpPr>
        <p:spPr bwMode="auto">
          <a:xfrm>
            <a:off x="4014788" y="5029200"/>
            <a:ext cx="50657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600">
                <a:latin typeface="Verdana" panose="020B0604030504040204" pitchFamily="34" charset="0"/>
                <a:ea typeface="ＭＳ Ｐゴシック" panose="020B0600070205080204" pitchFamily="34" charset="-128"/>
              </a:rPr>
              <a:t>Ethernet MAC, PPP, ATM, Frame Relay, </a:t>
            </a:r>
          </a:p>
          <a:p>
            <a:pPr>
              <a:spcBef>
                <a:spcPct val="0"/>
              </a:spcBef>
              <a:buFontTx/>
              <a:buNone/>
            </a:pPr>
            <a:r>
              <a:rPr lang="en-US" altLang="vi-VN" sz="1600">
                <a:latin typeface="Verdana" panose="020B0604030504040204" pitchFamily="34" charset="0"/>
                <a:ea typeface="ＭＳ Ｐゴシック" panose="020B0600070205080204" pitchFamily="34" charset="-128"/>
              </a:rPr>
              <a:t>PPP, IEEE802.2, IEEE 802.3 </a:t>
            </a:r>
            <a:r>
              <a:rPr lang="en-US" altLang="vi-VN" sz="1100">
                <a:latin typeface="Verdana" panose="020B0604030504040204" pitchFamily="34" charset="0"/>
                <a:ea typeface="ＭＳ Ｐゴシック" panose="020B0600070205080204" pitchFamily="34" charset="-128"/>
              </a:rPr>
              <a:t>(</a:t>
            </a:r>
            <a:r>
              <a:rPr lang="vi-VN" altLang="vi-VN" sz="1100">
                <a:latin typeface="Verdana" panose="020B0604030504040204" pitchFamily="34" charset="0"/>
                <a:ea typeface="ＭＳ Ｐゴシック" panose="020B0600070205080204" pitchFamily="34" charset="-128"/>
              </a:rPr>
              <a:t>Phát hiện và sửa các lỗi.</a:t>
            </a:r>
          </a:p>
          <a:p>
            <a:pPr>
              <a:spcBef>
                <a:spcPct val="0"/>
              </a:spcBef>
              <a:buFontTx/>
              <a:buNone/>
            </a:pPr>
            <a:r>
              <a:rPr lang="vi-VN" altLang="vi-VN" sz="1100">
                <a:latin typeface="Verdana" panose="020B0604030504040204" pitchFamily="34" charset="0"/>
                <a:ea typeface="ＭＳ Ｐゴシック" panose="020B0600070205080204" pitchFamily="34" charset="-128"/>
              </a:rPr>
              <a:t>Tổ chức các dữ liệu thành các gói trước khi đi qua nó xuống</a:t>
            </a:r>
            <a:r>
              <a:rPr lang="en-US" altLang="vi-VN" sz="1100">
                <a:latin typeface="Verdana" panose="020B0604030504040204" pitchFamily="34" charset="0"/>
                <a:ea typeface="ＭＳ Ｐゴシック" panose="020B0600070205080204" pitchFamily="34" charset="-128"/>
              </a:rPr>
              <a:t>)</a:t>
            </a:r>
            <a:endParaRPr lang="en-US" altLang="vi-VN" sz="1600">
              <a:latin typeface="Times New Roman" panose="02020603050405020304" pitchFamily="18" charset="0"/>
              <a:ea typeface="ＭＳ Ｐゴシック" panose="020B0600070205080204" pitchFamily="34" charset="-128"/>
            </a:endParaRPr>
          </a:p>
        </p:txBody>
      </p:sp>
      <p:sp>
        <p:nvSpPr>
          <p:cNvPr id="19478" name="Text Box 8"/>
          <p:cNvSpPr txBox="1">
            <a:spLocks noChangeArrowheads="1"/>
          </p:cNvSpPr>
          <p:nvPr/>
        </p:nvSpPr>
        <p:spPr bwMode="auto">
          <a:xfrm>
            <a:off x="3962400" y="4343400"/>
            <a:ext cx="48942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600">
                <a:latin typeface="Verdana" panose="020B0604030504040204" pitchFamily="34" charset="0"/>
                <a:ea typeface="ＭＳ Ｐゴシック" panose="020B0600070205080204" pitchFamily="34" charset="-128"/>
              </a:rPr>
              <a:t>IP,X25,ICMP, IPSec </a:t>
            </a:r>
            <a:r>
              <a:rPr lang="en-US" altLang="vi-VN" sz="1100">
                <a:latin typeface="Verdana" panose="020B0604030504040204" pitchFamily="34" charset="0"/>
                <a:ea typeface="ＭＳ Ｐゴシック" panose="020B0600070205080204" pitchFamily="34" charset="-128"/>
              </a:rPr>
              <a:t>(</a:t>
            </a:r>
            <a:r>
              <a:rPr lang="vi-VN" altLang="vi-VN" sz="1100">
                <a:latin typeface="Verdana" panose="020B0604030504040204" pitchFamily="34" charset="0"/>
                <a:ea typeface="ＭＳ Ｐゴシック" panose="020B0600070205080204" pitchFamily="34" charset="-128"/>
              </a:rPr>
              <a:t>thông tin tuyến đường đến đích.Quản lý cuộc hành trình của các gói và tìm ra bước truyền trực tiếp </a:t>
            </a:r>
            <a:r>
              <a:rPr lang="en-US" altLang="vi-VN" sz="1100">
                <a:latin typeface="Verdana" panose="020B0604030504040204" pitchFamily="34" charset="0"/>
                <a:ea typeface="ＭＳ Ｐゴシック" panose="020B0600070205080204" pitchFamily="34" charset="-128"/>
              </a:rPr>
              <a:t>)</a:t>
            </a:r>
            <a:endParaRPr lang="en-US" altLang="vi-VN" sz="1600">
              <a:latin typeface="Times New Roman" panose="02020603050405020304" pitchFamily="18" charset="0"/>
              <a:ea typeface="ＭＳ Ｐゴシック" panose="020B0600070205080204" pitchFamily="34" charset="-128"/>
            </a:endParaRPr>
          </a:p>
        </p:txBody>
      </p:sp>
      <p:sp>
        <p:nvSpPr>
          <p:cNvPr id="19479" name="Text Box 8"/>
          <p:cNvSpPr txBox="1">
            <a:spLocks noChangeArrowheads="1"/>
          </p:cNvSpPr>
          <p:nvPr/>
        </p:nvSpPr>
        <p:spPr bwMode="auto">
          <a:xfrm>
            <a:off x="3886200" y="3581400"/>
            <a:ext cx="4191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600">
                <a:latin typeface="Verdana" panose="020B0604030504040204" pitchFamily="34" charset="0"/>
                <a:ea typeface="ＭＳ Ｐゴシック" panose="020B0600070205080204" pitchFamily="34" charset="-128"/>
              </a:rPr>
              <a:t>TCP, UDP </a:t>
            </a:r>
            <a:r>
              <a:rPr lang="en-US" altLang="vi-VN" sz="1100">
                <a:latin typeface="Verdana" panose="020B0604030504040204" pitchFamily="34" charset="0"/>
                <a:ea typeface="ＭＳ Ｐゴシック" panose="020B0600070205080204" pitchFamily="34" charset="-128"/>
              </a:rPr>
              <a:t>(Cung cấp một giao diện thống nhất cho end-end-to thông tin liên lạc.Quản lý kiểm soát dòng chảy)</a:t>
            </a:r>
            <a:endParaRPr lang="en-US" altLang="vi-VN" sz="2400">
              <a:latin typeface="Times New Roman" panose="02020603050405020304" pitchFamily="18" charset="0"/>
              <a:ea typeface="ＭＳ Ｐゴシック" panose="020B0600070205080204" pitchFamily="34" charset="-128"/>
            </a:endParaRPr>
          </a:p>
        </p:txBody>
      </p:sp>
      <p:sp>
        <p:nvSpPr>
          <p:cNvPr id="19480" name="Rectangle 1"/>
          <p:cNvSpPr>
            <a:spLocks noChangeArrowheads="1"/>
          </p:cNvSpPr>
          <p:nvPr/>
        </p:nvSpPr>
        <p:spPr bwMode="auto">
          <a:xfrm>
            <a:off x="3960813" y="2689225"/>
            <a:ext cx="51593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600">
                <a:latin typeface="Verdana" panose="020B0604030504040204" pitchFamily="34" charset="0"/>
              </a:rPr>
              <a:t>HTTP 1.1, SSL, NetBIOS </a:t>
            </a:r>
            <a:r>
              <a:rPr lang="en-US" altLang="vi-VN" sz="1200">
                <a:latin typeface="Verdana" panose="020B0604030504040204" pitchFamily="34" charset="0"/>
              </a:rPr>
              <a:t>(diều phối, </a:t>
            </a:r>
            <a:r>
              <a:rPr lang="vi-VN" altLang="vi-VN" sz="1200">
                <a:latin typeface="Verdana" panose="020B0604030504040204" pitchFamily="34" charset="0"/>
              </a:rPr>
              <a:t>quản lý trao đổi </a:t>
            </a:r>
            <a:endParaRPr lang="en-US" altLang="vi-VN" sz="1200">
              <a:latin typeface="Verdana" panose="020B0604030504040204" pitchFamily="34" charset="0"/>
            </a:endParaRPr>
          </a:p>
          <a:p>
            <a:pPr>
              <a:spcBef>
                <a:spcPct val="0"/>
              </a:spcBef>
              <a:buFontTx/>
              <a:buNone/>
            </a:pPr>
            <a:r>
              <a:rPr lang="vi-VN" altLang="vi-VN" sz="1200">
                <a:latin typeface="Verdana" panose="020B0604030504040204" pitchFamily="34" charset="0"/>
              </a:rPr>
              <a:t>dữ liệu.</a:t>
            </a:r>
            <a:r>
              <a:rPr lang="en-US" altLang="vi-VN" sz="1200">
                <a:latin typeface="Verdana" panose="020B0604030504040204" pitchFamily="34" charset="0"/>
              </a:rPr>
              <a:t>Thực hiện </a:t>
            </a:r>
            <a:r>
              <a:rPr lang="vi-VN" altLang="vi-VN" sz="1200">
                <a:latin typeface="Verdana" panose="020B0604030504040204" pitchFamily="34" charset="0"/>
              </a:rPr>
              <a:t>chuyển đổi</a:t>
            </a:r>
            <a:r>
              <a:rPr lang="en-US" altLang="vi-VN" sz="1200">
                <a:latin typeface="Verdana" panose="020B0604030504040204" pitchFamily="34" charset="0"/>
              </a:rPr>
              <a:t> </a:t>
            </a:r>
            <a:r>
              <a:rPr lang="vi-VN" altLang="vi-VN" sz="1200">
                <a:latin typeface="Verdana" panose="020B0604030504040204" pitchFamily="34" charset="0"/>
              </a:rPr>
              <a:t>Phần mềm </a:t>
            </a:r>
            <a:r>
              <a:rPr lang="en-US" altLang="vi-VN" sz="1200">
                <a:latin typeface="Verdana" panose="020B0604030504040204" pitchFamily="34" charset="0"/>
              </a:rPr>
              <a:t>&lt; mã hóa và giải mã</a:t>
            </a:r>
            <a:r>
              <a:rPr lang="vi-VN" altLang="vi-VN" sz="1200">
                <a:latin typeface="Verdana" panose="020B0604030504040204" pitchFamily="34" charset="0"/>
              </a:rPr>
              <a:t>.</a:t>
            </a:r>
            <a:r>
              <a:rPr lang="en-US" altLang="vi-VN" sz="1200">
                <a:latin typeface="Verdana" panose="020B0604030504040204" pitchFamily="34" charset="0"/>
              </a:rPr>
              <a:t>&gt;</a:t>
            </a:r>
            <a:endParaRPr lang="vi-VN" altLang="vi-VN" sz="1200">
              <a:latin typeface="Verdana" panose="020B0604030504040204" pitchFamily="34" charset="0"/>
            </a:endParaRPr>
          </a:p>
          <a:p>
            <a:pPr>
              <a:spcBef>
                <a:spcPct val="0"/>
              </a:spcBef>
              <a:buFontTx/>
              <a:buNone/>
            </a:pPr>
            <a:r>
              <a:rPr lang="vi-VN" altLang="vi-VN" sz="1200">
                <a:latin typeface="Verdana" panose="020B0604030504040204" pitchFamily="34" charset="0"/>
              </a:rPr>
              <a:t>Quản lý nhiều kết nối </a:t>
            </a:r>
            <a:r>
              <a:rPr lang="en-US" altLang="vi-VN" sz="1200">
                <a:latin typeface="Verdana" panose="020B0604030504040204" pitchFamily="34" charset="0"/>
              </a:rPr>
              <a:t>logic</a:t>
            </a:r>
            <a:r>
              <a:rPr lang="vi-VN" altLang="vi-VN" sz="1200">
                <a:latin typeface="Verdana" panose="020B0604030504040204" pitchFamily="34" charset="0"/>
              </a:rPr>
              <a:t>.</a:t>
            </a:r>
          </a:p>
          <a:p>
            <a:pPr>
              <a:spcBef>
                <a:spcPct val="0"/>
              </a:spcBef>
              <a:buFontTx/>
              <a:buNone/>
            </a:pPr>
            <a:r>
              <a:rPr lang="vi-VN" altLang="vi-VN" sz="1200">
                <a:latin typeface="Verdana" panose="020B0604030504040204" pitchFamily="34" charset="0"/>
              </a:rPr>
              <a:t>Theo dõi thiết lập và kết thúc liên lạc</a:t>
            </a:r>
            <a:r>
              <a:rPr lang="en-US" altLang="vi-VN" sz="1200">
                <a:latin typeface="Verdana" panose="020B0604030504040204" pitchFamily="34" charset="0"/>
              </a:rPr>
              <a:t>)</a:t>
            </a:r>
            <a:endParaRPr lang="en-US" altLang="vi-VN" sz="1800">
              <a:latin typeface="Times New Roman" panose="02020603050405020304" pitchFamily="18" charset="0"/>
            </a:endParaRPr>
          </a:p>
        </p:txBody>
      </p:sp>
      <p:sp>
        <p:nvSpPr>
          <p:cNvPr id="19481" name="Text Box 16"/>
          <p:cNvSpPr txBox="1">
            <a:spLocks noChangeArrowheads="1"/>
          </p:cNvSpPr>
          <p:nvPr/>
        </p:nvSpPr>
        <p:spPr bwMode="auto">
          <a:xfrm>
            <a:off x="3968750" y="2209800"/>
            <a:ext cx="488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600">
                <a:latin typeface="Verdana" panose="020B0604030504040204" pitchFamily="34" charset="0"/>
                <a:ea typeface="ＭＳ Ｐゴシック" panose="020B0600070205080204" pitchFamily="34" charset="-128"/>
              </a:rPr>
              <a:t>XDR, ASN.1, MIME, MIDI </a:t>
            </a:r>
            <a:r>
              <a:rPr lang="en-US" altLang="vi-VN" sz="1200">
                <a:latin typeface="Verdana" panose="020B0604030504040204" pitchFamily="34" charset="0"/>
                <a:ea typeface="ＭＳ Ｐゴシック" panose="020B0600070205080204" pitchFamily="34" charset="-128"/>
              </a:rPr>
              <a:t>(</a:t>
            </a:r>
            <a:r>
              <a:rPr lang="vi-VN" altLang="vi-VN" sz="1200">
                <a:latin typeface="Verdana" panose="020B0604030504040204" pitchFamily="34" charset="0"/>
                <a:ea typeface="ＭＳ Ｐゴシック" panose="020B0600070205080204" pitchFamily="34" charset="-128"/>
              </a:rPr>
              <a:t>Quan tâm đến ý nghĩa của các bit dữ liệu</a:t>
            </a:r>
            <a:r>
              <a:rPr lang="en-US" altLang="vi-VN" sz="1200">
                <a:latin typeface="Verdana" panose="020B0604030504040204" pitchFamily="34" charset="0"/>
                <a:ea typeface="ＭＳ Ｐゴシック" panose="020B0600070205080204" pitchFamily="34" charset="-128"/>
              </a:rPr>
              <a:t> </a:t>
            </a:r>
            <a:r>
              <a:rPr lang="vi-VN" altLang="vi-VN" sz="1200">
                <a:latin typeface="Verdana" panose="020B0604030504040204" pitchFamily="34" charset="0"/>
                <a:ea typeface="ＭＳ Ｐゴシック" panose="020B0600070205080204" pitchFamily="34" charset="-128"/>
              </a:rPr>
              <a:t>Chuyển đổi giữa các thể hiện</a:t>
            </a:r>
            <a:r>
              <a:rPr lang="en-US" altLang="vi-VN" sz="1200">
                <a:latin typeface="Verdana" panose="020B0604030504040204" pitchFamily="34" charset="0"/>
                <a:ea typeface="ＭＳ Ｐゴシック" panose="020B0600070205080204" pitchFamily="34" charset="-128"/>
              </a:rPr>
              <a:t> </a:t>
            </a:r>
            <a:r>
              <a:rPr lang="vi-VN" altLang="vi-VN" sz="1200">
                <a:latin typeface="Verdana" panose="020B0604030504040204" pitchFamily="34" charset="0"/>
                <a:ea typeface="ＭＳ Ｐゴシック" panose="020B0600070205080204" pitchFamily="34" charset="-128"/>
              </a:rPr>
              <a:t>máy</a:t>
            </a:r>
            <a:r>
              <a:rPr lang="en-US" altLang="vi-VN" sz="1200">
                <a:latin typeface="Verdana" panose="020B0604030504040204" pitchFamily="34" charset="0"/>
                <a:ea typeface="ＭＳ Ｐゴシック" panose="020B0600070205080204" pitchFamily="34" charset="-128"/>
              </a:rPr>
              <a:t>)</a:t>
            </a:r>
            <a:endParaRPr lang="en-US" altLang="vi-VN" sz="1800">
              <a:latin typeface="Times New Roman" panose="02020603050405020304" pitchFamily="18" charset="0"/>
              <a:ea typeface="ＭＳ Ｐゴシック" panose="020B0600070205080204" pitchFamily="34" charset="-128"/>
            </a:endParaRPr>
          </a:p>
        </p:txBody>
      </p:sp>
      <p:sp>
        <p:nvSpPr>
          <p:cNvPr id="19482" name="Text Box 18"/>
          <p:cNvSpPr txBox="1">
            <a:spLocks noChangeArrowheads="1"/>
          </p:cNvSpPr>
          <p:nvPr/>
        </p:nvSpPr>
        <p:spPr bwMode="auto">
          <a:xfrm>
            <a:off x="3960813" y="1444625"/>
            <a:ext cx="511968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200">
                <a:latin typeface="Verdana" panose="020B0604030504040204" pitchFamily="34" charset="0"/>
                <a:ea typeface="ＭＳ Ｐゴシック" panose="020B0600070205080204" pitchFamily="34" charset="-128"/>
              </a:rPr>
              <a:t>email (SMTP, POP, IMAP) </a:t>
            </a:r>
            <a:r>
              <a:rPr lang="en-US" altLang="vi-VN" sz="1400">
                <a:latin typeface="Verdana" panose="020B0604030504040204" pitchFamily="34" charset="0"/>
                <a:ea typeface="ＭＳ Ｐゴシック" panose="020B0600070205080204" pitchFamily="34" charset="-128"/>
              </a:rPr>
              <a:t>các giao thức ứng dụng cụ thể</a:t>
            </a:r>
          </a:p>
          <a:p>
            <a:pPr>
              <a:spcBef>
                <a:spcPct val="0"/>
              </a:spcBef>
              <a:buFontTx/>
              <a:buNone/>
            </a:pPr>
            <a:r>
              <a:rPr lang="en-US" altLang="vi-VN" sz="1200">
                <a:latin typeface="Verdana" panose="020B0604030504040204" pitchFamily="34" charset="0"/>
                <a:ea typeface="ＭＳ Ｐゴシック" panose="020B0600070205080204" pitchFamily="34" charset="-128"/>
              </a:rPr>
              <a:t>file transfer (FTP) hiển thị kết quả </a:t>
            </a:r>
          </a:p>
          <a:p>
            <a:pPr>
              <a:spcBef>
                <a:spcPct val="0"/>
              </a:spcBef>
              <a:buFontTx/>
              <a:buNone/>
            </a:pPr>
            <a:r>
              <a:rPr lang="en-US" altLang="vi-VN" sz="1200">
                <a:latin typeface="Verdana" panose="020B0604030504040204" pitchFamily="34" charset="0"/>
                <a:ea typeface="ＭＳ Ｐゴシック" panose="020B0600070205080204" pitchFamily="34" charset="-128"/>
              </a:rPr>
              <a:t>directory services (LDAP),Telnet</a:t>
            </a:r>
            <a:endParaRPr lang="en-US" altLang="vi-VN" sz="1800">
              <a:latin typeface="Times New Roman" panose="02020603050405020304" pitchFamily="18" charset="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a:spPr>
      <a:bodyPr wrap="none" anchor="ctr"/>
      <a:lstStyle>
        <a:defPPr>
          <a:defRPr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3669</TotalTime>
  <Words>3962</Words>
  <Application>Microsoft Office PowerPoint</Application>
  <PresentationFormat>On-screen Show (4:3)</PresentationFormat>
  <Paragraphs>532</Paragraphs>
  <Slides>55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Times New Roman</vt:lpstr>
      <vt:lpstr>Verdana</vt:lpstr>
      <vt:lpstr>Wingdings</vt:lpstr>
      <vt:lpstr>ＭＳ Ｐゴシック</vt:lpstr>
      <vt:lpstr>Symbol</vt:lpstr>
      <vt:lpstr>Default 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My PC</cp:lastModifiedBy>
  <cp:revision>472</cp:revision>
  <cp:lastPrinted>1601-01-01T00:00:00Z</cp:lastPrinted>
  <dcterms:created xsi:type="dcterms:W3CDTF">1601-01-01T00:00:00Z</dcterms:created>
  <dcterms:modified xsi:type="dcterms:W3CDTF">2021-07-21T10:03:05Z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