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390" r:id="rId4"/>
    <p:sldId id="391" r:id="rId5"/>
    <p:sldId id="258" r:id="rId6"/>
    <p:sldId id="295" r:id="rId7"/>
    <p:sldId id="378" r:id="rId8"/>
    <p:sldId id="296" r:id="rId9"/>
    <p:sldId id="369" r:id="rId10"/>
    <p:sldId id="370" r:id="rId11"/>
    <p:sldId id="371" r:id="rId12"/>
    <p:sldId id="372" r:id="rId13"/>
    <p:sldId id="367" r:id="rId14"/>
    <p:sldId id="380" r:id="rId15"/>
    <p:sldId id="379" r:id="rId16"/>
    <p:sldId id="381" r:id="rId17"/>
    <p:sldId id="298" r:id="rId18"/>
    <p:sldId id="259" r:id="rId19"/>
    <p:sldId id="392" r:id="rId20"/>
    <p:sldId id="393" r:id="rId21"/>
    <p:sldId id="394" r:id="rId22"/>
    <p:sldId id="395" r:id="rId23"/>
    <p:sldId id="396" r:id="rId24"/>
    <p:sldId id="397" r:id="rId25"/>
    <p:sldId id="260" r:id="rId26"/>
    <p:sldId id="289" r:id="rId27"/>
    <p:sldId id="292" r:id="rId28"/>
    <p:sldId id="262" r:id="rId29"/>
    <p:sldId id="360" r:id="rId30"/>
    <p:sldId id="373" r:id="rId31"/>
    <p:sldId id="376" r:id="rId32"/>
    <p:sldId id="375" r:id="rId33"/>
    <p:sldId id="263" r:id="rId34"/>
    <p:sldId id="293" r:id="rId35"/>
    <p:sldId id="294" r:id="rId36"/>
    <p:sldId id="382" r:id="rId37"/>
    <p:sldId id="374" r:id="rId38"/>
    <p:sldId id="386" r:id="rId39"/>
    <p:sldId id="387" r:id="rId40"/>
    <p:sldId id="388" r:id="rId41"/>
    <p:sldId id="389" r:id="rId42"/>
    <p:sldId id="377" r:id="rId43"/>
    <p:sldId id="291" r:id="rId44"/>
    <p:sldId id="281" r:id="rId4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9999"/>
    <a:srgbClr val="006600"/>
    <a:srgbClr val="CC3300"/>
    <a:srgbClr val="000066"/>
    <a:srgbClr val="FF3300"/>
    <a:srgbClr val="F995C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28" autoAdjust="0"/>
  </p:normalViewPr>
  <p:slideViewPr>
    <p:cSldViewPr>
      <p:cViewPr varScale="1">
        <p:scale>
          <a:sx n="67" d="100"/>
          <a:sy n="67" d="100"/>
        </p:scale>
        <p:origin x="139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DEDBF9AC-84F5-490C-89A0-B7801A9A572C}" type="datetimeFigureOut">
              <a:rPr lang="en-US"/>
              <a:pPr>
                <a:defRPr/>
              </a:pPr>
              <a:t>07/21/2021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D3CDA1A7-A740-4F7A-83E7-06EA4B24B1BC}" type="slidenum">
              <a:rPr lang="en-US" altLang="vi-VN"/>
              <a:pPr>
                <a:defRPr/>
              </a:pPr>
              <a:t>‹#›</a:t>
            </a:fld>
            <a:endParaRPr lang="en-US" altLang="vi-VN"/>
          </a:p>
        </p:txBody>
      </p:sp>
    </p:spTree>
    <p:extLst>
      <p:ext uri="{BB962C8B-B14F-4D97-AF65-F5344CB8AC3E}">
        <p14:creationId xmlns:p14="http://schemas.microsoft.com/office/powerpoint/2010/main" val="2250993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062351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803518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952274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623503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206605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919173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199798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926085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595899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r"/>
            <a:fld id="{10C0D18E-A280-44EC-B99D-AD21E3C041AD}" type="slidenum">
              <a:rPr lang="en-US" altLang="vi-VN"/>
              <a:pPr algn="r"/>
              <a:t>27</a:t>
            </a:fld>
            <a:endParaRPr lang="en-US" altLang="vi-VN"/>
          </a:p>
        </p:txBody>
      </p:sp>
    </p:spTree>
    <p:extLst>
      <p:ext uri="{BB962C8B-B14F-4D97-AF65-F5344CB8AC3E}">
        <p14:creationId xmlns:p14="http://schemas.microsoft.com/office/powerpoint/2010/main" val="3973164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213003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7838700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8939257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6965074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8078791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9709750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1322267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156800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839123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2843308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268443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3425333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789004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743111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vi-VN" smtClean="0">
              <a:latin typeface="Calibri" panose="020F0502020204030204" pitchFamily="34" charset="0"/>
            </a:endParaRPr>
          </a:p>
        </p:txBody>
      </p:sp>
    </p:spTree>
    <p:extLst>
      <p:ext uri="{BB962C8B-B14F-4D97-AF65-F5344CB8AC3E}">
        <p14:creationId xmlns:p14="http://schemas.microsoft.com/office/powerpoint/2010/main" val="1511752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6AE3669-4646-4890-B792-DEFA8FCE6F89}" type="slidenum">
              <a:rPr lang="en-US" altLang="vi-VN"/>
              <a:pPr>
                <a:defRPr/>
              </a:pPr>
              <a:t>‹#›</a:t>
            </a:fld>
            <a:endParaRPr lang="en-US" altLang="vi-VN"/>
          </a:p>
        </p:txBody>
      </p:sp>
    </p:spTree>
    <p:extLst>
      <p:ext uri="{BB962C8B-B14F-4D97-AF65-F5344CB8AC3E}">
        <p14:creationId xmlns:p14="http://schemas.microsoft.com/office/powerpoint/2010/main" val="4126019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289838A-7215-4439-9AC6-DC144415E4AE}" type="slidenum">
              <a:rPr lang="en-US" altLang="vi-VN"/>
              <a:pPr>
                <a:defRPr/>
              </a:pPr>
              <a:t>‹#›</a:t>
            </a:fld>
            <a:endParaRPr lang="en-US" altLang="vi-VN"/>
          </a:p>
        </p:txBody>
      </p:sp>
    </p:spTree>
    <p:extLst>
      <p:ext uri="{BB962C8B-B14F-4D97-AF65-F5344CB8AC3E}">
        <p14:creationId xmlns:p14="http://schemas.microsoft.com/office/powerpoint/2010/main" val="3247176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7DC318F-67E5-4513-ACEF-33638A1CD4AA}" type="slidenum">
              <a:rPr lang="en-US" altLang="vi-VN"/>
              <a:pPr>
                <a:defRPr/>
              </a:pPr>
              <a:t>‹#›</a:t>
            </a:fld>
            <a:endParaRPr lang="en-US" altLang="vi-VN"/>
          </a:p>
        </p:txBody>
      </p:sp>
    </p:spTree>
    <p:extLst>
      <p:ext uri="{BB962C8B-B14F-4D97-AF65-F5344CB8AC3E}">
        <p14:creationId xmlns:p14="http://schemas.microsoft.com/office/powerpoint/2010/main" val="199917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1D9112-74FE-4414-B40D-312253C0038D}" type="slidenum">
              <a:rPr lang="en-US" altLang="vi-VN"/>
              <a:pPr>
                <a:defRPr/>
              </a:pPr>
              <a:t>‹#›</a:t>
            </a:fld>
            <a:endParaRPr lang="en-US" altLang="vi-VN"/>
          </a:p>
        </p:txBody>
      </p:sp>
    </p:spTree>
    <p:extLst>
      <p:ext uri="{BB962C8B-B14F-4D97-AF65-F5344CB8AC3E}">
        <p14:creationId xmlns:p14="http://schemas.microsoft.com/office/powerpoint/2010/main" val="3398537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D15482-04E3-4F3F-AED6-520B5CDCF04B}" type="slidenum">
              <a:rPr lang="en-US" altLang="vi-VN"/>
              <a:pPr>
                <a:defRPr/>
              </a:pPr>
              <a:t>‹#›</a:t>
            </a:fld>
            <a:endParaRPr lang="en-US" altLang="vi-VN"/>
          </a:p>
        </p:txBody>
      </p:sp>
    </p:spTree>
    <p:extLst>
      <p:ext uri="{BB962C8B-B14F-4D97-AF65-F5344CB8AC3E}">
        <p14:creationId xmlns:p14="http://schemas.microsoft.com/office/powerpoint/2010/main" val="674140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B0E3A52-F83F-4993-AFD7-FF9457CECF94}" type="slidenum">
              <a:rPr lang="en-US" altLang="vi-VN"/>
              <a:pPr>
                <a:defRPr/>
              </a:pPr>
              <a:t>‹#›</a:t>
            </a:fld>
            <a:endParaRPr lang="en-US" altLang="vi-VN"/>
          </a:p>
        </p:txBody>
      </p:sp>
    </p:spTree>
    <p:extLst>
      <p:ext uri="{BB962C8B-B14F-4D97-AF65-F5344CB8AC3E}">
        <p14:creationId xmlns:p14="http://schemas.microsoft.com/office/powerpoint/2010/main" val="2994626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51A450A-E829-434B-85E6-03501B4DDF38}" type="slidenum">
              <a:rPr lang="en-US" altLang="vi-VN"/>
              <a:pPr>
                <a:defRPr/>
              </a:pPr>
              <a:t>‹#›</a:t>
            </a:fld>
            <a:endParaRPr lang="en-US" altLang="vi-VN"/>
          </a:p>
        </p:txBody>
      </p:sp>
    </p:spTree>
    <p:extLst>
      <p:ext uri="{BB962C8B-B14F-4D97-AF65-F5344CB8AC3E}">
        <p14:creationId xmlns:p14="http://schemas.microsoft.com/office/powerpoint/2010/main" val="3080877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F368BC0-09ED-4235-B5FD-EB41EC21FDDD}" type="slidenum">
              <a:rPr lang="en-US" altLang="vi-VN"/>
              <a:pPr>
                <a:defRPr/>
              </a:pPr>
              <a:t>‹#›</a:t>
            </a:fld>
            <a:endParaRPr lang="en-US" altLang="vi-VN"/>
          </a:p>
        </p:txBody>
      </p:sp>
    </p:spTree>
    <p:extLst>
      <p:ext uri="{BB962C8B-B14F-4D97-AF65-F5344CB8AC3E}">
        <p14:creationId xmlns:p14="http://schemas.microsoft.com/office/powerpoint/2010/main" val="1132738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2E05CF9-680D-4DC0-8C79-1199E8748013}" type="slidenum">
              <a:rPr lang="en-US" altLang="vi-VN"/>
              <a:pPr>
                <a:defRPr/>
              </a:pPr>
              <a:t>‹#›</a:t>
            </a:fld>
            <a:endParaRPr lang="en-US" altLang="vi-VN"/>
          </a:p>
        </p:txBody>
      </p:sp>
    </p:spTree>
    <p:extLst>
      <p:ext uri="{BB962C8B-B14F-4D97-AF65-F5344CB8AC3E}">
        <p14:creationId xmlns:p14="http://schemas.microsoft.com/office/powerpoint/2010/main" val="194551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3CF7C70-48EB-43C2-88A1-C662E5F4DE0C}" type="slidenum">
              <a:rPr lang="en-US" altLang="vi-VN"/>
              <a:pPr>
                <a:defRPr/>
              </a:pPr>
              <a:t>‹#›</a:t>
            </a:fld>
            <a:endParaRPr lang="en-US" altLang="vi-VN"/>
          </a:p>
        </p:txBody>
      </p:sp>
    </p:spTree>
    <p:extLst>
      <p:ext uri="{BB962C8B-B14F-4D97-AF65-F5344CB8AC3E}">
        <p14:creationId xmlns:p14="http://schemas.microsoft.com/office/powerpoint/2010/main" val="3866921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F7F8E29-38D8-4762-9259-FEE24CEBCB4B}" type="slidenum">
              <a:rPr lang="en-US" altLang="vi-VN"/>
              <a:pPr>
                <a:defRPr/>
              </a:pPr>
              <a:t>‹#›</a:t>
            </a:fld>
            <a:endParaRPr lang="en-US" altLang="vi-VN"/>
          </a:p>
        </p:txBody>
      </p:sp>
    </p:spTree>
    <p:extLst>
      <p:ext uri="{BB962C8B-B14F-4D97-AF65-F5344CB8AC3E}">
        <p14:creationId xmlns:p14="http://schemas.microsoft.com/office/powerpoint/2010/main" val="2328321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vi-VN"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smtClean="0"/>
              <a:t>Click to edit Master text styles</a:t>
            </a:r>
          </a:p>
          <a:p>
            <a:pPr lvl="1"/>
            <a:r>
              <a:rPr lang="en-US" altLang="vi-VN" smtClean="0"/>
              <a:t>Second level</a:t>
            </a:r>
          </a:p>
          <a:p>
            <a:pPr lvl="2"/>
            <a:r>
              <a:rPr lang="en-US" altLang="vi-VN" smtClean="0"/>
              <a:t>Third level</a:t>
            </a:r>
          </a:p>
          <a:p>
            <a:pPr lvl="3"/>
            <a:r>
              <a:rPr lang="en-US" altLang="vi-VN" smtClean="0"/>
              <a:t>Fourth level</a:t>
            </a:r>
          </a:p>
          <a:p>
            <a:pPr lvl="4"/>
            <a:r>
              <a:rPr lang="en-US" altLang="vi-VN"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17BC380C-8526-44B9-84FE-4EA121EEB8DF}" type="slidenum">
              <a:rPr lang="en-US" altLang="vi-VN"/>
              <a:pPr>
                <a:defRPr/>
              </a:pPr>
              <a:t>‹#›</a:t>
            </a:fld>
            <a:endParaRPr lang="en-US" altLang="vi-V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hyperlink" Target="http://gsd.di.uminho.pt/members/cbm/ps/itc2008.pdf" TargetMode="External"/><Relationship Id="rId4" Type="http://schemas.openxmlformats.org/officeDocument/2006/relationships/hyperlink" Target="http://sky.scitech.qut.edu.au/~fidgec/Publications/fidge88a.pdf"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duytan.edu.vn/"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4" name="Text Box 6"/>
          <p:cNvSpPr txBox="1">
            <a:spLocks noChangeArrowheads="1"/>
          </p:cNvSpPr>
          <p:nvPr/>
        </p:nvSpPr>
        <p:spPr bwMode="auto">
          <a:xfrm>
            <a:off x="2895600" y="457200"/>
            <a:ext cx="6019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4000" b="1">
                <a:solidFill>
                  <a:srgbClr val="FFFFFF"/>
                </a:solidFill>
                <a:latin typeface="Times New Roman" panose="02020603050405020304" pitchFamily="18" charset="0"/>
                <a:cs typeface="Times New Roman" panose="02020603050405020304" pitchFamily="18" charset="0"/>
              </a:rPr>
              <a:t>DISTRIBUTED  </a:t>
            </a:r>
            <a:r>
              <a:rPr lang="en-US" altLang="vi-VN" sz="3600" b="1">
                <a:solidFill>
                  <a:srgbClr val="FFFFFF"/>
                </a:solidFill>
                <a:latin typeface="Times New Roman" panose="02020603050405020304" pitchFamily="18" charset="0"/>
                <a:cs typeface="Times New Roman" panose="02020603050405020304" pitchFamily="18" charset="0"/>
              </a:rPr>
              <a:t>SYSTEM</a:t>
            </a:r>
            <a:r>
              <a:rPr lang="en-US" altLang="vi-VN" sz="4000">
                <a:solidFill>
                  <a:srgbClr val="FFFFFF"/>
                </a:solidFill>
                <a:latin typeface="Times New Roman" panose="02020603050405020304" pitchFamily="18" charset="0"/>
                <a:cs typeface="Times New Roman" panose="02020603050405020304" pitchFamily="18" charset="0"/>
              </a:rPr>
              <a:t> </a:t>
            </a:r>
            <a:endParaRPr lang="en-US" altLang="vi-VN" sz="3000" i="1">
              <a:solidFill>
                <a:srgbClr val="FFFFFF"/>
              </a:solidFill>
            </a:endParaRPr>
          </a:p>
        </p:txBody>
      </p:sp>
      <p:sp>
        <p:nvSpPr>
          <p:cNvPr id="9" name="Text Box 20"/>
          <p:cNvSpPr txBox="1">
            <a:spLocks noChangeArrowheads="1"/>
          </p:cNvSpPr>
          <p:nvPr/>
        </p:nvSpPr>
        <p:spPr bwMode="auto">
          <a:xfrm>
            <a:off x="4267200" y="4648200"/>
            <a:ext cx="3938899" cy="1107996"/>
          </a:xfrm>
          <a:prstGeom prst="rect">
            <a:avLst/>
          </a:prstGeom>
          <a:noFill/>
          <a:ln w="9525">
            <a:noFill/>
            <a:miter lim="800000"/>
            <a:headEnd/>
            <a:tailEnd/>
          </a:ln>
          <a:effectLst/>
        </p:spPr>
        <p:txBody>
          <a:bodyPr wrap="none">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600" dirty="0" err="1" smtClean="0">
                <a:effectLst>
                  <a:outerShdw blurRad="38100" dist="38100" dir="2700000" algn="tl">
                    <a:srgbClr val="C0C0C0"/>
                  </a:outerShdw>
                </a:effectLst>
                <a:latin typeface="Verdana" pitchFamily="34" charset="0"/>
              </a:rPr>
              <a:t>Trình</a:t>
            </a:r>
            <a:r>
              <a:rPr lang="en-US" sz="1600" dirty="0" smtClean="0">
                <a:effectLst>
                  <a:outerShdw blurRad="38100" dist="38100" dir="2700000" algn="tl">
                    <a:srgbClr val="C0C0C0"/>
                  </a:outerShdw>
                </a:effectLst>
                <a:latin typeface="Verdana" pitchFamily="34" charset="0"/>
              </a:rPr>
              <a:t> </a:t>
            </a:r>
            <a:r>
              <a:rPr lang="en-US" sz="1600" dirty="0" err="1" smtClean="0">
                <a:effectLst>
                  <a:outerShdw blurRad="38100" dist="38100" dir="2700000" algn="tl">
                    <a:srgbClr val="C0C0C0"/>
                  </a:outerShdw>
                </a:effectLst>
                <a:latin typeface="Verdana" pitchFamily="34" charset="0"/>
              </a:rPr>
              <a:t>bày</a:t>
            </a:r>
            <a:r>
              <a:rPr lang="en-US" sz="1600" dirty="0" smtClean="0">
                <a:effectLst>
                  <a:outerShdw blurRad="38100" dist="38100" dir="2700000" algn="tl">
                    <a:srgbClr val="C0C0C0"/>
                  </a:outerShdw>
                </a:effectLst>
                <a:latin typeface="Verdana" pitchFamily="34" charset="0"/>
              </a:rPr>
              <a:t> : </a:t>
            </a:r>
            <a:r>
              <a:rPr lang="en-US" sz="1600" dirty="0" err="1" smtClean="0">
                <a:effectLst>
                  <a:outerShdw blurRad="38100" dist="38100" dir="2700000" algn="tl">
                    <a:srgbClr val="C0C0C0"/>
                  </a:outerShdw>
                </a:effectLst>
                <a:latin typeface="Verdana" pitchFamily="34" charset="0"/>
              </a:rPr>
              <a:t>Nguyễn</a:t>
            </a:r>
            <a:r>
              <a:rPr lang="en-US" sz="1600" dirty="0" smtClean="0">
                <a:effectLst>
                  <a:outerShdw blurRad="38100" dist="38100" dir="2700000" algn="tl">
                    <a:srgbClr val="C0C0C0"/>
                  </a:outerShdw>
                </a:effectLst>
                <a:latin typeface="Verdana" pitchFamily="34" charset="0"/>
              </a:rPr>
              <a:t> Minh </a:t>
            </a:r>
            <a:r>
              <a:rPr lang="en-US" sz="1600" dirty="0" err="1" smtClean="0">
                <a:effectLst>
                  <a:outerShdw blurRad="38100" dist="38100" dir="2700000" algn="tl">
                    <a:srgbClr val="C0C0C0"/>
                  </a:outerShdw>
                </a:effectLst>
                <a:latin typeface="Verdana" pitchFamily="34" charset="0"/>
              </a:rPr>
              <a:t>Nhật</a:t>
            </a:r>
            <a:endParaRPr lang="en-US" sz="1600" dirty="0" smtClean="0">
              <a:effectLst>
                <a:outerShdw blurRad="38100" dist="38100" dir="2700000" algn="tl">
                  <a:srgbClr val="C0C0C0"/>
                </a:outerShdw>
              </a:effectLst>
              <a:latin typeface="Verdana" pitchFamily="34" charset="0"/>
            </a:endParaRPr>
          </a:p>
          <a:p>
            <a:pPr>
              <a:defRPr/>
            </a:pPr>
            <a:r>
              <a:rPr lang="en-US" sz="1600" dirty="0" smtClean="0">
                <a:effectLst>
                  <a:outerShdw blurRad="38100" dist="38100" dir="2700000" algn="tl">
                    <a:srgbClr val="C0C0C0"/>
                  </a:outerShdw>
                </a:effectLst>
                <a:latin typeface="Verdana" pitchFamily="34" charset="0"/>
              </a:rPr>
              <a:t>Mobile     </a:t>
            </a:r>
            <a:r>
              <a:rPr lang="en-US" sz="1600" dirty="0" smtClean="0">
                <a:effectLst>
                  <a:outerShdw blurRad="38100" dist="38100" dir="2700000" algn="tl">
                    <a:srgbClr val="C0C0C0"/>
                  </a:outerShdw>
                </a:effectLst>
                <a:latin typeface="Verdana" pitchFamily="34" charset="0"/>
              </a:rPr>
              <a:t>: </a:t>
            </a:r>
            <a:r>
              <a:rPr lang="en-US" sz="1600" dirty="0" smtClean="0">
                <a:effectLst>
                  <a:outerShdw blurRad="38100" dist="38100" dir="2700000" algn="tl">
                    <a:srgbClr val="C0C0C0"/>
                  </a:outerShdw>
                </a:effectLst>
                <a:latin typeface="Verdana" pitchFamily="34" charset="0"/>
              </a:rPr>
              <a:t>0905125143</a:t>
            </a:r>
          </a:p>
          <a:p>
            <a:pPr>
              <a:defRPr/>
            </a:pPr>
            <a:r>
              <a:rPr lang="en-US" sz="1600" dirty="0" smtClean="0">
                <a:effectLst>
                  <a:outerShdw blurRad="38100" dist="38100" dir="2700000" algn="tl">
                    <a:srgbClr val="C0C0C0"/>
                  </a:outerShdw>
                </a:effectLst>
                <a:latin typeface="Verdana" pitchFamily="34" charset="0"/>
              </a:rPr>
              <a:t>Email      </a:t>
            </a:r>
            <a:r>
              <a:rPr lang="en-US" sz="1600" dirty="0" smtClean="0">
                <a:effectLst>
                  <a:outerShdw blurRad="38100" dist="38100" dir="2700000" algn="tl">
                    <a:srgbClr val="C0C0C0"/>
                  </a:outerShdw>
                </a:effectLst>
                <a:latin typeface="Verdana" pitchFamily="34" charset="0"/>
              </a:rPr>
              <a:t>: nhatmn2010@gmail.com</a:t>
            </a:r>
            <a:endParaRPr lang="en-US" sz="1600" dirty="0" smtClean="0">
              <a:effectLst>
                <a:outerShdw blurRad="38100" dist="38100" dir="2700000" algn="tl">
                  <a:srgbClr val="C0C0C0"/>
                </a:outerShdw>
              </a:effectLst>
              <a:latin typeface="Verdana" pitchFamily="34" charset="0"/>
            </a:endParaRPr>
          </a:p>
          <a:p>
            <a:pPr>
              <a:defRPr/>
            </a:pPr>
            <a:endParaRPr lang="en-US" b="1" dirty="0" smtClean="0">
              <a:effectLst>
                <a:outerShdw blurRad="38100" dist="38100" dir="2700000" algn="tl">
                  <a:srgbClr val="C0C0C0"/>
                </a:outerShdw>
              </a:effectLst>
              <a:latin typeface="Verdana" pitchFamily="34" charset="0"/>
            </a:endParaRPr>
          </a:p>
        </p:txBody>
      </p:sp>
      <p:sp>
        <p:nvSpPr>
          <p:cNvPr id="3076" name="Text Box 6"/>
          <p:cNvSpPr txBox="1">
            <a:spLocks noChangeArrowheads="1"/>
          </p:cNvSpPr>
          <p:nvPr/>
        </p:nvSpPr>
        <p:spPr bwMode="auto">
          <a:xfrm>
            <a:off x="762000" y="27432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b="1">
                <a:solidFill>
                  <a:srgbClr val="CC3300"/>
                </a:solidFill>
              </a:rPr>
              <a:t>Tên và định danh trong hệ phân tán</a:t>
            </a:r>
            <a:endParaRPr lang="en-US" altLang="vi-VN" sz="3600" b="1">
              <a:solidFill>
                <a:srgbClr val="CC3300"/>
              </a:solidFill>
            </a:endParaRPr>
          </a:p>
        </p:txBody>
      </p:sp>
      <p:sp>
        <p:nvSpPr>
          <p:cNvPr id="3" name="Rectangle 2"/>
          <p:cNvSpPr/>
          <p:nvPr/>
        </p:nvSpPr>
        <p:spPr>
          <a:xfrm>
            <a:off x="4479925" y="2967038"/>
            <a:ext cx="184150" cy="923925"/>
          </a:xfrm>
          <a:prstGeom prst="rect">
            <a:avLst/>
          </a:prstGeom>
          <a:noFill/>
        </p:spPr>
        <p:txBody>
          <a:bodyPr wrap="none">
            <a:spAutoFit/>
            <a:scene3d>
              <a:camera prst="orthographicFront"/>
              <a:lightRig rig="glow" dir="tl">
                <a:rot lat="0" lon="0" rev="5400000"/>
              </a:lightRig>
            </a:scene3d>
            <a:sp3d contourW="12700">
              <a:bevelT w="25400" h="25400"/>
              <a:contourClr>
                <a:schemeClr val="accent6">
                  <a:shade val="73000"/>
                </a:schemeClr>
              </a:contourClr>
            </a:sp3d>
          </a:bodyPr>
          <a:lstStyle/>
          <a:p>
            <a:pPr algn="ctr">
              <a:defRPr/>
            </a:pPr>
            <a:endParaRPr lang="en-US" sz="54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rial" charset="0"/>
            </a:endParaRPr>
          </a:p>
        </p:txBody>
      </p:sp>
      <p:pic>
        <p:nvPicPr>
          <p:cNvPr id="3078"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 y="6324600"/>
            <a:ext cx="91916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 name="Text Box 20"/>
          <p:cNvSpPr txBox="1">
            <a:spLocks noChangeArrowheads="1"/>
          </p:cNvSpPr>
          <p:nvPr/>
        </p:nvSpPr>
        <p:spPr bwMode="auto">
          <a:xfrm>
            <a:off x="0" y="6477000"/>
            <a:ext cx="6338888" cy="304800"/>
          </a:xfrm>
          <a:prstGeom prst="rect">
            <a:avLst/>
          </a:prstGeom>
          <a:noFill/>
          <a:ln w="9525">
            <a:noFill/>
            <a:miter lim="800000"/>
            <a:headEnd/>
            <a:tailEnd/>
          </a:ln>
          <a:effectLst/>
        </p:spPr>
        <p:txBody>
          <a:bodyPr wrap="none">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400" smtClean="0">
                <a:solidFill>
                  <a:schemeClr val="bg1"/>
                </a:solidFill>
                <a:effectLst>
                  <a:outerShdw blurRad="38100" dist="38100" dir="2700000" algn="tl">
                    <a:srgbClr val="C0C0C0"/>
                  </a:outerShdw>
                </a:effectLst>
                <a:latin typeface="Verdana" pitchFamily="34" charset="0"/>
              </a:rPr>
              <a:t>Trường ĐH Duy Tân, Khoa CNTT- Website : http:\\ www.dtu.edu.vn </a:t>
            </a:r>
          </a:p>
        </p:txBody>
      </p:sp>
      <p:pic>
        <p:nvPicPr>
          <p:cNvPr id="308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 y="6324600"/>
            <a:ext cx="91916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ext Box 20"/>
          <p:cNvSpPr txBox="1">
            <a:spLocks noChangeArrowheads="1"/>
          </p:cNvSpPr>
          <p:nvPr/>
        </p:nvSpPr>
        <p:spPr bwMode="auto">
          <a:xfrm>
            <a:off x="0" y="6477000"/>
            <a:ext cx="6338888" cy="304800"/>
          </a:xfrm>
          <a:prstGeom prst="rect">
            <a:avLst/>
          </a:prstGeom>
          <a:noFill/>
          <a:ln w="9525">
            <a:noFill/>
            <a:miter lim="800000"/>
            <a:headEnd/>
            <a:tailEnd/>
          </a:ln>
          <a:effectLst/>
        </p:spPr>
        <p:txBody>
          <a:bodyPr wrap="none">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400" smtClean="0">
                <a:solidFill>
                  <a:schemeClr val="bg1"/>
                </a:solidFill>
                <a:effectLst>
                  <a:outerShdw blurRad="38100" dist="38100" dir="2700000" algn="tl">
                    <a:srgbClr val="C0C0C0"/>
                  </a:outerShdw>
                </a:effectLst>
                <a:latin typeface="Verdana" pitchFamily="34" charset="0"/>
              </a:rPr>
              <a:t>Trường ĐH Duy Tân, Khoa CNTT- Website : http:\\ www.dtu.edu.vn </a:t>
            </a:r>
          </a:p>
        </p:txBody>
      </p:sp>
      <p:sp>
        <p:nvSpPr>
          <p:cNvPr id="3082" name="Rectangle 3"/>
          <p:cNvSpPr>
            <a:spLocks noChangeArrowheads="1"/>
          </p:cNvSpPr>
          <p:nvPr/>
        </p:nvSpPr>
        <p:spPr bwMode="auto">
          <a:xfrm>
            <a:off x="357188" y="2209800"/>
            <a:ext cx="2016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2800" b="1">
                <a:solidFill>
                  <a:srgbClr val="0070C0"/>
                </a:solidFill>
              </a:rPr>
              <a:t>Chương III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9"/>
          <p:cNvGrpSpPr>
            <a:grpSpLocks/>
          </p:cNvGrpSpPr>
          <p:nvPr/>
        </p:nvGrpSpPr>
        <p:grpSpPr bwMode="auto">
          <a:xfrm>
            <a:off x="15875" y="6413500"/>
            <a:ext cx="1447800" cy="412750"/>
            <a:chOff x="-1392" y="4020"/>
            <a:chExt cx="912" cy="260"/>
          </a:xfrm>
        </p:grpSpPr>
        <p:pic>
          <p:nvPicPr>
            <p:cNvPr id="15366"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 y="4020"/>
              <a:ext cx="2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Text Box 28"/>
            <p:cNvSpPr txBox="1">
              <a:spLocks noChangeArrowheads="1"/>
            </p:cNvSpPr>
            <p:nvPr/>
          </p:nvSpPr>
          <p:spPr bwMode="auto">
            <a:xfrm>
              <a:off x="-1104" y="403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grpSp>
      <p:sp>
        <p:nvSpPr>
          <p:cNvPr id="7" name="Text Box 4"/>
          <p:cNvSpPr txBox="1">
            <a:spLocks noChangeArrowheads="1"/>
          </p:cNvSpPr>
          <p:nvPr/>
        </p:nvSpPr>
        <p:spPr bwMode="auto">
          <a:xfrm>
            <a:off x="304800" y="1601788"/>
            <a:ext cx="845820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just">
              <a:buFontTx/>
              <a:buChar char="•"/>
              <a:defRPr/>
            </a:pPr>
            <a:r>
              <a:rPr lang="en-US" sz="2400" dirty="0" smtClean="0"/>
              <a:t> </a:t>
            </a:r>
            <a:r>
              <a:rPr lang="en-US" sz="2400" dirty="0" err="1" smtClean="0">
                <a:solidFill>
                  <a:srgbClr val="0000CC"/>
                </a:solidFill>
                <a:latin typeface="+mj-lt"/>
              </a:rPr>
              <a:t>Ngữ</a:t>
            </a:r>
            <a:r>
              <a:rPr lang="en-US" sz="2400" dirty="0" smtClean="0">
                <a:solidFill>
                  <a:srgbClr val="0000CC"/>
                </a:solidFill>
                <a:latin typeface="+mj-lt"/>
              </a:rPr>
              <a:t> </a:t>
            </a:r>
            <a:r>
              <a:rPr lang="en-US" sz="2400" dirty="0" err="1" smtClean="0">
                <a:solidFill>
                  <a:srgbClr val="0000CC"/>
                </a:solidFill>
                <a:latin typeface="+mj-lt"/>
              </a:rPr>
              <a:t>cảnh</a:t>
            </a:r>
            <a:r>
              <a:rPr lang="en-US" sz="2400" dirty="0" smtClean="0">
                <a:solidFill>
                  <a:srgbClr val="0000CC"/>
                </a:solidFill>
                <a:latin typeface="+mj-lt"/>
              </a:rPr>
              <a:t> </a:t>
            </a:r>
            <a:r>
              <a:rPr lang="en-US" sz="2400" dirty="0" err="1" smtClean="0">
                <a:solidFill>
                  <a:srgbClr val="0000CC"/>
                </a:solidFill>
                <a:latin typeface="+mj-lt"/>
              </a:rPr>
              <a:t>của</a:t>
            </a:r>
            <a:r>
              <a:rPr lang="en-US" sz="2400" dirty="0" smtClean="0">
                <a:solidFill>
                  <a:srgbClr val="0000CC"/>
                </a:solidFill>
                <a:latin typeface="+mj-lt"/>
              </a:rPr>
              <a:t> </a:t>
            </a:r>
            <a:r>
              <a:rPr lang="en-US" sz="2400" dirty="0" err="1" smtClean="0">
                <a:solidFill>
                  <a:srgbClr val="0000CC"/>
                </a:solidFill>
                <a:latin typeface="+mj-lt"/>
              </a:rPr>
              <a:t>tên</a:t>
            </a:r>
            <a:endParaRPr lang="en-US" sz="2400" dirty="0" smtClean="0">
              <a:solidFill>
                <a:srgbClr val="0000CC"/>
              </a:solidFill>
              <a:latin typeface="+mj-lt"/>
            </a:endParaRPr>
          </a:p>
          <a:p>
            <a:pPr algn="just">
              <a:defRPr/>
            </a:pPr>
            <a:r>
              <a:rPr lang="en-US" sz="2400" b="1" dirty="0" smtClean="0">
                <a:solidFill>
                  <a:srgbClr val="0000CC"/>
                </a:solidFill>
                <a:latin typeface="+mj-lt"/>
                <a:ea typeface="ＭＳ Ｐゴシック" pitchFamily="34" charset="-128"/>
                <a:cs typeface="Times New Roman" pitchFamily="18" charset="0"/>
              </a:rPr>
              <a:t>  - </a:t>
            </a:r>
            <a:r>
              <a:rPr lang="en-US" sz="2400" dirty="0" err="1" smtClean="0">
                <a:latin typeface="+mj-lt"/>
                <a:ea typeface="ＭＳ Ｐゴシック" pitchFamily="34" charset="-128"/>
                <a:cs typeface="Times New Roman" pitchFamily="18" charset="0"/>
              </a:rPr>
              <a:t>Một</a:t>
            </a:r>
            <a:r>
              <a:rPr lang="en-US" sz="2400" dirty="0" smtClean="0">
                <a:latin typeface="+mj-lt"/>
                <a:ea typeface="ＭＳ Ｐゴシック" pitchFamily="34" charset="-128"/>
                <a:cs typeface="Times New Roman" pitchFamily="18" charset="0"/>
              </a:rPr>
              <a:t> </a:t>
            </a:r>
            <a:r>
              <a:rPr lang="en-US" sz="2400" dirty="0" err="1" smtClean="0">
                <a:latin typeface="+mj-lt"/>
                <a:ea typeface="ＭＳ Ｐゴシック" pitchFamily="34" charset="-128"/>
                <a:cs typeface="Times New Roman" pitchFamily="18" charset="0"/>
              </a:rPr>
              <a:t>tập</a:t>
            </a:r>
            <a:r>
              <a:rPr lang="en-US" sz="2400" dirty="0" smtClean="0">
                <a:latin typeface="+mj-lt"/>
                <a:ea typeface="ＭＳ Ｐゴシック" pitchFamily="34" charset="-128"/>
                <a:cs typeface="Times New Roman" pitchFamily="18" charset="0"/>
              </a:rPr>
              <a:t> </a:t>
            </a:r>
            <a:r>
              <a:rPr lang="en-US" sz="2400" dirty="0" err="1" smtClean="0">
                <a:latin typeface="+mj-lt"/>
                <a:ea typeface="ＭＳ Ｐゴシック" pitchFamily="34" charset="-128"/>
                <a:cs typeface="Times New Roman" pitchFamily="18" charset="0"/>
              </a:rPr>
              <a:t>hợp</a:t>
            </a:r>
            <a:r>
              <a:rPr lang="en-US" sz="2400" dirty="0" smtClean="0">
                <a:latin typeface="+mj-lt"/>
                <a:ea typeface="ＭＳ Ｐゴシック" pitchFamily="34" charset="-128"/>
                <a:cs typeface="Times New Roman" pitchFamily="18" charset="0"/>
              </a:rPr>
              <a:t> </a:t>
            </a:r>
            <a:r>
              <a:rPr lang="en-US" sz="2400" dirty="0" err="1" smtClean="0">
                <a:latin typeface="+mj-lt"/>
                <a:ea typeface="ＭＳ Ｐゴシック" pitchFamily="34" charset="-128"/>
                <a:cs typeface="Times New Roman" pitchFamily="18" charset="0"/>
              </a:rPr>
              <a:t>các</a:t>
            </a:r>
            <a:r>
              <a:rPr lang="en-US" sz="2400" dirty="0" smtClean="0">
                <a:latin typeface="+mj-lt"/>
                <a:ea typeface="ＭＳ Ｐゴシック" pitchFamily="34" charset="-128"/>
                <a:cs typeface="Times New Roman" pitchFamily="18" charset="0"/>
              </a:rPr>
              <a:t> </a:t>
            </a:r>
            <a:r>
              <a:rPr lang="en-US" sz="2400" dirty="0" err="1" smtClean="0">
                <a:latin typeface="+mj-lt"/>
                <a:ea typeface="ＭＳ Ｐゴシック" pitchFamily="34" charset="-128"/>
                <a:cs typeface="Times New Roman" pitchFamily="18" charset="0"/>
              </a:rPr>
              <a:t>đặc</a:t>
            </a:r>
            <a:r>
              <a:rPr lang="en-US" sz="2400" dirty="0" smtClean="0">
                <a:latin typeface="+mj-lt"/>
                <a:ea typeface="ＭＳ Ｐゴシック" pitchFamily="34" charset="-128"/>
                <a:cs typeface="Times New Roman" pitchFamily="18" charset="0"/>
              </a:rPr>
              <a:t> </a:t>
            </a:r>
            <a:r>
              <a:rPr lang="en-US" sz="2400" dirty="0" err="1" smtClean="0">
                <a:latin typeface="+mj-lt"/>
                <a:ea typeface="ＭＳ Ｐゴシック" pitchFamily="34" charset="-128"/>
                <a:cs typeface="Times New Roman" pitchFamily="18" charset="0"/>
              </a:rPr>
              <a:t>tính</a:t>
            </a:r>
            <a:r>
              <a:rPr lang="en-US" sz="2400" dirty="0" smtClean="0">
                <a:latin typeface="+mj-lt"/>
                <a:ea typeface="ＭＳ Ｐゴシック" pitchFamily="34" charset="-128"/>
                <a:cs typeface="Times New Roman" pitchFamily="18" charset="0"/>
              </a:rPr>
              <a:t> </a:t>
            </a:r>
            <a:r>
              <a:rPr lang="en-US" sz="2400" dirty="0" err="1" smtClean="0">
                <a:latin typeface="+mj-lt"/>
                <a:ea typeface="ＭＳ Ｐゴシック" pitchFamily="34" charset="-128"/>
                <a:cs typeface="Times New Roman" pitchFamily="18" charset="0"/>
              </a:rPr>
              <a:t>của</a:t>
            </a:r>
            <a:r>
              <a:rPr lang="en-US" sz="2400" dirty="0" smtClean="0">
                <a:latin typeface="+mj-lt"/>
                <a:ea typeface="ＭＳ Ｐゴシック" pitchFamily="34" charset="-128"/>
                <a:cs typeface="Times New Roman" pitchFamily="18" charset="0"/>
              </a:rPr>
              <a:t> </a:t>
            </a:r>
            <a:r>
              <a:rPr lang="en-US" sz="2400" dirty="0" smtClean="0">
                <a:solidFill>
                  <a:srgbClr val="00B050"/>
                </a:solidFill>
                <a:latin typeface="+mj-lt"/>
                <a:ea typeface="ＭＳ Ｐゴシック" pitchFamily="34" charset="-128"/>
                <a:cs typeface="Times New Roman" pitchFamily="18" charset="0"/>
              </a:rPr>
              <a:t>name</a:t>
            </a:r>
            <a:r>
              <a:rPr lang="en-US" sz="2400" dirty="0" smtClean="0">
                <a:latin typeface="+mj-lt"/>
                <a:ea typeface="ＭＳ Ｐゴシック" pitchFamily="34" charset="-128"/>
                <a:cs typeface="Times New Roman" pitchFamily="18" charset="0"/>
              </a:rPr>
              <a:t> </a:t>
            </a:r>
            <a:r>
              <a:rPr lang="en-US" sz="2400" dirty="0" err="1" smtClean="0">
                <a:latin typeface="+mj-lt"/>
                <a:ea typeface="ＭＳ Ｐゴシック" pitchFamily="34" charset="-128"/>
                <a:cs typeface="Times New Roman" pitchFamily="18" charset="0"/>
              </a:rPr>
              <a:t>được</a:t>
            </a:r>
            <a:r>
              <a:rPr lang="en-US" sz="2400" dirty="0" smtClean="0">
                <a:latin typeface="+mj-lt"/>
                <a:ea typeface="ＭＳ Ｐゴシック" pitchFamily="34" charset="-128"/>
                <a:cs typeface="Times New Roman" pitchFamily="18" charset="0"/>
              </a:rPr>
              <a:t> </a:t>
            </a:r>
            <a:r>
              <a:rPr lang="en-US" sz="2400" dirty="0" err="1" smtClean="0">
                <a:latin typeface="+mj-lt"/>
                <a:ea typeface="ＭＳ Ｐゴシック" pitchFamily="34" charset="-128"/>
                <a:cs typeface="Times New Roman" pitchFamily="18" charset="0"/>
              </a:rPr>
              <a:t>gọi</a:t>
            </a:r>
            <a:r>
              <a:rPr lang="en-US" sz="2400" dirty="0" smtClean="0">
                <a:latin typeface="+mj-lt"/>
                <a:ea typeface="ＭＳ Ｐゴシック" pitchFamily="34" charset="-128"/>
                <a:cs typeface="Times New Roman" pitchFamily="18" charset="0"/>
              </a:rPr>
              <a:t> </a:t>
            </a:r>
            <a:r>
              <a:rPr lang="en-US" sz="2400" dirty="0" err="1" smtClean="0">
                <a:latin typeface="+mj-lt"/>
                <a:ea typeface="ＭＳ Ｐゴシック" pitchFamily="34" charset="-128"/>
                <a:cs typeface="Times New Roman" pitchFamily="18" charset="0"/>
              </a:rPr>
              <a:t>là</a:t>
            </a:r>
            <a:r>
              <a:rPr lang="en-US" sz="2400" dirty="0" smtClean="0">
                <a:latin typeface="+mj-lt"/>
                <a:ea typeface="ＭＳ Ｐゴシック" pitchFamily="34" charset="-128"/>
                <a:cs typeface="Times New Roman" pitchFamily="18" charset="0"/>
              </a:rPr>
              <a:t> </a:t>
            </a:r>
            <a:r>
              <a:rPr lang="en-US" sz="2400" dirty="0" err="1" smtClean="0">
                <a:solidFill>
                  <a:srgbClr val="00B050"/>
                </a:solidFill>
                <a:latin typeface="+mj-lt"/>
                <a:ea typeface="ＭＳ Ｐゴシック" pitchFamily="34" charset="-128"/>
                <a:cs typeface="Times New Roman" pitchFamily="18" charset="0"/>
              </a:rPr>
              <a:t>các</a:t>
            </a:r>
            <a:r>
              <a:rPr lang="en-US" sz="2400" dirty="0" smtClean="0">
                <a:solidFill>
                  <a:srgbClr val="00B050"/>
                </a:solidFill>
                <a:latin typeface="+mj-lt"/>
                <a:ea typeface="ＭＳ Ｐゴシック" pitchFamily="34" charset="-128"/>
                <a:cs typeface="Times New Roman" pitchFamily="18" charset="0"/>
              </a:rPr>
              <a:t> </a:t>
            </a:r>
            <a:r>
              <a:rPr lang="en-US" sz="2400" dirty="0" err="1" smtClean="0">
                <a:solidFill>
                  <a:srgbClr val="00B050"/>
                </a:solidFill>
                <a:latin typeface="+mj-lt"/>
                <a:ea typeface="ＭＳ Ｐゴシック" pitchFamily="34" charset="-128"/>
                <a:cs typeface="Times New Roman" pitchFamily="18" charset="0"/>
              </a:rPr>
              <a:t>ràng</a:t>
            </a:r>
            <a:r>
              <a:rPr lang="en-US" sz="2400" dirty="0" smtClean="0">
                <a:solidFill>
                  <a:srgbClr val="00B050"/>
                </a:solidFill>
                <a:latin typeface="+mj-lt"/>
                <a:ea typeface="ＭＳ Ｐゴシック" pitchFamily="34" charset="-128"/>
                <a:cs typeface="Times New Roman" pitchFamily="18" charset="0"/>
              </a:rPr>
              <a:t> </a:t>
            </a:r>
            <a:r>
              <a:rPr lang="en-US" sz="2400" dirty="0" err="1" smtClean="0">
                <a:solidFill>
                  <a:srgbClr val="00B050"/>
                </a:solidFill>
                <a:latin typeface="+mj-lt"/>
                <a:ea typeface="ＭＳ Ｐゴシック" pitchFamily="34" charset="-128"/>
                <a:cs typeface="Times New Roman" pitchFamily="18" charset="0"/>
              </a:rPr>
              <a:t>buộc</a:t>
            </a:r>
            <a:r>
              <a:rPr lang="en-US" sz="2400" dirty="0" smtClean="0">
                <a:solidFill>
                  <a:srgbClr val="00B050"/>
                </a:solidFill>
                <a:latin typeface="+mj-lt"/>
                <a:ea typeface="ＭＳ Ｐゴシック" pitchFamily="34" charset="-128"/>
                <a:cs typeface="Times New Roman" pitchFamily="18" charset="0"/>
              </a:rPr>
              <a:t> </a:t>
            </a:r>
            <a:r>
              <a:rPr lang="en-US" sz="2400" dirty="0" err="1" smtClean="0">
                <a:solidFill>
                  <a:srgbClr val="00B050"/>
                </a:solidFill>
                <a:latin typeface="+mj-lt"/>
                <a:ea typeface="ＭＳ Ｐゴシック" pitchFamily="34" charset="-128"/>
                <a:cs typeface="Times New Roman" pitchFamily="18" charset="0"/>
              </a:rPr>
              <a:t>đối</a:t>
            </a:r>
            <a:r>
              <a:rPr lang="en-US" sz="2400" dirty="0" smtClean="0">
                <a:solidFill>
                  <a:srgbClr val="00B050"/>
                </a:solidFill>
                <a:latin typeface="+mj-lt"/>
                <a:ea typeface="ＭＳ Ｐゴシック" pitchFamily="34" charset="-128"/>
                <a:cs typeface="Times New Roman" pitchFamily="18" charset="0"/>
              </a:rPr>
              <a:t> </a:t>
            </a:r>
            <a:r>
              <a:rPr lang="en-US" sz="2400" dirty="0" err="1" smtClean="0">
                <a:solidFill>
                  <a:srgbClr val="00B050"/>
                </a:solidFill>
                <a:latin typeface="+mj-lt"/>
                <a:ea typeface="ＭＳ Ｐゴシック" pitchFamily="34" charset="-128"/>
                <a:cs typeface="Times New Roman" pitchFamily="18" charset="0"/>
              </a:rPr>
              <a:t>tượng</a:t>
            </a:r>
            <a:r>
              <a:rPr lang="en-US" sz="2400" dirty="0" smtClean="0">
                <a:latin typeface="+mj-lt"/>
                <a:ea typeface="ＭＳ Ｐゴシック" pitchFamily="34" charset="-128"/>
                <a:cs typeface="Times New Roman" pitchFamily="18" charset="0"/>
              </a:rPr>
              <a:t> (</a:t>
            </a:r>
            <a:r>
              <a:rPr lang="en-US" sz="2400" dirty="0" smtClean="0">
                <a:latin typeface="+mj-lt"/>
                <a:ea typeface="ＭＳ Ｐゴシック" pitchFamily="34" charset="-128"/>
                <a:cs typeface="Times New Roman" pitchFamily="18" charset="0"/>
                <a:sym typeface="Symbol" pitchFamily="18" charset="2"/>
              </a:rPr>
              <a:t>object bindings)</a:t>
            </a:r>
          </a:p>
          <a:p>
            <a:pPr algn="just">
              <a:defRPr/>
            </a:pPr>
            <a:r>
              <a:rPr lang="en-US" sz="2400" dirty="0" smtClean="0">
                <a:latin typeface="+mj-lt"/>
                <a:ea typeface="ＭＳ Ｐゴシック" pitchFamily="34" charset="-128"/>
                <a:cs typeface="Times New Roman" pitchFamily="18" charset="0"/>
                <a:sym typeface="Symbol" pitchFamily="18" charset="2"/>
              </a:rPr>
              <a:t> </a:t>
            </a:r>
            <a:r>
              <a:rPr lang="en-US" sz="2400" dirty="0" smtClean="0">
                <a:latin typeface="+mj-lt"/>
                <a:ea typeface="ＭＳ Ｐゴシック" pitchFamily="34" charset="-128"/>
                <a:cs typeface="Times New Roman" pitchFamily="18" charset="0"/>
                <a:sym typeface="Symbol" pitchFamily="18" charset="2"/>
              </a:rPr>
              <a:t>- </a:t>
            </a:r>
            <a:r>
              <a:rPr lang="en-US" sz="2400" dirty="0" err="1" smtClean="0">
                <a:latin typeface="+mj-lt"/>
                <a:ea typeface="ＭＳ Ｐゴシック" pitchFamily="34" charset="-128"/>
                <a:cs typeface="Times New Roman" pitchFamily="18" charset="0"/>
                <a:sym typeface="Symbol" pitchFamily="18" charset="2"/>
              </a:rPr>
              <a:t>Mỗi</a:t>
            </a:r>
            <a:r>
              <a:rPr lang="en-US" sz="2400" dirty="0" smtClean="0">
                <a:latin typeface="+mj-lt"/>
                <a:ea typeface="ＭＳ Ｐゴシック" pitchFamily="34" charset="-128"/>
                <a:cs typeface="Times New Roman" pitchFamily="18" charset="0"/>
                <a:sym typeface="Symbol" pitchFamily="18" charset="2"/>
              </a:rPr>
              <a:t> </a:t>
            </a:r>
            <a:r>
              <a:rPr lang="en-US" sz="2400" dirty="0" err="1" smtClean="0">
                <a:latin typeface="+mj-lt"/>
                <a:ea typeface="ＭＳ Ｐゴシック" pitchFamily="34" charset="-128"/>
                <a:cs typeface="Times New Roman" pitchFamily="18" charset="0"/>
                <a:sym typeface="Symbol" pitchFamily="18" charset="2"/>
              </a:rPr>
              <a:t>ngữ</a:t>
            </a:r>
            <a:r>
              <a:rPr lang="en-US" sz="2400" dirty="0" smtClean="0">
                <a:latin typeface="+mj-lt"/>
                <a:ea typeface="ＭＳ Ｐゴシック" pitchFamily="34" charset="-128"/>
                <a:cs typeface="Times New Roman" pitchFamily="18" charset="0"/>
                <a:sym typeface="Symbol" pitchFamily="18" charset="2"/>
              </a:rPr>
              <a:t> </a:t>
            </a:r>
            <a:r>
              <a:rPr lang="en-US" sz="2400" dirty="0" err="1" smtClean="0">
                <a:latin typeface="+mj-lt"/>
                <a:ea typeface="ＭＳ Ｐゴシック" pitchFamily="34" charset="-128"/>
                <a:cs typeface="Times New Roman" pitchFamily="18" charset="0"/>
                <a:sym typeface="Symbol" pitchFamily="18" charset="2"/>
              </a:rPr>
              <a:t>cảnh</a:t>
            </a:r>
            <a:r>
              <a:rPr lang="en-US" sz="2400" dirty="0" smtClean="0">
                <a:latin typeface="+mj-lt"/>
                <a:ea typeface="ＭＳ Ｐゴシック" pitchFamily="34" charset="-128"/>
                <a:cs typeface="Times New Roman" pitchFamily="18" charset="0"/>
                <a:sym typeface="Symbol" pitchFamily="18" charset="2"/>
              </a:rPr>
              <a:t> </a:t>
            </a:r>
            <a:r>
              <a:rPr lang="en-US" sz="2400" dirty="0" err="1" smtClean="0">
                <a:latin typeface="+mj-lt"/>
                <a:ea typeface="ＭＳ Ｐゴシック" pitchFamily="34" charset="-128"/>
                <a:cs typeface="Times New Roman" pitchFamily="18" charset="0"/>
                <a:sym typeface="Symbol" pitchFamily="18" charset="2"/>
              </a:rPr>
              <a:t>có</a:t>
            </a:r>
            <a:r>
              <a:rPr lang="en-US" sz="2400" dirty="0" smtClean="0">
                <a:latin typeface="+mj-lt"/>
                <a:ea typeface="ＭＳ Ｐゴシック" pitchFamily="34" charset="-128"/>
                <a:cs typeface="Times New Roman" pitchFamily="18" charset="0"/>
                <a:sym typeface="Symbol" pitchFamily="18" charset="2"/>
              </a:rPr>
              <a:t> </a:t>
            </a:r>
            <a:r>
              <a:rPr lang="en-US" sz="2400" dirty="0" err="1" smtClean="0">
                <a:latin typeface="+mj-lt"/>
                <a:ea typeface="ＭＳ Ｐゴシック" pitchFamily="34" charset="-128"/>
                <a:cs typeface="Times New Roman" pitchFamily="18" charset="0"/>
                <a:sym typeface="Symbol" pitchFamily="18" charset="2"/>
              </a:rPr>
              <a:t>một</a:t>
            </a:r>
            <a:r>
              <a:rPr lang="en-US" sz="2400" dirty="0" smtClean="0">
                <a:latin typeface="+mj-lt"/>
                <a:ea typeface="ＭＳ Ｐゴシック" pitchFamily="34" charset="-128"/>
                <a:cs typeface="Times New Roman" pitchFamily="18" charset="0"/>
                <a:sym typeface="Symbol" pitchFamily="18" charset="2"/>
              </a:rPr>
              <a:t> </a:t>
            </a:r>
            <a:r>
              <a:rPr lang="en-US" sz="2400" dirty="0" err="1" smtClean="0">
                <a:latin typeface="+mj-lt"/>
                <a:ea typeface="ＭＳ Ｐゴシック" pitchFamily="34" charset="-128"/>
                <a:cs typeface="Times New Roman" pitchFamily="18" charset="0"/>
                <a:sym typeface="Symbol" pitchFamily="18" charset="2"/>
              </a:rPr>
              <a:t>quy</a:t>
            </a:r>
            <a:r>
              <a:rPr lang="en-US" sz="2400" dirty="0" smtClean="0">
                <a:latin typeface="+mj-lt"/>
                <a:ea typeface="ＭＳ Ｐゴシック" pitchFamily="34" charset="-128"/>
                <a:cs typeface="Times New Roman" pitchFamily="18" charset="0"/>
                <a:sym typeface="Symbol" pitchFamily="18" charset="2"/>
              </a:rPr>
              <a:t> </a:t>
            </a:r>
            <a:r>
              <a:rPr lang="en-US" sz="2400" dirty="0" err="1" smtClean="0">
                <a:latin typeface="+mj-lt"/>
                <a:ea typeface="ＭＳ Ｐゴシック" pitchFamily="34" charset="-128"/>
                <a:cs typeface="Times New Roman" pitchFamily="18" charset="0"/>
                <a:sym typeface="Symbol" pitchFamily="18" charset="2"/>
              </a:rPr>
              <a:t>ước</a:t>
            </a:r>
            <a:r>
              <a:rPr lang="en-US" sz="2400" dirty="0" smtClean="0">
                <a:latin typeface="+mj-lt"/>
                <a:ea typeface="ＭＳ Ｐゴシック" pitchFamily="34" charset="-128"/>
                <a:cs typeface="Times New Roman" pitchFamily="18" charset="0"/>
                <a:sym typeface="Symbol" pitchFamily="18" charset="2"/>
              </a:rPr>
              <a:t> </a:t>
            </a:r>
            <a:r>
              <a:rPr lang="en-US" sz="2400" dirty="0" err="1" smtClean="0">
                <a:latin typeface="+mj-lt"/>
                <a:ea typeface="ＭＳ Ｐゴシック" pitchFamily="34" charset="-128"/>
                <a:cs typeface="Times New Roman" pitchFamily="18" charset="0"/>
                <a:sym typeface="Symbol" pitchFamily="18" charset="2"/>
              </a:rPr>
              <a:t>đặt</a:t>
            </a:r>
            <a:r>
              <a:rPr lang="en-US" sz="2400" dirty="0" smtClean="0">
                <a:latin typeface="+mj-lt"/>
                <a:ea typeface="ＭＳ Ｐゴシック" pitchFamily="34" charset="-128"/>
                <a:cs typeface="Times New Roman" pitchFamily="18" charset="0"/>
                <a:sym typeface="Symbol" pitchFamily="18" charset="2"/>
              </a:rPr>
              <a:t> </a:t>
            </a:r>
            <a:r>
              <a:rPr lang="en-US" sz="2400" dirty="0" err="1" smtClean="0">
                <a:latin typeface="+mj-lt"/>
                <a:ea typeface="ＭＳ Ｐゴシック" pitchFamily="34" charset="-128"/>
                <a:cs typeface="Times New Roman" pitchFamily="18" charset="0"/>
                <a:sym typeface="Symbol" pitchFamily="18" charset="2"/>
              </a:rPr>
              <a:t>tên</a:t>
            </a:r>
            <a:r>
              <a:rPr lang="en-US" sz="2400" dirty="0" smtClean="0">
                <a:latin typeface="+mj-lt"/>
                <a:ea typeface="ＭＳ Ｐゴシック" pitchFamily="34" charset="-128"/>
                <a:cs typeface="Times New Roman" pitchFamily="18" charset="0"/>
                <a:sym typeface="Symbol" pitchFamily="18" charset="2"/>
              </a:rPr>
              <a:t> </a:t>
            </a:r>
            <a:r>
              <a:rPr lang="en-US" sz="2400" dirty="0" err="1" smtClean="0">
                <a:latin typeface="+mj-lt"/>
                <a:ea typeface="ＭＳ Ｐゴシック" pitchFamily="34" charset="-128"/>
                <a:cs typeface="Times New Roman" pitchFamily="18" charset="0"/>
                <a:sym typeface="Symbol" pitchFamily="18" charset="2"/>
              </a:rPr>
              <a:t>liên</a:t>
            </a:r>
            <a:r>
              <a:rPr lang="en-US" sz="2400" dirty="0" smtClean="0">
                <a:latin typeface="+mj-lt"/>
                <a:ea typeface="ＭＳ Ｐゴシック" pitchFamily="34" charset="-128"/>
                <a:cs typeface="Times New Roman" pitchFamily="18" charset="0"/>
                <a:sym typeface="Symbol" pitchFamily="18" charset="2"/>
              </a:rPr>
              <a:t> </a:t>
            </a:r>
            <a:r>
              <a:rPr lang="en-US" sz="2400" dirty="0" err="1" smtClean="0">
                <a:latin typeface="+mj-lt"/>
                <a:ea typeface="ＭＳ Ｐゴシック" pitchFamily="34" charset="-128"/>
                <a:cs typeface="Times New Roman" pitchFamily="18" charset="0"/>
                <a:sym typeface="Symbol" pitchFamily="18" charset="2"/>
              </a:rPr>
              <a:t>quan</a:t>
            </a:r>
            <a:endParaRPr lang="en-US" sz="2400" dirty="0" smtClean="0">
              <a:latin typeface="+mj-lt"/>
              <a:ea typeface="ＭＳ Ｐゴシック" pitchFamily="34" charset="-128"/>
              <a:cs typeface="Times New Roman" pitchFamily="18" charset="0"/>
              <a:sym typeface="Symbol" pitchFamily="18" charset="2"/>
            </a:endParaRPr>
          </a:p>
          <a:p>
            <a:pPr algn="just">
              <a:defRPr/>
            </a:pPr>
            <a:r>
              <a:rPr lang="en-US" sz="2400" dirty="0" smtClean="0">
                <a:latin typeface="+mj-lt"/>
                <a:ea typeface="ＭＳ Ｐゴシック" pitchFamily="34" charset="-128"/>
                <a:cs typeface="Times New Roman" pitchFamily="18" charset="0"/>
                <a:sym typeface="Symbol" pitchFamily="18" charset="2"/>
              </a:rPr>
              <a:t> - </a:t>
            </a:r>
            <a:r>
              <a:rPr lang="en-US" sz="2400" dirty="0" err="1" smtClean="0">
                <a:latin typeface="+mj-lt"/>
                <a:ea typeface="ＭＳ Ｐゴシック" pitchFamily="34" charset="-128"/>
                <a:cs typeface="Times New Roman" pitchFamily="18" charset="0"/>
                <a:sym typeface="Symbol" pitchFamily="18" charset="2"/>
              </a:rPr>
              <a:t>Một</a:t>
            </a:r>
            <a:r>
              <a:rPr lang="en-US" sz="2400" dirty="0" smtClean="0">
                <a:latin typeface="+mj-lt"/>
                <a:ea typeface="ＭＳ Ｐゴシック" pitchFamily="34" charset="-128"/>
                <a:cs typeface="Times New Roman" pitchFamily="18" charset="0"/>
                <a:sym typeface="Symbol" pitchFamily="18" charset="2"/>
              </a:rPr>
              <a:t> </a:t>
            </a:r>
            <a:r>
              <a:rPr lang="en-US" sz="2400" dirty="0" err="1" smtClean="0">
                <a:latin typeface="+mj-lt"/>
                <a:ea typeface="ＭＳ Ｐゴシック" pitchFamily="34" charset="-128"/>
                <a:cs typeface="Times New Roman" pitchFamily="18" charset="0"/>
                <a:sym typeface="Symbol" pitchFamily="18" charset="2"/>
              </a:rPr>
              <a:t>tên</a:t>
            </a:r>
            <a:r>
              <a:rPr lang="en-US" sz="2400" dirty="0" smtClean="0">
                <a:latin typeface="+mj-lt"/>
                <a:ea typeface="ＭＳ Ｐゴシック" pitchFamily="34" charset="-128"/>
                <a:cs typeface="Times New Roman" pitchFamily="18" charset="0"/>
                <a:sym typeface="Symbol" pitchFamily="18" charset="2"/>
              </a:rPr>
              <a:t> </a:t>
            </a:r>
            <a:r>
              <a:rPr lang="en-US" sz="2400" dirty="0" err="1" smtClean="0">
                <a:latin typeface="+mj-lt"/>
                <a:ea typeface="ＭＳ Ｐゴシック" pitchFamily="34" charset="-128"/>
                <a:cs typeface="Times New Roman" pitchFamily="18" charset="0"/>
                <a:sym typeface="Symbol" pitchFamily="18" charset="2"/>
              </a:rPr>
              <a:t>có</a:t>
            </a:r>
            <a:r>
              <a:rPr lang="en-US" sz="2400" dirty="0" smtClean="0">
                <a:latin typeface="+mj-lt"/>
                <a:ea typeface="ＭＳ Ｐゴシック" pitchFamily="34" charset="-128"/>
                <a:cs typeface="Times New Roman" pitchFamily="18" charset="0"/>
                <a:sym typeface="Symbol" pitchFamily="18" charset="2"/>
              </a:rPr>
              <a:t> </a:t>
            </a:r>
            <a:r>
              <a:rPr lang="en-US" sz="2400" dirty="0" err="1" smtClean="0">
                <a:latin typeface="+mj-lt"/>
                <a:ea typeface="ＭＳ Ｐゴシック" pitchFamily="34" charset="-128"/>
                <a:cs typeface="Times New Roman" pitchFamily="18" charset="0"/>
                <a:sym typeface="Symbol" pitchFamily="18" charset="2"/>
              </a:rPr>
              <a:t>quan</a:t>
            </a:r>
            <a:r>
              <a:rPr lang="en-US" sz="2400" dirty="0" smtClean="0">
                <a:latin typeface="+mj-lt"/>
                <a:ea typeface="ＭＳ Ｐゴシック" pitchFamily="34" charset="-128"/>
                <a:cs typeface="Times New Roman" pitchFamily="18" charset="0"/>
                <a:sym typeface="Symbol" pitchFamily="18" charset="2"/>
              </a:rPr>
              <a:t> </a:t>
            </a:r>
            <a:r>
              <a:rPr lang="en-US" sz="2400" dirty="0" err="1" smtClean="0">
                <a:latin typeface="+mj-lt"/>
                <a:ea typeface="ＭＳ Ｐゴシック" pitchFamily="34" charset="-128"/>
                <a:cs typeface="Times New Roman" pitchFamily="18" charset="0"/>
                <a:sym typeface="Symbol" pitchFamily="18" charset="2"/>
              </a:rPr>
              <a:t>hệ</a:t>
            </a:r>
            <a:r>
              <a:rPr lang="en-US" sz="2400" dirty="0" smtClean="0">
                <a:latin typeface="+mj-lt"/>
                <a:ea typeface="ＭＳ Ｐゴシック" pitchFamily="34" charset="-128"/>
                <a:cs typeface="Times New Roman" pitchFamily="18" charset="0"/>
                <a:sym typeface="Symbol" pitchFamily="18" charset="2"/>
              </a:rPr>
              <a:t> </a:t>
            </a:r>
            <a:r>
              <a:rPr lang="en-US" sz="2400" dirty="0" err="1" smtClean="0">
                <a:latin typeface="+mj-lt"/>
                <a:ea typeface="ＭＳ Ｐゴシック" pitchFamily="34" charset="-128"/>
                <a:cs typeface="Times New Roman" pitchFamily="18" charset="0"/>
                <a:sym typeface="Symbol" pitchFamily="18" charset="2"/>
              </a:rPr>
              <a:t>liên</a:t>
            </a:r>
            <a:r>
              <a:rPr lang="en-US" sz="2400" dirty="0" smtClean="0">
                <a:latin typeface="+mj-lt"/>
                <a:ea typeface="ＭＳ Ｐゴシック" pitchFamily="34" charset="-128"/>
                <a:cs typeface="Times New Roman" pitchFamily="18" charset="0"/>
                <a:sym typeface="Symbol" pitchFamily="18" charset="2"/>
              </a:rPr>
              <a:t> </a:t>
            </a:r>
            <a:r>
              <a:rPr lang="en-US" sz="2400" dirty="0" err="1" smtClean="0">
                <a:latin typeface="+mj-lt"/>
                <a:ea typeface="ＭＳ Ｐゴシック" pitchFamily="34" charset="-128"/>
                <a:cs typeface="Times New Roman" pitchFamily="18" charset="0"/>
                <a:sym typeface="Symbol" pitchFamily="18" charset="2"/>
              </a:rPr>
              <a:t>quan</a:t>
            </a:r>
            <a:r>
              <a:rPr lang="en-US" sz="2400" dirty="0" smtClean="0">
                <a:latin typeface="+mj-lt"/>
                <a:ea typeface="ＭＳ Ｐゴシック" pitchFamily="34" charset="-128"/>
                <a:cs typeface="Times New Roman" pitchFamily="18" charset="0"/>
                <a:sym typeface="Symbol" pitchFamily="18" charset="2"/>
              </a:rPr>
              <a:t> </a:t>
            </a:r>
            <a:r>
              <a:rPr lang="en-US" sz="2400" dirty="0" err="1" smtClean="0">
                <a:latin typeface="+mj-lt"/>
                <a:ea typeface="ＭＳ Ｐゴシック" pitchFamily="34" charset="-128"/>
                <a:cs typeface="Times New Roman" pitchFamily="18" charset="0"/>
                <a:sym typeface="Symbol" pitchFamily="18" charset="2"/>
              </a:rPr>
              <a:t>đến</a:t>
            </a:r>
            <a:r>
              <a:rPr lang="en-US" sz="2400" dirty="0" smtClean="0">
                <a:latin typeface="+mj-lt"/>
                <a:ea typeface="ＭＳ Ｐゴシック" pitchFamily="34" charset="-128"/>
                <a:cs typeface="Times New Roman" pitchFamily="18" charset="0"/>
                <a:sym typeface="Symbol" pitchFamily="18" charset="2"/>
              </a:rPr>
              <a:t> </a:t>
            </a:r>
            <a:r>
              <a:rPr lang="en-US" sz="2400" dirty="0" err="1" smtClean="0">
                <a:latin typeface="+mj-lt"/>
                <a:ea typeface="ＭＳ Ｐゴシック" pitchFamily="34" charset="-128"/>
                <a:cs typeface="Times New Roman" pitchFamily="18" charset="0"/>
                <a:sym typeface="Symbol" pitchFamily="18" charset="2"/>
              </a:rPr>
              <a:t>một</a:t>
            </a:r>
            <a:r>
              <a:rPr lang="en-US" sz="2400" dirty="0" smtClean="0">
                <a:latin typeface="+mj-lt"/>
                <a:ea typeface="ＭＳ Ｐゴシック" pitchFamily="34" charset="-128"/>
                <a:cs typeface="Times New Roman" pitchFamily="18" charset="0"/>
                <a:sym typeface="Symbol" pitchFamily="18" charset="2"/>
              </a:rPr>
              <a:t> </a:t>
            </a:r>
            <a:r>
              <a:rPr lang="en-US" sz="2400" dirty="0" err="1" smtClean="0">
                <a:latin typeface="+mj-lt"/>
                <a:ea typeface="ＭＳ Ｐゴシック" pitchFamily="34" charset="-128"/>
                <a:cs typeface="Times New Roman" pitchFamily="18" charset="0"/>
                <a:sym typeface="Symbol" pitchFamily="18" charset="2"/>
              </a:rPr>
              <a:t>vài</a:t>
            </a:r>
            <a:r>
              <a:rPr lang="en-US" sz="2400" dirty="0" smtClean="0">
                <a:latin typeface="+mj-lt"/>
                <a:ea typeface="ＭＳ Ｐゴシック" pitchFamily="34" charset="-128"/>
                <a:cs typeface="Times New Roman" pitchFamily="18" charset="0"/>
                <a:sym typeface="Symbol" pitchFamily="18" charset="2"/>
              </a:rPr>
              <a:t> </a:t>
            </a:r>
            <a:r>
              <a:rPr lang="en-US" sz="2400" dirty="0" err="1" smtClean="0">
                <a:latin typeface="+mj-lt"/>
                <a:ea typeface="ＭＳ Ｐゴシック" pitchFamily="34" charset="-128"/>
                <a:cs typeface="Times New Roman" pitchFamily="18" charset="0"/>
                <a:sym typeface="Symbol" pitchFamily="18" charset="2"/>
              </a:rPr>
              <a:t>ngữ</a:t>
            </a:r>
            <a:r>
              <a:rPr lang="en-US" sz="2400" dirty="0" smtClean="0">
                <a:latin typeface="+mj-lt"/>
                <a:ea typeface="ＭＳ Ｐゴシック" pitchFamily="34" charset="-128"/>
                <a:cs typeface="Times New Roman" pitchFamily="18" charset="0"/>
                <a:sym typeface="Symbol" pitchFamily="18" charset="2"/>
              </a:rPr>
              <a:t> </a:t>
            </a:r>
            <a:r>
              <a:rPr lang="en-US" sz="2400" dirty="0" err="1" smtClean="0">
                <a:latin typeface="+mj-lt"/>
                <a:ea typeface="ＭＳ Ｐゴシック" pitchFamily="34" charset="-128"/>
                <a:cs typeface="Times New Roman" pitchFamily="18" charset="0"/>
                <a:sym typeface="Symbol" pitchFamily="18" charset="2"/>
              </a:rPr>
              <a:t>cảnh</a:t>
            </a:r>
            <a:endParaRPr lang="en-US" sz="2400" dirty="0" smtClean="0">
              <a:latin typeface="+mj-lt"/>
              <a:ea typeface="ＭＳ Ｐゴシック" pitchFamily="34" charset="-128"/>
              <a:cs typeface="Times New Roman" pitchFamily="18" charset="0"/>
              <a:sym typeface="Symbol" pitchFamily="18" charset="2"/>
            </a:endParaRPr>
          </a:p>
          <a:p>
            <a:pPr algn="just">
              <a:defRPr/>
            </a:pPr>
            <a:endParaRPr lang="en-US" sz="2400" dirty="0" smtClean="0">
              <a:latin typeface="+mj-lt"/>
              <a:ea typeface="ＭＳ Ｐゴシック" pitchFamily="34" charset="-128"/>
              <a:cs typeface="Times New Roman" pitchFamily="18" charset="0"/>
              <a:sym typeface="Symbol" pitchFamily="18" charset="2"/>
            </a:endParaRPr>
          </a:p>
          <a:p>
            <a:pPr algn="just">
              <a:defRPr/>
            </a:pPr>
            <a:r>
              <a:rPr lang="en-US" sz="2400" dirty="0" smtClean="0">
                <a:latin typeface="+mj-lt"/>
                <a:ea typeface="ＭＳ Ｐゴシック" pitchFamily="34" charset="-128"/>
                <a:cs typeface="Times New Roman" pitchFamily="18" charset="0"/>
                <a:sym typeface="Symbol" pitchFamily="18" charset="2"/>
              </a:rPr>
              <a:t>     </a:t>
            </a:r>
            <a:r>
              <a:rPr lang="en-US" sz="2400" dirty="0" err="1" smtClean="0">
                <a:latin typeface="+mj-lt"/>
                <a:ea typeface="ＭＳ Ｐゴシック" pitchFamily="34" charset="-128"/>
                <a:cs typeface="Times New Roman" pitchFamily="18" charset="0"/>
              </a:rPr>
              <a:t>Ví</a:t>
            </a:r>
            <a:r>
              <a:rPr lang="en-US" sz="2400" dirty="0" smtClean="0">
                <a:latin typeface="+mj-lt"/>
                <a:ea typeface="ＭＳ Ｐゴシック" pitchFamily="34" charset="-128"/>
                <a:cs typeface="Times New Roman" pitchFamily="18" charset="0"/>
              </a:rPr>
              <a:t> </a:t>
            </a:r>
            <a:r>
              <a:rPr lang="en-US" sz="2400" dirty="0" err="1" smtClean="0">
                <a:latin typeface="+mj-lt"/>
                <a:ea typeface="ＭＳ Ｐゴシック" pitchFamily="34" charset="-128"/>
                <a:cs typeface="Times New Roman" pitchFamily="18" charset="0"/>
              </a:rPr>
              <a:t>dụ</a:t>
            </a:r>
            <a:r>
              <a:rPr lang="en-US" sz="2400" dirty="0" smtClean="0">
                <a:latin typeface="+mj-lt"/>
                <a:ea typeface="ＭＳ Ｐゴシック" pitchFamily="34" charset="-128"/>
                <a:cs typeface="Times New Roman" pitchFamily="18" charset="0"/>
              </a:rPr>
              <a:t>: </a:t>
            </a:r>
            <a:r>
              <a:rPr lang="en-US" sz="2400" dirty="0" smtClean="0">
                <a:latin typeface="+mj-lt"/>
                <a:ea typeface="ＭＳ Ｐゴシック" pitchFamily="34" charset="-128"/>
                <a:cs typeface="Times New Roman" pitchFamily="18" charset="0"/>
              </a:rPr>
              <a:t>directory </a:t>
            </a:r>
            <a:r>
              <a:rPr lang="en-US" sz="2400" dirty="0" smtClean="0">
                <a:solidFill>
                  <a:srgbClr val="00B050"/>
                </a:solidFill>
                <a:latin typeface="+mj-lt"/>
                <a:ea typeface="ＭＳ Ｐゴシック" pitchFamily="34" charset="-128"/>
                <a:cs typeface="Times New Roman" pitchFamily="18" charset="0"/>
              </a:rPr>
              <a:t>/</a:t>
            </a:r>
            <a:r>
              <a:rPr lang="en-US" sz="2400" dirty="0" err="1" smtClean="0">
                <a:solidFill>
                  <a:srgbClr val="00B050"/>
                </a:solidFill>
                <a:latin typeface="+mj-lt"/>
                <a:ea typeface="ＭＳ Ｐゴシック" pitchFamily="34" charset="-128"/>
                <a:cs typeface="Times New Roman" pitchFamily="18" charset="0"/>
              </a:rPr>
              <a:t>usr</a:t>
            </a:r>
            <a:r>
              <a:rPr lang="en-US" sz="2400" dirty="0" smtClean="0">
                <a:solidFill>
                  <a:srgbClr val="00B050"/>
                </a:solidFill>
                <a:latin typeface="+mj-lt"/>
                <a:ea typeface="ＭＳ Ｐゴシック" pitchFamily="34" charset="-128"/>
                <a:cs typeface="Times New Roman" pitchFamily="18" charset="0"/>
              </a:rPr>
              <a:t> </a:t>
            </a:r>
            <a:r>
              <a:rPr lang="en-US" sz="2400" dirty="0" smtClean="0">
                <a:latin typeface="+mj-lt"/>
                <a:ea typeface="ＭＳ Ｐゴシック" pitchFamily="34" charset="-128"/>
                <a:cs typeface="Times New Roman" pitchFamily="18" charset="0"/>
              </a:rPr>
              <a:t>ở  </a:t>
            </a:r>
            <a:r>
              <a:rPr lang="en-US" sz="2400" dirty="0" err="1" smtClean="0">
                <a:latin typeface="+mj-lt"/>
                <a:ea typeface="ＭＳ Ｐゴシック" pitchFamily="34" charset="-128"/>
                <a:cs typeface="Times New Roman" pitchFamily="18" charset="0"/>
              </a:rPr>
              <a:t>hệ</a:t>
            </a:r>
            <a:r>
              <a:rPr lang="en-US" sz="2400" dirty="0" smtClean="0">
                <a:latin typeface="+mj-lt"/>
                <a:ea typeface="ＭＳ Ｐゴシック" pitchFamily="34" charset="-128"/>
                <a:cs typeface="Times New Roman" pitchFamily="18" charset="0"/>
              </a:rPr>
              <a:t> </a:t>
            </a:r>
            <a:r>
              <a:rPr lang="en-US" sz="2400" dirty="0" err="1" smtClean="0">
                <a:latin typeface="+mj-lt"/>
                <a:ea typeface="ＭＳ Ｐゴシック" pitchFamily="34" charset="-128"/>
                <a:cs typeface="Times New Roman" pitchFamily="18" charset="0"/>
              </a:rPr>
              <a:t>thống</a:t>
            </a:r>
            <a:r>
              <a:rPr lang="en-US" sz="2400" dirty="0" smtClean="0">
                <a:latin typeface="+mj-lt"/>
                <a:ea typeface="ＭＳ Ｐゴシック" pitchFamily="34" charset="-128"/>
                <a:cs typeface="Times New Roman" pitchFamily="18" charset="0"/>
              </a:rPr>
              <a:t> File </a:t>
            </a:r>
            <a:r>
              <a:rPr lang="en-US" sz="2400" dirty="0" smtClean="0">
                <a:solidFill>
                  <a:srgbClr val="00B050"/>
                </a:solidFill>
                <a:latin typeface="+mj-lt"/>
                <a:ea typeface="ＭＳ Ｐゴシック" pitchFamily="34" charset="-128"/>
                <a:cs typeface="Times New Roman" pitchFamily="18" charset="0"/>
              </a:rPr>
              <a:t>UNIX</a:t>
            </a:r>
          </a:p>
          <a:p>
            <a:pPr>
              <a:defRPr/>
            </a:pPr>
            <a:endParaRPr lang="en-US" sz="2400" dirty="0" smtClean="0">
              <a:solidFill>
                <a:srgbClr val="0000CC"/>
              </a:solidFill>
              <a:latin typeface="+mj-lt"/>
              <a:cs typeface="Times New Roman" pitchFamily="18" charset="0"/>
            </a:endParaRPr>
          </a:p>
          <a:p>
            <a:pPr>
              <a:defRPr/>
            </a:pPr>
            <a:endParaRPr lang="en-US" sz="2400" dirty="0" smtClean="0">
              <a:solidFill>
                <a:srgbClr val="0000CC"/>
              </a:solidFill>
              <a:latin typeface="+mj-lt"/>
            </a:endParaRPr>
          </a:p>
          <a:p>
            <a:pPr>
              <a:defRPr/>
            </a:pPr>
            <a:endParaRPr lang="en-US" sz="2400" dirty="0" smtClean="0">
              <a:solidFill>
                <a:srgbClr val="0000CC"/>
              </a:solidFill>
              <a:latin typeface="+mj-lt"/>
            </a:endParaRPr>
          </a:p>
          <a:p>
            <a:pPr>
              <a:defRPr/>
            </a:pPr>
            <a:endParaRPr lang="en-US" sz="2400" dirty="0" smtClean="0">
              <a:solidFill>
                <a:srgbClr val="0000CC"/>
              </a:solidFill>
              <a:latin typeface="+mj-lt"/>
            </a:endParaRPr>
          </a:p>
        </p:txBody>
      </p:sp>
      <p:sp>
        <p:nvSpPr>
          <p:cNvPr id="15364"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CÁC KHÁI NIỆM</a:t>
            </a:r>
          </a:p>
        </p:txBody>
      </p:sp>
      <p:sp>
        <p:nvSpPr>
          <p:cNvPr id="15365" name="Rectangle 1"/>
          <p:cNvSpPr>
            <a:spLocks noChangeArrowheads="1"/>
          </p:cNvSpPr>
          <p:nvPr/>
        </p:nvSpPr>
        <p:spPr bwMode="auto">
          <a:xfrm>
            <a:off x="23813" y="1062038"/>
            <a:ext cx="20335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2400" b="1">
                <a:solidFill>
                  <a:srgbClr val="C00000"/>
                </a:solidFill>
              </a:rPr>
              <a:t>Tên (Names)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9"/>
          <p:cNvGrpSpPr>
            <a:grpSpLocks/>
          </p:cNvGrpSpPr>
          <p:nvPr/>
        </p:nvGrpSpPr>
        <p:grpSpPr bwMode="auto">
          <a:xfrm>
            <a:off x="15875" y="6413500"/>
            <a:ext cx="1447800" cy="412750"/>
            <a:chOff x="-1392" y="4020"/>
            <a:chExt cx="912" cy="260"/>
          </a:xfrm>
        </p:grpSpPr>
        <p:pic>
          <p:nvPicPr>
            <p:cNvPr id="16390"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 y="4020"/>
              <a:ext cx="2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28"/>
            <p:cNvSpPr txBox="1">
              <a:spLocks noChangeArrowheads="1"/>
            </p:cNvSpPr>
            <p:nvPr/>
          </p:nvSpPr>
          <p:spPr bwMode="auto">
            <a:xfrm>
              <a:off x="-1104" y="403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grpSp>
      <p:sp>
        <p:nvSpPr>
          <p:cNvPr id="7" name="Text Box 4"/>
          <p:cNvSpPr txBox="1">
            <a:spLocks noChangeArrowheads="1"/>
          </p:cNvSpPr>
          <p:nvPr/>
        </p:nvSpPr>
        <p:spPr bwMode="auto">
          <a:xfrm>
            <a:off x="304800" y="1601788"/>
            <a:ext cx="8458200"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vi-VN" sz="2400" dirty="0" err="1">
                <a:ea typeface="ＭＳ Ｐゴシック" panose="020B0600070205080204" pitchFamily="34" charset="-128"/>
              </a:rPr>
              <a:t>Đê</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kết</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nối</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tập</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các</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bộ</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ngữ</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cảnh</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của</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các</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kiểu</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tương</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tư</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nhau</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cùng</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một</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quy</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ước</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đặt</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tên</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trong</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suốt</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hoạt</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động</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của</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tập</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các</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mệnh</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lệnh</a:t>
            </a:r>
            <a:r>
              <a:rPr lang="en-US" altLang="vi-VN" sz="2400" dirty="0">
                <a:ea typeface="ＭＳ Ｐゴシック" panose="020B0600070205080204" pitchFamily="34" charset="-128"/>
              </a:rPr>
              <a:t> </a:t>
            </a:r>
            <a:r>
              <a:rPr lang="en-US" altLang="vi-VN" sz="2400" dirty="0">
                <a:ea typeface="ＭＳ Ｐゴシック" panose="020B0600070205080204" pitchFamily="34" charset="-128"/>
                <a:sym typeface="Wingdings" panose="05000000000000000000" pitchFamily="2" charset="2"/>
              </a:rPr>
              <a:t> </a:t>
            </a:r>
            <a:r>
              <a:rPr lang="en-US" altLang="vi-VN" sz="2400" dirty="0" err="1">
                <a:ea typeface="ＭＳ Ｐゴシック" panose="020B0600070205080204" pitchFamily="34" charset="-128"/>
                <a:sym typeface="Wingdings" panose="05000000000000000000" pitchFamily="2" charset="2"/>
              </a:rPr>
              <a:t>Xây</a:t>
            </a:r>
            <a:r>
              <a:rPr lang="en-US" altLang="vi-VN" sz="2400" dirty="0">
                <a:ea typeface="ＭＳ Ｐゴシック" panose="020B0600070205080204" pitchFamily="34" charset="-128"/>
                <a:sym typeface="Wingdings" panose="05000000000000000000" pitchFamily="2" charset="2"/>
              </a:rPr>
              <a:t> </a:t>
            </a:r>
            <a:r>
              <a:rPr lang="en-US" altLang="vi-VN" sz="2400" dirty="0" err="1">
                <a:ea typeface="ＭＳ Ｐゴシック" panose="020B0600070205080204" pitchFamily="34" charset="-128"/>
                <a:sym typeface="Wingdings" panose="05000000000000000000" pitchFamily="2" charset="2"/>
              </a:rPr>
              <a:t>dựng</a:t>
            </a:r>
            <a:r>
              <a:rPr lang="en-US" altLang="vi-VN" sz="2400" dirty="0">
                <a:ea typeface="ＭＳ Ｐゴシック" panose="020B0600070205080204" pitchFamily="34" charset="-128"/>
                <a:sym typeface="Wingdings" panose="05000000000000000000" pitchFamily="2" charset="2"/>
              </a:rPr>
              <a:t> </a:t>
            </a:r>
            <a:r>
              <a:rPr lang="en-US" altLang="vi-VN" sz="2400" dirty="0" err="1">
                <a:ea typeface="ＭＳ Ｐゴシック" panose="020B0600070205080204" pitchFamily="34" charset="-128"/>
                <a:sym typeface="Wingdings" panose="05000000000000000000" pitchFamily="2" charset="2"/>
              </a:rPr>
              <a:t>hệ</a:t>
            </a:r>
            <a:r>
              <a:rPr lang="en-US" altLang="vi-VN" sz="2400" dirty="0">
                <a:ea typeface="ＭＳ Ｐゴシック" panose="020B0600070205080204" pitchFamily="34" charset="-128"/>
                <a:sym typeface="Wingdings" panose="05000000000000000000" pitchFamily="2" charset="2"/>
              </a:rPr>
              <a:t> </a:t>
            </a:r>
            <a:r>
              <a:rPr lang="en-US" altLang="vi-VN" sz="2400" dirty="0" err="1" smtClean="0">
                <a:ea typeface="ＭＳ Ｐゴシック" panose="020B0600070205080204" pitchFamily="34" charset="-128"/>
                <a:sym typeface="Wingdings" panose="05000000000000000000" pitchFamily="2" charset="2"/>
              </a:rPr>
              <a:t>thống</a:t>
            </a:r>
            <a:r>
              <a:rPr lang="en-US" altLang="vi-VN" sz="2400" dirty="0" smtClean="0">
                <a:ea typeface="ＭＳ Ｐゴシック" panose="020B0600070205080204" pitchFamily="34" charset="-128"/>
                <a:sym typeface="Wingdings" panose="05000000000000000000" pitchFamily="2" charset="2"/>
              </a:rPr>
              <a:t>:  </a:t>
            </a:r>
            <a:r>
              <a:rPr lang="en-US" altLang="vi-VN" sz="2400" dirty="0">
                <a:solidFill>
                  <a:srgbClr val="00B050"/>
                </a:solidFill>
                <a:ea typeface="ＭＳ Ｐゴシック" panose="020B0600070205080204" pitchFamily="34" charset="-128"/>
                <a:sym typeface="Wingdings" panose="05000000000000000000" pitchFamily="2" charset="2"/>
              </a:rPr>
              <a:t>Naming System</a:t>
            </a:r>
          </a:p>
          <a:p>
            <a:pPr>
              <a:spcBef>
                <a:spcPct val="0"/>
              </a:spcBef>
            </a:pPr>
            <a:r>
              <a:rPr lang="en-US" altLang="vi-VN" sz="2400" dirty="0" err="1">
                <a:ea typeface="ＭＳ Ｐゴシック" panose="020B0600070205080204" pitchFamily="34" charset="-128"/>
              </a:rPr>
              <a:t>Ví</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dụ</a:t>
            </a:r>
            <a:r>
              <a:rPr lang="en-US" altLang="vi-VN" sz="2400" dirty="0">
                <a:ea typeface="ＭＳ Ｐゴシック" panose="020B0600070205080204" pitchFamily="34" charset="-128"/>
              </a:rPr>
              <a:t>: </a:t>
            </a:r>
            <a:br>
              <a:rPr lang="en-US" altLang="vi-VN" sz="2400" dirty="0">
                <a:ea typeface="ＭＳ Ｐゴシック" panose="020B0600070205080204" pitchFamily="34" charset="-128"/>
              </a:rPr>
            </a:b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Hệ</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thống</a:t>
            </a:r>
            <a:r>
              <a:rPr lang="en-US" altLang="vi-VN" sz="2400" dirty="0">
                <a:ea typeface="ＭＳ Ｐゴシック" panose="020B0600070205080204" pitchFamily="34" charset="-128"/>
              </a:rPr>
              <a:t> DNS </a:t>
            </a:r>
            <a:r>
              <a:rPr lang="en-US" altLang="vi-VN" sz="2400" dirty="0" smtClean="0">
                <a:ea typeface="ＭＳ Ｐゴシック" panose="020B0600070205080204" pitchFamily="34" charset="-128"/>
              </a:rPr>
              <a:t>(????)</a:t>
            </a:r>
            <a:r>
              <a:rPr lang="en-US" altLang="vi-VN" sz="2400" dirty="0">
                <a:ea typeface="ＭＳ Ｐゴシック" panose="020B0600070205080204" pitchFamily="34" charset="-128"/>
              </a:rPr>
              <a:t/>
            </a:r>
            <a:br>
              <a:rPr lang="en-US" altLang="vi-VN" sz="2400" dirty="0">
                <a:ea typeface="ＭＳ Ｐゴシック" panose="020B0600070205080204" pitchFamily="34" charset="-128"/>
              </a:rPr>
            </a:b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Hệ</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thống</a:t>
            </a:r>
            <a:r>
              <a:rPr lang="en-US" altLang="vi-VN" sz="2400" dirty="0">
                <a:ea typeface="ＭＳ Ｐゴシック" panose="020B0600070205080204" pitchFamily="34" charset="-128"/>
              </a:rPr>
              <a:t> LDAP  v.v...</a:t>
            </a:r>
          </a:p>
          <a:p>
            <a:pPr>
              <a:spcBef>
                <a:spcPct val="0"/>
              </a:spcBef>
            </a:pPr>
            <a:endParaRPr lang="en-US" altLang="vi-VN" sz="2400" dirty="0">
              <a:solidFill>
                <a:srgbClr val="0000CC"/>
              </a:solidFill>
            </a:endParaRPr>
          </a:p>
        </p:txBody>
      </p:sp>
      <p:sp>
        <p:nvSpPr>
          <p:cNvPr id="16388"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CÁC KHÁI NIỆM</a:t>
            </a:r>
          </a:p>
        </p:txBody>
      </p:sp>
      <p:sp>
        <p:nvSpPr>
          <p:cNvPr id="16389" name="Rectangle 1"/>
          <p:cNvSpPr>
            <a:spLocks noChangeArrowheads="1"/>
          </p:cNvSpPr>
          <p:nvPr/>
        </p:nvSpPr>
        <p:spPr bwMode="auto">
          <a:xfrm>
            <a:off x="0" y="1062038"/>
            <a:ext cx="5410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2400" b="1">
                <a:solidFill>
                  <a:srgbClr val="C00000"/>
                </a:solidFill>
              </a:rPr>
              <a:t>Hệ thống Naming </a:t>
            </a:r>
            <a:r>
              <a:rPr lang="en-US" altLang="vi-VN" sz="2400" b="1"/>
              <a:t>(</a:t>
            </a:r>
            <a:r>
              <a:rPr lang="en-US" altLang="vi-VN" sz="2400">
                <a:ea typeface="ＭＳ Ｐゴシック" panose="020B0600070205080204" pitchFamily="34" charset="-128"/>
                <a:sym typeface="Wingdings" panose="05000000000000000000" pitchFamily="2" charset="2"/>
              </a:rPr>
              <a:t>Naming System</a:t>
            </a:r>
            <a:r>
              <a:rPr lang="en-US" altLang="vi-VN" sz="2400" b="1"/>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9"/>
          <p:cNvGrpSpPr>
            <a:grpSpLocks/>
          </p:cNvGrpSpPr>
          <p:nvPr/>
        </p:nvGrpSpPr>
        <p:grpSpPr bwMode="auto">
          <a:xfrm>
            <a:off x="15875" y="6413500"/>
            <a:ext cx="1447800" cy="412750"/>
            <a:chOff x="-1392" y="4020"/>
            <a:chExt cx="912" cy="260"/>
          </a:xfrm>
        </p:grpSpPr>
        <p:pic>
          <p:nvPicPr>
            <p:cNvPr id="17414"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 y="4020"/>
              <a:ext cx="2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Text Box 28"/>
            <p:cNvSpPr txBox="1">
              <a:spLocks noChangeArrowheads="1"/>
            </p:cNvSpPr>
            <p:nvPr/>
          </p:nvSpPr>
          <p:spPr bwMode="auto">
            <a:xfrm>
              <a:off x="-1104" y="403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grpSp>
      <p:sp>
        <p:nvSpPr>
          <p:cNvPr id="7" name="Text Box 4"/>
          <p:cNvSpPr txBox="1">
            <a:spLocks noChangeArrowheads="1"/>
          </p:cNvSpPr>
          <p:nvPr/>
        </p:nvSpPr>
        <p:spPr bwMode="auto">
          <a:xfrm>
            <a:off x="304800" y="1601788"/>
            <a:ext cx="8458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vi-VN" sz="2400" dirty="0" err="1">
                <a:ea typeface="ＭＳ Ｐゴシック" panose="020B0600070205080204" pitchFamily="34" charset="-128"/>
              </a:rPr>
              <a:t>Tập</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hợp</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các</a:t>
            </a:r>
            <a:r>
              <a:rPr lang="en-US" altLang="vi-VN" sz="2400" dirty="0">
                <a:ea typeface="ＭＳ Ｐゴシック" panose="020B0600070205080204" pitchFamily="34" charset="-128"/>
              </a:rPr>
              <a:t> names </a:t>
            </a:r>
            <a:r>
              <a:rPr lang="en-US" altLang="vi-VN" sz="2400" dirty="0" err="1">
                <a:ea typeface="ＭＳ Ｐゴシック" panose="020B0600070205080204" pitchFamily="34" charset="-128"/>
              </a:rPr>
              <a:t>trong</a:t>
            </a:r>
            <a:r>
              <a:rPr lang="en-US" altLang="vi-VN" sz="2400" dirty="0">
                <a:ea typeface="ＭＳ Ｐゴシック" panose="020B0600070205080204" pitchFamily="34" charset="-128"/>
              </a:rPr>
              <a:t> naming system</a:t>
            </a:r>
          </a:p>
          <a:p>
            <a:pPr>
              <a:spcBef>
                <a:spcPct val="0"/>
              </a:spcBef>
              <a:buFontTx/>
              <a:buNone/>
            </a:pP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Ví</a:t>
            </a:r>
            <a:r>
              <a:rPr lang="en-US" altLang="vi-VN" sz="2400" dirty="0">
                <a:ea typeface="ＭＳ Ｐゴシック" panose="020B0600070205080204" pitchFamily="34" charset="-128"/>
              </a:rPr>
              <a:t> </a:t>
            </a:r>
            <a:r>
              <a:rPr lang="en-US" altLang="vi-VN" sz="2400" dirty="0" err="1" smtClean="0">
                <a:ea typeface="ＭＳ Ｐゴシック" panose="020B0600070205080204" pitchFamily="34" charset="-128"/>
              </a:rPr>
              <a:t>dụ</a:t>
            </a:r>
            <a:r>
              <a:rPr lang="en-US" altLang="vi-VN" sz="2400" dirty="0" smtClean="0">
                <a:ea typeface="ＭＳ Ｐゴシック" panose="020B0600070205080204" pitchFamily="34" charset="-128"/>
              </a:rPr>
              <a:t>: </a:t>
            </a:r>
            <a:r>
              <a:rPr lang="en-US" altLang="vi-VN" sz="2400" dirty="0">
                <a:ea typeface="ＭＳ Ｐゴシック" panose="020B0600070205080204" pitchFamily="34" charset="-128"/>
              </a:rPr>
              <a:t/>
            </a:r>
            <a:br>
              <a:rPr lang="en-US" altLang="vi-VN" sz="2400" dirty="0">
                <a:ea typeface="ＭＳ Ｐゴシック" panose="020B0600070205080204" pitchFamily="34" charset="-128"/>
              </a:rPr>
            </a:b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Tên</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của</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tất</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cả</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các</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tập</a:t>
            </a:r>
            <a:r>
              <a:rPr lang="en-US" altLang="vi-VN" sz="2400" dirty="0">
                <a:ea typeface="ＭＳ Ｐゴシック" panose="020B0600070205080204" pitchFamily="34" charset="-128"/>
              </a:rPr>
              <a:t> tin </a:t>
            </a:r>
            <a:r>
              <a:rPr lang="en-US" altLang="vi-VN" sz="2400" dirty="0" err="1">
                <a:ea typeface="ＭＳ Ｐゴシック" panose="020B0600070205080204" pitchFamily="34" charset="-128"/>
              </a:rPr>
              <a:t>và</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thư</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mục</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trong</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một</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hệ</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thống</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tập</a:t>
            </a:r>
            <a:r>
              <a:rPr lang="en-US" altLang="vi-VN" sz="2400" dirty="0">
                <a:ea typeface="ＭＳ Ｐゴシック" panose="020B0600070205080204" pitchFamily="34" charset="-128"/>
              </a:rPr>
              <a:t> tin UNIX</a:t>
            </a:r>
            <a:br>
              <a:rPr lang="en-US" altLang="vi-VN" sz="2400" dirty="0">
                <a:ea typeface="ＭＳ Ｐゴシック" panose="020B0600070205080204" pitchFamily="34" charset="-128"/>
              </a:rPr>
            </a:br>
            <a:endParaRPr lang="en-US" altLang="vi-VN" sz="2400" dirty="0">
              <a:ea typeface="ＭＳ Ｐゴシック" panose="020B0600070205080204" pitchFamily="34" charset="-128"/>
            </a:endParaRPr>
          </a:p>
          <a:p>
            <a:pPr>
              <a:spcBef>
                <a:spcPct val="0"/>
              </a:spcBef>
            </a:pPr>
            <a:endParaRPr lang="en-US" altLang="vi-VN" sz="2400" dirty="0">
              <a:solidFill>
                <a:srgbClr val="0000CC"/>
              </a:solidFill>
            </a:endParaRPr>
          </a:p>
        </p:txBody>
      </p:sp>
      <p:sp>
        <p:nvSpPr>
          <p:cNvPr id="17412"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CÁC KHÁI NIỆM</a:t>
            </a:r>
          </a:p>
        </p:txBody>
      </p:sp>
      <p:sp>
        <p:nvSpPr>
          <p:cNvPr id="17413" name="Rectangle 1"/>
          <p:cNvSpPr>
            <a:spLocks noChangeArrowheads="1"/>
          </p:cNvSpPr>
          <p:nvPr/>
        </p:nvSpPr>
        <p:spPr bwMode="auto">
          <a:xfrm>
            <a:off x="0" y="1062038"/>
            <a:ext cx="5410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2400" b="1">
                <a:solidFill>
                  <a:srgbClr val="C00000"/>
                </a:solidFill>
              </a:rPr>
              <a:t>Không gian tên </a:t>
            </a:r>
            <a:r>
              <a:rPr lang="en-US" altLang="vi-VN" sz="2400" b="1"/>
              <a:t>(</a:t>
            </a:r>
            <a:r>
              <a:rPr lang="en-US" altLang="vi-VN" sz="2400">
                <a:ea typeface="ＭＳ Ｐゴシック" panose="020B0600070205080204" pitchFamily="34" charset="-128"/>
                <a:sym typeface="Wingdings" panose="05000000000000000000" pitchFamily="2" charset="2"/>
              </a:rPr>
              <a:t>Name Space</a:t>
            </a:r>
            <a:r>
              <a:rPr lang="en-US" altLang="vi-VN" sz="2400" b="1"/>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DỊCH VỤ NAMING</a:t>
            </a:r>
          </a:p>
        </p:txBody>
      </p:sp>
      <p:sp>
        <p:nvSpPr>
          <p:cNvPr id="18435" name="Rectangle 49"/>
          <p:cNvSpPr>
            <a:spLocks noChangeArrowheads="1"/>
          </p:cNvSpPr>
          <p:nvPr/>
        </p:nvSpPr>
        <p:spPr bwMode="auto">
          <a:xfrm>
            <a:off x="0" y="1062038"/>
            <a:ext cx="69484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2400" b="1" dirty="0" err="1">
                <a:solidFill>
                  <a:srgbClr val="C00000"/>
                </a:solidFill>
              </a:rPr>
              <a:t>Định</a:t>
            </a:r>
            <a:r>
              <a:rPr lang="en-US" altLang="vi-VN" sz="2400" b="1" dirty="0">
                <a:solidFill>
                  <a:srgbClr val="C00000"/>
                </a:solidFill>
              </a:rPr>
              <a:t> </a:t>
            </a:r>
            <a:r>
              <a:rPr lang="en-US" altLang="vi-VN" sz="2400" b="1" dirty="0" err="1">
                <a:solidFill>
                  <a:srgbClr val="C00000"/>
                </a:solidFill>
              </a:rPr>
              <a:t>danh</a:t>
            </a:r>
            <a:r>
              <a:rPr lang="en-US" altLang="vi-VN" sz="2400" b="1" dirty="0">
                <a:solidFill>
                  <a:srgbClr val="C00000"/>
                </a:solidFill>
              </a:rPr>
              <a:t> </a:t>
            </a:r>
            <a:r>
              <a:rPr lang="en-US" altLang="vi-VN" sz="2400" dirty="0">
                <a:solidFill>
                  <a:srgbClr val="C00000"/>
                </a:solidFill>
              </a:rPr>
              <a:t>(identify)</a:t>
            </a:r>
          </a:p>
        </p:txBody>
      </p:sp>
      <p:grpSp>
        <p:nvGrpSpPr>
          <p:cNvPr id="18436" name="Group 29"/>
          <p:cNvGrpSpPr>
            <a:grpSpLocks/>
          </p:cNvGrpSpPr>
          <p:nvPr/>
        </p:nvGrpSpPr>
        <p:grpSpPr bwMode="auto">
          <a:xfrm>
            <a:off x="15875" y="6413500"/>
            <a:ext cx="1447800" cy="412750"/>
            <a:chOff x="-1392" y="4020"/>
            <a:chExt cx="912" cy="260"/>
          </a:xfrm>
        </p:grpSpPr>
        <p:pic>
          <p:nvPicPr>
            <p:cNvPr id="18438"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 y="4020"/>
              <a:ext cx="2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Text Box 28"/>
            <p:cNvSpPr txBox="1">
              <a:spLocks noChangeArrowheads="1"/>
            </p:cNvSpPr>
            <p:nvPr/>
          </p:nvSpPr>
          <p:spPr bwMode="auto">
            <a:xfrm>
              <a:off x="-1104" y="403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grpSp>
      <p:sp>
        <p:nvSpPr>
          <p:cNvPr id="9" name="Text Box 4"/>
          <p:cNvSpPr txBox="1">
            <a:spLocks noChangeArrowheads="1"/>
          </p:cNvSpPr>
          <p:nvPr/>
        </p:nvSpPr>
        <p:spPr bwMode="auto">
          <a:xfrm>
            <a:off x="304800" y="1601788"/>
            <a:ext cx="8458200" cy="710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dirty="0" err="1">
                <a:ea typeface="ＭＳ Ｐゴシック" panose="020B0600070205080204" pitchFamily="34" charset="-128"/>
              </a:rPr>
              <a:t>Đê</a:t>
            </a:r>
            <a:r>
              <a:rPr lang="en-US" altLang="vi-VN" sz="2400" dirty="0">
                <a:ea typeface="ＭＳ Ｐゴシック" panose="020B0600070205080204" pitchFamily="34" charset="-128"/>
              </a:rPr>
              <a:t>̉ </a:t>
            </a:r>
            <a:r>
              <a:rPr lang="en-US" altLang="vi-VN" sz="2400" dirty="0" err="1"/>
              <a:t>chỉ</a:t>
            </a:r>
            <a:r>
              <a:rPr lang="en-US" altLang="vi-VN" sz="2400" dirty="0"/>
              <a:t> </a:t>
            </a:r>
            <a:r>
              <a:rPr lang="en-US" altLang="vi-VN" sz="2400" dirty="0" err="1"/>
              <a:t>đến</a:t>
            </a:r>
            <a:r>
              <a:rPr lang="en-US" altLang="vi-VN" sz="2400" dirty="0"/>
              <a:t> </a:t>
            </a:r>
            <a:r>
              <a:rPr lang="en-US" altLang="vi-VN" sz="2400" dirty="0" err="1"/>
              <a:t>một</a:t>
            </a:r>
            <a:r>
              <a:rPr lang="en-US" altLang="vi-VN" sz="2400" dirty="0"/>
              <a:t> </a:t>
            </a:r>
            <a:r>
              <a:rPr lang="en-US" altLang="vi-VN" sz="2400" dirty="0" err="1"/>
              <a:t>đối</a:t>
            </a:r>
            <a:r>
              <a:rPr lang="en-US" altLang="vi-VN" sz="2400" dirty="0"/>
              <a:t> </a:t>
            </a:r>
            <a:r>
              <a:rPr lang="en-US" altLang="vi-VN" sz="2400" dirty="0" err="1"/>
              <a:t>tượng</a:t>
            </a:r>
            <a:r>
              <a:rPr lang="en-US" altLang="vi-VN" sz="2400" dirty="0"/>
              <a:t>, </a:t>
            </a:r>
            <a:r>
              <a:rPr lang="en-US" altLang="vi-VN" sz="2400" dirty="0" err="1"/>
              <a:t>người</a:t>
            </a:r>
            <a:r>
              <a:rPr lang="en-US" altLang="vi-VN" sz="2400" dirty="0"/>
              <a:t> ta </a:t>
            </a:r>
            <a:r>
              <a:rPr lang="en-US" altLang="vi-VN" sz="2400" dirty="0" err="1"/>
              <a:t>thường</a:t>
            </a:r>
            <a:r>
              <a:rPr lang="en-US" altLang="vi-VN" sz="2400" dirty="0"/>
              <a:t> </a:t>
            </a:r>
            <a:r>
              <a:rPr lang="en-US" altLang="vi-VN" sz="2400" dirty="0" err="1"/>
              <a:t>sử</a:t>
            </a:r>
            <a:r>
              <a:rPr lang="en-US" altLang="vi-VN" sz="2400" dirty="0"/>
              <a:t> </a:t>
            </a:r>
            <a:r>
              <a:rPr lang="en-US" altLang="vi-VN" sz="2400" dirty="0" err="1"/>
              <a:t>dụng</a:t>
            </a:r>
            <a:r>
              <a:rPr lang="en-US" altLang="vi-VN" sz="2400" dirty="0"/>
              <a:t> </a:t>
            </a:r>
            <a:r>
              <a:rPr lang="en-US" altLang="vi-VN" sz="2400" b="1" dirty="0" err="1"/>
              <a:t>định</a:t>
            </a:r>
            <a:r>
              <a:rPr lang="en-US" altLang="vi-VN" sz="2400" b="1" dirty="0"/>
              <a:t> </a:t>
            </a:r>
            <a:r>
              <a:rPr lang="en-US" altLang="vi-VN" sz="2400" b="1" dirty="0" err="1" smtClean="0"/>
              <a:t>danh</a:t>
            </a:r>
            <a:r>
              <a:rPr lang="en-US" altLang="vi-VN" sz="2400" b="1" dirty="0" smtClean="0"/>
              <a:t> </a:t>
            </a:r>
            <a:r>
              <a:rPr lang="en-US" altLang="vi-VN" sz="2400" i="1" dirty="0" smtClean="0"/>
              <a:t>(identify)</a:t>
            </a:r>
          </a:p>
          <a:p>
            <a:pPr algn="just">
              <a:spcBef>
                <a:spcPct val="0"/>
              </a:spcBef>
            </a:pPr>
            <a:r>
              <a:rPr lang="en-US" altLang="vi-VN" sz="2400" dirty="0" smtClean="0"/>
              <a:t> </a:t>
            </a:r>
            <a:r>
              <a:rPr lang="en-US" altLang="vi-VN" sz="2400" dirty="0" err="1"/>
              <a:t>Định</a:t>
            </a:r>
            <a:r>
              <a:rPr lang="en-US" altLang="vi-VN" sz="2400" dirty="0"/>
              <a:t> </a:t>
            </a:r>
            <a:r>
              <a:rPr lang="en-US" altLang="vi-VN" sz="2400" dirty="0" err="1"/>
              <a:t>danh</a:t>
            </a:r>
            <a:r>
              <a:rPr lang="en-US" altLang="vi-VN" sz="2400" dirty="0"/>
              <a:t> </a:t>
            </a:r>
            <a:r>
              <a:rPr lang="en-US" altLang="vi-VN" sz="2400" dirty="0" err="1"/>
              <a:t>là</a:t>
            </a:r>
            <a:r>
              <a:rPr lang="en-US" altLang="vi-VN" sz="2400" dirty="0"/>
              <a:t> </a:t>
            </a:r>
            <a:r>
              <a:rPr lang="en-US" altLang="vi-VN" sz="2400" dirty="0" err="1"/>
              <a:t>một</a:t>
            </a:r>
            <a:r>
              <a:rPr lang="en-US" altLang="vi-VN" sz="2400" dirty="0"/>
              <a:t> </a:t>
            </a:r>
            <a:r>
              <a:rPr lang="en-US" altLang="vi-VN" sz="2400" dirty="0" err="1"/>
              <a:t>dạng</a:t>
            </a:r>
            <a:r>
              <a:rPr lang="en-US" altLang="vi-VN" sz="2400" dirty="0"/>
              <a:t> </a:t>
            </a:r>
            <a:r>
              <a:rPr lang="en-US" altLang="vi-VN" sz="2400" dirty="0" err="1"/>
              <a:t>của</a:t>
            </a:r>
            <a:r>
              <a:rPr lang="en-US" altLang="vi-VN" sz="2400" dirty="0"/>
              <a:t> </a:t>
            </a:r>
            <a:r>
              <a:rPr lang="en-US" altLang="vi-VN" sz="2400" dirty="0" err="1"/>
              <a:t>tên</a:t>
            </a:r>
            <a:r>
              <a:rPr lang="en-US" altLang="vi-VN" sz="2400" dirty="0"/>
              <a:t> </a:t>
            </a:r>
            <a:r>
              <a:rPr lang="en-US" altLang="vi-VN" sz="2400" dirty="0" err="1"/>
              <a:t>nhưng</a:t>
            </a:r>
            <a:r>
              <a:rPr lang="en-US" altLang="vi-VN" sz="2400" dirty="0"/>
              <a:t> </a:t>
            </a:r>
            <a:r>
              <a:rPr lang="en-US" altLang="vi-VN" sz="2400" dirty="0" err="1"/>
              <a:t>định</a:t>
            </a:r>
            <a:r>
              <a:rPr lang="en-US" altLang="vi-VN" sz="2400" dirty="0"/>
              <a:t> </a:t>
            </a:r>
            <a:r>
              <a:rPr lang="en-US" altLang="vi-VN" sz="2400" dirty="0" err="1"/>
              <a:t>danh</a:t>
            </a:r>
            <a:r>
              <a:rPr lang="en-US" altLang="vi-VN" sz="2400" dirty="0"/>
              <a:t> </a:t>
            </a:r>
            <a:r>
              <a:rPr lang="en-US" altLang="vi-VN" sz="2400" dirty="0" err="1"/>
              <a:t>là</a:t>
            </a:r>
            <a:r>
              <a:rPr lang="en-US" altLang="vi-VN" sz="2400" dirty="0"/>
              <a:t> </a:t>
            </a:r>
            <a:r>
              <a:rPr lang="en-US" altLang="vi-VN" sz="2400" dirty="0" err="1"/>
              <a:t>chuỗi</a:t>
            </a:r>
            <a:r>
              <a:rPr lang="en-US" altLang="vi-VN" sz="2400" dirty="0"/>
              <a:t> </a:t>
            </a:r>
            <a:r>
              <a:rPr lang="en-US" altLang="vi-VN" sz="2400" dirty="0" err="1"/>
              <a:t>các</a:t>
            </a:r>
            <a:r>
              <a:rPr lang="en-US" altLang="vi-VN" sz="2400" dirty="0"/>
              <a:t> bit </a:t>
            </a:r>
            <a:r>
              <a:rPr lang="en-US" altLang="vi-VN" sz="2400" dirty="0" err="1"/>
              <a:t>ký</a:t>
            </a:r>
            <a:r>
              <a:rPr lang="en-US" altLang="vi-VN" sz="2400" dirty="0"/>
              <a:t> </a:t>
            </a:r>
            <a:r>
              <a:rPr lang="en-US" altLang="vi-VN" sz="2400" dirty="0" err="1"/>
              <a:t>tự</a:t>
            </a:r>
            <a:r>
              <a:rPr lang="en-US" altLang="vi-VN" sz="2400" dirty="0"/>
              <a:t> </a:t>
            </a:r>
            <a:r>
              <a:rPr lang="en-US" altLang="vi-VN" sz="2400" b="1" dirty="0" err="1"/>
              <a:t>đặc</a:t>
            </a:r>
            <a:r>
              <a:rPr lang="en-US" altLang="vi-VN" sz="2400" b="1" dirty="0"/>
              <a:t> </a:t>
            </a:r>
            <a:r>
              <a:rPr lang="en-US" altLang="vi-VN" sz="2400" b="1" dirty="0" err="1"/>
              <a:t>trưng</a:t>
            </a:r>
            <a:r>
              <a:rPr lang="en-US" altLang="vi-VN" sz="2400" b="1" dirty="0"/>
              <a:t> </a:t>
            </a:r>
            <a:r>
              <a:rPr lang="en-US" altLang="vi-VN" sz="2400" b="1" dirty="0" err="1"/>
              <a:t>duy</a:t>
            </a:r>
            <a:r>
              <a:rPr lang="en-US" altLang="vi-VN" sz="2400" b="1" dirty="0"/>
              <a:t> </a:t>
            </a:r>
            <a:r>
              <a:rPr lang="en-US" altLang="vi-VN" sz="2400" b="1" dirty="0" err="1"/>
              <a:t>nhất</a:t>
            </a:r>
            <a:r>
              <a:rPr lang="en-US" altLang="vi-VN" sz="2400" dirty="0"/>
              <a:t> </a:t>
            </a:r>
            <a:r>
              <a:rPr lang="en-US" altLang="vi-VN" sz="2400" dirty="0" err="1"/>
              <a:t>cho</a:t>
            </a:r>
            <a:r>
              <a:rPr lang="en-US" altLang="vi-VN" sz="2400" dirty="0"/>
              <a:t> </a:t>
            </a:r>
            <a:r>
              <a:rPr lang="en-US" altLang="vi-VN" sz="2400" dirty="0" err="1"/>
              <a:t>đối</a:t>
            </a:r>
            <a:r>
              <a:rPr lang="en-US" altLang="vi-VN" sz="2400" dirty="0"/>
              <a:t> </a:t>
            </a:r>
            <a:r>
              <a:rPr lang="en-US" altLang="vi-VN" sz="2400" dirty="0" err="1" smtClean="0"/>
              <a:t>tượng</a:t>
            </a:r>
            <a:r>
              <a:rPr lang="en-US" altLang="vi-VN" sz="2400" dirty="0" smtClean="0"/>
              <a:t>.</a:t>
            </a:r>
            <a:endParaRPr lang="en-US" altLang="vi-VN" sz="2400" dirty="0">
              <a:solidFill>
                <a:srgbClr val="0000CC"/>
              </a:solidFill>
              <a:ea typeface="ＭＳ Ｐゴシック" panose="020B0600070205080204" pitchFamily="34" charset="-128"/>
            </a:endParaRPr>
          </a:p>
          <a:p>
            <a:pPr algn="just">
              <a:spcBef>
                <a:spcPct val="0"/>
              </a:spcBef>
            </a:pPr>
            <a:r>
              <a:rPr lang="en-US" altLang="vi-VN" sz="2400" dirty="0" err="1"/>
              <a:t>Khi</a:t>
            </a:r>
            <a:r>
              <a:rPr lang="en-US" altLang="vi-VN" sz="2400" dirty="0"/>
              <a:t> </a:t>
            </a:r>
            <a:r>
              <a:rPr lang="en-US" altLang="vi-VN" sz="2400" dirty="0" err="1"/>
              <a:t>thực</a:t>
            </a:r>
            <a:r>
              <a:rPr lang="en-US" altLang="vi-VN" sz="2400" dirty="0"/>
              <a:t> </a:t>
            </a:r>
            <a:r>
              <a:rPr lang="en-US" altLang="vi-VN" sz="2400" dirty="0" err="1"/>
              <a:t>hiện</a:t>
            </a:r>
            <a:r>
              <a:rPr lang="en-US" altLang="vi-VN" sz="2400" dirty="0"/>
              <a:t> </a:t>
            </a:r>
            <a:r>
              <a:rPr lang="en-US" altLang="vi-VN" sz="2400" dirty="0" err="1"/>
              <a:t>chương</a:t>
            </a:r>
            <a:r>
              <a:rPr lang="en-US" altLang="vi-VN" sz="2400" dirty="0"/>
              <a:t> </a:t>
            </a:r>
            <a:r>
              <a:rPr lang="en-US" altLang="vi-VN" sz="2400" dirty="0" err="1"/>
              <a:t>trình</a:t>
            </a:r>
            <a:r>
              <a:rPr lang="en-US" altLang="vi-VN" sz="2400" dirty="0"/>
              <a:t>, </a:t>
            </a:r>
            <a:r>
              <a:rPr lang="en-US" altLang="vi-VN" sz="2400" dirty="0" err="1"/>
              <a:t>các</a:t>
            </a:r>
            <a:r>
              <a:rPr lang="en-US" altLang="vi-VN" sz="2400" dirty="0"/>
              <a:t> </a:t>
            </a:r>
            <a:r>
              <a:rPr lang="en-US" altLang="vi-VN" sz="2400" dirty="0" err="1"/>
              <a:t>định</a:t>
            </a:r>
            <a:r>
              <a:rPr lang="en-US" altLang="vi-VN" sz="2400" dirty="0"/>
              <a:t> </a:t>
            </a:r>
            <a:r>
              <a:rPr lang="en-US" altLang="vi-VN" sz="2400" dirty="0" err="1"/>
              <a:t>danh</a:t>
            </a:r>
            <a:r>
              <a:rPr lang="en-US" altLang="vi-VN" sz="2400" dirty="0"/>
              <a:t> </a:t>
            </a:r>
            <a:r>
              <a:rPr lang="en-US" altLang="vi-VN" sz="2400" dirty="0" err="1"/>
              <a:t>cần</a:t>
            </a:r>
            <a:r>
              <a:rPr lang="en-US" altLang="vi-VN" sz="2400" dirty="0"/>
              <a:t> </a:t>
            </a:r>
            <a:r>
              <a:rPr lang="en-US" altLang="vi-VN" sz="2400" dirty="0" err="1"/>
              <a:t>phải</a:t>
            </a:r>
            <a:r>
              <a:rPr lang="en-US" altLang="vi-VN" sz="2400" dirty="0"/>
              <a:t> </a:t>
            </a:r>
            <a:r>
              <a:rPr lang="en-US" altLang="vi-VN" sz="2400" dirty="0" err="1"/>
              <a:t>gắn</a:t>
            </a:r>
            <a:r>
              <a:rPr lang="en-US" altLang="vi-VN" sz="2400" dirty="0"/>
              <a:t> </a:t>
            </a:r>
            <a:r>
              <a:rPr lang="en-US" altLang="vi-VN" sz="2400" dirty="0" err="1"/>
              <a:t>chặt</a:t>
            </a:r>
            <a:r>
              <a:rPr lang="en-US" altLang="vi-VN" sz="2400" dirty="0"/>
              <a:t> </a:t>
            </a:r>
            <a:r>
              <a:rPr lang="en-US" altLang="vi-VN" sz="2400" dirty="0" err="1"/>
              <a:t>với</a:t>
            </a:r>
            <a:r>
              <a:rPr lang="en-US" altLang="vi-VN" sz="2400" dirty="0"/>
              <a:t> </a:t>
            </a:r>
            <a:r>
              <a:rPr lang="en-US" altLang="vi-VN" sz="2400" dirty="0" err="1"/>
              <a:t>các</a:t>
            </a:r>
            <a:r>
              <a:rPr lang="en-US" altLang="vi-VN" sz="2400" dirty="0"/>
              <a:t> </a:t>
            </a:r>
            <a:r>
              <a:rPr lang="en-US" altLang="vi-VN" sz="2400" dirty="0" err="1"/>
              <a:t>đối</a:t>
            </a:r>
            <a:r>
              <a:rPr lang="en-US" altLang="vi-VN" sz="2400" dirty="0"/>
              <a:t> </a:t>
            </a:r>
            <a:r>
              <a:rPr lang="en-US" altLang="vi-VN" sz="2400" dirty="0" err="1"/>
              <a:t>tượng</a:t>
            </a:r>
            <a:r>
              <a:rPr lang="en-US" altLang="vi-VN" sz="2400" dirty="0"/>
              <a:t> </a:t>
            </a:r>
            <a:r>
              <a:rPr lang="en-US" altLang="vi-VN" sz="2400" dirty="0" err="1"/>
              <a:t>thực</a:t>
            </a:r>
            <a:r>
              <a:rPr lang="en-US" altLang="vi-VN" sz="2400" dirty="0"/>
              <a:t> </a:t>
            </a:r>
            <a:r>
              <a:rPr lang="en-US" altLang="vi-VN" sz="2400" dirty="0" err="1"/>
              <a:t>để</a:t>
            </a:r>
            <a:r>
              <a:rPr lang="en-US" altLang="vi-VN" sz="2400" dirty="0"/>
              <a:t> </a:t>
            </a:r>
            <a:r>
              <a:rPr lang="en-US" altLang="vi-VN" sz="2400" dirty="0" err="1"/>
              <a:t>trỏ</a:t>
            </a:r>
            <a:r>
              <a:rPr lang="en-US" altLang="vi-VN" sz="2400" dirty="0"/>
              <a:t> </a:t>
            </a:r>
            <a:r>
              <a:rPr lang="en-US" altLang="vi-VN" sz="2400" dirty="0" err="1"/>
              <a:t>chính</a:t>
            </a:r>
            <a:r>
              <a:rPr lang="en-US" altLang="vi-VN" sz="2400" dirty="0"/>
              <a:t> </a:t>
            </a:r>
            <a:r>
              <a:rPr lang="en-US" altLang="vi-VN" sz="2400" dirty="0" err="1"/>
              <a:t>xác</a:t>
            </a:r>
            <a:r>
              <a:rPr lang="en-US" altLang="vi-VN" sz="2400" dirty="0"/>
              <a:t> </a:t>
            </a:r>
            <a:r>
              <a:rPr lang="en-US" altLang="vi-VN" sz="2400" dirty="0" err="1"/>
              <a:t>vị</a:t>
            </a:r>
            <a:r>
              <a:rPr lang="en-US" altLang="vi-VN" sz="2400" dirty="0"/>
              <a:t> </a:t>
            </a:r>
            <a:r>
              <a:rPr lang="en-US" altLang="vi-VN" sz="2400" dirty="0" err="1"/>
              <a:t>trí</a:t>
            </a:r>
            <a:r>
              <a:rPr lang="en-US" altLang="vi-VN" sz="2400" dirty="0"/>
              <a:t> </a:t>
            </a:r>
            <a:r>
              <a:rPr lang="en-US" altLang="vi-VN" sz="2400" dirty="0" err="1"/>
              <a:t>của</a:t>
            </a:r>
            <a:r>
              <a:rPr lang="en-US" altLang="vi-VN" sz="2400" dirty="0"/>
              <a:t> </a:t>
            </a:r>
            <a:r>
              <a:rPr lang="en-US" altLang="vi-VN" sz="2400" dirty="0" err="1"/>
              <a:t>chúng</a:t>
            </a:r>
            <a:r>
              <a:rPr lang="en-US" altLang="vi-VN" sz="2400" dirty="0"/>
              <a:t>. </a:t>
            </a:r>
            <a:r>
              <a:rPr lang="en-US" altLang="vi-VN" sz="2400" dirty="0" err="1"/>
              <a:t>Trong</a:t>
            </a:r>
            <a:r>
              <a:rPr lang="en-US" altLang="vi-VN" sz="2400" dirty="0"/>
              <a:t> </a:t>
            </a:r>
            <a:r>
              <a:rPr lang="en-US" altLang="vi-VN" sz="2400" dirty="0" err="1"/>
              <a:t>từng</a:t>
            </a:r>
            <a:r>
              <a:rPr lang="en-US" altLang="vi-VN" sz="2400" dirty="0"/>
              <a:t> </a:t>
            </a:r>
            <a:r>
              <a:rPr lang="en-US" altLang="vi-VN" sz="2400" dirty="0" err="1"/>
              <a:t>thời</a:t>
            </a:r>
            <a:r>
              <a:rPr lang="en-US" altLang="vi-VN" sz="2400" dirty="0"/>
              <a:t> </a:t>
            </a:r>
            <a:r>
              <a:rPr lang="en-US" altLang="vi-VN" sz="2400" dirty="0" err="1"/>
              <a:t>điểm</a:t>
            </a:r>
            <a:r>
              <a:rPr lang="en-US" altLang="vi-VN" sz="2400" dirty="0"/>
              <a:t>, </a:t>
            </a:r>
            <a:r>
              <a:rPr lang="en-US" altLang="vi-VN" sz="2400" dirty="0" err="1"/>
              <a:t>cặp</a:t>
            </a:r>
            <a:r>
              <a:rPr lang="en-US" altLang="vi-VN" sz="2400" dirty="0"/>
              <a:t> </a:t>
            </a:r>
            <a:r>
              <a:rPr lang="en-US" altLang="vi-VN" sz="2400" i="1" dirty="0"/>
              <a:t>&lt;</a:t>
            </a:r>
            <a:r>
              <a:rPr lang="en-US" altLang="vi-VN" sz="2400" i="1" dirty="0" err="1"/>
              <a:t>định</a:t>
            </a:r>
            <a:r>
              <a:rPr lang="en-US" altLang="vi-VN" sz="2400" i="1" dirty="0"/>
              <a:t> </a:t>
            </a:r>
            <a:r>
              <a:rPr lang="en-US" altLang="vi-VN" sz="2400" i="1" dirty="0" err="1"/>
              <a:t>danh</a:t>
            </a:r>
            <a:r>
              <a:rPr lang="en-US" altLang="vi-VN" sz="2400" i="1" dirty="0"/>
              <a:t>, </a:t>
            </a:r>
            <a:r>
              <a:rPr lang="en-US" altLang="vi-VN" sz="2400" i="1" dirty="0" err="1"/>
              <a:t>đối</a:t>
            </a:r>
            <a:r>
              <a:rPr lang="en-US" altLang="vi-VN" sz="2400" i="1" dirty="0"/>
              <a:t> </a:t>
            </a:r>
            <a:r>
              <a:rPr lang="en-US" altLang="vi-VN" sz="2400" i="1" dirty="0" err="1"/>
              <a:t>tượng</a:t>
            </a:r>
            <a:r>
              <a:rPr lang="en-US" altLang="vi-VN" sz="2400" i="1" dirty="0"/>
              <a:t> </a:t>
            </a:r>
            <a:r>
              <a:rPr lang="en-US" altLang="vi-VN" sz="2400" i="1" dirty="0" err="1"/>
              <a:t>trỏ</a:t>
            </a:r>
            <a:r>
              <a:rPr lang="en-US" altLang="vi-VN" sz="2400" i="1" dirty="0"/>
              <a:t>&gt;</a:t>
            </a:r>
            <a:r>
              <a:rPr lang="en-US" altLang="vi-VN" sz="2400" dirty="0"/>
              <a:t> </a:t>
            </a:r>
            <a:r>
              <a:rPr lang="en-US" altLang="vi-VN" sz="2400" dirty="0" err="1"/>
              <a:t>tạo</a:t>
            </a:r>
            <a:r>
              <a:rPr lang="en-US" altLang="vi-VN" sz="2400" dirty="0"/>
              <a:t> </a:t>
            </a:r>
            <a:r>
              <a:rPr lang="en-US" altLang="vi-VN" sz="2400" dirty="0" err="1"/>
              <a:t>thành</a:t>
            </a:r>
            <a:r>
              <a:rPr lang="en-US" altLang="vi-VN" sz="2400" dirty="0"/>
              <a:t> </a:t>
            </a:r>
            <a:r>
              <a:rPr lang="en-US" altLang="vi-VN" sz="2400" b="1" dirty="0" err="1"/>
              <a:t>ngữ</a:t>
            </a:r>
            <a:r>
              <a:rPr lang="en-US" altLang="vi-VN" sz="2400" b="1" dirty="0"/>
              <a:t> </a:t>
            </a:r>
            <a:r>
              <a:rPr lang="en-US" altLang="vi-VN" sz="2400" b="1" dirty="0" err="1"/>
              <a:t>cảnh</a:t>
            </a:r>
            <a:r>
              <a:rPr lang="en-US" altLang="vi-VN" sz="2400" dirty="0"/>
              <a:t> (context) </a:t>
            </a:r>
            <a:r>
              <a:rPr lang="en-US" altLang="vi-VN" sz="2400" dirty="0" err="1"/>
              <a:t>thực</a:t>
            </a:r>
            <a:r>
              <a:rPr lang="en-US" altLang="vi-VN" sz="2400" dirty="0"/>
              <a:t> </a:t>
            </a:r>
            <a:r>
              <a:rPr lang="en-US" altLang="vi-VN" sz="2400" dirty="0" err="1"/>
              <a:t>hiện</a:t>
            </a:r>
            <a:endParaRPr lang="en-US" altLang="vi-VN" sz="2400" dirty="0"/>
          </a:p>
          <a:p>
            <a:pPr algn="just">
              <a:spcBef>
                <a:spcPct val="0"/>
              </a:spcBef>
            </a:pPr>
            <a:r>
              <a:rPr lang="en-US" altLang="vi-VN" sz="2400" dirty="0" err="1"/>
              <a:t>Mối</a:t>
            </a:r>
            <a:r>
              <a:rPr lang="en-US" altLang="vi-VN" sz="2400" dirty="0"/>
              <a:t> </a:t>
            </a:r>
            <a:r>
              <a:rPr lang="en-US" altLang="vi-VN" sz="2400" dirty="0" err="1"/>
              <a:t>quan</a:t>
            </a:r>
            <a:r>
              <a:rPr lang="en-US" altLang="vi-VN" sz="2400" dirty="0"/>
              <a:t> </a:t>
            </a:r>
            <a:r>
              <a:rPr lang="en-US" altLang="vi-VN" sz="2400" dirty="0" err="1"/>
              <a:t>hệ</a:t>
            </a:r>
            <a:r>
              <a:rPr lang="en-US" altLang="vi-VN" sz="2400" dirty="0"/>
              <a:t> </a:t>
            </a:r>
            <a:r>
              <a:rPr lang="en-US" altLang="vi-VN" sz="2400" dirty="0" err="1"/>
              <a:t>giữa</a:t>
            </a:r>
            <a:r>
              <a:rPr lang="en-US" altLang="vi-VN" sz="2400" dirty="0"/>
              <a:t> </a:t>
            </a:r>
            <a:r>
              <a:rPr lang="en-US" altLang="vi-VN" sz="2400" dirty="0" err="1"/>
              <a:t>đối</a:t>
            </a:r>
            <a:r>
              <a:rPr lang="en-US" altLang="vi-VN" sz="2400" dirty="0"/>
              <a:t> </a:t>
            </a:r>
            <a:r>
              <a:rPr lang="en-US" altLang="vi-VN" sz="2400" dirty="0" err="1"/>
              <a:t>tượng</a:t>
            </a:r>
            <a:r>
              <a:rPr lang="en-US" altLang="vi-VN" sz="2400" dirty="0"/>
              <a:t> </a:t>
            </a:r>
            <a:r>
              <a:rPr lang="en-US" altLang="vi-VN" sz="2400" dirty="0" err="1"/>
              <a:t>cần</a:t>
            </a:r>
            <a:r>
              <a:rPr lang="en-US" altLang="vi-VN" sz="2400" dirty="0"/>
              <a:t> </a:t>
            </a:r>
            <a:r>
              <a:rPr lang="en-US" altLang="vi-VN" sz="2400" dirty="0" err="1"/>
              <a:t>trỏ</a:t>
            </a:r>
            <a:r>
              <a:rPr lang="en-US" altLang="vi-VN" sz="2400" dirty="0"/>
              <a:t> </a:t>
            </a:r>
            <a:r>
              <a:rPr lang="en-US" altLang="vi-VN" sz="2400" dirty="0" err="1"/>
              <a:t>đến</a:t>
            </a:r>
            <a:r>
              <a:rPr lang="en-US" altLang="vi-VN" sz="2400" dirty="0"/>
              <a:t> </a:t>
            </a:r>
            <a:r>
              <a:rPr lang="en-US" altLang="vi-VN" sz="2400" dirty="0" err="1"/>
              <a:t>và</a:t>
            </a:r>
            <a:r>
              <a:rPr lang="en-US" altLang="vi-VN" sz="2400" dirty="0"/>
              <a:t> </a:t>
            </a:r>
            <a:r>
              <a:rPr lang="en-US" altLang="vi-VN" sz="2400" dirty="0" err="1"/>
              <a:t>định</a:t>
            </a:r>
            <a:r>
              <a:rPr lang="en-US" altLang="vi-VN" sz="2400" dirty="0"/>
              <a:t> </a:t>
            </a:r>
            <a:r>
              <a:rPr lang="en-US" altLang="vi-VN" sz="2400" dirty="0" err="1"/>
              <a:t>danh</a:t>
            </a:r>
            <a:r>
              <a:rPr lang="en-US" altLang="vi-VN" sz="2400" dirty="0"/>
              <a:t> </a:t>
            </a:r>
            <a:r>
              <a:rPr lang="en-US" altLang="vi-VN" sz="2400" dirty="0" err="1"/>
              <a:t>của</a:t>
            </a:r>
            <a:r>
              <a:rPr lang="en-US" altLang="vi-VN" sz="2400" dirty="0"/>
              <a:t> </a:t>
            </a:r>
            <a:r>
              <a:rPr lang="en-US" altLang="vi-VN" sz="2400" dirty="0" err="1"/>
              <a:t>nó</a:t>
            </a:r>
            <a:r>
              <a:rPr lang="en-US" altLang="vi-VN" sz="2400" dirty="0"/>
              <a:t> </a:t>
            </a:r>
            <a:r>
              <a:rPr lang="en-US" altLang="vi-VN" sz="2400" dirty="0" err="1"/>
              <a:t>gọi</a:t>
            </a:r>
            <a:r>
              <a:rPr lang="en-US" altLang="vi-VN" sz="2400" dirty="0"/>
              <a:t> </a:t>
            </a:r>
            <a:r>
              <a:rPr lang="en-US" altLang="vi-VN" sz="2400" dirty="0" err="1"/>
              <a:t>là</a:t>
            </a:r>
            <a:r>
              <a:rPr lang="en-US" altLang="vi-VN" sz="2400" dirty="0"/>
              <a:t> </a:t>
            </a:r>
            <a:r>
              <a:rPr lang="en-US" altLang="vi-VN" sz="2400" b="1" dirty="0" err="1"/>
              <a:t>liên</a:t>
            </a:r>
            <a:r>
              <a:rPr lang="en-US" altLang="vi-VN" sz="2400" b="1" dirty="0"/>
              <a:t> </a:t>
            </a:r>
            <a:r>
              <a:rPr lang="en-US" altLang="vi-VN" sz="2400" b="1" dirty="0" err="1"/>
              <a:t>kết</a:t>
            </a:r>
            <a:endParaRPr lang="en-US" altLang="vi-VN" sz="2400" dirty="0">
              <a:ea typeface="ＭＳ Ｐゴシック" panose="020B0600070205080204" pitchFamily="34" charset="-128"/>
            </a:endParaRPr>
          </a:p>
          <a:p>
            <a:pPr algn="just">
              <a:spcBef>
                <a:spcPct val="0"/>
              </a:spcBef>
              <a:buFontTx/>
              <a:buNone/>
            </a:pPr>
            <a:endParaRPr lang="en-US" altLang="vi-VN" sz="2400" dirty="0"/>
          </a:p>
          <a:p>
            <a:pPr algn="just">
              <a:spcBef>
                <a:spcPct val="0"/>
              </a:spcBef>
              <a:buFontTx/>
              <a:buNone/>
            </a:pPr>
            <a:endParaRPr lang="en-US" altLang="vi-VN" sz="2400" dirty="0"/>
          </a:p>
          <a:p>
            <a:pPr algn="just">
              <a:spcBef>
                <a:spcPct val="0"/>
              </a:spcBef>
              <a:buFontTx/>
              <a:buNone/>
            </a:pPr>
            <a:endParaRPr lang="en-US" altLang="vi-VN" sz="2400" dirty="0"/>
          </a:p>
          <a:p>
            <a:pPr algn="just">
              <a:spcBef>
                <a:spcPct val="0"/>
              </a:spcBef>
              <a:buFontTx/>
              <a:buNone/>
            </a:pPr>
            <a:endParaRPr lang="en-US" altLang="vi-VN" sz="2400" dirty="0"/>
          </a:p>
          <a:p>
            <a:pPr algn="just">
              <a:spcBef>
                <a:spcPct val="0"/>
              </a:spcBef>
              <a:buFontTx/>
              <a:buNone/>
            </a:pPr>
            <a:endParaRPr lang="en-US" altLang="vi-VN" sz="2400" dirty="0"/>
          </a:p>
          <a:p>
            <a:pPr algn="just">
              <a:spcBef>
                <a:spcPct val="0"/>
              </a:spcBef>
              <a:buFontTx/>
              <a:buNone/>
            </a:pPr>
            <a:endParaRPr lang="en-US" altLang="vi-VN" sz="2400" dirty="0"/>
          </a:p>
          <a:p>
            <a:pPr algn="just">
              <a:spcBef>
                <a:spcPct val="0"/>
              </a:spcBef>
              <a:buFontTx/>
              <a:buNone/>
            </a:pPr>
            <a:endParaRPr lang="en-US" altLang="vi-VN" sz="2400" dirty="0"/>
          </a:p>
          <a:p>
            <a:pPr algn="just">
              <a:spcBef>
                <a:spcPct val="0"/>
              </a:spcBef>
              <a:buFontTx/>
              <a:buNone/>
            </a:pPr>
            <a:endParaRPr lang="en-US" altLang="vi-VN" sz="2400" dirty="0"/>
          </a:p>
          <a:p>
            <a:pPr algn="just">
              <a:spcBef>
                <a:spcPct val="0"/>
              </a:spcBef>
              <a:buFontTx/>
              <a:buNone/>
            </a:pPr>
            <a:endParaRPr lang="en-US" altLang="vi-VN"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DỊCH VỤ NAMING</a:t>
            </a:r>
          </a:p>
        </p:txBody>
      </p:sp>
      <p:sp>
        <p:nvSpPr>
          <p:cNvPr id="19459" name="Rectangle 49"/>
          <p:cNvSpPr>
            <a:spLocks noChangeArrowheads="1"/>
          </p:cNvSpPr>
          <p:nvPr/>
        </p:nvSpPr>
        <p:spPr bwMode="auto">
          <a:xfrm>
            <a:off x="0" y="1062038"/>
            <a:ext cx="69484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2400" b="1">
                <a:solidFill>
                  <a:srgbClr val="C00000"/>
                </a:solidFill>
              </a:rPr>
              <a:t>Định danh </a:t>
            </a:r>
            <a:r>
              <a:rPr lang="en-US" altLang="vi-VN" sz="2400">
                <a:solidFill>
                  <a:srgbClr val="C00000"/>
                </a:solidFill>
              </a:rPr>
              <a:t>(identify)</a:t>
            </a:r>
          </a:p>
        </p:txBody>
      </p:sp>
      <p:grpSp>
        <p:nvGrpSpPr>
          <p:cNvPr id="19460" name="Group 29"/>
          <p:cNvGrpSpPr>
            <a:grpSpLocks/>
          </p:cNvGrpSpPr>
          <p:nvPr/>
        </p:nvGrpSpPr>
        <p:grpSpPr bwMode="auto">
          <a:xfrm>
            <a:off x="15875" y="6413500"/>
            <a:ext cx="1447800" cy="412750"/>
            <a:chOff x="-1392" y="4020"/>
            <a:chExt cx="912" cy="260"/>
          </a:xfrm>
        </p:grpSpPr>
        <p:pic>
          <p:nvPicPr>
            <p:cNvPr id="19462"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 y="4020"/>
              <a:ext cx="2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Text Box 28"/>
            <p:cNvSpPr txBox="1">
              <a:spLocks noChangeArrowheads="1"/>
            </p:cNvSpPr>
            <p:nvPr/>
          </p:nvSpPr>
          <p:spPr bwMode="auto">
            <a:xfrm>
              <a:off x="-1104" y="403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grpSp>
      <p:sp>
        <p:nvSpPr>
          <p:cNvPr id="9" name="Text Box 4"/>
          <p:cNvSpPr txBox="1">
            <a:spLocks noChangeArrowheads="1"/>
          </p:cNvSpPr>
          <p:nvPr/>
        </p:nvSpPr>
        <p:spPr bwMode="auto">
          <a:xfrm>
            <a:off x="304800" y="1601788"/>
            <a:ext cx="8458200" cy="600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dirty="0" err="1"/>
              <a:t>Trong</a:t>
            </a:r>
            <a:r>
              <a:rPr lang="en-US" altLang="vi-VN" sz="2400" dirty="0"/>
              <a:t> </a:t>
            </a:r>
            <a:r>
              <a:rPr lang="en-US" altLang="vi-VN" sz="2400" dirty="0" err="1"/>
              <a:t>hệ</a:t>
            </a:r>
            <a:r>
              <a:rPr lang="en-US" altLang="vi-VN" sz="2400" dirty="0"/>
              <a:t> </a:t>
            </a:r>
            <a:r>
              <a:rPr lang="en-US" altLang="vi-VN" sz="2400" dirty="0" err="1"/>
              <a:t>phân</a:t>
            </a:r>
            <a:r>
              <a:rPr lang="en-US" altLang="vi-VN" sz="2400" dirty="0"/>
              <a:t> </a:t>
            </a:r>
            <a:r>
              <a:rPr lang="en-US" altLang="vi-VN" sz="2400" dirty="0" err="1"/>
              <a:t>tán</a:t>
            </a:r>
            <a:r>
              <a:rPr lang="en-US" altLang="vi-VN" sz="2400" dirty="0"/>
              <a:t> </a:t>
            </a:r>
            <a:r>
              <a:rPr lang="en-US" altLang="vi-VN" sz="2400" dirty="0" err="1"/>
              <a:t>có</a:t>
            </a:r>
            <a:r>
              <a:rPr lang="en-US" altLang="vi-VN" sz="2400" dirty="0"/>
              <a:t> </a:t>
            </a:r>
            <a:r>
              <a:rPr lang="en-US" altLang="vi-VN" sz="2400" dirty="0" err="1"/>
              <a:t>thể</a:t>
            </a:r>
            <a:r>
              <a:rPr lang="en-US" altLang="vi-VN" sz="2400" dirty="0"/>
              <a:t> </a:t>
            </a:r>
            <a:r>
              <a:rPr lang="en-US" altLang="vi-VN" sz="2400" dirty="0" err="1"/>
              <a:t>truy</a:t>
            </a:r>
            <a:r>
              <a:rPr lang="en-US" altLang="vi-VN" sz="2400" dirty="0"/>
              <a:t> </a:t>
            </a:r>
            <a:r>
              <a:rPr lang="en-US" altLang="vi-VN" sz="2400" dirty="0" err="1"/>
              <a:t>cập</a:t>
            </a:r>
            <a:r>
              <a:rPr lang="en-US" altLang="vi-VN" sz="2400" dirty="0"/>
              <a:t> </a:t>
            </a:r>
            <a:r>
              <a:rPr lang="en-US" altLang="vi-VN" sz="2400" dirty="0" err="1">
                <a:solidFill>
                  <a:srgbClr val="FF0000"/>
                </a:solidFill>
              </a:rPr>
              <a:t>đến</a:t>
            </a:r>
            <a:r>
              <a:rPr lang="en-US" altLang="vi-VN" sz="2400" dirty="0">
                <a:solidFill>
                  <a:srgbClr val="FF0000"/>
                </a:solidFill>
              </a:rPr>
              <a:t> </a:t>
            </a:r>
            <a:r>
              <a:rPr lang="en-US" altLang="vi-VN" sz="2400" dirty="0" err="1">
                <a:solidFill>
                  <a:srgbClr val="FF0000"/>
                </a:solidFill>
              </a:rPr>
              <a:t>cùng</a:t>
            </a:r>
            <a:r>
              <a:rPr lang="en-US" altLang="vi-VN" sz="2400" dirty="0">
                <a:solidFill>
                  <a:srgbClr val="FF0000"/>
                </a:solidFill>
              </a:rPr>
              <a:t> </a:t>
            </a:r>
            <a:r>
              <a:rPr lang="en-US" altLang="vi-VN" sz="2400" dirty="0" err="1">
                <a:solidFill>
                  <a:srgbClr val="FF0000"/>
                </a:solidFill>
              </a:rPr>
              <a:t>một</a:t>
            </a:r>
            <a:r>
              <a:rPr lang="en-US" altLang="vi-VN" sz="2400" dirty="0">
                <a:solidFill>
                  <a:srgbClr val="FF0000"/>
                </a:solidFill>
              </a:rPr>
              <a:t> </a:t>
            </a:r>
            <a:r>
              <a:rPr lang="en-US" altLang="vi-VN" sz="2400" dirty="0" err="1">
                <a:solidFill>
                  <a:srgbClr val="FF0000"/>
                </a:solidFill>
              </a:rPr>
              <a:t>đối</a:t>
            </a:r>
            <a:r>
              <a:rPr lang="en-US" altLang="vi-VN" sz="2400" dirty="0">
                <a:solidFill>
                  <a:srgbClr val="FF0000"/>
                </a:solidFill>
              </a:rPr>
              <a:t> </a:t>
            </a:r>
            <a:r>
              <a:rPr lang="en-US" altLang="vi-VN" sz="2400" dirty="0" err="1">
                <a:solidFill>
                  <a:srgbClr val="FF0000"/>
                </a:solidFill>
              </a:rPr>
              <a:t>tượng</a:t>
            </a:r>
            <a:r>
              <a:rPr lang="en-US" altLang="vi-VN" sz="2400" dirty="0"/>
              <a:t>, </a:t>
            </a:r>
            <a:r>
              <a:rPr lang="en-US" altLang="vi-VN" sz="2400" dirty="0" err="1"/>
              <a:t>đồng</a:t>
            </a:r>
            <a:r>
              <a:rPr lang="en-US" altLang="vi-VN" sz="2400" dirty="0"/>
              <a:t> </a:t>
            </a:r>
            <a:r>
              <a:rPr lang="en-US" altLang="vi-VN" sz="2400" dirty="0" err="1"/>
              <a:t>thời</a:t>
            </a:r>
            <a:r>
              <a:rPr lang="en-US" altLang="vi-VN" sz="2400" dirty="0"/>
              <a:t> </a:t>
            </a:r>
            <a:r>
              <a:rPr lang="en-US" altLang="vi-VN" sz="2400" dirty="0" err="1"/>
              <a:t>có</a:t>
            </a:r>
            <a:r>
              <a:rPr lang="en-US" altLang="vi-VN" sz="2400" dirty="0"/>
              <a:t> </a:t>
            </a:r>
            <a:r>
              <a:rPr lang="en-US" altLang="vi-VN" sz="2400" dirty="0" err="1"/>
              <a:t>thể</a:t>
            </a:r>
            <a:r>
              <a:rPr lang="en-US" altLang="vi-VN" sz="2400" dirty="0"/>
              <a:t> </a:t>
            </a:r>
            <a:r>
              <a:rPr lang="en-US" altLang="vi-VN" sz="2400" dirty="0" err="1"/>
              <a:t>trao</a:t>
            </a:r>
            <a:r>
              <a:rPr lang="en-US" altLang="vi-VN" sz="2400" dirty="0"/>
              <a:t> </a:t>
            </a:r>
            <a:r>
              <a:rPr lang="en-US" altLang="vi-VN" sz="2400" dirty="0" err="1"/>
              <a:t>đổi</a:t>
            </a:r>
            <a:r>
              <a:rPr lang="en-US" altLang="vi-VN" sz="2400" dirty="0"/>
              <a:t> </a:t>
            </a:r>
            <a:r>
              <a:rPr lang="en-US" altLang="vi-VN" sz="2400" dirty="0" err="1"/>
              <a:t>các</a:t>
            </a:r>
            <a:r>
              <a:rPr lang="en-US" altLang="vi-VN" sz="2400" dirty="0"/>
              <a:t> </a:t>
            </a:r>
            <a:r>
              <a:rPr lang="en-US" altLang="vi-VN" sz="2400" dirty="0" err="1"/>
              <a:t>định</a:t>
            </a:r>
            <a:r>
              <a:rPr lang="en-US" altLang="vi-VN" sz="2400" dirty="0"/>
              <a:t> </a:t>
            </a:r>
            <a:r>
              <a:rPr lang="en-US" altLang="vi-VN" sz="2400" dirty="0" err="1"/>
              <a:t>danh</a:t>
            </a:r>
            <a:r>
              <a:rPr lang="en-US" altLang="vi-VN" sz="2400" dirty="0"/>
              <a:t> </a:t>
            </a:r>
            <a:r>
              <a:rPr lang="en-US" altLang="vi-VN" sz="2400" dirty="0" err="1"/>
              <a:t>với</a:t>
            </a:r>
            <a:r>
              <a:rPr lang="en-US" altLang="vi-VN" sz="2400" dirty="0"/>
              <a:t> </a:t>
            </a:r>
            <a:r>
              <a:rPr lang="en-US" altLang="vi-VN" sz="2400" dirty="0" err="1"/>
              <a:t>nhau</a:t>
            </a:r>
            <a:r>
              <a:rPr lang="en-US" altLang="vi-VN" sz="2400" dirty="0"/>
              <a:t>. </a:t>
            </a:r>
          </a:p>
          <a:p>
            <a:pPr algn="just">
              <a:spcBef>
                <a:spcPct val="0"/>
              </a:spcBef>
              <a:buFontTx/>
              <a:buNone/>
            </a:pPr>
            <a:r>
              <a:rPr lang="en-US" altLang="vi-VN" sz="2400" dirty="0"/>
              <a:t>  - </a:t>
            </a:r>
            <a:r>
              <a:rPr lang="en-US" altLang="vi-VN" sz="2400" dirty="0" err="1"/>
              <a:t>Chẳng</a:t>
            </a:r>
            <a:r>
              <a:rPr lang="en-US" altLang="vi-VN" sz="2400" dirty="0"/>
              <a:t> </a:t>
            </a:r>
            <a:r>
              <a:rPr lang="en-US" altLang="vi-VN" sz="2400" dirty="0" err="1" smtClean="0"/>
              <a:t>hạn</a:t>
            </a:r>
            <a:r>
              <a:rPr lang="en-US" altLang="vi-VN" sz="2400" dirty="0" smtClean="0"/>
              <a:t>:</a:t>
            </a:r>
            <a:endParaRPr lang="en-US" altLang="vi-VN" sz="2400" dirty="0"/>
          </a:p>
          <a:p>
            <a:pPr algn="just">
              <a:spcBef>
                <a:spcPct val="0"/>
              </a:spcBef>
              <a:buFontTx/>
              <a:buNone/>
            </a:pPr>
            <a:r>
              <a:rPr lang="en-US" altLang="vi-VN" sz="2400" dirty="0"/>
              <a:t>    + </a:t>
            </a:r>
            <a:r>
              <a:rPr lang="en-US" altLang="vi-VN" sz="2400" dirty="0">
                <a:ea typeface="ＭＳ Ｐゴシック" panose="020B0600070205080204" pitchFamily="34" charset="-128"/>
              </a:rPr>
              <a:t>Cho </a:t>
            </a:r>
            <a:r>
              <a:rPr lang="en-US" altLang="vi-VN" sz="2400" dirty="0" err="1">
                <a:ea typeface="ＭＳ Ｐゴシック" panose="020B0600070205080204" pitchFamily="34" charset="-128"/>
              </a:rPr>
              <a:t>phép</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chúng</a:t>
            </a:r>
            <a:r>
              <a:rPr lang="en-US" altLang="vi-VN" sz="2400" dirty="0">
                <a:ea typeface="ＭＳ Ｐゴシック" panose="020B0600070205080204" pitchFamily="34" charset="-128"/>
              </a:rPr>
              <a:t> ta </a:t>
            </a:r>
            <a:r>
              <a:rPr lang="en-US" altLang="vi-VN" sz="2400" dirty="0" err="1">
                <a:ea typeface="ＭＳ Ｐゴシック" panose="020B0600070205080204" pitchFamily="34" charset="-128"/>
              </a:rPr>
              <a:t>có</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thể</a:t>
            </a:r>
            <a:r>
              <a:rPr lang="en-US" altLang="vi-VN" sz="2400" dirty="0">
                <a:ea typeface="ＭＳ Ｐゴシック" panose="020B0600070205080204" pitchFamily="34" charset="-128"/>
              </a:rPr>
              <a:t> </a:t>
            </a:r>
            <a:r>
              <a:rPr lang="en-US" altLang="vi-VN" sz="2400" i="1" dirty="0" smtClean="0">
                <a:solidFill>
                  <a:srgbClr val="FF0000"/>
                </a:solidFill>
                <a:ea typeface="ＭＳ Ｐゴシック" panose="020B0600070205080204" pitchFamily="34" charset="-128"/>
              </a:rPr>
              <a:t>lookup()</a:t>
            </a:r>
            <a:r>
              <a:rPr lang="en-US" altLang="vi-VN" sz="2400" dirty="0" smtClean="0">
                <a:ea typeface="ＭＳ Ｐゴシック" panose="020B0600070205080204" pitchFamily="34" charset="-128"/>
              </a:rPr>
              <a:t> </a:t>
            </a:r>
            <a:r>
              <a:rPr lang="en-US" altLang="vi-VN" sz="2400" dirty="0" err="1">
                <a:ea typeface="ＭＳ Ｐゴシック" panose="020B0600070205080204" pitchFamily="34" charset="-128"/>
              </a:rPr>
              <a:t>đến</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các</a:t>
            </a:r>
            <a:r>
              <a:rPr lang="en-US" altLang="vi-VN" sz="2400" dirty="0">
                <a:ea typeface="ＭＳ Ｐゴシック" panose="020B0600070205080204" pitchFamily="34" charset="-128"/>
              </a:rPr>
              <a:t> </a:t>
            </a:r>
            <a:r>
              <a:rPr lang="en-US" altLang="vi-VN" sz="2400" dirty="0">
                <a:solidFill>
                  <a:srgbClr val="0000CC"/>
                </a:solidFill>
                <a:ea typeface="ＭＳ Ｐゴシック" panose="020B0600070205080204" pitchFamily="34" charset="-128"/>
              </a:rPr>
              <a:t>names</a:t>
            </a:r>
          </a:p>
          <a:p>
            <a:pPr algn="just">
              <a:spcBef>
                <a:spcPct val="0"/>
              </a:spcBef>
              <a:buFontTx/>
              <a:buNone/>
            </a:pPr>
            <a:r>
              <a:rPr lang="en-US" altLang="vi-VN" sz="2400" dirty="0">
                <a:solidFill>
                  <a:srgbClr val="0000CC"/>
                </a:solidFill>
                <a:ea typeface="ＭＳ Ｐゴシック" panose="020B0600070205080204" pitchFamily="34" charset="-128"/>
              </a:rPr>
              <a:t>    </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Có</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thể</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thực</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hiện</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như</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Tìm</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kiếm</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Lập</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trình</a:t>
            </a:r>
            <a:r>
              <a:rPr lang="en-US" altLang="vi-VN" sz="2400" dirty="0">
                <a:ea typeface="ＭＳ Ｐゴシック" panose="020B0600070205080204" pitchFamily="34" charset="-128"/>
              </a:rPr>
              <a:t> Client-server, </a:t>
            </a:r>
            <a:r>
              <a:rPr lang="en-US" altLang="vi-VN" sz="2400" dirty="0" err="1">
                <a:ea typeface="ＭＳ Ｐゴシック" panose="020B0600070205080204" pitchFamily="34" charset="-128"/>
              </a:rPr>
              <a:t>Truy</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vấn</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cơ</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sở</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dữ</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liệu</a:t>
            </a:r>
            <a:r>
              <a:rPr lang="en-US" altLang="vi-VN" sz="2400" dirty="0">
                <a:ea typeface="ＭＳ Ｐゴシック" panose="020B0600070205080204" pitchFamily="34" charset="-128"/>
              </a:rPr>
              <a:t> v.v...)</a:t>
            </a:r>
          </a:p>
          <a:p>
            <a:pPr algn="just">
              <a:spcBef>
                <a:spcPct val="0"/>
              </a:spcBef>
            </a:pPr>
            <a:r>
              <a:rPr lang="en-US" altLang="vi-VN" sz="2400" dirty="0" err="1">
                <a:ea typeface="ＭＳ Ｐゴシック" panose="020B0600070205080204" pitchFamily="34" charset="-128"/>
              </a:rPr>
              <a:t>Thông</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thường</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trả</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về</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một</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địa</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chỉ</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như</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là</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một</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đáp</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ứng</a:t>
            </a:r>
            <a:r>
              <a:rPr lang="en-US" altLang="vi-VN" sz="2400" dirty="0">
                <a:ea typeface="ＭＳ Ｐゴシック" panose="020B0600070205080204" pitchFamily="34" charset="-128"/>
              </a:rPr>
              <a:t> (response)</a:t>
            </a:r>
          </a:p>
          <a:p>
            <a:pPr algn="just">
              <a:spcBef>
                <a:spcPct val="0"/>
              </a:spcBef>
              <a:buFontTx/>
              <a:buNone/>
            </a:pPr>
            <a:endParaRPr lang="en-US" altLang="vi-VN" sz="2400" dirty="0"/>
          </a:p>
          <a:p>
            <a:pPr algn="just">
              <a:spcBef>
                <a:spcPct val="0"/>
              </a:spcBef>
              <a:buFontTx/>
              <a:buNone/>
            </a:pPr>
            <a:endParaRPr lang="en-US" altLang="vi-VN" sz="2400" dirty="0"/>
          </a:p>
          <a:p>
            <a:pPr algn="just">
              <a:spcBef>
                <a:spcPct val="0"/>
              </a:spcBef>
              <a:buFontTx/>
              <a:buNone/>
            </a:pPr>
            <a:endParaRPr lang="en-US" altLang="vi-VN" sz="2400" dirty="0"/>
          </a:p>
          <a:p>
            <a:pPr algn="just">
              <a:spcBef>
                <a:spcPct val="0"/>
              </a:spcBef>
              <a:buFontTx/>
              <a:buNone/>
            </a:pPr>
            <a:endParaRPr lang="en-US" altLang="vi-VN" sz="2400" dirty="0"/>
          </a:p>
          <a:p>
            <a:pPr algn="just">
              <a:spcBef>
                <a:spcPct val="0"/>
              </a:spcBef>
              <a:buFontTx/>
              <a:buNone/>
            </a:pPr>
            <a:endParaRPr lang="en-US" altLang="vi-VN" sz="2400" dirty="0"/>
          </a:p>
          <a:p>
            <a:pPr algn="just">
              <a:spcBef>
                <a:spcPct val="0"/>
              </a:spcBef>
              <a:buFontTx/>
              <a:buNone/>
            </a:pPr>
            <a:endParaRPr lang="en-US" altLang="vi-VN" sz="2400" dirty="0"/>
          </a:p>
          <a:p>
            <a:pPr algn="just">
              <a:spcBef>
                <a:spcPct val="0"/>
              </a:spcBef>
              <a:buFontTx/>
              <a:buNone/>
            </a:pPr>
            <a:endParaRPr lang="en-US" altLang="vi-VN" sz="2400" dirty="0"/>
          </a:p>
          <a:p>
            <a:pPr algn="just">
              <a:spcBef>
                <a:spcPct val="0"/>
              </a:spcBef>
              <a:buFontTx/>
              <a:buNone/>
            </a:pPr>
            <a:endParaRPr lang="en-US" altLang="vi-VN"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DỊCH VỤ NAMING</a:t>
            </a:r>
          </a:p>
        </p:txBody>
      </p:sp>
      <p:sp>
        <p:nvSpPr>
          <p:cNvPr id="20483" name="Rectangle 49"/>
          <p:cNvSpPr>
            <a:spLocks noChangeArrowheads="1"/>
          </p:cNvSpPr>
          <p:nvPr/>
        </p:nvSpPr>
        <p:spPr bwMode="auto">
          <a:xfrm>
            <a:off x="0" y="1062038"/>
            <a:ext cx="69484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2400" b="1">
                <a:solidFill>
                  <a:srgbClr val="C00000"/>
                </a:solidFill>
              </a:rPr>
              <a:t>Định danh </a:t>
            </a:r>
            <a:r>
              <a:rPr lang="en-US" altLang="vi-VN" sz="2400">
                <a:solidFill>
                  <a:srgbClr val="C00000"/>
                </a:solidFill>
              </a:rPr>
              <a:t>(identify)</a:t>
            </a:r>
          </a:p>
        </p:txBody>
      </p:sp>
      <p:grpSp>
        <p:nvGrpSpPr>
          <p:cNvPr id="20484" name="Group 29"/>
          <p:cNvGrpSpPr>
            <a:grpSpLocks/>
          </p:cNvGrpSpPr>
          <p:nvPr/>
        </p:nvGrpSpPr>
        <p:grpSpPr bwMode="auto">
          <a:xfrm>
            <a:off x="15875" y="6413500"/>
            <a:ext cx="1447800" cy="412750"/>
            <a:chOff x="-1392" y="4020"/>
            <a:chExt cx="912" cy="260"/>
          </a:xfrm>
        </p:grpSpPr>
        <p:pic>
          <p:nvPicPr>
            <p:cNvPr id="20486"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 y="4020"/>
              <a:ext cx="2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Text Box 28"/>
            <p:cNvSpPr txBox="1">
              <a:spLocks noChangeArrowheads="1"/>
            </p:cNvSpPr>
            <p:nvPr/>
          </p:nvSpPr>
          <p:spPr bwMode="auto">
            <a:xfrm>
              <a:off x="-1104" y="403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grpSp>
      <p:sp>
        <p:nvSpPr>
          <p:cNvPr id="9" name="Text Box 4"/>
          <p:cNvSpPr txBox="1">
            <a:spLocks noChangeArrowheads="1"/>
          </p:cNvSpPr>
          <p:nvPr/>
        </p:nvSpPr>
        <p:spPr bwMode="auto">
          <a:xfrm>
            <a:off x="304800" y="1601788"/>
            <a:ext cx="84582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b="1" dirty="0" err="1">
                <a:ea typeface="ＭＳ Ｐゴシック" panose="020B0600070205080204" pitchFamily="34" charset="-128"/>
              </a:rPr>
              <a:t>Tại</a:t>
            </a:r>
            <a:r>
              <a:rPr lang="en-US" altLang="vi-VN" sz="2400" b="1" dirty="0">
                <a:ea typeface="ＭＳ Ｐゴシック" panose="020B0600070205080204" pitchFamily="34" charset="-128"/>
              </a:rPr>
              <a:t> </a:t>
            </a:r>
            <a:r>
              <a:rPr lang="en-US" altLang="vi-VN" sz="2400" b="1" dirty="0" err="1">
                <a:ea typeface="ＭＳ Ｐゴシック" panose="020B0600070205080204" pitchFamily="34" charset="-128"/>
              </a:rPr>
              <a:t>sao</a:t>
            </a:r>
            <a:r>
              <a:rPr lang="en-US" altLang="vi-VN" sz="2400" b="1" dirty="0">
                <a:ea typeface="ＭＳ Ｐゴシック" panose="020B0600070205080204" pitchFamily="34" charset="-128"/>
              </a:rPr>
              <a:t> </a:t>
            </a:r>
            <a:r>
              <a:rPr lang="en-US" altLang="vi-VN" sz="2400" b="1" dirty="0" err="1">
                <a:ea typeface="ＭＳ Ｐゴシック" panose="020B0600070205080204" pitchFamily="34" charset="-128"/>
              </a:rPr>
              <a:t>phải</a:t>
            </a:r>
            <a:r>
              <a:rPr lang="en-US" altLang="vi-VN" sz="2400" b="1" dirty="0">
                <a:ea typeface="ＭＳ Ｐゴシック" panose="020B0600070205080204" pitchFamily="34" charset="-128"/>
              </a:rPr>
              <a:t> </a:t>
            </a:r>
            <a:r>
              <a:rPr lang="en-US" altLang="vi-VN" sz="2400" b="1" dirty="0" err="1">
                <a:ea typeface="ＭＳ Ｐゴシック" panose="020B0600070205080204" pitchFamily="34" charset="-128"/>
              </a:rPr>
              <a:t>định</a:t>
            </a:r>
            <a:r>
              <a:rPr lang="en-US" altLang="vi-VN" sz="2400" b="1" dirty="0">
                <a:ea typeface="ＭＳ Ｐゴシック" panose="020B0600070205080204" pitchFamily="34" charset="-128"/>
              </a:rPr>
              <a:t> </a:t>
            </a:r>
            <a:r>
              <a:rPr lang="en-US" altLang="vi-VN" sz="2400" b="1" dirty="0" err="1">
                <a:ea typeface="ＭＳ Ｐゴシック" panose="020B0600070205080204" pitchFamily="34" charset="-128"/>
              </a:rPr>
              <a:t>danh</a:t>
            </a:r>
            <a:r>
              <a:rPr lang="en-US" altLang="vi-VN" sz="2400" b="1" dirty="0">
                <a:ea typeface="ＭＳ Ｐゴシック" panose="020B0600070205080204" pitchFamily="34" charset="-128"/>
              </a:rPr>
              <a:t> </a:t>
            </a:r>
            <a:r>
              <a:rPr lang="en-US" altLang="vi-VN" sz="2400" b="1" dirty="0" err="1">
                <a:ea typeface="ＭＳ Ｐゴシック" panose="020B0600070205080204" pitchFamily="34" charset="-128"/>
              </a:rPr>
              <a:t>đối</a:t>
            </a:r>
            <a:r>
              <a:rPr lang="en-US" altLang="vi-VN" sz="2400" b="1" dirty="0">
                <a:ea typeface="ＭＳ Ｐゴシック" panose="020B0600070205080204" pitchFamily="34" charset="-128"/>
              </a:rPr>
              <a:t> </a:t>
            </a:r>
            <a:r>
              <a:rPr lang="en-US" altLang="vi-VN" sz="2400" b="1" dirty="0" err="1">
                <a:ea typeface="ＭＳ Ｐゴシック" panose="020B0600070205080204" pitchFamily="34" charset="-128"/>
              </a:rPr>
              <a:t>tượng</a:t>
            </a:r>
            <a:r>
              <a:rPr lang="en-US" altLang="vi-VN" sz="2400" b="1" dirty="0">
                <a:ea typeface="ＭＳ Ｐゴシック" panose="020B0600070205080204" pitchFamily="34" charset="-128"/>
              </a:rPr>
              <a:t> ?</a:t>
            </a:r>
          </a:p>
          <a:p>
            <a:pPr algn="just">
              <a:spcBef>
                <a:spcPct val="0"/>
              </a:spcBef>
              <a:buFontTx/>
              <a:buNone/>
            </a:pPr>
            <a:r>
              <a:rPr lang="en-US" altLang="vi-VN" sz="2400" dirty="0">
                <a:ea typeface="ＭＳ Ｐゴシック" panose="020B0600070205080204" pitchFamily="34" charset="-128"/>
              </a:rPr>
              <a:t>  - </a:t>
            </a:r>
            <a:r>
              <a:rPr lang="en-US" altLang="vi-VN" sz="2400" dirty="0" err="1">
                <a:ea typeface="ＭＳ Ｐゴシック" panose="020B0600070205080204" pitchFamily="34" charset="-128"/>
              </a:rPr>
              <a:t>N</a:t>
            </a:r>
            <a:r>
              <a:rPr lang="en-US" altLang="vi-VN" sz="2400" dirty="0" err="1"/>
              <a:t>hận</a:t>
            </a:r>
            <a:r>
              <a:rPr lang="en-US" altLang="vi-VN" sz="2400" dirty="0"/>
              <a:t> </a:t>
            </a:r>
            <a:r>
              <a:rPr lang="en-US" altLang="vi-VN" sz="2400" dirty="0" err="1"/>
              <a:t>biết</a:t>
            </a:r>
            <a:r>
              <a:rPr lang="en-US" altLang="vi-VN" sz="2400" dirty="0"/>
              <a:t> </a:t>
            </a:r>
            <a:r>
              <a:rPr lang="en-US" altLang="vi-VN" sz="2400" dirty="0" err="1"/>
              <a:t>được</a:t>
            </a:r>
            <a:r>
              <a:rPr lang="en-US" altLang="vi-VN" sz="2400" dirty="0"/>
              <a:t> </a:t>
            </a:r>
            <a:r>
              <a:rPr lang="en-US" altLang="vi-VN" sz="2400" dirty="0" err="1"/>
              <a:t>một</a:t>
            </a:r>
            <a:r>
              <a:rPr lang="en-US" altLang="vi-VN" sz="2400" dirty="0"/>
              <a:t> </a:t>
            </a:r>
            <a:r>
              <a:rPr lang="en-US" altLang="vi-VN" sz="2400" dirty="0" err="1"/>
              <a:t>dịch</a:t>
            </a:r>
            <a:r>
              <a:rPr lang="en-US" altLang="vi-VN" sz="2400" dirty="0"/>
              <a:t> </a:t>
            </a:r>
            <a:r>
              <a:rPr lang="en-US" altLang="vi-VN" sz="2400" dirty="0" err="1"/>
              <a:t>vụ</a:t>
            </a:r>
            <a:r>
              <a:rPr lang="en-US" altLang="vi-VN" sz="2400" dirty="0"/>
              <a:t> (service) </a:t>
            </a:r>
            <a:r>
              <a:rPr lang="en-US" altLang="vi-VN" sz="2400" dirty="0" err="1"/>
              <a:t>hoặc</a:t>
            </a:r>
            <a:r>
              <a:rPr lang="en-US" altLang="vi-VN" sz="2400" dirty="0"/>
              <a:t> </a:t>
            </a:r>
            <a:r>
              <a:rPr lang="en-US" altLang="vi-VN" sz="2400" dirty="0" err="1"/>
              <a:t>một</a:t>
            </a:r>
            <a:r>
              <a:rPr lang="en-US" altLang="vi-VN" sz="2400" dirty="0"/>
              <a:t> </a:t>
            </a:r>
            <a:r>
              <a:rPr lang="en-US" altLang="vi-VN" sz="2400" dirty="0" err="1"/>
              <a:t>tài</a:t>
            </a:r>
            <a:r>
              <a:rPr lang="en-US" altLang="vi-VN" sz="2400" dirty="0"/>
              <a:t> </a:t>
            </a:r>
            <a:r>
              <a:rPr lang="en-US" altLang="vi-VN" sz="2400" dirty="0" err="1"/>
              <a:t>nguyên</a:t>
            </a:r>
            <a:r>
              <a:rPr lang="en-US" altLang="vi-VN" sz="2400" dirty="0"/>
              <a:t> </a:t>
            </a:r>
            <a:r>
              <a:rPr lang="en-US" altLang="vi-VN" sz="2400" dirty="0" err="1"/>
              <a:t>mà</a:t>
            </a:r>
            <a:r>
              <a:rPr lang="en-US" altLang="vi-VN" sz="2400" dirty="0"/>
              <a:t> </a:t>
            </a:r>
            <a:r>
              <a:rPr lang="en-US" altLang="vi-VN" sz="2400" dirty="0" err="1"/>
              <a:t>chúng</a:t>
            </a:r>
            <a:r>
              <a:rPr lang="en-US" altLang="vi-VN" sz="2400" dirty="0"/>
              <a:t> ta </a:t>
            </a:r>
            <a:r>
              <a:rPr lang="en-US" altLang="vi-VN" sz="2400" dirty="0" err="1"/>
              <a:t>muốn</a:t>
            </a:r>
            <a:r>
              <a:rPr lang="en-US" altLang="vi-VN" sz="2400" dirty="0"/>
              <a:t> </a:t>
            </a:r>
            <a:r>
              <a:rPr lang="en-US" altLang="vi-VN" sz="2400" dirty="0" err="1"/>
              <a:t>sử</a:t>
            </a:r>
            <a:r>
              <a:rPr lang="en-US" altLang="vi-VN" sz="2400" dirty="0"/>
              <a:t> </a:t>
            </a:r>
            <a:r>
              <a:rPr lang="en-US" altLang="vi-VN" sz="2400" dirty="0" err="1"/>
              <a:t>dụng</a:t>
            </a:r>
            <a:r>
              <a:rPr lang="en-US" altLang="vi-VN" sz="2400" dirty="0"/>
              <a:t> </a:t>
            </a:r>
            <a:r>
              <a:rPr lang="en-US" altLang="vi-VN" sz="2400" dirty="0" err="1"/>
              <a:t>và</a:t>
            </a:r>
            <a:r>
              <a:rPr lang="en-US" altLang="vi-VN" sz="2400" dirty="0"/>
              <a:t> </a:t>
            </a:r>
            <a:r>
              <a:rPr lang="en-US" altLang="vi-VN" sz="2400" dirty="0" err="1"/>
              <a:t>không</a:t>
            </a:r>
            <a:r>
              <a:rPr lang="en-US" altLang="vi-VN" sz="2400" dirty="0"/>
              <a:t> </a:t>
            </a:r>
            <a:r>
              <a:rPr lang="en-US" altLang="vi-VN" sz="2400" dirty="0" err="1"/>
              <a:t>bị</a:t>
            </a:r>
            <a:r>
              <a:rPr lang="en-US" altLang="vi-VN" sz="2400" dirty="0"/>
              <a:t> </a:t>
            </a:r>
            <a:r>
              <a:rPr lang="en-US" altLang="vi-VN" sz="2400" dirty="0" err="1"/>
              <a:t>nhầm</a:t>
            </a:r>
            <a:r>
              <a:rPr lang="en-US" altLang="vi-VN" sz="2400" dirty="0"/>
              <a:t> </a:t>
            </a:r>
            <a:r>
              <a:rPr lang="en-US" altLang="vi-VN" sz="2400" dirty="0" err="1"/>
              <a:t>lẫn</a:t>
            </a:r>
            <a:r>
              <a:rPr lang="en-US" altLang="vi-VN" sz="2400" dirty="0"/>
              <a:t>.</a:t>
            </a:r>
          </a:p>
          <a:p>
            <a:pPr algn="just">
              <a:spcBef>
                <a:spcPct val="0"/>
              </a:spcBef>
              <a:buFontTx/>
              <a:buNone/>
            </a:pPr>
            <a:r>
              <a:rPr lang="en-US" altLang="vi-VN" sz="2400" dirty="0">
                <a:ea typeface="ＭＳ Ｐゴシック" panose="020B0600070205080204" pitchFamily="34" charset="-128"/>
              </a:rPr>
              <a:t>  - </a:t>
            </a:r>
            <a:r>
              <a:rPr lang="en-US" altLang="vi-VN" sz="2400" dirty="0" err="1">
                <a:ea typeface="ＭＳ Ｐゴシック" panose="020B0600070205080204" pitchFamily="34" charset="-128"/>
              </a:rPr>
              <a:t>C</a:t>
            </a:r>
            <a:r>
              <a:rPr lang="en-US" altLang="vi-VN" sz="2400" dirty="0" err="1"/>
              <a:t>ác</a:t>
            </a:r>
            <a:r>
              <a:rPr lang="en-US" altLang="vi-VN" sz="2400" dirty="0"/>
              <a:t> </a:t>
            </a:r>
            <a:r>
              <a:rPr lang="en-US" altLang="vi-VN" sz="2400" dirty="0" err="1"/>
              <a:t>ứng</a:t>
            </a:r>
            <a:r>
              <a:rPr lang="en-US" altLang="vi-VN" sz="2400" dirty="0"/>
              <a:t> </a:t>
            </a:r>
            <a:r>
              <a:rPr lang="en-US" altLang="vi-VN" sz="2400" dirty="0" err="1"/>
              <a:t>dụng</a:t>
            </a:r>
            <a:r>
              <a:rPr lang="en-US" altLang="vi-VN" sz="2400" dirty="0"/>
              <a:t> </a:t>
            </a:r>
            <a:r>
              <a:rPr lang="en-US" altLang="vi-VN" sz="2400" dirty="0" err="1"/>
              <a:t>hoặc</a:t>
            </a:r>
            <a:r>
              <a:rPr lang="en-US" altLang="vi-VN" sz="2400" dirty="0"/>
              <a:t> </a:t>
            </a:r>
            <a:r>
              <a:rPr lang="en-US" altLang="vi-VN" sz="2400" dirty="0" err="1"/>
              <a:t>các</a:t>
            </a:r>
            <a:r>
              <a:rPr lang="en-US" altLang="vi-VN" sz="2400" dirty="0"/>
              <a:t> </a:t>
            </a:r>
            <a:r>
              <a:rPr lang="en-US" altLang="vi-VN" sz="2400" dirty="0" err="1"/>
              <a:t>tiến</a:t>
            </a:r>
            <a:r>
              <a:rPr lang="en-US" altLang="vi-VN" sz="2400" dirty="0"/>
              <a:t> </a:t>
            </a:r>
            <a:r>
              <a:rPr lang="en-US" altLang="vi-VN" sz="2400" dirty="0" err="1"/>
              <a:t>trình</a:t>
            </a:r>
            <a:r>
              <a:rPr lang="en-US" altLang="vi-VN" sz="2400" dirty="0"/>
              <a:t> </a:t>
            </a:r>
            <a:r>
              <a:rPr lang="en-US" altLang="vi-VN" sz="2400" dirty="0" err="1"/>
              <a:t>có</a:t>
            </a:r>
            <a:r>
              <a:rPr lang="en-US" altLang="vi-VN" sz="2400" dirty="0"/>
              <a:t> </a:t>
            </a:r>
            <a:r>
              <a:rPr lang="en-US" altLang="vi-VN" sz="2400" dirty="0" err="1"/>
              <a:t>thể</a:t>
            </a:r>
            <a:r>
              <a:rPr lang="en-US" altLang="vi-VN" sz="2400" dirty="0"/>
              <a:t> chia </a:t>
            </a:r>
            <a:r>
              <a:rPr lang="en-US" altLang="vi-VN" sz="2400" dirty="0" err="1"/>
              <a:t>sẻ</a:t>
            </a:r>
            <a:r>
              <a:rPr lang="en-US" altLang="vi-VN" sz="2400" dirty="0"/>
              <a:t> </a:t>
            </a:r>
            <a:r>
              <a:rPr lang="en-US" altLang="vi-VN" sz="2400" dirty="0" err="1"/>
              <a:t>các</a:t>
            </a:r>
            <a:r>
              <a:rPr lang="en-US" altLang="vi-VN" sz="2400" dirty="0"/>
              <a:t> </a:t>
            </a:r>
            <a:r>
              <a:rPr lang="en-US" altLang="vi-VN" sz="2400" dirty="0" err="1"/>
              <a:t>tài</a:t>
            </a:r>
            <a:r>
              <a:rPr lang="en-US" altLang="vi-VN" sz="2400" dirty="0"/>
              <a:t> </a:t>
            </a:r>
            <a:r>
              <a:rPr lang="en-US" altLang="vi-VN" sz="2400" dirty="0" err="1"/>
              <a:t>nguyên</a:t>
            </a:r>
            <a:r>
              <a:rPr lang="en-US" altLang="vi-VN" sz="2400" dirty="0"/>
              <a:t> </a:t>
            </a:r>
            <a:r>
              <a:rPr lang="en-US" altLang="vi-VN" sz="2400" dirty="0" err="1"/>
              <a:t>với</a:t>
            </a:r>
            <a:r>
              <a:rPr lang="en-US" altLang="vi-VN" sz="2400" dirty="0"/>
              <a:t> </a:t>
            </a:r>
            <a:r>
              <a:rPr lang="en-US" altLang="vi-VN" sz="2400" dirty="0" err="1" smtClean="0"/>
              <a:t>nhau</a:t>
            </a:r>
            <a:r>
              <a:rPr lang="en-US" altLang="vi-VN" sz="2400" dirty="0" smtClean="0"/>
              <a:t>.</a:t>
            </a:r>
            <a:endParaRPr lang="en-US" altLang="vi-VN" sz="2400" dirty="0">
              <a:ea typeface="ＭＳ Ｐゴシック" panose="020B0600070205080204" pitchFamily="34" charset="-128"/>
            </a:endParaRPr>
          </a:p>
          <a:p>
            <a:pPr algn="just">
              <a:spcBef>
                <a:spcPct val="0"/>
              </a:spcBef>
              <a:buFontTx/>
              <a:buNone/>
            </a:pPr>
            <a:r>
              <a:rPr lang="en-US" altLang="vi-VN" sz="2400" dirty="0">
                <a:ea typeface="ＭＳ Ｐゴシック" panose="020B0600070205080204" pitchFamily="34" charset="-128"/>
              </a:rPr>
              <a:t>  - </a:t>
            </a:r>
            <a:r>
              <a:rPr lang="en-US" altLang="vi-VN" sz="2400" dirty="0" err="1">
                <a:ea typeface="ＭＳ Ｐゴシック" panose="020B0600070205080204" pitchFamily="34" charset="-128"/>
              </a:rPr>
              <a:t>G</a:t>
            </a:r>
            <a:r>
              <a:rPr lang="en-US" altLang="vi-VN" sz="2400" dirty="0" err="1"/>
              <a:t>iúp</a:t>
            </a:r>
            <a:r>
              <a:rPr lang="en-US" altLang="vi-VN" sz="2400" dirty="0"/>
              <a:t> an </a:t>
            </a:r>
            <a:r>
              <a:rPr lang="en-US" altLang="vi-VN" sz="2400" dirty="0" err="1"/>
              <a:t>toàn</a:t>
            </a:r>
            <a:r>
              <a:rPr lang="en-US" altLang="vi-VN" sz="2400" dirty="0"/>
              <a:t> </a:t>
            </a:r>
            <a:r>
              <a:rPr lang="en-US" altLang="vi-VN" sz="2400" dirty="0" err="1"/>
              <a:t>cho</a:t>
            </a:r>
            <a:r>
              <a:rPr lang="en-US" altLang="vi-VN" sz="2400" dirty="0"/>
              <a:t> </a:t>
            </a:r>
            <a:r>
              <a:rPr lang="en-US" altLang="vi-VN" sz="2400" dirty="0" err="1"/>
              <a:t>hệ</a:t>
            </a:r>
            <a:r>
              <a:rPr lang="en-US" altLang="vi-VN" sz="2400" dirty="0"/>
              <a:t> </a:t>
            </a:r>
            <a:r>
              <a:rPr lang="en-US" altLang="vi-VN" sz="2400" dirty="0" err="1"/>
              <a:t>thống</a:t>
            </a:r>
            <a:r>
              <a:rPr lang="en-US" altLang="vi-VN" sz="2400" dirty="0"/>
              <a:t>: </a:t>
            </a:r>
            <a:r>
              <a:rPr lang="en-US" altLang="vi-VN" sz="2400" dirty="0" err="1"/>
              <a:t>Với</a:t>
            </a:r>
            <a:r>
              <a:rPr lang="en-US" altLang="vi-VN" sz="2400" dirty="0"/>
              <a:t> </a:t>
            </a:r>
            <a:r>
              <a:rPr lang="en-US" altLang="vi-VN" sz="2400" dirty="0" err="1"/>
              <a:t>một</a:t>
            </a:r>
            <a:r>
              <a:rPr lang="en-US" altLang="vi-VN" sz="2400" dirty="0"/>
              <a:t> </a:t>
            </a:r>
            <a:r>
              <a:rPr lang="en-US" altLang="vi-VN" sz="2400" dirty="0" err="1"/>
              <a:t>hệ</a:t>
            </a:r>
            <a:r>
              <a:rPr lang="en-US" altLang="vi-VN" sz="2400" dirty="0"/>
              <a:t> </a:t>
            </a:r>
            <a:r>
              <a:rPr lang="en-US" altLang="vi-VN" sz="2400" dirty="0" err="1"/>
              <a:t>thống</a:t>
            </a:r>
            <a:r>
              <a:rPr lang="en-US" altLang="vi-VN" sz="2400" dirty="0"/>
              <a:t> </a:t>
            </a:r>
            <a:r>
              <a:rPr lang="en-US" altLang="vi-VN" sz="2400" dirty="0" err="1"/>
              <a:t>có</a:t>
            </a:r>
            <a:r>
              <a:rPr lang="en-US" altLang="vi-VN" sz="2400" dirty="0"/>
              <a:t> </a:t>
            </a:r>
            <a:r>
              <a:rPr lang="en-US" altLang="vi-VN" sz="2400" dirty="0" err="1"/>
              <a:t>rất</a:t>
            </a:r>
            <a:r>
              <a:rPr lang="en-US" altLang="vi-VN" sz="2400" dirty="0"/>
              <a:t> </a:t>
            </a:r>
            <a:r>
              <a:rPr lang="en-US" altLang="vi-VN" sz="2400" dirty="0" err="1"/>
              <a:t>nhiều</a:t>
            </a:r>
            <a:r>
              <a:rPr lang="en-US" altLang="vi-VN" sz="2400" dirty="0"/>
              <a:t> </a:t>
            </a:r>
            <a:r>
              <a:rPr lang="en-US" altLang="vi-VN" sz="2400" dirty="0" err="1"/>
              <a:t>định</a:t>
            </a:r>
            <a:r>
              <a:rPr lang="en-US" altLang="vi-VN" sz="2400" dirty="0"/>
              <a:t> </a:t>
            </a:r>
            <a:r>
              <a:rPr lang="en-US" altLang="vi-VN" sz="2400" dirty="0" err="1"/>
              <a:t>danh</a:t>
            </a:r>
            <a:r>
              <a:rPr lang="en-US" altLang="vi-VN" sz="2400" dirty="0"/>
              <a:t>, </a:t>
            </a:r>
            <a:r>
              <a:rPr lang="en-US" altLang="vi-VN" sz="2400" dirty="0" err="1"/>
              <a:t>việc</a:t>
            </a:r>
            <a:r>
              <a:rPr lang="en-US" altLang="vi-VN" sz="2400" dirty="0"/>
              <a:t> </a:t>
            </a:r>
            <a:r>
              <a:rPr lang="en-US" altLang="vi-VN" sz="2400" dirty="0" err="1"/>
              <a:t>nhận</a:t>
            </a:r>
            <a:r>
              <a:rPr lang="en-US" altLang="vi-VN" sz="2400" dirty="0"/>
              <a:t> </a:t>
            </a:r>
            <a:r>
              <a:rPr lang="en-US" altLang="vi-VN" sz="2400" dirty="0" err="1"/>
              <a:t>biết</a:t>
            </a:r>
            <a:r>
              <a:rPr lang="en-US" altLang="vi-VN" sz="2400" dirty="0"/>
              <a:t> </a:t>
            </a:r>
            <a:r>
              <a:rPr lang="en-US" altLang="vi-VN" sz="2400" dirty="0" err="1"/>
              <a:t>một</a:t>
            </a:r>
            <a:r>
              <a:rPr lang="en-US" altLang="vi-VN" sz="2400" dirty="0"/>
              <a:t> </a:t>
            </a:r>
            <a:r>
              <a:rPr lang="en-US" altLang="vi-VN" sz="2400" dirty="0" err="1"/>
              <a:t>định</a:t>
            </a:r>
            <a:r>
              <a:rPr lang="en-US" altLang="vi-VN" sz="2400" dirty="0"/>
              <a:t> </a:t>
            </a:r>
            <a:r>
              <a:rPr lang="en-US" altLang="vi-VN" sz="2400" dirty="0" err="1"/>
              <a:t>danh</a:t>
            </a:r>
            <a:r>
              <a:rPr lang="en-US" altLang="vi-VN" sz="2400" dirty="0"/>
              <a:t> </a:t>
            </a:r>
            <a:r>
              <a:rPr lang="en-US" altLang="vi-VN" sz="2400" dirty="0" err="1"/>
              <a:t>đòi</a:t>
            </a:r>
            <a:r>
              <a:rPr lang="en-US" altLang="vi-VN" sz="2400" dirty="0"/>
              <a:t> </a:t>
            </a:r>
            <a:r>
              <a:rPr lang="en-US" altLang="vi-VN" sz="2400" dirty="0" err="1"/>
              <a:t>hỏi</a:t>
            </a:r>
            <a:r>
              <a:rPr lang="en-US" altLang="vi-VN" sz="2400" dirty="0"/>
              <a:t> </a:t>
            </a:r>
            <a:r>
              <a:rPr lang="en-US" altLang="vi-VN" sz="2400" dirty="0" err="1"/>
              <a:t>định</a:t>
            </a:r>
            <a:r>
              <a:rPr lang="en-US" altLang="vi-VN" sz="2400" dirty="0"/>
              <a:t> </a:t>
            </a:r>
            <a:r>
              <a:rPr lang="en-US" altLang="vi-VN" sz="2400" dirty="0" err="1"/>
              <a:t>danh</a:t>
            </a:r>
            <a:r>
              <a:rPr lang="en-US" altLang="vi-VN" sz="2400" dirty="0"/>
              <a:t> </a:t>
            </a:r>
            <a:r>
              <a:rPr lang="en-US" altLang="vi-VN" sz="2400" dirty="0" err="1"/>
              <a:t>đó</a:t>
            </a:r>
            <a:r>
              <a:rPr lang="en-US" altLang="vi-VN" sz="2400" dirty="0"/>
              <a:t> </a:t>
            </a:r>
            <a:r>
              <a:rPr lang="en-US" altLang="vi-VN" sz="2400" dirty="0" err="1"/>
              <a:t>phải</a:t>
            </a:r>
            <a:r>
              <a:rPr lang="en-US" altLang="vi-VN" sz="2400" dirty="0"/>
              <a:t> </a:t>
            </a:r>
            <a:r>
              <a:rPr lang="en-US" altLang="vi-VN" sz="2400" dirty="0" err="1"/>
              <a:t>hợp</a:t>
            </a:r>
            <a:r>
              <a:rPr lang="en-US" altLang="vi-VN" sz="2400" dirty="0"/>
              <a:t> </a:t>
            </a:r>
            <a:r>
              <a:rPr lang="en-US" altLang="vi-VN" sz="2400" dirty="0" err="1"/>
              <a:t>quy</a:t>
            </a:r>
            <a:r>
              <a:rPr lang="en-US" altLang="vi-VN" sz="2400" dirty="0"/>
              <a:t> </a:t>
            </a:r>
            <a:r>
              <a:rPr lang="en-US" altLang="vi-VN" sz="2400" dirty="0" err="1"/>
              <a:t>cách</a:t>
            </a:r>
            <a:r>
              <a:rPr lang="en-US" altLang="vi-VN" sz="2400" dirty="0"/>
              <a:t>. </a:t>
            </a:r>
            <a:r>
              <a:rPr lang="en-US" altLang="vi-VN" sz="2400" dirty="0" err="1"/>
              <a:t>Nếu</a:t>
            </a:r>
            <a:r>
              <a:rPr lang="en-US" altLang="vi-VN" sz="2400" dirty="0"/>
              <a:t> </a:t>
            </a:r>
            <a:r>
              <a:rPr lang="en-US" altLang="vi-VN" sz="2400" dirty="0" err="1"/>
              <a:t>toàn</a:t>
            </a:r>
            <a:r>
              <a:rPr lang="en-US" altLang="vi-VN" sz="2400" dirty="0"/>
              <a:t> </a:t>
            </a:r>
            <a:r>
              <a:rPr lang="en-US" altLang="vi-VN" sz="2400" dirty="0" err="1"/>
              <a:t>bộ</a:t>
            </a:r>
            <a:r>
              <a:rPr lang="en-US" altLang="vi-VN" sz="2400" dirty="0"/>
              <a:t> </a:t>
            </a:r>
            <a:r>
              <a:rPr lang="en-US" altLang="vi-VN" sz="2400" dirty="0" err="1"/>
              <a:t>hệ</a:t>
            </a:r>
            <a:r>
              <a:rPr lang="en-US" altLang="vi-VN" sz="2400" dirty="0"/>
              <a:t> </a:t>
            </a:r>
            <a:r>
              <a:rPr lang="en-US" altLang="vi-VN" sz="2400" dirty="0" err="1"/>
              <a:t>thống</a:t>
            </a:r>
            <a:r>
              <a:rPr lang="en-US" altLang="vi-VN" sz="2400" dirty="0"/>
              <a:t> </a:t>
            </a:r>
            <a:r>
              <a:rPr lang="en-US" altLang="vi-VN" sz="2400" dirty="0" err="1"/>
              <a:t>có</a:t>
            </a:r>
            <a:r>
              <a:rPr lang="en-US" altLang="vi-VN" sz="2400" dirty="0"/>
              <a:t> </a:t>
            </a:r>
            <a:r>
              <a:rPr lang="en-US" altLang="vi-VN" sz="2400" dirty="0" err="1"/>
              <a:t>sự</a:t>
            </a:r>
            <a:r>
              <a:rPr lang="en-US" altLang="vi-VN" sz="2400" dirty="0"/>
              <a:t> </a:t>
            </a:r>
            <a:r>
              <a:rPr lang="en-US" altLang="vi-VN" sz="2400" dirty="0" err="1"/>
              <a:t>thống</a:t>
            </a:r>
            <a:r>
              <a:rPr lang="en-US" altLang="vi-VN" sz="2400" dirty="0"/>
              <a:t> </a:t>
            </a:r>
            <a:r>
              <a:rPr lang="en-US" altLang="vi-VN" sz="2400" dirty="0" err="1"/>
              <a:t>nhất</a:t>
            </a:r>
            <a:r>
              <a:rPr lang="en-US" altLang="vi-VN" sz="2400" dirty="0"/>
              <a:t> </a:t>
            </a:r>
            <a:r>
              <a:rPr lang="en-US" altLang="vi-VN" sz="2400" dirty="0" err="1"/>
              <a:t>về</a:t>
            </a:r>
            <a:r>
              <a:rPr lang="en-US" altLang="vi-VN" sz="2400" dirty="0"/>
              <a:t> </a:t>
            </a:r>
            <a:r>
              <a:rPr lang="en-US" altLang="vi-VN" sz="2400" dirty="0" err="1"/>
              <a:t>định</a:t>
            </a:r>
            <a:r>
              <a:rPr lang="en-US" altLang="vi-VN" sz="2400" dirty="0"/>
              <a:t> </a:t>
            </a:r>
            <a:r>
              <a:rPr lang="en-US" altLang="vi-VN" sz="2400" dirty="0" err="1"/>
              <a:t>danh</a:t>
            </a:r>
            <a:r>
              <a:rPr lang="en-US" altLang="vi-VN" sz="2400" dirty="0"/>
              <a:t> </a:t>
            </a:r>
            <a:r>
              <a:rPr lang="en-US" altLang="vi-VN" sz="2400" dirty="0" err="1"/>
              <a:t>thì</a:t>
            </a:r>
            <a:r>
              <a:rPr lang="en-US" altLang="vi-VN" sz="2400" dirty="0"/>
              <a:t> </a:t>
            </a:r>
            <a:r>
              <a:rPr lang="en-US" altLang="vi-VN" sz="2400" dirty="0" err="1"/>
              <a:t>sẽ</a:t>
            </a:r>
            <a:r>
              <a:rPr lang="en-US" altLang="vi-VN" sz="2400" dirty="0"/>
              <a:t> </a:t>
            </a:r>
            <a:r>
              <a:rPr lang="en-US" altLang="vi-VN" sz="2400" dirty="0" err="1"/>
              <a:t>đảm</a:t>
            </a:r>
            <a:r>
              <a:rPr lang="en-US" altLang="vi-VN" sz="2400" dirty="0"/>
              <a:t> </a:t>
            </a:r>
            <a:r>
              <a:rPr lang="en-US" altLang="vi-VN" sz="2400" dirty="0" err="1"/>
              <a:t>bảo</a:t>
            </a:r>
            <a:r>
              <a:rPr lang="en-US" altLang="vi-VN" sz="2400" dirty="0"/>
              <a:t> </a:t>
            </a:r>
            <a:r>
              <a:rPr lang="en-US" altLang="vi-VN" sz="2400" dirty="0" err="1"/>
              <a:t>cho</a:t>
            </a:r>
            <a:r>
              <a:rPr lang="en-US" altLang="vi-VN" sz="2400" dirty="0"/>
              <a:t> </a:t>
            </a:r>
            <a:r>
              <a:rPr lang="en-US" altLang="vi-VN" sz="2400" dirty="0" err="1"/>
              <a:t>việc</a:t>
            </a:r>
            <a:r>
              <a:rPr lang="en-US" altLang="vi-VN" sz="2400" dirty="0"/>
              <a:t> </a:t>
            </a:r>
            <a:r>
              <a:rPr lang="en-US" altLang="vi-VN" sz="2400" dirty="0" err="1"/>
              <a:t>cập</a:t>
            </a:r>
            <a:r>
              <a:rPr lang="en-US" altLang="vi-VN" sz="2400" dirty="0"/>
              <a:t> </a:t>
            </a:r>
            <a:r>
              <a:rPr lang="en-US" altLang="vi-VN" sz="2400" dirty="0" err="1"/>
              <a:t>nhật</a:t>
            </a:r>
            <a:r>
              <a:rPr lang="en-US" altLang="vi-VN" sz="2400" dirty="0"/>
              <a:t> </a:t>
            </a:r>
            <a:r>
              <a:rPr lang="en-US" altLang="vi-VN" sz="2400" dirty="0" err="1"/>
              <a:t>đến</a:t>
            </a:r>
            <a:r>
              <a:rPr lang="en-US" altLang="vi-VN" sz="2400" dirty="0"/>
              <a:t> </a:t>
            </a:r>
            <a:r>
              <a:rPr lang="en-US" altLang="vi-VN" sz="2400" dirty="0" err="1"/>
              <a:t>một</a:t>
            </a:r>
            <a:r>
              <a:rPr lang="en-US" altLang="vi-VN" sz="2400" dirty="0"/>
              <a:t> </a:t>
            </a:r>
            <a:r>
              <a:rPr lang="en-US" altLang="vi-VN" sz="2400" dirty="0" err="1"/>
              <a:t>đối</a:t>
            </a:r>
            <a:r>
              <a:rPr lang="en-US" altLang="vi-VN" sz="2400" dirty="0"/>
              <a:t> </a:t>
            </a:r>
            <a:r>
              <a:rPr lang="en-US" altLang="vi-VN" sz="2400" dirty="0" err="1"/>
              <a:t>tượng</a:t>
            </a:r>
            <a:endParaRPr lang="en-US" altLang="vi-VN" sz="2400" dirty="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DỊCH VỤ NAMING</a:t>
            </a:r>
          </a:p>
        </p:txBody>
      </p:sp>
      <p:sp>
        <p:nvSpPr>
          <p:cNvPr id="21507" name="Rectangle 49"/>
          <p:cNvSpPr>
            <a:spLocks noChangeArrowheads="1"/>
          </p:cNvSpPr>
          <p:nvPr/>
        </p:nvSpPr>
        <p:spPr bwMode="auto">
          <a:xfrm>
            <a:off x="0" y="1062038"/>
            <a:ext cx="69484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2400" b="1">
                <a:solidFill>
                  <a:srgbClr val="C00000"/>
                </a:solidFill>
              </a:rPr>
              <a:t>Định danh </a:t>
            </a:r>
            <a:r>
              <a:rPr lang="en-US" altLang="vi-VN" sz="2400">
                <a:solidFill>
                  <a:srgbClr val="C00000"/>
                </a:solidFill>
              </a:rPr>
              <a:t>(identify)</a:t>
            </a:r>
          </a:p>
        </p:txBody>
      </p:sp>
      <p:grpSp>
        <p:nvGrpSpPr>
          <p:cNvPr id="21508" name="Group 29"/>
          <p:cNvGrpSpPr>
            <a:grpSpLocks/>
          </p:cNvGrpSpPr>
          <p:nvPr/>
        </p:nvGrpSpPr>
        <p:grpSpPr bwMode="auto">
          <a:xfrm>
            <a:off x="15875" y="6413500"/>
            <a:ext cx="1447800" cy="412750"/>
            <a:chOff x="-1392" y="4020"/>
            <a:chExt cx="912" cy="260"/>
          </a:xfrm>
        </p:grpSpPr>
        <p:pic>
          <p:nvPicPr>
            <p:cNvPr id="21510"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 y="4020"/>
              <a:ext cx="2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Text Box 28"/>
            <p:cNvSpPr txBox="1">
              <a:spLocks noChangeArrowheads="1"/>
            </p:cNvSpPr>
            <p:nvPr/>
          </p:nvSpPr>
          <p:spPr bwMode="auto">
            <a:xfrm>
              <a:off x="-1104" y="403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grpSp>
      <p:sp>
        <p:nvSpPr>
          <p:cNvPr id="9" name="Text Box 4"/>
          <p:cNvSpPr txBox="1">
            <a:spLocks noChangeArrowheads="1"/>
          </p:cNvSpPr>
          <p:nvPr/>
        </p:nvSpPr>
        <p:spPr bwMode="auto">
          <a:xfrm>
            <a:off x="304800" y="1601788"/>
            <a:ext cx="84582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b="1">
                <a:ea typeface="ＭＳ Ｐゴシック" panose="020B0600070205080204" pitchFamily="34" charset="-128"/>
              </a:rPr>
              <a:t>Tại sao phải định danh đối tượng ?</a:t>
            </a:r>
          </a:p>
          <a:p>
            <a:pPr algn="just">
              <a:spcBef>
                <a:spcPct val="0"/>
              </a:spcBef>
              <a:buFontTx/>
              <a:buNone/>
            </a:pPr>
            <a:r>
              <a:rPr lang="en-US" altLang="vi-VN" sz="2400">
                <a:ea typeface="ＭＳ Ｐゴシック" panose="020B0600070205080204" pitchFamily="34" charset="-128"/>
              </a:rPr>
              <a:t>  - N</a:t>
            </a:r>
            <a:r>
              <a:rPr lang="en-US" altLang="vi-VN" sz="2400"/>
              <a:t>hận biết được một dịch vụ (service) hoặc một tài nguyên mà chúng ta muốn sử dụng và không bị nhầm lẫn.</a:t>
            </a:r>
          </a:p>
          <a:p>
            <a:pPr algn="just">
              <a:spcBef>
                <a:spcPct val="0"/>
              </a:spcBef>
              <a:buFontTx/>
              <a:buNone/>
            </a:pPr>
            <a:r>
              <a:rPr lang="en-US" altLang="vi-VN" sz="2400">
                <a:ea typeface="ＭＳ Ｐゴシック" panose="020B0600070205080204" pitchFamily="34" charset="-128"/>
              </a:rPr>
              <a:t>  - C</a:t>
            </a:r>
            <a:r>
              <a:rPr lang="en-US" altLang="vi-VN" sz="2400"/>
              <a:t>ác ứng dụng hoặc các tiến trình có thể chia sẻ các tài nguyên với nhau</a:t>
            </a:r>
            <a:endParaRPr lang="en-US" altLang="vi-VN" sz="2400">
              <a:ea typeface="ＭＳ Ｐゴシック" panose="020B0600070205080204" pitchFamily="34" charset="-128"/>
            </a:endParaRPr>
          </a:p>
          <a:p>
            <a:pPr algn="just">
              <a:spcBef>
                <a:spcPct val="0"/>
              </a:spcBef>
              <a:buFontTx/>
              <a:buNone/>
            </a:pPr>
            <a:r>
              <a:rPr lang="en-US" altLang="vi-VN" sz="2400">
                <a:ea typeface="ＭＳ Ｐゴシック" panose="020B0600070205080204" pitchFamily="34" charset="-128"/>
              </a:rPr>
              <a:t>  - G</a:t>
            </a:r>
            <a:r>
              <a:rPr lang="en-US" altLang="vi-VN" sz="2400"/>
              <a:t>iúp an toàn cho hệ thống: Với một hệ thống có rất nhiều định danh, việc nhận biết một định danh đòi hỏi định danh đó phải hợp quy cách. Nếu toàn bộ hệ thống có sự thống nhất về định danh thì sẽ đảm bảo cho việc cập nhật đến một đối tượng</a:t>
            </a:r>
            <a:endParaRPr lang="en-US" altLang="vi-VN" sz="240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grpSp>
        <p:nvGrpSpPr>
          <p:cNvPr id="22532" name="Group 29"/>
          <p:cNvGrpSpPr>
            <a:grpSpLocks/>
          </p:cNvGrpSpPr>
          <p:nvPr/>
        </p:nvGrpSpPr>
        <p:grpSpPr bwMode="auto">
          <a:xfrm>
            <a:off x="15875" y="6413500"/>
            <a:ext cx="1447800" cy="412750"/>
            <a:chOff x="-1392" y="4020"/>
            <a:chExt cx="912" cy="260"/>
          </a:xfrm>
        </p:grpSpPr>
        <p:pic>
          <p:nvPicPr>
            <p:cNvPr id="22536"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 y="4020"/>
              <a:ext cx="2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7" name="Text Box 28"/>
            <p:cNvSpPr txBox="1">
              <a:spLocks noChangeArrowheads="1"/>
            </p:cNvSpPr>
            <p:nvPr/>
          </p:nvSpPr>
          <p:spPr bwMode="auto">
            <a:xfrm>
              <a:off x="-1104" y="403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grpSp>
      <p:sp>
        <p:nvSpPr>
          <p:cNvPr id="22533" name="Rectangle 66"/>
          <p:cNvSpPr>
            <a:spLocks noChangeArrowheads="1"/>
          </p:cNvSpPr>
          <p:nvPr/>
        </p:nvSpPr>
        <p:spPr bwMode="auto">
          <a:xfrm>
            <a:off x="14288" y="1062038"/>
            <a:ext cx="5929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2400" b="1">
                <a:solidFill>
                  <a:srgbClr val="CC3300"/>
                </a:solidFill>
              </a:rPr>
              <a:t>Phân giải tên </a:t>
            </a:r>
            <a:r>
              <a:rPr lang="en-US" altLang="vi-VN" sz="2400" i="1">
                <a:solidFill>
                  <a:srgbClr val="C00000"/>
                </a:solidFill>
              </a:rPr>
              <a:t>(Naming Revolution)</a:t>
            </a:r>
          </a:p>
        </p:txBody>
      </p:sp>
      <p:sp>
        <p:nvSpPr>
          <p:cNvPr id="11" name="Text Box 4"/>
          <p:cNvSpPr txBox="1">
            <a:spLocks noChangeArrowheads="1"/>
          </p:cNvSpPr>
          <p:nvPr/>
        </p:nvSpPr>
        <p:spPr bwMode="auto">
          <a:xfrm>
            <a:off x="304800" y="1601788"/>
            <a:ext cx="84582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dirty="0" err="1" smtClean="0">
                <a:ea typeface="ＭＳ Ｐゴシック" panose="020B0600070205080204" pitchFamily="34" charset="-128"/>
              </a:rPr>
              <a:t>Trả</a:t>
            </a:r>
            <a:r>
              <a:rPr lang="en-US" altLang="vi-VN" sz="2400" dirty="0" smtClean="0">
                <a:ea typeface="ＭＳ Ｐゴシック" panose="020B0600070205080204" pitchFamily="34" charset="-128"/>
              </a:rPr>
              <a:t>̉ </a:t>
            </a:r>
            <a:r>
              <a:rPr lang="en-US" altLang="vi-VN" sz="2400" dirty="0" err="1">
                <a:ea typeface="ＭＳ Ｐゴシック" panose="020B0600070205080204" pitchFamily="34" charset="-128"/>
              </a:rPr>
              <a:t>lại</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đại</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diện</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cơ</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bản</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của</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tên</a:t>
            </a:r>
            <a:endParaRPr lang="en-US" altLang="vi-VN" sz="2400" dirty="0">
              <a:ea typeface="ＭＳ Ｐゴシック" panose="020B0600070205080204" pitchFamily="34" charset="-128"/>
            </a:endParaRPr>
          </a:p>
          <a:p>
            <a:pPr algn="just">
              <a:spcBef>
                <a:spcPct val="0"/>
              </a:spcBef>
              <a:buFontTx/>
              <a:buChar char="-"/>
            </a:pPr>
            <a:r>
              <a:rPr lang="en-US" altLang="vi-VN" sz="2400" dirty="0" err="1">
                <a:ea typeface="ＭＳ Ｐゴシック" panose="020B0600070205080204" pitchFamily="34" charset="-128"/>
              </a:rPr>
              <a:t>Chẳng</a:t>
            </a:r>
            <a:r>
              <a:rPr lang="en-US" altLang="vi-VN" sz="2400" dirty="0">
                <a:ea typeface="ＭＳ Ｐゴシック" panose="020B0600070205080204" pitchFamily="34" charset="-128"/>
              </a:rPr>
              <a:t> </a:t>
            </a:r>
            <a:r>
              <a:rPr lang="en-US" altLang="vi-VN" sz="2400" dirty="0" err="1" smtClean="0">
                <a:ea typeface="ＭＳ Ｐゴシック" panose="020B0600070205080204" pitchFamily="34" charset="-128"/>
              </a:rPr>
              <a:t>hạn</a:t>
            </a:r>
            <a:r>
              <a:rPr lang="en-US" altLang="vi-VN" sz="2400" dirty="0" smtClean="0">
                <a:ea typeface="ＭＳ Ｐゴシック" panose="020B0600070205080204" pitchFamily="34" charset="-128"/>
              </a:rPr>
              <a:t>: www.duytan.edu.vn </a:t>
            </a:r>
            <a:r>
              <a:rPr lang="en-US" altLang="vi-VN" sz="2400" dirty="0">
                <a:ea typeface="ＭＳ Ｐゴシック" panose="020B0600070205080204" pitchFamily="34" charset="-128"/>
                <a:sym typeface="Symbol" panose="05050102010706020507" pitchFamily="18" charset="2"/>
              </a:rPr>
              <a:t> </a:t>
            </a:r>
            <a:r>
              <a:rPr lang="en-US" altLang="vi-VN" sz="2400" dirty="0">
                <a:ea typeface="ＭＳ Ｐゴシック" panose="020B0600070205080204" pitchFamily="34" charset="-128"/>
              </a:rPr>
              <a:t>128.6.4.5</a:t>
            </a:r>
          </a:p>
          <a:p>
            <a:pPr algn="just">
              <a:spcBef>
                <a:spcPct val="0"/>
              </a:spcBef>
            </a:pPr>
            <a:r>
              <a:rPr lang="en-US" altLang="vi-VN" sz="2400" dirty="0"/>
              <a:t> </a:t>
            </a:r>
            <a:r>
              <a:rPr lang="en-US" altLang="vi-VN" sz="2400" dirty="0" err="1"/>
              <a:t>Ví</a:t>
            </a:r>
            <a:r>
              <a:rPr lang="en-US" altLang="vi-VN" sz="2400" dirty="0"/>
              <a:t> </a:t>
            </a:r>
            <a:r>
              <a:rPr lang="en-US" altLang="vi-VN" sz="2400" dirty="0" err="1"/>
              <a:t>dụ</a:t>
            </a:r>
            <a:r>
              <a:rPr lang="en-US" altLang="vi-VN" sz="2400" dirty="0"/>
              <a:t> </a:t>
            </a:r>
            <a:r>
              <a:rPr lang="en-US" altLang="vi-VN" sz="2400" dirty="0" err="1"/>
              <a:t>cần</a:t>
            </a:r>
            <a:r>
              <a:rPr lang="en-US" altLang="vi-VN" sz="2400" dirty="0"/>
              <a:t> </a:t>
            </a:r>
            <a:r>
              <a:rPr lang="en-US" altLang="vi-VN" sz="2400" dirty="0" err="1"/>
              <a:t>truy</a:t>
            </a:r>
            <a:r>
              <a:rPr lang="en-US" altLang="vi-VN" sz="2400" dirty="0"/>
              <a:t> </a:t>
            </a:r>
            <a:r>
              <a:rPr lang="en-US" altLang="vi-VN" sz="2400" dirty="0" err="1"/>
              <a:t>cập</a:t>
            </a:r>
            <a:r>
              <a:rPr lang="en-US" altLang="vi-VN" sz="2400" dirty="0"/>
              <a:t> </a:t>
            </a:r>
            <a:r>
              <a:rPr lang="en-US" altLang="vi-VN" sz="2400" dirty="0" err="1"/>
              <a:t>đến</a:t>
            </a:r>
            <a:r>
              <a:rPr lang="en-US" altLang="vi-VN" sz="2400" dirty="0"/>
              <a:t> </a:t>
            </a:r>
            <a:r>
              <a:rPr lang="en-US" altLang="vi-VN" sz="2400" dirty="0">
                <a:ea typeface="ＭＳ Ｐゴシック" panose="020B0600070205080204" pitchFamily="34" charset="-128"/>
              </a:rPr>
              <a:t>“Lan’s service”</a:t>
            </a:r>
          </a:p>
          <a:p>
            <a:pPr>
              <a:spcBef>
                <a:spcPct val="0"/>
              </a:spcBef>
              <a:buFontTx/>
              <a:buNone/>
            </a:pPr>
            <a:r>
              <a:rPr lang="en-US" altLang="vi-VN" sz="2400" b="1" i="1" u="sng" dirty="0">
                <a:solidFill>
                  <a:schemeClr val="accent2"/>
                </a:solidFill>
                <a:ea typeface="ＭＳ Ｐゴシック" panose="020B0600070205080204" pitchFamily="34" charset="-128"/>
              </a:rPr>
              <a:t> - File lookup</a:t>
            </a:r>
            <a:r>
              <a:rPr lang="en-US" altLang="vi-VN" sz="2400" b="1" i="1" dirty="0">
                <a:solidFill>
                  <a:schemeClr val="accent2"/>
                </a:solidFill>
                <a:ea typeface="ＭＳ Ｐゴシック" panose="020B0600070205080204" pitchFamily="34" charset="-128"/>
              </a:rPr>
              <a:t>:</a:t>
            </a:r>
            <a:r>
              <a:rPr lang="en-US" altLang="vi-VN" sz="2400" dirty="0">
                <a:solidFill>
                  <a:schemeClr val="accent2"/>
                </a:solidFill>
                <a:ea typeface="ＭＳ Ｐゴシック" panose="020B0600070205080204" pitchFamily="34" charset="-128"/>
              </a:rPr>
              <a:t/>
            </a:r>
            <a:br>
              <a:rPr lang="en-US" altLang="vi-VN" sz="2400" dirty="0">
                <a:solidFill>
                  <a:schemeClr val="accent2"/>
                </a:solidFill>
                <a:ea typeface="ＭＳ Ｐゴシック" panose="020B0600070205080204" pitchFamily="34" charset="-128"/>
              </a:rPr>
            </a:br>
            <a:r>
              <a:rPr lang="en-US" altLang="vi-VN" sz="2400" dirty="0">
                <a:solidFill>
                  <a:schemeClr val="accent2"/>
                </a:solidFill>
                <a:ea typeface="ＭＳ Ｐゴシック" panose="020B0600070205080204" pitchFamily="34" charset="-128"/>
              </a:rPr>
              <a:t>     </a:t>
            </a:r>
            <a:r>
              <a:rPr lang="en-US" altLang="vi-VN" sz="2400" dirty="0">
                <a:ea typeface="ＭＳ Ｐゴシック" panose="020B0600070205080204" pitchFamily="34" charset="-128"/>
              </a:rPr>
              <a:t>“Lan’s service”</a:t>
            </a:r>
            <a:r>
              <a:rPr lang="en-US" altLang="vi-VN" sz="2400" dirty="0">
                <a:ea typeface="ＭＳ Ｐゴシック" panose="020B0600070205080204" pitchFamily="34" charset="-128"/>
                <a:sym typeface="Symbol" panose="05050102010706020507" pitchFamily="18" charset="2"/>
              </a:rPr>
              <a:t>cs.dtu.edu.vn:1234</a:t>
            </a:r>
          </a:p>
          <a:p>
            <a:pPr>
              <a:spcBef>
                <a:spcPct val="0"/>
              </a:spcBef>
              <a:buFontTx/>
              <a:buNone/>
            </a:pPr>
            <a:r>
              <a:rPr lang="en-US" altLang="vi-VN" sz="2400" b="1" i="1" u="sng" dirty="0">
                <a:solidFill>
                  <a:schemeClr val="accent2"/>
                </a:solidFill>
                <a:ea typeface="ＭＳ Ｐゴシック" panose="020B0600070205080204" pitchFamily="34" charset="-128"/>
              </a:rPr>
              <a:t> - DNS lookup</a:t>
            </a:r>
            <a:r>
              <a:rPr lang="en-US" altLang="vi-VN" sz="2400" b="1" i="1" dirty="0">
                <a:solidFill>
                  <a:schemeClr val="accent2"/>
                </a:solidFill>
                <a:ea typeface="ＭＳ Ｐゴシック" panose="020B0600070205080204" pitchFamily="34" charset="-128"/>
              </a:rPr>
              <a:t>:</a:t>
            </a:r>
            <a:r>
              <a:rPr lang="en-US" altLang="vi-VN" sz="2400" b="1" dirty="0">
                <a:solidFill>
                  <a:schemeClr val="accent2"/>
                </a:solidFill>
                <a:ea typeface="ＭＳ Ｐゴシック" panose="020B0600070205080204" pitchFamily="34" charset="-128"/>
              </a:rPr>
              <a:t/>
            </a:r>
            <a:br>
              <a:rPr lang="en-US" altLang="vi-VN" sz="2400" b="1" dirty="0">
                <a:solidFill>
                  <a:schemeClr val="accent2"/>
                </a:solidFill>
                <a:ea typeface="ＭＳ Ｐゴシック" panose="020B0600070205080204" pitchFamily="34" charset="-128"/>
              </a:rPr>
            </a:br>
            <a:r>
              <a:rPr lang="en-US" altLang="vi-VN" sz="2400" b="1" dirty="0">
                <a:solidFill>
                  <a:schemeClr val="accent2"/>
                </a:solidFill>
                <a:ea typeface="ＭＳ Ｐゴシック" panose="020B0600070205080204" pitchFamily="34" charset="-128"/>
              </a:rPr>
              <a:t>     </a:t>
            </a:r>
            <a:r>
              <a:rPr lang="en-US" altLang="vi-VN" sz="2400" dirty="0">
                <a:ea typeface="ＭＳ Ｐゴシック" panose="020B0600070205080204" pitchFamily="34" charset="-128"/>
              </a:rPr>
              <a:t>cs.dtu.edu.vn </a:t>
            </a:r>
            <a:r>
              <a:rPr lang="en-US" altLang="vi-VN" sz="2400" dirty="0">
                <a:ea typeface="ＭＳ Ｐゴシック" panose="020B0600070205080204" pitchFamily="34" charset="-128"/>
                <a:sym typeface="Symbol" panose="05050102010706020507" pitchFamily="18" charset="2"/>
              </a:rPr>
              <a:t></a:t>
            </a:r>
            <a:r>
              <a:rPr lang="en-US" altLang="vi-VN" sz="2400" dirty="0" smtClean="0">
                <a:ea typeface="ＭＳ Ｐゴシック" panose="020B0600070205080204" pitchFamily="34" charset="-128"/>
                <a:sym typeface="Symbol" panose="05050102010706020507" pitchFamily="18" charset="2"/>
              </a:rPr>
              <a:t>128.6.4.2 </a:t>
            </a:r>
            <a:endParaRPr lang="en-US" altLang="vi-VN" sz="2400" dirty="0">
              <a:ea typeface="ＭＳ Ｐゴシック" panose="020B0600070205080204" pitchFamily="34" charset="-128"/>
              <a:sym typeface="Symbol" panose="05050102010706020507" pitchFamily="18" charset="2"/>
            </a:endParaRPr>
          </a:p>
          <a:p>
            <a:pPr>
              <a:spcBef>
                <a:spcPct val="0"/>
              </a:spcBef>
              <a:buFontTx/>
              <a:buNone/>
            </a:pPr>
            <a:r>
              <a:rPr lang="en-US" altLang="vi-VN" sz="2400" b="1" i="1" u="sng" dirty="0">
                <a:solidFill>
                  <a:schemeClr val="accent2"/>
                </a:solidFill>
                <a:ea typeface="ＭＳ Ｐゴシック" panose="020B0600070205080204" pitchFamily="34" charset="-128"/>
                <a:sym typeface="Symbol" panose="05050102010706020507" pitchFamily="18" charset="2"/>
              </a:rPr>
              <a:t>- ARP resolution</a:t>
            </a:r>
            <a:r>
              <a:rPr lang="en-US" altLang="vi-VN" sz="2400" b="1" i="1" dirty="0">
                <a:solidFill>
                  <a:schemeClr val="accent2"/>
                </a:solidFill>
                <a:ea typeface="ＭＳ Ｐゴシック" panose="020B0600070205080204" pitchFamily="34" charset="-128"/>
                <a:sym typeface="Symbol" panose="05050102010706020507" pitchFamily="18" charset="2"/>
              </a:rPr>
              <a:t>:</a:t>
            </a:r>
            <a:r>
              <a:rPr lang="en-US" altLang="vi-VN" sz="2400" b="1" dirty="0">
                <a:solidFill>
                  <a:schemeClr val="accent2"/>
                </a:solidFill>
                <a:ea typeface="ＭＳ Ｐゴシック" panose="020B0600070205080204" pitchFamily="34" charset="-128"/>
                <a:sym typeface="Symbol" panose="05050102010706020507" pitchFamily="18" charset="2"/>
              </a:rPr>
              <a:t/>
            </a:r>
            <a:br>
              <a:rPr lang="en-US" altLang="vi-VN" sz="2400" b="1" dirty="0">
                <a:solidFill>
                  <a:schemeClr val="accent2"/>
                </a:solidFill>
                <a:ea typeface="ＭＳ Ｐゴシック" panose="020B0600070205080204" pitchFamily="34" charset="-128"/>
                <a:sym typeface="Symbol" panose="05050102010706020507" pitchFamily="18" charset="2"/>
              </a:rPr>
            </a:br>
            <a:r>
              <a:rPr lang="en-US" altLang="vi-VN" sz="2400" b="1" dirty="0">
                <a:solidFill>
                  <a:schemeClr val="accent2"/>
                </a:solidFill>
                <a:ea typeface="ＭＳ Ｐゴシック" panose="020B0600070205080204" pitchFamily="34" charset="-128"/>
                <a:sym typeface="Symbol" panose="05050102010706020507" pitchFamily="18" charset="2"/>
              </a:rPr>
              <a:t>     </a:t>
            </a:r>
            <a:r>
              <a:rPr lang="en-US" altLang="vi-VN" sz="2400" dirty="0">
                <a:ea typeface="ＭＳ Ｐゴシック" panose="020B0600070205080204" pitchFamily="34" charset="-128"/>
                <a:sym typeface="Symbol" panose="05050102010706020507" pitchFamily="18" charset="2"/>
              </a:rPr>
              <a:t>128.6.4.2 08:00:20:90:9c:23</a:t>
            </a:r>
          </a:p>
          <a:p>
            <a:pPr>
              <a:spcBef>
                <a:spcPct val="0"/>
              </a:spcBef>
              <a:buFontTx/>
              <a:buNone/>
            </a:pPr>
            <a:r>
              <a:rPr lang="en-US" altLang="vi-VN" sz="2400" b="1" i="1" u="sng" dirty="0">
                <a:solidFill>
                  <a:schemeClr val="accent2"/>
                </a:solidFill>
                <a:ea typeface="ＭＳ Ｐゴシック" panose="020B0600070205080204" pitchFamily="34" charset="-128"/>
                <a:sym typeface="Symbol" panose="05050102010706020507" pitchFamily="18" charset="2"/>
              </a:rPr>
              <a:t>- IP routing</a:t>
            </a:r>
            <a:r>
              <a:rPr lang="en-US" altLang="vi-VN" sz="2400" b="1" dirty="0">
                <a:solidFill>
                  <a:schemeClr val="accent2"/>
                </a:solidFill>
                <a:ea typeface="ＭＳ Ｐゴシック" panose="020B0600070205080204" pitchFamily="34" charset="-128"/>
                <a:sym typeface="Symbol" panose="05050102010706020507" pitchFamily="18" charset="2"/>
              </a:rPr>
              <a:t/>
            </a:r>
            <a:br>
              <a:rPr lang="en-US" altLang="vi-VN" sz="2400" b="1" dirty="0">
                <a:solidFill>
                  <a:schemeClr val="accent2"/>
                </a:solidFill>
                <a:ea typeface="ＭＳ Ｐゴシック" panose="020B0600070205080204" pitchFamily="34" charset="-128"/>
                <a:sym typeface="Symbol" panose="05050102010706020507" pitchFamily="18" charset="2"/>
              </a:rPr>
            </a:br>
            <a:r>
              <a:rPr lang="en-US" altLang="vi-VN" sz="2400" b="1" dirty="0">
                <a:solidFill>
                  <a:schemeClr val="accent2"/>
                </a:solidFill>
                <a:ea typeface="ＭＳ Ｐゴシック" panose="020B0600070205080204" pitchFamily="34" charset="-128"/>
                <a:sym typeface="Symbol" panose="05050102010706020507" pitchFamily="18" charset="2"/>
              </a:rPr>
              <a:t>      </a:t>
            </a:r>
            <a:r>
              <a:rPr lang="en-US" altLang="vi-VN" sz="2400" dirty="0">
                <a:ea typeface="ＭＳ Ｐゴシック" panose="020B0600070205080204" pitchFamily="34" charset="-128"/>
                <a:sym typeface="Symbol" panose="05050102010706020507" pitchFamily="18" charset="2"/>
              </a:rPr>
              <a:t>route: </a:t>
            </a:r>
            <a:r>
              <a:rPr lang="en-US" altLang="vi-VN" sz="2400" dirty="0" err="1">
                <a:ea typeface="ＭＳ Ｐゴシック" panose="020B0600070205080204" pitchFamily="34" charset="-128"/>
                <a:sym typeface="Symbol" panose="05050102010706020507" pitchFamily="18" charset="2"/>
              </a:rPr>
              <a:t>remus</a:t>
            </a:r>
            <a:r>
              <a:rPr lang="en-US" altLang="vi-VN" sz="2400" dirty="0">
                <a:ea typeface="ＭＳ Ｐゴシック" panose="020B0600070205080204" pitchFamily="34" charset="-128"/>
                <a:sym typeface="Symbol" panose="05050102010706020507" pitchFamily="18" charset="2"/>
              </a:rPr>
              <a:t> </a:t>
            </a:r>
            <a:r>
              <a:rPr lang="en-US" altLang="vi-VN" sz="2400" dirty="0" err="1">
                <a:ea typeface="ＭＳ Ｐゴシック" panose="020B0600070205080204" pitchFamily="34" charset="-128"/>
                <a:sym typeface="Symbol" panose="05050102010706020507" pitchFamily="18" charset="2"/>
              </a:rPr>
              <a:t>lcsr-gw</a:t>
            </a:r>
            <a:r>
              <a:rPr lang="en-US" altLang="vi-VN" sz="2400" dirty="0">
                <a:ea typeface="ＭＳ Ｐゴシック" panose="020B0600070205080204" pitchFamily="34" charset="-128"/>
                <a:sym typeface="Symbol" panose="05050102010706020507" pitchFamily="18" charset="2"/>
              </a:rPr>
              <a:t> </a:t>
            </a:r>
            <a:r>
              <a:rPr lang="en-US" altLang="vi-VN" sz="2400" dirty="0" err="1">
                <a:ea typeface="ＭＳ Ｐゴシック" panose="020B0600070205080204" pitchFamily="34" charset="-128"/>
                <a:sym typeface="Symbol" panose="05050102010706020507" pitchFamily="18" charset="2"/>
              </a:rPr>
              <a:t>aramis</a:t>
            </a:r>
            <a:endParaRPr lang="en-US" altLang="vi-VN" sz="2400" dirty="0">
              <a:ea typeface="ＭＳ Ｐゴシック" panose="020B0600070205080204" pitchFamily="34" charset="-128"/>
              <a:sym typeface="Symbol" panose="05050102010706020507" pitchFamily="18" charset="2"/>
            </a:endParaRPr>
          </a:p>
          <a:p>
            <a:pPr algn="just">
              <a:spcBef>
                <a:spcPct val="0"/>
              </a:spcBef>
              <a:buFontTx/>
              <a:buChar char="-"/>
            </a:pPr>
            <a:endParaRPr lang="en-US" altLang="vi-VN" sz="2400" dirty="0">
              <a:ea typeface="ＭＳ Ｐゴシック" panose="020B0600070205080204" pitchFamily="34" charset="-128"/>
            </a:endParaRPr>
          </a:p>
          <a:p>
            <a:pPr algn="just">
              <a:spcBef>
                <a:spcPct val="0"/>
              </a:spcBef>
              <a:buFontTx/>
              <a:buChar char="-"/>
            </a:pPr>
            <a:endParaRPr lang="en-US" altLang="vi-VN" sz="2400" dirty="0">
              <a:ea typeface="ＭＳ Ｐゴシック" panose="020B0600070205080204" pitchFamily="34" charset="-128"/>
            </a:endParaRPr>
          </a:p>
          <a:p>
            <a:pPr algn="just">
              <a:spcBef>
                <a:spcPct val="0"/>
              </a:spcBef>
            </a:pPr>
            <a:endParaRPr lang="vi-VN" altLang="vi-VN" sz="2400" dirty="0">
              <a:ea typeface="ＭＳ Ｐゴシック" panose="020B0600070205080204" pitchFamily="34" charset="-128"/>
            </a:endParaRPr>
          </a:p>
          <a:p>
            <a:pPr algn="just">
              <a:spcBef>
                <a:spcPct val="0"/>
              </a:spcBef>
              <a:buFontTx/>
              <a:buNone/>
            </a:pPr>
            <a:endParaRPr lang="vi-VN" altLang="vi-VN" sz="2400" dirty="0">
              <a:ea typeface="ＭＳ Ｐゴシック" panose="020B0600070205080204" pitchFamily="34" charset="-128"/>
            </a:endParaRPr>
          </a:p>
        </p:txBody>
      </p:sp>
      <p:sp>
        <p:nvSpPr>
          <p:cNvPr id="22535"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DỊCH VỤ NAMING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24580" name="Text Box 4"/>
          <p:cNvSpPr txBox="1">
            <a:spLocks noChangeArrowheads="1"/>
          </p:cNvSpPr>
          <p:nvPr/>
        </p:nvSpPr>
        <p:spPr bwMode="auto">
          <a:xfrm>
            <a:off x="0" y="1025525"/>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Ràng buộc tên </a:t>
            </a:r>
            <a:r>
              <a:rPr lang="en-US" altLang="vi-VN" sz="2400">
                <a:solidFill>
                  <a:srgbClr val="00B050"/>
                </a:solidFill>
              </a:rPr>
              <a:t>(Biding Names )</a:t>
            </a:r>
          </a:p>
        </p:txBody>
      </p:sp>
      <p:sp>
        <p:nvSpPr>
          <p:cNvPr id="10246" name="Text Box 4"/>
          <p:cNvSpPr txBox="1">
            <a:spLocks noChangeArrowheads="1"/>
          </p:cNvSpPr>
          <p:nvPr/>
        </p:nvSpPr>
        <p:spPr bwMode="auto">
          <a:xfrm>
            <a:off x="304800" y="1601788"/>
            <a:ext cx="84582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dirty="0"/>
              <a:t> </a:t>
            </a:r>
            <a:r>
              <a:rPr lang="en-US" altLang="vi-VN" sz="2400" dirty="0" err="1"/>
              <a:t>Được</a:t>
            </a:r>
            <a:r>
              <a:rPr lang="en-US" altLang="vi-VN" sz="2400" dirty="0"/>
              <a:t> </a:t>
            </a:r>
            <a:r>
              <a:rPr lang="en-US" altLang="vi-VN" sz="2400" dirty="0" err="1"/>
              <a:t>kết</a:t>
            </a:r>
            <a:r>
              <a:rPr lang="en-US" altLang="vi-VN" sz="2400" dirty="0"/>
              <a:t> </a:t>
            </a:r>
            <a:r>
              <a:rPr lang="en-US" altLang="vi-VN" sz="2400" dirty="0" err="1"/>
              <a:t>hợp</a:t>
            </a:r>
            <a:r>
              <a:rPr lang="en-US" altLang="vi-VN" sz="2400" dirty="0"/>
              <a:t> </a:t>
            </a:r>
            <a:r>
              <a:rPr lang="en-US" altLang="vi-VN" sz="2400" dirty="0" err="1"/>
              <a:t>với</a:t>
            </a:r>
            <a:r>
              <a:rPr lang="en-US" altLang="vi-VN" sz="2400" dirty="0"/>
              <a:t> </a:t>
            </a:r>
            <a:r>
              <a:rPr lang="en-US" altLang="vi-VN" sz="2400" dirty="0" err="1"/>
              <a:t>phân</a:t>
            </a:r>
            <a:r>
              <a:rPr lang="en-US" altLang="vi-VN" sz="2400" dirty="0"/>
              <a:t> </a:t>
            </a:r>
            <a:r>
              <a:rPr lang="en-US" altLang="vi-VN" sz="2400" dirty="0" err="1"/>
              <a:t>giải</a:t>
            </a:r>
            <a:r>
              <a:rPr lang="en-US" altLang="vi-VN" sz="2400" dirty="0"/>
              <a:t> </a:t>
            </a:r>
            <a:r>
              <a:rPr lang="en-US" altLang="vi-VN" sz="2400" dirty="0" err="1"/>
              <a:t>tên</a:t>
            </a:r>
            <a:r>
              <a:rPr lang="en-US" altLang="vi-VN" sz="2400" dirty="0"/>
              <a:t> </a:t>
            </a:r>
            <a:r>
              <a:rPr lang="en-US" altLang="vi-VN" sz="2400" dirty="0" err="1"/>
              <a:t>để</a:t>
            </a:r>
            <a:r>
              <a:rPr lang="en-US" altLang="vi-VN" sz="2400" dirty="0"/>
              <a:t> </a:t>
            </a:r>
            <a:r>
              <a:rPr lang="en-US" altLang="vi-VN" sz="2400" dirty="0" err="1"/>
              <a:t>xác</a:t>
            </a:r>
            <a:r>
              <a:rPr lang="en-US" altLang="vi-VN" sz="2400" dirty="0"/>
              <a:t> </a:t>
            </a:r>
            <a:r>
              <a:rPr lang="en-US" altLang="vi-VN" sz="2400" dirty="0" err="1"/>
              <a:t>định</a:t>
            </a:r>
            <a:r>
              <a:rPr lang="en-US" altLang="vi-VN" sz="2400" dirty="0"/>
              <a:t> </a:t>
            </a:r>
            <a:r>
              <a:rPr lang="en-US" altLang="vi-VN" sz="2400" b="1" dirty="0" err="1">
                <a:solidFill>
                  <a:srgbClr val="0070C0"/>
                </a:solidFill>
              </a:rPr>
              <a:t>vị</a:t>
            </a:r>
            <a:r>
              <a:rPr lang="en-US" altLang="vi-VN" sz="2400" b="1" dirty="0">
                <a:solidFill>
                  <a:srgbClr val="0070C0"/>
                </a:solidFill>
              </a:rPr>
              <a:t> </a:t>
            </a:r>
            <a:r>
              <a:rPr lang="en-US" altLang="vi-VN" sz="2400" b="1" dirty="0" err="1">
                <a:solidFill>
                  <a:srgbClr val="0070C0"/>
                </a:solidFill>
              </a:rPr>
              <a:t>trí</a:t>
            </a:r>
            <a:r>
              <a:rPr lang="en-US" altLang="vi-VN" sz="2400" b="1" dirty="0">
                <a:solidFill>
                  <a:srgbClr val="0070C0"/>
                </a:solidFill>
              </a:rPr>
              <a:t> </a:t>
            </a:r>
            <a:r>
              <a:rPr lang="en-US" altLang="vi-VN" sz="2400" dirty="0" err="1"/>
              <a:t>và</a:t>
            </a:r>
            <a:r>
              <a:rPr lang="en-US" altLang="vi-VN" sz="2400" dirty="0"/>
              <a:t> </a:t>
            </a:r>
            <a:r>
              <a:rPr lang="en-US" altLang="vi-VN" sz="2400" b="1" dirty="0" err="1">
                <a:solidFill>
                  <a:srgbClr val="0070C0"/>
                </a:solidFill>
              </a:rPr>
              <a:t>không</a:t>
            </a:r>
            <a:r>
              <a:rPr lang="en-US" altLang="vi-VN" sz="2400" b="1" dirty="0">
                <a:solidFill>
                  <a:srgbClr val="0070C0"/>
                </a:solidFill>
              </a:rPr>
              <a:t> </a:t>
            </a:r>
          </a:p>
          <a:p>
            <a:pPr algn="just">
              <a:spcBef>
                <a:spcPct val="0"/>
              </a:spcBef>
              <a:buFontTx/>
              <a:buNone/>
            </a:pPr>
            <a:r>
              <a:rPr lang="en-US" altLang="vi-VN" sz="2400" b="1" dirty="0" err="1">
                <a:solidFill>
                  <a:srgbClr val="0070C0"/>
                </a:solidFill>
              </a:rPr>
              <a:t>gian</a:t>
            </a:r>
            <a:r>
              <a:rPr lang="en-US" altLang="vi-VN" sz="2400" dirty="0"/>
              <a:t> </a:t>
            </a:r>
            <a:r>
              <a:rPr lang="en-US" altLang="vi-VN" sz="2400" dirty="0" err="1"/>
              <a:t>của</a:t>
            </a:r>
            <a:r>
              <a:rPr lang="en-US" altLang="vi-VN" sz="2400" dirty="0"/>
              <a:t> </a:t>
            </a:r>
            <a:r>
              <a:rPr lang="en-US" altLang="vi-VN" sz="2400" dirty="0" err="1"/>
              <a:t>đối</a:t>
            </a:r>
            <a:r>
              <a:rPr lang="en-US" altLang="vi-VN" sz="2400" dirty="0"/>
              <a:t> </a:t>
            </a:r>
            <a:r>
              <a:rPr lang="en-US" altLang="vi-VN" sz="2400" dirty="0" err="1"/>
              <a:t>tượng</a:t>
            </a:r>
            <a:endParaRPr lang="en-US" altLang="vi-VN" sz="2400" dirty="0"/>
          </a:p>
          <a:p>
            <a:pPr algn="just">
              <a:spcBef>
                <a:spcPct val="0"/>
              </a:spcBef>
            </a:pPr>
            <a:r>
              <a:rPr lang="en-US" altLang="vi-VN" sz="2400" dirty="0" err="1"/>
              <a:t>Có</a:t>
            </a:r>
            <a:r>
              <a:rPr lang="en-US" altLang="vi-VN" sz="2400" dirty="0"/>
              <a:t> </a:t>
            </a:r>
            <a:r>
              <a:rPr lang="en-US" altLang="vi-VN" sz="2400" dirty="0" err="1"/>
              <a:t>các</a:t>
            </a:r>
            <a:r>
              <a:rPr lang="en-US" altLang="vi-VN" sz="2400" dirty="0"/>
              <a:t> </a:t>
            </a:r>
            <a:r>
              <a:rPr lang="en-US" altLang="vi-VN" sz="2400" dirty="0" err="1"/>
              <a:t>kiểu</a:t>
            </a:r>
            <a:r>
              <a:rPr lang="en-US" altLang="vi-VN" sz="2400" dirty="0"/>
              <a:t> </a:t>
            </a:r>
            <a:r>
              <a:rPr lang="en-US" altLang="vi-VN" sz="2400" dirty="0" err="1"/>
              <a:t>ràng</a:t>
            </a:r>
            <a:r>
              <a:rPr lang="en-US" altLang="vi-VN" sz="2400" dirty="0"/>
              <a:t> </a:t>
            </a:r>
            <a:r>
              <a:rPr lang="en-US" altLang="vi-VN" sz="2400" dirty="0" err="1" smtClean="0"/>
              <a:t>buộc</a:t>
            </a:r>
            <a:r>
              <a:rPr lang="en-US" altLang="vi-VN" sz="2400" dirty="0" smtClean="0"/>
              <a:t>:</a:t>
            </a:r>
            <a:endParaRPr lang="vi-VN" altLang="vi-VN" sz="2400" dirty="0"/>
          </a:p>
          <a:p>
            <a:pPr algn="just">
              <a:spcBef>
                <a:spcPct val="0"/>
              </a:spcBef>
              <a:buFontTx/>
              <a:buNone/>
            </a:pPr>
            <a:r>
              <a:rPr lang="en-US" altLang="vi-VN" sz="2400" dirty="0"/>
              <a:t>   - </a:t>
            </a:r>
            <a:r>
              <a:rPr lang="en-US" altLang="vi-VN" sz="2400" i="1" dirty="0" err="1"/>
              <a:t>Ràng</a:t>
            </a:r>
            <a:r>
              <a:rPr lang="en-US" altLang="vi-VN" sz="2400" i="1" dirty="0"/>
              <a:t> </a:t>
            </a:r>
            <a:r>
              <a:rPr lang="en-US" altLang="vi-VN" sz="2400" i="1" dirty="0" err="1"/>
              <a:t>buộc</a:t>
            </a:r>
            <a:r>
              <a:rPr lang="en-US" altLang="vi-VN" sz="2400" i="1" dirty="0"/>
              <a:t> </a:t>
            </a:r>
            <a:r>
              <a:rPr lang="en-US" altLang="vi-VN" sz="2400" i="1" dirty="0" err="1"/>
              <a:t>tĩnh</a:t>
            </a:r>
            <a:r>
              <a:rPr lang="en-US" altLang="vi-VN" sz="2400" i="1" dirty="0"/>
              <a:t> </a:t>
            </a:r>
            <a:r>
              <a:rPr lang="en-US" altLang="vi-VN" sz="2400" dirty="0"/>
              <a:t>(</a:t>
            </a:r>
            <a:r>
              <a:rPr lang="en-US" altLang="vi-VN" sz="2400" dirty="0">
                <a:ea typeface="ＭＳ Ｐゴシック" panose="020B0600070205080204" pitchFamily="34" charset="-128"/>
              </a:rPr>
              <a:t>Static binding</a:t>
            </a:r>
            <a:r>
              <a:rPr lang="en-US" altLang="vi-VN" sz="2400" dirty="0" smtClean="0"/>
              <a:t>): </a:t>
            </a:r>
            <a:r>
              <a:rPr lang="en-US" altLang="vi-VN" sz="2400" dirty="0" err="1"/>
              <a:t>Mã</a:t>
            </a:r>
            <a:r>
              <a:rPr lang="en-US" altLang="vi-VN" sz="2400" dirty="0"/>
              <a:t> </a:t>
            </a:r>
            <a:r>
              <a:rPr lang="en-US" altLang="vi-VN" sz="2400" dirty="0" err="1"/>
              <a:t>hóa</a:t>
            </a:r>
            <a:r>
              <a:rPr lang="en-US" altLang="vi-VN" sz="2400" dirty="0"/>
              <a:t> </a:t>
            </a:r>
            <a:r>
              <a:rPr lang="en-US" altLang="vi-VN" sz="2400" dirty="0" err="1"/>
              <a:t>cứng</a:t>
            </a:r>
            <a:r>
              <a:rPr lang="en-US" altLang="vi-VN" sz="2400" dirty="0"/>
              <a:t> </a:t>
            </a:r>
            <a:r>
              <a:rPr lang="en-US" altLang="vi-VN" sz="2400" dirty="0" err="1"/>
              <a:t>đối</a:t>
            </a:r>
            <a:r>
              <a:rPr lang="en-US" altLang="vi-VN" sz="2400" dirty="0"/>
              <a:t> </a:t>
            </a:r>
            <a:r>
              <a:rPr lang="en-US" altLang="vi-VN" sz="2400" dirty="0" err="1"/>
              <a:t>tượng</a:t>
            </a:r>
            <a:endParaRPr lang="en-US" altLang="vi-VN" sz="2400" dirty="0"/>
          </a:p>
          <a:p>
            <a:pPr algn="just">
              <a:spcBef>
                <a:spcPct val="0"/>
              </a:spcBef>
              <a:buFontTx/>
              <a:buNone/>
            </a:pPr>
            <a:r>
              <a:rPr lang="en-US" altLang="vi-VN" sz="2400" dirty="0"/>
              <a:t>   - </a:t>
            </a:r>
            <a:r>
              <a:rPr lang="en-US" altLang="vi-VN" sz="2400" i="1" dirty="0" err="1"/>
              <a:t>Ràng</a:t>
            </a:r>
            <a:r>
              <a:rPr lang="en-US" altLang="vi-VN" sz="2400" i="1" dirty="0"/>
              <a:t> </a:t>
            </a:r>
            <a:r>
              <a:rPr lang="en-US" altLang="vi-VN" sz="2400" i="1" dirty="0" err="1"/>
              <a:t>buộc</a:t>
            </a:r>
            <a:r>
              <a:rPr lang="en-US" altLang="vi-VN" sz="2400" i="1" dirty="0"/>
              <a:t> </a:t>
            </a:r>
            <a:r>
              <a:rPr lang="en-US" altLang="vi-VN" sz="2400" i="1" dirty="0" err="1"/>
              <a:t>sớm</a:t>
            </a:r>
            <a:r>
              <a:rPr lang="en-US" altLang="vi-VN" sz="2400" i="1" dirty="0"/>
              <a:t> </a:t>
            </a:r>
            <a:r>
              <a:rPr lang="en-US" altLang="vi-VN" sz="2400" dirty="0"/>
              <a:t>(Early </a:t>
            </a:r>
            <a:r>
              <a:rPr lang="en-US" altLang="vi-VN" sz="2400" dirty="0">
                <a:ea typeface="ＭＳ Ｐゴシック" panose="020B0600070205080204" pitchFamily="34" charset="-128"/>
              </a:rPr>
              <a:t>binding</a:t>
            </a:r>
            <a:r>
              <a:rPr lang="en-US" altLang="vi-VN" sz="2400" dirty="0" smtClean="0"/>
              <a:t>): </a:t>
            </a:r>
            <a:endParaRPr lang="en-US" altLang="vi-VN" sz="2400" dirty="0"/>
          </a:p>
          <a:p>
            <a:pPr algn="just">
              <a:spcBef>
                <a:spcPct val="0"/>
              </a:spcBef>
              <a:buFontTx/>
              <a:buNone/>
            </a:pPr>
            <a:r>
              <a:rPr lang="en-US" altLang="vi-VN" sz="2400" dirty="0"/>
              <a:t>      + </a:t>
            </a:r>
            <a:r>
              <a:rPr lang="en-US" altLang="vi-VN" sz="2400" dirty="0" err="1"/>
              <a:t>Tham</a:t>
            </a:r>
            <a:r>
              <a:rPr lang="en-US" altLang="vi-VN" sz="2400" dirty="0"/>
              <a:t> </a:t>
            </a:r>
            <a:r>
              <a:rPr lang="en-US" altLang="vi-VN" sz="2400" dirty="0" err="1"/>
              <a:t>chiếu</a:t>
            </a:r>
            <a:r>
              <a:rPr lang="en-US" altLang="vi-VN" sz="2400" dirty="0"/>
              <a:t> </a:t>
            </a:r>
            <a:r>
              <a:rPr lang="vi-VN" altLang="vi-VN" sz="2400" dirty="0"/>
              <a:t>ràng buộc trước khi sử dụng</a:t>
            </a:r>
            <a:endParaRPr lang="en-US" altLang="vi-VN" sz="2400" dirty="0"/>
          </a:p>
          <a:p>
            <a:pPr algn="just">
              <a:spcBef>
                <a:spcPct val="0"/>
              </a:spcBef>
              <a:buFontTx/>
              <a:buNone/>
            </a:pPr>
            <a:r>
              <a:rPr lang="en-US" altLang="vi-VN" sz="2400" dirty="0"/>
              <a:t>      + </a:t>
            </a:r>
            <a:r>
              <a:rPr lang="en-US" altLang="vi-VN" sz="2400" dirty="0" err="1"/>
              <a:t>Sử</a:t>
            </a:r>
            <a:r>
              <a:rPr lang="en-US" altLang="vi-VN" sz="2400" dirty="0"/>
              <a:t> </a:t>
            </a:r>
            <a:r>
              <a:rPr lang="en-US" altLang="vi-VN" sz="2400" dirty="0" err="1"/>
              <a:t>dụng</a:t>
            </a:r>
            <a:r>
              <a:rPr lang="en-US" altLang="vi-VN" sz="2400" dirty="0"/>
              <a:t> </a:t>
            </a:r>
            <a:r>
              <a:rPr lang="en-US" altLang="vi-VN" sz="2400" dirty="0" err="1"/>
              <a:t>bộ</a:t>
            </a:r>
            <a:r>
              <a:rPr lang="en-US" altLang="vi-VN" sz="2400" dirty="0"/>
              <a:t> </a:t>
            </a:r>
            <a:r>
              <a:rPr lang="en-US" altLang="vi-VN" sz="2400" dirty="0" err="1"/>
              <a:t>nhớ</a:t>
            </a:r>
            <a:r>
              <a:rPr lang="en-US" altLang="vi-VN" sz="2400" dirty="0"/>
              <a:t> cache </a:t>
            </a:r>
            <a:r>
              <a:rPr lang="en-US" altLang="vi-VN" sz="2400" dirty="0" err="1"/>
              <a:t>ràng</a:t>
            </a:r>
            <a:r>
              <a:rPr lang="en-US" altLang="vi-VN" sz="2400" dirty="0"/>
              <a:t> </a:t>
            </a:r>
            <a:r>
              <a:rPr lang="en-US" altLang="vi-VN" sz="2400" dirty="0" err="1"/>
              <a:t>buộc</a:t>
            </a:r>
            <a:r>
              <a:rPr lang="en-US" altLang="vi-VN" sz="2400" dirty="0"/>
              <a:t> </a:t>
            </a:r>
            <a:r>
              <a:rPr lang="en-US" altLang="vi-VN" sz="2400" dirty="0" err="1"/>
              <a:t>trước</a:t>
            </a:r>
            <a:r>
              <a:rPr lang="en-US" altLang="vi-VN" sz="2400" dirty="0"/>
              <a:t> </a:t>
            </a:r>
            <a:r>
              <a:rPr lang="en-US" altLang="vi-VN" sz="2400" dirty="0" err="1"/>
              <a:t>khi</a:t>
            </a:r>
            <a:r>
              <a:rPr lang="en-US" altLang="vi-VN" sz="2400" dirty="0"/>
              <a:t> </a:t>
            </a:r>
            <a:r>
              <a:rPr lang="en-US" altLang="vi-VN" sz="2400" dirty="0" err="1"/>
              <a:t>sử</a:t>
            </a:r>
            <a:r>
              <a:rPr lang="en-US" altLang="vi-VN" sz="2400" dirty="0"/>
              <a:t> </a:t>
            </a:r>
            <a:r>
              <a:rPr lang="en-US" altLang="vi-VN" sz="2400" dirty="0" err="1"/>
              <a:t>dụng</a:t>
            </a:r>
            <a:r>
              <a:rPr lang="en-US" altLang="vi-VN" sz="2400" dirty="0"/>
              <a:t> </a:t>
            </a:r>
          </a:p>
          <a:p>
            <a:pPr algn="just">
              <a:spcBef>
                <a:spcPct val="0"/>
              </a:spcBef>
              <a:buFontTx/>
              <a:buNone/>
            </a:pPr>
            <a:r>
              <a:rPr lang="en-US" altLang="vi-VN" sz="2400" dirty="0"/>
              <a:t>   - </a:t>
            </a:r>
            <a:r>
              <a:rPr lang="en-US" altLang="vi-VN" sz="2400" dirty="0" err="1"/>
              <a:t>Ràng</a:t>
            </a:r>
            <a:r>
              <a:rPr lang="en-US" altLang="vi-VN" sz="2400" dirty="0"/>
              <a:t> </a:t>
            </a:r>
            <a:r>
              <a:rPr lang="en-US" altLang="vi-VN" sz="2400" dirty="0" err="1"/>
              <a:t>buộc</a:t>
            </a:r>
            <a:r>
              <a:rPr lang="en-US" altLang="vi-VN" sz="2400" dirty="0"/>
              <a:t> </a:t>
            </a:r>
            <a:r>
              <a:rPr lang="en-US" altLang="vi-VN" sz="2400" dirty="0" err="1"/>
              <a:t>trễ</a:t>
            </a:r>
            <a:r>
              <a:rPr lang="en-US" altLang="vi-VN" sz="2400" dirty="0"/>
              <a:t> (Late binding)</a:t>
            </a:r>
          </a:p>
          <a:p>
            <a:pPr algn="just">
              <a:spcBef>
                <a:spcPct val="0"/>
              </a:spcBef>
              <a:buFontTx/>
              <a:buNone/>
            </a:pPr>
            <a:r>
              <a:rPr lang="en-US" altLang="vi-VN" sz="2400" dirty="0"/>
              <a:t>     + </a:t>
            </a:r>
            <a:r>
              <a:rPr lang="en-US" altLang="vi-VN" sz="2400" dirty="0" err="1"/>
              <a:t>Tham</a:t>
            </a:r>
            <a:r>
              <a:rPr lang="en-US" altLang="vi-VN" sz="2400" dirty="0"/>
              <a:t> </a:t>
            </a:r>
            <a:r>
              <a:rPr lang="en-US" altLang="vi-VN" sz="2400" dirty="0" err="1"/>
              <a:t>chiếu</a:t>
            </a:r>
            <a:r>
              <a:rPr lang="en-US" altLang="vi-VN" sz="2400" dirty="0"/>
              <a:t> </a:t>
            </a:r>
            <a:r>
              <a:rPr lang="en-US" altLang="vi-VN" sz="2400" dirty="0" err="1" smtClean="0"/>
              <a:t>khi</a:t>
            </a:r>
            <a:r>
              <a:rPr lang="en-US" altLang="vi-VN" sz="2400" dirty="0" smtClean="0"/>
              <a:t> </a:t>
            </a:r>
            <a:r>
              <a:rPr lang="en-US" altLang="vi-VN" sz="2400" dirty="0" err="1"/>
              <a:t>sử</a:t>
            </a:r>
            <a:r>
              <a:rPr lang="en-US" altLang="vi-VN" sz="2400" dirty="0"/>
              <a:t> </a:t>
            </a:r>
            <a:r>
              <a:rPr lang="en-US" altLang="vi-VN" sz="2400" dirty="0" err="1"/>
              <a:t>dụng</a:t>
            </a:r>
            <a:endParaRPr lang="en-US" altLang="vi-VN" sz="2400" dirty="0"/>
          </a:p>
        </p:txBody>
      </p:sp>
      <p:sp>
        <p:nvSpPr>
          <p:cNvPr id="24582"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DỊCH VỤ NAMING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24580" name="Text Box 4"/>
          <p:cNvSpPr txBox="1">
            <a:spLocks noChangeArrowheads="1"/>
          </p:cNvSpPr>
          <p:nvPr/>
        </p:nvSpPr>
        <p:spPr bwMode="auto">
          <a:xfrm>
            <a:off x="0" y="1025525"/>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dirty="0" err="1" smtClean="0">
                <a:solidFill>
                  <a:srgbClr val="C00000"/>
                </a:solidFill>
              </a:rPr>
              <a:t>Dịch</a:t>
            </a:r>
            <a:r>
              <a:rPr lang="en-US" altLang="vi-VN" sz="2400" b="1" dirty="0" smtClean="0">
                <a:solidFill>
                  <a:srgbClr val="C00000"/>
                </a:solidFill>
              </a:rPr>
              <a:t> </a:t>
            </a:r>
            <a:r>
              <a:rPr lang="en-US" altLang="vi-VN" sz="2400" b="1" dirty="0" err="1" smtClean="0">
                <a:solidFill>
                  <a:srgbClr val="C00000"/>
                </a:solidFill>
              </a:rPr>
              <a:t>vụ</a:t>
            </a:r>
            <a:r>
              <a:rPr lang="en-US" altLang="vi-VN" sz="2400" b="1" dirty="0" smtClean="0">
                <a:solidFill>
                  <a:srgbClr val="C00000"/>
                </a:solidFill>
              </a:rPr>
              <a:t> </a:t>
            </a:r>
            <a:r>
              <a:rPr lang="en-US" altLang="vi-VN" sz="2400" b="1" dirty="0" err="1" smtClean="0">
                <a:solidFill>
                  <a:srgbClr val="C00000"/>
                </a:solidFill>
              </a:rPr>
              <a:t>tên</a:t>
            </a:r>
            <a:r>
              <a:rPr lang="en-US" altLang="vi-VN" sz="2400" b="1" dirty="0" smtClean="0">
                <a:solidFill>
                  <a:srgbClr val="C00000"/>
                </a:solidFill>
              </a:rPr>
              <a:t> </a:t>
            </a:r>
            <a:r>
              <a:rPr lang="en-US" altLang="vi-VN" sz="2400" b="1" dirty="0" err="1" smtClean="0">
                <a:solidFill>
                  <a:srgbClr val="C00000"/>
                </a:solidFill>
              </a:rPr>
              <a:t>là</a:t>
            </a:r>
            <a:r>
              <a:rPr lang="en-US" altLang="vi-VN" sz="2400" b="1" dirty="0" smtClean="0">
                <a:solidFill>
                  <a:srgbClr val="C00000"/>
                </a:solidFill>
              </a:rPr>
              <a:t> </a:t>
            </a:r>
            <a:r>
              <a:rPr lang="en-US" altLang="vi-VN" sz="2400" b="1" dirty="0" err="1" smtClean="0">
                <a:solidFill>
                  <a:srgbClr val="C00000"/>
                </a:solidFill>
              </a:rPr>
              <a:t>gì</a:t>
            </a:r>
            <a:r>
              <a:rPr lang="en-US" altLang="vi-VN" sz="2400" b="1" dirty="0" smtClean="0">
                <a:solidFill>
                  <a:srgbClr val="C00000"/>
                </a:solidFill>
              </a:rPr>
              <a:t>? </a:t>
            </a:r>
            <a:r>
              <a:rPr lang="en-US" altLang="vi-VN" sz="2400" dirty="0" smtClean="0">
                <a:solidFill>
                  <a:srgbClr val="00B050"/>
                </a:solidFill>
              </a:rPr>
              <a:t>(Name Services)</a:t>
            </a:r>
            <a:endParaRPr lang="en-US" altLang="vi-VN" sz="2400" dirty="0">
              <a:solidFill>
                <a:srgbClr val="00B050"/>
              </a:solidFill>
            </a:endParaRPr>
          </a:p>
        </p:txBody>
      </p:sp>
      <p:sp>
        <p:nvSpPr>
          <p:cNvPr id="10246" name="Text Box 4"/>
          <p:cNvSpPr txBox="1">
            <a:spLocks noChangeArrowheads="1"/>
          </p:cNvSpPr>
          <p:nvPr/>
        </p:nvSpPr>
        <p:spPr bwMode="auto">
          <a:xfrm>
            <a:off x="304800" y="1601788"/>
            <a:ext cx="84582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dirty="0"/>
              <a:t> </a:t>
            </a:r>
            <a:r>
              <a:rPr lang="vi-VN" altLang="vi-VN" sz="2400" dirty="0" smtClean="0"/>
              <a:t>Dịch vụ tên lưu trữ thông tin ở một vị trí trung tâm mà người dùng, máy trạm và ứng dụng phải giao tiếp trên mạng, chẳng hạn như:</a:t>
            </a:r>
            <a:endParaRPr lang="en-US" altLang="vi-VN" sz="2400" dirty="0" smtClean="0"/>
          </a:p>
          <a:p>
            <a:pPr algn="just">
              <a:spcBef>
                <a:spcPct val="0"/>
              </a:spcBef>
              <a:buNone/>
            </a:pPr>
            <a:r>
              <a:rPr lang="en-US" altLang="vi-VN" sz="2400" dirty="0" smtClean="0"/>
              <a:t>   </a:t>
            </a:r>
            <a:r>
              <a:rPr lang="en-US" altLang="vi-VN" sz="2400" dirty="0"/>
              <a:t>- </a:t>
            </a:r>
            <a:r>
              <a:rPr lang="en-US" altLang="vi-VN" sz="2400" dirty="0" err="1" smtClean="0"/>
              <a:t>Tên</a:t>
            </a:r>
            <a:r>
              <a:rPr lang="en-US" altLang="vi-VN" sz="2400" dirty="0" smtClean="0"/>
              <a:t> </a:t>
            </a:r>
            <a:r>
              <a:rPr lang="en-US" altLang="vi-VN" sz="2400" dirty="0" err="1" smtClean="0"/>
              <a:t>và</a:t>
            </a:r>
            <a:r>
              <a:rPr lang="en-US" altLang="vi-VN" sz="2400" dirty="0" smtClean="0"/>
              <a:t> </a:t>
            </a:r>
            <a:r>
              <a:rPr lang="en-US" altLang="vi-VN" sz="2400" dirty="0" err="1" smtClean="0"/>
              <a:t>địa</a:t>
            </a:r>
            <a:r>
              <a:rPr lang="en-US" altLang="vi-VN" sz="2400" dirty="0" smtClean="0"/>
              <a:t> </a:t>
            </a:r>
            <a:r>
              <a:rPr lang="en-US" altLang="vi-VN" sz="2400" dirty="0" err="1" smtClean="0"/>
              <a:t>chỉ</a:t>
            </a:r>
            <a:r>
              <a:rPr lang="en-US" altLang="vi-VN" sz="2400" dirty="0" smtClean="0"/>
              <a:t> </a:t>
            </a:r>
            <a:r>
              <a:rPr lang="en-US" altLang="vi-VN" sz="2400" dirty="0" err="1" smtClean="0"/>
              <a:t>của</a:t>
            </a:r>
            <a:r>
              <a:rPr lang="en-US" altLang="vi-VN" sz="2400" dirty="0" smtClean="0"/>
              <a:t> </a:t>
            </a:r>
            <a:r>
              <a:rPr lang="en-US" altLang="vi-VN" sz="2400" dirty="0" err="1" smtClean="0"/>
              <a:t>máy</a:t>
            </a:r>
            <a:r>
              <a:rPr lang="en-US" altLang="vi-VN" sz="2400" dirty="0" smtClean="0"/>
              <a:t> (Server)</a:t>
            </a:r>
            <a:endParaRPr lang="en-US" altLang="vi-VN" sz="2400" dirty="0"/>
          </a:p>
          <a:p>
            <a:pPr algn="just">
              <a:spcBef>
                <a:spcPct val="0"/>
              </a:spcBef>
              <a:buFontTx/>
              <a:buNone/>
            </a:pPr>
            <a:r>
              <a:rPr lang="en-US" altLang="vi-VN" sz="2400" dirty="0"/>
              <a:t>   - </a:t>
            </a:r>
            <a:r>
              <a:rPr lang="vi-VN" altLang="vi-VN" sz="2400" dirty="0" smtClean="0"/>
              <a:t>Tên người dùng</a:t>
            </a:r>
            <a:r>
              <a:rPr lang="en-US" altLang="vi-VN" sz="2400" dirty="0" smtClean="0"/>
              <a:t> (User names)</a:t>
            </a:r>
          </a:p>
          <a:p>
            <a:pPr algn="just">
              <a:spcBef>
                <a:spcPct val="0"/>
              </a:spcBef>
              <a:buFontTx/>
              <a:buNone/>
            </a:pPr>
            <a:r>
              <a:rPr lang="en-US" altLang="vi-VN" sz="2400" dirty="0"/>
              <a:t> </a:t>
            </a:r>
            <a:r>
              <a:rPr lang="en-US" altLang="vi-VN" sz="2400" dirty="0" smtClean="0"/>
              <a:t>  - </a:t>
            </a:r>
            <a:r>
              <a:rPr lang="en-US" altLang="vi-VN" sz="2400" dirty="0" err="1" smtClean="0"/>
              <a:t>Mật</a:t>
            </a:r>
            <a:r>
              <a:rPr lang="en-US" altLang="vi-VN" sz="2400" dirty="0" smtClean="0"/>
              <a:t> </a:t>
            </a:r>
            <a:r>
              <a:rPr lang="en-US" altLang="vi-VN" sz="2400" dirty="0" err="1" smtClean="0"/>
              <a:t>khẩu</a:t>
            </a:r>
            <a:r>
              <a:rPr lang="en-US" altLang="vi-VN" sz="2400" dirty="0" smtClean="0"/>
              <a:t> (password)</a:t>
            </a:r>
          </a:p>
          <a:p>
            <a:pPr algn="just">
              <a:spcBef>
                <a:spcPct val="0"/>
              </a:spcBef>
              <a:buFontTx/>
              <a:buNone/>
            </a:pPr>
            <a:r>
              <a:rPr lang="en-US" altLang="vi-VN" sz="2400" dirty="0"/>
              <a:t> </a:t>
            </a:r>
            <a:r>
              <a:rPr lang="en-US" altLang="vi-VN" sz="2400" dirty="0" smtClean="0"/>
              <a:t>  - </a:t>
            </a:r>
            <a:r>
              <a:rPr lang="en-US" altLang="vi-VN" sz="2400" dirty="0" err="1" smtClean="0"/>
              <a:t>Quyền</a:t>
            </a:r>
            <a:r>
              <a:rPr lang="en-US" altLang="vi-VN" sz="2400" dirty="0" smtClean="0"/>
              <a:t> </a:t>
            </a:r>
            <a:r>
              <a:rPr lang="en-US" altLang="vi-VN" sz="2400" dirty="0" err="1" smtClean="0"/>
              <a:t>truy</a:t>
            </a:r>
            <a:r>
              <a:rPr lang="en-US" altLang="vi-VN" sz="2400" dirty="0" smtClean="0"/>
              <a:t> </a:t>
            </a:r>
            <a:r>
              <a:rPr lang="en-US" altLang="vi-VN" sz="2400" dirty="0" err="1" smtClean="0"/>
              <a:t>cập</a:t>
            </a:r>
            <a:r>
              <a:rPr lang="en-US" altLang="vi-VN" sz="2400" dirty="0" smtClean="0"/>
              <a:t> (Access permissions)</a:t>
            </a:r>
            <a:endParaRPr lang="en-US" altLang="vi-VN" sz="2400" dirty="0"/>
          </a:p>
        </p:txBody>
      </p:sp>
      <p:sp>
        <p:nvSpPr>
          <p:cNvPr id="24582"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DỊCH VỤ NAMING</a:t>
            </a:r>
          </a:p>
        </p:txBody>
      </p:sp>
    </p:spTree>
    <p:extLst>
      <p:ext uri="{BB962C8B-B14F-4D97-AF65-F5344CB8AC3E}">
        <p14:creationId xmlns:p14="http://schemas.microsoft.com/office/powerpoint/2010/main" val="1994443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76200"/>
            <a:ext cx="8229600" cy="762000"/>
          </a:xfrm>
        </p:spPr>
        <p:txBody>
          <a:bodyPr/>
          <a:lstStyle/>
          <a:p>
            <a:pPr eaLnBrk="1" hangingPunct="1"/>
            <a:r>
              <a:rPr lang="en-US" altLang="vi-VN" sz="3600" b="1" smtClean="0">
                <a:solidFill>
                  <a:srgbClr val="C00000"/>
                </a:solidFill>
                <a:latin typeface="Times New Roman" panose="02020603050405020304" pitchFamily="18" charset="0"/>
                <a:cs typeface="Times New Roman" panose="02020603050405020304" pitchFamily="18" charset="0"/>
              </a:rPr>
              <a:t>NỘI DUNG</a:t>
            </a:r>
            <a:endParaRPr lang="en-US" altLang="vi-VN" sz="2800" b="1" smtClean="0">
              <a:solidFill>
                <a:srgbClr val="C00000"/>
              </a:solidFill>
              <a:latin typeface="Times New Roman" panose="02020603050405020304" pitchFamily="18" charset="0"/>
              <a:cs typeface="Times New Roman" panose="02020603050405020304" pitchFamily="18" charset="0"/>
            </a:endParaRPr>
          </a:p>
        </p:txBody>
      </p:sp>
      <p:sp>
        <p:nvSpPr>
          <p:cNvPr id="3075" name="Rectangle 3"/>
          <p:cNvSpPr>
            <a:spLocks noGrp="1" noChangeArrowheads="1"/>
          </p:cNvSpPr>
          <p:nvPr>
            <p:ph type="body" idx="1"/>
          </p:nvPr>
        </p:nvSpPr>
        <p:spPr>
          <a:xfrm>
            <a:off x="990600" y="1752600"/>
            <a:ext cx="6858000" cy="2895600"/>
          </a:xfrm>
        </p:spPr>
        <p:txBody>
          <a:bodyPr/>
          <a:lstStyle/>
          <a:p>
            <a:pPr algn="just" eaLnBrk="1" hangingPunct="1">
              <a:buFont typeface="Wingdings" pitchFamily="2" charset="2"/>
              <a:buChar char="Ø"/>
              <a:defRPr/>
            </a:pPr>
            <a:r>
              <a:rPr lang="en-US" sz="2800">
                <a:solidFill>
                  <a:srgbClr val="0000CC"/>
                </a:solidFill>
              </a:rPr>
              <a:t>Các </a:t>
            </a:r>
            <a:r>
              <a:rPr lang="en-US" sz="2800" smtClean="0">
                <a:solidFill>
                  <a:srgbClr val="0000CC"/>
                </a:solidFill>
              </a:rPr>
              <a:t>khái niệm liên quan</a:t>
            </a:r>
          </a:p>
          <a:p>
            <a:pPr algn="just" eaLnBrk="1" hangingPunct="1">
              <a:buFont typeface="Wingdings" pitchFamily="2" charset="2"/>
              <a:buChar char="Ø"/>
              <a:defRPr/>
            </a:pPr>
            <a:r>
              <a:rPr lang="en-US" sz="2800" smtClean="0">
                <a:solidFill>
                  <a:srgbClr val="0000CC"/>
                </a:solidFill>
              </a:rPr>
              <a:t>Dịch vụ Naming</a:t>
            </a:r>
          </a:p>
          <a:p>
            <a:pPr algn="just" eaLnBrk="1" hangingPunct="1">
              <a:buFont typeface="Wingdings" pitchFamily="2" charset="2"/>
              <a:buChar char="Ø"/>
              <a:defRPr/>
            </a:pPr>
            <a:r>
              <a:rPr lang="en-US" sz="2800" smtClean="0">
                <a:solidFill>
                  <a:srgbClr val="0000CC"/>
                </a:solidFill>
              </a:rPr>
              <a:t>Định danh</a:t>
            </a:r>
          </a:p>
          <a:p>
            <a:pPr algn="just" eaLnBrk="1" hangingPunct="1">
              <a:buFont typeface="Wingdings" pitchFamily="2" charset="2"/>
              <a:buChar char="Ø"/>
              <a:defRPr/>
            </a:pPr>
            <a:r>
              <a:rPr lang="en-US" sz="2800">
                <a:solidFill>
                  <a:srgbClr val="0000CC"/>
                </a:solidFill>
              </a:rPr>
              <a:t>Cách phân giải tên trong hệ phân tán</a:t>
            </a:r>
            <a:endParaRPr lang="en-US" sz="2800" smtClean="0">
              <a:solidFill>
                <a:srgbClr val="0000CC"/>
              </a:solidFill>
            </a:endParaRPr>
          </a:p>
          <a:p>
            <a:pPr eaLnBrk="1" hangingPunct="1">
              <a:buFont typeface="Wingdings" pitchFamily="2" charset="2"/>
              <a:buChar char="Ø"/>
              <a:defRPr/>
            </a:pPr>
            <a:endParaRPr lang="en-US" sz="2800" smtClean="0"/>
          </a:p>
          <a:p>
            <a:pPr eaLnBrk="1" hangingPunct="1">
              <a:buFont typeface="Wingdings" pitchFamily="2" charset="2"/>
              <a:buChar char="Ø"/>
              <a:defRPr/>
            </a:pPr>
            <a:endParaRPr lang="en-US" sz="2800" smtClean="0">
              <a:solidFill>
                <a:srgbClr val="0000CC"/>
              </a:solidFill>
            </a:endParaRPr>
          </a:p>
          <a:p>
            <a:pPr marL="0" indent="0" eaLnBrk="1" hangingPunct="1">
              <a:buFontTx/>
              <a:buNone/>
              <a:defRPr/>
            </a:pPr>
            <a:endParaRPr lang="en-US" sz="2800" b="1" smtClean="0">
              <a:solidFill>
                <a:srgbClr val="0000CC"/>
              </a:solidFill>
              <a:cs typeface="Times New Roman" pitchFamily="18" charset="0"/>
            </a:endParaRPr>
          </a:p>
          <a:p>
            <a:pPr eaLnBrk="1" hangingPunct="1">
              <a:buFont typeface="Wingdings" pitchFamily="2" charset="2"/>
              <a:buChar char="Ø"/>
              <a:defRPr/>
            </a:pPr>
            <a:endParaRPr lang="en-US" b="1" smtClean="0">
              <a:solidFill>
                <a:srgbClr val="C00000"/>
              </a:solidFill>
              <a:cs typeface="Times New Roman" pitchFamily="18" charset="0"/>
            </a:endParaRPr>
          </a:p>
          <a:p>
            <a:pPr eaLnBrk="1" hangingPunct="1">
              <a:buFont typeface="Wingdings" pitchFamily="2" charset="2"/>
              <a:buChar char="Ø"/>
              <a:defRPr/>
            </a:pPr>
            <a:endParaRPr lang="en-US" smtClean="0">
              <a:latin typeface="Times New Roman" pitchFamily="18" charset="0"/>
              <a:cs typeface="Times New Roman" pitchFamily="18" charset="0"/>
            </a:endParaRPr>
          </a:p>
          <a:p>
            <a:pPr eaLnBrk="1" hangingPunct="1">
              <a:defRPr/>
            </a:pPr>
            <a:endParaRPr lang="en-US" smtClean="0">
              <a:solidFill>
                <a:schemeClr val="accent2"/>
              </a:solidFill>
            </a:endParaRPr>
          </a:p>
        </p:txBody>
      </p:sp>
      <p:pic>
        <p:nvPicPr>
          <p:cNvPr id="512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8" y="639762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11"/>
          <p:cNvSpPr txBox="1">
            <a:spLocks noChangeArrowheads="1"/>
          </p:cNvSpPr>
          <p:nvPr/>
        </p:nvSpPr>
        <p:spPr bwMode="auto">
          <a:xfrm>
            <a:off x="457200" y="64135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24580" name="Text Box 4"/>
          <p:cNvSpPr txBox="1">
            <a:spLocks noChangeArrowheads="1"/>
          </p:cNvSpPr>
          <p:nvPr/>
        </p:nvSpPr>
        <p:spPr bwMode="auto">
          <a:xfrm>
            <a:off x="0" y="1025525"/>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dirty="0" err="1" smtClean="0">
                <a:solidFill>
                  <a:srgbClr val="C00000"/>
                </a:solidFill>
              </a:rPr>
              <a:t>Dịch</a:t>
            </a:r>
            <a:r>
              <a:rPr lang="en-US" altLang="vi-VN" sz="2400" b="1" dirty="0" smtClean="0">
                <a:solidFill>
                  <a:srgbClr val="C00000"/>
                </a:solidFill>
              </a:rPr>
              <a:t> </a:t>
            </a:r>
            <a:r>
              <a:rPr lang="en-US" altLang="vi-VN" sz="2400" b="1" dirty="0" err="1" smtClean="0">
                <a:solidFill>
                  <a:srgbClr val="C00000"/>
                </a:solidFill>
              </a:rPr>
              <a:t>vụ</a:t>
            </a:r>
            <a:r>
              <a:rPr lang="en-US" altLang="vi-VN" sz="2400" b="1" dirty="0" smtClean="0">
                <a:solidFill>
                  <a:srgbClr val="C00000"/>
                </a:solidFill>
              </a:rPr>
              <a:t> </a:t>
            </a:r>
            <a:r>
              <a:rPr lang="en-US" altLang="vi-VN" sz="2400" b="1" dirty="0" err="1" smtClean="0">
                <a:solidFill>
                  <a:srgbClr val="C00000"/>
                </a:solidFill>
              </a:rPr>
              <a:t>tên</a:t>
            </a:r>
            <a:r>
              <a:rPr lang="en-US" altLang="vi-VN" sz="2400" b="1" dirty="0" smtClean="0">
                <a:solidFill>
                  <a:srgbClr val="C00000"/>
                </a:solidFill>
              </a:rPr>
              <a:t> </a:t>
            </a:r>
            <a:r>
              <a:rPr lang="en-US" altLang="vi-VN" sz="2400" b="1" dirty="0" err="1" smtClean="0">
                <a:solidFill>
                  <a:srgbClr val="C00000"/>
                </a:solidFill>
              </a:rPr>
              <a:t>là</a:t>
            </a:r>
            <a:r>
              <a:rPr lang="en-US" altLang="vi-VN" sz="2400" b="1" dirty="0" smtClean="0">
                <a:solidFill>
                  <a:srgbClr val="C00000"/>
                </a:solidFill>
              </a:rPr>
              <a:t> </a:t>
            </a:r>
            <a:r>
              <a:rPr lang="en-US" altLang="vi-VN" sz="2400" b="1" dirty="0" err="1" smtClean="0">
                <a:solidFill>
                  <a:srgbClr val="C00000"/>
                </a:solidFill>
              </a:rPr>
              <a:t>gì</a:t>
            </a:r>
            <a:r>
              <a:rPr lang="en-US" altLang="vi-VN" sz="2400" b="1" dirty="0" smtClean="0">
                <a:solidFill>
                  <a:srgbClr val="C00000"/>
                </a:solidFill>
              </a:rPr>
              <a:t>? </a:t>
            </a:r>
            <a:r>
              <a:rPr lang="en-US" altLang="vi-VN" sz="2400" dirty="0" smtClean="0">
                <a:solidFill>
                  <a:srgbClr val="00B050"/>
                </a:solidFill>
              </a:rPr>
              <a:t>(Name Services)</a:t>
            </a:r>
            <a:endParaRPr lang="en-US" altLang="vi-VN" sz="2400" dirty="0">
              <a:solidFill>
                <a:srgbClr val="00B050"/>
              </a:solidFill>
            </a:endParaRPr>
          </a:p>
        </p:txBody>
      </p:sp>
      <p:sp>
        <p:nvSpPr>
          <p:cNvPr id="10246" name="Text Box 4"/>
          <p:cNvSpPr txBox="1">
            <a:spLocks noChangeArrowheads="1"/>
          </p:cNvSpPr>
          <p:nvPr/>
        </p:nvSpPr>
        <p:spPr bwMode="auto">
          <a:xfrm>
            <a:off x="304800" y="1601788"/>
            <a:ext cx="84582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dirty="0"/>
              <a:t> </a:t>
            </a:r>
            <a:r>
              <a:rPr lang="vi-VN" altLang="vi-VN" sz="2400" dirty="0" smtClean="0"/>
              <a:t>Thông tin dịch vụ tên có thể được lưu trữ trong tệp, bản đồ hoặc bảng cơ sở dữ liệu. Việc định vị dữ liệu này một cách tập trung giúp việc quản trị các mạng lớn trở nên dễ dàng hơn.</a:t>
            </a:r>
            <a:endParaRPr lang="en-US" altLang="vi-VN" sz="2400" dirty="0" smtClean="0"/>
          </a:p>
          <a:p>
            <a:pPr algn="just">
              <a:spcBef>
                <a:spcPct val="0"/>
              </a:spcBef>
            </a:pPr>
            <a:r>
              <a:rPr lang="en-US" altLang="vi-VN" sz="2400" dirty="0"/>
              <a:t> </a:t>
            </a:r>
            <a:r>
              <a:rPr lang="vi-VN" altLang="vi-VN" sz="2400" dirty="0" smtClean="0"/>
              <a:t>Dịch vụ tên là nền tảng cho bất kỳ mạng máy tính nào. Trong số các tính năng khác, dịch vụ tên cung cấp chức năng:</a:t>
            </a:r>
            <a:endParaRPr lang="en-US" altLang="vi-VN" sz="2400" dirty="0" smtClean="0"/>
          </a:p>
          <a:p>
            <a:pPr lvl="1" algn="just">
              <a:spcBef>
                <a:spcPct val="0"/>
              </a:spcBef>
              <a:buNone/>
            </a:pPr>
            <a:r>
              <a:rPr lang="en-US" altLang="vi-VN" sz="2400" dirty="0" smtClean="0"/>
              <a:t>- </a:t>
            </a:r>
            <a:r>
              <a:rPr lang="vi-VN" altLang="vi-VN" sz="2400" dirty="0" smtClean="0">
                <a:solidFill>
                  <a:srgbClr val="0000CC"/>
                </a:solidFill>
              </a:rPr>
              <a:t>Liên kết (liên kết) tên với các đối tượng</a:t>
            </a:r>
            <a:endParaRPr lang="en-US" altLang="vi-VN" sz="2400" dirty="0" smtClean="0">
              <a:solidFill>
                <a:srgbClr val="0000CC"/>
              </a:solidFill>
            </a:endParaRPr>
          </a:p>
          <a:p>
            <a:pPr lvl="1" algn="just">
              <a:spcBef>
                <a:spcPct val="0"/>
              </a:spcBef>
              <a:buNone/>
            </a:pPr>
            <a:r>
              <a:rPr lang="en-US" altLang="vi-VN" sz="2400" dirty="0" smtClean="0">
                <a:solidFill>
                  <a:srgbClr val="0000CC"/>
                </a:solidFill>
              </a:rPr>
              <a:t>- </a:t>
            </a:r>
            <a:r>
              <a:rPr lang="vi-VN" altLang="vi-VN" sz="2400" dirty="0" smtClean="0">
                <a:solidFill>
                  <a:srgbClr val="0000CC"/>
                </a:solidFill>
              </a:rPr>
              <a:t>Thay đổi tên thành các đối tượng</a:t>
            </a:r>
            <a:endParaRPr lang="en-US" altLang="vi-VN" sz="2400" dirty="0" smtClean="0">
              <a:solidFill>
                <a:srgbClr val="0000CC"/>
              </a:solidFill>
            </a:endParaRPr>
          </a:p>
          <a:p>
            <a:pPr lvl="1" algn="just">
              <a:spcBef>
                <a:spcPct val="0"/>
              </a:spcBef>
              <a:buNone/>
            </a:pPr>
            <a:r>
              <a:rPr lang="en-US" altLang="vi-VN" sz="2400" dirty="0" smtClean="0">
                <a:solidFill>
                  <a:srgbClr val="0000CC"/>
                </a:solidFill>
              </a:rPr>
              <a:t>- </a:t>
            </a:r>
            <a:r>
              <a:rPr lang="vi-VN" altLang="vi-VN" sz="2400" dirty="0" smtClean="0">
                <a:solidFill>
                  <a:srgbClr val="0000CC"/>
                </a:solidFill>
              </a:rPr>
              <a:t>Loại bỏ các ràng buộc</a:t>
            </a:r>
            <a:endParaRPr lang="en-US" altLang="vi-VN" sz="2400" dirty="0" smtClean="0">
              <a:solidFill>
                <a:srgbClr val="0000CC"/>
              </a:solidFill>
            </a:endParaRPr>
          </a:p>
          <a:p>
            <a:pPr lvl="1" algn="just">
              <a:spcBef>
                <a:spcPct val="0"/>
              </a:spcBef>
              <a:buNone/>
            </a:pPr>
            <a:r>
              <a:rPr lang="en-US" altLang="vi-VN" sz="2400" dirty="0" smtClean="0">
                <a:solidFill>
                  <a:srgbClr val="0000CC"/>
                </a:solidFill>
              </a:rPr>
              <a:t>- </a:t>
            </a:r>
            <a:r>
              <a:rPr lang="vi-VN" altLang="vi-VN" sz="2400" dirty="0" smtClean="0">
                <a:solidFill>
                  <a:srgbClr val="0000CC"/>
                </a:solidFill>
              </a:rPr>
              <a:t>Liệt kê tên</a:t>
            </a:r>
            <a:endParaRPr lang="en-US" altLang="vi-VN" sz="2400" dirty="0">
              <a:solidFill>
                <a:srgbClr val="0000CC"/>
              </a:solidFill>
            </a:endParaRPr>
          </a:p>
        </p:txBody>
      </p:sp>
      <p:sp>
        <p:nvSpPr>
          <p:cNvPr id="24582"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DỊCH VỤ NAMING</a:t>
            </a:r>
          </a:p>
        </p:txBody>
      </p:sp>
    </p:spTree>
    <p:extLst>
      <p:ext uri="{BB962C8B-B14F-4D97-AF65-F5344CB8AC3E}">
        <p14:creationId xmlns:p14="http://schemas.microsoft.com/office/powerpoint/2010/main" val="5437124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24580" name="Text Box 4"/>
          <p:cNvSpPr txBox="1">
            <a:spLocks noChangeArrowheads="1"/>
          </p:cNvSpPr>
          <p:nvPr/>
        </p:nvSpPr>
        <p:spPr bwMode="auto">
          <a:xfrm>
            <a:off x="0" y="1025525"/>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dirty="0" err="1" smtClean="0">
                <a:solidFill>
                  <a:srgbClr val="C00000"/>
                </a:solidFill>
              </a:rPr>
              <a:t>Dịch</a:t>
            </a:r>
            <a:r>
              <a:rPr lang="en-US" altLang="vi-VN" sz="2400" b="1" dirty="0" smtClean="0">
                <a:solidFill>
                  <a:srgbClr val="C00000"/>
                </a:solidFill>
              </a:rPr>
              <a:t> </a:t>
            </a:r>
            <a:r>
              <a:rPr lang="en-US" altLang="vi-VN" sz="2400" b="1" dirty="0" err="1" smtClean="0">
                <a:solidFill>
                  <a:srgbClr val="C00000"/>
                </a:solidFill>
              </a:rPr>
              <a:t>vụ</a:t>
            </a:r>
            <a:r>
              <a:rPr lang="en-US" altLang="vi-VN" sz="2400" b="1" dirty="0" smtClean="0">
                <a:solidFill>
                  <a:srgbClr val="C00000"/>
                </a:solidFill>
              </a:rPr>
              <a:t> </a:t>
            </a:r>
            <a:r>
              <a:rPr lang="en-US" altLang="vi-VN" sz="2400" b="1" dirty="0" err="1" smtClean="0">
                <a:solidFill>
                  <a:srgbClr val="C00000"/>
                </a:solidFill>
              </a:rPr>
              <a:t>tên</a:t>
            </a:r>
            <a:r>
              <a:rPr lang="en-US" altLang="vi-VN" sz="2400" b="1" dirty="0" smtClean="0">
                <a:solidFill>
                  <a:srgbClr val="C00000"/>
                </a:solidFill>
              </a:rPr>
              <a:t> </a:t>
            </a:r>
            <a:r>
              <a:rPr lang="en-US" altLang="vi-VN" sz="2400" b="1" dirty="0" err="1" smtClean="0">
                <a:solidFill>
                  <a:srgbClr val="C00000"/>
                </a:solidFill>
              </a:rPr>
              <a:t>là</a:t>
            </a:r>
            <a:r>
              <a:rPr lang="en-US" altLang="vi-VN" sz="2400" b="1" dirty="0" smtClean="0">
                <a:solidFill>
                  <a:srgbClr val="C00000"/>
                </a:solidFill>
              </a:rPr>
              <a:t> </a:t>
            </a:r>
            <a:r>
              <a:rPr lang="en-US" altLang="vi-VN" sz="2400" b="1" dirty="0" err="1" smtClean="0">
                <a:solidFill>
                  <a:srgbClr val="C00000"/>
                </a:solidFill>
              </a:rPr>
              <a:t>gì</a:t>
            </a:r>
            <a:r>
              <a:rPr lang="en-US" altLang="vi-VN" sz="2400" b="1" dirty="0" smtClean="0">
                <a:solidFill>
                  <a:srgbClr val="C00000"/>
                </a:solidFill>
              </a:rPr>
              <a:t>? </a:t>
            </a:r>
            <a:r>
              <a:rPr lang="en-US" altLang="vi-VN" sz="2400" dirty="0" smtClean="0">
                <a:solidFill>
                  <a:srgbClr val="00B050"/>
                </a:solidFill>
              </a:rPr>
              <a:t>(Name Services)</a:t>
            </a:r>
            <a:endParaRPr lang="en-US" altLang="vi-VN" sz="2400" dirty="0">
              <a:solidFill>
                <a:srgbClr val="00B050"/>
              </a:solidFill>
            </a:endParaRPr>
          </a:p>
        </p:txBody>
      </p:sp>
      <p:sp>
        <p:nvSpPr>
          <p:cNvPr id="10246" name="Text Box 4"/>
          <p:cNvSpPr txBox="1">
            <a:spLocks noChangeArrowheads="1"/>
          </p:cNvSpPr>
          <p:nvPr/>
        </p:nvSpPr>
        <p:spPr bwMode="auto">
          <a:xfrm>
            <a:off x="304800" y="1601788"/>
            <a:ext cx="84582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dirty="0"/>
              <a:t> </a:t>
            </a:r>
            <a:r>
              <a:rPr lang="vi-VN" altLang="vi-VN" sz="2400" dirty="0" smtClean="0"/>
              <a:t>Dịch vụ thông tin mạng cho phép các máy trạm được xác định bằng tên chung thay vì địa chỉ số. Điều này làm cho việc giao tiếp trở nên đơn giản hơn vì người dùng không phải nhớ và cố gắng nhập các địa chỉ số rườm rà như "129.44.3.1.“</a:t>
            </a:r>
            <a:endParaRPr lang="en-US" altLang="vi-VN" sz="2400" dirty="0" smtClean="0"/>
          </a:p>
          <a:p>
            <a:pPr algn="just">
              <a:spcBef>
                <a:spcPct val="0"/>
              </a:spcBef>
            </a:pPr>
            <a:r>
              <a:rPr lang="en-US" altLang="vi-VN" sz="2400" dirty="0"/>
              <a:t> </a:t>
            </a:r>
            <a:r>
              <a:rPr lang="vi-VN" altLang="vi-VN" sz="2400" dirty="0" smtClean="0"/>
              <a:t>Ví dụ, lấy một mạng đơn giản gồm ba máy trạm có tên là cây thông</a:t>
            </a:r>
            <a:r>
              <a:rPr lang="en-US" altLang="vi-VN" sz="2400" dirty="0" smtClean="0"/>
              <a:t> (pine)</a:t>
            </a:r>
            <a:r>
              <a:rPr lang="vi-VN" altLang="vi-VN" sz="2400" dirty="0" smtClean="0"/>
              <a:t>, cây du</a:t>
            </a:r>
            <a:r>
              <a:rPr lang="en-US" altLang="vi-VN" sz="2400" dirty="0" smtClean="0"/>
              <a:t>(elm)</a:t>
            </a:r>
            <a:r>
              <a:rPr lang="vi-VN" altLang="vi-VN" sz="2400" dirty="0" smtClean="0"/>
              <a:t> và cây sồi</a:t>
            </a:r>
            <a:r>
              <a:rPr lang="en-US" altLang="vi-VN" sz="2400" dirty="0" smtClean="0"/>
              <a:t>(oak)</a:t>
            </a:r>
            <a:r>
              <a:rPr lang="vi-VN" altLang="vi-VN" sz="2400" dirty="0" smtClean="0"/>
              <a:t>. Trước khi cây thông có thể gửi tin nhắn đến cây du hoặc cây sồi, nó phải biết địa chỉ mạng bằng số của chúng. Vì lý do này, nó giữ một tệp, / etc / hosts hoặc / etc / inet / ipnodes, lưu trữ địa chỉ mạng của mọi máy trạm trong mạng, bao gồm cả chính nó.</a:t>
            </a:r>
            <a:endParaRPr lang="en-US" altLang="vi-VN" sz="2400" dirty="0"/>
          </a:p>
        </p:txBody>
      </p:sp>
      <p:sp>
        <p:nvSpPr>
          <p:cNvPr id="24582"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DỊCH VỤ NAMING</a:t>
            </a:r>
          </a:p>
        </p:txBody>
      </p:sp>
    </p:spTree>
    <p:extLst>
      <p:ext uri="{BB962C8B-B14F-4D97-AF65-F5344CB8AC3E}">
        <p14:creationId xmlns:p14="http://schemas.microsoft.com/office/powerpoint/2010/main" val="851375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24580" name="Text Box 4"/>
          <p:cNvSpPr txBox="1">
            <a:spLocks noChangeArrowheads="1"/>
          </p:cNvSpPr>
          <p:nvPr/>
        </p:nvSpPr>
        <p:spPr bwMode="auto">
          <a:xfrm>
            <a:off x="0" y="1025525"/>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dirty="0" err="1" smtClean="0">
                <a:solidFill>
                  <a:srgbClr val="C00000"/>
                </a:solidFill>
              </a:rPr>
              <a:t>Dịch</a:t>
            </a:r>
            <a:r>
              <a:rPr lang="en-US" altLang="vi-VN" sz="2400" b="1" dirty="0" smtClean="0">
                <a:solidFill>
                  <a:srgbClr val="C00000"/>
                </a:solidFill>
              </a:rPr>
              <a:t> </a:t>
            </a:r>
            <a:r>
              <a:rPr lang="en-US" altLang="vi-VN" sz="2400" b="1" dirty="0" err="1" smtClean="0">
                <a:solidFill>
                  <a:srgbClr val="C00000"/>
                </a:solidFill>
              </a:rPr>
              <a:t>vụ</a:t>
            </a:r>
            <a:r>
              <a:rPr lang="en-US" altLang="vi-VN" sz="2400" b="1" dirty="0" smtClean="0">
                <a:solidFill>
                  <a:srgbClr val="C00000"/>
                </a:solidFill>
              </a:rPr>
              <a:t> </a:t>
            </a:r>
            <a:r>
              <a:rPr lang="en-US" altLang="vi-VN" sz="2400" b="1" dirty="0" err="1" smtClean="0">
                <a:solidFill>
                  <a:srgbClr val="C00000"/>
                </a:solidFill>
              </a:rPr>
              <a:t>tên</a:t>
            </a:r>
            <a:r>
              <a:rPr lang="en-US" altLang="vi-VN" sz="2400" b="1" dirty="0" smtClean="0">
                <a:solidFill>
                  <a:srgbClr val="C00000"/>
                </a:solidFill>
              </a:rPr>
              <a:t> </a:t>
            </a:r>
            <a:r>
              <a:rPr lang="en-US" altLang="vi-VN" sz="2400" b="1" dirty="0" err="1" smtClean="0">
                <a:solidFill>
                  <a:srgbClr val="C00000"/>
                </a:solidFill>
              </a:rPr>
              <a:t>là</a:t>
            </a:r>
            <a:r>
              <a:rPr lang="en-US" altLang="vi-VN" sz="2400" b="1" dirty="0" smtClean="0">
                <a:solidFill>
                  <a:srgbClr val="C00000"/>
                </a:solidFill>
              </a:rPr>
              <a:t> </a:t>
            </a:r>
            <a:r>
              <a:rPr lang="en-US" altLang="vi-VN" sz="2400" b="1" dirty="0" err="1" smtClean="0">
                <a:solidFill>
                  <a:srgbClr val="C00000"/>
                </a:solidFill>
              </a:rPr>
              <a:t>gì</a:t>
            </a:r>
            <a:r>
              <a:rPr lang="en-US" altLang="vi-VN" sz="2400" b="1" dirty="0" smtClean="0">
                <a:solidFill>
                  <a:srgbClr val="C00000"/>
                </a:solidFill>
              </a:rPr>
              <a:t>? </a:t>
            </a:r>
            <a:r>
              <a:rPr lang="en-US" altLang="vi-VN" sz="2400" dirty="0" smtClean="0">
                <a:solidFill>
                  <a:srgbClr val="00B050"/>
                </a:solidFill>
              </a:rPr>
              <a:t>(Name Services)</a:t>
            </a:r>
            <a:endParaRPr lang="en-US" altLang="vi-VN" sz="2400" dirty="0">
              <a:solidFill>
                <a:srgbClr val="00B050"/>
              </a:solidFill>
            </a:endParaRPr>
          </a:p>
        </p:txBody>
      </p:sp>
      <p:sp>
        <p:nvSpPr>
          <p:cNvPr id="10246" name="Text Box 4"/>
          <p:cNvSpPr txBox="1">
            <a:spLocks noChangeArrowheads="1"/>
          </p:cNvSpPr>
          <p:nvPr/>
        </p:nvSpPr>
        <p:spPr bwMode="auto">
          <a:xfrm>
            <a:off x="304800" y="1601788"/>
            <a:ext cx="8458200" cy="747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dirty="0" smtClean="0"/>
              <a:t> </a:t>
            </a:r>
          </a:p>
          <a:p>
            <a:pPr algn="just">
              <a:spcBef>
                <a:spcPct val="0"/>
              </a:spcBef>
            </a:pPr>
            <a:endParaRPr lang="en-US" altLang="vi-VN" sz="2400" dirty="0"/>
          </a:p>
          <a:p>
            <a:pPr algn="just">
              <a:spcBef>
                <a:spcPct val="0"/>
              </a:spcBef>
            </a:pPr>
            <a:endParaRPr lang="en-US" altLang="vi-VN" sz="2400" dirty="0" smtClean="0"/>
          </a:p>
          <a:p>
            <a:pPr algn="just">
              <a:spcBef>
                <a:spcPct val="0"/>
              </a:spcBef>
            </a:pPr>
            <a:endParaRPr lang="en-US" altLang="vi-VN" sz="2400" dirty="0"/>
          </a:p>
          <a:p>
            <a:pPr algn="just">
              <a:spcBef>
                <a:spcPct val="0"/>
              </a:spcBef>
            </a:pPr>
            <a:endParaRPr lang="en-US" altLang="vi-VN" sz="2400" dirty="0" smtClean="0"/>
          </a:p>
          <a:p>
            <a:pPr algn="just">
              <a:spcBef>
                <a:spcPct val="0"/>
              </a:spcBef>
            </a:pPr>
            <a:endParaRPr lang="en-US" altLang="vi-VN" sz="2400" dirty="0"/>
          </a:p>
          <a:p>
            <a:pPr algn="just">
              <a:spcBef>
                <a:spcPct val="0"/>
              </a:spcBef>
            </a:pPr>
            <a:r>
              <a:rPr lang="en-US" altLang="vi-VN" sz="2400" dirty="0" smtClean="0"/>
              <a:t> </a:t>
            </a:r>
            <a:r>
              <a:rPr lang="vi-VN" altLang="vi-VN" sz="2400" dirty="0" smtClean="0"/>
              <a:t>Tương tự như vậy, để cây du và sồi giao tiếp với thông hoặc với nhau, chúng phải giữ các tệp tương tự.</a:t>
            </a:r>
            <a:endParaRPr lang="en-US" altLang="vi-VN" sz="2400" dirty="0" smtClean="0"/>
          </a:p>
          <a:p>
            <a:pPr algn="just">
              <a:spcBef>
                <a:spcPct val="0"/>
              </a:spcBef>
              <a:buNone/>
            </a:pPr>
            <a:r>
              <a:rPr lang="en-US" altLang="vi-VN" sz="2400" dirty="0" smtClean="0"/>
              <a:t>  </a:t>
            </a:r>
          </a:p>
          <a:p>
            <a:pPr algn="just">
              <a:spcBef>
                <a:spcPct val="0"/>
              </a:spcBef>
            </a:pPr>
            <a:endParaRPr lang="en-US" altLang="vi-VN" sz="2400" dirty="0"/>
          </a:p>
          <a:p>
            <a:pPr algn="just">
              <a:spcBef>
                <a:spcPct val="0"/>
              </a:spcBef>
            </a:pPr>
            <a:endParaRPr lang="en-US" altLang="vi-VN" sz="2400" dirty="0" smtClean="0"/>
          </a:p>
          <a:p>
            <a:pPr algn="just">
              <a:spcBef>
                <a:spcPct val="0"/>
              </a:spcBef>
            </a:pPr>
            <a:endParaRPr lang="en-US" altLang="vi-VN" sz="2400" dirty="0"/>
          </a:p>
          <a:p>
            <a:pPr algn="just">
              <a:spcBef>
                <a:spcPct val="0"/>
              </a:spcBef>
            </a:pPr>
            <a:endParaRPr lang="en-US" altLang="vi-VN" sz="2400" dirty="0" smtClean="0"/>
          </a:p>
          <a:p>
            <a:pPr algn="just">
              <a:spcBef>
                <a:spcPct val="0"/>
              </a:spcBef>
            </a:pPr>
            <a:endParaRPr lang="en-US" altLang="vi-VN" sz="2400" dirty="0"/>
          </a:p>
          <a:p>
            <a:pPr algn="just">
              <a:spcBef>
                <a:spcPct val="0"/>
              </a:spcBef>
            </a:pPr>
            <a:endParaRPr lang="en-US" altLang="vi-VN" sz="2400" dirty="0" smtClean="0"/>
          </a:p>
          <a:p>
            <a:pPr algn="just">
              <a:spcBef>
                <a:spcPct val="0"/>
              </a:spcBef>
            </a:pPr>
            <a:endParaRPr lang="en-US" altLang="vi-VN" sz="2400" dirty="0"/>
          </a:p>
          <a:p>
            <a:pPr algn="just">
              <a:spcBef>
                <a:spcPct val="0"/>
              </a:spcBef>
            </a:pPr>
            <a:endParaRPr lang="en-US" altLang="vi-VN" sz="2400" dirty="0" smtClean="0"/>
          </a:p>
          <a:p>
            <a:pPr algn="just">
              <a:spcBef>
                <a:spcPct val="0"/>
              </a:spcBef>
            </a:pPr>
            <a:endParaRPr lang="en-US" altLang="vi-VN" sz="2400" dirty="0"/>
          </a:p>
          <a:p>
            <a:pPr algn="just">
              <a:spcBef>
                <a:spcPct val="0"/>
              </a:spcBef>
            </a:pPr>
            <a:endParaRPr lang="en-US" altLang="vi-VN" sz="2400" dirty="0" smtClean="0"/>
          </a:p>
          <a:p>
            <a:pPr algn="just">
              <a:spcBef>
                <a:spcPct val="0"/>
              </a:spcBef>
            </a:pPr>
            <a:endParaRPr lang="en-US" altLang="vi-VN" sz="2400" dirty="0"/>
          </a:p>
        </p:txBody>
      </p:sp>
      <p:sp>
        <p:nvSpPr>
          <p:cNvPr id="24582"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DỊCH VỤ NAMING</a:t>
            </a:r>
          </a:p>
        </p:txBody>
      </p:sp>
      <p:pic>
        <p:nvPicPr>
          <p:cNvPr id="2" name="Picture 1"/>
          <p:cNvPicPr>
            <a:picLocks noChangeAspect="1"/>
          </p:cNvPicPr>
          <p:nvPr/>
        </p:nvPicPr>
        <p:blipFill>
          <a:blip r:embed="rId4"/>
          <a:stretch>
            <a:fillRect/>
          </a:stretch>
        </p:blipFill>
        <p:spPr>
          <a:xfrm>
            <a:off x="2076450" y="1592263"/>
            <a:ext cx="4914900" cy="2211705"/>
          </a:xfrm>
          <a:prstGeom prst="rect">
            <a:avLst/>
          </a:prstGeom>
        </p:spPr>
      </p:pic>
      <p:pic>
        <p:nvPicPr>
          <p:cNvPr id="3" name="Picture 2"/>
          <p:cNvPicPr>
            <a:picLocks noChangeAspect="1"/>
          </p:cNvPicPr>
          <p:nvPr/>
        </p:nvPicPr>
        <p:blipFill>
          <a:blip r:embed="rId5"/>
          <a:stretch>
            <a:fillRect/>
          </a:stretch>
        </p:blipFill>
        <p:spPr>
          <a:xfrm>
            <a:off x="2286000" y="4643756"/>
            <a:ext cx="4703538" cy="1680844"/>
          </a:xfrm>
          <a:prstGeom prst="rect">
            <a:avLst/>
          </a:prstGeom>
        </p:spPr>
      </p:pic>
    </p:spTree>
    <p:extLst>
      <p:ext uri="{BB962C8B-B14F-4D97-AF65-F5344CB8AC3E}">
        <p14:creationId xmlns:p14="http://schemas.microsoft.com/office/powerpoint/2010/main" val="31961559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24580" name="Text Box 4"/>
          <p:cNvSpPr txBox="1">
            <a:spLocks noChangeArrowheads="1"/>
          </p:cNvSpPr>
          <p:nvPr/>
        </p:nvSpPr>
        <p:spPr bwMode="auto">
          <a:xfrm>
            <a:off x="0" y="1025525"/>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dirty="0" err="1" smtClean="0">
                <a:solidFill>
                  <a:srgbClr val="C00000"/>
                </a:solidFill>
              </a:rPr>
              <a:t>Dịch</a:t>
            </a:r>
            <a:r>
              <a:rPr lang="en-US" altLang="vi-VN" sz="2400" b="1" dirty="0" smtClean="0">
                <a:solidFill>
                  <a:srgbClr val="C00000"/>
                </a:solidFill>
              </a:rPr>
              <a:t> </a:t>
            </a:r>
            <a:r>
              <a:rPr lang="en-US" altLang="vi-VN" sz="2400" b="1" dirty="0" err="1" smtClean="0">
                <a:solidFill>
                  <a:srgbClr val="C00000"/>
                </a:solidFill>
              </a:rPr>
              <a:t>vụ</a:t>
            </a:r>
            <a:r>
              <a:rPr lang="en-US" altLang="vi-VN" sz="2400" b="1" dirty="0" smtClean="0">
                <a:solidFill>
                  <a:srgbClr val="C00000"/>
                </a:solidFill>
              </a:rPr>
              <a:t> </a:t>
            </a:r>
            <a:r>
              <a:rPr lang="en-US" altLang="vi-VN" sz="2400" b="1" dirty="0" err="1" smtClean="0">
                <a:solidFill>
                  <a:srgbClr val="C00000"/>
                </a:solidFill>
              </a:rPr>
              <a:t>tên</a:t>
            </a:r>
            <a:r>
              <a:rPr lang="en-US" altLang="vi-VN" sz="2400" b="1" dirty="0" smtClean="0">
                <a:solidFill>
                  <a:srgbClr val="C00000"/>
                </a:solidFill>
              </a:rPr>
              <a:t> </a:t>
            </a:r>
            <a:r>
              <a:rPr lang="en-US" altLang="vi-VN" sz="2400" b="1" dirty="0" err="1" smtClean="0">
                <a:solidFill>
                  <a:srgbClr val="C00000"/>
                </a:solidFill>
              </a:rPr>
              <a:t>là</a:t>
            </a:r>
            <a:r>
              <a:rPr lang="en-US" altLang="vi-VN" sz="2400" b="1" dirty="0" smtClean="0">
                <a:solidFill>
                  <a:srgbClr val="C00000"/>
                </a:solidFill>
              </a:rPr>
              <a:t> </a:t>
            </a:r>
            <a:r>
              <a:rPr lang="en-US" altLang="vi-VN" sz="2400" b="1" dirty="0" err="1" smtClean="0">
                <a:solidFill>
                  <a:srgbClr val="C00000"/>
                </a:solidFill>
              </a:rPr>
              <a:t>gì</a:t>
            </a:r>
            <a:r>
              <a:rPr lang="en-US" altLang="vi-VN" sz="2400" b="1" dirty="0" smtClean="0">
                <a:solidFill>
                  <a:srgbClr val="C00000"/>
                </a:solidFill>
              </a:rPr>
              <a:t>? </a:t>
            </a:r>
            <a:r>
              <a:rPr lang="en-US" altLang="vi-VN" sz="2400" dirty="0" smtClean="0">
                <a:solidFill>
                  <a:srgbClr val="00B050"/>
                </a:solidFill>
              </a:rPr>
              <a:t>(Name Services)</a:t>
            </a:r>
            <a:endParaRPr lang="en-US" altLang="vi-VN" sz="2400" dirty="0">
              <a:solidFill>
                <a:srgbClr val="00B050"/>
              </a:solidFill>
            </a:endParaRPr>
          </a:p>
        </p:txBody>
      </p:sp>
      <p:sp>
        <p:nvSpPr>
          <p:cNvPr id="10246" name="Text Box 4"/>
          <p:cNvSpPr txBox="1">
            <a:spLocks noChangeArrowheads="1"/>
          </p:cNvSpPr>
          <p:nvPr/>
        </p:nvSpPr>
        <p:spPr bwMode="auto">
          <a:xfrm>
            <a:off x="304800" y="1601788"/>
            <a:ext cx="84582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dirty="0" smtClean="0"/>
              <a:t> </a:t>
            </a:r>
            <a:r>
              <a:rPr lang="vi-VN" altLang="vi-VN" sz="2400" dirty="0" smtClean="0"/>
              <a:t>Địa chỉ không phải là thông tin mạng duy nhất mà máy trạm cần lưu trữ. Họ cũng cần lưu trữ thông tin bảo mật, dữ liệu thư, thông tin về giao diện Ethernet, dịch vụ mạng, nhóm người dùng được phép sử dụng mạng, các dịch vụ được cung cấp trên mạng, v.v. </a:t>
            </a:r>
            <a:endParaRPr lang="en-US" altLang="vi-VN" sz="2400" dirty="0" smtClean="0"/>
          </a:p>
          <a:p>
            <a:pPr algn="just">
              <a:spcBef>
                <a:spcPct val="0"/>
              </a:spcBef>
            </a:pPr>
            <a:r>
              <a:rPr lang="en-US" altLang="vi-VN" sz="2400" dirty="0" smtClean="0"/>
              <a:t> </a:t>
            </a:r>
            <a:r>
              <a:rPr lang="vi-VN" altLang="vi-VN" sz="2400" dirty="0" smtClean="0"/>
              <a:t>Khi các mạng cung cấp nhiều dịch vụ hơn, danh sách sẽ tăng lên</a:t>
            </a:r>
            <a:r>
              <a:rPr lang="en-US" altLang="vi-VN" sz="2400" dirty="0" smtClean="0"/>
              <a:t> </a:t>
            </a:r>
            <a:r>
              <a:rPr lang="en-US" altLang="vi-VN" sz="2400" dirty="0" smtClean="0">
                <a:sym typeface="Wingdings" panose="05000000000000000000" pitchFamily="2" charset="2"/>
              </a:rPr>
              <a:t></a:t>
            </a:r>
            <a:r>
              <a:rPr lang="vi-VN" altLang="vi-VN" sz="2400" dirty="0" smtClean="0"/>
              <a:t> mỗi máy trạm có thể cần giữ toàn bộ tập hợp các tệp tương tự như / etc / hosts hoặc / etc / inet / ipnodes.</a:t>
            </a:r>
            <a:endParaRPr lang="en-US" altLang="vi-VN" sz="2400" dirty="0" smtClean="0"/>
          </a:p>
          <a:p>
            <a:pPr algn="just">
              <a:spcBef>
                <a:spcPct val="0"/>
              </a:spcBef>
            </a:pPr>
            <a:r>
              <a:rPr lang="en-US" altLang="vi-VN" sz="2400" dirty="0"/>
              <a:t> </a:t>
            </a:r>
            <a:r>
              <a:rPr lang="vi-VN" altLang="vi-VN" sz="2400" dirty="0" smtClean="0"/>
              <a:t>Khi thông tin này thay đổi, quản trị viên phải cập nhật thông tin trên mọi máy trạm trong mạng. </a:t>
            </a:r>
            <a:endParaRPr lang="en-US" altLang="vi-VN" sz="2400" dirty="0" smtClean="0"/>
          </a:p>
          <a:p>
            <a:pPr algn="just">
              <a:spcBef>
                <a:spcPct val="0"/>
              </a:spcBef>
              <a:buNone/>
            </a:pPr>
            <a:r>
              <a:rPr lang="vi-VN" altLang="vi-VN" sz="1800" dirty="0" smtClean="0"/>
              <a:t>Trong một mạng nhỏ, điều này đơn giản là tẻ nhạt, nhưng trên một mạng vừa hoặc lớn, công việc không chỉ tốn thời gian mà còn gần như không thể quản lý được.Một dịch vụ thông tin mạng giải quyết vấn đề này. Nó lưu trữ thông tin mạng trên các máy chủ và cung cấp cho bất kỳ máy trạm nào yêu cầu:</a:t>
            </a:r>
            <a:endParaRPr lang="en-US" altLang="vi-VN" sz="2400" dirty="0"/>
          </a:p>
        </p:txBody>
      </p:sp>
      <p:sp>
        <p:nvSpPr>
          <p:cNvPr id="24582"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DỊCH VỤ NAMING</a:t>
            </a:r>
          </a:p>
        </p:txBody>
      </p:sp>
    </p:spTree>
    <p:extLst>
      <p:ext uri="{BB962C8B-B14F-4D97-AF65-F5344CB8AC3E}">
        <p14:creationId xmlns:p14="http://schemas.microsoft.com/office/powerpoint/2010/main" val="10375591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24580" name="Text Box 4"/>
          <p:cNvSpPr txBox="1">
            <a:spLocks noChangeArrowheads="1"/>
          </p:cNvSpPr>
          <p:nvPr/>
        </p:nvSpPr>
        <p:spPr bwMode="auto">
          <a:xfrm>
            <a:off x="0" y="1025525"/>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dirty="0" err="1" smtClean="0">
                <a:solidFill>
                  <a:srgbClr val="C00000"/>
                </a:solidFill>
              </a:rPr>
              <a:t>Dịch</a:t>
            </a:r>
            <a:r>
              <a:rPr lang="en-US" altLang="vi-VN" sz="2400" b="1" dirty="0" smtClean="0">
                <a:solidFill>
                  <a:srgbClr val="C00000"/>
                </a:solidFill>
              </a:rPr>
              <a:t> </a:t>
            </a:r>
            <a:r>
              <a:rPr lang="en-US" altLang="vi-VN" sz="2400" b="1" dirty="0" err="1" smtClean="0">
                <a:solidFill>
                  <a:srgbClr val="C00000"/>
                </a:solidFill>
              </a:rPr>
              <a:t>vụ</a:t>
            </a:r>
            <a:r>
              <a:rPr lang="en-US" altLang="vi-VN" sz="2400" b="1" dirty="0" smtClean="0">
                <a:solidFill>
                  <a:srgbClr val="C00000"/>
                </a:solidFill>
              </a:rPr>
              <a:t> </a:t>
            </a:r>
            <a:r>
              <a:rPr lang="en-US" altLang="vi-VN" sz="2400" b="1" dirty="0" err="1" smtClean="0">
                <a:solidFill>
                  <a:srgbClr val="C00000"/>
                </a:solidFill>
              </a:rPr>
              <a:t>tên</a:t>
            </a:r>
            <a:r>
              <a:rPr lang="en-US" altLang="vi-VN" sz="2400" b="1" dirty="0" smtClean="0">
                <a:solidFill>
                  <a:srgbClr val="C00000"/>
                </a:solidFill>
              </a:rPr>
              <a:t> </a:t>
            </a:r>
            <a:r>
              <a:rPr lang="en-US" altLang="vi-VN" sz="2400" b="1" dirty="0" err="1" smtClean="0">
                <a:solidFill>
                  <a:srgbClr val="C00000"/>
                </a:solidFill>
              </a:rPr>
              <a:t>là</a:t>
            </a:r>
            <a:r>
              <a:rPr lang="en-US" altLang="vi-VN" sz="2400" b="1" dirty="0" smtClean="0">
                <a:solidFill>
                  <a:srgbClr val="C00000"/>
                </a:solidFill>
              </a:rPr>
              <a:t> </a:t>
            </a:r>
            <a:r>
              <a:rPr lang="en-US" altLang="vi-VN" sz="2400" b="1" dirty="0" err="1" smtClean="0">
                <a:solidFill>
                  <a:srgbClr val="C00000"/>
                </a:solidFill>
              </a:rPr>
              <a:t>gì</a:t>
            </a:r>
            <a:r>
              <a:rPr lang="en-US" altLang="vi-VN" sz="2400" b="1" dirty="0" smtClean="0">
                <a:solidFill>
                  <a:srgbClr val="C00000"/>
                </a:solidFill>
              </a:rPr>
              <a:t>? </a:t>
            </a:r>
            <a:r>
              <a:rPr lang="en-US" altLang="vi-VN" sz="2400" dirty="0" smtClean="0">
                <a:solidFill>
                  <a:srgbClr val="00B050"/>
                </a:solidFill>
              </a:rPr>
              <a:t>(Name Services)</a:t>
            </a:r>
            <a:endParaRPr lang="en-US" altLang="vi-VN" sz="2400" dirty="0">
              <a:solidFill>
                <a:srgbClr val="00B050"/>
              </a:solidFill>
            </a:endParaRPr>
          </a:p>
        </p:txBody>
      </p:sp>
      <p:sp>
        <p:nvSpPr>
          <p:cNvPr id="24582"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DỊCH VỤ NAMING</a:t>
            </a:r>
          </a:p>
        </p:txBody>
      </p:sp>
      <p:pic>
        <p:nvPicPr>
          <p:cNvPr id="2" name="Picture 1"/>
          <p:cNvPicPr>
            <a:picLocks noChangeAspect="1"/>
          </p:cNvPicPr>
          <p:nvPr/>
        </p:nvPicPr>
        <p:blipFill>
          <a:blip r:embed="rId4"/>
          <a:stretch>
            <a:fillRect/>
          </a:stretch>
        </p:blipFill>
        <p:spPr>
          <a:xfrm>
            <a:off x="2928937" y="1751013"/>
            <a:ext cx="3286125" cy="2371725"/>
          </a:xfrm>
          <a:prstGeom prst="rect">
            <a:avLst/>
          </a:prstGeom>
        </p:spPr>
      </p:pic>
    </p:spTree>
    <p:extLst>
      <p:ext uri="{BB962C8B-B14F-4D97-AF65-F5344CB8AC3E}">
        <p14:creationId xmlns:p14="http://schemas.microsoft.com/office/powerpoint/2010/main" val="19208678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26628" name="Text Box 4"/>
          <p:cNvSpPr txBox="1">
            <a:spLocks noChangeArrowheads="1"/>
          </p:cNvSpPr>
          <p:nvPr/>
        </p:nvSpPr>
        <p:spPr bwMode="auto">
          <a:xfrm>
            <a:off x="0" y="1025525"/>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dirty="0" err="1">
                <a:solidFill>
                  <a:srgbClr val="C00000"/>
                </a:solidFill>
              </a:rPr>
              <a:t>Các</a:t>
            </a:r>
            <a:r>
              <a:rPr lang="en-US" altLang="vi-VN" sz="2400" b="1" dirty="0">
                <a:solidFill>
                  <a:srgbClr val="C00000"/>
                </a:solidFill>
              </a:rPr>
              <a:t> </a:t>
            </a:r>
            <a:r>
              <a:rPr lang="en-US" altLang="vi-VN" sz="2400" b="1" dirty="0" err="1">
                <a:solidFill>
                  <a:srgbClr val="C00000"/>
                </a:solidFill>
              </a:rPr>
              <a:t>thành</a:t>
            </a:r>
            <a:r>
              <a:rPr lang="en-US" altLang="vi-VN" sz="2400" b="1" dirty="0">
                <a:solidFill>
                  <a:srgbClr val="C00000"/>
                </a:solidFill>
              </a:rPr>
              <a:t> </a:t>
            </a:r>
            <a:r>
              <a:rPr lang="en-US" altLang="vi-VN" sz="2400" b="1" dirty="0" err="1">
                <a:solidFill>
                  <a:srgbClr val="C00000"/>
                </a:solidFill>
              </a:rPr>
              <a:t>phần</a:t>
            </a:r>
            <a:r>
              <a:rPr lang="en-US" altLang="vi-VN" sz="2400" b="1" dirty="0">
                <a:solidFill>
                  <a:srgbClr val="C00000"/>
                </a:solidFill>
              </a:rPr>
              <a:t> </a:t>
            </a:r>
            <a:r>
              <a:rPr lang="en-US" altLang="vi-VN" sz="2400" b="1" dirty="0" err="1">
                <a:solidFill>
                  <a:srgbClr val="C00000"/>
                </a:solidFill>
              </a:rPr>
              <a:t>trong</a:t>
            </a:r>
            <a:r>
              <a:rPr lang="en-US" altLang="vi-VN" sz="2400" b="1" dirty="0">
                <a:solidFill>
                  <a:srgbClr val="C00000"/>
                </a:solidFill>
              </a:rPr>
              <a:t> </a:t>
            </a:r>
            <a:r>
              <a:rPr lang="en-US" altLang="vi-VN" sz="2400" b="1" dirty="0" err="1">
                <a:solidFill>
                  <a:srgbClr val="C00000"/>
                </a:solidFill>
              </a:rPr>
              <a:t>kiến</a:t>
            </a:r>
            <a:r>
              <a:rPr lang="en-US" altLang="vi-VN" sz="2400" b="1" dirty="0">
                <a:solidFill>
                  <a:srgbClr val="C00000"/>
                </a:solidFill>
              </a:rPr>
              <a:t> </a:t>
            </a:r>
            <a:r>
              <a:rPr lang="en-US" altLang="vi-VN" sz="2400" b="1" dirty="0" err="1">
                <a:solidFill>
                  <a:srgbClr val="C00000"/>
                </a:solidFill>
              </a:rPr>
              <a:t>trúc</a:t>
            </a:r>
            <a:r>
              <a:rPr lang="en-US" altLang="vi-VN" sz="2400" b="1" dirty="0">
                <a:solidFill>
                  <a:srgbClr val="C00000"/>
                </a:solidFill>
              </a:rPr>
              <a:t> Name service</a:t>
            </a:r>
          </a:p>
        </p:txBody>
      </p:sp>
      <p:sp>
        <p:nvSpPr>
          <p:cNvPr id="26629"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DỊCH VỤ NAMING</a:t>
            </a:r>
          </a:p>
        </p:txBody>
      </p:sp>
      <p:sp>
        <p:nvSpPr>
          <p:cNvPr id="28" name="Text Box 4"/>
          <p:cNvSpPr txBox="1">
            <a:spLocks noChangeArrowheads="1"/>
          </p:cNvSpPr>
          <p:nvPr/>
        </p:nvSpPr>
        <p:spPr bwMode="auto">
          <a:xfrm>
            <a:off x="304800" y="1601788"/>
            <a:ext cx="8458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vi-VN" sz="2400" dirty="0" err="1" smtClean="0"/>
              <a:t>Dịch</a:t>
            </a:r>
            <a:r>
              <a:rPr lang="en-US" altLang="vi-VN" sz="2400" dirty="0" smtClean="0"/>
              <a:t> </a:t>
            </a:r>
            <a:r>
              <a:rPr lang="en-US" altLang="vi-VN" sz="2400" dirty="0" err="1" smtClean="0"/>
              <a:t>vụ</a:t>
            </a:r>
            <a:r>
              <a:rPr lang="en-US" altLang="vi-VN" sz="2400" dirty="0" smtClean="0"/>
              <a:t> </a:t>
            </a:r>
            <a:r>
              <a:rPr lang="en-US" altLang="vi-VN" sz="2400" dirty="0" err="1" smtClean="0"/>
              <a:t>đặt</a:t>
            </a:r>
            <a:r>
              <a:rPr lang="en-US" altLang="vi-VN" sz="2400" dirty="0" smtClean="0"/>
              <a:t> </a:t>
            </a:r>
            <a:r>
              <a:rPr lang="en-US" altLang="vi-VN" sz="2400" dirty="0" err="1" smtClean="0"/>
              <a:t>tên</a:t>
            </a:r>
            <a:r>
              <a:rPr lang="en-US" altLang="vi-VN" sz="2400" dirty="0" smtClean="0"/>
              <a:t> (Name Services) </a:t>
            </a:r>
            <a:r>
              <a:rPr lang="en-US" altLang="vi-VN" sz="2400" dirty="0" err="1" smtClean="0"/>
              <a:t>là</a:t>
            </a:r>
            <a:r>
              <a:rPr lang="en-US" altLang="vi-VN" sz="2400" dirty="0" smtClean="0"/>
              <a:t> </a:t>
            </a:r>
            <a:r>
              <a:rPr lang="en-US" altLang="vi-VN" sz="2400" dirty="0" err="1" smtClean="0"/>
              <a:t>phần</a:t>
            </a:r>
            <a:r>
              <a:rPr lang="en-US" altLang="vi-VN" sz="2400" dirty="0" smtClean="0"/>
              <a:t> </a:t>
            </a:r>
            <a:r>
              <a:rPr lang="en-US" altLang="vi-VN" sz="2400" dirty="0" err="1" smtClean="0"/>
              <a:t>mềm</a:t>
            </a:r>
            <a:r>
              <a:rPr lang="en-US" altLang="vi-VN" sz="2400" dirty="0" smtClean="0"/>
              <a:t> </a:t>
            </a:r>
            <a:r>
              <a:rPr lang="en-US" altLang="vi-VN" sz="2400" dirty="0" err="1" smtClean="0"/>
              <a:t>hệ</a:t>
            </a:r>
            <a:r>
              <a:rPr lang="en-US" altLang="vi-VN" sz="2400" dirty="0" smtClean="0"/>
              <a:t> </a:t>
            </a:r>
            <a:r>
              <a:rPr lang="en-US" altLang="vi-VN" sz="2400" dirty="0" err="1" smtClean="0"/>
              <a:t>thống</a:t>
            </a:r>
            <a:r>
              <a:rPr lang="en-US" altLang="vi-VN" sz="2400" dirty="0" smtClean="0"/>
              <a:t> </a:t>
            </a:r>
            <a:r>
              <a:rPr lang="en-US" altLang="vi-VN" sz="2400" dirty="0" err="1" smtClean="0"/>
              <a:t>được</a:t>
            </a:r>
            <a:r>
              <a:rPr lang="en-US" altLang="vi-VN" sz="2400" dirty="0" smtClean="0"/>
              <a:t> </a:t>
            </a:r>
            <a:r>
              <a:rPr lang="en-US" altLang="vi-VN" sz="2400" dirty="0" err="1" smtClean="0"/>
              <a:t>viết</a:t>
            </a:r>
            <a:r>
              <a:rPr lang="en-US" altLang="vi-VN" sz="2400" dirty="0" smtClean="0"/>
              <a:t> </a:t>
            </a:r>
            <a:r>
              <a:rPr lang="en-US" altLang="vi-VN" sz="2400" dirty="0" err="1" smtClean="0"/>
              <a:t>theo</a:t>
            </a:r>
            <a:r>
              <a:rPr lang="en-US" altLang="vi-VN" sz="2400" dirty="0" smtClean="0"/>
              <a:t> </a:t>
            </a:r>
            <a:r>
              <a:rPr lang="en-US" altLang="vi-VN" sz="2400" dirty="0" err="1" smtClean="0"/>
              <a:t>mô</a:t>
            </a:r>
            <a:r>
              <a:rPr lang="en-US" altLang="vi-VN" sz="2400" dirty="0" smtClean="0"/>
              <a:t> </a:t>
            </a:r>
            <a:r>
              <a:rPr lang="en-US" altLang="vi-VN" sz="2400" dirty="0" err="1" smtClean="0"/>
              <a:t>hình</a:t>
            </a:r>
            <a:r>
              <a:rPr lang="en-US" altLang="vi-VN" sz="2400" dirty="0" smtClean="0"/>
              <a:t> Client- Server, </a:t>
            </a:r>
            <a:r>
              <a:rPr lang="en-US" altLang="vi-VN" sz="2400" dirty="0" err="1" smtClean="0"/>
              <a:t>được</a:t>
            </a:r>
            <a:r>
              <a:rPr lang="en-US" altLang="vi-VN" sz="2400" dirty="0" smtClean="0"/>
              <a:t> </a:t>
            </a:r>
            <a:r>
              <a:rPr lang="en-US" altLang="vi-VN" sz="2400" dirty="0" err="1" smtClean="0"/>
              <a:t>cài</a:t>
            </a:r>
            <a:r>
              <a:rPr lang="en-US" altLang="vi-VN" sz="2400" dirty="0" smtClean="0"/>
              <a:t> </a:t>
            </a:r>
            <a:r>
              <a:rPr lang="en-US" altLang="vi-VN" sz="2400" dirty="0" err="1" smtClean="0"/>
              <a:t>đặt</a:t>
            </a:r>
            <a:r>
              <a:rPr lang="en-US" altLang="vi-VN" sz="2400" dirty="0" smtClean="0"/>
              <a:t> ở </a:t>
            </a:r>
            <a:r>
              <a:rPr lang="en-US" altLang="vi-VN" sz="2400" dirty="0" err="1" smtClean="0"/>
              <a:t>trên</a:t>
            </a:r>
            <a:r>
              <a:rPr lang="en-US" altLang="vi-VN" sz="2400" dirty="0" smtClean="0"/>
              <a:t> </a:t>
            </a:r>
            <a:r>
              <a:rPr lang="en-US" altLang="vi-VN" sz="2400" dirty="0" err="1" smtClean="0"/>
              <a:t>các</a:t>
            </a:r>
            <a:r>
              <a:rPr lang="en-US" altLang="vi-VN" sz="2400" dirty="0" smtClean="0"/>
              <a:t> </a:t>
            </a:r>
            <a:r>
              <a:rPr lang="en-US" altLang="vi-VN" sz="2400" dirty="0" err="1" smtClean="0"/>
              <a:t>hệ</a:t>
            </a:r>
            <a:r>
              <a:rPr lang="en-US" altLang="vi-VN" sz="2400" dirty="0" smtClean="0"/>
              <a:t> </a:t>
            </a:r>
            <a:r>
              <a:rPr lang="en-US" altLang="vi-VN" sz="2400" dirty="0" err="1" smtClean="0"/>
              <a:t>điều</a:t>
            </a:r>
            <a:r>
              <a:rPr lang="en-US" altLang="vi-VN" sz="2400" dirty="0" smtClean="0"/>
              <a:t> </a:t>
            </a:r>
            <a:r>
              <a:rPr lang="en-US" altLang="vi-VN" sz="2400" dirty="0" err="1" smtClean="0"/>
              <a:t>hành</a:t>
            </a:r>
            <a:r>
              <a:rPr lang="en-US" altLang="vi-VN" sz="2400" dirty="0" smtClean="0"/>
              <a:t> Server. </a:t>
            </a:r>
            <a:r>
              <a:rPr lang="en-US" altLang="vi-VN" sz="2400" dirty="0" err="1" smtClean="0"/>
              <a:t>Cấu</a:t>
            </a:r>
            <a:r>
              <a:rPr lang="en-US" altLang="vi-VN" sz="2400" dirty="0" smtClean="0"/>
              <a:t> </a:t>
            </a:r>
            <a:r>
              <a:rPr lang="en-US" altLang="vi-VN" sz="2400" dirty="0" err="1" smtClean="0"/>
              <a:t>trúc</a:t>
            </a:r>
            <a:r>
              <a:rPr lang="en-US" altLang="vi-VN" sz="2400" dirty="0" smtClean="0"/>
              <a:t> </a:t>
            </a:r>
            <a:r>
              <a:rPr lang="en-US" altLang="vi-VN" sz="2400" dirty="0" err="1" smtClean="0"/>
              <a:t>như</a:t>
            </a:r>
            <a:r>
              <a:rPr lang="en-US" altLang="vi-VN" sz="2400" dirty="0" smtClean="0"/>
              <a:t> </a:t>
            </a:r>
            <a:r>
              <a:rPr lang="en-US" altLang="vi-VN" sz="2400" dirty="0" err="1" smtClean="0"/>
              <a:t>sau</a:t>
            </a:r>
            <a:r>
              <a:rPr lang="en-US" altLang="vi-VN" sz="2400" dirty="0" smtClean="0"/>
              <a:t>:</a:t>
            </a:r>
          </a:p>
          <a:p>
            <a:pPr>
              <a:spcBef>
                <a:spcPct val="0"/>
              </a:spcBef>
            </a:pPr>
            <a:r>
              <a:rPr lang="en-US" altLang="vi-VN" sz="2400" b="1" dirty="0" smtClean="0"/>
              <a:t>Name </a:t>
            </a:r>
            <a:r>
              <a:rPr lang="en-US" altLang="vi-VN" sz="2400" b="1" dirty="0"/>
              <a:t>agent </a:t>
            </a:r>
            <a:endParaRPr lang="en-US" altLang="vi-VN" sz="2400" dirty="0"/>
          </a:p>
          <a:p>
            <a:pPr>
              <a:spcBef>
                <a:spcPct val="0"/>
              </a:spcBef>
              <a:buFontTx/>
              <a:buNone/>
            </a:pPr>
            <a:r>
              <a:rPr lang="en-US" altLang="vi-VN" sz="2400" dirty="0" err="1"/>
              <a:t>Cung</a:t>
            </a:r>
            <a:r>
              <a:rPr lang="en-US" altLang="vi-VN" sz="2400" dirty="0"/>
              <a:t> </a:t>
            </a:r>
            <a:r>
              <a:rPr lang="en-US" altLang="vi-VN" sz="2400" dirty="0" err="1"/>
              <a:t>cấp</a:t>
            </a:r>
            <a:r>
              <a:rPr lang="en-US" altLang="vi-VN" sz="2400" dirty="0"/>
              <a:t> </a:t>
            </a:r>
            <a:r>
              <a:rPr lang="en-US" altLang="vi-VN" sz="2400" dirty="0" err="1"/>
              <a:t>giao</a:t>
            </a:r>
            <a:r>
              <a:rPr lang="en-US" altLang="vi-VN" sz="2400" dirty="0"/>
              <a:t> </a:t>
            </a:r>
            <a:r>
              <a:rPr lang="en-US" altLang="vi-VN" sz="2400" dirty="0" err="1"/>
              <a:t>diện</a:t>
            </a:r>
            <a:r>
              <a:rPr lang="en-US" altLang="vi-VN" sz="2400" dirty="0"/>
              <a:t> (interface) </a:t>
            </a:r>
            <a:r>
              <a:rPr lang="en-US" altLang="vi-VN" sz="2400" dirty="0" err="1"/>
              <a:t>giữa</a:t>
            </a:r>
            <a:r>
              <a:rPr lang="en-US" altLang="vi-VN" sz="2400" dirty="0"/>
              <a:t> Name service </a:t>
            </a:r>
            <a:r>
              <a:rPr lang="en-US" altLang="vi-VN" sz="2400" dirty="0" err="1"/>
              <a:t>và</a:t>
            </a:r>
            <a:r>
              <a:rPr lang="en-US" altLang="vi-VN" sz="2400" dirty="0"/>
              <a:t> Client</a:t>
            </a:r>
          </a:p>
          <a:p>
            <a:pPr>
              <a:spcBef>
                <a:spcPct val="0"/>
              </a:spcBef>
              <a:buFontTx/>
              <a:buNone/>
            </a:pPr>
            <a:r>
              <a:rPr lang="en-US" altLang="vi-VN" sz="2400" dirty="0" err="1"/>
              <a:t>Được</a:t>
            </a:r>
            <a:r>
              <a:rPr lang="en-US" altLang="vi-VN" sz="2400" dirty="0"/>
              <a:t> </a:t>
            </a:r>
            <a:r>
              <a:rPr lang="en-US" altLang="vi-VN" sz="2400" dirty="0" err="1"/>
              <a:t>chỉ</a:t>
            </a:r>
            <a:r>
              <a:rPr lang="en-US" altLang="vi-VN" sz="2400" dirty="0"/>
              <a:t> </a:t>
            </a:r>
            <a:r>
              <a:rPr lang="en-US" altLang="vi-VN" sz="2400" dirty="0" err="1"/>
              <a:t>huy</a:t>
            </a:r>
            <a:r>
              <a:rPr lang="en-US" altLang="vi-VN" sz="2400" dirty="0"/>
              <a:t> </a:t>
            </a:r>
            <a:r>
              <a:rPr lang="en-US" altLang="vi-VN" sz="2400" dirty="0" err="1"/>
              <a:t>bởi</a:t>
            </a:r>
            <a:r>
              <a:rPr lang="en-US" altLang="vi-VN" sz="2400" dirty="0"/>
              <a:t> Name server </a:t>
            </a:r>
            <a:r>
              <a:rPr lang="en-US" altLang="vi-VN" sz="2400" dirty="0" err="1"/>
              <a:t>để</a:t>
            </a:r>
            <a:r>
              <a:rPr lang="en-US" altLang="vi-VN" sz="2400" dirty="0"/>
              <a:t> </a:t>
            </a:r>
            <a:r>
              <a:rPr lang="en-US" altLang="vi-VN" sz="2400" dirty="0" err="1"/>
              <a:t>tạo</a:t>
            </a:r>
            <a:r>
              <a:rPr lang="en-US" altLang="vi-VN" sz="2400" dirty="0"/>
              <a:t> hay </a:t>
            </a:r>
            <a:r>
              <a:rPr lang="en-US" altLang="vi-VN" sz="2400" dirty="0" err="1"/>
              <a:t>tìm</a:t>
            </a:r>
            <a:r>
              <a:rPr lang="en-US" altLang="vi-VN" sz="2400" dirty="0"/>
              <a:t> </a:t>
            </a:r>
            <a:r>
              <a:rPr lang="en-US" altLang="vi-VN" sz="2400" dirty="0" err="1"/>
              <a:t>kiếm</a:t>
            </a:r>
            <a:r>
              <a:rPr lang="en-US" altLang="vi-VN" sz="2400" dirty="0"/>
              <a:t> </a:t>
            </a:r>
            <a:r>
              <a:rPr lang="en-US" altLang="vi-VN" sz="2400" dirty="0" err="1"/>
              <a:t>tên</a:t>
            </a:r>
            <a:endParaRPr lang="en-US" altLang="vi-VN" sz="2400" dirty="0"/>
          </a:p>
        </p:txBody>
      </p:sp>
      <p:pic>
        <p:nvPicPr>
          <p:cNvPr id="26631"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8612" y="3910112"/>
            <a:ext cx="3406775" cy="2776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12294" name="Text Box 4"/>
          <p:cNvSpPr txBox="1">
            <a:spLocks noChangeArrowheads="1"/>
          </p:cNvSpPr>
          <p:nvPr/>
        </p:nvSpPr>
        <p:spPr bwMode="auto">
          <a:xfrm>
            <a:off x="304800" y="1601788"/>
            <a:ext cx="84582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vi-VN" sz="2400" b="1"/>
              <a:t>Name Server </a:t>
            </a:r>
          </a:p>
          <a:p>
            <a:pPr>
              <a:spcBef>
                <a:spcPct val="0"/>
              </a:spcBef>
              <a:buFontTx/>
              <a:buNone/>
            </a:pPr>
            <a:r>
              <a:rPr lang="en-US" altLang="vi-VN" sz="2400"/>
              <a:t> - Quản lý thông tin và thực hiện các chức năng ánh xạ giữa tên và đối tượng</a:t>
            </a:r>
          </a:p>
          <a:p>
            <a:pPr>
              <a:spcBef>
                <a:spcPct val="0"/>
              </a:spcBef>
              <a:buFontTx/>
              <a:buNone/>
            </a:pPr>
            <a:r>
              <a:rPr lang="en-US" altLang="vi-VN" sz="2400"/>
              <a:t>  - liên kết với các Name server khác</a:t>
            </a:r>
          </a:p>
          <a:p>
            <a:pPr>
              <a:spcBef>
                <a:spcPct val="0"/>
              </a:spcBef>
              <a:buFontTx/>
              <a:buNone/>
            </a:pPr>
            <a:r>
              <a:rPr lang="en-US" altLang="vi-VN" sz="2400"/>
              <a:t>  - Cung cấp giao diện (interface) cho Name agent</a:t>
            </a:r>
          </a:p>
          <a:p>
            <a:pPr>
              <a:spcBef>
                <a:spcPct val="0"/>
              </a:spcBef>
            </a:pPr>
            <a:r>
              <a:rPr lang="en-US" altLang="vi-VN" sz="2400" b="1"/>
              <a:t>Các hoạt động của Name Service </a:t>
            </a:r>
          </a:p>
          <a:p>
            <a:pPr>
              <a:spcBef>
                <a:spcPct val="0"/>
              </a:spcBef>
              <a:buFontTx/>
              <a:buNone/>
            </a:pPr>
            <a:r>
              <a:rPr lang="en-US" altLang="vi-VN" sz="2400"/>
              <a:t>  - Thay đổi danh mục : thêm, xoá, thay đổi các thông tin </a:t>
            </a:r>
          </a:p>
          <a:p>
            <a:pPr>
              <a:spcBef>
                <a:spcPct val="0"/>
              </a:spcBef>
              <a:buFontTx/>
              <a:buNone/>
            </a:pPr>
            <a:r>
              <a:rPr lang="en-US" altLang="vi-VN" sz="2400"/>
              <a:t>  - Yêu cầu : Đọc, tìm kiếm, liệt kê </a:t>
            </a:r>
          </a:p>
          <a:p>
            <a:pPr>
              <a:spcBef>
                <a:spcPct val="0"/>
              </a:spcBef>
              <a:buFontTx/>
              <a:buNone/>
            </a:pPr>
            <a:r>
              <a:rPr lang="en-US" altLang="vi-VN" sz="2400"/>
              <a:t>  - Quản lý : Phân quyền cho việc cập nhật</a:t>
            </a:r>
          </a:p>
          <a:p>
            <a:pPr>
              <a:spcBef>
                <a:spcPct val="0"/>
              </a:spcBef>
              <a:buFontTx/>
              <a:buNone/>
            </a:pPr>
            <a:r>
              <a:rPr lang="en-US" altLang="vi-VN" sz="2400"/>
              <a:t>  - Xác nhận (authentication)</a:t>
            </a:r>
          </a:p>
          <a:p>
            <a:pPr>
              <a:spcBef>
                <a:spcPct val="0"/>
              </a:spcBef>
              <a:buFontTx/>
              <a:buNone/>
            </a:pPr>
            <a:r>
              <a:rPr lang="en-US" altLang="vi-VN" sz="2400"/>
              <a:t>  - Mở rộng Name space</a:t>
            </a:r>
          </a:p>
          <a:p>
            <a:pPr>
              <a:spcBef>
                <a:spcPct val="0"/>
              </a:spcBef>
              <a:buFontTx/>
              <a:buNone/>
            </a:pPr>
            <a:r>
              <a:rPr lang="en-US" altLang="vi-VN" sz="2400">
                <a:solidFill>
                  <a:srgbClr val="660033"/>
                </a:solidFill>
                <a:ea typeface="ＭＳ Ｐゴシック" panose="020B0600070205080204" pitchFamily="34" charset="-128"/>
              </a:rPr>
              <a:t>	</a:t>
            </a:r>
            <a:endParaRPr lang="en-US" altLang="vi-VN" sz="2400"/>
          </a:p>
        </p:txBody>
      </p:sp>
      <p:sp>
        <p:nvSpPr>
          <p:cNvPr id="28677"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DỊCH VỤ NAMING</a:t>
            </a:r>
          </a:p>
        </p:txBody>
      </p:sp>
      <p:sp>
        <p:nvSpPr>
          <p:cNvPr id="28678" name="Text Box 4"/>
          <p:cNvSpPr txBox="1">
            <a:spLocks noChangeArrowheads="1"/>
          </p:cNvSpPr>
          <p:nvPr/>
        </p:nvSpPr>
        <p:spPr bwMode="auto">
          <a:xfrm>
            <a:off x="0" y="1025525"/>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Các thành phần trong kiến trúc Name service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8" name="Text Box 4"/>
          <p:cNvSpPr txBox="1">
            <a:spLocks noChangeArrowheads="1"/>
          </p:cNvSpPr>
          <p:nvPr/>
        </p:nvSpPr>
        <p:spPr bwMode="auto">
          <a:xfrm>
            <a:off x="304800" y="1601788"/>
            <a:ext cx="8458200"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marL="231775" indent="-231775" algn="just">
              <a:buFontTx/>
              <a:buChar char="•"/>
              <a:defRPr/>
            </a:pPr>
            <a:r>
              <a:rPr lang="en-US" sz="2400" b="1" smtClean="0"/>
              <a:t>Kiến trúc Name Server</a:t>
            </a:r>
          </a:p>
          <a:p>
            <a:pPr algn="just">
              <a:defRPr/>
            </a:pPr>
            <a:r>
              <a:rPr lang="en-US" sz="2400" b="1" smtClean="0">
                <a:ea typeface="ＭＳ Ｐゴシック" pitchFamily="34" charset="-128"/>
              </a:rPr>
              <a:t> - </a:t>
            </a:r>
            <a:r>
              <a:rPr lang="en-US" sz="2400"/>
              <a:t>Name Resolution: ánh xạ giữa tên </a:t>
            </a:r>
            <a:endParaRPr lang="en-US" sz="2400" smtClean="0"/>
          </a:p>
          <a:p>
            <a:pPr algn="just">
              <a:defRPr/>
            </a:pPr>
            <a:r>
              <a:rPr lang="en-US" sz="2400" smtClean="0"/>
              <a:t>và </a:t>
            </a:r>
            <a:r>
              <a:rPr lang="en-US" sz="2400"/>
              <a:t>đối tượng </a:t>
            </a:r>
            <a:endParaRPr lang="en-US" sz="2400" smtClean="0"/>
          </a:p>
          <a:p>
            <a:pPr algn="just">
              <a:defRPr/>
            </a:pPr>
            <a:r>
              <a:rPr lang="en-US" sz="2400" b="1">
                <a:ea typeface="ＭＳ Ｐゴシック" pitchFamily="34" charset="-128"/>
              </a:rPr>
              <a:t> </a:t>
            </a:r>
            <a:r>
              <a:rPr lang="en-US" sz="2400" b="1" smtClean="0">
                <a:ea typeface="ＭＳ Ｐゴシック" pitchFamily="34" charset="-128"/>
              </a:rPr>
              <a:t>- </a:t>
            </a:r>
            <a:r>
              <a:rPr lang="en-US" sz="2400"/>
              <a:t>Caching: lưu trữ các thông tin giúp </a:t>
            </a:r>
            <a:endParaRPr lang="en-US" sz="2400" smtClean="0"/>
          </a:p>
          <a:p>
            <a:pPr algn="just">
              <a:defRPr/>
            </a:pPr>
            <a:r>
              <a:rPr lang="en-US" sz="2400" smtClean="0"/>
              <a:t>cho </a:t>
            </a:r>
            <a:r>
              <a:rPr lang="en-US" sz="2400"/>
              <a:t>việc truy xuất hiệu quả </a:t>
            </a:r>
            <a:r>
              <a:rPr lang="en-US" sz="2400" smtClean="0"/>
              <a:t>hơn</a:t>
            </a:r>
          </a:p>
          <a:p>
            <a:pPr algn="just">
              <a:defRPr/>
            </a:pPr>
            <a:r>
              <a:rPr lang="en-US" sz="2400" b="1">
                <a:ea typeface="ＭＳ Ｐゴシック" pitchFamily="34" charset="-128"/>
              </a:rPr>
              <a:t> </a:t>
            </a:r>
            <a:r>
              <a:rPr lang="en-US" sz="2400" b="1" smtClean="0">
                <a:ea typeface="ＭＳ Ｐゴシック" pitchFamily="34" charset="-128"/>
              </a:rPr>
              <a:t>- </a:t>
            </a:r>
            <a:r>
              <a:rPr lang="en-US" sz="2400"/>
              <a:t>Replicated data </a:t>
            </a:r>
            <a:r>
              <a:rPr lang="en-US" sz="2400" smtClean="0"/>
              <a:t>management : </a:t>
            </a:r>
          </a:p>
          <a:p>
            <a:pPr algn="just">
              <a:defRPr/>
            </a:pPr>
            <a:r>
              <a:rPr lang="en-US" sz="2400" smtClean="0"/>
              <a:t>quản </a:t>
            </a:r>
            <a:r>
              <a:rPr lang="en-US" sz="2400"/>
              <a:t>lý bản </a:t>
            </a:r>
            <a:r>
              <a:rPr lang="en-US" sz="2400" smtClean="0"/>
              <a:t>sao</a:t>
            </a:r>
          </a:p>
          <a:p>
            <a:pPr algn="just">
              <a:defRPr/>
            </a:pPr>
            <a:r>
              <a:rPr lang="en-US" sz="2400" b="1">
                <a:ea typeface="ＭＳ Ｐゴシック" pitchFamily="34" charset="-128"/>
              </a:rPr>
              <a:t> </a:t>
            </a:r>
            <a:r>
              <a:rPr lang="en-US" sz="2400" b="1" smtClean="0">
                <a:ea typeface="ＭＳ Ｐゴシック" pitchFamily="34" charset="-128"/>
              </a:rPr>
              <a:t>- </a:t>
            </a:r>
            <a:r>
              <a:rPr lang="en-US" sz="2400" smtClean="0"/>
              <a:t>Communication</a:t>
            </a:r>
            <a:r>
              <a:rPr lang="en-US" sz="2400"/>
              <a:t>: truyền thông </a:t>
            </a:r>
            <a:endParaRPr lang="en-US" sz="2400" smtClean="0"/>
          </a:p>
          <a:p>
            <a:pPr algn="just">
              <a:defRPr/>
            </a:pPr>
            <a:r>
              <a:rPr lang="en-US" sz="2400" smtClean="0"/>
              <a:t>giữa </a:t>
            </a:r>
            <a:r>
              <a:rPr lang="en-US" sz="2400"/>
              <a:t>các agent và name server, hoặc giữa các name server với </a:t>
            </a:r>
            <a:r>
              <a:rPr lang="en-US" sz="2400" smtClean="0"/>
              <a:t>nhau</a:t>
            </a:r>
          </a:p>
          <a:p>
            <a:pPr algn="just">
              <a:defRPr/>
            </a:pPr>
            <a:r>
              <a:rPr lang="en-US" sz="2400" b="1">
                <a:ea typeface="ＭＳ Ｐゴシック" pitchFamily="34" charset="-128"/>
              </a:rPr>
              <a:t> </a:t>
            </a:r>
            <a:r>
              <a:rPr lang="en-US" sz="2400" b="1" smtClean="0">
                <a:ea typeface="ＭＳ Ｐゴシック" pitchFamily="34" charset="-128"/>
              </a:rPr>
              <a:t> - </a:t>
            </a:r>
            <a:r>
              <a:rPr lang="en-US" sz="2400"/>
              <a:t>Database: quản lý các thông tin cục bộ</a:t>
            </a:r>
            <a:r>
              <a:rPr lang="en-US" sz="2400" b="1" smtClean="0">
                <a:ea typeface="ＭＳ Ｐゴシック" pitchFamily="34" charset="-128"/>
              </a:rPr>
              <a:t>  </a:t>
            </a:r>
            <a:endParaRPr lang="en-US" sz="2400" b="1">
              <a:ea typeface="ＭＳ Ｐゴシック" pitchFamily="34" charset="-128"/>
            </a:endParaRPr>
          </a:p>
          <a:p>
            <a:pPr marL="231775" indent="-231775" algn="just">
              <a:buFontTx/>
              <a:buChar char="•"/>
              <a:defRPr/>
            </a:pPr>
            <a:endParaRPr lang="en-US" sz="2400" b="1" smtClean="0">
              <a:ea typeface="ＭＳ Ｐゴシック" pitchFamily="34" charset="-128"/>
            </a:endParaRPr>
          </a:p>
          <a:p>
            <a:pPr marL="231775" indent="-231775" algn="just">
              <a:buFontTx/>
              <a:buChar char="•"/>
              <a:defRPr/>
            </a:pPr>
            <a:endParaRPr lang="en-US" sz="2400" b="1" smtClean="0">
              <a:ea typeface="ＭＳ Ｐゴシック" pitchFamily="34" charset="-128"/>
            </a:endParaRPr>
          </a:p>
        </p:txBody>
      </p:sp>
      <p:sp>
        <p:nvSpPr>
          <p:cNvPr id="30725"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DỊCH VỤ NAMING</a:t>
            </a:r>
          </a:p>
        </p:txBody>
      </p:sp>
      <p:sp>
        <p:nvSpPr>
          <p:cNvPr id="30726" name="Text Box 4"/>
          <p:cNvSpPr txBox="1">
            <a:spLocks noChangeArrowheads="1"/>
          </p:cNvSpPr>
          <p:nvPr/>
        </p:nvSpPr>
        <p:spPr bwMode="auto">
          <a:xfrm>
            <a:off x="0" y="1025525"/>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Các thành phần trong kiến trúc Name service</a:t>
            </a:r>
          </a:p>
        </p:txBody>
      </p:sp>
      <p:pic>
        <p:nvPicPr>
          <p:cNvPr id="307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8175" y="1905000"/>
            <a:ext cx="271780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32772" name="Text Box 4"/>
          <p:cNvSpPr txBox="1">
            <a:spLocks noChangeArrowheads="1"/>
          </p:cNvSpPr>
          <p:nvPr/>
        </p:nvSpPr>
        <p:spPr bwMode="auto">
          <a:xfrm>
            <a:off x="0" y="1025525"/>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ea typeface="ＭＳ Ｐゴシック" panose="020B0600070205080204" pitchFamily="34" charset="-128"/>
              </a:rPr>
              <a:t>IP Domain Names</a:t>
            </a:r>
            <a:endParaRPr lang="en-US" altLang="vi-VN" sz="2400" b="1">
              <a:solidFill>
                <a:srgbClr val="C00000"/>
              </a:solidFill>
            </a:endParaRPr>
          </a:p>
        </p:txBody>
      </p:sp>
      <p:sp>
        <p:nvSpPr>
          <p:cNvPr id="9" name="Text Box 4"/>
          <p:cNvSpPr txBox="1">
            <a:spLocks noChangeArrowheads="1"/>
          </p:cNvSpPr>
          <p:nvPr/>
        </p:nvSpPr>
        <p:spPr bwMode="auto">
          <a:xfrm>
            <a:off x="304800" y="1601788"/>
            <a:ext cx="84582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dirty="0"/>
              <a:t> </a:t>
            </a:r>
            <a:r>
              <a:rPr lang="en-US" altLang="vi-VN" sz="2400" dirty="0" err="1"/>
              <a:t>Để</a:t>
            </a:r>
            <a:r>
              <a:rPr lang="en-US" altLang="vi-VN" sz="2400" dirty="0"/>
              <a:t> </a:t>
            </a:r>
            <a:r>
              <a:rPr lang="en-US" altLang="vi-VN" sz="2400" dirty="0" err="1"/>
              <a:t>giúp</a:t>
            </a:r>
            <a:r>
              <a:rPr lang="en-US" altLang="vi-VN" sz="2400" dirty="0"/>
              <a:t> </a:t>
            </a:r>
            <a:r>
              <a:rPr lang="en-US" altLang="vi-VN" sz="2400" dirty="0" err="1"/>
              <a:t>cho</a:t>
            </a:r>
            <a:r>
              <a:rPr lang="en-US" altLang="vi-VN" sz="2400" dirty="0"/>
              <a:t> con </a:t>
            </a:r>
            <a:r>
              <a:rPr lang="en-US" altLang="vi-VN" sz="2400" dirty="0" err="1"/>
              <a:t>người</a:t>
            </a:r>
            <a:r>
              <a:rPr lang="en-US" altLang="vi-VN" sz="2400" dirty="0"/>
              <a:t> </a:t>
            </a:r>
            <a:r>
              <a:rPr lang="en-US" altLang="vi-VN" sz="2400" dirty="0" err="1"/>
              <a:t>có</a:t>
            </a:r>
            <a:r>
              <a:rPr lang="en-US" altLang="vi-VN" sz="2400" dirty="0"/>
              <a:t> </a:t>
            </a:r>
            <a:r>
              <a:rPr lang="en-US" altLang="vi-VN" sz="2400" dirty="0" err="1"/>
              <a:t>thể</a:t>
            </a:r>
            <a:r>
              <a:rPr lang="en-US" altLang="vi-VN" sz="2400" dirty="0"/>
              <a:t> </a:t>
            </a:r>
            <a:r>
              <a:rPr lang="en-US" altLang="vi-VN" sz="2400" dirty="0" err="1"/>
              <a:t>đọc</a:t>
            </a:r>
            <a:r>
              <a:rPr lang="en-US" altLang="vi-VN" sz="2400" dirty="0"/>
              <a:t> </a:t>
            </a:r>
            <a:r>
              <a:rPr lang="en-US" altLang="vi-VN" sz="2400" dirty="0" err="1"/>
              <a:t>được</a:t>
            </a:r>
            <a:r>
              <a:rPr lang="en-US" altLang="vi-VN" sz="2400" dirty="0"/>
              <a:t> </a:t>
            </a:r>
            <a:r>
              <a:rPr lang="en-US" altLang="vi-VN" sz="2400" dirty="0" err="1"/>
              <a:t>các</a:t>
            </a:r>
            <a:r>
              <a:rPr lang="en-US" altLang="vi-VN" sz="2400" dirty="0"/>
              <a:t> names </a:t>
            </a:r>
            <a:r>
              <a:rPr lang="en-US" altLang="vi-VN" sz="2400" dirty="0" err="1"/>
              <a:t>trên</a:t>
            </a:r>
            <a:r>
              <a:rPr lang="en-US" altLang="vi-VN" sz="2400" dirty="0"/>
              <a:t> </a:t>
            </a:r>
            <a:r>
              <a:rPr lang="en-US" altLang="vi-VN" sz="2400" dirty="0" err="1"/>
              <a:t>úng</a:t>
            </a:r>
            <a:r>
              <a:rPr lang="en-US" altLang="vi-VN" sz="2400" dirty="0"/>
              <a:t> </a:t>
            </a:r>
            <a:r>
              <a:rPr lang="en-US" altLang="vi-VN" sz="2400" dirty="0" err="1"/>
              <a:t>dụng</a:t>
            </a:r>
            <a:r>
              <a:rPr lang="en-US" altLang="vi-VN" sz="2400" dirty="0"/>
              <a:t> IP </a:t>
            </a:r>
          </a:p>
          <a:p>
            <a:pPr algn="just">
              <a:spcBef>
                <a:spcPct val="0"/>
              </a:spcBef>
              <a:buFontTx/>
              <a:buNone/>
            </a:pPr>
            <a:r>
              <a:rPr lang="en-US" altLang="vi-VN" sz="2400" dirty="0"/>
              <a:t>  - </a:t>
            </a:r>
            <a:r>
              <a:rPr lang="en-US" altLang="vi-VN" sz="2400" dirty="0" err="1"/>
              <a:t>Ví</a:t>
            </a:r>
            <a:r>
              <a:rPr lang="en-US" altLang="vi-VN" sz="2400" dirty="0"/>
              <a:t> </a:t>
            </a:r>
            <a:r>
              <a:rPr lang="en-US" altLang="vi-VN" sz="2400" dirty="0" err="1" smtClean="0"/>
              <a:t>dụ</a:t>
            </a:r>
            <a:r>
              <a:rPr lang="en-US" altLang="vi-VN" sz="2400" dirty="0" smtClean="0"/>
              <a:t>: </a:t>
            </a:r>
            <a:r>
              <a:rPr lang="en-US" altLang="vi-VN" sz="2400" dirty="0" err="1"/>
              <a:t>tên</a:t>
            </a:r>
            <a:r>
              <a:rPr lang="en-US" altLang="vi-VN" sz="2400" dirty="0"/>
              <a:t> dtu.edu.vn </a:t>
            </a:r>
            <a:r>
              <a:rPr lang="en-US" altLang="vi-VN" sz="2400" dirty="0" err="1"/>
              <a:t>là</a:t>
            </a:r>
            <a:r>
              <a:rPr lang="en-US" altLang="vi-VN" sz="2400" dirty="0"/>
              <a:t> </a:t>
            </a:r>
            <a:r>
              <a:rPr lang="en-US" altLang="vi-VN" sz="2400" dirty="0" err="1"/>
              <a:t>gì</a:t>
            </a:r>
            <a:r>
              <a:rPr lang="en-US" altLang="vi-VN" sz="2400" dirty="0"/>
              <a:t> ? </a:t>
            </a:r>
          </a:p>
          <a:p>
            <a:pPr algn="just">
              <a:spcBef>
                <a:spcPct val="0"/>
              </a:spcBef>
            </a:pPr>
            <a:r>
              <a:rPr lang="en-US" altLang="vi-VN" sz="2400" dirty="0" err="1">
                <a:ea typeface="ＭＳ Ｐゴシック" panose="020B0600070205080204" pitchFamily="34" charset="-128"/>
              </a:rPr>
              <a:t>Lược</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đồ</a:t>
            </a:r>
            <a:r>
              <a:rPr lang="en-US" altLang="vi-VN" sz="2400" dirty="0">
                <a:ea typeface="ＭＳ Ｐゴシック" panose="020B0600070205080204" pitchFamily="34" charset="-128"/>
              </a:rPr>
              <a:t> naming </a:t>
            </a:r>
            <a:r>
              <a:rPr lang="en-US" altLang="vi-VN" sz="2400" dirty="0" err="1">
                <a:ea typeface="ＭＳ Ｐゴシック" panose="020B0600070205080204" pitchFamily="34" charset="-128"/>
              </a:rPr>
              <a:t>phân</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cấp</a:t>
            </a:r>
            <a:r>
              <a:rPr lang="en-US" altLang="vi-VN" sz="2400" dirty="0">
                <a:ea typeface="ＭＳ Ｐゴシック" panose="020B0600070205080204" pitchFamily="34" charset="-128"/>
              </a:rPr>
              <a:t> (Hierarchical naming scheme)</a:t>
            </a:r>
          </a:p>
          <a:p>
            <a:pPr algn="just">
              <a:spcBef>
                <a:spcPct val="0"/>
              </a:spcBef>
              <a:buFontTx/>
              <a:buNone/>
            </a:pPr>
            <a:r>
              <a:rPr lang="en-US" altLang="vi-VN" sz="2400" dirty="0"/>
              <a:t>  - </a:t>
            </a:r>
            <a:r>
              <a:rPr lang="vi-VN" altLang="vi-VN" sz="2400" dirty="0"/>
              <a:t>Không có liên quan đến địa chỉ IP hoặc lớp mạng</a:t>
            </a:r>
            <a:endParaRPr lang="en-US" altLang="vi-VN" sz="2400" dirty="0"/>
          </a:p>
          <a:p>
            <a:pPr algn="just">
              <a:spcBef>
                <a:spcPct val="0"/>
              </a:spcBef>
            </a:pPr>
            <a:r>
              <a:rPr lang="en-US" altLang="vi-VN" sz="2400" dirty="0" err="1"/>
              <a:t>Ví</a:t>
            </a:r>
            <a:r>
              <a:rPr lang="en-US" altLang="vi-VN" sz="2400" dirty="0"/>
              <a:t> </a:t>
            </a:r>
            <a:r>
              <a:rPr lang="en-US" altLang="vi-VN" sz="2400" dirty="0" err="1"/>
              <a:t>dụ</a:t>
            </a:r>
            <a:r>
              <a:rPr lang="en-US" altLang="vi-VN" sz="2400" dirty="0"/>
              <a:t> : </a:t>
            </a:r>
            <a:r>
              <a:rPr lang="en-US" altLang="vi-VN" sz="2400" dirty="0" err="1"/>
              <a:t>Dịch</a:t>
            </a:r>
            <a:r>
              <a:rPr lang="en-US" altLang="vi-VN" sz="2400" dirty="0"/>
              <a:t> </a:t>
            </a:r>
            <a:r>
              <a:rPr lang="en-US" altLang="vi-VN" sz="2400" dirty="0" err="1"/>
              <a:t>vụ</a:t>
            </a:r>
            <a:r>
              <a:rPr lang="en-US" altLang="vi-VN" sz="2400" dirty="0"/>
              <a:t> DNS</a:t>
            </a:r>
          </a:p>
          <a:p>
            <a:pPr>
              <a:spcBef>
                <a:spcPct val="0"/>
              </a:spcBef>
              <a:buFontTx/>
              <a:buNone/>
            </a:pPr>
            <a:r>
              <a:rPr lang="en-US" altLang="vi-VN" sz="2400" dirty="0" err="1"/>
              <a:t>Ánh</a:t>
            </a:r>
            <a:r>
              <a:rPr lang="en-US" altLang="vi-VN" sz="2400" dirty="0"/>
              <a:t> </a:t>
            </a:r>
            <a:r>
              <a:rPr lang="en-US" altLang="vi-VN" sz="2400" dirty="0" err="1"/>
              <a:t>xạ</a:t>
            </a:r>
            <a:r>
              <a:rPr lang="en-US" altLang="vi-VN" sz="2400" dirty="0"/>
              <a:t> </a:t>
            </a:r>
            <a:r>
              <a:rPr lang="vi-VN" altLang="vi-VN" sz="2400" dirty="0"/>
              <a:t>tên máy (www.</a:t>
            </a:r>
            <a:r>
              <a:rPr lang="en-US" altLang="vi-VN" sz="2400" dirty="0" err="1"/>
              <a:t>dtu</a:t>
            </a:r>
            <a:r>
              <a:rPr lang="vi-VN" altLang="vi-VN" sz="2400" dirty="0"/>
              <a:t>.edu</a:t>
            </a:r>
            <a:r>
              <a:rPr lang="en-US" altLang="vi-VN" sz="2400" dirty="0"/>
              <a:t>.</a:t>
            </a:r>
            <a:r>
              <a:rPr lang="en-US" altLang="vi-VN" sz="2400" dirty="0" err="1"/>
              <a:t>vn</a:t>
            </a:r>
            <a:r>
              <a:rPr lang="vi-VN" altLang="vi-VN" sz="2400" dirty="0"/>
              <a:t>) </a:t>
            </a:r>
            <a:r>
              <a:rPr lang="en-US" altLang="vi-VN" sz="2400" dirty="0" err="1"/>
              <a:t>đến</a:t>
            </a:r>
            <a:r>
              <a:rPr lang="en-US" altLang="vi-VN" sz="2400" dirty="0"/>
              <a:t> </a:t>
            </a:r>
            <a:r>
              <a:rPr lang="vi-VN" altLang="vi-VN" sz="2400" dirty="0"/>
              <a:t>địa chỉ IP</a:t>
            </a:r>
            <a:r>
              <a:rPr lang="en-US" altLang="vi-VN" sz="2400" dirty="0"/>
              <a:t>:</a:t>
            </a:r>
            <a:r>
              <a:rPr lang="vi-VN" altLang="vi-VN" sz="2400" dirty="0"/>
              <a:t> 128.6.4.5?</a:t>
            </a:r>
            <a:endParaRPr lang="en-US" altLang="vi-VN" sz="2400" dirty="0"/>
          </a:p>
          <a:p>
            <a:pPr algn="just">
              <a:spcBef>
                <a:spcPct val="0"/>
              </a:spcBef>
              <a:buFontTx/>
              <a:buNone/>
            </a:pPr>
            <a:r>
              <a:rPr lang="en-US" altLang="vi-VN" sz="2400" dirty="0"/>
              <a:t>  - </a:t>
            </a:r>
            <a:r>
              <a:rPr lang="vi-VN" altLang="vi-VN" sz="2400" dirty="0"/>
              <a:t>Trong quá khứ:</a:t>
            </a:r>
          </a:p>
          <a:p>
            <a:pPr algn="just">
              <a:spcBef>
                <a:spcPct val="0"/>
              </a:spcBef>
              <a:buFontTx/>
              <a:buNone/>
            </a:pPr>
            <a:r>
              <a:rPr lang="en-US" altLang="vi-VN" sz="2400" dirty="0"/>
              <a:t>     + </a:t>
            </a:r>
            <a:r>
              <a:rPr lang="vi-VN" altLang="vi-VN" sz="2400" dirty="0"/>
              <a:t>Tìm kiếm / etc / hosts cho tên máy tính</a:t>
            </a:r>
          </a:p>
          <a:p>
            <a:pPr algn="just">
              <a:spcBef>
                <a:spcPct val="0"/>
              </a:spcBef>
              <a:buFontTx/>
              <a:buNone/>
            </a:pPr>
            <a:endParaRPr lang="en-US" altLang="vi-VN" sz="2400" dirty="0"/>
          </a:p>
          <a:p>
            <a:pPr algn="just">
              <a:spcBef>
                <a:spcPct val="0"/>
              </a:spcBef>
              <a:buFontTx/>
              <a:buNone/>
            </a:pPr>
            <a:endParaRPr lang="en-US" altLang="vi-VN" sz="2400" dirty="0"/>
          </a:p>
          <a:p>
            <a:pPr algn="just">
              <a:spcBef>
                <a:spcPct val="0"/>
              </a:spcBef>
              <a:buFontTx/>
              <a:buNone/>
            </a:pPr>
            <a:endParaRPr lang="en-US" altLang="vi-VN" sz="2400" dirty="0"/>
          </a:p>
        </p:txBody>
      </p:sp>
      <p:sp>
        <p:nvSpPr>
          <p:cNvPr id="32774"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DỊCH VỤ NAMING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34820" name="Text Box 4"/>
          <p:cNvSpPr txBox="1">
            <a:spLocks noChangeArrowheads="1"/>
          </p:cNvSpPr>
          <p:nvPr/>
        </p:nvSpPr>
        <p:spPr bwMode="auto">
          <a:xfrm>
            <a:off x="0" y="1062038"/>
            <a:ext cx="845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ea typeface="ＭＳ Ｐゴシック" panose="020B0600070205080204" pitchFamily="34" charset="-128"/>
              </a:rPr>
              <a:t>Internet Domain Name Space</a:t>
            </a:r>
            <a:endParaRPr lang="en-US" altLang="vi-VN" sz="2400" b="1">
              <a:solidFill>
                <a:srgbClr val="C00000"/>
              </a:solidFill>
            </a:endParaRPr>
          </a:p>
        </p:txBody>
      </p:sp>
      <p:sp>
        <p:nvSpPr>
          <p:cNvPr id="34821" name="Text Box 4"/>
          <p:cNvSpPr txBox="1">
            <a:spLocks noChangeArrowheads="1"/>
          </p:cNvSpPr>
          <p:nvPr/>
        </p:nvSpPr>
        <p:spPr bwMode="auto">
          <a:xfrm>
            <a:off x="304800" y="1601788"/>
            <a:ext cx="845820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a:ea typeface="ＭＳ Ｐゴシック" panose="020B0600070205080204" pitchFamily="34" charset="-128"/>
              </a:rPr>
              <a:t> Tổ chức theo </a:t>
            </a:r>
            <a:r>
              <a:rPr lang="vi-VN" altLang="vi-VN" sz="2400">
                <a:ea typeface="ＭＳ Ｐゴシック" panose="020B0600070205080204" pitchFamily="34" charset="-128"/>
              </a:rPr>
              <a:t>cấu trúc cây</a:t>
            </a:r>
          </a:p>
          <a:p>
            <a:pPr algn="just">
              <a:spcBef>
                <a:spcPct val="0"/>
              </a:spcBef>
              <a:buFontTx/>
              <a:buNone/>
            </a:pPr>
            <a:r>
              <a:rPr lang="en-US" altLang="vi-VN" sz="2400">
                <a:ea typeface="ＭＳ Ｐゴシック" panose="020B0600070205080204" pitchFamily="34" charset="-128"/>
              </a:rPr>
              <a:t>  - </a:t>
            </a:r>
            <a:r>
              <a:rPr lang="vi-VN" altLang="vi-VN" sz="2400">
                <a:ea typeface="ＭＳ Ｐゴシック" panose="020B0600070205080204" pitchFamily="34" charset="-128"/>
              </a:rPr>
              <a:t>Mỗi nút có thông tin tài nguyên liên kết với nó</a:t>
            </a:r>
          </a:p>
          <a:p>
            <a:pPr algn="just">
              <a:spcBef>
                <a:spcPct val="0"/>
              </a:spcBef>
              <a:buFontTx/>
              <a:buNone/>
            </a:pPr>
            <a:r>
              <a:rPr lang="en-US" altLang="vi-VN" sz="2400">
                <a:ea typeface="ＭＳ Ｐゴシック" panose="020B0600070205080204" pitchFamily="34" charset="-128"/>
              </a:rPr>
              <a:t>  - </a:t>
            </a:r>
            <a:r>
              <a:rPr lang="vi-VN" altLang="vi-VN" sz="2400">
                <a:ea typeface="ＭＳ Ｐゴシック" panose="020B0600070205080204" pitchFamily="34" charset="-128"/>
              </a:rPr>
              <a:t>chủ sở hữu</a:t>
            </a:r>
            <a:r>
              <a:rPr lang="en-US" altLang="vi-VN" sz="2400">
                <a:ea typeface="ＭＳ Ｐゴシック" panose="020B0600070205080204" pitchFamily="34" charset="-128"/>
              </a:rPr>
              <a:t> </a:t>
            </a:r>
            <a:r>
              <a:rPr lang="en-US" altLang="vi-VN" sz="2400">
                <a:solidFill>
                  <a:srgbClr val="0000CC"/>
                </a:solidFill>
                <a:ea typeface="ＭＳ Ｐゴシック" panose="020B0600070205080204" pitchFamily="34" charset="-128"/>
              </a:rPr>
              <a:t>(owner)</a:t>
            </a:r>
            <a:r>
              <a:rPr lang="vi-VN" altLang="vi-VN" sz="2400">
                <a:ea typeface="ＭＳ Ｐゴシック" panose="020B0600070205080204" pitchFamily="34" charset="-128"/>
              </a:rPr>
              <a:t>: tên miền có nguồn tài nguyên được tìm thấy</a:t>
            </a:r>
          </a:p>
          <a:p>
            <a:pPr algn="just">
              <a:spcBef>
                <a:spcPct val="0"/>
              </a:spcBef>
              <a:buFontTx/>
              <a:buNone/>
            </a:pPr>
            <a:r>
              <a:rPr lang="en-US" altLang="vi-VN" sz="2400">
                <a:ea typeface="ＭＳ Ｐゴシック" panose="020B0600070205080204" pitchFamily="34" charset="-128"/>
              </a:rPr>
              <a:t>  - </a:t>
            </a:r>
            <a:r>
              <a:rPr lang="vi-VN" altLang="vi-VN" sz="2400">
                <a:ea typeface="ＭＳ Ｐゴシック" panose="020B0600070205080204" pitchFamily="34" charset="-128"/>
              </a:rPr>
              <a:t>loại tài nguyên</a:t>
            </a:r>
            <a:r>
              <a:rPr lang="en-US" altLang="vi-VN" sz="2400">
                <a:ea typeface="ＭＳ Ｐゴシック" panose="020B0600070205080204" pitchFamily="34" charset="-128"/>
              </a:rPr>
              <a:t> </a:t>
            </a:r>
            <a:r>
              <a:rPr lang="en-US" altLang="vi-VN" sz="2400">
                <a:solidFill>
                  <a:srgbClr val="0000CC"/>
                </a:solidFill>
                <a:ea typeface="ＭＳ Ｐゴシック" panose="020B0600070205080204" pitchFamily="34" charset="-128"/>
              </a:rPr>
              <a:t>(type of resource)</a:t>
            </a:r>
            <a:r>
              <a:rPr lang="vi-VN" altLang="vi-VN" sz="2400">
                <a:solidFill>
                  <a:srgbClr val="0000CC"/>
                </a:solidFill>
                <a:ea typeface="ＭＳ Ｐゴシック" panose="020B0600070205080204" pitchFamily="34" charset="-128"/>
              </a:rPr>
              <a:t>:</a:t>
            </a:r>
            <a:endParaRPr lang="en-US" altLang="vi-VN" sz="2400">
              <a:solidFill>
                <a:srgbClr val="0000CC"/>
              </a:solidFill>
              <a:ea typeface="ＭＳ Ｐゴシック" panose="020B0600070205080204" pitchFamily="34" charset="-128"/>
            </a:endParaRPr>
          </a:p>
          <a:p>
            <a:pPr algn="just">
              <a:spcBef>
                <a:spcPct val="0"/>
              </a:spcBef>
              <a:buFontTx/>
              <a:buNone/>
            </a:pPr>
            <a:r>
              <a:rPr lang="en-US" altLang="vi-VN" sz="2400">
                <a:solidFill>
                  <a:srgbClr val="0000CC"/>
                </a:solidFill>
                <a:ea typeface="ＭＳ Ｐゴシック" panose="020B0600070205080204" pitchFamily="34" charset="-128"/>
              </a:rPr>
              <a:t>    + </a:t>
            </a:r>
            <a:r>
              <a:rPr lang="vi-VN" altLang="vi-VN" sz="2400">
                <a:ea typeface="ＭＳ Ｐゴシック" panose="020B0600070205080204" pitchFamily="34" charset="-128"/>
              </a:rPr>
              <a:t>Địa chỉ máy chủ (A)</a:t>
            </a:r>
          </a:p>
          <a:p>
            <a:pPr algn="just">
              <a:spcBef>
                <a:spcPct val="0"/>
              </a:spcBef>
              <a:buFontTx/>
              <a:buNone/>
            </a:pPr>
            <a:r>
              <a:rPr lang="en-US" altLang="vi-VN" sz="2400">
                <a:ea typeface="ＭＳ Ｐゴシック" panose="020B0600070205080204" pitchFamily="34" charset="-128"/>
              </a:rPr>
              <a:t>    + </a:t>
            </a:r>
            <a:r>
              <a:rPr lang="vi-VN" altLang="vi-VN" sz="2400">
                <a:ea typeface="ＭＳ Ｐゴシック" panose="020B0600070205080204" pitchFamily="34" charset="-128"/>
              </a:rPr>
              <a:t>Tên bí danh (C)</a:t>
            </a:r>
          </a:p>
          <a:p>
            <a:pPr algn="just">
              <a:spcBef>
                <a:spcPct val="0"/>
              </a:spcBef>
              <a:buFontTx/>
              <a:buNone/>
            </a:pPr>
            <a:r>
              <a:rPr lang="en-US" altLang="vi-VN" sz="2400">
                <a:ea typeface="ＭＳ Ｐゴシック" panose="020B0600070205080204" pitchFamily="34" charset="-128"/>
              </a:rPr>
              <a:t>    + </a:t>
            </a:r>
            <a:r>
              <a:rPr lang="vi-VN" altLang="vi-VN" sz="2400">
                <a:ea typeface="ＭＳ Ｐゴシック" panose="020B0600070205080204" pitchFamily="34" charset="-128"/>
              </a:rPr>
              <a:t>Tên máy chủ cho tên miền (NS)</a:t>
            </a:r>
          </a:p>
          <a:p>
            <a:pPr algn="just">
              <a:spcBef>
                <a:spcPct val="0"/>
              </a:spcBef>
              <a:buFontTx/>
              <a:buNone/>
            </a:pPr>
            <a:r>
              <a:rPr lang="en-US" altLang="vi-VN" sz="2400">
                <a:ea typeface="ＭＳ Ｐゴシック" panose="020B0600070205080204" pitchFamily="34" charset="-128"/>
              </a:rPr>
              <a:t>    + </a:t>
            </a:r>
            <a:r>
              <a:rPr lang="vi-VN" altLang="vi-VN" sz="2400">
                <a:ea typeface="ＭＳ Ｐゴシック" panose="020B0600070205080204" pitchFamily="34" charset="-128"/>
              </a:rPr>
              <a:t>Mail server (MX)</a:t>
            </a:r>
          </a:p>
          <a:p>
            <a:pPr algn="just">
              <a:spcBef>
                <a:spcPct val="0"/>
              </a:spcBef>
              <a:buFontTx/>
              <a:buNone/>
            </a:pPr>
            <a:r>
              <a:rPr lang="en-US" altLang="vi-VN" sz="2400">
                <a:ea typeface="ＭＳ Ｐゴシック" panose="020B0600070205080204" pitchFamily="34" charset="-128"/>
              </a:rPr>
              <a:t>  - </a:t>
            </a:r>
            <a:r>
              <a:rPr lang="vi-VN" altLang="vi-VN" sz="2400">
                <a:ea typeface="ＭＳ Ｐゴシック" panose="020B0600070205080204" pitchFamily="34" charset="-128"/>
              </a:rPr>
              <a:t>TTL (time to live) </a:t>
            </a:r>
            <a:r>
              <a:rPr lang="en-US" altLang="vi-VN" sz="2400">
                <a:ea typeface="ＭＳ Ｐゴシック" panose="020B0600070205080204" pitchFamily="34" charset="-128"/>
              </a:rPr>
              <a:t>: dành cho </a:t>
            </a:r>
            <a:r>
              <a:rPr lang="vi-VN" altLang="vi-VN" sz="2400">
                <a:ea typeface="ＭＳ Ｐゴシック" panose="020B0600070205080204" pitchFamily="34" charset="-128"/>
              </a:rPr>
              <a:t>cho bộ nhớ đệm</a:t>
            </a:r>
          </a:p>
          <a:p>
            <a:pPr algn="just">
              <a:spcBef>
                <a:spcPct val="0"/>
              </a:spcBef>
              <a:buFontTx/>
              <a:buNone/>
            </a:pPr>
            <a:r>
              <a:rPr lang="en-US" altLang="vi-VN" sz="2400">
                <a:ea typeface="ＭＳ Ｐゴシック" panose="020B0600070205080204" pitchFamily="34" charset="-128"/>
              </a:rPr>
              <a:t>  - </a:t>
            </a:r>
            <a:r>
              <a:rPr lang="vi-VN" altLang="vi-VN" sz="2400">
                <a:ea typeface="ＭＳ Ｐゴシック" panose="020B0600070205080204" pitchFamily="34" charset="-128"/>
              </a:rPr>
              <a:t>Dữ liệu có liên quan </a:t>
            </a:r>
            <a:r>
              <a:rPr lang="en-US" altLang="vi-VN" sz="2400">
                <a:ea typeface="ＭＳ Ｐゴシック" panose="020B0600070205080204" pitchFamily="34" charset="-128"/>
              </a:rPr>
              <a:t>: </a:t>
            </a:r>
            <a:r>
              <a:rPr lang="vi-VN" altLang="vi-VN" sz="2400">
                <a:ea typeface="ＭＳ Ｐゴシック" panose="020B0600070205080204" pitchFamily="34" charset="-128"/>
              </a:rPr>
              <a:t>địa chỉ</a:t>
            </a:r>
            <a:r>
              <a:rPr lang="en-US" altLang="vi-VN" sz="2400">
                <a:ea typeface="ＭＳ Ｐゴシック" panose="020B0600070205080204" pitchFamily="34" charset="-128"/>
              </a:rPr>
              <a:t> ...</a:t>
            </a:r>
          </a:p>
        </p:txBody>
      </p:sp>
      <p:sp>
        <p:nvSpPr>
          <p:cNvPr id="34822"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DỊCH VỤ NAMING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CÁC KHÁI NIỆM</a:t>
            </a:r>
          </a:p>
        </p:txBody>
      </p:sp>
      <p:sp>
        <p:nvSpPr>
          <p:cNvPr id="7171" name="Text Box 4"/>
          <p:cNvSpPr txBox="1">
            <a:spLocks noChangeArrowheads="1"/>
          </p:cNvSpPr>
          <p:nvPr/>
        </p:nvSpPr>
        <p:spPr bwMode="auto">
          <a:xfrm>
            <a:off x="304800" y="1582738"/>
            <a:ext cx="84582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dirty="0"/>
              <a:t> </a:t>
            </a:r>
            <a:r>
              <a:rPr lang="en-US" altLang="vi-VN" sz="2400" dirty="0">
                <a:solidFill>
                  <a:srgbClr val="FF0000"/>
                </a:solidFill>
              </a:rPr>
              <a:t>N</a:t>
            </a:r>
            <a:r>
              <a:rPr lang="en-US" altLang="vi-VN" sz="2400" dirty="0" smtClean="0">
                <a:solidFill>
                  <a:srgbClr val="FF0000"/>
                </a:solidFill>
              </a:rPr>
              <a:t>ames</a:t>
            </a:r>
            <a:r>
              <a:rPr lang="en-US" altLang="vi-VN" sz="2400" dirty="0" smtClean="0"/>
              <a:t>:</a:t>
            </a:r>
            <a:r>
              <a:rPr lang="vi-VN" altLang="vi-VN" sz="2400" dirty="0" smtClean="0"/>
              <a:t>Trong hệ thống phân tán, tên</a:t>
            </a:r>
            <a:r>
              <a:rPr lang="en-US" altLang="vi-VN" sz="2400" dirty="0" smtClean="0"/>
              <a:t> (Names)</a:t>
            </a:r>
            <a:r>
              <a:rPr lang="vi-VN" altLang="vi-VN" sz="2400" dirty="0" smtClean="0"/>
              <a:t> được sử dụng để chỉ nhiều loại tài nguyên như</a:t>
            </a:r>
            <a:r>
              <a:rPr lang="en-US" altLang="vi-VN" sz="2400" dirty="0" smtClean="0"/>
              <a:t>: </a:t>
            </a:r>
            <a:r>
              <a:rPr lang="vi-VN" altLang="vi-VN" sz="2400" dirty="0" smtClean="0"/>
              <a:t>máy tính, dịch vụ, các đối tượng và tệp từ xa, cũng như cho người dùng. </a:t>
            </a:r>
            <a:endParaRPr lang="en-US" altLang="vi-VN" sz="2400" dirty="0" smtClean="0"/>
          </a:p>
          <a:p>
            <a:pPr algn="just">
              <a:spcBef>
                <a:spcPct val="0"/>
              </a:spcBef>
            </a:pPr>
            <a:r>
              <a:rPr lang="en-US" altLang="vi-VN" sz="2400" dirty="0"/>
              <a:t> </a:t>
            </a:r>
            <a:r>
              <a:rPr lang="en-US" altLang="vi-VN" sz="2400" dirty="0" smtClean="0">
                <a:solidFill>
                  <a:srgbClr val="FF0000"/>
                </a:solidFill>
              </a:rPr>
              <a:t>Naming</a:t>
            </a:r>
            <a:r>
              <a:rPr lang="en-US" altLang="vi-VN" sz="2400" dirty="0" smtClean="0"/>
              <a:t>: </a:t>
            </a:r>
            <a:r>
              <a:rPr lang="vi-VN" altLang="vi-VN" sz="2400" dirty="0" smtClean="0"/>
              <a:t>Đặt tên là một vấn đề</a:t>
            </a:r>
            <a:r>
              <a:rPr lang="en-US" altLang="vi-VN" sz="2400" dirty="0" smtClean="0"/>
              <a:t> </a:t>
            </a:r>
            <a:r>
              <a:rPr lang="vi-VN" altLang="vi-VN" sz="2400" dirty="0" smtClean="0"/>
              <a:t>dễ bị bỏ qua nhưng vẫn là cơ bản trong thiết kế hệ thống phân tán. </a:t>
            </a:r>
            <a:endParaRPr lang="en-US" altLang="vi-VN" sz="2400" dirty="0" smtClean="0"/>
          </a:p>
          <a:p>
            <a:pPr algn="just">
              <a:spcBef>
                <a:spcPct val="0"/>
              </a:spcBef>
            </a:pPr>
            <a:r>
              <a:rPr lang="en-US" altLang="vi-VN" sz="2400" dirty="0" smtClean="0"/>
              <a:t> Names </a:t>
            </a:r>
            <a:r>
              <a:rPr lang="vi-VN" altLang="vi-VN" sz="2400" dirty="0" smtClean="0"/>
              <a:t>tạo điều kiện giao tiếp và chia sẻ tài nguyên. </a:t>
            </a:r>
            <a:endParaRPr lang="en-US" altLang="vi-VN" sz="2400" dirty="0" smtClean="0"/>
          </a:p>
          <a:p>
            <a:pPr algn="just">
              <a:spcBef>
                <a:spcPct val="0"/>
              </a:spcBef>
            </a:pPr>
            <a:r>
              <a:rPr lang="en-US" altLang="vi-VN" sz="2400" dirty="0"/>
              <a:t> </a:t>
            </a:r>
            <a:r>
              <a:rPr lang="vi-VN" altLang="vi-VN" sz="2400" dirty="0" smtClean="0"/>
              <a:t>Cần có tên để yêu cầu máy tínhhệ thống để hành động dựa trên một nguồn lực cụ thể được chọn trong số nhiều nguồn lực</a:t>
            </a:r>
            <a:r>
              <a:rPr lang="en-US" altLang="vi-VN" sz="2400" dirty="0" smtClean="0"/>
              <a:t>.</a:t>
            </a:r>
            <a:r>
              <a:rPr lang="vi-VN" altLang="vi-VN" sz="2400" dirty="0" smtClean="0"/>
              <a:t> </a:t>
            </a:r>
            <a:endParaRPr lang="en-US" altLang="vi-VN" sz="2400" dirty="0" smtClean="0"/>
          </a:p>
          <a:p>
            <a:pPr algn="just">
              <a:spcBef>
                <a:spcPct val="0"/>
              </a:spcBef>
              <a:buNone/>
            </a:pPr>
            <a:r>
              <a:rPr lang="en-US" altLang="vi-VN" sz="2400" dirty="0" smtClean="0"/>
              <a:t>V</a:t>
            </a:r>
            <a:r>
              <a:rPr lang="vi-VN" altLang="vi-VN" sz="2400" dirty="0" smtClean="0"/>
              <a:t>í dụ, tên trong</a:t>
            </a:r>
            <a:r>
              <a:rPr lang="en-US" altLang="vi-VN" sz="2400" dirty="0" smtClean="0"/>
              <a:t> </a:t>
            </a:r>
            <a:r>
              <a:rPr lang="vi-VN" altLang="vi-VN" sz="2400" dirty="0" smtClean="0"/>
              <a:t>cần có dạng URL để truy cập một trang web cụ thể. Các quy trình không thể chia sẻ cụ thể</a:t>
            </a:r>
            <a:r>
              <a:rPr lang="en-US" altLang="vi-VN" sz="2400" dirty="0" smtClean="0"/>
              <a:t> </a:t>
            </a:r>
            <a:r>
              <a:rPr lang="vi-VN" altLang="vi-VN" sz="2400" dirty="0" smtClean="0"/>
              <a:t>tài nguyên được quản lý bởi hệ thống máy tính trừ khi chúng có thể đặt tên cho chúng một cách nhất quán</a:t>
            </a:r>
            <a:endParaRPr lang="en-US" altLang="vi-VN" sz="2400" dirty="0"/>
          </a:p>
          <a:p>
            <a:pPr algn="just">
              <a:spcBef>
                <a:spcPct val="0"/>
              </a:spcBef>
            </a:pPr>
            <a:endParaRPr lang="en-US" altLang="vi-VN" sz="2400" dirty="0"/>
          </a:p>
        </p:txBody>
      </p:sp>
      <p:pic>
        <p:nvPicPr>
          <p:cNvPr id="717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8" y="639762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 Box 11"/>
          <p:cNvSpPr txBox="1">
            <a:spLocks noChangeArrowheads="1"/>
          </p:cNvSpPr>
          <p:nvPr/>
        </p:nvSpPr>
        <p:spPr bwMode="auto">
          <a:xfrm>
            <a:off x="457200" y="64135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7174" name="Rectangle 1"/>
          <p:cNvSpPr>
            <a:spLocks noChangeArrowheads="1"/>
          </p:cNvSpPr>
          <p:nvPr/>
        </p:nvSpPr>
        <p:spPr bwMode="auto">
          <a:xfrm>
            <a:off x="224522" y="1062038"/>
            <a:ext cx="16321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2400" b="1" dirty="0" err="1" smtClean="0">
                <a:solidFill>
                  <a:srgbClr val="C00000"/>
                </a:solidFill>
              </a:rPr>
              <a:t>Giới</a:t>
            </a:r>
            <a:r>
              <a:rPr lang="en-US" altLang="vi-VN" sz="2400" b="1" dirty="0" smtClean="0">
                <a:solidFill>
                  <a:srgbClr val="C00000"/>
                </a:solidFill>
              </a:rPr>
              <a:t> </a:t>
            </a:r>
            <a:r>
              <a:rPr lang="en-US" altLang="vi-VN" sz="2400" b="1" dirty="0" err="1" smtClean="0">
                <a:solidFill>
                  <a:srgbClr val="C00000"/>
                </a:solidFill>
              </a:rPr>
              <a:t>thiệu</a:t>
            </a:r>
            <a:endParaRPr lang="en-US" altLang="vi-VN" sz="2400" b="1" dirty="0">
              <a:solidFill>
                <a:srgbClr val="C00000"/>
              </a:solidFill>
            </a:endParaRPr>
          </a:p>
        </p:txBody>
      </p:sp>
    </p:spTree>
    <p:extLst>
      <p:ext uri="{BB962C8B-B14F-4D97-AF65-F5344CB8AC3E}">
        <p14:creationId xmlns:p14="http://schemas.microsoft.com/office/powerpoint/2010/main" val="40555419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35844" name="Text Box 4"/>
          <p:cNvSpPr txBox="1">
            <a:spLocks noChangeArrowheads="1"/>
          </p:cNvSpPr>
          <p:nvPr/>
        </p:nvSpPr>
        <p:spPr bwMode="auto">
          <a:xfrm>
            <a:off x="0" y="1025525"/>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ea typeface="ＭＳ Ｐゴシック" panose="020B0600070205080204" pitchFamily="34" charset="-128"/>
              </a:rPr>
              <a:t>DNS</a:t>
            </a:r>
            <a:endParaRPr lang="en-US" altLang="vi-VN" sz="2400" b="1">
              <a:solidFill>
                <a:srgbClr val="C00000"/>
              </a:solidFill>
            </a:endParaRPr>
          </a:p>
        </p:txBody>
      </p:sp>
      <p:sp>
        <p:nvSpPr>
          <p:cNvPr id="35845" name="Text Box 4"/>
          <p:cNvSpPr txBox="1">
            <a:spLocks noChangeArrowheads="1"/>
          </p:cNvSpPr>
          <p:nvPr/>
        </p:nvSpPr>
        <p:spPr bwMode="auto">
          <a:xfrm>
            <a:off x="304800" y="1601788"/>
            <a:ext cx="84582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dirty="0"/>
              <a:t> DNS (Domain Name System) </a:t>
            </a:r>
            <a:r>
              <a:rPr lang="en-US" altLang="vi-VN" sz="2400" dirty="0" err="1"/>
              <a:t>là</a:t>
            </a:r>
            <a:r>
              <a:rPr lang="en-US" altLang="vi-VN" sz="2400" dirty="0"/>
              <a:t> </a:t>
            </a:r>
            <a:r>
              <a:rPr lang="en-US" altLang="vi-VN" sz="2400" dirty="0" err="1"/>
              <a:t>một</a:t>
            </a:r>
            <a:r>
              <a:rPr lang="en-US" altLang="vi-VN" sz="2400" dirty="0"/>
              <a:t> </a:t>
            </a:r>
            <a:r>
              <a:rPr lang="en-US" altLang="vi-VN" sz="2400" dirty="0" err="1"/>
              <a:t>hệ</a:t>
            </a:r>
            <a:r>
              <a:rPr lang="en-US" altLang="vi-VN" sz="2400" dirty="0"/>
              <a:t> </a:t>
            </a:r>
            <a:r>
              <a:rPr lang="en-US" altLang="vi-VN" sz="2400" dirty="0" err="1"/>
              <a:t>cơ</a:t>
            </a:r>
            <a:r>
              <a:rPr lang="en-US" altLang="vi-VN" sz="2400" dirty="0"/>
              <a:t> </a:t>
            </a:r>
            <a:r>
              <a:rPr lang="en-US" altLang="vi-VN" sz="2400" dirty="0" err="1"/>
              <a:t>sở</a:t>
            </a:r>
            <a:r>
              <a:rPr lang="en-US" altLang="vi-VN" sz="2400" dirty="0"/>
              <a:t> </a:t>
            </a:r>
            <a:r>
              <a:rPr lang="en-US" altLang="vi-VN" sz="2400" dirty="0" err="1"/>
              <a:t>dữ</a:t>
            </a:r>
            <a:r>
              <a:rPr lang="en-US" altLang="vi-VN" sz="2400" dirty="0"/>
              <a:t> </a:t>
            </a:r>
            <a:r>
              <a:rPr lang="en-US" altLang="vi-VN" sz="2400" dirty="0" err="1"/>
              <a:t>liệu</a:t>
            </a:r>
            <a:r>
              <a:rPr lang="en-US" altLang="vi-VN" sz="2400" dirty="0"/>
              <a:t> </a:t>
            </a:r>
            <a:r>
              <a:rPr lang="en-US" altLang="vi-VN" sz="2400" dirty="0" err="1">
                <a:solidFill>
                  <a:srgbClr val="0000CC"/>
                </a:solidFill>
              </a:rPr>
              <a:t>phân</a:t>
            </a:r>
            <a:r>
              <a:rPr lang="en-US" altLang="vi-VN" sz="2400" dirty="0">
                <a:solidFill>
                  <a:srgbClr val="0000CC"/>
                </a:solidFill>
              </a:rPr>
              <a:t> </a:t>
            </a:r>
            <a:r>
              <a:rPr lang="en-US" altLang="vi-VN" sz="2400" dirty="0" err="1">
                <a:solidFill>
                  <a:srgbClr val="0000CC"/>
                </a:solidFill>
              </a:rPr>
              <a:t>tán</a:t>
            </a:r>
            <a:r>
              <a:rPr lang="en-US" altLang="vi-VN" sz="2400" dirty="0">
                <a:solidFill>
                  <a:srgbClr val="0000CC"/>
                </a:solidFill>
              </a:rPr>
              <a:t> </a:t>
            </a:r>
            <a:r>
              <a:rPr lang="en-US" altLang="vi-VN" sz="2400" dirty="0" err="1">
                <a:solidFill>
                  <a:srgbClr val="0000CC"/>
                </a:solidFill>
              </a:rPr>
              <a:t>dùng</a:t>
            </a:r>
            <a:r>
              <a:rPr lang="en-US" altLang="vi-VN" sz="2400" dirty="0"/>
              <a:t> </a:t>
            </a:r>
            <a:r>
              <a:rPr lang="en-US" altLang="vi-VN" sz="2400" dirty="0" err="1"/>
              <a:t>để</a:t>
            </a:r>
            <a:r>
              <a:rPr lang="en-US" altLang="vi-VN" sz="2400" dirty="0"/>
              <a:t> </a:t>
            </a:r>
            <a:r>
              <a:rPr lang="en-US" altLang="vi-VN" sz="2400" dirty="0" err="1"/>
              <a:t>ánh</a:t>
            </a:r>
            <a:r>
              <a:rPr lang="en-US" altLang="vi-VN" sz="2400" dirty="0"/>
              <a:t> </a:t>
            </a:r>
            <a:r>
              <a:rPr lang="en-US" altLang="vi-VN" sz="2400" dirty="0" err="1"/>
              <a:t>xạ</a:t>
            </a:r>
            <a:r>
              <a:rPr lang="en-US" altLang="vi-VN" sz="2400" dirty="0"/>
              <a:t> </a:t>
            </a:r>
            <a:r>
              <a:rPr lang="en-US" altLang="vi-VN" sz="2400" dirty="0" err="1"/>
              <a:t>giữa</a:t>
            </a:r>
            <a:r>
              <a:rPr lang="en-US" altLang="vi-VN" sz="2400" dirty="0"/>
              <a:t> </a:t>
            </a:r>
            <a:r>
              <a:rPr lang="en-US" altLang="vi-VN" sz="2400" dirty="0" err="1"/>
              <a:t>các</a:t>
            </a:r>
            <a:r>
              <a:rPr lang="en-US" altLang="vi-VN" sz="2400" dirty="0"/>
              <a:t> </a:t>
            </a:r>
            <a:r>
              <a:rPr lang="en-US" altLang="vi-VN" sz="2400" dirty="0" err="1">
                <a:solidFill>
                  <a:srgbClr val="0000CC"/>
                </a:solidFill>
              </a:rPr>
              <a:t>tên</a:t>
            </a:r>
            <a:r>
              <a:rPr lang="en-US" altLang="vi-VN" sz="2400" dirty="0">
                <a:solidFill>
                  <a:srgbClr val="0000CC"/>
                </a:solidFill>
              </a:rPr>
              <a:t> </a:t>
            </a:r>
            <a:r>
              <a:rPr lang="en-US" altLang="vi-VN" sz="2400" dirty="0" err="1">
                <a:solidFill>
                  <a:srgbClr val="0000CC"/>
                </a:solidFill>
              </a:rPr>
              <a:t>miền</a:t>
            </a:r>
            <a:r>
              <a:rPr lang="en-US" altLang="vi-VN" sz="2400" dirty="0">
                <a:solidFill>
                  <a:srgbClr val="0000CC"/>
                </a:solidFill>
              </a:rPr>
              <a:t> </a:t>
            </a:r>
            <a:r>
              <a:rPr lang="en-US" altLang="vi-VN" sz="2400" dirty="0" err="1"/>
              <a:t>và</a:t>
            </a:r>
            <a:r>
              <a:rPr lang="en-US" altLang="vi-VN" sz="2400" dirty="0"/>
              <a:t> </a:t>
            </a:r>
            <a:r>
              <a:rPr lang="en-US" altLang="vi-VN" sz="2400" dirty="0" err="1">
                <a:solidFill>
                  <a:srgbClr val="0000CC"/>
                </a:solidFill>
              </a:rPr>
              <a:t>các</a:t>
            </a:r>
            <a:r>
              <a:rPr lang="en-US" altLang="vi-VN" sz="2400" dirty="0">
                <a:solidFill>
                  <a:srgbClr val="0000CC"/>
                </a:solidFill>
              </a:rPr>
              <a:t> </a:t>
            </a:r>
            <a:r>
              <a:rPr lang="en-US" altLang="vi-VN" sz="2400" dirty="0" err="1">
                <a:solidFill>
                  <a:srgbClr val="0000CC"/>
                </a:solidFill>
              </a:rPr>
              <a:t>địa</a:t>
            </a:r>
            <a:r>
              <a:rPr lang="en-US" altLang="vi-VN" sz="2400" dirty="0">
                <a:solidFill>
                  <a:srgbClr val="0000CC"/>
                </a:solidFill>
              </a:rPr>
              <a:t> </a:t>
            </a:r>
            <a:r>
              <a:rPr lang="en-US" altLang="vi-VN" sz="2400" dirty="0" err="1">
                <a:solidFill>
                  <a:srgbClr val="0000CC"/>
                </a:solidFill>
              </a:rPr>
              <a:t>chỉ</a:t>
            </a:r>
            <a:r>
              <a:rPr lang="en-US" altLang="vi-VN" sz="2400" dirty="0">
                <a:solidFill>
                  <a:srgbClr val="0000CC"/>
                </a:solidFill>
              </a:rPr>
              <a:t> </a:t>
            </a:r>
            <a:r>
              <a:rPr lang="en-US" altLang="vi-VN" sz="2400" dirty="0" smtClean="0">
                <a:solidFill>
                  <a:srgbClr val="0000CC"/>
                </a:solidFill>
              </a:rPr>
              <a:t>IP </a:t>
            </a:r>
            <a:r>
              <a:rPr lang="en-US" altLang="vi-VN" sz="2400" dirty="0" err="1" smtClean="0">
                <a:solidFill>
                  <a:srgbClr val="0000CC"/>
                </a:solidFill>
              </a:rPr>
              <a:t>của</a:t>
            </a:r>
            <a:r>
              <a:rPr lang="en-US" altLang="vi-VN" sz="2400" dirty="0" smtClean="0">
                <a:solidFill>
                  <a:srgbClr val="0000CC"/>
                </a:solidFill>
              </a:rPr>
              <a:t> </a:t>
            </a:r>
            <a:r>
              <a:rPr lang="en-US" altLang="vi-VN" sz="2400" dirty="0" err="1" smtClean="0">
                <a:solidFill>
                  <a:srgbClr val="0000CC"/>
                </a:solidFill>
              </a:rPr>
              <a:t>tất</a:t>
            </a:r>
            <a:r>
              <a:rPr lang="en-US" altLang="vi-VN" sz="2400" dirty="0" smtClean="0">
                <a:solidFill>
                  <a:srgbClr val="0000CC"/>
                </a:solidFill>
              </a:rPr>
              <a:t> </a:t>
            </a:r>
            <a:r>
              <a:rPr lang="en-US" altLang="vi-VN" sz="2400" dirty="0" err="1" smtClean="0">
                <a:solidFill>
                  <a:srgbClr val="0000CC"/>
                </a:solidFill>
              </a:rPr>
              <a:t>cả</a:t>
            </a:r>
            <a:r>
              <a:rPr lang="en-US" altLang="vi-VN" sz="2400" dirty="0" smtClean="0">
                <a:solidFill>
                  <a:srgbClr val="0000CC"/>
                </a:solidFill>
              </a:rPr>
              <a:t> </a:t>
            </a:r>
            <a:r>
              <a:rPr lang="en-US" altLang="vi-VN" sz="2400" dirty="0" err="1" smtClean="0">
                <a:solidFill>
                  <a:srgbClr val="0000CC"/>
                </a:solidFill>
              </a:rPr>
              <a:t>các</a:t>
            </a:r>
            <a:r>
              <a:rPr lang="en-US" altLang="vi-VN" sz="2400" dirty="0" smtClean="0">
                <a:solidFill>
                  <a:srgbClr val="0000CC"/>
                </a:solidFill>
              </a:rPr>
              <a:t> Server/host </a:t>
            </a:r>
            <a:r>
              <a:rPr lang="en-US" altLang="vi-VN" sz="2400" dirty="0" err="1" smtClean="0">
                <a:solidFill>
                  <a:srgbClr val="0000CC"/>
                </a:solidFill>
              </a:rPr>
              <a:t>có</a:t>
            </a:r>
            <a:r>
              <a:rPr lang="en-US" altLang="vi-VN" sz="2400" dirty="0" smtClean="0">
                <a:solidFill>
                  <a:srgbClr val="0000CC"/>
                </a:solidFill>
              </a:rPr>
              <a:t> </a:t>
            </a:r>
            <a:r>
              <a:rPr lang="en-US" altLang="vi-VN" sz="2400" dirty="0" err="1" smtClean="0">
                <a:solidFill>
                  <a:srgbClr val="0000CC"/>
                </a:solidFill>
              </a:rPr>
              <a:t>trên</a:t>
            </a:r>
            <a:r>
              <a:rPr lang="en-US" altLang="vi-VN" sz="2400" dirty="0" smtClean="0">
                <a:solidFill>
                  <a:srgbClr val="0000CC"/>
                </a:solidFill>
              </a:rPr>
              <a:t> </a:t>
            </a:r>
            <a:r>
              <a:rPr lang="en-US" altLang="vi-VN" sz="2400" dirty="0" err="1" smtClean="0">
                <a:solidFill>
                  <a:srgbClr val="0000CC"/>
                </a:solidFill>
              </a:rPr>
              <a:t>toàn</a:t>
            </a:r>
            <a:r>
              <a:rPr lang="en-US" altLang="vi-VN" sz="2400" dirty="0" smtClean="0">
                <a:solidFill>
                  <a:srgbClr val="0000CC"/>
                </a:solidFill>
              </a:rPr>
              <a:t> </a:t>
            </a:r>
            <a:r>
              <a:rPr lang="en-US" altLang="vi-VN" sz="2400" dirty="0" err="1" smtClean="0">
                <a:solidFill>
                  <a:srgbClr val="0000CC"/>
                </a:solidFill>
              </a:rPr>
              <a:t>thế</a:t>
            </a:r>
            <a:r>
              <a:rPr lang="en-US" altLang="vi-VN" sz="2400" dirty="0" smtClean="0">
                <a:solidFill>
                  <a:srgbClr val="0000CC"/>
                </a:solidFill>
              </a:rPr>
              <a:t> </a:t>
            </a:r>
            <a:r>
              <a:rPr lang="en-US" altLang="vi-VN" sz="2400" dirty="0" err="1" smtClean="0">
                <a:solidFill>
                  <a:srgbClr val="0000CC"/>
                </a:solidFill>
              </a:rPr>
              <a:t>giới</a:t>
            </a:r>
            <a:r>
              <a:rPr lang="en-US" altLang="vi-VN" sz="2400" dirty="0" smtClean="0">
                <a:solidFill>
                  <a:srgbClr val="0000CC"/>
                </a:solidFill>
              </a:rPr>
              <a:t>.</a:t>
            </a:r>
            <a:endParaRPr lang="en-US" altLang="vi-VN" sz="2400" dirty="0">
              <a:solidFill>
                <a:srgbClr val="0000CC"/>
              </a:solidFill>
            </a:endParaRPr>
          </a:p>
          <a:p>
            <a:pPr algn="just">
              <a:spcBef>
                <a:spcPct val="0"/>
              </a:spcBef>
            </a:pPr>
            <a:r>
              <a:rPr lang="en-US" altLang="vi-VN" sz="2400" dirty="0"/>
              <a:t> </a:t>
            </a:r>
            <a:r>
              <a:rPr lang="en-US" altLang="vi-VN" sz="2400" dirty="0" err="1"/>
              <a:t>Trong</a:t>
            </a:r>
            <a:r>
              <a:rPr lang="en-US" altLang="vi-VN" sz="2400" dirty="0"/>
              <a:t> </a:t>
            </a:r>
            <a:r>
              <a:rPr lang="en-US" altLang="vi-VN" sz="2400" dirty="0" err="1"/>
              <a:t>phạm</a:t>
            </a:r>
            <a:r>
              <a:rPr lang="en-US" altLang="vi-VN" sz="2400" dirty="0"/>
              <a:t> vi </a:t>
            </a:r>
            <a:r>
              <a:rPr lang="en-US" altLang="vi-VN" sz="2400" dirty="0" err="1"/>
              <a:t>lớn</a:t>
            </a:r>
            <a:r>
              <a:rPr lang="en-US" altLang="vi-VN" sz="2400" dirty="0"/>
              <a:t> </a:t>
            </a:r>
            <a:r>
              <a:rPr lang="en-US" altLang="vi-VN" sz="2400" dirty="0" err="1"/>
              <a:t>hơn</a:t>
            </a:r>
            <a:r>
              <a:rPr lang="en-US" altLang="vi-VN" sz="2400" dirty="0"/>
              <a:t>, </a:t>
            </a:r>
            <a:r>
              <a:rPr lang="en-US" altLang="vi-VN" sz="2400" dirty="0" err="1"/>
              <a:t>các</a:t>
            </a:r>
            <a:r>
              <a:rPr lang="en-US" altLang="vi-VN" sz="2400" dirty="0"/>
              <a:t> </a:t>
            </a:r>
            <a:r>
              <a:rPr lang="en-US" altLang="vi-VN" sz="2400" dirty="0" err="1"/>
              <a:t>máy</a:t>
            </a:r>
            <a:r>
              <a:rPr lang="en-US" altLang="vi-VN" sz="2400" dirty="0"/>
              <a:t> </a:t>
            </a:r>
            <a:r>
              <a:rPr lang="en-US" altLang="vi-VN" sz="2400" dirty="0" err="1"/>
              <a:t>tính</a:t>
            </a:r>
            <a:r>
              <a:rPr lang="en-US" altLang="vi-VN" sz="2400" dirty="0"/>
              <a:t> </a:t>
            </a:r>
            <a:r>
              <a:rPr lang="en-US" altLang="vi-VN" sz="2400" dirty="0" err="1"/>
              <a:t>kết</a:t>
            </a:r>
            <a:r>
              <a:rPr lang="en-US" altLang="vi-VN" sz="2400" dirty="0"/>
              <a:t> </a:t>
            </a:r>
            <a:r>
              <a:rPr lang="en-US" altLang="vi-VN" sz="2400" dirty="0" err="1"/>
              <a:t>nối</a:t>
            </a:r>
            <a:r>
              <a:rPr lang="en-US" altLang="vi-VN" sz="2400" dirty="0"/>
              <a:t> </a:t>
            </a:r>
            <a:r>
              <a:rPr lang="en-US" altLang="vi-VN" sz="2400" dirty="0" err="1"/>
              <a:t>với</a:t>
            </a:r>
            <a:r>
              <a:rPr lang="en-US" altLang="vi-VN" sz="2400" dirty="0"/>
              <a:t> internet </a:t>
            </a:r>
            <a:r>
              <a:rPr lang="en-US" altLang="vi-VN" sz="2400" dirty="0" err="1"/>
              <a:t>sử</a:t>
            </a:r>
            <a:r>
              <a:rPr lang="en-US" altLang="vi-VN" sz="2400" dirty="0"/>
              <a:t> </a:t>
            </a:r>
            <a:r>
              <a:rPr lang="en-US" altLang="vi-VN" sz="2400" dirty="0" err="1"/>
              <a:t>dụng</a:t>
            </a:r>
            <a:r>
              <a:rPr lang="en-US" altLang="vi-VN" sz="2400" dirty="0"/>
              <a:t> DNS </a:t>
            </a:r>
            <a:r>
              <a:rPr lang="en-US" altLang="vi-VN" sz="2400" dirty="0" err="1"/>
              <a:t>để</a:t>
            </a:r>
            <a:r>
              <a:rPr lang="en-US" altLang="vi-VN" sz="2400" dirty="0"/>
              <a:t> </a:t>
            </a:r>
            <a:r>
              <a:rPr lang="en-US" altLang="vi-VN" sz="2400" dirty="0" err="1"/>
              <a:t>tạo</a:t>
            </a:r>
            <a:r>
              <a:rPr lang="en-US" altLang="vi-VN" sz="2400" dirty="0"/>
              <a:t> </a:t>
            </a:r>
            <a:r>
              <a:rPr lang="en-US" altLang="vi-VN" sz="2400" dirty="0" err="1"/>
              <a:t>địa</a:t>
            </a:r>
            <a:r>
              <a:rPr lang="en-US" altLang="vi-VN" sz="2400" dirty="0"/>
              <a:t> </a:t>
            </a:r>
            <a:r>
              <a:rPr lang="en-US" altLang="vi-VN" sz="2400" dirty="0" err="1"/>
              <a:t>chỉ</a:t>
            </a:r>
            <a:r>
              <a:rPr lang="en-US" altLang="vi-VN" sz="2400" dirty="0"/>
              <a:t> </a:t>
            </a:r>
            <a:r>
              <a:rPr lang="en-US" altLang="vi-VN" sz="2400" dirty="0" err="1"/>
              <a:t>liên</a:t>
            </a:r>
            <a:r>
              <a:rPr lang="en-US" altLang="vi-VN" sz="2400" dirty="0"/>
              <a:t> </a:t>
            </a:r>
            <a:r>
              <a:rPr lang="en-US" altLang="vi-VN" sz="2400" dirty="0" err="1"/>
              <a:t>kết</a:t>
            </a:r>
            <a:r>
              <a:rPr lang="en-US" altLang="vi-VN" sz="2400" dirty="0"/>
              <a:t> </a:t>
            </a:r>
            <a:r>
              <a:rPr lang="en-US" altLang="vi-VN" sz="2400" dirty="0" err="1"/>
              <a:t>dạng</a:t>
            </a:r>
            <a:r>
              <a:rPr lang="en-US" altLang="vi-VN" sz="2400" dirty="0"/>
              <a:t> URL (Universal Resource Locators). </a:t>
            </a:r>
          </a:p>
          <a:p>
            <a:pPr algn="just">
              <a:spcBef>
                <a:spcPct val="0"/>
              </a:spcBef>
            </a:pPr>
            <a:r>
              <a:rPr lang="en-US" altLang="vi-VN" sz="2400" dirty="0"/>
              <a:t> Theo </a:t>
            </a:r>
            <a:r>
              <a:rPr lang="en-US" altLang="vi-VN" sz="2400" dirty="0" err="1"/>
              <a:t>phương</a:t>
            </a:r>
            <a:r>
              <a:rPr lang="en-US" altLang="vi-VN" sz="2400" dirty="0"/>
              <a:t> </a:t>
            </a:r>
            <a:r>
              <a:rPr lang="en-US" altLang="vi-VN" sz="2400" dirty="0" err="1"/>
              <a:t>pháp</a:t>
            </a:r>
            <a:r>
              <a:rPr lang="en-US" altLang="vi-VN" sz="2400" dirty="0"/>
              <a:t> </a:t>
            </a:r>
            <a:r>
              <a:rPr lang="en-US" altLang="vi-VN" sz="2400" dirty="0" err="1"/>
              <a:t>này</a:t>
            </a:r>
            <a:r>
              <a:rPr lang="en-US" altLang="vi-VN" sz="2400" dirty="0"/>
              <a:t>, </a:t>
            </a:r>
            <a:r>
              <a:rPr lang="en-US" altLang="vi-VN" sz="2400" dirty="0" err="1"/>
              <a:t>mỗi</a:t>
            </a:r>
            <a:r>
              <a:rPr lang="en-US" altLang="vi-VN" sz="2400" dirty="0"/>
              <a:t> </a:t>
            </a:r>
            <a:r>
              <a:rPr lang="en-US" altLang="vi-VN" sz="2400" dirty="0" err="1"/>
              <a:t>máy</a:t>
            </a:r>
            <a:r>
              <a:rPr lang="en-US" altLang="vi-VN" sz="2400" dirty="0"/>
              <a:t> </a:t>
            </a:r>
            <a:r>
              <a:rPr lang="en-US" altLang="vi-VN" sz="2400" dirty="0" err="1"/>
              <a:t>tính</a:t>
            </a:r>
            <a:r>
              <a:rPr lang="en-US" altLang="vi-VN" sz="2400" dirty="0"/>
              <a:t> </a:t>
            </a:r>
            <a:r>
              <a:rPr lang="en-US" altLang="vi-VN" sz="2400" dirty="0" err="1"/>
              <a:t>sẽ</a:t>
            </a:r>
            <a:r>
              <a:rPr lang="en-US" altLang="vi-VN" sz="2400" dirty="0"/>
              <a:t> </a:t>
            </a:r>
            <a:r>
              <a:rPr lang="en-US" altLang="vi-VN" sz="2400" dirty="0" err="1"/>
              <a:t>không</a:t>
            </a:r>
            <a:r>
              <a:rPr lang="en-US" altLang="vi-VN" sz="2400" dirty="0"/>
              <a:t> </a:t>
            </a:r>
            <a:r>
              <a:rPr lang="en-US" altLang="vi-VN" sz="2400" dirty="0" err="1"/>
              <a:t>cần</a:t>
            </a:r>
            <a:r>
              <a:rPr lang="en-US" altLang="vi-VN" sz="2400" dirty="0"/>
              <a:t> </a:t>
            </a:r>
            <a:r>
              <a:rPr lang="en-US" altLang="vi-VN" sz="2400" dirty="0" err="1"/>
              <a:t>sử</a:t>
            </a:r>
            <a:r>
              <a:rPr lang="en-US" altLang="vi-VN" sz="2400" dirty="0"/>
              <a:t> </a:t>
            </a:r>
            <a:r>
              <a:rPr lang="en-US" altLang="vi-VN" sz="2400" dirty="0" err="1"/>
              <a:t>dụng</a:t>
            </a:r>
            <a:r>
              <a:rPr lang="en-US" altLang="vi-VN" sz="2400" dirty="0"/>
              <a:t> </a:t>
            </a:r>
            <a:r>
              <a:rPr lang="en-US" altLang="vi-VN" sz="2400" dirty="0" err="1"/>
              <a:t>địa</a:t>
            </a:r>
            <a:r>
              <a:rPr lang="en-US" altLang="vi-VN" sz="2400" dirty="0"/>
              <a:t> </a:t>
            </a:r>
            <a:r>
              <a:rPr lang="en-US" altLang="vi-VN" sz="2400" dirty="0" err="1"/>
              <a:t>chỉ</a:t>
            </a:r>
            <a:r>
              <a:rPr lang="en-US" altLang="vi-VN" sz="2400" dirty="0"/>
              <a:t> IP </a:t>
            </a:r>
            <a:r>
              <a:rPr lang="en-US" altLang="vi-VN" sz="2400" dirty="0" err="1"/>
              <a:t>cho</a:t>
            </a:r>
            <a:r>
              <a:rPr lang="en-US" altLang="vi-VN" sz="2400" dirty="0"/>
              <a:t> </a:t>
            </a:r>
            <a:r>
              <a:rPr lang="en-US" altLang="vi-VN" sz="2400" dirty="0" err="1"/>
              <a:t>kết</a:t>
            </a:r>
            <a:r>
              <a:rPr lang="en-US" altLang="vi-VN" sz="2400" dirty="0"/>
              <a:t> </a:t>
            </a:r>
            <a:r>
              <a:rPr lang="en-US" altLang="vi-VN" sz="2400" dirty="0" err="1"/>
              <a:t>nối</a:t>
            </a:r>
            <a:endParaRPr lang="en-US" altLang="vi-VN" sz="2400" dirty="0"/>
          </a:p>
        </p:txBody>
      </p:sp>
      <p:sp>
        <p:nvSpPr>
          <p:cNvPr id="35846"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DNS</a:t>
            </a:r>
            <a:r>
              <a:rPr lang="en-US" altLang="vi-VN" sz="2800"/>
              <a:t> (Domain Name System)</a:t>
            </a:r>
            <a:endParaRPr lang="en-US" altLang="vi-VN" sz="2800" b="1">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36868" name="Text Box 4"/>
          <p:cNvSpPr txBox="1">
            <a:spLocks noChangeArrowheads="1"/>
          </p:cNvSpPr>
          <p:nvPr/>
        </p:nvSpPr>
        <p:spPr bwMode="auto">
          <a:xfrm>
            <a:off x="0" y="1025525"/>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rPr>
              <a:t>Thông tin trong DNS</a:t>
            </a:r>
          </a:p>
        </p:txBody>
      </p:sp>
      <p:sp>
        <p:nvSpPr>
          <p:cNvPr id="36869" name="Text Box 4"/>
          <p:cNvSpPr txBox="1">
            <a:spLocks noChangeArrowheads="1"/>
          </p:cNvSpPr>
          <p:nvPr/>
        </p:nvSpPr>
        <p:spPr bwMode="auto">
          <a:xfrm>
            <a:off x="304800" y="1601788"/>
            <a:ext cx="845820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endParaRPr lang="en-US" altLang="vi-VN" sz="2400"/>
          </a:p>
          <a:p>
            <a:pPr algn="just">
              <a:spcBef>
                <a:spcPct val="0"/>
              </a:spcBef>
            </a:pPr>
            <a:endParaRPr lang="en-US" altLang="vi-VN" sz="2400"/>
          </a:p>
          <a:p>
            <a:pPr algn="just">
              <a:spcBef>
                <a:spcPct val="0"/>
              </a:spcBef>
            </a:pPr>
            <a:endParaRPr lang="en-US" altLang="vi-VN" sz="2400"/>
          </a:p>
          <a:p>
            <a:pPr algn="just">
              <a:spcBef>
                <a:spcPct val="0"/>
              </a:spcBef>
            </a:pPr>
            <a:endParaRPr lang="en-US" altLang="vi-VN" sz="2400"/>
          </a:p>
          <a:p>
            <a:pPr algn="just">
              <a:spcBef>
                <a:spcPct val="0"/>
              </a:spcBef>
            </a:pPr>
            <a:endParaRPr lang="en-US" altLang="vi-VN" sz="2400"/>
          </a:p>
          <a:p>
            <a:pPr algn="just">
              <a:spcBef>
                <a:spcPct val="0"/>
              </a:spcBef>
            </a:pPr>
            <a:endParaRPr lang="en-US" altLang="vi-VN" sz="2400"/>
          </a:p>
          <a:p>
            <a:pPr algn="just">
              <a:spcBef>
                <a:spcPct val="0"/>
              </a:spcBef>
              <a:buFontTx/>
              <a:buNone/>
            </a:pPr>
            <a:endParaRPr lang="en-US" altLang="vi-VN" sz="2400"/>
          </a:p>
          <a:p>
            <a:pPr algn="just">
              <a:spcBef>
                <a:spcPct val="0"/>
              </a:spcBef>
            </a:pPr>
            <a:endParaRPr lang="en-US" altLang="vi-VN" sz="2400"/>
          </a:p>
          <a:p>
            <a:pPr algn="just">
              <a:spcBef>
                <a:spcPct val="0"/>
              </a:spcBef>
            </a:pPr>
            <a:endParaRPr lang="en-US" altLang="vi-VN" sz="2400"/>
          </a:p>
          <a:p>
            <a:pPr algn="just">
              <a:spcBef>
                <a:spcPct val="0"/>
              </a:spcBef>
              <a:buFontTx/>
              <a:buNone/>
            </a:pPr>
            <a:endParaRPr lang="en-US" altLang="vi-VN" sz="2400"/>
          </a:p>
          <a:p>
            <a:pPr algn="just">
              <a:spcBef>
                <a:spcPct val="0"/>
              </a:spcBef>
            </a:pPr>
            <a:endParaRPr lang="en-US" altLang="vi-VN" sz="2400"/>
          </a:p>
        </p:txBody>
      </p:sp>
      <p:pic>
        <p:nvPicPr>
          <p:cNvPr id="368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86000"/>
            <a:ext cx="814863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DNS</a:t>
            </a:r>
            <a:r>
              <a:rPr lang="en-US" altLang="vi-VN" sz="2800"/>
              <a:t> (Domain Name System)</a:t>
            </a:r>
            <a:endParaRPr lang="en-US" altLang="vi-VN" sz="2800" b="1">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37892" name="Text Box 4"/>
          <p:cNvSpPr txBox="1">
            <a:spLocks noChangeArrowheads="1"/>
          </p:cNvSpPr>
          <p:nvPr/>
        </p:nvSpPr>
        <p:spPr bwMode="auto">
          <a:xfrm>
            <a:off x="0" y="1062038"/>
            <a:ext cx="845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fr-FR" altLang="vi-VN" sz="2400" b="1">
                <a:solidFill>
                  <a:srgbClr val="C00000"/>
                </a:solidFill>
              </a:rPr>
              <a:t>Dịch vụ tên miền</a:t>
            </a:r>
            <a:endParaRPr lang="en-US" altLang="vi-VN" sz="2400" b="1">
              <a:solidFill>
                <a:srgbClr val="C00000"/>
              </a:solidFill>
            </a:endParaRPr>
          </a:p>
        </p:txBody>
      </p:sp>
      <p:sp>
        <p:nvSpPr>
          <p:cNvPr id="37893" name="Text Box 4"/>
          <p:cNvSpPr txBox="1">
            <a:spLocks noChangeArrowheads="1"/>
          </p:cNvSpPr>
          <p:nvPr/>
        </p:nvSpPr>
        <p:spPr bwMode="auto">
          <a:xfrm>
            <a:off x="304800" y="1601788"/>
            <a:ext cx="8458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dirty="0">
                <a:ea typeface="ＭＳ Ｐゴシック" panose="020B0600070205080204" pitchFamily="34" charset="-128"/>
              </a:rPr>
              <a:t> </a:t>
            </a:r>
            <a:r>
              <a:rPr lang="fr-FR" altLang="vi-VN" sz="2400" dirty="0" err="1"/>
              <a:t>Dịch</a:t>
            </a:r>
            <a:r>
              <a:rPr lang="fr-FR" altLang="vi-VN" sz="2400" dirty="0"/>
              <a:t> </a:t>
            </a:r>
            <a:r>
              <a:rPr lang="fr-FR" altLang="vi-VN" sz="2400" dirty="0" err="1"/>
              <a:t>vụ</a:t>
            </a:r>
            <a:r>
              <a:rPr lang="fr-FR" altLang="vi-VN" sz="2400" dirty="0"/>
              <a:t> </a:t>
            </a:r>
            <a:r>
              <a:rPr lang="fr-FR" altLang="vi-VN" sz="2400" dirty="0" err="1"/>
              <a:t>tên</a:t>
            </a:r>
            <a:r>
              <a:rPr lang="fr-FR" altLang="vi-VN" sz="2400" dirty="0"/>
              <a:t> </a:t>
            </a:r>
            <a:r>
              <a:rPr lang="fr-FR" altLang="vi-VN" sz="2400" dirty="0" err="1"/>
              <a:t>miền</a:t>
            </a:r>
            <a:r>
              <a:rPr lang="fr-FR" altLang="vi-VN" sz="2400" dirty="0"/>
              <a:t> </a:t>
            </a:r>
            <a:r>
              <a:rPr lang="fr-FR" altLang="vi-VN" sz="2400" dirty="0" err="1"/>
              <a:t>quy</a:t>
            </a:r>
            <a:r>
              <a:rPr lang="fr-FR" altLang="vi-VN" sz="2400" dirty="0"/>
              <a:t> </a:t>
            </a:r>
            <a:r>
              <a:rPr lang="fr-FR" altLang="vi-VN" sz="2400" dirty="0" err="1"/>
              <a:t>ước</a:t>
            </a:r>
            <a:r>
              <a:rPr lang="fr-FR" altLang="vi-VN" sz="2400" dirty="0"/>
              <a:t> </a:t>
            </a:r>
            <a:r>
              <a:rPr lang="fr-FR" altLang="vi-VN" sz="2400" dirty="0" err="1"/>
              <a:t>cho</a:t>
            </a:r>
            <a:r>
              <a:rPr lang="fr-FR" altLang="vi-VN" sz="2400" dirty="0"/>
              <a:t> </a:t>
            </a:r>
            <a:r>
              <a:rPr lang="fr-FR" altLang="vi-VN" sz="2400" dirty="0" err="1"/>
              <a:t>toàn</a:t>
            </a:r>
            <a:r>
              <a:rPr lang="fr-FR" altLang="vi-VN" sz="2400" dirty="0"/>
              <a:t> </a:t>
            </a:r>
            <a:r>
              <a:rPr lang="fr-FR" altLang="vi-VN" sz="2400" dirty="0" err="1"/>
              <a:t>hệ</a:t>
            </a:r>
            <a:r>
              <a:rPr lang="fr-FR" altLang="vi-VN" sz="2400" dirty="0"/>
              <a:t> </a:t>
            </a:r>
            <a:r>
              <a:rPr lang="fr-FR" altLang="vi-VN" sz="2400" dirty="0" err="1"/>
              <a:t>thống</a:t>
            </a:r>
            <a:endParaRPr lang="fr-FR" altLang="vi-VN" sz="2400" dirty="0"/>
          </a:p>
          <a:p>
            <a:pPr algn="just">
              <a:spcBef>
                <a:spcPct val="0"/>
              </a:spcBef>
              <a:buFontTx/>
              <a:buNone/>
            </a:pPr>
            <a:endParaRPr lang="en-US" altLang="vi-VN" sz="2400" dirty="0">
              <a:ea typeface="ＭＳ Ｐゴシック" panose="020B0600070205080204" pitchFamily="34" charset="-128"/>
            </a:endParaRPr>
          </a:p>
        </p:txBody>
      </p:sp>
      <p:pic>
        <p:nvPicPr>
          <p:cNvPr id="3789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286000"/>
            <a:ext cx="6475413"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7895"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DNS</a:t>
            </a:r>
            <a:r>
              <a:rPr lang="en-US" altLang="vi-VN" sz="2800"/>
              <a:t> (Domain Name System)</a:t>
            </a:r>
            <a:endParaRPr lang="en-US" altLang="vi-VN" sz="2800" b="1">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38916" name="Text Box 4"/>
          <p:cNvSpPr txBox="1">
            <a:spLocks noChangeArrowheads="1"/>
          </p:cNvSpPr>
          <p:nvPr/>
        </p:nvSpPr>
        <p:spPr bwMode="auto">
          <a:xfrm>
            <a:off x="0" y="1062038"/>
            <a:ext cx="845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ea typeface="ＭＳ Ｐゴシック" panose="020B0600070205080204" pitchFamily="34" charset="-128"/>
              </a:rPr>
              <a:t>Domain Name Server</a:t>
            </a:r>
            <a:endParaRPr lang="en-US" altLang="vi-VN" sz="2400" b="1">
              <a:solidFill>
                <a:srgbClr val="C00000"/>
              </a:solidFill>
            </a:endParaRPr>
          </a:p>
        </p:txBody>
      </p:sp>
      <p:sp>
        <p:nvSpPr>
          <p:cNvPr id="38917" name="Text Box 4"/>
          <p:cNvSpPr txBox="1">
            <a:spLocks noChangeArrowheads="1"/>
          </p:cNvSpPr>
          <p:nvPr/>
        </p:nvSpPr>
        <p:spPr bwMode="auto">
          <a:xfrm>
            <a:off x="304800" y="1601788"/>
            <a:ext cx="845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a:t> Nhiệm vụ :</a:t>
            </a:r>
          </a:p>
          <a:p>
            <a:pPr algn="just">
              <a:spcBef>
                <a:spcPct val="0"/>
              </a:spcBef>
              <a:buFontTx/>
              <a:buNone/>
            </a:pPr>
            <a:r>
              <a:rPr lang="en-US" altLang="vi-VN" sz="2400"/>
              <a:t>  - </a:t>
            </a:r>
            <a:r>
              <a:rPr lang="vi-VN" altLang="vi-VN" sz="2400"/>
              <a:t>Trả lời thắc mắc về dữ liệu trong </a:t>
            </a:r>
            <a:r>
              <a:rPr lang="en-US" altLang="vi-VN" sz="2400"/>
              <a:t>vùng (Zone) của nó</a:t>
            </a:r>
          </a:p>
          <a:p>
            <a:pPr algn="just">
              <a:spcBef>
                <a:spcPct val="0"/>
              </a:spcBef>
              <a:buFontTx/>
              <a:buNone/>
            </a:pPr>
            <a:r>
              <a:rPr lang="en-US" altLang="vi-VN" sz="2400">
                <a:ea typeface="ＭＳ Ｐゴシック" panose="020B0600070205080204" pitchFamily="34" charset="-128"/>
              </a:rPr>
              <a:t>(Ví dụ : </a:t>
            </a:r>
            <a:r>
              <a:rPr lang="vi-VN" altLang="vi-VN" sz="2400">
                <a:ea typeface="ＭＳ Ｐゴシック" panose="020B0600070205080204" pitchFamily="34" charset="-128"/>
              </a:rPr>
              <a:t>nhóm máy dưới </a:t>
            </a:r>
            <a:r>
              <a:rPr lang="en-US" altLang="vi-VN" sz="2400">
                <a:ea typeface="ＭＳ Ｐゴシック" panose="020B0600070205080204" pitchFamily="34" charset="-128"/>
              </a:rPr>
              <a:t>root  là  </a:t>
            </a:r>
            <a:r>
              <a:rPr lang="en-US" altLang="vi-VN" sz="2400" i="1">
                <a:solidFill>
                  <a:srgbClr val="0000CC"/>
                </a:solidFill>
                <a:ea typeface="ＭＳ Ｐゴシック" panose="020B0600070205080204" pitchFamily="34" charset="-128"/>
              </a:rPr>
              <a:t>rutgers</a:t>
            </a:r>
            <a:r>
              <a:rPr lang="en-US" altLang="vi-VN" sz="2400">
                <a:ea typeface="ＭＳ Ｐゴシック" panose="020B0600070205080204" pitchFamily="34" charset="-128"/>
              </a:rPr>
              <a:t>)</a:t>
            </a:r>
          </a:p>
        </p:txBody>
      </p:sp>
      <p:sp>
        <p:nvSpPr>
          <p:cNvPr id="38918" name="Text Box 4"/>
          <p:cNvSpPr txBox="1">
            <a:spLocks noChangeArrowheads="1"/>
          </p:cNvSpPr>
          <p:nvPr/>
        </p:nvSpPr>
        <p:spPr bwMode="auto">
          <a:xfrm>
            <a:off x="2535238" y="3671888"/>
            <a:ext cx="652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400">
                <a:latin typeface="Comic Sans MS" panose="030F0702030302020204" pitchFamily="66" charset="0"/>
                <a:ea typeface="ＭＳ Ｐゴシック" panose="020B0600070205080204" pitchFamily="34" charset="-128"/>
              </a:rPr>
              <a:t>org</a:t>
            </a:r>
          </a:p>
        </p:txBody>
      </p:sp>
      <p:sp>
        <p:nvSpPr>
          <p:cNvPr id="38919" name="Text Box 5"/>
          <p:cNvSpPr txBox="1">
            <a:spLocks noChangeArrowheads="1"/>
          </p:cNvSpPr>
          <p:nvPr/>
        </p:nvSpPr>
        <p:spPr bwMode="auto">
          <a:xfrm>
            <a:off x="3646488" y="3671888"/>
            <a:ext cx="688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400">
                <a:latin typeface="Comic Sans MS" panose="030F0702030302020204" pitchFamily="66" charset="0"/>
                <a:ea typeface="ＭＳ Ｐゴシック" panose="020B0600070205080204" pitchFamily="34" charset="-128"/>
              </a:rPr>
              <a:t>edu</a:t>
            </a:r>
          </a:p>
        </p:txBody>
      </p:sp>
      <p:sp>
        <p:nvSpPr>
          <p:cNvPr id="38920" name="Text Box 6"/>
          <p:cNvSpPr txBox="1">
            <a:spLocks noChangeArrowheads="1"/>
          </p:cNvSpPr>
          <p:nvPr/>
        </p:nvSpPr>
        <p:spPr bwMode="auto">
          <a:xfrm>
            <a:off x="4743450" y="3671888"/>
            <a:ext cx="738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400">
                <a:latin typeface="Comic Sans MS" panose="030F0702030302020204" pitchFamily="66" charset="0"/>
                <a:ea typeface="ＭＳ Ｐゴシック" panose="020B0600070205080204" pitchFamily="34" charset="-128"/>
              </a:rPr>
              <a:t>com</a:t>
            </a:r>
          </a:p>
        </p:txBody>
      </p:sp>
      <p:sp>
        <p:nvSpPr>
          <p:cNvPr id="38921" name="Text Box 7"/>
          <p:cNvSpPr txBox="1">
            <a:spLocks noChangeArrowheads="1"/>
          </p:cNvSpPr>
          <p:nvPr/>
        </p:nvSpPr>
        <p:spPr bwMode="auto">
          <a:xfrm>
            <a:off x="5702300" y="3671888"/>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400">
                <a:latin typeface="Comic Sans MS" panose="030F0702030302020204" pitchFamily="66" charset="0"/>
                <a:ea typeface="ＭＳ Ｐゴシック" panose="020B0600070205080204" pitchFamily="34" charset="-128"/>
              </a:rPr>
              <a:t>mil</a:t>
            </a:r>
          </a:p>
        </p:txBody>
      </p:sp>
      <p:sp>
        <p:nvSpPr>
          <p:cNvPr id="38922" name="Text Box 8"/>
          <p:cNvSpPr txBox="1">
            <a:spLocks noChangeArrowheads="1"/>
          </p:cNvSpPr>
          <p:nvPr/>
        </p:nvSpPr>
        <p:spPr bwMode="auto">
          <a:xfrm>
            <a:off x="6661150" y="3671888"/>
            <a:ext cx="654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400">
                <a:latin typeface="Comic Sans MS" panose="030F0702030302020204" pitchFamily="66" charset="0"/>
                <a:ea typeface="ＭＳ Ｐゴシック" panose="020B0600070205080204" pitchFamily="34" charset="-128"/>
              </a:rPr>
              <a:t>gov</a:t>
            </a:r>
          </a:p>
        </p:txBody>
      </p:sp>
      <p:sp>
        <p:nvSpPr>
          <p:cNvPr id="38923" name="Text Box 9"/>
          <p:cNvSpPr txBox="1">
            <a:spLocks noChangeArrowheads="1"/>
          </p:cNvSpPr>
          <p:nvPr/>
        </p:nvSpPr>
        <p:spPr bwMode="auto">
          <a:xfrm>
            <a:off x="2001838" y="4357688"/>
            <a:ext cx="51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400">
                <a:latin typeface="Comic Sans MS" panose="030F0702030302020204" pitchFamily="66" charset="0"/>
                <a:ea typeface="ＭＳ Ｐゴシック" panose="020B0600070205080204" pitchFamily="34" charset="-128"/>
              </a:rPr>
              <a:t>pk</a:t>
            </a:r>
          </a:p>
        </p:txBody>
      </p:sp>
      <p:sp>
        <p:nvSpPr>
          <p:cNvPr id="38924" name="Text Box 10"/>
          <p:cNvSpPr txBox="1">
            <a:spLocks noChangeArrowheads="1"/>
          </p:cNvSpPr>
          <p:nvPr/>
        </p:nvSpPr>
        <p:spPr bwMode="auto">
          <a:xfrm>
            <a:off x="2824163" y="4357688"/>
            <a:ext cx="66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400">
                <a:latin typeface="Comic Sans MS" panose="030F0702030302020204" pitchFamily="66" charset="0"/>
                <a:ea typeface="ＭＳ Ｐゴシック" panose="020B0600070205080204" pitchFamily="34" charset="-128"/>
              </a:rPr>
              <a:t>nyu</a:t>
            </a:r>
          </a:p>
        </p:txBody>
      </p:sp>
      <p:sp>
        <p:nvSpPr>
          <p:cNvPr id="38925" name="Text Box 11"/>
          <p:cNvSpPr txBox="1">
            <a:spLocks noChangeArrowheads="1"/>
          </p:cNvSpPr>
          <p:nvPr/>
        </p:nvSpPr>
        <p:spPr bwMode="auto">
          <a:xfrm>
            <a:off x="3509963" y="4357688"/>
            <a:ext cx="1255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400">
                <a:solidFill>
                  <a:srgbClr val="0000CC"/>
                </a:solidFill>
                <a:latin typeface="Comic Sans MS" panose="030F0702030302020204" pitchFamily="66" charset="0"/>
                <a:ea typeface="ＭＳ Ｐゴシック" panose="020B0600070205080204" pitchFamily="34" charset="-128"/>
              </a:rPr>
              <a:t>rutgers</a:t>
            </a:r>
          </a:p>
        </p:txBody>
      </p:sp>
      <p:sp>
        <p:nvSpPr>
          <p:cNvPr id="38926" name="Text Box 12"/>
          <p:cNvSpPr txBox="1">
            <a:spLocks noChangeArrowheads="1"/>
          </p:cNvSpPr>
          <p:nvPr/>
        </p:nvSpPr>
        <p:spPr bwMode="auto">
          <a:xfrm>
            <a:off x="3235325" y="504348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400">
                <a:solidFill>
                  <a:srgbClr val="0000CC"/>
                </a:solidFill>
                <a:latin typeface="Comic Sans MS" panose="030F0702030302020204" pitchFamily="66" charset="0"/>
                <a:ea typeface="ＭＳ Ｐゴシック" panose="020B0600070205080204" pitchFamily="34" charset="-128"/>
              </a:rPr>
              <a:t>cs</a:t>
            </a:r>
          </a:p>
        </p:txBody>
      </p:sp>
      <p:sp>
        <p:nvSpPr>
          <p:cNvPr id="38927" name="Text Box 13"/>
          <p:cNvSpPr txBox="1">
            <a:spLocks noChangeArrowheads="1"/>
          </p:cNvSpPr>
          <p:nvPr/>
        </p:nvSpPr>
        <p:spPr bwMode="auto">
          <a:xfrm>
            <a:off x="3921125" y="5043488"/>
            <a:ext cx="809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400">
                <a:solidFill>
                  <a:srgbClr val="0000CC"/>
                </a:solidFill>
                <a:latin typeface="Comic Sans MS" panose="030F0702030302020204" pitchFamily="66" charset="0"/>
                <a:ea typeface="ＭＳ Ｐゴシック" panose="020B0600070205080204" pitchFamily="34" charset="-128"/>
              </a:rPr>
              <a:t>www</a:t>
            </a:r>
          </a:p>
        </p:txBody>
      </p:sp>
      <p:sp>
        <p:nvSpPr>
          <p:cNvPr id="38928" name="Text Box 14"/>
          <p:cNvSpPr txBox="1">
            <a:spLocks noChangeArrowheads="1"/>
          </p:cNvSpPr>
          <p:nvPr/>
        </p:nvSpPr>
        <p:spPr bwMode="auto">
          <a:xfrm>
            <a:off x="4743450" y="5043488"/>
            <a:ext cx="104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400">
                <a:solidFill>
                  <a:srgbClr val="0000CC"/>
                </a:solidFill>
                <a:latin typeface="Comic Sans MS" panose="030F0702030302020204" pitchFamily="66" charset="0"/>
                <a:ea typeface="ＭＳ Ｐゴシック" panose="020B0600070205080204" pitchFamily="34" charset="-128"/>
              </a:rPr>
              <a:t>remus</a:t>
            </a:r>
          </a:p>
        </p:txBody>
      </p:sp>
      <p:sp>
        <p:nvSpPr>
          <p:cNvPr id="38929" name="Line 15"/>
          <p:cNvSpPr>
            <a:spLocks noChangeShapeType="1"/>
          </p:cNvSpPr>
          <p:nvPr/>
        </p:nvSpPr>
        <p:spPr bwMode="auto">
          <a:xfrm flipH="1">
            <a:off x="2824163" y="2819400"/>
            <a:ext cx="1781175" cy="958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38930" name="Line 16"/>
          <p:cNvSpPr>
            <a:spLocks noChangeShapeType="1"/>
          </p:cNvSpPr>
          <p:nvPr/>
        </p:nvSpPr>
        <p:spPr bwMode="auto">
          <a:xfrm flipH="1">
            <a:off x="4057650" y="2819400"/>
            <a:ext cx="547688" cy="822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38931" name="Line 17"/>
          <p:cNvSpPr>
            <a:spLocks noChangeShapeType="1"/>
          </p:cNvSpPr>
          <p:nvPr/>
        </p:nvSpPr>
        <p:spPr bwMode="auto">
          <a:xfrm>
            <a:off x="4605338" y="2819400"/>
            <a:ext cx="411162" cy="958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38932" name="Line 18"/>
          <p:cNvSpPr>
            <a:spLocks noChangeShapeType="1"/>
          </p:cNvSpPr>
          <p:nvPr/>
        </p:nvSpPr>
        <p:spPr bwMode="auto">
          <a:xfrm>
            <a:off x="4605338" y="2819400"/>
            <a:ext cx="1371600" cy="822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38933" name="Line 19"/>
          <p:cNvSpPr>
            <a:spLocks noChangeShapeType="1"/>
          </p:cNvSpPr>
          <p:nvPr/>
        </p:nvSpPr>
        <p:spPr bwMode="auto">
          <a:xfrm>
            <a:off x="4605338" y="2819400"/>
            <a:ext cx="2330450" cy="822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38934" name="Line 20"/>
          <p:cNvSpPr>
            <a:spLocks noChangeShapeType="1"/>
          </p:cNvSpPr>
          <p:nvPr/>
        </p:nvSpPr>
        <p:spPr bwMode="auto">
          <a:xfrm flipH="1">
            <a:off x="2413000" y="4052888"/>
            <a:ext cx="411163" cy="411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38935" name="Line 21"/>
          <p:cNvSpPr>
            <a:spLocks noChangeShapeType="1"/>
          </p:cNvSpPr>
          <p:nvPr/>
        </p:nvSpPr>
        <p:spPr bwMode="auto">
          <a:xfrm flipH="1">
            <a:off x="3235325" y="4052888"/>
            <a:ext cx="685800" cy="411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38936" name="Line 22"/>
          <p:cNvSpPr>
            <a:spLocks noChangeShapeType="1"/>
          </p:cNvSpPr>
          <p:nvPr/>
        </p:nvSpPr>
        <p:spPr bwMode="auto">
          <a:xfrm>
            <a:off x="3921125" y="4052888"/>
            <a:ext cx="136525" cy="411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38937" name="Line 23"/>
          <p:cNvSpPr>
            <a:spLocks noChangeShapeType="1"/>
          </p:cNvSpPr>
          <p:nvPr/>
        </p:nvSpPr>
        <p:spPr bwMode="auto">
          <a:xfrm flipH="1">
            <a:off x="3509963" y="4738688"/>
            <a:ext cx="273050" cy="411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38938" name="Line 24"/>
          <p:cNvSpPr>
            <a:spLocks noChangeShapeType="1"/>
          </p:cNvSpPr>
          <p:nvPr/>
        </p:nvSpPr>
        <p:spPr bwMode="auto">
          <a:xfrm>
            <a:off x="3754438" y="4724400"/>
            <a:ext cx="411162" cy="411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38939" name="Line 25"/>
          <p:cNvSpPr>
            <a:spLocks noChangeShapeType="1"/>
          </p:cNvSpPr>
          <p:nvPr/>
        </p:nvSpPr>
        <p:spPr bwMode="auto">
          <a:xfrm>
            <a:off x="3783013" y="4738688"/>
            <a:ext cx="1233487" cy="411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38940" name="Text Box 26"/>
          <p:cNvSpPr txBox="1">
            <a:spLocks noChangeArrowheads="1"/>
          </p:cNvSpPr>
          <p:nvPr/>
        </p:nvSpPr>
        <p:spPr bwMode="auto">
          <a:xfrm>
            <a:off x="401638" y="3741738"/>
            <a:ext cx="1884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1600" i="1">
                <a:latin typeface="Comic Sans MS" panose="030F0702030302020204" pitchFamily="66" charset="0"/>
                <a:ea typeface="ＭＳ Ｐゴシック" panose="020B0600070205080204" pitchFamily="34" charset="-128"/>
              </a:rPr>
              <a:t>top-level domains:</a:t>
            </a:r>
          </a:p>
        </p:txBody>
      </p:sp>
      <p:sp>
        <p:nvSpPr>
          <p:cNvPr id="38941" name="Text Box 27"/>
          <p:cNvSpPr txBox="1">
            <a:spLocks noChangeArrowheads="1"/>
          </p:cNvSpPr>
          <p:nvPr/>
        </p:nvSpPr>
        <p:spPr bwMode="auto">
          <a:xfrm>
            <a:off x="3684588" y="5629275"/>
            <a:ext cx="809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400">
                <a:solidFill>
                  <a:srgbClr val="0000CC"/>
                </a:solidFill>
                <a:latin typeface="Comic Sans MS" panose="030F0702030302020204" pitchFamily="66" charset="0"/>
                <a:ea typeface="ＭＳ Ｐゴシック" panose="020B0600070205080204" pitchFamily="34" charset="-128"/>
              </a:rPr>
              <a:t>www</a:t>
            </a:r>
          </a:p>
        </p:txBody>
      </p:sp>
      <p:sp>
        <p:nvSpPr>
          <p:cNvPr id="38942" name="Line 28"/>
          <p:cNvSpPr>
            <a:spLocks noChangeShapeType="1"/>
          </p:cNvSpPr>
          <p:nvPr/>
        </p:nvSpPr>
        <p:spPr bwMode="auto">
          <a:xfrm>
            <a:off x="3508375" y="5418138"/>
            <a:ext cx="207963" cy="3095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38943" name="Freeform 29"/>
          <p:cNvSpPr>
            <a:spLocks/>
          </p:cNvSpPr>
          <p:nvPr/>
        </p:nvSpPr>
        <p:spPr bwMode="auto">
          <a:xfrm>
            <a:off x="3133725" y="4230688"/>
            <a:ext cx="2844800" cy="2095500"/>
          </a:xfrm>
          <a:custGeom>
            <a:avLst/>
            <a:gdLst>
              <a:gd name="T0" fmla="*/ 2147483646 w 1792"/>
              <a:gd name="T1" fmla="*/ 2147483646 h 1320"/>
              <a:gd name="T2" fmla="*/ 2147483646 w 1792"/>
              <a:gd name="T3" fmla="*/ 2147483646 h 1320"/>
              <a:gd name="T4" fmla="*/ 2147483646 w 1792"/>
              <a:gd name="T5" fmla="*/ 2147483646 h 1320"/>
              <a:gd name="T6" fmla="*/ 2147483646 w 1792"/>
              <a:gd name="T7" fmla="*/ 2147483646 h 1320"/>
              <a:gd name="T8" fmla="*/ 2147483646 w 1792"/>
              <a:gd name="T9" fmla="*/ 2147483646 h 1320"/>
              <a:gd name="T10" fmla="*/ 2147483646 w 1792"/>
              <a:gd name="T11" fmla="*/ 2147483646 h 1320"/>
              <a:gd name="T12" fmla="*/ 2147483646 w 1792"/>
              <a:gd name="T13" fmla="*/ 2147483646 h 1320"/>
              <a:gd name="T14" fmla="*/ 2147483646 w 1792"/>
              <a:gd name="T15" fmla="*/ 2147483646 h 1320"/>
              <a:gd name="T16" fmla="*/ 2147483646 w 1792"/>
              <a:gd name="T17" fmla="*/ 2147483646 h 1320"/>
              <a:gd name="T18" fmla="*/ 0 w 1792"/>
              <a:gd name="T19" fmla="*/ 2147483646 h 1320"/>
              <a:gd name="T20" fmla="*/ 2147483646 w 1792"/>
              <a:gd name="T21" fmla="*/ 2147483646 h 1320"/>
              <a:gd name="T22" fmla="*/ 2147483646 w 1792"/>
              <a:gd name="T23" fmla="*/ 2147483646 h 1320"/>
              <a:gd name="T24" fmla="*/ 2147483646 w 1792"/>
              <a:gd name="T25" fmla="*/ 2147483646 h 1320"/>
              <a:gd name="T26" fmla="*/ 2147483646 w 1792"/>
              <a:gd name="T27" fmla="*/ 2147483646 h 13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792"/>
              <a:gd name="T43" fmla="*/ 0 h 1320"/>
              <a:gd name="T44" fmla="*/ 1792 w 1792"/>
              <a:gd name="T45" fmla="*/ 1320 h 13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792" h="1320">
                <a:moveTo>
                  <a:pt x="384" y="56"/>
                </a:moveTo>
                <a:cubicBezTo>
                  <a:pt x="508" y="28"/>
                  <a:pt x="632" y="0"/>
                  <a:pt x="768" y="8"/>
                </a:cubicBezTo>
                <a:cubicBezTo>
                  <a:pt x="904" y="16"/>
                  <a:pt x="1080" y="48"/>
                  <a:pt x="1200" y="104"/>
                </a:cubicBezTo>
                <a:cubicBezTo>
                  <a:pt x="1320" y="160"/>
                  <a:pt x="1392" y="248"/>
                  <a:pt x="1488" y="344"/>
                </a:cubicBezTo>
                <a:cubicBezTo>
                  <a:pt x="1584" y="440"/>
                  <a:pt x="1760" y="552"/>
                  <a:pt x="1776" y="680"/>
                </a:cubicBezTo>
                <a:cubicBezTo>
                  <a:pt x="1792" y="808"/>
                  <a:pt x="1712" y="1008"/>
                  <a:pt x="1584" y="1112"/>
                </a:cubicBezTo>
                <a:cubicBezTo>
                  <a:pt x="1456" y="1216"/>
                  <a:pt x="1200" y="1288"/>
                  <a:pt x="1008" y="1304"/>
                </a:cubicBezTo>
                <a:cubicBezTo>
                  <a:pt x="816" y="1320"/>
                  <a:pt x="584" y="1264"/>
                  <a:pt x="432" y="1208"/>
                </a:cubicBezTo>
                <a:cubicBezTo>
                  <a:pt x="280" y="1152"/>
                  <a:pt x="168" y="1056"/>
                  <a:pt x="96" y="968"/>
                </a:cubicBezTo>
                <a:cubicBezTo>
                  <a:pt x="24" y="880"/>
                  <a:pt x="0" y="760"/>
                  <a:pt x="0" y="680"/>
                </a:cubicBezTo>
                <a:cubicBezTo>
                  <a:pt x="0" y="600"/>
                  <a:pt x="56" y="544"/>
                  <a:pt x="96" y="488"/>
                </a:cubicBezTo>
                <a:cubicBezTo>
                  <a:pt x="136" y="432"/>
                  <a:pt x="208" y="408"/>
                  <a:pt x="240" y="344"/>
                </a:cubicBezTo>
                <a:cubicBezTo>
                  <a:pt x="272" y="280"/>
                  <a:pt x="264" y="152"/>
                  <a:pt x="288" y="104"/>
                </a:cubicBezTo>
                <a:cubicBezTo>
                  <a:pt x="312" y="56"/>
                  <a:pt x="384" y="56"/>
                  <a:pt x="384" y="56"/>
                </a:cubicBezTo>
                <a:close/>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38944"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DNS</a:t>
            </a:r>
            <a:r>
              <a:rPr lang="en-US" altLang="vi-VN" sz="2800"/>
              <a:t> (Domain Name System)</a:t>
            </a:r>
            <a:endParaRPr lang="en-US" altLang="vi-VN" sz="2800" b="1">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11" name="Text Box 4"/>
          <p:cNvSpPr txBox="1">
            <a:spLocks noChangeArrowheads="1"/>
          </p:cNvSpPr>
          <p:nvPr/>
        </p:nvSpPr>
        <p:spPr bwMode="auto">
          <a:xfrm>
            <a:off x="304800" y="1601788"/>
            <a:ext cx="84582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4625" indent="-17462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b="1">
                <a:solidFill>
                  <a:srgbClr val="0000CC"/>
                </a:solidFill>
                <a:ea typeface="ＭＳ Ｐゴシック" panose="020B0600070205080204" pitchFamily="34" charset="-128"/>
              </a:rPr>
              <a:t>Ví dụ về truy vấn trong DNS</a:t>
            </a:r>
          </a:p>
          <a:p>
            <a:pPr algn="just">
              <a:spcBef>
                <a:spcPct val="0"/>
              </a:spcBef>
              <a:buFontTx/>
              <a:buNone/>
            </a:pPr>
            <a:r>
              <a:rPr lang="en-US" altLang="vi-VN" sz="2400"/>
              <a:t>  - </a:t>
            </a:r>
            <a:r>
              <a:rPr lang="vi-VN" altLang="vi-VN" sz="2400"/>
              <a:t>Rutgers đăng ký rutgers.edu với đăng ký tên miền</a:t>
            </a:r>
          </a:p>
          <a:p>
            <a:pPr algn="just">
              <a:spcBef>
                <a:spcPct val="0"/>
              </a:spcBef>
              <a:buFontTx/>
              <a:buNone/>
            </a:pPr>
            <a:r>
              <a:rPr lang="en-US" altLang="vi-VN" sz="2400"/>
              <a:t>     +</a:t>
            </a:r>
            <a:r>
              <a:rPr lang="vi-VN" altLang="vi-VN" sz="2400"/>
              <a:t>educause.net cho edu miền.</a:t>
            </a:r>
          </a:p>
          <a:p>
            <a:pPr algn="just">
              <a:spcBef>
                <a:spcPct val="0"/>
              </a:spcBef>
              <a:buFontTx/>
              <a:buNone/>
            </a:pPr>
            <a:r>
              <a:rPr lang="en-US" altLang="vi-VN" sz="2400"/>
              <a:t>     +</a:t>
            </a:r>
            <a:r>
              <a:rPr lang="vi-VN" altLang="vi-VN" sz="2400"/>
              <a:t>Xem internic.net ICANN công nhận danh sách đăng ký cho tên miền cấp cao nhất</a:t>
            </a:r>
          </a:p>
          <a:p>
            <a:pPr algn="just">
              <a:spcBef>
                <a:spcPct val="0"/>
              </a:spcBef>
              <a:buFontTx/>
              <a:buNone/>
            </a:pPr>
            <a:r>
              <a:rPr lang="en-US" altLang="vi-VN" sz="2400"/>
              <a:t>  - </a:t>
            </a:r>
            <a:r>
              <a:rPr lang="vi-VN" altLang="vi-VN" sz="2400"/>
              <a:t>Lên trên cấp tên miền và tên máy chủ liên quan đến thông tin của </a:t>
            </a:r>
            <a:r>
              <a:rPr lang="en-US" altLang="vi-VN" sz="2400"/>
              <a:t>chúng và </a:t>
            </a:r>
            <a:r>
              <a:rPr lang="vi-VN" altLang="vi-VN" sz="2400"/>
              <a:t>nạp vào máy chủ tên gốc</a:t>
            </a:r>
          </a:p>
          <a:p>
            <a:pPr algn="just">
              <a:spcBef>
                <a:spcPct val="0"/>
              </a:spcBef>
              <a:buFontTx/>
              <a:buNone/>
            </a:pPr>
            <a:r>
              <a:rPr lang="en-US" altLang="vi-VN" sz="2400"/>
              <a:t>     +</a:t>
            </a:r>
            <a:r>
              <a:rPr lang="vi-VN" altLang="vi-VN" sz="2400"/>
              <a:t>13 máy tính: nhân rộng thông tin</a:t>
            </a:r>
          </a:p>
          <a:p>
            <a:pPr algn="just">
              <a:spcBef>
                <a:spcPct val="0"/>
              </a:spcBef>
              <a:buFontTx/>
              <a:buNone/>
            </a:pPr>
            <a:r>
              <a:rPr lang="en-US" altLang="vi-VN" sz="2400"/>
              <a:t>     + </a:t>
            </a:r>
            <a:r>
              <a:rPr lang="vi-VN" altLang="vi-VN" sz="2400"/>
              <a:t>Chứa địa chỉ cho tất cả các đăng ký tên miền cấp cao nhất (com,. </a:t>
            </a:r>
            <a:r>
              <a:rPr lang="en-US" altLang="vi-VN" sz="2400"/>
              <a:t>e</a:t>
            </a:r>
            <a:r>
              <a:rPr lang="vi-VN" altLang="vi-VN" sz="2400"/>
              <a:t>du, org, ...)</a:t>
            </a:r>
          </a:p>
          <a:p>
            <a:pPr algn="just">
              <a:spcBef>
                <a:spcPct val="0"/>
              </a:spcBef>
              <a:buFontTx/>
              <a:buNone/>
            </a:pPr>
            <a:r>
              <a:rPr lang="en-US" altLang="vi-VN" sz="2400"/>
              <a:t>  </a:t>
            </a:r>
          </a:p>
          <a:p>
            <a:pPr algn="just">
              <a:spcBef>
                <a:spcPct val="0"/>
              </a:spcBef>
              <a:buFontTx/>
              <a:buNone/>
            </a:pPr>
            <a:endParaRPr lang="en-US" altLang="vi-VN" sz="2400">
              <a:ea typeface="ＭＳ Ｐゴシック" panose="020B0600070205080204" pitchFamily="34" charset="-128"/>
            </a:endParaRPr>
          </a:p>
        </p:txBody>
      </p:sp>
      <p:sp>
        <p:nvSpPr>
          <p:cNvPr id="40965" name="Text Box 4"/>
          <p:cNvSpPr txBox="1">
            <a:spLocks noChangeArrowheads="1"/>
          </p:cNvSpPr>
          <p:nvPr/>
        </p:nvSpPr>
        <p:spPr bwMode="auto">
          <a:xfrm>
            <a:off x="0" y="1062038"/>
            <a:ext cx="845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ea typeface="ＭＳ Ｐゴシック" panose="020B0600070205080204" pitchFamily="34" charset="-128"/>
              </a:rPr>
              <a:t>Domain Name Server</a:t>
            </a:r>
            <a:endParaRPr lang="en-US" altLang="vi-VN" sz="2400" b="1">
              <a:solidFill>
                <a:srgbClr val="C00000"/>
              </a:solidFill>
            </a:endParaRPr>
          </a:p>
        </p:txBody>
      </p:sp>
      <p:sp>
        <p:nvSpPr>
          <p:cNvPr id="40966"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DNS</a:t>
            </a:r>
            <a:r>
              <a:rPr lang="en-US" altLang="vi-VN" sz="2800"/>
              <a:t> (Domain Name System)</a:t>
            </a:r>
            <a:endParaRPr lang="en-US" altLang="vi-VN" sz="2800" b="1">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18438" name="Text Box 4"/>
          <p:cNvSpPr txBox="1">
            <a:spLocks noChangeArrowheads="1"/>
          </p:cNvSpPr>
          <p:nvPr/>
        </p:nvSpPr>
        <p:spPr bwMode="auto">
          <a:xfrm>
            <a:off x="304800" y="1601788"/>
            <a:ext cx="8458200" cy="437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4625" indent="-17462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vi-VN" altLang="vi-VN" sz="2400" b="1">
                <a:solidFill>
                  <a:srgbClr val="0000CC"/>
                </a:solidFill>
                <a:ea typeface="ＭＳ Ｐゴシック" panose="020B0600070205080204" pitchFamily="34" charset="-128"/>
              </a:rPr>
              <a:t>Gửi truy vấn đến cho </a:t>
            </a:r>
            <a:r>
              <a:rPr lang="en-US" altLang="vi-VN" sz="2400" b="1">
                <a:solidFill>
                  <a:srgbClr val="0000CC"/>
                </a:solidFill>
                <a:ea typeface="ＭＳ Ｐゴシック" panose="020B0600070205080204" pitchFamily="34" charset="-128"/>
              </a:rPr>
              <a:t> </a:t>
            </a:r>
            <a:r>
              <a:rPr lang="vi-VN" altLang="vi-VN" sz="2400" b="1">
                <a:solidFill>
                  <a:srgbClr val="0000CC"/>
                </a:solidFill>
                <a:ea typeface="ＭＳ Ｐゴシック" panose="020B0600070205080204" pitchFamily="34" charset="-128"/>
              </a:rPr>
              <a:t>DNS địa phương phân giải</a:t>
            </a:r>
            <a:endParaRPr lang="en-US" altLang="vi-VN" sz="2400" b="1">
              <a:solidFill>
                <a:srgbClr val="0000CC"/>
              </a:solidFill>
              <a:ea typeface="ＭＳ Ｐゴシック" panose="020B0600070205080204" pitchFamily="34" charset="-128"/>
            </a:endParaRPr>
          </a:p>
          <a:p>
            <a:pPr>
              <a:spcBef>
                <a:spcPct val="0"/>
              </a:spcBef>
              <a:buFontTx/>
              <a:buNone/>
            </a:pPr>
            <a:r>
              <a:rPr lang="en-US" altLang="vi-VN" sz="2400" b="1">
                <a:solidFill>
                  <a:srgbClr val="0000CC"/>
                </a:solidFill>
                <a:ea typeface="ＭＳ Ｐゴシック" panose="020B0600070205080204" pitchFamily="34" charset="-128"/>
              </a:rPr>
              <a:t>  </a:t>
            </a:r>
            <a:r>
              <a:rPr lang="en-US" altLang="vi-VN" sz="2400">
                <a:ea typeface="ＭＳ Ｐゴシック" panose="020B0600070205080204" pitchFamily="34" charset="-128"/>
              </a:rPr>
              <a:t>- </a:t>
            </a:r>
            <a:r>
              <a:rPr lang="vi-VN" altLang="vi-VN" sz="2000" i="1">
                <a:ea typeface="ＭＳ Ｐゴシック" panose="020B0600070205080204" pitchFamily="34" charset="-128"/>
              </a:rPr>
              <a:t>Gửi truy vấn </a:t>
            </a:r>
            <a:r>
              <a:rPr lang="en-US" altLang="vi-VN" sz="2000" i="1">
                <a:ea typeface="ＭＳ Ｐゴシック" panose="020B0600070205080204" pitchFamily="34" charset="-128"/>
              </a:rPr>
              <a:t>đến </a:t>
            </a:r>
            <a:r>
              <a:rPr lang="vi-VN" altLang="vi-VN" sz="2000" i="1">
                <a:ea typeface="ＭＳ Ｐゴシック" panose="020B0600070205080204" pitchFamily="34" charset="-128"/>
              </a:rPr>
              <a:t>DNS resolver</a:t>
            </a:r>
            <a:r>
              <a:rPr lang="en-US" altLang="vi-VN" sz="2000" i="1">
                <a:ea typeface="ＭＳ Ｐゴシック" panose="020B0600070205080204" pitchFamily="34" charset="-128"/>
              </a:rPr>
              <a:t> địa phương</a:t>
            </a:r>
            <a:r>
              <a:rPr lang="vi-VN" altLang="vi-VN" sz="2000" i="1">
                <a:ea typeface="ＭＳ Ｐゴシック" panose="020B0600070205080204" pitchFamily="34" charset="-128"/>
              </a:rPr>
              <a:t>:</a:t>
            </a:r>
            <a:endParaRPr lang="en-US" altLang="vi-VN" sz="2400" i="1">
              <a:ea typeface="ＭＳ Ｐゴシック" panose="020B0600070205080204" pitchFamily="34" charset="-128"/>
            </a:endParaRPr>
          </a:p>
          <a:p>
            <a:pPr>
              <a:lnSpc>
                <a:spcPct val="90000"/>
              </a:lnSpc>
              <a:spcBef>
                <a:spcPct val="0"/>
              </a:spcBef>
              <a:buFontTx/>
              <a:buNone/>
            </a:pPr>
            <a:r>
              <a:rPr lang="en-US" altLang="vi-VN" sz="2400">
                <a:ea typeface="ＭＳ Ｐゴシック" panose="020B0600070205080204" pitchFamily="34" charset="-128"/>
              </a:rPr>
              <a:t>1.query(cs.rutgers.edu) </a:t>
            </a:r>
            <a:r>
              <a:rPr lang="en-US" altLang="vi-VN" sz="2400">
                <a:ea typeface="ＭＳ Ｐゴシック" panose="020B0600070205080204" pitchFamily="34" charset="-128"/>
                <a:sym typeface="Symbol" panose="05050102010706020507" pitchFamily="18" charset="2"/>
              </a:rPr>
              <a:t> root name server</a:t>
            </a:r>
            <a:br>
              <a:rPr lang="en-US" altLang="vi-VN" sz="2400">
                <a:ea typeface="ＭＳ Ｐゴシック" panose="020B0600070205080204" pitchFamily="34" charset="-128"/>
                <a:sym typeface="Symbol" panose="05050102010706020507" pitchFamily="18" charset="2"/>
              </a:rPr>
            </a:br>
            <a:r>
              <a:rPr lang="en-US" altLang="vi-VN" sz="2400">
                <a:ea typeface="ＭＳ Ｐゴシック" panose="020B0600070205080204" pitchFamily="34" charset="-128"/>
                <a:sym typeface="Symbol" panose="05050102010706020507" pitchFamily="18" charset="2"/>
              </a:rPr>
              <a:t>	</a:t>
            </a:r>
            <a:r>
              <a:rPr lang="en-US" altLang="vi-VN" sz="2400">
                <a:solidFill>
                  <a:srgbClr val="00B050"/>
                </a:solidFill>
                <a:ea typeface="ＭＳ Ｐゴシック" panose="020B0600070205080204" pitchFamily="34" charset="-128"/>
                <a:sym typeface="Symbol" panose="05050102010706020507" pitchFamily="18" charset="2"/>
              </a:rPr>
              <a:t>send query to A.ROOT_SERVERS.NET: 198.41.0.4</a:t>
            </a:r>
          </a:p>
          <a:p>
            <a:pPr>
              <a:lnSpc>
                <a:spcPct val="90000"/>
              </a:lnSpc>
              <a:spcBef>
                <a:spcPct val="0"/>
              </a:spcBef>
              <a:buFontTx/>
              <a:buNone/>
            </a:pPr>
            <a:r>
              <a:rPr lang="en-US" altLang="vi-VN" sz="2400" i="1">
                <a:ea typeface="ＭＳ Ｐゴシック" panose="020B0600070205080204" pitchFamily="34" charset="-128"/>
                <a:sym typeface="Symbol" panose="05050102010706020507" pitchFamily="18" charset="2"/>
              </a:rPr>
              <a:t>2.referral</a:t>
            </a:r>
            <a:r>
              <a:rPr lang="en-US" altLang="vi-VN" sz="2400">
                <a:ea typeface="ＭＳ Ｐゴシック" panose="020B0600070205080204" pitchFamily="34" charset="-128"/>
                <a:sym typeface="Symbol" panose="05050102010706020507" pitchFamily="18" charset="2"/>
              </a:rPr>
              <a:t> to </a:t>
            </a:r>
            <a:r>
              <a:rPr lang="en-US" altLang="vi-VN" sz="2400" i="1">
                <a:ea typeface="ＭＳ Ｐゴシック" panose="020B0600070205080204" pitchFamily="34" charset="-128"/>
                <a:sym typeface="Symbol" panose="05050102010706020507" pitchFamily="18" charset="2"/>
              </a:rPr>
              <a:t>edu</a:t>
            </a:r>
            <a:r>
              <a:rPr lang="en-US" altLang="vi-VN" sz="2400">
                <a:ea typeface="ＭＳ Ｐゴシック" panose="020B0600070205080204" pitchFamily="34" charset="-128"/>
                <a:sym typeface="Symbol" panose="05050102010706020507" pitchFamily="18" charset="2"/>
              </a:rPr>
              <a:t> name server</a:t>
            </a:r>
            <a:br>
              <a:rPr lang="en-US" altLang="vi-VN" sz="2400">
                <a:ea typeface="ＭＳ Ｐゴシック" panose="020B0600070205080204" pitchFamily="34" charset="-128"/>
                <a:sym typeface="Symbol" panose="05050102010706020507" pitchFamily="18" charset="2"/>
              </a:rPr>
            </a:br>
            <a:r>
              <a:rPr lang="en-US" altLang="vi-VN" sz="2400">
                <a:ea typeface="ＭＳ Ｐゴシック" panose="020B0600070205080204" pitchFamily="34" charset="-128"/>
                <a:sym typeface="Symbol" panose="05050102010706020507" pitchFamily="18" charset="2"/>
              </a:rPr>
              <a:t>	</a:t>
            </a:r>
            <a:r>
              <a:rPr lang="en-US" altLang="vi-VN" sz="2000" i="1">
                <a:ea typeface="ＭＳ Ｐゴシック" panose="020B0600070205080204" pitchFamily="34" charset="-128"/>
                <a:sym typeface="Symbol" panose="05050102010706020507" pitchFamily="18" charset="2"/>
              </a:rPr>
              <a:t>trả về danh sách các máy chủ DNS cho edu.</a:t>
            </a:r>
            <a:r>
              <a:rPr lang="en-US" altLang="vi-VN" sz="2400">
                <a:solidFill>
                  <a:srgbClr val="00B050"/>
                </a:solidFill>
                <a:ea typeface="ＭＳ Ｐゴシック" panose="020B0600070205080204" pitchFamily="34" charset="-128"/>
                <a:sym typeface="Symbol" panose="05050102010706020507" pitchFamily="18" charset="2"/>
              </a:rPr>
              <a:t/>
            </a:r>
            <a:br>
              <a:rPr lang="en-US" altLang="vi-VN" sz="2400">
                <a:solidFill>
                  <a:srgbClr val="00B050"/>
                </a:solidFill>
                <a:ea typeface="ＭＳ Ｐゴシック" panose="020B0600070205080204" pitchFamily="34" charset="-128"/>
                <a:sym typeface="Symbol" panose="05050102010706020507" pitchFamily="18" charset="2"/>
              </a:rPr>
            </a:br>
            <a:r>
              <a:rPr lang="en-US" altLang="vi-VN" sz="2400">
                <a:solidFill>
                  <a:srgbClr val="00B050"/>
                </a:solidFill>
                <a:ea typeface="ＭＳ Ｐゴシック" panose="020B0600070205080204" pitchFamily="34" charset="-128"/>
                <a:sym typeface="Symbol" panose="05050102010706020507" pitchFamily="18" charset="2"/>
              </a:rPr>
              <a:t>		L3.NSTLD.COM: 192.41.162.32</a:t>
            </a:r>
          </a:p>
          <a:p>
            <a:pPr>
              <a:lnSpc>
                <a:spcPct val="90000"/>
              </a:lnSpc>
              <a:spcBef>
                <a:spcPct val="0"/>
              </a:spcBef>
              <a:buFontTx/>
              <a:buNone/>
            </a:pPr>
            <a:r>
              <a:rPr lang="en-US" altLang="vi-VN" sz="2400">
                <a:ea typeface="ＭＳ Ｐゴシック" panose="020B0600070205080204" pitchFamily="34" charset="-128"/>
                <a:sym typeface="Symbol" panose="05050102010706020507" pitchFamily="18" charset="2"/>
              </a:rPr>
              <a:t>3.query(cs.rutgers.edu)  edu name server 		</a:t>
            </a:r>
            <a:r>
              <a:rPr lang="en-US" altLang="vi-VN" sz="2400">
                <a:solidFill>
                  <a:schemeClr val="folHlink"/>
                </a:solidFill>
                <a:ea typeface="ＭＳ Ｐゴシック" panose="020B0600070205080204" pitchFamily="34" charset="-128"/>
                <a:sym typeface="Symbol" panose="05050102010706020507" pitchFamily="18" charset="2"/>
              </a:rPr>
              <a:t>	</a:t>
            </a:r>
            <a:r>
              <a:rPr lang="en-US" altLang="vi-VN" sz="2400">
                <a:solidFill>
                  <a:srgbClr val="00B050"/>
                </a:solidFill>
                <a:ea typeface="ＭＳ Ｐゴシック" panose="020B0600070205080204" pitchFamily="34" charset="-128"/>
                <a:sym typeface="Symbol" panose="05050102010706020507" pitchFamily="18" charset="2"/>
              </a:rPr>
              <a:t>send query to 192.41.162.32</a:t>
            </a:r>
          </a:p>
          <a:p>
            <a:pPr>
              <a:lnSpc>
                <a:spcPct val="90000"/>
              </a:lnSpc>
              <a:spcBef>
                <a:spcPct val="0"/>
              </a:spcBef>
              <a:buFontTx/>
              <a:buNone/>
            </a:pPr>
            <a:r>
              <a:rPr lang="en-US" altLang="vi-VN" sz="2400" i="1">
                <a:ea typeface="ＭＳ Ｐゴシック" panose="020B0600070205080204" pitchFamily="34" charset="-128"/>
                <a:sym typeface="Symbol" panose="05050102010706020507" pitchFamily="18" charset="2"/>
              </a:rPr>
              <a:t>4.referral to rutgers.edu</a:t>
            </a:r>
            <a:r>
              <a:rPr lang="en-US" altLang="vi-VN" sz="2400">
                <a:ea typeface="ＭＳ Ｐゴシック" panose="020B0600070205080204" pitchFamily="34" charset="-128"/>
                <a:sym typeface="Symbol" panose="05050102010706020507" pitchFamily="18" charset="2"/>
              </a:rPr>
              <a:t> name servers:</a:t>
            </a:r>
            <a:br>
              <a:rPr lang="en-US" altLang="vi-VN" sz="2400">
                <a:ea typeface="ＭＳ Ｐゴシック" panose="020B0600070205080204" pitchFamily="34" charset="-128"/>
                <a:sym typeface="Symbol" panose="05050102010706020507" pitchFamily="18" charset="2"/>
              </a:rPr>
            </a:br>
            <a:r>
              <a:rPr lang="en-US" altLang="vi-VN" sz="2400">
                <a:solidFill>
                  <a:schemeClr val="folHlink"/>
                </a:solidFill>
                <a:ea typeface="ＭＳ Ｐゴシック" panose="020B0600070205080204" pitchFamily="34" charset="-128"/>
                <a:sym typeface="Symbol" panose="05050102010706020507" pitchFamily="18" charset="2"/>
              </a:rPr>
              <a:t>	- </a:t>
            </a:r>
            <a:r>
              <a:rPr lang="en-US" altLang="vi-VN" sz="2000">
                <a:solidFill>
                  <a:schemeClr val="tx2"/>
                </a:solidFill>
                <a:ea typeface="ＭＳ Ｐゴシック" panose="020B0600070205080204" pitchFamily="34" charset="-128"/>
                <a:sym typeface="Symbol" panose="05050102010706020507" pitchFamily="18" charset="2"/>
              </a:rPr>
              <a:t>DNS1.rutgers.edu	165.230.144.131</a:t>
            </a:r>
            <a:br>
              <a:rPr lang="en-US" altLang="vi-VN" sz="2000">
                <a:solidFill>
                  <a:schemeClr val="tx2"/>
                </a:solidFill>
                <a:ea typeface="ＭＳ Ｐゴシック" panose="020B0600070205080204" pitchFamily="34" charset="-128"/>
                <a:sym typeface="Symbol" panose="05050102010706020507" pitchFamily="18" charset="2"/>
              </a:rPr>
            </a:br>
            <a:r>
              <a:rPr lang="en-US" altLang="vi-VN" sz="2000">
                <a:solidFill>
                  <a:schemeClr val="tx2"/>
                </a:solidFill>
                <a:ea typeface="ＭＳ Ｐゴシック" panose="020B0600070205080204" pitchFamily="34" charset="-128"/>
                <a:sym typeface="Symbol" panose="05050102010706020507" pitchFamily="18" charset="2"/>
              </a:rPr>
              <a:t>	- DNS2.rutgers.edu	128.6.21.9</a:t>
            </a:r>
            <a:br>
              <a:rPr lang="en-US" altLang="vi-VN" sz="2000">
                <a:solidFill>
                  <a:schemeClr val="tx2"/>
                </a:solidFill>
                <a:ea typeface="ＭＳ Ｐゴシック" panose="020B0600070205080204" pitchFamily="34" charset="-128"/>
                <a:sym typeface="Symbol" panose="05050102010706020507" pitchFamily="18" charset="2"/>
              </a:rPr>
            </a:br>
            <a:r>
              <a:rPr lang="en-US" altLang="vi-VN" sz="2000">
                <a:solidFill>
                  <a:schemeClr val="tx2"/>
                </a:solidFill>
                <a:ea typeface="ＭＳ Ｐゴシック" panose="020B0600070205080204" pitchFamily="34" charset="-128"/>
                <a:sym typeface="Symbol" panose="05050102010706020507" pitchFamily="18" charset="2"/>
              </a:rPr>
              <a:t>	- DNS3.rutgers.edu	198.151.130.254</a:t>
            </a:r>
          </a:p>
        </p:txBody>
      </p:sp>
      <p:sp>
        <p:nvSpPr>
          <p:cNvPr id="43013" name="Text Box 4"/>
          <p:cNvSpPr txBox="1">
            <a:spLocks noChangeArrowheads="1"/>
          </p:cNvSpPr>
          <p:nvPr/>
        </p:nvSpPr>
        <p:spPr bwMode="auto">
          <a:xfrm>
            <a:off x="0" y="1062038"/>
            <a:ext cx="845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ea typeface="ＭＳ Ｐゴシック" panose="020B0600070205080204" pitchFamily="34" charset="-128"/>
              </a:rPr>
              <a:t>Domain Name Server</a:t>
            </a:r>
            <a:endParaRPr lang="en-US" altLang="vi-VN" sz="2400" b="1">
              <a:solidFill>
                <a:srgbClr val="C00000"/>
              </a:solidFill>
            </a:endParaRPr>
          </a:p>
        </p:txBody>
      </p:sp>
      <p:sp>
        <p:nvSpPr>
          <p:cNvPr id="43014"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DNS</a:t>
            </a:r>
            <a:r>
              <a:rPr lang="en-US" altLang="vi-VN" sz="2800"/>
              <a:t> (Domain Name System)</a:t>
            </a:r>
            <a:endParaRPr lang="en-US" altLang="vi-VN" sz="2800" b="1">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45060" name="Text Box 4"/>
          <p:cNvSpPr txBox="1">
            <a:spLocks noChangeArrowheads="1"/>
          </p:cNvSpPr>
          <p:nvPr/>
        </p:nvSpPr>
        <p:spPr bwMode="auto">
          <a:xfrm>
            <a:off x="0" y="1062038"/>
            <a:ext cx="845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ea typeface="ＭＳ Ｐゴシック" panose="020B0600070205080204" pitchFamily="34" charset="-128"/>
              </a:rPr>
              <a:t>Hệ thống File</a:t>
            </a:r>
            <a:endParaRPr lang="en-US" altLang="vi-VN" sz="2400" b="1">
              <a:solidFill>
                <a:srgbClr val="C00000"/>
              </a:solidFill>
            </a:endParaRPr>
          </a:p>
        </p:txBody>
      </p:sp>
      <p:sp>
        <p:nvSpPr>
          <p:cNvPr id="45061" name="Text Box 4"/>
          <p:cNvSpPr txBox="1">
            <a:spLocks noChangeArrowheads="1"/>
          </p:cNvSpPr>
          <p:nvPr/>
        </p:nvSpPr>
        <p:spPr bwMode="auto">
          <a:xfrm>
            <a:off x="304800" y="1601788"/>
            <a:ext cx="84582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a:ea typeface="ＭＳ Ｐゴシック" panose="020B0600070205080204" pitchFamily="34" charset="-128"/>
              </a:rPr>
              <a:t> </a:t>
            </a:r>
            <a:r>
              <a:rPr lang="en-US" altLang="vi-VN" sz="2400" b="1">
                <a:ea typeface="ＭＳ Ｐゴシック" panose="020B0600070205080204" pitchFamily="34" charset="-128"/>
              </a:rPr>
              <a:t>Hệ thống File trong DNS</a:t>
            </a:r>
          </a:p>
          <a:p>
            <a:pPr algn="just">
              <a:spcBef>
                <a:spcPct val="0"/>
              </a:spcBef>
              <a:buFontTx/>
              <a:buNone/>
            </a:pPr>
            <a:r>
              <a:rPr lang="en-US" altLang="vi-VN" sz="2400">
                <a:ea typeface="ＭＳ Ｐゴシック" panose="020B0600070205080204" pitchFamily="34" charset="-128"/>
              </a:rPr>
              <a:t> - Hệ thống tập tin ánh xạ đến pathname (File system maps file pathnam)</a:t>
            </a:r>
            <a:endParaRPr lang="fr-FR" altLang="vi-VN" sz="2400"/>
          </a:p>
          <a:p>
            <a:pPr algn="just">
              <a:spcBef>
                <a:spcPct val="0"/>
              </a:spcBef>
              <a:buFontTx/>
              <a:buNone/>
            </a:pPr>
            <a:endParaRPr lang="en-US" altLang="vi-VN" sz="2400">
              <a:ea typeface="ＭＳ Ｐゴシック" panose="020B0600070205080204" pitchFamily="34" charset="-128"/>
            </a:endParaRPr>
          </a:p>
        </p:txBody>
      </p:sp>
      <p:sp>
        <p:nvSpPr>
          <p:cNvPr id="45062" name="Text Box 4"/>
          <p:cNvSpPr txBox="1">
            <a:spLocks noChangeArrowheads="1"/>
          </p:cNvSpPr>
          <p:nvPr/>
        </p:nvSpPr>
        <p:spPr bwMode="auto">
          <a:xfrm>
            <a:off x="2598738" y="2819400"/>
            <a:ext cx="3876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2800">
                <a:solidFill>
                  <a:schemeClr val="accent2"/>
                </a:solidFill>
                <a:latin typeface="Comic Sans MS" panose="030F0702030302020204" pitchFamily="66" charset="0"/>
                <a:ea typeface="ＭＳ Ｐゴシック" panose="020B0600070205080204" pitchFamily="34" charset="-128"/>
              </a:rPr>
              <a:t>/home/paul/src/map.c</a:t>
            </a:r>
          </a:p>
        </p:txBody>
      </p:sp>
      <p:sp>
        <p:nvSpPr>
          <p:cNvPr id="45063" name="Line 5"/>
          <p:cNvSpPr>
            <a:spLocks noChangeShapeType="1"/>
          </p:cNvSpPr>
          <p:nvPr/>
        </p:nvSpPr>
        <p:spPr bwMode="auto">
          <a:xfrm>
            <a:off x="4572000" y="3427413"/>
            <a:ext cx="0" cy="990600"/>
          </a:xfrm>
          <a:prstGeom prst="line">
            <a:avLst/>
          </a:prstGeom>
          <a:noFill/>
          <a:ln w="25400">
            <a:solidFill>
              <a:schemeClr val="accent2"/>
            </a:solidFill>
            <a:round/>
            <a:headEnd/>
            <a:tailEnd type="stealth" w="lg" len="lg"/>
          </a:ln>
          <a:extLst>
            <a:ext uri="{909E8E84-426E-40DD-AFC4-6F175D3DCCD1}">
              <a14:hiddenFill xmlns:a14="http://schemas.microsoft.com/office/drawing/2010/main">
                <a:noFill/>
              </a14:hiddenFill>
            </a:ext>
          </a:extLst>
        </p:spPr>
        <p:txBody>
          <a:bodyPr/>
          <a:lstStyle/>
          <a:p>
            <a:endParaRPr lang="vi-VN"/>
          </a:p>
        </p:txBody>
      </p:sp>
      <p:sp>
        <p:nvSpPr>
          <p:cNvPr id="45064" name="Text Box 6"/>
          <p:cNvSpPr txBox="1">
            <a:spLocks noChangeArrowheads="1"/>
          </p:cNvSpPr>
          <p:nvPr/>
        </p:nvSpPr>
        <p:spPr bwMode="auto">
          <a:xfrm>
            <a:off x="2022475" y="4586288"/>
            <a:ext cx="51387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2800">
                <a:solidFill>
                  <a:schemeClr val="accent2"/>
                </a:solidFill>
                <a:latin typeface="Comic Sans MS" panose="030F0702030302020204" pitchFamily="66" charset="0"/>
                <a:ea typeface="ＭＳ Ｐゴシック" panose="020B0600070205080204" pitchFamily="34" charset="-128"/>
              </a:rPr>
              <a:t>major=3, minor=6, inode=6160</a:t>
            </a:r>
          </a:p>
        </p:txBody>
      </p:sp>
      <p:sp>
        <p:nvSpPr>
          <p:cNvPr id="45065" name="Text Box 7"/>
          <p:cNvSpPr txBox="1">
            <a:spLocks noChangeArrowheads="1"/>
          </p:cNvSpPr>
          <p:nvPr/>
        </p:nvSpPr>
        <p:spPr bwMode="auto">
          <a:xfrm>
            <a:off x="4784725" y="3505200"/>
            <a:ext cx="2303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2400" i="1">
                <a:latin typeface="Comic Sans MS" panose="030F0702030302020204" pitchFamily="66" charset="0"/>
                <a:ea typeface="ＭＳ Ｐゴシック" panose="020B0600070205080204" pitchFamily="34" charset="-128"/>
              </a:rPr>
              <a:t>namei</a:t>
            </a:r>
            <a:r>
              <a:rPr lang="en-US" altLang="vi-VN" sz="2400">
                <a:latin typeface="Comic Sans MS" panose="030F0702030302020204" pitchFamily="66" charset="0"/>
                <a:ea typeface="ＭＳ Ｐゴシック" panose="020B0600070205080204" pitchFamily="34" charset="-128"/>
              </a:rPr>
              <a:t> in kernel</a:t>
            </a:r>
            <a:endParaRPr lang="en-US" altLang="vi-VN" sz="2400" i="1">
              <a:latin typeface="Comic Sans MS" panose="030F0702030302020204" pitchFamily="66" charset="0"/>
              <a:ea typeface="ＭＳ Ｐゴシック" panose="020B0600070205080204" pitchFamily="34" charset="-128"/>
            </a:endParaRPr>
          </a:p>
        </p:txBody>
      </p:sp>
      <p:sp>
        <p:nvSpPr>
          <p:cNvPr id="45066"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DNS</a:t>
            </a:r>
            <a:r>
              <a:rPr lang="en-US" altLang="vi-VN" sz="2800"/>
              <a:t> (Domain Name System)</a:t>
            </a:r>
            <a:endParaRPr lang="en-US" altLang="vi-VN" sz="2800" b="1">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46084" name="Text Box 4"/>
          <p:cNvSpPr txBox="1">
            <a:spLocks noChangeArrowheads="1"/>
          </p:cNvSpPr>
          <p:nvPr/>
        </p:nvSpPr>
        <p:spPr bwMode="auto">
          <a:xfrm>
            <a:off x="0" y="1062038"/>
            <a:ext cx="845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ea typeface="ＭＳ Ｐゴシック" panose="020B0600070205080204" pitchFamily="34" charset="-128"/>
              </a:rPr>
              <a:t>Trong Hệ điều hành</a:t>
            </a:r>
            <a:endParaRPr lang="en-US" altLang="vi-VN" sz="2400" b="1">
              <a:solidFill>
                <a:srgbClr val="C00000"/>
              </a:solidFill>
            </a:endParaRPr>
          </a:p>
        </p:txBody>
      </p:sp>
      <p:sp>
        <p:nvSpPr>
          <p:cNvPr id="46085" name="Text Box 4"/>
          <p:cNvSpPr txBox="1">
            <a:spLocks noChangeArrowheads="1"/>
          </p:cNvSpPr>
          <p:nvPr/>
        </p:nvSpPr>
        <p:spPr bwMode="auto">
          <a:xfrm>
            <a:off x="304800" y="1601788"/>
            <a:ext cx="845820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1085850" indent="-34290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a:ea typeface="ＭＳ Ｐゴシック" panose="020B0600070205080204" pitchFamily="34" charset="-128"/>
              </a:rPr>
              <a:t> </a:t>
            </a:r>
            <a:r>
              <a:rPr lang="en-US" altLang="vi-VN" sz="2400" b="1">
                <a:ea typeface="ＭＳ Ｐゴシック" panose="020B0600070205080204" pitchFamily="34" charset="-128"/>
              </a:rPr>
              <a:t>UNIX</a:t>
            </a:r>
          </a:p>
          <a:p>
            <a:pPr algn="just">
              <a:spcBef>
                <a:spcPct val="0"/>
              </a:spcBef>
              <a:buFontTx/>
              <a:buNone/>
            </a:pPr>
            <a:r>
              <a:rPr lang="en-US" altLang="vi-VN" sz="2400">
                <a:ea typeface="ＭＳ Ｐゴシック" panose="020B0600070205080204" pitchFamily="34" charset="-128"/>
              </a:rPr>
              <a:t> - Hệ thống quản lý tập tin của hệ điều hành UNIX định danh các tập tin trên các máy trạm từ xa</a:t>
            </a:r>
          </a:p>
          <a:p>
            <a:pPr algn="just">
              <a:spcBef>
                <a:spcPct val="0"/>
              </a:spcBef>
              <a:buFontTx/>
              <a:buNone/>
            </a:pPr>
            <a:r>
              <a:rPr lang="en-US" altLang="vi-VN" sz="2400">
                <a:ea typeface="ＭＳ Ｐゴシック" panose="020B0600070205080204" pitchFamily="34" charset="-128"/>
              </a:rPr>
              <a:t>  + Tại mỗi trạm, tập tin sẽ được định danh </a:t>
            </a:r>
            <a:r>
              <a:rPr lang="en-US" altLang="vi-VN" sz="2400"/>
              <a:t>bởi một bộ định danh phân cấp</a:t>
            </a:r>
            <a:r>
              <a:rPr lang="en-US" altLang="vi-VN" sz="2400">
                <a:ea typeface="ＭＳ Ｐゴシック" panose="020B0600070205080204" pitchFamily="34" charset="-128"/>
              </a:rPr>
              <a:t> : f1/x2</a:t>
            </a:r>
          </a:p>
          <a:p>
            <a:pPr algn="just">
              <a:spcBef>
                <a:spcPct val="0"/>
              </a:spcBef>
              <a:buFontTx/>
              <a:buNone/>
            </a:pPr>
            <a:r>
              <a:rPr lang="en-US" altLang="vi-VN" sz="2400">
                <a:ea typeface="ＭＳ Ｐゴシック" panose="020B0600070205080204" pitchFamily="34" charset="-128"/>
              </a:rPr>
              <a:t>  + Nếu cần </a:t>
            </a:r>
            <a:r>
              <a:rPr lang="en-US" altLang="vi-VN" sz="2400"/>
              <a:t>nhận dạng các tập tin từ xa thì gắn thêm vào thành phần bao gồm:</a:t>
            </a:r>
          </a:p>
          <a:p>
            <a:pPr lvl="1" algn="just">
              <a:spcBef>
                <a:spcPct val="0"/>
              </a:spcBef>
              <a:buFont typeface="Wingdings" panose="05000000000000000000" pitchFamily="2" charset="2"/>
              <a:buChar char="ü"/>
            </a:pPr>
            <a:r>
              <a:rPr lang="en-US" altLang="vi-VN" sz="2400"/>
              <a:t>Bộ định danh bởi trạm chứa tập tin từ xa</a:t>
            </a:r>
          </a:p>
          <a:p>
            <a:pPr lvl="1" algn="just">
              <a:spcBef>
                <a:spcPct val="0"/>
              </a:spcBef>
              <a:buFont typeface="Wingdings" panose="05000000000000000000" pitchFamily="2" charset="2"/>
              <a:buChar char="ü"/>
            </a:pPr>
            <a:r>
              <a:rPr lang="en-US" altLang="vi-VN" sz="2400"/>
              <a:t>Bộ định danh cục bộ của trạm truy cập</a:t>
            </a:r>
          </a:p>
          <a:p>
            <a:pPr algn="just">
              <a:spcBef>
                <a:spcPct val="0"/>
              </a:spcBef>
              <a:buFontTx/>
              <a:buNone/>
            </a:pPr>
            <a:r>
              <a:rPr lang="en-US" altLang="vi-VN" sz="2400">
                <a:ea typeface="ＭＳ Ｐゴシック" panose="020B0600070205080204" pitchFamily="34" charset="-128"/>
              </a:rPr>
              <a:t>Ví dụ : Trên trạm A cần định danh tập tin từ xa trên trạm B, ta có :                              </a:t>
            </a:r>
            <a:r>
              <a:rPr lang="en-US" altLang="vi-VN" sz="2400"/>
              <a:t>hote-b/f1/x2  </a:t>
            </a:r>
            <a:endParaRPr lang="en-US" altLang="vi-VN" sz="2400">
              <a:ea typeface="ＭＳ Ｐゴシック" panose="020B0600070205080204" pitchFamily="34" charset="-128"/>
            </a:endParaRPr>
          </a:p>
        </p:txBody>
      </p:sp>
      <p:sp>
        <p:nvSpPr>
          <p:cNvPr id="46086" name="Rectangle 2"/>
          <p:cNvSpPr>
            <a:spLocks noChangeArrowheads="1"/>
          </p:cNvSpPr>
          <p:nvPr/>
        </p:nvSpPr>
        <p:spPr bwMode="auto">
          <a:xfrm>
            <a:off x="28575" y="76200"/>
            <a:ext cx="89630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ĐỊNH DANH TRONG HỆ ĐIỀU HÀNH VÀ INTERNET</a:t>
            </a:r>
          </a:p>
        </p:txBody>
      </p:sp>
      <p:sp>
        <p:nvSpPr>
          <p:cNvPr id="2" name="Rectangular Callout 1"/>
          <p:cNvSpPr/>
          <p:nvPr/>
        </p:nvSpPr>
        <p:spPr bwMode="auto">
          <a:xfrm>
            <a:off x="2174875" y="6062663"/>
            <a:ext cx="2016125" cy="492125"/>
          </a:xfrm>
          <a:prstGeom prst="wedgeRectCallout">
            <a:avLst>
              <a:gd name="adj1" fmla="val 25834"/>
              <a:gd name="adj2" fmla="val -126446"/>
            </a:avLst>
          </a:prstGeom>
          <a:ln>
            <a:headEnd/>
            <a:tailEnd type="none" w="med" len="lg"/>
          </a:ln>
        </p:spPr>
        <p:style>
          <a:lnRef idx="2">
            <a:schemeClr val="accent2"/>
          </a:lnRef>
          <a:fillRef idx="1">
            <a:schemeClr val="lt1"/>
          </a:fillRef>
          <a:effectRef idx="0">
            <a:schemeClr val="accent2"/>
          </a:effectRef>
          <a:fontRef idx="minor">
            <a:schemeClr val="dk1"/>
          </a:fontRef>
        </p:style>
        <p:txBody>
          <a:bodyPr wrap="none" anchor="ctr"/>
          <a:lstStyle/>
          <a:p>
            <a:pPr algn="ctr">
              <a:defRPr/>
            </a:pPr>
            <a:r>
              <a:rPr lang="en-US"/>
              <a:t>Bộ định danh từ xa</a:t>
            </a:r>
          </a:p>
        </p:txBody>
      </p:sp>
      <p:sp>
        <p:nvSpPr>
          <p:cNvPr id="12" name="Rectangular Callout 11"/>
          <p:cNvSpPr/>
          <p:nvPr/>
        </p:nvSpPr>
        <p:spPr bwMode="auto">
          <a:xfrm>
            <a:off x="4533900" y="6061075"/>
            <a:ext cx="2247900" cy="492125"/>
          </a:xfrm>
          <a:prstGeom prst="wedgeRectCallout">
            <a:avLst>
              <a:gd name="adj1" fmla="val -45461"/>
              <a:gd name="adj2" fmla="val -117589"/>
            </a:avLst>
          </a:prstGeom>
          <a:ln>
            <a:headEnd/>
            <a:tailEnd type="none" w="med" len="lg"/>
          </a:ln>
        </p:spPr>
        <p:style>
          <a:lnRef idx="2">
            <a:schemeClr val="accent2"/>
          </a:lnRef>
          <a:fillRef idx="1">
            <a:schemeClr val="lt1"/>
          </a:fillRef>
          <a:effectRef idx="0">
            <a:schemeClr val="accent2"/>
          </a:effectRef>
          <a:fontRef idx="minor">
            <a:schemeClr val="dk1"/>
          </a:fontRef>
        </p:style>
        <p:txBody>
          <a:bodyPr wrap="none" anchor="ctr"/>
          <a:lstStyle/>
          <a:p>
            <a:pPr algn="ctr">
              <a:defRPr/>
            </a:pPr>
            <a:r>
              <a:rPr lang="en-US"/>
              <a:t>Bộ định danh cục bộ</a:t>
            </a:r>
          </a:p>
        </p:txBody>
      </p:sp>
      <p:cxnSp>
        <p:nvCxnSpPr>
          <p:cNvPr id="46089" name="Straight Connector 3"/>
          <p:cNvCxnSpPr>
            <a:cxnSpLocks noChangeShapeType="1"/>
          </p:cNvCxnSpPr>
          <p:nvPr/>
        </p:nvCxnSpPr>
        <p:spPr bwMode="auto">
          <a:xfrm>
            <a:off x="3290888" y="5638800"/>
            <a:ext cx="914400" cy="0"/>
          </a:xfrm>
          <a:prstGeom prst="line">
            <a:avLst/>
          </a:prstGeom>
          <a:noFill/>
          <a:ln w="38100" algn="ctr">
            <a:solidFill>
              <a:srgbClr val="C00000"/>
            </a:solidFill>
            <a:round/>
            <a:headEnd/>
            <a:tailEnd/>
          </a:ln>
          <a:extLst>
            <a:ext uri="{909E8E84-426E-40DD-AFC4-6F175D3DCCD1}">
              <a14:hiddenFill xmlns:a14="http://schemas.microsoft.com/office/drawing/2010/main">
                <a:noFill/>
              </a14:hiddenFill>
            </a:ext>
          </a:extLst>
        </p:spPr>
      </p:cxnSp>
      <p:cxnSp>
        <p:nvCxnSpPr>
          <p:cNvPr id="46090" name="Straight Connector 14"/>
          <p:cNvCxnSpPr>
            <a:cxnSpLocks noChangeShapeType="1"/>
          </p:cNvCxnSpPr>
          <p:nvPr/>
        </p:nvCxnSpPr>
        <p:spPr bwMode="auto">
          <a:xfrm>
            <a:off x="4357688" y="5661025"/>
            <a:ext cx="914400" cy="0"/>
          </a:xfrm>
          <a:prstGeom prst="line">
            <a:avLst/>
          </a:prstGeom>
          <a:noFill/>
          <a:ln w="38100" algn="ctr">
            <a:solidFill>
              <a:srgbClr val="C00000"/>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47108" name="Text Box 4"/>
          <p:cNvSpPr txBox="1">
            <a:spLocks noChangeArrowheads="1"/>
          </p:cNvSpPr>
          <p:nvPr/>
        </p:nvSpPr>
        <p:spPr bwMode="auto">
          <a:xfrm>
            <a:off x="0" y="1062038"/>
            <a:ext cx="845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ea typeface="ＭＳ Ｐゴシック" panose="020B0600070205080204" pitchFamily="34" charset="-128"/>
              </a:rPr>
              <a:t>Trong Hệ điều hành</a:t>
            </a:r>
            <a:endParaRPr lang="en-US" altLang="vi-VN" sz="2400" b="1">
              <a:solidFill>
                <a:srgbClr val="C00000"/>
              </a:solidFill>
            </a:endParaRPr>
          </a:p>
        </p:txBody>
      </p:sp>
      <p:sp>
        <p:nvSpPr>
          <p:cNvPr id="47109" name="Text Box 4"/>
          <p:cNvSpPr txBox="1">
            <a:spLocks noChangeArrowheads="1"/>
          </p:cNvSpPr>
          <p:nvPr/>
        </p:nvSpPr>
        <p:spPr bwMode="auto">
          <a:xfrm>
            <a:off x="304800" y="1601788"/>
            <a:ext cx="84582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b="1">
                <a:ea typeface="ＭＳ Ｐゴシック" panose="020B0600070205080204" pitchFamily="34" charset="-128"/>
              </a:rPr>
              <a:t> WINDOW</a:t>
            </a:r>
          </a:p>
          <a:p>
            <a:pPr algn="just">
              <a:spcBef>
                <a:spcPct val="0"/>
              </a:spcBef>
              <a:buFontTx/>
              <a:buNone/>
            </a:pPr>
            <a:r>
              <a:rPr lang="en-US" altLang="vi-VN" sz="2400">
                <a:ea typeface="ＭＳ Ｐゴシック" panose="020B0600070205080204" pitchFamily="34" charset="-128"/>
              </a:rPr>
              <a:t> - </a:t>
            </a:r>
            <a:r>
              <a:rPr lang="vi-VN" altLang="vi-VN" sz="2400">
                <a:ea typeface="ＭＳ Ｐゴシック" panose="020B0600070205080204" pitchFamily="34" charset="-128"/>
              </a:rPr>
              <a:t>Sư</a:t>
            </a:r>
            <a:r>
              <a:rPr lang="en-US" altLang="vi-VN" sz="2400">
                <a:ea typeface="ＭＳ Ｐゴシック" panose="020B0600070205080204" pitchFamily="34" charset="-128"/>
              </a:rPr>
              <a:t>̉ dụng hệ thống tập tin để định danh đối tượng thông qua thư mục và tập tin. </a:t>
            </a:r>
          </a:p>
          <a:p>
            <a:pPr algn="just">
              <a:spcBef>
                <a:spcPct val="0"/>
              </a:spcBef>
              <a:buFontTx/>
              <a:buNone/>
            </a:pPr>
            <a:r>
              <a:rPr lang="en-US" altLang="vi-VN" sz="2400">
                <a:ea typeface="ＭＳ Ｐゴシック" panose="020B0600070205080204" pitchFamily="34" charset="-128"/>
              </a:rPr>
              <a:t> - </a:t>
            </a:r>
            <a:r>
              <a:rPr lang="vi-VN" altLang="vi-VN" sz="2400">
                <a:ea typeface="ＭＳ Ｐゴシック" panose="020B0600070205080204" pitchFamily="34" charset="-128"/>
              </a:rPr>
              <a:t>Các tập tin và thư mục, cùng với không gian tên, là một phần của </a:t>
            </a:r>
            <a:r>
              <a:rPr lang="en-US" altLang="vi-VN" sz="2400">
                <a:ea typeface="ＭＳ Ｐゴシック" panose="020B0600070205080204" pitchFamily="34" charset="-128"/>
              </a:rPr>
              <a:t>ngữ cảnh </a:t>
            </a:r>
            <a:r>
              <a:rPr lang="en-US" altLang="vi-VN" sz="2400" b="1">
                <a:ea typeface="ＭＳ Ｐゴシック" panose="020B0600070205080204" pitchFamily="34" charset="-128"/>
              </a:rPr>
              <a:t>Path, </a:t>
            </a:r>
            <a:r>
              <a:rPr lang="en-US" altLang="vi-VN" sz="2400">
                <a:ea typeface="ＭＳ Ｐゴシック" panose="020B0600070205080204" pitchFamily="34" charset="-128"/>
              </a:rPr>
              <a:t>đó </a:t>
            </a:r>
            <a:r>
              <a:rPr lang="vi-VN" altLang="vi-VN" sz="2400">
                <a:ea typeface="ＭＳ Ｐゴシック" panose="020B0600070205080204" pitchFamily="34" charset="-128"/>
              </a:rPr>
              <a:t>là một chuỗi đại diện của nơi nhận được các dữ liệu bất kể nếu nó từ một đĩa hoặc một thiết bị hoặc một kết nối mạng cho một hoạt động cụ thể.</a:t>
            </a:r>
            <a:r>
              <a:rPr lang="en-US" altLang="vi-VN" sz="2400">
                <a:ea typeface="ＭＳ Ｐゴシック" panose="020B0600070205080204" pitchFamily="34" charset="-128"/>
              </a:rPr>
              <a:t> </a:t>
            </a:r>
          </a:p>
          <a:p>
            <a:pPr algn="just">
              <a:spcBef>
                <a:spcPct val="0"/>
              </a:spcBef>
              <a:buFontTx/>
              <a:buNone/>
            </a:pPr>
            <a:r>
              <a:rPr lang="en-US" altLang="vi-VN" sz="2400">
                <a:ea typeface="ＭＳ Ｐゴシック" panose="020B0600070205080204" pitchFamily="34" charset="-128"/>
              </a:rPr>
              <a:t> - H</a:t>
            </a:r>
            <a:r>
              <a:rPr lang="vi-VN" altLang="vi-VN" sz="2400">
                <a:ea typeface="ＭＳ Ｐゴシック" panose="020B0600070205080204" pitchFamily="34" charset="-128"/>
              </a:rPr>
              <a:t>ệ thống tập tin</a:t>
            </a:r>
            <a:r>
              <a:rPr lang="en-US" altLang="vi-VN" sz="2400">
                <a:ea typeface="ＭＳ Ｐゴシック" panose="020B0600070205080204" pitchFamily="34" charset="-128"/>
              </a:rPr>
              <a:t> (NTFS)</a:t>
            </a:r>
            <a:r>
              <a:rPr lang="vi-VN" altLang="vi-VN" sz="2400">
                <a:ea typeface="ＭＳ Ｐゴシック" panose="020B0600070205080204" pitchFamily="34" charset="-128"/>
              </a:rPr>
              <a:t>, hỗ trợ các tập tin liên kết và thư mục, cũng theo tập tin đặt tên  </a:t>
            </a:r>
            <a:r>
              <a:rPr lang="en-US" altLang="vi-VN" sz="2400">
                <a:ea typeface="ＭＳ Ｐゴシック" panose="020B0600070205080204" pitchFamily="34" charset="-128"/>
              </a:rPr>
              <a:t>với quy </a:t>
            </a:r>
            <a:r>
              <a:rPr lang="vi-VN" altLang="vi-VN" sz="2400">
                <a:ea typeface="ＭＳ Ｐゴシック" panose="020B0600070205080204" pitchFamily="34" charset="-128"/>
              </a:rPr>
              <a:t>ước và các quy tắc giống như một tập tin hoặc thư mục thường.</a:t>
            </a:r>
            <a:endParaRPr lang="en-US" altLang="vi-VN" sz="2400">
              <a:ea typeface="ＭＳ Ｐゴシック" panose="020B0600070205080204" pitchFamily="34" charset="-128"/>
            </a:endParaRPr>
          </a:p>
          <a:p>
            <a:pPr algn="just">
              <a:spcBef>
                <a:spcPct val="0"/>
              </a:spcBef>
              <a:buFontTx/>
              <a:buNone/>
            </a:pPr>
            <a:r>
              <a:rPr lang="en-US" altLang="vi-VN" sz="2400">
                <a:ea typeface="ＭＳ Ｐゴシック" panose="020B0600070205080204" pitchFamily="34" charset="-128"/>
              </a:rPr>
              <a:t>- Path  </a:t>
            </a:r>
            <a:r>
              <a:rPr lang="vi-VN" altLang="vi-VN" sz="2400">
                <a:ea typeface="ＭＳ Ｐゴシック" panose="020B0600070205080204" pitchFamily="34" charset="-128"/>
              </a:rPr>
              <a:t>dẫn đến một tập tin được chỉ định bao gồm một hoặc nhiều thành phần, cách nhau bởi một dấu gạch chéo ngược</a:t>
            </a:r>
            <a:endParaRPr lang="en-US" altLang="vi-VN" sz="2400">
              <a:ea typeface="ＭＳ Ｐゴシック" panose="020B0600070205080204" pitchFamily="34" charset="-128"/>
            </a:endParaRPr>
          </a:p>
        </p:txBody>
      </p:sp>
      <p:sp>
        <p:nvSpPr>
          <p:cNvPr id="47110" name="Rectangle 2"/>
          <p:cNvSpPr>
            <a:spLocks noChangeArrowheads="1"/>
          </p:cNvSpPr>
          <p:nvPr/>
        </p:nvSpPr>
        <p:spPr bwMode="auto">
          <a:xfrm>
            <a:off x="28575" y="76200"/>
            <a:ext cx="89630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ĐỊNH DANH TRONG HỆ ĐIỀU HÀNH VÀ INTERNET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48132" name="Text Box 4"/>
          <p:cNvSpPr txBox="1">
            <a:spLocks noChangeArrowheads="1"/>
          </p:cNvSpPr>
          <p:nvPr/>
        </p:nvSpPr>
        <p:spPr bwMode="auto">
          <a:xfrm>
            <a:off x="0" y="1062038"/>
            <a:ext cx="845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ea typeface="ＭＳ Ｐゴシック" panose="020B0600070205080204" pitchFamily="34" charset="-128"/>
              </a:rPr>
              <a:t>Trong Hệ điều hành</a:t>
            </a:r>
            <a:endParaRPr lang="en-US" altLang="vi-VN" sz="2400" b="1">
              <a:solidFill>
                <a:srgbClr val="C00000"/>
              </a:solidFill>
            </a:endParaRPr>
          </a:p>
        </p:txBody>
      </p:sp>
      <p:sp>
        <p:nvSpPr>
          <p:cNvPr id="48133" name="Text Box 4"/>
          <p:cNvSpPr txBox="1">
            <a:spLocks noChangeArrowheads="1"/>
          </p:cNvSpPr>
          <p:nvPr/>
        </p:nvSpPr>
        <p:spPr bwMode="auto">
          <a:xfrm>
            <a:off x="304800" y="1601788"/>
            <a:ext cx="84582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b="1">
                <a:ea typeface="ＭＳ Ｐゴシック" panose="020B0600070205080204" pitchFamily="34" charset="-128"/>
              </a:rPr>
              <a:t> WINDOW</a:t>
            </a:r>
          </a:p>
          <a:p>
            <a:pPr algn="just">
              <a:spcBef>
                <a:spcPct val="0"/>
              </a:spcBef>
              <a:buFontTx/>
              <a:buNone/>
            </a:pPr>
            <a:r>
              <a:rPr lang="en-US" altLang="vi-VN" sz="2400">
                <a:ea typeface="ＭＳ Ｐゴシック" panose="020B0600070205080204" pitchFamily="34" charset="-128"/>
              </a:rPr>
              <a:t>- Path  </a:t>
            </a:r>
            <a:r>
              <a:rPr lang="vi-VN" altLang="vi-VN" sz="2400">
                <a:ea typeface="ＭＳ Ｐゴシック" panose="020B0600070205080204" pitchFamily="34" charset="-128"/>
              </a:rPr>
              <a:t>dẫn đến một tập tin được chỉ định bao gồm một hoặc nhiều thành phần, cách nhau bởi một dấu gạch chéo ngược</a:t>
            </a:r>
            <a:endParaRPr lang="en-US" altLang="vi-VN" sz="2400">
              <a:ea typeface="ＭＳ Ｐゴシック" panose="020B0600070205080204" pitchFamily="34" charset="-128"/>
            </a:endParaRPr>
          </a:p>
          <a:p>
            <a:pPr algn="just">
              <a:spcBef>
                <a:spcPct val="0"/>
              </a:spcBef>
              <a:buFontTx/>
              <a:buNone/>
            </a:pPr>
            <a:r>
              <a:rPr lang="en-US" altLang="vi-VN" sz="2400">
                <a:ea typeface="ＭＳ Ｐゴシック" panose="020B0600070205080204" pitchFamily="34" charset="-128"/>
              </a:rPr>
              <a:t> Ví dụ : </a:t>
            </a:r>
          </a:p>
          <a:p>
            <a:pPr algn="just">
              <a:spcBef>
                <a:spcPct val="0"/>
              </a:spcBef>
              <a:buFontTx/>
              <a:buNone/>
            </a:pPr>
            <a:r>
              <a:rPr lang="en-US" altLang="vi-VN" sz="2400">
                <a:ea typeface="ＭＳ Ｐゴシック" panose="020B0600070205080204" pitchFamily="34" charset="-128"/>
              </a:rPr>
              <a:t>       "C:\path\file“ hoặc "\\server\share\path\file"</a:t>
            </a:r>
          </a:p>
          <a:p>
            <a:pPr algn="just">
              <a:spcBef>
                <a:spcPct val="0"/>
              </a:spcBef>
              <a:buFontTx/>
              <a:buNone/>
            </a:pPr>
            <a:r>
              <a:rPr lang="en-US" altLang="vi-VN" sz="2400">
                <a:ea typeface="ＭＳ Ｐゴシック" panose="020B0600070205080204" pitchFamily="34" charset="-128"/>
              </a:rPr>
              <a:t>- Để có thể truy cập đến dữ liệu của các đối tượng này ( ổ đĩa, thiết bị, mạng chia sẻ...) sử dụng file I/O APIs</a:t>
            </a:r>
          </a:p>
        </p:txBody>
      </p:sp>
      <p:sp>
        <p:nvSpPr>
          <p:cNvPr id="48134" name="Rectangle 2"/>
          <p:cNvSpPr>
            <a:spLocks noChangeArrowheads="1"/>
          </p:cNvSpPr>
          <p:nvPr/>
        </p:nvSpPr>
        <p:spPr bwMode="auto">
          <a:xfrm>
            <a:off x="28575" y="76200"/>
            <a:ext cx="89630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ĐỊNH DANH TRONG HỆ ĐIỀU HÀNH VÀ INTERNET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CÁC KHÁI NIỆM</a:t>
            </a:r>
          </a:p>
        </p:txBody>
      </p:sp>
      <p:sp>
        <p:nvSpPr>
          <p:cNvPr id="7171" name="Text Box 4"/>
          <p:cNvSpPr txBox="1">
            <a:spLocks noChangeArrowheads="1"/>
          </p:cNvSpPr>
          <p:nvPr/>
        </p:nvSpPr>
        <p:spPr bwMode="auto">
          <a:xfrm>
            <a:off x="304800" y="1582738"/>
            <a:ext cx="84582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dirty="0" smtClean="0"/>
              <a:t> </a:t>
            </a:r>
            <a:r>
              <a:rPr lang="vi-VN" altLang="vi-VN" sz="2400" dirty="0" smtClean="0"/>
              <a:t>Người dùng</a:t>
            </a:r>
            <a:r>
              <a:rPr lang="en-US" altLang="vi-VN" sz="2400" dirty="0" smtClean="0"/>
              <a:t> </a:t>
            </a:r>
            <a:r>
              <a:rPr lang="vi-VN" altLang="vi-VN" sz="2400" dirty="0" smtClean="0"/>
              <a:t>không thể giao tiếp với nhau thông qua một hệ thống phân tán trừ khi họ có thể đặt tên cho một</a:t>
            </a:r>
            <a:r>
              <a:rPr lang="en-US" altLang="vi-VN" sz="2400" dirty="0" smtClean="0"/>
              <a:t> </a:t>
            </a:r>
            <a:r>
              <a:rPr lang="vi-VN" altLang="vi-VN" sz="2400" dirty="0" smtClean="0"/>
              <a:t>ví dụ khác, với địa chỉ email.</a:t>
            </a:r>
            <a:endParaRPr lang="en-US" altLang="vi-VN" sz="2400" dirty="0"/>
          </a:p>
          <a:p>
            <a:pPr algn="just">
              <a:spcBef>
                <a:spcPct val="0"/>
              </a:spcBef>
            </a:pPr>
            <a:r>
              <a:rPr lang="en-US" altLang="vi-VN" sz="2400" dirty="0" smtClean="0"/>
              <a:t> </a:t>
            </a:r>
            <a:r>
              <a:rPr lang="vi-VN" altLang="vi-VN" sz="2400" dirty="0" smtClean="0"/>
              <a:t>Tên </a:t>
            </a:r>
            <a:r>
              <a:rPr lang="vi-VN" altLang="vi-VN" sz="2400" dirty="0" smtClean="0">
                <a:solidFill>
                  <a:srgbClr val="FF0000"/>
                </a:solidFill>
              </a:rPr>
              <a:t>không phải là phương tiện nhận dạng </a:t>
            </a:r>
            <a:r>
              <a:rPr lang="en-US" altLang="vi-VN" sz="2400" dirty="0" err="1" smtClean="0">
                <a:solidFill>
                  <a:srgbClr val="FF0000"/>
                </a:solidFill>
              </a:rPr>
              <a:t>đối</a:t>
            </a:r>
            <a:r>
              <a:rPr lang="en-US" altLang="vi-VN" sz="2400" dirty="0" smtClean="0">
                <a:solidFill>
                  <a:srgbClr val="FF0000"/>
                </a:solidFill>
              </a:rPr>
              <a:t> </a:t>
            </a:r>
            <a:r>
              <a:rPr lang="en-US" altLang="vi-VN" sz="2400" dirty="0" err="1" smtClean="0">
                <a:solidFill>
                  <a:srgbClr val="FF0000"/>
                </a:solidFill>
              </a:rPr>
              <a:t>tượng</a:t>
            </a:r>
            <a:r>
              <a:rPr lang="en-US" altLang="vi-VN" sz="2400" dirty="0" smtClean="0">
                <a:solidFill>
                  <a:srgbClr val="FF0000"/>
                </a:solidFill>
              </a:rPr>
              <a:t> hay </a:t>
            </a:r>
            <a:r>
              <a:rPr lang="en-US" altLang="vi-VN" sz="2400" dirty="0" err="1" smtClean="0">
                <a:solidFill>
                  <a:srgbClr val="FF0000"/>
                </a:solidFill>
              </a:rPr>
              <a:t>thực</a:t>
            </a:r>
            <a:r>
              <a:rPr lang="en-US" altLang="vi-VN" sz="2400" dirty="0" smtClean="0">
                <a:solidFill>
                  <a:srgbClr val="FF0000"/>
                </a:solidFill>
              </a:rPr>
              <a:t> </a:t>
            </a:r>
            <a:r>
              <a:rPr lang="en-US" altLang="vi-VN" sz="2400" dirty="0" err="1" smtClean="0">
                <a:solidFill>
                  <a:srgbClr val="FF0000"/>
                </a:solidFill>
              </a:rPr>
              <a:t>thể</a:t>
            </a:r>
            <a:r>
              <a:rPr lang="en-US" altLang="vi-VN" sz="2400" dirty="0" smtClean="0"/>
              <a:t> </a:t>
            </a:r>
            <a:r>
              <a:rPr lang="en-US" altLang="vi-VN" sz="2400" dirty="0" err="1" smtClean="0"/>
              <a:t>mà</a:t>
            </a:r>
            <a:r>
              <a:rPr lang="en-US" altLang="vi-VN" sz="2400" dirty="0" smtClean="0"/>
              <a:t> </a:t>
            </a:r>
            <a:r>
              <a:rPr lang="en-US" altLang="vi-VN" sz="2400" dirty="0" err="1" smtClean="0"/>
              <a:t>thông</a:t>
            </a:r>
            <a:r>
              <a:rPr lang="en-US" altLang="vi-VN" sz="2400" dirty="0" smtClean="0"/>
              <a:t> qua </a:t>
            </a:r>
            <a:r>
              <a:rPr lang="en-US" altLang="vi-VN" sz="2400" dirty="0" err="1" smtClean="0"/>
              <a:t>thuộc</a:t>
            </a:r>
            <a:r>
              <a:rPr lang="en-US" altLang="vi-VN" sz="2400" dirty="0" smtClean="0"/>
              <a:t> </a:t>
            </a:r>
            <a:r>
              <a:rPr lang="en-US" altLang="vi-VN" sz="2400" dirty="0" err="1" smtClean="0"/>
              <a:t>tính</a:t>
            </a:r>
            <a:r>
              <a:rPr lang="en-US" altLang="vi-VN" sz="2400" dirty="0" smtClean="0"/>
              <a:t>. </a:t>
            </a:r>
            <a:r>
              <a:rPr lang="en-US" altLang="vi-VN" sz="2400" dirty="0" err="1" smtClean="0"/>
              <a:t>Ví</a:t>
            </a:r>
            <a:r>
              <a:rPr lang="en-US" altLang="vi-VN" sz="2400" dirty="0" smtClean="0"/>
              <a:t> </a:t>
            </a:r>
            <a:r>
              <a:rPr lang="en-US" altLang="vi-VN" sz="2400" dirty="0" err="1" smtClean="0"/>
              <a:t>dụ</a:t>
            </a:r>
            <a:r>
              <a:rPr lang="en-US" altLang="vi-VN" sz="2400" dirty="0" smtClean="0"/>
              <a:t>: </a:t>
            </a:r>
            <a:r>
              <a:rPr lang="vi-VN" altLang="vi-VN" sz="2400" dirty="0" smtClean="0"/>
              <a:t>Đôi khi khách hàng không biết tên của tổ chức cụ thể mà họ tìm kiếm,</a:t>
            </a:r>
            <a:r>
              <a:rPr lang="en-US" altLang="vi-VN" sz="2400" dirty="0" smtClean="0"/>
              <a:t> </a:t>
            </a:r>
            <a:r>
              <a:rPr lang="vi-VN" altLang="vi-VN" sz="2400" dirty="0" smtClean="0"/>
              <a:t>nhưng họ có một số thông tin mô tả nó. Hoặc họ có thể yêu cầu một dịch vụ và</a:t>
            </a:r>
            <a:r>
              <a:rPr lang="en-US" altLang="vi-VN" sz="2400" dirty="0" smtClean="0"/>
              <a:t> </a:t>
            </a:r>
            <a:r>
              <a:rPr lang="vi-VN" altLang="vi-VN" sz="2400" dirty="0" smtClean="0"/>
              <a:t>biết một số đặc điểm của nó nhưng không biết thực thể nào thực hiện nó.</a:t>
            </a:r>
            <a:endParaRPr lang="en-US" altLang="vi-VN" sz="2400" dirty="0" smtClean="0"/>
          </a:p>
          <a:p>
            <a:pPr algn="just">
              <a:spcBef>
                <a:spcPct val="0"/>
              </a:spcBef>
            </a:pPr>
            <a:r>
              <a:rPr lang="vi-VN" altLang="vi-VN" sz="2400" dirty="0" smtClean="0"/>
              <a:t>Chương này giới thiệu các dịch vụ tên</a:t>
            </a:r>
            <a:r>
              <a:rPr lang="en-US" altLang="vi-VN" sz="2400" dirty="0"/>
              <a:t> </a:t>
            </a:r>
            <a:r>
              <a:rPr lang="vi-VN" altLang="vi-VN" sz="2400" dirty="0" smtClean="0"/>
              <a:t>miền (DNS), Dịch vụ tên toàn cầu (GNS) và X500 tùy trường hợp.</a:t>
            </a:r>
            <a:endParaRPr lang="en-US" altLang="vi-VN" sz="2400" dirty="0"/>
          </a:p>
        </p:txBody>
      </p:sp>
      <p:pic>
        <p:nvPicPr>
          <p:cNvPr id="717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8" y="639762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 Box 11"/>
          <p:cNvSpPr txBox="1">
            <a:spLocks noChangeArrowheads="1"/>
          </p:cNvSpPr>
          <p:nvPr/>
        </p:nvSpPr>
        <p:spPr bwMode="auto">
          <a:xfrm>
            <a:off x="457200" y="64135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7174" name="Rectangle 1"/>
          <p:cNvSpPr>
            <a:spLocks noChangeArrowheads="1"/>
          </p:cNvSpPr>
          <p:nvPr/>
        </p:nvSpPr>
        <p:spPr bwMode="auto">
          <a:xfrm>
            <a:off x="224522" y="1062038"/>
            <a:ext cx="16321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2400" b="1" dirty="0" err="1" smtClean="0">
                <a:solidFill>
                  <a:srgbClr val="C00000"/>
                </a:solidFill>
              </a:rPr>
              <a:t>Giới</a:t>
            </a:r>
            <a:r>
              <a:rPr lang="en-US" altLang="vi-VN" sz="2400" b="1" dirty="0" smtClean="0">
                <a:solidFill>
                  <a:srgbClr val="C00000"/>
                </a:solidFill>
              </a:rPr>
              <a:t> </a:t>
            </a:r>
            <a:r>
              <a:rPr lang="en-US" altLang="vi-VN" sz="2400" b="1" dirty="0" err="1" smtClean="0">
                <a:solidFill>
                  <a:srgbClr val="C00000"/>
                </a:solidFill>
              </a:rPr>
              <a:t>thiệu</a:t>
            </a:r>
            <a:endParaRPr lang="en-US" altLang="vi-VN" sz="2400" b="1" dirty="0">
              <a:solidFill>
                <a:srgbClr val="C00000"/>
              </a:solidFill>
            </a:endParaRPr>
          </a:p>
        </p:txBody>
      </p:sp>
    </p:spTree>
    <p:extLst>
      <p:ext uri="{BB962C8B-B14F-4D97-AF65-F5344CB8AC3E}">
        <p14:creationId xmlns:p14="http://schemas.microsoft.com/office/powerpoint/2010/main" val="35216902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49156" name="Text Box 4"/>
          <p:cNvSpPr txBox="1">
            <a:spLocks noChangeArrowheads="1"/>
          </p:cNvSpPr>
          <p:nvPr/>
        </p:nvSpPr>
        <p:spPr bwMode="auto">
          <a:xfrm>
            <a:off x="0" y="1062038"/>
            <a:ext cx="845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ea typeface="ＭＳ Ｐゴシック" panose="020B0600070205080204" pitchFamily="34" charset="-128"/>
              </a:rPr>
              <a:t>Trong mạng Internet</a:t>
            </a:r>
            <a:endParaRPr lang="en-US" altLang="vi-VN" sz="2400" b="1">
              <a:solidFill>
                <a:srgbClr val="C00000"/>
              </a:solidFill>
            </a:endParaRPr>
          </a:p>
        </p:txBody>
      </p:sp>
      <p:sp>
        <p:nvSpPr>
          <p:cNvPr id="49157" name="Text Box 4"/>
          <p:cNvSpPr txBox="1">
            <a:spLocks noChangeArrowheads="1"/>
          </p:cNvSpPr>
          <p:nvPr/>
        </p:nvSpPr>
        <p:spPr bwMode="auto">
          <a:xfrm>
            <a:off x="304800" y="1601788"/>
            <a:ext cx="8458200"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b="1">
                <a:ea typeface="ＭＳ Ｐゴシック" panose="020B0600070205080204" pitchFamily="34" charset="-128"/>
              </a:rPr>
              <a:t> </a:t>
            </a:r>
            <a:r>
              <a:rPr lang="en-US" altLang="vi-VN" sz="2400"/>
              <a:t>Trong các hệ thống phân tán thì mỗi máy có một điạ chỉ mạng duy nhất, gọi là địa chỉ IP. Địa chỉ này được sử dụng đại diện cho máy chủ trong quá trình trao đổi thông tin với các máy khác cũng như khi máy chủ muốn truy cập tài nguyên dùng chung.</a:t>
            </a:r>
            <a:r>
              <a:rPr lang="en-US" altLang="vi-VN" sz="2400" b="1">
                <a:ea typeface="ＭＳ Ｐゴシック" panose="020B0600070205080204" pitchFamily="34" charset="-128"/>
              </a:rPr>
              <a:t> </a:t>
            </a:r>
          </a:p>
          <a:p>
            <a:pPr algn="just">
              <a:spcBef>
                <a:spcPct val="0"/>
              </a:spcBef>
            </a:pPr>
            <a:r>
              <a:rPr lang="en-US" altLang="vi-VN" sz="2400" b="1">
                <a:ea typeface="ＭＳ Ｐゴシック" panose="020B0600070205080204" pitchFamily="34" charset="-128"/>
              </a:rPr>
              <a:t> </a:t>
            </a:r>
            <a:r>
              <a:rPr lang="en-US" altLang="vi-VN" sz="2400">
                <a:ea typeface="ＭＳ Ｐゴシック" panose="020B0600070205080204" pitchFamily="34" charset="-128"/>
              </a:rPr>
              <a:t>S</a:t>
            </a:r>
            <a:r>
              <a:rPr lang="en-US" altLang="vi-VN" sz="2400"/>
              <a:t>ử dụng địa chỉ bằng các con số như vậy rất khó nhớ và dễ nhầm lẫn, vì vậy người ta xây dựng một hệ thống đặt tên cho các phần tử của mạng Internet, với quy ước :</a:t>
            </a:r>
          </a:p>
          <a:p>
            <a:pPr algn="just">
              <a:spcBef>
                <a:spcPct val="0"/>
              </a:spcBef>
              <a:buFontTx/>
              <a:buNone/>
            </a:pPr>
            <a:r>
              <a:rPr lang="en-US" altLang="vi-VN" sz="2400"/>
              <a:t> - Tên được đặt phải là duy nhất</a:t>
            </a:r>
          </a:p>
          <a:p>
            <a:pPr algn="just">
              <a:spcBef>
                <a:spcPct val="0"/>
              </a:spcBef>
              <a:buFontTx/>
              <a:buNone/>
            </a:pPr>
            <a:r>
              <a:rPr lang="en-US" altLang="vi-VN" sz="2400"/>
              <a:t> - Có cách thức để chuyển đối giữa tên và điạ chỉ </a:t>
            </a:r>
          </a:p>
          <a:p>
            <a:pPr algn="just">
              <a:spcBef>
                <a:spcPct val="0"/>
              </a:spcBef>
              <a:buFontTx/>
              <a:buNone/>
            </a:pPr>
            <a:r>
              <a:rPr lang="en-US" altLang="vi-VN" sz="2400" b="1">
                <a:ea typeface="ＭＳ Ｐゴシック" panose="020B0600070205080204" pitchFamily="34" charset="-128"/>
              </a:rPr>
              <a:t> - </a:t>
            </a:r>
            <a:r>
              <a:rPr lang="en-US" altLang="vi-VN" sz="2400"/>
              <a:t>toàn cầu như Internet đòi hỏi phải có một hệ thống đặt tên trực tuyến và phân tán thích hợp, hệ thống này gọi là DNS</a:t>
            </a:r>
            <a:endParaRPr lang="en-US" altLang="vi-VN" sz="2400" b="1">
              <a:ea typeface="ＭＳ Ｐゴシック" panose="020B0600070205080204" pitchFamily="34" charset="-128"/>
            </a:endParaRPr>
          </a:p>
          <a:p>
            <a:pPr algn="just">
              <a:spcBef>
                <a:spcPct val="0"/>
              </a:spcBef>
              <a:buFontTx/>
              <a:buNone/>
            </a:pPr>
            <a:r>
              <a:rPr lang="en-US" altLang="vi-VN" sz="2400" b="1">
                <a:ea typeface="ＭＳ Ｐゴシック" panose="020B0600070205080204" pitchFamily="34" charset="-128"/>
              </a:rPr>
              <a:t> - </a:t>
            </a:r>
          </a:p>
        </p:txBody>
      </p:sp>
      <p:sp>
        <p:nvSpPr>
          <p:cNvPr id="49158" name="Rectangle 2"/>
          <p:cNvSpPr>
            <a:spLocks noChangeArrowheads="1"/>
          </p:cNvSpPr>
          <p:nvPr/>
        </p:nvSpPr>
        <p:spPr bwMode="auto">
          <a:xfrm>
            <a:off x="28575" y="76200"/>
            <a:ext cx="89630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ĐỊNH DANH TRONG HỆ ĐIỀU HÀNH VÀ INTERNET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50180" name="Text Box 4"/>
          <p:cNvSpPr txBox="1">
            <a:spLocks noChangeArrowheads="1"/>
          </p:cNvSpPr>
          <p:nvPr/>
        </p:nvSpPr>
        <p:spPr bwMode="auto">
          <a:xfrm>
            <a:off x="0" y="1062038"/>
            <a:ext cx="845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vi-VN" sz="2400" b="1">
                <a:solidFill>
                  <a:srgbClr val="C00000"/>
                </a:solidFill>
                <a:ea typeface="ＭＳ Ｐゴシック" panose="020B0600070205080204" pitchFamily="34" charset="-128"/>
              </a:rPr>
              <a:t>Trong mạng Internet</a:t>
            </a:r>
            <a:endParaRPr lang="en-US" altLang="vi-VN" sz="2400" b="1">
              <a:solidFill>
                <a:srgbClr val="C00000"/>
              </a:solidFill>
            </a:endParaRPr>
          </a:p>
        </p:txBody>
      </p:sp>
      <p:sp>
        <p:nvSpPr>
          <p:cNvPr id="29701" name="Text Box 4"/>
          <p:cNvSpPr txBox="1">
            <a:spLocks noChangeArrowheads="1"/>
          </p:cNvSpPr>
          <p:nvPr/>
        </p:nvSpPr>
        <p:spPr bwMode="auto">
          <a:xfrm>
            <a:off x="304800" y="1601788"/>
            <a:ext cx="84582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vi-VN" sz="2400" b="1" dirty="0">
                <a:ea typeface="ＭＳ Ｐゴシック" panose="020B0600070205080204" pitchFamily="34" charset="-128"/>
              </a:rPr>
              <a:t> </a:t>
            </a:r>
            <a:r>
              <a:rPr lang="fr-FR" altLang="vi-VN" sz="2400" u="sng" dirty="0" err="1"/>
              <a:t>Ví</a:t>
            </a:r>
            <a:r>
              <a:rPr lang="fr-FR" altLang="vi-VN" sz="2400" u="sng" dirty="0"/>
              <a:t> </a:t>
            </a:r>
            <a:r>
              <a:rPr lang="fr-FR" altLang="vi-VN" sz="2400" u="sng" dirty="0" err="1"/>
              <a:t>dụ</a:t>
            </a:r>
            <a:r>
              <a:rPr lang="fr-FR" altLang="vi-VN" sz="2400" dirty="0"/>
              <a:t>: 128.141.201.45 </a:t>
            </a:r>
            <a:r>
              <a:rPr lang="fr-FR" altLang="vi-VN" sz="2400" dirty="0" err="1"/>
              <a:t>có</a:t>
            </a:r>
            <a:r>
              <a:rPr lang="fr-FR" altLang="vi-VN" sz="2400" dirty="0"/>
              <a:t> </a:t>
            </a:r>
            <a:r>
              <a:rPr lang="fr-FR" altLang="vi-VN" sz="2400" dirty="0" err="1"/>
              <a:t>tên</a:t>
            </a:r>
            <a:r>
              <a:rPr lang="fr-FR" altLang="vi-VN" sz="2400" dirty="0"/>
              <a:t> là www.cs.cern.ch</a:t>
            </a:r>
            <a:endParaRPr lang="en-US" altLang="vi-VN" sz="2400" dirty="0"/>
          </a:p>
          <a:p>
            <a:pPr algn="ctr">
              <a:spcBef>
                <a:spcPct val="0"/>
              </a:spcBef>
              <a:buFontTx/>
              <a:buNone/>
            </a:pPr>
            <a:endParaRPr lang="fr-FR" altLang="vi-VN" sz="2400" dirty="0"/>
          </a:p>
          <a:p>
            <a:pPr algn="ctr">
              <a:spcBef>
                <a:spcPct val="0"/>
              </a:spcBef>
            </a:pPr>
            <a:r>
              <a:rPr lang="fr-FR" altLang="vi-VN" sz="2400" dirty="0" err="1"/>
              <a:t>Các</a:t>
            </a:r>
            <a:r>
              <a:rPr lang="fr-FR" altLang="vi-VN" sz="2400" dirty="0"/>
              <a:t> </a:t>
            </a:r>
            <a:r>
              <a:rPr lang="fr-FR" altLang="vi-VN" sz="2400" dirty="0" err="1"/>
              <a:t>định</a:t>
            </a:r>
            <a:r>
              <a:rPr lang="fr-FR" altLang="vi-VN" sz="2400" dirty="0"/>
              <a:t> </a:t>
            </a:r>
            <a:r>
              <a:rPr lang="fr-FR" altLang="vi-VN" sz="2400" dirty="0" err="1"/>
              <a:t>danh</a:t>
            </a:r>
            <a:r>
              <a:rPr lang="fr-FR" altLang="vi-VN" sz="2400" dirty="0"/>
              <a:t> </a:t>
            </a:r>
            <a:r>
              <a:rPr lang="fr-FR" altLang="vi-VN" sz="2400" dirty="0" err="1"/>
              <a:t>được</a:t>
            </a:r>
            <a:r>
              <a:rPr lang="fr-FR" altLang="vi-VN" sz="2400" dirty="0"/>
              <a:t> </a:t>
            </a:r>
            <a:r>
              <a:rPr lang="fr-FR" altLang="vi-VN" sz="2400" dirty="0" err="1"/>
              <a:t>tập</a:t>
            </a:r>
            <a:r>
              <a:rPr lang="fr-FR" altLang="vi-VN" sz="2400" dirty="0"/>
              <a:t> </a:t>
            </a:r>
            <a:r>
              <a:rPr lang="fr-FR" altLang="vi-VN" sz="2400" dirty="0" err="1"/>
              <a:t>hợp</a:t>
            </a:r>
            <a:r>
              <a:rPr lang="fr-FR" altLang="vi-VN" sz="2400" dirty="0"/>
              <a:t> </a:t>
            </a:r>
            <a:r>
              <a:rPr lang="fr-FR" altLang="vi-VN" sz="2400" dirty="0" err="1"/>
              <a:t>trong</a:t>
            </a:r>
            <a:r>
              <a:rPr lang="fr-FR" altLang="vi-VN" sz="2400" dirty="0"/>
              <a:t> </a:t>
            </a:r>
            <a:r>
              <a:rPr lang="fr-FR" altLang="vi-VN" sz="2400" dirty="0" err="1"/>
              <a:t>một</a:t>
            </a:r>
            <a:r>
              <a:rPr lang="fr-FR" altLang="vi-VN" sz="2400" dirty="0"/>
              <a:t> table </a:t>
            </a:r>
            <a:r>
              <a:rPr lang="fr-FR" altLang="vi-VN" sz="2400" dirty="0" err="1"/>
              <a:t>và</a:t>
            </a:r>
            <a:r>
              <a:rPr lang="fr-FR" altLang="vi-VN" sz="2400" dirty="0"/>
              <a:t> </a:t>
            </a:r>
            <a:r>
              <a:rPr lang="fr-FR" altLang="vi-VN" sz="2400" dirty="0" err="1"/>
              <a:t>bản</a:t>
            </a:r>
            <a:r>
              <a:rPr lang="fr-FR" altLang="vi-VN" sz="2400" dirty="0"/>
              <a:t> </a:t>
            </a:r>
            <a:r>
              <a:rPr lang="fr-FR" altLang="vi-VN" sz="2400" dirty="0" err="1"/>
              <a:t>sao</a:t>
            </a:r>
            <a:r>
              <a:rPr lang="fr-FR" altLang="vi-VN" sz="2400" dirty="0"/>
              <a:t> </a:t>
            </a:r>
            <a:r>
              <a:rPr lang="fr-FR" altLang="vi-VN" sz="2400" dirty="0" err="1"/>
              <a:t>của</a:t>
            </a:r>
            <a:r>
              <a:rPr lang="fr-FR" altLang="vi-VN" sz="2400" dirty="0"/>
              <a:t> </a:t>
            </a:r>
            <a:r>
              <a:rPr lang="fr-FR" altLang="vi-VN" sz="2400" dirty="0" err="1"/>
              <a:t>nó</a:t>
            </a:r>
            <a:r>
              <a:rPr lang="fr-FR" altLang="vi-VN" sz="2400" dirty="0"/>
              <a:t> </a:t>
            </a:r>
            <a:r>
              <a:rPr lang="fr-FR" altLang="vi-VN" sz="2400" dirty="0" err="1"/>
              <a:t>được</a:t>
            </a:r>
            <a:r>
              <a:rPr lang="fr-FR" altLang="vi-VN" sz="2400" dirty="0"/>
              <a:t> </a:t>
            </a:r>
            <a:r>
              <a:rPr lang="fr-FR" altLang="vi-VN" sz="2400" dirty="0" err="1"/>
              <a:t>đặt</a:t>
            </a:r>
            <a:r>
              <a:rPr lang="fr-FR" altLang="vi-VN" sz="2400" dirty="0"/>
              <a:t> </a:t>
            </a:r>
            <a:r>
              <a:rPr lang="fr-FR" altLang="vi-VN" sz="2400" dirty="0" err="1"/>
              <a:t>tại</a:t>
            </a:r>
            <a:r>
              <a:rPr lang="fr-FR" altLang="vi-VN" sz="2400" dirty="0"/>
              <a:t> </a:t>
            </a:r>
            <a:r>
              <a:rPr lang="fr-FR" altLang="vi-VN" sz="2400" dirty="0" err="1"/>
              <a:t>các</a:t>
            </a:r>
            <a:r>
              <a:rPr lang="fr-FR" altLang="vi-VN" sz="2400" dirty="0"/>
              <a:t> </a:t>
            </a:r>
            <a:r>
              <a:rPr lang="fr-FR" altLang="vi-VN" sz="2400" dirty="0" err="1"/>
              <a:t>trạm</a:t>
            </a:r>
            <a:r>
              <a:rPr lang="fr-FR" altLang="vi-VN" sz="2400" dirty="0"/>
              <a:t> </a:t>
            </a:r>
            <a:r>
              <a:rPr lang="fr-FR" altLang="vi-VN" sz="2400" dirty="0" err="1"/>
              <a:t>để</a:t>
            </a:r>
            <a:r>
              <a:rPr lang="fr-FR" altLang="vi-VN" sz="2400" dirty="0"/>
              <a:t> </a:t>
            </a:r>
            <a:r>
              <a:rPr lang="fr-FR" altLang="vi-VN" sz="2400" dirty="0" err="1"/>
              <a:t>có</a:t>
            </a:r>
            <a:r>
              <a:rPr lang="fr-FR" altLang="vi-VN" sz="2400" dirty="0"/>
              <a:t> </a:t>
            </a:r>
            <a:r>
              <a:rPr lang="fr-FR" altLang="vi-VN" sz="2400" dirty="0" err="1"/>
              <a:t>thể</a:t>
            </a:r>
            <a:r>
              <a:rPr lang="fr-FR" altLang="vi-VN" sz="2400" dirty="0"/>
              <a:t> </a:t>
            </a:r>
            <a:r>
              <a:rPr lang="fr-FR" altLang="vi-VN" sz="2400" dirty="0" err="1"/>
              <a:t>truy</a:t>
            </a:r>
            <a:r>
              <a:rPr lang="fr-FR" altLang="vi-VN" sz="2400" dirty="0"/>
              <a:t> </a:t>
            </a:r>
            <a:r>
              <a:rPr lang="fr-FR" altLang="vi-VN" sz="2400" dirty="0" err="1"/>
              <a:t>cập</a:t>
            </a:r>
            <a:r>
              <a:rPr lang="fr-FR" altLang="vi-VN" sz="2400" dirty="0"/>
              <a:t> </a:t>
            </a:r>
            <a:r>
              <a:rPr lang="fr-FR" altLang="vi-VN" sz="2400" dirty="0" err="1"/>
              <a:t>nhanh</a:t>
            </a:r>
            <a:r>
              <a:rPr lang="en-US" altLang="vi-VN" sz="2400" b="1" dirty="0">
                <a:ea typeface="ＭＳ Ｐゴシック" panose="020B0600070205080204" pitchFamily="34" charset="-128"/>
              </a:rPr>
              <a:t> </a:t>
            </a:r>
          </a:p>
        </p:txBody>
      </p:sp>
      <p:sp>
        <p:nvSpPr>
          <p:cNvPr id="50182" name="Rectangle 2"/>
          <p:cNvSpPr>
            <a:spLocks noChangeArrowheads="1"/>
          </p:cNvSpPr>
          <p:nvPr/>
        </p:nvSpPr>
        <p:spPr bwMode="auto">
          <a:xfrm>
            <a:off x="28575" y="76200"/>
            <a:ext cx="89630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ĐỊNH DANH TRONG HỆ ĐIỀU HÀNH VÀ INTERNET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51204" name="Rectangle 7"/>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TÀI LIỆU THAM KHẢO</a:t>
            </a:r>
          </a:p>
        </p:txBody>
      </p:sp>
      <p:sp>
        <p:nvSpPr>
          <p:cNvPr id="51205" name="Rectangle 2"/>
          <p:cNvSpPr>
            <a:spLocks noChangeArrowheads="1"/>
          </p:cNvSpPr>
          <p:nvPr/>
        </p:nvSpPr>
        <p:spPr bwMode="auto">
          <a:xfrm>
            <a:off x="455613" y="1212850"/>
            <a:ext cx="8201025" cy="447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1800"/>
              <a:t>[1]. Colin J. Fidge (February 1988). </a:t>
            </a:r>
            <a:r>
              <a:rPr lang="en-US" altLang="vi-VN" sz="1800">
                <a:hlinkClick r:id="rId4"/>
              </a:rPr>
              <a:t>"Timestamps in Message-Passing Systems That Preserve the Partial Ordering</a:t>
            </a:r>
            <a:r>
              <a:rPr lang="en-US" altLang="vi-VN" sz="1800" u="sng">
                <a:hlinkClick r:id="rId4"/>
              </a:rPr>
              <a:t>"</a:t>
            </a:r>
            <a:r>
              <a:rPr lang="en-US" altLang="vi-VN" sz="1800"/>
              <a:t>. In K. Raymond (Ed.). </a:t>
            </a:r>
            <a:r>
              <a:rPr lang="en-US" altLang="vi-VN" sz="1800" i="1"/>
              <a:t>Proc. of the 11th Australian Computer Science Conference (ACSC'88)</a:t>
            </a:r>
            <a:r>
              <a:rPr lang="en-US" altLang="vi-VN" sz="1800"/>
              <a:t>. pp. 56–66. Retrieved 2009-02-13.</a:t>
            </a:r>
          </a:p>
          <a:p>
            <a:pPr>
              <a:spcBef>
                <a:spcPts val="600"/>
              </a:spcBef>
              <a:buFontTx/>
              <a:buNone/>
            </a:pPr>
            <a:r>
              <a:rPr lang="en-US" altLang="vi-VN" sz="1800"/>
              <a:t>[2].Mattern, F. (October 1988), </a:t>
            </a:r>
            <a:r>
              <a:rPr lang="en-US" altLang="vi-VN" sz="1800">
                <a:solidFill>
                  <a:srgbClr val="009999"/>
                </a:solidFill>
              </a:rPr>
              <a:t>"Virtual Time and Global States of Distributed Systems", </a:t>
            </a:r>
            <a:r>
              <a:rPr lang="en-US" altLang="vi-VN" sz="1800"/>
              <a:t>in Cosnard, M., </a:t>
            </a:r>
            <a:r>
              <a:rPr lang="en-US" altLang="vi-VN" sz="1800" i="1"/>
              <a:t>Proc. Workshop on Parallel and Distributed Algorithms</a:t>
            </a:r>
            <a:r>
              <a:rPr lang="en-US" altLang="vi-VN" sz="1800"/>
              <a:t>, Chateau de Bonas, France: Elsevier, pp. 215–226</a:t>
            </a:r>
          </a:p>
          <a:p>
            <a:pPr>
              <a:spcBef>
                <a:spcPts val="600"/>
              </a:spcBef>
              <a:buFontTx/>
              <a:buNone/>
            </a:pPr>
            <a:r>
              <a:rPr lang="en-US" altLang="vi-VN" sz="1800"/>
              <a:t>[3].lmeida, Paulo; Baquero, Carlos; Fonte, Victor (2008), </a:t>
            </a:r>
            <a:r>
              <a:rPr lang="en-US" altLang="vi-VN" sz="1800">
                <a:hlinkClick r:id="rId5"/>
              </a:rPr>
              <a:t>"Interval Tree Clocks: A Logical Clock for Dynamic Systems"</a:t>
            </a:r>
            <a:r>
              <a:rPr lang="en-US" altLang="vi-VN" sz="1800"/>
              <a:t>, in Baker, Theodore P.; Bui, Alain; Tixeuil, Sébastien, </a:t>
            </a:r>
            <a:r>
              <a:rPr lang="en-US" altLang="vi-VN" sz="1800" i="1"/>
              <a:t>Principles of Distributed Systems</a:t>
            </a:r>
            <a:r>
              <a:rPr lang="en-US" altLang="vi-VN" sz="1800"/>
              <a:t>, Lecture Notes in Computer Science, 5401, Springer-Verlag, Lecture Notes in Computer Science, pp. 259–274</a:t>
            </a:r>
          </a:p>
          <a:p>
            <a:pPr>
              <a:spcBef>
                <a:spcPts val="600"/>
              </a:spcBef>
              <a:buFontTx/>
              <a:buNone/>
            </a:pPr>
            <a:r>
              <a:rPr lang="en-US" altLang="vi-VN" sz="1800"/>
              <a:t>[4]. Torres-Rojas, Francisco; Ahamad, Mustaque (1999), </a:t>
            </a:r>
            <a:r>
              <a:rPr lang="en-US" altLang="vi-VN" sz="1800">
                <a:solidFill>
                  <a:srgbClr val="009999"/>
                </a:solidFill>
              </a:rPr>
              <a:t>"Plausible clocks: constant size logical clocks for distributed systems", </a:t>
            </a:r>
            <a:r>
              <a:rPr lang="en-US" altLang="vi-VN" sz="1800"/>
              <a:t>Distributed Computing (Springer Verlag) 12 (4): 179–195</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53252" name="Rectangle 7"/>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TÀI LIỆU THAM KHẢO</a:t>
            </a:r>
          </a:p>
        </p:txBody>
      </p:sp>
      <p:sp>
        <p:nvSpPr>
          <p:cNvPr id="53253" name="Rectangle 5"/>
          <p:cNvSpPr>
            <a:spLocks noChangeArrowheads="1"/>
          </p:cNvSpPr>
          <p:nvPr/>
        </p:nvSpPr>
        <p:spPr bwMode="auto">
          <a:xfrm>
            <a:off x="455613" y="1212850"/>
            <a:ext cx="8201025" cy="161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vi-VN" sz="1800"/>
              <a:t>[5]. S. Mullender ed., </a:t>
            </a:r>
            <a:r>
              <a:rPr lang="en-US" altLang="vi-VN" sz="1800">
                <a:solidFill>
                  <a:srgbClr val="009999"/>
                </a:solidFill>
              </a:rPr>
              <a:t>"</a:t>
            </a:r>
            <a:r>
              <a:rPr lang="en-US" altLang="vi-VN" sz="1800" i="1">
                <a:solidFill>
                  <a:srgbClr val="009999"/>
                </a:solidFill>
              </a:rPr>
              <a:t>Distributed Systems</a:t>
            </a:r>
            <a:r>
              <a:rPr lang="en-US" altLang="vi-VN" sz="1800">
                <a:solidFill>
                  <a:srgbClr val="009999"/>
                </a:solidFill>
              </a:rPr>
              <a:t>", </a:t>
            </a:r>
            <a:r>
              <a:rPr lang="en-US" altLang="vi-VN" sz="1800"/>
              <a:t>2nd ed., Addison-Wesley, 1993 </a:t>
            </a:r>
            <a:endParaRPr lang="en-US" altLang="vi-VN" sz="1800" i="1"/>
          </a:p>
          <a:p>
            <a:pPr>
              <a:spcBef>
                <a:spcPts val="600"/>
              </a:spcBef>
              <a:spcAft>
                <a:spcPts val="600"/>
              </a:spcAft>
              <a:buFontTx/>
              <a:buNone/>
            </a:pPr>
            <a:r>
              <a:rPr lang="en-US" altLang="vi-VN" sz="1800"/>
              <a:t>[6]. Jie Wu, </a:t>
            </a:r>
            <a:r>
              <a:rPr lang="en-US" altLang="vi-VN" sz="1800">
                <a:solidFill>
                  <a:srgbClr val="009999"/>
                </a:solidFill>
              </a:rPr>
              <a:t>"</a:t>
            </a:r>
            <a:r>
              <a:rPr lang="en-US" altLang="vi-VN" sz="1800" i="1">
                <a:solidFill>
                  <a:srgbClr val="009999"/>
                </a:solidFill>
              </a:rPr>
              <a:t>Distributed Systems Design</a:t>
            </a:r>
            <a:r>
              <a:rPr lang="en-US" altLang="vi-VN" sz="1800"/>
              <a:t>", Addison-Wesley, 2008 </a:t>
            </a:r>
            <a:r>
              <a:rPr lang="en-US" altLang="vi-VN" sz="1800" i="1"/>
              <a:t> </a:t>
            </a:r>
            <a:endParaRPr lang="en-US" altLang="vi-VN" sz="1800"/>
          </a:p>
          <a:p>
            <a:pPr>
              <a:spcBef>
                <a:spcPct val="0"/>
              </a:spcBef>
              <a:buFontTx/>
              <a:buNone/>
            </a:pPr>
            <a:r>
              <a:rPr lang="en-US" altLang="vi-VN" sz="1800"/>
              <a:t>[7].  G. Coulouris, J. Dollimore, T. Kinberg</a:t>
            </a:r>
            <a:r>
              <a:rPr lang="en-US" altLang="vi-VN" sz="1800" i="1"/>
              <a:t>, </a:t>
            </a:r>
            <a:r>
              <a:rPr lang="en-US" altLang="vi-VN" sz="1800" i="1">
                <a:solidFill>
                  <a:srgbClr val="009999"/>
                </a:solidFill>
              </a:rPr>
              <a:t>"Distributed systems : Conceptand  Design</a:t>
            </a:r>
            <a:r>
              <a:rPr lang="en-US" altLang="vi-VN" sz="1800">
                <a:solidFill>
                  <a:srgbClr val="009999"/>
                </a:solidFill>
              </a:rPr>
              <a:t>“</a:t>
            </a:r>
            <a:r>
              <a:rPr lang="en-US" altLang="vi-VN" sz="1800"/>
              <a:t>, Australia. IASTED, ACTA Press</a:t>
            </a:r>
          </a:p>
          <a:p>
            <a:pPr>
              <a:spcBef>
                <a:spcPct val="0"/>
              </a:spcBef>
              <a:buFontTx/>
              <a:buNone/>
            </a:pPr>
            <a:r>
              <a:rPr lang="en-US" altLang="vi-VN" sz="1800"/>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4" descr="wifi_banne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 y="-76200"/>
            <a:ext cx="9159875"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 y="642937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Text Box 6"/>
          <p:cNvSpPr txBox="1">
            <a:spLocks noChangeArrowheads="1"/>
          </p:cNvSpPr>
          <p:nvPr/>
        </p:nvSpPr>
        <p:spPr bwMode="auto">
          <a:xfrm>
            <a:off x="485775" y="644525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pic>
        <p:nvPicPr>
          <p:cNvPr id="55301"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9988" y="4610100"/>
            <a:ext cx="2871787"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2" name="Rectangle 5"/>
          <p:cNvSpPr>
            <a:spLocks noChangeArrowheads="1"/>
          </p:cNvSpPr>
          <p:nvPr/>
        </p:nvSpPr>
        <p:spPr bwMode="auto">
          <a:xfrm>
            <a:off x="457200" y="30861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KẾT THÚC CHƯƠNG III</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CÁC KHÁI NIỆM</a:t>
            </a:r>
          </a:p>
        </p:txBody>
      </p:sp>
      <p:sp>
        <p:nvSpPr>
          <p:cNvPr id="7171" name="Text Box 4"/>
          <p:cNvSpPr txBox="1">
            <a:spLocks noChangeArrowheads="1"/>
          </p:cNvSpPr>
          <p:nvPr/>
        </p:nvSpPr>
        <p:spPr bwMode="auto">
          <a:xfrm>
            <a:off x="304800" y="1582738"/>
            <a:ext cx="8458200"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dirty="0"/>
              <a:t> </a:t>
            </a:r>
            <a:r>
              <a:rPr lang="en-US" altLang="vi-VN" sz="2400" dirty="0" err="1"/>
              <a:t>Một</a:t>
            </a:r>
            <a:r>
              <a:rPr lang="en-US" altLang="vi-VN" sz="2400" dirty="0"/>
              <a:t> </a:t>
            </a:r>
            <a:r>
              <a:rPr lang="en-US" altLang="vi-VN" sz="2400" dirty="0" err="1"/>
              <a:t>đối</a:t>
            </a:r>
            <a:r>
              <a:rPr lang="en-US" altLang="vi-VN" sz="2400" dirty="0"/>
              <a:t> </a:t>
            </a:r>
            <a:r>
              <a:rPr lang="en-US" altLang="vi-VN" sz="2400" dirty="0" err="1"/>
              <a:t>tượng</a:t>
            </a:r>
            <a:r>
              <a:rPr lang="en-US" altLang="vi-VN" sz="2400" dirty="0"/>
              <a:t> (Object</a:t>
            </a:r>
            <a:r>
              <a:rPr lang="en-US" altLang="vi-VN" sz="2400" dirty="0" smtClean="0"/>
              <a:t>): </a:t>
            </a:r>
            <a:r>
              <a:rPr lang="en-US" altLang="vi-VN" sz="2400" dirty="0" err="1"/>
              <a:t>trong</a:t>
            </a:r>
            <a:r>
              <a:rPr lang="en-US" altLang="vi-VN" sz="2400" dirty="0"/>
              <a:t> </a:t>
            </a:r>
            <a:r>
              <a:rPr lang="en-US" altLang="vi-VN" sz="2400" dirty="0" err="1"/>
              <a:t>hệ</a:t>
            </a:r>
            <a:r>
              <a:rPr lang="en-US" altLang="vi-VN" sz="2400" dirty="0"/>
              <a:t> </a:t>
            </a:r>
            <a:r>
              <a:rPr lang="en-US" altLang="vi-VN" sz="2400" dirty="0" err="1"/>
              <a:t>phân</a:t>
            </a:r>
            <a:r>
              <a:rPr lang="en-US" altLang="vi-VN" sz="2400" dirty="0"/>
              <a:t> </a:t>
            </a:r>
            <a:r>
              <a:rPr lang="en-US" altLang="vi-VN" sz="2400" dirty="0" err="1"/>
              <a:t>tán</a:t>
            </a:r>
            <a:r>
              <a:rPr lang="en-US" altLang="vi-VN" sz="2400" dirty="0"/>
              <a:t> </a:t>
            </a:r>
            <a:r>
              <a:rPr lang="en-US" altLang="vi-VN" sz="2400" dirty="0" err="1"/>
              <a:t>có</a:t>
            </a:r>
            <a:r>
              <a:rPr lang="en-US" altLang="vi-VN" sz="2400" dirty="0"/>
              <a:t> </a:t>
            </a:r>
            <a:r>
              <a:rPr lang="en-US" altLang="vi-VN" sz="2400" dirty="0" err="1"/>
              <a:t>thể</a:t>
            </a:r>
            <a:r>
              <a:rPr lang="en-US" altLang="vi-VN" sz="2400" dirty="0"/>
              <a:t> </a:t>
            </a:r>
            <a:r>
              <a:rPr lang="en-US" altLang="vi-VN" sz="2400" dirty="0" err="1"/>
              <a:t>là</a:t>
            </a:r>
            <a:r>
              <a:rPr lang="en-US" altLang="vi-VN" sz="2400" dirty="0"/>
              <a:t> users, files, database objects, variables, communication links ... </a:t>
            </a:r>
          </a:p>
          <a:p>
            <a:pPr algn="just">
              <a:spcBef>
                <a:spcPct val="0"/>
              </a:spcBef>
            </a:pPr>
            <a:r>
              <a:rPr lang="en-US" altLang="vi-VN" sz="2400" dirty="0"/>
              <a:t> </a:t>
            </a:r>
            <a:r>
              <a:rPr lang="en-US" altLang="vi-VN" sz="2400" dirty="0" err="1"/>
              <a:t>Một</a:t>
            </a:r>
            <a:r>
              <a:rPr lang="en-US" altLang="vi-VN" sz="2400" dirty="0"/>
              <a:t> </a:t>
            </a:r>
            <a:r>
              <a:rPr lang="en-US" altLang="vi-VN" sz="2400" dirty="0" err="1"/>
              <a:t>tên</a:t>
            </a:r>
            <a:r>
              <a:rPr lang="en-US" altLang="vi-VN" sz="2400" dirty="0"/>
              <a:t> (name) </a:t>
            </a:r>
            <a:r>
              <a:rPr lang="en-US" altLang="vi-VN" sz="2400" dirty="0" err="1"/>
              <a:t>trong</a:t>
            </a:r>
            <a:r>
              <a:rPr lang="en-US" altLang="vi-VN" sz="2400" dirty="0"/>
              <a:t> </a:t>
            </a:r>
            <a:r>
              <a:rPr lang="en-US" altLang="vi-VN" sz="2400" dirty="0" err="1"/>
              <a:t>một</a:t>
            </a:r>
            <a:r>
              <a:rPr lang="en-US" altLang="vi-VN" sz="2400" dirty="0"/>
              <a:t> </a:t>
            </a:r>
            <a:r>
              <a:rPr lang="en-US" altLang="vi-VN" sz="2400" dirty="0" err="1"/>
              <a:t>hệ</a:t>
            </a:r>
            <a:r>
              <a:rPr lang="en-US" altLang="vi-VN" sz="2400" dirty="0"/>
              <a:t> </a:t>
            </a:r>
            <a:r>
              <a:rPr lang="en-US" altLang="vi-VN" sz="2400" dirty="0" err="1"/>
              <a:t>thống</a:t>
            </a:r>
            <a:r>
              <a:rPr lang="en-US" altLang="vi-VN" sz="2400" dirty="0"/>
              <a:t> </a:t>
            </a:r>
            <a:r>
              <a:rPr lang="en-US" altLang="vi-VN" sz="2400" dirty="0" err="1"/>
              <a:t>phân</a:t>
            </a:r>
            <a:r>
              <a:rPr lang="en-US" altLang="vi-VN" sz="2400" dirty="0"/>
              <a:t> </a:t>
            </a:r>
            <a:r>
              <a:rPr lang="en-US" altLang="vi-VN" sz="2400" dirty="0" err="1"/>
              <a:t>tán</a:t>
            </a:r>
            <a:r>
              <a:rPr lang="en-US" altLang="vi-VN" sz="2400" dirty="0"/>
              <a:t> </a:t>
            </a:r>
            <a:r>
              <a:rPr lang="en-US" altLang="vi-VN" sz="2400" dirty="0" err="1"/>
              <a:t>là</a:t>
            </a:r>
            <a:r>
              <a:rPr lang="en-US" altLang="vi-VN" sz="2400" dirty="0"/>
              <a:t> </a:t>
            </a:r>
            <a:r>
              <a:rPr lang="en-US" altLang="vi-VN" sz="2400" i="1" dirty="0" err="1">
                <a:solidFill>
                  <a:srgbClr val="FF0000"/>
                </a:solidFill>
              </a:rPr>
              <a:t>một</a:t>
            </a:r>
            <a:r>
              <a:rPr lang="en-US" altLang="vi-VN" sz="2400" i="1" dirty="0">
                <a:solidFill>
                  <a:srgbClr val="FF0000"/>
                </a:solidFill>
              </a:rPr>
              <a:t> </a:t>
            </a:r>
            <a:r>
              <a:rPr lang="en-US" altLang="vi-VN" sz="2400" i="1" dirty="0" err="1">
                <a:solidFill>
                  <a:srgbClr val="FF0000"/>
                </a:solidFill>
              </a:rPr>
              <a:t>chuỗi</a:t>
            </a:r>
            <a:r>
              <a:rPr lang="en-US" altLang="vi-VN" sz="2400" i="1" dirty="0">
                <a:solidFill>
                  <a:srgbClr val="FF0000"/>
                </a:solidFill>
              </a:rPr>
              <a:t> </a:t>
            </a:r>
            <a:r>
              <a:rPr lang="en-US" altLang="vi-VN" sz="2400" i="1" dirty="0" err="1">
                <a:solidFill>
                  <a:srgbClr val="FF0000"/>
                </a:solidFill>
              </a:rPr>
              <a:t>các</a:t>
            </a:r>
            <a:r>
              <a:rPr lang="en-US" altLang="vi-VN" sz="2400" i="1" dirty="0">
                <a:solidFill>
                  <a:srgbClr val="FF0000"/>
                </a:solidFill>
              </a:rPr>
              <a:t> bit </a:t>
            </a:r>
            <a:r>
              <a:rPr lang="en-US" altLang="vi-VN" sz="2400" i="1" dirty="0" err="1">
                <a:solidFill>
                  <a:srgbClr val="FF0000"/>
                </a:solidFill>
              </a:rPr>
              <a:t>ký</a:t>
            </a:r>
            <a:r>
              <a:rPr lang="en-US" altLang="vi-VN" sz="2400" i="1" dirty="0">
                <a:solidFill>
                  <a:srgbClr val="FF0000"/>
                </a:solidFill>
              </a:rPr>
              <a:t> </a:t>
            </a:r>
            <a:r>
              <a:rPr lang="en-US" altLang="vi-VN" sz="2400" i="1" dirty="0" err="1">
                <a:solidFill>
                  <a:srgbClr val="FF0000"/>
                </a:solidFill>
              </a:rPr>
              <a:t>tự</a:t>
            </a:r>
            <a:r>
              <a:rPr lang="en-US" altLang="vi-VN" sz="2400" dirty="0"/>
              <a:t> </a:t>
            </a:r>
            <a:r>
              <a:rPr lang="en-US" altLang="vi-VN" sz="2400" dirty="0" err="1"/>
              <a:t>được</a:t>
            </a:r>
            <a:r>
              <a:rPr lang="en-US" altLang="vi-VN" sz="2400" dirty="0"/>
              <a:t> </a:t>
            </a:r>
            <a:r>
              <a:rPr lang="en-US" altLang="vi-VN" sz="2400" dirty="0" err="1"/>
              <a:t>sử</a:t>
            </a:r>
            <a:r>
              <a:rPr lang="en-US" altLang="vi-VN" sz="2400" dirty="0"/>
              <a:t> </a:t>
            </a:r>
            <a:r>
              <a:rPr lang="en-US" altLang="vi-VN" sz="2400" dirty="0" err="1" smtClean="0"/>
              <a:t>dụng</a:t>
            </a:r>
            <a:r>
              <a:rPr lang="en-US" altLang="vi-VN" sz="2400" dirty="0" smtClean="0"/>
              <a:t> </a:t>
            </a:r>
            <a:r>
              <a:rPr lang="en-US" altLang="vi-VN" sz="2400" dirty="0" err="1"/>
              <a:t>để</a:t>
            </a:r>
            <a:r>
              <a:rPr lang="en-US" altLang="vi-VN" sz="2400" dirty="0"/>
              <a:t> </a:t>
            </a:r>
            <a:r>
              <a:rPr lang="en-US" altLang="vi-VN" sz="2400" dirty="0" err="1"/>
              <a:t>chỉ</a:t>
            </a:r>
            <a:r>
              <a:rPr lang="en-US" altLang="vi-VN" sz="2400" dirty="0"/>
              <a:t> </a:t>
            </a:r>
            <a:r>
              <a:rPr lang="en-US" altLang="vi-VN" sz="2400" dirty="0" err="1"/>
              <a:t>đến</a:t>
            </a:r>
            <a:r>
              <a:rPr lang="en-US" altLang="vi-VN" sz="2400" dirty="0"/>
              <a:t> </a:t>
            </a:r>
            <a:r>
              <a:rPr lang="en-US" altLang="vi-VN" sz="2400" dirty="0" err="1"/>
              <a:t>một</a:t>
            </a:r>
            <a:r>
              <a:rPr lang="en-US" altLang="vi-VN" sz="2400" dirty="0"/>
              <a:t> </a:t>
            </a:r>
            <a:r>
              <a:rPr lang="en-US" altLang="vi-VN" sz="2400" dirty="0" err="1"/>
              <a:t>đối</a:t>
            </a:r>
            <a:r>
              <a:rPr lang="en-US" altLang="vi-VN" sz="2400" dirty="0"/>
              <a:t> </a:t>
            </a:r>
            <a:r>
              <a:rPr lang="en-US" altLang="vi-VN" sz="2400" dirty="0" err="1" smtClean="0"/>
              <a:t>tượng</a:t>
            </a:r>
            <a:r>
              <a:rPr lang="en-US" altLang="vi-VN" sz="2400" dirty="0" smtClean="0"/>
              <a:t>.</a:t>
            </a:r>
            <a:endParaRPr lang="en-US" altLang="vi-VN" sz="2400" dirty="0"/>
          </a:p>
          <a:p>
            <a:pPr algn="just">
              <a:spcBef>
                <a:spcPct val="0"/>
              </a:spcBef>
            </a:pPr>
            <a:r>
              <a:rPr lang="en-US" altLang="vi-VN" sz="2400" dirty="0"/>
              <a:t> </a:t>
            </a:r>
            <a:r>
              <a:rPr lang="en-US" altLang="vi-VN" sz="2400" dirty="0" err="1"/>
              <a:t>Ví</a:t>
            </a:r>
            <a:r>
              <a:rPr lang="en-US" altLang="vi-VN" sz="2400" dirty="0"/>
              <a:t> </a:t>
            </a:r>
            <a:r>
              <a:rPr lang="en-US" altLang="vi-VN" sz="2400" dirty="0" err="1"/>
              <a:t>dụ</a:t>
            </a:r>
            <a:r>
              <a:rPr lang="en-US" altLang="vi-VN" sz="2400" dirty="0"/>
              <a:t> </a:t>
            </a:r>
            <a:r>
              <a:rPr lang="en-US" altLang="vi-VN" sz="2400" dirty="0" err="1"/>
              <a:t>về</a:t>
            </a:r>
            <a:r>
              <a:rPr lang="en-US" altLang="vi-VN" sz="2400" dirty="0"/>
              <a:t> </a:t>
            </a:r>
            <a:r>
              <a:rPr lang="en-US" altLang="vi-VN" sz="2400" dirty="0" err="1"/>
              <a:t>tên</a:t>
            </a:r>
            <a:endParaRPr lang="en-US" altLang="vi-VN" sz="2400" dirty="0"/>
          </a:p>
          <a:p>
            <a:pPr algn="just">
              <a:spcBef>
                <a:spcPct val="0"/>
              </a:spcBef>
              <a:buFontTx/>
              <a:buNone/>
            </a:pPr>
            <a:r>
              <a:rPr lang="en-US" altLang="vi-VN" sz="2400" dirty="0"/>
              <a:t>   - T</a:t>
            </a:r>
            <a:r>
              <a:rPr lang="vi-VN" altLang="vi-VN" sz="2400" dirty="0"/>
              <a:t>ên người dùng</a:t>
            </a:r>
            <a:r>
              <a:rPr lang="en-US" altLang="vi-VN" sz="2400" dirty="0"/>
              <a:t> (user names, Login, Email)</a:t>
            </a:r>
          </a:p>
          <a:p>
            <a:pPr algn="just">
              <a:spcBef>
                <a:spcPct val="0"/>
              </a:spcBef>
              <a:buFontTx/>
              <a:buNone/>
            </a:pPr>
            <a:r>
              <a:rPr lang="en-US" altLang="vi-VN" sz="2400" dirty="0"/>
              <a:t>   - </a:t>
            </a:r>
            <a:r>
              <a:rPr lang="en-US" altLang="vi-VN" sz="2400" dirty="0" err="1"/>
              <a:t>Tên</a:t>
            </a:r>
            <a:r>
              <a:rPr lang="en-US" altLang="vi-VN" sz="2400" dirty="0"/>
              <a:t> </a:t>
            </a:r>
            <a:r>
              <a:rPr lang="en-US" altLang="vi-VN" sz="2400" dirty="0" err="1"/>
              <a:t>máy</a:t>
            </a:r>
            <a:r>
              <a:rPr lang="en-US" altLang="vi-VN" sz="2400" dirty="0"/>
              <a:t> (rlogin, email, web)</a:t>
            </a:r>
          </a:p>
          <a:p>
            <a:pPr algn="just">
              <a:spcBef>
                <a:spcPct val="0"/>
              </a:spcBef>
              <a:buFontTx/>
              <a:buNone/>
            </a:pPr>
            <a:r>
              <a:rPr lang="en-US" altLang="vi-VN" sz="2400" dirty="0"/>
              <a:t>   - </a:t>
            </a:r>
            <a:r>
              <a:rPr lang="en-US" altLang="vi-VN" sz="2400" dirty="0" err="1"/>
              <a:t>Tên</a:t>
            </a:r>
            <a:r>
              <a:rPr lang="en-US" altLang="vi-VN" sz="2400" dirty="0"/>
              <a:t> File</a:t>
            </a:r>
          </a:p>
          <a:p>
            <a:pPr algn="just">
              <a:spcBef>
                <a:spcPct val="0"/>
              </a:spcBef>
              <a:buFontTx/>
              <a:buNone/>
            </a:pPr>
            <a:r>
              <a:rPr lang="en-US" altLang="vi-VN" sz="2400" dirty="0"/>
              <a:t>   - </a:t>
            </a:r>
            <a:r>
              <a:rPr lang="en-US" altLang="vi-VN" sz="2400" dirty="0" err="1"/>
              <a:t>Tên</a:t>
            </a:r>
            <a:r>
              <a:rPr lang="en-US" altLang="vi-VN" sz="2400" dirty="0"/>
              <a:t> </a:t>
            </a:r>
            <a:r>
              <a:rPr lang="en-US" altLang="vi-VN" sz="2400" dirty="0" err="1"/>
              <a:t>thiết</a:t>
            </a:r>
            <a:r>
              <a:rPr lang="en-US" altLang="vi-VN" sz="2400" dirty="0"/>
              <a:t> </a:t>
            </a:r>
            <a:r>
              <a:rPr lang="en-US" altLang="vi-VN" sz="2400" dirty="0" err="1"/>
              <a:t>bị</a:t>
            </a:r>
            <a:endParaRPr lang="en-US" altLang="vi-VN" sz="2400" dirty="0"/>
          </a:p>
          <a:p>
            <a:pPr algn="just">
              <a:spcBef>
                <a:spcPct val="0"/>
              </a:spcBef>
              <a:buFontTx/>
              <a:buNone/>
            </a:pPr>
            <a:r>
              <a:rPr lang="en-US" altLang="vi-VN" sz="2400" dirty="0"/>
              <a:t>   - </a:t>
            </a:r>
            <a:r>
              <a:rPr lang="en-US" altLang="vi-VN" sz="2400" dirty="0" err="1">
                <a:ea typeface="ＭＳ Ｐゴシック" panose="020B0600070205080204" pitchFamily="34" charset="-128"/>
              </a:rPr>
              <a:t>Các</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biến</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của</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chương</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trình</a:t>
            </a:r>
            <a:r>
              <a:rPr lang="en-US" altLang="vi-VN" sz="2400" dirty="0">
                <a:ea typeface="ＭＳ Ｐゴシック" panose="020B0600070205080204" pitchFamily="34" charset="-128"/>
              </a:rPr>
              <a:t> (Variables)</a:t>
            </a:r>
          </a:p>
          <a:p>
            <a:pPr algn="just">
              <a:spcBef>
                <a:spcPct val="0"/>
              </a:spcBef>
              <a:buFontTx/>
              <a:buNone/>
            </a:pPr>
            <a:r>
              <a:rPr lang="en-US" altLang="vi-VN" sz="2400" dirty="0">
                <a:ea typeface="ＭＳ Ｐゴシック" panose="020B0600070205080204" pitchFamily="34" charset="-128"/>
              </a:rPr>
              <a:t>   - </a:t>
            </a:r>
            <a:r>
              <a:rPr lang="en-US" altLang="vi-VN" sz="2400" dirty="0" err="1">
                <a:ea typeface="ＭＳ Ｐゴシック" panose="020B0600070205080204" pitchFamily="34" charset="-128"/>
              </a:rPr>
              <a:t>Tên</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các</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dịch</a:t>
            </a:r>
            <a:r>
              <a:rPr lang="en-US" altLang="vi-VN" sz="2400" dirty="0">
                <a:ea typeface="ＭＳ Ｐゴシック" panose="020B0600070205080204" pitchFamily="34" charset="-128"/>
              </a:rPr>
              <a:t> </a:t>
            </a:r>
            <a:r>
              <a:rPr lang="en-US" altLang="vi-VN" sz="2400" dirty="0" err="1">
                <a:ea typeface="ＭＳ Ｐゴシック" panose="020B0600070205080204" pitchFamily="34" charset="-128"/>
              </a:rPr>
              <a:t>vụ</a:t>
            </a:r>
            <a:r>
              <a:rPr lang="en-US" altLang="vi-VN" sz="2400" dirty="0"/>
              <a:t> </a:t>
            </a:r>
            <a:r>
              <a:rPr lang="en-US" altLang="vi-VN" sz="2400" dirty="0" err="1"/>
              <a:t>mạng</a:t>
            </a:r>
            <a:r>
              <a:rPr lang="en-US" altLang="vi-VN" sz="2400" dirty="0"/>
              <a:t> v.v...</a:t>
            </a:r>
          </a:p>
          <a:p>
            <a:pPr algn="just">
              <a:spcBef>
                <a:spcPct val="0"/>
              </a:spcBef>
              <a:buFontTx/>
              <a:buNone/>
            </a:pPr>
            <a:endParaRPr lang="en-US" altLang="vi-VN" sz="2400" dirty="0"/>
          </a:p>
          <a:p>
            <a:pPr algn="just">
              <a:spcBef>
                <a:spcPct val="0"/>
              </a:spcBef>
            </a:pPr>
            <a:endParaRPr lang="en-US" altLang="vi-VN" sz="2400" dirty="0"/>
          </a:p>
        </p:txBody>
      </p:sp>
      <p:pic>
        <p:nvPicPr>
          <p:cNvPr id="717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8" y="639762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 Box 11"/>
          <p:cNvSpPr txBox="1">
            <a:spLocks noChangeArrowheads="1"/>
          </p:cNvSpPr>
          <p:nvPr/>
        </p:nvSpPr>
        <p:spPr bwMode="auto">
          <a:xfrm>
            <a:off x="457200" y="64135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7174" name="Rectangle 1"/>
          <p:cNvSpPr>
            <a:spLocks noChangeArrowheads="1"/>
          </p:cNvSpPr>
          <p:nvPr/>
        </p:nvSpPr>
        <p:spPr bwMode="auto">
          <a:xfrm>
            <a:off x="23813" y="1062038"/>
            <a:ext cx="20335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2400" b="1">
                <a:solidFill>
                  <a:srgbClr val="C00000"/>
                </a:solidFill>
              </a:rPr>
              <a:t>Tên (Names)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a:spLocks noChangeArrowheads="1"/>
          </p:cNvSpPr>
          <p:nvPr/>
        </p:nvSpPr>
        <p:spPr bwMode="auto">
          <a:xfrm>
            <a:off x="304800" y="1652588"/>
            <a:ext cx="8458200"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3038" indent="-173038">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spcBef>
                <a:spcPct val="5000"/>
              </a:spcBef>
            </a:pPr>
            <a:r>
              <a:rPr lang="en-US" altLang="vi-VN" sz="2400" dirty="0" err="1"/>
              <a:t>Tên</a:t>
            </a:r>
            <a:r>
              <a:rPr lang="en-US" altLang="vi-VN" sz="2400" dirty="0"/>
              <a:t> </a:t>
            </a:r>
            <a:r>
              <a:rPr lang="en-US" altLang="vi-VN" sz="2400" dirty="0" err="1"/>
              <a:t>có</a:t>
            </a:r>
            <a:r>
              <a:rPr lang="en-US" altLang="vi-VN" sz="2400" dirty="0"/>
              <a:t> </a:t>
            </a:r>
            <a:r>
              <a:rPr lang="en-US" altLang="vi-VN" sz="2400" dirty="0" err="1"/>
              <a:t>nhiều</a:t>
            </a:r>
            <a:r>
              <a:rPr lang="en-US" altLang="vi-VN" sz="2400" dirty="0"/>
              <a:t> </a:t>
            </a:r>
            <a:r>
              <a:rPr lang="en-US" altLang="vi-VN" sz="2400" dirty="0" err="1"/>
              <a:t>dạnh</a:t>
            </a:r>
            <a:r>
              <a:rPr lang="en-US" altLang="vi-VN" sz="2400" dirty="0"/>
              <a:t> </a:t>
            </a:r>
            <a:r>
              <a:rPr lang="en-US" altLang="vi-VN" sz="2400" dirty="0" err="1"/>
              <a:t>khác</a:t>
            </a:r>
            <a:r>
              <a:rPr lang="en-US" altLang="vi-VN" sz="2400" dirty="0"/>
              <a:t> </a:t>
            </a:r>
            <a:r>
              <a:rPr lang="en-US" altLang="vi-VN" sz="2400" dirty="0" err="1" smtClean="0"/>
              <a:t>nhau</a:t>
            </a:r>
            <a:r>
              <a:rPr lang="en-US" altLang="vi-VN" sz="2400" dirty="0" smtClean="0"/>
              <a:t>:</a:t>
            </a:r>
            <a:endParaRPr lang="en-US" altLang="vi-VN" sz="2400" dirty="0"/>
          </a:p>
          <a:p>
            <a:pPr>
              <a:lnSpc>
                <a:spcPct val="80000"/>
              </a:lnSpc>
              <a:spcBef>
                <a:spcPct val="5000"/>
              </a:spcBef>
              <a:buFontTx/>
              <a:buNone/>
            </a:pPr>
            <a:r>
              <a:rPr lang="en-US" altLang="vi-VN" sz="2400" dirty="0"/>
              <a:t> - </a:t>
            </a:r>
            <a:r>
              <a:rPr lang="en-US" altLang="vi-VN" sz="2400" dirty="0" err="1">
                <a:solidFill>
                  <a:srgbClr val="0000CC"/>
                </a:solidFill>
              </a:rPr>
              <a:t>Tên</a:t>
            </a:r>
            <a:r>
              <a:rPr lang="en-US" altLang="vi-VN" sz="2400" dirty="0">
                <a:solidFill>
                  <a:srgbClr val="0000CC"/>
                </a:solidFill>
              </a:rPr>
              <a:t> </a:t>
            </a:r>
            <a:r>
              <a:rPr lang="en-US" altLang="vi-VN" sz="2400" dirty="0" err="1">
                <a:solidFill>
                  <a:srgbClr val="0000CC"/>
                </a:solidFill>
              </a:rPr>
              <a:t>thực</a:t>
            </a:r>
            <a:r>
              <a:rPr lang="en-US" altLang="vi-VN" sz="2400" dirty="0">
                <a:solidFill>
                  <a:srgbClr val="0000CC"/>
                </a:solidFill>
              </a:rPr>
              <a:t> </a:t>
            </a:r>
            <a:r>
              <a:rPr lang="en-US" altLang="vi-VN" sz="2400" dirty="0" err="1">
                <a:solidFill>
                  <a:srgbClr val="0000CC"/>
                </a:solidFill>
              </a:rPr>
              <a:t>thê</a:t>
            </a:r>
            <a:r>
              <a:rPr lang="en-US" altLang="vi-VN" sz="2400" dirty="0">
                <a:solidFill>
                  <a:srgbClr val="0000CC"/>
                </a:solidFill>
              </a:rPr>
              <a:t>̉ </a:t>
            </a:r>
            <a:r>
              <a:rPr lang="en-US" altLang="vi-VN" sz="2400" dirty="0"/>
              <a:t>(Entity</a:t>
            </a:r>
            <a:r>
              <a:rPr lang="en-US" altLang="vi-VN" sz="2400" dirty="0" smtClean="0"/>
              <a:t>): </a:t>
            </a:r>
            <a:r>
              <a:rPr lang="en-US" altLang="vi-VN" sz="2400" dirty="0" err="1"/>
              <a:t>loại</a:t>
            </a:r>
            <a:r>
              <a:rPr lang="en-US" altLang="vi-VN" sz="2400" dirty="0"/>
              <a:t> </a:t>
            </a:r>
            <a:r>
              <a:rPr lang="en-US" altLang="vi-VN" sz="2400" dirty="0" err="1"/>
              <a:t>tên</a:t>
            </a:r>
            <a:r>
              <a:rPr lang="en-US" altLang="vi-VN" sz="2400" dirty="0"/>
              <a:t> </a:t>
            </a:r>
            <a:r>
              <a:rPr lang="en-US" altLang="vi-VN" sz="2400" dirty="0" err="1"/>
              <a:t>không</a:t>
            </a:r>
            <a:r>
              <a:rPr lang="en-US" altLang="vi-VN" sz="2400" dirty="0"/>
              <a:t> </a:t>
            </a:r>
            <a:r>
              <a:rPr lang="en-US" altLang="vi-VN" sz="2400" dirty="0" err="1"/>
              <a:t>có</a:t>
            </a:r>
            <a:r>
              <a:rPr lang="en-US" altLang="vi-VN" sz="2400" dirty="0"/>
              <a:t> </a:t>
            </a:r>
            <a:r>
              <a:rPr lang="en-US" altLang="vi-VN" sz="2400" dirty="0" err="1"/>
              <a:t>cấu</a:t>
            </a:r>
            <a:r>
              <a:rPr lang="en-US" altLang="vi-VN" sz="2400" dirty="0"/>
              <a:t> </a:t>
            </a:r>
            <a:r>
              <a:rPr lang="en-US" altLang="vi-VN" sz="2400" dirty="0" err="1"/>
              <a:t>trúc</a:t>
            </a:r>
            <a:endParaRPr lang="en-US" altLang="vi-VN" sz="2400" dirty="0"/>
          </a:p>
          <a:p>
            <a:pPr>
              <a:lnSpc>
                <a:spcPct val="80000"/>
              </a:lnSpc>
              <a:spcBef>
                <a:spcPct val="5000"/>
              </a:spcBef>
              <a:buFontTx/>
              <a:buNone/>
            </a:pPr>
            <a:r>
              <a:rPr lang="en-US" altLang="vi-VN" sz="2400" dirty="0"/>
              <a:t> - </a:t>
            </a:r>
            <a:r>
              <a:rPr lang="en-US" altLang="vi-VN" sz="2400" dirty="0" err="1">
                <a:solidFill>
                  <a:srgbClr val="0000CC"/>
                </a:solidFill>
              </a:rPr>
              <a:t>Tên</a:t>
            </a:r>
            <a:r>
              <a:rPr lang="en-US" altLang="vi-VN" sz="2400" dirty="0">
                <a:solidFill>
                  <a:srgbClr val="0000CC"/>
                </a:solidFill>
              </a:rPr>
              <a:t> </a:t>
            </a:r>
            <a:r>
              <a:rPr lang="en-US" altLang="vi-VN" sz="2400" dirty="0" err="1">
                <a:solidFill>
                  <a:srgbClr val="0000CC"/>
                </a:solidFill>
              </a:rPr>
              <a:t>địa</a:t>
            </a:r>
            <a:r>
              <a:rPr lang="en-US" altLang="vi-VN" sz="2400" dirty="0">
                <a:solidFill>
                  <a:srgbClr val="0000CC"/>
                </a:solidFill>
              </a:rPr>
              <a:t> </a:t>
            </a:r>
            <a:r>
              <a:rPr lang="en-US" altLang="vi-VN" sz="2400" dirty="0" err="1">
                <a:solidFill>
                  <a:srgbClr val="0000CC"/>
                </a:solidFill>
              </a:rPr>
              <a:t>chỉ</a:t>
            </a:r>
            <a:r>
              <a:rPr lang="en-US" altLang="vi-VN" sz="2400" dirty="0">
                <a:solidFill>
                  <a:srgbClr val="0000CC"/>
                </a:solidFill>
              </a:rPr>
              <a:t> </a:t>
            </a:r>
            <a:r>
              <a:rPr lang="en-US" altLang="vi-VN" sz="2400" dirty="0"/>
              <a:t>(Address</a:t>
            </a:r>
            <a:r>
              <a:rPr lang="en-US" altLang="vi-VN" sz="2400" dirty="0" smtClean="0"/>
              <a:t>): </a:t>
            </a:r>
            <a:r>
              <a:rPr lang="en-US" altLang="vi-VN" sz="2400" dirty="0"/>
              <a:t>là 1 </a:t>
            </a:r>
            <a:r>
              <a:rPr lang="en-US" altLang="vi-VN" sz="2400" dirty="0" err="1"/>
              <a:t>loại</a:t>
            </a:r>
            <a:r>
              <a:rPr lang="en-US" altLang="vi-VN" sz="2400" dirty="0"/>
              <a:t> </a:t>
            </a:r>
            <a:r>
              <a:rPr lang="en-US" altLang="vi-VN" sz="2400" dirty="0" err="1"/>
              <a:t>tên</a:t>
            </a:r>
            <a:r>
              <a:rPr lang="en-US" altLang="vi-VN" sz="2400" dirty="0"/>
              <a:t> </a:t>
            </a:r>
            <a:r>
              <a:rPr lang="en-US" altLang="vi-VN" sz="2400" dirty="0" err="1"/>
              <a:t>đặc</a:t>
            </a:r>
            <a:r>
              <a:rPr lang="en-US" altLang="vi-VN" sz="2400" dirty="0"/>
              <a:t> </a:t>
            </a:r>
            <a:r>
              <a:rPr lang="en-US" altLang="vi-VN" sz="2400" dirty="0" err="1"/>
              <a:t>biệt</a:t>
            </a:r>
            <a:r>
              <a:rPr lang="en-US" altLang="vi-VN" sz="2400" dirty="0"/>
              <a:t>, </a:t>
            </a:r>
            <a:r>
              <a:rPr lang="vi-VN" altLang="vi-VN" sz="2400" dirty="0"/>
              <a:t>xác định </a:t>
            </a:r>
            <a:r>
              <a:rPr lang="en-US" altLang="vi-VN" sz="2400" dirty="0" err="1"/>
              <a:t>đối</a:t>
            </a:r>
            <a:r>
              <a:rPr lang="en-US" altLang="vi-VN" sz="2400" dirty="0"/>
              <a:t> </a:t>
            </a:r>
            <a:r>
              <a:rPr lang="en-US" altLang="vi-VN" sz="2400" dirty="0" err="1"/>
              <a:t>tượng</a:t>
            </a:r>
            <a:r>
              <a:rPr lang="en-US" altLang="vi-VN" sz="2400" dirty="0"/>
              <a:t> </a:t>
            </a:r>
            <a:r>
              <a:rPr lang="vi-VN" altLang="vi-VN" sz="2400" dirty="0"/>
              <a:t>ở đâu</a:t>
            </a:r>
            <a:endParaRPr lang="en-US" altLang="vi-VN" sz="2400" dirty="0"/>
          </a:p>
          <a:p>
            <a:pPr>
              <a:lnSpc>
                <a:spcPct val="80000"/>
              </a:lnSpc>
              <a:spcBef>
                <a:spcPct val="5000"/>
              </a:spcBef>
              <a:buFontTx/>
              <a:buNone/>
            </a:pPr>
            <a:r>
              <a:rPr lang="en-US" altLang="vi-VN" sz="2400" dirty="0"/>
              <a:t> - </a:t>
            </a:r>
            <a:r>
              <a:rPr lang="en-US" altLang="vi-VN" sz="2400" dirty="0" err="1">
                <a:solidFill>
                  <a:srgbClr val="0000CC"/>
                </a:solidFill>
              </a:rPr>
              <a:t>Tên</a:t>
            </a:r>
            <a:r>
              <a:rPr lang="en-US" altLang="vi-VN" sz="2400" dirty="0">
                <a:solidFill>
                  <a:srgbClr val="0000CC"/>
                </a:solidFill>
              </a:rPr>
              <a:t> </a:t>
            </a:r>
            <a:r>
              <a:rPr lang="en-US" altLang="vi-VN" sz="2400" dirty="0" err="1">
                <a:solidFill>
                  <a:srgbClr val="0000CC"/>
                </a:solidFill>
              </a:rPr>
              <a:t>lô</a:t>
            </a:r>
            <a:r>
              <a:rPr lang="en-US" altLang="vi-VN" sz="2400" dirty="0">
                <a:solidFill>
                  <a:srgbClr val="0000CC"/>
                </a:solidFill>
              </a:rPr>
              <a:t>̣ </a:t>
            </a:r>
            <a:r>
              <a:rPr lang="en-US" altLang="vi-VN" sz="2400" dirty="0" err="1">
                <a:solidFill>
                  <a:srgbClr val="0000CC"/>
                </a:solidFill>
              </a:rPr>
              <a:t>trình</a:t>
            </a:r>
            <a:r>
              <a:rPr lang="en-US" altLang="vi-VN" sz="2400" dirty="0"/>
              <a:t> (Route</a:t>
            </a:r>
            <a:r>
              <a:rPr lang="en-US" altLang="vi-VN" sz="2400" dirty="0" smtClean="0"/>
              <a:t>): </a:t>
            </a:r>
            <a:r>
              <a:rPr lang="vi-VN" altLang="vi-VN" sz="2400" dirty="0"/>
              <a:t>xác định </a:t>
            </a:r>
            <a:r>
              <a:rPr lang="en-US" altLang="vi-VN" sz="2400" dirty="0" err="1"/>
              <a:t>đường</a:t>
            </a:r>
            <a:r>
              <a:rPr lang="en-US" altLang="vi-VN" sz="2400" dirty="0"/>
              <a:t> </a:t>
            </a:r>
            <a:r>
              <a:rPr lang="en-US" altLang="vi-VN" sz="2400" dirty="0" err="1"/>
              <a:t>đi</a:t>
            </a:r>
            <a:r>
              <a:rPr lang="en-US" altLang="vi-VN" sz="2400" dirty="0"/>
              <a:t> </a:t>
            </a:r>
            <a:r>
              <a:rPr lang="en-US" altLang="vi-VN" sz="2400" dirty="0" err="1"/>
              <a:t>đến</a:t>
            </a:r>
            <a:r>
              <a:rPr lang="en-US" altLang="vi-VN" sz="2400" dirty="0"/>
              <a:t> </a:t>
            </a:r>
            <a:r>
              <a:rPr lang="en-US" altLang="vi-VN" sz="2400" dirty="0" err="1"/>
              <a:t>đối</a:t>
            </a:r>
            <a:r>
              <a:rPr lang="en-US" altLang="vi-VN" sz="2400" dirty="0"/>
              <a:t> </a:t>
            </a:r>
            <a:r>
              <a:rPr lang="en-US" altLang="vi-VN" sz="2400" dirty="0" err="1"/>
              <a:t>tượng</a:t>
            </a:r>
            <a:r>
              <a:rPr lang="en-US" altLang="vi-VN" sz="2400" dirty="0"/>
              <a:t> </a:t>
            </a:r>
            <a:r>
              <a:rPr lang="vi-VN" altLang="vi-VN" sz="2400" dirty="0"/>
              <a:t>đó</a:t>
            </a:r>
            <a:endParaRPr lang="en-US" altLang="vi-VN" sz="2400" dirty="0"/>
          </a:p>
          <a:p>
            <a:pPr>
              <a:lnSpc>
                <a:spcPct val="80000"/>
              </a:lnSpc>
              <a:spcBef>
                <a:spcPct val="5000"/>
              </a:spcBef>
              <a:buFontTx/>
              <a:buNone/>
            </a:pPr>
            <a:r>
              <a:rPr lang="en-US" altLang="vi-VN" sz="2400" dirty="0"/>
              <a:t> - </a:t>
            </a:r>
            <a:r>
              <a:rPr lang="en-US" altLang="vi-VN" sz="2400" dirty="0" err="1">
                <a:solidFill>
                  <a:srgbClr val="0000CC"/>
                </a:solidFill>
              </a:rPr>
              <a:t>Tên</a:t>
            </a:r>
            <a:r>
              <a:rPr lang="en-US" altLang="vi-VN" sz="2400" dirty="0">
                <a:solidFill>
                  <a:srgbClr val="0000CC"/>
                </a:solidFill>
              </a:rPr>
              <a:t> </a:t>
            </a:r>
            <a:r>
              <a:rPr lang="en-US" altLang="vi-VN" sz="2400" dirty="0" err="1">
                <a:solidFill>
                  <a:srgbClr val="0000CC"/>
                </a:solidFill>
              </a:rPr>
              <a:t>ràng</a:t>
            </a:r>
            <a:r>
              <a:rPr lang="en-US" altLang="vi-VN" sz="2400" dirty="0">
                <a:solidFill>
                  <a:srgbClr val="0000CC"/>
                </a:solidFill>
              </a:rPr>
              <a:t> </a:t>
            </a:r>
            <a:r>
              <a:rPr lang="en-US" altLang="vi-VN" sz="2400" dirty="0" err="1">
                <a:solidFill>
                  <a:srgbClr val="0000CC"/>
                </a:solidFill>
              </a:rPr>
              <a:t>buộc</a:t>
            </a:r>
            <a:r>
              <a:rPr lang="en-US" altLang="vi-VN" sz="2400" dirty="0">
                <a:solidFill>
                  <a:srgbClr val="0000CC"/>
                </a:solidFill>
              </a:rPr>
              <a:t> </a:t>
            </a:r>
            <a:r>
              <a:rPr lang="en-US" altLang="vi-VN" sz="2400" dirty="0"/>
              <a:t>(binding</a:t>
            </a:r>
            <a:r>
              <a:rPr lang="en-US" altLang="vi-VN" sz="2400" dirty="0" smtClean="0"/>
              <a:t>): </a:t>
            </a:r>
            <a:r>
              <a:rPr lang="vi-VN" altLang="vi-VN" sz="2400" dirty="0" smtClean="0"/>
              <a:t> </a:t>
            </a:r>
            <a:r>
              <a:rPr lang="en-US" altLang="vi-VN" sz="2400" dirty="0" err="1"/>
              <a:t>dãy</a:t>
            </a:r>
            <a:r>
              <a:rPr lang="en-US" altLang="vi-VN" sz="2400" dirty="0"/>
              <a:t> </a:t>
            </a:r>
            <a:r>
              <a:rPr lang="vi-VN" altLang="vi-VN" sz="2400" dirty="0"/>
              <a:t>liên kết một tên với một địa chỉ</a:t>
            </a:r>
            <a:r>
              <a:rPr lang="en-US" altLang="vi-VN" sz="2400" dirty="0"/>
              <a:t>  </a:t>
            </a:r>
          </a:p>
          <a:p>
            <a:pPr>
              <a:lnSpc>
                <a:spcPct val="80000"/>
              </a:lnSpc>
              <a:spcBef>
                <a:spcPct val="5000"/>
              </a:spcBef>
              <a:buFontTx/>
              <a:buNone/>
            </a:pPr>
            <a:r>
              <a:rPr lang="en-US" altLang="vi-VN" sz="2400" dirty="0"/>
              <a:t>  - </a:t>
            </a:r>
            <a:r>
              <a:rPr lang="en-US" altLang="vi-VN" sz="2400" dirty="0" err="1">
                <a:solidFill>
                  <a:srgbClr val="0000CC"/>
                </a:solidFill>
              </a:rPr>
              <a:t>Tên</a:t>
            </a:r>
            <a:r>
              <a:rPr lang="en-US" altLang="vi-VN" sz="2400" dirty="0">
                <a:solidFill>
                  <a:srgbClr val="0000CC"/>
                </a:solidFill>
              </a:rPr>
              <a:t> </a:t>
            </a:r>
            <a:r>
              <a:rPr lang="en-US" altLang="vi-VN" sz="2400" dirty="0" err="1">
                <a:solidFill>
                  <a:srgbClr val="0000CC"/>
                </a:solidFill>
              </a:rPr>
              <a:t>định</a:t>
            </a:r>
            <a:r>
              <a:rPr lang="en-US" altLang="vi-VN" sz="2400" dirty="0">
                <a:solidFill>
                  <a:srgbClr val="0000CC"/>
                </a:solidFill>
              </a:rPr>
              <a:t> </a:t>
            </a:r>
            <a:r>
              <a:rPr lang="en-US" altLang="vi-VN" sz="2400" dirty="0" err="1">
                <a:solidFill>
                  <a:srgbClr val="0000CC"/>
                </a:solidFill>
              </a:rPr>
              <a:t>danh</a:t>
            </a:r>
            <a:r>
              <a:rPr lang="en-US" altLang="vi-VN" sz="2400" dirty="0">
                <a:solidFill>
                  <a:srgbClr val="0000CC"/>
                </a:solidFill>
              </a:rPr>
              <a:t> </a:t>
            </a:r>
            <a:r>
              <a:rPr lang="en-US" altLang="vi-VN" sz="2400" dirty="0"/>
              <a:t>(identifier</a:t>
            </a:r>
            <a:r>
              <a:rPr lang="en-US" altLang="vi-VN" sz="2400" dirty="0" smtClean="0"/>
              <a:t>): </a:t>
            </a:r>
            <a:r>
              <a:rPr lang="en-US" altLang="vi-VN" sz="2400" dirty="0" err="1"/>
              <a:t>là</a:t>
            </a:r>
            <a:r>
              <a:rPr lang="en-US" altLang="vi-VN" sz="2400" dirty="0"/>
              <a:t> </a:t>
            </a:r>
            <a:r>
              <a:rPr lang="en-US" altLang="vi-VN" sz="2400" dirty="0" err="1"/>
              <a:t>tên</a:t>
            </a:r>
            <a:r>
              <a:rPr lang="en-US" altLang="vi-VN" sz="2400" dirty="0"/>
              <a:t> </a:t>
            </a:r>
            <a:r>
              <a:rPr lang="en-US" altLang="vi-VN" sz="2400" dirty="0" err="1"/>
              <a:t>duy</a:t>
            </a:r>
            <a:r>
              <a:rPr lang="en-US" altLang="vi-VN" sz="2400" dirty="0"/>
              <a:t> </a:t>
            </a:r>
            <a:r>
              <a:rPr lang="en-US" altLang="vi-VN" sz="2400" dirty="0" err="1"/>
              <a:t>nhất</a:t>
            </a:r>
            <a:r>
              <a:rPr lang="en-US" altLang="vi-VN" sz="2400" dirty="0"/>
              <a:t> </a:t>
            </a:r>
            <a:r>
              <a:rPr lang="en-US" altLang="vi-VN" sz="2400" dirty="0" err="1"/>
              <a:t>cho</a:t>
            </a:r>
            <a:r>
              <a:rPr lang="en-US" altLang="vi-VN" sz="2400" dirty="0"/>
              <a:t> </a:t>
            </a:r>
            <a:r>
              <a:rPr lang="en-US" altLang="vi-VN" sz="2400" dirty="0" err="1"/>
              <a:t>một</a:t>
            </a:r>
            <a:r>
              <a:rPr lang="en-US" altLang="vi-VN" sz="2400" dirty="0"/>
              <a:t> </a:t>
            </a:r>
            <a:r>
              <a:rPr lang="en-US" altLang="vi-VN" sz="2400" dirty="0" err="1"/>
              <a:t>đối</a:t>
            </a:r>
            <a:r>
              <a:rPr lang="en-US" altLang="vi-VN" sz="2400" dirty="0"/>
              <a:t> </a:t>
            </a:r>
            <a:r>
              <a:rPr lang="en-US" altLang="vi-VN" sz="2400" dirty="0" err="1"/>
              <a:t>tượng</a:t>
            </a:r>
            <a:r>
              <a:rPr lang="en-US" altLang="vi-VN" sz="2400" dirty="0"/>
              <a:t> </a:t>
            </a:r>
          </a:p>
          <a:p>
            <a:pPr>
              <a:lnSpc>
                <a:spcPct val="80000"/>
              </a:lnSpc>
              <a:spcBef>
                <a:spcPct val="5000"/>
              </a:spcBef>
              <a:buFontTx/>
              <a:buNone/>
            </a:pPr>
            <a:r>
              <a:rPr lang="en-US" altLang="vi-VN" sz="2400" dirty="0"/>
              <a:t>    + </a:t>
            </a:r>
            <a:r>
              <a:rPr lang="en-US" altLang="vi-VN" sz="2400" dirty="0" err="1"/>
              <a:t>Một</a:t>
            </a:r>
            <a:r>
              <a:rPr lang="en-US" altLang="vi-VN" sz="2400" dirty="0"/>
              <a:t> </a:t>
            </a:r>
            <a:r>
              <a:rPr lang="en-US" altLang="vi-VN" sz="2400" dirty="0" err="1"/>
              <a:t>định</a:t>
            </a:r>
            <a:r>
              <a:rPr lang="en-US" altLang="vi-VN" sz="2400" dirty="0"/>
              <a:t> </a:t>
            </a:r>
            <a:r>
              <a:rPr lang="en-US" altLang="vi-VN" sz="2400" dirty="0" err="1"/>
              <a:t>danh</a:t>
            </a:r>
            <a:r>
              <a:rPr lang="en-US" altLang="vi-VN" sz="2400" dirty="0"/>
              <a:t> có </a:t>
            </a:r>
            <a:r>
              <a:rPr lang="en-US" altLang="vi-VN" sz="2400" dirty="0" err="1"/>
              <a:t>thê</a:t>
            </a:r>
            <a:r>
              <a:rPr lang="en-US" altLang="vi-VN" sz="2400" dirty="0"/>
              <a:t>̉ </a:t>
            </a:r>
            <a:r>
              <a:rPr lang="en-US" altLang="vi-VN" sz="2400" dirty="0" err="1"/>
              <a:t>tham</a:t>
            </a:r>
            <a:r>
              <a:rPr lang="en-US" altLang="vi-VN" sz="2400" dirty="0"/>
              <a:t> </a:t>
            </a:r>
            <a:r>
              <a:rPr lang="en-US" altLang="vi-VN" sz="2400" dirty="0" err="1"/>
              <a:t>chiếu</a:t>
            </a:r>
            <a:r>
              <a:rPr lang="en-US" altLang="vi-VN" sz="2400" dirty="0"/>
              <a:t> </a:t>
            </a:r>
            <a:r>
              <a:rPr lang="en-US" altLang="vi-VN" sz="2400" dirty="0" err="1"/>
              <a:t>đến</a:t>
            </a:r>
            <a:r>
              <a:rPr lang="en-US" altLang="vi-VN" sz="2400" dirty="0"/>
              <a:t> </a:t>
            </a:r>
            <a:r>
              <a:rPr lang="en-US" altLang="vi-VN" sz="2400" dirty="0" err="1"/>
              <a:t>một</a:t>
            </a:r>
            <a:r>
              <a:rPr lang="en-US" altLang="vi-VN" sz="2400" dirty="0"/>
              <a:t> </a:t>
            </a:r>
            <a:r>
              <a:rPr lang="en-US" altLang="vi-VN" sz="2400" dirty="0" err="1"/>
              <a:t>đối</a:t>
            </a:r>
            <a:r>
              <a:rPr lang="en-US" altLang="vi-VN" sz="2400" dirty="0"/>
              <a:t> </a:t>
            </a:r>
            <a:r>
              <a:rPr lang="en-US" altLang="vi-VN" sz="2400" dirty="0" err="1"/>
              <a:t>tượng</a:t>
            </a:r>
            <a:r>
              <a:rPr lang="en-US" altLang="vi-VN" sz="2400" dirty="0"/>
              <a:t> </a:t>
            </a:r>
            <a:r>
              <a:rPr lang="en-US" altLang="vi-VN" sz="2400" dirty="0" err="1"/>
              <a:t>hoặc</a:t>
            </a:r>
            <a:r>
              <a:rPr lang="en-US" altLang="vi-VN" sz="2400" dirty="0"/>
              <a:t> </a:t>
            </a:r>
            <a:r>
              <a:rPr lang="en-US" altLang="vi-VN" sz="2400" dirty="0" err="1"/>
              <a:t>một</a:t>
            </a:r>
            <a:r>
              <a:rPr lang="en-US" altLang="vi-VN" sz="2400" dirty="0"/>
              <a:t> </a:t>
            </a:r>
            <a:r>
              <a:rPr lang="en-US" altLang="vi-VN" sz="2400" dirty="0" err="1"/>
              <a:t>nhóm</a:t>
            </a:r>
            <a:r>
              <a:rPr lang="en-US" altLang="vi-VN" sz="2400" dirty="0"/>
              <a:t> </a:t>
            </a:r>
            <a:r>
              <a:rPr lang="en-US" altLang="vi-VN" sz="2400" dirty="0" err="1"/>
              <a:t>đối</a:t>
            </a:r>
            <a:r>
              <a:rPr lang="en-US" altLang="vi-VN" sz="2400" dirty="0"/>
              <a:t> </a:t>
            </a:r>
            <a:r>
              <a:rPr lang="en-US" altLang="vi-VN" sz="2400" dirty="0" err="1" smtClean="0"/>
              <a:t>tượng</a:t>
            </a:r>
            <a:r>
              <a:rPr lang="en-US" altLang="vi-VN" sz="2400" dirty="0" smtClean="0"/>
              <a:t> (</a:t>
            </a:r>
            <a:r>
              <a:rPr lang="en-US" altLang="vi-VN" sz="2400" dirty="0" err="1" smtClean="0"/>
              <a:t>gọi</a:t>
            </a:r>
            <a:r>
              <a:rPr lang="en-US" altLang="vi-VN" sz="2400" dirty="0" smtClean="0"/>
              <a:t> </a:t>
            </a:r>
            <a:r>
              <a:rPr lang="en-US" altLang="vi-VN" sz="2400" dirty="0" err="1" smtClean="0"/>
              <a:t>là</a:t>
            </a:r>
            <a:r>
              <a:rPr lang="en-US" altLang="vi-VN" sz="2400" dirty="0" smtClean="0"/>
              <a:t> </a:t>
            </a:r>
            <a:r>
              <a:rPr lang="en-US" altLang="vi-VN" sz="2400" dirty="0" err="1" smtClean="0"/>
              <a:t>tên</a:t>
            </a:r>
            <a:r>
              <a:rPr lang="en-US" altLang="vi-VN" sz="2400" dirty="0" smtClean="0"/>
              <a:t> </a:t>
            </a:r>
            <a:r>
              <a:rPr lang="en-US" altLang="vi-VN" sz="2400" dirty="0" err="1" smtClean="0"/>
              <a:t>tham</a:t>
            </a:r>
            <a:r>
              <a:rPr lang="en-US" altLang="vi-VN" sz="2400" dirty="0" smtClean="0"/>
              <a:t> </a:t>
            </a:r>
            <a:r>
              <a:rPr lang="en-US" altLang="vi-VN" sz="2400" dirty="0" err="1" smtClean="0"/>
              <a:t>chiếu</a:t>
            </a:r>
            <a:r>
              <a:rPr lang="en-US" altLang="vi-VN" sz="2400" dirty="0" smtClean="0"/>
              <a:t>)</a:t>
            </a:r>
            <a:endParaRPr lang="en-US" altLang="vi-VN" sz="2400" dirty="0"/>
          </a:p>
          <a:p>
            <a:pPr>
              <a:lnSpc>
                <a:spcPct val="80000"/>
              </a:lnSpc>
              <a:spcBef>
                <a:spcPct val="5000"/>
              </a:spcBef>
              <a:buFontTx/>
              <a:buNone/>
            </a:pPr>
            <a:r>
              <a:rPr lang="en-US" altLang="vi-VN" sz="2400" dirty="0"/>
              <a:t>    + </a:t>
            </a:r>
            <a:r>
              <a:rPr lang="en-US" altLang="vi-VN" sz="2400" dirty="0" err="1"/>
              <a:t>Một</a:t>
            </a:r>
            <a:r>
              <a:rPr lang="en-US" altLang="vi-VN" sz="2400" dirty="0"/>
              <a:t> </a:t>
            </a:r>
            <a:r>
              <a:rPr lang="en-US" altLang="vi-VN" sz="2400" dirty="0" err="1"/>
              <a:t>đối</a:t>
            </a:r>
            <a:r>
              <a:rPr lang="en-US" altLang="vi-VN" sz="2400" dirty="0"/>
              <a:t> </a:t>
            </a:r>
            <a:r>
              <a:rPr lang="en-US" altLang="vi-VN" sz="2400" dirty="0" err="1"/>
              <a:t>tượng</a:t>
            </a:r>
            <a:r>
              <a:rPr lang="en-US" altLang="vi-VN" sz="2400" dirty="0"/>
              <a:t> có </a:t>
            </a:r>
            <a:r>
              <a:rPr lang="en-US" altLang="vi-VN" sz="2400" dirty="0" err="1"/>
              <a:t>thê</a:t>
            </a:r>
            <a:r>
              <a:rPr lang="en-US" altLang="vi-VN" sz="2400" dirty="0"/>
              <a:t>̉ có 1 </a:t>
            </a:r>
            <a:r>
              <a:rPr lang="en-US" altLang="vi-VN" sz="2400" dirty="0" err="1"/>
              <a:t>tên</a:t>
            </a:r>
            <a:r>
              <a:rPr lang="en-US" altLang="vi-VN" sz="2400" dirty="0"/>
              <a:t> </a:t>
            </a:r>
            <a:r>
              <a:rPr lang="en-US" altLang="vi-VN" sz="2400" dirty="0" err="1"/>
              <a:t>duy</a:t>
            </a:r>
            <a:r>
              <a:rPr lang="en-US" altLang="vi-VN" sz="2400" dirty="0"/>
              <a:t> </a:t>
            </a:r>
            <a:r>
              <a:rPr lang="en-US" altLang="vi-VN" sz="2400" dirty="0" err="1"/>
              <a:t>nhất</a:t>
            </a:r>
            <a:endParaRPr lang="en-US" altLang="vi-VN" sz="2400" dirty="0"/>
          </a:p>
          <a:p>
            <a:pPr>
              <a:lnSpc>
                <a:spcPct val="80000"/>
              </a:lnSpc>
              <a:spcBef>
                <a:spcPct val="5000"/>
              </a:spcBef>
              <a:buFontTx/>
              <a:buNone/>
            </a:pPr>
            <a:endParaRPr lang="en-US" altLang="vi-VN" sz="2400" dirty="0"/>
          </a:p>
          <a:p>
            <a:pPr>
              <a:lnSpc>
                <a:spcPct val="80000"/>
              </a:lnSpc>
              <a:spcBef>
                <a:spcPct val="5000"/>
              </a:spcBef>
              <a:buFontTx/>
              <a:buNone/>
            </a:pPr>
            <a:r>
              <a:rPr lang="en-US" altLang="vi-VN" sz="2400" dirty="0"/>
              <a:t>  </a:t>
            </a:r>
          </a:p>
        </p:txBody>
      </p:sp>
      <p:pic>
        <p:nvPicPr>
          <p:cNvPr id="921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97625"/>
            <a:ext cx="4476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 Box 7"/>
          <p:cNvSpPr txBox="1">
            <a:spLocks noChangeArrowheads="1"/>
          </p:cNvSpPr>
          <p:nvPr/>
        </p:nvSpPr>
        <p:spPr bwMode="auto">
          <a:xfrm>
            <a:off x="457200" y="64135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sp>
        <p:nvSpPr>
          <p:cNvPr id="9221"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CÁC KHÁI NIỆM</a:t>
            </a:r>
          </a:p>
        </p:txBody>
      </p:sp>
      <p:sp>
        <p:nvSpPr>
          <p:cNvPr id="9222" name="Rectangle 1"/>
          <p:cNvSpPr>
            <a:spLocks noChangeArrowheads="1"/>
          </p:cNvSpPr>
          <p:nvPr/>
        </p:nvSpPr>
        <p:spPr bwMode="auto">
          <a:xfrm>
            <a:off x="23813" y="1062038"/>
            <a:ext cx="20335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2400" b="1">
                <a:solidFill>
                  <a:srgbClr val="C00000"/>
                </a:solidFill>
              </a:rPr>
              <a:t>Tên (Names)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9"/>
          <p:cNvGrpSpPr>
            <a:grpSpLocks/>
          </p:cNvGrpSpPr>
          <p:nvPr/>
        </p:nvGrpSpPr>
        <p:grpSpPr bwMode="auto">
          <a:xfrm>
            <a:off x="15875" y="6413500"/>
            <a:ext cx="1447800" cy="412750"/>
            <a:chOff x="-1392" y="4020"/>
            <a:chExt cx="912" cy="260"/>
          </a:xfrm>
        </p:grpSpPr>
        <p:pic>
          <p:nvPicPr>
            <p:cNvPr id="11270"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 y="4020"/>
              <a:ext cx="2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 Box 28"/>
            <p:cNvSpPr txBox="1">
              <a:spLocks noChangeArrowheads="1"/>
            </p:cNvSpPr>
            <p:nvPr/>
          </p:nvSpPr>
          <p:spPr bwMode="auto">
            <a:xfrm>
              <a:off x="-1104" y="403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grpSp>
      <p:sp>
        <p:nvSpPr>
          <p:cNvPr id="11267" name="Text Box 4"/>
          <p:cNvSpPr txBox="1">
            <a:spLocks noChangeArrowheads="1"/>
          </p:cNvSpPr>
          <p:nvPr/>
        </p:nvSpPr>
        <p:spPr bwMode="auto">
          <a:xfrm>
            <a:off x="304800" y="1501775"/>
            <a:ext cx="8458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dirty="0"/>
              <a:t> </a:t>
            </a:r>
            <a:r>
              <a:rPr lang="en-US" altLang="vi-VN" sz="2400" dirty="0" err="1">
                <a:solidFill>
                  <a:srgbClr val="0000CC"/>
                </a:solidFill>
              </a:rPr>
              <a:t>Đê</a:t>
            </a:r>
            <a:r>
              <a:rPr lang="en-US" altLang="vi-VN" sz="2400" dirty="0">
                <a:solidFill>
                  <a:srgbClr val="0000CC"/>
                </a:solidFill>
              </a:rPr>
              <a:t>̉ </a:t>
            </a:r>
            <a:r>
              <a:rPr lang="en-US" altLang="vi-VN" sz="2400" dirty="0" err="1">
                <a:solidFill>
                  <a:srgbClr val="0000CC"/>
                </a:solidFill>
              </a:rPr>
              <a:t>xác</a:t>
            </a:r>
            <a:r>
              <a:rPr lang="en-US" altLang="vi-VN" sz="2400" dirty="0">
                <a:solidFill>
                  <a:srgbClr val="0000CC"/>
                </a:solidFill>
              </a:rPr>
              <a:t> </a:t>
            </a:r>
            <a:r>
              <a:rPr lang="en-US" altLang="vi-VN" sz="2400" dirty="0" err="1">
                <a:solidFill>
                  <a:srgbClr val="0000CC"/>
                </a:solidFill>
              </a:rPr>
              <a:t>định</a:t>
            </a:r>
            <a:r>
              <a:rPr lang="en-US" altLang="vi-VN" sz="2400" dirty="0">
                <a:solidFill>
                  <a:srgbClr val="0000CC"/>
                </a:solidFill>
              </a:rPr>
              <a:t> </a:t>
            </a:r>
            <a:r>
              <a:rPr lang="en-US" altLang="vi-VN" sz="2400" dirty="0" err="1">
                <a:solidFill>
                  <a:srgbClr val="0000CC"/>
                </a:solidFill>
              </a:rPr>
              <a:t>tên</a:t>
            </a:r>
            <a:r>
              <a:rPr lang="en-US" altLang="vi-VN" sz="2400" dirty="0">
                <a:solidFill>
                  <a:srgbClr val="0000CC"/>
                </a:solidFill>
              </a:rPr>
              <a:t> </a:t>
            </a:r>
            <a:r>
              <a:rPr lang="en-US" altLang="vi-VN" sz="2400" dirty="0" err="1">
                <a:solidFill>
                  <a:srgbClr val="0000CC"/>
                </a:solidFill>
              </a:rPr>
              <a:t>cần</a:t>
            </a:r>
            <a:endParaRPr lang="en-US" altLang="vi-VN" sz="2400" dirty="0">
              <a:solidFill>
                <a:srgbClr val="0000CC"/>
              </a:solidFill>
            </a:endParaRPr>
          </a:p>
          <a:p>
            <a:pPr algn="just">
              <a:spcBef>
                <a:spcPct val="0"/>
              </a:spcBef>
              <a:buFontTx/>
              <a:buNone/>
            </a:pPr>
            <a:r>
              <a:rPr lang="en-US" altLang="vi-VN" sz="2400" b="1" dirty="0"/>
              <a:t>  </a:t>
            </a:r>
            <a:r>
              <a:rPr lang="en-US" altLang="vi-VN" sz="2400" dirty="0"/>
              <a:t>- </a:t>
            </a:r>
            <a:r>
              <a:rPr lang="en-US" altLang="vi-VN" sz="2400" dirty="0" err="1" smtClean="0">
                <a:solidFill>
                  <a:srgbClr val="009999"/>
                </a:solidFill>
              </a:rPr>
              <a:t>Sevices</a:t>
            </a:r>
            <a:r>
              <a:rPr lang="en-US" altLang="vi-VN" sz="2400" dirty="0" smtClean="0"/>
              <a:t>: </a:t>
            </a:r>
            <a:r>
              <a:rPr lang="en-US" altLang="vi-VN" sz="2400" dirty="0" err="1"/>
              <a:t>Ví</a:t>
            </a:r>
            <a:r>
              <a:rPr lang="en-US" altLang="vi-VN" sz="2400" dirty="0"/>
              <a:t> </a:t>
            </a:r>
            <a:r>
              <a:rPr lang="en-US" altLang="vi-VN" sz="2400" dirty="0" err="1"/>
              <a:t>dụ</a:t>
            </a:r>
            <a:r>
              <a:rPr lang="en-US" altLang="vi-VN" sz="2400" dirty="0"/>
              <a:t> </a:t>
            </a:r>
            <a:r>
              <a:rPr lang="en-US" altLang="vi-VN" sz="2400" dirty="0" err="1"/>
              <a:t>thời</a:t>
            </a:r>
            <a:r>
              <a:rPr lang="en-US" altLang="vi-VN" sz="2400" dirty="0"/>
              <a:t> </a:t>
            </a:r>
            <a:r>
              <a:rPr lang="en-US" altLang="vi-VN" sz="2400" dirty="0" err="1"/>
              <a:t>gian</a:t>
            </a:r>
            <a:r>
              <a:rPr lang="en-US" altLang="vi-VN" sz="2400" dirty="0"/>
              <a:t> </a:t>
            </a:r>
            <a:r>
              <a:rPr lang="en-US" altLang="vi-VN" sz="2400" dirty="0" err="1"/>
              <a:t>trong</a:t>
            </a:r>
            <a:r>
              <a:rPr lang="en-US" altLang="vi-VN" sz="2400" dirty="0"/>
              <a:t> </a:t>
            </a:r>
            <a:r>
              <a:rPr lang="en-US" altLang="vi-VN" sz="2400" dirty="0" err="1"/>
              <a:t>ngày</a:t>
            </a:r>
            <a:r>
              <a:rPr lang="en-US" altLang="vi-VN" sz="2400" dirty="0"/>
              <a:t>...</a:t>
            </a:r>
          </a:p>
          <a:p>
            <a:pPr algn="just">
              <a:spcBef>
                <a:spcPct val="0"/>
              </a:spcBef>
              <a:buFontTx/>
              <a:buNone/>
            </a:pPr>
            <a:r>
              <a:rPr lang="en-US" altLang="vi-VN" sz="2400" dirty="0"/>
              <a:t>  - </a:t>
            </a:r>
            <a:r>
              <a:rPr lang="en-US" altLang="vi-VN" sz="2400" dirty="0" smtClean="0">
                <a:solidFill>
                  <a:srgbClr val="009999"/>
                </a:solidFill>
              </a:rPr>
              <a:t>Nodes</a:t>
            </a:r>
            <a:r>
              <a:rPr lang="en-US" altLang="vi-VN" sz="2400" dirty="0" smtClean="0"/>
              <a:t>: </a:t>
            </a:r>
            <a:r>
              <a:rPr lang="en-US" altLang="vi-VN" sz="2400" dirty="0" err="1"/>
              <a:t>Máy</a:t>
            </a:r>
            <a:r>
              <a:rPr lang="en-US" altLang="vi-VN" sz="2400" dirty="0"/>
              <a:t> </a:t>
            </a:r>
            <a:r>
              <a:rPr lang="en-US" altLang="vi-VN" sz="2400" dirty="0" err="1"/>
              <a:t>tính</a:t>
            </a:r>
            <a:r>
              <a:rPr lang="en-US" altLang="vi-VN" sz="2400" dirty="0"/>
              <a:t>/host  </a:t>
            </a:r>
            <a:r>
              <a:rPr lang="en-US" altLang="vi-VN" sz="2400" dirty="0" err="1"/>
              <a:t>nào</a:t>
            </a:r>
            <a:r>
              <a:rPr lang="en-US" altLang="vi-VN" sz="2400" dirty="0"/>
              <a:t> </a:t>
            </a:r>
            <a:r>
              <a:rPr lang="en-US" altLang="vi-VN" sz="2400" dirty="0" err="1"/>
              <a:t>chạy</a:t>
            </a:r>
            <a:r>
              <a:rPr lang="en-US" altLang="vi-VN" sz="2400" dirty="0"/>
              <a:t> </a:t>
            </a:r>
            <a:r>
              <a:rPr lang="en-US" altLang="vi-VN" sz="2400" dirty="0" err="1"/>
              <a:t>dịch</a:t>
            </a:r>
            <a:r>
              <a:rPr lang="en-US" altLang="vi-VN" sz="2400" dirty="0"/>
              <a:t> </a:t>
            </a:r>
            <a:r>
              <a:rPr lang="en-US" altLang="vi-VN" sz="2400" dirty="0" err="1"/>
              <a:t>vụ</a:t>
            </a:r>
            <a:r>
              <a:rPr lang="en-US" altLang="vi-VN" sz="2400" dirty="0"/>
              <a:t> </a:t>
            </a:r>
            <a:r>
              <a:rPr lang="en-US" altLang="vi-VN" sz="2400" dirty="0" err="1" smtClean="0"/>
              <a:t>đó</a:t>
            </a:r>
            <a:endParaRPr lang="en-US" altLang="vi-VN" sz="2400" dirty="0"/>
          </a:p>
          <a:p>
            <a:pPr algn="just">
              <a:spcBef>
                <a:spcPct val="0"/>
              </a:spcBef>
              <a:buFontTx/>
              <a:buNone/>
            </a:pPr>
            <a:r>
              <a:rPr lang="en-US" altLang="vi-VN" sz="2400" dirty="0"/>
              <a:t>  - </a:t>
            </a:r>
            <a:r>
              <a:rPr lang="en-US" altLang="vi-VN" sz="2400" dirty="0">
                <a:solidFill>
                  <a:srgbClr val="009999"/>
                </a:solidFill>
              </a:rPr>
              <a:t>Paths</a:t>
            </a:r>
            <a:r>
              <a:rPr lang="en-US" altLang="vi-VN" sz="2400" dirty="0"/>
              <a:t>: </a:t>
            </a:r>
            <a:r>
              <a:rPr lang="en-US" altLang="vi-VN" sz="2400" dirty="0" err="1"/>
              <a:t>Đường</a:t>
            </a:r>
            <a:r>
              <a:rPr lang="en-US" altLang="vi-VN" sz="2400" dirty="0"/>
              <a:t> </a:t>
            </a:r>
            <a:r>
              <a:rPr lang="en-US" altLang="vi-VN" sz="2400" dirty="0" err="1"/>
              <a:t>đi</a:t>
            </a:r>
            <a:r>
              <a:rPr lang="en-US" altLang="vi-VN" sz="2400" dirty="0"/>
              <a:t> </a:t>
            </a:r>
            <a:r>
              <a:rPr lang="en-US" altLang="vi-VN" sz="2400" dirty="0" err="1"/>
              <a:t>đến</a:t>
            </a:r>
            <a:r>
              <a:rPr lang="en-US" altLang="vi-VN" sz="2400" dirty="0"/>
              <a:t> </a:t>
            </a:r>
            <a:r>
              <a:rPr lang="en-US" altLang="vi-VN" sz="2400" dirty="0" err="1"/>
              <a:t>máy</a:t>
            </a:r>
            <a:r>
              <a:rPr lang="en-US" altLang="vi-VN" sz="2400" dirty="0"/>
              <a:t> </a:t>
            </a:r>
            <a:r>
              <a:rPr lang="en-US" altLang="vi-VN" sz="2400" dirty="0" err="1"/>
              <a:t>tính</a:t>
            </a:r>
            <a:r>
              <a:rPr lang="en-US" altLang="vi-VN" sz="2400" dirty="0"/>
              <a:t>/host</a:t>
            </a:r>
          </a:p>
          <a:p>
            <a:pPr algn="just">
              <a:spcBef>
                <a:spcPct val="0"/>
              </a:spcBef>
              <a:buFontTx/>
              <a:buNone/>
            </a:pPr>
            <a:r>
              <a:rPr lang="en-US" altLang="vi-VN" sz="2400" dirty="0"/>
              <a:t>  - </a:t>
            </a:r>
            <a:r>
              <a:rPr lang="en-US" altLang="vi-VN" sz="2400" dirty="0">
                <a:solidFill>
                  <a:srgbClr val="009999"/>
                </a:solidFill>
              </a:rPr>
              <a:t>Objects</a:t>
            </a:r>
            <a:r>
              <a:rPr lang="en-US" altLang="vi-VN" sz="2400" dirty="0"/>
              <a:t>: </a:t>
            </a:r>
            <a:r>
              <a:rPr lang="en-US" altLang="vi-VN" sz="2400" dirty="0" err="1"/>
              <a:t>Đối</a:t>
            </a:r>
            <a:r>
              <a:rPr lang="en-US" altLang="vi-VN" sz="2400" dirty="0"/>
              <a:t> </a:t>
            </a:r>
            <a:r>
              <a:rPr lang="en-US" altLang="vi-VN" sz="2400" dirty="0" err="1"/>
              <a:t>tượng</a:t>
            </a:r>
            <a:r>
              <a:rPr lang="en-US" altLang="vi-VN" sz="2400" dirty="0"/>
              <a:t> </a:t>
            </a:r>
            <a:r>
              <a:rPr lang="en-US" altLang="vi-VN" sz="2400" dirty="0" err="1"/>
              <a:t>trong</a:t>
            </a:r>
            <a:r>
              <a:rPr lang="en-US" altLang="vi-VN" sz="2400" dirty="0"/>
              <a:t> </a:t>
            </a:r>
            <a:r>
              <a:rPr lang="en-US" altLang="vi-VN" sz="2400" dirty="0" err="1"/>
              <a:t>dịch</a:t>
            </a:r>
            <a:r>
              <a:rPr lang="en-US" altLang="vi-VN" sz="2400" dirty="0"/>
              <a:t> vụ (</a:t>
            </a:r>
            <a:r>
              <a:rPr lang="en-US" altLang="vi-VN" sz="2400" dirty="0" err="1"/>
              <a:t>Tên</a:t>
            </a:r>
            <a:r>
              <a:rPr lang="en-US" altLang="vi-VN" sz="2400" dirty="0"/>
              <a:t> </a:t>
            </a:r>
            <a:r>
              <a:rPr lang="en-US" altLang="vi-VN" sz="2400" dirty="0" err="1"/>
              <a:t>tập</a:t>
            </a:r>
            <a:r>
              <a:rPr lang="en-US" altLang="vi-VN" sz="2400" dirty="0"/>
              <a:t> tin, </a:t>
            </a:r>
            <a:r>
              <a:rPr lang="en-US" altLang="vi-VN" sz="2400" dirty="0" err="1"/>
              <a:t>thiết</a:t>
            </a:r>
            <a:r>
              <a:rPr lang="en-US" altLang="vi-VN" sz="2400" dirty="0"/>
              <a:t> </a:t>
            </a:r>
            <a:r>
              <a:rPr lang="en-US" altLang="vi-VN" sz="2400" dirty="0" err="1"/>
              <a:t>bị</a:t>
            </a:r>
            <a:r>
              <a:rPr lang="en-US" altLang="vi-VN" sz="2400" dirty="0"/>
              <a:t> ... )</a:t>
            </a:r>
          </a:p>
          <a:p>
            <a:pPr algn="just">
              <a:spcBef>
                <a:spcPct val="0"/>
              </a:spcBef>
              <a:buFontTx/>
              <a:buNone/>
            </a:pPr>
            <a:r>
              <a:rPr lang="en-US" altLang="vi-VN" sz="2400" dirty="0"/>
              <a:t> </a:t>
            </a:r>
            <a:endParaRPr lang="en-US" altLang="vi-VN" sz="2400" dirty="0">
              <a:solidFill>
                <a:srgbClr val="0000CC"/>
              </a:solidFill>
            </a:endParaRPr>
          </a:p>
        </p:txBody>
      </p:sp>
      <p:sp>
        <p:nvSpPr>
          <p:cNvPr id="11268"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CÁC KHÁI NIỆM</a:t>
            </a:r>
          </a:p>
        </p:txBody>
      </p:sp>
      <p:sp>
        <p:nvSpPr>
          <p:cNvPr id="11269" name="Rectangle 1"/>
          <p:cNvSpPr>
            <a:spLocks noChangeArrowheads="1"/>
          </p:cNvSpPr>
          <p:nvPr/>
        </p:nvSpPr>
        <p:spPr bwMode="auto">
          <a:xfrm>
            <a:off x="23813" y="1062038"/>
            <a:ext cx="20335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2400" b="1">
                <a:solidFill>
                  <a:srgbClr val="C00000"/>
                </a:solidFill>
              </a:rPr>
              <a:t>Tên (Names)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29"/>
          <p:cNvGrpSpPr>
            <a:grpSpLocks/>
          </p:cNvGrpSpPr>
          <p:nvPr/>
        </p:nvGrpSpPr>
        <p:grpSpPr bwMode="auto">
          <a:xfrm>
            <a:off x="15875" y="6413500"/>
            <a:ext cx="1447800" cy="412750"/>
            <a:chOff x="-1392" y="4020"/>
            <a:chExt cx="912" cy="260"/>
          </a:xfrm>
        </p:grpSpPr>
        <p:pic>
          <p:nvPicPr>
            <p:cNvPr id="12294"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 y="4020"/>
              <a:ext cx="2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Text Box 28"/>
            <p:cNvSpPr txBox="1">
              <a:spLocks noChangeArrowheads="1"/>
            </p:cNvSpPr>
            <p:nvPr/>
          </p:nvSpPr>
          <p:spPr bwMode="auto">
            <a:xfrm>
              <a:off x="-1104" y="403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grpSp>
      <p:sp>
        <p:nvSpPr>
          <p:cNvPr id="12291" name="Text Box 4"/>
          <p:cNvSpPr txBox="1">
            <a:spLocks noChangeArrowheads="1"/>
          </p:cNvSpPr>
          <p:nvPr/>
        </p:nvSpPr>
        <p:spPr bwMode="auto">
          <a:xfrm>
            <a:off x="304800" y="1601788"/>
            <a:ext cx="84582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vi-VN" sz="2400" dirty="0"/>
              <a:t> </a:t>
            </a:r>
            <a:r>
              <a:rPr lang="en-US" altLang="vi-VN" sz="2400" dirty="0" err="1">
                <a:solidFill>
                  <a:srgbClr val="0000CC"/>
                </a:solidFill>
              </a:rPr>
              <a:t>Các</a:t>
            </a:r>
            <a:r>
              <a:rPr lang="en-US" altLang="vi-VN" sz="2400" dirty="0">
                <a:solidFill>
                  <a:srgbClr val="0000CC"/>
                </a:solidFill>
              </a:rPr>
              <a:t> </a:t>
            </a:r>
            <a:r>
              <a:rPr lang="en-US" altLang="vi-VN" sz="2400" dirty="0" err="1">
                <a:solidFill>
                  <a:srgbClr val="0000CC"/>
                </a:solidFill>
              </a:rPr>
              <a:t>yếu</a:t>
            </a:r>
            <a:r>
              <a:rPr lang="en-US" altLang="vi-VN" sz="2400" dirty="0">
                <a:solidFill>
                  <a:srgbClr val="0000CC"/>
                </a:solidFill>
              </a:rPr>
              <a:t> </a:t>
            </a:r>
            <a:r>
              <a:rPr lang="en-US" altLang="vi-VN" sz="2400" dirty="0" err="1">
                <a:solidFill>
                  <a:srgbClr val="0000CC"/>
                </a:solidFill>
              </a:rPr>
              <a:t>tố</a:t>
            </a:r>
            <a:r>
              <a:rPr lang="en-US" altLang="vi-VN" sz="2400" dirty="0">
                <a:solidFill>
                  <a:srgbClr val="0000CC"/>
                </a:solidFill>
              </a:rPr>
              <a:t> </a:t>
            </a:r>
            <a:r>
              <a:rPr lang="en-US" altLang="vi-VN" sz="2400" dirty="0" err="1">
                <a:solidFill>
                  <a:srgbClr val="0000CC"/>
                </a:solidFill>
              </a:rPr>
              <a:t>của</a:t>
            </a:r>
            <a:r>
              <a:rPr lang="en-US" altLang="vi-VN" sz="2400" dirty="0">
                <a:solidFill>
                  <a:srgbClr val="0000CC"/>
                </a:solidFill>
              </a:rPr>
              <a:t> </a:t>
            </a:r>
            <a:r>
              <a:rPr lang="en-US" altLang="vi-VN" sz="2400" dirty="0" err="1">
                <a:solidFill>
                  <a:srgbClr val="0000CC"/>
                </a:solidFill>
              </a:rPr>
              <a:t>tên</a:t>
            </a:r>
            <a:endParaRPr lang="en-US" altLang="vi-VN" sz="2400" dirty="0">
              <a:solidFill>
                <a:srgbClr val="0000CC"/>
              </a:solidFill>
            </a:endParaRPr>
          </a:p>
          <a:p>
            <a:pPr algn="just">
              <a:spcBef>
                <a:spcPct val="0"/>
              </a:spcBef>
              <a:buFontTx/>
              <a:buNone/>
            </a:pPr>
            <a:r>
              <a:rPr lang="en-US" altLang="vi-VN" sz="2400" b="1" dirty="0"/>
              <a:t>  </a:t>
            </a:r>
            <a:r>
              <a:rPr lang="en-US" altLang="vi-VN" sz="2400" dirty="0"/>
              <a:t>- </a:t>
            </a:r>
            <a:r>
              <a:rPr lang="en-US" altLang="vi-VN" sz="2400" dirty="0" err="1">
                <a:solidFill>
                  <a:srgbClr val="009999"/>
                </a:solidFill>
              </a:rPr>
              <a:t>Chức</a:t>
            </a:r>
            <a:r>
              <a:rPr lang="en-US" altLang="vi-VN" sz="2400" dirty="0">
                <a:solidFill>
                  <a:srgbClr val="009999"/>
                </a:solidFill>
              </a:rPr>
              <a:t> </a:t>
            </a:r>
            <a:r>
              <a:rPr lang="en-US" altLang="vi-VN" sz="2400" dirty="0" err="1">
                <a:solidFill>
                  <a:srgbClr val="009999"/>
                </a:solidFill>
              </a:rPr>
              <a:t>năng</a:t>
            </a:r>
            <a:r>
              <a:rPr lang="en-US" altLang="vi-VN" sz="2400" dirty="0">
                <a:solidFill>
                  <a:srgbClr val="009999"/>
                </a:solidFill>
              </a:rPr>
              <a:t> </a:t>
            </a:r>
            <a:r>
              <a:rPr lang="en-US" altLang="vi-VN" sz="2400" dirty="0" err="1">
                <a:solidFill>
                  <a:srgbClr val="009999"/>
                </a:solidFill>
              </a:rPr>
              <a:t>của</a:t>
            </a:r>
            <a:r>
              <a:rPr lang="en-US" altLang="vi-VN" sz="2400" dirty="0">
                <a:solidFill>
                  <a:srgbClr val="009999"/>
                </a:solidFill>
              </a:rPr>
              <a:t> </a:t>
            </a:r>
            <a:r>
              <a:rPr lang="en-US" altLang="vi-VN" sz="2400" dirty="0" err="1">
                <a:solidFill>
                  <a:srgbClr val="009999"/>
                </a:solidFill>
              </a:rPr>
              <a:t>tên</a:t>
            </a:r>
            <a:r>
              <a:rPr lang="en-US" altLang="vi-VN" sz="2400" dirty="0"/>
              <a:t>: </a:t>
            </a:r>
            <a:r>
              <a:rPr lang="en-US" altLang="vi-VN" sz="2400" dirty="0" err="1"/>
              <a:t>phân</a:t>
            </a:r>
            <a:r>
              <a:rPr lang="en-US" altLang="vi-VN" sz="2400" dirty="0"/>
              <a:t> </a:t>
            </a:r>
            <a:r>
              <a:rPr lang="en-US" altLang="vi-VN" sz="2400" dirty="0" err="1"/>
              <a:t>biệt</a:t>
            </a:r>
            <a:r>
              <a:rPr lang="en-US" altLang="vi-VN" sz="2400" dirty="0"/>
              <a:t> </a:t>
            </a:r>
            <a:r>
              <a:rPr lang="en-US" altLang="vi-VN" sz="2400" dirty="0" err="1"/>
              <a:t>đối</a:t>
            </a:r>
            <a:r>
              <a:rPr lang="en-US" altLang="vi-VN" sz="2400" dirty="0"/>
              <a:t> </a:t>
            </a:r>
            <a:r>
              <a:rPr lang="en-US" altLang="vi-VN" sz="2400" dirty="0" err="1"/>
              <a:t>tượng</a:t>
            </a:r>
            <a:r>
              <a:rPr lang="en-US" altLang="vi-VN" sz="2400" dirty="0"/>
              <a:t> </a:t>
            </a:r>
            <a:r>
              <a:rPr lang="en-US" altLang="vi-VN" sz="2400" dirty="0" err="1"/>
              <a:t>khác</a:t>
            </a:r>
            <a:endParaRPr lang="en-US" altLang="vi-VN" sz="2400" dirty="0"/>
          </a:p>
          <a:p>
            <a:pPr algn="just">
              <a:spcBef>
                <a:spcPct val="0"/>
              </a:spcBef>
              <a:buFontTx/>
              <a:buNone/>
            </a:pPr>
            <a:r>
              <a:rPr lang="en-US" altLang="vi-VN" sz="2400" dirty="0"/>
              <a:t>  - </a:t>
            </a:r>
            <a:r>
              <a:rPr lang="en-US" altLang="vi-VN" sz="2400" dirty="0" err="1">
                <a:solidFill>
                  <a:srgbClr val="009999"/>
                </a:solidFill>
              </a:rPr>
              <a:t>Cấu</a:t>
            </a:r>
            <a:r>
              <a:rPr lang="en-US" altLang="vi-VN" sz="2400" dirty="0">
                <a:solidFill>
                  <a:srgbClr val="009999"/>
                </a:solidFill>
              </a:rPr>
              <a:t> </a:t>
            </a:r>
            <a:r>
              <a:rPr lang="en-US" altLang="vi-VN" sz="2400" dirty="0" err="1">
                <a:solidFill>
                  <a:srgbClr val="009999"/>
                </a:solidFill>
              </a:rPr>
              <a:t>trúc</a:t>
            </a:r>
            <a:r>
              <a:rPr lang="en-US" altLang="vi-VN" sz="2400" dirty="0">
                <a:solidFill>
                  <a:srgbClr val="009999"/>
                </a:solidFill>
              </a:rPr>
              <a:t> </a:t>
            </a:r>
            <a:r>
              <a:rPr lang="en-US" altLang="vi-VN" sz="2400" dirty="0" err="1">
                <a:solidFill>
                  <a:srgbClr val="009999"/>
                </a:solidFill>
              </a:rPr>
              <a:t>của</a:t>
            </a:r>
            <a:r>
              <a:rPr lang="en-US" altLang="vi-VN" sz="2400" dirty="0">
                <a:solidFill>
                  <a:srgbClr val="009999"/>
                </a:solidFill>
              </a:rPr>
              <a:t> </a:t>
            </a:r>
            <a:r>
              <a:rPr lang="en-US" altLang="vi-VN" sz="2400" dirty="0" err="1">
                <a:solidFill>
                  <a:srgbClr val="009999"/>
                </a:solidFill>
              </a:rPr>
              <a:t>tên</a:t>
            </a:r>
            <a:r>
              <a:rPr lang="en-US" altLang="vi-VN" sz="2400" dirty="0"/>
              <a:t>: </a:t>
            </a:r>
            <a:r>
              <a:rPr lang="en-US" altLang="vi-VN" sz="2400" dirty="0" err="1"/>
              <a:t>Tên</a:t>
            </a:r>
            <a:r>
              <a:rPr lang="en-US" altLang="vi-VN" sz="2400" dirty="0"/>
              <a:t> </a:t>
            </a:r>
            <a:r>
              <a:rPr lang="en-US" altLang="vi-VN" sz="2400" dirty="0" err="1"/>
              <a:t>có</a:t>
            </a:r>
            <a:r>
              <a:rPr lang="en-US" altLang="vi-VN" sz="2400" dirty="0"/>
              <a:t> </a:t>
            </a:r>
            <a:r>
              <a:rPr lang="en-US" altLang="vi-VN" sz="2400" dirty="0" err="1"/>
              <a:t>cấu</a:t>
            </a:r>
            <a:r>
              <a:rPr lang="en-US" altLang="vi-VN" sz="2400" dirty="0"/>
              <a:t> </a:t>
            </a:r>
            <a:r>
              <a:rPr lang="en-US" altLang="vi-VN" sz="2400" dirty="0" err="1"/>
              <a:t>trúc</a:t>
            </a:r>
            <a:r>
              <a:rPr lang="en-US" altLang="vi-VN" sz="2400" dirty="0"/>
              <a:t> </a:t>
            </a:r>
            <a:r>
              <a:rPr lang="en-US" altLang="vi-VN" sz="2400" dirty="0" err="1"/>
              <a:t>thực</a:t>
            </a:r>
            <a:r>
              <a:rPr lang="en-US" altLang="vi-VN" sz="2400" dirty="0"/>
              <a:t> </a:t>
            </a:r>
            <a:r>
              <a:rPr lang="en-US" altLang="vi-VN" sz="2400" dirty="0" err="1"/>
              <a:t>thế</a:t>
            </a:r>
            <a:r>
              <a:rPr lang="en-US" altLang="vi-VN" sz="2400" dirty="0"/>
              <a:t> </a:t>
            </a:r>
            <a:r>
              <a:rPr lang="en-US" altLang="vi-VN" sz="2400" dirty="0" err="1"/>
              <a:t>bao</a:t>
            </a:r>
            <a:r>
              <a:rPr lang="en-US" altLang="vi-VN" sz="2400" dirty="0"/>
              <a:t> </a:t>
            </a:r>
            <a:r>
              <a:rPr lang="en-US" altLang="vi-VN" sz="2400" dirty="0" err="1"/>
              <a:t>gồm</a:t>
            </a:r>
            <a:r>
              <a:rPr lang="en-US" altLang="vi-VN" sz="2400" dirty="0"/>
              <a:t> </a:t>
            </a:r>
            <a:r>
              <a:rPr lang="en-US" altLang="vi-VN" sz="2400" dirty="0" err="1"/>
              <a:t>nhiều</a:t>
            </a:r>
            <a:r>
              <a:rPr lang="en-US" altLang="vi-VN" sz="2400" dirty="0"/>
              <a:t> </a:t>
            </a:r>
            <a:r>
              <a:rPr lang="en-US" altLang="vi-VN" sz="2400" dirty="0" err="1"/>
              <a:t>trường</a:t>
            </a:r>
            <a:r>
              <a:rPr lang="en-US" altLang="vi-VN" sz="2400" dirty="0"/>
              <a:t> (field). </a:t>
            </a:r>
          </a:p>
          <a:p>
            <a:pPr algn="just">
              <a:spcBef>
                <a:spcPct val="0"/>
              </a:spcBef>
              <a:buFontTx/>
              <a:buNone/>
            </a:pPr>
            <a:r>
              <a:rPr lang="en-US" altLang="vi-VN" sz="2400" dirty="0"/>
              <a:t>  - </a:t>
            </a:r>
            <a:r>
              <a:rPr lang="en-US" altLang="vi-VN" sz="2400" dirty="0">
                <a:solidFill>
                  <a:srgbClr val="009999"/>
                </a:solidFill>
              </a:rPr>
              <a:t>Ý </a:t>
            </a:r>
            <a:r>
              <a:rPr lang="en-US" altLang="vi-VN" sz="2400" dirty="0" err="1">
                <a:solidFill>
                  <a:srgbClr val="009999"/>
                </a:solidFill>
              </a:rPr>
              <a:t>nghĩa</a:t>
            </a:r>
            <a:r>
              <a:rPr lang="en-US" altLang="vi-VN" sz="2400" dirty="0">
                <a:solidFill>
                  <a:srgbClr val="009999"/>
                </a:solidFill>
              </a:rPr>
              <a:t> </a:t>
            </a:r>
            <a:r>
              <a:rPr lang="en-US" altLang="vi-VN" sz="2400" dirty="0" err="1">
                <a:solidFill>
                  <a:srgbClr val="009999"/>
                </a:solidFill>
              </a:rPr>
              <a:t>của</a:t>
            </a:r>
            <a:r>
              <a:rPr lang="en-US" altLang="vi-VN" sz="2400" dirty="0">
                <a:solidFill>
                  <a:srgbClr val="009999"/>
                </a:solidFill>
              </a:rPr>
              <a:t> </a:t>
            </a:r>
            <a:r>
              <a:rPr lang="en-US" altLang="vi-VN" sz="2400" dirty="0" err="1">
                <a:solidFill>
                  <a:srgbClr val="009999"/>
                </a:solidFill>
              </a:rPr>
              <a:t>tên</a:t>
            </a:r>
            <a:r>
              <a:rPr lang="en-US" altLang="vi-VN" sz="2400" dirty="0"/>
              <a:t>: </a:t>
            </a:r>
            <a:r>
              <a:rPr lang="en-US" altLang="vi-VN" sz="2400" dirty="0" err="1"/>
              <a:t>Nếu</a:t>
            </a:r>
            <a:r>
              <a:rPr lang="en-US" altLang="vi-VN" sz="2400" dirty="0"/>
              <a:t> </a:t>
            </a:r>
            <a:r>
              <a:rPr lang="en-US" altLang="vi-VN" sz="2400" dirty="0" err="1"/>
              <a:t>một</a:t>
            </a:r>
            <a:r>
              <a:rPr lang="en-US" altLang="vi-VN" sz="2400" dirty="0"/>
              <a:t> </a:t>
            </a:r>
            <a:r>
              <a:rPr lang="en-US" altLang="vi-VN" sz="2400" dirty="0" err="1"/>
              <a:t>cái</a:t>
            </a:r>
            <a:r>
              <a:rPr lang="en-US" altLang="vi-VN" sz="2400" dirty="0"/>
              <a:t> </a:t>
            </a:r>
            <a:r>
              <a:rPr lang="en-US" altLang="vi-VN" sz="2400" dirty="0" err="1"/>
              <a:t>tên</a:t>
            </a:r>
            <a:r>
              <a:rPr lang="en-US" altLang="vi-VN" sz="2400" dirty="0"/>
              <a:t> </a:t>
            </a:r>
            <a:r>
              <a:rPr lang="en-US" altLang="vi-VN" sz="2400" dirty="0" err="1"/>
              <a:t>có</a:t>
            </a:r>
            <a:r>
              <a:rPr lang="en-US" altLang="vi-VN" sz="2400" dirty="0"/>
              <a:t> ý </a:t>
            </a:r>
            <a:r>
              <a:rPr lang="en-US" altLang="vi-VN" sz="2400" dirty="0" err="1"/>
              <a:t>nghĩa</a:t>
            </a:r>
            <a:r>
              <a:rPr lang="en-US" altLang="vi-VN" sz="2400" dirty="0"/>
              <a:t> </a:t>
            </a:r>
            <a:r>
              <a:rPr lang="en-US" altLang="vi-VN" sz="2400" dirty="0" err="1"/>
              <a:t>như</a:t>
            </a:r>
            <a:r>
              <a:rPr lang="en-US" altLang="vi-VN" sz="2400" dirty="0"/>
              <a:t> </a:t>
            </a:r>
            <a:r>
              <a:rPr lang="en-US" altLang="vi-VN" sz="2400" dirty="0" err="1"/>
              <a:t>nhau</a:t>
            </a:r>
            <a:r>
              <a:rPr lang="en-US" altLang="vi-VN" sz="2400" dirty="0"/>
              <a:t> </a:t>
            </a:r>
            <a:r>
              <a:rPr lang="en-US" altLang="vi-VN" sz="2400" dirty="0" err="1"/>
              <a:t>trong</a:t>
            </a:r>
            <a:r>
              <a:rPr lang="en-US" altLang="vi-VN" sz="2400" dirty="0"/>
              <a:t> </a:t>
            </a:r>
            <a:r>
              <a:rPr lang="en-US" altLang="vi-VN" sz="2400" dirty="0" err="1"/>
              <a:t>mọi</a:t>
            </a:r>
            <a:r>
              <a:rPr lang="en-US" altLang="vi-VN" sz="2400" dirty="0"/>
              <a:t> </a:t>
            </a:r>
            <a:r>
              <a:rPr lang="en-US" altLang="vi-VN" sz="2400" dirty="0" err="1"/>
              <a:t>ứng</a:t>
            </a:r>
            <a:r>
              <a:rPr lang="en-US" altLang="vi-VN" sz="2400" dirty="0"/>
              <a:t> </a:t>
            </a:r>
            <a:r>
              <a:rPr lang="en-US" altLang="vi-VN" sz="2400" dirty="0" err="1"/>
              <a:t>dụng</a:t>
            </a:r>
            <a:r>
              <a:rPr lang="en-US" altLang="vi-VN" sz="2400" dirty="0"/>
              <a:t> </a:t>
            </a:r>
            <a:r>
              <a:rPr lang="en-US" altLang="vi-VN" sz="2400" dirty="0" err="1"/>
              <a:t>thì</a:t>
            </a:r>
            <a:r>
              <a:rPr lang="en-US" altLang="vi-VN" sz="2400" dirty="0"/>
              <a:t> </a:t>
            </a:r>
            <a:r>
              <a:rPr lang="en-US" altLang="vi-VN" sz="2400" dirty="0" err="1"/>
              <a:t>nó</a:t>
            </a:r>
            <a:r>
              <a:rPr lang="en-US" altLang="vi-VN" sz="2400" dirty="0"/>
              <a:t> </a:t>
            </a:r>
            <a:r>
              <a:rPr lang="en-US" altLang="vi-VN" sz="2400" dirty="0" err="1"/>
              <a:t>có</a:t>
            </a:r>
            <a:r>
              <a:rPr lang="en-US" altLang="vi-VN" sz="2400" dirty="0"/>
              <a:t> </a:t>
            </a:r>
            <a:r>
              <a:rPr lang="en-US" altLang="vi-VN" sz="2400" dirty="0" err="1"/>
              <a:t>thể</a:t>
            </a:r>
            <a:r>
              <a:rPr lang="en-US" altLang="vi-VN" sz="2400" dirty="0"/>
              <a:t> </a:t>
            </a:r>
            <a:r>
              <a:rPr lang="en-US" altLang="vi-VN" sz="2400" dirty="0" err="1"/>
              <a:t>gửi</a:t>
            </a:r>
            <a:r>
              <a:rPr lang="en-US" altLang="vi-VN" sz="2400" dirty="0"/>
              <a:t> </a:t>
            </a:r>
            <a:r>
              <a:rPr lang="en-US" altLang="vi-VN" sz="2400" dirty="0" err="1"/>
              <a:t>và</a:t>
            </a:r>
            <a:r>
              <a:rPr lang="en-US" altLang="vi-VN" sz="2400" dirty="0"/>
              <a:t> </a:t>
            </a:r>
            <a:r>
              <a:rPr lang="en-US" altLang="vi-VN" sz="2400" dirty="0" err="1"/>
              <a:t>nhận</a:t>
            </a:r>
            <a:r>
              <a:rPr lang="en-US" altLang="vi-VN" sz="2400" dirty="0"/>
              <a:t> </a:t>
            </a:r>
            <a:r>
              <a:rPr lang="en-US" altLang="vi-VN" sz="2400" dirty="0" err="1"/>
              <a:t>giữa</a:t>
            </a:r>
            <a:r>
              <a:rPr lang="en-US" altLang="vi-VN" sz="2400" dirty="0"/>
              <a:t> </a:t>
            </a:r>
            <a:r>
              <a:rPr lang="en-US" altLang="vi-VN" sz="2400" dirty="0" err="1"/>
              <a:t>các</a:t>
            </a:r>
            <a:r>
              <a:rPr lang="en-US" altLang="vi-VN" sz="2400" dirty="0"/>
              <a:t> </a:t>
            </a:r>
            <a:r>
              <a:rPr lang="en-US" altLang="vi-VN" sz="2400" dirty="0" err="1"/>
              <a:t>ứng</a:t>
            </a:r>
            <a:r>
              <a:rPr lang="en-US" altLang="vi-VN" sz="2400" dirty="0"/>
              <a:t> </a:t>
            </a:r>
            <a:r>
              <a:rPr lang="en-US" altLang="vi-VN" sz="2400" dirty="0" err="1"/>
              <a:t>dụng</a:t>
            </a:r>
            <a:r>
              <a:rPr lang="en-US" altLang="vi-VN" sz="2400" dirty="0"/>
              <a:t> </a:t>
            </a:r>
            <a:r>
              <a:rPr lang="en-US" altLang="vi-VN" sz="2400" dirty="0" err="1"/>
              <a:t>khác</a:t>
            </a:r>
            <a:r>
              <a:rPr lang="en-US" altLang="vi-VN" sz="2400" dirty="0"/>
              <a:t> </a:t>
            </a:r>
            <a:r>
              <a:rPr lang="en-US" altLang="vi-VN" sz="2400" dirty="0" err="1"/>
              <a:t>nhau</a:t>
            </a:r>
            <a:r>
              <a:rPr lang="en-US" altLang="vi-VN" sz="2400" dirty="0"/>
              <a:t> </a:t>
            </a:r>
            <a:r>
              <a:rPr lang="en-US" altLang="vi-VN" sz="2400" dirty="0" err="1"/>
              <a:t>mà</a:t>
            </a:r>
            <a:r>
              <a:rPr lang="en-US" altLang="vi-VN" sz="2400" dirty="0"/>
              <a:t> </a:t>
            </a:r>
            <a:r>
              <a:rPr lang="en-US" altLang="vi-VN" sz="2400" dirty="0" err="1"/>
              <a:t>không</a:t>
            </a:r>
            <a:r>
              <a:rPr lang="en-US" altLang="vi-VN" sz="2400" dirty="0"/>
              <a:t> </a:t>
            </a:r>
            <a:r>
              <a:rPr lang="en-US" altLang="vi-VN" sz="2400" dirty="0" err="1"/>
              <a:t>cần</a:t>
            </a:r>
            <a:r>
              <a:rPr lang="en-US" altLang="vi-VN" sz="2400" dirty="0"/>
              <a:t> </a:t>
            </a:r>
            <a:r>
              <a:rPr lang="en-US" altLang="vi-VN" sz="2400" dirty="0" err="1"/>
              <a:t>quan</a:t>
            </a:r>
            <a:r>
              <a:rPr lang="en-US" altLang="vi-VN" sz="2400" dirty="0"/>
              <a:t> </a:t>
            </a:r>
            <a:r>
              <a:rPr lang="en-US" altLang="vi-VN" sz="2400" dirty="0" err="1"/>
              <a:t>tâm</a:t>
            </a:r>
            <a:r>
              <a:rPr lang="en-US" altLang="vi-VN" sz="2400" dirty="0"/>
              <a:t> </a:t>
            </a:r>
            <a:r>
              <a:rPr lang="en-US" altLang="vi-VN" sz="2400" dirty="0" err="1"/>
              <a:t>đến</a:t>
            </a:r>
            <a:r>
              <a:rPr lang="en-US" altLang="vi-VN" sz="2400" dirty="0"/>
              <a:t> </a:t>
            </a:r>
            <a:r>
              <a:rPr lang="en-US" altLang="vi-VN" sz="2400" dirty="0" err="1"/>
              <a:t>vị</a:t>
            </a:r>
            <a:r>
              <a:rPr lang="en-US" altLang="vi-VN" sz="2400" dirty="0"/>
              <a:t> </a:t>
            </a:r>
            <a:r>
              <a:rPr lang="en-US" altLang="vi-VN" sz="2400" dirty="0" err="1"/>
              <a:t>trí</a:t>
            </a:r>
            <a:r>
              <a:rPr lang="en-US" altLang="vi-VN" sz="2400" dirty="0"/>
              <a:t> </a:t>
            </a:r>
            <a:r>
              <a:rPr lang="en-US" altLang="vi-VN" sz="2400" dirty="0" err="1"/>
              <a:t>hiện</a:t>
            </a:r>
            <a:r>
              <a:rPr lang="en-US" altLang="vi-VN" sz="2400" dirty="0"/>
              <a:t> </a:t>
            </a:r>
            <a:r>
              <a:rPr lang="en-US" altLang="vi-VN" sz="2400" dirty="0" err="1"/>
              <a:t>tại</a:t>
            </a:r>
            <a:r>
              <a:rPr lang="en-US" altLang="vi-VN" sz="2400" dirty="0"/>
              <a:t> </a:t>
            </a:r>
          </a:p>
          <a:p>
            <a:pPr algn="just">
              <a:spcBef>
                <a:spcPct val="0"/>
              </a:spcBef>
              <a:buFontTx/>
              <a:buNone/>
            </a:pPr>
            <a:r>
              <a:rPr lang="en-US" altLang="vi-VN" sz="2400" dirty="0"/>
              <a:t>  - </a:t>
            </a:r>
            <a:r>
              <a:rPr lang="en-US" altLang="vi-VN" sz="2400" dirty="0" err="1">
                <a:solidFill>
                  <a:srgbClr val="009999"/>
                </a:solidFill>
              </a:rPr>
              <a:t>Thông</a:t>
            </a:r>
            <a:r>
              <a:rPr lang="en-US" altLang="vi-VN" sz="2400" dirty="0">
                <a:solidFill>
                  <a:srgbClr val="009999"/>
                </a:solidFill>
              </a:rPr>
              <a:t> tin </a:t>
            </a:r>
            <a:r>
              <a:rPr lang="en-US" altLang="vi-VN" sz="2400" dirty="0" err="1">
                <a:solidFill>
                  <a:srgbClr val="009999"/>
                </a:solidFill>
              </a:rPr>
              <a:t>của</a:t>
            </a:r>
            <a:r>
              <a:rPr lang="en-US" altLang="vi-VN" sz="2400" dirty="0">
                <a:solidFill>
                  <a:srgbClr val="009999"/>
                </a:solidFill>
              </a:rPr>
              <a:t> </a:t>
            </a:r>
            <a:r>
              <a:rPr lang="en-US" altLang="vi-VN" sz="2400" dirty="0" err="1">
                <a:solidFill>
                  <a:srgbClr val="009999"/>
                </a:solidFill>
              </a:rPr>
              <a:t>tên</a:t>
            </a:r>
            <a:r>
              <a:rPr lang="en-US" altLang="vi-VN" sz="2400" dirty="0">
                <a:solidFill>
                  <a:srgbClr val="009999"/>
                </a:solidFill>
              </a:rPr>
              <a:t>:</a:t>
            </a:r>
            <a:r>
              <a:rPr lang="en-US" altLang="vi-VN" sz="2400" dirty="0"/>
              <a:t> ý </a:t>
            </a:r>
            <a:r>
              <a:rPr lang="en-US" altLang="vi-VN" sz="2400" dirty="0" err="1"/>
              <a:t>nghĩa</a:t>
            </a:r>
            <a:r>
              <a:rPr lang="en-US" altLang="vi-VN" sz="2400" dirty="0"/>
              <a:t>, </a:t>
            </a:r>
            <a:r>
              <a:rPr lang="en-US" altLang="vi-VN" sz="2400" dirty="0" err="1"/>
              <a:t>loại</a:t>
            </a:r>
            <a:r>
              <a:rPr lang="en-US" altLang="vi-VN" sz="2400" dirty="0"/>
              <a:t> </a:t>
            </a:r>
            <a:r>
              <a:rPr lang="en-US" altLang="vi-VN" sz="2400" dirty="0" err="1"/>
              <a:t>hoặc</a:t>
            </a:r>
            <a:r>
              <a:rPr lang="en-US" altLang="vi-VN" sz="2400" dirty="0"/>
              <a:t> </a:t>
            </a:r>
            <a:r>
              <a:rPr lang="en-US" altLang="vi-VN" sz="2400" dirty="0" err="1"/>
              <a:t>vị</a:t>
            </a:r>
            <a:r>
              <a:rPr lang="en-US" altLang="vi-VN" sz="2400" dirty="0"/>
              <a:t> </a:t>
            </a:r>
            <a:r>
              <a:rPr lang="en-US" altLang="vi-VN" sz="2400" dirty="0" err="1"/>
              <a:t>trí</a:t>
            </a:r>
            <a:r>
              <a:rPr lang="en-US" altLang="vi-VN" sz="2400" dirty="0"/>
              <a:t>.</a:t>
            </a:r>
          </a:p>
          <a:p>
            <a:pPr algn="just">
              <a:spcBef>
                <a:spcPct val="0"/>
              </a:spcBef>
              <a:buFontTx/>
              <a:buNone/>
            </a:pPr>
            <a:r>
              <a:rPr lang="en-US" altLang="vi-VN" sz="2400" dirty="0"/>
              <a:t>  - </a:t>
            </a:r>
            <a:r>
              <a:rPr lang="en-US" altLang="vi-VN" sz="2400" dirty="0" err="1">
                <a:solidFill>
                  <a:srgbClr val="009999"/>
                </a:solidFill>
              </a:rPr>
              <a:t>Thời</a:t>
            </a:r>
            <a:r>
              <a:rPr lang="en-US" altLang="vi-VN" sz="2400" dirty="0">
                <a:solidFill>
                  <a:srgbClr val="009999"/>
                </a:solidFill>
              </a:rPr>
              <a:t> </a:t>
            </a:r>
            <a:r>
              <a:rPr lang="en-US" altLang="vi-VN" sz="2400" dirty="0" err="1">
                <a:solidFill>
                  <a:srgbClr val="009999"/>
                </a:solidFill>
              </a:rPr>
              <a:t>gian</a:t>
            </a:r>
            <a:r>
              <a:rPr lang="en-US" altLang="vi-VN" sz="2400" dirty="0">
                <a:solidFill>
                  <a:srgbClr val="009999"/>
                </a:solidFill>
              </a:rPr>
              <a:t> </a:t>
            </a:r>
            <a:r>
              <a:rPr lang="en-US" altLang="vi-VN" sz="2400" dirty="0" err="1">
                <a:solidFill>
                  <a:srgbClr val="009999"/>
                </a:solidFill>
              </a:rPr>
              <a:t>tồn</a:t>
            </a:r>
            <a:r>
              <a:rPr lang="en-US" altLang="vi-VN" sz="2400" dirty="0">
                <a:solidFill>
                  <a:srgbClr val="009999"/>
                </a:solidFill>
              </a:rPr>
              <a:t> </a:t>
            </a:r>
            <a:r>
              <a:rPr lang="en-US" altLang="vi-VN" sz="2400" dirty="0" err="1">
                <a:solidFill>
                  <a:srgbClr val="009999"/>
                </a:solidFill>
              </a:rPr>
              <a:t>tại</a:t>
            </a:r>
            <a:r>
              <a:rPr lang="en-US" altLang="vi-VN" sz="2400" dirty="0">
                <a:solidFill>
                  <a:srgbClr val="009999"/>
                </a:solidFill>
              </a:rPr>
              <a:t> </a:t>
            </a:r>
            <a:r>
              <a:rPr lang="en-US" altLang="vi-VN" sz="2400" dirty="0" err="1">
                <a:solidFill>
                  <a:srgbClr val="009999"/>
                </a:solidFill>
              </a:rPr>
              <a:t>của</a:t>
            </a:r>
            <a:r>
              <a:rPr lang="en-US" altLang="vi-VN" sz="2400" dirty="0">
                <a:solidFill>
                  <a:srgbClr val="009999"/>
                </a:solidFill>
              </a:rPr>
              <a:t> ý </a:t>
            </a:r>
            <a:r>
              <a:rPr lang="en-US" altLang="vi-VN" sz="2400" dirty="0" err="1">
                <a:solidFill>
                  <a:srgbClr val="009999"/>
                </a:solidFill>
              </a:rPr>
              <a:t>nghĩa</a:t>
            </a:r>
            <a:r>
              <a:rPr lang="en-US" altLang="vi-VN" sz="2400" dirty="0">
                <a:solidFill>
                  <a:srgbClr val="009999"/>
                </a:solidFill>
              </a:rPr>
              <a:t> </a:t>
            </a:r>
            <a:r>
              <a:rPr lang="en-US" altLang="vi-VN" sz="2400" dirty="0" err="1">
                <a:solidFill>
                  <a:srgbClr val="009999"/>
                </a:solidFill>
              </a:rPr>
              <a:t>của</a:t>
            </a:r>
            <a:r>
              <a:rPr lang="en-US" altLang="vi-VN" sz="2400" dirty="0">
                <a:solidFill>
                  <a:srgbClr val="009999"/>
                </a:solidFill>
              </a:rPr>
              <a:t> </a:t>
            </a:r>
            <a:r>
              <a:rPr lang="en-US" altLang="vi-VN" sz="2400" dirty="0" err="1">
                <a:solidFill>
                  <a:srgbClr val="009999"/>
                </a:solidFill>
              </a:rPr>
              <a:t>tên</a:t>
            </a:r>
            <a:r>
              <a:rPr lang="en-US" altLang="vi-VN" sz="2400" dirty="0">
                <a:solidFill>
                  <a:srgbClr val="009999"/>
                </a:solidFill>
              </a:rPr>
              <a:t>:</a:t>
            </a:r>
            <a:r>
              <a:rPr lang="en-US" altLang="vi-VN" sz="2400" dirty="0"/>
              <a:t> </a:t>
            </a:r>
            <a:r>
              <a:rPr lang="en-US" altLang="vi-VN" sz="2400" dirty="0" err="1"/>
              <a:t>Nghĩa</a:t>
            </a:r>
            <a:r>
              <a:rPr lang="en-US" altLang="vi-VN" sz="2400" dirty="0"/>
              <a:t> </a:t>
            </a:r>
            <a:r>
              <a:rPr lang="en-US" altLang="vi-VN" sz="2400" dirty="0" err="1"/>
              <a:t>của</a:t>
            </a:r>
            <a:r>
              <a:rPr lang="en-US" altLang="vi-VN" sz="2400" dirty="0"/>
              <a:t> </a:t>
            </a:r>
            <a:r>
              <a:rPr lang="en-US" altLang="vi-VN" sz="2400" dirty="0" err="1"/>
              <a:t>tên</a:t>
            </a:r>
            <a:r>
              <a:rPr lang="en-US" altLang="vi-VN" sz="2400" dirty="0"/>
              <a:t> </a:t>
            </a:r>
            <a:r>
              <a:rPr lang="en-US" altLang="vi-VN" sz="2400" dirty="0" err="1"/>
              <a:t>có</a:t>
            </a:r>
            <a:r>
              <a:rPr lang="en-US" altLang="vi-VN" sz="2400" dirty="0"/>
              <a:t> </a:t>
            </a:r>
            <a:r>
              <a:rPr lang="en-US" altLang="vi-VN" sz="2400" dirty="0" err="1"/>
              <a:t>thể</a:t>
            </a:r>
            <a:r>
              <a:rPr lang="en-US" altLang="vi-VN" sz="2400" dirty="0"/>
              <a:t> </a:t>
            </a:r>
            <a:r>
              <a:rPr lang="en-US" altLang="vi-VN" sz="2400" dirty="0" err="1"/>
              <a:t>vẫn</a:t>
            </a:r>
            <a:r>
              <a:rPr lang="en-US" altLang="vi-VN" sz="2400" dirty="0"/>
              <a:t> </a:t>
            </a:r>
            <a:r>
              <a:rPr lang="en-US" altLang="vi-VN" sz="2400" dirty="0" err="1"/>
              <a:t>giữ</a:t>
            </a:r>
            <a:r>
              <a:rPr lang="en-US" altLang="vi-VN" sz="2400" dirty="0"/>
              <a:t> </a:t>
            </a:r>
            <a:r>
              <a:rPr lang="en-US" altLang="vi-VN" sz="2400" dirty="0" err="1"/>
              <a:t>nguyên</a:t>
            </a:r>
            <a:r>
              <a:rPr lang="en-US" altLang="vi-VN" sz="2400" dirty="0"/>
              <a:t> </a:t>
            </a:r>
            <a:r>
              <a:rPr lang="en-US" altLang="vi-VN" sz="2400" dirty="0" err="1"/>
              <a:t>khi</a:t>
            </a:r>
            <a:r>
              <a:rPr lang="en-US" altLang="vi-VN" sz="2400" dirty="0"/>
              <a:t> </a:t>
            </a:r>
            <a:r>
              <a:rPr lang="en-US" altLang="vi-VN" sz="2400" dirty="0" err="1"/>
              <a:t>ứng</a:t>
            </a:r>
            <a:r>
              <a:rPr lang="en-US" altLang="vi-VN" sz="2400" dirty="0"/>
              <a:t> </a:t>
            </a:r>
            <a:r>
              <a:rPr lang="en-US" altLang="vi-VN" sz="2400" dirty="0" err="1"/>
              <a:t>dụng</a:t>
            </a:r>
            <a:r>
              <a:rPr lang="en-US" altLang="vi-VN" sz="2400" dirty="0"/>
              <a:t> </a:t>
            </a:r>
            <a:r>
              <a:rPr lang="en-US" altLang="vi-VN" sz="2400" dirty="0" err="1"/>
              <a:t>thực</a:t>
            </a:r>
            <a:r>
              <a:rPr lang="en-US" altLang="vi-VN" sz="2400" dirty="0"/>
              <a:t> </a:t>
            </a:r>
            <a:r>
              <a:rPr lang="en-US" altLang="vi-VN" sz="2400" dirty="0" err="1"/>
              <a:t>thi</a:t>
            </a:r>
            <a:r>
              <a:rPr lang="en-US" altLang="vi-VN" sz="2400" dirty="0"/>
              <a:t> </a:t>
            </a:r>
            <a:r>
              <a:rPr lang="en-US" altLang="vi-VN" sz="2400" dirty="0" err="1"/>
              <a:t>hoặc</a:t>
            </a:r>
            <a:r>
              <a:rPr lang="en-US" altLang="vi-VN" sz="2400" dirty="0"/>
              <a:t> </a:t>
            </a:r>
            <a:r>
              <a:rPr lang="en-US" altLang="vi-VN" sz="2400" dirty="0" err="1"/>
              <a:t>nó</a:t>
            </a:r>
            <a:r>
              <a:rPr lang="en-US" altLang="vi-VN" sz="2400" dirty="0"/>
              <a:t> </a:t>
            </a:r>
            <a:r>
              <a:rPr lang="en-US" altLang="vi-VN" sz="2400" dirty="0" err="1"/>
              <a:t>có</a:t>
            </a:r>
            <a:r>
              <a:rPr lang="en-US" altLang="vi-VN" sz="2400" dirty="0"/>
              <a:t> </a:t>
            </a:r>
            <a:r>
              <a:rPr lang="en-US" altLang="vi-VN" sz="2400" dirty="0" err="1"/>
              <a:t>thể</a:t>
            </a:r>
            <a:r>
              <a:rPr lang="en-US" altLang="vi-VN" sz="2400" dirty="0"/>
              <a:t> </a:t>
            </a:r>
            <a:r>
              <a:rPr lang="en-US" altLang="vi-VN" sz="2400" dirty="0" err="1"/>
              <a:t>thay</a:t>
            </a:r>
            <a:r>
              <a:rPr lang="en-US" altLang="vi-VN" sz="2400" dirty="0"/>
              <a:t> </a:t>
            </a:r>
            <a:r>
              <a:rPr lang="en-US" altLang="vi-VN" sz="2400" dirty="0" err="1"/>
              <a:t>đổi</a:t>
            </a:r>
            <a:r>
              <a:rPr lang="en-US" altLang="vi-VN" sz="2400" dirty="0"/>
              <a:t> </a:t>
            </a:r>
            <a:r>
              <a:rPr lang="en-US" altLang="vi-VN" sz="2400" dirty="0" err="1"/>
              <a:t>dù</a:t>
            </a:r>
            <a:r>
              <a:rPr lang="en-US" altLang="vi-VN" sz="2400" dirty="0"/>
              <a:t> </a:t>
            </a:r>
            <a:r>
              <a:rPr lang="en-US" altLang="vi-VN" sz="2400" dirty="0" err="1"/>
              <a:t>ứng</a:t>
            </a:r>
            <a:r>
              <a:rPr lang="en-US" altLang="vi-VN" sz="2400" dirty="0"/>
              <a:t> </a:t>
            </a:r>
            <a:r>
              <a:rPr lang="en-US" altLang="vi-VN" sz="2400" dirty="0" err="1"/>
              <a:t>dụng</a:t>
            </a:r>
            <a:r>
              <a:rPr lang="en-US" altLang="vi-VN" sz="2400" dirty="0"/>
              <a:t> </a:t>
            </a:r>
            <a:r>
              <a:rPr lang="en-US" altLang="vi-VN" sz="2400" dirty="0" err="1"/>
              <a:t>không</a:t>
            </a:r>
            <a:r>
              <a:rPr lang="en-US" altLang="vi-VN" sz="2400" dirty="0"/>
              <a:t> </a:t>
            </a:r>
            <a:r>
              <a:rPr lang="en-US" altLang="vi-VN" sz="2400" dirty="0" err="1"/>
              <a:t>cho</a:t>
            </a:r>
            <a:r>
              <a:rPr lang="en-US" altLang="vi-VN" sz="2400" dirty="0"/>
              <a:t> </a:t>
            </a:r>
            <a:r>
              <a:rPr lang="en-US" altLang="vi-VN" sz="2400" dirty="0" err="1"/>
              <a:t>phép</a:t>
            </a:r>
            <a:r>
              <a:rPr lang="en-US" altLang="vi-VN" sz="2400" dirty="0"/>
              <a:t>.</a:t>
            </a:r>
            <a:endParaRPr lang="en-US" altLang="vi-VN" sz="2400" dirty="0">
              <a:solidFill>
                <a:srgbClr val="0000CC"/>
              </a:solidFill>
            </a:endParaRPr>
          </a:p>
          <a:p>
            <a:pPr>
              <a:spcBef>
                <a:spcPct val="0"/>
              </a:spcBef>
            </a:pPr>
            <a:endParaRPr lang="en-US" altLang="vi-VN" sz="2400" dirty="0">
              <a:solidFill>
                <a:srgbClr val="0000CC"/>
              </a:solidFill>
            </a:endParaRPr>
          </a:p>
        </p:txBody>
      </p:sp>
      <p:sp>
        <p:nvSpPr>
          <p:cNvPr id="12292"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CÁC KHÁI NIỆM</a:t>
            </a:r>
          </a:p>
        </p:txBody>
      </p:sp>
      <p:sp>
        <p:nvSpPr>
          <p:cNvPr id="12293" name="Rectangle 1"/>
          <p:cNvSpPr>
            <a:spLocks noChangeArrowheads="1"/>
          </p:cNvSpPr>
          <p:nvPr/>
        </p:nvSpPr>
        <p:spPr bwMode="auto">
          <a:xfrm>
            <a:off x="23813" y="1062038"/>
            <a:ext cx="20335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2400" b="1">
                <a:solidFill>
                  <a:srgbClr val="C00000"/>
                </a:solidFill>
              </a:rPr>
              <a:t>Tên (Names)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9"/>
          <p:cNvGrpSpPr>
            <a:grpSpLocks/>
          </p:cNvGrpSpPr>
          <p:nvPr/>
        </p:nvGrpSpPr>
        <p:grpSpPr bwMode="auto">
          <a:xfrm>
            <a:off x="15875" y="6413500"/>
            <a:ext cx="1447800" cy="412750"/>
            <a:chOff x="-1392" y="4020"/>
            <a:chExt cx="912" cy="260"/>
          </a:xfrm>
        </p:grpSpPr>
        <p:pic>
          <p:nvPicPr>
            <p:cNvPr id="14342"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 y="4020"/>
              <a:ext cx="28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Text Box 28"/>
            <p:cNvSpPr txBox="1">
              <a:spLocks noChangeArrowheads="1"/>
            </p:cNvSpPr>
            <p:nvPr/>
          </p:nvSpPr>
          <p:spPr bwMode="auto">
            <a:xfrm>
              <a:off x="-1104" y="403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FF99"/>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vi-VN" sz="1000" b="1">
                  <a:solidFill>
                    <a:schemeClr val="bg1"/>
                  </a:solidFill>
                </a:rPr>
                <a:t>DUYTAN UNIVERSITY</a:t>
              </a:r>
            </a:p>
          </p:txBody>
        </p:sp>
      </p:grpSp>
      <p:sp>
        <p:nvSpPr>
          <p:cNvPr id="7" name="Text Box 4"/>
          <p:cNvSpPr txBox="1">
            <a:spLocks noChangeArrowheads="1"/>
          </p:cNvSpPr>
          <p:nvPr/>
        </p:nvSpPr>
        <p:spPr bwMode="auto">
          <a:xfrm>
            <a:off x="304800" y="1601788"/>
            <a:ext cx="84582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just">
              <a:buFontTx/>
              <a:buChar char="•"/>
              <a:defRPr/>
            </a:pPr>
            <a:r>
              <a:rPr lang="en-US" sz="2400" b="1" dirty="0" smtClean="0">
                <a:solidFill>
                  <a:srgbClr val="0000CC"/>
                </a:solidFill>
              </a:rPr>
              <a:t> </a:t>
            </a:r>
            <a:r>
              <a:rPr lang="en-US" sz="2400" dirty="0" err="1" smtClean="0">
                <a:solidFill>
                  <a:srgbClr val="0000CC"/>
                </a:solidFill>
              </a:rPr>
              <a:t>Quy</a:t>
            </a:r>
            <a:r>
              <a:rPr lang="en-US" sz="2400" dirty="0" smtClean="0">
                <a:solidFill>
                  <a:srgbClr val="0000CC"/>
                </a:solidFill>
              </a:rPr>
              <a:t> </a:t>
            </a:r>
            <a:r>
              <a:rPr lang="en-US" sz="2400" dirty="0" err="1" smtClean="0">
                <a:solidFill>
                  <a:srgbClr val="0000CC"/>
                </a:solidFill>
              </a:rPr>
              <a:t>ước</a:t>
            </a:r>
            <a:r>
              <a:rPr lang="en-US" sz="2400" dirty="0" smtClean="0">
                <a:solidFill>
                  <a:srgbClr val="0000CC"/>
                </a:solidFill>
              </a:rPr>
              <a:t> </a:t>
            </a:r>
            <a:r>
              <a:rPr lang="en-US" sz="2400" dirty="0" err="1" smtClean="0">
                <a:solidFill>
                  <a:srgbClr val="0000CC"/>
                </a:solidFill>
              </a:rPr>
              <a:t>đặt</a:t>
            </a:r>
            <a:r>
              <a:rPr lang="en-US" sz="2400" dirty="0" smtClean="0">
                <a:solidFill>
                  <a:srgbClr val="0000CC"/>
                </a:solidFill>
              </a:rPr>
              <a:t> </a:t>
            </a:r>
            <a:r>
              <a:rPr lang="en-US" sz="2400" dirty="0" err="1" smtClean="0">
                <a:solidFill>
                  <a:srgbClr val="0000CC"/>
                </a:solidFill>
              </a:rPr>
              <a:t>tên</a:t>
            </a:r>
            <a:endParaRPr lang="en-US" sz="2400" dirty="0" smtClean="0">
              <a:solidFill>
                <a:srgbClr val="0000CC"/>
              </a:solidFill>
            </a:endParaRPr>
          </a:p>
          <a:p>
            <a:pPr marL="342900" indent="-342900">
              <a:buFontTx/>
              <a:buChar char="-"/>
              <a:defRPr/>
            </a:pPr>
            <a:r>
              <a:rPr lang="vi-VN" sz="2400" dirty="0" smtClean="0"/>
              <a:t>Quy </a:t>
            </a:r>
            <a:r>
              <a:rPr lang="vi-VN" sz="2400" dirty="0"/>
              <a:t>ước đặt tên có thể </a:t>
            </a:r>
            <a:r>
              <a:rPr lang="en-US" sz="2400" dirty="0" err="1"/>
              <a:t>thiết</a:t>
            </a:r>
            <a:r>
              <a:rPr lang="en-US" sz="2400" dirty="0"/>
              <a:t> </a:t>
            </a:r>
            <a:r>
              <a:rPr lang="en-US" sz="2400" dirty="0" err="1"/>
              <a:t>lập</a:t>
            </a:r>
            <a:r>
              <a:rPr lang="en-US" sz="2400" dirty="0"/>
              <a:t> </a:t>
            </a:r>
            <a:r>
              <a:rPr lang="vi-VN" sz="2400" dirty="0"/>
              <a:t>bất kỳ định dạng</a:t>
            </a:r>
            <a:r>
              <a:rPr lang="en-US" sz="2400" dirty="0"/>
              <a:t> </a:t>
            </a:r>
            <a:r>
              <a:rPr lang="en-US" sz="2400" dirty="0" err="1" smtClean="0"/>
              <a:t>nào</a:t>
            </a:r>
            <a:r>
              <a:rPr lang="en-US" sz="2400" dirty="0" smtClean="0"/>
              <a:t>. </a:t>
            </a:r>
          </a:p>
          <a:p>
            <a:pPr marL="342900" indent="-342900">
              <a:buFontTx/>
              <a:buChar char="-"/>
              <a:defRPr/>
            </a:pPr>
            <a:r>
              <a:rPr lang="en-US" sz="2400" dirty="0" err="1" smtClean="0">
                <a:ea typeface="ＭＳ Ｐゴシック" pitchFamily="34" charset="-128"/>
              </a:rPr>
              <a:t>Với</a:t>
            </a:r>
            <a:r>
              <a:rPr lang="en-US" sz="2400" dirty="0" smtClean="0">
                <a:ea typeface="ＭＳ Ｐゴシック" pitchFamily="34" charset="-128"/>
              </a:rPr>
              <a:t> </a:t>
            </a:r>
            <a:r>
              <a:rPr lang="en-US" sz="2400" dirty="0" err="1" smtClean="0">
                <a:ea typeface="ＭＳ Ｐゴシック" pitchFamily="34" charset="-128"/>
              </a:rPr>
              <a:t>một</a:t>
            </a:r>
            <a:r>
              <a:rPr lang="en-US" sz="2400" dirty="0" smtClean="0">
                <a:ea typeface="ＭＳ Ｐゴシック" pitchFamily="34" charset="-128"/>
              </a:rPr>
              <a:t> </a:t>
            </a:r>
            <a:r>
              <a:rPr lang="en-US" sz="2400" dirty="0" err="1" smtClean="0">
                <a:ea typeface="ＭＳ Ｐゴシック" pitchFamily="34" charset="-128"/>
              </a:rPr>
              <a:t>Hệ</a:t>
            </a:r>
            <a:r>
              <a:rPr lang="en-US" sz="2400" dirty="0" smtClean="0">
                <a:ea typeface="ＭＳ Ｐゴシック" pitchFamily="34" charset="-128"/>
              </a:rPr>
              <a:t> </a:t>
            </a:r>
            <a:r>
              <a:rPr lang="en-US" sz="2400" dirty="0" err="1" smtClean="0">
                <a:ea typeface="ＭＳ Ｐゴシック" pitchFamily="34" charset="-128"/>
              </a:rPr>
              <a:t>thống</a:t>
            </a:r>
            <a:r>
              <a:rPr lang="en-US" sz="2400" dirty="0" smtClean="0">
                <a:ea typeface="ＭＳ Ｐゴシック" pitchFamily="34" charset="-128"/>
              </a:rPr>
              <a:t> Naming </a:t>
            </a:r>
            <a:r>
              <a:rPr lang="en-US" sz="2400" dirty="0" err="1" smtClean="0">
                <a:ea typeface="ＭＳ Ｐゴシック" pitchFamily="34" charset="-128"/>
              </a:rPr>
              <a:t>nó</a:t>
            </a:r>
            <a:r>
              <a:rPr lang="en-US" sz="2400" dirty="0" smtClean="0">
                <a:ea typeface="ＭＳ Ｐゴシック" pitchFamily="34" charset="-128"/>
              </a:rPr>
              <a:t> </a:t>
            </a:r>
            <a:r>
              <a:rPr lang="en-US" sz="2400" dirty="0" err="1" smtClean="0">
                <a:ea typeface="ＭＳ Ｐゴシック" pitchFamily="34" charset="-128"/>
              </a:rPr>
              <a:t>sẽ</a:t>
            </a:r>
            <a:r>
              <a:rPr lang="en-US" sz="2400" dirty="0" smtClean="0">
                <a:ea typeface="ＭＳ Ｐゴシック" pitchFamily="34" charset="-128"/>
              </a:rPr>
              <a:t> </a:t>
            </a:r>
            <a:r>
              <a:rPr lang="en-US" sz="2400" dirty="0" err="1" smtClean="0">
                <a:ea typeface="ＭＳ Ｐゴシック" pitchFamily="34" charset="-128"/>
              </a:rPr>
              <a:t>xác</a:t>
            </a:r>
            <a:r>
              <a:rPr lang="en-US" sz="2400" dirty="0" smtClean="0">
                <a:ea typeface="ＭＳ Ｐゴシック" pitchFamily="34" charset="-128"/>
              </a:rPr>
              <a:t> </a:t>
            </a:r>
            <a:r>
              <a:rPr lang="en-US" sz="2400" dirty="0" err="1" smtClean="0">
                <a:ea typeface="ＭＳ Ｐゴシック" pitchFamily="34" charset="-128"/>
              </a:rPr>
              <a:t>định</a:t>
            </a:r>
            <a:r>
              <a:rPr lang="en-US" sz="2400" dirty="0" smtClean="0">
                <a:ea typeface="ＭＳ Ｐゴシック" pitchFamily="34" charset="-128"/>
              </a:rPr>
              <a:t> </a:t>
            </a:r>
            <a:r>
              <a:rPr lang="en-US" sz="2400" dirty="0" err="1" smtClean="0">
                <a:ea typeface="ＭＳ Ｐゴシック" pitchFamily="34" charset="-128"/>
              </a:rPr>
              <a:t>cú</a:t>
            </a:r>
            <a:r>
              <a:rPr lang="en-US" sz="2400" dirty="0" smtClean="0">
                <a:ea typeface="ＭＳ Ｐゴシック" pitchFamily="34" charset="-128"/>
              </a:rPr>
              <a:t> </a:t>
            </a:r>
            <a:r>
              <a:rPr lang="en-US" sz="2400" dirty="0" err="1" smtClean="0">
                <a:ea typeface="ＭＳ Ｐゴシック" pitchFamily="34" charset="-128"/>
              </a:rPr>
              <a:t>pháp</a:t>
            </a:r>
            <a:r>
              <a:rPr lang="en-US" sz="2400" dirty="0" smtClean="0">
                <a:ea typeface="ＭＳ Ｐゴシック" pitchFamily="34" charset="-128"/>
              </a:rPr>
              <a:t> </a:t>
            </a:r>
            <a:r>
              <a:rPr lang="en-US" sz="2400" dirty="0" err="1" smtClean="0">
                <a:ea typeface="ＭＳ Ｐゴシック" pitchFamily="34" charset="-128"/>
              </a:rPr>
              <a:t>cho</a:t>
            </a:r>
            <a:r>
              <a:rPr lang="en-US" sz="2400" dirty="0" smtClean="0">
                <a:ea typeface="ＭＳ Ｐゴシック" pitchFamily="34" charset="-128"/>
              </a:rPr>
              <a:t> </a:t>
            </a:r>
            <a:r>
              <a:rPr lang="en-US" sz="2400" dirty="0" err="1" smtClean="0">
                <a:ea typeface="ＭＳ Ｐゴシック" pitchFamily="34" charset="-128"/>
              </a:rPr>
              <a:t>một</a:t>
            </a:r>
            <a:r>
              <a:rPr lang="en-US" sz="2400" dirty="0" smtClean="0">
                <a:ea typeface="ＭＳ Ｐゴシック" pitchFamily="34" charset="-128"/>
              </a:rPr>
              <a:t> name</a:t>
            </a:r>
          </a:p>
          <a:p>
            <a:pPr>
              <a:defRPr/>
            </a:pPr>
            <a:r>
              <a:rPr lang="en-US" sz="2400" dirty="0" smtClean="0">
                <a:ea typeface="ＭＳ Ｐゴシック" pitchFamily="34" charset="-128"/>
              </a:rPr>
              <a:t>  + </a:t>
            </a:r>
            <a:r>
              <a:rPr lang="en-US" sz="2400" dirty="0" err="1" smtClean="0">
                <a:ea typeface="ＭＳ Ｐゴシック" pitchFamily="34" charset="-128"/>
              </a:rPr>
              <a:t>Tên</a:t>
            </a:r>
            <a:r>
              <a:rPr lang="en-US" sz="2400" dirty="0" smtClean="0">
                <a:ea typeface="ＭＳ Ｐゴシック" pitchFamily="34" charset="-128"/>
              </a:rPr>
              <a:t> Files ở </a:t>
            </a:r>
            <a:r>
              <a:rPr lang="en-US" sz="2400" dirty="0" smtClean="0">
                <a:ea typeface="ＭＳ Ｐゴシック" pitchFamily="34" charset="-128"/>
              </a:rPr>
              <a:t>Unix: </a:t>
            </a:r>
            <a:r>
              <a:rPr lang="en-US" sz="2400" dirty="0" err="1" smtClean="0">
                <a:ea typeface="ＭＳ Ｐゴシック" pitchFamily="34" charset="-128"/>
              </a:rPr>
              <a:t>Phân</a:t>
            </a:r>
            <a:r>
              <a:rPr lang="en-US" sz="2400" dirty="0" smtClean="0">
                <a:ea typeface="ＭＳ Ｐゴシック" pitchFamily="34" charset="-128"/>
              </a:rPr>
              <a:t> </a:t>
            </a:r>
            <a:r>
              <a:rPr lang="en-US" sz="2400" dirty="0" err="1" smtClean="0">
                <a:ea typeface="ＭＳ Ｐゴシック" pitchFamily="34" charset="-128"/>
              </a:rPr>
              <a:t>tích</a:t>
            </a:r>
            <a:r>
              <a:rPr lang="en-US" sz="2400" dirty="0" smtClean="0">
                <a:ea typeface="ＭＳ Ｐゴシック" pitchFamily="34" charset="-128"/>
              </a:rPr>
              <a:t> </a:t>
            </a:r>
            <a:r>
              <a:rPr lang="en-US" sz="2400" dirty="0" err="1" smtClean="0">
                <a:ea typeface="ＭＳ Ｐゴシック" pitchFamily="34" charset="-128"/>
              </a:rPr>
              <a:t>các</a:t>
            </a:r>
            <a:r>
              <a:rPr lang="en-US" sz="2400" dirty="0" smtClean="0">
                <a:ea typeface="ＭＳ Ｐゴシック" pitchFamily="34" charset="-128"/>
              </a:rPr>
              <a:t> </a:t>
            </a:r>
            <a:r>
              <a:rPr lang="en-US" sz="2400" dirty="0" err="1" smtClean="0">
                <a:ea typeface="ＭＳ Ｐゴシック" pitchFamily="34" charset="-128"/>
              </a:rPr>
              <a:t>thành</a:t>
            </a:r>
            <a:r>
              <a:rPr lang="en-US" sz="2400" dirty="0" smtClean="0">
                <a:ea typeface="ＭＳ Ｐゴシック" pitchFamily="34" charset="-128"/>
              </a:rPr>
              <a:t> </a:t>
            </a:r>
            <a:r>
              <a:rPr lang="en-US" sz="2400" dirty="0" err="1" smtClean="0">
                <a:ea typeface="ＭＳ Ｐゴシック" pitchFamily="34" charset="-128"/>
              </a:rPr>
              <a:t>phần</a:t>
            </a:r>
            <a:r>
              <a:rPr lang="en-US" sz="2400" dirty="0" smtClean="0">
                <a:ea typeface="ＭＳ Ｐゴシック" pitchFamily="34" charset="-128"/>
              </a:rPr>
              <a:t> </a:t>
            </a:r>
            <a:r>
              <a:rPr lang="en-US" sz="2400" dirty="0" err="1" smtClean="0">
                <a:ea typeface="ＭＳ Ｐゴシック" pitchFamily="34" charset="-128"/>
              </a:rPr>
              <a:t>từ</a:t>
            </a:r>
            <a:r>
              <a:rPr lang="en-US" sz="2400" dirty="0" smtClean="0">
                <a:ea typeface="ＭＳ Ｐゴシック" pitchFamily="34" charset="-128"/>
              </a:rPr>
              <a:t> </a:t>
            </a:r>
            <a:r>
              <a:rPr lang="en-US" sz="2400" dirty="0" err="1" smtClean="0">
                <a:ea typeface="ＭＳ Ｐゴシック" pitchFamily="34" charset="-128"/>
              </a:rPr>
              <a:t>trái</a:t>
            </a:r>
            <a:r>
              <a:rPr lang="en-US" sz="2400" dirty="0" smtClean="0">
                <a:ea typeface="ＭＳ Ｐゴシック" pitchFamily="34" charset="-128"/>
              </a:rPr>
              <a:t> </a:t>
            </a:r>
            <a:r>
              <a:rPr lang="en-US" sz="2400" dirty="0" smtClean="0">
                <a:ea typeface="ＭＳ Ｐゴシック" pitchFamily="34" charset="-128"/>
              </a:rPr>
              <a:t>sang </a:t>
            </a:r>
            <a:r>
              <a:rPr lang="en-US" sz="2400" dirty="0" err="1" smtClean="0">
                <a:ea typeface="ＭＳ Ｐゴシック" pitchFamily="34" charset="-128"/>
              </a:rPr>
              <a:t>phải</a:t>
            </a:r>
            <a:r>
              <a:rPr lang="en-US" sz="2400" dirty="0" smtClean="0">
                <a:ea typeface="ＭＳ Ｐゴシック" pitchFamily="34" charset="-128"/>
              </a:rPr>
              <a:t> </a:t>
            </a:r>
            <a:r>
              <a:rPr lang="en-US" sz="2400" dirty="0" err="1" smtClean="0">
                <a:ea typeface="ＭＳ Ｐゴシック" pitchFamily="34" charset="-128"/>
              </a:rPr>
              <a:t>cách</a:t>
            </a:r>
            <a:r>
              <a:rPr lang="en-US" sz="2400" dirty="0" smtClean="0">
                <a:ea typeface="ＭＳ Ｐゴシック" pitchFamily="34" charset="-128"/>
              </a:rPr>
              <a:t> </a:t>
            </a:r>
            <a:r>
              <a:rPr lang="en-US" sz="2400" dirty="0" err="1" smtClean="0">
                <a:ea typeface="ＭＳ Ｐゴシック" pitchFamily="34" charset="-128"/>
              </a:rPr>
              <a:t>nhau</a:t>
            </a:r>
            <a:r>
              <a:rPr lang="en-US" sz="2400" dirty="0" smtClean="0">
                <a:ea typeface="ＭＳ Ｐゴシック" pitchFamily="34" charset="-128"/>
              </a:rPr>
              <a:t> </a:t>
            </a:r>
            <a:r>
              <a:rPr lang="en-US" sz="2400" dirty="0" err="1" smtClean="0">
                <a:ea typeface="ＭＳ Ｐゴシック" pitchFamily="34" charset="-128"/>
              </a:rPr>
              <a:t>bằng</a:t>
            </a:r>
            <a:r>
              <a:rPr lang="en-US" sz="2400" dirty="0" smtClean="0">
                <a:ea typeface="ＭＳ Ｐゴシック" pitchFamily="34" charset="-128"/>
              </a:rPr>
              <a:t> / </a:t>
            </a:r>
            <a:br>
              <a:rPr lang="en-US" sz="2400" dirty="0" smtClean="0">
                <a:ea typeface="ＭＳ Ｐゴシック" pitchFamily="34" charset="-128"/>
              </a:rPr>
            </a:br>
            <a:r>
              <a:rPr lang="en-US" sz="2400" i="1" dirty="0" smtClean="0">
                <a:ea typeface="ＭＳ Ｐゴシック" pitchFamily="34" charset="-128"/>
              </a:rPr>
              <a:t>                         </a:t>
            </a:r>
            <a:r>
              <a:rPr lang="en-US" sz="2400" i="1" dirty="0" smtClean="0">
                <a:solidFill>
                  <a:srgbClr val="00B050"/>
                </a:solidFill>
                <a:ea typeface="ＭＳ Ｐゴシック" pitchFamily="34" charset="-128"/>
              </a:rPr>
              <a:t>/home/</a:t>
            </a:r>
            <a:r>
              <a:rPr lang="en-US" sz="2400" i="1" dirty="0" err="1" smtClean="0">
                <a:solidFill>
                  <a:srgbClr val="00B050"/>
                </a:solidFill>
                <a:ea typeface="ＭＳ Ｐゴシック" pitchFamily="34" charset="-128"/>
              </a:rPr>
              <a:t>paul</a:t>
            </a:r>
            <a:r>
              <a:rPr lang="en-US" sz="2400" i="1" dirty="0" smtClean="0">
                <a:solidFill>
                  <a:srgbClr val="00B050"/>
                </a:solidFill>
                <a:ea typeface="ＭＳ Ｐゴシック" pitchFamily="34" charset="-128"/>
              </a:rPr>
              <a:t>/</a:t>
            </a:r>
            <a:r>
              <a:rPr lang="en-US" sz="2400" i="1" dirty="0" err="1" smtClean="0">
                <a:solidFill>
                  <a:srgbClr val="00B050"/>
                </a:solidFill>
                <a:ea typeface="ＭＳ Ｐゴシック" pitchFamily="34" charset="-128"/>
              </a:rPr>
              <a:t>src</a:t>
            </a:r>
            <a:r>
              <a:rPr lang="en-US" sz="2400" i="1" dirty="0" smtClean="0">
                <a:solidFill>
                  <a:srgbClr val="00B050"/>
                </a:solidFill>
                <a:ea typeface="ＭＳ Ｐゴシック" pitchFamily="34" charset="-128"/>
              </a:rPr>
              <a:t>/</a:t>
            </a:r>
            <a:r>
              <a:rPr lang="en-US" sz="2400" i="1" dirty="0" err="1" smtClean="0">
                <a:solidFill>
                  <a:srgbClr val="00B050"/>
                </a:solidFill>
                <a:ea typeface="ＭＳ Ｐゴシック" pitchFamily="34" charset="-128"/>
              </a:rPr>
              <a:t>gps</a:t>
            </a:r>
            <a:r>
              <a:rPr lang="en-US" sz="2400" i="1" dirty="0" smtClean="0">
                <a:solidFill>
                  <a:srgbClr val="00B050"/>
                </a:solidFill>
                <a:ea typeface="ＭＳ Ｐゴシック" pitchFamily="34" charset="-128"/>
              </a:rPr>
              <a:t>/</a:t>
            </a:r>
            <a:r>
              <a:rPr lang="en-US" sz="2400" i="1" dirty="0" err="1" smtClean="0">
                <a:solidFill>
                  <a:srgbClr val="00B050"/>
                </a:solidFill>
                <a:ea typeface="ＭＳ Ｐゴシック" pitchFamily="34" charset="-128"/>
              </a:rPr>
              <a:t>gui.c</a:t>
            </a:r>
            <a:endParaRPr lang="en-US" sz="2400" i="1" dirty="0" smtClean="0">
              <a:solidFill>
                <a:srgbClr val="00B050"/>
              </a:solidFill>
              <a:ea typeface="ＭＳ Ｐゴシック" pitchFamily="34" charset="-128"/>
            </a:endParaRPr>
          </a:p>
          <a:p>
            <a:pPr marL="115888" lvl="2" indent="0">
              <a:defRPr/>
            </a:pPr>
            <a:r>
              <a:rPr lang="en-US" sz="2400" dirty="0" smtClean="0">
                <a:ea typeface="ＭＳ Ｐゴシック" pitchFamily="34" charset="-128"/>
              </a:rPr>
              <a:t>+ </a:t>
            </a:r>
            <a:r>
              <a:rPr lang="en-US" sz="2400" dirty="0" err="1" smtClean="0">
                <a:ea typeface="ＭＳ Ｐゴシック" pitchFamily="34" charset="-128"/>
              </a:rPr>
              <a:t>Tên</a:t>
            </a:r>
            <a:r>
              <a:rPr lang="en-US" sz="2400" dirty="0" smtClean="0">
                <a:ea typeface="ＭＳ Ｐゴシック" pitchFamily="34" charset="-128"/>
              </a:rPr>
              <a:t> domain ở Internet</a:t>
            </a:r>
            <a:r>
              <a:rPr lang="en-US" sz="2400" dirty="0" smtClean="0">
                <a:ea typeface="ＭＳ Ｐゴシック" pitchFamily="34" charset="-128"/>
              </a:rPr>
              <a:t>: </a:t>
            </a:r>
            <a:r>
              <a:rPr lang="en-US" sz="2400" dirty="0" smtClean="0">
                <a:ea typeface="ＭＳ Ｐゴシック" pitchFamily="34" charset="-128"/>
                <a:hlinkClick r:id="rId3"/>
              </a:rPr>
              <a:t>www.duytan.edu.vn</a:t>
            </a:r>
            <a:endParaRPr lang="en-US" sz="2400" dirty="0" smtClean="0">
              <a:ea typeface="ＭＳ Ｐゴシック" pitchFamily="34" charset="-128"/>
            </a:endParaRPr>
          </a:p>
          <a:p>
            <a:pPr marL="115888" lvl="2" indent="0">
              <a:defRPr/>
            </a:pPr>
            <a:r>
              <a:rPr lang="en-US" sz="2400" dirty="0" smtClean="0">
                <a:ea typeface="ＭＳ Ｐゴシック" pitchFamily="34" charset="-128"/>
              </a:rPr>
              <a:t>+ </a:t>
            </a:r>
            <a:r>
              <a:rPr lang="en-US" sz="2400" dirty="0" err="1" smtClean="0">
                <a:ea typeface="ＭＳ Ｐゴシック" pitchFamily="34" charset="-128"/>
              </a:rPr>
              <a:t>Tên</a:t>
            </a:r>
            <a:r>
              <a:rPr lang="en-US" sz="2400" dirty="0" smtClean="0">
                <a:ea typeface="ＭＳ Ｐゴシック" pitchFamily="34" charset="-128"/>
              </a:rPr>
              <a:t> </a:t>
            </a:r>
            <a:r>
              <a:rPr lang="en-US" sz="2400" dirty="0" smtClean="0">
                <a:ea typeface="ＭＳ Ｐゴシック" pitchFamily="34" charset="-128"/>
              </a:rPr>
              <a:t>LDAP: </a:t>
            </a:r>
            <a:r>
              <a:rPr lang="vi-VN" sz="2400" dirty="0" smtClean="0">
                <a:ea typeface="ＭＳ Ｐゴシック" pitchFamily="34" charset="-128"/>
              </a:rPr>
              <a:t>Cặp thuộc tính / giá trị </a:t>
            </a:r>
            <a:r>
              <a:rPr lang="en-US" sz="2400" dirty="0" err="1" smtClean="0">
                <a:ea typeface="ＭＳ Ｐゴシック" pitchFamily="34" charset="-128"/>
              </a:rPr>
              <a:t>sắp</a:t>
            </a:r>
            <a:r>
              <a:rPr lang="en-US" sz="2400" dirty="0" smtClean="0">
                <a:ea typeface="ＭＳ Ｐゴシック" pitchFamily="34" charset="-128"/>
              </a:rPr>
              <a:t> </a:t>
            </a:r>
            <a:r>
              <a:rPr lang="en-US" sz="2400" dirty="0" err="1" smtClean="0">
                <a:ea typeface="ＭＳ Ｐゴシック" pitchFamily="34" charset="-128"/>
              </a:rPr>
              <a:t>xếp</a:t>
            </a:r>
            <a:r>
              <a:rPr lang="en-US" sz="2400" dirty="0" smtClean="0">
                <a:ea typeface="ＭＳ Ｐゴシック" pitchFamily="34" charset="-128"/>
              </a:rPr>
              <a:t> </a:t>
            </a:r>
            <a:r>
              <a:rPr lang="en-US" sz="2400" dirty="0" err="1" smtClean="0">
                <a:ea typeface="ＭＳ Ｐゴシック" pitchFamily="34" charset="-128"/>
              </a:rPr>
              <a:t>từ</a:t>
            </a:r>
            <a:r>
              <a:rPr lang="en-US" sz="2400" dirty="0" smtClean="0">
                <a:ea typeface="ＭＳ Ｐゴシック" pitchFamily="34" charset="-128"/>
              </a:rPr>
              <a:t> </a:t>
            </a:r>
            <a:r>
              <a:rPr lang="en-US" sz="2400" dirty="0" err="1" smtClean="0">
                <a:ea typeface="ＭＳ Ｐゴシック" pitchFamily="34" charset="-128"/>
              </a:rPr>
              <a:t>phải</a:t>
            </a:r>
            <a:r>
              <a:rPr lang="en-US" sz="2400" dirty="0" smtClean="0">
                <a:ea typeface="ＭＳ Ｐゴシック" pitchFamily="34" charset="-128"/>
              </a:rPr>
              <a:t> sang</a:t>
            </a:r>
            <a:r>
              <a:rPr lang="vi-VN" sz="2400" dirty="0" smtClean="0">
                <a:ea typeface="ＭＳ Ｐゴシック" pitchFamily="34" charset="-128"/>
              </a:rPr>
              <a:t> trái</a:t>
            </a:r>
            <a:r>
              <a:rPr lang="en-US" sz="2400" dirty="0" smtClean="0">
                <a:ea typeface="ＭＳ Ｐゴシック" pitchFamily="34" charset="-128"/>
              </a:rPr>
              <a:t> </a:t>
            </a:r>
            <a:r>
              <a:rPr lang="en-US" sz="2400" dirty="0" err="1" smtClean="0">
                <a:ea typeface="ＭＳ Ｐゴシック" pitchFamily="34" charset="-128"/>
              </a:rPr>
              <a:t>kết</a:t>
            </a:r>
            <a:r>
              <a:rPr lang="en-US" sz="2400" dirty="0" smtClean="0">
                <a:ea typeface="ＭＳ Ｐゴシック" pitchFamily="34" charset="-128"/>
              </a:rPr>
              <a:t> </a:t>
            </a:r>
            <a:r>
              <a:rPr lang="en-US" sz="2400" dirty="0" err="1" smtClean="0">
                <a:ea typeface="ＭＳ Ｐゴシック" pitchFamily="34" charset="-128"/>
              </a:rPr>
              <a:t>thúc</a:t>
            </a:r>
            <a:r>
              <a:rPr lang="en-US" sz="2400" dirty="0" smtClean="0">
                <a:ea typeface="ＭＳ Ｐゴシック" pitchFamily="34" charset="-128"/>
              </a:rPr>
              <a:t> </a:t>
            </a:r>
            <a:r>
              <a:rPr lang="en-US" sz="2400" dirty="0" err="1" smtClean="0">
                <a:ea typeface="ＭＳ Ｐゴシック" pitchFamily="34" charset="-128"/>
              </a:rPr>
              <a:t>bằng</a:t>
            </a:r>
            <a:r>
              <a:rPr lang="en-US" sz="2400" dirty="0" smtClean="0">
                <a:ea typeface="ＭＳ Ｐゴシック" pitchFamily="34" charset="-128"/>
              </a:rPr>
              <a:t>:  </a:t>
            </a:r>
            <a:r>
              <a:rPr lang="en-US" sz="2400" dirty="0" err="1" smtClean="0">
                <a:solidFill>
                  <a:srgbClr val="00B050"/>
                </a:solidFill>
                <a:ea typeface="ＭＳ Ｐゴシック" pitchFamily="34" charset="-128"/>
              </a:rPr>
              <a:t>cn</a:t>
            </a:r>
            <a:r>
              <a:rPr lang="en-US" sz="2400" dirty="0" smtClean="0">
                <a:solidFill>
                  <a:srgbClr val="00B050"/>
                </a:solidFill>
                <a:ea typeface="ＭＳ Ｐゴシック" pitchFamily="34" charset="-128"/>
              </a:rPr>
              <a:t>=Paul </a:t>
            </a:r>
            <a:r>
              <a:rPr lang="en-US" sz="2400" dirty="0" err="1" smtClean="0">
                <a:solidFill>
                  <a:srgbClr val="00B050"/>
                </a:solidFill>
                <a:ea typeface="ＭＳ Ｐゴシック" pitchFamily="34" charset="-128"/>
              </a:rPr>
              <a:t>Krzyzanowski</a:t>
            </a:r>
            <a:r>
              <a:rPr lang="en-US" sz="2400" dirty="0" smtClean="0">
                <a:solidFill>
                  <a:srgbClr val="00B050"/>
                </a:solidFill>
                <a:ea typeface="ＭＳ Ｐゴシック" pitchFamily="34" charset="-128"/>
              </a:rPr>
              <a:t>, o=Rutgers, c=US</a:t>
            </a:r>
          </a:p>
          <a:p>
            <a:pPr>
              <a:defRPr/>
            </a:pPr>
            <a:endParaRPr lang="en-US" sz="2400" dirty="0" smtClean="0">
              <a:solidFill>
                <a:srgbClr val="0000CC"/>
              </a:solidFill>
            </a:endParaRPr>
          </a:p>
        </p:txBody>
      </p:sp>
      <p:sp>
        <p:nvSpPr>
          <p:cNvPr id="14340" name="Rectangle 2"/>
          <p:cNvSpPr>
            <a:spLocks noChangeArrowheads="1"/>
          </p:cNvSpPr>
          <p:nvPr/>
        </p:nvSpPr>
        <p:spPr bwMode="auto">
          <a:xfrm>
            <a:off x="457200" y="76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vi-VN" sz="2800" b="1">
                <a:solidFill>
                  <a:srgbClr val="0070C0"/>
                </a:solidFill>
                <a:latin typeface="Times New Roman" panose="02020603050405020304" pitchFamily="18" charset="0"/>
                <a:cs typeface="Times New Roman" panose="02020603050405020304" pitchFamily="18" charset="0"/>
              </a:rPr>
              <a:t>CÁC KHÁI NIỆM</a:t>
            </a:r>
          </a:p>
        </p:txBody>
      </p:sp>
      <p:sp>
        <p:nvSpPr>
          <p:cNvPr id="14341" name="Rectangle 1"/>
          <p:cNvSpPr>
            <a:spLocks noChangeArrowheads="1"/>
          </p:cNvSpPr>
          <p:nvPr/>
        </p:nvSpPr>
        <p:spPr bwMode="auto">
          <a:xfrm>
            <a:off x="23813" y="1062038"/>
            <a:ext cx="20335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vi-VN" sz="2400" b="1">
                <a:solidFill>
                  <a:srgbClr val="C00000"/>
                </a:solidFill>
              </a:rPr>
              <a:t>Tên (Names)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accent1">
                <a:shade val="30000"/>
                <a:satMod val="115000"/>
              </a:schemeClr>
            </a:gs>
            <a:gs pos="67000">
              <a:schemeClr val="accent1">
                <a:shade val="67500"/>
                <a:satMod val="115000"/>
              </a:schemeClr>
            </a:gs>
            <a:gs pos="100000">
              <a:schemeClr val="accent1">
                <a:shade val="100000"/>
                <a:satMod val="115000"/>
              </a:schemeClr>
            </a:gs>
          </a:gsLst>
          <a:lin ang="5400000" scaled="0"/>
        </a:gradFill>
        <a:ln w="25400" algn="ctr">
          <a:solidFill>
            <a:srgbClr val="FFFF99"/>
          </a:solidFill>
          <a:round/>
          <a:headEnd/>
          <a:tailEnd type="none" w="med" len="lg"/>
        </a:ln>
        <a:effectLst/>
      </a:spPr>
      <a:bodyPr wrap="none" anchor="ctr"/>
      <a:lstStyle>
        <a:defPPr>
          <a:defRPr smtClean="0"/>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3635</TotalTime>
  <Words>3902</Words>
  <Application>Microsoft Office PowerPoint</Application>
  <PresentationFormat>On-screen Show (4:3)</PresentationFormat>
  <Paragraphs>410</Paragraphs>
  <Slides>44</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Calibri</vt:lpstr>
      <vt:lpstr>Times New Roman</vt:lpstr>
      <vt:lpstr>Verdana</vt:lpstr>
      <vt:lpstr>Wingdings</vt:lpstr>
      <vt:lpstr>ＭＳ Ｐゴシック</vt:lpstr>
      <vt:lpstr>Symbol</vt:lpstr>
      <vt:lpstr>Comic Sans MS</vt:lpstr>
      <vt:lpstr>Default Design</vt:lpstr>
      <vt:lpstr>PowerPoint Presentation</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My PC</cp:lastModifiedBy>
  <cp:revision>458</cp:revision>
  <cp:lastPrinted>1601-01-01T00:00:00Z</cp:lastPrinted>
  <dcterms:created xsi:type="dcterms:W3CDTF">1601-01-01T00:00:00Z</dcterms:created>
  <dcterms:modified xsi:type="dcterms:W3CDTF">2021-07-21T13:57:07Z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