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notesSlides/notesSlide10.xml" ContentType="application/vnd.openxmlformats-officedocument.presentationml.notesSlide+xml"/>
  <Override PartName="/ppt/ink/ink2.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ink/ink3.xml" ContentType="application/inkml+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0"/>
  </p:notesMasterIdLst>
  <p:sldIdLst>
    <p:sldId id="256" r:id="rId2"/>
    <p:sldId id="257" r:id="rId3"/>
    <p:sldId id="258" r:id="rId4"/>
    <p:sldId id="295" r:id="rId5"/>
    <p:sldId id="296" r:id="rId6"/>
    <p:sldId id="297" r:id="rId7"/>
    <p:sldId id="298" r:id="rId8"/>
    <p:sldId id="327" r:id="rId9"/>
    <p:sldId id="259" r:id="rId10"/>
    <p:sldId id="260" r:id="rId11"/>
    <p:sldId id="289" r:id="rId12"/>
    <p:sldId id="466" r:id="rId13"/>
    <p:sldId id="467" r:id="rId14"/>
    <p:sldId id="292" r:id="rId15"/>
    <p:sldId id="262" r:id="rId16"/>
    <p:sldId id="360" r:id="rId17"/>
    <p:sldId id="263" r:id="rId18"/>
    <p:sldId id="293" r:id="rId19"/>
    <p:sldId id="294" r:id="rId20"/>
    <p:sldId id="287" r:id="rId21"/>
    <p:sldId id="266" r:id="rId22"/>
    <p:sldId id="366" r:id="rId23"/>
    <p:sldId id="377" r:id="rId24"/>
    <p:sldId id="378" r:id="rId25"/>
    <p:sldId id="379" r:id="rId26"/>
    <p:sldId id="380" r:id="rId27"/>
    <p:sldId id="368" r:id="rId28"/>
    <p:sldId id="373" r:id="rId29"/>
    <p:sldId id="374" r:id="rId30"/>
    <p:sldId id="375" r:id="rId31"/>
    <p:sldId id="376" r:id="rId32"/>
    <p:sldId id="269" r:id="rId33"/>
    <p:sldId id="326" r:id="rId34"/>
    <p:sldId id="305" r:id="rId35"/>
    <p:sldId id="304" r:id="rId36"/>
    <p:sldId id="382" r:id="rId37"/>
    <p:sldId id="381" r:id="rId38"/>
    <p:sldId id="303" r:id="rId39"/>
    <p:sldId id="383" r:id="rId40"/>
    <p:sldId id="389" r:id="rId41"/>
    <p:sldId id="388" r:id="rId42"/>
    <p:sldId id="306" r:id="rId43"/>
    <p:sldId id="386" r:id="rId44"/>
    <p:sldId id="390" r:id="rId45"/>
    <p:sldId id="391" r:id="rId46"/>
    <p:sldId id="392" r:id="rId47"/>
    <p:sldId id="393" r:id="rId48"/>
    <p:sldId id="395" r:id="rId49"/>
    <p:sldId id="396" r:id="rId50"/>
    <p:sldId id="398" r:id="rId51"/>
    <p:sldId id="399" r:id="rId52"/>
    <p:sldId id="400" r:id="rId53"/>
    <p:sldId id="401" r:id="rId54"/>
    <p:sldId id="402" r:id="rId55"/>
    <p:sldId id="403" r:id="rId56"/>
    <p:sldId id="323" r:id="rId57"/>
    <p:sldId id="468" r:id="rId58"/>
    <p:sldId id="442" r:id="rId59"/>
    <p:sldId id="443" r:id="rId60"/>
    <p:sldId id="444" r:id="rId61"/>
    <p:sldId id="404" r:id="rId62"/>
    <p:sldId id="405" r:id="rId63"/>
    <p:sldId id="406" r:id="rId64"/>
    <p:sldId id="407" r:id="rId65"/>
    <p:sldId id="445" r:id="rId66"/>
    <p:sldId id="408" r:id="rId67"/>
    <p:sldId id="419" r:id="rId68"/>
    <p:sldId id="410" r:id="rId69"/>
    <p:sldId id="411" r:id="rId70"/>
    <p:sldId id="412" r:id="rId71"/>
    <p:sldId id="414" r:id="rId72"/>
    <p:sldId id="416" r:id="rId73"/>
    <p:sldId id="413" r:id="rId74"/>
    <p:sldId id="417" r:id="rId75"/>
    <p:sldId id="418" r:id="rId76"/>
    <p:sldId id="420" r:id="rId77"/>
    <p:sldId id="423" r:id="rId78"/>
    <p:sldId id="424" r:id="rId79"/>
    <p:sldId id="464" r:id="rId80"/>
    <p:sldId id="421" r:id="rId81"/>
    <p:sldId id="449" r:id="rId82"/>
    <p:sldId id="422" r:id="rId83"/>
    <p:sldId id="425" r:id="rId84"/>
    <p:sldId id="426" r:id="rId85"/>
    <p:sldId id="427" r:id="rId86"/>
    <p:sldId id="428" r:id="rId87"/>
    <p:sldId id="430" r:id="rId88"/>
    <p:sldId id="432" r:id="rId89"/>
    <p:sldId id="431" r:id="rId90"/>
    <p:sldId id="463" r:id="rId91"/>
    <p:sldId id="434" r:id="rId92"/>
    <p:sldId id="435" r:id="rId93"/>
    <p:sldId id="436" r:id="rId94"/>
    <p:sldId id="437" r:id="rId95"/>
    <p:sldId id="438" r:id="rId96"/>
    <p:sldId id="439" r:id="rId97"/>
    <p:sldId id="440" r:id="rId98"/>
    <p:sldId id="441" r:id="rId99"/>
    <p:sldId id="433" r:id="rId100"/>
    <p:sldId id="446" r:id="rId101"/>
    <p:sldId id="450" r:id="rId102"/>
    <p:sldId id="451" r:id="rId103"/>
    <p:sldId id="452" r:id="rId104"/>
    <p:sldId id="453" r:id="rId105"/>
    <p:sldId id="454" r:id="rId106"/>
    <p:sldId id="457" r:id="rId107"/>
    <p:sldId id="465" r:id="rId108"/>
    <p:sldId id="458" r:id="rId109"/>
    <p:sldId id="456" r:id="rId110"/>
    <p:sldId id="447" r:id="rId111"/>
    <p:sldId id="448" r:id="rId112"/>
    <p:sldId id="459" r:id="rId113"/>
    <p:sldId id="460" r:id="rId114"/>
    <p:sldId id="461" r:id="rId115"/>
    <p:sldId id="462" r:id="rId116"/>
    <p:sldId id="290" r:id="rId117"/>
    <p:sldId id="397" r:id="rId118"/>
    <p:sldId id="281" r:id="rId119"/>
  </p:sldIdLst>
  <p:sldSz cx="9144000" cy="6858000" type="screen4x3"/>
  <p:notesSz cx="6858000" cy="9144000"/>
  <p:defaultTextStyle>
    <a:defPPr>
      <a:defRPr lang="en-US"/>
    </a:defPPr>
    <a:lvl1pPr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CC"/>
    <a:srgbClr val="FF3300"/>
    <a:srgbClr val="FFFF00"/>
    <a:srgbClr val="009999"/>
    <a:srgbClr val="CC3300"/>
    <a:srgbClr val="000066"/>
    <a:srgbClr val="F995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728" autoAdjust="0"/>
  </p:normalViewPr>
  <p:slideViewPr>
    <p:cSldViewPr>
      <p:cViewPr varScale="1">
        <p:scale>
          <a:sx n="67" d="100"/>
          <a:sy n="67" d="100"/>
        </p:scale>
        <p:origin x="139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2.6875" units="1/cm"/>
          <inkml:channelProperty channel="Y" name="resolution" value="41.06952" units="1/cm"/>
          <inkml:channelProperty channel="T" name="resolution" value="1" units="1/dev"/>
        </inkml:channelProperties>
      </inkml:inkSource>
      <inkml:timestamp xml:id="ts0" timeString="2021-07-26T00:58:26.658"/>
    </inkml:context>
    <inkml:brush xml:id="br0">
      <inkml:brushProperty name="width" value="0.05292" units="cm"/>
      <inkml:brushProperty name="height" value="0.05292" units="cm"/>
      <inkml:brushProperty name="color" value="#FF0000"/>
    </inkml:brush>
  </inkml:definitions>
  <inkml:trace contextRef="#ctx0" brushRef="#br0">6822 7169 0,'24'0'109,"1"0"-93,25 24-1,-25-24-15,49 25 0,25 0 16,-24-25 0,24 0-16,-25 0 15,174 25 1,-124-25-16,0 0 0,50 0 16,-50 0-16,25 0 15,-25 0 1,-25 0-16,0 0 15,1 0-15,-26 25 16,-24-25-16,24 0 0,-49 0 16,173 49 15,-123-49-31,-26 0 16,26 0-16,-26 0 15,26 0-15,-26 0 16,-24 0-16,25 0 15,-25 0-15,-1 0 16,1 0-16,25 0 16,24 0-1,-49 0-15,25 0 16,-1 0-16,-24 0 16,25 0-16,-26 0 15,26 0-15,-25 0 16,24 0-16,26 0 15,-50 0 1,49 0-16,-24 0 16,-1 0-16,1 0 15,-25 0-15,74 0 16,-25 0 0,-49 0-16,0 0 15,0 0-15,24 0 16,-24 0-1,25 0 1,-25 0 0,-1 0 31,1 0-16,25 0-31,-1 0 15,-24 0 1,25 0 0,-25 0-16,24 0 15,26 0 1,-26 0 15,1 0-31,-25 0 47,24 0-31,-24 0-1,25 0-15,-25 0 16,-1 0 15,1 0 188,0 0-203,0 0-1,0 0-15,-1 0 16,1 0-1,0 0-15,0 0 16,0 0 0,24 0-1,-24 0 17,0 0-17</inkml:trace>
  <inkml:trace contextRef="#ctx0" brushRef="#br0" timeOffset="14546.2158">15404 11261 0,'0'-24'0,"25"24"63,0 0-47,-1 0-1,1 0-15,0 0 16,25 0-1,-1 0 1,1 0-16,0 0 16,49 0-16,149 24 15,-75-24 1,-24 0-16,25 0 0,-25 0 16,24 0-1,-24 0-15,50 0 16,123 0-1,-198 0-15,0 0 16,0 0-16,0 0 16,-25 0-16,-49 0 0,99 0 31,-75 0-31,1 0 0,-26 0 16,100 25-1,-50-25-15,1 0 16,-51 0-16,100 0 15,-75 0 1,1 0-16,24 0 16,-25 0-16,-24 0 15,49 0-15,-49 0 16,24 0-16,1 0 16,-26 0-16,1 0 15,-25 0-15,49 0 16,-49 0-16,25 0 15,-1 0 1,-24 0-16,0 0 16,0 0-1,-1 0-15,51 0 16,-50 0 0,24 0-1,-24 0 1,74 25-1,-49-25 17,-25 0-32,24 0 15,-24 0 1,49 0-16,-49 0 16,0 0-16,25 0 15,-26 0-15,1 0 16,0 0-16,25 0 15,-25 0 1,24 0-16,1 0 0,-1 0 16,1 0-16,-25 0 15,0 0-15,-1 0 32,26 0-17,-25 0 1,24 0-16,-24 0 31,0 0-15,0 0-1,0 0 17,-1 0 46,1 0-63,0 0-15,25 0 16,-26 0-16,1 0 16,0 0-16,0 0 15,24 0-15,-24 0 16,25 0-16,-25 0 15,-1 0-15,26 0 16,0 0-16,-26 0 16,26 0-16,-25-25 31,-50 0 47,0 1-78</inkml:trace>
  <inkml:trace contextRef="#ctx0" brushRef="#br0" timeOffset="173728.2792">11882 15329 0,'-25'0'47,"50"0"-15,0 0-32,74 0 15,-25 0 1,1 0-16,24 25 15,0-25-15,-25 0 16,26 0-16,-51 25 16,26-25-1,-1 0-15,-49 0 0,49 0 16,-24 0-16,24 25 16,-24-25-16,24 0 15,26 25-15,-51-1 16,26-24-16,-26 0 15,26 25-15,-26-25 16,-24 0-16,50 0 16,-51 0-16,26 0 15,0 0 1,-1 0-16,-24 0 16,25 0-1,-26 25-15,51-25 16,49 50-16,-50-26 15,-24 1 1,-1-25 0,75 0-1,-49 0-15,-1 0 16,26 0-16,-26 0 16,50 0-16,-25 0 15,75 0 1,-100 0-16,25 0 15,-24 0-15,-26 0 16,26 0-16,-26 0 16,1-25-16,0 25 15,-26 0-15,51 0 16,-25-24-16,49 24 31,-50-25-31,-24 0 16,-25 0 15,50 25-15,-25 0-1,-1 0-15,26 0 16,-25 0-16,24 0 16,-24-25-16,25 25 15,-25 0-15,49-24 16,0 24-1,1 0-15,24 0 0,-25 0 16,1 0-16,-1 0 16,-24 0-16,49 0 15,-24 0 1,-51 0-16,51 0 16,-26 0-16,1 0 15,-25 0 1,24 0-16,-24 0 15,0 0-15,0-25 16,0 25 15,24 0-15,-24 0-16,25 0 16,-26 0-16,26 0 15,0 0-15,49 0 16,-74 0-1,24 0-15,1 0 16,-25 0 0,49 0-16,50 0 31,-49 0-31,-51 0 0,26 0 16,-25 0-16,49 0 15,-49 0-15,49 0 16,-24 0-1,24 0-15,1 0 0,-26 0 16,51 0-16,-26 0 16,25 0-16,25 0 15,50 0 1,-100 0-16,1 0 16,-1 0-16,-49 0 15,49 0-15,-49 0 16,50 0-16,-51 0 15,26 0-15,-25 0 16,24 0-16,-24 0 16,25 0 15,-25 0-15,0 0-1,24 0 1,-24 0-16,0 0 15,24 0 1,-24 0-16,0 0 16,25 0-1,-26 0 1,1 0 15,0 0-31</inkml:trace>
  <inkml:trace contextRef="#ctx0" brushRef="#br0" timeOffset="176047.1065">21531 15280 0,'0'49'141,"49"-49"-126,-24 25-15,25-25 16,49 0-1,-74 0-15,24 0 16,-24 0-16,25 0 16,24 25-16,1 0 15,-1-25-15,-49 0 16,49 0 0,-49 0-16,0 0 0,-124-124 15,49 99 1,50 0-16,75 0 31,-51 25-31,26 0 16,-25 0-16,24 0 15,-24 0-15,25 0 16,-1 0 0,-24 0-1,0 0-15,25 0 16,-26 0-1,26 0-15,0 0 16,-26 0 0,26 0-16,0 0 15,-26 0 1,26 0-16,49 0 16,-49 0-1,-50-74 16,25 74 173,0 0-204,24 0 15,-24 0-15,0 0 16,0 0-1,-1 0 1,26 0 0,0 0-16,-26 0 15,1 0-15,0 0 16,25 0-16,-26 0 16,1 0-1,25 0 1,-25 0-1,24 0 1,-74 0 109</inkml:trace>
  <inkml:trace contextRef="#ctx0" brushRef="#br0" timeOffset="201152.2164">18133 15230 0,'49'0'125,"50"0"-125,-24 0 15,49 0-15,0 0 16,0 25-16,-50-25 15,174 0 1,-173 0-16,49 0 16,-25 0-16,-49 0 15,49 0-15,-50 0 16,26 0-16,-1 0 16,-49 0-16,49 0 15,-49 0-15,25 0 16,-25 0-1,49 0-15,-24 0 16,-1 0 0,-24 0-1,0 0 95,25 0 93,-1 0-188,-24 0 1,25 0 0,-26 0-1,1 0-15,0 0 16,25 0 0,-26 0-1,1 0 1,0 0-16,0 0 15</inkml:trace>
  <inkml:trace contextRef="#ctx0" brushRef="#br0" timeOffset="219457.7961">5160 16272 0,'25'0'31,"-1"0"-16,1 0 1,0 0 0,0 0 15,0 0-31,24 0 16,-24 0-16,25 0 15,-1 0-15,26 25 16,-26-25-16,1 0 15,-1 0-15,-24 24 16,25 1-16,-1-25 16,1 0-1,-25 0 1,24 0-16,-24 25 16,50-25-1,-26 0-15,1 0 16,-25 0-16,49 25 15,-49-25-15,49 0 16,1 0 0,-26 0-16,-24 0 31,0 0-31,0 0 31,0 0-31,-1 0 94,1 0-94,25 0 16,74 0-1,-50 0-15,-24 0 16,49 0-16,-49 0 15,49 0-15,0 0 16,25 0 0,-49 0-16,-1 0 15,-24 0-15,24 0 16,0 0-16,50 0 31,-74 0-31,0 0 0,-1 0 16,50 0-16,1 0 15,-51 0-15,1 0 16,-25 0-16,24 0 16,-24 0-16,0 0 15,0 0 1,49 0 0,-24 0-16,-25 0 0,49 0 15,0 0 1,-49 0-16,50 0 15,-51 0-15,76 0 16,-51 0-16,-24 0 16,25 0-16,-26 0 15,26 25-15,-25-25 16,0 0-16,-1 0 141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2.6875" units="1/cm"/>
          <inkml:channelProperty channel="Y" name="resolution" value="41.06952" units="1/cm"/>
          <inkml:channelProperty channel="T" name="resolution" value="1" units="1/dev"/>
        </inkml:channelProperties>
      </inkml:inkSource>
      <inkml:timestamp xml:id="ts0" timeString="2021-07-26T01:03:26.367"/>
    </inkml:context>
    <inkml:brush xml:id="br0">
      <inkml:brushProperty name="width" value="0.05292" units="cm"/>
      <inkml:brushProperty name="height" value="0.05292" units="cm"/>
      <inkml:brushProperty name="color" value="#FF0000"/>
    </inkml:brush>
  </inkml:definitions>
  <inkml:trace contextRef="#ctx0" brushRef="#br0">7938 8905 0,'-50'0'171,"25"0"-124,1 0-31,-1 0 0,0 25-1,0-25 1,-24 24-1,24-24 1,0 25 31,0-25-16,25 25-15,-25-25-16,1 25 15,24 0-15,-25 0 32,0-1-32,0-24 31,25 25-31,-25 0 16,25 0-1,0 0-15,0-1 16,0 1-1,0 0-15,0 25 16,0 24-16,0 0 31,0-49-31,0 25 0,0-25 16,0 24-16,0-24 16,0 0-1,0 0 1,0-1-16,0 1 15,0 0-15,0 0 16,0 0-16,0 24 16,0 1-1,0-25-15,0-1 16,0 1-16,0 0 16,0 25-16,-24-50 15,24 25-15,0-1 31,0 1-15,0 0 0,0 0-1,0 24 1,0-24-16,0 25 16,0-25-1,0 24-15,0-24 16,0 0-1,0 0 1,0-1 0,0 1-1,0 0 1,0 25 0,0-26 15,0 1 0,0 0-31,0 25 16,0-26-1,0 26 17,0-25-32,0 0 15,0 24 1,0-24-16,24 25 15,-24-26 32,25 26-31,25-25 15,-50 0-31,25-1 31,-1 1-31,1 0 16,25 0-16,-50 0 16,49 0-1,-24-1 1,0 1-16,25 0 16,-1 0-1,1 0 1,-25-25-1,-1 0 1,1 0-16,0 0 16,0 0 46,0 0-46,-1 0 15,1 0-31,0 0 31,25 0-15,-25 0 0,-1 0-16,1 0 15,0 0-15,-25-25 31,25 0-15,24 0-16,1 25 16,24 0-16,1 0 15,24 0-15,0 0 16,75 0 0,-75 0-16,75 25 15,-1-25-15,-49 0 16,0 25-16,0 0 15,124-1 1,-99-24-16,-25 0 0,0 0 16,0 0-1,-24 0-15,-26 0 16,0 0-16,50 0 16,-49 0-16,24 0 15,0 0-15,-24 0 16,24 0-16,-49 25 15,49 0-15,-25-25 16,-24 0 0,-1 0-16,-24 0 15,0 0 1,0 0-16,24 0 16,1 0-1,0 0-15,-26 0 16,26 0-16,0 0 15,-1 0-15,1 0 16,74 0 0,-50 0-16,25 0 15,-24 0-15,24 0 16,-24 0-16,49 0 16,0 0-16,124 0 15,-149 0 1,0 0-16,-25 0 15,-24 0-15,49 0 16,1 0-16,48 0 16,-98 0-1,24 0-15,-24 0 16,24 0 0,125 0-1,-125 0-15,1 0 16,-26 0-16,26 0 15,-1 0-15,-24 0 16,-1 0-16,1 0 16,-25 0-1,74 0-15,-49 0 16,24 0-16,0 0 16,-49 0-16,99 0 15,-49 0 1,-26 0-16,-24 0 15,25 0-15,-26 0 16,51 0 0,-26 0-16,-24 0 15,25 0-15,-25 0 16,24 0-16,-24 0 16,50 0-1,-26 0-15,1 0 16,-1 0-16,26 0 15,-50 0 1,24 0-16,-24 0 16,25 0-16,-26 0 15,26 0-15,-25 0 16,0 0-16,24 0 16,-24 0-16,25 0 15,24 0 1,-49 0-16,0 0 15,-1 0-15,26 0 16,-25 0 0,25 0-16,-26 0 15,1 0 1,0 0-16,0 0 16,0 0-1,24 0-15,-24 0 0,25 0 16,-1 0-16,-24 0 15,49 0-15,-24 0 16,0 0-16,-1 0 16,1 0-1,-1 0-15,-24 0 16,25 0-16,-25 0 16,-1 0-16,26 0 15,24 0 32,1 0-31,-1 0-16,-49 0 15,25 0-15,-25 0 16,49 25 0,-49-25-1,24 0 1,-24 0-16,50 0 15,-26 0-15,-24 0 16,49 0-16,-49 0 16,25 0-16,-25 0 15,24 0 1,-24 0-16,0 0 16,0 0-16,24 0 15,-24 0 1,0 0-1,24 0-15,-24 0 63,0 0-47,0 0 15,0 0 47,-1-25-47,1 25 16,0 0-31,0 0 46,0 0-46,0 0-1,-1-25 1,1 25 15,0-25 1,0 1-17,0 24 1,-1 0-1,1-25 1,0 0 78,0 25-63,-25-25-15,25 0-1,-1 25-15,1-49 32,0 49-32,-25-25 15,25 0-15,0 0 31,-25 0-15,0 1 0,0-26-1,0 25 1,0-24 0,0 24 15,0 0 0,0 0-15,0 0-1,0 1-15,0-1 32,0 0-32,0 0 15,0 0 16,0 1-31,0-26 16,0 25 0,0 0-16,0 1 15,0-1 17,0 0-17,0 0 1,0-24-16,24-1 15,-24-24-15,0 49 16,0-25-16,0 1 16,0 24-16,25-25 15,-25 25 1,25-24-16,-25-1 16,0 25-1,0 0 16,0 1 1,25-1-17,-25-25 1,0 25-16,25-24 31,-25 24-31,24 0 0,1 0 16,0 1-16,0-26 15,0 25-15,-25-24 16,0-26 0,0 26-1,0 24 32,0-25-31,0 25-1,0 1 1,0-26 15,-25 25-15,25 0 156,-25 1-157,0-1 64,0 25-33,1-25-30,24 0 0,-25 25 15,0-25 16,0 1-32,-24 24 1,24 0 0,0 0-1,0 0-15,-24 0 16,24 0 15,-25 0-15,1 0-1,-1-25 1,25 25-16,-24-25 16,24 25-16,-25-25 15,-24 0 1,49 25-16,-50-25 16,51 25-1,-26 0-15,25 0 16,-49 0-1,49 0-15,-198-24 16,124-1 0,49 25-16,-24 0 15,49 0-15,-25 0 16,25 0-16,-24 0 16,-50 0-1,49 0 1,0-25-16,25 25 15,1 0 1,-51 0 0,26 0-16,24 0 15,-50-25-15,26 25 16,-1 0-16,1 0 16,24 0-16,-50 0 15,26 0-15,-100 0 16,99 0-1,1 0-15,-26 0 16,26 0-16,-75 0 16,99 0-1,-25 0-15,25 0 16,-24-25-16,24 25 16,-25 0-1,-24 0 1,24 0-16,26 0 15,-26 0-15,25 0 16,-49 0-16,24 0 16,-49 0-16,-25-24 15,50-1-15,-1 25 16,-24 0-16,49 0 16,-24 0-16,24 0 15,-24 0-15,-25 0 31,24-25-31,1 0 0,-25 25 16,49 0-16,-49 0 16,0 0-16,24 0 15,-24 0 1,-100 0-16,75 0 16,25 0-16,50 0 15,-1 0-15,0 0 16,1 0-1,24 0-15,-25 0 0,26 0 16,-1 0-16,-25 0 16,25 0-16,-24 0 15,24 0-15,-25 0 16,26 0 0,-51 0-16,25-25 0,1 25 15,24 0-15,-25 0 16,-24 0-16,-75 0 15,124 0 1,-49 0 0,49 0 93,-49 0-93,49 0-16,-49 0 15,-1 0-15,50 0 16,-24 0-16,24 0 16,-49 0-16,24 0 15,-25 0-15,1 0 16,49 0-16,-24 0 15,-1 0-15,-49 0 32,24 0-32,51 0 0,-51 0 15,26 0-15,-1 0 16,-49 0-16,49 0 16,-49 0-1,49 0-15,-49 0 0,0 0 16,24 0-16,1 0 15,0 0-15,-1 0 16,26 0-16,-26 0 16,1 0-1,24 0-15,1 0 0,-1 0 16,-24 0-16,24 0 16,-24 0-1,-50 0 1,49 0-16,25 0 0,-24 0 15,24 0-15,-24 0 16,24 0 0,-24 0-16,24 0 0,-24 0 15,0 0 1,24 0-16,-24 0 16,24 0-1,0 0 1,26 0-16,-26 0 0,0 0 15,1 0-15,-26 0 16,50 0 0,-49 25-1,49-25-15,-24 0 0,-1 0 16,25 0-16,0 25 16,1-25-1,-1 0 1,0 0-16,-25 25 15,1 0 1,24-25-16,0 0 0,0 0 16,-24 0-1,24 0 1,0 0-16,-24 0 31,24 0-31,0 0 16,-25 0-16,-24 24 15,24-24 1,-24 25 0,24-25-16,-24 25 15,-50 0 1,74-25-16,1 25 0,-26-25 16,50 0-16,-24 24 15,-1-24-15,25 0 31,1 25-15,24 0 15,24 0-15</inkml:trace>
  <inkml:trace contextRef="#ctx0" brushRef="#br0" timeOffset="1487.5309">11584 10592 0,'50'0'94,"-1"-25"-78,-24 25-16,0 0 0,0 0 15,0 0 1,-1 0 0,1 0-16,25 0 31,-1 0-15,-24 0-1,50 0 1,-26 0-1,26 0-15,-26 0 16,1 0 0,-25 0-16,99 0 15,-75 0 1,1 0-16,24 0 16,-24 0-1,-25 0-15,24 0 16,1-25-1,-25 25-15,0 0 16,-1 0-16,26 0 16,-25 0 15,24-25-15,-24 25-1,0 0-15,0 0 16,49 0-16,-24 0 15,-25 0 1,-1 0-16</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2.6875" units="1/cm"/>
          <inkml:channelProperty channel="Y" name="resolution" value="41.06952" units="1/cm"/>
          <inkml:channelProperty channel="T" name="resolution" value="1" units="1/dev"/>
        </inkml:channelProperties>
      </inkml:inkSource>
      <inkml:timestamp xml:id="ts0" timeString="2021-07-26T02:36:23.388"/>
    </inkml:context>
    <inkml:brush xml:id="br0">
      <inkml:brushProperty name="width" value="0.05292" units="cm"/>
      <inkml:brushProperty name="height" value="0.05292" units="cm"/>
      <inkml:brushProperty name="color" value="#FF0000"/>
    </inkml:brush>
  </inkml:definitions>
  <inkml:trace contextRef="#ctx0" brushRef="#br0">20737 7020 0,'0'-25'172,"-50"25"-141,26 0-31,-1 0 16,-99 25-1,49-25-15,26 25 16,-26-25-16,26 24 16,-26-24-16,26 0 15,-1 25-15,1-25 16,24 0 0,-50 0-16,51 25 15,-51 0 1,25-25-1,26 25-15,-51-1 0,26-24 16,24 50-16,-25-25 16,1 0-16,24-25 15,-25 24 1,25-24-16,-24 50 0,-1-25 16,25 24-16,-24-24 15,-26 74 1,51-49-1,24-25 1,-25 24-16,25 1 16,0 0-1,-25-50-15,25 49 16,0-24-16,0 49 16,0-49-16,0 75 15,0-26-15,0 0 16,0 1-16,0-1 15,0 25-15,0-24 16,0-26-16,0 26 16,0-50-1,0 49-15,0-49 0,0 24 16,0-24-16,0 0 16,0 0-16,25 24 15,0 1-15,24-25 16,1 25-1,24 24-15,-74-49 16,25 24-16,25 1 16,-1 0-16,-24-1 15,25 1 1,-1-25 0,1 24-16,-1 1 31,-24-25-31,25 24 0,-25-24 15,-1 0-15,26 24 16,25 1 0,-26-25-16,1 0 0,-1-1 15,-24 26 1,99-25 0,-99 0-1,49-1-15,-24 1 16,-25 0-16,24 0 15,1-25-15,0 25 16,-1 0 0,1-25-16,49 24 15,-25 1-15,1 0 0,148 25 32,-74-26-32,-75-24 0,1 0 15,-26 0 1,26 0-16,-1 25 15,1-25-15,-1 0 16,-49 0-16,49 25 0,-24-25 16,24 0-16,-24 0 15,49 0-15,-24 0 16,-51 0 0,51 0-16,-50 0 15,24 0-15,-24 0 16,0-25-16,24 0 0,1 1 15,24-1 1,-49 25 0,25-25-16,-1 0 15,26-49 1,-50 49-16,-1 0 16,1 0-16,25-24 0,-50 24 15,25 0 1,-1 0-16,1-24 0,-25-1 15,0 0-15,25-24 16,25 24 0,-1 1-16,-24-150 15,-25 175-15,0-26 16,25 0 0,-25-123-1,0 49-15,0 99 16,-25 25-16,25-25 15,0 0 1,-25 0 0,1 1-1,-1-1 1,25 0-16,-25 25 16,0-50-16,0 1 15,0 24-15,1-49 16,-1-1-16,0 75 15,0-49-15,0 24 32,1-25-32,-1 25 15,-50-24 1,75 24-16,-24 25 16,-1-25-1,0-24-15,0 24 31,0 0-31,-24 0 16,-1 0-16,1-24 16,-26-26-1,26 50-15,-1-49 16,25 49-16,0 25 16,25-25-16,-24 1 15,-26-1 1,50 0-16,0 0 15,-25 25-15,-24-25 16,49 1-16,-50-26 16,25 25-1,25 0 1,-25 25 0,25-24-1,-25-1-15,1 0 16,-26-25-1,25 26 1,-24-26-16,-26-24 16,50 49-1,1 0 1,-1 0 0,0 0-1,0 25 1,25-24-16,-25-1 15,1 25 17,-26-50-17,25 25 1,0 25 0,1-24-16,-1 24 15,0 0 16,0 0-15,0 0 0,1 0 15,-1 0-31,-25 0 16,-74 24-16</inkml:trace>
  <inkml:trace contextRef="#ctx0" brushRef="#br0" timeOffset="2719.9916">20489 10418 0,'0'-25'46,"0"0"1,-25 25-31,-24 0 0,24 0-16,-25 25 15,25 0-15,-74 0 16,0 24-16,25-49 15,24 25-15,-49 0 16,24 0-16,50 0 16,-49 24-1,24-24-15,50 0 0,-24 0 16,-1-1-16,0 26 16,25-25-1,0 24-15,-25-24 16,25 0-16,0 25 15,0-1 1,0-24-16,0 25 16,0-26-1,0 76-15,0-26 16,25 1 0,0 24-1,-25-50-15,25 1 16,-1 0-16,-24-26 15,25 51-15,0-1 16,-25-24 0,25-1-16,-25-24 0,25 25 15,-25 24-15,0-24 16,0 24-16,0-49 16,0 25-16,0-1 15,0 26-15,0-50 16,0 24-16,24 1 15,-24-25-15,0-1 16,25 1-16,0 25 16,-25-1-1,25-49-15,-25 50 16,25-25 0,0 24-1,24 1 1,-24-25 31,25-25-32,-1 25 1,1 24-16,24-24 16,-49-25-16,25 0 15,-26 0-15,51 0 16,-26 25-16,1 0 15,0-25-15,-1 0 16,1 0-16,-1 0 16,1 24-16,74 1 15,-49 0 1,-26-25-16,-24 0 16,25 0-1,-26 25 1,26-25-16,-25 0 0,24 0 15,-24 0-15,25 0 16,24 0-16,-24 0 16,24 0-16,-49 0 15,49 0-15,-49 0 16,25 0-16,-25 0 16,-1 0-1,26 0-15,-25 0 16,49-25-1,-49 0-15,0 25 16,24-49-16,51-1 16,-26 50-1,-49-25-15,0 0 16,0 1-16,-25-26 16,24 0-1,1 50-15,0-24 0,-25-26 16,25 25-16,0-24 15,-1 24 1,-24-25 15,25 50-15,-25-49-16,25-1 16,0 25-1,-25 0-15,25 1 16,-25-1-16,0 0 15,24 0-15,-24 0 16,25 1 0,0-26-1,25 25-15,24-25 16,-74-24 0,0-25-16,-99-75 0,24 50 15,51 0 1,24 50-16,24 24 15,1 25 1,0-24-16,-25-1 0,25 25 16,-25-49-1,0 24 1,0 1-16,0 24 16,0-25-16,0 25 15,0-24-15,25 24 16,-25 0-16,0-24 15,0 24-15,0-74 16,0 24 0,0 50-16,0-24 15,0 24-15,0 0 16,0-24 0,0-1-1,0 0 16,-25 26-15,0 24-16,-25-50 16,1 25-1,-26 0 32,51 1-47,-51-1 31,50 0-15,-49-25 0,74 26-1</inkml:trace>
  <inkml:trace contextRef="#ctx0" brushRef="#br0" timeOffset="9338.3468">3448 8384 0,'0'-25'32,"-25"0"46,-24 25 0,49-24-47,-25-1-15,0 0-1,0 25 1,1-25-16,-1 25 16,-25-49-1,25 49 1,1 0-16,-26 0 15,25 0 1,0 0 0,1 0-1,-1 0 1,0 0-16,0 0 16,0 0-16,0 0 15,1 0 1,-1 0-16,0 0 15,0 0-15,0 0 16,-24 0 0,-1 24-1,25 1 1,1-25 0,-26 50-1,25-50-15,0 0 0,25 25 16,-24-1-16,-1 1 15,25 0 1,-25-25 0,-25 25-16,26 0 15,-1-1-15,-25-24 32,-24 0-17,49 0 1,-25 0-16,26 25 0,-26 0 15,25 0 1,0 0-16,1-1 16,-1-24-1,25 25-15,-25 0 0,-25 49 32,26-49-17,-1 25 1,25-25-16,0-1 15,0 26-15,0-25 16,0 24 0,0-24-1,0 25 1,0-25 0,0 24-16,0-24 15,0 0 1,0 25-16,0-26 15,0 1 1,0 25 0,0-1-16,0 1 31,25-25-31,-25 0 16,24-1-16,1 1 15,0 25 1,-25-1-16,25-24 15,24 25 1,-24-1 0,0-24-16,49 74 15,-24-74 1,-50 0 0,25 25-16,24-26 15,1 26 1,-25 0-16,49-25 15,-24-25 1,-25 24-16,-1 1 16,1 0-1,0 0-15,0 0 16,24-25-16,-24 24 16,0 26-1,25-50-15,-1 25 16,-24 0-1,25-1-15,-1 1 16,-24-25 0,25 0-16,-25 0 15,24 0-15,1 0 16,-25 0 0,24 0-1,-24 0 1,0 0-16,24 0 15,-24 0 1,0 0-16,25 0 16,-1 0-1,-24 0-15,25 0 16,-26 0-16,51 0 16,-1 0-1,-24 0-15,-25 0 16,24 0-1,-24 0 1,0 0-16,0 0 16,-1 0-1,1 0-15,0 0 16,0 0 0,25-25-1,-26 1-15,26-26 31,-25 25-31,-25 0 16,25 1 0,-1 24-16,-24-25 15,25-25-15,-25 1 16,0 24 0,25-25-1,25 0-15,-1 1 31,-24 24 1,-25 0-17,0-24-15,0 24 16,25 0 0,-25 0-16,0 0 15,0 1-15,25-1 16,-1 0-1,-24 0 1,0-24 0,0 24-1,0-25 17,0 25-17,0-24 1,0 24-1,25 0 17,-25 0-32,0-24 15,0 24 1,0 0 15,0 0-31,0 1 16,0-26-1,0 25 1,0 0-16,0 1 16,0-26-1,0 0 1,0 25 0,-25-24-1,25 24 1,0 0-1,-49-24 1,24 24 15,0 0-15,-24-49 0,24 49-1,0 25-15,25-25 31,-25 25-31,-24-25 16,24 0 0,-50 25-16,75-24 15,-24 24 17,-1 0-17,0 0-15,0 0 16,0 0-16,-24-25 15,-1 25 1,25 0-16,-24-25 16</inkml:trace>
  <inkml:trace contextRef="#ctx0" brushRef="#br0" timeOffset="14307.1141">2258 10790 0,'24'0'47,"1"0"47,0 0-79,0 0 1,24 0 15,26 25-15,-26 0-16,26-1 15,-50 1-15,74-25 32,-74 0-32,24 25 15,-24-25-15,25 0 16,-1 25-16,-24-25 15,25 25-15,-25-25 0,-1 0 16,1 0-16</inkml:trace>
  <inkml:trace contextRef="#ctx0" brushRef="#br0" timeOffset="16066.7468">2605 10964 0,'25'-25'109,"-25"50"-46,0 24-63,0-24 15,0 25-15,0-26 16,24 26 0,-24 0-16,0-1 15,25-49 1,-25 25-16,0 0 31,0 0 0,0 0-15,0-1 0,25-24-16</inkml:trace>
  <inkml:trace contextRef="#ctx0" brushRef="#br0" timeOffset="16766.9912">2134 11609 0,'24'0'78,"1"0"-63,25 0-15,-25 0 16,24 0-16,26 0 16,-1 0-16,0 0 15,-24 0 1,24 0-16,-49 0 15,25 0-15,-25 0 16,-1 0-16,26 0 16,-25 0-16,0 0 15,-1 0-15,1 0 16,0 0 0,0 0 46,0 0 16</inkml:trace>
  <inkml:trace contextRef="#ctx0" brushRef="#br0" timeOffset="17843.371">3275 11063 0,'0'-25'15,"24"25"1,1 0 15,-25 50 1,0-1-17,0-24 1,0 25-16,0-1 15,25 1 1,0 0-16,0-1 16,-1-49-16,1 50 15,-25-25 32,0-1-31,0 1 15,-25 0-15</inkml:trace>
  <inkml:trace contextRef="#ctx0" brushRef="#br0" timeOffset="19239.8692">3299 11162 0,'-24'-74'32,"24"123"343,0-24-344,0 0-15,-25 0 30,25 0-30,-25-1 0,25 1 46,0 0-46,-25-25-16,0 25 15,25 0-15,25-50 157,0 25-142,25-50-15,-26 25 16</inkml:trace>
  <inkml:trace contextRef="#ctx0" brushRef="#br0" timeOffset="20431.3594">3473 11013 0,'0'-25'63,"25"25"-48,0 0-15,49 0 16,0 0-16,-24 0 16,24 0-1,1 0 1,-1 0-16,-49 0 15,25 0-15,-25 0 32,-1 0 15,1 0-1,-25 50 48,0-25-78,0 0-1,-25-1-15,1-24 16,-1 25 0,0 0-1,-25 0 1,1 0 0,49 0-1,-50-25 32,50 24-47,-50 1 16,26 0-1,-1-25-15,0 25 0,25 0 16,-50-25-16,1 24 16,24 1-1,-74 74-15,74-99 16,0 25-16,0 0 15</inkml:trace>
  <inkml:trace contextRef="#ctx0" brushRef="#br0" timeOffset="21787.8442">4242 11137 0,'0'25'125,"0"25"-109,0-25-16,0-1 15,0 1-15,-25 25 16,-24-25 0,49 24-16,0-24 15,0 0-15,0 24 32,0-24-32,-25 0 15,0 0 1,25 0-1,0-1 1,-25 26 0,0-25-1,25 0 142,25-25-126,25 24-16,-25-24-15,24 0 16,1 0-16,24 25 16,25 0-16,-49-25 15,148 25 1,-123-25-16,-1 25 16,25-1-16,-49-24 15,25 0-15,-51 0 16,26 25-16</inkml:trace>
  <inkml:trace contextRef="#ctx0" brushRef="#br0" timeOffset="34029.2766">11262 7541 0,'24'0'78,"1"0"-62,50 0-1,24 0-15,-25 0 16,26 0-16,-1 0 16,0 0-1,0 0-15,25 0 16,0 0-16,-49 0 15,24 0-15,-50 0 16,51 0 0,-51 0-16,26 0 15,-50 0-15,24 0 16,-24 0 0,25 0 15,-1 0 63,1 0-79,-1 0-15,-24 0 16,50 0-16,-26 0 15,-24 0 1,49 0-16,-49 0 16,25 0-16,-25 0 15,24 0-15,-24 0 16,25 0-16,-1 0 16,-24 0-16,50 0 15,-26 0-15,1 0 16,-25 0-16,49 0 15,-24 0-15,49 0 16,-50 0 0,1 0-1,-25 0 17</inkml:trace>
  <inkml:trace contextRef="#ctx0" brushRef="#br0" timeOffset="36875.3093">11113 13618 0,'25'25'94,"24"-25"-47,-24 0-47,25 0 15,-26 0 1,26 0-16,25 0 16,-26 0-16,1 0 15,-1 0-15,-24 0 16,25 0-16,-25 0 15,49 24-15,50 1 16,-25 0-16,0-25 16,50 25-16,-25 0 15,0-1-15,-24 1 16,-51 0-16,26-25 16,-1 0-16,-24 25 15,24-25-15,25 0 16,-74 0-1,25 0-15,-26 0 16,1 0-16,25 0 16,-1 0-16,1 0 15,-25 0 1,24 0-16,-24 0 16,0 0-16,0 0 15,0 0-15,24 0 16,-24 0-16,0 0 15,0 0-15,24 0 16,-24 0 0,25 0-1,-1 0 1,-24 0-16,25 0 16,-25 0 15,24 0-16,-24 0-15,25 0 16,-26 0 47,26 0-48,-25 0 1,24 0 15,-24 0-15,0 0-16,25 0 15</inkml:trace>
  <inkml:trace contextRef="#ctx0" brushRef="#br0" timeOffset="42523.3348">11411 10368 0,'24'0'62,"1"0"-46,25 0-16,-1 0 15,26 0-15,49 0 16,124 0 0,-124 25-16,25-25 15,-1 25-15,-48-25 16,24 0-16,-25 25 15,-25-25-15,-24 0 16,24 0-16,-24 0 16,0 0-1,-1 0-15,-24 0 16,0 0-16,0 0 16,-1 0-1,1 0 110,0 0-62</inkml:trace>
  <inkml:trace contextRef="#ctx0" brushRef="#br0" timeOffset="44902.1824">11262 8855 0,'49'0'141,"1"0"-141,49 0 15,75 0 1,-50 0-16,-50 0 16,50 0-16,-25 0 15,1 0-15,-1 0 16,0 0-16,0 0 15,-24 0 1,24 0-16,-49 0 0,-1 0 16,-24 0-16,25 0 15,-26 0 1,26 0 0,-25 0-16,0 0 0,-1 0 15,26 0 32,-25 0 47,0 0-94,-1 0 15,26 0-15,-25 0 16,0 0-16,24 0 16,-24 0-1,74 0 1,-24 0-16,-51 0 16,26 0-1,-25 0 1,25 0-1,-26 0-15,26 0 0,0 0 16,24 0-16,-24 0 16,-26 0-1,26 0-15</inkml:trace>
  <inkml:trace contextRef="#ctx0" brushRef="#br0" timeOffset="45980.5614">11187 12080 0,'50'-25'62,"-25"0"-62,49 25 16,1-25-16,-1 25 16,75-24-16,0-1 15,-1 25 1,26 0-16,-25-25 0,24 25 16,-48 0-16,23 0 15,-48 0 1,-1 0-16,-50 0 0,26 0 15,-50 0-15,24 0 16,-24 0-16,25 0 31,-50-25 1,49 25-1</inkml:trace>
  <inkml:trace contextRef="#ctx0" brushRef="#br0" timeOffset="49821.0037">11411 3026 0</inkml:trace>
  <inkml:trace contextRef="#ctx0" brushRef="#br0" timeOffset="52651.0824">11659 4266 0,'0'25'172,"0"0"-172,-50 0 15,0-25-15,1 25 16,-26-1-16,-24 1 16,-25 0-16,0 0 15,25 24-15,0 1 16,-25-25-16,-149 24 15,124-49 1,25 25-16,25 0 16,-1 25-1,26-1 1,49-24 0,0-25-16,1 25 15,24 25 1,-25-26-16,0 26 0,-25 24 15,26-49-15,-1 25 16,-25 24-16,1-24 16,24 99-1,-25-100-15,50 1 16,0-25-16,-25 24 16,25 1-1,0-25 1,0 24-1,0-24 1,25 0-16,0 0 16,0 24 15,24 1-31,1-50 16,0 25-1,-1 0 1,1-25-1,24 24-15,-49 1 16,25-25-16,-26 0 16,26 0-16,-25 0 15,24 0 1,1 25 0,0-25-16,-26 0 15,51 25-15,-50-25 16,24 0-16,-24 0 15,25 0 1,-25 0-16,24 25 0,1-25 16,-25 0-16,-1 0 15,1 0-15,25 0 16,-25 24 0,24-24-16,-24 0 15,25 0-15,24 25 16,-24 0-1,-1-25-15,-24 0 0,0 0 16,49 0-16,-49 0 16,49 25-1,1-25-15,-1 0 16,26 25-16,-26-25 16,0 24-16,26-24 15,-26 0 1,-24 0-16,24 25 15,-24-25 1,24 0-16,0 0 16,1 0-16,-1 0 0,-24 0 15,49 25 1,-49-25-16,49 0 0,-25 0 16,1 0-1,-1 0-15,-24 0 16,24 0-16,-49 0 0,49 0 15,-24 0-15,24 0 16,26 0 0,-51 0-16,-24 0 15,49 0 1,1 0-16,-1 0 16,-24 0-16,49 0 15,0 0-15,-24 0 0,-1 0 16,-24 0-1,24 0-15,1 0 0,-1 0 32,-24 0-32,24 0 15,-24 0-15,-1 0 0,1 0 16,0 0-16,-1-25 16,-24 0 46,0 1-62,0-26 47,-1 25-47,1 0 16,0 1-16,0-1 15,0 25-15,-1-25 16,1 0-16,0 0 31,-25-24-15,0 24-1,0-25 1,0 25 0,0-24-16,25 24 31,-25 0-31,0 0 15,0 1 1,0-26-16,0 25 16,0-24-16,0 24 31,0 0-15,0 0 15,0 0-16,0 1-15,0-1 16,0 0-16,-25-25 31,25 26 1,0-1-1,-25 0 0,0 0 32,25 0-17,-24 25-30,-1-24 0,25-1 15</inkml:trace>
  <inkml:trace contextRef="#ctx0" brushRef="#br0" timeOffset="55957.3369">14610 6846 0,'0'-25'141,"25"25"-94,0 0-16,25 50 16,-26-50-31,-24 25-1,0 0 1,0-1-16,0 26 15,0-25 1,0 0-16,0 24 16,0-24-1,0 0-15,0 24 16,0 1-16,0-25 16,0 24-16,-24-24 15,-1 25-15,0-1 16,0-24-16,25 50 15,0-51-15,0 26 16,0-25 0,0 24-16,0-24 0,0 0 15,0 0 1,0 0 15,0-1-15,0 1-16,0 0 31,25-25-15,0 0-1,0 0 1,-1 0 0,26 0-1,-25 0 16,0 25 32,-1 0-16,-24-1-16,0 1-15,0 0-16,0 25 15,0-25-15,0 24 16,0-24-16,0 49 16,0-24-16,0-25 15,0 49-15,0-24 16,0 24-1,25-24-15,-25-1 0,25 26 16,0-50 0,-25 24-16,25 1 0,-25-25 15,0 24 1,0-24 0,-25 0-16,25 24 15,0-24 1,0 25-16,0 24 15,0-49-15,0 50 16,0-26-16,0 1 16,0-1-16,0 26 15,0 24 1,0-25-16,0 26 16,0-51-16,25 26 15,-1-26-15,1 1 16,-25 24 15,0-24-31,0-25 31,0 0-15,0-1 15,0 1-31,0 0 31,-25 0-15,1 0-16,-1-25 16,-50 0-1,26 0-15,-1 0 16,1 0-16,24 0 16,0 0-16,25 24 15,-25-24-15,-24 0 31,24 0-15,0 0-16,0 25 16,0-25-1,0 0 17</inkml:trace>
  <inkml:trace contextRef="#ctx0" brushRef="#br0" timeOffset="59506.6005">16694 8161 0,'-25'0'94,"0"0"-63,-24 0-31,-1 0 16,25 0 0,-24 0-1,-1 0-15,0 25 16,1 24-16,24-24 16,-25 0-16,26-25 15,24 25 1,-25-1 15,0-24-15,25 25-16,0 0 31,0 0-15,0 24-16,-25-24 15,25 25 16,0-25 1,-25-1-17,1 1 1,24 0 0,0 0-1,0 24 1,24-24-1,1-25 1,-25 25-16,25 0 16,0 0-1,0-1 1,24 1 0,-24-25-1,0 25-15,24 0 0,-24 0 16,25 24-16,-1-49 15,1 25-15,0 25 16,49-1 0,-49-24-1,-1 0-15,26-25 16,-26 0-16,26 25 16,-1-25-1,-49 0-15,24 0 16,-24 0-1,25 0-15,-25 0 16,24 0 0,-24 0-16,49 0 0,-49 0 15,25 0-15,24 0 16,-24 0 0,-1 0-16,1 0 15,0 0-15,-25 0 16,49 0-1,-49 0 17,24 0-17,-24 0 1,25 0-16,-1 0 16,-24 0 15,0-25 16,0 0-16,0 0-15,-1 25-1,26-24-15,-25 24 16,24-25-1,-24 0-15,-25 0 16,25 25 0,0-25 31,-25 0-32,0 1-15,0-1 16,0 0-1,0 0 1,0-24 0,0 24-1,0 0-15,0-25 0,0 26 16,0-1 0,0 0-16,0 0 0,0 0 15,0 1-15,0-26 16,0 0-1,-50 26 1,50-1-16,0 0 16,0 0-16,0 0 15,-25 1 1,1 24 0,24-25-1,0 0 1,-25 0-16,0 0 15,0 1 1,0 24 15,1-25-15,-1 0-16,0 25 16,-25 0-16,-24-25 15,49 25 16,0-25-31,-24 25 16,-1 0-16,25-24 16,1 24-16,-1 0 15,-50-25-15,50 25 16,1 0-16,-51 0 16,1 0-16,-25 0 15,49 0-15,-24 0 16,-26 0-1,1 0-15,25 0 16,-50 0-16,25 25 16,-1-1-16,26 1 15,-25 0-15,24 0 16,50-25-16,1 0 16,24 25 15</inkml:trace>
  <inkml:trace contextRef="#ctx0" brushRef="#br0" timeOffset="64764.5453">19274 8731 0,'49'0'93,"1"0"-77,-25 0 0,49 0-16,0 0 15,26 0-15,-1 0 0,-50 0 16,26 0 0,-50 0-16,24 0 15,-24 0-15,25 0 16,-25 0-1,-1 0 1,1 0 0,25 0-1,-1 0 1,-24 0 0,25 0-16</inkml:trace>
  <inkml:trace contextRef="#ctx0" brushRef="#br0" timeOffset="66294.0811">19646 8434 0,'-25'0'47,"25"24"-16,0 1-15,25 25-16,-1-25 15,1-1-15,0 26 16,-25-25-16,25 24 16,0-24-1,-1 25-15,1-1 16,0-24-1,-25 25 329,0-1-344,0 1 16,-50 25-16,-24-1 15,-25 25-15,24-49 16,75-25 0</inkml:trace>
  <inkml:trace contextRef="#ctx0" brushRef="#br0" timeOffset="71165.819">14536 10269 0,'25'0'47,"-25"-25"94,-25 1-63,0-1-62,0 25-16,25-25 15,-25 25 1,1-25-16,-1 25 16,-25-25-1,-24 1 16,49 24-31,0 0 16,-49-25-16,49 25 16,-25 0-16,26 0 15,-26 0-15,0-25 16,-49 25-16,25-25 16,49 25-16,-49-25 15,24 25-15,-24 0 16,49 0-1,0 0-15,-25 0 0,25 0 16,-49 0-16,49-25 16,-24 25-1,-1 0-15,0 0 16,-24 0-16,49 0 16,-49 0-16,-1 0 15,-24 0-15,0 0 16,0 0-16,0 0 15,-26 0-15,51 0 16,-25 0-16,24 0 16,1 0-16,0 0 15,49 0-15,-50 0 16,26 0-16,-1 0 16,-24 25-1,24 0-15,-74 0 0,0-25 16,25 0-16,49 25 15,-24 0-15,24-1 16,25 1 0,-24 0-16,-1 0 0,1 24 15,-1 1 1,25-50-16,0 50 16,1-50-16,24 24 0,-25 26 15,25-25-15,0 24 16,0 1-16,-25 24 15,25 1 1,-50-1 0,26 1-16,-26 24 15,-24-25-15,24 25 16,0 1-16,1-1 16,-1 25-16,-24-25 0,-26-24 15,51-1 1,24 25-16,0-24 15,0-1-15,-24 25 16,24-24-16,0-1 16,25 1-1,0-1-15,-25 0 16,-24-24-16,24-25 16,0 24-16,25 26 15,0-50-15,-74 123 16,24-123-1,1 25-15,-51 24 16,100 25-16,0-49 16,0 0-16,-24-1 15,-1 1 1,0 99-16,0-100 16,25-24-16,-25 50 15,1-1-15,24-49 16,0 24-16,0-24 15,0 25-15,0-1 16,0-24 0,0 0-16,0 25 15,0-1 1,0-24-16,0 0 16,0 0-16,0-1 15,0 26-15,0-25 16,49 49-16,-24 1 15,25-26 1,-1 26-16,1-1 0,-25-24 16,-1-1-1,1 26 1,0-50-16,-25 24 0,50 1 16,-26-50-16,1 49 15,25 1 1,-1-25-16,1 24 15,-25 1 1,24-25 0,1 0-16,-25 24 15,24 1 1,26-25 0,-25 24-16,24 1 15,0-1 1,-24 1-16,24-25 0,-24 0 15,0 24-15,-1-24 16,-24-25 0,25 25-1,-1-25-15,1 25 16,-1 0 15,1 24-31,0-24 16,-1 0-16,75 24 15,-49-49-15,-50 25 16,24 0 0,50 25-16,1-26 0,-26 1 15,50-25 1,-25 0-16,50 25 31,-75-25-31,-24 0 0,49 0 16,-24 0-16,-1 0 15,50 25-15,-49-25 16,-1 0 0,0 0-16,1 25 0,24-1 15,0-24-15,-49 0 16,148 0 0,-49 25-16,-25-25 15,-49 0-15,24 0 16,-25 0-1,1 0-15,24 0 16,-50 0-16,75 0 0,0 0 16,-49 0-16,24 0 15,-24 0-15,-26 0 32,50 0-32,-49-25 0,24 25 15,26-24-15,-26-1 16,0 0-16,50 0 15,-24 25-15,-26-25 16,-24 1-16,24 24 0,-24-25 16,-1-25-1,-24 50 1,50-99 0,-51 74-16,1 25 15,0-49-15,0 49 16,-25-50-1,0 25 1,0 0 0,25-24-16,-1 24 15,1-25-15,0-24 16,0 49 0,0-49-16,-25 24 0,0-24 15,24 24-15,-24 25 16,25-99-1,-25 75-15,25-26 16,-25 50-16,0-24 16,0-1-16,0-24 15,0 49-15,0-25 16,0-24-16,0 49 16,0-49-16,0 49 15,0 0-15,0 0 16,0-49-16,0 24 15,0 1-15,0-26 16,-25 1-16,0-25 16,-24 24-16,49 50 15,-25-49 1,0-25-16,-24 49 0,24 1 16,-25-1-16,1 0 15,49 26 1,-50-26-1,25 0-15,0 25 16,25 1-16,0-26 16,-25-24-16,25 49 15,-49 0-15,24-25 16,25 26-16,0-1 16,-25-50-16,0 75 15,25-24-15,-74-76 16,74 76-1,-50-1-15,1-74 16,49 49-16,-25 25 16,0-24-16,0 24 15,25-25 1,-24 25-16,-1 1 16,0-26-16,0 25 15,25-25 1,-25 26-1,1-1 48,-1 0-16,25 0-32,-50-24 17,50 24-32,-49-25 31,24 1 0,0 24-31,-25 0 16,26-25-1,-1 26-15,-25-1 16,50 0 0,-25 0-16,1 0 15,24 1-15,-50-26 16,25 25 0,0-24-1,1 24-15,-1 25 16,25-25-16,-25 0 15,0 0 1,25 1-16,-74-26 78,74 25-62,-25 0-1,0 1 17,0-1-32,25 0 47,0 0-47,0-25 15,-25 1 1,25 24 15,0 0 16,0 0 0,0 1-16,-24-1 0,-1 0 47</inkml:trace>
  <inkml:trace contextRef="#ctx0" brushRef="#br0" timeOffset="74980.1755">10096 5085 0,'-25'0'15,"-25"0"17,26 25-32,-1 0 15,-50 24-15,26 1 16,24-1-16,-25 1 15,1 0-15,-1-1 16,25 1 0,1-1-16,24-24 0,-25 50 15,25-1-15,0 0 16,-25 1-16,0-1 16,25 26-16,-25-26 15,25 0-15,0 1 16,0-1-16,0 1 15,0-1-15,0 0 16,0 26-16,-24-51 16,24 26-16,-25-1 15,25 1-15,0 73 16,0-98 0,0 24-16,0-49 15,0 25-15,0-25 16,0-1-16,0 1 15,0 25 1,25-1-16,-1-49 0,-24 50 31,0 24-15,0-49-16,0 25 16,0-25-16,25 24 15,-25-24-15,50 0 16,-25 24-16,-1 1 15,1-25 1,25 0-16,-25 24 16,24-24-1,26 25-15,-26-1 16,-24-24-16,49 25 16,-24-25-16,49 49 15,-49-24 1,24-1-16,1 1 15,-50-50-15,24 25 16,26-1-16,-51 1 16,26 0-1,0 0-15,-1 0 16,-24-25-16,0 0 16,0 24-16,-1 1 15,1-25-15,25 25 16,-1 0-1,1 0-15,0-1 0,-26 1 16,26-25-16,-25 25 16,-25 0-1,25-25-15,-1 25 16,-24-1 0,50 1-16,-25-25 15,-25 25-15,49 0 16,-24 0-1,0-1-15,25 26 0,-25-25 16,24 0 0,1 49-1,-1-49 1,1 25 0,24-1-16,-24 1 15,0-25-15,24-1 16,0 26-16,-49-25 15,25 0-15,-1-1 16,1 1 0,-25 0-1,24-25-15,26 25 0,-50 0 16,24-25-16,-24 0 16,25 0-16,24 24 15,-24 1 1,-1-25-16,-24 0 0,50 25 15,-51-25-15,51 25 16,24 0 0,0-1-16,0 1 15,-24-25-15,-1 0 16,-24 0 0,-1 0-16,-24 0 15,50 25-15,-1-25 16,-24 0-16,24 0 15,-24 0-15,49 0 16,-25 0 0,1 25-16,24 0 0,0-1 15,-74-24 1,49 0-16,-49 0 0,25 0 16,-25 0-1,49 0-15,-24 0 0,24 0 16,1 0-16,-26 0 15,1 0-15,-25 0 16,24 0-16,-24 0 16,49 0-16,-49 0 15,25 0-15,-1 0 16,-24 0-16,50-24 16,-51-1-16,26 0 15,0 0 1,-26 0-16,26 25 0,24-49 15,-49 24-15,25-25 16,-1 26-16,1-1 16,0-25-1,-1 25-15,-24-24 0,50 24 16,-26-25 0,1 1-16,-50-1 0,49-24 15,1-1 1,24 1-16,-74-1 15,50 1-15,0 24 16,-1-24-16,1 0 16,-1-1-1,-49 1-15,25-25 16,25 49-16,-1-24 0,1-1 16,0-24-16,-1 0 15,1-1 1,49-98-1,-49 124-15,-1-26 16,-49 26-16,25 0 0,0 24 16,25-24-1,-26 24-15,-24 0 0,25 1 16,-25 24 0,0 0-16,25-24 15,-25-1-15,0-24 16,0 24-16,0 0 15,-25 25 1,0 1-16,1-1 16,-1-25-16,0 1 15,-25 24 1,50 0-16,-49-25 16,24-24-16,-25 0 31,25 49-16,1 0-15,24-25 16,-25 26-16,0-1 16,0 0-1,25-25 1,-25-24-16,-24 24 16,24-24 15,25 49-31,-74-49 15,49 49 1,0 0-16,0 0 0,0 0 16,1 25-1,24-49-15,-25 49 16,0-75-16,0 75 16,0-74-16,1 49 15,-26-24-15,25-1 16,-24 0-1,-1 1-15,50 24 16,-25-25-16,0 26 16,25-26-16,-24 0 15,-1 1-15,0 24 16,0-25-16,25 26 16,-25 24-16,1-25 15,-1-25 1,-50 25-1,50 1 1,25-1 0,-49 25-16,-1-25 15,25 25-15,-49-25 16,24 0-16,26 0 16,-51 1-16,-24 24 15,0-25 1,-149-25-16,124 50 15,25 0-15,24 0 16,-24-25-16,24 1 16,26 24-16,-75-25 15,25 0-15,-25 25 16,49-25-16,-24 0 16,0 25-16,-50-24 15,50-1 1,24 25-16,-24-25 15,49 25-15,-49 0 16,25 0-16,-1-25 16,1 25-16,0 0 15,-26 0-15,26 0 16,0 0-16,-1 0 16,50 0-1,-24 0-15,24 0 78,0 25-78,0 49 16</inkml:trace>
  <inkml:trace contextRef="#ctx0" brushRef="#br0" timeOffset="78265.3777">16123 11733 0,'50'0'94,"-25"0"-94,49 0 16,1 0-1,-1 0-15,0 0 16,-24 0-16,74 0 15,-49 0 1,-26 0-16,26 0 16,-51 0-1,26 0-15,24 0 16,-24 0-16,0 0 16,-26 0-16,26 0 15,-25 0-15,24 0 16,26 0-1,-50 0-15,24 0 16,-24 0-16,25 0 16,-1 0-1,-24 0-15,25 0 16,-1 0-16,26 0 16,-50 0-16,24 0 15,-24 0-15,49 0 16,-24 0-1,-25 0 1,24 0-16,-24 0 16,25 0-1,-25 0-15,-1 0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pPr>
              <a:defRPr/>
            </a:pPr>
            <a:fld id="{4B7BC364-5E38-4F93-B21E-B58CF8041919}" type="datetimeFigureOut">
              <a:rPr lang="en-US"/>
              <a:pPr>
                <a:defRPr/>
              </a:pPr>
              <a:t>07/26/2021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9A7956D-8D68-4DCA-82A9-6153895994A2}" type="slidenum">
              <a:rPr lang="en-US" altLang="vi-VN"/>
              <a:pPr/>
              <a:t>‹#›</a:t>
            </a:fld>
            <a:endParaRPr lang="en-US" altLang="vi-VN"/>
          </a:p>
        </p:txBody>
      </p:sp>
    </p:spTree>
    <p:extLst>
      <p:ext uri="{BB962C8B-B14F-4D97-AF65-F5344CB8AC3E}">
        <p14:creationId xmlns:p14="http://schemas.microsoft.com/office/powerpoint/2010/main" val="116742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3381978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324514015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91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205180978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01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332987604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11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323227598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22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144207371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32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29221100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42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198256896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2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191935998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63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2378913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1048747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2408253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2120975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
        <p:nvSpPr>
          <p:cNvPr id="132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319107EB-0261-4B22-9C45-51F0E8345F7D}" type="slidenum">
              <a:rPr lang="en-US" altLang="vi-VN"/>
              <a:pPr/>
              <a:t>14</a:t>
            </a:fld>
            <a:endParaRPr lang="en-US" altLang="vi-VN"/>
          </a:p>
        </p:txBody>
      </p:sp>
    </p:spTree>
    <p:extLst>
      <p:ext uri="{BB962C8B-B14F-4D97-AF65-F5344CB8AC3E}">
        <p14:creationId xmlns:p14="http://schemas.microsoft.com/office/powerpoint/2010/main" val="2031754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3108778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40696434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3028833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34428553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3632678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34154653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8332057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22310277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3595496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33712265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4753374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38365423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38824449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1648048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9614215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3907620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6493237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25272725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11710168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25374949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4342239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12297544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30447368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25551834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29356272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12785917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233648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18973177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1793852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27625324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20896734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37811960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13577834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41397900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16904164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15887832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6864050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2343260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41973534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6282360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12122085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119730089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5532515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17365281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272758923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18004089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32946047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57063673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4137313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37608765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31254470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33436912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116659736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26362183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41429397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28002650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285365248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146576341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401639667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73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1199962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11823052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84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405449146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220008645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19188570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14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174454902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25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151201772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310123839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102308321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55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188979512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246293797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76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244993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358392063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86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202049391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96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6670651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07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363078426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17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132606029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27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339044114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37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394912001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396105669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198854762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68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357425738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78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195742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69518833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88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81761570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99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319043902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09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235165334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1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8296580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9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263248789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40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204152479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275942624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60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270928278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70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171502698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81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3194161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71F2E13-81EF-420E-9E43-189861C4912F}" type="slidenum">
              <a:rPr lang="en-US" altLang="vi-VN"/>
              <a:pPr/>
              <a:t>‹#›</a:t>
            </a:fld>
            <a:endParaRPr lang="en-US" altLang="vi-VN"/>
          </a:p>
        </p:txBody>
      </p:sp>
    </p:spTree>
    <p:extLst>
      <p:ext uri="{BB962C8B-B14F-4D97-AF65-F5344CB8AC3E}">
        <p14:creationId xmlns:p14="http://schemas.microsoft.com/office/powerpoint/2010/main" val="4149136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E7FA54C-59ED-4875-9A00-91402D7F5849}" type="slidenum">
              <a:rPr lang="en-US" altLang="vi-VN"/>
              <a:pPr/>
              <a:t>‹#›</a:t>
            </a:fld>
            <a:endParaRPr lang="en-US" altLang="vi-VN"/>
          </a:p>
        </p:txBody>
      </p:sp>
    </p:spTree>
    <p:extLst>
      <p:ext uri="{BB962C8B-B14F-4D97-AF65-F5344CB8AC3E}">
        <p14:creationId xmlns:p14="http://schemas.microsoft.com/office/powerpoint/2010/main" val="1972601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F03B7E6-142F-4001-BE7B-C910AC5D0184}" type="slidenum">
              <a:rPr lang="en-US" altLang="vi-VN"/>
              <a:pPr/>
              <a:t>‹#›</a:t>
            </a:fld>
            <a:endParaRPr lang="en-US" altLang="vi-VN"/>
          </a:p>
        </p:txBody>
      </p:sp>
    </p:spTree>
    <p:extLst>
      <p:ext uri="{BB962C8B-B14F-4D97-AF65-F5344CB8AC3E}">
        <p14:creationId xmlns:p14="http://schemas.microsoft.com/office/powerpoint/2010/main" val="463721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A364D52-0E16-4786-B9B8-DFEB6C0E3726}" type="slidenum">
              <a:rPr lang="en-US" altLang="vi-VN"/>
              <a:pPr/>
              <a:t>‹#›</a:t>
            </a:fld>
            <a:endParaRPr lang="en-US" altLang="vi-VN"/>
          </a:p>
        </p:txBody>
      </p:sp>
    </p:spTree>
    <p:extLst>
      <p:ext uri="{BB962C8B-B14F-4D97-AF65-F5344CB8AC3E}">
        <p14:creationId xmlns:p14="http://schemas.microsoft.com/office/powerpoint/2010/main" val="2165676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52CBC3D-5481-4AF0-9D75-894F41C954A1}" type="slidenum">
              <a:rPr lang="en-US" altLang="vi-VN"/>
              <a:pPr/>
              <a:t>‹#›</a:t>
            </a:fld>
            <a:endParaRPr lang="en-US" altLang="vi-VN"/>
          </a:p>
        </p:txBody>
      </p:sp>
    </p:spTree>
    <p:extLst>
      <p:ext uri="{BB962C8B-B14F-4D97-AF65-F5344CB8AC3E}">
        <p14:creationId xmlns:p14="http://schemas.microsoft.com/office/powerpoint/2010/main" val="2663602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E15ADE17-B6A4-402A-8078-3A19629AF9B3}" type="slidenum">
              <a:rPr lang="en-US" altLang="vi-VN"/>
              <a:pPr/>
              <a:t>‹#›</a:t>
            </a:fld>
            <a:endParaRPr lang="en-US" altLang="vi-VN"/>
          </a:p>
        </p:txBody>
      </p:sp>
    </p:spTree>
    <p:extLst>
      <p:ext uri="{BB962C8B-B14F-4D97-AF65-F5344CB8AC3E}">
        <p14:creationId xmlns:p14="http://schemas.microsoft.com/office/powerpoint/2010/main" val="113752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C087A995-E65C-4F32-BA81-E110024BC2CB}" type="slidenum">
              <a:rPr lang="en-US" altLang="vi-VN"/>
              <a:pPr/>
              <a:t>‹#›</a:t>
            </a:fld>
            <a:endParaRPr lang="en-US" altLang="vi-VN"/>
          </a:p>
        </p:txBody>
      </p:sp>
    </p:spTree>
    <p:extLst>
      <p:ext uri="{BB962C8B-B14F-4D97-AF65-F5344CB8AC3E}">
        <p14:creationId xmlns:p14="http://schemas.microsoft.com/office/powerpoint/2010/main" val="3688458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888A3691-51E4-49CF-9370-22D42F33AADC}" type="slidenum">
              <a:rPr lang="en-US" altLang="vi-VN"/>
              <a:pPr/>
              <a:t>‹#›</a:t>
            </a:fld>
            <a:endParaRPr lang="en-US" altLang="vi-VN"/>
          </a:p>
        </p:txBody>
      </p:sp>
    </p:spTree>
    <p:extLst>
      <p:ext uri="{BB962C8B-B14F-4D97-AF65-F5344CB8AC3E}">
        <p14:creationId xmlns:p14="http://schemas.microsoft.com/office/powerpoint/2010/main" val="1612178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3C7316EC-7012-496C-B620-A56EFF439728}" type="slidenum">
              <a:rPr lang="en-US" altLang="vi-VN"/>
              <a:pPr/>
              <a:t>‹#›</a:t>
            </a:fld>
            <a:endParaRPr lang="en-US" altLang="vi-VN"/>
          </a:p>
        </p:txBody>
      </p:sp>
    </p:spTree>
    <p:extLst>
      <p:ext uri="{BB962C8B-B14F-4D97-AF65-F5344CB8AC3E}">
        <p14:creationId xmlns:p14="http://schemas.microsoft.com/office/powerpoint/2010/main" val="3411764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FCC3D864-5556-4640-AE51-698D7F1ED9AE}" type="slidenum">
              <a:rPr lang="en-US" altLang="vi-VN"/>
              <a:pPr/>
              <a:t>‹#›</a:t>
            </a:fld>
            <a:endParaRPr lang="en-US" altLang="vi-VN"/>
          </a:p>
        </p:txBody>
      </p:sp>
    </p:spTree>
    <p:extLst>
      <p:ext uri="{BB962C8B-B14F-4D97-AF65-F5344CB8AC3E}">
        <p14:creationId xmlns:p14="http://schemas.microsoft.com/office/powerpoint/2010/main" val="3068662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4B9A4EA-EB76-4028-B469-6EE1E18A92A9}" type="slidenum">
              <a:rPr lang="en-US" altLang="vi-VN"/>
              <a:pPr/>
              <a:t>‹#›</a:t>
            </a:fld>
            <a:endParaRPr lang="en-US" altLang="vi-VN"/>
          </a:p>
        </p:txBody>
      </p:sp>
    </p:spTree>
    <p:extLst>
      <p:ext uri="{BB962C8B-B14F-4D97-AF65-F5344CB8AC3E}">
        <p14:creationId xmlns:p14="http://schemas.microsoft.com/office/powerpoint/2010/main" val="695308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vi-VN"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smtClean="0"/>
              <a:t>Click to edit Master text styles</a:t>
            </a:r>
          </a:p>
          <a:p>
            <a:pPr lvl="1"/>
            <a:r>
              <a:rPr lang="en-US" altLang="vi-VN" smtClean="0"/>
              <a:t>Second level</a:t>
            </a:r>
          </a:p>
          <a:p>
            <a:pPr lvl="2"/>
            <a:r>
              <a:rPr lang="en-US" altLang="vi-VN" smtClean="0"/>
              <a:t>Third level</a:t>
            </a:r>
          </a:p>
          <a:p>
            <a:pPr lvl="3"/>
            <a:r>
              <a:rPr lang="en-US" altLang="vi-VN" smtClean="0"/>
              <a:t>Fourth level</a:t>
            </a:r>
          </a:p>
          <a:p>
            <a:pPr lvl="4"/>
            <a:r>
              <a:rPr lang="en-US" altLang="vi-VN"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DC877B0B-42D8-4046-8D58-F5E0EDE9BFAF}" type="slidenum">
              <a:rPr lang="en-US" altLang="vi-VN"/>
              <a:pPr/>
              <a:t>‹#›</a:t>
            </a:fld>
            <a:endParaRPr lang="en-US" altLang="vi-V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customXml" Target="../ink/ink2.xml"/><Relationship Id="rId4" Type="http://schemas.openxmlformats.org/officeDocument/2006/relationships/image" Target="../media/image7.png"/></Relationships>
</file>

<file path=ppt/slides/_rels/slide10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5.xml"/><Relationship Id="rId1" Type="http://schemas.openxmlformats.org/officeDocument/2006/relationships/slideLayout" Target="../slideLayouts/slideLayout6.xml"/><Relationship Id="rId4" Type="http://schemas.openxmlformats.org/officeDocument/2006/relationships/image" Target="../media/image25.jpeg"/></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0.xml"/><Relationship Id="rId1" Type="http://schemas.openxmlformats.org/officeDocument/2006/relationships/slideLayout" Target="../slideLayouts/slideLayout6.xml"/><Relationship Id="rId4" Type="http://schemas.openxmlformats.org/officeDocument/2006/relationships/image" Target="../media/image26.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3.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5.xml"/><Relationship Id="rId1" Type="http://schemas.openxmlformats.org/officeDocument/2006/relationships/slideLayout" Target="../slideLayouts/slideLayout6.xml"/><Relationship Id="rId6" Type="http://schemas.openxmlformats.org/officeDocument/2006/relationships/hyperlink" Target="http://gsd.di.uminho.pt/members/cbm/ps/itc2008.pdf" TargetMode="External"/><Relationship Id="rId5" Type="http://schemas.openxmlformats.org/officeDocument/2006/relationships/hyperlink" Target="http://sky.scitech.qut.edu.au/~fidgec/Publications/fidge88a.pdf" TargetMode="External"/><Relationship Id="rId4" Type="http://schemas.openxmlformats.org/officeDocument/2006/relationships/image" Target="../media/image28.png"/></Relationships>
</file>

<file path=ppt/slides/_rels/slide1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6.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11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07.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translate.googleusercontent.com/translate_c?depth=1&amp;hl=vi&amp;prev=/search%3Fq%3D1984:%2BBirrell%2B%2526%2BNelson%2BRemote%2BProcedure%2BCall%26hl%3Dvi%26noj%3D1%26prmd%3Dimvns&amp;rurl=translate.google.com.vn&amp;sl=en&amp;u=http://en.wikipedia.org/wiki/Remote_Procedure_Call&amp;usg=ALkJrhhzD59i9tAuuNE4WMgNwoQszYOd9A"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11.emf"/><Relationship Id="rId5" Type="http://schemas.openxmlformats.org/officeDocument/2006/relationships/customXml" Target="../ink/ink3.xml"/><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7.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hyperlink" Target="http://panuganty.tripod.com/articles/iiop.htm" TargetMode="External"/><Relationship Id="rId2" Type="http://schemas.openxmlformats.org/officeDocument/2006/relationships/notesSlide" Target="../notesSlides/notesSlide6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3.xml"/><Relationship Id="rId1" Type="http://schemas.openxmlformats.org/officeDocument/2006/relationships/slideLayout" Target="../slideLayouts/slideLayout6.xml"/><Relationship Id="rId4" Type="http://schemas.openxmlformats.org/officeDocument/2006/relationships/image" Target="../media/image16.jpe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8.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9.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8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customXml" Target="../ink/ink1.xml"/></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0.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9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1.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9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2.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9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3.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9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7.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0" name="Text Box 6"/>
          <p:cNvSpPr txBox="1">
            <a:spLocks noChangeArrowheads="1"/>
          </p:cNvSpPr>
          <p:nvPr/>
        </p:nvSpPr>
        <p:spPr bwMode="auto">
          <a:xfrm>
            <a:off x="2895600" y="457200"/>
            <a:ext cx="6019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4000" b="1">
                <a:solidFill>
                  <a:srgbClr val="FFFFFF"/>
                </a:solidFill>
                <a:latin typeface="Times New Roman" panose="02020603050405020304" pitchFamily="18" charset="0"/>
                <a:cs typeface="Times New Roman" panose="02020603050405020304" pitchFamily="18" charset="0"/>
              </a:rPr>
              <a:t>DISTRIBUTED  </a:t>
            </a:r>
            <a:r>
              <a:rPr lang="en-US" altLang="vi-VN" sz="3600" b="1">
                <a:solidFill>
                  <a:srgbClr val="FFFFFF"/>
                </a:solidFill>
                <a:latin typeface="Times New Roman" panose="02020603050405020304" pitchFamily="18" charset="0"/>
                <a:cs typeface="Times New Roman" panose="02020603050405020304" pitchFamily="18" charset="0"/>
              </a:rPr>
              <a:t>SYSTEM</a:t>
            </a:r>
            <a:r>
              <a:rPr lang="en-US" altLang="vi-VN" sz="4000">
                <a:solidFill>
                  <a:srgbClr val="FFFFFF"/>
                </a:solidFill>
                <a:latin typeface="Times New Roman" panose="02020603050405020304" pitchFamily="18" charset="0"/>
                <a:cs typeface="Times New Roman" panose="02020603050405020304" pitchFamily="18" charset="0"/>
              </a:rPr>
              <a:t> </a:t>
            </a:r>
            <a:endParaRPr lang="en-US" altLang="vi-VN" sz="3000" i="1">
              <a:solidFill>
                <a:srgbClr val="FFFFFF"/>
              </a:solidFill>
            </a:endParaRPr>
          </a:p>
        </p:txBody>
      </p:sp>
      <p:sp>
        <p:nvSpPr>
          <p:cNvPr id="9" name="Text Box 20"/>
          <p:cNvSpPr txBox="1">
            <a:spLocks noChangeArrowheads="1"/>
          </p:cNvSpPr>
          <p:nvPr/>
        </p:nvSpPr>
        <p:spPr bwMode="auto">
          <a:xfrm>
            <a:off x="4267200" y="4648200"/>
            <a:ext cx="4019550" cy="1108075"/>
          </a:xfrm>
          <a:prstGeom prst="rect">
            <a:avLst/>
          </a:prstGeom>
          <a:noFill/>
          <a:ln w="9525">
            <a:noFill/>
            <a:miter lim="800000"/>
            <a:headEnd/>
            <a:tailEnd/>
          </a:ln>
          <a:effectLst/>
        </p:spPr>
        <p:txBody>
          <a:bodyPr wrap="none">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600" smtClean="0">
                <a:effectLst>
                  <a:outerShdw blurRad="38100" dist="38100" dir="2700000" algn="tl">
                    <a:srgbClr val="C0C0C0"/>
                  </a:outerShdw>
                </a:effectLst>
                <a:latin typeface="Verdana" pitchFamily="34" charset="0"/>
              </a:rPr>
              <a:t>Trình bày   :  Nguyễn Minh Nhật</a:t>
            </a:r>
          </a:p>
          <a:p>
            <a:pPr>
              <a:defRPr/>
            </a:pPr>
            <a:r>
              <a:rPr lang="en-US" sz="1600" smtClean="0">
                <a:effectLst>
                  <a:outerShdw blurRad="38100" dist="38100" dir="2700000" algn="tl">
                    <a:srgbClr val="C0C0C0"/>
                  </a:outerShdw>
                </a:effectLst>
                <a:latin typeface="Verdana" pitchFamily="34" charset="0"/>
              </a:rPr>
              <a:t>Mobile       : 0905125143</a:t>
            </a:r>
          </a:p>
          <a:p>
            <a:pPr>
              <a:defRPr/>
            </a:pPr>
            <a:r>
              <a:rPr lang="en-US" sz="1600" smtClean="0">
                <a:effectLst>
                  <a:outerShdw blurRad="38100" dist="38100" dir="2700000" algn="tl">
                    <a:srgbClr val="C0C0C0"/>
                  </a:outerShdw>
                </a:effectLst>
                <a:latin typeface="Verdana" pitchFamily="34" charset="0"/>
              </a:rPr>
              <a:t>Email         : nhatnam06@gmail.com</a:t>
            </a:r>
          </a:p>
          <a:p>
            <a:pPr>
              <a:defRPr/>
            </a:pPr>
            <a:endParaRPr lang="en-US" b="1" smtClean="0">
              <a:effectLst>
                <a:outerShdw blurRad="38100" dist="38100" dir="2700000" algn="tl">
                  <a:srgbClr val="C0C0C0"/>
                </a:outerShdw>
              </a:effectLst>
              <a:latin typeface="Verdana" pitchFamily="34" charset="0"/>
            </a:endParaRPr>
          </a:p>
        </p:txBody>
      </p:sp>
      <p:sp>
        <p:nvSpPr>
          <p:cNvPr id="2052" name="Text Box 6"/>
          <p:cNvSpPr txBox="1">
            <a:spLocks noChangeArrowheads="1"/>
          </p:cNvSpPr>
          <p:nvPr/>
        </p:nvSpPr>
        <p:spPr bwMode="auto">
          <a:xfrm>
            <a:off x="1143000" y="2743200"/>
            <a:ext cx="67818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3200" b="1" dirty="0" err="1">
                <a:solidFill>
                  <a:srgbClr val="CC3300"/>
                </a:solidFill>
              </a:rPr>
              <a:t>Đối</a:t>
            </a:r>
            <a:r>
              <a:rPr lang="en-US" altLang="vi-VN" sz="3200" b="1" dirty="0">
                <a:solidFill>
                  <a:srgbClr val="CC3300"/>
                </a:solidFill>
              </a:rPr>
              <a:t> </a:t>
            </a:r>
            <a:r>
              <a:rPr lang="en-US" altLang="vi-VN" sz="3200" b="1" dirty="0" err="1">
                <a:solidFill>
                  <a:srgbClr val="CC3300"/>
                </a:solidFill>
              </a:rPr>
              <a:t>tượng</a:t>
            </a:r>
            <a:r>
              <a:rPr lang="en-US" altLang="vi-VN" sz="3200" b="1" dirty="0">
                <a:solidFill>
                  <a:srgbClr val="CC3300"/>
                </a:solidFill>
              </a:rPr>
              <a:t> </a:t>
            </a:r>
            <a:r>
              <a:rPr lang="en-US" altLang="vi-VN" sz="3200" b="1" dirty="0" err="1">
                <a:solidFill>
                  <a:srgbClr val="CC3300"/>
                </a:solidFill>
              </a:rPr>
              <a:t>phân</a:t>
            </a:r>
            <a:r>
              <a:rPr lang="en-US" altLang="vi-VN" sz="3200" b="1" dirty="0">
                <a:solidFill>
                  <a:srgbClr val="CC3300"/>
                </a:solidFill>
              </a:rPr>
              <a:t> </a:t>
            </a:r>
            <a:r>
              <a:rPr lang="en-US" altLang="vi-VN" sz="3200" b="1" dirty="0" err="1">
                <a:solidFill>
                  <a:srgbClr val="CC3300"/>
                </a:solidFill>
              </a:rPr>
              <a:t>tán</a:t>
            </a:r>
            <a:r>
              <a:rPr lang="en-US" altLang="vi-VN" sz="3200" b="1" dirty="0">
                <a:solidFill>
                  <a:srgbClr val="CC3300"/>
                </a:solidFill>
              </a:rPr>
              <a:t> </a:t>
            </a:r>
            <a:r>
              <a:rPr lang="en-US" altLang="vi-VN" sz="3200" b="1" dirty="0" err="1">
                <a:solidFill>
                  <a:srgbClr val="CC3300"/>
                </a:solidFill>
              </a:rPr>
              <a:t>và</a:t>
            </a:r>
            <a:r>
              <a:rPr lang="en-US" altLang="vi-VN" sz="3200" b="1" dirty="0">
                <a:solidFill>
                  <a:srgbClr val="CC3300"/>
                </a:solidFill>
              </a:rPr>
              <a:t> </a:t>
            </a:r>
            <a:r>
              <a:rPr lang="en-US" altLang="vi-VN" sz="3200" b="1" dirty="0" err="1">
                <a:solidFill>
                  <a:srgbClr val="CC3300"/>
                </a:solidFill>
              </a:rPr>
              <a:t>thủ</a:t>
            </a:r>
            <a:r>
              <a:rPr lang="en-US" altLang="vi-VN" sz="3200" b="1" dirty="0">
                <a:solidFill>
                  <a:srgbClr val="CC3300"/>
                </a:solidFill>
              </a:rPr>
              <a:t> </a:t>
            </a:r>
            <a:r>
              <a:rPr lang="en-US" altLang="vi-VN" sz="3200" b="1" dirty="0" err="1">
                <a:solidFill>
                  <a:srgbClr val="CC3300"/>
                </a:solidFill>
              </a:rPr>
              <a:t>tục</a:t>
            </a:r>
            <a:r>
              <a:rPr lang="en-US" altLang="vi-VN" sz="3200" b="1" dirty="0">
                <a:solidFill>
                  <a:srgbClr val="CC3300"/>
                </a:solidFill>
              </a:rPr>
              <a:t> </a:t>
            </a:r>
            <a:r>
              <a:rPr lang="en-US" altLang="vi-VN" sz="3200" b="1" dirty="0" err="1">
                <a:solidFill>
                  <a:srgbClr val="CC3300"/>
                </a:solidFill>
              </a:rPr>
              <a:t>triệu</a:t>
            </a:r>
            <a:r>
              <a:rPr lang="en-US" altLang="vi-VN" sz="3200" b="1" dirty="0">
                <a:solidFill>
                  <a:srgbClr val="CC3300"/>
                </a:solidFill>
              </a:rPr>
              <a:t> </a:t>
            </a:r>
            <a:r>
              <a:rPr lang="en-US" altLang="vi-VN" sz="3200" b="1" dirty="0" err="1">
                <a:solidFill>
                  <a:srgbClr val="CC3300"/>
                </a:solidFill>
              </a:rPr>
              <a:t>gọi</a:t>
            </a:r>
            <a:r>
              <a:rPr lang="en-US" altLang="vi-VN" sz="3200" b="1" dirty="0">
                <a:solidFill>
                  <a:srgbClr val="CC3300"/>
                </a:solidFill>
              </a:rPr>
              <a:t> </a:t>
            </a:r>
            <a:r>
              <a:rPr lang="en-US" altLang="vi-VN" sz="3200" b="1" dirty="0" err="1">
                <a:solidFill>
                  <a:srgbClr val="CC3300"/>
                </a:solidFill>
              </a:rPr>
              <a:t>từ</a:t>
            </a:r>
            <a:r>
              <a:rPr lang="en-US" altLang="vi-VN" sz="3200" b="1" dirty="0">
                <a:solidFill>
                  <a:srgbClr val="CC3300"/>
                </a:solidFill>
              </a:rPr>
              <a:t> </a:t>
            </a:r>
            <a:r>
              <a:rPr lang="en-US" altLang="vi-VN" sz="3200" b="1" dirty="0" err="1">
                <a:solidFill>
                  <a:srgbClr val="CC3300"/>
                </a:solidFill>
              </a:rPr>
              <a:t>xa</a:t>
            </a:r>
            <a:endParaRPr lang="en-US" altLang="vi-VN" sz="3600" b="1" dirty="0">
              <a:solidFill>
                <a:srgbClr val="CC3300"/>
              </a:solidFill>
            </a:endParaRPr>
          </a:p>
        </p:txBody>
      </p:sp>
      <p:sp>
        <p:nvSpPr>
          <p:cNvPr id="3" name="Rectangle 2"/>
          <p:cNvSpPr/>
          <p:nvPr/>
        </p:nvSpPr>
        <p:spPr>
          <a:xfrm>
            <a:off x="4479925" y="2967038"/>
            <a:ext cx="184150" cy="923925"/>
          </a:xfrm>
          <a:prstGeom prst="rect">
            <a:avLst/>
          </a:prstGeom>
          <a:noFill/>
        </p:spPr>
        <p:txBody>
          <a:bodyPr wrap="none">
            <a:spAutoFit/>
            <a:scene3d>
              <a:camera prst="orthographicFront"/>
              <a:lightRig rig="glow" dir="tl">
                <a:rot lat="0" lon="0" rev="5400000"/>
              </a:lightRig>
            </a:scene3d>
            <a:sp3d contourW="12700">
              <a:bevelT w="25400" h="25400"/>
              <a:contourClr>
                <a:schemeClr val="accent6">
                  <a:shade val="73000"/>
                </a:schemeClr>
              </a:contourClr>
            </a:sp3d>
          </a:bodyPr>
          <a:lstStyle/>
          <a:p>
            <a:pPr>
              <a:defRPr/>
            </a:pPr>
            <a:endParaRPr lang="en-US" sz="5400" b="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Arial" charset="0"/>
            </a:endParaRPr>
          </a:p>
        </p:txBody>
      </p:sp>
      <p:pic>
        <p:nvPicPr>
          <p:cNvPr id="2054"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 y="6324600"/>
            <a:ext cx="91916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 name="Text Box 20"/>
          <p:cNvSpPr txBox="1">
            <a:spLocks noChangeArrowheads="1"/>
          </p:cNvSpPr>
          <p:nvPr/>
        </p:nvSpPr>
        <p:spPr bwMode="auto">
          <a:xfrm>
            <a:off x="0" y="6477000"/>
            <a:ext cx="6338888" cy="304800"/>
          </a:xfrm>
          <a:prstGeom prst="rect">
            <a:avLst/>
          </a:prstGeom>
          <a:noFill/>
          <a:ln w="9525">
            <a:noFill/>
            <a:miter lim="800000"/>
            <a:headEnd/>
            <a:tailEnd/>
          </a:ln>
          <a:effectLst/>
        </p:spPr>
        <p:txBody>
          <a:bodyPr wrap="none">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400" smtClean="0">
                <a:solidFill>
                  <a:schemeClr val="bg1"/>
                </a:solidFill>
                <a:effectLst>
                  <a:outerShdw blurRad="38100" dist="38100" dir="2700000" algn="tl">
                    <a:srgbClr val="C0C0C0"/>
                  </a:outerShdw>
                </a:effectLst>
                <a:latin typeface="Verdana" pitchFamily="34" charset="0"/>
              </a:rPr>
              <a:t>Trường ĐH Duy Tân, Khoa CNTT- Website : http:\\ www.dtu.edu.vn </a:t>
            </a:r>
          </a:p>
        </p:txBody>
      </p:sp>
      <p:pic>
        <p:nvPicPr>
          <p:cNvPr id="2056"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 y="6324600"/>
            <a:ext cx="91916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ext Box 20"/>
          <p:cNvSpPr txBox="1">
            <a:spLocks noChangeArrowheads="1"/>
          </p:cNvSpPr>
          <p:nvPr/>
        </p:nvSpPr>
        <p:spPr bwMode="auto">
          <a:xfrm>
            <a:off x="0" y="6477000"/>
            <a:ext cx="6338888" cy="304800"/>
          </a:xfrm>
          <a:prstGeom prst="rect">
            <a:avLst/>
          </a:prstGeom>
          <a:noFill/>
          <a:ln w="9525">
            <a:noFill/>
            <a:miter lim="800000"/>
            <a:headEnd/>
            <a:tailEnd/>
          </a:ln>
          <a:effectLst/>
        </p:spPr>
        <p:txBody>
          <a:bodyPr wrap="none">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400" smtClean="0">
                <a:solidFill>
                  <a:schemeClr val="bg1"/>
                </a:solidFill>
                <a:effectLst>
                  <a:outerShdw blurRad="38100" dist="38100" dir="2700000" algn="tl">
                    <a:srgbClr val="C0C0C0"/>
                  </a:outerShdw>
                </a:effectLst>
                <a:latin typeface="Verdana" pitchFamily="34" charset="0"/>
              </a:rPr>
              <a:t>Trường ĐH Duy Tân, Khoa CNTT- Website : http:\\ www.dtu.edu.vn </a:t>
            </a:r>
          </a:p>
        </p:txBody>
      </p:sp>
      <p:sp>
        <p:nvSpPr>
          <p:cNvPr id="2058" name="Rectangle 3"/>
          <p:cNvSpPr>
            <a:spLocks noChangeArrowheads="1"/>
          </p:cNvSpPr>
          <p:nvPr/>
        </p:nvSpPr>
        <p:spPr bwMode="auto">
          <a:xfrm>
            <a:off x="338138" y="2209800"/>
            <a:ext cx="2054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800" b="1" dirty="0" err="1">
                <a:solidFill>
                  <a:srgbClr val="0070C0"/>
                </a:solidFill>
              </a:rPr>
              <a:t>Chương</a:t>
            </a:r>
            <a:r>
              <a:rPr lang="en-US" altLang="vi-VN" sz="2800" b="1" dirty="0">
                <a:solidFill>
                  <a:srgbClr val="0070C0"/>
                </a:solidFill>
              </a:rPr>
              <a:t> IV</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11268" name="Text Box 4"/>
          <p:cNvSpPr txBox="1">
            <a:spLocks noChangeArrowheads="1"/>
          </p:cNvSpPr>
          <p:nvPr/>
        </p:nvSpPr>
        <p:spPr bwMode="auto">
          <a:xfrm>
            <a:off x="0" y="1025525"/>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ORB (Object Request Broken)</a:t>
            </a:r>
          </a:p>
        </p:txBody>
      </p:sp>
      <p:sp>
        <p:nvSpPr>
          <p:cNvPr id="11269"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MÔ HÌNH ĐỐI TƯỢNG PHÂN TÁN</a:t>
            </a:r>
          </a:p>
        </p:txBody>
      </p:sp>
      <p:pic>
        <p:nvPicPr>
          <p:cNvPr id="11270"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650" y="1628775"/>
            <a:ext cx="8235950" cy="294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Text Box 4"/>
          <p:cNvSpPr txBox="1">
            <a:spLocks noChangeArrowheads="1"/>
          </p:cNvSpPr>
          <p:nvPr/>
        </p:nvSpPr>
        <p:spPr bwMode="auto">
          <a:xfrm>
            <a:off x="304800" y="4495800"/>
            <a:ext cx="4267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just">
              <a:buFont typeface="Arial" panose="020B0604020202020204" pitchFamily="34" charset="0"/>
              <a:buChar char="•"/>
            </a:pPr>
            <a:r>
              <a:rPr lang="en-US" altLang="vi-VN" sz="2000"/>
              <a:t> </a:t>
            </a:r>
            <a:r>
              <a:rPr lang="en-US" altLang="vi-VN" sz="2000" b="1"/>
              <a:t>ORB có các chức năng sau </a:t>
            </a:r>
            <a:r>
              <a:rPr lang="en-US" altLang="vi-VN" sz="2000"/>
              <a:t>:</a:t>
            </a:r>
          </a:p>
          <a:p>
            <a:pPr algn="l">
              <a:buFontTx/>
              <a:buChar char="-"/>
            </a:pPr>
            <a:r>
              <a:rPr lang="en-US" altLang="vi-VN" sz="2000"/>
              <a:t> Xác định và tìm đối tượng</a:t>
            </a:r>
          </a:p>
          <a:p>
            <a:pPr algn="l">
              <a:buFontTx/>
              <a:buChar char="-"/>
            </a:pPr>
            <a:r>
              <a:rPr lang="en-US" altLang="vi-VN" sz="2000"/>
              <a:t> Kết buộc Client đếnServer </a:t>
            </a:r>
          </a:p>
        </p:txBody>
      </p:sp>
      <p:sp>
        <p:nvSpPr>
          <p:cNvPr id="11272" name="Text Box 4"/>
          <p:cNvSpPr txBox="1">
            <a:spLocks noChangeArrowheads="1"/>
          </p:cNvSpPr>
          <p:nvPr/>
        </p:nvSpPr>
        <p:spPr bwMode="auto">
          <a:xfrm>
            <a:off x="4724400" y="4449763"/>
            <a:ext cx="42672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just"/>
            <a:r>
              <a:rPr lang="en-US" altLang="vi-VN" sz="2000"/>
              <a:t>- Thực hiện các phương thức triệu gọi trên đối tượng</a:t>
            </a:r>
          </a:p>
          <a:p>
            <a:pPr algn="l"/>
            <a:r>
              <a:rPr lang="en-US" altLang="vi-VN" sz="2000"/>
              <a:t>-  Quản lý các đối tượng (tạo, kích hoạt, xóa bỏ đối tượng)</a:t>
            </a:r>
          </a:p>
        </p:txBody>
      </p:sp>
      <mc:AlternateContent xmlns:mc="http://schemas.openxmlformats.org/markup-compatibility/2006">
        <mc:Choice xmlns:p14="http://schemas.microsoft.com/office/powerpoint/2010/main" Requires="p14">
          <p:contentPart p14:bwMode="auto" r:id="rId5">
            <p14:nvContentPartPr>
              <p14:cNvPr id="2" name="Ink 1"/>
              <p14:cNvContentPartPr/>
              <p14:nvPr/>
            </p14:nvContentPartPr>
            <p14:xfrm>
              <a:off x="2688120" y="3134160"/>
              <a:ext cx="4340160" cy="991800"/>
            </p14:xfrm>
          </p:contentPart>
        </mc:Choice>
        <mc:Fallback>
          <p:pic>
            <p:nvPicPr>
              <p:cNvPr id="2" name="Ink 1"/>
              <p:cNvPicPr/>
              <p:nvPr/>
            </p:nvPicPr>
            <p:blipFill>
              <a:blip r:embed="rId6"/>
              <a:stretch>
                <a:fillRect/>
              </a:stretch>
            </p:blipFill>
            <p:spPr>
              <a:xfrm>
                <a:off x="2678760" y="3124800"/>
                <a:ext cx="4358880" cy="1010520"/>
              </a:xfrm>
              <a:prstGeom prst="rect">
                <a:avLst/>
              </a:prstGeom>
            </p:spPr>
          </p:pic>
        </mc:Fallback>
      </mc:AlternateContent>
      <p:sp>
        <p:nvSpPr>
          <p:cNvPr id="10" name="Text Box 4"/>
          <p:cNvSpPr txBox="1">
            <a:spLocks noChangeArrowheads="1"/>
          </p:cNvSpPr>
          <p:nvPr/>
        </p:nvSpPr>
        <p:spPr bwMode="auto">
          <a:xfrm>
            <a:off x="4557712" y="5537200"/>
            <a:ext cx="52578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just">
              <a:buFont typeface="Arial" panose="020B0604020202020204" pitchFamily="34" charset="0"/>
              <a:buChar char="•"/>
            </a:pPr>
            <a:r>
              <a:rPr lang="en-US" altLang="vi-VN" sz="1600" dirty="0" err="1" smtClean="0"/>
              <a:t>Cò</a:t>
            </a:r>
            <a:r>
              <a:rPr lang="en-US" altLang="vi-VN" sz="1600" dirty="0" smtClean="0"/>
              <a:t> </a:t>
            </a:r>
            <a:r>
              <a:rPr lang="en-US" altLang="vi-VN" sz="1600" dirty="0" err="1" smtClean="0"/>
              <a:t>mua</a:t>
            </a:r>
            <a:r>
              <a:rPr lang="en-US" altLang="vi-VN" sz="1600" dirty="0" smtClean="0"/>
              <a:t> </a:t>
            </a:r>
            <a:r>
              <a:rPr lang="en-US" altLang="vi-VN" sz="1600" dirty="0" err="1" smtClean="0"/>
              <a:t>bán</a:t>
            </a:r>
            <a:r>
              <a:rPr lang="en-US" altLang="vi-VN" sz="1600" dirty="0" smtClean="0"/>
              <a:t> </a:t>
            </a:r>
            <a:r>
              <a:rPr lang="en-US" altLang="vi-VN" sz="1600" dirty="0" err="1" smtClean="0"/>
              <a:t>nhà</a:t>
            </a:r>
            <a:r>
              <a:rPr lang="en-US" altLang="vi-VN" sz="1600" dirty="0" smtClean="0"/>
              <a:t>: </a:t>
            </a:r>
          </a:p>
          <a:p>
            <a:pPr algn="just"/>
            <a:r>
              <a:rPr lang="en-US" altLang="vi-VN" sz="1600" dirty="0" smtClean="0"/>
              <a:t>1. </a:t>
            </a:r>
            <a:r>
              <a:rPr lang="en-US" altLang="vi-VN" sz="1600" dirty="0" err="1" smtClean="0">
                <a:solidFill>
                  <a:srgbClr val="FF0000"/>
                </a:solidFill>
              </a:rPr>
              <a:t>Tìm</a:t>
            </a:r>
            <a:r>
              <a:rPr lang="en-US" altLang="vi-VN" sz="1600" dirty="0" smtClean="0">
                <a:solidFill>
                  <a:srgbClr val="FF0000"/>
                </a:solidFill>
              </a:rPr>
              <a:t> </a:t>
            </a:r>
            <a:r>
              <a:rPr lang="en-US" altLang="vi-VN" sz="1600" dirty="0" err="1" smtClean="0">
                <a:solidFill>
                  <a:srgbClr val="FF0000"/>
                </a:solidFill>
              </a:rPr>
              <a:t>người</a:t>
            </a:r>
            <a:r>
              <a:rPr lang="en-US" altLang="vi-VN" sz="1600" dirty="0" smtClean="0">
                <a:solidFill>
                  <a:srgbClr val="FF0000"/>
                </a:solidFill>
              </a:rPr>
              <a:t> </a:t>
            </a:r>
            <a:r>
              <a:rPr lang="en-US" altLang="vi-VN" sz="1600" dirty="0" err="1" smtClean="0">
                <a:solidFill>
                  <a:srgbClr val="FF0000"/>
                </a:solidFill>
              </a:rPr>
              <a:t>cần</a:t>
            </a:r>
            <a:r>
              <a:rPr lang="en-US" altLang="vi-VN" sz="1600" dirty="0" smtClean="0">
                <a:solidFill>
                  <a:srgbClr val="FF0000"/>
                </a:solidFill>
              </a:rPr>
              <a:t> </a:t>
            </a:r>
            <a:r>
              <a:rPr lang="en-US" altLang="vi-VN" sz="1600" dirty="0" err="1" smtClean="0">
                <a:solidFill>
                  <a:srgbClr val="FF0000"/>
                </a:solidFill>
              </a:rPr>
              <a:t>mua</a:t>
            </a:r>
            <a:r>
              <a:rPr lang="en-US" altLang="vi-VN" sz="1600" dirty="0" smtClean="0">
                <a:solidFill>
                  <a:srgbClr val="FF0000"/>
                </a:solidFill>
              </a:rPr>
              <a:t> </a:t>
            </a:r>
            <a:r>
              <a:rPr lang="en-US" altLang="vi-VN" sz="1600" dirty="0" err="1" smtClean="0">
                <a:solidFill>
                  <a:srgbClr val="FF0000"/>
                </a:solidFill>
              </a:rPr>
              <a:t>và</a:t>
            </a:r>
            <a:r>
              <a:rPr lang="en-US" altLang="vi-VN" sz="1600" dirty="0" smtClean="0">
                <a:solidFill>
                  <a:srgbClr val="FF0000"/>
                </a:solidFill>
              </a:rPr>
              <a:t> </a:t>
            </a:r>
            <a:r>
              <a:rPr lang="en-US" altLang="vi-VN" sz="1600" dirty="0" err="1" smtClean="0">
                <a:solidFill>
                  <a:srgbClr val="FF0000"/>
                </a:solidFill>
              </a:rPr>
              <a:t>cần</a:t>
            </a:r>
            <a:r>
              <a:rPr lang="en-US" altLang="vi-VN" sz="1600" dirty="0" smtClean="0">
                <a:solidFill>
                  <a:srgbClr val="FF0000"/>
                </a:solidFill>
              </a:rPr>
              <a:t> </a:t>
            </a:r>
            <a:r>
              <a:rPr lang="en-US" altLang="vi-VN" sz="1600" dirty="0" err="1" smtClean="0">
                <a:solidFill>
                  <a:srgbClr val="FF0000"/>
                </a:solidFill>
              </a:rPr>
              <a:t>bán</a:t>
            </a:r>
            <a:r>
              <a:rPr lang="en-US" altLang="vi-VN" sz="1600" dirty="0" smtClean="0">
                <a:solidFill>
                  <a:srgbClr val="FF0000"/>
                </a:solidFill>
              </a:rPr>
              <a:t> </a:t>
            </a:r>
            <a:r>
              <a:rPr lang="en-US" altLang="vi-VN" sz="1600" dirty="0" err="1" smtClean="0">
                <a:solidFill>
                  <a:srgbClr val="FF0000"/>
                </a:solidFill>
              </a:rPr>
              <a:t>nhà</a:t>
            </a:r>
            <a:r>
              <a:rPr lang="en-US" altLang="vi-VN" sz="1600" dirty="0" smtClean="0">
                <a:solidFill>
                  <a:srgbClr val="FF0000"/>
                </a:solidFill>
              </a:rPr>
              <a:t> (</a:t>
            </a:r>
            <a:r>
              <a:rPr lang="en-US" altLang="vi-VN" sz="1600" dirty="0" err="1" smtClean="0">
                <a:solidFill>
                  <a:srgbClr val="FF0000"/>
                </a:solidFill>
              </a:rPr>
              <a:t>Tìm</a:t>
            </a:r>
            <a:r>
              <a:rPr lang="en-US" altLang="vi-VN" sz="1600" dirty="0" smtClean="0">
                <a:solidFill>
                  <a:srgbClr val="FF0000"/>
                </a:solidFill>
              </a:rPr>
              <a:t> </a:t>
            </a:r>
            <a:r>
              <a:rPr lang="en-US" altLang="vi-VN" sz="1600" dirty="0" err="1" smtClean="0">
                <a:solidFill>
                  <a:srgbClr val="FF0000"/>
                </a:solidFill>
              </a:rPr>
              <a:t>kiếm</a:t>
            </a:r>
            <a:r>
              <a:rPr lang="en-US" altLang="vi-VN" sz="1600" dirty="0" smtClean="0">
                <a:solidFill>
                  <a:srgbClr val="FF0000"/>
                </a:solidFill>
              </a:rPr>
              <a:t> </a:t>
            </a:r>
            <a:r>
              <a:rPr lang="en-US" altLang="vi-VN" sz="1600" dirty="0" err="1" smtClean="0">
                <a:solidFill>
                  <a:srgbClr val="FF0000"/>
                </a:solidFill>
              </a:rPr>
              <a:t>đối</a:t>
            </a:r>
            <a:r>
              <a:rPr lang="en-US" altLang="vi-VN" sz="1600" dirty="0" smtClean="0">
                <a:solidFill>
                  <a:srgbClr val="FF0000"/>
                </a:solidFill>
              </a:rPr>
              <a:t> </a:t>
            </a:r>
            <a:r>
              <a:rPr lang="en-US" altLang="vi-VN" sz="1600" dirty="0" err="1" smtClean="0">
                <a:solidFill>
                  <a:srgbClr val="FF0000"/>
                </a:solidFill>
              </a:rPr>
              <a:t>tượng</a:t>
            </a:r>
            <a:r>
              <a:rPr lang="en-US" altLang="vi-VN" sz="1600" dirty="0" smtClean="0">
                <a:solidFill>
                  <a:srgbClr val="FF0000"/>
                </a:solidFill>
              </a:rPr>
              <a:t>)</a:t>
            </a:r>
          </a:p>
          <a:p>
            <a:pPr marL="342900" indent="-342900" algn="just">
              <a:buAutoNum type="arabicPeriod" startAt="2"/>
            </a:pPr>
            <a:r>
              <a:rPr lang="en-US" altLang="vi-VN" sz="1600" dirty="0" err="1" smtClean="0">
                <a:solidFill>
                  <a:srgbClr val="FF0000"/>
                </a:solidFill>
              </a:rPr>
              <a:t>Kết</a:t>
            </a:r>
            <a:r>
              <a:rPr lang="en-US" altLang="vi-VN" sz="1600" dirty="0" smtClean="0">
                <a:solidFill>
                  <a:srgbClr val="FF0000"/>
                </a:solidFill>
              </a:rPr>
              <a:t> </a:t>
            </a:r>
            <a:r>
              <a:rPr lang="en-US" altLang="vi-VN" sz="1600" dirty="0" err="1" smtClean="0">
                <a:solidFill>
                  <a:srgbClr val="FF0000"/>
                </a:solidFill>
              </a:rPr>
              <a:t>nối</a:t>
            </a:r>
            <a:r>
              <a:rPr lang="en-US" altLang="vi-VN" sz="1600" dirty="0" smtClean="0">
                <a:solidFill>
                  <a:srgbClr val="FF0000"/>
                </a:solidFill>
              </a:rPr>
              <a:t> </a:t>
            </a:r>
            <a:r>
              <a:rPr lang="en-US" altLang="vi-VN" sz="1600" dirty="0" err="1" smtClean="0">
                <a:solidFill>
                  <a:srgbClr val="FF0000"/>
                </a:solidFill>
              </a:rPr>
              <a:t>người</a:t>
            </a:r>
            <a:r>
              <a:rPr lang="en-US" altLang="vi-VN" sz="1600" dirty="0" smtClean="0">
                <a:solidFill>
                  <a:srgbClr val="FF0000"/>
                </a:solidFill>
              </a:rPr>
              <a:t> </a:t>
            </a:r>
            <a:r>
              <a:rPr lang="en-US" altLang="vi-VN" sz="1600" dirty="0" err="1" smtClean="0">
                <a:solidFill>
                  <a:srgbClr val="FF0000"/>
                </a:solidFill>
              </a:rPr>
              <a:t>mua</a:t>
            </a:r>
            <a:r>
              <a:rPr lang="en-US" altLang="vi-VN" sz="1600" dirty="0" smtClean="0">
                <a:solidFill>
                  <a:srgbClr val="FF0000"/>
                </a:solidFill>
              </a:rPr>
              <a:t> </a:t>
            </a:r>
            <a:r>
              <a:rPr lang="en-US" altLang="vi-VN" sz="1600" dirty="0" err="1" smtClean="0">
                <a:solidFill>
                  <a:srgbClr val="FF0000"/>
                </a:solidFill>
              </a:rPr>
              <a:t>và</a:t>
            </a:r>
            <a:r>
              <a:rPr lang="en-US" altLang="vi-VN" sz="1600" dirty="0" smtClean="0">
                <a:solidFill>
                  <a:srgbClr val="FF0000"/>
                </a:solidFill>
              </a:rPr>
              <a:t> </a:t>
            </a:r>
            <a:r>
              <a:rPr lang="en-US" altLang="vi-VN" sz="1600" dirty="0" err="1" smtClean="0">
                <a:solidFill>
                  <a:srgbClr val="FF0000"/>
                </a:solidFill>
              </a:rPr>
              <a:t>người</a:t>
            </a:r>
            <a:r>
              <a:rPr lang="en-US" altLang="vi-VN" sz="1600" dirty="0" smtClean="0">
                <a:solidFill>
                  <a:srgbClr val="FF0000"/>
                </a:solidFill>
              </a:rPr>
              <a:t> </a:t>
            </a:r>
            <a:r>
              <a:rPr lang="en-US" altLang="vi-VN" sz="1600" dirty="0" err="1" smtClean="0">
                <a:solidFill>
                  <a:srgbClr val="FF0000"/>
                </a:solidFill>
              </a:rPr>
              <a:t>bán</a:t>
            </a:r>
            <a:r>
              <a:rPr lang="en-US" altLang="vi-VN" sz="1600" dirty="0" smtClean="0">
                <a:solidFill>
                  <a:srgbClr val="FF0000"/>
                </a:solidFill>
              </a:rPr>
              <a:t> </a:t>
            </a:r>
          </a:p>
          <a:p>
            <a:pPr marL="342900" indent="-342900" algn="just">
              <a:buAutoNum type="arabicPeriod" startAt="2"/>
            </a:pPr>
            <a:r>
              <a:rPr lang="en-US" altLang="vi-VN" sz="1600" dirty="0" err="1" smtClean="0">
                <a:solidFill>
                  <a:srgbClr val="FF0000"/>
                </a:solidFill>
              </a:rPr>
              <a:t>Gọi</a:t>
            </a:r>
            <a:r>
              <a:rPr lang="en-US" altLang="vi-VN" sz="1600" dirty="0" smtClean="0">
                <a:solidFill>
                  <a:srgbClr val="FF0000"/>
                </a:solidFill>
              </a:rPr>
              <a:t> </a:t>
            </a:r>
            <a:r>
              <a:rPr lang="en-US" altLang="vi-VN" sz="1600" dirty="0" err="1" smtClean="0">
                <a:solidFill>
                  <a:srgbClr val="FF0000"/>
                </a:solidFill>
              </a:rPr>
              <a:t>người</a:t>
            </a:r>
            <a:r>
              <a:rPr lang="en-US" altLang="vi-VN" sz="1600" dirty="0" smtClean="0">
                <a:solidFill>
                  <a:srgbClr val="FF0000"/>
                </a:solidFill>
              </a:rPr>
              <a:t> </a:t>
            </a:r>
            <a:r>
              <a:rPr lang="en-US" altLang="vi-VN" sz="1600" dirty="0" err="1" smtClean="0">
                <a:solidFill>
                  <a:srgbClr val="FF0000"/>
                </a:solidFill>
              </a:rPr>
              <a:t>mua</a:t>
            </a:r>
            <a:r>
              <a:rPr lang="en-US" altLang="vi-VN" sz="1600" dirty="0" smtClean="0">
                <a:solidFill>
                  <a:srgbClr val="FF0000"/>
                </a:solidFill>
              </a:rPr>
              <a:t>, </a:t>
            </a:r>
            <a:r>
              <a:rPr lang="en-US" altLang="vi-VN" sz="1600" dirty="0" err="1" smtClean="0">
                <a:solidFill>
                  <a:srgbClr val="FF0000"/>
                </a:solidFill>
              </a:rPr>
              <a:t>gọi</a:t>
            </a:r>
            <a:r>
              <a:rPr lang="en-US" altLang="vi-VN" sz="1600" dirty="0" smtClean="0">
                <a:solidFill>
                  <a:srgbClr val="FF0000"/>
                </a:solidFill>
              </a:rPr>
              <a:t> </a:t>
            </a:r>
            <a:r>
              <a:rPr lang="en-US" altLang="vi-VN" sz="1600" dirty="0" err="1" smtClean="0">
                <a:solidFill>
                  <a:srgbClr val="FF0000"/>
                </a:solidFill>
              </a:rPr>
              <a:t>người</a:t>
            </a:r>
            <a:r>
              <a:rPr lang="en-US" altLang="vi-VN" sz="1600" dirty="0" smtClean="0">
                <a:solidFill>
                  <a:srgbClr val="FF0000"/>
                </a:solidFill>
              </a:rPr>
              <a:t> </a:t>
            </a:r>
            <a:r>
              <a:rPr lang="en-US" altLang="vi-VN" sz="1600" dirty="0" err="1" smtClean="0">
                <a:solidFill>
                  <a:srgbClr val="FF0000"/>
                </a:solidFill>
              </a:rPr>
              <a:t>bán</a:t>
            </a:r>
            <a:endParaRPr lang="en-US" altLang="vi-VN" sz="1600" dirty="0" smtClean="0">
              <a:solidFill>
                <a:srgbClr val="FF0000"/>
              </a:solidFill>
            </a:endParaRPr>
          </a:p>
          <a:p>
            <a:pPr marL="342900" indent="-342900" algn="just">
              <a:buAutoNum type="arabicPeriod" startAt="2"/>
            </a:pPr>
            <a:r>
              <a:rPr lang="en-US" altLang="vi-VN" sz="1600" dirty="0" err="1" smtClean="0">
                <a:solidFill>
                  <a:srgbClr val="FF0000"/>
                </a:solidFill>
              </a:rPr>
              <a:t>Tạo</a:t>
            </a:r>
            <a:r>
              <a:rPr lang="en-US" altLang="vi-VN" sz="1600" dirty="0" smtClean="0">
                <a:solidFill>
                  <a:srgbClr val="FF0000"/>
                </a:solidFill>
              </a:rPr>
              <a:t>, </a:t>
            </a:r>
            <a:r>
              <a:rPr lang="en-US" altLang="vi-VN" sz="1600" dirty="0" err="1" smtClean="0">
                <a:solidFill>
                  <a:srgbClr val="FF0000"/>
                </a:solidFill>
              </a:rPr>
              <a:t>xóa</a:t>
            </a:r>
            <a:r>
              <a:rPr lang="en-US" altLang="vi-VN" sz="1600" dirty="0" smtClean="0">
                <a:solidFill>
                  <a:srgbClr val="FF0000"/>
                </a:solidFill>
              </a:rPr>
              <a:t>, </a:t>
            </a:r>
            <a:r>
              <a:rPr lang="en-US" altLang="vi-VN" sz="1600" dirty="0" err="1" smtClean="0">
                <a:solidFill>
                  <a:srgbClr val="FF0000"/>
                </a:solidFill>
              </a:rPr>
              <a:t>kích</a:t>
            </a:r>
            <a:r>
              <a:rPr lang="en-US" altLang="vi-VN" sz="1600" dirty="0" smtClean="0">
                <a:solidFill>
                  <a:srgbClr val="FF0000"/>
                </a:solidFill>
              </a:rPr>
              <a:t> </a:t>
            </a:r>
            <a:r>
              <a:rPr lang="en-US" altLang="vi-VN" sz="1600" dirty="0" err="1" smtClean="0">
                <a:solidFill>
                  <a:srgbClr val="FF0000"/>
                </a:solidFill>
              </a:rPr>
              <a:t>hoạt</a:t>
            </a:r>
            <a:r>
              <a:rPr lang="en-US" altLang="vi-VN" sz="1600" dirty="0" smtClean="0">
                <a:solidFill>
                  <a:srgbClr val="FF0000"/>
                </a:solidFill>
              </a:rPr>
              <a:t> </a:t>
            </a:r>
            <a:r>
              <a:rPr lang="en-US" altLang="vi-VN" sz="1600" dirty="0" err="1" smtClean="0">
                <a:solidFill>
                  <a:srgbClr val="FF0000"/>
                </a:solidFill>
              </a:rPr>
              <a:t>lại</a:t>
            </a:r>
            <a:r>
              <a:rPr lang="en-US" altLang="vi-VN" sz="1600" dirty="0" smtClean="0">
                <a:solidFill>
                  <a:srgbClr val="FF0000"/>
                </a:solidFill>
              </a:rPr>
              <a:t> </a:t>
            </a:r>
            <a:r>
              <a:rPr lang="en-US" altLang="vi-VN" sz="1600" dirty="0" err="1" smtClean="0">
                <a:solidFill>
                  <a:srgbClr val="FF0000"/>
                </a:solidFill>
              </a:rPr>
              <a:t>đối</a:t>
            </a:r>
            <a:r>
              <a:rPr lang="en-US" altLang="vi-VN" sz="1600" dirty="0" smtClean="0">
                <a:solidFill>
                  <a:srgbClr val="FF0000"/>
                </a:solidFill>
              </a:rPr>
              <a:t> </a:t>
            </a:r>
            <a:r>
              <a:rPr lang="en-US" altLang="vi-VN" sz="1600" dirty="0" err="1" smtClean="0">
                <a:solidFill>
                  <a:srgbClr val="FF0000"/>
                </a:solidFill>
              </a:rPr>
              <a:t>tượng</a:t>
            </a:r>
            <a:endParaRPr lang="en-US" altLang="vi-VN" sz="1600" dirty="0">
              <a:solidFill>
                <a:srgbClr val="FF0000"/>
              </a:solidFill>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ChangeArrowheads="1"/>
          </p:cNvSpPr>
          <p:nvPr/>
        </p:nvSpPr>
        <p:spPr bwMode="auto">
          <a:xfrm>
            <a:off x="381000" y="1549400"/>
            <a:ext cx="8229600"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buFont typeface="Arial" panose="020B0604020202020204" pitchFamily="34" charset="0"/>
              <a:buChar char="•"/>
            </a:pPr>
            <a:endParaRPr lang="vi-VN" altLang="vi-VN" sz="2400">
              <a:solidFill>
                <a:srgbClr val="0000CC"/>
              </a:solidFill>
            </a:endParaRPr>
          </a:p>
        </p:txBody>
      </p:sp>
      <p:pic>
        <p:nvPicPr>
          <p:cNvPr id="100355"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6"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100357"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Thế hệ thứ 3 của RPC</a:t>
            </a:r>
          </a:p>
        </p:txBody>
      </p:sp>
      <p:sp>
        <p:nvSpPr>
          <p:cNvPr id="8" name="Rectangle 3"/>
          <p:cNvSpPr>
            <a:spLocks noChangeArrowheads="1"/>
          </p:cNvSpPr>
          <p:nvPr/>
        </p:nvSpPr>
        <p:spPr bwMode="auto">
          <a:xfrm>
            <a:off x="381000" y="1524000"/>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3038" indent="-173038" algn="l" eaLnBrk="1" hangingPunct="1">
              <a:buFont typeface="Arial" pitchFamily="34" charset="0"/>
              <a:buChar char="•"/>
              <a:defRPr/>
            </a:pPr>
            <a:r>
              <a:rPr lang="en-US" sz="2400" dirty="0">
                <a:latin typeface="Arial" charset="0"/>
                <a:ea typeface="ＭＳ Ｐゴシック" pitchFamily="34" charset="-128"/>
              </a:rPr>
              <a:t> </a:t>
            </a:r>
            <a:r>
              <a:rPr lang="en-US" sz="2400" b="1" dirty="0" err="1">
                <a:latin typeface="Arial" charset="0"/>
                <a:ea typeface="ＭＳ Ｐゴシック" pitchFamily="34" charset="-128"/>
              </a:rPr>
              <a:t>Hỗ</a:t>
            </a:r>
            <a:r>
              <a:rPr lang="en-US" sz="2400" b="1" dirty="0">
                <a:latin typeface="Arial" charset="0"/>
                <a:ea typeface="ＭＳ Ｐゴシック" pitchFamily="34" charset="-128"/>
              </a:rPr>
              <a:t> </a:t>
            </a:r>
            <a:r>
              <a:rPr lang="en-US" sz="2400" b="1" dirty="0" err="1">
                <a:latin typeface="Arial" charset="0"/>
                <a:ea typeface="ＭＳ Ｐゴシック" pitchFamily="34" charset="-128"/>
              </a:rPr>
              <a:t>trợ</a:t>
            </a:r>
            <a:r>
              <a:rPr lang="en-US" sz="2400" b="1" dirty="0">
                <a:latin typeface="Arial" charset="0"/>
                <a:ea typeface="ＭＳ Ｐゴシック" pitchFamily="34" charset="-128"/>
              </a:rPr>
              <a:t> </a:t>
            </a:r>
            <a:r>
              <a:rPr lang="en-US" sz="2400" b="1" dirty="0" err="1">
                <a:latin typeface="Arial" charset="0"/>
                <a:ea typeface="ＭＳ Ｐゴシック" pitchFamily="34" charset="-128"/>
              </a:rPr>
              <a:t>cho</a:t>
            </a:r>
            <a:r>
              <a:rPr lang="en-US" sz="2400" b="1" dirty="0">
                <a:latin typeface="Arial" charset="0"/>
                <a:ea typeface="ＭＳ Ｐゴシック" pitchFamily="34" charset="-128"/>
              </a:rPr>
              <a:t> </a:t>
            </a:r>
            <a:r>
              <a:rPr lang="en-US" sz="2400" b="1" dirty="0" err="1">
                <a:latin typeface="Arial" charset="0"/>
                <a:ea typeface="ＭＳ Ｐゴシック" pitchFamily="34" charset="-128"/>
              </a:rPr>
              <a:t>phát</a:t>
            </a:r>
            <a:r>
              <a:rPr lang="en-US" sz="2400" b="1" dirty="0">
                <a:latin typeface="Arial" charset="0"/>
                <a:ea typeface="ＭＳ Ｐゴシック" pitchFamily="34" charset="-128"/>
              </a:rPr>
              <a:t> </a:t>
            </a:r>
            <a:r>
              <a:rPr lang="en-US" sz="2400" b="1" dirty="0" err="1">
                <a:latin typeface="Arial" charset="0"/>
                <a:ea typeface="ＭＳ Ｐゴシック" pitchFamily="34" charset="-128"/>
              </a:rPr>
              <a:t>triển</a:t>
            </a:r>
            <a:r>
              <a:rPr lang="en-US" sz="2400" b="1" dirty="0">
                <a:latin typeface="Arial" charset="0"/>
                <a:ea typeface="ＭＳ Ｐゴシック" pitchFamily="34" charset="-128"/>
              </a:rPr>
              <a:t> </a:t>
            </a:r>
            <a:r>
              <a:rPr lang="en-US" sz="2400" b="1" dirty="0" err="1">
                <a:latin typeface="Arial" charset="0"/>
                <a:ea typeface="ＭＳ Ｐゴシック" pitchFamily="34" charset="-128"/>
              </a:rPr>
              <a:t>dịch</a:t>
            </a:r>
            <a:r>
              <a:rPr lang="en-US" sz="2400" b="1" dirty="0">
                <a:latin typeface="Arial" charset="0"/>
                <a:ea typeface="ＭＳ Ｐゴシック" pitchFamily="34" charset="-128"/>
              </a:rPr>
              <a:t> </a:t>
            </a:r>
            <a:r>
              <a:rPr lang="en-US" sz="2400" b="1" dirty="0" err="1">
                <a:latin typeface="Arial" charset="0"/>
                <a:ea typeface="ＭＳ Ｐゴシック" pitchFamily="34" charset="-128"/>
              </a:rPr>
              <a:t>vụ</a:t>
            </a:r>
            <a:r>
              <a:rPr lang="en-US" sz="2400" b="1" dirty="0">
                <a:latin typeface="Arial" charset="0"/>
                <a:ea typeface="ＭＳ Ｐゴシック" pitchFamily="34" charset="-128"/>
              </a:rPr>
              <a:t> Web</a:t>
            </a:r>
          </a:p>
          <a:p>
            <a:pPr algn="l" eaLnBrk="1" hangingPunct="1">
              <a:defRPr/>
            </a:pPr>
            <a:r>
              <a:rPr lang="en-US" sz="2400" dirty="0">
                <a:latin typeface="Arial" charset="0"/>
                <a:ea typeface="ＭＳ Ｐゴシック" pitchFamily="34" charset="-128"/>
              </a:rPr>
              <a:t>  - XML RPC</a:t>
            </a:r>
          </a:p>
          <a:p>
            <a:pPr algn="l" eaLnBrk="1" hangingPunct="1">
              <a:defRPr/>
            </a:pPr>
            <a:r>
              <a:rPr lang="en-US" sz="2400" dirty="0">
                <a:latin typeface="Arial" charset="0"/>
                <a:ea typeface="ＭＳ Ｐゴシック" pitchFamily="34" charset="-128"/>
              </a:rPr>
              <a:t>  - SOAP</a:t>
            </a:r>
          </a:p>
          <a:p>
            <a:pPr algn="l" eaLnBrk="1" hangingPunct="1">
              <a:defRPr/>
            </a:pPr>
            <a:r>
              <a:rPr lang="en-US" sz="2400" dirty="0">
                <a:latin typeface="Arial" charset="0"/>
                <a:ea typeface="ＭＳ Ｐゴシック" pitchFamily="34" charset="-128"/>
              </a:rPr>
              <a:t>  - Web Services and WSDL</a:t>
            </a:r>
          </a:p>
          <a:p>
            <a:pPr algn="l" eaLnBrk="1" hangingPunct="1">
              <a:defRPr/>
            </a:pPr>
            <a:r>
              <a:rPr lang="en-US" sz="2400" dirty="0">
                <a:latin typeface="Arial" charset="0"/>
                <a:ea typeface="ＭＳ Ｐゴシック" pitchFamily="34" charset="-128"/>
              </a:rPr>
              <a:t>  - Microsoft .NET Remoting</a:t>
            </a:r>
          </a:p>
          <a:p>
            <a:pPr algn="l" eaLnBrk="1" hangingPunct="1">
              <a:defRPr/>
            </a:pPr>
            <a:r>
              <a:rPr lang="en-US" sz="2400" dirty="0">
                <a:latin typeface="Arial" charset="0"/>
                <a:ea typeface="ＭＳ Ｐゴシック" pitchFamily="34" charset="-128"/>
              </a:rPr>
              <a:t>  - .NET Web Services</a:t>
            </a:r>
          </a:p>
          <a:p>
            <a:pPr algn="l" eaLnBrk="1" hangingPunct="1">
              <a:defRPr/>
            </a:pPr>
            <a:r>
              <a:rPr lang="en-US" sz="2400" dirty="0">
                <a:latin typeface="Arial" charset="0"/>
                <a:ea typeface="ＭＳ Ｐゴシック" pitchFamily="34" charset="-128"/>
              </a:rPr>
              <a:t>  - Web Service</a:t>
            </a:r>
          </a:p>
          <a:p>
            <a:pPr algn="l" eaLnBrk="1" hangingPunct="1">
              <a:defRPr/>
            </a:pPr>
            <a:r>
              <a:rPr lang="en-US" sz="2400" dirty="0">
                <a:latin typeface="Arial" charset="0"/>
                <a:ea typeface="ＭＳ Ｐゴシック" pitchFamily="34" charset="-128"/>
              </a:rPr>
              <a:t>  - </a:t>
            </a:r>
            <a:r>
              <a:rPr lang="en-US" sz="2400" dirty="0" smtClean="0">
                <a:solidFill>
                  <a:srgbClr val="FF0000"/>
                </a:solidFill>
                <a:latin typeface="Arial" charset="0"/>
                <a:ea typeface="ＭＳ Ｐゴシック" pitchFamily="34" charset="-128"/>
              </a:rPr>
              <a:t>AJAX</a:t>
            </a:r>
            <a:endParaRPr lang="en-US" sz="2400" dirty="0">
              <a:solidFill>
                <a:srgbClr val="FF0000"/>
              </a:solidFill>
              <a:latin typeface="Arial" charset="0"/>
              <a:ea typeface="ＭＳ Ｐゴシック" pitchFamily="34" charset="-128"/>
            </a:endParaRPr>
          </a:p>
          <a:p>
            <a:pPr algn="l" eaLnBrk="1" hangingPunct="1">
              <a:defRPr/>
            </a:pPr>
            <a:r>
              <a:rPr lang="en-US" sz="2400" dirty="0">
                <a:solidFill>
                  <a:srgbClr val="FF0000"/>
                </a:solidFill>
                <a:latin typeface="Arial" charset="0"/>
                <a:ea typeface="ＭＳ Ｐゴシック" pitchFamily="34" charset="-128"/>
              </a:rPr>
              <a:t>  - REST v.v...</a:t>
            </a:r>
          </a:p>
          <a:p>
            <a:pPr algn="l">
              <a:defRPr/>
            </a:pPr>
            <a:endParaRPr lang="en-US" sz="2400" dirty="0">
              <a:latin typeface="Arial" charset="0"/>
            </a:endParaRPr>
          </a:p>
        </p:txBody>
      </p:sp>
      <p:sp>
        <p:nvSpPr>
          <p:cNvPr id="100359"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 -  Thế hệ 3</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p:cNvSpPr>
            <a:spLocks noChangeArrowheads="1"/>
          </p:cNvSpPr>
          <p:nvPr/>
        </p:nvSpPr>
        <p:spPr bwMode="auto">
          <a:xfrm>
            <a:off x="381000" y="1549400"/>
            <a:ext cx="8229600"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buFont typeface="Arial" panose="020B0604020202020204" pitchFamily="34" charset="0"/>
              <a:buChar char="•"/>
            </a:pPr>
            <a:endParaRPr lang="vi-VN" altLang="vi-VN" sz="2400">
              <a:solidFill>
                <a:srgbClr val="0000CC"/>
              </a:solidFill>
            </a:endParaRPr>
          </a:p>
        </p:txBody>
      </p:sp>
      <p:pic>
        <p:nvPicPr>
          <p:cNvPr id="101379"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0"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101381"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ea typeface="ＭＳ Ｐゴシック" panose="020B0600070205080204" pitchFamily="34" charset="-128"/>
              </a:rPr>
              <a:t>Web Service</a:t>
            </a:r>
            <a:endParaRPr lang="en-US" altLang="vi-VN" sz="2400" b="1">
              <a:solidFill>
                <a:srgbClr val="C00000"/>
              </a:solidFill>
            </a:endParaRPr>
          </a:p>
        </p:txBody>
      </p:sp>
      <p:sp>
        <p:nvSpPr>
          <p:cNvPr id="8" name="Rectangle 3"/>
          <p:cNvSpPr>
            <a:spLocks noChangeArrowheads="1"/>
          </p:cNvSpPr>
          <p:nvPr/>
        </p:nvSpPr>
        <p:spPr bwMode="auto">
          <a:xfrm>
            <a:off x="381000" y="1524000"/>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3038" indent="-173038" algn="l" eaLnBrk="1" hangingPunct="1">
              <a:buFont typeface="Arial" pitchFamily="34" charset="0"/>
              <a:buChar char="•"/>
              <a:defRPr/>
            </a:pPr>
            <a:r>
              <a:rPr lang="en-US" sz="2400" b="1">
                <a:latin typeface="Arial" charset="0"/>
                <a:ea typeface="ＭＳ Ｐゴシック" pitchFamily="34" charset="-128"/>
              </a:rPr>
              <a:t> Khái niệm</a:t>
            </a:r>
          </a:p>
          <a:p>
            <a:pPr algn="just" eaLnBrk="1" hangingPunct="1">
              <a:defRPr/>
            </a:pPr>
            <a:r>
              <a:rPr lang="en-US" sz="2400">
                <a:latin typeface="Arial" charset="0"/>
                <a:ea typeface="ＭＳ Ｐゴシック" pitchFamily="34" charset="-128"/>
              </a:rPr>
              <a:t>- W</a:t>
            </a:r>
            <a:r>
              <a:rPr lang="en-US" sz="2400">
                <a:latin typeface="Arial" charset="0"/>
              </a:rPr>
              <a:t>eb service là một ứng dụng, một tiện ích mà các nhà phát triển muốn cung cấp rộng rãi cho nhiểu người, nhiều tổ chức có thể sử dụng</a:t>
            </a:r>
          </a:p>
          <a:p>
            <a:pPr algn="just" eaLnBrk="1" hangingPunct="1">
              <a:defRPr/>
            </a:pPr>
            <a:r>
              <a:rPr lang="en-US" sz="2400">
                <a:latin typeface="Arial" charset="0"/>
                <a:ea typeface="ＭＳ Ｐゴシック" pitchFamily="34" charset="-128"/>
              </a:rPr>
              <a:t>- Ứ</a:t>
            </a:r>
            <a:r>
              <a:rPr lang="en-US" sz="2400">
                <a:latin typeface="Arial" charset="0"/>
              </a:rPr>
              <a:t>ng dụng chạy trên nền web, điều khác biệt so với các ứng dụng Web bình thường khác là khách hàng hay client của các Web Service không chỉ là trình duyệt Web (web browser) mà còn có thể là những ứng dụng chạy trên máy tính cá nhân (desktop) hay trên các thiết bị di động (mobile device).</a:t>
            </a:r>
          </a:p>
          <a:p>
            <a:pPr algn="l" eaLnBrk="1" hangingPunct="1">
              <a:defRPr/>
            </a:pPr>
            <a:endParaRPr lang="en-US" sz="2400">
              <a:latin typeface="Arial" charset="0"/>
              <a:ea typeface="ＭＳ Ｐゴシック" pitchFamily="34" charset="-128"/>
            </a:endParaRPr>
          </a:p>
          <a:p>
            <a:pPr marL="342900" indent="-342900" algn="l">
              <a:buFont typeface="Arial" pitchFamily="34" charset="0"/>
              <a:buChar char="•"/>
              <a:defRPr/>
            </a:pPr>
            <a:endParaRPr lang="en-US" sz="2400">
              <a:latin typeface="Arial" charset="0"/>
            </a:endParaRPr>
          </a:p>
        </p:txBody>
      </p:sp>
      <p:sp>
        <p:nvSpPr>
          <p:cNvPr id="101383"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ChangeArrowheads="1"/>
          </p:cNvSpPr>
          <p:nvPr/>
        </p:nvSpPr>
        <p:spPr bwMode="auto">
          <a:xfrm>
            <a:off x="381000" y="1549400"/>
            <a:ext cx="8229600"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buFont typeface="Arial" panose="020B0604020202020204" pitchFamily="34" charset="0"/>
              <a:buChar char="•"/>
            </a:pPr>
            <a:endParaRPr lang="vi-VN" altLang="vi-VN" sz="2400">
              <a:solidFill>
                <a:srgbClr val="0000CC"/>
              </a:solidFill>
            </a:endParaRPr>
          </a:p>
        </p:txBody>
      </p:sp>
      <p:pic>
        <p:nvPicPr>
          <p:cNvPr id="102403"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4"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102405"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ea typeface="ＭＳ Ｐゴシック" panose="020B0600070205080204" pitchFamily="34" charset="-128"/>
              </a:rPr>
              <a:t>Web Service</a:t>
            </a:r>
            <a:endParaRPr lang="en-US" altLang="vi-VN" sz="2400" b="1">
              <a:solidFill>
                <a:srgbClr val="C00000"/>
              </a:solidFill>
            </a:endParaRPr>
          </a:p>
        </p:txBody>
      </p:sp>
      <p:sp>
        <p:nvSpPr>
          <p:cNvPr id="8" name="Rectangle 3"/>
          <p:cNvSpPr>
            <a:spLocks noChangeArrowheads="1"/>
          </p:cNvSpPr>
          <p:nvPr/>
        </p:nvSpPr>
        <p:spPr bwMode="auto">
          <a:xfrm>
            <a:off x="381000" y="1524000"/>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3038" indent="-173038" algn="l" eaLnBrk="1" hangingPunct="1">
              <a:buFont typeface="Arial" pitchFamily="34" charset="0"/>
              <a:buChar char="•"/>
              <a:defRPr/>
            </a:pPr>
            <a:r>
              <a:rPr lang="en-US" sz="2400" b="1">
                <a:latin typeface="Arial" charset="0"/>
              </a:rPr>
              <a:t>Đặc điểm</a:t>
            </a:r>
            <a:endParaRPr lang="en-US" sz="2400" b="1">
              <a:latin typeface="Arial" charset="0"/>
              <a:ea typeface="ＭＳ Ｐゴシック" pitchFamily="34" charset="-128"/>
            </a:endParaRPr>
          </a:p>
          <a:p>
            <a:pPr algn="just" eaLnBrk="1" hangingPunct="1">
              <a:defRPr/>
            </a:pPr>
            <a:r>
              <a:rPr lang="en-US" sz="2400">
                <a:latin typeface="Arial" charset="0"/>
                <a:ea typeface="ＭＳ Ｐゴシック" pitchFamily="34" charset="-128"/>
              </a:rPr>
              <a:t>- D</a:t>
            </a:r>
            <a:r>
              <a:rPr lang="en-US" sz="2400">
                <a:latin typeface="Arial" charset="0"/>
              </a:rPr>
              <a:t>ịch vụ Web có khả năng tương tác với các hệ thống khác thông qua một giao diện chung được mô tả bằng XML. </a:t>
            </a:r>
          </a:p>
          <a:p>
            <a:pPr algn="just" eaLnBrk="1" hangingPunct="1">
              <a:defRPr/>
            </a:pPr>
            <a:r>
              <a:rPr lang="en-US" sz="2400">
                <a:latin typeface="Arial" charset="0"/>
              </a:rPr>
              <a:t>- Dịch vụ Web cho phép client và server tương tác được với nhau ngay cả trong những môi trường khác nhau. </a:t>
            </a:r>
          </a:p>
          <a:p>
            <a:pPr algn="just" eaLnBrk="1" hangingPunct="1">
              <a:defRPr/>
            </a:pPr>
            <a:r>
              <a:rPr lang="en-US" sz="2400">
                <a:latin typeface="Arial" charset="0"/>
              </a:rPr>
              <a:t>- Nó có thể được triển khai bởi một phần mềm ứng dụng phía server ví dụ như PHP, Java, Oracle Application server hay Microsoft.NET…</a:t>
            </a:r>
          </a:p>
        </p:txBody>
      </p:sp>
      <p:sp>
        <p:nvSpPr>
          <p:cNvPr id="102407"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ChangeArrowheads="1"/>
          </p:cNvSpPr>
          <p:nvPr/>
        </p:nvSpPr>
        <p:spPr bwMode="auto">
          <a:xfrm>
            <a:off x="381000" y="1549400"/>
            <a:ext cx="8229600"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buFont typeface="Arial" panose="020B0604020202020204" pitchFamily="34" charset="0"/>
              <a:buChar char="•"/>
            </a:pPr>
            <a:endParaRPr lang="vi-VN" altLang="vi-VN" sz="2400">
              <a:solidFill>
                <a:srgbClr val="0000CC"/>
              </a:solidFill>
            </a:endParaRPr>
          </a:p>
        </p:txBody>
      </p:sp>
      <p:pic>
        <p:nvPicPr>
          <p:cNvPr id="103427"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8"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103429"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ea typeface="ＭＳ Ｐゴシック" panose="020B0600070205080204" pitchFamily="34" charset="-128"/>
              </a:rPr>
              <a:t>Web Service</a:t>
            </a:r>
            <a:endParaRPr lang="en-US" altLang="vi-VN" sz="2400" b="1">
              <a:solidFill>
                <a:srgbClr val="C00000"/>
              </a:solidFill>
            </a:endParaRPr>
          </a:p>
        </p:txBody>
      </p:sp>
      <p:sp>
        <p:nvSpPr>
          <p:cNvPr id="8" name="Rectangle 3"/>
          <p:cNvSpPr>
            <a:spLocks noChangeArrowheads="1"/>
          </p:cNvSpPr>
          <p:nvPr/>
        </p:nvSpPr>
        <p:spPr bwMode="auto">
          <a:xfrm>
            <a:off x="381000" y="1524000"/>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3038" indent="-173038" algn="l" eaLnBrk="1" hangingPunct="1">
              <a:buFont typeface="Arial" pitchFamily="34" charset="0"/>
              <a:buChar char="•"/>
              <a:defRPr/>
            </a:pPr>
            <a:r>
              <a:rPr lang="en-US" sz="2400" b="1">
                <a:latin typeface="Arial" charset="0"/>
                <a:ea typeface="ＭＳ Ｐゴシック" pitchFamily="34" charset="-128"/>
              </a:rPr>
              <a:t>Ưu điểm</a:t>
            </a:r>
          </a:p>
          <a:p>
            <a:pPr algn="just">
              <a:defRPr/>
            </a:pPr>
            <a:r>
              <a:rPr lang="en-US" sz="2400">
                <a:latin typeface="Arial" charset="0"/>
              </a:rPr>
              <a:t>- Dịch vụ Web cung cấp khả năng hoạt động rộng lớn và linh hoạt với các ứng dụng phần mềm khác nhau chạy trên những nền tảng khác nhau.</a:t>
            </a:r>
          </a:p>
          <a:p>
            <a:pPr algn="just">
              <a:defRPr/>
            </a:pPr>
            <a:r>
              <a:rPr lang="en-US" sz="2400">
                <a:latin typeface="Arial" charset="0"/>
              </a:rPr>
              <a:t>- Nền tảng của Web Service là công nghệ XML. Hầu hết các hệ thống đều thể đọc và “hiểu” được tập tin XML.</a:t>
            </a:r>
          </a:p>
          <a:p>
            <a:pPr algn="just">
              <a:defRPr/>
            </a:pPr>
            <a:r>
              <a:rPr lang="en-US" sz="2400">
                <a:latin typeface="Arial" charset="0"/>
              </a:rPr>
              <a:t>- Tạo mối quan hệ tương tác lẫn nhau và mềm dẻo giữa các thành phần trong hệ thống, dễ dàng cho việc phát triển các ứng dụng phân tán.</a:t>
            </a:r>
          </a:p>
          <a:p>
            <a:pPr algn="just">
              <a:defRPr/>
            </a:pPr>
            <a:r>
              <a:rPr lang="en-US" sz="2400">
                <a:latin typeface="Arial" charset="0"/>
              </a:rPr>
              <a:t>- Ở góc độ doanh nghiệp, web service là một công nghệ phục vụ rất tốt trong việc quảng bá dịch vụ của mình cho đa dạng khách hàng.</a:t>
            </a:r>
          </a:p>
          <a:p>
            <a:pPr algn="l" eaLnBrk="1" hangingPunct="1">
              <a:defRPr/>
            </a:pPr>
            <a:endParaRPr lang="en-US" sz="2400">
              <a:latin typeface="Arial" charset="0"/>
            </a:endParaRPr>
          </a:p>
        </p:txBody>
      </p:sp>
      <p:sp>
        <p:nvSpPr>
          <p:cNvPr id="103431"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ChangeArrowheads="1"/>
          </p:cNvSpPr>
          <p:nvPr/>
        </p:nvSpPr>
        <p:spPr bwMode="auto">
          <a:xfrm>
            <a:off x="381000" y="1549400"/>
            <a:ext cx="8229600"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buFont typeface="Arial" panose="020B0604020202020204" pitchFamily="34" charset="0"/>
              <a:buChar char="•"/>
            </a:pPr>
            <a:endParaRPr lang="vi-VN" altLang="vi-VN" sz="2400">
              <a:solidFill>
                <a:srgbClr val="0000CC"/>
              </a:solidFill>
            </a:endParaRPr>
          </a:p>
        </p:txBody>
      </p:sp>
      <p:pic>
        <p:nvPicPr>
          <p:cNvPr id="104451"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2"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104453"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ea typeface="ＭＳ Ｐゴシック" panose="020B0600070205080204" pitchFamily="34" charset="-128"/>
              </a:rPr>
              <a:t>Web Service</a:t>
            </a:r>
            <a:endParaRPr lang="en-US" altLang="vi-VN" sz="2400" b="1">
              <a:solidFill>
                <a:srgbClr val="C00000"/>
              </a:solidFill>
            </a:endParaRPr>
          </a:p>
        </p:txBody>
      </p:sp>
      <p:sp>
        <p:nvSpPr>
          <p:cNvPr id="8" name="Rectangle 3"/>
          <p:cNvSpPr>
            <a:spLocks noChangeArrowheads="1"/>
          </p:cNvSpPr>
          <p:nvPr/>
        </p:nvSpPr>
        <p:spPr bwMode="auto">
          <a:xfrm>
            <a:off x="381000" y="1524000"/>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3038" indent="-173038" algn="l" eaLnBrk="1" hangingPunct="1">
              <a:buFont typeface="Arial" pitchFamily="34" charset="0"/>
              <a:buChar char="•"/>
              <a:defRPr/>
            </a:pPr>
            <a:r>
              <a:rPr lang="en-US" sz="2400" b="1">
                <a:latin typeface="Arial" charset="0"/>
                <a:ea typeface="ＭＳ Ｐゴシック" pitchFamily="34" charset="-128"/>
              </a:rPr>
              <a:t> Hạn chế</a:t>
            </a:r>
          </a:p>
          <a:p>
            <a:pPr algn="just">
              <a:defRPr/>
            </a:pPr>
            <a:r>
              <a:rPr lang="en-US" sz="2400">
                <a:latin typeface="Arial" charset="0"/>
              </a:rPr>
              <a:t>- Có quá nhiều chuẩn cho dịch vụ Web khiến người dùng khó nắm bắt và nhá phát triển</a:t>
            </a:r>
          </a:p>
          <a:p>
            <a:pPr marL="342900" indent="-342900" algn="just">
              <a:buFontTx/>
              <a:buChar char="-"/>
              <a:defRPr/>
            </a:pPr>
            <a:r>
              <a:rPr lang="en-US" sz="2400">
                <a:latin typeface="Arial" charset="0"/>
              </a:rPr>
              <a:t>An toàn và bảo mật thông tin là một vấn đề nan giải của web service.</a:t>
            </a:r>
          </a:p>
          <a:p>
            <a:pPr algn="just">
              <a:defRPr/>
            </a:pPr>
            <a:r>
              <a:rPr lang="en-US" sz="2400">
                <a:latin typeface="Arial" charset="0"/>
              </a:rPr>
              <a:t>- Có nhiều vấn đề về các tác vụ đòi hỏi transaction (ví dụ như chuyển tiền qua lại giữa các ngân hàng) chưa được giải quyết hoàn chỉnh.</a:t>
            </a:r>
          </a:p>
          <a:p>
            <a:pPr algn="just">
              <a:defRPr/>
            </a:pPr>
            <a:r>
              <a:rPr lang="en-US" sz="2400">
                <a:latin typeface="Arial" charset="0"/>
              </a:rPr>
              <a:t>- Tốc độ thực thi (performance) của web service phụ thuộc rất nhiều vào tốc độ đường truyền Internet và nhìn chung các web service thực thi chậm hơn các ứng dụng bình thường khác.</a:t>
            </a:r>
          </a:p>
          <a:p>
            <a:pPr algn="just">
              <a:defRPr/>
            </a:pPr>
            <a:endParaRPr lang="en-US" sz="2400">
              <a:latin typeface="Arial" charset="0"/>
            </a:endParaRPr>
          </a:p>
        </p:txBody>
      </p:sp>
      <p:sp>
        <p:nvSpPr>
          <p:cNvPr id="104455"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3"/>
          <p:cNvSpPr>
            <a:spLocks noChangeArrowheads="1"/>
          </p:cNvSpPr>
          <p:nvPr/>
        </p:nvSpPr>
        <p:spPr bwMode="auto">
          <a:xfrm>
            <a:off x="381000" y="1549400"/>
            <a:ext cx="8229600"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buFont typeface="Arial" panose="020B0604020202020204" pitchFamily="34" charset="0"/>
              <a:buChar char="•"/>
            </a:pPr>
            <a:endParaRPr lang="vi-VN" altLang="vi-VN" sz="2400">
              <a:solidFill>
                <a:srgbClr val="0000CC"/>
              </a:solidFill>
            </a:endParaRPr>
          </a:p>
        </p:txBody>
      </p:sp>
      <p:pic>
        <p:nvPicPr>
          <p:cNvPr id="105475"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6"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105477"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ea typeface="ＭＳ Ｐゴシック" panose="020B0600070205080204" pitchFamily="34" charset="-128"/>
              </a:rPr>
              <a:t>Web Service</a:t>
            </a:r>
            <a:endParaRPr lang="en-US" altLang="vi-VN" sz="2400" b="1">
              <a:solidFill>
                <a:srgbClr val="C00000"/>
              </a:solidFill>
            </a:endParaRPr>
          </a:p>
        </p:txBody>
      </p:sp>
      <p:sp>
        <p:nvSpPr>
          <p:cNvPr id="8" name="Rectangle 3"/>
          <p:cNvSpPr>
            <a:spLocks noChangeArrowheads="1"/>
          </p:cNvSpPr>
          <p:nvPr/>
        </p:nvSpPr>
        <p:spPr bwMode="auto">
          <a:xfrm>
            <a:off x="381000" y="1524000"/>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3038" indent="-173038" algn="l" eaLnBrk="1" hangingPunct="1">
              <a:buFont typeface="Arial" pitchFamily="34" charset="0"/>
              <a:buChar char="•"/>
              <a:defRPr/>
            </a:pPr>
            <a:r>
              <a:rPr lang="en-US" sz="2400" b="1">
                <a:latin typeface="Arial" charset="0"/>
                <a:ea typeface="ＭＳ Ｐゴシック" pitchFamily="34" charset="-128"/>
              </a:rPr>
              <a:t> Hạn chế</a:t>
            </a:r>
          </a:p>
          <a:p>
            <a:pPr algn="just">
              <a:defRPr/>
            </a:pPr>
            <a:r>
              <a:rPr lang="en-US" sz="2400">
                <a:latin typeface="Arial" charset="0"/>
              </a:rPr>
              <a:t>- Vấn đề Quality of Service (QoS) còn chưa được đảm bảo, nhất lả khi web service bị rơi vào tình trạng quá tải (peak load) và có thể gây những thiệt hại lớn cho phía máy khách</a:t>
            </a:r>
          </a:p>
        </p:txBody>
      </p:sp>
      <p:sp>
        <p:nvSpPr>
          <p:cNvPr id="105479"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p:cNvSpPr>
            <a:spLocks noChangeArrowheads="1"/>
          </p:cNvSpPr>
          <p:nvPr/>
        </p:nvSpPr>
        <p:spPr bwMode="auto">
          <a:xfrm>
            <a:off x="381000" y="1549400"/>
            <a:ext cx="822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buFont typeface="Arial" panose="020B0604020202020204" pitchFamily="34" charset="0"/>
              <a:buChar char="•"/>
            </a:pPr>
            <a:endParaRPr lang="vi-VN" altLang="vi-VN" sz="2400">
              <a:solidFill>
                <a:srgbClr val="0000CC"/>
              </a:solidFill>
            </a:endParaRPr>
          </a:p>
        </p:txBody>
      </p:sp>
      <p:pic>
        <p:nvPicPr>
          <p:cNvPr id="106499"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0"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106501"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ea typeface="ＭＳ Ｐゴシック" panose="020B0600070205080204" pitchFamily="34" charset="-128"/>
              </a:rPr>
              <a:t>Web Service</a:t>
            </a:r>
            <a:endParaRPr lang="en-US" altLang="vi-VN" sz="2400" b="1">
              <a:solidFill>
                <a:srgbClr val="C00000"/>
              </a:solidFill>
            </a:endParaRPr>
          </a:p>
        </p:txBody>
      </p:sp>
      <p:sp>
        <p:nvSpPr>
          <p:cNvPr id="8" name="Rectangle 3"/>
          <p:cNvSpPr>
            <a:spLocks noChangeArrowheads="1"/>
          </p:cNvSpPr>
          <p:nvPr/>
        </p:nvSpPr>
        <p:spPr bwMode="auto">
          <a:xfrm>
            <a:off x="381000" y="1524000"/>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3038" indent="-173038" algn="l" eaLnBrk="1" hangingPunct="1">
              <a:buFont typeface="Arial" pitchFamily="34" charset="0"/>
              <a:buChar char="•"/>
              <a:defRPr/>
            </a:pPr>
            <a:r>
              <a:rPr lang="en-US" sz="2400" b="1">
                <a:latin typeface="Arial" charset="0"/>
                <a:ea typeface="ＭＳ Ｐゴシック" pitchFamily="34" charset="-128"/>
              </a:rPr>
              <a:t> Kiến trúc</a:t>
            </a:r>
          </a:p>
          <a:p>
            <a:pPr algn="just">
              <a:defRPr/>
            </a:pPr>
            <a:endParaRPr lang="en-US" sz="2400">
              <a:latin typeface="Arial" charset="0"/>
            </a:endParaRPr>
          </a:p>
        </p:txBody>
      </p:sp>
      <p:sp>
        <p:nvSpPr>
          <p:cNvPr id="106503"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a:t>
            </a:r>
          </a:p>
        </p:txBody>
      </p:sp>
      <p:pic>
        <p:nvPicPr>
          <p:cNvPr id="106504" name="Picture 2" descr="http://vioscom.com/uploads/assets/image/hinh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7825" y="1905000"/>
            <a:ext cx="5819775" cy="428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3"/>
          <p:cNvSpPr>
            <a:spLocks noChangeArrowheads="1"/>
          </p:cNvSpPr>
          <p:nvPr/>
        </p:nvSpPr>
        <p:spPr bwMode="auto">
          <a:xfrm>
            <a:off x="381000" y="1549400"/>
            <a:ext cx="822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buFont typeface="Arial" panose="020B0604020202020204" pitchFamily="34" charset="0"/>
              <a:buChar char="•"/>
            </a:pPr>
            <a:endParaRPr lang="vi-VN" altLang="vi-VN" sz="2400">
              <a:solidFill>
                <a:srgbClr val="0000CC"/>
              </a:solidFill>
            </a:endParaRPr>
          </a:p>
        </p:txBody>
      </p:sp>
      <p:pic>
        <p:nvPicPr>
          <p:cNvPr id="107523"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4"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107525"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ea typeface="ＭＳ Ｐゴシック" panose="020B0600070205080204" pitchFamily="34" charset="-128"/>
              </a:rPr>
              <a:t>Web Service</a:t>
            </a:r>
            <a:endParaRPr lang="en-US" altLang="vi-VN" sz="2400" b="1">
              <a:solidFill>
                <a:srgbClr val="C00000"/>
              </a:solidFill>
            </a:endParaRPr>
          </a:p>
        </p:txBody>
      </p:sp>
      <p:sp>
        <p:nvSpPr>
          <p:cNvPr id="8" name="Rectangle 3"/>
          <p:cNvSpPr>
            <a:spLocks noChangeArrowheads="1"/>
          </p:cNvSpPr>
          <p:nvPr/>
        </p:nvSpPr>
        <p:spPr bwMode="auto">
          <a:xfrm>
            <a:off x="381000" y="1524000"/>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3038" indent="-173038" algn="l" eaLnBrk="1" hangingPunct="1">
              <a:buFont typeface="Arial" pitchFamily="34" charset="0"/>
              <a:buChar char="•"/>
              <a:defRPr/>
            </a:pPr>
            <a:r>
              <a:rPr lang="en-US" sz="2400" b="1" dirty="0">
                <a:latin typeface="Arial" charset="0"/>
                <a:ea typeface="ＭＳ Ｐゴシック" pitchFamily="34" charset="-128"/>
              </a:rPr>
              <a:t> </a:t>
            </a:r>
            <a:r>
              <a:rPr lang="en-US" sz="2400" b="1" dirty="0" err="1">
                <a:latin typeface="Arial" charset="0"/>
                <a:ea typeface="ＭＳ Ｐゴシック" pitchFamily="34" charset="-128"/>
              </a:rPr>
              <a:t>Giao</a:t>
            </a:r>
            <a:r>
              <a:rPr lang="en-US" sz="2400" b="1" dirty="0">
                <a:latin typeface="Arial" charset="0"/>
                <a:ea typeface="ＭＳ Ｐゴシック" pitchFamily="34" charset="-128"/>
              </a:rPr>
              <a:t> </a:t>
            </a:r>
            <a:r>
              <a:rPr lang="en-US" sz="2400" b="1" dirty="0" err="1">
                <a:latin typeface="Arial" charset="0"/>
                <a:ea typeface="ＭＳ Ｐゴシック" pitchFamily="34" charset="-128"/>
              </a:rPr>
              <a:t>thức</a:t>
            </a:r>
            <a:endParaRPr lang="en-US" sz="2400" b="1" dirty="0">
              <a:latin typeface="Arial" charset="0"/>
              <a:ea typeface="ＭＳ Ｐゴシック" pitchFamily="34" charset="-128"/>
            </a:endParaRPr>
          </a:p>
          <a:p>
            <a:pPr marL="342900" indent="-342900" algn="l" eaLnBrk="1" hangingPunct="1">
              <a:buFontTx/>
              <a:buChar char="-"/>
              <a:defRPr/>
            </a:pPr>
            <a:r>
              <a:rPr lang="en-US" sz="2400" b="1" dirty="0" smtClean="0">
                <a:solidFill>
                  <a:srgbClr val="0000CC"/>
                </a:solidFill>
                <a:latin typeface="Arial" charset="0"/>
              </a:rPr>
              <a:t>XML</a:t>
            </a:r>
            <a:r>
              <a:rPr lang="en-US" sz="2400" dirty="0" smtClean="0">
                <a:latin typeface="Arial" charset="0"/>
              </a:rPr>
              <a:t>: </a:t>
            </a:r>
            <a:r>
              <a:rPr lang="en-US" sz="2400" dirty="0">
                <a:latin typeface="Arial" charset="0"/>
              </a:rPr>
              <a:t>XML </a:t>
            </a:r>
            <a:r>
              <a:rPr lang="en-US" sz="2400" dirty="0" err="1">
                <a:latin typeface="Arial" charset="0"/>
              </a:rPr>
              <a:t>là</a:t>
            </a:r>
            <a:r>
              <a:rPr lang="en-US" sz="2400" dirty="0">
                <a:latin typeface="Arial" charset="0"/>
              </a:rPr>
              <a:t> </a:t>
            </a:r>
            <a:r>
              <a:rPr lang="en-US" sz="2400" dirty="0" err="1">
                <a:latin typeface="Arial" charset="0"/>
              </a:rPr>
              <a:t>công</a:t>
            </a:r>
            <a:r>
              <a:rPr lang="en-US" sz="2400" dirty="0">
                <a:latin typeface="Arial" charset="0"/>
              </a:rPr>
              <a:t> </a:t>
            </a:r>
            <a:r>
              <a:rPr lang="en-US" sz="2400" dirty="0" err="1">
                <a:latin typeface="Arial" charset="0"/>
              </a:rPr>
              <a:t>cụ</a:t>
            </a:r>
            <a:r>
              <a:rPr lang="en-US" sz="2400" dirty="0">
                <a:latin typeface="Arial" charset="0"/>
              </a:rPr>
              <a:t> </a:t>
            </a:r>
            <a:r>
              <a:rPr lang="en-US" sz="2400" dirty="0" err="1">
                <a:latin typeface="Arial" charset="0"/>
              </a:rPr>
              <a:t>chính</a:t>
            </a:r>
            <a:r>
              <a:rPr lang="en-US" sz="2400" dirty="0">
                <a:latin typeface="Arial" charset="0"/>
              </a:rPr>
              <a:t> </a:t>
            </a:r>
            <a:r>
              <a:rPr lang="en-US" sz="2400" dirty="0" err="1">
                <a:latin typeface="Arial" charset="0"/>
              </a:rPr>
              <a:t>để</a:t>
            </a:r>
            <a:r>
              <a:rPr lang="en-US" sz="2400" dirty="0">
                <a:latin typeface="Arial" charset="0"/>
              </a:rPr>
              <a:t> </a:t>
            </a:r>
            <a:r>
              <a:rPr lang="en-US" sz="2400" dirty="0" err="1">
                <a:latin typeface="Arial" charset="0"/>
              </a:rPr>
              <a:t>giải</a:t>
            </a:r>
            <a:r>
              <a:rPr lang="en-US" sz="2400" dirty="0">
                <a:latin typeface="Arial" charset="0"/>
              </a:rPr>
              <a:t> </a:t>
            </a:r>
            <a:r>
              <a:rPr lang="en-US" sz="2400" dirty="0" err="1">
                <a:latin typeface="Arial" charset="0"/>
              </a:rPr>
              <a:t>quyết</a:t>
            </a:r>
            <a:r>
              <a:rPr lang="en-US" sz="2400" dirty="0">
                <a:latin typeface="Arial" charset="0"/>
              </a:rPr>
              <a:t> </a:t>
            </a:r>
            <a:r>
              <a:rPr lang="en-US" sz="2400" dirty="0" err="1">
                <a:latin typeface="Arial" charset="0"/>
              </a:rPr>
              <a:t>vấn</a:t>
            </a:r>
            <a:r>
              <a:rPr lang="en-US" sz="2400" dirty="0">
                <a:latin typeface="Arial" charset="0"/>
              </a:rPr>
              <a:t> </a:t>
            </a:r>
            <a:r>
              <a:rPr lang="en-US" sz="2400" dirty="0" err="1">
                <a:latin typeface="Arial" charset="0"/>
              </a:rPr>
              <a:t>đề</a:t>
            </a:r>
            <a:r>
              <a:rPr lang="en-US" sz="2400" dirty="0">
                <a:latin typeface="Arial" charset="0"/>
              </a:rPr>
              <a:t> </a:t>
            </a:r>
            <a:r>
              <a:rPr lang="en-US" sz="2400" dirty="0" err="1">
                <a:latin typeface="Arial" charset="0"/>
              </a:rPr>
              <a:t>này</a:t>
            </a:r>
            <a:r>
              <a:rPr lang="en-US" sz="2400" dirty="0">
                <a:latin typeface="Arial" charset="0"/>
              </a:rPr>
              <a:t> </a:t>
            </a:r>
            <a:r>
              <a:rPr lang="en-US" sz="2400" dirty="0" err="1">
                <a:latin typeface="Arial" charset="0"/>
              </a:rPr>
              <a:t>và</a:t>
            </a:r>
            <a:r>
              <a:rPr lang="en-US" sz="2400" dirty="0">
                <a:latin typeface="Arial" charset="0"/>
              </a:rPr>
              <a:t> </a:t>
            </a:r>
            <a:r>
              <a:rPr lang="en-US" sz="2400" dirty="0" err="1">
                <a:latin typeface="Arial" charset="0"/>
              </a:rPr>
              <a:t>là</a:t>
            </a:r>
            <a:r>
              <a:rPr lang="en-US" sz="2400" dirty="0">
                <a:latin typeface="Arial" charset="0"/>
              </a:rPr>
              <a:t> </a:t>
            </a:r>
            <a:r>
              <a:rPr lang="en-US" sz="2400" dirty="0" err="1">
                <a:latin typeface="Arial" charset="0"/>
              </a:rPr>
              <a:t>kiến</a:t>
            </a:r>
            <a:r>
              <a:rPr lang="en-US" sz="2400" dirty="0">
                <a:latin typeface="Arial" charset="0"/>
              </a:rPr>
              <a:t> </a:t>
            </a:r>
            <a:r>
              <a:rPr lang="en-US" sz="2400" dirty="0" err="1">
                <a:latin typeface="Arial" charset="0"/>
              </a:rPr>
              <a:t>trúc</a:t>
            </a:r>
            <a:r>
              <a:rPr lang="en-US" sz="2400" dirty="0">
                <a:latin typeface="Arial" charset="0"/>
              </a:rPr>
              <a:t> </a:t>
            </a:r>
            <a:r>
              <a:rPr lang="en-US" sz="2400" dirty="0" err="1">
                <a:latin typeface="Arial" charset="0"/>
              </a:rPr>
              <a:t>nền</a:t>
            </a:r>
            <a:r>
              <a:rPr lang="en-US" sz="2400" dirty="0">
                <a:latin typeface="Arial" charset="0"/>
              </a:rPr>
              <a:t> </a:t>
            </a:r>
            <a:r>
              <a:rPr lang="en-US" sz="2400" dirty="0" err="1">
                <a:latin typeface="Arial" charset="0"/>
              </a:rPr>
              <a:t>tảng</a:t>
            </a:r>
            <a:r>
              <a:rPr lang="en-US" sz="2400" dirty="0">
                <a:latin typeface="Arial" charset="0"/>
              </a:rPr>
              <a:t> </a:t>
            </a:r>
            <a:r>
              <a:rPr lang="en-US" sz="2400" dirty="0" err="1">
                <a:latin typeface="Arial" charset="0"/>
              </a:rPr>
              <a:t>cho</a:t>
            </a:r>
            <a:r>
              <a:rPr lang="en-US" sz="2400" dirty="0">
                <a:latin typeface="Arial" charset="0"/>
              </a:rPr>
              <a:t> </a:t>
            </a:r>
            <a:r>
              <a:rPr lang="en-US" sz="2400" dirty="0" err="1">
                <a:latin typeface="Arial" charset="0"/>
              </a:rPr>
              <a:t>việc</a:t>
            </a:r>
            <a:r>
              <a:rPr lang="en-US" sz="2400" dirty="0">
                <a:latin typeface="Arial" charset="0"/>
              </a:rPr>
              <a:t> </a:t>
            </a:r>
            <a:r>
              <a:rPr lang="en-US" sz="2400" dirty="0" err="1">
                <a:latin typeface="Arial" charset="0"/>
              </a:rPr>
              <a:t>xây</a:t>
            </a:r>
            <a:r>
              <a:rPr lang="en-US" sz="2400" dirty="0">
                <a:latin typeface="Arial" charset="0"/>
              </a:rPr>
              <a:t> </a:t>
            </a:r>
            <a:r>
              <a:rPr lang="en-US" sz="2400" dirty="0" err="1">
                <a:latin typeface="Arial" charset="0"/>
              </a:rPr>
              <a:t>dựng</a:t>
            </a:r>
            <a:r>
              <a:rPr lang="en-US" sz="2400" dirty="0">
                <a:latin typeface="Arial" charset="0"/>
              </a:rPr>
              <a:t> </a:t>
            </a:r>
            <a:r>
              <a:rPr lang="en-US" sz="2400" dirty="0" err="1">
                <a:latin typeface="Arial" charset="0"/>
              </a:rPr>
              <a:t>một</a:t>
            </a:r>
            <a:r>
              <a:rPr lang="en-US" sz="2400" dirty="0">
                <a:latin typeface="Arial" charset="0"/>
              </a:rPr>
              <a:t> </a:t>
            </a:r>
            <a:r>
              <a:rPr lang="en-US" sz="2400" dirty="0" err="1">
                <a:latin typeface="Arial" charset="0"/>
              </a:rPr>
              <a:t>dịch</a:t>
            </a:r>
            <a:r>
              <a:rPr lang="en-US" sz="2400" dirty="0">
                <a:latin typeface="Arial" charset="0"/>
              </a:rPr>
              <a:t> </a:t>
            </a:r>
            <a:r>
              <a:rPr lang="en-US" sz="2400" dirty="0" err="1">
                <a:latin typeface="Arial" charset="0"/>
              </a:rPr>
              <a:t>vụ</a:t>
            </a:r>
            <a:r>
              <a:rPr lang="en-US" sz="2400" dirty="0">
                <a:latin typeface="Arial" charset="0"/>
              </a:rPr>
              <a:t> Web.</a:t>
            </a:r>
          </a:p>
          <a:p>
            <a:pPr algn="l" eaLnBrk="1" hangingPunct="1">
              <a:defRPr/>
            </a:pPr>
            <a:r>
              <a:rPr lang="en-US" sz="2400" b="1" dirty="0">
                <a:latin typeface="Arial" charset="0"/>
              </a:rPr>
              <a:t>-   </a:t>
            </a:r>
            <a:r>
              <a:rPr lang="en-US" sz="2400" b="1" dirty="0">
                <a:solidFill>
                  <a:srgbClr val="0000CC"/>
                </a:solidFill>
                <a:latin typeface="Arial" charset="0"/>
              </a:rPr>
              <a:t>WSDL - Web Service Description Language</a:t>
            </a:r>
          </a:p>
          <a:p>
            <a:pPr algn="l">
              <a:defRPr/>
            </a:pPr>
            <a:r>
              <a:rPr lang="en-US" sz="2400" dirty="0">
                <a:latin typeface="Arial" charset="0"/>
              </a:rPr>
              <a:t>WSDL </a:t>
            </a:r>
            <a:r>
              <a:rPr lang="en-US" sz="2400" dirty="0" err="1">
                <a:latin typeface="Arial" charset="0"/>
              </a:rPr>
              <a:t>định</a:t>
            </a:r>
            <a:r>
              <a:rPr lang="en-US" sz="2400" dirty="0">
                <a:latin typeface="Arial" charset="0"/>
              </a:rPr>
              <a:t> </a:t>
            </a:r>
            <a:r>
              <a:rPr lang="en-US" sz="2400" dirty="0" err="1">
                <a:latin typeface="Arial" charset="0"/>
              </a:rPr>
              <a:t>nghĩa</a:t>
            </a:r>
            <a:r>
              <a:rPr lang="en-US" sz="2400" dirty="0">
                <a:latin typeface="Arial" charset="0"/>
              </a:rPr>
              <a:t> </a:t>
            </a:r>
            <a:r>
              <a:rPr lang="en-US" sz="2400" dirty="0" err="1">
                <a:latin typeface="Arial" charset="0"/>
              </a:rPr>
              <a:t>cách</a:t>
            </a:r>
            <a:r>
              <a:rPr lang="en-US" sz="2400" dirty="0">
                <a:latin typeface="Arial" charset="0"/>
              </a:rPr>
              <a:t> </a:t>
            </a:r>
            <a:r>
              <a:rPr lang="en-US" sz="2400" dirty="0" err="1">
                <a:latin typeface="Arial" charset="0"/>
              </a:rPr>
              <a:t>mô</a:t>
            </a:r>
            <a:r>
              <a:rPr lang="en-US" sz="2400" dirty="0">
                <a:latin typeface="Arial" charset="0"/>
              </a:rPr>
              <a:t> </a:t>
            </a:r>
            <a:r>
              <a:rPr lang="en-US" sz="2400" dirty="0" err="1">
                <a:latin typeface="Arial" charset="0"/>
              </a:rPr>
              <a:t>tả</a:t>
            </a:r>
            <a:r>
              <a:rPr lang="en-US" sz="2400" dirty="0">
                <a:latin typeface="Arial" charset="0"/>
              </a:rPr>
              <a:t> </a:t>
            </a:r>
            <a:r>
              <a:rPr lang="en-US" sz="2400" dirty="0" err="1">
                <a:latin typeface="Arial" charset="0"/>
              </a:rPr>
              <a:t>dịch</a:t>
            </a:r>
            <a:r>
              <a:rPr lang="en-US" sz="2400" dirty="0">
                <a:latin typeface="Arial" charset="0"/>
              </a:rPr>
              <a:t> </a:t>
            </a:r>
            <a:r>
              <a:rPr lang="en-US" sz="2400" dirty="0" err="1">
                <a:latin typeface="Arial" charset="0"/>
              </a:rPr>
              <a:t>vụ</a:t>
            </a:r>
            <a:r>
              <a:rPr lang="en-US" sz="2400" dirty="0">
                <a:latin typeface="Arial" charset="0"/>
              </a:rPr>
              <a:t> Web </a:t>
            </a:r>
            <a:r>
              <a:rPr lang="en-US" sz="2400" dirty="0" err="1">
                <a:latin typeface="Arial" charset="0"/>
              </a:rPr>
              <a:t>theo</a:t>
            </a:r>
            <a:r>
              <a:rPr lang="en-US" sz="2400" dirty="0">
                <a:latin typeface="Arial" charset="0"/>
              </a:rPr>
              <a:t> </a:t>
            </a:r>
            <a:r>
              <a:rPr lang="en-US" sz="2400" dirty="0" err="1">
                <a:latin typeface="Arial" charset="0"/>
              </a:rPr>
              <a:t>cú</a:t>
            </a:r>
            <a:r>
              <a:rPr lang="en-US" sz="2400" dirty="0">
                <a:latin typeface="Arial" charset="0"/>
              </a:rPr>
              <a:t> </a:t>
            </a:r>
            <a:r>
              <a:rPr lang="en-US" sz="2400" dirty="0" err="1">
                <a:latin typeface="Arial" charset="0"/>
              </a:rPr>
              <a:t>pháp</a:t>
            </a:r>
            <a:r>
              <a:rPr lang="en-US" sz="2400" dirty="0">
                <a:latin typeface="Arial" charset="0"/>
              </a:rPr>
              <a:t>   </a:t>
            </a:r>
            <a:r>
              <a:rPr lang="en-US" sz="2400" dirty="0" err="1">
                <a:latin typeface="Arial" charset="0"/>
              </a:rPr>
              <a:t>tổng</a:t>
            </a:r>
            <a:r>
              <a:rPr lang="en-US" sz="2400" dirty="0">
                <a:latin typeface="Arial" charset="0"/>
              </a:rPr>
              <a:t> </a:t>
            </a:r>
            <a:r>
              <a:rPr lang="en-US" sz="2400" dirty="0" err="1">
                <a:latin typeface="Arial" charset="0"/>
              </a:rPr>
              <a:t>quát</a:t>
            </a:r>
            <a:r>
              <a:rPr lang="en-US" sz="2400" dirty="0">
                <a:latin typeface="Arial" charset="0"/>
              </a:rPr>
              <a:t> </a:t>
            </a:r>
            <a:r>
              <a:rPr lang="en-US" sz="2400" dirty="0" err="1">
                <a:latin typeface="Arial" charset="0"/>
              </a:rPr>
              <a:t>của</a:t>
            </a:r>
            <a:r>
              <a:rPr lang="en-US" sz="2400" dirty="0">
                <a:latin typeface="Arial" charset="0"/>
              </a:rPr>
              <a:t> XML, </a:t>
            </a:r>
            <a:r>
              <a:rPr lang="en-US" sz="2400" dirty="0" err="1">
                <a:latin typeface="Arial" charset="0"/>
              </a:rPr>
              <a:t>bao</a:t>
            </a:r>
            <a:r>
              <a:rPr lang="en-US" sz="2400" dirty="0">
                <a:latin typeface="Arial" charset="0"/>
              </a:rPr>
              <a:t> </a:t>
            </a:r>
            <a:r>
              <a:rPr lang="en-US" sz="2400" dirty="0" err="1">
                <a:latin typeface="Arial" charset="0"/>
              </a:rPr>
              <a:t>gồm</a:t>
            </a: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thông</a:t>
            </a:r>
            <a:r>
              <a:rPr lang="en-US" sz="2400" dirty="0">
                <a:latin typeface="Arial" charset="0"/>
              </a:rPr>
              <a:t> tin:</a:t>
            </a:r>
          </a:p>
          <a:p>
            <a:pPr algn="l">
              <a:defRPr/>
            </a:pPr>
            <a:r>
              <a:rPr lang="en-US" sz="2400" dirty="0">
                <a:latin typeface="Arial" charset="0"/>
              </a:rPr>
              <a:t>  +</a:t>
            </a:r>
            <a:r>
              <a:rPr lang="en-US" sz="2400" dirty="0" err="1">
                <a:latin typeface="Arial" charset="0"/>
              </a:rPr>
              <a:t>Tên</a:t>
            </a:r>
            <a:r>
              <a:rPr lang="en-US" sz="2400" dirty="0">
                <a:latin typeface="Arial" charset="0"/>
              </a:rPr>
              <a:t> </a:t>
            </a:r>
            <a:r>
              <a:rPr lang="en-US" sz="2400" dirty="0" err="1">
                <a:latin typeface="Arial" charset="0"/>
              </a:rPr>
              <a:t>dịch</a:t>
            </a:r>
            <a:r>
              <a:rPr lang="en-US" sz="2400" dirty="0">
                <a:latin typeface="Arial" charset="0"/>
              </a:rPr>
              <a:t> </a:t>
            </a:r>
            <a:r>
              <a:rPr lang="en-US" sz="2400" dirty="0" err="1">
                <a:latin typeface="Arial" charset="0"/>
              </a:rPr>
              <a:t>vụ</a:t>
            </a:r>
            <a:r>
              <a:rPr lang="en-US" sz="2400" dirty="0">
                <a:latin typeface="Arial" charset="0"/>
              </a:rPr>
              <a:t>.</a:t>
            </a:r>
          </a:p>
          <a:p>
            <a:pPr algn="l">
              <a:defRPr/>
            </a:pPr>
            <a:r>
              <a:rPr lang="en-US" sz="2400" dirty="0">
                <a:latin typeface="Arial" charset="0"/>
              </a:rPr>
              <a:t>  + </a:t>
            </a:r>
            <a:r>
              <a:rPr lang="en-US" sz="2400" dirty="0" err="1">
                <a:latin typeface="Arial" charset="0"/>
              </a:rPr>
              <a:t>Giao</a:t>
            </a:r>
            <a:r>
              <a:rPr lang="en-US" sz="2400" dirty="0">
                <a:latin typeface="Arial" charset="0"/>
              </a:rPr>
              <a:t> </a:t>
            </a:r>
            <a:r>
              <a:rPr lang="en-US" sz="2400" dirty="0" err="1">
                <a:latin typeface="Arial" charset="0"/>
              </a:rPr>
              <a:t>thức</a:t>
            </a:r>
            <a:r>
              <a:rPr lang="en-US" sz="2400" dirty="0">
                <a:latin typeface="Arial" charset="0"/>
              </a:rPr>
              <a:t> </a:t>
            </a:r>
            <a:r>
              <a:rPr lang="en-US" sz="2400" dirty="0" err="1">
                <a:latin typeface="Arial" charset="0"/>
              </a:rPr>
              <a:t>và</a:t>
            </a:r>
            <a:r>
              <a:rPr lang="en-US" sz="2400" dirty="0">
                <a:latin typeface="Arial" charset="0"/>
              </a:rPr>
              <a:t> </a:t>
            </a:r>
            <a:r>
              <a:rPr lang="en-US" sz="2400" dirty="0" err="1">
                <a:latin typeface="Arial" charset="0"/>
              </a:rPr>
              <a:t>kiểu</a:t>
            </a:r>
            <a:r>
              <a:rPr lang="en-US" sz="2400" dirty="0">
                <a:latin typeface="Arial" charset="0"/>
              </a:rPr>
              <a:t> </a:t>
            </a:r>
            <a:r>
              <a:rPr lang="en-US" sz="2400" dirty="0" err="1">
                <a:latin typeface="Arial" charset="0"/>
              </a:rPr>
              <a:t>mã</a:t>
            </a:r>
            <a:r>
              <a:rPr lang="en-US" sz="2400" dirty="0">
                <a:latin typeface="Arial" charset="0"/>
              </a:rPr>
              <a:t> </a:t>
            </a:r>
            <a:r>
              <a:rPr lang="en-US" sz="2400" dirty="0" err="1">
                <a:latin typeface="Arial" charset="0"/>
              </a:rPr>
              <a:t>hóa</a:t>
            </a:r>
            <a:r>
              <a:rPr lang="en-US" sz="2400" dirty="0">
                <a:latin typeface="Arial" charset="0"/>
              </a:rPr>
              <a:t> </a:t>
            </a:r>
            <a:r>
              <a:rPr lang="en-US" sz="2400" dirty="0" err="1">
                <a:latin typeface="Arial" charset="0"/>
              </a:rPr>
              <a:t>sẽ</a:t>
            </a:r>
            <a:r>
              <a:rPr lang="en-US" sz="2400" dirty="0">
                <a:latin typeface="Arial" charset="0"/>
              </a:rPr>
              <a:t> </a:t>
            </a:r>
            <a:r>
              <a:rPr lang="en-US" sz="2400" dirty="0" err="1">
                <a:latin typeface="Arial" charset="0"/>
              </a:rPr>
              <a:t>được</a:t>
            </a:r>
            <a:r>
              <a:rPr lang="en-US" sz="2400" dirty="0">
                <a:latin typeface="Arial" charset="0"/>
              </a:rPr>
              <a:t> </a:t>
            </a:r>
            <a:r>
              <a:rPr lang="en-US" sz="2400" dirty="0" err="1">
                <a:latin typeface="Arial" charset="0"/>
              </a:rPr>
              <a:t>sử</a:t>
            </a:r>
            <a:r>
              <a:rPr lang="en-US" sz="2400" dirty="0">
                <a:latin typeface="Arial" charset="0"/>
              </a:rPr>
              <a:t> </a:t>
            </a:r>
            <a:r>
              <a:rPr lang="en-US" sz="2400" dirty="0" err="1">
                <a:latin typeface="Arial" charset="0"/>
              </a:rPr>
              <a:t>dụng</a:t>
            </a:r>
            <a:r>
              <a:rPr lang="en-US" sz="2400" dirty="0">
                <a:latin typeface="Arial" charset="0"/>
              </a:rPr>
              <a:t> </a:t>
            </a:r>
            <a:r>
              <a:rPr lang="en-US" sz="2400" dirty="0" err="1">
                <a:latin typeface="Arial" charset="0"/>
              </a:rPr>
              <a:t>khi</a:t>
            </a:r>
            <a:r>
              <a:rPr lang="en-US" sz="2400" dirty="0">
                <a:latin typeface="Arial" charset="0"/>
              </a:rPr>
              <a:t> </a:t>
            </a:r>
            <a:r>
              <a:rPr lang="en-US" sz="2400" dirty="0" err="1">
                <a:latin typeface="Arial" charset="0"/>
              </a:rPr>
              <a:t>gọi</a:t>
            </a: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hàm</a:t>
            </a:r>
            <a:r>
              <a:rPr lang="en-US" sz="2400" dirty="0">
                <a:latin typeface="Arial" charset="0"/>
              </a:rPr>
              <a:t> </a:t>
            </a:r>
            <a:r>
              <a:rPr lang="en-US" sz="2400" dirty="0" err="1">
                <a:latin typeface="Arial" charset="0"/>
              </a:rPr>
              <a:t>của</a:t>
            </a:r>
            <a:r>
              <a:rPr lang="en-US" sz="2400" dirty="0">
                <a:latin typeface="Arial" charset="0"/>
              </a:rPr>
              <a:t> </a:t>
            </a:r>
            <a:r>
              <a:rPr lang="en-US" sz="2400" dirty="0" err="1">
                <a:latin typeface="Arial" charset="0"/>
              </a:rPr>
              <a:t>dịch</a:t>
            </a:r>
            <a:r>
              <a:rPr lang="en-US" sz="2400" dirty="0">
                <a:latin typeface="Arial" charset="0"/>
              </a:rPr>
              <a:t> </a:t>
            </a:r>
            <a:r>
              <a:rPr lang="en-US" sz="2400" dirty="0" err="1">
                <a:latin typeface="Arial" charset="0"/>
              </a:rPr>
              <a:t>vụ</a:t>
            </a:r>
            <a:r>
              <a:rPr lang="en-US" sz="2400" dirty="0">
                <a:latin typeface="Arial" charset="0"/>
              </a:rPr>
              <a:t> Web.</a:t>
            </a:r>
          </a:p>
          <a:p>
            <a:pPr algn="l">
              <a:defRPr/>
            </a:pPr>
            <a:r>
              <a:rPr lang="en-US" sz="2400" dirty="0">
                <a:latin typeface="Arial" charset="0"/>
              </a:rPr>
              <a:t>  + </a:t>
            </a:r>
            <a:r>
              <a:rPr lang="en-US" sz="2400" dirty="0" err="1">
                <a:latin typeface="Arial" charset="0"/>
              </a:rPr>
              <a:t>Loại</a:t>
            </a:r>
            <a:r>
              <a:rPr lang="en-US" sz="2400" dirty="0">
                <a:latin typeface="Arial" charset="0"/>
              </a:rPr>
              <a:t> </a:t>
            </a:r>
            <a:r>
              <a:rPr lang="en-US" sz="2400" dirty="0" err="1">
                <a:latin typeface="Arial" charset="0"/>
              </a:rPr>
              <a:t>thông</a:t>
            </a:r>
            <a:r>
              <a:rPr lang="en-US" sz="2400" dirty="0">
                <a:latin typeface="Arial" charset="0"/>
              </a:rPr>
              <a:t> tin: </a:t>
            </a:r>
            <a:r>
              <a:rPr lang="en-US" sz="2400" dirty="0" err="1">
                <a:latin typeface="Arial" charset="0"/>
              </a:rPr>
              <a:t>thao</a:t>
            </a:r>
            <a:r>
              <a:rPr lang="en-US" sz="2400" dirty="0">
                <a:latin typeface="Arial" charset="0"/>
              </a:rPr>
              <a:t> </a:t>
            </a:r>
            <a:r>
              <a:rPr lang="en-US" sz="2400" dirty="0" err="1">
                <a:latin typeface="Arial" charset="0"/>
              </a:rPr>
              <a:t>tác</a:t>
            </a:r>
            <a:r>
              <a:rPr lang="en-US" sz="2400" dirty="0">
                <a:latin typeface="Arial" charset="0"/>
              </a:rPr>
              <a:t>, </a:t>
            </a:r>
            <a:r>
              <a:rPr lang="en-US" sz="2400" dirty="0" err="1">
                <a:latin typeface="Arial" charset="0"/>
              </a:rPr>
              <a:t>tham</a:t>
            </a:r>
            <a:r>
              <a:rPr lang="en-US" sz="2400" dirty="0">
                <a:latin typeface="Arial" charset="0"/>
              </a:rPr>
              <a:t> </a:t>
            </a:r>
            <a:r>
              <a:rPr lang="en-US" sz="2400" dirty="0" err="1">
                <a:latin typeface="Arial" charset="0"/>
              </a:rPr>
              <a:t>số</a:t>
            </a:r>
            <a:r>
              <a:rPr lang="en-US" sz="2400" dirty="0">
                <a:latin typeface="Arial" charset="0"/>
              </a:rPr>
              <a:t>, </a:t>
            </a:r>
            <a:r>
              <a:rPr lang="en-US" sz="2400" dirty="0" err="1">
                <a:latin typeface="Arial" charset="0"/>
              </a:rPr>
              <a:t>những</a:t>
            </a:r>
            <a:r>
              <a:rPr lang="en-US" sz="2400" dirty="0">
                <a:latin typeface="Arial" charset="0"/>
              </a:rPr>
              <a:t> </a:t>
            </a:r>
            <a:r>
              <a:rPr lang="en-US" sz="2400" dirty="0" err="1">
                <a:latin typeface="Arial" charset="0"/>
              </a:rPr>
              <a:t>kiểu</a:t>
            </a:r>
            <a:r>
              <a:rPr lang="en-US" sz="2400" dirty="0">
                <a:latin typeface="Arial" charset="0"/>
              </a:rPr>
              <a:t> </a:t>
            </a:r>
            <a:r>
              <a:rPr lang="en-US" sz="2400" dirty="0" err="1">
                <a:latin typeface="Arial" charset="0"/>
              </a:rPr>
              <a:t>dữ</a:t>
            </a:r>
            <a:r>
              <a:rPr lang="en-US" sz="2400" dirty="0">
                <a:latin typeface="Arial" charset="0"/>
              </a:rPr>
              <a:t> </a:t>
            </a:r>
            <a:r>
              <a:rPr lang="en-US" sz="2400" dirty="0" err="1">
                <a:latin typeface="Arial" charset="0"/>
              </a:rPr>
              <a:t>liệu</a:t>
            </a:r>
            <a:r>
              <a:rPr lang="en-US" sz="2400" dirty="0">
                <a:latin typeface="Arial" charset="0"/>
              </a:rPr>
              <a:t> (</a:t>
            </a:r>
            <a:r>
              <a:rPr lang="en-US" sz="2400" dirty="0" err="1">
                <a:latin typeface="Arial" charset="0"/>
              </a:rPr>
              <a:t>có</a:t>
            </a:r>
            <a:r>
              <a:rPr lang="en-US" sz="2400" dirty="0">
                <a:latin typeface="Arial" charset="0"/>
              </a:rPr>
              <a:t> </a:t>
            </a:r>
            <a:r>
              <a:rPr lang="en-US" sz="2400" dirty="0" err="1">
                <a:latin typeface="Arial" charset="0"/>
              </a:rPr>
              <a:t>thể</a:t>
            </a:r>
            <a:r>
              <a:rPr lang="en-US" sz="2400" dirty="0">
                <a:latin typeface="Arial" charset="0"/>
              </a:rPr>
              <a:t> </a:t>
            </a:r>
            <a:r>
              <a:rPr lang="en-US" sz="2400" dirty="0" err="1">
                <a:latin typeface="Arial" charset="0"/>
              </a:rPr>
              <a:t>là</a:t>
            </a:r>
            <a:r>
              <a:rPr lang="en-US" sz="2400" dirty="0">
                <a:latin typeface="Arial" charset="0"/>
              </a:rPr>
              <a:t> </a:t>
            </a:r>
            <a:r>
              <a:rPr lang="en-US" sz="2400" dirty="0" err="1">
                <a:latin typeface="Arial" charset="0"/>
              </a:rPr>
              <a:t>giao</a:t>
            </a:r>
            <a:r>
              <a:rPr lang="en-US" sz="2400" dirty="0">
                <a:latin typeface="Arial" charset="0"/>
              </a:rPr>
              <a:t> </a:t>
            </a:r>
            <a:r>
              <a:rPr lang="en-US" sz="2400" dirty="0" err="1">
                <a:latin typeface="Arial" charset="0"/>
              </a:rPr>
              <a:t>diện</a:t>
            </a:r>
            <a:r>
              <a:rPr lang="en-US" sz="2400" dirty="0">
                <a:latin typeface="Arial" charset="0"/>
              </a:rPr>
              <a:t> </a:t>
            </a:r>
            <a:r>
              <a:rPr lang="en-US" sz="2400" dirty="0" err="1">
                <a:latin typeface="Arial" charset="0"/>
              </a:rPr>
              <a:t>của</a:t>
            </a:r>
            <a:r>
              <a:rPr lang="en-US" sz="2400" dirty="0">
                <a:latin typeface="Arial" charset="0"/>
              </a:rPr>
              <a:t> </a:t>
            </a:r>
            <a:r>
              <a:rPr lang="en-US" sz="2400" dirty="0" err="1">
                <a:latin typeface="Arial" charset="0"/>
              </a:rPr>
              <a:t>dịch</a:t>
            </a:r>
            <a:r>
              <a:rPr lang="en-US" sz="2400" dirty="0">
                <a:latin typeface="Arial" charset="0"/>
              </a:rPr>
              <a:t> </a:t>
            </a:r>
            <a:r>
              <a:rPr lang="en-US" sz="2400" dirty="0" err="1">
                <a:latin typeface="Arial" charset="0"/>
              </a:rPr>
              <a:t>vụ</a:t>
            </a:r>
            <a:r>
              <a:rPr lang="en-US" sz="2400" dirty="0">
                <a:latin typeface="Arial" charset="0"/>
              </a:rPr>
              <a:t> Web </a:t>
            </a:r>
            <a:r>
              <a:rPr lang="en-US" sz="2400" dirty="0" err="1">
                <a:latin typeface="Arial" charset="0"/>
              </a:rPr>
              <a:t>cộng</a:t>
            </a:r>
            <a:r>
              <a:rPr lang="en-US" sz="2400" dirty="0">
                <a:latin typeface="Arial" charset="0"/>
              </a:rPr>
              <a:t> </a:t>
            </a:r>
            <a:r>
              <a:rPr lang="en-US" sz="2400" dirty="0" err="1">
                <a:latin typeface="Arial" charset="0"/>
              </a:rPr>
              <a:t>với</a:t>
            </a:r>
            <a:r>
              <a:rPr lang="en-US" sz="2400" dirty="0">
                <a:latin typeface="Arial" charset="0"/>
              </a:rPr>
              <a:t> </a:t>
            </a:r>
            <a:r>
              <a:rPr lang="en-US" sz="2400" dirty="0" err="1">
                <a:latin typeface="Arial" charset="0"/>
              </a:rPr>
              <a:t>tên</a:t>
            </a:r>
            <a:r>
              <a:rPr lang="en-US" sz="2400" dirty="0">
                <a:latin typeface="Arial" charset="0"/>
              </a:rPr>
              <a:t> </a:t>
            </a:r>
            <a:r>
              <a:rPr lang="en-US" sz="2400" dirty="0" err="1">
                <a:latin typeface="Arial" charset="0"/>
              </a:rPr>
              <a:t>cho</a:t>
            </a:r>
            <a:r>
              <a:rPr lang="en-US" sz="2400" dirty="0">
                <a:latin typeface="Arial" charset="0"/>
              </a:rPr>
              <a:t> </a:t>
            </a:r>
            <a:r>
              <a:rPr lang="en-US" sz="2400" dirty="0" err="1">
                <a:latin typeface="Arial" charset="0"/>
              </a:rPr>
              <a:t>giao</a:t>
            </a:r>
            <a:r>
              <a:rPr lang="en-US" sz="2400" dirty="0">
                <a:latin typeface="Arial" charset="0"/>
              </a:rPr>
              <a:t> </a:t>
            </a:r>
            <a:r>
              <a:rPr lang="en-US" sz="2400" dirty="0" err="1">
                <a:latin typeface="Arial" charset="0"/>
              </a:rPr>
              <a:t>diện</a:t>
            </a:r>
            <a:r>
              <a:rPr lang="en-US" sz="2400" dirty="0">
                <a:latin typeface="Arial" charset="0"/>
              </a:rPr>
              <a:t> </a:t>
            </a:r>
            <a:r>
              <a:rPr lang="en-US" sz="2400" dirty="0" err="1">
                <a:latin typeface="Arial" charset="0"/>
              </a:rPr>
              <a:t>này</a:t>
            </a:r>
            <a:r>
              <a:rPr lang="en-US" sz="2400" dirty="0">
                <a:latin typeface="Arial" charset="0"/>
              </a:rPr>
              <a:t>).</a:t>
            </a:r>
            <a:endParaRPr lang="en-US" sz="2400" b="1" dirty="0">
              <a:latin typeface="Arial" charset="0"/>
              <a:ea typeface="ＭＳ Ｐゴシック" pitchFamily="34" charset="-128"/>
            </a:endParaRPr>
          </a:p>
          <a:p>
            <a:pPr algn="just">
              <a:defRPr/>
            </a:pPr>
            <a:endParaRPr lang="en-US" sz="2400" dirty="0">
              <a:latin typeface="Arial" charset="0"/>
            </a:endParaRPr>
          </a:p>
        </p:txBody>
      </p:sp>
      <p:sp>
        <p:nvSpPr>
          <p:cNvPr id="107527"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p:cNvSpPr>
            <a:spLocks noChangeArrowheads="1"/>
          </p:cNvSpPr>
          <p:nvPr/>
        </p:nvSpPr>
        <p:spPr bwMode="auto">
          <a:xfrm>
            <a:off x="381000" y="1549400"/>
            <a:ext cx="822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buFont typeface="Arial" panose="020B0604020202020204" pitchFamily="34" charset="0"/>
              <a:buChar char="•"/>
            </a:pPr>
            <a:endParaRPr lang="vi-VN" altLang="vi-VN" sz="2400">
              <a:solidFill>
                <a:srgbClr val="0000CC"/>
              </a:solidFill>
            </a:endParaRPr>
          </a:p>
        </p:txBody>
      </p:sp>
      <p:pic>
        <p:nvPicPr>
          <p:cNvPr id="108547"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8"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108549"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ea typeface="ＭＳ Ｐゴシック" panose="020B0600070205080204" pitchFamily="34" charset="-128"/>
              </a:rPr>
              <a:t>Web Service</a:t>
            </a:r>
            <a:endParaRPr lang="en-US" altLang="vi-VN" sz="2400" b="1">
              <a:solidFill>
                <a:srgbClr val="C00000"/>
              </a:solidFill>
            </a:endParaRPr>
          </a:p>
        </p:txBody>
      </p:sp>
      <p:sp>
        <p:nvSpPr>
          <p:cNvPr id="8" name="Rectangle 3"/>
          <p:cNvSpPr>
            <a:spLocks noChangeArrowheads="1"/>
          </p:cNvSpPr>
          <p:nvPr/>
        </p:nvSpPr>
        <p:spPr bwMode="auto">
          <a:xfrm>
            <a:off x="381000" y="1524000"/>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3038" indent="-173038" algn="l" eaLnBrk="1" hangingPunct="1">
              <a:buFont typeface="Arial" pitchFamily="34" charset="0"/>
              <a:buChar char="•"/>
              <a:defRPr/>
            </a:pPr>
            <a:r>
              <a:rPr lang="en-US" sz="2400" b="1">
                <a:latin typeface="Arial" charset="0"/>
                <a:ea typeface="ＭＳ Ｐゴシック" pitchFamily="34" charset="-128"/>
              </a:rPr>
              <a:t> Giao thức</a:t>
            </a:r>
          </a:p>
          <a:p>
            <a:pPr marL="342900" indent="-342900" algn="l" eaLnBrk="1" hangingPunct="1">
              <a:buFontTx/>
              <a:buChar char="-"/>
              <a:defRPr/>
            </a:pPr>
            <a:r>
              <a:rPr lang="en-US" sz="2400" b="1">
                <a:solidFill>
                  <a:srgbClr val="0000CC"/>
                </a:solidFill>
                <a:latin typeface="Arial" charset="0"/>
              </a:rPr>
              <a:t>Universal Description, Discovery, and Integration (UDDI) </a:t>
            </a:r>
          </a:p>
          <a:p>
            <a:pPr marL="342900" indent="-342900" algn="l" eaLnBrk="1" hangingPunct="1">
              <a:buFontTx/>
              <a:buChar char="-"/>
              <a:defRPr/>
            </a:pPr>
            <a:r>
              <a:rPr lang="en-US" sz="2400" b="1">
                <a:solidFill>
                  <a:srgbClr val="0000CC"/>
                </a:solidFill>
                <a:latin typeface="Arial" charset="0"/>
              </a:rPr>
              <a:t>SOAP - Simple Object Access Protocol</a:t>
            </a:r>
          </a:p>
          <a:p>
            <a:pPr algn="just" eaLnBrk="1" hangingPunct="1">
              <a:defRPr/>
            </a:pPr>
            <a:r>
              <a:rPr lang="en-US" sz="2400">
                <a:latin typeface="Arial" charset="0"/>
              </a:rPr>
              <a:t>  + làm thế nào để truy xuất dịch vụ khi đã tìm thấy? Câu trả lời là các dịch vụ Web có thể truy xuất bằng một giao thức là Simple Object Access Protocol – SOAP. Nói cách khác chúng ta có thể truy xuất đến UDDI registry bằng các lệnh gọi hoàn toàn theo định dạng của SOAP.</a:t>
            </a:r>
          </a:p>
          <a:p>
            <a:pPr algn="just" eaLnBrk="1" hangingPunct="1">
              <a:defRPr/>
            </a:pPr>
            <a:r>
              <a:rPr lang="en-US" sz="2400">
                <a:latin typeface="Arial" charset="0"/>
              </a:rPr>
              <a:t>  + SOAP là giao thức thay đổi các thông điệp dựa trên XML qua mạng máy tính, thông thường sử dụng giao thức HTTP.</a:t>
            </a:r>
          </a:p>
        </p:txBody>
      </p:sp>
      <p:sp>
        <p:nvSpPr>
          <p:cNvPr id="108551"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3"/>
          <p:cNvSpPr>
            <a:spLocks noChangeArrowheads="1"/>
          </p:cNvSpPr>
          <p:nvPr/>
        </p:nvSpPr>
        <p:spPr bwMode="auto">
          <a:xfrm>
            <a:off x="381000" y="1549400"/>
            <a:ext cx="8229600"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buFont typeface="Arial" panose="020B0604020202020204" pitchFamily="34" charset="0"/>
              <a:buChar char="•"/>
            </a:pPr>
            <a:endParaRPr lang="vi-VN" altLang="vi-VN" sz="2400">
              <a:solidFill>
                <a:srgbClr val="0000CC"/>
              </a:solidFill>
            </a:endParaRPr>
          </a:p>
        </p:txBody>
      </p:sp>
      <p:pic>
        <p:nvPicPr>
          <p:cNvPr id="109571"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2"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109573"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ea typeface="ＭＳ Ｐゴシック" panose="020B0600070205080204" pitchFamily="34" charset="-128"/>
              </a:rPr>
              <a:t>Web Service</a:t>
            </a:r>
            <a:endParaRPr lang="en-US" altLang="vi-VN" sz="2400" b="1">
              <a:solidFill>
                <a:srgbClr val="C00000"/>
              </a:solidFill>
            </a:endParaRPr>
          </a:p>
        </p:txBody>
      </p:sp>
      <p:sp>
        <p:nvSpPr>
          <p:cNvPr id="8" name="Rectangle 3"/>
          <p:cNvSpPr>
            <a:spLocks noChangeArrowheads="1"/>
          </p:cNvSpPr>
          <p:nvPr/>
        </p:nvSpPr>
        <p:spPr bwMode="auto">
          <a:xfrm>
            <a:off x="381000" y="1524000"/>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3038" indent="-173038" algn="l" eaLnBrk="1" hangingPunct="1">
              <a:buFont typeface="Arial" pitchFamily="34" charset="0"/>
              <a:buChar char="•"/>
              <a:defRPr/>
            </a:pPr>
            <a:r>
              <a:rPr lang="en-US" sz="2400">
                <a:latin typeface="Arial" charset="0"/>
                <a:ea typeface="ＭＳ Ｐゴシック" pitchFamily="34" charset="-128"/>
              </a:rPr>
              <a:t> </a:t>
            </a:r>
            <a:r>
              <a:rPr lang="en-US" sz="2400" b="1">
                <a:latin typeface="Arial" charset="0"/>
              </a:rPr>
              <a:t>Qui trình xây dựng một web service</a:t>
            </a:r>
            <a:endParaRPr lang="en-US" sz="2400" b="1">
              <a:latin typeface="Arial" charset="0"/>
              <a:ea typeface="ＭＳ Ｐゴシック" pitchFamily="34" charset="-128"/>
            </a:endParaRPr>
          </a:p>
          <a:p>
            <a:pPr algn="l">
              <a:defRPr/>
            </a:pPr>
            <a:r>
              <a:rPr lang="en-US" sz="2200">
                <a:latin typeface="Arial" charset="0"/>
              </a:rPr>
              <a:t>1.Định nghĩa và xây dựng các chức năng, các dịch vụ</a:t>
            </a:r>
          </a:p>
          <a:p>
            <a:pPr algn="l">
              <a:defRPr/>
            </a:pPr>
            <a:r>
              <a:rPr lang="en-US" sz="2200">
                <a:latin typeface="Arial" charset="0"/>
              </a:rPr>
              <a:t>2.Tạo WSDL cho dịch vụ</a:t>
            </a:r>
          </a:p>
          <a:p>
            <a:pPr algn="l">
              <a:defRPr/>
            </a:pPr>
            <a:r>
              <a:rPr lang="en-US" sz="2200">
                <a:latin typeface="Arial" charset="0"/>
              </a:rPr>
              <a:t>3.Xây dựng SOAP server</a:t>
            </a:r>
          </a:p>
          <a:p>
            <a:pPr algn="l">
              <a:defRPr/>
            </a:pPr>
            <a:r>
              <a:rPr lang="en-US" sz="2200">
                <a:latin typeface="Arial" charset="0"/>
              </a:rPr>
              <a:t>4.Đăng ký WSDL với UDDI registry để cho phép các client có thể tìm thấy và truy xuất.</a:t>
            </a:r>
          </a:p>
          <a:p>
            <a:pPr algn="l">
              <a:defRPr/>
            </a:pPr>
            <a:r>
              <a:rPr lang="en-US" sz="2200">
                <a:latin typeface="Arial" charset="0"/>
              </a:rPr>
              <a:t>5.Client nhận file WSDL và từ đó xây dựng SOAP client để có thể kết nối với SOAP server.</a:t>
            </a:r>
          </a:p>
          <a:p>
            <a:pPr algn="l">
              <a:defRPr/>
            </a:pPr>
            <a:r>
              <a:rPr lang="en-US" sz="2200">
                <a:latin typeface="Arial" charset="0"/>
              </a:rPr>
              <a:t>6.Xây dựng ứng dụng phía client (chẳng hạn sử dụng Java) và sau đó gọi thực hiện dịch vụ thông qua việc kết nối tới SOAP server.</a:t>
            </a:r>
          </a:p>
          <a:p>
            <a:pPr algn="l">
              <a:defRPr/>
            </a:pPr>
            <a:r>
              <a:rPr lang="en-US" sz="2200">
                <a:latin typeface="Arial" charset="0"/>
              </a:rPr>
              <a:t>7.Lựa chọn một ngôn ngữ, xây dựng các tiến trình nghiệp vụ và chúng ta bắt đầu tạo nên một dịch vụ Web như ý muốn. Sau đó là cung cấp dịch vụ Web này trên Internet.</a:t>
            </a:r>
          </a:p>
        </p:txBody>
      </p:sp>
      <p:sp>
        <p:nvSpPr>
          <p:cNvPr id="109575"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12292" name="Text Box 4"/>
          <p:cNvSpPr txBox="1">
            <a:spLocks noChangeArrowheads="1"/>
          </p:cNvSpPr>
          <p:nvPr/>
        </p:nvSpPr>
        <p:spPr bwMode="auto">
          <a:xfrm>
            <a:off x="0" y="1025525"/>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dirty="0">
                <a:solidFill>
                  <a:srgbClr val="C00000"/>
                </a:solidFill>
              </a:rPr>
              <a:t>Stub – Skeleton</a:t>
            </a:r>
            <a:endParaRPr lang="en-US" altLang="vi-VN" sz="2400" dirty="0">
              <a:solidFill>
                <a:srgbClr val="C00000"/>
              </a:solidFill>
            </a:endParaRPr>
          </a:p>
        </p:txBody>
      </p:sp>
      <p:sp>
        <p:nvSpPr>
          <p:cNvPr id="12294" name="Text Box 4"/>
          <p:cNvSpPr txBox="1">
            <a:spLocks noChangeArrowheads="1"/>
          </p:cNvSpPr>
          <p:nvPr/>
        </p:nvSpPr>
        <p:spPr bwMode="auto">
          <a:xfrm>
            <a:off x="304800" y="1601788"/>
            <a:ext cx="8458200"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marL="174625" indent="-174625" algn="l">
              <a:buFont typeface="Arial" pitchFamily="34" charset="0"/>
              <a:buChar char="•"/>
              <a:defRPr/>
            </a:pPr>
            <a:r>
              <a:rPr lang="en-US" sz="2400" dirty="0" err="1"/>
              <a:t>Một</a:t>
            </a:r>
            <a:r>
              <a:rPr lang="en-US" sz="2400" dirty="0"/>
              <a:t> </a:t>
            </a:r>
            <a:r>
              <a:rPr lang="en-US" sz="2400" dirty="0" err="1"/>
              <a:t>ứng</a:t>
            </a:r>
            <a:r>
              <a:rPr lang="en-US" sz="2400" dirty="0"/>
              <a:t> </a:t>
            </a:r>
            <a:r>
              <a:rPr lang="en-US" sz="2400" dirty="0" err="1"/>
              <a:t>dụng</a:t>
            </a:r>
            <a:r>
              <a:rPr lang="en-US" sz="2400" dirty="0"/>
              <a:t> </a:t>
            </a:r>
            <a:r>
              <a:rPr lang="en-US" sz="2400" dirty="0" err="1"/>
              <a:t>sử</a:t>
            </a:r>
            <a:r>
              <a:rPr lang="en-US" sz="2400" dirty="0"/>
              <a:t> </a:t>
            </a:r>
            <a:r>
              <a:rPr lang="en-US" sz="2400" dirty="0" err="1"/>
              <a:t>dụng</a:t>
            </a:r>
            <a:r>
              <a:rPr lang="en-US" sz="2400" dirty="0"/>
              <a:t> </a:t>
            </a:r>
            <a:r>
              <a:rPr lang="en-US" sz="2400" dirty="0" err="1"/>
              <a:t>các</a:t>
            </a:r>
            <a:r>
              <a:rPr lang="en-US" sz="2400" dirty="0"/>
              <a:t> </a:t>
            </a:r>
            <a:r>
              <a:rPr lang="en-US" sz="2400" dirty="0" err="1"/>
              <a:t>đối</a:t>
            </a:r>
            <a:r>
              <a:rPr lang="en-US" sz="2400" dirty="0"/>
              <a:t> </a:t>
            </a:r>
            <a:r>
              <a:rPr lang="en-US" sz="2400" dirty="0" err="1"/>
              <a:t>tượng</a:t>
            </a:r>
            <a:r>
              <a:rPr lang="en-US" sz="2400" dirty="0"/>
              <a:t> </a:t>
            </a:r>
            <a:r>
              <a:rPr lang="en-US" sz="2400" dirty="0" err="1"/>
              <a:t>từ</a:t>
            </a:r>
            <a:r>
              <a:rPr lang="en-US" sz="2400" dirty="0"/>
              <a:t> </a:t>
            </a:r>
            <a:r>
              <a:rPr lang="en-US" sz="2400" dirty="0" err="1"/>
              <a:t>xa</a:t>
            </a:r>
            <a:r>
              <a:rPr lang="en-US" sz="2400" dirty="0"/>
              <a:t> </a:t>
            </a:r>
            <a:r>
              <a:rPr lang="en-US" sz="2400" dirty="0" err="1"/>
              <a:t>được</a:t>
            </a:r>
            <a:r>
              <a:rPr lang="en-US" sz="2400" dirty="0"/>
              <a:t> </a:t>
            </a:r>
            <a:r>
              <a:rPr lang="en-US" sz="2400" dirty="0" err="1"/>
              <a:t>tổ</a:t>
            </a:r>
            <a:r>
              <a:rPr lang="en-US" sz="2400" dirty="0"/>
              <a:t> </a:t>
            </a:r>
            <a:r>
              <a:rPr lang="en-US" sz="2400" dirty="0" err="1"/>
              <a:t>chức</a:t>
            </a:r>
            <a:r>
              <a:rPr lang="en-US" sz="2400" dirty="0"/>
              <a:t> </a:t>
            </a:r>
            <a:r>
              <a:rPr lang="en-US" sz="2400" dirty="0" err="1"/>
              <a:t>theo</a:t>
            </a:r>
            <a:r>
              <a:rPr lang="en-US" sz="2400" dirty="0"/>
              <a:t> </a:t>
            </a:r>
            <a:r>
              <a:rPr lang="en-US" sz="2400" dirty="0" err="1"/>
              <a:t>mô</a:t>
            </a:r>
            <a:r>
              <a:rPr lang="en-US" sz="2400" dirty="0"/>
              <a:t> </a:t>
            </a:r>
            <a:r>
              <a:rPr lang="en-US" sz="2400" dirty="0" err="1"/>
              <a:t>hình</a:t>
            </a:r>
            <a:r>
              <a:rPr lang="en-US" sz="2400" dirty="0"/>
              <a:t> Client- Server: </a:t>
            </a:r>
          </a:p>
          <a:p>
            <a:pPr algn="l">
              <a:defRPr/>
            </a:pPr>
            <a:r>
              <a:rPr lang="en-US" sz="2400" dirty="0" smtClean="0"/>
              <a:t>  - </a:t>
            </a:r>
            <a:r>
              <a:rPr lang="en-US" sz="2400" dirty="0"/>
              <a:t>Client </a:t>
            </a:r>
            <a:r>
              <a:rPr lang="en-US" sz="2400" dirty="0" err="1"/>
              <a:t>gửi</a:t>
            </a:r>
            <a:r>
              <a:rPr lang="en-US" sz="2400" dirty="0"/>
              <a:t> </a:t>
            </a:r>
            <a:r>
              <a:rPr lang="en-US" sz="2400" dirty="0" err="1"/>
              <a:t>một</a:t>
            </a:r>
            <a:r>
              <a:rPr lang="en-US" sz="2400" dirty="0"/>
              <a:t> </a:t>
            </a:r>
            <a:r>
              <a:rPr lang="en-US" sz="2400" dirty="0" err="1"/>
              <a:t>yêu</a:t>
            </a:r>
            <a:r>
              <a:rPr lang="en-US" sz="2400" dirty="0"/>
              <a:t> </a:t>
            </a:r>
            <a:r>
              <a:rPr lang="en-US" sz="2400" dirty="0" err="1"/>
              <a:t>cầu</a:t>
            </a:r>
            <a:r>
              <a:rPr lang="en-US" sz="2400" dirty="0"/>
              <a:t> </a:t>
            </a:r>
            <a:r>
              <a:rPr lang="en-US" sz="2400" dirty="0" err="1"/>
              <a:t>cho</a:t>
            </a:r>
            <a:r>
              <a:rPr lang="en-US" sz="2400" dirty="0"/>
              <a:t> </a:t>
            </a:r>
            <a:r>
              <a:rPr lang="en-US" sz="2400" dirty="0" err="1" smtClean="0"/>
              <a:t>đến</a:t>
            </a:r>
            <a:r>
              <a:rPr lang="en-US" sz="2400" dirty="0" smtClean="0"/>
              <a:t> Server </a:t>
            </a:r>
            <a:r>
              <a:rPr lang="en-US" sz="2400" dirty="0" err="1"/>
              <a:t>để</a:t>
            </a:r>
            <a:r>
              <a:rPr lang="en-US" sz="2400" dirty="0"/>
              <a:t> </a:t>
            </a:r>
            <a:r>
              <a:rPr lang="en-US" sz="2400" dirty="0" err="1"/>
              <a:t>thực</a:t>
            </a:r>
            <a:r>
              <a:rPr lang="en-US" sz="2400" dirty="0"/>
              <a:t> </a:t>
            </a:r>
            <a:r>
              <a:rPr lang="en-US" sz="2400" dirty="0" err="1"/>
              <a:t>hiện</a:t>
            </a:r>
            <a:r>
              <a:rPr lang="en-US" sz="2400" dirty="0"/>
              <a:t> </a:t>
            </a:r>
            <a:r>
              <a:rPr lang="en-US" sz="2400" dirty="0" err="1" smtClean="0"/>
              <a:t>các</a:t>
            </a:r>
            <a:r>
              <a:rPr lang="en-US" sz="2400" dirty="0" smtClean="0"/>
              <a:t> </a:t>
            </a:r>
            <a:r>
              <a:rPr lang="en-US" sz="2400" dirty="0" err="1"/>
              <a:t>phương</a:t>
            </a:r>
            <a:r>
              <a:rPr lang="en-US" sz="2400" dirty="0"/>
              <a:t> </a:t>
            </a:r>
            <a:r>
              <a:rPr lang="en-US" sz="2400" dirty="0" err="1"/>
              <a:t>thức</a:t>
            </a:r>
            <a:r>
              <a:rPr lang="en-US" sz="2400" dirty="0"/>
              <a:t> </a:t>
            </a:r>
            <a:r>
              <a:rPr lang="en-US" sz="2400" dirty="0" err="1" smtClean="0"/>
              <a:t>trên</a:t>
            </a:r>
            <a:r>
              <a:rPr lang="en-US" sz="2400" dirty="0" smtClean="0"/>
              <a:t> </a:t>
            </a:r>
            <a:r>
              <a:rPr lang="en-US" sz="2400" dirty="0" err="1" smtClean="0"/>
              <a:t>các</a:t>
            </a:r>
            <a:r>
              <a:rPr lang="en-US" sz="2400" dirty="0" smtClean="0"/>
              <a:t> </a:t>
            </a:r>
            <a:r>
              <a:rPr lang="en-US" sz="2400" dirty="0" err="1" smtClean="0"/>
              <a:t>đối</a:t>
            </a:r>
            <a:r>
              <a:rPr lang="en-US" sz="2400" dirty="0" smtClean="0"/>
              <a:t> </a:t>
            </a:r>
            <a:r>
              <a:rPr lang="en-US" sz="2400" dirty="0" err="1"/>
              <a:t>tượng</a:t>
            </a:r>
            <a:r>
              <a:rPr lang="en-US" sz="2400" dirty="0"/>
              <a:t>.</a:t>
            </a:r>
          </a:p>
          <a:p>
            <a:pPr algn="l">
              <a:defRPr/>
            </a:pPr>
            <a:r>
              <a:rPr lang="en-US" sz="2400" dirty="0" smtClean="0"/>
              <a:t>  - </a:t>
            </a:r>
            <a:r>
              <a:rPr lang="en-US" sz="2400" dirty="0"/>
              <a:t>Server </a:t>
            </a:r>
            <a:r>
              <a:rPr lang="en-US" sz="2400" dirty="0" err="1"/>
              <a:t>cung</a:t>
            </a:r>
            <a:r>
              <a:rPr lang="en-US" sz="2400" dirty="0"/>
              <a:t> </a:t>
            </a:r>
            <a:r>
              <a:rPr lang="en-US" sz="2400" dirty="0" err="1"/>
              <a:t>cấp</a:t>
            </a:r>
            <a:r>
              <a:rPr lang="en-US" sz="2400" dirty="0"/>
              <a:t> </a:t>
            </a:r>
            <a:r>
              <a:rPr lang="en-US" sz="2400" dirty="0" err="1"/>
              <a:t>các</a:t>
            </a:r>
            <a:r>
              <a:rPr lang="en-US" sz="2400" dirty="0"/>
              <a:t> </a:t>
            </a:r>
            <a:r>
              <a:rPr lang="en-US" sz="2400" dirty="0" err="1"/>
              <a:t>dịch</a:t>
            </a:r>
            <a:r>
              <a:rPr lang="en-US" sz="2400" dirty="0"/>
              <a:t> </a:t>
            </a:r>
            <a:r>
              <a:rPr lang="en-US" sz="2400" dirty="0" err="1"/>
              <a:t>vụ</a:t>
            </a:r>
            <a:r>
              <a:rPr lang="en-US" sz="2400" dirty="0"/>
              <a:t> </a:t>
            </a:r>
            <a:r>
              <a:rPr lang="en-US" sz="2400" dirty="0" err="1"/>
              <a:t>của</a:t>
            </a:r>
            <a:r>
              <a:rPr lang="en-US" sz="2400" dirty="0"/>
              <a:t> </a:t>
            </a:r>
            <a:r>
              <a:rPr lang="en-US" sz="2400" dirty="0" err="1"/>
              <a:t>mình</a:t>
            </a:r>
            <a:r>
              <a:rPr lang="en-US" sz="2400" dirty="0"/>
              <a:t> </a:t>
            </a:r>
            <a:r>
              <a:rPr lang="en-US" sz="2400" dirty="0" err="1"/>
              <a:t>nhờ</a:t>
            </a:r>
            <a:r>
              <a:rPr lang="en-US" sz="2400" dirty="0"/>
              <a:t> </a:t>
            </a:r>
            <a:r>
              <a:rPr lang="en-US" sz="2400" dirty="0" err="1"/>
              <a:t>một</a:t>
            </a:r>
            <a:r>
              <a:rPr lang="en-US" sz="2400" dirty="0"/>
              <a:t> </a:t>
            </a:r>
            <a:r>
              <a:rPr lang="en-US" sz="2400" dirty="0" err="1"/>
              <a:t>tập</a:t>
            </a:r>
            <a:r>
              <a:rPr lang="en-US" sz="2400" dirty="0"/>
              <a:t> </a:t>
            </a:r>
            <a:r>
              <a:rPr lang="en-US" sz="2400" dirty="0" err="1"/>
              <a:t>hợp</a:t>
            </a:r>
            <a:r>
              <a:rPr lang="en-US" sz="2400" dirty="0"/>
              <a:t> </a:t>
            </a:r>
            <a:r>
              <a:rPr lang="en-US" sz="2400" dirty="0" err="1"/>
              <a:t>các</a:t>
            </a:r>
            <a:r>
              <a:rPr lang="en-US" sz="2400" dirty="0"/>
              <a:t> </a:t>
            </a:r>
            <a:r>
              <a:rPr lang="en-US" sz="2400" dirty="0" err="1"/>
              <a:t>cuộc</a:t>
            </a:r>
            <a:r>
              <a:rPr lang="en-US" sz="2400" dirty="0"/>
              <a:t> </a:t>
            </a:r>
            <a:r>
              <a:rPr lang="en-US" sz="2400" dirty="0" err="1"/>
              <a:t>gọi</a:t>
            </a:r>
            <a:r>
              <a:rPr lang="en-US" sz="2400" dirty="0"/>
              <a:t> </a:t>
            </a:r>
            <a:r>
              <a:rPr lang="en-US" sz="2400" dirty="0" err="1"/>
              <a:t>thủ</a:t>
            </a:r>
            <a:r>
              <a:rPr lang="en-US" sz="2400" dirty="0"/>
              <a:t> </a:t>
            </a:r>
            <a:r>
              <a:rPr lang="en-US" sz="2400" dirty="0" err="1"/>
              <a:t>tục</a:t>
            </a:r>
            <a:r>
              <a:rPr lang="en-US" sz="2400" dirty="0"/>
              <a:t> </a:t>
            </a:r>
            <a:r>
              <a:rPr lang="en-US" sz="2400" dirty="0" err="1"/>
              <a:t>từ</a:t>
            </a:r>
            <a:r>
              <a:rPr lang="en-US" sz="2400" dirty="0"/>
              <a:t> </a:t>
            </a:r>
            <a:r>
              <a:rPr lang="en-US" sz="2400" dirty="0" err="1"/>
              <a:t>xa</a:t>
            </a:r>
            <a:r>
              <a:rPr lang="en-US" sz="2400" dirty="0"/>
              <a:t> </a:t>
            </a:r>
            <a:r>
              <a:rPr lang="en-US" sz="2400" dirty="0">
                <a:solidFill>
                  <a:srgbClr val="008000"/>
                </a:solidFill>
              </a:rPr>
              <a:t>(RPC - Remote Procedure Call )</a:t>
            </a:r>
            <a:r>
              <a:rPr lang="en-US" sz="2400" dirty="0"/>
              <a:t> </a:t>
            </a:r>
            <a:r>
              <a:rPr lang="en-US" sz="2400" dirty="0" err="1"/>
              <a:t>thông</a:t>
            </a:r>
            <a:r>
              <a:rPr lang="en-US" sz="2400" dirty="0"/>
              <a:t> qua </a:t>
            </a:r>
            <a:r>
              <a:rPr lang="en-US" sz="2400" dirty="0" err="1"/>
              <a:t>các</a:t>
            </a:r>
            <a:r>
              <a:rPr lang="en-US" sz="2400" dirty="0"/>
              <a:t> </a:t>
            </a:r>
            <a:r>
              <a:rPr lang="en-US" sz="2400" dirty="0" err="1"/>
              <a:t>phương</a:t>
            </a:r>
            <a:r>
              <a:rPr lang="en-US" sz="2400" dirty="0"/>
              <a:t> </a:t>
            </a:r>
            <a:r>
              <a:rPr lang="en-US" sz="2400" dirty="0" err="1"/>
              <a:t>pháp</a:t>
            </a:r>
            <a:r>
              <a:rPr lang="en-US" sz="2400" dirty="0"/>
              <a:t> </a:t>
            </a:r>
            <a:r>
              <a:rPr lang="en-US" sz="2400" dirty="0" err="1"/>
              <a:t>triệu</a:t>
            </a:r>
            <a:r>
              <a:rPr lang="en-US" sz="2400" dirty="0"/>
              <a:t> </a:t>
            </a:r>
            <a:r>
              <a:rPr lang="en-US" sz="2400" dirty="0" err="1"/>
              <a:t>gọi</a:t>
            </a:r>
            <a:r>
              <a:rPr lang="en-US" sz="2400" dirty="0"/>
              <a:t> ( invocation method) </a:t>
            </a:r>
            <a:r>
              <a:rPr lang="en-US" sz="2400" dirty="0" err="1"/>
              <a:t>trên</a:t>
            </a:r>
            <a:r>
              <a:rPr lang="en-US" sz="2400" dirty="0"/>
              <a:t> </a:t>
            </a:r>
            <a:r>
              <a:rPr lang="en-US" sz="2400" dirty="0" err="1"/>
              <a:t>một</a:t>
            </a:r>
            <a:r>
              <a:rPr lang="en-US" sz="2400" dirty="0"/>
              <a:t> </a:t>
            </a:r>
            <a:r>
              <a:rPr lang="en-US" sz="2400" dirty="0" err="1"/>
              <a:t>đối</a:t>
            </a:r>
            <a:r>
              <a:rPr lang="en-US" sz="2400" dirty="0"/>
              <a:t> </a:t>
            </a:r>
            <a:r>
              <a:rPr lang="en-US" sz="2400" dirty="0" err="1"/>
              <a:t>tượng</a:t>
            </a:r>
            <a:r>
              <a:rPr lang="en-US" sz="2400" dirty="0"/>
              <a:t> </a:t>
            </a:r>
            <a:r>
              <a:rPr lang="en-US" sz="2400" dirty="0" err="1"/>
              <a:t>từ</a:t>
            </a:r>
            <a:r>
              <a:rPr lang="en-US" sz="2400" dirty="0"/>
              <a:t> </a:t>
            </a:r>
            <a:r>
              <a:rPr lang="en-US" sz="2400" dirty="0" err="1" smtClean="0"/>
              <a:t>xa</a:t>
            </a:r>
            <a:r>
              <a:rPr lang="en-US" sz="2400" dirty="0" smtClean="0"/>
              <a:t>:  </a:t>
            </a:r>
            <a:r>
              <a:rPr lang="en-US" sz="2400" i="1" dirty="0" smtClean="0">
                <a:solidFill>
                  <a:srgbClr val="FF0000"/>
                </a:solidFill>
              </a:rPr>
              <a:t>Stub</a:t>
            </a:r>
            <a:r>
              <a:rPr lang="en-US" sz="2400" dirty="0" smtClean="0"/>
              <a:t> </a:t>
            </a:r>
            <a:r>
              <a:rPr lang="en-US" sz="2400" dirty="0" err="1" smtClean="0"/>
              <a:t>va</a:t>
            </a:r>
            <a:r>
              <a:rPr lang="en-US" sz="2400" dirty="0" smtClean="0"/>
              <a:t>̀ </a:t>
            </a:r>
            <a:r>
              <a:rPr lang="en-US" sz="2400" i="1" dirty="0" smtClean="0">
                <a:solidFill>
                  <a:srgbClr val="FF0000"/>
                </a:solidFill>
              </a:rPr>
              <a:t>Skeleton</a:t>
            </a:r>
          </a:p>
        </p:txBody>
      </p:sp>
      <p:sp>
        <p:nvSpPr>
          <p:cNvPr id="2"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MÔ HÌNH ĐỐI TƯỢNG PHÂN TÁN</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ChangeArrowheads="1"/>
          </p:cNvSpPr>
          <p:nvPr/>
        </p:nvSpPr>
        <p:spPr bwMode="auto">
          <a:xfrm>
            <a:off x="381000" y="1549400"/>
            <a:ext cx="8229600"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buFont typeface="Arial" panose="020B0604020202020204" pitchFamily="34" charset="0"/>
              <a:buChar char="•"/>
            </a:pPr>
            <a:endParaRPr lang="vi-VN" altLang="vi-VN" sz="2400">
              <a:solidFill>
                <a:srgbClr val="0000CC"/>
              </a:solidFill>
            </a:endParaRPr>
          </a:p>
        </p:txBody>
      </p:sp>
      <p:pic>
        <p:nvPicPr>
          <p:cNvPr id="110595"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6"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110597"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ea typeface="ＭＳ Ｐゴシック" panose="020B0600070205080204" pitchFamily="34" charset="-128"/>
              </a:rPr>
              <a:t>AJAX </a:t>
            </a:r>
            <a:endParaRPr lang="en-US" altLang="vi-VN" sz="2400" b="1">
              <a:solidFill>
                <a:srgbClr val="C00000"/>
              </a:solidFill>
            </a:endParaRPr>
          </a:p>
        </p:txBody>
      </p:sp>
      <p:sp>
        <p:nvSpPr>
          <p:cNvPr id="110598" name="Rectangle 3"/>
          <p:cNvSpPr>
            <a:spLocks noChangeArrowheads="1"/>
          </p:cNvSpPr>
          <p:nvPr/>
        </p:nvSpPr>
        <p:spPr bwMode="auto">
          <a:xfrm>
            <a:off x="381000" y="1524000"/>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vi-VN" sz="2400"/>
              <a:t>- </a:t>
            </a:r>
            <a:r>
              <a:rPr lang="en-US" altLang="vi-VN" sz="2400" b="1"/>
              <a:t>AJAX</a:t>
            </a:r>
            <a:r>
              <a:rPr lang="en-US" altLang="vi-VN" sz="2400"/>
              <a:t> (Asynchronous JavaScript and XML) : là một nhóm các công nghệ phát triển Web được sử dụng để tạo các ứng dụng Web động hay các ứng dụng giàu tính Internet</a:t>
            </a:r>
          </a:p>
          <a:p>
            <a:pPr algn="just" eaLnBrk="1" hangingPunct="1"/>
            <a:r>
              <a:rPr lang="en-US" altLang="vi-VN" sz="2400"/>
              <a:t>- </a:t>
            </a:r>
            <a:r>
              <a:rPr lang="en-US" altLang="vi-VN" sz="2400" b="1"/>
              <a:t>AJAX</a:t>
            </a:r>
            <a:r>
              <a:rPr lang="en-US" altLang="vi-VN" sz="2400"/>
              <a:t> sử dụng kiểu truyền dữ liệu bất đồng bộ (HTTP requests) giữa trình duyệt web và Web Server, cho phép trang web có thể request một phần thông tin từ Server thay vì cả trang Web.</a:t>
            </a:r>
          </a:p>
          <a:p>
            <a:pPr algn="just" eaLnBrk="1" hangingPunct="1"/>
            <a:r>
              <a:rPr lang="en-US" altLang="vi-VN" sz="2400"/>
              <a:t>- </a:t>
            </a:r>
            <a:r>
              <a:rPr lang="en-US" altLang="vi-VN" sz="2400" b="1"/>
              <a:t>AJAX </a:t>
            </a:r>
            <a:r>
              <a:rPr lang="en-US" altLang="vi-VN" sz="2400"/>
              <a:t>là kỹ thuật dựa trên các nền tảng Web: </a:t>
            </a:r>
          </a:p>
          <a:p>
            <a:pPr algn="just" eaLnBrk="1" hangingPunct="1"/>
            <a:r>
              <a:rPr lang="en-US" altLang="vi-VN" sz="2400"/>
              <a:t>JavaScript </a:t>
            </a:r>
            <a:r>
              <a:rPr lang="en-US" altLang="vi-VN" sz="1600"/>
              <a:t>, </a:t>
            </a:r>
            <a:r>
              <a:rPr lang="en-US" altLang="vi-VN" sz="2400"/>
              <a:t>XML, CSS </a:t>
            </a:r>
            <a:r>
              <a:rPr lang="en-US" altLang="vi-VN" sz="1600"/>
              <a:t>, </a:t>
            </a:r>
            <a:r>
              <a:rPr lang="en-US" altLang="vi-VN" sz="2400"/>
              <a:t>HTML </a:t>
            </a:r>
            <a:endParaRPr lang="en-US" altLang="vi-VN" sz="3200"/>
          </a:p>
          <a:p>
            <a:pPr algn="just" eaLnBrk="1" hangingPunct="1"/>
            <a:endParaRPr lang="en-US" altLang="vi-VN" sz="2400"/>
          </a:p>
        </p:txBody>
      </p:sp>
      <p:sp>
        <p:nvSpPr>
          <p:cNvPr id="110599"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ChangeArrowheads="1"/>
          </p:cNvSpPr>
          <p:nvPr/>
        </p:nvSpPr>
        <p:spPr bwMode="auto">
          <a:xfrm>
            <a:off x="381000" y="1549400"/>
            <a:ext cx="8229600"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buFont typeface="Arial" panose="020B0604020202020204" pitchFamily="34" charset="0"/>
              <a:buChar char="•"/>
            </a:pPr>
            <a:endParaRPr lang="vi-VN" altLang="vi-VN" sz="2400">
              <a:solidFill>
                <a:srgbClr val="0000CC"/>
              </a:solidFill>
            </a:endParaRPr>
          </a:p>
        </p:txBody>
      </p:sp>
      <p:pic>
        <p:nvPicPr>
          <p:cNvPr id="111619"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0"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111621"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ea typeface="ＭＳ Ｐゴシック" panose="020B0600070205080204" pitchFamily="34" charset="-128"/>
              </a:rPr>
              <a:t>AJAX</a:t>
            </a:r>
            <a:endParaRPr lang="en-US" altLang="vi-VN" sz="2400" b="1">
              <a:solidFill>
                <a:srgbClr val="C00000"/>
              </a:solidFill>
            </a:endParaRPr>
          </a:p>
        </p:txBody>
      </p:sp>
      <p:sp>
        <p:nvSpPr>
          <p:cNvPr id="8" name="Rectangle 3"/>
          <p:cNvSpPr>
            <a:spLocks noChangeArrowheads="1"/>
          </p:cNvSpPr>
          <p:nvPr/>
        </p:nvSpPr>
        <p:spPr bwMode="auto">
          <a:xfrm>
            <a:off x="381000" y="1524000"/>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3038" indent="-173038" algn="l" eaLnBrk="1" hangingPunct="1">
              <a:buFont typeface="Arial" pitchFamily="34" charset="0"/>
              <a:buChar char="•"/>
              <a:defRPr/>
            </a:pPr>
            <a:r>
              <a:rPr lang="en-US" sz="2400" b="1">
                <a:latin typeface="Arial" charset="0"/>
                <a:ea typeface="ＭＳ Ｐゴシック" pitchFamily="34" charset="-128"/>
              </a:rPr>
              <a:t> Kiến trúc AJAX</a:t>
            </a:r>
          </a:p>
          <a:p>
            <a:pPr algn="just" eaLnBrk="1" hangingPunct="1">
              <a:defRPr/>
            </a:pPr>
            <a:endParaRPr lang="en-US" sz="2400">
              <a:latin typeface="Arial" charset="0"/>
            </a:endParaRPr>
          </a:p>
        </p:txBody>
      </p:sp>
      <p:sp>
        <p:nvSpPr>
          <p:cNvPr id="111623"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a:t>
            </a:r>
          </a:p>
        </p:txBody>
      </p:sp>
      <p:pic>
        <p:nvPicPr>
          <p:cNvPr id="10" name="Content Placeholder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47738" y="2173288"/>
            <a:ext cx="737235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3"/>
          <p:cNvSpPr>
            <a:spLocks noChangeArrowheads="1"/>
          </p:cNvSpPr>
          <p:nvPr/>
        </p:nvSpPr>
        <p:spPr bwMode="auto">
          <a:xfrm>
            <a:off x="381000" y="1549400"/>
            <a:ext cx="8229600"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buFont typeface="Arial" panose="020B0604020202020204" pitchFamily="34" charset="0"/>
              <a:buChar char="•"/>
            </a:pPr>
            <a:endParaRPr lang="vi-VN" altLang="vi-VN" sz="2400">
              <a:solidFill>
                <a:srgbClr val="0000CC"/>
              </a:solidFill>
            </a:endParaRPr>
          </a:p>
        </p:txBody>
      </p:sp>
      <p:pic>
        <p:nvPicPr>
          <p:cNvPr id="112643"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4"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112645"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ea typeface="ＭＳ Ｐゴシック" panose="020B0600070205080204" pitchFamily="34" charset="-128"/>
              </a:rPr>
              <a:t>REST</a:t>
            </a:r>
            <a:endParaRPr lang="en-US" altLang="vi-VN" sz="2400" b="1">
              <a:solidFill>
                <a:srgbClr val="C00000"/>
              </a:solidFill>
            </a:endParaRPr>
          </a:p>
        </p:txBody>
      </p:sp>
      <p:sp>
        <p:nvSpPr>
          <p:cNvPr id="8" name="Rectangle 3"/>
          <p:cNvSpPr>
            <a:spLocks noChangeArrowheads="1"/>
          </p:cNvSpPr>
          <p:nvPr/>
        </p:nvSpPr>
        <p:spPr bwMode="auto">
          <a:xfrm>
            <a:off x="381000" y="1524000"/>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3038" indent="-173038" algn="l" eaLnBrk="1" hangingPunct="1">
              <a:buFont typeface="Arial" pitchFamily="34" charset="0"/>
              <a:buChar char="•"/>
              <a:defRPr/>
            </a:pPr>
            <a:r>
              <a:rPr lang="en-US" sz="2400" b="1">
                <a:latin typeface="+mj-lt"/>
                <a:ea typeface="ＭＳ Ｐゴシック" pitchFamily="34" charset="-128"/>
              </a:rPr>
              <a:t> Giới thiệu</a:t>
            </a:r>
          </a:p>
          <a:p>
            <a:pPr marL="0" lvl="2" algn="just" eaLnBrk="1" hangingPunct="1">
              <a:defRPr/>
            </a:pPr>
            <a:r>
              <a:rPr lang="en-US" sz="2400">
                <a:latin typeface="+mj-lt"/>
                <a:cs typeface="Times New Roman" pitchFamily="18" charset="0"/>
              </a:rPr>
              <a:t>- K</a:t>
            </a:r>
            <a:r>
              <a:rPr lang="vi-VN" sz="2400">
                <a:latin typeface="+mj-lt"/>
                <a:cs typeface="Times New Roman" pitchFamily="18" charset="0"/>
              </a:rPr>
              <a:t>iến trúc</a:t>
            </a:r>
            <a:r>
              <a:rPr lang="en-US" sz="2400">
                <a:latin typeface="+mj-lt"/>
                <a:cs typeface="Times New Roman" pitchFamily="18" charset="0"/>
              </a:rPr>
              <a:t> Rest</a:t>
            </a:r>
            <a:r>
              <a:rPr lang="vi-VN" sz="2400">
                <a:latin typeface="+mj-lt"/>
                <a:cs typeface="Times New Roman" pitchFamily="18" charset="0"/>
              </a:rPr>
              <a:t> được phát triển bởi Tập đoàn Kiến trúc W3C </a:t>
            </a:r>
            <a:r>
              <a:rPr lang="en-US" sz="2400">
                <a:latin typeface="+mj-lt"/>
                <a:cs typeface="Times New Roman" pitchFamily="18" charset="0"/>
              </a:rPr>
              <a:t>song </a:t>
            </a:r>
            <a:r>
              <a:rPr lang="vi-VN" sz="2400">
                <a:latin typeface="+mj-lt"/>
                <a:cs typeface="Times New Roman" pitchFamily="18" charset="0"/>
              </a:rPr>
              <a:t>song với</a:t>
            </a:r>
            <a:r>
              <a:rPr lang="en-US" sz="2400">
                <a:latin typeface="+mj-lt"/>
                <a:cs typeface="Times New Roman" pitchFamily="18" charset="0"/>
              </a:rPr>
              <a:t> </a:t>
            </a:r>
            <a:r>
              <a:rPr lang="vi-VN" sz="2400">
                <a:latin typeface="+mj-lt"/>
                <a:cs typeface="Times New Roman" pitchFamily="18" charset="0"/>
              </a:rPr>
              <a:t>kỹ thuật HTTP/1.1, dựa trên thiết kế hiện có của HTTP/1.0. World Wide</a:t>
            </a:r>
            <a:endParaRPr lang="en-US" sz="2400">
              <a:latin typeface="+mj-lt"/>
              <a:cs typeface="Times New Roman" pitchFamily="18" charset="0"/>
            </a:endParaRPr>
          </a:p>
          <a:p>
            <a:pPr marL="0" lvl="2" algn="just" eaLnBrk="1" hangingPunct="1">
              <a:defRPr/>
            </a:pPr>
            <a:r>
              <a:rPr lang="en-US" sz="2400">
                <a:latin typeface="+mj-lt"/>
                <a:cs typeface="Times New Roman" pitchFamily="18" charset="0"/>
              </a:rPr>
              <a:t>- Xây dựng </a:t>
            </a:r>
            <a:r>
              <a:rPr lang="vi-VN" sz="2400">
                <a:latin typeface="+mj-lt"/>
                <a:cs typeface="Times New Roman" pitchFamily="18" charset="0"/>
              </a:rPr>
              <a:t>kiến trúc Web mô tả sự tương tác vĩ mô trong bốn thành phần của Web</a:t>
            </a:r>
            <a:r>
              <a:rPr lang="en-US" sz="2400">
                <a:latin typeface="+mj-lt"/>
                <a:cs typeface="Times New Roman" pitchFamily="18" charset="0"/>
              </a:rPr>
              <a:t> : Máy</a:t>
            </a:r>
            <a:r>
              <a:rPr lang="vi-VN" sz="2400">
                <a:latin typeface="+mj-lt"/>
                <a:cs typeface="Times New Roman" pitchFamily="18" charset="0"/>
              </a:rPr>
              <a:t> chủ gốc, </a:t>
            </a:r>
            <a:r>
              <a:rPr lang="en-US" sz="2400">
                <a:latin typeface="+mj-lt"/>
                <a:cs typeface="Times New Roman" pitchFamily="18" charset="0"/>
              </a:rPr>
              <a:t>Port</a:t>
            </a:r>
            <a:r>
              <a:rPr lang="vi-VN" sz="2400">
                <a:latin typeface="+mj-lt"/>
                <a:cs typeface="Times New Roman" pitchFamily="18" charset="0"/>
              </a:rPr>
              <a:t>, </a:t>
            </a:r>
            <a:r>
              <a:rPr lang="en-US" sz="2400">
                <a:latin typeface="+mj-lt"/>
                <a:cs typeface="Times New Roman" pitchFamily="18" charset="0"/>
              </a:rPr>
              <a:t>P</a:t>
            </a:r>
            <a:r>
              <a:rPr lang="vi-VN" sz="2400">
                <a:latin typeface="+mj-lt"/>
                <a:cs typeface="Times New Roman" pitchFamily="18" charset="0"/>
              </a:rPr>
              <a:t>roxy và </a:t>
            </a:r>
            <a:r>
              <a:rPr lang="en-US" sz="2400">
                <a:latin typeface="+mj-lt"/>
                <a:cs typeface="Times New Roman" pitchFamily="18" charset="0"/>
              </a:rPr>
              <a:t>Client </a:t>
            </a:r>
            <a:r>
              <a:rPr lang="vi-VN" sz="2400">
                <a:latin typeface="+mj-lt"/>
                <a:cs typeface="Times New Roman" pitchFamily="18" charset="0"/>
              </a:rPr>
              <a:t>mà không áp đặt những hạn chế về các cá nhân tham gia. </a:t>
            </a:r>
            <a:endParaRPr lang="en-US" sz="2400">
              <a:latin typeface="+mj-lt"/>
              <a:cs typeface="Times New Roman" pitchFamily="18" charset="0"/>
            </a:endParaRPr>
          </a:p>
        </p:txBody>
      </p:sp>
      <p:sp>
        <p:nvSpPr>
          <p:cNvPr id="112647"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p:cNvSpPr>
            <a:spLocks noChangeArrowheads="1"/>
          </p:cNvSpPr>
          <p:nvPr/>
        </p:nvSpPr>
        <p:spPr bwMode="auto">
          <a:xfrm>
            <a:off x="381000" y="1549400"/>
            <a:ext cx="8229600"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buFont typeface="Arial" panose="020B0604020202020204" pitchFamily="34" charset="0"/>
              <a:buChar char="•"/>
            </a:pPr>
            <a:endParaRPr lang="vi-VN" altLang="vi-VN" sz="2400">
              <a:solidFill>
                <a:srgbClr val="0000CC"/>
              </a:solidFill>
            </a:endParaRPr>
          </a:p>
        </p:txBody>
      </p:sp>
      <p:pic>
        <p:nvPicPr>
          <p:cNvPr id="113667"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68"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113669"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ea typeface="ＭＳ Ｐゴシック" panose="020B0600070205080204" pitchFamily="34" charset="-128"/>
              </a:rPr>
              <a:t>REST</a:t>
            </a:r>
            <a:endParaRPr lang="en-US" altLang="vi-VN" sz="2400" b="1">
              <a:solidFill>
                <a:srgbClr val="C00000"/>
              </a:solidFill>
            </a:endParaRPr>
          </a:p>
        </p:txBody>
      </p:sp>
      <p:sp>
        <p:nvSpPr>
          <p:cNvPr id="8" name="Rectangle 3"/>
          <p:cNvSpPr>
            <a:spLocks noChangeArrowheads="1"/>
          </p:cNvSpPr>
          <p:nvPr/>
        </p:nvSpPr>
        <p:spPr bwMode="auto">
          <a:xfrm>
            <a:off x="381000" y="1524000"/>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3038" indent="-173038" algn="l" eaLnBrk="1" hangingPunct="1">
              <a:buFont typeface="Arial" pitchFamily="34" charset="0"/>
              <a:buChar char="•"/>
              <a:defRPr/>
            </a:pPr>
            <a:r>
              <a:rPr lang="en-US" sz="2400" b="1">
                <a:latin typeface="+mj-lt"/>
                <a:ea typeface="ＭＳ Ｐゴシック" pitchFamily="34" charset="-128"/>
              </a:rPr>
              <a:t> Giới thiệu</a:t>
            </a:r>
          </a:p>
          <a:p>
            <a:pPr marL="0" lvl="2" algn="just" eaLnBrk="1" hangingPunct="1">
              <a:defRPr/>
            </a:pPr>
            <a:r>
              <a:rPr lang="en-US" sz="2400">
                <a:latin typeface="+mj-lt"/>
                <a:cs typeface="Times New Roman" pitchFamily="18" charset="0"/>
              </a:rPr>
              <a:t>- </a:t>
            </a:r>
            <a:r>
              <a:rPr lang="vi-VN" sz="2400">
                <a:latin typeface="+mj-lt"/>
                <a:cs typeface="Times New Roman" pitchFamily="18" charset="0"/>
              </a:rPr>
              <a:t>Kiến trúc </a:t>
            </a:r>
            <a:r>
              <a:rPr lang="en-US" sz="2400">
                <a:latin typeface="+mj-lt"/>
                <a:cs typeface="Times New Roman" pitchFamily="18" charset="0"/>
              </a:rPr>
              <a:t>RESful</a:t>
            </a:r>
            <a:r>
              <a:rPr lang="vi-VN" sz="2400">
                <a:latin typeface="+mj-lt"/>
                <a:cs typeface="Times New Roman" pitchFamily="18" charset="0"/>
              </a:rPr>
              <a:t> gắn với một loạt các nguyên tắc sau:</a:t>
            </a:r>
            <a:endParaRPr lang="en-US" sz="2400">
              <a:latin typeface="+mj-lt"/>
              <a:cs typeface="Times New Roman" pitchFamily="18" charset="0"/>
            </a:endParaRPr>
          </a:p>
          <a:p>
            <a:pPr marL="0" lvl="2" algn="just" eaLnBrk="1" hangingPunct="1">
              <a:defRPr/>
            </a:pPr>
            <a:r>
              <a:rPr lang="en-US" sz="2400">
                <a:latin typeface="+mj-lt"/>
                <a:cs typeface="Times New Roman" pitchFamily="18" charset="0"/>
              </a:rPr>
              <a:t>   + </a:t>
            </a:r>
            <a:r>
              <a:rPr lang="vi-VN" sz="2400">
                <a:latin typeface="+mj-lt"/>
                <a:cs typeface="Times New Roman" pitchFamily="18" charset="0"/>
              </a:rPr>
              <a:t>Chuyển trạng thái đặc trưng </a:t>
            </a:r>
            <a:r>
              <a:rPr lang="en-US" sz="2400">
                <a:latin typeface="+mj-lt"/>
                <a:cs typeface="Times New Roman" pitchFamily="18" charset="0"/>
              </a:rPr>
              <a:t>(Representational State Transfer -REST)</a:t>
            </a:r>
            <a:r>
              <a:rPr lang="vi-VN" sz="2400">
                <a:latin typeface="+mj-lt"/>
                <a:cs typeface="Times New Roman" pitchFamily="18" charset="0"/>
              </a:rPr>
              <a:t> là một kiểu kiến trúc phần mềm cho các hệ thống siêu phương tiện </a:t>
            </a:r>
            <a:r>
              <a:rPr lang="en-US" sz="2400">
                <a:latin typeface="+mj-lt"/>
                <a:cs typeface="Times New Roman" pitchFamily="18" charset="0"/>
              </a:rPr>
              <a:t>(hypermedia)</a:t>
            </a:r>
            <a:r>
              <a:rPr lang="vi-VN" sz="2400">
                <a:latin typeface="+mj-lt"/>
                <a:cs typeface="Times New Roman" pitchFamily="18" charset="0"/>
              </a:rPr>
              <a:t> phân tán, chẳng hạn như mạng toàn cầu</a:t>
            </a:r>
            <a:r>
              <a:rPr lang="en-US" sz="2400">
                <a:latin typeface="+mj-lt"/>
                <a:cs typeface="Times New Roman" pitchFamily="18" charset="0"/>
              </a:rPr>
              <a:t> (WWW)</a:t>
            </a:r>
          </a:p>
          <a:p>
            <a:pPr marL="0" lvl="2" algn="just" eaLnBrk="1" hangingPunct="1">
              <a:defRPr/>
            </a:pPr>
            <a:r>
              <a:rPr lang="en-US" sz="2400">
                <a:latin typeface="+mj-lt"/>
                <a:cs typeface="Times New Roman" pitchFamily="18" charset="0"/>
              </a:rPr>
              <a:t>  + </a:t>
            </a:r>
            <a:r>
              <a:rPr lang="vi-VN" sz="2400">
                <a:latin typeface="+mj-lt"/>
                <a:cs typeface="Times New Roman" pitchFamily="18" charset="0"/>
              </a:rPr>
              <a:t>Các lời yêu cầu</a:t>
            </a:r>
            <a:r>
              <a:rPr lang="en-US" sz="2400">
                <a:latin typeface="+mj-lt"/>
                <a:cs typeface="Times New Roman" pitchFamily="18" charset="0"/>
              </a:rPr>
              <a:t> (request)</a:t>
            </a:r>
            <a:r>
              <a:rPr lang="vi-VN" sz="2400">
                <a:latin typeface="+mj-lt"/>
                <a:cs typeface="Times New Roman" pitchFamily="18" charset="0"/>
              </a:rPr>
              <a:t> là </a:t>
            </a:r>
            <a:r>
              <a:rPr lang="vi-VN" sz="2400" i="1">
                <a:latin typeface="+mj-lt"/>
                <a:cs typeface="Times New Roman" pitchFamily="18" charset="0"/>
              </a:rPr>
              <a:t>khách-chủ</a:t>
            </a:r>
            <a:r>
              <a:rPr lang="en-US" sz="2400" i="1">
                <a:latin typeface="+mj-lt"/>
                <a:cs typeface="Times New Roman" pitchFamily="18" charset="0"/>
              </a:rPr>
              <a:t> (client-server) </a:t>
            </a:r>
            <a:r>
              <a:rPr lang="vi-VN" sz="2400">
                <a:latin typeface="+mj-lt"/>
                <a:cs typeface="Times New Roman" pitchFamily="18" charset="0"/>
              </a:rPr>
              <a:t>và một cách tự nhiên sử dụng kiểu tương tác dự; trên kéo</a:t>
            </a:r>
            <a:r>
              <a:rPr lang="en-US" sz="2400">
                <a:latin typeface="+mj-lt"/>
                <a:cs typeface="Times New Roman" pitchFamily="18" charset="0"/>
              </a:rPr>
              <a:t> (pull).</a:t>
            </a:r>
            <a:r>
              <a:rPr lang="vi-VN" sz="2400">
                <a:latin typeface="+mj-lt"/>
                <a:cs typeface="Times New Roman" pitchFamily="18" charset="0"/>
              </a:rPr>
              <a:t> Các thành phần tiêu thụ kéo những đại diện của trạng thái xuống từ máy chủ.</a:t>
            </a:r>
            <a:endParaRPr lang="en-US" sz="2400">
              <a:latin typeface="+mj-lt"/>
              <a:cs typeface="Times New Roman" pitchFamily="18" charset="0"/>
            </a:endParaRPr>
          </a:p>
          <a:p>
            <a:pPr marL="0" lvl="2" algn="just" eaLnBrk="1" hangingPunct="1">
              <a:defRPr/>
            </a:pPr>
            <a:endParaRPr lang="en-US" sz="2400">
              <a:latin typeface="+mj-lt"/>
              <a:cs typeface="Times New Roman" pitchFamily="18" charset="0"/>
            </a:endParaRPr>
          </a:p>
        </p:txBody>
      </p:sp>
      <p:sp>
        <p:nvSpPr>
          <p:cNvPr id="113671"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3"/>
          <p:cNvSpPr>
            <a:spLocks noChangeArrowheads="1"/>
          </p:cNvSpPr>
          <p:nvPr/>
        </p:nvSpPr>
        <p:spPr bwMode="auto">
          <a:xfrm>
            <a:off x="381000" y="1549400"/>
            <a:ext cx="8229600"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buFont typeface="Arial" panose="020B0604020202020204" pitchFamily="34" charset="0"/>
              <a:buChar char="•"/>
            </a:pPr>
            <a:endParaRPr lang="vi-VN" altLang="vi-VN" sz="2400">
              <a:solidFill>
                <a:srgbClr val="0000CC"/>
              </a:solidFill>
            </a:endParaRPr>
          </a:p>
        </p:txBody>
      </p:sp>
      <p:pic>
        <p:nvPicPr>
          <p:cNvPr id="114691"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2"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114693"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ea typeface="ＭＳ Ｐゴシック" panose="020B0600070205080204" pitchFamily="34" charset="-128"/>
              </a:rPr>
              <a:t>REST</a:t>
            </a:r>
            <a:endParaRPr lang="en-US" altLang="vi-VN" sz="2400" b="1">
              <a:solidFill>
                <a:srgbClr val="C00000"/>
              </a:solidFill>
            </a:endParaRPr>
          </a:p>
        </p:txBody>
      </p:sp>
      <p:sp>
        <p:nvSpPr>
          <p:cNvPr id="8" name="Rectangle 3"/>
          <p:cNvSpPr>
            <a:spLocks noChangeArrowheads="1"/>
          </p:cNvSpPr>
          <p:nvPr/>
        </p:nvSpPr>
        <p:spPr bwMode="auto">
          <a:xfrm>
            <a:off x="381000" y="1524000"/>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3038" indent="-173038" algn="l" eaLnBrk="1" hangingPunct="1">
              <a:buFont typeface="Arial" pitchFamily="34" charset="0"/>
              <a:buChar char="•"/>
              <a:defRPr/>
            </a:pPr>
            <a:r>
              <a:rPr lang="en-US" sz="2400" b="1">
                <a:latin typeface="+mj-lt"/>
                <a:ea typeface="ＭＳ Ｐゴシック" pitchFamily="34" charset="-128"/>
              </a:rPr>
              <a:t> Kiến trúc</a:t>
            </a:r>
          </a:p>
          <a:p>
            <a:pPr marL="0" lvl="2" algn="just" eaLnBrk="1" hangingPunct="1">
              <a:defRPr/>
            </a:pPr>
            <a:endParaRPr lang="en-US" sz="2400">
              <a:latin typeface="+mj-lt"/>
              <a:cs typeface="Times New Roman" pitchFamily="18" charset="0"/>
            </a:endParaRPr>
          </a:p>
        </p:txBody>
      </p:sp>
      <p:sp>
        <p:nvSpPr>
          <p:cNvPr id="114695"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a:t>
            </a:r>
          </a:p>
        </p:txBody>
      </p:sp>
      <p:pic>
        <p:nvPicPr>
          <p:cNvPr id="11469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133600"/>
            <a:ext cx="70612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a:spLocks noChangeArrowheads="1"/>
          </p:cNvSpPr>
          <p:nvPr/>
        </p:nvSpPr>
        <p:spPr bwMode="auto">
          <a:xfrm>
            <a:off x="381000" y="1549400"/>
            <a:ext cx="8229600"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buFont typeface="Arial" panose="020B0604020202020204" pitchFamily="34" charset="0"/>
              <a:buChar char="•"/>
            </a:pPr>
            <a:endParaRPr lang="vi-VN" altLang="vi-VN" sz="2400">
              <a:solidFill>
                <a:srgbClr val="0000CC"/>
              </a:solidFill>
            </a:endParaRPr>
          </a:p>
        </p:txBody>
      </p:sp>
      <p:pic>
        <p:nvPicPr>
          <p:cNvPr id="115715"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6"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115717"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dirty="0">
                <a:solidFill>
                  <a:srgbClr val="C00000"/>
                </a:solidFill>
                <a:ea typeface="ＭＳ Ｐゴシック" panose="020B0600070205080204" pitchFamily="34" charset="-128"/>
              </a:rPr>
              <a:t>REST</a:t>
            </a:r>
            <a:endParaRPr lang="en-US" altLang="vi-VN" sz="2400" b="1" dirty="0">
              <a:solidFill>
                <a:srgbClr val="C00000"/>
              </a:solidFill>
            </a:endParaRPr>
          </a:p>
        </p:txBody>
      </p:sp>
      <p:sp>
        <p:nvSpPr>
          <p:cNvPr id="8" name="Rectangle 3"/>
          <p:cNvSpPr>
            <a:spLocks noChangeArrowheads="1"/>
          </p:cNvSpPr>
          <p:nvPr/>
        </p:nvSpPr>
        <p:spPr bwMode="auto">
          <a:xfrm>
            <a:off x="381000" y="1524000"/>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3038" indent="-173038" algn="l" eaLnBrk="1" hangingPunct="1">
              <a:buFont typeface="Arial" pitchFamily="34" charset="0"/>
              <a:buChar char="•"/>
              <a:defRPr/>
            </a:pPr>
            <a:r>
              <a:rPr lang="en-US" sz="2400" b="1" dirty="0">
                <a:latin typeface="+mj-lt"/>
                <a:ea typeface="ＭＳ Ｐゴシック" pitchFamily="34" charset="-128"/>
              </a:rPr>
              <a:t> </a:t>
            </a:r>
            <a:r>
              <a:rPr lang="en-US" sz="2400" b="1" dirty="0" err="1">
                <a:latin typeface="+mj-lt"/>
                <a:ea typeface="ＭＳ Ｐゴシック" pitchFamily="34" charset="-128"/>
              </a:rPr>
              <a:t>Ứng</a:t>
            </a:r>
            <a:r>
              <a:rPr lang="en-US" sz="2400" b="1" dirty="0">
                <a:latin typeface="+mj-lt"/>
                <a:ea typeface="ＭＳ Ｐゴシック" pitchFamily="34" charset="-128"/>
              </a:rPr>
              <a:t> </a:t>
            </a:r>
            <a:r>
              <a:rPr lang="en-US" sz="2400" b="1" dirty="0" err="1">
                <a:latin typeface="+mj-lt"/>
                <a:ea typeface="ＭＳ Ｐゴシック" pitchFamily="34" charset="-128"/>
              </a:rPr>
              <a:t>dụng</a:t>
            </a:r>
            <a:endParaRPr lang="en-US" sz="2400" b="1" dirty="0">
              <a:latin typeface="+mj-lt"/>
              <a:ea typeface="ＭＳ Ｐゴシック" pitchFamily="34" charset="-128"/>
            </a:endParaRPr>
          </a:p>
          <a:p>
            <a:pPr algn="l" eaLnBrk="1" hangingPunct="1">
              <a:defRPr/>
            </a:pPr>
            <a:r>
              <a:rPr lang="en-US" sz="2400" b="1" dirty="0">
                <a:latin typeface="+mj-lt"/>
                <a:ea typeface="ＭＳ Ｐゴシック" pitchFamily="34" charset="-128"/>
                <a:cs typeface="Times New Roman" pitchFamily="18" charset="0"/>
              </a:rPr>
              <a:t>- </a:t>
            </a:r>
            <a:r>
              <a:rPr lang="en-US" sz="2400" dirty="0">
                <a:latin typeface="+mj-lt"/>
                <a:cs typeface="Times New Roman" pitchFamily="18" charset="0"/>
              </a:rPr>
              <a:t>Web 2.0 </a:t>
            </a:r>
            <a:r>
              <a:rPr lang="en-US" sz="2400" dirty="0" err="1">
                <a:latin typeface="+mj-lt"/>
                <a:cs typeface="Times New Roman" pitchFamily="18" charset="0"/>
              </a:rPr>
              <a:t>với</a:t>
            </a:r>
            <a:r>
              <a:rPr lang="en-US" sz="2400" dirty="0">
                <a:latin typeface="+mj-lt"/>
                <a:cs typeface="Times New Roman" pitchFamily="18" charset="0"/>
              </a:rPr>
              <a:t> 2 </a:t>
            </a:r>
            <a:r>
              <a:rPr lang="en-US" sz="2400" dirty="0" err="1">
                <a:latin typeface="+mj-lt"/>
                <a:cs typeface="Times New Roman" pitchFamily="18" charset="0"/>
              </a:rPr>
              <a:t>giao</a:t>
            </a:r>
            <a:r>
              <a:rPr lang="en-US" sz="2400" dirty="0">
                <a:latin typeface="+mj-lt"/>
                <a:cs typeface="Times New Roman" pitchFamily="18" charset="0"/>
              </a:rPr>
              <a:t> </a:t>
            </a:r>
            <a:r>
              <a:rPr lang="en-US" sz="2400" dirty="0" err="1">
                <a:latin typeface="+mj-lt"/>
                <a:cs typeface="Times New Roman" pitchFamily="18" charset="0"/>
              </a:rPr>
              <a:t>thức</a:t>
            </a:r>
            <a:r>
              <a:rPr lang="en-US" sz="2400" dirty="0">
                <a:latin typeface="+mj-lt"/>
                <a:cs typeface="Times New Roman" pitchFamily="18" charset="0"/>
              </a:rPr>
              <a:t> </a:t>
            </a:r>
            <a:r>
              <a:rPr lang="en-US" sz="2400" dirty="0" err="1">
                <a:latin typeface="+mj-lt"/>
                <a:cs typeface="Times New Roman" pitchFamily="18" charset="0"/>
              </a:rPr>
              <a:t>chính</a:t>
            </a:r>
            <a:r>
              <a:rPr lang="en-US" sz="2400" dirty="0">
                <a:latin typeface="+mj-lt"/>
                <a:cs typeface="Times New Roman" pitchFamily="18" charset="0"/>
              </a:rPr>
              <a:t> </a:t>
            </a:r>
            <a:r>
              <a:rPr lang="en-US" sz="2400" dirty="0" err="1">
                <a:latin typeface="+mj-lt"/>
                <a:cs typeface="Times New Roman" pitchFamily="18" charset="0"/>
              </a:rPr>
              <a:t>là</a:t>
            </a:r>
            <a:r>
              <a:rPr lang="en-US" sz="2400" dirty="0">
                <a:latin typeface="+mj-lt"/>
                <a:cs typeface="Times New Roman" pitchFamily="18" charset="0"/>
              </a:rPr>
              <a:t> Rest </a:t>
            </a:r>
            <a:r>
              <a:rPr lang="en-US" sz="2400" dirty="0" err="1">
                <a:latin typeface="+mj-lt"/>
                <a:cs typeface="Times New Roman" pitchFamily="18" charset="0"/>
              </a:rPr>
              <a:t>và</a:t>
            </a:r>
            <a:r>
              <a:rPr lang="en-US" sz="2400" dirty="0">
                <a:latin typeface="+mj-lt"/>
                <a:cs typeface="Times New Roman" pitchFamily="18" charset="0"/>
              </a:rPr>
              <a:t> </a:t>
            </a:r>
            <a:r>
              <a:rPr lang="en-US" sz="2400" dirty="0" err="1">
                <a:latin typeface="+mj-lt"/>
                <a:cs typeface="Times New Roman" pitchFamily="18" charset="0"/>
              </a:rPr>
              <a:t>Soap.Rest</a:t>
            </a:r>
            <a:endParaRPr lang="en-US" sz="2400" dirty="0">
              <a:latin typeface="+mj-lt"/>
              <a:cs typeface="Times New Roman" pitchFamily="18" charset="0"/>
            </a:endParaRPr>
          </a:p>
          <a:p>
            <a:pPr algn="l">
              <a:defRPr/>
            </a:pPr>
            <a:r>
              <a:rPr lang="en-US" sz="2400" dirty="0">
                <a:latin typeface="+mj-lt"/>
                <a:cs typeface="Times New Roman" pitchFamily="18" charset="0"/>
              </a:rPr>
              <a:t>- </a:t>
            </a:r>
            <a:r>
              <a:rPr lang="en-US" sz="2400" dirty="0" err="1">
                <a:latin typeface="+mj-lt"/>
                <a:cs typeface="Times New Roman" pitchFamily="18" charset="0"/>
              </a:rPr>
              <a:t>Dịch</a:t>
            </a:r>
            <a:r>
              <a:rPr lang="en-US" sz="2400" dirty="0">
                <a:latin typeface="+mj-lt"/>
                <a:cs typeface="Times New Roman" pitchFamily="18" charset="0"/>
              </a:rPr>
              <a:t> </a:t>
            </a:r>
            <a:r>
              <a:rPr lang="en-US" sz="2400" dirty="0" err="1">
                <a:latin typeface="+mj-lt"/>
                <a:cs typeface="Times New Roman" pitchFamily="18" charset="0"/>
              </a:rPr>
              <a:t>vụ</a:t>
            </a:r>
            <a:r>
              <a:rPr lang="en-US" sz="2400" dirty="0">
                <a:latin typeface="+mj-lt"/>
                <a:cs typeface="Times New Roman" pitchFamily="18" charset="0"/>
              </a:rPr>
              <a:t> web </a:t>
            </a:r>
            <a:r>
              <a:rPr lang="en-US" sz="2400" dirty="0" err="1">
                <a:latin typeface="+mj-lt"/>
                <a:cs typeface="Times New Roman" pitchFamily="18" charset="0"/>
              </a:rPr>
              <a:t>như</a:t>
            </a:r>
            <a:r>
              <a:rPr lang="en-US" sz="2400" dirty="0">
                <a:latin typeface="+mj-lt"/>
                <a:cs typeface="Times New Roman" pitchFamily="18" charset="0"/>
              </a:rPr>
              <a:t>  Discovery Service </a:t>
            </a:r>
            <a:r>
              <a:rPr lang="en-US" sz="2400" dirty="0" err="1">
                <a:latin typeface="+mj-lt"/>
                <a:cs typeface="Times New Roman" pitchFamily="18" charset="0"/>
              </a:rPr>
              <a:t>của</a:t>
            </a:r>
            <a:r>
              <a:rPr lang="en-US" sz="2400" dirty="0">
                <a:latin typeface="+mj-lt"/>
                <a:cs typeface="Times New Roman" pitchFamily="18" charset="0"/>
              </a:rPr>
              <a:t> </a:t>
            </a:r>
            <a:r>
              <a:rPr lang="en-US" sz="2400" dirty="0" err="1">
                <a:latin typeface="+mj-lt"/>
                <a:cs typeface="Times New Roman" pitchFamily="18" charset="0"/>
              </a:rPr>
              <a:t>google,dịch</a:t>
            </a:r>
            <a:r>
              <a:rPr lang="en-US" sz="2400" dirty="0">
                <a:latin typeface="+mj-lt"/>
                <a:cs typeface="Times New Roman" pitchFamily="18" charset="0"/>
              </a:rPr>
              <a:t> </a:t>
            </a:r>
            <a:r>
              <a:rPr lang="en-US" sz="2400" dirty="0" err="1">
                <a:latin typeface="+mj-lt"/>
                <a:cs typeface="Times New Roman" pitchFamily="18" charset="0"/>
              </a:rPr>
              <a:t>vụ</a:t>
            </a:r>
            <a:r>
              <a:rPr lang="en-US" sz="2400" dirty="0">
                <a:latin typeface="+mj-lt"/>
                <a:cs typeface="Times New Roman" pitchFamily="18" charset="0"/>
              </a:rPr>
              <a:t> </a:t>
            </a:r>
            <a:r>
              <a:rPr lang="vi-VN" sz="2400" dirty="0">
                <a:latin typeface="+mj-lt"/>
                <a:cs typeface="Times New Roman" pitchFamily="18" charset="0"/>
              </a:rPr>
              <a:t>đám mây</a:t>
            </a:r>
            <a:r>
              <a:rPr lang="en-US" sz="2400" dirty="0">
                <a:latin typeface="+mj-lt"/>
                <a:cs typeface="Times New Roman" pitchFamily="18" charset="0"/>
              </a:rPr>
              <a:t> </a:t>
            </a:r>
            <a:r>
              <a:rPr lang="en-US" sz="2400" dirty="0" err="1">
                <a:latin typeface="+mj-lt"/>
                <a:cs typeface="Times New Roman" pitchFamily="18" charset="0"/>
              </a:rPr>
              <a:t>của</a:t>
            </a:r>
            <a:r>
              <a:rPr lang="en-US" sz="2400" dirty="0">
                <a:latin typeface="+mj-lt"/>
                <a:cs typeface="Times New Roman" pitchFamily="18" charset="0"/>
              </a:rPr>
              <a:t> HP</a:t>
            </a:r>
          </a:p>
          <a:p>
            <a:pPr algn="l">
              <a:defRPr/>
            </a:pPr>
            <a:r>
              <a:rPr lang="en-US" sz="2400" dirty="0">
                <a:latin typeface="+mj-lt"/>
                <a:cs typeface="Times New Roman" pitchFamily="18" charset="0"/>
              </a:rPr>
              <a:t>- Sun Microsystems' Cloud API </a:t>
            </a:r>
            <a:r>
              <a:rPr lang="vi-VN" sz="2400" dirty="0">
                <a:latin typeface="+mj-lt"/>
                <a:cs typeface="Times New Roman" pitchFamily="18" charset="0"/>
              </a:rPr>
              <a:t>là một ví dụ tốt các tài liệu tài nguyên loại phương tiện truyền thông.</a:t>
            </a:r>
            <a:endParaRPr lang="en-US" sz="2400" dirty="0">
              <a:latin typeface="+mj-lt"/>
              <a:cs typeface="Times New Roman" pitchFamily="18" charset="0"/>
            </a:endParaRPr>
          </a:p>
          <a:p>
            <a:pPr algn="l">
              <a:defRPr/>
            </a:pPr>
            <a:r>
              <a:rPr lang="en-US" sz="2400" dirty="0">
                <a:latin typeface="+mj-lt"/>
                <a:cs typeface="Times New Roman" pitchFamily="18" charset="0"/>
              </a:rPr>
              <a:t>- </a:t>
            </a:r>
            <a:r>
              <a:rPr lang="vi-VN" sz="2400" dirty="0">
                <a:latin typeface="+mj-lt"/>
                <a:cs typeface="Times New Roman" pitchFamily="18" charset="0"/>
              </a:rPr>
              <a:t>CouchDB là một cơ sở dữ liệu tài liệu theo định hướng văn bản trong Erlang mà cung cấp một RESTful JSON API có thể được truy cập từ bất kỳ môi trường cho phép các yêu cầu HTTP.</a:t>
            </a:r>
            <a:endParaRPr lang="en-US" sz="2400" dirty="0">
              <a:latin typeface="+mj-lt"/>
              <a:cs typeface="Times New Roman" pitchFamily="18" charset="0"/>
            </a:endParaRPr>
          </a:p>
          <a:p>
            <a:pPr algn="l">
              <a:defRPr/>
            </a:pPr>
            <a:r>
              <a:rPr lang="en-US" sz="2400" dirty="0">
                <a:latin typeface="+mj-lt"/>
                <a:cs typeface="Times New Roman" pitchFamily="18" charset="0"/>
              </a:rPr>
              <a:t>- </a:t>
            </a:r>
            <a:r>
              <a:rPr lang="en-US" sz="2400" dirty="0" err="1">
                <a:latin typeface="+mj-lt"/>
                <a:cs typeface="Times New Roman" pitchFamily="18" charset="0"/>
              </a:rPr>
              <a:t>Dịch</a:t>
            </a:r>
            <a:r>
              <a:rPr lang="en-US" sz="2400" dirty="0">
                <a:latin typeface="+mj-lt"/>
                <a:cs typeface="Times New Roman" pitchFamily="18" charset="0"/>
              </a:rPr>
              <a:t> </a:t>
            </a:r>
            <a:r>
              <a:rPr lang="en-US" sz="2400" dirty="0" err="1">
                <a:latin typeface="+mj-lt"/>
                <a:cs typeface="Times New Roman" pitchFamily="18" charset="0"/>
              </a:rPr>
              <a:t>vụ</a:t>
            </a:r>
            <a:r>
              <a:rPr lang="en-US" sz="2400" dirty="0">
                <a:latin typeface="+mj-lt"/>
                <a:cs typeface="Times New Roman" pitchFamily="18" charset="0"/>
              </a:rPr>
              <a:t> </a:t>
            </a:r>
            <a:r>
              <a:rPr lang="en-US" sz="2400" dirty="0">
                <a:solidFill>
                  <a:srgbClr val="FF0000"/>
                </a:solidFill>
                <a:latin typeface="+mj-lt"/>
                <a:cs typeface="Times New Roman" pitchFamily="18" charset="0"/>
              </a:rPr>
              <a:t>Microsoft</a:t>
            </a:r>
            <a:r>
              <a:rPr lang="en-US" sz="2400" dirty="0">
                <a:latin typeface="+mj-lt"/>
                <a:cs typeface="Times New Roman" pitchFamily="18" charset="0"/>
              </a:rPr>
              <a:t>'s Canonical </a:t>
            </a:r>
            <a:r>
              <a:rPr lang="en-US" sz="2400" dirty="0">
                <a:solidFill>
                  <a:srgbClr val="FF0000"/>
                </a:solidFill>
                <a:latin typeface="+mj-lt"/>
                <a:cs typeface="Times New Roman" pitchFamily="18" charset="0"/>
              </a:rPr>
              <a:t>REST Entity</a:t>
            </a:r>
          </a:p>
          <a:p>
            <a:pPr algn="l">
              <a:defRPr/>
            </a:pPr>
            <a:r>
              <a:rPr lang="en-US" sz="2400" dirty="0">
                <a:latin typeface="+mj-lt"/>
                <a:cs typeface="Times New Roman" pitchFamily="18" charset="0"/>
              </a:rPr>
              <a:t>- </a:t>
            </a:r>
            <a:r>
              <a:rPr lang="vi-VN" sz="2400" dirty="0">
                <a:solidFill>
                  <a:srgbClr val="FF0000"/>
                </a:solidFill>
                <a:latin typeface="+mj-lt"/>
                <a:cs typeface="Times New Roman" pitchFamily="18" charset="0"/>
              </a:rPr>
              <a:t>Google</a:t>
            </a:r>
            <a:r>
              <a:rPr lang="vi-VN" sz="2400" dirty="0">
                <a:latin typeface="+mj-lt"/>
                <a:cs typeface="Times New Roman" pitchFamily="18" charset="0"/>
              </a:rPr>
              <a:t> Fusion Tables hỗ trợ bao gồm một </a:t>
            </a:r>
            <a:r>
              <a:rPr lang="vi-VN" sz="2400" dirty="0">
                <a:solidFill>
                  <a:srgbClr val="FF0000"/>
                </a:solidFill>
                <a:latin typeface="+mj-lt"/>
                <a:cs typeface="Times New Roman" pitchFamily="18" charset="0"/>
              </a:rPr>
              <a:t>API RESTful</a:t>
            </a:r>
            <a:r>
              <a:rPr lang="en-US" sz="2400" dirty="0">
                <a:solidFill>
                  <a:srgbClr val="FF0000"/>
                </a:solidFill>
                <a:latin typeface="+mj-lt"/>
                <a:cs typeface="Times New Roman" pitchFamily="18" charset="0"/>
              </a:rPr>
              <a:t> </a:t>
            </a:r>
            <a:r>
              <a:rPr lang="en-US" sz="2400" dirty="0" err="1">
                <a:latin typeface="+mj-lt"/>
                <a:cs typeface="Times New Roman" pitchFamily="18" charset="0"/>
              </a:rPr>
              <a:t>v.v</a:t>
            </a:r>
            <a:r>
              <a:rPr lang="en-US" sz="2400" dirty="0">
                <a:latin typeface="+mj-lt"/>
                <a:cs typeface="Times New Roman" pitchFamily="18" charset="0"/>
              </a:rPr>
              <a:t>…</a:t>
            </a:r>
          </a:p>
          <a:p>
            <a:pPr algn="l" eaLnBrk="1" hangingPunct="1">
              <a:defRPr/>
            </a:pPr>
            <a:endParaRPr lang="en-US" sz="2400" b="1" dirty="0">
              <a:latin typeface="+mj-lt"/>
              <a:ea typeface="ＭＳ Ｐゴシック" pitchFamily="34" charset="-128"/>
            </a:endParaRPr>
          </a:p>
          <a:p>
            <a:pPr algn="l" eaLnBrk="1" hangingPunct="1">
              <a:defRPr/>
            </a:pPr>
            <a:endParaRPr lang="en-US" sz="2400" b="1" dirty="0">
              <a:latin typeface="+mj-lt"/>
              <a:ea typeface="ＭＳ Ｐゴシック" pitchFamily="34" charset="-128"/>
            </a:endParaRPr>
          </a:p>
          <a:p>
            <a:pPr marL="173038" indent="-173038" algn="l" eaLnBrk="1" hangingPunct="1">
              <a:buFont typeface="Arial" pitchFamily="34" charset="0"/>
              <a:buChar char="•"/>
              <a:defRPr/>
            </a:pPr>
            <a:endParaRPr lang="en-US" sz="2400" b="1" dirty="0">
              <a:latin typeface="+mj-lt"/>
              <a:ea typeface="ＭＳ Ｐゴシック" pitchFamily="34" charset="-128"/>
            </a:endParaRPr>
          </a:p>
          <a:p>
            <a:pPr marL="0" lvl="2" algn="just" eaLnBrk="1" hangingPunct="1">
              <a:defRPr/>
            </a:pPr>
            <a:endParaRPr lang="en-US" sz="2400" dirty="0">
              <a:latin typeface="+mj-lt"/>
              <a:cs typeface="Times New Roman" pitchFamily="18" charset="0"/>
            </a:endParaRPr>
          </a:p>
        </p:txBody>
      </p:sp>
      <p:sp>
        <p:nvSpPr>
          <p:cNvPr id="115719"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39"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pic>
        <p:nvPicPr>
          <p:cNvPr id="1167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4419600"/>
            <a:ext cx="2667000" cy="241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1" name="Rectangle 2"/>
          <p:cNvSpPr>
            <a:spLocks noChangeArrowheads="1"/>
          </p:cNvSpPr>
          <p:nvPr/>
        </p:nvSpPr>
        <p:spPr bwMode="auto">
          <a:xfrm>
            <a:off x="455613" y="1212850"/>
            <a:ext cx="8201025" cy="447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vi-VN"/>
              <a:t>[1]. Colin J. Fidge (February 1988). </a:t>
            </a:r>
            <a:r>
              <a:rPr lang="en-US" altLang="vi-VN">
                <a:hlinkClick r:id="rId5"/>
              </a:rPr>
              <a:t>"Timestamps in Message-Passing Systems That Preserve the Partial Ordering</a:t>
            </a:r>
            <a:r>
              <a:rPr lang="en-US" altLang="vi-VN" u="sng">
                <a:hlinkClick r:id="rId5"/>
              </a:rPr>
              <a:t>"</a:t>
            </a:r>
            <a:r>
              <a:rPr lang="en-US" altLang="vi-VN"/>
              <a:t>. In K. Raymond (Ed.). </a:t>
            </a:r>
            <a:r>
              <a:rPr lang="en-US" altLang="vi-VN" i="1"/>
              <a:t>Proc. of the 11th Australian Computer Science Conference (ACSC'88)</a:t>
            </a:r>
            <a:r>
              <a:rPr lang="en-US" altLang="vi-VN"/>
              <a:t>. pp. 56–66. Retrieved 2009-02-13.</a:t>
            </a:r>
          </a:p>
          <a:p>
            <a:pPr algn="l">
              <a:spcBef>
                <a:spcPts val="600"/>
              </a:spcBef>
            </a:pPr>
            <a:r>
              <a:rPr lang="en-US" altLang="vi-VN"/>
              <a:t>[2].Mattern, F. (October 1988), </a:t>
            </a:r>
            <a:r>
              <a:rPr lang="en-US" altLang="vi-VN">
                <a:solidFill>
                  <a:srgbClr val="009999"/>
                </a:solidFill>
              </a:rPr>
              <a:t>"Virtual Time and Global States of Distributed Systems", </a:t>
            </a:r>
            <a:r>
              <a:rPr lang="en-US" altLang="vi-VN"/>
              <a:t>in Cosnard, M., </a:t>
            </a:r>
            <a:r>
              <a:rPr lang="en-US" altLang="vi-VN" i="1"/>
              <a:t>Proc. Workshop on Parallel and Distributed Algorithms</a:t>
            </a:r>
            <a:r>
              <a:rPr lang="en-US" altLang="vi-VN"/>
              <a:t>, Chateau de Bonas, France: Elsevier, pp. 215–226</a:t>
            </a:r>
          </a:p>
          <a:p>
            <a:pPr algn="l">
              <a:spcBef>
                <a:spcPts val="600"/>
              </a:spcBef>
            </a:pPr>
            <a:r>
              <a:rPr lang="en-US" altLang="vi-VN"/>
              <a:t>[3].lmeida, Paulo; Baquero, Carlos; Fonte, Victor (2008), </a:t>
            </a:r>
            <a:r>
              <a:rPr lang="en-US" altLang="vi-VN">
                <a:hlinkClick r:id="rId6"/>
              </a:rPr>
              <a:t>"Interval Tree Clocks: A Logical Clock for Dynamic Systems"</a:t>
            </a:r>
            <a:r>
              <a:rPr lang="en-US" altLang="vi-VN"/>
              <a:t>, in Baker, Theodore P.; Bui, Alain; Tixeuil, Sébastien, </a:t>
            </a:r>
            <a:r>
              <a:rPr lang="en-US" altLang="vi-VN" i="1"/>
              <a:t>Principles of Distributed Systems</a:t>
            </a:r>
            <a:r>
              <a:rPr lang="en-US" altLang="vi-VN"/>
              <a:t>, Lecture Notes in Computer Science, 5401, Springer-Verlag, Lecture Notes in Computer Science, pp. 259–274</a:t>
            </a:r>
          </a:p>
          <a:p>
            <a:pPr algn="l">
              <a:spcBef>
                <a:spcPts val="600"/>
              </a:spcBef>
            </a:pPr>
            <a:r>
              <a:rPr lang="en-US" altLang="vi-VN"/>
              <a:t>[4]. Torres-Rojas, Francisco; Ahamad, Mustaque (1999), </a:t>
            </a:r>
            <a:r>
              <a:rPr lang="en-US" altLang="vi-VN">
                <a:solidFill>
                  <a:srgbClr val="009999"/>
                </a:solidFill>
              </a:rPr>
              <a:t>"Plausible clocks: constant size logical clocks for distributed systems", </a:t>
            </a:r>
            <a:r>
              <a:rPr lang="en-US" altLang="vi-VN"/>
              <a:t>Distributed Computing (Springer Verlag) 12 (4): 179–195</a:t>
            </a:r>
          </a:p>
        </p:txBody>
      </p:sp>
      <p:sp>
        <p:nvSpPr>
          <p:cNvPr id="116742" name="Rectangle 7"/>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TÀI LIỆU THAM KHẢO</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bwMode="auto">
          <a:xfrm>
            <a:off x="488950" y="1143000"/>
            <a:ext cx="8229600" cy="1371600"/>
          </a:xfrm>
          <a:prstGeom prst="rect">
            <a:avLst/>
          </a:prstGeom>
          <a:noFill/>
          <a:ln w="9525">
            <a:noFill/>
            <a:miter lim="800000"/>
            <a:headEnd/>
            <a:tailEnd/>
          </a:ln>
        </p:spPr>
        <p:txBody>
          <a:bodyPr anchor="ctr"/>
          <a:lstStyle/>
          <a:p>
            <a:pPr algn="just">
              <a:defRPr/>
            </a:pPr>
            <a:endParaRPr lang="en-US" sz="2000" kern="0" dirty="0">
              <a:solidFill>
                <a:schemeClr val="tx2"/>
              </a:solidFill>
              <a:latin typeface="+mj-lt"/>
              <a:ea typeface="+mj-ea"/>
              <a:cs typeface="+mj-cs"/>
            </a:endParaRPr>
          </a:p>
        </p:txBody>
      </p:sp>
      <p:pic>
        <p:nvPicPr>
          <p:cNvPr id="11776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4"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pic>
        <p:nvPicPr>
          <p:cNvPr id="11776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4419600"/>
            <a:ext cx="2667000" cy="241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6" name="Rectangle 7"/>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TÀI LIỆU THAM KHẢO</a:t>
            </a:r>
          </a:p>
        </p:txBody>
      </p:sp>
      <p:sp>
        <p:nvSpPr>
          <p:cNvPr id="117767" name="Rectangle 5"/>
          <p:cNvSpPr>
            <a:spLocks noChangeArrowheads="1"/>
          </p:cNvSpPr>
          <p:nvPr/>
        </p:nvSpPr>
        <p:spPr bwMode="auto">
          <a:xfrm>
            <a:off x="455613" y="1212850"/>
            <a:ext cx="8201025" cy="161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vi-VN"/>
              <a:t>[5]. S. Mullender ed., </a:t>
            </a:r>
            <a:r>
              <a:rPr lang="en-US" altLang="vi-VN">
                <a:solidFill>
                  <a:srgbClr val="009999"/>
                </a:solidFill>
              </a:rPr>
              <a:t>"</a:t>
            </a:r>
            <a:r>
              <a:rPr lang="en-US" altLang="vi-VN" i="1">
                <a:solidFill>
                  <a:srgbClr val="009999"/>
                </a:solidFill>
              </a:rPr>
              <a:t>Distributed Systems</a:t>
            </a:r>
            <a:r>
              <a:rPr lang="en-US" altLang="vi-VN">
                <a:solidFill>
                  <a:srgbClr val="009999"/>
                </a:solidFill>
              </a:rPr>
              <a:t>", </a:t>
            </a:r>
            <a:r>
              <a:rPr lang="en-US" altLang="vi-VN"/>
              <a:t>2nd ed., Addison-Wesley, 1993 </a:t>
            </a:r>
            <a:endParaRPr lang="en-US" altLang="vi-VN" i="1"/>
          </a:p>
          <a:p>
            <a:pPr algn="l">
              <a:spcBef>
                <a:spcPts val="600"/>
              </a:spcBef>
              <a:spcAft>
                <a:spcPts val="600"/>
              </a:spcAft>
            </a:pPr>
            <a:r>
              <a:rPr lang="en-US" altLang="vi-VN"/>
              <a:t>[6]. Jie Wu, </a:t>
            </a:r>
            <a:r>
              <a:rPr lang="en-US" altLang="vi-VN">
                <a:solidFill>
                  <a:srgbClr val="009999"/>
                </a:solidFill>
              </a:rPr>
              <a:t>"</a:t>
            </a:r>
            <a:r>
              <a:rPr lang="en-US" altLang="vi-VN" i="1">
                <a:solidFill>
                  <a:srgbClr val="009999"/>
                </a:solidFill>
              </a:rPr>
              <a:t>Distributed Systems Design</a:t>
            </a:r>
            <a:r>
              <a:rPr lang="en-US" altLang="vi-VN"/>
              <a:t>", Addison-Wesley, 2008 </a:t>
            </a:r>
            <a:r>
              <a:rPr lang="en-US" altLang="vi-VN" i="1"/>
              <a:t> </a:t>
            </a:r>
            <a:endParaRPr lang="en-US" altLang="vi-VN"/>
          </a:p>
          <a:p>
            <a:pPr algn="l"/>
            <a:r>
              <a:rPr lang="en-US" altLang="vi-VN"/>
              <a:t>[7].  G. Coulouris, J. Dollimore, T. Kinberg</a:t>
            </a:r>
            <a:r>
              <a:rPr lang="en-US" altLang="vi-VN" i="1"/>
              <a:t>, </a:t>
            </a:r>
            <a:r>
              <a:rPr lang="en-US" altLang="vi-VN" i="1">
                <a:solidFill>
                  <a:srgbClr val="009999"/>
                </a:solidFill>
              </a:rPr>
              <a:t>"Distributed systems : Conceptand  Design</a:t>
            </a:r>
            <a:r>
              <a:rPr lang="en-US" altLang="vi-VN">
                <a:solidFill>
                  <a:srgbClr val="009999"/>
                </a:solidFill>
              </a:rPr>
              <a:t>“</a:t>
            </a:r>
            <a:r>
              <a:rPr lang="en-US" altLang="vi-VN"/>
              <a:t>, Australia. IASTED, ACTA Press</a:t>
            </a:r>
          </a:p>
          <a:p>
            <a:pPr algn="l"/>
            <a:r>
              <a:rPr lang="en-US" altLang="vi-VN"/>
              <a:t> </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Picture 4" descr="wifi_banne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5" y="-76200"/>
            <a:ext cx="9159875"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8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88"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pic>
        <p:nvPicPr>
          <p:cNvPr id="118789"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9988" y="4610100"/>
            <a:ext cx="2871787" cy="220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90" name="Rectangle 5"/>
          <p:cNvSpPr>
            <a:spLocks noChangeArrowheads="1"/>
          </p:cNvSpPr>
          <p:nvPr/>
        </p:nvSpPr>
        <p:spPr bwMode="auto">
          <a:xfrm>
            <a:off x="457200" y="30861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KẾT THÚC CHƯƠNG IV</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12292" name="Text Box 4"/>
          <p:cNvSpPr txBox="1">
            <a:spLocks noChangeArrowheads="1"/>
          </p:cNvSpPr>
          <p:nvPr/>
        </p:nvSpPr>
        <p:spPr bwMode="auto">
          <a:xfrm>
            <a:off x="0" y="1025525"/>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dirty="0">
                <a:solidFill>
                  <a:srgbClr val="C00000"/>
                </a:solidFill>
              </a:rPr>
              <a:t>Stub – Skeleton</a:t>
            </a:r>
            <a:endParaRPr lang="en-US" altLang="vi-VN" sz="2400" dirty="0">
              <a:solidFill>
                <a:srgbClr val="C00000"/>
              </a:solidFill>
            </a:endParaRPr>
          </a:p>
        </p:txBody>
      </p:sp>
      <p:sp>
        <p:nvSpPr>
          <p:cNvPr id="2"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MÔ HÌNH ĐỐI TƯỢNG PHÂN TÁN</a:t>
            </a:r>
          </a:p>
        </p:txBody>
      </p:sp>
      <p:sp>
        <p:nvSpPr>
          <p:cNvPr id="3" name="Flowchart: Preparation 2"/>
          <p:cNvSpPr/>
          <p:nvPr/>
        </p:nvSpPr>
        <p:spPr bwMode="auto">
          <a:xfrm>
            <a:off x="1351179" y="1935718"/>
            <a:ext cx="2057400" cy="990600"/>
          </a:xfrm>
          <a:prstGeom prst="flowChartPreparation">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vi-VN" dirty="0" smtClean="0"/>
          </a:p>
        </p:txBody>
      </p:sp>
      <p:sp>
        <p:nvSpPr>
          <p:cNvPr id="8" name="Flowchart: Preparation 7"/>
          <p:cNvSpPr/>
          <p:nvPr/>
        </p:nvSpPr>
        <p:spPr bwMode="auto">
          <a:xfrm>
            <a:off x="5111685" y="1935718"/>
            <a:ext cx="2057400" cy="990600"/>
          </a:xfrm>
          <a:prstGeom prst="flowChartPreparation">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rtlCol="0" anchor="ctr"/>
          <a:lstStyle/>
          <a:p>
            <a:pPr algn="ctr"/>
            <a:endParaRPr lang="vi-VN" dirty="0" smtClean="0"/>
          </a:p>
        </p:txBody>
      </p:sp>
      <p:sp>
        <p:nvSpPr>
          <p:cNvPr id="4" name="Left-Right Arrow 3"/>
          <p:cNvSpPr/>
          <p:nvPr/>
        </p:nvSpPr>
        <p:spPr bwMode="auto">
          <a:xfrm>
            <a:off x="3359085" y="2205593"/>
            <a:ext cx="1752600" cy="495300"/>
          </a:xfrm>
          <a:prstGeom prst="leftRightArrow">
            <a:avLst/>
          </a:prstGeom>
          <a:gradFill>
            <a:gsLst>
              <a:gs pos="0">
                <a:schemeClr val="accent1">
                  <a:shade val="30000"/>
                  <a:satMod val="115000"/>
                </a:schemeClr>
              </a:gs>
              <a:gs pos="67000">
                <a:schemeClr val="accent1">
                  <a:shade val="67500"/>
                  <a:satMod val="115000"/>
                </a:schemeClr>
              </a:gs>
              <a:gs pos="100000">
                <a:schemeClr val="accent1">
                  <a:shade val="100000"/>
                  <a:satMod val="115000"/>
                </a:schemeClr>
              </a:gs>
            </a:gsLst>
            <a:lin ang="5400000" scaled="0"/>
          </a:gradFill>
          <a:ln w="25400" algn="ctr">
            <a:solidFill>
              <a:srgbClr val="FFFF99"/>
            </a:solidFill>
            <a:round/>
            <a:headEnd/>
            <a:tailEnd type="none" w="med" len="lg"/>
          </a:ln>
          <a:effectLst/>
        </p:spPr>
        <p:txBody>
          <a:bodyPr wrap="none" rtlCol="0" anchor="ctr"/>
          <a:lstStyle/>
          <a:p>
            <a:pPr algn="ctr"/>
            <a:endParaRPr lang="vi-VN" smtClean="0"/>
          </a:p>
        </p:txBody>
      </p:sp>
      <p:sp>
        <p:nvSpPr>
          <p:cNvPr id="5" name="Rectangle 4"/>
          <p:cNvSpPr/>
          <p:nvPr/>
        </p:nvSpPr>
        <p:spPr>
          <a:xfrm>
            <a:off x="3892983" y="1965880"/>
            <a:ext cx="684803" cy="369332"/>
          </a:xfrm>
          <a:prstGeom prst="rect">
            <a:avLst/>
          </a:prstGeom>
        </p:spPr>
        <p:txBody>
          <a:bodyPr wrap="none">
            <a:spAutoFit/>
          </a:bodyPr>
          <a:lstStyle/>
          <a:p>
            <a:r>
              <a:rPr lang="en-US" altLang="vi-VN" i="1" dirty="0" smtClean="0">
                <a:solidFill>
                  <a:srgbClr val="00B050"/>
                </a:solidFill>
              </a:rPr>
              <a:t>ORB</a:t>
            </a:r>
            <a:endParaRPr lang="vi-VN" dirty="0"/>
          </a:p>
        </p:txBody>
      </p:sp>
      <p:sp>
        <p:nvSpPr>
          <p:cNvPr id="6" name="Rectangle 5"/>
          <p:cNvSpPr/>
          <p:nvPr/>
        </p:nvSpPr>
        <p:spPr>
          <a:xfrm>
            <a:off x="2095499" y="3059668"/>
            <a:ext cx="774571" cy="369332"/>
          </a:xfrm>
          <a:prstGeom prst="rect">
            <a:avLst/>
          </a:prstGeom>
        </p:spPr>
        <p:txBody>
          <a:bodyPr wrap="none">
            <a:spAutoFit/>
          </a:bodyPr>
          <a:lstStyle/>
          <a:p>
            <a:r>
              <a:rPr lang="en-US" dirty="0" smtClean="0"/>
              <a:t>Site 1</a:t>
            </a:r>
            <a:endParaRPr lang="vi-VN" dirty="0" smtClean="0"/>
          </a:p>
        </p:txBody>
      </p:sp>
      <p:sp>
        <p:nvSpPr>
          <p:cNvPr id="7" name="Rectangle 6"/>
          <p:cNvSpPr/>
          <p:nvPr/>
        </p:nvSpPr>
        <p:spPr>
          <a:xfrm>
            <a:off x="5753099" y="3059668"/>
            <a:ext cx="774571" cy="369332"/>
          </a:xfrm>
          <a:prstGeom prst="rect">
            <a:avLst/>
          </a:prstGeom>
        </p:spPr>
        <p:txBody>
          <a:bodyPr wrap="none">
            <a:spAutoFit/>
          </a:bodyPr>
          <a:lstStyle/>
          <a:p>
            <a:r>
              <a:rPr lang="en-US" dirty="0" smtClean="0"/>
              <a:t>Site 2</a:t>
            </a:r>
            <a:endParaRPr lang="vi-VN" dirty="0" smtClean="0"/>
          </a:p>
        </p:txBody>
      </p:sp>
      <p:sp>
        <p:nvSpPr>
          <p:cNvPr id="9" name="Oval 8"/>
          <p:cNvSpPr/>
          <p:nvPr/>
        </p:nvSpPr>
        <p:spPr bwMode="auto">
          <a:xfrm>
            <a:off x="1981200" y="2089407"/>
            <a:ext cx="577785" cy="491610"/>
          </a:xfrm>
          <a:prstGeom prst="ellipse">
            <a:avLst/>
          </a:prstGeom>
          <a:gradFill>
            <a:gsLst>
              <a:gs pos="0">
                <a:schemeClr val="accent1">
                  <a:shade val="30000"/>
                  <a:satMod val="115000"/>
                </a:schemeClr>
              </a:gs>
              <a:gs pos="67000">
                <a:schemeClr val="accent1">
                  <a:shade val="67500"/>
                  <a:satMod val="115000"/>
                </a:schemeClr>
              </a:gs>
              <a:gs pos="100000">
                <a:schemeClr val="accent1">
                  <a:shade val="100000"/>
                  <a:satMod val="115000"/>
                </a:schemeClr>
              </a:gs>
            </a:gsLst>
            <a:lin ang="5400000" scaled="0"/>
          </a:gradFill>
          <a:ln w="25400" algn="ctr">
            <a:solidFill>
              <a:srgbClr val="FFFF99"/>
            </a:solidFill>
            <a:round/>
            <a:headEnd/>
            <a:tailEnd type="none" w="med" len="lg"/>
          </a:ln>
          <a:effectLst/>
        </p:spPr>
        <p:txBody>
          <a:bodyPr wrap="none" rtlCol="0" anchor="ctr"/>
          <a:lstStyle/>
          <a:p>
            <a:pPr algn="ctr"/>
            <a:r>
              <a:rPr lang="en-US" dirty="0"/>
              <a:t>A</a:t>
            </a:r>
            <a:endParaRPr lang="vi-VN" dirty="0" smtClean="0"/>
          </a:p>
        </p:txBody>
      </p:sp>
      <p:sp>
        <p:nvSpPr>
          <p:cNvPr id="10" name="Oval 9"/>
          <p:cNvSpPr/>
          <p:nvPr/>
        </p:nvSpPr>
        <p:spPr bwMode="auto">
          <a:xfrm>
            <a:off x="5911785" y="2197655"/>
            <a:ext cx="615885" cy="444501"/>
          </a:xfrm>
          <a:prstGeom prst="ellipse">
            <a:avLst/>
          </a:prstGeom>
          <a:gradFill>
            <a:gsLst>
              <a:gs pos="0">
                <a:schemeClr val="accent1">
                  <a:shade val="30000"/>
                  <a:satMod val="115000"/>
                </a:schemeClr>
              </a:gs>
              <a:gs pos="67000">
                <a:schemeClr val="accent1">
                  <a:shade val="67500"/>
                  <a:satMod val="115000"/>
                </a:schemeClr>
              </a:gs>
              <a:gs pos="100000">
                <a:schemeClr val="accent1">
                  <a:shade val="100000"/>
                  <a:satMod val="115000"/>
                </a:schemeClr>
              </a:gs>
            </a:gsLst>
            <a:lin ang="5400000" scaled="0"/>
          </a:gradFill>
          <a:ln w="25400" algn="ctr">
            <a:solidFill>
              <a:srgbClr val="FFFF99"/>
            </a:solidFill>
            <a:round/>
            <a:headEnd/>
            <a:tailEnd type="none" w="med" len="lg"/>
          </a:ln>
          <a:effectLst/>
        </p:spPr>
        <p:txBody>
          <a:bodyPr wrap="none" rtlCol="0" anchor="ctr"/>
          <a:lstStyle/>
          <a:p>
            <a:pPr algn="ctr"/>
            <a:r>
              <a:rPr lang="en-US" dirty="0" smtClean="0"/>
              <a:t>B</a:t>
            </a:r>
            <a:endParaRPr lang="vi-VN" dirty="0" smtClean="0"/>
          </a:p>
        </p:txBody>
      </p:sp>
      <p:sp>
        <p:nvSpPr>
          <p:cNvPr id="11" name="Oval 10"/>
          <p:cNvSpPr/>
          <p:nvPr/>
        </p:nvSpPr>
        <p:spPr bwMode="auto">
          <a:xfrm>
            <a:off x="2651092" y="2581017"/>
            <a:ext cx="209302" cy="189726"/>
          </a:xfrm>
          <a:prstGeom prst="ellipse">
            <a:avLst/>
          </a:prstGeom>
          <a:gradFill>
            <a:gsLst>
              <a:gs pos="0">
                <a:schemeClr val="accent1">
                  <a:shade val="30000"/>
                  <a:satMod val="115000"/>
                </a:schemeClr>
              </a:gs>
              <a:gs pos="67000">
                <a:schemeClr val="accent1">
                  <a:shade val="67500"/>
                  <a:satMod val="115000"/>
                </a:schemeClr>
              </a:gs>
              <a:gs pos="100000">
                <a:schemeClr val="accent1">
                  <a:shade val="100000"/>
                  <a:satMod val="115000"/>
                </a:schemeClr>
              </a:gs>
            </a:gsLst>
            <a:lin ang="5400000" scaled="0"/>
          </a:gradFill>
          <a:ln w="25400" algn="ctr">
            <a:solidFill>
              <a:srgbClr val="FFFF99"/>
            </a:solidFill>
            <a:round/>
            <a:headEnd/>
            <a:tailEnd type="none" w="med" len="lg"/>
          </a:ln>
          <a:effectLst/>
        </p:spPr>
        <p:txBody>
          <a:bodyPr wrap="none" rtlCol="0" anchor="ctr"/>
          <a:lstStyle/>
          <a:p>
            <a:pPr algn="ctr"/>
            <a:endParaRPr lang="vi-VN" smtClean="0"/>
          </a:p>
        </p:txBody>
      </p:sp>
      <p:sp>
        <p:nvSpPr>
          <p:cNvPr id="12" name="Rectangle 11"/>
          <p:cNvSpPr/>
          <p:nvPr/>
        </p:nvSpPr>
        <p:spPr>
          <a:xfrm>
            <a:off x="2753634" y="2258020"/>
            <a:ext cx="500458" cy="276999"/>
          </a:xfrm>
          <a:prstGeom prst="rect">
            <a:avLst/>
          </a:prstGeom>
        </p:spPr>
        <p:txBody>
          <a:bodyPr wrap="none">
            <a:spAutoFit/>
          </a:bodyPr>
          <a:lstStyle/>
          <a:p>
            <a:r>
              <a:rPr lang="en-US" sz="1200" dirty="0" smtClean="0"/>
              <a:t>Stub</a:t>
            </a:r>
            <a:endParaRPr lang="vi-VN" sz="1200" dirty="0" smtClean="0"/>
          </a:p>
        </p:txBody>
      </p:sp>
      <p:sp>
        <p:nvSpPr>
          <p:cNvPr id="17" name="Rectangle 16"/>
          <p:cNvSpPr/>
          <p:nvPr/>
        </p:nvSpPr>
        <p:spPr>
          <a:xfrm>
            <a:off x="5385795" y="2333019"/>
            <a:ext cx="449162" cy="276999"/>
          </a:xfrm>
          <a:prstGeom prst="rect">
            <a:avLst/>
          </a:prstGeom>
        </p:spPr>
        <p:txBody>
          <a:bodyPr wrap="none">
            <a:spAutoFit/>
          </a:bodyPr>
          <a:lstStyle/>
          <a:p>
            <a:r>
              <a:rPr lang="en-US" sz="1200" dirty="0" err="1" smtClean="0"/>
              <a:t>Ske</a:t>
            </a:r>
            <a:endParaRPr lang="vi-VN" sz="1200" dirty="0" smtClean="0"/>
          </a:p>
        </p:txBody>
      </p:sp>
      <p:sp>
        <p:nvSpPr>
          <p:cNvPr id="13" name="Oval 12"/>
          <p:cNvSpPr/>
          <p:nvPr/>
        </p:nvSpPr>
        <p:spPr bwMode="auto">
          <a:xfrm>
            <a:off x="5610376" y="2675880"/>
            <a:ext cx="142723" cy="178614"/>
          </a:xfrm>
          <a:prstGeom prst="ellipse">
            <a:avLst/>
          </a:prstGeom>
          <a:gradFill>
            <a:gsLst>
              <a:gs pos="0">
                <a:schemeClr val="accent1">
                  <a:shade val="30000"/>
                  <a:satMod val="115000"/>
                </a:schemeClr>
              </a:gs>
              <a:gs pos="67000">
                <a:schemeClr val="accent1">
                  <a:shade val="67500"/>
                  <a:satMod val="115000"/>
                </a:schemeClr>
              </a:gs>
              <a:gs pos="100000">
                <a:schemeClr val="accent1">
                  <a:shade val="100000"/>
                  <a:satMod val="115000"/>
                </a:schemeClr>
              </a:gs>
            </a:gsLst>
            <a:lin ang="5400000" scaled="0"/>
          </a:gradFill>
          <a:ln w="25400" algn="ctr">
            <a:solidFill>
              <a:srgbClr val="FFFF99"/>
            </a:solidFill>
            <a:round/>
            <a:headEnd/>
            <a:tailEnd type="none" w="med" len="lg"/>
          </a:ln>
          <a:effectLst/>
        </p:spPr>
        <p:txBody>
          <a:bodyPr wrap="none" rtlCol="0" anchor="ctr"/>
          <a:lstStyle/>
          <a:p>
            <a:pPr algn="ctr"/>
            <a:endParaRPr lang="vi-VN" smtClean="0"/>
          </a:p>
        </p:txBody>
      </p:sp>
      <p:cxnSp>
        <p:nvCxnSpPr>
          <p:cNvPr id="15" name="Straight Arrow Connector 14"/>
          <p:cNvCxnSpPr>
            <a:stCxn id="10" idx="4"/>
            <a:endCxn id="13" idx="6"/>
          </p:cNvCxnSpPr>
          <p:nvPr/>
        </p:nvCxnSpPr>
        <p:spPr bwMode="auto">
          <a:xfrm flipH="1">
            <a:off x="5753099" y="2642156"/>
            <a:ext cx="466629" cy="123031"/>
          </a:xfrm>
          <a:prstGeom prst="straightConnector1">
            <a:avLst/>
          </a:prstGeom>
          <a:solidFill>
            <a:schemeClr val="accent1"/>
          </a:solidFill>
          <a:ln w="9525" cap="flat" cmpd="sng" algn="ctr">
            <a:solidFill>
              <a:schemeClr val="tx1"/>
            </a:solidFill>
            <a:prstDash val="dash"/>
            <a:round/>
            <a:headEnd type="none" w="med" len="med"/>
            <a:tailEnd type="triangle"/>
          </a:ln>
          <a:effectLst/>
        </p:spPr>
      </p:cxnSp>
      <p:cxnSp>
        <p:nvCxnSpPr>
          <p:cNvPr id="19" name="Straight Arrow Connector 18"/>
          <p:cNvCxnSpPr>
            <a:stCxn id="13" idx="1"/>
          </p:cNvCxnSpPr>
          <p:nvPr/>
        </p:nvCxnSpPr>
        <p:spPr bwMode="auto">
          <a:xfrm flipH="1" flipV="1">
            <a:off x="4883085" y="2453243"/>
            <a:ext cx="748192" cy="248794"/>
          </a:xfrm>
          <a:prstGeom prst="straightConnector1">
            <a:avLst/>
          </a:prstGeom>
          <a:solidFill>
            <a:schemeClr val="accent1"/>
          </a:solidFill>
          <a:ln w="9525" cap="flat" cmpd="sng" algn="ctr">
            <a:solidFill>
              <a:schemeClr val="tx1"/>
            </a:solidFill>
            <a:prstDash val="dash"/>
            <a:round/>
            <a:headEnd type="none" w="med" len="med"/>
            <a:tailEnd type="triangle"/>
          </a:ln>
          <a:effectLst/>
        </p:spPr>
      </p:cxnSp>
      <p:cxnSp>
        <p:nvCxnSpPr>
          <p:cNvPr id="21" name="Straight Connector 20"/>
          <p:cNvCxnSpPr/>
          <p:nvPr/>
        </p:nvCxnSpPr>
        <p:spPr bwMode="auto">
          <a:xfrm>
            <a:off x="3274444" y="2473882"/>
            <a:ext cx="1617116" cy="22225"/>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3" name="Straight Arrow Connector 22"/>
          <p:cNvCxnSpPr>
            <a:endCxn id="11" idx="6"/>
          </p:cNvCxnSpPr>
          <p:nvPr/>
        </p:nvCxnSpPr>
        <p:spPr bwMode="auto">
          <a:xfrm flipH="1">
            <a:off x="2860394" y="2496107"/>
            <a:ext cx="421863" cy="179773"/>
          </a:xfrm>
          <a:prstGeom prst="straightConnector1">
            <a:avLst/>
          </a:prstGeom>
          <a:solidFill>
            <a:schemeClr val="accent1"/>
          </a:solidFill>
          <a:ln w="9525" cap="flat" cmpd="sng" algn="ctr">
            <a:solidFill>
              <a:schemeClr val="tx1"/>
            </a:solidFill>
            <a:prstDash val="dash"/>
            <a:round/>
            <a:headEnd type="none" w="med" len="med"/>
            <a:tailEnd type="triangle"/>
          </a:ln>
          <a:effectLst/>
        </p:spPr>
      </p:cxnSp>
      <p:cxnSp>
        <p:nvCxnSpPr>
          <p:cNvPr id="25" name="Straight Arrow Connector 24"/>
          <p:cNvCxnSpPr>
            <a:stCxn id="11" idx="1"/>
            <a:endCxn id="9" idx="5"/>
          </p:cNvCxnSpPr>
          <p:nvPr/>
        </p:nvCxnSpPr>
        <p:spPr bwMode="auto">
          <a:xfrm flipH="1" flipV="1">
            <a:off x="2474370" y="2509022"/>
            <a:ext cx="207374" cy="99780"/>
          </a:xfrm>
          <a:prstGeom prst="straightConnector1">
            <a:avLst/>
          </a:prstGeom>
          <a:solidFill>
            <a:schemeClr val="accent1"/>
          </a:solidFill>
          <a:ln w="9525" cap="flat" cmpd="sng" algn="ctr">
            <a:solidFill>
              <a:schemeClr val="tx1"/>
            </a:solidFill>
            <a:prstDash val="dash"/>
            <a:round/>
            <a:headEnd type="none" w="med" len="med"/>
            <a:tailEnd type="triangle"/>
          </a:ln>
          <a:effectLst/>
        </p:spPr>
      </p:cxnSp>
      <p:sp>
        <p:nvSpPr>
          <p:cNvPr id="24" name="Text Box 4"/>
          <p:cNvSpPr txBox="1">
            <a:spLocks noChangeArrowheads="1"/>
          </p:cNvSpPr>
          <p:nvPr/>
        </p:nvSpPr>
        <p:spPr bwMode="auto">
          <a:xfrm>
            <a:off x="342900" y="3503613"/>
            <a:ext cx="84582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marL="174625" indent="-174625" algn="l">
              <a:buFont typeface="Arial" pitchFamily="34" charset="0"/>
              <a:buChar char="•"/>
              <a:defRPr/>
            </a:pPr>
            <a:r>
              <a:rPr lang="en-US" sz="2400" dirty="0" err="1" smtClean="0"/>
              <a:t>Để</a:t>
            </a:r>
            <a:r>
              <a:rPr lang="en-US" sz="2400" dirty="0" smtClean="0"/>
              <a:t> A </a:t>
            </a:r>
            <a:r>
              <a:rPr lang="en-US" sz="2400" dirty="0" err="1" smtClean="0"/>
              <a:t>và</a:t>
            </a:r>
            <a:r>
              <a:rPr lang="en-US" sz="2400" dirty="0" smtClean="0"/>
              <a:t> B </a:t>
            </a:r>
            <a:r>
              <a:rPr lang="en-US" sz="2400" dirty="0" err="1" smtClean="0"/>
              <a:t>trao</a:t>
            </a:r>
            <a:r>
              <a:rPr lang="en-US" sz="2400" dirty="0" smtClean="0"/>
              <a:t> </a:t>
            </a:r>
            <a:r>
              <a:rPr lang="en-US" sz="2400" dirty="0" err="1" smtClean="0"/>
              <a:t>đổi</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thì</a:t>
            </a:r>
            <a:r>
              <a:rPr lang="en-US" sz="2400" dirty="0" smtClean="0"/>
              <a:t> </a:t>
            </a:r>
            <a:r>
              <a:rPr lang="en-US" sz="2400" dirty="0" err="1" smtClean="0"/>
              <a:t>cần</a:t>
            </a:r>
            <a:r>
              <a:rPr lang="en-US" sz="2400" dirty="0" smtClean="0"/>
              <a:t> 1 </a:t>
            </a:r>
            <a:r>
              <a:rPr lang="en-US" sz="2400" dirty="0" err="1" smtClean="0"/>
              <a:t>phương</a:t>
            </a:r>
            <a:r>
              <a:rPr lang="en-US" sz="2400" dirty="0" smtClean="0"/>
              <a:t> </a:t>
            </a:r>
            <a:r>
              <a:rPr lang="en-US" sz="2400" dirty="0" err="1" smtClean="0"/>
              <a:t>thức</a:t>
            </a:r>
            <a:r>
              <a:rPr lang="en-US" sz="2400" dirty="0" smtClean="0"/>
              <a:t> </a:t>
            </a:r>
            <a:r>
              <a:rPr lang="en-US" sz="2400" dirty="0" err="1" smtClean="0"/>
              <a:t>để</a:t>
            </a:r>
            <a:r>
              <a:rPr lang="en-US" sz="2400" dirty="0" smtClean="0"/>
              <a:t> </a:t>
            </a:r>
            <a:r>
              <a:rPr lang="en-US" sz="2400" dirty="0" err="1" smtClean="0"/>
              <a:t>sinh</a:t>
            </a:r>
            <a:r>
              <a:rPr lang="en-US" sz="2400" dirty="0" smtClean="0"/>
              <a:t> </a:t>
            </a:r>
            <a:r>
              <a:rPr lang="en-US" sz="2400" dirty="0" err="1" smtClean="0"/>
              <a:t>ra</a:t>
            </a:r>
            <a:r>
              <a:rPr lang="en-US" sz="2400" dirty="0" smtClean="0"/>
              <a:t> </a:t>
            </a:r>
            <a:r>
              <a:rPr lang="en-US" sz="2400" dirty="0" err="1" smtClean="0"/>
              <a:t>đối</a:t>
            </a:r>
            <a:r>
              <a:rPr lang="en-US" sz="2400" dirty="0" smtClean="0"/>
              <a:t> </a:t>
            </a:r>
            <a:r>
              <a:rPr lang="en-US" sz="2400" dirty="0" err="1" smtClean="0"/>
              <a:t>tượng</a:t>
            </a:r>
            <a:r>
              <a:rPr lang="en-US" sz="2400" dirty="0" smtClean="0"/>
              <a:t> </a:t>
            </a:r>
            <a:r>
              <a:rPr lang="en-US" sz="2400" dirty="0" smtClean="0">
                <a:solidFill>
                  <a:srgbClr val="FF0000"/>
                </a:solidFill>
              </a:rPr>
              <a:t>Stub</a:t>
            </a:r>
            <a:r>
              <a:rPr lang="en-US" sz="2400" dirty="0" smtClean="0"/>
              <a:t> </a:t>
            </a:r>
            <a:r>
              <a:rPr lang="en-US" sz="2400" dirty="0" err="1" smtClean="0"/>
              <a:t>và</a:t>
            </a:r>
            <a:r>
              <a:rPr lang="en-US" sz="2400" dirty="0" smtClean="0"/>
              <a:t> </a:t>
            </a:r>
            <a:r>
              <a:rPr lang="en-US" sz="2400" dirty="0" smtClean="0">
                <a:solidFill>
                  <a:srgbClr val="FF0000"/>
                </a:solidFill>
              </a:rPr>
              <a:t>Skeleton </a:t>
            </a:r>
            <a:r>
              <a:rPr lang="en-US" sz="2400" dirty="0" smtClean="0"/>
              <a:t>(</a:t>
            </a:r>
            <a:r>
              <a:rPr lang="en-US" sz="2400" dirty="0"/>
              <a:t>invocation </a:t>
            </a:r>
            <a:r>
              <a:rPr lang="en-US" sz="2400" dirty="0" smtClean="0"/>
              <a:t>method) </a:t>
            </a:r>
          </a:p>
          <a:p>
            <a:pPr marL="174625" indent="-174625" algn="l">
              <a:buFont typeface="Arial" pitchFamily="34" charset="0"/>
              <a:buChar char="•"/>
              <a:defRPr/>
            </a:pPr>
            <a:r>
              <a:rPr lang="en-US" sz="2400" dirty="0" err="1" smtClean="0"/>
              <a:t>Kỹ</a:t>
            </a:r>
            <a:r>
              <a:rPr lang="en-US" sz="2400" dirty="0" smtClean="0"/>
              <a:t> </a:t>
            </a:r>
            <a:r>
              <a:rPr lang="en-US" sz="2400" dirty="0" err="1" smtClean="0"/>
              <a:t>thuật</a:t>
            </a:r>
            <a:r>
              <a:rPr lang="en-US" sz="2400" dirty="0" smtClean="0"/>
              <a:t> </a:t>
            </a:r>
            <a:r>
              <a:rPr lang="en-US" sz="2400" dirty="0" err="1" smtClean="0"/>
              <a:t>tạo</a:t>
            </a:r>
            <a:r>
              <a:rPr lang="en-US" sz="2400" dirty="0" smtClean="0"/>
              <a:t> </a:t>
            </a:r>
            <a:r>
              <a:rPr lang="en-US" sz="2400" dirty="0" err="1" smtClean="0"/>
              <a:t>ra</a:t>
            </a:r>
            <a:r>
              <a:rPr lang="en-US" sz="2400" dirty="0" smtClean="0"/>
              <a:t> </a:t>
            </a:r>
            <a:r>
              <a:rPr lang="en-US" sz="2400" dirty="0" err="1" smtClean="0"/>
              <a:t>giao</a:t>
            </a:r>
            <a:r>
              <a:rPr lang="en-US" sz="2400" dirty="0" smtClean="0"/>
              <a:t> </a:t>
            </a:r>
            <a:r>
              <a:rPr lang="en-US" sz="2400" dirty="0" err="1" smtClean="0"/>
              <a:t>tiếp</a:t>
            </a:r>
            <a:r>
              <a:rPr lang="en-US" sz="2400" dirty="0" smtClean="0"/>
              <a:t> </a:t>
            </a:r>
            <a:r>
              <a:rPr lang="en-US" sz="2400" dirty="0" err="1" smtClean="0"/>
              <a:t>triệu</a:t>
            </a:r>
            <a:r>
              <a:rPr lang="en-US" sz="2400" dirty="0" smtClean="0"/>
              <a:t> </a:t>
            </a:r>
            <a:r>
              <a:rPr lang="en-US" sz="2400" dirty="0" err="1" smtClean="0"/>
              <a:t>gọi</a:t>
            </a:r>
            <a:r>
              <a:rPr lang="en-US" sz="2400" dirty="0" smtClean="0"/>
              <a:t> </a:t>
            </a:r>
            <a:r>
              <a:rPr lang="en-US" sz="2400" dirty="0" err="1" smtClean="0"/>
              <a:t>từ</a:t>
            </a:r>
            <a:r>
              <a:rPr lang="en-US" sz="2400" dirty="0" smtClean="0"/>
              <a:t> </a:t>
            </a:r>
            <a:r>
              <a:rPr lang="en-US" sz="2400" dirty="0" err="1" smtClean="0"/>
              <a:t>xa</a:t>
            </a:r>
            <a:r>
              <a:rPr lang="en-US" sz="2400" dirty="0" smtClean="0"/>
              <a:t> </a:t>
            </a:r>
            <a:r>
              <a:rPr lang="en-US" sz="2400" dirty="0" err="1" smtClean="0"/>
              <a:t>như</a:t>
            </a:r>
            <a:r>
              <a:rPr lang="en-US" sz="2400" dirty="0" smtClean="0"/>
              <a:t> </a:t>
            </a:r>
            <a:r>
              <a:rPr lang="en-US" sz="2400" dirty="0" err="1" smtClean="0"/>
              <a:t>trên</a:t>
            </a:r>
            <a:r>
              <a:rPr lang="en-US" sz="2400" dirty="0" smtClean="0"/>
              <a:t> </a:t>
            </a:r>
            <a:r>
              <a:rPr lang="en-US" sz="2400" dirty="0" err="1" smtClean="0"/>
              <a:t>gọi</a:t>
            </a:r>
            <a:r>
              <a:rPr lang="en-US" sz="2400" dirty="0" smtClean="0"/>
              <a:t> </a:t>
            </a:r>
            <a:r>
              <a:rPr lang="en-US" sz="2400" dirty="0" err="1" smtClean="0"/>
              <a:t>là</a:t>
            </a:r>
            <a:r>
              <a:rPr lang="en-US" sz="2400" dirty="0" smtClean="0"/>
              <a:t>: RPC </a:t>
            </a:r>
            <a:r>
              <a:rPr lang="en-US" sz="2400" dirty="0" smtClean="0">
                <a:solidFill>
                  <a:srgbClr val="008000"/>
                </a:solidFill>
              </a:rPr>
              <a:t>(Remote </a:t>
            </a:r>
            <a:r>
              <a:rPr lang="en-US" sz="2400" dirty="0">
                <a:solidFill>
                  <a:srgbClr val="008000"/>
                </a:solidFill>
              </a:rPr>
              <a:t>Procedure </a:t>
            </a:r>
            <a:r>
              <a:rPr lang="en-US" sz="2400" dirty="0" smtClean="0">
                <a:solidFill>
                  <a:srgbClr val="008000"/>
                </a:solidFill>
              </a:rPr>
              <a:t>Call: </a:t>
            </a:r>
            <a:r>
              <a:rPr lang="en-US" sz="2400" dirty="0" err="1" smtClean="0">
                <a:solidFill>
                  <a:srgbClr val="008000"/>
                </a:solidFill>
              </a:rPr>
              <a:t>Thủ</a:t>
            </a:r>
            <a:r>
              <a:rPr lang="en-US" sz="2400" dirty="0" smtClean="0">
                <a:solidFill>
                  <a:srgbClr val="008000"/>
                </a:solidFill>
              </a:rPr>
              <a:t> </a:t>
            </a:r>
            <a:r>
              <a:rPr lang="en-US" sz="2400" dirty="0" err="1" smtClean="0">
                <a:solidFill>
                  <a:srgbClr val="008000"/>
                </a:solidFill>
              </a:rPr>
              <a:t>tục</a:t>
            </a:r>
            <a:r>
              <a:rPr lang="en-US" sz="2400" dirty="0" smtClean="0">
                <a:solidFill>
                  <a:srgbClr val="008000"/>
                </a:solidFill>
              </a:rPr>
              <a:t> </a:t>
            </a:r>
            <a:r>
              <a:rPr lang="en-US" sz="2400" dirty="0" err="1" smtClean="0">
                <a:solidFill>
                  <a:srgbClr val="008000"/>
                </a:solidFill>
              </a:rPr>
              <a:t>triệu</a:t>
            </a:r>
            <a:r>
              <a:rPr lang="en-US" sz="2400" dirty="0" smtClean="0">
                <a:solidFill>
                  <a:srgbClr val="008000"/>
                </a:solidFill>
              </a:rPr>
              <a:t> </a:t>
            </a:r>
            <a:r>
              <a:rPr lang="en-US" sz="2400" dirty="0" err="1" smtClean="0">
                <a:solidFill>
                  <a:srgbClr val="008000"/>
                </a:solidFill>
              </a:rPr>
              <a:t>gọi</a:t>
            </a:r>
            <a:r>
              <a:rPr lang="en-US" sz="2400" dirty="0" smtClean="0">
                <a:solidFill>
                  <a:srgbClr val="008000"/>
                </a:solidFill>
              </a:rPr>
              <a:t> </a:t>
            </a:r>
            <a:r>
              <a:rPr lang="en-US" sz="2400" dirty="0" err="1" smtClean="0">
                <a:solidFill>
                  <a:srgbClr val="008000"/>
                </a:solidFill>
              </a:rPr>
              <a:t>từ</a:t>
            </a:r>
            <a:r>
              <a:rPr lang="en-US" sz="2400" dirty="0" smtClean="0">
                <a:solidFill>
                  <a:srgbClr val="008000"/>
                </a:solidFill>
              </a:rPr>
              <a:t> </a:t>
            </a:r>
            <a:r>
              <a:rPr lang="en-US" sz="2400" dirty="0" err="1" smtClean="0">
                <a:solidFill>
                  <a:srgbClr val="008000"/>
                </a:solidFill>
              </a:rPr>
              <a:t>xa</a:t>
            </a:r>
            <a:r>
              <a:rPr lang="en-US" sz="2400" dirty="0" smtClean="0">
                <a:solidFill>
                  <a:srgbClr val="008000"/>
                </a:solidFill>
              </a:rPr>
              <a:t>)</a:t>
            </a:r>
            <a:r>
              <a:rPr lang="en-US" sz="2400" dirty="0" smtClean="0"/>
              <a:t> </a:t>
            </a:r>
          </a:p>
          <a:p>
            <a:pPr algn="l">
              <a:defRPr/>
            </a:pPr>
            <a:r>
              <a:rPr lang="en-US" sz="2400" dirty="0" err="1" smtClean="0"/>
              <a:t>Vậy</a:t>
            </a:r>
            <a:r>
              <a:rPr lang="en-US" sz="2400" dirty="0" smtClean="0"/>
              <a:t>: </a:t>
            </a:r>
          </a:p>
          <a:p>
            <a:pPr marL="342900" indent="-342900" algn="l">
              <a:buFont typeface="Wingdings" panose="05000000000000000000" pitchFamily="2" charset="2"/>
              <a:buChar char="ü"/>
              <a:defRPr/>
            </a:pPr>
            <a:r>
              <a:rPr lang="en-US" sz="2400" dirty="0" smtClean="0"/>
              <a:t>RPC </a:t>
            </a:r>
            <a:r>
              <a:rPr lang="en-US" sz="2400" dirty="0" err="1" smtClean="0"/>
              <a:t>là</a:t>
            </a:r>
            <a:r>
              <a:rPr lang="en-US" sz="2400" dirty="0" smtClean="0"/>
              <a:t> </a:t>
            </a:r>
            <a:r>
              <a:rPr lang="en-US" sz="2400" dirty="0" err="1" smtClean="0"/>
              <a:t>gì</a:t>
            </a:r>
            <a:r>
              <a:rPr lang="en-US" sz="2400" dirty="0" smtClean="0"/>
              <a:t>?</a:t>
            </a:r>
          </a:p>
          <a:p>
            <a:pPr marL="342900" indent="-342900" algn="l">
              <a:buFont typeface="Wingdings" panose="05000000000000000000" pitchFamily="2" charset="2"/>
              <a:buChar char="ü"/>
              <a:defRPr/>
            </a:pPr>
            <a:r>
              <a:rPr lang="en-US" sz="2400" dirty="0" err="1" smtClean="0"/>
              <a:t>Có</a:t>
            </a:r>
            <a:r>
              <a:rPr lang="en-US" sz="2400" dirty="0" smtClean="0"/>
              <a:t> </a:t>
            </a:r>
            <a:r>
              <a:rPr lang="en-US" sz="2400" dirty="0" err="1" smtClean="0"/>
              <a:t>bao</a:t>
            </a:r>
            <a:r>
              <a:rPr lang="en-US" sz="2400" dirty="0" smtClean="0"/>
              <a:t> </a:t>
            </a:r>
            <a:r>
              <a:rPr lang="en-US" sz="2400" dirty="0" err="1" smtClean="0"/>
              <a:t>nhiêu</a:t>
            </a:r>
            <a:r>
              <a:rPr lang="en-US" sz="2400" dirty="0" smtClean="0"/>
              <a:t> </a:t>
            </a:r>
            <a:r>
              <a:rPr lang="en-US" sz="2400" dirty="0" err="1" smtClean="0"/>
              <a:t>nhiêu</a:t>
            </a:r>
            <a:r>
              <a:rPr lang="en-US" sz="2400" dirty="0" smtClean="0"/>
              <a:t> </a:t>
            </a:r>
            <a:r>
              <a:rPr lang="en-US" sz="2400" dirty="0" err="1" smtClean="0"/>
              <a:t>kỹ</a:t>
            </a:r>
            <a:r>
              <a:rPr lang="en-US" sz="2400" dirty="0" smtClean="0"/>
              <a:t> </a:t>
            </a:r>
            <a:r>
              <a:rPr lang="en-US" sz="2400" dirty="0" err="1" smtClean="0"/>
              <a:t>thuật</a:t>
            </a:r>
            <a:r>
              <a:rPr lang="en-US" sz="2400" dirty="0" smtClean="0"/>
              <a:t> </a:t>
            </a:r>
            <a:r>
              <a:rPr lang="en-US" sz="2400" dirty="0" err="1" smtClean="0"/>
              <a:t>để</a:t>
            </a:r>
            <a:r>
              <a:rPr lang="en-US" sz="2400" dirty="0" smtClean="0"/>
              <a:t> </a:t>
            </a:r>
            <a:r>
              <a:rPr lang="en-US" sz="2400" dirty="0" err="1" smtClean="0"/>
              <a:t>tạo</a:t>
            </a:r>
            <a:r>
              <a:rPr lang="en-US" sz="2400" dirty="0" smtClean="0"/>
              <a:t> </a:t>
            </a:r>
            <a:r>
              <a:rPr lang="en-US" sz="2400" dirty="0" err="1" smtClean="0"/>
              <a:t>ra</a:t>
            </a:r>
            <a:r>
              <a:rPr lang="en-US" sz="2400" dirty="0" smtClean="0"/>
              <a:t> RPC?</a:t>
            </a:r>
          </a:p>
          <a:p>
            <a:pPr algn="l">
              <a:defRPr/>
            </a:pPr>
            <a:endParaRPr lang="en-US" sz="2400" dirty="0" smtClean="0"/>
          </a:p>
        </p:txBody>
      </p:sp>
    </p:spTree>
    <p:extLst>
      <p:ext uri="{BB962C8B-B14F-4D97-AF65-F5344CB8AC3E}">
        <p14:creationId xmlns:p14="http://schemas.microsoft.com/office/powerpoint/2010/main" val="23209955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12292" name="Text Box 4"/>
          <p:cNvSpPr txBox="1">
            <a:spLocks noChangeArrowheads="1"/>
          </p:cNvSpPr>
          <p:nvPr/>
        </p:nvSpPr>
        <p:spPr bwMode="auto">
          <a:xfrm>
            <a:off x="0" y="1025525"/>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dirty="0">
                <a:solidFill>
                  <a:srgbClr val="C00000"/>
                </a:solidFill>
              </a:rPr>
              <a:t>Stub – </a:t>
            </a:r>
            <a:r>
              <a:rPr lang="en-US" altLang="vi-VN" sz="2400" b="1" dirty="0" smtClean="0">
                <a:solidFill>
                  <a:srgbClr val="C00000"/>
                </a:solidFill>
              </a:rPr>
              <a:t>Skeleton (</a:t>
            </a:r>
            <a:r>
              <a:rPr lang="en-US" altLang="vi-VN" sz="2400" b="1" dirty="0" err="1" smtClean="0">
                <a:solidFill>
                  <a:srgbClr val="C00000"/>
                </a:solidFill>
              </a:rPr>
              <a:t>tt</a:t>
            </a:r>
            <a:r>
              <a:rPr lang="en-US" altLang="vi-VN" sz="2400" b="1" dirty="0" smtClean="0">
                <a:solidFill>
                  <a:srgbClr val="C00000"/>
                </a:solidFill>
              </a:rPr>
              <a:t>)</a:t>
            </a:r>
            <a:endParaRPr lang="en-US" altLang="vi-VN" sz="2400" dirty="0">
              <a:solidFill>
                <a:srgbClr val="C00000"/>
              </a:solidFill>
            </a:endParaRPr>
          </a:p>
        </p:txBody>
      </p:sp>
      <p:sp>
        <p:nvSpPr>
          <p:cNvPr id="2"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MÔ HÌNH ĐỐI TƯỢNG PHÂN TÁN</a:t>
            </a:r>
          </a:p>
        </p:txBody>
      </p:sp>
      <p:sp>
        <p:nvSpPr>
          <p:cNvPr id="24" name="Text Box 4"/>
          <p:cNvSpPr txBox="1">
            <a:spLocks noChangeArrowheads="1"/>
          </p:cNvSpPr>
          <p:nvPr/>
        </p:nvSpPr>
        <p:spPr bwMode="auto">
          <a:xfrm>
            <a:off x="252412" y="1487488"/>
            <a:ext cx="84582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marL="174625" indent="-174625" algn="l">
              <a:buFont typeface="Arial" pitchFamily="34" charset="0"/>
              <a:buChar char="•"/>
              <a:defRPr/>
            </a:pPr>
            <a:r>
              <a:rPr lang="en-US" sz="2400" dirty="0" err="1" smtClean="0"/>
              <a:t>Lưu</a:t>
            </a:r>
            <a:r>
              <a:rPr lang="en-US" sz="2400" dirty="0" smtClean="0"/>
              <a:t> ý:</a:t>
            </a:r>
          </a:p>
          <a:p>
            <a:pPr marL="457200" indent="-457200" algn="l">
              <a:buAutoNum type="arabicPeriod"/>
              <a:defRPr/>
            </a:pPr>
            <a:r>
              <a:rPr lang="en-US" sz="2400" dirty="0" err="1" smtClean="0"/>
              <a:t>Trong</a:t>
            </a:r>
            <a:r>
              <a:rPr lang="en-US" sz="2400" dirty="0" smtClean="0"/>
              <a:t> </a:t>
            </a:r>
            <a:r>
              <a:rPr lang="en-US" sz="2400" dirty="0" err="1" smtClean="0"/>
              <a:t>thực</a:t>
            </a:r>
            <a:r>
              <a:rPr lang="en-US" sz="2400" dirty="0" smtClean="0"/>
              <a:t> </a:t>
            </a:r>
            <a:r>
              <a:rPr lang="en-US" sz="2400" dirty="0" err="1" smtClean="0"/>
              <a:t>tế</a:t>
            </a:r>
            <a:r>
              <a:rPr lang="en-US" sz="2400" dirty="0" smtClean="0"/>
              <a:t>, </a:t>
            </a:r>
            <a:r>
              <a:rPr lang="en-US" sz="2400" dirty="0" err="1" smtClean="0"/>
              <a:t>chỉ</a:t>
            </a:r>
            <a:r>
              <a:rPr lang="en-US" sz="2400" dirty="0" smtClean="0"/>
              <a:t> </a:t>
            </a:r>
            <a:r>
              <a:rPr lang="en-US" sz="2400" dirty="0" err="1" smtClean="0"/>
              <a:t>cần</a:t>
            </a:r>
            <a:r>
              <a:rPr lang="en-US" sz="2400" dirty="0" smtClean="0"/>
              <a:t> Stub </a:t>
            </a:r>
            <a:r>
              <a:rPr lang="en-US" sz="2400" dirty="0" err="1" smtClean="0"/>
              <a:t>thì</a:t>
            </a:r>
            <a:r>
              <a:rPr lang="en-US" sz="2400" dirty="0" smtClean="0"/>
              <a:t> </a:t>
            </a:r>
            <a:r>
              <a:rPr lang="en-US" sz="2400" dirty="0" err="1" smtClean="0"/>
              <a:t>có</a:t>
            </a:r>
            <a:r>
              <a:rPr lang="en-US" sz="2400" dirty="0" smtClean="0"/>
              <a:t> </a:t>
            </a:r>
            <a:r>
              <a:rPr lang="en-US" sz="2400" dirty="0" err="1" smtClean="0"/>
              <a:t>thể</a:t>
            </a:r>
            <a:r>
              <a:rPr lang="en-US" sz="2400" dirty="0" smtClean="0"/>
              <a:t> </a:t>
            </a:r>
            <a:r>
              <a:rPr lang="en-US" sz="2400" dirty="0" err="1" smtClean="0"/>
              <a:t>thực</a:t>
            </a:r>
            <a:r>
              <a:rPr lang="en-US" sz="2400" dirty="0" smtClean="0"/>
              <a:t> </a:t>
            </a:r>
            <a:r>
              <a:rPr lang="en-US" sz="2400" dirty="0" err="1" smtClean="0"/>
              <a:t>hiện</a:t>
            </a:r>
            <a:r>
              <a:rPr lang="en-US" sz="2400" dirty="0" smtClean="0"/>
              <a:t> </a:t>
            </a:r>
            <a:r>
              <a:rPr lang="en-US" sz="2400" dirty="0" err="1" smtClean="0"/>
              <a:t>trao</a:t>
            </a:r>
            <a:r>
              <a:rPr lang="en-US" sz="2400" dirty="0" smtClean="0"/>
              <a:t> </a:t>
            </a:r>
            <a:r>
              <a:rPr lang="en-US" sz="2400" dirty="0" err="1" smtClean="0"/>
              <a:t>đổi</a:t>
            </a:r>
            <a:r>
              <a:rPr lang="en-US" sz="2400" dirty="0" smtClean="0"/>
              <a:t> </a:t>
            </a:r>
            <a:r>
              <a:rPr lang="en-US" sz="2400" dirty="0" err="1" smtClean="0"/>
              <a:t>giữa</a:t>
            </a:r>
            <a:r>
              <a:rPr lang="en-US" sz="2400" dirty="0" smtClean="0"/>
              <a:t> A </a:t>
            </a:r>
            <a:r>
              <a:rPr lang="en-US" sz="2400" dirty="0" err="1" smtClean="0"/>
              <a:t>và</a:t>
            </a:r>
            <a:r>
              <a:rPr lang="en-US" sz="2400" dirty="0" smtClean="0"/>
              <a:t> B. Do </a:t>
            </a:r>
            <a:r>
              <a:rPr lang="en-US" sz="2400" dirty="0" err="1" smtClean="0"/>
              <a:t>đó</a:t>
            </a:r>
            <a:r>
              <a:rPr lang="en-US" sz="2400" dirty="0" smtClean="0"/>
              <a:t>, </a:t>
            </a:r>
            <a:r>
              <a:rPr lang="en-US" sz="2400" dirty="0" err="1" smtClean="0"/>
              <a:t>từ</a:t>
            </a:r>
            <a:r>
              <a:rPr lang="en-US" sz="2400" dirty="0" smtClean="0"/>
              <a:t> </a:t>
            </a:r>
            <a:r>
              <a:rPr lang="en-US" sz="2400" dirty="0" smtClean="0">
                <a:solidFill>
                  <a:srgbClr val="FF0000"/>
                </a:solidFill>
              </a:rPr>
              <a:t>JDK 1.1 </a:t>
            </a:r>
            <a:r>
              <a:rPr lang="en-US" sz="2400" dirty="0" err="1" smtClean="0">
                <a:solidFill>
                  <a:srgbClr val="FF0000"/>
                </a:solidFill>
              </a:rPr>
              <a:t>trở</a:t>
            </a:r>
            <a:r>
              <a:rPr lang="en-US" sz="2400" dirty="0" smtClean="0">
                <a:solidFill>
                  <a:srgbClr val="FF0000"/>
                </a:solidFill>
              </a:rPr>
              <a:t> </a:t>
            </a:r>
            <a:r>
              <a:rPr lang="en-US" sz="2400" dirty="0" err="1" smtClean="0">
                <a:solidFill>
                  <a:srgbClr val="FF0000"/>
                </a:solidFill>
              </a:rPr>
              <a:t>đi</a:t>
            </a:r>
            <a:r>
              <a:rPr lang="en-US" sz="2400" dirty="0" smtClean="0">
                <a:solidFill>
                  <a:srgbClr val="FF0000"/>
                </a:solidFill>
              </a:rPr>
              <a:t> </a:t>
            </a:r>
            <a:r>
              <a:rPr lang="en-US" sz="2400" dirty="0" err="1" smtClean="0">
                <a:solidFill>
                  <a:srgbClr val="FF0000"/>
                </a:solidFill>
              </a:rPr>
              <a:t>không</a:t>
            </a:r>
            <a:r>
              <a:rPr lang="en-US" sz="2400" dirty="0" smtClean="0">
                <a:solidFill>
                  <a:srgbClr val="FF0000"/>
                </a:solidFill>
              </a:rPr>
              <a:t> </a:t>
            </a:r>
            <a:r>
              <a:rPr lang="en-US" sz="2400" dirty="0" err="1" smtClean="0">
                <a:solidFill>
                  <a:srgbClr val="FF0000"/>
                </a:solidFill>
              </a:rPr>
              <a:t>định</a:t>
            </a:r>
            <a:r>
              <a:rPr lang="en-US" sz="2400" dirty="0" smtClean="0">
                <a:solidFill>
                  <a:srgbClr val="FF0000"/>
                </a:solidFill>
              </a:rPr>
              <a:t> </a:t>
            </a:r>
            <a:r>
              <a:rPr lang="en-US" sz="2400" dirty="0" err="1" smtClean="0">
                <a:solidFill>
                  <a:srgbClr val="FF0000"/>
                </a:solidFill>
              </a:rPr>
              <a:t>nghĩa</a:t>
            </a:r>
            <a:r>
              <a:rPr lang="en-US" sz="2400" dirty="0" smtClean="0">
                <a:solidFill>
                  <a:srgbClr val="FF0000"/>
                </a:solidFill>
              </a:rPr>
              <a:t> </a:t>
            </a:r>
            <a:r>
              <a:rPr lang="en-US" sz="2400" dirty="0" err="1" smtClean="0">
                <a:solidFill>
                  <a:srgbClr val="FF0000"/>
                </a:solidFill>
              </a:rPr>
              <a:t>đối</a:t>
            </a:r>
            <a:r>
              <a:rPr lang="en-US" sz="2400" dirty="0" smtClean="0">
                <a:solidFill>
                  <a:srgbClr val="FF0000"/>
                </a:solidFill>
              </a:rPr>
              <a:t> </a:t>
            </a:r>
            <a:r>
              <a:rPr lang="en-US" sz="2400" dirty="0" err="1" smtClean="0">
                <a:solidFill>
                  <a:srgbClr val="FF0000"/>
                </a:solidFill>
              </a:rPr>
              <a:t>tượng</a:t>
            </a:r>
            <a:r>
              <a:rPr lang="en-US" sz="2400" dirty="0" smtClean="0">
                <a:solidFill>
                  <a:srgbClr val="FF0000"/>
                </a:solidFill>
              </a:rPr>
              <a:t> Skeleton </a:t>
            </a:r>
            <a:r>
              <a:rPr lang="en-US" sz="2400" dirty="0" err="1" smtClean="0"/>
              <a:t>trong</a:t>
            </a:r>
            <a:r>
              <a:rPr lang="en-US" sz="2400" dirty="0" smtClean="0"/>
              <a:t> </a:t>
            </a:r>
            <a:r>
              <a:rPr lang="en-US" sz="2400" dirty="0" err="1" smtClean="0"/>
              <a:t>kỹ</a:t>
            </a:r>
            <a:r>
              <a:rPr lang="en-US" sz="2400" dirty="0" smtClean="0"/>
              <a:t> </a:t>
            </a:r>
            <a:r>
              <a:rPr lang="en-US" sz="2400" dirty="0" err="1" smtClean="0"/>
              <a:t>thuật</a:t>
            </a:r>
            <a:r>
              <a:rPr lang="en-US" sz="2400" dirty="0" smtClean="0"/>
              <a:t> RPC.</a:t>
            </a:r>
          </a:p>
          <a:p>
            <a:pPr marL="457200" indent="-457200" algn="l">
              <a:buAutoNum type="arabicPeriod"/>
              <a:defRPr/>
            </a:pPr>
            <a:r>
              <a:rPr lang="en-US" sz="2400" dirty="0" err="1" smtClean="0"/>
              <a:t>Đối</a:t>
            </a:r>
            <a:r>
              <a:rPr lang="en-US" sz="2400" dirty="0" smtClean="0"/>
              <a:t> Stub </a:t>
            </a:r>
            <a:r>
              <a:rPr lang="en-US" sz="2400" dirty="0" err="1" smtClean="0"/>
              <a:t>sinh</a:t>
            </a:r>
            <a:r>
              <a:rPr lang="en-US" sz="2400" dirty="0" smtClean="0"/>
              <a:t> </a:t>
            </a:r>
            <a:r>
              <a:rPr lang="en-US" sz="2400" dirty="0" err="1" smtClean="0"/>
              <a:t>ra</a:t>
            </a:r>
            <a:r>
              <a:rPr lang="en-US" sz="2400" dirty="0" smtClean="0"/>
              <a:t> ở Server </a:t>
            </a:r>
            <a:r>
              <a:rPr lang="en-US" sz="2400" dirty="0" err="1" smtClean="0"/>
              <a:t>nhưng</a:t>
            </a:r>
            <a:r>
              <a:rPr lang="en-US" sz="2400" dirty="0" smtClean="0"/>
              <a:t> </a:t>
            </a:r>
            <a:r>
              <a:rPr lang="en-US" sz="2400" dirty="0" err="1" smtClean="0"/>
              <a:t>nó</a:t>
            </a:r>
            <a:r>
              <a:rPr lang="en-US" sz="2400" dirty="0" smtClean="0"/>
              <a:t> </a:t>
            </a:r>
            <a:r>
              <a:rPr lang="en-US" sz="2400" dirty="0" err="1" smtClean="0"/>
              <a:t>phải</a:t>
            </a:r>
            <a:r>
              <a:rPr lang="en-US" sz="2400" dirty="0" smtClean="0"/>
              <a:t> </a:t>
            </a:r>
            <a:r>
              <a:rPr lang="en-US" sz="2400" dirty="0" err="1" smtClean="0"/>
              <a:t>được</a:t>
            </a:r>
            <a:r>
              <a:rPr lang="en-US" sz="2400" dirty="0" smtClean="0"/>
              <a:t> </a:t>
            </a:r>
            <a:r>
              <a:rPr lang="en-US" sz="2400" dirty="0" err="1" smtClean="0"/>
              <a:t>sao</a:t>
            </a:r>
            <a:r>
              <a:rPr lang="en-US" sz="2400" dirty="0" smtClean="0"/>
              <a:t> </a:t>
            </a:r>
            <a:r>
              <a:rPr lang="en-US" sz="2400" dirty="0" err="1" smtClean="0"/>
              <a:t>chép</a:t>
            </a:r>
            <a:r>
              <a:rPr lang="en-US" sz="2400" dirty="0" smtClean="0"/>
              <a:t> ở Client </a:t>
            </a:r>
            <a:r>
              <a:rPr lang="en-US" sz="2400" dirty="0" err="1" smtClean="0"/>
              <a:t>thì</a:t>
            </a:r>
            <a:r>
              <a:rPr lang="en-US" sz="2400" dirty="0" smtClean="0"/>
              <a:t> </a:t>
            </a:r>
            <a:r>
              <a:rPr lang="en-US" sz="2400" dirty="0" err="1" smtClean="0"/>
              <a:t>mới</a:t>
            </a:r>
            <a:r>
              <a:rPr lang="en-US" sz="2400" dirty="0" smtClean="0"/>
              <a:t> </a:t>
            </a:r>
            <a:r>
              <a:rPr lang="en-US" sz="2400" dirty="0" err="1" smtClean="0"/>
              <a:t>thực</a:t>
            </a:r>
            <a:r>
              <a:rPr lang="en-US" sz="2400" dirty="0" smtClean="0"/>
              <a:t> </a:t>
            </a:r>
            <a:r>
              <a:rPr lang="en-US" sz="2400" dirty="0" err="1" smtClean="0"/>
              <a:t>hiện</a:t>
            </a:r>
            <a:r>
              <a:rPr lang="en-US" sz="2400" dirty="0" smtClean="0"/>
              <a:t> </a:t>
            </a:r>
            <a:r>
              <a:rPr lang="en-US" sz="2400" dirty="0" err="1" smtClean="0"/>
              <a:t>được</a:t>
            </a:r>
            <a:r>
              <a:rPr lang="en-US" sz="2400" dirty="0" smtClean="0"/>
              <a:t> </a:t>
            </a:r>
            <a:r>
              <a:rPr lang="en-US" sz="2400" dirty="0" err="1" smtClean="0"/>
              <a:t>yêu</a:t>
            </a:r>
            <a:r>
              <a:rPr lang="en-US" sz="2400" dirty="0" smtClean="0"/>
              <a:t> </a:t>
            </a:r>
            <a:r>
              <a:rPr lang="en-US" sz="2400" dirty="0" err="1" smtClean="0"/>
              <a:t>cầu</a:t>
            </a:r>
            <a:r>
              <a:rPr lang="en-US" sz="2400" dirty="0" smtClean="0"/>
              <a:t> 1.</a:t>
            </a:r>
          </a:p>
          <a:p>
            <a:pPr marL="457200" indent="-457200" algn="l">
              <a:buAutoNum type="arabicPeriod"/>
              <a:defRPr/>
            </a:pPr>
            <a:endParaRPr lang="en-US" sz="2400" dirty="0" smtClean="0"/>
          </a:p>
          <a:p>
            <a:pPr algn="l">
              <a:defRPr/>
            </a:pPr>
            <a:endParaRPr lang="en-US" sz="2400" dirty="0" smtClean="0"/>
          </a:p>
        </p:txBody>
      </p:sp>
    </p:spTree>
    <p:extLst>
      <p:ext uri="{BB962C8B-B14F-4D97-AF65-F5344CB8AC3E}">
        <p14:creationId xmlns:p14="http://schemas.microsoft.com/office/powerpoint/2010/main" val="1264274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13316" name="Text Box 4"/>
          <p:cNvSpPr txBox="1">
            <a:spLocks noChangeArrowheads="1"/>
          </p:cNvSpPr>
          <p:nvPr/>
        </p:nvSpPr>
        <p:spPr bwMode="auto">
          <a:xfrm>
            <a:off x="0" y="1025525"/>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Midleware</a:t>
            </a:r>
            <a:endParaRPr lang="en-US" altLang="vi-VN">
              <a:solidFill>
                <a:srgbClr val="00B050"/>
              </a:solidFill>
            </a:endParaRPr>
          </a:p>
        </p:txBody>
      </p:sp>
      <p:sp>
        <p:nvSpPr>
          <p:cNvPr id="13317" name="Text Box 4"/>
          <p:cNvSpPr txBox="1">
            <a:spLocks noChangeArrowheads="1"/>
          </p:cNvSpPr>
          <p:nvPr/>
        </p:nvSpPr>
        <p:spPr bwMode="auto">
          <a:xfrm>
            <a:off x="304800" y="1601788"/>
            <a:ext cx="84582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just">
              <a:buFontTx/>
              <a:buChar char="•"/>
            </a:pPr>
            <a:r>
              <a:rPr lang="en-US" altLang="vi-VN" sz="2400" dirty="0"/>
              <a:t> </a:t>
            </a:r>
            <a:r>
              <a:rPr lang="en-US" altLang="vi-VN" sz="2400" dirty="0">
                <a:solidFill>
                  <a:srgbClr val="FF0000"/>
                </a:solidFill>
              </a:rPr>
              <a:t>Middleware</a:t>
            </a:r>
            <a:r>
              <a:rPr lang="en-US" altLang="vi-VN" sz="2400" dirty="0"/>
              <a:t> </a:t>
            </a:r>
            <a:r>
              <a:rPr lang="en-US" altLang="vi-VN" sz="2400" dirty="0" err="1"/>
              <a:t>trong</a:t>
            </a:r>
            <a:r>
              <a:rPr lang="en-US" altLang="vi-VN" sz="2400" dirty="0"/>
              <a:t> </a:t>
            </a:r>
            <a:r>
              <a:rPr lang="en-US" altLang="vi-VN" sz="2400" dirty="0" err="1"/>
              <a:t>hệ</a:t>
            </a:r>
            <a:r>
              <a:rPr lang="en-US" altLang="vi-VN" sz="2400" dirty="0"/>
              <a:t> </a:t>
            </a:r>
            <a:r>
              <a:rPr lang="en-US" altLang="vi-VN" sz="2400" dirty="0" err="1"/>
              <a:t>thống</a:t>
            </a:r>
            <a:r>
              <a:rPr lang="en-US" altLang="vi-VN" sz="2400" dirty="0"/>
              <a:t> </a:t>
            </a:r>
            <a:r>
              <a:rPr lang="en-US" altLang="vi-VN" sz="2400" dirty="0" err="1"/>
              <a:t>phân</a:t>
            </a:r>
            <a:r>
              <a:rPr lang="en-US" altLang="vi-VN" sz="2400" dirty="0"/>
              <a:t> </a:t>
            </a:r>
            <a:r>
              <a:rPr lang="en-US" altLang="vi-VN" sz="2400" dirty="0" err="1"/>
              <a:t>tán</a:t>
            </a:r>
            <a:r>
              <a:rPr lang="en-US" altLang="vi-VN" sz="2400" dirty="0"/>
              <a:t> </a:t>
            </a:r>
            <a:r>
              <a:rPr lang="en-US" altLang="vi-VN" sz="2400" dirty="0" err="1"/>
              <a:t>là</a:t>
            </a:r>
            <a:r>
              <a:rPr lang="en-US" altLang="vi-VN" sz="2400" dirty="0"/>
              <a:t> </a:t>
            </a:r>
            <a:r>
              <a:rPr lang="en-US" altLang="vi-VN" sz="2400" dirty="0" err="1"/>
              <a:t>một</a:t>
            </a:r>
            <a:r>
              <a:rPr lang="en-US" altLang="vi-VN" sz="2400" dirty="0"/>
              <a:t> </a:t>
            </a:r>
            <a:r>
              <a:rPr lang="en-US" altLang="vi-VN" sz="2400" dirty="0" err="1"/>
              <a:t>loại</a:t>
            </a:r>
            <a:r>
              <a:rPr lang="en-US" altLang="vi-VN" sz="2400" dirty="0"/>
              <a:t> </a:t>
            </a:r>
            <a:r>
              <a:rPr lang="en-US" altLang="vi-VN" sz="2400" dirty="0" err="1"/>
              <a:t>phần</a:t>
            </a:r>
            <a:r>
              <a:rPr lang="en-US" altLang="vi-VN" sz="2400" dirty="0"/>
              <a:t> </a:t>
            </a:r>
            <a:r>
              <a:rPr lang="en-US" altLang="vi-VN" sz="2400" dirty="0" err="1"/>
              <a:t>mềm</a:t>
            </a:r>
            <a:r>
              <a:rPr lang="en-US" altLang="vi-VN" sz="2400" dirty="0"/>
              <a:t> </a:t>
            </a:r>
            <a:r>
              <a:rPr lang="en-US" altLang="vi-VN" sz="2400" dirty="0" err="1"/>
              <a:t>hệ</a:t>
            </a:r>
            <a:r>
              <a:rPr lang="en-US" altLang="vi-VN" sz="2400" dirty="0"/>
              <a:t> </a:t>
            </a:r>
            <a:r>
              <a:rPr lang="en-US" altLang="vi-VN" sz="2400" dirty="0" err="1"/>
              <a:t>thống</a:t>
            </a:r>
            <a:r>
              <a:rPr lang="en-US" altLang="vi-VN" sz="2400" dirty="0"/>
              <a:t> </a:t>
            </a:r>
            <a:r>
              <a:rPr lang="en-US" altLang="vi-VN" sz="2400" dirty="0" err="1"/>
              <a:t>phân</a:t>
            </a:r>
            <a:r>
              <a:rPr lang="en-US" altLang="vi-VN" sz="2400" dirty="0"/>
              <a:t> </a:t>
            </a:r>
            <a:r>
              <a:rPr lang="en-US" altLang="vi-VN" sz="2400" dirty="0" err="1"/>
              <a:t>tán</a:t>
            </a:r>
            <a:r>
              <a:rPr lang="en-US" altLang="vi-VN" sz="2400" dirty="0"/>
              <a:t> </a:t>
            </a:r>
            <a:r>
              <a:rPr lang="en-US" altLang="vi-VN" sz="2400" dirty="0" err="1"/>
              <a:t>kết</a:t>
            </a:r>
            <a:r>
              <a:rPr lang="en-US" altLang="vi-VN" sz="2400" dirty="0"/>
              <a:t> </a:t>
            </a:r>
            <a:r>
              <a:rPr lang="en-US" altLang="vi-VN" sz="2400" dirty="0" err="1"/>
              <a:t>nối</a:t>
            </a:r>
            <a:r>
              <a:rPr lang="en-US" altLang="vi-VN" sz="2400" dirty="0"/>
              <a:t> </a:t>
            </a:r>
            <a:r>
              <a:rPr lang="en-US" altLang="vi-VN" sz="2400" dirty="0" err="1"/>
              <a:t>các</a:t>
            </a:r>
            <a:r>
              <a:rPr lang="en-US" altLang="vi-VN" sz="2400" dirty="0"/>
              <a:t> </a:t>
            </a:r>
            <a:r>
              <a:rPr lang="en-US" altLang="vi-VN" sz="2400" dirty="0" err="1"/>
              <a:t>loại</a:t>
            </a:r>
            <a:r>
              <a:rPr lang="en-US" altLang="vi-VN" sz="2400" dirty="0"/>
              <a:t> </a:t>
            </a:r>
            <a:r>
              <a:rPr lang="en-US" altLang="vi-VN" sz="2400" dirty="0" err="1"/>
              <a:t>ứng</a:t>
            </a:r>
            <a:r>
              <a:rPr lang="en-US" altLang="vi-VN" sz="2400" dirty="0"/>
              <a:t> </a:t>
            </a:r>
            <a:r>
              <a:rPr lang="en-US" altLang="vi-VN" sz="2400" dirty="0" err="1"/>
              <a:t>dụng</a:t>
            </a:r>
            <a:r>
              <a:rPr lang="en-US" altLang="vi-VN" sz="2400" dirty="0"/>
              <a:t> </a:t>
            </a:r>
            <a:r>
              <a:rPr lang="en-US" altLang="vi-VN" sz="2400" dirty="0" err="1"/>
              <a:t>khác</a:t>
            </a:r>
            <a:r>
              <a:rPr lang="en-US" altLang="vi-VN" sz="2400" dirty="0"/>
              <a:t> </a:t>
            </a:r>
            <a:r>
              <a:rPr lang="en-US" altLang="vi-VN" sz="2400" dirty="0" err="1"/>
              <a:t>nhau</a:t>
            </a:r>
            <a:r>
              <a:rPr lang="en-US" altLang="vi-VN" sz="2400" dirty="0"/>
              <a:t> </a:t>
            </a:r>
            <a:r>
              <a:rPr lang="en-US" altLang="vi-VN" sz="2400" dirty="0" err="1"/>
              <a:t>và</a:t>
            </a:r>
            <a:r>
              <a:rPr lang="en-US" altLang="vi-VN" sz="2400" dirty="0"/>
              <a:t> </a:t>
            </a:r>
            <a:r>
              <a:rPr lang="en-US" altLang="vi-VN" sz="2400" dirty="0" err="1"/>
              <a:t>cung</a:t>
            </a:r>
            <a:r>
              <a:rPr lang="en-US" altLang="vi-VN" sz="2400" dirty="0"/>
              <a:t> </a:t>
            </a:r>
            <a:r>
              <a:rPr lang="en-US" altLang="vi-VN" sz="2400" dirty="0" err="1"/>
              <a:t>cấp</a:t>
            </a:r>
            <a:r>
              <a:rPr lang="en-US" altLang="vi-VN" sz="2400" dirty="0"/>
              <a:t> </a:t>
            </a:r>
            <a:r>
              <a:rPr lang="en-US" altLang="vi-VN" sz="2400" dirty="0" err="1"/>
              <a:t>phân</a:t>
            </a:r>
            <a:r>
              <a:rPr lang="en-US" altLang="vi-VN" sz="2400" dirty="0"/>
              <a:t> </a:t>
            </a:r>
            <a:r>
              <a:rPr lang="en-US" altLang="vi-VN" sz="2400" dirty="0" err="1"/>
              <a:t>tán</a:t>
            </a:r>
            <a:r>
              <a:rPr lang="en-US" altLang="vi-VN" sz="2400" dirty="0"/>
              <a:t> minh </a:t>
            </a:r>
            <a:r>
              <a:rPr lang="en-US" altLang="vi-VN" sz="2400" dirty="0" err="1"/>
              <a:t>bạch</a:t>
            </a:r>
            <a:r>
              <a:rPr lang="en-US" altLang="vi-VN" sz="2400" dirty="0"/>
              <a:t> </a:t>
            </a:r>
            <a:r>
              <a:rPr lang="en-US" altLang="vi-VN" sz="2400" dirty="0" err="1"/>
              <a:t>cho</a:t>
            </a:r>
            <a:r>
              <a:rPr lang="en-US" altLang="vi-VN" sz="2400" dirty="0"/>
              <a:t> </a:t>
            </a:r>
            <a:r>
              <a:rPr lang="en-US" altLang="vi-VN" sz="2400" dirty="0" err="1"/>
              <a:t>các</a:t>
            </a:r>
            <a:r>
              <a:rPr lang="en-US" altLang="vi-VN" sz="2400" dirty="0"/>
              <a:t> </a:t>
            </a:r>
            <a:r>
              <a:rPr lang="en-US" altLang="vi-VN" sz="2400" dirty="0" err="1"/>
              <a:t>ứng</a:t>
            </a:r>
            <a:r>
              <a:rPr lang="en-US" altLang="vi-VN" sz="2400" dirty="0"/>
              <a:t> </a:t>
            </a:r>
            <a:r>
              <a:rPr lang="en-US" altLang="vi-VN" sz="2400" dirty="0" err="1"/>
              <a:t>dụng</a:t>
            </a:r>
            <a:r>
              <a:rPr lang="en-US" altLang="vi-VN" sz="2400" dirty="0"/>
              <a:t> </a:t>
            </a:r>
            <a:r>
              <a:rPr lang="en-US" altLang="vi-VN" sz="2400" dirty="0" err="1"/>
              <a:t>của</a:t>
            </a:r>
            <a:r>
              <a:rPr lang="en-US" altLang="vi-VN" sz="2400" dirty="0"/>
              <a:t> </a:t>
            </a:r>
            <a:r>
              <a:rPr lang="en-US" altLang="vi-VN" sz="2400" dirty="0" err="1"/>
              <a:t>nó</a:t>
            </a:r>
            <a:r>
              <a:rPr lang="en-US" altLang="vi-VN" sz="2400" dirty="0"/>
              <a:t> </a:t>
            </a:r>
            <a:r>
              <a:rPr lang="en-US" altLang="vi-VN" sz="2400" dirty="0" err="1"/>
              <a:t>kết</a:t>
            </a:r>
            <a:r>
              <a:rPr lang="en-US" altLang="vi-VN" sz="2400" dirty="0"/>
              <a:t> </a:t>
            </a:r>
            <a:r>
              <a:rPr lang="en-US" altLang="vi-VN" sz="2400" dirty="0" err="1"/>
              <a:t>nối</a:t>
            </a:r>
            <a:r>
              <a:rPr lang="en-US" altLang="vi-VN" sz="2400" dirty="0"/>
              <a:t>.</a:t>
            </a:r>
          </a:p>
          <a:p>
            <a:pPr algn="just">
              <a:buFontTx/>
              <a:buChar char="•"/>
            </a:pPr>
            <a:r>
              <a:rPr lang="vi-VN" altLang="vi-VN" sz="2400" dirty="0">
                <a:ea typeface="ＭＳ Ｐゴシック" panose="020B0600070205080204" pitchFamily="34" charset="-128"/>
              </a:rPr>
              <a:t>Nó được sử dụng </a:t>
            </a:r>
            <a:r>
              <a:rPr lang="en-US" altLang="vi-VN" sz="2400" dirty="0" err="1">
                <a:ea typeface="ＭＳ Ｐゴシック" panose="020B0600070205080204" pitchFamily="34" charset="-128"/>
              </a:rPr>
              <a:t>để</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nối</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thành</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phần</a:t>
            </a:r>
            <a:r>
              <a:rPr lang="en-US" altLang="vi-VN" sz="2400" dirty="0">
                <a:ea typeface="ＭＳ Ｐゴシック" panose="020B0600070205080204" pitchFamily="34" charset="-128"/>
              </a:rPr>
              <a:t> </a:t>
            </a:r>
            <a:r>
              <a:rPr lang="vi-VN" altLang="vi-VN" sz="2400" dirty="0">
                <a:ea typeface="ＭＳ Ｐゴシック" panose="020B0600070205080204" pitchFamily="34" charset="-128"/>
              </a:rPr>
              <a:t>không đồng </a:t>
            </a:r>
            <a:r>
              <a:rPr lang="en-US" altLang="vi-VN" sz="2400" dirty="0" err="1">
                <a:ea typeface="ＭＳ Ｐゴシック" panose="020B0600070205080204" pitchFamily="34" charset="-128"/>
              </a:rPr>
              <a:t>nhất</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xuất</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hiện</a:t>
            </a:r>
            <a:r>
              <a:rPr lang="en-US" altLang="vi-VN" sz="2400" dirty="0">
                <a:ea typeface="ＭＳ Ｐゴシック" panose="020B0600070205080204" pitchFamily="34" charset="-128"/>
              </a:rPr>
              <a:t> </a:t>
            </a:r>
            <a:r>
              <a:rPr lang="vi-VN" altLang="vi-VN" sz="2400" dirty="0">
                <a:ea typeface="ＭＳ Ｐゴシック" panose="020B0600070205080204" pitchFamily="34" charset="-128"/>
              </a:rPr>
              <a:t>trong các hệ thống</a:t>
            </a:r>
            <a:endParaRPr lang="en-US" altLang="vi-VN" sz="2400" dirty="0">
              <a:ea typeface="ＭＳ Ｐゴシック" panose="020B0600070205080204" pitchFamily="34" charset="-128"/>
            </a:endParaRPr>
          </a:p>
          <a:p>
            <a:pPr algn="just">
              <a:buFontTx/>
              <a:buChar char="•"/>
            </a:pPr>
            <a:r>
              <a:rPr lang="vi-VN" altLang="vi-VN" sz="2400" dirty="0">
                <a:ea typeface="ＭＳ Ｐゴシック" panose="020B0600070205080204" pitchFamily="34" charset="-128"/>
              </a:rPr>
              <a:t>Dựa trên các tiêu chuẩn hoặc các sản phẩm trên thị trường, middleware có thể được chia thành nhiều loại:</a:t>
            </a:r>
            <a:r>
              <a:rPr lang="en-US" altLang="vi-VN" sz="2400" dirty="0">
                <a:ea typeface="ＭＳ Ｐゴシック" panose="020B0600070205080204" pitchFamily="34" charset="-128"/>
              </a:rPr>
              <a:t> </a:t>
            </a:r>
            <a:r>
              <a:rPr lang="vi-VN" altLang="vi-VN" sz="2400" i="1" dirty="0">
                <a:solidFill>
                  <a:srgbClr val="0070C0"/>
                </a:solidFill>
                <a:ea typeface="ＭＳ Ｐゴシック" panose="020B0600070205080204" pitchFamily="34" charset="-128"/>
              </a:rPr>
              <a:t>Socket</a:t>
            </a:r>
            <a:r>
              <a:rPr lang="en-US" altLang="vi-VN" sz="2400" dirty="0">
                <a:ea typeface="ＭＳ Ｐゴシック" panose="020B0600070205080204" pitchFamily="34" charset="-128"/>
              </a:rPr>
              <a:t>,</a:t>
            </a:r>
            <a:r>
              <a:rPr lang="vi-VN" altLang="vi-VN" sz="2400" dirty="0">
                <a:ea typeface="ＭＳ Ｐゴシック" panose="020B0600070205080204" pitchFamily="34" charset="-128"/>
              </a:rPr>
              <a:t> </a:t>
            </a:r>
            <a:r>
              <a:rPr lang="vi-VN" altLang="vi-VN" sz="2400" i="1" dirty="0">
                <a:solidFill>
                  <a:srgbClr val="0070C0"/>
                </a:solidFill>
                <a:ea typeface="ＭＳ Ｐゴシック" panose="020B0600070205080204" pitchFamily="34" charset="-128"/>
              </a:rPr>
              <a:t>RPC</a:t>
            </a:r>
            <a:r>
              <a:rPr lang="en-US" altLang="vi-VN" sz="2400" dirty="0">
                <a:solidFill>
                  <a:srgbClr val="0070C0"/>
                </a:solidFill>
                <a:ea typeface="ＭＳ Ｐゴシック" panose="020B0600070205080204" pitchFamily="34" charset="-128"/>
              </a:rPr>
              <a:t>, </a:t>
            </a:r>
            <a:r>
              <a:rPr lang="vi-VN" altLang="vi-VN" sz="2400" dirty="0">
                <a:solidFill>
                  <a:srgbClr val="0070C0"/>
                </a:solidFill>
                <a:ea typeface="ＭＳ Ｐゴシック" panose="020B0600070205080204" pitchFamily="34" charset="-128"/>
              </a:rPr>
              <a:t>RMI</a:t>
            </a:r>
            <a:r>
              <a:rPr lang="en-US" altLang="vi-VN" sz="2400" dirty="0">
                <a:solidFill>
                  <a:srgbClr val="0070C0"/>
                </a:solidFill>
                <a:ea typeface="ＭＳ Ｐゴシック" panose="020B0600070205080204" pitchFamily="34" charset="-128"/>
              </a:rPr>
              <a:t>, </a:t>
            </a:r>
            <a:r>
              <a:rPr lang="vi-VN" altLang="vi-VN" sz="2400" dirty="0">
                <a:solidFill>
                  <a:srgbClr val="0070C0"/>
                </a:solidFill>
                <a:ea typeface="ＭＳ Ｐゴシック" panose="020B0600070205080204" pitchFamily="34" charset="-128"/>
              </a:rPr>
              <a:t>DCE</a:t>
            </a:r>
            <a:r>
              <a:rPr lang="en-US" altLang="vi-VN" sz="2400" dirty="0">
                <a:solidFill>
                  <a:srgbClr val="0070C0"/>
                </a:solidFill>
                <a:ea typeface="ＭＳ Ｐゴシック" panose="020B0600070205080204" pitchFamily="34" charset="-128"/>
              </a:rPr>
              <a:t>,</a:t>
            </a:r>
            <a:r>
              <a:rPr lang="vi-VN" altLang="vi-VN" sz="2400" dirty="0">
                <a:solidFill>
                  <a:srgbClr val="0070C0"/>
                </a:solidFill>
                <a:ea typeface="ＭＳ Ｐゴシック" panose="020B0600070205080204" pitchFamily="34" charset="-128"/>
              </a:rPr>
              <a:t> DCOM</a:t>
            </a:r>
            <a:r>
              <a:rPr lang="en-US" altLang="vi-VN" sz="2400" dirty="0">
                <a:solidFill>
                  <a:srgbClr val="0070C0"/>
                </a:solidFill>
                <a:ea typeface="ＭＳ Ｐゴシック" panose="020B0600070205080204" pitchFamily="34" charset="-128"/>
              </a:rPr>
              <a:t>, </a:t>
            </a:r>
            <a:r>
              <a:rPr lang="vi-VN" altLang="vi-VN" sz="2400" dirty="0" smtClean="0">
                <a:solidFill>
                  <a:srgbClr val="0070C0"/>
                </a:solidFill>
                <a:ea typeface="ＭＳ Ｐゴシック" panose="020B0600070205080204" pitchFamily="34" charset="-128"/>
              </a:rPr>
              <a:t>CORBA</a:t>
            </a:r>
            <a:r>
              <a:rPr lang="en-US" altLang="vi-VN" sz="2400" dirty="0" smtClean="0">
                <a:solidFill>
                  <a:srgbClr val="0070C0"/>
                </a:solidFill>
                <a:ea typeface="ＭＳ Ｐゴシック" panose="020B0600070205080204" pitchFamily="34" charset="-128"/>
              </a:rPr>
              <a:t>, Web </a:t>
            </a:r>
            <a:r>
              <a:rPr lang="en-US" altLang="vi-VN" sz="2400" dirty="0">
                <a:solidFill>
                  <a:srgbClr val="0070C0"/>
                </a:solidFill>
                <a:ea typeface="ＭＳ Ｐゴシック" panose="020B0600070205080204" pitchFamily="34" charset="-128"/>
              </a:rPr>
              <a:t>S</a:t>
            </a:r>
            <a:r>
              <a:rPr lang="en-US" altLang="vi-VN" sz="2400" dirty="0" smtClean="0">
                <a:solidFill>
                  <a:srgbClr val="0070C0"/>
                </a:solidFill>
                <a:ea typeface="ＭＳ Ｐゴシック" panose="020B0600070205080204" pitchFamily="34" charset="-128"/>
              </a:rPr>
              <a:t>ervice </a:t>
            </a:r>
            <a:r>
              <a:rPr lang="en-US" altLang="vi-VN" sz="2400" dirty="0">
                <a:solidFill>
                  <a:srgbClr val="0070C0"/>
                </a:solidFill>
                <a:ea typeface="ＭＳ Ｐゴシック" panose="020B0600070205080204" pitchFamily="34" charset="-128"/>
              </a:rPr>
              <a:t>v.v... </a:t>
            </a:r>
            <a:endParaRPr lang="vi-VN" altLang="vi-VN" sz="2400" dirty="0">
              <a:solidFill>
                <a:srgbClr val="0070C0"/>
              </a:solidFill>
              <a:ea typeface="ＭＳ Ｐゴシック" panose="020B0600070205080204" pitchFamily="34" charset="-128"/>
            </a:endParaRPr>
          </a:p>
        </p:txBody>
      </p:sp>
      <p:sp>
        <p:nvSpPr>
          <p:cNvPr id="13318"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MIDLEWARE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14340" name="Text Box 4"/>
          <p:cNvSpPr txBox="1">
            <a:spLocks noChangeArrowheads="1"/>
          </p:cNvSpPr>
          <p:nvPr/>
        </p:nvSpPr>
        <p:spPr bwMode="auto">
          <a:xfrm>
            <a:off x="0" y="1025525"/>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Các vấn đề đối với Socket</a:t>
            </a:r>
            <a:endParaRPr lang="en-US" altLang="vi-VN">
              <a:solidFill>
                <a:srgbClr val="00B050"/>
              </a:solidFill>
            </a:endParaRPr>
          </a:p>
        </p:txBody>
      </p:sp>
      <p:sp>
        <p:nvSpPr>
          <p:cNvPr id="14341" name="Text Box 4"/>
          <p:cNvSpPr txBox="1">
            <a:spLocks noChangeArrowheads="1"/>
          </p:cNvSpPr>
          <p:nvPr/>
        </p:nvSpPr>
        <p:spPr bwMode="auto">
          <a:xfrm>
            <a:off x="304800" y="1601788"/>
            <a:ext cx="8458200"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just">
              <a:buFontTx/>
              <a:buChar char="•"/>
            </a:pPr>
            <a:r>
              <a:rPr lang="en-US" altLang="vi-VN" sz="2400" dirty="0"/>
              <a:t> </a:t>
            </a:r>
            <a:r>
              <a:rPr lang="en-US" altLang="vi-VN" sz="2400" dirty="0">
                <a:solidFill>
                  <a:srgbClr val="FF0000"/>
                </a:solidFill>
              </a:rPr>
              <a:t>Socket</a:t>
            </a:r>
            <a:r>
              <a:rPr lang="en-US" altLang="vi-VN" sz="2400" dirty="0"/>
              <a:t> </a:t>
            </a:r>
            <a:r>
              <a:rPr lang="en-US" altLang="vi-VN" sz="2400" dirty="0" err="1"/>
              <a:t>là</a:t>
            </a:r>
            <a:r>
              <a:rPr lang="en-US" altLang="vi-VN" sz="2400" dirty="0"/>
              <a:t> </a:t>
            </a:r>
            <a:r>
              <a:rPr lang="en-US" altLang="vi-VN" sz="2400" dirty="0" err="1"/>
              <a:t>một</a:t>
            </a:r>
            <a:r>
              <a:rPr lang="en-US" altLang="vi-VN" sz="2400" dirty="0"/>
              <a:t> </a:t>
            </a:r>
            <a:r>
              <a:rPr lang="en-US" altLang="vi-VN" sz="2400" dirty="0" err="1"/>
              <a:t>phương</a:t>
            </a:r>
            <a:r>
              <a:rPr lang="en-US" altLang="vi-VN" sz="2400" dirty="0"/>
              <a:t> </a:t>
            </a:r>
            <a:r>
              <a:rPr lang="en-US" altLang="vi-VN" sz="2400" dirty="0" err="1"/>
              <a:t>pháp</a:t>
            </a:r>
            <a:r>
              <a:rPr lang="en-US" altLang="vi-VN" sz="2400" dirty="0"/>
              <a:t> </a:t>
            </a:r>
            <a:r>
              <a:rPr lang="en-US" altLang="vi-VN" sz="2400" dirty="0" err="1"/>
              <a:t>để</a:t>
            </a:r>
            <a:r>
              <a:rPr lang="en-US" altLang="vi-VN" sz="2400" dirty="0"/>
              <a:t> </a:t>
            </a:r>
            <a:r>
              <a:rPr lang="en-US" altLang="vi-VN" sz="2400" dirty="0" err="1"/>
              <a:t>thiết</a:t>
            </a:r>
            <a:r>
              <a:rPr lang="en-US" altLang="vi-VN" sz="2400" dirty="0"/>
              <a:t> </a:t>
            </a:r>
            <a:r>
              <a:rPr lang="en-US" altLang="vi-VN" sz="2400" dirty="0" err="1"/>
              <a:t>lập</a:t>
            </a:r>
            <a:r>
              <a:rPr lang="en-US" altLang="vi-VN" sz="2400" dirty="0"/>
              <a:t> </a:t>
            </a:r>
            <a:r>
              <a:rPr lang="en-US" altLang="vi-VN" sz="2400" dirty="0" err="1"/>
              <a:t>kết</a:t>
            </a:r>
            <a:r>
              <a:rPr lang="en-US" altLang="vi-VN" sz="2400" dirty="0"/>
              <a:t> </a:t>
            </a:r>
            <a:r>
              <a:rPr lang="en-US" altLang="vi-VN" sz="2400" dirty="0" err="1"/>
              <a:t>nối</a:t>
            </a:r>
            <a:r>
              <a:rPr lang="en-US" altLang="vi-VN" sz="2400" dirty="0"/>
              <a:t> </a:t>
            </a:r>
            <a:r>
              <a:rPr lang="en-US" altLang="vi-VN" sz="2400" dirty="0" err="1"/>
              <a:t>truyền</a:t>
            </a:r>
            <a:r>
              <a:rPr lang="en-US" altLang="vi-VN" sz="2400" dirty="0"/>
              <a:t> </a:t>
            </a:r>
            <a:r>
              <a:rPr lang="en-US" altLang="vi-VN" sz="2400" dirty="0" err="1"/>
              <a:t>thông</a:t>
            </a:r>
            <a:r>
              <a:rPr lang="en-US" altLang="vi-VN" sz="2400" dirty="0"/>
              <a:t> </a:t>
            </a:r>
            <a:r>
              <a:rPr lang="en-US" altLang="vi-VN" sz="2400" dirty="0" err="1"/>
              <a:t>giữa</a:t>
            </a:r>
            <a:r>
              <a:rPr lang="en-US" altLang="vi-VN" sz="2400" dirty="0"/>
              <a:t> </a:t>
            </a:r>
            <a:r>
              <a:rPr lang="en-US" altLang="vi-VN" sz="2400" dirty="0" err="1"/>
              <a:t>một</a:t>
            </a:r>
            <a:r>
              <a:rPr lang="en-US" altLang="vi-VN" sz="2400" dirty="0"/>
              <a:t> </a:t>
            </a:r>
            <a:r>
              <a:rPr lang="en-US" altLang="vi-VN" sz="2400" dirty="0" err="1"/>
              <a:t>chương</a:t>
            </a:r>
            <a:r>
              <a:rPr lang="en-US" altLang="vi-VN" sz="2400" dirty="0"/>
              <a:t> </a:t>
            </a:r>
            <a:r>
              <a:rPr lang="en-US" altLang="vi-VN" sz="2400" dirty="0" err="1"/>
              <a:t>trình</a:t>
            </a:r>
            <a:r>
              <a:rPr lang="en-US" altLang="vi-VN" sz="2400" dirty="0"/>
              <a:t> </a:t>
            </a:r>
            <a:r>
              <a:rPr lang="en-US" altLang="vi-VN" sz="2400" dirty="0" err="1"/>
              <a:t>yêu</a:t>
            </a:r>
            <a:r>
              <a:rPr lang="en-US" altLang="vi-VN" sz="2400" dirty="0"/>
              <a:t> </a:t>
            </a:r>
            <a:r>
              <a:rPr lang="en-US" altLang="vi-VN" sz="2400" dirty="0" err="1"/>
              <a:t>cầu</a:t>
            </a:r>
            <a:r>
              <a:rPr lang="en-US" altLang="vi-VN" sz="2400" dirty="0"/>
              <a:t> </a:t>
            </a:r>
            <a:r>
              <a:rPr lang="en-US" altLang="vi-VN" sz="2400" dirty="0" err="1"/>
              <a:t>dịch</a:t>
            </a:r>
            <a:r>
              <a:rPr lang="en-US" altLang="vi-VN" sz="2400" dirty="0"/>
              <a:t> </a:t>
            </a:r>
            <a:r>
              <a:rPr lang="en-US" altLang="vi-VN" sz="2400" dirty="0" err="1"/>
              <a:t>vụ</a:t>
            </a:r>
            <a:r>
              <a:rPr lang="en-US" altLang="vi-VN" sz="2400" dirty="0"/>
              <a:t> (client) </a:t>
            </a:r>
            <a:r>
              <a:rPr lang="en-US" altLang="vi-VN" sz="2400" dirty="0" err="1"/>
              <a:t>và</a:t>
            </a:r>
            <a:r>
              <a:rPr lang="en-US" altLang="vi-VN" sz="2400" dirty="0"/>
              <a:t> </a:t>
            </a:r>
            <a:r>
              <a:rPr lang="en-US" altLang="vi-VN" sz="2400" dirty="0" err="1"/>
              <a:t>một</a:t>
            </a:r>
            <a:r>
              <a:rPr lang="en-US" altLang="vi-VN" sz="2400" dirty="0"/>
              <a:t> </a:t>
            </a:r>
            <a:r>
              <a:rPr lang="en-US" altLang="vi-VN" sz="2400" dirty="0" err="1"/>
              <a:t>chương</a:t>
            </a:r>
            <a:r>
              <a:rPr lang="en-US" altLang="vi-VN" sz="2400" dirty="0"/>
              <a:t> </a:t>
            </a:r>
            <a:r>
              <a:rPr lang="en-US" altLang="vi-VN" sz="2400" dirty="0" err="1"/>
              <a:t>trình</a:t>
            </a:r>
            <a:r>
              <a:rPr lang="en-US" altLang="vi-VN" sz="2400" dirty="0"/>
              <a:t> </a:t>
            </a:r>
            <a:r>
              <a:rPr lang="en-US" altLang="vi-VN" sz="2400" dirty="0" err="1"/>
              <a:t>cung</a:t>
            </a:r>
            <a:r>
              <a:rPr lang="en-US" altLang="vi-VN" sz="2400" dirty="0"/>
              <a:t> </a:t>
            </a:r>
            <a:r>
              <a:rPr lang="en-US" altLang="vi-VN" sz="2400" dirty="0" err="1"/>
              <a:t>cấp</a:t>
            </a:r>
            <a:r>
              <a:rPr lang="en-US" altLang="vi-VN" sz="2400" dirty="0"/>
              <a:t> </a:t>
            </a:r>
            <a:r>
              <a:rPr lang="en-US" altLang="vi-VN" sz="2400" dirty="0" err="1"/>
              <a:t>dịch</a:t>
            </a:r>
            <a:r>
              <a:rPr lang="en-US" altLang="vi-VN" sz="2400" dirty="0"/>
              <a:t> </a:t>
            </a:r>
            <a:r>
              <a:rPr lang="en-US" altLang="vi-VN" sz="2400" dirty="0" err="1"/>
              <a:t>vụ</a:t>
            </a:r>
            <a:r>
              <a:rPr lang="en-US" altLang="vi-VN" sz="2400" dirty="0"/>
              <a:t> (server) </a:t>
            </a:r>
            <a:r>
              <a:rPr lang="en-US" altLang="vi-VN" sz="2400" dirty="0" err="1"/>
              <a:t>trên</a:t>
            </a:r>
            <a:r>
              <a:rPr lang="en-US" altLang="vi-VN" sz="2400" dirty="0"/>
              <a:t> </a:t>
            </a:r>
            <a:r>
              <a:rPr lang="en-US" altLang="vi-VN" sz="2400" dirty="0" err="1"/>
              <a:t>mạng</a:t>
            </a:r>
            <a:r>
              <a:rPr lang="en-US" altLang="vi-VN" sz="2400" dirty="0"/>
              <a:t>. </a:t>
            </a:r>
          </a:p>
          <a:p>
            <a:pPr algn="just">
              <a:buFontTx/>
              <a:buChar char="•"/>
            </a:pPr>
            <a:r>
              <a:rPr lang="en-US" altLang="vi-VN" sz="2400" dirty="0"/>
              <a:t> </a:t>
            </a:r>
            <a:r>
              <a:rPr lang="en-US" altLang="vi-VN" sz="2400" dirty="0" err="1"/>
              <a:t>Mỗi</a:t>
            </a:r>
            <a:r>
              <a:rPr lang="en-US" altLang="vi-VN" sz="2400" dirty="0"/>
              <a:t> socket </a:t>
            </a:r>
            <a:r>
              <a:rPr lang="en-US" altLang="vi-VN" sz="2400" dirty="0" err="1"/>
              <a:t>có</a:t>
            </a:r>
            <a:r>
              <a:rPr lang="en-US" altLang="vi-VN" sz="2400" dirty="0"/>
              <a:t> </a:t>
            </a:r>
            <a:r>
              <a:rPr lang="en-US" altLang="vi-VN" sz="2400" dirty="0" err="1"/>
              <a:t>thể</a:t>
            </a:r>
            <a:r>
              <a:rPr lang="en-US" altLang="vi-VN" sz="2400" dirty="0"/>
              <a:t> </a:t>
            </a:r>
            <a:r>
              <a:rPr lang="en-US" altLang="vi-VN" sz="2400" dirty="0" err="1"/>
              <a:t>được</a:t>
            </a:r>
            <a:r>
              <a:rPr lang="en-US" altLang="vi-VN" sz="2400" dirty="0"/>
              <a:t> </a:t>
            </a:r>
            <a:r>
              <a:rPr lang="en-US" altLang="vi-VN" sz="2400" dirty="0" err="1"/>
              <a:t>xem</a:t>
            </a:r>
            <a:r>
              <a:rPr lang="en-US" altLang="vi-VN" sz="2400" dirty="0"/>
              <a:t> </a:t>
            </a:r>
            <a:r>
              <a:rPr lang="en-US" altLang="vi-VN" sz="2400" dirty="0" err="1"/>
              <a:t>như</a:t>
            </a:r>
            <a:r>
              <a:rPr lang="en-US" altLang="vi-VN" sz="2400" dirty="0"/>
              <a:t> </a:t>
            </a:r>
            <a:r>
              <a:rPr lang="en-US" altLang="vi-VN" sz="2400" dirty="0" err="1"/>
              <a:t>một</a:t>
            </a:r>
            <a:r>
              <a:rPr lang="en-US" altLang="vi-VN" sz="2400" dirty="0"/>
              <a:t> </a:t>
            </a:r>
            <a:r>
              <a:rPr lang="en-US" altLang="vi-VN" sz="2400" dirty="0" err="1"/>
              <a:t>điểm</a:t>
            </a:r>
            <a:r>
              <a:rPr lang="en-US" altLang="vi-VN" sz="2400" dirty="0"/>
              <a:t> </a:t>
            </a:r>
            <a:r>
              <a:rPr lang="en-US" altLang="vi-VN" sz="2400" dirty="0" err="1"/>
              <a:t>cuối</a:t>
            </a:r>
            <a:r>
              <a:rPr lang="en-US" altLang="vi-VN" sz="2400" dirty="0"/>
              <a:t> </a:t>
            </a:r>
            <a:r>
              <a:rPr lang="en-US" altLang="vi-VN" sz="2400" dirty="0" err="1"/>
              <a:t>trong</a:t>
            </a:r>
            <a:r>
              <a:rPr lang="en-US" altLang="vi-VN" sz="2400" dirty="0"/>
              <a:t> </a:t>
            </a:r>
            <a:r>
              <a:rPr lang="en-US" altLang="vi-VN" sz="2400" dirty="0" err="1"/>
              <a:t>một</a:t>
            </a:r>
            <a:r>
              <a:rPr lang="en-US" altLang="vi-VN" sz="2400" dirty="0"/>
              <a:t> </a:t>
            </a:r>
            <a:r>
              <a:rPr lang="en-US" altLang="vi-VN" sz="2400" dirty="0" err="1"/>
              <a:t>kết</a:t>
            </a:r>
            <a:r>
              <a:rPr lang="en-US" altLang="vi-VN" sz="2400" dirty="0"/>
              <a:t> </a:t>
            </a:r>
            <a:r>
              <a:rPr lang="en-US" altLang="vi-VN" sz="2400" dirty="0" err="1"/>
              <a:t>nối</a:t>
            </a:r>
            <a:r>
              <a:rPr lang="en-US" altLang="vi-VN" sz="2400" dirty="0"/>
              <a:t>. </a:t>
            </a:r>
          </a:p>
          <a:p>
            <a:pPr algn="just">
              <a:buFontTx/>
              <a:buChar char="•"/>
            </a:pPr>
            <a:r>
              <a:rPr lang="en-US" altLang="vi-VN" sz="2400" dirty="0"/>
              <a:t> </a:t>
            </a:r>
            <a:r>
              <a:rPr lang="en-US" altLang="vi-VN" sz="2400" dirty="0" err="1"/>
              <a:t>Một</a:t>
            </a:r>
            <a:r>
              <a:rPr lang="en-US" altLang="vi-VN" sz="2400" dirty="0"/>
              <a:t> </a:t>
            </a:r>
            <a:r>
              <a:rPr lang="en-US" altLang="vi-VN" sz="2400" dirty="0" err="1"/>
              <a:t>khi</a:t>
            </a:r>
            <a:r>
              <a:rPr lang="en-US" altLang="vi-VN" sz="2400" dirty="0"/>
              <a:t> socket </a:t>
            </a:r>
            <a:r>
              <a:rPr lang="en-US" altLang="vi-VN" sz="2400" dirty="0" err="1"/>
              <a:t>đã</a:t>
            </a:r>
            <a:r>
              <a:rPr lang="en-US" altLang="vi-VN" sz="2400" dirty="0"/>
              <a:t> </a:t>
            </a:r>
            <a:r>
              <a:rPr lang="en-US" altLang="vi-VN" sz="2400" dirty="0" err="1"/>
              <a:t>được</a:t>
            </a:r>
            <a:r>
              <a:rPr lang="en-US" altLang="vi-VN" sz="2400" dirty="0"/>
              <a:t> </a:t>
            </a:r>
            <a:r>
              <a:rPr lang="en-US" altLang="vi-VN" sz="2400" dirty="0" err="1"/>
              <a:t>thiết</a:t>
            </a:r>
            <a:r>
              <a:rPr lang="en-US" altLang="vi-VN" sz="2400" dirty="0"/>
              <a:t> </a:t>
            </a:r>
            <a:r>
              <a:rPr lang="en-US" altLang="vi-VN" sz="2400" dirty="0" err="1"/>
              <a:t>lập</a:t>
            </a:r>
            <a:r>
              <a:rPr lang="en-US" altLang="vi-VN" sz="2400" dirty="0"/>
              <a:t> </a:t>
            </a:r>
            <a:r>
              <a:rPr lang="en-US" altLang="vi-VN" sz="2400" dirty="0" err="1"/>
              <a:t>phù</a:t>
            </a:r>
            <a:r>
              <a:rPr lang="en-US" altLang="vi-VN" sz="2400" dirty="0"/>
              <a:t> </a:t>
            </a:r>
            <a:r>
              <a:rPr lang="en-US" altLang="vi-VN" sz="2400" dirty="0" err="1"/>
              <a:t>hợp</a:t>
            </a:r>
            <a:r>
              <a:rPr lang="en-US" altLang="vi-VN" sz="2400" dirty="0"/>
              <a:t> ở </a:t>
            </a:r>
            <a:r>
              <a:rPr lang="en-US" altLang="vi-VN" sz="2400" dirty="0" err="1"/>
              <a:t>cả</a:t>
            </a:r>
            <a:r>
              <a:rPr lang="en-US" altLang="vi-VN" sz="2400" dirty="0"/>
              <a:t> </a:t>
            </a:r>
            <a:r>
              <a:rPr lang="en-US" altLang="vi-VN" sz="2400" dirty="0" err="1"/>
              <a:t>hai</a:t>
            </a:r>
            <a:r>
              <a:rPr lang="en-US" altLang="vi-VN" sz="2400" dirty="0"/>
              <a:t> </a:t>
            </a:r>
            <a:r>
              <a:rPr lang="en-US" altLang="vi-VN" sz="2400" dirty="0" err="1"/>
              <a:t>máy</a:t>
            </a:r>
            <a:r>
              <a:rPr lang="en-US" altLang="vi-VN" sz="2400" dirty="0"/>
              <a:t> </a:t>
            </a:r>
            <a:r>
              <a:rPr lang="en-US" altLang="vi-VN" sz="2400" dirty="0" err="1"/>
              <a:t>tính</a:t>
            </a:r>
            <a:r>
              <a:rPr lang="en-US" altLang="vi-VN" sz="2400" dirty="0"/>
              <a:t> </a:t>
            </a:r>
            <a:r>
              <a:rPr lang="en-US" altLang="vi-VN" sz="2400" dirty="0" err="1"/>
              <a:t>thi</a:t>
            </a:r>
            <a:r>
              <a:rPr lang="en-US" altLang="vi-VN" sz="2400" dirty="0"/>
              <a:t>̀ </a:t>
            </a:r>
            <a:r>
              <a:rPr lang="en-US" altLang="vi-VN" sz="2400" dirty="0" err="1"/>
              <a:t>chúng</a:t>
            </a:r>
            <a:r>
              <a:rPr lang="en-US" altLang="vi-VN" sz="2400" dirty="0"/>
              <a:t> </a:t>
            </a:r>
            <a:r>
              <a:rPr lang="en-US" altLang="vi-VN" sz="2400" dirty="0" err="1"/>
              <a:t>có</a:t>
            </a:r>
            <a:r>
              <a:rPr lang="en-US" altLang="vi-VN" sz="2400" dirty="0"/>
              <a:t> </a:t>
            </a:r>
            <a:r>
              <a:rPr lang="en-US" altLang="vi-VN" sz="2400" dirty="0" err="1"/>
              <a:t>thể</a:t>
            </a:r>
            <a:r>
              <a:rPr lang="en-US" altLang="vi-VN" sz="2400" dirty="0"/>
              <a:t> </a:t>
            </a:r>
            <a:r>
              <a:rPr lang="en-US" altLang="vi-VN" sz="2400" dirty="0" err="1"/>
              <a:t>trao</a:t>
            </a:r>
            <a:r>
              <a:rPr lang="en-US" altLang="vi-VN" sz="2400" dirty="0"/>
              <a:t> </a:t>
            </a:r>
            <a:r>
              <a:rPr lang="en-US" altLang="vi-VN" sz="2400" dirty="0" err="1"/>
              <a:t>đổi</a:t>
            </a:r>
            <a:r>
              <a:rPr lang="en-US" altLang="vi-VN" sz="2400" dirty="0"/>
              <a:t> </a:t>
            </a:r>
            <a:r>
              <a:rPr lang="en-US" altLang="vi-VN" sz="2400" dirty="0" err="1"/>
              <a:t>dịch</a:t>
            </a:r>
            <a:r>
              <a:rPr lang="en-US" altLang="vi-VN" sz="2400" dirty="0"/>
              <a:t> </a:t>
            </a:r>
            <a:r>
              <a:rPr lang="en-US" altLang="vi-VN" sz="2400" dirty="0" err="1"/>
              <a:t>vụ</a:t>
            </a:r>
            <a:r>
              <a:rPr lang="en-US" altLang="vi-VN" sz="2400" dirty="0"/>
              <a:t> </a:t>
            </a:r>
            <a:r>
              <a:rPr lang="en-US" altLang="vi-VN" sz="2400" dirty="0" err="1"/>
              <a:t>và</a:t>
            </a:r>
            <a:r>
              <a:rPr lang="en-US" altLang="vi-VN" sz="2400" dirty="0"/>
              <a:t> </a:t>
            </a:r>
            <a:r>
              <a:rPr lang="en-US" altLang="vi-VN" sz="2400" dirty="0" err="1"/>
              <a:t>dữ</a:t>
            </a:r>
            <a:r>
              <a:rPr lang="en-US" altLang="vi-VN" sz="2400" dirty="0"/>
              <a:t> </a:t>
            </a:r>
            <a:r>
              <a:rPr lang="en-US" altLang="vi-VN" sz="2400" dirty="0" err="1"/>
              <a:t>liệu</a:t>
            </a:r>
            <a:r>
              <a:rPr lang="en-US" altLang="vi-VN" sz="2400" dirty="0"/>
              <a:t> </a:t>
            </a:r>
            <a:r>
              <a:rPr lang="en-US" altLang="vi-VN" sz="2400" dirty="0" err="1"/>
              <a:t>với</a:t>
            </a:r>
            <a:r>
              <a:rPr lang="en-US" altLang="vi-VN" sz="2400" dirty="0"/>
              <a:t> </a:t>
            </a:r>
            <a:r>
              <a:rPr lang="en-US" altLang="vi-VN" sz="2400" dirty="0" err="1"/>
              <a:t>nhau</a:t>
            </a:r>
            <a:r>
              <a:rPr lang="en-US" altLang="vi-VN" sz="2400" dirty="0"/>
              <a:t>.</a:t>
            </a:r>
          </a:p>
          <a:p>
            <a:pPr algn="just">
              <a:buFontTx/>
              <a:buChar char="•"/>
            </a:pPr>
            <a:r>
              <a:rPr lang="en-US" altLang="vi-VN" sz="2400" dirty="0"/>
              <a:t> </a:t>
            </a:r>
            <a:r>
              <a:rPr lang="en-US" altLang="vi-VN" sz="2400" dirty="0" err="1"/>
              <a:t>Các</a:t>
            </a:r>
            <a:r>
              <a:rPr lang="en-US" altLang="vi-VN" sz="2400" dirty="0"/>
              <a:t> </a:t>
            </a:r>
            <a:r>
              <a:rPr lang="en-US" altLang="vi-VN" sz="2400" dirty="0" err="1"/>
              <a:t>hoạt</a:t>
            </a:r>
            <a:r>
              <a:rPr lang="en-US" altLang="vi-VN" sz="2400" dirty="0"/>
              <a:t> </a:t>
            </a:r>
            <a:r>
              <a:rPr lang="en-US" altLang="vi-VN" sz="2400" dirty="0" err="1"/>
              <a:t>động</a:t>
            </a:r>
            <a:r>
              <a:rPr lang="en-US" altLang="vi-VN" sz="2400" dirty="0"/>
              <a:t> </a:t>
            </a:r>
            <a:r>
              <a:rPr lang="en-US" altLang="vi-VN" sz="2400" dirty="0" err="1"/>
              <a:t>trên</a:t>
            </a:r>
            <a:r>
              <a:rPr lang="en-US" altLang="vi-VN" sz="2400" dirty="0"/>
              <a:t> Socket </a:t>
            </a:r>
            <a:r>
              <a:rPr lang="en-US" altLang="vi-VN" sz="2400" dirty="0" err="1"/>
              <a:t>thường</a:t>
            </a:r>
            <a:r>
              <a:rPr lang="en-US" altLang="vi-VN" sz="2400" dirty="0"/>
              <a:t> </a:t>
            </a:r>
            <a:r>
              <a:rPr lang="en-US" altLang="vi-VN" sz="2400" dirty="0" err="1" smtClean="0"/>
              <a:t>là</a:t>
            </a:r>
            <a:r>
              <a:rPr lang="en-US" altLang="vi-VN" sz="2400" dirty="0" smtClean="0"/>
              <a:t>:</a:t>
            </a:r>
            <a:endParaRPr lang="en-US" altLang="vi-VN" sz="2400" dirty="0"/>
          </a:p>
          <a:p>
            <a:pPr algn="l"/>
            <a:r>
              <a:rPr lang="en-US" altLang="vi-VN" sz="2400" dirty="0"/>
              <a:t>  - </a:t>
            </a:r>
            <a:r>
              <a:rPr lang="en-US" altLang="vi-VN" sz="2400" dirty="0" err="1"/>
              <a:t>Kết</a:t>
            </a:r>
            <a:r>
              <a:rPr lang="en-US" altLang="vi-VN" sz="2400" dirty="0"/>
              <a:t> </a:t>
            </a:r>
            <a:r>
              <a:rPr lang="en-US" altLang="vi-VN" sz="2400" dirty="0" err="1"/>
              <a:t>nối</a:t>
            </a:r>
            <a:endParaRPr lang="en-US" altLang="vi-VN" sz="2400" dirty="0"/>
          </a:p>
          <a:p>
            <a:pPr algn="l"/>
            <a:r>
              <a:rPr lang="en-US" altLang="vi-VN" sz="2400" dirty="0"/>
              <a:t>  - </a:t>
            </a:r>
            <a:r>
              <a:rPr lang="en-US" altLang="vi-VN" sz="2400" dirty="0" err="1"/>
              <a:t>Đọc</a:t>
            </a:r>
            <a:r>
              <a:rPr lang="en-US" altLang="vi-VN" sz="2400" dirty="0"/>
              <a:t>/</a:t>
            </a:r>
            <a:r>
              <a:rPr lang="en-US" altLang="vi-VN" sz="2400" dirty="0" err="1"/>
              <a:t>ghi</a:t>
            </a:r>
            <a:r>
              <a:rPr lang="en-US" altLang="vi-VN" sz="2400" dirty="0"/>
              <a:t> (</a:t>
            </a:r>
            <a:r>
              <a:rPr lang="en-US" altLang="vi-VN" sz="2400" dirty="0" err="1"/>
              <a:t>gởi</a:t>
            </a:r>
            <a:r>
              <a:rPr lang="en-US" altLang="vi-VN" sz="2400" dirty="0"/>
              <a:t>/</a:t>
            </a:r>
            <a:r>
              <a:rPr lang="en-US" altLang="vi-VN" sz="2400" dirty="0" err="1"/>
              <a:t>nhận</a:t>
            </a:r>
            <a:r>
              <a:rPr lang="en-US" altLang="vi-VN" sz="2400" dirty="0"/>
              <a:t>)</a:t>
            </a:r>
            <a:r>
              <a:rPr lang="en-US" altLang="vi-VN" sz="2400" dirty="0" err="1"/>
              <a:t>dữ</a:t>
            </a:r>
            <a:r>
              <a:rPr lang="en-US" altLang="vi-VN" sz="2400" dirty="0"/>
              <a:t> </a:t>
            </a:r>
            <a:r>
              <a:rPr lang="en-US" altLang="vi-VN" sz="2400" dirty="0" err="1"/>
              <a:t>liệu</a:t>
            </a:r>
            <a:r>
              <a:rPr lang="en-US" altLang="vi-VN" sz="2400" dirty="0"/>
              <a:t> </a:t>
            </a:r>
          </a:p>
          <a:p>
            <a:pPr algn="l"/>
            <a:r>
              <a:rPr lang="en-US" altLang="vi-VN" sz="2400" dirty="0"/>
              <a:t>  - </a:t>
            </a:r>
            <a:r>
              <a:rPr lang="en-US" altLang="vi-VN" sz="2400" dirty="0" err="1"/>
              <a:t>Đóng</a:t>
            </a:r>
            <a:r>
              <a:rPr lang="en-US" altLang="vi-VN" sz="2400" dirty="0"/>
              <a:t> </a:t>
            </a:r>
            <a:r>
              <a:rPr lang="en-US" altLang="vi-VN" sz="2400" dirty="0" err="1"/>
              <a:t>kết</a:t>
            </a:r>
            <a:r>
              <a:rPr lang="en-US" altLang="vi-VN" sz="2400" dirty="0"/>
              <a:t> </a:t>
            </a:r>
            <a:r>
              <a:rPr lang="en-US" altLang="vi-VN" sz="2400" dirty="0" err="1"/>
              <a:t>nối</a:t>
            </a:r>
            <a:r>
              <a:rPr lang="en-US" altLang="vi-VN" sz="2400" dirty="0"/>
              <a:t>	</a:t>
            </a:r>
          </a:p>
        </p:txBody>
      </p:sp>
      <p:sp>
        <p:nvSpPr>
          <p:cNvPr id="14342"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SOCKET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15364" name="Text Box 4"/>
          <p:cNvSpPr txBox="1">
            <a:spLocks noChangeArrowheads="1"/>
          </p:cNvSpPr>
          <p:nvPr/>
        </p:nvSpPr>
        <p:spPr bwMode="auto">
          <a:xfrm>
            <a:off x="304800" y="1601788"/>
            <a:ext cx="8458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just">
              <a:buFont typeface="Arial" panose="020B0604020202020204" pitchFamily="34" charset="0"/>
              <a:buChar char="•"/>
            </a:pPr>
            <a:r>
              <a:rPr lang="en-US" altLang="vi-VN" sz="2400" dirty="0"/>
              <a:t>Socket </a:t>
            </a:r>
            <a:r>
              <a:rPr lang="en-US" altLang="vi-VN" sz="2400" dirty="0" err="1"/>
              <a:t>thường</a:t>
            </a:r>
            <a:r>
              <a:rPr lang="en-US" altLang="vi-VN" sz="2400" dirty="0"/>
              <a:t> </a:t>
            </a:r>
            <a:r>
              <a:rPr lang="en-US" altLang="vi-VN" sz="2400" dirty="0" err="1"/>
              <a:t>được</a:t>
            </a:r>
            <a:r>
              <a:rPr lang="en-US" altLang="vi-VN" sz="2400" dirty="0"/>
              <a:t> </a:t>
            </a:r>
            <a:r>
              <a:rPr lang="en-US" altLang="vi-VN" sz="2400" dirty="0" err="1"/>
              <a:t>sử</a:t>
            </a:r>
            <a:r>
              <a:rPr lang="en-US" altLang="vi-VN" sz="2400" dirty="0"/>
              <a:t> </a:t>
            </a:r>
            <a:r>
              <a:rPr lang="en-US" altLang="vi-VN" sz="2400" dirty="0" err="1"/>
              <a:t>dụng</a:t>
            </a:r>
            <a:r>
              <a:rPr lang="en-US" altLang="vi-VN" sz="2400" dirty="0"/>
              <a:t> </a:t>
            </a:r>
            <a:r>
              <a:rPr lang="en-US" altLang="vi-VN" sz="2400" dirty="0" err="1"/>
              <a:t>là</a:t>
            </a:r>
            <a:r>
              <a:rPr lang="en-US" altLang="vi-VN" sz="2400" dirty="0"/>
              <a:t> </a:t>
            </a:r>
            <a:r>
              <a:rPr lang="en-US" altLang="vi-VN" sz="2400" dirty="0" err="1"/>
              <a:t>như</a:t>
            </a:r>
            <a:r>
              <a:rPr lang="en-US" altLang="vi-VN" sz="2400" dirty="0"/>
              <a:t> </a:t>
            </a:r>
            <a:r>
              <a:rPr lang="en-US" altLang="vi-VN" sz="2400" dirty="0" err="1"/>
              <a:t>là</a:t>
            </a:r>
            <a:r>
              <a:rPr lang="en-US" altLang="vi-VN" sz="2400" dirty="0"/>
              <a:t> </a:t>
            </a:r>
            <a:r>
              <a:rPr lang="en-US" altLang="vi-VN" sz="2400" dirty="0" err="1"/>
              <a:t>giao</a:t>
            </a:r>
            <a:r>
              <a:rPr lang="en-US" altLang="vi-VN" sz="2400" dirty="0"/>
              <a:t> </a:t>
            </a:r>
            <a:r>
              <a:rPr lang="en-US" altLang="vi-VN" sz="2400" dirty="0" err="1"/>
              <a:t>tiếp</a:t>
            </a:r>
            <a:r>
              <a:rPr lang="en-US" altLang="vi-VN" sz="2400" dirty="0"/>
              <a:t> </a:t>
            </a:r>
            <a:r>
              <a:rPr lang="en-US" altLang="vi-VN" sz="2400" dirty="0" err="1"/>
              <a:t>phía</a:t>
            </a:r>
            <a:r>
              <a:rPr lang="en-US" altLang="vi-VN" sz="2400" dirty="0"/>
              <a:t> </a:t>
            </a:r>
            <a:r>
              <a:rPr lang="en-US" altLang="vi-VN" sz="2400" dirty="0" err="1"/>
              <a:t>trên</a:t>
            </a:r>
            <a:r>
              <a:rPr lang="en-US" altLang="vi-VN" sz="2400" dirty="0"/>
              <a:t> </a:t>
            </a:r>
            <a:r>
              <a:rPr lang="en-US" altLang="vi-VN" sz="2400" dirty="0" err="1"/>
              <a:t>tầng</a:t>
            </a:r>
            <a:r>
              <a:rPr lang="en-US" altLang="vi-VN" sz="2400" dirty="0"/>
              <a:t> 3 </a:t>
            </a:r>
            <a:r>
              <a:rPr lang="en-US" altLang="vi-VN" sz="2400" dirty="0" err="1"/>
              <a:t>của</a:t>
            </a:r>
            <a:r>
              <a:rPr lang="en-US" altLang="vi-VN" sz="2400" dirty="0"/>
              <a:t> </a:t>
            </a:r>
            <a:r>
              <a:rPr lang="en-US" altLang="vi-VN" sz="2400" dirty="0" err="1"/>
              <a:t>mô</a:t>
            </a:r>
            <a:r>
              <a:rPr lang="en-US" altLang="vi-VN" sz="2400" dirty="0"/>
              <a:t> </a:t>
            </a:r>
            <a:r>
              <a:rPr lang="en-US" altLang="vi-VN" sz="2400" dirty="0" err="1"/>
              <a:t>hình</a:t>
            </a:r>
            <a:r>
              <a:rPr lang="en-US" altLang="vi-VN" sz="2400" dirty="0"/>
              <a:t> </a:t>
            </a:r>
            <a:r>
              <a:rPr lang="en-US" altLang="vi-VN" sz="2400" dirty="0" smtClean="0"/>
              <a:t>OSI (</a:t>
            </a:r>
            <a:r>
              <a:rPr lang="en-US" altLang="vi-VN" sz="2400" dirty="0" err="1" smtClean="0"/>
              <a:t>Sử</a:t>
            </a:r>
            <a:r>
              <a:rPr lang="en-US" altLang="vi-VN" sz="2400" dirty="0" smtClean="0"/>
              <a:t> </a:t>
            </a:r>
            <a:r>
              <a:rPr lang="en-US" altLang="vi-VN" sz="2400" dirty="0" err="1" smtClean="0"/>
              <a:t>dụng</a:t>
            </a:r>
            <a:r>
              <a:rPr lang="en-US" altLang="vi-VN" sz="2400" dirty="0" smtClean="0"/>
              <a:t> </a:t>
            </a:r>
            <a:r>
              <a:rPr lang="en-US" altLang="vi-VN" sz="2400" dirty="0" err="1" smtClean="0"/>
              <a:t>các</a:t>
            </a:r>
            <a:r>
              <a:rPr lang="en-US" altLang="vi-VN" sz="2400" dirty="0" smtClean="0"/>
              <a:t> </a:t>
            </a:r>
            <a:r>
              <a:rPr lang="en-US" altLang="vi-VN" sz="2400" dirty="0" err="1" smtClean="0"/>
              <a:t>giao</a:t>
            </a:r>
            <a:r>
              <a:rPr lang="en-US" altLang="vi-VN" sz="2400" dirty="0" smtClean="0"/>
              <a:t> </a:t>
            </a:r>
            <a:r>
              <a:rPr lang="en-US" altLang="vi-VN" sz="2400" dirty="0" err="1" smtClean="0"/>
              <a:t>thức</a:t>
            </a:r>
            <a:r>
              <a:rPr lang="en-US" altLang="vi-VN" sz="2400" dirty="0" smtClean="0"/>
              <a:t> TCP, UDP </a:t>
            </a:r>
            <a:r>
              <a:rPr lang="en-US" altLang="vi-VN" sz="2400" dirty="0" err="1" smtClean="0"/>
              <a:t>v.v</a:t>
            </a:r>
            <a:r>
              <a:rPr lang="en-US" altLang="vi-VN" sz="2400" dirty="0" smtClean="0"/>
              <a:t>…)</a:t>
            </a:r>
            <a:endParaRPr lang="en-US" altLang="vi-VN" sz="2400" dirty="0">
              <a:ea typeface="ＭＳ Ｐゴシック" panose="020B0600070205080204" pitchFamily="34" charset="-128"/>
            </a:endParaRPr>
          </a:p>
        </p:txBody>
      </p:sp>
      <p:sp>
        <p:nvSpPr>
          <p:cNvPr id="15365"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SOCKET</a:t>
            </a:r>
          </a:p>
        </p:txBody>
      </p:sp>
      <p:sp>
        <p:nvSpPr>
          <p:cNvPr id="15366" name="Text Box 4"/>
          <p:cNvSpPr txBox="1">
            <a:spLocks noChangeArrowheads="1"/>
          </p:cNvSpPr>
          <p:nvPr/>
        </p:nvSpPr>
        <p:spPr bwMode="auto">
          <a:xfrm>
            <a:off x="0" y="1025525"/>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Các vấn đề đối với Socket</a:t>
            </a:r>
            <a:endParaRPr lang="en-US" altLang="vi-VN">
              <a:solidFill>
                <a:srgbClr val="00B050"/>
              </a:solidFill>
            </a:endParaRPr>
          </a:p>
        </p:txBody>
      </p:sp>
      <p:pic>
        <p:nvPicPr>
          <p:cNvPr id="1536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2484438"/>
            <a:ext cx="3938587"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ounded Rectangular Callout 1"/>
          <p:cNvSpPr/>
          <p:nvPr/>
        </p:nvSpPr>
        <p:spPr bwMode="auto">
          <a:xfrm>
            <a:off x="6477000" y="2802118"/>
            <a:ext cx="1981200" cy="839788"/>
          </a:xfrm>
          <a:prstGeom prst="wedgeRoundRectCallout">
            <a:avLst>
              <a:gd name="adj1" fmla="val -120822"/>
              <a:gd name="adj2" fmla="val 122640"/>
              <a:gd name="adj3" fmla="val 16667"/>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sz="1400" dirty="0" err="1" smtClean="0"/>
              <a:t>Tầng</a:t>
            </a:r>
            <a:r>
              <a:rPr lang="en-US" sz="1400" dirty="0" smtClean="0"/>
              <a:t> </a:t>
            </a:r>
            <a:r>
              <a:rPr lang="en-US" sz="1400" dirty="0" err="1" smtClean="0"/>
              <a:t>làm</a:t>
            </a:r>
            <a:r>
              <a:rPr lang="en-US" sz="1400" dirty="0" smtClean="0"/>
              <a:t> </a:t>
            </a:r>
            <a:r>
              <a:rPr lang="en-US" sz="1400" dirty="0" err="1" smtClean="0"/>
              <a:t>việc</a:t>
            </a:r>
            <a:r>
              <a:rPr lang="en-US" sz="1400" dirty="0" smtClean="0"/>
              <a:t> </a:t>
            </a:r>
            <a:r>
              <a:rPr lang="en-US" sz="1400" dirty="0" err="1" smtClean="0"/>
              <a:t>của</a:t>
            </a:r>
            <a:endParaRPr lang="en-US" sz="1400" dirty="0"/>
          </a:p>
          <a:p>
            <a:pPr algn="ctr"/>
            <a:r>
              <a:rPr lang="en-US" sz="1400" dirty="0" smtClean="0"/>
              <a:t>Socket</a:t>
            </a:r>
            <a:endParaRPr lang="vi-VN" sz="1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16388" name="Text Box 4"/>
          <p:cNvSpPr txBox="1">
            <a:spLocks noChangeArrowheads="1"/>
          </p:cNvSpPr>
          <p:nvPr/>
        </p:nvSpPr>
        <p:spPr bwMode="auto">
          <a:xfrm>
            <a:off x="304800" y="1601788"/>
            <a:ext cx="8458200"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just">
              <a:buFontTx/>
              <a:buChar char="•"/>
            </a:pPr>
            <a:r>
              <a:rPr lang="en-US" altLang="vi-VN" sz="2400" dirty="0"/>
              <a:t> </a:t>
            </a:r>
            <a:r>
              <a:rPr lang="en-US" altLang="vi-VN" sz="2400" dirty="0" err="1"/>
              <a:t>Hoạt</a:t>
            </a:r>
            <a:r>
              <a:rPr lang="en-US" altLang="vi-VN" sz="2400" dirty="0"/>
              <a:t> </a:t>
            </a:r>
            <a:r>
              <a:rPr lang="en-US" altLang="vi-VN" sz="2400" dirty="0" err="1"/>
              <a:t>động</a:t>
            </a:r>
            <a:r>
              <a:rPr lang="en-US" altLang="vi-VN" sz="2400" dirty="0"/>
              <a:t> </a:t>
            </a:r>
            <a:r>
              <a:rPr lang="vi-VN" altLang="vi-VN" sz="2400" dirty="0"/>
              <a:t>dựa trên giao thức </a:t>
            </a:r>
            <a:r>
              <a:rPr lang="vi-VN" altLang="vi-VN" sz="2400" dirty="0">
                <a:solidFill>
                  <a:srgbClr val="FF0000"/>
                </a:solidFill>
              </a:rPr>
              <a:t>TCP / IP</a:t>
            </a:r>
            <a:r>
              <a:rPr lang="vi-VN" altLang="vi-VN" sz="2400" dirty="0"/>
              <a:t>, chúng thường được sử dụng như giao </a:t>
            </a:r>
            <a:r>
              <a:rPr lang="en-US" altLang="vi-VN" sz="2400" dirty="0" err="1"/>
              <a:t>tiếp</a:t>
            </a:r>
            <a:r>
              <a:rPr lang="en-US" altLang="vi-VN" sz="2400" dirty="0"/>
              <a:t> (interface)</a:t>
            </a:r>
            <a:r>
              <a:rPr lang="vi-VN" altLang="vi-VN" sz="2400" dirty="0"/>
              <a:t> cho các giao thức của nó, ví </a:t>
            </a:r>
            <a:r>
              <a:rPr lang="vi-VN" altLang="vi-VN" sz="2400" dirty="0" smtClean="0"/>
              <a:t>dụ</a:t>
            </a:r>
            <a:r>
              <a:rPr lang="en-US" altLang="vi-VN" sz="2400" dirty="0" smtClean="0"/>
              <a:t>:</a:t>
            </a:r>
            <a:r>
              <a:rPr lang="vi-VN" altLang="vi-VN" sz="2400" dirty="0" smtClean="0"/>
              <a:t> </a:t>
            </a:r>
            <a:r>
              <a:rPr lang="vi-VN" altLang="vi-VN" sz="2400" dirty="0">
                <a:solidFill>
                  <a:srgbClr val="FF0000"/>
                </a:solidFill>
              </a:rPr>
              <a:t>TCP, UDP, IP, và ICMP</a:t>
            </a:r>
          </a:p>
          <a:p>
            <a:pPr algn="just">
              <a:buFontTx/>
              <a:buChar char="•"/>
            </a:pPr>
            <a:r>
              <a:rPr lang="en-US" altLang="vi-VN" sz="2400" dirty="0"/>
              <a:t> </a:t>
            </a:r>
            <a:r>
              <a:rPr lang="vi-VN" altLang="vi-VN" sz="2400" dirty="0"/>
              <a:t>Tùy thuộc vào các giao thức mà họ đang interfacing, </a:t>
            </a:r>
            <a:r>
              <a:rPr lang="en-US" altLang="vi-VN" sz="2400" dirty="0"/>
              <a:t>Socket </a:t>
            </a:r>
            <a:r>
              <a:rPr lang="vi-VN" altLang="vi-VN" sz="2400" dirty="0"/>
              <a:t>phân thành ba loại:</a:t>
            </a:r>
            <a:endParaRPr lang="en-US" altLang="vi-VN" sz="2400" dirty="0"/>
          </a:p>
          <a:p>
            <a:pPr algn="just"/>
            <a:r>
              <a:rPr lang="en-US" altLang="vi-VN" sz="2400" dirty="0"/>
              <a:t>  - </a:t>
            </a:r>
            <a:r>
              <a:rPr lang="en-US" altLang="vi-VN" sz="2400" i="1" dirty="0" smtClean="0"/>
              <a:t>datagram (</a:t>
            </a:r>
            <a:r>
              <a:rPr lang="en-US" altLang="vi-VN" sz="2400" i="1" dirty="0" err="1" smtClean="0"/>
              <a:t>gói</a:t>
            </a:r>
            <a:r>
              <a:rPr lang="en-US" altLang="vi-VN" sz="2400" i="1" dirty="0" smtClean="0"/>
              <a:t>)</a:t>
            </a:r>
            <a:endParaRPr lang="en-US" altLang="vi-VN" sz="2400" dirty="0"/>
          </a:p>
          <a:p>
            <a:pPr algn="just"/>
            <a:r>
              <a:rPr lang="en-US" altLang="vi-VN" sz="2400" dirty="0"/>
              <a:t>  - </a:t>
            </a:r>
            <a:r>
              <a:rPr lang="en-US" altLang="vi-VN" sz="2400" i="1" dirty="0" smtClean="0"/>
              <a:t>stream (</a:t>
            </a:r>
            <a:r>
              <a:rPr lang="en-US" altLang="vi-VN" sz="2400" i="1" dirty="0" err="1" smtClean="0"/>
              <a:t>dòng</a:t>
            </a:r>
            <a:r>
              <a:rPr lang="en-US" altLang="vi-VN" sz="2400" i="1" dirty="0" smtClean="0"/>
              <a:t>)</a:t>
            </a:r>
            <a:endParaRPr lang="en-US" altLang="vi-VN" sz="2400" dirty="0"/>
          </a:p>
          <a:p>
            <a:pPr algn="just"/>
            <a:r>
              <a:rPr lang="en-US" altLang="vi-VN" sz="2400" dirty="0"/>
              <a:t>  - </a:t>
            </a:r>
            <a:r>
              <a:rPr lang="en-US" altLang="vi-VN" sz="2400" i="1" dirty="0"/>
              <a:t>raw </a:t>
            </a:r>
            <a:r>
              <a:rPr lang="en-US" altLang="vi-VN" sz="2400" i="1" dirty="0" smtClean="0"/>
              <a:t>sockets (</a:t>
            </a:r>
            <a:r>
              <a:rPr lang="en-US" altLang="vi-VN" sz="2400" i="1" dirty="0" err="1" smtClean="0"/>
              <a:t>dòng</a:t>
            </a:r>
            <a:r>
              <a:rPr lang="en-US" altLang="vi-VN" sz="2400" i="1" dirty="0" smtClean="0"/>
              <a:t> Socket) </a:t>
            </a:r>
            <a:endParaRPr lang="vi-VN" altLang="vi-VN" sz="2400" dirty="0"/>
          </a:p>
        </p:txBody>
      </p:sp>
      <p:sp>
        <p:nvSpPr>
          <p:cNvPr id="16389"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SOCKET</a:t>
            </a:r>
          </a:p>
        </p:txBody>
      </p:sp>
      <p:sp>
        <p:nvSpPr>
          <p:cNvPr id="16390" name="Text Box 4"/>
          <p:cNvSpPr txBox="1">
            <a:spLocks noChangeArrowheads="1"/>
          </p:cNvSpPr>
          <p:nvPr/>
        </p:nvSpPr>
        <p:spPr bwMode="auto">
          <a:xfrm>
            <a:off x="0" y="1025525"/>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Các vấn đề đối với Socket</a:t>
            </a:r>
            <a:endParaRPr lang="en-US" altLang="vi-VN">
              <a:solidFill>
                <a:srgbClr val="00B05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11" name="Text Box 4"/>
          <p:cNvSpPr txBox="1">
            <a:spLocks noChangeArrowheads="1"/>
          </p:cNvSpPr>
          <p:nvPr/>
        </p:nvSpPr>
        <p:spPr bwMode="auto">
          <a:xfrm>
            <a:off x="304800" y="1601788"/>
            <a:ext cx="86106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marL="174625" indent="-174625" algn="just">
              <a:buFont typeface="Arial" pitchFamily="34" charset="0"/>
              <a:buChar char="•"/>
              <a:defRPr/>
            </a:pPr>
            <a:r>
              <a:rPr lang="en-US" sz="2400" b="1" dirty="0" err="1" smtClean="0">
                <a:solidFill>
                  <a:srgbClr val="0000CC"/>
                </a:solidFill>
                <a:ea typeface="ＭＳ Ｐゴシック" pitchFamily="34" charset="-128"/>
              </a:rPr>
              <a:t>Hạn</a:t>
            </a:r>
            <a:r>
              <a:rPr lang="en-US" sz="2400" b="1" dirty="0" smtClean="0">
                <a:solidFill>
                  <a:srgbClr val="0000CC"/>
                </a:solidFill>
                <a:ea typeface="ＭＳ Ｐゴシック" pitchFamily="34" charset="-128"/>
              </a:rPr>
              <a:t> </a:t>
            </a:r>
            <a:r>
              <a:rPr lang="en-US" sz="2400" b="1" dirty="0" err="1" smtClean="0">
                <a:solidFill>
                  <a:srgbClr val="0000CC"/>
                </a:solidFill>
                <a:ea typeface="ＭＳ Ｐゴシック" pitchFamily="34" charset="-128"/>
              </a:rPr>
              <a:t>chế</a:t>
            </a:r>
            <a:endParaRPr lang="en-US" sz="2400" b="1" dirty="0">
              <a:solidFill>
                <a:srgbClr val="0000CC"/>
              </a:solidFill>
              <a:ea typeface="ＭＳ Ｐゴシック" pitchFamily="34" charset="-128"/>
            </a:endParaRPr>
          </a:p>
          <a:p>
            <a:pPr algn="just">
              <a:defRPr/>
            </a:pPr>
            <a:r>
              <a:rPr lang="en-US" sz="2400" dirty="0"/>
              <a:t> </a:t>
            </a:r>
            <a:r>
              <a:rPr lang="en-US" sz="2400" dirty="0" smtClean="0"/>
              <a:t> - </a:t>
            </a:r>
            <a:r>
              <a:rPr lang="en-US" sz="2400" dirty="0" err="1" smtClean="0"/>
              <a:t>Khi</a:t>
            </a:r>
            <a:r>
              <a:rPr lang="en-US" sz="2400" dirty="0" smtClean="0"/>
              <a:t> </a:t>
            </a:r>
            <a:r>
              <a:rPr lang="en-US" sz="2400" dirty="0" err="1" smtClean="0"/>
              <a:t>cần</a:t>
            </a:r>
            <a:r>
              <a:rPr lang="en-US" sz="2400" dirty="0" smtClean="0"/>
              <a:t> </a:t>
            </a:r>
            <a:r>
              <a:rPr lang="en-US" sz="2400" dirty="0" err="1" smtClean="0"/>
              <a:t>kết</a:t>
            </a:r>
            <a:r>
              <a:rPr lang="en-US" sz="2400" dirty="0" smtClean="0"/>
              <a:t> </a:t>
            </a:r>
            <a:r>
              <a:rPr lang="en-US" sz="2400" dirty="0" err="1"/>
              <a:t>nối</a:t>
            </a:r>
            <a:r>
              <a:rPr lang="en-US" sz="2400" dirty="0"/>
              <a:t> </a:t>
            </a:r>
            <a:r>
              <a:rPr lang="en-US" sz="2400" dirty="0" err="1"/>
              <a:t>nhiều</a:t>
            </a:r>
            <a:r>
              <a:rPr lang="en-US" sz="2400" dirty="0"/>
              <a:t> </a:t>
            </a:r>
            <a:r>
              <a:rPr lang="en-US" sz="2400" dirty="0" err="1"/>
              <a:t>máy</a:t>
            </a:r>
            <a:r>
              <a:rPr lang="en-US" sz="2400" dirty="0"/>
              <a:t> </a:t>
            </a:r>
            <a:r>
              <a:rPr lang="en-US" sz="2400" dirty="0" err="1"/>
              <a:t>tính</a:t>
            </a:r>
            <a:r>
              <a:rPr lang="en-US" sz="2400" dirty="0"/>
              <a:t> </a:t>
            </a:r>
            <a:r>
              <a:rPr lang="en-US" sz="2400" dirty="0" err="1"/>
              <a:t>với</a:t>
            </a:r>
            <a:r>
              <a:rPr lang="en-US" sz="2400" dirty="0"/>
              <a:t> </a:t>
            </a:r>
            <a:r>
              <a:rPr lang="en-US" sz="2400" dirty="0" err="1"/>
              <a:t>nhau</a:t>
            </a:r>
            <a:r>
              <a:rPr lang="en-US" sz="2400" dirty="0"/>
              <a:t> </a:t>
            </a:r>
            <a:r>
              <a:rPr lang="en-US" sz="2400" dirty="0" err="1"/>
              <a:t>để</a:t>
            </a:r>
            <a:r>
              <a:rPr lang="en-US" sz="2400" dirty="0"/>
              <a:t> </a:t>
            </a:r>
            <a:r>
              <a:rPr lang="en-US" sz="2400" dirty="0" err="1"/>
              <a:t>trao</a:t>
            </a:r>
            <a:r>
              <a:rPr lang="en-US" sz="2400" dirty="0"/>
              <a:t> </a:t>
            </a:r>
            <a:r>
              <a:rPr lang="en-US" sz="2400" dirty="0" err="1"/>
              <a:t>đổi</a:t>
            </a:r>
            <a:r>
              <a:rPr lang="en-US" sz="2400" dirty="0"/>
              <a:t> </a:t>
            </a:r>
            <a:r>
              <a:rPr lang="en-US" sz="2400" dirty="0" err="1"/>
              <a:t>dữ</a:t>
            </a:r>
            <a:r>
              <a:rPr lang="en-US" sz="2400" dirty="0"/>
              <a:t> </a:t>
            </a:r>
            <a:r>
              <a:rPr lang="en-US" sz="2400" dirty="0" err="1" smtClean="0"/>
              <a:t>liệu</a:t>
            </a:r>
            <a:r>
              <a:rPr lang="en-US" sz="2400" dirty="0" smtClean="0"/>
              <a:t> </a:t>
            </a:r>
            <a:r>
              <a:rPr lang="en-US" sz="2400" dirty="0" smtClean="0">
                <a:sym typeface="Wingdings" pitchFamily="2" charset="2"/>
              </a:rPr>
              <a:t> </a:t>
            </a:r>
            <a:r>
              <a:rPr lang="en-US" sz="2400" dirty="0" err="1" smtClean="0">
                <a:sym typeface="Wingdings" pitchFamily="2" charset="2"/>
              </a:rPr>
              <a:t>kho</a:t>
            </a:r>
            <a:r>
              <a:rPr lang="en-US" sz="2400" dirty="0" smtClean="0">
                <a:sym typeface="Wingdings" pitchFamily="2" charset="2"/>
              </a:rPr>
              <a:t>́ </a:t>
            </a:r>
            <a:r>
              <a:rPr lang="en-US" sz="2400" dirty="0" err="1" smtClean="0">
                <a:sym typeface="Wingdings" pitchFamily="2" charset="2"/>
              </a:rPr>
              <a:t>thực</a:t>
            </a:r>
            <a:r>
              <a:rPr lang="en-US" sz="2400" dirty="0" smtClean="0">
                <a:sym typeface="Wingdings" pitchFamily="2" charset="2"/>
              </a:rPr>
              <a:t> </a:t>
            </a:r>
            <a:r>
              <a:rPr lang="en-US" sz="2400" dirty="0" err="1" smtClean="0">
                <a:sym typeface="Wingdings" pitchFamily="2" charset="2"/>
              </a:rPr>
              <a:t>hiện</a:t>
            </a:r>
            <a:r>
              <a:rPr lang="en-US" sz="2400" dirty="0" smtClean="0">
                <a:sym typeface="Wingdings" pitchFamily="2" charset="2"/>
              </a:rPr>
              <a:t> </a:t>
            </a:r>
            <a:r>
              <a:rPr lang="en-US" sz="2400" dirty="0" err="1" smtClean="0">
                <a:sym typeface="Wingdings" pitchFamily="2" charset="2"/>
              </a:rPr>
              <a:t>được</a:t>
            </a:r>
            <a:r>
              <a:rPr lang="en-US" sz="2400" dirty="0" smtClean="0">
                <a:sym typeface="Wingdings" pitchFamily="2" charset="2"/>
              </a:rPr>
              <a:t> </a:t>
            </a:r>
            <a:r>
              <a:rPr lang="en-US" sz="2400" dirty="0" err="1" smtClean="0">
                <a:sym typeface="Wingdings" pitchFamily="2" charset="2"/>
              </a:rPr>
              <a:t>vì</a:t>
            </a:r>
            <a:r>
              <a:rPr lang="en-US" sz="2400" dirty="0" smtClean="0">
                <a:sym typeface="Wingdings" pitchFamily="2" charset="2"/>
              </a:rPr>
              <a:t> </a:t>
            </a:r>
            <a:r>
              <a:rPr lang="en-US" sz="2400" dirty="0" err="1" smtClean="0">
                <a:solidFill>
                  <a:srgbClr val="FF0000"/>
                </a:solidFill>
                <a:sym typeface="Wingdings" pitchFamily="2" charset="2"/>
              </a:rPr>
              <a:t>bộ</a:t>
            </a:r>
            <a:r>
              <a:rPr lang="en-US" sz="2400" dirty="0" smtClean="0">
                <a:solidFill>
                  <a:srgbClr val="FF0000"/>
                </a:solidFill>
                <a:sym typeface="Wingdings" pitchFamily="2" charset="2"/>
              </a:rPr>
              <a:t> </a:t>
            </a:r>
            <a:r>
              <a:rPr lang="en-US" sz="2400" dirty="0" err="1" smtClean="0">
                <a:solidFill>
                  <a:srgbClr val="FF0000"/>
                </a:solidFill>
                <a:sym typeface="Wingdings" pitchFamily="2" charset="2"/>
              </a:rPr>
              <a:t>nhớ</a:t>
            </a:r>
            <a:r>
              <a:rPr lang="en-US" sz="2400" dirty="0" smtClean="0">
                <a:solidFill>
                  <a:srgbClr val="FF0000"/>
                </a:solidFill>
                <a:sym typeface="Wingdings" pitchFamily="2" charset="2"/>
              </a:rPr>
              <a:t> </a:t>
            </a:r>
            <a:r>
              <a:rPr lang="en-US" sz="2400" dirty="0" err="1" smtClean="0">
                <a:solidFill>
                  <a:srgbClr val="FF0000"/>
                </a:solidFill>
                <a:sym typeface="Wingdings" pitchFamily="2" charset="2"/>
              </a:rPr>
              <a:t>hạn</a:t>
            </a:r>
            <a:r>
              <a:rPr lang="en-US" sz="2400" dirty="0" smtClean="0">
                <a:solidFill>
                  <a:srgbClr val="FF0000"/>
                </a:solidFill>
                <a:sym typeface="Wingdings" pitchFamily="2" charset="2"/>
              </a:rPr>
              <a:t> </a:t>
            </a:r>
            <a:r>
              <a:rPr lang="en-US" sz="2400" dirty="0" err="1" smtClean="0">
                <a:solidFill>
                  <a:srgbClr val="FF0000"/>
                </a:solidFill>
                <a:sym typeface="Wingdings" pitchFamily="2" charset="2"/>
              </a:rPr>
              <a:t>chế</a:t>
            </a:r>
            <a:endParaRPr lang="vi-VN" sz="2400" dirty="0">
              <a:solidFill>
                <a:srgbClr val="FF0000"/>
              </a:solidFill>
            </a:endParaRPr>
          </a:p>
          <a:p>
            <a:pPr algn="just">
              <a:defRPr/>
            </a:pPr>
            <a:r>
              <a:rPr lang="en-US" sz="2400" dirty="0" smtClean="0"/>
              <a:t>  - </a:t>
            </a:r>
            <a:r>
              <a:rPr lang="en-US" sz="2400" dirty="0" err="1" smtClean="0"/>
              <a:t>Mỗi</a:t>
            </a:r>
            <a:r>
              <a:rPr lang="en-US" sz="2400" dirty="0" smtClean="0"/>
              <a:t> </a:t>
            </a:r>
            <a:r>
              <a:rPr lang="en-US" sz="2400" dirty="0" err="1" smtClean="0"/>
              <a:t>phần</a:t>
            </a:r>
            <a:r>
              <a:rPr lang="en-US" sz="2400" dirty="0" smtClean="0"/>
              <a:t> </a:t>
            </a:r>
            <a:r>
              <a:rPr lang="en-US" sz="2400" dirty="0" err="1" smtClean="0"/>
              <a:t>mềm</a:t>
            </a:r>
            <a:r>
              <a:rPr lang="en-US" sz="2400" dirty="0" smtClean="0"/>
              <a:t> </a:t>
            </a:r>
            <a:r>
              <a:rPr lang="en-US" sz="2400" dirty="0" err="1" smtClean="0"/>
              <a:t>chỉ</a:t>
            </a:r>
            <a:r>
              <a:rPr lang="en-US" sz="2400" dirty="0" smtClean="0"/>
              <a:t> </a:t>
            </a:r>
            <a:r>
              <a:rPr lang="en-US" sz="2400" dirty="0" err="1" smtClean="0"/>
              <a:t>sử</a:t>
            </a:r>
            <a:r>
              <a:rPr lang="en-US" sz="2400" dirty="0" smtClean="0"/>
              <a:t> </a:t>
            </a:r>
            <a:r>
              <a:rPr lang="vi-VN" sz="2400" dirty="0" smtClean="0"/>
              <a:t>dụng </a:t>
            </a:r>
            <a:r>
              <a:rPr lang="vi-VN" sz="2400" dirty="0"/>
              <a:t>trong một </a:t>
            </a:r>
            <a:r>
              <a:rPr lang="en-US" sz="2400" dirty="0" err="1" smtClean="0"/>
              <a:t>flatform</a:t>
            </a:r>
            <a:r>
              <a:rPr lang="en-US" sz="2400" dirty="0" smtClean="0"/>
              <a:t> </a:t>
            </a:r>
            <a:r>
              <a:rPr lang="en-US" sz="2400" dirty="0" err="1" smtClean="0"/>
              <a:t>cho</a:t>
            </a:r>
            <a:r>
              <a:rPr lang="en-US" sz="2400" dirty="0" smtClean="0"/>
              <a:t> </a:t>
            </a:r>
            <a:r>
              <a:rPr lang="en-US" sz="2400" dirty="0" err="1" smtClean="0"/>
              <a:t>trước</a:t>
            </a:r>
            <a:r>
              <a:rPr lang="en-US" sz="2400" dirty="0" smtClean="0"/>
              <a:t> </a:t>
            </a:r>
            <a:r>
              <a:rPr lang="en-US" sz="2400" dirty="0" smtClean="0">
                <a:sym typeface="Wingdings" pitchFamily="2" charset="2"/>
              </a:rPr>
              <a:t> </a:t>
            </a:r>
            <a:r>
              <a:rPr lang="en-US" sz="2400" dirty="0" err="1" smtClean="0">
                <a:sym typeface="Wingdings" pitchFamily="2" charset="2"/>
              </a:rPr>
              <a:t>không</a:t>
            </a:r>
            <a:r>
              <a:rPr lang="en-US" sz="2400" dirty="0" smtClean="0">
                <a:sym typeface="Wingdings" pitchFamily="2" charset="2"/>
              </a:rPr>
              <a:t> </a:t>
            </a:r>
            <a:r>
              <a:rPr lang="en-US" sz="2400" dirty="0" err="1" smtClean="0">
                <a:sym typeface="Wingdings" pitchFamily="2" charset="2"/>
              </a:rPr>
              <a:t>thuận</a:t>
            </a:r>
            <a:r>
              <a:rPr lang="en-US" sz="2400" dirty="0" smtClean="0">
                <a:sym typeface="Wingdings" pitchFamily="2" charset="2"/>
              </a:rPr>
              <a:t> </a:t>
            </a:r>
            <a:r>
              <a:rPr lang="en-US" sz="2400" dirty="0" err="1" smtClean="0">
                <a:sym typeface="Wingdings" pitchFamily="2" charset="2"/>
              </a:rPr>
              <a:t>lợi</a:t>
            </a:r>
            <a:r>
              <a:rPr lang="en-US" sz="2400" dirty="0" smtClean="0">
                <a:sym typeface="Wingdings" pitchFamily="2" charset="2"/>
              </a:rPr>
              <a:t> </a:t>
            </a:r>
            <a:r>
              <a:rPr lang="en-US" sz="2400" dirty="0" err="1" smtClean="0">
                <a:sym typeface="Wingdings" pitchFamily="2" charset="2"/>
              </a:rPr>
              <a:t>để</a:t>
            </a:r>
            <a:r>
              <a:rPr lang="en-US" sz="2400" dirty="0" smtClean="0">
                <a:sym typeface="Wingdings" pitchFamily="2" charset="2"/>
              </a:rPr>
              <a:t> </a:t>
            </a:r>
            <a:r>
              <a:rPr lang="vi-VN" sz="2400" dirty="0" smtClean="0"/>
              <a:t>phát </a:t>
            </a:r>
            <a:r>
              <a:rPr lang="vi-VN" sz="2400" dirty="0"/>
              <a:t>triển và </a:t>
            </a:r>
            <a:r>
              <a:rPr lang="en-US" sz="2400" dirty="0" smtClean="0"/>
              <a:t>test </a:t>
            </a:r>
            <a:r>
              <a:rPr lang="vi-VN" sz="2400" dirty="0" smtClean="0"/>
              <a:t>thử nghiệm</a:t>
            </a:r>
            <a:endParaRPr lang="en-US" sz="2400" dirty="0" smtClean="0"/>
          </a:p>
          <a:p>
            <a:pPr algn="just">
              <a:defRPr/>
            </a:pPr>
            <a:endParaRPr lang="en-US" sz="2400" dirty="0" smtClean="0"/>
          </a:p>
          <a:p>
            <a:pPr algn="l">
              <a:defRPr/>
            </a:pPr>
            <a:r>
              <a:rPr lang="en-US" sz="2400" dirty="0" smtClean="0">
                <a:sym typeface="Wingdings" panose="05000000000000000000" pitchFamily="2" charset="2"/>
              </a:rPr>
              <a:t> </a:t>
            </a:r>
            <a:r>
              <a:rPr lang="en-US" sz="2400" dirty="0" err="1" smtClean="0"/>
              <a:t>Hiện</a:t>
            </a:r>
            <a:r>
              <a:rPr lang="en-US" sz="2400" dirty="0" smtClean="0"/>
              <a:t> </a:t>
            </a:r>
            <a:r>
              <a:rPr lang="en-US" sz="2400" dirty="0"/>
              <a:t>nay, </a:t>
            </a:r>
            <a:r>
              <a:rPr lang="en-US" sz="2400" dirty="0" err="1"/>
              <a:t>cơ</a:t>
            </a:r>
            <a:r>
              <a:rPr lang="en-US" sz="2400" dirty="0"/>
              <a:t> </a:t>
            </a:r>
            <a:r>
              <a:rPr lang="en-US" sz="2400" dirty="0" err="1"/>
              <a:t>chế</a:t>
            </a:r>
            <a:r>
              <a:rPr lang="en-US" sz="2400" dirty="0"/>
              <a:t> </a:t>
            </a:r>
            <a:r>
              <a:rPr lang="en-US" sz="2400" b="1" i="1" dirty="0">
                <a:solidFill>
                  <a:srgbClr val="00B050"/>
                </a:solidFill>
              </a:rPr>
              <a:t>procedure call</a:t>
            </a:r>
            <a:r>
              <a:rPr lang="en-US" sz="2400" dirty="0">
                <a:solidFill>
                  <a:srgbClr val="00B050"/>
                </a:solidFill>
              </a:rPr>
              <a:t> </a:t>
            </a:r>
            <a:r>
              <a:rPr lang="en-US" sz="2400" dirty="0" err="1"/>
              <a:t>thường</a:t>
            </a:r>
            <a:r>
              <a:rPr lang="en-US" sz="2400" dirty="0"/>
              <a:t> </a:t>
            </a:r>
            <a:r>
              <a:rPr lang="en-US" sz="2400" dirty="0" err="1"/>
              <a:t>được</a:t>
            </a:r>
            <a:r>
              <a:rPr lang="en-US" sz="2400" dirty="0"/>
              <a:t> </a:t>
            </a:r>
            <a:r>
              <a:rPr lang="en-US" sz="2400" dirty="0" err="1"/>
              <a:t>sử</a:t>
            </a:r>
            <a:r>
              <a:rPr lang="en-US" sz="2400" dirty="0"/>
              <a:t> </a:t>
            </a:r>
            <a:r>
              <a:rPr lang="en-US" sz="2400" dirty="0" err="1" smtClean="0"/>
              <a:t>dụng</a:t>
            </a:r>
            <a:r>
              <a:rPr lang="en-US" sz="2400" dirty="0" smtClean="0"/>
              <a:t> </a:t>
            </a:r>
            <a:r>
              <a:rPr lang="en-US" sz="2400" dirty="0" err="1" smtClean="0"/>
              <a:t>trong</a:t>
            </a:r>
            <a:r>
              <a:rPr lang="en-US" sz="2400" dirty="0" smtClean="0"/>
              <a:t> </a:t>
            </a:r>
            <a:r>
              <a:rPr lang="en-US" sz="2400" dirty="0" err="1" smtClean="0"/>
              <a:t>hệ</a:t>
            </a:r>
            <a:r>
              <a:rPr lang="en-US" sz="2400" dirty="0" smtClean="0"/>
              <a:t> </a:t>
            </a:r>
            <a:r>
              <a:rPr lang="en-US" sz="2400" dirty="0" err="1" smtClean="0"/>
              <a:t>phân</a:t>
            </a:r>
            <a:r>
              <a:rPr lang="en-US" sz="2400" dirty="0" smtClean="0"/>
              <a:t> </a:t>
            </a:r>
            <a:r>
              <a:rPr lang="en-US" sz="2400" dirty="0" err="1" smtClean="0"/>
              <a:t>tán</a:t>
            </a:r>
            <a:r>
              <a:rPr lang="en-US" sz="2400" dirty="0"/>
              <a:t> </a:t>
            </a:r>
            <a:r>
              <a:rPr lang="en-US" sz="2400" dirty="0" err="1" smtClean="0"/>
              <a:t>với</a:t>
            </a:r>
            <a:r>
              <a:rPr lang="en-US" sz="2400" dirty="0" smtClean="0"/>
              <a:t> </a:t>
            </a:r>
            <a:r>
              <a:rPr lang="en-US" sz="2400" dirty="0" err="1" smtClean="0"/>
              <a:t>kỹ</a:t>
            </a:r>
            <a:r>
              <a:rPr lang="en-US" sz="2400" dirty="0" smtClean="0"/>
              <a:t> </a:t>
            </a:r>
            <a:r>
              <a:rPr lang="en-US" sz="2400" dirty="0" err="1" smtClean="0"/>
              <a:t>thuật</a:t>
            </a:r>
            <a:r>
              <a:rPr lang="en-US" sz="2400" dirty="0" smtClean="0"/>
              <a:t> RPC.</a:t>
            </a:r>
            <a:endParaRPr lang="en-US" sz="2400" dirty="0">
              <a:ea typeface="ＭＳ Ｐゴシック" pitchFamily="34" charset="-128"/>
            </a:endParaRPr>
          </a:p>
          <a:p>
            <a:pPr algn="just">
              <a:defRPr/>
            </a:pPr>
            <a:endParaRPr lang="en-US" sz="2400" dirty="0" smtClean="0">
              <a:ea typeface="ＭＳ Ｐゴシック" pitchFamily="34" charset="-128"/>
            </a:endParaRPr>
          </a:p>
        </p:txBody>
      </p:sp>
      <p:sp>
        <p:nvSpPr>
          <p:cNvPr id="17413"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SOCKET</a:t>
            </a:r>
          </a:p>
        </p:txBody>
      </p:sp>
      <p:sp>
        <p:nvSpPr>
          <p:cNvPr id="17414" name="Text Box 4"/>
          <p:cNvSpPr txBox="1">
            <a:spLocks noChangeArrowheads="1"/>
          </p:cNvSpPr>
          <p:nvPr/>
        </p:nvSpPr>
        <p:spPr bwMode="auto">
          <a:xfrm>
            <a:off x="0" y="1025525"/>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Các vấn đề đối với Socket</a:t>
            </a:r>
            <a:endParaRPr lang="en-US" altLang="vi-VN">
              <a:solidFill>
                <a:srgbClr val="00B05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18436"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ea typeface="ＭＳ Ｐゴシック" panose="020B0600070205080204" pitchFamily="34" charset="-128"/>
              </a:rPr>
              <a:t>Lịch sử</a:t>
            </a:r>
            <a:endParaRPr lang="en-US" altLang="vi-VN" sz="2400" b="1">
              <a:solidFill>
                <a:srgbClr val="C00000"/>
              </a:solidFill>
            </a:endParaRPr>
          </a:p>
        </p:txBody>
      </p:sp>
      <p:sp>
        <p:nvSpPr>
          <p:cNvPr id="18437"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RPC (Remote Procedure Call)</a:t>
            </a:r>
          </a:p>
        </p:txBody>
      </p:sp>
      <p:sp>
        <p:nvSpPr>
          <p:cNvPr id="18438" name="Text Box 4"/>
          <p:cNvSpPr txBox="1">
            <a:spLocks noChangeArrowheads="1"/>
          </p:cNvSpPr>
          <p:nvPr/>
        </p:nvSpPr>
        <p:spPr bwMode="auto">
          <a:xfrm>
            <a:off x="304800" y="1601788"/>
            <a:ext cx="8458200"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4625" indent="-17462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just">
              <a:buFont typeface="Arial" panose="020B0604020202020204" pitchFamily="34" charset="0"/>
              <a:buChar char="•"/>
            </a:pPr>
            <a:r>
              <a:rPr lang="en-US" altLang="vi-VN" sz="2400" dirty="0" err="1"/>
              <a:t>Khái</a:t>
            </a:r>
            <a:r>
              <a:rPr lang="en-US" altLang="vi-VN" sz="2400" dirty="0"/>
              <a:t> </a:t>
            </a:r>
            <a:r>
              <a:rPr lang="en-US" altLang="vi-VN" sz="2400" dirty="0" err="1"/>
              <a:t>niệm</a:t>
            </a:r>
            <a:r>
              <a:rPr lang="en-US" altLang="vi-VN" sz="2400" dirty="0"/>
              <a:t> </a:t>
            </a:r>
            <a:r>
              <a:rPr lang="en-US" altLang="vi-VN" sz="2400" dirty="0" smtClean="0">
                <a:hlinkClick r:id="rId4" tooltip="Remote Procedure Call"/>
              </a:rPr>
              <a:t>Remote </a:t>
            </a:r>
            <a:r>
              <a:rPr lang="en-US" altLang="vi-VN" sz="2400" dirty="0">
                <a:hlinkClick r:id="rId4" tooltip="Remote Procedure Call"/>
              </a:rPr>
              <a:t>Procedure Call</a:t>
            </a:r>
            <a:r>
              <a:rPr lang="en-US" altLang="vi-VN" sz="2400" dirty="0"/>
              <a:t> (RPC) </a:t>
            </a:r>
            <a:r>
              <a:rPr lang="en-US" altLang="vi-VN" sz="2400" dirty="0" err="1"/>
              <a:t>lần</a:t>
            </a:r>
            <a:r>
              <a:rPr lang="en-US" altLang="vi-VN" sz="2400" dirty="0"/>
              <a:t> </a:t>
            </a:r>
            <a:r>
              <a:rPr lang="en-US" altLang="vi-VN" sz="2400" dirty="0" err="1"/>
              <a:t>đầu</a:t>
            </a:r>
            <a:r>
              <a:rPr lang="en-US" altLang="vi-VN" sz="2400" dirty="0"/>
              <a:t> </a:t>
            </a:r>
            <a:r>
              <a:rPr lang="en-US" altLang="vi-VN" sz="2400" dirty="0" err="1"/>
              <a:t>tiên</a:t>
            </a:r>
            <a:r>
              <a:rPr lang="en-US" altLang="vi-VN" sz="2400" dirty="0"/>
              <a:t> </a:t>
            </a:r>
            <a:r>
              <a:rPr lang="en-US" altLang="vi-VN" sz="2400" dirty="0" err="1"/>
              <a:t>được</a:t>
            </a:r>
            <a:r>
              <a:rPr lang="en-US" altLang="vi-VN" sz="2400" dirty="0"/>
              <a:t> </a:t>
            </a:r>
            <a:r>
              <a:rPr lang="en-US" altLang="vi-VN" sz="2400" dirty="0" err="1"/>
              <a:t>Birrell</a:t>
            </a:r>
            <a:r>
              <a:rPr lang="en-US" altLang="vi-VN" sz="2400" dirty="0"/>
              <a:t> &amp; Nelson  </a:t>
            </a:r>
            <a:r>
              <a:rPr lang="en-US" altLang="vi-VN" sz="2400" dirty="0" err="1"/>
              <a:t>nêu</a:t>
            </a:r>
            <a:r>
              <a:rPr lang="en-US" altLang="vi-VN" sz="2400" dirty="0"/>
              <a:t> </a:t>
            </a:r>
            <a:r>
              <a:rPr lang="en-US" altLang="vi-VN" sz="2400" dirty="0" err="1"/>
              <a:t>ra</a:t>
            </a:r>
            <a:r>
              <a:rPr lang="en-US" altLang="vi-VN" sz="2400" dirty="0"/>
              <a:t> </a:t>
            </a:r>
            <a:r>
              <a:rPr lang="en-US" altLang="vi-VN" sz="2400" dirty="0" err="1"/>
              <a:t>vào</a:t>
            </a:r>
            <a:r>
              <a:rPr lang="en-US" altLang="vi-VN" sz="2400" dirty="0"/>
              <a:t> </a:t>
            </a:r>
            <a:r>
              <a:rPr lang="en-US" altLang="vi-VN" sz="2400" dirty="0" err="1"/>
              <a:t>năm</a:t>
            </a:r>
            <a:r>
              <a:rPr lang="en-US" altLang="vi-VN" sz="2400" dirty="0"/>
              <a:t> 1984. </a:t>
            </a:r>
          </a:p>
          <a:p>
            <a:pPr algn="just">
              <a:buFont typeface="Arial" panose="020B0604020202020204" pitchFamily="34" charset="0"/>
              <a:buChar char="•"/>
            </a:pPr>
            <a:r>
              <a:rPr lang="en-US" altLang="vi-VN" sz="2400" dirty="0" err="1"/>
              <a:t>Cơ</a:t>
            </a:r>
            <a:r>
              <a:rPr lang="en-US" altLang="vi-VN" sz="2400" dirty="0"/>
              <a:t> </a:t>
            </a:r>
            <a:r>
              <a:rPr lang="en-US" altLang="vi-VN" sz="2400" dirty="0" err="1"/>
              <a:t>chế</a:t>
            </a:r>
            <a:r>
              <a:rPr lang="en-US" altLang="vi-VN" sz="2400" dirty="0"/>
              <a:t> </a:t>
            </a:r>
            <a:r>
              <a:rPr lang="en-US" altLang="vi-VN" sz="2400" dirty="0" err="1"/>
              <a:t>cho</a:t>
            </a:r>
            <a:r>
              <a:rPr lang="en-US" altLang="vi-VN" sz="2400" dirty="0"/>
              <a:t> </a:t>
            </a:r>
            <a:r>
              <a:rPr lang="en-US" altLang="vi-VN" sz="2400" dirty="0" err="1"/>
              <a:t>phép</a:t>
            </a:r>
            <a:r>
              <a:rPr lang="en-US" altLang="vi-VN" sz="2400" dirty="0"/>
              <a:t> </a:t>
            </a:r>
            <a:r>
              <a:rPr lang="en-US" altLang="vi-VN" sz="2400" dirty="0" err="1"/>
              <a:t>gọi</a:t>
            </a:r>
            <a:r>
              <a:rPr lang="en-US" altLang="vi-VN" sz="2400" dirty="0"/>
              <a:t> </a:t>
            </a:r>
            <a:r>
              <a:rPr lang="en-US" altLang="vi-VN" sz="2400" dirty="0" err="1"/>
              <a:t>thủ</a:t>
            </a:r>
            <a:r>
              <a:rPr lang="en-US" altLang="vi-VN" sz="2400" dirty="0"/>
              <a:t> </a:t>
            </a:r>
            <a:r>
              <a:rPr lang="en-US" altLang="vi-VN" sz="2400" dirty="0" err="1"/>
              <a:t>tục</a:t>
            </a:r>
            <a:r>
              <a:rPr lang="en-US" altLang="vi-VN" sz="2400" dirty="0"/>
              <a:t> </a:t>
            </a:r>
            <a:r>
              <a:rPr lang="en-US" altLang="vi-VN" sz="2400" dirty="0" err="1"/>
              <a:t>trên</a:t>
            </a:r>
            <a:r>
              <a:rPr lang="en-US" altLang="vi-VN" sz="2400" dirty="0"/>
              <a:t> </a:t>
            </a:r>
            <a:r>
              <a:rPr lang="en-US" altLang="vi-VN" sz="2400" dirty="0" err="1"/>
              <a:t>máy</a:t>
            </a:r>
            <a:r>
              <a:rPr lang="en-US" altLang="vi-VN" sz="2400" dirty="0"/>
              <a:t> </a:t>
            </a:r>
            <a:r>
              <a:rPr lang="en-US" altLang="vi-VN" sz="2400" dirty="0" err="1"/>
              <a:t>khác</a:t>
            </a:r>
            <a:r>
              <a:rPr lang="en-US" altLang="vi-VN" sz="2400" dirty="0"/>
              <a:t> </a:t>
            </a:r>
            <a:r>
              <a:rPr lang="en-US" altLang="vi-VN" sz="2400" b="1" i="1" dirty="0"/>
              <a:t>Remote Procedure Call. </a:t>
            </a:r>
          </a:p>
          <a:p>
            <a:pPr algn="just">
              <a:buFont typeface="Arial" panose="020B0604020202020204" pitchFamily="34" charset="0"/>
              <a:buChar char="•"/>
            </a:pPr>
            <a:r>
              <a:rPr lang="en-US" altLang="vi-VN" sz="2400" b="1" i="1" dirty="0"/>
              <a:t> </a:t>
            </a:r>
            <a:r>
              <a:rPr lang="en-US" altLang="vi-VN" sz="2400" dirty="0" err="1"/>
              <a:t>Mục</a:t>
            </a:r>
            <a:r>
              <a:rPr lang="en-US" altLang="vi-VN" sz="2400" dirty="0"/>
              <a:t> </a:t>
            </a:r>
            <a:r>
              <a:rPr lang="en-US" altLang="vi-VN" sz="2400" dirty="0" err="1" smtClean="0"/>
              <a:t>đích</a:t>
            </a:r>
            <a:r>
              <a:rPr lang="en-US" altLang="vi-VN" sz="2400" dirty="0" smtClean="0"/>
              <a:t>: </a:t>
            </a:r>
            <a:r>
              <a:rPr lang="en-US" altLang="vi-VN" sz="2400" dirty="0" err="1"/>
              <a:t>xem</a:t>
            </a:r>
            <a:r>
              <a:rPr lang="en-US" altLang="vi-VN" sz="2400" dirty="0"/>
              <a:t>  </a:t>
            </a:r>
            <a:r>
              <a:rPr lang="en-US" altLang="vi-VN" sz="2400" dirty="0" err="1"/>
              <a:t>phần</a:t>
            </a:r>
            <a:r>
              <a:rPr lang="en-US" altLang="vi-VN" sz="2400" dirty="0"/>
              <a:t> </a:t>
            </a:r>
            <a:r>
              <a:rPr lang="en-US" altLang="vi-VN" sz="2400" dirty="0" err="1"/>
              <a:t>mềm</a:t>
            </a:r>
            <a:r>
              <a:rPr lang="en-US" altLang="vi-VN" sz="2400" dirty="0"/>
              <a:t> </a:t>
            </a:r>
            <a:r>
              <a:rPr lang="en-US" altLang="vi-VN" sz="2400" dirty="0" err="1"/>
              <a:t>của</a:t>
            </a:r>
            <a:r>
              <a:rPr lang="en-US" altLang="vi-VN" sz="2400" dirty="0"/>
              <a:t> </a:t>
            </a:r>
            <a:r>
              <a:rPr lang="en-US" altLang="vi-VN" sz="2400" dirty="0" err="1"/>
              <a:t>hệ</a:t>
            </a:r>
            <a:r>
              <a:rPr lang="en-US" altLang="vi-VN" sz="2400" dirty="0"/>
              <a:t> </a:t>
            </a:r>
            <a:r>
              <a:rPr lang="en-US" altLang="vi-VN" sz="2400" dirty="0" err="1"/>
              <a:t>thống</a:t>
            </a:r>
            <a:r>
              <a:rPr lang="en-US" altLang="vi-VN" sz="2400" dirty="0"/>
              <a:t> </a:t>
            </a:r>
            <a:r>
              <a:rPr lang="en-US" altLang="vi-VN" sz="2400" dirty="0" err="1"/>
              <a:t>phân</a:t>
            </a:r>
            <a:r>
              <a:rPr lang="en-US" altLang="vi-VN" sz="2400" dirty="0"/>
              <a:t> </a:t>
            </a:r>
            <a:r>
              <a:rPr lang="en-US" altLang="vi-VN" sz="2400" dirty="0" err="1"/>
              <a:t>tán</a:t>
            </a:r>
            <a:r>
              <a:rPr lang="en-US" altLang="vi-VN" sz="2400" dirty="0"/>
              <a:t> </a:t>
            </a:r>
            <a:r>
              <a:rPr lang="en-US" altLang="vi-VN" sz="2400" dirty="0" err="1"/>
              <a:t>như</a:t>
            </a:r>
            <a:r>
              <a:rPr lang="en-US" altLang="vi-VN" sz="2400" dirty="0"/>
              <a:t> </a:t>
            </a:r>
            <a:r>
              <a:rPr lang="en-US" altLang="vi-VN" sz="2400" dirty="0" err="1"/>
              <a:t>là</a:t>
            </a:r>
            <a:r>
              <a:rPr lang="en-US" altLang="vi-VN" sz="2400" dirty="0"/>
              <a:t> </a:t>
            </a:r>
            <a:r>
              <a:rPr lang="en-US" altLang="vi-VN" sz="2400" dirty="0" err="1"/>
              <a:t>một</a:t>
            </a:r>
            <a:r>
              <a:rPr lang="en-US" altLang="vi-VN" sz="2400" dirty="0"/>
              <a:t> </a:t>
            </a:r>
            <a:r>
              <a:rPr lang="en-US" altLang="vi-VN" sz="2400" dirty="0" err="1"/>
              <a:t>tập</a:t>
            </a:r>
            <a:r>
              <a:rPr lang="en-US" altLang="vi-VN" sz="2400" dirty="0"/>
              <a:t> </a:t>
            </a:r>
            <a:r>
              <a:rPr lang="en-US" altLang="vi-VN" sz="2400" dirty="0" err="1"/>
              <a:t>hợp</a:t>
            </a:r>
            <a:r>
              <a:rPr lang="en-US" altLang="vi-VN" sz="2400" dirty="0"/>
              <a:t> </a:t>
            </a:r>
            <a:r>
              <a:rPr lang="en-US" altLang="vi-VN" sz="2400" dirty="0" err="1"/>
              <a:t>của</a:t>
            </a:r>
            <a:r>
              <a:rPr lang="en-US" altLang="vi-VN" sz="2400" dirty="0"/>
              <a:t> </a:t>
            </a:r>
            <a:r>
              <a:rPr lang="en-US" altLang="vi-VN" sz="2400" dirty="0" err="1"/>
              <a:t>các</a:t>
            </a:r>
            <a:r>
              <a:rPr lang="en-US" altLang="vi-VN" sz="2400" dirty="0"/>
              <a:t> </a:t>
            </a:r>
            <a:r>
              <a:rPr lang="en-US" altLang="vi-VN" sz="2400" dirty="0" err="1"/>
              <a:t>thành</a:t>
            </a:r>
            <a:r>
              <a:rPr lang="en-US" altLang="vi-VN" sz="2400" dirty="0"/>
              <a:t> </a:t>
            </a:r>
            <a:r>
              <a:rPr lang="en-US" altLang="vi-VN" sz="2400" dirty="0" err="1"/>
              <a:t>phần</a:t>
            </a:r>
            <a:r>
              <a:rPr lang="en-US" altLang="vi-VN" sz="2400" dirty="0"/>
              <a:t> </a:t>
            </a:r>
            <a:r>
              <a:rPr lang="en-US" altLang="vi-VN" sz="2400" dirty="0" err="1"/>
              <a:t>gồm</a:t>
            </a:r>
            <a:r>
              <a:rPr lang="en-US" altLang="vi-VN" sz="2400" dirty="0"/>
              <a:t> </a:t>
            </a:r>
            <a:r>
              <a:rPr lang="en-US" altLang="vi-VN" sz="2400" dirty="0" err="1"/>
              <a:t>các</a:t>
            </a:r>
            <a:r>
              <a:rPr lang="en-US" altLang="vi-VN" sz="2400" dirty="0"/>
              <a:t> </a:t>
            </a:r>
            <a:r>
              <a:rPr lang="en-US" altLang="vi-VN" sz="2400" dirty="0" err="1"/>
              <a:t>phần</a:t>
            </a:r>
            <a:r>
              <a:rPr lang="en-US" altLang="vi-VN" sz="2400" dirty="0"/>
              <a:t> </a:t>
            </a:r>
            <a:r>
              <a:rPr lang="en-US" altLang="vi-VN" sz="2400" dirty="0" err="1"/>
              <a:t>mềm</a:t>
            </a:r>
            <a:r>
              <a:rPr lang="en-US" altLang="vi-VN" sz="2400" dirty="0"/>
              <a:t> </a:t>
            </a:r>
            <a:r>
              <a:rPr lang="en-US" altLang="vi-VN" sz="2400" dirty="0" err="1"/>
              <a:t>chạy</a:t>
            </a:r>
            <a:r>
              <a:rPr lang="en-US" altLang="vi-VN" sz="2400" dirty="0"/>
              <a:t> </a:t>
            </a:r>
            <a:r>
              <a:rPr lang="en-US" altLang="vi-VN" sz="2400" dirty="0" err="1"/>
              <a:t>trên</a:t>
            </a:r>
            <a:r>
              <a:rPr lang="en-US" altLang="vi-VN" sz="2400" dirty="0"/>
              <a:t> </a:t>
            </a:r>
            <a:r>
              <a:rPr lang="en-US" altLang="vi-VN" sz="2400" dirty="0" err="1"/>
              <a:t>các</a:t>
            </a:r>
            <a:r>
              <a:rPr lang="en-US" altLang="vi-VN" sz="2400" dirty="0"/>
              <a:t> </a:t>
            </a:r>
            <a:r>
              <a:rPr lang="en-US" altLang="vi-VN" sz="2400" dirty="0" err="1"/>
              <a:t>máy</a:t>
            </a:r>
            <a:r>
              <a:rPr lang="en-US" altLang="vi-VN" sz="2400" dirty="0"/>
              <a:t> </a:t>
            </a:r>
            <a:r>
              <a:rPr lang="en-US" altLang="vi-VN" sz="2400" dirty="0" err="1"/>
              <a:t>tính</a:t>
            </a:r>
            <a:r>
              <a:rPr lang="en-US" altLang="vi-VN" sz="2400" dirty="0"/>
              <a:t> </a:t>
            </a:r>
            <a:r>
              <a:rPr lang="en-US" altLang="vi-VN" sz="2400" dirty="0" err="1"/>
              <a:t>khác</a:t>
            </a:r>
            <a:r>
              <a:rPr lang="en-US" altLang="vi-VN" sz="2400" dirty="0"/>
              <a:t> </a:t>
            </a:r>
            <a:r>
              <a:rPr lang="en-US" altLang="vi-VN" sz="2400" dirty="0" err="1"/>
              <a:t>nhau</a:t>
            </a:r>
            <a:r>
              <a:rPr lang="en-US" altLang="vi-VN" sz="2400" dirty="0"/>
              <a:t>, </a:t>
            </a:r>
            <a:r>
              <a:rPr lang="en-US" altLang="vi-VN" sz="2400" dirty="0" err="1"/>
              <a:t>nhưng</a:t>
            </a:r>
            <a:r>
              <a:rPr lang="en-US" altLang="vi-VN" sz="2400" dirty="0"/>
              <a:t> </a:t>
            </a:r>
            <a:r>
              <a:rPr lang="en-US" altLang="vi-VN" sz="2400" dirty="0" err="1"/>
              <a:t>kết</a:t>
            </a:r>
            <a:r>
              <a:rPr lang="en-US" altLang="vi-VN" sz="2400" dirty="0"/>
              <a:t> </a:t>
            </a:r>
            <a:r>
              <a:rPr lang="en-US" altLang="vi-VN" sz="2400" dirty="0" err="1"/>
              <a:t>nối</a:t>
            </a:r>
            <a:r>
              <a:rPr lang="en-US" altLang="vi-VN" sz="2400" dirty="0"/>
              <a:t> </a:t>
            </a:r>
            <a:r>
              <a:rPr lang="en-US" altLang="vi-VN" sz="2400" dirty="0" err="1"/>
              <a:t>bởi</a:t>
            </a:r>
            <a:r>
              <a:rPr lang="en-US" altLang="vi-VN" sz="2400" dirty="0"/>
              <a:t> </a:t>
            </a:r>
            <a:r>
              <a:rPr lang="en-US" altLang="vi-VN" sz="2400" dirty="0" err="1"/>
              <a:t>một</a:t>
            </a:r>
            <a:r>
              <a:rPr lang="en-US" altLang="vi-VN" sz="2400" dirty="0"/>
              <a:t> </a:t>
            </a:r>
            <a:r>
              <a:rPr lang="en-US" altLang="vi-VN" sz="2400" dirty="0" err="1"/>
              <a:t>mạng</a:t>
            </a:r>
            <a:r>
              <a:rPr lang="en-US" altLang="vi-VN" sz="2400" dirty="0"/>
              <a:t> </a:t>
            </a:r>
            <a:r>
              <a:rPr lang="en-US" altLang="vi-VN" sz="2400" dirty="0" err="1"/>
              <a:t>lưới</a:t>
            </a:r>
            <a:r>
              <a:rPr lang="en-US" altLang="vi-VN" sz="2400" dirty="0"/>
              <a:t> </a:t>
            </a:r>
            <a:r>
              <a:rPr lang="en-US" altLang="vi-VN" sz="2400" dirty="0" err="1"/>
              <a:t>chung</a:t>
            </a:r>
            <a:r>
              <a:rPr lang="en-US" altLang="vi-VN" sz="2400" dirty="0"/>
              <a:t>. </a:t>
            </a:r>
          </a:p>
          <a:p>
            <a:pPr algn="just">
              <a:buFont typeface="Arial" panose="020B0604020202020204" pitchFamily="34" charset="0"/>
              <a:buChar char="•"/>
            </a:pPr>
            <a:r>
              <a:rPr lang="en-US" altLang="vi-VN" sz="2400" dirty="0"/>
              <a:t> </a:t>
            </a:r>
            <a:r>
              <a:rPr lang="en-US" altLang="vi-VN" sz="2400" dirty="0" err="1"/>
              <a:t>Mỗi</a:t>
            </a:r>
            <a:r>
              <a:rPr lang="en-US" altLang="vi-VN" sz="2400" dirty="0"/>
              <a:t> </a:t>
            </a:r>
            <a:r>
              <a:rPr lang="en-US" altLang="vi-VN" sz="2400" dirty="0" err="1"/>
              <a:t>thành</a:t>
            </a:r>
            <a:r>
              <a:rPr lang="en-US" altLang="vi-VN" sz="2400" dirty="0"/>
              <a:t> </a:t>
            </a:r>
            <a:r>
              <a:rPr lang="en-US" altLang="vi-VN" sz="2400" dirty="0" err="1"/>
              <a:t>phần</a:t>
            </a:r>
            <a:r>
              <a:rPr lang="en-US" altLang="vi-VN" sz="2400" dirty="0"/>
              <a:t> </a:t>
            </a:r>
            <a:r>
              <a:rPr lang="en-US" altLang="vi-VN" sz="2400" dirty="0" err="1"/>
              <a:t>phần</a:t>
            </a:r>
            <a:r>
              <a:rPr lang="en-US" altLang="vi-VN" sz="2400" dirty="0"/>
              <a:t> </a:t>
            </a:r>
            <a:r>
              <a:rPr lang="en-US" altLang="vi-VN" sz="2400" dirty="0" err="1"/>
              <a:t>mềm</a:t>
            </a:r>
            <a:r>
              <a:rPr lang="en-US" altLang="vi-VN" sz="2400" dirty="0"/>
              <a:t> </a:t>
            </a:r>
            <a:r>
              <a:rPr lang="en-US" altLang="vi-VN" sz="2400" dirty="0" err="1"/>
              <a:t>là</a:t>
            </a:r>
            <a:r>
              <a:rPr lang="en-US" altLang="vi-VN" sz="2400" dirty="0"/>
              <a:t> </a:t>
            </a:r>
            <a:r>
              <a:rPr lang="en-US" altLang="vi-VN" sz="2400" dirty="0" err="1"/>
              <a:t>một</a:t>
            </a:r>
            <a:r>
              <a:rPr lang="en-US" altLang="vi-VN" sz="2400" dirty="0"/>
              <a:t> </a:t>
            </a:r>
            <a:r>
              <a:rPr lang="en-US" altLang="vi-VN" sz="2400" dirty="0" err="1"/>
              <a:t>máy</a:t>
            </a:r>
            <a:r>
              <a:rPr lang="en-US" altLang="vi-VN" sz="2400" dirty="0"/>
              <a:t> </a:t>
            </a:r>
            <a:r>
              <a:rPr lang="en-US" altLang="vi-VN" sz="2400" dirty="0" err="1"/>
              <a:t>chủ</a:t>
            </a:r>
            <a:r>
              <a:rPr lang="en-US" altLang="vi-VN" sz="2400" dirty="0"/>
              <a:t> </a:t>
            </a:r>
            <a:r>
              <a:rPr lang="en-US" altLang="vi-VN" sz="2400" dirty="0" err="1"/>
              <a:t>cung</a:t>
            </a:r>
            <a:r>
              <a:rPr lang="en-US" altLang="vi-VN" sz="2400" dirty="0"/>
              <a:t> </a:t>
            </a:r>
            <a:r>
              <a:rPr lang="en-US" altLang="vi-VN" sz="2400" dirty="0" err="1"/>
              <a:t>cấp</a:t>
            </a:r>
            <a:r>
              <a:rPr lang="en-US" altLang="vi-VN" sz="2400" dirty="0"/>
              <a:t> </a:t>
            </a:r>
            <a:r>
              <a:rPr lang="en-US" altLang="vi-VN" sz="2400" dirty="0" err="1"/>
              <a:t>dịch</a:t>
            </a:r>
            <a:r>
              <a:rPr lang="en-US" altLang="vi-VN" sz="2400" dirty="0"/>
              <a:t> </a:t>
            </a:r>
            <a:r>
              <a:rPr lang="en-US" altLang="vi-VN" sz="2400" dirty="0" err="1"/>
              <a:t>vụ</a:t>
            </a:r>
            <a:r>
              <a:rPr lang="en-US" altLang="vi-VN" sz="2400" dirty="0"/>
              <a:t> </a:t>
            </a:r>
            <a:r>
              <a:rPr lang="en-US" altLang="vi-VN" sz="2400" dirty="0" err="1"/>
              <a:t>của</a:t>
            </a:r>
            <a:r>
              <a:rPr lang="en-US" altLang="vi-VN" sz="2400" dirty="0"/>
              <a:t> </a:t>
            </a:r>
            <a:r>
              <a:rPr lang="en-US" altLang="vi-VN" sz="2400" dirty="0" err="1"/>
              <a:t>mình</a:t>
            </a:r>
            <a:r>
              <a:rPr lang="en-US" altLang="vi-VN" sz="2400" dirty="0"/>
              <a:t> </a:t>
            </a:r>
            <a:r>
              <a:rPr lang="en-US" altLang="vi-VN" sz="2400" dirty="0" err="1"/>
              <a:t>thông</a:t>
            </a:r>
            <a:r>
              <a:rPr lang="en-US" altLang="vi-VN" sz="2400" dirty="0"/>
              <a:t> qua </a:t>
            </a:r>
            <a:r>
              <a:rPr lang="en-US" altLang="vi-VN" sz="2400" dirty="0" err="1"/>
              <a:t>một</a:t>
            </a:r>
            <a:r>
              <a:rPr lang="en-US" altLang="vi-VN" sz="2400" dirty="0"/>
              <a:t> </a:t>
            </a:r>
            <a:r>
              <a:rPr lang="en-US" altLang="vi-VN" sz="2400" dirty="0" err="1"/>
              <a:t>tập</a:t>
            </a:r>
            <a:r>
              <a:rPr lang="en-US" altLang="vi-VN" sz="2400" dirty="0"/>
              <a:t> </a:t>
            </a:r>
            <a:r>
              <a:rPr lang="en-US" altLang="vi-VN" sz="2400" dirty="0" err="1"/>
              <a:t>hợp</a:t>
            </a:r>
            <a:r>
              <a:rPr lang="en-US" altLang="vi-VN" sz="2400" dirty="0"/>
              <a:t> </a:t>
            </a:r>
            <a:r>
              <a:rPr lang="en-US" altLang="vi-VN" sz="2400" dirty="0" err="1"/>
              <a:t>các</a:t>
            </a:r>
            <a:r>
              <a:rPr lang="en-US" altLang="vi-VN" sz="2400" dirty="0"/>
              <a:t> </a:t>
            </a:r>
            <a:r>
              <a:rPr lang="en-US" altLang="vi-VN" sz="2400" dirty="0" err="1"/>
              <a:t>thủ</a:t>
            </a:r>
            <a:r>
              <a:rPr lang="en-US" altLang="vi-VN" sz="2400" dirty="0"/>
              <a:t> </a:t>
            </a:r>
            <a:r>
              <a:rPr lang="en-US" altLang="vi-VN" sz="2400" dirty="0" err="1"/>
              <a:t>tục</a:t>
            </a:r>
            <a:r>
              <a:rPr lang="en-US" altLang="vi-VN" sz="2400" dirty="0"/>
              <a:t> </a:t>
            </a:r>
            <a:r>
              <a:rPr lang="en-US" altLang="vi-VN" sz="2400" dirty="0" err="1"/>
              <a:t>cuộc</a:t>
            </a:r>
            <a:r>
              <a:rPr lang="en-US" altLang="vi-VN" sz="2400" dirty="0"/>
              <a:t> </a:t>
            </a:r>
            <a:r>
              <a:rPr lang="en-US" altLang="vi-VN" sz="2400" dirty="0" err="1"/>
              <a:t>gọi</a:t>
            </a:r>
            <a:r>
              <a:rPr lang="en-US" altLang="vi-VN" sz="2400" dirty="0"/>
              <a:t> </a:t>
            </a:r>
          </a:p>
          <a:p>
            <a:pPr algn="just">
              <a:buFont typeface="Arial" panose="020B0604020202020204" pitchFamily="34" charset="0"/>
              <a:buChar char="•"/>
            </a:pPr>
            <a:endParaRPr lang="en-US" altLang="vi-VN" sz="2400" dirty="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62000"/>
          </a:xfrm>
        </p:spPr>
        <p:txBody>
          <a:bodyPr/>
          <a:lstStyle/>
          <a:p>
            <a:pPr eaLnBrk="1" hangingPunct="1"/>
            <a:r>
              <a:rPr lang="en-US" altLang="vi-VN" sz="3600" b="1" smtClean="0">
                <a:solidFill>
                  <a:srgbClr val="C00000"/>
                </a:solidFill>
                <a:latin typeface="Times New Roman" panose="02020603050405020304" pitchFamily="18" charset="0"/>
                <a:cs typeface="Times New Roman" panose="02020603050405020304" pitchFamily="18" charset="0"/>
              </a:rPr>
              <a:t>NỘI DUNG</a:t>
            </a:r>
            <a:endParaRPr lang="en-US" altLang="vi-VN" sz="2800" b="1" smtClean="0">
              <a:solidFill>
                <a:srgbClr val="C00000"/>
              </a:solidFill>
              <a:latin typeface="Times New Roman" panose="02020603050405020304" pitchFamily="18" charset="0"/>
              <a:cs typeface="Times New Roman" panose="02020603050405020304" pitchFamily="18" charset="0"/>
            </a:endParaRPr>
          </a:p>
        </p:txBody>
      </p:sp>
      <p:sp>
        <p:nvSpPr>
          <p:cNvPr id="3075" name="Rectangle 3"/>
          <p:cNvSpPr>
            <a:spLocks noGrp="1" noChangeArrowheads="1"/>
          </p:cNvSpPr>
          <p:nvPr>
            <p:ph type="body" idx="1"/>
          </p:nvPr>
        </p:nvSpPr>
        <p:spPr>
          <a:xfrm>
            <a:off x="990600" y="1752600"/>
            <a:ext cx="6858000" cy="3200400"/>
          </a:xfrm>
        </p:spPr>
        <p:txBody>
          <a:bodyPr/>
          <a:lstStyle/>
          <a:p>
            <a:pPr algn="just" eaLnBrk="1" hangingPunct="1">
              <a:buFont typeface="Wingdings" pitchFamily="2" charset="2"/>
              <a:buChar char="Ø"/>
              <a:defRPr/>
            </a:pPr>
            <a:r>
              <a:rPr lang="en-US" sz="2800" dirty="0" err="1" smtClean="0">
                <a:solidFill>
                  <a:srgbClr val="0000CC"/>
                </a:solidFill>
              </a:rPr>
              <a:t>Giới</a:t>
            </a:r>
            <a:r>
              <a:rPr lang="en-US" sz="2800" dirty="0" smtClean="0">
                <a:solidFill>
                  <a:srgbClr val="0000CC"/>
                </a:solidFill>
              </a:rPr>
              <a:t> </a:t>
            </a:r>
            <a:r>
              <a:rPr lang="en-US" sz="2800" dirty="0" err="1" smtClean="0">
                <a:solidFill>
                  <a:srgbClr val="0000CC"/>
                </a:solidFill>
              </a:rPr>
              <a:t>thiệu</a:t>
            </a:r>
            <a:endParaRPr lang="en-US" sz="2800" dirty="0" smtClean="0">
              <a:solidFill>
                <a:srgbClr val="0000CC"/>
              </a:solidFill>
            </a:endParaRPr>
          </a:p>
          <a:p>
            <a:pPr algn="just" eaLnBrk="1" hangingPunct="1">
              <a:buFont typeface="Wingdings" pitchFamily="2" charset="2"/>
              <a:buChar char="Ø"/>
              <a:defRPr/>
            </a:pPr>
            <a:r>
              <a:rPr lang="en-US" sz="2800" dirty="0" err="1" smtClean="0">
                <a:solidFill>
                  <a:srgbClr val="0000CC"/>
                </a:solidFill>
              </a:rPr>
              <a:t>Mô</a:t>
            </a:r>
            <a:r>
              <a:rPr lang="en-US" sz="2800" dirty="0" smtClean="0">
                <a:solidFill>
                  <a:srgbClr val="0000CC"/>
                </a:solidFill>
              </a:rPr>
              <a:t> </a:t>
            </a:r>
            <a:r>
              <a:rPr lang="en-US" sz="2800" dirty="0" err="1" smtClean="0">
                <a:solidFill>
                  <a:srgbClr val="0000CC"/>
                </a:solidFill>
              </a:rPr>
              <a:t>hình</a:t>
            </a:r>
            <a:r>
              <a:rPr lang="en-US" sz="2800" dirty="0" smtClean="0">
                <a:solidFill>
                  <a:srgbClr val="0000CC"/>
                </a:solidFill>
              </a:rPr>
              <a:t> </a:t>
            </a:r>
            <a:r>
              <a:rPr lang="en-US" sz="2800" dirty="0" err="1" smtClean="0">
                <a:solidFill>
                  <a:srgbClr val="0000CC"/>
                </a:solidFill>
              </a:rPr>
              <a:t>đối</a:t>
            </a:r>
            <a:r>
              <a:rPr lang="en-US" sz="2800" dirty="0" smtClean="0">
                <a:solidFill>
                  <a:srgbClr val="0000CC"/>
                </a:solidFill>
              </a:rPr>
              <a:t> </a:t>
            </a:r>
            <a:r>
              <a:rPr lang="en-US" sz="2800" dirty="0" err="1" smtClean="0">
                <a:solidFill>
                  <a:srgbClr val="0000CC"/>
                </a:solidFill>
              </a:rPr>
              <a:t>tượng</a:t>
            </a:r>
            <a:r>
              <a:rPr lang="en-US" sz="2800" dirty="0" smtClean="0">
                <a:solidFill>
                  <a:srgbClr val="0000CC"/>
                </a:solidFill>
              </a:rPr>
              <a:t> </a:t>
            </a:r>
            <a:r>
              <a:rPr lang="en-US" sz="2800" dirty="0" err="1" smtClean="0">
                <a:solidFill>
                  <a:srgbClr val="0000CC"/>
                </a:solidFill>
              </a:rPr>
              <a:t>phân</a:t>
            </a:r>
            <a:r>
              <a:rPr lang="en-US" sz="2800" dirty="0" smtClean="0">
                <a:solidFill>
                  <a:srgbClr val="0000CC"/>
                </a:solidFill>
              </a:rPr>
              <a:t> </a:t>
            </a:r>
            <a:r>
              <a:rPr lang="en-US" sz="2800" dirty="0" err="1" smtClean="0">
                <a:solidFill>
                  <a:srgbClr val="0000CC"/>
                </a:solidFill>
              </a:rPr>
              <a:t>tán</a:t>
            </a:r>
            <a:endParaRPr lang="en-US" sz="2800" dirty="0" smtClean="0">
              <a:solidFill>
                <a:srgbClr val="0000CC"/>
              </a:solidFill>
            </a:endParaRPr>
          </a:p>
          <a:p>
            <a:pPr algn="just" eaLnBrk="1" hangingPunct="1">
              <a:buFont typeface="Wingdings" pitchFamily="2" charset="2"/>
              <a:buChar char="Ø"/>
              <a:defRPr/>
            </a:pPr>
            <a:r>
              <a:rPr lang="en-US" sz="2800" dirty="0" err="1" smtClean="0">
                <a:solidFill>
                  <a:srgbClr val="0000CC"/>
                </a:solidFill>
              </a:rPr>
              <a:t>Midleware</a:t>
            </a:r>
            <a:endParaRPr lang="en-US" sz="2800" dirty="0" smtClean="0">
              <a:solidFill>
                <a:srgbClr val="0000CC"/>
              </a:solidFill>
            </a:endParaRPr>
          </a:p>
          <a:p>
            <a:pPr algn="just" eaLnBrk="1" hangingPunct="1">
              <a:buFont typeface="Wingdings" pitchFamily="2" charset="2"/>
              <a:buChar char="Ø"/>
              <a:defRPr/>
            </a:pPr>
            <a:r>
              <a:rPr lang="en-US" sz="2800" dirty="0" smtClean="0">
                <a:solidFill>
                  <a:srgbClr val="0000CC"/>
                </a:solidFill>
              </a:rPr>
              <a:t>Socket</a:t>
            </a:r>
          </a:p>
          <a:p>
            <a:pPr algn="just" eaLnBrk="1" hangingPunct="1">
              <a:buFont typeface="Wingdings" pitchFamily="2" charset="2"/>
              <a:buChar char="Ø"/>
              <a:defRPr/>
            </a:pPr>
            <a:r>
              <a:rPr lang="en-US" sz="2800" dirty="0" smtClean="0">
                <a:solidFill>
                  <a:srgbClr val="0000CC"/>
                </a:solidFill>
              </a:rPr>
              <a:t>RPC</a:t>
            </a:r>
          </a:p>
          <a:p>
            <a:pPr algn="just" eaLnBrk="1" hangingPunct="1">
              <a:buFont typeface="Wingdings" pitchFamily="2" charset="2"/>
              <a:buChar char="Ø"/>
              <a:defRPr/>
            </a:pPr>
            <a:r>
              <a:rPr lang="en-US" sz="2800" dirty="0" err="1" smtClean="0">
                <a:solidFill>
                  <a:srgbClr val="0000CC"/>
                </a:solidFill>
              </a:rPr>
              <a:t>Các</a:t>
            </a:r>
            <a:r>
              <a:rPr lang="en-US" sz="2800" dirty="0" smtClean="0">
                <a:solidFill>
                  <a:srgbClr val="0000CC"/>
                </a:solidFill>
              </a:rPr>
              <a:t> </a:t>
            </a:r>
            <a:r>
              <a:rPr lang="en-US" sz="2800" dirty="0" err="1" smtClean="0">
                <a:solidFill>
                  <a:srgbClr val="0000CC"/>
                </a:solidFill>
              </a:rPr>
              <a:t>hệ</a:t>
            </a:r>
            <a:r>
              <a:rPr lang="en-US" sz="2800" dirty="0" smtClean="0">
                <a:solidFill>
                  <a:srgbClr val="0000CC"/>
                </a:solidFill>
              </a:rPr>
              <a:t> </a:t>
            </a:r>
            <a:r>
              <a:rPr lang="en-US" sz="2800" dirty="0" err="1" smtClean="0">
                <a:solidFill>
                  <a:srgbClr val="0000CC"/>
                </a:solidFill>
              </a:rPr>
              <a:t>thống</a:t>
            </a:r>
            <a:r>
              <a:rPr lang="en-US" sz="2800" dirty="0" smtClean="0">
                <a:solidFill>
                  <a:srgbClr val="0000CC"/>
                </a:solidFill>
              </a:rPr>
              <a:t> RPC</a:t>
            </a:r>
          </a:p>
          <a:p>
            <a:pPr algn="just" eaLnBrk="1" hangingPunct="1">
              <a:buFont typeface="Wingdings" pitchFamily="2" charset="2"/>
              <a:buChar char="Ø"/>
              <a:defRPr/>
            </a:pPr>
            <a:endParaRPr lang="en-US" sz="2800" dirty="0" smtClean="0">
              <a:solidFill>
                <a:srgbClr val="0000CC"/>
              </a:solidFill>
            </a:endParaRPr>
          </a:p>
          <a:p>
            <a:pPr eaLnBrk="1" hangingPunct="1">
              <a:buFont typeface="Wingdings" pitchFamily="2" charset="2"/>
              <a:buChar char="Ø"/>
              <a:defRPr/>
            </a:pPr>
            <a:endParaRPr lang="en-US" sz="2800" dirty="0" smtClean="0"/>
          </a:p>
          <a:p>
            <a:pPr eaLnBrk="1" hangingPunct="1">
              <a:buFont typeface="Wingdings" pitchFamily="2" charset="2"/>
              <a:buChar char="Ø"/>
              <a:defRPr/>
            </a:pPr>
            <a:endParaRPr lang="en-US" sz="2800" dirty="0" smtClean="0">
              <a:solidFill>
                <a:srgbClr val="0000CC"/>
              </a:solidFill>
            </a:endParaRPr>
          </a:p>
          <a:p>
            <a:pPr marL="0" indent="0" eaLnBrk="1" hangingPunct="1">
              <a:buFontTx/>
              <a:buNone/>
              <a:defRPr/>
            </a:pPr>
            <a:endParaRPr lang="en-US" sz="2800" b="1" dirty="0" smtClean="0">
              <a:solidFill>
                <a:srgbClr val="0000CC"/>
              </a:solidFill>
              <a:cs typeface="Times New Roman" pitchFamily="18" charset="0"/>
            </a:endParaRPr>
          </a:p>
          <a:p>
            <a:pPr eaLnBrk="1" hangingPunct="1">
              <a:buFont typeface="Wingdings" pitchFamily="2" charset="2"/>
              <a:buChar char="Ø"/>
              <a:defRPr/>
            </a:pPr>
            <a:endParaRPr lang="en-US" b="1" dirty="0" smtClean="0">
              <a:solidFill>
                <a:srgbClr val="C00000"/>
              </a:solidFill>
              <a:cs typeface="Times New Roman" pitchFamily="18" charset="0"/>
            </a:endParaRPr>
          </a:p>
          <a:p>
            <a:pPr eaLnBrk="1" hangingPunct="1">
              <a:buFont typeface="Wingdings" pitchFamily="2" charset="2"/>
              <a:buChar char="Ø"/>
              <a:defRPr/>
            </a:pPr>
            <a:endParaRPr lang="en-US" dirty="0" smtClean="0">
              <a:latin typeface="Times New Roman" pitchFamily="18" charset="0"/>
              <a:cs typeface="Times New Roman" pitchFamily="18" charset="0"/>
            </a:endParaRPr>
          </a:p>
          <a:p>
            <a:pPr eaLnBrk="1" hangingPunct="1">
              <a:defRPr/>
            </a:pPr>
            <a:endParaRPr lang="en-US" dirty="0" smtClean="0">
              <a:solidFill>
                <a:schemeClr val="accent2"/>
              </a:solidFill>
            </a:endParaRPr>
          </a:p>
        </p:txBody>
      </p:sp>
      <p:pic>
        <p:nvPicPr>
          <p:cNvPr id="307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38" y="639762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Text Box 11"/>
          <p:cNvSpPr txBox="1">
            <a:spLocks noChangeArrowheads="1"/>
          </p:cNvSpPr>
          <p:nvPr/>
        </p:nvSpPr>
        <p:spPr bwMode="auto">
          <a:xfrm>
            <a:off x="457200" y="64135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19460"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Implementing RPC</a:t>
            </a:r>
          </a:p>
        </p:txBody>
      </p:sp>
      <p:sp>
        <p:nvSpPr>
          <p:cNvPr id="19461"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RPC (Remote Procedure Call)</a:t>
            </a:r>
          </a:p>
        </p:txBody>
      </p:sp>
      <p:sp>
        <p:nvSpPr>
          <p:cNvPr id="48" name="Text Box 4"/>
          <p:cNvSpPr txBox="1">
            <a:spLocks noChangeArrowheads="1"/>
          </p:cNvSpPr>
          <p:nvPr/>
        </p:nvSpPr>
        <p:spPr bwMode="auto">
          <a:xfrm>
            <a:off x="304800" y="1601788"/>
            <a:ext cx="84582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4625" indent="-174625">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a:buFont typeface="Arial" pitchFamily="34" charset="0"/>
              <a:buChar char="•"/>
              <a:defRPr/>
            </a:pPr>
            <a:r>
              <a:rPr lang="en-US" sz="2400" dirty="0" err="1"/>
              <a:t>Không</a:t>
            </a:r>
            <a:r>
              <a:rPr lang="en-US" sz="2400" dirty="0"/>
              <a:t> </a:t>
            </a:r>
            <a:r>
              <a:rPr lang="en-US" sz="2400" dirty="0" err="1">
                <a:solidFill>
                  <a:srgbClr val="FF0000"/>
                </a:solidFill>
              </a:rPr>
              <a:t>hỗ</a:t>
            </a:r>
            <a:r>
              <a:rPr lang="en-US" sz="2400" dirty="0">
                <a:solidFill>
                  <a:srgbClr val="FF0000"/>
                </a:solidFill>
              </a:rPr>
              <a:t> </a:t>
            </a:r>
            <a:r>
              <a:rPr lang="en-US" sz="2400" dirty="0" err="1">
                <a:solidFill>
                  <a:srgbClr val="FF0000"/>
                </a:solidFill>
              </a:rPr>
              <a:t>trợ</a:t>
            </a:r>
            <a:r>
              <a:rPr lang="en-US" sz="2400" dirty="0">
                <a:solidFill>
                  <a:srgbClr val="FF0000"/>
                </a:solidFill>
              </a:rPr>
              <a:t> </a:t>
            </a:r>
            <a:r>
              <a:rPr lang="en-US" sz="2400" dirty="0" err="1">
                <a:solidFill>
                  <a:srgbClr val="FF0000"/>
                </a:solidFill>
              </a:rPr>
              <a:t>kiến</a:t>
            </a:r>
            <a:r>
              <a:rPr lang="en-US" sz="2400" dirty="0">
                <a:solidFill>
                  <a:srgbClr val="FF0000"/>
                </a:solidFill>
              </a:rPr>
              <a:t> </a:t>
            </a:r>
            <a:r>
              <a:rPr lang="en-US" sz="2400" dirty="0" err="1">
                <a:solidFill>
                  <a:srgbClr val="FF0000"/>
                </a:solidFill>
              </a:rPr>
              <a:t>trúc</a:t>
            </a:r>
            <a:r>
              <a:rPr lang="en-US" sz="2400" dirty="0">
                <a:solidFill>
                  <a:srgbClr val="FF0000"/>
                </a:solidFill>
              </a:rPr>
              <a:t> </a:t>
            </a:r>
            <a:r>
              <a:rPr lang="en-US" sz="2400" dirty="0" err="1"/>
              <a:t>cho</a:t>
            </a:r>
            <a:r>
              <a:rPr lang="en-US" sz="2400" dirty="0"/>
              <a:t> </a:t>
            </a:r>
            <a:r>
              <a:rPr lang="en-US" sz="2400" dirty="0" err="1"/>
              <a:t>các</a:t>
            </a:r>
            <a:r>
              <a:rPr lang="en-US" sz="2400" dirty="0"/>
              <a:t> </a:t>
            </a:r>
            <a:r>
              <a:rPr lang="en-US" sz="2400" dirty="0" err="1">
                <a:solidFill>
                  <a:srgbClr val="FF0000"/>
                </a:solidFill>
              </a:rPr>
              <a:t>cuộc</a:t>
            </a:r>
            <a:r>
              <a:rPr lang="en-US" sz="2400" dirty="0">
                <a:solidFill>
                  <a:srgbClr val="FF0000"/>
                </a:solidFill>
              </a:rPr>
              <a:t> </a:t>
            </a:r>
            <a:r>
              <a:rPr lang="en-US" sz="2400" dirty="0" err="1">
                <a:solidFill>
                  <a:srgbClr val="FF0000"/>
                </a:solidFill>
              </a:rPr>
              <a:t>gọi</a:t>
            </a:r>
            <a:r>
              <a:rPr lang="en-US" sz="2400" dirty="0">
                <a:solidFill>
                  <a:srgbClr val="FF0000"/>
                </a:solidFill>
              </a:rPr>
              <a:t> </a:t>
            </a:r>
            <a:r>
              <a:rPr lang="en-US" sz="2400" dirty="0" err="1">
                <a:solidFill>
                  <a:srgbClr val="FF0000"/>
                </a:solidFill>
              </a:rPr>
              <a:t>thủ</a:t>
            </a:r>
            <a:r>
              <a:rPr lang="en-US" sz="2400" dirty="0">
                <a:solidFill>
                  <a:srgbClr val="FF0000"/>
                </a:solidFill>
              </a:rPr>
              <a:t> </a:t>
            </a:r>
            <a:r>
              <a:rPr lang="en-US" sz="2400" dirty="0" err="1">
                <a:solidFill>
                  <a:srgbClr val="FF0000"/>
                </a:solidFill>
              </a:rPr>
              <a:t>tục</a:t>
            </a:r>
            <a:r>
              <a:rPr lang="en-US" sz="2400" dirty="0">
                <a:solidFill>
                  <a:srgbClr val="FF0000"/>
                </a:solidFill>
              </a:rPr>
              <a:t> </a:t>
            </a:r>
            <a:r>
              <a:rPr lang="en-US" sz="2400" dirty="0" err="1">
                <a:solidFill>
                  <a:srgbClr val="FF0000"/>
                </a:solidFill>
              </a:rPr>
              <a:t>từ</a:t>
            </a:r>
            <a:r>
              <a:rPr lang="en-US" sz="2400" dirty="0">
                <a:solidFill>
                  <a:srgbClr val="FF0000"/>
                </a:solidFill>
              </a:rPr>
              <a:t> </a:t>
            </a:r>
            <a:r>
              <a:rPr lang="en-US" sz="2400" dirty="0" err="1">
                <a:solidFill>
                  <a:srgbClr val="FF0000"/>
                </a:solidFill>
              </a:rPr>
              <a:t>xa</a:t>
            </a:r>
            <a:r>
              <a:rPr lang="en-US" sz="2400" dirty="0"/>
              <a:t>,  </a:t>
            </a:r>
            <a:r>
              <a:rPr lang="en-US" sz="2400" dirty="0" err="1"/>
              <a:t>mô</a:t>
            </a:r>
            <a:r>
              <a:rPr lang="en-US" sz="2400" dirty="0"/>
              <a:t> </a:t>
            </a:r>
            <a:r>
              <a:rPr lang="en-US" sz="2400" dirty="0" err="1"/>
              <a:t>phỏng</a:t>
            </a:r>
            <a:r>
              <a:rPr lang="en-US" sz="2400" dirty="0"/>
              <a:t> </a:t>
            </a:r>
            <a:r>
              <a:rPr lang="en-US" sz="2400" dirty="0" err="1"/>
              <a:t>nó</a:t>
            </a:r>
            <a:r>
              <a:rPr lang="en-US" sz="2400" dirty="0"/>
              <a:t> </a:t>
            </a:r>
            <a:r>
              <a:rPr lang="en-US" sz="2400" dirty="0" err="1"/>
              <a:t>bằng</a:t>
            </a:r>
            <a:r>
              <a:rPr lang="en-US" sz="2400" dirty="0"/>
              <a:t> </a:t>
            </a:r>
            <a:r>
              <a:rPr lang="en-US" sz="2400" dirty="0" err="1"/>
              <a:t>các</a:t>
            </a:r>
            <a:r>
              <a:rPr lang="en-US" sz="2400" dirty="0"/>
              <a:t> </a:t>
            </a:r>
            <a:r>
              <a:rPr lang="en-US" sz="2400" dirty="0" err="1"/>
              <a:t>công</a:t>
            </a:r>
            <a:r>
              <a:rPr lang="en-US" sz="2400" dirty="0"/>
              <a:t> </a:t>
            </a:r>
            <a:r>
              <a:rPr lang="en-US" sz="2400" dirty="0" err="1"/>
              <a:t>cụ</a:t>
            </a:r>
            <a:r>
              <a:rPr lang="en-US" sz="2400" dirty="0"/>
              <a:t> qua </a:t>
            </a:r>
            <a:r>
              <a:rPr lang="en-US" sz="2400" dirty="0" err="1" smtClean="0"/>
              <a:t>lời</a:t>
            </a:r>
            <a:r>
              <a:rPr lang="en-US" sz="2400" dirty="0" smtClean="0"/>
              <a:t> </a:t>
            </a:r>
            <a:r>
              <a:rPr lang="en-US" sz="2400" dirty="0" err="1" smtClean="0"/>
              <a:t>gọi</a:t>
            </a:r>
            <a:r>
              <a:rPr lang="en-US" sz="2400" dirty="0" smtClean="0"/>
              <a:t> </a:t>
            </a:r>
            <a:r>
              <a:rPr lang="en-US" sz="2400" dirty="0" err="1" smtClean="0"/>
              <a:t>thủ</a:t>
            </a:r>
            <a:r>
              <a:rPr lang="en-US" sz="2400" dirty="0" smtClean="0"/>
              <a:t> </a:t>
            </a:r>
            <a:r>
              <a:rPr lang="en-US" sz="2400" dirty="0" err="1"/>
              <a:t>tục</a:t>
            </a:r>
            <a:r>
              <a:rPr lang="en-US" sz="2400" dirty="0"/>
              <a:t> </a:t>
            </a:r>
            <a:r>
              <a:rPr lang="en-US" sz="2400" dirty="0" err="1"/>
              <a:t>địa</a:t>
            </a:r>
            <a:r>
              <a:rPr lang="en-US" sz="2400" dirty="0"/>
              <a:t> </a:t>
            </a:r>
            <a:r>
              <a:rPr lang="en-US" sz="2400" dirty="0" err="1"/>
              <a:t>phương</a:t>
            </a:r>
            <a:r>
              <a:rPr lang="en-US" sz="2400" dirty="0"/>
              <a:t> (local procedure calls) </a:t>
            </a:r>
            <a:br>
              <a:rPr lang="en-US" sz="2400" dirty="0"/>
            </a:br>
            <a:r>
              <a:rPr lang="en-US" sz="2400" dirty="0" smtClean="0"/>
              <a:t>- </a:t>
            </a:r>
            <a:r>
              <a:rPr lang="en-US" sz="2400" dirty="0" err="1"/>
              <a:t>Mô</a:t>
            </a:r>
            <a:r>
              <a:rPr lang="en-US" sz="2400" dirty="0"/>
              <a:t> </a:t>
            </a:r>
            <a:r>
              <a:rPr lang="en-US" sz="2400" dirty="0" err="1"/>
              <a:t>phỏng</a:t>
            </a:r>
            <a:r>
              <a:rPr lang="en-US" sz="2400" dirty="0"/>
              <a:t> </a:t>
            </a:r>
            <a:r>
              <a:rPr lang="en-US" sz="2400" dirty="0" err="1"/>
              <a:t>làm</a:t>
            </a:r>
            <a:r>
              <a:rPr lang="en-US" sz="2400" dirty="0"/>
              <a:t> </a:t>
            </a:r>
            <a:r>
              <a:rPr lang="en-US" sz="2400" dirty="0" err="1"/>
              <a:t>cho</a:t>
            </a:r>
            <a:r>
              <a:rPr lang="en-US" sz="2400" dirty="0"/>
              <a:t> RPC </a:t>
            </a:r>
            <a:r>
              <a:rPr lang="en-US" sz="2400" dirty="0" err="1"/>
              <a:t>là</a:t>
            </a:r>
            <a:r>
              <a:rPr lang="en-US" sz="2400" dirty="0"/>
              <a:t> </a:t>
            </a:r>
            <a:r>
              <a:rPr lang="en-US" sz="2400" dirty="0" err="1"/>
              <a:t>một</a:t>
            </a:r>
            <a:r>
              <a:rPr lang="en-US" sz="2400" dirty="0"/>
              <a:t> </a:t>
            </a:r>
            <a:r>
              <a:rPr lang="en-US" sz="2400" dirty="0" err="1"/>
              <a:t>ngôn</a:t>
            </a:r>
            <a:r>
              <a:rPr lang="en-US" sz="2400" dirty="0"/>
              <a:t> </a:t>
            </a:r>
            <a:r>
              <a:rPr lang="en-US" sz="2400" dirty="0" err="1"/>
              <a:t>ngữ</a:t>
            </a:r>
            <a:r>
              <a:rPr lang="en-US" sz="2400" dirty="0"/>
              <a:t> </a:t>
            </a:r>
            <a:r>
              <a:rPr lang="en-US" sz="2400" dirty="0" err="1"/>
              <a:t>cấp</a:t>
            </a:r>
            <a:r>
              <a:rPr lang="en-US" sz="2400" dirty="0"/>
              <a:t> </a:t>
            </a:r>
            <a:r>
              <a:rPr lang="en-US" sz="2400" dirty="0" err="1"/>
              <a:t>cao</a:t>
            </a:r>
            <a:r>
              <a:rPr lang="en-US" sz="2400" dirty="0"/>
              <a:t> </a:t>
            </a:r>
            <a:r>
              <a:rPr lang="en-US" sz="2400" dirty="0" err="1"/>
              <a:t>thay</a:t>
            </a:r>
            <a:r>
              <a:rPr lang="en-US" sz="2400" dirty="0"/>
              <a:t> </a:t>
            </a:r>
            <a:r>
              <a:rPr lang="en-US" sz="2400" dirty="0" err="1"/>
              <a:t>vì</a:t>
            </a:r>
            <a:r>
              <a:rPr lang="en-US" sz="2400" dirty="0"/>
              <a:t> </a:t>
            </a:r>
            <a:r>
              <a:rPr lang="en-US" sz="2400" dirty="0" err="1"/>
              <a:t>xây</a:t>
            </a:r>
            <a:r>
              <a:rPr lang="en-US" sz="2400" dirty="0"/>
              <a:t> </a:t>
            </a:r>
            <a:r>
              <a:rPr lang="en-US" sz="2400" dirty="0" err="1"/>
              <a:t>dựng</a:t>
            </a:r>
            <a:r>
              <a:rPr lang="en-US" sz="2400" dirty="0"/>
              <a:t> </a:t>
            </a:r>
            <a:r>
              <a:rPr lang="en-US" sz="2400" dirty="0" err="1"/>
              <a:t>một</a:t>
            </a:r>
            <a:r>
              <a:rPr lang="en-US" sz="2400" dirty="0"/>
              <a:t> </a:t>
            </a:r>
            <a:r>
              <a:rPr lang="en-US" sz="2400" dirty="0" err="1"/>
              <a:t>cấu</a:t>
            </a:r>
            <a:r>
              <a:rPr lang="en-US" sz="2400" dirty="0"/>
              <a:t> </a:t>
            </a:r>
            <a:r>
              <a:rPr lang="en-US" sz="2400" dirty="0" err="1"/>
              <a:t>trúc</a:t>
            </a:r>
            <a:r>
              <a:rPr lang="en-US" sz="2400" dirty="0"/>
              <a:t> </a:t>
            </a:r>
            <a:r>
              <a:rPr lang="en-US" sz="2400" dirty="0" err="1"/>
              <a:t>hệ</a:t>
            </a:r>
            <a:r>
              <a:rPr lang="en-US" sz="2400" dirty="0"/>
              <a:t> </a:t>
            </a:r>
            <a:r>
              <a:rPr lang="en-US" sz="2400" dirty="0" err="1"/>
              <a:t>thống</a:t>
            </a:r>
            <a:r>
              <a:rPr lang="en-US" sz="2400" dirty="0"/>
              <a:t> </a:t>
            </a:r>
            <a:r>
              <a:rPr lang="en-US" sz="2400" dirty="0" err="1"/>
              <a:t>hoạt</a:t>
            </a:r>
            <a:r>
              <a:rPr lang="en-US" sz="2400" dirty="0"/>
              <a:t> </a:t>
            </a:r>
            <a:r>
              <a:rPr lang="en-US" sz="2400" dirty="0" err="1" smtClean="0"/>
              <a:t>động</a:t>
            </a:r>
            <a:r>
              <a:rPr lang="en-US" sz="2400" dirty="0" smtClean="0"/>
              <a:t> (</a:t>
            </a:r>
            <a:r>
              <a:rPr lang="en-US" sz="2400" dirty="0" err="1" smtClean="0"/>
              <a:t>khác</a:t>
            </a:r>
            <a:r>
              <a:rPr lang="en-US" sz="2400" dirty="0" smtClean="0"/>
              <a:t> CORBA). </a:t>
            </a:r>
          </a:p>
          <a:p>
            <a:pPr marL="342900" indent="-342900" algn="l">
              <a:buFont typeface="Arial" pitchFamily="34" charset="0"/>
              <a:buChar char="•"/>
              <a:defRPr/>
            </a:pPr>
            <a:r>
              <a:rPr lang="en-US" sz="2400" dirty="0" err="1" smtClean="0"/>
              <a:t>Sư</a:t>
            </a:r>
            <a:r>
              <a:rPr lang="en-US" sz="2400" dirty="0" smtClean="0"/>
              <a:t>̉ </a:t>
            </a:r>
            <a:r>
              <a:rPr lang="en-US" sz="2400" dirty="0" err="1" smtClean="0"/>
              <a:t>dụng</a:t>
            </a:r>
            <a:r>
              <a:rPr lang="en-US" sz="2400" dirty="0" smtClean="0"/>
              <a:t> </a:t>
            </a:r>
            <a:r>
              <a:rPr lang="en-US" sz="2400" dirty="0" err="1" smtClean="0"/>
              <a:t>thu</a:t>
            </a:r>
            <a:r>
              <a:rPr lang="en-US" sz="2400" dirty="0" smtClean="0"/>
              <a:t>̉ </a:t>
            </a:r>
            <a:r>
              <a:rPr lang="en-US" sz="2400" dirty="0" err="1" smtClean="0"/>
              <a:t>thuật</a:t>
            </a:r>
            <a:endParaRPr lang="en-US" sz="2400" dirty="0" smtClean="0"/>
          </a:p>
          <a:p>
            <a:pPr algn="l">
              <a:defRPr/>
            </a:pPr>
            <a:r>
              <a:rPr lang="en-US" sz="2400" dirty="0" smtClean="0"/>
              <a:t>  - </a:t>
            </a:r>
            <a:r>
              <a:rPr lang="en-US" sz="2400" dirty="0" err="1" smtClean="0"/>
              <a:t>Tạo</a:t>
            </a:r>
            <a:r>
              <a:rPr lang="en-US" sz="2400" dirty="0" smtClean="0"/>
              <a:t> </a:t>
            </a:r>
            <a:r>
              <a:rPr lang="en-US" sz="2400" dirty="0" err="1" smtClean="0"/>
              <a:t>ra</a:t>
            </a:r>
            <a:r>
              <a:rPr lang="en-US" sz="2400" dirty="0" smtClean="0"/>
              <a:t> </a:t>
            </a:r>
            <a:r>
              <a:rPr lang="en-US" sz="2400" dirty="0" err="1" smtClean="0"/>
              <a:t>các</a:t>
            </a:r>
            <a:r>
              <a:rPr lang="en-US" sz="2400" dirty="0" smtClean="0"/>
              <a:t> </a:t>
            </a:r>
            <a:r>
              <a:rPr lang="en-US" sz="2400" b="1" dirty="0">
                <a:solidFill>
                  <a:srgbClr val="00B050"/>
                </a:solidFill>
              </a:rPr>
              <a:t>stub functions</a:t>
            </a:r>
            <a:r>
              <a:rPr lang="en-US" sz="2400" b="1" dirty="0">
                <a:solidFill>
                  <a:schemeClr val="accent1"/>
                </a:solidFill>
              </a:rPr>
              <a:t> </a:t>
            </a:r>
            <a:r>
              <a:rPr lang="en-US" sz="2400" b="1" dirty="0" smtClean="0">
                <a:solidFill>
                  <a:schemeClr val="accent1"/>
                </a:solidFill>
              </a:rPr>
              <a:t> </a:t>
            </a:r>
            <a:r>
              <a:rPr lang="en-US" sz="2400" dirty="0" err="1" smtClean="0"/>
              <a:t>để</a:t>
            </a:r>
            <a:r>
              <a:rPr lang="en-US" sz="2400" dirty="0" smtClean="0"/>
              <a:t> </a:t>
            </a:r>
            <a:r>
              <a:rPr lang="en-US" sz="2400" dirty="0" err="1" smtClean="0"/>
              <a:t>làm</a:t>
            </a:r>
            <a:r>
              <a:rPr lang="en-US" sz="2400" dirty="0" smtClean="0"/>
              <a:t> </a:t>
            </a:r>
            <a:r>
              <a:rPr lang="en-US" sz="2400" dirty="0" err="1" smtClean="0"/>
              <a:t>cho</a:t>
            </a:r>
            <a:r>
              <a:rPr lang="en-US" sz="2400" dirty="0" smtClean="0"/>
              <a:t> </a:t>
            </a:r>
            <a:r>
              <a:rPr lang="en-US" sz="2400" dirty="0" err="1" smtClean="0"/>
              <a:t>nó</a:t>
            </a:r>
            <a:r>
              <a:rPr lang="en-US" sz="2400" dirty="0" smtClean="0"/>
              <a:t> </a:t>
            </a:r>
            <a:r>
              <a:rPr lang="en-US" sz="2400" dirty="0" err="1" smtClean="0"/>
              <a:t>xuất</a:t>
            </a:r>
            <a:r>
              <a:rPr lang="en-US" sz="2400" dirty="0" smtClean="0"/>
              <a:t> </a:t>
            </a:r>
            <a:r>
              <a:rPr lang="en-US" sz="2400" dirty="0" err="1" smtClean="0"/>
              <a:t>hiện</a:t>
            </a:r>
            <a:r>
              <a:rPr lang="en-US" sz="2400" dirty="0" smtClean="0"/>
              <a:t> </a:t>
            </a:r>
            <a:r>
              <a:rPr lang="en-US" sz="2400" dirty="0" err="1" smtClean="0"/>
              <a:t>đến</a:t>
            </a:r>
            <a:r>
              <a:rPr lang="en-US" sz="2400" dirty="0" smtClean="0"/>
              <a:t> </a:t>
            </a:r>
            <a:r>
              <a:rPr lang="en-US" sz="2400" dirty="0" err="1" smtClean="0"/>
              <a:t>các</a:t>
            </a:r>
            <a:r>
              <a:rPr lang="en-US" sz="2400" dirty="0" smtClean="0"/>
              <a:t> user </a:t>
            </a:r>
            <a:r>
              <a:rPr lang="en-US" sz="2400" dirty="0" err="1" smtClean="0"/>
              <a:t>mà</a:t>
            </a:r>
            <a:r>
              <a:rPr lang="en-US" sz="2400" dirty="0" smtClean="0"/>
              <a:t> </a:t>
            </a:r>
            <a:r>
              <a:rPr lang="en-US" sz="2400" dirty="0" err="1" smtClean="0"/>
              <a:t>gọi</a:t>
            </a:r>
            <a:r>
              <a:rPr lang="en-US" sz="2400" dirty="0" smtClean="0"/>
              <a:t> là </a:t>
            </a:r>
            <a:r>
              <a:rPr lang="en-US" sz="2400" dirty="0" err="1" smtClean="0"/>
              <a:t>cục</a:t>
            </a:r>
            <a:r>
              <a:rPr lang="en-US" sz="2400" dirty="0" smtClean="0"/>
              <a:t> </a:t>
            </a:r>
            <a:r>
              <a:rPr lang="en-US" sz="2400" dirty="0" err="1" smtClean="0"/>
              <a:t>bộ</a:t>
            </a:r>
            <a:endParaRPr lang="en-US" sz="2400" dirty="0" smtClean="0"/>
          </a:p>
          <a:p>
            <a:pPr algn="l">
              <a:defRPr/>
            </a:pPr>
            <a:r>
              <a:rPr lang="en-US" sz="2400" dirty="0" smtClean="0"/>
              <a:t>  - </a:t>
            </a:r>
            <a:r>
              <a:rPr lang="en-US" sz="2400" dirty="0" err="1" smtClean="0"/>
              <a:t>Các</a:t>
            </a:r>
            <a:r>
              <a:rPr lang="en-US" sz="2400" dirty="0" smtClean="0"/>
              <a:t> </a:t>
            </a:r>
            <a:r>
              <a:rPr lang="en-US" sz="2400" b="1" dirty="0">
                <a:solidFill>
                  <a:srgbClr val="00B050"/>
                </a:solidFill>
              </a:rPr>
              <a:t>stub functions </a:t>
            </a:r>
            <a:r>
              <a:rPr lang="en-US" sz="2400" dirty="0" err="1" smtClean="0"/>
              <a:t>chứa</a:t>
            </a:r>
            <a:r>
              <a:rPr lang="en-US" sz="2400" dirty="0" smtClean="0"/>
              <a:t> </a:t>
            </a:r>
            <a:r>
              <a:rPr lang="en-US" sz="2400" dirty="0" err="1" smtClean="0"/>
              <a:t>chức</a:t>
            </a:r>
            <a:r>
              <a:rPr lang="en-US" sz="2400" dirty="0" smtClean="0"/>
              <a:t> </a:t>
            </a:r>
            <a:r>
              <a:rPr lang="en-US" sz="2400" dirty="0" err="1" smtClean="0"/>
              <a:t>năng</a:t>
            </a:r>
            <a:r>
              <a:rPr lang="en-US" sz="2400" dirty="0" smtClean="0"/>
              <a:t> </a:t>
            </a:r>
            <a:r>
              <a:rPr lang="en-US" sz="2400" dirty="0" err="1" smtClean="0"/>
              <a:t>giao</a:t>
            </a:r>
            <a:r>
              <a:rPr lang="en-US" sz="2400" dirty="0" smtClean="0"/>
              <a:t> </a:t>
            </a:r>
            <a:r>
              <a:rPr lang="en-US" sz="2400" dirty="0" err="1" smtClean="0"/>
              <a:t>tiếp</a:t>
            </a:r>
            <a:endParaRPr lang="en-US" sz="2400"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20484"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Quy tắc lời gọi thủ tục(Regular procedure calls)</a:t>
            </a:r>
          </a:p>
        </p:txBody>
      </p:sp>
      <p:sp>
        <p:nvSpPr>
          <p:cNvPr id="26" name="Text Box 4"/>
          <p:cNvSpPr txBox="1">
            <a:spLocks noChangeArrowheads="1"/>
          </p:cNvSpPr>
          <p:nvPr/>
        </p:nvSpPr>
        <p:spPr bwMode="auto">
          <a:xfrm>
            <a:off x="304800" y="1601788"/>
            <a:ext cx="8458200" cy="600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marL="174625" indent="-174625" algn="just">
              <a:buFont typeface="Arial" pitchFamily="34" charset="0"/>
              <a:buChar char="•"/>
              <a:defRPr/>
            </a:pPr>
            <a:endParaRPr lang="en-US" sz="2400" dirty="0" smtClean="0"/>
          </a:p>
          <a:p>
            <a:pPr marL="174625" indent="-174625" algn="just">
              <a:buFont typeface="Arial" pitchFamily="34" charset="0"/>
              <a:buChar char="•"/>
              <a:defRPr/>
            </a:pPr>
            <a:r>
              <a:rPr lang="en-US" sz="2400" dirty="0" err="1" smtClean="0"/>
              <a:t>Các</a:t>
            </a:r>
            <a:r>
              <a:rPr lang="en-US" sz="2400" dirty="0" smtClean="0"/>
              <a:t> </a:t>
            </a:r>
            <a:r>
              <a:rPr lang="en-US" sz="2400" dirty="0" err="1" smtClean="0"/>
              <a:t>lời</a:t>
            </a:r>
            <a:r>
              <a:rPr lang="en-US" sz="2400" dirty="0" smtClean="0"/>
              <a:t> </a:t>
            </a:r>
            <a:r>
              <a:rPr lang="en-US" sz="2400" dirty="0" err="1" smtClean="0"/>
              <a:t>gọi</a:t>
            </a:r>
            <a:r>
              <a:rPr lang="en-US" sz="2400" dirty="0" smtClean="0"/>
              <a:t> </a:t>
            </a:r>
            <a:r>
              <a:rPr lang="en-US" sz="2400" dirty="0" err="1" smtClean="0"/>
              <a:t>thu</a:t>
            </a:r>
            <a:r>
              <a:rPr lang="en-US" sz="2400" dirty="0" smtClean="0"/>
              <a:t>̉ </a:t>
            </a:r>
            <a:r>
              <a:rPr lang="en-US" sz="2400" dirty="0" err="1" smtClean="0"/>
              <a:t>tục</a:t>
            </a:r>
            <a:r>
              <a:rPr lang="en-US" sz="2400" dirty="0" smtClean="0"/>
              <a:t> </a:t>
            </a:r>
            <a:r>
              <a:rPr lang="en-US" sz="2400" dirty="0" err="1" smtClean="0"/>
              <a:t>làm</a:t>
            </a:r>
            <a:r>
              <a:rPr lang="en-US" sz="2400" dirty="0" smtClean="0"/>
              <a:t> </a:t>
            </a:r>
            <a:r>
              <a:rPr lang="en-US" sz="2400" dirty="0" err="1" smtClean="0"/>
              <a:t>việc</a:t>
            </a:r>
            <a:r>
              <a:rPr lang="en-US" sz="2400" dirty="0" smtClean="0"/>
              <a:t> </a:t>
            </a:r>
            <a:r>
              <a:rPr lang="en-US" sz="2400" dirty="0" err="1" smtClean="0"/>
              <a:t>như</a:t>
            </a:r>
            <a:r>
              <a:rPr lang="en-US" sz="2400" dirty="0" smtClean="0"/>
              <a:t> </a:t>
            </a:r>
            <a:r>
              <a:rPr lang="en-US" sz="2400" dirty="0" err="1" smtClean="0"/>
              <a:t>thê</a:t>
            </a:r>
            <a:r>
              <a:rPr lang="en-US" sz="2400" dirty="0" smtClean="0"/>
              <a:t>́ </a:t>
            </a:r>
            <a:r>
              <a:rPr lang="en-US" sz="2400" dirty="0" err="1" smtClean="0"/>
              <a:t>nào</a:t>
            </a:r>
            <a:r>
              <a:rPr lang="en-US" sz="2400" dirty="0" smtClean="0"/>
              <a:t> </a:t>
            </a:r>
            <a:r>
              <a:rPr lang="en-US" sz="2400" dirty="0" err="1" smtClean="0"/>
              <a:t>trong</a:t>
            </a:r>
            <a:r>
              <a:rPr lang="en-US" sz="2400" dirty="0" smtClean="0"/>
              <a:t> </a:t>
            </a:r>
            <a:r>
              <a:rPr lang="en-US" sz="2400" dirty="0" err="1" smtClean="0"/>
              <a:t>các</a:t>
            </a:r>
            <a:r>
              <a:rPr lang="en-US" sz="2400" dirty="0" smtClean="0"/>
              <a:t> </a:t>
            </a:r>
            <a:r>
              <a:rPr lang="en-US" sz="2400" dirty="0" err="1" smtClean="0"/>
              <a:t>ngôn</a:t>
            </a:r>
            <a:r>
              <a:rPr lang="en-US" sz="2400" dirty="0" smtClean="0"/>
              <a:t> </a:t>
            </a:r>
            <a:r>
              <a:rPr lang="en-US" sz="2400" dirty="0" err="1" smtClean="0"/>
              <a:t>ngư</a:t>
            </a:r>
            <a:r>
              <a:rPr lang="en-US" sz="2400" dirty="0" smtClean="0"/>
              <a:t>̃ </a:t>
            </a:r>
            <a:r>
              <a:rPr lang="en-US" sz="2400" dirty="0" err="1" smtClean="0"/>
              <a:t>lập</a:t>
            </a:r>
            <a:r>
              <a:rPr lang="en-US" sz="2400" dirty="0" smtClean="0"/>
              <a:t> </a:t>
            </a:r>
            <a:r>
              <a:rPr lang="en-US" sz="2400" dirty="0" err="1" smtClean="0"/>
              <a:t>trình</a:t>
            </a:r>
            <a:r>
              <a:rPr lang="en-US" sz="2400" dirty="0" smtClean="0"/>
              <a:t> ?</a:t>
            </a:r>
          </a:p>
          <a:p>
            <a:pPr algn="just">
              <a:defRPr/>
            </a:pPr>
            <a:r>
              <a:rPr lang="en-US" sz="2400" dirty="0" smtClean="0"/>
              <a:t>  - </a:t>
            </a:r>
            <a:r>
              <a:rPr lang="en-US" sz="2400" dirty="0" err="1" smtClean="0"/>
              <a:t>Để</a:t>
            </a:r>
            <a:r>
              <a:rPr lang="en-US" sz="2400" dirty="0" smtClean="0"/>
              <a:t> </a:t>
            </a:r>
            <a:r>
              <a:rPr lang="en-US" sz="2400" dirty="0" err="1"/>
              <a:t>hoạt</a:t>
            </a:r>
            <a:r>
              <a:rPr lang="en-US" sz="2400" dirty="0"/>
              <a:t> </a:t>
            </a:r>
            <a:r>
              <a:rPr lang="en-US" sz="2400" dirty="0" err="1"/>
              <a:t>động</a:t>
            </a:r>
            <a:r>
              <a:rPr lang="en-US" sz="2400" dirty="0"/>
              <a:t> </a:t>
            </a:r>
            <a:r>
              <a:rPr lang="en-US" sz="2400" dirty="0" err="1"/>
              <a:t>thì</a:t>
            </a:r>
            <a:r>
              <a:rPr lang="en-US" sz="2400" dirty="0"/>
              <a:t> </a:t>
            </a:r>
            <a:r>
              <a:rPr lang="en-US" sz="2400" dirty="0" err="1"/>
              <a:t>cơ</a:t>
            </a:r>
            <a:r>
              <a:rPr lang="en-US" sz="2400" dirty="0"/>
              <a:t> </a:t>
            </a:r>
            <a:r>
              <a:rPr lang="en-US" sz="2400" dirty="0" err="1"/>
              <a:t>chế</a:t>
            </a:r>
            <a:r>
              <a:rPr lang="en-US" sz="2400" dirty="0"/>
              <a:t> </a:t>
            </a:r>
            <a:r>
              <a:rPr lang="en-US" sz="2400" dirty="0" err="1"/>
              <a:t>này</a:t>
            </a:r>
            <a:r>
              <a:rPr lang="en-US" sz="2400" dirty="0"/>
              <a:t> </a:t>
            </a:r>
            <a:r>
              <a:rPr lang="en-US" sz="2400" dirty="0" err="1"/>
              <a:t>cần</a:t>
            </a:r>
            <a:r>
              <a:rPr lang="en-US" sz="2400" dirty="0"/>
              <a:t> </a:t>
            </a:r>
            <a:r>
              <a:rPr lang="en-US" sz="2400" dirty="0" err="1"/>
              <a:t>có</a:t>
            </a:r>
            <a:r>
              <a:rPr lang="en-US" sz="2400" dirty="0"/>
              <a:t>:</a:t>
            </a:r>
            <a:endParaRPr lang="en-US" sz="2400" b="1" dirty="0" smtClean="0">
              <a:solidFill>
                <a:srgbClr val="0000CC"/>
              </a:solidFill>
              <a:ea typeface="ＭＳ Ｐゴシック" pitchFamily="34" charset="-128"/>
            </a:endParaRPr>
          </a:p>
          <a:p>
            <a:pPr algn="l">
              <a:defRPr/>
            </a:pPr>
            <a:r>
              <a:rPr lang="en-US" sz="2400" dirty="0" smtClean="0"/>
              <a:t>  </a:t>
            </a:r>
            <a:r>
              <a:rPr lang="en-US" sz="2400" dirty="0"/>
              <a:t> </a:t>
            </a:r>
            <a:r>
              <a:rPr lang="en-US" sz="2400" dirty="0" smtClean="0"/>
              <a:t>   +</a:t>
            </a:r>
            <a:r>
              <a:rPr lang="en-US" sz="2400" dirty="0" err="1" smtClean="0"/>
              <a:t>Truyền</a:t>
            </a:r>
            <a:r>
              <a:rPr lang="en-US" sz="2400" dirty="0" smtClean="0"/>
              <a:t> </a:t>
            </a:r>
            <a:r>
              <a:rPr lang="en-US" sz="2400" dirty="0" err="1" smtClean="0"/>
              <a:t>tham</a:t>
            </a:r>
            <a:r>
              <a:rPr lang="en-US" sz="2400" dirty="0" smtClean="0"/>
              <a:t> </a:t>
            </a:r>
            <a:r>
              <a:rPr lang="en-US" sz="2400" dirty="0" err="1"/>
              <a:t>số</a:t>
            </a:r>
            <a:r>
              <a:rPr lang="en-US" sz="2400" dirty="0"/>
              <a:t> </a:t>
            </a:r>
            <a:r>
              <a:rPr lang="en-US" sz="2400" dirty="0" smtClean="0"/>
              <a:t>(</a:t>
            </a:r>
            <a:r>
              <a:rPr lang="en-US" sz="2400" dirty="0"/>
              <a:t>Parameter passing)</a:t>
            </a:r>
          </a:p>
          <a:p>
            <a:pPr algn="l">
              <a:defRPr/>
            </a:pPr>
            <a:r>
              <a:rPr lang="en-US" sz="2400" dirty="0" smtClean="0"/>
              <a:t>  </a:t>
            </a:r>
            <a:r>
              <a:rPr lang="en-US" sz="2400" dirty="0"/>
              <a:t> </a:t>
            </a:r>
            <a:r>
              <a:rPr lang="en-US" sz="2400" dirty="0" smtClean="0"/>
              <a:t>   +</a:t>
            </a:r>
            <a:r>
              <a:rPr lang="en-US" sz="2400" dirty="0" err="1" smtClean="0"/>
              <a:t>Biến</a:t>
            </a:r>
            <a:r>
              <a:rPr lang="en-US" sz="2400" dirty="0" smtClean="0"/>
              <a:t> </a:t>
            </a:r>
            <a:r>
              <a:rPr lang="en-US" sz="2400" dirty="0" err="1"/>
              <a:t>địa</a:t>
            </a:r>
            <a:r>
              <a:rPr lang="en-US" sz="2400" dirty="0"/>
              <a:t> </a:t>
            </a:r>
            <a:r>
              <a:rPr lang="en-US" sz="2400" dirty="0" err="1"/>
              <a:t>phương</a:t>
            </a:r>
            <a:r>
              <a:rPr lang="en-US" sz="2400" dirty="0"/>
              <a:t> (Local variables)</a:t>
            </a:r>
          </a:p>
          <a:p>
            <a:pPr algn="l">
              <a:defRPr/>
            </a:pPr>
            <a:r>
              <a:rPr lang="en-US" sz="2400" dirty="0" smtClean="0"/>
              <a:t>  </a:t>
            </a:r>
            <a:r>
              <a:rPr lang="en-US" sz="2400" dirty="0"/>
              <a:t> </a:t>
            </a:r>
            <a:r>
              <a:rPr lang="en-US" sz="2400" dirty="0" smtClean="0"/>
              <a:t>   +</a:t>
            </a:r>
            <a:r>
              <a:rPr lang="en-US" sz="2400" dirty="0" err="1" smtClean="0"/>
              <a:t>Dữ</a:t>
            </a:r>
            <a:r>
              <a:rPr lang="en-US" sz="2400" dirty="0" smtClean="0"/>
              <a:t> </a:t>
            </a:r>
            <a:r>
              <a:rPr lang="en-US" sz="2400" dirty="0" err="1"/>
              <a:t>liệu</a:t>
            </a:r>
            <a:r>
              <a:rPr lang="en-US" sz="2400" dirty="0"/>
              <a:t> </a:t>
            </a:r>
            <a:r>
              <a:rPr lang="en-US" sz="2400" dirty="0" err="1" smtClean="0"/>
              <a:t>trả</a:t>
            </a:r>
            <a:r>
              <a:rPr lang="en-US" sz="2400" dirty="0" smtClean="0"/>
              <a:t> </a:t>
            </a:r>
            <a:r>
              <a:rPr lang="en-US" sz="2400" dirty="0" err="1"/>
              <a:t>về</a:t>
            </a:r>
            <a:r>
              <a:rPr lang="en-US" sz="2400" dirty="0"/>
              <a:t> (Return data)</a:t>
            </a:r>
          </a:p>
          <a:p>
            <a:pPr algn="just">
              <a:defRPr/>
            </a:pPr>
            <a:endParaRPr lang="en-US" sz="2400" b="1" dirty="0" smtClean="0">
              <a:solidFill>
                <a:srgbClr val="0000CC"/>
              </a:solidFill>
              <a:ea typeface="ＭＳ Ｐゴシック" pitchFamily="34" charset="-128"/>
            </a:endParaRPr>
          </a:p>
          <a:p>
            <a:pPr marL="174625" indent="-174625" algn="just">
              <a:buFont typeface="Arial" pitchFamily="34" charset="0"/>
              <a:buChar char="•"/>
              <a:defRPr/>
            </a:pPr>
            <a:endParaRPr lang="en-US" sz="2400" b="1" dirty="0">
              <a:solidFill>
                <a:srgbClr val="0000CC"/>
              </a:solidFill>
              <a:ea typeface="ＭＳ Ｐゴシック" pitchFamily="34" charset="-128"/>
            </a:endParaRPr>
          </a:p>
          <a:p>
            <a:pPr marL="174625" indent="-174625" algn="just">
              <a:buFont typeface="Arial" pitchFamily="34" charset="0"/>
              <a:buChar char="•"/>
              <a:defRPr/>
            </a:pPr>
            <a:endParaRPr lang="en-US" sz="2400" b="1" dirty="0" smtClean="0">
              <a:solidFill>
                <a:srgbClr val="0000CC"/>
              </a:solidFill>
              <a:ea typeface="ＭＳ Ｐゴシック" pitchFamily="34" charset="-128"/>
            </a:endParaRPr>
          </a:p>
          <a:p>
            <a:pPr marL="174625" indent="-174625" algn="just">
              <a:buFont typeface="Arial" pitchFamily="34" charset="0"/>
              <a:buChar char="•"/>
              <a:defRPr/>
            </a:pPr>
            <a:endParaRPr lang="en-US" sz="2400" b="1" dirty="0">
              <a:solidFill>
                <a:srgbClr val="0000CC"/>
              </a:solidFill>
              <a:ea typeface="ＭＳ Ｐゴシック" pitchFamily="34" charset="-128"/>
            </a:endParaRPr>
          </a:p>
          <a:p>
            <a:pPr marL="174625" indent="-174625" algn="just">
              <a:buFont typeface="Arial" pitchFamily="34" charset="0"/>
              <a:buChar char="•"/>
              <a:defRPr/>
            </a:pPr>
            <a:endParaRPr lang="en-US" sz="2400" b="1" dirty="0" smtClean="0">
              <a:solidFill>
                <a:srgbClr val="0000CC"/>
              </a:solidFill>
              <a:ea typeface="ＭＳ Ｐゴシック" pitchFamily="34" charset="-128"/>
            </a:endParaRPr>
          </a:p>
          <a:p>
            <a:pPr marL="174625" indent="-174625" algn="just">
              <a:buFont typeface="Arial" pitchFamily="34" charset="0"/>
              <a:buChar char="•"/>
              <a:defRPr/>
            </a:pPr>
            <a:endParaRPr lang="en-US" sz="2400" b="1" dirty="0">
              <a:solidFill>
                <a:srgbClr val="0000CC"/>
              </a:solidFill>
              <a:ea typeface="ＭＳ Ｐゴシック" pitchFamily="34" charset="-128"/>
            </a:endParaRPr>
          </a:p>
          <a:p>
            <a:pPr marL="174625" indent="-174625" algn="just">
              <a:buFont typeface="Arial" pitchFamily="34" charset="0"/>
              <a:buChar char="•"/>
              <a:defRPr/>
            </a:pPr>
            <a:endParaRPr lang="en-US" sz="2400" b="1" dirty="0" smtClean="0">
              <a:solidFill>
                <a:srgbClr val="0000CC"/>
              </a:solidFill>
              <a:ea typeface="ＭＳ Ｐゴシック" pitchFamily="34" charset="-128"/>
            </a:endParaRPr>
          </a:p>
          <a:p>
            <a:pPr marL="174625" indent="-174625" algn="just">
              <a:buFont typeface="Arial" pitchFamily="34" charset="0"/>
              <a:buChar char="•"/>
              <a:defRPr/>
            </a:pPr>
            <a:endParaRPr lang="en-US" sz="2400" b="1" dirty="0">
              <a:solidFill>
                <a:srgbClr val="0000CC"/>
              </a:solidFill>
              <a:ea typeface="ＭＳ Ｐゴシック" pitchFamily="34" charset="-128"/>
            </a:endParaRPr>
          </a:p>
          <a:p>
            <a:pPr marL="174625" indent="-174625" algn="just">
              <a:buFont typeface="Arial" pitchFamily="34" charset="0"/>
              <a:buChar char="•"/>
              <a:defRPr/>
            </a:pPr>
            <a:endParaRPr lang="en-US" sz="2400" dirty="0" smtClean="0">
              <a:ea typeface="ＭＳ Ｐゴシック" pitchFamily="34" charset="-128"/>
            </a:endParaRPr>
          </a:p>
        </p:txBody>
      </p:sp>
      <p:sp>
        <p:nvSpPr>
          <p:cNvPr id="20486"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RPC (Remote Procedure Call)</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21508"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Các chức năng của Stub </a:t>
            </a:r>
          </a:p>
        </p:txBody>
      </p:sp>
      <p:sp>
        <p:nvSpPr>
          <p:cNvPr id="21509" name="Text Box 4"/>
          <p:cNvSpPr txBox="1">
            <a:spLocks noChangeArrowheads="1"/>
          </p:cNvSpPr>
          <p:nvPr/>
        </p:nvSpPr>
        <p:spPr bwMode="auto">
          <a:xfrm>
            <a:off x="304800" y="1601788"/>
            <a:ext cx="845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lvl="1" algn="l"/>
            <a:r>
              <a:rPr lang="en-US" altLang="vi-VN" sz="2400"/>
              <a:t>1. Client gọi Client Stub theo cách thông thường</a:t>
            </a:r>
          </a:p>
        </p:txBody>
      </p:sp>
      <p:sp>
        <p:nvSpPr>
          <p:cNvPr id="21510"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RPC (Remote Procedure Call)</a:t>
            </a:r>
          </a:p>
        </p:txBody>
      </p:sp>
      <p:grpSp>
        <p:nvGrpSpPr>
          <p:cNvPr id="21511" name="Group 1"/>
          <p:cNvGrpSpPr>
            <a:grpSpLocks/>
          </p:cNvGrpSpPr>
          <p:nvPr/>
        </p:nvGrpSpPr>
        <p:grpSpPr bwMode="auto">
          <a:xfrm>
            <a:off x="1447800" y="2133600"/>
            <a:ext cx="6172200" cy="4351338"/>
            <a:chOff x="1143000" y="2195513"/>
            <a:chExt cx="6858000" cy="4662487"/>
          </a:xfrm>
        </p:grpSpPr>
        <p:grpSp>
          <p:nvGrpSpPr>
            <p:cNvPr id="21512" name="Group 2"/>
            <p:cNvGrpSpPr>
              <a:grpSpLocks/>
            </p:cNvGrpSpPr>
            <p:nvPr/>
          </p:nvGrpSpPr>
          <p:grpSpPr bwMode="auto">
            <a:xfrm>
              <a:off x="1143000" y="2195513"/>
              <a:ext cx="6858000" cy="4662487"/>
              <a:chOff x="816" y="912"/>
              <a:chExt cx="4320" cy="2937"/>
            </a:xfrm>
          </p:grpSpPr>
          <p:sp>
            <p:nvSpPr>
              <p:cNvPr id="21521" name="AutoShape 3"/>
              <p:cNvSpPr>
                <a:spLocks noChangeArrowheads="1"/>
              </p:cNvSpPr>
              <p:nvPr/>
            </p:nvSpPr>
            <p:spPr bwMode="auto">
              <a:xfrm>
                <a:off x="3312" y="912"/>
                <a:ext cx="1824" cy="2640"/>
              </a:xfrm>
              <a:prstGeom prst="roundRect">
                <a:avLst>
                  <a:gd name="adj" fmla="val 16667"/>
                </a:avLst>
              </a:prstGeom>
              <a:solidFill>
                <a:srgbClr val="FFCCFF"/>
              </a:solidFill>
              <a:ln w="25400">
                <a:solidFill>
                  <a:schemeClr val="tx1"/>
                </a:solidFill>
                <a:round/>
                <a:headEnd/>
                <a:tailEnd type="none" w="lg" len="lg"/>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1522" name="AutoShape 4"/>
              <p:cNvSpPr>
                <a:spLocks noChangeArrowheads="1"/>
              </p:cNvSpPr>
              <p:nvPr/>
            </p:nvSpPr>
            <p:spPr bwMode="auto">
              <a:xfrm>
                <a:off x="816" y="912"/>
                <a:ext cx="1824" cy="2640"/>
              </a:xfrm>
              <a:prstGeom prst="roundRect">
                <a:avLst>
                  <a:gd name="adj" fmla="val 16667"/>
                </a:avLst>
              </a:prstGeom>
              <a:solidFill>
                <a:srgbClr val="FFCCFF"/>
              </a:solidFill>
              <a:ln w="25400">
                <a:solidFill>
                  <a:schemeClr val="tx1"/>
                </a:solidFill>
                <a:round/>
                <a:headEnd/>
                <a:tailEnd type="none" w="lg" len="lg"/>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1523" name="Text Box 5"/>
              <p:cNvSpPr txBox="1">
                <a:spLocks noChangeArrowheads="1"/>
              </p:cNvSpPr>
              <p:nvPr/>
            </p:nvSpPr>
            <p:spPr bwMode="auto">
              <a:xfrm>
                <a:off x="1391" y="3561"/>
                <a:ext cx="6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400">
                    <a:latin typeface="Comic Sans MS" panose="030F0702030302020204" pitchFamily="66" charset="0"/>
                    <a:ea typeface="ＭＳ Ｐゴシック" panose="020B0600070205080204" pitchFamily="34" charset="-128"/>
                  </a:rPr>
                  <a:t>client</a:t>
                </a:r>
              </a:p>
            </p:txBody>
          </p:sp>
          <p:sp>
            <p:nvSpPr>
              <p:cNvPr id="21524" name="Text Box 6"/>
              <p:cNvSpPr txBox="1">
                <a:spLocks noChangeArrowheads="1"/>
              </p:cNvSpPr>
              <p:nvPr/>
            </p:nvSpPr>
            <p:spPr bwMode="auto">
              <a:xfrm>
                <a:off x="3904" y="3561"/>
                <a:ext cx="6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400">
                    <a:latin typeface="Comic Sans MS" panose="030F0702030302020204" pitchFamily="66" charset="0"/>
                    <a:ea typeface="ＭＳ Ｐゴシック" panose="020B0600070205080204" pitchFamily="34" charset="-128"/>
                  </a:rPr>
                  <a:t>server</a:t>
                </a:r>
              </a:p>
            </p:txBody>
          </p:sp>
        </p:grpSp>
        <p:sp>
          <p:nvSpPr>
            <p:cNvPr id="21513" name="Rectangle 8"/>
            <p:cNvSpPr>
              <a:spLocks noChangeArrowheads="1"/>
            </p:cNvSpPr>
            <p:nvPr/>
          </p:nvSpPr>
          <p:spPr bwMode="auto">
            <a:xfrm>
              <a:off x="1371600" y="5243513"/>
              <a:ext cx="25146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200"/>
                <a:t>network routines</a:t>
              </a:r>
            </a:p>
          </p:txBody>
        </p:sp>
        <p:sp>
          <p:nvSpPr>
            <p:cNvPr id="21514" name="Rectangle 9"/>
            <p:cNvSpPr>
              <a:spLocks noChangeArrowheads="1"/>
            </p:cNvSpPr>
            <p:nvPr/>
          </p:nvSpPr>
          <p:spPr bwMode="auto">
            <a:xfrm>
              <a:off x="5334000" y="2506663"/>
              <a:ext cx="24384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200"/>
                <a:t>server functions</a:t>
              </a:r>
            </a:p>
          </p:txBody>
        </p:sp>
        <p:sp>
          <p:nvSpPr>
            <p:cNvPr id="21515" name="Rectangle 10"/>
            <p:cNvSpPr>
              <a:spLocks noChangeArrowheads="1"/>
            </p:cNvSpPr>
            <p:nvPr/>
          </p:nvSpPr>
          <p:spPr bwMode="auto">
            <a:xfrm>
              <a:off x="5334000" y="3878263"/>
              <a:ext cx="24384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dirty="0">
                  <a:solidFill>
                    <a:srgbClr val="FF0000"/>
                  </a:solidFill>
                </a:rPr>
                <a:t>server stub</a:t>
              </a:r>
              <a:br>
                <a:rPr lang="en-US" altLang="vi-VN" dirty="0">
                  <a:solidFill>
                    <a:srgbClr val="FF0000"/>
                  </a:solidFill>
                </a:rPr>
              </a:br>
              <a:r>
                <a:rPr lang="en-US" altLang="vi-VN" dirty="0"/>
                <a:t>(skeleton)</a:t>
              </a:r>
            </a:p>
          </p:txBody>
        </p:sp>
        <p:sp>
          <p:nvSpPr>
            <p:cNvPr id="21516" name="Rectangle 11"/>
            <p:cNvSpPr>
              <a:spLocks noChangeArrowheads="1"/>
            </p:cNvSpPr>
            <p:nvPr/>
          </p:nvSpPr>
          <p:spPr bwMode="auto">
            <a:xfrm>
              <a:off x="5334000" y="5243513"/>
              <a:ext cx="25146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200"/>
                <a:t>network routines</a:t>
              </a:r>
            </a:p>
          </p:txBody>
        </p:sp>
        <p:sp>
          <p:nvSpPr>
            <p:cNvPr id="21517" name="AutoShape 13"/>
            <p:cNvSpPr>
              <a:spLocks noChangeArrowheads="1"/>
            </p:cNvSpPr>
            <p:nvPr/>
          </p:nvSpPr>
          <p:spPr bwMode="auto">
            <a:xfrm>
              <a:off x="1752600" y="3262313"/>
              <a:ext cx="304800" cy="609600"/>
            </a:xfrm>
            <a:prstGeom prst="downArrow">
              <a:avLst>
                <a:gd name="adj1" fmla="val 50000"/>
                <a:gd name="adj2" fmla="val 500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1518" name="Rectangle 14"/>
            <p:cNvSpPr>
              <a:spLocks noChangeArrowheads="1"/>
            </p:cNvSpPr>
            <p:nvPr/>
          </p:nvSpPr>
          <p:spPr bwMode="auto">
            <a:xfrm>
              <a:off x="1371600" y="2500313"/>
              <a:ext cx="24384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200"/>
                <a:t>client functions</a:t>
              </a:r>
            </a:p>
          </p:txBody>
        </p:sp>
        <p:sp>
          <p:nvSpPr>
            <p:cNvPr id="21519" name="Rectangle 15"/>
            <p:cNvSpPr>
              <a:spLocks noChangeArrowheads="1"/>
            </p:cNvSpPr>
            <p:nvPr/>
          </p:nvSpPr>
          <p:spPr bwMode="auto">
            <a:xfrm>
              <a:off x="1432453" y="3871913"/>
              <a:ext cx="24384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dirty="0">
                  <a:solidFill>
                    <a:srgbClr val="FF0000"/>
                  </a:solidFill>
                </a:rPr>
                <a:t>client stub</a:t>
              </a:r>
            </a:p>
          </p:txBody>
        </p:sp>
        <p:sp>
          <p:nvSpPr>
            <p:cNvPr id="21520" name="Line 16"/>
            <p:cNvSpPr>
              <a:spLocks noChangeShapeType="1"/>
            </p:cNvSpPr>
            <p:nvPr/>
          </p:nvSpPr>
          <p:spPr bwMode="auto">
            <a:xfrm>
              <a:off x="4038600" y="5624513"/>
              <a:ext cx="1066800" cy="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vi-VN"/>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22532"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Các chức năng của Stub </a:t>
            </a:r>
          </a:p>
        </p:txBody>
      </p:sp>
      <p:sp>
        <p:nvSpPr>
          <p:cNvPr id="22533" name="Text Box 4"/>
          <p:cNvSpPr txBox="1">
            <a:spLocks noChangeArrowheads="1"/>
          </p:cNvSpPr>
          <p:nvPr/>
        </p:nvSpPr>
        <p:spPr bwMode="auto">
          <a:xfrm>
            <a:off x="304800" y="1601788"/>
            <a:ext cx="8610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lvl="1" algn="l"/>
            <a:r>
              <a:rPr lang="en-US" altLang="vi-VN" sz="2400"/>
              <a:t>2. Client Stub xây dựng  thông điệp và gọi đến hệ điều hành cục bộ</a:t>
            </a:r>
            <a:endParaRPr lang="en-US" altLang="vi-VN" sz="2400" b="1"/>
          </a:p>
        </p:txBody>
      </p:sp>
      <p:sp>
        <p:nvSpPr>
          <p:cNvPr id="22534"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RPC (Remote Procedure Call)</a:t>
            </a:r>
          </a:p>
        </p:txBody>
      </p:sp>
      <p:grpSp>
        <p:nvGrpSpPr>
          <p:cNvPr id="22535" name="Group 1"/>
          <p:cNvGrpSpPr>
            <a:grpSpLocks/>
          </p:cNvGrpSpPr>
          <p:nvPr/>
        </p:nvGrpSpPr>
        <p:grpSpPr bwMode="auto">
          <a:xfrm>
            <a:off x="1447800" y="2514600"/>
            <a:ext cx="5791200" cy="3810000"/>
            <a:chOff x="1143000" y="2195513"/>
            <a:chExt cx="6858000" cy="4662487"/>
          </a:xfrm>
        </p:grpSpPr>
        <p:grpSp>
          <p:nvGrpSpPr>
            <p:cNvPr id="22537" name="Group 2"/>
            <p:cNvGrpSpPr>
              <a:grpSpLocks/>
            </p:cNvGrpSpPr>
            <p:nvPr/>
          </p:nvGrpSpPr>
          <p:grpSpPr bwMode="auto">
            <a:xfrm>
              <a:off x="1143000" y="2195513"/>
              <a:ext cx="6858000" cy="4662487"/>
              <a:chOff x="816" y="912"/>
              <a:chExt cx="4320" cy="2937"/>
            </a:xfrm>
          </p:grpSpPr>
          <p:sp>
            <p:nvSpPr>
              <p:cNvPr id="22546" name="AutoShape 3"/>
              <p:cNvSpPr>
                <a:spLocks noChangeArrowheads="1"/>
              </p:cNvSpPr>
              <p:nvPr/>
            </p:nvSpPr>
            <p:spPr bwMode="auto">
              <a:xfrm>
                <a:off x="3312" y="912"/>
                <a:ext cx="1824" cy="2640"/>
              </a:xfrm>
              <a:prstGeom prst="roundRect">
                <a:avLst>
                  <a:gd name="adj" fmla="val 16667"/>
                </a:avLst>
              </a:prstGeom>
              <a:solidFill>
                <a:srgbClr val="FFCCFF"/>
              </a:solidFill>
              <a:ln w="25400">
                <a:solidFill>
                  <a:schemeClr val="tx1"/>
                </a:solidFill>
                <a:round/>
                <a:headEnd/>
                <a:tailEnd type="none" w="lg" len="lg"/>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2547" name="AutoShape 4"/>
              <p:cNvSpPr>
                <a:spLocks noChangeArrowheads="1"/>
              </p:cNvSpPr>
              <p:nvPr/>
            </p:nvSpPr>
            <p:spPr bwMode="auto">
              <a:xfrm>
                <a:off x="816" y="912"/>
                <a:ext cx="1824" cy="2640"/>
              </a:xfrm>
              <a:prstGeom prst="roundRect">
                <a:avLst>
                  <a:gd name="adj" fmla="val 16667"/>
                </a:avLst>
              </a:prstGeom>
              <a:solidFill>
                <a:srgbClr val="FFCCFF"/>
              </a:solidFill>
              <a:ln w="25400">
                <a:solidFill>
                  <a:schemeClr val="tx1"/>
                </a:solidFill>
                <a:round/>
                <a:headEnd/>
                <a:tailEnd type="none" w="lg" len="lg"/>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2548" name="Text Box 5"/>
              <p:cNvSpPr txBox="1">
                <a:spLocks noChangeArrowheads="1"/>
              </p:cNvSpPr>
              <p:nvPr/>
            </p:nvSpPr>
            <p:spPr bwMode="auto">
              <a:xfrm>
                <a:off x="1391" y="3561"/>
                <a:ext cx="6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400">
                    <a:latin typeface="Comic Sans MS" panose="030F0702030302020204" pitchFamily="66" charset="0"/>
                    <a:ea typeface="ＭＳ Ｐゴシック" panose="020B0600070205080204" pitchFamily="34" charset="-128"/>
                  </a:rPr>
                  <a:t>client</a:t>
                </a:r>
              </a:p>
            </p:txBody>
          </p:sp>
          <p:sp>
            <p:nvSpPr>
              <p:cNvPr id="22549" name="Text Box 6"/>
              <p:cNvSpPr txBox="1">
                <a:spLocks noChangeArrowheads="1"/>
              </p:cNvSpPr>
              <p:nvPr/>
            </p:nvSpPr>
            <p:spPr bwMode="auto">
              <a:xfrm>
                <a:off x="3904" y="3561"/>
                <a:ext cx="6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400">
                    <a:latin typeface="Comic Sans MS" panose="030F0702030302020204" pitchFamily="66" charset="0"/>
                    <a:ea typeface="ＭＳ Ｐゴシック" panose="020B0600070205080204" pitchFamily="34" charset="-128"/>
                  </a:rPr>
                  <a:t>server</a:t>
                </a:r>
              </a:p>
            </p:txBody>
          </p:sp>
        </p:grpSp>
        <p:sp>
          <p:nvSpPr>
            <p:cNvPr id="22538" name="Rectangle 8"/>
            <p:cNvSpPr>
              <a:spLocks noChangeArrowheads="1"/>
            </p:cNvSpPr>
            <p:nvPr/>
          </p:nvSpPr>
          <p:spPr bwMode="auto">
            <a:xfrm>
              <a:off x="1371600" y="5243513"/>
              <a:ext cx="25146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200"/>
                <a:t>network routines</a:t>
              </a:r>
            </a:p>
          </p:txBody>
        </p:sp>
        <p:sp>
          <p:nvSpPr>
            <p:cNvPr id="22539" name="Rectangle 9"/>
            <p:cNvSpPr>
              <a:spLocks noChangeArrowheads="1"/>
            </p:cNvSpPr>
            <p:nvPr/>
          </p:nvSpPr>
          <p:spPr bwMode="auto">
            <a:xfrm>
              <a:off x="5334000" y="2506663"/>
              <a:ext cx="24384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200"/>
                <a:t>server functions</a:t>
              </a:r>
            </a:p>
          </p:txBody>
        </p:sp>
        <p:sp>
          <p:nvSpPr>
            <p:cNvPr id="22540" name="Rectangle 10"/>
            <p:cNvSpPr>
              <a:spLocks noChangeArrowheads="1"/>
            </p:cNvSpPr>
            <p:nvPr/>
          </p:nvSpPr>
          <p:spPr bwMode="auto">
            <a:xfrm>
              <a:off x="5334000" y="3878263"/>
              <a:ext cx="24384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a:t>server stub</a:t>
              </a:r>
              <a:br>
                <a:rPr lang="en-US" altLang="vi-VN"/>
              </a:br>
              <a:r>
                <a:rPr lang="en-US" altLang="vi-VN"/>
                <a:t>(skeleton)</a:t>
              </a:r>
            </a:p>
          </p:txBody>
        </p:sp>
        <p:sp>
          <p:nvSpPr>
            <p:cNvPr id="22541" name="Rectangle 11"/>
            <p:cNvSpPr>
              <a:spLocks noChangeArrowheads="1"/>
            </p:cNvSpPr>
            <p:nvPr/>
          </p:nvSpPr>
          <p:spPr bwMode="auto">
            <a:xfrm>
              <a:off x="5334000" y="5243513"/>
              <a:ext cx="25146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200"/>
                <a:t>network routines</a:t>
              </a:r>
            </a:p>
          </p:txBody>
        </p:sp>
        <p:sp>
          <p:nvSpPr>
            <p:cNvPr id="22542" name="AutoShape 13"/>
            <p:cNvSpPr>
              <a:spLocks noChangeArrowheads="1"/>
            </p:cNvSpPr>
            <p:nvPr/>
          </p:nvSpPr>
          <p:spPr bwMode="auto">
            <a:xfrm>
              <a:off x="1752600" y="3262313"/>
              <a:ext cx="304800" cy="609600"/>
            </a:xfrm>
            <a:prstGeom prst="downArrow">
              <a:avLst>
                <a:gd name="adj1" fmla="val 50000"/>
                <a:gd name="adj2" fmla="val 500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2543" name="Rectangle 14"/>
            <p:cNvSpPr>
              <a:spLocks noChangeArrowheads="1"/>
            </p:cNvSpPr>
            <p:nvPr/>
          </p:nvSpPr>
          <p:spPr bwMode="auto">
            <a:xfrm>
              <a:off x="1371600" y="2500313"/>
              <a:ext cx="24384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200"/>
                <a:t>client functions</a:t>
              </a:r>
            </a:p>
          </p:txBody>
        </p:sp>
        <p:sp>
          <p:nvSpPr>
            <p:cNvPr id="22544" name="Rectangle 15"/>
            <p:cNvSpPr>
              <a:spLocks noChangeArrowheads="1"/>
            </p:cNvSpPr>
            <p:nvPr/>
          </p:nvSpPr>
          <p:spPr bwMode="auto">
            <a:xfrm>
              <a:off x="1371600" y="3871913"/>
              <a:ext cx="24384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a:t>client stub</a:t>
              </a:r>
            </a:p>
          </p:txBody>
        </p:sp>
        <p:sp>
          <p:nvSpPr>
            <p:cNvPr id="22545" name="Line 16"/>
            <p:cNvSpPr>
              <a:spLocks noChangeShapeType="1"/>
            </p:cNvSpPr>
            <p:nvPr/>
          </p:nvSpPr>
          <p:spPr bwMode="auto">
            <a:xfrm>
              <a:off x="4038600" y="5624513"/>
              <a:ext cx="1066800" cy="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vi-VN"/>
            </a:p>
          </p:txBody>
        </p:sp>
      </p:grpSp>
      <p:sp>
        <p:nvSpPr>
          <p:cNvPr id="22536" name="AutoShape 13"/>
          <p:cNvSpPr>
            <a:spLocks noChangeArrowheads="1"/>
          </p:cNvSpPr>
          <p:nvPr/>
        </p:nvSpPr>
        <p:spPr bwMode="auto">
          <a:xfrm>
            <a:off x="1981200" y="4511675"/>
            <a:ext cx="238125" cy="517525"/>
          </a:xfrm>
          <a:prstGeom prst="downArrow">
            <a:avLst>
              <a:gd name="adj1" fmla="val 50000"/>
              <a:gd name="adj2" fmla="val 50198"/>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23556"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Các chức năng của Stub </a:t>
            </a:r>
          </a:p>
        </p:txBody>
      </p:sp>
      <p:sp>
        <p:nvSpPr>
          <p:cNvPr id="23557" name="Text Box 4"/>
          <p:cNvSpPr txBox="1">
            <a:spLocks noChangeArrowheads="1"/>
          </p:cNvSpPr>
          <p:nvPr/>
        </p:nvSpPr>
        <p:spPr bwMode="auto">
          <a:xfrm>
            <a:off x="304800" y="1601788"/>
            <a:ext cx="8458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4625" indent="-17462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vi-VN" sz="2400"/>
              <a:t>3. Hệ điều hành của Client gửi thông điệp tới Server từ xa thông qua mạng</a:t>
            </a:r>
          </a:p>
        </p:txBody>
      </p:sp>
      <p:sp>
        <p:nvSpPr>
          <p:cNvPr id="23558"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RPC (Remote Procedure Call)</a:t>
            </a:r>
          </a:p>
        </p:txBody>
      </p:sp>
      <p:grpSp>
        <p:nvGrpSpPr>
          <p:cNvPr id="23559" name="Group 1"/>
          <p:cNvGrpSpPr>
            <a:grpSpLocks/>
          </p:cNvGrpSpPr>
          <p:nvPr/>
        </p:nvGrpSpPr>
        <p:grpSpPr bwMode="auto">
          <a:xfrm>
            <a:off x="1447800" y="2424113"/>
            <a:ext cx="5965825" cy="4060825"/>
            <a:chOff x="1143000" y="2195513"/>
            <a:chExt cx="6858000" cy="4662487"/>
          </a:xfrm>
        </p:grpSpPr>
        <p:grpSp>
          <p:nvGrpSpPr>
            <p:cNvPr id="23562" name="Group 2"/>
            <p:cNvGrpSpPr>
              <a:grpSpLocks/>
            </p:cNvGrpSpPr>
            <p:nvPr/>
          </p:nvGrpSpPr>
          <p:grpSpPr bwMode="auto">
            <a:xfrm>
              <a:off x="1143000" y="2195513"/>
              <a:ext cx="6858000" cy="4662487"/>
              <a:chOff x="816" y="912"/>
              <a:chExt cx="4320" cy="2937"/>
            </a:xfrm>
          </p:grpSpPr>
          <p:sp>
            <p:nvSpPr>
              <p:cNvPr id="23571" name="AutoShape 3"/>
              <p:cNvSpPr>
                <a:spLocks noChangeArrowheads="1"/>
              </p:cNvSpPr>
              <p:nvPr/>
            </p:nvSpPr>
            <p:spPr bwMode="auto">
              <a:xfrm>
                <a:off x="3312" y="912"/>
                <a:ext cx="1824" cy="2640"/>
              </a:xfrm>
              <a:prstGeom prst="roundRect">
                <a:avLst>
                  <a:gd name="adj" fmla="val 16667"/>
                </a:avLst>
              </a:prstGeom>
              <a:solidFill>
                <a:srgbClr val="FFCCFF"/>
              </a:solidFill>
              <a:ln w="25400">
                <a:solidFill>
                  <a:schemeClr val="tx1"/>
                </a:solidFill>
                <a:round/>
                <a:headEnd/>
                <a:tailEnd type="none" w="lg" len="lg"/>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3572" name="AutoShape 4"/>
              <p:cNvSpPr>
                <a:spLocks noChangeArrowheads="1"/>
              </p:cNvSpPr>
              <p:nvPr/>
            </p:nvSpPr>
            <p:spPr bwMode="auto">
              <a:xfrm>
                <a:off x="816" y="912"/>
                <a:ext cx="1824" cy="2640"/>
              </a:xfrm>
              <a:prstGeom prst="roundRect">
                <a:avLst>
                  <a:gd name="adj" fmla="val 16667"/>
                </a:avLst>
              </a:prstGeom>
              <a:solidFill>
                <a:srgbClr val="FFCCFF"/>
              </a:solidFill>
              <a:ln w="25400">
                <a:solidFill>
                  <a:schemeClr val="tx1"/>
                </a:solidFill>
                <a:round/>
                <a:headEnd/>
                <a:tailEnd type="none" w="lg" len="lg"/>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3573" name="Text Box 5"/>
              <p:cNvSpPr txBox="1">
                <a:spLocks noChangeArrowheads="1"/>
              </p:cNvSpPr>
              <p:nvPr/>
            </p:nvSpPr>
            <p:spPr bwMode="auto">
              <a:xfrm>
                <a:off x="1391" y="3561"/>
                <a:ext cx="6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400">
                    <a:latin typeface="Comic Sans MS" panose="030F0702030302020204" pitchFamily="66" charset="0"/>
                    <a:ea typeface="ＭＳ Ｐゴシック" panose="020B0600070205080204" pitchFamily="34" charset="-128"/>
                  </a:rPr>
                  <a:t>client</a:t>
                </a:r>
              </a:p>
            </p:txBody>
          </p:sp>
          <p:sp>
            <p:nvSpPr>
              <p:cNvPr id="23574" name="Text Box 6"/>
              <p:cNvSpPr txBox="1">
                <a:spLocks noChangeArrowheads="1"/>
              </p:cNvSpPr>
              <p:nvPr/>
            </p:nvSpPr>
            <p:spPr bwMode="auto">
              <a:xfrm>
                <a:off x="3904" y="3561"/>
                <a:ext cx="6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400">
                    <a:latin typeface="Comic Sans MS" panose="030F0702030302020204" pitchFamily="66" charset="0"/>
                    <a:ea typeface="ＭＳ Ｐゴシック" panose="020B0600070205080204" pitchFamily="34" charset="-128"/>
                  </a:rPr>
                  <a:t>server</a:t>
                </a:r>
              </a:p>
            </p:txBody>
          </p:sp>
        </p:grpSp>
        <p:sp>
          <p:nvSpPr>
            <p:cNvPr id="23563" name="Rectangle 8"/>
            <p:cNvSpPr>
              <a:spLocks noChangeArrowheads="1"/>
            </p:cNvSpPr>
            <p:nvPr/>
          </p:nvSpPr>
          <p:spPr bwMode="auto">
            <a:xfrm>
              <a:off x="1371600" y="5243513"/>
              <a:ext cx="25146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200"/>
                <a:t>network routines</a:t>
              </a:r>
            </a:p>
          </p:txBody>
        </p:sp>
        <p:sp>
          <p:nvSpPr>
            <p:cNvPr id="23564" name="Rectangle 9"/>
            <p:cNvSpPr>
              <a:spLocks noChangeArrowheads="1"/>
            </p:cNvSpPr>
            <p:nvPr/>
          </p:nvSpPr>
          <p:spPr bwMode="auto">
            <a:xfrm>
              <a:off x="5334000" y="2506663"/>
              <a:ext cx="24384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200"/>
                <a:t>server functions</a:t>
              </a:r>
            </a:p>
          </p:txBody>
        </p:sp>
        <p:sp>
          <p:nvSpPr>
            <p:cNvPr id="23565" name="Rectangle 10"/>
            <p:cNvSpPr>
              <a:spLocks noChangeArrowheads="1"/>
            </p:cNvSpPr>
            <p:nvPr/>
          </p:nvSpPr>
          <p:spPr bwMode="auto">
            <a:xfrm>
              <a:off x="5334000" y="3878263"/>
              <a:ext cx="24384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a:t>server stub</a:t>
              </a:r>
              <a:br>
                <a:rPr lang="en-US" altLang="vi-VN"/>
              </a:br>
              <a:r>
                <a:rPr lang="en-US" altLang="vi-VN"/>
                <a:t>(skeleton)</a:t>
              </a:r>
            </a:p>
          </p:txBody>
        </p:sp>
        <p:sp>
          <p:nvSpPr>
            <p:cNvPr id="23566" name="Rectangle 11"/>
            <p:cNvSpPr>
              <a:spLocks noChangeArrowheads="1"/>
            </p:cNvSpPr>
            <p:nvPr/>
          </p:nvSpPr>
          <p:spPr bwMode="auto">
            <a:xfrm>
              <a:off x="5334000" y="5243513"/>
              <a:ext cx="25146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200"/>
                <a:t>network routines</a:t>
              </a:r>
            </a:p>
          </p:txBody>
        </p:sp>
        <p:sp>
          <p:nvSpPr>
            <p:cNvPr id="23567" name="AutoShape 13"/>
            <p:cNvSpPr>
              <a:spLocks noChangeArrowheads="1"/>
            </p:cNvSpPr>
            <p:nvPr/>
          </p:nvSpPr>
          <p:spPr bwMode="auto">
            <a:xfrm>
              <a:off x="1752600" y="3262313"/>
              <a:ext cx="304800" cy="609600"/>
            </a:xfrm>
            <a:prstGeom prst="downArrow">
              <a:avLst>
                <a:gd name="adj1" fmla="val 50000"/>
                <a:gd name="adj2" fmla="val 500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3568" name="Rectangle 14"/>
            <p:cNvSpPr>
              <a:spLocks noChangeArrowheads="1"/>
            </p:cNvSpPr>
            <p:nvPr/>
          </p:nvSpPr>
          <p:spPr bwMode="auto">
            <a:xfrm>
              <a:off x="1371600" y="2500313"/>
              <a:ext cx="24384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200"/>
                <a:t>client functions</a:t>
              </a:r>
            </a:p>
          </p:txBody>
        </p:sp>
        <p:sp>
          <p:nvSpPr>
            <p:cNvPr id="23569" name="Rectangle 15"/>
            <p:cNvSpPr>
              <a:spLocks noChangeArrowheads="1"/>
            </p:cNvSpPr>
            <p:nvPr/>
          </p:nvSpPr>
          <p:spPr bwMode="auto">
            <a:xfrm>
              <a:off x="1371600" y="3871913"/>
              <a:ext cx="24384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a:t>client stub</a:t>
              </a:r>
            </a:p>
          </p:txBody>
        </p:sp>
        <p:sp>
          <p:nvSpPr>
            <p:cNvPr id="23570" name="Line 16"/>
            <p:cNvSpPr>
              <a:spLocks noChangeShapeType="1"/>
            </p:cNvSpPr>
            <p:nvPr/>
          </p:nvSpPr>
          <p:spPr bwMode="auto">
            <a:xfrm>
              <a:off x="4038600" y="5624513"/>
              <a:ext cx="1066800" cy="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vi-VN"/>
            </a:p>
          </p:txBody>
        </p:sp>
      </p:grpSp>
      <p:sp>
        <p:nvSpPr>
          <p:cNvPr id="23560" name="AutoShape 13"/>
          <p:cNvSpPr>
            <a:spLocks noChangeArrowheads="1"/>
          </p:cNvSpPr>
          <p:nvPr/>
        </p:nvSpPr>
        <p:spPr bwMode="auto">
          <a:xfrm>
            <a:off x="1981200" y="4552950"/>
            <a:ext cx="261938" cy="476250"/>
          </a:xfrm>
          <a:prstGeom prst="downArrow">
            <a:avLst>
              <a:gd name="adj1" fmla="val 50000"/>
              <a:gd name="adj2" fmla="val 50076"/>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3561" name="AutoShape 11"/>
          <p:cNvSpPr>
            <a:spLocks noChangeArrowheads="1"/>
          </p:cNvSpPr>
          <p:nvPr/>
        </p:nvSpPr>
        <p:spPr bwMode="auto">
          <a:xfrm>
            <a:off x="3886200" y="5334000"/>
            <a:ext cx="1447800" cy="152400"/>
          </a:xfrm>
          <a:prstGeom prst="rightArrow">
            <a:avLst>
              <a:gd name="adj1" fmla="val 50000"/>
              <a:gd name="adj2" fmla="val 2375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24580"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Các chức năng của Stub </a:t>
            </a:r>
          </a:p>
        </p:txBody>
      </p:sp>
      <p:sp>
        <p:nvSpPr>
          <p:cNvPr id="24581" name="Text Box 4"/>
          <p:cNvSpPr txBox="1">
            <a:spLocks noChangeArrowheads="1"/>
          </p:cNvSpPr>
          <p:nvPr/>
        </p:nvSpPr>
        <p:spPr bwMode="auto">
          <a:xfrm>
            <a:off x="304800" y="1601788"/>
            <a:ext cx="8458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lvl="1" algn="l"/>
            <a:r>
              <a:rPr lang="en-US" altLang="vi-VN" sz="2400"/>
              <a:t>4. Hệ điều hành từ xa nhận thông điệp và gởi đến Server  stub</a:t>
            </a:r>
            <a:endParaRPr lang="en-US" altLang="vi-VN" sz="2400" b="1"/>
          </a:p>
        </p:txBody>
      </p:sp>
      <p:sp>
        <p:nvSpPr>
          <p:cNvPr id="24582"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RPC (Remote Procedure Call)</a:t>
            </a:r>
          </a:p>
        </p:txBody>
      </p:sp>
      <p:grpSp>
        <p:nvGrpSpPr>
          <p:cNvPr id="24583" name="Group 1"/>
          <p:cNvGrpSpPr>
            <a:grpSpLocks/>
          </p:cNvGrpSpPr>
          <p:nvPr/>
        </p:nvGrpSpPr>
        <p:grpSpPr bwMode="auto">
          <a:xfrm>
            <a:off x="1447800" y="2417763"/>
            <a:ext cx="6172200" cy="4067175"/>
            <a:chOff x="1143000" y="2195513"/>
            <a:chExt cx="6858000" cy="4662487"/>
          </a:xfrm>
        </p:grpSpPr>
        <p:grpSp>
          <p:nvGrpSpPr>
            <p:cNvPr id="24587" name="Group 2"/>
            <p:cNvGrpSpPr>
              <a:grpSpLocks/>
            </p:cNvGrpSpPr>
            <p:nvPr/>
          </p:nvGrpSpPr>
          <p:grpSpPr bwMode="auto">
            <a:xfrm>
              <a:off x="1143000" y="2195513"/>
              <a:ext cx="6858000" cy="4662487"/>
              <a:chOff x="816" y="912"/>
              <a:chExt cx="4320" cy="2937"/>
            </a:xfrm>
          </p:grpSpPr>
          <p:sp>
            <p:nvSpPr>
              <p:cNvPr id="24596" name="AutoShape 3"/>
              <p:cNvSpPr>
                <a:spLocks noChangeArrowheads="1"/>
              </p:cNvSpPr>
              <p:nvPr/>
            </p:nvSpPr>
            <p:spPr bwMode="auto">
              <a:xfrm>
                <a:off x="3312" y="912"/>
                <a:ext cx="1824" cy="2640"/>
              </a:xfrm>
              <a:prstGeom prst="roundRect">
                <a:avLst>
                  <a:gd name="adj" fmla="val 16667"/>
                </a:avLst>
              </a:prstGeom>
              <a:solidFill>
                <a:srgbClr val="FFCCFF"/>
              </a:solidFill>
              <a:ln w="25400">
                <a:solidFill>
                  <a:schemeClr val="tx1"/>
                </a:solidFill>
                <a:round/>
                <a:headEnd/>
                <a:tailEnd type="none" w="lg" len="lg"/>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4597" name="AutoShape 4"/>
              <p:cNvSpPr>
                <a:spLocks noChangeArrowheads="1"/>
              </p:cNvSpPr>
              <p:nvPr/>
            </p:nvSpPr>
            <p:spPr bwMode="auto">
              <a:xfrm>
                <a:off x="816" y="912"/>
                <a:ext cx="1824" cy="2640"/>
              </a:xfrm>
              <a:prstGeom prst="roundRect">
                <a:avLst>
                  <a:gd name="adj" fmla="val 16667"/>
                </a:avLst>
              </a:prstGeom>
              <a:solidFill>
                <a:srgbClr val="FFCCFF"/>
              </a:solidFill>
              <a:ln w="25400">
                <a:solidFill>
                  <a:schemeClr val="tx1"/>
                </a:solidFill>
                <a:round/>
                <a:headEnd/>
                <a:tailEnd type="none" w="lg" len="lg"/>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4598" name="Text Box 5"/>
              <p:cNvSpPr txBox="1">
                <a:spLocks noChangeArrowheads="1"/>
              </p:cNvSpPr>
              <p:nvPr/>
            </p:nvSpPr>
            <p:spPr bwMode="auto">
              <a:xfrm>
                <a:off x="1391" y="3561"/>
                <a:ext cx="6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400">
                    <a:latin typeface="Comic Sans MS" panose="030F0702030302020204" pitchFamily="66" charset="0"/>
                    <a:ea typeface="ＭＳ Ｐゴシック" panose="020B0600070205080204" pitchFamily="34" charset="-128"/>
                  </a:rPr>
                  <a:t>client</a:t>
                </a:r>
              </a:p>
            </p:txBody>
          </p:sp>
          <p:sp>
            <p:nvSpPr>
              <p:cNvPr id="24599" name="Text Box 6"/>
              <p:cNvSpPr txBox="1">
                <a:spLocks noChangeArrowheads="1"/>
              </p:cNvSpPr>
              <p:nvPr/>
            </p:nvSpPr>
            <p:spPr bwMode="auto">
              <a:xfrm>
                <a:off x="3904" y="3561"/>
                <a:ext cx="6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400">
                    <a:latin typeface="Comic Sans MS" panose="030F0702030302020204" pitchFamily="66" charset="0"/>
                    <a:ea typeface="ＭＳ Ｐゴシック" panose="020B0600070205080204" pitchFamily="34" charset="-128"/>
                  </a:rPr>
                  <a:t>server</a:t>
                </a:r>
              </a:p>
            </p:txBody>
          </p:sp>
        </p:grpSp>
        <p:sp>
          <p:nvSpPr>
            <p:cNvPr id="24588" name="Rectangle 8"/>
            <p:cNvSpPr>
              <a:spLocks noChangeArrowheads="1"/>
            </p:cNvSpPr>
            <p:nvPr/>
          </p:nvSpPr>
          <p:spPr bwMode="auto">
            <a:xfrm>
              <a:off x="1371600" y="5243513"/>
              <a:ext cx="25146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200"/>
                <a:t>network routines</a:t>
              </a:r>
            </a:p>
          </p:txBody>
        </p:sp>
        <p:sp>
          <p:nvSpPr>
            <p:cNvPr id="24589" name="Rectangle 9"/>
            <p:cNvSpPr>
              <a:spLocks noChangeArrowheads="1"/>
            </p:cNvSpPr>
            <p:nvPr/>
          </p:nvSpPr>
          <p:spPr bwMode="auto">
            <a:xfrm>
              <a:off x="5334000" y="2506663"/>
              <a:ext cx="24384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200"/>
                <a:t>server functions</a:t>
              </a:r>
            </a:p>
          </p:txBody>
        </p:sp>
        <p:sp>
          <p:nvSpPr>
            <p:cNvPr id="24590" name="Rectangle 10"/>
            <p:cNvSpPr>
              <a:spLocks noChangeArrowheads="1"/>
            </p:cNvSpPr>
            <p:nvPr/>
          </p:nvSpPr>
          <p:spPr bwMode="auto">
            <a:xfrm>
              <a:off x="5334000" y="3878263"/>
              <a:ext cx="24384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a:t>server stub</a:t>
              </a:r>
              <a:br>
                <a:rPr lang="en-US" altLang="vi-VN"/>
              </a:br>
              <a:r>
                <a:rPr lang="en-US" altLang="vi-VN"/>
                <a:t>(skeleton)</a:t>
              </a:r>
            </a:p>
          </p:txBody>
        </p:sp>
        <p:sp>
          <p:nvSpPr>
            <p:cNvPr id="24591" name="Rectangle 11"/>
            <p:cNvSpPr>
              <a:spLocks noChangeArrowheads="1"/>
            </p:cNvSpPr>
            <p:nvPr/>
          </p:nvSpPr>
          <p:spPr bwMode="auto">
            <a:xfrm>
              <a:off x="5334000" y="5243513"/>
              <a:ext cx="25146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200"/>
                <a:t>network routines</a:t>
              </a:r>
            </a:p>
          </p:txBody>
        </p:sp>
        <p:sp>
          <p:nvSpPr>
            <p:cNvPr id="24592" name="AutoShape 13"/>
            <p:cNvSpPr>
              <a:spLocks noChangeArrowheads="1"/>
            </p:cNvSpPr>
            <p:nvPr/>
          </p:nvSpPr>
          <p:spPr bwMode="auto">
            <a:xfrm>
              <a:off x="1752600" y="3262313"/>
              <a:ext cx="304800" cy="609600"/>
            </a:xfrm>
            <a:prstGeom prst="downArrow">
              <a:avLst>
                <a:gd name="adj1" fmla="val 50000"/>
                <a:gd name="adj2" fmla="val 500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4593" name="Rectangle 14"/>
            <p:cNvSpPr>
              <a:spLocks noChangeArrowheads="1"/>
            </p:cNvSpPr>
            <p:nvPr/>
          </p:nvSpPr>
          <p:spPr bwMode="auto">
            <a:xfrm>
              <a:off x="1371600" y="2500313"/>
              <a:ext cx="24384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200"/>
                <a:t>client functions</a:t>
              </a:r>
            </a:p>
          </p:txBody>
        </p:sp>
        <p:sp>
          <p:nvSpPr>
            <p:cNvPr id="24594" name="Rectangle 15"/>
            <p:cNvSpPr>
              <a:spLocks noChangeArrowheads="1"/>
            </p:cNvSpPr>
            <p:nvPr/>
          </p:nvSpPr>
          <p:spPr bwMode="auto">
            <a:xfrm>
              <a:off x="1371600" y="3871913"/>
              <a:ext cx="24384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a:t>client stub</a:t>
              </a:r>
            </a:p>
          </p:txBody>
        </p:sp>
        <p:sp>
          <p:nvSpPr>
            <p:cNvPr id="24595" name="Line 16"/>
            <p:cNvSpPr>
              <a:spLocks noChangeShapeType="1"/>
            </p:cNvSpPr>
            <p:nvPr/>
          </p:nvSpPr>
          <p:spPr bwMode="auto">
            <a:xfrm>
              <a:off x="4038600" y="5624513"/>
              <a:ext cx="1066800" cy="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vi-VN"/>
            </a:p>
          </p:txBody>
        </p:sp>
      </p:grpSp>
      <p:sp>
        <p:nvSpPr>
          <p:cNvPr id="24584" name="AutoShape 13"/>
          <p:cNvSpPr>
            <a:spLocks noChangeArrowheads="1"/>
          </p:cNvSpPr>
          <p:nvPr/>
        </p:nvSpPr>
        <p:spPr bwMode="auto">
          <a:xfrm>
            <a:off x="1981200" y="4549775"/>
            <a:ext cx="287338" cy="479425"/>
          </a:xfrm>
          <a:prstGeom prst="downArrow">
            <a:avLst>
              <a:gd name="adj1" fmla="val 50000"/>
              <a:gd name="adj2" fmla="val 50217"/>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4585" name="AutoShape 11"/>
          <p:cNvSpPr>
            <a:spLocks noChangeArrowheads="1"/>
          </p:cNvSpPr>
          <p:nvPr/>
        </p:nvSpPr>
        <p:spPr bwMode="auto">
          <a:xfrm>
            <a:off x="3886200" y="5334000"/>
            <a:ext cx="1447800" cy="152400"/>
          </a:xfrm>
          <a:prstGeom prst="rightArrow">
            <a:avLst>
              <a:gd name="adj1" fmla="val 50000"/>
              <a:gd name="adj2" fmla="val 2375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4586" name="AutoShape 12"/>
          <p:cNvSpPr>
            <a:spLocks noChangeArrowheads="1"/>
          </p:cNvSpPr>
          <p:nvPr/>
        </p:nvSpPr>
        <p:spPr bwMode="auto">
          <a:xfrm>
            <a:off x="6096000" y="4495800"/>
            <a:ext cx="304800" cy="609600"/>
          </a:xfrm>
          <a:prstGeom prst="upArrow">
            <a:avLst>
              <a:gd name="adj1" fmla="val 50000"/>
              <a:gd name="adj2" fmla="val 500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25604"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Các chức năng của Stub </a:t>
            </a:r>
          </a:p>
        </p:txBody>
      </p:sp>
      <p:sp>
        <p:nvSpPr>
          <p:cNvPr id="25605" name="Text Box 4"/>
          <p:cNvSpPr txBox="1">
            <a:spLocks noChangeArrowheads="1"/>
          </p:cNvSpPr>
          <p:nvPr/>
        </p:nvSpPr>
        <p:spPr bwMode="auto">
          <a:xfrm>
            <a:off x="304800" y="1601788"/>
            <a:ext cx="8458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lvl="1" algn="l"/>
            <a:r>
              <a:rPr lang="en-US" altLang="vi-VN" sz="2400"/>
              <a:t>5. Server Stub giải mã thông điệp và gởi đến server function</a:t>
            </a:r>
            <a:endParaRPr lang="en-US" altLang="vi-VN" sz="2400" b="1"/>
          </a:p>
        </p:txBody>
      </p:sp>
      <p:sp>
        <p:nvSpPr>
          <p:cNvPr id="25606"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RPC (Remote Procedure Call)</a:t>
            </a:r>
          </a:p>
        </p:txBody>
      </p:sp>
      <p:grpSp>
        <p:nvGrpSpPr>
          <p:cNvPr id="25607" name="Group 1"/>
          <p:cNvGrpSpPr>
            <a:grpSpLocks/>
          </p:cNvGrpSpPr>
          <p:nvPr/>
        </p:nvGrpSpPr>
        <p:grpSpPr bwMode="auto">
          <a:xfrm>
            <a:off x="1447800" y="2432050"/>
            <a:ext cx="6172200" cy="4052888"/>
            <a:chOff x="1143000" y="2195513"/>
            <a:chExt cx="6858000" cy="4662487"/>
          </a:xfrm>
        </p:grpSpPr>
        <p:grpSp>
          <p:nvGrpSpPr>
            <p:cNvPr id="25612" name="Group 2"/>
            <p:cNvGrpSpPr>
              <a:grpSpLocks/>
            </p:cNvGrpSpPr>
            <p:nvPr/>
          </p:nvGrpSpPr>
          <p:grpSpPr bwMode="auto">
            <a:xfrm>
              <a:off x="1143000" y="2195513"/>
              <a:ext cx="6858000" cy="4662487"/>
              <a:chOff x="816" y="912"/>
              <a:chExt cx="4320" cy="2937"/>
            </a:xfrm>
          </p:grpSpPr>
          <p:sp>
            <p:nvSpPr>
              <p:cNvPr id="25621" name="AutoShape 3"/>
              <p:cNvSpPr>
                <a:spLocks noChangeArrowheads="1"/>
              </p:cNvSpPr>
              <p:nvPr/>
            </p:nvSpPr>
            <p:spPr bwMode="auto">
              <a:xfrm>
                <a:off x="3312" y="912"/>
                <a:ext cx="1824" cy="2640"/>
              </a:xfrm>
              <a:prstGeom prst="roundRect">
                <a:avLst>
                  <a:gd name="adj" fmla="val 16667"/>
                </a:avLst>
              </a:prstGeom>
              <a:solidFill>
                <a:srgbClr val="FFCCFF"/>
              </a:solidFill>
              <a:ln w="25400">
                <a:solidFill>
                  <a:schemeClr val="tx1"/>
                </a:solidFill>
                <a:round/>
                <a:headEnd/>
                <a:tailEnd type="none" w="lg" len="lg"/>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5622" name="AutoShape 4"/>
              <p:cNvSpPr>
                <a:spLocks noChangeArrowheads="1"/>
              </p:cNvSpPr>
              <p:nvPr/>
            </p:nvSpPr>
            <p:spPr bwMode="auto">
              <a:xfrm>
                <a:off x="816" y="912"/>
                <a:ext cx="1824" cy="2640"/>
              </a:xfrm>
              <a:prstGeom prst="roundRect">
                <a:avLst>
                  <a:gd name="adj" fmla="val 16667"/>
                </a:avLst>
              </a:prstGeom>
              <a:solidFill>
                <a:srgbClr val="FFCCFF"/>
              </a:solidFill>
              <a:ln w="25400">
                <a:solidFill>
                  <a:schemeClr val="tx1"/>
                </a:solidFill>
                <a:round/>
                <a:headEnd/>
                <a:tailEnd type="none" w="lg" len="lg"/>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5623" name="Text Box 5"/>
              <p:cNvSpPr txBox="1">
                <a:spLocks noChangeArrowheads="1"/>
              </p:cNvSpPr>
              <p:nvPr/>
            </p:nvSpPr>
            <p:spPr bwMode="auto">
              <a:xfrm>
                <a:off x="1391" y="3561"/>
                <a:ext cx="6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400">
                    <a:latin typeface="Comic Sans MS" panose="030F0702030302020204" pitchFamily="66" charset="0"/>
                    <a:ea typeface="ＭＳ Ｐゴシック" panose="020B0600070205080204" pitchFamily="34" charset="-128"/>
                  </a:rPr>
                  <a:t>client</a:t>
                </a:r>
              </a:p>
            </p:txBody>
          </p:sp>
          <p:sp>
            <p:nvSpPr>
              <p:cNvPr id="25624" name="Text Box 6"/>
              <p:cNvSpPr txBox="1">
                <a:spLocks noChangeArrowheads="1"/>
              </p:cNvSpPr>
              <p:nvPr/>
            </p:nvSpPr>
            <p:spPr bwMode="auto">
              <a:xfrm>
                <a:off x="3904" y="3561"/>
                <a:ext cx="6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400">
                    <a:latin typeface="Comic Sans MS" panose="030F0702030302020204" pitchFamily="66" charset="0"/>
                    <a:ea typeface="ＭＳ Ｐゴシック" panose="020B0600070205080204" pitchFamily="34" charset="-128"/>
                  </a:rPr>
                  <a:t>server</a:t>
                </a:r>
              </a:p>
            </p:txBody>
          </p:sp>
        </p:grpSp>
        <p:sp>
          <p:nvSpPr>
            <p:cNvPr id="25613" name="Rectangle 8"/>
            <p:cNvSpPr>
              <a:spLocks noChangeArrowheads="1"/>
            </p:cNvSpPr>
            <p:nvPr/>
          </p:nvSpPr>
          <p:spPr bwMode="auto">
            <a:xfrm>
              <a:off x="1371600" y="5243513"/>
              <a:ext cx="25146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200"/>
                <a:t>network routines</a:t>
              </a:r>
            </a:p>
          </p:txBody>
        </p:sp>
        <p:sp>
          <p:nvSpPr>
            <p:cNvPr id="25614" name="Rectangle 9"/>
            <p:cNvSpPr>
              <a:spLocks noChangeArrowheads="1"/>
            </p:cNvSpPr>
            <p:nvPr/>
          </p:nvSpPr>
          <p:spPr bwMode="auto">
            <a:xfrm>
              <a:off x="5334000" y="2506663"/>
              <a:ext cx="24384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200"/>
                <a:t>server functions</a:t>
              </a:r>
            </a:p>
          </p:txBody>
        </p:sp>
        <p:sp>
          <p:nvSpPr>
            <p:cNvPr id="25615" name="Rectangle 10"/>
            <p:cNvSpPr>
              <a:spLocks noChangeArrowheads="1"/>
            </p:cNvSpPr>
            <p:nvPr/>
          </p:nvSpPr>
          <p:spPr bwMode="auto">
            <a:xfrm>
              <a:off x="5334000" y="3878263"/>
              <a:ext cx="24384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a:t>server stub</a:t>
              </a:r>
              <a:br>
                <a:rPr lang="en-US" altLang="vi-VN"/>
              </a:br>
              <a:r>
                <a:rPr lang="en-US" altLang="vi-VN"/>
                <a:t>(skeleton)</a:t>
              </a:r>
            </a:p>
          </p:txBody>
        </p:sp>
        <p:sp>
          <p:nvSpPr>
            <p:cNvPr id="25616" name="Rectangle 11"/>
            <p:cNvSpPr>
              <a:spLocks noChangeArrowheads="1"/>
            </p:cNvSpPr>
            <p:nvPr/>
          </p:nvSpPr>
          <p:spPr bwMode="auto">
            <a:xfrm>
              <a:off x="5334000" y="5243513"/>
              <a:ext cx="25146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200"/>
                <a:t>network routines</a:t>
              </a:r>
            </a:p>
          </p:txBody>
        </p:sp>
        <p:sp>
          <p:nvSpPr>
            <p:cNvPr id="25617" name="AutoShape 13"/>
            <p:cNvSpPr>
              <a:spLocks noChangeArrowheads="1"/>
            </p:cNvSpPr>
            <p:nvPr/>
          </p:nvSpPr>
          <p:spPr bwMode="auto">
            <a:xfrm>
              <a:off x="1752600" y="3262313"/>
              <a:ext cx="304800" cy="609600"/>
            </a:xfrm>
            <a:prstGeom prst="downArrow">
              <a:avLst>
                <a:gd name="adj1" fmla="val 50000"/>
                <a:gd name="adj2" fmla="val 500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5618" name="Rectangle 14"/>
            <p:cNvSpPr>
              <a:spLocks noChangeArrowheads="1"/>
            </p:cNvSpPr>
            <p:nvPr/>
          </p:nvSpPr>
          <p:spPr bwMode="auto">
            <a:xfrm>
              <a:off x="1371600" y="2500313"/>
              <a:ext cx="24384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200"/>
                <a:t>client functions</a:t>
              </a:r>
            </a:p>
          </p:txBody>
        </p:sp>
        <p:sp>
          <p:nvSpPr>
            <p:cNvPr id="25619" name="Rectangle 15"/>
            <p:cNvSpPr>
              <a:spLocks noChangeArrowheads="1"/>
            </p:cNvSpPr>
            <p:nvPr/>
          </p:nvSpPr>
          <p:spPr bwMode="auto">
            <a:xfrm>
              <a:off x="1371600" y="3871913"/>
              <a:ext cx="24384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a:t>client stub</a:t>
              </a:r>
            </a:p>
          </p:txBody>
        </p:sp>
        <p:sp>
          <p:nvSpPr>
            <p:cNvPr id="25620" name="Line 16"/>
            <p:cNvSpPr>
              <a:spLocks noChangeShapeType="1"/>
            </p:cNvSpPr>
            <p:nvPr/>
          </p:nvSpPr>
          <p:spPr bwMode="auto">
            <a:xfrm>
              <a:off x="4038600" y="5624513"/>
              <a:ext cx="1066800" cy="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vi-VN"/>
            </a:p>
          </p:txBody>
        </p:sp>
      </p:grpSp>
      <p:sp>
        <p:nvSpPr>
          <p:cNvPr id="25608" name="AutoShape 13"/>
          <p:cNvSpPr>
            <a:spLocks noChangeArrowheads="1"/>
          </p:cNvSpPr>
          <p:nvPr/>
        </p:nvSpPr>
        <p:spPr bwMode="auto">
          <a:xfrm>
            <a:off x="1981200" y="4557713"/>
            <a:ext cx="287338" cy="471487"/>
          </a:xfrm>
          <a:prstGeom prst="downArrow">
            <a:avLst>
              <a:gd name="adj1" fmla="val 50000"/>
              <a:gd name="adj2" fmla="val 50115"/>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5609" name="AutoShape 11"/>
          <p:cNvSpPr>
            <a:spLocks noChangeArrowheads="1"/>
          </p:cNvSpPr>
          <p:nvPr/>
        </p:nvSpPr>
        <p:spPr bwMode="auto">
          <a:xfrm>
            <a:off x="3886200" y="5334000"/>
            <a:ext cx="1447800" cy="152400"/>
          </a:xfrm>
          <a:prstGeom prst="rightArrow">
            <a:avLst>
              <a:gd name="adj1" fmla="val 50000"/>
              <a:gd name="adj2" fmla="val 2375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5610" name="AutoShape 12"/>
          <p:cNvSpPr>
            <a:spLocks noChangeArrowheads="1"/>
          </p:cNvSpPr>
          <p:nvPr/>
        </p:nvSpPr>
        <p:spPr bwMode="auto">
          <a:xfrm>
            <a:off x="6172200" y="4473575"/>
            <a:ext cx="304800" cy="609600"/>
          </a:xfrm>
          <a:prstGeom prst="upArrow">
            <a:avLst>
              <a:gd name="adj1" fmla="val 50000"/>
              <a:gd name="adj2" fmla="val 500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5611" name="AutoShape 13"/>
          <p:cNvSpPr>
            <a:spLocks noChangeArrowheads="1"/>
          </p:cNvSpPr>
          <p:nvPr/>
        </p:nvSpPr>
        <p:spPr bwMode="auto">
          <a:xfrm>
            <a:off x="6178550" y="3352800"/>
            <a:ext cx="298450" cy="579438"/>
          </a:xfrm>
          <a:prstGeom prst="upArrow">
            <a:avLst>
              <a:gd name="adj1" fmla="val 50000"/>
              <a:gd name="adj2" fmla="val 49948"/>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644842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Text Box 6"/>
          <p:cNvSpPr txBox="1">
            <a:spLocks noChangeArrowheads="1"/>
          </p:cNvSpPr>
          <p:nvPr/>
        </p:nvSpPr>
        <p:spPr bwMode="auto">
          <a:xfrm>
            <a:off x="485775" y="64770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26628"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Các chức năng của Stub </a:t>
            </a:r>
          </a:p>
        </p:txBody>
      </p:sp>
      <p:sp>
        <p:nvSpPr>
          <p:cNvPr id="26629" name="Text Box 4"/>
          <p:cNvSpPr txBox="1">
            <a:spLocks noChangeArrowheads="1"/>
          </p:cNvSpPr>
          <p:nvPr/>
        </p:nvSpPr>
        <p:spPr bwMode="auto">
          <a:xfrm>
            <a:off x="304800" y="1601788"/>
            <a:ext cx="845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vi-VN" sz="2400"/>
              <a:t>6. Server thực hiện công việc và trả kết quả đến server stub</a:t>
            </a:r>
          </a:p>
        </p:txBody>
      </p:sp>
      <p:sp>
        <p:nvSpPr>
          <p:cNvPr id="26630"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RPC (Remote Procedure Call)</a:t>
            </a:r>
          </a:p>
        </p:txBody>
      </p:sp>
      <p:grpSp>
        <p:nvGrpSpPr>
          <p:cNvPr id="26631" name="Group 7"/>
          <p:cNvGrpSpPr>
            <a:grpSpLocks/>
          </p:cNvGrpSpPr>
          <p:nvPr/>
        </p:nvGrpSpPr>
        <p:grpSpPr bwMode="auto">
          <a:xfrm>
            <a:off x="1295400" y="2057400"/>
            <a:ext cx="6781800" cy="4424363"/>
            <a:chOff x="1143000" y="1600200"/>
            <a:chExt cx="6858000" cy="4662488"/>
          </a:xfrm>
        </p:grpSpPr>
        <p:grpSp>
          <p:nvGrpSpPr>
            <p:cNvPr id="26632" name="Group 2"/>
            <p:cNvGrpSpPr>
              <a:grpSpLocks/>
            </p:cNvGrpSpPr>
            <p:nvPr/>
          </p:nvGrpSpPr>
          <p:grpSpPr bwMode="auto">
            <a:xfrm>
              <a:off x="1143000" y="1600200"/>
              <a:ext cx="6858000" cy="4662488"/>
              <a:chOff x="816" y="912"/>
              <a:chExt cx="4320" cy="2937"/>
            </a:xfrm>
          </p:grpSpPr>
          <p:sp>
            <p:nvSpPr>
              <p:cNvPr id="26645" name="AutoShape 3"/>
              <p:cNvSpPr>
                <a:spLocks noChangeArrowheads="1"/>
              </p:cNvSpPr>
              <p:nvPr/>
            </p:nvSpPr>
            <p:spPr bwMode="auto">
              <a:xfrm>
                <a:off x="3312" y="912"/>
                <a:ext cx="1824" cy="2640"/>
              </a:xfrm>
              <a:prstGeom prst="roundRect">
                <a:avLst>
                  <a:gd name="adj" fmla="val 16667"/>
                </a:avLst>
              </a:prstGeom>
              <a:solidFill>
                <a:srgbClr val="FFCCFF"/>
              </a:solidFill>
              <a:ln w="25400">
                <a:solidFill>
                  <a:schemeClr val="tx1"/>
                </a:solidFill>
                <a:round/>
                <a:headEnd/>
                <a:tailEnd type="none" w="lg" len="lg"/>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6646" name="AutoShape 4"/>
              <p:cNvSpPr>
                <a:spLocks noChangeArrowheads="1"/>
              </p:cNvSpPr>
              <p:nvPr/>
            </p:nvSpPr>
            <p:spPr bwMode="auto">
              <a:xfrm>
                <a:off x="816" y="912"/>
                <a:ext cx="1824" cy="2640"/>
              </a:xfrm>
              <a:prstGeom prst="roundRect">
                <a:avLst>
                  <a:gd name="adj" fmla="val 16667"/>
                </a:avLst>
              </a:prstGeom>
              <a:solidFill>
                <a:srgbClr val="FFCCFF"/>
              </a:solidFill>
              <a:ln w="25400">
                <a:solidFill>
                  <a:schemeClr val="tx1"/>
                </a:solidFill>
                <a:round/>
                <a:headEnd/>
                <a:tailEnd type="none" w="lg" len="lg"/>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6647" name="Text Box 5"/>
              <p:cNvSpPr txBox="1">
                <a:spLocks noChangeArrowheads="1"/>
              </p:cNvSpPr>
              <p:nvPr/>
            </p:nvSpPr>
            <p:spPr bwMode="auto">
              <a:xfrm>
                <a:off x="1391" y="3561"/>
                <a:ext cx="6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400">
                    <a:latin typeface="Comic Sans MS" panose="030F0702030302020204" pitchFamily="66" charset="0"/>
                    <a:ea typeface="ＭＳ Ｐゴシック" panose="020B0600070205080204" pitchFamily="34" charset="-128"/>
                  </a:rPr>
                  <a:t>client</a:t>
                </a:r>
              </a:p>
            </p:txBody>
          </p:sp>
          <p:sp>
            <p:nvSpPr>
              <p:cNvPr id="26648" name="Text Box 6"/>
              <p:cNvSpPr txBox="1">
                <a:spLocks noChangeArrowheads="1"/>
              </p:cNvSpPr>
              <p:nvPr/>
            </p:nvSpPr>
            <p:spPr bwMode="auto">
              <a:xfrm>
                <a:off x="3904" y="3561"/>
                <a:ext cx="6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400">
                    <a:latin typeface="Comic Sans MS" panose="030F0702030302020204" pitchFamily="66" charset="0"/>
                    <a:ea typeface="ＭＳ Ｐゴシック" panose="020B0600070205080204" pitchFamily="34" charset="-128"/>
                  </a:rPr>
                  <a:t>server</a:t>
                </a:r>
              </a:p>
            </p:txBody>
          </p:sp>
        </p:grpSp>
        <p:sp>
          <p:nvSpPr>
            <p:cNvPr id="26633" name="AutoShape 9"/>
            <p:cNvSpPr>
              <a:spLocks noChangeArrowheads="1"/>
            </p:cNvSpPr>
            <p:nvPr/>
          </p:nvSpPr>
          <p:spPr bwMode="auto">
            <a:xfrm>
              <a:off x="1752600" y="2667000"/>
              <a:ext cx="304800" cy="609600"/>
            </a:xfrm>
            <a:prstGeom prst="downArrow">
              <a:avLst>
                <a:gd name="adj1" fmla="val 50000"/>
                <a:gd name="adj2" fmla="val 500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6634" name="AutoShape 10"/>
            <p:cNvSpPr>
              <a:spLocks noChangeArrowheads="1"/>
            </p:cNvSpPr>
            <p:nvPr/>
          </p:nvSpPr>
          <p:spPr bwMode="auto">
            <a:xfrm>
              <a:off x="1752600" y="4038600"/>
              <a:ext cx="304800" cy="609600"/>
            </a:xfrm>
            <a:prstGeom prst="downArrow">
              <a:avLst>
                <a:gd name="adj1" fmla="val 50000"/>
                <a:gd name="adj2" fmla="val 500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6635" name="AutoShape 11"/>
            <p:cNvSpPr>
              <a:spLocks noChangeArrowheads="1"/>
            </p:cNvSpPr>
            <p:nvPr/>
          </p:nvSpPr>
          <p:spPr bwMode="auto">
            <a:xfrm>
              <a:off x="3886200" y="4981052"/>
              <a:ext cx="1447800" cy="152400"/>
            </a:xfrm>
            <a:prstGeom prst="rightArrow">
              <a:avLst>
                <a:gd name="adj1" fmla="val 50000"/>
                <a:gd name="adj2" fmla="val 2375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6636" name="AutoShape 12"/>
            <p:cNvSpPr>
              <a:spLocks noChangeArrowheads="1"/>
            </p:cNvSpPr>
            <p:nvPr/>
          </p:nvSpPr>
          <p:spPr bwMode="auto">
            <a:xfrm>
              <a:off x="5715000" y="4038600"/>
              <a:ext cx="304800" cy="609600"/>
            </a:xfrm>
            <a:prstGeom prst="upArrow">
              <a:avLst>
                <a:gd name="adj1" fmla="val 50000"/>
                <a:gd name="adj2" fmla="val 500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6637" name="AutoShape 13"/>
            <p:cNvSpPr>
              <a:spLocks noChangeArrowheads="1"/>
            </p:cNvSpPr>
            <p:nvPr/>
          </p:nvSpPr>
          <p:spPr bwMode="auto">
            <a:xfrm>
              <a:off x="5715000" y="2667000"/>
              <a:ext cx="304800" cy="609600"/>
            </a:xfrm>
            <a:prstGeom prst="upArrow">
              <a:avLst>
                <a:gd name="adj1" fmla="val 50000"/>
                <a:gd name="adj2" fmla="val 500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6638" name="AutoShape 14"/>
            <p:cNvSpPr>
              <a:spLocks noChangeArrowheads="1"/>
            </p:cNvSpPr>
            <p:nvPr/>
          </p:nvSpPr>
          <p:spPr bwMode="auto">
            <a:xfrm>
              <a:off x="7086600" y="2667000"/>
              <a:ext cx="304800" cy="609600"/>
            </a:xfrm>
            <a:prstGeom prst="downArrow">
              <a:avLst>
                <a:gd name="adj1" fmla="val 50000"/>
                <a:gd name="adj2" fmla="val 500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6639" name="Rectangle 15"/>
            <p:cNvSpPr>
              <a:spLocks noChangeArrowheads="1"/>
            </p:cNvSpPr>
            <p:nvPr/>
          </p:nvSpPr>
          <p:spPr bwMode="auto">
            <a:xfrm>
              <a:off x="1371600" y="1905000"/>
              <a:ext cx="24384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200"/>
                <a:t>client functions</a:t>
              </a:r>
            </a:p>
          </p:txBody>
        </p:sp>
        <p:sp>
          <p:nvSpPr>
            <p:cNvPr id="26640" name="Rectangle 16"/>
            <p:cNvSpPr>
              <a:spLocks noChangeArrowheads="1"/>
            </p:cNvSpPr>
            <p:nvPr/>
          </p:nvSpPr>
          <p:spPr bwMode="auto">
            <a:xfrm>
              <a:off x="1371600" y="3276600"/>
              <a:ext cx="24384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a:t>client stub</a:t>
              </a:r>
            </a:p>
          </p:txBody>
        </p:sp>
        <p:sp>
          <p:nvSpPr>
            <p:cNvPr id="26641" name="Rectangle 17"/>
            <p:cNvSpPr>
              <a:spLocks noChangeArrowheads="1"/>
            </p:cNvSpPr>
            <p:nvPr/>
          </p:nvSpPr>
          <p:spPr bwMode="auto">
            <a:xfrm>
              <a:off x="1371600" y="4648200"/>
              <a:ext cx="25146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200"/>
                <a:t>network routines</a:t>
              </a:r>
            </a:p>
          </p:txBody>
        </p:sp>
        <p:sp>
          <p:nvSpPr>
            <p:cNvPr id="26642" name="Rectangle 18"/>
            <p:cNvSpPr>
              <a:spLocks noChangeArrowheads="1"/>
            </p:cNvSpPr>
            <p:nvPr/>
          </p:nvSpPr>
          <p:spPr bwMode="auto">
            <a:xfrm>
              <a:off x="5334000" y="1905000"/>
              <a:ext cx="24384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200"/>
                <a:t>server functions</a:t>
              </a:r>
            </a:p>
          </p:txBody>
        </p:sp>
        <p:sp>
          <p:nvSpPr>
            <p:cNvPr id="26643" name="Rectangle 19"/>
            <p:cNvSpPr>
              <a:spLocks noChangeArrowheads="1"/>
            </p:cNvSpPr>
            <p:nvPr/>
          </p:nvSpPr>
          <p:spPr bwMode="auto">
            <a:xfrm>
              <a:off x="5334000" y="3276600"/>
              <a:ext cx="24384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a:t>server stub</a:t>
              </a:r>
              <a:br>
                <a:rPr lang="en-US" altLang="vi-VN"/>
              </a:br>
              <a:r>
                <a:rPr lang="en-US" altLang="vi-VN"/>
                <a:t>(skeleton)</a:t>
              </a:r>
            </a:p>
          </p:txBody>
        </p:sp>
        <p:sp>
          <p:nvSpPr>
            <p:cNvPr id="26644" name="Rectangle 20"/>
            <p:cNvSpPr>
              <a:spLocks noChangeArrowheads="1"/>
            </p:cNvSpPr>
            <p:nvPr/>
          </p:nvSpPr>
          <p:spPr bwMode="auto">
            <a:xfrm>
              <a:off x="5334000" y="4648200"/>
              <a:ext cx="25146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200"/>
                <a:t>network routines</a:t>
              </a: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644842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Text Box 6"/>
          <p:cNvSpPr txBox="1">
            <a:spLocks noChangeArrowheads="1"/>
          </p:cNvSpPr>
          <p:nvPr/>
        </p:nvSpPr>
        <p:spPr bwMode="auto">
          <a:xfrm>
            <a:off x="485775" y="64770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27652"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Các chức năng của Stub </a:t>
            </a:r>
          </a:p>
        </p:txBody>
      </p:sp>
      <p:sp>
        <p:nvSpPr>
          <p:cNvPr id="27653" name="Text Box 4"/>
          <p:cNvSpPr txBox="1">
            <a:spLocks noChangeArrowheads="1"/>
          </p:cNvSpPr>
          <p:nvPr/>
        </p:nvSpPr>
        <p:spPr bwMode="auto">
          <a:xfrm>
            <a:off x="304800" y="1601788"/>
            <a:ext cx="845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lvl="1" algn="l"/>
            <a:r>
              <a:rPr lang="en-US" altLang="vi-VN" sz="2400"/>
              <a:t>7. Trả kết quả được xử lý từ Server đến mạng nội bộ</a:t>
            </a:r>
            <a:endParaRPr lang="en-US" altLang="vi-VN" sz="2400" b="1"/>
          </a:p>
        </p:txBody>
      </p:sp>
      <p:sp>
        <p:nvSpPr>
          <p:cNvPr id="27654"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RPC (Remote Procedure Call)</a:t>
            </a:r>
          </a:p>
        </p:txBody>
      </p:sp>
      <p:grpSp>
        <p:nvGrpSpPr>
          <p:cNvPr id="27655" name="Group 7"/>
          <p:cNvGrpSpPr>
            <a:grpSpLocks/>
          </p:cNvGrpSpPr>
          <p:nvPr/>
        </p:nvGrpSpPr>
        <p:grpSpPr bwMode="auto">
          <a:xfrm>
            <a:off x="1295400" y="2057400"/>
            <a:ext cx="6781800" cy="4424363"/>
            <a:chOff x="1143000" y="1600200"/>
            <a:chExt cx="6858000" cy="4662488"/>
          </a:xfrm>
        </p:grpSpPr>
        <p:grpSp>
          <p:nvGrpSpPr>
            <p:cNvPr id="27657" name="Group 2"/>
            <p:cNvGrpSpPr>
              <a:grpSpLocks/>
            </p:cNvGrpSpPr>
            <p:nvPr/>
          </p:nvGrpSpPr>
          <p:grpSpPr bwMode="auto">
            <a:xfrm>
              <a:off x="1143000" y="1600200"/>
              <a:ext cx="6858000" cy="4662488"/>
              <a:chOff x="816" y="912"/>
              <a:chExt cx="4320" cy="2937"/>
            </a:xfrm>
          </p:grpSpPr>
          <p:sp>
            <p:nvSpPr>
              <p:cNvPr id="27670" name="AutoShape 3"/>
              <p:cNvSpPr>
                <a:spLocks noChangeArrowheads="1"/>
              </p:cNvSpPr>
              <p:nvPr/>
            </p:nvSpPr>
            <p:spPr bwMode="auto">
              <a:xfrm>
                <a:off x="3312" y="912"/>
                <a:ext cx="1824" cy="2640"/>
              </a:xfrm>
              <a:prstGeom prst="roundRect">
                <a:avLst>
                  <a:gd name="adj" fmla="val 16667"/>
                </a:avLst>
              </a:prstGeom>
              <a:solidFill>
                <a:srgbClr val="FFCCFF"/>
              </a:solidFill>
              <a:ln w="25400">
                <a:solidFill>
                  <a:schemeClr val="tx1"/>
                </a:solidFill>
                <a:round/>
                <a:headEnd/>
                <a:tailEnd type="none" w="lg" len="lg"/>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7671" name="AutoShape 4"/>
              <p:cNvSpPr>
                <a:spLocks noChangeArrowheads="1"/>
              </p:cNvSpPr>
              <p:nvPr/>
            </p:nvSpPr>
            <p:spPr bwMode="auto">
              <a:xfrm>
                <a:off x="816" y="912"/>
                <a:ext cx="1824" cy="2640"/>
              </a:xfrm>
              <a:prstGeom prst="roundRect">
                <a:avLst>
                  <a:gd name="adj" fmla="val 16667"/>
                </a:avLst>
              </a:prstGeom>
              <a:solidFill>
                <a:srgbClr val="FFCCFF"/>
              </a:solidFill>
              <a:ln w="25400">
                <a:solidFill>
                  <a:schemeClr val="tx1"/>
                </a:solidFill>
                <a:round/>
                <a:headEnd/>
                <a:tailEnd type="none" w="lg" len="lg"/>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7672" name="Text Box 5"/>
              <p:cNvSpPr txBox="1">
                <a:spLocks noChangeArrowheads="1"/>
              </p:cNvSpPr>
              <p:nvPr/>
            </p:nvSpPr>
            <p:spPr bwMode="auto">
              <a:xfrm>
                <a:off x="1391" y="3561"/>
                <a:ext cx="6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400">
                    <a:latin typeface="Comic Sans MS" panose="030F0702030302020204" pitchFamily="66" charset="0"/>
                    <a:ea typeface="ＭＳ Ｐゴシック" panose="020B0600070205080204" pitchFamily="34" charset="-128"/>
                  </a:rPr>
                  <a:t>client</a:t>
                </a:r>
              </a:p>
            </p:txBody>
          </p:sp>
          <p:sp>
            <p:nvSpPr>
              <p:cNvPr id="27673" name="Text Box 6"/>
              <p:cNvSpPr txBox="1">
                <a:spLocks noChangeArrowheads="1"/>
              </p:cNvSpPr>
              <p:nvPr/>
            </p:nvSpPr>
            <p:spPr bwMode="auto">
              <a:xfrm>
                <a:off x="3904" y="3561"/>
                <a:ext cx="6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400">
                    <a:latin typeface="Comic Sans MS" panose="030F0702030302020204" pitchFamily="66" charset="0"/>
                    <a:ea typeface="ＭＳ Ｐゴシック" panose="020B0600070205080204" pitchFamily="34" charset="-128"/>
                  </a:rPr>
                  <a:t>server</a:t>
                </a:r>
              </a:p>
            </p:txBody>
          </p:sp>
        </p:grpSp>
        <p:sp>
          <p:nvSpPr>
            <p:cNvPr id="27658" name="AutoShape 9"/>
            <p:cNvSpPr>
              <a:spLocks noChangeArrowheads="1"/>
            </p:cNvSpPr>
            <p:nvPr/>
          </p:nvSpPr>
          <p:spPr bwMode="auto">
            <a:xfrm>
              <a:off x="1752600" y="2667000"/>
              <a:ext cx="304800" cy="609600"/>
            </a:xfrm>
            <a:prstGeom prst="downArrow">
              <a:avLst>
                <a:gd name="adj1" fmla="val 50000"/>
                <a:gd name="adj2" fmla="val 500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7659" name="AutoShape 10"/>
            <p:cNvSpPr>
              <a:spLocks noChangeArrowheads="1"/>
            </p:cNvSpPr>
            <p:nvPr/>
          </p:nvSpPr>
          <p:spPr bwMode="auto">
            <a:xfrm>
              <a:off x="1752600" y="4038600"/>
              <a:ext cx="304800" cy="609600"/>
            </a:xfrm>
            <a:prstGeom prst="downArrow">
              <a:avLst>
                <a:gd name="adj1" fmla="val 50000"/>
                <a:gd name="adj2" fmla="val 500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7660" name="AutoShape 11"/>
            <p:cNvSpPr>
              <a:spLocks noChangeArrowheads="1"/>
            </p:cNvSpPr>
            <p:nvPr/>
          </p:nvSpPr>
          <p:spPr bwMode="auto">
            <a:xfrm>
              <a:off x="3886200" y="4800600"/>
              <a:ext cx="1447800" cy="152400"/>
            </a:xfrm>
            <a:prstGeom prst="rightArrow">
              <a:avLst>
                <a:gd name="adj1" fmla="val 50000"/>
                <a:gd name="adj2" fmla="val 2375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7661" name="AutoShape 12"/>
            <p:cNvSpPr>
              <a:spLocks noChangeArrowheads="1"/>
            </p:cNvSpPr>
            <p:nvPr/>
          </p:nvSpPr>
          <p:spPr bwMode="auto">
            <a:xfrm>
              <a:off x="5715000" y="4038600"/>
              <a:ext cx="304800" cy="609600"/>
            </a:xfrm>
            <a:prstGeom prst="upArrow">
              <a:avLst>
                <a:gd name="adj1" fmla="val 50000"/>
                <a:gd name="adj2" fmla="val 500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7662" name="AutoShape 13"/>
            <p:cNvSpPr>
              <a:spLocks noChangeArrowheads="1"/>
            </p:cNvSpPr>
            <p:nvPr/>
          </p:nvSpPr>
          <p:spPr bwMode="auto">
            <a:xfrm>
              <a:off x="5715000" y="2667000"/>
              <a:ext cx="304800" cy="609600"/>
            </a:xfrm>
            <a:prstGeom prst="upArrow">
              <a:avLst>
                <a:gd name="adj1" fmla="val 50000"/>
                <a:gd name="adj2" fmla="val 500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7663" name="AutoShape 14"/>
            <p:cNvSpPr>
              <a:spLocks noChangeArrowheads="1"/>
            </p:cNvSpPr>
            <p:nvPr/>
          </p:nvSpPr>
          <p:spPr bwMode="auto">
            <a:xfrm>
              <a:off x="7086600" y="2667000"/>
              <a:ext cx="304800" cy="609600"/>
            </a:xfrm>
            <a:prstGeom prst="downArrow">
              <a:avLst>
                <a:gd name="adj1" fmla="val 50000"/>
                <a:gd name="adj2" fmla="val 500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7664" name="Rectangle 15"/>
            <p:cNvSpPr>
              <a:spLocks noChangeArrowheads="1"/>
            </p:cNvSpPr>
            <p:nvPr/>
          </p:nvSpPr>
          <p:spPr bwMode="auto">
            <a:xfrm>
              <a:off x="1371600" y="1905000"/>
              <a:ext cx="24384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200"/>
                <a:t>client functions</a:t>
              </a:r>
            </a:p>
          </p:txBody>
        </p:sp>
        <p:sp>
          <p:nvSpPr>
            <p:cNvPr id="27665" name="Rectangle 16"/>
            <p:cNvSpPr>
              <a:spLocks noChangeArrowheads="1"/>
            </p:cNvSpPr>
            <p:nvPr/>
          </p:nvSpPr>
          <p:spPr bwMode="auto">
            <a:xfrm>
              <a:off x="1371600" y="3276600"/>
              <a:ext cx="24384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a:t>client stub</a:t>
              </a:r>
            </a:p>
          </p:txBody>
        </p:sp>
        <p:sp>
          <p:nvSpPr>
            <p:cNvPr id="27666" name="Rectangle 17"/>
            <p:cNvSpPr>
              <a:spLocks noChangeArrowheads="1"/>
            </p:cNvSpPr>
            <p:nvPr/>
          </p:nvSpPr>
          <p:spPr bwMode="auto">
            <a:xfrm>
              <a:off x="1371600" y="4648200"/>
              <a:ext cx="25146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200"/>
                <a:t>network routines</a:t>
              </a:r>
            </a:p>
          </p:txBody>
        </p:sp>
        <p:sp>
          <p:nvSpPr>
            <p:cNvPr id="27667" name="Rectangle 18"/>
            <p:cNvSpPr>
              <a:spLocks noChangeArrowheads="1"/>
            </p:cNvSpPr>
            <p:nvPr/>
          </p:nvSpPr>
          <p:spPr bwMode="auto">
            <a:xfrm>
              <a:off x="5334000" y="1905000"/>
              <a:ext cx="24384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200"/>
                <a:t>server functions</a:t>
              </a:r>
            </a:p>
          </p:txBody>
        </p:sp>
        <p:sp>
          <p:nvSpPr>
            <p:cNvPr id="27668" name="Rectangle 19"/>
            <p:cNvSpPr>
              <a:spLocks noChangeArrowheads="1"/>
            </p:cNvSpPr>
            <p:nvPr/>
          </p:nvSpPr>
          <p:spPr bwMode="auto">
            <a:xfrm>
              <a:off x="5334000" y="3276600"/>
              <a:ext cx="24384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a:t>server stub</a:t>
              </a:r>
              <a:br>
                <a:rPr lang="en-US" altLang="vi-VN"/>
              </a:br>
              <a:r>
                <a:rPr lang="en-US" altLang="vi-VN"/>
                <a:t>(skeleton)</a:t>
              </a:r>
            </a:p>
          </p:txBody>
        </p:sp>
        <p:sp>
          <p:nvSpPr>
            <p:cNvPr id="27669" name="Rectangle 20"/>
            <p:cNvSpPr>
              <a:spLocks noChangeArrowheads="1"/>
            </p:cNvSpPr>
            <p:nvPr/>
          </p:nvSpPr>
          <p:spPr bwMode="auto">
            <a:xfrm>
              <a:off x="5334000" y="4648200"/>
              <a:ext cx="25146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200"/>
                <a:t>network routines</a:t>
              </a:r>
            </a:p>
          </p:txBody>
        </p:sp>
      </p:grpSp>
      <p:sp>
        <p:nvSpPr>
          <p:cNvPr id="27656" name="AutoShape 15"/>
          <p:cNvSpPr>
            <a:spLocks noChangeArrowheads="1"/>
          </p:cNvSpPr>
          <p:nvPr/>
        </p:nvSpPr>
        <p:spPr bwMode="auto">
          <a:xfrm>
            <a:off x="7086600" y="4357688"/>
            <a:ext cx="304800" cy="609600"/>
          </a:xfrm>
          <a:prstGeom prst="downArrow">
            <a:avLst>
              <a:gd name="adj1" fmla="val 50000"/>
              <a:gd name="adj2" fmla="val 500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644842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Text Box 6"/>
          <p:cNvSpPr txBox="1">
            <a:spLocks noChangeArrowheads="1"/>
          </p:cNvSpPr>
          <p:nvPr/>
        </p:nvSpPr>
        <p:spPr bwMode="auto">
          <a:xfrm>
            <a:off x="485775" y="64770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28676"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Các chức năng của Stub </a:t>
            </a:r>
          </a:p>
        </p:txBody>
      </p:sp>
      <p:sp>
        <p:nvSpPr>
          <p:cNvPr id="28677" name="Text Box 4"/>
          <p:cNvSpPr txBox="1">
            <a:spLocks noChangeArrowheads="1"/>
          </p:cNvSpPr>
          <p:nvPr/>
        </p:nvSpPr>
        <p:spPr bwMode="auto">
          <a:xfrm>
            <a:off x="304800" y="1601788"/>
            <a:ext cx="845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lvl="1" algn="l"/>
            <a:r>
              <a:rPr lang="en-US" altLang="vi-VN" sz="2400"/>
              <a:t>8. Chuyển thông điệp  ra mạng ngoài</a:t>
            </a:r>
            <a:endParaRPr lang="en-US" altLang="vi-VN" sz="2400" b="1"/>
          </a:p>
        </p:txBody>
      </p:sp>
      <p:sp>
        <p:nvSpPr>
          <p:cNvPr id="28678"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RPC (Remote Procedure Call)</a:t>
            </a:r>
          </a:p>
        </p:txBody>
      </p:sp>
      <p:grpSp>
        <p:nvGrpSpPr>
          <p:cNvPr id="28679" name="Group 7"/>
          <p:cNvGrpSpPr>
            <a:grpSpLocks/>
          </p:cNvGrpSpPr>
          <p:nvPr/>
        </p:nvGrpSpPr>
        <p:grpSpPr bwMode="auto">
          <a:xfrm>
            <a:off x="1295400" y="2057400"/>
            <a:ext cx="6781800" cy="4424363"/>
            <a:chOff x="1143000" y="1600200"/>
            <a:chExt cx="6858000" cy="4662488"/>
          </a:xfrm>
        </p:grpSpPr>
        <p:grpSp>
          <p:nvGrpSpPr>
            <p:cNvPr id="28682" name="Group 2"/>
            <p:cNvGrpSpPr>
              <a:grpSpLocks/>
            </p:cNvGrpSpPr>
            <p:nvPr/>
          </p:nvGrpSpPr>
          <p:grpSpPr bwMode="auto">
            <a:xfrm>
              <a:off x="1143000" y="1600200"/>
              <a:ext cx="6858000" cy="4662488"/>
              <a:chOff x="816" y="912"/>
              <a:chExt cx="4320" cy="2937"/>
            </a:xfrm>
          </p:grpSpPr>
          <p:sp>
            <p:nvSpPr>
              <p:cNvPr id="28695" name="AutoShape 3"/>
              <p:cNvSpPr>
                <a:spLocks noChangeArrowheads="1"/>
              </p:cNvSpPr>
              <p:nvPr/>
            </p:nvSpPr>
            <p:spPr bwMode="auto">
              <a:xfrm>
                <a:off x="3312" y="912"/>
                <a:ext cx="1824" cy="2640"/>
              </a:xfrm>
              <a:prstGeom prst="roundRect">
                <a:avLst>
                  <a:gd name="adj" fmla="val 16667"/>
                </a:avLst>
              </a:prstGeom>
              <a:solidFill>
                <a:srgbClr val="FFCCFF"/>
              </a:solidFill>
              <a:ln w="25400">
                <a:solidFill>
                  <a:schemeClr val="tx1"/>
                </a:solidFill>
                <a:round/>
                <a:headEnd/>
                <a:tailEnd type="none" w="lg" len="lg"/>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8696" name="AutoShape 4"/>
              <p:cNvSpPr>
                <a:spLocks noChangeArrowheads="1"/>
              </p:cNvSpPr>
              <p:nvPr/>
            </p:nvSpPr>
            <p:spPr bwMode="auto">
              <a:xfrm>
                <a:off x="816" y="912"/>
                <a:ext cx="1824" cy="2640"/>
              </a:xfrm>
              <a:prstGeom prst="roundRect">
                <a:avLst>
                  <a:gd name="adj" fmla="val 16667"/>
                </a:avLst>
              </a:prstGeom>
              <a:solidFill>
                <a:srgbClr val="FFCCFF"/>
              </a:solidFill>
              <a:ln w="25400">
                <a:solidFill>
                  <a:schemeClr val="tx1"/>
                </a:solidFill>
                <a:round/>
                <a:headEnd/>
                <a:tailEnd type="none" w="lg" len="lg"/>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8697" name="Text Box 5"/>
              <p:cNvSpPr txBox="1">
                <a:spLocks noChangeArrowheads="1"/>
              </p:cNvSpPr>
              <p:nvPr/>
            </p:nvSpPr>
            <p:spPr bwMode="auto">
              <a:xfrm>
                <a:off x="1391" y="3561"/>
                <a:ext cx="6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400">
                    <a:latin typeface="Comic Sans MS" panose="030F0702030302020204" pitchFamily="66" charset="0"/>
                    <a:ea typeface="ＭＳ Ｐゴシック" panose="020B0600070205080204" pitchFamily="34" charset="-128"/>
                  </a:rPr>
                  <a:t>client</a:t>
                </a:r>
              </a:p>
            </p:txBody>
          </p:sp>
          <p:sp>
            <p:nvSpPr>
              <p:cNvPr id="28698" name="Text Box 6"/>
              <p:cNvSpPr txBox="1">
                <a:spLocks noChangeArrowheads="1"/>
              </p:cNvSpPr>
              <p:nvPr/>
            </p:nvSpPr>
            <p:spPr bwMode="auto">
              <a:xfrm>
                <a:off x="3904" y="3561"/>
                <a:ext cx="6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400">
                    <a:latin typeface="Comic Sans MS" panose="030F0702030302020204" pitchFamily="66" charset="0"/>
                    <a:ea typeface="ＭＳ Ｐゴシック" panose="020B0600070205080204" pitchFamily="34" charset="-128"/>
                  </a:rPr>
                  <a:t>server</a:t>
                </a:r>
              </a:p>
            </p:txBody>
          </p:sp>
        </p:grpSp>
        <p:sp>
          <p:nvSpPr>
            <p:cNvPr id="28683" name="AutoShape 9"/>
            <p:cNvSpPr>
              <a:spLocks noChangeArrowheads="1"/>
            </p:cNvSpPr>
            <p:nvPr/>
          </p:nvSpPr>
          <p:spPr bwMode="auto">
            <a:xfrm>
              <a:off x="1752600" y="2667000"/>
              <a:ext cx="304800" cy="609600"/>
            </a:xfrm>
            <a:prstGeom prst="downArrow">
              <a:avLst>
                <a:gd name="adj1" fmla="val 50000"/>
                <a:gd name="adj2" fmla="val 500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8684" name="AutoShape 10"/>
            <p:cNvSpPr>
              <a:spLocks noChangeArrowheads="1"/>
            </p:cNvSpPr>
            <p:nvPr/>
          </p:nvSpPr>
          <p:spPr bwMode="auto">
            <a:xfrm>
              <a:off x="1752600" y="4038600"/>
              <a:ext cx="304800" cy="609600"/>
            </a:xfrm>
            <a:prstGeom prst="downArrow">
              <a:avLst>
                <a:gd name="adj1" fmla="val 50000"/>
                <a:gd name="adj2" fmla="val 500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8685" name="AutoShape 11"/>
            <p:cNvSpPr>
              <a:spLocks noChangeArrowheads="1"/>
            </p:cNvSpPr>
            <p:nvPr/>
          </p:nvSpPr>
          <p:spPr bwMode="auto">
            <a:xfrm>
              <a:off x="3886200" y="4800600"/>
              <a:ext cx="1447800" cy="152400"/>
            </a:xfrm>
            <a:prstGeom prst="rightArrow">
              <a:avLst>
                <a:gd name="adj1" fmla="val 50000"/>
                <a:gd name="adj2" fmla="val 2375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8686" name="AutoShape 12"/>
            <p:cNvSpPr>
              <a:spLocks noChangeArrowheads="1"/>
            </p:cNvSpPr>
            <p:nvPr/>
          </p:nvSpPr>
          <p:spPr bwMode="auto">
            <a:xfrm>
              <a:off x="5715000" y="4038600"/>
              <a:ext cx="304800" cy="609600"/>
            </a:xfrm>
            <a:prstGeom prst="upArrow">
              <a:avLst>
                <a:gd name="adj1" fmla="val 50000"/>
                <a:gd name="adj2" fmla="val 500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8687" name="AutoShape 13"/>
            <p:cNvSpPr>
              <a:spLocks noChangeArrowheads="1"/>
            </p:cNvSpPr>
            <p:nvPr/>
          </p:nvSpPr>
          <p:spPr bwMode="auto">
            <a:xfrm>
              <a:off x="5715000" y="2667000"/>
              <a:ext cx="304800" cy="609600"/>
            </a:xfrm>
            <a:prstGeom prst="upArrow">
              <a:avLst>
                <a:gd name="adj1" fmla="val 50000"/>
                <a:gd name="adj2" fmla="val 500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8688" name="AutoShape 14"/>
            <p:cNvSpPr>
              <a:spLocks noChangeArrowheads="1"/>
            </p:cNvSpPr>
            <p:nvPr/>
          </p:nvSpPr>
          <p:spPr bwMode="auto">
            <a:xfrm>
              <a:off x="7086600" y="2667000"/>
              <a:ext cx="304800" cy="609600"/>
            </a:xfrm>
            <a:prstGeom prst="downArrow">
              <a:avLst>
                <a:gd name="adj1" fmla="val 50000"/>
                <a:gd name="adj2" fmla="val 500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8689" name="Rectangle 15"/>
            <p:cNvSpPr>
              <a:spLocks noChangeArrowheads="1"/>
            </p:cNvSpPr>
            <p:nvPr/>
          </p:nvSpPr>
          <p:spPr bwMode="auto">
            <a:xfrm>
              <a:off x="1371600" y="1905000"/>
              <a:ext cx="24384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200"/>
                <a:t>client functions</a:t>
              </a:r>
            </a:p>
          </p:txBody>
        </p:sp>
        <p:sp>
          <p:nvSpPr>
            <p:cNvPr id="28690" name="Rectangle 16"/>
            <p:cNvSpPr>
              <a:spLocks noChangeArrowheads="1"/>
            </p:cNvSpPr>
            <p:nvPr/>
          </p:nvSpPr>
          <p:spPr bwMode="auto">
            <a:xfrm>
              <a:off x="1371600" y="3276600"/>
              <a:ext cx="24384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a:t>client stub</a:t>
              </a:r>
            </a:p>
          </p:txBody>
        </p:sp>
        <p:sp>
          <p:nvSpPr>
            <p:cNvPr id="28691" name="Rectangle 17"/>
            <p:cNvSpPr>
              <a:spLocks noChangeArrowheads="1"/>
            </p:cNvSpPr>
            <p:nvPr/>
          </p:nvSpPr>
          <p:spPr bwMode="auto">
            <a:xfrm>
              <a:off x="1371600" y="4648200"/>
              <a:ext cx="25146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200"/>
                <a:t>network routines</a:t>
              </a:r>
            </a:p>
          </p:txBody>
        </p:sp>
        <p:sp>
          <p:nvSpPr>
            <p:cNvPr id="28692" name="Rectangle 18"/>
            <p:cNvSpPr>
              <a:spLocks noChangeArrowheads="1"/>
            </p:cNvSpPr>
            <p:nvPr/>
          </p:nvSpPr>
          <p:spPr bwMode="auto">
            <a:xfrm>
              <a:off x="5334000" y="1905000"/>
              <a:ext cx="24384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200"/>
                <a:t>server functions</a:t>
              </a:r>
            </a:p>
          </p:txBody>
        </p:sp>
        <p:sp>
          <p:nvSpPr>
            <p:cNvPr id="28693" name="Rectangle 19"/>
            <p:cNvSpPr>
              <a:spLocks noChangeArrowheads="1"/>
            </p:cNvSpPr>
            <p:nvPr/>
          </p:nvSpPr>
          <p:spPr bwMode="auto">
            <a:xfrm>
              <a:off x="5334000" y="3276600"/>
              <a:ext cx="24384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a:t>server stub</a:t>
              </a:r>
              <a:br>
                <a:rPr lang="en-US" altLang="vi-VN"/>
              </a:br>
              <a:r>
                <a:rPr lang="en-US" altLang="vi-VN"/>
                <a:t>(skeleton)</a:t>
              </a:r>
            </a:p>
          </p:txBody>
        </p:sp>
        <p:sp>
          <p:nvSpPr>
            <p:cNvPr id="28694" name="Rectangle 20"/>
            <p:cNvSpPr>
              <a:spLocks noChangeArrowheads="1"/>
            </p:cNvSpPr>
            <p:nvPr/>
          </p:nvSpPr>
          <p:spPr bwMode="auto">
            <a:xfrm>
              <a:off x="5334000" y="4648200"/>
              <a:ext cx="25146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200"/>
                <a:t>network routines</a:t>
              </a:r>
            </a:p>
          </p:txBody>
        </p:sp>
      </p:grpSp>
      <p:sp>
        <p:nvSpPr>
          <p:cNvPr id="28680" name="AutoShape 15"/>
          <p:cNvSpPr>
            <a:spLocks noChangeArrowheads="1"/>
          </p:cNvSpPr>
          <p:nvPr/>
        </p:nvSpPr>
        <p:spPr bwMode="auto">
          <a:xfrm>
            <a:off x="7086600" y="4357688"/>
            <a:ext cx="304800" cy="609600"/>
          </a:xfrm>
          <a:prstGeom prst="downArrow">
            <a:avLst>
              <a:gd name="adj1" fmla="val 50000"/>
              <a:gd name="adj2" fmla="val 500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8681" name="AutoShape 16"/>
          <p:cNvSpPr>
            <a:spLocks noChangeArrowheads="1"/>
          </p:cNvSpPr>
          <p:nvPr/>
        </p:nvSpPr>
        <p:spPr bwMode="auto">
          <a:xfrm flipH="1">
            <a:off x="3990975" y="5348288"/>
            <a:ext cx="1447800" cy="152400"/>
          </a:xfrm>
          <a:prstGeom prst="rightArrow">
            <a:avLst>
              <a:gd name="adj1" fmla="val 50000"/>
              <a:gd name="adj2" fmla="val 2375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GIỚI THIỆU</a:t>
            </a:r>
          </a:p>
        </p:txBody>
      </p:sp>
      <p:sp>
        <p:nvSpPr>
          <p:cNvPr id="4099" name="Text Box 4"/>
          <p:cNvSpPr txBox="1">
            <a:spLocks noChangeArrowheads="1"/>
          </p:cNvSpPr>
          <p:nvPr/>
        </p:nvSpPr>
        <p:spPr bwMode="auto">
          <a:xfrm>
            <a:off x="304800" y="1601788"/>
            <a:ext cx="845820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algn="l">
              <a:buFont typeface="Arial" pitchFamily="34" charset="0"/>
              <a:buChar char="•"/>
              <a:defRPr/>
            </a:pPr>
            <a:r>
              <a:rPr lang="en-US" sz="2400" b="1" dirty="0" smtClean="0"/>
              <a:t> </a:t>
            </a:r>
            <a:r>
              <a:rPr lang="en-US" sz="2400" b="1" dirty="0" err="1" smtClean="0"/>
              <a:t>Ứng</a:t>
            </a:r>
            <a:r>
              <a:rPr lang="en-US" sz="2400" b="1" dirty="0" smtClean="0"/>
              <a:t> </a:t>
            </a:r>
            <a:r>
              <a:rPr lang="en-US" sz="2400" b="1" dirty="0" err="1"/>
              <a:t>dụng</a:t>
            </a:r>
            <a:r>
              <a:rPr lang="en-US" sz="2400" b="1" dirty="0"/>
              <a:t> </a:t>
            </a:r>
            <a:r>
              <a:rPr lang="en-US" sz="2400" b="1" dirty="0" err="1"/>
              <a:t>phân</a:t>
            </a:r>
            <a:r>
              <a:rPr lang="en-US" sz="2400" b="1" dirty="0"/>
              <a:t> </a:t>
            </a:r>
            <a:r>
              <a:rPr lang="en-US" sz="2400" b="1" dirty="0" err="1"/>
              <a:t>tán</a:t>
            </a:r>
            <a:r>
              <a:rPr lang="en-US" sz="2400" dirty="0"/>
              <a:t> </a:t>
            </a:r>
            <a:r>
              <a:rPr lang="en-US" sz="2400" dirty="0" smtClean="0"/>
              <a:t> </a:t>
            </a:r>
          </a:p>
          <a:p>
            <a:pPr algn="l">
              <a:defRPr/>
            </a:pPr>
            <a:r>
              <a:rPr lang="en-US" sz="2400" dirty="0" smtClean="0"/>
              <a:t>  </a:t>
            </a:r>
            <a:r>
              <a:rPr lang="en-US" sz="2400" dirty="0" err="1" smtClean="0"/>
              <a:t>Tập</a:t>
            </a:r>
            <a:r>
              <a:rPr lang="en-US" sz="2400" dirty="0" smtClean="0"/>
              <a:t> </a:t>
            </a:r>
            <a:r>
              <a:rPr lang="en-US" sz="2400" dirty="0" err="1"/>
              <a:t>các</a:t>
            </a:r>
            <a:r>
              <a:rPr lang="en-US" sz="2400" dirty="0"/>
              <a:t> </a:t>
            </a:r>
            <a:r>
              <a:rPr lang="en-US" sz="2400" dirty="0" err="1">
                <a:solidFill>
                  <a:srgbClr val="FF0000"/>
                </a:solidFill>
              </a:rPr>
              <a:t>đối</a:t>
            </a:r>
            <a:r>
              <a:rPr lang="en-US" sz="2400" dirty="0">
                <a:solidFill>
                  <a:srgbClr val="FF0000"/>
                </a:solidFill>
              </a:rPr>
              <a:t> </a:t>
            </a:r>
            <a:r>
              <a:rPr lang="en-US" sz="2400" dirty="0" err="1">
                <a:solidFill>
                  <a:srgbClr val="FF0000"/>
                </a:solidFill>
              </a:rPr>
              <a:t>tượng</a:t>
            </a:r>
            <a:r>
              <a:rPr lang="en-US" sz="2400" dirty="0">
                <a:solidFill>
                  <a:srgbClr val="FF0000"/>
                </a:solidFill>
              </a:rPr>
              <a:t> </a:t>
            </a:r>
            <a:r>
              <a:rPr lang="en-US" sz="2400" dirty="0" err="1">
                <a:solidFill>
                  <a:srgbClr val="FF0000"/>
                </a:solidFill>
              </a:rPr>
              <a:t>phân</a:t>
            </a:r>
            <a:r>
              <a:rPr lang="en-US" sz="2400" dirty="0">
                <a:solidFill>
                  <a:srgbClr val="FF0000"/>
                </a:solidFill>
              </a:rPr>
              <a:t> </a:t>
            </a:r>
            <a:r>
              <a:rPr lang="en-US" sz="2400" dirty="0" err="1">
                <a:solidFill>
                  <a:srgbClr val="FF0000"/>
                </a:solidFill>
              </a:rPr>
              <a:t>tán</a:t>
            </a:r>
            <a:r>
              <a:rPr lang="en-US" sz="2400" dirty="0">
                <a:solidFill>
                  <a:srgbClr val="FF0000"/>
                </a:solidFill>
              </a:rPr>
              <a:t> </a:t>
            </a:r>
            <a:r>
              <a:rPr lang="en-US" sz="2400" dirty="0" smtClean="0"/>
              <a:t>(ở </a:t>
            </a:r>
            <a:r>
              <a:rPr lang="en-US" sz="2400" dirty="0" err="1" smtClean="0"/>
              <a:t>trên</a:t>
            </a:r>
            <a:r>
              <a:rPr lang="en-US" sz="2400" dirty="0" smtClean="0"/>
              <a:t> </a:t>
            </a:r>
            <a:r>
              <a:rPr lang="en-US" sz="2400" dirty="0" err="1"/>
              <a:t>các</a:t>
            </a:r>
            <a:r>
              <a:rPr lang="en-US" sz="2400" dirty="0"/>
              <a:t> </a:t>
            </a:r>
            <a:r>
              <a:rPr lang="en-US" sz="2400" dirty="0" err="1"/>
              <a:t>trang</a:t>
            </a:r>
            <a:r>
              <a:rPr lang="en-US" sz="2400" dirty="0"/>
              <a:t> </a:t>
            </a:r>
            <a:r>
              <a:rPr lang="en-US" sz="2400" dirty="0" smtClean="0"/>
              <a:t>Web) </a:t>
            </a:r>
            <a:r>
              <a:rPr lang="en-US" sz="2400" dirty="0" err="1" smtClean="0"/>
              <a:t>và</a:t>
            </a:r>
            <a:r>
              <a:rPr lang="en-US" sz="2400" dirty="0" smtClean="0"/>
              <a:t> </a:t>
            </a:r>
            <a:r>
              <a:rPr lang="en-US" sz="2400" dirty="0" err="1"/>
              <a:t>giao</a:t>
            </a:r>
            <a:r>
              <a:rPr lang="en-US" sz="2400" dirty="0"/>
              <a:t> </a:t>
            </a:r>
            <a:r>
              <a:rPr lang="en-US" sz="2400" dirty="0" err="1" smtClean="0"/>
              <a:t>tiếp</a:t>
            </a:r>
            <a:r>
              <a:rPr lang="en-US" sz="2400" dirty="0" smtClean="0"/>
              <a:t> </a:t>
            </a:r>
            <a:r>
              <a:rPr lang="en-US" sz="2400" dirty="0" err="1" smtClean="0"/>
              <a:t>với</a:t>
            </a:r>
            <a:r>
              <a:rPr lang="en-US" sz="2400" dirty="0" smtClean="0"/>
              <a:t> </a:t>
            </a:r>
            <a:r>
              <a:rPr lang="en-US" sz="2400" dirty="0" err="1" smtClean="0"/>
              <a:t>nhau</a:t>
            </a:r>
            <a:r>
              <a:rPr lang="en-US" sz="2400" dirty="0" smtClean="0"/>
              <a:t> </a:t>
            </a:r>
            <a:r>
              <a:rPr lang="en-US" sz="2400" dirty="0" err="1" smtClean="0"/>
              <a:t>thông</a:t>
            </a:r>
            <a:r>
              <a:rPr lang="en-US" sz="2400" dirty="0" smtClean="0"/>
              <a:t> </a:t>
            </a:r>
            <a:r>
              <a:rPr lang="en-US" sz="2400" dirty="0"/>
              <a:t>qua </a:t>
            </a:r>
            <a:r>
              <a:rPr lang="en-US" sz="2400" dirty="0" err="1"/>
              <a:t>sự</a:t>
            </a:r>
            <a:r>
              <a:rPr lang="en-US" sz="2400" dirty="0">
                <a:solidFill>
                  <a:srgbClr val="FF0000"/>
                </a:solidFill>
              </a:rPr>
              <a:t> </a:t>
            </a:r>
            <a:r>
              <a:rPr lang="en-US" sz="2400" dirty="0" err="1">
                <a:solidFill>
                  <a:srgbClr val="FF0000"/>
                </a:solidFill>
              </a:rPr>
              <a:t>triệu</a:t>
            </a:r>
            <a:r>
              <a:rPr lang="en-US" sz="2400" dirty="0">
                <a:solidFill>
                  <a:srgbClr val="FF0000"/>
                </a:solidFill>
              </a:rPr>
              <a:t> </a:t>
            </a:r>
            <a:r>
              <a:rPr lang="en-US" sz="2400" dirty="0" err="1">
                <a:solidFill>
                  <a:srgbClr val="FF0000"/>
                </a:solidFill>
              </a:rPr>
              <a:t>gọi</a:t>
            </a:r>
            <a:r>
              <a:rPr lang="en-US" sz="2400" dirty="0">
                <a:solidFill>
                  <a:srgbClr val="FF0000"/>
                </a:solidFill>
              </a:rPr>
              <a:t> </a:t>
            </a:r>
            <a:r>
              <a:rPr lang="en-US" sz="2400" dirty="0" err="1" smtClean="0">
                <a:solidFill>
                  <a:srgbClr val="FF0000"/>
                </a:solidFill>
              </a:rPr>
              <a:t>từ</a:t>
            </a:r>
            <a:r>
              <a:rPr lang="en-US" sz="2400" dirty="0" smtClean="0">
                <a:solidFill>
                  <a:srgbClr val="FF0000"/>
                </a:solidFill>
              </a:rPr>
              <a:t> </a:t>
            </a:r>
            <a:r>
              <a:rPr lang="en-US" sz="2400" dirty="0" err="1" smtClean="0">
                <a:solidFill>
                  <a:srgbClr val="FF0000"/>
                </a:solidFill>
              </a:rPr>
              <a:t>xa</a:t>
            </a:r>
            <a:r>
              <a:rPr lang="en-US" sz="2400" dirty="0" smtClean="0"/>
              <a:t> </a:t>
            </a:r>
            <a:r>
              <a:rPr lang="en-US" sz="2400" dirty="0"/>
              <a:t>(invocations)</a:t>
            </a:r>
            <a:r>
              <a:rPr lang="en-US" sz="2400" dirty="0" smtClean="0"/>
              <a:t>. </a:t>
            </a:r>
          </a:p>
          <a:p>
            <a:pPr algn="l">
              <a:buFont typeface="Arial" pitchFamily="34" charset="0"/>
              <a:buChar char="•"/>
              <a:defRPr/>
            </a:pPr>
            <a:r>
              <a:rPr lang="en-US" sz="2400" b="1" dirty="0" smtClean="0"/>
              <a:t> </a:t>
            </a:r>
            <a:r>
              <a:rPr lang="en-US" sz="2400" b="1" dirty="0" err="1" smtClean="0"/>
              <a:t>Mô</a:t>
            </a:r>
            <a:r>
              <a:rPr lang="en-US" sz="2400" b="1" dirty="0" smtClean="0"/>
              <a:t> </a:t>
            </a:r>
            <a:r>
              <a:rPr lang="en-US" sz="2400" b="1" dirty="0" err="1"/>
              <a:t>hình</a:t>
            </a:r>
            <a:r>
              <a:rPr lang="en-US" sz="2400" b="1" dirty="0"/>
              <a:t> </a:t>
            </a:r>
            <a:r>
              <a:rPr lang="en-US" sz="2400" b="1" dirty="0" err="1" smtClean="0"/>
              <a:t>đối</a:t>
            </a:r>
            <a:r>
              <a:rPr lang="en-US" sz="2400" b="1" dirty="0" smtClean="0"/>
              <a:t> </a:t>
            </a:r>
            <a:r>
              <a:rPr lang="en-US" sz="2400" b="1" dirty="0" err="1"/>
              <a:t>tượng</a:t>
            </a:r>
            <a:r>
              <a:rPr lang="en-US" sz="2400" dirty="0"/>
              <a:t> </a:t>
            </a:r>
            <a:r>
              <a:rPr lang="en-US" sz="2400" b="1" dirty="0" err="1"/>
              <a:t>phân</a:t>
            </a:r>
            <a:r>
              <a:rPr lang="en-US" sz="2400" b="1" dirty="0"/>
              <a:t> </a:t>
            </a:r>
            <a:r>
              <a:rPr lang="en-US" sz="2400" b="1" dirty="0" err="1"/>
              <a:t>tán</a:t>
            </a:r>
            <a:r>
              <a:rPr lang="en-US" sz="2400" b="1" dirty="0"/>
              <a:t> </a:t>
            </a:r>
            <a:endParaRPr lang="en-US" sz="2400" dirty="0" smtClean="0"/>
          </a:p>
          <a:p>
            <a:pPr algn="l">
              <a:defRPr/>
            </a:pPr>
            <a:r>
              <a:rPr lang="en-US" sz="2400" dirty="0" smtClean="0"/>
              <a:t> </a:t>
            </a:r>
            <a:r>
              <a:rPr lang="en-US" sz="2400" dirty="0" err="1"/>
              <a:t>Là</a:t>
            </a:r>
            <a:r>
              <a:rPr lang="en-US" sz="2400" dirty="0"/>
              <a:t> </a:t>
            </a:r>
            <a:r>
              <a:rPr lang="en-US" sz="2400" dirty="0" err="1"/>
              <a:t>ứng</a:t>
            </a:r>
            <a:r>
              <a:rPr lang="en-US" sz="2400" dirty="0"/>
              <a:t> </a:t>
            </a:r>
            <a:r>
              <a:rPr lang="en-US" sz="2400" dirty="0" err="1"/>
              <a:t>dụng</a:t>
            </a:r>
            <a:r>
              <a:rPr lang="en-US" sz="2400" dirty="0"/>
              <a:t> </a:t>
            </a:r>
            <a:r>
              <a:rPr lang="en-US" sz="2400" dirty="0" err="1"/>
              <a:t>phân</a:t>
            </a:r>
            <a:r>
              <a:rPr lang="en-US" sz="2400" dirty="0"/>
              <a:t> </a:t>
            </a:r>
            <a:r>
              <a:rPr lang="en-US" sz="2400" dirty="0" err="1"/>
              <a:t>tán</a:t>
            </a:r>
            <a:r>
              <a:rPr lang="en-US" sz="2400" dirty="0"/>
              <a:t> </a:t>
            </a:r>
            <a:r>
              <a:rPr lang="en-US" sz="2400" dirty="0" err="1"/>
              <a:t>được</a:t>
            </a:r>
            <a:r>
              <a:rPr lang="en-US" sz="2400" dirty="0"/>
              <a:t> </a:t>
            </a:r>
            <a:r>
              <a:rPr lang="en-US" sz="2400" dirty="0" err="1"/>
              <a:t>phát</a:t>
            </a:r>
            <a:r>
              <a:rPr lang="en-US" sz="2400" dirty="0"/>
              <a:t> </a:t>
            </a:r>
            <a:r>
              <a:rPr lang="en-US" sz="2400" dirty="0" err="1"/>
              <a:t>triển</a:t>
            </a:r>
            <a:r>
              <a:rPr lang="en-US" sz="2400" dirty="0"/>
              <a:t> </a:t>
            </a:r>
            <a:r>
              <a:rPr lang="en-US" sz="2400" dirty="0" err="1"/>
              <a:t>dựa</a:t>
            </a:r>
            <a:r>
              <a:rPr lang="en-US" sz="2400" dirty="0"/>
              <a:t> </a:t>
            </a:r>
            <a:r>
              <a:rPr lang="en-US" sz="2400" dirty="0" err="1"/>
              <a:t>trên</a:t>
            </a:r>
            <a:r>
              <a:rPr lang="en-US" sz="2400" dirty="0"/>
              <a:t> </a:t>
            </a:r>
            <a:r>
              <a:rPr lang="en-US" sz="2400" dirty="0" err="1"/>
              <a:t>kiến</a:t>
            </a:r>
            <a:r>
              <a:rPr lang="en-US" sz="2400" dirty="0"/>
              <a:t> </a:t>
            </a:r>
            <a:r>
              <a:rPr lang="en-US" sz="2400" dirty="0" err="1"/>
              <a:t>trúc</a:t>
            </a:r>
            <a:r>
              <a:rPr lang="en-US" sz="2400" dirty="0"/>
              <a:t> </a:t>
            </a:r>
            <a:r>
              <a:rPr lang="en-US" sz="2400" dirty="0" err="1"/>
              <a:t>với</a:t>
            </a:r>
            <a:r>
              <a:rPr lang="en-US" sz="2400" dirty="0"/>
              <a:t> </a:t>
            </a:r>
            <a:r>
              <a:rPr lang="en-US" sz="2400" dirty="0" err="1"/>
              <a:t>sự</a:t>
            </a:r>
            <a:r>
              <a:rPr lang="en-US" sz="2400" dirty="0"/>
              <a:t> </a:t>
            </a:r>
            <a:r>
              <a:rPr lang="en-US" sz="2400" dirty="0" err="1"/>
              <a:t>hỗ</a:t>
            </a:r>
            <a:r>
              <a:rPr lang="en-US" sz="2400" dirty="0"/>
              <a:t> </a:t>
            </a:r>
            <a:r>
              <a:rPr lang="en-US" sz="2400" dirty="0" err="1"/>
              <a:t>trợ</a:t>
            </a:r>
            <a:r>
              <a:rPr lang="en-US" sz="2400" dirty="0"/>
              <a:t> </a:t>
            </a:r>
            <a:r>
              <a:rPr lang="en-US" sz="2400" dirty="0" err="1"/>
              <a:t>bởi</a:t>
            </a:r>
            <a:r>
              <a:rPr lang="en-US" sz="2400" dirty="0"/>
              <a:t> </a:t>
            </a:r>
            <a:r>
              <a:rPr lang="en-US" sz="2400" dirty="0" err="1"/>
              <a:t>một</a:t>
            </a:r>
            <a:r>
              <a:rPr lang="en-US" sz="2400" dirty="0"/>
              <a:t> </a:t>
            </a:r>
            <a:r>
              <a:rPr lang="en-US" sz="2400" dirty="0" err="1"/>
              <a:t>số</a:t>
            </a:r>
            <a:r>
              <a:rPr lang="en-US" sz="2400" dirty="0"/>
              <a:t> </a:t>
            </a:r>
            <a:r>
              <a:rPr lang="en-US" sz="2400" dirty="0" err="1"/>
              <a:t>các</a:t>
            </a:r>
            <a:r>
              <a:rPr lang="en-US" sz="2400" dirty="0"/>
              <a:t> </a:t>
            </a:r>
            <a:r>
              <a:rPr lang="en-US" sz="2400" dirty="0" err="1"/>
              <a:t>cơ</a:t>
            </a:r>
            <a:r>
              <a:rPr lang="en-US" sz="2400" dirty="0"/>
              <a:t> </a:t>
            </a:r>
            <a:r>
              <a:rPr lang="en-US" sz="2400" dirty="0" err="1"/>
              <a:t>sở</a:t>
            </a:r>
            <a:r>
              <a:rPr lang="en-US" sz="2400" dirty="0"/>
              <a:t> </a:t>
            </a:r>
            <a:r>
              <a:rPr lang="en-US" sz="2400" dirty="0" err="1"/>
              <a:t>hạ</a:t>
            </a:r>
            <a:r>
              <a:rPr lang="en-US" sz="2400" dirty="0"/>
              <a:t> </a:t>
            </a:r>
            <a:r>
              <a:rPr lang="en-US" sz="2400" dirty="0" err="1"/>
              <a:t>tầng</a:t>
            </a:r>
            <a:r>
              <a:rPr lang="en-US" sz="2400" dirty="0"/>
              <a:t> </a:t>
            </a:r>
            <a:r>
              <a:rPr lang="en-US" sz="2400" dirty="0" err="1" smtClean="0"/>
              <a:t>mạng</a:t>
            </a:r>
            <a:r>
              <a:rPr lang="en-US" sz="2400" dirty="0" smtClean="0"/>
              <a:t> </a:t>
            </a:r>
            <a:r>
              <a:rPr lang="en-US" sz="2400" dirty="0" err="1" smtClean="0"/>
              <a:t>và</a:t>
            </a:r>
            <a:r>
              <a:rPr lang="en-US" sz="2400" dirty="0" smtClean="0"/>
              <a:t> </a:t>
            </a:r>
            <a:r>
              <a:rPr lang="en-US" sz="2400" dirty="0" err="1"/>
              <a:t>các</a:t>
            </a:r>
            <a:r>
              <a:rPr lang="en-US" sz="2400" dirty="0"/>
              <a:t> </a:t>
            </a:r>
            <a:r>
              <a:rPr lang="en-US" sz="2400" dirty="0" err="1"/>
              <a:t>công</a:t>
            </a:r>
            <a:r>
              <a:rPr lang="en-US" sz="2400" dirty="0"/>
              <a:t> </a:t>
            </a:r>
            <a:r>
              <a:rPr lang="en-US" sz="2400" dirty="0" err="1"/>
              <a:t>cụ</a:t>
            </a:r>
            <a:r>
              <a:rPr lang="en-US" sz="2400" dirty="0"/>
              <a:t>.</a:t>
            </a:r>
          </a:p>
          <a:p>
            <a:pPr algn="l">
              <a:buFont typeface="Arial" pitchFamily="34" charset="0"/>
              <a:buChar char="•"/>
              <a:defRPr/>
            </a:pPr>
            <a:r>
              <a:rPr lang="en-US" sz="2400" b="1" dirty="0" smtClean="0"/>
              <a:t> </a:t>
            </a:r>
            <a:r>
              <a:rPr lang="en-US" sz="2400" b="1" dirty="0" err="1" smtClean="0"/>
              <a:t>Đối</a:t>
            </a:r>
            <a:r>
              <a:rPr lang="en-US" sz="2400" b="1" dirty="0" smtClean="0"/>
              <a:t> </a:t>
            </a:r>
            <a:r>
              <a:rPr lang="en-US" sz="2400" b="1" dirty="0" err="1"/>
              <a:t>tượng</a:t>
            </a:r>
            <a:r>
              <a:rPr lang="en-US" sz="2400" b="1" dirty="0"/>
              <a:t> </a:t>
            </a:r>
            <a:r>
              <a:rPr lang="en-US" sz="2400" b="1" dirty="0" err="1"/>
              <a:t>phân</a:t>
            </a:r>
            <a:r>
              <a:rPr lang="en-US" sz="2400" b="1" dirty="0"/>
              <a:t> </a:t>
            </a:r>
            <a:r>
              <a:rPr lang="en-US" sz="2400" b="1" dirty="0" err="1"/>
              <a:t>tán</a:t>
            </a:r>
            <a:r>
              <a:rPr lang="en-US" sz="2400" dirty="0"/>
              <a:t> </a:t>
            </a:r>
            <a:r>
              <a:rPr lang="en-US" sz="2400" dirty="0" smtClean="0"/>
              <a:t> </a:t>
            </a:r>
          </a:p>
          <a:p>
            <a:pPr algn="l">
              <a:defRPr/>
            </a:pPr>
            <a:r>
              <a:rPr lang="en-US" sz="2400" dirty="0" smtClean="0"/>
              <a:t> </a:t>
            </a:r>
            <a:r>
              <a:rPr lang="en-US" sz="2400" dirty="0" err="1" smtClean="0"/>
              <a:t>Trong</a:t>
            </a:r>
            <a:r>
              <a:rPr lang="en-US" sz="2400" dirty="0" smtClean="0"/>
              <a:t> </a:t>
            </a:r>
            <a:r>
              <a:rPr lang="en-US" sz="2400" dirty="0" err="1"/>
              <a:t>mô</a:t>
            </a:r>
            <a:r>
              <a:rPr lang="en-US" sz="2400" dirty="0"/>
              <a:t> </a:t>
            </a:r>
            <a:r>
              <a:rPr lang="en-US" sz="2400" dirty="0" err="1"/>
              <a:t>hình</a:t>
            </a:r>
            <a:r>
              <a:rPr lang="en-US" sz="2400" dirty="0"/>
              <a:t> </a:t>
            </a:r>
            <a:r>
              <a:rPr lang="en-US" sz="2400" dirty="0" err="1"/>
              <a:t>phân</a:t>
            </a:r>
            <a:r>
              <a:rPr lang="en-US" sz="2400" dirty="0"/>
              <a:t> </a:t>
            </a:r>
            <a:r>
              <a:rPr lang="en-US" sz="2400" dirty="0" err="1"/>
              <a:t>tán</a:t>
            </a:r>
            <a:r>
              <a:rPr lang="en-US" sz="2400" dirty="0"/>
              <a:t>, </a:t>
            </a:r>
            <a:r>
              <a:rPr lang="en-US" sz="2400" dirty="0" err="1">
                <a:solidFill>
                  <a:srgbClr val="008000"/>
                </a:solidFill>
              </a:rPr>
              <a:t>các</a:t>
            </a:r>
            <a:r>
              <a:rPr lang="en-US" sz="2400" dirty="0">
                <a:solidFill>
                  <a:srgbClr val="008000"/>
                </a:solidFill>
              </a:rPr>
              <a:t> </a:t>
            </a:r>
            <a:r>
              <a:rPr lang="en-US" sz="2400" dirty="0" err="1">
                <a:solidFill>
                  <a:srgbClr val="008000"/>
                </a:solidFill>
              </a:rPr>
              <a:t>đối</a:t>
            </a:r>
            <a:r>
              <a:rPr lang="en-US" sz="2400" dirty="0">
                <a:solidFill>
                  <a:srgbClr val="008000"/>
                </a:solidFill>
              </a:rPr>
              <a:t> </a:t>
            </a:r>
            <a:r>
              <a:rPr lang="en-US" sz="2400" dirty="0" err="1">
                <a:solidFill>
                  <a:srgbClr val="008000"/>
                </a:solidFill>
              </a:rPr>
              <a:t>tượng</a:t>
            </a:r>
            <a:r>
              <a:rPr lang="en-US" sz="2400" dirty="0"/>
              <a:t>, </a:t>
            </a:r>
            <a:r>
              <a:rPr lang="en-US" sz="2400" dirty="0" err="1">
                <a:solidFill>
                  <a:srgbClr val="008000"/>
                </a:solidFill>
              </a:rPr>
              <a:t>đối</a:t>
            </a:r>
            <a:r>
              <a:rPr lang="en-US" sz="2400" dirty="0">
                <a:solidFill>
                  <a:srgbClr val="008000"/>
                </a:solidFill>
              </a:rPr>
              <a:t> </a:t>
            </a:r>
            <a:r>
              <a:rPr lang="en-US" sz="2400" dirty="0" err="1">
                <a:solidFill>
                  <a:srgbClr val="008000"/>
                </a:solidFill>
              </a:rPr>
              <a:t>tượng</a:t>
            </a:r>
            <a:r>
              <a:rPr lang="en-US" sz="2400" dirty="0">
                <a:solidFill>
                  <a:srgbClr val="008000"/>
                </a:solidFill>
              </a:rPr>
              <a:t> </a:t>
            </a:r>
            <a:r>
              <a:rPr lang="en-US" sz="2400" dirty="0" err="1">
                <a:solidFill>
                  <a:srgbClr val="008000"/>
                </a:solidFill>
              </a:rPr>
              <a:t>từ</a:t>
            </a:r>
            <a:r>
              <a:rPr lang="en-US" sz="2400" dirty="0">
                <a:solidFill>
                  <a:srgbClr val="008000"/>
                </a:solidFill>
              </a:rPr>
              <a:t> </a:t>
            </a:r>
            <a:r>
              <a:rPr lang="en-US" sz="2400" dirty="0" err="1">
                <a:solidFill>
                  <a:srgbClr val="008000"/>
                </a:solidFill>
              </a:rPr>
              <a:t>xa</a:t>
            </a:r>
            <a:r>
              <a:rPr lang="en-US" sz="2400" dirty="0">
                <a:solidFill>
                  <a:srgbClr val="008000"/>
                </a:solidFill>
              </a:rPr>
              <a:t> </a:t>
            </a:r>
            <a:r>
              <a:rPr lang="en-US" sz="2400" dirty="0" err="1"/>
              <a:t>là</a:t>
            </a:r>
            <a:r>
              <a:rPr lang="en-US" sz="2400" dirty="0"/>
              <a:t> </a:t>
            </a:r>
            <a:r>
              <a:rPr lang="en-US" sz="2400" dirty="0" err="1"/>
              <a:t>các</a:t>
            </a:r>
            <a:r>
              <a:rPr lang="en-US" sz="2400" dirty="0"/>
              <a:t> </a:t>
            </a:r>
            <a:r>
              <a:rPr lang="en-US" sz="2400" dirty="0" err="1">
                <a:solidFill>
                  <a:srgbClr val="00B050"/>
                </a:solidFill>
              </a:rPr>
              <a:t>đơn</a:t>
            </a:r>
            <a:r>
              <a:rPr lang="en-US" sz="2400" dirty="0">
                <a:solidFill>
                  <a:srgbClr val="00B050"/>
                </a:solidFill>
              </a:rPr>
              <a:t> </a:t>
            </a:r>
            <a:r>
              <a:rPr lang="en-US" sz="2400" dirty="0" err="1">
                <a:solidFill>
                  <a:srgbClr val="00B050"/>
                </a:solidFill>
              </a:rPr>
              <a:t>vị</a:t>
            </a:r>
            <a:r>
              <a:rPr lang="en-US" sz="2400" dirty="0">
                <a:solidFill>
                  <a:srgbClr val="00B050"/>
                </a:solidFill>
              </a:rPr>
              <a:t> </a:t>
            </a:r>
            <a:r>
              <a:rPr lang="en-US" sz="2400" dirty="0" err="1">
                <a:solidFill>
                  <a:srgbClr val="00B050"/>
                </a:solidFill>
              </a:rPr>
              <a:t>phân</a:t>
            </a:r>
            <a:r>
              <a:rPr lang="en-US" sz="2400" dirty="0">
                <a:solidFill>
                  <a:srgbClr val="00B050"/>
                </a:solidFill>
              </a:rPr>
              <a:t> </a:t>
            </a:r>
            <a:r>
              <a:rPr lang="en-US" sz="2400" dirty="0" err="1">
                <a:solidFill>
                  <a:srgbClr val="00B050"/>
                </a:solidFill>
              </a:rPr>
              <a:t>tán</a:t>
            </a:r>
            <a:r>
              <a:rPr lang="en-US" sz="2400" dirty="0"/>
              <a:t> hay </a:t>
            </a:r>
            <a:r>
              <a:rPr lang="en-US" sz="2400" dirty="0" err="1"/>
              <a:t>là</a:t>
            </a:r>
            <a:r>
              <a:rPr lang="en-US" sz="2400" dirty="0"/>
              <a:t> </a:t>
            </a:r>
            <a:r>
              <a:rPr lang="en-US" sz="2400" dirty="0" err="1"/>
              <a:t>một</a:t>
            </a:r>
            <a:r>
              <a:rPr lang="en-US" sz="2400" dirty="0"/>
              <a:t> </a:t>
            </a:r>
            <a:r>
              <a:rPr lang="en-US" sz="2400" dirty="0">
                <a:solidFill>
                  <a:srgbClr val="00B050"/>
                </a:solidFill>
              </a:rPr>
              <a:t>node</a:t>
            </a:r>
            <a:r>
              <a:rPr lang="en-US" sz="2400" dirty="0"/>
              <a:t> </a:t>
            </a:r>
            <a:r>
              <a:rPr lang="en-US" sz="2400" dirty="0" err="1"/>
              <a:t>trên</a:t>
            </a:r>
            <a:r>
              <a:rPr lang="en-US" sz="2400" dirty="0"/>
              <a:t> </a:t>
            </a:r>
            <a:r>
              <a:rPr lang="en-US" sz="2400" dirty="0" err="1"/>
              <a:t>mô</a:t>
            </a:r>
            <a:r>
              <a:rPr lang="en-US" sz="2400" dirty="0"/>
              <a:t> </a:t>
            </a:r>
            <a:r>
              <a:rPr lang="en-US" sz="2400" dirty="0" err="1"/>
              <a:t>hình</a:t>
            </a:r>
            <a:r>
              <a:rPr lang="en-US" sz="2400" dirty="0"/>
              <a:t> </a:t>
            </a:r>
            <a:r>
              <a:rPr lang="en-US" sz="2400" dirty="0" err="1"/>
              <a:t>phân</a:t>
            </a:r>
            <a:r>
              <a:rPr lang="en-US" sz="2400" dirty="0"/>
              <a:t> </a:t>
            </a:r>
            <a:r>
              <a:rPr lang="en-US" sz="2400" dirty="0" err="1"/>
              <a:t>tán</a:t>
            </a:r>
            <a:r>
              <a:rPr lang="en-US" sz="2400" dirty="0"/>
              <a:t>.</a:t>
            </a:r>
          </a:p>
          <a:p>
            <a:pPr marL="174625" indent="-174625" algn="l">
              <a:lnSpc>
                <a:spcPct val="80000"/>
              </a:lnSpc>
              <a:spcBef>
                <a:spcPct val="5000"/>
              </a:spcBef>
              <a:buFont typeface="Arial" pitchFamily="34" charset="0"/>
              <a:buChar char="•"/>
              <a:defRPr/>
            </a:pPr>
            <a:endParaRPr lang="en-US" sz="2400" dirty="0" smtClean="0"/>
          </a:p>
        </p:txBody>
      </p:sp>
      <p:pic>
        <p:nvPicPr>
          <p:cNvPr id="410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38" y="639762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 Box 11"/>
          <p:cNvSpPr txBox="1">
            <a:spLocks noChangeArrowheads="1"/>
          </p:cNvSpPr>
          <p:nvPr/>
        </p:nvSpPr>
        <p:spPr bwMode="auto">
          <a:xfrm>
            <a:off x="457200" y="64135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4102" name="Rectangle 1"/>
          <p:cNvSpPr>
            <a:spLocks noChangeArrowheads="1"/>
          </p:cNvSpPr>
          <p:nvPr/>
        </p:nvSpPr>
        <p:spPr bwMode="auto">
          <a:xfrm>
            <a:off x="0" y="1062038"/>
            <a:ext cx="23193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400" b="1">
                <a:solidFill>
                  <a:srgbClr val="C00000"/>
                </a:solidFill>
              </a:rPr>
              <a:t>Một khái niệm</a:t>
            </a:r>
            <a:endParaRPr lang="en-US" altLang="vi-VN" sz="2400">
              <a:solidFill>
                <a:srgbClr val="009999"/>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644842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Text Box 6"/>
          <p:cNvSpPr txBox="1">
            <a:spLocks noChangeArrowheads="1"/>
          </p:cNvSpPr>
          <p:nvPr/>
        </p:nvSpPr>
        <p:spPr bwMode="auto">
          <a:xfrm>
            <a:off x="485775" y="64770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29700"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Các chức năng của Stub </a:t>
            </a:r>
          </a:p>
        </p:txBody>
      </p:sp>
      <p:sp>
        <p:nvSpPr>
          <p:cNvPr id="29701" name="Text Box 4"/>
          <p:cNvSpPr txBox="1">
            <a:spLocks noChangeArrowheads="1"/>
          </p:cNvSpPr>
          <p:nvPr/>
        </p:nvSpPr>
        <p:spPr bwMode="auto">
          <a:xfrm>
            <a:off x="304800" y="1601788"/>
            <a:ext cx="845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lvl="1" algn="l"/>
            <a:r>
              <a:rPr lang="en-US" altLang="vi-VN" sz="2400"/>
              <a:t>9. Nhận thông điệp trực truyền tiếp đến Client stub </a:t>
            </a:r>
            <a:endParaRPr lang="en-US" altLang="vi-VN" sz="2400" b="1"/>
          </a:p>
        </p:txBody>
      </p:sp>
      <p:sp>
        <p:nvSpPr>
          <p:cNvPr id="29702"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RPC (Remote Procedure Call)</a:t>
            </a:r>
          </a:p>
        </p:txBody>
      </p:sp>
      <p:grpSp>
        <p:nvGrpSpPr>
          <p:cNvPr id="29703" name="Group 7"/>
          <p:cNvGrpSpPr>
            <a:grpSpLocks/>
          </p:cNvGrpSpPr>
          <p:nvPr/>
        </p:nvGrpSpPr>
        <p:grpSpPr bwMode="auto">
          <a:xfrm>
            <a:off x="1295400" y="2057400"/>
            <a:ext cx="6781800" cy="4424363"/>
            <a:chOff x="1143000" y="1600200"/>
            <a:chExt cx="6858000" cy="4662488"/>
          </a:xfrm>
        </p:grpSpPr>
        <p:grpSp>
          <p:nvGrpSpPr>
            <p:cNvPr id="29707" name="Group 2"/>
            <p:cNvGrpSpPr>
              <a:grpSpLocks/>
            </p:cNvGrpSpPr>
            <p:nvPr/>
          </p:nvGrpSpPr>
          <p:grpSpPr bwMode="auto">
            <a:xfrm>
              <a:off x="1143000" y="1600200"/>
              <a:ext cx="6858000" cy="4662488"/>
              <a:chOff x="816" y="912"/>
              <a:chExt cx="4320" cy="2937"/>
            </a:xfrm>
          </p:grpSpPr>
          <p:sp>
            <p:nvSpPr>
              <p:cNvPr id="29720" name="AutoShape 3"/>
              <p:cNvSpPr>
                <a:spLocks noChangeArrowheads="1"/>
              </p:cNvSpPr>
              <p:nvPr/>
            </p:nvSpPr>
            <p:spPr bwMode="auto">
              <a:xfrm>
                <a:off x="3312" y="912"/>
                <a:ext cx="1824" cy="2640"/>
              </a:xfrm>
              <a:prstGeom prst="roundRect">
                <a:avLst>
                  <a:gd name="adj" fmla="val 16667"/>
                </a:avLst>
              </a:prstGeom>
              <a:solidFill>
                <a:srgbClr val="FFCCFF"/>
              </a:solidFill>
              <a:ln w="25400">
                <a:solidFill>
                  <a:schemeClr val="tx1"/>
                </a:solidFill>
                <a:round/>
                <a:headEnd/>
                <a:tailEnd type="none" w="lg" len="lg"/>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9721" name="AutoShape 4"/>
              <p:cNvSpPr>
                <a:spLocks noChangeArrowheads="1"/>
              </p:cNvSpPr>
              <p:nvPr/>
            </p:nvSpPr>
            <p:spPr bwMode="auto">
              <a:xfrm>
                <a:off x="816" y="912"/>
                <a:ext cx="1824" cy="2640"/>
              </a:xfrm>
              <a:prstGeom prst="roundRect">
                <a:avLst>
                  <a:gd name="adj" fmla="val 16667"/>
                </a:avLst>
              </a:prstGeom>
              <a:solidFill>
                <a:srgbClr val="FFCCFF"/>
              </a:solidFill>
              <a:ln w="25400">
                <a:solidFill>
                  <a:schemeClr val="tx1"/>
                </a:solidFill>
                <a:round/>
                <a:headEnd/>
                <a:tailEnd type="none" w="lg" len="lg"/>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9722" name="Text Box 5"/>
              <p:cNvSpPr txBox="1">
                <a:spLocks noChangeArrowheads="1"/>
              </p:cNvSpPr>
              <p:nvPr/>
            </p:nvSpPr>
            <p:spPr bwMode="auto">
              <a:xfrm>
                <a:off x="1391" y="3561"/>
                <a:ext cx="6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400">
                    <a:latin typeface="Comic Sans MS" panose="030F0702030302020204" pitchFamily="66" charset="0"/>
                    <a:ea typeface="ＭＳ Ｐゴシック" panose="020B0600070205080204" pitchFamily="34" charset="-128"/>
                  </a:rPr>
                  <a:t>client</a:t>
                </a:r>
              </a:p>
            </p:txBody>
          </p:sp>
          <p:sp>
            <p:nvSpPr>
              <p:cNvPr id="29723" name="Text Box 6"/>
              <p:cNvSpPr txBox="1">
                <a:spLocks noChangeArrowheads="1"/>
              </p:cNvSpPr>
              <p:nvPr/>
            </p:nvSpPr>
            <p:spPr bwMode="auto">
              <a:xfrm>
                <a:off x="3904" y="3561"/>
                <a:ext cx="6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400">
                    <a:latin typeface="Comic Sans MS" panose="030F0702030302020204" pitchFamily="66" charset="0"/>
                    <a:ea typeface="ＭＳ Ｐゴシック" panose="020B0600070205080204" pitchFamily="34" charset="-128"/>
                  </a:rPr>
                  <a:t>server</a:t>
                </a:r>
              </a:p>
            </p:txBody>
          </p:sp>
        </p:grpSp>
        <p:sp>
          <p:nvSpPr>
            <p:cNvPr id="29708" name="AutoShape 9"/>
            <p:cNvSpPr>
              <a:spLocks noChangeArrowheads="1"/>
            </p:cNvSpPr>
            <p:nvPr/>
          </p:nvSpPr>
          <p:spPr bwMode="auto">
            <a:xfrm>
              <a:off x="1752600" y="2667000"/>
              <a:ext cx="304800" cy="609600"/>
            </a:xfrm>
            <a:prstGeom prst="downArrow">
              <a:avLst>
                <a:gd name="adj1" fmla="val 50000"/>
                <a:gd name="adj2" fmla="val 500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9709" name="AutoShape 10"/>
            <p:cNvSpPr>
              <a:spLocks noChangeArrowheads="1"/>
            </p:cNvSpPr>
            <p:nvPr/>
          </p:nvSpPr>
          <p:spPr bwMode="auto">
            <a:xfrm>
              <a:off x="1752600" y="4038600"/>
              <a:ext cx="304800" cy="609600"/>
            </a:xfrm>
            <a:prstGeom prst="downArrow">
              <a:avLst>
                <a:gd name="adj1" fmla="val 50000"/>
                <a:gd name="adj2" fmla="val 500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9710" name="AutoShape 11"/>
            <p:cNvSpPr>
              <a:spLocks noChangeArrowheads="1"/>
            </p:cNvSpPr>
            <p:nvPr/>
          </p:nvSpPr>
          <p:spPr bwMode="auto">
            <a:xfrm>
              <a:off x="3886200" y="4800600"/>
              <a:ext cx="1447800" cy="152400"/>
            </a:xfrm>
            <a:prstGeom prst="rightArrow">
              <a:avLst>
                <a:gd name="adj1" fmla="val 50000"/>
                <a:gd name="adj2" fmla="val 2375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9711" name="AutoShape 12"/>
            <p:cNvSpPr>
              <a:spLocks noChangeArrowheads="1"/>
            </p:cNvSpPr>
            <p:nvPr/>
          </p:nvSpPr>
          <p:spPr bwMode="auto">
            <a:xfrm>
              <a:off x="5715000" y="4038600"/>
              <a:ext cx="304800" cy="609600"/>
            </a:xfrm>
            <a:prstGeom prst="upArrow">
              <a:avLst>
                <a:gd name="adj1" fmla="val 50000"/>
                <a:gd name="adj2" fmla="val 500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9712" name="AutoShape 13"/>
            <p:cNvSpPr>
              <a:spLocks noChangeArrowheads="1"/>
            </p:cNvSpPr>
            <p:nvPr/>
          </p:nvSpPr>
          <p:spPr bwMode="auto">
            <a:xfrm>
              <a:off x="5715000" y="2667000"/>
              <a:ext cx="304800" cy="609600"/>
            </a:xfrm>
            <a:prstGeom prst="upArrow">
              <a:avLst>
                <a:gd name="adj1" fmla="val 50000"/>
                <a:gd name="adj2" fmla="val 500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9713" name="AutoShape 14"/>
            <p:cNvSpPr>
              <a:spLocks noChangeArrowheads="1"/>
            </p:cNvSpPr>
            <p:nvPr/>
          </p:nvSpPr>
          <p:spPr bwMode="auto">
            <a:xfrm>
              <a:off x="7086600" y="2667000"/>
              <a:ext cx="304800" cy="609600"/>
            </a:xfrm>
            <a:prstGeom prst="downArrow">
              <a:avLst>
                <a:gd name="adj1" fmla="val 50000"/>
                <a:gd name="adj2" fmla="val 500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9714" name="Rectangle 15"/>
            <p:cNvSpPr>
              <a:spLocks noChangeArrowheads="1"/>
            </p:cNvSpPr>
            <p:nvPr/>
          </p:nvSpPr>
          <p:spPr bwMode="auto">
            <a:xfrm>
              <a:off x="1371600" y="1905000"/>
              <a:ext cx="24384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200"/>
                <a:t>client functions</a:t>
              </a:r>
            </a:p>
          </p:txBody>
        </p:sp>
        <p:sp>
          <p:nvSpPr>
            <p:cNvPr id="29715" name="Rectangle 16"/>
            <p:cNvSpPr>
              <a:spLocks noChangeArrowheads="1"/>
            </p:cNvSpPr>
            <p:nvPr/>
          </p:nvSpPr>
          <p:spPr bwMode="auto">
            <a:xfrm>
              <a:off x="1371600" y="3276600"/>
              <a:ext cx="24384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a:t>client stub</a:t>
              </a:r>
            </a:p>
          </p:txBody>
        </p:sp>
        <p:sp>
          <p:nvSpPr>
            <p:cNvPr id="29716" name="Rectangle 17"/>
            <p:cNvSpPr>
              <a:spLocks noChangeArrowheads="1"/>
            </p:cNvSpPr>
            <p:nvPr/>
          </p:nvSpPr>
          <p:spPr bwMode="auto">
            <a:xfrm>
              <a:off x="1371600" y="4648200"/>
              <a:ext cx="25146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200"/>
                <a:t>network routines</a:t>
              </a:r>
            </a:p>
          </p:txBody>
        </p:sp>
        <p:sp>
          <p:nvSpPr>
            <p:cNvPr id="29717" name="Rectangle 18"/>
            <p:cNvSpPr>
              <a:spLocks noChangeArrowheads="1"/>
            </p:cNvSpPr>
            <p:nvPr/>
          </p:nvSpPr>
          <p:spPr bwMode="auto">
            <a:xfrm>
              <a:off x="5334000" y="1905000"/>
              <a:ext cx="24384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200"/>
                <a:t>server functions</a:t>
              </a:r>
            </a:p>
          </p:txBody>
        </p:sp>
        <p:sp>
          <p:nvSpPr>
            <p:cNvPr id="29718" name="Rectangle 19"/>
            <p:cNvSpPr>
              <a:spLocks noChangeArrowheads="1"/>
            </p:cNvSpPr>
            <p:nvPr/>
          </p:nvSpPr>
          <p:spPr bwMode="auto">
            <a:xfrm>
              <a:off x="5334000" y="3276600"/>
              <a:ext cx="24384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a:t>server stub</a:t>
              </a:r>
              <a:br>
                <a:rPr lang="en-US" altLang="vi-VN"/>
              </a:br>
              <a:r>
                <a:rPr lang="en-US" altLang="vi-VN"/>
                <a:t>(skeleton)</a:t>
              </a:r>
            </a:p>
          </p:txBody>
        </p:sp>
        <p:sp>
          <p:nvSpPr>
            <p:cNvPr id="29719" name="Rectangle 20"/>
            <p:cNvSpPr>
              <a:spLocks noChangeArrowheads="1"/>
            </p:cNvSpPr>
            <p:nvPr/>
          </p:nvSpPr>
          <p:spPr bwMode="auto">
            <a:xfrm>
              <a:off x="5334000" y="4648200"/>
              <a:ext cx="25146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200"/>
                <a:t>network routines</a:t>
              </a:r>
            </a:p>
          </p:txBody>
        </p:sp>
      </p:grpSp>
      <p:sp>
        <p:nvSpPr>
          <p:cNvPr id="29704" name="AutoShape 15"/>
          <p:cNvSpPr>
            <a:spLocks noChangeArrowheads="1"/>
          </p:cNvSpPr>
          <p:nvPr/>
        </p:nvSpPr>
        <p:spPr bwMode="auto">
          <a:xfrm>
            <a:off x="7086600" y="4357688"/>
            <a:ext cx="304800" cy="609600"/>
          </a:xfrm>
          <a:prstGeom prst="downArrow">
            <a:avLst>
              <a:gd name="adj1" fmla="val 50000"/>
              <a:gd name="adj2" fmla="val 500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9705" name="AutoShape 16"/>
          <p:cNvSpPr>
            <a:spLocks noChangeArrowheads="1"/>
          </p:cNvSpPr>
          <p:nvPr/>
        </p:nvSpPr>
        <p:spPr bwMode="auto">
          <a:xfrm flipH="1">
            <a:off x="3987800" y="5395913"/>
            <a:ext cx="1447800" cy="152400"/>
          </a:xfrm>
          <a:prstGeom prst="rightArrow">
            <a:avLst>
              <a:gd name="adj1" fmla="val 50000"/>
              <a:gd name="adj2" fmla="val 2375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9706" name="AutoShape 17"/>
          <p:cNvSpPr>
            <a:spLocks noChangeArrowheads="1"/>
          </p:cNvSpPr>
          <p:nvPr/>
        </p:nvSpPr>
        <p:spPr bwMode="auto">
          <a:xfrm>
            <a:off x="3302000" y="4329113"/>
            <a:ext cx="304800" cy="609600"/>
          </a:xfrm>
          <a:prstGeom prst="upArrow">
            <a:avLst>
              <a:gd name="adj1" fmla="val 50000"/>
              <a:gd name="adj2" fmla="val 500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644842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Text Box 6"/>
          <p:cNvSpPr txBox="1">
            <a:spLocks noChangeArrowheads="1"/>
          </p:cNvSpPr>
          <p:nvPr/>
        </p:nvSpPr>
        <p:spPr bwMode="auto">
          <a:xfrm>
            <a:off x="485775" y="64770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30724"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Các chức năng của Stub </a:t>
            </a:r>
          </a:p>
        </p:txBody>
      </p:sp>
      <p:sp>
        <p:nvSpPr>
          <p:cNvPr id="30725" name="Text Box 4"/>
          <p:cNvSpPr txBox="1">
            <a:spLocks noChangeArrowheads="1"/>
          </p:cNvSpPr>
          <p:nvPr/>
        </p:nvSpPr>
        <p:spPr bwMode="auto">
          <a:xfrm>
            <a:off x="304800" y="1601788"/>
            <a:ext cx="845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lvl="1" algn="l"/>
            <a:r>
              <a:rPr lang="en-US" altLang="vi-VN" sz="2400"/>
              <a:t>10. Mở gói trả về, trả về kết quả cho Client</a:t>
            </a:r>
            <a:endParaRPr lang="en-US" altLang="vi-VN" sz="2400" b="1"/>
          </a:p>
        </p:txBody>
      </p:sp>
      <p:sp>
        <p:nvSpPr>
          <p:cNvPr id="30726"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RPC (Remote Procedure Call)</a:t>
            </a:r>
          </a:p>
        </p:txBody>
      </p:sp>
      <p:grpSp>
        <p:nvGrpSpPr>
          <p:cNvPr id="30727" name="Group 7"/>
          <p:cNvGrpSpPr>
            <a:grpSpLocks/>
          </p:cNvGrpSpPr>
          <p:nvPr/>
        </p:nvGrpSpPr>
        <p:grpSpPr bwMode="auto">
          <a:xfrm>
            <a:off x="1295400" y="2057400"/>
            <a:ext cx="6781800" cy="4424363"/>
            <a:chOff x="1143000" y="1600200"/>
            <a:chExt cx="6858000" cy="4662488"/>
          </a:xfrm>
        </p:grpSpPr>
        <p:grpSp>
          <p:nvGrpSpPr>
            <p:cNvPr id="30732" name="Group 2"/>
            <p:cNvGrpSpPr>
              <a:grpSpLocks/>
            </p:cNvGrpSpPr>
            <p:nvPr/>
          </p:nvGrpSpPr>
          <p:grpSpPr bwMode="auto">
            <a:xfrm>
              <a:off x="1143000" y="1600200"/>
              <a:ext cx="6858000" cy="4662488"/>
              <a:chOff x="816" y="912"/>
              <a:chExt cx="4320" cy="2937"/>
            </a:xfrm>
          </p:grpSpPr>
          <p:sp>
            <p:nvSpPr>
              <p:cNvPr id="30745" name="AutoShape 3"/>
              <p:cNvSpPr>
                <a:spLocks noChangeArrowheads="1"/>
              </p:cNvSpPr>
              <p:nvPr/>
            </p:nvSpPr>
            <p:spPr bwMode="auto">
              <a:xfrm>
                <a:off x="3312" y="912"/>
                <a:ext cx="1824" cy="2640"/>
              </a:xfrm>
              <a:prstGeom prst="roundRect">
                <a:avLst>
                  <a:gd name="adj" fmla="val 16667"/>
                </a:avLst>
              </a:prstGeom>
              <a:solidFill>
                <a:srgbClr val="FFCCFF"/>
              </a:solidFill>
              <a:ln w="25400">
                <a:solidFill>
                  <a:schemeClr val="tx1"/>
                </a:solidFill>
                <a:round/>
                <a:headEnd/>
                <a:tailEnd type="none" w="lg" len="lg"/>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30746" name="AutoShape 4"/>
              <p:cNvSpPr>
                <a:spLocks noChangeArrowheads="1"/>
              </p:cNvSpPr>
              <p:nvPr/>
            </p:nvSpPr>
            <p:spPr bwMode="auto">
              <a:xfrm>
                <a:off x="816" y="912"/>
                <a:ext cx="1824" cy="2640"/>
              </a:xfrm>
              <a:prstGeom prst="roundRect">
                <a:avLst>
                  <a:gd name="adj" fmla="val 16667"/>
                </a:avLst>
              </a:prstGeom>
              <a:solidFill>
                <a:srgbClr val="FFCCFF"/>
              </a:solidFill>
              <a:ln w="25400">
                <a:solidFill>
                  <a:schemeClr val="tx1"/>
                </a:solidFill>
                <a:round/>
                <a:headEnd/>
                <a:tailEnd type="none" w="lg" len="lg"/>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30747" name="Text Box 5"/>
              <p:cNvSpPr txBox="1">
                <a:spLocks noChangeArrowheads="1"/>
              </p:cNvSpPr>
              <p:nvPr/>
            </p:nvSpPr>
            <p:spPr bwMode="auto">
              <a:xfrm>
                <a:off x="1391" y="3561"/>
                <a:ext cx="6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400">
                    <a:latin typeface="Comic Sans MS" panose="030F0702030302020204" pitchFamily="66" charset="0"/>
                    <a:ea typeface="ＭＳ Ｐゴシック" panose="020B0600070205080204" pitchFamily="34" charset="-128"/>
                  </a:rPr>
                  <a:t>client</a:t>
                </a:r>
              </a:p>
            </p:txBody>
          </p:sp>
          <p:sp>
            <p:nvSpPr>
              <p:cNvPr id="30748" name="Text Box 6"/>
              <p:cNvSpPr txBox="1">
                <a:spLocks noChangeArrowheads="1"/>
              </p:cNvSpPr>
              <p:nvPr/>
            </p:nvSpPr>
            <p:spPr bwMode="auto">
              <a:xfrm>
                <a:off x="3904" y="3561"/>
                <a:ext cx="6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400">
                    <a:latin typeface="Comic Sans MS" panose="030F0702030302020204" pitchFamily="66" charset="0"/>
                    <a:ea typeface="ＭＳ Ｐゴシック" panose="020B0600070205080204" pitchFamily="34" charset="-128"/>
                  </a:rPr>
                  <a:t>server</a:t>
                </a:r>
              </a:p>
            </p:txBody>
          </p:sp>
        </p:grpSp>
        <p:sp>
          <p:nvSpPr>
            <p:cNvPr id="30733" name="AutoShape 9"/>
            <p:cNvSpPr>
              <a:spLocks noChangeArrowheads="1"/>
            </p:cNvSpPr>
            <p:nvPr/>
          </p:nvSpPr>
          <p:spPr bwMode="auto">
            <a:xfrm>
              <a:off x="1752600" y="2667000"/>
              <a:ext cx="304800" cy="609600"/>
            </a:xfrm>
            <a:prstGeom prst="downArrow">
              <a:avLst>
                <a:gd name="adj1" fmla="val 50000"/>
                <a:gd name="adj2" fmla="val 500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30734" name="AutoShape 10"/>
            <p:cNvSpPr>
              <a:spLocks noChangeArrowheads="1"/>
            </p:cNvSpPr>
            <p:nvPr/>
          </p:nvSpPr>
          <p:spPr bwMode="auto">
            <a:xfrm>
              <a:off x="1752600" y="4038600"/>
              <a:ext cx="304800" cy="609600"/>
            </a:xfrm>
            <a:prstGeom prst="downArrow">
              <a:avLst>
                <a:gd name="adj1" fmla="val 50000"/>
                <a:gd name="adj2" fmla="val 500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30735" name="AutoShape 11"/>
            <p:cNvSpPr>
              <a:spLocks noChangeArrowheads="1"/>
            </p:cNvSpPr>
            <p:nvPr/>
          </p:nvSpPr>
          <p:spPr bwMode="auto">
            <a:xfrm>
              <a:off x="3886200" y="4800600"/>
              <a:ext cx="1447800" cy="152400"/>
            </a:xfrm>
            <a:prstGeom prst="rightArrow">
              <a:avLst>
                <a:gd name="adj1" fmla="val 50000"/>
                <a:gd name="adj2" fmla="val 2375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30736" name="AutoShape 12"/>
            <p:cNvSpPr>
              <a:spLocks noChangeArrowheads="1"/>
            </p:cNvSpPr>
            <p:nvPr/>
          </p:nvSpPr>
          <p:spPr bwMode="auto">
            <a:xfrm>
              <a:off x="5715000" y="4038600"/>
              <a:ext cx="304800" cy="609600"/>
            </a:xfrm>
            <a:prstGeom prst="upArrow">
              <a:avLst>
                <a:gd name="adj1" fmla="val 50000"/>
                <a:gd name="adj2" fmla="val 500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30737" name="AutoShape 13"/>
            <p:cNvSpPr>
              <a:spLocks noChangeArrowheads="1"/>
            </p:cNvSpPr>
            <p:nvPr/>
          </p:nvSpPr>
          <p:spPr bwMode="auto">
            <a:xfrm>
              <a:off x="5715000" y="2667000"/>
              <a:ext cx="304800" cy="609600"/>
            </a:xfrm>
            <a:prstGeom prst="upArrow">
              <a:avLst>
                <a:gd name="adj1" fmla="val 50000"/>
                <a:gd name="adj2" fmla="val 500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30738" name="AutoShape 14"/>
            <p:cNvSpPr>
              <a:spLocks noChangeArrowheads="1"/>
            </p:cNvSpPr>
            <p:nvPr/>
          </p:nvSpPr>
          <p:spPr bwMode="auto">
            <a:xfrm>
              <a:off x="7086600" y="2667000"/>
              <a:ext cx="304800" cy="609600"/>
            </a:xfrm>
            <a:prstGeom prst="downArrow">
              <a:avLst>
                <a:gd name="adj1" fmla="val 50000"/>
                <a:gd name="adj2" fmla="val 500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30739" name="Rectangle 15"/>
            <p:cNvSpPr>
              <a:spLocks noChangeArrowheads="1"/>
            </p:cNvSpPr>
            <p:nvPr/>
          </p:nvSpPr>
          <p:spPr bwMode="auto">
            <a:xfrm>
              <a:off x="1371600" y="1905000"/>
              <a:ext cx="24384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200"/>
                <a:t>client functions</a:t>
              </a:r>
            </a:p>
          </p:txBody>
        </p:sp>
        <p:sp>
          <p:nvSpPr>
            <p:cNvPr id="30740" name="Rectangle 16"/>
            <p:cNvSpPr>
              <a:spLocks noChangeArrowheads="1"/>
            </p:cNvSpPr>
            <p:nvPr/>
          </p:nvSpPr>
          <p:spPr bwMode="auto">
            <a:xfrm>
              <a:off x="1371600" y="3276600"/>
              <a:ext cx="24384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a:t>client stub</a:t>
              </a:r>
            </a:p>
          </p:txBody>
        </p:sp>
        <p:sp>
          <p:nvSpPr>
            <p:cNvPr id="30741" name="Rectangle 17"/>
            <p:cNvSpPr>
              <a:spLocks noChangeArrowheads="1"/>
            </p:cNvSpPr>
            <p:nvPr/>
          </p:nvSpPr>
          <p:spPr bwMode="auto">
            <a:xfrm>
              <a:off x="1371600" y="4648200"/>
              <a:ext cx="25146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200"/>
                <a:t>network routines</a:t>
              </a:r>
            </a:p>
          </p:txBody>
        </p:sp>
        <p:sp>
          <p:nvSpPr>
            <p:cNvPr id="30742" name="Rectangle 18"/>
            <p:cNvSpPr>
              <a:spLocks noChangeArrowheads="1"/>
            </p:cNvSpPr>
            <p:nvPr/>
          </p:nvSpPr>
          <p:spPr bwMode="auto">
            <a:xfrm>
              <a:off x="5334000" y="1905000"/>
              <a:ext cx="24384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200"/>
                <a:t>server functions</a:t>
              </a:r>
            </a:p>
          </p:txBody>
        </p:sp>
        <p:sp>
          <p:nvSpPr>
            <p:cNvPr id="30743" name="Rectangle 19"/>
            <p:cNvSpPr>
              <a:spLocks noChangeArrowheads="1"/>
            </p:cNvSpPr>
            <p:nvPr/>
          </p:nvSpPr>
          <p:spPr bwMode="auto">
            <a:xfrm>
              <a:off x="5334000" y="3276600"/>
              <a:ext cx="24384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a:t>server stub</a:t>
              </a:r>
              <a:br>
                <a:rPr lang="en-US" altLang="vi-VN"/>
              </a:br>
              <a:r>
                <a:rPr lang="en-US" altLang="vi-VN"/>
                <a:t>(skeleton)</a:t>
              </a:r>
            </a:p>
          </p:txBody>
        </p:sp>
        <p:sp>
          <p:nvSpPr>
            <p:cNvPr id="30744" name="Rectangle 20"/>
            <p:cNvSpPr>
              <a:spLocks noChangeArrowheads="1"/>
            </p:cNvSpPr>
            <p:nvPr/>
          </p:nvSpPr>
          <p:spPr bwMode="auto">
            <a:xfrm>
              <a:off x="5334000" y="4648200"/>
              <a:ext cx="2514600" cy="762000"/>
            </a:xfrm>
            <a:prstGeom prst="rect">
              <a:avLst/>
            </a:prstGeom>
            <a:solidFill>
              <a:srgbClr val="F0F296"/>
            </a:solidFill>
            <a:ln w="25400">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200"/>
                <a:t>network routines</a:t>
              </a:r>
            </a:p>
          </p:txBody>
        </p:sp>
      </p:grpSp>
      <p:sp>
        <p:nvSpPr>
          <p:cNvPr id="30728" name="AutoShape 15"/>
          <p:cNvSpPr>
            <a:spLocks noChangeArrowheads="1"/>
          </p:cNvSpPr>
          <p:nvPr/>
        </p:nvSpPr>
        <p:spPr bwMode="auto">
          <a:xfrm>
            <a:off x="7086600" y="4357688"/>
            <a:ext cx="304800" cy="609600"/>
          </a:xfrm>
          <a:prstGeom prst="downArrow">
            <a:avLst>
              <a:gd name="adj1" fmla="val 50000"/>
              <a:gd name="adj2" fmla="val 500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30729" name="AutoShape 16"/>
          <p:cNvSpPr>
            <a:spLocks noChangeArrowheads="1"/>
          </p:cNvSpPr>
          <p:nvPr/>
        </p:nvSpPr>
        <p:spPr bwMode="auto">
          <a:xfrm flipH="1">
            <a:off x="3987800" y="5395913"/>
            <a:ext cx="1447800" cy="152400"/>
          </a:xfrm>
          <a:prstGeom prst="rightArrow">
            <a:avLst>
              <a:gd name="adj1" fmla="val 50000"/>
              <a:gd name="adj2" fmla="val 2375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30730" name="AutoShape 17"/>
          <p:cNvSpPr>
            <a:spLocks noChangeArrowheads="1"/>
          </p:cNvSpPr>
          <p:nvPr/>
        </p:nvSpPr>
        <p:spPr bwMode="auto">
          <a:xfrm>
            <a:off x="3302000" y="4329113"/>
            <a:ext cx="304800" cy="609600"/>
          </a:xfrm>
          <a:prstGeom prst="upArrow">
            <a:avLst>
              <a:gd name="adj1" fmla="val 50000"/>
              <a:gd name="adj2" fmla="val 500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30731" name="AutoShape 18"/>
          <p:cNvSpPr>
            <a:spLocks noChangeArrowheads="1"/>
          </p:cNvSpPr>
          <p:nvPr/>
        </p:nvSpPr>
        <p:spPr bwMode="auto">
          <a:xfrm>
            <a:off x="3276600" y="3033713"/>
            <a:ext cx="304800" cy="609600"/>
          </a:xfrm>
          <a:prstGeom prst="upArrow">
            <a:avLst>
              <a:gd name="adj1" fmla="val 50000"/>
              <a:gd name="adj2" fmla="val 50000"/>
            </a:avLst>
          </a:prstGeom>
          <a:solidFill>
            <a:srgbClr val="99FFCC"/>
          </a:solidFill>
          <a:ln w="25400">
            <a:solidFill>
              <a:schemeClr val="tx1"/>
            </a:solidFill>
            <a:miter lim="800000"/>
            <a:headEnd/>
            <a:tailEnd type="none" w="lg" len="lg"/>
          </a:ln>
          <a:effectLst>
            <a:outerShdw dist="35921" dir="2700000" algn="ctr" rotWithShape="0">
              <a:schemeClr val="bg2"/>
            </a:outerShdw>
          </a:effec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3174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31748" name="Text Box 4"/>
          <p:cNvSpPr txBox="1">
            <a:spLocks noChangeArrowheads="1"/>
          </p:cNvSpPr>
          <p:nvPr/>
        </p:nvSpPr>
        <p:spPr bwMode="auto">
          <a:xfrm>
            <a:off x="304800" y="1601788"/>
            <a:ext cx="84582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buFont typeface="Arial" panose="020B0604020202020204" pitchFamily="34" charset="0"/>
              <a:buChar char="•"/>
            </a:pPr>
            <a:r>
              <a:rPr lang="en-US" altLang="vi-VN" sz="2400" dirty="0" err="1"/>
              <a:t>Hỗ</a:t>
            </a:r>
            <a:r>
              <a:rPr lang="en-US" altLang="vi-VN" sz="2400" dirty="0"/>
              <a:t> </a:t>
            </a:r>
            <a:r>
              <a:rPr lang="en-US" altLang="vi-VN" sz="2400" dirty="0" err="1"/>
              <a:t>trợ</a:t>
            </a:r>
            <a:r>
              <a:rPr lang="en-US" altLang="vi-VN" sz="2400" dirty="0"/>
              <a:t> </a:t>
            </a:r>
            <a:r>
              <a:rPr lang="en-US" altLang="vi-VN" sz="2400" dirty="0" err="1"/>
              <a:t>thủ</a:t>
            </a:r>
            <a:r>
              <a:rPr lang="en-US" altLang="vi-VN" sz="2400" dirty="0"/>
              <a:t> </a:t>
            </a:r>
            <a:r>
              <a:rPr lang="en-US" altLang="vi-VN" sz="2400" dirty="0" err="1"/>
              <a:t>gọi</a:t>
            </a:r>
            <a:r>
              <a:rPr lang="en-US" altLang="vi-VN" sz="2400" dirty="0"/>
              <a:t> </a:t>
            </a:r>
            <a:r>
              <a:rPr lang="en-US" altLang="vi-VN" sz="2400" dirty="0" err="1"/>
              <a:t>giao</a:t>
            </a:r>
            <a:r>
              <a:rPr lang="en-US" altLang="vi-VN" sz="2400" dirty="0"/>
              <a:t> </a:t>
            </a:r>
            <a:r>
              <a:rPr lang="en-US" altLang="vi-VN" sz="2400" dirty="0" err="1"/>
              <a:t>tiếp</a:t>
            </a:r>
            <a:endParaRPr lang="en-US" altLang="vi-VN" sz="2400" dirty="0"/>
          </a:p>
          <a:p>
            <a:pPr algn="l">
              <a:buFont typeface="Arial" panose="020B0604020202020204" pitchFamily="34" charset="0"/>
              <a:buChar char="•"/>
            </a:pPr>
            <a:r>
              <a:rPr lang="vi-VN" altLang="vi-VN" sz="2400" dirty="0"/>
              <a:t>Viết các ứng dụng được đơn giản hóa</a:t>
            </a:r>
            <a:endParaRPr lang="en-US" altLang="vi-VN" sz="2400" dirty="0"/>
          </a:p>
          <a:p>
            <a:pPr algn="l">
              <a:buFont typeface="Arial" panose="020B0604020202020204" pitchFamily="34" charset="0"/>
              <a:buChar char="•"/>
            </a:pPr>
            <a:r>
              <a:rPr lang="en-US" altLang="vi-VN" sz="2400" dirty="0"/>
              <a:t>  - </a:t>
            </a:r>
            <a:r>
              <a:rPr lang="vi-VN" altLang="vi-VN" sz="2400" dirty="0"/>
              <a:t>RPC ẩn tất cả các mã mạng vào chức năng stub</a:t>
            </a:r>
            <a:br>
              <a:rPr lang="vi-VN" altLang="vi-VN" sz="2400" dirty="0"/>
            </a:br>
            <a:r>
              <a:rPr lang="en-US" altLang="vi-VN" sz="2400" dirty="0">
                <a:sym typeface="Wingdings" panose="05000000000000000000" pitchFamily="2" charset="2"/>
              </a:rPr>
              <a:t> </a:t>
            </a:r>
            <a:r>
              <a:rPr lang="vi-VN" altLang="vi-VN" sz="2400" dirty="0"/>
              <a:t>Lập trình ứng dụng sẽ không phải lo lắng về chi tiết</a:t>
            </a:r>
            <a:r>
              <a:rPr lang="en-US" altLang="vi-VN" sz="2400" dirty="0"/>
              <a:t> </a:t>
            </a:r>
            <a:r>
              <a:rPr lang="en-US" altLang="vi-VN" sz="2400" dirty="0" err="1"/>
              <a:t>như</a:t>
            </a:r>
            <a:r>
              <a:rPr lang="en-US" altLang="vi-VN" sz="2400" dirty="0"/>
              <a:t> </a:t>
            </a:r>
            <a:r>
              <a:rPr lang="en-US" altLang="vi-VN" sz="2400" dirty="0" err="1" smtClean="0"/>
              <a:t>là</a:t>
            </a:r>
            <a:r>
              <a:rPr lang="en-US" altLang="vi-VN" sz="2400" dirty="0" smtClean="0"/>
              <a:t>:</a:t>
            </a:r>
            <a:r>
              <a:rPr lang="vi-VN" altLang="vi-VN" sz="2400" dirty="0"/>
              <a:t/>
            </a:r>
            <a:br>
              <a:rPr lang="vi-VN" altLang="vi-VN" sz="2400" dirty="0"/>
            </a:br>
            <a:r>
              <a:rPr lang="en-US" altLang="vi-VN" sz="2400" dirty="0"/>
              <a:t>     </a:t>
            </a:r>
            <a:r>
              <a:rPr lang="vi-VN" altLang="vi-VN" sz="2400" dirty="0"/>
              <a:t>+ </a:t>
            </a:r>
            <a:r>
              <a:rPr lang="en-US" altLang="vi-VN" sz="2400" dirty="0"/>
              <a:t>Socket</a:t>
            </a:r>
            <a:r>
              <a:rPr lang="vi-VN" altLang="vi-VN" sz="2400" dirty="0"/>
              <a:t>, cổng, </a:t>
            </a:r>
            <a:r>
              <a:rPr lang="en-US" altLang="vi-VN" sz="2400" dirty="0" err="1"/>
              <a:t>thứ</a:t>
            </a:r>
            <a:r>
              <a:rPr lang="en-US" altLang="vi-VN" sz="2400" dirty="0"/>
              <a:t> </a:t>
            </a:r>
            <a:r>
              <a:rPr lang="en-US" altLang="vi-VN" sz="2400" dirty="0" err="1"/>
              <a:t>tự</a:t>
            </a:r>
            <a:r>
              <a:rPr lang="en-US" altLang="vi-VN" sz="2400" dirty="0"/>
              <a:t> bytes </a:t>
            </a:r>
          </a:p>
          <a:p>
            <a:pPr algn="l">
              <a:buFont typeface="Arial" panose="020B0604020202020204" pitchFamily="34" charset="0"/>
              <a:buChar char="•"/>
            </a:pPr>
            <a:r>
              <a:rPr lang="vi-VN" altLang="vi-VN" sz="2400" dirty="0"/>
              <a:t>RPC</a:t>
            </a:r>
            <a:r>
              <a:rPr lang="en-US" altLang="vi-VN" sz="2400" dirty="0"/>
              <a:t> </a:t>
            </a:r>
            <a:r>
              <a:rPr lang="en-US" altLang="vi-VN" sz="2400" dirty="0" err="1"/>
              <a:t>hoạt</a:t>
            </a:r>
            <a:r>
              <a:rPr lang="en-US" altLang="vi-VN" sz="2400" dirty="0"/>
              <a:t> </a:t>
            </a:r>
            <a:r>
              <a:rPr lang="en-US" altLang="vi-VN" sz="2400" dirty="0" err="1"/>
              <a:t>động</a:t>
            </a:r>
            <a:r>
              <a:rPr lang="en-US" altLang="vi-VN" sz="2400" dirty="0"/>
              <a:t> ở </a:t>
            </a:r>
            <a:r>
              <a:rPr lang="en-US" altLang="vi-VN" sz="2400" dirty="0" err="1"/>
              <a:t>tầng</a:t>
            </a:r>
            <a:r>
              <a:rPr lang="en-US" altLang="vi-VN" sz="2400" dirty="0"/>
              <a:t> </a:t>
            </a:r>
            <a:r>
              <a:rPr lang="en-US" altLang="vi-VN" sz="2400" dirty="0">
                <a:ea typeface="ＭＳ Ｐゴシック" panose="020B0600070205080204" pitchFamily="34" charset="-128"/>
              </a:rPr>
              <a:t>presentation </a:t>
            </a:r>
            <a:r>
              <a:rPr lang="en-US" altLang="vi-VN" sz="2400" dirty="0" err="1"/>
              <a:t>trong</a:t>
            </a:r>
            <a:r>
              <a:rPr lang="en-US" altLang="vi-VN" sz="2400" dirty="0"/>
              <a:t> </a:t>
            </a:r>
            <a:r>
              <a:rPr lang="en-US" altLang="vi-VN" sz="2400" dirty="0" err="1"/>
              <a:t>mô</a:t>
            </a:r>
            <a:r>
              <a:rPr lang="en-US" altLang="vi-VN" sz="2400" dirty="0"/>
              <a:t> </a:t>
            </a:r>
            <a:r>
              <a:rPr lang="en-US" altLang="vi-VN" sz="2400" dirty="0" err="1"/>
              <a:t>hình</a:t>
            </a:r>
            <a:r>
              <a:rPr lang="en-US" altLang="vi-VN" sz="2400" dirty="0"/>
              <a:t> OSI</a:t>
            </a:r>
            <a:endParaRPr lang="it-IT" altLang="vi-VN" sz="2400" b="1" dirty="0"/>
          </a:p>
        </p:txBody>
      </p:sp>
      <p:sp>
        <p:nvSpPr>
          <p:cNvPr id="31749"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Lợi ích RPC</a:t>
            </a:r>
          </a:p>
        </p:txBody>
      </p:sp>
      <p:sp>
        <p:nvSpPr>
          <p:cNvPr id="31750"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RPC (Remote Procedure Call)</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8" name="Text Box 4"/>
          <p:cNvSpPr txBox="1">
            <a:spLocks noChangeArrowheads="1"/>
          </p:cNvSpPr>
          <p:nvPr/>
        </p:nvSpPr>
        <p:spPr bwMode="auto">
          <a:xfrm>
            <a:off x="304800" y="1601788"/>
            <a:ext cx="84582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marL="115888" indent="-115888" algn="just">
              <a:buFont typeface="Arial" pitchFamily="34" charset="0"/>
              <a:buChar char="•"/>
              <a:defRPr/>
            </a:pPr>
            <a:r>
              <a:rPr lang="en-US" sz="2400" b="1" dirty="0" smtClean="0"/>
              <a:t> </a:t>
            </a:r>
            <a:r>
              <a:rPr lang="en-US" sz="2400" b="1" dirty="0" err="1" smtClean="0"/>
              <a:t>Lời</a:t>
            </a:r>
            <a:r>
              <a:rPr lang="en-US" sz="2400" b="1" dirty="0" smtClean="0"/>
              <a:t> </a:t>
            </a:r>
            <a:r>
              <a:rPr lang="en-US" sz="2400" b="1" dirty="0" err="1" smtClean="0"/>
              <a:t>goi</a:t>
            </a:r>
            <a:r>
              <a:rPr lang="en-US" sz="2400" b="1" dirty="0" smtClean="0"/>
              <a:t> </a:t>
            </a:r>
            <a:r>
              <a:rPr lang="en-US" sz="2400" b="1" dirty="0" err="1" smtClean="0"/>
              <a:t>thủ</a:t>
            </a:r>
            <a:r>
              <a:rPr lang="en-US" sz="2400" b="1" dirty="0" smtClean="0"/>
              <a:t> </a:t>
            </a:r>
            <a:r>
              <a:rPr lang="en-US" sz="2400" b="1" dirty="0" err="1" smtClean="0"/>
              <a:t>tục</a:t>
            </a:r>
            <a:r>
              <a:rPr lang="en-US" sz="2400" b="1" dirty="0" smtClean="0"/>
              <a:t> (</a:t>
            </a:r>
            <a:r>
              <a:rPr lang="en-US" sz="2400" b="1" dirty="0">
                <a:latin typeface="Times New Roman" pitchFamily="18" charset="0"/>
                <a:cs typeface="Times New Roman" pitchFamily="18" charset="0"/>
              </a:rPr>
              <a:t>Procedure Call</a:t>
            </a:r>
            <a:r>
              <a:rPr lang="en-US" sz="2400" b="1" dirty="0" smtClean="0"/>
              <a:t>)</a:t>
            </a:r>
          </a:p>
          <a:p>
            <a:pPr algn="just">
              <a:defRPr/>
            </a:pPr>
            <a:r>
              <a:rPr lang="en-US" sz="2400" dirty="0"/>
              <a:t> </a:t>
            </a:r>
            <a:r>
              <a:rPr lang="en-US" sz="2400" dirty="0" smtClean="0"/>
              <a:t> - </a:t>
            </a:r>
            <a:r>
              <a:rPr lang="en-US" sz="2400" dirty="0" err="1">
                <a:ea typeface="ＭＳ Ｐゴシック" pitchFamily="34" charset="-128"/>
              </a:rPr>
              <a:t>Hầu</a:t>
            </a:r>
            <a:r>
              <a:rPr lang="en-US" sz="2400" dirty="0">
                <a:ea typeface="ＭＳ Ｐゴシック" pitchFamily="34" charset="-128"/>
              </a:rPr>
              <a:t> </a:t>
            </a:r>
            <a:r>
              <a:rPr lang="en-US" sz="2400" dirty="0" err="1">
                <a:ea typeface="ＭＳ Ｐゴシック" pitchFamily="34" charset="-128"/>
              </a:rPr>
              <a:t>hết</a:t>
            </a:r>
            <a:r>
              <a:rPr lang="en-US" sz="2400" dirty="0">
                <a:ea typeface="ＭＳ Ｐゴシック" pitchFamily="34" charset="-128"/>
              </a:rPr>
              <a:t> </a:t>
            </a:r>
            <a:r>
              <a:rPr lang="en-US" sz="2400" dirty="0" err="1">
                <a:ea typeface="ＭＳ Ｐゴシック" pitchFamily="34" charset="-128"/>
              </a:rPr>
              <a:t>các</a:t>
            </a:r>
            <a:r>
              <a:rPr lang="en-US" sz="2400" dirty="0">
                <a:ea typeface="ＭＳ Ｐゴシック" pitchFamily="34" charset="-128"/>
              </a:rPr>
              <a:t> </a:t>
            </a:r>
            <a:r>
              <a:rPr lang="en-US" sz="2400" dirty="0" err="1">
                <a:ea typeface="ＭＳ Ｐゴシック" pitchFamily="34" charset="-128"/>
              </a:rPr>
              <a:t>ngôn</a:t>
            </a:r>
            <a:r>
              <a:rPr lang="en-US" sz="2400" dirty="0">
                <a:ea typeface="ＭＳ Ｐゴシック" pitchFamily="34" charset="-128"/>
              </a:rPr>
              <a:t> </a:t>
            </a:r>
            <a:r>
              <a:rPr lang="en-US" sz="2400" dirty="0" err="1">
                <a:ea typeface="ＭＳ Ｐゴシック" pitchFamily="34" charset="-128"/>
              </a:rPr>
              <a:t>ngữ</a:t>
            </a:r>
            <a:r>
              <a:rPr lang="en-US" sz="2400" dirty="0">
                <a:ea typeface="ＭＳ Ｐゴシック" pitchFamily="34" charset="-128"/>
              </a:rPr>
              <a:t> </a:t>
            </a:r>
            <a:r>
              <a:rPr lang="en-US" sz="2400" dirty="0" err="1">
                <a:ea typeface="ＭＳ Ｐゴシック" pitchFamily="34" charset="-128"/>
              </a:rPr>
              <a:t>lập</a:t>
            </a:r>
            <a:r>
              <a:rPr lang="en-US" sz="2400" dirty="0">
                <a:ea typeface="ＭＳ Ｐゴシック" pitchFamily="34" charset="-128"/>
              </a:rPr>
              <a:t> </a:t>
            </a:r>
            <a:r>
              <a:rPr lang="en-US" sz="2400" dirty="0" err="1">
                <a:ea typeface="ＭＳ Ｐゴシック" pitchFamily="34" charset="-128"/>
              </a:rPr>
              <a:t>trình</a:t>
            </a:r>
            <a:r>
              <a:rPr lang="en-US" sz="2400" dirty="0">
                <a:ea typeface="ＭＳ Ｐゴシック" pitchFamily="34" charset="-128"/>
              </a:rPr>
              <a:t> (C, </a:t>
            </a:r>
            <a:r>
              <a:rPr lang="en-US" sz="2400" dirty="0" smtClean="0">
                <a:ea typeface="ＭＳ Ｐゴシック" pitchFamily="34" charset="-128"/>
              </a:rPr>
              <a:t>C++, C#, Java, Pascal </a:t>
            </a:r>
            <a:r>
              <a:rPr lang="en-US" sz="2400" dirty="0">
                <a:ea typeface="ＭＳ Ｐゴシック" pitchFamily="34" charset="-128"/>
              </a:rPr>
              <a:t>...) </a:t>
            </a:r>
            <a:r>
              <a:rPr lang="en-US" sz="2400" dirty="0" err="1">
                <a:ea typeface="ＭＳ Ｐゴシック" pitchFamily="34" charset="-128"/>
              </a:rPr>
              <a:t>không</a:t>
            </a:r>
            <a:r>
              <a:rPr lang="en-US" sz="2400" dirty="0">
                <a:ea typeface="ＭＳ Ｐゴシック" pitchFamily="34" charset="-128"/>
              </a:rPr>
              <a:t> </a:t>
            </a:r>
            <a:r>
              <a:rPr lang="en-US" sz="2400" dirty="0" err="1">
                <a:ea typeface="ＭＳ Ｐゴシック" pitchFamily="34" charset="-128"/>
              </a:rPr>
              <a:t>có</a:t>
            </a:r>
            <a:r>
              <a:rPr lang="en-US" sz="2400" dirty="0">
                <a:ea typeface="ＭＳ Ｐゴシック" pitchFamily="34" charset="-128"/>
              </a:rPr>
              <a:t> </a:t>
            </a:r>
            <a:r>
              <a:rPr lang="en-US" sz="2400" dirty="0" err="1" smtClean="0">
                <a:ea typeface="ＭＳ Ｐゴシック" pitchFamily="34" charset="-128"/>
              </a:rPr>
              <a:t>khái</a:t>
            </a:r>
            <a:r>
              <a:rPr lang="en-US" sz="2400" dirty="0" smtClean="0">
                <a:ea typeface="ＭＳ Ｐゴシック" pitchFamily="34" charset="-128"/>
              </a:rPr>
              <a:t> </a:t>
            </a:r>
            <a:r>
              <a:rPr lang="en-US" sz="2400" dirty="0" err="1">
                <a:ea typeface="ＭＳ Ｐゴシック" pitchFamily="34" charset="-128"/>
              </a:rPr>
              <a:t>niệm</a:t>
            </a:r>
            <a:r>
              <a:rPr lang="en-US" sz="2400" dirty="0">
                <a:ea typeface="ＭＳ Ｐゴシック" pitchFamily="34" charset="-128"/>
              </a:rPr>
              <a:t> </a:t>
            </a:r>
            <a:r>
              <a:rPr lang="en-US" sz="2400" dirty="0" err="1">
                <a:ea typeface="ＭＳ Ｐゴシック" pitchFamily="34" charset="-128"/>
              </a:rPr>
              <a:t>về</a:t>
            </a:r>
            <a:r>
              <a:rPr lang="en-US" sz="2400" dirty="0">
                <a:ea typeface="ＭＳ Ｐゴシック" pitchFamily="34" charset="-128"/>
              </a:rPr>
              <a:t> </a:t>
            </a:r>
            <a:r>
              <a:rPr lang="en-US" sz="2400" dirty="0" err="1">
                <a:ea typeface="ＭＳ Ｐゴシック" pitchFamily="34" charset="-128"/>
              </a:rPr>
              <a:t>các</a:t>
            </a:r>
            <a:r>
              <a:rPr lang="en-US" sz="2400" dirty="0">
                <a:ea typeface="ＭＳ Ｐゴシック" pitchFamily="34" charset="-128"/>
              </a:rPr>
              <a:t> </a:t>
            </a:r>
            <a:r>
              <a:rPr lang="en-US" sz="2400" dirty="0" err="1">
                <a:ea typeface="ＭＳ Ｐゴシック" pitchFamily="34" charset="-128"/>
              </a:rPr>
              <a:t>cuộc</a:t>
            </a:r>
            <a:r>
              <a:rPr lang="en-US" sz="2400" dirty="0">
                <a:ea typeface="ＭＳ Ｐゴシック" pitchFamily="34" charset="-128"/>
              </a:rPr>
              <a:t> </a:t>
            </a:r>
            <a:r>
              <a:rPr lang="en-US" sz="2400" dirty="0" err="1">
                <a:ea typeface="ＭＳ Ｐゴシック" pitchFamily="34" charset="-128"/>
              </a:rPr>
              <a:t>gọi</a:t>
            </a:r>
            <a:r>
              <a:rPr lang="en-US" sz="2400" dirty="0">
                <a:ea typeface="ＭＳ Ｐゴシック" pitchFamily="34" charset="-128"/>
              </a:rPr>
              <a:t> </a:t>
            </a:r>
            <a:r>
              <a:rPr lang="en-US" sz="2400" dirty="0" err="1">
                <a:ea typeface="ＭＳ Ｐゴシック" pitchFamily="34" charset="-128"/>
              </a:rPr>
              <a:t>thủ</a:t>
            </a:r>
            <a:r>
              <a:rPr lang="en-US" sz="2400" dirty="0">
                <a:ea typeface="ＭＳ Ｐゴシック" pitchFamily="34" charset="-128"/>
              </a:rPr>
              <a:t> </a:t>
            </a:r>
            <a:r>
              <a:rPr lang="en-US" sz="2400" dirty="0" err="1">
                <a:ea typeface="ＭＳ Ｐゴシック" pitchFamily="34" charset="-128"/>
              </a:rPr>
              <a:t>tục</a:t>
            </a:r>
            <a:r>
              <a:rPr lang="en-US" sz="2400" dirty="0">
                <a:ea typeface="ＭＳ Ｐゴシック" pitchFamily="34" charset="-128"/>
              </a:rPr>
              <a:t> </a:t>
            </a:r>
            <a:r>
              <a:rPr lang="en-US" sz="2400" dirty="0" err="1">
                <a:ea typeface="ＭＳ Ｐゴシック" pitchFamily="34" charset="-128"/>
              </a:rPr>
              <a:t>từ</a:t>
            </a:r>
            <a:r>
              <a:rPr lang="en-US" sz="2400" dirty="0">
                <a:ea typeface="ＭＳ Ｐゴシック" pitchFamily="34" charset="-128"/>
              </a:rPr>
              <a:t> </a:t>
            </a:r>
            <a:r>
              <a:rPr lang="en-US" sz="2400" dirty="0" err="1" smtClean="0">
                <a:ea typeface="ＭＳ Ｐゴシック" pitchFamily="34" charset="-128"/>
              </a:rPr>
              <a:t>xa</a:t>
            </a:r>
            <a:r>
              <a:rPr lang="en-US" sz="2400" dirty="0" smtClean="0">
                <a:ea typeface="ＭＳ Ｐゴシック" pitchFamily="34" charset="-128"/>
              </a:rPr>
              <a:t>. </a:t>
            </a:r>
            <a:endParaRPr lang="en-US" sz="2400" dirty="0">
              <a:ea typeface="ＭＳ Ｐゴシック" pitchFamily="34" charset="-128"/>
            </a:endParaRPr>
          </a:p>
          <a:p>
            <a:pPr algn="just">
              <a:defRPr/>
            </a:pPr>
            <a:r>
              <a:rPr lang="en-US" sz="2400" dirty="0" smtClean="0">
                <a:ea typeface="ＭＳ Ｐゴシック" pitchFamily="34" charset="-128"/>
              </a:rPr>
              <a:t>  - </a:t>
            </a:r>
            <a:r>
              <a:rPr lang="en-US" sz="2400" dirty="0" err="1" smtClean="0">
                <a:ea typeface="ＭＳ Ｐゴシック" pitchFamily="34" charset="-128"/>
              </a:rPr>
              <a:t>Ngôn</a:t>
            </a:r>
            <a:r>
              <a:rPr lang="en-US" sz="2400" dirty="0" smtClean="0">
                <a:ea typeface="ＭＳ Ｐゴシック" pitchFamily="34" charset="-128"/>
              </a:rPr>
              <a:t> </a:t>
            </a:r>
            <a:r>
              <a:rPr lang="en-US" sz="2400" dirty="0" err="1">
                <a:ea typeface="ＭＳ Ｐゴシック" pitchFamily="34" charset="-128"/>
              </a:rPr>
              <a:t>ngữ</a:t>
            </a:r>
            <a:r>
              <a:rPr lang="en-US" sz="2400" dirty="0">
                <a:ea typeface="ＭＳ Ｐゴシック" pitchFamily="34" charset="-128"/>
              </a:rPr>
              <a:t> </a:t>
            </a:r>
            <a:r>
              <a:rPr lang="en-US" sz="2400" dirty="0" err="1">
                <a:ea typeface="ＭＳ Ｐゴシック" pitchFamily="34" charset="-128"/>
              </a:rPr>
              <a:t>trình</a:t>
            </a:r>
            <a:r>
              <a:rPr lang="en-US" sz="2400" dirty="0">
                <a:ea typeface="ＭＳ Ｐゴシック" pitchFamily="34" charset="-128"/>
              </a:rPr>
              <a:t> </a:t>
            </a:r>
            <a:r>
              <a:rPr lang="en-US" sz="2400" dirty="0" err="1">
                <a:ea typeface="ＭＳ Ｐゴシック" pitchFamily="34" charset="-128"/>
              </a:rPr>
              <a:t>biên</a:t>
            </a:r>
            <a:r>
              <a:rPr lang="en-US" sz="2400" dirty="0">
                <a:ea typeface="ＭＳ Ｐゴシック" pitchFamily="34" charset="-128"/>
              </a:rPr>
              <a:t> </a:t>
            </a:r>
            <a:r>
              <a:rPr lang="en-US" sz="2400" dirty="0" err="1">
                <a:ea typeface="ＭＳ Ｐゴシック" pitchFamily="34" charset="-128"/>
              </a:rPr>
              <a:t>dịch</a:t>
            </a:r>
            <a:r>
              <a:rPr lang="en-US" sz="2400" dirty="0">
                <a:ea typeface="ＭＳ Ｐゴシック" pitchFamily="34" charset="-128"/>
              </a:rPr>
              <a:t> </a:t>
            </a:r>
            <a:r>
              <a:rPr lang="en-US" sz="2400" dirty="0" err="1">
                <a:ea typeface="ＭＳ Ｐゴシック" pitchFamily="34" charset="-128"/>
              </a:rPr>
              <a:t>sẽ</a:t>
            </a:r>
            <a:r>
              <a:rPr lang="en-US" sz="2400" dirty="0">
                <a:ea typeface="ＭＳ Ｐゴシック" pitchFamily="34" charset="-128"/>
              </a:rPr>
              <a:t> </a:t>
            </a:r>
            <a:r>
              <a:rPr lang="en-US" sz="2400" dirty="0" err="1">
                <a:ea typeface="ＭＳ Ｐゴシック" pitchFamily="34" charset="-128"/>
              </a:rPr>
              <a:t>không</a:t>
            </a:r>
            <a:r>
              <a:rPr lang="en-US" sz="2400" dirty="0">
                <a:ea typeface="ＭＳ Ｐゴシック" pitchFamily="34" charset="-128"/>
              </a:rPr>
              <a:t> </a:t>
            </a:r>
            <a:r>
              <a:rPr lang="en-US" sz="2400" dirty="0" err="1">
                <a:ea typeface="ＭＳ Ｐゴシック" pitchFamily="34" charset="-128"/>
              </a:rPr>
              <a:t>tạo</a:t>
            </a:r>
            <a:r>
              <a:rPr lang="en-US" sz="2400" dirty="0">
                <a:ea typeface="ＭＳ Ｐゴシック" pitchFamily="34" charset="-128"/>
              </a:rPr>
              <a:t> </a:t>
            </a:r>
            <a:r>
              <a:rPr lang="en-US" sz="2400" dirty="0" err="1">
                <a:ea typeface="ＭＳ Ｐゴシック" pitchFamily="34" charset="-128"/>
              </a:rPr>
              <a:t>ra</a:t>
            </a:r>
            <a:r>
              <a:rPr lang="en-US" sz="2400" dirty="0">
                <a:ea typeface="ＭＳ Ｐゴシック" pitchFamily="34" charset="-128"/>
              </a:rPr>
              <a:t> </a:t>
            </a:r>
            <a:r>
              <a:rPr lang="en-US" sz="2400" dirty="0" smtClean="0">
                <a:ea typeface="ＭＳ Ｐゴシック" pitchFamily="34" charset="-128"/>
              </a:rPr>
              <a:t>client Stub </a:t>
            </a:r>
            <a:r>
              <a:rPr lang="en-US" sz="2400" dirty="0" err="1" smtClean="0">
                <a:ea typeface="ＭＳ Ｐゴシック" pitchFamily="34" charset="-128"/>
              </a:rPr>
              <a:t>và</a:t>
            </a:r>
            <a:r>
              <a:rPr lang="en-US" sz="2400" dirty="0" smtClean="0">
                <a:ea typeface="ＭＳ Ｐゴシック" pitchFamily="34" charset="-128"/>
              </a:rPr>
              <a:t> server </a:t>
            </a:r>
            <a:r>
              <a:rPr lang="en-US" sz="2400" dirty="0" smtClean="0">
                <a:ea typeface="ＭＳ Ｐゴシック" pitchFamily="34" charset="-128"/>
              </a:rPr>
              <a:t>Stub.</a:t>
            </a:r>
          </a:p>
          <a:p>
            <a:pPr algn="just">
              <a:defRPr/>
            </a:pPr>
            <a:r>
              <a:rPr lang="en-US" sz="2400" dirty="0" smtClean="0">
                <a:ea typeface="ＭＳ Ｐゴシック" pitchFamily="34" charset="-128"/>
                <a:sym typeface="Wingdings" panose="05000000000000000000" pitchFamily="2" charset="2"/>
              </a:rPr>
              <a:t> </a:t>
            </a:r>
            <a:r>
              <a:rPr lang="en-US" sz="2400" dirty="0" err="1" smtClean="0">
                <a:ea typeface="ＭＳ Ｐゴシック" pitchFamily="34" charset="-128"/>
                <a:sym typeface="Wingdings" panose="05000000000000000000" pitchFamily="2" charset="2"/>
              </a:rPr>
              <a:t>Có</a:t>
            </a:r>
            <a:r>
              <a:rPr lang="en-US" sz="2400" dirty="0" smtClean="0">
                <a:ea typeface="ＭＳ Ｐゴシック" pitchFamily="34" charset="-128"/>
                <a:sym typeface="Wingdings" panose="05000000000000000000" pitchFamily="2" charset="2"/>
              </a:rPr>
              <a:t> 2 </a:t>
            </a:r>
            <a:r>
              <a:rPr lang="en-US" sz="2400" dirty="0" err="1" smtClean="0">
                <a:ea typeface="ＭＳ Ｐゴシック" pitchFamily="34" charset="-128"/>
                <a:sym typeface="Wingdings" panose="05000000000000000000" pitchFamily="2" charset="2"/>
              </a:rPr>
              <a:t>phương</a:t>
            </a:r>
            <a:r>
              <a:rPr lang="en-US" sz="2400" dirty="0" smtClean="0">
                <a:ea typeface="ＭＳ Ｐゴシック" pitchFamily="34" charset="-128"/>
                <a:sym typeface="Wingdings" panose="05000000000000000000" pitchFamily="2" charset="2"/>
              </a:rPr>
              <a:t> </a:t>
            </a:r>
            <a:r>
              <a:rPr lang="en-US" sz="2400" dirty="0" err="1" smtClean="0">
                <a:ea typeface="ＭＳ Ｐゴシック" pitchFamily="34" charset="-128"/>
                <a:sym typeface="Wingdings" panose="05000000000000000000" pitchFamily="2" charset="2"/>
              </a:rPr>
              <a:t>pháp</a:t>
            </a:r>
            <a:r>
              <a:rPr lang="en-US" sz="2400" dirty="0" smtClean="0">
                <a:ea typeface="ＭＳ Ｐゴシック" pitchFamily="34" charset="-128"/>
                <a:sym typeface="Wingdings" panose="05000000000000000000" pitchFamily="2" charset="2"/>
              </a:rPr>
              <a:t> </a:t>
            </a:r>
            <a:r>
              <a:rPr lang="en-US" sz="2400" dirty="0" err="1" smtClean="0">
                <a:ea typeface="ＭＳ Ｐゴシック" pitchFamily="34" charset="-128"/>
                <a:sym typeface="Wingdings" panose="05000000000000000000" pitchFamily="2" charset="2"/>
              </a:rPr>
              <a:t>để</a:t>
            </a:r>
            <a:r>
              <a:rPr lang="en-US" sz="2400" dirty="0" smtClean="0">
                <a:ea typeface="ＭＳ Ｐゴシック" pitchFamily="34" charset="-128"/>
                <a:sym typeface="Wingdings" panose="05000000000000000000" pitchFamily="2" charset="2"/>
              </a:rPr>
              <a:t> </a:t>
            </a:r>
            <a:r>
              <a:rPr lang="en-US" sz="2400" dirty="0" err="1" smtClean="0">
                <a:ea typeface="ＭＳ Ｐゴシック" pitchFamily="34" charset="-128"/>
                <a:sym typeface="Wingdings" panose="05000000000000000000" pitchFamily="2" charset="2"/>
              </a:rPr>
              <a:t>hỗ</a:t>
            </a:r>
            <a:r>
              <a:rPr lang="en-US" sz="2400" dirty="0" smtClean="0">
                <a:ea typeface="ＭＳ Ｐゴシック" pitchFamily="34" charset="-128"/>
                <a:sym typeface="Wingdings" panose="05000000000000000000" pitchFamily="2" charset="2"/>
              </a:rPr>
              <a:t> </a:t>
            </a:r>
            <a:r>
              <a:rPr lang="en-US" sz="2400" dirty="0" err="1" smtClean="0">
                <a:ea typeface="ＭＳ Ｐゴシック" pitchFamily="34" charset="-128"/>
                <a:sym typeface="Wingdings" panose="05000000000000000000" pitchFamily="2" charset="2"/>
              </a:rPr>
              <a:t>trợ</a:t>
            </a:r>
            <a:r>
              <a:rPr lang="en-US" sz="2400" dirty="0" smtClean="0">
                <a:ea typeface="ＭＳ Ｐゴシック" pitchFamily="34" charset="-128"/>
                <a:sym typeface="Wingdings" panose="05000000000000000000" pitchFamily="2" charset="2"/>
              </a:rPr>
              <a:t> </a:t>
            </a:r>
            <a:r>
              <a:rPr lang="en-US" sz="2400" dirty="0" err="1" smtClean="0">
                <a:ea typeface="ＭＳ Ｐゴシック" pitchFamily="34" charset="-128"/>
                <a:sym typeface="Wingdings" panose="05000000000000000000" pitchFamily="2" charset="2"/>
              </a:rPr>
              <a:t>lập</a:t>
            </a:r>
            <a:r>
              <a:rPr lang="en-US" sz="2400" dirty="0" smtClean="0">
                <a:ea typeface="ＭＳ Ｐゴシック" pitchFamily="34" charset="-128"/>
                <a:sym typeface="Wingdings" panose="05000000000000000000" pitchFamily="2" charset="2"/>
              </a:rPr>
              <a:t> </a:t>
            </a:r>
            <a:r>
              <a:rPr lang="en-US" sz="2400" dirty="0" err="1" smtClean="0">
                <a:ea typeface="ＭＳ Ｐゴシック" pitchFamily="34" charset="-128"/>
                <a:sym typeface="Wingdings" panose="05000000000000000000" pitchFamily="2" charset="2"/>
              </a:rPr>
              <a:t>trình</a:t>
            </a:r>
            <a:r>
              <a:rPr lang="en-US" sz="2400" dirty="0" smtClean="0">
                <a:ea typeface="ＭＳ Ｐゴシック" pitchFamily="34" charset="-128"/>
                <a:sym typeface="Wingdings" panose="05000000000000000000" pitchFamily="2" charset="2"/>
              </a:rPr>
              <a:t> RPC</a:t>
            </a:r>
            <a:endParaRPr lang="en-US" sz="2400" dirty="0" smtClean="0"/>
          </a:p>
        </p:txBody>
      </p:sp>
      <p:sp>
        <p:nvSpPr>
          <p:cNvPr id="32773"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RPC (Remote Procedure Call)</a:t>
            </a:r>
          </a:p>
        </p:txBody>
      </p:sp>
      <p:sp>
        <p:nvSpPr>
          <p:cNvPr id="32774"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ea typeface="ＭＳ Ｐゴシック" panose="020B0600070205080204" pitchFamily="34" charset="-128"/>
              </a:rPr>
              <a:t>Các vấn đề cho RPC</a:t>
            </a:r>
            <a:endParaRPr lang="en-US" altLang="vi-VN" sz="2400" b="1">
              <a:solidFill>
                <a:srgbClr val="C000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33796"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Giải pháp</a:t>
            </a:r>
          </a:p>
        </p:txBody>
      </p:sp>
      <p:sp>
        <p:nvSpPr>
          <p:cNvPr id="8" name="Rectangle 3"/>
          <p:cNvSpPr>
            <a:spLocks noChangeArrowheads="1"/>
          </p:cNvSpPr>
          <p:nvPr/>
        </p:nvSpPr>
        <p:spPr bwMode="auto">
          <a:xfrm>
            <a:off x="381000" y="1549400"/>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defRPr/>
            </a:pPr>
            <a:r>
              <a:rPr lang="en-US" sz="2400" dirty="0" err="1">
                <a:latin typeface="Arial" charset="0"/>
              </a:rPr>
              <a:t>Cuộc</a:t>
            </a:r>
            <a:r>
              <a:rPr lang="en-US" sz="2400" dirty="0">
                <a:latin typeface="Arial" charset="0"/>
              </a:rPr>
              <a:t> </a:t>
            </a:r>
            <a:r>
              <a:rPr lang="en-US" sz="2400" dirty="0" err="1">
                <a:latin typeface="Arial" charset="0"/>
              </a:rPr>
              <a:t>gọi</a:t>
            </a:r>
            <a:r>
              <a:rPr lang="en-US" sz="2400" dirty="0">
                <a:latin typeface="Arial" charset="0"/>
              </a:rPr>
              <a:t> </a:t>
            </a:r>
            <a:r>
              <a:rPr lang="en-US" sz="2400" dirty="0" err="1">
                <a:latin typeface="Arial" charset="0"/>
              </a:rPr>
              <a:t>thủ</a:t>
            </a:r>
            <a:r>
              <a:rPr lang="en-US" sz="2400" dirty="0">
                <a:latin typeface="Arial" charset="0"/>
              </a:rPr>
              <a:t> </a:t>
            </a:r>
            <a:r>
              <a:rPr lang="en-US" sz="2400" dirty="0" err="1">
                <a:latin typeface="Arial" charset="0"/>
              </a:rPr>
              <a:t>tục</a:t>
            </a:r>
            <a:r>
              <a:rPr lang="en-US" sz="2400" dirty="0">
                <a:latin typeface="Arial" charset="0"/>
              </a:rPr>
              <a:t> </a:t>
            </a:r>
            <a:r>
              <a:rPr lang="en-US" sz="2400" dirty="0" err="1">
                <a:latin typeface="Arial" charset="0"/>
              </a:rPr>
              <a:t>của</a:t>
            </a:r>
            <a:r>
              <a:rPr lang="en-US" sz="2400" dirty="0">
                <a:latin typeface="Arial" charset="0"/>
              </a:rPr>
              <a:t> </a:t>
            </a:r>
            <a:r>
              <a:rPr lang="en-US" sz="2400" dirty="0" err="1">
                <a:latin typeface="Arial" charset="0"/>
              </a:rPr>
              <a:t>một</a:t>
            </a:r>
            <a:r>
              <a:rPr lang="en-US" sz="2400" dirty="0">
                <a:latin typeface="Arial" charset="0"/>
              </a:rPr>
              <a:t> </a:t>
            </a:r>
            <a:r>
              <a:rPr lang="en-US" sz="2400" dirty="0" err="1">
                <a:latin typeface="Arial" charset="0"/>
              </a:rPr>
              <a:t>máy</a:t>
            </a:r>
            <a:r>
              <a:rPr lang="en-US" sz="2400" dirty="0">
                <a:latin typeface="Arial" charset="0"/>
              </a:rPr>
              <a:t> </a:t>
            </a:r>
            <a:r>
              <a:rPr lang="en-US" sz="2400" dirty="0" err="1">
                <a:latin typeface="Arial" charset="0"/>
              </a:rPr>
              <a:t>đến</a:t>
            </a:r>
            <a:r>
              <a:rPr lang="en-US" sz="2400" dirty="0">
                <a:latin typeface="Arial" charset="0"/>
              </a:rPr>
              <a:t> Client </a:t>
            </a:r>
            <a:r>
              <a:rPr lang="en-US" sz="2400" dirty="0" err="1">
                <a:latin typeface="Arial" charset="0"/>
              </a:rPr>
              <a:t>theo</a:t>
            </a:r>
            <a:r>
              <a:rPr lang="en-US" sz="2400" dirty="0">
                <a:latin typeface="Arial" charset="0"/>
              </a:rPr>
              <a:t> </a:t>
            </a:r>
            <a:r>
              <a:rPr lang="en-US" sz="2400" dirty="0" err="1">
                <a:latin typeface="Arial" charset="0"/>
              </a:rPr>
              <a:t>hai</a:t>
            </a:r>
            <a:r>
              <a:rPr lang="en-US" sz="2400" dirty="0">
                <a:latin typeface="Arial" charset="0"/>
              </a:rPr>
              <a:t> </a:t>
            </a:r>
            <a:r>
              <a:rPr lang="en-US" sz="2400" dirty="0" err="1">
                <a:latin typeface="Arial" charset="0"/>
              </a:rPr>
              <a:t>cách</a:t>
            </a:r>
            <a:r>
              <a:rPr lang="en-US" sz="2400" dirty="0">
                <a:latin typeface="Arial" charset="0"/>
              </a:rPr>
              <a:t>.</a:t>
            </a:r>
          </a:p>
          <a:p>
            <a:pPr algn="just">
              <a:defRPr/>
            </a:pPr>
            <a:r>
              <a:rPr lang="en-US" sz="2400" b="1" dirty="0" err="1">
                <a:solidFill>
                  <a:srgbClr val="0000CC"/>
                </a:solidFill>
                <a:latin typeface="Arial" charset="0"/>
              </a:rPr>
              <a:t>Cách</a:t>
            </a:r>
            <a:r>
              <a:rPr lang="en-US" sz="2400" b="1" dirty="0">
                <a:solidFill>
                  <a:srgbClr val="0000CC"/>
                </a:solidFill>
                <a:latin typeface="Arial" charset="0"/>
              </a:rPr>
              <a:t> 1:</a:t>
            </a:r>
          </a:p>
          <a:p>
            <a:pPr algn="just">
              <a:defRPr/>
            </a:pPr>
            <a:r>
              <a:rPr lang="en-US" sz="2400" dirty="0">
                <a:latin typeface="Arial" charset="0"/>
              </a:rPr>
              <a:t>- </a:t>
            </a:r>
            <a:r>
              <a:rPr lang="en-US" sz="2400" dirty="0" err="1">
                <a:latin typeface="Arial" charset="0"/>
              </a:rPr>
              <a:t>Mở</a:t>
            </a:r>
            <a:r>
              <a:rPr lang="en-US" sz="2400" dirty="0">
                <a:latin typeface="Arial" charset="0"/>
              </a:rPr>
              <a:t> </a:t>
            </a:r>
            <a:r>
              <a:rPr lang="en-US" sz="2400" dirty="0" err="1">
                <a:latin typeface="Arial" charset="0"/>
              </a:rPr>
              <a:t>rộng</a:t>
            </a:r>
            <a:r>
              <a:rPr lang="en-US" sz="2400" dirty="0">
                <a:latin typeface="Arial" charset="0"/>
              </a:rPr>
              <a:t> </a:t>
            </a:r>
            <a:r>
              <a:rPr lang="en-US" sz="2400" dirty="0" err="1">
                <a:latin typeface="Arial" charset="0"/>
              </a:rPr>
              <a:t>một</a:t>
            </a:r>
            <a:r>
              <a:rPr lang="en-US" sz="2400" dirty="0">
                <a:latin typeface="Arial" charset="0"/>
              </a:rPr>
              <a:t> </a:t>
            </a:r>
            <a:r>
              <a:rPr lang="en-US" sz="2400" dirty="0" err="1">
                <a:latin typeface="Arial" charset="0"/>
              </a:rPr>
              <a:t>ngôn</a:t>
            </a:r>
            <a:r>
              <a:rPr lang="en-US" sz="2400" dirty="0">
                <a:latin typeface="Arial" charset="0"/>
              </a:rPr>
              <a:t> </a:t>
            </a:r>
            <a:r>
              <a:rPr lang="en-US" sz="2400" dirty="0" err="1">
                <a:latin typeface="Arial" charset="0"/>
              </a:rPr>
              <a:t>ngữ</a:t>
            </a:r>
            <a:r>
              <a:rPr lang="en-US" sz="2400" dirty="0">
                <a:latin typeface="Arial" charset="0"/>
              </a:rPr>
              <a:t> </a:t>
            </a:r>
            <a:r>
              <a:rPr lang="en-US" sz="2400" dirty="0" err="1">
                <a:latin typeface="Arial" charset="0"/>
              </a:rPr>
              <a:t>lập</a:t>
            </a:r>
            <a:r>
              <a:rPr lang="en-US" sz="2400" dirty="0">
                <a:latin typeface="Arial" charset="0"/>
              </a:rPr>
              <a:t> </a:t>
            </a:r>
            <a:r>
              <a:rPr lang="en-US" sz="2400" dirty="0" err="1">
                <a:latin typeface="Arial" charset="0"/>
              </a:rPr>
              <a:t>trình</a:t>
            </a:r>
            <a:r>
              <a:rPr lang="en-US" sz="2400" dirty="0">
                <a:latin typeface="Arial" charset="0"/>
              </a:rPr>
              <a:t> </a:t>
            </a:r>
            <a:r>
              <a:rPr lang="en-US" sz="2400" dirty="0" err="1">
                <a:latin typeface="Arial" charset="0"/>
              </a:rPr>
              <a:t>hiện</a:t>
            </a:r>
            <a:r>
              <a:rPr lang="en-US" sz="2400" dirty="0">
                <a:latin typeface="Arial" charset="0"/>
              </a:rPr>
              <a:t> </a:t>
            </a:r>
            <a:r>
              <a:rPr lang="en-US" sz="2400" dirty="0" err="1">
                <a:latin typeface="Arial" charset="0"/>
              </a:rPr>
              <a:t>có</a:t>
            </a:r>
            <a:r>
              <a:rPr lang="en-US" sz="2400" dirty="0">
                <a:latin typeface="Arial" charset="0"/>
              </a:rPr>
              <a:t> </a:t>
            </a:r>
            <a:r>
              <a:rPr lang="en-US" sz="2400" dirty="0" smtClean="0">
                <a:latin typeface="Arial" charset="0"/>
              </a:rPr>
              <a:t>(</a:t>
            </a:r>
            <a:r>
              <a:rPr lang="en-US" sz="2400" dirty="0" err="1" smtClean="0">
                <a:latin typeface="Arial" charset="0"/>
              </a:rPr>
              <a:t>Ví</a:t>
            </a:r>
            <a:r>
              <a:rPr lang="en-US" sz="2400" dirty="0" smtClean="0">
                <a:latin typeface="Arial" charset="0"/>
              </a:rPr>
              <a:t> </a:t>
            </a:r>
            <a:r>
              <a:rPr lang="en-US" sz="2400" dirty="0" err="1" smtClean="0">
                <a:latin typeface="Arial" charset="0"/>
              </a:rPr>
              <a:t>dụ</a:t>
            </a:r>
            <a:r>
              <a:rPr lang="en-US" sz="2400" dirty="0" smtClean="0">
                <a:latin typeface="Arial" charset="0"/>
              </a:rPr>
              <a:t> Java) </a:t>
            </a:r>
            <a:r>
              <a:rPr lang="en-US" sz="2400" dirty="0" err="1" smtClean="0">
                <a:latin typeface="Arial" charset="0"/>
              </a:rPr>
              <a:t>với</a:t>
            </a:r>
            <a:r>
              <a:rPr lang="en-US" sz="2400" dirty="0" smtClean="0">
                <a:latin typeface="Arial" charset="0"/>
              </a:rPr>
              <a:t> </a:t>
            </a:r>
            <a:r>
              <a:rPr lang="en-US" sz="2400" dirty="0" err="1">
                <a:latin typeface="Arial" charset="0"/>
              </a:rPr>
              <a:t>tất</a:t>
            </a:r>
            <a:r>
              <a:rPr lang="en-US" sz="2400" dirty="0">
                <a:latin typeface="Arial" charset="0"/>
              </a:rPr>
              <a:t> </a:t>
            </a:r>
            <a:r>
              <a:rPr lang="en-US" sz="2400" dirty="0" err="1">
                <a:latin typeface="Arial" charset="0"/>
              </a:rPr>
              <a:t>cả</a:t>
            </a: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ký</a:t>
            </a:r>
            <a:r>
              <a:rPr lang="en-US" sz="2400" dirty="0">
                <a:latin typeface="Arial" charset="0"/>
              </a:rPr>
              <a:t> </a:t>
            </a:r>
            <a:r>
              <a:rPr lang="en-US" sz="2400" dirty="0" err="1">
                <a:latin typeface="Arial" charset="0"/>
              </a:rPr>
              <a:t>hiệu</a:t>
            </a:r>
            <a:r>
              <a:rPr lang="en-US" sz="2400" dirty="0">
                <a:latin typeface="Arial" charset="0"/>
              </a:rPr>
              <a:t> </a:t>
            </a:r>
            <a:r>
              <a:rPr lang="en-US" sz="2400" dirty="0" err="1">
                <a:latin typeface="Arial" charset="0"/>
              </a:rPr>
              <a:t>cần</a:t>
            </a:r>
            <a:r>
              <a:rPr lang="en-US" sz="2400" dirty="0">
                <a:latin typeface="Arial" charset="0"/>
              </a:rPr>
              <a:t> </a:t>
            </a:r>
            <a:r>
              <a:rPr lang="en-US" sz="2400" dirty="0" err="1">
                <a:latin typeface="Arial" charset="0"/>
              </a:rPr>
              <a:t>thiết</a:t>
            </a:r>
            <a:r>
              <a:rPr lang="en-US" sz="2400" dirty="0">
                <a:latin typeface="Arial" charset="0"/>
              </a:rPr>
              <a:t> </a:t>
            </a:r>
            <a:r>
              <a:rPr lang="en-US" sz="2400" dirty="0" err="1">
                <a:latin typeface="Arial" charset="0"/>
              </a:rPr>
              <a:t>để</a:t>
            </a:r>
            <a:r>
              <a:rPr lang="en-US" sz="2400" dirty="0">
                <a:latin typeface="Arial" charset="0"/>
              </a:rPr>
              <a:t> </a:t>
            </a:r>
            <a:r>
              <a:rPr lang="en-US" sz="2400" dirty="0" err="1">
                <a:latin typeface="Arial" charset="0"/>
              </a:rPr>
              <a:t>mô</a:t>
            </a:r>
            <a:r>
              <a:rPr lang="en-US" sz="2400" dirty="0">
                <a:latin typeface="Arial" charset="0"/>
              </a:rPr>
              <a:t> </a:t>
            </a:r>
            <a:r>
              <a:rPr lang="en-US" sz="2400" dirty="0" err="1">
                <a:latin typeface="Arial" charset="0"/>
              </a:rPr>
              <a:t>tả</a:t>
            </a: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thủ</a:t>
            </a:r>
            <a:r>
              <a:rPr lang="en-US" sz="2400" dirty="0">
                <a:latin typeface="Arial" charset="0"/>
              </a:rPr>
              <a:t> </a:t>
            </a:r>
            <a:r>
              <a:rPr lang="en-US" sz="2400" dirty="0" err="1" smtClean="0">
                <a:latin typeface="Arial" charset="0"/>
              </a:rPr>
              <a:t>tục</a:t>
            </a:r>
            <a:r>
              <a:rPr lang="en-US" sz="2400" dirty="0">
                <a:latin typeface="Arial" charset="0"/>
              </a:rPr>
              <a:t> </a:t>
            </a:r>
            <a:r>
              <a:rPr lang="en-US" sz="2400" dirty="0" err="1" smtClean="0">
                <a:latin typeface="Arial" charset="0"/>
              </a:rPr>
              <a:t>bằng</a:t>
            </a:r>
            <a:r>
              <a:rPr lang="en-US" sz="2400" dirty="0" smtClean="0">
                <a:latin typeface="Arial" charset="0"/>
              </a:rPr>
              <a:t> </a:t>
            </a:r>
            <a:r>
              <a:rPr lang="en-US" sz="2400" dirty="0" err="1" smtClean="0">
                <a:latin typeface="Arial" charset="0"/>
              </a:rPr>
              <a:t>cách</a:t>
            </a:r>
            <a:r>
              <a:rPr lang="en-US" sz="2400" dirty="0" smtClean="0">
                <a:latin typeface="Arial" charset="0"/>
              </a:rPr>
              <a:t> </a:t>
            </a:r>
            <a:r>
              <a:rPr lang="en-US" sz="2400" dirty="0" err="1" smtClean="0">
                <a:latin typeface="Arial" charset="0"/>
              </a:rPr>
              <a:t>thêm</a:t>
            </a:r>
            <a:r>
              <a:rPr lang="en-US" sz="2400" dirty="0" smtClean="0">
                <a:latin typeface="Arial" charset="0"/>
              </a:rPr>
              <a:t> </a:t>
            </a:r>
            <a:r>
              <a:rPr lang="en-US" sz="2400" dirty="0" err="1" smtClean="0">
                <a:latin typeface="Arial" charset="0"/>
              </a:rPr>
              <a:t>các</a:t>
            </a:r>
            <a:r>
              <a:rPr lang="en-US" sz="2400" dirty="0" smtClean="0">
                <a:latin typeface="Arial" charset="0"/>
              </a:rPr>
              <a:t> package </a:t>
            </a:r>
            <a:r>
              <a:rPr lang="en-US" sz="2400" dirty="0" err="1" smtClean="0">
                <a:latin typeface="Arial" charset="0"/>
              </a:rPr>
              <a:t>hỗ</a:t>
            </a:r>
            <a:r>
              <a:rPr lang="en-US" sz="2400" dirty="0" smtClean="0">
                <a:latin typeface="Arial" charset="0"/>
              </a:rPr>
              <a:t> </a:t>
            </a:r>
            <a:r>
              <a:rPr lang="en-US" sz="2400" dirty="0" err="1" smtClean="0">
                <a:latin typeface="Arial" charset="0"/>
              </a:rPr>
              <a:t>trợ</a:t>
            </a:r>
            <a:r>
              <a:rPr lang="en-US" sz="2400" dirty="0" smtClean="0">
                <a:latin typeface="Arial" charset="0"/>
              </a:rPr>
              <a:t> </a:t>
            </a:r>
            <a:r>
              <a:rPr lang="en-US" sz="2400" dirty="0" err="1" smtClean="0">
                <a:latin typeface="Arial" charset="0"/>
              </a:rPr>
              <a:t>cho</a:t>
            </a:r>
            <a:r>
              <a:rPr lang="en-US" sz="2400" dirty="0" smtClean="0">
                <a:latin typeface="Arial" charset="0"/>
              </a:rPr>
              <a:t> </a:t>
            </a:r>
            <a:r>
              <a:rPr lang="en-US" sz="2400" dirty="0" err="1" smtClean="0">
                <a:latin typeface="Arial" charset="0"/>
              </a:rPr>
              <a:t>thủ</a:t>
            </a:r>
            <a:r>
              <a:rPr lang="en-US" sz="2400" dirty="0" smtClean="0">
                <a:latin typeface="Arial" charset="0"/>
              </a:rPr>
              <a:t> </a:t>
            </a:r>
            <a:r>
              <a:rPr lang="en-US" sz="2400" dirty="0" err="1" smtClean="0">
                <a:latin typeface="Arial" charset="0"/>
              </a:rPr>
              <a:t>tục</a:t>
            </a:r>
            <a:r>
              <a:rPr lang="en-US" sz="2400" dirty="0" smtClean="0">
                <a:latin typeface="Arial" charset="0"/>
              </a:rPr>
              <a:t> </a:t>
            </a:r>
            <a:r>
              <a:rPr lang="en-US" sz="2400" dirty="0" err="1" smtClean="0">
                <a:latin typeface="Arial" charset="0"/>
              </a:rPr>
              <a:t>sinh</a:t>
            </a:r>
            <a:r>
              <a:rPr lang="en-US" sz="2400" dirty="0" smtClean="0">
                <a:latin typeface="Arial" charset="0"/>
              </a:rPr>
              <a:t> </a:t>
            </a:r>
            <a:r>
              <a:rPr lang="en-US" sz="2400" dirty="0" err="1" smtClean="0">
                <a:latin typeface="Arial" charset="0"/>
              </a:rPr>
              <a:t>ra</a:t>
            </a:r>
            <a:r>
              <a:rPr lang="en-US" sz="2400" dirty="0" smtClean="0">
                <a:latin typeface="Arial" charset="0"/>
              </a:rPr>
              <a:t> Stub </a:t>
            </a:r>
            <a:r>
              <a:rPr lang="en-US" sz="2400" dirty="0" err="1" smtClean="0">
                <a:latin typeface="Arial" charset="0"/>
              </a:rPr>
              <a:t>và</a:t>
            </a:r>
            <a:r>
              <a:rPr lang="en-US" sz="2400" dirty="0" smtClean="0">
                <a:latin typeface="Arial" charset="0"/>
              </a:rPr>
              <a:t> Skel (</a:t>
            </a:r>
            <a:r>
              <a:rPr lang="en-US" sz="2400" dirty="0" err="1" smtClean="0">
                <a:latin typeface="Arial" charset="0"/>
              </a:rPr>
              <a:t>Ví</a:t>
            </a:r>
            <a:r>
              <a:rPr lang="en-US" sz="2400" dirty="0" smtClean="0">
                <a:latin typeface="Arial" charset="0"/>
              </a:rPr>
              <a:t> </a:t>
            </a:r>
            <a:r>
              <a:rPr lang="en-US" sz="2400" dirty="0" err="1" smtClean="0">
                <a:latin typeface="Arial" charset="0"/>
              </a:rPr>
              <a:t>dụ</a:t>
            </a:r>
            <a:r>
              <a:rPr lang="en-US" sz="2400" dirty="0" smtClean="0">
                <a:latin typeface="Arial" charset="0"/>
              </a:rPr>
              <a:t> </a:t>
            </a:r>
            <a:r>
              <a:rPr lang="en-US" sz="2400" dirty="0" err="1" smtClean="0">
                <a:latin typeface="Arial" charset="0"/>
              </a:rPr>
              <a:t>gói</a:t>
            </a:r>
            <a:r>
              <a:rPr lang="en-US" sz="2400" dirty="0" smtClean="0">
                <a:latin typeface="Arial" charset="0"/>
              </a:rPr>
              <a:t> </a:t>
            </a:r>
            <a:r>
              <a:rPr lang="en-US" sz="2400" dirty="0" smtClean="0">
                <a:solidFill>
                  <a:srgbClr val="FF0000"/>
                </a:solidFill>
                <a:latin typeface="Arial" charset="0"/>
              </a:rPr>
              <a:t>RMI</a:t>
            </a:r>
            <a:r>
              <a:rPr lang="en-US" sz="2400" dirty="0" smtClean="0">
                <a:latin typeface="Arial" charset="0"/>
              </a:rPr>
              <a:t> ở Java)</a:t>
            </a:r>
            <a:endParaRPr lang="en-US" sz="2400" dirty="0">
              <a:latin typeface="Arial" charset="0"/>
            </a:endParaRPr>
          </a:p>
          <a:p>
            <a:pPr algn="just">
              <a:defRPr/>
            </a:pPr>
            <a:r>
              <a:rPr lang="en-US" sz="2400" dirty="0">
                <a:latin typeface="Arial" charset="0"/>
              </a:rPr>
              <a:t>- </a:t>
            </a:r>
            <a:r>
              <a:rPr lang="en-US" sz="2400" i="1" dirty="0" err="1">
                <a:latin typeface="Arial" charset="0"/>
              </a:rPr>
              <a:t>Ưu</a:t>
            </a:r>
            <a:r>
              <a:rPr lang="en-US" sz="2400" i="1" dirty="0">
                <a:latin typeface="Arial" charset="0"/>
              </a:rPr>
              <a:t> </a:t>
            </a:r>
            <a:r>
              <a:rPr lang="en-US" sz="2400" i="1" dirty="0" err="1">
                <a:latin typeface="Arial" charset="0"/>
              </a:rPr>
              <a:t>điểm</a:t>
            </a:r>
            <a:r>
              <a:rPr lang="en-US" sz="2400" dirty="0">
                <a:latin typeface="Arial" charset="0"/>
              </a:rPr>
              <a:t>: </a:t>
            </a:r>
            <a:r>
              <a:rPr lang="en-US" sz="2400" dirty="0" err="1">
                <a:latin typeface="Arial" charset="0"/>
              </a:rPr>
              <a:t>Tính</a:t>
            </a:r>
            <a:r>
              <a:rPr lang="en-US" sz="2400" dirty="0">
                <a:latin typeface="Arial" charset="0"/>
              </a:rPr>
              <a:t> </a:t>
            </a:r>
            <a:r>
              <a:rPr lang="en-US" sz="2400" dirty="0" err="1">
                <a:latin typeface="Arial" charset="0"/>
              </a:rPr>
              <a:t>năng</a:t>
            </a:r>
            <a:r>
              <a:rPr lang="en-US" sz="2400" dirty="0">
                <a:latin typeface="Arial" charset="0"/>
              </a:rPr>
              <a:t> </a:t>
            </a:r>
            <a:r>
              <a:rPr lang="en-US" sz="2400" dirty="0" err="1">
                <a:latin typeface="Arial" charset="0"/>
              </a:rPr>
              <a:t>ngôn</a:t>
            </a:r>
            <a:r>
              <a:rPr lang="en-US" sz="2400" dirty="0">
                <a:latin typeface="Arial" charset="0"/>
              </a:rPr>
              <a:t> </a:t>
            </a:r>
            <a:r>
              <a:rPr lang="en-US" sz="2400" dirty="0" err="1">
                <a:latin typeface="Arial" charset="0"/>
              </a:rPr>
              <a:t>ngữ</a:t>
            </a:r>
            <a:r>
              <a:rPr lang="en-US" sz="2400" dirty="0">
                <a:latin typeface="Arial" charset="0"/>
              </a:rPr>
              <a:t> </a:t>
            </a:r>
            <a:r>
              <a:rPr lang="en-US" sz="2400" dirty="0" err="1">
                <a:latin typeface="Arial" charset="0"/>
              </a:rPr>
              <a:t>lập</a:t>
            </a:r>
            <a:r>
              <a:rPr lang="en-US" sz="2400" dirty="0">
                <a:latin typeface="Arial" charset="0"/>
              </a:rPr>
              <a:t> </a:t>
            </a:r>
            <a:r>
              <a:rPr lang="en-US" sz="2400" dirty="0" err="1">
                <a:latin typeface="Arial" charset="0"/>
              </a:rPr>
              <a:t>trình</a:t>
            </a:r>
            <a:r>
              <a:rPr lang="en-US" sz="2400" dirty="0">
                <a:latin typeface="Arial" charset="0"/>
              </a:rPr>
              <a:t> </a:t>
            </a:r>
            <a:r>
              <a:rPr lang="en-US" sz="2400" dirty="0" err="1">
                <a:latin typeface="Arial" charset="0"/>
              </a:rPr>
              <a:t>cụ</a:t>
            </a:r>
            <a:r>
              <a:rPr lang="en-US" sz="2400" dirty="0">
                <a:latin typeface="Arial" charset="0"/>
              </a:rPr>
              <a:t> </a:t>
            </a:r>
            <a:r>
              <a:rPr lang="en-US" sz="2400" dirty="0" err="1">
                <a:latin typeface="Arial" charset="0"/>
              </a:rPr>
              <a:t>thể</a:t>
            </a:r>
            <a:r>
              <a:rPr lang="en-US" sz="2400" dirty="0">
                <a:latin typeface="Arial" charset="0"/>
              </a:rPr>
              <a:t> </a:t>
            </a:r>
            <a:r>
              <a:rPr lang="en-US" sz="2400" dirty="0" err="1">
                <a:latin typeface="Arial" charset="0"/>
              </a:rPr>
              <a:t>có</a:t>
            </a:r>
            <a:r>
              <a:rPr lang="en-US" sz="2400" dirty="0">
                <a:latin typeface="Arial" charset="0"/>
              </a:rPr>
              <a:t> </a:t>
            </a:r>
            <a:r>
              <a:rPr lang="en-US" sz="2400" dirty="0" err="1">
                <a:latin typeface="Arial" charset="0"/>
              </a:rPr>
              <a:t>thể</a:t>
            </a:r>
            <a:r>
              <a:rPr lang="en-US" sz="2400" dirty="0">
                <a:latin typeface="Arial" charset="0"/>
              </a:rPr>
              <a:t> </a:t>
            </a:r>
            <a:r>
              <a:rPr lang="en-US" sz="2400" dirty="0" err="1">
                <a:latin typeface="Arial" charset="0"/>
              </a:rPr>
              <a:t>được</a:t>
            </a:r>
            <a:r>
              <a:rPr lang="en-US" sz="2400" dirty="0">
                <a:latin typeface="Arial" charset="0"/>
              </a:rPr>
              <a:t> </a:t>
            </a:r>
            <a:r>
              <a:rPr lang="en-US" sz="2400" dirty="0" err="1">
                <a:latin typeface="Arial" charset="0"/>
              </a:rPr>
              <a:t>sử</a:t>
            </a:r>
            <a:r>
              <a:rPr lang="en-US" sz="2400" dirty="0">
                <a:latin typeface="Arial" charset="0"/>
              </a:rPr>
              <a:t> </a:t>
            </a:r>
            <a:r>
              <a:rPr lang="en-US" sz="2400" dirty="0" err="1" smtClean="0">
                <a:latin typeface="Arial" charset="0"/>
              </a:rPr>
              <a:t>dụng</a:t>
            </a:r>
            <a:r>
              <a:rPr lang="en-US" sz="2400" dirty="0">
                <a:latin typeface="Arial" charset="0"/>
              </a:rPr>
              <a:t> </a:t>
            </a:r>
            <a:r>
              <a:rPr lang="en-US" sz="2400" dirty="0" smtClean="0">
                <a:latin typeface="Arial" charset="0"/>
                <a:sym typeface="Wingdings" panose="05000000000000000000" pitchFamily="2" charset="2"/>
              </a:rPr>
              <a:t> </a:t>
            </a:r>
            <a:r>
              <a:rPr lang="en-US" sz="2400" dirty="0" err="1" smtClean="0">
                <a:latin typeface="Arial" charset="0"/>
                <a:sym typeface="Wingdings" panose="05000000000000000000" pitchFamily="2" charset="2"/>
              </a:rPr>
              <a:t>không</a:t>
            </a:r>
            <a:r>
              <a:rPr lang="en-US" sz="2400" dirty="0" smtClean="0">
                <a:latin typeface="Arial" charset="0"/>
                <a:sym typeface="Wingdings" panose="05000000000000000000" pitchFamily="2" charset="2"/>
              </a:rPr>
              <a:t> </a:t>
            </a:r>
            <a:r>
              <a:rPr lang="en-US" sz="2400" dirty="0" err="1" smtClean="0">
                <a:latin typeface="Arial" charset="0"/>
                <a:sym typeface="Wingdings" panose="05000000000000000000" pitchFamily="2" charset="2"/>
              </a:rPr>
              <a:t>phải</a:t>
            </a:r>
            <a:r>
              <a:rPr lang="en-US" sz="2400" dirty="0" smtClean="0">
                <a:latin typeface="Arial" charset="0"/>
                <a:sym typeface="Wingdings" panose="05000000000000000000" pitchFamily="2" charset="2"/>
              </a:rPr>
              <a:t> </a:t>
            </a:r>
            <a:r>
              <a:rPr lang="en-US" sz="2400" dirty="0" err="1" smtClean="0">
                <a:latin typeface="Arial" charset="0"/>
                <a:sym typeface="Wingdings" panose="05000000000000000000" pitchFamily="2" charset="2"/>
              </a:rPr>
              <a:t>học</a:t>
            </a:r>
            <a:r>
              <a:rPr lang="en-US" sz="2400" dirty="0" smtClean="0">
                <a:latin typeface="Arial" charset="0"/>
                <a:sym typeface="Wingdings" panose="05000000000000000000" pitchFamily="2" charset="2"/>
              </a:rPr>
              <a:t> </a:t>
            </a:r>
            <a:r>
              <a:rPr lang="en-US" sz="2400" dirty="0" err="1" smtClean="0">
                <a:latin typeface="Arial" charset="0"/>
                <a:sym typeface="Wingdings" panose="05000000000000000000" pitchFamily="2" charset="2"/>
              </a:rPr>
              <a:t>ngôn</a:t>
            </a:r>
            <a:r>
              <a:rPr lang="en-US" sz="2400" dirty="0" smtClean="0">
                <a:latin typeface="Arial" charset="0"/>
                <a:sym typeface="Wingdings" panose="05000000000000000000" pitchFamily="2" charset="2"/>
              </a:rPr>
              <a:t> </a:t>
            </a:r>
            <a:r>
              <a:rPr lang="en-US" sz="2400" dirty="0" err="1" smtClean="0">
                <a:latin typeface="Arial" charset="0"/>
                <a:sym typeface="Wingdings" panose="05000000000000000000" pitchFamily="2" charset="2"/>
              </a:rPr>
              <a:t>ngữ</a:t>
            </a:r>
            <a:r>
              <a:rPr lang="en-US" sz="2400" dirty="0" smtClean="0">
                <a:latin typeface="Arial" charset="0"/>
                <a:sym typeface="Wingdings" panose="05000000000000000000" pitchFamily="2" charset="2"/>
              </a:rPr>
              <a:t> </a:t>
            </a:r>
            <a:r>
              <a:rPr lang="en-US" sz="2400" dirty="0" err="1" smtClean="0">
                <a:latin typeface="Arial" charset="0"/>
                <a:sym typeface="Wingdings" panose="05000000000000000000" pitchFamily="2" charset="2"/>
              </a:rPr>
              <a:t>mới</a:t>
            </a:r>
            <a:endParaRPr lang="en-US" sz="2400" dirty="0">
              <a:latin typeface="Arial" charset="0"/>
            </a:endParaRPr>
          </a:p>
          <a:p>
            <a:pPr algn="just">
              <a:defRPr/>
            </a:pPr>
            <a:r>
              <a:rPr lang="en-US" sz="2400" dirty="0">
                <a:latin typeface="Arial" charset="0"/>
              </a:rPr>
              <a:t>- </a:t>
            </a:r>
            <a:r>
              <a:rPr lang="en-US" sz="2400" i="1" dirty="0" err="1">
                <a:latin typeface="Arial" charset="0"/>
              </a:rPr>
              <a:t>Nhược</a:t>
            </a:r>
            <a:r>
              <a:rPr lang="en-US" sz="2400" i="1" dirty="0">
                <a:latin typeface="Arial" charset="0"/>
              </a:rPr>
              <a:t> </a:t>
            </a:r>
            <a:r>
              <a:rPr lang="en-US" sz="2400" i="1" dirty="0" err="1">
                <a:latin typeface="Arial" charset="0"/>
              </a:rPr>
              <a:t>điểm</a:t>
            </a: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mã</a:t>
            </a:r>
            <a:r>
              <a:rPr lang="en-US" sz="2400" dirty="0">
                <a:latin typeface="Arial" charset="0"/>
              </a:rPr>
              <a:t> </a:t>
            </a:r>
            <a:r>
              <a:rPr lang="en-US" sz="2400" dirty="0" err="1">
                <a:latin typeface="Arial" charset="0"/>
              </a:rPr>
              <a:t>được</a:t>
            </a:r>
            <a:r>
              <a:rPr lang="en-US" sz="2400" dirty="0">
                <a:latin typeface="Arial" charset="0"/>
              </a:rPr>
              <a:t> </a:t>
            </a:r>
            <a:r>
              <a:rPr lang="en-US" sz="2400" dirty="0" err="1">
                <a:latin typeface="Arial" charset="0"/>
              </a:rPr>
              <a:t>quá</a:t>
            </a:r>
            <a:r>
              <a:rPr lang="en-US" sz="2400" dirty="0">
                <a:latin typeface="Arial" charset="0"/>
              </a:rPr>
              <a:t> </a:t>
            </a:r>
            <a:r>
              <a:rPr lang="en-US" sz="2400" dirty="0" err="1">
                <a:latin typeface="Arial" charset="0"/>
              </a:rPr>
              <a:t>gắn</a:t>
            </a:r>
            <a:r>
              <a:rPr lang="en-US" sz="2400" dirty="0">
                <a:latin typeface="Arial" charset="0"/>
              </a:rPr>
              <a:t> </a:t>
            </a:r>
            <a:r>
              <a:rPr lang="en-US" sz="2400" dirty="0" err="1">
                <a:latin typeface="Arial" charset="0"/>
              </a:rPr>
              <a:t>chặt</a:t>
            </a:r>
            <a:r>
              <a:rPr lang="en-US" sz="2400" dirty="0">
                <a:latin typeface="Arial" charset="0"/>
              </a:rPr>
              <a:t> </a:t>
            </a:r>
            <a:r>
              <a:rPr lang="en-US" sz="2400" dirty="0" err="1">
                <a:latin typeface="Arial" charset="0"/>
              </a:rPr>
              <a:t>với</a:t>
            </a:r>
            <a:r>
              <a:rPr lang="en-US" sz="2400" dirty="0">
                <a:latin typeface="Arial" charset="0"/>
              </a:rPr>
              <a:t> </a:t>
            </a:r>
            <a:r>
              <a:rPr lang="en-US" sz="2400" dirty="0" err="1">
                <a:latin typeface="Arial" charset="0"/>
              </a:rPr>
              <a:t>một</a:t>
            </a:r>
            <a:r>
              <a:rPr lang="en-US" sz="2400" dirty="0">
                <a:latin typeface="Arial" charset="0"/>
              </a:rPr>
              <a:t> </a:t>
            </a:r>
            <a:r>
              <a:rPr lang="en-US" sz="2400" dirty="0" err="1">
                <a:latin typeface="Arial" charset="0"/>
              </a:rPr>
              <a:t>ngôn</a:t>
            </a:r>
            <a:r>
              <a:rPr lang="en-US" sz="2400" dirty="0">
                <a:latin typeface="Arial" charset="0"/>
              </a:rPr>
              <a:t> </a:t>
            </a:r>
            <a:r>
              <a:rPr lang="en-US" sz="2400" dirty="0" err="1">
                <a:latin typeface="Arial" charset="0"/>
              </a:rPr>
              <a:t>ngữ</a:t>
            </a:r>
            <a:r>
              <a:rPr lang="en-US" sz="2400" dirty="0">
                <a:latin typeface="Arial" charset="0"/>
              </a:rPr>
              <a:t> </a:t>
            </a:r>
            <a:r>
              <a:rPr lang="en-US" sz="2400" dirty="0" err="1">
                <a:latin typeface="Arial" charset="0"/>
              </a:rPr>
              <a:t>lập</a:t>
            </a:r>
            <a:r>
              <a:rPr lang="en-US" sz="2400" dirty="0">
                <a:latin typeface="Arial" charset="0"/>
              </a:rPr>
              <a:t> </a:t>
            </a:r>
            <a:r>
              <a:rPr lang="en-US" sz="2400" dirty="0" err="1">
                <a:latin typeface="Arial" charset="0"/>
              </a:rPr>
              <a:t>trình</a:t>
            </a:r>
            <a:r>
              <a:rPr lang="en-US" sz="2400" dirty="0">
                <a:latin typeface="Arial" charset="0"/>
              </a:rPr>
              <a:t> </a:t>
            </a:r>
            <a:r>
              <a:rPr lang="en-US" sz="2400" dirty="0" err="1">
                <a:latin typeface="Arial" charset="0"/>
              </a:rPr>
              <a:t>cụ</a:t>
            </a:r>
            <a:r>
              <a:rPr lang="en-US" sz="2400" dirty="0">
                <a:latin typeface="Arial" charset="0"/>
              </a:rPr>
              <a:t> </a:t>
            </a:r>
            <a:r>
              <a:rPr lang="en-US" sz="2400" dirty="0" err="1" smtClean="0">
                <a:latin typeface="Arial" charset="0"/>
              </a:rPr>
              <a:t>thể</a:t>
            </a:r>
            <a:r>
              <a:rPr lang="en-US" sz="2400" dirty="0" smtClean="0">
                <a:latin typeface="Arial" charset="0"/>
              </a:rPr>
              <a:t> ban </a:t>
            </a:r>
            <a:r>
              <a:rPr lang="en-US" sz="2400" dirty="0" err="1" smtClean="0">
                <a:latin typeface="Arial" charset="0"/>
              </a:rPr>
              <a:t>đầu</a:t>
            </a:r>
            <a:r>
              <a:rPr lang="en-US" sz="2400" dirty="0" smtClean="0">
                <a:latin typeface="Arial" charset="0"/>
              </a:rPr>
              <a:t>, </a:t>
            </a:r>
            <a:r>
              <a:rPr lang="en-US" sz="2400" dirty="0" err="1">
                <a:latin typeface="Arial" charset="0"/>
              </a:rPr>
              <a:t>làm</a:t>
            </a:r>
            <a:r>
              <a:rPr lang="en-US" sz="2400" dirty="0">
                <a:latin typeface="Arial" charset="0"/>
              </a:rPr>
              <a:t> </a:t>
            </a:r>
            <a:r>
              <a:rPr lang="en-US" sz="2400" dirty="0" err="1">
                <a:latin typeface="Arial" charset="0"/>
              </a:rPr>
              <a:t>cho</a:t>
            </a:r>
            <a:r>
              <a:rPr lang="en-US" sz="2400" dirty="0">
                <a:latin typeface="Arial" charset="0"/>
              </a:rPr>
              <a:t> </a:t>
            </a:r>
            <a:r>
              <a:rPr lang="en-US" sz="2400" dirty="0" err="1">
                <a:latin typeface="Arial" charset="0"/>
              </a:rPr>
              <a:t>mã</a:t>
            </a:r>
            <a:r>
              <a:rPr lang="en-US" sz="2400" dirty="0">
                <a:latin typeface="Arial" charset="0"/>
              </a:rPr>
              <a:t> </a:t>
            </a:r>
            <a:r>
              <a:rPr lang="en-US" sz="2400" dirty="0" err="1">
                <a:latin typeface="Arial" charset="0"/>
              </a:rPr>
              <a:t>không</a:t>
            </a:r>
            <a:r>
              <a:rPr lang="en-US" sz="2400" dirty="0">
                <a:latin typeface="Arial" charset="0"/>
              </a:rPr>
              <a:t> di </a:t>
            </a:r>
            <a:r>
              <a:rPr lang="en-US" sz="2400" dirty="0" err="1">
                <a:latin typeface="Arial" charset="0"/>
              </a:rPr>
              <a:t>động</a:t>
            </a:r>
            <a:r>
              <a:rPr lang="en-US" sz="2400" dirty="0">
                <a:latin typeface="Arial" charset="0"/>
              </a:rPr>
              <a:t>. </a:t>
            </a:r>
            <a:r>
              <a:rPr lang="en-US" sz="2400" dirty="0" err="1">
                <a:latin typeface="Arial" charset="0"/>
              </a:rPr>
              <a:t>Một</a:t>
            </a:r>
            <a:r>
              <a:rPr lang="en-US" sz="2400" dirty="0">
                <a:latin typeface="Arial" charset="0"/>
              </a:rPr>
              <a:t> </a:t>
            </a:r>
            <a:r>
              <a:rPr lang="en-US" sz="2400" dirty="0" err="1">
                <a:latin typeface="Arial" charset="0"/>
              </a:rPr>
              <a:t>ví</a:t>
            </a:r>
            <a:r>
              <a:rPr lang="en-US" sz="2400" dirty="0">
                <a:latin typeface="Arial" charset="0"/>
              </a:rPr>
              <a:t> </a:t>
            </a:r>
            <a:r>
              <a:rPr lang="en-US" sz="2400" dirty="0" err="1">
                <a:latin typeface="Arial" charset="0"/>
              </a:rPr>
              <a:t>dụ</a:t>
            </a:r>
            <a:r>
              <a:rPr lang="en-US" sz="2400" dirty="0">
                <a:latin typeface="Arial" charset="0"/>
              </a:rPr>
              <a:t> </a:t>
            </a:r>
            <a:r>
              <a:rPr lang="en-US" sz="2400" dirty="0" err="1">
                <a:latin typeface="Arial" charset="0"/>
              </a:rPr>
              <a:t>về</a:t>
            </a:r>
            <a:r>
              <a:rPr lang="en-US" sz="2400" dirty="0">
                <a:latin typeface="Arial" charset="0"/>
              </a:rPr>
              <a:t> RPC </a:t>
            </a:r>
            <a:r>
              <a:rPr lang="en-US" sz="2400" dirty="0" err="1">
                <a:latin typeface="Arial" charset="0"/>
              </a:rPr>
              <a:t>thực</a:t>
            </a:r>
            <a:r>
              <a:rPr lang="en-US" sz="2400" dirty="0">
                <a:latin typeface="Arial" charset="0"/>
              </a:rPr>
              <a:t> </a:t>
            </a:r>
            <a:r>
              <a:rPr lang="en-US" sz="2400" dirty="0" err="1">
                <a:latin typeface="Arial" charset="0"/>
              </a:rPr>
              <a:t>hiện</a:t>
            </a:r>
            <a:r>
              <a:rPr lang="en-US" sz="2400" dirty="0">
                <a:latin typeface="Arial" charset="0"/>
              </a:rPr>
              <a:t> </a:t>
            </a:r>
            <a:r>
              <a:rPr lang="en-US" sz="2400" dirty="0" err="1">
                <a:latin typeface="Arial" charset="0"/>
              </a:rPr>
              <a:t>của</a:t>
            </a:r>
            <a:r>
              <a:rPr lang="en-US" sz="2400" dirty="0">
                <a:latin typeface="Arial" charset="0"/>
              </a:rPr>
              <a:t> </a:t>
            </a:r>
            <a:r>
              <a:rPr lang="en-US" sz="2400" dirty="0" err="1">
                <a:latin typeface="Arial" charset="0"/>
              </a:rPr>
              <a:t>phương</a:t>
            </a:r>
            <a:r>
              <a:rPr lang="en-US" sz="2400" dirty="0">
                <a:latin typeface="Arial" charset="0"/>
              </a:rPr>
              <a:t> </a:t>
            </a:r>
            <a:r>
              <a:rPr lang="en-US" sz="2400" dirty="0" err="1">
                <a:latin typeface="Arial" charset="0"/>
              </a:rPr>
              <a:t>pháp</a:t>
            </a:r>
            <a:r>
              <a:rPr lang="en-US" sz="2400" dirty="0">
                <a:latin typeface="Arial" charset="0"/>
              </a:rPr>
              <a:t> </a:t>
            </a:r>
            <a:r>
              <a:rPr lang="en-US" sz="2400" dirty="0" err="1">
                <a:latin typeface="Arial" charset="0"/>
              </a:rPr>
              <a:t>này</a:t>
            </a:r>
            <a:r>
              <a:rPr lang="en-US" sz="2400" dirty="0">
                <a:latin typeface="Arial" charset="0"/>
              </a:rPr>
              <a:t> </a:t>
            </a:r>
            <a:r>
              <a:rPr lang="en-US" sz="2400" dirty="0" err="1">
                <a:latin typeface="Arial" charset="0"/>
              </a:rPr>
              <a:t>là</a:t>
            </a:r>
            <a:r>
              <a:rPr lang="en-US" sz="2400" dirty="0">
                <a:latin typeface="Arial" charset="0"/>
              </a:rPr>
              <a:t> Cedar RPC.</a:t>
            </a:r>
          </a:p>
          <a:p>
            <a:pPr marL="174625" indent="-174625" algn="l">
              <a:buFont typeface="Arial" pitchFamily="34" charset="0"/>
              <a:buChar char="•"/>
              <a:defRPr/>
            </a:pPr>
            <a:endParaRPr lang="en-US" sz="2400" dirty="0">
              <a:latin typeface="Arial" charset="0"/>
            </a:endParaRPr>
          </a:p>
        </p:txBody>
      </p:sp>
      <p:sp>
        <p:nvSpPr>
          <p:cNvPr id="33798"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RPC (Remote Procedure Call)</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ChangeArrowheads="1"/>
          </p:cNvSpPr>
          <p:nvPr/>
        </p:nvSpPr>
        <p:spPr bwMode="auto">
          <a:xfrm>
            <a:off x="381000" y="1549400"/>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just"/>
            <a:r>
              <a:rPr lang="en-US" altLang="vi-VN" sz="2400" b="1" dirty="0" err="1">
                <a:solidFill>
                  <a:srgbClr val="0000CC"/>
                </a:solidFill>
              </a:rPr>
              <a:t>Cách</a:t>
            </a:r>
            <a:r>
              <a:rPr lang="en-US" altLang="vi-VN" sz="2400" b="1" dirty="0">
                <a:solidFill>
                  <a:srgbClr val="0000CC"/>
                </a:solidFill>
              </a:rPr>
              <a:t> 2:</a:t>
            </a:r>
          </a:p>
          <a:p>
            <a:pPr algn="just"/>
            <a:r>
              <a:rPr lang="en-US" altLang="vi-VN" sz="2400" dirty="0"/>
              <a:t>- </a:t>
            </a:r>
            <a:r>
              <a:rPr lang="en-US" altLang="vi-VN" sz="2400" dirty="0" err="1"/>
              <a:t>Sử</a:t>
            </a:r>
            <a:r>
              <a:rPr lang="en-US" altLang="vi-VN" sz="2400" dirty="0"/>
              <a:t> </a:t>
            </a:r>
            <a:r>
              <a:rPr lang="en-US" altLang="vi-VN" sz="2400" dirty="0" err="1"/>
              <a:t>dụng</a:t>
            </a:r>
            <a:r>
              <a:rPr lang="en-US" altLang="vi-VN" sz="2400" dirty="0"/>
              <a:t> </a:t>
            </a:r>
            <a:r>
              <a:rPr lang="en-US" altLang="vi-VN" sz="2400" dirty="0" err="1">
                <a:solidFill>
                  <a:srgbClr val="FF0000"/>
                </a:solidFill>
              </a:rPr>
              <a:t>một</a:t>
            </a:r>
            <a:r>
              <a:rPr lang="en-US" altLang="vi-VN" sz="2400" dirty="0">
                <a:solidFill>
                  <a:srgbClr val="FF0000"/>
                </a:solidFill>
              </a:rPr>
              <a:t> </a:t>
            </a:r>
            <a:r>
              <a:rPr lang="en-US" altLang="vi-VN" sz="2400" dirty="0" err="1">
                <a:solidFill>
                  <a:srgbClr val="FF0000"/>
                </a:solidFill>
              </a:rPr>
              <a:t>ngôn</a:t>
            </a:r>
            <a:r>
              <a:rPr lang="en-US" altLang="vi-VN" sz="2400" dirty="0">
                <a:solidFill>
                  <a:srgbClr val="FF0000"/>
                </a:solidFill>
              </a:rPr>
              <a:t> </a:t>
            </a:r>
            <a:r>
              <a:rPr lang="en-US" altLang="vi-VN" sz="2400" dirty="0" err="1">
                <a:solidFill>
                  <a:srgbClr val="FF0000"/>
                </a:solidFill>
              </a:rPr>
              <a:t>ngữ</a:t>
            </a:r>
            <a:r>
              <a:rPr lang="en-US" altLang="vi-VN" sz="2400" dirty="0">
                <a:solidFill>
                  <a:srgbClr val="FF0000"/>
                </a:solidFill>
              </a:rPr>
              <a:t> </a:t>
            </a:r>
            <a:r>
              <a:rPr lang="en-US" altLang="vi-VN" sz="2400" dirty="0" err="1">
                <a:solidFill>
                  <a:srgbClr val="FF0000"/>
                </a:solidFill>
              </a:rPr>
              <a:t>lập</a:t>
            </a:r>
            <a:r>
              <a:rPr lang="en-US" altLang="vi-VN" sz="2400" dirty="0">
                <a:solidFill>
                  <a:srgbClr val="FF0000"/>
                </a:solidFill>
              </a:rPr>
              <a:t> </a:t>
            </a:r>
            <a:r>
              <a:rPr lang="en-US" altLang="vi-VN" sz="2400" dirty="0" err="1">
                <a:solidFill>
                  <a:srgbClr val="FF0000"/>
                </a:solidFill>
              </a:rPr>
              <a:t>trình</a:t>
            </a:r>
            <a:r>
              <a:rPr lang="en-US" altLang="vi-VN" sz="2400" dirty="0">
                <a:solidFill>
                  <a:srgbClr val="FF0000"/>
                </a:solidFill>
              </a:rPr>
              <a:t> </a:t>
            </a:r>
            <a:r>
              <a:rPr lang="en-US" altLang="vi-VN" sz="2400" dirty="0" err="1">
                <a:solidFill>
                  <a:srgbClr val="FF0000"/>
                </a:solidFill>
              </a:rPr>
              <a:t>biên</a:t>
            </a:r>
            <a:r>
              <a:rPr lang="en-US" altLang="vi-VN" sz="2400" dirty="0">
                <a:solidFill>
                  <a:srgbClr val="FF0000"/>
                </a:solidFill>
              </a:rPr>
              <a:t> </a:t>
            </a:r>
            <a:r>
              <a:rPr lang="en-US" altLang="vi-VN" sz="2400" dirty="0" err="1">
                <a:solidFill>
                  <a:srgbClr val="FF0000"/>
                </a:solidFill>
              </a:rPr>
              <a:t>dịch</a:t>
            </a:r>
            <a:r>
              <a:rPr lang="en-US" altLang="vi-VN" sz="2400" dirty="0">
                <a:solidFill>
                  <a:srgbClr val="FF0000"/>
                </a:solidFill>
              </a:rPr>
              <a:t> </a:t>
            </a:r>
            <a:r>
              <a:rPr lang="en-US" altLang="vi-VN" sz="2400" dirty="0" err="1">
                <a:solidFill>
                  <a:srgbClr val="FF0000"/>
                </a:solidFill>
              </a:rPr>
              <a:t>riêng</a:t>
            </a:r>
            <a:r>
              <a:rPr lang="en-US" altLang="vi-VN" sz="2400" dirty="0">
                <a:solidFill>
                  <a:srgbClr val="FF0000"/>
                </a:solidFill>
              </a:rPr>
              <a:t> </a:t>
            </a:r>
            <a:r>
              <a:rPr lang="en-US" altLang="vi-VN" sz="2400" dirty="0" err="1">
                <a:solidFill>
                  <a:srgbClr val="FF0000"/>
                </a:solidFill>
              </a:rPr>
              <a:t>biệt</a:t>
            </a:r>
            <a:r>
              <a:rPr lang="en-US" altLang="vi-VN" sz="2400" dirty="0">
                <a:solidFill>
                  <a:srgbClr val="FF0000"/>
                </a:solidFill>
              </a:rPr>
              <a:t> </a:t>
            </a:r>
            <a:r>
              <a:rPr lang="en-US" altLang="vi-VN" sz="2400" dirty="0" err="1"/>
              <a:t>được</a:t>
            </a:r>
            <a:r>
              <a:rPr lang="en-US" altLang="vi-VN" sz="2400" dirty="0"/>
              <a:t> </a:t>
            </a:r>
            <a:r>
              <a:rPr lang="en-US" altLang="vi-VN" sz="2400" dirty="0" err="1"/>
              <a:t>gọi</a:t>
            </a:r>
            <a:r>
              <a:rPr lang="en-US" altLang="vi-VN" sz="2400" dirty="0"/>
              <a:t> </a:t>
            </a:r>
            <a:r>
              <a:rPr lang="en-US" altLang="vi-VN" sz="2400" dirty="0" err="1"/>
              <a:t>là</a:t>
            </a:r>
            <a:r>
              <a:rPr lang="en-US" altLang="vi-VN" sz="2400" dirty="0"/>
              <a:t> </a:t>
            </a:r>
            <a:r>
              <a:rPr lang="en-US" altLang="vi-VN" sz="2400" dirty="0" err="1">
                <a:solidFill>
                  <a:srgbClr val="FF0000"/>
                </a:solidFill>
              </a:rPr>
              <a:t>ngôn</a:t>
            </a:r>
            <a:r>
              <a:rPr lang="en-US" altLang="vi-VN" sz="2400" dirty="0">
                <a:solidFill>
                  <a:srgbClr val="FF0000"/>
                </a:solidFill>
              </a:rPr>
              <a:t> </a:t>
            </a:r>
            <a:r>
              <a:rPr lang="en-US" altLang="vi-VN" sz="2400" dirty="0" err="1">
                <a:solidFill>
                  <a:srgbClr val="FF0000"/>
                </a:solidFill>
              </a:rPr>
              <a:t>ngữ</a:t>
            </a:r>
            <a:r>
              <a:rPr lang="en-US" altLang="vi-VN" sz="2400" dirty="0">
                <a:solidFill>
                  <a:srgbClr val="FF0000"/>
                </a:solidFill>
              </a:rPr>
              <a:t> </a:t>
            </a:r>
            <a:r>
              <a:rPr lang="en-US" altLang="vi-VN" sz="2400" dirty="0" err="1">
                <a:solidFill>
                  <a:srgbClr val="FF0000"/>
                </a:solidFill>
              </a:rPr>
              <a:t>định</a:t>
            </a:r>
            <a:r>
              <a:rPr lang="en-US" altLang="vi-VN" sz="2400" dirty="0">
                <a:solidFill>
                  <a:srgbClr val="FF0000"/>
                </a:solidFill>
              </a:rPr>
              <a:t> </a:t>
            </a:r>
            <a:r>
              <a:rPr lang="en-US" altLang="vi-VN" sz="2400" dirty="0" err="1">
                <a:solidFill>
                  <a:srgbClr val="FF0000"/>
                </a:solidFill>
              </a:rPr>
              <a:t>nghĩa</a:t>
            </a:r>
            <a:r>
              <a:rPr lang="en-US" altLang="vi-VN" sz="2400" dirty="0">
                <a:solidFill>
                  <a:srgbClr val="FF0000"/>
                </a:solidFill>
              </a:rPr>
              <a:t> </a:t>
            </a:r>
            <a:r>
              <a:rPr lang="en-US" altLang="vi-VN" sz="2400" dirty="0" err="1">
                <a:solidFill>
                  <a:srgbClr val="FF0000"/>
                </a:solidFill>
              </a:rPr>
              <a:t>giao</a:t>
            </a:r>
            <a:r>
              <a:rPr lang="en-US" altLang="vi-VN" sz="2400" dirty="0">
                <a:solidFill>
                  <a:srgbClr val="FF0000"/>
                </a:solidFill>
              </a:rPr>
              <a:t> </a:t>
            </a:r>
            <a:r>
              <a:rPr lang="en-US" altLang="vi-VN" sz="2400" dirty="0" err="1">
                <a:solidFill>
                  <a:srgbClr val="FF0000"/>
                </a:solidFill>
              </a:rPr>
              <a:t>diện</a:t>
            </a:r>
            <a:r>
              <a:rPr lang="en-US" altLang="vi-VN" sz="2400" dirty="0">
                <a:solidFill>
                  <a:srgbClr val="FF0000"/>
                </a:solidFill>
              </a:rPr>
              <a:t> </a:t>
            </a:r>
            <a:r>
              <a:rPr lang="en-US" altLang="vi-VN" sz="2400" dirty="0">
                <a:solidFill>
                  <a:srgbClr val="00B050"/>
                </a:solidFill>
              </a:rPr>
              <a:t>(</a:t>
            </a:r>
            <a:r>
              <a:rPr lang="en-US" altLang="vi-VN" sz="2400" dirty="0">
                <a:solidFill>
                  <a:srgbClr val="00B050"/>
                </a:solidFill>
                <a:ea typeface="ＭＳ Ｐゴシック" panose="020B0600070205080204" pitchFamily="34" charset="-128"/>
              </a:rPr>
              <a:t>Interface Definition Language - </a:t>
            </a:r>
            <a:r>
              <a:rPr lang="en-US" altLang="vi-VN" sz="2400" dirty="0">
                <a:solidFill>
                  <a:srgbClr val="00B050"/>
                </a:solidFill>
              </a:rPr>
              <a:t>IDL)</a:t>
            </a:r>
            <a:r>
              <a:rPr lang="en-US" altLang="vi-VN" sz="2400" dirty="0"/>
              <a:t>. </a:t>
            </a:r>
            <a:r>
              <a:rPr lang="en-US" altLang="vi-VN" sz="2400" dirty="0" err="1"/>
              <a:t>Một</a:t>
            </a:r>
            <a:r>
              <a:rPr lang="en-US" altLang="vi-VN" sz="2400" dirty="0"/>
              <a:t> </a:t>
            </a:r>
            <a:r>
              <a:rPr lang="en-US" altLang="vi-VN" sz="2400" dirty="0" err="1"/>
              <a:t>mô</a:t>
            </a:r>
            <a:r>
              <a:rPr lang="en-US" altLang="vi-VN" sz="2400" dirty="0"/>
              <a:t> </a:t>
            </a:r>
            <a:r>
              <a:rPr lang="en-US" altLang="vi-VN" sz="2400" dirty="0" err="1"/>
              <a:t>tả</a:t>
            </a:r>
            <a:r>
              <a:rPr lang="en-US" altLang="vi-VN" sz="2400" dirty="0"/>
              <a:t> </a:t>
            </a:r>
            <a:r>
              <a:rPr lang="en-US" altLang="vi-VN" sz="2400" dirty="0" err="1"/>
              <a:t>của</a:t>
            </a:r>
            <a:r>
              <a:rPr lang="en-US" altLang="vi-VN" sz="2400" dirty="0"/>
              <a:t> </a:t>
            </a:r>
            <a:r>
              <a:rPr lang="en-US" altLang="vi-VN" sz="2400" dirty="0" err="1"/>
              <a:t>các</a:t>
            </a:r>
            <a:r>
              <a:rPr lang="en-US" altLang="vi-VN" sz="2400" dirty="0"/>
              <a:t> </a:t>
            </a:r>
            <a:r>
              <a:rPr lang="en-US" altLang="vi-VN" sz="2400" dirty="0" err="1"/>
              <a:t>cuộc</a:t>
            </a:r>
            <a:r>
              <a:rPr lang="en-US" altLang="vi-VN" sz="2400" dirty="0"/>
              <a:t> </a:t>
            </a:r>
            <a:r>
              <a:rPr lang="en-US" altLang="vi-VN" sz="2400" dirty="0" err="1"/>
              <a:t>gọi</a:t>
            </a:r>
            <a:r>
              <a:rPr lang="en-US" altLang="vi-VN" sz="2400" dirty="0"/>
              <a:t> </a:t>
            </a:r>
            <a:r>
              <a:rPr lang="en-US" altLang="vi-VN" sz="2400" dirty="0" err="1"/>
              <a:t>thủ</a:t>
            </a:r>
            <a:r>
              <a:rPr lang="en-US" altLang="vi-VN" sz="2400" dirty="0"/>
              <a:t> </a:t>
            </a:r>
            <a:r>
              <a:rPr lang="en-US" altLang="vi-VN" sz="2400" dirty="0" err="1"/>
              <a:t>tục</a:t>
            </a:r>
            <a:r>
              <a:rPr lang="en-US" altLang="vi-VN" sz="2400" dirty="0"/>
              <a:t> </a:t>
            </a:r>
            <a:r>
              <a:rPr lang="en-US" altLang="vi-VN" sz="2400" dirty="0" err="1"/>
              <a:t>được</a:t>
            </a:r>
            <a:r>
              <a:rPr lang="en-US" altLang="vi-VN" sz="2400" dirty="0"/>
              <a:t> </a:t>
            </a:r>
            <a:r>
              <a:rPr lang="en-US" altLang="vi-VN" sz="2400" dirty="0" err="1"/>
              <a:t>viết</a:t>
            </a:r>
            <a:r>
              <a:rPr lang="en-US" altLang="vi-VN" sz="2400" dirty="0"/>
              <a:t> </a:t>
            </a:r>
            <a:r>
              <a:rPr lang="en-US" altLang="vi-VN" sz="2400" dirty="0" err="1"/>
              <a:t>bằng</a:t>
            </a:r>
            <a:r>
              <a:rPr lang="en-US" altLang="vi-VN" sz="2400" dirty="0"/>
              <a:t> </a:t>
            </a:r>
            <a:r>
              <a:rPr lang="en-US" altLang="vi-VN" sz="2400" dirty="0" err="1"/>
              <a:t>ngôn</a:t>
            </a:r>
            <a:r>
              <a:rPr lang="en-US" altLang="vi-VN" sz="2400" dirty="0"/>
              <a:t> </a:t>
            </a:r>
            <a:r>
              <a:rPr lang="en-US" altLang="vi-VN" sz="2400" dirty="0" err="1"/>
              <a:t>ngữ</a:t>
            </a:r>
            <a:r>
              <a:rPr lang="en-US" altLang="vi-VN" sz="2400" dirty="0"/>
              <a:t> </a:t>
            </a:r>
            <a:r>
              <a:rPr lang="en-US" altLang="vi-VN" sz="2400" dirty="0" err="1"/>
              <a:t>này</a:t>
            </a:r>
            <a:r>
              <a:rPr lang="en-US" altLang="vi-VN" sz="2400" dirty="0"/>
              <a:t>, </a:t>
            </a:r>
            <a:r>
              <a:rPr lang="en-US" altLang="vi-VN" sz="2400" dirty="0" err="1"/>
              <a:t>mà</a:t>
            </a:r>
            <a:r>
              <a:rPr lang="en-US" altLang="vi-VN" sz="2400" dirty="0"/>
              <a:t> </a:t>
            </a:r>
            <a:r>
              <a:rPr lang="en-US" altLang="vi-VN" sz="2400" dirty="0" err="1"/>
              <a:t>sẽ</a:t>
            </a:r>
            <a:r>
              <a:rPr lang="en-US" altLang="vi-VN" sz="2400" dirty="0"/>
              <a:t> </a:t>
            </a:r>
            <a:r>
              <a:rPr lang="en-US" altLang="vi-VN" sz="2400" dirty="0" err="1"/>
              <a:t>được</a:t>
            </a:r>
            <a:r>
              <a:rPr lang="en-US" altLang="vi-VN" sz="2400" dirty="0"/>
              <a:t> </a:t>
            </a:r>
            <a:r>
              <a:rPr lang="en-US" altLang="vi-VN" sz="2400" dirty="0" err="1"/>
              <a:t>sử</a:t>
            </a:r>
            <a:r>
              <a:rPr lang="en-US" altLang="vi-VN" sz="2400" dirty="0"/>
              <a:t> </a:t>
            </a:r>
            <a:r>
              <a:rPr lang="en-US" altLang="vi-VN" sz="2400" dirty="0" err="1"/>
              <a:t>dụng</a:t>
            </a:r>
            <a:r>
              <a:rPr lang="en-US" altLang="vi-VN" sz="2400" dirty="0"/>
              <a:t> </a:t>
            </a:r>
            <a:r>
              <a:rPr lang="en-US" altLang="vi-VN" sz="2400" dirty="0" err="1"/>
              <a:t>để</a:t>
            </a:r>
            <a:r>
              <a:rPr lang="en-US" altLang="vi-VN" sz="2400" dirty="0"/>
              <a:t> </a:t>
            </a:r>
            <a:r>
              <a:rPr lang="en-US" altLang="vi-VN" sz="2400" dirty="0" err="1"/>
              <a:t>phát</a:t>
            </a:r>
            <a:r>
              <a:rPr lang="en-US" altLang="vi-VN" sz="2400" dirty="0"/>
              <a:t> </a:t>
            </a:r>
            <a:r>
              <a:rPr lang="en-US" altLang="vi-VN" sz="2400" dirty="0" err="1"/>
              <a:t>sinh</a:t>
            </a:r>
            <a:r>
              <a:rPr lang="en-US" altLang="vi-VN" sz="2400" dirty="0"/>
              <a:t> Stub </a:t>
            </a:r>
            <a:r>
              <a:rPr lang="en-US" altLang="vi-VN" sz="2400" dirty="0" err="1"/>
              <a:t>và</a:t>
            </a:r>
            <a:r>
              <a:rPr lang="en-US" altLang="vi-VN" sz="2400" dirty="0"/>
              <a:t> Skeleton.</a:t>
            </a:r>
          </a:p>
          <a:p>
            <a:pPr algn="just"/>
            <a:r>
              <a:rPr lang="en-US" altLang="vi-VN" sz="2400" dirty="0"/>
              <a:t>  + </a:t>
            </a:r>
            <a:r>
              <a:rPr lang="en-US" altLang="vi-VN" sz="2400" dirty="0">
                <a:solidFill>
                  <a:srgbClr val="008000"/>
                </a:solidFill>
              </a:rPr>
              <a:t>Stub</a:t>
            </a:r>
            <a:r>
              <a:rPr lang="en-US" altLang="vi-VN" sz="2400" dirty="0"/>
              <a:t> </a:t>
            </a:r>
            <a:r>
              <a:rPr lang="en-US" altLang="vi-VN" sz="2400" dirty="0" err="1"/>
              <a:t>là</a:t>
            </a:r>
            <a:r>
              <a:rPr lang="en-US" altLang="vi-VN" sz="2400" dirty="0"/>
              <a:t> </a:t>
            </a:r>
            <a:r>
              <a:rPr lang="en-US" altLang="vi-VN" sz="2400" dirty="0" err="1"/>
              <a:t>một</a:t>
            </a:r>
            <a:r>
              <a:rPr lang="en-US" altLang="vi-VN" sz="2400" dirty="0"/>
              <a:t> </a:t>
            </a:r>
            <a:r>
              <a:rPr lang="en-US" altLang="vi-VN" sz="2400" dirty="0" err="1"/>
              <a:t>thủ</a:t>
            </a:r>
            <a:r>
              <a:rPr lang="en-US" altLang="vi-VN" sz="2400" dirty="0"/>
              <a:t> </a:t>
            </a:r>
            <a:r>
              <a:rPr lang="en-US" altLang="vi-VN" sz="2400" dirty="0" err="1"/>
              <a:t>tục</a:t>
            </a:r>
            <a:r>
              <a:rPr lang="en-US" altLang="vi-VN" sz="2400" dirty="0"/>
              <a:t> </a:t>
            </a:r>
            <a:r>
              <a:rPr lang="en-US" altLang="vi-VN" sz="2400" dirty="0" err="1"/>
              <a:t>phía</a:t>
            </a:r>
            <a:r>
              <a:rPr lang="en-US" altLang="vi-VN" sz="2400" dirty="0"/>
              <a:t> Client </a:t>
            </a:r>
            <a:r>
              <a:rPr lang="en-US" altLang="vi-VN" sz="2400" dirty="0" err="1"/>
              <a:t>để</a:t>
            </a:r>
            <a:r>
              <a:rPr lang="en-US" altLang="vi-VN" sz="2400" dirty="0"/>
              <a:t> </a:t>
            </a:r>
            <a:r>
              <a:rPr lang="en-US" altLang="vi-VN" sz="2400" dirty="0" err="1"/>
              <a:t>khống</a:t>
            </a:r>
            <a:r>
              <a:rPr lang="en-US" altLang="vi-VN" sz="2400" dirty="0"/>
              <a:t> </a:t>
            </a:r>
            <a:r>
              <a:rPr lang="en-US" altLang="vi-VN" sz="2400" dirty="0" err="1"/>
              <a:t>chế</a:t>
            </a:r>
            <a:r>
              <a:rPr lang="en-US" altLang="vi-VN" sz="2400" dirty="0"/>
              <a:t> </a:t>
            </a:r>
            <a:r>
              <a:rPr lang="en-US" altLang="vi-VN" sz="2400" dirty="0" err="1"/>
              <a:t>các</a:t>
            </a:r>
            <a:r>
              <a:rPr lang="en-US" altLang="vi-VN" sz="2400" dirty="0"/>
              <a:t> </a:t>
            </a:r>
            <a:r>
              <a:rPr lang="en-US" altLang="vi-VN" sz="2400" dirty="0" err="1"/>
              <a:t>tham</a:t>
            </a:r>
            <a:r>
              <a:rPr lang="en-US" altLang="vi-VN" sz="2400" dirty="0"/>
              <a:t> </a:t>
            </a:r>
            <a:r>
              <a:rPr lang="en-US" altLang="vi-VN" sz="2400" dirty="0" err="1"/>
              <a:t>số</a:t>
            </a:r>
            <a:r>
              <a:rPr lang="en-US" altLang="vi-VN" sz="2400" dirty="0"/>
              <a:t> Marshalls </a:t>
            </a:r>
            <a:r>
              <a:rPr lang="en-US" altLang="vi-VN" sz="2400" dirty="0" err="1"/>
              <a:t>của</a:t>
            </a:r>
            <a:r>
              <a:rPr lang="en-US" altLang="vi-VN" sz="2400" dirty="0"/>
              <a:t> </a:t>
            </a:r>
            <a:r>
              <a:rPr lang="en-US" altLang="vi-VN" sz="2400" dirty="0" err="1"/>
              <a:t>các</a:t>
            </a:r>
            <a:r>
              <a:rPr lang="en-US" altLang="vi-VN" sz="2400" dirty="0"/>
              <a:t> </a:t>
            </a:r>
            <a:r>
              <a:rPr lang="en-US" altLang="vi-VN" sz="2400" dirty="0" err="1"/>
              <a:t>cuộc</a:t>
            </a:r>
            <a:r>
              <a:rPr lang="en-US" altLang="vi-VN" sz="2400" dirty="0"/>
              <a:t> </a:t>
            </a:r>
            <a:r>
              <a:rPr lang="en-US" altLang="vi-VN" sz="2400" dirty="0" err="1"/>
              <a:t>gọi</a:t>
            </a:r>
            <a:r>
              <a:rPr lang="en-US" altLang="vi-VN" sz="2400" dirty="0"/>
              <a:t> </a:t>
            </a:r>
            <a:r>
              <a:rPr lang="en-US" altLang="vi-VN" sz="2400" dirty="0" err="1"/>
              <a:t>thủ</a:t>
            </a:r>
            <a:r>
              <a:rPr lang="en-US" altLang="vi-VN" sz="2400" dirty="0"/>
              <a:t> </a:t>
            </a:r>
            <a:r>
              <a:rPr lang="en-US" altLang="vi-VN" sz="2400" dirty="0" err="1"/>
              <a:t>tục</a:t>
            </a:r>
            <a:r>
              <a:rPr lang="en-US" altLang="vi-VN" sz="2400" dirty="0"/>
              <a:t> </a:t>
            </a:r>
            <a:r>
              <a:rPr lang="en-US" altLang="vi-VN" sz="2400" dirty="0" err="1"/>
              <a:t>và</a:t>
            </a:r>
            <a:r>
              <a:rPr lang="en-US" altLang="vi-VN" sz="2400" dirty="0"/>
              <a:t> </a:t>
            </a:r>
            <a:r>
              <a:rPr lang="en-US" altLang="vi-VN" sz="2400" dirty="0" err="1"/>
              <a:t>các</a:t>
            </a:r>
            <a:r>
              <a:rPr lang="en-US" altLang="vi-VN" sz="2400" dirty="0"/>
              <a:t> </a:t>
            </a:r>
            <a:r>
              <a:rPr lang="en-US" altLang="vi-VN" sz="2400" dirty="0" err="1"/>
              <a:t>tham</a:t>
            </a:r>
            <a:r>
              <a:rPr lang="en-US" altLang="vi-VN" sz="2400" dirty="0"/>
              <a:t> </a:t>
            </a:r>
            <a:r>
              <a:rPr lang="en-US" altLang="vi-VN" sz="2400" dirty="0" err="1"/>
              <a:t>số</a:t>
            </a:r>
            <a:r>
              <a:rPr lang="en-US" altLang="vi-VN" sz="2400" dirty="0"/>
              <a:t> </a:t>
            </a:r>
            <a:r>
              <a:rPr lang="en-US" altLang="vi-VN" sz="2400" dirty="0" err="1"/>
              <a:t>unmarshal</a:t>
            </a:r>
            <a:r>
              <a:rPr lang="en-US" altLang="vi-VN" sz="2400" dirty="0"/>
              <a:t> </a:t>
            </a:r>
            <a:r>
              <a:rPr lang="en-US" altLang="vi-VN" sz="2400" dirty="0" err="1"/>
              <a:t>trả</a:t>
            </a:r>
            <a:r>
              <a:rPr lang="en-US" altLang="vi-VN" sz="2400" dirty="0"/>
              <a:t> </a:t>
            </a:r>
            <a:r>
              <a:rPr lang="en-US" altLang="vi-VN" sz="2400" dirty="0" err="1"/>
              <a:t>lời</a:t>
            </a:r>
            <a:r>
              <a:rPr lang="en-US" altLang="vi-VN" sz="2400" dirty="0"/>
              <a:t> </a:t>
            </a:r>
            <a:r>
              <a:rPr lang="en-US" altLang="vi-VN" sz="2400" dirty="0" err="1"/>
              <a:t>của</a:t>
            </a:r>
            <a:r>
              <a:rPr lang="en-US" altLang="vi-VN" sz="2400" dirty="0"/>
              <a:t> </a:t>
            </a:r>
            <a:r>
              <a:rPr lang="en-US" altLang="vi-VN" sz="2400" dirty="0" err="1"/>
              <a:t>chúng</a:t>
            </a:r>
            <a:r>
              <a:rPr lang="en-US" altLang="vi-VN" sz="2400" dirty="0"/>
              <a:t>.</a:t>
            </a:r>
          </a:p>
          <a:p>
            <a:pPr algn="just"/>
            <a:r>
              <a:rPr lang="en-US" altLang="vi-VN" sz="2400" dirty="0"/>
              <a:t>  + </a:t>
            </a:r>
            <a:r>
              <a:rPr lang="en-US" altLang="vi-VN" sz="2400" dirty="0">
                <a:solidFill>
                  <a:srgbClr val="008000"/>
                </a:solidFill>
              </a:rPr>
              <a:t>Skeleton</a:t>
            </a:r>
            <a:r>
              <a:rPr lang="en-US" altLang="vi-VN" sz="2400" dirty="0"/>
              <a:t> </a:t>
            </a:r>
            <a:r>
              <a:rPr lang="en-US" altLang="vi-VN" sz="2400" dirty="0" err="1"/>
              <a:t>là</a:t>
            </a:r>
            <a:r>
              <a:rPr lang="en-US" altLang="vi-VN" sz="2400" dirty="0"/>
              <a:t> </a:t>
            </a:r>
            <a:r>
              <a:rPr lang="en-US" altLang="vi-VN" sz="2400" dirty="0" err="1"/>
              <a:t>một</a:t>
            </a:r>
            <a:r>
              <a:rPr lang="en-US" altLang="vi-VN" sz="2400" dirty="0"/>
              <a:t> </a:t>
            </a:r>
            <a:r>
              <a:rPr lang="en-US" altLang="vi-VN" sz="2400" dirty="0" err="1"/>
              <a:t>thủ</a:t>
            </a:r>
            <a:r>
              <a:rPr lang="en-US" altLang="vi-VN" sz="2400" dirty="0"/>
              <a:t> </a:t>
            </a:r>
            <a:r>
              <a:rPr lang="en-US" altLang="vi-VN" sz="2400" dirty="0" err="1"/>
              <a:t>tục</a:t>
            </a:r>
            <a:r>
              <a:rPr lang="en-US" altLang="vi-VN" sz="2400" dirty="0"/>
              <a:t> </a:t>
            </a:r>
            <a:r>
              <a:rPr lang="en-US" altLang="vi-VN" sz="2400" dirty="0" err="1"/>
              <a:t>phía</a:t>
            </a:r>
            <a:r>
              <a:rPr lang="en-US" altLang="vi-VN" sz="2400" dirty="0"/>
              <a:t> Server </a:t>
            </a:r>
            <a:r>
              <a:rPr lang="en-US" altLang="vi-VN" sz="2400" dirty="0" err="1"/>
              <a:t>mà</a:t>
            </a:r>
            <a:r>
              <a:rPr lang="en-US" altLang="vi-VN" sz="2400" dirty="0"/>
              <a:t> </a:t>
            </a:r>
            <a:r>
              <a:rPr lang="en-US" altLang="vi-VN" sz="2400" dirty="0" err="1"/>
              <a:t>tham</a:t>
            </a:r>
            <a:r>
              <a:rPr lang="en-US" altLang="vi-VN" sz="2400" dirty="0"/>
              <a:t> </a:t>
            </a:r>
            <a:r>
              <a:rPr lang="en-US" altLang="vi-VN" sz="2400" dirty="0" err="1"/>
              <a:t>số</a:t>
            </a:r>
            <a:r>
              <a:rPr lang="en-US" altLang="vi-VN" sz="2400" dirty="0"/>
              <a:t> </a:t>
            </a:r>
            <a:r>
              <a:rPr lang="en-US" altLang="vi-VN" sz="2400" dirty="0" err="1"/>
              <a:t>unmarshalls</a:t>
            </a:r>
            <a:r>
              <a:rPr lang="en-US" altLang="vi-VN" sz="2400" dirty="0"/>
              <a:t> </a:t>
            </a:r>
            <a:r>
              <a:rPr lang="en-US" altLang="vi-VN" sz="2400" dirty="0" err="1"/>
              <a:t>của</a:t>
            </a:r>
            <a:r>
              <a:rPr lang="en-US" altLang="vi-VN" sz="2400" dirty="0"/>
              <a:t> </a:t>
            </a:r>
            <a:r>
              <a:rPr lang="en-US" altLang="vi-VN" sz="2400" dirty="0" err="1"/>
              <a:t>các</a:t>
            </a:r>
            <a:r>
              <a:rPr lang="en-US" altLang="vi-VN" sz="2400" dirty="0"/>
              <a:t> </a:t>
            </a:r>
            <a:r>
              <a:rPr lang="en-US" altLang="vi-VN" sz="2400" dirty="0" err="1"/>
              <a:t>thủ</a:t>
            </a:r>
            <a:r>
              <a:rPr lang="en-US" altLang="vi-VN" sz="2400" dirty="0"/>
              <a:t> </a:t>
            </a:r>
            <a:r>
              <a:rPr lang="en-US" altLang="vi-VN" sz="2400" dirty="0" err="1"/>
              <a:t>tục</a:t>
            </a:r>
            <a:r>
              <a:rPr lang="en-US" altLang="vi-VN" sz="2400" dirty="0"/>
              <a:t> </a:t>
            </a:r>
            <a:r>
              <a:rPr lang="en-US" altLang="vi-VN" sz="2400" dirty="0" err="1"/>
              <a:t>gọi</a:t>
            </a:r>
            <a:r>
              <a:rPr lang="en-US" altLang="vi-VN" sz="2400" dirty="0"/>
              <a:t> </a:t>
            </a:r>
            <a:r>
              <a:rPr lang="en-US" altLang="vi-VN" sz="2400" dirty="0" err="1"/>
              <a:t>và</a:t>
            </a:r>
            <a:r>
              <a:rPr lang="en-US" altLang="vi-VN" sz="2400" dirty="0"/>
              <a:t> </a:t>
            </a:r>
            <a:r>
              <a:rPr lang="en-US" altLang="vi-VN" sz="2400" dirty="0" err="1"/>
              <a:t>tham</a:t>
            </a:r>
            <a:r>
              <a:rPr lang="en-US" altLang="vi-VN" sz="2400" dirty="0"/>
              <a:t> </a:t>
            </a:r>
            <a:r>
              <a:rPr lang="en-US" altLang="vi-VN" sz="2400" dirty="0" err="1"/>
              <a:t>số</a:t>
            </a:r>
            <a:r>
              <a:rPr lang="en-US" altLang="vi-VN" sz="2400" dirty="0"/>
              <a:t> Marshalls </a:t>
            </a:r>
            <a:r>
              <a:rPr lang="en-US" altLang="vi-VN" sz="2400" dirty="0" err="1"/>
              <a:t>trả</a:t>
            </a:r>
            <a:r>
              <a:rPr lang="en-US" altLang="vi-VN" sz="2400" dirty="0"/>
              <a:t> </a:t>
            </a:r>
            <a:r>
              <a:rPr lang="en-US" altLang="vi-VN" sz="2400" dirty="0" err="1"/>
              <a:t>lời</a:t>
            </a:r>
            <a:r>
              <a:rPr lang="en-US" altLang="vi-VN" sz="2400" dirty="0"/>
              <a:t> </a:t>
            </a:r>
            <a:r>
              <a:rPr lang="en-US" altLang="vi-VN" sz="2400" dirty="0" err="1"/>
              <a:t>của</a:t>
            </a:r>
            <a:r>
              <a:rPr lang="en-US" altLang="vi-VN" sz="2400" dirty="0"/>
              <a:t> </a:t>
            </a:r>
            <a:r>
              <a:rPr lang="en-US" altLang="vi-VN" sz="2400" dirty="0" err="1"/>
              <a:t>chúng</a:t>
            </a:r>
            <a:r>
              <a:rPr lang="en-US" altLang="vi-VN" sz="2400" dirty="0"/>
              <a:t>.</a:t>
            </a:r>
          </a:p>
        </p:txBody>
      </p:sp>
      <p:pic>
        <p:nvPicPr>
          <p:cNvPr id="34819" name="Picture 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34821"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RPC (Remote Procedure Call)</a:t>
            </a:r>
          </a:p>
        </p:txBody>
      </p:sp>
      <p:sp>
        <p:nvSpPr>
          <p:cNvPr id="34822"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Giải pháp</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ChangeArrowheads="1"/>
          </p:cNvSpPr>
          <p:nvPr/>
        </p:nvSpPr>
        <p:spPr bwMode="auto">
          <a:xfrm>
            <a:off x="381000" y="1549400"/>
            <a:ext cx="82296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just"/>
            <a:endParaRPr lang="vi-VN" altLang="vi-VN" sz="2400"/>
          </a:p>
        </p:txBody>
      </p:sp>
      <p:sp>
        <p:nvSpPr>
          <p:cNvPr id="24" name="Rectangle 23"/>
          <p:cNvSpPr/>
          <p:nvPr/>
        </p:nvSpPr>
        <p:spPr bwMode="auto">
          <a:xfrm>
            <a:off x="1662113" y="3352800"/>
            <a:ext cx="1690687" cy="838200"/>
          </a:xfrm>
          <a:prstGeom prst="rect">
            <a:avLst/>
          </a:prstGeom>
          <a:gradFill>
            <a:gsLst>
              <a:gs pos="0">
                <a:schemeClr val="accent1">
                  <a:shade val="30000"/>
                  <a:satMod val="115000"/>
                </a:schemeClr>
              </a:gs>
              <a:gs pos="67000">
                <a:schemeClr val="accent1">
                  <a:shade val="67500"/>
                  <a:satMod val="115000"/>
                </a:schemeClr>
              </a:gs>
              <a:gs pos="100000">
                <a:schemeClr val="accent1">
                  <a:shade val="100000"/>
                  <a:satMod val="115000"/>
                </a:schemeClr>
              </a:gs>
            </a:gsLst>
            <a:lin ang="5400000" scaled="0"/>
          </a:gradFill>
          <a:ln w="25400" algn="ctr">
            <a:solidFill>
              <a:srgbClr val="FFFF99"/>
            </a:solidFill>
            <a:round/>
            <a:headEnd/>
            <a:tailEnd type="none" w="med" len="lg"/>
          </a:ln>
          <a:effectLst/>
        </p:spPr>
        <p:txBody>
          <a:bodyPr wrap="none" anchor="ctr"/>
          <a:lstStyle/>
          <a:p>
            <a:pPr>
              <a:defRPr/>
            </a:pPr>
            <a:endParaRPr lang="en-US">
              <a:latin typeface="Arial" charset="0"/>
            </a:endParaRPr>
          </a:p>
        </p:txBody>
      </p:sp>
      <p:pic>
        <p:nvPicPr>
          <p:cNvPr id="35844" name="Picture 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35846"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RPC (Remote Procedure Call)</a:t>
            </a:r>
          </a:p>
        </p:txBody>
      </p:sp>
      <p:sp>
        <p:nvSpPr>
          <p:cNvPr id="35847"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dirty="0" err="1">
                <a:solidFill>
                  <a:srgbClr val="C00000"/>
                </a:solidFill>
              </a:rPr>
              <a:t>Thủ</a:t>
            </a:r>
            <a:r>
              <a:rPr lang="en-US" altLang="vi-VN" sz="2400" b="1" dirty="0">
                <a:solidFill>
                  <a:srgbClr val="C00000"/>
                </a:solidFill>
              </a:rPr>
              <a:t> </a:t>
            </a:r>
            <a:r>
              <a:rPr lang="en-US" altLang="vi-VN" sz="2400" b="1" dirty="0" err="1">
                <a:solidFill>
                  <a:srgbClr val="C00000"/>
                </a:solidFill>
              </a:rPr>
              <a:t>tục</a:t>
            </a:r>
            <a:r>
              <a:rPr lang="en-US" altLang="vi-VN" sz="2400" b="1" dirty="0">
                <a:solidFill>
                  <a:srgbClr val="C00000"/>
                </a:solidFill>
              </a:rPr>
              <a:t> </a:t>
            </a:r>
            <a:r>
              <a:rPr lang="en-US" altLang="vi-VN" sz="2400" b="1" dirty="0" err="1">
                <a:solidFill>
                  <a:srgbClr val="C00000"/>
                </a:solidFill>
              </a:rPr>
              <a:t>gọi</a:t>
            </a:r>
            <a:r>
              <a:rPr lang="en-US" altLang="vi-VN" sz="2400" b="1" dirty="0">
                <a:solidFill>
                  <a:srgbClr val="C00000"/>
                </a:solidFill>
              </a:rPr>
              <a:t> ở RPC</a:t>
            </a:r>
          </a:p>
        </p:txBody>
      </p:sp>
      <p:sp>
        <p:nvSpPr>
          <p:cNvPr id="3" name="Rounded Rectangle 2"/>
          <p:cNvSpPr/>
          <p:nvPr/>
        </p:nvSpPr>
        <p:spPr bwMode="auto">
          <a:xfrm>
            <a:off x="1981200" y="2044700"/>
            <a:ext cx="1371600" cy="533400"/>
          </a:xfrm>
          <a:prstGeom prst="roundRect">
            <a:avLst/>
          </a:prstGeom>
          <a:gradFill>
            <a:gsLst>
              <a:gs pos="0">
                <a:schemeClr val="accent1">
                  <a:shade val="30000"/>
                  <a:satMod val="115000"/>
                </a:schemeClr>
              </a:gs>
              <a:gs pos="67000">
                <a:schemeClr val="accent1">
                  <a:shade val="67500"/>
                  <a:satMod val="115000"/>
                </a:schemeClr>
              </a:gs>
              <a:gs pos="100000">
                <a:schemeClr val="accent1">
                  <a:shade val="100000"/>
                  <a:satMod val="115000"/>
                </a:schemeClr>
              </a:gs>
            </a:gsLst>
            <a:lin ang="5400000" scaled="0"/>
          </a:gradFill>
          <a:ln w="25400" algn="ctr">
            <a:solidFill>
              <a:srgbClr val="FFFF99"/>
            </a:solidFill>
            <a:round/>
            <a:headEnd/>
            <a:tailEnd type="none" w="med" len="lg"/>
          </a:ln>
          <a:effectLst/>
        </p:spPr>
        <p:txBody>
          <a:bodyPr wrap="none" anchor="ctr"/>
          <a:lstStyle/>
          <a:p>
            <a:pPr>
              <a:defRPr/>
            </a:pPr>
            <a:r>
              <a:rPr lang="en-US" sz="1200">
                <a:latin typeface="Arial" charset="0"/>
              </a:rPr>
              <a:t>Calling Procedure</a:t>
            </a:r>
            <a:endParaRPr lang="en-US">
              <a:latin typeface="Arial" charset="0"/>
            </a:endParaRPr>
          </a:p>
        </p:txBody>
      </p:sp>
      <p:sp>
        <p:nvSpPr>
          <p:cNvPr id="9" name="Rounded Rectangle 8"/>
          <p:cNvSpPr/>
          <p:nvPr/>
        </p:nvSpPr>
        <p:spPr bwMode="auto">
          <a:xfrm>
            <a:off x="4611688" y="2006600"/>
            <a:ext cx="1371600" cy="596900"/>
          </a:xfrm>
          <a:prstGeom prst="roundRect">
            <a:avLst/>
          </a:prstGeom>
          <a:gradFill>
            <a:gsLst>
              <a:gs pos="0">
                <a:schemeClr val="accent1">
                  <a:shade val="30000"/>
                  <a:satMod val="115000"/>
                </a:schemeClr>
              </a:gs>
              <a:gs pos="67000">
                <a:schemeClr val="accent1">
                  <a:shade val="67500"/>
                  <a:satMod val="115000"/>
                </a:schemeClr>
              </a:gs>
              <a:gs pos="100000">
                <a:schemeClr val="accent1">
                  <a:shade val="100000"/>
                  <a:satMod val="115000"/>
                </a:schemeClr>
              </a:gs>
            </a:gsLst>
            <a:lin ang="5400000" scaled="0"/>
          </a:gradFill>
          <a:ln w="25400" algn="ctr">
            <a:solidFill>
              <a:srgbClr val="FFFF99"/>
            </a:solidFill>
            <a:round/>
            <a:headEnd/>
            <a:tailEnd type="none" w="med" len="lg"/>
          </a:ln>
          <a:effectLst/>
        </p:spPr>
        <p:txBody>
          <a:bodyPr wrap="none" anchor="ctr"/>
          <a:lstStyle/>
          <a:p>
            <a:pPr>
              <a:defRPr/>
            </a:pPr>
            <a:r>
              <a:rPr lang="en-US" sz="1200">
                <a:latin typeface="Arial" charset="0"/>
              </a:rPr>
              <a:t>Calling Procedure</a:t>
            </a:r>
          </a:p>
        </p:txBody>
      </p:sp>
      <p:cxnSp>
        <p:nvCxnSpPr>
          <p:cNvPr id="7" name="Straight Arrow Connector 6"/>
          <p:cNvCxnSpPr/>
          <p:nvPr/>
        </p:nvCxnSpPr>
        <p:spPr bwMode="auto">
          <a:xfrm>
            <a:off x="3352800" y="2146300"/>
            <a:ext cx="1295400" cy="0"/>
          </a:xfrm>
          <a:prstGeom prst="straightConnector1">
            <a:avLst/>
          </a:prstGeom>
          <a:ln w="28575">
            <a:headEnd type="none" w="med" len="med"/>
            <a:tailEnd type="arrow"/>
          </a:ln>
        </p:spPr>
        <p:style>
          <a:lnRef idx="2">
            <a:schemeClr val="accent5"/>
          </a:lnRef>
          <a:fillRef idx="0">
            <a:schemeClr val="accent5"/>
          </a:fillRef>
          <a:effectRef idx="1">
            <a:schemeClr val="accent5"/>
          </a:effectRef>
          <a:fontRef idx="minor">
            <a:schemeClr val="tx1"/>
          </a:fontRef>
        </p:style>
      </p:cxnSp>
      <p:cxnSp>
        <p:nvCxnSpPr>
          <p:cNvPr id="14" name="Straight Arrow Connector 13"/>
          <p:cNvCxnSpPr/>
          <p:nvPr/>
        </p:nvCxnSpPr>
        <p:spPr bwMode="auto">
          <a:xfrm>
            <a:off x="3352800" y="2438400"/>
            <a:ext cx="1295400" cy="0"/>
          </a:xfrm>
          <a:prstGeom prst="straightConnector1">
            <a:avLst/>
          </a:prstGeom>
          <a:ln w="28575">
            <a:headEnd type="arrow" w="med" len="med"/>
            <a:tailEnd type="none" w="med" len="med"/>
          </a:ln>
        </p:spPr>
        <p:style>
          <a:lnRef idx="2">
            <a:schemeClr val="accent5"/>
          </a:lnRef>
          <a:fillRef idx="0">
            <a:schemeClr val="accent5"/>
          </a:fillRef>
          <a:effectRef idx="1">
            <a:schemeClr val="accent5"/>
          </a:effectRef>
          <a:fontRef idx="minor">
            <a:schemeClr val="tx1"/>
          </a:fontRef>
        </p:style>
      </p:cxnSp>
      <p:sp>
        <p:nvSpPr>
          <p:cNvPr id="17" name="Rounded Rectangle 16"/>
          <p:cNvSpPr/>
          <p:nvPr/>
        </p:nvSpPr>
        <p:spPr bwMode="auto">
          <a:xfrm>
            <a:off x="1820863" y="3505200"/>
            <a:ext cx="1371600" cy="533400"/>
          </a:xfrm>
          <a:prstGeom prst="roundRect">
            <a:avLst/>
          </a:prstGeom>
          <a:gradFill>
            <a:gsLst>
              <a:gs pos="0">
                <a:schemeClr val="accent1">
                  <a:shade val="30000"/>
                  <a:satMod val="115000"/>
                </a:schemeClr>
              </a:gs>
              <a:gs pos="67000">
                <a:schemeClr val="accent1">
                  <a:shade val="67500"/>
                  <a:satMod val="115000"/>
                </a:schemeClr>
              </a:gs>
              <a:gs pos="100000">
                <a:schemeClr val="accent1">
                  <a:shade val="100000"/>
                  <a:satMod val="115000"/>
                </a:schemeClr>
              </a:gs>
            </a:gsLst>
            <a:lin ang="5400000" scaled="0"/>
          </a:gradFill>
          <a:ln w="25400" algn="ctr">
            <a:solidFill>
              <a:srgbClr val="FFFF99"/>
            </a:solidFill>
            <a:round/>
            <a:headEnd/>
            <a:tailEnd type="none" w="med" len="lg"/>
          </a:ln>
          <a:effectLst/>
        </p:spPr>
        <p:txBody>
          <a:bodyPr wrap="none" anchor="ctr"/>
          <a:lstStyle/>
          <a:p>
            <a:pPr>
              <a:defRPr/>
            </a:pPr>
            <a:r>
              <a:rPr lang="en-US" sz="1200">
                <a:latin typeface="Arial" charset="0"/>
              </a:rPr>
              <a:t>Calling Procedure</a:t>
            </a:r>
            <a:endParaRPr lang="en-US">
              <a:latin typeface="Arial" charset="0"/>
            </a:endParaRPr>
          </a:p>
        </p:txBody>
      </p:sp>
      <p:sp>
        <p:nvSpPr>
          <p:cNvPr id="11" name="Rectangle 10"/>
          <p:cNvSpPr/>
          <p:nvPr/>
        </p:nvSpPr>
        <p:spPr bwMode="auto">
          <a:xfrm>
            <a:off x="1676400" y="4521200"/>
            <a:ext cx="1981200" cy="533400"/>
          </a:xfrm>
          <a:prstGeom prst="rect">
            <a:avLst/>
          </a:prstGeom>
          <a:gradFill>
            <a:gsLst>
              <a:gs pos="0">
                <a:schemeClr val="accent1">
                  <a:shade val="30000"/>
                  <a:satMod val="115000"/>
                </a:schemeClr>
              </a:gs>
              <a:gs pos="67000">
                <a:schemeClr val="accent1">
                  <a:shade val="67500"/>
                  <a:satMod val="115000"/>
                </a:schemeClr>
              </a:gs>
              <a:gs pos="100000">
                <a:schemeClr val="accent1">
                  <a:shade val="100000"/>
                  <a:satMod val="115000"/>
                </a:schemeClr>
              </a:gs>
            </a:gsLst>
            <a:lin ang="5400000" scaled="0"/>
          </a:gradFill>
          <a:ln w="28575" algn="ctr">
            <a:solidFill>
              <a:srgbClr val="FFFF99"/>
            </a:solidFill>
            <a:round/>
            <a:headEnd/>
            <a:tailEnd type="none" w="med" len="lg"/>
          </a:ln>
          <a:effectLst/>
        </p:spPr>
        <p:txBody>
          <a:bodyPr wrap="none" anchor="ctr"/>
          <a:lstStyle/>
          <a:p>
            <a:pPr>
              <a:defRPr/>
            </a:pPr>
            <a:r>
              <a:rPr lang="en-US">
                <a:latin typeface="Arial" charset="0"/>
              </a:rPr>
              <a:t>Stud</a:t>
            </a:r>
          </a:p>
        </p:txBody>
      </p:sp>
      <p:sp>
        <p:nvSpPr>
          <p:cNvPr id="20" name="Rectangle 19"/>
          <p:cNvSpPr/>
          <p:nvPr/>
        </p:nvSpPr>
        <p:spPr bwMode="auto">
          <a:xfrm>
            <a:off x="4114800" y="4495800"/>
            <a:ext cx="1981200" cy="533400"/>
          </a:xfrm>
          <a:prstGeom prst="rect">
            <a:avLst/>
          </a:prstGeom>
          <a:gradFill>
            <a:gsLst>
              <a:gs pos="0">
                <a:schemeClr val="accent1">
                  <a:shade val="30000"/>
                  <a:satMod val="115000"/>
                </a:schemeClr>
              </a:gs>
              <a:gs pos="67000">
                <a:schemeClr val="accent1">
                  <a:shade val="67500"/>
                  <a:satMod val="115000"/>
                </a:schemeClr>
              </a:gs>
              <a:gs pos="100000">
                <a:schemeClr val="accent1">
                  <a:shade val="100000"/>
                  <a:satMod val="115000"/>
                </a:schemeClr>
              </a:gs>
            </a:gsLst>
            <a:lin ang="5400000" scaled="0"/>
          </a:gradFill>
          <a:ln w="25400" algn="ctr">
            <a:solidFill>
              <a:srgbClr val="FFFF99"/>
            </a:solidFill>
            <a:round/>
            <a:headEnd/>
            <a:tailEnd type="none" w="med" len="lg"/>
          </a:ln>
          <a:effectLst/>
        </p:spPr>
        <p:txBody>
          <a:bodyPr wrap="none" anchor="ctr"/>
          <a:lstStyle/>
          <a:p>
            <a:pPr>
              <a:defRPr/>
            </a:pPr>
            <a:r>
              <a:rPr lang="en-US">
                <a:latin typeface="Arial" charset="0"/>
              </a:rPr>
              <a:t>Skeleton</a:t>
            </a:r>
          </a:p>
        </p:txBody>
      </p:sp>
      <p:sp>
        <p:nvSpPr>
          <p:cNvPr id="15" name="Rectangle 14"/>
          <p:cNvSpPr/>
          <p:nvPr/>
        </p:nvSpPr>
        <p:spPr bwMode="auto">
          <a:xfrm>
            <a:off x="1295400" y="5334000"/>
            <a:ext cx="5334000" cy="5334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anchor="ctr"/>
          <a:lstStyle/>
          <a:p>
            <a:pPr>
              <a:defRPr/>
            </a:pPr>
            <a:endParaRPr lang="en-US"/>
          </a:p>
        </p:txBody>
      </p:sp>
      <p:sp>
        <p:nvSpPr>
          <p:cNvPr id="47" name="Rectangle 46"/>
          <p:cNvSpPr/>
          <p:nvPr/>
        </p:nvSpPr>
        <p:spPr bwMode="auto">
          <a:xfrm>
            <a:off x="4229100" y="3357563"/>
            <a:ext cx="1690688" cy="838200"/>
          </a:xfrm>
          <a:prstGeom prst="rect">
            <a:avLst/>
          </a:prstGeom>
          <a:gradFill>
            <a:gsLst>
              <a:gs pos="0">
                <a:schemeClr val="accent1">
                  <a:shade val="30000"/>
                  <a:satMod val="115000"/>
                </a:schemeClr>
              </a:gs>
              <a:gs pos="67000">
                <a:schemeClr val="accent1">
                  <a:shade val="67500"/>
                  <a:satMod val="115000"/>
                </a:schemeClr>
              </a:gs>
              <a:gs pos="100000">
                <a:schemeClr val="accent1">
                  <a:shade val="100000"/>
                  <a:satMod val="115000"/>
                </a:schemeClr>
              </a:gs>
            </a:gsLst>
            <a:lin ang="5400000" scaled="0"/>
          </a:gradFill>
          <a:ln w="25400" algn="ctr">
            <a:solidFill>
              <a:srgbClr val="FFFF99"/>
            </a:solidFill>
            <a:round/>
            <a:headEnd/>
            <a:tailEnd type="none" w="med" len="lg"/>
          </a:ln>
          <a:effectLst/>
        </p:spPr>
        <p:txBody>
          <a:bodyPr wrap="none" anchor="ctr"/>
          <a:lstStyle/>
          <a:p>
            <a:pPr>
              <a:defRPr/>
            </a:pPr>
            <a:endParaRPr lang="en-US">
              <a:latin typeface="Arial" charset="0"/>
            </a:endParaRPr>
          </a:p>
        </p:txBody>
      </p:sp>
      <p:sp>
        <p:nvSpPr>
          <p:cNvPr id="48" name="Rounded Rectangle 47"/>
          <p:cNvSpPr/>
          <p:nvPr/>
        </p:nvSpPr>
        <p:spPr bwMode="auto">
          <a:xfrm>
            <a:off x="4389438" y="3514725"/>
            <a:ext cx="1371600" cy="533400"/>
          </a:xfrm>
          <a:prstGeom prst="roundRect">
            <a:avLst/>
          </a:prstGeom>
          <a:gradFill>
            <a:gsLst>
              <a:gs pos="0">
                <a:schemeClr val="accent1">
                  <a:shade val="30000"/>
                  <a:satMod val="115000"/>
                </a:schemeClr>
              </a:gs>
              <a:gs pos="67000">
                <a:schemeClr val="accent1">
                  <a:shade val="67500"/>
                  <a:satMod val="115000"/>
                </a:schemeClr>
              </a:gs>
              <a:gs pos="100000">
                <a:schemeClr val="accent1">
                  <a:shade val="100000"/>
                  <a:satMod val="115000"/>
                </a:schemeClr>
              </a:gs>
            </a:gsLst>
            <a:lin ang="5400000" scaled="0"/>
          </a:gradFill>
          <a:ln w="25400" algn="ctr">
            <a:solidFill>
              <a:srgbClr val="FFFF99"/>
            </a:solidFill>
            <a:round/>
            <a:headEnd/>
            <a:tailEnd type="none" w="med" len="lg"/>
          </a:ln>
          <a:effectLst/>
        </p:spPr>
        <p:txBody>
          <a:bodyPr wrap="none" anchor="ctr"/>
          <a:lstStyle/>
          <a:p>
            <a:pPr>
              <a:defRPr/>
            </a:pPr>
            <a:r>
              <a:rPr lang="en-US" sz="1200">
                <a:latin typeface="Arial" charset="0"/>
              </a:rPr>
              <a:t>Calling Procedure</a:t>
            </a:r>
            <a:endParaRPr lang="en-US">
              <a:latin typeface="Arial" charset="0"/>
            </a:endParaRPr>
          </a:p>
        </p:txBody>
      </p:sp>
      <p:cxnSp>
        <p:nvCxnSpPr>
          <p:cNvPr id="35859" name="Straight Arrow Connector 35"/>
          <p:cNvCxnSpPr>
            <a:cxnSpLocks noChangeShapeType="1"/>
          </p:cNvCxnSpPr>
          <p:nvPr/>
        </p:nvCxnSpPr>
        <p:spPr bwMode="auto">
          <a:xfrm>
            <a:off x="1981200" y="4017963"/>
            <a:ext cx="0" cy="503237"/>
          </a:xfrm>
          <a:prstGeom prst="straightConnector1">
            <a:avLst/>
          </a:prstGeom>
          <a:noFill/>
          <a:ln w="19050"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35860" name="Straight Arrow Connector 51"/>
          <p:cNvCxnSpPr>
            <a:cxnSpLocks noChangeShapeType="1"/>
          </p:cNvCxnSpPr>
          <p:nvPr/>
        </p:nvCxnSpPr>
        <p:spPr bwMode="auto">
          <a:xfrm>
            <a:off x="1993900" y="5041900"/>
            <a:ext cx="12700" cy="762000"/>
          </a:xfrm>
          <a:prstGeom prst="straightConnector1">
            <a:avLst/>
          </a:prstGeom>
          <a:noFill/>
          <a:ln w="19050"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35861" name="Straight Arrow Connector 52"/>
          <p:cNvCxnSpPr>
            <a:cxnSpLocks noChangeShapeType="1"/>
          </p:cNvCxnSpPr>
          <p:nvPr/>
        </p:nvCxnSpPr>
        <p:spPr bwMode="auto">
          <a:xfrm>
            <a:off x="5486400" y="4038600"/>
            <a:ext cx="0" cy="503238"/>
          </a:xfrm>
          <a:prstGeom prst="straightConnector1">
            <a:avLst/>
          </a:prstGeom>
          <a:noFill/>
          <a:ln w="19050" algn="ctr">
            <a:solidFill>
              <a:srgbClr val="C00000"/>
            </a:solidFill>
            <a:round/>
            <a:headEnd type="arrow" w="med" len="med"/>
            <a:tailEnd/>
          </a:ln>
          <a:extLst>
            <a:ext uri="{909E8E84-426E-40DD-AFC4-6F175D3DCCD1}">
              <a14:hiddenFill xmlns:a14="http://schemas.microsoft.com/office/drawing/2010/main">
                <a:noFill/>
              </a14:hiddenFill>
            </a:ext>
          </a:extLst>
        </p:spPr>
      </p:cxnSp>
      <p:cxnSp>
        <p:nvCxnSpPr>
          <p:cNvPr id="35862" name="Straight Arrow Connector 53"/>
          <p:cNvCxnSpPr>
            <a:cxnSpLocks noChangeShapeType="1"/>
          </p:cNvCxnSpPr>
          <p:nvPr/>
        </p:nvCxnSpPr>
        <p:spPr bwMode="auto">
          <a:xfrm>
            <a:off x="5499100" y="5003800"/>
            <a:ext cx="12700" cy="762000"/>
          </a:xfrm>
          <a:prstGeom prst="straightConnector1">
            <a:avLst/>
          </a:prstGeom>
          <a:noFill/>
          <a:ln w="19050" algn="ctr">
            <a:solidFill>
              <a:srgbClr val="C00000"/>
            </a:solidFill>
            <a:round/>
            <a:headEnd type="arrow" w="med" len="med"/>
            <a:tailEnd/>
          </a:ln>
          <a:extLst>
            <a:ext uri="{909E8E84-426E-40DD-AFC4-6F175D3DCCD1}">
              <a14:hiddenFill xmlns:a14="http://schemas.microsoft.com/office/drawing/2010/main">
                <a:noFill/>
              </a14:hiddenFill>
            </a:ext>
          </a:extLst>
        </p:spPr>
      </p:cxnSp>
      <p:cxnSp>
        <p:nvCxnSpPr>
          <p:cNvPr id="35863" name="Straight Connector 45"/>
          <p:cNvCxnSpPr>
            <a:cxnSpLocks noChangeShapeType="1"/>
          </p:cNvCxnSpPr>
          <p:nvPr/>
        </p:nvCxnSpPr>
        <p:spPr bwMode="auto">
          <a:xfrm>
            <a:off x="1993900" y="5767388"/>
            <a:ext cx="3505200" cy="0"/>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cxnSp>
        <p:nvCxnSpPr>
          <p:cNvPr id="35864" name="Straight Arrow Connector 56"/>
          <p:cNvCxnSpPr>
            <a:cxnSpLocks noChangeShapeType="1"/>
          </p:cNvCxnSpPr>
          <p:nvPr/>
        </p:nvCxnSpPr>
        <p:spPr bwMode="auto">
          <a:xfrm>
            <a:off x="4684713" y="4068763"/>
            <a:ext cx="0" cy="501650"/>
          </a:xfrm>
          <a:prstGeom prst="straightConnector1">
            <a:avLst/>
          </a:prstGeom>
          <a:noFill/>
          <a:ln w="19050"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35865" name="Straight Arrow Connector 55"/>
          <p:cNvCxnSpPr>
            <a:cxnSpLocks noChangeShapeType="1"/>
          </p:cNvCxnSpPr>
          <p:nvPr/>
        </p:nvCxnSpPr>
        <p:spPr bwMode="auto">
          <a:xfrm>
            <a:off x="4684713" y="5029200"/>
            <a:ext cx="0" cy="495300"/>
          </a:xfrm>
          <a:prstGeom prst="straightConnector1">
            <a:avLst/>
          </a:prstGeom>
          <a:noFill/>
          <a:ln w="19050"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35866" name="Straight Connector 58"/>
          <p:cNvCxnSpPr>
            <a:cxnSpLocks noChangeShapeType="1"/>
          </p:cNvCxnSpPr>
          <p:nvPr/>
        </p:nvCxnSpPr>
        <p:spPr bwMode="auto">
          <a:xfrm flipH="1">
            <a:off x="2819400" y="5524500"/>
            <a:ext cx="1865313" cy="0"/>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cxnSp>
        <p:nvCxnSpPr>
          <p:cNvPr id="35867" name="Straight Arrow Connector 60"/>
          <p:cNvCxnSpPr>
            <a:cxnSpLocks noChangeShapeType="1"/>
          </p:cNvCxnSpPr>
          <p:nvPr/>
        </p:nvCxnSpPr>
        <p:spPr bwMode="auto">
          <a:xfrm flipV="1">
            <a:off x="2819400" y="5029200"/>
            <a:ext cx="0" cy="495300"/>
          </a:xfrm>
          <a:prstGeom prst="straightConnector1">
            <a:avLst/>
          </a:prstGeom>
          <a:noFill/>
          <a:ln w="19050"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35868" name="Straight Arrow Connector 66"/>
          <p:cNvCxnSpPr>
            <a:cxnSpLocks noChangeShapeType="1"/>
          </p:cNvCxnSpPr>
          <p:nvPr/>
        </p:nvCxnSpPr>
        <p:spPr bwMode="auto">
          <a:xfrm flipV="1">
            <a:off x="2819400" y="4054475"/>
            <a:ext cx="0" cy="495300"/>
          </a:xfrm>
          <a:prstGeom prst="straightConnector1">
            <a:avLst/>
          </a:prstGeom>
          <a:noFill/>
          <a:ln w="19050"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35869" name="Rectangle 39943"/>
          <p:cNvSpPr>
            <a:spLocks noChangeArrowheads="1"/>
          </p:cNvSpPr>
          <p:nvPr/>
        </p:nvSpPr>
        <p:spPr bwMode="auto">
          <a:xfrm>
            <a:off x="2851944" y="2593975"/>
            <a:ext cx="2360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000">
                <a:latin typeface="Times New Roman" panose="02020603050405020304" pitchFamily="18" charset="0"/>
                <a:cs typeface="Times New Roman" panose="02020603050405020304" pitchFamily="18" charset="0"/>
              </a:rPr>
              <a:t>Local Procedure Call</a:t>
            </a:r>
            <a:endParaRPr lang="en-US" altLang="vi-VN" sz="2000"/>
          </a:p>
        </p:txBody>
      </p:sp>
      <p:sp>
        <p:nvSpPr>
          <p:cNvPr id="35870" name="Rectangle 74"/>
          <p:cNvSpPr>
            <a:spLocks noChangeArrowheads="1"/>
          </p:cNvSpPr>
          <p:nvPr/>
        </p:nvSpPr>
        <p:spPr bwMode="auto">
          <a:xfrm>
            <a:off x="2744788" y="6059488"/>
            <a:ext cx="2574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000">
                <a:latin typeface="Times New Roman" panose="02020603050405020304" pitchFamily="18" charset="0"/>
                <a:cs typeface="Times New Roman" panose="02020603050405020304" pitchFamily="18" charset="0"/>
              </a:rPr>
              <a:t>Remote Procedure Call</a:t>
            </a:r>
            <a:endParaRPr lang="en-US" altLang="vi-VN" sz="2000"/>
          </a:p>
        </p:txBody>
      </p:sp>
      <p:sp>
        <p:nvSpPr>
          <p:cNvPr id="35871" name="Rectangle 75"/>
          <p:cNvSpPr>
            <a:spLocks noChangeArrowheads="1"/>
          </p:cNvSpPr>
          <p:nvPr/>
        </p:nvSpPr>
        <p:spPr bwMode="auto">
          <a:xfrm>
            <a:off x="762000" y="3452813"/>
            <a:ext cx="774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dirty="0"/>
              <a:t>Client</a:t>
            </a:r>
          </a:p>
        </p:txBody>
      </p:sp>
      <p:sp>
        <p:nvSpPr>
          <p:cNvPr id="35872" name="Rectangle 76"/>
          <p:cNvSpPr>
            <a:spLocks noChangeArrowheads="1"/>
          </p:cNvSpPr>
          <p:nvPr/>
        </p:nvSpPr>
        <p:spPr bwMode="auto">
          <a:xfrm>
            <a:off x="6121400" y="3430588"/>
            <a:ext cx="863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a:t>Server</a:t>
            </a:r>
          </a:p>
        </p:txBody>
      </p:sp>
      <p:sp>
        <p:nvSpPr>
          <p:cNvPr id="35873" name="Rectangle 74"/>
          <p:cNvSpPr>
            <a:spLocks noChangeArrowheads="1"/>
          </p:cNvSpPr>
          <p:nvPr/>
        </p:nvSpPr>
        <p:spPr bwMode="auto">
          <a:xfrm>
            <a:off x="6410325" y="4895850"/>
            <a:ext cx="10302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a:t>Network</a:t>
            </a:r>
          </a:p>
        </p:txBody>
      </p:sp>
      <p:sp>
        <p:nvSpPr>
          <p:cNvPr id="5" name="Rounded Rectangular Callout 4"/>
          <p:cNvSpPr/>
          <p:nvPr/>
        </p:nvSpPr>
        <p:spPr bwMode="auto">
          <a:xfrm>
            <a:off x="6210300" y="762000"/>
            <a:ext cx="2247899" cy="1511300"/>
          </a:xfrm>
          <a:prstGeom prst="wedgeRoundRectCallout">
            <a:avLst>
              <a:gd name="adj1" fmla="val -142234"/>
              <a:gd name="adj2" fmla="val 39638"/>
              <a:gd name="adj3" fmla="val 16667"/>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sz="1400" dirty="0" err="1" smtClean="0"/>
              <a:t>Các</a:t>
            </a:r>
            <a:r>
              <a:rPr lang="en-US" sz="1400" dirty="0" smtClean="0"/>
              <a:t> </a:t>
            </a:r>
            <a:r>
              <a:rPr lang="en-US" sz="1400" dirty="0" err="1" smtClean="0"/>
              <a:t>thủ</a:t>
            </a:r>
            <a:r>
              <a:rPr lang="en-US" sz="1400" dirty="0" smtClean="0"/>
              <a:t> </a:t>
            </a:r>
            <a:r>
              <a:rPr lang="en-US" sz="1400" dirty="0" err="1" smtClean="0"/>
              <a:t>tục</a:t>
            </a:r>
            <a:r>
              <a:rPr lang="en-US" sz="1400" dirty="0" smtClean="0"/>
              <a:t> ở Client </a:t>
            </a:r>
          </a:p>
          <a:p>
            <a:pPr algn="ctr"/>
            <a:r>
              <a:rPr lang="en-US" sz="1400" dirty="0" err="1" smtClean="0"/>
              <a:t>và</a:t>
            </a:r>
            <a:r>
              <a:rPr lang="en-US" sz="1400" dirty="0" smtClean="0"/>
              <a:t> Server </a:t>
            </a:r>
            <a:r>
              <a:rPr lang="en-US" sz="1400" dirty="0" err="1" smtClean="0"/>
              <a:t>trao</a:t>
            </a:r>
            <a:r>
              <a:rPr lang="en-US" sz="1400" dirty="0" smtClean="0"/>
              <a:t> </a:t>
            </a:r>
            <a:r>
              <a:rPr lang="en-US" sz="1400" dirty="0" err="1" smtClean="0"/>
              <a:t>đổi</a:t>
            </a:r>
            <a:r>
              <a:rPr lang="en-US" sz="1400" dirty="0" smtClean="0"/>
              <a:t> </a:t>
            </a:r>
          </a:p>
          <a:p>
            <a:pPr algn="ctr"/>
            <a:r>
              <a:rPr lang="en-US" sz="1400" dirty="0" err="1" smtClean="0"/>
              <a:t>trực</a:t>
            </a:r>
            <a:r>
              <a:rPr lang="en-US" sz="1400" dirty="0" smtClean="0"/>
              <a:t> </a:t>
            </a:r>
            <a:r>
              <a:rPr lang="en-US" sz="1400" dirty="0" err="1" smtClean="0"/>
              <a:t>tiếp</a:t>
            </a:r>
            <a:r>
              <a:rPr lang="en-US" sz="1400" dirty="0" smtClean="0"/>
              <a:t> ở </a:t>
            </a:r>
            <a:r>
              <a:rPr lang="en-US" sz="1400" dirty="0" err="1" smtClean="0"/>
              <a:t>mạng</a:t>
            </a:r>
            <a:r>
              <a:rPr lang="en-US" sz="1400" dirty="0" smtClean="0"/>
              <a:t> </a:t>
            </a:r>
          </a:p>
          <a:p>
            <a:pPr algn="ctr"/>
            <a:r>
              <a:rPr lang="en-US" sz="1400" dirty="0" err="1" smtClean="0"/>
              <a:t>cục</a:t>
            </a:r>
            <a:r>
              <a:rPr lang="en-US" sz="1400" dirty="0" smtClean="0"/>
              <a:t> </a:t>
            </a:r>
            <a:r>
              <a:rPr lang="en-US" sz="1400" dirty="0" err="1" smtClean="0"/>
              <a:t>bộ</a:t>
            </a:r>
            <a:r>
              <a:rPr lang="en-US" sz="1400" dirty="0" smtClean="0"/>
              <a:t> </a:t>
            </a:r>
            <a:endParaRPr lang="vi-VN" dirty="0" smtClean="0"/>
          </a:p>
        </p:txBody>
      </p:sp>
      <p:sp>
        <p:nvSpPr>
          <p:cNvPr id="6" name="Rectangle 5"/>
          <p:cNvSpPr/>
          <p:nvPr/>
        </p:nvSpPr>
        <p:spPr bwMode="auto">
          <a:xfrm>
            <a:off x="228600" y="1549400"/>
            <a:ext cx="1905000" cy="457200"/>
          </a:xfrm>
          <a:prstGeom prst="rect">
            <a:avLst/>
          </a:prstGeom>
          <a:ln>
            <a:noFill/>
            <a:headEnd/>
            <a:tailEnd type="none" w="med" len="lg"/>
          </a:ln>
        </p:spPr>
        <p:style>
          <a:lnRef idx="3">
            <a:schemeClr val="lt1"/>
          </a:lnRef>
          <a:fillRef idx="1">
            <a:schemeClr val="accent3"/>
          </a:fillRef>
          <a:effectRef idx="1">
            <a:schemeClr val="accent3"/>
          </a:effectRef>
          <a:fontRef idx="minor">
            <a:schemeClr val="lt1"/>
          </a:fontRef>
        </p:style>
        <p:txBody>
          <a:bodyPr wrap="none" rtlCol="0" anchor="ctr"/>
          <a:lstStyle/>
          <a:p>
            <a:pPr algn="ctr"/>
            <a:r>
              <a:rPr lang="en-US" dirty="0" err="1" smtClean="0">
                <a:solidFill>
                  <a:srgbClr val="FF0000"/>
                </a:solidFill>
              </a:rPr>
              <a:t>Ứng</a:t>
            </a:r>
            <a:r>
              <a:rPr lang="en-US" dirty="0" smtClean="0">
                <a:solidFill>
                  <a:srgbClr val="FF0000"/>
                </a:solidFill>
              </a:rPr>
              <a:t> </a:t>
            </a:r>
            <a:r>
              <a:rPr lang="en-US" dirty="0" err="1" smtClean="0">
                <a:solidFill>
                  <a:srgbClr val="FF0000"/>
                </a:solidFill>
              </a:rPr>
              <a:t>dụng</a:t>
            </a:r>
            <a:r>
              <a:rPr lang="en-US" dirty="0" smtClean="0">
                <a:solidFill>
                  <a:srgbClr val="FF0000"/>
                </a:solidFill>
              </a:rPr>
              <a:t> </a:t>
            </a:r>
            <a:r>
              <a:rPr lang="en-US" dirty="0" err="1" smtClean="0">
                <a:solidFill>
                  <a:srgbClr val="FF0000"/>
                </a:solidFill>
              </a:rPr>
              <a:t>cục</a:t>
            </a:r>
            <a:r>
              <a:rPr lang="en-US" dirty="0" smtClean="0">
                <a:solidFill>
                  <a:srgbClr val="FF0000"/>
                </a:solidFill>
              </a:rPr>
              <a:t> </a:t>
            </a:r>
            <a:r>
              <a:rPr lang="en-US" dirty="0" err="1" smtClean="0">
                <a:solidFill>
                  <a:srgbClr val="FF0000"/>
                </a:solidFill>
              </a:rPr>
              <a:t>bộ</a:t>
            </a:r>
            <a:r>
              <a:rPr lang="en-US" dirty="0" smtClean="0">
                <a:solidFill>
                  <a:srgbClr val="FF0000"/>
                </a:solidFill>
              </a:rPr>
              <a:t> </a:t>
            </a:r>
            <a:endParaRPr lang="vi-VN" dirty="0" smtClean="0">
              <a:solidFill>
                <a:srgbClr val="FF0000"/>
              </a:solidFill>
            </a:endParaRPr>
          </a:p>
        </p:txBody>
      </p:sp>
      <p:sp>
        <p:nvSpPr>
          <p:cNvPr id="37" name="Rectangle 36"/>
          <p:cNvSpPr/>
          <p:nvPr/>
        </p:nvSpPr>
        <p:spPr bwMode="auto">
          <a:xfrm>
            <a:off x="252412" y="2736850"/>
            <a:ext cx="1905000" cy="457200"/>
          </a:xfrm>
          <a:prstGeom prst="rect">
            <a:avLst/>
          </a:prstGeom>
          <a:ln>
            <a:noFill/>
            <a:headEnd/>
            <a:tailEnd type="none" w="med" len="lg"/>
          </a:ln>
        </p:spPr>
        <p:style>
          <a:lnRef idx="3">
            <a:schemeClr val="lt1"/>
          </a:lnRef>
          <a:fillRef idx="1">
            <a:schemeClr val="accent3"/>
          </a:fillRef>
          <a:effectRef idx="1">
            <a:schemeClr val="accent3"/>
          </a:effectRef>
          <a:fontRef idx="minor">
            <a:schemeClr val="lt1"/>
          </a:fontRef>
        </p:style>
        <p:txBody>
          <a:bodyPr wrap="none" rtlCol="0" anchor="ctr"/>
          <a:lstStyle/>
          <a:p>
            <a:pPr algn="ctr"/>
            <a:r>
              <a:rPr lang="en-US" dirty="0" err="1" smtClean="0">
                <a:solidFill>
                  <a:srgbClr val="FF0000"/>
                </a:solidFill>
              </a:rPr>
              <a:t>Ứng</a:t>
            </a:r>
            <a:r>
              <a:rPr lang="en-US" dirty="0" smtClean="0">
                <a:solidFill>
                  <a:srgbClr val="FF0000"/>
                </a:solidFill>
              </a:rPr>
              <a:t> </a:t>
            </a:r>
            <a:r>
              <a:rPr lang="en-US" dirty="0" err="1" smtClean="0">
                <a:solidFill>
                  <a:srgbClr val="FF0000"/>
                </a:solidFill>
              </a:rPr>
              <a:t>dụng</a:t>
            </a:r>
            <a:r>
              <a:rPr lang="en-US" dirty="0" smtClean="0">
                <a:solidFill>
                  <a:srgbClr val="FF0000"/>
                </a:solidFill>
              </a:rPr>
              <a:t> </a:t>
            </a:r>
            <a:r>
              <a:rPr lang="en-US" dirty="0" err="1" smtClean="0">
                <a:solidFill>
                  <a:srgbClr val="FF0000"/>
                </a:solidFill>
              </a:rPr>
              <a:t>phân</a:t>
            </a:r>
            <a:r>
              <a:rPr lang="en-US" dirty="0" smtClean="0">
                <a:solidFill>
                  <a:srgbClr val="FF0000"/>
                </a:solidFill>
              </a:rPr>
              <a:t> </a:t>
            </a:r>
            <a:r>
              <a:rPr lang="en-US" dirty="0" err="1" smtClean="0">
                <a:solidFill>
                  <a:srgbClr val="FF0000"/>
                </a:solidFill>
              </a:rPr>
              <a:t>tán</a:t>
            </a:r>
            <a:endParaRPr lang="vi-VN" dirty="0" smtClean="0">
              <a:solidFill>
                <a:srgbClr val="FF0000"/>
              </a:solidFill>
            </a:endParaRPr>
          </a:p>
        </p:txBody>
      </p:sp>
      <p:sp>
        <p:nvSpPr>
          <p:cNvPr id="38" name="Rectangle 75"/>
          <p:cNvSpPr>
            <a:spLocks noChangeArrowheads="1"/>
          </p:cNvSpPr>
          <p:nvPr/>
        </p:nvSpPr>
        <p:spPr bwMode="auto">
          <a:xfrm>
            <a:off x="808434" y="2326481"/>
            <a:ext cx="774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dirty="0"/>
              <a:t>Client</a:t>
            </a:r>
          </a:p>
        </p:txBody>
      </p:sp>
      <p:sp>
        <p:nvSpPr>
          <p:cNvPr id="39" name="Rectangle 76"/>
          <p:cNvSpPr>
            <a:spLocks noChangeArrowheads="1"/>
          </p:cNvSpPr>
          <p:nvPr/>
        </p:nvSpPr>
        <p:spPr bwMode="auto">
          <a:xfrm>
            <a:off x="6057899" y="2617788"/>
            <a:ext cx="863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a:t>Server</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ChangeArrowheads="1"/>
          </p:cNvSpPr>
          <p:nvPr/>
        </p:nvSpPr>
        <p:spPr bwMode="auto">
          <a:xfrm>
            <a:off x="381000" y="1549400"/>
            <a:ext cx="8229600" cy="462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defRPr/>
            </a:pPr>
            <a:r>
              <a:rPr lang="en-US" sz="2400" b="1" dirty="0" err="1">
                <a:solidFill>
                  <a:srgbClr val="0000CC"/>
                </a:solidFill>
                <a:latin typeface="Arial" charset="0"/>
              </a:rPr>
              <a:t>Lợi</a:t>
            </a:r>
            <a:r>
              <a:rPr lang="en-US" sz="2400" b="1" dirty="0">
                <a:solidFill>
                  <a:srgbClr val="0000CC"/>
                </a:solidFill>
                <a:latin typeface="Arial" charset="0"/>
              </a:rPr>
              <a:t> </a:t>
            </a:r>
            <a:r>
              <a:rPr lang="en-US" sz="2400" b="1" dirty="0" err="1">
                <a:solidFill>
                  <a:srgbClr val="0000CC"/>
                </a:solidFill>
                <a:latin typeface="Arial" charset="0"/>
              </a:rPr>
              <a:t>ích</a:t>
            </a:r>
            <a:r>
              <a:rPr lang="en-US" sz="2400" b="1" dirty="0">
                <a:solidFill>
                  <a:srgbClr val="0000CC"/>
                </a:solidFill>
                <a:latin typeface="Arial" charset="0"/>
              </a:rPr>
              <a:t> </a:t>
            </a:r>
            <a:r>
              <a:rPr lang="en-US" sz="2400" b="1" dirty="0" err="1">
                <a:solidFill>
                  <a:srgbClr val="0000CC"/>
                </a:solidFill>
                <a:latin typeface="Arial" charset="0"/>
              </a:rPr>
              <a:t>của</a:t>
            </a:r>
            <a:r>
              <a:rPr lang="en-US" sz="2400" b="1" dirty="0">
                <a:solidFill>
                  <a:srgbClr val="0000CC"/>
                </a:solidFill>
                <a:latin typeface="Arial" charset="0"/>
              </a:rPr>
              <a:t> IDL</a:t>
            </a:r>
          </a:p>
          <a:p>
            <a:pPr marL="174625" indent="-174625" algn="just">
              <a:buFontTx/>
              <a:buChar char="-"/>
              <a:defRPr/>
            </a:pPr>
            <a:r>
              <a:rPr lang="en-US" sz="2400" dirty="0" err="1">
                <a:latin typeface="Arial" charset="0"/>
              </a:rPr>
              <a:t>Lợi</a:t>
            </a:r>
            <a:r>
              <a:rPr lang="en-US" sz="2400" dirty="0">
                <a:latin typeface="Arial" charset="0"/>
              </a:rPr>
              <a:t> </a:t>
            </a:r>
            <a:r>
              <a:rPr lang="en-US" sz="2400" dirty="0" err="1">
                <a:latin typeface="Arial" charset="0"/>
              </a:rPr>
              <a:t>thế</a:t>
            </a:r>
            <a:r>
              <a:rPr lang="en-US" sz="2400" dirty="0">
                <a:latin typeface="Arial" charset="0"/>
              </a:rPr>
              <a:t> </a:t>
            </a:r>
            <a:r>
              <a:rPr lang="en-US" sz="2400" dirty="0" err="1">
                <a:latin typeface="Arial" charset="0"/>
              </a:rPr>
              <a:t>của</a:t>
            </a:r>
            <a:r>
              <a:rPr lang="en-US" sz="2400" dirty="0">
                <a:latin typeface="Arial" charset="0"/>
              </a:rPr>
              <a:t> </a:t>
            </a:r>
            <a:r>
              <a:rPr lang="en-US" sz="2400" dirty="0" err="1">
                <a:latin typeface="Arial" charset="0"/>
              </a:rPr>
              <a:t>việc</a:t>
            </a:r>
            <a:r>
              <a:rPr lang="en-US" sz="2400" dirty="0">
                <a:latin typeface="Arial" charset="0"/>
              </a:rPr>
              <a:t> </a:t>
            </a:r>
            <a:r>
              <a:rPr lang="en-US" sz="2400" dirty="0" err="1">
                <a:latin typeface="Arial" charset="0"/>
              </a:rPr>
              <a:t>có</a:t>
            </a:r>
            <a:r>
              <a:rPr lang="en-US" sz="2400" dirty="0">
                <a:latin typeface="Arial" charset="0"/>
              </a:rPr>
              <a:t> IDL </a:t>
            </a:r>
            <a:r>
              <a:rPr lang="en-US" sz="2400" dirty="0" err="1">
                <a:latin typeface="Arial" charset="0"/>
              </a:rPr>
              <a:t>là</a:t>
            </a:r>
            <a:r>
              <a:rPr lang="en-US" sz="2400" dirty="0">
                <a:latin typeface="Arial" charset="0"/>
              </a:rPr>
              <a:t> </a:t>
            </a:r>
            <a:r>
              <a:rPr lang="en-US" sz="2400" dirty="0" err="1">
                <a:latin typeface="Arial" charset="0"/>
              </a:rPr>
              <a:t>nó</a:t>
            </a:r>
            <a:r>
              <a:rPr lang="en-US" sz="2400" dirty="0">
                <a:latin typeface="Arial" charset="0"/>
              </a:rPr>
              <a:t> </a:t>
            </a:r>
            <a:r>
              <a:rPr lang="en-US" sz="2400" dirty="0" err="1">
                <a:latin typeface="Arial" charset="0"/>
              </a:rPr>
              <a:t>là</a:t>
            </a:r>
            <a:r>
              <a:rPr lang="en-US" sz="2400" dirty="0">
                <a:latin typeface="Arial" charset="0"/>
              </a:rPr>
              <a:t> </a:t>
            </a:r>
            <a:r>
              <a:rPr lang="en-US" sz="2400" dirty="0" err="1">
                <a:solidFill>
                  <a:srgbClr val="FF0000"/>
                </a:solidFill>
                <a:latin typeface="Arial" charset="0"/>
              </a:rPr>
              <a:t>độc</a:t>
            </a:r>
            <a:r>
              <a:rPr lang="en-US" sz="2400" dirty="0">
                <a:solidFill>
                  <a:srgbClr val="FF0000"/>
                </a:solidFill>
                <a:latin typeface="Arial" charset="0"/>
              </a:rPr>
              <a:t> </a:t>
            </a:r>
            <a:r>
              <a:rPr lang="en-US" sz="2400" dirty="0" err="1">
                <a:solidFill>
                  <a:srgbClr val="FF0000"/>
                </a:solidFill>
                <a:latin typeface="Arial" charset="0"/>
              </a:rPr>
              <a:t>lập</a:t>
            </a:r>
            <a:r>
              <a:rPr lang="en-US" sz="2400" dirty="0">
                <a:solidFill>
                  <a:srgbClr val="FF0000"/>
                </a:solidFill>
                <a:latin typeface="Arial" charset="0"/>
              </a:rPr>
              <a:t> </a:t>
            </a:r>
            <a:r>
              <a:rPr lang="en-US" sz="2400" dirty="0" err="1">
                <a:solidFill>
                  <a:srgbClr val="FF0000"/>
                </a:solidFill>
                <a:latin typeface="Arial" charset="0"/>
              </a:rPr>
              <a:t>với</a:t>
            </a:r>
            <a:r>
              <a:rPr lang="en-US" sz="2400" dirty="0">
                <a:solidFill>
                  <a:srgbClr val="FF0000"/>
                </a:solidFill>
                <a:latin typeface="Arial" charset="0"/>
              </a:rPr>
              <a:t> </a:t>
            </a:r>
            <a:r>
              <a:rPr lang="en-US" sz="2400" dirty="0" err="1">
                <a:solidFill>
                  <a:srgbClr val="FF0000"/>
                </a:solidFill>
                <a:latin typeface="Arial" charset="0"/>
              </a:rPr>
              <a:t>bất</a:t>
            </a:r>
            <a:r>
              <a:rPr lang="en-US" sz="2400" dirty="0">
                <a:solidFill>
                  <a:srgbClr val="FF0000"/>
                </a:solidFill>
                <a:latin typeface="Arial" charset="0"/>
              </a:rPr>
              <a:t> </a:t>
            </a:r>
            <a:r>
              <a:rPr lang="en-US" sz="2400" dirty="0" err="1">
                <a:solidFill>
                  <a:srgbClr val="FF0000"/>
                </a:solidFill>
                <a:latin typeface="Arial" charset="0"/>
              </a:rPr>
              <a:t>kỳ</a:t>
            </a:r>
            <a:r>
              <a:rPr lang="en-US" sz="2400" dirty="0">
                <a:solidFill>
                  <a:srgbClr val="FF0000"/>
                </a:solidFill>
                <a:latin typeface="Arial" charset="0"/>
              </a:rPr>
              <a:t> </a:t>
            </a:r>
            <a:r>
              <a:rPr lang="en-US" sz="2400" dirty="0" err="1">
                <a:solidFill>
                  <a:srgbClr val="FF0000"/>
                </a:solidFill>
                <a:latin typeface="Arial" charset="0"/>
              </a:rPr>
              <a:t>ngôn</a:t>
            </a:r>
            <a:r>
              <a:rPr lang="en-US" sz="2400" dirty="0">
                <a:solidFill>
                  <a:srgbClr val="FF0000"/>
                </a:solidFill>
                <a:latin typeface="Arial" charset="0"/>
              </a:rPr>
              <a:t> </a:t>
            </a:r>
            <a:r>
              <a:rPr lang="en-US" sz="2400" dirty="0" err="1">
                <a:solidFill>
                  <a:srgbClr val="FF0000"/>
                </a:solidFill>
                <a:latin typeface="Arial" charset="0"/>
              </a:rPr>
              <a:t>ngữ</a:t>
            </a:r>
            <a:r>
              <a:rPr lang="en-US" sz="2400" dirty="0">
                <a:solidFill>
                  <a:srgbClr val="FF0000"/>
                </a:solidFill>
                <a:latin typeface="Arial" charset="0"/>
              </a:rPr>
              <a:t> </a:t>
            </a:r>
            <a:r>
              <a:rPr lang="en-US" sz="2400" dirty="0" err="1">
                <a:solidFill>
                  <a:srgbClr val="FF0000"/>
                </a:solidFill>
                <a:latin typeface="Arial" charset="0"/>
              </a:rPr>
              <a:t>lập</a:t>
            </a:r>
            <a:r>
              <a:rPr lang="en-US" sz="2400" dirty="0">
                <a:solidFill>
                  <a:srgbClr val="FF0000"/>
                </a:solidFill>
                <a:latin typeface="Arial" charset="0"/>
              </a:rPr>
              <a:t> </a:t>
            </a:r>
            <a:r>
              <a:rPr lang="en-US" sz="2400" dirty="0" err="1">
                <a:solidFill>
                  <a:srgbClr val="FF0000"/>
                </a:solidFill>
                <a:latin typeface="Arial" charset="0"/>
              </a:rPr>
              <a:t>trình</a:t>
            </a:r>
            <a:r>
              <a:rPr lang="en-US" sz="2400" dirty="0">
                <a:solidFill>
                  <a:srgbClr val="FF0000"/>
                </a:solidFill>
                <a:latin typeface="Arial" charset="0"/>
              </a:rPr>
              <a:t> </a:t>
            </a:r>
            <a:r>
              <a:rPr lang="en-US" sz="2400" dirty="0" err="1">
                <a:solidFill>
                  <a:srgbClr val="FF0000"/>
                </a:solidFill>
                <a:latin typeface="Arial" charset="0"/>
              </a:rPr>
              <a:t>cụ</a:t>
            </a:r>
            <a:r>
              <a:rPr lang="en-US" sz="2400" dirty="0">
                <a:solidFill>
                  <a:srgbClr val="FF0000"/>
                </a:solidFill>
                <a:latin typeface="Arial" charset="0"/>
              </a:rPr>
              <a:t> </a:t>
            </a:r>
            <a:r>
              <a:rPr lang="en-US" sz="2400" dirty="0" err="1">
                <a:solidFill>
                  <a:srgbClr val="FF0000"/>
                </a:solidFill>
                <a:latin typeface="Arial" charset="0"/>
              </a:rPr>
              <a:t>thể</a:t>
            </a:r>
            <a:r>
              <a:rPr lang="en-US" sz="2400" dirty="0">
                <a:solidFill>
                  <a:srgbClr val="FF0000"/>
                </a:solidFill>
                <a:latin typeface="Arial" charset="0"/>
              </a:rPr>
              <a:t> </a:t>
            </a:r>
            <a:r>
              <a:rPr lang="en-US" sz="2400" dirty="0" err="1">
                <a:solidFill>
                  <a:srgbClr val="FF0000"/>
                </a:solidFill>
                <a:latin typeface="Arial" charset="0"/>
              </a:rPr>
              <a:t>nào</a:t>
            </a:r>
            <a:r>
              <a:rPr lang="en-US" sz="2400" dirty="0">
                <a:latin typeface="Arial" charset="0"/>
              </a:rPr>
              <a:t>.</a:t>
            </a:r>
          </a:p>
          <a:p>
            <a:pPr marL="174625" indent="-174625" algn="just">
              <a:buFontTx/>
              <a:buChar char="-"/>
              <a:defRPr/>
            </a:pPr>
            <a:r>
              <a:rPr lang="en-US" sz="2400" dirty="0" err="1">
                <a:latin typeface="Arial" charset="0"/>
              </a:rPr>
              <a:t>Hạn</a:t>
            </a:r>
            <a:r>
              <a:rPr lang="en-US" sz="2400" dirty="0">
                <a:latin typeface="Arial" charset="0"/>
              </a:rPr>
              <a:t> </a:t>
            </a:r>
            <a:r>
              <a:rPr lang="en-US" sz="2400" dirty="0" err="1">
                <a:latin typeface="Arial" charset="0"/>
              </a:rPr>
              <a:t>chế</a:t>
            </a:r>
            <a:r>
              <a:rPr lang="en-US" sz="2400" dirty="0">
                <a:latin typeface="Arial" charset="0"/>
              </a:rPr>
              <a:t> </a:t>
            </a:r>
            <a:r>
              <a:rPr lang="en-US" sz="2400" dirty="0" err="1">
                <a:latin typeface="Arial" charset="0"/>
              </a:rPr>
              <a:t>duy</a:t>
            </a:r>
            <a:r>
              <a:rPr lang="en-US" sz="2400" dirty="0">
                <a:latin typeface="Arial" charset="0"/>
              </a:rPr>
              <a:t> </a:t>
            </a:r>
            <a:r>
              <a:rPr lang="en-US" sz="2400" dirty="0" err="1">
                <a:latin typeface="Arial" charset="0"/>
              </a:rPr>
              <a:t>nhất</a:t>
            </a:r>
            <a:r>
              <a:rPr lang="en-US" sz="2400" dirty="0">
                <a:latin typeface="Arial" charset="0"/>
              </a:rPr>
              <a:t> </a:t>
            </a:r>
            <a:r>
              <a:rPr lang="en-US" sz="2400" dirty="0" err="1">
                <a:latin typeface="Arial" charset="0"/>
              </a:rPr>
              <a:t>là</a:t>
            </a:r>
            <a:r>
              <a:rPr lang="en-US" sz="2400" dirty="0">
                <a:latin typeface="Arial" charset="0"/>
              </a:rPr>
              <a:t> </a:t>
            </a:r>
            <a:r>
              <a:rPr lang="en-US" sz="2400" dirty="0" err="1">
                <a:latin typeface="Arial" charset="0"/>
              </a:rPr>
              <a:t>tính</a:t>
            </a:r>
            <a:r>
              <a:rPr lang="en-US" sz="2400" dirty="0">
                <a:latin typeface="Arial" charset="0"/>
              </a:rPr>
              <a:t> </a:t>
            </a:r>
            <a:r>
              <a:rPr lang="en-US" sz="2400" dirty="0" err="1">
                <a:latin typeface="Arial" charset="0"/>
              </a:rPr>
              <a:t>năng</a:t>
            </a:r>
            <a:r>
              <a:rPr lang="en-US" sz="2400" dirty="0">
                <a:latin typeface="Arial" charset="0"/>
              </a:rPr>
              <a:t> </a:t>
            </a:r>
            <a:r>
              <a:rPr lang="en-US" sz="2400" dirty="0" err="1">
                <a:latin typeface="Arial" charset="0"/>
              </a:rPr>
              <a:t>ngôn</a:t>
            </a:r>
            <a:r>
              <a:rPr lang="en-US" sz="2400" dirty="0">
                <a:latin typeface="Arial" charset="0"/>
              </a:rPr>
              <a:t> </a:t>
            </a:r>
            <a:r>
              <a:rPr lang="en-US" sz="2400" dirty="0" err="1">
                <a:latin typeface="Arial" charset="0"/>
              </a:rPr>
              <a:t>c</a:t>
            </a:r>
            <a:r>
              <a:rPr lang="en-US" sz="2400" dirty="0" err="1" smtClean="0">
                <a:latin typeface="Arial" charset="0"/>
              </a:rPr>
              <a:t>ủa</a:t>
            </a:r>
            <a:r>
              <a:rPr lang="en-US" sz="2400" dirty="0" smtClean="0">
                <a:latin typeface="Arial" charset="0"/>
              </a:rPr>
              <a:t> </a:t>
            </a:r>
            <a:r>
              <a:rPr lang="en-US" sz="2400" dirty="0">
                <a:latin typeface="Arial" charset="0"/>
              </a:rPr>
              <a:t>nó </a:t>
            </a:r>
            <a:r>
              <a:rPr lang="en-US" sz="2400" dirty="0" err="1">
                <a:latin typeface="Arial" charset="0"/>
              </a:rPr>
              <a:t>ngữ</a:t>
            </a:r>
            <a:r>
              <a:rPr lang="en-US" sz="2400" dirty="0">
                <a:latin typeface="Arial" charset="0"/>
              </a:rPr>
              <a:t> </a:t>
            </a:r>
            <a:r>
              <a:rPr lang="en-US" sz="2400" dirty="0" err="1">
                <a:latin typeface="Arial" charset="0"/>
              </a:rPr>
              <a:t>không</a:t>
            </a:r>
            <a:r>
              <a:rPr lang="en-US" sz="2400" dirty="0">
                <a:latin typeface="Arial" charset="0"/>
              </a:rPr>
              <a:t> </a:t>
            </a:r>
            <a:r>
              <a:rPr lang="en-US" sz="2400" dirty="0" err="1">
                <a:latin typeface="Arial" charset="0"/>
              </a:rPr>
              <a:t>có</a:t>
            </a:r>
            <a:r>
              <a:rPr lang="en-US" sz="2400" dirty="0">
                <a:latin typeface="Arial" charset="0"/>
              </a:rPr>
              <a:t> </a:t>
            </a:r>
            <a:r>
              <a:rPr lang="en-US" sz="2400" dirty="0" err="1">
                <a:latin typeface="Arial" charset="0"/>
              </a:rPr>
              <a:t>chương</a:t>
            </a:r>
            <a:r>
              <a:rPr lang="en-US" sz="2400" dirty="0">
                <a:latin typeface="Arial" charset="0"/>
              </a:rPr>
              <a:t> </a:t>
            </a:r>
            <a:r>
              <a:rPr lang="en-US" sz="2400" dirty="0" err="1">
                <a:latin typeface="Arial" charset="0"/>
              </a:rPr>
              <a:t>trình</a:t>
            </a:r>
            <a:r>
              <a:rPr lang="en-US" sz="2400" dirty="0">
                <a:latin typeface="Arial" charset="0"/>
              </a:rPr>
              <a:t> </a:t>
            </a:r>
            <a:r>
              <a:rPr lang="en-US" sz="2400" dirty="0" err="1">
                <a:latin typeface="Arial" charset="0"/>
              </a:rPr>
              <a:t>cụ</a:t>
            </a:r>
            <a:r>
              <a:rPr lang="en-US" sz="2400" dirty="0">
                <a:latin typeface="Arial" charset="0"/>
              </a:rPr>
              <a:t> </a:t>
            </a:r>
            <a:r>
              <a:rPr lang="en-US" sz="2400" dirty="0" err="1">
                <a:latin typeface="Arial" charset="0"/>
              </a:rPr>
              <a:t>thể</a:t>
            </a:r>
            <a:r>
              <a:rPr lang="en-US" sz="2400" dirty="0">
                <a:latin typeface="Arial" charset="0"/>
              </a:rPr>
              <a:t> </a:t>
            </a:r>
            <a:r>
              <a:rPr lang="en-US" sz="2400" dirty="0" err="1">
                <a:latin typeface="Arial" charset="0"/>
              </a:rPr>
              <a:t>có</a:t>
            </a:r>
            <a:r>
              <a:rPr lang="en-US" sz="2400" dirty="0">
                <a:latin typeface="Arial" charset="0"/>
              </a:rPr>
              <a:t> </a:t>
            </a:r>
            <a:r>
              <a:rPr lang="en-US" sz="2400" dirty="0" err="1">
                <a:latin typeface="Arial" charset="0"/>
              </a:rPr>
              <a:t>thể</a:t>
            </a:r>
            <a:r>
              <a:rPr lang="en-US" sz="2400" dirty="0">
                <a:latin typeface="Arial" charset="0"/>
              </a:rPr>
              <a:t> </a:t>
            </a:r>
            <a:r>
              <a:rPr lang="en-US" sz="2400" dirty="0" err="1">
                <a:latin typeface="Arial" charset="0"/>
              </a:rPr>
              <a:t>được</a:t>
            </a:r>
            <a:r>
              <a:rPr lang="en-US" sz="2400" dirty="0">
                <a:latin typeface="Arial" charset="0"/>
              </a:rPr>
              <a:t> </a:t>
            </a:r>
            <a:r>
              <a:rPr lang="en-US" sz="2400" dirty="0" err="1">
                <a:latin typeface="Arial" charset="0"/>
              </a:rPr>
              <a:t>sử</a:t>
            </a:r>
            <a:r>
              <a:rPr lang="en-US" sz="2400" dirty="0">
                <a:latin typeface="Arial" charset="0"/>
              </a:rPr>
              <a:t> </a:t>
            </a:r>
            <a:r>
              <a:rPr lang="en-US" sz="2400" dirty="0" err="1">
                <a:latin typeface="Arial" charset="0"/>
              </a:rPr>
              <a:t>dụng</a:t>
            </a:r>
            <a:r>
              <a:rPr lang="en-US" sz="2400" dirty="0">
                <a:latin typeface="Arial" charset="0"/>
              </a:rPr>
              <a:t>. </a:t>
            </a:r>
            <a:r>
              <a:rPr lang="en-US" sz="2400" dirty="0" err="1">
                <a:latin typeface="Arial" charset="0"/>
              </a:rPr>
              <a:t>Một</a:t>
            </a:r>
            <a:r>
              <a:rPr lang="en-US" sz="2400" dirty="0">
                <a:latin typeface="Arial" charset="0"/>
              </a:rPr>
              <a:t> </a:t>
            </a:r>
            <a:r>
              <a:rPr lang="en-US" sz="2400" dirty="0" err="1">
                <a:latin typeface="Arial" charset="0"/>
              </a:rPr>
              <a:t>ví</a:t>
            </a:r>
            <a:r>
              <a:rPr lang="en-US" sz="2400" dirty="0">
                <a:latin typeface="Arial" charset="0"/>
              </a:rPr>
              <a:t> </a:t>
            </a:r>
            <a:r>
              <a:rPr lang="en-US" sz="2400" dirty="0" err="1">
                <a:latin typeface="Arial" charset="0"/>
              </a:rPr>
              <a:t>dụ</a:t>
            </a:r>
            <a:r>
              <a:rPr lang="en-US" sz="2400" dirty="0">
                <a:latin typeface="Arial" charset="0"/>
              </a:rPr>
              <a:t> </a:t>
            </a:r>
            <a:r>
              <a:rPr lang="en-US" sz="2400" dirty="0" err="1">
                <a:latin typeface="Arial" charset="0"/>
              </a:rPr>
              <a:t>của</a:t>
            </a:r>
            <a:r>
              <a:rPr lang="en-US" sz="2400" dirty="0">
                <a:latin typeface="Arial" charset="0"/>
              </a:rPr>
              <a:t> </a:t>
            </a:r>
            <a:r>
              <a:rPr lang="en-US" sz="2400" dirty="0" err="1">
                <a:latin typeface="Arial" charset="0"/>
              </a:rPr>
              <a:t>loại</a:t>
            </a:r>
            <a:r>
              <a:rPr lang="en-US" sz="2400" dirty="0">
                <a:latin typeface="Arial" charset="0"/>
              </a:rPr>
              <a:t> </a:t>
            </a:r>
            <a:r>
              <a:rPr lang="en-US" sz="2400" dirty="0" err="1">
                <a:latin typeface="Arial" charset="0"/>
              </a:rPr>
              <a:t>hình</a:t>
            </a:r>
            <a:r>
              <a:rPr lang="en-US" sz="2400" dirty="0">
                <a:latin typeface="Arial" charset="0"/>
              </a:rPr>
              <a:t> </a:t>
            </a:r>
            <a:r>
              <a:rPr lang="en-US" sz="2400" dirty="0" err="1">
                <a:latin typeface="Arial" charset="0"/>
              </a:rPr>
              <a:t>này</a:t>
            </a:r>
            <a:r>
              <a:rPr lang="en-US" sz="2400" dirty="0">
                <a:latin typeface="Arial" charset="0"/>
              </a:rPr>
              <a:t> </a:t>
            </a:r>
            <a:r>
              <a:rPr lang="en-US" sz="2400" dirty="0" err="1">
                <a:latin typeface="Arial" charset="0"/>
              </a:rPr>
              <a:t>thực</a:t>
            </a:r>
            <a:r>
              <a:rPr lang="en-US" sz="2400" dirty="0">
                <a:latin typeface="Arial" charset="0"/>
              </a:rPr>
              <a:t> </a:t>
            </a:r>
            <a:r>
              <a:rPr lang="en-US" sz="2400" dirty="0" err="1">
                <a:latin typeface="Arial" charset="0"/>
              </a:rPr>
              <a:t>hiện</a:t>
            </a:r>
            <a:r>
              <a:rPr lang="en-US" sz="2400" dirty="0">
                <a:latin typeface="Arial" charset="0"/>
              </a:rPr>
              <a:t> RPC </a:t>
            </a:r>
            <a:r>
              <a:rPr lang="en-US" sz="2400" dirty="0" err="1">
                <a:latin typeface="Arial" charset="0"/>
              </a:rPr>
              <a:t>là</a:t>
            </a:r>
            <a:r>
              <a:rPr lang="en-US" sz="2400" dirty="0">
                <a:latin typeface="Arial" charset="0"/>
              </a:rPr>
              <a:t> ONC (Open Network Computing) </a:t>
            </a:r>
            <a:r>
              <a:rPr lang="en-US" sz="2400" dirty="0" err="1">
                <a:latin typeface="Arial" charset="0"/>
              </a:rPr>
              <a:t>được</a:t>
            </a:r>
            <a:r>
              <a:rPr lang="en-US" sz="2400" dirty="0">
                <a:latin typeface="Arial" charset="0"/>
              </a:rPr>
              <a:t> </a:t>
            </a:r>
            <a:r>
              <a:rPr lang="en-US" sz="2400" dirty="0" err="1">
                <a:latin typeface="Arial" charset="0"/>
              </a:rPr>
              <a:t>phát</a:t>
            </a:r>
            <a:r>
              <a:rPr lang="en-US" sz="2400" dirty="0">
                <a:latin typeface="Arial" charset="0"/>
              </a:rPr>
              <a:t> </a:t>
            </a:r>
            <a:r>
              <a:rPr lang="en-US" sz="2400" dirty="0" err="1">
                <a:latin typeface="Arial" charset="0"/>
              </a:rPr>
              <a:t>triển</a:t>
            </a:r>
            <a:r>
              <a:rPr lang="en-US" sz="2400" dirty="0">
                <a:latin typeface="Arial" charset="0"/>
              </a:rPr>
              <a:t> </a:t>
            </a:r>
            <a:r>
              <a:rPr lang="en-US" sz="2400" dirty="0" err="1">
                <a:latin typeface="Arial" charset="0"/>
              </a:rPr>
              <a:t>bởi</a:t>
            </a:r>
            <a:r>
              <a:rPr lang="en-US" sz="2400" dirty="0">
                <a:latin typeface="Arial" charset="0"/>
              </a:rPr>
              <a:t> Sun Microsystems</a:t>
            </a:r>
            <a:r>
              <a:rPr lang="en-US" sz="2400" dirty="0" smtClean="0">
                <a:latin typeface="Arial" charset="0"/>
              </a:rPr>
              <a:t>.</a:t>
            </a:r>
          </a:p>
          <a:p>
            <a:pPr marL="174625" indent="-174625" algn="just">
              <a:buFontTx/>
              <a:buChar char="-"/>
              <a:defRPr/>
            </a:pPr>
            <a:r>
              <a:rPr lang="en-US" sz="2400" dirty="0" err="1" smtClean="0">
                <a:latin typeface="Arial" charset="0"/>
              </a:rPr>
              <a:t>Ví</a:t>
            </a:r>
            <a:r>
              <a:rPr lang="en-US" sz="2400" dirty="0" smtClean="0">
                <a:latin typeface="Arial" charset="0"/>
              </a:rPr>
              <a:t> </a:t>
            </a:r>
            <a:r>
              <a:rPr lang="en-US" sz="2400" dirty="0" err="1" smtClean="0">
                <a:latin typeface="Arial" charset="0"/>
              </a:rPr>
              <a:t>dụ</a:t>
            </a:r>
            <a:r>
              <a:rPr lang="en-US" sz="2400" dirty="0" smtClean="0">
                <a:latin typeface="Arial" charset="0"/>
              </a:rPr>
              <a:t>: CORBA, COM+, Remote.NET </a:t>
            </a:r>
            <a:r>
              <a:rPr lang="en-US" sz="2400" dirty="0" err="1" smtClean="0">
                <a:latin typeface="Arial" charset="0"/>
              </a:rPr>
              <a:t>sử</a:t>
            </a:r>
            <a:r>
              <a:rPr lang="en-US" sz="2400" dirty="0" smtClean="0">
                <a:latin typeface="Arial" charset="0"/>
              </a:rPr>
              <a:t> </a:t>
            </a:r>
            <a:r>
              <a:rPr lang="en-US" sz="2400" dirty="0" err="1" smtClean="0">
                <a:latin typeface="Arial" charset="0"/>
              </a:rPr>
              <a:t>dụng</a:t>
            </a:r>
            <a:r>
              <a:rPr lang="en-US" sz="2400" dirty="0" smtClean="0">
                <a:latin typeface="Arial" charset="0"/>
              </a:rPr>
              <a:t> </a:t>
            </a:r>
            <a:r>
              <a:rPr lang="en-US" sz="2400" dirty="0" err="1" smtClean="0">
                <a:latin typeface="Arial" charset="0"/>
              </a:rPr>
              <a:t>phương</a:t>
            </a:r>
            <a:r>
              <a:rPr lang="en-US" sz="2400" dirty="0" smtClean="0">
                <a:latin typeface="Arial" charset="0"/>
              </a:rPr>
              <a:t> </a:t>
            </a:r>
            <a:r>
              <a:rPr lang="en-US" sz="2400" dirty="0" err="1" smtClean="0">
                <a:latin typeface="Arial" charset="0"/>
              </a:rPr>
              <a:t>pháp</a:t>
            </a:r>
            <a:r>
              <a:rPr lang="en-US" sz="2400" dirty="0" smtClean="0">
                <a:latin typeface="Arial" charset="0"/>
              </a:rPr>
              <a:t> 2. </a:t>
            </a:r>
            <a:endParaRPr lang="en-US" sz="2400" dirty="0">
              <a:latin typeface="Arial" charset="0"/>
            </a:endParaRPr>
          </a:p>
        </p:txBody>
      </p:sp>
      <p:pic>
        <p:nvPicPr>
          <p:cNvPr id="36867" name="Picture 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36869"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RPC (Remote Procedure Call)</a:t>
            </a:r>
          </a:p>
        </p:txBody>
      </p:sp>
      <p:sp>
        <p:nvSpPr>
          <p:cNvPr id="36870"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Giải pháp</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37892"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RPC (Remote Procedure Call)</a:t>
            </a:r>
          </a:p>
        </p:txBody>
      </p:sp>
      <p:sp>
        <p:nvSpPr>
          <p:cNvPr id="37893"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Quá trình biên dịch RPC</a:t>
            </a:r>
          </a:p>
        </p:txBody>
      </p:sp>
      <p:pic>
        <p:nvPicPr>
          <p:cNvPr id="3789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600200"/>
            <a:ext cx="7324725"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37895" name="Straight Arrow Connector 2"/>
          <p:cNvCxnSpPr>
            <a:cxnSpLocks noChangeShapeType="1"/>
          </p:cNvCxnSpPr>
          <p:nvPr/>
        </p:nvCxnSpPr>
        <p:spPr bwMode="auto">
          <a:xfrm>
            <a:off x="5410200" y="1905000"/>
            <a:ext cx="762000" cy="762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7896" name="Straight Arrow Connector 4"/>
          <p:cNvCxnSpPr>
            <a:cxnSpLocks noChangeShapeType="1"/>
          </p:cNvCxnSpPr>
          <p:nvPr/>
        </p:nvCxnSpPr>
        <p:spPr bwMode="auto">
          <a:xfrm flipV="1">
            <a:off x="5410200" y="4495800"/>
            <a:ext cx="685800" cy="838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mc:AlternateContent xmlns:mc="http://schemas.openxmlformats.org/markup-compatibility/2006">
        <mc:Choice xmlns:p14="http://schemas.microsoft.com/office/powerpoint/2010/main" Requires="p14">
          <p:contentPart p14:bwMode="auto" r:id="rId5">
            <p14:nvContentPartPr>
              <p14:cNvPr id="2" name="Ink 1"/>
              <p14:cNvContentPartPr/>
              <p14:nvPr/>
            </p14:nvContentPartPr>
            <p14:xfrm>
              <a:off x="669960" y="1089360"/>
              <a:ext cx="7670880" cy="4661640"/>
            </p14:xfrm>
          </p:contentPart>
        </mc:Choice>
        <mc:Fallback>
          <p:pic>
            <p:nvPicPr>
              <p:cNvPr id="2" name="Ink 1"/>
              <p:cNvPicPr/>
              <p:nvPr/>
            </p:nvPicPr>
            <p:blipFill>
              <a:blip r:embed="rId6"/>
              <a:stretch>
                <a:fillRect/>
              </a:stretch>
            </p:blipFill>
            <p:spPr>
              <a:xfrm>
                <a:off x="660600" y="1080000"/>
                <a:ext cx="7689600" cy="4680360"/>
              </a:xfrm>
              <a:prstGeom prst="rect">
                <a:avLst/>
              </a:prstGeom>
            </p:spPr>
          </p:pic>
        </mc:Fallback>
      </mc:AlternateContent>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38916"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RPC (Remote Procedure Call)</a:t>
            </a:r>
          </a:p>
        </p:txBody>
      </p:sp>
      <p:sp>
        <p:nvSpPr>
          <p:cNvPr id="38917"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Các dịch vụ cần có cho hệ thống RPC</a:t>
            </a:r>
          </a:p>
        </p:txBody>
      </p:sp>
      <p:sp>
        <p:nvSpPr>
          <p:cNvPr id="7" name="Rectangle 3"/>
          <p:cNvSpPr>
            <a:spLocks noChangeArrowheads="1"/>
          </p:cNvSpPr>
          <p:nvPr/>
        </p:nvSpPr>
        <p:spPr bwMode="auto">
          <a:xfrm>
            <a:off x="381000" y="1549400"/>
            <a:ext cx="8229600" cy="462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buFont typeface="Arial" pitchFamily="34" charset="0"/>
              <a:buChar char="•"/>
              <a:defRPr/>
            </a:pPr>
            <a:r>
              <a:rPr lang="en-US" sz="2400" b="1">
                <a:latin typeface="Arial" charset="0"/>
                <a:ea typeface="ＭＳ Ｐゴシック" pitchFamily="34" charset="-128"/>
              </a:rPr>
              <a:t>Hoạt động đặt tên dịch vụ</a:t>
            </a:r>
            <a:r>
              <a:rPr lang="en-US" sz="2400">
                <a:latin typeface="Arial" charset="0"/>
                <a:ea typeface="ＭＳ Ｐゴシック" pitchFamily="34" charset="-128"/>
              </a:rPr>
              <a:t> (Name service)</a:t>
            </a:r>
            <a:endParaRPr lang="en-US" sz="2400" b="1">
              <a:solidFill>
                <a:srgbClr val="0000CC"/>
              </a:solidFill>
              <a:latin typeface="Arial" charset="0"/>
            </a:endParaRPr>
          </a:p>
          <a:p>
            <a:pPr algn="just">
              <a:defRPr/>
            </a:pPr>
            <a:r>
              <a:rPr lang="en-US" sz="2400" b="1">
                <a:solidFill>
                  <a:srgbClr val="0000CC"/>
                </a:solidFill>
                <a:latin typeface="Arial" charset="0"/>
              </a:rPr>
              <a:t>   - </a:t>
            </a:r>
            <a:r>
              <a:rPr lang="en-US" sz="2400">
                <a:latin typeface="Arial" charset="0"/>
                <a:ea typeface="ＭＳ Ｐゴシック" pitchFamily="34" charset="-128"/>
              </a:rPr>
              <a:t>Export/lookup, ràng buộc thông tin (qua tên máy và  port)</a:t>
            </a:r>
            <a:endParaRPr lang="en-US" sz="2400">
              <a:latin typeface="Arial" charset="0"/>
            </a:endParaRPr>
          </a:p>
          <a:p>
            <a:pPr algn="just">
              <a:defRPr/>
            </a:pPr>
            <a:r>
              <a:rPr lang="en-US" sz="2400">
                <a:latin typeface="Arial" charset="0"/>
                <a:ea typeface="ＭＳ Ｐゴシック" pitchFamily="34" charset="-128"/>
              </a:rPr>
              <a:t>   - Hỗ trợ ports động</a:t>
            </a:r>
            <a:endParaRPr lang="en-US" sz="2400">
              <a:latin typeface="Arial" charset="0"/>
            </a:endParaRPr>
          </a:p>
          <a:p>
            <a:pPr marL="342900" indent="-342900" algn="just">
              <a:buFont typeface="Arial" pitchFamily="34" charset="0"/>
              <a:buChar char="•"/>
              <a:defRPr/>
            </a:pPr>
            <a:r>
              <a:rPr lang="en-US" sz="2400" b="1">
                <a:latin typeface="Arial" charset="0"/>
                <a:ea typeface="ＭＳ Ｐゴシック" pitchFamily="34" charset="-128"/>
              </a:rPr>
              <a:t>Hoạt động ràng buộc</a:t>
            </a:r>
            <a:r>
              <a:rPr lang="en-US" sz="2400">
                <a:latin typeface="Arial" charset="0"/>
                <a:ea typeface="ＭＳ Ｐゴシック" pitchFamily="34" charset="-128"/>
              </a:rPr>
              <a:t> (Binding)</a:t>
            </a:r>
            <a:endParaRPr lang="en-US" sz="2400" b="1">
              <a:solidFill>
                <a:srgbClr val="0000CC"/>
              </a:solidFill>
              <a:latin typeface="Arial" charset="0"/>
            </a:endParaRPr>
          </a:p>
          <a:p>
            <a:pPr algn="just">
              <a:defRPr/>
            </a:pPr>
            <a:r>
              <a:rPr lang="en-US" sz="2400">
                <a:latin typeface="Arial" charset="0"/>
              </a:rPr>
              <a:t>   - Thiết lập các thông tin liên lạc khách hàng / máy chủ bằng cách sử dụng giao thức thích hợp </a:t>
            </a:r>
          </a:p>
          <a:p>
            <a:pPr marL="342900" indent="-342900" algn="just">
              <a:buFont typeface="Arial" pitchFamily="34" charset="0"/>
              <a:buChar char="•"/>
              <a:defRPr/>
            </a:pPr>
            <a:r>
              <a:rPr lang="en-US" sz="2400" b="1">
                <a:latin typeface="Arial" charset="0"/>
                <a:ea typeface="ＭＳ Ｐゴシック" pitchFamily="34" charset="-128"/>
              </a:rPr>
              <a:t>Hoạt động đầu cuối</a:t>
            </a:r>
            <a:r>
              <a:rPr lang="en-US" sz="2400">
                <a:latin typeface="Arial" charset="0"/>
                <a:ea typeface="ＭＳ Ｐゴシック" pitchFamily="34" charset="-128"/>
              </a:rPr>
              <a:t> (Endpoint)</a:t>
            </a:r>
            <a:endParaRPr lang="en-US" sz="2400">
              <a:solidFill>
                <a:srgbClr val="0000CC"/>
              </a:solidFill>
              <a:latin typeface="Arial" charset="0"/>
            </a:endParaRPr>
          </a:p>
          <a:p>
            <a:pPr algn="just">
              <a:defRPr/>
            </a:pPr>
            <a:r>
              <a:rPr lang="en-US" sz="2400">
                <a:solidFill>
                  <a:srgbClr val="0000CC"/>
                </a:solidFill>
                <a:latin typeface="Arial" charset="0"/>
              </a:rPr>
              <a:t>    - </a:t>
            </a:r>
            <a:r>
              <a:rPr lang="en-US" sz="2400">
                <a:latin typeface="Arial" charset="0"/>
                <a:ea typeface="ＭＳ Ｐゴシック" pitchFamily="34" charset="-128"/>
              </a:rPr>
              <a:t>Lắng nghe các yêu cầu, hiển thị lên thiết bị đầu cuối</a:t>
            </a:r>
            <a:endParaRPr lang="en-US" sz="2400">
              <a:solidFill>
                <a:srgbClr val="0000CC"/>
              </a:solidFill>
              <a:latin typeface="Arial" charset="0"/>
            </a:endParaRPr>
          </a:p>
          <a:p>
            <a:pPr marL="342900" indent="-342900" algn="l" eaLnBrk="1" hangingPunct="1">
              <a:lnSpc>
                <a:spcPct val="120000"/>
              </a:lnSpc>
              <a:buFont typeface="Arial" pitchFamily="34" charset="0"/>
              <a:buChar char="•"/>
              <a:defRPr/>
            </a:pPr>
            <a:r>
              <a:rPr lang="en-US" sz="2400" b="1">
                <a:latin typeface="Arial" charset="0"/>
                <a:ea typeface="ＭＳ Ｐゴシック" pitchFamily="34" charset="-128"/>
              </a:rPr>
              <a:t>Hoạt động bảo mật</a:t>
            </a:r>
          </a:p>
          <a:p>
            <a:pPr algn="l" eaLnBrk="1" hangingPunct="1">
              <a:lnSpc>
                <a:spcPct val="120000"/>
              </a:lnSpc>
              <a:defRPr/>
            </a:pPr>
            <a:r>
              <a:rPr lang="en-US" sz="2400">
                <a:latin typeface="Arial" charset="0"/>
                <a:ea typeface="ＭＳ Ｐゴシック" pitchFamily="34" charset="-128"/>
              </a:rPr>
              <a:t>   - Xác thực trên client/server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4"/>
          <p:cNvSpPr txBox="1">
            <a:spLocks noChangeArrowheads="1"/>
          </p:cNvSpPr>
          <p:nvPr/>
        </p:nvSpPr>
        <p:spPr bwMode="auto">
          <a:xfrm>
            <a:off x="304800" y="1570038"/>
            <a:ext cx="8458200" cy="518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marL="58738" indent="-58738" algn="l">
              <a:lnSpc>
                <a:spcPct val="80000"/>
              </a:lnSpc>
              <a:spcBef>
                <a:spcPct val="5000"/>
              </a:spcBef>
              <a:buFont typeface="Arial" pitchFamily="34" charset="0"/>
              <a:buChar char="•"/>
              <a:defRPr/>
            </a:pPr>
            <a:r>
              <a:rPr lang="en-US" sz="2400" dirty="0" smtClean="0">
                <a:solidFill>
                  <a:srgbClr val="0000CC"/>
                </a:solidFill>
              </a:rPr>
              <a:t> </a:t>
            </a:r>
            <a:r>
              <a:rPr lang="en-US" sz="2400" b="1" dirty="0" err="1">
                <a:solidFill>
                  <a:srgbClr val="0000CC"/>
                </a:solidFill>
              </a:rPr>
              <a:t>Mô</a:t>
            </a:r>
            <a:r>
              <a:rPr lang="en-US" sz="2400" b="1" dirty="0">
                <a:solidFill>
                  <a:srgbClr val="0000CC"/>
                </a:solidFill>
              </a:rPr>
              <a:t> </a:t>
            </a:r>
            <a:r>
              <a:rPr lang="en-US" sz="2400" b="1" dirty="0" err="1">
                <a:solidFill>
                  <a:srgbClr val="0000CC"/>
                </a:solidFill>
              </a:rPr>
              <a:t>hình</a:t>
            </a:r>
            <a:r>
              <a:rPr lang="en-US" sz="2400" b="1" dirty="0">
                <a:solidFill>
                  <a:srgbClr val="0000CC"/>
                </a:solidFill>
              </a:rPr>
              <a:t> </a:t>
            </a:r>
            <a:r>
              <a:rPr lang="en-US" sz="2400" b="1" dirty="0" err="1">
                <a:solidFill>
                  <a:srgbClr val="0000CC"/>
                </a:solidFill>
              </a:rPr>
              <a:t>đối</a:t>
            </a:r>
            <a:r>
              <a:rPr lang="en-US" sz="2400" b="1" dirty="0">
                <a:solidFill>
                  <a:srgbClr val="0000CC"/>
                </a:solidFill>
              </a:rPr>
              <a:t> </a:t>
            </a:r>
            <a:r>
              <a:rPr lang="en-US" sz="2400" b="1" dirty="0" err="1">
                <a:solidFill>
                  <a:srgbClr val="0000CC"/>
                </a:solidFill>
              </a:rPr>
              <a:t>tượng</a:t>
            </a:r>
            <a:r>
              <a:rPr lang="en-US" sz="2400" b="1" dirty="0">
                <a:solidFill>
                  <a:srgbClr val="0000CC"/>
                </a:solidFill>
              </a:rPr>
              <a:t> </a:t>
            </a:r>
            <a:r>
              <a:rPr lang="en-US" sz="2400" b="1" dirty="0" err="1">
                <a:solidFill>
                  <a:srgbClr val="0000CC"/>
                </a:solidFill>
              </a:rPr>
              <a:t>phân</a:t>
            </a:r>
            <a:r>
              <a:rPr lang="en-US" sz="2400" b="1" dirty="0">
                <a:solidFill>
                  <a:srgbClr val="0000CC"/>
                </a:solidFill>
              </a:rPr>
              <a:t> </a:t>
            </a:r>
            <a:r>
              <a:rPr lang="en-US" sz="2400" b="1" dirty="0" err="1">
                <a:solidFill>
                  <a:srgbClr val="0000CC"/>
                </a:solidFill>
              </a:rPr>
              <a:t>mảnh</a:t>
            </a:r>
            <a:r>
              <a:rPr lang="en-US" sz="2400" b="1" dirty="0">
                <a:solidFill>
                  <a:srgbClr val="0000CC"/>
                </a:solidFill>
              </a:rPr>
              <a:t> (</a:t>
            </a:r>
            <a:r>
              <a:rPr lang="en-US" sz="2400" b="1" i="1" dirty="0">
                <a:solidFill>
                  <a:srgbClr val="0000CC"/>
                </a:solidFill>
              </a:rPr>
              <a:t>fragmented objects</a:t>
            </a:r>
            <a:r>
              <a:rPr lang="en-US" sz="2400" dirty="0">
                <a:solidFill>
                  <a:srgbClr val="0000CC"/>
                </a:solidFill>
              </a:rPr>
              <a:t> </a:t>
            </a:r>
            <a:r>
              <a:rPr lang="en-US" sz="2400" dirty="0" smtClean="0">
                <a:solidFill>
                  <a:srgbClr val="0000CC"/>
                </a:solidFill>
              </a:rPr>
              <a:t>)</a:t>
            </a:r>
          </a:p>
          <a:p>
            <a:pPr algn="l">
              <a:defRPr/>
            </a:pPr>
            <a:r>
              <a:rPr lang="en-US" sz="2400" dirty="0"/>
              <a:t> </a:t>
            </a:r>
            <a:r>
              <a:rPr lang="en-US" sz="2400" dirty="0" smtClean="0"/>
              <a:t>  - </a:t>
            </a:r>
            <a:r>
              <a:rPr lang="en-US" sz="2400" dirty="0" err="1" smtClean="0"/>
              <a:t>Các</a:t>
            </a:r>
            <a:r>
              <a:rPr lang="en-US" sz="2400" dirty="0" smtClean="0"/>
              <a:t> </a:t>
            </a:r>
            <a:r>
              <a:rPr lang="en-US" sz="2400" dirty="0" err="1" smtClean="0"/>
              <a:t>đối</a:t>
            </a:r>
            <a:r>
              <a:rPr lang="en-US" sz="2400" dirty="0" smtClean="0"/>
              <a:t> </a:t>
            </a:r>
            <a:r>
              <a:rPr lang="en-US" sz="2400" dirty="0" err="1"/>
              <a:t>tượng</a:t>
            </a:r>
            <a:r>
              <a:rPr lang="en-US" sz="2400" dirty="0"/>
              <a:t> </a:t>
            </a:r>
            <a:r>
              <a:rPr lang="en-US" sz="2400" dirty="0" err="1"/>
              <a:t>có</a:t>
            </a:r>
            <a:r>
              <a:rPr lang="en-US" sz="2400" dirty="0"/>
              <a:t> </a:t>
            </a:r>
            <a:r>
              <a:rPr lang="en-US" sz="2400" dirty="0" err="1"/>
              <a:t>thể</a:t>
            </a:r>
            <a:r>
              <a:rPr lang="en-US" sz="2400" dirty="0"/>
              <a:t> </a:t>
            </a:r>
            <a:r>
              <a:rPr lang="en-US" sz="2400" dirty="0" err="1"/>
              <a:t>được</a:t>
            </a:r>
            <a:r>
              <a:rPr lang="en-US" sz="2400" dirty="0"/>
              <a:t> </a:t>
            </a:r>
            <a:r>
              <a:rPr lang="en-US" sz="2400" dirty="0" err="1"/>
              <a:t>phân</a:t>
            </a:r>
            <a:r>
              <a:rPr lang="en-US" sz="2400" dirty="0"/>
              <a:t> chia </a:t>
            </a:r>
            <a:r>
              <a:rPr lang="en-US" sz="2400" dirty="0" err="1"/>
              <a:t>trong</a:t>
            </a:r>
            <a:r>
              <a:rPr lang="en-US" sz="2400" dirty="0"/>
              <a:t> </a:t>
            </a:r>
            <a:r>
              <a:rPr lang="en-US" sz="2400" dirty="0" err="1"/>
              <a:t>một</a:t>
            </a:r>
            <a:r>
              <a:rPr lang="en-US" sz="2400" dirty="0"/>
              <a:t> </a:t>
            </a:r>
            <a:r>
              <a:rPr lang="en-US" sz="2400" dirty="0" err="1"/>
              <a:t>vài</a:t>
            </a:r>
            <a:r>
              <a:rPr lang="en-US" sz="2400" dirty="0"/>
              <a:t> </a:t>
            </a:r>
            <a:r>
              <a:rPr lang="en-US" sz="2400" dirty="0" err="1"/>
              <a:t>phần</a:t>
            </a:r>
            <a:r>
              <a:rPr lang="en-US" sz="2400" dirty="0"/>
              <a:t>, </a:t>
            </a:r>
            <a:r>
              <a:rPr lang="en-US" sz="2400" dirty="0" err="1"/>
              <a:t>nằm</a:t>
            </a:r>
            <a:r>
              <a:rPr lang="en-US" sz="2400" dirty="0"/>
              <a:t> </a:t>
            </a:r>
            <a:r>
              <a:rPr lang="en-US" sz="2400" dirty="0" err="1"/>
              <a:t>trên</a:t>
            </a:r>
            <a:r>
              <a:rPr lang="en-US" sz="2400" dirty="0"/>
              <a:t> nodes </a:t>
            </a:r>
            <a:r>
              <a:rPr lang="en-US" sz="2400" dirty="0" err="1"/>
              <a:t>khác</a:t>
            </a:r>
            <a:r>
              <a:rPr lang="en-US" sz="2400" dirty="0"/>
              <a:t> </a:t>
            </a:r>
            <a:r>
              <a:rPr lang="en-US" sz="2400" dirty="0" err="1"/>
              <a:t>nhau</a:t>
            </a:r>
            <a:r>
              <a:rPr lang="en-US" sz="2400" dirty="0"/>
              <a:t>, </a:t>
            </a:r>
            <a:r>
              <a:rPr lang="en-US" sz="2400" dirty="0" err="1"/>
              <a:t>và</a:t>
            </a:r>
            <a:r>
              <a:rPr lang="en-US" sz="2400" dirty="0"/>
              <a:t> </a:t>
            </a:r>
            <a:r>
              <a:rPr lang="en-US" sz="2400" dirty="0" err="1"/>
              <a:t>tương</a:t>
            </a:r>
            <a:r>
              <a:rPr lang="en-US" sz="2400" dirty="0"/>
              <a:t> </a:t>
            </a:r>
            <a:r>
              <a:rPr lang="en-US" sz="2400" dirty="0" err="1"/>
              <a:t>tác</a:t>
            </a:r>
            <a:r>
              <a:rPr lang="en-US" sz="2400" dirty="0"/>
              <a:t> </a:t>
            </a:r>
            <a:r>
              <a:rPr lang="en-US" sz="2400" dirty="0" err="1"/>
              <a:t>để</a:t>
            </a:r>
            <a:r>
              <a:rPr lang="en-US" sz="2400" dirty="0"/>
              <a:t> </a:t>
            </a:r>
            <a:r>
              <a:rPr lang="en-US" sz="2400" dirty="0" err="1"/>
              <a:t>cung</a:t>
            </a:r>
            <a:r>
              <a:rPr lang="en-US" sz="2400" dirty="0"/>
              <a:t> </a:t>
            </a:r>
            <a:r>
              <a:rPr lang="en-US" sz="2400" dirty="0" err="1"/>
              <a:t>cấp</a:t>
            </a:r>
            <a:r>
              <a:rPr lang="en-US" sz="2400" dirty="0"/>
              <a:t> </a:t>
            </a:r>
            <a:r>
              <a:rPr lang="en-US" sz="2400" dirty="0" err="1"/>
              <a:t>các</a:t>
            </a:r>
            <a:r>
              <a:rPr lang="en-US" sz="2400" dirty="0"/>
              <a:t> </a:t>
            </a:r>
            <a:r>
              <a:rPr lang="en-US" sz="2400" dirty="0" err="1"/>
              <a:t>chức</a:t>
            </a:r>
            <a:r>
              <a:rPr lang="en-US" sz="2400" dirty="0"/>
              <a:t> </a:t>
            </a:r>
            <a:r>
              <a:rPr lang="en-US" sz="2400" dirty="0" err="1"/>
              <a:t>năng</a:t>
            </a:r>
            <a:r>
              <a:rPr lang="en-US" sz="2400" dirty="0"/>
              <a:t> </a:t>
            </a:r>
            <a:r>
              <a:rPr lang="en-US" sz="2400" dirty="0" err="1"/>
              <a:t>của</a:t>
            </a:r>
            <a:r>
              <a:rPr lang="en-US" sz="2400" dirty="0"/>
              <a:t> </a:t>
            </a:r>
            <a:r>
              <a:rPr lang="en-US" sz="2400" dirty="0" err="1"/>
              <a:t>đối</a:t>
            </a:r>
            <a:r>
              <a:rPr lang="en-US" sz="2400" dirty="0"/>
              <a:t> </a:t>
            </a:r>
            <a:r>
              <a:rPr lang="en-US" sz="2400" dirty="0" err="1"/>
              <a:t>tượng</a:t>
            </a:r>
            <a:r>
              <a:rPr lang="en-US" sz="2400" dirty="0"/>
              <a:t>. </a:t>
            </a:r>
          </a:p>
          <a:p>
            <a:pPr algn="l">
              <a:defRPr/>
            </a:pPr>
            <a:r>
              <a:rPr lang="en-US" sz="2400" dirty="0" smtClean="0"/>
              <a:t>   - </a:t>
            </a:r>
            <a:r>
              <a:rPr lang="en-US" sz="2400" dirty="0" err="1" smtClean="0"/>
              <a:t>Ví</a:t>
            </a:r>
            <a:r>
              <a:rPr lang="en-US" sz="2400" dirty="0" smtClean="0"/>
              <a:t> </a:t>
            </a:r>
            <a:r>
              <a:rPr lang="en-US" sz="2400" dirty="0" err="1" smtClean="0"/>
              <a:t>dụ</a:t>
            </a:r>
            <a:r>
              <a:rPr lang="en-US" sz="2400" dirty="0" smtClean="0"/>
              <a:t>: </a:t>
            </a:r>
            <a:r>
              <a:rPr lang="en-US" sz="2400" dirty="0" err="1"/>
              <a:t>Các</a:t>
            </a:r>
            <a:r>
              <a:rPr lang="en-US" sz="2400" dirty="0"/>
              <a:t> </a:t>
            </a:r>
            <a:r>
              <a:rPr lang="en-US" sz="2400" dirty="0" err="1"/>
              <a:t>đối</a:t>
            </a:r>
            <a:r>
              <a:rPr lang="en-US" sz="2400" dirty="0"/>
              <a:t> </a:t>
            </a:r>
            <a:r>
              <a:rPr lang="en-US" sz="2400" dirty="0" err="1"/>
              <a:t>tượng</a:t>
            </a:r>
            <a:r>
              <a:rPr lang="en-US" sz="2400" dirty="0"/>
              <a:t> </a:t>
            </a:r>
            <a:r>
              <a:rPr lang="en-US" sz="2400" dirty="0" err="1"/>
              <a:t>ràng</a:t>
            </a:r>
            <a:r>
              <a:rPr lang="en-US" sz="2400" dirty="0"/>
              <a:t> </a:t>
            </a:r>
            <a:r>
              <a:rPr lang="en-US" sz="2400" dirty="0" err="1"/>
              <a:t>buộc</a:t>
            </a:r>
            <a:r>
              <a:rPr lang="en-US" sz="2400" dirty="0"/>
              <a:t> </a:t>
            </a:r>
            <a:r>
              <a:rPr lang="en-US" sz="2400" dirty="0" err="1" smtClean="0"/>
              <a:t>trên</a:t>
            </a:r>
            <a:r>
              <a:rPr lang="en-US" sz="2400" dirty="0" smtClean="0"/>
              <a:t> </a:t>
            </a:r>
            <a:r>
              <a:rPr lang="en-US" sz="2400" dirty="0" err="1" smtClean="0"/>
              <a:t>mạng</a:t>
            </a:r>
            <a:r>
              <a:rPr lang="en-US" sz="2400" dirty="0" smtClean="0"/>
              <a:t> </a:t>
            </a:r>
            <a:r>
              <a:rPr lang="en-US" sz="2400" dirty="0" err="1" smtClean="0"/>
              <a:t>toàn</a:t>
            </a:r>
            <a:r>
              <a:rPr lang="en-US" sz="2400" dirty="0" smtClean="0"/>
              <a:t> </a:t>
            </a:r>
            <a:r>
              <a:rPr lang="en-US" sz="2400" dirty="0" err="1" smtClean="0"/>
              <a:t>cầu</a:t>
            </a:r>
            <a:r>
              <a:rPr lang="en-US" sz="2400" dirty="0" smtClean="0"/>
              <a:t> (  Internet)</a:t>
            </a:r>
            <a:endParaRPr lang="en-US" sz="2400" dirty="0"/>
          </a:p>
          <a:p>
            <a:pPr marL="174625" indent="-174625" algn="l">
              <a:buFont typeface="Arial" pitchFamily="34" charset="0"/>
              <a:buChar char="•"/>
              <a:defRPr/>
            </a:pPr>
            <a:r>
              <a:rPr lang="en-US" sz="2400" b="1" dirty="0" err="1">
                <a:solidFill>
                  <a:srgbClr val="0000CC"/>
                </a:solidFill>
              </a:rPr>
              <a:t>Mô</a:t>
            </a:r>
            <a:r>
              <a:rPr lang="en-US" sz="2400" b="1" dirty="0">
                <a:solidFill>
                  <a:srgbClr val="0000CC"/>
                </a:solidFill>
              </a:rPr>
              <a:t> </a:t>
            </a:r>
            <a:r>
              <a:rPr lang="en-US" sz="2400" b="1" dirty="0" err="1">
                <a:solidFill>
                  <a:srgbClr val="0000CC"/>
                </a:solidFill>
              </a:rPr>
              <a:t>hình</a:t>
            </a:r>
            <a:r>
              <a:rPr lang="en-US" sz="2400" b="1" dirty="0">
                <a:solidFill>
                  <a:srgbClr val="0000CC"/>
                </a:solidFill>
              </a:rPr>
              <a:t> </a:t>
            </a:r>
            <a:r>
              <a:rPr lang="en-US" sz="2400" b="1" dirty="0" err="1">
                <a:solidFill>
                  <a:srgbClr val="0000CC"/>
                </a:solidFill>
              </a:rPr>
              <a:t>đối</a:t>
            </a:r>
            <a:r>
              <a:rPr lang="en-US" sz="2400" b="1" dirty="0">
                <a:solidFill>
                  <a:srgbClr val="0000CC"/>
                </a:solidFill>
              </a:rPr>
              <a:t> </a:t>
            </a:r>
            <a:r>
              <a:rPr lang="en-US" sz="2400" b="1" dirty="0" err="1">
                <a:solidFill>
                  <a:srgbClr val="0000CC"/>
                </a:solidFill>
              </a:rPr>
              <a:t>tượng</a:t>
            </a:r>
            <a:r>
              <a:rPr lang="en-US" sz="2400" b="1" dirty="0">
                <a:solidFill>
                  <a:srgbClr val="0000CC"/>
                </a:solidFill>
              </a:rPr>
              <a:t> </a:t>
            </a:r>
            <a:r>
              <a:rPr lang="en-US" sz="2400" b="1" dirty="0" err="1">
                <a:solidFill>
                  <a:srgbClr val="0000CC"/>
                </a:solidFill>
              </a:rPr>
              <a:t>tái</a:t>
            </a:r>
            <a:r>
              <a:rPr lang="en-US" sz="2400" b="1" dirty="0">
                <a:solidFill>
                  <a:srgbClr val="0000CC"/>
                </a:solidFill>
              </a:rPr>
              <a:t> </a:t>
            </a:r>
            <a:r>
              <a:rPr lang="en-US" sz="2400" b="1" dirty="0" err="1">
                <a:solidFill>
                  <a:srgbClr val="0000CC"/>
                </a:solidFill>
              </a:rPr>
              <a:t>tạo</a:t>
            </a:r>
            <a:r>
              <a:rPr lang="en-US" sz="2400" b="1" dirty="0">
                <a:solidFill>
                  <a:srgbClr val="0000CC"/>
                </a:solidFill>
              </a:rPr>
              <a:t> (</a:t>
            </a:r>
            <a:r>
              <a:rPr lang="en-US" sz="2400" b="1" i="1" dirty="0">
                <a:solidFill>
                  <a:srgbClr val="0000CC"/>
                </a:solidFill>
              </a:rPr>
              <a:t>replicated objects</a:t>
            </a:r>
            <a:r>
              <a:rPr lang="en-US" sz="2400" dirty="0">
                <a:solidFill>
                  <a:srgbClr val="0000CC"/>
                </a:solidFill>
              </a:rPr>
              <a:t> </a:t>
            </a:r>
            <a:r>
              <a:rPr lang="en-US" sz="2400" dirty="0" smtClean="0">
                <a:solidFill>
                  <a:srgbClr val="0000CC"/>
                </a:solidFill>
              </a:rPr>
              <a:t>)</a:t>
            </a:r>
          </a:p>
          <a:p>
            <a:pPr algn="l">
              <a:defRPr/>
            </a:pPr>
            <a:r>
              <a:rPr lang="en-US" sz="2400" dirty="0" smtClean="0"/>
              <a:t>   - Là </a:t>
            </a:r>
            <a:r>
              <a:rPr lang="en-US" sz="2400" dirty="0" err="1" smtClean="0"/>
              <a:t>nhóm</a:t>
            </a:r>
            <a:r>
              <a:rPr lang="en-US" sz="2400" dirty="0" smtClean="0"/>
              <a:t> </a:t>
            </a:r>
            <a:r>
              <a:rPr lang="en-US" sz="2400" dirty="0" err="1" smtClean="0"/>
              <a:t>các</a:t>
            </a:r>
            <a:r>
              <a:rPr lang="en-US" sz="2400" dirty="0" smtClean="0"/>
              <a:t> </a:t>
            </a:r>
            <a:r>
              <a:rPr lang="en-US" sz="2400" dirty="0" err="1" smtClean="0">
                <a:solidFill>
                  <a:srgbClr val="FF0000"/>
                </a:solidFill>
              </a:rPr>
              <a:t>bản</a:t>
            </a:r>
            <a:r>
              <a:rPr lang="en-US" sz="2400" dirty="0" smtClean="0">
                <a:solidFill>
                  <a:srgbClr val="FF0000"/>
                </a:solidFill>
              </a:rPr>
              <a:t> </a:t>
            </a:r>
            <a:r>
              <a:rPr lang="en-US" sz="2400" dirty="0" err="1">
                <a:solidFill>
                  <a:srgbClr val="FF0000"/>
                </a:solidFill>
              </a:rPr>
              <a:t>sao</a:t>
            </a:r>
            <a:r>
              <a:rPr lang="en-US" sz="2400" dirty="0"/>
              <a:t>, </a:t>
            </a:r>
            <a:r>
              <a:rPr lang="en-US" sz="2400" dirty="0" err="1"/>
              <a:t>hoặc</a:t>
            </a:r>
            <a:r>
              <a:rPr lang="en-US" sz="2400" dirty="0"/>
              <a:t> </a:t>
            </a:r>
            <a:r>
              <a:rPr lang="en-US" sz="2400" dirty="0" err="1">
                <a:solidFill>
                  <a:srgbClr val="FF0000"/>
                </a:solidFill>
              </a:rPr>
              <a:t>tái</a:t>
            </a:r>
            <a:r>
              <a:rPr lang="en-US" sz="2400" dirty="0">
                <a:solidFill>
                  <a:srgbClr val="FF0000"/>
                </a:solidFill>
              </a:rPr>
              <a:t> </a:t>
            </a:r>
            <a:r>
              <a:rPr lang="en-US" sz="2400" dirty="0" err="1">
                <a:solidFill>
                  <a:srgbClr val="FF0000"/>
                </a:solidFill>
              </a:rPr>
              <a:t>tạo</a:t>
            </a:r>
            <a:r>
              <a:rPr lang="en-US" sz="2400" dirty="0">
                <a:solidFill>
                  <a:srgbClr val="FF0000"/>
                </a:solidFill>
              </a:rPr>
              <a:t> </a:t>
            </a:r>
            <a:r>
              <a:rPr lang="en-US" sz="2400" dirty="0" err="1"/>
              <a:t>hoặc</a:t>
            </a:r>
            <a:r>
              <a:rPr lang="en-US" sz="2400" dirty="0"/>
              <a:t> </a:t>
            </a:r>
            <a:r>
              <a:rPr lang="en-US" sz="2400" dirty="0" err="1"/>
              <a:t>các</a:t>
            </a:r>
            <a:r>
              <a:rPr lang="en-US" sz="2400" dirty="0"/>
              <a:t> </a:t>
            </a:r>
            <a:r>
              <a:rPr lang="en-US" sz="2400" dirty="0" err="1">
                <a:solidFill>
                  <a:srgbClr val="FF0000"/>
                </a:solidFill>
              </a:rPr>
              <a:t>đối</a:t>
            </a:r>
            <a:r>
              <a:rPr lang="en-US" sz="2400" dirty="0">
                <a:solidFill>
                  <a:srgbClr val="FF0000"/>
                </a:solidFill>
              </a:rPr>
              <a:t> </a:t>
            </a:r>
            <a:r>
              <a:rPr lang="en-US" sz="2400" dirty="0" err="1">
                <a:solidFill>
                  <a:srgbClr val="FF0000"/>
                </a:solidFill>
              </a:rPr>
              <a:t>tượng</a:t>
            </a:r>
            <a:r>
              <a:rPr lang="en-US" sz="2400" dirty="0">
                <a:solidFill>
                  <a:srgbClr val="FF0000"/>
                </a:solidFill>
              </a:rPr>
              <a:t> </a:t>
            </a:r>
            <a:r>
              <a:rPr lang="en-US" sz="2400" dirty="0" err="1">
                <a:solidFill>
                  <a:srgbClr val="FF0000"/>
                </a:solidFill>
              </a:rPr>
              <a:t>cùng</a:t>
            </a:r>
            <a:r>
              <a:rPr lang="en-US" sz="2400" dirty="0">
                <a:solidFill>
                  <a:srgbClr val="FF0000"/>
                </a:solidFill>
              </a:rPr>
              <a:t> </a:t>
            </a:r>
            <a:r>
              <a:rPr lang="en-US" sz="2400" dirty="0" err="1">
                <a:solidFill>
                  <a:srgbClr val="FF0000"/>
                </a:solidFill>
              </a:rPr>
              <a:t>đồng</a:t>
            </a:r>
            <a:r>
              <a:rPr lang="en-US" sz="2400" dirty="0">
                <a:solidFill>
                  <a:srgbClr val="FF0000"/>
                </a:solidFill>
              </a:rPr>
              <a:t> </a:t>
            </a:r>
            <a:r>
              <a:rPr lang="en-US" sz="2400" dirty="0" err="1">
                <a:solidFill>
                  <a:srgbClr val="FF0000"/>
                </a:solidFill>
              </a:rPr>
              <a:t>thời</a:t>
            </a:r>
            <a:r>
              <a:rPr lang="en-US" sz="2400" dirty="0">
                <a:solidFill>
                  <a:srgbClr val="FF0000"/>
                </a:solidFill>
              </a:rPr>
              <a:t> </a:t>
            </a:r>
            <a:r>
              <a:rPr lang="en-US" sz="2400" dirty="0" err="1">
                <a:solidFill>
                  <a:srgbClr val="FF0000"/>
                </a:solidFill>
              </a:rPr>
              <a:t>tồn</a:t>
            </a:r>
            <a:r>
              <a:rPr lang="en-US" sz="2400" dirty="0">
                <a:solidFill>
                  <a:srgbClr val="FF0000"/>
                </a:solidFill>
              </a:rPr>
              <a:t> </a:t>
            </a:r>
            <a:r>
              <a:rPr lang="en-US" sz="2400" dirty="0" err="1" smtClean="0">
                <a:solidFill>
                  <a:srgbClr val="FF0000"/>
                </a:solidFill>
              </a:rPr>
              <a:t>tại</a:t>
            </a:r>
            <a:r>
              <a:rPr lang="en-US" sz="2400" dirty="0" smtClean="0">
                <a:solidFill>
                  <a:srgbClr val="FF0000"/>
                </a:solidFill>
              </a:rPr>
              <a:t>,</a:t>
            </a:r>
            <a:r>
              <a:rPr lang="en-US" sz="2400" dirty="0" smtClean="0"/>
              <a:t> </a:t>
            </a:r>
            <a:r>
              <a:rPr lang="en-US" sz="2400" dirty="0" err="1" smtClean="0"/>
              <a:t>được</a:t>
            </a:r>
            <a:r>
              <a:rPr lang="en-US" sz="2400" dirty="0" smtClean="0"/>
              <a:t> </a:t>
            </a:r>
            <a:r>
              <a:rPr lang="en-US" sz="2400" dirty="0" err="1" smtClean="0"/>
              <a:t>chạy</a:t>
            </a:r>
            <a:r>
              <a:rPr lang="en-US" sz="2400" dirty="0" smtClean="0"/>
              <a:t> </a:t>
            </a:r>
            <a:r>
              <a:rPr lang="en-US" sz="2400" dirty="0" err="1" smtClean="0"/>
              <a:t>trên</a:t>
            </a:r>
            <a:r>
              <a:rPr lang="en-US" sz="2400" dirty="0" smtClean="0"/>
              <a:t> </a:t>
            </a:r>
            <a:r>
              <a:rPr lang="en-US" sz="2400" dirty="0" err="1" smtClean="0"/>
              <a:t>nền</a:t>
            </a:r>
            <a:r>
              <a:rPr lang="en-US" sz="2400" dirty="0" smtClean="0"/>
              <a:t> </a:t>
            </a:r>
            <a:r>
              <a:rPr lang="en-US" sz="2400" dirty="0" err="1" smtClean="0"/>
              <a:t>đa</a:t>
            </a:r>
            <a:r>
              <a:rPr lang="en-US" sz="2400" dirty="0" smtClean="0"/>
              <a:t> </a:t>
            </a:r>
            <a:r>
              <a:rPr lang="en-US" sz="2400" dirty="0" err="1" smtClean="0"/>
              <a:t>giao</a:t>
            </a:r>
            <a:r>
              <a:rPr lang="en-US" sz="2400" dirty="0" smtClean="0"/>
              <a:t> </a:t>
            </a:r>
            <a:r>
              <a:rPr lang="en-US" sz="2400" dirty="0" err="1" smtClean="0"/>
              <a:t>thức</a:t>
            </a:r>
            <a:r>
              <a:rPr lang="en-US" sz="2400" dirty="0" smtClean="0"/>
              <a:t> </a:t>
            </a:r>
            <a:r>
              <a:rPr lang="en-US" sz="2400" dirty="0" err="1" smtClean="0"/>
              <a:t>phân</a:t>
            </a:r>
            <a:r>
              <a:rPr lang="en-US" sz="2400" dirty="0" smtClean="0"/>
              <a:t> </a:t>
            </a:r>
            <a:r>
              <a:rPr lang="en-US" sz="2400" dirty="0" err="1" smtClean="0"/>
              <a:t>tán</a:t>
            </a:r>
            <a:r>
              <a:rPr lang="en-US" sz="2400" dirty="0" smtClean="0"/>
              <a:t> </a:t>
            </a:r>
            <a:r>
              <a:rPr lang="en-US" sz="2400" dirty="0" err="1" smtClean="0"/>
              <a:t>đê</a:t>
            </a:r>
            <a:r>
              <a:rPr lang="en-US" sz="2400" dirty="0" smtClean="0"/>
              <a:t>̉ </a:t>
            </a:r>
            <a:r>
              <a:rPr lang="en-US" sz="2400" dirty="0" err="1" smtClean="0"/>
              <a:t>đạt</a:t>
            </a:r>
            <a:r>
              <a:rPr lang="en-US" sz="2400" dirty="0" smtClean="0"/>
              <a:t> </a:t>
            </a:r>
            <a:r>
              <a:rPr lang="en-US" sz="2400" dirty="0" err="1" smtClean="0"/>
              <a:t>mức</a:t>
            </a:r>
            <a:r>
              <a:rPr lang="en-US" sz="2400" dirty="0" smtClean="0"/>
              <a:t> </a:t>
            </a:r>
            <a:r>
              <a:rPr lang="en-US" sz="2400" dirty="0" err="1" smtClean="0"/>
              <a:t>đô</a:t>
            </a:r>
            <a:r>
              <a:rPr lang="en-US" sz="2400" dirty="0" smtClean="0"/>
              <a:t>̣ </a:t>
            </a:r>
            <a:r>
              <a:rPr lang="en-US" sz="2400" dirty="0" err="1" smtClean="0"/>
              <a:t>cao</a:t>
            </a:r>
            <a:r>
              <a:rPr lang="en-US" sz="2400" dirty="0" smtClean="0"/>
              <a:t> </a:t>
            </a:r>
            <a:r>
              <a:rPr lang="en-US" sz="2400" dirty="0" err="1" smtClean="0"/>
              <a:t>tính</a:t>
            </a:r>
            <a:r>
              <a:rPr lang="en-US" sz="2400" dirty="0" smtClean="0"/>
              <a:t> </a:t>
            </a:r>
            <a:r>
              <a:rPr lang="en-US" sz="2400" dirty="0" err="1" smtClean="0"/>
              <a:t>nhất</a:t>
            </a:r>
            <a:r>
              <a:rPr lang="en-US" sz="2400" dirty="0" smtClean="0"/>
              <a:t> </a:t>
            </a:r>
            <a:r>
              <a:rPr lang="en-US" sz="2400" dirty="0" err="1" smtClean="0"/>
              <a:t>quán</a:t>
            </a:r>
            <a:r>
              <a:rPr lang="en-US" sz="2400" dirty="0" smtClean="0"/>
              <a:t> </a:t>
            </a:r>
            <a:r>
              <a:rPr lang="en-US" sz="2400" dirty="0" err="1" smtClean="0"/>
              <a:t>giữa</a:t>
            </a:r>
            <a:r>
              <a:rPr lang="en-US" sz="2400" dirty="0" smtClean="0"/>
              <a:t> </a:t>
            </a:r>
            <a:r>
              <a:rPr lang="en-US" sz="2400" dirty="0" err="1" smtClean="0"/>
              <a:t>các</a:t>
            </a:r>
            <a:r>
              <a:rPr lang="en-US" sz="2400" dirty="0" smtClean="0"/>
              <a:t> </a:t>
            </a:r>
            <a:r>
              <a:rPr lang="en-US" sz="2400" dirty="0" err="1" smtClean="0"/>
              <a:t>trạng</a:t>
            </a:r>
            <a:r>
              <a:rPr lang="en-US" sz="2400" dirty="0" smtClean="0"/>
              <a:t> </a:t>
            </a:r>
            <a:r>
              <a:rPr lang="en-US" sz="2400" dirty="0" err="1" smtClean="0"/>
              <a:t>thái</a:t>
            </a:r>
            <a:r>
              <a:rPr lang="en-US" sz="2400" dirty="0" smtClean="0"/>
              <a:t> </a:t>
            </a:r>
            <a:r>
              <a:rPr lang="en-US" sz="2400" dirty="0" err="1" smtClean="0"/>
              <a:t>mơ</a:t>
            </a:r>
            <a:r>
              <a:rPr lang="en-US" sz="2400" dirty="0" smtClean="0"/>
              <a:t>̉ </a:t>
            </a:r>
            <a:r>
              <a:rPr lang="en-US" sz="2400" dirty="0" err="1" smtClean="0"/>
              <a:t>rộng</a:t>
            </a:r>
            <a:r>
              <a:rPr lang="en-US" sz="2400" dirty="0" smtClean="0"/>
              <a:t> .</a:t>
            </a:r>
            <a:endParaRPr lang="en-US" sz="2400" dirty="0"/>
          </a:p>
          <a:p>
            <a:pPr algn="l">
              <a:defRPr/>
            </a:pPr>
            <a:r>
              <a:rPr lang="en-US" sz="2400" dirty="0" smtClean="0">
                <a:sym typeface="Wingdings" pitchFamily="2" charset="2"/>
              </a:rPr>
              <a:t> +</a:t>
            </a:r>
            <a:r>
              <a:rPr lang="en-US" sz="2400" dirty="0" err="1" smtClean="0"/>
              <a:t>Tăng</a:t>
            </a:r>
            <a:r>
              <a:rPr lang="en-US" sz="2400" dirty="0" smtClean="0"/>
              <a:t> </a:t>
            </a:r>
            <a:r>
              <a:rPr lang="en-US" sz="2400" dirty="0" err="1"/>
              <a:t>tính</a:t>
            </a:r>
            <a:r>
              <a:rPr lang="en-US" sz="2400" dirty="0"/>
              <a:t> </a:t>
            </a:r>
            <a:r>
              <a:rPr lang="en-US" sz="2400" dirty="0" err="1"/>
              <a:t>khả</a:t>
            </a:r>
            <a:r>
              <a:rPr lang="en-US" sz="2400" dirty="0"/>
              <a:t> </a:t>
            </a:r>
            <a:r>
              <a:rPr lang="en-US" sz="2400" dirty="0" err="1"/>
              <a:t>dụng</a:t>
            </a:r>
            <a:r>
              <a:rPr lang="en-US" sz="2400" dirty="0"/>
              <a:t> </a:t>
            </a:r>
            <a:r>
              <a:rPr lang="en-US" sz="2400" dirty="0" err="1"/>
              <a:t>và</a:t>
            </a:r>
            <a:r>
              <a:rPr lang="en-US" sz="2400" dirty="0"/>
              <a:t> </a:t>
            </a:r>
            <a:r>
              <a:rPr lang="en-US" sz="2400" dirty="0" err="1"/>
              <a:t>cải</a:t>
            </a:r>
            <a:r>
              <a:rPr lang="en-US" sz="2400" dirty="0"/>
              <a:t> </a:t>
            </a:r>
            <a:r>
              <a:rPr lang="en-US" sz="2400" dirty="0" err="1"/>
              <a:t>thiện</a:t>
            </a:r>
            <a:r>
              <a:rPr lang="en-US" sz="2400" dirty="0"/>
              <a:t> </a:t>
            </a:r>
            <a:r>
              <a:rPr lang="en-US" sz="2400" dirty="0" err="1"/>
              <a:t>hiệu</a:t>
            </a:r>
            <a:r>
              <a:rPr lang="en-US" sz="2400" dirty="0"/>
              <a:t> </a:t>
            </a:r>
            <a:r>
              <a:rPr lang="en-US" sz="2400" dirty="0" err="1"/>
              <a:t>suất</a:t>
            </a:r>
            <a:r>
              <a:rPr lang="en-US" sz="2400" dirty="0"/>
              <a:t> </a:t>
            </a:r>
            <a:r>
              <a:rPr lang="en-US" sz="2400" dirty="0" err="1"/>
              <a:t>của</a:t>
            </a:r>
            <a:r>
              <a:rPr lang="en-US" sz="2400" dirty="0"/>
              <a:t> </a:t>
            </a:r>
            <a:r>
              <a:rPr lang="en-US" sz="2400" dirty="0" err="1"/>
              <a:t>hệ</a:t>
            </a:r>
            <a:r>
              <a:rPr lang="en-US" sz="2400" dirty="0"/>
              <a:t> </a:t>
            </a:r>
            <a:r>
              <a:rPr lang="en-US" sz="2400" dirty="0" err="1"/>
              <a:t>thống</a:t>
            </a:r>
            <a:r>
              <a:rPr lang="en-US" sz="2400" dirty="0"/>
              <a:t>. </a:t>
            </a:r>
          </a:p>
          <a:p>
            <a:pPr algn="l">
              <a:defRPr/>
            </a:pPr>
            <a:r>
              <a:rPr lang="en-US" sz="2400" dirty="0" err="1" smtClean="0"/>
              <a:t>Tuy</a:t>
            </a:r>
            <a:r>
              <a:rPr lang="en-US" sz="2400" dirty="0" smtClean="0"/>
              <a:t> </a:t>
            </a:r>
            <a:r>
              <a:rPr lang="en-US" sz="2400" dirty="0" err="1" smtClean="0"/>
              <a:t>nhiên</a:t>
            </a:r>
            <a:r>
              <a:rPr lang="en-US" sz="2400" dirty="0" smtClean="0"/>
              <a:t>, </a:t>
            </a:r>
            <a:r>
              <a:rPr lang="en-US" sz="2400" dirty="0" err="1" smtClean="0"/>
              <a:t>sự</a:t>
            </a:r>
            <a:r>
              <a:rPr lang="en-US" sz="2400" dirty="0" smtClean="0"/>
              <a:t> </a:t>
            </a:r>
            <a:r>
              <a:rPr lang="en-US" sz="2400" dirty="0" err="1" smtClean="0"/>
              <a:t>tái</a:t>
            </a:r>
            <a:r>
              <a:rPr lang="en-US" sz="2400" dirty="0" smtClean="0"/>
              <a:t> </a:t>
            </a:r>
            <a:r>
              <a:rPr lang="en-US" sz="2400" dirty="0" err="1" smtClean="0"/>
              <a:t>tạo</a:t>
            </a:r>
            <a:r>
              <a:rPr lang="en-US" sz="2400" dirty="0" smtClean="0"/>
              <a:t> </a:t>
            </a:r>
            <a:r>
              <a:rPr lang="en-US" sz="2400" dirty="0" err="1" smtClean="0"/>
              <a:t>của</a:t>
            </a:r>
            <a:r>
              <a:rPr lang="en-US" sz="2400" dirty="0" smtClean="0"/>
              <a:t> </a:t>
            </a:r>
            <a:r>
              <a:rPr lang="en-US" sz="2400" dirty="0" err="1" smtClean="0"/>
              <a:t>một</a:t>
            </a:r>
            <a:r>
              <a:rPr lang="en-US" sz="2400" dirty="0" smtClean="0"/>
              <a:t> </a:t>
            </a:r>
            <a:r>
              <a:rPr lang="en-US" sz="2400" dirty="0" err="1" smtClean="0"/>
              <a:t>đối</a:t>
            </a:r>
            <a:r>
              <a:rPr lang="en-US" sz="2400" dirty="0" smtClean="0"/>
              <a:t> </a:t>
            </a:r>
            <a:r>
              <a:rPr lang="en-US" sz="2400" dirty="0" err="1" smtClean="0"/>
              <a:t>tượng</a:t>
            </a:r>
            <a:r>
              <a:rPr lang="en-US" sz="2400" dirty="0" smtClean="0"/>
              <a:t> </a:t>
            </a:r>
            <a:r>
              <a:rPr lang="en-US" sz="2400" dirty="0" err="1" smtClean="0"/>
              <a:t>phải</a:t>
            </a:r>
            <a:r>
              <a:rPr lang="en-US" sz="2400" dirty="0" smtClean="0"/>
              <a:t> </a:t>
            </a:r>
            <a:r>
              <a:rPr lang="en-US" sz="2400" dirty="0" err="1" smtClean="0"/>
              <a:t>được</a:t>
            </a:r>
            <a:r>
              <a:rPr lang="en-US" sz="2400" dirty="0" smtClean="0"/>
              <a:t> </a:t>
            </a:r>
            <a:r>
              <a:rPr lang="en-US" sz="2400" dirty="0" err="1"/>
              <a:t>giữ</a:t>
            </a:r>
            <a:r>
              <a:rPr lang="en-US" sz="2400" dirty="0"/>
              <a:t> </a:t>
            </a:r>
            <a:r>
              <a:rPr lang="en-US" sz="2400" dirty="0" err="1"/>
              <a:t>ổn</a:t>
            </a:r>
            <a:r>
              <a:rPr lang="en-US" sz="2400" dirty="0"/>
              <a:t> </a:t>
            </a:r>
            <a:r>
              <a:rPr lang="en-US" sz="2400" dirty="0" err="1"/>
              <a:t>định</a:t>
            </a:r>
            <a:r>
              <a:rPr lang="en-US" sz="2400" dirty="0"/>
              <a:t>, </a:t>
            </a:r>
            <a:r>
              <a:rPr lang="en-US" sz="2400" dirty="0" err="1"/>
              <a:t>thêm</a:t>
            </a:r>
            <a:r>
              <a:rPr lang="en-US" sz="2400" dirty="0"/>
              <a:t> chi </a:t>
            </a:r>
            <a:r>
              <a:rPr lang="en-US" sz="2400" dirty="0" err="1"/>
              <a:t>phí</a:t>
            </a:r>
            <a:r>
              <a:rPr lang="en-US" sz="2400" dirty="0" smtClean="0"/>
              <a:t>.</a:t>
            </a:r>
          </a:p>
        </p:txBody>
      </p:sp>
      <p:pic>
        <p:nvPicPr>
          <p:cNvPr id="512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9762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7"/>
          <p:cNvSpPr txBox="1">
            <a:spLocks noChangeArrowheads="1"/>
          </p:cNvSpPr>
          <p:nvPr/>
        </p:nvSpPr>
        <p:spPr bwMode="auto">
          <a:xfrm>
            <a:off x="457200" y="64135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5125" name="Rectangle 1"/>
          <p:cNvSpPr>
            <a:spLocks noChangeArrowheads="1"/>
          </p:cNvSpPr>
          <p:nvPr/>
        </p:nvSpPr>
        <p:spPr bwMode="auto">
          <a:xfrm>
            <a:off x="42863" y="1062038"/>
            <a:ext cx="54435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400" b="1">
                <a:solidFill>
                  <a:srgbClr val="C00000"/>
                </a:solidFill>
              </a:rPr>
              <a:t>Các mô hình phân tán được đề xuất</a:t>
            </a:r>
            <a:endParaRPr lang="en-US" altLang="vi-VN" sz="2400">
              <a:solidFill>
                <a:srgbClr val="009999"/>
              </a:solidFill>
            </a:endParaRPr>
          </a:p>
        </p:txBody>
      </p:sp>
      <p:sp>
        <p:nvSpPr>
          <p:cNvPr id="5126"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GIỚI THIỆU</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39940"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RPC (Remote Procedure Call)</a:t>
            </a:r>
          </a:p>
        </p:txBody>
      </p:sp>
      <p:sp>
        <p:nvSpPr>
          <p:cNvPr id="39941"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Các dịch vụ cần có cho hệ thống RPC</a:t>
            </a:r>
          </a:p>
        </p:txBody>
      </p:sp>
      <p:sp>
        <p:nvSpPr>
          <p:cNvPr id="7" name="Rectangle 3"/>
          <p:cNvSpPr>
            <a:spLocks noChangeArrowheads="1"/>
          </p:cNvSpPr>
          <p:nvPr/>
        </p:nvSpPr>
        <p:spPr bwMode="auto">
          <a:xfrm>
            <a:off x="381000" y="1549400"/>
            <a:ext cx="8229600" cy="462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eaLnBrk="1" hangingPunct="1">
              <a:lnSpc>
                <a:spcPct val="120000"/>
              </a:lnSpc>
              <a:buFont typeface="Arial" pitchFamily="34" charset="0"/>
              <a:buChar char="•"/>
              <a:defRPr/>
            </a:pPr>
            <a:r>
              <a:rPr lang="en-US" sz="2400" b="1">
                <a:latin typeface="Arial" charset="0"/>
                <a:ea typeface="ＭＳ Ｐゴシック" pitchFamily="34" charset="-128"/>
              </a:rPr>
              <a:t>Quốc tế hóa </a:t>
            </a:r>
            <a:r>
              <a:rPr lang="en-US" sz="2400">
                <a:latin typeface="Arial" charset="0"/>
                <a:ea typeface="ＭＳ Ｐゴシック" pitchFamily="34" charset="-128"/>
              </a:rPr>
              <a:t>(Internationalization)</a:t>
            </a:r>
          </a:p>
          <a:p>
            <a:pPr marL="342900" indent="-342900" algn="l" eaLnBrk="1" hangingPunct="1">
              <a:lnSpc>
                <a:spcPct val="120000"/>
              </a:lnSpc>
              <a:buFont typeface="Arial" pitchFamily="34" charset="0"/>
              <a:buChar char="•"/>
              <a:defRPr/>
            </a:pPr>
            <a:r>
              <a:rPr lang="en-US" sz="2400" b="1">
                <a:latin typeface="Arial" charset="0"/>
                <a:ea typeface="ＭＳ Ｐゴシック" pitchFamily="34" charset="-128"/>
              </a:rPr>
              <a:t>Trao đổi dữ liệu</a:t>
            </a:r>
            <a:r>
              <a:rPr lang="en-US" sz="2400">
                <a:latin typeface="Arial" charset="0"/>
                <a:ea typeface="ＭＳ Ｐゴシック" pitchFamily="34" charset="-128"/>
              </a:rPr>
              <a:t> (Marshaling/data conversion)</a:t>
            </a:r>
          </a:p>
          <a:p>
            <a:pPr marL="342900" indent="-342900" algn="l" eaLnBrk="1" hangingPunct="1">
              <a:lnSpc>
                <a:spcPct val="120000"/>
              </a:lnSpc>
              <a:buFont typeface="Arial" pitchFamily="34" charset="0"/>
              <a:buChar char="•"/>
              <a:defRPr/>
            </a:pPr>
            <a:r>
              <a:rPr lang="en-US" sz="2400" b="1">
                <a:latin typeface="Arial" charset="0"/>
                <a:ea typeface="ＭＳ Ｐゴシック" pitchFamily="34" charset="-128"/>
              </a:rPr>
              <a:t>Quản lý bộ nhớ</a:t>
            </a:r>
          </a:p>
          <a:p>
            <a:pPr algn="l" eaLnBrk="1" hangingPunct="1">
              <a:lnSpc>
                <a:spcPct val="120000"/>
              </a:lnSpc>
              <a:defRPr/>
            </a:pPr>
            <a:r>
              <a:rPr lang="en-US" sz="2400">
                <a:latin typeface="Arial" charset="0"/>
                <a:ea typeface="ＭＳ Ｐゴシック" pitchFamily="34" charset="-128"/>
              </a:rPr>
              <a:t>   - Đối phó với dữ liệu “reference”, bộ đệm tạm thời v.v...</a:t>
            </a:r>
            <a:endParaRPr lang="en-US" sz="2400">
              <a:latin typeface="Arial"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40964"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RPC (Remote Procedure Call)</a:t>
            </a:r>
          </a:p>
        </p:txBody>
      </p:sp>
      <p:sp>
        <p:nvSpPr>
          <p:cNvPr id="40965"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Ưu, khuyết điểm RPC</a:t>
            </a:r>
          </a:p>
        </p:txBody>
      </p:sp>
      <p:sp>
        <p:nvSpPr>
          <p:cNvPr id="7" name="Rectangle 3"/>
          <p:cNvSpPr>
            <a:spLocks noChangeArrowheads="1"/>
          </p:cNvSpPr>
          <p:nvPr/>
        </p:nvSpPr>
        <p:spPr bwMode="auto">
          <a:xfrm>
            <a:off x="381000" y="1549400"/>
            <a:ext cx="8229600" cy="462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defRPr/>
            </a:pPr>
            <a:r>
              <a:rPr lang="en-US" sz="2400" b="1">
                <a:solidFill>
                  <a:srgbClr val="0000CC"/>
                </a:solidFill>
                <a:latin typeface="Arial" charset="0"/>
              </a:rPr>
              <a:t>Thuận lợi</a:t>
            </a:r>
          </a:p>
          <a:p>
            <a:pPr marL="174625" indent="-174625" algn="just">
              <a:buFontTx/>
              <a:buChar char="-"/>
              <a:defRPr/>
            </a:pPr>
            <a:r>
              <a:rPr lang="en-US" sz="2400">
                <a:latin typeface="Arial" charset="0"/>
              </a:rPr>
              <a:t> dễ sử dụng, tính di động và mạnh mẽ</a:t>
            </a:r>
          </a:p>
          <a:p>
            <a:pPr marL="174625" indent="-174625" algn="just">
              <a:buFontTx/>
              <a:buChar char="-"/>
              <a:defRPr/>
            </a:pPr>
            <a:r>
              <a:rPr lang="en-US" sz="2400">
                <a:latin typeface="Arial" charset="0"/>
              </a:rPr>
              <a:t> cách ly các chi tiết mức độ thấp hơn như các tham số marshalling và unmarshalling</a:t>
            </a:r>
          </a:p>
          <a:p>
            <a:pPr marL="174625" indent="-174625" algn="just">
              <a:buFontTx/>
              <a:buChar char="-"/>
              <a:defRPr/>
            </a:pPr>
            <a:r>
              <a:rPr lang="en-US" sz="2400">
                <a:latin typeface="Arial" charset="0"/>
              </a:rPr>
              <a:t> dễ dàng hơn để truyền dữ liệu hơn so Socket</a:t>
            </a:r>
          </a:p>
          <a:p>
            <a:pPr algn="just">
              <a:defRPr/>
            </a:pPr>
            <a:r>
              <a:rPr lang="en-US" sz="2400" b="1">
                <a:solidFill>
                  <a:srgbClr val="0000CC"/>
                </a:solidFill>
                <a:latin typeface="Arial" charset="0"/>
              </a:rPr>
              <a:t>Khó khăn</a:t>
            </a:r>
          </a:p>
          <a:p>
            <a:pPr algn="just">
              <a:defRPr/>
            </a:pPr>
            <a:r>
              <a:rPr lang="en-US" sz="2400">
                <a:solidFill>
                  <a:srgbClr val="0000CC"/>
                </a:solidFill>
                <a:latin typeface="Arial" charset="0"/>
              </a:rPr>
              <a:t> - </a:t>
            </a:r>
            <a:r>
              <a:rPr lang="en-US" sz="2400">
                <a:latin typeface="Arial" charset="0"/>
              </a:rPr>
              <a:t>không linh hoạt thay đổi kể từ khi nó giả định một mối quan hệ tĩnh giữa máy khách và máy chủ tại thời gian chạy. Điều này gây ra các mã số máy khách và máy chủ được kết chặt chẽ với nhau</a:t>
            </a:r>
            <a:endParaRPr lang="en-US" sz="2400">
              <a:solidFill>
                <a:srgbClr val="0000CC"/>
              </a:solidFill>
              <a:latin typeface="Arial" charset="0"/>
            </a:endParaRPr>
          </a:p>
          <a:p>
            <a:pPr algn="just">
              <a:defRPr/>
            </a:pPr>
            <a:r>
              <a:rPr lang="en-US" sz="2400">
                <a:solidFill>
                  <a:srgbClr val="0000CC"/>
                </a:solidFill>
                <a:latin typeface="Arial" charset="0"/>
              </a:rPr>
              <a:t> - </a:t>
            </a:r>
            <a:r>
              <a:rPr lang="en-US" sz="2400">
                <a:latin typeface="Arial" charset="0"/>
              </a:rPr>
              <a:t>RPC được dựa trên mô hình lập trình thủ tục / cấu trúc, đó là đã lỗi thời với các mô hình hướng đối tượng</a:t>
            </a:r>
          </a:p>
          <a:p>
            <a:pPr algn="just">
              <a:defRPr/>
            </a:pPr>
            <a:r>
              <a:rPr lang="en-US" sz="2400">
                <a:solidFill>
                  <a:srgbClr val="0000CC"/>
                </a:solidFill>
                <a:latin typeface="Arial" charset="0"/>
              </a:rPr>
              <a:t> - </a:t>
            </a:r>
            <a:r>
              <a:rPr lang="en-US" sz="2400">
                <a:latin typeface="Arial" charset="0"/>
              </a:rPr>
              <a:t>RPC thiếu minh bạch vị trí</a:t>
            </a:r>
            <a:r>
              <a:rPr lang="en-US" sz="2400">
                <a:solidFill>
                  <a:srgbClr val="0000CC"/>
                </a:solidFill>
                <a:latin typeface="Arial" charset="0"/>
              </a:rPr>
              <a:t> </a:t>
            </a:r>
          </a:p>
          <a:p>
            <a:pPr algn="just">
              <a:defRPr/>
            </a:pPr>
            <a:endParaRPr lang="en-US" sz="2400">
              <a:latin typeface="Arial"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41988" name="Rectangle 3"/>
          <p:cNvSpPr>
            <a:spLocks noChangeArrowheads="1"/>
          </p:cNvSpPr>
          <p:nvPr/>
        </p:nvSpPr>
        <p:spPr bwMode="auto">
          <a:xfrm>
            <a:off x="381000" y="1549400"/>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3038" indent="-173038">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buFont typeface="Arial" panose="020B0604020202020204" pitchFamily="34" charset="0"/>
              <a:buChar char="•"/>
            </a:pPr>
            <a:r>
              <a:rPr lang="en-US" altLang="vi-VN" sz="2400" dirty="0"/>
              <a:t>Sun RPC</a:t>
            </a:r>
          </a:p>
          <a:p>
            <a:pPr algn="l" eaLnBrk="1" hangingPunct="1">
              <a:buFont typeface="Arial" panose="020B0604020202020204" pitchFamily="34" charset="0"/>
              <a:buChar char="•"/>
            </a:pPr>
            <a:r>
              <a:rPr lang="en-US" altLang="vi-VN" sz="2400" dirty="0">
                <a:ea typeface="ＭＳ Ｐゴシック" panose="020B0600070205080204" pitchFamily="34" charset="-128"/>
              </a:rPr>
              <a:t>DCE </a:t>
            </a:r>
            <a:r>
              <a:rPr lang="en-US" altLang="vi-VN" sz="2400" dirty="0" smtClean="0">
                <a:ea typeface="ＭＳ Ｐゴシック" panose="020B0600070205080204" pitchFamily="34" charset="-128"/>
              </a:rPr>
              <a:t>RPC</a:t>
            </a:r>
          </a:p>
          <a:p>
            <a:pPr marL="0" indent="0" algn="l" eaLnBrk="1" hangingPunct="1"/>
            <a:r>
              <a:rPr lang="en-US" altLang="vi-VN" sz="2400" dirty="0" err="1" smtClean="0">
                <a:ea typeface="ＭＳ Ｐゴシック" panose="020B0600070205080204" pitchFamily="34" charset="-128"/>
              </a:rPr>
              <a:t>Áp</a:t>
            </a:r>
            <a:r>
              <a:rPr lang="en-US" altLang="vi-VN" sz="2400" dirty="0" smtClean="0">
                <a:ea typeface="ＭＳ Ｐゴシック" panose="020B0600070205080204" pitchFamily="34" charset="-128"/>
              </a:rPr>
              <a:t> </a:t>
            </a:r>
            <a:r>
              <a:rPr lang="en-US" altLang="vi-VN" sz="2400" dirty="0" err="1" smtClean="0">
                <a:ea typeface="ＭＳ Ｐゴシック" panose="020B0600070205080204" pitchFamily="34" charset="-128"/>
              </a:rPr>
              <a:t>dụng</a:t>
            </a:r>
            <a:r>
              <a:rPr lang="en-US" altLang="vi-VN" sz="2400" dirty="0" smtClean="0">
                <a:ea typeface="ＭＳ Ｐゴシック" panose="020B0600070205080204" pitchFamily="34" charset="-128"/>
              </a:rPr>
              <a:t> </a:t>
            </a:r>
            <a:r>
              <a:rPr lang="en-US" altLang="vi-VN" sz="2400" dirty="0" err="1" smtClean="0">
                <a:ea typeface="ＭＳ Ｐゴシック" panose="020B0600070205080204" pitchFamily="34" charset="-128"/>
              </a:rPr>
              <a:t>cho</a:t>
            </a:r>
            <a:r>
              <a:rPr lang="en-US" altLang="vi-VN" sz="2400" dirty="0" smtClean="0">
                <a:ea typeface="ＭＳ Ｐゴシック" panose="020B0600070205080204" pitchFamily="34" charset="-128"/>
              </a:rPr>
              <a:t> </a:t>
            </a:r>
            <a:r>
              <a:rPr lang="en-US" altLang="vi-VN" sz="2400" dirty="0" err="1" smtClean="0">
                <a:ea typeface="ＭＳ Ｐゴシック" panose="020B0600070205080204" pitchFamily="34" charset="-128"/>
              </a:rPr>
              <a:t>ngôn</a:t>
            </a:r>
            <a:r>
              <a:rPr lang="en-US" altLang="vi-VN" sz="2400" dirty="0" smtClean="0">
                <a:ea typeface="ＭＳ Ｐゴシック" panose="020B0600070205080204" pitchFamily="34" charset="-128"/>
              </a:rPr>
              <a:t> </a:t>
            </a:r>
            <a:r>
              <a:rPr lang="en-US" altLang="vi-VN" sz="2400" dirty="0" err="1" smtClean="0">
                <a:ea typeface="ＭＳ Ｐゴシック" panose="020B0600070205080204" pitchFamily="34" charset="-128"/>
              </a:rPr>
              <a:t>ngữ</a:t>
            </a:r>
            <a:r>
              <a:rPr lang="en-US" altLang="vi-VN" sz="2400" dirty="0" smtClean="0">
                <a:ea typeface="ＭＳ Ｐゴシック" panose="020B0600070205080204" pitchFamily="34" charset="-128"/>
              </a:rPr>
              <a:t> </a:t>
            </a:r>
            <a:r>
              <a:rPr lang="en-US" altLang="vi-VN" sz="2400" dirty="0" err="1" smtClean="0">
                <a:ea typeface="ＭＳ Ｐゴシック" panose="020B0600070205080204" pitchFamily="34" charset="-128"/>
              </a:rPr>
              <a:t>lập</a:t>
            </a:r>
            <a:r>
              <a:rPr lang="en-US" altLang="vi-VN" sz="2400" dirty="0" smtClean="0">
                <a:ea typeface="ＭＳ Ｐゴシック" panose="020B0600070205080204" pitchFamily="34" charset="-128"/>
              </a:rPr>
              <a:t> </a:t>
            </a:r>
            <a:r>
              <a:rPr lang="en-US" altLang="vi-VN" sz="2400" dirty="0" err="1" smtClean="0">
                <a:ea typeface="ＭＳ Ｐゴシック" panose="020B0600070205080204" pitchFamily="34" charset="-128"/>
              </a:rPr>
              <a:t>trình</a:t>
            </a:r>
            <a:r>
              <a:rPr lang="en-US" altLang="vi-VN" sz="2400" dirty="0" smtClean="0">
                <a:ea typeface="ＭＳ Ｐゴシック" panose="020B0600070205080204" pitchFamily="34" charset="-128"/>
              </a:rPr>
              <a:t> </a:t>
            </a:r>
            <a:r>
              <a:rPr lang="en-US" altLang="vi-VN" sz="2400" dirty="0" err="1" smtClean="0">
                <a:ea typeface="ＭＳ Ｐゴシック" panose="020B0600070205080204" pitchFamily="34" charset="-128"/>
              </a:rPr>
              <a:t>không</a:t>
            </a:r>
            <a:r>
              <a:rPr lang="en-US" altLang="vi-VN" sz="2400" dirty="0" smtClean="0">
                <a:ea typeface="ＭＳ Ｐゴシック" panose="020B0600070205080204" pitchFamily="34" charset="-128"/>
              </a:rPr>
              <a:t> </a:t>
            </a:r>
            <a:r>
              <a:rPr lang="en-US" altLang="vi-VN" sz="2400" dirty="0" err="1" smtClean="0">
                <a:ea typeface="ＭＳ Ｐゴシック" panose="020B0600070205080204" pitchFamily="34" charset="-128"/>
              </a:rPr>
              <a:t>hỗ</a:t>
            </a:r>
            <a:r>
              <a:rPr lang="en-US" altLang="vi-VN" sz="2400" dirty="0" smtClean="0">
                <a:ea typeface="ＭＳ Ｐゴシック" panose="020B0600070205080204" pitchFamily="34" charset="-128"/>
              </a:rPr>
              <a:t> </a:t>
            </a:r>
            <a:r>
              <a:rPr lang="en-US" altLang="vi-VN" sz="2400" dirty="0" err="1" smtClean="0">
                <a:ea typeface="ＭＳ Ｐゴシック" panose="020B0600070205080204" pitchFamily="34" charset="-128"/>
              </a:rPr>
              <a:t>hợ</a:t>
            </a:r>
            <a:r>
              <a:rPr lang="en-US" altLang="vi-VN" sz="2400" dirty="0" smtClean="0">
                <a:ea typeface="ＭＳ Ｐゴシック" panose="020B0600070205080204" pitchFamily="34" charset="-128"/>
              </a:rPr>
              <a:t> </a:t>
            </a:r>
            <a:r>
              <a:rPr lang="en-US" altLang="vi-VN" sz="2400" dirty="0" err="1" smtClean="0">
                <a:ea typeface="ＭＳ Ｐゴシック" panose="020B0600070205080204" pitchFamily="34" charset="-128"/>
              </a:rPr>
              <a:t>hướng</a:t>
            </a:r>
            <a:r>
              <a:rPr lang="en-US" altLang="vi-VN" sz="2400" dirty="0" smtClean="0">
                <a:ea typeface="ＭＳ Ｐゴシック" panose="020B0600070205080204" pitchFamily="34" charset="-128"/>
              </a:rPr>
              <a:t> </a:t>
            </a:r>
            <a:r>
              <a:rPr lang="en-US" altLang="vi-VN" sz="2400" dirty="0" err="1" smtClean="0">
                <a:ea typeface="ＭＳ Ｐゴシック" panose="020B0600070205080204" pitchFamily="34" charset="-128"/>
              </a:rPr>
              <a:t>đối</a:t>
            </a:r>
            <a:r>
              <a:rPr lang="en-US" altLang="vi-VN" sz="2400" dirty="0" smtClean="0">
                <a:ea typeface="ＭＳ Ｐゴシック" panose="020B0600070205080204" pitchFamily="34" charset="-128"/>
              </a:rPr>
              <a:t> </a:t>
            </a:r>
            <a:r>
              <a:rPr lang="en-US" altLang="vi-VN" sz="2400" dirty="0" err="1" smtClean="0">
                <a:ea typeface="ＭＳ Ｐゴシック" panose="020B0600070205080204" pitchFamily="34" charset="-128"/>
              </a:rPr>
              <a:t>tượng</a:t>
            </a:r>
            <a:r>
              <a:rPr lang="en-US" altLang="vi-VN" sz="2400" dirty="0" smtClean="0">
                <a:ea typeface="ＭＳ Ｐゴシック" panose="020B0600070205080204" pitchFamily="34" charset="-128"/>
              </a:rPr>
              <a:t> (OOP).</a:t>
            </a:r>
            <a:endParaRPr lang="en-US" altLang="vi-VN" sz="2400" dirty="0">
              <a:ea typeface="ＭＳ Ｐゴシック" panose="020B0600070205080204" pitchFamily="34" charset="-128"/>
            </a:endParaRPr>
          </a:p>
        </p:txBody>
      </p:sp>
      <p:sp>
        <p:nvSpPr>
          <p:cNvPr id="41989"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a:t>
            </a:r>
          </a:p>
        </p:txBody>
      </p:sp>
      <p:sp>
        <p:nvSpPr>
          <p:cNvPr id="41990"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Thế hệ thứ nhất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9" name="Rectangle 3"/>
          <p:cNvSpPr>
            <a:spLocks noChangeArrowheads="1"/>
          </p:cNvSpPr>
          <p:nvPr/>
        </p:nvSpPr>
        <p:spPr bwMode="auto">
          <a:xfrm>
            <a:off x="381000" y="1549400"/>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3038" indent="-173038" algn="l" eaLnBrk="1" hangingPunct="1">
              <a:buFont typeface="Arial" pitchFamily="34" charset="0"/>
              <a:buChar char="•"/>
              <a:defRPr/>
            </a:pPr>
            <a:r>
              <a:rPr lang="en-US" sz="2400">
                <a:latin typeface="Arial" charset="0"/>
                <a:ea typeface="ＭＳ Ｐゴシック" pitchFamily="34" charset="-128"/>
              </a:rPr>
              <a:t>Được SUN thiết kế dành cho các hệ điều hành Unix, Linux, BSD, OS X</a:t>
            </a:r>
          </a:p>
          <a:p>
            <a:pPr algn="l" eaLnBrk="1" hangingPunct="1">
              <a:defRPr/>
            </a:pPr>
            <a:r>
              <a:rPr lang="en-US" sz="2400">
                <a:latin typeface="Arial" charset="0"/>
                <a:ea typeface="ＭＳ Ｐゴシック" pitchFamily="34" charset="-128"/>
              </a:rPr>
              <a:t>  - Sản phẩm được biết đến rộng rãi trên thị trường ONC RPC (Open Network Computing)</a:t>
            </a:r>
          </a:p>
          <a:p>
            <a:pPr marL="173038" indent="-173038" algn="l" eaLnBrk="1" hangingPunct="1">
              <a:buFont typeface="Arial" pitchFamily="34" charset="0"/>
              <a:buChar char="•"/>
              <a:defRPr/>
            </a:pPr>
            <a:r>
              <a:rPr lang="en-US" sz="2400">
                <a:latin typeface="Arial" charset="0"/>
                <a:ea typeface="ＭＳ Ｐゴシック" pitchFamily="34" charset="-128"/>
              </a:rPr>
              <a:t> Giao tiếp được định nghĩa bởi IDL (Interface Definition Language -</a:t>
            </a:r>
            <a:r>
              <a:rPr lang="en-US" sz="2400">
                <a:solidFill>
                  <a:srgbClr val="FF9966"/>
                </a:solidFill>
                <a:latin typeface="Arial" charset="0"/>
                <a:ea typeface="ＭＳ Ｐゴシック" pitchFamily="34" charset="-128"/>
              </a:rPr>
              <a:t>IDL</a:t>
            </a:r>
            <a:r>
              <a:rPr lang="en-US" sz="2400">
                <a:latin typeface="Arial" charset="0"/>
                <a:ea typeface="ＭＳ Ｐゴシック" pitchFamily="34" charset="-128"/>
              </a:rPr>
              <a:t>)</a:t>
            </a:r>
          </a:p>
          <a:p>
            <a:pPr algn="l" eaLnBrk="1" hangingPunct="1">
              <a:defRPr/>
            </a:pPr>
            <a:r>
              <a:rPr lang="en-US" sz="2400">
                <a:latin typeface="Arial" charset="0"/>
                <a:ea typeface="ＭＳ Ｐゴシック" pitchFamily="34" charset="-128"/>
              </a:rPr>
              <a:t>   - IDL được biên dịch bởi </a:t>
            </a:r>
            <a:r>
              <a:rPr lang="en-US" sz="2400" b="1">
                <a:solidFill>
                  <a:schemeClr val="folHlink"/>
                </a:solidFill>
                <a:latin typeface="Arial" charset="0"/>
                <a:ea typeface="ＭＳ Ｐゴシック" pitchFamily="34" charset="-128"/>
              </a:rPr>
              <a:t>rpcgen</a:t>
            </a:r>
            <a:endParaRPr lang="en-US" sz="2400">
              <a:solidFill>
                <a:schemeClr val="folHlink"/>
              </a:solidFill>
              <a:latin typeface="Arial" charset="0"/>
              <a:ea typeface="ＭＳ Ｐゴシック" pitchFamily="34" charset="-128"/>
            </a:endParaRPr>
          </a:p>
          <a:p>
            <a:pPr marL="342900" indent="-342900" algn="l">
              <a:buFont typeface="Arial" pitchFamily="34" charset="0"/>
              <a:buChar char="•"/>
              <a:defRPr/>
            </a:pPr>
            <a:endParaRPr lang="en-US" sz="2400">
              <a:latin typeface="Arial" charset="0"/>
            </a:endParaRPr>
          </a:p>
        </p:txBody>
      </p:sp>
      <p:sp>
        <p:nvSpPr>
          <p:cNvPr id="43013"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a:t>
            </a:r>
          </a:p>
        </p:txBody>
      </p:sp>
      <p:sp>
        <p:nvSpPr>
          <p:cNvPr id="43014"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Sun RPC</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9" name="Rectangle 3"/>
          <p:cNvSpPr>
            <a:spLocks noChangeArrowheads="1"/>
          </p:cNvSpPr>
          <p:nvPr/>
        </p:nvSpPr>
        <p:spPr bwMode="auto">
          <a:xfrm>
            <a:off x="381000" y="1549400"/>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3038" indent="-173038" algn="l" eaLnBrk="1" hangingPunct="1">
              <a:buFont typeface="Arial" pitchFamily="34" charset="0"/>
              <a:buChar char="•"/>
              <a:defRPr/>
            </a:pPr>
            <a:r>
              <a:rPr lang="en-US" sz="2400" b="1">
                <a:latin typeface="Arial" charset="0"/>
              </a:rPr>
              <a:t>RPC IDL</a:t>
            </a:r>
          </a:p>
          <a:p>
            <a:pPr algn="l" eaLnBrk="1" hangingPunct="1">
              <a:defRPr/>
            </a:pPr>
            <a:r>
              <a:rPr lang="en-US" sz="2400" b="1">
                <a:latin typeface="Arial" charset="0"/>
                <a:ea typeface="ＭＳ Ｐゴシック" pitchFamily="34" charset="-128"/>
              </a:rPr>
              <a:t>    </a:t>
            </a:r>
            <a:r>
              <a:rPr lang="en-US" sz="2400" b="1">
                <a:latin typeface="Courier New" pitchFamily="49" charset="0"/>
                <a:ea typeface="ＭＳ Ｐゴシック" pitchFamily="34" charset="-128"/>
              </a:rPr>
              <a:t>name.x</a:t>
            </a:r>
            <a:endParaRPr lang="en-US" sz="2400">
              <a:latin typeface="Arial" charset="0"/>
              <a:ea typeface="ＭＳ Ｐゴシック" pitchFamily="34" charset="-128"/>
            </a:endParaRPr>
          </a:p>
          <a:p>
            <a:pPr marL="173038" indent="-173038" algn="l" eaLnBrk="1" hangingPunct="1">
              <a:buFont typeface="Arial" pitchFamily="34" charset="0"/>
              <a:buChar char="•"/>
              <a:defRPr/>
            </a:pPr>
            <a:endParaRPr lang="en-US" sz="2400">
              <a:latin typeface="Arial" charset="0"/>
            </a:endParaRPr>
          </a:p>
        </p:txBody>
      </p:sp>
      <p:sp>
        <p:nvSpPr>
          <p:cNvPr id="44037"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a:t>
            </a:r>
          </a:p>
        </p:txBody>
      </p:sp>
      <p:sp>
        <p:nvSpPr>
          <p:cNvPr id="44038"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Sun RPC</a:t>
            </a:r>
          </a:p>
        </p:txBody>
      </p:sp>
      <p:sp>
        <p:nvSpPr>
          <p:cNvPr id="44039" name="Text Box 5"/>
          <p:cNvSpPr txBox="1">
            <a:spLocks noChangeArrowheads="1"/>
          </p:cNvSpPr>
          <p:nvPr/>
        </p:nvSpPr>
        <p:spPr bwMode="auto">
          <a:xfrm>
            <a:off x="1295400" y="2514600"/>
            <a:ext cx="6821488" cy="230822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vi-VN" sz="2400" b="1">
                <a:latin typeface="Courier New" panose="02070309020205020404" pitchFamily="49" charset="0"/>
                <a:ea typeface="ＭＳ Ｐゴシック" panose="020B0600070205080204" pitchFamily="34" charset="-128"/>
              </a:rPr>
              <a:t>program GETNAME {</a:t>
            </a:r>
          </a:p>
          <a:p>
            <a:pPr algn="l"/>
            <a:r>
              <a:rPr lang="en-US" altLang="vi-VN" sz="2400" b="1">
                <a:latin typeface="Courier New" panose="02070309020205020404" pitchFamily="49" charset="0"/>
                <a:ea typeface="ＭＳ Ｐゴシック" panose="020B0600070205080204" pitchFamily="34" charset="-128"/>
              </a:rPr>
              <a:t>    version GET_VERS {</a:t>
            </a:r>
          </a:p>
          <a:p>
            <a:pPr algn="l"/>
            <a:r>
              <a:rPr lang="en-US" altLang="vi-VN" sz="2400" b="1">
                <a:latin typeface="Courier New" panose="02070309020205020404" pitchFamily="49" charset="0"/>
                <a:ea typeface="ＭＳ Ｐゴシック" panose="020B0600070205080204" pitchFamily="34" charset="-128"/>
              </a:rPr>
              <a:t>        long GET_ID(string&lt;50&gt;) = 1;</a:t>
            </a:r>
            <a:br>
              <a:rPr lang="en-US" altLang="vi-VN" sz="2400" b="1">
                <a:latin typeface="Courier New" panose="02070309020205020404" pitchFamily="49" charset="0"/>
                <a:ea typeface="ＭＳ Ｐゴシック" panose="020B0600070205080204" pitchFamily="34" charset="-128"/>
              </a:rPr>
            </a:br>
            <a:r>
              <a:rPr lang="en-US" altLang="vi-VN" sz="2400" b="1">
                <a:latin typeface="Courier New" panose="02070309020205020404" pitchFamily="49" charset="0"/>
                <a:ea typeface="ＭＳ Ｐゴシック" panose="020B0600070205080204" pitchFamily="34" charset="-128"/>
              </a:rPr>
              <a:t>        string GET_ADDR(long) = 2;</a:t>
            </a:r>
            <a:br>
              <a:rPr lang="en-US" altLang="vi-VN" sz="2400" b="1">
                <a:latin typeface="Courier New" panose="02070309020205020404" pitchFamily="49" charset="0"/>
                <a:ea typeface="ＭＳ Ｐゴシック" panose="020B0600070205080204" pitchFamily="34" charset="-128"/>
              </a:rPr>
            </a:br>
            <a:r>
              <a:rPr lang="en-US" altLang="vi-VN" sz="2400" b="1">
                <a:latin typeface="Courier New" panose="02070309020205020404" pitchFamily="49" charset="0"/>
                <a:ea typeface="ＭＳ Ｐゴシック" panose="020B0600070205080204" pitchFamily="34" charset="-128"/>
              </a:rPr>
              <a:t>    } = 1;   /* version */</a:t>
            </a:r>
          </a:p>
          <a:p>
            <a:pPr algn="l"/>
            <a:r>
              <a:rPr lang="en-US" altLang="vi-VN" sz="2400" b="1">
                <a:latin typeface="Courier New" panose="02070309020205020404" pitchFamily="49" charset="0"/>
                <a:ea typeface="ＭＳ Ｐゴシック" panose="020B0600070205080204" pitchFamily="34" charset="-128"/>
              </a:rPr>
              <a:t>} = 0x31223456;</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9" name="Rectangle 3"/>
          <p:cNvSpPr>
            <a:spLocks noChangeArrowheads="1"/>
          </p:cNvSpPr>
          <p:nvPr/>
        </p:nvSpPr>
        <p:spPr bwMode="auto">
          <a:xfrm>
            <a:off x="381000" y="1549400"/>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3038" indent="-173038" algn="l" eaLnBrk="1" hangingPunct="1">
              <a:buFont typeface="Arial" pitchFamily="34" charset="0"/>
              <a:buChar char="•"/>
              <a:defRPr/>
            </a:pPr>
            <a:r>
              <a:rPr lang="en-US" sz="2400" b="1">
                <a:latin typeface="Arial" charset="0"/>
                <a:ea typeface="ＭＳ Ｐゴシック" pitchFamily="34" charset="-128"/>
              </a:rPr>
              <a:t>Rpcgen</a:t>
            </a:r>
            <a:endParaRPr lang="en-US" sz="2400" b="1">
              <a:latin typeface="Arial" charset="0"/>
            </a:endParaRPr>
          </a:p>
          <a:p>
            <a:pPr algn="l" eaLnBrk="1" hangingPunct="1">
              <a:defRPr/>
            </a:pPr>
            <a:r>
              <a:rPr lang="en-US" sz="2400" b="1">
                <a:latin typeface="Arial" charset="0"/>
                <a:ea typeface="ＭＳ Ｐゴシック" pitchFamily="34" charset="-128"/>
              </a:rPr>
              <a:t> </a:t>
            </a:r>
            <a:r>
              <a:rPr lang="en-US" sz="2400" b="1">
                <a:solidFill>
                  <a:schemeClr val="folHlink"/>
                </a:solidFill>
                <a:latin typeface="Courier New" pitchFamily="49" charset="0"/>
                <a:ea typeface="ＭＳ Ｐゴシック" pitchFamily="34" charset="-128"/>
              </a:rPr>
              <a:t>rpcgen name.x</a:t>
            </a:r>
          </a:p>
          <a:p>
            <a:pPr algn="just" eaLnBrk="1" hangingPunct="1">
              <a:lnSpc>
                <a:spcPct val="90000"/>
              </a:lnSpc>
              <a:defRPr/>
            </a:pPr>
            <a:r>
              <a:rPr lang="en-US" sz="2400">
                <a:latin typeface="Arial" charset="0"/>
                <a:ea typeface="ＭＳ Ｐゴシック" pitchFamily="34" charset="-128"/>
              </a:rPr>
              <a:t>   - Các thủ tục:</a:t>
            </a:r>
          </a:p>
          <a:p>
            <a:pPr lvl="1" algn="just" eaLnBrk="1" hangingPunct="1">
              <a:lnSpc>
                <a:spcPct val="90000"/>
              </a:lnSpc>
              <a:defRPr/>
            </a:pPr>
            <a:r>
              <a:rPr lang="en-US" sz="2400">
                <a:latin typeface="Arial" charset="0"/>
                <a:ea typeface="ＭＳ Ｐゴシック" pitchFamily="34" charset="-128"/>
              </a:rPr>
              <a:t>name.h			header</a:t>
            </a:r>
          </a:p>
          <a:p>
            <a:pPr lvl="1" algn="just" eaLnBrk="1" hangingPunct="1">
              <a:lnSpc>
                <a:spcPct val="90000"/>
              </a:lnSpc>
              <a:defRPr/>
            </a:pPr>
            <a:r>
              <a:rPr lang="en-US" sz="2400">
                <a:latin typeface="Arial" charset="0"/>
                <a:ea typeface="ＭＳ Ｐゴシック" pitchFamily="34" charset="-128"/>
              </a:rPr>
              <a:t>name_svc.c		server stub (skeleton)</a:t>
            </a:r>
          </a:p>
          <a:p>
            <a:pPr lvl="1" algn="just" eaLnBrk="1" hangingPunct="1">
              <a:lnSpc>
                <a:spcPct val="90000"/>
              </a:lnSpc>
              <a:defRPr/>
            </a:pPr>
            <a:r>
              <a:rPr lang="en-US" sz="2400">
                <a:latin typeface="Arial" charset="0"/>
                <a:ea typeface="ＭＳ Ｐゴシック" pitchFamily="34" charset="-128"/>
              </a:rPr>
              <a:t>name_clnt.c		client stub</a:t>
            </a:r>
          </a:p>
          <a:p>
            <a:pPr lvl="1" algn="just" eaLnBrk="1" hangingPunct="1">
              <a:lnSpc>
                <a:spcPct val="90000"/>
              </a:lnSpc>
              <a:defRPr/>
            </a:pPr>
            <a:r>
              <a:rPr lang="en-US" sz="2400">
                <a:latin typeface="Arial" charset="0"/>
                <a:ea typeface="ＭＳ Ｐゴシック" pitchFamily="34" charset="-128"/>
              </a:rPr>
              <a:t>[ name_xdr.c ]	XDR conversion routines</a:t>
            </a:r>
          </a:p>
          <a:p>
            <a:pPr lvl="1" algn="just" eaLnBrk="1" hangingPunct="1">
              <a:lnSpc>
                <a:spcPct val="90000"/>
              </a:lnSpc>
              <a:defRPr/>
            </a:pPr>
            <a:endParaRPr lang="en-US" sz="2400">
              <a:latin typeface="Arial" charset="0"/>
              <a:ea typeface="ＭＳ Ｐゴシック" pitchFamily="34" charset="-128"/>
            </a:endParaRPr>
          </a:p>
          <a:p>
            <a:pPr algn="just" eaLnBrk="1" hangingPunct="1">
              <a:lnSpc>
                <a:spcPct val="90000"/>
              </a:lnSpc>
              <a:defRPr/>
            </a:pPr>
            <a:r>
              <a:rPr lang="en-US" sz="2400">
                <a:latin typeface="Arial" charset="0"/>
                <a:ea typeface="ＭＳ Ｐゴシック" pitchFamily="34" charset="-128"/>
              </a:rPr>
              <a:t>   - Hàm đặt tên : tên hàm và số hiệu phiên bản (version numbers)</a:t>
            </a:r>
          </a:p>
          <a:p>
            <a:pPr algn="just" eaLnBrk="1" hangingPunct="1">
              <a:lnSpc>
                <a:spcPct val="90000"/>
              </a:lnSpc>
              <a:defRPr/>
            </a:pPr>
            <a:r>
              <a:rPr lang="en-US" sz="2400">
                <a:latin typeface="Arial" charset="0"/>
                <a:ea typeface="ＭＳ Ｐゴシック" pitchFamily="34" charset="-128"/>
              </a:rPr>
              <a:t>   - Client nhận kết quả trả về qua con trỏ (</a:t>
            </a:r>
            <a:r>
              <a:rPr lang="en-US" sz="2400" b="1">
                <a:latin typeface="Arial" charset="0"/>
                <a:ea typeface="ＭＳ Ｐゴシック" pitchFamily="34" charset="-128"/>
              </a:rPr>
              <a:t>pointer)</a:t>
            </a:r>
            <a:endParaRPr lang="en-US" sz="2400">
              <a:latin typeface="Arial" charset="0"/>
              <a:ea typeface="ＭＳ Ｐゴシック" pitchFamily="34" charset="-128"/>
            </a:endParaRPr>
          </a:p>
          <a:p>
            <a:pPr lvl="1" algn="just" eaLnBrk="1" hangingPunct="1">
              <a:lnSpc>
                <a:spcPct val="90000"/>
              </a:lnSpc>
              <a:defRPr/>
            </a:pPr>
            <a:r>
              <a:rPr lang="en-US" sz="2400">
                <a:latin typeface="Arial" charset="0"/>
                <a:ea typeface="ＭＳ Ｐゴシック" pitchFamily="34" charset="-128"/>
              </a:rPr>
              <a:t> + Cho phép nó xác định lỗi RPC (trả về giá trị null)</a:t>
            </a:r>
          </a:p>
          <a:p>
            <a:pPr algn="l" eaLnBrk="1" hangingPunct="1">
              <a:defRPr/>
            </a:pPr>
            <a:endParaRPr lang="en-US" sz="2400">
              <a:latin typeface="Arial" charset="0"/>
              <a:ea typeface="ＭＳ Ｐゴシック" pitchFamily="34" charset="-128"/>
            </a:endParaRPr>
          </a:p>
          <a:p>
            <a:pPr marL="173038" indent="-173038" algn="l" eaLnBrk="1" hangingPunct="1">
              <a:buFont typeface="Arial" pitchFamily="34" charset="0"/>
              <a:buChar char="•"/>
              <a:defRPr/>
            </a:pPr>
            <a:endParaRPr lang="en-US" sz="2400">
              <a:latin typeface="Arial" charset="0"/>
            </a:endParaRPr>
          </a:p>
        </p:txBody>
      </p:sp>
      <p:sp>
        <p:nvSpPr>
          <p:cNvPr id="45061"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a:t>
            </a:r>
          </a:p>
        </p:txBody>
      </p:sp>
      <p:sp>
        <p:nvSpPr>
          <p:cNvPr id="45062"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Sun RPC</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9" name="Rectangle 3"/>
          <p:cNvSpPr>
            <a:spLocks noChangeArrowheads="1"/>
          </p:cNvSpPr>
          <p:nvPr/>
        </p:nvSpPr>
        <p:spPr bwMode="auto">
          <a:xfrm>
            <a:off x="381000" y="1549400"/>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3038" indent="-173038" algn="l" eaLnBrk="1" hangingPunct="1">
              <a:buFont typeface="Arial" pitchFamily="34" charset="0"/>
              <a:buChar char="•"/>
              <a:defRPr/>
            </a:pPr>
            <a:r>
              <a:rPr lang="en-US" sz="2400" b="1">
                <a:latin typeface="Arial" charset="0"/>
                <a:ea typeface="ＭＳ Ｐゴシック" pitchFamily="34" charset="-128"/>
              </a:rPr>
              <a:t>Hoạt động nào xãy ra trên hệ thống này như thế nào ?</a:t>
            </a:r>
            <a:endParaRPr lang="en-US" sz="2400" b="1">
              <a:latin typeface="Arial" charset="0"/>
            </a:endParaRPr>
          </a:p>
          <a:p>
            <a:pPr algn="l" eaLnBrk="1" hangingPunct="1">
              <a:defRPr/>
            </a:pPr>
            <a:r>
              <a:rPr lang="en-US" sz="2400">
                <a:latin typeface="Arial" charset="0"/>
                <a:ea typeface="ＭＳ Ｐゴシック" pitchFamily="34" charset="-128"/>
              </a:rPr>
              <a:t>- </a:t>
            </a:r>
            <a:r>
              <a:rPr lang="en-US" sz="2400">
                <a:solidFill>
                  <a:srgbClr val="0000CC"/>
                </a:solidFill>
                <a:latin typeface="Arial" charset="0"/>
                <a:ea typeface="ＭＳ Ｐゴシック" pitchFamily="34" charset="-128"/>
              </a:rPr>
              <a:t>Trên Server</a:t>
            </a:r>
            <a:r>
              <a:rPr lang="en-US" sz="2400">
                <a:latin typeface="Arial" charset="0"/>
                <a:ea typeface="ＭＳ Ｐゴシック" pitchFamily="34" charset="-128"/>
              </a:rPr>
              <a:t>:</a:t>
            </a:r>
          </a:p>
          <a:p>
            <a:pPr lvl="1" algn="just" eaLnBrk="1" hangingPunct="1">
              <a:lnSpc>
                <a:spcPct val="90000"/>
              </a:lnSpc>
              <a:defRPr/>
            </a:pPr>
            <a:r>
              <a:rPr lang="en-US" sz="2400">
                <a:latin typeface="Arial" charset="0"/>
                <a:ea typeface="ＭＳ Ｐゴシック" pitchFamily="34" charset="-128"/>
              </a:rPr>
              <a:t>+ Server stub tạo ra một socket và ràng buộc biến cổng cục bộ kỳ đến nó</a:t>
            </a:r>
          </a:p>
          <a:p>
            <a:pPr lvl="1" algn="just" eaLnBrk="1" hangingPunct="1">
              <a:lnSpc>
                <a:spcPct val="90000"/>
              </a:lnSpc>
              <a:defRPr/>
            </a:pPr>
            <a:r>
              <a:rPr lang="en-US" sz="2400">
                <a:latin typeface="Arial" charset="0"/>
                <a:ea typeface="ＭＳ Ｐゴシック" pitchFamily="34" charset="-128"/>
              </a:rPr>
              <a:t>+ Gọi hàm trong thư viện RPC</a:t>
            </a:r>
          </a:p>
          <a:p>
            <a:pPr marL="1257300" lvl="2" indent="-342900" algn="l" eaLnBrk="1" hangingPunct="1">
              <a:buFont typeface="Wingdings" pitchFamily="2" charset="2"/>
              <a:buChar char="ü"/>
              <a:defRPr/>
            </a:pPr>
            <a:r>
              <a:rPr lang="en-US" sz="2400" b="1" i="1">
                <a:latin typeface="Arial" charset="0"/>
                <a:ea typeface="ＭＳ Ｐゴシック" pitchFamily="34" charset="-128"/>
              </a:rPr>
              <a:t>svc_register</a:t>
            </a:r>
            <a:r>
              <a:rPr lang="en-US" sz="2400">
                <a:latin typeface="Arial" charset="0"/>
                <a:ea typeface="ＭＳ Ｐゴシック" pitchFamily="34" charset="-128"/>
              </a:rPr>
              <a:t>  : để đăng ký chương trình program#, port #</a:t>
            </a:r>
          </a:p>
          <a:p>
            <a:pPr marL="1257300" lvl="2" indent="-342900" algn="l" eaLnBrk="1" hangingPunct="1">
              <a:buFont typeface="Wingdings" pitchFamily="2" charset="2"/>
              <a:buChar char="ü"/>
              <a:defRPr/>
            </a:pPr>
            <a:r>
              <a:rPr lang="en-US" sz="2400" b="1">
                <a:latin typeface="Arial" charset="0"/>
                <a:ea typeface="ＭＳ Ｐゴシック" pitchFamily="34" charset="-128"/>
              </a:rPr>
              <a:t>Liên hệ </a:t>
            </a:r>
            <a:r>
              <a:rPr lang="en-US" sz="2400">
                <a:latin typeface="Arial" charset="0"/>
                <a:ea typeface="ＭＳ Ｐゴシック" pitchFamily="34" charset="-128"/>
              </a:rPr>
              <a:t>: </a:t>
            </a:r>
            <a:r>
              <a:rPr lang="en-US" sz="2400" b="1">
                <a:latin typeface="Arial" charset="0"/>
                <a:ea typeface="ＭＳ Ｐゴシック" pitchFamily="34" charset="-128"/>
              </a:rPr>
              <a:t>portmapper</a:t>
            </a:r>
            <a:r>
              <a:rPr lang="en-US" sz="2400">
                <a:latin typeface="Arial" charset="0"/>
                <a:ea typeface="ＭＳ Ｐゴシック" pitchFamily="34" charset="-128"/>
              </a:rPr>
              <a:t> </a:t>
            </a:r>
            <a:r>
              <a:rPr lang="en-US" sz="2400" b="1">
                <a:latin typeface="Arial" charset="0"/>
                <a:ea typeface="ＭＳ Ｐゴシック" pitchFamily="34" charset="-128"/>
              </a:rPr>
              <a:t>(rpcbind</a:t>
            </a:r>
            <a:r>
              <a:rPr lang="en-US" sz="2400">
                <a:latin typeface="Arial" charset="0"/>
                <a:ea typeface="ＭＳ Ｐゴシック" pitchFamily="34" charset="-128"/>
              </a:rPr>
              <a:t> ở SVR4) thực hiện </a:t>
            </a:r>
            <a:r>
              <a:rPr lang="en-US" sz="2400" b="1">
                <a:latin typeface="Arial" charset="0"/>
                <a:ea typeface="ＭＳ Ｐゴシック" pitchFamily="34" charset="-128"/>
              </a:rPr>
              <a:t>: </a:t>
            </a:r>
            <a:r>
              <a:rPr lang="en-US" sz="2400">
                <a:latin typeface="Arial" charset="0"/>
                <a:ea typeface="ＭＳ Ｐゴシック" pitchFamily="34" charset="-128"/>
              </a:rPr>
              <a:t>xác định tên máy chủ, theo dõi</a:t>
            </a:r>
            <a:br>
              <a:rPr lang="en-US" sz="2400">
                <a:latin typeface="Arial" charset="0"/>
                <a:ea typeface="ＭＳ Ｐゴシック" pitchFamily="34" charset="-128"/>
              </a:rPr>
            </a:br>
            <a:r>
              <a:rPr lang="en-US" sz="2400">
                <a:latin typeface="Arial" charset="0"/>
                <a:ea typeface="ＭＳ Ｐゴシック" pitchFamily="34" charset="-128"/>
              </a:rPr>
              <a:t>{program#,version#,protocol}</a:t>
            </a:r>
            <a:r>
              <a:rPr lang="en-US" sz="2400">
                <a:latin typeface="Arial" charset="0"/>
                <a:ea typeface="ＭＳ Ｐゴシック" pitchFamily="34" charset="-128"/>
                <a:sym typeface="Symbol" pitchFamily="18" charset="2"/>
              </a:rPr>
              <a:t>port# bindings</a:t>
            </a:r>
          </a:p>
          <a:p>
            <a:pPr lvl="1" algn="just" eaLnBrk="1" hangingPunct="1">
              <a:lnSpc>
                <a:spcPct val="90000"/>
              </a:lnSpc>
              <a:defRPr/>
            </a:pPr>
            <a:r>
              <a:rPr lang="en-US" sz="2400">
                <a:latin typeface="Arial" charset="0"/>
                <a:ea typeface="ＭＳ Ｐゴシック" pitchFamily="34" charset="-128"/>
              </a:rPr>
              <a:t>+ </a:t>
            </a:r>
            <a:r>
              <a:rPr lang="en-US" sz="2400">
                <a:latin typeface="Arial" charset="0"/>
                <a:ea typeface="ＭＳ Ｐゴシック" pitchFamily="34" charset="-128"/>
                <a:sym typeface="Symbol" pitchFamily="18" charset="2"/>
              </a:rPr>
              <a:t>Sau đó Server lắng nghe và chờ đợi một kết chấp thuận</a:t>
            </a:r>
            <a:endParaRPr lang="en-US" sz="2400">
              <a:latin typeface="Arial" charset="0"/>
              <a:ea typeface="ＭＳ Ｐゴシック" pitchFamily="34" charset="-128"/>
            </a:endParaRPr>
          </a:p>
          <a:p>
            <a:pPr algn="l" eaLnBrk="1" hangingPunct="1">
              <a:defRPr/>
            </a:pPr>
            <a:endParaRPr lang="en-US" sz="2400">
              <a:latin typeface="Arial" charset="0"/>
              <a:ea typeface="ＭＳ Ｐゴシック" pitchFamily="34" charset="-128"/>
            </a:endParaRPr>
          </a:p>
          <a:p>
            <a:pPr marL="173038" indent="-173038" algn="l" eaLnBrk="1" hangingPunct="1">
              <a:buFont typeface="Arial" pitchFamily="34" charset="0"/>
              <a:buChar char="•"/>
              <a:defRPr/>
            </a:pPr>
            <a:endParaRPr lang="en-US" sz="2400">
              <a:latin typeface="Arial" charset="0"/>
            </a:endParaRPr>
          </a:p>
        </p:txBody>
      </p:sp>
      <p:sp>
        <p:nvSpPr>
          <p:cNvPr id="46085"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a:t>
            </a:r>
          </a:p>
        </p:txBody>
      </p:sp>
      <p:sp>
        <p:nvSpPr>
          <p:cNvPr id="46086"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Sun RPC</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9" name="Rectangle 3"/>
          <p:cNvSpPr>
            <a:spLocks noChangeArrowheads="1"/>
          </p:cNvSpPr>
          <p:nvPr/>
        </p:nvSpPr>
        <p:spPr bwMode="auto">
          <a:xfrm>
            <a:off x="381000" y="1549400"/>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3038" indent="-173038" algn="l" eaLnBrk="1" hangingPunct="1">
              <a:buFont typeface="Arial" pitchFamily="34" charset="0"/>
              <a:buChar char="•"/>
              <a:defRPr/>
            </a:pPr>
            <a:r>
              <a:rPr lang="en-US" sz="2400" b="1">
                <a:latin typeface="Arial" charset="0"/>
                <a:ea typeface="ＭＳ Ｐゴシック" pitchFamily="34" charset="-128"/>
              </a:rPr>
              <a:t>Hoạt động nào xãy ra trên hệ thống này như thế nào ?</a:t>
            </a:r>
            <a:endParaRPr lang="en-US" sz="2400" b="1">
              <a:latin typeface="Arial" charset="0"/>
            </a:endParaRPr>
          </a:p>
          <a:p>
            <a:pPr algn="l" eaLnBrk="1" hangingPunct="1">
              <a:defRPr/>
            </a:pPr>
            <a:r>
              <a:rPr lang="en-US" sz="2400">
                <a:latin typeface="Arial" charset="0"/>
                <a:ea typeface="ＭＳ Ｐゴシック" pitchFamily="34" charset="-128"/>
              </a:rPr>
              <a:t>- </a:t>
            </a:r>
            <a:r>
              <a:rPr lang="en-US" sz="2400">
                <a:solidFill>
                  <a:srgbClr val="0000CC"/>
                </a:solidFill>
                <a:latin typeface="Arial" charset="0"/>
                <a:ea typeface="ＭＳ Ｐゴシック" pitchFamily="34" charset="-128"/>
              </a:rPr>
              <a:t>Trên Client</a:t>
            </a:r>
            <a:r>
              <a:rPr lang="en-US" sz="2400">
                <a:latin typeface="Arial" charset="0"/>
                <a:ea typeface="ＭＳ Ｐゴシック" pitchFamily="34" charset="-128"/>
              </a:rPr>
              <a:t>:</a:t>
            </a:r>
          </a:p>
          <a:p>
            <a:pPr lvl="1" algn="just" eaLnBrk="1" hangingPunct="1">
              <a:lnSpc>
                <a:spcPct val="90000"/>
              </a:lnSpc>
              <a:defRPr/>
            </a:pPr>
            <a:r>
              <a:rPr lang="en-US" sz="2400">
                <a:latin typeface="Arial" charset="0"/>
                <a:ea typeface="ＭＳ Ｐゴシック" pitchFamily="34" charset="-128"/>
              </a:rPr>
              <a:t>+ Client gọi </a:t>
            </a:r>
            <a:r>
              <a:rPr lang="en-US" sz="2400" b="1">
                <a:solidFill>
                  <a:schemeClr val="folHlink"/>
                </a:solidFill>
                <a:latin typeface="Arial" charset="0"/>
                <a:ea typeface="ＭＳ Ｐゴシック" pitchFamily="34" charset="-128"/>
              </a:rPr>
              <a:t>clnt_create</a:t>
            </a:r>
            <a:r>
              <a:rPr lang="en-US" sz="2400">
                <a:latin typeface="Arial" charset="0"/>
                <a:ea typeface="ＭＳ Ｐゴシック" pitchFamily="34" charset="-128"/>
              </a:rPr>
              <a:t> với:</a:t>
            </a:r>
          </a:p>
          <a:p>
            <a:pPr marL="1257300" lvl="2" indent="-342900" algn="l" eaLnBrk="1" hangingPunct="1">
              <a:buFont typeface="Wingdings" pitchFamily="2" charset="2"/>
              <a:buChar char="ü"/>
              <a:defRPr/>
            </a:pPr>
            <a:r>
              <a:rPr lang="en-US" sz="2400">
                <a:latin typeface="Arial" charset="0"/>
                <a:ea typeface="ＭＳ Ｐゴシック" pitchFamily="34" charset="-128"/>
              </a:rPr>
              <a:t>Tên máy chủ</a:t>
            </a:r>
          </a:p>
          <a:p>
            <a:pPr marL="1257300" lvl="2" indent="-342900" algn="l" eaLnBrk="1" hangingPunct="1">
              <a:buFont typeface="Wingdings" pitchFamily="2" charset="2"/>
              <a:buChar char="ü"/>
              <a:defRPr/>
            </a:pPr>
            <a:r>
              <a:rPr lang="en-US" sz="2400">
                <a:latin typeface="Arial" charset="0"/>
                <a:ea typeface="ＭＳ Ｐゴシック" pitchFamily="34" charset="-128"/>
                <a:sym typeface="Symbol" pitchFamily="18" charset="2"/>
              </a:rPr>
              <a:t>Program #</a:t>
            </a:r>
            <a:endParaRPr lang="en-US" sz="2400">
              <a:latin typeface="Arial" charset="0"/>
              <a:ea typeface="ＭＳ Ｐゴシック" pitchFamily="34" charset="-128"/>
            </a:endParaRPr>
          </a:p>
          <a:p>
            <a:pPr marL="1257300" lvl="2" indent="-342900" algn="l" eaLnBrk="1" hangingPunct="1">
              <a:buFont typeface="Wingdings" pitchFamily="2" charset="2"/>
              <a:buChar char="ü"/>
              <a:defRPr/>
            </a:pPr>
            <a:r>
              <a:rPr lang="en-US" sz="2400">
                <a:latin typeface="Arial" charset="0"/>
                <a:ea typeface="ＭＳ Ｐゴシック" pitchFamily="34" charset="-128"/>
                <a:sym typeface="Symbol" pitchFamily="18" charset="2"/>
              </a:rPr>
              <a:t>Version #</a:t>
            </a:r>
          </a:p>
          <a:p>
            <a:pPr marL="1257300" lvl="2" indent="-342900" algn="l" eaLnBrk="1" hangingPunct="1">
              <a:buFont typeface="Wingdings" pitchFamily="2" charset="2"/>
              <a:buChar char="ü"/>
              <a:defRPr/>
            </a:pPr>
            <a:r>
              <a:rPr lang="en-US" sz="2400">
                <a:latin typeface="Arial" charset="0"/>
                <a:ea typeface="ＭＳ Ｐゴシック" pitchFamily="34" charset="-128"/>
                <a:sym typeface="Symbol" pitchFamily="18" charset="2"/>
              </a:rPr>
              <a:t>Protocol</a:t>
            </a:r>
          </a:p>
          <a:p>
            <a:pPr marL="508000" lvl="2" algn="l" eaLnBrk="1" hangingPunct="1">
              <a:defRPr/>
            </a:pPr>
            <a:r>
              <a:rPr lang="en-US" sz="2400">
                <a:latin typeface="Arial" charset="0"/>
                <a:ea typeface="ＭＳ Ｐゴシック" pitchFamily="34" charset="-128"/>
              </a:rPr>
              <a:t>+ </a:t>
            </a:r>
            <a:r>
              <a:rPr lang="en-US" sz="2400" b="1" i="1">
                <a:solidFill>
                  <a:srgbClr val="92D050"/>
                </a:solidFill>
                <a:latin typeface="Arial" charset="0"/>
                <a:ea typeface="ＭＳ Ｐゴシック" pitchFamily="34" charset="-128"/>
                <a:sym typeface="Symbol" pitchFamily="18" charset="2"/>
              </a:rPr>
              <a:t>clnt_create</a:t>
            </a:r>
            <a:r>
              <a:rPr lang="en-US" sz="2400">
                <a:latin typeface="Arial" charset="0"/>
                <a:ea typeface="ＭＳ Ｐゴシック" pitchFamily="34" charset="-128"/>
                <a:sym typeface="Symbol" pitchFamily="18" charset="2"/>
              </a:rPr>
              <a:t>  liên hệ đến cổng ánh xạ (port mapper) trên Server để nhận port mà nó định nghĩa</a:t>
            </a:r>
          </a:p>
          <a:p>
            <a:pPr marL="1263650" lvl="1" indent="-342900" algn="l" eaLnBrk="1" hangingPunct="1">
              <a:lnSpc>
                <a:spcPct val="90000"/>
              </a:lnSpc>
              <a:buFont typeface="Wingdings" pitchFamily="2" charset="2"/>
              <a:buChar char="ü"/>
              <a:defRPr/>
            </a:pPr>
            <a:r>
              <a:rPr lang="en-US" sz="2400">
                <a:latin typeface="Arial" charset="0"/>
                <a:ea typeface="ＭＳ Ｐゴシック" pitchFamily="34" charset="-128"/>
                <a:sym typeface="Symbol" pitchFamily="18" charset="2"/>
              </a:rPr>
              <a:t>early binding – thực hiện 1 lần, duy trì trong mỗi cuộc gọi.</a:t>
            </a:r>
          </a:p>
          <a:p>
            <a:pPr lvl="1" algn="l" eaLnBrk="1" hangingPunct="1">
              <a:lnSpc>
                <a:spcPct val="90000"/>
              </a:lnSpc>
              <a:defRPr/>
            </a:pPr>
            <a:endParaRPr lang="en-US" sz="2400">
              <a:latin typeface="Arial" charset="0"/>
              <a:ea typeface="ＭＳ Ｐゴシック" pitchFamily="34" charset="-128"/>
            </a:endParaRPr>
          </a:p>
          <a:p>
            <a:pPr algn="l" eaLnBrk="1" hangingPunct="1">
              <a:defRPr/>
            </a:pPr>
            <a:endParaRPr lang="en-US" sz="2400">
              <a:latin typeface="Arial" charset="0"/>
              <a:ea typeface="ＭＳ Ｐゴシック" pitchFamily="34" charset="-128"/>
            </a:endParaRPr>
          </a:p>
          <a:p>
            <a:pPr marL="173038" indent="-173038" algn="l" eaLnBrk="1" hangingPunct="1">
              <a:buFont typeface="Arial" pitchFamily="34" charset="0"/>
              <a:buChar char="•"/>
              <a:defRPr/>
            </a:pPr>
            <a:endParaRPr lang="en-US" sz="2400">
              <a:latin typeface="Arial" charset="0"/>
            </a:endParaRPr>
          </a:p>
        </p:txBody>
      </p:sp>
      <p:sp>
        <p:nvSpPr>
          <p:cNvPr id="47109"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a:t>
            </a:r>
          </a:p>
        </p:txBody>
      </p:sp>
      <p:sp>
        <p:nvSpPr>
          <p:cNvPr id="47110"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Sun RPC</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9" name="Rectangle 3"/>
          <p:cNvSpPr>
            <a:spLocks noChangeArrowheads="1"/>
          </p:cNvSpPr>
          <p:nvPr/>
        </p:nvSpPr>
        <p:spPr bwMode="auto">
          <a:xfrm>
            <a:off x="381000" y="1549400"/>
            <a:ext cx="83058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buFont typeface="Arial" pitchFamily="34" charset="0"/>
              <a:buChar char="•"/>
              <a:defRPr/>
            </a:pPr>
            <a:r>
              <a:rPr lang="en-US" sz="2400" b="1">
                <a:latin typeface="Arial" charset="0"/>
                <a:ea typeface="ＭＳ Ｐゴシック" pitchFamily="34" charset="-128"/>
              </a:rPr>
              <a:t> DCE</a:t>
            </a:r>
            <a:r>
              <a:rPr lang="en-US" sz="2400">
                <a:latin typeface="Arial" charset="0"/>
                <a:ea typeface="ＭＳ Ｐゴシック" pitchFamily="34" charset="-128"/>
              </a:rPr>
              <a:t>:  được thiết kế bởi The Open Group </a:t>
            </a:r>
            <a:r>
              <a:rPr lang="en-US" sz="2400">
                <a:latin typeface="Arial" charset="0"/>
                <a:ea typeface="ＭＳ Ｐゴシック" pitchFamily="34" charset="-128"/>
                <a:sym typeface="Wingdings" pitchFamily="2" charset="2"/>
              </a:rPr>
              <a:t></a:t>
            </a:r>
            <a:r>
              <a:rPr lang="en-US" sz="2400">
                <a:latin typeface="Arial" charset="0"/>
                <a:ea typeface="ＭＳ Ｐゴシック" pitchFamily="34" charset="-128"/>
              </a:rPr>
              <a:t>tạo ra môi trường tính toán phân tán để hỗ trợ cho các ứng dụng phân tán </a:t>
            </a:r>
          </a:p>
          <a:p>
            <a:pPr algn="l" eaLnBrk="1" hangingPunct="1">
              <a:buFont typeface="Arial" pitchFamily="34" charset="0"/>
              <a:buChar char="•"/>
              <a:defRPr/>
            </a:pPr>
            <a:r>
              <a:rPr lang="en-US" sz="2400">
                <a:latin typeface="Arial" charset="0"/>
                <a:ea typeface="ＭＳ Ｐゴシック" pitchFamily="34" charset="-128"/>
              </a:rPr>
              <a:t> Là sự cải tiến từ Sun RPC </a:t>
            </a:r>
          </a:p>
          <a:p>
            <a:pPr marL="173038" indent="-173038" algn="l" eaLnBrk="1" hangingPunct="1">
              <a:buFont typeface="Arial" pitchFamily="34" charset="0"/>
              <a:buChar char="•"/>
              <a:defRPr/>
            </a:pPr>
            <a:r>
              <a:rPr lang="en-US" sz="2400">
                <a:latin typeface="Arial" charset="0"/>
                <a:ea typeface="ＭＳ Ｐゴシック" pitchFamily="34" charset="-128"/>
              </a:rPr>
              <a:t> Hoạt động tương tự như Sun’s RPC : Cung cấp giao diện viết bằng một ngôn ngữ gọi là </a:t>
            </a:r>
            <a:r>
              <a:rPr lang="en-US" sz="2400" b="1">
                <a:solidFill>
                  <a:schemeClr val="folHlink"/>
                </a:solidFill>
                <a:latin typeface="Arial" charset="0"/>
                <a:ea typeface="ＭＳ Ｐゴシック" pitchFamily="34" charset="-128"/>
              </a:rPr>
              <a:t>Interface Definition Notation </a:t>
            </a:r>
            <a:r>
              <a:rPr lang="en-US" sz="2400">
                <a:latin typeface="Arial" charset="0"/>
                <a:ea typeface="ＭＳ Ｐゴシック" pitchFamily="34" charset="-128"/>
              </a:rPr>
              <a:t>(</a:t>
            </a:r>
            <a:r>
              <a:rPr lang="en-US" sz="2400" b="1">
                <a:solidFill>
                  <a:schemeClr val="folHlink"/>
                </a:solidFill>
                <a:latin typeface="Arial" charset="0"/>
                <a:ea typeface="ＭＳ Ｐゴシック" pitchFamily="34" charset="-128"/>
              </a:rPr>
              <a:t>IDN</a:t>
            </a:r>
            <a:r>
              <a:rPr lang="en-US" sz="2400">
                <a:latin typeface="Arial" charset="0"/>
                <a:ea typeface="ＭＳ Ｐゴシック" pitchFamily="34" charset="-128"/>
              </a:rPr>
              <a:t>) </a:t>
            </a:r>
          </a:p>
          <a:p>
            <a:pPr algn="l" eaLnBrk="1" hangingPunct="1">
              <a:defRPr/>
            </a:pPr>
            <a:endParaRPr lang="en-US" sz="2400">
              <a:latin typeface="Arial" charset="0"/>
            </a:endParaRPr>
          </a:p>
        </p:txBody>
      </p:sp>
      <p:sp>
        <p:nvSpPr>
          <p:cNvPr id="48133"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a:t>
            </a:r>
          </a:p>
        </p:txBody>
      </p:sp>
      <p:sp>
        <p:nvSpPr>
          <p:cNvPr id="48134"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DCE RPC </a:t>
            </a:r>
            <a:r>
              <a:rPr lang="en-US" altLang="vi-VN" sz="2400" b="1">
                <a:solidFill>
                  <a:srgbClr val="008000"/>
                </a:solidFill>
              </a:rPr>
              <a:t>(</a:t>
            </a:r>
            <a:r>
              <a:rPr lang="en-US" altLang="vi-VN" sz="2400"/>
              <a:t>"</a:t>
            </a:r>
            <a:r>
              <a:rPr lang="en-US" altLang="vi-VN" sz="2400" b="1"/>
              <a:t>D</a:t>
            </a:r>
            <a:r>
              <a:rPr lang="en-US" altLang="vi-VN" sz="2400"/>
              <a:t>istributed </a:t>
            </a:r>
            <a:r>
              <a:rPr lang="en-US" altLang="vi-VN" sz="2400" b="1"/>
              <a:t>C</a:t>
            </a:r>
            <a:r>
              <a:rPr lang="en-US" altLang="vi-VN" sz="2400"/>
              <a:t>omputing </a:t>
            </a:r>
            <a:r>
              <a:rPr lang="en-US" altLang="vi-VN" sz="2400" b="1"/>
              <a:t>E</a:t>
            </a:r>
            <a:r>
              <a:rPr lang="en-US" altLang="vi-VN" sz="2400"/>
              <a:t>nvironment )</a:t>
            </a:r>
            <a:endParaRPr lang="en-US" altLang="vi-VN" sz="2400" b="1">
              <a:solidFill>
                <a:srgbClr val="C00000"/>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9" name="Rectangle 3"/>
          <p:cNvSpPr>
            <a:spLocks noChangeArrowheads="1"/>
          </p:cNvSpPr>
          <p:nvPr/>
        </p:nvSpPr>
        <p:spPr bwMode="auto">
          <a:xfrm>
            <a:off x="381000" y="1549400"/>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3038" indent="-173038" algn="l" eaLnBrk="1" hangingPunct="1">
              <a:buFont typeface="Arial" pitchFamily="34" charset="0"/>
              <a:buChar char="•"/>
              <a:defRPr/>
            </a:pPr>
            <a:r>
              <a:rPr lang="en-US" sz="2400" b="1">
                <a:latin typeface="Arial" charset="0"/>
                <a:ea typeface="ＭＳ Ｐゴシック" pitchFamily="34" charset="-128"/>
              </a:rPr>
              <a:t> </a:t>
            </a:r>
            <a:r>
              <a:rPr lang="vi-VN" sz="2400">
                <a:latin typeface="Arial" charset="0"/>
                <a:ea typeface="ＭＳ Ｐゴシック" pitchFamily="34" charset="-128"/>
              </a:rPr>
              <a:t>Để tránh vấn đề chọn một định danh 32-bit duy nhất cho giao diện, DCE RPC cung cấp các lập trình viên với một chương trình được gọi là </a:t>
            </a:r>
            <a:r>
              <a:rPr lang="vi-VN" sz="2400" b="1">
                <a:solidFill>
                  <a:srgbClr val="92D050"/>
                </a:solidFill>
                <a:latin typeface="Arial" charset="0"/>
                <a:ea typeface="ＭＳ Ｐゴシック" pitchFamily="34" charset="-128"/>
              </a:rPr>
              <a:t>uuidgen</a:t>
            </a:r>
            <a:endParaRPr lang="en-US" sz="2400" b="1">
              <a:solidFill>
                <a:srgbClr val="92D050"/>
              </a:solidFill>
              <a:latin typeface="Arial" charset="0"/>
              <a:ea typeface="ＭＳ Ｐゴシック" pitchFamily="34" charset="-128"/>
            </a:endParaRPr>
          </a:p>
          <a:p>
            <a:pPr algn="l" eaLnBrk="1" hangingPunct="1">
              <a:defRPr/>
            </a:pPr>
            <a:r>
              <a:rPr lang="en-US" sz="2400">
                <a:latin typeface="Arial" charset="0"/>
                <a:ea typeface="ＭＳ Ｐゴシック" pitchFamily="34" charset="-128"/>
              </a:rPr>
              <a:t>  - Tạo ra IDN tập tin với 128-bit Universal Unique ID (UUID)</a:t>
            </a:r>
          </a:p>
          <a:p>
            <a:pPr algn="l" eaLnBrk="1" hangingPunct="1">
              <a:defRPr/>
            </a:pPr>
            <a:r>
              <a:rPr lang="en-US" sz="2400">
                <a:latin typeface="Arial" charset="0"/>
                <a:ea typeface="ＭＳ Ｐゴシック" pitchFamily="34" charset="-128"/>
              </a:rPr>
              <a:t>  - 10-byte dấu thời gian ghép với số phiên bản </a:t>
            </a:r>
          </a:p>
          <a:p>
            <a:pPr algn="l" eaLnBrk="1" hangingPunct="1">
              <a:defRPr/>
            </a:pPr>
            <a:r>
              <a:rPr lang="en-US" sz="2400">
                <a:latin typeface="Arial" charset="0"/>
                <a:ea typeface="ＭＳ Ｐゴシック" pitchFamily="34" charset="-128"/>
              </a:rPr>
              <a:t>  - 6-byte định danh (địa chỉ ethernet trên hệ thống )</a:t>
            </a:r>
            <a:br>
              <a:rPr lang="en-US" sz="2400">
                <a:latin typeface="Arial" charset="0"/>
                <a:ea typeface="ＭＳ Ｐゴシック" pitchFamily="34" charset="-128"/>
              </a:rPr>
            </a:br>
            <a:endParaRPr lang="en-US" sz="2400">
              <a:latin typeface="Arial" charset="0"/>
            </a:endParaRPr>
          </a:p>
          <a:p>
            <a:pPr algn="l" eaLnBrk="1" hangingPunct="1">
              <a:buFont typeface="Arial" pitchFamily="34" charset="0"/>
              <a:buChar char="•"/>
              <a:defRPr/>
            </a:pPr>
            <a:endParaRPr lang="en-US" sz="2400">
              <a:latin typeface="Arial" charset="0"/>
            </a:endParaRPr>
          </a:p>
        </p:txBody>
      </p:sp>
      <p:sp>
        <p:nvSpPr>
          <p:cNvPr id="49157"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a:t>
            </a:r>
          </a:p>
        </p:txBody>
      </p:sp>
      <p:sp>
        <p:nvSpPr>
          <p:cNvPr id="49158"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DCE RPC </a:t>
            </a:r>
            <a:r>
              <a:rPr lang="en-US" altLang="vi-VN" sz="2400" b="1">
                <a:solidFill>
                  <a:srgbClr val="008000"/>
                </a:solidFill>
              </a:rPr>
              <a:t>(</a:t>
            </a:r>
            <a:r>
              <a:rPr lang="en-US" altLang="vi-VN" sz="2400"/>
              <a:t>"</a:t>
            </a:r>
            <a:r>
              <a:rPr lang="en-US" altLang="vi-VN" sz="2400" b="1"/>
              <a:t>D</a:t>
            </a:r>
            <a:r>
              <a:rPr lang="en-US" altLang="vi-VN" sz="2400"/>
              <a:t>istributed </a:t>
            </a:r>
            <a:r>
              <a:rPr lang="en-US" altLang="vi-VN" sz="2400" b="1"/>
              <a:t>C</a:t>
            </a:r>
            <a:r>
              <a:rPr lang="en-US" altLang="vi-VN" sz="2400"/>
              <a:t>omputing </a:t>
            </a:r>
            <a:r>
              <a:rPr lang="en-US" altLang="vi-VN" sz="2400" b="1"/>
              <a:t>E</a:t>
            </a:r>
            <a:r>
              <a:rPr lang="en-US" altLang="vi-VN" sz="2400"/>
              <a:t>nvironment )</a:t>
            </a:r>
            <a:endParaRPr lang="en-US" altLang="vi-VN" sz="2400" b="1">
              <a:solidFill>
                <a:srgbClr val="C0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29"/>
          <p:cNvGrpSpPr>
            <a:grpSpLocks/>
          </p:cNvGrpSpPr>
          <p:nvPr/>
        </p:nvGrpSpPr>
        <p:grpSpPr bwMode="auto">
          <a:xfrm>
            <a:off x="15875" y="6413500"/>
            <a:ext cx="1447800" cy="412750"/>
            <a:chOff x="-1392" y="4020"/>
            <a:chExt cx="912" cy="260"/>
          </a:xfrm>
        </p:grpSpPr>
        <p:pic>
          <p:nvPicPr>
            <p:cNvPr id="6150"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 y="4020"/>
              <a:ext cx="28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Text Box 28"/>
            <p:cNvSpPr txBox="1">
              <a:spLocks noChangeArrowheads="1"/>
            </p:cNvSpPr>
            <p:nvPr/>
          </p:nvSpPr>
          <p:spPr bwMode="auto">
            <a:xfrm>
              <a:off x="-1104" y="403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grpSp>
      <p:sp>
        <p:nvSpPr>
          <p:cNvPr id="6147" name="Text Box 4"/>
          <p:cNvSpPr txBox="1">
            <a:spLocks noChangeArrowheads="1"/>
          </p:cNvSpPr>
          <p:nvPr/>
        </p:nvSpPr>
        <p:spPr bwMode="auto">
          <a:xfrm>
            <a:off x="304800" y="1601788"/>
            <a:ext cx="8458200"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just">
              <a:buFontTx/>
              <a:buChar char="•"/>
            </a:pPr>
            <a:r>
              <a:rPr lang="en-US" altLang="vi-VN" sz="2400" dirty="0">
                <a:solidFill>
                  <a:srgbClr val="0000CC"/>
                </a:solidFill>
              </a:rPr>
              <a:t> </a:t>
            </a:r>
            <a:r>
              <a:rPr lang="en-US" altLang="vi-VN" sz="2400" b="1" dirty="0" err="1">
                <a:solidFill>
                  <a:srgbClr val="0000CC"/>
                </a:solidFill>
              </a:rPr>
              <a:t>Mô</a:t>
            </a:r>
            <a:r>
              <a:rPr lang="en-US" altLang="vi-VN" sz="2400" b="1" dirty="0">
                <a:solidFill>
                  <a:srgbClr val="0000CC"/>
                </a:solidFill>
              </a:rPr>
              <a:t> </a:t>
            </a:r>
            <a:r>
              <a:rPr lang="en-US" altLang="vi-VN" sz="2400" b="1" dirty="0" err="1">
                <a:solidFill>
                  <a:srgbClr val="0000CC"/>
                </a:solidFill>
              </a:rPr>
              <a:t>hình</a:t>
            </a:r>
            <a:r>
              <a:rPr lang="en-US" altLang="vi-VN" sz="2400" b="1" dirty="0">
                <a:solidFill>
                  <a:srgbClr val="0000CC"/>
                </a:solidFill>
              </a:rPr>
              <a:t> </a:t>
            </a:r>
            <a:r>
              <a:rPr lang="en-US" altLang="vi-VN" sz="2400" b="1" dirty="0" err="1">
                <a:solidFill>
                  <a:srgbClr val="0000CC"/>
                </a:solidFill>
              </a:rPr>
              <a:t>đối</a:t>
            </a:r>
            <a:r>
              <a:rPr lang="en-US" altLang="vi-VN" sz="2400" b="1" dirty="0">
                <a:solidFill>
                  <a:srgbClr val="0000CC"/>
                </a:solidFill>
              </a:rPr>
              <a:t> </a:t>
            </a:r>
            <a:r>
              <a:rPr lang="en-US" altLang="vi-VN" sz="2400" b="1" dirty="0" err="1">
                <a:solidFill>
                  <a:srgbClr val="0000CC"/>
                </a:solidFill>
              </a:rPr>
              <a:t>tượng</a:t>
            </a:r>
            <a:r>
              <a:rPr lang="en-US" altLang="vi-VN" sz="2400" b="1" dirty="0">
                <a:solidFill>
                  <a:srgbClr val="0000CC"/>
                </a:solidFill>
              </a:rPr>
              <a:t> di </a:t>
            </a:r>
            <a:r>
              <a:rPr lang="en-US" altLang="vi-VN" sz="2400" b="1" dirty="0" err="1">
                <a:solidFill>
                  <a:srgbClr val="0000CC"/>
                </a:solidFill>
              </a:rPr>
              <a:t>trú</a:t>
            </a:r>
            <a:r>
              <a:rPr lang="en-US" altLang="vi-VN" sz="2400" b="1" dirty="0">
                <a:solidFill>
                  <a:srgbClr val="0000CC"/>
                </a:solidFill>
              </a:rPr>
              <a:t> </a:t>
            </a:r>
            <a:r>
              <a:rPr lang="en-US" altLang="vi-VN" sz="2400" b="1" dirty="0" smtClean="0">
                <a:solidFill>
                  <a:srgbClr val="0000CC"/>
                </a:solidFill>
              </a:rPr>
              <a:t>(</a:t>
            </a:r>
            <a:r>
              <a:rPr lang="en-US" altLang="vi-VN" sz="2400" b="1" dirty="0" err="1" smtClean="0">
                <a:solidFill>
                  <a:srgbClr val="0000CC"/>
                </a:solidFill>
              </a:rPr>
              <a:t>hoặc</a:t>
            </a:r>
            <a:r>
              <a:rPr lang="en-US" altLang="vi-VN" sz="2400" b="1" dirty="0" smtClean="0">
                <a:solidFill>
                  <a:srgbClr val="0000CC"/>
                </a:solidFill>
              </a:rPr>
              <a:t> </a:t>
            </a:r>
            <a:r>
              <a:rPr lang="en-US" altLang="vi-VN" sz="2400" b="1" dirty="0">
                <a:solidFill>
                  <a:srgbClr val="0000CC"/>
                </a:solidFill>
              </a:rPr>
              <a:t>di </a:t>
            </a:r>
            <a:r>
              <a:rPr lang="en-US" altLang="vi-VN" sz="2400" b="1" dirty="0" err="1">
                <a:solidFill>
                  <a:srgbClr val="0000CC"/>
                </a:solidFill>
              </a:rPr>
              <a:t>động</a:t>
            </a:r>
            <a:r>
              <a:rPr lang="en-US" altLang="vi-VN" sz="2400" b="1" dirty="0">
                <a:solidFill>
                  <a:srgbClr val="0000CC"/>
                </a:solidFill>
              </a:rPr>
              <a:t> - </a:t>
            </a:r>
            <a:r>
              <a:rPr lang="en-US" altLang="vi-VN" sz="2400" b="1" i="1" dirty="0">
                <a:solidFill>
                  <a:srgbClr val="0000CC"/>
                </a:solidFill>
              </a:rPr>
              <a:t>migratory</a:t>
            </a:r>
            <a:r>
              <a:rPr lang="en-US" altLang="vi-VN" sz="2400" b="1" dirty="0">
                <a:solidFill>
                  <a:srgbClr val="0000CC"/>
                </a:solidFill>
              </a:rPr>
              <a:t> /</a:t>
            </a:r>
            <a:r>
              <a:rPr lang="en-US" altLang="vi-VN" sz="2400" b="1" i="1" dirty="0">
                <a:solidFill>
                  <a:srgbClr val="0000CC"/>
                </a:solidFill>
              </a:rPr>
              <a:t>mobile</a:t>
            </a:r>
            <a:r>
              <a:rPr lang="en-US" altLang="vi-VN" sz="2400" dirty="0">
                <a:solidFill>
                  <a:srgbClr val="0000CC"/>
                </a:solidFill>
              </a:rPr>
              <a:t> ) </a:t>
            </a:r>
          </a:p>
          <a:p>
            <a:pPr algn="just"/>
            <a:r>
              <a:rPr lang="en-US" altLang="vi-VN" sz="2400" dirty="0"/>
              <a:t>  - </a:t>
            </a:r>
            <a:r>
              <a:rPr lang="en-US" altLang="vi-VN" sz="2400" dirty="0" err="1"/>
              <a:t>Trong</a:t>
            </a:r>
            <a:r>
              <a:rPr lang="en-US" altLang="vi-VN" sz="2400" dirty="0"/>
              <a:t> </a:t>
            </a:r>
            <a:r>
              <a:rPr lang="en-US" altLang="vi-VN" sz="2400" dirty="0" err="1"/>
              <a:t>đó</a:t>
            </a:r>
            <a:r>
              <a:rPr lang="en-US" altLang="vi-VN" sz="2400" dirty="0"/>
              <a:t> </a:t>
            </a:r>
            <a:r>
              <a:rPr lang="en-US" altLang="vi-VN" sz="2400" dirty="0" err="1"/>
              <a:t>có</a:t>
            </a:r>
            <a:r>
              <a:rPr lang="en-US" altLang="vi-VN" sz="2400" dirty="0"/>
              <a:t> </a:t>
            </a:r>
            <a:r>
              <a:rPr lang="en-US" altLang="vi-VN" sz="2400" dirty="0" err="1"/>
              <a:t>một</a:t>
            </a:r>
            <a:r>
              <a:rPr lang="en-US" altLang="vi-VN" sz="2400" dirty="0"/>
              <a:t> </a:t>
            </a:r>
            <a:r>
              <a:rPr lang="en-US" altLang="vi-VN" sz="2400" dirty="0" err="1"/>
              <a:t>đối</a:t>
            </a:r>
            <a:r>
              <a:rPr lang="en-US" altLang="vi-VN" sz="2400" dirty="0"/>
              <a:t> </a:t>
            </a:r>
            <a:r>
              <a:rPr lang="en-US" altLang="vi-VN" sz="2400" dirty="0" err="1"/>
              <a:t>tượng</a:t>
            </a:r>
            <a:r>
              <a:rPr lang="en-US" altLang="vi-VN" sz="2400" dirty="0"/>
              <a:t> </a:t>
            </a:r>
            <a:r>
              <a:rPr lang="en-US" altLang="vi-VN" sz="2400" dirty="0" err="1"/>
              <a:t>có</a:t>
            </a:r>
            <a:r>
              <a:rPr lang="en-US" altLang="vi-VN" sz="2400" dirty="0"/>
              <a:t> </a:t>
            </a:r>
            <a:r>
              <a:rPr lang="en-US" altLang="vi-VN" sz="2400" dirty="0" err="1"/>
              <a:t>thể</a:t>
            </a:r>
            <a:r>
              <a:rPr lang="en-US" altLang="vi-VN" sz="2400" dirty="0"/>
              <a:t> </a:t>
            </a:r>
            <a:r>
              <a:rPr lang="en-US" altLang="vi-VN" sz="2400" dirty="0" err="1"/>
              <a:t>chuyển</a:t>
            </a:r>
            <a:r>
              <a:rPr lang="en-US" altLang="vi-VN" sz="2400" dirty="0"/>
              <a:t> </a:t>
            </a:r>
            <a:r>
              <a:rPr lang="en-US" altLang="vi-VN" sz="2400" dirty="0" err="1"/>
              <a:t>từ</a:t>
            </a:r>
            <a:r>
              <a:rPr lang="en-US" altLang="vi-VN" sz="2400" dirty="0"/>
              <a:t> </a:t>
            </a:r>
            <a:r>
              <a:rPr lang="en-US" altLang="vi-VN" sz="2400" dirty="0" err="1"/>
              <a:t>một</a:t>
            </a:r>
            <a:r>
              <a:rPr lang="en-US" altLang="vi-VN" sz="2400" dirty="0"/>
              <a:t> </a:t>
            </a:r>
            <a:r>
              <a:rPr lang="en-US" altLang="vi-VN" sz="2400" dirty="0" smtClean="0"/>
              <a:t>node/host </a:t>
            </a:r>
            <a:r>
              <a:rPr lang="en-US" altLang="vi-VN" sz="2400" dirty="0" err="1"/>
              <a:t>đến</a:t>
            </a:r>
            <a:r>
              <a:rPr lang="en-US" altLang="vi-VN" sz="2400" dirty="0"/>
              <a:t> </a:t>
            </a:r>
            <a:r>
              <a:rPr lang="en-US" altLang="vi-VN" sz="2400" dirty="0" err="1"/>
              <a:t>một</a:t>
            </a:r>
            <a:r>
              <a:rPr lang="en-US" altLang="vi-VN" sz="2400" dirty="0"/>
              <a:t> </a:t>
            </a:r>
            <a:r>
              <a:rPr lang="en-US" altLang="vi-VN" sz="2400" dirty="0" err="1"/>
              <a:t>số</a:t>
            </a:r>
            <a:r>
              <a:rPr lang="en-US" altLang="vi-VN" sz="2400" dirty="0"/>
              <a:t> </a:t>
            </a:r>
            <a:r>
              <a:rPr lang="en-US" altLang="vi-VN" sz="2400" dirty="0" err="1"/>
              <a:t>khác</a:t>
            </a:r>
            <a:r>
              <a:rPr lang="en-US" altLang="vi-VN" sz="2400" dirty="0"/>
              <a:t>. </a:t>
            </a:r>
          </a:p>
          <a:p>
            <a:pPr algn="just"/>
            <a:r>
              <a:rPr lang="en-US" altLang="vi-VN" sz="2400" dirty="0"/>
              <a:t>  - </a:t>
            </a:r>
            <a:r>
              <a:rPr lang="en-US" altLang="vi-VN" sz="2400" dirty="0" err="1"/>
              <a:t>Đối</a:t>
            </a:r>
            <a:r>
              <a:rPr lang="en-US" altLang="vi-VN" sz="2400" dirty="0"/>
              <a:t> </a:t>
            </a:r>
            <a:r>
              <a:rPr lang="en-US" altLang="vi-VN" sz="2400" dirty="0" err="1"/>
              <a:t>tượng</a:t>
            </a:r>
            <a:r>
              <a:rPr lang="en-US" altLang="vi-VN" sz="2400" dirty="0"/>
              <a:t> di </a:t>
            </a:r>
            <a:r>
              <a:rPr lang="en-US" altLang="vi-VN" sz="2400" dirty="0" err="1"/>
              <a:t>động</a:t>
            </a:r>
            <a:r>
              <a:rPr lang="en-US" altLang="vi-VN" sz="2400" dirty="0"/>
              <a:t> </a:t>
            </a:r>
            <a:r>
              <a:rPr lang="en-US" altLang="vi-VN" sz="2400" dirty="0" err="1"/>
              <a:t>được</a:t>
            </a:r>
            <a:r>
              <a:rPr lang="en-US" altLang="vi-VN" sz="2400" dirty="0"/>
              <a:t> </a:t>
            </a:r>
            <a:r>
              <a:rPr lang="en-US" altLang="vi-VN" sz="2400" dirty="0" err="1"/>
              <a:t>sử</a:t>
            </a:r>
            <a:r>
              <a:rPr lang="en-US" altLang="vi-VN" sz="2400" dirty="0"/>
              <a:t> </a:t>
            </a:r>
            <a:r>
              <a:rPr lang="en-US" altLang="vi-VN" sz="2400" dirty="0" err="1"/>
              <a:t>dụng</a:t>
            </a:r>
            <a:r>
              <a:rPr lang="en-US" altLang="vi-VN" sz="2400" dirty="0"/>
              <a:t> </a:t>
            </a:r>
            <a:r>
              <a:rPr lang="en-US" altLang="vi-VN" sz="2400" dirty="0" err="1"/>
              <a:t>để</a:t>
            </a:r>
            <a:r>
              <a:rPr lang="en-US" altLang="vi-VN" sz="2400" dirty="0"/>
              <a:t> </a:t>
            </a:r>
            <a:r>
              <a:rPr lang="en-US" altLang="vi-VN" sz="2400" dirty="0" err="1"/>
              <a:t>cải</a:t>
            </a:r>
            <a:r>
              <a:rPr lang="en-US" altLang="vi-VN" sz="2400" dirty="0"/>
              <a:t> </a:t>
            </a:r>
            <a:r>
              <a:rPr lang="en-US" altLang="vi-VN" sz="2400" dirty="0" err="1"/>
              <a:t>thiện</a:t>
            </a:r>
            <a:r>
              <a:rPr lang="en-US" altLang="vi-VN" sz="2400" dirty="0"/>
              <a:t> </a:t>
            </a:r>
            <a:r>
              <a:rPr lang="en-US" altLang="vi-VN" sz="2400" dirty="0" err="1"/>
              <a:t>hiệu</a:t>
            </a:r>
            <a:r>
              <a:rPr lang="en-US" altLang="vi-VN" sz="2400" dirty="0"/>
              <a:t> </a:t>
            </a:r>
            <a:r>
              <a:rPr lang="en-US" altLang="vi-VN" sz="2400" dirty="0" err="1"/>
              <a:t>suất</a:t>
            </a:r>
            <a:r>
              <a:rPr lang="en-US" altLang="vi-VN" sz="2400" dirty="0"/>
              <a:t> </a:t>
            </a:r>
            <a:r>
              <a:rPr lang="en-US" altLang="vi-VN" sz="2400" dirty="0" err="1"/>
              <a:t>thông</a:t>
            </a:r>
            <a:r>
              <a:rPr lang="en-US" altLang="vi-VN" sz="2400" dirty="0"/>
              <a:t> qua </a:t>
            </a:r>
            <a:r>
              <a:rPr lang="en-US" altLang="vi-VN" sz="2400" dirty="0" err="1"/>
              <a:t>các</a:t>
            </a:r>
            <a:r>
              <a:rPr lang="en-US" altLang="vi-VN" sz="2400" dirty="0"/>
              <a:t> </a:t>
            </a:r>
            <a:r>
              <a:rPr lang="en-US" altLang="vi-VN" sz="2400" dirty="0" err="1">
                <a:solidFill>
                  <a:srgbClr val="FF0000"/>
                </a:solidFill>
              </a:rPr>
              <a:t>cân</a:t>
            </a:r>
            <a:r>
              <a:rPr lang="en-US" altLang="vi-VN" sz="2400" dirty="0">
                <a:solidFill>
                  <a:srgbClr val="FF0000"/>
                </a:solidFill>
              </a:rPr>
              <a:t> </a:t>
            </a:r>
            <a:r>
              <a:rPr lang="en-US" altLang="vi-VN" sz="2400" dirty="0" err="1">
                <a:solidFill>
                  <a:srgbClr val="FF0000"/>
                </a:solidFill>
              </a:rPr>
              <a:t>bằng</a:t>
            </a:r>
            <a:r>
              <a:rPr lang="en-US" altLang="vi-VN" sz="2400" dirty="0">
                <a:solidFill>
                  <a:srgbClr val="FF0000"/>
                </a:solidFill>
              </a:rPr>
              <a:t> </a:t>
            </a:r>
            <a:r>
              <a:rPr lang="en-US" altLang="vi-VN" sz="2400" dirty="0" err="1" smtClean="0">
                <a:solidFill>
                  <a:srgbClr val="FF0000"/>
                </a:solidFill>
              </a:rPr>
              <a:t>tải</a:t>
            </a:r>
            <a:r>
              <a:rPr lang="en-US" altLang="vi-VN" sz="2400" dirty="0" smtClean="0">
                <a:solidFill>
                  <a:srgbClr val="FF0000"/>
                </a:solidFill>
              </a:rPr>
              <a:t> (load balancing)</a:t>
            </a:r>
            <a:r>
              <a:rPr lang="en-US" altLang="vi-VN" sz="2400" dirty="0" smtClean="0"/>
              <a:t>, </a:t>
            </a:r>
            <a:r>
              <a:rPr lang="en-US" altLang="vi-VN" sz="2400" dirty="0" err="1"/>
              <a:t>và</a:t>
            </a:r>
            <a:r>
              <a:rPr lang="en-US" altLang="vi-VN" sz="2400" dirty="0"/>
              <a:t> </a:t>
            </a:r>
            <a:r>
              <a:rPr lang="en-US" altLang="vi-VN" sz="2400" dirty="0" err="1"/>
              <a:t>để</a:t>
            </a:r>
            <a:r>
              <a:rPr lang="en-US" altLang="vi-VN" sz="2400" dirty="0"/>
              <a:t> </a:t>
            </a:r>
            <a:r>
              <a:rPr lang="en-US" altLang="vi-VN" sz="2400" dirty="0" err="1"/>
              <a:t>tự</a:t>
            </a:r>
            <a:r>
              <a:rPr lang="en-US" altLang="vi-VN" sz="2400" dirty="0"/>
              <a:t> </a:t>
            </a:r>
            <a:r>
              <a:rPr lang="en-US" altLang="vi-VN" sz="2400" dirty="0" err="1"/>
              <a:t>động</a:t>
            </a:r>
            <a:r>
              <a:rPr lang="en-US" altLang="vi-VN" sz="2400" dirty="0"/>
              <a:t> </a:t>
            </a:r>
            <a:r>
              <a:rPr lang="en-US" altLang="vi-VN" sz="2400" dirty="0" err="1"/>
              <a:t>điều</a:t>
            </a:r>
            <a:r>
              <a:rPr lang="en-US" altLang="vi-VN" sz="2400" dirty="0"/>
              <a:t> </a:t>
            </a:r>
            <a:r>
              <a:rPr lang="en-US" altLang="vi-VN" sz="2400" dirty="0" err="1"/>
              <a:t>chỉnh</a:t>
            </a:r>
            <a:r>
              <a:rPr lang="en-US" altLang="vi-VN" sz="2400" dirty="0"/>
              <a:t> </a:t>
            </a:r>
            <a:r>
              <a:rPr lang="en-US" altLang="vi-VN" sz="2400" dirty="0" err="1"/>
              <a:t>các</a:t>
            </a:r>
            <a:r>
              <a:rPr lang="en-US" altLang="vi-VN" sz="2400" dirty="0"/>
              <a:t> </a:t>
            </a:r>
            <a:r>
              <a:rPr lang="en-US" altLang="vi-VN" sz="2400" dirty="0" err="1"/>
              <a:t>ứng</a:t>
            </a:r>
            <a:r>
              <a:rPr lang="en-US" altLang="vi-VN" sz="2400" dirty="0"/>
              <a:t> </a:t>
            </a:r>
            <a:r>
              <a:rPr lang="en-US" altLang="vi-VN" sz="2400" dirty="0" err="1"/>
              <a:t>dụng</a:t>
            </a:r>
            <a:r>
              <a:rPr lang="en-US" altLang="vi-VN" sz="2400" dirty="0"/>
              <a:t> </a:t>
            </a:r>
            <a:r>
              <a:rPr lang="en-US" altLang="vi-VN" sz="2400" dirty="0" err="1"/>
              <a:t>để</a:t>
            </a:r>
            <a:r>
              <a:rPr lang="en-US" altLang="vi-VN" sz="2400" dirty="0"/>
              <a:t> </a:t>
            </a:r>
            <a:r>
              <a:rPr lang="en-US" altLang="vi-VN" sz="2400" dirty="0" err="1"/>
              <a:t>thay</a:t>
            </a:r>
            <a:r>
              <a:rPr lang="en-US" altLang="vi-VN" sz="2400" dirty="0"/>
              <a:t> </a:t>
            </a:r>
            <a:r>
              <a:rPr lang="en-US" altLang="vi-VN" sz="2400" dirty="0" err="1"/>
              <a:t>đổi</a:t>
            </a:r>
            <a:r>
              <a:rPr lang="en-US" altLang="vi-VN" sz="2400" dirty="0"/>
              <a:t> </a:t>
            </a:r>
            <a:r>
              <a:rPr lang="en-US" altLang="vi-VN" sz="2400" dirty="0" err="1"/>
              <a:t>môi</a:t>
            </a:r>
            <a:r>
              <a:rPr lang="en-US" altLang="vi-VN" sz="2400" dirty="0"/>
              <a:t> </a:t>
            </a:r>
            <a:r>
              <a:rPr lang="en-US" altLang="vi-VN" sz="2400" dirty="0" err="1"/>
              <a:t>trường</a:t>
            </a:r>
            <a:r>
              <a:rPr lang="en-US" altLang="vi-VN" sz="2400" dirty="0"/>
              <a:t>. </a:t>
            </a:r>
          </a:p>
          <a:p>
            <a:pPr algn="l"/>
            <a:r>
              <a:rPr lang="en-US" altLang="vi-VN" sz="2400" dirty="0"/>
              <a:t>   </a:t>
            </a:r>
          </a:p>
          <a:p>
            <a:pPr algn="l"/>
            <a:r>
              <a:rPr lang="en-US" altLang="vi-VN" sz="2400" dirty="0"/>
              <a:t>    </a:t>
            </a:r>
            <a:r>
              <a:rPr lang="en-US" altLang="vi-VN" sz="2400" dirty="0" err="1">
                <a:solidFill>
                  <a:srgbClr val="0000CC"/>
                </a:solidFill>
              </a:rPr>
              <a:t>Những</a:t>
            </a:r>
            <a:r>
              <a:rPr lang="en-US" altLang="vi-VN" sz="2400" dirty="0">
                <a:solidFill>
                  <a:srgbClr val="0000CC"/>
                </a:solidFill>
              </a:rPr>
              <a:t> </a:t>
            </a:r>
            <a:r>
              <a:rPr lang="en-US" altLang="vi-VN" sz="2400" dirty="0" err="1">
                <a:solidFill>
                  <a:srgbClr val="0000CC"/>
                </a:solidFill>
              </a:rPr>
              <a:t>mô</a:t>
            </a:r>
            <a:r>
              <a:rPr lang="en-US" altLang="vi-VN" sz="2400" dirty="0">
                <a:solidFill>
                  <a:srgbClr val="0000CC"/>
                </a:solidFill>
              </a:rPr>
              <a:t> </a:t>
            </a:r>
            <a:r>
              <a:rPr lang="en-US" altLang="vi-VN" sz="2400" dirty="0" err="1">
                <a:solidFill>
                  <a:srgbClr val="0000CC"/>
                </a:solidFill>
              </a:rPr>
              <a:t>hình</a:t>
            </a:r>
            <a:r>
              <a:rPr lang="en-US" altLang="vi-VN" sz="2400" dirty="0">
                <a:solidFill>
                  <a:srgbClr val="0000CC"/>
                </a:solidFill>
              </a:rPr>
              <a:t> </a:t>
            </a:r>
            <a:r>
              <a:rPr lang="en-US" altLang="vi-VN" sz="2400" dirty="0" err="1">
                <a:solidFill>
                  <a:srgbClr val="0000CC"/>
                </a:solidFill>
              </a:rPr>
              <a:t>trên</a:t>
            </a:r>
            <a:r>
              <a:rPr lang="en-US" altLang="vi-VN" sz="2400" dirty="0">
                <a:solidFill>
                  <a:srgbClr val="0000CC"/>
                </a:solidFill>
              </a:rPr>
              <a:t> </a:t>
            </a:r>
            <a:r>
              <a:rPr lang="en-US" altLang="vi-VN" sz="2400" dirty="0" err="1">
                <a:solidFill>
                  <a:srgbClr val="0000CC"/>
                </a:solidFill>
              </a:rPr>
              <a:t>có</a:t>
            </a:r>
            <a:r>
              <a:rPr lang="en-US" altLang="vi-VN" sz="2400" dirty="0">
                <a:solidFill>
                  <a:srgbClr val="0000CC"/>
                </a:solidFill>
              </a:rPr>
              <a:t> </a:t>
            </a:r>
            <a:r>
              <a:rPr lang="en-US" altLang="vi-VN" sz="2400" dirty="0" err="1">
                <a:solidFill>
                  <a:srgbClr val="0000CC"/>
                </a:solidFill>
              </a:rPr>
              <a:t>thể</a:t>
            </a:r>
            <a:r>
              <a:rPr lang="en-US" altLang="vi-VN" sz="2400" dirty="0">
                <a:solidFill>
                  <a:srgbClr val="0000CC"/>
                </a:solidFill>
              </a:rPr>
              <a:t> </a:t>
            </a:r>
            <a:r>
              <a:rPr lang="en-US" altLang="vi-VN" sz="2400" dirty="0" err="1">
                <a:solidFill>
                  <a:srgbClr val="0000CC"/>
                </a:solidFill>
              </a:rPr>
              <a:t>được</a:t>
            </a:r>
            <a:r>
              <a:rPr lang="en-US" altLang="vi-VN" sz="2400" dirty="0">
                <a:solidFill>
                  <a:srgbClr val="0000CC"/>
                </a:solidFill>
              </a:rPr>
              <a:t> </a:t>
            </a:r>
            <a:r>
              <a:rPr lang="en-US" altLang="vi-VN" sz="2400" dirty="0" err="1">
                <a:solidFill>
                  <a:srgbClr val="0000CC"/>
                </a:solidFill>
              </a:rPr>
              <a:t>kết</a:t>
            </a:r>
            <a:r>
              <a:rPr lang="en-US" altLang="vi-VN" sz="2400" dirty="0">
                <a:solidFill>
                  <a:srgbClr val="0000CC"/>
                </a:solidFill>
              </a:rPr>
              <a:t> </a:t>
            </a:r>
            <a:r>
              <a:rPr lang="en-US" altLang="vi-VN" sz="2400" dirty="0" err="1">
                <a:solidFill>
                  <a:srgbClr val="0000CC"/>
                </a:solidFill>
              </a:rPr>
              <a:t>hợp</a:t>
            </a:r>
            <a:r>
              <a:rPr lang="en-US" altLang="vi-VN" sz="2400" dirty="0">
                <a:solidFill>
                  <a:srgbClr val="0000CC"/>
                </a:solidFill>
              </a:rPr>
              <a:t>, </a:t>
            </a:r>
            <a:r>
              <a:rPr lang="en-US" altLang="vi-VN" sz="2400" dirty="0" err="1">
                <a:solidFill>
                  <a:srgbClr val="0000CC"/>
                </a:solidFill>
              </a:rPr>
              <a:t>ví</a:t>
            </a:r>
            <a:r>
              <a:rPr lang="en-US" altLang="vi-VN" sz="2400" dirty="0">
                <a:solidFill>
                  <a:srgbClr val="0000CC"/>
                </a:solidFill>
              </a:rPr>
              <a:t> </a:t>
            </a:r>
            <a:r>
              <a:rPr lang="en-US" altLang="vi-VN" sz="2400" dirty="0" err="1">
                <a:solidFill>
                  <a:srgbClr val="0000CC"/>
                </a:solidFill>
              </a:rPr>
              <a:t>dụ</a:t>
            </a:r>
            <a:r>
              <a:rPr lang="en-US" altLang="vi-VN" sz="2400" dirty="0">
                <a:solidFill>
                  <a:srgbClr val="0000CC"/>
                </a:solidFill>
              </a:rPr>
              <a:t> </a:t>
            </a:r>
            <a:r>
              <a:rPr lang="en-US" altLang="vi-VN" sz="2400" dirty="0" err="1">
                <a:solidFill>
                  <a:srgbClr val="0000CC"/>
                </a:solidFill>
              </a:rPr>
              <a:t>đối</a:t>
            </a:r>
            <a:r>
              <a:rPr lang="en-US" altLang="vi-VN" sz="2400" dirty="0">
                <a:solidFill>
                  <a:srgbClr val="0000CC"/>
                </a:solidFill>
              </a:rPr>
              <a:t> </a:t>
            </a:r>
            <a:r>
              <a:rPr lang="en-US" altLang="vi-VN" sz="2400" dirty="0" err="1">
                <a:solidFill>
                  <a:srgbClr val="0000CC"/>
                </a:solidFill>
              </a:rPr>
              <a:t>tượng</a:t>
            </a:r>
            <a:r>
              <a:rPr lang="en-US" altLang="vi-VN" sz="2400" dirty="0">
                <a:solidFill>
                  <a:srgbClr val="0000CC"/>
                </a:solidFill>
              </a:rPr>
              <a:t> </a:t>
            </a:r>
            <a:r>
              <a:rPr lang="en-US" altLang="vi-VN" sz="2400" dirty="0" err="1">
                <a:solidFill>
                  <a:srgbClr val="0000CC"/>
                </a:solidFill>
              </a:rPr>
              <a:t>phân</a:t>
            </a:r>
            <a:r>
              <a:rPr lang="en-US" altLang="vi-VN" sz="2400" dirty="0">
                <a:solidFill>
                  <a:srgbClr val="0000CC"/>
                </a:solidFill>
              </a:rPr>
              <a:t> </a:t>
            </a:r>
            <a:r>
              <a:rPr lang="en-US" altLang="vi-VN" sz="2400" dirty="0" err="1">
                <a:solidFill>
                  <a:srgbClr val="0000CC"/>
                </a:solidFill>
              </a:rPr>
              <a:t>mảnh</a:t>
            </a:r>
            <a:r>
              <a:rPr lang="en-US" altLang="vi-VN" sz="2400" dirty="0">
                <a:solidFill>
                  <a:srgbClr val="0000CC"/>
                </a:solidFill>
              </a:rPr>
              <a:t> </a:t>
            </a:r>
            <a:r>
              <a:rPr lang="en-US" altLang="vi-VN" sz="2400" dirty="0" err="1">
                <a:solidFill>
                  <a:srgbClr val="0000CC"/>
                </a:solidFill>
              </a:rPr>
              <a:t>cũng</a:t>
            </a:r>
            <a:r>
              <a:rPr lang="en-US" altLang="vi-VN" sz="2400" dirty="0">
                <a:solidFill>
                  <a:srgbClr val="0000CC"/>
                </a:solidFill>
              </a:rPr>
              <a:t> </a:t>
            </a:r>
            <a:r>
              <a:rPr lang="en-US" altLang="vi-VN" sz="2400" dirty="0" err="1">
                <a:solidFill>
                  <a:srgbClr val="0000CC"/>
                </a:solidFill>
              </a:rPr>
              <a:t>có</a:t>
            </a:r>
            <a:r>
              <a:rPr lang="en-US" altLang="vi-VN" sz="2400" dirty="0">
                <a:solidFill>
                  <a:srgbClr val="0000CC"/>
                </a:solidFill>
              </a:rPr>
              <a:t> </a:t>
            </a:r>
            <a:r>
              <a:rPr lang="en-US" altLang="vi-VN" sz="2400" dirty="0" err="1">
                <a:solidFill>
                  <a:srgbClr val="0000CC"/>
                </a:solidFill>
              </a:rPr>
              <a:t>thể</a:t>
            </a:r>
            <a:r>
              <a:rPr lang="en-US" altLang="vi-VN" sz="2400" dirty="0">
                <a:solidFill>
                  <a:srgbClr val="0000CC"/>
                </a:solidFill>
              </a:rPr>
              <a:t> </a:t>
            </a:r>
            <a:r>
              <a:rPr lang="en-US" altLang="vi-VN" sz="2400" dirty="0" err="1">
                <a:solidFill>
                  <a:srgbClr val="0000CC"/>
                </a:solidFill>
              </a:rPr>
              <a:t>được</a:t>
            </a:r>
            <a:r>
              <a:rPr lang="en-US" altLang="vi-VN" sz="2400" dirty="0">
                <a:solidFill>
                  <a:srgbClr val="0000CC"/>
                </a:solidFill>
              </a:rPr>
              <a:t> </a:t>
            </a:r>
            <a:r>
              <a:rPr lang="en-US" altLang="vi-VN" sz="2400" dirty="0" err="1">
                <a:solidFill>
                  <a:srgbClr val="0000CC"/>
                </a:solidFill>
              </a:rPr>
              <a:t>tái</a:t>
            </a:r>
            <a:r>
              <a:rPr lang="en-US" altLang="vi-VN" sz="2400" dirty="0">
                <a:solidFill>
                  <a:srgbClr val="0000CC"/>
                </a:solidFill>
              </a:rPr>
              <a:t> </a:t>
            </a:r>
            <a:r>
              <a:rPr lang="en-US" altLang="vi-VN" sz="2400" dirty="0" err="1">
                <a:solidFill>
                  <a:srgbClr val="0000CC"/>
                </a:solidFill>
              </a:rPr>
              <a:t>tạo</a:t>
            </a:r>
            <a:r>
              <a:rPr lang="en-US" altLang="vi-VN" sz="2400" dirty="0">
                <a:solidFill>
                  <a:srgbClr val="0000CC"/>
                </a:solidFill>
              </a:rPr>
              <a:t> </a:t>
            </a:r>
            <a:r>
              <a:rPr lang="en-US" altLang="vi-VN" sz="2400" dirty="0" err="1">
                <a:solidFill>
                  <a:srgbClr val="0000CC"/>
                </a:solidFill>
              </a:rPr>
              <a:t>v.v</a:t>
            </a:r>
            <a:r>
              <a:rPr lang="en-US" altLang="vi-VN" sz="2400" dirty="0">
                <a:solidFill>
                  <a:srgbClr val="0000CC"/>
                </a:solidFill>
              </a:rPr>
              <a:t>… </a:t>
            </a:r>
          </a:p>
          <a:p>
            <a:pPr algn="just"/>
            <a:r>
              <a:rPr lang="en-US" altLang="vi-VN" sz="2400" dirty="0"/>
              <a:t>  </a:t>
            </a:r>
          </a:p>
        </p:txBody>
      </p:sp>
      <p:sp>
        <p:nvSpPr>
          <p:cNvPr id="6148"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GIỚI THIỆU</a:t>
            </a:r>
          </a:p>
        </p:txBody>
      </p:sp>
      <p:sp>
        <p:nvSpPr>
          <p:cNvPr id="6149" name="Rectangle 1"/>
          <p:cNvSpPr>
            <a:spLocks noChangeArrowheads="1"/>
          </p:cNvSpPr>
          <p:nvPr/>
        </p:nvSpPr>
        <p:spPr bwMode="auto">
          <a:xfrm>
            <a:off x="42863" y="1062038"/>
            <a:ext cx="54435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400" b="1">
                <a:solidFill>
                  <a:srgbClr val="C00000"/>
                </a:solidFill>
              </a:rPr>
              <a:t>Các mô hình phân tán được đề xuất</a:t>
            </a:r>
            <a:endParaRPr lang="en-US" altLang="vi-VN" sz="2400">
              <a:solidFill>
                <a:srgbClr val="009999"/>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9" name="Rectangle 3"/>
          <p:cNvSpPr>
            <a:spLocks noChangeArrowheads="1"/>
          </p:cNvSpPr>
          <p:nvPr/>
        </p:nvSpPr>
        <p:spPr bwMode="auto">
          <a:xfrm>
            <a:off x="381000" y="1549400"/>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3038" indent="-173038" algn="l" eaLnBrk="1" hangingPunct="1">
              <a:buFont typeface="Arial" pitchFamily="34" charset="0"/>
              <a:buChar char="•"/>
              <a:defRPr/>
            </a:pPr>
            <a:r>
              <a:rPr lang="en-US" sz="2400">
                <a:latin typeface="Arial" charset="0"/>
                <a:ea typeface="ＭＳ Ｐゴシック" pitchFamily="34" charset="-128"/>
              </a:rPr>
              <a:t> </a:t>
            </a:r>
            <a:r>
              <a:rPr lang="en-US" sz="2400" b="1">
                <a:latin typeface="Arial" charset="0"/>
                <a:ea typeface="ＭＳ Ｐゴシック" pitchFamily="34" charset="-128"/>
              </a:rPr>
              <a:t>Trình biên dịch IDN</a:t>
            </a:r>
            <a:r>
              <a:rPr lang="en-US" sz="2400">
                <a:latin typeface="Arial" charset="0"/>
                <a:ea typeface="ＭＳ Ｐゴシック" pitchFamily="34" charset="-128"/>
              </a:rPr>
              <a:t> :</a:t>
            </a:r>
          </a:p>
          <a:p>
            <a:pPr algn="l" eaLnBrk="1" hangingPunct="1">
              <a:defRPr/>
            </a:pPr>
            <a:r>
              <a:rPr lang="en-US" sz="2400">
                <a:latin typeface="Arial" charset="0"/>
                <a:ea typeface="ＭＳ Ｐゴシック" pitchFamily="34" charset="-128"/>
              </a:rPr>
              <a:t>   - Tương tự như </a:t>
            </a:r>
            <a:r>
              <a:rPr lang="en-US" sz="2400" b="1">
                <a:latin typeface="Arial" charset="0"/>
                <a:ea typeface="ＭＳ Ｐゴシック" pitchFamily="34" charset="-128"/>
              </a:rPr>
              <a:t>rpcgen,</a:t>
            </a:r>
          </a:p>
          <a:p>
            <a:pPr algn="l" eaLnBrk="1" hangingPunct="1">
              <a:defRPr/>
            </a:pPr>
            <a:r>
              <a:rPr lang="en-US" sz="2400">
                <a:latin typeface="Arial" charset="0"/>
                <a:ea typeface="ＭＳ Ｐゴシック" pitchFamily="34" charset="-128"/>
              </a:rPr>
              <a:t>      + Phát sinh : header, client và server stubs</a:t>
            </a:r>
          </a:p>
          <a:p>
            <a:pPr marL="173038" indent="-173038" algn="l" eaLnBrk="1" hangingPunct="1">
              <a:buFont typeface="Arial" pitchFamily="34" charset="0"/>
              <a:buChar char="•"/>
              <a:defRPr/>
            </a:pPr>
            <a:endParaRPr lang="en-US" sz="2400">
              <a:latin typeface="Arial" charset="0"/>
            </a:endParaRPr>
          </a:p>
        </p:txBody>
      </p:sp>
      <p:sp>
        <p:nvSpPr>
          <p:cNvPr id="50181"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a:t>
            </a:r>
          </a:p>
        </p:txBody>
      </p:sp>
      <p:sp>
        <p:nvSpPr>
          <p:cNvPr id="50182"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DCE RPC </a:t>
            </a:r>
            <a:r>
              <a:rPr lang="en-US" altLang="vi-VN" sz="2400" b="1">
                <a:solidFill>
                  <a:srgbClr val="008000"/>
                </a:solidFill>
              </a:rPr>
              <a:t>(</a:t>
            </a:r>
            <a:r>
              <a:rPr lang="en-US" altLang="vi-VN" sz="2400"/>
              <a:t>"</a:t>
            </a:r>
            <a:r>
              <a:rPr lang="en-US" altLang="vi-VN" sz="2400" b="1"/>
              <a:t>D</a:t>
            </a:r>
            <a:r>
              <a:rPr lang="en-US" altLang="vi-VN" sz="2400"/>
              <a:t>istributed </a:t>
            </a:r>
            <a:r>
              <a:rPr lang="en-US" altLang="vi-VN" sz="2400" b="1"/>
              <a:t>C</a:t>
            </a:r>
            <a:r>
              <a:rPr lang="en-US" altLang="vi-VN" sz="2400"/>
              <a:t>omputing </a:t>
            </a:r>
            <a:r>
              <a:rPr lang="en-US" altLang="vi-VN" sz="2400" b="1"/>
              <a:t>E</a:t>
            </a:r>
            <a:r>
              <a:rPr lang="en-US" altLang="vi-VN" sz="2400"/>
              <a:t>nvironment )</a:t>
            </a:r>
            <a:endParaRPr lang="en-US" altLang="vi-VN" sz="2400" b="1">
              <a:solidFill>
                <a:srgbClr val="C00000"/>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9" name="Rectangle 3"/>
          <p:cNvSpPr>
            <a:spLocks noChangeArrowheads="1"/>
          </p:cNvSpPr>
          <p:nvPr/>
        </p:nvSpPr>
        <p:spPr bwMode="auto">
          <a:xfrm>
            <a:off x="381000" y="1549400"/>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3038" indent="-173038" algn="l" eaLnBrk="1" hangingPunct="1">
              <a:buFont typeface="Arial" pitchFamily="34" charset="0"/>
              <a:buChar char="•"/>
              <a:defRPr/>
            </a:pPr>
            <a:r>
              <a:rPr lang="en-US" sz="2400">
                <a:latin typeface="Arial" charset="0"/>
                <a:ea typeface="ＭＳ Ｐゴシック" pitchFamily="34" charset="-128"/>
              </a:rPr>
              <a:t> </a:t>
            </a:r>
            <a:r>
              <a:rPr lang="en-US" sz="2400" b="1">
                <a:latin typeface="Arial" charset="0"/>
                <a:ea typeface="ＭＳ Ｐゴシック" pitchFamily="34" charset="-128"/>
              </a:rPr>
              <a:t>Dịch vụ lookup</a:t>
            </a:r>
            <a:r>
              <a:rPr lang="en-US" sz="2400">
                <a:latin typeface="Arial" charset="0"/>
                <a:ea typeface="ＭＳ Ｐゴシック" pitchFamily="34" charset="-128"/>
              </a:rPr>
              <a:t>:</a:t>
            </a:r>
          </a:p>
          <a:p>
            <a:pPr algn="l" eaLnBrk="1" hangingPunct="1">
              <a:defRPr/>
            </a:pPr>
            <a:r>
              <a:rPr lang="en-US" sz="2400">
                <a:latin typeface="Arial" charset="0"/>
                <a:ea typeface="ＭＳ Ｐゴシック" pitchFamily="34" charset="-128"/>
              </a:rPr>
              <a:t>- Sun RPC yêu cầu Client phải biết tên của máy chủ </a:t>
            </a:r>
            <a:br>
              <a:rPr lang="en-US" sz="2400">
                <a:latin typeface="Arial" charset="0"/>
                <a:ea typeface="ＭＳ Ｐゴシック" pitchFamily="34" charset="-128"/>
              </a:rPr>
            </a:br>
            <a:r>
              <a:rPr lang="en-US" sz="2400">
                <a:latin typeface="Arial" charset="0"/>
                <a:ea typeface="ＭＳ Ｐゴシック" pitchFamily="34" charset="-128"/>
              </a:rPr>
              <a:t>- DCE cho phép một số máy sẽ được tổ chức thành một thực thể hành chính : </a:t>
            </a:r>
            <a:r>
              <a:rPr lang="en-US" sz="2400" b="1">
                <a:solidFill>
                  <a:srgbClr val="92D050"/>
                </a:solidFill>
                <a:latin typeface="Arial" charset="0"/>
                <a:ea typeface="ＭＳ Ｐゴシック" pitchFamily="34" charset="-128"/>
              </a:rPr>
              <a:t>cell</a:t>
            </a:r>
            <a:r>
              <a:rPr lang="en-US" sz="2400">
                <a:latin typeface="Arial" charset="0"/>
                <a:ea typeface="ＭＳ Ｐゴシック" pitchFamily="34" charset="-128"/>
              </a:rPr>
              <a:t> (machines, files, users) </a:t>
            </a:r>
            <a:br>
              <a:rPr lang="en-US" sz="2400">
                <a:latin typeface="Arial" charset="0"/>
                <a:ea typeface="ＭＳ Ｐゴシック" pitchFamily="34" charset="-128"/>
              </a:rPr>
            </a:br>
            <a:r>
              <a:rPr lang="en-US" sz="2400">
                <a:latin typeface="Arial" charset="0"/>
                <a:ea typeface="ＭＳ Ｐゴシック" pitchFamily="34" charset="-128"/>
              </a:rPr>
              <a:t>- Mỗi máy có một </a:t>
            </a:r>
            <a:r>
              <a:rPr lang="en-US" sz="2400" b="1">
                <a:solidFill>
                  <a:srgbClr val="92D050"/>
                </a:solidFill>
                <a:latin typeface="Arial" charset="0"/>
              </a:rPr>
              <a:t>cell directory server</a:t>
            </a:r>
            <a:r>
              <a:rPr lang="en-US" sz="2400">
                <a:latin typeface="Arial" charset="0"/>
              </a:rPr>
              <a:t> </a:t>
            </a:r>
            <a:r>
              <a:rPr lang="vi-VN" sz="2400">
                <a:latin typeface="Arial" charset="0"/>
                <a:ea typeface="ＭＳ Ｐゴシック" pitchFamily="34" charset="-128"/>
              </a:rPr>
              <a:t>duy trì thông tin về các dịch vụ có sẵn bên trong </a:t>
            </a:r>
            <a:r>
              <a:rPr lang="en-US" sz="2400">
                <a:latin typeface="Arial" charset="0"/>
                <a:ea typeface="ＭＳ Ｐゴシック" pitchFamily="34" charset="-128"/>
              </a:rPr>
              <a:t>cell</a:t>
            </a:r>
          </a:p>
          <a:p>
            <a:pPr marL="173038" indent="-173038" algn="l" eaLnBrk="1" hangingPunct="1">
              <a:buFont typeface="Arial" pitchFamily="34" charset="0"/>
              <a:buChar char="•"/>
              <a:defRPr/>
            </a:pPr>
            <a:endParaRPr lang="en-US" sz="2400">
              <a:latin typeface="Arial" charset="0"/>
            </a:endParaRPr>
          </a:p>
        </p:txBody>
      </p:sp>
      <p:sp>
        <p:nvSpPr>
          <p:cNvPr id="51205"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a:t>
            </a:r>
          </a:p>
        </p:txBody>
      </p:sp>
      <p:sp>
        <p:nvSpPr>
          <p:cNvPr id="51206"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DCE RPC </a:t>
            </a:r>
            <a:r>
              <a:rPr lang="en-US" altLang="vi-VN" sz="2400" b="1">
                <a:solidFill>
                  <a:srgbClr val="008000"/>
                </a:solidFill>
              </a:rPr>
              <a:t>(</a:t>
            </a:r>
            <a:r>
              <a:rPr lang="en-US" altLang="vi-VN" sz="2400"/>
              <a:t>"</a:t>
            </a:r>
            <a:r>
              <a:rPr lang="en-US" altLang="vi-VN" sz="2400" b="1"/>
              <a:t>D</a:t>
            </a:r>
            <a:r>
              <a:rPr lang="en-US" altLang="vi-VN" sz="2400"/>
              <a:t>istributed </a:t>
            </a:r>
            <a:r>
              <a:rPr lang="en-US" altLang="vi-VN" sz="2400" b="1"/>
              <a:t>C</a:t>
            </a:r>
            <a:r>
              <a:rPr lang="en-US" altLang="vi-VN" sz="2400"/>
              <a:t>omputing </a:t>
            </a:r>
            <a:r>
              <a:rPr lang="en-US" altLang="vi-VN" sz="2400" b="1"/>
              <a:t>E</a:t>
            </a:r>
            <a:r>
              <a:rPr lang="en-US" altLang="vi-VN" sz="2400"/>
              <a:t>nvironment )</a:t>
            </a:r>
            <a:endParaRPr lang="en-US" altLang="vi-VN" sz="2400" b="1">
              <a:solidFill>
                <a:srgbClr val="C00000"/>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9" name="Rectangle 3"/>
          <p:cNvSpPr>
            <a:spLocks noChangeArrowheads="1"/>
          </p:cNvSpPr>
          <p:nvPr/>
        </p:nvSpPr>
        <p:spPr bwMode="auto">
          <a:xfrm>
            <a:off x="381000" y="1549400"/>
            <a:ext cx="8229600"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3038" indent="-173038" algn="l" eaLnBrk="1" hangingPunct="1">
              <a:buFont typeface="Arial" pitchFamily="34" charset="0"/>
              <a:buChar char="•"/>
              <a:defRPr/>
            </a:pPr>
            <a:r>
              <a:rPr lang="en-US" sz="2400">
                <a:latin typeface="Arial" charset="0"/>
                <a:ea typeface="ＭＳ Ｐゴシック" pitchFamily="34" charset="-128"/>
              </a:rPr>
              <a:t> Dịch vụ </a:t>
            </a:r>
            <a:r>
              <a:rPr lang="en-US" sz="2400" b="1">
                <a:latin typeface="Arial" charset="0"/>
                <a:ea typeface="ＭＳ Ｐゴシック" pitchFamily="34" charset="-128"/>
              </a:rPr>
              <a:t>lookup</a:t>
            </a:r>
            <a:r>
              <a:rPr lang="en-US" sz="2400">
                <a:latin typeface="Arial" charset="0"/>
                <a:ea typeface="ＭＳ Ｐゴシック" pitchFamily="34" charset="-128"/>
              </a:rPr>
              <a:t>:</a:t>
            </a:r>
          </a:p>
          <a:p>
            <a:pPr algn="l" eaLnBrk="1" hangingPunct="1">
              <a:defRPr/>
            </a:pPr>
            <a:r>
              <a:rPr lang="en-US" sz="2400">
                <a:latin typeface="Arial" charset="0"/>
                <a:ea typeface="ＭＳ Ｐゴシック" pitchFamily="34" charset="-128"/>
              </a:rPr>
              <a:t>   </a:t>
            </a:r>
            <a:endParaRPr lang="en-US" sz="2400">
              <a:latin typeface="Arial" charset="0"/>
            </a:endParaRPr>
          </a:p>
        </p:txBody>
      </p:sp>
      <p:sp>
        <p:nvSpPr>
          <p:cNvPr id="52229"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a:t>
            </a:r>
          </a:p>
        </p:txBody>
      </p:sp>
      <p:sp>
        <p:nvSpPr>
          <p:cNvPr id="7" name="Oval 3"/>
          <p:cNvSpPr>
            <a:spLocks noChangeArrowheads="1"/>
          </p:cNvSpPr>
          <p:nvPr/>
        </p:nvSpPr>
        <p:spPr bwMode="auto">
          <a:xfrm>
            <a:off x="762000" y="2728913"/>
            <a:ext cx="1905000" cy="10668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defRPr/>
            </a:pPr>
            <a:r>
              <a:rPr lang="en-US"/>
              <a:t>client</a:t>
            </a:r>
          </a:p>
        </p:txBody>
      </p:sp>
      <p:sp>
        <p:nvSpPr>
          <p:cNvPr id="8" name="Oval 4"/>
          <p:cNvSpPr>
            <a:spLocks noChangeArrowheads="1"/>
          </p:cNvSpPr>
          <p:nvPr/>
        </p:nvSpPr>
        <p:spPr bwMode="auto">
          <a:xfrm>
            <a:off x="3352800" y="2728913"/>
            <a:ext cx="1905000" cy="10668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defRPr/>
            </a:pPr>
            <a:r>
              <a:rPr lang="en-US"/>
              <a:t>cell</a:t>
            </a:r>
            <a:br>
              <a:rPr lang="en-US"/>
            </a:br>
            <a:r>
              <a:rPr lang="en-US"/>
              <a:t>dir server</a:t>
            </a:r>
          </a:p>
        </p:txBody>
      </p:sp>
      <p:cxnSp>
        <p:nvCxnSpPr>
          <p:cNvPr id="52232" name="AutoShape 6"/>
          <p:cNvCxnSpPr>
            <a:cxnSpLocks noChangeShapeType="1"/>
            <a:stCxn id="7" idx="7"/>
            <a:endCxn id="8" idx="1"/>
          </p:cNvCxnSpPr>
          <p:nvPr/>
        </p:nvCxnSpPr>
        <p:spPr bwMode="auto">
          <a:xfrm rot="5400000" flipV="1">
            <a:off x="3009106" y="2250282"/>
            <a:ext cx="1587" cy="1244600"/>
          </a:xfrm>
          <a:prstGeom prst="curvedConnector3">
            <a:avLst>
              <a:gd name="adj1" fmla="val -14200005"/>
            </a:avLst>
          </a:prstGeom>
          <a:noFill/>
          <a:ln w="25400">
            <a:solidFill>
              <a:srgbClr val="FF3300"/>
            </a:solidFill>
            <a:round/>
            <a:headEnd/>
            <a:tailEnd type="stealth" w="med" len="lg"/>
          </a:ln>
          <a:extLst>
            <a:ext uri="{909E8E84-426E-40DD-AFC4-6F175D3DCCD1}">
              <a14:hiddenFill xmlns:a14="http://schemas.microsoft.com/office/drawing/2010/main">
                <a:noFill/>
              </a14:hiddenFill>
            </a:ext>
          </a:extLst>
        </p:spPr>
      </p:cxnSp>
      <p:cxnSp>
        <p:nvCxnSpPr>
          <p:cNvPr id="52233" name="AutoShape 7"/>
          <p:cNvCxnSpPr>
            <a:cxnSpLocks noChangeShapeType="1"/>
            <a:stCxn id="8" idx="3"/>
            <a:endCxn id="7" idx="5"/>
          </p:cNvCxnSpPr>
          <p:nvPr/>
        </p:nvCxnSpPr>
        <p:spPr bwMode="auto">
          <a:xfrm rot="5400000">
            <a:off x="3009106" y="3031332"/>
            <a:ext cx="1587" cy="1244600"/>
          </a:xfrm>
          <a:prstGeom prst="curvedConnector3">
            <a:avLst>
              <a:gd name="adj1" fmla="val 15099995"/>
            </a:avLst>
          </a:prstGeom>
          <a:noFill/>
          <a:ln w="25400">
            <a:solidFill>
              <a:srgbClr val="FF3300"/>
            </a:solidFill>
            <a:round/>
            <a:headEnd/>
            <a:tailEnd type="stealth" w="med" len="lg"/>
          </a:ln>
          <a:extLst>
            <a:ext uri="{909E8E84-426E-40DD-AFC4-6F175D3DCCD1}">
              <a14:hiddenFill xmlns:a14="http://schemas.microsoft.com/office/drawing/2010/main">
                <a:noFill/>
              </a14:hiddenFill>
            </a:ext>
          </a:extLst>
        </p:spPr>
      </p:cxnSp>
      <p:sp>
        <p:nvSpPr>
          <p:cNvPr id="52234" name="Text Box 8"/>
          <p:cNvSpPr txBox="1">
            <a:spLocks noChangeArrowheads="1"/>
          </p:cNvSpPr>
          <p:nvPr/>
        </p:nvSpPr>
        <p:spPr bwMode="auto">
          <a:xfrm>
            <a:off x="2308225" y="2209800"/>
            <a:ext cx="1363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400">
                <a:latin typeface="Comic Sans MS" panose="030F0702030302020204" pitchFamily="66" charset="0"/>
                <a:ea typeface="ＭＳ Ｐゴシック" panose="020B0600070205080204" pitchFamily="34" charset="-128"/>
              </a:rPr>
              <a:t>service?</a:t>
            </a:r>
          </a:p>
        </p:txBody>
      </p:sp>
      <p:sp>
        <p:nvSpPr>
          <p:cNvPr id="52235" name="Text Box 9"/>
          <p:cNvSpPr txBox="1">
            <a:spLocks noChangeArrowheads="1"/>
          </p:cNvSpPr>
          <p:nvPr/>
        </p:nvSpPr>
        <p:spPr bwMode="auto">
          <a:xfrm>
            <a:off x="2435225" y="3886200"/>
            <a:ext cx="1108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400">
                <a:latin typeface="Comic Sans MS" panose="030F0702030302020204" pitchFamily="66" charset="0"/>
                <a:ea typeface="ＭＳ Ｐゴシック" panose="020B0600070205080204" pitchFamily="34" charset="-128"/>
              </a:rPr>
              <a:t>server</a:t>
            </a:r>
          </a:p>
        </p:txBody>
      </p:sp>
      <p:sp>
        <p:nvSpPr>
          <p:cNvPr id="52236" name="Text Box 5"/>
          <p:cNvSpPr txBox="1">
            <a:spLocks noChangeArrowheads="1"/>
          </p:cNvSpPr>
          <p:nvPr/>
        </p:nvSpPr>
        <p:spPr bwMode="auto">
          <a:xfrm>
            <a:off x="5562600" y="2163763"/>
            <a:ext cx="33528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vi-VN" sz="2400">
                <a:latin typeface="Times New Roman" panose="02020603050405020304" pitchFamily="18" charset="0"/>
                <a:ea typeface="ＭＳ Ｐゴシック" panose="020B0600070205080204" pitchFamily="34" charset="-128"/>
                <a:cs typeface="Times New Roman" panose="02020603050405020304" pitchFamily="18" charset="0"/>
              </a:rPr>
              <a:t>- Yêu cầu dịch vụ lookup từ máy chủ cell</a:t>
            </a:r>
            <a:br>
              <a:rPr lang="en-US" altLang="vi-VN" sz="240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vi-VN" sz="2400">
                <a:latin typeface="Times New Roman" panose="02020603050405020304" pitchFamily="18" charset="0"/>
                <a:ea typeface="ＭＳ Ｐゴシック" panose="020B0600070205080204" pitchFamily="34" charset="-128"/>
                <a:cs typeface="Times New Roman" panose="02020603050405020304" pitchFamily="18" charset="0"/>
              </a:rPr>
              <a:t>directory</a:t>
            </a:r>
            <a:br>
              <a:rPr lang="en-US" altLang="vi-VN" sz="240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vi-VN" sz="2400">
                <a:latin typeface="Times New Roman" panose="02020603050405020304" pitchFamily="18" charset="0"/>
                <a:ea typeface="ＭＳ Ｐゴシック" panose="020B0600070205080204" pitchFamily="34" charset="-128"/>
                <a:cs typeface="Times New Roman" panose="02020603050405020304" pitchFamily="18" charset="0"/>
              </a:rPr>
              <a:t>- trả lại tên máy chủ</a:t>
            </a:r>
          </a:p>
        </p:txBody>
      </p:sp>
      <p:sp>
        <p:nvSpPr>
          <p:cNvPr id="52237"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DCE RPC </a:t>
            </a:r>
            <a:r>
              <a:rPr lang="en-US" altLang="vi-VN" sz="2400" b="1">
                <a:solidFill>
                  <a:srgbClr val="008000"/>
                </a:solidFill>
              </a:rPr>
              <a:t>(</a:t>
            </a:r>
            <a:r>
              <a:rPr lang="en-US" altLang="vi-VN" sz="2400"/>
              <a:t>"</a:t>
            </a:r>
            <a:r>
              <a:rPr lang="en-US" altLang="vi-VN" sz="2400" b="1"/>
              <a:t>D</a:t>
            </a:r>
            <a:r>
              <a:rPr lang="en-US" altLang="vi-VN" sz="2400"/>
              <a:t>istributed </a:t>
            </a:r>
            <a:r>
              <a:rPr lang="en-US" altLang="vi-VN" sz="2400" b="1"/>
              <a:t>C</a:t>
            </a:r>
            <a:r>
              <a:rPr lang="en-US" altLang="vi-VN" sz="2400"/>
              <a:t>omputing </a:t>
            </a:r>
            <a:r>
              <a:rPr lang="en-US" altLang="vi-VN" sz="2400" b="1"/>
              <a:t>E</a:t>
            </a:r>
            <a:r>
              <a:rPr lang="en-US" altLang="vi-VN" sz="2400"/>
              <a:t>nvironment )</a:t>
            </a:r>
            <a:endParaRPr lang="en-US" altLang="vi-VN" sz="2400" b="1">
              <a:solidFill>
                <a:srgbClr val="C00000"/>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9" name="Rectangle 3"/>
          <p:cNvSpPr>
            <a:spLocks noChangeArrowheads="1"/>
          </p:cNvSpPr>
          <p:nvPr/>
        </p:nvSpPr>
        <p:spPr bwMode="auto">
          <a:xfrm>
            <a:off x="381000" y="1549400"/>
            <a:ext cx="8229600"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3038" indent="-173038" algn="l" eaLnBrk="1" hangingPunct="1">
              <a:buFont typeface="Arial" pitchFamily="34" charset="0"/>
              <a:buChar char="•"/>
              <a:defRPr/>
            </a:pPr>
            <a:r>
              <a:rPr lang="en-US" sz="2400">
                <a:latin typeface="Arial" charset="0"/>
                <a:ea typeface="ＭＳ Ｐゴシック" pitchFamily="34" charset="-128"/>
              </a:rPr>
              <a:t> Dịch vụ </a:t>
            </a:r>
            <a:r>
              <a:rPr lang="en-US" sz="2400" b="1">
                <a:latin typeface="Arial" charset="0"/>
                <a:ea typeface="ＭＳ Ｐゴシック" pitchFamily="34" charset="-128"/>
              </a:rPr>
              <a:t>lookup</a:t>
            </a:r>
            <a:r>
              <a:rPr lang="en-US" sz="2400">
                <a:latin typeface="Arial" charset="0"/>
                <a:ea typeface="ＭＳ Ｐゴシック" pitchFamily="34" charset="-128"/>
              </a:rPr>
              <a:t>:</a:t>
            </a:r>
          </a:p>
          <a:p>
            <a:pPr algn="l" eaLnBrk="1" hangingPunct="1">
              <a:defRPr/>
            </a:pPr>
            <a:r>
              <a:rPr lang="en-US" sz="2400">
                <a:latin typeface="Arial" charset="0"/>
                <a:ea typeface="ＭＳ Ｐゴシック" pitchFamily="34" charset="-128"/>
              </a:rPr>
              <a:t>   </a:t>
            </a:r>
            <a:endParaRPr lang="en-US" sz="2400">
              <a:latin typeface="Arial" charset="0"/>
            </a:endParaRPr>
          </a:p>
        </p:txBody>
      </p:sp>
      <p:sp>
        <p:nvSpPr>
          <p:cNvPr id="53253"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a:t>
            </a:r>
          </a:p>
        </p:txBody>
      </p:sp>
      <p:sp>
        <p:nvSpPr>
          <p:cNvPr id="53254" name="Rectangle 2"/>
          <p:cNvSpPr>
            <a:spLocks noChangeArrowheads="1"/>
          </p:cNvSpPr>
          <p:nvPr/>
        </p:nvSpPr>
        <p:spPr bwMode="auto">
          <a:xfrm>
            <a:off x="457200" y="4419600"/>
            <a:ext cx="4876800" cy="1447800"/>
          </a:xfrm>
          <a:prstGeom prst="rect">
            <a:avLst/>
          </a:prstGeom>
          <a:solidFill>
            <a:srgbClr val="FFFF00"/>
          </a:solidFill>
          <a:ln w="25400">
            <a:solidFill>
              <a:srgbClr val="FFFF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15" name="Oval 4"/>
          <p:cNvSpPr>
            <a:spLocks noChangeArrowheads="1"/>
          </p:cNvSpPr>
          <p:nvPr/>
        </p:nvSpPr>
        <p:spPr bwMode="auto">
          <a:xfrm>
            <a:off x="533400" y="2057400"/>
            <a:ext cx="1905000" cy="10668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defRPr/>
            </a:pPr>
            <a:r>
              <a:rPr lang="en-US"/>
              <a:t>client</a:t>
            </a:r>
          </a:p>
        </p:txBody>
      </p:sp>
      <p:sp>
        <p:nvSpPr>
          <p:cNvPr id="16" name="Oval 5"/>
          <p:cNvSpPr>
            <a:spLocks noChangeArrowheads="1"/>
          </p:cNvSpPr>
          <p:nvPr/>
        </p:nvSpPr>
        <p:spPr bwMode="auto">
          <a:xfrm>
            <a:off x="3124200" y="2057400"/>
            <a:ext cx="1905000" cy="10668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defRPr/>
            </a:pPr>
            <a:r>
              <a:rPr lang="en-US"/>
              <a:t>cell</a:t>
            </a:r>
            <a:br>
              <a:rPr lang="en-US"/>
            </a:br>
            <a:r>
              <a:rPr lang="en-US"/>
              <a:t>dir server</a:t>
            </a:r>
          </a:p>
        </p:txBody>
      </p:sp>
      <p:sp>
        <p:nvSpPr>
          <p:cNvPr id="53257" name="Text Box 6"/>
          <p:cNvSpPr txBox="1">
            <a:spLocks noChangeArrowheads="1"/>
          </p:cNvSpPr>
          <p:nvPr/>
        </p:nvSpPr>
        <p:spPr bwMode="auto">
          <a:xfrm>
            <a:off x="5562600" y="2024063"/>
            <a:ext cx="33528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vi-VN" sz="2400">
                <a:latin typeface="Times New Roman" panose="02020603050405020304" pitchFamily="18" charset="0"/>
                <a:ea typeface="ＭＳ Ｐゴシック" panose="020B0600070205080204" pitchFamily="34" charset="-128"/>
                <a:cs typeface="Times New Roman" panose="02020603050405020304" pitchFamily="18" charset="0"/>
              </a:rPr>
              <a:t>Kết nối đến dịch vụ mapper đầu cuối và nhận được port ràng buộc từ tên máy chủ cục bộ</a:t>
            </a:r>
            <a:br>
              <a:rPr lang="en-US" altLang="vi-VN" sz="2400">
                <a:latin typeface="Times New Roman" panose="02020603050405020304" pitchFamily="18" charset="0"/>
                <a:ea typeface="ＭＳ Ｐゴシック" panose="020B0600070205080204" pitchFamily="34" charset="-128"/>
                <a:cs typeface="Times New Roman" panose="02020603050405020304" pitchFamily="18" charset="0"/>
              </a:rPr>
            </a:br>
            <a:endParaRPr lang="en-US" altLang="vi-VN" sz="2400">
              <a:latin typeface="Times New Roman" panose="02020603050405020304" pitchFamily="18" charset="0"/>
              <a:ea typeface="ＭＳ Ｐゴシック" panose="020B0600070205080204" pitchFamily="34" charset="-128"/>
              <a:cs typeface="Times New Roman" panose="02020603050405020304" pitchFamily="18" charset="0"/>
            </a:endParaRPr>
          </a:p>
        </p:txBody>
      </p:sp>
      <p:cxnSp>
        <p:nvCxnSpPr>
          <p:cNvPr id="53258" name="AutoShape 7"/>
          <p:cNvCxnSpPr>
            <a:cxnSpLocks noChangeShapeType="1"/>
            <a:stCxn id="15" idx="7"/>
            <a:endCxn id="16" idx="1"/>
          </p:cNvCxnSpPr>
          <p:nvPr/>
        </p:nvCxnSpPr>
        <p:spPr bwMode="auto">
          <a:xfrm rot="5400000" flipV="1">
            <a:off x="2780506" y="1578769"/>
            <a:ext cx="1588" cy="1244600"/>
          </a:xfrm>
          <a:prstGeom prst="curvedConnector3">
            <a:avLst>
              <a:gd name="adj1" fmla="val -23400009"/>
            </a:avLst>
          </a:prstGeom>
          <a:noFill/>
          <a:ln w="28575">
            <a:solidFill>
              <a:srgbClr val="FF0000"/>
            </a:solidFill>
            <a:round/>
            <a:headEnd/>
            <a:tailEnd type="stealth" w="med" len="lg"/>
          </a:ln>
          <a:extLst>
            <a:ext uri="{909E8E84-426E-40DD-AFC4-6F175D3DCCD1}">
              <a14:hiddenFill xmlns:a14="http://schemas.microsoft.com/office/drawing/2010/main">
                <a:noFill/>
              </a14:hiddenFill>
            </a:ext>
          </a:extLst>
        </p:spPr>
      </p:cxnSp>
      <p:cxnSp>
        <p:nvCxnSpPr>
          <p:cNvPr id="53259" name="AutoShape 8"/>
          <p:cNvCxnSpPr>
            <a:cxnSpLocks noChangeShapeType="1"/>
            <a:stCxn id="16" idx="3"/>
            <a:endCxn id="15" idx="5"/>
          </p:cNvCxnSpPr>
          <p:nvPr/>
        </p:nvCxnSpPr>
        <p:spPr bwMode="auto">
          <a:xfrm rot="5400000">
            <a:off x="2780506" y="2359819"/>
            <a:ext cx="1588" cy="1244600"/>
          </a:xfrm>
          <a:prstGeom prst="curvedConnector3">
            <a:avLst>
              <a:gd name="adj1" fmla="val 23400009"/>
            </a:avLst>
          </a:prstGeom>
          <a:noFill/>
          <a:ln w="28575">
            <a:solidFill>
              <a:srgbClr val="FF0000"/>
            </a:solidFill>
            <a:round/>
            <a:headEnd/>
            <a:tailEnd type="stealth" w="med" len="lg"/>
          </a:ln>
          <a:extLst>
            <a:ext uri="{909E8E84-426E-40DD-AFC4-6F175D3DCCD1}">
              <a14:hiddenFill xmlns:a14="http://schemas.microsoft.com/office/drawing/2010/main">
                <a:noFill/>
              </a14:hiddenFill>
            </a:ext>
          </a:extLst>
        </p:spPr>
      </p:cxnSp>
      <p:sp>
        <p:nvSpPr>
          <p:cNvPr id="53260" name="Oval 9"/>
          <p:cNvSpPr>
            <a:spLocks noChangeArrowheads="1"/>
          </p:cNvSpPr>
          <p:nvPr/>
        </p:nvSpPr>
        <p:spPr bwMode="auto">
          <a:xfrm>
            <a:off x="2743200" y="4648200"/>
            <a:ext cx="1905000" cy="1066800"/>
          </a:xfrm>
          <a:prstGeom prst="ellipse">
            <a:avLst/>
          </a:prstGeom>
          <a:solidFill>
            <a:schemeClr val="bg1"/>
          </a:solidFill>
          <a:ln w="25400">
            <a:solidFill>
              <a:schemeClr val="tx1"/>
            </a:solidFill>
            <a:round/>
            <a:headEnd/>
            <a:tailEnd/>
          </a:ln>
          <a:effectLst>
            <a:outerShdw dist="89803"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a:t>local</a:t>
            </a:r>
            <a:br>
              <a:rPr lang="en-US" altLang="vi-VN"/>
            </a:br>
            <a:r>
              <a:rPr lang="en-US" altLang="vi-VN"/>
              <a:t>dir server</a:t>
            </a:r>
          </a:p>
        </p:txBody>
      </p:sp>
      <p:sp>
        <p:nvSpPr>
          <p:cNvPr id="53261" name="Text Box 10"/>
          <p:cNvSpPr txBox="1">
            <a:spLocks noChangeArrowheads="1"/>
          </p:cNvSpPr>
          <p:nvPr/>
        </p:nvSpPr>
        <p:spPr bwMode="auto">
          <a:xfrm>
            <a:off x="4162425" y="5878513"/>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000" b="1">
                <a:latin typeface="Times New Roman" panose="02020603050405020304" pitchFamily="18" charset="0"/>
                <a:ea typeface="ＭＳ Ｐゴシック" panose="020B0600070205080204" pitchFamily="34" charset="-128"/>
                <a:cs typeface="Times New Roman" panose="02020603050405020304" pitchFamily="18" charset="0"/>
              </a:rPr>
              <a:t>SERVER</a:t>
            </a:r>
          </a:p>
        </p:txBody>
      </p:sp>
      <p:sp>
        <p:nvSpPr>
          <p:cNvPr id="53262" name="Text Box 11"/>
          <p:cNvSpPr txBox="1">
            <a:spLocks noChangeArrowheads="1"/>
          </p:cNvSpPr>
          <p:nvPr/>
        </p:nvSpPr>
        <p:spPr bwMode="auto">
          <a:xfrm>
            <a:off x="2667000" y="3367088"/>
            <a:ext cx="1363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400">
                <a:latin typeface="Comic Sans MS" panose="030F0702030302020204" pitchFamily="66" charset="0"/>
                <a:ea typeface="ＭＳ Ｐゴシック" panose="020B0600070205080204" pitchFamily="34" charset="-128"/>
              </a:rPr>
              <a:t>service?</a:t>
            </a:r>
          </a:p>
        </p:txBody>
      </p:sp>
      <p:cxnSp>
        <p:nvCxnSpPr>
          <p:cNvPr id="53263" name="AutoShape 12"/>
          <p:cNvCxnSpPr>
            <a:cxnSpLocks noChangeShapeType="1"/>
            <a:stCxn id="15" idx="5"/>
            <a:endCxn id="53260" idx="0"/>
          </p:cNvCxnSpPr>
          <p:nvPr/>
        </p:nvCxnSpPr>
        <p:spPr bwMode="auto">
          <a:xfrm rot="16200000" flipH="1">
            <a:off x="2087562" y="3040063"/>
            <a:ext cx="1679575" cy="1536700"/>
          </a:xfrm>
          <a:prstGeom prst="curvedConnector3">
            <a:avLst>
              <a:gd name="adj1" fmla="val 50000"/>
            </a:avLst>
          </a:prstGeom>
          <a:noFill/>
          <a:ln w="28575">
            <a:solidFill>
              <a:srgbClr val="FF0000"/>
            </a:solidFill>
            <a:round/>
            <a:headEnd/>
            <a:tailEnd type="stealth" w="med" len="lg"/>
          </a:ln>
          <a:extLst>
            <a:ext uri="{909E8E84-426E-40DD-AFC4-6F175D3DCCD1}">
              <a14:hiddenFill xmlns:a14="http://schemas.microsoft.com/office/drawing/2010/main">
                <a:noFill/>
              </a14:hiddenFill>
            </a:ext>
          </a:extLst>
        </p:spPr>
      </p:cxnSp>
      <p:cxnSp>
        <p:nvCxnSpPr>
          <p:cNvPr id="53264" name="AutoShape 13"/>
          <p:cNvCxnSpPr>
            <a:cxnSpLocks noChangeShapeType="1"/>
            <a:stCxn id="53260" idx="1"/>
            <a:endCxn id="15" idx="4"/>
          </p:cNvCxnSpPr>
          <p:nvPr/>
        </p:nvCxnSpPr>
        <p:spPr bwMode="auto">
          <a:xfrm rot="16200000" flipV="1">
            <a:off x="1414462" y="3195638"/>
            <a:ext cx="1679575" cy="1536700"/>
          </a:xfrm>
          <a:prstGeom prst="curvedConnector3">
            <a:avLst>
              <a:gd name="adj1" fmla="val 50000"/>
            </a:avLst>
          </a:prstGeom>
          <a:noFill/>
          <a:ln w="28575">
            <a:solidFill>
              <a:srgbClr val="FF0000"/>
            </a:solidFill>
            <a:round/>
            <a:headEnd/>
            <a:tailEnd type="stealth" w="med" len="lg"/>
          </a:ln>
          <a:extLst>
            <a:ext uri="{909E8E84-426E-40DD-AFC4-6F175D3DCCD1}">
              <a14:hiddenFill xmlns:a14="http://schemas.microsoft.com/office/drawing/2010/main">
                <a:noFill/>
              </a14:hiddenFill>
            </a:ext>
          </a:extLst>
        </p:spPr>
      </p:cxnSp>
      <p:sp>
        <p:nvSpPr>
          <p:cNvPr id="53265" name="Text Box 14"/>
          <p:cNvSpPr txBox="1">
            <a:spLocks noChangeArrowheads="1"/>
          </p:cNvSpPr>
          <p:nvPr/>
        </p:nvSpPr>
        <p:spPr bwMode="auto">
          <a:xfrm>
            <a:off x="1600200" y="3824288"/>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400">
                <a:latin typeface="Comic Sans MS" panose="030F0702030302020204" pitchFamily="66" charset="0"/>
                <a:ea typeface="ＭＳ Ｐゴシック" panose="020B0600070205080204" pitchFamily="34" charset="-128"/>
              </a:rPr>
              <a:t>port</a:t>
            </a:r>
          </a:p>
        </p:txBody>
      </p:sp>
      <p:sp>
        <p:nvSpPr>
          <p:cNvPr id="53266" name="Text Box 15"/>
          <p:cNvSpPr txBox="1">
            <a:spLocks noChangeArrowheads="1"/>
          </p:cNvSpPr>
          <p:nvPr/>
        </p:nvSpPr>
        <p:spPr bwMode="auto">
          <a:xfrm>
            <a:off x="4572000" y="5410200"/>
            <a:ext cx="638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1600" i="1">
                <a:latin typeface="Comic Sans MS" panose="030F0702030302020204" pitchFamily="66" charset="0"/>
                <a:ea typeface="ＭＳ Ｐゴシック" panose="020B0600070205080204" pitchFamily="34" charset="-128"/>
              </a:rPr>
              <a:t>dced</a:t>
            </a:r>
            <a:endParaRPr lang="en-US" altLang="vi-VN" sz="2400">
              <a:latin typeface="Comic Sans MS" panose="030F0702030302020204" pitchFamily="66" charset="0"/>
              <a:ea typeface="ＭＳ Ｐゴシック" panose="020B0600070205080204" pitchFamily="34" charset="-128"/>
            </a:endParaRPr>
          </a:p>
        </p:txBody>
      </p:sp>
      <p:sp>
        <p:nvSpPr>
          <p:cNvPr id="53267"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DCE RPC </a:t>
            </a:r>
            <a:r>
              <a:rPr lang="en-US" altLang="vi-VN" sz="2400" b="1">
                <a:solidFill>
                  <a:srgbClr val="008000"/>
                </a:solidFill>
              </a:rPr>
              <a:t>(</a:t>
            </a:r>
            <a:r>
              <a:rPr lang="en-US" altLang="vi-VN" sz="2400"/>
              <a:t>"</a:t>
            </a:r>
            <a:r>
              <a:rPr lang="en-US" altLang="vi-VN" sz="2400" b="1"/>
              <a:t>D</a:t>
            </a:r>
            <a:r>
              <a:rPr lang="en-US" altLang="vi-VN" sz="2400"/>
              <a:t>istributed </a:t>
            </a:r>
            <a:r>
              <a:rPr lang="en-US" altLang="vi-VN" sz="2400" b="1"/>
              <a:t>C</a:t>
            </a:r>
            <a:r>
              <a:rPr lang="en-US" altLang="vi-VN" sz="2400"/>
              <a:t>omputing </a:t>
            </a:r>
            <a:r>
              <a:rPr lang="en-US" altLang="vi-VN" sz="2400" b="1"/>
              <a:t>E</a:t>
            </a:r>
            <a:r>
              <a:rPr lang="en-US" altLang="vi-VN" sz="2400"/>
              <a:t>nvironment )</a:t>
            </a:r>
            <a:endParaRPr lang="en-US" altLang="vi-VN" sz="2400" b="1">
              <a:solidFill>
                <a:srgbClr val="C00000"/>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9" name="Rectangle 3"/>
          <p:cNvSpPr>
            <a:spLocks noChangeArrowheads="1"/>
          </p:cNvSpPr>
          <p:nvPr/>
        </p:nvSpPr>
        <p:spPr bwMode="auto">
          <a:xfrm>
            <a:off x="381000" y="1549400"/>
            <a:ext cx="8229600"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3038" indent="-173038" algn="l" eaLnBrk="1" hangingPunct="1">
              <a:buFont typeface="Arial" pitchFamily="34" charset="0"/>
              <a:buChar char="•"/>
              <a:defRPr/>
            </a:pPr>
            <a:r>
              <a:rPr lang="en-US" sz="2400">
                <a:latin typeface="Arial" charset="0"/>
                <a:ea typeface="ＭＳ Ｐゴシック" pitchFamily="34" charset="-128"/>
              </a:rPr>
              <a:t> Dịch vụ </a:t>
            </a:r>
            <a:r>
              <a:rPr lang="en-US" sz="2400" b="1">
                <a:latin typeface="Arial" charset="0"/>
                <a:ea typeface="ＭＳ Ｐゴシック" pitchFamily="34" charset="-128"/>
              </a:rPr>
              <a:t>lookup</a:t>
            </a:r>
            <a:r>
              <a:rPr lang="en-US" sz="2400">
                <a:latin typeface="Arial" charset="0"/>
                <a:ea typeface="ＭＳ Ｐゴシック" pitchFamily="34" charset="-128"/>
              </a:rPr>
              <a:t>:</a:t>
            </a:r>
          </a:p>
          <a:p>
            <a:pPr algn="l" eaLnBrk="1" hangingPunct="1">
              <a:defRPr/>
            </a:pPr>
            <a:r>
              <a:rPr lang="en-US" sz="2400">
                <a:latin typeface="Arial" charset="0"/>
                <a:ea typeface="ＭＳ Ｐゴシック" pitchFamily="34" charset="-128"/>
              </a:rPr>
              <a:t>   </a:t>
            </a:r>
            <a:endParaRPr lang="en-US" sz="2400">
              <a:latin typeface="Arial" charset="0"/>
            </a:endParaRPr>
          </a:p>
        </p:txBody>
      </p:sp>
      <p:sp>
        <p:nvSpPr>
          <p:cNvPr id="54277"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a:t>
            </a:r>
          </a:p>
        </p:txBody>
      </p:sp>
      <p:sp>
        <p:nvSpPr>
          <p:cNvPr id="54278" name="Rectangle 2"/>
          <p:cNvSpPr>
            <a:spLocks noChangeArrowheads="1"/>
          </p:cNvSpPr>
          <p:nvPr/>
        </p:nvSpPr>
        <p:spPr bwMode="auto">
          <a:xfrm>
            <a:off x="457200" y="4419600"/>
            <a:ext cx="4876800" cy="1447800"/>
          </a:xfrm>
          <a:prstGeom prst="rect">
            <a:avLst/>
          </a:prstGeom>
          <a:solidFill>
            <a:srgbClr val="FFFF00"/>
          </a:solidFill>
          <a:ln w="25400">
            <a:solidFill>
              <a:srgbClr val="FFFF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endParaRPr lang="vi-VN" altLang="vi-VN"/>
          </a:p>
        </p:txBody>
      </p:sp>
      <p:sp>
        <p:nvSpPr>
          <p:cNvPr id="28" name="Oval 4"/>
          <p:cNvSpPr>
            <a:spLocks noChangeArrowheads="1"/>
          </p:cNvSpPr>
          <p:nvPr/>
        </p:nvSpPr>
        <p:spPr bwMode="auto">
          <a:xfrm>
            <a:off x="533400" y="2057400"/>
            <a:ext cx="1905000" cy="10668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defRPr/>
            </a:pPr>
            <a:r>
              <a:rPr lang="en-US"/>
              <a:t>client</a:t>
            </a:r>
          </a:p>
        </p:txBody>
      </p:sp>
      <p:sp>
        <p:nvSpPr>
          <p:cNvPr id="29" name="Oval 5"/>
          <p:cNvSpPr>
            <a:spLocks noChangeArrowheads="1"/>
          </p:cNvSpPr>
          <p:nvPr/>
        </p:nvSpPr>
        <p:spPr bwMode="auto">
          <a:xfrm>
            <a:off x="3124200" y="2057400"/>
            <a:ext cx="1905000" cy="10668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defRPr/>
            </a:pPr>
            <a:r>
              <a:rPr lang="en-US"/>
              <a:t>cell</a:t>
            </a:r>
            <a:br>
              <a:rPr lang="en-US"/>
            </a:br>
            <a:r>
              <a:rPr lang="en-US"/>
              <a:t>dir server</a:t>
            </a:r>
          </a:p>
        </p:txBody>
      </p:sp>
      <p:sp>
        <p:nvSpPr>
          <p:cNvPr id="54281" name="Text Box 6"/>
          <p:cNvSpPr txBox="1">
            <a:spLocks noChangeArrowheads="1"/>
          </p:cNvSpPr>
          <p:nvPr/>
        </p:nvSpPr>
        <p:spPr bwMode="auto">
          <a:xfrm>
            <a:off x="5562600" y="2011363"/>
            <a:ext cx="33528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vi-VN" sz="2400">
                <a:latin typeface="Times New Roman" panose="02020603050405020304" pitchFamily="18" charset="0"/>
                <a:ea typeface="ＭＳ Ｐゴシック" panose="020B0600070205080204" pitchFamily="34" charset="-128"/>
                <a:cs typeface="Times New Roman" panose="02020603050405020304" pitchFamily="18" charset="0"/>
              </a:rPr>
              <a:t>Kết nối với dịch vụ và yêu cầu thực hiện thủ tục từ xa</a:t>
            </a:r>
            <a:br>
              <a:rPr lang="en-US" altLang="vi-VN" sz="2400">
                <a:latin typeface="Times New Roman" panose="02020603050405020304" pitchFamily="18" charset="0"/>
                <a:ea typeface="ＭＳ Ｐゴシック" panose="020B0600070205080204" pitchFamily="34" charset="-128"/>
                <a:cs typeface="Times New Roman" panose="02020603050405020304" pitchFamily="18" charset="0"/>
              </a:rPr>
            </a:br>
            <a:endParaRPr lang="en-US" altLang="vi-VN" sz="2400">
              <a:latin typeface="Times New Roman" panose="02020603050405020304" pitchFamily="18" charset="0"/>
              <a:ea typeface="ＭＳ Ｐゴシック" panose="020B0600070205080204" pitchFamily="34" charset="-128"/>
              <a:cs typeface="Times New Roman" panose="02020603050405020304" pitchFamily="18" charset="0"/>
            </a:endParaRPr>
          </a:p>
        </p:txBody>
      </p:sp>
      <p:cxnSp>
        <p:nvCxnSpPr>
          <p:cNvPr id="54282" name="AutoShape 7"/>
          <p:cNvCxnSpPr>
            <a:cxnSpLocks noChangeShapeType="1"/>
            <a:stCxn id="28" idx="7"/>
            <a:endCxn id="29" idx="1"/>
          </p:cNvCxnSpPr>
          <p:nvPr/>
        </p:nvCxnSpPr>
        <p:spPr bwMode="auto">
          <a:xfrm rot="5400000" flipV="1">
            <a:off x="2780506" y="1578769"/>
            <a:ext cx="1588" cy="1244600"/>
          </a:xfrm>
          <a:prstGeom prst="curvedConnector3">
            <a:avLst>
              <a:gd name="adj1" fmla="val -14200005"/>
            </a:avLst>
          </a:prstGeom>
          <a:noFill/>
          <a:ln w="25400">
            <a:solidFill>
              <a:srgbClr val="FF0000"/>
            </a:solidFill>
            <a:round/>
            <a:headEnd/>
            <a:tailEnd type="stealth" w="med" len="lg"/>
          </a:ln>
          <a:extLst>
            <a:ext uri="{909E8E84-426E-40DD-AFC4-6F175D3DCCD1}">
              <a14:hiddenFill xmlns:a14="http://schemas.microsoft.com/office/drawing/2010/main">
                <a:noFill/>
              </a14:hiddenFill>
            </a:ext>
          </a:extLst>
        </p:spPr>
      </p:cxnSp>
      <p:cxnSp>
        <p:nvCxnSpPr>
          <p:cNvPr id="54283" name="AutoShape 8"/>
          <p:cNvCxnSpPr>
            <a:cxnSpLocks noChangeShapeType="1"/>
            <a:stCxn id="29" idx="3"/>
            <a:endCxn id="28" idx="5"/>
          </p:cNvCxnSpPr>
          <p:nvPr/>
        </p:nvCxnSpPr>
        <p:spPr bwMode="auto">
          <a:xfrm rot="5400000">
            <a:off x="2780506" y="2359819"/>
            <a:ext cx="1588" cy="1244600"/>
          </a:xfrm>
          <a:prstGeom prst="curvedConnector3">
            <a:avLst>
              <a:gd name="adj1" fmla="val 15099995"/>
            </a:avLst>
          </a:prstGeom>
          <a:noFill/>
          <a:ln w="25400">
            <a:solidFill>
              <a:srgbClr val="FF0000"/>
            </a:solidFill>
            <a:round/>
            <a:headEnd/>
            <a:tailEnd type="stealth" w="med" len="lg"/>
          </a:ln>
          <a:extLst>
            <a:ext uri="{909E8E84-426E-40DD-AFC4-6F175D3DCCD1}">
              <a14:hiddenFill xmlns:a14="http://schemas.microsoft.com/office/drawing/2010/main">
                <a:noFill/>
              </a14:hiddenFill>
            </a:ext>
          </a:extLst>
        </p:spPr>
      </p:cxnSp>
      <p:sp>
        <p:nvSpPr>
          <p:cNvPr id="33" name="Oval 9"/>
          <p:cNvSpPr>
            <a:spLocks noChangeArrowheads="1"/>
          </p:cNvSpPr>
          <p:nvPr/>
        </p:nvSpPr>
        <p:spPr bwMode="auto">
          <a:xfrm>
            <a:off x="3124200" y="4572000"/>
            <a:ext cx="1905000" cy="1066800"/>
          </a:xfrm>
          <a:prstGeom prst="ellipse">
            <a:avLst/>
          </a:prstGeom>
          <a:solidFill>
            <a:schemeClr val="bg1"/>
          </a:solidFill>
          <a:ln w="25400">
            <a:solidFill>
              <a:schemeClr val="bg2"/>
            </a:solidFill>
            <a:round/>
            <a:headEnd/>
            <a:tailEnd/>
          </a:ln>
          <a:effectLst>
            <a:outerShdw blurRad="50800" dist="38100" dir="5400000" algn="t" rotWithShape="0">
              <a:prstClr val="black">
                <a:alpha val="40000"/>
              </a:prstClr>
            </a:outerShdw>
          </a:effectLst>
        </p:spPr>
        <p:txBody>
          <a:bodyPr wrap="none" anchor="ctr"/>
          <a:lstStyle/>
          <a:p>
            <a:pPr>
              <a:defRPr/>
            </a:pPr>
            <a:r>
              <a:rPr lang="en-US">
                <a:latin typeface="Arial" charset="0"/>
              </a:rPr>
              <a:t>local</a:t>
            </a:r>
            <a:br>
              <a:rPr lang="en-US">
                <a:latin typeface="Arial" charset="0"/>
              </a:rPr>
            </a:br>
            <a:r>
              <a:rPr lang="en-US">
                <a:latin typeface="Arial" charset="0"/>
              </a:rPr>
              <a:t>dir server</a:t>
            </a:r>
          </a:p>
        </p:txBody>
      </p:sp>
      <p:sp>
        <p:nvSpPr>
          <p:cNvPr id="54285" name="Text Box 10"/>
          <p:cNvSpPr txBox="1">
            <a:spLocks noChangeArrowheads="1"/>
          </p:cNvSpPr>
          <p:nvPr/>
        </p:nvSpPr>
        <p:spPr bwMode="auto">
          <a:xfrm>
            <a:off x="4191000" y="5878513"/>
            <a:ext cx="1162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000">
                <a:latin typeface="Times New Roman" panose="02020603050405020304" pitchFamily="18" charset="0"/>
                <a:ea typeface="ＭＳ Ｐゴシック" panose="020B0600070205080204" pitchFamily="34" charset="-128"/>
                <a:cs typeface="Times New Roman" panose="02020603050405020304" pitchFamily="18" charset="0"/>
              </a:rPr>
              <a:t>SERVER</a:t>
            </a:r>
          </a:p>
        </p:txBody>
      </p:sp>
      <p:cxnSp>
        <p:nvCxnSpPr>
          <p:cNvPr id="54286" name="AutoShape 11"/>
          <p:cNvCxnSpPr>
            <a:cxnSpLocks noChangeShapeType="1"/>
            <a:stCxn id="28" idx="5"/>
            <a:endCxn id="33" idx="0"/>
          </p:cNvCxnSpPr>
          <p:nvPr/>
        </p:nvCxnSpPr>
        <p:spPr bwMode="auto">
          <a:xfrm rot="16200000" flipH="1">
            <a:off x="2328862" y="2811463"/>
            <a:ext cx="1577975" cy="1917700"/>
          </a:xfrm>
          <a:prstGeom prst="curvedConnector3">
            <a:avLst>
              <a:gd name="adj1" fmla="val 54931"/>
            </a:avLst>
          </a:prstGeom>
          <a:noFill/>
          <a:ln w="25400">
            <a:solidFill>
              <a:srgbClr val="5F5F5F"/>
            </a:solidFill>
            <a:round/>
            <a:headEnd/>
            <a:tailEnd type="stealth" w="med" len="lg"/>
          </a:ln>
          <a:extLst>
            <a:ext uri="{909E8E84-426E-40DD-AFC4-6F175D3DCCD1}">
              <a14:hiddenFill xmlns:a14="http://schemas.microsoft.com/office/drawing/2010/main">
                <a:noFill/>
              </a14:hiddenFill>
            </a:ext>
          </a:extLst>
        </p:spPr>
      </p:cxnSp>
      <p:cxnSp>
        <p:nvCxnSpPr>
          <p:cNvPr id="54287" name="AutoShape 12"/>
          <p:cNvCxnSpPr>
            <a:cxnSpLocks noChangeShapeType="1"/>
            <a:stCxn id="33" idx="1"/>
            <a:endCxn id="28" idx="4"/>
          </p:cNvCxnSpPr>
          <p:nvPr/>
        </p:nvCxnSpPr>
        <p:spPr bwMode="auto">
          <a:xfrm rot="5400000" flipH="1">
            <a:off x="1655762" y="2967038"/>
            <a:ext cx="1577975" cy="1917700"/>
          </a:xfrm>
          <a:prstGeom prst="curvedConnector3">
            <a:avLst>
              <a:gd name="adj1" fmla="val 54931"/>
            </a:avLst>
          </a:prstGeom>
          <a:noFill/>
          <a:ln w="25400">
            <a:solidFill>
              <a:srgbClr val="5F5F5F"/>
            </a:solidFill>
            <a:round/>
            <a:headEnd/>
            <a:tailEnd type="stealth" w="med" len="lg"/>
          </a:ln>
          <a:extLst>
            <a:ext uri="{909E8E84-426E-40DD-AFC4-6F175D3DCCD1}">
              <a14:hiddenFill xmlns:a14="http://schemas.microsoft.com/office/drawing/2010/main">
                <a:noFill/>
              </a14:hiddenFill>
            </a:ext>
          </a:extLst>
        </p:spPr>
      </p:cxnSp>
      <p:sp>
        <p:nvSpPr>
          <p:cNvPr id="54288" name="Oval 13"/>
          <p:cNvSpPr>
            <a:spLocks noChangeArrowheads="1"/>
          </p:cNvSpPr>
          <p:nvPr/>
        </p:nvSpPr>
        <p:spPr bwMode="auto">
          <a:xfrm>
            <a:off x="762000" y="4572000"/>
            <a:ext cx="1905000" cy="1066800"/>
          </a:xfrm>
          <a:prstGeom prst="ellipse">
            <a:avLst/>
          </a:prstGeom>
          <a:solidFill>
            <a:schemeClr val="bg1"/>
          </a:solidFill>
          <a:ln w="25400">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a:t>RPC</a:t>
            </a:r>
            <a:br>
              <a:rPr lang="en-US" altLang="vi-VN"/>
            </a:br>
            <a:r>
              <a:rPr lang="en-US" altLang="vi-VN"/>
              <a:t>server</a:t>
            </a:r>
          </a:p>
        </p:txBody>
      </p:sp>
      <p:cxnSp>
        <p:nvCxnSpPr>
          <p:cNvPr id="54289" name="AutoShape 14"/>
          <p:cNvCxnSpPr>
            <a:cxnSpLocks noChangeShapeType="1"/>
            <a:stCxn id="28" idx="3"/>
            <a:endCxn id="54288" idx="0"/>
          </p:cNvCxnSpPr>
          <p:nvPr/>
        </p:nvCxnSpPr>
        <p:spPr bwMode="auto">
          <a:xfrm rot="16200000" flipH="1">
            <a:off x="474662" y="3319463"/>
            <a:ext cx="1577975" cy="901700"/>
          </a:xfrm>
          <a:prstGeom prst="curvedConnector3">
            <a:avLst>
              <a:gd name="adj1" fmla="val 54931"/>
            </a:avLst>
          </a:prstGeom>
          <a:noFill/>
          <a:ln w="25400">
            <a:solidFill>
              <a:srgbClr val="FF0000"/>
            </a:solidFill>
            <a:round/>
            <a:headEnd type="stealth" w="lg" len="lg"/>
            <a:tailEnd type="stealth" w="lg" len="lg"/>
          </a:ln>
          <a:extLst>
            <a:ext uri="{909E8E84-426E-40DD-AFC4-6F175D3DCCD1}">
              <a14:hiddenFill xmlns:a14="http://schemas.microsoft.com/office/drawing/2010/main">
                <a:noFill/>
              </a14:hiddenFill>
            </a:ext>
          </a:extLst>
        </p:spPr>
      </p:cxnSp>
      <p:sp>
        <p:nvSpPr>
          <p:cNvPr id="54290" name="Text Box 15"/>
          <p:cNvSpPr txBox="1">
            <a:spLocks noChangeArrowheads="1"/>
          </p:cNvSpPr>
          <p:nvPr/>
        </p:nvSpPr>
        <p:spPr bwMode="auto">
          <a:xfrm>
            <a:off x="4572000" y="5410200"/>
            <a:ext cx="638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1600" i="1">
                <a:latin typeface="Comic Sans MS" panose="030F0702030302020204" pitchFamily="66" charset="0"/>
                <a:ea typeface="ＭＳ Ｐゴシック" panose="020B0600070205080204" pitchFamily="34" charset="-128"/>
              </a:rPr>
              <a:t>dced</a:t>
            </a:r>
            <a:endParaRPr lang="en-US" altLang="vi-VN" sz="2400">
              <a:latin typeface="Comic Sans MS" panose="030F0702030302020204" pitchFamily="66" charset="0"/>
              <a:ea typeface="ＭＳ Ｐゴシック" panose="020B0600070205080204" pitchFamily="34" charset="-128"/>
            </a:endParaRPr>
          </a:p>
        </p:txBody>
      </p:sp>
      <p:sp>
        <p:nvSpPr>
          <p:cNvPr id="54291"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DCE RPC </a:t>
            </a:r>
            <a:r>
              <a:rPr lang="en-US" altLang="vi-VN" sz="2400" b="1">
                <a:solidFill>
                  <a:srgbClr val="008000"/>
                </a:solidFill>
              </a:rPr>
              <a:t>(</a:t>
            </a:r>
            <a:r>
              <a:rPr lang="en-US" altLang="vi-VN" sz="2400"/>
              <a:t>"</a:t>
            </a:r>
            <a:r>
              <a:rPr lang="en-US" altLang="vi-VN" sz="2400" b="1"/>
              <a:t>D</a:t>
            </a:r>
            <a:r>
              <a:rPr lang="en-US" altLang="vi-VN" sz="2400"/>
              <a:t>istributed </a:t>
            </a:r>
            <a:r>
              <a:rPr lang="en-US" altLang="vi-VN" sz="2400" b="1"/>
              <a:t>C</a:t>
            </a:r>
            <a:r>
              <a:rPr lang="en-US" altLang="vi-VN" sz="2400"/>
              <a:t>omputing </a:t>
            </a:r>
            <a:r>
              <a:rPr lang="en-US" altLang="vi-VN" sz="2400" b="1"/>
              <a:t>E</a:t>
            </a:r>
            <a:r>
              <a:rPr lang="en-US" altLang="vi-VN" sz="2400"/>
              <a:t>nvironment )</a:t>
            </a:r>
            <a:endParaRPr lang="en-US" altLang="vi-VN" sz="2400" b="1">
              <a:solidFill>
                <a:srgbClr val="C00000"/>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55300"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a:t>
            </a:r>
          </a:p>
        </p:txBody>
      </p:sp>
      <p:sp>
        <p:nvSpPr>
          <p:cNvPr id="20" name="Rectangle 3"/>
          <p:cNvSpPr>
            <a:spLocks noChangeArrowheads="1"/>
          </p:cNvSpPr>
          <p:nvPr/>
        </p:nvSpPr>
        <p:spPr bwMode="auto">
          <a:xfrm>
            <a:off x="381000" y="1673225"/>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3038" indent="-173038" algn="l" eaLnBrk="1" hangingPunct="1">
              <a:buFont typeface="Arial" pitchFamily="34" charset="0"/>
              <a:buChar char="•"/>
              <a:defRPr/>
            </a:pPr>
            <a:r>
              <a:rPr lang="en-US" sz="2400">
                <a:latin typeface="Arial" charset="0"/>
                <a:ea typeface="ＭＳ Ｐゴシック" pitchFamily="34" charset="-128"/>
              </a:rPr>
              <a:t> </a:t>
            </a:r>
            <a:r>
              <a:rPr lang="en-US" sz="2400" b="1">
                <a:latin typeface="Arial" charset="0"/>
                <a:ea typeface="ＭＳ Ｐゴシック" pitchFamily="34" charset="-128"/>
              </a:rPr>
              <a:t>Marshaling</a:t>
            </a:r>
          </a:p>
          <a:p>
            <a:pPr algn="l" eaLnBrk="1" hangingPunct="1">
              <a:defRPr/>
            </a:pPr>
            <a:r>
              <a:rPr lang="en-US" sz="2400">
                <a:latin typeface="Arial" charset="0"/>
                <a:ea typeface="ＭＳ Ｐゴシック" pitchFamily="34" charset="-128"/>
              </a:rPr>
              <a:t>- Tiêu chuẩn định dạng cho dữ liệu</a:t>
            </a:r>
          </a:p>
          <a:p>
            <a:pPr lvl="1" algn="l" eaLnBrk="1" hangingPunct="1">
              <a:defRPr/>
            </a:pPr>
            <a:r>
              <a:rPr lang="en-US" sz="2400">
                <a:latin typeface="Arial" charset="0"/>
                <a:ea typeface="ＭＳ Ｐゴシック" pitchFamily="34" charset="-128"/>
              </a:rPr>
              <a:t>+ NDR: Network Data Representation</a:t>
            </a:r>
          </a:p>
          <a:p>
            <a:pPr marL="342900" indent="-342900" algn="l" eaLnBrk="1" hangingPunct="1">
              <a:buFont typeface="Arial" pitchFamily="34" charset="0"/>
              <a:buChar char="•"/>
              <a:defRPr/>
            </a:pPr>
            <a:r>
              <a:rPr lang="en-US" sz="2400" b="1">
                <a:latin typeface="Arial" charset="0"/>
                <a:ea typeface="ＭＳ Ｐゴシック" pitchFamily="34" charset="-128"/>
              </a:rPr>
              <a:t>Mục tiêu</a:t>
            </a:r>
          </a:p>
          <a:p>
            <a:pPr lvl="1" algn="l" eaLnBrk="1" hangingPunct="1">
              <a:defRPr/>
            </a:pPr>
            <a:r>
              <a:rPr lang="en-US" sz="2400">
                <a:latin typeface="Arial" charset="0"/>
                <a:ea typeface="ＭＳ Ｐゴシック" pitchFamily="34" charset="-128"/>
              </a:rPr>
              <a:t>+ Tên người gửi có thể sử dụng định dạng gốc (native format)</a:t>
            </a:r>
          </a:p>
          <a:p>
            <a:pPr lvl="1" algn="l" eaLnBrk="1" hangingPunct="1">
              <a:defRPr/>
            </a:pPr>
            <a:r>
              <a:rPr lang="en-US" sz="2400">
                <a:latin typeface="Arial" charset="0"/>
                <a:ea typeface="ＭＳ Ｐゴシック" pitchFamily="34" charset="-128"/>
              </a:rPr>
              <a:t>+ Người nhận có thể chuyển đổi</a:t>
            </a:r>
            <a:endParaRPr lang="en-US" sz="2400">
              <a:latin typeface="Arial" charset="0"/>
            </a:endParaRPr>
          </a:p>
        </p:txBody>
      </p:sp>
      <p:sp>
        <p:nvSpPr>
          <p:cNvPr id="55302"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DCE RPC </a:t>
            </a:r>
            <a:r>
              <a:rPr lang="en-US" altLang="vi-VN" sz="2400" b="1">
                <a:solidFill>
                  <a:srgbClr val="008000"/>
                </a:solidFill>
              </a:rPr>
              <a:t>(</a:t>
            </a:r>
            <a:r>
              <a:rPr lang="en-US" altLang="vi-VN" sz="2400"/>
              <a:t>"</a:t>
            </a:r>
            <a:r>
              <a:rPr lang="en-US" altLang="vi-VN" sz="2400" b="1"/>
              <a:t>D</a:t>
            </a:r>
            <a:r>
              <a:rPr lang="en-US" altLang="vi-VN" sz="2400"/>
              <a:t>istributed </a:t>
            </a:r>
            <a:r>
              <a:rPr lang="en-US" altLang="vi-VN" sz="2400" b="1"/>
              <a:t>C</a:t>
            </a:r>
            <a:r>
              <a:rPr lang="en-US" altLang="vi-VN" sz="2400"/>
              <a:t>omputing </a:t>
            </a:r>
            <a:r>
              <a:rPr lang="en-US" altLang="vi-VN" sz="2400" b="1"/>
              <a:t>E</a:t>
            </a:r>
            <a:r>
              <a:rPr lang="en-US" altLang="vi-VN" sz="2400"/>
              <a:t>nvironment )</a:t>
            </a:r>
            <a:endParaRPr lang="en-US" altLang="vi-VN" sz="2400" b="1">
              <a:solidFill>
                <a:srgbClr val="C00000"/>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381000" y="1549400"/>
            <a:ext cx="8229600" cy="408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eaLnBrk="1" hangingPunct="1">
              <a:buFont typeface="Arial" pitchFamily="34" charset="0"/>
              <a:buChar char="•"/>
              <a:defRPr/>
            </a:pPr>
            <a:r>
              <a:rPr lang="en-US" sz="2400" dirty="0">
                <a:latin typeface="Arial" charset="0"/>
                <a:ea typeface="ＭＳ Ｐゴシック" pitchFamily="34" charset="-128"/>
              </a:rPr>
              <a:t> </a:t>
            </a:r>
            <a:r>
              <a:rPr lang="en-US" sz="2400" dirty="0" smtClean="0">
                <a:latin typeface="Arial" charset="0"/>
                <a:ea typeface="ＭＳ Ｐゴシック" pitchFamily="34" charset="-128"/>
              </a:rPr>
              <a:t>Microsoft DCOM (Microsoft Visual C++)</a:t>
            </a:r>
          </a:p>
          <a:p>
            <a:pPr marL="342900" indent="-342900" algn="l" eaLnBrk="1" hangingPunct="1">
              <a:buFont typeface="Arial" pitchFamily="34" charset="0"/>
              <a:buChar char="•"/>
              <a:defRPr/>
            </a:pPr>
            <a:r>
              <a:rPr lang="en-US" sz="2400" dirty="0">
                <a:latin typeface="Arial" charset="0"/>
                <a:ea typeface="ＭＳ Ｐゴシック" pitchFamily="34" charset="-128"/>
              </a:rPr>
              <a:t> </a:t>
            </a:r>
            <a:r>
              <a:rPr lang="en-US" sz="2400" dirty="0" smtClean="0">
                <a:latin typeface="Arial" charset="0"/>
                <a:ea typeface="ＭＳ Ｐゴシック" pitchFamily="34" charset="-128"/>
              </a:rPr>
              <a:t>RMI (Java)</a:t>
            </a:r>
          </a:p>
          <a:p>
            <a:pPr marL="342900" indent="-342900" algn="l" eaLnBrk="1" hangingPunct="1">
              <a:buFont typeface="Arial" pitchFamily="34" charset="0"/>
              <a:buChar char="•"/>
              <a:defRPr/>
            </a:pPr>
            <a:r>
              <a:rPr lang="en-US" sz="2400" dirty="0" smtClean="0">
                <a:latin typeface="Arial" charset="0"/>
                <a:ea typeface="ＭＳ Ｐゴシック" pitchFamily="34" charset="-128"/>
              </a:rPr>
              <a:t>CORBA</a:t>
            </a:r>
          </a:p>
          <a:p>
            <a:pPr algn="l" eaLnBrk="1" hangingPunct="1">
              <a:defRPr/>
            </a:pPr>
            <a:r>
              <a:rPr lang="en-US" sz="2400" dirty="0" err="1" smtClean="0">
                <a:latin typeface="Arial" charset="0"/>
                <a:ea typeface="ＭＳ Ｐゴシック" pitchFamily="34" charset="-128"/>
              </a:rPr>
              <a:t>Lưu</a:t>
            </a:r>
            <a:r>
              <a:rPr lang="en-US" sz="2400" dirty="0" smtClean="0">
                <a:latin typeface="Arial" charset="0"/>
                <a:ea typeface="ＭＳ Ｐゴシック" pitchFamily="34" charset="-128"/>
              </a:rPr>
              <a:t> ý: </a:t>
            </a:r>
            <a:r>
              <a:rPr lang="en-US" sz="2400" dirty="0" err="1" smtClean="0">
                <a:latin typeface="Arial" charset="0"/>
                <a:ea typeface="ＭＳ Ｐゴシック" pitchFamily="34" charset="-128"/>
              </a:rPr>
              <a:t>Các</a:t>
            </a:r>
            <a:r>
              <a:rPr lang="en-US" sz="2400" dirty="0" smtClean="0">
                <a:latin typeface="Arial" charset="0"/>
                <a:ea typeface="ＭＳ Ｐゴシック" pitchFamily="34" charset="-128"/>
              </a:rPr>
              <a:t> </a:t>
            </a:r>
            <a:r>
              <a:rPr lang="en-US" sz="2400" dirty="0" err="1" smtClean="0">
                <a:latin typeface="Arial" charset="0"/>
                <a:ea typeface="ＭＳ Ｐゴシック" pitchFamily="34" charset="-128"/>
              </a:rPr>
              <a:t>kỹ</a:t>
            </a:r>
            <a:r>
              <a:rPr lang="en-US" sz="2400" dirty="0" smtClean="0">
                <a:latin typeface="Arial" charset="0"/>
                <a:ea typeface="ＭＳ Ｐゴシック" pitchFamily="34" charset="-128"/>
              </a:rPr>
              <a:t> </a:t>
            </a:r>
            <a:r>
              <a:rPr lang="en-US" sz="2400" dirty="0" err="1" smtClean="0">
                <a:latin typeface="Arial" charset="0"/>
                <a:ea typeface="ＭＳ Ｐゴシック" pitchFamily="34" charset="-128"/>
              </a:rPr>
              <a:t>thuật</a:t>
            </a:r>
            <a:r>
              <a:rPr lang="en-US" sz="2400" dirty="0" smtClean="0">
                <a:latin typeface="Arial" charset="0"/>
                <a:ea typeface="ＭＳ Ｐゴシック" pitchFamily="34" charset="-128"/>
              </a:rPr>
              <a:t> </a:t>
            </a:r>
            <a:r>
              <a:rPr lang="en-US" sz="2400" dirty="0" err="1" smtClean="0">
                <a:latin typeface="Arial" charset="0"/>
                <a:ea typeface="ＭＳ Ｐゴシック" pitchFamily="34" charset="-128"/>
              </a:rPr>
              <a:t>này</a:t>
            </a:r>
            <a:r>
              <a:rPr lang="en-US" sz="2400" dirty="0" smtClean="0">
                <a:latin typeface="Arial" charset="0"/>
                <a:ea typeface="ＭＳ Ｐゴシック" pitchFamily="34" charset="-128"/>
              </a:rPr>
              <a:t> </a:t>
            </a:r>
            <a:r>
              <a:rPr lang="en-US" sz="2400" dirty="0" err="1" smtClean="0">
                <a:latin typeface="Arial" charset="0"/>
                <a:ea typeface="ＭＳ Ｐゴシック" pitchFamily="34" charset="-128"/>
              </a:rPr>
              <a:t>hỗ</a:t>
            </a:r>
            <a:r>
              <a:rPr lang="en-US" sz="2400" dirty="0" smtClean="0">
                <a:latin typeface="Arial" charset="0"/>
                <a:ea typeface="ＭＳ Ｐゴシック" pitchFamily="34" charset="-128"/>
              </a:rPr>
              <a:t> </a:t>
            </a:r>
            <a:r>
              <a:rPr lang="en-US" sz="2400" dirty="0" err="1" smtClean="0">
                <a:latin typeface="Arial" charset="0"/>
                <a:ea typeface="ＭＳ Ｐゴシック" pitchFamily="34" charset="-128"/>
              </a:rPr>
              <a:t>trợ</a:t>
            </a:r>
            <a:r>
              <a:rPr lang="en-US" sz="2400" dirty="0" smtClean="0">
                <a:latin typeface="Arial" charset="0"/>
                <a:ea typeface="ＭＳ Ｐゴシック" pitchFamily="34" charset="-128"/>
              </a:rPr>
              <a:t> </a:t>
            </a:r>
            <a:r>
              <a:rPr lang="en-US" sz="2400" dirty="0" err="1" smtClean="0">
                <a:latin typeface="Arial" charset="0"/>
                <a:ea typeface="ＭＳ Ｐゴシック" pitchFamily="34" charset="-128"/>
              </a:rPr>
              <a:t>cho</a:t>
            </a:r>
            <a:r>
              <a:rPr lang="en-US" sz="2400" dirty="0" smtClean="0">
                <a:latin typeface="Arial" charset="0"/>
                <a:ea typeface="ＭＳ Ｐゴシック" pitchFamily="34" charset="-128"/>
              </a:rPr>
              <a:t> </a:t>
            </a:r>
            <a:r>
              <a:rPr lang="en-US" sz="2400" dirty="0" err="1" smtClean="0">
                <a:latin typeface="Arial" charset="0"/>
                <a:ea typeface="ＭＳ Ｐゴシック" pitchFamily="34" charset="-128"/>
              </a:rPr>
              <a:t>ngôn</a:t>
            </a:r>
            <a:r>
              <a:rPr lang="en-US" sz="2400" dirty="0" smtClean="0">
                <a:latin typeface="Arial" charset="0"/>
                <a:ea typeface="ＭＳ Ｐゴシック" pitchFamily="34" charset="-128"/>
              </a:rPr>
              <a:t> </a:t>
            </a:r>
            <a:r>
              <a:rPr lang="en-US" sz="2400" dirty="0" err="1" smtClean="0">
                <a:latin typeface="Arial" charset="0"/>
                <a:ea typeface="ＭＳ Ｐゴシック" pitchFamily="34" charset="-128"/>
              </a:rPr>
              <a:t>ngữ</a:t>
            </a:r>
            <a:r>
              <a:rPr lang="en-US" sz="2400" dirty="0" smtClean="0">
                <a:latin typeface="Arial" charset="0"/>
                <a:ea typeface="ＭＳ Ｐゴシック" pitchFamily="34" charset="-128"/>
              </a:rPr>
              <a:t> </a:t>
            </a:r>
            <a:r>
              <a:rPr lang="en-US" sz="2400" dirty="0" err="1" smtClean="0">
                <a:latin typeface="Arial" charset="0"/>
                <a:ea typeface="ＭＳ Ｐゴシック" pitchFamily="34" charset="-128"/>
              </a:rPr>
              <a:t>lập</a:t>
            </a:r>
            <a:r>
              <a:rPr lang="en-US" sz="2400" dirty="0" smtClean="0">
                <a:latin typeface="Arial" charset="0"/>
                <a:ea typeface="ＭＳ Ｐゴシック" pitchFamily="34" charset="-128"/>
              </a:rPr>
              <a:t> </a:t>
            </a:r>
            <a:r>
              <a:rPr lang="en-US" sz="2400" dirty="0" err="1" smtClean="0">
                <a:latin typeface="Arial" charset="0"/>
                <a:ea typeface="ＭＳ Ｐゴシック" pitchFamily="34" charset="-128"/>
              </a:rPr>
              <a:t>trình</a:t>
            </a:r>
            <a:r>
              <a:rPr lang="en-US" sz="2400" dirty="0" smtClean="0">
                <a:latin typeface="Arial" charset="0"/>
                <a:ea typeface="ＭＳ Ｐゴシック" pitchFamily="34" charset="-128"/>
              </a:rPr>
              <a:t> </a:t>
            </a:r>
            <a:r>
              <a:rPr lang="en-US" sz="2400" dirty="0" err="1" smtClean="0">
                <a:latin typeface="Arial" charset="0"/>
                <a:ea typeface="ＭＳ Ｐゴシック" pitchFamily="34" charset="-128"/>
              </a:rPr>
              <a:t>hướng</a:t>
            </a:r>
            <a:r>
              <a:rPr lang="en-US" sz="2400" dirty="0" smtClean="0">
                <a:latin typeface="Arial" charset="0"/>
                <a:ea typeface="ＭＳ Ｐゴシック" pitchFamily="34" charset="-128"/>
              </a:rPr>
              <a:t> </a:t>
            </a:r>
            <a:r>
              <a:rPr lang="en-US" sz="2400" dirty="0" err="1" smtClean="0">
                <a:latin typeface="Arial" charset="0"/>
                <a:ea typeface="ＭＳ Ｐゴシック" pitchFamily="34" charset="-128"/>
              </a:rPr>
              <a:t>đối</a:t>
            </a:r>
            <a:r>
              <a:rPr lang="en-US" sz="2400" dirty="0" smtClean="0">
                <a:latin typeface="Arial" charset="0"/>
                <a:ea typeface="ＭＳ Ｐゴシック" pitchFamily="34" charset="-128"/>
              </a:rPr>
              <a:t> </a:t>
            </a:r>
            <a:r>
              <a:rPr lang="en-US" sz="2400" dirty="0" err="1" smtClean="0">
                <a:latin typeface="Arial" charset="0"/>
                <a:ea typeface="ＭＳ Ｐゴシック" pitchFamily="34" charset="-128"/>
              </a:rPr>
              <a:t>tượng</a:t>
            </a:r>
            <a:r>
              <a:rPr lang="en-US" sz="2400" dirty="0" smtClean="0">
                <a:latin typeface="Arial" charset="0"/>
                <a:ea typeface="ＭＳ Ｐゴシック" pitchFamily="34" charset="-128"/>
              </a:rPr>
              <a:t>.</a:t>
            </a:r>
          </a:p>
          <a:p>
            <a:pPr algn="l" eaLnBrk="1" hangingPunct="1">
              <a:defRPr/>
            </a:pPr>
            <a:endParaRPr lang="vi-VN" sz="2400" dirty="0"/>
          </a:p>
        </p:txBody>
      </p:sp>
      <p:pic>
        <p:nvPicPr>
          <p:cNvPr id="56323"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56325"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dirty="0" err="1" smtClean="0">
                <a:solidFill>
                  <a:srgbClr val="C00000"/>
                </a:solidFill>
              </a:rPr>
              <a:t>Thế</a:t>
            </a:r>
            <a:r>
              <a:rPr lang="en-US" altLang="vi-VN" sz="2400" b="1" dirty="0" smtClean="0">
                <a:solidFill>
                  <a:srgbClr val="C00000"/>
                </a:solidFill>
              </a:rPr>
              <a:t> </a:t>
            </a:r>
            <a:r>
              <a:rPr lang="en-US" altLang="vi-VN" sz="2400" b="1" dirty="0" err="1" smtClean="0">
                <a:solidFill>
                  <a:srgbClr val="C00000"/>
                </a:solidFill>
              </a:rPr>
              <a:t>hệ</a:t>
            </a:r>
            <a:r>
              <a:rPr lang="en-US" altLang="vi-VN" sz="2400" b="1" dirty="0" smtClean="0">
                <a:solidFill>
                  <a:srgbClr val="C00000"/>
                </a:solidFill>
              </a:rPr>
              <a:t> 2</a:t>
            </a:r>
            <a:endParaRPr lang="en-US" altLang="vi-VN" sz="2400" b="1" dirty="0">
              <a:solidFill>
                <a:srgbClr val="C00000"/>
              </a:solidFill>
            </a:endParaRPr>
          </a:p>
        </p:txBody>
      </p:sp>
      <p:sp>
        <p:nvSpPr>
          <p:cNvPr id="56326"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  - Thế hệ 2</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381000" y="1549400"/>
            <a:ext cx="8229600" cy="408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eaLnBrk="1" hangingPunct="1">
              <a:buFont typeface="Arial" pitchFamily="34" charset="0"/>
              <a:buChar char="•"/>
              <a:defRPr/>
            </a:pPr>
            <a:r>
              <a:rPr lang="en-US" sz="2400">
                <a:latin typeface="Arial" charset="0"/>
                <a:ea typeface="ＭＳ Ｐゴシック" pitchFamily="34" charset="-128"/>
              </a:rPr>
              <a:t> Dựa trên kỹ thuật OLE/COM </a:t>
            </a:r>
            <a:r>
              <a:rPr lang="en-US" sz="2400">
                <a:latin typeface="Arial" charset="0"/>
                <a:ea typeface="ＭＳ Ｐゴシック" pitchFamily="34" charset="-128"/>
                <a:sym typeface="Symbol" pitchFamily="18" charset="2"/>
              </a:rPr>
              <a:t> </a:t>
            </a:r>
            <a:r>
              <a:rPr lang="en-US" sz="2400">
                <a:latin typeface="Arial" charset="0"/>
                <a:ea typeface="ＭＳ Ｐゴシック" pitchFamily="34" charset="-128"/>
              </a:rPr>
              <a:t>DCOM: Windows NT 4.0, 1996</a:t>
            </a:r>
          </a:p>
          <a:p>
            <a:pPr marL="342900" indent="-342900" algn="l" eaLnBrk="1" hangingPunct="1">
              <a:buFont typeface="Arial" pitchFamily="34" charset="0"/>
              <a:buChar char="•"/>
              <a:defRPr/>
            </a:pPr>
            <a:r>
              <a:rPr lang="en-US" sz="2400">
                <a:latin typeface="Arial" charset="0"/>
                <a:ea typeface="ＭＳ Ｐゴシック" pitchFamily="34" charset="-128"/>
              </a:rPr>
              <a:t> Mở rộng Mô hình đối tượng thành phần (Component Object Model - COM) để cho phép các đối tượng khác nhau trên các tính máy tính giao tiếp với nhau</a:t>
            </a:r>
          </a:p>
          <a:p>
            <a:pPr algn="just">
              <a:defRPr/>
            </a:pPr>
            <a:endParaRPr lang="en-US" sz="2400"/>
          </a:p>
          <a:p>
            <a:pPr algn="just">
              <a:defRPr/>
            </a:pPr>
            <a:r>
              <a:rPr lang="en-US" sz="2400"/>
              <a:t>OLE : </a:t>
            </a:r>
            <a:r>
              <a:rPr lang="en-US" sz="2400">
                <a:latin typeface="Arial" charset="0"/>
              </a:rPr>
              <a:t>Object Linking and Embedding</a:t>
            </a:r>
          </a:p>
          <a:p>
            <a:pPr algn="just">
              <a:defRPr/>
            </a:pPr>
            <a:r>
              <a:rPr lang="en-US" sz="2400"/>
              <a:t>COM : Component Object Model</a:t>
            </a:r>
            <a:endParaRPr lang="vi-VN" sz="2400"/>
          </a:p>
        </p:txBody>
      </p:sp>
      <p:pic>
        <p:nvPicPr>
          <p:cNvPr id="56323"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56325"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Microsoft DCOM</a:t>
            </a:r>
          </a:p>
        </p:txBody>
      </p:sp>
      <p:sp>
        <p:nvSpPr>
          <p:cNvPr id="56326"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  - Thế hệ 2</a:t>
            </a:r>
          </a:p>
        </p:txBody>
      </p:sp>
    </p:spTree>
    <p:extLst>
      <p:ext uri="{BB962C8B-B14F-4D97-AF65-F5344CB8AC3E}">
        <p14:creationId xmlns:p14="http://schemas.microsoft.com/office/powerpoint/2010/main" val="19207858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ChangeArrowheads="1"/>
          </p:cNvSpPr>
          <p:nvPr/>
        </p:nvSpPr>
        <p:spPr bwMode="auto">
          <a:xfrm>
            <a:off x="381000" y="1549400"/>
            <a:ext cx="8229600" cy="408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buFont typeface="Arial" panose="020B0604020202020204" pitchFamily="34" charset="0"/>
              <a:buChar char="•"/>
            </a:pPr>
            <a:r>
              <a:rPr lang="en-US" altLang="vi-VN" sz="2400">
                <a:ea typeface="ＭＳ Ｐゴシック" panose="020B0600070205080204" pitchFamily="34" charset="-128"/>
              </a:rPr>
              <a:t> Mô hình giao tiếp qua mạng với DCOM</a:t>
            </a:r>
            <a:endParaRPr lang="vi-VN" altLang="vi-VN" sz="2400"/>
          </a:p>
        </p:txBody>
      </p:sp>
      <p:pic>
        <p:nvPicPr>
          <p:cNvPr id="57347"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8"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57349"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Microsoft DCOM</a:t>
            </a:r>
          </a:p>
        </p:txBody>
      </p:sp>
      <p:sp>
        <p:nvSpPr>
          <p:cNvPr id="57350"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  - Thế hệ 2</a:t>
            </a:r>
          </a:p>
        </p:txBody>
      </p:sp>
      <p:pic>
        <p:nvPicPr>
          <p:cNvPr id="5735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057400"/>
            <a:ext cx="6526213" cy="342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ChangeArrowheads="1"/>
          </p:cNvSpPr>
          <p:nvPr/>
        </p:nvSpPr>
        <p:spPr bwMode="auto">
          <a:xfrm>
            <a:off x="381000" y="1549400"/>
            <a:ext cx="8229600" cy="408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buFont typeface="Arial" panose="020B0604020202020204" pitchFamily="34" charset="0"/>
              <a:buChar char="•"/>
            </a:pPr>
            <a:r>
              <a:rPr lang="en-US" altLang="vi-VN" sz="2400">
                <a:ea typeface="ＭＳ Ｐゴシック" panose="020B0600070205080204" pitchFamily="34" charset="-128"/>
              </a:rPr>
              <a:t> Kích hoạt từ xa và đóng gói gởi đi mạng với DCOM (tt)</a:t>
            </a:r>
            <a:endParaRPr lang="vi-VN" altLang="vi-VN" sz="2400"/>
          </a:p>
        </p:txBody>
      </p:sp>
      <p:pic>
        <p:nvPicPr>
          <p:cNvPr id="58371"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2"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58373"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Microsoft DCOM</a:t>
            </a:r>
          </a:p>
        </p:txBody>
      </p:sp>
      <p:sp>
        <p:nvSpPr>
          <p:cNvPr id="58374"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  - Thế hệ 2</a:t>
            </a:r>
          </a:p>
        </p:txBody>
      </p:sp>
      <p:pic>
        <p:nvPicPr>
          <p:cNvPr id="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075" y="2057400"/>
            <a:ext cx="7019925"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9"/>
          <p:cNvGrpSpPr>
            <a:grpSpLocks/>
          </p:cNvGrpSpPr>
          <p:nvPr/>
        </p:nvGrpSpPr>
        <p:grpSpPr bwMode="auto">
          <a:xfrm>
            <a:off x="15875" y="6413500"/>
            <a:ext cx="1447800" cy="412750"/>
            <a:chOff x="-1392" y="4020"/>
            <a:chExt cx="912" cy="260"/>
          </a:xfrm>
        </p:grpSpPr>
        <p:pic>
          <p:nvPicPr>
            <p:cNvPr id="7174"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 y="4020"/>
              <a:ext cx="28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5" name="Text Box 28"/>
            <p:cNvSpPr txBox="1">
              <a:spLocks noChangeArrowheads="1"/>
            </p:cNvSpPr>
            <p:nvPr/>
          </p:nvSpPr>
          <p:spPr bwMode="auto">
            <a:xfrm>
              <a:off x="-1104" y="403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grpSp>
      <p:sp>
        <p:nvSpPr>
          <p:cNvPr id="7171" name="Text Box 4"/>
          <p:cNvSpPr txBox="1">
            <a:spLocks noChangeArrowheads="1"/>
          </p:cNvSpPr>
          <p:nvPr/>
        </p:nvSpPr>
        <p:spPr bwMode="auto">
          <a:xfrm>
            <a:off x="304800" y="1601788"/>
            <a:ext cx="84582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just">
              <a:buFont typeface="Arial" panose="020B0604020202020204" pitchFamily="34" charset="0"/>
              <a:buChar char="•"/>
            </a:pPr>
            <a:r>
              <a:rPr lang="en-US" altLang="vi-VN" sz="2400" dirty="0" err="1"/>
              <a:t>Phát</a:t>
            </a:r>
            <a:r>
              <a:rPr lang="en-US" altLang="vi-VN" sz="2400" dirty="0"/>
              <a:t> </a:t>
            </a:r>
            <a:r>
              <a:rPr lang="en-US" altLang="vi-VN" sz="2400" dirty="0" err="1"/>
              <a:t>triển</a:t>
            </a:r>
            <a:r>
              <a:rPr lang="en-US" altLang="vi-VN" sz="2400" dirty="0"/>
              <a:t> </a:t>
            </a:r>
            <a:r>
              <a:rPr lang="en-US" altLang="vi-VN" sz="2400" dirty="0" err="1"/>
              <a:t>các</a:t>
            </a:r>
            <a:r>
              <a:rPr lang="en-US" altLang="vi-VN" sz="2400" dirty="0"/>
              <a:t> </a:t>
            </a:r>
            <a:r>
              <a:rPr lang="en-US" altLang="vi-VN" sz="2400" dirty="0" err="1"/>
              <a:t>ứng</a:t>
            </a:r>
            <a:r>
              <a:rPr lang="en-US" altLang="vi-VN" sz="2400" dirty="0"/>
              <a:t> </a:t>
            </a:r>
            <a:r>
              <a:rPr lang="en-US" altLang="vi-VN" sz="2400" dirty="0" err="1"/>
              <a:t>dụng</a:t>
            </a:r>
            <a:r>
              <a:rPr lang="en-US" altLang="vi-VN" sz="2400" dirty="0"/>
              <a:t> </a:t>
            </a:r>
            <a:r>
              <a:rPr lang="en-US" altLang="vi-VN" sz="2400" dirty="0" err="1"/>
              <a:t>có</a:t>
            </a:r>
            <a:r>
              <a:rPr lang="en-US" altLang="vi-VN" sz="2400" dirty="0"/>
              <a:t> </a:t>
            </a:r>
            <a:r>
              <a:rPr lang="en-US" altLang="vi-VN" sz="2400" dirty="0" err="1"/>
              <a:t>tính</a:t>
            </a:r>
            <a:r>
              <a:rPr lang="en-US" altLang="vi-VN" sz="2400" dirty="0"/>
              <a:t> </a:t>
            </a:r>
            <a:r>
              <a:rPr lang="en-US" altLang="vi-VN" sz="2400" dirty="0" err="1"/>
              <a:t>trừu</a:t>
            </a:r>
            <a:r>
              <a:rPr lang="en-US" altLang="vi-VN" sz="2400" dirty="0"/>
              <a:t> </a:t>
            </a:r>
            <a:r>
              <a:rPr lang="en-US" altLang="vi-VN" sz="2400" dirty="0" err="1"/>
              <a:t>tượng</a:t>
            </a:r>
            <a:r>
              <a:rPr lang="en-US" altLang="vi-VN" sz="2400" dirty="0"/>
              <a:t>, </a:t>
            </a:r>
            <a:r>
              <a:rPr lang="en-US" altLang="vi-VN" sz="2400" dirty="0" err="1"/>
              <a:t>tính</a:t>
            </a:r>
            <a:r>
              <a:rPr lang="en-US" altLang="vi-VN" sz="2400" dirty="0"/>
              <a:t> </a:t>
            </a:r>
            <a:r>
              <a:rPr lang="en-US" altLang="vi-VN" sz="2400" dirty="0" err="1"/>
              <a:t>mềm</a:t>
            </a:r>
            <a:r>
              <a:rPr lang="en-US" altLang="vi-VN" sz="2400" dirty="0"/>
              <a:t> </a:t>
            </a:r>
            <a:r>
              <a:rPr lang="en-US" altLang="vi-VN" sz="2400" dirty="0" err="1"/>
              <a:t>dẽo</a:t>
            </a:r>
            <a:r>
              <a:rPr lang="en-US" altLang="vi-VN" sz="2400" dirty="0"/>
              <a:t> </a:t>
            </a:r>
            <a:r>
              <a:rPr lang="en-US" altLang="vi-VN" sz="2400" dirty="0" err="1"/>
              <a:t>cao</a:t>
            </a:r>
            <a:r>
              <a:rPr lang="en-US" altLang="vi-VN" sz="2400" dirty="0"/>
              <a:t>.</a:t>
            </a:r>
          </a:p>
          <a:p>
            <a:pPr algn="just">
              <a:buFont typeface="Arial" panose="020B0604020202020204" pitchFamily="34" charset="0"/>
              <a:buChar char="•"/>
            </a:pPr>
            <a:r>
              <a:rPr lang="en-US" altLang="vi-VN" sz="2400" dirty="0"/>
              <a:t>Cho </a:t>
            </a:r>
            <a:r>
              <a:rPr lang="en-US" altLang="vi-VN" sz="2400" dirty="0" err="1"/>
              <a:t>phép</a:t>
            </a:r>
            <a:r>
              <a:rPr lang="en-US" altLang="vi-VN" sz="2400" dirty="0"/>
              <a:t> </a:t>
            </a:r>
            <a:r>
              <a:rPr lang="en-US" altLang="vi-VN" sz="2400" dirty="0" err="1"/>
              <a:t>đóng</a:t>
            </a:r>
            <a:r>
              <a:rPr lang="en-US" altLang="vi-VN" sz="2400" dirty="0"/>
              <a:t> </a:t>
            </a:r>
            <a:r>
              <a:rPr lang="en-US" altLang="vi-VN" sz="2400" dirty="0" err="1"/>
              <a:t>gói</a:t>
            </a:r>
            <a:r>
              <a:rPr lang="en-US" altLang="vi-VN" sz="2400" dirty="0"/>
              <a:t> </a:t>
            </a:r>
            <a:r>
              <a:rPr lang="en-US" altLang="vi-VN" sz="2400" dirty="0" err="1"/>
              <a:t>các</a:t>
            </a:r>
            <a:r>
              <a:rPr lang="en-US" altLang="vi-VN" sz="2400" dirty="0"/>
              <a:t> </a:t>
            </a:r>
            <a:r>
              <a:rPr lang="en-US" altLang="vi-VN" sz="2400" dirty="0" err="1"/>
              <a:t>việc</a:t>
            </a:r>
            <a:r>
              <a:rPr lang="en-US" altLang="vi-VN" sz="2400" dirty="0"/>
              <a:t> </a:t>
            </a:r>
            <a:r>
              <a:rPr lang="en-US" altLang="vi-VN" sz="2400" dirty="0" err="1"/>
              <a:t>thực</a:t>
            </a:r>
            <a:r>
              <a:rPr lang="en-US" altLang="vi-VN" sz="2400" dirty="0"/>
              <a:t> </a:t>
            </a:r>
            <a:r>
              <a:rPr lang="en-US" altLang="vi-VN" sz="2400" dirty="0" err="1"/>
              <a:t>hiện</a:t>
            </a:r>
            <a:r>
              <a:rPr lang="en-US" altLang="vi-VN" sz="2400" dirty="0"/>
              <a:t> </a:t>
            </a:r>
            <a:r>
              <a:rPr lang="en-US" altLang="vi-VN" sz="2400" dirty="0" err="1"/>
              <a:t>đối</a:t>
            </a:r>
            <a:r>
              <a:rPr lang="en-US" altLang="vi-VN" sz="2400" dirty="0"/>
              <a:t> </a:t>
            </a:r>
            <a:r>
              <a:rPr lang="en-US" altLang="vi-VN" sz="2400" dirty="0" err="1"/>
              <a:t>tượng</a:t>
            </a:r>
            <a:r>
              <a:rPr lang="en-US" altLang="vi-VN" sz="2400" dirty="0"/>
              <a:t>, </a:t>
            </a:r>
            <a:r>
              <a:rPr lang="en-US" altLang="vi-VN" sz="2400" dirty="0" err="1"/>
              <a:t>được</a:t>
            </a:r>
            <a:r>
              <a:rPr lang="en-US" altLang="vi-VN" sz="2400" dirty="0"/>
              <a:t> </a:t>
            </a:r>
            <a:r>
              <a:rPr lang="en-US" altLang="vi-VN" sz="2400" dirty="0" err="1"/>
              <a:t>đặt</a:t>
            </a:r>
            <a:r>
              <a:rPr lang="en-US" altLang="vi-VN" sz="2400" dirty="0"/>
              <a:t> </a:t>
            </a:r>
            <a:r>
              <a:rPr lang="en-US" altLang="vi-VN" sz="2400" dirty="0" err="1"/>
              <a:t>trên</a:t>
            </a:r>
            <a:r>
              <a:rPr lang="en-US" altLang="vi-VN" sz="2400" dirty="0"/>
              <a:t> </a:t>
            </a:r>
            <a:r>
              <a:rPr lang="en-US" altLang="vi-VN" sz="2400" dirty="0" err="1"/>
              <a:t>bất</a:t>
            </a:r>
            <a:r>
              <a:rPr lang="en-US" altLang="vi-VN" sz="2400" dirty="0"/>
              <a:t> </a:t>
            </a:r>
            <a:r>
              <a:rPr lang="en-US" altLang="vi-VN" sz="2400" dirty="0" err="1"/>
              <a:t>kỳ</a:t>
            </a:r>
            <a:r>
              <a:rPr lang="en-US" altLang="vi-VN" sz="2400" dirty="0"/>
              <a:t> </a:t>
            </a:r>
            <a:r>
              <a:rPr lang="en-US" altLang="vi-VN" sz="2400" dirty="0" err="1"/>
              <a:t>trang</a:t>
            </a:r>
            <a:r>
              <a:rPr lang="en-US" altLang="vi-VN" sz="2400" dirty="0"/>
              <a:t> Web </a:t>
            </a:r>
            <a:r>
              <a:rPr lang="en-US" altLang="vi-VN" sz="2400" dirty="0" err="1"/>
              <a:t>nào</a:t>
            </a:r>
            <a:r>
              <a:rPr lang="en-US" altLang="vi-VN" sz="2400" dirty="0"/>
              <a:t> (</a:t>
            </a:r>
            <a:r>
              <a:rPr lang="en-US" altLang="vi-VN" sz="2400" dirty="0" err="1"/>
              <a:t>truy</a:t>
            </a:r>
            <a:r>
              <a:rPr lang="en-US" altLang="vi-VN" sz="2400" dirty="0"/>
              <a:t> </a:t>
            </a:r>
            <a:r>
              <a:rPr lang="en-US" altLang="vi-VN" sz="2400" dirty="0" err="1"/>
              <a:t>cập</a:t>
            </a:r>
            <a:r>
              <a:rPr lang="en-US" altLang="vi-VN" sz="2400" dirty="0"/>
              <a:t> </a:t>
            </a:r>
            <a:r>
              <a:rPr lang="en-US" altLang="vi-VN" sz="2400" dirty="0" err="1"/>
              <a:t>vào</a:t>
            </a:r>
            <a:r>
              <a:rPr lang="en-US" altLang="vi-VN" sz="2400" dirty="0"/>
              <a:t> </a:t>
            </a:r>
            <a:r>
              <a:rPr lang="en-US" altLang="vi-VN" sz="2400" dirty="0" err="1"/>
              <a:t>địa</a:t>
            </a:r>
            <a:r>
              <a:rPr lang="en-US" altLang="vi-VN" sz="2400" dirty="0"/>
              <a:t> </a:t>
            </a:r>
            <a:r>
              <a:rPr lang="en-US" altLang="vi-VN" sz="2400" dirty="0" err="1"/>
              <a:t>phương</a:t>
            </a:r>
            <a:r>
              <a:rPr lang="en-US" altLang="vi-VN" sz="2400" dirty="0"/>
              <a:t>, </a:t>
            </a:r>
            <a:r>
              <a:rPr lang="en-US" altLang="vi-VN" sz="2400" dirty="0" err="1"/>
              <a:t>quản</a:t>
            </a:r>
            <a:r>
              <a:rPr lang="en-US" altLang="vi-VN" sz="2400" dirty="0"/>
              <a:t> </a:t>
            </a:r>
            <a:r>
              <a:rPr lang="en-US" altLang="vi-VN" sz="2400" dirty="0" err="1"/>
              <a:t>lý</a:t>
            </a:r>
            <a:r>
              <a:rPr lang="en-US" altLang="vi-VN" sz="2400" dirty="0"/>
              <a:t> </a:t>
            </a:r>
            <a:r>
              <a:rPr lang="en-US" altLang="vi-VN" sz="2400" dirty="0" err="1"/>
              <a:t>sự</a:t>
            </a:r>
            <a:r>
              <a:rPr lang="en-US" altLang="vi-VN" sz="2400" dirty="0"/>
              <a:t> </a:t>
            </a:r>
            <a:r>
              <a:rPr lang="en-US" altLang="vi-VN" sz="2400" dirty="0" err="1"/>
              <a:t>kiện</a:t>
            </a:r>
            <a:r>
              <a:rPr lang="en-US" altLang="vi-VN" sz="2400" dirty="0"/>
              <a:t>, </a:t>
            </a:r>
            <a:r>
              <a:rPr lang="en-US" altLang="vi-VN" sz="2400" dirty="0" err="1"/>
              <a:t>bảo</a:t>
            </a:r>
            <a:r>
              <a:rPr lang="en-US" altLang="vi-VN" sz="2400" dirty="0"/>
              <a:t> </a:t>
            </a:r>
            <a:r>
              <a:rPr lang="en-US" altLang="vi-VN" sz="2400" dirty="0" err="1"/>
              <a:t>mật</a:t>
            </a:r>
            <a:r>
              <a:rPr lang="en-US" altLang="vi-VN" sz="2400" dirty="0"/>
              <a:t> </a:t>
            </a:r>
            <a:r>
              <a:rPr lang="en-US" altLang="vi-VN" sz="2400" dirty="0" err="1"/>
              <a:t>v.v</a:t>
            </a:r>
            <a:r>
              <a:rPr lang="en-US" altLang="vi-VN" sz="2400" dirty="0"/>
              <a:t>…)</a:t>
            </a:r>
          </a:p>
          <a:p>
            <a:pPr algn="just">
              <a:buFont typeface="Arial" panose="020B0604020202020204" pitchFamily="34" charset="0"/>
              <a:buChar char="•"/>
            </a:pPr>
            <a:r>
              <a:rPr lang="en-US" altLang="vi-VN" sz="2400" dirty="0" err="1"/>
              <a:t>Các</a:t>
            </a:r>
            <a:r>
              <a:rPr lang="en-US" altLang="vi-VN" sz="2400" dirty="0"/>
              <a:t> </a:t>
            </a:r>
            <a:r>
              <a:rPr lang="en-US" altLang="vi-VN" sz="2400" dirty="0" err="1"/>
              <a:t>ứng</a:t>
            </a:r>
            <a:r>
              <a:rPr lang="en-US" altLang="vi-VN" sz="2400" dirty="0"/>
              <a:t> </a:t>
            </a:r>
            <a:r>
              <a:rPr lang="en-US" altLang="vi-VN" sz="2400" dirty="0" err="1"/>
              <a:t>dụng</a:t>
            </a:r>
            <a:r>
              <a:rPr lang="en-US" altLang="vi-VN" sz="2400" dirty="0"/>
              <a:t> </a:t>
            </a:r>
            <a:r>
              <a:rPr lang="en-US" altLang="vi-VN" sz="2400" dirty="0" err="1"/>
              <a:t>có</a:t>
            </a:r>
            <a:r>
              <a:rPr lang="en-US" altLang="vi-VN" sz="2400" dirty="0"/>
              <a:t> </a:t>
            </a:r>
            <a:r>
              <a:rPr lang="en-US" altLang="vi-VN" sz="2400" dirty="0" err="1"/>
              <a:t>thể</a:t>
            </a:r>
            <a:r>
              <a:rPr lang="en-US" altLang="vi-VN" sz="2400" dirty="0"/>
              <a:t> </a:t>
            </a:r>
            <a:r>
              <a:rPr lang="en-US" altLang="vi-VN" sz="2400" dirty="0" err="1"/>
              <a:t>được</a:t>
            </a:r>
            <a:r>
              <a:rPr lang="en-US" altLang="vi-VN" sz="2400" dirty="0"/>
              <a:t> </a:t>
            </a:r>
            <a:r>
              <a:rPr lang="en-US" altLang="vi-VN" sz="2400" dirty="0" err="1"/>
              <a:t>tái</a:t>
            </a:r>
            <a:r>
              <a:rPr lang="en-US" altLang="vi-VN" sz="2400" dirty="0"/>
              <a:t> </a:t>
            </a:r>
            <a:r>
              <a:rPr lang="en-US" altLang="vi-VN" sz="2400" dirty="0" err="1"/>
              <a:t>sử</a:t>
            </a:r>
            <a:r>
              <a:rPr lang="en-US" altLang="vi-VN" sz="2400" dirty="0"/>
              <a:t> </a:t>
            </a:r>
            <a:r>
              <a:rPr lang="en-US" altLang="vi-VN" sz="2400" dirty="0" err="1"/>
              <a:t>dụng</a:t>
            </a:r>
            <a:r>
              <a:rPr lang="en-US" altLang="vi-VN" sz="2400" dirty="0"/>
              <a:t> qua </a:t>
            </a:r>
            <a:r>
              <a:rPr lang="en-US" altLang="vi-VN" sz="2400" dirty="0" err="1">
                <a:solidFill>
                  <a:srgbClr val="FF0000"/>
                </a:solidFill>
              </a:rPr>
              <a:t>đóng</a:t>
            </a:r>
            <a:r>
              <a:rPr lang="en-US" altLang="vi-VN" sz="2400" dirty="0">
                <a:solidFill>
                  <a:srgbClr val="FF0000"/>
                </a:solidFill>
              </a:rPr>
              <a:t> </a:t>
            </a:r>
            <a:r>
              <a:rPr lang="en-US" altLang="vi-VN" sz="2400" dirty="0" err="1">
                <a:solidFill>
                  <a:srgbClr val="FF0000"/>
                </a:solidFill>
              </a:rPr>
              <a:t>gói</a:t>
            </a:r>
            <a:r>
              <a:rPr lang="en-US" altLang="vi-VN" sz="2400" dirty="0">
                <a:solidFill>
                  <a:srgbClr val="FF0000"/>
                </a:solidFill>
              </a:rPr>
              <a:t> </a:t>
            </a:r>
            <a:r>
              <a:rPr lang="en-US" altLang="vi-VN" sz="2400" dirty="0" err="1">
                <a:solidFill>
                  <a:srgbClr val="FF0000"/>
                </a:solidFill>
              </a:rPr>
              <a:t>đối</a:t>
            </a:r>
            <a:r>
              <a:rPr lang="en-US" altLang="vi-VN" sz="2400" dirty="0">
                <a:solidFill>
                  <a:srgbClr val="FF0000"/>
                </a:solidFill>
              </a:rPr>
              <a:t> </a:t>
            </a:r>
            <a:r>
              <a:rPr lang="en-US" altLang="vi-VN" sz="2400" dirty="0" err="1">
                <a:solidFill>
                  <a:srgbClr val="FF0000"/>
                </a:solidFill>
              </a:rPr>
              <a:t>tượng</a:t>
            </a:r>
            <a:r>
              <a:rPr lang="en-US" altLang="vi-VN" sz="2400" dirty="0">
                <a:solidFill>
                  <a:srgbClr val="FF0000"/>
                </a:solidFill>
              </a:rPr>
              <a:t> </a:t>
            </a:r>
            <a:r>
              <a:rPr lang="en-US" altLang="vi-VN" sz="2400" dirty="0" err="1">
                <a:solidFill>
                  <a:srgbClr val="FF0000"/>
                </a:solidFill>
              </a:rPr>
              <a:t>bằng</a:t>
            </a:r>
            <a:r>
              <a:rPr lang="en-US" altLang="vi-VN" sz="2400" dirty="0">
                <a:solidFill>
                  <a:srgbClr val="FF0000"/>
                </a:solidFill>
              </a:rPr>
              <a:t> </a:t>
            </a:r>
            <a:r>
              <a:rPr lang="en-US" altLang="vi-VN" sz="2400" dirty="0" err="1">
                <a:solidFill>
                  <a:srgbClr val="FF0000"/>
                </a:solidFill>
              </a:rPr>
              <a:t>các</a:t>
            </a:r>
            <a:r>
              <a:rPr lang="en-US" altLang="vi-VN" sz="2400" dirty="0">
                <a:solidFill>
                  <a:srgbClr val="FF0000"/>
                </a:solidFill>
              </a:rPr>
              <a:t> </a:t>
            </a:r>
            <a:r>
              <a:rPr lang="en-US" altLang="vi-VN" sz="2400" dirty="0" err="1">
                <a:solidFill>
                  <a:srgbClr val="FF0000"/>
                </a:solidFill>
              </a:rPr>
              <a:t>theo</a:t>
            </a:r>
            <a:r>
              <a:rPr lang="en-US" altLang="vi-VN" sz="2400" dirty="0">
                <a:solidFill>
                  <a:srgbClr val="FF0000"/>
                </a:solidFill>
              </a:rPr>
              <a:t> </a:t>
            </a:r>
            <a:r>
              <a:rPr lang="en-US" altLang="vi-VN" sz="2400" dirty="0" err="1" smtClean="0">
                <a:solidFill>
                  <a:srgbClr val="FF0000"/>
                </a:solidFill>
              </a:rPr>
              <a:t>nhiều</a:t>
            </a:r>
            <a:r>
              <a:rPr lang="en-US" altLang="vi-VN" sz="2400" dirty="0" smtClean="0">
                <a:solidFill>
                  <a:srgbClr val="FF0000"/>
                </a:solidFill>
              </a:rPr>
              <a:t> </a:t>
            </a:r>
            <a:r>
              <a:rPr lang="en-US" altLang="vi-VN" sz="2400" dirty="0" err="1" smtClean="0">
                <a:solidFill>
                  <a:srgbClr val="FF0000"/>
                </a:solidFill>
              </a:rPr>
              <a:t>mẫu</a:t>
            </a:r>
            <a:r>
              <a:rPr lang="en-US" altLang="vi-VN" sz="2400" dirty="0" smtClean="0">
                <a:solidFill>
                  <a:srgbClr val="FF0000"/>
                </a:solidFill>
              </a:rPr>
              <a:t> </a:t>
            </a:r>
            <a:r>
              <a:rPr lang="en-US" altLang="vi-VN" sz="2400" dirty="0" err="1" smtClean="0">
                <a:solidFill>
                  <a:srgbClr val="FF0000"/>
                </a:solidFill>
              </a:rPr>
              <a:t>khác</a:t>
            </a:r>
            <a:r>
              <a:rPr lang="en-US" altLang="vi-VN" sz="2400" dirty="0" smtClean="0">
                <a:solidFill>
                  <a:srgbClr val="FF0000"/>
                </a:solidFill>
              </a:rPr>
              <a:t> </a:t>
            </a:r>
            <a:r>
              <a:rPr lang="en-US" altLang="vi-VN" sz="2400" dirty="0" err="1" smtClean="0">
                <a:solidFill>
                  <a:srgbClr val="FF0000"/>
                </a:solidFill>
              </a:rPr>
              <a:t>nhau</a:t>
            </a:r>
            <a:r>
              <a:rPr lang="en-US" altLang="vi-VN" sz="2400" dirty="0" smtClean="0">
                <a:solidFill>
                  <a:srgbClr val="FF0000"/>
                </a:solidFill>
              </a:rPr>
              <a:t>.</a:t>
            </a:r>
            <a:endParaRPr lang="en-US" altLang="vi-VN" sz="2400" dirty="0">
              <a:solidFill>
                <a:srgbClr val="FF0000"/>
              </a:solidFill>
            </a:endParaRPr>
          </a:p>
          <a:p>
            <a:pPr algn="just">
              <a:buFont typeface="Arial" panose="020B0604020202020204" pitchFamily="34" charset="0"/>
              <a:buChar char="•"/>
            </a:pPr>
            <a:r>
              <a:rPr lang="en-US" altLang="vi-VN" sz="2400" dirty="0" err="1"/>
              <a:t>Có</a:t>
            </a:r>
            <a:r>
              <a:rPr lang="en-US" altLang="vi-VN" sz="2400" dirty="0"/>
              <a:t> </a:t>
            </a:r>
            <a:r>
              <a:rPr lang="en-US" altLang="vi-VN" sz="2400" dirty="0" err="1"/>
              <a:t>thể</a:t>
            </a:r>
            <a:r>
              <a:rPr lang="en-US" altLang="vi-VN" sz="2400" dirty="0"/>
              <a:t> </a:t>
            </a:r>
            <a:r>
              <a:rPr lang="en-US" altLang="vi-VN" sz="2400" dirty="0" err="1"/>
              <a:t>cải</a:t>
            </a:r>
            <a:r>
              <a:rPr lang="en-US" altLang="vi-VN" sz="2400" dirty="0"/>
              <a:t> </a:t>
            </a:r>
            <a:r>
              <a:rPr lang="en-US" altLang="vi-VN" sz="2400" dirty="0" err="1"/>
              <a:t>tiến</a:t>
            </a:r>
            <a:r>
              <a:rPr lang="en-US" altLang="vi-VN" sz="2400" dirty="0"/>
              <a:t> </a:t>
            </a:r>
            <a:r>
              <a:rPr lang="en-US" altLang="vi-VN" sz="2400" dirty="0" err="1"/>
              <a:t>dễ</a:t>
            </a:r>
            <a:r>
              <a:rPr lang="en-US" altLang="vi-VN" sz="2400" dirty="0"/>
              <a:t> </a:t>
            </a:r>
            <a:r>
              <a:rPr lang="en-US" altLang="vi-VN" sz="2400" dirty="0" err="1"/>
              <a:t>dàng</a:t>
            </a:r>
            <a:r>
              <a:rPr lang="en-US" altLang="vi-VN" sz="2400" dirty="0"/>
              <a:t> </a:t>
            </a:r>
            <a:r>
              <a:rPr lang="en-US" altLang="vi-VN" sz="2400" dirty="0" err="1"/>
              <a:t>các</a:t>
            </a:r>
            <a:r>
              <a:rPr lang="en-US" altLang="vi-VN" sz="2400" dirty="0"/>
              <a:t> </a:t>
            </a:r>
            <a:r>
              <a:rPr lang="en-US" altLang="vi-VN" sz="2400" dirty="0" err="1" smtClean="0"/>
              <a:t>quy</a:t>
            </a:r>
            <a:r>
              <a:rPr lang="en-US" altLang="vi-VN" sz="2400" dirty="0" smtClean="0"/>
              <a:t> </a:t>
            </a:r>
            <a:r>
              <a:rPr lang="en-US" altLang="vi-VN" sz="2400" dirty="0" err="1"/>
              <a:t>mô</a:t>
            </a:r>
            <a:r>
              <a:rPr lang="en-US" altLang="vi-VN" sz="2400" dirty="0"/>
              <a:t> qua </a:t>
            </a:r>
            <a:r>
              <a:rPr lang="en-US" altLang="vi-VN" sz="2400" dirty="0" err="1"/>
              <a:t>sức</a:t>
            </a:r>
            <a:r>
              <a:rPr lang="en-US" altLang="vi-VN" sz="2400" dirty="0"/>
              <a:t> </a:t>
            </a:r>
            <a:r>
              <a:rPr lang="en-US" altLang="vi-VN" sz="2400" dirty="0" err="1"/>
              <a:t>mạnh</a:t>
            </a:r>
            <a:r>
              <a:rPr lang="en-US" altLang="vi-VN" sz="2400" dirty="0"/>
              <a:t> </a:t>
            </a:r>
            <a:r>
              <a:rPr lang="en-US" altLang="vi-VN" sz="2400" dirty="0" err="1"/>
              <a:t>tiến</a:t>
            </a:r>
            <a:r>
              <a:rPr lang="en-US" altLang="vi-VN" sz="2400" dirty="0"/>
              <a:t> </a:t>
            </a:r>
            <a:r>
              <a:rPr lang="en-US" altLang="vi-VN" sz="2400" dirty="0" err="1"/>
              <a:t>trình</a:t>
            </a:r>
            <a:r>
              <a:rPr lang="en-US" altLang="vi-VN" sz="2400" dirty="0"/>
              <a:t> </a:t>
            </a:r>
            <a:r>
              <a:rPr lang="en-US" altLang="vi-VN" sz="2400" dirty="0" err="1"/>
              <a:t>phân</a:t>
            </a:r>
            <a:r>
              <a:rPr lang="en-US" altLang="vi-VN" sz="2400" dirty="0"/>
              <a:t> </a:t>
            </a:r>
            <a:r>
              <a:rPr lang="en-US" altLang="vi-VN" sz="2400" dirty="0" err="1"/>
              <a:t>ra</a:t>
            </a:r>
            <a:r>
              <a:rPr lang="en-US" altLang="vi-VN" sz="2400" dirty="0"/>
              <a:t> </a:t>
            </a:r>
            <a:r>
              <a:rPr lang="en-US" altLang="vi-VN" sz="2400" dirty="0" err="1"/>
              <a:t>bên</a:t>
            </a:r>
            <a:r>
              <a:rPr lang="en-US" altLang="vi-VN" sz="2400" dirty="0"/>
              <a:t> </a:t>
            </a:r>
            <a:r>
              <a:rPr lang="en-US" altLang="vi-VN" sz="2400" dirty="0" err="1"/>
              <a:t>ngoài</a:t>
            </a:r>
            <a:r>
              <a:rPr lang="en-US" altLang="vi-VN" sz="2400" dirty="0"/>
              <a:t> </a:t>
            </a:r>
            <a:r>
              <a:rPr lang="en-US" altLang="vi-VN" sz="2400" dirty="0" err="1"/>
              <a:t>hệ</a:t>
            </a:r>
            <a:r>
              <a:rPr lang="en-US" altLang="vi-VN" sz="2400" dirty="0"/>
              <a:t> </a:t>
            </a:r>
            <a:r>
              <a:rPr lang="en-US" altLang="vi-VN" sz="2400" dirty="0" err="1"/>
              <a:t>thống</a:t>
            </a:r>
            <a:r>
              <a:rPr lang="en-US" altLang="vi-VN" sz="2400" dirty="0"/>
              <a:t> </a:t>
            </a:r>
            <a:r>
              <a:rPr lang="en-US" altLang="vi-VN" sz="2400" dirty="0" err="1"/>
              <a:t>mạng</a:t>
            </a:r>
            <a:r>
              <a:rPr lang="en-US" altLang="vi-VN" sz="2400" dirty="0"/>
              <a:t> Server</a:t>
            </a:r>
            <a:r>
              <a:rPr lang="en-US" altLang="vi-VN" sz="2400" dirty="0" smtClean="0"/>
              <a:t>. (</a:t>
            </a:r>
            <a:r>
              <a:rPr lang="en-US" altLang="vi-VN" sz="2400" dirty="0" err="1" smtClean="0"/>
              <a:t>dễ</a:t>
            </a:r>
            <a:r>
              <a:rPr lang="en-US" altLang="vi-VN" sz="2400" dirty="0" smtClean="0"/>
              <a:t> </a:t>
            </a:r>
            <a:r>
              <a:rPr lang="en-US" altLang="vi-VN" sz="2400" dirty="0" err="1" smtClean="0"/>
              <a:t>dàng</a:t>
            </a:r>
            <a:r>
              <a:rPr lang="en-US" altLang="vi-VN" sz="2400" dirty="0" smtClean="0"/>
              <a:t> </a:t>
            </a:r>
            <a:r>
              <a:rPr lang="en-US" altLang="vi-VN" sz="2400" dirty="0" err="1" smtClean="0"/>
              <a:t>liên</a:t>
            </a:r>
            <a:r>
              <a:rPr lang="en-US" altLang="vi-VN" sz="2400" dirty="0" smtClean="0"/>
              <a:t> </a:t>
            </a:r>
            <a:r>
              <a:rPr lang="en-US" altLang="vi-VN" sz="2400" dirty="0" err="1" smtClean="0"/>
              <a:t>kết</a:t>
            </a:r>
            <a:r>
              <a:rPr lang="en-US" altLang="vi-VN" sz="2400" dirty="0" smtClean="0"/>
              <a:t> </a:t>
            </a:r>
            <a:r>
              <a:rPr lang="en-US" altLang="vi-VN" sz="2400" dirty="0" err="1" smtClean="0"/>
              <a:t>với</a:t>
            </a:r>
            <a:r>
              <a:rPr lang="en-US" altLang="vi-VN" sz="2400" dirty="0" smtClean="0"/>
              <a:t> </a:t>
            </a:r>
            <a:r>
              <a:rPr lang="en-US" altLang="vi-VN" sz="2400" dirty="0" err="1" smtClean="0"/>
              <a:t>các</a:t>
            </a:r>
            <a:r>
              <a:rPr lang="en-US" altLang="vi-VN" sz="2400" dirty="0" smtClean="0"/>
              <a:t> Server </a:t>
            </a:r>
            <a:r>
              <a:rPr lang="en-US" altLang="vi-VN" sz="2400" dirty="0" err="1" smtClean="0"/>
              <a:t>bên</a:t>
            </a:r>
            <a:r>
              <a:rPr lang="en-US" altLang="vi-VN" sz="2400" dirty="0" smtClean="0"/>
              <a:t> </a:t>
            </a:r>
            <a:r>
              <a:rPr lang="en-US" altLang="vi-VN" sz="2400" dirty="0" err="1" smtClean="0"/>
              <a:t>ngoài</a:t>
            </a:r>
            <a:r>
              <a:rPr lang="en-US" altLang="vi-VN" sz="2400" dirty="0" smtClean="0"/>
              <a:t> </a:t>
            </a:r>
            <a:r>
              <a:rPr lang="en-US" altLang="vi-VN" sz="2400" dirty="0" err="1" smtClean="0"/>
              <a:t>mạng</a:t>
            </a:r>
            <a:r>
              <a:rPr lang="en-US" altLang="vi-VN" sz="2400" dirty="0" smtClean="0"/>
              <a:t> </a:t>
            </a:r>
            <a:r>
              <a:rPr lang="en-US" altLang="vi-VN" sz="2400" dirty="0" err="1" smtClean="0"/>
              <a:t>để</a:t>
            </a:r>
            <a:r>
              <a:rPr lang="en-US" altLang="vi-VN" sz="2400" dirty="0" smtClean="0"/>
              <a:t> </a:t>
            </a:r>
            <a:r>
              <a:rPr lang="en-US" altLang="vi-VN" sz="2400" dirty="0" err="1" smtClean="0"/>
              <a:t>tăng</a:t>
            </a:r>
            <a:r>
              <a:rPr lang="en-US" altLang="vi-VN" sz="2400" dirty="0" smtClean="0"/>
              <a:t> </a:t>
            </a:r>
            <a:r>
              <a:rPr lang="en-US" altLang="vi-VN" sz="2400" dirty="0" err="1" smtClean="0"/>
              <a:t>tốc</a:t>
            </a:r>
            <a:r>
              <a:rPr lang="en-US" altLang="vi-VN" sz="2400" dirty="0" smtClean="0"/>
              <a:t> </a:t>
            </a:r>
            <a:r>
              <a:rPr lang="en-US" altLang="vi-VN" sz="2400" dirty="0" err="1" smtClean="0"/>
              <a:t>độ</a:t>
            </a:r>
            <a:r>
              <a:rPr lang="en-US" altLang="vi-VN" sz="2400" dirty="0" smtClean="0"/>
              <a:t> </a:t>
            </a:r>
            <a:r>
              <a:rPr lang="en-US" altLang="vi-VN" sz="2400" dirty="0" err="1" smtClean="0"/>
              <a:t>tính</a:t>
            </a:r>
            <a:r>
              <a:rPr lang="en-US" altLang="vi-VN" sz="2400" dirty="0" smtClean="0"/>
              <a:t> </a:t>
            </a:r>
            <a:r>
              <a:rPr lang="en-US" altLang="vi-VN" sz="2400" dirty="0" err="1" smtClean="0"/>
              <a:t>toán</a:t>
            </a:r>
            <a:r>
              <a:rPr lang="en-US" altLang="vi-VN" sz="2400" dirty="0" smtClean="0"/>
              <a:t>)</a:t>
            </a:r>
          </a:p>
          <a:p>
            <a:pPr marL="0" indent="0" algn="just"/>
            <a:r>
              <a:rPr lang="en-US" altLang="vi-VN" sz="2400" dirty="0" smtClean="0">
                <a:sym typeface="Wingdings" panose="05000000000000000000" pitchFamily="2" charset="2"/>
              </a:rPr>
              <a:t> </a:t>
            </a:r>
            <a:r>
              <a:rPr lang="en-US" altLang="vi-VN" sz="2400" dirty="0" err="1" smtClean="0">
                <a:sym typeface="Wingdings" panose="05000000000000000000" pitchFamily="2" charset="2"/>
              </a:rPr>
              <a:t>Hầu</a:t>
            </a:r>
            <a:r>
              <a:rPr lang="en-US" altLang="vi-VN" sz="2400" dirty="0" smtClean="0">
                <a:sym typeface="Wingdings" panose="05000000000000000000" pitchFamily="2" charset="2"/>
              </a:rPr>
              <a:t> </a:t>
            </a:r>
            <a:r>
              <a:rPr lang="en-US" altLang="vi-VN" sz="2400" dirty="0" err="1" smtClean="0">
                <a:sym typeface="Wingdings" panose="05000000000000000000" pitchFamily="2" charset="2"/>
              </a:rPr>
              <a:t>hết</a:t>
            </a:r>
            <a:r>
              <a:rPr lang="en-US" altLang="vi-VN" sz="2400" dirty="0" smtClean="0">
                <a:sym typeface="Wingdings" panose="05000000000000000000" pitchFamily="2" charset="2"/>
              </a:rPr>
              <a:t> </a:t>
            </a:r>
            <a:r>
              <a:rPr lang="en-US" altLang="vi-VN" sz="2400" dirty="0" err="1" smtClean="0">
                <a:sym typeface="Wingdings" panose="05000000000000000000" pitchFamily="2" charset="2"/>
              </a:rPr>
              <a:t>các</a:t>
            </a:r>
            <a:r>
              <a:rPr lang="en-US" altLang="vi-VN" sz="2400" dirty="0" smtClean="0">
                <a:sym typeface="Wingdings" panose="05000000000000000000" pitchFamily="2" charset="2"/>
              </a:rPr>
              <a:t> </a:t>
            </a:r>
            <a:r>
              <a:rPr lang="en-US" altLang="vi-VN" sz="2400" dirty="0" err="1" smtClean="0">
                <a:sym typeface="Wingdings" panose="05000000000000000000" pitchFamily="2" charset="2"/>
              </a:rPr>
              <a:t>ứng</a:t>
            </a:r>
            <a:r>
              <a:rPr lang="en-US" altLang="vi-VN" sz="2400" dirty="0" smtClean="0">
                <a:sym typeface="Wingdings" panose="05000000000000000000" pitchFamily="2" charset="2"/>
              </a:rPr>
              <a:t> </a:t>
            </a:r>
            <a:r>
              <a:rPr lang="en-US" altLang="vi-VN" sz="2400" dirty="0" err="1" smtClean="0">
                <a:sym typeface="Wingdings" panose="05000000000000000000" pitchFamily="2" charset="2"/>
              </a:rPr>
              <a:t>dụng</a:t>
            </a:r>
            <a:r>
              <a:rPr lang="en-US" altLang="vi-VN" sz="2400" dirty="0" smtClean="0">
                <a:sym typeface="Wingdings" panose="05000000000000000000" pitchFamily="2" charset="2"/>
              </a:rPr>
              <a:t> </a:t>
            </a:r>
            <a:r>
              <a:rPr lang="en-US" altLang="vi-VN" sz="2400" dirty="0" err="1" smtClean="0">
                <a:sym typeface="Wingdings" panose="05000000000000000000" pitchFamily="2" charset="2"/>
              </a:rPr>
              <a:t>lớn</a:t>
            </a:r>
            <a:r>
              <a:rPr lang="en-US" altLang="vi-VN" sz="2400" dirty="0" smtClean="0">
                <a:sym typeface="Wingdings" panose="05000000000000000000" pitchFamily="2" charset="2"/>
              </a:rPr>
              <a:t> </a:t>
            </a:r>
            <a:r>
              <a:rPr lang="en-US" altLang="vi-VN" sz="2400" dirty="0" err="1" smtClean="0">
                <a:sym typeface="Wingdings" panose="05000000000000000000" pitchFamily="2" charset="2"/>
              </a:rPr>
              <a:t>ngày</a:t>
            </a:r>
            <a:r>
              <a:rPr lang="en-US" altLang="vi-VN" sz="2400" dirty="0" smtClean="0">
                <a:sym typeface="Wingdings" panose="05000000000000000000" pitchFamily="2" charset="2"/>
              </a:rPr>
              <a:t> nay </a:t>
            </a:r>
            <a:r>
              <a:rPr lang="en-US" altLang="vi-VN" sz="2400" dirty="0" err="1" smtClean="0">
                <a:sym typeface="Wingdings" panose="05000000000000000000" pitchFamily="2" charset="2"/>
              </a:rPr>
              <a:t>đều</a:t>
            </a:r>
            <a:r>
              <a:rPr lang="en-US" altLang="vi-VN" sz="2400" dirty="0" smtClean="0">
                <a:sym typeface="Wingdings" panose="05000000000000000000" pitchFamily="2" charset="2"/>
              </a:rPr>
              <a:t> </a:t>
            </a:r>
            <a:r>
              <a:rPr lang="en-US" altLang="vi-VN" sz="2400" dirty="0" err="1" smtClean="0">
                <a:sym typeface="Wingdings" panose="05000000000000000000" pitchFamily="2" charset="2"/>
              </a:rPr>
              <a:t>phát</a:t>
            </a:r>
            <a:r>
              <a:rPr lang="en-US" altLang="vi-VN" sz="2400" dirty="0" smtClean="0">
                <a:sym typeface="Wingdings" panose="05000000000000000000" pitchFamily="2" charset="2"/>
              </a:rPr>
              <a:t> </a:t>
            </a:r>
            <a:r>
              <a:rPr lang="en-US" altLang="vi-VN" sz="2400" dirty="0" err="1" smtClean="0">
                <a:sym typeface="Wingdings" panose="05000000000000000000" pitchFamily="2" charset="2"/>
              </a:rPr>
              <a:t>triển</a:t>
            </a:r>
            <a:r>
              <a:rPr lang="en-US" altLang="vi-VN" sz="2400" dirty="0" smtClean="0">
                <a:sym typeface="Wingdings" panose="05000000000000000000" pitchFamily="2" charset="2"/>
              </a:rPr>
              <a:t> </a:t>
            </a:r>
            <a:r>
              <a:rPr lang="en-US" altLang="vi-VN" sz="2400" dirty="0" err="1" smtClean="0">
                <a:sym typeface="Wingdings" panose="05000000000000000000" pitchFamily="2" charset="2"/>
              </a:rPr>
              <a:t>trên</a:t>
            </a:r>
            <a:r>
              <a:rPr lang="en-US" altLang="vi-VN" sz="2400" dirty="0" smtClean="0">
                <a:sym typeface="Wingdings" panose="05000000000000000000" pitchFamily="2" charset="2"/>
              </a:rPr>
              <a:t> </a:t>
            </a:r>
            <a:r>
              <a:rPr lang="en-US" altLang="vi-VN" sz="2400" dirty="0" err="1" smtClean="0">
                <a:sym typeface="Wingdings" panose="05000000000000000000" pitchFamily="2" charset="2"/>
              </a:rPr>
              <a:t>mô</a:t>
            </a:r>
            <a:r>
              <a:rPr lang="en-US" altLang="vi-VN" sz="2400" dirty="0" smtClean="0">
                <a:sym typeface="Wingdings" panose="05000000000000000000" pitchFamily="2" charset="2"/>
              </a:rPr>
              <a:t> </a:t>
            </a:r>
            <a:r>
              <a:rPr lang="en-US" altLang="vi-VN" sz="2400" dirty="0" err="1" smtClean="0">
                <a:sym typeface="Wingdings" panose="05000000000000000000" pitchFamily="2" charset="2"/>
              </a:rPr>
              <a:t>hình</a:t>
            </a:r>
            <a:r>
              <a:rPr lang="en-US" altLang="vi-VN" sz="2400" dirty="0" smtClean="0">
                <a:sym typeface="Wingdings" panose="05000000000000000000" pitchFamily="2" charset="2"/>
              </a:rPr>
              <a:t> </a:t>
            </a:r>
            <a:r>
              <a:rPr lang="en-US" altLang="vi-VN" sz="2400" dirty="0" err="1" smtClean="0">
                <a:sym typeface="Wingdings" panose="05000000000000000000" pitchFamily="2" charset="2"/>
              </a:rPr>
              <a:t>phân</a:t>
            </a:r>
            <a:r>
              <a:rPr lang="en-US" altLang="vi-VN" sz="2400" dirty="0" smtClean="0">
                <a:sym typeface="Wingdings" panose="05000000000000000000" pitchFamily="2" charset="2"/>
              </a:rPr>
              <a:t> </a:t>
            </a:r>
            <a:r>
              <a:rPr lang="en-US" altLang="vi-VN" sz="2400" dirty="0" err="1" smtClean="0">
                <a:sym typeface="Wingdings" panose="05000000000000000000" pitchFamily="2" charset="2"/>
              </a:rPr>
              <a:t>tán</a:t>
            </a:r>
            <a:endParaRPr lang="en-US" altLang="vi-VN" sz="2400" dirty="0"/>
          </a:p>
        </p:txBody>
      </p:sp>
      <p:sp>
        <p:nvSpPr>
          <p:cNvPr id="7172"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GIỚI THIỆU</a:t>
            </a:r>
          </a:p>
        </p:txBody>
      </p:sp>
      <p:sp>
        <p:nvSpPr>
          <p:cNvPr id="7173" name="Rectangle 1"/>
          <p:cNvSpPr>
            <a:spLocks noChangeArrowheads="1"/>
          </p:cNvSpPr>
          <p:nvPr/>
        </p:nvSpPr>
        <p:spPr bwMode="auto">
          <a:xfrm>
            <a:off x="3175" y="1062038"/>
            <a:ext cx="6016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400" b="1">
                <a:solidFill>
                  <a:srgbClr val="C00000"/>
                </a:solidFill>
              </a:rPr>
              <a:t>Lợi ích của mô hình phân tán đối tượng</a:t>
            </a:r>
            <a:endParaRPr lang="en-US" altLang="vi-VN" sz="2400">
              <a:solidFill>
                <a:srgbClr val="C00000"/>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ChangeArrowheads="1"/>
          </p:cNvSpPr>
          <p:nvPr/>
        </p:nvSpPr>
        <p:spPr bwMode="auto">
          <a:xfrm>
            <a:off x="381000" y="1549400"/>
            <a:ext cx="8229600" cy="408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buFont typeface="Arial" panose="020B0604020202020204" pitchFamily="34" charset="0"/>
              <a:buChar char="•"/>
            </a:pPr>
            <a:r>
              <a:rPr lang="en-US" altLang="vi-VN" sz="2400">
                <a:ea typeface="ＭＳ Ｐゴシック" panose="020B0600070205080204" pitchFamily="34" charset="-128"/>
              </a:rPr>
              <a:t> Phương thức hoạt động</a:t>
            </a:r>
            <a:endParaRPr lang="vi-VN" altLang="vi-VN" sz="2400"/>
          </a:p>
        </p:txBody>
      </p:sp>
      <p:pic>
        <p:nvPicPr>
          <p:cNvPr id="59395"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59397"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Microsoft DCOM</a:t>
            </a:r>
          </a:p>
        </p:txBody>
      </p:sp>
      <p:sp>
        <p:nvSpPr>
          <p:cNvPr id="59398"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  - Thế hệ 2</a:t>
            </a:r>
          </a:p>
        </p:txBody>
      </p:sp>
      <p:pic>
        <p:nvPicPr>
          <p:cNvPr id="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905000"/>
            <a:ext cx="6635750"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381000" y="1549400"/>
            <a:ext cx="8229600" cy="408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4625" indent="-174625" algn="l" eaLnBrk="1" hangingPunct="1">
              <a:buFont typeface="Arial" pitchFamily="34" charset="0"/>
              <a:buChar char="•"/>
              <a:defRPr/>
            </a:pPr>
            <a:r>
              <a:rPr lang="en-US" sz="2400">
                <a:latin typeface="Arial" charset="0"/>
                <a:ea typeface="ＭＳ Ｐゴシック" pitchFamily="34" charset="-128"/>
              </a:rPr>
              <a:t> </a:t>
            </a:r>
            <a:r>
              <a:rPr lang="en-US" sz="2400" b="1">
                <a:latin typeface="Arial" charset="0"/>
                <a:ea typeface="ＭＳ Ｐゴシック" pitchFamily="34" charset="-128"/>
              </a:rPr>
              <a:t>Activation on server</a:t>
            </a:r>
          </a:p>
          <a:p>
            <a:pPr algn="l" eaLnBrk="1" hangingPunct="1">
              <a:defRPr/>
            </a:pPr>
            <a:r>
              <a:rPr lang="en-US" sz="2400">
                <a:latin typeface="Arial" charset="0"/>
                <a:ea typeface="ＭＳ Ｐゴシック" pitchFamily="34" charset="-128"/>
              </a:rPr>
              <a:t>   - </a:t>
            </a:r>
            <a:r>
              <a:rPr lang="en-US" sz="2400" b="1">
                <a:solidFill>
                  <a:schemeClr val="folHlink"/>
                </a:solidFill>
                <a:latin typeface="Arial" charset="0"/>
                <a:ea typeface="ＭＳ Ｐゴシック" pitchFamily="34" charset="-128"/>
              </a:rPr>
              <a:t>Service Control Manager </a:t>
            </a:r>
            <a:r>
              <a:rPr lang="en-US" sz="2400">
                <a:latin typeface="Arial" charset="0"/>
                <a:ea typeface="ＭＳ Ｐゴシック" pitchFamily="34" charset="-128"/>
              </a:rPr>
              <a:t>(SCM, một phần của thư viện COM)   </a:t>
            </a:r>
          </a:p>
          <a:p>
            <a:pPr algn="l" eaLnBrk="1" hangingPunct="1">
              <a:defRPr/>
            </a:pPr>
            <a:r>
              <a:rPr lang="en-US" sz="2400">
                <a:latin typeface="Arial" charset="0"/>
                <a:ea typeface="ＭＳ Ｐゴシック" pitchFamily="34" charset="-128"/>
              </a:rPr>
              <a:t>      + Kết nối đến máy chủ SCM</a:t>
            </a:r>
          </a:p>
          <a:p>
            <a:pPr lvl="1" algn="l" eaLnBrk="1" hangingPunct="1">
              <a:defRPr/>
            </a:pPr>
            <a:r>
              <a:rPr lang="en-US" sz="2400">
                <a:latin typeface="Arial" charset="0"/>
                <a:ea typeface="ＭＳ Ｐゴシック" pitchFamily="34" charset="-128"/>
              </a:rPr>
              <a:t> +Yêu cầu tạo ra các đối tượng trên máy chủ</a:t>
            </a:r>
            <a:endParaRPr lang="en-US" sz="2400" b="1">
              <a:latin typeface="Arial" charset="0"/>
              <a:ea typeface="ＭＳ Ｐゴシック" pitchFamily="34" charset="-128"/>
            </a:endParaRPr>
          </a:p>
          <a:p>
            <a:pPr algn="l" eaLnBrk="1" hangingPunct="1">
              <a:defRPr/>
            </a:pPr>
            <a:r>
              <a:rPr lang="en-US" sz="2400" b="1">
                <a:solidFill>
                  <a:schemeClr val="folHlink"/>
                </a:solidFill>
                <a:latin typeface="Arial" charset="0"/>
                <a:ea typeface="ＭＳ Ｐゴシック" pitchFamily="34" charset="-128"/>
              </a:rPr>
              <a:t>   - Surrogate process</a:t>
            </a:r>
            <a:r>
              <a:rPr lang="en-US" sz="2400">
                <a:latin typeface="Arial" charset="0"/>
                <a:ea typeface="ＭＳ Ｐゴシック" pitchFamily="34" charset="-128"/>
              </a:rPr>
              <a:t> chạy trên các thành phần</a:t>
            </a:r>
          </a:p>
          <a:p>
            <a:pPr lvl="1" algn="l" eaLnBrk="1" hangingPunct="1">
              <a:defRPr/>
            </a:pPr>
            <a:r>
              <a:rPr lang="en-US" sz="2400">
                <a:latin typeface="Arial" charset="0"/>
                <a:ea typeface="ＭＳ Ｐゴシック" pitchFamily="34" charset="-128"/>
              </a:rPr>
              <a:t> +Load các thành phần và chạy chúng</a:t>
            </a:r>
          </a:p>
          <a:p>
            <a:pPr algn="l" eaLnBrk="1" hangingPunct="1">
              <a:defRPr/>
            </a:pPr>
            <a:r>
              <a:rPr lang="en-US" sz="2400">
                <a:latin typeface="Arial" charset="0"/>
                <a:ea typeface="ＭＳ Ｐゴシック" pitchFamily="34" charset="-128"/>
              </a:rPr>
              <a:t>   - Có thể xử lý đồng thời nhiều  Client</a:t>
            </a:r>
          </a:p>
          <a:p>
            <a:pPr algn="l">
              <a:defRPr/>
            </a:pPr>
            <a:endParaRPr lang="en-US" sz="2400"/>
          </a:p>
          <a:p>
            <a:pPr algn="l">
              <a:defRPr/>
            </a:pPr>
            <a:endParaRPr lang="en-US" sz="2400"/>
          </a:p>
          <a:p>
            <a:pPr marL="342900" indent="-342900" algn="just">
              <a:buFont typeface="Arial" pitchFamily="34" charset="0"/>
              <a:buChar char="•"/>
              <a:defRPr/>
            </a:pPr>
            <a:endParaRPr lang="vi-VN" sz="2400"/>
          </a:p>
        </p:txBody>
      </p:sp>
      <p:pic>
        <p:nvPicPr>
          <p:cNvPr id="60419"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0"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60421"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Microsoft DCOM</a:t>
            </a:r>
          </a:p>
        </p:txBody>
      </p:sp>
      <p:sp>
        <p:nvSpPr>
          <p:cNvPr id="60422"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  - Thế hệ 2</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381000" y="1549400"/>
            <a:ext cx="8229600"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4625" indent="-174625" algn="l" eaLnBrk="1" hangingPunct="1">
              <a:buFont typeface="Arial" pitchFamily="34" charset="0"/>
              <a:buChar char="•"/>
              <a:defRPr/>
            </a:pPr>
            <a:r>
              <a:rPr lang="en-US" sz="2400" b="1">
                <a:latin typeface="Arial" charset="0"/>
                <a:ea typeface="ＭＳ Ｐゴシック" pitchFamily="34" charset="-128"/>
              </a:rPr>
              <a:t>Truyền dữ liệu và chức năng triệu gọi</a:t>
            </a:r>
          </a:p>
          <a:p>
            <a:pPr algn="l" eaLnBrk="1" hangingPunct="1">
              <a:defRPr/>
            </a:pPr>
            <a:r>
              <a:rPr lang="en-US" sz="2400">
                <a:latin typeface="Arial" charset="0"/>
                <a:ea typeface="ＭＳ Ｐゴシック" pitchFamily="34" charset="-128"/>
              </a:rPr>
              <a:t>   - Object RPC (</a:t>
            </a:r>
            <a:r>
              <a:rPr lang="en-US" sz="2400" b="1">
                <a:solidFill>
                  <a:schemeClr val="folHlink"/>
                </a:solidFill>
                <a:latin typeface="Arial" charset="0"/>
                <a:ea typeface="ＭＳ Ｐゴシック" pitchFamily="34" charset="-128"/>
              </a:rPr>
              <a:t>ORPC</a:t>
            </a:r>
            <a:r>
              <a:rPr lang="en-US" sz="2400">
                <a:latin typeface="Arial" charset="0"/>
                <a:ea typeface="ＭＳ Ｐゴシック" pitchFamily="34" charset="-128"/>
              </a:rPr>
              <a:t>)</a:t>
            </a:r>
          </a:p>
          <a:p>
            <a:pPr algn="l" eaLnBrk="1" hangingPunct="1">
              <a:defRPr/>
            </a:pPr>
            <a:r>
              <a:rPr lang="en-US" sz="2400" b="1">
                <a:solidFill>
                  <a:schemeClr val="folHlink"/>
                </a:solidFill>
                <a:latin typeface="Arial" charset="0"/>
                <a:ea typeface="ＭＳ Ｐゴシック" pitchFamily="34" charset="-128"/>
              </a:rPr>
              <a:t>   - </a:t>
            </a:r>
            <a:r>
              <a:rPr lang="en-US" sz="2400">
                <a:latin typeface="Arial" charset="0"/>
                <a:ea typeface="ＭＳ Ｐゴシック" pitchFamily="34" charset="-128"/>
              </a:rPr>
              <a:t>Mở rộng của giao thức DCE RPC</a:t>
            </a:r>
          </a:p>
          <a:p>
            <a:pPr lvl="1" algn="l" eaLnBrk="1" hangingPunct="1">
              <a:defRPr/>
            </a:pPr>
            <a:r>
              <a:rPr lang="en-US" sz="2400">
                <a:latin typeface="Arial" charset="0"/>
                <a:ea typeface="ＭＳ Ｐゴシック" pitchFamily="34" charset="-128"/>
              </a:rPr>
              <a:t> +Load các thành phần và chạy chúng</a:t>
            </a:r>
          </a:p>
          <a:p>
            <a:pPr algn="l" eaLnBrk="1" hangingPunct="1">
              <a:defRPr/>
            </a:pPr>
            <a:r>
              <a:rPr lang="en-US" sz="2400">
                <a:latin typeface="Arial" charset="0"/>
                <a:ea typeface="ＭＳ Ｐゴシック" pitchFamily="34" charset="-128"/>
              </a:rPr>
              <a:t>   - Có thể xử lý đồng thời nhiều  Client</a:t>
            </a:r>
          </a:p>
          <a:p>
            <a:pPr algn="l" eaLnBrk="1" hangingPunct="1">
              <a:defRPr/>
            </a:pPr>
            <a:r>
              <a:rPr lang="en-US" sz="2400">
                <a:latin typeface="Arial" charset="0"/>
                <a:ea typeface="ＭＳ Ｐゴシック" pitchFamily="34" charset="-128"/>
              </a:rPr>
              <a:t>   - Tiêu chuẩn hóa gói DCE RPC và mở rộng thêm</a:t>
            </a:r>
          </a:p>
          <a:p>
            <a:pPr algn="l">
              <a:defRPr/>
            </a:pPr>
            <a:r>
              <a:rPr lang="en-US" sz="2400"/>
              <a:t>     + </a:t>
            </a:r>
            <a:r>
              <a:rPr lang="en-US" sz="2400" b="1">
                <a:solidFill>
                  <a:schemeClr val="folHlink"/>
                </a:solidFill>
                <a:latin typeface="Arial" charset="0"/>
                <a:ea typeface="ＭＳ Ｐゴシック" pitchFamily="34" charset="-128"/>
              </a:rPr>
              <a:t>Interface pointer identifier</a:t>
            </a:r>
            <a:r>
              <a:rPr lang="en-US" sz="2400">
                <a:latin typeface="Arial" charset="0"/>
                <a:ea typeface="ＭＳ Ｐゴシック" pitchFamily="34" charset="-128"/>
              </a:rPr>
              <a:t> (IPID)</a:t>
            </a:r>
          </a:p>
          <a:p>
            <a:pPr marL="968375" indent="-342900" algn="l">
              <a:buFont typeface="Wingdings" pitchFamily="2" charset="2"/>
              <a:buChar char="ü"/>
              <a:defRPr/>
            </a:pPr>
            <a:r>
              <a:rPr lang="en-US" sz="2400">
                <a:latin typeface="Arial" charset="0"/>
                <a:ea typeface="ＭＳ Ｐゴシック" pitchFamily="34" charset="-128"/>
              </a:rPr>
              <a:t>Xác định giao diện và đối tượng mà cuộc gọi sẽ được xử lý </a:t>
            </a:r>
          </a:p>
          <a:p>
            <a:pPr marL="968375" indent="-342900" algn="l">
              <a:buFont typeface="Wingdings" pitchFamily="2" charset="2"/>
              <a:buChar char="ü"/>
              <a:defRPr/>
            </a:pPr>
            <a:r>
              <a:rPr lang="vi-VN" sz="2400">
                <a:latin typeface="Arial" charset="0"/>
                <a:ea typeface="ＭＳ Ｐゴシック" pitchFamily="34" charset="-128"/>
              </a:rPr>
              <a:t>vượt qua các tham chiếu đối tượng từ xa </a:t>
            </a:r>
            <a:r>
              <a:rPr lang="en-US" sz="2400">
                <a:latin typeface="Arial" charset="0"/>
                <a:ea typeface="ＭＳ Ｐゴシック" pitchFamily="34" charset="-128"/>
              </a:rPr>
              <a:t>	</a:t>
            </a:r>
          </a:p>
          <a:p>
            <a:pPr algn="l">
              <a:defRPr/>
            </a:pPr>
            <a:r>
              <a:rPr lang="en-US" sz="2400">
                <a:ea typeface="ＭＳ Ｐゴシック" pitchFamily="34" charset="-128"/>
              </a:rPr>
              <a:t>     + Mở rộng thông tin và phiên bản</a:t>
            </a:r>
            <a:endParaRPr lang="en-US" sz="2400"/>
          </a:p>
          <a:p>
            <a:pPr marL="342900" indent="-342900" algn="just">
              <a:buFont typeface="Arial" pitchFamily="34" charset="0"/>
              <a:buChar char="•"/>
              <a:defRPr/>
            </a:pPr>
            <a:endParaRPr lang="vi-VN" sz="2400"/>
          </a:p>
        </p:txBody>
      </p:sp>
      <p:pic>
        <p:nvPicPr>
          <p:cNvPr id="61443"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61445"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Microsoft DCOM</a:t>
            </a:r>
          </a:p>
        </p:txBody>
      </p:sp>
      <p:sp>
        <p:nvSpPr>
          <p:cNvPr id="61446"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  - Thế hệ 2</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381000" y="1549400"/>
            <a:ext cx="8229600"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4625" indent="-174625" algn="l" eaLnBrk="1" hangingPunct="1">
              <a:buFont typeface="Arial" pitchFamily="34" charset="0"/>
              <a:buChar char="•"/>
              <a:defRPr/>
            </a:pPr>
            <a:r>
              <a:rPr lang="en-US" sz="2400" b="1">
                <a:latin typeface="Arial" charset="0"/>
                <a:ea typeface="ＭＳ Ｐゴシック" pitchFamily="34" charset="-128"/>
              </a:rPr>
              <a:t>Cơ chế Marshaling</a:t>
            </a:r>
          </a:p>
          <a:p>
            <a:pPr algn="l" eaLnBrk="1" hangingPunct="1">
              <a:defRPr/>
            </a:pPr>
            <a:r>
              <a:rPr lang="en-US" sz="2400">
                <a:latin typeface="Arial" charset="0"/>
                <a:ea typeface="ＭＳ Ｐゴシック" pitchFamily="34" charset="-128"/>
              </a:rPr>
              <a:t>   - Sử dụng </a:t>
            </a:r>
            <a:r>
              <a:rPr lang="en-US" sz="2400" b="1">
                <a:solidFill>
                  <a:schemeClr val="accent2"/>
                </a:solidFill>
                <a:latin typeface="Arial" charset="0"/>
                <a:ea typeface="ＭＳ Ｐゴシック" pitchFamily="34" charset="-128"/>
              </a:rPr>
              <a:t>NDR</a:t>
            </a:r>
            <a:r>
              <a:rPr lang="en-US" sz="2400">
                <a:latin typeface="Arial" charset="0"/>
                <a:ea typeface="ＭＳ Ｐゴシック" pitchFamily="34" charset="-128"/>
              </a:rPr>
              <a:t> (Network Data Representation) của DCE RPC</a:t>
            </a:r>
          </a:p>
          <a:p>
            <a:pPr algn="l" eaLnBrk="1" hangingPunct="1">
              <a:defRPr/>
            </a:pPr>
            <a:r>
              <a:rPr lang="en-US" sz="2400">
                <a:latin typeface="Arial" charset="0"/>
                <a:ea typeface="ＭＳ Ｐゴシック" pitchFamily="34" charset="-128"/>
              </a:rPr>
              <a:t>     + Một kiểu dữ liệu mới: Giới thiệu một giao diện marshaled mới </a:t>
            </a:r>
          </a:p>
          <a:p>
            <a:pPr algn="just">
              <a:defRPr/>
            </a:pPr>
            <a:endParaRPr lang="vi-VN" sz="2400"/>
          </a:p>
        </p:txBody>
      </p:sp>
      <p:pic>
        <p:nvPicPr>
          <p:cNvPr id="62467"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8"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62469"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Microsoft DCOM</a:t>
            </a:r>
          </a:p>
        </p:txBody>
      </p:sp>
      <p:sp>
        <p:nvSpPr>
          <p:cNvPr id="62470"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  - Thế hệ 2</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381000" y="1549400"/>
            <a:ext cx="8229600"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4625" indent="-174625" algn="l" eaLnBrk="1" hangingPunct="1">
              <a:buFont typeface="Arial" pitchFamily="34" charset="0"/>
              <a:buChar char="•"/>
              <a:defRPr/>
            </a:pPr>
            <a:r>
              <a:rPr lang="en-US" sz="2400" b="1">
                <a:latin typeface="Arial" charset="0"/>
                <a:ea typeface="ＭＳ Ｐゴシック" pitchFamily="34" charset="-128"/>
              </a:rPr>
              <a:t>MIDL</a:t>
            </a:r>
          </a:p>
          <a:p>
            <a:pPr algn="l" eaLnBrk="1" hangingPunct="1">
              <a:defRPr/>
            </a:pPr>
            <a:r>
              <a:rPr lang="en-US" sz="2400">
                <a:latin typeface="Arial" charset="0"/>
                <a:ea typeface="ＭＳ Ｐゴシック" pitchFamily="34" charset="-128"/>
              </a:rPr>
              <a:t>   - </a:t>
            </a:r>
            <a:r>
              <a:rPr lang="vi-VN" sz="2400">
                <a:latin typeface="Arial" charset="0"/>
                <a:ea typeface="ＭＳ Ｐゴシック" pitchFamily="34" charset="-128"/>
              </a:rPr>
              <a:t>các tập tin </a:t>
            </a:r>
            <a:r>
              <a:rPr lang="en-US" sz="2400">
                <a:latin typeface="Arial" charset="0"/>
                <a:ea typeface="ＭＳ Ｐゴシック" pitchFamily="34" charset="-128"/>
              </a:rPr>
              <a:t>MIDL </a:t>
            </a:r>
            <a:r>
              <a:rPr lang="vi-VN" sz="2400">
                <a:latin typeface="Arial" charset="0"/>
                <a:ea typeface="ＭＳ Ｐゴシック" pitchFamily="34" charset="-128"/>
              </a:rPr>
              <a:t>được biên dịch với một trình biên dịch IDL</a:t>
            </a:r>
            <a:endParaRPr lang="en-US" sz="2400">
              <a:latin typeface="Arial" charset="0"/>
              <a:ea typeface="ＭＳ Ｐゴシック" pitchFamily="34" charset="-128"/>
            </a:endParaRPr>
          </a:p>
          <a:p>
            <a:pPr algn="l" eaLnBrk="1" hangingPunct="1">
              <a:defRPr/>
            </a:pPr>
            <a:r>
              <a:rPr lang="en-US" sz="2400">
                <a:latin typeface="Arial" charset="0"/>
                <a:ea typeface="ＭＳ Ｐゴシック" pitchFamily="34" charset="-128"/>
              </a:rPr>
              <a:t>   - Tạo ra mã C + + cho marshaling và unmarshaling</a:t>
            </a:r>
          </a:p>
          <a:p>
            <a:pPr algn="l" eaLnBrk="1" hangingPunct="1">
              <a:defRPr/>
            </a:pPr>
            <a:r>
              <a:rPr lang="en-US" sz="2400">
                <a:latin typeface="Arial" charset="0"/>
                <a:ea typeface="ＭＳ Ｐゴシック" pitchFamily="34" charset="-128"/>
              </a:rPr>
              <a:t>   </a:t>
            </a:r>
          </a:p>
          <a:p>
            <a:pPr algn="l" eaLnBrk="1" hangingPunct="1">
              <a:defRPr/>
            </a:pPr>
            <a:r>
              <a:rPr lang="en-US" sz="2400">
                <a:latin typeface="Arial" charset="0"/>
                <a:ea typeface="ＭＳ Ｐゴシック" pitchFamily="34" charset="-128"/>
              </a:rPr>
              <a:t>     </a:t>
            </a:r>
            <a:endParaRPr lang="vi-VN" sz="2400"/>
          </a:p>
        </p:txBody>
      </p:sp>
      <p:pic>
        <p:nvPicPr>
          <p:cNvPr id="63491"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2"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63493"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Microsoft DCOM</a:t>
            </a:r>
          </a:p>
        </p:txBody>
      </p:sp>
      <p:sp>
        <p:nvSpPr>
          <p:cNvPr id="8" name="AutoShape 4"/>
          <p:cNvSpPr>
            <a:spLocks noChangeArrowheads="1"/>
          </p:cNvSpPr>
          <p:nvPr/>
        </p:nvSpPr>
        <p:spPr bwMode="auto">
          <a:xfrm>
            <a:off x="990600" y="3505200"/>
            <a:ext cx="7162800" cy="1143000"/>
          </a:xfrm>
          <a:prstGeom prst="wedgeRoundRectCallout">
            <a:avLst>
              <a:gd name="adj1" fmla="val 31333"/>
              <a:gd name="adj2" fmla="val 68472"/>
              <a:gd name="adj3" fmla="val 16667"/>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l">
              <a:defRPr/>
            </a:pPr>
            <a:r>
              <a:rPr lang="en-US" sz="2400">
                <a:ea typeface="ＭＳ Ｐゴシック" pitchFamily="34" charset="-128"/>
              </a:rPr>
              <a:t>Phía Client được gọi là </a:t>
            </a:r>
            <a:r>
              <a:rPr lang="en-US" sz="2400" b="1">
                <a:solidFill>
                  <a:srgbClr val="00B050"/>
                </a:solidFill>
                <a:ea typeface="ＭＳ Ｐゴシック" pitchFamily="34" charset="-128"/>
              </a:rPr>
              <a:t>proxy</a:t>
            </a:r>
          </a:p>
          <a:p>
            <a:pPr algn="l">
              <a:defRPr/>
            </a:pPr>
            <a:r>
              <a:rPr lang="en-US" sz="2400">
                <a:ea typeface="ＭＳ Ｐゴシック" pitchFamily="34" charset="-128"/>
              </a:rPr>
              <a:t>Phía Server được gọi là </a:t>
            </a:r>
            <a:r>
              <a:rPr lang="en-US" sz="2400" b="1">
                <a:solidFill>
                  <a:srgbClr val="00B050"/>
                </a:solidFill>
                <a:ea typeface="ＭＳ Ｐゴシック" pitchFamily="34" charset="-128"/>
              </a:rPr>
              <a:t>stub</a:t>
            </a:r>
            <a:endParaRPr lang="en-US" sz="2400" b="1">
              <a:solidFill>
                <a:srgbClr val="00B050"/>
              </a:solidFill>
              <a:latin typeface="Times New Roman" pitchFamily="18" charset="0"/>
            </a:endParaRPr>
          </a:p>
        </p:txBody>
      </p:sp>
      <p:sp>
        <p:nvSpPr>
          <p:cNvPr id="63495" name="Rectangle 1"/>
          <p:cNvSpPr>
            <a:spLocks noChangeArrowheads="1"/>
          </p:cNvSpPr>
          <p:nvPr/>
        </p:nvSpPr>
        <p:spPr bwMode="auto">
          <a:xfrm>
            <a:off x="990600" y="4953000"/>
            <a:ext cx="7162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vi-VN" sz="2400" i="1"/>
              <a:t>Cả 2 đối tượng  COM có thể được load  qua  thư viện COM nếu cần</a:t>
            </a:r>
          </a:p>
        </p:txBody>
      </p:sp>
      <p:sp>
        <p:nvSpPr>
          <p:cNvPr id="63496"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  - Thế hệ 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381000" y="1549400"/>
            <a:ext cx="8229600"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4625" indent="-174625" algn="l" eaLnBrk="1" hangingPunct="1">
              <a:buFont typeface="Arial" pitchFamily="34" charset="0"/>
              <a:buChar char="•"/>
              <a:defRPr/>
            </a:pPr>
            <a:r>
              <a:rPr lang="en-US" sz="2400" b="1">
                <a:latin typeface="Arial" charset="0"/>
                <a:ea typeface="ＭＳ Ｐゴシック" pitchFamily="34" charset="-128"/>
              </a:rPr>
              <a:t>Ưu điểm</a:t>
            </a:r>
          </a:p>
          <a:p>
            <a:pPr algn="l">
              <a:defRPr/>
            </a:pPr>
            <a:r>
              <a:rPr lang="en-US" sz="2400">
                <a:latin typeface="Arial" charset="0"/>
                <a:ea typeface="ＭＳ Ｐゴシック" pitchFamily="34" charset="-128"/>
              </a:rPr>
              <a:t> - </a:t>
            </a:r>
            <a:r>
              <a:rPr lang="en-US" sz="2400">
                <a:latin typeface="Arial" charset="0"/>
              </a:rPr>
              <a:t>Ổn định, không phụ thuộc vị trí địa lý.</a:t>
            </a:r>
          </a:p>
          <a:p>
            <a:pPr algn="l">
              <a:defRPr/>
            </a:pPr>
            <a:r>
              <a:rPr lang="en-US" sz="2400">
                <a:latin typeface="Arial" charset="0"/>
              </a:rPr>
              <a:t> - Quản lý kết nối hiệu quả và dễ dàng mở rộng. </a:t>
            </a:r>
          </a:p>
          <a:p>
            <a:pPr marL="342900" indent="-342900" algn="l">
              <a:buFont typeface="Wingdings" pitchFamily="2" charset="2"/>
              <a:buChar char="à"/>
              <a:defRPr/>
            </a:pPr>
            <a:r>
              <a:rPr lang="en-US" sz="2400">
                <a:latin typeface="Arial" charset="0"/>
              </a:rPr>
              <a:t>Là một lựa chọn tốt cho các doanh nghiệp sử dụng công nghệ của Windows để chạy các ứng dụng có yêu cầu cao về sự chính xác và ổn định.</a:t>
            </a:r>
          </a:p>
          <a:p>
            <a:pPr marL="342900" indent="-342900" algn="l">
              <a:buFont typeface="Arial" pitchFamily="34" charset="0"/>
              <a:buChar char="•"/>
              <a:defRPr/>
            </a:pPr>
            <a:r>
              <a:rPr lang="en-US" sz="2400" b="1"/>
              <a:t>Khuyết điểm</a:t>
            </a:r>
          </a:p>
          <a:p>
            <a:pPr algn="l">
              <a:defRPr/>
            </a:pPr>
            <a:r>
              <a:rPr lang="en-US" sz="2400" b="1"/>
              <a:t> - </a:t>
            </a:r>
            <a:r>
              <a:rPr lang="en-US" sz="2400">
                <a:latin typeface="Arial" charset="0"/>
              </a:rPr>
              <a:t>Bị giới hạn trên nền tảng Windows</a:t>
            </a:r>
          </a:p>
          <a:p>
            <a:pPr algn="l">
              <a:defRPr/>
            </a:pPr>
            <a:r>
              <a:rPr lang="en-US" sz="2400">
                <a:latin typeface="Arial" charset="0"/>
              </a:rPr>
              <a:t> - Phải được sự cho phép của  những người quản trị firewall  để được  ra ngoài.</a:t>
            </a:r>
            <a:endParaRPr lang="vi-VN" sz="2400" b="1"/>
          </a:p>
        </p:txBody>
      </p:sp>
      <p:pic>
        <p:nvPicPr>
          <p:cNvPr id="64515"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6"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64517"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Microsoft DCOM</a:t>
            </a:r>
          </a:p>
        </p:txBody>
      </p:sp>
      <p:sp>
        <p:nvSpPr>
          <p:cNvPr id="64518"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  - Thế hệ 2</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381000" y="1549400"/>
            <a:ext cx="8229600"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eaLnBrk="1" hangingPunct="1">
              <a:buFont typeface="Arial" pitchFamily="34" charset="0"/>
              <a:buChar char="•"/>
              <a:defRPr/>
            </a:pPr>
            <a:r>
              <a:rPr lang="en-US" sz="2400">
                <a:latin typeface="Arial" charset="0"/>
                <a:ea typeface="ＭＳ Ｐゴシック" pitchFamily="34" charset="-128"/>
              </a:rPr>
              <a:t>Phát triển từ năm 1989 </a:t>
            </a:r>
          </a:p>
          <a:p>
            <a:pPr marL="342900" indent="-342900" algn="l" eaLnBrk="1" hangingPunct="1">
              <a:buFont typeface="Arial" pitchFamily="34" charset="0"/>
              <a:buChar char="•"/>
              <a:defRPr/>
            </a:pPr>
            <a:r>
              <a:rPr lang="en-US" sz="2400">
                <a:latin typeface="Arial" charset="0"/>
                <a:ea typeface="ＭＳ Ｐゴシック" pitchFamily="34" charset="-128"/>
              </a:rPr>
              <a:t>Đ</a:t>
            </a:r>
            <a:r>
              <a:rPr lang="vi-VN" sz="2400">
                <a:latin typeface="Arial" charset="0"/>
                <a:ea typeface="ＭＳ Ｐゴシック" pitchFamily="34" charset="-128"/>
              </a:rPr>
              <a:t>ịnh bởi OMG (Object Management Group)</a:t>
            </a:r>
            <a:endParaRPr lang="en-US" sz="2400">
              <a:latin typeface="Arial" charset="0"/>
              <a:ea typeface="ＭＳ Ｐゴシック" pitchFamily="34" charset="-128"/>
            </a:endParaRPr>
          </a:p>
          <a:p>
            <a:pPr marL="342900" indent="-342900" algn="l" eaLnBrk="1" hangingPunct="1">
              <a:buFont typeface="Arial" pitchFamily="34" charset="0"/>
              <a:buChar char="•"/>
              <a:defRPr/>
            </a:pPr>
            <a:r>
              <a:rPr lang="en-US" sz="2400">
                <a:latin typeface="Arial" charset="0"/>
                <a:ea typeface="ＭＳ Ｐゴシック" pitchFamily="34" charset="-128"/>
              </a:rPr>
              <a:t>Mục đích :</a:t>
            </a:r>
          </a:p>
          <a:p>
            <a:pPr algn="just" eaLnBrk="1" hangingPunct="1">
              <a:defRPr/>
            </a:pPr>
            <a:r>
              <a:rPr lang="en-US" sz="2400">
                <a:latin typeface="Arial" charset="0"/>
                <a:ea typeface="ＭＳ Ｐゴシック" pitchFamily="34" charset="-128"/>
              </a:rPr>
              <a:t>    </a:t>
            </a:r>
            <a:r>
              <a:rPr lang="en-US" sz="2400" i="1">
                <a:latin typeface="Arial" charset="0"/>
                <a:ea typeface="ＭＳ Ｐゴシック" pitchFamily="34" charset="-128"/>
              </a:rPr>
              <a:t>C</a:t>
            </a:r>
            <a:r>
              <a:rPr lang="vi-VN" sz="2400" i="1">
                <a:latin typeface="Arial" charset="0"/>
                <a:ea typeface="ＭＳ Ｐゴシック" pitchFamily="34" charset="-128"/>
              </a:rPr>
              <a:t>ho phép các phần riêng biệt của phần mềm được viết bằng các ngôn ngữ khác nhau và chạy trên các máy tính khác nhau để làm việc với nhau như một ứng dụng duy nhất, hoặc thiết lập các dịch vụ. </a:t>
            </a:r>
            <a:endParaRPr lang="en-US" sz="2400" i="1">
              <a:latin typeface="Arial" charset="0"/>
              <a:ea typeface="ＭＳ Ｐゴシック" pitchFamily="34" charset="-128"/>
            </a:endParaRPr>
          </a:p>
          <a:p>
            <a:pPr algn="just" eaLnBrk="1" hangingPunct="1">
              <a:defRPr/>
            </a:pPr>
            <a:endParaRPr lang="en-US" sz="2400" i="1">
              <a:latin typeface="Arial" charset="0"/>
              <a:ea typeface="ＭＳ Ｐゴシック" pitchFamily="34" charset="-128"/>
            </a:endParaRPr>
          </a:p>
          <a:p>
            <a:pPr algn="l" eaLnBrk="1" hangingPunct="1">
              <a:defRPr/>
            </a:pPr>
            <a:r>
              <a:rPr lang="en-US" sz="2400">
                <a:latin typeface="Arial" charset="0"/>
                <a:ea typeface="ＭＳ Ｐゴシック" pitchFamily="34" charset="-128"/>
              </a:rPr>
              <a:t>  </a:t>
            </a:r>
          </a:p>
          <a:p>
            <a:pPr algn="l" eaLnBrk="1" hangingPunct="1">
              <a:defRPr/>
            </a:pPr>
            <a:r>
              <a:rPr lang="en-US" sz="2400">
                <a:latin typeface="Arial" charset="0"/>
                <a:ea typeface="ＭＳ Ｐゴシック" pitchFamily="34" charset="-128"/>
              </a:rPr>
              <a:t>     </a:t>
            </a:r>
            <a:endParaRPr lang="vi-VN" sz="2400"/>
          </a:p>
        </p:txBody>
      </p:sp>
      <p:pic>
        <p:nvPicPr>
          <p:cNvPr id="65539"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65541"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CORBA </a:t>
            </a:r>
            <a:r>
              <a:rPr lang="en-US" altLang="vi-VN" sz="2400">
                <a:ea typeface="ＭＳ Ｐゴシック" panose="020B0600070205080204" pitchFamily="34" charset="-128"/>
              </a:rPr>
              <a:t>(Common Object Request Architecture)</a:t>
            </a:r>
            <a:endParaRPr lang="en-US" altLang="vi-VN" sz="2400" b="1">
              <a:solidFill>
                <a:srgbClr val="C00000"/>
              </a:solidFill>
            </a:endParaRPr>
          </a:p>
        </p:txBody>
      </p:sp>
      <p:sp>
        <p:nvSpPr>
          <p:cNvPr id="65542"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  - Thế hệ 2</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381000" y="1549400"/>
            <a:ext cx="8229600"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eaLnBrk="1" hangingPunct="1">
              <a:buFont typeface="Arial" pitchFamily="34" charset="0"/>
              <a:buChar char="•"/>
              <a:defRPr/>
            </a:pPr>
            <a:r>
              <a:rPr lang="vi-VN" sz="2400">
                <a:latin typeface="Arial" charset="0"/>
                <a:ea typeface="ＭＳ Ｐゴシック" pitchFamily="34" charset="-128"/>
              </a:rPr>
              <a:t>CORBA là một công nghệ hỗ trợ truy cập các đối tượng từ xa được phát triển trong nhiều ngôn ngữ trên một loạt các nền tảng. </a:t>
            </a:r>
            <a:endParaRPr lang="en-US" sz="2400">
              <a:latin typeface="Arial" charset="0"/>
              <a:ea typeface="ＭＳ Ｐゴシック" pitchFamily="34" charset="-128"/>
            </a:endParaRPr>
          </a:p>
          <a:p>
            <a:pPr marL="342900" indent="-342900" algn="just" eaLnBrk="1" hangingPunct="1">
              <a:buFont typeface="Arial" pitchFamily="34" charset="0"/>
              <a:buChar char="•"/>
              <a:defRPr/>
            </a:pPr>
            <a:r>
              <a:rPr lang="vi-VN" sz="2400">
                <a:latin typeface="Arial" charset="0"/>
                <a:ea typeface="ＭＳ Ｐゴシック" pitchFamily="34" charset="-128"/>
              </a:rPr>
              <a:t>Cốt lõi của kiến trúc CORBA là ORB</a:t>
            </a:r>
            <a:r>
              <a:rPr lang="en-US" sz="2400">
                <a:latin typeface="Arial" charset="0"/>
                <a:ea typeface="ＭＳ Ｐゴシック" pitchFamily="34" charset="-128"/>
              </a:rPr>
              <a:t> </a:t>
            </a:r>
          </a:p>
          <a:p>
            <a:pPr algn="just" eaLnBrk="1" hangingPunct="1">
              <a:defRPr/>
            </a:pPr>
            <a:r>
              <a:rPr lang="en-US" sz="2400">
                <a:latin typeface="Arial" charset="0"/>
                <a:ea typeface="ＭＳ Ｐゴシック" pitchFamily="34" charset="-128"/>
              </a:rPr>
              <a:t>     - </a:t>
            </a:r>
            <a:r>
              <a:rPr lang="vi-VN" sz="2400">
                <a:latin typeface="Arial" charset="0"/>
                <a:ea typeface="ＭＳ Ｐゴシック" pitchFamily="34" charset="-128"/>
              </a:rPr>
              <a:t>cho phép các ứng dụng của </a:t>
            </a:r>
            <a:r>
              <a:rPr lang="en-US" sz="2400">
                <a:latin typeface="Arial" charset="0"/>
                <a:ea typeface="ＭＳ Ｐゴシック" pitchFamily="34" charset="-128"/>
              </a:rPr>
              <a:t>Client </a:t>
            </a:r>
            <a:r>
              <a:rPr lang="vi-VN" sz="2400">
                <a:latin typeface="Arial" charset="0"/>
                <a:ea typeface="ＭＳ Ｐゴシック" pitchFamily="34" charset="-128"/>
              </a:rPr>
              <a:t>tìm các đối tượng và gọi các phương </a:t>
            </a:r>
            <a:r>
              <a:rPr lang="en-US" sz="2400">
                <a:latin typeface="Arial" charset="0"/>
                <a:ea typeface="ＭＳ Ｐゴシック" pitchFamily="34" charset="-128"/>
              </a:rPr>
              <a:t>thức </a:t>
            </a:r>
            <a:r>
              <a:rPr lang="vi-VN" sz="2400">
                <a:latin typeface="Arial" charset="0"/>
                <a:ea typeface="ＭＳ Ｐゴシック" pitchFamily="34" charset="-128"/>
              </a:rPr>
              <a:t>trên </a:t>
            </a:r>
            <a:r>
              <a:rPr lang="en-US" sz="2400">
                <a:latin typeface="Arial" charset="0"/>
                <a:ea typeface="ＭＳ Ｐゴシック" pitchFamily="34" charset="-128"/>
              </a:rPr>
              <a:t>cục bộ của chúng </a:t>
            </a:r>
            <a:r>
              <a:rPr lang="vi-VN" sz="2400">
                <a:latin typeface="Arial" charset="0"/>
                <a:ea typeface="ＭＳ Ｐゴシック" pitchFamily="34" charset="-128"/>
              </a:rPr>
              <a:t>hoặc </a:t>
            </a:r>
            <a:r>
              <a:rPr lang="en-US" sz="2400">
                <a:latin typeface="Arial" charset="0"/>
                <a:ea typeface="ＭＳ Ｐゴシック" pitchFamily="34" charset="-128"/>
              </a:rPr>
              <a:t>xuyên </a:t>
            </a:r>
            <a:r>
              <a:rPr lang="vi-VN" sz="2400">
                <a:latin typeface="Arial" charset="0"/>
                <a:ea typeface="ＭＳ Ｐゴシック" pitchFamily="34" charset="-128"/>
              </a:rPr>
              <a:t>trên mạng. </a:t>
            </a:r>
            <a:endParaRPr lang="en-US" sz="2400">
              <a:latin typeface="Arial" charset="0"/>
              <a:ea typeface="ＭＳ Ｐゴシック" pitchFamily="34" charset="-128"/>
            </a:endParaRPr>
          </a:p>
          <a:p>
            <a:pPr algn="just" eaLnBrk="1" hangingPunct="1">
              <a:defRPr/>
            </a:pPr>
            <a:r>
              <a:rPr lang="en-US" sz="2400">
                <a:latin typeface="Arial" charset="0"/>
                <a:ea typeface="ＭＳ Ｐゴシック" pitchFamily="34" charset="-128"/>
              </a:rPr>
              <a:t>    - </a:t>
            </a:r>
            <a:r>
              <a:rPr lang="vi-VN" sz="2400">
                <a:latin typeface="Arial" charset="0"/>
                <a:ea typeface="ＭＳ Ｐゴシック" pitchFamily="34" charset="-128"/>
              </a:rPr>
              <a:t>Nó xử lý qua các yêu cầu, phản ứng và các trường hợp ngoại lệ giữa một đối tượng </a:t>
            </a:r>
            <a:r>
              <a:rPr lang="en-US" sz="2400">
                <a:latin typeface="Arial" charset="0"/>
                <a:ea typeface="ＭＳ Ｐゴシック" pitchFamily="34" charset="-128"/>
              </a:rPr>
              <a:t>Client </a:t>
            </a:r>
            <a:r>
              <a:rPr lang="vi-VN" sz="2400">
                <a:latin typeface="Arial" charset="0"/>
                <a:ea typeface="ＭＳ Ｐゴシック" pitchFamily="34" charset="-128"/>
              </a:rPr>
              <a:t>và đối tượng </a:t>
            </a:r>
            <a:r>
              <a:rPr lang="en-US" sz="2400">
                <a:latin typeface="Arial" charset="0"/>
                <a:ea typeface="ＭＳ Ｐゴシック" pitchFamily="34" charset="-128"/>
              </a:rPr>
              <a:t>Server</a:t>
            </a:r>
          </a:p>
          <a:p>
            <a:pPr algn="just" eaLnBrk="1" hangingPunct="1">
              <a:defRPr/>
            </a:pPr>
            <a:r>
              <a:rPr lang="en-US" sz="2400">
                <a:latin typeface="Arial" charset="0"/>
                <a:ea typeface="ＭＳ Ｐゴシック" pitchFamily="34" charset="-128"/>
              </a:rPr>
              <a:t>    - </a:t>
            </a:r>
            <a:r>
              <a:rPr lang="vi-VN" sz="2400">
                <a:latin typeface="Arial" charset="0"/>
                <a:ea typeface="ＭＳ Ｐゴシック" pitchFamily="34" charset="-128"/>
              </a:rPr>
              <a:t>Khi các ứng dụng</a:t>
            </a:r>
            <a:r>
              <a:rPr lang="en-US" sz="2400">
                <a:latin typeface="Arial" charset="0"/>
                <a:ea typeface="ＭＳ Ｐゴシック" pitchFamily="34" charset="-128"/>
              </a:rPr>
              <a:t> </a:t>
            </a:r>
            <a:r>
              <a:rPr lang="vi-VN" sz="2400">
                <a:latin typeface="Arial" charset="0"/>
                <a:ea typeface="ＭＳ Ｐゴシック" pitchFamily="34" charset="-128"/>
              </a:rPr>
              <a:t>của </a:t>
            </a:r>
            <a:r>
              <a:rPr lang="en-US" sz="2400">
                <a:latin typeface="Arial" charset="0"/>
                <a:ea typeface="ＭＳ Ｐゴシック" pitchFamily="34" charset="-128"/>
              </a:rPr>
              <a:t>Client </a:t>
            </a:r>
            <a:r>
              <a:rPr lang="vi-VN" sz="2400">
                <a:latin typeface="Arial" charset="0"/>
                <a:ea typeface="ＭＳ Ｐゴシック" pitchFamily="34" charset="-128"/>
              </a:rPr>
              <a:t>sử dụng một đối tượng, nó không cần phải biết vị trí của đối tượng, ngôn ngữ lập trình hoặc loại nền tảng</a:t>
            </a:r>
            <a:endParaRPr lang="en-US" sz="2400">
              <a:latin typeface="Arial" charset="0"/>
              <a:ea typeface="ＭＳ Ｐゴシック" pitchFamily="34" charset="-128"/>
            </a:endParaRPr>
          </a:p>
          <a:p>
            <a:pPr algn="just" eaLnBrk="1" hangingPunct="1">
              <a:defRPr/>
            </a:pPr>
            <a:endParaRPr lang="en-US" sz="2400" i="1">
              <a:latin typeface="Arial" charset="0"/>
              <a:ea typeface="ＭＳ Ｐゴシック" pitchFamily="34" charset="-128"/>
            </a:endParaRPr>
          </a:p>
          <a:p>
            <a:pPr algn="l" eaLnBrk="1" hangingPunct="1">
              <a:defRPr/>
            </a:pPr>
            <a:r>
              <a:rPr lang="en-US" sz="2400">
                <a:latin typeface="Arial" charset="0"/>
                <a:ea typeface="ＭＳ Ｐゴシック" pitchFamily="34" charset="-128"/>
              </a:rPr>
              <a:t>  </a:t>
            </a:r>
          </a:p>
          <a:p>
            <a:pPr algn="l" eaLnBrk="1" hangingPunct="1">
              <a:defRPr/>
            </a:pPr>
            <a:r>
              <a:rPr lang="en-US" sz="2400">
                <a:latin typeface="Arial" charset="0"/>
                <a:ea typeface="ＭＳ Ｐゴシック" pitchFamily="34" charset="-128"/>
              </a:rPr>
              <a:t>     </a:t>
            </a:r>
            <a:endParaRPr lang="vi-VN" sz="2400"/>
          </a:p>
        </p:txBody>
      </p:sp>
      <p:pic>
        <p:nvPicPr>
          <p:cNvPr id="66563"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4"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66565"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 – Thế hệ thứ 2</a:t>
            </a:r>
          </a:p>
        </p:txBody>
      </p:sp>
      <p:sp>
        <p:nvSpPr>
          <p:cNvPr id="66566"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CORBA </a:t>
            </a:r>
            <a:r>
              <a:rPr lang="en-US" altLang="vi-VN" sz="2400">
                <a:ea typeface="ＭＳ Ｐゴシック" panose="020B0600070205080204" pitchFamily="34" charset="-128"/>
              </a:rPr>
              <a:t>(Common Object Request Architecture)</a:t>
            </a:r>
            <a:endParaRPr lang="en-US" altLang="vi-VN" sz="2400" b="1">
              <a:solidFill>
                <a:srgbClr val="C00000"/>
              </a:solidFil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ChangeArrowheads="1"/>
          </p:cNvSpPr>
          <p:nvPr/>
        </p:nvSpPr>
        <p:spPr bwMode="auto">
          <a:xfrm>
            <a:off x="381000" y="1549400"/>
            <a:ext cx="82296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4625" indent="-17462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buFont typeface="Arial" panose="020B0604020202020204" pitchFamily="34" charset="0"/>
              <a:buChar char="•"/>
            </a:pPr>
            <a:r>
              <a:rPr lang="en-US" altLang="vi-VN" sz="2400" b="1">
                <a:ea typeface="ＭＳ Ｐゴシック" panose="020B0600070205080204" pitchFamily="34" charset="-128"/>
              </a:rPr>
              <a:t>Kiến trúc CORBA</a:t>
            </a:r>
            <a:r>
              <a:rPr lang="en-US" altLang="vi-VN" sz="2400">
                <a:ea typeface="ＭＳ Ｐゴシック" panose="020B0600070205080204" pitchFamily="34" charset="-128"/>
              </a:rPr>
              <a:t>     </a:t>
            </a:r>
            <a:endParaRPr lang="vi-VN" altLang="vi-VN" sz="2400"/>
          </a:p>
        </p:txBody>
      </p:sp>
      <p:pic>
        <p:nvPicPr>
          <p:cNvPr id="67587"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8"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67589"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CORBA </a:t>
            </a:r>
            <a:r>
              <a:rPr lang="en-US" altLang="vi-VN" sz="2400">
                <a:ea typeface="ＭＳ Ｐゴシック" panose="020B0600070205080204" pitchFamily="34" charset="-128"/>
              </a:rPr>
              <a:t>(Common Object Request Architecture)</a:t>
            </a:r>
            <a:endParaRPr lang="en-US" altLang="vi-VN" sz="2400" b="1">
              <a:solidFill>
                <a:srgbClr val="C00000"/>
              </a:solidFill>
            </a:endParaRPr>
          </a:p>
        </p:txBody>
      </p:sp>
      <p:pic>
        <p:nvPicPr>
          <p:cNvPr id="67590" name="Picture 2" descr="corba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400300"/>
            <a:ext cx="5761038"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1"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  - Thế hệ 2</a:t>
            </a:r>
          </a:p>
        </p:txBody>
      </p:sp>
      <p:sp>
        <p:nvSpPr>
          <p:cNvPr id="2" name="Rectangle 1"/>
          <p:cNvSpPr/>
          <p:nvPr/>
        </p:nvSpPr>
        <p:spPr bwMode="auto">
          <a:xfrm>
            <a:off x="5105400" y="1447800"/>
            <a:ext cx="3886200" cy="914400"/>
          </a:xfrm>
          <a:prstGeom prst="rect">
            <a:avLst/>
          </a:prstGeom>
          <a:ln>
            <a:noFill/>
            <a:headEnd/>
            <a:tailEnd type="none" w="med" len="lg"/>
          </a:ln>
        </p:spPr>
        <p:style>
          <a:lnRef idx="2">
            <a:schemeClr val="accent1"/>
          </a:lnRef>
          <a:fillRef idx="1">
            <a:schemeClr val="lt1"/>
          </a:fillRef>
          <a:effectRef idx="0">
            <a:schemeClr val="accent1"/>
          </a:effectRef>
          <a:fontRef idx="minor">
            <a:schemeClr val="dk1"/>
          </a:fontRef>
        </p:style>
        <p:txBody>
          <a:bodyPr wrap="none" anchor="ctr"/>
          <a:lstStyle/>
          <a:p>
            <a:pPr algn="l">
              <a:defRPr/>
            </a:pPr>
            <a:r>
              <a:rPr lang="en-US" sz="1400"/>
              <a:t>IIOP : Internet Inter-ORB Protocol </a:t>
            </a:r>
          </a:p>
          <a:p>
            <a:pPr algn="l">
              <a:defRPr/>
            </a:pPr>
            <a:r>
              <a:rPr lang="en-US" sz="1400"/>
              <a:t>GIOP: General Inter-ORB Protocol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381000" y="1549400"/>
            <a:ext cx="8229600"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4625" indent="-174625" algn="l" eaLnBrk="1" hangingPunct="1">
              <a:buFont typeface="Arial" pitchFamily="34" charset="0"/>
              <a:buChar char="•"/>
              <a:defRPr/>
            </a:pPr>
            <a:r>
              <a:rPr lang="en-US" sz="2400" b="1">
                <a:latin typeface="Arial" charset="0"/>
                <a:ea typeface="ＭＳ Ｐゴシック" pitchFamily="34" charset="-128"/>
              </a:rPr>
              <a:t>IDL </a:t>
            </a:r>
            <a:r>
              <a:rPr lang="en-US" sz="2400">
                <a:latin typeface="Arial" charset="0"/>
                <a:ea typeface="ＭＳ Ｐゴシック" pitchFamily="34" charset="-128"/>
              </a:rPr>
              <a:t>(Interface Definition Language)</a:t>
            </a:r>
          </a:p>
          <a:p>
            <a:pPr algn="l" eaLnBrk="1" hangingPunct="1">
              <a:defRPr/>
            </a:pPr>
            <a:r>
              <a:rPr lang="en-US" sz="2400">
                <a:latin typeface="Arial" charset="0"/>
                <a:ea typeface="ＭＳ Ｐゴシック" pitchFamily="34" charset="-128"/>
              </a:rPr>
              <a:t>  - Xem như ngôn ngữ lập trình trung gian dùng chuẩn hóa các ngôn ngữ : C, C + +, Java, Ada, COBOL, Smalltalk, Objective C, LISP, Python</a:t>
            </a:r>
          </a:p>
          <a:p>
            <a:pPr algn="l" eaLnBrk="1" hangingPunct="1">
              <a:defRPr/>
            </a:pPr>
            <a:r>
              <a:rPr lang="en-US" sz="2400">
                <a:latin typeface="Arial" charset="0"/>
                <a:ea typeface="ＭＳ Ｐゴシック" pitchFamily="34" charset="-128"/>
              </a:rPr>
              <a:t>  - Kiểu dữ liệu :</a:t>
            </a:r>
          </a:p>
          <a:p>
            <a:pPr lvl="1" algn="l" eaLnBrk="1" hangingPunct="1">
              <a:defRPr/>
            </a:pPr>
            <a:r>
              <a:rPr lang="en-US" sz="2400">
                <a:latin typeface="Arial" charset="0"/>
                <a:ea typeface="ＭＳ Ｐゴシック" pitchFamily="34" charset="-128"/>
              </a:rPr>
              <a:t> + Kiểu cơ bản : long, short, string, float, …</a:t>
            </a:r>
          </a:p>
          <a:p>
            <a:pPr lvl="1" algn="l" eaLnBrk="1" hangingPunct="1">
              <a:defRPr/>
            </a:pPr>
            <a:r>
              <a:rPr lang="en-US" sz="2400">
                <a:latin typeface="Arial" charset="0"/>
                <a:ea typeface="ＭＳ Ｐゴシック" pitchFamily="34" charset="-128"/>
              </a:rPr>
              <a:t> + Kiểu cấu trúc : struct, union, enum, sequence</a:t>
            </a:r>
          </a:p>
          <a:p>
            <a:pPr lvl="1" algn="l" eaLnBrk="1" hangingPunct="1">
              <a:defRPr/>
            </a:pPr>
            <a:r>
              <a:rPr lang="en-US" sz="2400">
                <a:latin typeface="Arial" charset="0"/>
                <a:ea typeface="ＭＳ Ｐゴシック" pitchFamily="34" charset="-128"/>
              </a:rPr>
              <a:t> + Kiểu đối tượng tham chiếu</a:t>
            </a:r>
          </a:p>
          <a:p>
            <a:pPr lvl="1" algn="l" eaLnBrk="1" hangingPunct="1">
              <a:defRPr/>
            </a:pPr>
            <a:r>
              <a:rPr lang="en-US" sz="2400">
                <a:latin typeface="Arial" charset="0"/>
                <a:ea typeface="ＭＳ Ｐゴシック" pitchFamily="34" charset="-128"/>
              </a:rPr>
              <a:t> +  Các kiểu khác : Kiểu giá trị động</a:t>
            </a:r>
          </a:p>
          <a:p>
            <a:pPr marL="6350" lvl="1" algn="l" eaLnBrk="1" hangingPunct="1">
              <a:defRPr/>
            </a:pPr>
            <a:r>
              <a:rPr lang="en-US" sz="2400">
                <a:latin typeface="Arial" charset="0"/>
                <a:ea typeface="ＭＳ Ｐゴシック" pitchFamily="34" charset="-128"/>
              </a:rPr>
              <a:t>   - Biên dịch đến ngôn ngữ đích</a:t>
            </a:r>
          </a:p>
          <a:p>
            <a:pPr marL="6350" lvl="1" algn="l" eaLnBrk="1" hangingPunct="1">
              <a:defRPr/>
            </a:pPr>
            <a:r>
              <a:rPr lang="en-US" sz="2400">
                <a:latin typeface="Arial" charset="0"/>
                <a:ea typeface="ＭＳ Ｐゴシック" pitchFamily="34" charset="-128"/>
              </a:rPr>
              <a:t>   - Phát sinh </a:t>
            </a:r>
            <a:r>
              <a:rPr lang="en-US" sz="2400" b="1">
                <a:solidFill>
                  <a:srgbClr val="00B050"/>
                </a:solidFill>
                <a:latin typeface="Arial" charset="0"/>
                <a:ea typeface="ＭＳ Ｐゴシック" pitchFamily="34" charset="-128"/>
              </a:rPr>
              <a:t>stub functions</a:t>
            </a:r>
          </a:p>
          <a:p>
            <a:pPr marL="6350" lvl="1" algn="l" eaLnBrk="1" hangingPunct="1">
              <a:defRPr/>
            </a:pPr>
            <a:r>
              <a:rPr lang="en-US" sz="2400">
                <a:latin typeface="Arial" charset="0"/>
                <a:ea typeface="ＭＳ Ｐゴシック" pitchFamily="34" charset="-128"/>
              </a:rPr>
              <a:t> </a:t>
            </a:r>
          </a:p>
          <a:p>
            <a:pPr marL="174625" indent="-174625" algn="l" eaLnBrk="1" hangingPunct="1">
              <a:buFont typeface="Arial" pitchFamily="34" charset="0"/>
              <a:buChar char="•"/>
              <a:defRPr/>
            </a:pPr>
            <a:endParaRPr lang="vi-VN" sz="2400"/>
          </a:p>
        </p:txBody>
      </p:sp>
      <p:pic>
        <p:nvPicPr>
          <p:cNvPr id="68611"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2"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68613"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CORBA </a:t>
            </a:r>
            <a:r>
              <a:rPr lang="en-US" altLang="vi-VN" sz="2400">
                <a:ea typeface="ＭＳ Ｐゴシック" panose="020B0600070205080204" pitchFamily="34" charset="-128"/>
              </a:rPr>
              <a:t>(Common Object Request Architecture)</a:t>
            </a:r>
            <a:endParaRPr lang="en-US" altLang="vi-VN" sz="2400" b="1">
              <a:solidFill>
                <a:srgbClr val="C00000"/>
              </a:solidFill>
            </a:endParaRPr>
          </a:p>
        </p:txBody>
      </p:sp>
      <p:sp>
        <p:nvSpPr>
          <p:cNvPr id="68614"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  - Thế hệ 2</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grpSp>
        <p:nvGrpSpPr>
          <p:cNvPr id="8196" name="Group 29"/>
          <p:cNvGrpSpPr>
            <a:grpSpLocks/>
          </p:cNvGrpSpPr>
          <p:nvPr/>
        </p:nvGrpSpPr>
        <p:grpSpPr bwMode="auto">
          <a:xfrm>
            <a:off x="15875" y="6413500"/>
            <a:ext cx="1447800" cy="412750"/>
            <a:chOff x="-1392" y="4020"/>
            <a:chExt cx="912" cy="260"/>
          </a:xfrm>
        </p:grpSpPr>
        <p:pic>
          <p:nvPicPr>
            <p:cNvPr id="8200"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 y="4020"/>
              <a:ext cx="28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1" name="Text Box 28"/>
            <p:cNvSpPr txBox="1">
              <a:spLocks noChangeArrowheads="1"/>
            </p:cNvSpPr>
            <p:nvPr/>
          </p:nvSpPr>
          <p:spPr bwMode="auto">
            <a:xfrm>
              <a:off x="-1104" y="403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grpSp>
      <p:sp>
        <p:nvSpPr>
          <p:cNvPr id="8197" name="Rectangle 66"/>
          <p:cNvSpPr>
            <a:spLocks noChangeArrowheads="1"/>
          </p:cNvSpPr>
          <p:nvPr/>
        </p:nvSpPr>
        <p:spPr bwMode="auto">
          <a:xfrm>
            <a:off x="14288" y="1062038"/>
            <a:ext cx="86725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vi-VN" sz="2400" b="1" dirty="0" err="1">
                <a:solidFill>
                  <a:srgbClr val="CC3300"/>
                </a:solidFill>
              </a:rPr>
              <a:t>Đối</a:t>
            </a:r>
            <a:r>
              <a:rPr lang="en-US" altLang="vi-VN" sz="2400" b="1" dirty="0">
                <a:solidFill>
                  <a:srgbClr val="CC3300"/>
                </a:solidFill>
              </a:rPr>
              <a:t> </a:t>
            </a:r>
            <a:r>
              <a:rPr lang="en-US" altLang="vi-VN" sz="2400" b="1" dirty="0" err="1">
                <a:solidFill>
                  <a:srgbClr val="CC3300"/>
                </a:solidFill>
              </a:rPr>
              <a:t>tượng</a:t>
            </a:r>
            <a:r>
              <a:rPr lang="en-US" altLang="vi-VN" sz="2400" b="1" dirty="0">
                <a:solidFill>
                  <a:srgbClr val="CC3300"/>
                </a:solidFill>
              </a:rPr>
              <a:t> </a:t>
            </a:r>
            <a:r>
              <a:rPr lang="en-US" altLang="vi-VN" sz="2400" b="1" dirty="0" err="1">
                <a:solidFill>
                  <a:srgbClr val="CC3300"/>
                </a:solidFill>
              </a:rPr>
              <a:t>phân</a:t>
            </a:r>
            <a:r>
              <a:rPr lang="en-US" altLang="vi-VN" sz="2400" b="1" dirty="0">
                <a:solidFill>
                  <a:srgbClr val="CC3300"/>
                </a:solidFill>
              </a:rPr>
              <a:t> </a:t>
            </a:r>
            <a:r>
              <a:rPr lang="en-US" altLang="vi-VN" sz="2400" b="1" dirty="0" err="1" smtClean="0">
                <a:solidFill>
                  <a:srgbClr val="CC3300"/>
                </a:solidFill>
              </a:rPr>
              <a:t>tán</a:t>
            </a:r>
            <a:r>
              <a:rPr lang="en-US" altLang="vi-VN" sz="2400" b="1" dirty="0" smtClean="0">
                <a:solidFill>
                  <a:srgbClr val="CC3300"/>
                </a:solidFill>
              </a:rPr>
              <a:t>, </a:t>
            </a:r>
            <a:r>
              <a:rPr lang="en-US" altLang="vi-VN" sz="2400" b="1" dirty="0" err="1" smtClean="0">
                <a:solidFill>
                  <a:srgbClr val="CC3300"/>
                </a:solidFill>
              </a:rPr>
              <a:t>đối</a:t>
            </a:r>
            <a:r>
              <a:rPr lang="en-US" altLang="vi-VN" sz="2400" b="1" dirty="0" smtClean="0">
                <a:solidFill>
                  <a:srgbClr val="CC3300"/>
                </a:solidFill>
              </a:rPr>
              <a:t> </a:t>
            </a:r>
            <a:r>
              <a:rPr lang="en-US" altLang="vi-VN" sz="2400" b="1" dirty="0" err="1" smtClean="0">
                <a:solidFill>
                  <a:srgbClr val="CC3300"/>
                </a:solidFill>
              </a:rPr>
              <a:t>tượng</a:t>
            </a:r>
            <a:r>
              <a:rPr lang="en-US" altLang="vi-VN" sz="2400" b="1" dirty="0" smtClean="0">
                <a:solidFill>
                  <a:srgbClr val="CC3300"/>
                </a:solidFill>
              </a:rPr>
              <a:t> </a:t>
            </a:r>
            <a:r>
              <a:rPr lang="en-US" altLang="vi-VN" sz="2400" b="1" dirty="0" err="1" smtClean="0">
                <a:solidFill>
                  <a:srgbClr val="CC3300"/>
                </a:solidFill>
              </a:rPr>
              <a:t>triệu</a:t>
            </a:r>
            <a:r>
              <a:rPr lang="en-US" altLang="vi-VN" sz="2400" b="1" dirty="0" smtClean="0">
                <a:solidFill>
                  <a:srgbClr val="CC3300"/>
                </a:solidFill>
              </a:rPr>
              <a:t> </a:t>
            </a:r>
            <a:r>
              <a:rPr lang="en-US" altLang="vi-VN" sz="2400" b="1" dirty="0" err="1" smtClean="0">
                <a:solidFill>
                  <a:srgbClr val="CC3300"/>
                </a:solidFill>
              </a:rPr>
              <a:t>gọi</a:t>
            </a:r>
            <a:r>
              <a:rPr lang="en-US" altLang="vi-VN" sz="2400" b="1" dirty="0" smtClean="0">
                <a:solidFill>
                  <a:srgbClr val="CC3300"/>
                </a:solidFill>
              </a:rPr>
              <a:t> </a:t>
            </a:r>
            <a:r>
              <a:rPr lang="en-US" altLang="vi-VN" sz="2400" b="1" dirty="0" err="1" smtClean="0">
                <a:solidFill>
                  <a:srgbClr val="CC3300"/>
                </a:solidFill>
              </a:rPr>
              <a:t>từ</a:t>
            </a:r>
            <a:r>
              <a:rPr lang="en-US" altLang="vi-VN" sz="2400" b="1" dirty="0" smtClean="0">
                <a:solidFill>
                  <a:srgbClr val="CC3300"/>
                </a:solidFill>
              </a:rPr>
              <a:t> </a:t>
            </a:r>
            <a:r>
              <a:rPr lang="en-US" altLang="vi-VN" sz="2400" b="1" dirty="0" err="1" smtClean="0">
                <a:solidFill>
                  <a:srgbClr val="CC3300"/>
                </a:solidFill>
              </a:rPr>
              <a:t>xa</a:t>
            </a:r>
            <a:endParaRPr lang="en-US" altLang="vi-VN" sz="2400" dirty="0">
              <a:solidFill>
                <a:srgbClr val="00B050"/>
              </a:solidFill>
            </a:endParaRPr>
          </a:p>
        </p:txBody>
      </p:sp>
      <p:sp>
        <p:nvSpPr>
          <p:cNvPr id="11" name="Text Box 4"/>
          <p:cNvSpPr txBox="1">
            <a:spLocks noChangeArrowheads="1"/>
          </p:cNvSpPr>
          <p:nvPr/>
        </p:nvSpPr>
        <p:spPr bwMode="auto">
          <a:xfrm>
            <a:off x="304800" y="1601788"/>
            <a:ext cx="84582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just">
              <a:buFontTx/>
              <a:buChar char="•"/>
              <a:defRPr/>
            </a:pPr>
            <a:r>
              <a:rPr lang="en-US" sz="2400" dirty="0" smtClean="0"/>
              <a:t> </a:t>
            </a:r>
            <a:r>
              <a:rPr lang="en-US" sz="2400" dirty="0" err="1"/>
              <a:t>Một</a:t>
            </a:r>
            <a:r>
              <a:rPr lang="en-US" sz="2400" dirty="0"/>
              <a:t> </a:t>
            </a:r>
            <a:r>
              <a:rPr lang="en-US" sz="2400" dirty="0" err="1"/>
              <a:t>ứng</a:t>
            </a:r>
            <a:r>
              <a:rPr lang="en-US" sz="2400" dirty="0"/>
              <a:t> </a:t>
            </a:r>
            <a:r>
              <a:rPr lang="en-US" sz="2400" dirty="0" err="1"/>
              <a:t>dụng</a:t>
            </a:r>
            <a:r>
              <a:rPr lang="en-US" sz="2400" dirty="0"/>
              <a:t> </a:t>
            </a:r>
            <a:r>
              <a:rPr lang="en-US" sz="2400" dirty="0" err="1"/>
              <a:t>phân</a:t>
            </a:r>
            <a:r>
              <a:rPr lang="en-US" sz="2400" dirty="0"/>
              <a:t> </a:t>
            </a:r>
            <a:r>
              <a:rPr lang="en-US" sz="2400" dirty="0" err="1"/>
              <a:t>tán</a:t>
            </a:r>
            <a:r>
              <a:rPr lang="en-US" sz="2400" dirty="0"/>
              <a:t> </a:t>
            </a:r>
            <a:r>
              <a:rPr lang="en-US" sz="2400" dirty="0" err="1"/>
              <a:t>sử</a:t>
            </a:r>
            <a:r>
              <a:rPr lang="en-US" sz="2400" dirty="0"/>
              <a:t> </a:t>
            </a:r>
            <a:r>
              <a:rPr lang="en-US" sz="2400" dirty="0" err="1"/>
              <a:t>dụng</a:t>
            </a:r>
            <a:r>
              <a:rPr lang="en-US" sz="2400" dirty="0"/>
              <a:t> </a:t>
            </a:r>
            <a:r>
              <a:rPr lang="en-US" sz="2400" dirty="0" err="1"/>
              <a:t>các</a:t>
            </a:r>
            <a:r>
              <a:rPr lang="en-US" sz="2400" dirty="0"/>
              <a:t> </a:t>
            </a:r>
            <a:r>
              <a:rPr lang="en-US" sz="2400" dirty="0" err="1"/>
              <a:t>đối</a:t>
            </a:r>
            <a:r>
              <a:rPr lang="en-US" sz="2400" dirty="0"/>
              <a:t> </a:t>
            </a:r>
            <a:r>
              <a:rPr lang="en-US" sz="2400" dirty="0" err="1">
                <a:solidFill>
                  <a:srgbClr val="FF0000"/>
                </a:solidFill>
              </a:rPr>
              <a:t>tượng</a:t>
            </a:r>
            <a:r>
              <a:rPr lang="en-US" sz="2400" dirty="0">
                <a:solidFill>
                  <a:srgbClr val="FF0000"/>
                </a:solidFill>
              </a:rPr>
              <a:t> </a:t>
            </a:r>
            <a:r>
              <a:rPr lang="en-US" sz="2400" dirty="0" err="1">
                <a:solidFill>
                  <a:srgbClr val="FF0000"/>
                </a:solidFill>
              </a:rPr>
              <a:t>từ</a:t>
            </a:r>
            <a:r>
              <a:rPr lang="en-US" sz="2400" dirty="0">
                <a:solidFill>
                  <a:srgbClr val="FF0000"/>
                </a:solidFill>
              </a:rPr>
              <a:t> </a:t>
            </a:r>
            <a:r>
              <a:rPr lang="en-US" sz="2400" dirty="0" err="1" smtClean="0">
                <a:solidFill>
                  <a:srgbClr val="FF0000"/>
                </a:solidFill>
              </a:rPr>
              <a:t>xa</a:t>
            </a:r>
            <a:r>
              <a:rPr lang="en-US" sz="2400" dirty="0" smtClean="0">
                <a:solidFill>
                  <a:srgbClr val="FF0000"/>
                </a:solidFill>
              </a:rPr>
              <a:t> (Remote Object) </a:t>
            </a:r>
            <a:r>
              <a:rPr lang="en-US" sz="2400" dirty="0" err="1"/>
              <a:t>để</a:t>
            </a:r>
            <a:r>
              <a:rPr lang="en-US" sz="2400" dirty="0"/>
              <a:t> </a:t>
            </a:r>
            <a:r>
              <a:rPr lang="en-US" sz="2400" dirty="0" err="1"/>
              <a:t>thực</a:t>
            </a:r>
            <a:r>
              <a:rPr lang="en-US" sz="2400" dirty="0"/>
              <a:t> </a:t>
            </a:r>
            <a:r>
              <a:rPr lang="en-US" sz="2400" dirty="0" err="1"/>
              <a:t>hiện</a:t>
            </a:r>
            <a:r>
              <a:rPr lang="en-US" sz="2400" dirty="0"/>
              <a:t> </a:t>
            </a:r>
            <a:r>
              <a:rPr lang="en-US" sz="2400" dirty="0" err="1"/>
              <a:t>một</a:t>
            </a:r>
            <a:r>
              <a:rPr lang="en-US" sz="2400" dirty="0"/>
              <a:t> </a:t>
            </a:r>
            <a:r>
              <a:rPr lang="en-US" sz="2400" dirty="0" err="1"/>
              <a:t>tập</a:t>
            </a:r>
            <a:r>
              <a:rPr lang="en-US" sz="2400" dirty="0"/>
              <a:t> </a:t>
            </a:r>
            <a:r>
              <a:rPr lang="en-US" sz="2400" dirty="0" err="1"/>
              <a:t>các</a:t>
            </a:r>
            <a:r>
              <a:rPr lang="en-US" sz="2400" dirty="0"/>
              <a:t> </a:t>
            </a:r>
            <a:r>
              <a:rPr lang="en-US" sz="2400" dirty="0" err="1"/>
              <a:t>tiến</a:t>
            </a:r>
            <a:r>
              <a:rPr lang="en-US" sz="2400" dirty="0"/>
              <a:t> </a:t>
            </a:r>
            <a:r>
              <a:rPr lang="en-US" sz="2400" dirty="0" err="1"/>
              <a:t>trình</a:t>
            </a:r>
            <a:r>
              <a:rPr lang="en-US" sz="2400" dirty="0"/>
              <a:t> </a:t>
            </a:r>
            <a:r>
              <a:rPr lang="en-US" sz="2400" dirty="0" err="1"/>
              <a:t>xác</a:t>
            </a:r>
            <a:r>
              <a:rPr lang="en-US" sz="2400" dirty="0"/>
              <a:t> </a:t>
            </a:r>
            <a:r>
              <a:rPr lang="en-US" sz="2400" dirty="0" err="1"/>
              <a:t>định</a:t>
            </a:r>
            <a:r>
              <a:rPr lang="en-US" sz="2400" dirty="0"/>
              <a:t> </a:t>
            </a:r>
            <a:r>
              <a:rPr lang="en-US" sz="2400" dirty="0" err="1"/>
              <a:t>trên</a:t>
            </a:r>
            <a:r>
              <a:rPr lang="en-US" sz="2400" dirty="0"/>
              <a:t> </a:t>
            </a:r>
            <a:r>
              <a:rPr lang="en-US" sz="2400" dirty="0" err="1"/>
              <a:t>các</a:t>
            </a:r>
            <a:r>
              <a:rPr lang="en-US" sz="2400" dirty="0"/>
              <a:t> </a:t>
            </a:r>
            <a:r>
              <a:rPr lang="en-US" sz="2400" dirty="0" smtClean="0"/>
              <a:t>node </a:t>
            </a:r>
            <a:r>
              <a:rPr lang="en-US" sz="2400" dirty="0" err="1"/>
              <a:t>của</a:t>
            </a:r>
            <a:r>
              <a:rPr lang="en-US" sz="2400" dirty="0"/>
              <a:t> </a:t>
            </a:r>
            <a:r>
              <a:rPr lang="en-US" sz="2400" dirty="0" err="1"/>
              <a:t>một</a:t>
            </a:r>
            <a:r>
              <a:rPr lang="en-US" sz="2400" dirty="0"/>
              <a:t> </a:t>
            </a:r>
            <a:r>
              <a:rPr lang="en-US" sz="2400" dirty="0" err="1"/>
              <a:t>mạng</a:t>
            </a:r>
            <a:r>
              <a:rPr lang="en-US" sz="2400" dirty="0"/>
              <a:t>.</a:t>
            </a:r>
            <a:endParaRPr lang="en-US" sz="2400" dirty="0" smtClean="0">
              <a:ea typeface="ＭＳ Ｐゴシック" pitchFamily="34" charset="-128"/>
            </a:endParaRPr>
          </a:p>
          <a:p>
            <a:pPr marL="174625" indent="-174625" algn="l">
              <a:buFont typeface="Arial" pitchFamily="34" charset="0"/>
              <a:buChar char="•"/>
              <a:defRPr/>
            </a:pPr>
            <a:r>
              <a:rPr lang="en-US" sz="2400" dirty="0" err="1"/>
              <a:t>Các</a:t>
            </a:r>
            <a:r>
              <a:rPr lang="en-US" sz="2400" dirty="0"/>
              <a:t> </a:t>
            </a:r>
            <a:r>
              <a:rPr lang="en-US" sz="2400" dirty="0" err="1"/>
              <a:t>phương</a:t>
            </a:r>
            <a:r>
              <a:rPr lang="en-US" sz="2400" dirty="0"/>
              <a:t> </a:t>
            </a:r>
            <a:r>
              <a:rPr lang="en-US" sz="2400" dirty="0" err="1"/>
              <a:t>thức</a:t>
            </a:r>
            <a:r>
              <a:rPr lang="en-US" sz="2400" dirty="0"/>
              <a:t> </a:t>
            </a:r>
            <a:r>
              <a:rPr lang="en-US" sz="2400" dirty="0" err="1"/>
              <a:t>đối</a:t>
            </a:r>
            <a:r>
              <a:rPr lang="en-US" sz="2400" dirty="0"/>
              <a:t> </a:t>
            </a:r>
            <a:r>
              <a:rPr lang="en-US" sz="2400" dirty="0" err="1"/>
              <a:t>tượng</a:t>
            </a:r>
            <a:r>
              <a:rPr lang="en-US" sz="2400" dirty="0"/>
              <a:t> </a:t>
            </a:r>
            <a:r>
              <a:rPr lang="en-US" sz="2400" dirty="0" err="1"/>
              <a:t>thực</a:t>
            </a:r>
            <a:r>
              <a:rPr lang="en-US" sz="2400" dirty="0"/>
              <a:t> </a:t>
            </a:r>
            <a:r>
              <a:rPr lang="en-US" sz="2400" dirty="0" err="1"/>
              <a:t>hiện</a:t>
            </a:r>
            <a:r>
              <a:rPr lang="en-US" sz="2400" dirty="0"/>
              <a:t> </a:t>
            </a:r>
            <a:r>
              <a:rPr lang="en-US" sz="2400" dirty="0" err="1"/>
              <a:t>thông</a:t>
            </a:r>
            <a:r>
              <a:rPr lang="en-US" sz="2400" dirty="0"/>
              <a:t> qua </a:t>
            </a:r>
            <a:r>
              <a:rPr lang="en-US" sz="2400" dirty="0" err="1"/>
              <a:t>tiến</a:t>
            </a:r>
            <a:r>
              <a:rPr lang="en-US" sz="2400" dirty="0"/>
              <a:t> </a:t>
            </a:r>
            <a:r>
              <a:rPr lang="en-US" sz="2400" dirty="0" err="1"/>
              <a:t>trình</a:t>
            </a:r>
            <a:r>
              <a:rPr lang="en-US" sz="2400" dirty="0"/>
              <a:t> </a:t>
            </a:r>
            <a:r>
              <a:rPr lang="en-US" sz="2400" dirty="0" err="1"/>
              <a:t>hoặc</a:t>
            </a:r>
            <a:r>
              <a:rPr lang="en-US" sz="2400" dirty="0"/>
              <a:t> </a:t>
            </a:r>
            <a:r>
              <a:rPr lang="en-US" sz="2400" dirty="0" err="1"/>
              <a:t>các</a:t>
            </a:r>
            <a:r>
              <a:rPr lang="en-US" sz="2400" dirty="0"/>
              <a:t> </a:t>
            </a:r>
            <a:r>
              <a:rPr lang="en-US" sz="2400" dirty="0">
                <a:solidFill>
                  <a:srgbClr val="FF0000"/>
                </a:solidFill>
              </a:rPr>
              <a:t>thread</a:t>
            </a:r>
            <a:r>
              <a:rPr lang="en-US" sz="2400" dirty="0"/>
              <a:t> </a:t>
            </a:r>
            <a:r>
              <a:rPr lang="en-US" sz="2400" dirty="0" err="1"/>
              <a:t>và</a:t>
            </a:r>
            <a:r>
              <a:rPr lang="en-US" sz="2400" dirty="0"/>
              <a:t> </a:t>
            </a:r>
            <a:r>
              <a:rPr lang="en-US" sz="2400" dirty="0" err="1"/>
              <a:t>có</a:t>
            </a:r>
            <a:r>
              <a:rPr lang="en-US" sz="2400" dirty="0"/>
              <a:t> </a:t>
            </a:r>
            <a:r>
              <a:rPr lang="en-US" sz="2400" dirty="0" err="1"/>
              <a:t>thể</a:t>
            </a:r>
            <a:r>
              <a:rPr lang="en-US" sz="2400" dirty="0"/>
              <a:t> </a:t>
            </a:r>
            <a:r>
              <a:rPr lang="en-US" sz="2400" dirty="0" err="1"/>
              <a:t>gồm</a:t>
            </a:r>
            <a:r>
              <a:rPr lang="en-US" sz="2400" dirty="0"/>
              <a:t> </a:t>
            </a:r>
            <a:r>
              <a:rPr lang="en-US" sz="2400" dirty="0" err="1"/>
              <a:t>các</a:t>
            </a:r>
            <a:r>
              <a:rPr lang="en-US" sz="2400" dirty="0"/>
              <a:t> </a:t>
            </a:r>
            <a:r>
              <a:rPr lang="en-US" sz="2400" dirty="0" err="1"/>
              <a:t>lời</a:t>
            </a:r>
            <a:r>
              <a:rPr lang="en-US" sz="2400" dirty="0"/>
              <a:t> </a:t>
            </a:r>
            <a:r>
              <a:rPr lang="en-US" sz="2400" dirty="0" err="1"/>
              <a:t>gọi</a:t>
            </a:r>
            <a:r>
              <a:rPr lang="en-US" sz="2400" dirty="0"/>
              <a:t> </a:t>
            </a:r>
            <a:r>
              <a:rPr lang="en-US" sz="2400" dirty="0" err="1"/>
              <a:t>đến</a:t>
            </a:r>
            <a:r>
              <a:rPr lang="en-US" sz="2400" dirty="0"/>
              <a:t> </a:t>
            </a:r>
            <a:r>
              <a:rPr lang="en-US" sz="2400" dirty="0" err="1"/>
              <a:t>các</a:t>
            </a:r>
            <a:r>
              <a:rPr lang="en-US" sz="2400" dirty="0"/>
              <a:t> </a:t>
            </a:r>
            <a:r>
              <a:rPr lang="en-US" sz="2400" dirty="0" err="1"/>
              <a:t>phương</a:t>
            </a:r>
            <a:r>
              <a:rPr lang="en-US" sz="2400" dirty="0"/>
              <a:t> </a:t>
            </a:r>
            <a:r>
              <a:rPr lang="en-US" sz="2400" dirty="0" err="1"/>
              <a:t>thức</a:t>
            </a:r>
            <a:r>
              <a:rPr lang="en-US" sz="2400" dirty="0"/>
              <a:t> </a:t>
            </a:r>
            <a:r>
              <a:rPr lang="en-US" sz="2400" dirty="0" err="1"/>
              <a:t>đối</a:t>
            </a:r>
            <a:r>
              <a:rPr lang="en-US" sz="2400" dirty="0"/>
              <a:t> </a:t>
            </a:r>
            <a:r>
              <a:rPr lang="en-US" sz="2400" dirty="0" err="1"/>
              <a:t>tượng</a:t>
            </a:r>
            <a:r>
              <a:rPr lang="en-US" sz="2400" dirty="0"/>
              <a:t> </a:t>
            </a:r>
            <a:r>
              <a:rPr lang="en-US" sz="2400" dirty="0" err="1"/>
              <a:t>khác</a:t>
            </a:r>
            <a:r>
              <a:rPr lang="en-US" sz="2400" dirty="0"/>
              <a:t>. </a:t>
            </a:r>
            <a:endParaRPr lang="en-US" sz="2400" dirty="0" smtClean="0"/>
          </a:p>
          <a:p>
            <a:pPr marL="174625" indent="-174625" algn="l">
              <a:buFont typeface="Arial" pitchFamily="34" charset="0"/>
              <a:buChar char="•"/>
              <a:defRPr/>
            </a:pPr>
            <a:r>
              <a:rPr lang="en-US" sz="2400" dirty="0"/>
              <a:t> </a:t>
            </a:r>
            <a:r>
              <a:rPr lang="en-US" sz="2400" dirty="0" err="1" smtClean="0"/>
              <a:t>Xét</a:t>
            </a:r>
            <a:r>
              <a:rPr lang="en-US" sz="2400" dirty="0" smtClean="0"/>
              <a:t> </a:t>
            </a:r>
            <a:r>
              <a:rPr lang="en-US" sz="2400" dirty="0" err="1" smtClean="0"/>
              <a:t>mô</a:t>
            </a:r>
            <a:r>
              <a:rPr lang="en-US" sz="2400" dirty="0" smtClean="0"/>
              <a:t> </a:t>
            </a:r>
            <a:r>
              <a:rPr lang="en-US" sz="2400" dirty="0" err="1" smtClean="0"/>
              <a:t>hình</a:t>
            </a:r>
            <a:r>
              <a:rPr lang="en-US" sz="2400" dirty="0" smtClean="0"/>
              <a:t> </a:t>
            </a:r>
            <a:r>
              <a:rPr lang="en-US" sz="2400" dirty="0" err="1" smtClean="0"/>
              <a:t>đối</a:t>
            </a:r>
            <a:r>
              <a:rPr lang="en-US" sz="2400" dirty="0" smtClean="0"/>
              <a:t> </a:t>
            </a:r>
            <a:r>
              <a:rPr lang="en-US" sz="2400" dirty="0" err="1" smtClean="0"/>
              <a:t>tượng</a:t>
            </a:r>
            <a:r>
              <a:rPr lang="en-US" sz="2400" dirty="0" smtClean="0"/>
              <a:t> </a:t>
            </a:r>
            <a:r>
              <a:rPr lang="en-US" sz="2400" dirty="0" err="1" smtClean="0"/>
              <a:t>phân</a:t>
            </a:r>
            <a:r>
              <a:rPr lang="en-US" sz="2400" dirty="0" smtClean="0"/>
              <a:t> </a:t>
            </a:r>
            <a:r>
              <a:rPr lang="en-US" sz="2400" dirty="0" err="1" smtClean="0"/>
              <a:t>tán</a:t>
            </a:r>
            <a:r>
              <a:rPr lang="en-US" sz="2400" dirty="0" smtClean="0"/>
              <a:t> </a:t>
            </a:r>
            <a:r>
              <a:rPr lang="en-US" sz="2400" dirty="0" err="1" smtClean="0"/>
              <a:t>giữa</a:t>
            </a:r>
            <a:r>
              <a:rPr lang="en-US" sz="2400" dirty="0" smtClean="0"/>
              <a:t> 2 site 1 </a:t>
            </a:r>
            <a:r>
              <a:rPr lang="en-US" sz="2400" dirty="0" err="1" smtClean="0"/>
              <a:t>và</a:t>
            </a:r>
            <a:r>
              <a:rPr lang="en-US" sz="2400" dirty="0" smtClean="0"/>
              <a:t> site 2 </a:t>
            </a:r>
            <a:r>
              <a:rPr lang="en-US" sz="2400" dirty="0" err="1" smtClean="0"/>
              <a:t>như</a:t>
            </a:r>
            <a:r>
              <a:rPr lang="en-US" sz="2400" dirty="0" smtClean="0"/>
              <a:t> </a:t>
            </a:r>
            <a:r>
              <a:rPr lang="en-US" sz="2400" dirty="0" err="1" smtClean="0"/>
              <a:t>sơ</a:t>
            </a:r>
            <a:r>
              <a:rPr lang="en-US" sz="2400" dirty="0" smtClean="0"/>
              <a:t> </a:t>
            </a:r>
            <a:r>
              <a:rPr lang="en-US" sz="2400" dirty="0" err="1" smtClean="0"/>
              <a:t>đô</a:t>
            </a:r>
            <a:r>
              <a:rPr lang="en-US" sz="2400" dirty="0" smtClean="0"/>
              <a:t>̀ </a:t>
            </a:r>
            <a:r>
              <a:rPr lang="en-US" sz="2400" dirty="0" err="1" smtClean="0"/>
              <a:t>dưới</a:t>
            </a:r>
            <a:r>
              <a:rPr lang="en-US" sz="2400" dirty="0" smtClean="0"/>
              <a:t> </a:t>
            </a:r>
            <a:r>
              <a:rPr lang="en-US" sz="2400" dirty="0" err="1" smtClean="0"/>
              <a:t>đây</a:t>
            </a:r>
            <a:r>
              <a:rPr lang="en-US" sz="2400" dirty="0" smtClean="0"/>
              <a:t>:</a:t>
            </a:r>
            <a:endParaRPr lang="en-US" sz="2400" dirty="0" smtClean="0"/>
          </a:p>
          <a:p>
            <a:pPr marL="174625" indent="-174625" algn="l">
              <a:buFont typeface="Arial" pitchFamily="34" charset="0"/>
              <a:buChar char="•"/>
              <a:defRPr/>
            </a:pPr>
            <a:endParaRPr lang="en-US" sz="2400" dirty="0" smtClean="0">
              <a:ea typeface="ＭＳ Ｐゴシック" pitchFamily="34" charset="-128"/>
            </a:endParaRPr>
          </a:p>
        </p:txBody>
      </p:sp>
      <p:sp>
        <p:nvSpPr>
          <p:cNvPr id="8199"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MÔ HÌNH ĐỐI TƯỢNG PHÂN TÁN</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381000" y="1549400"/>
            <a:ext cx="82296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4625" indent="-174625" algn="l" eaLnBrk="1" hangingPunct="1">
              <a:buFont typeface="Arial" pitchFamily="34" charset="0"/>
              <a:buChar char="•"/>
              <a:defRPr/>
            </a:pPr>
            <a:r>
              <a:rPr lang="en-US" sz="2400" b="1">
                <a:latin typeface="Arial" charset="0"/>
                <a:ea typeface="ＭＳ Ｐゴシック" pitchFamily="34" charset="-128"/>
              </a:rPr>
              <a:t>IDL </a:t>
            </a:r>
            <a:r>
              <a:rPr lang="en-US" sz="2400">
                <a:latin typeface="Arial" charset="0"/>
                <a:ea typeface="ＭＳ Ｐゴシック" pitchFamily="34" charset="-128"/>
              </a:rPr>
              <a:t>(Interface Definition Language)</a:t>
            </a:r>
          </a:p>
          <a:p>
            <a:pPr algn="l" eaLnBrk="1" hangingPunct="1">
              <a:defRPr/>
            </a:pPr>
            <a:r>
              <a:rPr lang="en-US" sz="2400">
                <a:latin typeface="Arial" charset="0"/>
                <a:ea typeface="ＭＳ Ｐゴシック" pitchFamily="34" charset="-128"/>
              </a:rPr>
              <a:t>  - Ví dụ IDL</a:t>
            </a:r>
          </a:p>
          <a:p>
            <a:pPr marL="174625" indent="-174625" algn="l" eaLnBrk="1" hangingPunct="1">
              <a:buFont typeface="Arial" pitchFamily="34" charset="0"/>
              <a:buChar char="•"/>
              <a:defRPr/>
            </a:pPr>
            <a:endParaRPr lang="vi-VN" sz="2400"/>
          </a:p>
        </p:txBody>
      </p:sp>
      <p:pic>
        <p:nvPicPr>
          <p:cNvPr id="69635"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6"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69637"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CORBA </a:t>
            </a:r>
            <a:r>
              <a:rPr lang="en-US" altLang="vi-VN" sz="2400">
                <a:ea typeface="ＭＳ Ｐゴシック" panose="020B0600070205080204" pitchFamily="34" charset="-128"/>
              </a:rPr>
              <a:t>(Common Object Request Architecture)</a:t>
            </a:r>
            <a:endParaRPr lang="en-US" altLang="vi-VN" sz="2400" b="1">
              <a:solidFill>
                <a:srgbClr val="C00000"/>
              </a:solidFill>
            </a:endParaRPr>
          </a:p>
        </p:txBody>
      </p:sp>
      <p:sp>
        <p:nvSpPr>
          <p:cNvPr id="69638" name="Text Box 3"/>
          <p:cNvSpPr txBox="1">
            <a:spLocks noChangeArrowheads="1"/>
          </p:cNvSpPr>
          <p:nvPr/>
        </p:nvSpPr>
        <p:spPr bwMode="auto">
          <a:xfrm>
            <a:off x="974725" y="2498725"/>
            <a:ext cx="7254875" cy="32924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vi-VN" sz="1600" b="1">
                <a:latin typeface="Courier New" panose="02070309020205020404" pitchFamily="49" charset="0"/>
                <a:ea typeface="ＭＳ Ｐゴシック" panose="020B0600070205080204" pitchFamily="34" charset="-128"/>
              </a:rPr>
              <a:t>Module StudentObject {</a:t>
            </a:r>
          </a:p>
          <a:p>
            <a:pPr algn="l"/>
            <a:r>
              <a:rPr lang="en-US" altLang="vi-VN" sz="1600" b="1">
                <a:latin typeface="Courier New" panose="02070309020205020404" pitchFamily="49" charset="0"/>
                <a:ea typeface="ＭＳ Ｐゴシック" panose="020B0600070205080204" pitchFamily="34" charset="-128"/>
              </a:rPr>
              <a:t>    struct StudentInfo {</a:t>
            </a:r>
            <a:br>
              <a:rPr lang="en-US" altLang="vi-VN" sz="1600" b="1">
                <a:latin typeface="Courier New" panose="02070309020205020404" pitchFamily="49" charset="0"/>
                <a:ea typeface="ＭＳ Ｐゴシック" panose="020B0600070205080204" pitchFamily="34" charset="-128"/>
              </a:rPr>
            </a:br>
            <a:r>
              <a:rPr lang="en-US" altLang="vi-VN" sz="1600" b="1">
                <a:latin typeface="Courier New" panose="02070309020205020404" pitchFamily="49" charset="0"/>
                <a:ea typeface="ＭＳ Ｐゴシック" panose="020B0600070205080204" pitchFamily="34" charset="-128"/>
              </a:rPr>
              <a:t>        string name;</a:t>
            </a:r>
          </a:p>
          <a:p>
            <a:pPr algn="l"/>
            <a:r>
              <a:rPr lang="en-US" altLang="vi-VN" sz="1600" b="1">
                <a:latin typeface="Courier New" panose="02070309020205020404" pitchFamily="49" charset="0"/>
                <a:ea typeface="ＭＳ Ｐゴシック" panose="020B0600070205080204" pitchFamily="34" charset="-128"/>
              </a:rPr>
              <a:t>        int id;</a:t>
            </a:r>
          </a:p>
          <a:p>
            <a:pPr algn="l"/>
            <a:r>
              <a:rPr lang="en-US" altLang="vi-VN" sz="1600" b="1">
                <a:latin typeface="Courier New" panose="02070309020205020404" pitchFamily="49" charset="0"/>
                <a:ea typeface="ＭＳ Ｐゴシック" panose="020B0600070205080204" pitchFamily="34" charset="-128"/>
              </a:rPr>
              <a:t>        float gpa;</a:t>
            </a:r>
          </a:p>
          <a:p>
            <a:pPr algn="l"/>
            <a:r>
              <a:rPr lang="en-US" altLang="vi-VN" sz="1600" b="1">
                <a:latin typeface="Courier New" panose="02070309020205020404" pitchFamily="49" charset="0"/>
                <a:ea typeface="ＭＳ Ｐゴシック" panose="020B0600070205080204" pitchFamily="34" charset="-128"/>
              </a:rPr>
              <a:t>    };</a:t>
            </a:r>
          </a:p>
          <a:p>
            <a:pPr algn="l"/>
            <a:r>
              <a:rPr lang="en-US" altLang="vi-VN" sz="1600" b="1">
                <a:latin typeface="Courier New" panose="02070309020205020404" pitchFamily="49" charset="0"/>
                <a:ea typeface="ＭＳ Ｐゴシック" panose="020B0600070205080204" pitchFamily="34" charset="-128"/>
              </a:rPr>
              <a:t>    exception Unknown {};</a:t>
            </a:r>
          </a:p>
          <a:p>
            <a:pPr algn="l"/>
            <a:r>
              <a:rPr lang="en-US" altLang="vi-VN" sz="1600" b="1">
                <a:latin typeface="Courier New" panose="02070309020205020404" pitchFamily="49" charset="0"/>
                <a:ea typeface="ＭＳ Ｐゴシック" panose="020B0600070205080204" pitchFamily="34" charset="-128"/>
              </a:rPr>
              <a:t>    interface Student {</a:t>
            </a:r>
          </a:p>
          <a:p>
            <a:pPr algn="l"/>
            <a:r>
              <a:rPr lang="en-US" altLang="vi-VN" sz="1600" b="1">
                <a:latin typeface="Courier New" panose="02070309020205020404" pitchFamily="49" charset="0"/>
                <a:ea typeface="ＭＳ Ｐゴシック" panose="020B0600070205080204" pitchFamily="34" charset="-128"/>
              </a:rPr>
              <a:t>        StudentInfo getinfo(in string name)</a:t>
            </a:r>
          </a:p>
          <a:p>
            <a:pPr algn="l"/>
            <a:r>
              <a:rPr lang="en-US" altLang="vi-VN" sz="1600" b="1">
                <a:latin typeface="Courier New" panose="02070309020205020404" pitchFamily="49" charset="0"/>
                <a:ea typeface="ＭＳ Ｐゴシック" panose="020B0600070205080204" pitchFamily="34" charset="-128"/>
              </a:rPr>
              <a:t>            raises(Unknown);</a:t>
            </a:r>
          </a:p>
          <a:p>
            <a:pPr algn="l"/>
            <a:r>
              <a:rPr lang="en-US" altLang="vi-VN" sz="1600" b="1">
                <a:latin typeface="Courier New" panose="02070309020205020404" pitchFamily="49" charset="0"/>
                <a:ea typeface="ＭＳ Ｐゴシック" panose="020B0600070205080204" pitchFamily="34" charset="-128"/>
              </a:rPr>
              <a:t>        void putinfo(in StudentInfo data);</a:t>
            </a:r>
          </a:p>
          <a:p>
            <a:pPr algn="l"/>
            <a:r>
              <a:rPr lang="en-US" altLang="vi-VN" sz="1600" b="1">
                <a:latin typeface="Courier New" panose="02070309020205020404" pitchFamily="49" charset="0"/>
                <a:ea typeface="ＭＳ Ｐゴシック" panose="020B0600070205080204" pitchFamily="34" charset="-128"/>
              </a:rPr>
              <a:t>    };</a:t>
            </a:r>
          </a:p>
          <a:p>
            <a:pPr algn="l"/>
            <a:r>
              <a:rPr lang="en-US" altLang="vi-VN" sz="1600" b="1">
                <a:latin typeface="Courier New" panose="02070309020205020404" pitchFamily="49" charset="0"/>
                <a:ea typeface="ＭＳ Ｐゴシック" panose="020B0600070205080204" pitchFamily="34" charset="-128"/>
              </a:rPr>
              <a:t>};</a:t>
            </a:r>
          </a:p>
        </p:txBody>
      </p:sp>
      <p:sp>
        <p:nvSpPr>
          <p:cNvPr id="69639"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  - Thế hệ 2</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381000" y="1549400"/>
            <a:ext cx="8229600"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4625" indent="-174625" algn="l" eaLnBrk="1" hangingPunct="1">
              <a:buFont typeface="Arial" pitchFamily="34" charset="0"/>
              <a:buChar char="•"/>
              <a:defRPr/>
            </a:pPr>
            <a:r>
              <a:rPr lang="en-US" sz="2400" b="1">
                <a:latin typeface="Arial" charset="0"/>
                <a:ea typeface="ＭＳ Ｐゴシック" pitchFamily="34" charset="-128"/>
              </a:rPr>
              <a:t>Chức năng ORB</a:t>
            </a:r>
          </a:p>
          <a:p>
            <a:pPr algn="l" eaLnBrk="1" hangingPunct="1">
              <a:defRPr/>
            </a:pPr>
            <a:r>
              <a:rPr lang="en-US" sz="2400">
                <a:latin typeface="Arial" charset="0"/>
                <a:ea typeface="ＭＳ Ｐゴシック" pitchFamily="34" charset="-128"/>
              </a:rPr>
              <a:t>  - Tra cứu các đối tượng trên máy từ xa </a:t>
            </a:r>
          </a:p>
          <a:p>
            <a:pPr algn="l" eaLnBrk="1" hangingPunct="1">
              <a:defRPr/>
            </a:pPr>
            <a:r>
              <a:rPr lang="en-US" sz="2400">
                <a:latin typeface="Arial" charset="0"/>
                <a:ea typeface="ＭＳ Ｐゴシック" pitchFamily="34" charset="-128"/>
              </a:rPr>
              <a:t>  - Marshal các tham số</a:t>
            </a:r>
            <a:br>
              <a:rPr lang="en-US" sz="2400">
                <a:latin typeface="Arial" charset="0"/>
                <a:ea typeface="ＭＳ Ｐゴシック" pitchFamily="34" charset="-128"/>
              </a:rPr>
            </a:br>
            <a:r>
              <a:rPr lang="en-US" sz="2400">
                <a:latin typeface="Arial" charset="0"/>
                <a:ea typeface="ＭＳ Ｐゴシック" pitchFamily="34" charset="-128"/>
              </a:rPr>
              <a:t>  - Đối phó với các vấn đề an ninh </a:t>
            </a:r>
            <a:br>
              <a:rPr lang="en-US" sz="2400">
                <a:latin typeface="Arial" charset="0"/>
                <a:ea typeface="ＭＳ Ｐゴシック" pitchFamily="34" charset="-128"/>
              </a:rPr>
            </a:br>
            <a:r>
              <a:rPr lang="en-US" sz="2400">
                <a:latin typeface="Arial" charset="0"/>
                <a:ea typeface="ＭＳ Ｐゴシック" pitchFamily="34" charset="-128"/>
              </a:rPr>
              <a:t>  - Xuất bản dữ liệu trên các đối tượng cho ORB khác để sử dụng</a:t>
            </a:r>
          </a:p>
          <a:p>
            <a:pPr algn="l" eaLnBrk="1" hangingPunct="1">
              <a:defRPr/>
            </a:pPr>
            <a:r>
              <a:rPr lang="en-US" sz="2400">
                <a:latin typeface="Arial" charset="0"/>
                <a:ea typeface="ＭＳ Ｐゴシック" pitchFamily="34" charset="-128"/>
              </a:rPr>
              <a:t>  - Gọi phương thức trên các đối tượng từ xa </a:t>
            </a:r>
          </a:p>
          <a:p>
            <a:pPr algn="l" eaLnBrk="1" hangingPunct="1">
              <a:defRPr/>
            </a:pPr>
            <a:r>
              <a:rPr lang="en-US" sz="2400">
                <a:latin typeface="Arial" charset="0"/>
                <a:ea typeface="ＭＳ Ｐゴシック" pitchFamily="34" charset="-128"/>
              </a:rPr>
              <a:t>  - </a:t>
            </a:r>
            <a:r>
              <a:rPr lang="vi-VN" sz="2400">
                <a:latin typeface="Arial" charset="0"/>
                <a:ea typeface="ＭＳ Ｐゴシック" pitchFamily="34" charset="-128"/>
              </a:rPr>
              <a:t>Tự động khởi tạo các đối tượng không chạy</a:t>
            </a:r>
          </a:p>
          <a:p>
            <a:pPr algn="l" eaLnBrk="1" hangingPunct="1">
              <a:defRPr/>
            </a:pPr>
            <a:r>
              <a:rPr lang="en-US" sz="2400">
                <a:latin typeface="Arial" charset="0"/>
                <a:ea typeface="ＭＳ Ｐゴシック" pitchFamily="34" charset="-128"/>
              </a:rPr>
              <a:t>  - </a:t>
            </a:r>
            <a:r>
              <a:rPr lang="vi-VN" sz="2400">
                <a:latin typeface="Arial" charset="0"/>
                <a:ea typeface="ＭＳ Ｐゴシック" pitchFamily="34" charset="-128"/>
              </a:rPr>
              <a:t>Giao tiếp với các </a:t>
            </a:r>
            <a:r>
              <a:rPr lang="en-US" sz="2400">
                <a:latin typeface="Arial" charset="0"/>
                <a:ea typeface="ＭＳ Ｐゴシック" pitchFamily="34" charset="-128"/>
              </a:rPr>
              <a:t>ORB </a:t>
            </a:r>
            <a:r>
              <a:rPr lang="vi-VN" sz="2400">
                <a:latin typeface="Arial" charset="0"/>
                <a:ea typeface="ＭＳ Ｐゴシック" pitchFamily="34" charset="-128"/>
              </a:rPr>
              <a:t>khác</a:t>
            </a:r>
            <a:r>
              <a:rPr lang="en-US" sz="2400">
                <a:latin typeface="Arial" charset="0"/>
                <a:ea typeface="ＭＳ Ｐゴシック" pitchFamily="34" charset="-128"/>
              </a:rPr>
              <a:t> v.v...</a:t>
            </a:r>
            <a:endParaRPr lang="vi-VN" sz="2400"/>
          </a:p>
        </p:txBody>
      </p:sp>
      <p:pic>
        <p:nvPicPr>
          <p:cNvPr id="70659"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0"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70661"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CORBA </a:t>
            </a:r>
            <a:r>
              <a:rPr lang="en-US" altLang="vi-VN" sz="2400">
                <a:ea typeface="ＭＳ Ｐゴシック" panose="020B0600070205080204" pitchFamily="34" charset="-128"/>
              </a:rPr>
              <a:t>(Common Object Request Architecture)</a:t>
            </a:r>
            <a:endParaRPr lang="en-US" altLang="vi-VN" sz="2400" b="1">
              <a:solidFill>
                <a:srgbClr val="C00000"/>
              </a:solidFill>
            </a:endParaRPr>
          </a:p>
        </p:txBody>
      </p:sp>
      <p:sp>
        <p:nvSpPr>
          <p:cNvPr id="70662"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  - Thế hệ 2</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381000" y="1549400"/>
            <a:ext cx="8229600"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4625" indent="-174625" algn="l" eaLnBrk="1" hangingPunct="1">
              <a:buFont typeface="Arial" pitchFamily="34" charset="0"/>
              <a:buChar char="•"/>
              <a:defRPr/>
            </a:pPr>
            <a:r>
              <a:rPr lang="en-US" sz="2400" b="1">
                <a:latin typeface="Arial" charset="0"/>
                <a:ea typeface="ＭＳ Ｐゴシック" pitchFamily="34" charset="-128"/>
              </a:rPr>
              <a:t>Các đối tượng hoạt đông trên ORB</a:t>
            </a:r>
          </a:p>
          <a:p>
            <a:pPr algn="l" eaLnBrk="1" hangingPunct="1">
              <a:defRPr/>
            </a:pPr>
            <a:r>
              <a:rPr lang="en-US" sz="2400" b="1">
                <a:latin typeface="Arial" charset="0"/>
                <a:ea typeface="ＭＳ Ｐゴシック" pitchFamily="34" charset="-128"/>
              </a:rPr>
              <a:t>  - Client </a:t>
            </a:r>
          </a:p>
          <a:p>
            <a:pPr algn="l" eaLnBrk="1" hangingPunct="1">
              <a:defRPr/>
            </a:pPr>
            <a:r>
              <a:rPr lang="en-US" sz="2400">
                <a:latin typeface="Arial" charset="0"/>
                <a:ea typeface="ＭＳ Ｐゴシック" pitchFamily="34" charset="-128"/>
              </a:rPr>
              <a:t>    + </a:t>
            </a:r>
            <a:r>
              <a:rPr lang="vi-VN" sz="2400">
                <a:latin typeface="Arial" charset="0"/>
                <a:ea typeface="ＭＳ Ｐゴシック" pitchFamily="34" charset="-128"/>
              </a:rPr>
              <a:t>Thực hiện yêu cầu </a:t>
            </a:r>
            <a:r>
              <a:rPr lang="en-US" sz="2400">
                <a:latin typeface="Arial" charset="0"/>
                <a:ea typeface="ＭＳ Ｐゴシック" pitchFamily="34" charset="-128"/>
              </a:rPr>
              <a:t>bằng </a:t>
            </a:r>
            <a:r>
              <a:rPr lang="vi-VN" sz="2400">
                <a:latin typeface="Arial" charset="0"/>
                <a:ea typeface="ＭＳ Ｐゴシック" pitchFamily="34" charset="-128"/>
              </a:rPr>
              <a:t>một tham chiếu đối tượng cho các đối tượng và hoạt động mong muốn</a:t>
            </a:r>
            <a:endParaRPr lang="en-US" sz="2400">
              <a:latin typeface="Arial" charset="0"/>
              <a:ea typeface="ＭＳ Ｐゴシック" pitchFamily="34" charset="-128"/>
            </a:endParaRPr>
          </a:p>
          <a:p>
            <a:pPr algn="l" eaLnBrk="1" hangingPunct="1">
              <a:defRPr/>
            </a:pPr>
            <a:r>
              <a:rPr lang="en-US" sz="2400">
                <a:latin typeface="Arial" charset="0"/>
                <a:ea typeface="ＭＳ Ｐゴシック" pitchFamily="34" charset="-128"/>
              </a:rPr>
              <a:t>    + khởi tạo yêu cầu của Client</a:t>
            </a:r>
          </a:p>
          <a:p>
            <a:pPr algn="l" eaLnBrk="1" hangingPunct="1">
              <a:defRPr/>
            </a:pPr>
            <a:r>
              <a:rPr lang="en-US" sz="2400">
                <a:latin typeface="Arial" charset="0"/>
                <a:ea typeface="ＭＳ Ｐゴシック" pitchFamily="34" charset="-128"/>
              </a:rPr>
              <a:t>    + </a:t>
            </a:r>
            <a:r>
              <a:rPr lang="vi-VN" sz="2400">
                <a:latin typeface="Arial" charset="0"/>
                <a:ea typeface="ＭＳ Ｐゴシック" pitchFamily="34" charset="-128"/>
              </a:rPr>
              <a:t>gọi </a:t>
            </a:r>
            <a:r>
              <a:rPr lang="en-US" sz="2400">
                <a:latin typeface="Arial" charset="0"/>
                <a:ea typeface="ＭＳ Ｐゴシック" pitchFamily="34" charset="-128"/>
              </a:rPr>
              <a:t>stub </a:t>
            </a:r>
            <a:r>
              <a:rPr lang="vi-VN" sz="2400">
                <a:latin typeface="Arial" charset="0"/>
                <a:ea typeface="ＭＳ Ｐゴシック" pitchFamily="34" charset="-128"/>
              </a:rPr>
              <a:t>cụ thể đến một đối tượng</a:t>
            </a:r>
            <a:r>
              <a:rPr lang="en-US" sz="2400">
                <a:latin typeface="Arial" charset="0"/>
                <a:ea typeface="ＭＳ Ｐゴシック" pitchFamily="34" charset="-128"/>
              </a:rPr>
              <a:t> hoặc tạo yêu cầu động (DII interface )</a:t>
            </a:r>
          </a:p>
          <a:p>
            <a:pPr algn="l" eaLnBrk="1" hangingPunct="1">
              <a:defRPr/>
            </a:pPr>
            <a:r>
              <a:rPr lang="en-US" sz="2400">
                <a:latin typeface="Arial" charset="0"/>
                <a:ea typeface="ＭＳ Ｐゴシック" pitchFamily="34" charset="-128"/>
              </a:rPr>
              <a:t>  - </a:t>
            </a:r>
            <a:r>
              <a:rPr lang="en-US" sz="2400" b="1">
                <a:latin typeface="Arial" charset="0"/>
                <a:ea typeface="ＭＳ Ｐゴシック" pitchFamily="34" charset="-128"/>
              </a:rPr>
              <a:t>Server</a:t>
            </a:r>
            <a:r>
              <a:rPr lang="en-US" sz="2400">
                <a:latin typeface="Arial" charset="0"/>
                <a:ea typeface="ＭＳ Ｐゴシック" pitchFamily="34" charset="-128"/>
              </a:rPr>
              <a:t>(đối tượng implementation)</a:t>
            </a:r>
          </a:p>
          <a:p>
            <a:pPr algn="l" eaLnBrk="1" hangingPunct="1">
              <a:defRPr/>
            </a:pPr>
            <a:r>
              <a:rPr lang="en-US" sz="2400">
                <a:latin typeface="Arial" charset="0"/>
                <a:ea typeface="ＭＳ Ｐゴシック" pitchFamily="34" charset="-128"/>
              </a:rPr>
              <a:t>    + </a:t>
            </a:r>
            <a:r>
              <a:rPr lang="vi-VN" sz="2400">
                <a:latin typeface="Arial" charset="0"/>
                <a:ea typeface="ＭＳ Ｐゴシック" pitchFamily="34" charset="-128"/>
              </a:rPr>
              <a:t>Cung cấp các ngữ nghĩa của các đối tượng</a:t>
            </a:r>
            <a:endParaRPr lang="en-US" sz="2400">
              <a:latin typeface="Arial" charset="0"/>
              <a:ea typeface="ＭＳ Ｐゴシック" pitchFamily="34" charset="-128"/>
            </a:endParaRPr>
          </a:p>
          <a:p>
            <a:pPr algn="l" eaLnBrk="1" hangingPunct="1">
              <a:defRPr/>
            </a:pPr>
            <a:r>
              <a:rPr lang="en-US" sz="2400">
                <a:latin typeface="Arial" charset="0"/>
                <a:ea typeface="ＭＳ Ｐゴシック" pitchFamily="34" charset="-128"/>
              </a:rPr>
              <a:t>    + </a:t>
            </a:r>
            <a:r>
              <a:rPr lang="vi-VN" sz="2400">
                <a:latin typeface="Arial" charset="0"/>
                <a:ea typeface="ＭＳ Ｐゴシック" pitchFamily="34" charset="-128"/>
              </a:rPr>
              <a:t>Xác định dữ liệu </a:t>
            </a:r>
            <a:r>
              <a:rPr lang="en-US" sz="2400">
                <a:latin typeface="Arial" charset="0"/>
                <a:ea typeface="ＭＳ Ｐゴシック" pitchFamily="34" charset="-128"/>
              </a:rPr>
              <a:t>với thể hiện, </a:t>
            </a:r>
            <a:r>
              <a:rPr lang="vi-VN" sz="2400">
                <a:latin typeface="Arial" charset="0"/>
                <a:ea typeface="ＭＳ Ｐゴシック" pitchFamily="34" charset="-128"/>
              </a:rPr>
              <a:t>mã</a:t>
            </a:r>
            <a:r>
              <a:rPr lang="en-US" sz="2400">
                <a:latin typeface="Arial" charset="0"/>
                <a:ea typeface="ＭＳ Ｐゴシック" pitchFamily="34" charset="-128"/>
              </a:rPr>
              <a:t> </a:t>
            </a:r>
            <a:r>
              <a:rPr lang="vi-VN" sz="2400">
                <a:latin typeface="Arial" charset="0"/>
                <a:ea typeface="ＭＳ Ｐゴシック" pitchFamily="34" charset="-128"/>
              </a:rPr>
              <a:t>cho các phương </a:t>
            </a:r>
            <a:r>
              <a:rPr lang="en-US" sz="2400">
                <a:latin typeface="Arial" charset="0"/>
                <a:ea typeface="ＭＳ Ｐゴシック" pitchFamily="34" charset="-128"/>
              </a:rPr>
              <a:t>thức     </a:t>
            </a:r>
          </a:p>
        </p:txBody>
      </p:sp>
      <p:pic>
        <p:nvPicPr>
          <p:cNvPr id="71683"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4"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71685"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CORBA </a:t>
            </a:r>
            <a:r>
              <a:rPr lang="en-US" altLang="vi-VN" sz="2400">
                <a:ea typeface="ＭＳ Ｐゴシック" panose="020B0600070205080204" pitchFamily="34" charset="-128"/>
              </a:rPr>
              <a:t>(Common Object Request Architecture)</a:t>
            </a:r>
            <a:endParaRPr lang="en-US" altLang="vi-VN" sz="2400" b="1">
              <a:solidFill>
                <a:srgbClr val="C00000"/>
              </a:solidFill>
            </a:endParaRPr>
          </a:p>
        </p:txBody>
      </p:sp>
      <p:sp>
        <p:nvSpPr>
          <p:cNvPr id="71686"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  - Thế hệ 2</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381000" y="1549400"/>
            <a:ext cx="8229600"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4625" indent="-174625" algn="l" eaLnBrk="1" hangingPunct="1">
              <a:buFont typeface="Arial" pitchFamily="34" charset="0"/>
              <a:buChar char="•"/>
              <a:defRPr/>
            </a:pPr>
            <a:r>
              <a:rPr lang="en-US" sz="2400" b="1">
                <a:latin typeface="Arial" charset="0"/>
                <a:ea typeface="ＭＳ Ｐゴシック" pitchFamily="34" charset="-128"/>
              </a:rPr>
              <a:t>Khả năng cộng tác </a:t>
            </a:r>
            <a:r>
              <a:rPr lang="en-US" sz="2400">
                <a:latin typeface="Arial" charset="0"/>
                <a:ea typeface="ＭＳ Ｐゴシック" pitchFamily="34" charset="-128"/>
              </a:rPr>
              <a:t>(Interoperability)</a:t>
            </a:r>
          </a:p>
          <a:p>
            <a:pPr algn="l" eaLnBrk="1" hangingPunct="1">
              <a:defRPr/>
            </a:pPr>
            <a:r>
              <a:rPr lang="en-US" sz="2400">
                <a:latin typeface="Arial" charset="0"/>
                <a:ea typeface="ＭＳ Ｐゴシック" pitchFamily="34" charset="-128"/>
              </a:rPr>
              <a:t>  - Đối với Client : Phù hợp với các thiết bị cầm tay </a:t>
            </a:r>
            <a:r>
              <a:rPr lang="en-US" sz="2400">
                <a:latin typeface="Arial" charset="0"/>
                <a:ea typeface="ＭＳ Ｐゴシック" pitchFamily="34" charset="-128"/>
                <a:sym typeface="Wingdings" pitchFamily="2" charset="2"/>
              </a:rPr>
              <a:t> Xây dựng các hàm API</a:t>
            </a:r>
          </a:p>
          <a:p>
            <a:pPr algn="l" eaLnBrk="1" hangingPunct="1">
              <a:defRPr/>
            </a:pPr>
            <a:r>
              <a:rPr lang="en-US" sz="2400">
                <a:latin typeface="Arial" charset="0"/>
                <a:ea typeface="ＭＳ Ｐゴシック" pitchFamily="34" charset="-128"/>
                <a:sym typeface="Wingdings" pitchFamily="2" charset="2"/>
              </a:rPr>
              <a:t>  - Đối với Server : Cần xây dựng lại </a:t>
            </a:r>
            <a:r>
              <a:rPr lang="vi-VN" sz="2400">
                <a:latin typeface="Arial" charset="0"/>
                <a:ea typeface="ＭＳ Ｐゴシック" pitchFamily="34" charset="-128"/>
              </a:rPr>
              <a:t>để chuyển từ sản phẩm CORBA của một nhà cung cấp khác</a:t>
            </a:r>
            <a:endParaRPr lang="en-US" sz="2400">
              <a:latin typeface="Arial" charset="0"/>
              <a:ea typeface="ＭＳ Ｐゴシック" pitchFamily="34" charset="-128"/>
            </a:endParaRPr>
          </a:p>
          <a:p>
            <a:pPr algn="l" eaLnBrk="1" hangingPunct="1">
              <a:defRPr/>
            </a:pPr>
            <a:r>
              <a:rPr lang="en-US" sz="2400">
                <a:latin typeface="Arial" charset="0"/>
                <a:ea typeface="ＭＳ Ｐゴシック" pitchFamily="34" charset="-128"/>
              </a:rPr>
              <a:t>  -</a:t>
            </a:r>
            <a:r>
              <a:rPr lang="vi-VN" sz="2400">
                <a:latin typeface="Arial" charset="0"/>
                <a:ea typeface="ＭＳ Ｐゴシック" pitchFamily="34" charset="-128"/>
              </a:rPr>
              <a:t>1996</a:t>
            </a:r>
            <a:r>
              <a:rPr lang="en-US" sz="2400">
                <a:latin typeface="Arial" charset="0"/>
                <a:ea typeface="ＭＳ Ｐゴシック" pitchFamily="34" charset="-128"/>
              </a:rPr>
              <a:t> </a:t>
            </a:r>
            <a:r>
              <a:rPr lang="vi-VN" sz="2400">
                <a:latin typeface="Arial" charset="0"/>
                <a:ea typeface="ＭＳ Ｐゴシック" pitchFamily="34" charset="-128"/>
              </a:rPr>
              <a:t>: CORBA 2,0 </a:t>
            </a:r>
            <a:r>
              <a:rPr lang="en-US" sz="2400">
                <a:latin typeface="Arial" charset="0"/>
                <a:ea typeface="ＭＳ Ｐゴシック" pitchFamily="34" charset="-128"/>
              </a:rPr>
              <a:t> </a:t>
            </a:r>
            <a:r>
              <a:rPr lang="vi-VN" sz="2400">
                <a:latin typeface="Arial" charset="0"/>
                <a:ea typeface="ＭＳ Ｐゴシック" pitchFamily="34" charset="-128"/>
              </a:rPr>
              <a:t>thêm khả năng tương tác như một mục tiêu trong các đặc điểm kỹ thuật</a:t>
            </a:r>
            <a:endParaRPr lang="en-US" sz="2400">
              <a:latin typeface="Arial" charset="0"/>
              <a:ea typeface="ＭＳ Ｐゴシック" pitchFamily="34" charset="-128"/>
            </a:endParaRPr>
          </a:p>
          <a:p>
            <a:pPr algn="l" eaLnBrk="1" hangingPunct="1">
              <a:defRPr/>
            </a:pPr>
            <a:r>
              <a:rPr lang="en-US" sz="2400">
                <a:latin typeface="Arial" charset="0"/>
                <a:ea typeface="ＭＳ Ｐゴシック" pitchFamily="34" charset="-128"/>
              </a:rPr>
              <a:t>    + Định nghĩa </a:t>
            </a:r>
            <a:r>
              <a:rPr lang="vi-VN" sz="2400">
                <a:latin typeface="Arial" charset="0"/>
                <a:ea typeface="ＭＳ Ｐゴシック" pitchFamily="34" charset="-128"/>
              </a:rPr>
              <a:t>giao thức mạng được gọi là </a:t>
            </a:r>
            <a:r>
              <a:rPr lang="vi-VN" sz="2400">
                <a:solidFill>
                  <a:srgbClr val="00B050"/>
                </a:solidFill>
                <a:latin typeface="Arial" charset="0"/>
                <a:ea typeface="ＭＳ Ｐゴシック" pitchFamily="34" charset="-128"/>
              </a:rPr>
              <a:t>IIOP</a:t>
            </a:r>
            <a:endParaRPr lang="en-US" sz="2400">
              <a:solidFill>
                <a:srgbClr val="00B050"/>
              </a:solidFill>
              <a:latin typeface="Arial" charset="0"/>
              <a:ea typeface="ＭＳ Ｐゴシック" pitchFamily="34" charset="-128"/>
            </a:endParaRPr>
          </a:p>
          <a:p>
            <a:pPr marL="909638" indent="-342900" algn="l" eaLnBrk="1" hangingPunct="1">
              <a:buFont typeface="Wingdings" pitchFamily="2" charset="2"/>
              <a:buChar char="ü"/>
              <a:defRPr/>
            </a:pPr>
            <a:r>
              <a:rPr lang="en-US" sz="2400">
                <a:latin typeface="Arial" charset="0"/>
                <a:ea typeface="ＭＳ Ｐゴシック" pitchFamily="34" charset="-128"/>
              </a:rPr>
              <a:t>Inter-ORB Protocol    </a:t>
            </a:r>
            <a:endParaRPr lang="vi-VN" sz="2400">
              <a:latin typeface="Arial" charset="0"/>
              <a:ea typeface="ＭＳ Ｐゴシック" pitchFamily="34" charset="-128"/>
            </a:endParaRPr>
          </a:p>
          <a:p>
            <a:pPr algn="l" eaLnBrk="1" hangingPunct="1">
              <a:defRPr/>
            </a:pPr>
            <a:r>
              <a:rPr lang="en-US" sz="2400">
                <a:latin typeface="Arial" charset="0"/>
                <a:ea typeface="ＭＳ Ｐゴシック" pitchFamily="34" charset="-128"/>
              </a:rPr>
              <a:t>    + </a:t>
            </a:r>
            <a:r>
              <a:rPr lang="vi-VN" sz="2400">
                <a:latin typeface="Arial" charset="0"/>
                <a:ea typeface="ＭＳ Ｐゴシック" pitchFamily="34" charset="-128"/>
              </a:rPr>
              <a:t>IIOP làm việc qua bất kỳ triển khai TCP / IP</a:t>
            </a:r>
            <a:r>
              <a:rPr lang="en-US" sz="2400">
                <a:latin typeface="Arial" charset="0"/>
                <a:ea typeface="ＭＳ Ｐゴシック" pitchFamily="34" charset="-128"/>
              </a:rPr>
              <a:t> </a:t>
            </a:r>
          </a:p>
          <a:p>
            <a:pPr algn="l" eaLnBrk="1" hangingPunct="1">
              <a:defRPr/>
            </a:pPr>
            <a:r>
              <a:rPr lang="en-US" sz="2400">
                <a:latin typeface="Arial" charset="0"/>
                <a:ea typeface="ＭＳ Ｐゴシック" pitchFamily="34" charset="-128"/>
              </a:rPr>
              <a:t>(đọc thêm </a:t>
            </a:r>
            <a:r>
              <a:rPr lang="en-US" sz="2400" u="sng">
                <a:latin typeface="Arial" charset="0"/>
                <a:ea typeface="ＭＳ Ｐゴシック" pitchFamily="34" charset="-128"/>
                <a:hlinkClick r:id="rId3"/>
              </a:rPr>
              <a:t>http://panuganty.tripod.com/articles/iiop.htm</a:t>
            </a:r>
            <a:r>
              <a:rPr lang="en-US" sz="2400">
                <a:latin typeface="Arial" charset="0"/>
                <a:ea typeface="ＭＳ Ｐゴシック" pitchFamily="34" charset="-128"/>
              </a:rPr>
              <a:t>)</a:t>
            </a:r>
          </a:p>
          <a:p>
            <a:pPr marL="174625" indent="-174625" algn="l" eaLnBrk="1" hangingPunct="1">
              <a:buFont typeface="Arial" pitchFamily="34" charset="0"/>
              <a:buChar char="•"/>
              <a:defRPr/>
            </a:pPr>
            <a:endParaRPr lang="vi-VN" sz="2400"/>
          </a:p>
        </p:txBody>
      </p:sp>
      <p:pic>
        <p:nvPicPr>
          <p:cNvPr id="72707" name="Picture 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8"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72709"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CORBA </a:t>
            </a:r>
            <a:r>
              <a:rPr lang="en-US" altLang="vi-VN" sz="2400">
                <a:ea typeface="ＭＳ Ｐゴシック" panose="020B0600070205080204" pitchFamily="34" charset="-128"/>
              </a:rPr>
              <a:t>(Common Object Request Architecture)</a:t>
            </a:r>
            <a:endParaRPr lang="en-US" altLang="vi-VN" sz="2400" b="1">
              <a:solidFill>
                <a:srgbClr val="C00000"/>
              </a:solidFill>
            </a:endParaRPr>
          </a:p>
        </p:txBody>
      </p:sp>
      <p:sp>
        <p:nvSpPr>
          <p:cNvPr id="72710"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  - Thế hệ 2</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381000" y="1549400"/>
            <a:ext cx="82296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4625" indent="-174625" algn="l" eaLnBrk="1" hangingPunct="1">
              <a:buFont typeface="Arial" pitchFamily="34" charset="0"/>
              <a:buChar char="•"/>
              <a:defRPr/>
            </a:pPr>
            <a:r>
              <a:rPr lang="en-US" sz="2400" b="1">
                <a:latin typeface="Arial" charset="0"/>
                <a:ea typeface="ＭＳ Ｐゴシック" pitchFamily="34" charset="-128"/>
              </a:rPr>
              <a:t>IIOP </a:t>
            </a:r>
            <a:r>
              <a:rPr lang="en-US" sz="2400">
                <a:latin typeface="Arial" charset="0"/>
                <a:ea typeface="ＭＳ Ｐゴシック" pitchFamily="34" charset="-128"/>
              </a:rPr>
              <a:t>(</a:t>
            </a:r>
            <a:r>
              <a:rPr lang="en-US" sz="2400">
                <a:latin typeface="Arial" charset="0"/>
              </a:rPr>
              <a:t>Internet Inter-ORB Protocol)</a:t>
            </a:r>
            <a:r>
              <a:rPr lang="en-US" sz="2400">
                <a:latin typeface="Arial" charset="0"/>
                <a:ea typeface="ＭＳ Ｐゴシック" pitchFamily="34" charset="-128"/>
              </a:rPr>
              <a:t> </a:t>
            </a:r>
          </a:p>
          <a:p>
            <a:pPr algn="l" eaLnBrk="1" hangingPunct="1">
              <a:defRPr/>
            </a:pPr>
            <a:r>
              <a:rPr lang="en-US" sz="2400">
                <a:latin typeface="Arial" charset="0"/>
                <a:ea typeface="ＭＳ Ｐゴシック" pitchFamily="34" charset="-128"/>
              </a:rPr>
              <a:t>  - </a:t>
            </a:r>
            <a:r>
              <a:rPr lang="vi-VN" sz="2400">
                <a:latin typeface="Arial" charset="0"/>
                <a:ea typeface="ＭＳ Ｐゴシック" pitchFamily="34" charset="-128"/>
              </a:rPr>
              <a:t>IIOP là một giao thức cấp cao mà </a:t>
            </a:r>
            <a:r>
              <a:rPr lang="en-US" sz="2400">
                <a:latin typeface="Arial" charset="0"/>
                <a:ea typeface="ＭＳ Ｐゴシック" pitchFamily="34" charset="-128"/>
              </a:rPr>
              <a:t>dùng để hỗ trợ </a:t>
            </a:r>
            <a:r>
              <a:rPr lang="vi-VN" sz="2400">
                <a:latin typeface="Arial" charset="0"/>
                <a:ea typeface="ＭＳ Ｐゴシック" pitchFamily="34" charset="-128"/>
              </a:rPr>
              <a:t>các dịch vụ liên kết với các mức </a:t>
            </a:r>
            <a:r>
              <a:rPr lang="en-US" sz="2400">
                <a:latin typeface="Arial" charset="0"/>
                <a:ea typeface="ＭＳ Ｐゴシック" pitchFamily="34" charset="-128"/>
              </a:rPr>
              <a:t>khác nhau </a:t>
            </a:r>
            <a:r>
              <a:rPr lang="vi-VN" sz="2400">
                <a:latin typeface="Arial" charset="0"/>
                <a:ea typeface="ＭＳ Ｐゴシック" pitchFamily="34" charset="-128"/>
              </a:rPr>
              <a:t>trên tầng giao </a:t>
            </a:r>
            <a:r>
              <a:rPr lang="en-US" sz="2400">
                <a:latin typeface="Arial" charset="0"/>
                <a:ea typeface="ＭＳ Ｐゴシック" pitchFamily="34" charset="-128"/>
              </a:rPr>
              <a:t>giao vận</a:t>
            </a:r>
            <a:r>
              <a:rPr lang="vi-VN" sz="2400">
                <a:latin typeface="Arial" charset="0"/>
                <a:ea typeface="ＭＳ Ｐゴシック" pitchFamily="34" charset="-128"/>
              </a:rPr>
              <a:t>, bao gồm</a:t>
            </a:r>
            <a:r>
              <a:rPr lang="en-US" sz="2400">
                <a:latin typeface="Arial" charset="0"/>
                <a:ea typeface="ＭＳ Ｐゴシック" pitchFamily="34" charset="-128"/>
              </a:rPr>
              <a:t>: chuyển đỗi dữ liệu, </a:t>
            </a:r>
            <a:r>
              <a:rPr lang="vi-VN" sz="2400">
                <a:latin typeface="Arial" charset="0"/>
                <a:ea typeface="ＭＳ Ｐゴシック" pitchFamily="34" charset="-128"/>
              </a:rPr>
              <a:t>quản lý bộ nhớ đệm, </a:t>
            </a:r>
            <a:r>
              <a:rPr lang="en-US" sz="2400">
                <a:latin typeface="Arial" charset="0"/>
                <a:ea typeface="ＭＳ Ｐゴシック" pitchFamily="34" charset="-128"/>
              </a:rPr>
              <a:t>quản lý dead clock, quản lý </a:t>
            </a:r>
            <a:r>
              <a:rPr lang="vi-VN" sz="2400">
                <a:latin typeface="Arial" charset="0"/>
                <a:ea typeface="ＭＳ Ｐゴシック" pitchFamily="34" charset="-128"/>
              </a:rPr>
              <a:t>truyền thông. </a:t>
            </a:r>
            <a:endParaRPr lang="vi-VN" sz="2400"/>
          </a:p>
        </p:txBody>
      </p:sp>
      <p:pic>
        <p:nvPicPr>
          <p:cNvPr id="73731"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2"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73733"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CORBA </a:t>
            </a:r>
            <a:r>
              <a:rPr lang="en-US" altLang="vi-VN" sz="2400">
                <a:ea typeface="ＭＳ Ｐゴシック" panose="020B0600070205080204" pitchFamily="34" charset="-128"/>
              </a:rPr>
              <a:t>(Common Object Request Architecture)</a:t>
            </a:r>
            <a:endParaRPr lang="en-US" altLang="vi-VN" sz="2400" b="1">
              <a:solidFill>
                <a:srgbClr val="C00000"/>
              </a:solidFill>
            </a:endParaRPr>
          </a:p>
        </p:txBody>
      </p:sp>
      <p:pic>
        <p:nvPicPr>
          <p:cNvPr id="73734" name="Picture 3" descr="Description: http://panuganty.tripod.com/images/Figure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743325"/>
            <a:ext cx="4033838"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5"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  - Thế hệ 2</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381000" y="1549400"/>
            <a:ext cx="8229600"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4625" indent="-174625" algn="l" eaLnBrk="1" hangingPunct="1">
              <a:buFont typeface="Arial" pitchFamily="34" charset="0"/>
              <a:buChar char="•"/>
              <a:defRPr/>
            </a:pPr>
            <a:r>
              <a:rPr lang="en-US" sz="2400" b="1">
                <a:latin typeface="Arial" charset="0"/>
                <a:ea typeface="ＭＳ Ｐゴシック" pitchFamily="34" charset="-128"/>
              </a:rPr>
              <a:t>IIOP </a:t>
            </a:r>
            <a:r>
              <a:rPr lang="en-US" sz="2400">
                <a:latin typeface="Arial" charset="0"/>
                <a:ea typeface="ＭＳ Ｐゴシック" pitchFamily="34" charset="-128"/>
              </a:rPr>
              <a:t>(</a:t>
            </a:r>
            <a:r>
              <a:rPr lang="en-US" sz="2400">
                <a:latin typeface="Arial" charset="0"/>
              </a:rPr>
              <a:t>Internet Inter-ORB Protocol)</a:t>
            </a:r>
            <a:r>
              <a:rPr lang="en-US" sz="2400">
                <a:latin typeface="Arial" charset="0"/>
                <a:ea typeface="ＭＳ Ｐゴシック" pitchFamily="34" charset="-128"/>
              </a:rPr>
              <a:t> </a:t>
            </a:r>
          </a:p>
          <a:p>
            <a:pPr algn="l" eaLnBrk="1" hangingPunct="1">
              <a:defRPr/>
            </a:pPr>
            <a:r>
              <a:rPr lang="en-US" sz="2400">
                <a:latin typeface="Arial" charset="0"/>
                <a:ea typeface="ＭＳ Ｐゴシック" pitchFamily="34" charset="-128"/>
              </a:rPr>
              <a:t>  - </a:t>
            </a:r>
            <a:r>
              <a:rPr lang="vi-VN" sz="2400">
                <a:latin typeface="Arial" charset="0"/>
                <a:ea typeface="ＭＳ Ｐゴシック" pitchFamily="34" charset="-128"/>
              </a:rPr>
              <a:t>IIOP là một giao thức dựa trên đối tượng </a:t>
            </a:r>
            <a:r>
              <a:rPr lang="en-US" sz="2400">
                <a:latin typeface="Arial" charset="0"/>
                <a:ea typeface="ＭＳ Ｐゴシック" pitchFamily="34" charset="-128"/>
              </a:rPr>
              <a:t>nhằm </a:t>
            </a:r>
            <a:r>
              <a:rPr lang="vi-VN" sz="2400">
                <a:latin typeface="Arial" charset="0"/>
                <a:ea typeface="ＭＳ Ｐゴシック" pitchFamily="34" charset="-128"/>
              </a:rPr>
              <a:t>tăng cường các loại ứng dụng, dịch vụ hoặc cơ sở dữ liệu được xây dựng và giao tiếp trên Web</a:t>
            </a:r>
            <a:endParaRPr lang="en-US" sz="2400">
              <a:latin typeface="Arial" charset="0"/>
              <a:ea typeface="ＭＳ Ｐゴシック" pitchFamily="34" charset="-128"/>
            </a:endParaRPr>
          </a:p>
          <a:p>
            <a:pPr algn="l" eaLnBrk="1" hangingPunct="1">
              <a:defRPr/>
            </a:pPr>
            <a:r>
              <a:rPr lang="en-US" sz="2400">
                <a:latin typeface="Arial" charset="0"/>
                <a:ea typeface="ＭＳ Ｐゴシック" pitchFamily="34" charset="-128"/>
              </a:rPr>
              <a:t>  -</a:t>
            </a:r>
            <a:r>
              <a:rPr lang="vi-VN" sz="2400">
                <a:latin typeface="Arial" charset="0"/>
                <a:ea typeface="ＭＳ Ｐゴシック" pitchFamily="34" charset="-128"/>
              </a:rPr>
              <a:t> IIOP cung cấp một hệ thống toàn</a:t>
            </a:r>
            <a:r>
              <a:rPr lang="en-US" sz="2400">
                <a:latin typeface="Arial" charset="0"/>
                <a:ea typeface="ＭＳ Ｐゴシック" pitchFamily="34" charset="-128"/>
              </a:rPr>
              <a:t> </a:t>
            </a:r>
            <a:r>
              <a:rPr lang="vi-VN" sz="2400">
                <a:latin typeface="Arial" charset="0"/>
                <a:ea typeface="ＭＳ Ｐゴシック" pitchFamily="34" charset="-128"/>
              </a:rPr>
              <a:t>diện thông qua đối tượng có thể yêu cầu các dịch vụ khác trên mạng </a:t>
            </a:r>
            <a:r>
              <a:rPr lang="en-US" sz="2400">
                <a:latin typeface="Arial" charset="0"/>
                <a:ea typeface="ＭＳ Ｐゴシック" pitchFamily="34" charset="-128"/>
              </a:rPr>
              <a:t>công ty, </a:t>
            </a:r>
            <a:r>
              <a:rPr lang="vi-VN" sz="2400">
                <a:latin typeface="Arial" charset="0"/>
                <a:ea typeface="ＭＳ Ｐゴシック" pitchFamily="34" charset="-128"/>
              </a:rPr>
              <a:t>internet hoặc mạng nội bộ. </a:t>
            </a:r>
            <a:endParaRPr lang="en-US" sz="2400">
              <a:latin typeface="Arial" charset="0"/>
              <a:ea typeface="ＭＳ Ｐゴシック" pitchFamily="34" charset="-128"/>
            </a:endParaRPr>
          </a:p>
          <a:p>
            <a:pPr algn="l" eaLnBrk="1" hangingPunct="1">
              <a:defRPr/>
            </a:pPr>
            <a:r>
              <a:rPr lang="en-US" sz="2400">
                <a:latin typeface="Arial" charset="0"/>
                <a:ea typeface="ＭＳ Ｐゴシック" pitchFamily="34" charset="-128"/>
              </a:rPr>
              <a:t>- </a:t>
            </a:r>
            <a:r>
              <a:rPr lang="vi-VN" sz="2400">
                <a:latin typeface="Arial" charset="0"/>
                <a:ea typeface="ＭＳ Ｐゴシック" pitchFamily="34" charset="-128"/>
              </a:rPr>
              <a:t>IIOP </a:t>
            </a:r>
            <a:r>
              <a:rPr lang="en-US" sz="2400">
                <a:latin typeface="Arial" charset="0"/>
                <a:ea typeface="ＭＳ Ｐゴシック" pitchFamily="34" charset="-128"/>
              </a:rPr>
              <a:t>được thực hiện để </a:t>
            </a:r>
            <a:r>
              <a:rPr lang="vi-VN" sz="2400">
                <a:latin typeface="Arial" charset="0"/>
                <a:ea typeface="ＭＳ Ｐゴシック" pitchFamily="34" charset="-128"/>
              </a:rPr>
              <a:t>trở thành tiêu chuẩn giao thức truyền thông trên Internet, thay thế, hoặc cùng tồn tại</a:t>
            </a:r>
            <a:r>
              <a:rPr lang="en-US" sz="2400">
                <a:latin typeface="Arial" charset="0"/>
                <a:ea typeface="ＭＳ Ｐゴシック" pitchFamily="34" charset="-128"/>
              </a:rPr>
              <a:t> với </a:t>
            </a:r>
            <a:r>
              <a:rPr lang="vi-VN" sz="2400">
                <a:latin typeface="Arial" charset="0"/>
                <a:ea typeface="ＭＳ Ｐゴシック" pitchFamily="34" charset="-128"/>
              </a:rPr>
              <a:t> HTTP / CGI.</a:t>
            </a:r>
            <a:endParaRPr lang="en-US" sz="2400">
              <a:latin typeface="Arial" charset="0"/>
              <a:ea typeface="ＭＳ Ｐゴシック" pitchFamily="34" charset="-128"/>
            </a:endParaRPr>
          </a:p>
          <a:p>
            <a:pPr algn="l" eaLnBrk="1" hangingPunct="1">
              <a:defRPr/>
            </a:pPr>
            <a:r>
              <a:rPr lang="en-US" sz="2400">
                <a:latin typeface="Arial" charset="0"/>
                <a:ea typeface="ＭＳ Ｐゴシック" pitchFamily="34" charset="-128"/>
                <a:sym typeface="Wingdings" pitchFamily="2" charset="2"/>
              </a:rPr>
              <a:t>- </a:t>
            </a:r>
            <a:r>
              <a:rPr lang="vi-VN" sz="2400">
                <a:latin typeface="Arial" charset="0"/>
                <a:ea typeface="ＭＳ Ｐゴシック" pitchFamily="34" charset="-128"/>
                <a:sym typeface="Wingdings" pitchFamily="2" charset="2"/>
              </a:rPr>
              <a:t>IIOP cung cấp một số lợi thế như trung lập kiến trúc tốt hơn, minh bạch thông tin liên lạc, khả năng mở rộng và sử dụng lại mã</a:t>
            </a:r>
            <a:endParaRPr lang="en-US" sz="2400">
              <a:latin typeface="Arial" charset="0"/>
              <a:ea typeface="ＭＳ Ｐゴシック" pitchFamily="34" charset="-128"/>
              <a:sym typeface="Wingdings" pitchFamily="2" charset="2"/>
            </a:endParaRPr>
          </a:p>
          <a:p>
            <a:pPr algn="l" eaLnBrk="1" hangingPunct="1">
              <a:defRPr/>
            </a:pPr>
            <a:r>
              <a:rPr lang="en-US" sz="2400">
                <a:latin typeface="Arial" charset="0"/>
                <a:ea typeface="ＭＳ Ｐゴシック" pitchFamily="34" charset="-128"/>
                <a:sym typeface="Wingdings" pitchFamily="2" charset="2"/>
              </a:rPr>
              <a:t> </a:t>
            </a:r>
            <a:r>
              <a:rPr lang="en-US" sz="2400">
                <a:latin typeface="Arial" charset="0"/>
                <a:ea typeface="ＭＳ Ｐゴシック" pitchFamily="34" charset="-128"/>
              </a:rPr>
              <a:t>I</a:t>
            </a:r>
            <a:endParaRPr lang="vi-VN" sz="2400"/>
          </a:p>
        </p:txBody>
      </p:sp>
      <p:pic>
        <p:nvPicPr>
          <p:cNvPr id="74755"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6"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74757"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CORBA </a:t>
            </a:r>
            <a:r>
              <a:rPr lang="en-US" altLang="vi-VN" sz="2400">
                <a:ea typeface="ＭＳ Ｐゴシック" panose="020B0600070205080204" pitchFamily="34" charset="-128"/>
              </a:rPr>
              <a:t>(Common Object Request Architecture)</a:t>
            </a:r>
            <a:endParaRPr lang="en-US" altLang="vi-VN" sz="2400" b="1">
              <a:solidFill>
                <a:srgbClr val="C00000"/>
              </a:solidFill>
            </a:endParaRPr>
          </a:p>
        </p:txBody>
      </p:sp>
      <p:sp>
        <p:nvSpPr>
          <p:cNvPr id="74758"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  - Thế hệ 2</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381000" y="1549400"/>
            <a:ext cx="8229600"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4625" indent="-174625" algn="l" eaLnBrk="1" hangingPunct="1">
              <a:buFont typeface="Arial" pitchFamily="34" charset="0"/>
              <a:buChar char="•"/>
              <a:defRPr/>
            </a:pPr>
            <a:r>
              <a:rPr lang="en-US" sz="2400">
                <a:latin typeface="Arial" charset="0"/>
                <a:ea typeface="ＭＳ Ｐゴシック" pitchFamily="34" charset="-128"/>
              </a:rPr>
              <a:t>Tại sao cần mô hình phân tán Java ?</a:t>
            </a:r>
            <a:endParaRPr lang="en-US" sz="2400"/>
          </a:p>
          <a:p>
            <a:pPr marL="238125" lvl="1" algn="l">
              <a:defRPr/>
            </a:pPr>
            <a:r>
              <a:rPr lang="en-US" sz="2400">
                <a:latin typeface="Arial" charset="0"/>
                <a:ea typeface="ＭＳ Ｐゴシック" pitchFamily="34" charset="-128"/>
              </a:rPr>
              <a:t>- Socket TCP là quá lớn</a:t>
            </a:r>
          </a:p>
          <a:p>
            <a:pPr marL="238125" lvl="1" algn="l">
              <a:defRPr/>
            </a:pPr>
            <a:r>
              <a:rPr lang="en-US" sz="2400">
                <a:latin typeface="Arial" charset="0"/>
                <a:ea typeface="ＭＳ Ｐゴシック" pitchFamily="34" charset="-128"/>
              </a:rPr>
              <a:t>- DCE’s RPC không tổng quát cho Java OODA</a:t>
            </a:r>
          </a:p>
          <a:p>
            <a:pPr marL="238125" lvl="1" algn="l">
              <a:defRPr/>
            </a:pPr>
            <a:r>
              <a:rPr lang="en-US" sz="2400">
                <a:latin typeface="Arial" charset="0"/>
                <a:ea typeface="ＭＳ Ｐゴシック" pitchFamily="34" charset="-128"/>
              </a:rPr>
              <a:t>- DCOM thực thi tốt với Microft nhưng không hỗ trợ đầy đủ cho các đối tượng Java</a:t>
            </a:r>
          </a:p>
          <a:p>
            <a:pPr marL="238125" lvl="1" algn="l">
              <a:defRPr/>
            </a:pPr>
            <a:r>
              <a:rPr lang="en-US" sz="2400">
                <a:latin typeface="Arial" charset="0"/>
                <a:ea typeface="ＭＳ Ｐゴシック" pitchFamily="34" charset="-128"/>
              </a:rPr>
              <a:t>- CORBA hỗ trợ rất tốt cho java nhưng để phát triển phải học thêm IDL để phát triển DJA</a:t>
            </a:r>
          </a:p>
          <a:p>
            <a:pPr marL="238125" lvl="1" algn="l">
              <a:defRPr/>
            </a:pPr>
            <a:r>
              <a:rPr lang="en-US" sz="2400">
                <a:latin typeface="Arial" charset="0"/>
                <a:ea typeface="ＭＳ Ｐゴシック" pitchFamily="34" charset="-128"/>
                <a:sym typeface="Wingdings" pitchFamily="2" charset="2"/>
              </a:rPr>
              <a:t> RMI là sự lựa chọn tốt nhất với Java</a:t>
            </a:r>
            <a:endParaRPr lang="en-US" sz="2400">
              <a:latin typeface="Arial" charset="0"/>
              <a:ea typeface="ＭＳ Ｐゴシック" pitchFamily="34" charset="-128"/>
            </a:endParaRPr>
          </a:p>
          <a:p>
            <a:pPr algn="l" eaLnBrk="1" hangingPunct="1">
              <a:defRPr/>
            </a:pPr>
            <a:endParaRPr lang="vi-VN" sz="2400"/>
          </a:p>
        </p:txBody>
      </p:sp>
      <p:pic>
        <p:nvPicPr>
          <p:cNvPr id="75779"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0"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75781"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JAVA RMI </a:t>
            </a:r>
            <a:r>
              <a:rPr lang="en-US" altLang="vi-VN" sz="2400">
                <a:ea typeface="ＭＳ Ｐゴシック" panose="020B0600070205080204" pitchFamily="34" charset="-128"/>
              </a:rPr>
              <a:t>(Remote	Method Invocation, )</a:t>
            </a:r>
            <a:endParaRPr lang="en-US" altLang="vi-VN" sz="2400" b="1">
              <a:solidFill>
                <a:srgbClr val="C00000"/>
              </a:solidFill>
            </a:endParaRPr>
          </a:p>
        </p:txBody>
      </p:sp>
      <p:sp>
        <p:nvSpPr>
          <p:cNvPr id="75782"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  - Thế hệ 2</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381000" y="1549400"/>
            <a:ext cx="8229600"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4625" indent="-174625" algn="l" eaLnBrk="1" hangingPunct="1">
              <a:buFont typeface="Arial" pitchFamily="34" charset="0"/>
              <a:buChar char="•"/>
              <a:defRPr/>
            </a:pPr>
            <a:r>
              <a:rPr lang="en-US" sz="2400">
                <a:latin typeface="Arial" charset="0"/>
                <a:ea typeface="ＭＳ Ｐゴシック" pitchFamily="34" charset="-128"/>
              </a:rPr>
              <a:t>Ngôn ngữ Java  không có cơ chế cho phương thức gọi từ xa</a:t>
            </a:r>
          </a:p>
          <a:p>
            <a:pPr algn="l" eaLnBrk="1" hangingPunct="1">
              <a:defRPr/>
            </a:pPr>
            <a:r>
              <a:rPr lang="en-US" sz="2400">
                <a:latin typeface="Arial" charset="0"/>
                <a:ea typeface="ＭＳ Ｐゴシック" pitchFamily="34" charset="-128"/>
              </a:rPr>
              <a:t>1995: Sun bổ sung và mở rộng thêm : </a:t>
            </a:r>
            <a:r>
              <a:rPr lang="en-US" sz="2400" b="1">
                <a:solidFill>
                  <a:srgbClr val="00B050"/>
                </a:solidFill>
                <a:latin typeface="Arial" charset="0"/>
                <a:ea typeface="ＭＳ Ｐゴシック" pitchFamily="34" charset="-128"/>
              </a:rPr>
              <a:t>Remote Method Invocation</a:t>
            </a:r>
            <a:r>
              <a:rPr lang="en-US" sz="2400">
                <a:solidFill>
                  <a:srgbClr val="00B050"/>
                </a:solidFill>
                <a:latin typeface="Arial" charset="0"/>
                <a:ea typeface="ＭＳ Ｐゴシック" pitchFamily="34" charset="-128"/>
              </a:rPr>
              <a:t> (</a:t>
            </a:r>
            <a:r>
              <a:rPr lang="en-US" sz="2400" b="1">
                <a:solidFill>
                  <a:srgbClr val="00B050"/>
                </a:solidFill>
                <a:latin typeface="Arial" charset="0"/>
                <a:ea typeface="ＭＳ Ｐゴシック" pitchFamily="34" charset="-128"/>
              </a:rPr>
              <a:t>RMI</a:t>
            </a:r>
            <a:r>
              <a:rPr lang="en-US" sz="2400">
                <a:solidFill>
                  <a:srgbClr val="00B050"/>
                </a:solidFill>
                <a:latin typeface="Arial" charset="0"/>
                <a:ea typeface="ＭＳ Ｐゴシック" pitchFamily="34" charset="-128"/>
              </a:rPr>
              <a:t>)</a:t>
            </a:r>
          </a:p>
          <a:p>
            <a:pPr marL="174625" indent="-174625" algn="l" eaLnBrk="1" hangingPunct="1">
              <a:buFont typeface="Arial" pitchFamily="34" charset="0"/>
              <a:buChar char="•"/>
              <a:defRPr/>
            </a:pPr>
            <a:r>
              <a:rPr lang="en-US" sz="2400"/>
              <a:t> </a:t>
            </a:r>
            <a:r>
              <a:rPr lang="vi-VN" sz="2400"/>
              <a:t>RMI hoặc </a:t>
            </a:r>
            <a:r>
              <a:rPr lang="en-US" sz="2400" b="1"/>
              <a:t>p</a:t>
            </a:r>
            <a:r>
              <a:rPr lang="vi-VN" sz="2400" b="1"/>
              <a:t>hương </a:t>
            </a:r>
            <a:r>
              <a:rPr lang="en-US" sz="2400" b="1"/>
              <a:t>thức triệu gọi  </a:t>
            </a:r>
            <a:r>
              <a:rPr lang="vi-VN" sz="2400" b="1"/>
              <a:t>từ xa</a:t>
            </a:r>
            <a:r>
              <a:rPr lang="vi-VN" sz="2400"/>
              <a:t>, là một</a:t>
            </a:r>
            <a:r>
              <a:rPr lang="en-US" sz="2400"/>
              <a:t> </a:t>
            </a:r>
            <a:r>
              <a:rPr lang="vi-VN" sz="2400"/>
              <a:t>middleware</a:t>
            </a:r>
            <a:r>
              <a:rPr lang="en-US" sz="2400"/>
              <a:t> </a:t>
            </a:r>
            <a:r>
              <a:rPr lang="vi-VN" sz="2400"/>
              <a:t>dựa trên Java.</a:t>
            </a:r>
            <a:endParaRPr lang="en-US" sz="2400"/>
          </a:p>
          <a:p>
            <a:pPr marL="174625" indent="-174625" algn="l" eaLnBrk="1" hangingPunct="1">
              <a:buFont typeface="Arial" pitchFamily="34" charset="0"/>
              <a:buChar char="•"/>
              <a:defRPr/>
            </a:pPr>
            <a:r>
              <a:rPr lang="en-US" sz="2400"/>
              <a:t> </a:t>
            </a:r>
            <a:r>
              <a:rPr lang="vi-VN" sz="2400"/>
              <a:t>Cho phép phương </a:t>
            </a:r>
            <a:r>
              <a:rPr lang="en-US" sz="2400"/>
              <a:t>thức </a:t>
            </a:r>
            <a:r>
              <a:rPr lang="vi-VN" sz="2400"/>
              <a:t>của đối tượng Java </a:t>
            </a:r>
            <a:r>
              <a:rPr lang="en-US" sz="2400"/>
              <a:t> ở </a:t>
            </a:r>
            <a:r>
              <a:rPr lang="vi-VN" sz="2400"/>
              <a:t>một máy ảo Java (JVM) </a:t>
            </a:r>
            <a:r>
              <a:rPr lang="en-US" sz="2400"/>
              <a:t>có thể triệu </a:t>
            </a:r>
            <a:r>
              <a:rPr lang="vi-VN" sz="2400"/>
              <a:t>gọi từ một JVM</a:t>
            </a:r>
            <a:r>
              <a:rPr lang="en-US" sz="2400"/>
              <a:t> khác, </a:t>
            </a:r>
            <a:r>
              <a:rPr lang="vi-VN" sz="2400"/>
              <a:t>ngay cả khi JVM này</a:t>
            </a:r>
            <a:r>
              <a:rPr lang="en-US" sz="2400"/>
              <a:t>,</a:t>
            </a:r>
            <a:r>
              <a:rPr lang="vi-VN" sz="2400"/>
              <a:t> qua mạng.</a:t>
            </a:r>
            <a:endParaRPr lang="en-US" sz="2400"/>
          </a:p>
          <a:p>
            <a:pPr marL="174625" indent="-174625" algn="l" eaLnBrk="1" hangingPunct="1">
              <a:buFont typeface="Arial" pitchFamily="34" charset="0"/>
              <a:buChar char="•"/>
              <a:defRPr/>
            </a:pPr>
            <a:r>
              <a:rPr lang="en-US" sz="2400"/>
              <a:t> </a:t>
            </a:r>
            <a:r>
              <a:rPr lang="vi-VN" sz="2400"/>
              <a:t>RMI được giới thiệu bởi Java</a:t>
            </a:r>
            <a:r>
              <a:rPr lang="en-US" sz="2400"/>
              <a:t> </a:t>
            </a:r>
            <a:r>
              <a:rPr lang="vi-VN" sz="2400"/>
              <a:t> với JDK 1.1</a:t>
            </a:r>
          </a:p>
        </p:txBody>
      </p:sp>
      <p:pic>
        <p:nvPicPr>
          <p:cNvPr id="76803"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4"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76805"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JAVA RMI </a:t>
            </a:r>
            <a:r>
              <a:rPr lang="en-US" altLang="vi-VN" sz="2400">
                <a:ea typeface="ＭＳ Ｐゴシック" panose="020B0600070205080204" pitchFamily="34" charset="-128"/>
              </a:rPr>
              <a:t>(Remote	Method Invocation, )</a:t>
            </a:r>
            <a:endParaRPr lang="en-US" altLang="vi-VN" sz="2400" b="1">
              <a:solidFill>
                <a:srgbClr val="C00000"/>
              </a:solidFill>
            </a:endParaRPr>
          </a:p>
        </p:txBody>
      </p:sp>
      <p:sp>
        <p:nvSpPr>
          <p:cNvPr id="76806"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  - Thế hệ 2</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381000" y="1549400"/>
            <a:ext cx="8229600"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4625" indent="-174625" algn="l" eaLnBrk="1" hangingPunct="1">
              <a:buFont typeface="Arial" pitchFamily="34" charset="0"/>
              <a:buChar char="•"/>
              <a:defRPr/>
            </a:pPr>
            <a:r>
              <a:rPr lang="en-US" sz="2400">
                <a:latin typeface="Arial" charset="0"/>
                <a:ea typeface="ＭＳ Ｐゴシック" pitchFamily="34" charset="-128"/>
              </a:rPr>
              <a:t>Các thành phần của </a:t>
            </a:r>
            <a:r>
              <a:rPr lang="en-US" sz="2400" b="1">
                <a:solidFill>
                  <a:srgbClr val="00B050"/>
                </a:solidFill>
                <a:latin typeface="Arial" charset="0"/>
                <a:ea typeface="ＭＳ Ｐゴシック" pitchFamily="34" charset="-128"/>
              </a:rPr>
              <a:t>RMI</a:t>
            </a:r>
          </a:p>
          <a:p>
            <a:pPr algn="l" eaLnBrk="1" hangingPunct="1">
              <a:defRPr/>
            </a:pPr>
            <a:r>
              <a:rPr lang="en-US" sz="2400" b="1">
                <a:latin typeface="Arial" charset="0"/>
                <a:ea typeface="ＭＳ Ｐゴシック" pitchFamily="34" charset="-128"/>
              </a:rPr>
              <a:t>   - Client</a:t>
            </a:r>
          </a:p>
          <a:p>
            <a:pPr lvl="1" algn="l" eaLnBrk="1" hangingPunct="1">
              <a:defRPr/>
            </a:pPr>
            <a:r>
              <a:rPr lang="en-US" sz="2400">
                <a:latin typeface="Arial" charset="0"/>
                <a:ea typeface="ＭＳ Ｐゴシック" pitchFamily="34" charset="-128"/>
              </a:rPr>
              <a:t>phương pháp Invoke trên đối tượng từ xa</a:t>
            </a:r>
          </a:p>
          <a:p>
            <a:pPr algn="l" eaLnBrk="1" hangingPunct="1">
              <a:defRPr/>
            </a:pPr>
            <a:r>
              <a:rPr lang="en-US" sz="2400" b="1">
                <a:latin typeface="Arial" charset="0"/>
                <a:ea typeface="ＭＳ Ｐゴシック" pitchFamily="34" charset="-128"/>
              </a:rPr>
              <a:t>   - Server</a:t>
            </a:r>
          </a:p>
          <a:p>
            <a:pPr lvl="1" algn="l" eaLnBrk="1" hangingPunct="1">
              <a:defRPr/>
            </a:pPr>
            <a:r>
              <a:rPr lang="en-US" sz="2400">
                <a:latin typeface="Arial" charset="0"/>
                <a:ea typeface="ＭＳ Ｐゴシック" pitchFamily="34" charset="-128"/>
              </a:rPr>
              <a:t>Tiến trình đó đang sở hữu đối tượng từ xa</a:t>
            </a:r>
          </a:p>
          <a:p>
            <a:pPr algn="l" eaLnBrk="1" hangingPunct="1">
              <a:defRPr/>
            </a:pPr>
            <a:r>
              <a:rPr lang="en-US" sz="2400" b="1">
                <a:latin typeface="Arial" charset="0"/>
                <a:ea typeface="ＭＳ Ｐゴシック" pitchFamily="34" charset="-128"/>
              </a:rPr>
              <a:t>   - Object registry</a:t>
            </a:r>
          </a:p>
          <a:p>
            <a:pPr lvl="1" algn="l" eaLnBrk="1" hangingPunct="1">
              <a:defRPr/>
            </a:pPr>
            <a:r>
              <a:rPr lang="en-US" sz="2400">
                <a:latin typeface="Arial" charset="0"/>
                <a:ea typeface="ＭＳ Ｐゴシック" pitchFamily="34" charset="-128"/>
              </a:rPr>
              <a:t>Đăng ký tên máy chủ mà các đối tượng liên quan với tên của chúng</a:t>
            </a:r>
          </a:p>
          <a:p>
            <a:pPr marL="174625" indent="-174625" algn="l" eaLnBrk="1" hangingPunct="1">
              <a:buFont typeface="Arial" pitchFamily="34" charset="0"/>
              <a:buChar char="•"/>
              <a:defRPr/>
            </a:pPr>
            <a:endParaRPr lang="en-US" sz="2400">
              <a:solidFill>
                <a:srgbClr val="00B050"/>
              </a:solidFill>
              <a:latin typeface="Arial" charset="0"/>
              <a:ea typeface="ＭＳ Ｐゴシック" pitchFamily="34" charset="-128"/>
            </a:endParaRPr>
          </a:p>
        </p:txBody>
      </p:sp>
      <p:pic>
        <p:nvPicPr>
          <p:cNvPr id="77827"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77829"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JAVA RMI </a:t>
            </a:r>
            <a:r>
              <a:rPr lang="en-US" altLang="vi-VN" sz="2400">
                <a:ea typeface="ＭＳ Ｐゴシック" panose="020B0600070205080204" pitchFamily="34" charset="-128"/>
              </a:rPr>
              <a:t>(</a:t>
            </a:r>
            <a:r>
              <a:rPr lang="en-US" altLang="vi-VN" sz="2400" b="1">
                <a:ea typeface="ＭＳ Ｐゴシック" panose="020B0600070205080204" pitchFamily="34" charset="-128"/>
              </a:rPr>
              <a:t>R</a:t>
            </a:r>
            <a:r>
              <a:rPr lang="en-US" altLang="vi-VN" sz="2400">
                <a:ea typeface="ＭＳ Ｐゴシック" panose="020B0600070205080204" pitchFamily="34" charset="-128"/>
              </a:rPr>
              <a:t>emote	</a:t>
            </a:r>
            <a:r>
              <a:rPr lang="en-US" altLang="vi-VN" sz="2400" b="1">
                <a:ea typeface="ＭＳ Ｐゴシック" panose="020B0600070205080204" pitchFamily="34" charset="-128"/>
              </a:rPr>
              <a:t>M</a:t>
            </a:r>
            <a:r>
              <a:rPr lang="en-US" altLang="vi-VN" sz="2400">
                <a:ea typeface="ＭＳ Ｐゴシック" panose="020B0600070205080204" pitchFamily="34" charset="-128"/>
              </a:rPr>
              <a:t>ethod </a:t>
            </a:r>
            <a:r>
              <a:rPr lang="en-US" altLang="vi-VN" sz="2400" b="1">
                <a:ea typeface="ＭＳ Ｐゴシック" panose="020B0600070205080204" pitchFamily="34" charset="-128"/>
              </a:rPr>
              <a:t>I</a:t>
            </a:r>
            <a:r>
              <a:rPr lang="en-US" altLang="vi-VN" sz="2400">
                <a:ea typeface="ＭＳ Ｐゴシック" panose="020B0600070205080204" pitchFamily="34" charset="-128"/>
              </a:rPr>
              <a:t>nvocation )</a:t>
            </a:r>
            <a:endParaRPr lang="en-US" altLang="vi-VN" sz="2400" b="1">
              <a:solidFill>
                <a:srgbClr val="C00000"/>
              </a:solidFill>
            </a:endParaRPr>
          </a:p>
        </p:txBody>
      </p:sp>
      <p:sp>
        <p:nvSpPr>
          <p:cNvPr id="77830"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  - Thế hệ 2</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ChangeArrowheads="1"/>
          </p:cNvSpPr>
          <p:nvPr/>
        </p:nvSpPr>
        <p:spPr bwMode="auto">
          <a:xfrm>
            <a:off x="381000" y="1549400"/>
            <a:ext cx="8229600"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4625" indent="-17462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buFont typeface="Arial" panose="020B0604020202020204" pitchFamily="34" charset="0"/>
              <a:buChar char="•"/>
            </a:pPr>
            <a:r>
              <a:rPr lang="en-US" altLang="vi-VN" sz="2400">
                <a:ea typeface="ＭＳ Ｐゴシック" panose="020B0600070205080204" pitchFamily="34" charset="-128"/>
              </a:rPr>
              <a:t>Kiến trúc của </a:t>
            </a:r>
            <a:r>
              <a:rPr lang="en-US" altLang="vi-VN" sz="2400" b="1">
                <a:solidFill>
                  <a:srgbClr val="00B050"/>
                </a:solidFill>
                <a:ea typeface="ＭＳ Ｐゴシック" panose="020B0600070205080204" pitchFamily="34" charset="-128"/>
              </a:rPr>
              <a:t>RMI</a:t>
            </a:r>
          </a:p>
        </p:txBody>
      </p:sp>
      <p:pic>
        <p:nvPicPr>
          <p:cNvPr id="78851"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2"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78853"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JAVA RMI </a:t>
            </a:r>
            <a:r>
              <a:rPr lang="en-US" altLang="vi-VN" sz="2400">
                <a:ea typeface="ＭＳ Ｐゴシック" panose="020B0600070205080204" pitchFamily="34" charset="-128"/>
              </a:rPr>
              <a:t>(</a:t>
            </a:r>
            <a:r>
              <a:rPr lang="en-US" altLang="vi-VN" sz="2400" b="1">
                <a:ea typeface="ＭＳ Ｐゴシック" panose="020B0600070205080204" pitchFamily="34" charset="-128"/>
              </a:rPr>
              <a:t>R</a:t>
            </a:r>
            <a:r>
              <a:rPr lang="en-US" altLang="vi-VN" sz="2400">
                <a:ea typeface="ＭＳ Ｐゴシック" panose="020B0600070205080204" pitchFamily="34" charset="-128"/>
              </a:rPr>
              <a:t>emote	</a:t>
            </a:r>
            <a:r>
              <a:rPr lang="en-US" altLang="vi-VN" sz="2400" b="1">
                <a:ea typeface="ＭＳ Ｐゴシック" panose="020B0600070205080204" pitchFamily="34" charset="-128"/>
              </a:rPr>
              <a:t>M</a:t>
            </a:r>
            <a:r>
              <a:rPr lang="en-US" altLang="vi-VN" sz="2400">
                <a:ea typeface="ＭＳ Ｐゴシック" panose="020B0600070205080204" pitchFamily="34" charset="-128"/>
              </a:rPr>
              <a:t>ethod </a:t>
            </a:r>
            <a:r>
              <a:rPr lang="en-US" altLang="vi-VN" sz="2400" b="1">
                <a:ea typeface="ＭＳ Ｐゴシック" panose="020B0600070205080204" pitchFamily="34" charset="-128"/>
              </a:rPr>
              <a:t>I</a:t>
            </a:r>
            <a:r>
              <a:rPr lang="en-US" altLang="vi-VN" sz="2400">
                <a:ea typeface="ＭＳ Ｐゴシック" panose="020B0600070205080204" pitchFamily="34" charset="-128"/>
              </a:rPr>
              <a:t>nvocation )</a:t>
            </a:r>
            <a:endParaRPr lang="en-US" altLang="vi-VN" sz="2400" b="1">
              <a:solidFill>
                <a:srgbClr val="C00000"/>
              </a:solidFill>
            </a:endParaRPr>
          </a:p>
        </p:txBody>
      </p:sp>
      <p:sp>
        <p:nvSpPr>
          <p:cNvPr id="78854"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  - Thế hệ 2</a:t>
            </a:r>
          </a:p>
        </p:txBody>
      </p:sp>
      <p:pic>
        <p:nvPicPr>
          <p:cNvPr id="78855" name="Picture 2" descr="h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238" y="2000250"/>
            <a:ext cx="7192962"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pic>
        <p:nvPicPr>
          <p:cNvPr id="922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grpSp>
        <p:nvGrpSpPr>
          <p:cNvPr id="9222" name="Group 29"/>
          <p:cNvGrpSpPr>
            <a:grpSpLocks/>
          </p:cNvGrpSpPr>
          <p:nvPr/>
        </p:nvGrpSpPr>
        <p:grpSpPr bwMode="auto">
          <a:xfrm>
            <a:off x="15875" y="6413500"/>
            <a:ext cx="1447800" cy="412750"/>
            <a:chOff x="-1392" y="4020"/>
            <a:chExt cx="912" cy="260"/>
          </a:xfrm>
        </p:grpSpPr>
        <p:pic>
          <p:nvPicPr>
            <p:cNvPr id="9226"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 y="4020"/>
              <a:ext cx="28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7" name="Text Box 28"/>
            <p:cNvSpPr txBox="1">
              <a:spLocks noChangeArrowheads="1"/>
            </p:cNvSpPr>
            <p:nvPr/>
          </p:nvSpPr>
          <p:spPr bwMode="auto">
            <a:xfrm>
              <a:off x="-1104" y="403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grpSp>
      <p:pic>
        <p:nvPicPr>
          <p:cNvPr id="9223"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375" y="1676400"/>
            <a:ext cx="835342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4"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MÔ HÌNH ĐỐI TƯỢNG PHÂN TÁN</a:t>
            </a:r>
          </a:p>
        </p:txBody>
      </p:sp>
      <p:sp>
        <p:nvSpPr>
          <p:cNvPr id="12" name="Rectangle 66"/>
          <p:cNvSpPr>
            <a:spLocks noChangeArrowheads="1"/>
          </p:cNvSpPr>
          <p:nvPr/>
        </p:nvSpPr>
        <p:spPr bwMode="auto">
          <a:xfrm>
            <a:off x="14288" y="1062038"/>
            <a:ext cx="86725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vi-VN" sz="2400" b="1" dirty="0" err="1">
                <a:solidFill>
                  <a:srgbClr val="CC3300"/>
                </a:solidFill>
              </a:rPr>
              <a:t>Đối</a:t>
            </a:r>
            <a:r>
              <a:rPr lang="en-US" altLang="vi-VN" sz="2400" b="1" dirty="0">
                <a:solidFill>
                  <a:srgbClr val="CC3300"/>
                </a:solidFill>
              </a:rPr>
              <a:t> </a:t>
            </a:r>
            <a:r>
              <a:rPr lang="en-US" altLang="vi-VN" sz="2400" b="1" dirty="0" err="1">
                <a:solidFill>
                  <a:srgbClr val="CC3300"/>
                </a:solidFill>
              </a:rPr>
              <a:t>tượng</a:t>
            </a:r>
            <a:r>
              <a:rPr lang="en-US" altLang="vi-VN" sz="2400" b="1" dirty="0">
                <a:solidFill>
                  <a:srgbClr val="CC3300"/>
                </a:solidFill>
              </a:rPr>
              <a:t> </a:t>
            </a:r>
            <a:r>
              <a:rPr lang="en-US" altLang="vi-VN" sz="2400" b="1" dirty="0" err="1">
                <a:solidFill>
                  <a:srgbClr val="CC3300"/>
                </a:solidFill>
              </a:rPr>
              <a:t>phân</a:t>
            </a:r>
            <a:r>
              <a:rPr lang="en-US" altLang="vi-VN" sz="2400" b="1" dirty="0">
                <a:solidFill>
                  <a:srgbClr val="CC3300"/>
                </a:solidFill>
              </a:rPr>
              <a:t> </a:t>
            </a:r>
            <a:r>
              <a:rPr lang="en-US" altLang="vi-VN" sz="2400" b="1" dirty="0" err="1" smtClean="0">
                <a:solidFill>
                  <a:srgbClr val="CC3300"/>
                </a:solidFill>
              </a:rPr>
              <a:t>tán</a:t>
            </a:r>
            <a:r>
              <a:rPr lang="en-US" altLang="vi-VN" sz="2400" b="1" dirty="0" smtClean="0">
                <a:solidFill>
                  <a:srgbClr val="CC3300"/>
                </a:solidFill>
              </a:rPr>
              <a:t>, </a:t>
            </a:r>
            <a:r>
              <a:rPr lang="en-US" altLang="vi-VN" sz="2400" b="1" dirty="0" err="1" smtClean="0">
                <a:solidFill>
                  <a:srgbClr val="CC3300"/>
                </a:solidFill>
              </a:rPr>
              <a:t>đối</a:t>
            </a:r>
            <a:r>
              <a:rPr lang="en-US" altLang="vi-VN" sz="2400" b="1" dirty="0" smtClean="0">
                <a:solidFill>
                  <a:srgbClr val="CC3300"/>
                </a:solidFill>
              </a:rPr>
              <a:t> </a:t>
            </a:r>
            <a:r>
              <a:rPr lang="en-US" altLang="vi-VN" sz="2400" b="1" dirty="0" err="1" smtClean="0">
                <a:solidFill>
                  <a:srgbClr val="CC3300"/>
                </a:solidFill>
              </a:rPr>
              <a:t>tượng</a:t>
            </a:r>
            <a:r>
              <a:rPr lang="en-US" altLang="vi-VN" sz="2400" b="1" dirty="0" smtClean="0">
                <a:solidFill>
                  <a:srgbClr val="CC3300"/>
                </a:solidFill>
              </a:rPr>
              <a:t> </a:t>
            </a:r>
            <a:r>
              <a:rPr lang="en-US" altLang="vi-VN" sz="2400" b="1" dirty="0" err="1" smtClean="0">
                <a:solidFill>
                  <a:srgbClr val="CC3300"/>
                </a:solidFill>
              </a:rPr>
              <a:t>triệu</a:t>
            </a:r>
            <a:r>
              <a:rPr lang="en-US" altLang="vi-VN" sz="2400" b="1" dirty="0" smtClean="0">
                <a:solidFill>
                  <a:srgbClr val="CC3300"/>
                </a:solidFill>
              </a:rPr>
              <a:t> </a:t>
            </a:r>
            <a:r>
              <a:rPr lang="en-US" altLang="vi-VN" sz="2400" b="1" dirty="0" err="1" smtClean="0">
                <a:solidFill>
                  <a:srgbClr val="CC3300"/>
                </a:solidFill>
              </a:rPr>
              <a:t>gọi</a:t>
            </a:r>
            <a:r>
              <a:rPr lang="en-US" altLang="vi-VN" sz="2400" b="1" dirty="0" smtClean="0">
                <a:solidFill>
                  <a:srgbClr val="CC3300"/>
                </a:solidFill>
              </a:rPr>
              <a:t> </a:t>
            </a:r>
            <a:r>
              <a:rPr lang="en-US" altLang="vi-VN" sz="2400" b="1" dirty="0" err="1" smtClean="0">
                <a:solidFill>
                  <a:srgbClr val="CC3300"/>
                </a:solidFill>
              </a:rPr>
              <a:t>từ</a:t>
            </a:r>
            <a:r>
              <a:rPr lang="en-US" altLang="vi-VN" sz="2400" b="1" dirty="0" smtClean="0">
                <a:solidFill>
                  <a:srgbClr val="CC3300"/>
                </a:solidFill>
              </a:rPr>
              <a:t> </a:t>
            </a:r>
            <a:r>
              <a:rPr lang="en-US" altLang="vi-VN" sz="2400" b="1" dirty="0" err="1" smtClean="0">
                <a:solidFill>
                  <a:srgbClr val="CC3300"/>
                </a:solidFill>
              </a:rPr>
              <a:t>xa</a:t>
            </a:r>
            <a:endParaRPr lang="en-US" altLang="vi-VN" sz="2400" dirty="0">
              <a:solidFill>
                <a:srgbClr val="00B050"/>
              </a:solidFil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ChangeArrowheads="1"/>
          </p:cNvSpPr>
          <p:nvPr/>
        </p:nvSpPr>
        <p:spPr bwMode="auto">
          <a:xfrm>
            <a:off x="381000" y="1549400"/>
            <a:ext cx="8229600"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4625" indent="-17462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buFont typeface="Arial" panose="020B0604020202020204" pitchFamily="34" charset="0"/>
              <a:buChar char="•"/>
            </a:pPr>
            <a:r>
              <a:rPr lang="en-US" altLang="vi-VN" sz="2400"/>
              <a:t>Mô hình hoạt động của phương thức triệu gọi đối tượng từ xa trên RMI </a:t>
            </a:r>
            <a:endParaRPr lang="vi-VN" altLang="vi-VN" sz="2400"/>
          </a:p>
        </p:txBody>
      </p:sp>
      <p:pic>
        <p:nvPicPr>
          <p:cNvPr id="79875"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6"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79877"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JAVA RMI </a:t>
            </a:r>
            <a:r>
              <a:rPr lang="en-US" altLang="vi-VN" sz="2400">
                <a:ea typeface="ＭＳ Ｐゴシック" panose="020B0600070205080204" pitchFamily="34" charset="-128"/>
              </a:rPr>
              <a:t>(Remote	Method Invocation, )</a:t>
            </a:r>
            <a:endParaRPr lang="en-US" altLang="vi-VN" sz="2400" b="1">
              <a:solidFill>
                <a:srgbClr val="C00000"/>
              </a:solidFill>
            </a:endParaRPr>
          </a:p>
        </p:txBody>
      </p:sp>
      <p:pic>
        <p:nvPicPr>
          <p:cNvPr id="7987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362200"/>
            <a:ext cx="4076700" cy="360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9879"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  - Thế hệ 2</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ChangeArrowheads="1"/>
          </p:cNvSpPr>
          <p:nvPr/>
        </p:nvSpPr>
        <p:spPr bwMode="auto">
          <a:xfrm>
            <a:off x="381000" y="1549400"/>
            <a:ext cx="8229600"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vi-VN" altLang="vi-VN" sz="2400"/>
          </a:p>
        </p:txBody>
      </p:sp>
      <p:pic>
        <p:nvPicPr>
          <p:cNvPr id="80899"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0"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80901"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JAVA RMI </a:t>
            </a:r>
            <a:r>
              <a:rPr lang="en-US" altLang="vi-VN" sz="2400">
                <a:ea typeface="ＭＳ Ｐゴシック" panose="020B0600070205080204" pitchFamily="34" charset="-128"/>
              </a:rPr>
              <a:t>(Remote	Method Invocation, )</a:t>
            </a:r>
            <a:endParaRPr lang="en-US" altLang="vi-VN" sz="2400" b="1">
              <a:solidFill>
                <a:srgbClr val="C00000"/>
              </a:solidFill>
            </a:endParaRPr>
          </a:p>
        </p:txBody>
      </p:sp>
      <p:sp>
        <p:nvSpPr>
          <p:cNvPr id="80902"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  - Thế hệ 2</a:t>
            </a:r>
          </a:p>
        </p:txBody>
      </p:sp>
      <p:grpSp>
        <p:nvGrpSpPr>
          <p:cNvPr id="80903" name="Group 7"/>
          <p:cNvGrpSpPr>
            <a:grpSpLocks/>
          </p:cNvGrpSpPr>
          <p:nvPr/>
        </p:nvGrpSpPr>
        <p:grpSpPr bwMode="auto">
          <a:xfrm>
            <a:off x="1143000" y="1905000"/>
            <a:ext cx="6477000" cy="3962400"/>
            <a:chOff x="3425" y="3310"/>
            <a:chExt cx="6660" cy="5558"/>
          </a:xfrm>
        </p:grpSpPr>
        <p:sp>
          <p:nvSpPr>
            <p:cNvPr id="80904" name="Rectangle 8"/>
            <p:cNvSpPr>
              <a:spLocks noChangeArrowheads="1"/>
            </p:cNvSpPr>
            <p:nvPr/>
          </p:nvSpPr>
          <p:spPr bwMode="auto">
            <a:xfrm>
              <a:off x="5585" y="6851"/>
              <a:ext cx="2340" cy="201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nSpc>
                  <a:spcPct val="115000"/>
                </a:lnSpc>
                <a:spcAft>
                  <a:spcPts val="1000"/>
                </a:spcAft>
              </a:pPr>
              <a:r>
                <a:rPr lang="en-US" altLang="vi-VN" sz="1100">
                  <a:latin typeface="Times New Roman" panose="02020603050405020304" pitchFamily="18" charset="0"/>
                  <a:ea typeface="Calibri" panose="020F0502020204030204" pitchFamily="34" charset="0"/>
                  <a:cs typeface="Times New Roman" panose="02020603050405020304" pitchFamily="18" charset="0"/>
                </a:rPr>
                <a:t> </a:t>
              </a:r>
              <a:endParaRPr lang="en-US" altLang="vi-VN" sz="140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altLang="vi-VN" sz="1100">
                  <a:latin typeface="Times New Roman" panose="02020603050405020304" pitchFamily="18" charset="0"/>
                  <a:ea typeface="Calibri" panose="020F0502020204030204" pitchFamily="34" charset="0"/>
                  <a:cs typeface="Times New Roman" panose="02020603050405020304" pitchFamily="18" charset="0"/>
                </a:rPr>
                <a:t> </a:t>
              </a:r>
              <a:endParaRPr lang="en-US" altLang="vi-VN" sz="140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altLang="vi-VN" sz="1100">
                  <a:latin typeface="Times New Roman" panose="02020603050405020304" pitchFamily="18" charset="0"/>
                  <a:ea typeface="Calibri" panose="020F0502020204030204" pitchFamily="34" charset="0"/>
                  <a:cs typeface="Times New Roman" panose="02020603050405020304" pitchFamily="18" charset="0"/>
                </a:rPr>
                <a:t> </a:t>
              </a:r>
              <a:endParaRPr lang="en-US" altLang="vi-VN" sz="140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altLang="vi-VN" sz="1100">
                  <a:latin typeface="Times New Roman" panose="02020603050405020304" pitchFamily="18" charset="0"/>
                  <a:ea typeface="Calibri" panose="020F0502020204030204" pitchFamily="34" charset="0"/>
                  <a:cs typeface="Times New Roman" panose="02020603050405020304" pitchFamily="18" charset="0"/>
                </a:rPr>
                <a:t> </a:t>
              </a:r>
              <a:endParaRPr lang="en-US" altLang="vi-VN" sz="140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altLang="vi-VN" sz="1100">
                  <a:latin typeface="Times New Roman" panose="02020603050405020304" pitchFamily="18" charset="0"/>
                  <a:ea typeface="Calibri" panose="020F0502020204030204" pitchFamily="34" charset="0"/>
                  <a:cs typeface="Times New Roman" panose="02020603050405020304" pitchFamily="18" charset="0"/>
                </a:rPr>
                <a:t> </a:t>
              </a:r>
              <a:endParaRPr lang="en-US" altLang="vi-VN" sz="140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Rectangle 9"/>
            <p:cNvSpPr>
              <a:spLocks noChangeArrowheads="1"/>
            </p:cNvSpPr>
            <p:nvPr/>
          </p:nvSpPr>
          <p:spPr bwMode="auto">
            <a:xfrm>
              <a:off x="3425" y="3310"/>
              <a:ext cx="3599" cy="2521"/>
            </a:xfrm>
            <a:prstGeom prst="rect">
              <a:avLst/>
            </a:prstGeom>
            <a:solidFill>
              <a:srgbClr val="FFFFFF"/>
            </a:solidFill>
            <a:ln w="9525">
              <a:solidFill>
                <a:srgbClr val="000000"/>
              </a:solidFill>
              <a:miter lim="800000"/>
              <a:headEnd/>
              <a:tailEnd/>
            </a:ln>
          </p:spPr>
          <p:txBody>
            <a:bodyPr upright="1"/>
            <a:lstStyle/>
            <a:p>
              <a:pPr indent="212725" algn="just">
                <a:lnSpc>
                  <a:spcPct val="120000"/>
                </a:lnSpc>
                <a:spcBef>
                  <a:spcPts val="600"/>
                </a:spcBef>
                <a:spcAft>
                  <a:spcPts val="0"/>
                </a:spcAft>
                <a:defRPr/>
              </a:pPr>
              <a:r>
                <a:rPr lang="en-US" sz="1100" b="1" i="1" kern="0">
                  <a:latin typeface="Arial"/>
                  <a:ea typeface="Times New Roman"/>
                </a:rPr>
                <a:t>Computer A</a:t>
              </a:r>
            </a:p>
          </p:txBody>
        </p:sp>
        <p:sp>
          <p:nvSpPr>
            <p:cNvPr id="80906" name="Oval 10"/>
            <p:cNvSpPr>
              <a:spLocks noChangeArrowheads="1"/>
            </p:cNvSpPr>
            <p:nvPr/>
          </p:nvSpPr>
          <p:spPr bwMode="auto">
            <a:xfrm>
              <a:off x="4865" y="3347"/>
              <a:ext cx="900" cy="540"/>
            </a:xfrm>
            <a:prstGeom prst="ellipse">
              <a:avLst/>
            </a:prstGeom>
            <a:solidFill>
              <a:srgbClr val="FFFFFF"/>
            </a:solidFill>
            <a:ln w="9525">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nSpc>
                  <a:spcPct val="115000"/>
                </a:lnSpc>
                <a:spcAft>
                  <a:spcPts val="1000"/>
                </a:spcAft>
              </a:pPr>
              <a:r>
                <a:rPr lang="en-US" altLang="vi-VN" sz="1100">
                  <a:latin typeface="Times New Roman" panose="02020603050405020304" pitchFamily="18" charset="0"/>
                  <a:ea typeface="Calibri" panose="020F0502020204030204" pitchFamily="34" charset="0"/>
                  <a:cs typeface="Times New Roman" panose="02020603050405020304" pitchFamily="18" charset="0"/>
                </a:rPr>
                <a:t>A1</a:t>
              </a:r>
              <a:endParaRPr lang="en-US" altLang="vi-VN" sz="1400">
                <a:latin typeface="Times New Roman" panose="02020603050405020304" pitchFamily="18" charset="0"/>
                <a:ea typeface="Calibri" panose="020F0502020204030204" pitchFamily="34" charset="0"/>
                <a:cs typeface="Times New Roman" panose="02020603050405020304" pitchFamily="18" charset="0"/>
              </a:endParaRPr>
            </a:p>
          </p:txBody>
        </p:sp>
        <p:sp>
          <p:nvSpPr>
            <p:cNvPr id="80907" name="Oval 11"/>
            <p:cNvSpPr>
              <a:spLocks noChangeArrowheads="1"/>
            </p:cNvSpPr>
            <p:nvPr/>
          </p:nvSpPr>
          <p:spPr bwMode="auto">
            <a:xfrm>
              <a:off x="3605" y="4067"/>
              <a:ext cx="900" cy="540"/>
            </a:xfrm>
            <a:prstGeom prst="ellipse">
              <a:avLst/>
            </a:prstGeom>
            <a:solidFill>
              <a:srgbClr val="FFFFFF"/>
            </a:solidFill>
            <a:ln w="9525">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nSpc>
                  <a:spcPct val="115000"/>
                </a:lnSpc>
                <a:spcAft>
                  <a:spcPts val="1000"/>
                </a:spcAft>
              </a:pPr>
              <a:r>
                <a:rPr lang="en-US" altLang="vi-VN" sz="1100">
                  <a:latin typeface="Times New Roman" panose="02020603050405020304" pitchFamily="18" charset="0"/>
                  <a:ea typeface="Calibri" panose="020F0502020204030204" pitchFamily="34" charset="0"/>
                  <a:cs typeface="Times New Roman" panose="02020603050405020304" pitchFamily="18" charset="0"/>
                </a:rPr>
                <a:t>A2</a:t>
              </a:r>
              <a:endParaRPr lang="en-US" altLang="vi-VN" sz="140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Rectangle 12"/>
            <p:cNvSpPr>
              <a:spLocks noChangeArrowheads="1"/>
            </p:cNvSpPr>
            <p:nvPr/>
          </p:nvSpPr>
          <p:spPr bwMode="auto">
            <a:xfrm>
              <a:off x="6305" y="3527"/>
              <a:ext cx="540" cy="1080"/>
            </a:xfrm>
            <a:prstGeom prst="rect">
              <a:avLst/>
            </a:prstGeom>
            <a:solidFill>
              <a:srgbClr val="FFFFFF"/>
            </a:solidFill>
            <a:ln w="9525">
              <a:solidFill>
                <a:srgbClr val="000000"/>
              </a:solidFill>
              <a:miter lim="800000"/>
              <a:headEnd/>
              <a:tailEnd/>
            </a:ln>
          </p:spPr>
          <p:txBody>
            <a:bodyPr vert="vert270" upright="1"/>
            <a:lstStyle/>
            <a:p>
              <a:pPr>
                <a:lnSpc>
                  <a:spcPct val="115000"/>
                </a:lnSpc>
                <a:spcBef>
                  <a:spcPts val="0"/>
                </a:spcBef>
                <a:spcAft>
                  <a:spcPts val="1000"/>
                </a:spcAft>
                <a:defRPr/>
              </a:pPr>
              <a:r>
                <a:rPr lang="en-US" sz="1100" b="1">
                  <a:latin typeface="Times New Roman"/>
                  <a:ea typeface="Calibri"/>
                  <a:cs typeface="Times New Roman"/>
                </a:rPr>
                <a:t>C1- stub</a:t>
              </a:r>
              <a:endParaRPr lang="en-US" sz="1400">
                <a:latin typeface="Times New Roman"/>
                <a:ea typeface="Calibri"/>
                <a:cs typeface="Times New Roman"/>
              </a:endParaRPr>
            </a:p>
            <a:p>
              <a:pPr>
                <a:lnSpc>
                  <a:spcPct val="115000"/>
                </a:lnSpc>
                <a:spcBef>
                  <a:spcPts val="0"/>
                </a:spcBef>
                <a:spcAft>
                  <a:spcPts val="1000"/>
                </a:spcAft>
                <a:defRPr/>
              </a:pPr>
              <a:r>
                <a:rPr lang="en-US" sz="1100">
                  <a:latin typeface="Times New Roman"/>
                  <a:ea typeface="Calibri"/>
                  <a:cs typeface="Times New Roman"/>
                </a:rPr>
                <a:t> </a:t>
              </a:r>
              <a:endParaRPr lang="en-US" sz="1400">
                <a:latin typeface="Times New Roman"/>
                <a:ea typeface="Calibri"/>
                <a:cs typeface="Times New Roman"/>
              </a:endParaRPr>
            </a:p>
          </p:txBody>
        </p:sp>
        <p:sp>
          <p:nvSpPr>
            <p:cNvPr id="80909" name="Rectangle 13"/>
            <p:cNvSpPr>
              <a:spLocks noChangeArrowheads="1"/>
            </p:cNvSpPr>
            <p:nvPr/>
          </p:nvSpPr>
          <p:spPr bwMode="auto">
            <a:xfrm>
              <a:off x="4145" y="4967"/>
              <a:ext cx="1260" cy="54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nSpc>
                  <a:spcPct val="115000"/>
                </a:lnSpc>
                <a:spcAft>
                  <a:spcPts val="1000"/>
                </a:spcAft>
              </a:pPr>
              <a:r>
                <a:rPr lang="en-US" altLang="vi-VN" sz="1100" b="1">
                  <a:latin typeface="Times New Roman" panose="02020603050405020304" pitchFamily="18" charset="0"/>
                  <a:ea typeface="Calibri" panose="020F0502020204030204" pitchFamily="34" charset="0"/>
                  <a:cs typeface="Times New Roman" panose="02020603050405020304" pitchFamily="18" charset="0"/>
                </a:rPr>
                <a:t>B1_stub</a:t>
              </a:r>
              <a:endParaRPr lang="en-US" altLang="vi-VN" sz="1400">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80910" name="Line 9"/>
            <p:cNvCxnSpPr>
              <a:cxnSpLocks noChangeShapeType="1"/>
            </p:cNvCxnSpPr>
            <p:nvPr/>
          </p:nvCxnSpPr>
          <p:spPr bwMode="auto">
            <a:xfrm flipV="1">
              <a:off x="4505" y="3887"/>
              <a:ext cx="540" cy="36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sp>
          <p:nvSpPr>
            <p:cNvPr id="16" name="Rectangle 15"/>
            <p:cNvSpPr>
              <a:spLocks noChangeArrowheads="1"/>
            </p:cNvSpPr>
            <p:nvPr/>
          </p:nvSpPr>
          <p:spPr bwMode="auto">
            <a:xfrm>
              <a:off x="7925" y="3526"/>
              <a:ext cx="2160" cy="1982"/>
            </a:xfrm>
            <a:prstGeom prst="rect">
              <a:avLst/>
            </a:prstGeom>
            <a:solidFill>
              <a:srgbClr val="FFFFFF"/>
            </a:solidFill>
            <a:ln w="9525">
              <a:solidFill>
                <a:srgbClr val="000000"/>
              </a:solidFill>
              <a:miter lim="800000"/>
              <a:headEnd/>
              <a:tailEnd/>
            </a:ln>
          </p:spPr>
          <p:txBody>
            <a:bodyPr upright="1"/>
            <a:lstStyle/>
            <a:p>
              <a:pPr indent="212725" algn="just">
                <a:lnSpc>
                  <a:spcPct val="120000"/>
                </a:lnSpc>
                <a:spcBef>
                  <a:spcPts val="600"/>
                </a:spcBef>
                <a:spcAft>
                  <a:spcPts val="0"/>
                </a:spcAft>
                <a:defRPr/>
              </a:pPr>
              <a:r>
                <a:rPr lang="en-US" sz="1100" b="1" i="1" kern="0">
                  <a:latin typeface="Arial"/>
                  <a:ea typeface="Times New Roman"/>
                </a:rPr>
                <a:t>Computer C</a:t>
              </a:r>
            </a:p>
          </p:txBody>
        </p:sp>
        <p:sp>
          <p:nvSpPr>
            <p:cNvPr id="17" name="Rectangle 16"/>
            <p:cNvSpPr>
              <a:spLocks noChangeArrowheads="1"/>
            </p:cNvSpPr>
            <p:nvPr/>
          </p:nvSpPr>
          <p:spPr bwMode="auto">
            <a:xfrm>
              <a:off x="8105" y="4067"/>
              <a:ext cx="540" cy="1080"/>
            </a:xfrm>
            <a:prstGeom prst="rect">
              <a:avLst/>
            </a:prstGeom>
            <a:solidFill>
              <a:srgbClr val="FFFFFF"/>
            </a:solidFill>
            <a:ln w="9525">
              <a:solidFill>
                <a:srgbClr val="000000"/>
              </a:solidFill>
              <a:miter lim="800000"/>
              <a:headEnd/>
              <a:tailEnd/>
            </a:ln>
          </p:spPr>
          <p:txBody>
            <a:bodyPr vert="vert270" upright="1"/>
            <a:lstStyle/>
            <a:p>
              <a:pPr>
                <a:lnSpc>
                  <a:spcPct val="115000"/>
                </a:lnSpc>
                <a:spcBef>
                  <a:spcPts val="0"/>
                </a:spcBef>
                <a:spcAft>
                  <a:spcPts val="1000"/>
                </a:spcAft>
                <a:defRPr/>
              </a:pPr>
              <a:r>
                <a:rPr lang="en-US" sz="1100" b="1">
                  <a:latin typeface="Times New Roman"/>
                  <a:ea typeface="Calibri"/>
                  <a:cs typeface="Times New Roman"/>
                </a:rPr>
                <a:t>C1</a:t>
              </a:r>
              <a:r>
                <a:rPr lang="en-US" sz="1100" b="1" baseline="-25000">
                  <a:latin typeface="Times New Roman"/>
                  <a:ea typeface="Calibri"/>
                  <a:cs typeface="Times New Roman"/>
                </a:rPr>
                <a:t>–</a:t>
              </a:r>
              <a:r>
                <a:rPr lang="en-US" sz="1100" b="1">
                  <a:latin typeface="Times New Roman"/>
                  <a:ea typeface="Calibri"/>
                  <a:cs typeface="Times New Roman"/>
                </a:rPr>
                <a:t>Skel</a:t>
              </a:r>
              <a:endParaRPr lang="en-US" sz="1400">
                <a:latin typeface="Times New Roman"/>
                <a:ea typeface="Calibri"/>
                <a:cs typeface="Times New Roman"/>
              </a:endParaRPr>
            </a:p>
          </p:txBody>
        </p:sp>
        <p:sp>
          <p:nvSpPr>
            <p:cNvPr id="80913" name="Oval 17"/>
            <p:cNvSpPr>
              <a:spLocks noChangeArrowheads="1"/>
            </p:cNvSpPr>
            <p:nvPr/>
          </p:nvSpPr>
          <p:spPr bwMode="auto">
            <a:xfrm>
              <a:off x="9185" y="4787"/>
              <a:ext cx="720" cy="540"/>
            </a:xfrm>
            <a:prstGeom prst="ellipse">
              <a:avLst/>
            </a:prstGeom>
            <a:solidFill>
              <a:srgbClr val="FFFFFF"/>
            </a:solidFill>
            <a:ln w="9525">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nSpc>
                  <a:spcPct val="115000"/>
                </a:lnSpc>
                <a:spcAft>
                  <a:spcPts val="1000"/>
                </a:spcAft>
              </a:pPr>
              <a:r>
                <a:rPr lang="en-US" altLang="vi-VN" sz="1100">
                  <a:latin typeface="Times New Roman" panose="02020603050405020304" pitchFamily="18" charset="0"/>
                  <a:ea typeface="Calibri" panose="020F0502020204030204" pitchFamily="34" charset="0"/>
                  <a:cs typeface="Times New Roman" panose="02020603050405020304" pitchFamily="18" charset="0"/>
                </a:rPr>
                <a:t>C1</a:t>
              </a:r>
              <a:endParaRPr lang="en-US" altLang="vi-VN" sz="1400">
                <a:latin typeface="Times New Roman" panose="02020603050405020304" pitchFamily="18" charset="0"/>
                <a:ea typeface="Calibri" panose="020F0502020204030204" pitchFamily="34" charset="0"/>
                <a:cs typeface="Times New Roman" panose="02020603050405020304" pitchFamily="18" charset="0"/>
              </a:endParaRPr>
            </a:p>
          </p:txBody>
        </p:sp>
        <p:sp>
          <p:nvSpPr>
            <p:cNvPr id="80914" name="Oval 18"/>
            <p:cNvSpPr>
              <a:spLocks noChangeArrowheads="1"/>
            </p:cNvSpPr>
            <p:nvPr/>
          </p:nvSpPr>
          <p:spPr bwMode="auto">
            <a:xfrm>
              <a:off x="6845" y="7751"/>
              <a:ext cx="720" cy="540"/>
            </a:xfrm>
            <a:prstGeom prst="ellipse">
              <a:avLst/>
            </a:prstGeom>
            <a:solidFill>
              <a:srgbClr val="FFFFFF"/>
            </a:solidFill>
            <a:ln w="9525">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nSpc>
                  <a:spcPct val="115000"/>
                </a:lnSpc>
                <a:spcAft>
                  <a:spcPts val="1000"/>
                </a:spcAft>
              </a:pPr>
              <a:r>
                <a:rPr lang="en-US" altLang="vi-VN" sz="1100">
                  <a:latin typeface="Times New Roman" panose="02020603050405020304" pitchFamily="18" charset="0"/>
                  <a:ea typeface="Calibri" panose="020F0502020204030204" pitchFamily="34" charset="0"/>
                  <a:cs typeface="Times New Roman" panose="02020603050405020304" pitchFamily="18" charset="0"/>
                </a:rPr>
                <a:t>B1</a:t>
              </a:r>
              <a:endParaRPr lang="en-US" altLang="vi-VN" sz="140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altLang="vi-VN" sz="1100">
                  <a:latin typeface="Times New Roman" panose="02020603050405020304" pitchFamily="18" charset="0"/>
                  <a:ea typeface="Calibri" panose="020F0502020204030204" pitchFamily="34" charset="0"/>
                  <a:cs typeface="Times New Roman" panose="02020603050405020304" pitchFamily="18" charset="0"/>
                </a:rPr>
                <a:t> </a:t>
              </a:r>
              <a:endParaRPr lang="en-US" altLang="vi-VN" sz="1400">
                <a:latin typeface="Times New Roman" panose="02020603050405020304" pitchFamily="18" charset="0"/>
                <a:ea typeface="Calibri" panose="020F0502020204030204" pitchFamily="34" charset="0"/>
                <a:cs typeface="Times New Roman" panose="02020603050405020304" pitchFamily="18" charset="0"/>
              </a:endParaRPr>
            </a:p>
          </p:txBody>
        </p:sp>
        <p:sp>
          <p:nvSpPr>
            <p:cNvPr id="80915" name="Rectangle 19"/>
            <p:cNvSpPr>
              <a:spLocks noChangeArrowheads="1"/>
            </p:cNvSpPr>
            <p:nvPr/>
          </p:nvSpPr>
          <p:spPr bwMode="auto">
            <a:xfrm>
              <a:off x="5945" y="7031"/>
              <a:ext cx="1260" cy="54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nSpc>
                  <a:spcPct val="115000"/>
                </a:lnSpc>
                <a:spcAft>
                  <a:spcPts val="1000"/>
                </a:spcAft>
              </a:pPr>
              <a:r>
                <a:rPr lang="en-US" altLang="vi-VN" sz="1100" b="1">
                  <a:latin typeface="Times New Roman" panose="02020603050405020304" pitchFamily="18" charset="0"/>
                  <a:ea typeface="Calibri" panose="020F0502020204030204" pitchFamily="34" charset="0"/>
                  <a:cs typeface="Times New Roman" panose="02020603050405020304" pitchFamily="18" charset="0"/>
                </a:rPr>
                <a:t>B1</a:t>
              </a:r>
              <a:r>
                <a:rPr lang="en-US" altLang="vi-VN" sz="1100" b="1" baseline="-25000">
                  <a:latin typeface="Times New Roman" panose="02020603050405020304" pitchFamily="18" charset="0"/>
                  <a:ea typeface="Calibri" panose="020F0502020204030204" pitchFamily="34" charset="0"/>
                  <a:cs typeface="Times New Roman" panose="02020603050405020304" pitchFamily="18" charset="0"/>
                </a:rPr>
                <a:t>—</a:t>
              </a:r>
              <a:r>
                <a:rPr lang="en-US" altLang="vi-VN" sz="1100" b="1">
                  <a:latin typeface="Times New Roman" panose="02020603050405020304" pitchFamily="18" charset="0"/>
                  <a:ea typeface="Calibri" panose="020F0502020204030204" pitchFamily="34" charset="0"/>
                  <a:cs typeface="Times New Roman" panose="02020603050405020304" pitchFamily="18" charset="0"/>
                </a:rPr>
                <a:t>Skel</a:t>
              </a:r>
              <a:endParaRPr lang="en-US" altLang="vi-VN" sz="1400">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80916" name="Line 15"/>
            <p:cNvCxnSpPr>
              <a:cxnSpLocks noChangeShapeType="1"/>
            </p:cNvCxnSpPr>
            <p:nvPr/>
          </p:nvCxnSpPr>
          <p:spPr bwMode="auto">
            <a:xfrm>
              <a:off x="4865" y="5507"/>
              <a:ext cx="1440" cy="1440"/>
            </a:xfrm>
            <a:prstGeom prst="line">
              <a:avLst/>
            </a:prstGeom>
            <a:noFill/>
            <a:ln w="12700" cap="rnd">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80917" name="Line 16"/>
            <p:cNvCxnSpPr>
              <a:cxnSpLocks noChangeShapeType="1"/>
            </p:cNvCxnSpPr>
            <p:nvPr/>
          </p:nvCxnSpPr>
          <p:spPr bwMode="auto">
            <a:xfrm>
              <a:off x="6665" y="7487"/>
              <a:ext cx="360" cy="360"/>
            </a:xfrm>
            <a:prstGeom prst="line">
              <a:avLst/>
            </a:prstGeom>
            <a:noFill/>
            <a:ln w="12700" cap="rnd">
              <a:solidFill>
                <a:srgbClr val="000000"/>
              </a:solidFill>
              <a:prstDash val="sysDot"/>
              <a:round/>
              <a:headEnd/>
              <a:tailEnd type="triangle" w="med" len="med"/>
            </a:ln>
            <a:extLst>
              <a:ext uri="{909E8E84-426E-40DD-AFC4-6F175D3DCCD1}">
                <a14:hiddenFill xmlns:a14="http://schemas.microsoft.com/office/drawing/2010/main">
                  <a:noFill/>
                </a14:hiddenFill>
              </a:ext>
            </a:extLst>
          </p:spPr>
        </p:cxnSp>
        <p:cxnSp>
          <p:nvCxnSpPr>
            <p:cNvPr id="80918" name="Line 17"/>
            <p:cNvCxnSpPr>
              <a:cxnSpLocks noChangeShapeType="1"/>
            </p:cNvCxnSpPr>
            <p:nvPr/>
          </p:nvCxnSpPr>
          <p:spPr bwMode="auto">
            <a:xfrm>
              <a:off x="5585" y="3887"/>
              <a:ext cx="720" cy="360"/>
            </a:xfrm>
            <a:prstGeom prst="line">
              <a:avLst/>
            </a:prstGeom>
            <a:noFill/>
            <a:ln w="12700">
              <a:solidFill>
                <a:srgbClr val="000000"/>
              </a:solidFill>
              <a:prstDash val="sysDot"/>
              <a:round/>
              <a:headEnd/>
              <a:tailEnd type="triangle" w="med" len="med"/>
            </a:ln>
            <a:extLst>
              <a:ext uri="{909E8E84-426E-40DD-AFC4-6F175D3DCCD1}">
                <a14:hiddenFill xmlns:a14="http://schemas.microsoft.com/office/drawing/2010/main">
                  <a:noFill/>
                </a14:hiddenFill>
              </a:ext>
            </a:extLst>
          </p:spPr>
        </p:cxnSp>
        <p:cxnSp>
          <p:nvCxnSpPr>
            <p:cNvPr id="80919" name="Line 18"/>
            <p:cNvCxnSpPr>
              <a:cxnSpLocks noChangeShapeType="1"/>
            </p:cNvCxnSpPr>
            <p:nvPr/>
          </p:nvCxnSpPr>
          <p:spPr bwMode="auto">
            <a:xfrm>
              <a:off x="6845" y="3887"/>
              <a:ext cx="1260" cy="72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80920" name="Line 19"/>
            <p:cNvCxnSpPr>
              <a:cxnSpLocks noChangeShapeType="1"/>
            </p:cNvCxnSpPr>
            <p:nvPr/>
          </p:nvCxnSpPr>
          <p:spPr bwMode="auto">
            <a:xfrm>
              <a:off x="8645" y="4787"/>
              <a:ext cx="540" cy="360"/>
            </a:xfrm>
            <a:prstGeom prst="line">
              <a:avLst/>
            </a:prstGeom>
            <a:noFill/>
            <a:ln w="12700">
              <a:solidFill>
                <a:srgbClr val="000000"/>
              </a:solidFill>
              <a:prstDash val="sysDot"/>
              <a:round/>
              <a:headEnd/>
              <a:tailEnd type="triangle" w="med" len="med"/>
            </a:ln>
            <a:extLst>
              <a:ext uri="{909E8E84-426E-40DD-AFC4-6F175D3DCCD1}">
                <a14:hiddenFill xmlns:a14="http://schemas.microsoft.com/office/drawing/2010/main">
                  <a:noFill/>
                </a14:hiddenFill>
              </a:ext>
            </a:extLst>
          </p:spPr>
        </p:cxnSp>
        <p:cxnSp>
          <p:nvCxnSpPr>
            <p:cNvPr id="80921" name="Line 20"/>
            <p:cNvCxnSpPr>
              <a:cxnSpLocks noChangeShapeType="1"/>
            </p:cNvCxnSpPr>
            <p:nvPr/>
          </p:nvCxnSpPr>
          <p:spPr bwMode="auto">
            <a:xfrm>
              <a:off x="4145" y="4607"/>
              <a:ext cx="360" cy="360"/>
            </a:xfrm>
            <a:prstGeom prst="line">
              <a:avLst/>
            </a:prstGeom>
            <a:noFill/>
            <a:ln w="12700">
              <a:solidFill>
                <a:srgbClr val="000000"/>
              </a:solidFill>
              <a:prstDash val="sysDot"/>
              <a:round/>
              <a:headEnd/>
              <a:tailEnd type="triangle" w="med" len="me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381000" y="1549400"/>
            <a:ext cx="8229600"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4625" indent="-174625" algn="l" eaLnBrk="1" hangingPunct="1">
              <a:buFont typeface="Arial" pitchFamily="34" charset="0"/>
              <a:buChar char="•"/>
              <a:defRPr/>
            </a:pPr>
            <a:r>
              <a:rPr lang="en-US" sz="2400" b="1"/>
              <a:t>So sánh </a:t>
            </a:r>
            <a:r>
              <a:rPr lang="vi-VN" sz="2400" b="1"/>
              <a:t>RMI</a:t>
            </a:r>
            <a:r>
              <a:rPr lang="en-US" sz="2400" b="1"/>
              <a:t> với RPC</a:t>
            </a:r>
          </a:p>
          <a:p>
            <a:pPr algn="l" eaLnBrk="1" hangingPunct="1">
              <a:defRPr/>
            </a:pPr>
            <a:r>
              <a:rPr lang="en-US" sz="2400"/>
              <a:t>- </a:t>
            </a:r>
            <a:r>
              <a:rPr lang="vi-VN" sz="2400"/>
              <a:t>IDL trong RPC thường dựa trên thủ tục</a:t>
            </a:r>
            <a:r>
              <a:rPr lang="en-US" sz="2400"/>
              <a:t> </a:t>
            </a:r>
            <a:r>
              <a:rPr lang="vi-VN" sz="2400"/>
              <a:t>C, trong khi IDL được RMI được dựa trên hướng đối tượng Java.</a:t>
            </a:r>
          </a:p>
          <a:p>
            <a:pPr algn="l" eaLnBrk="1" hangingPunct="1">
              <a:defRPr/>
            </a:pPr>
            <a:r>
              <a:rPr lang="en-US" sz="2400"/>
              <a:t>- </a:t>
            </a:r>
            <a:r>
              <a:rPr lang="vi-VN" sz="2400"/>
              <a:t>đối tượng </a:t>
            </a:r>
            <a:r>
              <a:rPr lang="en-US" sz="2400"/>
              <a:t>Server </a:t>
            </a:r>
            <a:r>
              <a:rPr lang="vi-VN" sz="2400"/>
              <a:t>phải tự đăng ký với </a:t>
            </a:r>
            <a:r>
              <a:rPr lang="vi-VN" sz="2400">
                <a:solidFill>
                  <a:srgbClr val="00B050"/>
                </a:solidFill>
              </a:rPr>
              <a:t>rmiregistry</a:t>
            </a:r>
            <a:r>
              <a:rPr lang="en-US" sz="2400">
                <a:solidFill>
                  <a:srgbClr val="00B050"/>
                </a:solidFill>
              </a:rPr>
              <a:t> </a:t>
            </a:r>
            <a:r>
              <a:rPr lang="en-US" sz="2400"/>
              <a:t>để </a:t>
            </a:r>
            <a:r>
              <a:rPr lang="vi-VN" sz="2400"/>
              <a:t>quảng </a:t>
            </a:r>
            <a:r>
              <a:rPr lang="en-US" sz="2400"/>
              <a:t>bá biến sẵn có </a:t>
            </a:r>
            <a:r>
              <a:rPr lang="vi-VN" sz="2400"/>
              <a:t>của </a:t>
            </a:r>
            <a:r>
              <a:rPr lang="en-US" sz="2400"/>
              <a:t>nó </a:t>
            </a:r>
            <a:r>
              <a:rPr lang="vi-VN" sz="2400"/>
              <a:t>cho</a:t>
            </a:r>
            <a:r>
              <a:rPr lang="en-US" sz="2400"/>
              <a:t> Client </a:t>
            </a:r>
          </a:p>
          <a:p>
            <a:pPr algn="l" eaLnBrk="1" hangingPunct="1">
              <a:defRPr/>
            </a:pPr>
            <a:r>
              <a:rPr lang="en-US" sz="2400"/>
              <a:t>- </a:t>
            </a:r>
            <a:r>
              <a:rPr lang="vi-VN" sz="2400"/>
              <a:t>RMI </a:t>
            </a:r>
            <a:r>
              <a:rPr lang="en-US" sz="2400"/>
              <a:t>Client  sử dụng </a:t>
            </a:r>
            <a:r>
              <a:rPr lang="vi-VN" sz="2400">
                <a:solidFill>
                  <a:srgbClr val="00B050"/>
                </a:solidFill>
              </a:rPr>
              <a:t>rmiregistry </a:t>
            </a:r>
            <a:r>
              <a:rPr lang="en-US" sz="2400">
                <a:solidFill>
                  <a:srgbClr val="00B050"/>
                </a:solidFill>
              </a:rPr>
              <a:t> </a:t>
            </a:r>
            <a:r>
              <a:rPr lang="vi-VN" sz="2400"/>
              <a:t>xác định vị trí một đối tượng cụ thể. Sau khi đối tượng được tìm thấy, </a:t>
            </a:r>
            <a:r>
              <a:rPr lang="en-US" sz="2400"/>
              <a:t>Client </a:t>
            </a:r>
            <a:r>
              <a:rPr lang="vi-VN" sz="2400"/>
              <a:t>sẽ nhận được một tham chiếu đến các đối tượng mong muốn.</a:t>
            </a:r>
          </a:p>
          <a:p>
            <a:pPr algn="l" eaLnBrk="1" hangingPunct="1">
              <a:defRPr/>
            </a:pPr>
            <a:r>
              <a:rPr lang="en-US" sz="2400"/>
              <a:t>- </a:t>
            </a:r>
            <a:r>
              <a:rPr lang="vi-VN" sz="2400"/>
              <a:t>cho phép các nhà phát triển để quản lý sự sẵn có của tất cả các đối tượng </a:t>
            </a:r>
            <a:r>
              <a:rPr lang="en-US" sz="2400"/>
              <a:t>Server </a:t>
            </a:r>
            <a:r>
              <a:rPr lang="vi-VN" sz="2400"/>
              <a:t>ở một nơi.</a:t>
            </a:r>
            <a:endParaRPr lang="en-US" sz="2400"/>
          </a:p>
          <a:p>
            <a:pPr marL="174625" indent="-174625" algn="l" eaLnBrk="1" hangingPunct="1">
              <a:buFont typeface="Arial" pitchFamily="34" charset="0"/>
              <a:buChar char="•"/>
              <a:defRPr/>
            </a:pPr>
            <a:endParaRPr lang="vi-VN" sz="2400"/>
          </a:p>
        </p:txBody>
      </p:sp>
      <p:pic>
        <p:nvPicPr>
          <p:cNvPr id="81923"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4"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81925"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JAVA RMI </a:t>
            </a:r>
            <a:r>
              <a:rPr lang="en-US" altLang="vi-VN" sz="2400">
                <a:ea typeface="ＭＳ Ｐゴシック" panose="020B0600070205080204" pitchFamily="34" charset="-128"/>
              </a:rPr>
              <a:t>(Remote	Method Invocation, )</a:t>
            </a:r>
            <a:endParaRPr lang="en-US" altLang="vi-VN" sz="2400" b="1">
              <a:solidFill>
                <a:srgbClr val="C00000"/>
              </a:solidFill>
            </a:endParaRPr>
          </a:p>
        </p:txBody>
      </p:sp>
      <p:sp>
        <p:nvSpPr>
          <p:cNvPr id="81926"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  - Thế hệ 2</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381000" y="1549400"/>
            <a:ext cx="8229600"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4625" indent="-174625" algn="l" eaLnBrk="1" hangingPunct="1">
              <a:buFont typeface="Arial" pitchFamily="34" charset="0"/>
              <a:buChar char="•"/>
              <a:defRPr/>
            </a:pPr>
            <a:r>
              <a:rPr lang="en-US" sz="2400" b="1"/>
              <a:t>Tính năng </a:t>
            </a:r>
            <a:r>
              <a:rPr lang="vi-VN" sz="2400" b="1"/>
              <a:t>RMI</a:t>
            </a:r>
            <a:r>
              <a:rPr lang="en-US" sz="2400" b="1"/>
              <a:t> </a:t>
            </a:r>
          </a:p>
          <a:p>
            <a:pPr algn="l" eaLnBrk="1" hangingPunct="1">
              <a:defRPr/>
            </a:pPr>
            <a:r>
              <a:rPr lang="en-US" sz="2400"/>
              <a:t> - Quản lý bộ nhớ của các đối tượng trong Server </a:t>
            </a:r>
            <a:r>
              <a:rPr lang="vi-VN" sz="2400"/>
              <a:t>.</a:t>
            </a:r>
          </a:p>
          <a:p>
            <a:pPr algn="l" eaLnBrk="1" hangingPunct="1">
              <a:defRPr/>
            </a:pPr>
            <a:r>
              <a:rPr lang="en-US" sz="2400"/>
              <a:t> - S</a:t>
            </a:r>
            <a:r>
              <a:rPr lang="vi-VN" sz="2400"/>
              <a:t>ử dụng một chương trình tham </a:t>
            </a:r>
            <a:r>
              <a:rPr lang="en-US" sz="2400"/>
              <a:t>chiếu </a:t>
            </a:r>
            <a:r>
              <a:rPr lang="vi-VN" sz="2400"/>
              <a:t>từ xa để xác định máy chủ nào mà đối tượng có thể được loại bỏ khỏi bộ nhớ.</a:t>
            </a:r>
            <a:endParaRPr lang="en-US" sz="2400"/>
          </a:p>
          <a:p>
            <a:pPr algn="l" eaLnBrk="1" hangingPunct="1">
              <a:defRPr/>
            </a:pPr>
            <a:r>
              <a:rPr lang="en-US" sz="2400"/>
              <a:t> - </a:t>
            </a:r>
            <a:r>
              <a:rPr lang="vi-VN" sz="2400"/>
              <a:t>tính tổng số kết nối cho từng đối tượng máy chủ trong JVM </a:t>
            </a:r>
            <a:endParaRPr lang="en-US" sz="2400"/>
          </a:p>
          <a:p>
            <a:pPr algn="l" eaLnBrk="1" hangingPunct="1">
              <a:defRPr/>
            </a:pPr>
            <a:r>
              <a:rPr lang="en-US" sz="2400"/>
              <a:t> - </a:t>
            </a:r>
            <a:r>
              <a:rPr lang="vi-VN" sz="2400"/>
              <a:t>Mỗi khi một kết nối được thiết lập cho một đối tượng, số tham chiếu của nó được tăng lên.</a:t>
            </a:r>
            <a:endParaRPr lang="en-US" sz="2400"/>
          </a:p>
          <a:p>
            <a:pPr algn="l" eaLnBrk="1" hangingPunct="1">
              <a:defRPr/>
            </a:pPr>
            <a:r>
              <a:rPr lang="en-US" sz="2400"/>
              <a:t> - Nếu kết nối bị hỏng hoặc chấm dứt </a:t>
            </a:r>
            <a:r>
              <a:rPr lang="en-US" sz="2400">
                <a:sym typeface="Wingdings" pitchFamily="2" charset="2"/>
              </a:rPr>
              <a:t>Client </a:t>
            </a:r>
            <a:r>
              <a:rPr lang="vi-VN" sz="2400"/>
              <a:t>phải tái thiết lập kết nối từ RMI không có tính năng tự động kết nối lại.</a:t>
            </a:r>
            <a:endParaRPr lang="en-US" sz="2400"/>
          </a:p>
          <a:p>
            <a:pPr marL="174625" indent="-174625" algn="l" eaLnBrk="1" hangingPunct="1">
              <a:buFont typeface="Arial" pitchFamily="34" charset="0"/>
              <a:buChar char="•"/>
              <a:defRPr/>
            </a:pPr>
            <a:endParaRPr lang="vi-VN" sz="2400"/>
          </a:p>
        </p:txBody>
      </p:sp>
      <p:pic>
        <p:nvPicPr>
          <p:cNvPr id="82947"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8"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82949"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JAVA RMI </a:t>
            </a:r>
            <a:r>
              <a:rPr lang="en-US" altLang="vi-VN" sz="2400">
                <a:ea typeface="ＭＳ Ｐゴシック" panose="020B0600070205080204" pitchFamily="34" charset="-128"/>
              </a:rPr>
              <a:t>(Remote	Method Invocation, )</a:t>
            </a:r>
            <a:endParaRPr lang="en-US" altLang="vi-VN" sz="2400" b="1">
              <a:solidFill>
                <a:srgbClr val="C00000"/>
              </a:solidFill>
            </a:endParaRPr>
          </a:p>
        </p:txBody>
      </p:sp>
      <p:sp>
        <p:nvSpPr>
          <p:cNvPr id="82950"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  - Thế hệ 2</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381000" y="1549400"/>
            <a:ext cx="8229600"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4625" indent="-174625" algn="l" eaLnBrk="1" hangingPunct="1">
              <a:buFont typeface="Arial" pitchFamily="34" charset="0"/>
              <a:buChar char="•"/>
              <a:defRPr/>
            </a:pPr>
            <a:r>
              <a:rPr lang="en-US" sz="2400" b="1"/>
              <a:t>Stubs</a:t>
            </a:r>
          </a:p>
          <a:p>
            <a:pPr algn="l" eaLnBrk="1" hangingPunct="1">
              <a:defRPr/>
            </a:pPr>
            <a:r>
              <a:rPr lang="en-US" sz="2400">
                <a:latin typeface="Arial" charset="0"/>
                <a:ea typeface="ＭＳ Ｐゴシック" pitchFamily="34" charset="-128"/>
              </a:rPr>
              <a:t>  - Tạo ra bởi trình biên dịch riêng biệt </a:t>
            </a:r>
            <a:r>
              <a:rPr lang="en-US" sz="2400" b="1">
                <a:solidFill>
                  <a:srgbClr val="00B050"/>
                </a:solidFill>
                <a:latin typeface="Arial" charset="0"/>
                <a:ea typeface="ＭＳ Ｐゴシック" pitchFamily="34" charset="-128"/>
              </a:rPr>
              <a:t>rmic</a:t>
            </a:r>
          </a:p>
          <a:p>
            <a:pPr algn="l" eaLnBrk="1" hangingPunct="1">
              <a:defRPr/>
            </a:pPr>
            <a:r>
              <a:rPr lang="en-US" sz="2400" b="1">
                <a:solidFill>
                  <a:schemeClr val="accent1"/>
                </a:solidFill>
                <a:latin typeface="Arial" charset="0"/>
                <a:ea typeface="ＭＳ Ｐゴシック" pitchFamily="34" charset="-128"/>
              </a:rPr>
              <a:t>  </a:t>
            </a:r>
            <a:r>
              <a:rPr lang="en-US" sz="2400" b="1">
                <a:latin typeface="Arial" charset="0"/>
                <a:ea typeface="ＭＳ Ｐゴシック" pitchFamily="34" charset="-128"/>
              </a:rPr>
              <a:t>- rmic</a:t>
            </a:r>
          </a:p>
          <a:p>
            <a:pPr lvl="1" algn="l" eaLnBrk="1" hangingPunct="1">
              <a:defRPr/>
            </a:pPr>
            <a:r>
              <a:rPr lang="en-US" sz="2400">
                <a:latin typeface="Arial" charset="0"/>
                <a:ea typeface="ＭＳ Ｐゴシック" pitchFamily="34" charset="-128"/>
              </a:rPr>
              <a:t>Thủ tục Stubs và skeletons cho giao diện điều khiển từ xa được tạo ra (class files)</a:t>
            </a:r>
          </a:p>
          <a:p>
            <a:pPr marL="174625" indent="-174625" algn="l" eaLnBrk="1" hangingPunct="1">
              <a:buFont typeface="Arial" pitchFamily="34" charset="0"/>
              <a:buChar char="•"/>
              <a:defRPr/>
            </a:pPr>
            <a:endParaRPr lang="vi-VN" sz="2400"/>
          </a:p>
        </p:txBody>
      </p:sp>
      <p:pic>
        <p:nvPicPr>
          <p:cNvPr id="83971"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2"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83973"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JAVA RMI </a:t>
            </a:r>
            <a:r>
              <a:rPr lang="en-US" altLang="vi-VN" sz="2400">
                <a:ea typeface="ＭＳ Ｐゴシック" panose="020B0600070205080204" pitchFamily="34" charset="-128"/>
              </a:rPr>
              <a:t>(Remote	Method Invocation, )</a:t>
            </a:r>
            <a:endParaRPr lang="en-US" altLang="vi-VN" sz="2400" b="1">
              <a:solidFill>
                <a:srgbClr val="C00000"/>
              </a:solidFill>
            </a:endParaRPr>
          </a:p>
        </p:txBody>
      </p:sp>
      <p:sp>
        <p:nvSpPr>
          <p:cNvPr id="83974"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  - Thế hệ 2</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381000" y="1549400"/>
            <a:ext cx="8229600"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4625" indent="-174625" algn="l" eaLnBrk="1" hangingPunct="1">
              <a:buFont typeface="Arial" pitchFamily="34" charset="0"/>
              <a:buChar char="•"/>
              <a:defRPr/>
            </a:pPr>
            <a:r>
              <a:rPr lang="en-US" sz="2400" b="1"/>
              <a:t>Name Service</a:t>
            </a:r>
          </a:p>
          <a:p>
            <a:pPr algn="l" eaLnBrk="1" hangingPunct="1">
              <a:defRPr/>
            </a:pPr>
            <a:r>
              <a:rPr lang="en-US" sz="2400">
                <a:latin typeface="Arial" charset="0"/>
                <a:ea typeface="ＭＳ Ｐゴシック" pitchFamily="34" charset="-128"/>
              </a:rPr>
              <a:t>   - </a:t>
            </a:r>
            <a:r>
              <a:rPr lang="vi-VN" sz="2400">
                <a:latin typeface="Arial" charset="0"/>
                <a:ea typeface="ＭＳ Ｐゴシック" pitchFamily="34" charset="-128"/>
              </a:rPr>
              <a:t>Cần một tham chiếu đối tượng từ xa để thực hiện các lời gọi đối tượng từ xa</a:t>
            </a:r>
          </a:p>
          <a:p>
            <a:pPr algn="l" eaLnBrk="1" hangingPunct="1">
              <a:defRPr/>
            </a:pPr>
            <a:r>
              <a:rPr lang="en-US" sz="2400">
                <a:latin typeface="Arial" charset="0"/>
                <a:ea typeface="ＭＳ Ｐゴシック" pitchFamily="34" charset="-128"/>
              </a:rPr>
              <a:t>  - </a:t>
            </a:r>
            <a:r>
              <a:rPr lang="vi-VN" sz="2400">
                <a:latin typeface="Arial" charset="0"/>
                <a:ea typeface="ＭＳ Ｐゴシック" pitchFamily="34" charset="-128"/>
              </a:rPr>
              <a:t>Đối tượng đăng ký thực hiện điều này: </a:t>
            </a:r>
            <a:r>
              <a:rPr lang="vi-VN" sz="2400">
                <a:solidFill>
                  <a:srgbClr val="00B050"/>
                </a:solidFill>
                <a:latin typeface="Arial" charset="0"/>
                <a:ea typeface="ＭＳ Ｐゴシック" pitchFamily="34" charset="-128"/>
              </a:rPr>
              <a:t>rmiregistry</a:t>
            </a:r>
            <a:endParaRPr lang="vi-VN" sz="2400">
              <a:solidFill>
                <a:srgbClr val="00B050"/>
              </a:solidFill>
            </a:endParaRPr>
          </a:p>
        </p:txBody>
      </p:sp>
      <p:pic>
        <p:nvPicPr>
          <p:cNvPr id="84995"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6"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84997"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JAVA RMI </a:t>
            </a:r>
            <a:r>
              <a:rPr lang="en-US" altLang="vi-VN" sz="2400">
                <a:ea typeface="ＭＳ Ｐゴシック" panose="020B0600070205080204" pitchFamily="34" charset="-128"/>
              </a:rPr>
              <a:t>(Remote	Method Invocation, )</a:t>
            </a:r>
            <a:endParaRPr lang="en-US" altLang="vi-VN" sz="2400" b="1">
              <a:solidFill>
                <a:srgbClr val="C00000"/>
              </a:solidFill>
            </a:endParaRPr>
          </a:p>
        </p:txBody>
      </p:sp>
      <p:sp>
        <p:nvSpPr>
          <p:cNvPr id="84998"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  - Thế hệ 2</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381000" y="1549400"/>
            <a:ext cx="8229600"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4625" indent="-174625" algn="l" eaLnBrk="1" hangingPunct="1">
              <a:buFont typeface="Arial" pitchFamily="34" charset="0"/>
              <a:buChar char="•"/>
              <a:defRPr/>
            </a:pPr>
            <a:r>
              <a:rPr lang="en-US" sz="2400" b="1"/>
              <a:t>Server</a:t>
            </a:r>
          </a:p>
          <a:p>
            <a:pPr algn="l" eaLnBrk="1" hangingPunct="1">
              <a:defRPr/>
            </a:pPr>
            <a:r>
              <a:rPr lang="en-US" sz="2400">
                <a:latin typeface="Arial" charset="0"/>
                <a:ea typeface="ＭＳ Ｐゴシック" pitchFamily="34" charset="-128"/>
              </a:rPr>
              <a:t>   - Đăng ký đối tượng với đối tượng Registry</a:t>
            </a:r>
          </a:p>
          <a:p>
            <a:pPr algn="l" eaLnBrk="1" hangingPunct="1">
              <a:defRPr/>
            </a:pPr>
            <a:r>
              <a:rPr lang="en-US" sz="2400">
                <a:latin typeface="Arial" charset="0"/>
                <a:ea typeface="ＭＳ Ｐゴシック" pitchFamily="34" charset="-128"/>
              </a:rPr>
              <a:t>   </a:t>
            </a:r>
            <a:endParaRPr lang="vi-VN" sz="2400"/>
          </a:p>
        </p:txBody>
      </p:sp>
      <p:pic>
        <p:nvPicPr>
          <p:cNvPr id="86019"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0"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86021"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JAVA RMI </a:t>
            </a:r>
            <a:r>
              <a:rPr lang="en-US" altLang="vi-VN" sz="2400">
                <a:ea typeface="ＭＳ Ｐゴシック" panose="020B0600070205080204" pitchFamily="34" charset="-128"/>
              </a:rPr>
              <a:t>(Remote	Method Invocation, )</a:t>
            </a:r>
            <a:endParaRPr lang="en-US" altLang="vi-VN" sz="2400" b="1">
              <a:solidFill>
                <a:srgbClr val="C00000"/>
              </a:solidFill>
            </a:endParaRPr>
          </a:p>
        </p:txBody>
      </p:sp>
      <p:sp>
        <p:nvSpPr>
          <p:cNvPr id="86022" name="Text Box 5"/>
          <p:cNvSpPr txBox="1">
            <a:spLocks noChangeArrowheads="1"/>
          </p:cNvSpPr>
          <p:nvPr/>
        </p:nvSpPr>
        <p:spPr bwMode="auto">
          <a:xfrm>
            <a:off x="1655763" y="2606675"/>
            <a:ext cx="5346700" cy="830263"/>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400" b="1">
                <a:latin typeface="Courier New" panose="02070309020205020404" pitchFamily="49" charset="0"/>
                <a:ea typeface="ＭＳ Ｐゴシック" panose="020B0600070205080204" pitchFamily="34" charset="-128"/>
              </a:rPr>
              <a:t>Stuff obj = new Stuff();</a:t>
            </a:r>
          </a:p>
          <a:p>
            <a:r>
              <a:rPr lang="en-US" altLang="vi-VN" sz="2400" b="1">
                <a:latin typeface="Courier New" panose="02070309020205020404" pitchFamily="49" charset="0"/>
                <a:ea typeface="ＭＳ Ｐゴシック" panose="020B0600070205080204" pitchFamily="34" charset="-128"/>
              </a:rPr>
              <a:t>Naming.bind(“MyStuff”, obj);</a:t>
            </a:r>
          </a:p>
        </p:txBody>
      </p:sp>
      <p:sp>
        <p:nvSpPr>
          <p:cNvPr id="86023"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  - Thế hệ 2</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381000" y="1549400"/>
            <a:ext cx="8229600"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4625" indent="-174625" algn="l" eaLnBrk="1" hangingPunct="1">
              <a:buFont typeface="Arial" pitchFamily="34" charset="0"/>
              <a:buChar char="•"/>
              <a:defRPr/>
            </a:pPr>
            <a:r>
              <a:rPr lang="en-US" sz="2400" b="1"/>
              <a:t>Client</a:t>
            </a:r>
          </a:p>
          <a:p>
            <a:pPr algn="l" eaLnBrk="1" hangingPunct="1">
              <a:defRPr/>
            </a:pPr>
            <a:r>
              <a:rPr lang="en-US" sz="2400">
                <a:latin typeface="Arial" charset="0"/>
                <a:ea typeface="ＭＳ Ｐゴシック" pitchFamily="34" charset="-128"/>
              </a:rPr>
              <a:t>   - </a:t>
            </a:r>
            <a:r>
              <a:rPr lang="vi-VN" sz="2400">
                <a:latin typeface="Arial" charset="0"/>
                <a:ea typeface="ＭＳ Ｐゴシック" pitchFamily="34" charset="-128"/>
              </a:rPr>
              <a:t>Liên hệ với rmiregistry để tra cứu tên</a:t>
            </a:r>
            <a:endParaRPr lang="en-US" sz="2400">
              <a:latin typeface="Arial" charset="0"/>
              <a:ea typeface="ＭＳ Ｐゴシック" pitchFamily="34" charset="-128"/>
            </a:endParaRPr>
          </a:p>
          <a:p>
            <a:pPr algn="l" eaLnBrk="1" hangingPunct="1">
              <a:defRPr/>
            </a:pPr>
            <a:endParaRPr lang="en-US" sz="2400">
              <a:latin typeface="Arial" charset="0"/>
              <a:ea typeface="ＭＳ Ｐゴシック" pitchFamily="34" charset="-128"/>
            </a:endParaRPr>
          </a:p>
          <a:p>
            <a:pPr algn="l" eaLnBrk="1" hangingPunct="1">
              <a:defRPr/>
            </a:pPr>
            <a:endParaRPr lang="en-US" sz="2400">
              <a:latin typeface="Arial" charset="0"/>
              <a:ea typeface="ＭＳ Ｐゴシック" pitchFamily="34" charset="-128"/>
            </a:endParaRPr>
          </a:p>
          <a:p>
            <a:pPr algn="l" eaLnBrk="1" hangingPunct="1">
              <a:defRPr/>
            </a:pPr>
            <a:endParaRPr lang="en-US" sz="2400">
              <a:latin typeface="Arial" charset="0"/>
              <a:ea typeface="ＭＳ Ｐゴシック" pitchFamily="34" charset="-128"/>
            </a:endParaRPr>
          </a:p>
          <a:p>
            <a:pPr algn="l" eaLnBrk="1" hangingPunct="1">
              <a:defRPr/>
            </a:pPr>
            <a:endParaRPr lang="en-US" sz="2400">
              <a:latin typeface="Arial" charset="0"/>
              <a:ea typeface="ＭＳ Ｐゴシック" pitchFamily="34" charset="-128"/>
            </a:endParaRPr>
          </a:p>
          <a:p>
            <a:pPr algn="l" eaLnBrk="1" hangingPunct="1">
              <a:defRPr/>
            </a:pPr>
            <a:r>
              <a:rPr lang="en-US" sz="2400">
                <a:latin typeface="Arial" charset="0"/>
                <a:ea typeface="ＭＳ Ｐゴシック" pitchFamily="34" charset="-128"/>
              </a:rPr>
              <a:t>  - </a:t>
            </a:r>
            <a:r>
              <a:rPr lang="vi-VN" sz="2400">
                <a:latin typeface="Arial" charset="0"/>
                <a:ea typeface="ＭＳ Ｐゴシック" pitchFamily="34" charset="-128"/>
              </a:rPr>
              <a:t>rmiregistry trả về một tham chiếu đối tượng từ xa.</a:t>
            </a:r>
          </a:p>
          <a:p>
            <a:pPr algn="l" eaLnBrk="1" hangingPunct="1">
              <a:defRPr/>
            </a:pPr>
            <a:r>
              <a:rPr lang="en-US" sz="2400">
                <a:latin typeface="Arial" charset="0"/>
                <a:ea typeface="ＭＳ Ｐゴシック" pitchFamily="34" charset="-128"/>
              </a:rPr>
              <a:t>  - </a:t>
            </a:r>
            <a:r>
              <a:rPr lang="vi-VN" sz="2400">
                <a:latin typeface="Arial" charset="0"/>
                <a:ea typeface="ＭＳ Ｐゴシック" pitchFamily="34" charset="-128"/>
              </a:rPr>
              <a:t>tra cứu tài liệu tham khảo </a:t>
            </a:r>
            <a:r>
              <a:rPr lang="en-US" sz="2400">
                <a:latin typeface="Arial" charset="0"/>
                <a:ea typeface="ＭＳ Ｐゴシック" pitchFamily="34" charset="-128"/>
              </a:rPr>
              <a:t>đến stub cục bộ</a:t>
            </a:r>
            <a:endParaRPr lang="vi-VN" sz="2400">
              <a:latin typeface="Arial" charset="0"/>
              <a:ea typeface="ＭＳ Ｐゴシック" pitchFamily="34" charset="-128"/>
            </a:endParaRPr>
          </a:p>
          <a:p>
            <a:pPr algn="l" eaLnBrk="1" hangingPunct="1">
              <a:defRPr/>
            </a:pPr>
            <a:r>
              <a:rPr lang="en-US" sz="2400">
                <a:latin typeface="Arial" charset="0"/>
                <a:ea typeface="ＭＳ Ｐゴシック" pitchFamily="34" charset="-128"/>
              </a:rPr>
              <a:t>  - </a:t>
            </a:r>
            <a:r>
              <a:rPr lang="vi-VN" sz="2400">
                <a:latin typeface="Arial" charset="0"/>
                <a:ea typeface="ＭＳ Ｐゴシック" pitchFamily="34" charset="-128"/>
              </a:rPr>
              <a:t>Gọi phương thức từ xa (s):</a:t>
            </a:r>
          </a:p>
          <a:p>
            <a:pPr algn="l" eaLnBrk="1" hangingPunct="1">
              <a:defRPr/>
            </a:pPr>
            <a:endParaRPr lang="en-US" sz="2400" b="1">
              <a:latin typeface="Arial" charset="0"/>
              <a:ea typeface="ＭＳ Ｐゴシック" pitchFamily="34" charset="-128"/>
            </a:endParaRPr>
          </a:p>
          <a:p>
            <a:pPr algn="l" eaLnBrk="1" hangingPunct="1">
              <a:defRPr/>
            </a:pPr>
            <a:r>
              <a:rPr lang="en-US" sz="2400">
                <a:latin typeface="Arial" charset="0"/>
                <a:ea typeface="ＭＳ Ｐゴシック" pitchFamily="34" charset="-128"/>
              </a:rPr>
              <a:t>   </a:t>
            </a:r>
            <a:endParaRPr lang="vi-VN" sz="2400"/>
          </a:p>
        </p:txBody>
      </p:sp>
      <p:pic>
        <p:nvPicPr>
          <p:cNvPr id="87043"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4"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87045"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JAVA RMI </a:t>
            </a:r>
            <a:r>
              <a:rPr lang="en-US" altLang="vi-VN" sz="2400">
                <a:ea typeface="ＭＳ Ｐゴシック" panose="020B0600070205080204" pitchFamily="34" charset="-128"/>
              </a:rPr>
              <a:t>(Remote	Method Invocation, )</a:t>
            </a:r>
            <a:endParaRPr lang="en-US" altLang="vi-VN" sz="2400" b="1">
              <a:solidFill>
                <a:srgbClr val="C00000"/>
              </a:solidFill>
            </a:endParaRPr>
          </a:p>
        </p:txBody>
      </p:sp>
      <p:sp>
        <p:nvSpPr>
          <p:cNvPr id="87046" name="Text Box 5"/>
          <p:cNvSpPr txBox="1">
            <a:spLocks noChangeArrowheads="1"/>
          </p:cNvSpPr>
          <p:nvPr/>
        </p:nvSpPr>
        <p:spPr bwMode="auto">
          <a:xfrm>
            <a:off x="682625" y="2514600"/>
            <a:ext cx="7851775" cy="120015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400" b="1">
                <a:latin typeface="Courier New" panose="02070309020205020404" pitchFamily="49" charset="0"/>
                <a:ea typeface="ＭＳ Ｐゴシック" panose="020B0600070205080204" pitchFamily="34" charset="-128"/>
              </a:rPr>
              <a:t>MyInterface test = (MyInterface)    Naming.lookup(“rmi://www.pk.org/MyStuff”);</a:t>
            </a:r>
          </a:p>
          <a:p>
            <a:endParaRPr lang="en-US" altLang="vi-VN" sz="2400" b="1">
              <a:latin typeface="Courier New" panose="02070309020205020404" pitchFamily="49" charset="0"/>
              <a:ea typeface="ＭＳ Ｐゴシック" panose="020B0600070205080204" pitchFamily="34" charset="-128"/>
            </a:endParaRPr>
          </a:p>
        </p:txBody>
      </p:sp>
      <p:sp>
        <p:nvSpPr>
          <p:cNvPr id="87047" name="Text Box 4"/>
          <p:cNvSpPr txBox="1">
            <a:spLocks noChangeArrowheads="1"/>
          </p:cNvSpPr>
          <p:nvPr/>
        </p:nvSpPr>
        <p:spPr bwMode="auto">
          <a:xfrm>
            <a:off x="2268538" y="5029200"/>
            <a:ext cx="4208462" cy="45720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vi-VN" sz="2400" b="1">
                <a:latin typeface="Courier New" panose="02070309020205020404" pitchFamily="49" charset="0"/>
                <a:ea typeface="ＭＳ Ｐゴシック" panose="020B0600070205080204" pitchFamily="34" charset="-128"/>
              </a:rPr>
              <a:t>test.func(1, 2, “hi”);</a:t>
            </a:r>
          </a:p>
        </p:txBody>
      </p:sp>
      <p:sp>
        <p:nvSpPr>
          <p:cNvPr id="87048"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  - Thế hệ 2</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381000" y="1549400"/>
            <a:ext cx="8229600"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4625" indent="-174625" algn="l" eaLnBrk="1" hangingPunct="1">
              <a:buFont typeface="Arial" pitchFamily="34" charset="0"/>
              <a:buChar char="•"/>
              <a:defRPr/>
            </a:pPr>
            <a:r>
              <a:rPr lang="en-US" sz="2400" b="1"/>
              <a:t>Thực hiện</a:t>
            </a:r>
          </a:p>
          <a:p>
            <a:pPr algn="l" eaLnBrk="1" hangingPunct="1">
              <a:defRPr/>
            </a:pPr>
            <a:r>
              <a:rPr lang="en-US" sz="2400">
                <a:latin typeface="Arial" charset="0"/>
                <a:ea typeface="ＭＳ Ｐゴシック" pitchFamily="34" charset="-128"/>
              </a:rPr>
              <a:t>   - Tạo Interface</a:t>
            </a:r>
          </a:p>
          <a:p>
            <a:pPr algn="l" eaLnBrk="1" hangingPunct="1">
              <a:defRPr/>
            </a:pPr>
            <a:r>
              <a:rPr lang="en-US" sz="2400">
                <a:latin typeface="Arial" charset="0"/>
                <a:ea typeface="ＭＳ Ｐゴシック" pitchFamily="34" charset="-128"/>
              </a:rPr>
              <a:t>   - Implements Interface</a:t>
            </a:r>
          </a:p>
          <a:p>
            <a:pPr algn="l" eaLnBrk="1" hangingPunct="1">
              <a:defRPr/>
            </a:pPr>
            <a:r>
              <a:rPr lang="en-US" sz="2400">
                <a:latin typeface="Arial" charset="0"/>
                <a:ea typeface="ＭＳ Ｐゴシック" pitchFamily="34" charset="-128"/>
              </a:rPr>
              <a:t>   - Tạo đối tượng Server    </a:t>
            </a:r>
          </a:p>
          <a:p>
            <a:pPr algn="l" eaLnBrk="1" hangingPunct="1">
              <a:defRPr/>
            </a:pPr>
            <a:r>
              <a:rPr lang="en-US" sz="2400">
                <a:latin typeface="Arial" charset="0"/>
                <a:ea typeface="ＭＳ Ｐゴシック" pitchFamily="34" charset="-128"/>
              </a:rPr>
              <a:t>   - Tạo đối tượng Client</a:t>
            </a:r>
          </a:p>
          <a:p>
            <a:pPr algn="l" eaLnBrk="1" hangingPunct="1">
              <a:defRPr/>
            </a:pPr>
            <a:r>
              <a:rPr lang="en-US" sz="2400">
                <a:latin typeface="Arial" charset="0"/>
                <a:ea typeface="ＭＳ Ｐゴシック" pitchFamily="34" charset="-128"/>
              </a:rPr>
              <a:t>   - Biên dịch Stub (Skel)</a:t>
            </a:r>
          </a:p>
          <a:p>
            <a:pPr algn="l" eaLnBrk="1" hangingPunct="1">
              <a:defRPr/>
            </a:pPr>
            <a:r>
              <a:rPr lang="en-US" sz="2400">
                <a:latin typeface="Arial" charset="0"/>
                <a:ea typeface="ＭＳ Ｐゴシック" pitchFamily="34" charset="-128"/>
              </a:rPr>
              <a:t>   - Đăng ký RMI</a:t>
            </a:r>
          </a:p>
          <a:p>
            <a:pPr algn="l" eaLnBrk="1" hangingPunct="1">
              <a:defRPr/>
            </a:pPr>
            <a:r>
              <a:rPr lang="en-US" sz="2400">
                <a:latin typeface="Arial" charset="0"/>
                <a:ea typeface="ＭＳ Ｐゴシック" pitchFamily="34" charset="-128"/>
              </a:rPr>
              <a:t>   - Chạy chương trình Server</a:t>
            </a:r>
          </a:p>
          <a:p>
            <a:pPr algn="l" eaLnBrk="1" hangingPunct="1">
              <a:defRPr/>
            </a:pPr>
            <a:r>
              <a:rPr lang="en-US" sz="2400">
                <a:latin typeface="Arial" charset="0"/>
                <a:ea typeface="ＭＳ Ｐゴシック" pitchFamily="34" charset="-128"/>
              </a:rPr>
              <a:t>   - Chạy chương trình Client   </a:t>
            </a:r>
          </a:p>
          <a:p>
            <a:pPr algn="l" eaLnBrk="1" hangingPunct="1">
              <a:defRPr/>
            </a:pPr>
            <a:endParaRPr lang="en-US" sz="2400">
              <a:latin typeface="Arial" charset="0"/>
              <a:ea typeface="ＭＳ Ｐゴシック" pitchFamily="34" charset="-128"/>
            </a:endParaRPr>
          </a:p>
          <a:p>
            <a:pPr algn="l" eaLnBrk="1" hangingPunct="1">
              <a:defRPr/>
            </a:pPr>
            <a:endParaRPr lang="en-US" sz="2400" b="1">
              <a:latin typeface="Arial" charset="0"/>
              <a:ea typeface="ＭＳ Ｐゴシック" pitchFamily="34" charset="-128"/>
            </a:endParaRPr>
          </a:p>
          <a:p>
            <a:pPr algn="l" eaLnBrk="1" hangingPunct="1">
              <a:defRPr/>
            </a:pPr>
            <a:r>
              <a:rPr lang="en-US" sz="2400">
                <a:latin typeface="Arial" charset="0"/>
                <a:ea typeface="ＭＳ Ｐゴシック" pitchFamily="34" charset="-128"/>
              </a:rPr>
              <a:t>   </a:t>
            </a:r>
            <a:endParaRPr lang="vi-VN" sz="2400"/>
          </a:p>
        </p:txBody>
      </p:sp>
      <p:pic>
        <p:nvPicPr>
          <p:cNvPr id="88067"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8"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88069"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JAVA RMI </a:t>
            </a:r>
            <a:r>
              <a:rPr lang="en-US" altLang="vi-VN" sz="2400">
                <a:ea typeface="ＭＳ Ｐゴシック" panose="020B0600070205080204" pitchFamily="34" charset="-128"/>
              </a:rPr>
              <a:t>(Remote	Method Invocation)</a:t>
            </a:r>
            <a:endParaRPr lang="en-US" altLang="vi-VN" sz="2400" b="1">
              <a:solidFill>
                <a:srgbClr val="C00000"/>
              </a:solidFill>
            </a:endParaRPr>
          </a:p>
        </p:txBody>
      </p:sp>
      <p:sp>
        <p:nvSpPr>
          <p:cNvPr id="88070"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  - Thế hệ 2</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381000" y="1549400"/>
            <a:ext cx="8229600"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4625" indent="-174625" algn="l" eaLnBrk="1" hangingPunct="1">
              <a:buFont typeface="Arial" pitchFamily="34" charset="0"/>
              <a:buChar char="•"/>
              <a:defRPr/>
            </a:pPr>
            <a:r>
              <a:rPr lang="en-US" sz="2400" b="1"/>
              <a:t>Ví dụ</a:t>
            </a:r>
          </a:p>
          <a:p>
            <a:pPr algn="l" eaLnBrk="1" hangingPunct="1">
              <a:defRPr/>
            </a:pPr>
            <a:r>
              <a:rPr lang="en-US" sz="2400">
                <a:latin typeface="Arial" charset="0"/>
                <a:ea typeface="ＭＳ Ｐゴシック" pitchFamily="34" charset="-128"/>
              </a:rPr>
              <a:t>   - Client gởi đến Server 1 số nguyên n, yêu cầu tính tổng của n số tự nhiên đầu tiên. Viết chương trình hiển thị tổng này trên màn hình Client bằng kỹ thuật RMI</a:t>
            </a:r>
          </a:p>
          <a:p>
            <a:pPr algn="l" eaLnBrk="1" hangingPunct="1">
              <a:defRPr/>
            </a:pPr>
            <a:endParaRPr lang="en-US" sz="2400">
              <a:latin typeface="Arial" charset="0"/>
              <a:ea typeface="ＭＳ Ｐゴシック" pitchFamily="34" charset="-128"/>
            </a:endParaRPr>
          </a:p>
          <a:p>
            <a:pPr algn="l" eaLnBrk="1" hangingPunct="1">
              <a:defRPr/>
            </a:pPr>
            <a:endParaRPr lang="en-US" sz="2400" b="1">
              <a:latin typeface="Arial" charset="0"/>
              <a:ea typeface="ＭＳ Ｐゴシック" pitchFamily="34" charset="-128"/>
            </a:endParaRPr>
          </a:p>
          <a:p>
            <a:pPr algn="l" eaLnBrk="1" hangingPunct="1">
              <a:defRPr/>
            </a:pPr>
            <a:r>
              <a:rPr lang="en-US" sz="2400">
                <a:latin typeface="Arial" charset="0"/>
                <a:ea typeface="ＭＳ Ｐゴシック" pitchFamily="34" charset="-128"/>
              </a:rPr>
              <a:t>   </a:t>
            </a:r>
            <a:endParaRPr lang="vi-VN" sz="2400"/>
          </a:p>
        </p:txBody>
      </p:sp>
      <p:pic>
        <p:nvPicPr>
          <p:cNvPr id="89091"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2"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89093"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JAVA RMI </a:t>
            </a:r>
            <a:r>
              <a:rPr lang="en-US" altLang="vi-VN" sz="2400">
                <a:ea typeface="ＭＳ Ｐゴシック" panose="020B0600070205080204" pitchFamily="34" charset="-128"/>
              </a:rPr>
              <a:t>(Remote	Method Invocation)</a:t>
            </a:r>
            <a:endParaRPr lang="en-US" altLang="vi-VN" sz="2400" b="1">
              <a:solidFill>
                <a:srgbClr val="C00000"/>
              </a:solidFill>
            </a:endParaRPr>
          </a:p>
        </p:txBody>
      </p:sp>
      <p:sp>
        <p:nvSpPr>
          <p:cNvPr id="89094"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  - Thế hệ 2</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10244" name="Text Box 4"/>
          <p:cNvSpPr txBox="1">
            <a:spLocks noChangeArrowheads="1"/>
          </p:cNvSpPr>
          <p:nvPr/>
        </p:nvSpPr>
        <p:spPr bwMode="auto">
          <a:xfrm>
            <a:off x="304800" y="1447800"/>
            <a:ext cx="84582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just">
              <a:buFont typeface="Arial" panose="020B0604020202020204" pitchFamily="34" charset="0"/>
              <a:buChar char="•"/>
            </a:pPr>
            <a:r>
              <a:rPr lang="en-US" altLang="vi-VN" sz="2400" dirty="0"/>
              <a:t> </a:t>
            </a:r>
            <a:r>
              <a:rPr lang="en-US" altLang="vi-VN" sz="2400" dirty="0" err="1"/>
              <a:t>Gồm</a:t>
            </a:r>
            <a:r>
              <a:rPr lang="en-US" altLang="vi-VN" sz="2400" dirty="0"/>
              <a:t> 3 </a:t>
            </a:r>
            <a:r>
              <a:rPr lang="en-US" altLang="vi-VN" sz="2400" dirty="0" err="1"/>
              <a:t>bước</a:t>
            </a:r>
            <a:endParaRPr lang="en-US" altLang="vi-VN" sz="2400" dirty="0"/>
          </a:p>
          <a:p>
            <a:pPr algn="just"/>
            <a:r>
              <a:rPr lang="en-US" altLang="vi-VN" sz="2400" dirty="0"/>
              <a:t>  - </a:t>
            </a:r>
            <a:r>
              <a:rPr lang="en-US" altLang="vi-VN" sz="2400" dirty="0" err="1"/>
              <a:t>Việc</a:t>
            </a:r>
            <a:r>
              <a:rPr lang="en-US" altLang="vi-VN" sz="2400" dirty="0"/>
              <a:t> </a:t>
            </a:r>
            <a:r>
              <a:rPr lang="en-US" altLang="vi-VN" sz="2400" dirty="0" err="1"/>
              <a:t>gọi</a:t>
            </a:r>
            <a:r>
              <a:rPr lang="en-US" altLang="vi-VN" sz="2400" dirty="0"/>
              <a:t> </a:t>
            </a:r>
            <a:r>
              <a:rPr lang="en-US" altLang="vi-VN" sz="2400" dirty="0" err="1"/>
              <a:t>đối</a:t>
            </a:r>
            <a:r>
              <a:rPr lang="en-US" altLang="vi-VN" sz="2400" dirty="0"/>
              <a:t> </a:t>
            </a:r>
            <a:r>
              <a:rPr lang="en-US" altLang="vi-VN" sz="2400" dirty="0" err="1"/>
              <a:t>tượng</a:t>
            </a:r>
            <a:r>
              <a:rPr lang="en-US" altLang="vi-VN" sz="2400" dirty="0"/>
              <a:t> </a:t>
            </a:r>
            <a:r>
              <a:rPr lang="en-US" altLang="vi-VN" sz="2400" dirty="0" err="1"/>
              <a:t>trong</a:t>
            </a:r>
            <a:r>
              <a:rPr lang="en-US" altLang="vi-VN" sz="2400" dirty="0"/>
              <a:t> </a:t>
            </a:r>
            <a:r>
              <a:rPr lang="en-US" altLang="vi-VN" sz="2400" dirty="0" err="1"/>
              <a:t>cùng</a:t>
            </a:r>
            <a:r>
              <a:rPr lang="en-US" altLang="vi-VN" sz="2400" dirty="0"/>
              <a:t> </a:t>
            </a:r>
            <a:r>
              <a:rPr lang="en-US" altLang="vi-VN" sz="2400" dirty="0" err="1"/>
              <a:t>một</a:t>
            </a:r>
            <a:r>
              <a:rPr lang="en-US" altLang="vi-VN" sz="2400" dirty="0"/>
              <a:t> </a:t>
            </a:r>
            <a:r>
              <a:rPr lang="en-US" altLang="vi-VN" sz="2400" dirty="0" err="1"/>
              <a:t>quá</a:t>
            </a:r>
            <a:r>
              <a:rPr lang="en-US" altLang="vi-VN" sz="2400" dirty="0"/>
              <a:t> </a:t>
            </a:r>
            <a:r>
              <a:rPr lang="en-US" altLang="vi-VN" sz="2400" dirty="0" err="1"/>
              <a:t>trình</a:t>
            </a:r>
            <a:r>
              <a:rPr lang="en-US" altLang="vi-VN" sz="2400" dirty="0"/>
              <a:t> (</a:t>
            </a:r>
            <a:r>
              <a:rPr lang="en-US" altLang="vi-VN" sz="2400" dirty="0" err="1"/>
              <a:t>ví</a:t>
            </a:r>
            <a:r>
              <a:rPr lang="en-US" altLang="vi-VN" sz="2400" dirty="0"/>
              <a:t> </a:t>
            </a:r>
            <a:r>
              <a:rPr lang="en-US" altLang="vi-VN" sz="2400" dirty="0" err="1"/>
              <a:t>dụ</a:t>
            </a:r>
            <a:r>
              <a:rPr lang="en-US" altLang="vi-VN" sz="2400" dirty="0"/>
              <a:t>: A </a:t>
            </a:r>
            <a:r>
              <a:rPr lang="en-US" altLang="vi-VN" sz="2400" dirty="0" err="1"/>
              <a:t>và</a:t>
            </a:r>
            <a:r>
              <a:rPr lang="en-US" altLang="vi-VN" sz="2400" dirty="0"/>
              <a:t> B): </a:t>
            </a:r>
            <a:r>
              <a:rPr lang="en-US" altLang="vi-VN" sz="2400" dirty="0" err="1"/>
              <a:t>đây</a:t>
            </a:r>
            <a:r>
              <a:rPr lang="en-US" altLang="vi-VN" sz="2400" dirty="0"/>
              <a:t> </a:t>
            </a:r>
            <a:r>
              <a:rPr lang="en-US" altLang="vi-VN" sz="2400" dirty="0" err="1"/>
              <a:t>là</a:t>
            </a:r>
            <a:r>
              <a:rPr lang="en-US" altLang="vi-VN" sz="2400" dirty="0"/>
              <a:t> </a:t>
            </a:r>
            <a:r>
              <a:rPr lang="en-US" altLang="vi-VN" sz="2400" dirty="0" err="1"/>
              <a:t>một</a:t>
            </a:r>
            <a:r>
              <a:rPr lang="en-US" altLang="vi-VN" sz="2400" dirty="0"/>
              <a:t> </a:t>
            </a:r>
            <a:r>
              <a:rPr lang="en-US" altLang="vi-VN" sz="2400" dirty="0">
                <a:solidFill>
                  <a:srgbClr val="008000"/>
                </a:solidFill>
              </a:rPr>
              <a:t>local invocation.</a:t>
            </a:r>
            <a:r>
              <a:rPr lang="en-US" altLang="vi-VN" sz="2400" dirty="0"/>
              <a:t> </a:t>
            </a:r>
          </a:p>
          <a:p>
            <a:pPr algn="just"/>
            <a:r>
              <a:rPr lang="en-US" altLang="vi-VN" sz="2400" dirty="0"/>
              <a:t>  - </a:t>
            </a:r>
            <a:r>
              <a:rPr lang="en-US" altLang="vi-VN" sz="2400" dirty="0" err="1"/>
              <a:t>Việc</a:t>
            </a:r>
            <a:r>
              <a:rPr lang="en-US" altLang="vi-VN" sz="2400" dirty="0"/>
              <a:t> </a:t>
            </a:r>
            <a:r>
              <a:rPr lang="en-US" altLang="vi-VN" sz="2400" dirty="0" err="1"/>
              <a:t>gọi</a:t>
            </a:r>
            <a:r>
              <a:rPr lang="en-US" altLang="vi-VN" sz="2400" dirty="0"/>
              <a:t> </a:t>
            </a:r>
            <a:r>
              <a:rPr lang="en-US" altLang="vi-VN" sz="2400" dirty="0" err="1"/>
              <a:t>thực</a:t>
            </a:r>
            <a:r>
              <a:rPr lang="en-US" altLang="vi-VN" sz="2400" dirty="0"/>
              <a:t> </a:t>
            </a:r>
            <a:r>
              <a:rPr lang="en-US" altLang="vi-VN" sz="2400" dirty="0" err="1"/>
              <a:t>hiện</a:t>
            </a:r>
            <a:r>
              <a:rPr lang="en-US" altLang="vi-VN" sz="2400" dirty="0"/>
              <a:t> </a:t>
            </a:r>
            <a:r>
              <a:rPr lang="en-US" altLang="vi-VN" sz="2400" dirty="0" err="1"/>
              <a:t>theo</a:t>
            </a:r>
            <a:r>
              <a:rPr lang="en-US" altLang="vi-VN" sz="2400" dirty="0"/>
              <a:t> </a:t>
            </a:r>
            <a:r>
              <a:rPr lang="en-US" altLang="vi-VN" sz="2400" dirty="0" err="1"/>
              <a:t>các</a:t>
            </a:r>
            <a:r>
              <a:rPr lang="en-US" altLang="vi-VN" sz="2400" dirty="0"/>
              <a:t> </a:t>
            </a:r>
            <a:r>
              <a:rPr lang="en-US" altLang="vi-VN" sz="2400" dirty="0" err="1"/>
              <a:t>tiến</a:t>
            </a:r>
            <a:r>
              <a:rPr lang="en-US" altLang="vi-VN" sz="2400" dirty="0"/>
              <a:t> </a:t>
            </a:r>
            <a:r>
              <a:rPr lang="en-US" altLang="vi-VN" sz="2400" dirty="0" err="1"/>
              <a:t>trình</a:t>
            </a:r>
            <a:r>
              <a:rPr lang="en-US" altLang="vi-VN" sz="2400" dirty="0"/>
              <a:t> </a:t>
            </a:r>
            <a:r>
              <a:rPr lang="en-US" altLang="vi-VN" sz="2400" dirty="0" err="1"/>
              <a:t>khác</a:t>
            </a:r>
            <a:r>
              <a:rPr lang="en-US" altLang="vi-VN" sz="2400" dirty="0"/>
              <a:t> </a:t>
            </a:r>
            <a:r>
              <a:rPr lang="en-US" altLang="vi-VN" sz="2400" dirty="0" err="1"/>
              <a:t>nhau</a:t>
            </a:r>
            <a:r>
              <a:rPr lang="en-US" altLang="vi-VN" sz="2400" dirty="0"/>
              <a:t> </a:t>
            </a:r>
            <a:r>
              <a:rPr lang="en-US" altLang="vi-VN" sz="2400" dirty="0" err="1"/>
              <a:t>trên</a:t>
            </a:r>
            <a:r>
              <a:rPr lang="en-US" altLang="vi-VN" sz="2400" dirty="0"/>
              <a:t> </a:t>
            </a:r>
            <a:r>
              <a:rPr lang="en-US" altLang="vi-VN" sz="2400" dirty="0" err="1"/>
              <a:t>cùng</a:t>
            </a:r>
            <a:r>
              <a:rPr lang="en-US" altLang="vi-VN" sz="2400" dirty="0"/>
              <a:t> </a:t>
            </a:r>
            <a:r>
              <a:rPr lang="en-US" altLang="vi-VN" sz="2400" dirty="0" err="1"/>
              <a:t>một</a:t>
            </a:r>
            <a:r>
              <a:rPr lang="en-US" altLang="vi-VN" sz="2400" dirty="0"/>
              <a:t> </a:t>
            </a:r>
            <a:r>
              <a:rPr lang="en-US" altLang="vi-VN" sz="2400" dirty="0" err="1"/>
              <a:t>trang</a:t>
            </a:r>
            <a:r>
              <a:rPr lang="en-US" altLang="vi-VN" sz="2400" dirty="0"/>
              <a:t> Web (D </a:t>
            </a:r>
            <a:r>
              <a:rPr lang="en-US" altLang="vi-VN" sz="2400" dirty="0" err="1"/>
              <a:t>và</a:t>
            </a:r>
            <a:r>
              <a:rPr lang="en-US" altLang="vi-VN" sz="2400" dirty="0"/>
              <a:t> E): </a:t>
            </a:r>
            <a:r>
              <a:rPr lang="en-US" altLang="vi-VN" sz="2400" dirty="0" err="1"/>
              <a:t>đây</a:t>
            </a:r>
            <a:r>
              <a:rPr lang="en-US" altLang="vi-VN" sz="2400" dirty="0"/>
              <a:t> </a:t>
            </a:r>
            <a:r>
              <a:rPr lang="en-US" altLang="vi-VN" sz="2400" dirty="0" err="1"/>
              <a:t>là</a:t>
            </a:r>
            <a:r>
              <a:rPr lang="en-US" altLang="vi-VN" sz="2400" dirty="0"/>
              <a:t> </a:t>
            </a:r>
            <a:r>
              <a:rPr lang="en-US" altLang="vi-VN" sz="2400" dirty="0" err="1"/>
              <a:t>một</a:t>
            </a:r>
            <a:r>
              <a:rPr lang="en-US" altLang="vi-VN" sz="2400" dirty="0"/>
              <a:t> </a:t>
            </a:r>
            <a:r>
              <a:rPr lang="en-US" altLang="vi-VN" sz="2400" i="1" dirty="0">
                <a:solidFill>
                  <a:srgbClr val="008000"/>
                </a:solidFill>
              </a:rPr>
              <a:t>out-of-process invocation</a:t>
            </a:r>
            <a:r>
              <a:rPr lang="en-US" altLang="vi-VN" sz="2400" dirty="0"/>
              <a:t> . - </a:t>
            </a:r>
            <a:r>
              <a:rPr lang="en-US" altLang="vi-VN" sz="2400" dirty="0" err="1"/>
              <a:t>Việc</a:t>
            </a:r>
            <a:r>
              <a:rPr lang="en-US" altLang="vi-VN" sz="2400" dirty="0"/>
              <a:t> </a:t>
            </a:r>
            <a:r>
              <a:rPr lang="en-US" altLang="vi-VN" sz="2400" dirty="0" err="1"/>
              <a:t>gọi</a:t>
            </a:r>
            <a:r>
              <a:rPr lang="en-US" altLang="vi-VN" sz="2400" dirty="0"/>
              <a:t> </a:t>
            </a:r>
            <a:r>
              <a:rPr lang="en-US" altLang="vi-VN" sz="2400" dirty="0" err="1"/>
              <a:t>và</a:t>
            </a:r>
            <a:r>
              <a:rPr lang="en-US" altLang="vi-VN" sz="2400" dirty="0"/>
              <a:t> </a:t>
            </a:r>
            <a:r>
              <a:rPr lang="en-US" altLang="vi-VN" sz="2400" dirty="0" err="1"/>
              <a:t>đối</a:t>
            </a:r>
            <a:r>
              <a:rPr lang="en-US" altLang="vi-VN" sz="2400" dirty="0"/>
              <a:t> </a:t>
            </a:r>
            <a:r>
              <a:rPr lang="en-US" altLang="vi-VN" sz="2400" dirty="0" err="1"/>
              <a:t>tượng</a:t>
            </a:r>
            <a:r>
              <a:rPr lang="en-US" altLang="vi-VN" sz="2400" dirty="0"/>
              <a:t> </a:t>
            </a:r>
            <a:r>
              <a:rPr lang="en-US" altLang="vi-VN" sz="2400" dirty="0" err="1"/>
              <a:t>trên</a:t>
            </a:r>
            <a:r>
              <a:rPr lang="en-US" altLang="vi-VN" sz="2400" dirty="0"/>
              <a:t> </a:t>
            </a:r>
            <a:r>
              <a:rPr lang="en-US" altLang="vi-VN" sz="2400" dirty="0" err="1"/>
              <a:t>các</a:t>
            </a:r>
            <a:r>
              <a:rPr lang="en-US" altLang="vi-VN" sz="2400" dirty="0"/>
              <a:t> nodes </a:t>
            </a:r>
            <a:r>
              <a:rPr lang="en-US" altLang="vi-VN" sz="2400" dirty="0" err="1"/>
              <a:t>khác</a:t>
            </a:r>
            <a:r>
              <a:rPr lang="en-US" altLang="vi-VN" sz="2400" dirty="0"/>
              <a:t> </a:t>
            </a:r>
            <a:r>
              <a:rPr lang="en-US" altLang="vi-VN" sz="2400" dirty="0" err="1"/>
              <a:t>nhau</a:t>
            </a:r>
            <a:r>
              <a:rPr lang="en-US" altLang="vi-VN" sz="2400" dirty="0"/>
              <a:t> (</a:t>
            </a:r>
            <a:r>
              <a:rPr lang="en-US" altLang="vi-VN" sz="2400" dirty="0" err="1"/>
              <a:t>ví</a:t>
            </a:r>
            <a:r>
              <a:rPr lang="en-US" altLang="vi-VN" sz="2400" dirty="0"/>
              <a:t> </a:t>
            </a:r>
            <a:r>
              <a:rPr lang="en-US" altLang="vi-VN" sz="2400" dirty="0" err="1"/>
              <a:t>dụ</a:t>
            </a:r>
            <a:r>
              <a:rPr lang="en-US" altLang="vi-VN" sz="2400" dirty="0"/>
              <a:t> C </a:t>
            </a:r>
            <a:r>
              <a:rPr lang="en-US" altLang="vi-VN" sz="2400" dirty="0" err="1"/>
              <a:t>và</a:t>
            </a:r>
            <a:r>
              <a:rPr lang="en-US" altLang="vi-VN" sz="2400" dirty="0"/>
              <a:t> D): </a:t>
            </a:r>
            <a:r>
              <a:rPr lang="en-US" altLang="vi-VN" sz="2400" dirty="0" err="1"/>
              <a:t>đây</a:t>
            </a:r>
            <a:r>
              <a:rPr lang="en-US" altLang="vi-VN" sz="2400" dirty="0"/>
              <a:t> </a:t>
            </a:r>
            <a:r>
              <a:rPr lang="en-US" altLang="vi-VN" sz="2400" dirty="0" err="1"/>
              <a:t>là</a:t>
            </a:r>
            <a:r>
              <a:rPr lang="en-US" altLang="vi-VN" sz="2400" dirty="0"/>
              <a:t> </a:t>
            </a:r>
            <a:r>
              <a:rPr lang="en-US" altLang="vi-VN" sz="2400" dirty="0" err="1"/>
              <a:t>một</a:t>
            </a:r>
            <a:r>
              <a:rPr lang="en-US" altLang="vi-VN" sz="2400" dirty="0"/>
              <a:t> </a:t>
            </a:r>
            <a:r>
              <a:rPr lang="en-US" altLang="vi-VN" sz="2400" dirty="0" err="1"/>
              <a:t>cuộc</a:t>
            </a:r>
            <a:r>
              <a:rPr lang="en-US" altLang="vi-VN" sz="2400" dirty="0"/>
              <a:t> </a:t>
            </a:r>
            <a:r>
              <a:rPr lang="en-US" altLang="vi-VN" sz="2400" dirty="0" err="1"/>
              <a:t>triệu</a:t>
            </a:r>
            <a:r>
              <a:rPr lang="en-US" altLang="vi-VN" sz="2400" dirty="0"/>
              <a:t> </a:t>
            </a:r>
            <a:r>
              <a:rPr lang="en-US" altLang="vi-VN" sz="2400" dirty="0" err="1"/>
              <a:t>gọi</a:t>
            </a:r>
            <a:r>
              <a:rPr lang="en-US" altLang="vi-VN" sz="2400" dirty="0"/>
              <a:t> </a:t>
            </a:r>
            <a:r>
              <a:rPr lang="en-US" altLang="vi-VN" sz="2400" i="1" dirty="0" err="1"/>
              <a:t>từ</a:t>
            </a:r>
            <a:r>
              <a:rPr lang="en-US" altLang="vi-VN" sz="2400" i="1" dirty="0"/>
              <a:t> </a:t>
            </a:r>
            <a:r>
              <a:rPr lang="en-US" altLang="vi-VN" sz="2400" i="1" dirty="0" err="1"/>
              <a:t>xa</a:t>
            </a:r>
            <a:r>
              <a:rPr lang="en-US" altLang="vi-VN" sz="2400" i="1" dirty="0"/>
              <a:t> </a:t>
            </a:r>
            <a:r>
              <a:rPr lang="en-US" altLang="vi-VN" sz="2400" i="1" dirty="0">
                <a:solidFill>
                  <a:srgbClr val="00B050"/>
                </a:solidFill>
              </a:rPr>
              <a:t>(remote invocation)</a:t>
            </a:r>
            <a:r>
              <a:rPr lang="en-US" altLang="vi-VN" sz="2400" dirty="0">
                <a:solidFill>
                  <a:srgbClr val="00B050"/>
                </a:solidFill>
              </a:rPr>
              <a:t>.</a:t>
            </a:r>
          </a:p>
          <a:p>
            <a:pPr algn="just"/>
            <a:r>
              <a:rPr lang="en-US" altLang="vi-VN" sz="2400" dirty="0"/>
              <a:t>  - </a:t>
            </a:r>
            <a:r>
              <a:rPr lang="en-US" altLang="vi-VN" sz="2400" dirty="0" err="1"/>
              <a:t>Ứng</a:t>
            </a:r>
            <a:r>
              <a:rPr lang="en-US" altLang="vi-VN" sz="2400" dirty="0"/>
              <a:t> </a:t>
            </a:r>
            <a:r>
              <a:rPr lang="en-US" altLang="vi-VN" sz="2400" dirty="0" err="1"/>
              <a:t>dụng</a:t>
            </a:r>
            <a:r>
              <a:rPr lang="en-US" altLang="vi-VN" sz="2400" dirty="0"/>
              <a:t> </a:t>
            </a:r>
            <a:r>
              <a:rPr lang="en-US" altLang="vi-VN" sz="2400" dirty="0" err="1"/>
              <a:t>chí</a:t>
            </a:r>
            <a:r>
              <a:rPr lang="en-US" altLang="vi-VN" sz="2400" dirty="0"/>
              <a:t> </a:t>
            </a:r>
            <a:r>
              <a:rPr lang="en-US" altLang="vi-VN" sz="2400" dirty="0" err="1"/>
              <a:t>có</a:t>
            </a:r>
            <a:r>
              <a:rPr lang="en-US" altLang="vi-VN" sz="2400" dirty="0"/>
              <a:t> </a:t>
            </a:r>
            <a:r>
              <a:rPr lang="en-US" altLang="vi-VN" sz="2400" dirty="0" err="1"/>
              <a:t>các</a:t>
            </a:r>
            <a:r>
              <a:rPr lang="en-US" altLang="vi-VN" sz="2400" dirty="0"/>
              <a:t> Local Invocations </a:t>
            </a:r>
            <a:r>
              <a:rPr lang="en-US" altLang="vi-VN" sz="2400" dirty="0" err="1"/>
              <a:t>được</a:t>
            </a:r>
            <a:r>
              <a:rPr lang="en-US" altLang="vi-VN" sz="2400" dirty="0"/>
              <a:t> </a:t>
            </a:r>
            <a:r>
              <a:rPr lang="en-US" altLang="vi-VN" sz="2400" dirty="0" err="1"/>
              <a:t>thực</a:t>
            </a:r>
            <a:r>
              <a:rPr lang="en-US" altLang="vi-VN" sz="2400" dirty="0"/>
              <a:t> </a:t>
            </a:r>
            <a:r>
              <a:rPr lang="en-US" altLang="vi-VN" sz="2400" dirty="0" err="1"/>
              <a:t>thi</a:t>
            </a:r>
            <a:r>
              <a:rPr lang="en-US" altLang="vi-VN" sz="2400" dirty="0"/>
              <a:t> </a:t>
            </a:r>
            <a:r>
              <a:rPr lang="en-US" altLang="vi-VN" sz="2400" dirty="0">
                <a:sym typeface="Wingdings" panose="05000000000000000000" pitchFamily="2" charset="2"/>
              </a:rPr>
              <a:t> </a:t>
            </a:r>
            <a:r>
              <a:rPr lang="en-US" altLang="vi-VN" sz="2400" dirty="0" err="1"/>
              <a:t>không</a:t>
            </a:r>
            <a:r>
              <a:rPr lang="en-US" altLang="vi-VN" sz="2400" dirty="0"/>
              <a:t> </a:t>
            </a:r>
            <a:r>
              <a:rPr lang="en-US" altLang="vi-VN" sz="2400" dirty="0" err="1"/>
              <a:t>phải</a:t>
            </a:r>
            <a:r>
              <a:rPr lang="en-US" altLang="vi-VN" sz="2400" dirty="0"/>
              <a:t> </a:t>
            </a:r>
            <a:r>
              <a:rPr lang="en-US" altLang="vi-VN" sz="2400" dirty="0" err="1"/>
              <a:t>là</a:t>
            </a:r>
            <a:r>
              <a:rPr lang="en-US" altLang="vi-VN" sz="2400" dirty="0"/>
              <a:t> </a:t>
            </a:r>
            <a:r>
              <a:rPr lang="en-US" altLang="vi-VN" sz="2400" dirty="0" err="1"/>
              <a:t>hệ</a:t>
            </a:r>
            <a:r>
              <a:rPr lang="en-US" altLang="vi-VN" sz="2400" dirty="0"/>
              <a:t> </a:t>
            </a:r>
            <a:r>
              <a:rPr lang="en-US" altLang="vi-VN" sz="2400" dirty="0" err="1"/>
              <a:t>thống</a:t>
            </a:r>
            <a:r>
              <a:rPr lang="en-US" altLang="vi-VN" sz="2400" dirty="0"/>
              <a:t> </a:t>
            </a:r>
            <a:r>
              <a:rPr lang="en-US" altLang="vi-VN" sz="2400" dirty="0" err="1"/>
              <a:t>đối</a:t>
            </a:r>
            <a:r>
              <a:rPr lang="en-US" altLang="vi-VN" sz="2400" dirty="0"/>
              <a:t> </a:t>
            </a:r>
            <a:r>
              <a:rPr lang="en-US" altLang="vi-VN" sz="2400" dirty="0" err="1"/>
              <a:t>tượng</a:t>
            </a:r>
            <a:r>
              <a:rPr lang="en-US" altLang="vi-VN" sz="2400" dirty="0"/>
              <a:t> </a:t>
            </a:r>
            <a:r>
              <a:rPr lang="en-US" altLang="vi-VN" sz="2400" dirty="0" err="1"/>
              <a:t>phân</a:t>
            </a:r>
            <a:r>
              <a:rPr lang="en-US" altLang="vi-VN" sz="2400" dirty="0"/>
              <a:t> </a:t>
            </a:r>
            <a:r>
              <a:rPr lang="en-US" altLang="vi-VN" sz="2400" dirty="0" err="1"/>
              <a:t>tán</a:t>
            </a:r>
            <a:r>
              <a:rPr lang="en-US" altLang="vi-VN" sz="2400" dirty="0"/>
              <a:t>. </a:t>
            </a:r>
          </a:p>
          <a:p>
            <a:pPr algn="just">
              <a:buFont typeface="Arial" panose="020B0604020202020204" pitchFamily="34" charset="0"/>
              <a:buChar char="•"/>
            </a:pPr>
            <a:r>
              <a:rPr lang="en-US" altLang="vi-VN" sz="2400" dirty="0"/>
              <a:t>  </a:t>
            </a:r>
            <a:r>
              <a:rPr lang="en-US" altLang="vi-VN" sz="2400" dirty="0" err="1"/>
              <a:t>Các</a:t>
            </a:r>
            <a:r>
              <a:rPr lang="en-US" altLang="vi-VN" sz="2400" dirty="0"/>
              <a:t> </a:t>
            </a:r>
            <a:r>
              <a:rPr lang="en-US" altLang="vi-VN" sz="2400" dirty="0" err="1"/>
              <a:t>định</a:t>
            </a:r>
            <a:r>
              <a:rPr lang="en-US" altLang="vi-VN" sz="2400" dirty="0"/>
              <a:t> </a:t>
            </a:r>
            <a:r>
              <a:rPr lang="en-US" altLang="vi-VN" sz="2400" dirty="0" err="1"/>
              <a:t>dạng</a:t>
            </a:r>
            <a:r>
              <a:rPr lang="en-US" altLang="vi-VN" sz="2400" dirty="0"/>
              <a:t> </a:t>
            </a:r>
            <a:r>
              <a:rPr lang="en-US" altLang="vi-VN" sz="2400" dirty="0" err="1"/>
              <a:t>không</a:t>
            </a:r>
            <a:r>
              <a:rPr lang="en-US" altLang="vi-VN" sz="2400" dirty="0"/>
              <a:t> </a:t>
            </a:r>
            <a:r>
              <a:rPr lang="en-US" altLang="vi-VN" sz="2400" dirty="0" err="1"/>
              <a:t>cục</a:t>
            </a:r>
            <a:r>
              <a:rPr lang="en-US" altLang="vi-VN" sz="2400" dirty="0"/>
              <a:t> </a:t>
            </a:r>
            <a:r>
              <a:rPr lang="en-US" altLang="vi-VN" sz="2400" dirty="0" err="1"/>
              <a:t>bộ</a:t>
            </a:r>
            <a:r>
              <a:rPr lang="en-US" altLang="vi-VN" sz="2400" dirty="0"/>
              <a:t> </a:t>
            </a:r>
            <a:r>
              <a:rPr lang="en-US" altLang="vi-VN" sz="2400" dirty="0" err="1"/>
              <a:t>của</a:t>
            </a:r>
            <a:r>
              <a:rPr lang="en-US" altLang="vi-VN" sz="2400" dirty="0"/>
              <a:t> invocation </a:t>
            </a:r>
            <a:r>
              <a:rPr lang="en-US" altLang="vi-VN" sz="2400" dirty="0" err="1"/>
              <a:t>dựa</a:t>
            </a:r>
            <a:r>
              <a:rPr lang="en-US" altLang="vi-VN" sz="2400" dirty="0"/>
              <a:t> </a:t>
            </a:r>
            <a:r>
              <a:rPr lang="en-US" altLang="vi-VN" sz="2400" dirty="0" err="1"/>
              <a:t>vào</a:t>
            </a:r>
            <a:r>
              <a:rPr lang="en-US" altLang="vi-VN" sz="2400" dirty="0"/>
              <a:t> </a:t>
            </a:r>
            <a:r>
              <a:rPr lang="en-US" altLang="vi-VN" sz="2400" dirty="0" err="1"/>
              <a:t>một</a:t>
            </a:r>
            <a:r>
              <a:rPr lang="en-US" altLang="vi-VN" sz="2400" dirty="0"/>
              <a:t> </a:t>
            </a:r>
            <a:r>
              <a:rPr lang="en-US" altLang="vi-VN" sz="2400" dirty="0" err="1"/>
              <a:t>đối</a:t>
            </a:r>
            <a:r>
              <a:rPr lang="en-US" altLang="vi-VN" sz="2400" dirty="0"/>
              <a:t> </a:t>
            </a:r>
            <a:r>
              <a:rPr lang="en-US" altLang="vi-VN" sz="2400" dirty="0" err="1"/>
              <a:t>tượng</a:t>
            </a:r>
            <a:r>
              <a:rPr lang="en-US" altLang="vi-VN" sz="2400" dirty="0"/>
              <a:t> </a:t>
            </a:r>
            <a:r>
              <a:rPr lang="en-US" altLang="vi-VN" sz="2400" dirty="0" err="1"/>
              <a:t>môi</a:t>
            </a:r>
            <a:r>
              <a:rPr lang="en-US" altLang="vi-VN" sz="2400" dirty="0"/>
              <a:t> </a:t>
            </a:r>
            <a:r>
              <a:rPr lang="en-US" altLang="vi-VN" sz="2400" dirty="0" err="1"/>
              <a:t>giới</a:t>
            </a:r>
            <a:r>
              <a:rPr lang="en-US" altLang="vi-VN" sz="2400" dirty="0"/>
              <a:t> </a:t>
            </a:r>
            <a:r>
              <a:rPr lang="en-US" altLang="vi-VN" sz="2400" dirty="0" err="1"/>
              <a:t>yêu</a:t>
            </a:r>
            <a:r>
              <a:rPr lang="en-US" altLang="vi-VN" sz="2400" dirty="0"/>
              <a:t> </a:t>
            </a:r>
            <a:r>
              <a:rPr lang="en-US" altLang="vi-VN" sz="2400" dirty="0" err="1"/>
              <a:t>cầu</a:t>
            </a:r>
            <a:r>
              <a:rPr lang="en-US" altLang="vi-VN" sz="2400" dirty="0"/>
              <a:t> </a:t>
            </a:r>
            <a:r>
              <a:rPr lang="en-US" altLang="vi-VN" sz="2400" i="1" dirty="0">
                <a:solidFill>
                  <a:srgbClr val="00B050"/>
                </a:solidFill>
              </a:rPr>
              <a:t>(Object Request Broker  - ORB)</a:t>
            </a:r>
            <a:r>
              <a:rPr lang="en-US" altLang="vi-VN" sz="2400" dirty="0"/>
              <a:t>, </a:t>
            </a:r>
            <a:r>
              <a:rPr lang="en-US" altLang="vi-VN" sz="2400" dirty="0" err="1"/>
              <a:t>hoặc</a:t>
            </a:r>
            <a:r>
              <a:rPr lang="en-US" altLang="vi-VN" sz="2400" dirty="0"/>
              <a:t> </a:t>
            </a:r>
            <a:r>
              <a:rPr lang="en-US" altLang="vi-VN" sz="2400" dirty="0" err="1"/>
              <a:t>một</a:t>
            </a:r>
            <a:r>
              <a:rPr lang="en-US" altLang="vi-VN" sz="2400" dirty="0"/>
              <a:t> Middleware </a:t>
            </a:r>
            <a:r>
              <a:rPr lang="en-US" altLang="vi-VN" sz="2400" dirty="0" err="1"/>
              <a:t>hỗ</a:t>
            </a:r>
            <a:r>
              <a:rPr lang="en-US" altLang="vi-VN" sz="2400" dirty="0"/>
              <a:t> </a:t>
            </a:r>
            <a:r>
              <a:rPr lang="en-US" altLang="vi-VN" sz="2400" dirty="0" err="1"/>
              <a:t>trợ</a:t>
            </a:r>
            <a:r>
              <a:rPr lang="en-US" altLang="vi-VN" sz="2400" dirty="0"/>
              <a:t> </a:t>
            </a:r>
            <a:r>
              <a:rPr lang="en-US" altLang="vi-VN" sz="2400" dirty="0" err="1"/>
              <a:t>để</a:t>
            </a:r>
            <a:r>
              <a:rPr lang="en-US" altLang="vi-VN" sz="2400" dirty="0"/>
              <a:t> </a:t>
            </a:r>
            <a:r>
              <a:rPr lang="en-US" altLang="vi-VN" sz="2400" dirty="0" err="1"/>
              <a:t>các</a:t>
            </a:r>
            <a:r>
              <a:rPr lang="en-US" altLang="vi-VN" sz="2400" dirty="0"/>
              <a:t> </a:t>
            </a:r>
            <a:r>
              <a:rPr lang="en-US" altLang="vi-VN" sz="2400" dirty="0" err="1"/>
              <a:t>đối</a:t>
            </a:r>
            <a:r>
              <a:rPr lang="en-US" altLang="vi-VN" sz="2400" dirty="0"/>
              <a:t> </a:t>
            </a:r>
            <a:r>
              <a:rPr lang="en-US" altLang="vi-VN" sz="2400" dirty="0" err="1"/>
              <a:t>tượng</a:t>
            </a:r>
            <a:r>
              <a:rPr lang="en-US" altLang="vi-VN" sz="2400" dirty="0"/>
              <a:t> </a:t>
            </a:r>
            <a:r>
              <a:rPr lang="en-US" altLang="vi-VN" sz="2400" dirty="0" err="1"/>
              <a:t>được</a:t>
            </a:r>
            <a:r>
              <a:rPr lang="en-US" altLang="vi-VN" sz="2400" dirty="0"/>
              <a:t> </a:t>
            </a:r>
            <a:r>
              <a:rPr lang="en-US" altLang="vi-VN" sz="2400" dirty="0" err="1"/>
              <a:t>phân</a:t>
            </a:r>
            <a:r>
              <a:rPr lang="en-US" altLang="vi-VN" sz="2400" dirty="0"/>
              <a:t> </a:t>
            </a:r>
            <a:r>
              <a:rPr lang="en-US" altLang="vi-VN" sz="2400" dirty="0" err="1"/>
              <a:t>tán</a:t>
            </a:r>
            <a:r>
              <a:rPr lang="en-US" altLang="vi-VN" sz="2400" dirty="0"/>
              <a:t> </a:t>
            </a:r>
            <a:r>
              <a:rPr lang="en-US" altLang="vi-VN" sz="2400" dirty="0" err="1"/>
              <a:t>giao</a:t>
            </a:r>
            <a:r>
              <a:rPr lang="en-US" altLang="vi-VN" sz="2400" dirty="0"/>
              <a:t> </a:t>
            </a:r>
            <a:r>
              <a:rPr lang="en-US" altLang="vi-VN" sz="2400" dirty="0" err="1"/>
              <a:t>tiếp</a:t>
            </a:r>
            <a:r>
              <a:rPr lang="en-US" altLang="vi-VN" sz="2400" dirty="0"/>
              <a:t> </a:t>
            </a:r>
            <a:r>
              <a:rPr lang="en-US" altLang="vi-VN" sz="2400" dirty="0" err="1"/>
              <a:t>với</a:t>
            </a:r>
            <a:r>
              <a:rPr lang="en-US" altLang="vi-VN" sz="2400" dirty="0"/>
              <a:t> </a:t>
            </a:r>
            <a:r>
              <a:rPr lang="en-US" altLang="vi-VN" sz="2400" dirty="0" err="1"/>
              <a:t>nhau</a:t>
            </a:r>
            <a:r>
              <a:rPr lang="en-US" altLang="vi-VN" sz="2400" dirty="0"/>
              <a:t>. (</a:t>
            </a:r>
            <a:r>
              <a:rPr lang="en-US" altLang="vi-VN" sz="2400" dirty="0" err="1"/>
              <a:t>Ví</a:t>
            </a:r>
            <a:r>
              <a:rPr lang="en-US" altLang="vi-VN" sz="2400" dirty="0"/>
              <a:t> </a:t>
            </a:r>
            <a:r>
              <a:rPr lang="en-US" altLang="vi-VN" sz="2400" dirty="0" err="1"/>
              <a:t>dụ</a:t>
            </a:r>
            <a:r>
              <a:rPr lang="en-US" altLang="vi-VN" sz="2400" dirty="0"/>
              <a:t> </a:t>
            </a:r>
            <a:r>
              <a:rPr lang="en-US" altLang="vi-VN" sz="2400" dirty="0" err="1"/>
              <a:t>kiến</a:t>
            </a:r>
            <a:r>
              <a:rPr lang="en-US" altLang="vi-VN" sz="2400" dirty="0"/>
              <a:t> </a:t>
            </a:r>
            <a:r>
              <a:rPr lang="en-US" altLang="vi-VN" sz="2400" dirty="0" err="1"/>
              <a:t>trúc</a:t>
            </a:r>
            <a:r>
              <a:rPr lang="en-US" altLang="vi-VN" sz="2400" dirty="0"/>
              <a:t> CORBA)</a:t>
            </a:r>
          </a:p>
        </p:txBody>
      </p:sp>
      <p:sp>
        <p:nvSpPr>
          <p:cNvPr id="10245"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MÔ HÌNH ĐỐI TƯỢNG PHÂN TÁN</a:t>
            </a:r>
          </a:p>
        </p:txBody>
      </p:sp>
      <p:sp>
        <p:nvSpPr>
          <p:cNvPr id="7" name="Rectangle 66"/>
          <p:cNvSpPr>
            <a:spLocks noChangeArrowheads="1"/>
          </p:cNvSpPr>
          <p:nvPr/>
        </p:nvSpPr>
        <p:spPr bwMode="auto">
          <a:xfrm>
            <a:off x="14288" y="1062038"/>
            <a:ext cx="86725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vi-VN" sz="2400" b="1" dirty="0" err="1">
                <a:solidFill>
                  <a:srgbClr val="CC3300"/>
                </a:solidFill>
              </a:rPr>
              <a:t>Đối</a:t>
            </a:r>
            <a:r>
              <a:rPr lang="en-US" altLang="vi-VN" sz="2400" b="1" dirty="0">
                <a:solidFill>
                  <a:srgbClr val="CC3300"/>
                </a:solidFill>
              </a:rPr>
              <a:t> </a:t>
            </a:r>
            <a:r>
              <a:rPr lang="en-US" altLang="vi-VN" sz="2400" b="1" dirty="0" err="1">
                <a:solidFill>
                  <a:srgbClr val="CC3300"/>
                </a:solidFill>
              </a:rPr>
              <a:t>tượng</a:t>
            </a:r>
            <a:r>
              <a:rPr lang="en-US" altLang="vi-VN" sz="2400" b="1" dirty="0">
                <a:solidFill>
                  <a:srgbClr val="CC3300"/>
                </a:solidFill>
              </a:rPr>
              <a:t> </a:t>
            </a:r>
            <a:r>
              <a:rPr lang="en-US" altLang="vi-VN" sz="2400" b="1" dirty="0" err="1">
                <a:solidFill>
                  <a:srgbClr val="CC3300"/>
                </a:solidFill>
              </a:rPr>
              <a:t>phân</a:t>
            </a:r>
            <a:r>
              <a:rPr lang="en-US" altLang="vi-VN" sz="2400" b="1" dirty="0">
                <a:solidFill>
                  <a:srgbClr val="CC3300"/>
                </a:solidFill>
              </a:rPr>
              <a:t> </a:t>
            </a:r>
            <a:r>
              <a:rPr lang="en-US" altLang="vi-VN" sz="2400" b="1" dirty="0" err="1" smtClean="0">
                <a:solidFill>
                  <a:srgbClr val="CC3300"/>
                </a:solidFill>
              </a:rPr>
              <a:t>tán</a:t>
            </a:r>
            <a:r>
              <a:rPr lang="en-US" altLang="vi-VN" sz="2400" b="1" dirty="0" smtClean="0">
                <a:solidFill>
                  <a:srgbClr val="CC3300"/>
                </a:solidFill>
              </a:rPr>
              <a:t>, </a:t>
            </a:r>
            <a:r>
              <a:rPr lang="en-US" altLang="vi-VN" sz="2400" b="1" dirty="0" err="1" smtClean="0">
                <a:solidFill>
                  <a:srgbClr val="CC3300"/>
                </a:solidFill>
              </a:rPr>
              <a:t>đối</a:t>
            </a:r>
            <a:r>
              <a:rPr lang="en-US" altLang="vi-VN" sz="2400" b="1" dirty="0" smtClean="0">
                <a:solidFill>
                  <a:srgbClr val="CC3300"/>
                </a:solidFill>
              </a:rPr>
              <a:t> </a:t>
            </a:r>
            <a:r>
              <a:rPr lang="en-US" altLang="vi-VN" sz="2400" b="1" dirty="0" err="1" smtClean="0">
                <a:solidFill>
                  <a:srgbClr val="CC3300"/>
                </a:solidFill>
              </a:rPr>
              <a:t>tượng</a:t>
            </a:r>
            <a:r>
              <a:rPr lang="en-US" altLang="vi-VN" sz="2400" b="1" dirty="0" smtClean="0">
                <a:solidFill>
                  <a:srgbClr val="CC3300"/>
                </a:solidFill>
              </a:rPr>
              <a:t> </a:t>
            </a:r>
            <a:r>
              <a:rPr lang="en-US" altLang="vi-VN" sz="2400" b="1" dirty="0" err="1" smtClean="0">
                <a:solidFill>
                  <a:srgbClr val="CC3300"/>
                </a:solidFill>
              </a:rPr>
              <a:t>triệu</a:t>
            </a:r>
            <a:r>
              <a:rPr lang="en-US" altLang="vi-VN" sz="2400" b="1" dirty="0" smtClean="0">
                <a:solidFill>
                  <a:srgbClr val="CC3300"/>
                </a:solidFill>
              </a:rPr>
              <a:t> </a:t>
            </a:r>
            <a:r>
              <a:rPr lang="en-US" altLang="vi-VN" sz="2400" b="1" dirty="0" err="1" smtClean="0">
                <a:solidFill>
                  <a:srgbClr val="CC3300"/>
                </a:solidFill>
              </a:rPr>
              <a:t>gọi</a:t>
            </a:r>
            <a:r>
              <a:rPr lang="en-US" altLang="vi-VN" sz="2400" b="1" dirty="0" smtClean="0">
                <a:solidFill>
                  <a:srgbClr val="CC3300"/>
                </a:solidFill>
              </a:rPr>
              <a:t> </a:t>
            </a:r>
            <a:r>
              <a:rPr lang="en-US" altLang="vi-VN" sz="2400" b="1" dirty="0" err="1" smtClean="0">
                <a:solidFill>
                  <a:srgbClr val="CC3300"/>
                </a:solidFill>
              </a:rPr>
              <a:t>từ</a:t>
            </a:r>
            <a:r>
              <a:rPr lang="en-US" altLang="vi-VN" sz="2400" b="1" dirty="0" smtClean="0">
                <a:solidFill>
                  <a:srgbClr val="CC3300"/>
                </a:solidFill>
              </a:rPr>
              <a:t> </a:t>
            </a:r>
            <a:r>
              <a:rPr lang="en-US" altLang="vi-VN" sz="2400" b="1" dirty="0" err="1" smtClean="0">
                <a:solidFill>
                  <a:srgbClr val="CC3300"/>
                </a:solidFill>
              </a:rPr>
              <a:t>xa</a:t>
            </a:r>
            <a:endParaRPr lang="en-US" altLang="vi-VN" sz="2400" dirty="0">
              <a:solidFill>
                <a:srgbClr val="00B050"/>
              </a:solidFill>
            </a:endParaRPr>
          </a:p>
        </p:txBody>
      </p:sp>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1857600" y="2580840"/>
              <a:ext cx="6652800" cy="3331080"/>
            </p14:xfrm>
          </p:contentPart>
        </mc:Choice>
        <mc:Fallback>
          <p:pic>
            <p:nvPicPr>
              <p:cNvPr id="2" name="Ink 1"/>
              <p:cNvPicPr/>
              <p:nvPr/>
            </p:nvPicPr>
            <p:blipFill>
              <a:blip r:embed="rId5"/>
              <a:stretch>
                <a:fillRect/>
              </a:stretch>
            </p:blipFill>
            <p:spPr>
              <a:xfrm>
                <a:off x="1848240" y="2571480"/>
                <a:ext cx="6671520" cy="3349800"/>
              </a:xfrm>
              <a:prstGeom prst="rect">
                <a:avLst/>
              </a:prstGeom>
            </p:spPr>
          </p:pic>
        </mc:Fallback>
      </mc:AlternateContent>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381000" y="1549400"/>
            <a:ext cx="8229600"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4625" indent="-174625" algn="l" eaLnBrk="1" hangingPunct="1">
              <a:buFont typeface="Arial" pitchFamily="34" charset="0"/>
              <a:buChar char="•"/>
              <a:defRPr/>
            </a:pPr>
            <a:r>
              <a:rPr lang="en-US" sz="2400" b="1"/>
              <a:t>Ví dụ</a:t>
            </a:r>
          </a:p>
          <a:p>
            <a:pPr algn="l" eaLnBrk="1" hangingPunct="1">
              <a:defRPr/>
            </a:pPr>
            <a:r>
              <a:rPr lang="en-US" sz="2400">
                <a:latin typeface="Arial" charset="0"/>
                <a:ea typeface="ＭＳ Ｐゴシック" pitchFamily="34" charset="-128"/>
              </a:rPr>
              <a:t>   - Caculator invocation</a:t>
            </a:r>
          </a:p>
          <a:p>
            <a:pPr algn="l" eaLnBrk="1" hangingPunct="1">
              <a:defRPr/>
            </a:pPr>
            <a:endParaRPr lang="en-US" sz="2400">
              <a:latin typeface="Arial" charset="0"/>
              <a:ea typeface="ＭＳ Ｐゴシック" pitchFamily="34" charset="-128"/>
            </a:endParaRPr>
          </a:p>
          <a:p>
            <a:pPr algn="l" eaLnBrk="1" hangingPunct="1">
              <a:defRPr/>
            </a:pPr>
            <a:endParaRPr lang="en-US" sz="2400" b="1">
              <a:latin typeface="Arial" charset="0"/>
              <a:ea typeface="ＭＳ Ｐゴシック" pitchFamily="34" charset="-128"/>
            </a:endParaRPr>
          </a:p>
          <a:p>
            <a:pPr algn="l" eaLnBrk="1" hangingPunct="1">
              <a:defRPr/>
            </a:pPr>
            <a:r>
              <a:rPr lang="en-US" sz="2400">
                <a:latin typeface="Arial" charset="0"/>
                <a:ea typeface="ＭＳ Ｐゴシック" pitchFamily="34" charset="-128"/>
              </a:rPr>
              <a:t>   </a:t>
            </a:r>
            <a:endParaRPr lang="vi-VN" sz="2400"/>
          </a:p>
        </p:txBody>
      </p:sp>
      <p:pic>
        <p:nvPicPr>
          <p:cNvPr id="90115"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6"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90117"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JAVA RMI </a:t>
            </a:r>
            <a:r>
              <a:rPr lang="en-US" altLang="vi-VN" sz="2400">
                <a:ea typeface="ＭＳ Ｐゴシック" panose="020B0600070205080204" pitchFamily="34" charset="-128"/>
              </a:rPr>
              <a:t>(Remote	Method Invocation)</a:t>
            </a:r>
            <a:endParaRPr lang="en-US" altLang="vi-VN" sz="2400" b="1">
              <a:solidFill>
                <a:srgbClr val="C00000"/>
              </a:solidFill>
            </a:endParaRPr>
          </a:p>
        </p:txBody>
      </p:sp>
      <p:sp>
        <p:nvSpPr>
          <p:cNvPr id="90118"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  - Thế hệ 2</a:t>
            </a:r>
          </a:p>
        </p:txBody>
      </p:sp>
      <p:sp>
        <p:nvSpPr>
          <p:cNvPr id="2" name="Rectangle 1"/>
          <p:cNvSpPr/>
          <p:nvPr/>
        </p:nvSpPr>
        <p:spPr bwMode="auto">
          <a:xfrm>
            <a:off x="2282825" y="2438400"/>
            <a:ext cx="1371600" cy="381000"/>
          </a:xfrm>
          <a:prstGeom prst="rect">
            <a:avLst/>
          </a:prstGeom>
          <a:ln>
            <a:prstDash val="dash"/>
            <a:headEnd/>
            <a:tailEnd type="none" w="med" len="lg"/>
          </a:ln>
        </p:spPr>
        <p:style>
          <a:lnRef idx="2">
            <a:schemeClr val="accent2"/>
          </a:lnRef>
          <a:fillRef idx="1">
            <a:schemeClr val="lt1"/>
          </a:fillRef>
          <a:effectRef idx="0">
            <a:schemeClr val="accent2"/>
          </a:effectRef>
          <a:fontRef idx="minor">
            <a:schemeClr val="dk1"/>
          </a:fontRef>
        </p:style>
        <p:txBody>
          <a:bodyPr wrap="none" anchor="ctr"/>
          <a:lstStyle/>
          <a:p>
            <a:pPr>
              <a:defRPr/>
            </a:pPr>
            <a:r>
              <a:rPr lang="en-US" sz="1400" b="1"/>
              <a:t>Remote</a:t>
            </a:r>
          </a:p>
        </p:txBody>
      </p:sp>
      <p:sp>
        <p:nvSpPr>
          <p:cNvPr id="8" name="Rectangle 7"/>
          <p:cNvSpPr/>
          <p:nvPr/>
        </p:nvSpPr>
        <p:spPr bwMode="auto">
          <a:xfrm>
            <a:off x="2286000" y="3289300"/>
            <a:ext cx="1371600" cy="381000"/>
          </a:xfrm>
          <a:prstGeom prst="rect">
            <a:avLst/>
          </a:prstGeom>
          <a:ln>
            <a:prstDash val="dash"/>
            <a:headEnd/>
            <a:tailEnd type="none" w="med" len="lg"/>
          </a:ln>
        </p:spPr>
        <p:style>
          <a:lnRef idx="2">
            <a:schemeClr val="accent2"/>
          </a:lnRef>
          <a:fillRef idx="1">
            <a:schemeClr val="lt1"/>
          </a:fillRef>
          <a:effectRef idx="0">
            <a:schemeClr val="accent2"/>
          </a:effectRef>
          <a:fontRef idx="minor">
            <a:schemeClr val="dk1"/>
          </a:fontRef>
        </p:style>
        <p:txBody>
          <a:bodyPr wrap="none" anchor="ctr"/>
          <a:lstStyle/>
          <a:p>
            <a:pPr>
              <a:defRPr/>
            </a:pPr>
            <a:r>
              <a:rPr lang="en-US" sz="1400" b="1"/>
              <a:t>Calculator</a:t>
            </a:r>
          </a:p>
        </p:txBody>
      </p:sp>
      <p:sp>
        <p:nvSpPr>
          <p:cNvPr id="3" name="Rectangle 2"/>
          <p:cNvSpPr/>
          <p:nvPr/>
        </p:nvSpPr>
        <p:spPr bwMode="auto">
          <a:xfrm>
            <a:off x="5026025" y="2438400"/>
            <a:ext cx="2133600" cy="381000"/>
          </a:xfrm>
          <a:prstGeom prst="rect">
            <a:avLst/>
          </a:prstGeom>
          <a:ln>
            <a:headEnd/>
            <a:tailEnd type="none" w="med" len="lg"/>
          </a:ln>
        </p:spPr>
        <p:style>
          <a:lnRef idx="2">
            <a:schemeClr val="accent2"/>
          </a:lnRef>
          <a:fillRef idx="1">
            <a:schemeClr val="lt1"/>
          </a:fillRef>
          <a:effectRef idx="0">
            <a:schemeClr val="accent2"/>
          </a:effectRef>
          <a:fontRef idx="minor">
            <a:schemeClr val="dk1"/>
          </a:fontRef>
        </p:style>
        <p:txBody>
          <a:bodyPr wrap="none" anchor="ctr"/>
          <a:lstStyle/>
          <a:p>
            <a:pPr>
              <a:defRPr/>
            </a:pPr>
            <a:r>
              <a:rPr lang="en-US" sz="1600" b="1"/>
              <a:t>Remote Object</a:t>
            </a:r>
          </a:p>
        </p:txBody>
      </p:sp>
      <p:sp>
        <p:nvSpPr>
          <p:cNvPr id="10" name="Rectangle 9"/>
          <p:cNvSpPr/>
          <p:nvPr/>
        </p:nvSpPr>
        <p:spPr bwMode="auto">
          <a:xfrm>
            <a:off x="5040313" y="3276600"/>
            <a:ext cx="2133600" cy="381000"/>
          </a:xfrm>
          <a:prstGeom prst="rect">
            <a:avLst/>
          </a:prstGeom>
          <a:ln>
            <a:headEnd/>
            <a:tailEnd type="none" w="med" len="lg"/>
          </a:ln>
        </p:spPr>
        <p:style>
          <a:lnRef idx="2">
            <a:schemeClr val="accent2"/>
          </a:lnRef>
          <a:fillRef idx="1">
            <a:schemeClr val="lt1"/>
          </a:fillRef>
          <a:effectRef idx="0">
            <a:schemeClr val="accent2"/>
          </a:effectRef>
          <a:fontRef idx="minor">
            <a:schemeClr val="dk1"/>
          </a:fontRef>
        </p:style>
        <p:txBody>
          <a:bodyPr wrap="none" anchor="ctr"/>
          <a:lstStyle/>
          <a:p>
            <a:pPr>
              <a:defRPr/>
            </a:pPr>
            <a:r>
              <a:rPr lang="en-US" sz="1600" b="1"/>
              <a:t>Remote Server</a:t>
            </a:r>
          </a:p>
        </p:txBody>
      </p:sp>
      <p:sp>
        <p:nvSpPr>
          <p:cNvPr id="11" name="Rectangle 10"/>
          <p:cNvSpPr/>
          <p:nvPr/>
        </p:nvSpPr>
        <p:spPr bwMode="auto">
          <a:xfrm>
            <a:off x="4735513" y="4125913"/>
            <a:ext cx="2641600" cy="381000"/>
          </a:xfrm>
          <a:prstGeom prst="rect">
            <a:avLst/>
          </a:prstGeom>
          <a:ln>
            <a:headEnd/>
            <a:tailEnd type="none" w="med" len="lg"/>
          </a:ln>
        </p:spPr>
        <p:style>
          <a:lnRef idx="2">
            <a:schemeClr val="accent2"/>
          </a:lnRef>
          <a:fillRef idx="1">
            <a:schemeClr val="lt1"/>
          </a:fillRef>
          <a:effectRef idx="0">
            <a:schemeClr val="accent2"/>
          </a:effectRef>
          <a:fontRef idx="minor">
            <a:schemeClr val="dk1"/>
          </a:fontRef>
        </p:style>
        <p:txBody>
          <a:bodyPr wrap="none" anchor="ctr"/>
          <a:lstStyle/>
          <a:p>
            <a:pPr>
              <a:defRPr/>
            </a:pPr>
            <a:r>
              <a:rPr lang="en-US" sz="1600" b="1"/>
              <a:t>Unicast Remote Server</a:t>
            </a:r>
          </a:p>
        </p:txBody>
      </p:sp>
      <p:sp>
        <p:nvSpPr>
          <p:cNvPr id="12" name="Rectangle 11"/>
          <p:cNvSpPr/>
          <p:nvPr/>
        </p:nvSpPr>
        <p:spPr bwMode="auto">
          <a:xfrm>
            <a:off x="5011738" y="5000625"/>
            <a:ext cx="2133600" cy="381000"/>
          </a:xfrm>
          <a:prstGeom prst="rect">
            <a:avLst/>
          </a:prstGeom>
          <a:ln>
            <a:headEnd/>
            <a:tailEnd type="none" w="med" len="lg"/>
          </a:ln>
        </p:spPr>
        <p:style>
          <a:lnRef idx="2">
            <a:schemeClr val="accent2"/>
          </a:lnRef>
          <a:fillRef idx="1">
            <a:schemeClr val="lt1"/>
          </a:fillRef>
          <a:effectRef idx="0">
            <a:schemeClr val="accent2"/>
          </a:effectRef>
          <a:fontRef idx="minor">
            <a:schemeClr val="dk1"/>
          </a:fontRef>
        </p:style>
        <p:txBody>
          <a:bodyPr wrap="none" anchor="ctr"/>
          <a:lstStyle/>
          <a:p>
            <a:pPr>
              <a:defRPr/>
            </a:pPr>
            <a:r>
              <a:rPr lang="en-US" sz="1600" b="1"/>
              <a:t>CalculatorImpl</a:t>
            </a:r>
          </a:p>
        </p:txBody>
      </p:sp>
      <p:sp>
        <p:nvSpPr>
          <p:cNvPr id="13" name="Rectangle 12"/>
          <p:cNvSpPr/>
          <p:nvPr/>
        </p:nvSpPr>
        <p:spPr bwMode="auto">
          <a:xfrm>
            <a:off x="5083175" y="5867400"/>
            <a:ext cx="2133600" cy="381000"/>
          </a:xfrm>
          <a:prstGeom prst="rect">
            <a:avLst/>
          </a:prstGeom>
          <a:ln>
            <a:headEnd/>
            <a:tailEnd type="none" w="med" len="lg"/>
          </a:ln>
        </p:spPr>
        <p:style>
          <a:lnRef idx="2">
            <a:schemeClr val="accent2"/>
          </a:lnRef>
          <a:fillRef idx="1">
            <a:schemeClr val="lt1"/>
          </a:fillRef>
          <a:effectRef idx="0">
            <a:schemeClr val="accent2"/>
          </a:effectRef>
          <a:fontRef idx="minor">
            <a:schemeClr val="dk1"/>
          </a:fontRef>
        </p:style>
        <p:txBody>
          <a:bodyPr wrap="none" anchor="ctr"/>
          <a:lstStyle/>
          <a:p>
            <a:pPr>
              <a:defRPr/>
            </a:pPr>
            <a:r>
              <a:rPr lang="en-US" sz="1600" b="1"/>
              <a:t>CalculatorSkeleton</a:t>
            </a:r>
          </a:p>
        </p:txBody>
      </p:sp>
      <p:sp>
        <p:nvSpPr>
          <p:cNvPr id="14" name="Rectangle 13"/>
          <p:cNvSpPr/>
          <p:nvPr/>
        </p:nvSpPr>
        <p:spPr bwMode="auto">
          <a:xfrm>
            <a:off x="1905000" y="5534025"/>
            <a:ext cx="2133600" cy="381000"/>
          </a:xfrm>
          <a:prstGeom prst="rect">
            <a:avLst/>
          </a:prstGeom>
          <a:ln>
            <a:headEnd/>
            <a:tailEnd type="none" w="med" len="lg"/>
          </a:ln>
        </p:spPr>
        <p:style>
          <a:lnRef idx="2">
            <a:schemeClr val="accent2"/>
          </a:lnRef>
          <a:fillRef idx="1">
            <a:schemeClr val="lt1"/>
          </a:fillRef>
          <a:effectRef idx="0">
            <a:schemeClr val="accent2"/>
          </a:effectRef>
          <a:fontRef idx="minor">
            <a:schemeClr val="dk1"/>
          </a:fontRef>
        </p:style>
        <p:txBody>
          <a:bodyPr wrap="none" anchor="ctr"/>
          <a:lstStyle/>
          <a:p>
            <a:pPr>
              <a:defRPr/>
            </a:pPr>
            <a:r>
              <a:rPr lang="en-US" sz="1600" b="1"/>
              <a:t>Calculator Stub</a:t>
            </a:r>
          </a:p>
        </p:txBody>
      </p:sp>
      <p:sp>
        <p:nvSpPr>
          <p:cNvPr id="5" name="Up Arrow 4"/>
          <p:cNvSpPr/>
          <p:nvPr/>
        </p:nvSpPr>
        <p:spPr bwMode="auto">
          <a:xfrm flipH="1">
            <a:off x="2709863" y="2806700"/>
            <a:ext cx="411162" cy="469900"/>
          </a:xfrm>
          <a:prstGeom prst="upArrow">
            <a:avLst/>
          </a:prstGeom>
          <a:gradFill>
            <a:gsLst>
              <a:gs pos="0">
                <a:schemeClr val="accent1">
                  <a:shade val="30000"/>
                  <a:satMod val="115000"/>
                </a:schemeClr>
              </a:gs>
              <a:gs pos="67000">
                <a:schemeClr val="accent1">
                  <a:shade val="67500"/>
                  <a:satMod val="115000"/>
                </a:schemeClr>
              </a:gs>
              <a:gs pos="100000">
                <a:schemeClr val="accent1">
                  <a:shade val="100000"/>
                  <a:satMod val="115000"/>
                </a:schemeClr>
              </a:gs>
            </a:gsLst>
            <a:lin ang="5400000" scaled="0"/>
          </a:gradFill>
          <a:ln w="25400" algn="ctr">
            <a:solidFill>
              <a:srgbClr val="FFFF99"/>
            </a:solidFill>
            <a:round/>
            <a:headEnd/>
            <a:tailEnd type="none" w="med" len="lg"/>
          </a:ln>
          <a:effectLst/>
        </p:spPr>
        <p:txBody>
          <a:bodyPr wrap="none" anchor="ctr"/>
          <a:lstStyle/>
          <a:p>
            <a:pPr>
              <a:defRPr/>
            </a:pPr>
            <a:endParaRPr lang="en-US">
              <a:latin typeface="Arial" charset="0"/>
            </a:endParaRPr>
          </a:p>
        </p:txBody>
      </p:sp>
      <p:sp>
        <p:nvSpPr>
          <p:cNvPr id="6" name="Up Arrow 5"/>
          <p:cNvSpPr/>
          <p:nvPr/>
        </p:nvSpPr>
        <p:spPr bwMode="auto">
          <a:xfrm>
            <a:off x="2405743" y="3626758"/>
            <a:ext cx="381000" cy="1863271"/>
          </a:xfrm>
          <a:prstGeom prst="upArrow">
            <a:avLst/>
          </a:prstGeom>
          <a:solidFill>
            <a:srgbClr val="FF3300"/>
          </a:solidFill>
          <a:ln>
            <a:headEnd/>
            <a:tailEnd type="none" w="med" len="lg"/>
          </a:ln>
        </p:spPr>
        <p:style>
          <a:lnRef idx="0">
            <a:schemeClr val="accent6"/>
          </a:lnRef>
          <a:fillRef idx="3">
            <a:schemeClr val="accent6"/>
          </a:fillRef>
          <a:effectRef idx="3">
            <a:schemeClr val="accent6"/>
          </a:effectRef>
          <a:fontRef idx="minor">
            <a:schemeClr val="lt1"/>
          </a:fontRef>
        </p:style>
        <p:txBody>
          <a:bodyPr wrap="none" anchor="ctr"/>
          <a:lstStyle/>
          <a:p>
            <a:pPr>
              <a:defRPr/>
            </a:pPr>
            <a:endParaRPr lang="en-US"/>
          </a:p>
        </p:txBody>
      </p:sp>
      <p:sp>
        <p:nvSpPr>
          <p:cNvPr id="7" name="Left Arrow 6"/>
          <p:cNvSpPr/>
          <p:nvPr/>
        </p:nvSpPr>
        <p:spPr bwMode="auto">
          <a:xfrm>
            <a:off x="3629025" y="2406650"/>
            <a:ext cx="1366838" cy="412750"/>
          </a:xfrm>
          <a:prstGeom prst="leftArrow">
            <a:avLst/>
          </a:prstGeom>
          <a:gradFill>
            <a:gsLst>
              <a:gs pos="0">
                <a:schemeClr val="accent1">
                  <a:shade val="30000"/>
                  <a:satMod val="115000"/>
                </a:schemeClr>
              </a:gs>
              <a:gs pos="67000">
                <a:schemeClr val="accent1">
                  <a:shade val="67500"/>
                  <a:satMod val="115000"/>
                </a:schemeClr>
              </a:gs>
              <a:gs pos="100000">
                <a:schemeClr val="accent1">
                  <a:shade val="100000"/>
                  <a:satMod val="115000"/>
                </a:schemeClr>
              </a:gs>
            </a:gsLst>
            <a:lin ang="5400000" scaled="0"/>
          </a:gradFill>
          <a:ln w="25400" algn="ctr">
            <a:solidFill>
              <a:srgbClr val="FFFF99"/>
            </a:solidFill>
            <a:round/>
            <a:headEnd/>
            <a:tailEnd type="none" w="med" len="lg"/>
          </a:ln>
          <a:effectLst/>
        </p:spPr>
        <p:txBody>
          <a:bodyPr wrap="none" anchor="ctr"/>
          <a:lstStyle/>
          <a:p>
            <a:pPr>
              <a:defRPr/>
            </a:pPr>
            <a:endParaRPr lang="en-US">
              <a:latin typeface="Arial" charset="0"/>
            </a:endParaRPr>
          </a:p>
        </p:txBody>
      </p:sp>
      <p:sp>
        <p:nvSpPr>
          <p:cNvPr id="9" name="Up Arrow 8"/>
          <p:cNvSpPr/>
          <p:nvPr/>
        </p:nvSpPr>
        <p:spPr bwMode="auto">
          <a:xfrm>
            <a:off x="5849938" y="2776538"/>
            <a:ext cx="381000" cy="457200"/>
          </a:xfrm>
          <a:prstGeom prst="upArrow">
            <a:avLst/>
          </a:prstGeom>
          <a:solidFill>
            <a:srgbClr val="FF3300"/>
          </a:solidFill>
          <a:ln>
            <a:headEnd/>
            <a:tailEnd type="none" w="med" len="lg"/>
          </a:ln>
        </p:spPr>
        <p:style>
          <a:lnRef idx="1">
            <a:schemeClr val="accent6"/>
          </a:lnRef>
          <a:fillRef idx="3">
            <a:schemeClr val="accent6"/>
          </a:fillRef>
          <a:effectRef idx="2">
            <a:schemeClr val="accent6"/>
          </a:effectRef>
          <a:fontRef idx="minor">
            <a:schemeClr val="lt1"/>
          </a:fontRef>
        </p:style>
        <p:txBody>
          <a:bodyPr wrap="none" anchor="ctr"/>
          <a:lstStyle/>
          <a:p>
            <a:pPr>
              <a:defRPr/>
            </a:pPr>
            <a:endParaRPr lang="en-US"/>
          </a:p>
        </p:txBody>
      </p:sp>
      <p:sp>
        <p:nvSpPr>
          <p:cNvPr id="20" name="Up Arrow 19"/>
          <p:cNvSpPr/>
          <p:nvPr/>
        </p:nvSpPr>
        <p:spPr bwMode="auto">
          <a:xfrm>
            <a:off x="5849938" y="3635375"/>
            <a:ext cx="381000" cy="457200"/>
          </a:xfrm>
          <a:prstGeom prst="upArrow">
            <a:avLst/>
          </a:prstGeom>
          <a:solidFill>
            <a:srgbClr val="FF3300"/>
          </a:solidFill>
          <a:ln>
            <a:headEnd/>
            <a:tailEnd type="none" w="med" len="lg"/>
          </a:ln>
        </p:spPr>
        <p:style>
          <a:lnRef idx="1">
            <a:schemeClr val="accent6"/>
          </a:lnRef>
          <a:fillRef idx="3">
            <a:schemeClr val="accent6"/>
          </a:fillRef>
          <a:effectRef idx="2">
            <a:schemeClr val="accent6"/>
          </a:effectRef>
          <a:fontRef idx="minor">
            <a:schemeClr val="lt1"/>
          </a:fontRef>
        </p:style>
        <p:txBody>
          <a:bodyPr wrap="none" anchor="ctr"/>
          <a:lstStyle/>
          <a:p>
            <a:pPr>
              <a:defRPr/>
            </a:pPr>
            <a:endParaRPr lang="en-US"/>
          </a:p>
        </p:txBody>
      </p:sp>
      <p:sp>
        <p:nvSpPr>
          <p:cNvPr id="21" name="Up Arrow 20"/>
          <p:cNvSpPr/>
          <p:nvPr/>
        </p:nvSpPr>
        <p:spPr bwMode="auto">
          <a:xfrm>
            <a:off x="5849938" y="4506913"/>
            <a:ext cx="381000" cy="457200"/>
          </a:xfrm>
          <a:prstGeom prst="upArrow">
            <a:avLst/>
          </a:prstGeom>
          <a:solidFill>
            <a:srgbClr val="FF3300"/>
          </a:solidFill>
          <a:ln>
            <a:headEnd/>
            <a:tailEnd type="none" w="med" len="lg"/>
          </a:ln>
        </p:spPr>
        <p:style>
          <a:lnRef idx="1">
            <a:schemeClr val="accent6"/>
          </a:lnRef>
          <a:fillRef idx="3">
            <a:schemeClr val="accent6"/>
          </a:fillRef>
          <a:effectRef idx="2">
            <a:schemeClr val="accent6"/>
          </a:effectRef>
          <a:fontRef idx="minor">
            <a:schemeClr val="lt1"/>
          </a:fontRef>
        </p:style>
        <p:txBody>
          <a:bodyPr wrap="none" anchor="ctr"/>
          <a:lstStyle/>
          <a:p>
            <a:pPr>
              <a:defRPr/>
            </a:pPr>
            <a:endParaRPr lang="en-US"/>
          </a:p>
        </p:txBody>
      </p:sp>
      <p:sp>
        <p:nvSpPr>
          <p:cNvPr id="23" name="Up Arrow 22"/>
          <p:cNvSpPr/>
          <p:nvPr/>
        </p:nvSpPr>
        <p:spPr bwMode="auto">
          <a:xfrm>
            <a:off x="5830888" y="5381625"/>
            <a:ext cx="381000" cy="457200"/>
          </a:xfrm>
          <a:prstGeom prst="upArrow">
            <a:avLst/>
          </a:prstGeom>
          <a:solidFill>
            <a:srgbClr val="FF3300"/>
          </a:solidFill>
          <a:ln>
            <a:headEnd/>
            <a:tailEnd type="none" w="med" len="lg"/>
          </a:ln>
        </p:spPr>
        <p:style>
          <a:lnRef idx="1">
            <a:schemeClr val="accent6"/>
          </a:lnRef>
          <a:fillRef idx="3">
            <a:schemeClr val="accent6"/>
          </a:fillRef>
          <a:effectRef idx="2">
            <a:schemeClr val="accent6"/>
          </a:effectRef>
          <a:fontRef idx="minor">
            <a:schemeClr val="lt1"/>
          </a:fontRef>
        </p:style>
        <p:txBody>
          <a:bodyPr wrap="none" anchor="ctr"/>
          <a:lstStyle/>
          <a:p>
            <a:pPr>
              <a:defRPr/>
            </a:pPr>
            <a:endParaRPr lang="en-US"/>
          </a:p>
        </p:txBody>
      </p:sp>
      <p:sp>
        <p:nvSpPr>
          <p:cNvPr id="16" name="Up Arrow 15"/>
          <p:cNvSpPr/>
          <p:nvPr/>
        </p:nvSpPr>
        <p:spPr bwMode="auto">
          <a:xfrm>
            <a:off x="3141663" y="3627438"/>
            <a:ext cx="487362" cy="1668462"/>
          </a:xfrm>
          <a:prstGeom prst="upArrow">
            <a:avLst/>
          </a:prstGeom>
          <a:gradFill>
            <a:gsLst>
              <a:gs pos="0">
                <a:schemeClr val="accent1">
                  <a:shade val="30000"/>
                  <a:satMod val="115000"/>
                </a:schemeClr>
              </a:gs>
              <a:gs pos="67000">
                <a:schemeClr val="accent1">
                  <a:shade val="67500"/>
                  <a:satMod val="115000"/>
                </a:schemeClr>
              </a:gs>
              <a:gs pos="100000">
                <a:schemeClr val="accent1">
                  <a:shade val="100000"/>
                  <a:satMod val="115000"/>
                </a:schemeClr>
              </a:gs>
            </a:gsLst>
            <a:lin ang="5400000" scaled="0"/>
          </a:gradFill>
          <a:ln w="25400" algn="ctr">
            <a:solidFill>
              <a:srgbClr val="FFFF99"/>
            </a:solidFill>
            <a:round/>
            <a:headEnd/>
            <a:tailEnd type="none" w="med" len="lg"/>
          </a:ln>
          <a:effectLst/>
        </p:spPr>
        <p:txBody>
          <a:bodyPr wrap="none" anchor="ctr"/>
          <a:lstStyle/>
          <a:p>
            <a:pPr>
              <a:defRPr/>
            </a:pPr>
            <a:endParaRPr lang="en-US">
              <a:latin typeface="Arial" charset="0"/>
            </a:endParaRPr>
          </a:p>
        </p:txBody>
      </p:sp>
      <p:sp>
        <p:nvSpPr>
          <p:cNvPr id="17" name="Rectangle 16"/>
          <p:cNvSpPr/>
          <p:nvPr/>
        </p:nvSpPr>
        <p:spPr bwMode="auto">
          <a:xfrm>
            <a:off x="3276600" y="5091113"/>
            <a:ext cx="1724025" cy="190500"/>
          </a:xfrm>
          <a:prstGeom prst="rect">
            <a:avLst/>
          </a:prstGeom>
          <a:gradFill>
            <a:gsLst>
              <a:gs pos="0">
                <a:schemeClr val="accent1">
                  <a:shade val="30000"/>
                  <a:satMod val="115000"/>
                </a:schemeClr>
              </a:gs>
              <a:gs pos="67000">
                <a:schemeClr val="accent1">
                  <a:shade val="67500"/>
                  <a:satMod val="115000"/>
                </a:schemeClr>
              </a:gs>
              <a:gs pos="100000">
                <a:schemeClr val="accent1">
                  <a:shade val="100000"/>
                  <a:satMod val="115000"/>
                </a:schemeClr>
              </a:gs>
            </a:gsLst>
            <a:lin ang="5400000" scaled="0"/>
          </a:gradFill>
          <a:ln w="25400" algn="ctr">
            <a:solidFill>
              <a:srgbClr val="FFFF99"/>
            </a:solidFill>
            <a:round/>
            <a:headEnd/>
            <a:tailEnd type="none" w="med" len="lg"/>
          </a:ln>
          <a:effectLst/>
        </p:spPr>
        <p:txBody>
          <a:bodyPr wrap="none" anchor="ctr"/>
          <a:lstStyle/>
          <a:p>
            <a:pPr>
              <a:defRPr/>
            </a:pPr>
            <a:endParaRPr lang="en-US">
              <a:latin typeface="Arial" charset="0"/>
            </a:endParaRPr>
          </a:p>
        </p:txBody>
      </p:sp>
      <p:cxnSp>
        <p:nvCxnSpPr>
          <p:cNvPr id="19" name="Elbow Connector 18"/>
          <p:cNvCxnSpPr>
            <a:stCxn id="14" idx="3"/>
            <a:endCxn id="13" idx="1"/>
          </p:cNvCxnSpPr>
          <p:nvPr/>
        </p:nvCxnSpPr>
        <p:spPr bwMode="auto">
          <a:xfrm>
            <a:off x="4038600" y="5724525"/>
            <a:ext cx="1044575" cy="333375"/>
          </a:xfrm>
          <a:prstGeom prst="bentConnector3">
            <a:avLst/>
          </a:prstGeom>
          <a:ln w="38100">
            <a:headEnd type="none" w="med" len="med"/>
            <a:tailEnd type="arrow"/>
          </a:ln>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381000" y="1549400"/>
            <a:ext cx="8229600"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4625" indent="-174625" algn="l" eaLnBrk="1" hangingPunct="1">
              <a:buFont typeface="Arial" pitchFamily="34" charset="0"/>
              <a:buChar char="•"/>
              <a:defRPr/>
            </a:pPr>
            <a:r>
              <a:rPr lang="en-US" sz="2400" b="1"/>
              <a:t>Tạo lớp Interface</a:t>
            </a:r>
          </a:p>
          <a:p>
            <a:pPr algn="l" eaLnBrk="1" hangingPunct="1">
              <a:defRPr/>
            </a:pPr>
            <a:endParaRPr lang="en-US" sz="2400">
              <a:latin typeface="Arial" charset="0"/>
              <a:ea typeface="ＭＳ Ｐゴシック" pitchFamily="34" charset="-128"/>
            </a:endParaRPr>
          </a:p>
          <a:p>
            <a:pPr algn="l" eaLnBrk="1" hangingPunct="1">
              <a:defRPr/>
            </a:pPr>
            <a:r>
              <a:rPr lang="en-US" sz="2400">
                <a:latin typeface="Arial" charset="0"/>
                <a:ea typeface="ＭＳ Ｐゴシック" pitchFamily="34" charset="-128"/>
              </a:rPr>
              <a:t> </a:t>
            </a:r>
          </a:p>
          <a:p>
            <a:pPr algn="l" eaLnBrk="1" hangingPunct="1">
              <a:defRPr/>
            </a:pPr>
            <a:endParaRPr lang="en-US" sz="2400" b="1">
              <a:latin typeface="Arial" charset="0"/>
              <a:ea typeface="ＭＳ Ｐゴシック" pitchFamily="34" charset="-128"/>
            </a:endParaRPr>
          </a:p>
          <a:p>
            <a:pPr algn="l" eaLnBrk="1" hangingPunct="1">
              <a:defRPr/>
            </a:pPr>
            <a:r>
              <a:rPr lang="en-US" sz="2400">
                <a:latin typeface="Arial" charset="0"/>
                <a:ea typeface="ＭＳ Ｐゴシック" pitchFamily="34" charset="-128"/>
              </a:rPr>
              <a:t>   </a:t>
            </a:r>
            <a:endParaRPr lang="vi-VN" sz="2400"/>
          </a:p>
        </p:txBody>
      </p:sp>
      <p:pic>
        <p:nvPicPr>
          <p:cNvPr id="91139"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0"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91141"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JAVA RMI </a:t>
            </a:r>
            <a:r>
              <a:rPr lang="en-US" altLang="vi-VN" sz="2400">
                <a:ea typeface="ＭＳ Ｐゴシック" panose="020B0600070205080204" pitchFamily="34" charset="-128"/>
              </a:rPr>
              <a:t>(Remote	Method Invocation)</a:t>
            </a:r>
            <a:endParaRPr lang="en-US" altLang="vi-VN" sz="2400" b="1">
              <a:solidFill>
                <a:srgbClr val="C00000"/>
              </a:solidFill>
            </a:endParaRPr>
          </a:p>
        </p:txBody>
      </p:sp>
      <p:sp>
        <p:nvSpPr>
          <p:cNvPr id="91142"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  - Thế hệ 2</a:t>
            </a:r>
          </a:p>
        </p:txBody>
      </p:sp>
      <p:pic>
        <p:nvPicPr>
          <p:cNvPr id="9114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144713"/>
            <a:ext cx="6858000" cy="294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381000" y="1549400"/>
            <a:ext cx="8229600"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4625" indent="-174625" algn="l" eaLnBrk="1" hangingPunct="1">
              <a:buFont typeface="Arial" pitchFamily="34" charset="0"/>
              <a:buChar char="•"/>
              <a:defRPr/>
            </a:pPr>
            <a:r>
              <a:rPr lang="en-US" sz="2400" b="1"/>
              <a:t>Tạo lớp implements đến lớp </a:t>
            </a:r>
            <a:r>
              <a:rPr lang="en-US" sz="2400" b="1"/>
              <a:t>Calculator.class</a:t>
            </a:r>
          </a:p>
          <a:p>
            <a:pPr algn="l" eaLnBrk="1" hangingPunct="1">
              <a:defRPr/>
            </a:pPr>
            <a:endParaRPr lang="en-US" sz="2400" b="1"/>
          </a:p>
          <a:p>
            <a:pPr marL="174625" indent="-174625" algn="l" eaLnBrk="1" hangingPunct="1">
              <a:buFont typeface="Arial" pitchFamily="34" charset="0"/>
              <a:buChar char="•"/>
              <a:defRPr/>
            </a:pPr>
            <a:endParaRPr lang="en-US" sz="2400" b="1"/>
          </a:p>
        </p:txBody>
      </p:sp>
      <p:pic>
        <p:nvPicPr>
          <p:cNvPr id="92163"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4"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92165"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JAVA RMI </a:t>
            </a:r>
            <a:r>
              <a:rPr lang="en-US" altLang="vi-VN" sz="2400">
                <a:ea typeface="ＭＳ Ｐゴシック" panose="020B0600070205080204" pitchFamily="34" charset="-128"/>
              </a:rPr>
              <a:t>(Remote	Method Invocation)</a:t>
            </a:r>
            <a:endParaRPr lang="en-US" altLang="vi-VN" sz="2400" b="1">
              <a:solidFill>
                <a:srgbClr val="C00000"/>
              </a:solidFill>
            </a:endParaRPr>
          </a:p>
        </p:txBody>
      </p:sp>
      <p:sp>
        <p:nvSpPr>
          <p:cNvPr id="92166"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  - Thế hệ 2</a:t>
            </a:r>
          </a:p>
        </p:txBody>
      </p:sp>
      <p:pic>
        <p:nvPicPr>
          <p:cNvPr id="9216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9220" y="2171700"/>
            <a:ext cx="6712267"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381000" y="1549400"/>
            <a:ext cx="8229600" cy="469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4625" indent="-174625" algn="l" eaLnBrk="1" hangingPunct="1">
              <a:buFont typeface="Arial" pitchFamily="34" charset="0"/>
              <a:buChar char="•"/>
              <a:defRPr/>
            </a:pPr>
            <a:r>
              <a:rPr lang="en-US" sz="2400" b="1"/>
              <a:t>Tạo đối tượng trên Server và ràng buộc </a:t>
            </a:r>
            <a:r>
              <a:rPr lang="en-US" sz="2400" b="1"/>
              <a:t>chúng vào Server</a:t>
            </a:r>
            <a:endParaRPr lang="en-US" sz="2400" b="1"/>
          </a:p>
          <a:p>
            <a:pPr algn="l" eaLnBrk="1" hangingPunct="1">
              <a:defRPr/>
            </a:pPr>
            <a:endParaRPr lang="en-US">
              <a:solidFill>
                <a:srgbClr val="0000CC"/>
              </a:solidFill>
              <a:latin typeface="Arial" charset="0"/>
              <a:ea typeface="ＭＳ Ｐゴシック" pitchFamily="34" charset="-128"/>
            </a:endParaRPr>
          </a:p>
        </p:txBody>
      </p:sp>
      <p:pic>
        <p:nvPicPr>
          <p:cNvPr id="93187"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8"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93189"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JAVA RMI </a:t>
            </a:r>
            <a:r>
              <a:rPr lang="en-US" altLang="vi-VN" sz="2400">
                <a:ea typeface="ＭＳ Ｐゴシック" panose="020B0600070205080204" pitchFamily="34" charset="-128"/>
              </a:rPr>
              <a:t>(Remote	Method Invocation)</a:t>
            </a:r>
            <a:endParaRPr lang="en-US" altLang="vi-VN" sz="2400" b="1">
              <a:solidFill>
                <a:srgbClr val="C00000"/>
              </a:solidFill>
            </a:endParaRPr>
          </a:p>
        </p:txBody>
      </p:sp>
      <p:sp>
        <p:nvSpPr>
          <p:cNvPr id="93190"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  - Thế hệ 2</a:t>
            </a:r>
          </a:p>
        </p:txBody>
      </p:sp>
      <p:pic>
        <p:nvPicPr>
          <p:cNvPr id="9319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401888"/>
            <a:ext cx="7162800" cy="361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381000" y="1549400"/>
            <a:ext cx="8229600"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4625" indent="-174625" algn="l" eaLnBrk="1" hangingPunct="1">
              <a:buFont typeface="Arial" pitchFamily="34" charset="0"/>
              <a:buChar char="•"/>
              <a:defRPr/>
            </a:pPr>
            <a:r>
              <a:rPr lang="en-US" sz="2400" b="1"/>
              <a:t>Tạo đối tượng </a:t>
            </a:r>
            <a:r>
              <a:rPr lang="en-US" sz="2400" b="1"/>
              <a:t>trên Client, </a:t>
            </a:r>
            <a:r>
              <a:rPr lang="en-US" sz="2400" b="1"/>
              <a:t>thực hiện tìm kiếm đối tượng trên Server và triệu gọi phương thức trên đối tượng </a:t>
            </a:r>
            <a:r>
              <a:rPr lang="en-US" sz="2400" b="1"/>
              <a:t>này</a:t>
            </a:r>
          </a:p>
          <a:p>
            <a:pPr algn="l" eaLnBrk="1" hangingPunct="1">
              <a:defRPr/>
            </a:pPr>
            <a:endParaRPr lang="en-US" sz="2400" b="1"/>
          </a:p>
          <a:p>
            <a:pPr marL="174625" indent="-174625" algn="l" eaLnBrk="1" hangingPunct="1">
              <a:buFont typeface="Arial" pitchFamily="34" charset="0"/>
              <a:buChar char="•"/>
              <a:defRPr/>
            </a:pPr>
            <a:endParaRPr lang="en-US" sz="2400" b="1"/>
          </a:p>
        </p:txBody>
      </p:sp>
      <p:pic>
        <p:nvPicPr>
          <p:cNvPr id="94211"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2"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94213"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JAVA RMI </a:t>
            </a:r>
            <a:r>
              <a:rPr lang="en-US" altLang="vi-VN" sz="2400">
                <a:ea typeface="ＭＳ Ｐゴシック" panose="020B0600070205080204" pitchFamily="34" charset="-128"/>
              </a:rPr>
              <a:t>(Remote	Method Invocation)</a:t>
            </a:r>
            <a:endParaRPr lang="en-US" altLang="vi-VN" sz="2400" b="1">
              <a:solidFill>
                <a:srgbClr val="C00000"/>
              </a:solidFill>
            </a:endParaRPr>
          </a:p>
        </p:txBody>
      </p:sp>
      <p:sp>
        <p:nvSpPr>
          <p:cNvPr id="94214"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  - Thế hệ 2</a:t>
            </a:r>
          </a:p>
        </p:txBody>
      </p:sp>
      <p:pic>
        <p:nvPicPr>
          <p:cNvPr id="9421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5125" y="2608263"/>
            <a:ext cx="5172075" cy="3640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381000" y="1549400"/>
            <a:ext cx="8229600"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4625" indent="-174625" algn="l" eaLnBrk="1" hangingPunct="1">
              <a:buFont typeface="Arial" pitchFamily="34" charset="0"/>
              <a:buChar char="•"/>
              <a:defRPr/>
            </a:pPr>
            <a:r>
              <a:rPr lang="en-US" sz="2400" b="1"/>
              <a:t>Biên dịch để tạo ra đối tượng Stub và đăng ký RMI</a:t>
            </a:r>
          </a:p>
          <a:p>
            <a:pPr algn="l" eaLnBrk="1" hangingPunct="1">
              <a:defRPr/>
            </a:pPr>
            <a:r>
              <a:rPr lang="en-US" sz="2400"/>
              <a:t>- Tạo </a:t>
            </a:r>
            <a:r>
              <a:rPr lang="en-US" sz="2400"/>
              <a:t>và chạy file </a:t>
            </a:r>
            <a:r>
              <a:rPr lang="en-US" sz="2400" i="1">
                <a:solidFill>
                  <a:srgbClr val="008000"/>
                </a:solidFill>
              </a:rPr>
              <a:t>build.bat</a:t>
            </a:r>
          </a:p>
          <a:p>
            <a:pPr algn="l" eaLnBrk="1" hangingPunct="1">
              <a:defRPr/>
            </a:pPr>
            <a:endParaRPr lang="en-US" sz="2400" b="1"/>
          </a:p>
          <a:p>
            <a:pPr algn="l" eaLnBrk="1" hangingPunct="1">
              <a:defRPr/>
            </a:pPr>
            <a:endParaRPr lang="en-US" sz="2400" b="1"/>
          </a:p>
        </p:txBody>
      </p:sp>
      <p:pic>
        <p:nvPicPr>
          <p:cNvPr id="95235"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6"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95237"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JAVA RMI </a:t>
            </a:r>
            <a:r>
              <a:rPr lang="en-US" altLang="vi-VN" sz="2400">
                <a:ea typeface="ＭＳ Ｐゴシック" panose="020B0600070205080204" pitchFamily="34" charset="-128"/>
              </a:rPr>
              <a:t>(Remote	Method Invocation)</a:t>
            </a:r>
            <a:endParaRPr lang="en-US" altLang="vi-VN" sz="2400" b="1">
              <a:solidFill>
                <a:srgbClr val="C00000"/>
              </a:solidFill>
            </a:endParaRPr>
          </a:p>
        </p:txBody>
      </p:sp>
      <p:sp>
        <p:nvSpPr>
          <p:cNvPr id="95238"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  - Thế hệ 2</a:t>
            </a:r>
          </a:p>
        </p:txBody>
      </p:sp>
      <p:sp>
        <p:nvSpPr>
          <p:cNvPr id="95239" name="Rectangle 1"/>
          <p:cNvSpPr>
            <a:spLocks noChangeArrowheads="1"/>
          </p:cNvSpPr>
          <p:nvPr/>
        </p:nvSpPr>
        <p:spPr bwMode="auto">
          <a:xfrm>
            <a:off x="485775" y="2403475"/>
            <a:ext cx="60674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vi-VN" sz="2400">
                <a:solidFill>
                  <a:srgbClr val="0000CC"/>
                </a:solidFill>
              </a:rPr>
              <a:t>@echo off</a:t>
            </a:r>
          </a:p>
          <a:p>
            <a:pPr algn="l"/>
            <a:endParaRPr lang="en-US" altLang="vi-VN" sz="2400">
              <a:solidFill>
                <a:srgbClr val="0000CC"/>
              </a:solidFill>
            </a:endParaRPr>
          </a:p>
          <a:p>
            <a:pPr algn="l"/>
            <a:r>
              <a:rPr lang="en-US" altLang="vi-VN" sz="2400">
                <a:solidFill>
                  <a:srgbClr val="0000CC"/>
                </a:solidFill>
              </a:rPr>
              <a:t>javac *.java  //trên cả Server và Client</a:t>
            </a:r>
          </a:p>
          <a:p>
            <a:pPr algn="l"/>
            <a:r>
              <a:rPr lang="en-US" altLang="vi-VN" sz="2400">
                <a:solidFill>
                  <a:srgbClr val="0000CC"/>
                </a:solidFill>
              </a:rPr>
              <a:t>rmic CalculatorImpl</a:t>
            </a:r>
          </a:p>
          <a:p>
            <a:pPr algn="l"/>
            <a:r>
              <a:rPr lang="en-US" altLang="vi-VN" sz="2400">
                <a:solidFill>
                  <a:srgbClr val="0000CC"/>
                </a:solidFill>
              </a:rPr>
              <a:t>start rmiregistry</a:t>
            </a:r>
          </a:p>
          <a:p>
            <a:pPr algn="l"/>
            <a:r>
              <a:rPr lang="en-US" altLang="vi-VN" sz="2400">
                <a:solidFill>
                  <a:srgbClr val="0000CC"/>
                </a:solidFill>
              </a:rPr>
              <a:t>@pause</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381000" y="1549400"/>
            <a:ext cx="8229600"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4625" indent="-174625" algn="l" eaLnBrk="1" hangingPunct="1">
              <a:buFont typeface="Arial" pitchFamily="34" charset="0"/>
              <a:buChar char="•"/>
              <a:defRPr/>
            </a:pPr>
            <a:r>
              <a:rPr lang="en-US" sz="2400" b="1"/>
              <a:t>Biên dịch và chạy Server</a:t>
            </a:r>
          </a:p>
          <a:p>
            <a:pPr algn="l" eaLnBrk="1" hangingPunct="1">
              <a:defRPr/>
            </a:pPr>
            <a:r>
              <a:rPr lang="en-US" sz="2400"/>
              <a:t>Tạo và chạy file </a:t>
            </a:r>
            <a:r>
              <a:rPr lang="en-US" sz="2400" i="1">
                <a:solidFill>
                  <a:srgbClr val="008000"/>
                </a:solidFill>
              </a:rPr>
              <a:t>Server.bat</a:t>
            </a:r>
          </a:p>
          <a:p>
            <a:pPr algn="l" eaLnBrk="1" hangingPunct="1">
              <a:defRPr/>
            </a:pPr>
            <a:endParaRPr lang="en-US" sz="2400" i="1">
              <a:solidFill>
                <a:srgbClr val="008000"/>
              </a:solidFill>
            </a:endParaRPr>
          </a:p>
          <a:p>
            <a:pPr algn="l" eaLnBrk="1" hangingPunct="1">
              <a:defRPr/>
            </a:pPr>
            <a:endParaRPr lang="en-US" sz="2400" b="1"/>
          </a:p>
          <a:p>
            <a:pPr algn="l" eaLnBrk="1" hangingPunct="1">
              <a:defRPr/>
            </a:pPr>
            <a:endParaRPr lang="en-US" sz="2400" b="1"/>
          </a:p>
          <a:p>
            <a:pPr algn="l" eaLnBrk="1" hangingPunct="1">
              <a:defRPr/>
            </a:pPr>
            <a:endParaRPr lang="en-US" sz="2400" b="1"/>
          </a:p>
        </p:txBody>
      </p:sp>
      <p:pic>
        <p:nvPicPr>
          <p:cNvPr id="96259"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0"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96261"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JAVA RMI </a:t>
            </a:r>
            <a:r>
              <a:rPr lang="en-US" altLang="vi-VN" sz="2400">
                <a:ea typeface="ＭＳ Ｐゴシック" panose="020B0600070205080204" pitchFamily="34" charset="-128"/>
              </a:rPr>
              <a:t>(Remote	Method Invocation)</a:t>
            </a:r>
            <a:endParaRPr lang="en-US" altLang="vi-VN" sz="2400" b="1">
              <a:solidFill>
                <a:srgbClr val="C00000"/>
              </a:solidFill>
            </a:endParaRPr>
          </a:p>
        </p:txBody>
      </p:sp>
      <p:sp>
        <p:nvSpPr>
          <p:cNvPr id="96262"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  - Thế hệ 2</a:t>
            </a:r>
          </a:p>
        </p:txBody>
      </p:sp>
      <p:sp>
        <p:nvSpPr>
          <p:cNvPr id="96263" name="Rectangle 1"/>
          <p:cNvSpPr>
            <a:spLocks noChangeArrowheads="1"/>
          </p:cNvSpPr>
          <p:nvPr/>
        </p:nvSpPr>
        <p:spPr bwMode="auto">
          <a:xfrm>
            <a:off x="485775" y="2403475"/>
            <a:ext cx="76676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vi-VN" sz="2400">
                <a:solidFill>
                  <a:srgbClr val="0000CC"/>
                </a:solidFill>
              </a:rPr>
              <a:t>@echo off</a:t>
            </a:r>
          </a:p>
          <a:p>
            <a:pPr algn="l"/>
            <a:r>
              <a:rPr lang="en-US" altLang="vi-VN" sz="2400">
                <a:solidFill>
                  <a:srgbClr val="0000CC"/>
                </a:solidFill>
              </a:rPr>
              <a:t>echo	====================================		</a:t>
            </a:r>
          </a:p>
          <a:p>
            <a:pPr algn="l"/>
            <a:r>
              <a:rPr lang="en-US" altLang="vi-VN" sz="2400">
                <a:solidFill>
                  <a:srgbClr val="0000CC"/>
                </a:solidFill>
              </a:rPr>
              <a:t>echo		CUA SO LAM VIEC CUA SERVER 		</a:t>
            </a:r>
          </a:p>
          <a:p>
            <a:pPr algn="l"/>
            <a:r>
              <a:rPr lang="en-US" altLang="vi-VN" sz="2400">
                <a:solidFill>
                  <a:srgbClr val="0000CC"/>
                </a:solidFill>
              </a:rPr>
              <a:t>echo	====================================</a:t>
            </a:r>
          </a:p>
          <a:p>
            <a:pPr algn="l"/>
            <a:endParaRPr lang="en-US" altLang="vi-VN" sz="2400">
              <a:solidFill>
                <a:srgbClr val="0000CC"/>
              </a:solidFill>
            </a:endParaRPr>
          </a:p>
          <a:p>
            <a:pPr algn="l"/>
            <a:r>
              <a:rPr lang="en-US" altLang="vi-VN" sz="2400">
                <a:solidFill>
                  <a:srgbClr val="0000CC"/>
                </a:solidFill>
              </a:rPr>
              <a:t>java Server </a:t>
            </a:r>
          </a:p>
          <a:p>
            <a:pPr algn="l"/>
            <a:r>
              <a:rPr lang="en-US" altLang="vi-VN" sz="2400">
                <a:solidFill>
                  <a:srgbClr val="0000CC"/>
                </a:solidFill>
              </a:rPr>
              <a:t>@pause</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381000" y="1549400"/>
            <a:ext cx="8229600"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4625" indent="-174625" algn="l" eaLnBrk="1" hangingPunct="1">
              <a:buFont typeface="Arial" pitchFamily="34" charset="0"/>
              <a:buChar char="•"/>
              <a:defRPr/>
            </a:pPr>
            <a:r>
              <a:rPr lang="en-US" sz="2400" b="1"/>
              <a:t>Biên dịch và chạy Client</a:t>
            </a:r>
          </a:p>
          <a:p>
            <a:pPr algn="l" eaLnBrk="1" hangingPunct="1">
              <a:defRPr/>
            </a:pPr>
            <a:r>
              <a:rPr lang="en-US" sz="2400"/>
              <a:t>Tạo và chạy file </a:t>
            </a:r>
            <a:r>
              <a:rPr lang="en-US" sz="2400" i="1">
                <a:solidFill>
                  <a:srgbClr val="008000"/>
                </a:solidFill>
              </a:rPr>
              <a:t>Client.bat</a:t>
            </a:r>
          </a:p>
          <a:p>
            <a:pPr algn="l" eaLnBrk="1" hangingPunct="1">
              <a:defRPr/>
            </a:pPr>
            <a:endParaRPr lang="en-US" sz="2400" b="1"/>
          </a:p>
          <a:p>
            <a:pPr algn="l" eaLnBrk="1" hangingPunct="1">
              <a:defRPr/>
            </a:pPr>
            <a:endParaRPr lang="en-US" sz="2400" b="1"/>
          </a:p>
        </p:txBody>
      </p:sp>
      <p:pic>
        <p:nvPicPr>
          <p:cNvPr id="97283"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4"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97285"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JAVA RMI </a:t>
            </a:r>
            <a:r>
              <a:rPr lang="en-US" altLang="vi-VN" sz="2400">
                <a:ea typeface="ＭＳ Ｐゴシック" panose="020B0600070205080204" pitchFamily="34" charset="-128"/>
              </a:rPr>
              <a:t>(Remote	Method Invocation)</a:t>
            </a:r>
            <a:endParaRPr lang="en-US" altLang="vi-VN" sz="2400" b="1">
              <a:solidFill>
                <a:srgbClr val="C00000"/>
              </a:solidFill>
            </a:endParaRPr>
          </a:p>
        </p:txBody>
      </p:sp>
      <p:sp>
        <p:nvSpPr>
          <p:cNvPr id="97286"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  - Thế hệ 2</a:t>
            </a:r>
          </a:p>
        </p:txBody>
      </p:sp>
      <p:sp>
        <p:nvSpPr>
          <p:cNvPr id="97287" name="Rectangle 1"/>
          <p:cNvSpPr>
            <a:spLocks noChangeArrowheads="1"/>
          </p:cNvSpPr>
          <p:nvPr/>
        </p:nvSpPr>
        <p:spPr bwMode="auto">
          <a:xfrm>
            <a:off x="485775" y="2403475"/>
            <a:ext cx="76676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r>
              <a:rPr lang="en-US" altLang="vi-VN" sz="2400">
                <a:solidFill>
                  <a:srgbClr val="0000CC"/>
                </a:solidFill>
              </a:rPr>
              <a:t>@echo off</a:t>
            </a:r>
          </a:p>
          <a:p>
            <a:pPr algn="l"/>
            <a:r>
              <a:rPr lang="en-US" altLang="vi-VN" sz="2400">
                <a:solidFill>
                  <a:srgbClr val="0000CC"/>
                </a:solidFill>
              </a:rPr>
              <a:t>echo	====================================						</a:t>
            </a:r>
          </a:p>
          <a:p>
            <a:pPr algn="l"/>
            <a:r>
              <a:rPr lang="en-US" altLang="vi-VN" sz="2400">
                <a:solidFill>
                  <a:srgbClr val="0000CC"/>
                </a:solidFill>
              </a:rPr>
              <a:t>echo		CUA SO LAM VIEC CUA CLIENT</a:t>
            </a:r>
          </a:p>
          <a:p>
            <a:pPr algn="l"/>
            <a:endParaRPr lang="en-US" altLang="vi-VN" sz="2400">
              <a:solidFill>
                <a:srgbClr val="0000CC"/>
              </a:solidFill>
            </a:endParaRPr>
          </a:p>
          <a:p>
            <a:pPr algn="l"/>
            <a:r>
              <a:rPr lang="en-US" altLang="vi-VN" sz="2400">
                <a:solidFill>
                  <a:srgbClr val="0000CC"/>
                </a:solidFill>
              </a:rPr>
              <a:t>echo	====================================</a:t>
            </a:r>
          </a:p>
          <a:p>
            <a:pPr algn="l"/>
            <a:endParaRPr lang="en-US" altLang="vi-VN" sz="2400">
              <a:solidFill>
                <a:srgbClr val="0000CC"/>
              </a:solidFill>
            </a:endParaRPr>
          </a:p>
          <a:p>
            <a:pPr algn="l"/>
            <a:r>
              <a:rPr lang="en-US" altLang="vi-VN" sz="2400">
                <a:solidFill>
                  <a:srgbClr val="0000CC"/>
                </a:solidFill>
              </a:rPr>
              <a:t>java Client</a:t>
            </a:r>
          </a:p>
          <a:p>
            <a:pPr algn="l"/>
            <a:r>
              <a:rPr lang="en-US" altLang="vi-VN" sz="2400">
                <a:solidFill>
                  <a:srgbClr val="0000CC"/>
                </a:solidFill>
              </a:rPr>
              <a:t>@pause</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p:cNvSpPr>
            <a:spLocks noChangeArrowheads="1"/>
          </p:cNvSpPr>
          <p:nvPr/>
        </p:nvSpPr>
        <p:spPr bwMode="auto">
          <a:xfrm>
            <a:off x="381000" y="1549400"/>
            <a:ext cx="8229600"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en-US" altLang="vi-VN" sz="2400" b="1"/>
          </a:p>
          <a:p>
            <a:pPr algn="l" eaLnBrk="1" hangingPunct="1"/>
            <a:endParaRPr lang="en-US" altLang="vi-VN" sz="2400" b="1"/>
          </a:p>
        </p:txBody>
      </p:sp>
      <p:pic>
        <p:nvPicPr>
          <p:cNvPr id="98307"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08"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98309"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JAVA RMI </a:t>
            </a:r>
            <a:r>
              <a:rPr lang="en-US" altLang="vi-VN" sz="2400">
                <a:ea typeface="ＭＳ Ｐゴシック" panose="020B0600070205080204" pitchFamily="34" charset="-128"/>
              </a:rPr>
              <a:t>(Remote	Method Invocation)</a:t>
            </a:r>
            <a:endParaRPr lang="en-US" altLang="vi-VN" sz="2400" b="1">
              <a:solidFill>
                <a:srgbClr val="C00000"/>
              </a:solidFill>
            </a:endParaRPr>
          </a:p>
        </p:txBody>
      </p:sp>
      <p:sp>
        <p:nvSpPr>
          <p:cNvPr id="98310"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  - Thế hệ 2</a:t>
            </a:r>
          </a:p>
        </p:txBody>
      </p:sp>
      <p:pic>
        <p:nvPicPr>
          <p:cNvPr id="983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513" y="2482850"/>
            <a:ext cx="3933825" cy="285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831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2486025"/>
            <a:ext cx="4014788" cy="284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381000" y="1549400"/>
            <a:ext cx="8229600"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4625" indent="-174625" algn="l" eaLnBrk="1" hangingPunct="1">
              <a:buFont typeface="Arial" pitchFamily="34" charset="0"/>
              <a:buChar char="•"/>
              <a:defRPr/>
            </a:pPr>
            <a:r>
              <a:rPr lang="en-US" sz="2400" b="1"/>
              <a:t>Ưu điểm</a:t>
            </a:r>
          </a:p>
          <a:p>
            <a:pPr algn="l" eaLnBrk="1" hangingPunct="1">
              <a:defRPr/>
            </a:pPr>
            <a:r>
              <a:rPr lang="en-US" sz="2400">
                <a:latin typeface="Arial" charset="0"/>
                <a:ea typeface="ＭＳ Ｐゴシック" pitchFamily="34" charset="-128"/>
              </a:rPr>
              <a:t>   - Cung cấp tính năng trừu tượng cao hơn so với Sockets</a:t>
            </a:r>
          </a:p>
          <a:p>
            <a:pPr algn="l" eaLnBrk="1" hangingPunct="1">
              <a:defRPr/>
            </a:pPr>
            <a:r>
              <a:rPr lang="en-US" sz="2400">
                <a:latin typeface="Arial" charset="0"/>
                <a:ea typeface="ＭＳ Ｐゴシック" pitchFamily="34" charset="-128"/>
              </a:rPr>
              <a:t>   - Cho chi tiết minh bạch hơn so với RPC và Socket</a:t>
            </a:r>
          </a:p>
          <a:p>
            <a:pPr algn="l" eaLnBrk="1" hangingPunct="1">
              <a:defRPr/>
            </a:pPr>
            <a:r>
              <a:rPr lang="en-US" sz="2400">
                <a:latin typeface="Arial" charset="0"/>
                <a:ea typeface="ＭＳ Ｐゴシック" pitchFamily="34" charset="-128"/>
              </a:rPr>
              <a:t>   - Giải quyết các vấn đề không đồng nhất trong hệ thống phân tán nhờ tính kế thừa và không phụ thuộc vào Flatform của Java</a:t>
            </a:r>
          </a:p>
          <a:p>
            <a:pPr marL="174625" indent="-174625" algn="l" eaLnBrk="1" hangingPunct="1">
              <a:buFont typeface="Arial" pitchFamily="34" charset="0"/>
              <a:buChar char="•"/>
              <a:defRPr/>
            </a:pPr>
            <a:r>
              <a:rPr lang="en-US" sz="2400" b="1">
                <a:latin typeface="Arial" charset="0"/>
                <a:ea typeface="ＭＳ Ｐゴシック" pitchFamily="34" charset="-128"/>
              </a:rPr>
              <a:t>Hạn chế</a:t>
            </a:r>
            <a:endParaRPr lang="en-US" sz="2400">
              <a:latin typeface="Arial" charset="0"/>
              <a:ea typeface="ＭＳ Ｐゴシック" pitchFamily="34" charset="-128"/>
            </a:endParaRPr>
          </a:p>
          <a:p>
            <a:pPr algn="l" eaLnBrk="1" hangingPunct="1">
              <a:defRPr/>
            </a:pPr>
            <a:r>
              <a:rPr lang="en-US" sz="2400">
                <a:latin typeface="Arial" charset="0"/>
                <a:ea typeface="ＭＳ Ｐゴシック" pitchFamily="34" charset="-128"/>
              </a:rPr>
              <a:t>   - Chỉ giao tiếp với các đối tượng xây dựng bằng ngôn ngữ java</a:t>
            </a:r>
          </a:p>
          <a:p>
            <a:pPr algn="l" eaLnBrk="1" hangingPunct="1">
              <a:defRPr/>
            </a:pPr>
            <a:r>
              <a:rPr lang="en-US" sz="2400">
                <a:latin typeface="Arial" charset="0"/>
                <a:ea typeface="ＭＳ Ｐゴシック" pitchFamily="34" charset="-128"/>
              </a:rPr>
              <a:t>   - </a:t>
            </a:r>
            <a:r>
              <a:rPr lang="vi-VN" sz="2400">
                <a:latin typeface="Arial" charset="0"/>
                <a:ea typeface="ＭＳ Ｐゴシック" pitchFamily="34" charset="-128"/>
              </a:rPr>
              <a:t>Tất cả các ứng dụng kế thừa phải được viết lại trong Java</a:t>
            </a:r>
            <a:endParaRPr lang="en-US" sz="2400">
              <a:latin typeface="Arial" charset="0"/>
              <a:ea typeface="ＭＳ Ｐゴシック" pitchFamily="34" charset="-128"/>
            </a:endParaRPr>
          </a:p>
          <a:p>
            <a:pPr algn="l" eaLnBrk="1" hangingPunct="1">
              <a:defRPr/>
            </a:pPr>
            <a:r>
              <a:rPr lang="en-US" sz="2400">
                <a:latin typeface="Arial" charset="0"/>
                <a:ea typeface="ＭＳ Ｐゴシック" pitchFamily="34" charset="-128"/>
              </a:rPr>
              <a:t>   </a:t>
            </a:r>
          </a:p>
          <a:p>
            <a:pPr algn="l" eaLnBrk="1" hangingPunct="1">
              <a:defRPr/>
            </a:pPr>
            <a:endParaRPr lang="en-US" sz="2400" b="1">
              <a:latin typeface="Arial" charset="0"/>
              <a:ea typeface="ＭＳ Ｐゴシック" pitchFamily="34" charset="-128"/>
            </a:endParaRPr>
          </a:p>
          <a:p>
            <a:pPr algn="l" eaLnBrk="1" hangingPunct="1">
              <a:defRPr/>
            </a:pPr>
            <a:r>
              <a:rPr lang="en-US" sz="2400">
                <a:latin typeface="Arial" charset="0"/>
                <a:ea typeface="ＭＳ Ｐゴシック" pitchFamily="34" charset="-128"/>
              </a:rPr>
              <a:t>   </a:t>
            </a:r>
            <a:endParaRPr lang="vi-VN" sz="2400"/>
          </a:p>
        </p:txBody>
      </p:sp>
      <p:pic>
        <p:nvPicPr>
          <p:cNvPr id="99331"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2"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vi-VN" sz="1000" b="1">
                <a:solidFill>
                  <a:schemeClr val="bg1"/>
                </a:solidFill>
              </a:rPr>
              <a:t>DUYTAN UNIVERSITY</a:t>
            </a:r>
          </a:p>
        </p:txBody>
      </p:sp>
      <p:sp>
        <p:nvSpPr>
          <p:cNvPr id="99333" name="Text Box 4"/>
          <p:cNvSpPr txBox="1">
            <a:spLocks noChangeArrowheads="1"/>
          </p:cNvSpPr>
          <p:nvPr/>
        </p:nvSpPr>
        <p:spPr bwMode="auto">
          <a:xfrm>
            <a:off x="0" y="10668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a:spcBef>
                <a:spcPct val="50000"/>
              </a:spcBef>
            </a:pPr>
            <a:r>
              <a:rPr lang="en-US" altLang="vi-VN" sz="2400" b="1">
                <a:solidFill>
                  <a:srgbClr val="C00000"/>
                </a:solidFill>
              </a:rPr>
              <a:t>JAVA RMI </a:t>
            </a:r>
            <a:r>
              <a:rPr lang="en-US" altLang="vi-VN" sz="2400">
                <a:ea typeface="ＭＳ Ｐゴシック" panose="020B0600070205080204" pitchFamily="34" charset="-128"/>
              </a:rPr>
              <a:t>(Remote	Method Invocation)</a:t>
            </a:r>
            <a:endParaRPr lang="en-US" altLang="vi-VN" sz="2400" b="1">
              <a:solidFill>
                <a:srgbClr val="C00000"/>
              </a:solidFill>
            </a:endParaRPr>
          </a:p>
        </p:txBody>
      </p:sp>
      <p:sp>
        <p:nvSpPr>
          <p:cNvPr id="99334"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vi-VN" sz="2800" b="1">
                <a:solidFill>
                  <a:srgbClr val="0070C0"/>
                </a:solidFill>
                <a:latin typeface="Times New Roman" panose="02020603050405020304" pitchFamily="18" charset="0"/>
                <a:cs typeface="Times New Roman" panose="02020603050405020304" pitchFamily="18" charset="0"/>
              </a:rPr>
              <a:t>Các hệ thống RPC  - Thế hệ 2</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accent1">
                <a:shade val="30000"/>
                <a:satMod val="115000"/>
              </a:schemeClr>
            </a:gs>
            <a:gs pos="67000">
              <a:schemeClr val="accent1">
                <a:shade val="67500"/>
                <a:satMod val="115000"/>
              </a:schemeClr>
            </a:gs>
            <a:gs pos="100000">
              <a:schemeClr val="accent1">
                <a:shade val="100000"/>
                <a:satMod val="115000"/>
              </a:schemeClr>
            </a:gs>
          </a:gsLst>
          <a:lin ang="5400000" scaled="0"/>
        </a:gradFill>
        <a:ln w="25400" algn="ctr">
          <a:solidFill>
            <a:srgbClr val="FFFF99"/>
          </a:solidFill>
          <a:round/>
          <a:headEnd/>
          <a:tailEnd type="none" w="med" len="lg"/>
        </a:ln>
        <a:effectLst/>
      </a:spPr>
      <a:bodyPr wrap="none" anchor="ctr"/>
      <a:lstStyle>
        <a:defPPr>
          <a:defRPr smtClean="0"/>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4982</TotalTime>
  <Words>7960</Words>
  <Application>Microsoft Office PowerPoint</Application>
  <PresentationFormat>On-screen Show (4:3)</PresentationFormat>
  <Paragraphs>1059</Paragraphs>
  <Slides>118</Slides>
  <Notes>107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118</vt:i4>
      </vt:variant>
    </vt:vector>
  </HeadingPairs>
  <TitlesOfParts>
    <vt:vector size="128" baseType="lpstr">
      <vt:lpstr>Arial</vt:lpstr>
      <vt:lpstr>Calibri</vt:lpstr>
      <vt:lpstr>Times New Roman</vt:lpstr>
      <vt:lpstr>Verdana</vt:lpstr>
      <vt:lpstr>Wingdings</vt:lpstr>
      <vt:lpstr>ＭＳ Ｐゴシック</vt:lpstr>
      <vt:lpstr>Comic Sans MS</vt:lpstr>
      <vt:lpstr>Courier New</vt:lpstr>
      <vt:lpstr>Symbol</vt:lpstr>
      <vt:lpstr>Default Design</vt:lpstr>
      <vt:lpstr>PowerPoint Presentation</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SONY</dc:creator>
  <cp:lastModifiedBy>My PC</cp:lastModifiedBy>
  <cp:revision>593</cp:revision>
  <cp:lastPrinted>1601-01-01T00:00:00Z</cp:lastPrinted>
  <dcterms:created xsi:type="dcterms:W3CDTF">1601-01-01T00:00:00Z</dcterms:created>
  <dcterms:modified xsi:type="dcterms:W3CDTF">2021-07-26T02:59:42Z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